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59" r:id="rId5"/>
    <p:sldId id="260" r:id="rId6"/>
    <p:sldId id="261" r:id="rId7"/>
    <p:sldId id="262" r:id="rId8"/>
    <p:sldId id="275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7EB8C8E6-768D-46A1-8F52-F0862FCA7183}">
          <p14:sldIdLst>
            <p14:sldId id="256"/>
            <p14:sldId id="278"/>
            <p14:sldId id="279"/>
            <p14:sldId id="259"/>
            <p14:sldId id="260"/>
            <p14:sldId id="261"/>
            <p14:sldId id="262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5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7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26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0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2150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7825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4671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327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576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25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76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621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72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2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07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92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1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02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96B7A-E36F-4E3A-9D4F-23A429C0CED0}" type="datetimeFigureOut">
              <a:rPr lang="fr-FR" smtClean="0"/>
              <a:pPr/>
              <a:t>23/04/2020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26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5603" y="3471585"/>
            <a:ext cx="9648123" cy="3400258"/>
          </a:xfrm>
        </p:spPr>
        <p:txBody>
          <a:bodyPr>
            <a:normAutofit/>
          </a:bodyPr>
          <a:lstStyle/>
          <a:p>
            <a:pPr algn="ctr" rtl="1"/>
            <a:r>
              <a:rPr lang="ar-SA" sz="4900" b="1" dirty="0" smtClean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  <a:t>النموذج </a:t>
            </a:r>
            <a:r>
              <a:rPr lang="ar-SA" sz="4900" b="1" dirty="0" err="1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  <a:t>الكينزي</a:t>
            </a:r>
            <a:r>
              <a:rPr lang="ar-SA" sz="4900" b="1" dirty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  <a:t> لاقتصاد يتكون من ثلاث </a:t>
            </a:r>
            <a:r>
              <a:rPr lang="ar-DZ" sz="4900" b="1" dirty="0" smtClean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  <a:t/>
            </a:r>
            <a:br>
              <a:rPr lang="ar-DZ" sz="4900" b="1" dirty="0" smtClean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</a:br>
            <a:r>
              <a:rPr lang="ar-SA" sz="4900" b="1" dirty="0" smtClean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  <a:t>قطاعات</a:t>
            </a:r>
            <a:r>
              <a:rPr lang="ar-DZ" sz="4900" b="1" dirty="0" smtClean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  <a:t>(تابع</a:t>
            </a:r>
            <a:r>
              <a:rPr lang="ar-DZ" sz="4900" b="1" dirty="0" smtClean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  <a:t>)-حساب المضاعفات</a:t>
            </a:r>
            <a:r>
              <a:rPr lang="ar-DZ" sz="4900" b="1" dirty="0" smtClean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  <a:t/>
            </a:r>
            <a:br>
              <a:rPr lang="ar-DZ" sz="4900" b="1" dirty="0" smtClean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</a:br>
            <a:r>
              <a:rPr lang="fr-FR" sz="4000" dirty="0" smtClean="0">
                <a:latin typeface="Calibri"/>
                <a:ea typeface="Calibri"/>
                <a:cs typeface="Arial"/>
              </a:rPr>
              <a:t/>
            </a:r>
            <a:br>
              <a:rPr lang="fr-FR" sz="4000" dirty="0" smtClean="0">
                <a:latin typeface="Calibri"/>
                <a:ea typeface="Calibri"/>
                <a:cs typeface="Arial"/>
              </a:rPr>
            </a:br>
            <a:r>
              <a:rPr lang="ar-DZ" sz="4000" dirty="0" smtClean="0">
                <a:latin typeface="Calibri"/>
                <a:ea typeface="Calibri"/>
                <a:cs typeface="Arial"/>
              </a:rPr>
              <a:t>  </a:t>
            </a:r>
            <a:r>
              <a:rPr lang="ar-DZ" sz="3200" dirty="0" smtClean="0">
                <a:latin typeface="Calibri"/>
                <a:ea typeface="Calibri"/>
                <a:cs typeface="Arial"/>
              </a:rPr>
              <a:t>الأستاذة: </a:t>
            </a:r>
            <a:r>
              <a:rPr lang="ar-DZ" sz="3200" dirty="0" err="1" smtClean="0">
                <a:latin typeface="Calibri"/>
                <a:ea typeface="Calibri"/>
                <a:cs typeface="Arial"/>
              </a:rPr>
              <a:t>عديسة</a:t>
            </a:r>
            <a:r>
              <a:rPr lang="ar-DZ" sz="3200" dirty="0" smtClean="0">
                <a:latin typeface="Calibri"/>
                <a:ea typeface="Calibri"/>
                <a:cs typeface="Arial"/>
              </a:rPr>
              <a:t>   </a:t>
            </a:r>
            <a:endParaRPr lang="fr-FR" sz="4400" b="1" dirty="0"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0"/>
            <a:ext cx="11972544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54" y="899826"/>
            <a:ext cx="1428750" cy="125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674" y="1011425"/>
            <a:ext cx="1428750" cy="1146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368" y="1048164"/>
            <a:ext cx="7973568" cy="536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816352" y="1528905"/>
            <a:ext cx="6510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b="1" dirty="0">
                <a:solidFill>
                  <a:srgbClr val="000000"/>
                </a:solidFill>
                <a:latin typeface="Simplified Arabic"/>
                <a:ea typeface="Calibri" panose="020F0502020204030204" pitchFamily="34" charset="0"/>
                <a:cs typeface="Simplified Arabic"/>
              </a:rPr>
              <a:t>جامعة محمد خيضر- بسكرة</a:t>
            </a:r>
            <a:endParaRPr lang="fr-FR" sz="14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DZ" b="1" dirty="0">
                <a:solidFill>
                  <a:srgbClr val="000000"/>
                </a:solidFill>
                <a:latin typeface="Simplified Arabic"/>
                <a:ea typeface="Calibri" panose="020F0502020204030204" pitchFamily="34" charset="0"/>
                <a:cs typeface="Simplified Arabic"/>
              </a:rPr>
              <a:t>كلية العلوم الاقتصادية والتجارية وعلوم التسيير</a:t>
            </a:r>
            <a:endParaRPr lang="fr-FR" sz="1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SY" b="1" dirty="0">
                <a:solidFill>
                  <a:srgbClr val="000000"/>
                </a:solidFill>
                <a:latin typeface="Onyx" panose="04050602080702020203" pitchFamily="82" charset="0"/>
                <a:ea typeface="Simplified Arabic"/>
                <a:cs typeface="Simplified Arabic"/>
              </a:rPr>
              <a:t>قسم ا</a:t>
            </a:r>
            <a:r>
              <a:rPr lang="ar-DZ" b="1" dirty="0">
                <a:solidFill>
                  <a:srgbClr val="000000"/>
                </a:solidFill>
                <a:latin typeface="Onyx" panose="04050602080702020203" pitchFamily="82" charset="0"/>
                <a:ea typeface="Simplified Arabic"/>
                <a:cs typeface="Simplified Arabic"/>
              </a:rPr>
              <a:t>لعلوم الاقتصادية</a:t>
            </a:r>
          </a:p>
        </p:txBody>
      </p:sp>
      <p:sp>
        <p:nvSpPr>
          <p:cNvPr id="4" name="Rectangle 3"/>
          <p:cNvSpPr/>
          <p:nvPr/>
        </p:nvSpPr>
        <p:spPr>
          <a:xfrm>
            <a:off x="1434803" y="2394367"/>
            <a:ext cx="98497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1"/>
            <a:r>
              <a:rPr lang="ar-DZ" sz="3200" b="1" dirty="0" smtClean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>محاضرات في الاقتصاد الكلي  موجه الى طلبة السنة الثانية ليسانس علوم مالية وتجارية</a:t>
            </a:r>
            <a:r>
              <a:rPr lang="fr-FR" sz="3200" dirty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/>
            </a:r>
            <a:br>
              <a:rPr lang="fr-FR" sz="3200" dirty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</a:br>
            <a:endParaRPr lang="fr-FR" sz="3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66932821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82496" y="438912"/>
            <a:ext cx="10294855" cy="681550"/>
          </a:xfrm>
        </p:spPr>
        <p:txBody>
          <a:bodyPr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DZ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1-أث</a:t>
            </a:r>
            <a:r>
              <a:rPr lang="ar-SA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 الإنفاق الحكومي على </a:t>
            </a:r>
            <a:r>
              <a:rPr lang="ar-SA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الدخل</a:t>
            </a:r>
            <a:r>
              <a:rPr lang="ar-DZ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fr-FR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1951" y="1332530"/>
            <a:ext cx="11410049" cy="536448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لتكن </a:t>
            </a:r>
            <a:r>
              <a:rPr lang="ar-SA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لدينا عبارة الدخل التوازني التالية التي تم التطرق اليها سابقا:</a:t>
            </a:r>
            <a:r>
              <a:rPr lang="ar-SA" sz="36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(بافتراض أن الضرائب تابعة في الدخل والاستثمار كذلك)</a:t>
            </a:r>
            <a:endParaRPr lang="fr-FR" sz="36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endParaRPr lang="fr-FR" sz="2000" dirty="0"/>
          </a:p>
          <a:p>
            <a:pPr algn="l"/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y*= 1/1-b+bt-r ( a – bTx</a:t>
            </a:r>
            <a:r>
              <a:rPr lang="fr-F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+bTr</a:t>
            </a:r>
            <a:r>
              <a:rPr lang="fr-F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I</a:t>
            </a:r>
            <a:r>
              <a:rPr lang="fr-F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G</a:t>
            </a:r>
            <a:r>
              <a:rPr lang="fr-F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)………(1)</a:t>
            </a:r>
          </a:p>
          <a:p>
            <a:pPr marL="0" indent="0" algn="r" rtl="1">
              <a:buNone/>
            </a:pPr>
            <a:r>
              <a:rPr lang="ar-SA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لنفرض أن الإنفاق الحكومي تغير الى</a:t>
            </a:r>
            <a:r>
              <a:rPr lang="fr-FR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(G + ΔG) y </a:t>
            </a:r>
            <a:r>
              <a:rPr lang="ar-SA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ومنه يتغير</a:t>
            </a:r>
            <a:r>
              <a:rPr lang="fr-FR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y</a:t>
            </a:r>
            <a:r>
              <a:rPr lang="ar-SA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الى</a:t>
            </a:r>
            <a:r>
              <a:rPr lang="fr-FR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(y + </a:t>
            </a:r>
            <a:r>
              <a:rPr lang="fr-FR" sz="36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Δy</a:t>
            </a:r>
            <a:r>
              <a:rPr lang="fr-FR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r>
              <a:rPr lang="ar-SA" sz="3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ومنه يصبح لدينا </a:t>
            </a:r>
            <a:r>
              <a:rPr lang="ar-SA" sz="3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ar-DZ" sz="36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+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)=1/1-b+bt-r ( a – bTx</a:t>
            </a:r>
            <a:r>
              <a:rPr lang="fr-F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+bTr</a:t>
            </a:r>
            <a:r>
              <a:rPr lang="fr-F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I</a:t>
            </a:r>
            <a:r>
              <a:rPr lang="fr-F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fr-FR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ΔG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)……….(2)</a:t>
            </a:r>
          </a:p>
          <a:p>
            <a:pPr marL="0" indent="0">
              <a:buNone/>
            </a:pP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/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3945" y="238991"/>
            <a:ext cx="10484428" cy="1849582"/>
          </a:xfrm>
        </p:spPr>
        <p:txBody>
          <a:bodyPr>
            <a:noAutofit/>
          </a:bodyPr>
          <a:lstStyle/>
          <a:p>
            <a:pPr algn="r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بطرح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(2)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من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(1)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يصبح </a:t>
            </a:r>
            <a: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لدينا :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=1/1-b+bt-r (ΔG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D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fr-FR" dirty="0"/>
              <a:t/>
            </a:r>
            <a:br>
              <a:rPr lang="fr-FR" dirty="0"/>
            </a:b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1995" y="2223655"/>
            <a:ext cx="10820678" cy="4447308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1/1-b+bt-r 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يسمى مضاعف الإنفاق </a:t>
            </a:r>
            <a:r>
              <a:rPr lang="ar-SA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الحكومي</a:t>
            </a:r>
            <a:endParaRPr lang="ar-DZ" sz="40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buNone/>
            </a:pP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ومعناه اذا تغير 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الإنفاق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الحكومي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بوحدة واحدة تغير الدخل بهذا المقدار أي بمقدار </a:t>
            </a:r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1/1-b+bt-r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وحدة .</a:t>
            </a:r>
            <a:endParaRPr lang="fr-FR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كما يمكننا إيجاد مضاعف الإنفاق الحكومي وذلك بعد اشتقاق معادلة الدخل التوازني بالنسبة للإنفاق 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الحكومي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>
              <a:buNone/>
            </a:pPr>
            <a:r>
              <a:rPr lang="ar-SA" sz="4000" dirty="0"/>
              <a:t>*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ملاحظة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r>
              <a:rPr lang="ar-SA" sz="4000" dirty="0" smtClean="0"/>
              <a:t>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حالة الضرائب مستقلة والاستثمار مستقل عن الدخل فان المضاعف يصبح</a:t>
            </a:r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1/1-b </a:t>
            </a:r>
            <a:endParaRPr lang="ar-DZ" sz="4000" b="1" dirty="0" smtClean="0">
              <a:solidFill>
                <a:schemeClr val="accent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83127"/>
            <a:ext cx="8911687" cy="716973"/>
          </a:xfrm>
        </p:spPr>
        <p:txBody>
          <a:bodyPr>
            <a:noAutofit/>
          </a:bodyPr>
          <a:lstStyle/>
          <a:p>
            <a:pPr algn="r" rtl="1"/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2- أثر تغير الضرائب على الدخل التوازني:</a:t>
            </a:r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4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7756" y="893617"/>
            <a:ext cx="11420400" cy="614102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لدينا من عبارة الدخل التوازني</a:t>
            </a:r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: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(في حالة الضرائب والاستثمار تابعين للدخل)</a:t>
            </a:r>
            <a:endParaRPr lang="fr-FR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y*= 1/1-b+bt-r ( a – bTx</a:t>
            </a:r>
            <a:r>
              <a:rPr lang="fr-FR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+bTr</a:t>
            </a:r>
            <a:r>
              <a:rPr lang="fr-FR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I</a:t>
            </a:r>
            <a:r>
              <a:rPr lang="fr-FR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G</a:t>
            </a:r>
            <a:r>
              <a:rPr lang="fr-FR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)………(1)</a:t>
            </a:r>
          </a:p>
          <a:p>
            <a:pPr marL="0" indent="0" algn="r" rtl="1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لنفرض أن الضرائب تغيرت الى 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Tx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ΔTx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ومنه يتغير 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الدخل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الى</a:t>
            </a:r>
            <a:endParaRPr lang="ar-DZ" sz="40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(y + </a:t>
            </a: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ومنه يصبح لدينا :</a:t>
            </a:r>
            <a:endParaRPr lang="fr-FR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fr-FR" sz="4000" dirty="0"/>
              <a:t> 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(y + 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)=1/1-b+bt-r ( a – b(Tx</a:t>
            </a:r>
            <a:r>
              <a:rPr lang="fr-FR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+ΔTx)+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bTr</a:t>
            </a:r>
            <a:r>
              <a:rPr lang="fr-FR" sz="36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fr-F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fr-FR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+G</a:t>
            </a:r>
            <a:r>
              <a:rPr lang="fr-FR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….(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</a:p>
          <a:p>
            <a:pPr marL="0" indent="0" algn="r" rtl="1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بطرح(2) من (1) يصبح لدينا:</a:t>
            </a:r>
            <a:endParaRPr lang="fr-FR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=-b/1-b+bt-r (</a:t>
            </a: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ΔTx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l">
              <a:buNone/>
            </a:pPr>
            <a:endParaRPr lang="fr-FR" sz="40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3336"/>
            <a:ext cx="11364686" cy="6585056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fr-FR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-b/1-b+bt-r</a:t>
            </a:r>
            <a:r>
              <a:rPr lang="fr-FR" sz="2400" dirty="0" smtClean="0"/>
              <a:t> </a:t>
            </a:r>
            <a:r>
              <a:rPr lang="ar-DZ" sz="2400" dirty="0" smtClean="0"/>
              <a:t>  :</a:t>
            </a:r>
            <a:r>
              <a:rPr lang="ar-SA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يسمى مضاعف الضرائب والإشارة السالبة معناها اذا زادت 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الضرائب بوحدة واحدة انخفض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لدخل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بمقدار</a:t>
            </a:r>
            <a:r>
              <a:rPr lang="ar-DZ" sz="4000" dirty="0" smtClean="0"/>
              <a:t> 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b/1-b+bt-r</a:t>
            </a:r>
            <a:r>
              <a:rPr lang="ar-D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وحدة.</a:t>
            </a:r>
          </a:p>
          <a:p>
            <a:pPr algn="r" rtl="1">
              <a:buNone/>
            </a:pPr>
            <a:r>
              <a:rPr lang="ar-DZ" sz="4000" dirty="0" smtClean="0"/>
              <a:t>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ويمكن ايجاد مضاعف الضرائب باشتقاق معادلة الدخل التوازني بالنسبة للضرائب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lang="ar-DZ" sz="40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buNone/>
            </a:pPr>
            <a:endParaRPr lang="ar-DZ" sz="40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buNone/>
            </a:pPr>
            <a:r>
              <a:rPr lang="ar-SA" sz="4000" dirty="0"/>
              <a:t>*</a:t>
            </a:r>
            <a:r>
              <a:rPr lang="ar-SA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ملاحظة </a:t>
            </a:r>
            <a:r>
              <a:rPr lang="ar-DZ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حالة الضرائب مستقلة والاستثمار مستقل عن الدخل فان مضاعف الضرائب يصبح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-b/1-b</a:t>
            </a:r>
            <a:endParaRPr lang="fr-F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155864"/>
            <a:ext cx="8911687" cy="529937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sz="4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3- أثر تغير </a:t>
            </a:r>
            <a:r>
              <a:rPr lang="ar-DZ" sz="4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التحويلات</a:t>
            </a:r>
            <a:r>
              <a:rPr lang="ar-SA" sz="4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على الدخل التوازني:</a:t>
            </a:r>
            <a:r>
              <a:rPr lang="fr-FR" sz="4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fr-FR" sz="4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4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4212" y="819695"/>
            <a:ext cx="10998925" cy="6038305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لدينا من عبارة الدخل التوازني</a:t>
            </a:r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: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(في حالة الضرائب والاستثمار تابعين للدخل)</a:t>
            </a:r>
            <a:endParaRPr lang="fr-FR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>
              <a:buNone/>
            </a:pP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y*= 1/1-b+bt-r ( a – bTx</a:t>
            </a:r>
            <a:r>
              <a:rPr lang="fr-FR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+bTr</a:t>
            </a:r>
            <a:r>
              <a:rPr lang="fr-FR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I</a:t>
            </a:r>
            <a:r>
              <a:rPr lang="fr-FR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G</a:t>
            </a:r>
            <a:r>
              <a:rPr lang="fr-FR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)………(1)</a:t>
            </a:r>
          </a:p>
          <a:p>
            <a:pPr algn="r" rtl="1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لنفرض أن التحويلات تغيرت الى 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(Tr + </a:t>
            </a: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ΔTr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ومنه يتغير 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الدخل</a:t>
            </a:r>
            <a:endParaRPr lang="ar-DZ" sz="40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buNone/>
            </a:pP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الى</a:t>
            </a:r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(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sz="4000" dirty="0"/>
              <a:t> 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بالتالي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يصبح لدينا :</a:t>
            </a:r>
            <a:endParaRPr lang="fr-FR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>
              <a:buNone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(y + 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)=1/1- 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b+bt-r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a – bTx</a:t>
            </a:r>
            <a:r>
              <a:rPr lang="fr-FR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+b(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fr-FR" sz="36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+ΔTr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+ I</a:t>
            </a:r>
            <a:r>
              <a:rPr lang="fr-FR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G</a:t>
            </a:r>
            <a:r>
              <a:rPr lang="fr-FR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000" dirty="0"/>
              <a:t>(2</a:t>
            </a:r>
            <a:r>
              <a:rPr lang="ar-SA" sz="2000" dirty="0" smtClean="0"/>
              <a:t>)...</a:t>
            </a:r>
            <a:endParaRPr lang="ar-DZ" sz="2000" dirty="0" smtClean="0"/>
          </a:p>
          <a:p>
            <a:pPr algn="r" rtl="1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بطرح(2) من (1) يصبح لدينا:</a:t>
            </a:r>
            <a:endParaRPr lang="fr-FR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>
              <a:buNone/>
            </a:pP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=b/1-b+bt-r (</a:t>
            </a:r>
            <a:r>
              <a:rPr lang="fr-F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ΔTr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5" name="Connecteur droit 114"/>
          <p:cNvCxnSpPr/>
          <p:nvPr/>
        </p:nvCxnSpPr>
        <p:spPr>
          <a:xfrm>
            <a:off x="4670714" y="2230755"/>
            <a:ext cx="0" cy="47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Rectangle 104"/>
          <p:cNvSpPr>
            <a:spLocks noChangeArrowheads="1"/>
          </p:cNvSpPr>
          <p:nvPr/>
        </p:nvSpPr>
        <p:spPr bwMode="auto">
          <a:xfrm>
            <a:off x="841664" y="475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53036" y="283335"/>
            <a:ext cx="11123001" cy="623132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b/1-b+bt-r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: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يسمى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مضاعف الضرائب والإشارة الموجبة معناها اذا زادت التحولات 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بوحدة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واحدة يزداد الدخل 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b/1-b+bt-r</a:t>
            </a:r>
            <a:r>
              <a:rPr lang="fr-FR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وحد</a:t>
            </a:r>
            <a:r>
              <a:rPr lang="ar-DZ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ة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  </a:t>
            </a:r>
          </a:p>
          <a:p>
            <a:pPr algn="r" rtl="1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ويمكن ايجاد مضاعف التحويلات باشتقاق معادلة الدخل التوازني بالنسبة للتحويلات.</a:t>
            </a:r>
            <a:endParaRPr lang="fr-FR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buNone/>
            </a:pP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*ملاحظة</a:t>
            </a:r>
            <a:r>
              <a:rPr lang="ar-DZ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r>
              <a:rPr lang="ar-SA" sz="4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في حالة الضرائب مستقلة والاستثمار مستقل عن الدخل فان مضاعف التحويلات يصبح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b/1-b</a:t>
            </a:r>
            <a:endParaRPr lang="fr-F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None/>
            </a:pPr>
            <a:endParaRPr lang="fr-FR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0264" y="1558344"/>
            <a:ext cx="10297391" cy="23798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DZ" sz="6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شكرا على الاصغاء ونلتقي في المحاضرة التالية</a:t>
            </a:r>
          </a:p>
          <a:p>
            <a:pPr algn="ctr">
              <a:buNone/>
            </a:pPr>
            <a:r>
              <a:rPr lang="ar-DZ" sz="6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{رمضـــــــــــــــــــــــــــــــــــــــــان كريــــــــــــــــــــــــــــــــــــــــــــــــــــــــم}</a:t>
            </a:r>
            <a:endParaRPr lang="fr-FR" sz="6000" b="1" dirty="0">
              <a:solidFill>
                <a:schemeClr val="accent1">
                  <a:lumMod val="75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636</TotalTime>
  <Words>475</Words>
  <Application>Microsoft Office PowerPoint</Application>
  <PresentationFormat>Grand écran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8" baseType="lpstr">
      <vt:lpstr>Arial</vt:lpstr>
      <vt:lpstr>Calibri</vt:lpstr>
      <vt:lpstr>Century Gothic</vt:lpstr>
      <vt:lpstr>Onyx</vt:lpstr>
      <vt:lpstr>Simplified Arabic</vt:lpstr>
      <vt:lpstr>Tahoma</vt:lpstr>
      <vt:lpstr>Times New Roman</vt:lpstr>
      <vt:lpstr>Traditional Arabic</vt:lpstr>
      <vt:lpstr>Wingdings 3</vt:lpstr>
      <vt:lpstr>Brin</vt:lpstr>
      <vt:lpstr>النموذج الكينزي لاقتصاد يتكون من ثلاث  قطاعات(تابع)-حساب المضاعفات    الأستاذة: عديسة   </vt:lpstr>
      <vt:lpstr>1-أثر الإنفاق الحكومي على الدخل:</vt:lpstr>
      <vt:lpstr>بطرح (2) من (1) يصبح لدينا : Δy=1/1-b+bt-r (ΔG)                                        </vt:lpstr>
      <vt:lpstr>2- أثر تغير الضرائب على الدخل التوازني: </vt:lpstr>
      <vt:lpstr>Présentation PowerPoint</vt:lpstr>
      <vt:lpstr>3- أثر تغير التحويلات على الدخل التوازني: 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الموضوع</dc:title>
  <dc:creator>eldjawda</dc:creator>
  <cp:lastModifiedBy>pc</cp:lastModifiedBy>
  <cp:revision>120</cp:revision>
  <dcterms:created xsi:type="dcterms:W3CDTF">2019-11-18T21:56:28Z</dcterms:created>
  <dcterms:modified xsi:type="dcterms:W3CDTF">2020-04-23T17:53:44Z</dcterms:modified>
</cp:coreProperties>
</file>