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4" r:id="rId2"/>
    <p:sldId id="256" r:id="rId3"/>
    <p:sldId id="257" r:id="rId4"/>
    <p:sldId id="258" r:id="rId5"/>
    <p:sldId id="259" r:id="rId6"/>
    <p:sldId id="260" r:id="rId7"/>
    <p:sldId id="261" r:id="rId8"/>
    <p:sldId id="262" r:id="rId9"/>
    <p:sldId id="263" r:id="rId10"/>
    <p:sldId id="264" r:id="rId11"/>
    <p:sldId id="265" r:id="rId12"/>
    <p:sldId id="266"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21D606D-85BF-40F9-82DC-D4006164485C}" type="datetimeFigureOut">
              <a:rPr lang="fr-FR"/>
              <a:pPr>
                <a:defRPr/>
              </a:pPr>
              <a:t>02/06/2020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25A700C-A4E8-49AC-9CCE-65D1AC7C4B68}"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A79E97F7-FAAE-4636-858A-4AEF54F40828}"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B09E053-4CE4-438F-AA28-C695E2072810}" type="slidenum">
              <a:rPr lang="fr-FR" altLang="fr-FR"/>
              <a:pPr/>
              <a:t>‹N°›</a:t>
            </a:fld>
            <a:endParaRPr lang="fr-FR" altLang="fr-FR"/>
          </a:p>
        </p:txBody>
      </p:sp>
    </p:spTree>
    <p:extLst>
      <p:ext uri="{BB962C8B-B14F-4D97-AF65-F5344CB8AC3E}">
        <p14:creationId xmlns:p14="http://schemas.microsoft.com/office/powerpoint/2010/main" val="61224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095CC22-6275-4D26-9D28-CD1F6C590698}"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9E364AA7-04A8-4BF6-80AC-2128FAF046F7}" type="slidenum">
              <a:rPr lang="fr-FR" altLang="fr-FR"/>
              <a:pPr/>
              <a:t>‹N°›</a:t>
            </a:fld>
            <a:endParaRPr lang="fr-FR" altLang="fr-FR"/>
          </a:p>
        </p:txBody>
      </p:sp>
    </p:spTree>
    <p:extLst>
      <p:ext uri="{BB962C8B-B14F-4D97-AF65-F5344CB8AC3E}">
        <p14:creationId xmlns:p14="http://schemas.microsoft.com/office/powerpoint/2010/main" val="135373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D55FFC54-3A67-4751-9266-02B88165106A}"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0A163426-D409-4DE4-AB61-4B1940221350}" type="slidenum">
              <a:rPr lang="fr-FR" altLang="fr-FR"/>
              <a:pPr/>
              <a:t>‹N°›</a:t>
            </a:fld>
            <a:endParaRPr lang="fr-FR" altLang="fr-FR"/>
          </a:p>
        </p:txBody>
      </p:sp>
    </p:spTree>
    <p:extLst>
      <p:ext uri="{BB962C8B-B14F-4D97-AF65-F5344CB8AC3E}">
        <p14:creationId xmlns:p14="http://schemas.microsoft.com/office/powerpoint/2010/main" val="140849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26F39F4-D10E-494D-980D-53DD1EC59D9D}"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0E6CF1F1-B5AF-4A62-8834-B85153820DBF}" type="slidenum">
              <a:rPr lang="fr-FR" altLang="fr-FR"/>
              <a:pPr/>
              <a:t>‹N°›</a:t>
            </a:fld>
            <a:endParaRPr lang="fr-FR" altLang="fr-FR"/>
          </a:p>
        </p:txBody>
      </p:sp>
    </p:spTree>
    <p:extLst>
      <p:ext uri="{BB962C8B-B14F-4D97-AF65-F5344CB8AC3E}">
        <p14:creationId xmlns:p14="http://schemas.microsoft.com/office/powerpoint/2010/main" val="376980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9E87F6B-E818-4416-970E-C97BB9987099}"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D6EEDD5-7D4A-43A3-B0B6-E9408861B022}" type="slidenum">
              <a:rPr lang="fr-FR" altLang="fr-FR"/>
              <a:pPr/>
              <a:t>‹N°›</a:t>
            </a:fld>
            <a:endParaRPr lang="fr-FR" altLang="fr-FR"/>
          </a:p>
        </p:txBody>
      </p:sp>
    </p:spTree>
    <p:extLst>
      <p:ext uri="{BB962C8B-B14F-4D97-AF65-F5344CB8AC3E}">
        <p14:creationId xmlns:p14="http://schemas.microsoft.com/office/powerpoint/2010/main" val="195533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E262DF98-3651-4A09-BDE3-30CF04B6C174}"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33FDB4D1-2357-4A76-8E85-DB45069130C5}" type="slidenum">
              <a:rPr lang="fr-FR" altLang="fr-FR"/>
              <a:pPr/>
              <a:t>‹N°›</a:t>
            </a:fld>
            <a:endParaRPr lang="fr-FR" altLang="fr-FR"/>
          </a:p>
        </p:txBody>
      </p:sp>
    </p:spTree>
    <p:extLst>
      <p:ext uri="{BB962C8B-B14F-4D97-AF65-F5344CB8AC3E}">
        <p14:creationId xmlns:p14="http://schemas.microsoft.com/office/powerpoint/2010/main" val="126215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10B1EE83-A318-4D93-A0A2-CA2716B79936}" type="datetimeFigureOut">
              <a:rPr lang="fr-FR"/>
              <a:pPr>
                <a:defRPr/>
              </a:pPr>
              <a:t>02/06/2020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25FA2E7F-2863-40B1-88E6-2E7A6889F7CC}" type="slidenum">
              <a:rPr lang="fr-FR" altLang="fr-FR"/>
              <a:pPr/>
              <a:t>‹N°›</a:t>
            </a:fld>
            <a:endParaRPr lang="fr-FR" altLang="fr-FR"/>
          </a:p>
        </p:txBody>
      </p:sp>
    </p:spTree>
    <p:extLst>
      <p:ext uri="{BB962C8B-B14F-4D97-AF65-F5344CB8AC3E}">
        <p14:creationId xmlns:p14="http://schemas.microsoft.com/office/powerpoint/2010/main" val="219484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191D904A-AC36-4C28-977B-9147CF3CBCDA}" type="datetimeFigureOut">
              <a:rPr lang="fr-FR"/>
              <a:pPr>
                <a:defRPr/>
              </a:pPr>
              <a:t>02/06/2020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89418A6F-FBDF-4362-9D9B-E78FEC531D13}" type="slidenum">
              <a:rPr lang="fr-FR" altLang="fr-FR"/>
              <a:pPr/>
              <a:t>‹N°›</a:t>
            </a:fld>
            <a:endParaRPr lang="fr-FR" altLang="fr-FR"/>
          </a:p>
        </p:txBody>
      </p:sp>
    </p:spTree>
    <p:extLst>
      <p:ext uri="{BB962C8B-B14F-4D97-AF65-F5344CB8AC3E}">
        <p14:creationId xmlns:p14="http://schemas.microsoft.com/office/powerpoint/2010/main" val="181649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9D2A88B-D207-4AA9-8290-E9BC15E00BB6}" type="datetimeFigureOut">
              <a:rPr lang="fr-FR"/>
              <a:pPr>
                <a:defRPr/>
              </a:pPr>
              <a:t>02/06/2020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B57CF578-4376-4622-B895-5B76930DDF41}" type="slidenum">
              <a:rPr lang="fr-FR" altLang="fr-FR"/>
              <a:pPr/>
              <a:t>‹N°›</a:t>
            </a:fld>
            <a:endParaRPr lang="fr-FR" altLang="fr-FR"/>
          </a:p>
        </p:txBody>
      </p:sp>
    </p:spTree>
    <p:extLst>
      <p:ext uri="{BB962C8B-B14F-4D97-AF65-F5344CB8AC3E}">
        <p14:creationId xmlns:p14="http://schemas.microsoft.com/office/powerpoint/2010/main" val="152997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D309FEF-3F3B-49C6-A9B1-A91E8BCBCCF8}"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9BE87E94-838D-4238-A086-F8E732F84099}" type="slidenum">
              <a:rPr lang="fr-FR" altLang="fr-FR"/>
              <a:pPr/>
              <a:t>‹N°›</a:t>
            </a:fld>
            <a:endParaRPr lang="fr-FR" altLang="fr-FR"/>
          </a:p>
        </p:txBody>
      </p:sp>
    </p:spTree>
    <p:extLst>
      <p:ext uri="{BB962C8B-B14F-4D97-AF65-F5344CB8AC3E}">
        <p14:creationId xmlns:p14="http://schemas.microsoft.com/office/powerpoint/2010/main" val="333500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C9F137A-FB2C-4ED3-8043-B0C0CAFB4660}"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1FE8CC2F-772E-4509-8D56-68E4C1D2615D}" type="slidenum">
              <a:rPr lang="fr-FR" altLang="fr-FR"/>
              <a:pPr/>
              <a:t>‹N°›</a:t>
            </a:fld>
            <a:endParaRPr lang="fr-FR" altLang="fr-FR"/>
          </a:p>
        </p:txBody>
      </p:sp>
    </p:spTree>
    <p:extLst>
      <p:ext uri="{BB962C8B-B14F-4D97-AF65-F5344CB8AC3E}">
        <p14:creationId xmlns:p14="http://schemas.microsoft.com/office/powerpoint/2010/main" val="195454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DCC382D-2173-497A-8689-62F7E385FD75}" type="datetimeFigureOut">
              <a:rPr lang="fr-FR"/>
              <a:pPr>
                <a:defRPr/>
              </a:pPr>
              <a:t>02/06/2020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fld id="{32A820F8-F55C-4B7A-8924-37DD2944CA5E}" type="slidenum">
              <a:rPr lang="fr-FR" altLang="fr-FR"/>
              <a:pPr/>
              <a:t>‹N°›</a:t>
            </a:fld>
            <a:endParaRPr lang="fr-FR" alt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
            <a:extLst>
              <a:ext uri="{FF2B5EF4-FFF2-40B4-BE49-F238E27FC236}">
                <a16:creationId xmlns:a16="http://schemas.microsoft.com/office/drawing/2014/main" id="{53E03775-6AD2-41AA-A15E-FC7116A4CB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2">
            <a:extLst>
              <a:ext uri="{FF2B5EF4-FFF2-40B4-BE49-F238E27FC236}">
                <a16:creationId xmlns:a16="http://schemas.microsoft.com/office/drawing/2014/main" id="{36413AC2-B6D2-4197-8052-17A7312640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00288" y="2139553"/>
            <a:ext cx="454342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0518B43-B5AC-4F97-87B6-8A17508C17CB}"/>
              </a:ext>
            </a:extLst>
          </p:cNvPr>
          <p:cNvSpPr/>
          <p:nvPr/>
        </p:nvSpPr>
        <p:spPr>
          <a:xfrm>
            <a:off x="971600" y="5192809"/>
            <a:ext cx="7200800" cy="675186"/>
          </a:xfrm>
          <a:prstGeom prst="rect">
            <a:avLst/>
          </a:prstGeom>
          <a:solidFill>
            <a:srgbClr val="FF0000"/>
          </a:solidFill>
        </p:spPr>
        <p:txBody>
          <a:bodyPr wrap="square" lIns="51435" tIns="25718" rIns="51435" bIns="25718">
            <a:spAutoFit/>
          </a:bodyPr>
          <a:lstStyle/>
          <a:p>
            <a:pPr algn="ctr" defTabSz="257175" eaLnBrk="1" fontAlgn="auto" hangingPunct="1">
              <a:spcBef>
                <a:spcPts val="0"/>
              </a:spcBef>
              <a:spcAft>
                <a:spcPts val="0"/>
              </a:spcAft>
            </a:pPr>
            <a:r>
              <a:rPr lang="ar-DZ" sz="4050" b="1" dirty="0" smtClean="0">
                <a:ln w="0"/>
                <a:solidFill>
                  <a:srgbClr val="FFFF00"/>
                </a:solidFill>
                <a:effectLst>
                  <a:outerShdw blurRad="38100" dist="25400" dir="5400000" algn="ctr" rotWithShape="0">
                    <a:srgbClr val="6E747A">
                      <a:alpha val="43000"/>
                    </a:srgbClr>
                  </a:outerShdw>
                </a:effectLst>
                <a:latin typeface="Impact" panose="020B0806030902050204"/>
              </a:rPr>
              <a:t>توازن المؤسسة في سوق الاحتكار التام</a:t>
            </a:r>
            <a:endParaRPr lang="ar-DZ" sz="4050" b="1" dirty="0">
              <a:ln w="0"/>
              <a:solidFill>
                <a:srgbClr val="FFFF00"/>
              </a:solidFill>
              <a:effectLst>
                <a:outerShdw blurRad="38100" dist="25400" dir="5400000" algn="ctr" rotWithShape="0">
                  <a:srgbClr val="6E747A">
                    <a:alpha val="43000"/>
                  </a:srgbClr>
                </a:outerShdw>
              </a:effectLst>
              <a:latin typeface="Impact" panose="020B0806030902050204"/>
            </a:endParaRPr>
          </a:p>
        </p:txBody>
      </p:sp>
    </p:spTree>
    <p:extLst>
      <p:ext uri="{BB962C8B-B14F-4D97-AF65-F5344CB8AC3E}">
        <p14:creationId xmlns:p14="http://schemas.microsoft.com/office/powerpoint/2010/main" val="16089552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285728"/>
            <a:ext cx="8572560" cy="1071570"/>
          </a:xfrm>
          <a:solidFill>
            <a:srgbClr val="FFC000"/>
          </a:solidFill>
          <a:ln>
            <a:miter lim="800000"/>
            <a:headEnd/>
            <a:tailEnd/>
          </a:ln>
        </p:spPr>
        <p:txBody>
          <a:bodyPr rtlCol="0">
            <a:normAutofit fontScale="90000"/>
          </a:bodyPr>
          <a:lstStyle/>
          <a:p>
            <a:pPr rtl="1" eaLnBrk="1" fontAlgn="auto" hangingPunct="1">
              <a:spcAft>
                <a:spcPts val="0"/>
              </a:spcAft>
              <a:defRPr/>
            </a:pP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r>
            <a:b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b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4-2-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المدخل الحدي:</a:t>
            </a:r>
            <a:r>
              <a:rPr lang="fr-FR" dirty="0"/>
              <a:t/>
            </a:r>
            <a:br>
              <a:rPr lang="fr-FR" dirty="0"/>
            </a:br>
            <a:endParaRPr lang="fr-FR" dirty="0"/>
          </a:p>
        </p:txBody>
      </p:sp>
      <p:sp>
        <p:nvSpPr>
          <p:cNvPr id="3" name="Sous-titre 2"/>
          <p:cNvSpPr>
            <a:spLocks noGrp="1"/>
          </p:cNvSpPr>
          <p:nvPr>
            <p:ph type="subTitle" idx="1"/>
          </p:nvPr>
        </p:nvSpPr>
        <p:spPr>
          <a:xfrm>
            <a:off x="214313" y="1428750"/>
            <a:ext cx="8715375" cy="5143500"/>
          </a:xfrm>
          <a:blipFill dpi="0" rotWithShape="1">
            <a:blip r:embed="rId2"/>
            <a:srcRect/>
            <a:tile tx="0" ty="0" sx="100000" sy="100000" flip="none" algn="tl"/>
          </a:blipFill>
        </p:spPr>
        <p:txBody>
          <a:bodyPr/>
          <a:lstStyle/>
          <a:p>
            <a:pPr algn="r" rtl="1" eaLnBrk="1" hangingPunct="1">
              <a:buFont typeface="Arial" charset="0"/>
              <a:buNone/>
              <a:defRPr/>
            </a:pPr>
            <a:r>
              <a:rPr lang="fr-FR" dirty="0">
                <a:solidFill>
                  <a:srgbClr val="C00000"/>
                </a:solidFill>
              </a:rPr>
              <a:t>①</a:t>
            </a:r>
            <a:r>
              <a:rPr lang="ar-AE" dirty="0">
                <a:solidFill>
                  <a:srgbClr val="C00000"/>
                </a:solidFill>
              </a:rPr>
              <a:t> </a:t>
            </a:r>
            <a:r>
              <a:rPr lang="ar-DZ" b="1" dirty="0">
                <a:solidFill>
                  <a:schemeClr val="tx1"/>
                </a:solidFill>
                <a:effectLst>
                  <a:outerShdw blurRad="38100" dist="38100" dir="2700000" algn="tl">
                    <a:srgbClr val="000000">
                      <a:alpha val="43137"/>
                    </a:srgbClr>
                  </a:outerShdw>
                </a:effectLst>
              </a:rPr>
              <a:t>تحقيق ربح غير عادي: </a:t>
            </a:r>
            <a:r>
              <a:rPr lang="ar-DZ" dirty="0">
                <a:solidFill>
                  <a:schemeClr val="tx1"/>
                </a:solidFill>
              </a:rPr>
              <a:t>(0 &lt; </a:t>
            </a:r>
            <a:r>
              <a:rPr lang="fr-FR" dirty="0">
                <a:solidFill>
                  <a:schemeClr val="tx1"/>
                </a:solidFill>
              </a:rPr>
              <a:t>π</a:t>
            </a:r>
            <a:r>
              <a:rPr lang="ar-DZ" dirty="0">
                <a:solidFill>
                  <a:schemeClr val="tx1"/>
                </a:solidFill>
              </a:rPr>
              <a:t>)</a:t>
            </a:r>
            <a:endParaRPr lang="fr-FR" dirty="0">
              <a:solidFill>
                <a:schemeClr val="tx1"/>
              </a:solidFill>
            </a:endParaRPr>
          </a:p>
        </p:txBody>
      </p:sp>
      <p:pic>
        <p:nvPicPr>
          <p:cNvPr id="5" name="Image 4" descr="slide_43.jpg"/>
          <p:cNvPicPr>
            <a:picLocks noChangeAspect="1"/>
          </p:cNvPicPr>
          <p:nvPr/>
        </p:nvPicPr>
        <p:blipFill>
          <a:blip r:embed="rId3"/>
          <a:stretch>
            <a:fillRect/>
          </a:stretch>
        </p:blipFill>
        <p:spPr>
          <a:xfrm>
            <a:off x="1000125" y="2143125"/>
            <a:ext cx="7143750" cy="428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214291"/>
            <a:ext cx="8643998" cy="1342502"/>
          </a:xfrm>
          <a:solidFill>
            <a:srgbClr val="FFC000"/>
          </a:solidFill>
          <a:ln>
            <a:miter lim="800000"/>
            <a:headEnd/>
            <a:tailEnd/>
          </a:ln>
        </p:spPr>
        <p:txBody>
          <a:bodyPr rtlCol="0">
            <a:normAutofit/>
          </a:bodyPr>
          <a:lstStyle/>
          <a:p>
            <a:pPr eaLnBrk="1" fontAlgn="auto" hangingPunct="1">
              <a:spcAft>
                <a:spcPts val="0"/>
              </a:spcAft>
              <a:defRPr/>
            </a:pP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شرح الرسم البياني</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179512" y="1700808"/>
            <a:ext cx="8856984" cy="4942902"/>
          </a:xfrm>
          <a:blipFill>
            <a:blip r:embed="rId2"/>
            <a:tile tx="0" ty="0" sx="100000" sy="100000" flip="none" algn="tl"/>
          </a:blipFill>
          <a:ln>
            <a:miter lim="800000"/>
            <a:headEnd/>
            <a:tailEnd/>
          </a:ln>
        </p:spPr>
        <p:txBody>
          <a:bodyPr rtlCol="0">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1" fontAlgn="auto" hangingPunct="1">
              <a:spcAft>
                <a:spcPts val="0"/>
              </a:spcAft>
              <a:buFont typeface="Wingdings" pitchFamily="2" charset="2"/>
              <a:buChar char="§"/>
              <a:defRPr/>
            </a:pPr>
            <a:r>
              <a:rPr lang="fr-FR" b="1" spc="50" dirty="0">
                <a:ln w="11430"/>
                <a:solidFill>
                  <a:srgbClr val="002060"/>
                </a:solidFill>
                <a:effectLst>
                  <a:outerShdw blurRad="76200" dist="50800" dir="5400000" algn="tl" rotWithShape="0">
                    <a:srgbClr val="000000">
                      <a:alpha val="65000"/>
                    </a:srgbClr>
                  </a:outerShdw>
                </a:effectLst>
              </a:rPr>
              <a:t> </a:t>
            </a:r>
            <a:r>
              <a:rPr lang="ar-DZ" b="1" spc="50" dirty="0">
                <a:ln w="11430"/>
                <a:solidFill>
                  <a:srgbClr val="002060"/>
                </a:solidFill>
                <a:effectLst>
                  <a:outerShdw blurRad="76200" dist="50800" dir="5400000" algn="tl" rotWithShape="0">
                    <a:srgbClr val="000000">
                      <a:alpha val="65000"/>
                    </a:srgbClr>
                  </a:outerShdw>
                </a:effectLst>
              </a:rPr>
              <a:t>نقطة التوازن هي النقطة </a:t>
            </a:r>
            <a:r>
              <a:rPr lang="ar-AE" b="1" spc="50" dirty="0">
                <a:ln w="11430"/>
                <a:solidFill>
                  <a:srgbClr val="002060"/>
                </a:solidFill>
                <a:effectLst>
                  <a:outerShdw blurRad="76200" dist="50800" dir="5400000" algn="tl" rotWithShape="0">
                    <a:srgbClr val="000000">
                      <a:alpha val="65000"/>
                    </a:srgbClr>
                  </a:outerShdw>
                </a:effectLst>
              </a:rPr>
              <a:t>التي</a:t>
            </a:r>
            <a:r>
              <a:rPr lang="ar-DZ" b="1" spc="50" dirty="0">
                <a:ln w="11430"/>
                <a:solidFill>
                  <a:srgbClr val="002060"/>
                </a:solidFill>
                <a:effectLst>
                  <a:outerShdw blurRad="76200" dist="50800" dir="5400000" algn="tl" rotWithShape="0">
                    <a:srgbClr val="000000">
                      <a:alpha val="65000"/>
                    </a:srgbClr>
                  </a:outerShdw>
                </a:effectLst>
              </a:rPr>
              <a:t> يتساوى</a:t>
            </a:r>
            <a:r>
              <a:rPr lang="ar-AE" b="1" spc="50" dirty="0">
                <a:ln w="11430"/>
                <a:solidFill>
                  <a:srgbClr val="002060"/>
                </a:solidFill>
                <a:effectLst>
                  <a:outerShdw blurRad="76200" dist="50800" dir="5400000" algn="tl" rotWithShape="0">
                    <a:srgbClr val="000000">
                      <a:alpha val="65000"/>
                    </a:srgbClr>
                  </a:outerShdw>
                </a:effectLst>
              </a:rPr>
              <a:t> فيها</a:t>
            </a:r>
            <a:r>
              <a:rPr lang="ar-DZ" b="1" spc="50" dirty="0">
                <a:ln w="11430"/>
                <a:solidFill>
                  <a:srgbClr val="002060"/>
                </a:solidFill>
                <a:effectLst>
                  <a:outerShdw blurRad="76200" dist="50800" dir="5400000" algn="tl" rotWithShape="0">
                    <a:srgbClr val="000000">
                      <a:alpha val="65000"/>
                    </a:srgbClr>
                  </a:outerShdw>
                </a:effectLst>
              </a:rPr>
              <a:t> الإيراد الحدي مع التكلفة الحدية، أي عند إنتاج الكمية المثلى </a:t>
            </a:r>
            <a:r>
              <a:rPr lang="fr-FR" b="1" spc="50" dirty="0">
                <a:ln w="11430"/>
                <a:solidFill>
                  <a:srgbClr val="002060"/>
                </a:solidFill>
                <a:effectLst>
                  <a:outerShdw blurRad="76200" dist="50800" dir="5400000" algn="tl" rotWithShape="0">
                    <a:srgbClr val="000000">
                      <a:alpha val="65000"/>
                    </a:srgbClr>
                  </a:outerShdw>
                </a:effectLst>
              </a:rPr>
              <a:t>Q</a:t>
            </a:r>
            <a:r>
              <a:rPr lang="fr-FR" b="1" spc="50" baseline="-25000" dirty="0">
                <a:ln w="11430"/>
                <a:solidFill>
                  <a:srgbClr val="002060"/>
                </a:solidFill>
                <a:effectLst>
                  <a:outerShdw blurRad="76200" dist="50800" dir="5400000" algn="tl" rotWithShape="0">
                    <a:srgbClr val="000000">
                      <a:alpha val="65000"/>
                    </a:srgbClr>
                  </a:outerShdw>
                </a:effectLst>
              </a:rPr>
              <a:t>*</a:t>
            </a:r>
            <a:r>
              <a:rPr lang="ar-DZ" b="1" spc="50" dirty="0">
                <a:ln w="11430"/>
                <a:solidFill>
                  <a:srgbClr val="002060"/>
                </a:solidFill>
                <a:effectLst>
                  <a:outerShdw blurRad="76200" dist="50800" dir="5400000" algn="tl" rotWithShape="0">
                    <a:srgbClr val="000000">
                      <a:alpha val="65000"/>
                    </a:srgbClr>
                  </a:outerShdw>
                </a:effectLst>
              </a:rPr>
              <a:t> ، فلو كان الإنتاج أكبر من </a:t>
            </a:r>
            <a:r>
              <a:rPr lang="fr-FR" b="1" spc="50" dirty="0">
                <a:ln w="11430"/>
                <a:solidFill>
                  <a:srgbClr val="002060"/>
                </a:solidFill>
                <a:effectLst>
                  <a:outerShdw blurRad="76200" dist="50800" dir="5400000" algn="tl" rotWithShape="0">
                    <a:srgbClr val="000000">
                      <a:alpha val="65000"/>
                    </a:srgbClr>
                  </a:outerShdw>
                </a:effectLst>
              </a:rPr>
              <a:t>Q</a:t>
            </a:r>
            <a:r>
              <a:rPr lang="fr-FR" b="1" spc="50" baseline="30000" dirty="0">
                <a:ln w="11430"/>
                <a:solidFill>
                  <a:srgbClr val="002060"/>
                </a:solidFill>
                <a:effectLst>
                  <a:outerShdw blurRad="76200" dist="50800" dir="5400000" algn="tl" rotWithShape="0">
                    <a:srgbClr val="000000">
                      <a:alpha val="65000"/>
                    </a:srgbClr>
                  </a:outerShdw>
                </a:effectLst>
              </a:rPr>
              <a:t>*</a:t>
            </a:r>
            <a:r>
              <a:rPr lang="ar-DZ" b="1" spc="50" dirty="0">
                <a:ln w="11430"/>
                <a:solidFill>
                  <a:srgbClr val="002060"/>
                </a:solidFill>
                <a:effectLst>
                  <a:outerShdw blurRad="76200" dist="50800" dir="5400000" algn="tl" rotWithShape="0">
                    <a:srgbClr val="000000">
                      <a:alpha val="65000"/>
                    </a:srgbClr>
                  </a:outerShdw>
                </a:effectLst>
              </a:rPr>
              <a:t> فان التكلفة الحدية ستكون اكبر من الإيراد الحدي ( </a:t>
            </a:r>
            <a:r>
              <a:rPr lang="fr-FR" b="1" spc="50" dirty="0">
                <a:ln w="11430"/>
                <a:solidFill>
                  <a:srgbClr val="002060"/>
                </a:solidFill>
                <a:effectLst>
                  <a:outerShdw blurRad="76200" dist="50800" dir="5400000" algn="tl" rotWithShape="0">
                    <a:srgbClr val="000000">
                      <a:alpha val="65000"/>
                    </a:srgbClr>
                  </a:outerShdw>
                </a:effectLst>
              </a:rPr>
              <a:t>MC&gt;MR</a:t>
            </a:r>
            <a:r>
              <a:rPr lang="ar-DZ" b="1" spc="50" dirty="0">
                <a:ln w="11430"/>
                <a:solidFill>
                  <a:srgbClr val="002060"/>
                </a:solidFill>
                <a:effectLst>
                  <a:outerShdw blurRad="76200" dist="50800" dir="5400000" algn="tl" rotWithShape="0">
                    <a:srgbClr val="000000">
                      <a:alpha val="65000"/>
                    </a:srgbClr>
                  </a:outerShdw>
                </a:effectLst>
              </a:rPr>
              <a:t> ).</a:t>
            </a:r>
            <a:endParaRPr lang="fr-FR" b="1" spc="50" dirty="0">
              <a:ln w="11430"/>
              <a:solidFill>
                <a:srgbClr val="002060"/>
              </a:solidFill>
              <a:effectLst>
                <a:outerShdw blurRad="76200" dist="50800" dir="5400000" algn="tl" rotWithShape="0">
                  <a:srgbClr val="000000">
                    <a:alpha val="65000"/>
                  </a:srgbClr>
                </a:outerShdw>
              </a:effectLst>
            </a:endParaRPr>
          </a:p>
          <a:p>
            <a:pPr algn="r" rtl="1" eaLnBrk="1" fontAlgn="auto" hangingPunct="1">
              <a:spcAft>
                <a:spcPts val="0"/>
              </a:spcAft>
              <a:buFont typeface="Wingdings" pitchFamily="2" charset="2"/>
              <a:buChar char="§"/>
              <a:defRPr/>
            </a:pPr>
            <a:r>
              <a:rPr lang="fr-FR" b="1" spc="50" dirty="0">
                <a:ln w="11430"/>
                <a:solidFill>
                  <a:schemeClr val="tx1"/>
                </a:solidFill>
                <a:effectLst>
                  <a:outerShdw blurRad="76200" dist="50800" dir="5400000" algn="tl" rotWithShape="0">
                    <a:srgbClr val="000000">
                      <a:alpha val="65000"/>
                    </a:srgbClr>
                  </a:outerShdw>
                </a:effectLst>
              </a:rPr>
              <a:t> </a:t>
            </a:r>
            <a:r>
              <a:rPr lang="ar-DZ" b="1" spc="50" dirty="0">
                <a:ln w="11430"/>
                <a:solidFill>
                  <a:schemeClr val="accent2">
                    <a:lumMod val="50000"/>
                  </a:schemeClr>
                </a:solidFill>
                <a:effectLst>
                  <a:outerShdw blurRad="76200" dist="50800" dir="5400000" algn="tl" rotWithShape="0">
                    <a:srgbClr val="000000">
                      <a:alpha val="65000"/>
                    </a:srgbClr>
                  </a:outerShdw>
                </a:effectLst>
              </a:rPr>
              <a:t>أما إذا كان الإنتاج أقل من </a:t>
            </a:r>
            <a:r>
              <a:rPr lang="fr-FR" b="1" spc="50" dirty="0">
                <a:ln w="11430"/>
                <a:solidFill>
                  <a:schemeClr val="accent2">
                    <a:lumMod val="50000"/>
                  </a:schemeClr>
                </a:solidFill>
                <a:effectLst>
                  <a:outerShdw blurRad="76200" dist="50800" dir="5400000" algn="tl" rotWithShape="0">
                    <a:srgbClr val="000000">
                      <a:alpha val="65000"/>
                    </a:srgbClr>
                  </a:outerShdw>
                </a:effectLst>
              </a:rPr>
              <a:t>Q</a:t>
            </a:r>
            <a:r>
              <a:rPr lang="fr-FR" b="1" spc="50" baseline="30000" dirty="0">
                <a:ln w="11430"/>
                <a:solidFill>
                  <a:schemeClr val="accent2">
                    <a:lumMod val="50000"/>
                  </a:schemeClr>
                </a:solidFill>
                <a:effectLst>
                  <a:outerShdw blurRad="76200" dist="50800" dir="5400000" algn="tl" rotWithShape="0">
                    <a:srgbClr val="000000">
                      <a:alpha val="65000"/>
                    </a:srgbClr>
                  </a:outerShdw>
                </a:effectLst>
              </a:rPr>
              <a:t>*</a:t>
            </a:r>
            <a:r>
              <a:rPr lang="ar-DZ" b="1" spc="50" dirty="0">
                <a:ln w="11430"/>
                <a:solidFill>
                  <a:schemeClr val="accent2">
                    <a:lumMod val="50000"/>
                  </a:schemeClr>
                </a:solidFill>
                <a:effectLst>
                  <a:outerShdw blurRad="76200" dist="50800" dir="5400000" algn="tl" rotWithShape="0">
                    <a:srgbClr val="000000">
                      <a:alpha val="65000"/>
                    </a:srgbClr>
                  </a:outerShdw>
                </a:effectLst>
              </a:rPr>
              <a:t> فان الإيراد الحدي يكون اكبر من التكلفة الحدية</a:t>
            </a:r>
            <a:endParaRPr lang="fr-FR" b="1" spc="50" dirty="0">
              <a:ln w="11430"/>
              <a:solidFill>
                <a:schemeClr val="accent2">
                  <a:lumMod val="50000"/>
                </a:schemeClr>
              </a:solidFill>
              <a:effectLst>
                <a:outerShdw blurRad="76200" dist="50800" dir="5400000" algn="tl" rotWithShape="0">
                  <a:srgbClr val="000000">
                    <a:alpha val="65000"/>
                  </a:srgbClr>
                </a:outerShdw>
              </a:effectLst>
            </a:endParaRPr>
          </a:p>
          <a:p>
            <a:pPr algn="r" rtl="1" eaLnBrk="1" fontAlgn="auto" hangingPunct="1">
              <a:spcAft>
                <a:spcPts val="0"/>
              </a:spcAft>
              <a:defRPr/>
            </a:pPr>
            <a:r>
              <a:rPr lang="ar-DZ" b="1" spc="50" dirty="0">
                <a:ln w="11430"/>
                <a:solidFill>
                  <a:schemeClr val="accent2">
                    <a:lumMod val="50000"/>
                  </a:schemeClr>
                </a:solidFill>
                <a:effectLst>
                  <a:outerShdw blurRad="76200" dist="50800" dir="5400000" algn="tl" rotWithShape="0">
                    <a:srgbClr val="000000">
                      <a:alpha val="65000"/>
                    </a:srgbClr>
                  </a:outerShdw>
                </a:effectLst>
              </a:rPr>
              <a:t> ( </a:t>
            </a:r>
            <a:r>
              <a:rPr lang="fr-FR" b="1" spc="50" dirty="0">
                <a:ln w="11430"/>
                <a:solidFill>
                  <a:schemeClr val="accent2">
                    <a:lumMod val="50000"/>
                  </a:schemeClr>
                </a:solidFill>
                <a:effectLst>
                  <a:outerShdw blurRad="76200" dist="50800" dir="5400000" algn="tl" rotWithShape="0">
                    <a:srgbClr val="000000">
                      <a:alpha val="65000"/>
                    </a:srgbClr>
                  </a:outerShdw>
                </a:effectLst>
              </a:rPr>
              <a:t>MR&gt;MC</a:t>
            </a:r>
            <a:r>
              <a:rPr lang="ar-DZ" b="1" spc="50" dirty="0">
                <a:ln w="11430"/>
                <a:solidFill>
                  <a:schemeClr val="accent2">
                    <a:lumMod val="50000"/>
                  </a:schemeClr>
                </a:solidFill>
                <a:effectLst>
                  <a:outerShdw blurRad="76200" dist="50800" dir="5400000" algn="tl" rotWithShape="0">
                    <a:srgbClr val="000000">
                      <a:alpha val="65000"/>
                    </a:srgbClr>
                  </a:outerShdw>
                </a:effectLst>
              </a:rPr>
              <a:t> )</a:t>
            </a:r>
            <a:r>
              <a:rPr lang="fr-FR" b="1" spc="50" dirty="0">
                <a:ln w="11430"/>
                <a:solidFill>
                  <a:schemeClr val="accent2">
                    <a:lumMod val="50000"/>
                  </a:schemeClr>
                </a:solidFill>
                <a:effectLst>
                  <a:outerShdw blurRad="76200" dist="50800" dir="5400000" algn="tl" rotWithShape="0">
                    <a:srgbClr val="000000">
                      <a:alpha val="65000"/>
                    </a:srgbClr>
                  </a:outerShdw>
                </a:effectLst>
              </a:rPr>
              <a:t>.</a:t>
            </a:r>
            <a:r>
              <a:rPr lang="ar-DZ" b="1" spc="50" dirty="0">
                <a:ln w="11430"/>
                <a:solidFill>
                  <a:schemeClr val="accent2">
                    <a:lumMod val="50000"/>
                  </a:schemeClr>
                </a:solidFill>
                <a:effectLst>
                  <a:outerShdw blurRad="76200" dist="50800" dir="5400000" algn="tl" rotWithShape="0">
                    <a:srgbClr val="000000">
                      <a:alpha val="65000"/>
                    </a:srgbClr>
                  </a:outerShdw>
                </a:effectLst>
              </a:rPr>
              <a:t> </a:t>
            </a:r>
            <a:endParaRPr lang="fr-FR" b="1" spc="50" dirty="0">
              <a:ln w="11430"/>
              <a:solidFill>
                <a:schemeClr val="accent2">
                  <a:lumMod val="50000"/>
                </a:schemeClr>
              </a:solidFill>
              <a:effectLst>
                <a:outerShdw blurRad="76200" dist="50800" dir="5400000" algn="tl" rotWithShape="0">
                  <a:srgbClr val="000000">
                    <a:alpha val="65000"/>
                  </a:srgbClr>
                </a:outerShdw>
              </a:effectLst>
            </a:endParaRPr>
          </a:p>
          <a:p>
            <a:pPr algn="r" rtl="1" eaLnBrk="1" fontAlgn="auto" hangingPunct="1">
              <a:spcAft>
                <a:spcPts val="0"/>
              </a:spcAft>
              <a:defRPr/>
            </a:pPr>
            <a:endParaRPr lang="fr-FR" b="1" spc="50" dirty="0">
              <a:ln w="11430"/>
              <a:solidFill>
                <a:schemeClr val="tx1"/>
              </a:solidFill>
              <a:effectLst>
                <a:outerShdw blurRad="76200" dist="50800" dir="5400000" algn="tl" rotWithShape="0">
                  <a:srgbClr val="000000">
                    <a:alpha val="65000"/>
                  </a:srgbClr>
                </a:outerShdw>
              </a:effectLst>
            </a:endParaRPr>
          </a:p>
          <a:p>
            <a:pPr algn="r" rtl="1" eaLnBrk="1" fontAlgn="auto" hangingPunct="1">
              <a:spcAft>
                <a:spcPts val="0"/>
              </a:spcAft>
              <a:buFont typeface="Wingdings" pitchFamily="2" charset="2"/>
              <a:buChar char="§"/>
              <a:defRPr/>
            </a:pPr>
            <a:r>
              <a:rPr lang="fr-FR" b="1" spc="50" dirty="0">
                <a:ln w="11430"/>
                <a:solidFill>
                  <a:srgbClr val="0070C0"/>
                </a:solidFill>
                <a:effectLst>
                  <a:outerShdw blurRad="76200" dist="50800" dir="5400000" algn="tl" rotWithShape="0">
                    <a:srgbClr val="000000">
                      <a:alpha val="65000"/>
                    </a:srgbClr>
                  </a:outerShdw>
                </a:effectLst>
              </a:rPr>
              <a:t> </a:t>
            </a:r>
            <a:r>
              <a:rPr lang="ar-DZ" b="1" spc="50" dirty="0">
                <a:ln w="11430"/>
                <a:solidFill>
                  <a:srgbClr val="0070C0"/>
                </a:solidFill>
                <a:effectLst>
                  <a:outerShdw blurRad="76200" dist="50800" dir="5400000" algn="tl" rotWithShape="0">
                    <a:srgbClr val="000000">
                      <a:alpha val="65000"/>
                    </a:srgbClr>
                  </a:outerShdw>
                </a:effectLst>
              </a:rPr>
              <a:t>من مصلحة المؤسسة أن لا تكتفي بإنتاج حجم اقل من </a:t>
            </a:r>
            <a:r>
              <a:rPr lang="fr-FR" b="1" spc="50" dirty="0">
                <a:ln w="11430"/>
                <a:solidFill>
                  <a:srgbClr val="0070C0"/>
                </a:solidFill>
                <a:effectLst>
                  <a:outerShdw blurRad="76200" dist="50800" dir="5400000" algn="tl" rotWithShape="0">
                    <a:srgbClr val="000000">
                      <a:alpha val="65000"/>
                    </a:srgbClr>
                  </a:outerShdw>
                </a:effectLst>
              </a:rPr>
              <a:t>Q</a:t>
            </a:r>
            <a:r>
              <a:rPr lang="fr-FR" b="1" spc="50" baseline="30000" dirty="0">
                <a:ln w="11430"/>
                <a:solidFill>
                  <a:srgbClr val="0070C0"/>
                </a:solidFill>
                <a:effectLst>
                  <a:outerShdw blurRad="76200" dist="50800" dir="5400000" algn="tl" rotWithShape="0">
                    <a:srgbClr val="000000">
                      <a:alpha val="65000"/>
                    </a:srgbClr>
                  </a:outerShdw>
                </a:effectLst>
              </a:rPr>
              <a:t>*</a:t>
            </a:r>
            <a:r>
              <a:rPr lang="ar-DZ" b="1" spc="50" dirty="0">
                <a:ln w="11430"/>
                <a:solidFill>
                  <a:srgbClr val="0070C0"/>
                </a:solidFill>
                <a:effectLst>
                  <a:outerShdw blurRad="76200" dist="50800" dir="5400000" algn="tl" rotWithShape="0">
                    <a:srgbClr val="000000">
                      <a:alpha val="65000"/>
                    </a:srgbClr>
                  </a:outerShdw>
                </a:effectLst>
              </a:rPr>
              <a:t> لأن أي زيادة في الإنتاج تضيف ربحا حديا موجبا، </a:t>
            </a:r>
            <a:r>
              <a:rPr lang="ar-DZ" b="1" spc="50" dirty="0" err="1">
                <a:ln w="11430"/>
                <a:solidFill>
                  <a:srgbClr val="0070C0"/>
                </a:solidFill>
                <a:effectLst>
                  <a:outerShdw blurRad="76200" dist="50800" dir="5400000" algn="tl" rotWithShape="0">
                    <a:srgbClr val="000000">
                      <a:alpha val="65000"/>
                    </a:srgbClr>
                  </a:outerShdw>
                </a:effectLst>
              </a:rPr>
              <a:t>و</a:t>
            </a:r>
            <a:r>
              <a:rPr lang="ar-DZ" b="1" spc="50" dirty="0">
                <a:ln w="11430"/>
                <a:solidFill>
                  <a:srgbClr val="0070C0"/>
                </a:solidFill>
                <a:effectLst>
                  <a:outerShdw blurRad="76200" dist="50800" dir="5400000" algn="tl" rotWithShape="0">
                    <a:srgbClr val="000000">
                      <a:alpha val="65000"/>
                    </a:srgbClr>
                  </a:outerShdw>
                </a:effectLst>
              </a:rPr>
              <a:t> مقدار الأرباح هذه ممثلة في مساحة المستطيل</a:t>
            </a:r>
            <a:r>
              <a:rPr lang="fr-FR" b="1" spc="50" dirty="0">
                <a:ln w="11430"/>
                <a:solidFill>
                  <a:srgbClr val="0070C0"/>
                </a:solidFill>
                <a:effectLst>
                  <a:outerShdw blurRad="76200" dist="50800" dir="5400000" algn="tl" rotWithShape="0">
                    <a:srgbClr val="000000">
                      <a:alpha val="65000"/>
                    </a:srgbClr>
                  </a:outerShdw>
                </a:effectLst>
              </a:rPr>
              <a:t> </a:t>
            </a:r>
            <a:r>
              <a:rPr lang="ar-DZ" b="1" spc="50" dirty="0">
                <a:ln w="11430"/>
                <a:solidFill>
                  <a:srgbClr val="0070C0"/>
                </a:solidFill>
                <a:effectLst>
                  <a:outerShdw blurRad="76200" dist="50800" dir="5400000" algn="tl" rotWithShape="0">
                    <a:srgbClr val="000000">
                      <a:alpha val="65000"/>
                    </a:srgbClr>
                  </a:outerShdw>
                </a:effectLst>
              </a:rPr>
              <a:t> </a:t>
            </a:r>
            <a:r>
              <a:rPr lang="fr-FR" b="1" spc="50" dirty="0">
                <a:ln w="11430"/>
                <a:solidFill>
                  <a:srgbClr val="0070C0"/>
                </a:solidFill>
                <a:effectLst>
                  <a:outerShdw blurRad="76200" dist="50800" dir="5400000" algn="tl" rotWithShape="0">
                    <a:srgbClr val="000000">
                      <a:alpha val="65000"/>
                    </a:srgbClr>
                  </a:outerShdw>
                </a:effectLst>
              </a:rPr>
              <a:t>NMK P</a:t>
            </a:r>
            <a:r>
              <a:rPr lang="ar-DZ" b="1" spc="50" dirty="0">
                <a:ln w="11430"/>
                <a:solidFill>
                  <a:srgbClr val="0070C0"/>
                </a:solidFill>
                <a:effectLst>
                  <a:outerShdw blurRad="76200" dist="50800" dir="5400000" algn="tl" rotWithShape="0">
                    <a:srgbClr val="000000">
                      <a:alpha val="65000"/>
                    </a:srgbClr>
                  </a:outerShdw>
                </a:effectLst>
              </a:rPr>
              <a:t>، </a:t>
            </a:r>
            <a:r>
              <a:rPr lang="ar-DZ" b="1" spc="50" dirty="0" err="1">
                <a:ln w="11430"/>
                <a:solidFill>
                  <a:srgbClr val="0070C0"/>
                </a:solidFill>
                <a:effectLst>
                  <a:outerShdw blurRad="76200" dist="50800" dir="5400000" algn="tl" rotWithShape="0">
                    <a:srgbClr val="000000">
                      <a:alpha val="65000"/>
                    </a:srgbClr>
                  </a:outerShdw>
                </a:effectLst>
              </a:rPr>
              <a:t>و</a:t>
            </a:r>
            <a:r>
              <a:rPr lang="ar-DZ" b="1" spc="50" dirty="0">
                <a:ln w="11430"/>
                <a:solidFill>
                  <a:srgbClr val="0070C0"/>
                </a:solidFill>
                <a:effectLst>
                  <a:outerShdw blurRad="76200" dist="50800" dir="5400000" algn="tl" rotWithShape="0">
                    <a:srgbClr val="000000">
                      <a:alpha val="65000"/>
                    </a:srgbClr>
                  </a:outerShdw>
                </a:effectLst>
              </a:rPr>
              <a:t> هي عبارة عن الفرق بين الإيراد الكلي </a:t>
            </a:r>
            <a:r>
              <a:rPr lang="fr-FR" b="1" spc="50" dirty="0">
                <a:ln w="11430"/>
                <a:solidFill>
                  <a:srgbClr val="0070C0"/>
                </a:solidFill>
                <a:effectLst>
                  <a:outerShdw blurRad="76200" dist="50800" dir="5400000" algn="tl" rotWithShape="0">
                    <a:srgbClr val="000000">
                      <a:alpha val="65000"/>
                    </a:srgbClr>
                  </a:outerShdw>
                </a:effectLst>
              </a:rPr>
              <a:t>OQ</a:t>
            </a:r>
            <a:r>
              <a:rPr lang="fr-FR" b="1" spc="50" baseline="30000" dirty="0">
                <a:ln w="11430"/>
                <a:solidFill>
                  <a:srgbClr val="0070C0"/>
                </a:solidFill>
                <a:effectLst>
                  <a:outerShdw blurRad="76200" dist="50800" dir="5400000" algn="tl" rotWithShape="0">
                    <a:srgbClr val="000000">
                      <a:alpha val="65000"/>
                    </a:srgbClr>
                  </a:outerShdw>
                </a:effectLst>
              </a:rPr>
              <a:t>*</a:t>
            </a:r>
            <a:r>
              <a:rPr lang="fr-FR" b="1" spc="50" dirty="0">
                <a:ln w="11430"/>
                <a:solidFill>
                  <a:srgbClr val="0070C0"/>
                </a:solidFill>
                <a:effectLst>
                  <a:outerShdw blurRad="76200" dist="50800" dir="5400000" algn="tl" rotWithShape="0">
                    <a:srgbClr val="000000">
                      <a:alpha val="65000"/>
                    </a:srgbClr>
                  </a:outerShdw>
                </a:effectLst>
              </a:rPr>
              <a:t>KP </a:t>
            </a:r>
            <a:r>
              <a:rPr lang="ar-AE" b="1" spc="50" dirty="0">
                <a:ln w="11430"/>
                <a:solidFill>
                  <a:srgbClr val="0070C0"/>
                </a:solidFill>
                <a:effectLst>
                  <a:outerShdw blurRad="76200" dist="50800" dir="5400000" algn="tl" rotWithShape="0">
                    <a:srgbClr val="000000">
                      <a:alpha val="65000"/>
                    </a:srgbClr>
                  </a:outerShdw>
                </a:effectLst>
              </a:rPr>
              <a:t> </a:t>
            </a:r>
            <a:r>
              <a:rPr lang="ar-DZ" b="1" spc="50" dirty="0">
                <a:ln w="11430"/>
                <a:solidFill>
                  <a:srgbClr val="0070C0"/>
                </a:solidFill>
                <a:effectLst>
                  <a:outerShdw blurRad="76200" dist="50800" dir="5400000" algn="tl" rotWithShape="0">
                    <a:srgbClr val="000000">
                      <a:alpha val="65000"/>
                    </a:srgbClr>
                  </a:outerShdw>
                </a:effectLst>
              </a:rPr>
              <a:t>و التكاليف الكلية </a:t>
            </a:r>
            <a:r>
              <a:rPr lang="ar-AE" b="1" spc="50" dirty="0">
                <a:ln w="11430"/>
                <a:solidFill>
                  <a:srgbClr val="0070C0"/>
                </a:solidFill>
                <a:effectLst>
                  <a:outerShdw blurRad="76200" dist="50800" dir="5400000" algn="tl" rotWithShape="0">
                    <a:srgbClr val="000000">
                      <a:alpha val="65000"/>
                    </a:srgbClr>
                  </a:outerShdw>
                </a:effectLst>
              </a:rPr>
              <a:t> </a:t>
            </a:r>
            <a:r>
              <a:rPr lang="fr-FR" sz="2900" b="1" spc="50" dirty="0">
                <a:ln w="11430"/>
                <a:solidFill>
                  <a:srgbClr val="0070C0"/>
                </a:solidFill>
                <a:effectLst>
                  <a:outerShdw blurRad="76200" dist="50800" dir="5400000" algn="tl" rotWithShape="0">
                    <a:srgbClr val="000000">
                      <a:alpha val="65000"/>
                    </a:srgbClr>
                  </a:outerShdw>
                </a:effectLst>
              </a:rPr>
              <a:t>OQ</a:t>
            </a:r>
            <a:r>
              <a:rPr lang="fr-FR" sz="2900" b="1" spc="50" baseline="30000" dirty="0">
                <a:ln w="11430"/>
                <a:solidFill>
                  <a:srgbClr val="0070C0"/>
                </a:solidFill>
                <a:effectLst>
                  <a:outerShdw blurRad="76200" dist="50800" dir="5400000" algn="tl" rotWithShape="0">
                    <a:srgbClr val="000000">
                      <a:alpha val="65000"/>
                    </a:srgbClr>
                  </a:outerShdw>
                </a:effectLst>
              </a:rPr>
              <a:t>*</a:t>
            </a:r>
            <a:r>
              <a:rPr lang="fr-FR" sz="2900" b="1" spc="50" dirty="0">
                <a:ln w="11430"/>
                <a:solidFill>
                  <a:srgbClr val="0070C0"/>
                </a:solidFill>
                <a:effectLst>
                  <a:outerShdw blurRad="76200" dist="50800" dir="5400000" algn="tl" rotWithShape="0">
                    <a:srgbClr val="000000">
                      <a:alpha val="65000"/>
                    </a:srgbClr>
                  </a:outerShdw>
                </a:effectLst>
              </a:rPr>
              <a:t>MN</a:t>
            </a:r>
            <a:r>
              <a:rPr lang="ar-DZ" sz="2900" b="1" spc="50" dirty="0">
                <a:ln w="11430"/>
                <a:solidFill>
                  <a:srgbClr val="0070C0"/>
                </a:solidFill>
                <a:effectLst>
                  <a:outerShdw blurRad="76200" dist="50800" dir="5400000" algn="tl" rotWithShape="0">
                    <a:srgbClr val="000000">
                      <a:alpha val="65000"/>
                    </a:srgbClr>
                  </a:outerShdw>
                </a:effectLst>
              </a:rPr>
              <a:t>.</a:t>
            </a:r>
            <a:endParaRPr lang="fr-FR" sz="2900" b="1" spc="50" dirty="0">
              <a:ln w="11430"/>
              <a:solidFill>
                <a:srgbClr val="0070C0"/>
              </a:solidFill>
              <a:effectLst>
                <a:outerShdw blurRad="76200" dist="50800" dir="5400000" algn="tl" rotWithShape="0">
                  <a:srgbClr val="000000">
                    <a:alpha val="65000"/>
                  </a:srgbClr>
                </a:outerShdw>
              </a:effectLst>
            </a:endParaRPr>
          </a:p>
          <a:p>
            <a:pPr algn="r" rtl="1" eaLnBrk="1" fontAlgn="auto" hangingPunct="1">
              <a:spcAft>
                <a:spcPts val="0"/>
              </a:spcAft>
              <a:buFont typeface="Wingdings" pitchFamily="2" charset="2"/>
              <a:buChar char="§"/>
              <a:defRPr/>
            </a:pPr>
            <a:endParaRPr lang="fr-FR" sz="2900" b="1" spc="50" dirty="0">
              <a:ln w="11430"/>
              <a:solidFill>
                <a:schemeClr val="tx1"/>
              </a:solidFill>
              <a:effectLst>
                <a:outerShdw blurRad="76200" dist="50800" dir="5400000" algn="tl" rotWithShape="0">
                  <a:srgbClr val="000000">
                    <a:alpha val="65000"/>
                  </a:srgbClr>
                </a:outerShdw>
              </a:effectLst>
            </a:endParaRPr>
          </a:p>
          <a:p>
            <a:pPr algn="r" rtl="1" eaLnBrk="1" fontAlgn="auto" hangingPunct="1">
              <a:spcAft>
                <a:spcPts val="0"/>
              </a:spcAft>
              <a:buFont typeface="Wingdings" pitchFamily="2" charset="2"/>
              <a:buChar char="§"/>
              <a:defRPr/>
            </a:pPr>
            <a:r>
              <a:rPr lang="fr-FR" b="1" spc="50" dirty="0">
                <a:ln w="11430"/>
                <a:solidFill>
                  <a:srgbClr val="C00000"/>
                </a:solidFill>
                <a:effectLst>
                  <a:outerShdw blurRad="76200" dist="50800" dir="5400000" algn="tl" rotWithShape="0">
                    <a:srgbClr val="000000">
                      <a:alpha val="65000"/>
                    </a:srgbClr>
                  </a:outerShdw>
                </a:effectLst>
              </a:rPr>
              <a:t> </a:t>
            </a:r>
            <a:r>
              <a:rPr lang="ar-DZ" b="1" spc="50" dirty="0">
                <a:ln w="11430"/>
                <a:solidFill>
                  <a:srgbClr val="C00000"/>
                </a:solidFill>
                <a:effectLst>
                  <a:outerShdw blurRad="76200" dist="50800" dir="5400000" algn="tl" rotWithShape="0">
                    <a:srgbClr val="000000">
                      <a:alpha val="65000"/>
                    </a:srgbClr>
                  </a:outerShdw>
                </a:effectLst>
              </a:rPr>
              <a:t>السعر هو </a:t>
            </a:r>
            <a:r>
              <a:rPr lang="fr-FR" b="1" spc="50" dirty="0">
                <a:ln w="11430"/>
                <a:solidFill>
                  <a:srgbClr val="C00000"/>
                </a:solidFill>
                <a:effectLst>
                  <a:outerShdw blurRad="76200" dist="50800" dir="5400000" algn="tl" rotWithShape="0">
                    <a:srgbClr val="000000">
                      <a:alpha val="65000"/>
                    </a:srgbClr>
                  </a:outerShdw>
                </a:effectLst>
              </a:rPr>
              <a:t>OP </a:t>
            </a:r>
            <a:r>
              <a:rPr lang="ar-DZ" b="1" spc="50" dirty="0">
                <a:ln w="11430"/>
                <a:solidFill>
                  <a:srgbClr val="C00000"/>
                </a:solidFill>
                <a:effectLst>
                  <a:outerShdw blurRad="76200" dist="50800" dir="5400000" algn="tl" rotWithShape="0">
                    <a:srgbClr val="000000">
                      <a:alpha val="65000"/>
                    </a:srgbClr>
                  </a:outerShdw>
                </a:effectLst>
              </a:rPr>
              <a:t>و يحدده منحنى الطلب (</a:t>
            </a:r>
            <a:r>
              <a:rPr lang="fr-FR" b="1" spc="50" dirty="0">
                <a:ln w="11430"/>
                <a:solidFill>
                  <a:srgbClr val="C00000"/>
                </a:solidFill>
                <a:effectLst>
                  <a:outerShdw blurRad="76200" dist="50800" dir="5400000" algn="tl" rotWithShape="0">
                    <a:srgbClr val="000000">
                      <a:alpha val="65000"/>
                    </a:srgbClr>
                  </a:outerShdw>
                </a:effectLst>
              </a:rPr>
              <a:t>P=AR</a:t>
            </a:r>
            <a:r>
              <a:rPr lang="ar-DZ" b="1" spc="50" dirty="0">
                <a:ln w="11430"/>
                <a:solidFill>
                  <a:srgbClr val="C00000"/>
                </a:solidFill>
                <a:effectLst>
                  <a:outerShdw blurRad="76200" dist="50800" dir="5400000" algn="tl" rotWithShape="0">
                    <a:srgbClr val="000000">
                      <a:alpha val="65000"/>
                    </a:srgbClr>
                  </a:outerShdw>
                </a:effectLst>
              </a:rPr>
              <a:t>)، حيث يمثل السعر الإسقاط العمودي لنقطة التوازن على منحنى الطلب( </a:t>
            </a:r>
            <a:r>
              <a:rPr lang="ar-DZ" b="1" spc="50" dirty="0" err="1">
                <a:ln w="11430"/>
                <a:solidFill>
                  <a:srgbClr val="C00000"/>
                </a:solidFill>
                <a:effectLst>
                  <a:outerShdw blurRad="76200" dist="50800" dir="5400000" algn="tl" rotWithShape="0">
                    <a:srgbClr val="000000">
                      <a:alpha val="65000"/>
                    </a:srgbClr>
                  </a:outerShdw>
                </a:effectLst>
              </a:rPr>
              <a:t>و</a:t>
            </a:r>
            <a:r>
              <a:rPr lang="ar-DZ" b="1" spc="50" dirty="0">
                <a:ln w="11430"/>
                <a:solidFill>
                  <a:srgbClr val="C00000"/>
                </a:solidFill>
                <a:effectLst>
                  <a:outerShdw blurRad="76200" dist="50800" dir="5400000" algn="tl" rotWithShape="0">
                    <a:srgbClr val="000000">
                      <a:alpha val="65000"/>
                    </a:srgbClr>
                  </a:outerShdw>
                </a:effectLst>
              </a:rPr>
              <a:t> هي النقطة</a:t>
            </a:r>
            <a:r>
              <a:rPr lang="fr-FR" b="1" spc="50" dirty="0">
                <a:ln w="11430"/>
                <a:solidFill>
                  <a:srgbClr val="C00000"/>
                </a:solidFill>
                <a:effectLst>
                  <a:outerShdw blurRad="76200" dist="50800" dir="5400000" algn="tl" rotWithShape="0">
                    <a:srgbClr val="000000">
                      <a:alpha val="65000"/>
                    </a:srgbClr>
                  </a:outerShdw>
                </a:effectLst>
              </a:rPr>
              <a:t> (K</a:t>
            </a:r>
            <a:r>
              <a:rPr lang="ar-DZ" b="1" spc="50" dirty="0">
                <a:ln w="11430"/>
                <a:solidFill>
                  <a:srgbClr val="C00000"/>
                </a:solidFill>
                <a:effectLst>
                  <a:outerShdw blurRad="76200" dist="50800" dir="5400000" algn="tl" rotWithShape="0">
                    <a:srgbClr val="000000">
                      <a:alpha val="65000"/>
                    </a:srgbClr>
                  </a:outerShdw>
                </a:effectLst>
              </a:rPr>
              <a:t>و بإسقاط النقطة </a:t>
            </a:r>
            <a:r>
              <a:rPr lang="fr-FR" b="1" spc="50" dirty="0">
                <a:ln w="11430"/>
                <a:solidFill>
                  <a:srgbClr val="C00000"/>
                </a:solidFill>
                <a:effectLst>
                  <a:outerShdw blurRad="76200" dist="50800" dir="5400000" algn="tl" rotWithShape="0">
                    <a:srgbClr val="000000">
                      <a:alpha val="65000"/>
                    </a:srgbClr>
                  </a:outerShdw>
                </a:effectLst>
              </a:rPr>
              <a:t>K</a:t>
            </a:r>
            <a:r>
              <a:rPr lang="ar-DZ" b="1" spc="50" dirty="0">
                <a:ln w="11430"/>
                <a:solidFill>
                  <a:srgbClr val="C00000"/>
                </a:solidFill>
                <a:effectLst>
                  <a:outerShdw blurRad="76200" dist="50800" dir="5400000" algn="tl" rotWithShape="0">
                    <a:srgbClr val="000000">
                      <a:alpha val="65000"/>
                    </a:srgbClr>
                  </a:outerShdw>
                </a:effectLst>
              </a:rPr>
              <a:t> على محور التكاليف </a:t>
            </a:r>
            <a:r>
              <a:rPr lang="ar-DZ" b="1" spc="50" dirty="0" err="1">
                <a:ln w="11430"/>
                <a:solidFill>
                  <a:srgbClr val="C00000"/>
                </a:solidFill>
                <a:effectLst>
                  <a:outerShdw blurRad="76200" dist="50800" dir="5400000" algn="tl" rotWithShape="0">
                    <a:srgbClr val="000000">
                      <a:alpha val="65000"/>
                    </a:srgbClr>
                  </a:outerShdw>
                </a:effectLst>
              </a:rPr>
              <a:t>نتحصل</a:t>
            </a:r>
            <a:r>
              <a:rPr lang="ar-DZ" b="1" spc="50" dirty="0">
                <a:ln w="11430"/>
                <a:solidFill>
                  <a:srgbClr val="C00000"/>
                </a:solidFill>
                <a:effectLst>
                  <a:outerShdw blurRad="76200" dist="50800" dir="5400000" algn="tl" rotWithShape="0">
                    <a:srgbClr val="000000">
                      <a:alpha val="65000"/>
                    </a:srgbClr>
                  </a:outerShdw>
                </a:effectLst>
              </a:rPr>
              <a:t> على السعر.و يلاحظ أن سعر الوحدة الواحدة من </a:t>
            </a:r>
            <a:r>
              <a:rPr lang="fr-FR" b="1" spc="50" dirty="0">
                <a:ln w="11430"/>
                <a:solidFill>
                  <a:srgbClr val="C00000"/>
                </a:solidFill>
                <a:effectLst>
                  <a:outerShdw blurRad="76200" dist="50800" dir="5400000" algn="tl" rotWithShape="0">
                    <a:srgbClr val="000000">
                      <a:alpha val="65000"/>
                    </a:srgbClr>
                  </a:outerShdw>
                </a:effectLst>
              </a:rPr>
              <a:t>Q</a:t>
            </a:r>
            <a:r>
              <a:rPr lang="fr-FR" b="1" spc="50" baseline="30000" dirty="0">
                <a:ln w="11430"/>
                <a:solidFill>
                  <a:srgbClr val="C00000"/>
                </a:solidFill>
                <a:effectLst>
                  <a:outerShdw blurRad="76200" dist="50800" dir="5400000" algn="tl" rotWithShape="0">
                    <a:srgbClr val="000000">
                      <a:alpha val="65000"/>
                    </a:srgbClr>
                  </a:outerShdw>
                </a:effectLst>
              </a:rPr>
              <a:t>*</a:t>
            </a:r>
            <a:r>
              <a:rPr lang="ar-DZ" b="1" spc="50" dirty="0">
                <a:ln w="11430"/>
                <a:solidFill>
                  <a:srgbClr val="C00000"/>
                </a:solidFill>
                <a:effectLst>
                  <a:outerShdw blurRad="76200" dist="50800" dir="5400000" algn="tl" rotWithShape="0">
                    <a:srgbClr val="000000">
                      <a:alpha val="65000"/>
                    </a:srgbClr>
                  </a:outerShdw>
                </a:effectLst>
              </a:rPr>
              <a:t> أكبر من الإيراد الحدي </a:t>
            </a:r>
            <a:r>
              <a:rPr lang="fr-FR" b="1" spc="50" dirty="0">
                <a:ln w="11430"/>
                <a:solidFill>
                  <a:srgbClr val="C00000"/>
                </a:solidFill>
                <a:effectLst>
                  <a:outerShdw blurRad="76200" dist="50800" dir="5400000" algn="tl" rotWithShape="0">
                    <a:srgbClr val="000000">
                      <a:alpha val="65000"/>
                    </a:srgbClr>
                  </a:outerShdw>
                </a:effectLst>
              </a:rPr>
              <a:t>P&gt;MR) </a:t>
            </a:r>
            <a:r>
              <a:rPr lang="ar-DZ" b="1" spc="50" dirty="0">
                <a:ln w="11430"/>
                <a:solidFill>
                  <a:srgbClr val="C00000"/>
                </a:solidFill>
                <a:effectLst>
                  <a:outerShdw blurRad="76200" dist="50800" dir="5400000" algn="tl" rotWithShape="0">
                    <a:srgbClr val="000000">
                      <a:alpha val="65000"/>
                    </a:srgbClr>
                  </a:outerShdw>
                </a:effectLst>
              </a:rPr>
              <a:t>).و كذلك يلاحظ أن التكلفة المتوسطة الكلية </a:t>
            </a:r>
            <a:r>
              <a:rPr lang="fr-FR" b="1" spc="50" dirty="0">
                <a:ln w="11430"/>
                <a:solidFill>
                  <a:srgbClr val="C00000"/>
                </a:solidFill>
                <a:effectLst>
                  <a:outerShdw blurRad="76200" dist="50800" dir="5400000" algn="tl" rotWithShape="0">
                    <a:srgbClr val="000000">
                      <a:alpha val="65000"/>
                    </a:srgbClr>
                  </a:outerShdw>
                </a:effectLst>
              </a:rPr>
              <a:t>ON</a:t>
            </a:r>
            <a:r>
              <a:rPr lang="ar-DZ" b="1" spc="50" dirty="0">
                <a:ln w="11430"/>
                <a:solidFill>
                  <a:srgbClr val="C00000"/>
                </a:solidFill>
                <a:effectLst>
                  <a:outerShdw blurRad="76200" dist="50800" dir="5400000" algn="tl" rotWithShape="0">
                    <a:srgbClr val="000000">
                      <a:alpha val="65000"/>
                    </a:srgbClr>
                  </a:outerShdw>
                </a:effectLst>
              </a:rPr>
              <a:t> اقل من السعر بمقدار</a:t>
            </a:r>
            <a:r>
              <a:rPr lang="fr-FR" b="1" spc="50" dirty="0">
                <a:ln w="11430"/>
                <a:solidFill>
                  <a:srgbClr val="C00000"/>
                </a:solidFill>
                <a:effectLst>
                  <a:outerShdw blurRad="76200" dist="50800" dir="5400000" algn="tl" rotWithShape="0">
                    <a:srgbClr val="000000">
                      <a:alpha val="65000"/>
                    </a:srgbClr>
                  </a:outerShdw>
                </a:effectLst>
              </a:rPr>
              <a:t>NP</a:t>
            </a:r>
            <a:r>
              <a:rPr lang="ar-DZ" b="1" spc="50" dirty="0">
                <a:ln w="11430"/>
                <a:solidFill>
                  <a:srgbClr val="C00000"/>
                </a:solidFill>
                <a:effectLst>
                  <a:outerShdw blurRad="76200" dist="50800" dir="5400000" algn="tl" rotWithShape="0">
                    <a:srgbClr val="000000">
                      <a:alpha val="65000"/>
                    </a:srgbClr>
                  </a:outerShdw>
                </a:effectLst>
              </a:rPr>
              <a:t> و الذي يمثل الربح الافرادي ( الربح الغير العادي للوحدة الواحدة).</a:t>
            </a:r>
            <a:endParaRPr lang="fr-FR" b="1" spc="50" dirty="0">
              <a:ln w="11430"/>
              <a:solidFill>
                <a:srgbClr val="C00000"/>
              </a:solidFill>
              <a:effectLst>
                <a:outerShdw blurRad="76200" dist="50800" dir="5400000" algn="tl" rotWithShape="0">
                  <a:srgbClr val="000000">
                    <a:alpha val="65000"/>
                  </a:srgbClr>
                </a:outerShdw>
              </a:effectLst>
            </a:endParaRPr>
          </a:p>
          <a:p>
            <a:pPr eaLnBrk="1" fontAlgn="auto" hangingPunct="1">
              <a:spcAft>
                <a:spcPts val="0"/>
              </a:spcAft>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428604"/>
            <a:ext cx="8429684" cy="1470025"/>
          </a:xfrm>
          <a:solidFill>
            <a:srgbClr val="00B0F0"/>
          </a:solidFill>
          <a:ln>
            <a:miter lim="800000"/>
            <a:headEnd/>
            <a:tailEnd/>
          </a:ln>
        </p:spPr>
        <p:txBody>
          <a:bodyPr rtlCol="0">
            <a:normAutofit/>
          </a:bodyPr>
          <a:lstStyle/>
          <a:p>
            <a:pPr eaLnBrk="1" fontAlgn="auto" hangingPunct="1">
              <a:spcAft>
                <a:spcPts val="0"/>
              </a:spcAft>
              <a:defRPr/>
            </a:pP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شرط تحقيق المحتكر ربحا غير عادي</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ous-titre 2"/>
          <p:cNvSpPr>
            <a:spLocks noGrp="1"/>
          </p:cNvSpPr>
          <p:nvPr>
            <p:ph type="subTitle" idx="1"/>
          </p:nvPr>
        </p:nvSpPr>
        <p:spPr>
          <a:xfrm>
            <a:off x="357158" y="2143116"/>
            <a:ext cx="8572560" cy="4357718"/>
          </a:xfrm>
          <a:blipFill>
            <a:blip r:embed="rId2"/>
            <a:tile tx="0" ty="0" sx="100000" sy="100000" flip="none" algn="tl"/>
          </a:blipFill>
          <a:ln>
            <a:miter lim="800000"/>
            <a:headEnd/>
            <a:tailEnd/>
          </a:ln>
        </p:spPr>
        <p:txBody>
          <a:bodyPr rtlCol="0">
            <a:normAutofit fontScale="92500" lnSpcReduction="10000"/>
          </a:bodyPr>
          <a:lstStyle/>
          <a:p>
            <a:pPr algn="r" rtl="1" eaLnBrk="1" fontAlgn="auto" hangingPunct="1">
              <a:spcAft>
                <a:spcPts val="0"/>
              </a:spcAft>
              <a:defRPr/>
            </a:pPr>
            <a:r>
              <a:rPr lang="ar-DZ"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تحقق المؤسسة التي تعمل في سوق الاحتكار التام في الأجل القصير ربح غير عادي إذا توفر ما يلي:</a:t>
            </a:r>
            <a:endPar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rtl="1" eaLnBrk="1" fontAlgn="auto" hangingPunct="1">
              <a:spcAft>
                <a:spcPts val="0"/>
              </a:spcAft>
              <a:defRPr/>
            </a:pPr>
            <a:r>
              <a:rPr lang="fr-FR" sz="4000" b="1" dirty="0">
                <a:solidFill>
                  <a:srgbClr val="002060"/>
                </a:solidFill>
              </a:rPr>
              <a:t>. MC= MR  -1</a:t>
            </a:r>
            <a:endParaRPr lang="ar-AE" sz="4000" b="1" dirty="0">
              <a:solidFill>
                <a:srgbClr val="002060"/>
              </a:solidFill>
            </a:endParaRPr>
          </a:p>
          <a:p>
            <a:pPr indent="630238" algn="r" rtl="1" eaLnBrk="1" fontAlgn="auto" hangingPunct="1">
              <a:spcAft>
                <a:spcPts val="0"/>
              </a:spcAft>
              <a:defRPr/>
            </a:pPr>
            <a:endParaRPr lang="ar-AE" sz="4000" b="1" dirty="0"/>
          </a:p>
          <a:p>
            <a:pPr indent="630238" algn="r" rtl="1" eaLnBrk="1" fontAlgn="auto" hangingPunct="1">
              <a:spcAft>
                <a:spcPts val="0"/>
              </a:spcAft>
              <a:defRPr/>
            </a:pPr>
            <a:r>
              <a:rPr lang="fr-FR" sz="4000" b="1" dirty="0"/>
              <a:t> </a:t>
            </a:r>
            <a:r>
              <a:rPr lang="fr-FR" sz="4000" b="1" dirty="0">
                <a:solidFill>
                  <a:srgbClr val="C00000"/>
                </a:solidFill>
              </a:rPr>
              <a:t>. RT&gt;CT  -2</a:t>
            </a:r>
            <a:endParaRPr lang="ar-AE" sz="4000" b="1" dirty="0">
              <a:solidFill>
                <a:srgbClr val="C00000"/>
              </a:solidFill>
            </a:endParaRPr>
          </a:p>
          <a:p>
            <a:pPr indent="630238" algn="r" rtl="1" eaLnBrk="1" fontAlgn="auto" hangingPunct="1">
              <a:spcAft>
                <a:spcPts val="0"/>
              </a:spcAft>
              <a:defRPr/>
            </a:pPr>
            <a:endParaRPr lang="fr-FR" sz="4000" dirty="0">
              <a:solidFill>
                <a:srgbClr val="C00000"/>
              </a:solidFill>
            </a:endParaRPr>
          </a:p>
          <a:p>
            <a:pPr indent="1169988" algn="r" rtl="1" eaLnBrk="1" fontAlgn="auto" hangingPunct="1">
              <a:spcAft>
                <a:spcPts val="0"/>
              </a:spcAft>
              <a:defRPr/>
            </a:pPr>
            <a:r>
              <a:rPr lang="fr-FR" sz="4000" b="1" dirty="0"/>
              <a:t> </a:t>
            </a:r>
            <a:r>
              <a:rPr lang="fr-FR" sz="4000" b="1" dirty="0">
                <a:solidFill>
                  <a:srgbClr val="7030A0"/>
                </a:solidFill>
              </a:rPr>
              <a:t>P&gt;ACT  -3  </a:t>
            </a:r>
            <a:r>
              <a:rPr lang="ar-AE" sz="4000" b="1" dirty="0">
                <a:solidFill>
                  <a:srgbClr val="7030A0"/>
                </a:solidFill>
              </a:rPr>
              <a:t>.</a:t>
            </a:r>
            <a:endParaRPr lang="fr-FR" sz="4000" dirty="0">
              <a:solidFill>
                <a:srgbClr val="7030A0"/>
              </a:solidFill>
            </a:endParaRPr>
          </a:p>
          <a:p>
            <a:pPr algn="r" rtl="1" eaLnBrk="1" fontAlgn="auto" hangingPunct="1">
              <a:spcAft>
                <a:spcPts val="0"/>
              </a:spcAft>
              <a:defRPr/>
            </a:pP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313" y="357188"/>
            <a:ext cx="8715375" cy="1470025"/>
          </a:xfrm>
          <a:solidFill>
            <a:srgbClr val="00B0F0"/>
          </a:solidFill>
        </p:spPr>
        <p:txBody>
          <a:bodyPr/>
          <a:lstStyle/>
          <a:p>
            <a:pPr rtl="1" eaLnBrk="1" hangingPunct="1">
              <a:defRPr/>
            </a:pPr>
            <a:r>
              <a:rPr lang="ar-DZ" sz="3600" b="1" dirty="0">
                <a:solidFill>
                  <a:srgbClr val="002060"/>
                </a:solidFill>
                <a:effectLst>
                  <a:outerShdw blurRad="38100" dist="38100" dir="2700000" algn="tl">
                    <a:srgbClr val="000000">
                      <a:alpha val="43137"/>
                    </a:srgbClr>
                  </a:outerShdw>
                </a:effectLst>
              </a:rPr>
              <a:t>②</a:t>
            </a:r>
            <a:r>
              <a:rPr lang="fr-FR" sz="3600" b="1" dirty="0">
                <a:solidFill>
                  <a:srgbClr val="002060"/>
                </a:solidFill>
                <a:effectLst>
                  <a:outerShdw blurRad="38100" dist="38100" dir="2700000" algn="tl">
                    <a:srgbClr val="000000">
                      <a:alpha val="43137"/>
                    </a:srgbClr>
                  </a:outerShdw>
                </a:effectLst>
              </a:rPr>
              <a:t> </a:t>
            </a:r>
            <a:r>
              <a:rPr lang="ar-DZ" sz="3600" b="1" dirty="0">
                <a:solidFill>
                  <a:srgbClr val="002060"/>
                </a:solidFill>
                <a:effectLst>
                  <a:outerShdw blurRad="38100" dist="38100" dir="2700000" algn="tl">
                    <a:srgbClr val="000000">
                      <a:alpha val="43137"/>
                    </a:srgbClr>
                  </a:outerShdw>
                </a:effectLst>
              </a:rPr>
              <a:t>توازن المؤسسة المحتكرة مع تحقيق ربح عادي: (0=π)</a:t>
            </a:r>
            <a:endParaRPr lang="fr-FR" sz="3600" dirty="0">
              <a:solidFill>
                <a:srgbClr val="00206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214313" y="2000250"/>
            <a:ext cx="8715375" cy="4572000"/>
          </a:xfrm>
          <a:blipFill>
            <a:blip r:embed="rId2"/>
            <a:tile tx="0" ty="0" sx="100000" sy="100000" flip="none" algn="tl"/>
          </a:blipFill>
        </p:spPr>
        <p:txBody>
          <a:bodyPr/>
          <a:lstStyle/>
          <a:p>
            <a:pPr eaLnBrk="1" hangingPunct="1">
              <a:buFont typeface="Arial" charset="0"/>
              <a:buNone/>
              <a:defRPr/>
            </a:pPr>
            <a:endParaRPr lang="fr-FR" dirty="0"/>
          </a:p>
        </p:txBody>
      </p:sp>
      <p:pic>
        <p:nvPicPr>
          <p:cNvPr id="5" name="Image 4" descr="IMG_813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2071688"/>
            <a:ext cx="6500813" cy="442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50" y="239713"/>
            <a:ext cx="8643938" cy="1470025"/>
          </a:xfrm>
          <a:solidFill>
            <a:srgbClr val="FFFF00"/>
          </a:solidFill>
        </p:spPr>
        <p:txBody>
          <a:bodyPr/>
          <a:lstStyle/>
          <a:p>
            <a:pPr>
              <a:defRPr/>
            </a:pPr>
            <a:r>
              <a:rPr lang="ar-AE" b="1" dirty="0">
                <a:solidFill>
                  <a:srgbClr val="002060"/>
                </a:solidFill>
                <a:effectLst>
                  <a:outerShdw blurRad="38100" dist="38100" dir="2700000" algn="tl">
                    <a:srgbClr val="000000">
                      <a:alpha val="43137"/>
                    </a:srgbClr>
                  </a:outerShdw>
                </a:effectLst>
              </a:rPr>
              <a:t>شرح الرسم البياني</a:t>
            </a:r>
            <a:endParaRPr lang="fr-FR" b="1" dirty="0">
              <a:solidFill>
                <a:srgbClr val="00206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285750" y="1844675"/>
            <a:ext cx="8643938" cy="4799013"/>
          </a:xfrm>
          <a:blipFill>
            <a:blip r:embed="rId2"/>
            <a:tile tx="0" ty="0" sx="100000" sy="100000" flip="none" algn="tl"/>
          </a:blipFill>
        </p:spPr>
        <p:txBody>
          <a:bodyPr/>
          <a:lstStyle/>
          <a:p>
            <a:pPr algn="r" rtl="1">
              <a:buFont typeface="Arial" charset="0"/>
              <a:buNone/>
              <a:defRPr/>
            </a:pPr>
            <a:r>
              <a:rPr lang="ar-DZ" sz="3300" dirty="0">
                <a:solidFill>
                  <a:srgbClr val="7030A0"/>
                </a:solidFill>
                <a:effectLst>
                  <a:outerShdw blurRad="38100" dist="38100" dir="2700000" algn="tl">
                    <a:srgbClr val="000000">
                      <a:alpha val="43137"/>
                    </a:srgbClr>
                  </a:outerShdw>
                </a:effectLst>
              </a:rPr>
              <a:t>في هذه الحالة الكمية التي تحقق توازن المؤسسة هي (</a:t>
            </a:r>
            <a:r>
              <a:rPr lang="fr-FR" sz="3300" dirty="0">
                <a:solidFill>
                  <a:srgbClr val="7030A0"/>
                </a:solidFill>
                <a:effectLst>
                  <a:outerShdw blurRad="38100" dist="38100" dir="2700000" algn="tl">
                    <a:srgbClr val="000000">
                      <a:alpha val="43137"/>
                    </a:srgbClr>
                  </a:outerShdw>
                </a:effectLst>
              </a:rPr>
              <a:t>OQ</a:t>
            </a:r>
            <a:r>
              <a:rPr lang="fr-FR" sz="3300" baseline="30000" dirty="0">
                <a:solidFill>
                  <a:srgbClr val="7030A0"/>
                </a:solidFill>
                <a:effectLst>
                  <a:outerShdw blurRad="38100" dist="38100" dir="2700000" algn="tl">
                    <a:srgbClr val="000000">
                      <a:alpha val="43137"/>
                    </a:srgbClr>
                  </a:outerShdw>
                </a:effectLst>
              </a:rPr>
              <a:t>*</a:t>
            </a:r>
            <a:r>
              <a:rPr lang="fr-FR" sz="3300" dirty="0">
                <a:solidFill>
                  <a:srgbClr val="7030A0"/>
                </a:solidFill>
                <a:effectLst>
                  <a:outerShdw blurRad="38100" dist="38100" dir="2700000" algn="tl">
                    <a:srgbClr val="000000">
                      <a:alpha val="43137"/>
                    </a:srgbClr>
                  </a:outerShdw>
                </a:effectLst>
              </a:rPr>
              <a:t> </a:t>
            </a:r>
            <a:r>
              <a:rPr lang="ar-DZ" sz="3300" dirty="0">
                <a:solidFill>
                  <a:srgbClr val="7030A0"/>
                </a:solidFill>
                <a:effectLst>
                  <a:outerShdw blurRad="38100" dist="38100" dir="2700000" algn="tl">
                    <a:srgbClr val="000000">
                      <a:alpha val="43137"/>
                    </a:srgbClr>
                  </a:outerShdw>
                </a:effectLst>
              </a:rPr>
              <a:t>)، حيث يتساوى الإيراد الحدي مع التكلفة الحدية قصيرة الأجل عند النقطة </a:t>
            </a:r>
            <a:r>
              <a:rPr lang="fr-FR" sz="3300" dirty="0">
                <a:solidFill>
                  <a:srgbClr val="7030A0"/>
                </a:solidFill>
                <a:effectLst>
                  <a:outerShdw blurRad="38100" dist="38100" dir="2700000" algn="tl">
                    <a:srgbClr val="000000">
                      <a:alpha val="43137"/>
                    </a:srgbClr>
                  </a:outerShdw>
                </a:effectLst>
              </a:rPr>
              <a:t>B</a:t>
            </a:r>
            <a:r>
              <a:rPr lang="ar-DZ" sz="3300" dirty="0">
                <a:solidFill>
                  <a:srgbClr val="7030A0"/>
                </a:solidFill>
                <a:effectLst>
                  <a:outerShdw blurRad="38100" dist="38100" dir="2700000" algn="tl">
                    <a:srgbClr val="000000">
                      <a:alpha val="43137"/>
                    </a:srgbClr>
                  </a:outerShdw>
                </a:effectLst>
              </a:rPr>
              <a:t>، </a:t>
            </a:r>
            <a:r>
              <a:rPr lang="ar-DZ" sz="3300" dirty="0" err="1">
                <a:solidFill>
                  <a:srgbClr val="7030A0"/>
                </a:solidFill>
                <a:effectLst>
                  <a:outerShdw blurRad="38100" dist="38100" dir="2700000" algn="tl">
                    <a:srgbClr val="000000">
                      <a:alpha val="43137"/>
                    </a:srgbClr>
                  </a:outerShdw>
                </a:effectLst>
              </a:rPr>
              <a:t>و</a:t>
            </a:r>
            <a:r>
              <a:rPr lang="ar-DZ" sz="3300" dirty="0">
                <a:solidFill>
                  <a:srgbClr val="7030A0"/>
                </a:solidFill>
                <a:effectLst>
                  <a:outerShdw blurRad="38100" dist="38100" dir="2700000" algn="tl">
                    <a:srgbClr val="000000">
                      <a:alpha val="43137"/>
                    </a:srgbClr>
                  </a:outerShdw>
                </a:effectLst>
              </a:rPr>
              <a:t> أما السعر فتمثله المسافة</a:t>
            </a:r>
            <a:r>
              <a:rPr lang="fr-FR" sz="3300" dirty="0">
                <a:solidFill>
                  <a:srgbClr val="7030A0"/>
                </a:solidFill>
                <a:effectLst>
                  <a:outerShdw blurRad="38100" dist="38100" dir="2700000" algn="tl">
                    <a:srgbClr val="000000">
                      <a:alpha val="43137"/>
                    </a:srgbClr>
                  </a:outerShdw>
                </a:effectLst>
              </a:rPr>
              <a:t>.OD</a:t>
            </a:r>
            <a:r>
              <a:rPr lang="ar-DZ" sz="3300" dirty="0">
                <a:solidFill>
                  <a:srgbClr val="7030A0"/>
                </a:solidFill>
                <a:effectLst>
                  <a:outerShdw blurRad="38100" dist="38100" dir="2700000" algn="tl">
                    <a:srgbClr val="000000">
                      <a:alpha val="43137"/>
                    </a:srgbClr>
                  </a:outerShdw>
                </a:effectLst>
              </a:rPr>
              <a:t> كما يلاحظ أن منحنى التكلفة المتوسطة الكلية يمس منحنى الطلب عند النقطة </a:t>
            </a:r>
            <a:r>
              <a:rPr lang="fr-FR" sz="3300" dirty="0">
                <a:solidFill>
                  <a:srgbClr val="7030A0"/>
                </a:solidFill>
                <a:effectLst>
                  <a:outerShdw blurRad="38100" dist="38100" dir="2700000" algn="tl">
                    <a:srgbClr val="000000">
                      <a:alpha val="43137"/>
                    </a:srgbClr>
                  </a:outerShdw>
                </a:effectLst>
              </a:rPr>
              <a:t>C</a:t>
            </a:r>
            <a:r>
              <a:rPr lang="ar-DZ" sz="3300" dirty="0">
                <a:solidFill>
                  <a:srgbClr val="7030A0"/>
                </a:solidFill>
                <a:effectLst>
                  <a:outerShdw blurRad="38100" dist="38100" dir="2700000" algn="tl">
                    <a:srgbClr val="000000">
                      <a:alpha val="43137"/>
                    </a:srgbClr>
                  </a:outerShdw>
                </a:effectLst>
              </a:rPr>
              <a:t>، أي أن التكلفة الكلية للوحدة الواحدة من الإنتاج (</a:t>
            </a:r>
            <a:r>
              <a:rPr lang="fr-FR" sz="3300" dirty="0">
                <a:solidFill>
                  <a:srgbClr val="7030A0"/>
                </a:solidFill>
                <a:effectLst>
                  <a:outerShdw blurRad="38100" dist="38100" dir="2700000" algn="tl">
                    <a:srgbClr val="000000">
                      <a:alpha val="43137"/>
                    </a:srgbClr>
                  </a:outerShdw>
                </a:effectLst>
              </a:rPr>
              <a:t>OQ</a:t>
            </a:r>
            <a:r>
              <a:rPr lang="fr-FR" sz="3300" baseline="30000" dirty="0">
                <a:solidFill>
                  <a:srgbClr val="7030A0"/>
                </a:solidFill>
                <a:effectLst>
                  <a:outerShdw blurRad="38100" dist="38100" dir="2700000" algn="tl">
                    <a:srgbClr val="000000">
                      <a:alpha val="43137"/>
                    </a:srgbClr>
                  </a:outerShdw>
                </a:effectLst>
              </a:rPr>
              <a:t>*</a:t>
            </a:r>
            <a:r>
              <a:rPr lang="fr-FR" sz="3300" dirty="0">
                <a:solidFill>
                  <a:srgbClr val="7030A0"/>
                </a:solidFill>
                <a:effectLst>
                  <a:outerShdw blurRad="38100" dist="38100" dir="2700000" algn="tl">
                    <a:srgbClr val="000000">
                      <a:alpha val="43137"/>
                    </a:srgbClr>
                  </a:outerShdw>
                </a:effectLst>
              </a:rPr>
              <a:t> </a:t>
            </a:r>
            <a:r>
              <a:rPr lang="ar-DZ" sz="3300" dirty="0">
                <a:solidFill>
                  <a:srgbClr val="7030A0"/>
                </a:solidFill>
                <a:effectLst>
                  <a:outerShdw blurRad="38100" dist="38100" dir="2700000" algn="tl">
                    <a:srgbClr val="000000">
                      <a:alpha val="43137"/>
                    </a:srgbClr>
                  </a:outerShdw>
                </a:effectLst>
              </a:rPr>
              <a:t>) تتساوى مع سعر هذه الوحدة في السوق.و هذا يعني أن الإيراد الكلي (</a:t>
            </a:r>
            <a:r>
              <a:rPr lang="fr-FR" sz="3300" dirty="0">
                <a:solidFill>
                  <a:srgbClr val="7030A0"/>
                </a:solidFill>
                <a:effectLst>
                  <a:outerShdw blurRad="38100" dist="38100" dir="2700000" algn="tl">
                    <a:srgbClr val="000000">
                      <a:alpha val="43137"/>
                    </a:srgbClr>
                  </a:outerShdw>
                </a:effectLst>
              </a:rPr>
              <a:t>OQ</a:t>
            </a:r>
            <a:r>
              <a:rPr lang="fr-FR" sz="3300" baseline="30000" dirty="0">
                <a:solidFill>
                  <a:srgbClr val="7030A0"/>
                </a:solidFill>
                <a:effectLst>
                  <a:outerShdw blurRad="38100" dist="38100" dir="2700000" algn="tl">
                    <a:srgbClr val="000000">
                      <a:alpha val="43137"/>
                    </a:srgbClr>
                  </a:outerShdw>
                </a:effectLst>
              </a:rPr>
              <a:t>*</a:t>
            </a:r>
            <a:r>
              <a:rPr lang="fr-FR" sz="3300" dirty="0">
                <a:solidFill>
                  <a:srgbClr val="7030A0"/>
                </a:solidFill>
                <a:effectLst>
                  <a:outerShdw blurRad="38100" dist="38100" dir="2700000" algn="tl">
                    <a:srgbClr val="000000">
                      <a:alpha val="43137"/>
                    </a:srgbClr>
                  </a:outerShdw>
                </a:effectLst>
              </a:rPr>
              <a:t>CD </a:t>
            </a:r>
            <a:r>
              <a:rPr lang="ar-DZ" sz="3300" dirty="0">
                <a:solidFill>
                  <a:srgbClr val="7030A0"/>
                </a:solidFill>
                <a:effectLst>
                  <a:outerShdw blurRad="38100" dist="38100" dir="2700000" algn="tl">
                    <a:srgbClr val="000000">
                      <a:alpha val="43137"/>
                    </a:srgbClr>
                  </a:outerShdw>
                </a:effectLst>
              </a:rPr>
              <a:t>) يساوي التكلفة الكلية (</a:t>
            </a:r>
            <a:r>
              <a:rPr lang="fr-FR" sz="3300" dirty="0">
                <a:solidFill>
                  <a:srgbClr val="7030A0"/>
                </a:solidFill>
                <a:effectLst>
                  <a:outerShdw blurRad="38100" dist="38100" dir="2700000" algn="tl">
                    <a:srgbClr val="000000">
                      <a:alpha val="43137"/>
                    </a:srgbClr>
                  </a:outerShdw>
                </a:effectLst>
              </a:rPr>
              <a:t>OQ</a:t>
            </a:r>
            <a:r>
              <a:rPr lang="fr-FR" sz="3300" baseline="30000" dirty="0">
                <a:solidFill>
                  <a:srgbClr val="7030A0"/>
                </a:solidFill>
                <a:effectLst>
                  <a:outerShdw blurRad="38100" dist="38100" dir="2700000" algn="tl">
                    <a:srgbClr val="000000">
                      <a:alpha val="43137"/>
                    </a:srgbClr>
                  </a:outerShdw>
                </a:effectLst>
              </a:rPr>
              <a:t>*</a:t>
            </a:r>
            <a:r>
              <a:rPr lang="fr-FR" sz="3300" dirty="0">
                <a:solidFill>
                  <a:srgbClr val="7030A0"/>
                </a:solidFill>
                <a:effectLst>
                  <a:outerShdw blurRad="38100" dist="38100" dir="2700000" algn="tl">
                    <a:srgbClr val="000000">
                      <a:alpha val="43137"/>
                    </a:srgbClr>
                  </a:outerShdw>
                </a:effectLst>
              </a:rPr>
              <a:t>CD </a:t>
            </a:r>
            <a:r>
              <a:rPr lang="ar-DZ" sz="3300" dirty="0">
                <a:solidFill>
                  <a:srgbClr val="7030A0"/>
                </a:solidFill>
                <a:effectLst>
                  <a:outerShdw blurRad="38100" dist="38100" dir="2700000" algn="tl">
                    <a:srgbClr val="000000">
                      <a:alpha val="43137"/>
                    </a:srgbClr>
                  </a:outerShdw>
                </a:effectLst>
              </a:rPr>
              <a:t>)، وبذلك تحقق المؤسسة المحتكرة أرباحا عادية فقط.</a:t>
            </a:r>
            <a:endParaRPr lang="fr-FR" sz="3300" dirty="0">
              <a:solidFill>
                <a:srgbClr val="7030A0"/>
              </a:solidFill>
              <a:effectLst>
                <a:outerShdw blurRad="38100" dist="38100" dir="2700000" algn="tl">
                  <a:srgbClr val="000000">
                    <a:alpha val="43137"/>
                  </a:srgbClr>
                </a:outerShdw>
              </a:effectLst>
            </a:endParaRPr>
          </a:p>
          <a:p>
            <a:pPr>
              <a:buFont typeface="Arial" charset="0"/>
              <a:buNone/>
              <a:defRPr/>
            </a:pP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313" y="357188"/>
            <a:ext cx="8715375" cy="1071562"/>
          </a:xfrm>
          <a:solidFill>
            <a:schemeClr val="tx2">
              <a:lumMod val="50000"/>
            </a:schemeClr>
          </a:solidFill>
        </p:spPr>
        <p:txBody>
          <a:bodyPr/>
          <a:lstStyle/>
          <a:p>
            <a:pPr>
              <a:defRPr/>
            </a:pPr>
            <a:r>
              <a:rPr lang="ar-AE" b="1" dirty="0">
                <a:solidFill>
                  <a:srgbClr val="FFFF00"/>
                </a:solidFill>
                <a:effectLst>
                  <a:outerShdw blurRad="38100" dist="38100" dir="2700000" algn="tl">
                    <a:srgbClr val="000000">
                      <a:alpha val="43137"/>
                    </a:srgbClr>
                  </a:outerShdw>
                </a:effectLst>
              </a:rPr>
              <a:t>شرط تحقيق المحتكر ربحا عاديا</a:t>
            </a:r>
            <a:endParaRPr lang="fr-FR"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214313" y="1628775"/>
            <a:ext cx="8715375" cy="4872038"/>
          </a:xfrm>
          <a:blipFill>
            <a:blip r:embed="rId2"/>
            <a:tile tx="0" ty="0" sx="100000" sy="100000" flip="none" algn="tl"/>
          </a:blipFill>
        </p:spPr>
        <p:txBody>
          <a:bodyPr/>
          <a:lstStyle/>
          <a:p>
            <a:pPr algn="r" rtl="1">
              <a:buFont typeface="Arial" charset="0"/>
              <a:buNone/>
              <a:defRPr/>
            </a:pPr>
            <a:r>
              <a:rPr lang="ar-DZ" sz="4000" b="1" dirty="0"/>
              <a:t>تحقق المؤسسة التي تعمل في سوق الاحتكار التام في الأجل القصير ربح عادي إذا توفر ما يلي:</a:t>
            </a:r>
            <a:endParaRPr lang="fr-FR" sz="4000" b="1" dirty="0"/>
          </a:p>
          <a:p>
            <a:pPr algn="r">
              <a:buFont typeface="Arial" charset="0"/>
              <a:buNone/>
              <a:defRPr/>
            </a:pPr>
            <a:r>
              <a:rPr lang="fr-FR" sz="4000" b="1" dirty="0">
                <a:solidFill>
                  <a:srgbClr val="FFFF00"/>
                </a:solidFill>
              </a:rPr>
              <a:t>. MC= MR  -1</a:t>
            </a:r>
            <a:r>
              <a:rPr lang="ar-AE" sz="4000" b="1" dirty="0">
                <a:solidFill>
                  <a:srgbClr val="FFFF00"/>
                </a:solidFill>
              </a:rPr>
              <a:t>   </a:t>
            </a:r>
          </a:p>
          <a:p>
            <a:pPr algn="r">
              <a:buFont typeface="Arial" charset="0"/>
              <a:buNone/>
              <a:defRPr/>
            </a:pPr>
            <a:endParaRPr lang="fr-FR" dirty="0"/>
          </a:p>
          <a:p>
            <a:pPr algn="r">
              <a:buFont typeface="Arial" charset="0"/>
              <a:buNone/>
              <a:defRPr/>
            </a:pPr>
            <a:r>
              <a:rPr lang="fr-FR" b="1" dirty="0">
                <a:solidFill>
                  <a:srgbClr val="00B050"/>
                </a:solidFill>
              </a:rPr>
              <a:t>  </a:t>
            </a:r>
            <a:r>
              <a:rPr lang="fr-FR" sz="4000" b="1" dirty="0">
                <a:solidFill>
                  <a:srgbClr val="00B050"/>
                </a:solidFill>
              </a:rPr>
              <a:t>. RT</a:t>
            </a:r>
            <a:r>
              <a:rPr lang="ar-DZ" sz="4000" b="1" dirty="0">
                <a:solidFill>
                  <a:srgbClr val="00B050"/>
                </a:solidFill>
              </a:rPr>
              <a:t>=</a:t>
            </a:r>
            <a:r>
              <a:rPr lang="fr-FR" sz="4000" b="1" dirty="0">
                <a:solidFill>
                  <a:srgbClr val="00B050"/>
                </a:solidFill>
              </a:rPr>
              <a:t>CT  -2</a:t>
            </a:r>
            <a:r>
              <a:rPr lang="ar-AE" sz="4000" b="1" dirty="0">
                <a:solidFill>
                  <a:srgbClr val="00B050"/>
                </a:solidFill>
              </a:rPr>
              <a:t>              </a:t>
            </a:r>
          </a:p>
          <a:p>
            <a:pPr algn="r">
              <a:buFont typeface="Arial" charset="0"/>
              <a:buNone/>
              <a:defRPr/>
            </a:pPr>
            <a:r>
              <a:rPr lang="ar-AE" b="1" dirty="0"/>
              <a:t>     </a:t>
            </a:r>
            <a:endParaRPr lang="fr-FR" dirty="0"/>
          </a:p>
          <a:p>
            <a:pPr algn="r">
              <a:buFont typeface="Arial" charset="0"/>
              <a:buNone/>
              <a:defRPr/>
            </a:pPr>
            <a:r>
              <a:rPr lang="ar-DZ" sz="4000" b="1" dirty="0">
                <a:solidFill>
                  <a:srgbClr val="FFC000"/>
                </a:solidFill>
              </a:rPr>
              <a:t>.</a:t>
            </a:r>
            <a:r>
              <a:rPr lang="fr-FR" sz="4000" b="1" dirty="0">
                <a:solidFill>
                  <a:srgbClr val="FFC000"/>
                </a:solidFill>
              </a:rPr>
              <a:t> P</a:t>
            </a:r>
            <a:r>
              <a:rPr lang="ar-DZ" sz="4000" b="1" dirty="0">
                <a:solidFill>
                  <a:srgbClr val="FFC000"/>
                </a:solidFill>
              </a:rPr>
              <a:t>=</a:t>
            </a:r>
            <a:r>
              <a:rPr lang="fr-FR" sz="4000" b="1" dirty="0">
                <a:solidFill>
                  <a:srgbClr val="FFC000"/>
                </a:solidFill>
              </a:rPr>
              <a:t>ACT  -3</a:t>
            </a:r>
            <a:r>
              <a:rPr lang="ar-AE" b="1" dirty="0">
                <a:solidFill>
                  <a:srgbClr val="FFC000"/>
                </a:solidFill>
              </a:rPr>
              <a:t>                        </a:t>
            </a:r>
            <a:r>
              <a:rPr lang="fr-FR" b="1" dirty="0">
                <a:solidFill>
                  <a:srgbClr val="FFC000"/>
                </a:solidFill>
              </a:rPr>
              <a:t>  </a:t>
            </a:r>
            <a:endParaRPr lang="fr-FR" dirty="0">
              <a:solidFill>
                <a:srgbClr val="FFC000"/>
              </a:solidFill>
            </a:endParaRPr>
          </a:p>
          <a:p>
            <a:pPr>
              <a:buFont typeface="Arial" charset="0"/>
              <a:buNone/>
              <a:defRPr/>
            </a:pP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Horizontal)">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50" y="214313"/>
            <a:ext cx="8572500" cy="1470025"/>
          </a:xfrm>
          <a:solidFill>
            <a:schemeClr val="accent2">
              <a:lumMod val="75000"/>
            </a:schemeClr>
          </a:solidFill>
        </p:spPr>
        <p:txBody>
          <a:bodyPr/>
          <a:lstStyle/>
          <a:p>
            <a:pPr marL="1528763" indent="-1528763" algn="r" rtl="1">
              <a:defRPr/>
            </a:pPr>
            <a:r>
              <a:rPr lang="ar-AE" altLang="fr-FR" dirty="0"/>
              <a:t> </a:t>
            </a:r>
            <a:r>
              <a:rPr lang="fr-FR" altLang="fr-FR" dirty="0">
                <a:solidFill>
                  <a:srgbClr val="FFFF00"/>
                </a:solidFill>
              </a:rPr>
              <a:t>③</a:t>
            </a:r>
            <a:r>
              <a:rPr lang="ar-AE" altLang="fr-FR" dirty="0">
                <a:solidFill>
                  <a:srgbClr val="FFFF00"/>
                </a:solidFill>
              </a:rPr>
              <a:t> </a:t>
            </a:r>
            <a:r>
              <a:rPr lang="ar-DZ" altLang="fr-FR" sz="4000" b="1" dirty="0">
                <a:solidFill>
                  <a:srgbClr val="FFFF00"/>
                </a:solidFill>
              </a:rPr>
              <a:t>توازن المؤسسة المحتكرة مع تحقيق خسارة و الاستمرار في الإنتاج</a:t>
            </a:r>
            <a:endParaRPr lang="fr-FR" altLang="fr-FR" sz="4000" dirty="0">
              <a:solidFill>
                <a:srgbClr val="FFFF00"/>
              </a:solidFill>
            </a:endParaRPr>
          </a:p>
        </p:txBody>
      </p:sp>
      <p:sp>
        <p:nvSpPr>
          <p:cNvPr id="3" name="Sous-titre 2"/>
          <p:cNvSpPr>
            <a:spLocks noGrp="1"/>
          </p:cNvSpPr>
          <p:nvPr>
            <p:ph type="subTitle" idx="1"/>
          </p:nvPr>
        </p:nvSpPr>
        <p:spPr>
          <a:xfrm>
            <a:off x="285750" y="1916113"/>
            <a:ext cx="8572500" cy="4727575"/>
          </a:xfrm>
          <a:blipFill>
            <a:blip r:embed="rId2"/>
            <a:tile tx="0" ty="0" sx="100000" sy="100000" flip="none" algn="tl"/>
          </a:blipFill>
        </p:spPr>
        <p:txBody>
          <a:bodyPr/>
          <a:lstStyle/>
          <a:p>
            <a:pPr>
              <a:buFont typeface="Arial" charset="0"/>
              <a:buNone/>
              <a:defRPr/>
            </a:pPr>
            <a:endParaRPr lang="fr-FR" dirty="0"/>
          </a:p>
        </p:txBody>
      </p:sp>
      <p:pic>
        <p:nvPicPr>
          <p:cNvPr id="4" name="Image 3" descr="IMG_813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013" y="2060575"/>
            <a:ext cx="6715125" cy="4143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85750"/>
            <a:ext cx="9144000" cy="1285875"/>
          </a:xfrm>
          <a:solidFill>
            <a:srgbClr val="FF0000"/>
          </a:solidFill>
        </p:spPr>
        <p:txBody>
          <a:bodyPr/>
          <a:lstStyle/>
          <a:p>
            <a:pPr>
              <a:defRPr/>
            </a:pPr>
            <a:r>
              <a:rPr lang="ar-AE" altLang="fr-FR" b="1" dirty="0">
                <a:effectLst>
                  <a:outerShdw blurRad="38100" dist="38100" dir="2700000" algn="tl">
                    <a:srgbClr val="000000">
                      <a:alpha val="43137"/>
                    </a:srgbClr>
                  </a:outerShdw>
                </a:effectLst>
              </a:rPr>
              <a:t>شرح الرسم البياني</a:t>
            </a:r>
            <a:endParaRPr lang="fr-FR" altLang="fr-FR"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0" y="1571625"/>
            <a:ext cx="9144000" cy="5286375"/>
          </a:xfrm>
          <a:blipFill>
            <a:blip r:embed="rId2"/>
            <a:tile tx="0" ty="0" sx="100000" sy="100000" flip="none" algn="tl"/>
          </a:blipFill>
        </p:spPr>
        <p:txBody>
          <a:bodyPr/>
          <a:lstStyle/>
          <a:p>
            <a:pPr algn="r" rtl="1">
              <a:buFont typeface="Wingdings" pitchFamily="2" charset="2"/>
              <a:buChar char="q"/>
              <a:defRPr/>
            </a:pPr>
            <a:r>
              <a:rPr lang="ar-DZ" sz="3600" dirty="0">
                <a:solidFill>
                  <a:srgbClr val="FFC000"/>
                </a:solidFill>
              </a:rPr>
              <a:t>منحنى التكلفة المتوسطة الكلية لا يتقابل مع منحنى الإيراد المتوسط في أي نقطة،و هذا يعني أن المؤسسة تحقق خسارة.</a:t>
            </a:r>
            <a:endParaRPr lang="fr-FR" sz="3600" dirty="0">
              <a:solidFill>
                <a:srgbClr val="FFC000"/>
              </a:solidFill>
            </a:endParaRPr>
          </a:p>
          <a:p>
            <a:pPr algn="r" rtl="1">
              <a:buFont typeface="Wingdings" pitchFamily="2" charset="2"/>
              <a:buChar char="q"/>
              <a:defRPr/>
            </a:pPr>
            <a:r>
              <a:rPr lang="ar-DZ" sz="3600" dirty="0">
                <a:solidFill>
                  <a:srgbClr val="00B0F0"/>
                </a:solidFill>
              </a:rPr>
              <a:t>نقطة توازن المحتكر هي النقطة (</a:t>
            </a:r>
            <a:r>
              <a:rPr lang="fr-FR" sz="3600" dirty="0">
                <a:solidFill>
                  <a:srgbClr val="00B0F0"/>
                </a:solidFill>
              </a:rPr>
              <a:t>B</a:t>
            </a:r>
            <a:r>
              <a:rPr lang="ar-DZ" sz="3600" dirty="0">
                <a:solidFill>
                  <a:srgbClr val="00B0F0"/>
                </a:solidFill>
              </a:rPr>
              <a:t>)، حيث يتساوى عندها الإيراد الحدي مع التكلفة الحدية </a:t>
            </a:r>
            <a:r>
              <a:rPr lang="ar-DZ" sz="3600" dirty="0" err="1">
                <a:solidFill>
                  <a:srgbClr val="00B0F0"/>
                </a:solidFill>
              </a:rPr>
              <a:t>و</a:t>
            </a:r>
            <a:r>
              <a:rPr lang="ar-DZ" sz="3600" dirty="0">
                <a:solidFill>
                  <a:srgbClr val="00B0F0"/>
                </a:solidFill>
              </a:rPr>
              <a:t> هي متزايدة.</a:t>
            </a:r>
            <a:endParaRPr lang="fr-FR" sz="3600" dirty="0">
              <a:solidFill>
                <a:srgbClr val="00B0F0"/>
              </a:solidFill>
            </a:endParaRPr>
          </a:p>
          <a:p>
            <a:pPr algn="r" rtl="1">
              <a:buFont typeface="Wingdings" pitchFamily="2" charset="2"/>
              <a:buChar char="q"/>
              <a:defRPr/>
            </a:pPr>
            <a:r>
              <a:rPr lang="ar-DZ" sz="3600" dirty="0">
                <a:solidFill>
                  <a:srgbClr val="FFFF00"/>
                </a:solidFill>
              </a:rPr>
              <a:t>التكلفة المتوسطة أكبر من السعر بمقدار(</a:t>
            </a:r>
            <a:r>
              <a:rPr lang="fr-FR" sz="3600" dirty="0">
                <a:solidFill>
                  <a:srgbClr val="FFFF00"/>
                </a:solidFill>
              </a:rPr>
              <a:t>CD</a:t>
            </a:r>
            <a:r>
              <a:rPr lang="ar-DZ" sz="3600" dirty="0">
                <a:solidFill>
                  <a:srgbClr val="FFFF00"/>
                </a:solidFill>
              </a:rPr>
              <a:t>).</a:t>
            </a:r>
            <a:endParaRPr lang="fr-FR" sz="3600" dirty="0">
              <a:solidFill>
                <a:srgbClr val="FFFF00"/>
              </a:solidFill>
            </a:endParaRPr>
          </a:p>
          <a:p>
            <a:pPr algn="r" rtl="1">
              <a:buFont typeface="Wingdings" pitchFamily="2" charset="2"/>
              <a:buChar char="q"/>
              <a:defRPr/>
            </a:pPr>
            <a:r>
              <a:rPr lang="ar-DZ" sz="3600" dirty="0">
                <a:solidFill>
                  <a:schemeClr val="accent3">
                    <a:lumMod val="75000"/>
                  </a:schemeClr>
                </a:solidFill>
              </a:rPr>
              <a:t>السعر </a:t>
            </a:r>
            <a:r>
              <a:rPr lang="fr-FR" sz="3600" dirty="0">
                <a:solidFill>
                  <a:schemeClr val="accent3">
                    <a:lumMod val="75000"/>
                  </a:schemeClr>
                </a:solidFill>
              </a:rPr>
              <a:t>P</a:t>
            </a:r>
            <a:r>
              <a:rPr lang="ar-DZ" sz="3600" dirty="0">
                <a:solidFill>
                  <a:schemeClr val="accent3">
                    <a:lumMod val="75000"/>
                  </a:schemeClr>
                </a:solidFill>
              </a:rPr>
              <a:t> أكبر من التكلفة المتوسطة المتغيرة، </a:t>
            </a:r>
            <a:r>
              <a:rPr lang="ar-DZ" sz="3600" dirty="0" err="1">
                <a:solidFill>
                  <a:schemeClr val="accent3">
                    <a:lumMod val="75000"/>
                  </a:schemeClr>
                </a:solidFill>
              </a:rPr>
              <a:t>و</a:t>
            </a:r>
            <a:r>
              <a:rPr lang="ar-DZ" sz="3600" dirty="0">
                <a:solidFill>
                  <a:schemeClr val="accent3">
                    <a:lumMod val="75000"/>
                  </a:schemeClr>
                </a:solidFill>
              </a:rPr>
              <a:t> هذا يعني أن الإيراد الكلي يغطي جميع التكاليف المتغيرة (</a:t>
            </a:r>
            <a:r>
              <a:rPr lang="fr-FR" sz="3600" dirty="0">
                <a:solidFill>
                  <a:schemeClr val="accent3">
                    <a:lumMod val="75000"/>
                  </a:schemeClr>
                </a:solidFill>
              </a:rPr>
              <a:t>OQ</a:t>
            </a:r>
            <a:r>
              <a:rPr lang="fr-FR" sz="3600" baseline="30000" dirty="0">
                <a:solidFill>
                  <a:schemeClr val="accent3">
                    <a:lumMod val="75000"/>
                  </a:schemeClr>
                </a:solidFill>
              </a:rPr>
              <a:t>*</a:t>
            </a:r>
            <a:r>
              <a:rPr lang="fr-FR" sz="3600" dirty="0">
                <a:solidFill>
                  <a:schemeClr val="accent3">
                    <a:lumMod val="75000"/>
                  </a:schemeClr>
                </a:solidFill>
              </a:rPr>
              <a:t>EF</a:t>
            </a:r>
            <a:r>
              <a:rPr lang="ar-DZ" sz="3600" dirty="0">
                <a:solidFill>
                  <a:schemeClr val="accent3">
                    <a:lumMod val="75000"/>
                  </a:schemeClr>
                </a:solidFill>
              </a:rPr>
              <a:t>) </a:t>
            </a:r>
            <a:r>
              <a:rPr lang="ar-DZ" sz="3600" dirty="0" err="1">
                <a:solidFill>
                  <a:schemeClr val="accent3">
                    <a:lumMod val="75000"/>
                  </a:schemeClr>
                </a:solidFill>
              </a:rPr>
              <a:t>و</a:t>
            </a:r>
            <a:r>
              <a:rPr lang="ar-DZ" sz="3600" dirty="0">
                <a:solidFill>
                  <a:schemeClr val="accent3">
                    <a:lumMod val="75000"/>
                  </a:schemeClr>
                </a:solidFill>
              </a:rPr>
              <a:t> جزء من التكاليف الثابتة (</a:t>
            </a:r>
            <a:r>
              <a:rPr lang="fr-FR" sz="3600" dirty="0">
                <a:solidFill>
                  <a:schemeClr val="accent3">
                    <a:lumMod val="75000"/>
                  </a:schemeClr>
                </a:solidFill>
              </a:rPr>
              <a:t>FECP</a:t>
            </a:r>
            <a:r>
              <a:rPr lang="ar-DZ" sz="3600" dirty="0">
                <a:solidFill>
                  <a:schemeClr val="accent3">
                    <a:lumMod val="75000"/>
                  </a:schemeClr>
                </a:solidFill>
              </a:rPr>
              <a:t>).</a:t>
            </a:r>
            <a:endParaRPr lang="fr-FR" sz="3600" dirty="0">
              <a:solidFill>
                <a:schemeClr val="accent3">
                  <a:lumMod val="75000"/>
                </a:schemeClr>
              </a:solidFill>
            </a:endParaRPr>
          </a:p>
          <a:p>
            <a:pPr>
              <a:buFont typeface="Arial" charset="0"/>
              <a:buNone/>
              <a:defRPr/>
            </a:pP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4)">
                                      <p:cBhvr>
                                        <p:cTn id="23" dur="2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edg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313" y="285750"/>
            <a:ext cx="8715375" cy="1470025"/>
          </a:xfrm>
          <a:solidFill>
            <a:srgbClr val="00B0F0"/>
          </a:solidFill>
        </p:spPr>
        <p:txBody>
          <a:bodyPr/>
          <a:lstStyle/>
          <a:p>
            <a:pPr>
              <a:defRPr/>
            </a:pPr>
            <a:r>
              <a:rPr lang="ar-AE" b="1" dirty="0">
                <a:solidFill>
                  <a:srgbClr val="FFFF00"/>
                </a:solidFill>
                <a:effectLst>
                  <a:outerShdw blurRad="38100" dist="38100" dir="2700000" algn="tl">
                    <a:srgbClr val="000000">
                      <a:alpha val="43137"/>
                    </a:srgbClr>
                  </a:outerShdw>
                </a:effectLst>
              </a:rPr>
              <a:t>شرط تحقيق المحتكر خسارة مع الاستمرار</a:t>
            </a:r>
            <a:endParaRPr lang="fr-FR" b="1" dirty="0">
              <a:solidFill>
                <a:srgbClr val="FFFF0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214313" y="1892300"/>
            <a:ext cx="8715375" cy="4751388"/>
          </a:xfrm>
          <a:blipFill>
            <a:blip r:embed="rId2"/>
            <a:tile tx="0" ty="0" sx="100000" sy="100000" flip="none" algn="tl"/>
          </a:blipFill>
        </p:spPr>
        <p:txBody>
          <a:bodyPr/>
          <a:lstStyle/>
          <a:p>
            <a:pPr algn="r">
              <a:buFont typeface="Arial" charset="0"/>
              <a:buNone/>
              <a:defRPr/>
            </a:pPr>
            <a:r>
              <a:rPr lang="ar-DZ" sz="3600" b="1" dirty="0">
                <a:solidFill>
                  <a:srgbClr val="FFFF00"/>
                </a:solidFill>
                <a:effectLst>
                  <a:outerShdw blurRad="38100" dist="38100" dir="2700000" algn="tl">
                    <a:srgbClr val="000000">
                      <a:alpha val="43137"/>
                    </a:srgbClr>
                  </a:outerShdw>
                </a:effectLst>
              </a:rPr>
              <a:t>تستمر المؤسسة التي تعمل في سوق الاحتكار التام في </a:t>
            </a:r>
            <a:endParaRPr lang="ar-AE" sz="3600" b="1" dirty="0">
              <a:solidFill>
                <a:srgbClr val="FFFF00"/>
              </a:solidFill>
              <a:effectLst>
                <a:outerShdw blurRad="38100" dist="38100" dir="2700000" algn="tl">
                  <a:srgbClr val="000000">
                    <a:alpha val="43137"/>
                  </a:srgbClr>
                </a:outerShdw>
              </a:effectLst>
            </a:endParaRPr>
          </a:p>
          <a:p>
            <a:pPr algn="r" rtl="1">
              <a:buFont typeface="Arial" charset="0"/>
              <a:buNone/>
              <a:defRPr/>
            </a:pPr>
            <a:r>
              <a:rPr lang="ar-DZ" sz="3600" b="1" dirty="0">
                <a:solidFill>
                  <a:srgbClr val="FFFF00"/>
                </a:solidFill>
                <a:effectLst>
                  <a:outerShdw blurRad="38100" dist="38100" dir="2700000" algn="tl">
                    <a:srgbClr val="000000">
                      <a:alpha val="43137"/>
                    </a:srgbClr>
                  </a:outerShdw>
                </a:effectLst>
              </a:rPr>
              <a:t>الأجل القصير في الإنتاج رغم خسارتها إذا توفر ما يلي:</a:t>
            </a:r>
            <a:endParaRPr lang="ar-AE" sz="3600" b="1" dirty="0">
              <a:solidFill>
                <a:srgbClr val="FFFF00"/>
              </a:solidFill>
              <a:effectLst>
                <a:outerShdw blurRad="38100" dist="38100" dir="2700000" algn="tl">
                  <a:srgbClr val="000000">
                    <a:alpha val="43137"/>
                  </a:srgbClr>
                </a:outerShdw>
              </a:effectLst>
            </a:endParaRPr>
          </a:p>
          <a:p>
            <a:pPr algn="r" rtl="1">
              <a:buFont typeface="Arial" charset="0"/>
              <a:buNone/>
              <a:defRPr/>
            </a:pPr>
            <a:r>
              <a:rPr lang="ar-AE" b="1" dirty="0"/>
              <a:t>   </a:t>
            </a:r>
            <a:r>
              <a:rPr lang="fr-FR" sz="4000" b="1" dirty="0">
                <a:solidFill>
                  <a:srgbClr val="C00000"/>
                </a:solidFill>
                <a:effectLst>
                  <a:outerShdw blurRad="38100" dist="38100" dir="2700000" algn="tl">
                    <a:srgbClr val="000000">
                      <a:alpha val="43137"/>
                    </a:srgbClr>
                  </a:outerShdw>
                </a:effectLst>
              </a:rPr>
              <a:t>. MC= MR  -1</a:t>
            </a:r>
            <a:r>
              <a:rPr lang="ar-AE" sz="4000" b="1" dirty="0">
                <a:solidFill>
                  <a:srgbClr val="C00000"/>
                </a:solidFill>
                <a:effectLst>
                  <a:outerShdw blurRad="38100" dist="38100" dir="2700000" algn="tl">
                    <a:srgbClr val="000000">
                      <a:alpha val="43137"/>
                    </a:srgbClr>
                  </a:outerShdw>
                </a:effectLst>
              </a:rPr>
              <a:t>  </a:t>
            </a:r>
          </a:p>
          <a:p>
            <a:pPr algn="r" rtl="1">
              <a:buFont typeface="Arial" charset="0"/>
              <a:buNone/>
              <a:defRPr/>
            </a:pPr>
            <a:endParaRPr lang="fr-FR" sz="4000" dirty="0">
              <a:effectLst>
                <a:outerShdw blurRad="38100" dist="38100" dir="2700000" algn="tl">
                  <a:srgbClr val="000000">
                    <a:alpha val="43137"/>
                  </a:srgbClr>
                </a:outerShdw>
              </a:effectLst>
            </a:endParaRPr>
          </a:p>
          <a:p>
            <a:pPr algn="l">
              <a:buFont typeface="Arial" charset="0"/>
              <a:buNone/>
              <a:defRPr/>
            </a:pPr>
            <a:r>
              <a:rPr lang="ar-AE" sz="4000" b="1" dirty="0">
                <a:effectLst>
                  <a:outerShdw blurRad="38100" dist="38100" dir="2700000" algn="tl">
                    <a:srgbClr val="000000">
                      <a:alpha val="43137"/>
                    </a:srgbClr>
                  </a:outerShdw>
                </a:effectLst>
              </a:rPr>
              <a:t>                                    </a:t>
            </a:r>
            <a:r>
              <a:rPr lang="fr-FR" sz="4000" b="1" dirty="0">
                <a:solidFill>
                  <a:srgbClr val="FFFF00"/>
                </a:solidFill>
                <a:effectLst>
                  <a:outerShdw blurRad="38100" dist="38100" dir="2700000" algn="tl">
                    <a:srgbClr val="000000">
                      <a:alpha val="43137"/>
                    </a:srgbClr>
                  </a:outerShdw>
                </a:effectLst>
              </a:rPr>
              <a:t>. RT</a:t>
            </a:r>
            <a:r>
              <a:rPr lang="ar-DZ" sz="4000" b="1" dirty="0">
                <a:solidFill>
                  <a:srgbClr val="FFFF00"/>
                </a:solidFill>
                <a:effectLst>
                  <a:outerShdw blurRad="38100" dist="38100" dir="2700000" algn="tl">
                    <a:srgbClr val="000000">
                      <a:alpha val="43137"/>
                    </a:srgbClr>
                  </a:outerShdw>
                </a:effectLst>
              </a:rPr>
              <a:t>&gt;</a:t>
            </a:r>
            <a:r>
              <a:rPr lang="fr-FR" sz="4000" b="1" dirty="0">
                <a:solidFill>
                  <a:srgbClr val="FFFF00"/>
                </a:solidFill>
                <a:effectLst>
                  <a:outerShdw blurRad="38100" dist="38100" dir="2700000" algn="tl">
                    <a:srgbClr val="000000">
                      <a:alpha val="43137"/>
                    </a:srgbClr>
                  </a:outerShdw>
                </a:effectLst>
              </a:rPr>
              <a:t>CT  </a:t>
            </a:r>
            <a:r>
              <a:rPr lang="ar-DZ" sz="4000" b="1" dirty="0">
                <a:solidFill>
                  <a:srgbClr val="FFFF00"/>
                </a:solidFill>
                <a:effectLst>
                  <a:outerShdw blurRad="38100" dist="38100" dir="2700000" algn="tl">
                    <a:srgbClr val="000000">
                      <a:alpha val="43137"/>
                    </a:srgbClr>
                  </a:outerShdw>
                </a:effectLst>
              </a:rPr>
              <a:t>2-</a:t>
            </a:r>
            <a:endParaRPr lang="fr-FR" sz="4000" b="1" dirty="0">
              <a:solidFill>
                <a:srgbClr val="FFFF00"/>
              </a:solidFill>
              <a:effectLst>
                <a:outerShdw blurRad="38100" dist="38100" dir="2700000" algn="tl">
                  <a:srgbClr val="000000">
                    <a:alpha val="43137"/>
                  </a:srgbClr>
                </a:outerShdw>
              </a:effectLst>
            </a:endParaRPr>
          </a:p>
          <a:p>
            <a:pPr algn="r">
              <a:buFont typeface="Arial" charset="0"/>
              <a:buNone/>
              <a:defRPr/>
            </a:pPr>
            <a:r>
              <a:rPr lang="fr-FR" sz="4000" dirty="0"/>
              <a:t>     </a:t>
            </a:r>
            <a:r>
              <a:rPr lang="ar-DZ" sz="4000" b="1" dirty="0">
                <a:solidFill>
                  <a:srgbClr val="00B0F0"/>
                </a:solidFill>
                <a:effectLst>
                  <a:outerShdw blurRad="38100" dist="38100" dir="2700000" algn="tl">
                    <a:srgbClr val="000000">
                      <a:alpha val="43137"/>
                    </a:srgbClr>
                  </a:outerShdw>
                </a:effectLst>
              </a:rPr>
              <a:t>الخسارة).  </a:t>
            </a:r>
            <a:r>
              <a:rPr lang="fr-FR" sz="4000" b="1" dirty="0">
                <a:solidFill>
                  <a:srgbClr val="00B0F0"/>
                </a:solidFill>
                <a:effectLst>
                  <a:outerShdw blurRad="38100" dist="38100" dir="2700000" algn="tl">
                    <a:srgbClr val="000000">
                      <a:alpha val="43137"/>
                    </a:srgbClr>
                  </a:outerShdw>
                </a:effectLst>
              </a:rPr>
              <a:t>  &lt;CF). (RT&gt;CV)  ACT&gt; P&gt;ACV-</a:t>
            </a:r>
            <a:endParaRPr lang="fr-FR" sz="4000" dirty="0">
              <a:solidFill>
                <a:srgbClr val="00B0F0"/>
              </a:solidFill>
              <a:effectLst>
                <a:outerShdw blurRad="38100" dist="38100" dir="2700000" algn="tl">
                  <a:srgbClr val="000000">
                    <a:alpha val="43137"/>
                  </a:srgbClr>
                </a:outerShdw>
              </a:effectLst>
            </a:endParaRPr>
          </a:p>
          <a:p>
            <a:pPr>
              <a:buFont typeface="Arial" charset="0"/>
              <a:buNone/>
              <a:defRPr/>
            </a:pP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4)">
                                      <p:cBhvr>
                                        <p:cTn id="29" dur="20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edge">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7250" y="214313"/>
            <a:ext cx="7772400" cy="1714500"/>
          </a:xfrm>
          <a:solidFill>
            <a:srgbClr val="00B0F0"/>
          </a:solidFill>
        </p:spPr>
        <p:txBody>
          <a:bodyPr/>
          <a:lstStyle/>
          <a:p>
            <a:pPr rtl="1">
              <a:defRPr/>
            </a:pPr>
            <a:r>
              <a:rPr lang="fr-FR" dirty="0">
                <a:solidFill>
                  <a:srgbClr val="FFFF00"/>
                </a:solidFill>
              </a:rPr>
              <a:t>④</a:t>
            </a:r>
            <a:r>
              <a:rPr lang="ar-AE" dirty="0">
                <a:solidFill>
                  <a:srgbClr val="FFFF00"/>
                </a:solidFill>
              </a:rPr>
              <a:t> </a:t>
            </a:r>
            <a:r>
              <a:rPr lang="ar-DZ" sz="3600" dirty="0">
                <a:solidFill>
                  <a:srgbClr val="FFFF00"/>
                </a:solidFill>
                <a:effectLst>
                  <a:outerShdw blurRad="38100" dist="38100" dir="2700000" algn="tl">
                    <a:srgbClr val="000000">
                      <a:alpha val="43137"/>
                    </a:srgbClr>
                  </a:outerShdw>
                </a:effectLst>
              </a:rPr>
              <a:t>توازن المؤسسة المحتكرة مع تحقيق خسارة </a:t>
            </a:r>
            <a:r>
              <a:rPr lang="ar-DZ" sz="3600" dirty="0" err="1">
                <a:solidFill>
                  <a:srgbClr val="FFFF00"/>
                </a:solidFill>
                <a:effectLst>
                  <a:outerShdw blurRad="38100" dist="38100" dir="2700000" algn="tl">
                    <a:srgbClr val="000000">
                      <a:alpha val="43137"/>
                    </a:srgbClr>
                  </a:outerShdw>
                </a:effectLst>
              </a:rPr>
              <a:t>و</a:t>
            </a:r>
            <a:r>
              <a:rPr lang="ar-DZ" sz="3600" dirty="0">
                <a:solidFill>
                  <a:srgbClr val="FFFF00"/>
                </a:solidFill>
                <a:effectLst>
                  <a:outerShdw blurRad="38100" dist="38100" dir="2700000" algn="tl">
                    <a:srgbClr val="000000">
                      <a:alpha val="43137"/>
                    </a:srgbClr>
                  </a:outerShdw>
                </a:effectLst>
              </a:rPr>
              <a:t> التوقف عن الإنتاج:</a:t>
            </a:r>
            <a:r>
              <a:rPr lang="fr-FR" dirty="0">
                <a:effectLst>
                  <a:outerShdw blurRad="38100" dist="38100" dir="2700000" algn="tl">
                    <a:srgbClr val="000000">
                      <a:alpha val="43137"/>
                    </a:srgbClr>
                  </a:outerShdw>
                </a:effectLst>
              </a:rPr>
              <a:t/>
            </a:r>
            <a:br>
              <a:rPr lang="fr-FR" dirty="0">
                <a:effectLst>
                  <a:outerShdw blurRad="38100" dist="38100" dir="2700000" algn="tl">
                    <a:srgbClr val="000000">
                      <a:alpha val="43137"/>
                    </a:srgbClr>
                  </a:outerShdw>
                </a:effectLst>
              </a:rPr>
            </a:br>
            <a:endParaRPr lang="fr-FR"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357188" y="1928813"/>
            <a:ext cx="8501062" cy="4714875"/>
          </a:xfrm>
        </p:spPr>
        <p:txBody>
          <a:bodyPr/>
          <a:lstStyle/>
          <a:p>
            <a:pPr>
              <a:buFont typeface="Arial" charset="0"/>
              <a:buNone/>
              <a:defRPr/>
            </a:pPr>
            <a:endParaRPr lang="fr-FR" dirty="0"/>
          </a:p>
        </p:txBody>
      </p:sp>
      <p:pic>
        <p:nvPicPr>
          <p:cNvPr id="4" name="Image 3" descr="IMG_813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5875" y="2000250"/>
            <a:ext cx="6786563" cy="4500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938" y="2571750"/>
            <a:ext cx="8072437" cy="3857625"/>
          </a:xfrm>
          <a:blipFill>
            <a:blip r:embed="rId2"/>
            <a:tile tx="0" ty="0" sx="100000" sy="100000" flip="none" algn="tl"/>
          </a:blipFill>
          <a:ln>
            <a:miter lim="800000"/>
            <a:headEnd/>
            <a:tailEnd/>
          </a:ln>
        </p:spPr>
        <p:txBody>
          <a:bodyPr rtlCol="0">
            <a:normAutofit/>
          </a:bodyPr>
          <a:lstStyle/>
          <a:p>
            <a:pPr eaLnBrk="1" fontAlgn="auto" hangingPunct="1">
              <a:spcAft>
                <a:spcPts val="0"/>
              </a:spcAft>
              <a:defRPr/>
            </a:pPr>
            <a:endParaRPr lang="fr-FR" dirty="0"/>
          </a:p>
        </p:txBody>
      </p:sp>
      <p:sp>
        <p:nvSpPr>
          <p:cNvPr id="4" name="Titre 1"/>
          <p:cNvSpPr>
            <a:spLocks noGrp="1"/>
          </p:cNvSpPr>
          <p:nvPr>
            <p:ph type="ctrTitle"/>
          </p:nvPr>
        </p:nvSpPr>
        <p:spPr>
          <a:xfrm>
            <a:off x="81885" y="177309"/>
            <a:ext cx="8980227" cy="2292842"/>
          </a:xfrm>
          <a:solidFill>
            <a:srgbClr val="FFC000"/>
          </a:solidFill>
          <a:ln>
            <a:miter lim="800000"/>
            <a:headEnd/>
            <a:tailEnd/>
          </a:ln>
        </p:spPr>
        <p:txBody>
          <a:bodyPr rtlCol="0">
            <a:normAutofit fontScale="90000"/>
          </a:bodyPr>
          <a:lstStyle/>
          <a:p>
            <a:pPr rtl="1" eaLnBrk="1" fontAlgn="auto" hangingPunct="1">
              <a:spcAft>
                <a:spcPts val="0"/>
              </a:spcAft>
              <a:defRPr/>
            </a:pP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جامعة محمد </a:t>
            </a:r>
            <a:r>
              <a:rPr lang="ar-AE"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خيضر</a:t>
            </a: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بسكرة-</a:t>
            </a:r>
            <a:r>
              <a:rPr lang="fr-FR" dirty="0"/>
              <a:t/>
            </a:r>
            <a:br>
              <a:rPr lang="fr-FR" dirty="0"/>
            </a:br>
            <a:r>
              <a:rPr lang="ar-AE" sz="4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كلية العلوم الاقتصادية </a:t>
            </a:r>
            <a:r>
              <a:rPr lang="ar-AE" sz="400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و</a:t>
            </a:r>
            <a:r>
              <a:rPr lang="ar-AE" sz="4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 التجارية </a:t>
            </a:r>
            <a:r>
              <a:rPr lang="ar-AE" sz="400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و</a:t>
            </a:r>
            <a:r>
              <a:rPr lang="ar-AE" sz="4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 علوم التسيير</a:t>
            </a:r>
            <a:r>
              <a:rPr lang="fr-FR" dirty="0">
                <a:effectLst>
                  <a:outerShdw blurRad="38100" dist="38100" dir="2700000" algn="tl">
                    <a:srgbClr val="000000">
                      <a:alpha val="43137"/>
                    </a:srgbClr>
                  </a:outerShdw>
                </a:effectLst>
              </a:rPr>
              <a:t/>
            </a:r>
            <a:br>
              <a:rPr lang="fr-FR" dirty="0">
                <a:effectLst>
                  <a:outerShdw blurRad="38100" dist="38100" dir="2700000" algn="tl">
                    <a:srgbClr val="000000">
                      <a:alpha val="43137"/>
                    </a:srgbClr>
                  </a:outerShdw>
                </a:effectLst>
              </a:rPr>
            </a:br>
            <a:r>
              <a:rPr lang="en-US" b="1" dirty="0"/>
              <a:t> </a:t>
            </a:r>
            <a:r>
              <a:rPr lang="ar-DZ"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توازن المؤسسة</a:t>
            </a:r>
            <a:r>
              <a:rPr lang="ar-AE"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 </a:t>
            </a:r>
            <a:r>
              <a:rPr lang="ar-SA"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و أشكال السوق</a:t>
            </a:r>
            <a:r>
              <a:rPr lang="ar-AE"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 2</a:t>
            </a:r>
            <a:br>
              <a:rPr lang="ar-AE"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br>
            <a:r>
              <a:rPr lang="fr-FR" dirty="0"/>
              <a:t/>
            </a:r>
            <a:br>
              <a:rPr lang="fr-FR" dirty="0"/>
            </a:br>
            <a:endParaRPr lang="fr-FR" dirty="0"/>
          </a:p>
        </p:txBody>
      </p:sp>
      <p:sp>
        <p:nvSpPr>
          <p:cNvPr id="5" name="Subtitle 2"/>
          <p:cNvSpPr txBox="1">
            <a:spLocks/>
          </p:cNvSpPr>
          <p:nvPr/>
        </p:nvSpPr>
        <p:spPr bwMode="auto">
          <a:xfrm>
            <a:off x="81886" y="2571744"/>
            <a:ext cx="8980227" cy="4108948"/>
          </a:xfrm>
          <a:prstGeom prst="rect">
            <a:avLst/>
          </a:prstGeom>
          <a:blipFill>
            <a:blip r:embed="rId3"/>
            <a:tile tx="0" ty="0" sx="100000" sy="100000" flip="none" algn="tl"/>
          </a:blipFill>
          <a:ln>
            <a:noFill/>
          </a:ln>
        </p:spPr>
        <p:txBody>
          <a:bodyPr>
            <a:normAutofit fontScale="925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eaLnBrk="1" fontAlgn="auto" hangingPunct="1">
              <a:spcAft>
                <a:spcPts val="0"/>
              </a:spcAft>
              <a:defRPr/>
            </a:pP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توازن المؤسسة</a:t>
            </a:r>
            <a:r>
              <a:rPr lang="ar-AE"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في سوق الاحتكار التام</a:t>
            </a:r>
          </a:p>
          <a:p>
            <a:pPr>
              <a:defRPr/>
            </a:pPr>
            <a:endParaRPr lang="ar-AE" dirty="0"/>
          </a:p>
          <a:p>
            <a:pPr>
              <a:defRPr/>
            </a:pPr>
            <a:endParaRPr lang="ar-AE" dirty="0"/>
          </a:p>
          <a:p>
            <a:pPr>
              <a:defRPr/>
            </a:pPr>
            <a:endParaRPr lang="ar-AE" dirty="0"/>
          </a:p>
          <a:p>
            <a:pPr>
              <a:defRPr/>
            </a:pPr>
            <a:endParaRPr lang="ar-AE" dirty="0"/>
          </a:p>
          <a:p>
            <a:pPr>
              <a:defRPr/>
            </a:pPr>
            <a:endParaRPr lang="ar-AE" dirty="0"/>
          </a:p>
          <a:p>
            <a:pPr>
              <a:defRPr/>
            </a:pPr>
            <a:endParaRPr lang="ar-AE" dirty="0"/>
          </a:p>
          <a:p>
            <a:pPr rtl="1">
              <a:defRPr/>
            </a:pPr>
            <a:r>
              <a:rPr lang="ar-AE" sz="4000" b="1" dirty="0">
                <a:ln w="1905"/>
                <a:solidFill>
                  <a:srgbClr val="002060"/>
                </a:solidFill>
                <a:effectLst>
                  <a:outerShdw blurRad="38100" dist="38100" dir="2700000" algn="tl">
                    <a:srgbClr val="000000">
                      <a:alpha val="43137"/>
                    </a:srgbClr>
                  </a:outerShdw>
                </a:effectLst>
              </a:rPr>
              <a:t>أ.د/ خليفي عيسى</a:t>
            </a:r>
          </a:p>
          <a:p>
            <a:pPr>
              <a:defRPr/>
            </a:pPr>
            <a:endParaRPr lang="en-US" dirty="0"/>
          </a:p>
        </p:txBody>
      </p:sp>
      <p:pic>
        <p:nvPicPr>
          <p:cNvPr id="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9250" y="3074988"/>
            <a:ext cx="6048375"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5"/>
          <a:stretch>
            <a:fillRect/>
          </a:stretch>
        </p:blipFill>
        <p:spPr>
          <a:xfrm>
            <a:off x="7667625" y="3692525"/>
            <a:ext cx="1257300" cy="162083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5"/>
          <a:stretch>
            <a:fillRect/>
          </a:stretch>
        </p:blipFill>
        <p:spPr>
          <a:xfrm>
            <a:off x="219075" y="3692525"/>
            <a:ext cx="1257300" cy="162083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75" y="214313"/>
            <a:ext cx="7772400" cy="1470025"/>
          </a:xfrm>
          <a:solidFill>
            <a:srgbClr val="FFFF00"/>
          </a:solidFill>
        </p:spPr>
        <p:txBody>
          <a:bodyPr/>
          <a:lstStyle/>
          <a:p>
            <a:pPr>
              <a:defRPr/>
            </a:pPr>
            <a:r>
              <a:rPr lang="ar-AE" b="1" dirty="0">
                <a:solidFill>
                  <a:srgbClr val="7030A0"/>
                </a:solidFill>
                <a:effectLst>
                  <a:outerShdw blurRad="38100" dist="38100" dir="2700000" algn="tl">
                    <a:srgbClr val="000000">
                      <a:alpha val="43137"/>
                    </a:srgbClr>
                  </a:outerShdw>
                </a:effectLst>
              </a:rPr>
              <a:t>شرط  تحقيق المحتكر خسارة مع التوقف</a:t>
            </a:r>
            <a:endParaRPr lang="fr-FR" b="1" dirty="0">
              <a:solidFill>
                <a:srgbClr val="7030A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214313" y="1928813"/>
            <a:ext cx="8429625" cy="4714875"/>
          </a:xfrm>
          <a:blipFill>
            <a:blip r:embed="rId2"/>
            <a:tile tx="0" ty="0" sx="100000" sy="100000" flip="none" algn="tl"/>
          </a:blipFill>
        </p:spPr>
        <p:txBody>
          <a:bodyPr/>
          <a:lstStyle/>
          <a:p>
            <a:pPr algn="r">
              <a:buFont typeface="Arial" charset="0"/>
              <a:buNone/>
              <a:defRPr/>
            </a:pPr>
            <a:r>
              <a:rPr lang="ar-DZ" sz="4000" b="1" dirty="0">
                <a:effectLst>
                  <a:outerShdw blurRad="38100" dist="38100" dir="2700000" algn="tl">
                    <a:srgbClr val="000000">
                      <a:alpha val="43137"/>
                    </a:srgbClr>
                  </a:outerShdw>
                </a:effectLst>
              </a:rPr>
              <a:t>تتوقف المؤسسة التي تعمل في سوق الاحتكار التام في الأجل القصير عن الإنتاج إذا حققت خسارة إذا توفر ما يلي:</a:t>
            </a:r>
            <a:endParaRPr lang="fr-FR" sz="4000" b="1" dirty="0">
              <a:effectLst>
                <a:outerShdw blurRad="38100" dist="38100" dir="2700000" algn="tl">
                  <a:srgbClr val="000000">
                    <a:alpha val="43137"/>
                  </a:srgbClr>
                </a:outerShdw>
              </a:effectLst>
            </a:endParaRPr>
          </a:p>
          <a:p>
            <a:pPr algn="r">
              <a:buFont typeface="Arial" charset="0"/>
              <a:buNone/>
              <a:defRPr/>
            </a:pPr>
            <a:r>
              <a:rPr lang="fr-FR" sz="4000" b="1" dirty="0">
                <a:solidFill>
                  <a:srgbClr val="FFC000"/>
                </a:solidFill>
                <a:effectLst>
                  <a:outerShdw blurRad="38100" dist="38100" dir="2700000" algn="tl">
                    <a:srgbClr val="000000">
                      <a:alpha val="43137"/>
                    </a:srgbClr>
                  </a:outerShdw>
                </a:effectLst>
              </a:rPr>
              <a:t>. MC= MR  -1</a:t>
            </a:r>
            <a:endParaRPr lang="fr-FR" sz="4000" dirty="0">
              <a:solidFill>
                <a:srgbClr val="FFC000"/>
              </a:solidFill>
              <a:effectLst>
                <a:outerShdw blurRad="38100" dist="38100" dir="2700000" algn="tl">
                  <a:srgbClr val="000000">
                    <a:alpha val="43137"/>
                  </a:srgbClr>
                </a:outerShdw>
              </a:effectLst>
            </a:endParaRPr>
          </a:p>
          <a:p>
            <a:pPr algn="r">
              <a:buFont typeface="Arial" charset="0"/>
              <a:buNone/>
              <a:defRPr/>
            </a:pPr>
            <a:r>
              <a:rPr lang="fr-FR" sz="4000" b="1" dirty="0">
                <a:solidFill>
                  <a:srgbClr val="C00000"/>
                </a:solidFill>
                <a:effectLst>
                  <a:outerShdw blurRad="38100" dist="38100" dir="2700000" algn="tl">
                    <a:srgbClr val="000000">
                      <a:alpha val="43137"/>
                    </a:srgbClr>
                  </a:outerShdw>
                </a:effectLst>
              </a:rPr>
              <a:t>  . RT</a:t>
            </a:r>
            <a:r>
              <a:rPr lang="ar-DZ" sz="4000" b="1" dirty="0">
                <a:solidFill>
                  <a:srgbClr val="C00000"/>
                </a:solidFill>
                <a:effectLst>
                  <a:outerShdw blurRad="38100" dist="38100" dir="2700000" algn="tl">
                    <a:srgbClr val="000000">
                      <a:alpha val="43137"/>
                    </a:srgbClr>
                  </a:outerShdw>
                </a:effectLst>
              </a:rPr>
              <a:t>&gt;</a:t>
            </a:r>
            <a:r>
              <a:rPr lang="fr-FR" sz="4000" b="1" dirty="0">
                <a:solidFill>
                  <a:srgbClr val="C00000"/>
                </a:solidFill>
                <a:effectLst>
                  <a:outerShdw blurRad="38100" dist="38100" dir="2700000" algn="tl">
                    <a:srgbClr val="000000">
                      <a:alpha val="43137"/>
                    </a:srgbClr>
                  </a:outerShdw>
                </a:effectLst>
              </a:rPr>
              <a:t>CT  -2</a:t>
            </a:r>
            <a:r>
              <a:rPr lang="ar-AE" sz="4000" b="1" dirty="0">
                <a:effectLst>
                  <a:outerShdw blurRad="38100" dist="38100" dir="2700000" algn="tl">
                    <a:srgbClr val="000000">
                      <a:alpha val="43137"/>
                    </a:srgbClr>
                  </a:outerShdw>
                </a:effectLst>
              </a:rPr>
              <a:t>                </a:t>
            </a:r>
            <a:endParaRPr lang="fr-FR" sz="4000" b="1" dirty="0">
              <a:effectLst>
                <a:outerShdw blurRad="38100" dist="38100" dir="2700000" algn="tl">
                  <a:srgbClr val="000000">
                    <a:alpha val="43137"/>
                  </a:srgbClr>
                </a:outerShdw>
              </a:effectLst>
            </a:endParaRPr>
          </a:p>
          <a:p>
            <a:pPr algn="r">
              <a:buFont typeface="Arial" charset="0"/>
              <a:buNone/>
              <a:defRPr/>
            </a:pPr>
            <a:r>
              <a:rPr lang="fr-FR" sz="4000" b="1" dirty="0">
                <a:solidFill>
                  <a:srgbClr val="92D050"/>
                </a:solidFill>
                <a:effectLst>
                  <a:outerShdw blurRad="38100" dist="38100" dir="2700000" algn="tl">
                    <a:srgbClr val="000000">
                      <a:alpha val="43137"/>
                    </a:srgbClr>
                  </a:outerShdw>
                </a:effectLst>
              </a:rPr>
              <a:t>   </a:t>
            </a:r>
            <a:r>
              <a:rPr lang="ar-DZ" sz="4000" b="1" dirty="0">
                <a:solidFill>
                  <a:srgbClr val="92D050"/>
                </a:solidFill>
                <a:effectLst>
                  <a:outerShdw blurRad="38100" dist="38100" dir="2700000" algn="tl">
                    <a:srgbClr val="000000">
                      <a:alpha val="43137"/>
                    </a:srgbClr>
                  </a:outerShdw>
                </a:effectLst>
              </a:rPr>
              <a:t>الخسارة). </a:t>
            </a:r>
            <a:r>
              <a:rPr lang="fr-FR" sz="4000" b="1" dirty="0">
                <a:solidFill>
                  <a:srgbClr val="92D050"/>
                </a:solidFill>
                <a:effectLst>
                  <a:outerShdw blurRad="38100" dist="38100" dir="2700000" algn="tl">
                    <a:srgbClr val="000000">
                      <a:alpha val="43137"/>
                    </a:srgbClr>
                  </a:outerShdw>
                </a:effectLst>
              </a:rPr>
              <a:t>&gt;CF). (RT&lt;CV)  P&lt;ACV  -3</a:t>
            </a:r>
          </a:p>
          <a:p>
            <a:pPr>
              <a:buFont typeface="Arial" charset="0"/>
              <a:buNone/>
              <a:defRPr/>
            </a:pP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75" y="285750"/>
            <a:ext cx="7772400" cy="1285875"/>
          </a:xfrm>
          <a:solidFill>
            <a:srgbClr val="00B0F0"/>
          </a:solidFill>
        </p:spPr>
        <p:txBody>
          <a:bodyPr/>
          <a:lstStyle/>
          <a:p>
            <a:pPr rtl="1">
              <a:defRPr/>
            </a:pPr>
            <a:r>
              <a:rPr lang="ar-AE" sz="4000" b="1" dirty="0">
                <a:solidFill>
                  <a:srgbClr val="FFC000"/>
                </a:solidFill>
                <a:effectLst>
                  <a:outerShdw blurRad="38100" dist="38100" dir="2700000" algn="tl">
                    <a:srgbClr val="000000">
                      <a:alpha val="43137"/>
                    </a:srgbClr>
                  </a:outerShdw>
                </a:effectLst>
              </a:rPr>
              <a:t>5- </a:t>
            </a:r>
            <a:r>
              <a:rPr lang="ar-DZ" sz="4000" b="1" dirty="0">
                <a:solidFill>
                  <a:srgbClr val="FFC000"/>
                </a:solidFill>
                <a:effectLst>
                  <a:outerShdw blurRad="38100" dist="38100" dir="2700000" algn="tl">
                    <a:srgbClr val="000000">
                      <a:alpha val="43137"/>
                    </a:srgbClr>
                  </a:outerShdw>
                </a:effectLst>
              </a:rPr>
              <a:t>توازن المؤسسة في سوق الاحتكار التام في الأجل الطويل: </a:t>
            </a:r>
            <a:endParaRPr lang="fr-FR" sz="4000" dirty="0">
              <a:solidFill>
                <a:srgbClr val="FFC00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0" y="1714500"/>
            <a:ext cx="8929688" cy="5143500"/>
          </a:xfrm>
        </p:spPr>
        <p:txBody>
          <a:bodyPr/>
          <a:lstStyle/>
          <a:p>
            <a:pPr algn="r" rtl="1">
              <a:buFont typeface="Arial" charset="0"/>
              <a:buNone/>
              <a:defRPr/>
            </a:pPr>
            <a:r>
              <a:rPr lang="ar-DZ" sz="2800" b="1" dirty="0">
                <a:solidFill>
                  <a:srgbClr val="FFFF00"/>
                </a:solidFill>
                <a:effectLst>
                  <a:outerShdw blurRad="38100" dist="38100" dir="2700000" algn="tl">
                    <a:srgbClr val="000000">
                      <a:alpha val="43137"/>
                    </a:srgbClr>
                  </a:outerShdw>
                </a:effectLst>
              </a:rPr>
              <a:t>لتحقيق التوازن تستطيع المؤسسة المحتكرة في الأجل الطويل تغيير نطاق الوحدة الإنتاجية لها، </a:t>
            </a:r>
            <a:endParaRPr lang="ar-AE" sz="2800" b="1" dirty="0">
              <a:solidFill>
                <a:srgbClr val="FFFF00"/>
              </a:solidFill>
              <a:effectLst>
                <a:outerShdw blurRad="38100" dist="38100" dir="2700000" algn="tl">
                  <a:srgbClr val="000000">
                    <a:alpha val="43137"/>
                  </a:srgbClr>
                </a:outerShdw>
              </a:effectLst>
            </a:endParaRPr>
          </a:p>
          <a:p>
            <a:pPr algn="r" rtl="1">
              <a:buFont typeface="Arial" charset="0"/>
              <a:buNone/>
              <a:defRPr/>
            </a:pPr>
            <a:r>
              <a:rPr lang="ar-DZ" sz="2800" b="1" dirty="0">
                <a:solidFill>
                  <a:srgbClr val="FFFF00"/>
                </a:solidFill>
                <a:effectLst>
                  <a:outerShdw blurRad="38100" dist="38100" dir="2700000" algn="tl">
                    <a:srgbClr val="000000">
                      <a:alpha val="43137"/>
                    </a:srgbClr>
                  </a:outerShdw>
                </a:effectLst>
              </a:rPr>
              <a:t>و ذلك حسب توقعاتها لتطور </a:t>
            </a:r>
            <a:endParaRPr lang="ar-AE" sz="2800" b="1" dirty="0">
              <a:solidFill>
                <a:srgbClr val="FFFF00"/>
              </a:solidFill>
              <a:effectLst>
                <a:outerShdw blurRad="38100" dist="38100" dir="2700000" algn="tl">
                  <a:srgbClr val="000000">
                    <a:alpha val="43137"/>
                  </a:srgbClr>
                </a:outerShdw>
              </a:effectLst>
            </a:endParaRPr>
          </a:p>
          <a:p>
            <a:pPr algn="r" rtl="1">
              <a:buFont typeface="Arial" charset="0"/>
              <a:buNone/>
              <a:defRPr/>
            </a:pPr>
            <a:r>
              <a:rPr lang="ar-DZ" sz="2800" b="1" dirty="0">
                <a:solidFill>
                  <a:srgbClr val="FFFF00"/>
                </a:solidFill>
                <a:effectLst>
                  <a:outerShdw blurRad="38100" dist="38100" dir="2700000" algn="tl">
                    <a:srgbClr val="000000">
                      <a:alpha val="43137"/>
                    </a:srgbClr>
                  </a:outerShdw>
                </a:effectLst>
              </a:rPr>
              <a:t>كل من </a:t>
            </a:r>
            <a:r>
              <a:rPr lang="ar-DZ" b="1" dirty="0">
                <a:solidFill>
                  <a:srgbClr val="FFFF00"/>
                </a:solidFill>
                <a:effectLst>
                  <a:outerShdw blurRad="38100" dist="38100" dir="2700000" algn="tl">
                    <a:srgbClr val="000000">
                      <a:alpha val="43137"/>
                    </a:srgbClr>
                  </a:outerShdw>
                </a:effectLst>
              </a:rPr>
              <a:t>الطلب </a:t>
            </a:r>
            <a:r>
              <a:rPr lang="ar-DZ" b="1" dirty="0" err="1">
                <a:solidFill>
                  <a:srgbClr val="FFFF00"/>
                </a:solidFill>
                <a:effectLst>
                  <a:outerShdw blurRad="38100" dist="38100" dir="2700000" algn="tl">
                    <a:srgbClr val="000000">
                      <a:alpha val="43137"/>
                    </a:srgbClr>
                  </a:outerShdw>
                </a:effectLst>
              </a:rPr>
              <a:t>و</a:t>
            </a:r>
            <a:r>
              <a:rPr lang="ar-DZ" b="1" dirty="0">
                <a:solidFill>
                  <a:srgbClr val="FFFF00"/>
                </a:solidFill>
                <a:effectLst>
                  <a:outerShdw blurRad="38100" dist="38100" dir="2700000" algn="tl">
                    <a:srgbClr val="000000">
                      <a:alpha val="43137"/>
                    </a:srgbClr>
                  </a:outerShdw>
                </a:effectLst>
              </a:rPr>
              <a:t> </a:t>
            </a:r>
            <a:r>
              <a:rPr lang="ar-DZ" sz="2800" b="1" dirty="0">
                <a:solidFill>
                  <a:srgbClr val="FFFF00"/>
                </a:solidFill>
                <a:effectLst>
                  <a:outerShdw blurRad="38100" dist="38100" dir="2700000" algn="tl">
                    <a:srgbClr val="000000">
                      <a:alpha val="43137"/>
                    </a:srgbClr>
                  </a:outerShdw>
                </a:effectLst>
              </a:rPr>
              <a:t>تكاليف </a:t>
            </a:r>
            <a:endParaRPr lang="ar-AE" sz="2800" b="1" dirty="0">
              <a:solidFill>
                <a:srgbClr val="FFFF00"/>
              </a:solidFill>
              <a:effectLst>
                <a:outerShdw blurRad="38100" dist="38100" dir="2700000" algn="tl">
                  <a:srgbClr val="000000">
                    <a:alpha val="43137"/>
                  </a:srgbClr>
                </a:outerShdw>
              </a:effectLst>
            </a:endParaRPr>
          </a:p>
          <a:p>
            <a:pPr algn="r" rtl="1">
              <a:buFont typeface="Arial" charset="0"/>
              <a:buNone/>
              <a:defRPr/>
            </a:pPr>
            <a:r>
              <a:rPr lang="ar-DZ" sz="2800" b="1" dirty="0">
                <a:solidFill>
                  <a:srgbClr val="FFFF00"/>
                </a:solidFill>
                <a:effectLst>
                  <a:outerShdw blurRad="38100" dist="38100" dir="2700000" algn="tl">
                    <a:srgbClr val="000000">
                      <a:alpha val="43137"/>
                    </a:srgbClr>
                  </a:outerShdw>
                </a:effectLst>
              </a:rPr>
              <a:t>الإنتاج</a:t>
            </a:r>
            <a:r>
              <a:rPr lang="ar-AE" sz="2800" b="1" dirty="0">
                <a:solidFill>
                  <a:srgbClr val="FFFF00"/>
                </a:solidFill>
                <a:effectLst>
                  <a:outerShdw blurRad="38100" dist="38100" dir="2700000" algn="tl">
                    <a:srgbClr val="000000">
                      <a:alpha val="43137"/>
                    </a:srgbClr>
                  </a:outerShdw>
                </a:effectLst>
              </a:rPr>
              <a:t> </a:t>
            </a:r>
            <a:r>
              <a:rPr lang="ar-DZ" sz="2800" b="1" dirty="0">
                <a:solidFill>
                  <a:srgbClr val="FFFF00"/>
                </a:solidFill>
                <a:effectLst>
                  <a:outerShdw blurRad="38100" dist="38100" dir="2700000" algn="tl">
                    <a:srgbClr val="000000">
                      <a:alpha val="43137"/>
                    </a:srgbClr>
                  </a:outerShdw>
                </a:effectLst>
              </a:rPr>
              <a:t> مستقبلا.</a:t>
            </a:r>
            <a:endParaRPr lang="fr-FR" sz="2800" b="1" dirty="0">
              <a:solidFill>
                <a:srgbClr val="FFFF00"/>
              </a:solidFill>
              <a:effectLst>
                <a:outerShdw blurRad="38100" dist="38100" dir="2700000" algn="tl">
                  <a:srgbClr val="000000">
                    <a:alpha val="43137"/>
                  </a:srgbClr>
                </a:outerShdw>
              </a:effectLst>
            </a:endParaRPr>
          </a:p>
          <a:p>
            <a:pPr>
              <a:buFont typeface="Arial" charset="0"/>
              <a:buNone/>
              <a:defRPr/>
            </a:pPr>
            <a:endParaRPr lang="fr-FR" dirty="0"/>
          </a:p>
        </p:txBody>
      </p:sp>
      <p:pic>
        <p:nvPicPr>
          <p:cNvPr id="4" name="Image 3" descr="IMG_813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313" y="2286000"/>
            <a:ext cx="5357812" cy="400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533" name="ZoneTexte 4"/>
          <p:cNvSpPr txBox="1">
            <a:spLocks noChangeArrowheads="1"/>
          </p:cNvSpPr>
          <p:nvPr/>
        </p:nvSpPr>
        <p:spPr bwMode="auto">
          <a:xfrm>
            <a:off x="4786313" y="257175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a:p>
            <a:pPr eaLnBrk="1" hangingPunct="1">
              <a:spcBef>
                <a:spcPct val="0"/>
              </a:spcBef>
              <a:buFontTx/>
              <a:buNone/>
            </a:pPr>
            <a:endParaRPr lang="fr-FR" altLang="fr-FR" sz="180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313" y="285750"/>
            <a:ext cx="8715375" cy="928688"/>
          </a:xfrm>
          <a:solidFill>
            <a:srgbClr val="0070C0"/>
          </a:solidFill>
        </p:spPr>
        <p:txBody>
          <a:bodyPr/>
          <a:lstStyle/>
          <a:p>
            <a:r>
              <a:rPr lang="ar-AE" altLang="fr-FR" smtClean="0">
                <a:solidFill>
                  <a:srgbClr val="FFFF00"/>
                </a:solidFill>
              </a:rPr>
              <a:t>شرح الرسم البياني</a:t>
            </a:r>
            <a:endParaRPr lang="fr-FR" altLang="fr-FR" smtClean="0">
              <a:solidFill>
                <a:srgbClr val="FFFF00"/>
              </a:solidFill>
            </a:endParaRPr>
          </a:p>
        </p:txBody>
      </p:sp>
      <p:sp>
        <p:nvSpPr>
          <p:cNvPr id="3" name="Sous-titre 2"/>
          <p:cNvSpPr>
            <a:spLocks noGrp="1"/>
          </p:cNvSpPr>
          <p:nvPr>
            <p:ph type="subTitle" idx="1"/>
          </p:nvPr>
        </p:nvSpPr>
        <p:spPr>
          <a:xfrm>
            <a:off x="214313" y="1428750"/>
            <a:ext cx="8715375" cy="5214938"/>
          </a:xfrm>
          <a:blipFill>
            <a:blip r:embed="rId2"/>
            <a:tile tx="0" ty="0" sx="100000" sy="100000" flip="none" algn="tl"/>
          </a:blipFill>
        </p:spPr>
        <p:txBody>
          <a:bodyPr/>
          <a:lstStyle/>
          <a:p>
            <a:pPr algn="r" rtl="1">
              <a:buFont typeface="Wingdings" pitchFamily="2" charset="2"/>
              <a:buChar char="q"/>
              <a:defRPr/>
            </a:pPr>
            <a:r>
              <a:rPr lang="ar-DZ" sz="3000" dirty="0">
                <a:effectLst>
                  <a:outerShdw blurRad="38100" dist="38100" dir="2700000" algn="tl">
                    <a:srgbClr val="000000">
                      <a:alpha val="43137"/>
                    </a:srgbClr>
                  </a:outerShdw>
                </a:effectLst>
              </a:rPr>
              <a:t>حجم الإنتاج الأمثل </a:t>
            </a:r>
            <a:r>
              <a:rPr lang="ar-DZ" sz="3000" dirty="0" err="1">
                <a:effectLst>
                  <a:outerShdw blurRad="38100" dist="38100" dir="2700000" algn="tl">
                    <a:srgbClr val="000000">
                      <a:alpha val="43137"/>
                    </a:srgbClr>
                  </a:outerShdw>
                </a:effectLst>
              </a:rPr>
              <a:t>و</a:t>
            </a:r>
            <a:r>
              <a:rPr lang="ar-DZ" sz="3000" dirty="0">
                <a:effectLst>
                  <a:outerShdw blurRad="38100" dist="38100" dir="2700000" algn="tl">
                    <a:srgbClr val="000000">
                      <a:alpha val="43137"/>
                    </a:srgbClr>
                  </a:outerShdw>
                </a:effectLst>
              </a:rPr>
              <a:t> الذي يتحقق فيه وضع التوازن هو </a:t>
            </a:r>
            <a:r>
              <a:rPr lang="fr-FR" sz="3000" dirty="0">
                <a:effectLst>
                  <a:outerShdw blurRad="38100" dist="38100" dir="2700000" algn="tl">
                    <a:srgbClr val="000000">
                      <a:alpha val="43137"/>
                    </a:srgbClr>
                  </a:outerShdw>
                </a:effectLst>
              </a:rPr>
              <a:t>Q*</a:t>
            </a:r>
            <a:r>
              <a:rPr lang="ar-DZ" sz="3000" dirty="0">
                <a:effectLst>
                  <a:outerShdw blurRad="38100" dist="38100" dir="2700000" algn="tl">
                    <a:srgbClr val="000000">
                      <a:alpha val="43137"/>
                    </a:srgbClr>
                  </a:outerShdw>
                </a:effectLst>
              </a:rPr>
              <a:t> حيث يتساوى الإيراد الحدي مع التكلفة الحدية طويلة الأجل عند النقطة (</a:t>
            </a:r>
            <a:r>
              <a:rPr lang="fr-FR" sz="3000" dirty="0">
                <a:effectLst>
                  <a:outerShdw blurRad="38100" dist="38100" dir="2700000" algn="tl">
                    <a:srgbClr val="000000">
                      <a:alpha val="43137"/>
                    </a:srgbClr>
                  </a:outerShdw>
                </a:effectLst>
              </a:rPr>
              <a:t>. (B</a:t>
            </a:r>
          </a:p>
          <a:p>
            <a:pPr algn="r" rtl="1">
              <a:buFont typeface="Wingdings" pitchFamily="2" charset="2"/>
              <a:buChar char="q"/>
              <a:defRPr/>
            </a:pPr>
            <a:r>
              <a:rPr lang="ar-DZ" sz="3000" dirty="0">
                <a:effectLst>
                  <a:outerShdw blurRad="38100" dist="38100" dir="2700000" algn="tl">
                    <a:srgbClr val="000000">
                      <a:alpha val="43137"/>
                    </a:srgbClr>
                  </a:outerShdw>
                </a:effectLst>
              </a:rPr>
              <a:t>منحنى التكلفة المتوسطة قصير الأجل (</a:t>
            </a:r>
            <a:r>
              <a:rPr lang="fr-FR" sz="3000" dirty="0">
                <a:effectLst>
                  <a:outerShdw blurRad="38100" dist="38100" dir="2700000" algn="tl">
                    <a:srgbClr val="000000">
                      <a:alpha val="43137"/>
                    </a:srgbClr>
                  </a:outerShdw>
                </a:effectLst>
              </a:rPr>
              <a:t>SAC</a:t>
            </a:r>
            <a:r>
              <a:rPr lang="ar-DZ" sz="3000" dirty="0">
                <a:effectLst>
                  <a:outerShdw blurRad="38100" dist="38100" dir="2700000" algn="tl">
                    <a:srgbClr val="000000">
                      <a:alpha val="43137"/>
                    </a:srgbClr>
                  </a:outerShdw>
                </a:effectLst>
              </a:rPr>
              <a:t>) يمس منحنى التكلفة المتوسطة طويلة الأجل عند النقطة (</a:t>
            </a:r>
            <a:r>
              <a:rPr lang="fr-FR" sz="3000" dirty="0">
                <a:effectLst>
                  <a:outerShdw blurRad="38100" dist="38100" dir="2700000" algn="tl">
                    <a:srgbClr val="000000">
                      <a:alpha val="43137"/>
                    </a:srgbClr>
                  </a:outerShdw>
                </a:effectLst>
              </a:rPr>
              <a:t>C</a:t>
            </a:r>
            <a:r>
              <a:rPr lang="ar-DZ" sz="3000" dirty="0">
                <a:effectLst>
                  <a:outerShdw blurRad="38100" dist="38100" dir="2700000" algn="tl">
                    <a:srgbClr val="000000">
                      <a:alpha val="43137"/>
                    </a:srgbClr>
                  </a:outerShdw>
                </a:effectLst>
              </a:rPr>
              <a:t>) حيث </a:t>
            </a:r>
            <a:r>
              <a:rPr lang="fr-FR" sz="3000" dirty="0">
                <a:effectLst>
                  <a:outerShdw blurRad="38100" dist="38100" dir="2700000" algn="tl">
                    <a:srgbClr val="000000">
                      <a:alpha val="43137"/>
                    </a:srgbClr>
                  </a:outerShdw>
                </a:effectLst>
              </a:rPr>
              <a:t>LAC=SAC</a:t>
            </a:r>
            <a:r>
              <a:rPr lang="ar-DZ" sz="3000" dirty="0">
                <a:effectLst>
                  <a:outerShdw blurRad="38100" dist="38100" dir="2700000" algn="tl">
                    <a:srgbClr val="000000">
                      <a:alpha val="43137"/>
                    </a:srgbClr>
                  </a:outerShdw>
                </a:effectLst>
              </a:rPr>
              <a:t>.</a:t>
            </a:r>
            <a:endParaRPr lang="fr-FR" sz="3000" dirty="0">
              <a:effectLst>
                <a:outerShdw blurRad="38100" dist="38100" dir="2700000" algn="tl">
                  <a:srgbClr val="000000">
                    <a:alpha val="43137"/>
                  </a:srgbClr>
                </a:outerShdw>
              </a:effectLst>
            </a:endParaRPr>
          </a:p>
          <a:p>
            <a:pPr algn="r" rtl="1">
              <a:buFont typeface="Wingdings" pitchFamily="2" charset="2"/>
              <a:buChar char="q"/>
              <a:defRPr/>
            </a:pPr>
            <a:r>
              <a:rPr lang="ar-DZ" sz="3000" dirty="0">
                <a:effectLst>
                  <a:outerShdw blurRad="38100" dist="38100" dir="2700000" algn="tl">
                    <a:srgbClr val="000000">
                      <a:alpha val="43137"/>
                    </a:srgbClr>
                  </a:outerShdw>
                </a:effectLst>
              </a:rPr>
              <a:t>عندما تكون المؤسسة المحتكرة في حالة توازن طويل الأجل فهي في حالة توازن قصير الأجل(</a:t>
            </a:r>
            <a:r>
              <a:rPr lang="fr-FR" sz="3000" dirty="0">
                <a:effectLst>
                  <a:outerShdw blurRad="38100" dist="38100" dir="2700000" algn="tl">
                    <a:srgbClr val="000000">
                      <a:alpha val="43137"/>
                    </a:srgbClr>
                  </a:outerShdw>
                </a:effectLst>
              </a:rPr>
              <a:t>MR=LMC=SMC</a:t>
            </a:r>
            <a:r>
              <a:rPr lang="ar-DZ" sz="3000" dirty="0">
                <a:effectLst>
                  <a:outerShdw blurRad="38100" dist="38100" dir="2700000" algn="tl">
                    <a:srgbClr val="000000">
                      <a:alpha val="43137"/>
                    </a:srgbClr>
                  </a:outerShdw>
                </a:effectLst>
              </a:rPr>
              <a:t>). </a:t>
            </a:r>
            <a:endParaRPr lang="fr-FR" sz="3000" dirty="0">
              <a:effectLst>
                <a:outerShdw blurRad="38100" dist="38100" dir="2700000" algn="tl">
                  <a:srgbClr val="000000">
                    <a:alpha val="43137"/>
                  </a:srgbClr>
                </a:outerShdw>
              </a:effectLst>
            </a:endParaRPr>
          </a:p>
          <a:p>
            <a:pPr algn="r" rtl="1">
              <a:buFont typeface="Wingdings" pitchFamily="2" charset="2"/>
              <a:buChar char="q"/>
              <a:defRPr/>
            </a:pPr>
            <a:r>
              <a:rPr lang="ar-DZ" sz="3000" dirty="0">
                <a:effectLst>
                  <a:outerShdw blurRad="38100" dist="38100" dir="2700000" algn="tl">
                    <a:srgbClr val="000000">
                      <a:alpha val="43137"/>
                    </a:srgbClr>
                  </a:outerShdw>
                </a:effectLst>
              </a:rPr>
              <a:t>السعر الذي تباع </a:t>
            </a:r>
            <a:r>
              <a:rPr lang="ar-DZ" sz="3000" dirty="0" err="1">
                <a:effectLst>
                  <a:outerShdw blurRad="38100" dist="38100" dir="2700000" algn="tl">
                    <a:srgbClr val="000000">
                      <a:alpha val="43137"/>
                    </a:srgbClr>
                  </a:outerShdw>
                </a:effectLst>
              </a:rPr>
              <a:t>به</a:t>
            </a:r>
            <a:r>
              <a:rPr lang="ar-DZ" sz="3000" dirty="0">
                <a:effectLst>
                  <a:outerShdw blurRad="38100" dist="38100" dir="2700000" algn="tl">
                    <a:srgbClr val="000000">
                      <a:alpha val="43137"/>
                    </a:srgbClr>
                  </a:outerShdw>
                </a:effectLst>
              </a:rPr>
              <a:t> الكمية المثلى للإنتاج </a:t>
            </a:r>
            <a:r>
              <a:rPr lang="fr-FR" sz="3000" dirty="0">
                <a:effectLst>
                  <a:outerShdw blurRad="38100" dist="38100" dir="2700000" algn="tl">
                    <a:srgbClr val="000000">
                      <a:alpha val="43137"/>
                    </a:srgbClr>
                  </a:outerShdw>
                </a:effectLst>
              </a:rPr>
              <a:t>Q</a:t>
            </a:r>
            <a:r>
              <a:rPr lang="fr-FR" sz="3000" baseline="30000" dirty="0">
                <a:effectLst>
                  <a:outerShdw blurRad="38100" dist="38100" dir="2700000" algn="tl">
                    <a:srgbClr val="000000">
                      <a:alpha val="43137"/>
                    </a:srgbClr>
                  </a:outerShdw>
                </a:effectLst>
              </a:rPr>
              <a:t>*</a:t>
            </a:r>
            <a:r>
              <a:rPr lang="ar-DZ" sz="3000" dirty="0">
                <a:effectLst>
                  <a:outerShdw blurRad="38100" dist="38100" dir="2700000" algn="tl">
                    <a:srgbClr val="000000">
                      <a:alpha val="43137"/>
                    </a:srgbClr>
                  </a:outerShdw>
                </a:effectLst>
              </a:rPr>
              <a:t> هو (</a:t>
            </a:r>
            <a:r>
              <a:rPr lang="fr-FR" sz="3000" dirty="0">
                <a:effectLst>
                  <a:outerShdw blurRad="38100" dist="38100" dir="2700000" algn="tl">
                    <a:srgbClr val="000000">
                      <a:alpha val="43137"/>
                    </a:srgbClr>
                  </a:outerShdw>
                </a:effectLst>
              </a:rPr>
              <a:t>OP=Q</a:t>
            </a:r>
            <a:r>
              <a:rPr lang="fr-FR" sz="3000" baseline="30000" dirty="0">
                <a:effectLst>
                  <a:outerShdw blurRad="38100" dist="38100" dir="2700000" algn="tl">
                    <a:srgbClr val="000000">
                      <a:alpha val="43137"/>
                    </a:srgbClr>
                  </a:outerShdw>
                </a:effectLst>
              </a:rPr>
              <a:t>*</a:t>
            </a:r>
            <a:r>
              <a:rPr lang="fr-FR" sz="3000" dirty="0">
                <a:effectLst>
                  <a:outerShdw blurRad="38100" dist="38100" dir="2700000" algn="tl">
                    <a:srgbClr val="000000">
                      <a:alpha val="43137"/>
                    </a:srgbClr>
                  </a:outerShdw>
                </a:effectLst>
              </a:rPr>
              <a:t>D</a:t>
            </a:r>
            <a:r>
              <a:rPr lang="ar-DZ" sz="3000" dirty="0">
                <a:effectLst>
                  <a:outerShdw blurRad="38100" dist="38100" dir="2700000" algn="tl">
                    <a:srgbClr val="000000">
                      <a:alpha val="43137"/>
                    </a:srgbClr>
                  </a:outerShdw>
                </a:effectLst>
              </a:rPr>
              <a:t>).</a:t>
            </a:r>
            <a:endParaRPr lang="fr-FR" sz="3000" dirty="0">
              <a:effectLst>
                <a:outerShdw blurRad="38100" dist="38100" dir="2700000" algn="tl">
                  <a:srgbClr val="000000">
                    <a:alpha val="43137"/>
                  </a:srgbClr>
                </a:outerShdw>
              </a:effectLst>
            </a:endParaRPr>
          </a:p>
          <a:p>
            <a:pPr algn="r" rtl="1">
              <a:buFont typeface="Wingdings" pitchFamily="2" charset="2"/>
              <a:buChar char="q"/>
              <a:defRPr/>
            </a:pPr>
            <a:r>
              <a:rPr lang="ar-DZ" sz="3000" dirty="0">
                <a:effectLst>
                  <a:outerShdw blurRad="38100" dist="38100" dir="2700000" algn="tl">
                    <a:srgbClr val="000000">
                      <a:alpha val="43137"/>
                    </a:srgbClr>
                  </a:outerShdw>
                </a:effectLst>
              </a:rPr>
              <a:t>التكلفة المتوسطة طويلة الأجل هي (</a:t>
            </a:r>
            <a:r>
              <a:rPr lang="fr-FR" sz="3000" dirty="0">
                <a:effectLst>
                  <a:outerShdw blurRad="38100" dist="38100" dir="2700000" algn="tl">
                    <a:srgbClr val="000000">
                      <a:alpha val="43137"/>
                    </a:srgbClr>
                  </a:outerShdw>
                </a:effectLst>
              </a:rPr>
              <a:t>OA=Q</a:t>
            </a:r>
            <a:r>
              <a:rPr lang="fr-FR" sz="3000" baseline="30000" dirty="0">
                <a:effectLst>
                  <a:outerShdw blurRad="38100" dist="38100" dir="2700000" algn="tl">
                    <a:srgbClr val="000000">
                      <a:alpha val="43137"/>
                    </a:srgbClr>
                  </a:outerShdw>
                </a:effectLst>
              </a:rPr>
              <a:t>*</a:t>
            </a:r>
            <a:r>
              <a:rPr lang="fr-FR" sz="3000" dirty="0">
                <a:effectLst>
                  <a:outerShdw blurRad="38100" dist="38100" dir="2700000" algn="tl">
                    <a:srgbClr val="000000">
                      <a:alpha val="43137"/>
                    </a:srgbClr>
                  </a:outerShdw>
                </a:effectLst>
              </a:rPr>
              <a:t>C</a:t>
            </a:r>
            <a:r>
              <a:rPr lang="ar-DZ" sz="3000" dirty="0">
                <a:effectLst>
                  <a:outerShdw blurRad="38100" dist="38100" dir="2700000" algn="tl">
                    <a:srgbClr val="000000">
                      <a:alpha val="43137"/>
                    </a:srgbClr>
                  </a:outerShdw>
                </a:effectLst>
              </a:rPr>
              <a:t>)، </a:t>
            </a:r>
            <a:r>
              <a:rPr lang="ar-DZ" sz="3000" dirty="0" err="1">
                <a:effectLst>
                  <a:outerShdw blurRad="38100" dist="38100" dir="2700000" algn="tl">
                    <a:srgbClr val="000000">
                      <a:alpha val="43137"/>
                    </a:srgbClr>
                  </a:outerShdw>
                </a:effectLst>
              </a:rPr>
              <a:t>و</a:t>
            </a:r>
            <a:r>
              <a:rPr lang="ar-DZ" sz="3000" dirty="0">
                <a:effectLst>
                  <a:outerShdw blurRad="38100" dist="38100" dir="2700000" algn="tl">
                    <a:srgbClr val="000000">
                      <a:alpha val="43137"/>
                    </a:srgbClr>
                  </a:outerShdw>
                </a:effectLst>
              </a:rPr>
              <a:t> بذلك يكون السعر أكبر من التكلفة المتوسطة طويلة الأجل بمقدار (</a:t>
            </a:r>
            <a:r>
              <a:rPr lang="fr-FR" sz="3000" dirty="0">
                <a:effectLst>
                  <a:outerShdw blurRad="38100" dist="38100" dir="2700000" algn="tl">
                    <a:srgbClr val="000000">
                      <a:alpha val="43137"/>
                    </a:srgbClr>
                  </a:outerShdw>
                </a:effectLst>
              </a:rPr>
              <a:t>AP= CD</a:t>
            </a:r>
            <a:r>
              <a:rPr lang="ar-DZ" sz="3000" dirty="0">
                <a:effectLst>
                  <a:outerShdw blurRad="38100" dist="38100" dir="2700000" algn="tl">
                    <a:srgbClr val="000000">
                      <a:alpha val="43137"/>
                    </a:srgbClr>
                  </a:outerShdw>
                </a:effectLst>
              </a:rPr>
              <a:t>)، </a:t>
            </a:r>
            <a:r>
              <a:rPr lang="ar-DZ" sz="3000" dirty="0" err="1">
                <a:effectLst>
                  <a:outerShdw blurRad="38100" dist="38100" dir="2700000" algn="tl">
                    <a:srgbClr val="000000">
                      <a:alpha val="43137"/>
                    </a:srgbClr>
                  </a:outerShdw>
                </a:effectLst>
              </a:rPr>
              <a:t>و</a:t>
            </a:r>
            <a:r>
              <a:rPr lang="ar-DZ" sz="3000" dirty="0">
                <a:effectLst>
                  <a:outerShdw blurRad="38100" dist="38100" dir="2700000" algn="tl">
                    <a:srgbClr val="000000">
                      <a:alpha val="43137"/>
                    </a:srgbClr>
                  </a:outerShdw>
                </a:effectLst>
              </a:rPr>
              <a:t> بذلك تحقق أرباحا غير عادية في الأجل الطويل بمقدار(</a:t>
            </a:r>
            <a:r>
              <a:rPr lang="fr-FR" sz="3000" dirty="0">
                <a:effectLst>
                  <a:outerShdw blurRad="38100" dist="38100" dir="2700000" algn="tl">
                    <a:srgbClr val="000000">
                      <a:alpha val="43137"/>
                    </a:srgbClr>
                  </a:outerShdw>
                </a:effectLst>
              </a:rPr>
              <a:t>ACDP</a:t>
            </a:r>
            <a:r>
              <a:rPr lang="ar-DZ" sz="3000" dirty="0">
                <a:effectLst>
                  <a:outerShdw blurRad="38100" dist="38100" dir="2700000" algn="tl">
                    <a:srgbClr val="000000">
                      <a:alpha val="43137"/>
                    </a:srgbClr>
                  </a:outerShdw>
                </a:effectLst>
              </a:rPr>
              <a:t>).</a:t>
            </a:r>
            <a:endParaRPr lang="fr-FR" sz="3000" dirty="0">
              <a:effectLst>
                <a:outerShdw blurRad="38100" dist="38100" dir="2700000" algn="tl">
                  <a:srgbClr val="000000">
                    <a:alpha val="43137"/>
                  </a:srgbClr>
                </a:outerShdw>
              </a:effectLst>
            </a:endParaRPr>
          </a:p>
          <a:p>
            <a:pPr rtl="1">
              <a:buFont typeface="Arial" charset="0"/>
              <a:buNone/>
              <a:defRPr/>
            </a:pPr>
            <a:endParaRPr lang="fr-FR" dirty="0"/>
          </a:p>
          <a:p>
            <a:pPr>
              <a:buFont typeface="Arial" charset="0"/>
              <a:buNone/>
              <a:defRPr/>
            </a:pP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6"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Horizontal)">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404664"/>
            <a:ext cx="8679308" cy="452437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 typeface="Wingdings" panose="05000000000000000000" pitchFamily="2" charset="2"/>
              <a:buChar char="q"/>
            </a:pPr>
            <a:r>
              <a:rPr lang="ar-DZ" altLang="fr-FR" sz="3600" dirty="0">
                <a:latin typeface="Arial" panose="020B0604020202020204" pitchFamily="34" charset="0"/>
              </a:rPr>
              <a:t>لو أرادت المؤسسة ان تنتج الكمية التي يتساوى عندها الإيراد المتوسط</a:t>
            </a:r>
            <a:r>
              <a:rPr lang="ar-AE" altLang="fr-FR" sz="3600" dirty="0">
                <a:latin typeface="Arial" panose="020B0604020202020204" pitchFamily="34" charset="0"/>
              </a:rPr>
              <a:t> </a:t>
            </a:r>
            <a:r>
              <a:rPr lang="ar-DZ" altLang="fr-FR" sz="3600" dirty="0">
                <a:latin typeface="Arial" panose="020B0604020202020204" pitchFamily="34" charset="0"/>
              </a:rPr>
              <a:t>( السعر)، مع التكلفة المتوسطة طويلة الأجل ( مثل سوق المنافسة التامة)</a:t>
            </a:r>
            <a:r>
              <a:rPr lang="ar-AE" altLang="fr-FR" sz="3600" dirty="0">
                <a:latin typeface="Arial" panose="020B0604020202020204" pitchFamily="34" charset="0"/>
              </a:rPr>
              <a:t> </a:t>
            </a:r>
            <a:r>
              <a:rPr lang="ar-DZ" altLang="fr-FR" sz="3600" dirty="0">
                <a:latin typeface="Arial" panose="020B0604020202020204" pitchFamily="34" charset="0"/>
              </a:rPr>
              <a:t>فانه سيترتب عنه زيادة الإنتاج بكمية أكبر من حجم الإنتاج الأمثل  </a:t>
            </a:r>
            <a:r>
              <a:rPr lang="fr-FR" altLang="fr-FR" sz="3600" dirty="0">
                <a:latin typeface="Arial" panose="020B0604020202020204" pitchFamily="34" charset="0"/>
              </a:rPr>
              <a:t>Q</a:t>
            </a:r>
            <a:r>
              <a:rPr lang="fr-FR" altLang="fr-FR" sz="3600" baseline="30000" dirty="0">
                <a:latin typeface="Arial" panose="020B0604020202020204" pitchFamily="34" charset="0"/>
              </a:rPr>
              <a:t>*</a:t>
            </a:r>
            <a:r>
              <a:rPr lang="ar-DZ" altLang="fr-FR" sz="3600" dirty="0">
                <a:latin typeface="Arial" panose="020B0604020202020204" pitchFamily="34" charset="0"/>
              </a:rPr>
              <a:t>،و هو ما يؤدي الى انخفاض السعر، و بالتالي انخفاض في الإيراد الكلي، و من ثم هبوط في الأرباح الصافية. و عليه فالمؤسسة المحتكرة تفضل قاعدة تساوي الإيراد الحدي مع التكلفة الحدية لتحقيق التوازن (</a:t>
            </a:r>
            <a:r>
              <a:rPr lang="fr-FR" altLang="fr-FR" sz="3600" dirty="0">
                <a:latin typeface="Arial" panose="020B0604020202020204" pitchFamily="34" charset="0"/>
              </a:rPr>
              <a:t>MC=M</a:t>
            </a:r>
            <a:r>
              <a:rPr lang="fr-FR" altLang="fr-FR" sz="1800" dirty="0">
                <a:latin typeface="Arial" panose="020B0604020202020204" pitchFamily="34" charset="0"/>
              </a:rPr>
              <a:t>R</a:t>
            </a:r>
            <a:r>
              <a:rPr lang="ar-DZ" altLang="fr-FR" sz="1800" dirty="0">
                <a:latin typeface="Arial" panose="020B0604020202020204" pitchFamily="34" charset="0"/>
              </a:rPr>
              <a:t>). </a:t>
            </a:r>
            <a:endParaRPr lang="fr-FR" altLang="fr-FR" sz="18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50" y="0"/>
            <a:ext cx="8572500" cy="1214438"/>
          </a:xfrm>
          <a:solidFill>
            <a:srgbClr val="92D050"/>
          </a:solidFill>
        </p:spPr>
        <p:txBody>
          <a:bodyPr/>
          <a:lstStyle/>
          <a:p>
            <a:r>
              <a:rPr lang="ar-AE" altLang="fr-FR" b="1" smtClean="0"/>
              <a:t>6- </a:t>
            </a:r>
            <a:r>
              <a:rPr lang="ar-DZ" altLang="fr-FR" b="1" smtClean="0"/>
              <a:t>منحنى العرض في سوق الاحتكار التام:</a:t>
            </a:r>
            <a:endParaRPr lang="fr-FR" altLang="fr-FR" smtClean="0"/>
          </a:p>
        </p:txBody>
      </p:sp>
      <p:sp>
        <p:nvSpPr>
          <p:cNvPr id="3" name="Sous-titre 2"/>
          <p:cNvSpPr>
            <a:spLocks noGrp="1"/>
          </p:cNvSpPr>
          <p:nvPr>
            <p:ph type="subTitle" idx="1"/>
          </p:nvPr>
        </p:nvSpPr>
        <p:spPr>
          <a:xfrm>
            <a:off x="285750" y="1500188"/>
            <a:ext cx="8572500" cy="5072062"/>
          </a:xfrm>
          <a:blipFill>
            <a:blip r:embed="rId2"/>
            <a:tile tx="0" ty="0" sx="100000" sy="100000" flip="none" algn="tl"/>
          </a:blipFill>
        </p:spPr>
        <p:txBody>
          <a:bodyPr/>
          <a:lstStyle/>
          <a:p>
            <a:pPr algn="r" rtl="1">
              <a:buFont typeface="Arial" charset="0"/>
              <a:buNone/>
              <a:defRPr/>
            </a:pPr>
            <a:r>
              <a:rPr lang="ar-DZ" b="1" dirty="0">
                <a:solidFill>
                  <a:srgbClr val="7030A0"/>
                </a:solidFill>
                <a:effectLst>
                  <a:outerShdw blurRad="38100" dist="38100" dir="2700000" algn="tl">
                    <a:srgbClr val="000000">
                      <a:alpha val="43137"/>
                    </a:srgbClr>
                  </a:outerShdw>
                </a:effectLst>
              </a:rPr>
              <a:t>المؤسسة المحتكرة ليس لها منحن</a:t>
            </a:r>
            <a:r>
              <a:rPr lang="ar-AE" b="1" dirty="0">
                <a:solidFill>
                  <a:srgbClr val="7030A0"/>
                </a:solidFill>
                <a:effectLst>
                  <a:outerShdw blurRad="38100" dist="38100" dir="2700000" algn="tl">
                    <a:srgbClr val="000000">
                      <a:alpha val="43137"/>
                    </a:srgbClr>
                  </a:outerShdw>
                </a:effectLst>
              </a:rPr>
              <a:t>ى</a:t>
            </a:r>
            <a:r>
              <a:rPr lang="ar-DZ" b="1" dirty="0">
                <a:solidFill>
                  <a:srgbClr val="7030A0"/>
                </a:solidFill>
                <a:effectLst>
                  <a:outerShdw blurRad="38100" dist="38100" dir="2700000" algn="tl">
                    <a:srgbClr val="000000">
                      <a:alpha val="43137"/>
                    </a:srgbClr>
                  </a:outerShdw>
                </a:effectLst>
              </a:rPr>
              <a:t> عرض مثل المؤسسة التي تعمل في سوق المنافسة، </a:t>
            </a:r>
            <a:r>
              <a:rPr lang="ar-DZ" b="1" dirty="0" err="1">
                <a:solidFill>
                  <a:srgbClr val="7030A0"/>
                </a:solidFill>
                <a:effectLst>
                  <a:outerShdw blurRad="38100" dist="38100" dir="2700000" algn="tl">
                    <a:srgbClr val="000000">
                      <a:alpha val="43137"/>
                    </a:srgbClr>
                  </a:outerShdw>
                </a:effectLst>
              </a:rPr>
              <a:t>و</a:t>
            </a:r>
            <a:r>
              <a:rPr lang="ar-DZ" b="1" dirty="0">
                <a:solidFill>
                  <a:srgbClr val="7030A0"/>
                </a:solidFill>
                <a:effectLst>
                  <a:outerShdw blurRad="38100" dist="38100" dir="2700000" algn="tl">
                    <a:srgbClr val="000000">
                      <a:alpha val="43137"/>
                    </a:srgbClr>
                  </a:outerShdw>
                </a:effectLst>
              </a:rPr>
              <a:t> إنما لها نقطة عرض، </a:t>
            </a:r>
            <a:r>
              <a:rPr lang="ar-DZ" b="1" dirty="0" err="1">
                <a:solidFill>
                  <a:srgbClr val="7030A0"/>
                </a:solidFill>
                <a:effectLst>
                  <a:outerShdw blurRad="38100" dist="38100" dir="2700000" algn="tl">
                    <a:srgbClr val="000000">
                      <a:alpha val="43137"/>
                    </a:srgbClr>
                  </a:outerShdw>
                </a:effectLst>
              </a:rPr>
              <a:t>و</a:t>
            </a:r>
            <a:r>
              <a:rPr lang="ar-DZ" b="1" dirty="0">
                <a:solidFill>
                  <a:srgbClr val="7030A0"/>
                </a:solidFill>
                <a:effectLst>
                  <a:outerShdw blurRad="38100" dist="38100" dir="2700000" algn="tl">
                    <a:srgbClr val="000000">
                      <a:alpha val="43137"/>
                    </a:srgbClr>
                  </a:outerShdw>
                </a:effectLst>
              </a:rPr>
              <a:t> هي النقطة الواقعة رأسيا أو عموديا فوق نقطة التوازن على الإيراد المتوسط( منحنى الطلب).</a:t>
            </a:r>
            <a:endParaRPr lang="fr-FR" b="1" dirty="0">
              <a:solidFill>
                <a:srgbClr val="7030A0"/>
              </a:solidFill>
              <a:effectLst>
                <a:outerShdw blurRad="38100" dist="38100" dir="2700000" algn="tl">
                  <a:srgbClr val="000000">
                    <a:alpha val="43137"/>
                  </a:srgbClr>
                </a:outerShdw>
              </a:effectLst>
            </a:endParaRPr>
          </a:p>
          <a:p>
            <a:pPr algn="r" rtl="1">
              <a:buFont typeface="Arial" charset="0"/>
              <a:buNone/>
              <a:defRPr/>
            </a:pPr>
            <a:r>
              <a:rPr lang="ar-DZ" b="1" dirty="0">
                <a:solidFill>
                  <a:srgbClr val="7030A0"/>
                </a:solidFill>
                <a:effectLst>
                  <a:outerShdw blurRad="38100" dist="38100" dir="2700000" algn="tl">
                    <a:srgbClr val="000000">
                      <a:alpha val="43137"/>
                    </a:srgbClr>
                  </a:outerShdw>
                </a:effectLst>
              </a:rPr>
              <a:t>و السبب في عدم وجود منحنى عرض في سوق الاحتكار التام هو عدم وجود علاقة وحيدة بين السعر </a:t>
            </a:r>
            <a:r>
              <a:rPr lang="ar-DZ" b="1" dirty="0" err="1">
                <a:solidFill>
                  <a:srgbClr val="7030A0"/>
                </a:solidFill>
                <a:effectLst>
                  <a:outerShdw blurRad="38100" dist="38100" dir="2700000" algn="tl">
                    <a:srgbClr val="000000">
                      <a:alpha val="43137"/>
                    </a:srgbClr>
                  </a:outerShdw>
                </a:effectLst>
              </a:rPr>
              <a:t>و</a:t>
            </a:r>
            <a:r>
              <a:rPr lang="ar-DZ" b="1" dirty="0">
                <a:solidFill>
                  <a:srgbClr val="7030A0"/>
                </a:solidFill>
                <a:effectLst>
                  <a:outerShdw blurRad="38100" dist="38100" dir="2700000" algn="tl">
                    <a:srgbClr val="000000">
                      <a:alpha val="43137"/>
                    </a:srgbClr>
                  </a:outerShdw>
                </a:effectLst>
              </a:rPr>
              <a:t> الكمية المنتجة، أي إذا كان للمنتج نوع من السيطرة على السوق كما هو الحال في الاحتكار فانه من الصعب جدا معرفة،أو التنبؤ بما سيعرضه هذا المنتج.</a:t>
            </a:r>
            <a:endParaRPr lang="fr-FR" b="1" dirty="0">
              <a:solidFill>
                <a:srgbClr val="7030A0"/>
              </a:solidFill>
              <a:effectLst>
                <a:outerShdw blurRad="38100" dist="38100" dir="2700000" algn="tl">
                  <a:srgbClr val="000000">
                    <a:alpha val="43137"/>
                  </a:srgbClr>
                </a:outerShdw>
              </a:effectLst>
            </a:endParaRPr>
          </a:p>
          <a:p>
            <a:pPr>
              <a:buFont typeface="Arial" charset="0"/>
              <a:buNone/>
              <a:defRPr/>
            </a:pP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edge">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_814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375" y="428625"/>
            <a:ext cx="8001000" cy="600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88" y="357188"/>
            <a:ext cx="8429625" cy="1470025"/>
          </a:xfrm>
          <a:solidFill>
            <a:srgbClr val="00B0F0"/>
          </a:solidFill>
        </p:spPr>
        <p:txBody>
          <a:bodyPr/>
          <a:lstStyle/>
          <a:p>
            <a:pPr>
              <a:defRPr/>
            </a:pPr>
            <a:r>
              <a:rPr lang="ar-AE" b="1" dirty="0">
                <a:solidFill>
                  <a:srgbClr val="FFC000"/>
                </a:solidFill>
                <a:effectLst>
                  <a:outerShdw blurRad="38100" dist="38100" dir="2700000" algn="tl">
                    <a:srgbClr val="000000">
                      <a:alpha val="43137"/>
                    </a:srgbClr>
                  </a:outerShdw>
                </a:effectLst>
              </a:rPr>
              <a:t>شرح الرسم البياني</a:t>
            </a:r>
            <a:endParaRPr lang="fr-FR" b="1" dirty="0">
              <a:solidFill>
                <a:srgbClr val="FFC00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357188" y="2071688"/>
            <a:ext cx="8429625" cy="4429125"/>
          </a:xfrm>
          <a:blipFill>
            <a:blip r:embed="rId2"/>
            <a:tile tx="0" ty="0" sx="100000" sy="100000" flip="none" algn="tl"/>
          </a:blipFill>
        </p:spPr>
        <p:txBody>
          <a:bodyPr/>
          <a:lstStyle/>
          <a:p>
            <a:pPr rtl="1">
              <a:buFont typeface="Arial" charset="0"/>
              <a:buNone/>
              <a:defRPr/>
            </a:pPr>
            <a:r>
              <a:rPr lang="ar-DZ" sz="4000" b="1" dirty="0">
                <a:solidFill>
                  <a:srgbClr val="00B050"/>
                </a:solidFill>
                <a:effectLst>
                  <a:outerShdw blurRad="38100" dist="38100" dir="2700000" algn="tl">
                    <a:srgbClr val="000000">
                      <a:alpha val="43137"/>
                    </a:srgbClr>
                  </a:outerShdw>
                </a:effectLst>
              </a:rPr>
              <a:t>من الشكل البياني السابق يتضح أن نقطة العرض هي النقطة </a:t>
            </a:r>
            <a:r>
              <a:rPr lang="fr-FR" sz="4000" b="1" dirty="0">
                <a:solidFill>
                  <a:srgbClr val="00B050"/>
                </a:solidFill>
                <a:effectLst>
                  <a:outerShdw blurRad="38100" dist="38100" dir="2700000" algn="tl">
                    <a:srgbClr val="000000">
                      <a:alpha val="43137"/>
                    </a:srgbClr>
                  </a:outerShdw>
                </a:effectLst>
              </a:rPr>
              <a:t>D</a:t>
            </a:r>
            <a:r>
              <a:rPr lang="ar-DZ" sz="4000" b="1" dirty="0">
                <a:solidFill>
                  <a:srgbClr val="00B050"/>
                </a:solidFill>
                <a:effectLst>
                  <a:outerShdw blurRad="38100" dist="38100" dir="2700000" algn="tl">
                    <a:srgbClr val="000000">
                      <a:alpha val="43137"/>
                    </a:srgbClr>
                  </a:outerShdw>
                </a:effectLst>
              </a:rPr>
              <a:t>، </a:t>
            </a:r>
            <a:r>
              <a:rPr lang="ar-DZ" sz="4000" b="1" dirty="0" err="1">
                <a:solidFill>
                  <a:srgbClr val="00B050"/>
                </a:solidFill>
                <a:effectLst>
                  <a:outerShdw blurRad="38100" dist="38100" dir="2700000" algn="tl">
                    <a:srgbClr val="000000">
                      <a:alpha val="43137"/>
                    </a:srgbClr>
                  </a:outerShdw>
                </a:effectLst>
              </a:rPr>
              <a:t>و</a:t>
            </a:r>
            <a:r>
              <a:rPr lang="ar-DZ" sz="4000" b="1" dirty="0">
                <a:solidFill>
                  <a:srgbClr val="00B050"/>
                </a:solidFill>
                <a:effectLst>
                  <a:outerShdw blurRad="38100" dist="38100" dir="2700000" algn="tl">
                    <a:srgbClr val="000000">
                      <a:alpha val="43137"/>
                    </a:srgbClr>
                  </a:outerShdw>
                </a:effectLst>
              </a:rPr>
              <a:t> التي تمثل الإسقاط العمودي لنقطة التوازن </a:t>
            </a:r>
            <a:r>
              <a:rPr lang="fr-FR" sz="4000" b="1" dirty="0">
                <a:solidFill>
                  <a:srgbClr val="00B050"/>
                </a:solidFill>
                <a:effectLst>
                  <a:outerShdw blurRad="38100" dist="38100" dir="2700000" algn="tl">
                    <a:srgbClr val="000000">
                      <a:alpha val="43137"/>
                    </a:srgbClr>
                  </a:outerShdw>
                </a:effectLst>
              </a:rPr>
              <a:t>B</a:t>
            </a:r>
            <a:r>
              <a:rPr lang="ar-DZ" sz="4000" b="1" dirty="0">
                <a:solidFill>
                  <a:srgbClr val="00B050"/>
                </a:solidFill>
                <a:effectLst>
                  <a:outerShdw blurRad="38100" dist="38100" dir="2700000" algn="tl">
                    <a:srgbClr val="000000">
                      <a:alpha val="43137"/>
                    </a:srgbClr>
                  </a:outerShdw>
                </a:effectLst>
              </a:rPr>
              <a:t> على منحنى الطلب (</a:t>
            </a:r>
            <a:r>
              <a:rPr lang="fr-FR" sz="4000" b="1" dirty="0">
                <a:solidFill>
                  <a:srgbClr val="00B050"/>
                </a:solidFill>
                <a:effectLst>
                  <a:outerShdw blurRad="38100" dist="38100" dir="2700000" algn="tl">
                    <a:srgbClr val="000000">
                      <a:alpha val="43137"/>
                    </a:srgbClr>
                  </a:outerShdw>
                </a:effectLst>
              </a:rPr>
              <a:t>P=AR</a:t>
            </a:r>
            <a:r>
              <a:rPr lang="ar-DZ" sz="4000" b="1" dirty="0">
                <a:solidFill>
                  <a:srgbClr val="00B050"/>
                </a:solidFill>
                <a:effectLst>
                  <a:outerShdw blurRad="38100" dist="38100" dir="2700000" algn="tl">
                    <a:srgbClr val="000000">
                      <a:alpha val="43137"/>
                    </a:srgbClr>
                  </a:outerShdw>
                </a:effectLst>
              </a:rPr>
              <a:t>).هذه النقطة إحداثياتها هي:</a:t>
            </a:r>
            <a:r>
              <a:rPr lang="ar-AE" sz="4000" b="1" dirty="0">
                <a:solidFill>
                  <a:srgbClr val="00B050"/>
                </a:solidFill>
                <a:effectLst>
                  <a:outerShdw blurRad="38100" dist="38100" dir="2700000" algn="tl">
                    <a:srgbClr val="000000">
                      <a:alpha val="43137"/>
                    </a:srgbClr>
                  </a:outerShdw>
                </a:effectLst>
              </a:rPr>
              <a:t> </a:t>
            </a:r>
            <a:r>
              <a:rPr lang="fr-FR" sz="4000" b="1" dirty="0">
                <a:solidFill>
                  <a:srgbClr val="00B050"/>
                </a:solidFill>
                <a:effectLst>
                  <a:outerShdw blurRad="38100" dist="38100" dir="2700000" algn="tl">
                    <a:srgbClr val="000000">
                      <a:alpha val="43137"/>
                    </a:srgbClr>
                  </a:outerShdw>
                </a:effectLst>
              </a:rPr>
              <a:t>D (Q</a:t>
            </a:r>
            <a:r>
              <a:rPr lang="fr-FR" sz="4000" b="1" baseline="30000" dirty="0">
                <a:solidFill>
                  <a:srgbClr val="00B050"/>
                </a:solidFill>
                <a:effectLst>
                  <a:outerShdw blurRad="38100" dist="38100" dir="2700000" algn="tl">
                    <a:srgbClr val="000000">
                      <a:alpha val="43137"/>
                    </a:srgbClr>
                  </a:outerShdw>
                </a:effectLst>
              </a:rPr>
              <a:t>*</a:t>
            </a:r>
            <a:r>
              <a:rPr lang="fr-FR" sz="4000" b="1" dirty="0">
                <a:solidFill>
                  <a:srgbClr val="00B050"/>
                </a:solidFill>
                <a:effectLst>
                  <a:outerShdw blurRad="38100" dist="38100" dir="2700000" algn="tl">
                    <a:srgbClr val="000000">
                      <a:alpha val="43137"/>
                    </a:srgbClr>
                  </a:outerShdw>
                </a:effectLst>
              </a:rPr>
              <a:t>, P)</a:t>
            </a:r>
            <a:r>
              <a:rPr lang="ar-DZ" sz="4000" b="1" dirty="0">
                <a:solidFill>
                  <a:srgbClr val="00B050"/>
                </a:solidFill>
                <a:effectLst>
                  <a:outerShdw blurRad="38100" dist="38100" dir="2700000" algn="tl">
                    <a:srgbClr val="000000">
                      <a:alpha val="43137"/>
                    </a:srgbClr>
                  </a:outerShdw>
                </a:effectLst>
              </a:rPr>
              <a:t> ، </a:t>
            </a:r>
            <a:endParaRPr lang="ar-AE" sz="4000" b="1" dirty="0">
              <a:solidFill>
                <a:srgbClr val="00B050"/>
              </a:solidFill>
              <a:effectLst>
                <a:outerShdw blurRad="38100" dist="38100" dir="2700000" algn="tl">
                  <a:srgbClr val="000000">
                    <a:alpha val="43137"/>
                  </a:srgbClr>
                </a:outerShdw>
              </a:effectLst>
            </a:endParaRPr>
          </a:p>
          <a:p>
            <a:pPr rtl="1">
              <a:buFont typeface="Arial" charset="0"/>
              <a:buNone/>
              <a:defRPr/>
            </a:pPr>
            <a:r>
              <a:rPr lang="ar-DZ" sz="4000" b="1" dirty="0">
                <a:solidFill>
                  <a:srgbClr val="00B050"/>
                </a:solidFill>
                <a:effectLst>
                  <a:outerShdw blurRad="38100" dist="38100" dir="2700000" algn="tl">
                    <a:srgbClr val="000000">
                      <a:alpha val="43137"/>
                    </a:srgbClr>
                  </a:outerShdw>
                </a:effectLst>
              </a:rPr>
              <a:t>و هذا كله خلال الفترة القصيرة، </a:t>
            </a:r>
            <a:r>
              <a:rPr lang="ar-DZ" sz="4000" b="1" dirty="0" err="1">
                <a:solidFill>
                  <a:srgbClr val="00B050"/>
                </a:solidFill>
                <a:effectLst>
                  <a:outerShdw blurRad="38100" dist="38100" dir="2700000" algn="tl">
                    <a:srgbClr val="000000">
                      <a:alpha val="43137"/>
                    </a:srgbClr>
                  </a:outerShdw>
                </a:effectLst>
              </a:rPr>
              <a:t>و</a:t>
            </a:r>
            <a:r>
              <a:rPr lang="ar-DZ" sz="4000" b="1" dirty="0">
                <a:solidFill>
                  <a:srgbClr val="00B050"/>
                </a:solidFill>
                <a:effectLst>
                  <a:outerShdw blurRad="38100" dist="38100" dir="2700000" algn="tl">
                    <a:srgbClr val="000000">
                      <a:alpha val="43137"/>
                    </a:srgbClr>
                  </a:outerShdw>
                </a:effectLst>
              </a:rPr>
              <a:t> هو نفس الشيء بالنسبة للفترة الطويلة</a:t>
            </a:r>
            <a:r>
              <a:rPr lang="ar-DZ" dirty="0"/>
              <a:t>.</a:t>
            </a:r>
            <a:endParaRPr lang="fr-FR" dirty="0"/>
          </a:p>
          <a:p>
            <a:pPr>
              <a:buFont typeface="Arial" charset="0"/>
              <a:buNone/>
              <a:defRPr/>
            </a:pP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357166"/>
            <a:ext cx="8822214" cy="14700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miter lim="800000"/>
            <a:headEnd/>
            <a:tailEnd/>
          </a:ln>
        </p:spPr>
        <p:txBody>
          <a:bodyPr rtlCol="0">
            <a:normAutofit/>
          </a:bodyPr>
          <a:lstStyle/>
          <a:p>
            <a:pPr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توازن المؤسسة في سوق </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الاحتكار</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التام.</a:t>
            </a:r>
            <a:endParaRPr lang="fr-FR" dirty="0">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107504" y="2000240"/>
            <a:ext cx="8822214" cy="4500594"/>
          </a:xfrm>
          <a:blipFill>
            <a:blip r:embed="rId2"/>
            <a:tile tx="0" ty="0" sx="100000" sy="100000" flip="none" algn="tl"/>
          </a:blipFill>
          <a:ln>
            <a:miter lim="800000"/>
            <a:headEnd/>
            <a:tailEnd/>
          </a:ln>
        </p:spPr>
        <p:txBody>
          <a:bodyPr rtlCol="0">
            <a:normAutofit fontScale="92500" lnSpcReduction="10000"/>
          </a:bodyPr>
          <a:lstStyle/>
          <a:p>
            <a:pPr lvl="1" indent="-277813" algn="r" rtl="1" eaLnBrk="1" fontAlgn="auto" hangingPunct="1">
              <a:spcAft>
                <a:spcPts val="0"/>
              </a:spcAft>
              <a:buFont typeface="Wingdings" pitchFamily="2" charset="2"/>
              <a:buChar char="q"/>
              <a:defRPr/>
            </a:pPr>
            <a:r>
              <a:rPr lang="ar-D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شروط الاحتكار التام</a:t>
            </a:r>
            <a:r>
              <a:rPr lang="ar-AE"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lvl="1" indent="-277813" algn="r" rtl="1" eaLnBrk="1" fontAlgn="auto" hangingPunct="1">
              <a:spcAft>
                <a:spcPts val="0"/>
              </a:spcAft>
              <a:buFont typeface="Wingdings" pitchFamily="2" charset="2"/>
              <a:buChar char="q"/>
              <a:defRPr/>
            </a:pPr>
            <a:r>
              <a:rPr lang="ar-D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منحنى الطلب السائد في سوق الاحتكار التام.</a:t>
            </a: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marL="269875" lvl="1" indent="-90488" algn="r" rtl="1" eaLnBrk="1" fontAlgn="auto" hangingPunct="1">
              <a:spcAft>
                <a:spcPts val="0"/>
              </a:spcAft>
              <a:buFont typeface="Wingdings" pitchFamily="2" charset="2"/>
              <a:buChar char="q"/>
              <a:defRPr/>
            </a:pPr>
            <a:r>
              <a:rPr lang="ar-D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توازن المحتكر في المدى القصير</a:t>
            </a:r>
            <a:r>
              <a:rPr lang="ar-AE"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lvl="1" indent="-277813" algn="r" rtl="1" eaLnBrk="1" fontAlgn="auto" hangingPunct="1">
              <a:spcAft>
                <a:spcPts val="0"/>
              </a:spcAft>
              <a:buFont typeface="Wingdings" pitchFamily="2" charset="2"/>
              <a:buChar char="q"/>
              <a:defRPr/>
            </a:pPr>
            <a:r>
              <a:rPr lang="ar-D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توازن المحتكر في الأجل الطويل</a:t>
            </a:r>
            <a:r>
              <a:rPr lang="ar-AE"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lvl="1" indent="-277813" algn="r" rtl="1" eaLnBrk="1" fontAlgn="auto" hangingPunct="1">
              <a:spcAft>
                <a:spcPts val="0"/>
              </a:spcAft>
              <a:buFont typeface="Wingdings" pitchFamily="2" charset="2"/>
              <a:buChar char="q"/>
              <a:defRPr/>
            </a:pPr>
            <a:r>
              <a:rPr lang="ar-D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منحنى عرض المؤسسة التي تعمل في سوق الاحتكار التام</a:t>
            </a:r>
            <a:r>
              <a:rPr lang="ar-AE"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lvl="1" indent="-277813" algn="r" rtl="1" eaLnBrk="1" fontAlgn="auto" hangingPunct="1">
              <a:spcAft>
                <a:spcPts val="0"/>
              </a:spcAft>
              <a:buFont typeface="Wingdings" pitchFamily="2" charset="2"/>
              <a:buChar char="q"/>
              <a:defRPr/>
            </a:pPr>
            <a:r>
              <a:rPr lang="ar-D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D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سياسة التمييز </a:t>
            </a:r>
            <a:r>
              <a:rPr lang="ar-DZ"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السعري</a:t>
            </a:r>
            <a:r>
              <a:rPr lang="ar-D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marL="539750" lvl="1" indent="-360363" algn="r" rtl="1" eaLnBrk="1" fontAlgn="auto" hangingPunct="1">
              <a:spcAft>
                <a:spcPts val="0"/>
              </a:spcAft>
              <a:buFont typeface="Wingdings" pitchFamily="2" charset="2"/>
              <a:buChar char="q"/>
              <a:defRPr/>
            </a:pPr>
            <a:r>
              <a:rPr lang="ar-D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أهم الاختلافات بين سوق المنافسة التامة و سوق الاحتكار التام</a:t>
            </a:r>
            <a:r>
              <a:rPr lang="ar-AE"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rtl="1" eaLnBrk="1" fontAlgn="auto" hangingPunct="1">
              <a:spcAft>
                <a:spcPts val="0"/>
              </a:spcAft>
              <a:defRPr/>
            </a:pPr>
            <a:endParaRPr lang="fr-FR" sz="2000"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214290"/>
            <a:ext cx="8715436" cy="1470025"/>
          </a:xfrm>
          <a:solidFill>
            <a:srgbClr val="92D050"/>
          </a:solidFill>
          <a:ln>
            <a:miter lim="800000"/>
            <a:headEnd/>
            <a:tailEnd/>
          </a:ln>
        </p:spPr>
        <p:txBody>
          <a:bodyPr rtlCol="0">
            <a:normAutofit/>
          </a:bodyPr>
          <a:lstStyle/>
          <a:p>
            <a:pPr rtl="1" eaLnBrk="1" fontAlgn="auto" hangingPunct="1">
              <a:spcAft>
                <a:spcPts val="0"/>
              </a:spcAft>
              <a:defRPr/>
            </a:pPr>
            <a:r>
              <a:rPr lang="az-Cyrl-A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ІІ</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توازن المؤسسة</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في سوق الاحتكار التام.</a:t>
            </a:r>
          </a:p>
        </p:txBody>
      </p:sp>
      <p:sp>
        <p:nvSpPr>
          <p:cNvPr id="3" name="Sous-titre 2"/>
          <p:cNvSpPr>
            <a:spLocks noGrp="1"/>
          </p:cNvSpPr>
          <p:nvPr>
            <p:ph type="subTitle" idx="1"/>
          </p:nvPr>
        </p:nvSpPr>
        <p:spPr>
          <a:xfrm>
            <a:off x="214282" y="1844824"/>
            <a:ext cx="8715436" cy="4798886"/>
          </a:xfrm>
          <a:blipFill>
            <a:blip r:embed="rId2"/>
            <a:tile tx="0" ty="0" sx="100000" sy="100000" flip="none" algn="tl"/>
          </a:blipFill>
          <a:ln>
            <a:miter lim="800000"/>
            <a:headEnd/>
            <a:tailEnd/>
          </a:ln>
        </p:spPr>
        <p:txBody>
          <a:bodyPr rtlCol="0">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ar-DZ"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شروط الاحتكار التام</a:t>
            </a: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rtl="1" eaLnBrk="1" fontAlgn="auto" hangingPunct="1">
              <a:spcAft>
                <a:spcPts val="0"/>
              </a:spcAft>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يعرف الاحتكار التام بأنه الحالة التي يوجد فيها بائع واحد لسلعة ما لا يتوافر له بدائل قريبة، كما يوجد </a:t>
            </a:r>
            <a:r>
              <a:rPr lang="ar-DZ"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بها</a:t>
            </a: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موانع قوية تحول دون دخول منافسين جدد للسوق.</a:t>
            </a:r>
            <a: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 منه شروط الاحتكار التام تتمثل في:</a:t>
            </a:r>
          </a:p>
          <a:p>
            <a:pPr algn="r" rtl="1" eaLnBrk="1" fontAlgn="auto" hangingPunct="1">
              <a:spcAft>
                <a:spcPts val="0"/>
              </a:spcAft>
              <a:buFont typeface="Wingdings" pitchFamily="2" charset="2"/>
              <a:buChar char="q"/>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وجود منتج واحد للسلعة</a:t>
            </a:r>
            <a: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r" rtl="1" eaLnBrk="1" fontAlgn="auto" hangingPunct="1">
              <a:spcAft>
                <a:spcPts val="0"/>
              </a:spcAft>
              <a:buFont typeface="Wingdings" pitchFamily="2" charset="2"/>
              <a:buChar char="q"/>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عدم وجود صناعات أخرى تنتج سلعا بديلة للسلعة </a:t>
            </a:r>
            <a: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المحتكرة.</a:t>
            </a:r>
          </a:p>
          <a:p>
            <a:pPr algn="r" rtl="1" eaLnBrk="1" fontAlgn="auto" hangingPunct="1">
              <a:spcAft>
                <a:spcPts val="0"/>
              </a:spcAft>
              <a:buFont typeface="Wingdings" pitchFamily="2" charset="2"/>
              <a:buChar char="q"/>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وجود موانع قوية تحول دون دخول منافسين جدد لسوق </a:t>
            </a:r>
            <a: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الاحتكار.</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rtl="1" eaLnBrk="1" fontAlgn="auto" hangingPunct="1">
              <a:spcAft>
                <a:spcPts val="0"/>
              </a:spcAft>
              <a:buFont typeface="Wingdings" pitchFamily="2" charset="2"/>
              <a:buChar char="q"/>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7730" y="214290"/>
            <a:ext cx="8715436" cy="1470025"/>
          </a:xfrm>
          <a:solidFill>
            <a:srgbClr val="FFFF00"/>
          </a:solidFill>
          <a:ln>
            <a:miter lim="800000"/>
            <a:headEnd/>
            <a:tailEnd/>
          </a:ln>
        </p:spPr>
        <p:txBody>
          <a:bodyPr rtlCol="0">
            <a:normAutofit/>
          </a:bodyPr>
          <a:lstStyle/>
          <a:p>
            <a:pPr rtl="1" eaLnBrk="1" fontAlgn="auto" hangingPunct="1">
              <a:spcAft>
                <a:spcPts val="0"/>
              </a:spcAft>
              <a:defRPr/>
            </a:pP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 أسباب نشأة الاحتكار التام:</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214282" y="1844824"/>
            <a:ext cx="8715436" cy="4798886"/>
          </a:xfrm>
          <a:blipFill>
            <a:blip r:embed="rId2"/>
            <a:tile tx="0" ty="0" sx="100000" sy="100000" flip="none" algn="tl"/>
          </a:blipFill>
          <a:ln>
            <a:miter lim="800000"/>
            <a:headEnd/>
            <a:tailEnd/>
          </a:ln>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1" fontAlgn="auto" hangingPunct="1">
              <a:spcAft>
                <a:spcPts val="0"/>
              </a:spcAft>
              <a:buFont typeface="Wingdings" pitchFamily="2" charset="2"/>
              <a:buChar char="q"/>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احتكار المؤسسة لإنتاج مادة أولية إستراتيجية.</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rtl="1" eaLnBrk="1" fontAlgn="auto" hangingPunct="1">
              <a:spcAft>
                <a:spcPts val="0"/>
              </a:spcAft>
              <a:buFont typeface="Wingdings" pitchFamily="2" charset="2"/>
              <a:buChar char="q"/>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براءة الاختراع </a:t>
            </a:r>
            <a:r>
              <a:rPr lang="ar-DZ"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a:t>
            </a: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الاكتشافات العلمية.</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rtl="1" eaLnBrk="1" fontAlgn="auto" hangingPunct="1">
              <a:spcAft>
                <a:spcPts val="0"/>
              </a:spcAft>
              <a:buFont typeface="Wingdings" pitchFamily="2" charset="2"/>
              <a:buChar char="q"/>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الإجراءات المتخذة من طرف الحكومة للحد من استيراد سلعة معينة حفاظا على الصناعة الوطنية(عن طريق فرض رسوم جمركية مرتفعة)،مما يسمح للشركات الحكومية باحتكار إنتاج السلعة.</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eaLnBrk="1" fontAlgn="auto" hangingPunct="1">
              <a:spcAft>
                <a:spcPts val="0"/>
              </a:spcAft>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357167"/>
            <a:ext cx="8643998" cy="1143007"/>
          </a:xfrm>
          <a:solidFill>
            <a:srgbClr val="FFFF00"/>
          </a:solidFill>
          <a:ln>
            <a:miter lim="800000"/>
            <a:headEnd/>
            <a:tailEnd/>
          </a:ln>
        </p:spPr>
        <p:txBody>
          <a:bodyPr rtlCol="0">
            <a:normAutofit/>
          </a:bodyPr>
          <a:lstStyle/>
          <a:p>
            <a:pPr rtl="1" eaLnBrk="1" fontAlgn="auto" hangingPunct="1">
              <a:spcAft>
                <a:spcPts val="0"/>
              </a:spcAft>
              <a:defRPr/>
            </a:pPr>
            <a:r>
              <a:rPr lang="ar-AE"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3- </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منحنى الطلب السائد في سوق الاحتكار التام:</a:t>
            </a:r>
            <a:endParaRPr lang="fr-F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285720" y="1500174"/>
            <a:ext cx="8643998" cy="5072074"/>
          </a:xfrm>
          <a:blipFill>
            <a:blip r:embed="rId2"/>
            <a:tile tx="0" ty="0" sx="100000" sy="100000" flip="none" algn="tl"/>
          </a:blipFill>
          <a:ln>
            <a:miter lim="800000"/>
            <a:headEnd/>
            <a:tailEnd/>
          </a:ln>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1" fontAlgn="auto" hangingPunct="1">
              <a:spcAft>
                <a:spcPts val="0"/>
              </a:spcAft>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بما أن المحتكر هو المنتج الوحيد للسلعة في السوق، فإننا نتوقع أن لا يكون شكل منحنى الطلب على سلعة المحتكر خط مستقيم أفقي، كما نتوقع أن يقع منحنى الطلب فوق منحنى الإيراد الحدي </a:t>
            </a: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MR</a:t>
            </a: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لأن المحتكر يفرض دائما سعرا أكبر من الإيراد الحدي.</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eaLnBrk="1" fontAlgn="auto" hangingPunct="1">
              <a:spcAft>
                <a:spcPts val="0"/>
              </a:spcAft>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 3" descr="Image335.gif"/>
          <p:cNvPicPr>
            <a:picLocks noChangeAspect="1"/>
          </p:cNvPicPr>
          <p:nvPr/>
        </p:nvPicPr>
        <p:blipFill>
          <a:blip r:embed="rId3"/>
          <a:stretch>
            <a:fillRect/>
          </a:stretch>
        </p:blipFill>
        <p:spPr>
          <a:xfrm>
            <a:off x="1643063" y="3571875"/>
            <a:ext cx="4333875" cy="2962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85728"/>
            <a:ext cx="7772400" cy="1470025"/>
          </a:xfrm>
          <a:solidFill>
            <a:srgbClr val="00B0F0"/>
          </a:solidFill>
          <a:ln>
            <a:miter lim="800000"/>
            <a:headEnd/>
            <a:tailEnd/>
          </a:ln>
        </p:spPr>
        <p:txBody>
          <a:bodyPr rtlCol="0">
            <a:normAutofit/>
          </a:bodyPr>
          <a:lstStyle/>
          <a:p>
            <a:pPr rtl="1"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الإثبات الرياضي لـ </a:t>
            </a: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MR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&lt; </a:t>
            </a: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fr-FR" dirty="0"/>
              <a:t/>
            </a:r>
            <a:br>
              <a:rPr lang="fr-FR" dirty="0"/>
            </a:br>
            <a:endParaRPr lang="fr-FR" dirty="0"/>
          </a:p>
        </p:txBody>
      </p:sp>
      <p:sp>
        <p:nvSpPr>
          <p:cNvPr id="3" name="Sous-titre 2"/>
          <p:cNvSpPr>
            <a:spLocks noGrp="1"/>
          </p:cNvSpPr>
          <p:nvPr>
            <p:ph type="subTitle" idx="1"/>
          </p:nvPr>
        </p:nvSpPr>
        <p:spPr>
          <a:xfrm>
            <a:off x="214282" y="1928802"/>
            <a:ext cx="8715436" cy="4714908"/>
          </a:xfrm>
          <a:blipFill>
            <a:blip r:embed="rId2"/>
            <a:tile tx="0" ty="0" sx="100000" sy="100000" flip="none" algn="tl"/>
          </a:blipFill>
          <a:ln>
            <a:miter lim="800000"/>
            <a:headEnd/>
            <a:tailEnd/>
          </a:ln>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eaLnBrk="1" fontAlgn="auto" hangingPunct="1">
              <a:spcAft>
                <a:spcPts val="0"/>
              </a:spcAft>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 3" descr="page00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3063" y="1785938"/>
            <a:ext cx="5572125" cy="464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214290"/>
            <a:ext cx="8358246" cy="1285884"/>
          </a:xfrm>
          <a:solidFill>
            <a:srgbClr val="FFC000"/>
          </a:solidFill>
          <a:ln>
            <a:miter lim="800000"/>
            <a:headEnd/>
            <a:tailEnd/>
          </a:ln>
        </p:spPr>
        <p:txBody>
          <a:bodyPr rtlCol="0">
            <a:normAutofit fontScale="90000"/>
          </a:bodyPr>
          <a:lstStyle/>
          <a:p>
            <a:pPr rtl="1" eaLnBrk="1" fontAlgn="auto" hangingPunct="1">
              <a:spcAft>
                <a:spcPts val="0"/>
              </a:spcAft>
              <a:defRPr/>
            </a:pP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4-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توازن المحتكر في الأجل القصير:</a:t>
            </a:r>
            <a:r>
              <a:rPr lang="fr-FR" dirty="0"/>
              <a:t/>
            </a:r>
            <a:br>
              <a:rPr lang="fr-FR" dirty="0"/>
            </a:br>
            <a:endParaRPr lang="fr-FR" dirty="0"/>
          </a:p>
        </p:txBody>
      </p:sp>
      <p:sp>
        <p:nvSpPr>
          <p:cNvPr id="3" name="Sous-titre 2"/>
          <p:cNvSpPr>
            <a:spLocks noGrp="1"/>
          </p:cNvSpPr>
          <p:nvPr>
            <p:ph type="subTitle" idx="1"/>
          </p:nvPr>
        </p:nvSpPr>
        <p:spPr>
          <a:xfrm>
            <a:off x="214282" y="1643050"/>
            <a:ext cx="8715436" cy="4786346"/>
          </a:xfrm>
          <a:blipFill>
            <a:blip r:embed="rId2"/>
            <a:tile tx="0" ty="0" sx="100000" sy="100000" flip="none" algn="tl"/>
          </a:blipFill>
          <a:ln>
            <a:miter lim="800000"/>
            <a:headEnd/>
            <a:tailEnd/>
          </a:ln>
        </p:spPr>
        <p:txBody>
          <a:bodyPr rtlCol="0">
            <a:normAutofit/>
          </a:bodyPr>
          <a:lstStyle/>
          <a:p>
            <a:pPr algn="r" rtl="1" eaLnBrk="1" fontAlgn="auto" hangingPunct="1">
              <a:spcAft>
                <a:spcPts val="0"/>
              </a:spcAft>
              <a:defRPr/>
            </a:pPr>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4-1- </a:t>
            </a:r>
            <a:r>
              <a:rPr lang="ar-DZ"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المدخل الكلي</a:t>
            </a:r>
            <a:r>
              <a:rPr lang="ar-D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rtl="1" eaLnBrk="1" fontAlgn="auto" hangingPunct="1">
              <a:spcAft>
                <a:spcPts val="0"/>
              </a:spcAft>
              <a:defRPr/>
            </a:pPr>
            <a:endParaRPr lang="fr-FR" dirty="0"/>
          </a:p>
        </p:txBody>
      </p:sp>
      <p:pic>
        <p:nvPicPr>
          <p:cNvPr id="7" name="Image 6" descr="images.png"/>
          <p:cNvPicPr>
            <a:picLocks noChangeAspect="1"/>
          </p:cNvPicPr>
          <p:nvPr/>
        </p:nvPicPr>
        <p:blipFill>
          <a:blip r:embed="rId3"/>
          <a:stretch>
            <a:fillRect/>
          </a:stretch>
        </p:blipFill>
        <p:spPr>
          <a:xfrm>
            <a:off x="2286000" y="2657475"/>
            <a:ext cx="4572000" cy="3414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500042"/>
            <a:ext cx="8501122" cy="1470025"/>
          </a:xfrm>
          <a:solidFill>
            <a:srgbClr val="92D050"/>
          </a:solidFill>
          <a:ln>
            <a:miter lim="800000"/>
            <a:headEnd/>
            <a:tailEnd/>
          </a:ln>
        </p:spPr>
        <p:txBody>
          <a:bodyPr rtlCol="0">
            <a:normAutofit/>
          </a:bodyPr>
          <a:lstStyle/>
          <a:p>
            <a:pPr eaLnBrk="1" fontAlgn="auto" hangingPunct="1">
              <a:spcAft>
                <a:spcPts val="0"/>
              </a:spcAft>
              <a:defRPr/>
            </a:pP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شرح الشكل البياني</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285720" y="2000240"/>
            <a:ext cx="8572560" cy="4572032"/>
          </a:xfrm>
          <a:blipFill>
            <a:blip r:embed="rId2"/>
            <a:tile tx="0" ty="0" sx="100000" sy="100000" flip="none" algn="tl"/>
          </a:blipFill>
          <a:ln>
            <a:miter lim="800000"/>
            <a:headEnd/>
            <a:tailEnd/>
          </a:ln>
        </p:spPr>
        <p:txBody>
          <a:bodyPr rtlCol="0">
            <a:normAutofit/>
          </a:bodyPr>
          <a:lstStyle/>
          <a:p>
            <a:pPr algn="r" rtl="1" eaLnBrk="1" fontAlgn="auto" hangingPunct="1">
              <a:spcAft>
                <a:spcPts val="0"/>
              </a:spcAft>
              <a:buFont typeface="Wingdings" pitchFamily="2" charset="2"/>
              <a:buChar char="q"/>
              <a:defRPr/>
            </a:pPr>
            <a:r>
              <a:rPr lang="ar-DZ"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منحنى الإيراد الكلي عند المحتكر متزايد بمعدل متناقص كلما زادت كمية المبيعات.</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rtl="1" eaLnBrk="1" fontAlgn="auto" hangingPunct="1">
              <a:spcAft>
                <a:spcPts val="0"/>
              </a:spcAft>
              <a:buFont typeface="Wingdings" pitchFamily="2" charset="2"/>
              <a:buChar char="q"/>
              <a:defRPr/>
            </a:pPr>
            <a:r>
              <a:rPr lang="ar-DZ"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لا يختلف شكل منحنى التكاليف عند المحتكر عنه في سوق المنافسة التامة، لأن المحتكر يشتري خدمات عناصر الإنتاج من سوق المنافسة التامة بأسعار ثابتة،كما افترضنا ثبات المستوى الفني الإنتاجي، لذلك يكون منحنى التكاليف الكلية متزايدا بمعدل متناقص في البداية ثم بمعدل متزايد بعد ذلك.</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rtl="1" eaLnBrk="1" fontAlgn="auto" hangingPunct="1">
              <a:spcAft>
                <a:spcPts val="0"/>
              </a:spcAft>
              <a:buFont typeface="Wingdings" pitchFamily="2" charset="2"/>
              <a:buChar char="q"/>
              <a:defRPr/>
            </a:pPr>
            <a:r>
              <a:rPr lang="ar-DZ" sz="2400" b="1" dirty="0">
                <a:solidFill>
                  <a:srgbClr val="C00000"/>
                </a:solidFill>
                <a:effectLst>
                  <a:outerShdw blurRad="38100" dist="38100" dir="2700000" algn="tl">
                    <a:srgbClr val="000000">
                      <a:alpha val="43137"/>
                    </a:srgbClr>
                  </a:outerShdw>
                </a:effectLst>
              </a:rPr>
              <a:t>إذا كان مستوى الإنتاج أقل من </a:t>
            </a:r>
            <a:r>
              <a:rPr lang="fr-FR" sz="2400" b="1" dirty="0">
                <a:solidFill>
                  <a:srgbClr val="C00000"/>
                </a:solidFill>
                <a:effectLst>
                  <a:outerShdw blurRad="38100" dist="38100" dir="2700000" algn="tl">
                    <a:srgbClr val="000000">
                      <a:alpha val="43137"/>
                    </a:srgbClr>
                  </a:outerShdw>
                </a:effectLst>
              </a:rPr>
              <a:t>Q1</a:t>
            </a:r>
            <a:r>
              <a:rPr lang="ar-DZ" sz="2400" b="1" dirty="0">
                <a:solidFill>
                  <a:srgbClr val="C00000"/>
                </a:solidFill>
                <a:effectLst>
                  <a:outerShdw blurRad="38100" dist="38100" dir="2700000" algn="tl">
                    <a:srgbClr val="000000">
                      <a:alpha val="43137"/>
                    </a:srgbClr>
                  </a:outerShdw>
                </a:effectLst>
              </a:rPr>
              <a:t> و أكبر من </a:t>
            </a:r>
            <a:r>
              <a:rPr lang="fr-FR" sz="2400" b="1" dirty="0">
                <a:solidFill>
                  <a:srgbClr val="C00000"/>
                </a:solidFill>
                <a:effectLst>
                  <a:outerShdw blurRad="38100" dist="38100" dir="2700000" algn="tl">
                    <a:srgbClr val="000000">
                      <a:alpha val="43137"/>
                    </a:srgbClr>
                  </a:outerShdw>
                </a:effectLst>
              </a:rPr>
              <a:t>Q2</a:t>
            </a:r>
            <a:r>
              <a:rPr lang="ar-DZ" sz="2400" b="1" dirty="0">
                <a:solidFill>
                  <a:srgbClr val="C00000"/>
                </a:solidFill>
                <a:effectLst>
                  <a:outerShdw blurRad="38100" dist="38100" dir="2700000" algn="tl">
                    <a:srgbClr val="000000">
                      <a:alpha val="43137"/>
                    </a:srgbClr>
                  </a:outerShdw>
                </a:effectLst>
              </a:rPr>
              <a:t> فإن المحتكر يحقق خسارة، حيث يقل الإيراد الكلي عن التكاليف الكلية.</a:t>
            </a:r>
            <a:endParaRPr lang="fr-FR" sz="2400" b="1" dirty="0">
              <a:solidFill>
                <a:srgbClr val="C00000"/>
              </a:solidFill>
              <a:effectLst>
                <a:outerShdw blurRad="38100" dist="38100" dir="2700000" algn="tl">
                  <a:srgbClr val="000000">
                    <a:alpha val="43137"/>
                  </a:srgbClr>
                </a:outerShdw>
              </a:effectLst>
            </a:endParaRPr>
          </a:p>
          <a:p>
            <a:pPr algn="r" rtl="1" eaLnBrk="1" fontAlgn="auto" hangingPunct="1">
              <a:spcAft>
                <a:spcPts val="0"/>
              </a:spcAft>
              <a:buFont typeface="Wingdings" pitchFamily="2" charset="2"/>
              <a:buChar char="q"/>
              <a:defRPr/>
            </a:pPr>
            <a:r>
              <a:rPr lang="ar-DZ" sz="2400" b="1" dirty="0">
                <a:solidFill>
                  <a:schemeClr val="tx1"/>
                </a:solidFill>
                <a:effectLst>
                  <a:outerShdw blurRad="38100" dist="38100" dir="2700000" algn="tl">
                    <a:srgbClr val="000000">
                      <a:alpha val="43137"/>
                    </a:srgbClr>
                  </a:outerShdw>
                </a:effectLst>
              </a:rPr>
              <a:t>إذا كان مستوى الإنتاج يساوي </a:t>
            </a:r>
            <a:r>
              <a:rPr lang="fr-FR" sz="2400" b="1" dirty="0">
                <a:solidFill>
                  <a:schemeClr val="tx1"/>
                </a:solidFill>
                <a:effectLst>
                  <a:outerShdw blurRad="38100" dist="38100" dir="2700000" algn="tl">
                    <a:srgbClr val="000000">
                      <a:alpha val="43137"/>
                    </a:srgbClr>
                  </a:outerShdw>
                </a:effectLst>
              </a:rPr>
              <a:t>Q1</a:t>
            </a:r>
            <a:r>
              <a:rPr lang="ar-DZ" sz="2400" b="1" dirty="0">
                <a:solidFill>
                  <a:schemeClr val="tx1"/>
                </a:solidFill>
                <a:effectLst>
                  <a:outerShdw blurRad="38100" dist="38100" dir="2700000" algn="tl">
                    <a:srgbClr val="000000">
                      <a:alpha val="43137"/>
                    </a:srgbClr>
                  </a:outerShdw>
                </a:effectLst>
              </a:rPr>
              <a:t> أو يساوي </a:t>
            </a:r>
            <a:r>
              <a:rPr lang="fr-FR" sz="2400" b="1" dirty="0">
                <a:solidFill>
                  <a:schemeClr val="tx1"/>
                </a:solidFill>
                <a:effectLst>
                  <a:outerShdw blurRad="38100" dist="38100" dir="2700000" algn="tl">
                    <a:srgbClr val="000000">
                      <a:alpha val="43137"/>
                    </a:srgbClr>
                  </a:outerShdw>
                </a:effectLst>
              </a:rPr>
              <a:t>Q2</a:t>
            </a:r>
            <a:r>
              <a:rPr lang="ar-DZ" sz="2400" b="1" dirty="0">
                <a:solidFill>
                  <a:schemeClr val="tx1"/>
                </a:solidFill>
                <a:effectLst>
                  <a:outerShdw blurRad="38100" dist="38100" dir="2700000" algn="tl">
                    <a:srgbClr val="000000">
                      <a:alpha val="43137"/>
                    </a:srgbClr>
                  </a:outerShdw>
                </a:effectLst>
              </a:rPr>
              <a:t> فإن المحتكر في حالة لا ربح </a:t>
            </a:r>
            <a:r>
              <a:rPr lang="ar-DZ" sz="2400" b="1" dirty="0" err="1">
                <a:solidFill>
                  <a:schemeClr val="tx1"/>
                </a:solidFill>
                <a:effectLst>
                  <a:outerShdw blurRad="38100" dist="38100" dir="2700000" algn="tl">
                    <a:srgbClr val="000000">
                      <a:alpha val="43137"/>
                    </a:srgbClr>
                  </a:outerShdw>
                </a:effectLst>
              </a:rPr>
              <a:t>و</a:t>
            </a:r>
            <a:r>
              <a:rPr lang="ar-DZ" sz="2400" b="1" dirty="0">
                <a:solidFill>
                  <a:schemeClr val="tx1"/>
                </a:solidFill>
                <a:effectLst>
                  <a:outerShdw blurRad="38100" dist="38100" dir="2700000" algn="tl">
                    <a:srgbClr val="000000">
                      <a:alpha val="43137"/>
                    </a:srgbClr>
                  </a:outerShdw>
                </a:effectLst>
              </a:rPr>
              <a:t> لا خسارة (ربح معدوم)، حيث يتساوى الإيراد الكلي مع التكلفة الكلية.</a:t>
            </a:r>
            <a:endParaRPr lang="fr-FR" sz="2400" b="1" dirty="0">
              <a:solidFill>
                <a:schemeClr val="tx1"/>
              </a:solidFill>
              <a:effectLst>
                <a:outerShdw blurRad="38100" dist="38100" dir="2700000" algn="tl">
                  <a:srgbClr val="000000">
                    <a:alpha val="43137"/>
                  </a:srgbClr>
                </a:outerShdw>
              </a:effectLst>
            </a:endParaRPr>
          </a:p>
          <a:p>
            <a:pPr algn="r" rtl="1" eaLnBrk="1" fontAlgn="auto" hangingPunct="1">
              <a:spcAft>
                <a:spcPts val="0"/>
              </a:spcAft>
              <a:buFont typeface="Wingdings" pitchFamily="2" charset="2"/>
              <a:buChar char="q"/>
              <a:defRPr/>
            </a:pPr>
            <a:r>
              <a:rPr lang="ar-DZ" sz="2400" b="1" dirty="0">
                <a:solidFill>
                  <a:srgbClr val="002060"/>
                </a:solidFill>
                <a:effectLst>
                  <a:outerShdw blurRad="38100" dist="38100" dir="2700000" algn="tl">
                    <a:srgbClr val="000000">
                      <a:alpha val="43137"/>
                    </a:srgbClr>
                  </a:outerShdw>
                </a:effectLst>
              </a:rPr>
              <a:t>إذا كان مستوى الإنتاج محصور بين </a:t>
            </a:r>
            <a:r>
              <a:rPr lang="fr-FR" sz="2400" b="1" dirty="0">
                <a:solidFill>
                  <a:srgbClr val="002060"/>
                </a:solidFill>
                <a:effectLst>
                  <a:outerShdw blurRad="38100" dist="38100" dir="2700000" algn="tl">
                    <a:srgbClr val="000000">
                      <a:alpha val="43137"/>
                    </a:srgbClr>
                  </a:outerShdw>
                </a:effectLst>
              </a:rPr>
              <a:t>Q1</a:t>
            </a:r>
            <a:r>
              <a:rPr lang="ar-DZ" sz="2400" b="1" dirty="0">
                <a:solidFill>
                  <a:srgbClr val="002060"/>
                </a:solidFill>
                <a:effectLst>
                  <a:outerShdw blurRad="38100" dist="38100" dir="2700000" algn="tl">
                    <a:srgbClr val="000000">
                      <a:alpha val="43137"/>
                    </a:srgbClr>
                  </a:outerShdw>
                </a:effectLst>
              </a:rPr>
              <a:t>  و </a:t>
            </a:r>
            <a:r>
              <a:rPr lang="fr-FR" sz="2400" b="1" dirty="0">
                <a:solidFill>
                  <a:srgbClr val="002060"/>
                </a:solidFill>
                <a:effectLst>
                  <a:outerShdw blurRad="38100" dist="38100" dir="2700000" algn="tl">
                    <a:srgbClr val="000000">
                      <a:alpha val="43137"/>
                    </a:srgbClr>
                  </a:outerShdw>
                </a:effectLst>
              </a:rPr>
              <a:t>Q2</a:t>
            </a:r>
            <a:r>
              <a:rPr lang="ar-DZ" sz="2400" b="1" dirty="0">
                <a:solidFill>
                  <a:srgbClr val="002060"/>
                </a:solidFill>
                <a:effectLst>
                  <a:outerShdw blurRad="38100" dist="38100" dir="2700000" algn="tl">
                    <a:srgbClr val="000000">
                      <a:alpha val="43137"/>
                    </a:srgbClr>
                  </a:outerShdw>
                </a:effectLst>
              </a:rPr>
              <a:t> فإن المحتكر يحقق ربحا أعظميا عند *</a:t>
            </a:r>
            <a:r>
              <a:rPr lang="fr-FR" sz="2400" b="1" dirty="0">
                <a:solidFill>
                  <a:srgbClr val="002060"/>
                </a:solidFill>
                <a:effectLst>
                  <a:outerShdw blurRad="38100" dist="38100" dir="2700000" algn="tl">
                    <a:srgbClr val="000000">
                      <a:alpha val="43137"/>
                    </a:srgbClr>
                  </a:outerShdw>
                </a:effectLst>
              </a:rPr>
              <a:t>Q</a:t>
            </a:r>
            <a:r>
              <a:rPr lang="ar-DZ" sz="2400" b="1" dirty="0">
                <a:solidFill>
                  <a:srgbClr val="002060"/>
                </a:solidFill>
                <a:effectLst>
                  <a:outerShdw blurRad="38100" dist="38100" dir="2700000" algn="tl">
                    <a:srgbClr val="000000">
                      <a:alpha val="43137"/>
                    </a:srgbClr>
                  </a:outerShdw>
                </a:effectLst>
              </a:rPr>
              <a:t>.</a:t>
            </a:r>
            <a:endParaRPr lang="fr-FR" sz="2400" b="1" dirty="0">
              <a:solidFill>
                <a:srgbClr val="00206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1388</Words>
  <Application>Microsoft Office PowerPoint</Application>
  <PresentationFormat>Affichage à l'écran (4:3)</PresentationFormat>
  <Paragraphs>104</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Times New Roman</vt:lpstr>
      <vt:lpstr>Wingdings</vt:lpstr>
      <vt:lpstr>Thème Office</vt:lpstr>
      <vt:lpstr>Présentation PowerPoint</vt:lpstr>
      <vt:lpstr> جامعة محمد خيضر- بسكرة- كلية العلوم الاقتصادية و التجارية و علوم التسيير  توازن المؤسسة و أشكال السوق 2  </vt:lpstr>
      <vt:lpstr>توازن المؤسسة في سوق الاحتكار التام.</vt:lpstr>
      <vt:lpstr>ІІ- توازن المؤسسة في سوق الاحتكار التام.</vt:lpstr>
      <vt:lpstr>2- أسباب نشأة الاحتكار التام:</vt:lpstr>
      <vt:lpstr>3- منحنى الطلب السائد في سوق الاحتكار التام:</vt:lpstr>
      <vt:lpstr>الإثبات الرياضي لـ MR &lt; P: </vt:lpstr>
      <vt:lpstr>4- توازن المحتكر في الأجل القصير: </vt:lpstr>
      <vt:lpstr>شرح الشكل البياني</vt:lpstr>
      <vt:lpstr> 4-2- المدخل الحدي: </vt:lpstr>
      <vt:lpstr>شرح الرسم البياني</vt:lpstr>
      <vt:lpstr>شرط تحقيق المحتكر ربحا غير عادي</vt:lpstr>
      <vt:lpstr>② توازن المؤسسة المحتكرة مع تحقيق ربح عادي: (0=π)</vt:lpstr>
      <vt:lpstr>شرح الرسم البياني</vt:lpstr>
      <vt:lpstr>شرط تحقيق المحتكر ربحا عاديا</vt:lpstr>
      <vt:lpstr> ③ توازن المؤسسة المحتكرة مع تحقيق خسارة و الاستمرار في الإنتاج</vt:lpstr>
      <vt:lpstr>شرح الرسم البياني</vt:lpstr>
      <vt:lpstr>شرط تحقيق المحتكر خسارة مع الاستمرار</vt:lpstr>
      <vt:lpstr>④ توازن المؤسسة المحتكرة مع تحقيق خسارة و التوقف عن الإنتاج: </vt:lpstr>
      <vt:lpstr>شرط  تحقيق المحتكر خسارة مع التوقف</vt:lpstr>
      <vt:lpstr>5- توازن المؤسسة في سوق الاحتكار التام في الأجل الطويل: </vt:lpstr>
      <vt:lpstr>شرح الرسم البياني</vt:lpstr>
      <vt:lpstr>Présentation PowerPoint</vt:lpstr>
      <vt:lpstr>6- منحنى العرض في سوق الاحتكار التام:</vt:lpstr>
      <vt:lpstr>Présentation PowerPoint</vt:lpstr>
      <vt:lpstr>شرح الرسم البياني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محمد خيضر- بسكرة- كلية العلوم الاقتصادية و التجارية و علوم التسيير</dc:title>
  <dc:creator>MICRO</dc:creator>
  <cp:lastModifiedBy>Utilisateur Windows</cp:lastModifiedBy>
  <cp:revision>41</cp:revision>
  <dcterms:created xsi:type="dcterms:W3CDTF">2020-04-16T09:12:43Z</dcterms:created>
  <dcterms:modified xsi:type="dcterms:W3CDTF">2020-06-02T17:32:40Z</dcterms:modified>
</cp:coreProperties>
</file>