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8" r:id="rId2"/>
    <p:sldId id="259" r:id="rId3"/>
    <p:sldId id="260" r:id="rId4"/>
    <p:sldId id="280" r:id="rId5"/>
    <p:sldId id="261" r:id="rId6"/>
    <p:sldId id="296" r:id="rId7"/>
    <p:sldId id="285" r:id="rId8"/>
    <p:sldId id="331" r:id="rId9"/>
    <p:sldId id="262" r:id="rId10"/>
    <p:sldId id="282" r:id="rId11"/>
    <p:sldId id="283" r:id="rId12"/>
    <p:sldId id="263" r:id="rId13"/>
    <p:sldId id="284" r:id="rId14"/>
    <p:sldId id="264" r:id="rId15"/>
    <p:sldId id="265" r:id="rId16"/>
    <p:sldId id="287" r:id="rId17"/>
    <p:sldId id="266" r:id="rId18"/>
    <p:sldId id="330" r:id="rId19"/>
    <p:sldId id="267" r:id="rId20"/>
    <p:sldId id="289" r:id="rId21"/>
    <p:sldId id="290" r:id="rId22"/>
    <p:sldId id="292" r:id="rId23"/>
    <p:sldId id="268" r:id="rId24"/>
    <p:sldId id="299" r:id="rId25"/>
    <p:sldId id="293" r:id="rId26"/>
    <p:sldId id="269" r:id="rId27"/>
    <p:sldId id="300" r:id="rId28"/>
    <p:sldId id="270" r:id="rId29"/>
    <p:sldId id="271" r:id="rId30"/>
    <p:sldId id="295" r:id="rId31"/>
    <p:sldId id="301" r:id="rId32"/>
    <p:sldId id="272" r:id="rId33"/>
    <p:sldId id="294" r:id="rId34"/>
    <p:sldId id="302" r:id="rId35"/>
    <p:sldId id="273" r:id="rId36"/>
    <p:sldId id="345" r:id="rId37"/>
    <p:sldId id="304" r:id="rId38"/>
    <p:sldId id="332" r:id="rId39"/>
    <p:sldId id="306" r:id="rId40"/>
    <p:sldId id="307" r:id="rId41"/>
    <p:sldId id="308" r:id="rId42"/>
    <p:sldId id="335" r:id="rId43"/>
    <p:sldId id="343" r:id="rId44"/>
    <p:sldId id="336" r:id="rId45"/>
    <p:sldId id="339" r:id="rId46"/>
    <p:sldId id="338" r:id="rId47"/>
    <p:sldId id="305" r:id="rId48"/>
    <p:sldId id="342" r:id="rId49"/>
    <p:sldId id="344" r:id="rId50"/>
    <p:sldId id="303" r:id="rId51"/>
    <p:sldId id="309" r:id="rId5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98827-9AAF-48D1-9ADD-4158A06BB0FE}" type="datetimeFigureOut">
              <a:rPr lang="fr-FR" smtClean="0"/>
              <a:pPr/>
              <a:t>16/04/2020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9D015-458A-494E-9609-7D694FF5A44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9506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9D015-458A-494E-9609-7D694FF5A449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242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9D015-458A-494E-9609-7D694FF5A449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486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9D015-458A-494E-9609-7D694FF5A449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5137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40C40-178C-4272-AFA4-41FCE90B2260}" type="datetimeFigureOut">
              <a:rPr lang="fr-FR" smtClean="0"/>
              <a:pPr/>
              <a:t>16/04/2020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C7CCF-AAAC-4EB8-8F6C-F8D36EC8EBC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40C40-178C-4272-AFA4-41FCE90B2260}" type="datetimeFigureOut">
              <a:rPr lang="fr-FR" smtClean="0"/>
              <a:pPr/>
              <a:t>16/04/2020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C7CCF-AAAC-4EB8-8F6C-F8D36EC8EBC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40C40-178C-4272-AFA4-41FCE90B2260}" type="datetimeFigureOut">
              <a:rPr lang="fr-FR" smtClean="0"/>
              <a:pPr/>
              <a:t>16/04/2020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C7CCF-AAAC-4EB8-8F6C-F8D36EC8EBC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40C40-178C-4272-AFA4-41FCE90B2260}" type="datetimeFigureOut">
              <a:rPr lang="fr-FR" smtClean="0"/>
              <a:pPr/>
              <a:t>16/04/2020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C7CCF-AAAC-4EB8-8F6C-F8D36EC8EBC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40C40-178C-4272-AFA4-41FCE90B2260}" type="datetimeFigureOut">
              <a:rPr lang="fr-FR" smtClean="0"/>
              <a:pPr/>
              <a:t>16/04/2020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C7CCF-AAAC-4EB8-8F6C-F8D36EC8EBC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40C40-178C-4272-AFA4-41FCE90B2260}" type="datetimeFigureOut">
              <a:rPr lang="fr-FR" smtClean="0"/>
              <a:pPr/>
              <a:t>16/04/2020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C7CCF-AAAC-4EB8-8F6C-F8D36EC8EBC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40C40-178C-4272-AFA4-41FCE90B2260}" type="datetimeFigureOut">
              <a:rPr lang="fr-FR" smtClean="0"/>
              <a:pPr/>
              <a:t>16/04/2020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C7CCF-AAAC-4EB8-8F6C-F8D36EC8EBC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40C40-178C-4272-AFA4-41FCE90B2260}" type="datetimeFigureOut">
              <a:rPr lang="fr-FR" smtClean="0"/>
              <a:pPr/>
              <a:t>16/04/2020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C7CCF-AAAC-4EB8-8F6C-F8D36EC8EBC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40C40-178C-4272-AFA4-41FCE90B2260}" type="datetimeFigureOut">
              <a:rPr lang="fr-FR" smtClean="0"/>
              <a:pPr/>
              <a:t>16/04/2020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C7CCF-AAAC-4EB8-8F6C-F8D36EC8EBC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40C40-178C-4272-AFA4-41FCE90B2260}" type="datetimeFigureOut">
              <a:rPr lang="fr-FR" smtClean="0"/>
              <a:pPr/>
              <a:t>16/04/2020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C7CCF-AAAC-4EB8-8F6C-F8D36EC8EBC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40C40-178C-4272-AFA4-41FCE90B2260}" type="datetimeFigureOut">
              <a:rPr lang="fr-FR" smtClean="0"/>
              <a:pPr/>
              <a:t>16/04/2020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C7CCF-AAAC-4EB8-8F6C-F8D36EC8EBC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40C40-178C-4272-AFA4-41FCE90B2260}" type="datetimeFigureOut">
              <a:rPr lang="fr-FR" smtClean="0"/>
              <a:pPr/>
              <a:t>16/04/2020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C7CCF-AAAC-4EB8-8F6C-F8D36EC8EBC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Classification_de_Cronquis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r.wikipedia.org/wiki/Orchidales" TargetMode="External"/><Relationship Id="rId5" Type="http://schemas.openxmlformats.org/officeDocument/2006/relationships/hyperlink" Target="http://fr.wikipedia.org/wiki/Liliales" TargetMode="External"/><Relationship Id="rId4" Type="http://schemas.openxmlformats.org/officeDocument/2006/relationships/hyperlink" Target="http://fr.wikipedia.org/wiki/Ordre_(biologie)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fr.wikipedia.org/wiki/Dracaena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sologne-nature.org/la-flore-de-sologne/27-la-famille-des-liliacees-liliaceae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fr.wikipedia.org/wiki/Ordre_(biologie)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fr.wikipedia.org/wiki/Liliac%C3%A9e" TargetMode="External"/><Relationship Id="rId3" Type="http://schemas.openxmlformats.org/officeDocument/2006/relationships/hyperlink" Target="http://fr.wikipedia.org/wiki/Ha%C3%A9modorac%C3%A9e" TargetMode="External"/><Relationship Id="rId7" Type="http://schemas.openxmlformats.org/officeDocument/2006/relationships/hyperlink" Target="http://fr.wikipedia.org/wiki/Crocu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r.wikipedia.org/wiki/Iris_(genre_v%C3%A9g%C3%A9tal)" TargetMode="External"/><Relationship Id="rId11" Type="http://schemas.openxmlformats.org/officeDocument/2006/relationships/hyperlink" Target="http://fr.wikipedia.org/wiki/Yucca" TargetMode="External"/><Relationship Id="rId5" Type="http://schemas.openxmlformats.org/officeDocument/2006/relationships/hyperlink" Target="http://fr.wikipedia.org/wiki/Iridac%C3%A9e" TargetMode="External"/><Relationship Id="rId10" Type="http://schemas.openxmlformats.org/officeDocument/2006/relationships/hyperlink" Target="http://fr.wikipedia.org/wiki/Agave" TargetMode="External"/><Relationship Id="rId4" Type="http://schemas.openxmlformats.org/officeDocument/2006/relationships/hyperlink" Target="http://fr.wikipedia.org/wiki/Hanguanac%C3%A9e" TargetMode="External"/><Relationship Id="rId9" Type="http://schemas.openxmlformats.org/officeDocument/2006/relationships/hyperlink" Target="http://fr.wikipedia.org/wiki/Agavac%C3%A9e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Famille_botanique" TargetMode="External"/><Relationship Id="rId7" Type="http://schemas.openxmlformats.org/officeDocument/2006/relationships/hyperlink" Target="http://fr.wikipedia.org/wiki/Orchidac%C3%A9e" TargetMode="External"/><Relationship Id="rId2" Type="http://schemas.openxmlformats.org/officeDocument/2006/relationships/hyperlink" Target="http://fr.wikipedia.org/wiki/Classification_de_Cronquist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r.wikipedia.org/wiki/Geosiridac%C3%A9e" TargetMode="External"/><Relationship Id="rId5" Type="http://schemas.openxmlformats.org/officeDocument/2006/relationships/hyperlink" Target="http://fr.wikipedia.org/wiki/Corsiac%C3%A9e" TargetMode="External"/><Relationship Id="rId4" Type="http://schemas.openxmlformats.org/officeDocument/2006/relationships/hyperlink" Target="http://fr.wikipedia.org/wiki/Burmanniac%C3%A9e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Monocotyl%C3%A9done" TargetMode="External"/><Relationship Id="rId2" Type="http://schemas.openxmlformats.org/officeDocument/2006/relationships/hyperlink" Target="http://fr.wikipedia.org/wiki/Famille_(biologie)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r.wikipedia.org/wiki/Genre_(biologie)" TargetMode="External"/><Relationship Id="rId5" Type="http://schemas.openxmlformats.org/officeDocument/2006/relationships/hyperlink" Target="http://fr.wikipedia.org/wiki/Esp%C3%A8ce" TargetMode="External"/><Relationship Id="rId4" Type="http://schemas.openxmlformats.org/officeDocument/2006/relationships/hyperlink" Target="http://fr.wikipedia.org/wiki/Biodiversit%C3%A9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fr.wikipedia.org/wiki/%C3%89piphyte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fr.wikipedia.org/wiki/Dracaena" TargetMode="External"/><Relationship Id="rId3" Type="http://schemas.openxmlformats.org/officeDocument/2006/relationships/hyperlink" Target="http://fr.wikipedia.org/wiki/Aloes" TargetMode="External"/><Relationship Id="rId7" Type="http://schemas.openxmlformats.org/officeDocument/2006/relationships/hyperlink" Target="http://fr.wikipedia.org/wiki/Dracaenac%C3%A9e" TargetMode="External"/><Relationship Id="rId2" Type="http://schemas.openxmlformats.org/officeDocument/2006/relationships/hyperlink" Target="http://fr.wikipedia.org/wiki/Alo%C3%A9ac%C3%A9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r.wikipedia.org/wiki/Cyanastrac%C3%A9e" TargetMode="External"/><Relationship Id="rId5" Type="http://schemas.openxmlformats.org/officeDocument/2006/relationships/hyperlink" Target="http://fr.wikipedia.org/wiki/Amaryllis" TargetMode="External"/><Relationship Id="rId10" Type="http://schemas.openxmlformats.org/officeDocument/2006/relationships/hyperlink" Target="http://fr.wikipedia.org/wiki/Tamier" TargetMode="External"/><Relationship Id="rId4" Type="http://schemas.openxmlformats.org/officeDocument/2006/relationships/hyperlink" Target="http://fr.wikipedia.org/wiki/Amaryllidac%C3%A9e" TargetMode="External"/><Relationship Id="rId9" Type="http://schemas.openxmlformats.org/officeDocument/2006/relationships/hyperlink" Target="http://fr.wikipedia.org/wiki/Dioscor%C3%A9ac%C3%A9e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fr.wikipedia.org/wiki/Taccac%C3%A9e" TargetMode="External"/><Relationship Id="rId3" Type="http://schemas.openxmlformats.org/officeDocument/2006/relationships/hyperlink" Target="http://fr.wikipedia.org/wiki/Pont%C3%A9d%C3%A9riac%C3%A9e" TargetMode="External"/><Relationship Id="rId7" Type="http://schemas.openxmlformats.org/officeDocument/2006/relationships/hyperlink" Target="http://fr.wikipedia.org/wiki/St%C3%A9monac%C3%A9e" TargetMode="External"/><Relationship Id="rId2" Type="http://schemas.openxmlformats.org/officeDocument/2006/relationships/hyperlink" Target="http://fr.wikipedia.org/wiki/Philydrac%C3%A9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r.wikipedia.org/wiki/Salsepareille" TargetMode="External"/><Relationship Id="rId5" Type="http://schemas.openxmlformats.org/officeDocument/2006/relationships/hyperlink" Target="http://fr.wikipedia.org/wiki/Smilacac%C3%A9e" TargetMode="External"/><Relationship Id="rId10" Type="http://schemas.openxmlformats.org/officeDocument/2006/relationships/hyperlink" Target="http://fr.wikipedia.org/wiki/Xanthorrho%C3%A9ac%C3%A9e" TargetMode="External"/><Relationship Id="rId4" Type="http://schemas.openxmlformats.org/officeDocument/2006/relationships/hyperlink" Target="http://fr.wikipedia.org/wiki/Jacinthe_d'eau" TargetMode="External"/><Relationship Id="rId9" Type="http://schemas.openxmlformats.org/officeDocument/2006/relationships/hyperlink" Target="http://fr.wikipedia.org/wiki/Velloziac%C3%A9e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642911" y="428604"/>
            <a:ext cx="7286676" cy="501675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fr-FR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 sous-classe des </a:t>
            </a:r>
            <a:r>
              <a:rPr kumimoji="0" lang="fr-FR" sz="32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Liliidae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. En 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 tooltip="Classification de Cronquist"/>
              </a:rPr>
              <a:t>classification classique de </a:t>
            </a:r>
            <a:r>
              <a:rPr kumimoji="0" lang="fr-FR" sz="32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 tooltip="Classification de Cronquist"/>
              </a:rPr>
              <a:t>Cronquist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 tooltip="Classification de Cronquist"/>
              </a:rPr>
              <a:t> (1981)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elle est divisée en 2 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FFFF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 tooltip="Ordre (biologie)"/>
              </a:rPr>
              <a:t>ordres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fr-FR" sz="32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 tooltip="Liliales"/>
              </a:rPr>
              <a:t>Liliale</a:t>
            </a:r>
            <a:endParaRPr kumimoji="0" lang="fr-FR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fr-FR" sz="32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 tooltip="Orchidales"/>
              </a:rPr>
              <a:t>Orchidale</a:t>
            </a:r>
            <a:endParaRPr kumimoji="0" lang="fr-FR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encrypted-tbn1.gstatic.com/images?q=tbn:ANd9GcRK4pd4fMBH9ycVl1SXcK7xr5P7IZ1TMPoxUL1PZsIaAPHgLR8WqHKazx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500042"/>
            <a:ext cx="4214842" cy="485778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" name="Picture 2" descr="https://encrypted-tbn1.gstatic.com/images?q=tbn:ANd9GcRRcu9Rootcw6NCpoavCf6XNHeRyu-SirsgETjKJEvQdk4aYfwFw4c03u_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714356"/>
            <a:ext cx="3714776" cy="47863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Rectangle 3"/>
          <p:cNvSpPr/>
          <p:nvPr/>
        </p:nvSpPr>
        <p:spPr>
          <a:xfrm>
            <a:off x="3286116" y="5929330"/>
            <a:ext cx="45158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 tooltip="Dracaena"/>
              </a:rPr>
              <a:t>Dracaena</a:t>
            </a:r>
            <a:endParaRPr lang="fr-F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escription de cette image, également commentée ci-aprè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785794"/>
            <a:ext cx="7000924" cy="450059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3857620" y="5429264"/>
            <a:ext cx="11256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/>
              <a:t>Aloès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Description de cette image, également commentée ci-aprè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571480"/>
            <a:ext cx="6500858" cy="478634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643306" y="5286388"/>
            <a:ext cx="16995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Amaryllis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escription de cette image, également commentée ci-aprè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00042"/>
            <a:ext cx="7429552" cy="4857784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Rectangle 2"/>
          <p:cNvSpPr/>
          <p:nvPr/>
        </p:nvSpPr>
        <p:spPr>
          <a:xfrm>
            <a:off x="3786182" y="5572140"/>
            <a:ext cx="8018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Iris</a:t>
            </a:r>
            <a:endParaRPr lang="fr-FR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Description de cette image, également commentée ci-aprè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3929090" cy="507209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357290" y="5715016"/>
            <a:ext cx="13194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/>
              <a:t>Crocus</a:t>
            </a:r>
            <a:endParaRPr lang="fr-FR" sz="3200" dirty="0"/>
          </a:p>
        </p:txBody>
      </p:sp>
      <p:pic>
        <p:nvPicPr>
          <p:cNvPr id="64518" name="Picture 6" descr="Description de cette image, également commentée ci-aprè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785794"/>
            <a:ext cx="3857652" cy="464347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Rectangle 7"/>
          <p:cNvSpPr/>
          <p:nvPr/>
        </p:nvSpPr>
        <p:spPr>
          <a:xfrm>
            <a:off x="6429388" y="5857892"/>
            <a:ext cx="6960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/>
              <a:t>Lys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Eichhornia crassip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85728"/>
            <a:ext cx="5786478" cy="5072074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Rectangle 2"/>
          <p:cNvSpPr/>
          <p:nvPr/>
        </p:nvSpPr>
        <p:spPr>
          <a:xfrm>
            <a:off x="3214678" y="5500702"/>
            <a:ext cx="23503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jacinthe d'eau</a:t>
            </a:r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escription de cette image, également commentée ci-aprè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500042"/>
            <a:ext cx="4857784" cy="4572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Rectangle 2"/>
          <p:cNvSpPr/>
          <p:nvPr/>
        </p:nvSpPr>
        <p:spPr>
          <a:xfrm>
            <a:off x="3071802" y="5429264"/>
            <a:ext cx="2348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i="1" dirty="0" smtClean="0">
                <a:latin typeface="Times New Roman" pitchFamily="18" charset="0"/>
                <a:cs typeface="Times New Roman" pitchFamily="18" charset="0"/>
              </a:rPr>
              <a:t>Smilax </a:t>
            </a:r>
            <a:r>
              <a:rPr lang="fr-FR" sz="2800" b="1" i="1" dirty="0" err="1" smtClean="0">
                <a:latin typeface="Times New Roman" pitchFamily="18" charset="0"/>
                <a:cs typeface="Times New Roman" pitchFamily="18" charset="0"/>
              </a:rPr>
              <a:t>aspera</a:t>
            </a:r>
            <a:endParaRPr lang="fr-FR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928670"/>
            <a:ext cx="8528297" cy="1164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26960" rIns="91440" bIns="14283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  <a:hlinkClick r:id="rId2"/>
              </a:rPr>
              <a:t>La famille des Liliac</a:t>
            </a:r>
            <a:r>
              <a:rPr kumimoji="0" lang="fr-FR" sz="4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/>
                <a:ea typeface="Times New Roman" pitchFamily="18" charset="0"/>
                <a:cs typeface="Times New Roman" pitchFamily="18" charset="0"/>
                <a:hlinkClick r:id="rId2"/>
              </a:rPr>
              <a:t>é</a:t>
            </a:r>
            <a:r>
              <a:rPr kumimoji="0" lang="fr-FR" sz="4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  <a:hlinkClick r:id="rId2"/>
              </a:rPr>
              <a:t>es (</a:t>
            </a:r>
            <a:r>
              <a:rPr kumimoji="0" lang="fr-FR" sz="40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  <a:hlinkClick r:id="rId2"/>
              </a:rPr>
              <a:t>Liliaceae</a:t>
            </a:r>
            <a:r>
              <a:rPr kumimoji="0" lang="fr-FR" sz="4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  <a:hlinkClick r:id="rId2"/>
              </a:rPr>
              <a:t>)</a:t>
            </a:r>
            <a:endParaRPr kumimoji="0" lang="fr-FR" sz="40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Description de cette image, également commentée ci-aprè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500306"/>
            <a:ext cx="4214842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28596" y="3143248"/>
            <a:ext cx="8072494" cy="30469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D’autres auteurs partageaient les monocotylédones </a:t>
            </a:r>
            <a:r>
              <a:rPr lang="fr-FR" sz="3200" b="1" dirty="0" err="1" smtClean="0">
                <a:latin typeface="Times New Roman" pitchFamily="18" charset="0"/>
                <a:cs typeface="Times New Roman" pitchFamily="18" charset="0"/>
              </a:rPr>
              <a:t>pétaloides</a:t>
            </a: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 à 6 étamines  en</a:t>
            </a:r>
            <a:r>
              <a:rPr lang="fr-FR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Liliaceae</a:t>
            </a:r>
            <a:r>
              <a:rPr lang="fr-FR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à ovaire supère </a:t>
            </a:r>
            <a:r>
              <a:rPr lang="fr-FR" sz="3200" b="1" i="1" dirty="0" smtClean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Amaryllidaceae</a:t>
            </a:r>
            <a:r>
              <a:rPr lang="fr-FR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à ovaire infère</a:t>
            </a:r>
            <a:endParaRPr lang="fr-F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28596" y="714356"/>
            <a:ext cx="8001024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200" b="1" dirty="0" err="1" smtClean="0">
                <a:latin typeface="Times New Roman" pitchFamily="18" charset="0"/>
                <a:cs typeface="Times New Roman" pitchFamily="18" charset="0"/>
              </a:rPr>
              <a:t>Cronquist</a:t>
            </a: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( 1981)  rangeait la plupart des monocotylédones  </a:t>
            </a:r>
            <a:r>
              <a:rPr lang="fr-FR" sz="3200" b="1" dirty="0" err="1" smtClean="0">
                <a:latin typeface="Times New Roman" pitchFamily="18" charset="0"/>
                <a:cs typeface="Times New Roman" pitchFamily="18" charset="0"/>
              </a:rPr>
              <a:t>pétaloides</a:t>
            </a: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  à 6 étamines  dans une famille des </a:t>
            </a:r>
            <a:r>
              <a:rPr lang="fr-FR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Liliaceae</a:t>
            </a:r>
            <a:endParaRPr lang="fr-FR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610136"/>
            <a:ext cx="9144000" cy="39703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Comprend plus de 200 genres.</a:t>
            </a:r>
          </a:p>
          <a:p>
            <a:pPr marL="0" marR="0" lvl="0" indent="0" algn="l" defTabSz="914400" rtl="0" eaLnBrk="1" fontAlgn="base" latinLnBrk="0" hangingPunct="1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Forme herbacée </a:t>
            </a:r>
          </a:p>
          <a:p>
            <a:pPr marL="0" marR="0" lvl="0" indent="0" algn="l" defTabSz="914400" rtl="0" eaLnBrk="1" fontAlgn="base" latinLnBrk="0" hangingPunct="1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500034" y="2500306"/>
            <a:ext cx="8286808" cy="13234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L'</a:t>
            </a:r>
            <a:r>
              <a:rPr kumimoji="0" lang="fr-FR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 tooltip="Ordre (biologie)"/>
              </a:rPr>
              <a:t>ordre</a:t>
            </a:r>
            <a:r>
              <a:rPr kumimoji="0" lang="fr-FR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des </a:t>
            </a:r>
            <a:r>
              <a:rPr kumimoji="0" lang="fr-FR" sz="4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Liliales</a:t>
            </a:r>
            <a:r>
              <a:rPr kumimoji="0" lang="fr-FR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comprenait</a:t>
            </a:r>
            <a:endParaRPr kumimoji="0" lang="fr-FR" sz="4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Comment planter des bulbes ? Conseils plantation bulb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8" name="AutoShape 4" descr="Comment planter des bulbes ? Conseils plantation bulb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3" y="1500174"/>
            <a:ext cx="6000792" cy="421484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ZoneTexte 4"/>
          <p:cNvSpPr txBox="1"/>
          <p:nvPr/>
        </p:nvSpPr>
        <p:spPr>
          <a:xfrm>
            <a:off x="1285852" y="428604"/>
            <a:ext cx="621510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    Les racines Contractile</a:t>
            </a:r>
            <a:endParaRPr lang="fr-F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7554" y="5929330"/>
            <a:ext cx="10438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bulbe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 descr="règne végétal &gt; plante &gt; coupe d'un bulbe image - Dictionnaire Visu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785794"/>
            <a:ext cx="585791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714744" y="5500702"/>
            <a:ext cx="14398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rhizome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 descr="Rhizome : définition de RHIZOME, subst. masc. | La langue françai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142984"/>
            <a:ext cx="7072362" cy="43577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Rectangle 3"/>
          <p:cNvSpPr/>
          <p:nvPr/>
        </p:nvSpPr>
        <p:spPr>
          <a:xfrm>
            <a:off x="4000496" y="5715016"/>
            <a:ext cx="14398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rhizome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034" y="1928802"/>
            <a:ext cx="8072494" cy="21957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48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Les feuilles des </a:t>
            </a:r>
            <a:r>
              <a:rPr lang="fr-FR" sz="4800" b="1" dirty="0" err="1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Liliaceae</a:t>
            </a:r>
            <a:r>
              <a:rPr lang="fr-FR" sz="48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fr-FR" sz="24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fr-FR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71538" y="1000108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223938" y="1152508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376338" y="1304908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528738" y="1457308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785918" y="1500174"/>
            <a:ext cx="464347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32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Alternes ou verticillées</a:t>
            </a:r>
            <a:endParaRPr lang="fr-FR" sz="3200" dirty="0"/>
          </a:p>
        </p:txBody>
      </p:sp>
      <p:sp>
        <p:nvSpPr>
          <p:cNvPr id="10" name="ZoneTexte 9"/>
          <p:cNvSpPr txBox="1"/>
          <p:nvPr/>
        </p:nvSpPr>
        <p:spPr>
          <a:xfrm>
            <a:off x="214282" y="2643182"/>
            <a:ext cx="8643998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32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Reparties le long de la tige ou en rosette basilaire</a:t>
            </a:r>
            <a:endParaRPr lang="fr-FR" sz="3200" dirty="0"/>
          </a:p>
        </p:txBody>
      </p:sp>
      <p:sp>
        <p:nvSpPr>
          <p:cNvPr id="11" name="ZoneTexte 10"/>
          <p:cNvSpPr txBox="1"/>
          <p:nvPr/>
        </p:nvSpPr>
        <p:spPr>
          <a:xfrm>
            <a:off x="1285852" y="4214818"/>
            <a:ext cx="707236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32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Simple , à nervation parallèle </a:t>
            </a:r>
            <a:endParaRPr lang="fr-FR" sz="3200" dirty="0"/>
          </a:p>
        </p:txBody>
      </p:sp>
      <p:sp>
        <p:nvSpPr>
          <p:cNvPr id="12" name="ZoneTexte 11"/>
          <p:cNvSpPr txBox="1"/>
          <p:nvPr/>
        </p:nvSpPr>
        <p:spPr>
          <a:xfrm>
            <a:off x="1214414" y="5143512"/>
            <a:ext cx="750099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32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En gaine à la base ; stipules absentes 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1857388" cy="3286148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1785926"/>
            <a:ext cx="2128848" cy="27860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2230" name="AutoShape 6" descr="obs.infoflora.ch/assets/db_doc/taxa_images/2012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500174"/>
            <a:ext cx="2071702" cy="30003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Rectangle 6"/>
          <p:cNvSpPr/>
          <p:nvPr/>
        </p:nvSpPr>
        <p:spPr>
          <a:xfrm>
            <a:off x="357158" y="5072074"/>
            <a:ext cx="1770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 grappe</a:t>
            </a:r>
            <a:endParaRPr lang="fr-FR" sz="2800" dirty="0"/>
          </a:p>
        </p:txBody>
      </p:sp>
      <p:sp>
        <p:nvSpPr>
          <p:cNvPr id="8" name="Rectangle 7"/>
          <p:cNvSpPr/>
          <p:nvPr/>
        </p:nvSpPr>
        <p:spPr>
          <a:xfrm>
            <a:off x="3214678" y="5000636"/>
            <a:ext cx="17066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L’ombelle</a:t>
            </a:r>
            <a:endParaRPr lang="fr-FR" sz="2800" dirty="0"/>
          </a:p>
        </p:txBody>
      </p:sp>
      <p:sp>
        <p:nvSpPr>
          <p:cNvPr id="9" name="ZoneTexte 8"/>
          <p:cNvSpPr txBox="1"/>
          <p:nvPr/>
        </p:nvSpPr>
        <p:spPr>
          <a:xfrm>
            <a:off x="6357950" y="4786322"/>
            <a:ext cx="25002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Fleur solitaire et terminale</a:t>
            </a:r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28926" y="857232"/>
            <a:ext cx="2010487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Les fleurs 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71480"/>
            <a:ext cx="9144000" cy="50167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250000"/>
              </a:lnSpc>
              <a:buFont typeface="Wingdings" pitchFamily="2" charset="2"/>
              <a:buChar char="Ø"/>
            </a:pP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Rarement unisexuées mais hermaphrodites.</a:t>
            </a:r>
          </a:p>
          <a:p>
            <a:pPr>
              <a:lnSpc>
                <a:spcPct val="250000"/>
              </a:lnSpc>
              <a:buFont typeface="Wingdings" pitchFamily="2" charset="2"/>
              <a:buChar char="Ø"/>
            </a:pP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Les gamètes males  et femelles  d’une même fleur ne parvenant pas toujours à maturité au même moment.</a:t>
            </a:r>
            <a:endParaRPr lang="fr-FR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28596" y="1285860"/>
            <a:ext cx="535785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Fleurs de grande taille</a:t>
            </a:r>
            <a:endParaRPr lang="fr-F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57158" y="2214554"/>
            <a:ext cx="7929618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Le périanthe comprend généralement      6tépales libres </a:t>
            </a:r>
            <a:endParaRPr lang="fr-FR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14282" y="3786190"/>
            <a:ext cx="8143932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Les étamines sont au nombre de 6 (2 fois 3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714356"/>
            <a:ext cx="7929618" cy="86177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L’ovaire est triloculaire</a:t>
            </a:r>
          </a:p>
          <a:p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00034" y="1928802"/>
            <a:ext cx="757242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Le style est généralement unique. 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500034" y="2928934"/>
            <a:ext cx="7643866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Ovaire supère à placentation axile</a:t>
            </a:r>
            <a:endParaRPr lang="fr-F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71472" y="4000504"/>
            <a:ext cx="7715304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Nectar produit à la base des tépales</a:t>
            </a:r>
            <a:endParaRPr lang="fr-F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42910" y="5072074"/>
            <a:ext cx="8072494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Fruit :Capsule,   baie</a:t>
            </a:r>
            <a:endParaRPr lang="fr-FR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428604"/>
            <a:ext cx="8215338" cy="546348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liliaceae</a:t>
            </a:r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 ont des fleurs hypogynes, toutes les pièces florales du périanthe et de l’androcée s’insèrent sous le gynécée. C’est une caractéristique fondamentale de cette famille</a:t>
            </a:r>
            <a:endParaRPr lang="fr-FR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" y="0"/>
            <a:ext cx="9144000" cy="600164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fr-FR" sz="32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 tooltip="Haémodoracée"/>
              </a:rPr>
              <a:t>Haémodoracées</a:t>
            </a:r>
            <a:endParaRPr kumimoji="0" lang="fr-FR" sz="32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fr-FR" sz="32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 tooltip="Hanguanacée"/>
              </a:rPr>
              <a:t>Hanguanacées</a:t>
            </a:r>
            <a:endParaRPr kumimoji="0" lang="fr-FR" sz="32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fr-FR" sz="32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 tooltip="Iridacée"/>
              </a:rPr>
              <a:t>Iridacées</a:t>
            </a:r>
            <a:r>
              <a:rPr kumimoji="0" lang="fr-FR" sz="32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(famille de l'</a:t>
            </a:r>
            <a:r>
              <a:rPr kumimoji="0" lang="fr-FR" sz="32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 tooltip="Iris (genre végétal)"/>
              </a:rPr>
              <a:t>iris</a:t>
            </a:r>
            <a:r>
              <a:rPr kumimoji="0" lang="fr-FR" sz="32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et du </a:t>
            </a:r>
            <a:r>
              <a:rPr kumimoji="0" lang="fr-FR" sz="32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7" tooltip="Crocus"/>
              </a:rPr>
              <a:t>crocus</a:t>
            </a:r>
            <a:r>
              <a:rPr kumimoji="0" lang="fr-FR" sz="32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fr-FR" sz="32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fr-FR" sz="32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8" tooltip="Liliacée"/>
              </a:rPr>
              <a:t>Liliacées</a:t>
            </a:r>
            <a:r>
              <a:rPr kumimoji="0" lang="fr-FR" sz="32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fr-FR" sz="3200" b="1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9" tooltip="Agavacée"/>
              </a:rPr>
              <a:t>Agavacées</a:t>
            </a:r>
            <a:r>
              <a:rPr lang="fr-FR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(famille de l'</a:t>
            </a:r>
            <a:r>
              <a:rPr lang="fr-FR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0" tooltip="Agave"/>
              </a:rPr>
              <a:t>agave</a:t>
            </a:r>
            <a:r>
              <a:rPr lang="fr-FR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et du </a:t>
            </a:r>
            <a:r>
              <a:rPr lang="fr-FR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1" tooltip="Yucca"/>
              </a:rPr>
              <a:t>yucca</a:t>
            </a:r>
            <a:r>
              <a:rPr lang="fr-FR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lang="fr-FR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fr-FR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020\Downloads\CamScanner 04-12-2020 22.23.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678661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42910" y="1428736"/>
            <a:ext cx="621510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Distribution géographique</a:t>
            </a:r>
            <a:endParaRPr lang="fr-F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57158" y="2500306"/>
            <a:ext cx="8429684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Distribuées dans les région tempérées de        l’hémisphère nord</a:t>
            </a:r>
            <a:endParaRPr lang="fr-FR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85720" y="2143116"/>
            <a:ext cx="8111901" cy="14465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fr-FR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Les </a:t>
            </a:r>
            <a:r>
              <a:rPr kumimoji="0" lang="fr-FR" sz="4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Orchidales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785794"/>
            <a:ext cx="8358214" cy="52629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fr-FR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En </a:t>
            </a:r>
            <a:r>
              <a:rPr lang="fr-FR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 tooltip="Classification de Cronquist"/>
              </a:rPr>
              <a:t>classification classique de </a:t>
            </a:r>
            <a:r>
              <a:rPr lang="fr-FR" sz="28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 tooltip="Classification de Cronquist"/>
              </a:rPr>
              <a:t>Cronquist</a:t>
            </a:r>
            <a:r>
              <a:rPr lang="fr-FR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 tooltip="Classification de Cronquist"/>
              </a:rPr>
              <a:t> (1981)</a:t>
            </a:r>
            <a:r>
              <a:rPr lang="fr-FR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elle comprend 4 </a:t>
            </a:r>
            <a:r>
              <a:rPr lang="fr-FR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 tooltip="Famille botanique"/>
              </a:rPr>
              <a:t>familles</a:t>
            </a:r>
            <a:r>
              <a:rPr lang="fr-FR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:</a:t>
            </a:r>
          </a:p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fr-FR" sz="28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 tooltip="Burmanniacée"/>
              </a:rPr>
              <a:t>Burmanniacées</a:t>
            </a:r>
            <a:endParaRPr lang="fr-FR" sz="28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fr-FR" sz="28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 tooltip="Corsiacée"/>
              </a:rPr>
              <a:t>Corsiacées</a:t>
            </a:r>
            <a:endParaRPr lang="fr-FR" sz="28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fr-FR" sz="28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 tooltip="Geosiridacée"/>
              </a:rPr>
              <a:t>Geosiridacées</a:t>
            </a:r>
            <a:endParaRPr lang="fr-FR" sz="28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fr-FR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7" tooltip="Orchidacée"/>
              </a:rPr>
              <a:t>Orchidacées</a:t>
            </a:r>
            <a:r>
              <a:rPr lang="fr-FR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ou Orchidées</a:t>
            </a:r>
            <a:endParaRPr lang="fr-FR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28596" y="1142984"/>
            <a:ext cx="8143932" cy="48667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Les </a:t>
            </a:r>
            <a:r>
              <a:rPr lang="fr-FR" sz="3200" b="1" i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Orchidaceae</a:t>
            </a:r>
            <a:r>
              <a:rPr lang="fr-FR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forment une grande </a:t>
            </a:r>
            <a:r>
              <a:rPr lang="fr-FR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 tooltip="Famille (biologie)"/>
              </a:rPr>
              <a:t>famille</a:t>
            </a:r>
            <a:r>
              <a:rPr lang="fr-FR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de plantes </a:t>
            </a:r>
            <a:r>
              <a:rPr lang="fr-FR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 tooltip="Monocotylédone"/>
              </a:rPr>
              <a:t>monocotylédones</a:t>
            </a:r>
            <a:r>
              <a:rPr lang="fr-FR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C'est une </a:t>
            </a:r>
            <a:r>
              <a:rPr lang="fr-FR" sz="32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des familles les plus </a:t>
            </a:r>
            <a:r>
              <a:rPr lang="fr-FR" sz="32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 tooltip="Biodiversité"/>
              </a:rPr>
              <a:t>diversifiées</a:t>
            </a:r>
            <a:r>
              <a:rPr lang="fr-FR" sz="32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comptant </a:t>
            </a:r>
            <a:r>
              <a:rPr lang="fr-FR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plus de vingt-cinq mille </a:t>
            </a:r>
            <a:r>
              <a:rPr lang="fr-FR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 tooltip="Espèce"/>
              </a:rPr>
              <a:t>espèces</a:t>
            </a:r>
            <a:r>
              <a:rPr lang="fr-FR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réparties en huit-cent-cinquante </a:t>
            </a:r>
            <a:r>
              <a:rPr lang="fr-FR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 tooltip="Genre (biologie)"/>
              </a:rPr>
              <a:t>genres</a:t>
            </a:r>
            <a:r>
              <a:rPr lang="fr-FR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1357298"/>
            <a:ext cx="9144000" cy="19120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Ce sont des plantes herbacées, de type divers terrestres ou 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 tooltip="Épiphyte"/>
              </a:rPr>
              <a:t>épiphytes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00034" y="2000240"/>
            <a:ext cx="8215370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Pérennes, </a:t>
            </a:r>
            <a:r>
              <a:rPr lang="fr-FR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rhizomateuses</a:t>
            </a:r>
            <a:r>
              <a:rPr lang="fr-FR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ou tubéreuses, des régions tempérées à tropicales.</a:t>
            </a:r>
            <a:r>
              <a:rPr lang="fr-FR" sz="3200" b="1" dirty="0" smtClean="0">
                <a:solidFill>
                  <a:srgbClr val="25252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C'est une famille largement répandue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42910" y="928670"/>
            <a:ext cx="785818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Les feuilles </a:t>
            </a:r>
            <a:r>
              <a:rPr lang="fr-FR" sz="3200" b="1" dirty="0" err="1" smtClean="0">
                <a:latin typeface="Times New Roman" pitchFamily="18" charset="0"/>
                <a:cs typeface="Times New Roman" pitchFamily="18" charset="0"/>
              </a:rPr>
              <a:t>altèrnes</a:t>
            </a: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 , simples, en gaine à la base; stipules absentes</a:t>
            </a:r>
            <a:endParaRPr lang="fr-F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42910" y="2786058"/>
            <a:ext cx="8001056" cy="20621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L’inflorescences indéterminées, parfois réduites à une fleur généralement hermaphrodites, </a:t>
            </a:r>
            <a:r>
              <a:rPr lang="fr-F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zygomorphes, habituellement </a:t>
            </a:r>
            <a:r>
              <a:rPr lang="fr-F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résupinées</a:t>
            </a: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, souvent grandes</a:t>
            </a:r>
            <a:endParaRPr lang="fr-FR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escription de cette image, également commentée ci-aprè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136849"/>
            <a:ext cx="7620000" cy="602845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42910" y="1071546"/>
            <a:ext cx="8143932" cy="50167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3 Sépales libres ou soudées, </a:t>
            </a:r>
            <a:r>
              <a:rPr lang="fr-FR" sz="3200" b="1" dirty="0" err="1" smtClean="0">
                <a:latin typeface="Times New Roman" pitchFamily="18" charset="0"/>
                <a:cs typeface="Times New Roman" pitchFamily="18" charset="0"/>
              </a:rPr>
              <a:t>géneralement</a:t>
            </a: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b="1" dirty="0" err="1" smtClean="0">
                <a:latin typeface="Times New Roman" pitchFamily="18" charset="0"/>
                <a:cs typeface="Times New Roman" pitchFamily="18" charset="0"/>
              </a:rPr>
              <a:t>pétaloides</a:t>
            </a:r>
            <a:endParaRPr lang="fr-FR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fr-FR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3 Pétales libres maculés ou à couleurs variées </a:t>
            </a:r>
          </a:p>
          <a:p>
            <a:pPr>
              <a:buFont typeface="Wingdings" pitchFamily="2" charset="2"/>
              <a:buChar char="Ø"/>
            </a:pPr>
            <a:endParaRPr lang="fr-FR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 pétale médiane bien différencié des pétale latéraux et forment une lèvre (labelle)</a:t>
            </a:r>
            <a:endParaRPr lang="fr-FR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571480"/>
            <a:ext cx="8215370" cy="50167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fr-FR" sz="3200" b="1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 tooltip="Aloéacée"/>
              </a:rPr>
              <a:t>Aloéacées</a:t>
            </a:r>
            <a:r>
              <a:rPr lang="fr-FR" sz="32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(famille de l'</a:t>
            </a:r>
            <a:r>
              <a:rPr lang="fr-FR" sz="3200" b="1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 tooltip="Aloes"/>
              </a:rPr>
              <a:t>aloes</a:t>
            </a:r>
            <a:r>
              <a:rPr lang="fr-FR" sz="32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lang="fr-FR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fr-FR" sz="32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 tooltip="Amaryllidacée"/>
              </a:rPr>
              <a:t>Amaryllidacées</a:t>
            </a:r>
            <a:r>
              <a:rPr lang="fr-FR" sz="32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(famille de l'</a:t>
            </a:r>
            <a:r>
              <a:rPr lang="fr-FR" sz="32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 tooltip="Amaryllis"/>
              </a:rPr>
              <a:t>amaryllis</a:t>
            </a:r>
            <a:r>
              <a:rPr lang="fr-FR" sz="32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lang="fr-FR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fr-FR" sz="3200" b="1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 tooltip="Cyanastracée"/>
              </a:rPr>
              <a:t>Cyanastracées</a:t>
            </a:r>
            <a:endParaRPr lang="fr-FR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fr-FR" sz="3200" b="1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7" tooltip="Dracaenacée"/>
              </a:rPr>
              <a:t>Dracaenacées</a:t>
            </a:r>
            <a:r>
              <a:rPr lang="fr-FR" sz="32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(famille du </a:t>
            </a:r>
            <a:r>
              <a:rPr lang="fr-FR" sz="32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8" tooltip="Dracaena"/>
              </a:rPr>
              <a:t>dracaena</a:t>
            </a:r>
            <a:r>
              <a:rPr lang="fr-FR" sz="32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lang="fr-FR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fr-FR" sz="32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9" tooltip="Dioscoréacée"/>
              </a:rPr>
              <a:t>Dioscoréacées</a:t>
            </a:r>
            <a:r>
              <a:rPr lang="fr-FR" sz="32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(famille du </a:t>
            </a:r>
            <a:r>
              <a:rPr lang="fr-FR" sz="32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0" tooltip="Tamier"/>
              </a:rPr>
              <a:t>tamier</a:t>
            </a:r>
            <a:r>
              <a:rPr lang="fr-FR" sz="32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lang="fr-FR" sz="32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928670"/>
            <a:ext cx="7143800" cy="550072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928671"/>
            <a:ext cx="6429420" cy="514353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71472" y="2714620"/>
            <a:ext cx="8001056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 étamines 1ou 2 (très rarement 3) adnées au style et au stigmate et formant une colonne </a:t>
            </a:r>
            <a:endParaRPr lang="fr-FR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114" name="AutoShape 2" descr="Pollinie — Wikipé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00100" y="2857496"/>
            <a:ext cx="728667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Le pollen groupés en masses (pollinies)</a:t>
            </a:r>
            <a:endParaRPr lang="fr-FR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57298"/>
            <a:ext cx="7786742" cy="478634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C:\Users\2020\Downloads\CamScanner 04-15-2020 17.04.55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5221" y="0"/>
            <a:ext cx="519355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C:\Users\2020\Downloads\CamScanner 04-15-2020 17.04.55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0"/>
            <a:ext cx="45720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42910" y="1857364"/>
            <a:ext cx="785818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3 Carpelles soudés ; ovaire infère à</a:t>
            </a:r>
          </a:p>
          <a:p>
            <a:endParaRPr lang="fr-FR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 placentation pariétales ou axiles</a:t>
            </a:r>
            <a:endParaRPr lang="fr-F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285852" y="4857760"/>
            <a:ext cx="535785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Fruit  une capsule </a:t>
            </a:r>
            <a:endParaRPr lang="fr-FR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C:\Users\2020\Downloads\CamScanner 04-15-2020 17.04.55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607" y="0"/>
            <a:ext cx="835478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C:\Users\2020\Downloads\CamScanner 04-15-2020 17.04.55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2860" y="0"/>
            <a:ext cx="589828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428604"/>
            <a:ext cx="9144000" cy="61247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fr-FR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 tooltip="Philydracée"/>
              </a:rPr>
              <a:t>Philydracées</a:t>
            </a:r>
            <a:endParaRPr kumimoji="0" lang="fr-FR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fr-FR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 tooltip="Pontédériacée"/>
              </a:rPr>
              <a:t>Pontédériacées</a:t>
            </a:r>
            <a:r>
              <a:rPr kumimoji="0" lang="fr-FR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(famille de la </a:t>
            </a:r>
            <a:r>
              <a:rPr kumimoji="0" lang="fr-FR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 tooltip="Jacinthe d'eau"/>
              </a:rPr>
              <a:t>jacinthe d'eau</a:t>
            </a:r>
            <a:r>
              <a:rPr kumimoji="0" lang="fr-FR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fr-FR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fr-FR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 tooltip="Smilacacée"/>
              </a:rPr>
              <a:t>Smilacacées</a:t>
            </a:r>
            <a:r>
              <a:rPr kumimoji="0" lang="fr-FR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(famille de la </a:t>
            </a:r>
            <a:r>
              <a:rPr kumimoji="0" lang="fr-FR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 tooltip="Salsepareille"/>
              </a:rPr>
              <a:t>salsepareille</a:t>
            </a:r>
            <a:r>
              <a:rPr kumimoji="0" lang="fr-FR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fr-FR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fr-FR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7" tooltip="Stémonacée"/>
              </a:rPr>
              <a:t>Stémonacées</a:t>
            </a:r>
            <a:endParaRPr kumimoji="0" lang="fr-FR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fr-FR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8" tooltip="Taccacée"/>
              </a:rPr>
              <a:t>Taccacées</a:t>
            </a:r>
            <a:endParaRPr kumimoji="0" lang="fr-FR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fr-FR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9" tooltip="Velloziacée"/>
              </a:rPr>
              <a:t>Velloziacées</a:t>
            </a:r>
            <a:endParaRPr kumimoji="0" lang="fr-FR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fr-FR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0" tooltip="Xanthorrhoéacée"/>
              </a:rPr>
              <a:t>Xanthorrhoéacées</a:t>
            </a:r>
            <a:endParaRPr kumimoji="0" lang="fr-FR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020\Downloads\CamScanner 04-13-2020 22.35.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0"/>
            <a:ext cx="71438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2020\Downloads\CamScanner 04-13-2020 22.35.36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7715304" cy="185738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428604"/>
            <a:ext cx="8643998" cy="53860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fr-FR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En classification phylogénétique APG II (2003)</a:t>
            </a:r>
          </a:p>
          <a:p>
            <a:pPr>
              <a:lnSpc>
                <a:spcPct val="200000"/>
              </a:lnSpc>
            </a:pPr>
            <a:r>
              <a:rPr lang="fr-FR" sz="2800" b="1" i="1" dirty="0" smtClean="0">
                <a:latin typeface="Times New Roman" pitchFamily="18" charset="0"/>
                <a:cs typeface="Times New Roman" pitchFamily="18" charset="0"/>
              </a:rPr>
              <a:t> famille </a:t>
            </a:r>
            <a:r>
              <a:rPr lang="fr-FR" sz="2800" b="1" i="1" dirty="0" err="1" smtClean="0">
                <a:latin typeface="Times New Roman" pitchFamily="18" charset="0"/>
                <a:cs typeface="Times New Roman" pitchFamily="18" charset="0"/>
              </a:rPr>
              <a:t>Alstroemeriaceae</a:t>
            </a:r>
            <a:r>
              <a:rPr lang="fr-FR" sz="2800" b="1" i="1" dirty="0" smtClean="0">
                <a:latin typeface="Times New Roman" pitchFamily="18" charset="0"/>
                <a:cs typeface="Times New Roman" pitchFamily="18" charset="0"/>
              </a:rPr>
              <a:t>   / famille </a:t>
            </a:r>
            <a:r>
              <a:rPr lang="fr-FR" sz="2800" b="1" i="1" dirty="0" err="1" smtClean="0">
                <a:latin typeface="Times New Roman" pitchFamily="18" charset="0"/>
                <a:cs typeface="Times New Roman" pitchFamily="18" charset="0"/>
              </a:rPr>
              <a:t>Campynemataceae</a:t>
            </a:r>
            <a:r>
              <a:rPr lang="fr-FR" sz="2800" b="1" i="1" dirty="0" smtClean="0">
                <a:latin typeface="Times New Roman" pitchFamily="18" charset="0"/>
                <a:cs typeface="Times New Roman" pitchFamily="18" charset="0"/>
              </a:rPr>
              <a:t> famille </a:t>
            </a:r>
            <a:r>
              <a:rPr lang="fr-FR" sz="2800" b="1" i="1" dirty="0" err="1" smtClean="0">
                <a:latin typeface="Times New Roman" pitchFamily="18" charset="0"/>
                <a:cs typeface="Times New Roman" pitchFamily="18" charset="0"/>
              </a:rPr>
              <a:t>Colchicaceae</a:t>
            </a:r>
            <a:r>
              <a:rPr lang="fr-FR" sz="2800" b="1" i="1" dirty="0" smtClean="0">
                <a:latin typeface="Times New Roman" pitchFamily="18" charset="0"/>
                <a:cs typeface="Times New Roman" pitchFamily="18" charset="0"/>
              </a:rPr>
              <a:t>      /      famille </a:t>
            </a:r>
            <a:r>
              <a:rPr lang="fr-FR" sz="2800" b="1" i="1" dirty="0" err="1" smtClean="0">
                <a:latin typeface="Times New Roman" pitchFamily="18" charset="0"/>
                <a:cs typeface="Times New Roman" pitchFamily="18" charset="0"/>
              </a:rPr>
              <a:t>Corsiaceae</a:t>
            </a:r>
            <a:r>
              <a:rPr lang="fr-FR" sz="2800" b="1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fr-FR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famille </a:t>
            </a:r>
            <a:r>
              <a:rPr lang="fr-FR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Liliaceae</a:t>
            </a:r>
            <a:r>
              <a:rPr lang="fr-FR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fr-FR" sz="2800" b="1" i="1" dirty="0" smtClean="0">
                <a:latin typeface="Times New Roman" pitchFamily="18" charset="0"/>
                <a:cs typeface="Times New Roman" pitchFamily="18" charset="0"/>
              </a:rPr>
              <a:t>/    famille </a:t>
            </a:r>
            <a:r>
              <a:rPr lang="fr-FR" sz="2800" b="1" i="1" dirty="0" err="1" smtClean="0">
                <a:latin typeface="Times New Roman" pitchFamily="18" charset="0"/>
                <a:cs typeface="Times New Roman" pitchFamily="18" charset="0"/>
              </a:rPr>
              <a:t>Luzuriagaceae</a:t>
            </a:r>
            <a:r>
              <a:rPr lang="fr-FR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fr-FR" sz="2800" b="1" i="1" dirty="0" smtClean="0">
                <a:latin typeface="Times New Roman" pitchFamily="18" charset="0"/>
                <a:cs typeface="Times New Roman" pitchFamily="18" charset="0"/>
              </a:rPr>
              <a:t>famille </a:t>
            </a:r>
            <a:r>
              <a:rPr lang="fr-FR" sz="2800" b="1" i="1" dirty="0" err="1" smtClean="0">
                <a:latin typeface="Times New Roman" pitchFamily="18" charset="0"/>
                <a:cs typeface="Times New Roman" pitchFamily="18" charset="0"/>
              </a:rPr>
              <a:t>Melanthiaceae</a:t>
            </a:r>
            <a:r>
              <a:rPr lang="fr-FR" sz="2800" b="1" i="1" dirty="0" smtClean="0">
                <a:latin typeface="Times New Roman" pitchFamily="18" charset="0"/>
                <a:cs typeface="Times New Roman" pitchFamily="18" charset="0"/>
              </a:rPr>
              <a:t>      /  famille </a:t>
            </a:r>
            <a:r>
              <a:rPr lang="fr-FR" sz="2800" b="1" i="1" dirty="0" err="1" smtClean="0">
                <a:latin typeface="Times New Roman" pitchFamily="18" charset="0"/>
                <a:cs typeface="Times New Roman" pitchFamily="18" charset="0"/>
              </a:rPr>
              <a:t>Philesiaceae</a:t>
            </a:r>
            <a:r>
              <a:rPr lang="fr-FR" sz="2800" b="1" i="1" dirty="0" smtClean="0">
                <a:latin typeface="Times New Roman" pitchFamily="18" charset="0"/>
                <a:cs typeface="Times New Roman" pitchFamily="18" charset="0"/>
              </a:rPr>
              <a:t>       famille </a:t>
            </a:r>
            <a:r>
              <a:rPr lang="fr-FR" sz="2800" b="1" i="1" dirty="0" err="1" smtClean="0">
                <a:latin typeface="Times New Roman" pitchFamily="18" charset="0"/>
                <a:cs typeface="Times New Roman" pitchFamily="18" charset="0"/>
              </a:rPr>
              <a:t>Ripogonaceae</a:t>
            </a:r>
            <a:r>
              <a:rPr lang="fr-FR" sz="2800" b="1" i="1" dirty="0" smtClean="0">
                <a:latin typeface="Times New Roman" pitchFamily="18" charset="0"/>
                <a:cs typeface="Times New Roman" pitchFamily="18" charset="0"/>
              </a:rPr>
              <a:t>       /   </a:t>
            </a:r>
            <a:r>
              <a:rPr lang="fr-FR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famille </a:t>
            </a:r>
            <a:r>
              <a:rPr lang="fr-FR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Smilacaceae</a:t>
            </a:r>
            <a:endParaRPr lang="fr-FR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285728"/>
            <a:ext cx="8286808" cy="61247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fr-FR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En classification phylogénétique APG III (2009)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i="1" dirty="0" smtClean="0">
                <a:latin typeface="Times New Roman" pitchFamily="18" charset="0"/>
                <a:cs typeface="Times New Roman" pitchFamily="18" charset="0"/>
              </a:rPr>
              <a:t>famille </a:t>
            </a:r>
            <a:r>
              <a:rPr lang="fr-FR" sz="2800" b="1" i="1" dirty="0" err="1" smtClean="0">
                <a:latin typeface="Times New Roman" pitchFamily="18" charset="0"/>
                <a:cs typeface="Times New Roman" pitchFamily="18" charset="0"/>
              </a:rPr>
              <a:t>Alstroemeriaceae</a:t>
            </a:r>
            <a:r>
              <a:rPr lang="fr-FR" sz="2800" b="1" i="1" dirty="0" smtClean="0">
                <a:latin typeface="Times New Roman" pitchFamily="18" charset="0"/>
                <a:cs typeface="Times New Roman" pitchFamily="18" charset="0"/>
              </a:rPr>
              <a:t> (incluant </a:t>
            </a:r>
            <a:r>
              <a:rPr lang="fr-FR" sz="2800" b="1" i="1" dirty="0" err="1" smtClean="0">
                <a:latin typeface="Times New Roman" pitchFamily="18" charset="0"/>
                <a:cs typeface="Times New Roman" pitchFamily="18" charset="0"/>
              </a:rPr>
              <a:t>Luzuriagaceae</a:t>
            </a:r>
            <a:r>
              <a:rPr lang="fr-FR" sz="2800" b="1" i="1" dirty="0" smtClean="0">
                <a:latin typeface="Times New Roman" pitchFamily="18" charset="0"/>
                <a:cs typeface="Times New Roman" pitchFamily="18" charset="0"/>
              </a:rPr>
              <a:t>) famille </a:t>
            </a:r>
            <a:r>
              <a:rPr lang="fr-FR" sz="2800" b="1" i="1" dirty="0" err="1" smtClean="0">
                <a:latin typeface="Times New Roman" pitchFamily="18" charset="0"/>
                <a:cs typeface="Times New Roman" pitchFamily="18" charset="0"/>
              </a:rPr>
              <a:t>Campynemataceae</a:t>
            </a:r>
            <a:r>
              <a:rPr lang="fr-FR" sz="2800" b="1" i="1" dirty="0" smtClean="0">
                <a:latin typeface="Times New Roman" pitchFamily="18" charset="0"/>
                <a:cs typeface="Times New Roman" pitchFamily="18" charset="0"/>
              </a:rPr>
              <a:t>   /  famille </a:t>
            </a:r>
            <a:r>
              <a:rPr lang="fr-FR" sz="2800" b="1" i="1" dirty="0" err="1" smtClean="0">
                <a:latin typeface="Times New Roman" pitchFamily="18" charset="0"/>
                <a:cs typeface="Times New Roman" pitchFamily="18" charset="0"/>
              </a:rPr>
              <a:t>Colchicaceae</a:t>
            </a:r>
            <a:endParaRPr lang="fr-FR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fr-FR" sz="2800" b="1" i="1" dirty="0" smtClean="0">
                <a:latin typeface="Times New Roman" pitchFamily="18" charset="0"/>
                <a:cs typeface="Times New Roman" pitchFamily="18" charset="0"/>
              </a:rPr>
              <a:t>famille </a:t>
            </a:r>
            <a:r>
              <a:rPr lang="fr-FR" sz="2800" b="1" i="1" dirty="0" err="1" smtClean="0">
                <a:latin typeface="Times New Roman" pitchFamily="18" charset="0"/>
                <a:cs typeface="Times New Roman" pitchFamily="18" charset="0"/>
              </a:rPr>
              <a:t>Corsiaceae</a:t>
            </a:r>
            <a:r>
              <a:rPr lang="fr-FR" sz="2800" b="1" i="1" dirty="0" smtClean="0">
                <a:latin typeface="Times New Roman" pitchFamily="18" charset="0"/>
                <a:cs typeface="Times New Roman" pitchFamily="18" charset="0"/>
              </a:rPr>
              <a:t>       /     famille </a:t>
            </a:r>
            <a:r>
              <a:rPr lang="fr-FR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Liliaceae</a:t>
            </a:r>
            <a:r>
              <a:rPr lang="fr-FR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2800" b="1" i="1" dirty="0" smtClean="0">
                <a:latin typeface="Times New Roman" pitchFamily="18" charset="0"/>
                <a:cs typeface="Times New Roman" pitchFamily="18" charset="0"/>
              </a:rPr>
              <a:t>          famille </a:t>
            </a:r>
            <a:r>
              <a:rPr lang="fr-FR" sz="2800" b="1" i="1" dirty="0" err="1" smtClean="0">
                <a:latin typeface="Times New Roman" pitchFamily="18" charset="0"/>
                <a:cs typeface="Times New Roman" pitchFamily="18" charset="0"/>
              </a:rPr>
              <a:t>Melanthiacea</a:t>
            </a:r>
            <a:r>
              <a:rPr lang="fr-FR" sz="2800" b="1" i="1" dirty="0" smtClean="0">
                <a:latin typeface="Times New Roman" pitchFamily="18" charset="0"/>
                <a:cs typeface="Times New Roman" pitchFamily="18" charset="0"/>
              </a:rPr>
              <a:t>     /  </a:t>
            </a:r>
            <a:r>
              <a:rPr lang="fr-FR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famille </a:t>
            </a:r>
            <a:r>
              <a:rPr lang="fr-FR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Petermanniaceae</a:t>
            </a:r>
            <a:r>
              <a:rPr lang="fr-FR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fr-FR" sz="2800" b="1" i="1" dirty="0" smtClean="0">
                <a:latin typeface="Times New Roman" pitchFamily="18" charset="0"/>
                <a:cs typeface="Times New Roman" pitchFamily="18" charset="0"/>
              </a:rPr>
              <a:t>famille </a:t>
            </a:r>
            <a:r>
              <a:rPr lang="fr-FR" sz="2800" b="1" i="1" dirty="0" err="1" smtClean="0">
                <a:latin typeface="Times New Roman" pitchFamily="18" charset="0"/>
                <a:cs typeface="Times New Roman" pitchFamily="18" charset="0"/>
              </a:rPr>
              <a:t>Philesiaceae</a:t>
            </a:r>
            <a:r>
              <a:rPr lang="fr-FR" sz="2800" b="1" i="1" dirty="0" smtClean="0">
                <a:latin typeface="Times New Roman" pitchFamily="18" charset="0"/>
                <a:cs typeface="Times New Roman" pitchFamily="18" charset="0"/>
              </a:rPr>
              <a:t>     /    famille </a:t>
            </a:r>
            <a:r>
              <a:rPr lang="fr-FR" sz="2800" b="1" i="1" dirty="0" err="1" smtClean="0">
                <a:latin typeface="Times New Roman" pitchFamily="18" charset="0"/>
                <a:cs typeface="Times New Roman" pitchFamily="18" charset="0"/>
              </a:rPr>
              <a:t>Ripogonaceae</a:t>
            </a:r>
            <a:r>
              <a:rPr lang="fr-FR" sz="2800" b="1" i="1" dirty="0" smtClean="0">
                <a:latin typeface="Times New Roman" pitchFamily="18" charset="0"/>
                <a:cs typeface="Times New Roman" pitchFamily="18" charset="0"/>
              </a:rPr>
              <a:t>          famille </a:t>
            </a:r>
            <a:r>
              <a:rPr lang="fr-FR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Smilacaceae</a:t>
            </a:r>
            <a:endParaRPr lang="fr-FR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428604"/>
            <a:ext cx="8358246" cy="37856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Les familles rangées dans </a:t>
            </a:r>
            <a:r>
              <a:rPr lang="fr-FR" sz="3200" b="1" i="1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Dioscoreales</a:t>
            </a:r>
            <a:r>
              <a:rPr lang="fr-FR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fr-FR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Asparagales</a:t>
            </a:r>
            <a:r>
              <a:rPr lang="fr-FR" sz="3200" b="1" i="1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FR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Liliales</a:t>
            </a:r>
            <a:r>
              <a:rPr lang="fr-FR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étaient auparavant considérées comme faisant partie de l’ordre de </a:t>
            </a:r>
            <a:r>
              <a:rPr lang="fr-FR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Liliales </a:t>
            </a: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qui  a été un ensemble très large délimité</a:t>
            </a:r>
            <a:endParaRPr lang="fr-FR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scription de cette image, également commentée ci-aprè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14356"/>
            <a:ext cx="7858180" cy="4572032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3" name="Rectangle 2"/>
          <p:cNvSpPr/>
          <p:nvPr/>
        </p:nvSpPr>
        <p:spPr>
          <a:xfrm>
            <a:off x="3500430" y="5786454"/>
            <a:ext cx="12602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i="1" dirty="0" smtClean="0"/>
              <a:t>Agave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1510</TotalTime>
  <Words>470</Words>
  <Application>Microsoft Office PowerPoint</Application>
  <PresentationFormat>Affichage à l'écran (4:3)</PresentationFormat>
  <Paragraphs>94</Paragraphs>
  <Slides>51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51</vt:i4>
      </vt:variant>
    </vt:vector>
  </HeadingPairs>
  <TitlesOfParts>
    <vt:vector size="58" baseType="lpstr">
      <vt:lpstr>Arial</vt:lpstr>
      <vt:lpstr>Calibri</vt:lpstr>
      <vt:lpstr>Cambria</vt:lpstr>
      <vt:lpstr>Helvetica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2020</dc:creator>
  <cp:lastModifiedBy>ABUMADA</cp:lastModifiedBy>
  <cp:revision>146</cp:revision>
  <dcterms:created xsi:type="dcterms:W3CDTF">2020-04-06T22:57:46Z</dcterms:created>
  <dcterms:modified xsi:type="dcterms:W3CDTF">2020-04-16T09:47:39Z</dcterms:modified>
</cp:coreProperties>
</file>