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41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B11CF25-BD4F-451D-8B5A-06831E9BD7F9}" type="datetimeFigureOut">
              <a:rPr lang="fr-FR" smtClean="0"/>
              <a:t>06/06/2020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11CF25-BD4F-451D-8B5A-06831E9BD7F9}" type="datetimeFigureOut">
              <a:rPr lang="fr-FR" smtClean="0"/>
              <a:t>06/06/2020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11CF25-BD4F-451D-8B5A-06831E9BD7F9}" type="datetimeFigureOut">
              <a:rPr lang="fr-FR" smtClean="0"/>
              <a:t>06/06/2020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11CF25-BD4F-451D-8B5A-06831E9BD7F9}" type="datetimeFigureOut">
              <a:rPr lang="fr-FR" smtClean="0"/>
              <a:t>06/06/2020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B11CF25-BD4F-451D-8B5A-06831E9BD7F9}" type="datetimeFigureOut">
              <a:rPr lang="fr-FR" smtClean="0"/>
              <a:t>06/06/2020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B11CF25-BD4F-451D-8B5A-06831E9BD7F9}" type="datetimeFigureOut">
              <a:rPr lang="fr-FR" smtClean="0"/>
              <a:t>06/06/2020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B11CF25-BD4F-451D-8B5A-06831E9BD7F9}" type="datetimeFigureOut">
              <a:rPr lang="fr-FR" smtClean="0"/>
              <a:t>06/06/2020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B11CF25-BD4F-451D-8B5A-06831E9BD7F9}" type="datetimeFigureOut">
              <a:rPr lang="fr-FR" smtClean="0"/>
              <a:t>06/06/2020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B11CF25-BD4F-451D-8B5A-06831E9BD7F9}" type="datetimeFigureOut">
              <a:rPr lang="fr-FR" smtClean="0"/>
              <a:t>06/06/2020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B11CF25-BD4F-451D-8B5A-06831E9BD7F9}" type="datetimeFigureOut">
              <a:rPr lang="fr-FR" smtClean="0"/>
              <a:t>06/06/2020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B11CF25-BD4F-451D-8B5A-06831E9BD7F9}" type="datetimeFigureOut">
              <a:rPr lang="fr-FR" smtClean="0"/>
              <a:t>06/06/2020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432D2C-075D-4C54-B83A-188A558D39F5}"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11CF25-BD4F-451D-8B5A-06831E9BD7F9}" type="datetimeFigureOut">
              <a:rPr lang="fr-FR" smtClean="0"/>
              <a:t>06/06/2020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432D2C-075D-4C54-B83A-188A558D39F5}"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938992"/>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800" b="1" dirty="0" smtClean="0">
                <a:solidFill>
                  <a:srgbClr val="FF0000"/>
                </a:solidFill>
                <a:latin typeface="Adobe Arabic"/>
                <a:ea typeface="Adobe Arabic"/>
                <a:cs typeface="Adobe Arabic"/>
              </a:rPr>
              <a:t>الفصل السادس</a:t>
            </a:r>
            <a:r>
              <a:rPr lang="ar-DZ" sz="4800" b="1" dirty="0" smtClean="0">
                <a:solidFill>
                  <a:srgbClr val="FF0000"/>
                </a:solidFill>
                <a:latin typeface="Times New Roman" pitchFamily="18" charset="0"/>
                <a:ea typeface="Adobe Arabic"/>
                <a:cs typeface="Times New Roman" pitchFamily="18" charset="0"/>
              </a:rPr>
              <a:t>:</a:t>
            </a:r>
            <a:r>
              <a:rPr lang="ar-DZ" sz="4800" b="1" dirty="0" smtClean="0">
                <a:solidFill>
                  <a:srgbClr val="FF0000"/>
                </a:solidFill>
                <a:latin typeface="Adobe Arabic"/>
                <a:ea typeface="Adobe Arabic"/>
                <a:cs typeface="Adobe Arabic"/>
              </a:rPr>
              <a:t> تكاليف التمويل</a:t>
            </a:r>
          </a:p>
          <a:p>
            <a:pPr algn="ctr" rtl="1" fontAlgn="ctr">
              <a:spcBef>
                <a:spcPct val="20000"/>
              </a:spcBef>
              <a:buClr>
                <a:srgbClr val="F0A22E"/>
              </a:buClr>
              <a:buSzPct val="70000"/>
            </a:pPr>
            <a:r>
              <a:rPr lang="ar-DZ" sz="3200" b="1" dirty="0" smtClean="0">
                <a:solidFill>
                  <a:srgbClr val="FF0000"/>
                </a:solidFill>
                <a:latin typeface="Times New Roman" pitchFamily="18" charset="0"/>
                <a:ea typeface="Adobe Arabic"/>
                <a:cs typeface="Times New Roman" pitchFamily="18" charset="0"/>
              </a:rPr>
              <a:t>3. </a:t>
            </a:r>
            <a:r>
              <a:rPr lang="ar-DZ" sz="3200" b="1" dirty="0" smtClean="0">
                <a:solidFill>
                  <a:srgbClr val="FF0000"/>
                </a:solidFill>
                <a:latin typeface="Adobe Arabic"/>
                <a:ea typeface="Adobe Arabic"/>
                <a:cs typeface="Times New Roman" pitchFamily="18" charset="0"/>
              </a:rPr>
              <a:t>نموذج تسعير الأصول المالية </a:t>
            </a:r>
            <a:r>
              <a:rPr lang="ar-DZ" sz="3200" b="1" dirty="0" smtClean="0">
                <a:solidFill>
                  <a:srgbClr val="FF0000"/>
                </a:solidFill>
                <a:latin typeface="Adobe Arabic"/>
                <a:ea typeface="Adobe Arabic"/>
                <a:cs typeface="Adobe Arabic"/>
              </a:rPr>
              <a:t>( تكملة)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5000" y="152400"/>
            <a:ext cx="2819400" cy="685800"/>
          </a:xfrm>
        </p:spPr>
        <p:txBody>
          <a:bodyPr>
            <a:normAutofit fontScale="90000"/>
          </a:bodyPr>
          <a:lstStyle/>
          <a:p>
            <a:pPr algn="r" rtl="1"/>
            <a:r>
              <a:rPr lang="ar-DZ" sz="4000" b="1" dirty="0" smtClean="0">
                <a:solidFill>
                  <a:srgbClr val="FF0000"/>
                </a:solidFill>
                <a:latin typeface="Times New Roman" pitchFamily="18" charset="0"/>
                <a:cs typeface="Times New Roman" pitchFamily="18" charset="0"/>
              </a:rPr>
              <a:t>3. </a:t>
            </a:r>
            <a:r>
              <a:rPr lang="ar-DZ" sz="4000" b="1" dirty="0" smtClean="0">
                <a:solidFill>
                  <a:srgbClr val="FF0000"/>
                </a:solidFill>
                <a:latin typeface="Arial" pitchFamily="34" charset="0"/>
                <a:cs typeface="Arial" pitchFamily="34" charset="0"/>
              </a:rPr>
              <a:t>حساب </a:t>
            </a:r>
            <a:r>
              <a:rPr lang="fr-FR" sz="4000" b="1" dirty="0" smtClean="0">
                <a:solidFill>
                  <a:srgbClr val="FF0000"/>
                </a:solidFill>
                <a:latin typeface="Times New Roman" pitchFamily="18" charset="0"/>
                <a:cs typeface="Times New Roman" pitchFamily="18" charset="0"/>
              </a:rPr>
              <a:t>β</a:t>
            </a:r>
            <a:r>
              <a:rPr lang="ar-DZ" sz="4000" b="1" dirty="0" smtClean="0">
                <a:solidFill>
                  <a:srgbClr val="FF0000"/>
                </a:solidFill>
                <a:latin typeface="Times New Roman" pitchFamily="18" charset="0"/>
                <a:cs typeface="Times New Roman" pitchFamily="18" charset="0"/>
              </a:rPr>
              <a:t> </a:t>
            </a:r>
            <a:r>
              <a:rPr lang="ar-DZ" sz="4000" b="1" dirty="0" smtClean="0">
                <a:solidFill>
                  <a:srgbClr val="FF0000"/>
                </a:solidFill>
                <a:latin typeface="Arial" pitchFamily="34" charset="0"/>
                <a:cs typeface="Arial" pitchFamily="34" charset="0"/>
              </a:rPr>
              <a:t>:</a:t>
            </a:r>
            <a:endParaRPr lang="fr-FR" sz="4000" dirty="0">
              <a:solidFill>
                <a:srgbClr val="FF0000"/>
              </a:solidFill>
            </a:endParaRPr>
          </a:p>
        </p:txBody>
      </p:sp>
      <p:grpSp>
        <p:nvGrpSpPr>
          <p:cNvPr id="3" name="Groupe 17"/>
          <p:cNvGrpSpPr/>
          <p:nvPr/>
        </p:nvGrpSpPr>
        <p:grpSpPr>
          <a:xfrm>
            <a:off x="609600" y="381000"/>
            <a:ext cx="3216345" cy="1066800"/>
            <a:chOff x="457200" y="1524000"/>
            <a:chExt cx="3216345" cy="1066800"/>
          </a:xfrm>
        </p:grpSpPr>
        <p:sp>
          <p:nvSpPr>
            <p:cNvPr id="87043" name="Zone de texte 2"/>
            <p:cNvSpPr txBox="1">
              <a:spLocks noChangeArrowheads="1"/>
            </p:cNvSpPr>
            <p:nvPr/>
          </p:nvSpPr>
          <p:spPr bwMode="auto">
            <a:xfrm>
              <a:off x="457200" y="1778350"/>
              <a:ext cx="960126" cy="5076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β</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a </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7044" name="Zone de texte 2"/>
            <p:cNvSpPr txBox="1">
              <a:spLocks noChangeArrowheads="1"/>
            </p:cNvSpPr>
            <p:nvPr/>
          </p:nvSpPr>
          <p:spPr bwMode="auto">
            <a:xfrm>
              <a:off x="1219200" y="1524000"/>
              <a:ext cx="2454345" cy="5715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COV (</a:t>
              </a:r>
              <a:r>
                <a:rPr kumimoji="0" lang="fr-FR" sz="2400" b="1" i="0" u="none" strike="noStrike" cap="none" normalizeH="0" baseline="0" dirty="0" err="1" smtClean="0">
                  <a:ln>
                    <a:noFill/>
                  </a:ln>
                  <a:solidFill>
                    <a:srgbClr val="000000"/>
                  </a:solidFill>
                  <a:effectLst/>
                  <a:latin typeface="Times New Roman" pitchFamily="18" charset="0"/>
                  <a:ea typeface="Arial" pitchFamily="34" charset="0"/>
                  <a:cs typeface="Times New Roman" pitchFamily="18" charset="0"/>
                </a:rPr>
                <a:t>R</a:t>
              </a:r>
              <a:r>
                <a:rPr kumimoji="0" lang="fr-FR" sz="2400" b="1" i="0" u="none" strike="noStrike" cap="none" normalizeH="0" baseline="-25000" dirty="0" err="1" smtClean="0">
                  <a:ln>
                    <a:noFill/>
                  </a:ln>
                  <a:solidFill>
                    <a:srgbClr val="000000"/>
                  </a:solidFill>
                  <a:effectLst/>
                  <a:latin typeface="Times New Roman" pitchFamily="18" charset="0"/>
                  <a:ea typeface="Arial" pitchFamily="34" charset="0"/>
                  <a:cs typeface="Times New Roman" pitchFamily="18" charset="0"/>
                </a:rPr>
                <a:t>m</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R</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7045" name="Zone de texte 2"/>
            <p:cNvSpPr txBox="1">
              <a:spLocks noChangeArrowheads="1"/>
            </p:cNvSpPr>
            <p:nvPr/>
          </p:nvSpPr>
          <p:spPr bwMode="auto">
            <a:xfrm>
              <a:off x="1905000" y="2095500"/>
              <a:ext cx="979594" cy="495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V (a)</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7" name="Connecteur droit 16"/>
            <p:cNvCxnSpPr/>
            <p:nvPr/>
          </p:nvCxnSpPr>
          <p:spPr>
            <a:xfrm>
              <a:off x="1303385" y="2057400"/>
              <a:ext cx="22860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Groupe 27"/>
          <p:cNvGrpSpPr/>
          <p:nvPr/>
        </p:nvGrpSpPr>
        <p:grpSpPr>
          <a:xfrm>
            <a:off x="533400" y="1654792"/>
            <a:ext cx="6324600" cy="802944"/>
            <a:chOff x="533400" y="2245056"/>
            <a:chExt cx="6324600" cy="802944"/>
          </a:xfrm>
        </p:grpSpPr>
        <p:sp>
          <p:nvSpPr>
            <p:cNvPr id="87052" name="Zone de texte 2"/>
            <p:cNvSpPr txBox="1">
              <a:spLocks noChangeArrowheads="1"/>
            </p:cNvSpPr>
            <p:nvPr/>
          </p:nvSpPr>
          <p:spPr bwMode="auto">
            <a:xfrm>
              <a:off x="533400" y="2403144"/>
              <a:ext cx="6324600" cy="64485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COV(</a:t>
              </a:r>
              <a:r>
                <a:rPr kumimoji="0" lang="fr-FR" sz="2400" b="1" i="0" u="none" strike="noStrike" cap="none" normalizeH="0" baseline="0" dirty="0" err="1" smtClean="0">
                  <a:ln>
                    <a:noFill/>
                  </a:ln>
                  <a:solidFill>
                    <a:srgbClr val="000000"/>
                  </a:solidFill>
                  <a:effectLst/>
                  <a:latin typeface="Times New Roman" pitchFamily="18" charset="0"/>
                  <a:ea typeface="Arial" pitchFamily="34" charset="0"/>
                  <a:cs typeface="Times New Roman" pitchFamily="18" charset="0"/>
                </a:rPr>
                <a:t>R</a:t>
              </a:r>
              <a:r>
                <a:rPr kumimoji="0" lang="fr-FR" sz="2400" b="1" i="0" u="none" strike="noStrike" cap="none" normalizeH="0" baseline="-25000" dirty="0" err="1" smtClean="0">
                  <a:ln>
                    <a:noFill/>
                  </a:ln>
                  <a:solidFill>
                    <a:srgbClr val="000000"/>
                  </a:solidFill>
                  <a:effectLst/>
                  <a:latin typeface="Times New Roman" pitchFamily="18" charset="0"/>
                  <a:ea typeface="Arial" pitchFamily="34" charset="0"/>
                  <a:cs typeface="Times New Roman" pitchFamily="18" charset="0"/>
                </a:rPr>
                <a:t>m</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R</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a:t>
              </a:r>
              <a:r>
                <a:rPr kumimoji="0" lang="el-G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Σ</a:t>
              </a:r>
              <a:r>
                <a:rPr kumimoji="0" lang="fr-FR" sz="24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[(R</a:t>
              </a:r>
              <a:r>
                <a:rPr kumimoji="0" lang="fr-FR" sz="2400" b="1" i="0" u="none" strike="noStrike" cap="none" normalizeH="0" baseline="-25000" dirty="0" smtClean="0">
                  <a:ln>
                    <a:noFill/>
                  </a:ln>
                  <a:solidFill>
                    <a:srgbClr val="C00000"/>
                  </a:solidFill>
                  <a:effectLst/>
                  <a:latin typeface="Times New Roman" pitchFamily="18" charset="0"/>
                  <a:ea typeface="Arial" pitchFamily="34" charset="0"/>
                  <a:cs typeface="Times New Roman" pitchFamily="18" charset="0"/>
                </a:rPr>
                <a:t>a </a:t>
              </a:r>
              <a:r>
                <a:rPr kumimoji="0" lang="fr-FR" sz="24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–E(R</a:t>
              </a:r>
              <a:r>
                <a:rPr kumimoji="0" lang="fr-FR" sz="2400" b="1" i="0" u="none" strike="noStrike" cap="none" normalizeH="0" baseline="-25000" dirty="0" smtClean="0">
                  <a:ln>
                    <a:noFill/>
                  </a:ln>
                  <a:solidFill>
                    <a:srgbClr val="C00000"/>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a:t>
              </a:r>
              <a:r>
                <a:rPr kumimoji="0" lang="fr-FR" sz="2400" b="1" i="0" u="none" strike="noStrike" cap="none" normalizeH="0" baseline="0" dirty="0" smtClean="0">
                  <a:ln>
                    <a:noFill/>
                  </a:ln>
                  <a:solidFill>
                    <a:srgbClr val="002060"/>
                  </a:solidFill>
                  <a:effectLst/>
                  <a:latin typeface="Times New Roman" pitchFamily="18" charset="0"/>
                  <a:ea typeface="Arial" pitchFamily="34" charset="0"/>
                  <a:cs typeface="Times New Roman" pitchFamily="18" charset="0"/>
                </a:rPr>
                <a:t>(</a:t>
              </a:r>
              <a:r>
                <a:rPr kumimoji="0" lang="fr-FR" sz="2400" b="1" i="0" u="none" strike="noStrike" cap="none" normalizeH="0" baseline="0" dirty="0" err="1" smtClean="0">
                  <a:ln>
                    <a:noFill/>
                  </a:ln>
                  <a:solidFill>
                    <a:srgbClr val="002060"/>
                  </a:solidFill>
                  <a:effectLst/>
                  <a:latin typeface="Times New Roman" pitchFamily="18" charset="0"/>
                  <a:ea typeface="Arial" pitchFamily="34" charset="0"/>
                  <a:cs typeface="Times New Roman" pitchFamily="18" charset="0"/>
                </a:rPr>
                <a:t>R</a:t>
              </a:r>
              <a:r>
                <a:rPr kumimoji="0" lang="fr-FR" sz="2400" b="1" i="0" u="none" strike="noStrike" cap="none" normalizeH="0" baseline="-25000" dirty="0" err="1" smtClean="0">
                  <a:ln>
                    <a:noFill/>
                  </a:ln>
                  <a:solidFill>
                    <a:srgbClr val="002060"/>
                  </a:solidFill>
                  <a:effectLst/>
                  <a:latin typeface="Times New Roman" pitchFamily="18" charset="0"/>
                  <a:ea typeface="Arial" pitchFamily="34" charset="0"/>
                  <a:cs typeface="Times New Roman" pitchFamily="18" charset="0"/>
                </a:rPr>
                <a:t>m</a:t>
              </a:r>
              <a:r>
                <a:rPr kumimoji="0" lang="fr-FR" sz="2400" b="1" i="0" u="none" strike="noStrike" cap="none" normalizeH="0" baseline="0" dirty="0" smtClean="0">
                  <a:ln>
                    <a:noFill/>
                  </a:ln>
                  <a:solidFill>
                    <a:srgbClr val="002060"/>
                  </a:solidFill>
                  <a:effectLst/>
                  <a:latin typeface="Times New Roman" pitchFamily="18" charset="0"/>
                  <a:ea typeface="Arial" pitchFamily="34" charset="0"/>
                  <a:cs typeface="Times New Roman" pitchFamily="18" charset="0"/>
                </a:rPr>
                <a:t>- E(</a:t>
              </a:r>
              <a:r>
                <a:rPr kumimoji="0" lang="fr-FR" sz="2400" b="1" i="0" u="none" strike="noStrike" cap="none" normalizeH="0" baseline="0" dirty="0" err="1" smtClean="0">
                  <a:ln>
                    <a:noFill/>
                  </a:ln>
                  <a:solidFill>
                    <a:srgbClr val="002060"/>
                  </a:solidFill>
                  <a:effectLst/>
                  <a:latin typeface="Times New Roman" pitchFamily="18" charset="0"/>
                  <a:ea typeface="Arial" pitchFamily="34" charset="0"/>
                  <a:cs typeface="Times New Roman" pitchFamily="18" charset="0"/>
                </a:rPr>
                <a:t>R</a:t>
              </a:r>
              <a:r>
                <a:rPr kumimoji="0" lang="fr-FR" sz="2400" b="1" i="0" u="none" strike="noStrike" cap="none" normalizeH="0" baseline="-25000" dirty="0" err="1" smtClean="0">
                  <a:ln>
                    <a:noFill/>
                  </a:ln>
                  <a:solidFill>
                    <a:srgbClr val="002060"/>
                  </a:solidFill>
                  <a:effectLst/>
                  <a:latin typeface="Times New Roman" pitchFamily="18" charset="0"/>
                  <a:ea typeface="Arial" pitchFamily="34" charset="0"/>
                  <a:cs typeface="Times New Roman" pitchFamily="18" charset="0"/>
                </a:rPr>
                <a:t>m</a:t>
              </a:r>
              <a:r>
                <a:rPr kumimoji="0" lang="fr-FR" sz="2400" b="1" i="0" u="none" strike="noStrike" cap="none" normalizeH="0" baseline="0" dirty="0" smtClean="0">
                  <a:ln>
                    <a:noFill/>
                  </a:ln>
                  <a:solidFill>
                    <a:srgbClr val="002060"/>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87053" name="Zone de texte 2"/>
            <p:cNvSpPr txBox="1">
              <a:spLocks noChangeArrowheads="1"/>
            </p:cNvSpPr>
            <p:nvPr/>
          </p:nvSpPr>
          <p:spPr bwMode="auto">
            <a:xfrm>
              <a:off x="2792104" y="2626056"/>
              <a:ext cx="388856" cy="3810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000000"/>
                  </a:solidFill>
                  <a:effectLst/>
                  <a:latin typeface="Times New Roman" pitchFamily="18" charset="0"/>
                  <a:cs typeface="Times New Roman" pitchFamily="18" charset="0"/>
                </a:rPr>
                <a:t>n</a:t>
              </a:r>
              <a:endParaRPr kumimoji="0" lang="fr-FR"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 name="Zone de texte 2"/>
            <p:cNvSpPr txBox="1">
              <a:spLocks noChangeArrowheads="1"/>
            </p:cNvSpPr>
            <p:nvPr/>
          </p:nvSpPr>
          <p:spPr bwMode="auto">
            <a:xfrm>
              <a:off x="2792104" y="2245056"/>
              <a:ext cx="388856" cy="3810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cs typeface="Times New Roman" pitchFamily="18" charset="0"/>
                </a:rPr>
                <a:t>1</a:t>
              </a:r>
              <a:endParaRPr kumimoji="0" lang="fr-FR"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21" name="Connecteur droit 20"/>
            <p:cNvCxnSpPr/>
            <p:nvPr/>
          </p:nvCxnSpPr>
          <p:spPr>
            <a:xfrm>
              <a:off x="2792104" y="2700668"/>
              <a:ext cx="388856"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 name="Groupe 26"/>
          <p:cNvGrpSpPr/>
          <p:nvPr/>
        </p:nvGrpSpPr>
        <p:grpSpPr>
          <a:xfrm>
            <a:off x="533400" y="2577152"/>
            <a:ext cx="6248400" cy="775648"/>
            <a:chOff x="381000" y="4558352"/>
            <a:chExt cx="6248400" cy="775648"/>
          </a:xfrm>
        </p:grpSpPr>
        <p:sp>
          <p:nvSpPr>
            <p:cNvPr id="87049" name="Zone de texte 2"/>
            <p:cNvSpPr txBox="1">
              <a:spLocks noChangeArrowheads="1"/>
            </p:cNvSpPr>
            <p:nvPr/>
          </p:nvSpPr>
          <p:spPr bwMode="auto">
            <a:xfrm>
              <a:off x="381000" y="4648200"/>
              <a:ext cx="6248400" cy="6096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COV (</a:t>
              </a:r>
              <a:r>
                <a:rPr kumimoji="0" lang="fr-FR" sz="2400" b="1" i="0" u="none" strike="noStrike" cap="none" normalizeH="0" baseline="0" dirty="0" err="1" smtClean="0">
                  <a:ln>
                    <a:noFill/>
                  </a:ln>
                  <a:solidFill>
                    <a:srgbClr val="000000"/>
                  </a:solidFill>
                  <a:effectLst/>
                  <a:latin typeface="Times New Roman" pitchFamily="18" charset="0"/>
                  <a:ea typeface="Arial" pitchFamily="34" charset="0"/>
                  <a:cs typeface="Times New Roman" pitchFamily="18" charset="0"/>
                </a:rPr>
                <a:t>R</a:t>
              </a:r>
              <a:r>
                <a:rPr kumimoji="0" lang="fr-FR" sz="2400" b="1" i="0" u="none" strike="noStrike" cap="none" normalizeH="0" baseline="-25000" dirty="0" err="1" smtClean="0">
                  <a:ln>
                    <a:noFill/>
                  </a:ln>
                  <a:solidFill>
                    <a:srgbClr val="000000"/>
                  </a:solidFill>
                  <a:effectLst/>
                  <a:latin typeface="Times New Roman" pitchFamily="18" charset="0"/>
                  <a:ea typeface="Arial" pitchFamily="34" charset="0"/>
                  <a:cs typeface="Times New Roman" pitchFamily="18" charset="0"/>
                </a:rPr>
                <a:t>m</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R</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a:t>
              </a:r>
              <a:r>
                <a:rPr kumimoji="0" lang="fr-FR" sz="2400" b="1" i="0" u="none" strike="noStrike" cap="none" normalizeH="0" dirty="0" smtClean="0">
                  <a:ln>
                    <a:noFill/>
                  </a:ln>
                  <a:solidFill>
                    <a:srgbClr val="000000"/>
                  </a:solidFill>
                  <a:effectLst/>
                  <a:latin typeface="Times New Roman" pitchFamily="18" charset="0"/>
                  <a:ea typeface="Arial" pitchFamily="34" charset="0"/>
                  <a:cs typeface="Times New Roman" pitchFamily="18" charset="0"/>
                </a:rPr>
                <a:t>    </a:t>
              </a:r>
              <a:r>
                <a:rPr kumimoji="0" lang="el-G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Σ</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[R</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a </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err="1" smtClean="0">
                  <a:ln>
                    <a:noFill/>
                  </a:ln>
                  <a:solidFill>
                    <a:srgbClr val="000000"/>
                  </a:solidFill>
                  <a:effectLst/>
                  <a:latin typeface="Times New Roman" pitchFamily="18" charset="0"/>
                  <a:ea typeface="Arial" pitchFamily="34" charset="0"/>
                  <a:cs typeface="Times New Roman" pitchFamily="18" charset="0"/>
                </a:rPr>
                <a:t>R</a:t>
              </a:r>
              <a:r>
                <a:rPr kumimoji="0" lang="fr-FR" sz="2400" b="1" i="0" u="none" strike="noStrike" cap="none" normalizeH="0" baseline="-25000" dirty="0" err="1" smtClean="0">
                  <a:ln>
                    <a:noFill/>
                  </a:ln>
                  <a:solidFill>
                    <a:srgbClr val="000000"/>
                  </a:solidFill>
                  <a:effectLst/>
                  <a:latin typeface="Times New Roman" pitchFamily="18" charset="0"/>
                  <a:ea typeface="Arial" pitchFamily="34" charset="0"/>
                  <a:cs typeface="Times New Roman" pitchFamily="18" charset="0"/>
                </a:rPr>
                <a:t>m</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E(R</a:t>
              </a:r>
              <a:r>
                <a:rPr kumimoji="0" lang="fr-FR" sz="24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 E(</a:t>
              </a:r>
              <a:r>
                <a:rPr kumimoji="0" lang="fr-FR" sz="2400" b="1" i="0" u="none" strike="noStrike" cap="none" normalizeH="0" baseline="0" dirty="0" err="1" smtClean="0">
                  <a:ln>
                    <a:noFill/>
                  </a:ln>
                  <a:solidFill>
                    <a:srgbClr val="000000"/>
                  </a:solidFill>
                  <a:effectLst/>
                  <a:latin typeface="Times New Roman" pitchFamily="18" charset="0"/>
                  <a:ea typeface="Arial" pitchFamily="34" charset="0"/>
                  <a:cs typeface="Times New Roman" pitchFamily="18" charset="0"/>
                </a:rPr>
                <a:t>R</a:t>
              </a:r>
              <a:r>
                <a:rPr kumimoji="0" lang="fr-FR" sz="2400" b="1" i="0" u="none" strike="noStrike" cap="none" normalizeH="0" baseline="-25000" dirty="0" err="1" smtClean="0">
                  <a:ln>
                    <a:noFill/>
                  </a:ln>
                  <a:solidFill>
                    <a:srgbClr val="000000"/>
                  </a:solidFill>
                  <a:effectLst/>
                  <a:latin typeface="Times New Roman" pitchFamily="18" charset="0"/>
                  <a:ea typeface="Arial" pitchFamily="34" charset="0"/>
                  <a:cs typeface="Times New Roman" pitchFamily="18" charset="0"/>
                </a:rPr>
                <a:t>m</a:t>
              </a:r>
              <a:r>
                <a:rPr kumimoji="0" lang="fr-FR"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2696568" y="4876800"/>
              <a:ext cx="3810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cs typeface="Times New Roman" pitchFamily="18" charset="0"/>
                </a:rPr>
                <a:t>n</a:t>
              </a:r>
              <a:endParaRPr kumimoji="0" lang="fr-FR"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5" name="Zone de texte 2"/>
            <p:cNvSpPr txBox="1">
              <a:spLocks noChangeArrowheads="1"/>
            </p:cNvSpPr>
            <p:nvPr/>
          </p:nvSpPr>
          <p:spPr bwMode="auto">
            <a:xfrm>
              <a:off x="2696568" y="4558352"/>
              <a:ext cx="381000" cy="3810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cs typeface="Times New Roman" pitchFamily="18" charset="0"/>
                </a:rPr>
                <a:t>1</a:t>
              </a:r>
              <a:endParaRPr kumimoji="0" lang="fr-FR"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26" name="Connecteur droit 25"/>
            <p:cNvCxnSpPr/>
            <p:nvPr/>
          </p:nvCxnSpPr>
          <p:spPr>
            <a:xfrm>
              <a:off x="2715904" y="4924116"/>
              <a:ext cx="3810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3" name="Rectangle 32"/>
          <p:cNvSpPr/>
          <p:nvPr/>
        </p:nvSpPr>
        <p:spPr>
          <a:xfrm>
            <a:off x="152400" y="3352800"/>
            <a:ext cx="8763000" cy="830997"/>
          </a:xfrm>
          <a:prstGeom prst="rect">
            <a:avLst/>
          </a:prstGeom>
        </p:spPr>
        <p:txBody>
          <a:bodyPr wrap="square">
            <a:spAutoFit/>
          </a:bodyPr>
          <a:lstStyle/>
          <a:p>
            <a:pPr algn="just" rtl="1"/>
            <a:r>
              <a:rPr lang="fr-FR" sz="2400" b="1" dirty="0" smtClean="0">
                <a:latin typeface="Arial" pitchFamily="34" charset="0"/>
                <a:cs typeface="Arial" pitchFamily="34" charset="0"/>
              </a:rPr>
              <a:t> </a:t>
            </a:r>
            <a:r>
              <a:rPr lang="en-US" sz="2400" b="1" dirty="0" smtClean="0">
                <a:latin typeface="Times New Roman" pitchFamily="18" charset="0"/>
                <a:cs typeface="Times New Roman" pitchFamily="18" charset="0"/>
              </a:rPr>
              <a:t>n</a:t>
            </a:r>
            <a:r>
              <a:rPr lang="en-US" sz="2400" dirty="0" smtClean="0">
                <a:latin typeface="Arial" pitchFamily="34" charset="0"/>
                <a:cs typeface="Arial" pitchFamily="34" charset="0"/>
              </a:rPr>
              <a:t> </a:t>
            </a:r>
            <a:r>
              <a:rPr lang="ar-DZ" sz="2400" b="1" dirty="0" smtClean="0">
                <a:latin typeface="Arial" pitchFamily="34" charset="0"/>
                <a:cs typeface="Arial" pitchFamily="34" charset="0"/>
              </a:rPr>
              <a:t>: عدد الفترات، </a:t>
            </a:r>
            <a:r>
              <a:rPr lang="fr-FR" sz="2400" b="1" dirty="0" smtClean="0">
                <a:latin typeface="Times New Roman" pitchFamily="18" charset="0"/>
                <a:cs typeface="Times New Roman" pitchFamily="18" charset="0"/>
              </a:rPr>
              <a:t>R</a:t>
            </a:r>
            <a:r>
              <a:rPr lang="fr-FR" sz="2400" b="1" baseline="-25000" dirty="0" smtClean="0">
                <a:latin typeface="Times New Roman" pitchFamily="18" charset="0"/>
                <a:cs typeface="Times New Roman" pitchFamily="18" charset="0"/>
              </a:rPr>
              <a:t>a </a:t>
            </a:r>
            <a:r>
              <a:rPr lang="ar-DZ" sz="2400" b="1" dirty="0" smtClean="0">
                <a:latin typeface="Arial" pitchFamily="34" charset="0"/>
                <a:cs typeface="Arial" pitchFamily="34" charset="0"/>
              </a:rPr>
              <a:t>: </a:t>
            </a:r>
            <a:r>
              <a:rPr lang="ar-DZ" sz="2400" b="1" dirty="0" err="1" smtClean="0">
                <a:latin typeface="Arial" pitchFamily="34" charset="0"/>
                <a:cs typeface="Arial" pitchFamily="34" charset="0"/>
              </a:rPr>
              <a:t>م</a:t>
            </a:r>
            <a:r>
              <a:rPr lang="ar-SA" sz="2400" b="1" dirty="0" smtClean="0">
                <a:latin typeface="Arial" pitchFamily="34" charset="0"/>
                <a:cs typeface="Arial" pitchFamily="34" charset="0"/>
              </a:rPr>
              <a:t>عدل عائد السهم لكل فترة، </a:t>
            </a:r>
            <a:r>
              <a:rPr lang="fr-FR" sz="2400" b="1" dirty="0" err="1" smtClean="0">
                <a:latin typeface="Times New Roman" pitchFamily="18" charset="0"/>
                <a:cs typeface="Times New Roman" pitchFamily="18" charset="0"/>
              </a:rPr>
              <a:t>R</a:t>
            </a:r>
            <a:r>
              <a:rPr lang="fr-FR" sz="2400" b="1" baseline="-25000" dirty="0" err="1" smtClean="0">
                <a:latin typeface="Times New Roman" pitchFamily="18" charset="0"/>
                <a:cs typeface="Times New Roman" pitchFamily="18" charset="0"/>
              </a:rPr>
              <a:t>m</a:t>
            </a:r>
            <a:r>
              <a:rPr lang="fr-FR" sz="2400" b="1" dirty="0" smtClean="0">
                <a:latin typeface="Arial" pitchFamily="34" charset="0"/>
                <a:cs typeface="Arial" pitchFamily="34" charset="0"/>
              </a:rPr>
              <a:t> </a:t>
            </a:r>
            <a:r>
              <a:rPr lang="ar-DZ" sz="2400" b="1" dirty="0" smtClean="0">
                <a:latin typeface="Arial" pitchFamily="34" charset="0"/>
                <a:cs typeface="Arial" pitchFamily="34" charset="0"/>
              </a:rPr>
              <a:t>: </a:t>
            </a:r>
            <a:r>
              <a:rPr lang="ar-DZ" sz="2400" b="1" dirty="0" err="1" smtClean="0">
                <a:latin typeface="Arial" pitchFamily="34" charset="0"/>
                <a:cs typeface="Arial" pitchFamily="34" charset="0"/>
              </a:rPr>
              <a:t>م</a:t>
            </a:r>
            <a:r>
              <a:rPr lang="ar-SA" sz="2400" b="1" dirty="0" smtClean="0">
                <a:latin typeface="Arial" pitchFamily="34" charset="0"/>
                <a:cs typeface="Arial" pitchFamily="34" charset="0"/>
              </a:rPr>
              <a:t>عدل عائد السوق لكل فترة، </a:t>
            </a:r>
            <a:r>
              <a:rPr lang="fr-FR" sz="2400" b="1" dirty="0" smtClean="0">
                <a:latin typeface="Times New Roman" pitchFamily="18" charset="0"/>
                <a:cs typeface="Times New Roman" pitchFamily="18" charset="0"/>
              </a:rPr>
              <a:t>E(R</a:t>
            </a:r>
            <a:r>
              <a:rPr lang="fr-FR" sz="2400" b="1" baseline="-25000" dirty="0" smtClean="0">
                <a:latin typeface="Times New Roman" pitchFamily="18" charset="0"/>
                <a:cs typeface="Times New Roman" pitchFamily="18" charset="0"/>
              </a:rPr>
              <a:t>a</a:t>
            </a:r>
            <a:r>
              <a:rPr lang="fr-FR" sz="2400" b="1" dirty="0" smtClean="0">
                <a:latin typeface="Times New Roman" pitchFamily="18" charset="0"/>
                <a:cs typeface="Times New Roman" pitchFamily="18" charset="0"/>
              </a:rPr>
              <a:t>) </a:t>
            </a:r>
            <a:r>
              <a:rPr lang="ar-DZ" sz="2400" b="1" dirty="0" smtClean="0">
                <a:latin typeface="Arial" pitchFamily="34" charset="0"/>
                <a:cs typeface="Arial" pitchFamily="34" charset="0"/>
              </a:rPr>
              <a:t>: </a:t>
            </a:r>
            <a:r>
              <a:rPr lang="ar-DZ" sz="2400" b="1" dirty="0" err="1" smtClean="0">
                <a:latin typeface="Arial" pitchFamily="34" charset="0"/>
                <a:cs typeface="Arial" pitchFamily="34" charset="0"/>
              </a:rPr>
              <a:t>م</a:t>
            </a:r>
            <a:r>
              <a:rPr lang="ar-SA" sz="2400" b="1" dirty="0" smtClean="0">
                <a:latin typeface="Arial" pitchFamily="34" charset="0"/>
                <a:cs typeface="Arial" pitchFamily="34" charset="0"/>
              </a:rPr>
              <a:t>عدل العائد المتوقع للسهم، </a:t>
            </a:r>
            <a:r>
              <a:rPr lang="fr-FR" sz="2400" b="1" dirty="0" smtClean="0">
                <a:latin typeface="Times New Roman" pitchFamily="18" charset="0"/>
                <a:cs typeface="Times New Roman" pitchFamily="18" charset="0"/>
              </a:rPr>
              <a:t>E(</a:t>
            </a:r>
            <a:r>
              <a:rPr lang="fr-FR" sz="2400" b="1" dirty="0" err="1" smtClean="0">
                <a:latin typeface="Times New Roman" pitchFamily="18" charset="0"/>
                <a:cs typeface="Times New Roman" pitchFamily="18" charset="0"/>
              </a:rPr>
              <a:t>R</a:t>
            </a:r>
            <a:r>
              <a:rPr lang="fr-FR" sz="2400" b="1" baseline="-25000" dirty="0" err="1" smtClean="0">
                <a:latin typeface="Times New Roman" pitchFamily="18" charset="0"/>
                <a:cs typeface="Times New Roman" pitchFamily="18" charset="0"/>
              </a:rPr>
              <a:t>m</a:t>
            </a:r>
            <a:r>
              <a:rPr lang="fr-FR" sz="2400" b="1" dirty="0" smtClean="0">
                <a:latin typeface="Times New Roman" pitchFamily="18" charset="0"/>
                <a:cs typeface="Times New Roman" pitchFamily="18" charset="0"/>
              </a:rPr>
              <a:t>)</a:t>
            </a:r>
            <a:r>
              <a:rPr lang="fr-FR" sz="2400" b="1" dirty="0" smtClean="0">
                <a:latin typeface="Arial" pitchFamily="34" charset="0"/>
                <a:cs typeface="Arial" pitchFamily="34" charset="0"/>
              </a:rPr>
              <a:t> </a:t>
            </a:r>
            <a:r>
              <a:rPr lang="ar-DZ" sz="2400" b="1" dirty="0" smtClean="0">
                <a:latin typeface="Arial" pitchFamily="34" charset="0"/>
                <a:cs typeface="Arial" pitchFamily="34" charset="0"/>
              </a:rPr>
              <a:t>: </a:t>
            </a:r>
            <a:r>
              <a:rPr lang="ar-DZ" sz="2400" b="1" dirty="0" err="1" smtClean="0">
                <a:latin typeface="Arial" pitchFamily="34" charset="0"/>
                <a:cs typeface="Arial" pitchFamily="34" charset="0"/>
              </a:rPr>
              <a:t>م</a:t>
            </a:r>
            <a:r>
              <a:rPr lang="ar-SA" sz="2400" b="1" dirty="0" smtClean="0">
                <a:latin typeface="Arial" pitchFamily="34" charset="0"/>
                <a:cs typeface="Arial" pitchFamily="34" charset="0"/>
              </a:rPr>
              <a:t>عدل العائد المتوقع لمحفظة السوق</a:t>
            </a:r>
            <a:endParaRPr lang="fr-FR" sz="2400" dirty="0">
              <a:latin typeface="Arial" pitchFamily="34" charset="0"/>
              <a:cs typeface="Arial" pitchFamily="34" charset="0"/>
            </a:endParaRPr>
          </a:p>
        </p:txBody>
      </p:sp>
      <p:sp>
        <p:nvSpPr>
          <p:cNvPr id="20" name="Rectangle 19"/>
          <p:cNvSpPr/>
          <p:nvPr/>
        </p:nvSpPr>
        <p:spPr>
          <a:xfrm>
            <a:off x="3962400" y="4505980"/>
            <a:ext cx="4700326" cy="523220"/>
          </a:xfrm>
          <a:prstGeom prst="rect">
            <a:avLst/>
          </a:prstGeom>
        </p:spPr>
        <p:txBody>
          <a:bodyPr wrap="none">
            <a:spAutoFit/>
          </a:bodyPr>
          <a:lstStyle/>
          <a:p>
            <a:pPr algn="r" rtl="1"/>
            <a:r>
              <a:rPr lang="ar-DZ" sz="2800" b="1" dirty="0" smtClean="0">
                <a:solidFill>
                  <a:srgbClr val="FF0000"/>
                </a:solidFill>
                <a:latin typeface="Arial" pitchFamily="34" charset="0"/>
                <a:cs typeface="Arial" pitchFamily="34" charset="0"/>
              </a:rPr>
              <a:t> ويمكن التعبير عن </a:t>
            </a:r>
            <a:r>
              <a:rPr lang="el-GR" sz="2800" b="1" dirty="0" smtClean="0">
                <a:solidFill>
                  <a:srgbClr val="FF0000"/>
                </a:solidFill>
                <a:latin typeface="Times New Roman" pitchFamily="18" charset="0"/>
                <a:cs typeface="Times New Roman" pitchFamily="18" charset="0"/>
              </a:rPr>
              <a:t>β</a:t>
            </a:r>
            <a:r>
              <a:rPr lang="fr-FR" sz="2800" b="1" baseline="-25000" dirty="0" smtClean="0">
                <a:solidFill>
                  <a:srgbClr val="FF0000"/>
                </a:solidFill>
                <a:latin typeface="Times New Roman" pitchFamily="18" charset="0"/>
                <a:cs typeface="Times New Roman" pitchFamily="18" charset="0"/>
              </a:rPr>
              <a:t>a</a:t>
            </a:r>
            <a:r>
              <a:rPr lang="ar-DZ" sz="2800" b="1" dirty="0" smtClean="0">
                <a:solidFill>
                  <a:srgbClr val="FF0000"/>
                </a:solidFill>
                <a:latin typeface="Arial" pitchFamily="34" charset="0"/>
                <a:cs typeface="Arial" pitchFamily="34" charset="0"/>
              </a:rPr>
              <a:t> بالعلاقة التالية: </a:t>
            </a:r>
            <a:endParaRPr lang="fr-FR" sz="2800" dirty="0">
              <a:solidFill>
                <a:srgbClr val="FF0000"/>
              </a:solidFill>
              <a:latin typeface="Arial" pitchFamily="34" charset="0"/>
              <a:cs typeface="Arial" pitchFamily="34" charset="0"/>
            </a:endParaRPr>
          </a:p>
        </p:txBody>
      </p:sp>
      <p:grpSp>
        <p:nvGrpSpPr>
          <p:cNvPr id="6" name="Group 18"/>
          <p:cNvGrpSpPr>
            <a:grpSpLocks/>
          </p:cNvGrpSpPr>
          <p:nvPr/>
        </p:nvGrpSpPr>
        <p:grpSpPr bwMode="auto">
          <a:xfrm>
            <a:off x="914398" y="4267200"/>
            <a:ext cx="2438548" cy="1066624"/>
            <a:chOff x="4310" y="14039"/>
            <a:chExt cx="1849" cy="1102"/>
          </a:xfrm>
        </p:grpSpPr>
        <p:sp>
          <p:nvSpPr>
            <p:cNvPr id="23" name="Zone de texte 2"/>
            <p:cNvSpPr txBox="1">
              <a:spLocks noChangeArrowheads="1"/>
            </p:cNvSpPr>
            <p:nvPr/>
          </p:nvSpPr>
          <p:spPr bwMode="auto">
            <a:xfrm>
              <a:off x="4310" y="14338"/>
              <a:ext cx="1445" cy="6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el-G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β</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a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el-GR" sz="32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ρ</a:t>
              </a:r>
              <a:r>
                <a:rPr kumimoji="0" lang="fr-FR" sz="32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 m)</a:t>
              </a:r>
              <a:endParaRPr kumimoji="0" lang="fr-FR" sz="24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7" name="Zone de texte 2"/>
            <p:cNvSpPr txBox="1">
              <a:spLocks noChangeArrowheads="1"/>
            </p:cNvSpPr>
            <p:nvPr/>
          </p:nvSpPr>
          <p:spPr bwMode="auto">
            <a:xfrm>
              <a:off x="5661" y="14039"/>
              <a:ext cx="498" cy="5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el-GR" sz="32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σ</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 </a:t>
              </a:r>
              <a:endParaRPr kumimoji="0" lang="fr-FR" sz="24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8" name="Zone de texte 2"/>
            <p:cNvSpPr txBox="1">
              <a:spLocks noChangeArrowheads="1"/>
            </p:cNvSpPr>
            <p:nvPr/>
          </p:nvSpPr>
          <p:spPr bwMode="auto">
            <a:xfrm>
              <a:off x="5639" y="14646"/>
              <a:ext cx="520"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el-GR" sz="32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σ</a:t>
              </a:r>
              <a:r>
                <a:rPr kumimoji="0" lang="fr-FR" sz="32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m</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9" name="Connecteur droit 487"/>
            <p:cNvSpPr>
              <a:spLocks noChangeShapeType="1"/>
            </p:cNvSpPr>
            <p:nvPr/>
          </p:nvSpPr>
          <p:spPr bwMode="auto">
            <a:xfrm>
              <a:off x="5691" y="14669"/>
              <a:ext cx="418" cy="0"/>
            </a:xfrm>
            <a:prstGeom prst="line">
              <a:avLst/>
            </a:prstGeom>
            <a:noFill/>
            <a:ln w="3175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latin typeface="Times New Roman" pitchFamily="18" charset="0"/>
                <a:cs typeface="Times New Roman" pitchFamily="18" charset="0"/>
              </a:endParaRPr>
            </a:p>
          </p:txBody>
        </p:sp>
      </p:grpSp>
      <p:sp>
        <p:nvSpPr>
          <p:cNvPr id="30" name="Rectangle 24"/>
          <p:cNvSpPr>
            <a:spLocks noChangeArrowheads="1"/>
          </p:cNvSpPr>
          <p:nvPr/>
        </p:nvSpPr>
        <p:spPr bwMode="auto">
          <a:xfrm>
            <a:off x="228600" y="5257800"/>
            <a:ext cx="86106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el-G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ρ</a:t>
            </a:r>
            <a:r>
              <a:rPr kumimoji="0" lang="fr-FR" sz="32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(a, m)</a:t>
            </a:r>
            <a:r>
              <a:rPr lang="ar-DZ" sz="2800" b="1" dirty="0" smtClean="0">
                <a:latin typeface="Simplified Arabic" charset="0"/>
                <a:ea typeface="Calibri" pitchFamily="34" charset="0"/>
                <a:cs typeface="Arial" pitchFamily="34" charset="0"/>
              </a:rPr>
              <a:t> م</a:t>
            </a:r>
            <a:r>
              <a:rPr kumimoji="0" lang="ar-SA" sz="2800" b="1" i="0" u="none" strike="noStrike" cap="none" normalizeH="0" baseline="0" dirty="0" smtClean="0">
                <a:ln>
                  <a:noFill/>
                </a:ln>
                <a:solidFill>
                  <a:schemeClr val="tx1"/>
                </a:solidFill>
                <a:effectLst/>
                <a:latin typeface="Simplified Arabic" charset="0"/>
                <a:ea typeface="Calibri" pitchFamily="34" charset="0"/>
                <a:cs typeface="Arial" pitchFamily="34" charset="0"/>
              </a:rPr>
              <a:t>عامل الارتباط بين معدل عائد السوق</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
            </a:r>
            <a:r>
              <a:rPr kumimoji="0" lang="el-GR"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ar-DZ" sz="2800" b="1" i="0" u="none" strike="noStrike" cap="none" normalizeH="0" baseline="0" dirty="0" smtClean="0">
                <a:ln>
                  <a:noFill/>
                </a:ln>
                <a:solidFill>
                  <a:schemeClr val="tx1"/>
                </a:solidFill>
                <a:effectLst/>
                <a:latin typeface="Simplified Arabic" charset="0"/>
                <a:ea typeface="Calibri" pitchFamily="34" charset="0"/>
                <a:cs typeface="Arial" pitchFamily="34" charset="0"/>
              </a:rPr>
              <a:t> و</a:t>
            </a:r>
            <a:r>
              <a:rPr kumimoji="0" lang="ar-SA" sz="2800" b="1" i="0" u="none" strike="noStrike" cap="none" normalizeH="0" baseline="0" dirty="0" smtClean="0">
                <a:ln>
                  <a:noFill/>
                </a:ln>
                <a:solidFill>
                  <a:schemeClr val="tx1"/>
                </a:solidFill>
                <a:effectLst/>
                <a:latin typeface="Simplified Arabic" charset="0"/>
                <a:ea typeface="Calibri" pitchFamily="34" charset="0"/>
                <a:cs typeface="Arial" pitchFamily="34" charset="0"/>
              </a:rPr>
              <a:t>معدل عائد السهم</a:t>
            </a:r>
            <a:r>
              <a:rPr kumimoji="0" lang="ar-SA"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p>
          <a:p>
            <a:pPr marL="0" marR="0" lvl="0" indent="0" algn="justLow" defTabSz="914400" rtl="1" eaLnBrk="1" fontAlgn="base" latinLnBrk="0" hangingPunct="1">
              <a:lnSpc>
                <a:spcPct val="100000"/>
              </a:lnSpc>
              <a:spcBef>
                <a:spcPct val="0"/>
              </a:spcBef>
              <a:spcAft>
                <a:spcPct val="0"/>
              </a:spcAft>
              <a:buClrTx/>
              <a:buSzTx/>
              <a:buFontTx/>
              <a:buNone/>
              <a:tabLst/>
            </a:pPr>
            <a:r>
              <a:rPr kumimoji="0" lang="el-G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σ</a:t>
            </a:r>
            <a:r>
              <a:rPr kumimoji="0" lang="fr-FR" sz="28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a </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8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إنحراف</a:t>
            </a:r>
            <a:r>
              <a:rPr kumimoji="0" lang="ar-SA"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معياري في عوائد السهم</a:t>
            </a:r>
            <a:r>
              <a:rPr lang="ar-DZ" sz="2800" b="1" dirty="0" smtClean="0">
                <a:latin typeface="Arial" pitchFamily="34" charset="0"/>
                <a:ea typeface="Calibri" pitchFamily="34" charset="0"/>
                <a:cs typeface="Arial" pitchFamily="34" charset="0"/>
              </a:rPr>
              <a:t>؛ </a:t>
            </a:r>
            <a:endParaRPr kumimoji="0" lang="fr-FR" sz="2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lvl="0" algn="justLow" rtl="1" fontAlgn="base">
              <a:spcBef>
                <a:spcPct val="0"/>
              </a:spcBef>
              <a:spcAft>
                <a:spcPct val="0"/>
              </a:spcAft>
            </a:pPr>
            <a:r>
              <a:rPr kumimoji="0" lang="el-G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σ</a:t>
            </a:r>
            <a:r>
              <a:rPr lang="fr-FR" sz="2800" b="1" baseline="-30000" dirty="0" smtClean="0">
                <a:latin typeface="Times New Roman" pitchFamily="18" charset="0"/>
                <a:ea typeface="Calibri" pitchFamily="34" charset="0"/>
                <a:cs typeface="Times New Roman" pitchFamily="18" charset="0"/>
              </a:rPr>
              <a:t>m</a:t>
            </a:r>
            <a:r>
              <a:rPr kumimoji="0" lang="ar-DZ" sz="2800" b="1" i="0" u="none" strike="noStrike" cap="none" normalizeH="0" baseline="0" dirty="0" smtClean="0">
                <a:ln>
                  <a:noFill/>
                </a:ln>
                <a:solidFill>
                  <a:schemeClr val="tx1"/>
                </a:solidFill>
                <a:effectLst/>
                <a:latin typeface="Simplified Arabic" charset="0"/>
                <a:ea typeface="Calibri" pitchFamily="34" charset="0"/>
                <a:cs typeface="Arial" pitchFamily="34" charset="0"/>
              </a:rPr>
              <a:t>  </a:t>
            </a:r>
            <a:r>
              <a:rPr kumimoji="0" lang="ar-SA" sz="2800" b="1" i="0" u="none" strike="noStrike" cap="none" normalizeH="0" baseline="0" dirty="0" err="1" smtClean="0">
                <a:ln>
                  <a:noFill/>
                </a:ln>
                <a:solidFill>
                  <a:schemeClr val="tx1"/>
                </a:solidFill>
                <a:effectLst/>
                <a:latin typeface="Simplified Arabic" charset="0"/>
                <a:ea typeface="Calibri" pitchFamily="34" charset="0"/>
                <a:cs typeface="Arial" pitchFamily="34" charset="0"/>
              </a:rPr>
              <a:t>إنحراف</a:t>
            </a:r>
            <a:r>
              <a:rPr kumimoji="0" lang="ar-SA" sz="2800" b="1" i="0" u="none" strike="noStrike" cap="none" normalizeH="0" baseline="0" dirty="0" smtClean="0">
                <a:ln>
                  <a:noFill/>
                </a:ln>
                <a:solidFill>
                  <a:schemeClr val="tx1"/>
                </a:solidFill>
                <a:effectLst/>
                <a:latin typeface="Simplified Arabic" charset="0"/>
                <a:ea typeface="Calibri" pitchFamily="34" charset="0"/>
                <a:cs typeface="Arial" pitchFamily="34" charset="0"/>
              </a:rPr>
              <a:t> معياري في عوائد السوق.</a:t>
            </a:r>
            <a:r>
              <a:rPr kumimoji="0" lang="ar-DZ" sz="2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endParaRPr kumimoji="0" lang="ar-DZ"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Zone de texte 2"/>
          <p:cNvSpPr txBox="1">
            <a:spLocks noChangeArrowheads="1"/>
          </p:cNvSpPr>
          <p:nvPr/>
        </p:nvSpPr>
        <p:spPr bwMode="auto">
          <a:xfrm>
            <a:off x="4114800" y="762000"/>
            <a:ext cx="4359345" cy="914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kumimoji="0" lang="ar-DZ"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a:t>
            </a:r>
            <a:r>
              <a:rPr lang="fr-FR" sz="2400" b="1" dirty="0" smtClean="0">
                <a:solidFill>
                  <a:srgbClr val="000000"/>
                </a:solidFill>
                <a:latin typeface="Times New Roman" pitchFamily="18" charset="0"/>
                <a:ea typeface="Arial" pitchFamily="34" charset="0"/>
                <a:cs typeface="Times New Roman" pitchFamily="18" charset="0"/>
              </a:rPr>
              <a:t>COV (</a:t>
            </a:r>
            <a:r>
              <a:rPr lang="fr-FR" sz="2400" b="1" dirty="0" err="1" smtClean="0">
                <a:solidFill>
                  <a:srgbClr val="000000"/>
                </a:solidFill>
                <a:latin typeface="Times New Roman" pitchFamily="18" charset="0"/>
                <a:ea typeface="Arial" pitchFamily="34" charset="0"/>
                <a:cs typeface="Times New Roman" pitchFamily="18" charset="0"/>
              </a:rPr>
              <a:t>R</a:t>
            </a:r>
            <a:r>
              <a:rPr lang="fr-FR" sz="2400" b="1" baseline="-25000" dirty="0" err="1" smtClean="0">
                <a:solidFill>
                  <a:srgbClr val="000000"/>
                </a:solidFill>
                <a:latin typeface="Times New Roman" pitchFamily="18" charset="0"/>
                <a:ea typeface="Arial" pitchFamily="34" charset="0"/>
                <a:cs typeface="Times New Roman" pitchFamily="18" charset="0"/>
              </a:rPr>
              <a:t>m</a:t>
            </a:r>
            <a:r>
              <a:rPr lang="fr-FR" sz="2400" b="1" baseline="-25000" dirty="0" smtClean="0">
                <a:solidFill>
                  <a:srgbClr val="000000"/>
                </a:solidFill>
                <a:latin typeface="Times New Roman" pitchFamily="18" charset="0"/>
                <a:ea typeface="Arial" pitchFamily="34" charset="0"/>
                <a:cs typeface="Times New Roman" pitchFamily="18" charset="0"/>
              </a:rPr>
              <a:t> </a:t>
            </a:r>
            <a:r>
              <a:rPr lang="fr-FR" sz="2400" b="1" dirty="0" smtClean="0">
                <a:solidFill>
                  <a:srgbClr val="000000"/>
                </a:solidFill>
                <a:latin typeface="Times New Roman" pitchFamily="18" charset="0"/>
                <a:ea typeface="Arial" pitchFamily="34" charset="0"/>
                <a:cs typeface="Times New Roman" pitchFamily="18" charset="0"/>
              </a:rPr>
              <a:t>, R</a:t>
            </a:r>
            <a:r>
              <a:rPr lang="fr-FR" sz="2400" b="1" baseline="-25000" dirty="0" smtClean="0">
                <a:solidFill>
                  <a:srgbClr val="000000"/>
                </a:solidFill>
                <a:latin typeface="Times New Roman" pitchFamily="18" charset="0"/>
                <a:ea typeface="Arial" pitchFamily="34" charset="0"/>
                <a:cs typeface="Times New Roman" pitchFamily="18" charset="0"/>
              </a:rPr>
              <a:t>a</a:t>
            </a:r>
            <a:r>
              <a:rPr lang="fr-FR" sz="2400" b="1" dirty="0" smtClean="0">
                <a:solidFill>
                  <a:srgbClr val="000000"/>
                </a:solidFill>
                <a:latin typeface="Times New Roman" pitchFamily="18" charset="0"/>
                <a:ea typeface="Arial" pitchFamily="34" charset="0"/>
                <a:cs typeface="Times New Roman" pitchFamily="18" charset="0"/>
              </a:rPr>
              <a:t>)</a:t>
            </a:r>
            <a:r>
              <a:rPr lang="ar-DZ" sz="2400" b="1" dirty="0" smtClean="0">
                <a:solidFill>
                  <a:srgbClr val="000000"/>
                </a:solidFill>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التغاير بين المتغيرين</a:t>
            </a:r>
          </a:p>
          <a:p>
            <a:pPr algn="r" rtl="1" fontAlgn="base">
              <a:spcBef>
                <a:spcPct val="0"/>
              </a:spcBef>
              <a:spcAft>
                <a:spcPts val="1000"/>
              </a:spcAft>
            </a:pPr>
            <a:r>
              <a:rPr lang="fr-FR" sz="2400" b="1" dirty="0" smtClean="0">
                <a:solidFill>
                  <a:srgbClr val="000000"/>
                </a:solidFill>
                <a:latin typeface="Times New Roman" pitchFamily="18" charset="0"/>
                <a:ea typeface="Arial" pitchFamily="34" charset="0"/>
                <a:cs typeface="Times New Roman" pitchFamily="18" charset="0"/>
              </a:rPr>
              <a:t>V (a)</a:t>
            </a:r>
            <a:r>
              <a:rPr lang="ar-DZ" sz="2400" b="1" smtClean="0">
                <a:solidFill>
                  <a:srgbClr val="000000"/>
                </a:solidFill>
                <a:latin typeface="Times New Roman" pitchFamily="18" charset="0"/>
                <a:ea typeface="Arial" pitchFamily="34" charset="0"/>
                <a:cs typeface="Times New Roman" pitchFamily="18" charset="0"/>
              </a:rPr>
              <a:t>: التباين </a:t>
            </a:r>
            <a:r>
              <a:rPr lang="ar-DZ" sz="2400" b="1" dirty="0" smtClean="0">
                <a:solidFill>
                  <a:srgbClr val="000000"/>
                </a:solidFill>
                <a:latin typeface="Times New Roman" pitchFamily="18" charset="0"/>
                <a:ea typeface="Arial" pitchFamily="34" charset="0"/>
                <a:cs typeface="Times New Roman" pitchFamily="18" charset="0"/>
              </a:rPr>
              <a:t>في عوائد السهم</a:t>
            </a:r>
            <a:endParaRPr lang="fr-FR" sz="4000" dirty="0" smtClean="0">
              <a:latin typeface="Times New Roman" pitchFamily="18" charset="0"/>
              <a:cs typeface="Times New Roman" pitchFamily="18" charset="0"/>
            </a:endParaRPr>
          </a:p>
          <a:p>
            <a:pPr lvl="0" algn="r" rtl="1" fontAlgn="base">
              <a:spcBef>
                <a:spcPct val="0"/>
              </a:spcBef>
              <a:spcAft>
                <a:spcPts val="1000"/>
              </a:spcAft>
            </a:pPr>
            <a:endParaRPr kumimoji="0" lang="ar-DZ"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endParaRPr>
          </a:p>
          <a:p>
            <a:pPr lvl="0" algn="r" rtl="1" fontAlgn="base">
              <a:spcBef>
                <a:spcPct val="0"/>
              </a:spcBef>
              <a:spcAft>
                <a:spcPts val="1000"/>
              </a:spcAft>
            </a:pP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152400"/>
            <a:ext cx="8305800" cy="4648200"/>
          </a:xfrm>
        </p:spPr>
        <p:txBody>
          <a:bodyPr>
            <a:normAutofit/>
          </a:bodyPr>
          <a:lstStyle/>
          <a:p>
            <a:pPr>
              <a:buNone/>
            </a:pPr>
            <a:r>
              <a:rPr lang="ar-DZ" sz="2400" b="1" dirty="0" smtClean="0">
                <a:latin typeface="Times New Roman" pitchFamily="18" charset="0"/>
                <a:cs typeface="Times New Roman" pitchFamily="18" charset="0"/>
              </a:rPr>
              <a:t>)</a:t>
            </a:r>
            <a:r>
              <a:rPr lang="fr-FR" sz="2400" b="1" dirty="0" smtClean="0">
                <a:latin typeface="Times New Roman" pitchFamily="18" charset="0"/>
                <a:cs typeface="Times New Roman" pitchFamily="18" charset="0"/>
              </a:rPr>
              <a:t>TD, Exam)</a:t>
            </a:r>
          </a:p>
          <a:p>
            <a:pPr>
              <a:buNone/>
            </a:pPr>
            <a:r>
              <a:rPr lang="fr-FR" sz="2400" b="1" dirty="0" smtClean="0">
                <a:solidFill>
                  <a:srgbClr val="FF0000"/>
                </a:solidFill>
                <a:latin typeface="Times New Roman" pitchFamily="18" charset="0"/>
                <a:cs typeface="Times New Roman" pitchFamily="18" charset="0"/>
              </a:rPr>
              <a:t>(12, 08)→ 10 </a:t>
            </a:r>
            <a:r>
              <a:rPr lang="ar-DZ" sz="2400" b="1" dirty="0" smtClean="0">
                <a:solidFill>
                  <a:srgbClr val="FF0000"/>
                </a:solidFill>
                <a:latin typeface="Times New Roman" pitchFamily="18" charset="0"/>
                <a:cs typeface="Times New Roman" pitchFamily="18" charset="0"/>
              </a:rPr>
              <a:t>انحراف معياري وتباين ضعيف</a:t>
            </a:r>
            <a:endParaRPr lang="fr-FR" sz="2400" b="1" dirty="0" smtClean="0">
              <a:solidFill>
                <a:srgbClr val="FF0000"/>
              </a:solidFill>
              <a:latin typeface="Times New Roman" pitchFamily="18" charset="0"/>
              <a:cs typeface="Times New Roman" pitchFamily="18" charset="0"/>
            </a:endParaRPr>
          </a:p>
          <a:p>
            <a:pPr>
              <a:buNone/>
            </a:pPr>
            <a:r>
              <a:rPr lang="fr-FR" sz="2400" b="1" dirty="0" smtClean="0">
                <a:latin typeface="Times New Roman" pitchFamily="18" charset="0"/>
                <a:cs typeface="Times New Roman" pitchFamily="18" charset="0"/>
              </a:rPr>
              <a:t>V</a:t>
            </a:r>
            <a:r>
              <a:rPr lang="fr-FR" sz="2400" b="1" baseline="-25000" dirty="0" smtClean="0">
                <a:latin typeface="Times New Roman" pitchFamily="18" charset="0"/>
                <a:cs typeface="Times New Roman" pitchFamily="18" charset="0"/>
              </a:rPr>
              <a:t>1</a:t>
            </a:r>
            <a:r>
              <a:rPr lang="fr-FR" sz="2400" b="1" dirty="0" smtClean="0">
                <a:latin typeface="Times New Roman" pitchFamily="18" charset="0"/>
                <a:cs typeface="Times New Roman" pitchFamily="18" charset="0"/>
              </a:rPr>
              <a:t>= 1/2 [ (12-10)</a:t>
            </a:r>
            <a:r>
              <a:rPr lang="fr-FR" sz="2400" b="1" baseline="30000" dirty="0" smtClean="0">
                <a:latin typeface="Times New Roman" pitchFamily="18" charset="0"/>
                <a:cs typeface="Times New Roman" pitchFamily="18" charset="0"/>
              </a:rPr>
              <a:t>2 </a:t>
            </a:r>
            <a:r>
              <a:rPr lang="fr-FR" sz="2400" b="1" dirty="0" smtClean="0">
                <a:latin typeface="Times New Roman" pitchFamily="18" charset="0"/>
                <a:cs typeface="Times New Roman" pitchFamily="18" charset="0"/>
              </a:rPr>
              <a:t>+(8- 10)</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 = 4 ,  σ</a:t>
            </a:r>
            <a:r>
              <a:rPr lang="fr-FR" sz="2400" b="1" baseline="-25000" dirty="0" smtClean="0">
                <a:latin typeface="Times New Roman" pitchFamily="18" charset="0"/>
                <a:cs typeface="Times New Roman" pitchFamily="18" charset="0"/>
              </a:rPr>
              <a:t>1</a:t>
            </a:r>
            <a:r>
              <a:rPr lang="fr-FR" sz="2400" b="1" dirty="0" smtClean="0">
                <a:latin typeface="Times New Roman" pitchFamily="18" charset="0"/>
                <a:cs typeface="Times New Roman" pitchFamily="18" charset="0"/>
              </a:rPr>
              <a:t>= 2.41</a:t>
            </a:r>
          </a:p>
          <a:p>
            <a:pPr>
              <a:buNone/>
            </a:pPr>
            <a:r>
              <a:rPr lang="fr-FR" sz="2400" b="1" dirty="0" smtClean="0">
                <a:latin typeface="Times New Roman" pitchFamily="18" charset="0"/>
                <a:cs typeface="Times New Roman" pitchFamily="18" charset="0"/>
              </a:rPr>
              <a:t>V</a:t>
            </a:r>
            <a:r>
              <a:rPr lang="fr-FR" sz="2400" b="1" baseline="-25000" dirty="0" smtClean="0">
                <a:latin typeface="Times New Roman" pitchFamily="18" charset="0"/>
                <a:cs typeface="Times New Roman" pitchFamily="18" charset="0"/>
              </a:rPr>
              <a:t>1 </a:t>
            </a:r>
            <a:r>
              <a:rPr lang="fr-FR" sz="2400" b="1" dirty="0" smtClean="0">
                <a:latin typeface="Times New Roman" pitchFamily="18" charset="0"/>
                <a:cs typeface="Times New Roman" pitchFamily="18" charset="0"/>
              </a:rPr>
              <a:t>= 1/2 [ 12</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+ 8</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 10</a:t>
            </a:r>
            <a:r>
              <a:rPr lang="fr-FR" sz="2400" b="1" baseline="30000" dirty="0" smtClean="0">
                <a:latin typeface="Times New Roman" pitchFamily="18" charset="0"/>
                <a:cs typeface="Times New Roman" pitchFamily="18" charset="0"/>
              </a:rPr>
              <a:t>2 </a:t>
            </a:r>
            <a:r>
              <a:rPr lang="fr-FR" sz="2400" b="1" dirty="0" smtClean="0">
                <a:latin typeface="Times New Roman" pitchFamily="18" charset="0"/>
                <a:cs typeface="Times New Roman" pitchFamily="18" charset="0"/>
              </a:rPr>
              <a:t>= 4</a:t>
            </a:r>
          </a:p>
          <a:p>
            <a:pPr>
              <a:buNone/>
            </a:pPr>
            <a:r>
              <a:rPr lang="fr-FR" sz="2400" b="1" dirty="0" smtClean="0">
                <a:solidFill>
                  <a:srgbClr val="FF0000"/>
                </a:solidFill>
                <a:latin typeface="Times New Roman" pitchFamily="18" charset="0"/>
                <a:cs typeface="Times New Roman" pitchFamily="18" charset="0"/>
              </a:rPr>
              <a:t>(16, 04) → 10</a:t>
            </a:r>
            <a:r>
              <a:rPr lang="ar-DZ" sz="2400" b="1" dirty="0" smtClean="0">
                <a:solidFill>
                  <a:srgbClr val="FF0000"/>
                </a:solidFill>
                <a:latin typeface="Times New Roman" pitchFamily="18" charset="0"/>
                <a:cs typeface="Times New Roman" pitchFamily="18" charset="0"/>
              </a:rPr>
              <a:t> </a:t>
            </a:r>
            <a:r>
              <a:rPr lang="fr-FR" sz="2400" b="1" dirty="0" smtClean="0">
                <a:solidFill>
                  <a:srgbClr val="FF0000"/>
                </a:solidFill>
                <a:latin typeface="Times New Roman" pitchFamily="18" charset="0"/>
                <a:cs typeface="Times New Roman" pitchFamily="18" charset="0"/>
              </a:rPr>
              <a:t>  </a:t>
            </a:r>
            <a:r>
              <a:rPr lang="ar-DZ" sz="2400" b="1" dirty="0" smtClean="0">
                <a:solidFill>
                  <a:srgbClr val="FF0000"/>
                </a:solidFill>
                <a:latin typeface="Times New Roman" pitchFamily="18" charset="0"/>
                <a:cs typeface="Times New Roman" pitchFamily="18" charset="0"/>
              </a:rPr>
              <a:t>انحراف معياري وتبيان كبير</a:t>
            </a:r>
            <a:endParaRPr lang="fr-FR" sz="2400" b="1" dirty="0" smtClean="0">
              <a:solidFill>
                <a:srgbClr val="FF0000"/>
              </a:solidFill>
              <a:latin typeface="Times New Roman" pitchFamily="18" charset="0"/>
              <a:cs typeface="Times New Roman" pitchFamily="18" charset="0"/>
            </a:endParaRPr>
          </a:p>
          <a:p>
            <a:pPr>
              <a:buNone/>
            </a:pPr>
            <a:r>
              <a:rPr lang="fr-FR" sz="2400" b="1" dirty="0" smtClean="0">
                <a:latin typeface="Times New Roman" pitchFamily="18" charset="0"/>
                <a:cs typeface="Times New Roman" pitchFamily="18" charset="0"/>
              </a:rPr>
              <a:t>V</a:t>
            </a:r>
            <a:r>
              <a:rPr lang="fr-FR" sz="2400" b="1" baseline="-25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1/2 [ (16-10)</a:t>
            </a:r>
            <a:r>
              <a:rPr lang="fr-FR" sz="2400" b="1" baseline="30000" dirty="0" smtClean="0">
                <a:latin typeface="Times New Roman" pitchFamily="18" charset="0"/>
                <a:cs typeface="Times New Roman" pitchFamily="18" charset="0"/>
              </a:rPr>
              <a:t>2 </a:t>
            </a:r>
            <a:r>
              <a:rPr lang="fr-FR" sz="2400" b="1" dirty="0" smtClean="0">
                <a:latin typeface="Times New Roman" pitchFamily="18" charset="0"/>
                <a:cs typeface="Times New Roman" pitchFamily="18" charset="0"/>
              </a:rPr>
              <a:t>+(4- 10)</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 = 36 ,  σ</a:t>
            </a:r>
            <a:r>
              <a:rPr lang="fr-FR" sz="2400" b="1" baseline="-25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6</a:t>
            </a:r>
          </a:p>
          <a:p>
            <a:pPr>
              <a:buNone/>
            </a:pPr>
            <a:r>
              <a:rPr lang="fr-FR" sz="2400" b="1" dirty="0" smtClean="0">
                <a:latin typeface="Times New Roman" pitchFamily="18" charset="0"/>
                <a:cs typeface="Times New Roman" pitchFamily="18" charset="0"/>
              </a:rPr>
              <a:t>V</a:t>
            </a:r>
            <a:r>
              <a:rPr lang="fr-FR" sz="2400" b="1" baseline="-25000" dirty="0" smtClean="0">
                <a:latin typeface="Times New Roman" pitchFamily="18" charset="0"/>
                <a:cs typeface="Times New Roman" pitchFamily="18" charset="0"/>
              </a:rPr>
              <a:t>2 </a:t>
            </a:r>
            <a:r>
              <a:rPr lang="fr-FR" sz="2400" b="1" dirty="0" smtClean="0">
                <a:latin typeface="Times New Roman" pitchFamily="18" charset="0"/>
                <a:cs typeface="Times New Roman" pitchFamily="18" charset="0"/>
              </a:rPr>
              <a:t>= 1/2 [ 16</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+ 4</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 10</a:t>
            </a:r>
            <a:r>
              <a:rPr lang="fr-FR" sz="2400" b="1" baseline="30000" dirty="0" smtClean="0">
                <a:latin typeface="Times New Roman" pitchFamily="18" charset="0"/>
                <a:cs typeface="Times New Roman" pitchFamily="18" charset="0"/>
              </a:rPr>
              <a:t>2 </a:t>
            </a:r>
            <a:r>
              <a:rPr lang="fr-FR" sz="2400" b="1" dirty="0" smtClean="0">
                <a:latin typeface="Times New Roman" pitchFamily="18" charset="0"/>
                <a:cs typeface="Times New Roman" pitchFamily="18" charset="0"/>
              </a:rPr>
              <a:t>= 72</a:t>
            </a:r>
          </a:p>
          <a:p>
            <a:pPr>
              <a:buNone/>
            </a:pPr>
            <a:r>
              <a:rPr lang="fr-FR" sz="2400" b="1" dirty="0" smtClean="0">
                <a:solidFill>
                  <a:srgbClr val="FF0000"/>
                </a:solidFill>
                <a:latin typeface="Times New Roman" pitchFamily="18" charset="0"/>
                <a:cs typeface="Times New Roman" pitchFamily="18" charset="0"/>
              </a:rPr>
              <a:t>(10, 10) → 10  </a:t>
            </a:r>
            <a:r>
              <a:rPr lang="ar-DZ" sz="2400" b="1" dirty="0" smtClean="0">
                <a:solidFill>
                  <a:srgbClr val="FF0000"/>
                </a:solidFill>
                <a:latin typeface="Times New Roman" pitchFamily="18" charset="0"/>
                <a:cs typeface="Times New Roman" pitchFamily="18" charset="0"/>
              </a:rPr>
              <a:t>انحراف معيار وتباين معدوم</a:t>
            </a:r>
            <a:endParaRPr lang="fr-FR" sz="2400" b="1" dirty="0" smtClean="0">
              <a:solidFill>
                <a:srgbClr val="FF0000"/>
              </a:solidFill>
              <a:latin typeface="Times New Roman" pitchFamily="18" charset="0"/>
              <a:cs typeface="Times New Roman" pitchFamily="18" charset="0"/>
            </a:endParaRPr>
          </a:p>
          <a:p>
            <a:pPr>
              <a:buNone/>
            </a:pPr>
            <a:r>
              <a:rPr lang="fr-FR" sz="2400" b="1" dirty="0" smtClean="0">
                <a:latin typeface="Times New Roman" pitchFamily="18" charset="0"/>
                <a:cs typeface="Times New Roman" pitchFamily="18" charset="0"/>
              </a:rPr>
              <a:t>V</a:t>
            </a:r>
            <a:r>
              <a:rPr lang="fr-FR" sz="2400" b="1" baseline="-25000" dirty="0" smtClean="0">
                <a:latin typeface="Times New Roman" pitchFamily="18" charset="0"/>
                <a:cs typeface="Times New Roman" pitchFamily="18" charset="0"/>
              </a:rPr>
              <a:t>3</a:t>
            </a:r>
            <a:r>
              <a:rPr lang="fr-FR" sz="2400" b="1" dirty="0" smtClean="0">
                <a:latin typeface="Times New Roman" pitchFamily="18" charset="0"/>
                <a:cs typeface="Times New Roman" pitchFamily="18" charset="0"/>
              </a:rPr>
              <a:t>= 1/2 [ (10-10)</a:t>
            </a:r>
            <a:r>
              <a:rPr lang="fr-FR" sz="2400" b="1" baseline="30000" dirty="0" smtClean="0">
                <a:latin typeface="Times New Roman" pitchFamily="18" charset="0"/>
                <a:cs typeface="Times New Roman" pitchFamily="18" charset="0"/>
              </a:rPr>
              <a:t>2 </a:t>
            </a:r>
            <a:r>
              <a:rPr lang="fr-FR" sz="2400" b="1" dirty="0" smtClean="0">
                <a:latin typeface="Times New Roman" pitchFamily="18" charset="0"/>
                <a:cs typeface="Times New Roman" pitchFamily="18" charset="0"/>
              </a:rPr>
              <a:t>+(10- 10)</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 = 0 ,  σ</a:t>
            </a:r>
            <a:r>
              <a:rPr lang="fr-FR" sz="2400" b="1" baseline="-25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0</a:t>
            </a:r>
          </a:p>
          <a:p>
            <a:pPr>
              <a:buNone/>
            </a:pPr>
            <a:r>
              <a:rPr lang="fr-FR" sz="2400" b="1" dirty="0" smtClean="0">
                <a:latin typeface="Times New Roman" pitchFamily="18" charset="0"/>
                <a:cs typeface="Times New Roman" pitchFamily="18" charset="0"/>
              </a:rPr>
              <a:t>V</a:t>
            </a:r>
            <a:r>
              <a:rPr lang="fr-FR" sz="2400" b="1" baseline="-25000" dirty="0" smtClean="0">
                <a:latin typeface="Times New Roman" pitchFamily="18" charset="0"/>
                <a:cs typeface="Times New Roman" pitchFamily="18" charset="0"/>
              </a:rPr>
              <a:t>3</a:t>
            </a:r>
            <a:r>
              <a:rPr lang="fr-FR" sz="2400" b="1" dirty="0" smtClean="0">
                <a:latin typeface="Times New Roman" pitchFamily="18" charset="0"/>
                <a:cs typeface="Times New Roman" pitchFamily="18" charset="0"/>
              </a:rPr>
              <a:t>= 1/2 [ 10</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+ 10</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 10</a:t>
            </a:r>
            <a:r>
              <a:rPr lang="fr-FR" sz="2400" b="1" baseline="30000" dirty="0" smtClean="0">
                <a:latin typeface="Times New Roman" pitchFamily="18" charset="0"/>
                <a:cs typeface="Times New Roman" pitchFamily="18" charset="0"/>
              </a:rPr>
              <a:t>2 </a:t>
            </a:r>
            <a:r>
              <a:rPr lang="fr-FR" sz="2400" b="1" dirty="0" smtClean="0">
                <a:latin typeface="Times New Roman" pitchFamily="18" charset="0"/>
                <a:cs typeface="Times New Roman" pitchFamily="18" charset="0"/>
              </a:rPr>
              <a:t>= 0</a:t>
            </a:r>
          </a:p>
        </p:txBody>
      </p:sp>
      <p:grpSp>
        <p:nvGrpSpPr>
          <p:cNvPr id="2" name="Group 2"/>
          <p:cNvGrpSpPr>
            <a:grpSpLocks/>
          </p:cNvGrpSpPr>
          <p:nvPr/>
        </p:nvGrpSpPr>
        <p:grpSpPr bwMode="auto">
          <a:xfrm>
            <a:off x="914400" y="4886325"/>
            <a:ext cx="6705600" cy="1819275"/>
            <a:chOff x="1695" y="1785"/>
            <a:chExt cx="9060" cy="2025"/>
          </a:xfrm>
        </p:grpSpPr>
        <p:sp>
          <p:nvSpPr>
            <p:cNvPr id="205827" name="AutoShape 3"/>
            <p:cNvSpPr>
              <a:spLocks/>
            </p:cNvSpPr>
            <p:nvPr/>
          </p:nvSpPr>
          <p:spPr bwMode="auto">
            <a:xfrm rot="16200000">
              <a:off x="5970" y="1920"/>
              <a:ext cx="405" cy="1935"/>
            </a:xfrm>
            <a:prstGeom prst="leftBrace">
              <a:avLst>
                <a:gd name="adj1" fmla="val 39815"/>
                <a:gd name="adj2" fmla="val 50000"/>
              </a:avLst>
            </a:prstGeom>
            <a:noFill/>
            <a:ln w="254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5828" name="AutoShape 4"/>
            <p:cNvSpPr>
              <a:spLocks/>
            </p:cNvSpPr>
            <p:nvPr/>
          </p:nvSpPr>
          <p:spPr bwMode="auto">
            <a:xfrm rot="16200000">
              <a:off x="5632" y="653"/>
              <a:ext cx="1125" cy="5190"/>
            </a:xfrm>
            <a:prstGeom prst="leftBrace">
              <a:avLst>
                <a:gd name="adj1" fmla="val 38444"/>
                <a:gd name="adj2" fmla="val 50000"/>
              </a:avLst>
            </a:prstGeom>
            <a:noFill/>
            <a:ln w="254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205829" name="AutoShape 5"/>
            <p:cNvCxnSpPr>
              <a:cxnSpLocks noChangeShapeType="1"/>
            </p:cNvCxnSpPr>
            <p:nvPr/>
          </p:nvCxnSpPr>
          <p:spPr bwMode="auto">
            <a:xfrm>
              <a:off x="1695" y="1950"/>
              <a:ext cx="9060" cy="0"/>
            </a:xfrm>
            <a:prstGeom prst="straightConnector1">
              <a:avLst/>
            </a:prstGeom>
            <a:noFill/>
            <a:ln w="25400">
              <a:solidFill>
                <a:srgbClr val="000000"/>
              </a:solidFill>
              <a:round/>
              <a:headEnd/>
              <a:tailEnd/>
            </a:ln>
          </p:spPr>
        </p:cxnSp>
        <p:cxnSp>
          <p:nvCxnSpPr>
            <p:cNvPr id="205830" name="AutoShape 6"/>
            <p:cNvCxnSpPr>
              <a:cxnSpLocks noChangeShapeType="1"/>
            </p:cNvCxnSpPr>
            <p:nvPr/>
          </p:nvCxnSpPr>
          <p:spPr bwMode="auto">
            <a:xfrm>
              <a:off x="3510" y="1815"/>
              <a:ext cx="0" cy="285"/>
            </a:xfrm>
            <a:prstGeom prst="straightConnector1">
              <a:avLst/>
            </a:prstGeom>
            <a:noFill/>
            <a:ln w="25400">
              <a:solidFill>
                <a:srgbClr val="000000"/>
              </a:solidFill>
              <a:round/>
              <a:headEnd/>
              <a:tailEnd/>
            </a:ln>
          </p:spPr>
        </p:cxnSp>
        <p:cxnSp>
          <p:nvCxnSpPr>
            <p:cNvPr id="205831" name="AutoShape 7"/>
            <p:cNvCxnSpPr>
              <a:cxnSpLocks noChangeShapeType="1"/>
            </p:cNvCxnSpPr>
            <p:nvPr/>
          </p:nvCxnSpPr>
          <p:spPr bwMode="auto">
            <a:xfrm>
              <a:off x="5205" y="1800"/>
              <a:ext cx="0" cy="285"/>
            </a:xfrm>
            <a:prstGeom prst="straightConnector1">
              <a:avLst/>
            </a:prstGeom>
            <a:noFill/>
            <a:ln w="25400">
              <a:solidFill>
                <a:srgbClr val="000000"/>
              </a:solidFill>
              <a:round/>
              <a:headEnd/>
              <a:tailEnd/>
            </a:ln>
          </p:spPr>
        </p:cxnSp>
        <p:cxnSp>
          <p:nvCxnSpPr>
            <p:cNvPr id="205832" name="AutoShape 8"/>
            <p:cNvCxnSpPr>
              <a:cxnSpLocks noChangeShapeType="1"/>
            </p:cNvCxnSpPr>
            <p:nvPr/>
          </p:nvCxnSpPr>
          <p:spPr bwMode="auto">
            <a:xfrm>
              <a:off x="6105" y="1785"/>
              <a:ext cx="0" cy="285"/>
            </a:xfrm>
            <a:prstGeom prst="straightConnector1">
              <a:avLst/>
            </a:prstGeom>
            <a:noFill/>
            <a:ln w="25400">
              <a:solidFill>
                <a:srgbClr val="000000"/>
              </a:solidFill>
              <a:round/>
              <a:headEnd/>
              <a:tailEnd/>
            </a:ln>
          </p:spPr>
        </p:cxnSp>
        <p:cxnSp>
          <p:nvCxnSpPr>
            <p:cNvPr id="205833" name="AutoShape 9"/>
            <p:cNvCxnSpPr>
              <a:cxnSpLocks noChangeShapeType="1"/>
            </p:cNvCxnSpPr>
            <p:nvPr/>
          </p:nvCxnSpPr>
          <p:spPr bwMode="auto">
            <a:xfrm>
              <a:off x="6960" y="1815"/>
              <a:ext cx="0" cy="285"/>
            </a:xfrm>
            <a:prstGeom prst="straightConnector1">
              <a:avLst/>
            </a:prstGeom>
            <a:noFill/>
            <a:ln w="25400">
              <a:solidFill>
                <a:srgbClr val="000000"/>
              </a:solidFill>
              <a:round/>
              <a:headEnd/>
              <a:tailEnd/>
            </a:ln>
          </p:spPr>
        </p:cxnSp>
        <p:cxnSp>
          <p:nvCxnSpPr>
            <p:cNvPr id="205834" name="AutoShape 10"/>
            <p:cNvCxnSpPr>
              <a:cxnSpLocks noChangeShapeType="1"/>
            </p:cNvCxnSpPr>
            <p:nvPr/>
          </p:nvCxnSpPr>
          <p:spPr bwMode="auto">
            <a:xfrm>
              <a:off x="8671" y="1785"/>
              <a:ext cx="0" cy="285"/>
            </a:xfrm>
            <a:prstGeom prst="straightConnector1">
              <a:avLst/>
            </a:prstGeom>
            <a:noFill/>
            <a:ln w="25400">
              <a:solidFill>
                <a:srgbClr val="000000"/>
              </a:solidFill>
              <a:round/>
              <a:headEnd/>
              <a:tailEnd/>
            </a:ln>
          </p:spPr>
        </p:cxnSp>
        <p:sp>
          <p:nvSpPr>
            <p:cNvPr id="205835" name="Text Box 11"/>
            <p:cNvSpPr txBox="1">
              <a:spLocks noChangeArrowheads="1"/>
            </p:cNvSpPr>
            <p:nvPr/>
          </p:nvSpPr>
          <p:spPr bwMode="auto">
            <a:xfrm>
              <a:off x="5805" y="2235"/>
              <a:ext cx="660" cy="45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10</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836" name="Text Box 12"/>
            <p:cNvSpPr txBox="1">
              <a:spLocks noChangeArrowheads="1"/>
            </p:cNvSpPr>
            <p:nvPr/>
          </p:nvSpPr>
          <p:spPr bwMode="auto">
            <a:xfrm>
              <a:off x="6780" y="2235"/>
              <a:ext cx="660" cy="45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12</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837" name="Text Box 13"/>
            <p:cNvSpPr txBox="1">
              <a:spLocks noChangeArrowheads="1"/>
            </p:cNvSpPr>
            <p:nvPr/>
          </p:nvSpPr>
          <p:spPr bwMode="auto">
            <a:xfrm>
              <a:off x="8385" y="2235"/>
              <a:ext cx="660" cy="45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16</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838" name="Text Box 14"/>
            <p:cNvSpPr txBox="1">
              <a:spLocks noChangeArrowheads="1"/>
            </p:cNvSpPr>
            <p:nvPr/>
          </p:nvSpPr>
          <p:spPr bwMode="auto">
            <a:xfrm>
              <a:off x="4875" y="2235"/>
              <a:ext cx="660" cy="45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8</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839" name="Text Box 15"/>
            <p:cNvSpPr txBox="1">
              <a:spLocks noChangeArrowheads="1"/>
            </p:cNvSpPr>
            <p:nvPr/>
          </p:nvSpPr>
          <p:spPr bwMode="auto">
            <a:xfrm>
              <a:off x="3225" y="2235"/>
              <a:ext cx="660" cy="45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4</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4" name="Group 2"/>
          <p:cNvGrpSpPr>
            <a:grpSpLocks/>
          </p:cNvGrpSpPr>
          <p:nvPr/>
        </p:nvGrpSpPr>
        <p:grpSpPr bwMode="auto">
          <a:xfrm>
            <a:off x="6553200" y="381000"/>
            <a:ext cx="2057400" cy="762000"/>
            <a:chOff x="870" y="1018"/>
            <a:chExt cx="2430" cy="590"/>
          </a:xfrm>
        </p:grpSpPr>
        <p:grpSp>
          <p:nvGrpSpPr>
            <p:cNvPr id="5" name="Group 3"/>
            <p:cNvGrpSpPr>
              <a:grpSpLocks/>
            </p:cNvGrpSpPr>
            <p:nvPr/>
          </p:nvGrpSpPr>
          <p:grpSpPr bwMode="auto">
            <a:xfrm>
              <a:off x="870" y="1018"/>
              <a:ext cx="2430" cy="590"/>
              <a:chOff x="870" y="1018"/>
              <a:chExt cx="2430" cy="590"/>
            </a:xfrm>
          </p:grpSpPr>
          <p:sp>
            <p:nvSpPr>
              <p:cNvPr id="1028" name="Text Box 4"/>
              <p:cNvSpPr txBox="1">
                <a:spLocks noChangeArrowheads="1"/>
              </p:cNvSpPr>
              <p:nvPr/>
            </p:nvSpPr>
            <p:spPr bwMode="auto">
              <a:xfrm>
                <a:off x="870" y="1127"/>
                <a:ext cx="1035" cy="2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V(x)= </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1665" y="1018"/>
                <a:ext cx="285" cy="39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1657" y="1275"/>
                <a:ext cx="270" cy="33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n</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Text Box 7"/>
              <p:cNvSpPr txBox="1">
                <a:spLocks noChangeArrowheads="1"/>
              </p:cNvSpPr>
              <p:nvPr/>
            </p:nvSpPr>
            <p:spPr bwMode="auto">
              <a:xfrm>
                <a:off x="1950" y="1095"/>
                <a:ext cx="1350" cy="3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∑(x</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i</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a:t>
                </a:r>
                <a:r>
                  <a:rPr kumimoji="0" lang="fr-FR" sz="2000" b="1" i="0" u="none" strike="noStrike" cap="none" normalizeH="0" baseline="0" dirty="0" smtClean="0">
                    <a:ln>
                      <a:noFill/>
                    </a:ln>
                    <a:solidFill>
                      <a:srgbClr val="222222"/>
                    </a:solidFill>
                    <a:effectLst/>
                    <a:latin typeface="Times New Roman" pitchFamily="18" charset="0"/>
                    <a:ea typeface="Arial" pitchFamily="34" charset="0"/>
                    <a:cs typeface="Arial" pitchFamily="34" charset="0"/>
                  </a:rPr>
                  <a:t>x̄)</a:t>
                </a:r>
                <a:r>
                  <a:rPr kumimoji="0" lang="fr-FR" sz="2000" b="1" i="0" u="none" strike="noStrike" cap="none" normalizeH="0" baseline="30000" dirty="0" smtClean="0">
                    <a:ln>
                      <a:noFill/>
                    </a:ln>
                    <a:solidFill>
                      <a:srgbClr val="222222"/>
                    </a:solidFill>
                    <a:effectLst/>
                    <a:latin typeface="Times New Roman" pitchFamily="18" charset="0"/>
                    <a:ea typeface="Arial" pitchFamily="34" charset="0"/>
                    <a:cs typeface="Arial" pitchFamily="34" charset="0"/>
                  </a:rPr>
                  <a:t>2</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1036" name="AutoShape 12"/>
            <p:cNvCxnSpPr>
              <a:cxnSpLocks noChangeShapeType="1"/>
            </p:cNvCxnSpPr>
            <p:nvPr/>
          </p:nvCxnSpPr>
          <p:spPr bwMode="auto">
            <a:xfrm>
              <a:off x="1725" y="1287"/>
              <a:ext cx="375" cy="0"/>
            </a:xfrm>
            <a:prstGeom prst="straightConnector1">
              <a:avLst/>
            </a:prstGeom>
            <a:noFill/>
            <a:ln w="9525">
              <a:solidFill>
                <a:srgbClr val="000000"/>
              </a:solidFill>
              <a:round/>
              <a:headEnd/>
              <a:tailEnd/>
            </a:ln>
          </p:spPr>
        </p:cxnSp>
      </p:grpSp>
      <p:grpSp>
        <p:nvGrpSpPr>
          <p:cNvPr id="6" name="Groupe 33"/>
          <p:cNvGrpSpPr/>
          <p:nvPr/>
        </p:nvGrpSpPr>
        <p:grpSpPr>
          <a:xfrm>
            <a:off x="6477000" y="1877704"/>
            <a:ext cx="2209800" cy="713095"/>
            <a:chOff x="6448425" y="376288"/>
            <a:chExt cx="1628775" cy="407483"/>
          </a:xfrm>
        </p:grpSpPr>
        <p:sp>
          <p:nvSpPr>
            <p:cNvPr id="29" name="Text Box 8"/>
            <p:cNvSpPr txBox="1">
              <a:spLocks noChangeArrowheads="1"/>
            </p:cNvSpPr>
            <p:nvPr/>
          </p:nvSpPr>
          <p:spPr bwMode="auto">
            <a:xfrm>
              <a:off x="6448425" y="467619"/>
              <a:ext cx="657225" cy="22451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V(x)=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Text Box 9"/>
            <p:cNvSpPr txBox="1">
              <a:spLocks noChangeArrowheads="1"/>
            </p:cNvSpPr>
            <p:nvPr/>
          </p:nvSpPr>
          <p:spPr bwMode="auto">
            <a:xfrm>
              <a:off x="7010072" y="376288"/>
              <a:ext cx="181303" cy="17417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Text Box 10"/>
            <p:cNvSpPr txBox="1">
              <a:spLocks noChangeArrowheads="1"/>
            </p:cNvSpPr>
            <p:nvPr/>
          </p:nvSpPr>
          <p:spPr bwMode="auto">
            <a:xfrm>
              <a:off x="6994144" y="590550"/>
              <a:ext cx="237468" cy="1932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Text Box 11"/>
            <p:cNvSpPr txBox="1">
              <a:spLocks noChangeArrowheads="1"/>
            </p:cNvSpPr>
            <p:nvPr/>
          </p:nvSpPr>
          <p:spPr bwMode="auto">
            <a:xfrm>
              <a:off x="7191375" y="452021"/>
              <a:ext cx="885825" cy="2680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∑x</a:t>
              </a:r>
              <a:r>
                <a:rPr kumimoji="0" lang="fr-FR" sz="20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i</a:t>
              </a:r>
              <a:r>
                <a:rPr kumimoji="0" lang="fr-FR" sz="2000" b="1" i="0" u="none" strike="noStrike" cap="none" normalizeH="0" baseline="30000" smtClean="0">
                  <a:ln>
                    <a:noFill/>
                  </a:ln>
                  <a:solidFill>
                    <a:schemeClr val="tx1"/>
                  </a:solidFill>
                  <a:effectLst/>
                  <a:latin typeface="Times New Roman" pitchFamily="18" charset="0"/>
                  <a:ea typeface="Arial" pitchFamily="34" charset="0"/>
                  <a:cs typeface="Arial" pitchFamily="34" charset="0"/>
                </a:rPr>
                <a:t>2</a:t>
              </a: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 - </a:t>
              </a:r>
              <a:r>
                <a:rPr kumimoji="0" lang="fr-FR" sz="2000" b="1" i="0" u="none" strike="noStrike" cap="none" normalizeH="0" baseline="0" smtClean="0">
                  <a:ln>
                    <a:noFill/>
                  </a:ln>
                  <a:solidFill>
                    <a:srgbClr val="222222"/>
                  </a:solidFill>
                  <a:effectLst/>
                  <a:latin typeface="Times New Roman" pitchFamily="18" charset="0"/>
                  <a:ea typeface="Arial" pitchFamily="34" charset="0"/>
                  <a:cs typeface="Arial" pitchFamily="34" charset="0"/>
                </a:rPr>
                <a:t>x̄</a:t>
              </a:r>
              <a:r>
                <a:rPr kumimoji="0" lang="fr-FR" sz="2000" b="1" i="0" u="none" strike="noStrike" cap="none" normalizeH="0" baseline="30000" smtClean="0">
                  <a:ln>
                    <a:noFill/>
                  </a:ln>
                  <a:solidFill>
                    <a:srgbClr val="222222"/>
                  </a:solidFill>
                  <a:effectLst/>
                  <a:latin typeface="Times New Roman" pitchFamily="18" charset="0"/>
                  <a:ea typeface="Arial" pitchFamily="34" charset="0"/>
                  <a:cs typeface="Arial" pitchFamily="34" charset="0"/>
                </a:rPr>
                <a:t>2</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cxnSp>
          <p:nvCxnSpPr>
            <p:cNvPr id="33" name="AutoShape 13"/>
            <p:cNvCxnSpPr>
              <a:cxnSpLocks noChangeShapeType="1"/>
            </p:cNvCxnSpPr>
            <p:nvPr/>
          </p:nvCxnSpPr>
          <p:spPr bwMode="auto">
            <a:xfrm>
              <a:off x="7019925" y="581025"/>
              <a:ext cx="171450" cy="0"/>
            </a:xfrm>
            <a:prstGeom prst="straightConnector1">
              <a:avLst/>
            </a:prstGeom>
            <a:noFill/>
            <a:ln w="9525">
              <a:solidFill>
                <a:srgbClr val="000000"/>
              </a:solidFill>
              <a:round/>
              <a:headEnd/>
              <a:tailEnd/>
            </a:ln>
          </p:spPr>
        </p:cxn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Rectangle 1"/>
          <p:cNvSpPr>
            <a:spLocks noChangeArrowheads="1"/>
          </p:cNvSpPr>
          <p:nvPr/>
        </p:nvSpPr>
        <p:spPr bwMode="auto">
          <a:xfrm>
            <a:off x="228600" y="2121080"/>
            <a:ext cx="69342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(TD</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GF</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Exam</a:t>
            </a:r>
            <a:r>
              <a:rPr kumimoji="0" lang="fr-FR"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GF</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TD</a:t>
            </a:r>
            <a:r>
              <a:rPr kumimoji="0" lang="fr-FR"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anglais</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Exam</a:t>
            </a:r>
            <a:r>
              <a:rPr kumimoji="0" lang="fr-FR"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anglais</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a:p>
            <a:pPr eaLnBrk="0" fontAlgn="base" hangingPunct="0">
              <a:spcBef>
                <a:spcPct val="0"/>
              </a:spcBef>
              <a:spcAft>
                <a:spcPct val="0"/>
              </a:spcAft>
            </a:pPr>
            <a:endParaRPr lang="fr-FR" sz="2400" dirty="0" smtClean="0"/>
          </a:p>
          <a:p>
            <a:pPr eaLnBrk="0" fontAlgn="base" hangingPunct="0">
              <a:spcBef>
                <a:spcPct val="0"/>
              </a:spcBef>
              <a:spcAft>
                <a:spcPct val="0"/>
              </a:spcAft>
            </a:pPr>
            <a:r>
              <a:rPr lang="fr-FR" sz="2400" b="1" dirty="0" smtClean="0">
                <a:solidFill>
                  <a:srgbClr val="FF0000"/>
                </a:solidFill>
                <a:latin typeface="Times New Roman" pitchFamily="18" charset="0"/>
                <a:cs typeface="Times New Roman" pitchFamily="18" charset="0"/>
              </a:rPr>
              <a:t>(x1, y2) (x2, y2)</a:t>
            </a:r>
            <a:endPar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(18, 17)   (12, 9)    15, 13</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a:p>
            <a:pPr lvl="0" eaLnBrk="0" fontAlgn="base" hangingPunct="0">
              <a:spcBef>
                <a:spcPct val="0"/>
              </a:spcBef>
              <a:spcAft>
                <a:spcPct val="0"/>
              </a:spcAft>
            </a:pPr>
            <a:r>
              <a:rPr lang="fr-FR" sz="2400" b="1" dirty="0" smtClean="0">
                <a:latin typeface="Times New Roman" pitchFamily="18" charset="0"/>
                <a:cs typeface="Times New Roman" pitchFamily="18" charset="0"/>
              </a:rPr>
              <a:t>COV</a:t>
            </a:r>
            <a:r>
              <a:rPr lang="fr-FR" sz="2400" b="1" baseline="-25000" dirty="0" smtClean="0">
                <a:solidFill>
                  <a:srgbClr val="000000"/>
                </a:solidFill>
                <a:latin typeface="Times New Roman" pitchFamily="18" charset="0"/>
                <a:ea typeface="Arial" pitchFamily="34" charset="0"/>
                <a:cs typeface="Times New Roman" pitchFamily="18" charset="0"/>
              </a:rPr>
              <a:t> 1 </a:t>
            </a:r>
            <a:r>
              <a:rPr lang="fr-FR" sz="2400" b="1" dirty="0" smtClean="0">
                <a:latin typeface="Times New Roman" pitchFamily="18" charset="0"/>
                <a:cs typeface="Times New Roman" pitchFamily="18" charset="0"/>
              </a:rPr>
              <a:t>= 1/2 [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18-15)(17-13</a:t>
            </a:r>
            <a:r>
              <a:rPr lang="fr-FR" sz="2400" b="1" baseline="0" dirty="0" smtClean="0">
                <a:latin typeface="Times New Roman" pitchFamily="18" charset="0"/>
                <a:ea typeface="Calibri" pitchFamily="34" charset="0"/>
                <a:cs typeface="Times New Roman" pitchFamily="18" charset="0"/>
              </a:rPr>
              <a:t>)</a:t>
            </a:r>
            <a:r>
              <a:rPr lang="fr-FR" sz="2400" b="1" dirty="0" smtClean="0">
                <a:latin typeface="Times New Roman" pitchFamily="18" charset="0"/>
                <a:ea typeface="Calibri" pitchFamily="34" charset="0"/>
                <a:cs typeface="Times New Roman" pitchFamily="18" charset="0"/>
              </a:rPr>
              <a:t> + (12-15)(9-13)</a:t>
            </a:r>
            <a:r>
              <a:rPr lang="fr-FR" sz="2400" b="1" dirty="0" smtClean="0">
                <a:latin typeface="Times New Roman" pitchFamily="18" charset="0"/>
                <a:cs typeface="Times New Roman" pitchFamily="18" charset="0"/>
              </a:rPr>
              <a:t> ]= 12</a:t>
            </a:r>
            <a:endPar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eaLnBrk="0" fontAlgn="base" hangingPunct="0">
              <a:spcBef>
                <a:spcPct val="0"/>
              </a:spcBef>
              <a:spcAft>
                <a:spcPct val="0"/>
              </a:spcAft>
            </a:pPr>
            <a:r>
              <a:rPr lang="fr-FR" sz="2400" b="1" dirty="0" smtClean="0">
                <a:solidFill>
                  <a:srgbClr val="FF0000"/>
                </a:solidFill>
                <a:latin typeface="Times New Roman" pitchFamily="18" charset="0"/>
                <a:cs typeface="Times New Roman" pitchFamily="18" charset="0"/>
              </a:rPr>
              <a:t>(x1, y2) (x2, y2)</a:t>
            </a:r>
            <a:endParaRPr lang="fr-FR" sz="2400" b="1" dirty="0" smtClean="0">
              <a:solidFill>
                <a:srgbClr val="FF0000"/>
              </a:solidFill>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(17, 8)   (11, 16)     14,</a:t>
            </a:r>
            <a:r>
              <a:rPr kumimoji="0" lang="fr-FR"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12</a:t>
            </a:r>
          </a:p>
          <a:p>
            <a:pPr eaLnBrk="0" fontAlgn="base" hangingPunct="0">
              <a:spcBef>
                <a:spcPct val="0"/>
              </a:spcBef>
              <a:spcAft>
                <a:spcPct val="0"/>
              </a:spcAft>
            </a:pPr>
            <a:r>
              <a:rPr lang="fr-FR" sz="2400" b="1" dirty="0" smtClean="0">
                <a:latin typeface="Times New Roman" pitchFamily="18" charset="0"/>
                <a:cs typeface="Times New Roman" pitchFamily="18" charset="0"/>
              </a:rPr>
              <a:t>COV</a:t>
            </a:r>
            <a:r>
              <a:rPr lang="fr-FR" sz="2400" b="1" baseline="-25000" dirty="0" smtClean="0">
                <a:solidFill>
                  <a:srgbClr val="000000"/>
                </a:solidFill>
                <a:latin typeface="Times New Roman" pitchFamily="18" charset="0"/>
                <a:ea typeface="Arial" pitchFamily="34" charset="0"/>
                <a:cs typeface="Times New Roman" pitchFamily="18" charset="0"/>
              </a:rPr>
              <a:t> 2 </a:t>
            </a:r>
            <a:r>
              <a:rPr lang="fr-FR" sz="2400" b="1" dirty="0" smtClean="0">
                <a:latin typeface="Times New Roman" pitchFamily="18" charset="0"/>
                <a:cs typeface="Times New Roman" pitchFamily="18" charset="0"/>
              </a:rPr>
              <a:t>= 1/2 [ (</a:t>
            </a:r>
            <a:r>
              <a:rPr lang="fr-FR" sz="2400" b="1" dirty="0" smtClean="0">
                <a:latin typeface="Times New Roman" pitchFamily="18" charset="0"/>
                <a:ea typeface="Calibri" pitchFamily="34" charset="0"/>
                <a:cs typeface="Times New Roman" pitchFamily="18" charset="0"/>
              </a:rPr>
              <a:t>17-14)(8-12) + (11-14)(16-12)</a:t>
            </a:r>
            <a:r>
              <a:rPr lang="fr-FR" sz="2400" b="1" dirty="0" smtClean="0">
                <a:latin typeface="Times New Roman" pitchFamily="18" charset="0"/>
                <a:cs typeface="Times New Roman" pitchFamily="18" charset="0"/>
              </a:rPr>
              <a:t> ]= - 12</a:t>
            </a:r>
            <a:endParaRPr lang="ar-DZ" sz="2400" b="1" dirty="0" smtClean="0">
              <a:latin typeface="Times New Roman" pitchFamily="18" charset="0"/>
              <a:cs typeface="Times New Roman" pitchFamily="18" charset="0"/>
            </a:endParaRPr>
          </a:p>
          <a:p>
            <a:pPr eaLnBrk="0" fontAlgn="base" hangingPunct="0">
              <a:spcBef>
                <a:spcPct val="0"/>
              </a:spcBef>
              <a:spcAft>
                <a:spcPct val="0"/>
              </a:spcAft>
            </a:pPr>
            <a:r>
              <a:rPr lang="fr-FR" sz="2400" b="1" dirty="0" smtClean="0">
                <a:solidFill>
                  <a:srgbClr val="FF0000"/>
                </a:solidFill>
                <a:latin typeface="Times New Roman" pitchFamily="18" charset="0"/>
                <a:cs typeface="Times New Roman" pitchFamily="18" charset="0"/>
              </a:rPr>
              <a:t>(x1, y2) (x2, y2)</a:t>
            </a:r>
            <a:endParaRPr lang="fr-FR" sz="2400" b="1" dirty="0" smtClean="0">
              <a:solidFill>
                <a:srgbClr val="FF0000"/>
              </a:solidFill>
              <a:latin typeface="Times New Roman" pitchFamily="18" charset="0"/>
              <a:ea typeface="Calibri" pitchFamily="34" charset="0"/>
              <a:cs typeface="Times New Roman" pitchFamily="18" charset="0"/>
            </a:endParaRPr>
          </a:p>
          <a:p>
            <a:pPr lvl="0" eaLnBrk="0" fontAlgn="base" hangingPunct="0">
              <a:spcBef>
                <a:spcPct val="0"/>
              </a:spcBef>
              <a:spcAft>
                <a:spcPct val="0"/>
              </a:spcAft>
            </a:pPr>
            <a:r>
              <a:rPr lang="fr-FR" sz="2400" b="1" dirty="0" smtClean="0">
                <a:latin typeface="Times New Roman" pitchFamily="18" charset="0"/>
                <a:ea typeface="Calibri" pitchFamily="34" charset="0"/>
                <a:cs typeface="Times New Roman" pitchFamily="18" charset="0"/>
              </a:rPr>
              <a:t>(17, 8)   (11, </a:t>
            </a:r>
            <a:r>
              <a:rPr lang="ar-DZ" sz="2400" b="1" dirty="0" smtClean="0">
                <a:latin typeface="Times New Roman" pitchFamily="18" charset="0"/>
                <a:ea typeface="Calibri" pitchFamily="34" charset="0"/>
                <a:cs typeface="Times New Roman" pitchFamily="18" charset="0"/>
              </a:rPr>
              <a:t>8</a:t>
            </a:r>
            <a:r>
              <a:rPr lang="fr-FR" sz="2400" b="1" dirty="0" smtClean="0">
                <a:latin typeface="Times New Roman" pitchFamily="18" charset="0"/>
                <a:ea typeface="Calibri" pitchFamily="34" charset="0"/>
                <a:cs typeface="Times New Roman" pitchFamily="18" charset="0"/>
              </a:rPr>
              <a:t>)     14, </a:t>
            </a:r>
            <a:r>
              <a:rPr lang="ar-DZ" sz="2400" b="1" dirty="0" smtClean="0">
                <a:latin typeface="Times New Roman" pitchFamily="18" charset="0"/>
                <a:ea typeface="Calibri" pitchFamily="34" charset="0"/>
                <a:cs typeface="Times New Roman" pitchFamily="18" charset="0"/>
              </a:rPr>
              <a:t>8</a:t>
            </a:r>
            <a:endParaRPr lang="fr-FR" sz="2400" b="1" dirty="0" smtClean="0">
              <a:latin typeface="Times New Roman" pitchFamily="18" charset="0"/>
              <a:ea typeface="Calibri" pitchFamily="34" charset="0"/>
              <a:cs typeface="Times New Roman" pitchFamily="18" charset="0"/>
            </a:endParaRPr>
          </a:p>
          <a:p>
            <a:pPr eaLnBrk="0" fontAlgn="base" hangingPunct="0">
              <a:spcBef>
                <a:spcPct val="0"/>
              </a:spcBef>
              <a:spcAft>
                <a:spcPct val="0"/>
              </a:spcAft>
            </a:pPr>
            <a:r>
              <a:rPr lang="fr-FR" sz="2400" b="1" dirty="0" smtClean="0">
                <a:latin typeface="Times New Roman" pitchFamily="18" charset="0"/>
                <a:cs typeface="Times New Roman" pitchFamily="18" charset="0"/>
              </a:rPr>
              <a:t>COV</a:t>
            </a:r>
            <a:r>
              <a:rPr lang="fr-FR" sz="2400" b="1" baseline="-25000" dirty="0" smtClean="0">
                <a:solidFill>
                  <a:srgbClr val="000000"/>
                </a:solidFill>
                <a:latin typeface="Times New Roman" pitchFamily="18" charset="0"/>
                <a:ea typeface="Arial" pitchFamily="34" charset="0"/>
                <a:cs typeface="Times New Roman" pitchFamily="18" charset="0"/>
              </a:rPr>
              <a:t> 2 </a:t>
            </a:r>
            <a:r>
              <a:rPr lang="fr-FR" sz="2400" b="1" dirty="0" smtClean="0">
                <a:latin typeface="Times New Roman" pitchFamily="18" charset="0"/>
                <a:cs typeface="Times New Roman" pitchFamily="18" charset="0"/>
              </a:rPr>
              <a:t>= 1/2 [ (</a:t>
            </a:r>
            <a:r>
              <a:rPr lang="fr-FR" sz="2400" b="1" dirty="0" smtClean="0">
                <a:latin typeface="Times New Roman" pitchFamily="18" charset="0"/>
                <a:ea typeface="Calibri" pitchFamily="34" charset="0"/>
                <a:cs typeface="Times New Roman" pitchFamily="18" charset="0"/>
              </a:rPr>
              <a:t>17-14)(8-</a:t>
            </a:r>
            <a:r>
              <a:rPr lang="ar-DZ" sz="2400" b="1" dirty="0" smtClean="0">
                <a:latin typeface="Times New Roman" pitchFamily="18" charset="0"/>
                <a:ea typeface="Calibri" pitchFamily="34" charset="0"/>
                <a:cs typeface="Times New Roman" pitchFamily="18" charset="0"/>
              </a:rPr>
              <a:t>8</a:t>
            </a:r>
            <a:r>
              <a:rPr lang="fr-FR" sz="2400" b="1" dirty="0" smtClean="0">
                <a:latin typeface="Times New Roman" pitchFamily="18" charset="0"/>
                <a:ea typeface="Calibri" pitchFamily="34" charset="0"/>
                <a:cs typeface="Times New Roman" pitchFamily="18" charset="0"/>
              </a:rPr>
              <a:t>) + (11-14)(</a:t>
            </a:r>
            <a:r>
              <a:rPr lang="ar-DZ" sz="2400" b="1" dirty="0" smtClean="0">
                <a:latin typeface="Times New Roman" pitchFamily="18" charset="0"/>
                <a:ea typeface="Calibri" pitchFamily="34" charset="0"/>
                <a:cs typeface="Times New Roman" pitchFamily="18" charset="0"/>
              </a:rPr>
              <a:t>8</a:t>
            </a:r>
            <a:r>
              <a:rPr lang="fr-FR" sz="2400" b="1" dirty="0" smtClean="0">
                <a:latin typeface="Times New Roman" pitchFamily="18" charset="0"/>
                <a:ea typeface="Calibri" pitchFamily="34" charset="0"/>
                <a:cs typeface="Times New Roman" pitchFamily="18" charset="0"/>
              </a:rPr>
              <a:t>-</a:t>
            </a:r>
            <a:r>
              <a:rPr lang="ar-DZ" sz="2400" b="1" dirty="0" smtClean="0">
                <a:latin typeface="Times New Roman" pitchFamily="18" charset="0"/>
                <a:ea typeface="Calibri" pitchFamily="34" charset="0"/>
                <a:cs typeface="Times New Roman" pitchFamily="18" charset="0"/>
              </a:rPr>
              <a:t>8</a:t>
            </a:r>
            <a:r>
              <a:rPr lang="fr-FR" sz="2400" b="1" dirty="0" smtClean="0">
                <a:latin typeface="Times New Roman" pitchFamily="18" charset="0"/>
                <a:ea typeface="Calibri" pitchFamily="34" charset="0"/>
                <a:cs typeface="Times New Roman" pitchFamily="18" charset="0"/>
              </a:rPr>
              <a:t>)</a:t>
            </a:r>
            <a:r>
              <a:rPr lang="fr-FR" sz="2400" b="1" dirty="0" smtClean="0">
                <a:latin typeface="Times New Roman" pitchFamily="18" charset="0"/>
                <a:cs typeface="Times New Roman" pitchFamily="18" charset="0"/>
              </a:rPr>
              <a:t> ]= </a:t>
            </a:r>
            <a:r>
              <a:rPr lang="ar-DZ" sz="2400" b="1" dirty="0" smtClean="0">
                <a:latin typeface="Times New Roman" pitchFamily="18" charset="0"/>
                <a:cs typeface="Times New Roman" pitchFamily="18" charset="0"/>
              </a:rPr>
              <a:t>0</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2" name="Group 2"/>
          <p:cNvGrpSpPr>
            <a:grpSpLocks/>
          </p:cNvGrpSpPr>
          <p:nvPr/>
        </p:nvGrpSpPr>
        <p:grpSpPr bwMode="auto">
          <a:xfrm>
            <a:off x="990600" y="214952"/>
            <a:ext cx="3581400" cy="789122"/>
            <a:chOff x="270" y="1184"/>
            <a:chExt cx="4080" cy="705"/>
          </a:xfrm>
        </p:grpSpPr>
        <p:sp>
          <p:nvSpPr>
            <p:cNvPr id="2051" name="Text Box 3"/>
            <p:cNvSpPr txBox="1">
              <a:spLocks noChangeArrowheads="1"/>
            </p:cNvSpPr>
            <p:nvPr/>
          </p:nvSpPr>
          <p:spPr bwMode="auto">
            <a:xfrm>
              <a:off x="270" y="1335"/>
              <a:ext cx="1875" cy="41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COV(x, y)=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2" name="Text Box 4"/>
            <p:cNvSpPr txBox="1">
              <a:spLocks noChangeArrowheads="1"/>
            </p:cNvSpPr>
            <p:nvPr/>
          </p:nvSpPr>
          <p:spPr bwMode="auto">
            <a:xfrm>
              <a:off x="1845" y="1184"/>
              <a:ext cx="335" cy="3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a:t>
              </a:r>
              <a:endParaRPr kumimoji="0" lang="fr-FR" sz="2000" b="0" i="0" u="none" strike="noStrike" cap="none" normalizeH="0" baseline="0" smtClean="0">
                <a:ln>
                  <a:noFill/>
                </a:ln>
                <a:solidFill>
                  <a:schemeClr val="tx1"/>
                </a:solidFill>
                <a:effectLst/>
                <a:latin typeface="Arial" pitchFamily="34" charset="0"/>
                <a:cs typeface="Arial" pitchFamily="34" charset="0"/>
              </a:endParaRPr>
            </a:p>
          </p:txBody>
        </p:sp>
        <p:sp>
          <p:nvSpPr>
            <p:cNvPr id="2053" name="Text Box 5"/>
            <p:cNvSpPr txBox="1">
              <a:spLocks noChangeArrowheads="1"/>
            </p:cNvSpPr>
            <p:nvPr/>
          </p:nvSpPr>
          <p:spPr bwMode="auto">
            <a:xfrm>
              <a:off x="1833" y="1515"/>
              <a:ext cx="387" cy="3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4" name="Text Box 6"/>
            <p:cNvSpPr txBox="1">
              <a:spLocks noChangeArrowheads="1"/>
            </p:cNvSpPr>
            <p:nvPr/>
          </p:nvSpPr>
          <p:spPr bwMode="auto">
            <a:xfrm>
              <a:off x="2175" y="1335"/>
              <a:ext cx="2175" cy="41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∑(x</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i</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a:t>
              </a:r>
              <a:r>
                <a:rPr kumimoji="0" lang="fr-FR" sz="2000" b="1" i="0" u="none" strike="noStrike" cap="none" normalizeH="0" baseline="0" dirty="0" smtClean="0">
                  <a:ln>
                    <a:noFill/>
                  </a:ln>
                  <a:solidFill>
                    <a:srgbClr val="222222"/>
                  </a:solidFill>
                  <a:effectLst/>
                  <a:latin typeface="Times New Roman" pitchFamily="18" charset="0"/>
                  <a:ea typeface="Arial" pitchFamily="34" charset="0"/>
                  <a:cs typeface="Arial" pitchFamily="34" charset="0"/>
                </a:rPr>
                <a:t>x̄)(</a:t>
              </a:r>
              <a:r>
                <a:rPr kumimoji="0" lang="fr-FR" sz="2000" b="1" i="0" u="none" strike="noStrike" cap="none" normalizeH="0" baseline="0" dirty="0" err="1" smtClean="0">
                  <a:ln>
                    <a:noFill/>
                  </a:ln>
                  <a:solidFill>
                    <a:srgbClr val="222222"/>
                  </a:solidFill>
                  <a:effectLst/>
                  <a:latin typeface="Times New Roman" pitchFamily="18" charset="0"/>
                  <a:ea typeface="Arial" pitchFamily="34" charset="0"/>
                  <a:cs typeface="Arial" pitchFamily="34" charset="0"/>
                </a:rPr>
                <a:t>y</a:t>
              </a:r>
              <a:r>
                <a:rPr kumimoji="0" lang="fr-FR" sz="2000" b="1" i="0" u="none" strike="noStrike" cap="none" normalizeH="0" baseline="-25000" dirty="0" err="1" smtClean="0">
                  <a:ln>
                    <a:noFill/>
                  </a:ln>
                  <a:solidFill>
                    <a:srgbClr val="222222"/>
                  </a:solidFill>
                  <a:effectLst/>
                  <a:latin typeface="Times New Roman" pitchFamily="18" charset="0"/>
                  <a:ea typeface="Arial" pitchFamily="34" charset="0"/>
                  <a:cs typeface="Arial" pitchFamily="34" charset="0"/>
                </a:rPr>
                <a:t>j</a:t>
              </a:r>
              <a:r>
                <a:rPr kumimoji="0" lang="fr-FR" sz="2000" b="1" i="0" u="none" strike="noStrike" cap="none" normalizeH="0" baseline="0" dirty="0" smtClean="0">
                  <a:ln>
                    <a:noFill/>
                  </a:ln>
                  <a:solidFill>
                    <a:srgbClr val="222222"/>
                  </a:solidFill>
                  <a:effectLst/>
                  <a:latin typeface="Times New Roman" pitchFamily="18" charset="0"/>
                  <a:ea typeface="Arial" pitchFamily="34" charset="0"/>
                  <a:cs typeface="Arial" pitchFamily="34" charset="0"/>
                </a:rPr>
                <a:t> - ȳ)</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55" name="AutoShape 7"/>
            <p:cNvCxnSpPr>
              <a:cxnSpLocks noChangeShapeType="1"/>
            </p:cNvCxnSpPr>
            <p:nvPr/>
          </p:nvCxnSpPr>
          <p:spPr bwMode="auto">
            <a:xfrm>
              <a:off x="1905" y="1526"/>
              <a:ext cx="315" cy="0"/>
            </a:xfrm>
            <a:prstGeom prst="straightConnector1">
              <a:avLst/>
            </a:prstGeom>
            <a:noFill/>
            <a:ln w="9525">
              <a:solidFill>
                <a:srgbClr val="000000"/>
              </a:solidFill>
              <a:round/>
              <a:headEnd/>
              <a:tailEnd/>
            </a:ln>
          </p:spPr>
        </p:cxnSp>
      </p:grpSp>
      <p:grpSp>
        <p:nvGrpSpPr>
          <p:cNvPr id="3" name="Group 8"/>
          <p:cNvGrpSpPr>
            <a:grpSpLocks/>
          </p:cNvGrpSpPr>
          <p:nvPr/>
        </p:nvGrpSpPr>
        <p:grpSpPr bwMode="auto">
          <a:xfrm>
            <a:off x="990599" y="1125936"/>
            <a:ext cx="3048001" cy="914578"/>
            <a:chOff x="4680" y="1140"/>
            <a:chExt cx="2825" cy="733"/>
          </a:xfrm>
        </p:grpSpPr>
        <p:sp>
          <p:nvSpPr>
            <p:cNvPr id="2057" name="Text Box 9"/>
            <p:cNvSpPr txBox="1">
              <a:spLocks noChangeArrowheads="1"/>
            </p:cNvSpPr>
            <p:nvPr/>
          </p:nvSpPr>
          <p:spPr bwMode="auto">
            <a:xfrm>
              <a:off x="4680" y="1335"/>
              <a:ext cx="1620" cy="3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CoV(x, y)= </a:t>
              </a:r>
              <a:endParaRPr kumimoji="0" lang="fr-FR" sz="2000" b="0" i="0" u="none" strike="noStrike" cap="none" normalizeH="0" baseline="0" smtClean="0">
                <a:ln>
                  <a:noFill/>
                </a:ln>
                <a:solidFill>
                  <a:schemeClr val="tx1"/>
                </a:solidFill>
                <a:effectLst/>
                <a:latin typeface="Arial" pitchFamily="34" charset="0"/>
                <a:cs typeface="Arial" pitchFamily="34" charset="0"/>
              </a:endParaRPr>
            </a:p>
          </p:txBody>
        </p:sp>
        <p:sp>
          <p:nvSpPr>
            <p:cNvPr id="2058" name="Text Box 10"/>
            <p:cNvSpPr txBox="1">
              <a:spLocks noChangeArrowheads="1"/>
            </p:cNvSpPr>
            <p:nvPr/>
          </p:nvSpPr>
          <p:spPr bwMode="auto">
            <a:xfrm>
              <a:off x="5959" y="1140"/>
              <a:ext cx="315" cy="42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9" name="Text Box 11"/>
            <p:cNvSpPr txBox="1">
              <a:spLocks noChangeArrowheads="1"/>
            </p:cNvSpPr>
            <p:nvPr/>
          </p:nvSpPr>
          <p:spPr bwMode="auto">
            <a:xfrm>
              <a:off x="5959" y="1485"/>
              <a:ext cx="315" cy="3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n</a:t>
              </a:r>
              <a:endParaRPr kumimoji="0" lang="fr-FR" sz="2000" b="0" i="0" u="none" strike="noStrike" cap="none" normalizeH="0" baseline="0" smtClean="0">
                <a:ln>
                  <a:noFill/>
                </a:ln>
                <a:solidFill>
                  <a:schemeClr val="tx1"/>
                </a:solidFill>
                <a:effectLst/>
                <a:latin typeface="Arial" pitchFamily="34" charset="0"/>
                <a:cs typeface="Arial" pitchFamily="34" charset="0"/>
              </a:endParaRPr>
            </a:p>
          </p:txBody>
        </p:sp>
        <p:sp>
          <p:nvSpPr>
            <p:cNvPr id="2060" name="Text Box 12"/>
            <p:cNvSpPr txBox="1">
              <a:spLocks noChangeArrowheads="1"/>
            </p:cNvSpPr>
            <p:nvPr/>
          </p:nvSpPr>
          <p:spPr bwMode="auto">
            <a:xfrm>
              <a:off x="6289" y="1335"/>
              <a:ext cx="1216" cy="41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∑x</a:t>
              </a:r>
              <a:r>
                <a:rPr kumimoji="0" lang="fr-FR" sz="20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i</a:t>
              </a: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 </a:t>
              </a:r>
              <a:r>
                <a:rPr kumimoji="0" lang="fr-FR" sz="2000" b="1" i="0" u="none" strike="noStrike" cap="none" normalizeH="0" baseline="0" smtClean="0">
                  <a:ln>
                    <a:noFill/>
                  </a:ln>
                  <a:solidFill>
                    <a:srgbClr val="222222"/>
                  </a:solidFill>
                  <a:effectLst/>
                  <a:latin typeface="Times New Roman" pitchFamily="18" charset="0"/>
                  <a:ea typeface="Arial" pitchFamily="34" charset="0"/>
                  <a:cs typeface="Arial" pitchFamily="34" charset="0"/>
                </a:rPr>
                <a:t>y</a:t>
              </a:r>
              <a:r>
                <a:rPr kumimoji="0" lang="fr-FR" sz="2000" b="1" i="0" u="none" strike="noStrike" cap="none" normalizeH="0" baseline="-25000" smtClean="0">
                  <a:ln>
                    <a:noFill/>
                  </a:ln>
                  <a:solidFill>
                    <a:srgbClr val="222222"/>
                  </a:solidFill>
                  <a:effectLst/>
                  <a:latin typeface="Times New Roman" pitchFamily="18" charset="0"/>
                  <a:ea typeface="Arial" pitchFamily="34" charset="0"/>
                  <a:cs typeface="Arial" pitchFamily="34" charset="0"/>
                </a:rPr>
                <a:t>j</a:t>
              </a:r>
              <a:r>
                <a:rPr kumimoji="0" lang="fr-FR" sz="20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 - </a:t>
              </a:r>
              <a:r>
                <a:rPr kumimoji="0" lang="fr-FR" sz="2000" b="1" i="0" u="none" strike="noStrike" cap="none" normalizeH="0" baseline="0" smtClean="0">
                  <a:ln>
                    <a:noFill/>
                  </a:ln>
                  <a:solidFill>
                    <a:srgbClr val="222222"/>
                  </a:solidFill>
                  <a:effectLst/>
                  <a:latin typeface="Times New Roman" pitchFamily="18" charset="0"/>
                  <a:ea typeface="Arial" pitchFamily="34" charset="0"/>
                  <a:cs typeface="Arial" pitchFamily="34" charset="0"/>
                </a:rPr>
                <a:t>x̄ȳ</a:t>
              </a:r>
              <a:endParaRPr kumimoji="0" lang="fr-FR" sz="2000" b="0" i="0" u="none" strike="noStrike" cap="none" normalizeH="0" baseline="0" smtClean="0">
                <a:ln>
                  <a:noFill/>
                </a:ln>
                <a:solidFill>
                  <a:schemeClr val="tx1"/>
                </a:solidFill>
                <a:effectLst/>
                <a:latin typeface="Arial" pitchFamily="34" charset="0"/>
                <a:cs typeface="Arial" pitchFamily="34" charset="0"/>
              </a:endParaRPr>
            </a:p>
          </p:txBody>
        </p:sp>
        <p:cxnSp>
          <p:nvCxnSpPr>
            <p:cNvPr id="2061" name="AutoShape 13"/>
            <p:cNvCxnSpPr>
              <a:cxnSpLocks noChangeShapeType="1"/>
            </p:cNvCxnSpPr>
            <p:nvPr/>
          </p:nvCxnSpPr>
          <p:spPr bwMode="auto">
            <a:xfrm>
              <a:off x="5988" y="1509"/>
              <a:ext cx="270" cy="0"/>
            </a:xfrm>
            <a:prstGeom prst="straightConnector1">
              <a:avLst/>
            </a:prstGeom>
            <a:noFill/>
            <a:ln w="9525">
              <a:solidFill>
                <a:srgbClr val="000000"/>
              </a:solidFill>
              <a:round/>
              <a:headEnd/>
              <a:tailEnd/>
            </a:ln>
          </p:spPr>
        </p:cxnSp>
      </p:grpSp>
      <p:cxnSp>
        <p:nvCxnSpPr>
          <p:cNvPr id="16" name="Connecteur droit avec flèche 15"/>
          <p:cNvCxnSpPr/>
          <p:nvPr/>
        </p:nvCxnSpPr>
        <p:spPr>
          <a:xfrm rot="5400000" flipH="1" flipV="1">
            <a:off x="4648200" y="1447800"/>
            <a:ext cx="2133600" cy="158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5715000" y="2514600"/>
            <a:ext cx="2895600" cy="158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4" name="Groupe 24"/>
          <p:cNvGrpSpPr/>
          <p:nvPr/>
        </p:nvGrpSpPr>
        <p:grpSpPr>
          <a:xfrm>
            <a:off x="6400800" y="609600"/>
            <a:ext cx="1524000" cy="1524000"/>
            <a:chOff x="6400800" y="609600"/>
            <a:chExt cx="1524000" cy="1524000"/>
          </a:xfrm>
          <a:solidFill>
            <a:srgbClr val="FF0000"/>
          </a:solidFill>
        </p:grpSpPr>
        <p:sp>
          <p:nvSpPr>
            <p:cNvPr id="22" name="Ellipse 21"/>
            <p:cNvSpPr/>
            <p:nvPr/>
          </p:nvSpPr>
          <p:spPr>
            <a:xfrm>
              <a:off x="7772400" y="609600"/>
              <a:ext cx="152400" cy="1524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llipse 22"/>
            <p:cNvSpPr/>
            <p:nvPr/>
          </p:nvSpPr>
          <p:spPr>
            <a:xfrm>
              <a:off x="6400800" y="1981200"/>
              <a:ext cx="152400" cy="1524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 name="Groupe 27"/>
          <p:cNvGrpSpPr/>
          <p:nvPr/>
        </p:nvGrpSpPr>
        <p:grpSpPr>
          <a:xfrm>
            <a:off x="6019800" y="609600"/>
            <a:ext cx="2133600" cy="1600200"/>
            <a:chOff x="6019800" y="609600"/>
            <a:chExt cx="2133600" cy="1600200"/>
          </a:xfrm>
          <a:solidFill>
            <a:srgbClr val="00B050"/>
          </a:solidFill>
        </p:grpSpPr>
        <p:sp>
          <p:nvSpPr>
            <p:cNvPr id="26" name="Ellipse 25"/>
            <p:cNvSpPr/>
            <p:nvPr/>
          </p:nvSpPr>
          <p:spPr>
            <a:xfrm>
              <a:off x="6019800" y="609600"/>
              <a:ext cx="152400" cy="1524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Ellipse 26"/>
            <p:cNvSpPr/>
            <p:nvPr/>
          </p:nvSpPr>
          <p:spPr>
            <a:xfrm>
              <a:off x="8001000" y="2057400"/>
              <a:ext cx="152400" cy="1524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 name="Groupe 30"/>
          <p:cNvGrpSpPr/>
          <p:nvPr/>
        </p:nvGrpSpPr>
        <p:grpSpPr>
          <a:xfrm>
            <a:off x="6705600" y="1143000"/>
            <a:ext cx="762000" cy="304800"/>
            <a:chOff x="6705600" y="1143000"/>
            <a:chExt cx="762000" cy="304800"/>
          </a:xfrm>
          <a:solidFill>
            <a:srgbClr val="FFC000"/>
          </a:solidFill>
        </p:grpSpPr>
        <p:sp>
          <p:nvSpPr>
            <p:cNvPr id="29" name="Ellipse 28"/>
            <p:cNvSpPr/>
            <p:nvPr/>
          </p:nvSpPr>
          <p:spPr>
            <a:xfrm>
              <a:off x="6705600" y="1295400"/>
              <a:ext cx="152400" cy="1524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315200" y="1143000"/>
              <a:ext cx="152400" cy="15240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2" name="Étoile à 5 branches 31"/>
          <p:cNvSpPr/>
          <p:nvPr/>
        </p:nvSpPr>
        <p:spPr>
          <a:xfrm>
            <a:off x="7010400" y="1246496"/>
            <a:ext cx="152400" cy="152400"/>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p:cNvSpPr/>
          <p:nvPr/>
        </p:nvSpPr>
        <p:spPr>
          <a:xfrm>
            <a:off x="7198056" y="3048000"/>
            <a:ext cx="1371600" cy="13716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Ellipse 33"/>
          <p:cNvSpPr/>
          <p:nvPr/>
        </p:nvSpPr>
        <p:spPr>
          <a:xfrm>
            <a:off x="7579056" y="3415352"/>
            <a:ext cx="609600" cy="609600"/>
          </a:xfrm>
          <a:prstGeom prst="ellipse">
            <a:avLst/>
          </a:prstGeom>
          <a:solidFill>
            <a:schemeClr val="bg1"/>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Étoile à 5 branches 34"/>
          <p:cNvSpPr/>
          <p:nvPr/>
        </p:nvSpPr>
        <p:spPr>
          <a:xfrm flipH="1">
            <a:off x="7821304" y="3643952"/>
            <a:ext cx="121918" cy="152400"/>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86600" y="274638"/>
            <a:ext cx="1371600" cy="868362"/>
          </a:xfrm>
        </p:spPr>
        <p:txBody>
          <a:bodyPr>
            <a:normAutofit/>
          </a:bodyPr>
          <a:lstStyle/>
          <a:p>
            <a:pPr algn="r" rtl="1"/>
            <a:r>
              <a:rPr lang="ar-DZ" sz="4000" b="1" dirty="0" smtClean="0">
                <a:solidFill>
                  <a:srgbClr val="FF0000"/>
                </a:solidFill>
                <a:latin typeface="Arial" pitchFamily="34" charset="0"/>
                <a:cs typeface="Arial" pitchFamily="34" charset="0"/>
              </a:rPr>
              <a:t>مثال:</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066801"/>
            <a:ext cx="8153400" cy="1066800"/>
          </a:xfrm>
        </p:spPr>
        <p:txBody>
          <a:bodyPr/>
          <a:lstStyle/>
          <a:p>
            <a:pPr marL="0" indent="0" algn="just" rtl="1">
              <a:buNone/>
            </a:pPr>
            <a:r>
              <a:rPr lang="ar-DZ" sz="2800" b="1" dirty="0" smtClean="0">
                <a:latin typeface="Arial" pitchFamily="34" charset="0"/>
                <a:cs typeface="Arial" pitchFamily="34" charset="0"/>
              </a:rPr>
              <a:t>يوضح الجدول التالي معدل عائد السهم لشركة </a:t>
            </a:r>
            <a:r>
              <a:rPr lang="fr-FR" sz="2800" b="1" dirty="0" smtClean="0">
                <a:latin typeface="Times New Roman" pitchFamily="18" charset="0"/>
                <a:cs typeface="Times New Roman" pitchFamily="18" charset="0"/>
              </a:rPr>
              <a:t>Ford</a:t>
            </a:r>
            <a:r>
              <a:rPr lang="ar-DZ" sz="2800" b="1" dirty="0" smtClean="0">
                <a:latin typeface="Arial" pitchFamily="34" charset="0"/>
                <a:cs typeface="Arial" pitchFamily="34" charset="0"/>
              </a:rPr>
              <a:t>، ومعدل عائد السوق، وليكن مؤشر </a:t>
            </a:r>
            <a:r>
              <a:rPr lang="fr-FR" sz="2800" b="1" dirty="0" smtClean="0">
                <a:latin typeface="Times New Roman" pitchFamily="18" charset="0"/>
                <a:cs typeface="Times New Roman" pitchFamily="18" charset="0"/>
              </a:rPr>
              <a:t>S&amp;P 500</a:t>
            </a:r>
            <a:r>
              <a:rPr lang="ar-DZ" sz="2800" b="1" dirty="0" smtClean="0">
                <a:latin typeface="Times New Roman" pitchFamily="18" charset="0"/>
                <a:cs typeface="Times New Roman" pitchFamily="18" charset="0"/>
              </a:rPr>
              <a:t>:</a:t>
            </a:r>
            <a:endParaRPr lang="fr-FR" sz="2800" dirty="0" smtClean="0">
              <a:latin typeface="Times New Roman" pitchFamily="18" charset="0"/>
              <a:cs typeface="Times New Roman" pitchFamily="18" charset="0"/>
            </a:endParaRPr>
          </a:p>
          <a:p>
            <a:endParaRPr lang="fr-FR" dirty="0"/>
          </a:p>
        </p:txBody>
      </p:sp>
      <p:graphicFrame>
        <p:nvGraphicFramePr>
          <p:cNvPr id="4" name="Tableau 3"/>
          <p:cNvGraphicFramePr>
            <a:graphicFrameLocks noGrp="1"/>
          </p:cNvGraphicFramePr>
          <p:nvPr/>
        </p:nvGraphicFramePr>
        <p:xfrm>
          <a:off x="380999" y="2209800"/>
          <a:ext cx="8229601" cy="3364992"/>
        </p:xfrm>
        <a:graphic>
          <a:graphicData uri="http://schemas.openxmlformats.org/drawingml/2006/table">
            <a:tbl>
              <a:tblPr rtl="1"/>
              <a:tblGrid>
                <a:gridCol w="1381466"/>
                <a:gridCol w="1288858"/>
                <a:gridCol w="1288858"/>
                <a:gridCol w="1869323"/>
                <a:gridCol w="1264036"/>
                <a:gridCol w="1137060"/>
              </a:tblGrid>
              <a:tr h="275082">
                <a:tc>
                  <a:txBody>
                    <a:bodyPr/>
                    <a:lstStyle/>
                    <a:p>
                      <a:pPr marL="0" marR="0" algn="ctr" rtl="1">
                        <a:lnSpc>
                          <a:spcPct val="115000"/>
                        </a:lnSpc>
                        <a:spcBef>
                          <a:spcPts val="0"/>
                        </a:spcBef>
                        <a:spcAft>
                          <a:spcPts val="0"/>
                        </a:spcAft>
                      </a:pPr>
                      <a:r>
                        <a:rPr lang="fr-FR" sz="2400" b="1" dirty="0">
                          <a:latin typeface="Times New Roman"/>
                          <a:ea typeface="Times New Roman"/>
                          <a:cs typeface="Arial"/>
                        </a:rPr>
                        <a:t>R</a:t>
                      </a:r>
                      <a:r>
                        <a:rPr lang="fr-FR" sz="2400" b="1" baseline="-25000" dirty="0">
                          <a:latin typeface="Times New Roman"/>
                          <a:ea typeface="Times New Roman"/>
                          <a:cs typeface="Arial"/>
                        </a:rPr>
                        <a:t>m</a:t>
                      </a:r>
                      <a:r>
                        <a:rPr lang="fr-FR" sz="2400" b="1" baseline="30000" dirty="0">
                          <a:latin typeface="Times New Roman"/>
                          <a:ea typeface="Times New Roman"/>
                          <a:cs typeface="Arial"/>
                        </a:rPr>
                        <a:t>2</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r-FR" sz="2400" b="1">
                          <a:latin typeface="Times New Roman"/>
                          <a:ea typeface="Times New Roman"/>
                          <a:cs typeface="Arial"/>
                        </a:rPr>
                        <a:t>R</a:t>
                      </a:r>
                      <a:r>
                        <a:rPr lang="fr-FR" sz="2400" b="1" baseline="-25000">
                          <a:latin typeface="Times New Roman"/>
                          <a:ea typeface="Times New Roman"/>
                          <a:cs typeface="Arial"/>
                        </a:rPr>
                        <a:t>i</a:t>
                      </a:r>
                      <a:r>
                        <a:rPr lang="fr-FR" sz="2400" b="1" baseline="30000">
                          <a:latin typeface="Times New Roman"/>
                          <a:ea typeface="Times New Roman"/>
                          <a:cs typeface="Arial"/>
                        </a:rPr>
                        <a:t>2</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r-FR" sz="2400" b="1">
                          <a:latin typeface="Times New Roman"/>
                          <a:ea typeface="Times New Roman"/>
                          <a:cs typeface="Arial"/>
                        </a:rPr>
                        <a:t>R</a:t>
                      </a:r>
                      <a:r>
                        <a:rPr lang="fr-FR" sz="2400" b="1" baseline="-25000">
                          <a:latin typeface="Times New Roman"/>
                          <a:ea typeface="Times New Roman"/>
                          <a:cs typeface="Arial"/>
                        </a:rPr>
                        <a:t>i</a:t>
                      </a:r>
                      <a:r>
                        <a:rPr lang="fr-FR" sz="2400" b="1">
                          <a:latin typeface="Times New Roman"/>
                          <a:ea typeface="Times New Roman"/>
                          <a:cs typeface="Arial"/>
                        </a:rPr>
                        <a:t> R</a:t>
                      </a:r>
                      <a:r>
                        <a:rPr lang="fr-FR" sz="2400" b="1" baseline="-25000">
                          <a:latin typeface="Times New Roman"/>
                          <a:ea typeface="Times New Roman"/>
                          <a:cs typeface="Arial"/>
                        </a:rPr>
                        <a:t>m</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r-FR" sz="2400" b="1">
                          <a:solidFill>
                            <a:srgbClr val="FF0000"/>
                          </a:solidFill>
                          <a:latin typeface="Times New Roman"/>
                          <a:ea typeface="Times New Roman"/>
                          <a:cs typeface="Arial"/>
                        </a:rPr>
                        <a:t>R</a:t>
                      </a:r>
                      <a:r>
                        <a:rPr lang="fr-FR" sz="2400" b="1" baseline="-25000">
                          <a:solidFill>
                            <a:srgbClr val="FF0000"/>
                          </a:solidFill>
                          <a:latin typeface="Times New Roman"/>
                          <a:ea typeface="Times New Roman"/>
                          <a:cs typeface="Arial"/>
                        </a:rPr>
                        <a:t>m</a:t>
                      </a:r>
                      <a:r>
                        <a:rPr lang="fr-FR" sz="2400" b="1">
                          <a:solidFill>
                            <a:srgbClr val="FF0000"/>
                          </a:solidFill>
                          <a:latin typeface="Times New Roman"/>
                          <a:ea typeface="Times New Roman"/>
                          <a:cs typeface="Arial"/>
                        </a:rPr>
                        <a:t> S&amp;P 500</a:t>
                      </a:r>
                      <a:endParaRPr lang="fr-FR" sz="180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fr-FR" sz="2400" b="1" dirty="0">
                          <a:solidFill>
                            <a:srgbClr val="FF0000"/>
                          </a:solidFill>
                          <a:latin typeface="Times New Roman"/>
                          <a:ea typeface="Times New Roman"/>
                          <a:cs typeface="Arial"/>
                        </a:rPr>
                        <a:t>R</a:t>
                      </a:r>
                      <a:r>
                        <a:rPr lang="fr-FR" sz="2400" b="1" baseline="-25000" dirty="0">
                          <a:solidFill>
                            <a:srgbClr val="FF0000"/>
                          </a:solidFill>
                          <a:latin typeface="Times New Roman"/>
                          <a:ea typeface="Times New Roman"/>
                          <a:cs typeface="Arial"/>
                        </a:rPr>
                        <a:t>i</a:t>
                      </a:r>
                      <a:r>
                        <a:rPr lang="fr-FR" sz="2400" b="1" dirty="0">
                          <a:solidFill>
                            <a:srgbClr val="FF0000"/>
                          </a:solidFill>
                          <a:latin typeface="Times New Roman"/>
                          <a:ea typeface="Times New Roman"/>
                          <a:cs typeface="Arial"/>
                        </a:rPr>
                        <a:t> Ford</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fr-FR" sz="2400" b="1" dirty="0">
                          <a:solidFill>
                            <a:srgbClr val="FF0000"/>
                          </a:solidFill>
                          <a:latin typeface="Times New Roman"/>
                          <a:ea typeface="Times New Roman"/>
                          <a:cs typeface="Arial"/>
                        </a:rPr>
                        <a:t>Date</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082">
                <a:tc>
                  <a:txBody>
                    <a:bodyPr/>
                    <a:lstStyle/>
                    <a:p>
                      <a:pPr marL="0" marR="0" algn="r" rtl="0">
                        <a:lnSpc>
                          <a:spcPct val="115000"/>
                        </a:lnSpc>
                        <a:spcBef>
                          <a:spcPts val="0"/>
                        </a:spcBef>
                        <a:spcAft>
                          <a:spcPts val="0"/>
                        </a:spcAft>
                      </a:pPr>
                      <a:r>
                        <a:rPr lang="fr-FR" sz="2400" b="1">
                          <a:latin typeface="Times New Roman"/>
                          <a:ea typeface="Times New Roman"/>
                          <a:cs typeface="Arial"/>
                        </a:rPr>
                        <a:t>0.7396</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107.9521</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8.9354</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1800" b="1" dirty="0" smtClean="0">
                          <a:solidFill>
                            <a:srgbClr val="FF0000"/>
                          </a:solidFill>
                          <a:latin typeface="Times New Roman"/>
                          <a:ea typeface="Times New Roman"/>
                          <a:cs typeface="Arial"/>
                        </a:rPr>
                        <a:t>%</a:t>
                      </a:r>
                      <a:r>
                        <a:rPr lang="fr-FR" sz="2400" b="1" dirty="0" smtClean="0">
                          <a:solidFill>
                            <a:srgbClr val="FF0000"/>
                          </a:solidFill>
                          <a:latin typeface="Times New Roman"/>
                          <a:ea typeface="Times New Roman"/>
                          <a:cs typeface="Arial"/>
                        </a:rPr>
                        <a:t>-</a:t>
                      </a:r>
                      <a:r>
                        <a:rPr lang="fr-FR" sz="2400" b="1" dirty="0">
                          <a:solidFill>
                            <a:srgbClr val="FF0000"/>
                          </a:solidFill>
                          <a:latin typeface="Times New Roman"/>
                          <a:ea typeface="Times New Roman"/>
                          <a:cs typeface="Arial"/>
                        </a:rPr>
                        <a:t>0.86</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a:solidFill>
                            <a:srgbClr val="FF0000"/>
                          </a:solidFill>
                          <a:latin typeface="Times New Roman"/>
                          <a:ea typeface="Times New Roman"/>
                          <a:cs typeface="Arial"/>
                        </a:rPr>
                        <a:t>-</a:t>
                      </a:r>
                      <a:r>
                        <a:rPr lang="fr-FR" sz="2400" b="1" dirty="0" smtClean="0">
                          <a:solidFill>
                            <a:srgbClr val="FF0000"/>
                          </a:solidFill>
                          <a:latin typeface="Times New Roman"/>
                          <a:ea typeface="Times New Roman"/>
                          <a:cs typeface="Arial"/>
                        </a:rPr>
                        <a:t>10.39</a:t>
                      </a:r>
                      <a:r>
                        <a:rPr lang="ar-DZ" sz="2400" b="1" dirty="0" smtClean="0">
                          <a:solidFill>
                            <a:srgbClr val="FF0000"/>
                          </a:solidFill>
                          <a:latin typeface="Times New Roman"/>
                          <a:ea typeface="Times New Roman"/>
                          <a:cs typeface="Arial"/>
                        </a:rPr>
                        <a:t> </a:t>
                      </a:r>
                      <a:r>
                        <a:rPr lang="ar-DZ" sz="1800" b="1" dirty="0" smtClean="0">
                          <a:solidFill>
                            <a:srgbClr val="FF0000"/>
                          </a:solidFill>
                          <a:latin typeface="Times New Roman"/>
                          <a:ea typeface="Times New Roman"/>
                          <a:cs typeface="Arial"/>
                        </a:rPr>
                        <a:t>%</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a:solidFill>
                            <a:srgbClr val="FF0000"/>
                          </a:solidFill>
                          <a:latin typeface="Times New Roman"/>
                          <a:ea typeface="Times New Roman"/>
                          <a:cs typeface="Arial"/>
                        </a:rPr>
                        <a:t>07 </a:t>
                      </a:r>
                      <a:r>
                        <a:rPr lang="fr-FR" sz="2400" b="1" dirty="0" err="1">
                          <a:solidFill>
                            <a:srgbClr val="FF0000"/>
                          </a:solidFill>
                          <a:latin typeface="Times New Roman"/>
                          <a:ea typeface="Times New Roman"/>
                          <a:cs typeface="Arial"/>
                        </a:rPr>
                        <a:t>Dec</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082">
                <a:tc>
                  <a:txBody>
                    <a:bodyPr/>
                    <a:lstStyle/>
                    <a:p>
                      <a:pPr marL="0" marR="0" algn="r" rtl="0">
                        <a:lnSpc>
                          <a:spcPct val="115000"/>
                        </a:lnSpc>
                        <a:spcBef>
                          <a:spcPts val="0"/>
                        </a:spcBef>
                        <a:spcAft>
                          <a:spcPts val="0"/>
                        </a:spcAft>
                      </a:pPr>
                      <a:r>
                        <a:rPr lang="fr-FR" sz="2400" b="1">
                          <a:latin typeface="Times New Roman"/>
                          <a:ea typeface="Times New Roman"/>
                          <a:cs typeface="Arial"/>
                        </a:rPr>
                        <a:t>19.36</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235.0089</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67.452</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1800" b="1" dirty="0" smtClean="0">
                          <a:solidFill>
                            <a:srgbClr val="FF0000"/>
                          </a:solidFill>
                          <a:latin typeface="Times New Roman"/>
                          <a:ea typeface="Times New Roman"/>
                          <a:cs typeface="Arial"/>
                        </a:rPr>
                        <a:t>%</a:t>
                      </a:r>
                      <a:r>
                        <a:rPr lang="fr-FR" sz="2400" b="1" dirty="0" smtClean="0">
                          <a:solidFill>
                            <a:srgbClr val="FF0000"/>
                          </a:solidFill>
                          <a:latin typeface="Times New Roman"/>
                          <a:ea typeface="Times New Roman"/>
                          <a:cs typeface="Arial"/>
                        </a:rPr>
                        <a:t>-</a:t>
                      </a:r>
                      <a:r>
                        <a:rPr lang="fr-FR" sz="2400" b="1" dirty="0">
                          <a:solidFill>
                            <a:srgbClr val="FF0000"/>
                          </a:solidFill>
                          <a:latin typeface="Times New Roman"/>
                          <a:ea typeface="Times New Roman"/>
                          <a:cs typeface="Arial"/>
                        </a:rPr>
                        <a:t>4.40</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a:solidFill>
                            <a:srgbClr val="FF0000"/>
                          </a:solidFill>
                          <a:latin typeface="Times New Roman"/>
                          <a:ea typeface="Times New Roman"/>
                          <a:cs typeface="Arial"/>
                        </a:rPr>
                        <a:t>-</a:t>
                      </a:r>
                      <a:r>
                        <a:rPr lang="fr-FR" sz="2400" b="1" dirty="0" smtClean="0">
                          <a:solidFill>
                            <a:srgbClr val="FF0000"/>
                          </a:solidFill>
                          <a:latin typeface="Times New Roman"/>
                          <a:ea typeface="Times New Roman"/>
                          <a:cs typeface="Arial"/>
                        </a:rPr>
                        <a:t>15.33</a:t>
                      </a:r>
                      <a:r>
                        <a:rPr lang="ar-DZ" sz="1800" b="1" dirty="0" smtClean="0">
                          <a:solidFill>
                            <a:srgbClr val="FF0000"/>
                          </a:solidFill>
                          <a:latin typeface="Times New Roman"/>
                          <a:ea typeface="Times New Roman"/>
                          <a:cs typeface="Arial"/>
                        </a:rPr>
                        <a:t>%</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a:solidFill>
                            <a:srgbClr val="FF0000"/>
                          </a:solidFill>
                          <a:latin typeface="Times New Roman"/>
                          <a:ea typeface="Times New Roman"/>
                          <a:cs typeface="Arial"/>
                        </a:rPr>
                        <a:t>07 </a:t>
                      </a:r>
                      <a:r>
                        <a:rPr lang="fr-FR" sz="2400" b="1" dirty="0" err="1">
                          <a:solidFill>
                            <a:srgbClr val="FF0000"/>
                          </a:solidFill>
                          <a:latin typeface="Times New Roman"/>
                          <a:ea typeface="Times New Roman"/>
                          <a:cs typeface="Arial"/>
                        </a:rPr>
                        <a:t>Nov</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082">
                <a:tc>
                  <a:txBody>
                    <a:bodyPr/>
                    <a:lstStyle/>
                    <a:p>
                      <a:pPr marL="0" marR="0" algn="r" rtl="0">
                        <a:lnSpc>
                          <a:spcPct val="115000"/>
                        </a:lnSpc>
                        <a:spcBef>
                          <a:spcPts val="0"/>
                        </a:spcBef>
                        <a:spcAft>
                          <a:spcPts val="0"/>
                        </a:spcAft>
                      </a:pPr>
                      <a:r>
                        <a:rPr lang="fr-FR" sz="2400" b="1">
                          <a:latin typeface="Times New Roman"/>
                          <a:ea typeface="Times New Roman"/>
                          <a:cs typeface="Arial"/>
                        </a:rPr>
                        <a:t>2.1904</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19.712</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6.6304</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1800" b="1" dirty="0" smtClean="0">
                          <a:solidFill>
                            <a:srgbClr val="FF0000"/>
                          </a:solidFill>
                          <a:latin typeface="Times New Roman"/>
                          <a:ea typeface="Times New Roman"/>
                          <a:cs typeface="Arial"/>
                        </a:rPr>
                        <a:t>%</a:t>
                      </a:r>
                      <a:r>
                        <a:rPr lang="fr-FR" sz="2400" b="1" dirty="0" smtClean="0">
                          <a:solidFill>
                            <a:srgbClr val="FF0000"/>
                          </a:solidFill>
                          <a:latin typeface="Times New Roman"/>
                          <a:ea typeface="Times New Roman"/>
                          <a:cs typeface="Arial"/>
                        </a:rPr>
                        <a:t>1.48</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smtClean="0">
                          <a:solidFill>
                            <a:srgbClr val="FF0000"/>
                          </a:solidFill>
                          <a:latin typeface="Times New Roman"/>
                          <a:ea typeface="Times New Roman"/>
                          <a:cs typeface="Arial"/>
                        </a:rPr>
                        <a:t>4.48</a:t>
                      </a:r>
                      <a:r>
                        <a:rPr lang="ar-DZ" sz="1800" b="1" dirty="0" smtClean="0">
                          <a:solidFill>
                            <a:srgbClr val="FF0000"/>
                          </a:solidFill>
                          <a:latin typeface="Times New Roman"/>
                          <a:ea typeface="Times New Roman"/>
                          <a:cs typeface="Arial"/>
                        </a:rPr>
                        <a:t>%</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a:solidFill>
                            <a:srgbClr val="FF0000"/>
                          </a:solidFill>
                          <a:latin typeface="Times New Roman"/>
                          <a:ea typeface="Times New Roman"/>
                          <a:cs typeface="Arial"/>
                        </a:rPr>
                        <a:t>07 </a:t>
                      </a:r>
                      <a:r>
                        <a:rPr lang="fr-FR" sz="2400" b="1" dirty="0" err="1">
                          <a:solidFill>
                            <a:srgbClr val="FF0000"/>
                          </a:solidFill>
                          <a:latin typeface="Times New Roman"/>
                          <a:ea typeface="Times New Roman"/>
                          <a:cs typeface="Arial"/>
                        </a:rPr>
                        <a:t>Oct</a:t>
                      </a:r>
                      <a:r>
                        <a:rPr lang="fr-FR" sz="2400" b="1" dirty="0">
                          <a:solidFill>
                            <a:srgbClr val="FF0000"/>
                          </a:solidFill>
                          <a:latin typeface="Times New Roman"/>
                          <a:ea typeface="Times New Roman"/>
                          <a:cs typeface="Arial"/>
                        </a:rPr>
                        <a:t> </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082">
                <a:tc>
                  <a:txBody>
                    <a:bodyPr/>
                    <a:lstStyle/>
                    <a:p>
                      <a:pPr marL="0" marR="0" algn="r" rtl="0">
                        <a:lnSpc>
                          <a:spcPct val="115000"/>
                        </a:lnSpc>
                        <a:spcBef>
                          <a:spcPts val="0"/>
                        </a:spcBef>
                        <a:spcAft>
                          <a:spcPts val="0"/>
                        </a:spcAft>
                      </a:pPr>
                      <a:r>
                        <a:rPr lang="fr-FR" sz="2400" b="1">
                          <a:latin typeface="Times New Roman"/>
                          <a:ea typeface="Times New Roman"/>
                          <a:cs typeface="Arial"/>
                        </a:rPr>
                        <a:t>12.8164</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75.8641</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31.1818</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1800" b="1" dirty="0" smtClean="0">
                          <a:solidFill>
                            <a:srgbClr val="FF0000"/>
                          </a:solidFill>
                          <a:latin typeface="Times New Roman"/>
                          <a:ea typeface="Times New Roman"/>
                          <a:cs typeface="Arial"/>
                        </a:rPr>
                        <a:t>%</a:t>
                      </a:r>
                      <a:r>
                        <a:rPr lang="fr-FR" sz="2400" b="1" dirty="0" smtClean="0">
                          <a:solidFill>
                            <a:srgbClr val="FF0000"/>
                          </a:solidFill>
                          <a:latin typeface="Times New Roman"/>
                          <a:ea typeface="Times New Roman"/>
                          <a:cs typeface="Arial"/>
                        </a:rPr>
                        <a:t>3.58</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smtClean="0">
                          <a:solidFill>
                            <a:srgbClr val="FF0000"/>
                          </a:solidFill>
                          <a:latin typeface="Times New Roman"/>
                          <a:ea typeface="Times New Roman"/>
                          <a:cs typeface="Arial"/>
                        </a:rPr>
                        <a:t>8.71</a:t>
                      </a:r>
                      <a:r>
                        <a:rPr lang="ar-DZ" sz="1800" b="1" dirty="0" smtClean="0">
                          <a:solidFill>
                            <a:srgbClr val="FF0000"/>
                          </a:solidFill>
                          <a:latin typeface="Times New Roman"/>
                          <a:ea typeface="Times New Roman"/>
                          <a:cs typeface="Arial"/>
                        </a:rPr>
                        <a:t>%</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smtClean="0">
                          <a:solidFill>
                            <a:srgbClr val="FF0000"/>
                          </a:solidFill>
                          <a:latin typeface="Times New Roman"/>
                          <a:ea typeface="Times New Roman"/>
                          <a:cs typeface="Arial"/>
                        </a:rPr>
                        <a:t>07 Sep</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082">
                <a:tc>
                  <a:txBody>
                    <a:bodyPr/>
                    <a:lstStyle/>
                    <a:p>
                      <a:pPr marL="0" marR="0" algn="r" rtl="0">
                        <a:lnSpc>
                          <a:spcPct val="115000"/>
                        </a:lnSpc>
                        <a:spcBef>
                          <a:spcPts val="0"/>
                        </a:spcBef>
                        <a:spcAft>
                          <a:spcPts val="0"/>
                        </a:spcAft>
                      </a:pPr>
                      <a:r>
                        <a:rPr lang="fr-FR" sz="2400" b="1">
                          <a:latin typeface="Times New Roman"/>
                          <a:ea typeface="Times New Roman"/>
                          <a:cs typeface="Arial"/>
                        </a:rPr>
                        <a:t>1.6641</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67.7329</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-10.6167</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1800" b="1" dirty="0" smtClean="0">
                          <a:solidFill>
                            <a:srgbClr val="FF0000"/>
                          </a:solidFill>
                          <a:latin typeface="Times New Roman"/>
                          <a:ea typeface="Times New Roman"/>
                          <a:cs typeface="Arial"/>
                        </a:rPr>
                        <a:t>%</a:t>
                      </a:r>
                      <a:r>
                        <a:rPr lang="fr-FR" sz="2400" b="1" dirty="0" smtClean="0">
                          <a:solidFill>
                            <a:srgbClr val="FF0000"/>
                          </a:solidFill>
                          <a:latin typeface="Times New Roman"/>
                          <a:ea typeface="Times New Roman"/>
                          <a:cs typeface="Arial"/>
                        </a:rPr>
                        <a:t>1.29</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a:solidFill>
                            <a:srgbClr val="FF0000"/>
                          </a:solidFill>
                          <a:latin typeface="Times New Roman"/>
                          <a:ea typeface="Times New Roman"/>
                          <a:cs typeface="Arial"/>
                        </a:rPr>
                        <a:t>-</a:t>
                      </a:r>
                      <a:r>
                        <a:rPr lang="fr-FR" sz="2400" b="1" dirty="0" smtClean="0">
                          <a:solidFill>
                            <a:srgbClr val="FF0000"/>
                          </a:solidFill>
                          <a:latin typeface="Times New Roman"/>
                          <a:ea typeface="Times New Roman"/>
                          <a:cs typeface="Arial"/>
                        </a:rPr>
                        <a:t>8.23</a:t>
                      </a:r>
                      <a:r>
                        <a:rPr lang="ar-DZ" sz="1800" b="1" dirty="0" smtClean="0">
                          <a:solidFill>
                            <a:srgbClr val="FF0000"/>
                          </a:solidFill>
                          <a:latin typeface="Times New Roman"/>
                          <a:ea typeface="Times New Roman"/>
                          <a:cs typeface="Arial"/>
                        </a:rPr>
                        <a:t>%</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a:solidFill>
                            <a:srgbClr val="FF0000"/>
                          </a:solidFill>
                          <a:latin typeface="Times New Roman"/>
                          <a:ea typeface="Times New Roman"/>
                          <a:cs typeface="Arial"/>
                        </a:rPr>
                        <a:t>07 </a:t>
                      </a:r>
                      <a:r>
                        <a:rPr lang="fr-FR" sz="2400" b="1" dirty="0" err="1">
                          <a:solidFill>
                            <a:srgbClr val="FF0000"/>
                          </a:solidFill>
                          <a:latin typeface="Times New Roman"/>
                          <a:ea typeface="Times New Roman"/>
                          <a:cs typeface="Arial"/>
                        </a:rPr>
                        <a:t>Aug</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082">
                <a:tc>
                  <a:txBody>
                    <a:bodyPr/>
                    <a:lstStyle/>
                    <a:p>
                      <a:pPr marL="0" marR="0" algn="r" rtl="0">
                        <a:lnSpc>
                          <a:spcPct val="115000"/>
                        </a:lnSpc>
                        <a:spcBef>
                          <a:spcPts val="0"/>
                        </a:spcBef>
                        <a:spcAft>
                          <a:spcPts val="0"/>
                        </a:spcAft>
                      </a:pPr>
                      <a:r>
                        <a:rPr lang="fr-FR" sz="2400" b="1">
                          <a:latin typeface="Times New Roman"/>
                          <a:ea typeface="Times New Roman"/>
                          <a:cs typeface="Arial"/>
                        </a:rPr>
                        <a:t>10.24</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93.3156</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30.912</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1800" b="1" dirty="0" smtClean="0">
                          <a:solidFill>
                            <a:srgbClr val="FF0000"/>
                          </a:solidFill>
                          <a:latin typeface="Times New Roman"/>
                          <a:ea typeface="Times New Roman"/>
                          <a:cs typeface="Arial"/>
                        </a:rPr>
                        <a:t>%</a:t>
                      </a:r>
                      <a:r>
                        <a:rPr lang="fr-FR" sz="2400" b="1" dirty="0" smtClean="0">
                          <a:solidFill>
                            <a:srgbClr val="FF0000"/>
                          </a:solidFill>
                          <a:latin typeface="Times New Roman"/>
                          <a:ea typeface="Times New Roman"/>
                          <a:cs typeface="Arial"/>
                        </a:rPr>
                        <a:t>-3.20</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a:solidFill>
                            <a:srgbClr val="FF0000"/>
                          </a:solidFill>
                          <a:latin typeface="Times New Roman"/>
                          <a:ea typeface="Times New Roman"/>
                          <a:cs typeface="Arial"/>
                        </a:rPr>
                        <a:t>-</a:t>
                      </a:r>
                      <a:r>
                        <a:rPr lang="fr-FR" sz="2400" b="1" dirty="0" smtClean="0">
                          <a:solidFill>
                            <a:srgbClr val="FF0000"/>
                          </a:solidFill>
                          <a:latin typeface="Times New Roman"/>
                          <a:ea typeface="Times New Roman"/>
                          <a:cs typeface="Arial"/>
                        </a:rPr>
                        <a:t>9.66</a:t>
                      </a:r>
                      <a:r>
                        <a:rPr lang="ar-DZ" sz="1800" b="1" dirty="0" smtClean="0">
                          <a:solidFill>
                            <a:srgbClr val="FF0000"/>
                          </a:solidFill>
                          <a:latin typeface="Times New Roman"/>
                          <a:ea typeface="Times New Roman"/>
                          <a:cs typeface="Arial"/>
                        </a:rPr>
                        <a:t>%</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lnSpc>
                          <a:spcPct val="115000"/>
                        </a:lnSpc>
                        <a:spcBef>
                          <a:spcPts val="0"/>
                        </a:spcBef>
                        <a:spcAft>
                          <a:spcPts val="0"/>
                        </a:spcAft>
                      </a:pPr>
                      <a:r>
                        <a:rPr lang="fr-FR" sz="2400" b="1" dirty="0">
                          <a:solidFill>
                            <a:srgbClr val="FF0000"/>
                          </a:solidFill>
                          <a:latin typeface="Times New Roman"/>
                          <a:ea typeface="Times New Roman"/>
                          <a:cs typeface="Arial"/>
                        </a:rPr>
                        <a:t>07 </a:t>
                      </a:r>
                      <a:r>
                        <a:rPr lang="fr-FR" sz="2400" b="1" dirty="0" err="1">
                          <a:solidFill>
                            <a:srgbClr val="FF0000"/>
                          </a:solidFill>
                          <a:latin typeface="Times New Roman"/>
                          <a:ea typeface="Times New Roman"/>
                          <a:cs typeface="Arial"/>
                        </a:rPr>
                        <a:t>Jul</a:t>
                      </a:r>
                      <a:endParaRPr lang="fr-FR" sz="1800"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082">
                <a:tc>
                  <a:txBody>
                    <a:bodyPr/>
                    <a:lstStyle/>
                    <a:p>
                      <a:pPr marL="0" marR="0" algn="r" rtl="0">
                        <a:lnSpc>
                          <a:spcPct val="115000"/>
                        </a:lnSpc>
                        <a:spcBef>
                          <a:spcPts val="0"/>
                        </a:spcBef>
                        <a:spcAft>
                          <a:spcPts val="0"/>
                        </a:spcAft>
                      </a:pPr>
                      <a:r>
                        <a:rPr lang="fr-FR" sz="2400" b="1">
                          <a:latin typeface="Times New Roman"/>
                          <a:ea typeface="Times New Roman"/>
                          <a:cs typeface="Arial"/>
                        </a:rPr>
                        <a:t>47.0105</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599.944</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a:latin typeface="Times New Roman"/>
                          <a:ea typeface="Times New Roman"/>
                          <a:cs typeface="Arial"/>
                        </a:rPr>
                        <a:t>134.4949</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r-FR" sz="2400" b="1">
                          <a:latin typeface="Times New Roman"/>
                          <a:ea typeface="Times New Roman"/>
                          <a:cs typeface="Arial"/>
                        </a:rPr>
                        <a:t>-2.11</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fr-FR" sz="2400" b="1">
                          <a:latin typeface="Times New Roman"/>
                          <a:ea typeface="Times New Roman"/>
                          <a:cs typeface="Arial"/>
                        </a:rPr>
                        <a:t>-30.42</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dirty="0">
                          <a:latin typeface="Times New Roman" pitchFamily="18" charset="0"/>
                          <a:ea typeface="Times New Roman"/>
                          <a:cs typeface="Times New Roman" pitchFamily="18" charset="0"/>
                        </a:rPr>
                        <a:t>∑</a:t>
                      </a:r>
                      <a:endParaRPr lang="fr-FR" sz="1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5" name="Group 1"/>
          <p:cNvGrpSpPr>
            <a:grpSpLocks/>
          </p:cNvGrpSpPr>
          <p:nvPr/>
        </p:nvGrpSpPr>
        <p:grpSpPr bwMode="auto">
          <a:xfrm>
            <a:off x="3581077" y="5715001"/>
            <a:ext cx="2590741" cy="1032015"/>
            <a:chOff x="889" y="4890"/>
            <a:chExt cx="1918" cy="922"/>
          </a:xfrm>
        </p:grpSpPr>
        <p:sp>
          <p:nvSpPr>
            <p:cNvPr id="1026" name="Text Box 2"/>
            <p:cNvSpPr txBox="1">
              <a:spLocks noChangeArrowheads="1"/>
            </p:cNvSpPr>
            <p:nvPr/>
          </p:nvSpPr>
          <p:spPr bwMode="auto">
            <a:xfrm>
              <a:off x="889" y="5160"/>
              <a:ext cx="483"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l-G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β</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027" name="Text Box 3"/>
            <p:cNvSpPr txBox="1">
              <a:spLocks noChangeArrowheads="1"/>
            </p:cNvSpPr>
            <p:nvPr/>
          </p:nvSpPr>
          <p:spPr bwMode="auto">
            <a:xfrm>
              <a:off x="1335" y="4890"/>
              <a:ext cx="1472"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COV(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Text Box 4"/>
            <p:cNvSpPr txBox="1">
              <a:spLocks noChangeArrowheads="1"/>
            </p:cNvSpPr>
            <p:nvPr/>
          </p:nvSpPr>
          <p:spPr bwMode="auto">
            <a:xfrm>
              <a:off x="1710" y="5332"/>
              <a:ext cx="759"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29" name="AutoShape 5"/>
            <p:cNvCxnSpPr>
              <a:cxnSpLocks noChangeShapeType="1"/>
            </p:cNvCxnSpPr>
            <p:nvPr/>
          </p:nvCxnSpPr>
          <p:spPr bwMode="auto">
            <a:xfrm flipV="1">
              <a:off x="1397" y="5367"/>
              <a:ext cx="1241" cy="3"/>
            </a:xfrm>
            <a:prstGeom prst="straightConnector1">
              <a:avLst/>
            </a:prstGeom>
            <a:noFill/>
            <a:ln w="50800">
              <a:solidFill>
                <a:srgbClr val="000000"/>
              </a:solidFill>
              <a:round/>
              <a:headEnd/>
              <a:tailEnd/>
            </a:ln>
          </p:spPr>
        </p:cxn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456914" y="1600200"/>
            <a:ext cx="7162232" cy="914400"/>
            <a:chOff x="4664" y="4440"/>
            <a:chExt cx="5678" cy="588"/>
          </a:xfrm>
        </p:grpSpPr>
        <p:sp>
          <p:nvSpPr>
            <p:cNvPr id="122883" name="Text Box 3"/>
            <p:cNvSpPr txBox="1">
              <a:spLocks noChangeArrowheads="1"/>
            </p:cNvSpPr>
            <p:nvPr/>
          </p:nvSpPr>
          <p:spPr bwMode="auto">
            <a:xfrm>
              <a:off x="4664" y="4575"/>
              <a:ext cx="1027" cy="3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E(R</a:t>
              </a:r>
              <a:r>
                <a:rPr kumimoji="0" lang="en-US"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m </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22884" name="Text Box 4"/>
            <p:cNvSpPr txBox="1">
              <a:spLocks noChangeArrowheads="1"/>
            </p:cNvSpPr>
            <p:nvPr/>
          </p:nvSpPr>
          <p:spPr bwMode="auto">
            <a:xfrm>
              <a:off x="6076" y="4560"/>
              <a:ext cx="763" cy="37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885" name="Text Box 5"/>
            <p:cNvSpPr txBox="1">
              <a:spLocks noChangeArrowheads="1"/>
            </p:cNvSpPr>
            <p:nvPr/>
          </p:nvSpPr>
          <p:spPr bwMode="auto">
            <a:xfrm>
              <a:off x="5692" y="4740"/>
              <a:ext cx="362" cy="2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886" name="Text Box 6"/>
            <p:cNvSpPr txBox="1">
              <a:spLocks noChangeArrowheads="1"/>
            </p:cNvSpPr>
            <p:nvPr/>
          </p:nvSpPr>
          <p:spPr bwMode="auto">
            <a:xfrm>
              <a:off x="5665" y="4440"/>
              <a:ext cx="385" cy="2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2887" name="AutoShape 7"/>
            <p:cNvCxnSpPr>
              <a:cxnSpLocks noChangeShapeType="1"/>
            </p:cNvCxnSpPr>
            <p:nvPr/>
          </p:nvCxnSpPr>
          <p:spPr bwMode="auto">
            <a:xfrm>
              <a:off x="5615" y="4738"/>
              <a:ext cx="435" cy="0"/>
            </a:xfrm>
            <a:prstGeom prst="straightConnector1">
              <a:avLst/>
            </a:prstGeom>
            <a:noFill/>
            <a:ln w="9525">
              <a:solidFill>
                <a:srgbClr val="000000"/>
              </a:solidFill>
              <a:round/>
              <a:headEnd/>
              <a:tailEnd/>
            </a:ln>
          </p:spPr>
        </p:cxnSp>
        <p:sp>
          <p:nvSpPr>
            <p:cNvPr id="122888" name="Text Box 8"/>
            <p:cNvSpPr txBox="1">
              <a:spLocks noChangeArrowheads="1"/>
            </p:cNvSpPr>
            <p:nvPr/>
          </p:nvSpPr>
          <p:spPr bwMode="auto">
            <a:xfrm>
              <a:off x="7275" y="4560"/>
              <a:ext cx="1014"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889" name="Text Box 9"/>
            <p:cNvSpPr txBox="1">
              <a:spLocks noChangeArrowheads="1"/>
            </p:cNvSpPr>
            <p:nvPr/>
          </p:nvSpPr>
          <p:spPr bwMode="auto">
            <a:xfrm>
              <a:off x="8524" y="4542"/>
              <a:ext cx="1818"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(-2.11)= -0.3516</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890" name="Text Box 10"/>
            <p:cNvSpPr txBox="1">
              <a:spLocks noChangeArrowheads="1"/>
            </p:cNvSpPr>
            <p:nvPr/>
          </p:nvSpPr>
          <p:spPr bwMode="auto">
            <a:xfrm>
              <a:off x="8168" y="4685"/>
              <a:ext cx="327" cy="2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891" name="Text Box 11"/>
            <p:cNvSpPr txBox="1">
              <a:spLocks noChangeArrowheads="1"/>
            </p:cNvSpPr>
            <p:nvPr/>
          </p:nvSpPr>
          <p:spPr bwMode="auto">
            <a:xfrm>
              <a:off x="8168" y="4440"/>
              <a:ext cx="327" cy="2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cxnSp>
          <p:nvCxnSpPr>
            <p:cNvPr id="122892" name="AutoShape 12"/>
            <p:cNvCxnSpPr>
              <a:cxnSpLocks noChangeShapeType="1"/>
            </p:cNvCxnSpPr>
            <p:nvPr/>
          </p:nvCxnSpPr>
          <p:spPr bwMode="auto">
            <a:xfrm>
              <a:off x="8146" y="4711"/>
              <a:ext cx="435" cy="0"/>
            </a:xfrm>
            <a:prstGeom prst="straightConnector1">
              <a:avLst/>
            </a:prstGeom>
            <a:noFill/>
            <a:ln w="9525">
              <a:solidFill>
                <a:srgbClr val="000000"/>
              </a:solidFill>
              <a:round/>
              <a:headEnd/>
              <a:tailEnd/>
            </a:ln>
          </p:spPr>
        </p:cxnSp>
      </p:grpSp>
      <p:grpSp>
        <p:nvGrpSpPr>
          <p:cNvPr id="3" name="Group 13"/>
          <p:cNvGrpSpPr>
            <a:grpSpLocks/>
          </p:cNvGrpSpPr>
          <p:nvPr/>
        </p:nvGrpSpPr>
        <p:grpSpPr bwMode="auto">
          <a:xfrm>
            <a:off x="1905000" y="416049"/>
            <a:ext cx="5639138" cy="803263"/>
            <a:chOff x="3510" y="5006"/>
            <a:chExt cx="4887" cy="596"/>
          </a:xfrm>
        </p:grpSpPr>
        <p:sp>
          <p:nvSpPr>
            <p:cNvPr id="122894" name="Text Box 14"/>
            <p:cNvSpPr txBox="1">
              <a:spLocks noChangeArrowheads="1"/>
            </p:cNvSpPr>
            <p:nvPr/>
          </p:nvSpPr>
          <p:spPr bwMode="auto">
            <a:xfrm>
              <a:off x="3510" y="5085"/>
              <a:ext cx="4887" cy="4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COV(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E(</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E(</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895" name="Text Box 15"/>
            <p:cNvSpPr txBox="1">
              <a:spLocks noChangeArrowheads="1"/>
            </p:cNvSpPr>
            <p:nvPr/>
          </p:nvSpPr>
          <p:spPr bwMode="auto">
            <a:xfrm>
              <a:off x="5293" y="5280"/>
              <a:ext cx="325" cy="32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896" name="Text Box 16"/>
            <p:cNvSpPr txBox="1">
              <a:spLocks noChangeArrowheads="1"/>
            </p:cNvSpPr>
            <p:nvPr/>
          </p:nvSpPr>
          <p:spPr bwMode="auto">
            <a:xfrm>
              <a:off x="5293" y="5006"/>
              <a:ext cx="325" cy="37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2897" name="AutoShape 17"/>
            <p:cNvCxnSpPr>
              <a:cxnSpLocks noChangeShapeType="1"/>
            </p:cNvCxnSpPr>
            <p:nvPr/>
          </p:nvCxnSpPr>
          <p:spPr bwMode="auto">
            <a:xfrm>
              <a:off x="5293" y="5299"/>
              <a:ext cx="435" cy="0"/>
            </a:xfrm>
            <a:prstGeom prst="straightConnector1">
              <a:avLst/>
            </a:prstGeom>
            <a:noFill/>
            <a:ln w="9525">
              <a:solidFill>
                <a:srgbClr val="000000"/>
              </a:solidFill>
              <a:round/>
              <a:headEnd/>
              <a:tailEnd/>
            </a:ln>
          </p:spPr>
        </p:cxnSp>
      </p:grpSp>
      <p:grpSp>
        <p:nvGrpSpPr>
          <p:cNvPr id="4" name="Group 2"/>
          <p:cNvGrpSpPr>
            <a:grpSpLocks/>
          </p:cNvGrpSpPr>
          <p:nvPr/>
        </p:nvGrpSpPr>
        <p:grpSpPr bwMode="auto">
          <a:xfrm>
            <a:off x="533400" y="2590800"/>
            <a:ext cx="7086548" cy="914400"/>
            <a:chOff x="4664" y="4440"/>
            <a:chExt cx="5618" cy="588"/>
          </a:xfrm>
        </p:grpSpPr>
        <p:sp>
          <p:nvSpPr>
            <p:cNvPr id="21" name="Text Box 3"/>
            <p:cNvSpPr txBox="1">
              <a:spLocks noChangeArrowheads="1"/>
            </p:cNvSpPr>
            <p:nvPr/>
          </p:nvSpPr>
          <p:spPr bwMode="auto">
            <a:xfrm>
              <a:off x="4664" y="4575"/>
              <a:ext cx="1027" cy="3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lang="en-US" sz="2400" b="1" baseline="-25000" dirty="0" err="1" smtClean="0">
                  <a:latin typeface="Times New Roman" pitchFamily="18" charset="0"/>
                  <a:ea typeface="Arial" pitchFamily="34" charset="0"/>
                  <a:cs typeface="Arial" pitchFamily="34" charset="0"/>
                </a:rPr>
                <a:t>i</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4"/>
            <p:cNvSpPr txBox="1">
              <a:spLocks noChangeArrowheads="1"/>
            </p:cNvSpPr>
            <p:nvPr/>
          </p:nvSpPr>
          <p:spPr bwMode="auto">
            <a:xfrm>
              <a:off x="6076" y="4560"/>
              <a:ext cx="763" cy="37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lang="en-US" sz="2400" b="1" baseline="-25000" dirty="0" err="1" smtClean="0">
                  <a:latin typeface="Times New Roman" pitchFamily="18" charset="0"/>
                  <a:ea typeface="Arial" pitchFamily="34" charset="0"/>
                  <a:cs typeface="Arial" pitchFamily="34" charset="0"/>
                </a:rPr>
                <a:t>i</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Text Box 5"/>
            <p:cNvSpPr txBox="1">
              <a:spLocks noChangeArrowheads="1"/>
            </p:cNvSpPr>
            <p:nvPr/>
          </p:nvSpPr>
          <p:spPr bwMode="auto">
            <a:xfrm>
              <a:off x="5692" y="4740"/>
              <a:ext cx="362" cy="2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Text Box 6"/>
            <p:cNvSpPr txBox="1">
              <a:spLocks noChangeArrowheads="1"/>
            </p:cNvSpPr>
            <p:nvPr/>
          </p:nvSpPr>
          <p:spPr bwMode="auto">
            <a:xfrm>
              <a:off x="5665" y="4440"/>
              <a:ext cx="385" cy="2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5" name="AutoShape 7"/>
            <p:cNvCxnSpPr>
              <a:cxnSpLocks noChangeShapeType="1"/>
            </p:cNvCxnSpPr>
            <p:nvPr/>
          </p:nvCxnSpPr>
          <p:spPr bwMode="auto">
            <a:xfrm>
              <a:off x="5615" y="4738"/>
              <a:ext cx="435" cy="0"/>
            </a:xfrm>
            <a:prstGeom prst="straightConnector1">
              <a:avLst/>
            </a:prstGeom>
            <a:noFill/>
            <a:ln w="9525">
              <a:solidFill>
                <a:srgbClr val="000000"/>
              </a:solidFill>
              <a:round/>
              <a:headEnd/>
              <a:tailEnd/>
            </a:ln>
          </p:spPr>
        </p:cxnSp>
        <p:sp>
          <p:nvSpPr>
            <p:cNvPr id="26" name="Text Box 8"/>
            <p:cNvSpPr txBox="1">
              <a:spLocks noChangeArrowheads="1"/>
            </p:cNvSpPr>
            <p:nvPr/>
          </p:nvSpPr>
          <p:spPr bwMode="auto">
            <a:xfrm>
              <a:off x="7275" y="4560"/>
              <a:ext cx="1014"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lang="en-US" sz="2400" b="1" baseline="-25000" dirty="0" err="1" smtClean="0">
                  <a:latin typeface="Times New Roman" pitchFamily="18" charset="0"/>
                  <a:ea typeface="Arial" pitchFamily="34" charset="0"/>
                  <a:cs typeface="Arial" pitchFamily="34" charset="0"/>
                </a:rPr>
                <a:t>i</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Text Box 9"/>
            <p:cNvSpPr txBox="1">
              <a:spLocks noChangeArrowheads="1"/>
            </p:cNvSpPr>
            <p:nvPr/>
          </p:nvSpPr>
          <p:spPr bwMode="auto">
            <a:xfrm>
              <a:off x="8524" y="4542"/>
              <a:ext cx="1758"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(-30,42)= -5,07</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Text Box 10"/>
            <p:cNvSpPr txBox="1">
              <a:spLocks noChangeArrowheads="1"/>
            </p:cNvSpPr>
            <p:nvPr/>
          </p:nvSpPr>
          <p:spPr bwMode="auto">
            <a:xfrm>
              <a:off x="8168" y="4685"/>
              <a:ext cx="327" cy="2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Text Box 11"/>
            <p:cNvSpPr txBox="1">
              <a:spLocks noChangeArrowheads="1"/>
            </p:cNvSpPr>
            <p:nvPr/>
          </p:nvSpPr>
          <p:spPr bwMode="auto">
            <a:xfrm>
              <a:off x="8168" y="4440"/>
              <a:ext cx="327" cy="2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cxnSp>
          <p:nvCxnSpPr>
            <p:cNvPr id="30" name="AutoShape 12"/>
            <p:cNvCxnSpPr>
              <a:cxnSpLocks noChangeShapeType="1"/>
            </p:cNvCxnSpPr>
            <p:nvPr/>
          </p:nvCxnSpPr>
          <p:spPr bwMode="auto">
            <a:xfrm>
              <a:off x="8146" y="4711"/>
              <a:ext cx="435" cy="0"/>
            </a:xfrm>
            <a:prstGeom prst="straightConnector1">
              <a:avLst/>
            </a:prstGeom>
            <a:noFill/>
            <a:ln w="9525">
              <a:solidFill>
                <a:srgbClr val="000000"/>
              </a:solidFill>
              <a:round/>
              <a:headEnd/>
              <a:tailEnd/>
            </a:ln>
          </p:spPr>
        </p:cxnSp>
      </p:grpSp>
      <p:grpSp>
        <p:nvGrpSpPr>
          <p:cNvPr id="5" name="Group 18"/>
          <p:cNvGrpSpPr>
            <a:grpSpLocks/>
          </p:cNvGrpSpPr>
          <p:nvPr/>
        </p:nvGrpSpPr>
        <p:grpSpPr bwMode="auto">
          <a:xfrm>
            <a:off x="609600" y="3743322"/>
            <a:ext cx="7238838" cy="828545"/>
            <a:chOff x="3630" y="5715"/>
            <a:chExt cx="6765" cy="673"/>
          </a:xfrm>
        </p:grpSpPr>
        <p:sp>
          <p:nvSpPr>
            <p:cNvPr id="122899" name="Text Box 19"/>
            <p:cNvSpPr txBox="1">
              <a:spLocks noChangeArrowheads="1"/>
            </p:cNvSpPr>
            <p:nvPr/>
          </p:nvSpPr>
          <p:spPr bwMode="auto">
            <a:xfrm>
              <a:off x="3630" y="5820"/>
              <a:ext cx="6765" cy="4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COV(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134.4949- (-5.07)(-0.3516)= 20.633</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00" name="Text Box 20"/>
            <p:cNvSpPr txBox="1">
              <a:spLocks noChangeArrowheads="1"/>
            </p:cNvSpPr>
            <p:nvPr/>
          </p:nvSpPr>
          <p:spPr bwMode="auto">
            <a:xfrm>
              <a:off x="5607" y="6015"/>
              <a:ext cx="322" cy="37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01" name="Text Box 21"/>
            <p:cNvSpPr txBox="1">
              <a:spLocks noChangeArrowheads="1"/>
            </p:cNvSpPr>
            <p:nvPr/>
          </p:nvSpPr>
          <p:spPr bwMode="auto">
            <a:xfrm>
              <a:off x="5607" y="5715"/>
              <a:ext cx="322" cy="36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2902" name="AutoShape 22"/>
            <p:cNvCxnSpPr>
              <a:cxnSpLocks noChangeShapeType="1"/>
            </p:cNvCxnSpPr>
            <p:nvPr/>
          </p:nvCxnSpPr>
          <p:spPr bwMode="auto">
            <a:xfrm>
              <a:off x="5572" y="6031"/>
              <a:ext cx="446" cy="0"/>
            </a:xfrm>
            <a:prstGeom prst="straightConnector1">
              <a:avLst/>
            </a:prstGeom>
            <a:noFill/>
            <a:ln w="9525">
              <a:solidFill>
                <a:srgbClr val="000000"/>
              </a:solidFill>
              <a:round/>
              <a:headEnd/>
              <a:tailEnd/>
            </a:ln>
          </p:spPr>
        </p:cxnSp>
      </p:grpSp>
      <p:grpSp>
        <p:nvGrpSpPr>
          <p:cNvPr id="6" name="Group 23"/>
          <p:cNvGrpSpPr>
            <a:grpSpLocks/>
          </p:cNvGrpSpPr>
          <p:nvPr/>
        </p:nvGrpSpPr>
        <p:grpSpPr bwMode="auto">
          <a:xfrm>
            <a:off x="228600" y="4814248"/>
            <a:ext cx="3733800" cy="838200"/>
            <a:chOff x="3510" y="7516"/>
            <a:chExt cx="3852" cy="735"/>
          </a:xfrm>
        </p:grpSpPr>
        <p:sp>
          <p:nvSpPr>
            <p:cNvPr id="122904" name="Text Box 24"/>
            <p:cNvSpPr txBox="1">
              <a:spLocks noChangeArrowheads="1"/>
            </p:cNvSpPr>
            <p:nvPr/>
          </p:nvSpPr>
          <p:spPr bwMode="auto">
            <a:xfrm>
              <a:off x="3510" y="7621"/>
              <a:ext cx="3852" cy="4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en-US"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en-US"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05" name="Text Box 25"/>
            <p:cNvSpPr txBox="1">
              <a:spLocks noChangeArrowheads="1"/>
            </p:cNvSpPr>
            <p:nvPr/>
          </p:nvSpPr>
          <p:spPr bwMode="auto">
            <a:xfrm>
              <a:off x="4491" y="7816"/>
              <a:ext cx="35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n</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06" name="Text Box 26"/>
            <p:cNvSpPr txBox="1">
              <a:spLocks noChangeArrowheads="1"/>
            </p:cNvSpPr>
            <p:nvPr/>
          </p:nvSpPr>
          <p:spPr bwMode="auto">
            <a:xfrm>
              <a:off x="4499" y="7516"/>
              <a:ext cx="331"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2907" name="AutoShape 27"/>
            <p:cNvCxnSpPr>
              <a:cxnSpLocks noChangeShapeType="1"/>
            </p:cNvCxnSpPr>
            <p:nvPr/>
          </p:nvCxnSpPr>
          <p:spPr bwMode="auto">
            <a:xfrm>
              <a:off x="4550" y="7876"/>
              <a:ext cx="435" cy="0"/>
            </a:xfrm>
            <a:prstGeom prst="straightConnector1">
              <a:avLst/>
            </a:prstGeom>
            <a:noFill/>
            <a:ln w="9525">
              <a:solidFill>
                <a:srgbClr val="000000"/>
              </a:solidFill>
              <a:round/>
              <a:headEnd/>
              <a:tailEnd/>
            </a:ln>
          </p:spPr>
        </p:cxnSp>
      </p:grpSp>
      <p:grpSp>
        <p:nvGrpSpPr>
          <p:cNvPr id="7" name="Group 28"/>
          <p:cNvGrpSpPr>
            <a:grpSpLocks/>
          </p:cNvGrpSpPr>
          <p:nvPr/>
        </p:nvGrpSpPr>
        <p:grpSpPr bwMode="auto">
          <a:xfrm>
            <a:off x="228600" y="5867400"/>
            <a:ext cx="7161960" cy="762000"/>
            <a:chOff x="3510" y="7290"/>
            <a:chExt cx="5747" cy="735"/>
          </a:xfrm>
        </p:grpSpPr>
        <p:sp>
          <p:nvSpPr>
            <p:cNvPr id="122909" name="Text Box 29"/>
            <p:cNvSpPr txBox="1">
              <a:spLocks noChangeArrowheads="1"/>
            </p:cNvSpPr>
            <p:nvPr/>
          </p:nvSpPr>
          <p:spPr bwMode="auto">
            <a:xfrm>
              <a:off x="3510" y="7395"/>
              <a:ext cx="4036" cy="4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47.0105</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–(-2.11)</a:t>
              </a:r>
              <a:r>
                <a:rPr kumimoji="0" lang="en-US"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7.7114</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10" name="Text Box 30"/>
            <p:cNvSpPr txBox="1">
              <a:spLocks noChangeArrowheads="1"/>
            </p:cNvSpPr>
            <p:nvPr/>
          </p:nvSpPr>
          <p:spPr bwMode="auto">
            <a:xfrm>
              <a:off x="4366" y="7590"/>
              <a:ext cx="327"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6</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22911" name="Text Box 31"/>
            <p:cNvSpPr txBox="1">
              <a:spLocks noChangeArrowheads="1"/>
            </p:cNvSpPr>
            <p:nvPr/>
          </p:nvSpPr>
          <p:spPr bwMode="auto">
            <a:xfrm>
              <a:off x="4366" y="7290"/>
              <a:ext cx="327"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cxnSp>
          <p:nvCxnSpPr>
            <p:cNvPr id="122912" name="AutoShape 32"/>
            <p:cNvCxnSpPr>
              <a:cxnSpLocks noChangeShapeType="1"/>
            </p:cNvCxnSpPr>
            <p:nvPr/>
          </p:nvCxnSpPr>
          <p:spPr bwMode="auto">
            <a:xfrm>
              <a:off x="4366" y="7650"/>
              <a:ext cx="435" cy="0"/>
            </a:xfrm>
            <a:prstGeom prst="straightConnector1">
              <a:avLst/>
            </a:prstGeom>
            <a:noFill/>
            <a:ln w="9525">
              <a:solidFill>
                <a:srgbClr val="000000"/>
              </a:solidFill>
              <a:round/>
              <a:headEnd/>
              <a:tailEnd/>
            </a:ln>
          </p:spPr>
        </p:cxnSp>
        <p:sp>
          <p:nvSpPr>
            <p:cNvPr id="122913" name="AutoShape 33"/>
            <p:cNvSpPr>
              <a:spLocks noChangeArrowheads="1"/>
            </p:cNvSpPr>
            <p:nvPr/>
          </p:nvSpPr>
          <p:spPr bwMode="auto">
            <a:xfrm>
              <a:off x="7484" y="7505"/>
              <a:ext cx="360" cy="218"/>
            </a:xfrm>
            <a:prstGeom prst="rightArrow">
              <a:avLst>
                <a:gd name="adj1" fmla="val 50000"/>
                <a:gd name="adj2" fmla="val 41284"/>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3200"/>
            </a:p>
          </p:txBody>
        </p:sp>
        <p:sp>
          <p:nvSpPr>
            <p:cNvPr id="122914" name="Text Box 34"/>
            <p:cNvSpPr txBox="1">
              <a:spLocks noChangeArrowheads="1"/>
            </p:cNvSpPr>
            <p:nvPr/>
          </p:nvSpPr>
          <p:spPr bwMode="auto">
            <a:xfrm>
              <a:off x="7873" y="7384"/>
              <a:ext cx="1384" cy="4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σ</a:t>
              </a:r>
              <a:r>
                <a:rPr kumimoji="0" lang="en-US"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 2.7769</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524399" y="381000"/>
            <a:ext cx="5910704" cy="914400"/>
            <a:chOff x="1372" y="9780"/>
            <a:chExt cx="5601" cy="900"/>
          </a:xfrm>
          <a:solidFill>
            <a:srgbClr val="FFC000"/>
          </a:solidFill>
        </p:grpSpPr>
        <p:grpSp>
          <p:nvGrpSpPr>
            <p:cNvPr id="3" name="Group 3"/>
            <p:cNvGrpSpPr>
              <a:grpSpLocks/>
            </p:cNvGrpSpPr>
            <p:nvPr/>
          </p:nvGrpSpPr>
          <p:grpSpPr bwMode="auto">
            <a:xfrm>
              <a:off x="1372" y="9795"/>
              <a:ext cx="2454" cy="885"/>
              <a:chOff x="937" y="4890"/>
              <a:chExt cx="2454" cy="885"/>
            </a:xfrm>
            <a:grpFill/>
          </p:grpSpPr>
          <p:sp>
            <p:nvSpPr>
              <p:cNvPr id="123908" name="Text Box 4"/>
              <p:cNvSpPr txBox="1">
                <a:spLocks noChangeArrowheads="1"/>
              </p:cNvSpPr>
              <p:nvPr/>
            </p:nvSpPr>
            <p:spPr bwMode="auto">
              <a:xfrm>
                <a:off x="937" y="5160"/>
                <a:ext cx="548"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l-G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β</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23909" name="Text Box 5"/>
              <p:cNvSpPr txBox="1">
                <a:spLocks noChangeArrowheads="1"/>
              </p:cNvSpPr>
              <p:nvPr/>
            </p:nvSpPr>
            <p:spPr bwMode="auto">
              <a:xfrm>
                <a:off x="1514" y="4890"/>
                <a:ext cx="1877"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COV(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910" name="Text Box 6"/>
              <p:cNvSpPr txBox="1">
                <a:spLocks noChangeArrowheads="1"/>
              </p:cNvSpPr>
              <p:nvPr/>
            </p:nvSpPr>
            <p:spPr bwMode="auto">
              <a:xfrm>
                <a:off x="1875" y="5295"/>
                <a:ext cx="975"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3911" name="AutoShape 7"/>
              <p:cNvCxnSpPr>
                <a:cxnSpLocks noChangeShapeType="1"/>
              </p:cNvCxnSpPr>
              <p:nvPr/>
            </p:nvCxnSpPr>
            <p:spPr bwMode="auto">
              <a:xfrm>
                <a:off x="1515" y="5370"/>
                <a:ext cx="1545" cy="0"/>
              </a:xfrm>
              <a:prstGeom prst="straightConnector1">
                <a:avLst/>
              </a:prstGeom>
              <a:grpFill/>
              <a:ln w="9525">
                <a:solidFill>
                  <a:srgbClr val="000000"/>
                </a:solidFill>
                <a:round/>
                <a:headEnd/>
                <a:tailEnd/>
              </a:ln>
            </p:spPr>
          </p:cxnSp>
        </p:grpSp>
        <p:grpSp>
          <p:nvGrpSpPr>
            <p:cNvPr id="4" name="Group 8"/>
            <p:cNvGrpSpPr>
              <a:grpSpLocks/>
            </p:cNvGrpSpPr>
            <p:nvPr/>
          </p:nvGrpSpPr>
          <p:grpSpPr bwMode="auto">
            <a:xfrm>
              <a:off x="4404" y="9780"/>
              <a:ext cx="2569" cy="885"/>
              <a:chOff x="4404" y="9780"/>
              <a:chExt cx="2569" cy="885"/>
            </a:xfrm>
            <a:grpFill/>
          </p:grpSpPr>
          <p:sp>
            <p:nvSpPr>
              <p:cNvPr id="123913" name="Text Box 9"/>
              <p:cNvSpPr txBox="1">
                <a:spLocks noChangeArrowheads="1"/>
              </p:cNvSpPr>
              <p:nvPr/>
            </p:nvSpPr>
            <p:spPr bwMode="auto">
              <a:xfrm>
                <a:off x="6026" y="10005"/>
                <a:ext cx="947"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=2.68</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914" name="Text Box 10"/>
              <p:cNvSpPr txBox="1">
                <a:spLocks noChangeArrowheads="1"/>
              </p:cNvSpPr>
              <p:nvPr/>
            </p:nvSpPr>
            <p:spPr bwMode="auto">
              <a:xfrm>
                <a:off x="4404" y="10050"/>
                <a:ext cx="591"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l-G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β</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23915" name="Text Box 11"/>
              <p:cNvSpPr txBox="1">
                <a:spLocks noChangeArrowheads="1"/>
              </p:cNvSpPr>
              <p:nvPr/>
            </p:nvSpPr>
            <p:spPr bwMode="auto">
              <a:xfrm>
                <a:off x="4997" y="9780"/>
                <a:ext cx="1068"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20.633</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916" name="Text Box 12"/>
              <p:cNvSpPr txBox="1">
                <a:spLocks noChangeArrowheads="1"/>
              </p:cNvSpPr>
              <p:nvPr/>
            </p:nvSpPr>
            <p:spPr bwMode="auto">
              <a:xfrm>
                <a:off x="5016" y="10185"/>
                <a:ext cx="1049" cy="48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7.7114</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3917" name="AutoShape 13"/>
              <p:cNvCxnSpPr>
                <a:cxnSpLocks noChangeShapeType="1"/>
              </p:cNvCxnSpPr>
              <p:nvPr/>
            </p:nvCxnSpPr>
            <p:spPr bwMode="auto">
              <a:xfrm>
                <a:off x="5025" y="10260"/>
                <a:ext cx="889" cy="0"/>
              </a:xfrm>
              <a:prstGeom prst="straightConnector1">
                <a:avLst/>
              </a:prstGeom>
              <a:grpFill/>
              <a:ln w="9525">
                <a:solidFill>
                  <a:srgbClr val="000000"/>
                </a:solidFill>
                <a:round/>
                <a:headEnd/>
                <a:tailEnd/>
              </a:ln>
            </p:spPr>
          </p:cxnSp>
        </p:grpSp>
      </p:grpSp>
      <p:grpSp>
        <p:nvGrpSpPr>
          <p:cNvPr id="5" name="Group 14"/>
          <p:cNvGrpSpPr>
            <a:grpSpLocks/>
          </p:cNvGrpSpPr>
          <p:nvPr/>
        </p:nvGrpSpPr>
        <p:grpSpPr bwMode="auto">
          <a:xfrm>
            <a:off x="119416" y="1600200"/>
            <a:ext cx="3657020" cy="771525"/>
            <a:chOff x="3630" y="8595"/>
            <a:chExt cx="3099" cy="735"/>
          </a:xfrm>
        </p:grpSpPr>
        <p:sp>
          <p:nvSpPr>
            <p:cNvPr id="123919" name="Text Box 15"/>
            <p:cNvSpPr txBox="1">
              <a:spLocks noChangeArrowheads="1"/>
            </p:cNvSpPr>
            <p:nvPr/>
          </p:nvSpPr>
          <p:spPr bwMode="auto">
            <a:xfrm>
              <a:off x="3630" y="8700"/>
              <a:ext cx="3099" cy="47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en-US"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en-US"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920" name="Text Box 16"/>
            <p:cNvSpPr txBox="1">
              <a:spLocks noChangeArrowheads="1"/>
            </p:cNvSpPr>
            <p:nvPr/>
          </p:nvSpPr>
          <p:spPr bwMode="auto">
            <a:xfrm>
              <a:off x="4469" y="8895"/>
              <a:ext cx="336"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n</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23921" name="Text Box 17"/>
            <p:cNvSpPr txBox="1">
              <a:spLocks noChangeArrowheads="1"/>
            </p:cNvSpPr>
            <p:nvPr/>
          </p:nvSpPr>
          <p:spPr bwMode="auto">
            <a:xfrm>
              <a:off x="4469" y="8595"/>
              <a:ext cx="336"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3922" name="AutoShape 18"/>
            <p:cNvCxnSpPr>
              <a:cxnSpLocks noChangeShapeType="1"/>
            </p:cNvCxnSpPr>
            <p:nvPr/>
          </p:nvCxnSpPr>
          <p:spPr bwMode="auto">
            <a:xfrm>
              <a:off x="4469" y="8955"/>
              <a:ext cx="435" cy="0"/>
            </a:xfrm>
            <a:prstGeom prst="straightConnector1">
              <a:avLst/>
            </a:prstGeom>
            <a:noFill/>
            <a:ln w="9525">
              <a:solidFill>
                <a:srgbClr val="000000"/>
              </a:solidFill>
              <a:round/>
              <a:headEnd/>
              <a:tailEnd/>
            </a:ln>
          </p:spPr>
        </p:cxnSp>
      </p:grpSp>
      <p:sp>
        <p:nvSpPr>
          <p:cNvPr id="123923" name="Text Box 19"/>
          <p:cNvSpPr txBox="1">
            <a:spLocks noChangeArrowheads="1"/>
          </p:cNvSpPr>
          <p:nvPr/>
        </p:nvSpPr>
        <p:spPr bwMode="auto">
          <a:xfrm>
            <a:off x="3886200" y="1676400"/>
            <a:ext cx="5105400" cy="533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599.944</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–(-5.07)</a:t>
            </a:r>
            <a:r>
              <a:rPr kumimoji="0" lang="en-US"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=74.2857</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16"/>
          <p:cNvSpPr txBox="1">
            <a:spLocks noChangeArrowheads="1"/>
          </p:cNvSpPr>
          <p:nvPr/>
        </p:nvSpPr>
        <p:spPr bwMode="auto">
          <a:xfrm>
            <a:off x="4876800" y="1828800"/>
            <a:ext cx="396502" cy="4566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Text Box 17"/>
          <p:cNvSpPr txBox="1">
            <a:spLocks noChangeArrowheads="1"/>
          </p:cNvSpPr>
          <p:nvPr/>
        </p:nvSpPr>
        <p:spPr bwMode="auto">
          <a:xfrm>
            <a:off x="4876800" y="1513892"/>
            <a:ext cx="396502" cy="4566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4" name="AutoShape 18"/>
          <p:cNvCxnSpPr>
            <a:cxnSpLocks noChangeShapeType="1"/>
          </p:cNvCxnSpPr>
          <p:nvPr/>
        </p:nvCxnSpPr>
        <p:spPr bwMode="auto">
          <a:xfrm>
            <a:off x="4876800" y="1919078"/>
            <a:ext cx="513328" cy="0"/>
          </a:xfrm>
          <a:prstGeom prst="straightConnector1">
            <a:avLst/>
          </a:prstGeom>
          <a:noFill/>
          <a:ln w="9525">
            <a:solidFill>
              <a:srgbClr val="000000"/>
            </a:solidFill>
            <a:round/>
            <a:headEnd/>
            <a:tailEnd/>
          </a:ln>
        </p:spPr>
      </p:cxnSp>
      <p:sp>
        <p:nvSpPr>
          <p:cNvPr id="123924" name="AutoShape 20"/>
          <p:cNvSpPr>
            <a:spLocks noChangeArrowheads="1"/>
          </p:cNvSpPr>
          <p:nvPr/>
        </p:nvSpPr>
        <p:spPr bwMode="auto">
          <a:xfrm>
            <a:off x="4038600" y="2534164"/>
            <a:ext cx="426625" cy="209036"/>
          </a:xfrm>
          <a:prstGeom prst="rightArrow">
            <a:avLst>
              <a:gd name="adj1" fmla="val 50000"/>
              <a:gd name="adj2" fmla="val 41379"/>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3200"/>
          </a:p>
        </p:txBody>
      </p:sp>
      <p:sp>
        <p:nvSpPr>
          <p:cNvPr id="123925" name="Text Box 21"/>
          <p:cNvSpPr txBox="1">
            <a:spLocks noChangeArrowheads="1"/>
          </p:cNvSpPr>
          <p:nvPr/>
        </p:nvSpPr>
        <p:spPr bwMode="auto">
          <a:xfrm>
            <a:off x="4495800" y="2362200"/>
            <a:ext cx="1524000" cy="533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σ</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8.618</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926" name="Rectangle 22"/>
          <p:cNvSpPr>
            <a:spLocks noChangeArrowheads="1"/>
          </p:cNvSpPr>
          <p:nvPr/>
        </p:nvSpPr>
        <p:spPr bwMode="auto">
          <a:xfrm>
            <a:off x="4648200" y="3048000"/>
            <a:ext cx="4014240"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معادلة خط الانحدار: </a:t>
            </a:r>
            <a:r>
              <a:rPr kumimoji="0" lang="en-US"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y= ax+ b </a:t>
            </a:r>
            <a:endParaRPr kumimoji="0" lang="en-US" sz="36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6" name="Group 23"/>
          <p:cNvGrpSpPr>
            <a:grpSpLocks/>
          </p:cNvGrpSpPr>
          <p:nvPr/>
        </p:nvGrpSpPr>
        <p:grpSpPr bwMode="auto">
          <a:xfrm>
            <a:off x="228724" y="3657600"/>
            <a:ext cx="8458076" cy="990600"/>
            <a:chOff x="992" y="11175"/>
            <a:chExt cx="8533" cy="885"/>
          </a:xfrm>
        </p:grpSpPr>
        <p:grpSp>
          <p:nvGrpSpPr>
            <p:cNvPr id="7" name="Group 24"/>
            <p:cNvGrpSpPr>
              <a:grpSpLocks/>
            </p:cNvGrpSpPr>
            <p:nvPr/>
          </p:nvGrpSpPr>
          <p:grpSpPr bwMode="auto">
            <a:xfrm>
              <a:off x="992" y="11175"/>
              <a:ext cx="2139" cy="817"/>
              <a:chOff x="797" y="4890"/>
              <a:chExt cx="2139" cy="817"/>
            </a:xfrm>
          </p:grpSpPr>
          <p:sp>
            <p:nvSpPr>
              <p:cNvPr id="123929" name="Text Box 25"/>
              <p:cNvSpPr txBox="1">
                <a:spLocks noChangeArrowheads="1"/>
              </p:cNvSpPr>
              <p:nvPr/>
            </p:nvSpPr>
            <p:spPr bwMode="auto">
              <a:xfrm>
                <a:off x="797" y="5160"/>
                <a:ext cx="611" cy="41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23930" name="Text Box 26"/>
              <p:cNvSpPr txBox="1">
                <a:spLocks noChangeArrowheads="1"/>
              </p:cNvSpPr>
              <p:nvPr/>
            </p:nvSpPr>
            <p:spPr bwMode="auto">
              <a:xfrm>
                <a:off x="1335" y="4890"/>
                <a:ext cx="1537"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COV(x, y)</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931" name="Text Box 27"/>
              <p:cNvSpPr txBox="1">
                <a:spLocks noChangeArrowheads="1"/>
              </p:cNvSpPr>
              <p:nvPr/>
            </p:nvSpPr>
            <p:spPr bwMode="auto">
              <a:xfrm>
                <a:off x="1710" y="5295"/>
                <a:ext cx="855" cy="4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V(x)</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cxnSp>
            <p:nvCxnSpPr>
              <p:cNvPr id="123932" name="AutoShape 28"/>
              <p:cNvCxnSpPr>
                <a:cxnSpLocks noChangeShapeType="1"/>
              </p:cNvCxnSpPr>
              <p:nvPr/>
            </p:nvCxnSpPr>
            <p:spPr bwMode="auto">
              <a:xfrm>
                <a:off x="1391" y="5370"/>
                <a:ext cx="1545" cy="0"/>
              </a:xfrm>
              <a:prstGeom prst="straightConnector1">
                <a:avLst/>
              </a:prstGeom>
              <a:noFill/>
              <a:ln w="9525">
                <a:solidFill>
                  <a:srgbClr val="000000"/>
                </a:solidFill>
                <a:round/>
                <a:headEnd/>
                <a:tailEnd/>
              </a:ln>
            </p:spPr>
          </p:cxnSp>
        </p:grpSp>
        <p:grpSp>
          <p:nvGrpSpPr>
            <p:cNvPr id="8" name="Group 29"/>
            <p:cNvGrpSpPr>
              <a:grpSpLocks/>
            </p:cNvGrpSpPr>
            <p:nvPr/>
          </p:nvGrpSpPr>
          <p:grpSpPr bwMode="auto">
            <a:xfrm>
              <a:off x="3529" y="11175"/>
              <a:ext cx="2511" cy="885"/>
              <a:chOff x="3529" y="11175"/>
              <a:chExt cx="2511" cy="885"/>
            </a:xfrm>
          </p:grpSpPr>
          <p:sp>
            <p:nvSpPr>
              <p:cNvPr id="123934" name="Text Box 30"/>
              <p:cNvSpPr txBox="1">
                <a:spLocks noChangeArrowheads="1"/>
              </p:cNvSpPr>
              <p:nvPr/>
            </p:nvSpPr>
            <p:spPr bwMode="auto">
              <a:xfrm>
                <a:off x="3529" y="11445"/>
                <a:ext cx="626" cy="41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23935" name="Text Box 31"/>
              <p:cNvSpPr txBox="1">
                <a:spLocks noChangeArrowheads="1"/>
              </p:cNvSpPr>
              <p:nvPr/>
            </p:nvSpPr>
            <p:spPr bwMode="auto">
              <a:xfrm>
                <a:off x="4060" y="11175"/>
                <a:ext cx="198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COV(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936" name="Text Box 32"/>
              <p:cNvSpPr txBox="1">
                <a:spLocks noChangeArrowheads="1"/>
              </p:cNvSpPr>
              <p:nvPr/>
            </p:nvSpPr>
            <p:spPr bwMode="auto">
              <a:xfrm>
                <a:off x="4611" y="11580"/>
                <a:ext cx="917"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3937" name="AutoShape 33"/>
              <p:cNvCxnSpPr>
                <a:cxnSpLocks noChangeShapeType="1"/>
              </p:cNvCxnSpPr>
              <p:nvPr/>
            </p:nvCxnSpPr>
            <p:spPr bwMode="auto">
              <a:xfrm>
                <a:off x="4185" y="11655"/>
                <a:ext cx="1545" cy="0"/>
              </a:xfrm>
              <a:prstGeom prst="straightConnector1">
                <a:avLst/>
              </a:prstGeom>
              <a:noFill/>
              <a:ln w="9525">
                <a:solidFill>
                  <a:srgbClr val="000000"/>
                </a:solidFill>
                <a:round/>
                <a:headEnd/>
                <a:tailEnd/>
              </a:ln>
            </p:spPr>
          </p:cxnSp>
        </p:grpSp>
        <p:grpSp>
          <p:nvGrpSpPr>
            <p:cNvPr id="9" name="Group 34"/>
            <p:cNvGrpSpPr>
              <a:grpSpLocks/>
            </p:cNvGrpSpPr>
            <p:nvPr/>
          </p:nvGrpSpPr>
          <p:grpSpPr bwMode="auto">
            <a:xfrm>
              <a:off x="6639" y="11175"/>
              <a:ext cx="2886" cy="817"/>
              <a:chOff x="6639" y="11175"/>
              <a:chExt cx="2886" cy="817"/>
            </a:xfrm>
          </p:grpSpPr>
          <p:sp>
            <p:nvSpPr>
              <p:cNvPr id="123939" name="Text Box 35"/>
              <p:cNvSpPr txBox="1">
                <a:spLocks noChangeArrowheads="1"/>
              </p:cNvSpPr>
              <p:nvPr/>
            </p:nvSpPr>
            <p:spPr bwMode="auto">
              <a:xfrm>
                <a:off x="8164" y="11400"/>
                <a:ext cx="1361" cy="388"/>
              </a:xfrm>
              <a:prstGeom prst="rect">
                <a:avLst/>
              </a:prstGeom>
              <a:solidFill>
                <a:schemeClr val="bg1"/>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2.6756</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123940" name="Text Box 36"/>
              <p:cNvSpPr txBox="1">
                <a:spLocks noChangeArrowheads="1"/>
              </p:cNvSpPr>
              <p:nvPr/>
            </p:nvSpPr>
            <p:spPr bwMode="auto">
              <a:xfrm>
                <a:off x="6639" y="11408"/>
                <a:ext cx="594"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941" name="Text Box 37"/>
              <p:cNvSpPr txBox="1">
                <a:spLocks noChangeArrowheads="1"/>
              </p:cNvSpPr>
              <p:nvPr/>
            </p:nvSpPr>
            <p:spPr bwMode="auto">
              <a:xfrm>
                <a:off x="7125" y="11175"/>
                <a:ext cx="1069"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20.633</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942" name="Text Box 38"/>
              <p:cNvSpPr txBox="1">
                <a:spLocks noChangeArrowheads="1"/>
              </p:cNvSpPr>
              <p:nvPr/>
            </p:nvSpPr>
            <p:spPr bwMode="auto">
              <a:xfrm>
                <a:off x="7185" y="11580"/>
                <a:ext cx="1140" cy="4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7.7114</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3943" name="AutoShape 39"/>
              <p:cNvCxnSpPr>
                <a:cxnSpLocks noChangeShapeType="1"/>
              </p:cNvCxnSpPr>
              <p:nvPr/>
            </p:nvCxnSpPr>
            <p:spPr bwMode="auto">
              <a:xfrm>
                <a:off x="7305" y="11631"/>
                <a:ext cx="889" cy="0"/>
              </a:xfrm>
              <a:prstGeom prst="straightConnector1">
                <a:avLst/>
              </a:prstGeom>
              <a:noFill/>
              <a:ln w="9525">
                <a:solidFill>
                  <a:srgbClr val="000000"/>
                </a:solidFill>
                <a:round/>
                <a:headEnd/>
                <a:tailEnd/>
              </a:ln>
            </p:spPr>
          </p:cxnSp>
        </p:grpSp>
      </p:grpSp>
      <p:sp>
        <p:nvSpPr>
          <p:cNvPr id="123944" name="Text Box 40"/>
          <p:cNvSpPr txBox="1">
            <a:spLocks noChangeArrowheads="1"/>
          </p:cNvSpPr>
          <p:nvPr/>
        </p:nvSpPr>
        <p:spPr bwMode="auto">
          <a:xfrm>
            <a:off x="228600" y="4876800"/>
            <a:ext cx="8077200" cy="5143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b= ȳ - a x̄ = E(</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 E(</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-5.07- 2.6756(-0.3516)= </a:t>
            </a: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-4.1291</a:t>
            </a:r>
            <a:endParaRPr kumimoji="0" lang="en-US" sz="2400" b="1" i="0" u="none" strike="noStrike" cap="none" normalizeH="0" baseline="0" dirty="0" smtClean="0">
              <a:ln>
                <a:noFill/>
              </a:ln>
              <a:solidFill>
                <a:srgbClr val="FF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945" name="Text Box 41"/>
          <p:cNvSpPr txBox="1">
            <a:spLocks noChangeArrowheads="1"/>
          </p:cNvSpPr>
          <p:nvPr/>
        </p:nvSpPr>
        <p:spPr bwMode="auto">
          <a:xfrm>
            <a:off x="2667000" y="5638800"/>
            <a:ext cx="3962400" cy="6096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32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y= 2.6756 x- 4.1291</a:t>
            </a:r>
            <a:endParaRPr kumimoji="0" lang="en-US" sz="2400" b="1" i="0" u="none" strike="noStrike" cap="none" normalizeH="0" baseline="0" dirty="0" smtClean="0">
              <a:ln>
                <a:noFill/>
              </a:ln>
              <a:solidFill>
                <a:srgbClr val="FF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05600" y="381000"/>
            <a:ext cx="2055371" cy="523220"/>
          </a:xfrm>
          <a:prstGeom prst="rect">
            <a:avLst/>
          </a:prstGeom>
        </p:spPr>
        <p:txBody>
          <a:bodyPr wrap="none">
            <a:spAutoFit/>
          </a:bodyPr>
          <a:lstStyle/>
          <a:p>
            <a:r>
              <a:rPr lang="ar-DZ" sz="2800" b="1" dirty="0" smtClean="0">
                <a:solidFill>
                  <a:srgbClr val="FF0000"/>
                </a:solidFill>
                <a:latin typeface="Arial" pitchFamily="34" charset="0"/>
                <a:cs typeface="Arial" pitchFamily="34" charset="0"/>
              </a:rPr>
              <a:t>معامل الارتباط: </a:t>
            </a:r>
            <a:endParaRPr lang="fr-FR" sz="2800" dirty="0">
              <a:solidFill>
                <a:srgbClr val="FF0000"/>
              </a:solidFill>
              <a:latin typeface="Arial" pitchFamily="34" charset="0"/>
              <a:cs typeface="Arial" pitchFamily="34" charset="0"/>
            </a:endParaRPr>
          </a:p>
        </p:txBody>
      </p:sp>
      <p:grpSp>
        <p:nvGrpSpPr>
          <p:cNvPr id="2" name="Group 2"/>
          <p:cNvGrpSpPr>
            <a:grpSpLocks/>
          </p:cNvGrpSpPr>
          <p:nvPr/>
        </p:nvGrpSpPr>
        <p:grpSpPr bwMode="auto">
          <a:xfrm>
            <a:off x="304283" y="914400"/>
            <a:ext cx="8687892" cy="990600"/>
            <a:chOff x="1279" y="13575"/>
            <a:chExt cx="7951" cy="885"/>
          </a:xfrm>
        </p:grpSpPr>
        <p:grpSp>
          <p:nvGrpSpPr>
            <p:cNvPr id="3" name="Group 3"/>
            <p:cNvGrpSpPr>
              <a:grpSpLocks/>
            </p:cNvGrpSpPr>
            <p:nvPr/>
          </p:nvGrpSpPr>
          <p:grpSpPr bwMode="auto">
            <a:xfrm>
              <a:off x="1279" y="13575"/>
              <a:ext cx="2302" cy="885"/>
              <a:chOff x="1279" y="13575"/>
              <a:chExt cx="2302" cy="885"/>
            </a:xfrm>
          </p:grpSpPr>
          <p:sp>
            <p:nvSpPr>
              <p:cNvPr id="124932" name="Text Box 4"/>
              <p:cNvSpPr txBox="1">
                <a:spLocks noChangeArrowheads="1"/>
              </p:cNvSpPr>
              <p:nvPr/>
            </p:nvSpPr>
            <p:spPr bwMode="auto">
              <a:xfrm>
                <a:off x="1279" y="13825"/>
                <a:ext cx="556" cy="3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24933" name="Text Box 5"/>
              <p:cNvSpPr txBox="1">
                <a:spLocks noChangeArrowheads="1"/>
              </p:cNvSpPr>
              <p:nvPr/>
            </p:nvSpPr>
            <p:spPr bwMode="auto">
              <a:xfrm>
                <a:off x="1755" y="13575"/>
                <a:ext cx="1826"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COV(</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i</a:t>
                </a:r>
                <a:r>
                  <a:rPr kumimoji="0" lang="en-US"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4934" name="Text Box 6"/>
              <p:cNvSpPr txBox="1">
                <a:spLocks noChangeArrowheads="1"/>
              </p:cNvSpPr>
              <p:nvPr/>
            </p:nvSpPr>
            <p:spPr bwMode="auto">
              <a:xfrm>
                <a:off x="2130" y="13980"/>
                <a:ext cx="893"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σ</a:t>
                </a:r>
                <a:r>
                  <a:rPr kumimoji="0" lang="en-US"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m</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 </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σ</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cxnSp>
            <p:nvCxnSpPr>
              <p:cNvPr id="124935" name="AutoShape 7"/>
              <p:cNvCxnSpPr>
                <a:cxnSpLocks noChangeShapeType="1"/>
              </p:cNvCxnSpPr>
              <p:nvPr/>
            </p:nvCxnSpPr>
            <p:spPr bwMode="auto">
              <a:xfrm>
                <a:off x="1935" y="14055"/>
                <a:ext cx="1545" cy="0"/>
              </a:xfrm>
              <a:prstGeom prst="straightConnector1">
                <a:avLst/>
              </a:prstGeom>
              <a:noFill/>
              <a:ln w="9525">
                <a:solidFill>
                  <a:srgbClr val="000000"/>
                </a:solidFill>
                <a:round/>
                <a:headEnd/>
                <a:tailEnd/>
              </a:ln>
            </p:spPr>
          </p:cxnSp>
        </p:grpSp>
        <p:grpSp>
          <p:nvGrpSpPr>
            <p:cNvPr id="5" name="Group 8"/>
            <p:cNvGrpSpPr>
              <a:grpSpLocks/>
            </p:cNvGrpSpPr>
            <p:nvPr/>
          </p:nvGrpSpPr>
          <p:grpSpPr bwMode="auto">
            <a:xfrm>
              <a:off x="3770" y="13575"/>
              <a:ext cx="2302" cy="885"/>
              <a:chOff x="3770" y="13575"/>
              <a:chExt cx="2302" cy="885"/>
            </a:xfrm>
          </p:grpSpPr>
          <p:sp>
            <p:nvSpPr>
              <p:cNvPr id="124937" name="Text Box 9"/>
              <p:cNvSpPr txBox="1">
                <a:spLocks noChangeArrowheads="1"/>
              </p:cNvSpPr>
              <p:nvPr/>
            </p:nvSpPr>
            <p:spPr bwMode="auto">
              <a:xfrm>
                <a:off x="3770" y="13838"/>
                <a:ext cx="532" cy="3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r</a:t>
                </a: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24938" name="Text Box 10"/>
              <p:cNvSpPr txBox="1">
                <a:spLocks noChangeArrowheads="1"/>
              </p:cNvSpPr>
              <p:nvPr/>
            </p:nvSpPr>
            <p:spPr bwMode="auto">
              <a:xfrm>
                <a:off x="4582" y="13575"/>
                <a:ext cx="862"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20.63</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24939" name="Text Box 11"/>
              <p:cNvSpPr txBox="1">
                <a:spLocks noChangeArrowheads="1"/>
              </p:cNvSpPr>
              <p:nvPr/>
            </p:nvSpPr>
            <p:spPr bwMode="auto">
              <a:xfrm>
                <a:off x="4222" y="13980"/>
                <a:ext cx="185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2.7769 x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8.618</a:t>
                </a:r>
                <a:endPar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4940" name="AutoShape 12"/>
              <p:cNvCxnSpPr>
                <a:cxnSpLocks noChangeShapeType="1"/>
              </p:cNvCxnSpPr>
              <p:nvPr/>
            </p:nvCxnSpPr>
            <p:spPr bwMode="auto">
              <a:xfrm>
                <a:off x="4327" y="14055"/>
                <a:ext cx="1740" cy="0"/>
              </a:xfrm>
              <a:prstGeom prst="straightConnector1">
                <a:avLst/>
              </a:prstGeom>
              <a:noFill/>
              <a:ln w="9525">
                <a:solidFill>
                  <a:srgbClr val="000000"/>
                </a:solidFill>
                <a:round/>
                <a:headEnd/>
                <a:tailEnd/>
              </a:ln>
            </p:spPr>
          </p:cxnSp>
        </p:grpSp>
        <p:sp>
          <p:nvSpPr>
            <p:cNvPr id="124941" name="Text Box 13"/>
            <p:cNvSpPr txBox="1">
              <a:spLocks noChangeArrowheads="1"/>
            </p:cNvSpPr>
            <p:nvPr/>
          </p:nvSpPr>
          <p:spPr bwMode="auto">
            <a:xfrm>
              <a:off x="6022" y="13789"/>
              <a:ext cx="3208"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0.862= 86.2% =80.20%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24942" name="Rectangle 14"/>
          <p:cNvSpPr>
            <a:spLocks noChangeArrowheads="1"/>
          </p:cNvSpPr>
          <p:nvPr/>
        </p:nvSpPr>
        <p:spPr bwMode="auto">
          <a:xfrm>
            <a:off x="228600" y="2688848"/>
            <a:ext cx="8610600" cy="892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معامل التحديد:</a:t>
            </a: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r</a:t>
            </a:r>
            <a:r>
              <a:rPr kumimoji="0" lang="fr-FR" sz="2400" b="1" i="0" u="none" strike="noStrike" cap="none" normalizeH="0" baseline="30000" dirty="0" smtClean="0">
                <a:ln>
                  <a:noFill/>
                </a:ln>
                <a:solidFill>
                  <a:schemeClr val="tx1"/>
                </a:solidFill>
                <a:effectLst/>
                <a:latin typeface="Arial" pitchFamily="34" charset="0"/>
                <a:ea typeface="Calibri" pitchFamily="34" charset="0"/>
                <a:cs typeface="Arial" pitchFamily="34" charset="0"/>
              </a:rPr>
              <a:t>2</a:t>
            </a:r>
            <a:r>
              <a:rPr kumimoji="0" lang="fr-FR"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 0.7432 = 74.32</a:t>
            </a:r>
            <a:r>
              <a:rPr kumimoji="0" lang="fr-FR" sz="24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74.32</a:t>
            </a:r>
            <a:r>
              <a:rPr kumimoji="0" lang="ar-DZ" sz="24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من التباين في </a:t>
            </a:r>
            <a:r>
              <a:rPr kumimoji="0" lang="en-US"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en-US"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m</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يفسر </a:t>
            </a:r>
            <a:r>
              <a:rPr kumimoji="0" lang="ar-DZ" sz="24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يالتغير</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في </a:t>
            </a:r>
            <a:r>
              <a:rPr kumimoji="0" lang="en-US"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en-US"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i</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Rectangle 17"/>
          <p:cNvSpPr/>
          <p:nvPr/>
        </p:nvSpPr>
        <p:spPr>
          <a:xfrm>
            <a:off x="4584425" y="3886200"/>
            <a:ext cx="4281941" cy="523220"/>
          </a:xfrm>
          <a:prstGeom prst="rect">
            <a:avLst/>
          </a:prstGeom>
        </p:spPr>
        <p:txBody>
          <a:bodyPr wrap="none">
            <a:spAutoFit/>
          </a:bodyPr>
          <a:lstStyle/>
          <a:p>
            <a:pPr algn="r" rtl="1"/>
            <a:r>
              <a:rPr lang="ar-DZ" sz="2800" b="1" dirty="0" smtClean="0">
                <a:solidFill>
                  <a:srgbClr val="FF0000"/>
                </a:solidFill>
                <a:latin typeface="Arial" pitchFamily="34" charset="0"/>
                <a:cs typeface="Arial" pitchFamily="34" charset="0"/>
              </a:rPr>
              <a:t>حساب </a:t>
            </a:r>
            <a:r>
              <a:rPr lang="ar-DZ" sz="2800" b="1" dirty="0" smtClean="0">
                <a:solidFill>
                  <a:srgbClr val="FF0000"/>
                </a:solidFill>
                <a:latin typeface="Times New Roman" pitchFamily="18" charset="0"/>
                <a:cs typeface="Times New Roman" pitchFamily="18" charset="0"/>
              </a:rPr>
              <a:t>β</a:t>
            </a:r>
            <a:r>
              <a:rPr lang="ar-DZ" sz="2800" b="1" dirty="0" smtClean="0">
                <a:solidFill>
                  <a:srgbClr val="FF0000"/>
                </a:solidFill>
                <a:latin typeface="Arial" pitchFamily="34" charset="0"/>
                <a:cs typeface="Arial" pitchFamily="34" charset="0"/>
              </a:rPr>
              <a:t>  من خلال معامل الارتباط:</a:t>
            </a:r>
            <a:endParaRPr lang="fr-FR" sz="2800" dirty="0">
              <a:solidFill>
                <a:srgbClr val="FF0000"/>
              </a:solidFill>
              <a:latin typeface="Arial" pitchFamily="34" charset="0"/>
              <a:cs typeface="Arial" pitchFamily="34" charset="0"/>
            </a:endParaRPr>
          </a:p>
        </p:txBody>
      </p:sp>
      <p:sp>
        <p:nvSpPr>
          <p:cNvPr id="19" name="Rectangle 18"/>
          <p:cNvSpPr/>
          <p:nvPr/>
        </p:nvSpPr>
        <p:spPr>
          <a:xfrm>
            <a:off x="4732359" y="1905000"/>
            <a:ext cx="4097597" cy="461665"/>
          </a:xfrm>
          <a:prstGeom prst="rect">
            <a:avLst/>
          </a:prstGeom>
        </p:spPr>
        <p:txBody>
          <a:bodyPr wrap="none">
            <a:spAutoFit/>
          </a:bodyPr>
          <a:lstStyle/>
          <a:p>
            <a:pPr lvl="0" algn="r" rtl="1" fontAlgn="base">
              <a:spcBef>
                <a:spcPct val="0"/>
              </a:spcBef>
              <a:spcAft>
                <a:spcPct val="0"/>
              </a:spcAft>
            </a:pPr>
            <a:r>
              <a:rPr lang="ar-DZ" sz="2400" b="1" dirty="0" smtClean="0">
                <a:latin typeface="Calibri" pitchFamily="34" charset="0"/>
                <a:ea typeface="Calibri" pitchFamily="34" charset="0"/>
                <a:cs typeface="Arial" pitchFamily="34" charset="0"/>
              </a:rPr>
              <a:t>توجد علاقة ارتباط قوية بين </a:t>
            </a:r>
            <a:r>
              <a:rPr lang="en-US" sz="2400" b="1" dirty="0" err="1" smtClean="0">
                <a:latin typeface="Times New Roman" pitchFamily="18" charset="0"/>
                <a:ea typeface="Calibri" pitchFamily="34" charset="0"/>
                <a:cs typeface="Times New Roman" pitchFamily="18" charset="0"/>
              </a:rPr>
              <a:t>R</a:t>
            </a:r>
            <a:r>
              <a:rPr lang="en-US" sz="2400" b="1" baseline="-30000" dirty="0" err="1" smtClean="0">
                <a:latin typeface="Times New Roman" pitchFamily="18" charset="0"/>
                <a:ea typeface="Calibri" pitchFamily="34" charset="0"/>
                <a:cs typeface="Times New Roman" pitchFamily="18" charset="0"/>
              </a:rPr>
              <a:t>i</a:t>
            </a:r>
            <a:r>
              <a:rPr lang="ar-DZ" sz="2400" b="1" dirty="0" smtClean="0">
                <a:latin typeface="Calibri" pitchFamily="34" charset="0"/>
                <a:ea typeface="Calibri" pitchFamily="34" charset="0"/>
                <a:cs typeface="Arial" pitchFamily="34" charset="0"/>
              </a:rPr>
              <a:t> و </a:t>
            </a:r>
            <a:r>
              <a:rPr lang="en-US" sz="2400" b="1" dirty="0" smtClean="0">
                <a:latin typeface="Times New Roman" pitchFamily="18" charset="0"/>
                <a:ea typeface="Calibri" pitchFamily="34" charset="0"/>
                <a:cs typeface="Times New Roman" pitchFamily="18" charset="0"/>
              </a:rPr>
              <a:t> </a:t>
            </a:r>
            <a:r>
              <a:rPr lang="en-US" sz="2400" b="1" dirty="0" err="1" smtClean="0">
                <a:latin typeface="Times New Roman" pitchFamily="18" charset="0"/>
                <a:ea typeface="Calibri" pitchFamily="34" charset="0"/>
                <a:cs typeface="Times New Roman" pitchFamily="18" charset="0"/>
              </a:rPr>
              <a:t>R</a:t>
            </a:r>
            <a:r>
              <a:rPr lang="en-US" sz="2400" b="1" baseline="-30000" dirty="0" err="1" smtClean="0">
                <a:latin typeface="Times New Roman" pitchFamily="18" charset="0"/>
                <a:ea typeface="Calibri" pitchFamily="34" charset="0"/>
                <a:cs typeface="Times New Roman" pitchFamily="18" charset="0"/>
              </a:rPr>
              <a:t>m</a:t>
            </a:r>
            <a:endParaRPr lang="fr-FR" sz="2400" dirty="0" smtClean="0">
              <a:latin typeface="Arial" pitchFamily="34" charset="0"/>
              <a:cs typeface="Arial" pitchFamily="34" charset="0"/>
            </a:endParaRPr>
          </a:p>
        </p:txBody>
      </p:sp>
      <p:grpSp>
        <p:nvGrpSpPr>
          <p:cNvPr id="6" name="Group 15"/>
          <p:cNvGrpSpPr>
            <a:grpSpLocks/>
          </p:cNvGrpSpPr>
          <p:nvPr/>
        </p:nvGrpSpPr>
        <p:grpSpPr bwMode="auto">
          <a:xfrm>
            <a:off x="1066800" y="4724400"/>
            <a:ext cx="6172200" cy="914400"/>
            <a:chOff x="1440" y="12720"/>
            <a:chExt cx="6045" cy="945"/>
          </a:xfrm>
        </p:grpSpPr>
        <p:grpSp>
          <p:nvGrpSpPr>
            <p:cNvPr id="7" name="Group 16"/>
            <p:cNvGrpSpPr>
              <a:grpSpLocks/>
            </p:cNvGrpSpPr>
            <p:nvPr/>
          </p:nvGrpSpPr>
          <p:grpSpPr bwMode="auto">
            <a:xfrm>
              <a:off x="1440" y="12750"/>
              <a:ext cx="1791" cy="915"/>
              <a:chOff x="1440" y="12750"/>
              <a:chExt cx="1791" cy="915"/>
            </a:xfrm>
          </p:grpSpPr>
          <p:sp>
            <p:nvSpPr>
              <p:cNvPr id="124945" name="Text Box 17"/>
              <p:cNvSpPr txBox="1">
                <a:spLocks noChangeArrowheads="1"/>
              </p:cNvSpPr>
              <p:nvPr/>
            </p:nvSpPr>
            <p:spPr bwMode="auto">
              <a:xfrm>
                <a:off x="1440" y="12930"/>
                <a:ext cx="1290"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β</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r</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(i, m)</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4946" name="Text Box 18"/>
              <p:cNvSpPr txBox="1">
                <a:spLocks noChangeArrowheads="1"/>
              </p:cNvSpPr>
              <p:nvPr/>
            </p:nvSpPr>
            <p:spPr bwMode="auto">
              <a:xfrm>
                <a:off x="2580" y="13155"/>
                <a:ext cx="651"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σ</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m</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24947" name="Text Box 19"/>
              <p:cNvSpPr txBox="1">
                <a:spLocks noChangeArrowheads="1"/>
              </p:cNvSpPr>
              <p:nvPr/>
            </p:nvSpPr>
            <p:spPr bwMode="auto">
              <a:xfrm>
                <a:off x="2580" y="12750"/>
                <a:ext cx="615"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σ</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i</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cxnSp>
            <p:nvCxnSpPr>
              <p:cNvPr id="124948" name="AutoShape 20"/>
              <p:cNvCxnSpPr>
                <a:cxnSpLocks noChangeShapeType="1"/>
              </p:cNvCxnSpPr>
              <p:nvPr/>
            </p:nvCxnSpPr>
            <p:spPr bwMode="auto">
              <a:xfrm>
                <a:off x="2580" y="13185"/>
                <a:ext cx="465" cy="0"/>
              </a:xfrm>
              <a:prstGeom prst="straightConnector1">
                <a:avLst/>
              </a:prstGeom>
              <a:noFill/>
              <a:ln w="9525">
                <a:solidFill>
                  <a:srgbClr val="000000"/>
                </a:solidFill>
                <a:round/>
                <a:headEnd/>
                <a:tailEnd/>
              </a:ln>
            </p:spPr>
          </p:cxnSp>
        </p:grpSp>
        <p:grpSp>
          <p:nvGrpSpPr>
            <p:cNvPr id="8" name="Group 21"/>
            <p:cNvGrpSpPr>
              <a:grpSpLocks/>
            </p:cNvGrpSpPr>
            <p:nvPr/>
          </p:nvGrpSpPr>
          <p:grpSpPr bwMode="auto">
            <a:xfrm>
              <a:off x="4050" y="12720"/>
              <a:ext cx="3435" cy="915"/>
              <a:chOff x="4050" y="12720"/>
              <a:chExt cx="3435" cy="915"/>
            </a:xfrm>
          </p:grpSpPr>
          <p:sp>
            <p:nvSpPr>
              <p:cNvPr id="124950" name="Text Box 22"/>
              <p:cNvSpPr txBox="1">
                <a:spLocks noChangeArrowheads="1"/>
              </p:cNvSpPr>
              <p:nvPr/>
            </p:nvSpPr>
            <p:spPr bwMode="auto">
              <a:xfrm>
                <a:off x="4050" y="12915"/>
                <a:ext cx="1350"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β</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 0,862</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24951" name="Text Box 23"/>
              <p:cNvSpPr txBox="1">
                <a:spLocks noChangeArrowheads="1"/>
              </p:cNvSpPr>
              <p:nvPr/>
            </p:nvSpPr>
            <p:spPr bwMode="auto">
              <a:xfrm>
                <a:off x="5250" y="13125"/>
                <a:ext cx="1155"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2,7769</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sp>
            <p:nvSpPr>
              <p:cNvPr id="124952" name="Text Box 24"/>
              <p:cNvSpPr txBox="1">
                <a:spLocks noChangeArrowheads="1"/>
              </p:cNvSpPr>
              <p:nvPr/>
            </p:nvSpPr>
            <p:spPr bwMode="auto">
              <a:xfrm>
                <a:off x="5250" y="12720"/>
                <a:ext cx="1155"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8,6180</a:t>
                </a:r>
                <a:endParaRPr kumimoji="0" lang="fr-FR" sz="3200" b="0" i="0" u="none" strike="noStrike" cap="none" normalizeH="0" baseline="0" smtClean="0">
                  <a:ln>
                    <a:noFill/>
                  </a:ln>
                  <a:solidFill>
                    <a:schemeClr val="tx1"/>
                  </a:solidFill>
                  <a:effectLst/>
                  <a:latin typeface="Arial" pitchFamily="34" charset="0"/>
                  <a:cs typeface="Arial" pitchFamily="34" charset="0"/>
                </a:endParaRPr>
              </a:p>
            </p:txBody>
          </p:sp>
          <p:cxnSp>
            <p:nvCxnSpPr>
              <p:cNvPr id="124953" name="AutoShape 25"/>
              <p:cNvCxnSpPr>
                <a:cxnSpLocks noChangeShapeType="1"/>
              </p:cNvCxnSpPr>
              <p:nvPr/>
            </p:nvCxnSpPr>
            <p:spPr bwMode="auto">
              <a:xfrm>
                <a:off x="5310" y="13170"/>
                <a:ext cx="960" cy="0"/>
              </a:xfrm>
              <a:prstGeom prst="straightConnector1">
                <a:avLst/>
              </a:prstGeom>
              <a:noFill/>
              <a:ln w="9525">
                <a:solidFill>
                  <a:srgbClr val="000000"/>
                </a:solidFill>
                <a:round/>
                <a:headEnd/>
                <a:tailEnd/>
              </a:ln>
            </p:spPr>
          </p:cxnSp>
          <p:sp>
            <p:nvSpPr>
              <p:cNvPr id="124954" name="Text Box 26"/>
              <p:cNvSpPr txBox="1">
                <a:spLocks noChangeArrowheads="1"/>
              </p:cNvSpPr>
              <p:nvPr/>
            </p:nvSpPr>
            <p:spPr bwMode="auto">
              <a:xfrm>
                <a:off x="6270" y="12915"/>
                <a:ext cx="1215"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2,675</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gr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954" name="Graphique 5"/>
          <p:cNvPicPr>
            <a:picLocks noChangeArrowheads="1"/>
          </p:cNvPicPr>
          <p:nvPr/>
        </p:nvPicPr>
        <p:blipFill>
          <a:blip r:embed="rId2"/>
          <a:srcRect/>
          <a:stretch>
            <a:fillRect/>
          </a:stretch>
        </p:blipFill>
        <p:spPr bwMode="auto">
          <a:xfrm>
            <a:off x="304800" y="1143000"/>
            <a:ext cx="8610600" cy="5486400"/>
          </a:xfrm>
          <a:prstGeom prst="rect">
            <a:avLst/>
          </a:prstGeom>
          <a:noFill/>
          <a:ln w="9525">
            <a:noFill/>
            <a:miter lim="800000"/>
            <a:headEnd/>
            <a:tailEnd/>
          </a:ln>
        </p:spPr>
      </p:pic>
      <p:sp>
        <p:nvSpPr>
          <p:cNvPr id="125956" name="Text Box 4"/>
          <p:cNvSpPr txBox="1">
            <a:spLocks noChangeArrowheads="1"/>
          </p:cNvSpPr>
          <p:nvPr/>
        </p:nvSpPr>
        <p:spPr bwMode="auto">
          <a:xfrm>
            <a:off x="990600" y="457200"/>
            <a:ext cx="6391275" cy="6096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Arial" pitchFamily="34" charset="0"/>
                <a:cs typeface="Arial" pitchFamily="34" charset="0"/>
              </a:rPr>
              <a:t>تطور معدل عائد سهم </a:t>
            </a:r>
            <a:r>
              <a:rPr kumimoji="0" lang="fr-FR" sz="2800" b="1" i="0" u="none" strike="noStrike" cap="none" normalizeH="0" baseline="0" dirty="0" smtClean="0">
                <a:ln>
                  <a:noFill/>
                </a:ln>
                <a:solidFill>
                  <a:srgbClr val="FF0000"/>
                </a:solidFill>
                <a:effectLst/>
                <a:latin typeface="Calibri" pitchFamily="34" charset="0"/>
                <a:ea typeface="Arial" pitchFamily="34" charset="0"/>
                <a:cs typeface="Arial" pitchFamily="34" charset="0"/>
              </a:rPr>
              <a:t>Ford </a:t>
            </a:r>
            <a:r>
              <a:rPr kumimoji="0" lang="ar-DZ" sz="2800" b="1" i="0" u="none" strike="noStrike" cap="none" normalizeH="0" baseline="0" dirty="0" smtClean="0">
                <a:ln>
                  <a:noFill/>
                </a:ln>
                <a:solidFill>
                  <a:srgbClr val="FF0000"/>
                </a:solidFill>
                <a:effectLst/>
                <a:latin typeface="Arial" pitchFamily="34" charset="0"/>
                <a:ea typeface="Arial" pitchFamily="34" charset="0"/>
                <a:cs typeface="Arial" pitchFamily="34" charset="0"/>
              </a:rPr>
              <a:t> والسوق</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981" name="Graphique 2"/>
          <p:cNvPicPr>
            <a:picLocks noChangeArrowheads="1"/>
          </p:cNvPicPr>
          <p:nvPr/>
        </p:nvPicPr>
        <p:blipFill>
          <a:blip r:embed="rId2"/>
          <a:srcRect/>
          <a:stretch>
            <a:fillRect/>
          </a:stretch>
        </p:blipFill>
        <p:spPr bwMode="auto">
          <a:xfrm>
            <a:off x="762000" y="1219200"/>
            <a:ext cx="7772400" cy="4648200"/>
          </a:xfrm>
          <a:prstGeom prst="rect">
            <a:avLst/>
          </a:prstGeom>
          <a:noFill/>
          <a:ln w="9525">
            <a:noFill/>
            <a:miter lim="800000"/>
            <a:headEnd/>
            <a:tailEnd/>
          </a:ln>
        </p:spPr>
      </p:pic>
      <p:sp>
        <p:nvSpPr>
          <p:cNvPr id="126982" name="Rectangle 6"/>
          <p:cNvSpPr>
            <a:spLocks noChangeArrowheads="1"/>
          </p:cNvSpPr>
          <p:nvPr/>
        </p:nvSpPr>
        <p:spPr bwMode="auto">
          <a:xfrm>
            <a:off x="838200" y="685800"/>
            <a:ext cx="7696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معدل عائد سهم </a:t>
            </a:r>
            <a:r>
              <a:rPr kumimoji="0" lang="fr-FR"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Ford</a:t>
            </a: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بدلالة معدل عائد السوق</a:t>
            </a:r>
            <a:endParaRPr kumimoji="0" lang="ar-DZ" sz="28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53000" y="274638"/>
            <a:ext cx="3581400" cy="1020762"/>
          </a:xfrm>
        </p:spPr>
        <p:txBody>
          <a:bodyPr>
            <a:normAutofit fontScale="90000"/>
          </a:bodyPr>
          <a:lstStyle/>
          <a:p>
            <a:pPr algn="r" rtl="1"/>
            <a:r>
              <a:rPr lang="ar-DZ" sz="4400" b="1" dirty="0" smtClean="0">
                <a:solidFill>
                  <a:srgbClr val="FF0000"/>
                </a:solidFill>
                <a:latin typeface="Times New Roman" pitchFamily="18" charset="0"/>
                <a:cs typeface="Times New Roman" pitchFamily="18" charset="0"/>
              </a:rPr>
              <a:t>4. </a:t>
            </a:r>
            <a:r>
              <a:rPr lang="ar-DZ" sz="4400" b="1" dirty="0" smtClean="0">
                <a:solidFill>
                  <a:srgbClr val="FF0000"/>
                </a:solidFill>
                <a:latin typeface="Arial" pitchFamily="34" charset="0"/>
                <a:cs typeface="Arial" pitchFamily="34" charset="0"/>
              </a:rPr>
              <a:t>مزايا مقياس بيتا</a:t>
            </a:r>
            <a:r>
              <a:rPr lang="ar-DZ" sz="4400" b="1" dirty="0" smtClean="0">
                <a:solidFill>
                  <a:srgbClr val="FF0000"/>
                </a:solidFill>
                <a:latin typeface="Times New Roman" pitchFamily="18" charset="0"/>
                <a:cs typeface="Times New Roman" pitchFamily="18" charset="0"/>
              </a:rPr>
              <a:t>: </a:t>
            </a:r>
            <a:endParaRPr lang="fr-FR" sz="44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600200"/>
            <a:ext cx="8077200" cy="4525963"/>
          </a:xfrm>
        </p:spPr>
        <p:txBody>
          <a:bodyPr>
            <a:normAutofit/>
          </a:bodyPr>
          <a:lstStyle/>
          <a:p>
            <a:pPr marL="0" lvl="0" indent="0" algn="just" rtl="1">
              <a:buClr>
                <a:srgbClr val="FF0000"/>
              </a:buClr>
              <a:buSzPct val="90000"/>
              <a:buFont typeface="Wingdings" pitchFamily="2" charset="2"/>
              <a:buChar char="ü"/>
            </a:pPr>
            <a:r>
              <a:rPr lang="ar-DZ" b="1" dirty="0" smtClean="0">
                <a:latin typeface="Arial" pitchFamily="34" charset="0"/>
                <a:cs typeface="Arial" pitchFamily="34" charset="0"/>
              </a:rPr>
              <a:t> مؤشر يتميز بسهولة الفهم، إذ هو رقم يدل على المخاطرة التي يتحملها السهم من خلال مقارنته بالواحد الصحيح، والذي يمثل مخاطرة السوق المالي. </a:t>
            </a:r>
            <a:endParaRPr lang="fr-FR" dirty="0" smtClean="0">
              <a:latin typeface="Arial" pitchFamily="34" charset="0"/>
              <a:cs typeface="Arial" pitchFamily="34" charset="0"/>
            </a:endParaRPr>
          </a:p>
          <a:p>
            <a:pPr marL="0" lvl="0" indent="0" algn="just" rtl="1">
              <a:buClr>
                <a:srgbClr val="FF0000"/>
              </a:buClr>
              <a:buSzPct val="90000"/>
              <a:buFont typeface="Wingdings" pitchFamily="2" charset="2"/>
              <a:buChar char="ü"/>
            </a:pPr>
            <a:r>
              <a:rPr lang="ar-DZ" b="1" dirty="0" smtClean="0">
                <a:latin typeface="Arial" pitchFamily="34" charset="0"/>
                <a:cs typeface="Arial" pitchFamily="34" charset="0"/>
              </a:rPr>
              <a:t> يستخدم لقياس معدل العائد المطلوب للسهم، وبالتالي حساب تكلفة حقوق الملكية (الأموال الخاصة)، وهو ما يسمح بتقييم الأسهم بطريقة خصم التدفقات النقدية. </a:t>
            </a:r>
            <a:endParaRPr lang="fr-FR" dirty="0" smtClean="0">
              <a:latin typeface="Arial" pitchFamily="34" charset="0"/>
              <a:cs typeface="Arial" pitchFamily="34" charset="0"/>
            </a:endParaRPr>
          </a:p>
          <a:p>
            <a:pPr marL="0" lvl="0" indent="0" algn="just" rtl="1">
              <a:buClr>
                <a:srgbClr val="FF0000"/>
              </a:buClr>
              <a:buSzPct val="90000"/>
              <a:buFont typeface="Wingdings" pitchFamily="2" charset="2"/>
              <a:buChar char="ü"/>
            </a:pPr>
            <a:r>
              <a:rPr lang="ar-DZ" b="1" dirty="0" smtClean="0">
                <a:latin typeface="Arial" pitchFamily="34" charset="0"/>
                <a:cs typeface="Arial" pitchFamily="34" charset="0"/>
              </a:rPr>
              <a:t> يعتبر كمقياس لحساسية عائد للورقة المالية للتغيرات التي تطرأ على عائد السوق، وبالتالي فهو مقياس للمخاطر النظامية للأوراق المالية (سندات، أسهم).</a:t>
            </a:r>
            <a:endParaRPr lang="fr-FR" dirty="0" smtClean="0">
              <a:latin typeface="Arial" pitchFamily="34" charset="0"/>
              <a:cs typeface="Arial" pitchFamily="34" charset="0"/>
            </a:endParaRP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7200" cy="868362"/>
          </a:xfrm>
        </p:spPr>
        <p:txBody>
          <a:bodyPr>
            <a:normAutofit/>
          </a:bodyPr>
          <a:lstStyle/>
          <a:p>
            <a:pPr algn="r" rtl="1"/>
            <a:r>
              <a:rPr lang="ar-DZ" sz="4400" b="1" dirty="0" smtClean="0">
                <a:solidFill>
                  <a:srgbClr val="FF0000"/>
                </a:solidFill>
                <a:latin typeface="Arial" pitchFamily="34" charset="0"/>
                <a:cs typeface="Arial" pitchFamily="34" charset="0"/>
              </a:rPr>
              <a:t>صيغة نموذج</a:t>
            </a:r>
            <a:r>
              <a:rPr lang="fr-FR" sz="4400" b="1" dirty="0" smtClean="0">
                <a:solidFill>
                  <a:srgbClr val="FF0000"/>
                </a:solidFill>
                <a:latin typeface="Times New Roman" pitchFamily="18" charset="0"/>
                <a:cs typeface="Times New Roman" pitchFamily="18" charset="0"/>
              </a:rPr>
              <a:t>MEDAF </a:t>
            </a:r>
            <a:r>
              <a:rPr lang="ar-DZ" sz="4400" b="1" dirty="0" smtClean="0">
                <a:solidFill>
                  <a:srgbClr val="FF0000"/>
                </a:solidFill>
                <a:latin typeface="Arial" pitchFamily="34" charset="0"/>
                <a:cs typeface="Arial" pitchFamily="34" charset="0"/>
              </a:rPr>
              <a:t>:</a:t>
            </a:r>
            <a:endParaRPr lang="fr-FR" sz="44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228600" y="2895600"/>
            <a:ext cx="8610600" cy="3733800"/>
          </a:xfrm>
        </p:spPr>
        <p:txBody>
          <a:bodyPr>
            <a:normAutofit/>
          </a:bodyPr>
          <a:lstStyle/>
          <a:p>
            <a:pPr marL="0" indent="0" algn="just" rtl="1">
              <a:buNone/>
            </a:pPr>
            <a:r>
              <a:rPr lang="fr-FR" sz="3200" b="1" dirty="0" smtClean="0">
                <a:solidFill>
                  <a:srgbClr val="FF0000"/>
                </a:solidFill>
                <a:latin typeface="Times New Roman" pitchFamily="18" charset="0"/>
                <a:cs typeface="Times New Roman" pitchFamily="18" charset="0"/>
              </a:rPr>
              <a:t>R</a:t>
            </a:r>
            <a:r>
              <a:rPr lang="fr-FR" sz="3200" b="1" baseline="-25000" dirty="0" smtClean="0">
                <a:solidFill>
                  <a:srgbClr val="FF0000"/>
                </a:solidFill>
                <a:latin typeface="Times New Roman" pitchFamily="18" charset="0"/>
                <a:cs typeface="Times New Roman" pitchFamily="18" charset="0"/>
              </a:rPr>
              <a:t>a</a:t>
            </a:r>
            <a:r>
              <a:rPr lang="fr-FR" sz="3200" b="1" baseline="-25000" dirty="0" smtClean="0">
                <a:latin typeface="Arial" pitchFamily="34" charset="0"/>
                <a:cs typeface="Arial" pitchFamily="34" charset="0"/>
              </a:rPr>
              <a:t> </a:t>
            </a:r>
            <a:r>
              <a:rPr lang="ar-DZ" sz="2800" b="1" dirty="0" smtClean="0">
                <a:solidFill>
                  <a:srgbClr val="FF0000"/>
                </a:solidFill>
                <a:latin typeface="Times New Roman" pitchFamily="18" charset="0"/>
                <a:cs typeface="Times New Roman" pitchFamily="18" charset="0"/>
              </a:rPr>
              <a:t>:</a:t>
            </a:r>
            <a:r>
              <a:rPr lang="ar-DZ" sz="2800" b="1" dirty="0" smtClean="0">
                <a:latin typeface="Times New Roman" pitchFamily="18" charset="0"/>
                <a:cs typeface="Times New Roman" pitchFamily="18" charset="0"/>
              </a:rPr>
              <a:t> </a:t>
            </a:r>
            <a:r>
              <a:rPr lang="ar-DZ" sz="2800" b="1" dirty="0" smtClean="0">
                <a:latin typeface="Arial" pitchFamily="34" charset="0"/>
                <a:cs typeface="Arial" pitchFamily="34" charset="0"/>
              </a:rPr>
              <a:t>معدل العائد المطلوب من المستثمر على السهم </a:t>
            </a:r>
            <a:r>
              <a:rPr lang="fr-FR" sz="2800" b="1" dirty="0" smtClean="0">
                <a:latin typeface="Times New Roman" pitchFamily="18" charset="0"/>
                <a:cs typeface="Times New Roman" pitchFamily="18" charset="0"/>
              </a:rPr>
              <a:t>a</a:t>
            </a:r>
            <a:r>
              <a:rPr lang="ar-DZ" sz="2800" b="1" dirty="0" smtClean="0">
                <a:latin typeface="Arial" pitchFamily="34" charset="0"/>
                <a:cs typeface="Arial" pitchFamily="34" charset="0"/>
              </a:rPr>
              <a:t> ؛</a:t>
            </a:r>
          </a:p>
          <a:p>
            <a:pPr marL="0" indent="44450" algn="just" rtl="1">
              <a:buNone/>
            </a:pPr>
            <a:r>
              <a:rPr lang="fr-FR" sz="3200" b="1" dirty="0" smtClean="0">
                <a:solidFill>
                  <a:srgbClr val="FF0000"/>
                </a:solidFill>
                <a:latin typeface="Times New Roman" pitchFamily="18" charset="0"/>
                <a:cs typeface="Times New Roman" pitchFamily="18" charset="0"/>
              </a:rPr>
              <a:t>R</a:t>
            </a:r>
            <a:r>
              <a:rPr lang="fr-FR" sz="3200" b="1" baseline="-25000" dirty="0" smtClean="0">
                <a:solidFill>
                  <a:srgbClr val="FF0000"/>
                </a:solidFill>
                <a:latin typeface="Times New Roman" pitchFamily="18" charset="0"/>
                <a:cs typeface="Times New Roman" pitchFamily="18" charset="0"/>
              </a:rPr>
              <a:t>F</a:t>
            </a:r>
            <a:r>
              <a:rPr lang="ar-DZ" sz="2800" b="1" dirty="0" smtClean="0">
                <a:solidFill>
                  <a:srgbClr val="FF0000"/>
                </a:solidFill>
                <a:latin typeface="Times New Roman" pitchFamily="18" charset="0"/>
                <a:cs typeface="Times New Roman" pitchFamily="18" charset="0"/>
              </a:rPr>
              <a:t>:</a:t>
            </a:r>
            <a:r>
              <a:rPr lang="ar-DZ" sz="2800" b="1" baseline="-25000" dirty="0" smtClean="0">
                <a:solidFill>
                  <a:srgbClr val="FF0000"/>
                </a:solidFill>
                <a:latin typeface="Times New Roman" pitchFamily="18" charset="0"/>
                <a:cs typeface="Times New Roman" pitchFamily="18" charset="0"/>
              </a:rPr>
              <a:t> </a:t>
            </a:r>
            <a:r>
              <a:rPr lang="ar-DZ" sz="2800" b="1" dirty="0" smtClean="0">
                <a:latin typeface="Arial" pitchFamily="34" charset="0"/>
                <a:cs typeface="Arial" pitchFamily="34" charset="0"/>
              </a:rPr>
              <a:t>معدل العائد خالي المخاطر(معدل الفائدة على السندات الحكومية ؛</a:t>
            </a:r>
            <a:endParaRPr lang="fr-FR" sz="2800" dirty="0" smtClean="0">
              <a:latin typeface="Arial" pitchFamily="34" charset="0"/>
              <a:cs typeface="Arial" pitchFamily="34" charset="0"/>
            </a:endParaRPr>
          </a:p>
          <a:p>
            <a:pPr marL="0" indent="44450" algn="just" rtl="1">
              <a:buNone/>
            </a:pPr>
            <a:r>
              <a:rPr lang="fr-FR" sz="3200" b="1" dirty="0" smtClean="0">
                <a:solidFill>
                  <a:srgbClr val="FF0000"/>
                </a:solidFill>
                <a:latin typeface="Times New Roman" pitchFamily="18" charset="0"/>
                <a:cs typeface="Times New Roman" pitchFamily="18" charset="0"/>
              </a:rPr>
              <a:t>E(R</a:t>
            </a:r>
            <a:r>
              <a:rPr lang="fr-FR" sz="3200" b="1" baseline="-25000" dirty="0" smtClean="0">
                <a:solidFill>
                  <a:srgbClr val="FF0000"/>
                </a:solidFill>
                <a:latin typeface="Times New Roman" pitchFamily="18" charset="0"/>
                <a:cs typeface="Times New Roman" pitchFamily="18" charset="0"/>
              </a:rPr>
              <a:t>M</a:t>
            </a:r>
            <a:r>
              <a:rPr lang="fr-FR" sz="3200" b="1" dirty="0" smtClean="0">
                <a:solidFill>
                  <a:srgbClr val="FF0000"/>
                </a:solidFill>
                <a:latin typeface="Times New Roman" pitchFamily="18" charset="0"/>
                <a:cs typeface="Times New Roman" pitchFamily="18" charset="0"/>
              </a:rPr>
              <a:t>)</a:t>
            </a:r>
            <a:r>
              <a:rPr lang="ar-DZ" sz="2800" b="1" dirty="0" smtClean="0">
                <a:solidFill>
                  <a:srgbClr val="FF0000"/>
                </a:solidFill>
                <a:latin typeface="Times New Roman" pitchFamily="18" charset="0"/>
                <a:cs typeface="Times New Roman" pitchFamily="18" charset="0"/>
              </a:rPr>
              <a:t>: </a:t>
            </a:r>
            <a:r>
              <a:rPr lang="ar-DZ" sz="2800" b="1" dirty="0" smtClean="0">
                <a:latin typeface="Arial" pitchFamily="34" charset="0"/>
                <a:cs typeface="Arial" pitchFamily="34" charset="0"/>
              </a:rPr>
              <a:t>معدل العائد المتوقع للسوق المالي؛</a:t>
            </a:r>
            <a:endParaRPr lang="fr-FR" sz="2800" dirty="0" smtClean="0">
              <a:latin typeface="Arial" pitchFamily="34" charset="0"/>
              <a:cs typeface="Arial" pitchFamily="34" charset="0"/>
            </a:endParaRPr>
          </a:p>
          <a:p>
            <a:pPr marL="0" indent="44450" algn="just" rtl="1">
              <a:buNone/>
            </a:pPr>
            <a:r>
              <a:rPr lang="fr-FR" sz="2800" b="1" dirty="0" smtClean="0">
                <a:solidFill>
                  <a:srgbClr val="FF0000"/>
                </a:solidFill>
                <a:latin typeface="Times New Roman" pitchFamily="18" charset="0"/>
                <a:cs typeface="Times New Roman" pitchFamily="18" charset="0"/>
              </a:rPr>
              <a:t>E(</a:t>
            </a:r>
            <a:r>
              <a:rPr lang="fr-FR" sz="2800" b="1" dirty="0" err="1" smtClean="0">
                <a:solidFill>
                  <a:srgbClr val="FF0000"/>
                </a:solidFill>
                <a:latin typeface="Times New Roman" pitchFamily="18" charset="0"/>
                <a:cs typeface="Times New Roman" pitchFamily="18" charset="0"/>
              </a:rPr>
              <a:t>R</a:t>
            </a:r>
            <a:r>
              <a:rPr lang="fr-FR" sz="2800" b="1" baseline="-25000" dirty="0" err="1" smtClean="0">
                <a:solidFill>
                  <a:srgbClr val="FF0000"/>
                </a:solidFill>
                <a:latin typeface="Times New Roman" pitchFamily="18" charset="0"/>
                <a:cs typeface="Times New Roman" pitchFamily="18" charset="0"/>
              </a:rPr>
              <a:t>m</a:t>
            </a:r>
            <a:r>
              <a:rPr lang="fr-FR" sz="2800" b="1" dirty="0" smtClean="0">
                <a:solidFill>
                  <a:srgbClr val="FF0000"/>
                </a:solidFill>
                <a:latin typeface="Times New Roman" pitchFamily="18" charset="0"/>
                <a:cs typeface="Times New Roman" pitchFamily="18" charset="0"/>
              </a:rPr>
              <a:t>) – R</a:t>
            </a:r>
            <a:r>
              <a:rPr lang="fr-FR" sz="2800" b="1" baseline="-25000" dirty="0" smtClean="0">
                <a:solidFill>
                  <a:srgbClr val="FF0000"/>
                </a:solidFill>
                <a:latin typeface="Times New Roman" pitchFamily="18" charset="0"/>
                <a:cs typeface="Times New Roman" pitchFamily="18" charset="0"/>
              </a:rPr>
              <a:t>F</a:t>
            </a:r>
            <a:r>
              <a:rPr lang="ar-DZ" sz="2800" b="1" dirty="0" smtClean="0">
                <a:solidFill>
                  <a:srgbClr val="FF0000"/>
                </a:solidFill>
                <a:latin typeface="Times New Roman" pitchFamily="18" charset="0"/>
                <a:cs typeface="Times New Roman" pitchFamily="18" charset="0"/>
              </a:rPr>
              <a:t>: </a:t>
            </a:r>
            <a:r>
              <a:rPr lang="ar-DZ" sz="2800" b="1" dirty="0" smtClean="0">
                <a:latin typeface="Arial" pitchFamily="34" charset="0"/>
                <a:cs typeface="Arial" pitchFamily="34" charset="0"/>
              </a:rPr>
              <a:t>علاوة المخاطر النظامية لمحفظة السوق.  </a:t>
            </a:r>
            <a:endParaRPr lang="fr-FR" sz="2800" dirty="0" smtClean="0">
              <a:latin typeface="Arial" pitchFamily="34" charset="0"/>
              <a:cs typeface="Arial" pitchFamily="34" charset="0"/>
            </a:endParaRPr>
          </a:p>
          <a:p>
            <a:pPr marL="0" indent="0" algn="just" rtl="1">
              <a:buNone/>
            </a:pPr>
            <a:r>
              <a:rPr lang="fr-FR" sz="2800" b="1" dirty="0" smtClean="0">
                <a:solidFill>
                  <a:srgbClr val="FF0000"/>
                </a:solidFill>
                <a:latin typeface="Times New Roman" pitchFamily="18" charset="0"/>
                <a:cs typeface="Times New Roman" pitchFamily="18" charset="0"/>
              </a:rPr>
              <a:t>β[E(</a:t>
            </a:r>
            <a:r>
              <a:rPr lang="fr-FR" sz="2800" b="1" dirty="0" err="1" smtClean="0">
                <a:solidFill>
                  <a:srgbClr val="FF0000"/>
                </a:solidFill>
                <a:latin typeface="Times New Roman" pitchFamily="18" charset="0"/>
                <a:cs typeface="Times New Roman" pitchFamily="18" charset="0"/>
              </a:rPr>
              <a:t>R</a:t>
            </a:r>
            <a:r>
              <a:rPr lang="fr-FR" sz="2800" b="1" baseline="-25000" dirty="0" err="1" smtClean="0">
                <a:solidFill>
                  <a:srgbClr val="FF0000"/>
                </a:solidFill>
                <a:latin typeface="Times New Roman" pitchFamily="18" charset="0"/>
                <a:cs typeface="Times New Roman" pitchFamily="18" charset="0"/>
              </a:rPr>
              <a:t>m</a:t>
            </a:r>
            <a:r>
              <a:rPr lang="fr-FR" sz="2800" b="1" dirty="0" smtClean="0">
                <a:solidFill>
                  <a:srgbClr val="FF0000"/>
                </a:solidFill>
                <a:latin typeface="Times New Roman" pitchFamily="18" charset="0"/>
                <a:cs typeface="Times New Roman" pitchFamily="18" charset="0"/>
              </a:rPr>
              <a:t>) – R</a:t>
            </a:r>
            <a:r>
              <a:rPr lang="fr-FR" sz="2800" b="1" baseline="-25000" dirty="0" smtClean="0">
                <a:solidFill>
                  <a:srgbClr val="FF0000"/>
                </a:solidFill>
                <a:latin typeface="Times New Roman" pitchFamily="18" charset="0"/>
                <a:cs typeface="Times New Roman" pitchFamily="18" charset="0"/>
              </a:rPr>
              <a:t>F</a:t>
            </a:r>
            <a:r>
              <a:rPr lang="fr-FR" sz="2800" b="1" dirty="0" smtClean="0">
                <a:solidFill>
                  <a:srgbClr val="FF0000"/>
                </a:solidFill>
                <a:latin typeface="Times New Roman" pitchFamily="18" charset="0"/>
                <a:cs typeface="Times New Roman" pitchFamily="18" charset="0"/>
              </a:rPr>
              <a:t>]</a:t>
            </a:r>
            <a:r>
              <a:rPr lang="ar-DZ" sz="2800" b="1" dirty="0" smtClean="0">
                <a:solidFill>
                  <a:srgbClr val="FF0000"/>
                </a:solidFill>
                <a:latin typeface="Times New Roman" pitchFamily="18" charset="0"/>
                <a:cs typeface="Times New Roman" pitchFamily="18" charset="0"/>
              </a:rPr>
              <a:t> : </a:t>
            </a:r>
            <a:r>
              <a:rPr lang="ar-DZ" sz="2800" b="1" dirty="0" smtClean="0">
                <a:latin typeface="Arial" pitchFamily="34" charset="0"/>
                <a:cs typeface="Arial" pitchFamily="34" charset="0"/>
              </a:rPr>
              <a:t>علاوة المخاطر النظامية لأسهم الشركة.</a:t>
            </a:r>
            <a:endParaRPr lang="fr-FR" sz="2800" dirty="0" smtClean="0">
              <a:latin typeface="Arial" pitchFamily="34" charset="0"/>
              <a:cs typeface="Arial" pitchFamily="34" charset="0"/>
            </a:endParaRPr>
          </a:p>
          <a:p>
            <a:pPr marL="0" indent="44450" algn="just" rtl="1">
              <a:buNone/>
            </a:pPr>
            <a:r>
              <a:rPr lang="ar-DZ" sz="2800" b="1" dirty="0" smtClean="0">
                <a:solidFill>
                  <a:srgbClr val="FF0000"/>
                </a:solidFill>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β</a:t>
            </a:r>
            <a:r>
              <a:rPr lang="ar-DZ" sz="2800" b="1" dirty="0" smtClean="0">
                <a:solidFill>
                  <a:srgbClr val="FF0000"/>
                </a:solidFill>
                <a:latin typeface="Times New Roman" pitchFamily="18" charset="0"/>
                <a:cs typeface="Times New Roman" pitchFamily="18" charset="0"/>
              </a:rPr>
              <a:t>: </a:t>
            </a:r>
            <a:r>
              <a:rPr lang="ar-DZ" sz="2800" b="1" dirty="0" smtClean="0">
                <a:latin typeface="Arial" pitchFamily="34" charset="0"/>
                <a:cs typeface="Arial" pitchFamily="34" charset="0"/>
              </a:rPr>
              <a:t>معامل حساسية معدل عائد السهم للمخاطر النظامية مقارنة بحساسية معدل عائد السوق المتوقع.</a:t>
            </a:r>
            <a:endParaRPr lang="fr-FR" sz="2800" dirty="0" smtClean="0">
              <a:latin typeface="Arial" pitchFamily="34" charset="0"/>
              <a:cs typeface="Arial" pitchFamily="34" charset="0"/>
            </a:endParaRPr>
          </a:p>
        </p:txBody>
      </p:sp>
      <p:sp>
        <p:nvSpPr>
          <p:cNvPr id="4" name="Rectangle 3"/>
          <p:cNvSpPr/>
          <p:nvPr/>
        </p:nvSpPr>
        <p:spPr>
          <a:xfrm>
            <a:off x="2514600" y="1752600"/>
            <a:ext cx="4368504" cy="584775"/>
          </a:xfrm>
          <a:prstGeom prst="rect">
            <a:avLst/>
          </a:prstGeom>
        </p:spPr>
        <p:txBody>
          <a:bodyPr wrap="none">
            <a:spAutoFit/>
          </a:bodyPr>
          <a:lstStyle/>
          <a:p>
            <a:pPr indent="44450" algn="ctr"/>
            <a:r>
              <a:rPr lang="en-US" sz="3200" b="1" dirty="0" smtClean="0">
                <a:solidFill>
                  <a:srgbClr val="FF0000"/>
                </a:solidFill>
                <a:latin typeface="Times New Roman" pitchFamily="18" charset="0"/>
                <a:cs typeface="Times New Roman" pitchFamily="18" charset="0"/>
              </a:rPr>
              <a:t>R</a:t>
            </a:r>
            <a:r>
              <a:rPr lang="en-US" sz="3200" b="1" baseline="-25000" dirty="0" smtClean="0">
                <a:solidFill>
                  <a:srgbClr val="FF0000"/>
                </a:solidFill>
                <a:latin typeface="Times New Roman" pitchFamily="18" charset="0"/>
                <a:cs typeface="Times New Roman" pitchFamily="18" charset="0"/>
              </a:rPr>
              <a:t>a</a:t>
            </a:r>
            <a:r>
              <a:rPr lang="en-US" sz="3200" b="1" dirty="0" smtClean="0">
                <a:solidFill>
                  <a:srgbClr val="FF0000"/>
                </a:solidFill>
                <a:latin typeface="Times New Roman" pitchFamily="18" charset="0"/>
                <a:cs typeface="Times New Roman" pitchFamily="18" charset="0"/>
              </a:rPr>
              <a:t>= β[E(</a:t>
            </a:r>
            <a:r>
              <a:rPr lang="en-US" sz="3200" b="1" dirty="0" err="1" smtClean="0">
                <a:solidFill>
                  <a:srgbClr val="FF0000"/>
                </a:solidFill>
                <a:latin typeface="Times New Roman" pitchFamily="18" charset="0"/>
                <a:cs typeface="Times New Roman" pitchFamily="18" charset="0"/>
              </a:rPr>
              <a:t>R</a:t>
            </a:r>
            <a:r>
              <a:rPr lang="en-US" sz="3200" b="1" baseline="-25000" dirty="0" err="1" smtClean="0">
                <a:solidFill>
                  <a:srgbClr val="FF0000"/>
                </a:solidFill>
                <a:latin typeface="Times New Roman" pitchFamily="18" charset="0"/>
                <a:cs typeface="Times New Roman" pitchFamily="18" charset="0"/>
              </a:rPr>
              <a:t>m</a:t>
            </a:r>
            <a:r>
              <a:rPr lang="en-US" sz="3200" b="1" dirty="0" smtClean="0">
                <a:solidFill>
                  <a:srgbClr val="FF0000"/>
                </a:solidFill>
                <a:latin typeface="Times New Roman" pitchFamily="18" charset="0"/>
                <a:cs typeface="Times New Roman" pitchFamily="18" charset="0"/>
              </a:rPr>
              <a:t>) – R</a:t>
            </a:r>
            <a:r>
              <a:rPr lang="en-US" sz="3200" b="1" baseline="-25000" dirty="0" smtClean="0">
                <a:solidFill>
                  <a:srgbClr val="FF0000"/>
                </a:solidFill>
                <a:latin typeface="Times New Roman" pitchFamily="18" charset="0"/>
                <a:cs typeface="Times New Roman" pitchFamily="18" charset="0"/>
              </a:rPr>
              <a:t>F</a:t>
            </a:r>
            <a:r>
              <a:rPr lang="en-US" sz="3200" b="1" dirty="0" smtClean="0">
                <a:solidFill>
                  <a:srgbClr val="FF0000"/>
                </a:solidFill>
                <a:latin typeface="Times New Roman" pitchFamily="18" charset="0"/>
                <a:cs typeface="Times New Roman" pitchFamily="18" charset="0"/>
              </a:rPr>
              <a:t>)</a:t>
            </a:r>
            <a:r>
              <a:rPr lang="ar-DZ" sz="3200" b="1" dirty="0" smtClean="0">
                <a:solidFill>
                  <a:srgbClr val="FF0000"/>
                </a:solidFill>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+R</a:t>
            </a:r>
            <a:r>
              <a:rPr lang="en-US" sz="3200" b="1" baseline="-25000" dirty="0" smtClean="0">
                <a:solidFill>
                  <a:srgbClr val="FF0000"/>
                </a:solidFill>
                <a:latin typeface="Times New Roman" pitchFamily="18" charset="0"/>
                <a:cs typeface="Times New Roman" pitchFamily="18" charset="0"/>
              </a:rPr>
              <a:t>F</a:t>
            </a:r>
            <a:endParaRPr lang="fr-FR" sz="3200"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48200" y="457200"/>
            <a:ext cx="3886200" cy="960438"/>
          </a:xfrm>
        </p:spPr>
        <p:txBody>
          <a:bodyPr>
            <a:normAutofit/>
          </a:bodyPr>
          <a:lstStyle/>
          <a:p>
            <a:pPr algn="r" rtl="1"/>
            <a:r>
              <a:rPr lang="ar-DZ" sz="4000" b="1" dirty="0" smtClean="0">
                <a:solidFill>
                  <a:srgbClr val="FF0000"/>
                </a:solidFill>
                <a:latin typeface="Times New Roman" pitchFamily="18" charset="0"/>
                <a:cs typeface="Times New Roman" pitchFamily="18" charset="0"/>
              </a:rPr>
              <a:t>5. </a:t>
            </a:r>
            <a:r>
              <a:rPr lang="ar-DZ" sz="4000" b="1" dirty="0" smtClean="0">
                <a:solidFill>
                  <a:srgbClr val="FF0000"/>
                </a:solidFill>
                <a:latin typeface="Arial" pitchFamily="34" charset="0"/>
                <a:cs typeface="Arial" pitchFamily="34" charset="0"/>
              </a:rPr>
              <a:t>عيوب مقياس بيتا</a:t>
            </a:r>
            <a:r>
              <a:rPr lang="ar-DZ" sz="4000" b="1" dirty="0" smtClean="0">
                <a:solidFill>
                  <a:srgbClr val="FF0000"/>
                </a:solidFill>
                <a:latin typeface="Times New Roman" pitchFamily="18" charset="0"/>
                <a:cs typeface="Times New Roman" pitchFamily="18" charset="0"/>
              </a:rPr>
              <a:t>:</a:t>
            </a:r>
            <a:endParaRPr lang="fr-FR" sz="40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600200"/>
            <a:ext cx="8305800" cy="5029200"/>
          </a:xfrm>
        </p:spPr>
        <p:txBody>
          <a:bodyPr>
            <a:noAutofit/>
          </a:bodyPr>
          <a:lstStyle/>
          <a:p>
            <a:pPr marL="23813" lvl="0" indent="371475" algn="just" rtl="1">
              <a:buClr>
                <a:srgbClr val="FF0000"/>
              </a:buClr>
              <a:buSzPct val="100000"/>
              <a:buFont typeface="Wingdings" pitchFamily="2" charset="2"/>
              <a:buChar char="ü"/>
            </a:pPr>
            <a:r>
              <a:rPr lang="ar-DZ" sz="2800" b="1" dirty="0" smtClean="0">
                <a:latin typeface="Arial" pitchFamily="34" charset="0"/>
                <a:cs typeface="Arial" pitchFamily="34" charset="0"/>
              </a:rPr>
              <a:t>لا يعتبر مقياس معتمد للمخاطر في حالة المؤسسات المدرجة حديثا في السوق المالي، لأنه يتطلب مدة من الإدراج والتداول لا تقل عن 5 سنوات. </a:t>
            </a:r>
            <a:endParaRPr lang="fr-FR" sz="2800" dirty="0" smtClean="0">
              <a:latin typeface="Arial" pitchFamily="34" charset="0"/>
              <a:cs typeface="Arial" pitchFamily="34" charset="0"/>
            </a:endParaRPr>
          </a:p>
          <a:p>
            <a:pPr marL="23813" lvl="0" indent="371475" algn="just" rtl="1">
              <a:buClr>
                <a:srgbClr val="FF0000"/>
              </a:buClr>
              <a:buSzPct val="100000"/>
              <a:buFont typeface="Wingdings" pitchFamily="2" charset="2"/>
              <a:buChar char="ü"/>
            </a:pPr>
            <a:r>
              <a:rPr lang="ar-DZ" sz="2800" b="1" dirty="0" smtClean="0">
                <a:latin typeface="Arial" pitchFamily="34" charset="0"/>
                <a:cs typeface="Arial" pitchFamily="34" charset="0"/>
              </a:rPr>
              <a:t>لا يعتبر مقياس معتمد للمخاطر في حالة المؤسسات غير المدرجة في السوق المالي، أو المؤسسات التي لا يتشكل رأسمالها من أسهم، مثل المؤسسات العائلية والمؤسسات الصغيرة.</a:t>
            </a:r>
            <a:endParaRPr lang="fr-FR" sz="2800" dirty="0" smtClean="0">
              <a:latin typeface="Arial" pitchFamily="34" charset="0"/>
              <a:cs typeface="Arial" pitchFamily="34" charset="0"/>
            </a:endParaRPr>
          </a:p>
          <a:p>
            <a:pPr marL="23813" lvl="0" indent="371475" algn="just" rtl="1">
              <a:buClr>
                <a:srgbClr val="FF0000"/>
              </a:buClr>
              <a:buSzPct val="100000"/>
              <a:buFont typeface="Wingdings" pitchFamily="2" charset="2"/>
              <a:buChar char="ü"/>
            </a:pPr>
            <a:r>
              <a:rPr lang="ar-DZ" sz="2800" b="1" dirty="0" smtClean="0">
                <a:latin typeface="Arial" pitchFamily="34" charset="0"/>
                <a:cs typeface="Arial" pitchFamily="34" charset="0"/>
              </a:rPr>
              <a:t>حساب بيتا يكون على أساس قيم تاريخية، وليس توقعات مستقبلية، وبما أن التاريخ لا يعيد نفسه، فإن بيتا لا  يستطيع التنبؤ بقيمة السهم في المستقبل، وهو ما يهم المستثمر، لذا فمقياس بيتا يخسر الكثير من أهميته عند الاعتماد عليه في التحليل الأساسي في القرارات الاستثمارية.</a:t>
            </a:r>
            <a:endParaRPr lang="fr-FR" sz="2800" dirty="0" smtClean="0">
              <a:latin typeface="Arial" pitchFamily="34" charset="0"/>
              <a:cs typeface="Arial" pitchFamily="34" charset="0"/>
            </a:endParaRPr>
          </a:p>
          <a:p>
            <a:endParaRPr lang="fr-FR" sz="20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81001"/>
            <a:ext cx="8077200" cy="2209799"/>
          </a:xfrm>
        </p:spPr>
        <p:txBody>
          <a:bodyPr>
            <a:normAutofit/>
          </a:bodyPr>
          <a:lstStyle/>
          <a:p>
            <a:pPr algn="just" rtl="1">
              <a:buNone/>
            </a:pPr>
            <a:r>
              <a:rPr lang="ar-DZ" sz="4000" b="1" dirty="0" smtClean="0">
                <a:solidFill>
                  <a:srgbClr val="FF0000"/>
                </a:solidFill>
                <a:latin typeface="Times New Roman" pitchFamily="18" charset="0"/>
                <a:cs typeface="Times New Roman" pitchFamily="18" charset="0"/>
              </a:rPr>
              <a:t>1. معدل عائد السهم</a:t>
            </a:r>
            <a:endParaRPr lang="fr-FR" sz="4000" b="1" dirty="0" smtClean="0">
              <a:solidFill>
                <a:srgbClr val="FF0000"/>
              </a:solidFill>
              <a:latin typeface="Times New Roman" pitchFamily="18" charset="0"/>
              <a:cs typeface="Times New Roman" pitchFamily="18" charset="0"/>
            </a:endParaRPr>
          </a:p>
          <a:p>
            <a:pPr marL="23813" indent="-23813" algn="just" rtl="1">
              <a:buNone/>
            </a:pPr>
            <a:r>
              <a:rPr lang="ar-DZ" sz="2800" b="1" dirty="0" smtClean="0">
                <a:latin typeface="Times New Roman" pitchFamily="18" charset="0"/>
                <a:cs typeface="Times New Roman" pitchFamily="18" charset="0"/>
              </a:rPr>
              <a:t>      </a:t>
            </a:r>
            <a:r>
              <a:rPr lang="ar-DZ" sz="2800" b="1" dirty="0" smtClean="0">
                <a:solidFill>
                  <a:srgbClr val="FF0000"/>
                </a:solidFill>
                <a:latin typeface="Times New Roman" pitchFamily="18" charset="0"/>
                <a:cs typeface="Times New Roman" pitchFamily="18" charset="0"/>
              </a:rPr>
              <a:t>مجموع</a:t>
            </a:r>
            <a:r>
              <a:rPr lang="ar-DZ" sz="2800" b="1" dirty="0" smtClean="0">
                <a:latin typeface="Times New Roman" pitchFamily="18" charset="0"/>
                <a:cs typeface="Times New Roman" pitchFamily="18" charset="0"/>
              </a:rPr>
              <a:t> </a:t>
            </a:r>
            <a:r>
              <a:rPr lang="ar-DZ" sz="2800" b="1" dirty="0" smtClean="0">
                <a:solidFill>
                  <a:srgbClr val="FF0000"/>
                </a:solidFill>
                <a:latin typeface="Times New Roman" pitchFamily="18" charset="0"/>
                <a:cs typeface="Times New Roman" pitchFamily="18" charset="0"/>
              </a:rPr>
              <a:t>المكافئات</a:t>
            </a:r>
            <a:r>
              <a:rPr lang="ar-DZ" sz="2800" b="1" dirty="0" smtClean="0">
                <a:latin typeface="Times New Roman" pitchFamily="18" charset="0"/>
                <a:cs typeface="Times New Roman" pitchFamily="18" charset="0"/>
              </a:rPr>
              <a:t> المستقبلية التي يحصل عليها المستثمر حامل السهم العادي على شكل توزيعات ( ربح جاري) وفوائض قيمة (ربح رأسمالي)، مقسومة على سعر السهم الابتدائي (سعر شراء السهم).</a:t>
            </a:r>
            <a:endParaRPr lang="fr-FR" sz="2800" b="1" dirty="0" smtClean="0">
              <a:latin typeface="Times New Roman" pitchFamily="18" charset="0"/>
              <a:cs typeface="Times New Roman" pitchFamily="18" charset="0"/>
            </a:endParaRPr>
          </a:p>
          <a:p>
            <a:endParaRPr lang="fr-FR" dirty="0"/>
          </a:p>
        </p:txBody>
      </p:sp>
      <p:grpSp>
        <p:nvGrpSpPr>
          <p:cNvPr id="2" name="Group 2"/>
          <p:cNvGrpSpPr>
            <a:grpSpLocks/>
          </p:cNvGrpSpPr>
          <p:nvPr/>
        </p:nvGrpSpPr>
        <p:grpSpPr bwMode="auto">
          <a:xfrm>
            <a:off x="990394" y="2819400"/>
            <a:ext cx="7772604" cy="1988553"/>
            <a:chOff x="1193" y="6459"/>
            <a:chExt cx="6239" cy="2125"/>
          </a:xfrm>
        </p:grpSpPr>
        <p:sp>
          <p:nvSpPr>
            <p:cNvPr id="97283" name="Text Box 3"/>
            <p:cNvSpPr txBox="1">
              <a:spLocks noChangeArrowheads="1"/>
            </p:cNvSpPr>
            <p:nvPr/>
          </p:nvSpPr>
          <p:spPr bwMode="auto">
            <a:xfrm>
              <a:off x="1193" y="6795"/>
              <a:ext cx="742"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lang="fr-FR" sz="2800" b="1" baseline="-25000" dirty="0" smtClean="0">
                  <a:latin typeface="Times New Roman" pitchFamily="18" charset="0"/>
                  <a:ea typeface="Arial" pitchFamily="34" charset="0"/>
                  <a:cs typeface="Arial" pitchFamily="34" charset="0"/>
                </a:rPr>
                <a:t>a</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7284" name="Text Box 4"/>
            <p:cNvSpPr txBox="1">
              <a:spLocks noChangeArrowheads="1"/>
            </p:cNvSpPr>
            <p:nvPr/>
          </p:nvSpPr>
          <p:spPr bwMode="auto">
            <a:xfrm>
              <a:off x="1725" y="6459"/>
              <a:ext cx="1854"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1</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r>
                <a:rPr lang="ar-DZ" sz="2800" b="1" dirty="0" smtClean="0">
                  <a:latin typeface="Times New Roman" pitchFamily="18" charset="0"/>
                  <a:ea typeface="Arial" pitchFamily="34" charset="0"/>
                  <a:cs typeface="Arial" pitchFamily="34" charset="0"/>
                </a:rPr>
                <a:t>(</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1</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7285" name="Text Box 5"/>
            <p:cNvSpPr txBox="1">
              <a:spLocks noChangeArrowheads="1"/>
            </p:cNvSpPr>
            <p:nvPr/>
          </p:nvSpPr>
          <p:spPr bwMode="auto">
            <a:xfrm>
              <a:off x="2385" y="7050"/>
              <a:ext cx="460"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97286" name="AutoShape 6"/>
            <p:cNvCxnSpPr>
              <a:cxnSpLocks noChangeShapeType="1"/>
            </p:cNvCxnSpPr>
            <p:nvPr/>
          </p:nvCxnSpPr>
          <p:spPr bwMode="auto">
            <a:xfrm>
              <a:off x="1830" y="7035"/>
              <a:ext cx="1650" cy="0"/>
            </a:xfrm>
            <a:prstGeom prst="straightConnector1">
              <a:avLst/>
            </a:prstGeom>
            <a:noFill/>
            <a:ln w="31750">
              <a:solidFill>
                <a:srgbClr val="000000"/>
              </a:solidFill>
              <a:round/>
              <a:headEnd/>
              <a:tailEnd/>
            </a:ln>
          </p:spPr>
        </p:cxnSp>
        <p:sp>
          <p:nvSpPr>
            <p:cNvPr id="97287" name="Text Box 7"/>
            <p:cNvSpPr txBox="1">
              <a:spLocks noChangeArrowheads="1"/>
            </p:cNvSpPr>
            <p:nvPr/>
          </p:nvSpPr>
          <p:spPr bwMode="auto">
            <a:xfrm>
              <a:off x="5108" y="6459"/>
              <a:ext cx="979" cy="591"/>
            </a:xfrm>
            <a:prstGeom prst="rect">
              <a:avLst/>
            </a:prstGeom>
            <a:solidFill>
              <a:srgbClr val="92D05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1</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7288" name="Text Box 8"/>
            <p:cNvSpPr txBox="1">
              <a:spLocks noChangeArrowheads="1"/>
            </p:cNvSpPr>
            <p:nvPr/>
          </p:nvSpPr>
          <p:spPr bwMode="auto">
            <a:xfrm>
              <a:off x="5402" y="6975"/>
              <a:ext cx="439" cy="495"/>
            </a:xfrm>
            <a:prstGeom prst="rect">
              <a:avLst/>
            </a:prstGeom>
            <a:solidFill>
              <a:srgbClr val="92D05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7289" name="Text Box 9"/>
            <p:cNvSpPr txBox="1">
              <a:spLocks noChangeArrowheads="1"/>
            </p:cNvSpPr>
            <p:nvPr/>
          </p:nvSpPr>
          <p:spPr bwMode="auto">
            <a:xfrm>
              <a:off x="6360" y="6459"/>
              <a:ext cx="460" cy="576"/>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1</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7290" name="AutoShape 10"/>
            <p:cNvSpPr>
              <a:spLocks/>
            </p:cNvSpPr>
            <p:nvPr/>
          </p:nvSpPr>
          <p:spPr bwMode="auto">
            <a:xfrm rot="16200000">
              <a:off x="5437" y="6998"/>
              <a:ext cx="315" cy="930"/>
            </a:xfrm>
            <a:prstGeom prst="leftBrace">
              <a:avLst>
                <a:gd name="adj1" fmla="val 24603"/>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3600"/>
            </a:p>
          </p:txBody>
        </p:sp>
        <p:sp>
          <p:nvSpPr>
            <p:cNvPr id="97291" name="AutoShape 11"/>
            <p:cNvSpPr>
              <a:spLocks/>
            </p:cNvSpPr>
            <p:nvPr/>
          </p:nvSpPr>
          <p:spPr bwMode="auto">
            <a:xfrm rot="16200000">
              <a:off x="6390" y="7065"/>
              <a:ext cx="315" cy="825"/>
            </a:xfrm>
            <a:prstGeom prst="leftBrace">
              <a:avLst>
                <a:gd name="adj1" fmla="val 21825"/>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3600"/>
            </a:p>
          </p:txBody>
        </p:sp>
        <p:sp>
          <p:nvSpPr>
            <p:cNvPr id="97292" name="Text Box 12"/>
            <p:cNvSpPr txBox="1">
              <a:spLocks noChangeArrowheads="1"/>
            </p:cNvSpPr>
            <p:nvPr/>
          </p:nvSpPr>
          <p:spPr bwMode="auto">
            <a:xfrm>
              <a:off x="6331" y="7680"/>
              <a:ext cx="1101" cy="90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عائد جاري</a:t>
              </a:r>
              <a:endPar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(توزيعات)</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7293" name="Text Box 13"/>
            <p:cNvSpPr txBox="1">
              <a:spLocks noChangeArrowheads="1"/>
            </p:cNvSpPr>
            <p:nvPr/>
          </p:nvSpPr>
          <p:spPr bwMode="auto">
            <a:xfrm>
              <a:off x="4764" y="7710"/>
              <a:ext cx="1407" cy="85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عائد رأسمالي</a:t>
              </a:r>
              <a:endPar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(فائض القيمة)</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97294" name="AutoShape 14"/>
            <p:cNvCxnSpPr>
              <a:cxnSpLocks noChangeShapeType="1"/>
            </p:cNvCxnSpPr>
            <p:nvPr/>
          </p:nvCxnSpPr>
          <p:spPr bwMode="auto">
            <a:xfrm>
              <a:off x="5169" y="7021"/>
              <a:ext cx="795" cy="0"/>
            </a:xfrm>
            <a:prstGeom prst="straightConnector1">
              <a:avLst/>
            </a:prstGeom>
            <a:noFill/>
            <a:ln w="31750">
              <a:solidFill>
                <a:srgbClr val="000000"/>
              </a:solidFill>
              <a:round/>
              <a:headEnd/>
              <a:tailEnd/>
            </a:ln>
          </p:spPr>
        </p:cxnSp>
        <p:sp>
          <p:nvSpPr>
            <p:cNvPr id="97295" name="Text Box 15"/>
            <p:cNvSpPr txBox="1">
              <a:spLocks noChangeArrowheads="1"/>
            </p:cNvSpPr>
            <p:nvPr/>
          </p:nvSpPr>
          <p:spPr bwMode="auto">
            <a:xfrm>
              <a:off x="6360" y="6975"/>
              <a:ext cx="460" cy="420"/>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7296" name="Text Box 16"/>
            <p:cNvSpPr txBox="1">
              <a:spLocks noChangeArrowheads="1"/>
            </p:cNvSpPr>
            <p:nvPr/>
          </p:nvSpPr>
          <p:spPr bwMode="auto">
            <a:xfrm>
              <a:off x="4313" y="6765"/>
              <a:ext cx="734"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7297" name="Text Box 17"/>
            <p:cNvSpPr txBox="1">
              <a:spLocks noChangeArrowheads="1"/>
            </p:cNvSpPr>
            <p:nvPr/>
          </p:nvSpPr>
          <p:spPr bwMode="auto">
            <a:xfrm>
              <a:off x="6086" y="6735"/>
              <a:ext cx="304"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97298" name="AutoShape 18"/>
            <p:cNvCxnSpPr>
              <a:cxnSpLocks noChangeShapeType="1"/>
            </p:cNvCxnSpPr>
            <p:nvPr/>
          </p:nvCxnSpPr>
          <p:spPr bwMode="auto">
            <a:xfrm>
              <a:off x="6349" y="7005"/>
              <a:ext cx="525" cy="0"/>
            </a:xfrm>
            <a:prstGeom prst="straightConnector1">
              <a:avLst/>
            </a:prstGeom>
            <a:noFill/>
            <a:ln w="31750">
              <a:solidFill>
                <a:srgbClr val="000000"/>
              </a:solidFill>
              <a:round/>
              <a:headEnd/>
              <a:tailEnd/>
            </a:ln>
          </p:spPr>
        </p:cxnSp>
      </p:grpSp>
      <p:sp>
        <p:nvSpPr>
          <p:cNvPr id="97318" name="Rectangle 3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7330" name="Rectangle 50"/>
          <p:cNvSpPr>
            <a:spLocks noChangeArrowheads="1"/>
          </p:cNvSpPr>
          <p:nvPr/>
        </p:nvSpPr>
        <p:spPr bwMode="auto">
          <a:xfrm>
            <a:off x="3200400" y="4724400"/>
            <a:ext cx="533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a:p>
            <a:pPr lvl="0" algn="r" rtl="1" eaLnBrk="0" fontAlgn="base" hangingPunct="0">
              <a:spcBef>
                <a:spcPct val="0"/>
              </a:spcBef>
              <a:spcAft>
                <a:spcPct val="0"/>
              </a:spcAft>
            </a:pPr>
            <a:r>
              <a:rPr kumimoji="0" lang="fr-FR" sz="2400" b="1" i="0" u="none" strike="noStrike" cap="none" normalizeH="0" baseline="0" dirty="0" smtClean="0">
                <a:ln>
                  <a:noFill/>
                </a:ln>
                <a:solidFill>
                  <a:schemeClr val="tx1"/>
                </a:solidFill>
                <a:effectLst/>
                <a:latin typeface="Times New Roman" pitchFamily="18" charset="0"/>
                <a:cs typeface="Times New Roman" pitchFamily="18" charset="0"/>
              </a:rPr>
              <a:t>R</a:t>
            </a:r>
            <a:r>
              <a:rPr lang="fr-FR" sz="2400" b="1" baseline="-30000" dirty="0" smtClean="0">
                <a:latin typeface="Times New Roman" pitchFamily="18" charset="0"/>
                <a:cs typeface="Times New Roman" pitchFamily="18" charset="0"/>
              </a:rPr>
              <a:t>a</a:t>
            </a:r>
            <a:r>
              <a:rPr kumimoji="0" lang="ar-DZ" sz="2400" b="1" i="0" u="none" strike="noStrike" cap="none" normalizeH="0" baseline="0" dirty="0" smtClean="0">
                <a:ln>
                  <a:noFill/>
                </a:ln>
                <a:solidFill>
                  <a:schemeClr val="tx1"/>
                </a:solidFill>
                <a:effectLst/>
                <a:latin typeface="Times New Roman" pitchFamily="18" charset="0"/>
                <a:cs typeface="Times New Roman" pitchFamily="18" charset="0"/>
              </a:rPr>
              <a:t>:</a:t>
            </a:r>
            <a:r>
              <a:rPr kumimoji="0" lang="fr-FR" sz="2400" b="1" i="0" u="none" strike="noStrike" cap="none" normalizeH="0" baseline="0" dirty="0" smtClean="0">
                <a:ln>
                  <a:noFill/>
                </a:ln>
                <a:solidFill>
                  <a:schemeClr val="tx1"/>
                </a:solidFill>
                <a:effectLst/>
                <a:latin typeface="Calibri" pitchFamily="34" charset="0"/>
                <a:cs typeface="Arial" pitchFamily="34" charset="0"/>
              </a:rPr>
              <a:t> </a:t>
            </a:r>
            <a:r>
              <a:rPr lang="ar-DZ" sz="2400" b="1" dirty="0" smtClean="0">
                <a:latin typeface="Times New Roman" pitchFamily="18" charset="0"/>
                <a:cs typeface="Times New Roman" pitchFamily="18" charset="0"/>
              </a:rPr>
              <a:t>معدل</a:t>
            </a:r>
            <a:r>
              <a:rPr kumimoji="0" lang="ar-SA" sz="2400" b="1" i="0" u="none" strike="noStrike" cap="none" normalizeH="0" baseline="0" dirty="0" smtClean="0">
                <a:ln>
                  <a:noFill/>
                </a:ln>
                <a:solidFill>
                  <a:schemeClr val="tx1"/>
                </a:solidFill>
                <a:effectLst/>
                <a:latin typeface="Calibri" pitchFamily="34" charset="0"/>
                <a:cs typeface="Arial" pitchFamily="34" charset="0"/>
              </a:rPr>
              <a:t>عائد السهم</a:t>
            </a:r>
            <a:r>
              <a:rPr kumimoji="0" lang="ar-DZ" sz="2400" b="1" i="0" u="none" strike="noStrike" cap="none" normalizeH="0" baseline="0" dirty="0" smtClean="0">
                <a:ln>
                  <a:noFill/>
                </a:ln>
                <a:solidFill>
                  <a:schemeClr val="tx1"/>
                </a:solidFill>
                <a:effectLst/>
                <a:latin typeface="Calibri" pitchFamily="34" charset="0"/>
                <a:cs typeface="Arial" pitchFamily="34" charset="0"/>
              </a:rPr>
              <a:t> </a:t>
            </a:r>
            <a:r>
              <a:rPr kumimoji="0" lang="fr-FR" sz="2400" b="1" i="0" u="none" strike="noStrike" cap="none" normalizeH="0" baseline="0" dirty="0" smtClean="0">
                <a:ln>
                  <a:noFill/>
                </a:ln>
                <a:solidFill>
                  <a:schemeClr val="tx1"/>
                </a:solidFill>
                <a:effectLst/>
                <a:latin typeface="Calibri" pitchFamily="34" charset="0"/>
                <a:cs typeface="Arial" pitchFamily="34" charset="0"/>
              </a:rPr>
              <a:t>a</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t>
            </a:r>
            <a:r>
              <a:rPr kumimoji="0" lang="fr-FR"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0</a:t>
            </a: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ar-DZ" sz="2400" b="1" i="0" u="none" strike="noStrike" cap="none" normalizeH="0" baseline="-30000" dirty="0" smtClean="0">
                <a:ln>
                  <a:noFill/>
                </a:ln>
                <a:solidFill>
                  <a:schemeClr val="tx1"/>
                </a:solidFill>
                <a:effectLst/>
                <a:latin typeface="Calibri" pitchFamily="34" charset="0"/>
                <a:ea typeface="Times New Roman" pitchFamily="18" charset="0"/>
                <a:cs typeface="Arial" pitchFamily="34" charset="0"/>
              </a:rPr>
              <a:t> </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سعر السهم الابتدائي ( سعر الشراء)</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t>
            </a:r>
            <a:r>
              <a:rPr kumimoji="0" lang="fr-FR"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1</a:t>
            </a: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ar-DZ" sz="2400" b="1" i="0" u="none" strike="noStrike" cap="none" normalizeH="0" baseline="-30000" dirty="0" smtClean="0">
                <a:ln>
                  <a:noFill/>
                </a:ln>
                <a:solidFill>
                  <a:schemeClr val="tx1"/>
                </a:solidFill>
                <a:effectLst/>
                <a:latin typeface="Calibri" pitchFamily="34" charset="0"/>
                <a:ea typeface="Times New Roman" pitchFamily="18" charset="0"/>
                <a:cs typeface="Arial" pitchFamily="34" charset="0"/>
              </a:rPr>
              <a:t> </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سعر السهم النهائي (سعر البيع)</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t>
            </a:r>
            <a:r>
              <a:rPr kumimoji="0" lang="fr-FR"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1</a:t>
            </a:r>
            <a:r>
              <a:rPr kumimoji="0" lang="ar-SA"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ar-SA"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 </a:t>
            </a:r>
            <a:r>
              <a:rPr kumimoji="0" lang="ar-SA"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توزيعات</a:t>
            </a: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الأرباح</a:t>
            </a:r>
            <a:endParaRPr kumimoji="0" lang="ar-SA"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2000"/>
            <a:ext cx="8153400" cy="1524000"/>
          </a:xfrm>
        </p:spPr>
        <p:txBody>
          <a:bodyPr>
            <a:normAutofit/>
          </a:bodyPr>
          <a:lstStyle/>
          <a:p>
            <a:pPr marL="23813" indent="-23813" algn="just" rtl="1">
              <a:buNone/>
            </a:pPr>
            <a:r>
              <a:rPr lang="ar-DZ" sz="2800" b="1" dirty="0" smtClean="0">
                <a:latin typeface="Arial" pitchFamily="34" charset="0"/>
                <a:cs typeface="Arial" pitchFamily="34" charset="0"/>
              </a:rPr>
              <a:t>    يتم حساب ربح السهم بطرح توزيعات الأسهم الممتازة من صافي الربح (الدخل) وتقسيمها على المتوسط المرجح لعدد للأسهم العادية القائمة.</a:t>
            </a:r>
            <a:endParaRPr lang="fr-FR" sz="2800" b="1" dirty="0" smtClean="0">
              <a:latin typeface="Arial" pitchFamily="34" charset="0"/>
              <a:cs typeface="Arial" pitchFamily="34" charset="0"/>
            </a:endParaRPr>
          </a:p>
        </p:txBody>
      </p:sp>
      <p:sp>
        <p:nvSpPr>
          <p:cNvPr id="1025" name="Rectangle 1"/>
          <p:cNvSpPr>
            <a:spLocks noChangeArrowheads="1"/>
          </p:cNvSpPr>
          <p:nvPr/>
        </p:nvSpPr>
        <p:spPr bwMode="auto">
          <a:xfrm>
            <a:off x="457200" y="4123480"/>
            <a:ext cx="81534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من عيوب الربح لكل سهم أنه يعتمد في حسابه على الربح المحاسبي وليس الربح النقدي، كما أن هذا الربح لا يوزع بالكامل على المساهمين العاديين، بل يقتطع منه: مخصصات الاحتياطات القانونية، الأرباح المدورة (إعادة استثمار)، مكافئات أعضاء مجلس الإدارة، حوافز العاملين. ولهذا السبب يطلق على ربح السهم: ربح السهم الأساسي.</a:t>
            </a:r>
            <a:endParaRPr kumimoji="0" lang="ar-DZ" sz="2800" b="1" i="0" u="none" strike="noStrike" cap="none" normalizeH="0" baseline="0" dirty="0" smtClean="0">
              <a:ln>
                <a:noFill/>
              </a:ln>
              <a:solidFill>
                <a:schemeClr val="tx1"/>
              </a:solidFill>
              <a:effectLst/>
              <a:latin typeface="Arial" pitchFamily="34" charset="0"/>
              <a:cs typeface="Arial" pitchFamily="34" charset="0"/>
            </a:endParaRPr>
          </a:p>
        </p:txBody>
      </p:sp>
      <p:grpSp>
        <p:nvGrpSpPr>
          <p:cNvPr id="2" name="Groupe 14"/>
          <p:cNvGrpSpPr/>
          <p:nvPr/>
        </p:nvGrpSpPr>
        <p:grpSpPr>
          <a:xfrm>
            <a:off x="2133599" y="2667000"/>
            <a:ext cx="5791201" cy="914400"/>
            <a:chOff x="264621" y="2057400"/>
            <a:chExt cx="3053543" cy="914400"/>
          </a:xfrm>
        </p:grpSpPr>
        <p:sp>
          <p:nvSpPr>
            <p:cNvPr id="1027" name="Text Box 3"/>
            <p:cNvSpPr txBox="1">
              <a:spLocks noChangeArrowheads="1"/>
            </p:cNvSpPr>
            <p:nvPr/>
          </p:nvSpPr>
          <p:spPr bwMode="auto">
            <a:xfrm>
              <a:off x="2434244" y="2362200"/>
              <a:ext cx="88392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الربح لكل</a:t>
              </a:r>
              <a:r>
                <a:rPr kumimoji="0" lang="ar-DZ" sz="2000" b="1" i="0" u="none" strike="noStrike" cap="none" normalizeH="0" dirty="0" smtClean="0">
                  <a:ln>
                    <a:noFill/>
                  </a:ln>
                  <a:solidFill>
                    <a:schemeClr val="tx1"/>
                  </a:solidFill>
                  <a:effectLst/>
                  <a:latin typeface="Times New Roman" pitchFamily="18" charset="0"/>
                  <a:ea typeface="Arial" pitchFamily="34" charset="0"/>
                  <a:cs typeface="Arial" pitchFamily="34" charset="0"/>
                </a:rPr>
                <a:t> </a:t>
              </a: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سهم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4" name="Groupe 13"/>
            <p:cNvGrpSpPr/>
            <p:nvPr/>
          </p:nvGrpSpPr>
          <p:grpSpPr>
            <a:xfrm>
              <a:off x="264621" y="2057400"/>
              <a:ext cx="2209802" cy="914400"/>
              <a:chOff x="264621" y="2057400"/>
              <a:chExt cx="2209802" cy="914400"/>
            </a:xfrm>
          </p:grpSpPr>
          <p:sp>
            <p:nvSpPr>
              <p:cNvPr id="1028" name="Text Box 4"/>
              <p:cNvSpPr txBox="1">
                <a:spLocks noChangeArrowheads="1"/>
              </p:cNvSpPr>
              <p:nvPr/>
            </p:nvSpPr>
            <p:spPr bwMode="auto">
              <a:xfrm>
                <a:off x="264621" y="2057400"/>
                <a:ext cx="2209802" cy="56790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fontAlgn="base">
                  <a:spcBef>
                    <a:spcPct val="0"/>
                  </a:spcBef>
                  <a:spcAft>
                    <a:spcPct val="0"/>
                  </a:spcAft>
                </a:pPr>
                <a:r>
                  <a:rPr lang="ar-DZ" sz="2000" b="1" dirty="0" smtClean="0">
                    <a:latin typeface="Times New Roman" pitchFamily="18" charset="0"/>
                    <a:ea typeface="Arial" pitchFamily="34" charset="0"/>
                    <a:cs typeface="Arial" pitchFamily="34" charset="0"/>
                  </a:rPr>
                  <a:t>صافي الربح - </a:t>
                </a: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حصة الأسهم الممتازة من الأرباح</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907473" y="2590801"/>
                <a:ext cx="1044632" cy="3809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عدد الأسهم المصدرة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3" name="Connecteur droit 12"/>
              <p:cNvCxnSpPr/>
              <p:nvPr/>
            </p:nvCxnSpPr>
            <p:spPr>
              <a:xfrm>
                <a:off x="293407" y="2590800"/>
                <a:ext cx="2129444"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1" name="Rectangle 10"/>
          <p:cNvSpPr/>
          <p:nvPr/>
        </p:nvSpPr>
        <p:spPr>
          <a:xfrm>
            <a:off x="762000" y="228600"/>
            <a:ext cx="7848600" cy="584775"/>
          </a:xfrm>
          <a:prstGeom prst="rect">
            <a:avLst/>
          </a:prstGeom>
        </p:spPr>
        <p:txBody>
          <a:bodyPr wrap="square">
            <a:spAutoFit/>
          </a:bodyPr>
          <a:lstStyle/>
          <a:p>
            <a:pPr marL="23813" indent="-23813" algn="just" rtl="1">
              <a:buNone/>
            </a:pPr>
            <a:r>
              <a:rPr lang="ar-DZ" sz="3200" b="1" dirty="0" smtClean="0"/>
              <a:t> </a:t>
            </a:r>
            <a:r>
              <a:rPr lang="ar-DZ" sz="3200" b="1" dirty="0" smtClean="0">
                <a:solidFill>
                  <a:srgbClr val="FF0000"/>
                </a:solidFill>
                <a:latin typeface="Times New Roman" pitchFamily="18" charset="0"/>
                <a:cs typeface="Times New Roman" pitchFamily="18" charset="0"/>
              </a:rPr>
              <a:t>2. </a:t>
            </a:r>
            <a:r>
              <a:rPr lang="ar-DZ" sz="3200" b="1" dirty="0" smtClean="0">
                <a:solidFill>
                  <a:srgbClr val="FF0000"/>
                </a:solidFill>
                <a:latin typeface="Arial" pitchFamily="34" charset="0"/>
                <a:cs typeface="Arial" pitchFamily="34" charset="0"/>
              </a:rPr>
              <a:t>الربح لكل سهم </a:t>
            </a:r>
            <a:r>
              <a:rPr lang="fr-FR" sz="3200" b="1" dirty="0" smtClean="0">
                <a:solidFill>
                  <a:srgbClr val="FF0000"/>
                </a:solidFill>
                <a:latin typeface="Times New Roman" pitchFamily="18" charset="0"/>
                <a:cs typeface="Times New Roman" pitchFamily="18" charset="0"/>
              </a:rPr>
              <a:t>EPS</a:t>
            </a:r>
            <a:r>
              <a:rPr lang="ar-DZ" sz="3200" b="1" dirty="0" smtClean="0">
                <a:solidFill>
                  <a:srgbClr val="FF0000"/>
                </a:solidFill>
                <a:latin typeface="Arial" pitchFamily="34" charset="0"/>
                <a:cs typeface="Arial" pitchFamily="34" charset="0"/>
              </a:rPr>
              <a:t> </a:t>
            </a:r>
            <a:r>
              <a:rPr lang="fr-FR" sz="3200" b="1" dirty="0" err="1" smtClean="0">
                <a:solidFill>
                  <a:srgbClr val="FF0000"/>
                </a:solidFill>
                <a:latin typeface="Times New Roman" pitchFamily="18" charset="0"/>
                <a:cs typeface="Times New Roman" pitchFamily="18" charset="0"/>
              </a:rPr>
              <a:t>Earnings</a:t>
            </a:r>
            <a:r>
              <a:rPr lang="fr-FR" sz="3200" b="1" dirty="0" smtClean="0">
                <a:solidFill>
                  <a:srgbClr val="FF0000"/>
                </a:solidFill>
                <a:latin typeface="Times New Roman" pitchFamily="18" charset="0"/>
                <a:cs typeface="Times New Roman" pitchFamily="18" charset="0"/>
              </a:rPr>
              <a:t> per </a:t>
            </a:r>
            <a:r>
              <a:rPr lang="fr-FR" sz="3200" b="1" dirty="0" err="1" smtClean="0">
                <a:solidFill>
                  <a:srgbClr val="FF0000"/>
                </a:solidFill>
                <a:latin typeface="Times New Roman" pitchFamily="18" charset="0"/>
                <a:cs typeface="Times New Roman" pitchFamily="18" charset="0"/>
              </a:rPr>
              <a:t>share</a:t>
            </a:r>
            <a:endParaRPr lang="fr-FR" sz="3200" b="1"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3400" y="762000"/>
            <a:ext cx="8001000" cy="2209800"/>
          </a:xfrm>
        </p:spPr>
        <p:txBody>
          <a:bodyPr>
            <a:normAutofit fontScale="85000" lnSpcReduction="20000"/>
          </a:bodyPr>
          <a:lstStyle/>
          <a:p>
            <a:pPr algn="just" rtl="1">
              <a:buNone/>
            </a:pPr>
            <a:r>
              <a:rPr lang="ar-DZ" sz="3900" b="1" dirty="0" smtClean="0">
                <a:solidFill>
                  <a:srgbClr val="FF0000"/>
                </a:solidFill>
                <a:latin typeface="Arial" pitchFamily="34" charset="0"/>
                <a:cs typeface="Arial" pitchFamily="34" charset="0"/>
              </a:rPr>
              <a:t>مثال:</a:t>
            </a:r>
            <a:endParaRPr lang="fr-FR" sz="3900" b="1" dirty="0" smtClean="0">
              <a:solidFill>
                <a:srgbClr val="FF0000"/>
              </a:solidFill>
              <a:latin typeface="Arial" pitchFamily="34" charset="0"/>
              <a:cs typeface="Arial" pitchFamily="34" charset="0"/>
            </a:endParaRPr>
          </a:p>
          <a:p>
            <a:pPr marL="23813" indent="-23813" algn="just" rtl="1">
              <a:buNone/>
            </a:pPr>
            <a:r>
              <a:rPr lang="ar-DZ" b="1" dirty="0" smtClean="0">
                <a:latin typeface="Arial" pitchFamily="34" charset="0"/>
                <a:cs typeface="Arial" pitchFamily="34" charset="0"/>
              </a:rPr>
              <a:t>     قام مستثمر بشراء سهم بسعر </a:t>
            </a:r>
            <a:r>
              <a:rPr lang="ar-DZ" b="1" dirty="0" smtClean="0">
                <a:latin typeface="Times New Roman" pitchFamily="18" charset="0"/>
                <a:cs typeface="Times New Roman" pitchFamily="18" charset="0"/>
              </a:rPr>
              <a:t>100</a:t>
            </a:r>
            <a:r>
              <a:rPr lang="ar-DZ" b="1" dirty="0" smtClean="0">
                <a:latin typeface="Arial" pitchFamily="34" charset="0"/>
                <a:cs typeface="Arial" pitchFamily="34" charset="0"/>
              </a:rPr>
              <a:t> دج في بداية السنة، حصل على توزيعات نقدية تساوي </a:t>
            </a:r>
            <a:r>
              <a:rPr lang="ar-DZ" b="1" dirty="0" smtClean="0">
                <a:latin typeface="Times New Roman" pitchFamily="18" charset="0"/>
                <a:cs typeface="Times New Roman" pitchFamily="18" charset="0"/>
              </a:rPr>
              <a:t>10</a:t>
            </a:r>
            <a:r>
              <a:rPr lang="ar-DZ" b="1" dirty="0" smtClean="0">
                <a:latin typeface="Arial" pitchFamily="34" charset="0"/>
                <a:cs typeface="Arial" pitchFamily="34" charset="0"/>
              </a:rPr>
              <a:t> دج خلال السنة، وباع السهم في نهاية السنة </a:t>
            </a:r>
            <a:r>
              <a:rPr lang="ar-DZ" b="1" dirty="0" err="1" smtClean="0">
                <a:latin typeface="Arial" pitchFamily="34" charset="0"/>
                <a:cs typeface="Arial" pitchFamily="34" charset="0"/>
              </a:rPr>
              <a:t>بـ</a:t>
            </a:r>
            <a:r>
              <a:rPr lang="ar-DZ" b="1" dirty="0" smtClean="0">
                <a:latin typeface="Arial" pitchFamily="34" charset="0"/>
                <a:cs typeface="Arial" pitchFamily="34" charset="0"/>
              </a:rPr>
              <a:t>  103 دج، أحسب عائد السهم.</a:t>
            </a:r>
            <a:r>
              <a:rPr lang="fr-FR" b="1" dirty="0" smtClean="0">
                <a:latin typeface="Arial" pitchFamily="34" charset="0"/>
                <a:cs typeface="Arial" pitchFamily="34" charset="0"/>
              </a:rPr>
              <a:t> </a:t>
            </a:r>
          </a:p>
          <a:p>
            <a:pPr marL="23813" indent="-23813" algn="r" rtl="1">
              <a:buNone/>
            </a:pPr>
            <a:r>
              <a:rPr lang="ar-DZ" sz="3900" b="1" dirty="0" smtClean="0">
                <a:solidFill>
                  <a:srgbClr val="FF0000"/>
                </a:solidFill>
                <a:latin typeface="Arial" pitchFamily="34" charset="0"/>
                <a:cs typeface="Arial" pitchFamily="34" charset="0"/>
              </a:rPr>
              <a:t>الحل:</a:t>
            </a:r>
            <a:endParaRPr lang="fr-FR" sz="3900" b="1" dirty="0">
              <a:solidFill>
                <a:srgbClr val="FF0000"/>
              </a:solidFill>
              <a:latin typeface="Arial" pitchFamily="34" charset="0"/>
              <a:cs typeface="Arial" pitchFamily="34" charset="0"/>
            </a:endParaRPr>
          </a:p>
        </p:txBody>
      </p:sp>
      <p:grpSp>
        <p:nvGrpSpPr>
          <p:cNvPr id="2" name="Group 2"/>
          <p:cNvGrpSpPr>
            <a:grpSpLocks/>
          </p:cNvGrpSpPr>
          <p:nvPr/>
        </p:nvGrpSpPr>
        <p:grpSpPr bwMode="auto">
          <a:xfrm>
            <a:off x="1219306" y="3199873"/>
            <a:ext cx="7010611" cy="914398"/>
            <a:chOff x="1438" y="11053"/>
            <a:chExt cx="6638" cy="620"/>
          </a:xfrm>
        </p:grpSpPr>
        <p:sp>
          <p:nvSpPr>
            <p:cNvPr id="98307" name="Text Box 3"/>
            <p:cNvSpPr txBox="1">
              <a:spLocks noChangeArrowheads="1"/>
            </p:cNvSpPr>
            <p:nvPr/>
          </p:nvSpPr>
          <p:spPr bwMode="auto">
            <a:xfrm>
              <a:off x="1438" y="11197"/>
              <a:ext cx="737"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98308" name="Text Box 4"/>
            <p:cNvSpPr txBox="1">
              <a:spLocks noChangeArrowheads="1"/>
            </p:cNvSpPr>
            <p:nvPr/>
          </p:nvSpPr>
          <p:spPr bwMode="auto">
            <a:xfrm>
              <a:off x="1965" y="11053"/>
              <a:ext cx="1920" cy="31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1</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98309" name="Text Box 5"/>
            <p:cNvSpPr txBox="1">
              <a:spLocks noChangeArrowheads="1"/>
            </p:cNvSpPr>
            <p:nvPr/>
          </p:nvSpPr>
          <p:spPr bwMode="auto">
            <a:xfrm>
              <a:off x="2674" y="11385"/>
              <a:ext cx="496" cy="2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98310" name="AutoShape 6"/>
            <p:cNvCxnSpPr>
              <a:cxnSpLocks noChangeShapeType="1"/>
            </p:cNvCxnSpPr>
            <p:nvPr/>
          </p:nvCxnSpPr>
          <p:spPr bwMode="auto">
            <a:xfrm>
              <a:off x="2070" y="11385"/>
              <a:ext cx="1620" cy="0"/>
            </a:xfrm>
            <a:prstGeom prst="straightConnector1">
              <a:avLst/>
            </a:prstGeom>
            <a:noFill/>
            <a:ln w="31750">
              <a:solidFill>
                <a:srgbClr val="000000"/>
              </a:solidFill>
              <a:round/>
              <a:headEnd/>
              <a:tailEnd/>
            </a:ln>
          </p:spPr>
        </p:cxnSp>
        <p:sp>
          <p:nvSpPr>
            <p:cNvPr id="98311" name="Text Box 7"/>
            <p:cNvSpPr txBox="1">
              <a:spLocks noChangeArrowheads="1"/>
            </p:cNvSpPr>
            <p:nvPr/>
          </p:nvSpPr>
          <p:spPr bwMode="auto">
            <a:xfrm>
              <a:off x="4540" y="11182"/>
              <a:ext cx="755" cy="3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98312" name="Text Box 8"/>
            <p:cNvSpPr txBox="1">
              <a:spLocks noChangeArrowheads="1"/>
            </p:cNvSpPr>
            <p:nvPr/>
          </p:nvSpPr>
          <p:spPr bwMode="auto">
            <a:xfrm>
              <a:off x="5085" y="11053"/>
              <a:ext cx="2053" cy="31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(103- 100) + 10</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98313" name="Text Box 9"/>
            <p:cNvSpPr txBox="1">
              <a:spLocks noChangeArrowheads="1"/>
            </p:cNvSpPr>
            <p:nvPr/>
          </p:nvSpPr>
          <p:spPr bwMode="auto">
            <a:xfrm>
              <a:off x="5721" y="11370"/>
              <a:ext cx="695" cy="3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98314" name="AutoShape 10"/>
            <p:cNvCxnSpPr>
              <a:cxnSpLocks noChangeShapeType="1"/>
            </p:cNvCxnSpPr>
            <p:nvPr/>
          </p:nvCxnSpPr>
          <p:spPr bwMode="auto">
            <a:xfrm>
              <a:off x="5190" y="11370"/>
              <a:ext cx="1770" cy="0"/>
            </a:xfrm>
            <a:prstGeom prst="straightConnector1">
              <a:avLst/>
            </a:prstGeom>
            <a:noFill/>
            <a:ln w="31750">
              <a:solidFill>
                <a:srgbClr val="000000"/>
              </a:solidFill>
              <a:round/>
              <a:headEnd/>
              <a:tailEnd/>
            </a:ln>
          </p:spPr>
        </p:cxnSp>
        <p:sp>
          <p:nvSpPr>
            <p:cNvPr id="98315" name="Text Box 11"/>
            <p:cNvSpPr txBox="1">
              <a:spLocks noChangeArrowheads="1"/>
            </p:cNvSpPr>
            <p:nvPr/>
          </p:nvSpPr>
          <p:spPr bwMode="auto">
            <a:xfrm>
              <a:off x="7050" y="11208"/>
              <a:ext cx="1026" cy="2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13%</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67200" y="274638"/>
            <a:ext cx="4343400" cy="792162"/>
          </a:xfrm>
        </p:spPr>
        <p:txBody>
          <a:bodyPr>
            <a:normAutofit/>
          </a:bodyPr>
          <a:lstStyle/>
          <a:p>
            <a:pPr algn="just" rtl="1"/>
            <a:r>
              <a:rPr lang="ar-DZ" sz="3600" b="1" dirty="0" smtClean="0">
                <a:solidFill>
                  <a:srgbClr val="FF0000"/>
                </a:solidFill>
                <a:latin typeface="Times New Roman" pitchFamily="18" charset="0"/>
                <a:cs typeface="Times New Roman" pitchFamily="18" charset="0"/>
              </a:rPr>
              <a:t>3. </a:t>
            </a:r>
            <a:r>
              <a:rPr lang="ar-DZ" sz="3600" b="1" dirty="0" smtClean="0">
                <a:solidFill>
                  <a:srgbClr val="FF0000"/>
                </a:solidFill>
                <a:latin typeface="Arial" pitchFamily="34" charset="0"/>
                <a:cs typeface="Arial" pitchFamily="34" charset="0"/>
              </a:rPr>
              <a:t>معدل عائد السوق </a:t>
            </a:r>
            <a:r>
              <a:rPr lang="ar-DZ" sz="3600" b="1" dirty="0" smtClean="0">
                <a:solidFill>
                  <a:srgbClr val="FF0000"/>
                </a:solidFill>
                <a:latin typeface="Times New Roman" pitchFamily="18" charset="0"/>
                <a:cs typeface="Times New Roman" pitchFamily="18" charset="0"/>
              </a:rPr>
              <a:t>:</a:t>
            </a:r>
            <a:endParaRPr lang="fr-FR" sz="36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533400" y="1143000"/>
            <a:ext cx="8305800" cy="990600"/>
          </a:xfrm>
        </p:spPr>
        <p:txBody>
          <a:bodyPr>
            <a:normAutofit/>
          </a:bodyPr>
          <a:lstStyle/>
          <a:p>
            <a:pPr marL="0" indent="0" algn="just" rtl="1">
              <a:buNone/>
            </a:pPr>
            <a:r>
              <a:rPr lang="ar-DZ" sz="2800" b="1" dirty="0" smtClean="0">
                <a:latin typeface="Arial" pitchFamily="34" charset="0"/>
                <a:cs typeface="Arial" pitchFamily="34" charset="0"/>
              </a:rPr>
              <a:t>معدل عائد السوق </a:t>
            </a:r>
            <a:r>
              <a:rPr lang="en-US" sz="2800" b="1" dirty="0" smtClean="0">
                <a:solidFill>
                  <a:srgbClr val="FF0000"/>
                </a:solidFill>
                <a:latin typeface="Times New Roman" pitchFamily="18" charset="0"/>
                <a:cs typeface="Times New Roman" pitchFamily="18" charset="0"/>
              </a:rPr>
              <a:t>E(</a:t>
            </a:r>
            <a:r>
              <a:rPr lang="en-US" sz="2800" b="1" dirty="0" err="1" smtClean="0">
                <a:solidFill>
                  <a:srgbClr val="FF0000"/>
                </a:solidFill>
                <a:latin typeface="Times New Roman" pitchFamily="18" charset="0"/>
                <a:cs typeface="Times New Roman" pitchFamily="18" charset="0"/>
              </a:rPr>
              <a:t>R</a:t>
            </a:r>
            <a:r>
              <a:rPr lang="en-US" sz="2800" b="1" baseline="-25000" dirty="0" err="1" smtClean="0">
                <a:solidFill>
                  <a:srgbClr val="FF0000"/>
                </a:solidFill>
                <a:latin typeface="Times New Roman" pitchFamily="18" charset="0"/>
                <a:cs typeface="Times New Roman" pitchFamily="18" charset="0"/>
              </a:rPr>
              <a:t>m</a:t>
            </a:r>
            <a:r>
              <a:rPr lang="en-US" sz="2800" b="1" dirty="0" smtClean="0">
                <a:solidFill>
                  <a:srgbClr val="FF0000"/>
                </a:solidFill>
                <a:latin typeface="Times New Roman" pitchFamily="18" charset="0"/>
                <a:cs typeface="Times New Roman" pitchFamily="18" charset="0"/>
              </a:rPr>
              <a:t>)</a:t>
            </a:r>
            <a:r>
              <a:rPr lang="ar-DZ" sz="2800" b="1" dirty="0" smtClean="0">
                <a:latin typeface="Arial" pitchFamily="34" charset="0"/>
                <a:cs typeface="Arial" pitchFamily="34" charset="0"/>
              </a:rPr>
              <a:t> هو متوسط معدلات العوائد المتحققة لمجموع أسهم الشركات المدرجة للتداول في السوق المالي.</a:t>
            </a:r>
          </a:p>
        </p:txBody>
      </p:sp>
      <p:sp>
        <p:nvSpPr>
          <p:cNvPr id="163841" name="Rectangle 1"/>
          <p:cNvSpPr>
            <a:spLocks noChangeArrowheads="1"/>
          </p:cNvSpPr>
          <p:nvPr/>
        </p:nvSpPr>
        <p:spPr bwMode="auto">
          <a:xfrm>
            <a:off x="2971800" y="2286000"/>
            <a:ext cx="5715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مؤشر سوق المالي ( سوق الأسهم)</a:t>
            </a:r>
            <a:r>
              <a:rPr kumimoji="0" lang="ar-DZ" sz="36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a:t>
            </a:r>
          </a:p>
        </p:txBody>
      </p:sp>
      <p:sp>
        <p:nvSpPr>
          <p:cNvPr id="6" name="Rectangle 5"/>
          <p:cNvSpPr/>
          <p:nvPr/>
        </p:nvSpPr>
        <p:spPr>
          <a:xfrm>
            <a:off x="457200" y="2971800"/>
            <a:ext cx="8305800" cy="1815882"/>
          </a:xfrm>
          <a:prstGeom prst="rect">
            <a:avLst/>
          </a:prstGeom>
        </p:spPr>
        <p:txBody>
          <a:bodyPr wrap="square">
            <a:spAutoFit/>
          </a:bodyPr>
          <a:lstStyle/>
          <a:p>
            <a:pPr algn="just" rtl="1"/>
            <a:r>
              <a:rPr lang="ar-DZ" sz="2800" b="1" dirty="0" smtClean="0">
                <a:latin typeface="Arial" pitchFamily="34" charset="0"/>
                <a:cs typeface="Arial" pitchFamily="34" charset="0"/>
              </a:rPr>
              <a:t> هو مؤشر لقياس أسعار الأسهم في السوق المالي بشكل عام على أساس يومي، وهو عبارة عن مجموع أسعار الأسهم مضروبا بحجم الشركات المدرجة في السوق المالي. علما أن أسعار الأسهم تقاس بالقيمة العادلة، وحجم الشركات يقاس بعدد الأسهم المصدرة.</a:t>
            </a:r>
            <a:endParaRPr lang="fr-FR" sz="2800" b="1" dirty="0">
              <a:latin typeface="Arial" pitchFamily="34" charset="0"/>
              <a:cs typeface="Arial" pitchFamily="34" charset="0"/>
            </a:endParaRPr>
          </a:p>
        </p:txBody>
      </p:sp>
      <p:sp>
        <p:nvSpPr>
          <p:cNvPr id="7" name="Rectangle 6"/>
          <p:cNvSpPr/>
          <p:nvPr/>
        </p:nvSpPr>
        <p:spPr>
          <a:xfrm>
            <a:off x="533400" y="5103674"/>
            <a:ext cx="8077200" cy="1815882"/>
          </a:xfrm>
          <a:prstGeom prst="rect">
            <a:avLst/>
          </a:prstGeom>
        </p:spPr>
        <p:txBody>
          <a:bodyPr wrap="square">
            <a:spAutoFit/>
          </a:bodyPr>
          <a:lstStyle/>
          <a:p>
            <a:pPr algn="just" rtl="1"/>
            <a:r>
              <a:rPr lang="ar-DZ" sz="2800" b="1" dirty="0" smtClean="0">
                <a:latin typeface="Arial" pitchFamily="34" charset="0"/>
                <a:cs typeface="Arial" pitchFamily="34" charset="0"/>
              </a:rPr>
              <a:t>يتم خصم معظم مؤشرات القيمة الأولية للمحافظ المرجعية النظرية لأسواق الأسهم بتطبيق عامل مقياس (تصغير: </a:t>
            </a:r>
            <a:r>
              <a:rPr lang="fr-FR" sz="2800" b="1" dirty="0" smtClean="0">
                <a:latin typeface="Times New Roman" pitchFamily="18" charset="0"/>
                <a:cs typeface="Times New Roman" pitchFamily="18" charset="0"/>
              </a:rPr>
              <a:t>÷</a:t>
            </a:r>
            <a:r>
              <a:rPr lang="ar-DZ" sz="2800" b="1" dirty="0" smtClean="0">
                <a:latin typeface="Arial" pitchFamily="34" charset="0"/>
                <a:cs typeface="Arial" pitchFamily="34" charset="0"/>
              </a:rPr>
              <a:t>1000، </a:t>
            </a:r>
            <a:r>
              <a:rPr lang="fr-FR" sz="2800" b="1" dirty="0" smtClean="0">
                <a:latin typeface="Times New Roman" pitchFamily="18" charset="0"/>
                <a:cs typeface="Times New Roman" pitchFamily="18" charset="0"/>
              </a:rPr>
              <a:t>÷</a:t>
            </a:r>
            <a:r>
              <a:rPr lang="ar-DZ" sz="2800" b="1" dirty="0" smtClean="0">
                <a:latin typeface="Arial" pitchFamily="34" charset="0"/>
                <a:cs typeface="Arial" pitchFamily="34" charset="0"/>
              </a:rPr>
              <a:t> 10000، </a:t>
            </a:r>
            <a:r>
              <a:rPr lang="fr-FR" sz="2800" b="1" dirty="0" smtClean="0">
                <a:latin typeface="Times New Roman" pitchFamily="18" charset="0"/>
                <a:cs typeface="Times New Roman" pitchFamily="18" charset="0"/>
              </a:rPr>
              <a:t>÷ </a:t>
            </a:r>
            <a:r>
              <a:rPr lang="ar-DZ" sz="2800" b="1" dirty="0" smtClean="0">
                <a:latin typeface="Times New Roman" pitchFamily="18" charset="0"/>
                <a:cs typeface="Times New Roman" pitchFamily="18" charset="0"/>
              </a:rPr>
              <a:t>100000... </a:t>
            </a:r>
            <a:r>
              <a:rPr lang="ar-DZ" sz="2800" b="1" dirty="0" err="1" smtClean="0">
                <a:latin typeface="Arial" pitchFamily="34" charset="0"/>
                <a:cs typeface="Arial" pitchFamily="34" charset="0"/>
              </a:rPr>
              <a:t>إلخ</a:t>
            </a:r>
            <a:r>
              <a:rPr lang="ar-DZ" sz="2800" b="1" dirty="0" smtClean="0">
                <a:latin typeface="Arial" pitchFamily="34" charset="0"/>
                <a:cs typeface="Arial" pitchFamily="34" charset="0"/>
              </a:rPr>
              <a:t>)، تسمى القيمة الناتجة "القيمة الأساسية"</a:t>
            </a:r>
            <a:endParaRPr lang="fr-FR" sz="2800" b="1"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629400" y="274638"/>
            <a:ext cx="1905000" cy="944562"/>
          </a:xfrm>
        </p:spPr>
        <p:txBody>
          <a:bodyPr>
            <a:normAutofit/>
          </a:bodyPr>
          <a:lstStyle/>
          <a:p>
            <a:pPr algn="r" rtl="1"/>
            <a:r>
              <a:rPr lang="ar-DZ" sz="4000" b="1" dirty="0" smtClean="0">
                <a:solidFill>
                  <a:srgbClr val="FF0000"/>
                </a:solidFill>
                <a:latin typeface="Arial" pitchFamily="34" charset="0"/>
                <a:cs typeface="Arial" pitchFamily="34" charset="0"/>
              </a:rPr>
              <a:t>مثــــــال:</a:t>
            </a:r>
            <a:endParaRPr lang="fr-FR" sz="40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066800"/>
            <a:ext cx="8077200" cy="1523999"/>
          </a:xfrm>
        </p:spPr>
        <p:txBody>
          <a:bodyPr>
            <a:normAutofit/>
          </a:bodyPr>
          <a:lstStyle/>
          <a:p>
            <a:pPr marL="0" indent="682625" algn="just" rtl="1">
              <a:buNone/>
            </a:pPr>
            <a:r>
              <a:rPr lang="ar-DZ" sz="2800" b="1" dirty="0" smtClean="0">
                <a:latin typeface="Arial" pitchFamily="34" charset="0"/>
                <a:cs typeface="Arial" pitchFamily="34" charset="0"/>
              </a:rPr>
              <a:t>سوق مالي ( بورصة) يتكون من </a:t>
            </a:r>
            <a:r>
              <a:rPr lang="ar-DZ" sz="2800" b="1" dirty="0" smtClean="0">
                <a:latin typeface="Times New Roman" pitchFamily="18" charset="0"/>
                <a:cs typeface="Times New Roman" pitchFamily="18" charset="0"/>
              </a:rPr>
              <a:t>3 </a:t>
            </a:r>
            <a:r>
              <a:rPr lang="ar-DZ" sz="2800" b="1" dirty="0" smtClean="0">
                <a:latin typeface="Arial" pitchFamily="34" charset="0"/>
                <a:cs typeface="Arial" pitchFamily="34" charset="0"/>
              </a:rPr>
              <a:t>أسهم </a:t>
            </a:r>
            <a:r>
              <a:rPr lang="ar-DZ" sz="2800" b="1" dirty="0" err="1" smtClean="0">
                <a:latin typeface="Arial" pitchFamily="34" charset="0"/>
                <a:cs typeface="Arial" pitchFamily="34" charset="0"/>
              </a:rPr>
              <a:t>أ</a:t>
            </a:r>
            <a:r>
              <a:rPr lang="ar-DZ" sz="2800" b="1" dirty="0" smtClean="0">
                <a:latin typeface="Arial" pitchFamily="34" charset="0"/>
                <a:cs typeface="Arial" pitchFamily="34" charset="0"/>
              </a:rPr>
              <a:t>، </a:t>
            </a:r>
            <a:r>
              <a:rPr lang="ar-DZ" sz="2800" b="1" dirty="0" err="1" smtClean="0">
                <a:latin typeface="Arial" pitchFamily="34" charset="0"/>
                <a:cs typeface="Arial" pitchFamily="34" charset="0"/>
              </a:rPr>
              <a:t>ب</a:t>
            </a:r>
            <a:r>
              <a:rPr lang="ar-DZ" sz="2800" b="1" dirty="0" smtClean="0">
                <a:latin typeface="Arial" pitchFamily="34" charset="0"/>
                <a:cs typeface="Arial" pitchFamily="34" charset="0"/>
              </a:rPr>
              <a:t>، </a:t>
            </a:r>
            <a:r>
              <a:rPr lang="ar-DZ" sz="2800" b="1" dirty="0" err="1" smtClean="0">
                <a:latin typeface="Arial" pitchFamily="34" charset="0"/>
                <a:cs typeface="Arial" pitchFamily="34" charset="0"/>
              </a:rPr>
              <a:t>ج</a:t>
            </a:r>
            <a:r>
              <a:rPr lang="ar-DZ" sz="2800" b="1" dirty="0" smtClean="0">
                <a:latin typeface="Arial" pitchFamily="34" charset="0"/>
                <a:cs typeface="Arial" pitchFamily="34" charset="0"/>
              </a:rPr>
              <a:t>، القيمة السوقية الحالية ( في لحظة </a:t>
            </a:r>
            <a:r>
              <a:rPr lang="fr-FR" sz="2800" b="1" dirty="0" smtClean="0">
                <a:latin typeface="Times New Roman" pitchFamily="18" charset="0"/>
                <a:cs typeface="Times New Roman" pitchFamily="18" charset="0"/>
              </a:rPr>
              <a:t>t= 0</a:t>
            </a:r>
            <a:r>
              <a:rPr lang="ar-DZ" sz="2800" b="1" dirty="0" smtClean="0">
                <a:latin typeface="Arial" pitchFamily="34" charset="0"/>
                <a:cs typeface="Arial" pitchFamily="34" charset="0"/>
              </a:rPr>
              <a:t>)، والقيمة المتوقعة في فترات لاحقة (</a:t>
            </a:r>
            <a:r>
              <a:rPr lang="fr-FR" sz="2800" b="1" dirty="0" smtClean="0">
                <a:latin typeface="Times New Roman" pitchFamily="18" charset="0"/>
                <a:cs typeface="Times New Roman" pitchFamily="18" charset="0"/>
              </a:rPr>
              <a:t>t=1, t=2</a:t>
            </a:r>
            <a:r>
              <a:rPr lang="ar-DZ" sz="2800" b="1" dirty="0" smtClean="0">
                <a:latin typeface="Arial" pitchFamily="34" charset="0"/>
                <a:cs typeface="Arial" pitchFamily="34" charset="0"/>
              </a:rPr>
              <a:t>) للأسهم الثلاث وعدد الأسهم معطاة في الجدول التالي:</a:t>
            </a:r>
            <a:endParaRPr lang="fr-FR" sz="2800" b="1" dirty="0" smtClean="0">
              <a:latin typeface="Arial" pitchFamily="34" charset="0"/>
              <a:cs typeface="Arial" pitchFamily="34" charset="0"/>
            </a:endParaRPr>
          </a:p>
          <a:p>
            <a:pPr algn="just">
              <a:buNone/>
            </a:pPr>
            <a:endParaRPr lang="fr-FR" sz="2800" dirty="0"/>
          </a:p>
        </p:txBody>
      </p:sp>
      <p:graphicFrame>
        <p:nvGraphicFramePr>
          <p:cNvPr id="4" name="Tableau 3"/>
          <p:cNvGraphicFramePr>
            <a:graphicFrameLocks noGrp="1"/>
          </p:cNvGraphicFramePr>
          <p:nvPr/>
        </p:nvGraphicFramePr>
        <p:xfrm>
          <a:off x="685800" y="2590800"/>
          <a:ext cx="7772400" cy="2103120"/>
        </p:xfrm>
        <a:graphic>
          <a:graphicData uri="http://schemas.openxmlformats.org/drawingml/2006/table">
            <a:tbl>
              <a:tblPr rtl="1"/>
              <a:tblGrid>
                <a:gridCol w="867770"/>
                <a:gridCol w="1674420"/>
                <a:gridCol w="1345668"/>
                <a:gridCol w="2018880"/>
                <a:gridCol w="1865662"/>
              </a:tblGrid>
              <a:tr h="762000">
                <a:tc>
                  <a:txBody>
                    <a:bodyPr/>
                    <a:lstStyle/>
                    <a:p>
                      <a:pPr marL="0" marR="0" algn="ctr" rtl="1">
                        <a:lnSpc>
                          <a:spcPct val="115000"/>
                        </a:lnSpc>
                        <a:spcBef>
                          <a:spcPts val="0"/>
                        </a:spcBef>
                        <a:spcAft>
                          <a:spcPts val="0"/>
                        </a:spcAft>
                      </a:pPr>
                      <a:r>
                        <a:rPr lang="ar-DZ" sz="2400" b="1" dirty="0">
                          <a:latin typeface="Calibri"/>
                          <a:ea typeface="Calibri"/>
                          <a:cs typeface="Arial"/>
                        </a:rPr>
                        <a:t>السهم</a:t>
                      </a:r>
                      <a:endParaRPr lang="fr-FR" sz="2400" b="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dirty="0">
                          <a:latin typeface="Calibri"/>
                          <a:ea typeface="Calibri"/>
                          <a:cs typeface="Arial"/>
                        </a:rPr>
                        <a:t>القيمة السوقية </a:t>
                      </a:r>
                      <a:r>
                        <a:rPr lang="fr-FR" sz="2400" b="1" dirty="0">
                          <a:latin typeface="Calibri"/>
                          <a:ea typeface="Calibri"/>
                          <a:cs typeface="Arial"/>
                        </a:rPr>
                        <a:t>(t=0</a:t>
                      </a:r>
                      <a:r>
                        <a:rPr lang="fr-FR" sz="2400" b="1" dirty="0" smtClean="0">
                          <a:latin typeface="Calibri"/>
                          <a:ea typeface="Calibri"/>
                          <a:cs typeface="Arial"/>
                        </a:rPr>
                        <a:t>)</a:t>
                      </a:r>
                      <a:r>
                        <a:rPr lang="ar-DZ" sz="2400" b="1" dirty="0" smtClean="0">
                          <a:latin typeface="Calibri"/>
                          <a:ea typeface="Calibri"/>
                          <a:cs typeface="Arial"/>
                        </a:rPr>
                        <a:t> دج</a:t>
                      </a:r>
                      <a:endParaRPr lang="fr-FR" sz="2400" b="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dirty="0">
                          <a:latin typeface="Calibri"/>
                          <a:ea typeface="Calibri"/>
                          <a:cs typeface="Arial"/>
                        </a:rPr>
                        <a:t>عدد الأسهم</a:t>
                      </a:r>
                      <a:endParaRPr lang="fr-FR" sz="2400" b="1" dirty="0">
                        <a:latin typeface="Calibri"/>
                        <a:ea typeface="Calibri"/>
                        <a:cs typeface="Arial"/>
                      </a:endParaRPr>
                    </a:p>
                    <a:p>
                      <a:pPr marL="0" marR="0" algn="ctr" rtl="1">
                        <a:lnSpc>
                          <a:spcPct val="115000"/>
                        </a:lnSpc>
                        <a:spcBef>
                          <a:spcPts val="0"/>
                        </a:spcBef>
                        <a:spcAft>
                          <a:spcPts val="0"/>
                        </a:spcAft>
                      </a:pPr>
                      <a:r>
                        <a:rPr lang="ar-DZ" sz="2400" b="1" dirty="0">
                          <a:latin typeface="Calibri"/>
                          <a:ea typeface="Calibri"/>
                          <a:cs typeface="Arial"/>
                        </a:rPr>
                        <a:t> (مليون)</a:t>
                      </a:r>
                      <a:endParaRPr lang="fr-FR" sz="2400" b="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dirty="0">
                          <a:latin typeface="Calibri"/>
                          <a:ea typeface="Calibri"/>
                          <a:cs typeface="Arial"/>
                        </a:rPr>
                        <a:t>القيمة السوقية</a:t>
                      </a:r>
                      <a:endParaRPr lang="fr-FR" sz="2400" b="1" dirty="0">
                        <a:latin typeface="Calibri"/>
                        <a:ea typeface="Calibri"/>
                        <a:cs typeface="Arial"/>
                      </a:endParaRPr>
                    </a:p>
                    <a:p>
                      <a:pPr marL="0" marR="0" algn="ctr" rtl="1">
                        <a:lnSpc>
                          <a:spcPct val="115000"/>
                        </a:lnSpc>
                        <a:spcBef>
                          <a:spcPts val="0"/>
                        </a:spcBef>
                        <a:spcAft>
                          <a:spcPts val="0"/>
                        </a:spcAft>
                      </a:pPr>
                      <a:r>
                        <a:rPr lang="fr-FR" sz="2400" b="1" dirty="0">
                          <a:latin typeface="Calibri"/>
                          <a:ea typeface="Calibri"/>
                          <a:cs typeface="Arial"/>
                        </a:rPr>
                        <a:t>(t=1</a:t>
                      </a:r>
                      <a:r>
                        <a:rPr lang="fr-FR" sz="2400" b="1" dirty="0" smtClean="0">
                          <a:latin typeface="Calibri"/>
                          <a:ea typeface="Calibri"/>
                          <a:cs typeface="Arial"/>
                        </a:rPr>
                        <a:t>)</a:t>
                      </a:r>
                      <a:r>
                        <a:rPr lang="ar-DZ" sz="2400" b="1" dirty="0" smtClean="0">
                          <a:latin typeface="Calibri"/>
                          <a:ea typeface="Calibri"/>
                          <a:cs typeface="Arial"/>
                        </a:rPr>
                        <a:t> دج</a:t>
                      </a:r>
                      <a:endParaRPr lang="fr-FR" sz="2400" b="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dirty="0">
                          <a:latin typeface="Calibri"/>
                          <a:ea typeface="Calibri"/>
                          <a:cs typeface="Arial"/>
                        </a:rPr>
                        <a:t>القيمة السوقية</a:t>
                      </a:r>
                      <a:endParaRPr lang="fr-FR" sz="2400" b="1" dirty="0">
                        <a:latin typeface="Calibri"/>
                        <a:ea typeface="Calibri"/>
                        <a:cs typeface="Arial"/>
                      </a:endParaRPr>
                    </a:p>
                    <a:p>
                      <a:pPr marL="0" marR="0" algn="ctr" rtl="1">
                        <a:lnSpc>
                          <a:spcPct val="115000"/>
                        </a:lnSpc>
                        <a:spcBef>
                          <a:spcPts val="0"/>
                        </a:spcBef>
                        <a:spcAft>
                          <a:spcPts val="0"/>
                        </a:spcAft>
                      </a:pPr>
                      <a:r>
                        <a:rPr lang="fr-FR" sz="2400" b="1" dirty="0">
                          <a:latin typeface="Calibri"/>
                          <a:ea typeface="Calibri"/>
                          <a:cs typeface="Arial"/>
                        </a:rPr>
                        <a:t>(t=2</a:t>
                      </a:r>
                      <a:r>
                        <a:rPr lang="fr-FR" sz="2400" b="1" dirty="0" smtClean="0">
                          <a:latin typeface="Calibri"/>
                          <a:ea typeface="Calibri"/>
                          <a:cs typeface="Arial"/>
                        </a:rPr>
                        <a:t>)</a:t>
                      </a:r>
                      <a:r>
                        <a:rPr lang="ar-DZ" sz="2400" b="1" dirty="0" smtClean="0">
                          <a:latin typeface="Calibri"/>
                          <a:ea typeface="Calibri"/>
                          <a:cs typeface="Arial"/>
                        </a:rPr>
                        <a:t> دج</a:t>
                      </a:r>
                      <a:endParaRPr lang="fr-FR" sz="2400" b="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gn="just" rtl="1">
                        <a:lnSpc>
                          <a:spcPct val="115000"/>
                        </a:lnSpc>
                        <a:spcBef>
                          <a:spcPts val="0"/>
                        </a:spcBef>
                        <a:spcAft>
                          <a:spcPts val="0"/>
                        </a:spcAft>
                      </a:pPr>
                      <a:r>
                        <a:rPr lang="ar-DZ" sz="2400" b="1">
                          <a:latin typeface="Calibri"/>
                          <a:ea typeface="Calibri"/>
                          <a:cs typeface="Arial"/>
                        </a:rPr>
                        <a:t>أ</a:t>
                      </a:r>
                      <a:endParaRPr lang="fr-FR" sz="2400" b="1">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400" b="1" dirty="0">
                          <a:latin typeface="Times New Roman" pitchFamily="18" charset="0"/>
                          <a:ea typeface="Calibri"/>
                          <a:cs typeface="Times New Roman" pitchFamily="18" charset="0"/>
                        </a:rPr>
                        <a:t>30</a:t>
                      </a:r>
                      <a:endParaRPr lang="fr-FR" sz="24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400" b="1" dirty="0">
                          <a:latin typeface="Times New Roman" pitchFamily="18" charset="0"/>
                          <a:ea typeface="Calibri"/>
                          <a:cs typeface="Times New Roman" pitchFamily="18" charset="0"/>
                        </a:rPr>
                        <a:t>100</a:t>
                      </a:r>
                      <a:endParaRPr lang="fr-FR" sz="24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r-FR" sz="2400" b="1" dirty="0">
                          <a:latin typeface="Times New Roman" pitchFamily="18" charset="0"/>
                          <a:ea typeface="Calibri"/>
                          <a:cs typeface="Times New Roman" pitchFamily="18" charset="0"/>
                        </a:rPr>
                        <a:t>30</a:t>
                      </a:r>
                      <a:r>
                        <a:rPr lang="ar-DZ" sz="2400" b="1" dirty="0">
                          <a:latin typeface="Times New Roman" pitchFamily="18" charset="0"/>
                          <a:ea typeface="Calibri"/>
                          <a:cs typeface="Times New Roman" pitchFamily="18" charset="0"/>
                        </a:rPr>
                        <a:t> ثابت</a:t>
                      </a:r>
                      <a:endParaRPr lang="fr-FR" sz="24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baseline="0" dirty="0" smtClean="0">
                          <a:latin typeface="Times New Roman" pitchFamily="18" charset="0"/>
                          <a:ea typeface="Calibri"/>
                          <a:cs typeface="Times New Roman" pitchFamily="18" charset="0"/>
                        </a:rPr>
                        <a:t>  </a:t>
                      </a:r>
                      <a:r>
                        <a:rPr lang="fr-FR" sz="2400" b="1" dirty="0" smtClean="0">
                          <a:latin typeface="Times New Roman" pitchFamily="18" charset="0"/>
                          <a:ea typeface="Calibri"/>
                          <a:cs typeface="Times New Roman" pitchFamily="18" charset="0"/>
                        </a:rPr>
                        <a:t>35</a:t>
                      </a:r>
                      <a:r>
                        <a:rPr lang="ar-DZ" sz="2400" b="1" dirty="0" smtClean="0">
                          <a:latin typeface="Times New Roman" pitchFamily="18" charset="0"/>
                          <a:ea typeface="Calibri"/>
                          <a:cs typeface="Times New Roman" pitchFamily="18" charset="0"/>
                        </a:rPr>
                        <a:t> </a:t>
                      </a:r>
                      <a:endParaRPr lang="fr-FR" sz="24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gn="just" rtl="1">
                        <a:lnSpc>
                          <a:spcPct val="115000"/>
                        </a:lnSpc>
                        <a:spcBef>
                          <a:spcPts val="0"/>
                        </a:spcBef>
                        <a:spcAft>
                          <a:spcPts val="0"/>
                        </a:spcAft>
                      </a:pPr>
                      <a:r>
                        <a:rPr lang="ar-DZ" sz="2400" b="1">
                          <a:latin typeface="Calibri"/>
                          <a:ea typeface="Calibri"/>
                          <a:cs typeface="Arial"/>
                        </a:rPr>
                        <a:t>ب</a:t>
                      </a:r>
                      <a:endParaRPr lang="fr-FR" sz="2400" b="1">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400" b="1" dirty="0">
                          <a:latin typeface="Times New Roman" pitchFamily="18" charset="0"/>
                          <a:ea typeface="Calibri"/>
                          <a:cs typeface="Times New Roman" pitchFamily="18" charset="0"/>
                        </a:rPr>
                        <a:t>60</a:t>
                      </a:r>
                      <a:endParaRPr lang="fr-FR" sz="24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400" b="1" dirty="0">
                          <a:latin typeface="Times New Roman" pitchFamily="18" charset="0"/>
                          <a:ea typeface="Calibri"/>
                          <a:cs typeface="Times New Roman" pitchFamily="18" charset="0"/>
                        </a:rPr>
                        <a:t>50</a:t>
                      </a:r>
                      <a:endParaRPr lang="fr-FR" sz="24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400" b="1" dirty="0" smtClean="0">
                          <a:latin typeface="Times New Roman" pitchFamily="18" charset="0"/>
                          <a:ea typeface="Calibri"/>
                          <a:cs typeface="Times New Roman" pitchFamily="18" charset="0"/>
                        </a:rPr>
                        <a:t>66 </a:t>
                      </a:r>
                      <a:endParaRPr lang="fr-FR" sz="24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dirty="0">
                          <a:latin typeface="Times New Roman" pitchFamily="18" charset="0"/>
                          <a:ea typeface="Calibri"/>
                          <a:cs typeface="Times New Roman" pitchFamily="18" charset="0"/>
                        </a:rPr>
                        <a:t>55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gn="just" rtl="1">
                        <a:lnSpc>
                          <a:spcPct val="115000"/>
                        </a:lnSpc>
                        <a:spcBef>
                          <a:spcPts val="0"/>
                        </a:spcBef>
                        <a:spcAft>
                          <a:spcPts val="0"/>
                        </a:spcAft>
                      </a:pPr>
                      <a:r>
                        <a:rPr lang="ar-DZ" sz="2400" b="1" dirty="0">
                          <a:latin typeface="Calibri"/>
                          <a:ea typeface="Calibri"/>
                          <a:cs typeface="Arial"/>
                        </a:rPr>
                        <a:t>ج</a:t>
                      </a:r>
                      <a:endParaRPr lang="fr-FR" sz="2400" b="1"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400" b="1" dirty="0">
                          <a:latin typeface="Times New Roman" pitchFamily="18" charset="0"/>
                          <a:ea typeface="Calibri"/>
                          <a:cs typeface="Times New Roman" pitchFamily="18" charset="0"/>
                        </a:rPr>
                        <a:t>90</a:t>
                      </a:r>
                      <a:endParaRPr lang="fr-FR" sz="24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400" b="1" dirty="0">
                          <a:latin typeface="Times New Roman" pitchFamily="18" charset="0"/>
                          <a:ea typeface="Calibri"/>
                          <a:cs typeface="Times New Roman" pitchFamily="18" charset="0"/>
                        </a:rPr>
                        <a:t>10</a:t>
                      </a:r>
                      <a:endParaRPr lang="fr-FR" sz="24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400" b="1" dirty="0" smtClean="0">
                          <a:latin typeface="Times New Roman" pitchFamily="18" charset="0"/>
                          <a:ea typeface="Calibri"/>
                          <a:cs typeface="Times New Roman" pitchFamily="18" charset="0"/>
                        </a:rPr>
                        <a:t>108</a:t>
                      </a:r>
                      <a:endParaRPr lang="fr-FR" sz="24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r-FR" sz="2400" b="1" dirty="0">
                          <a:latin typeface="Times New Roman" pitchFamily="18" charset="0"/>
                          <a:ea typeface="Calibri"/>
                          <a:cs typeface="Times New Roman" pitchFamily="18" charset="0"/>
                        </a:rPr>
                        <a:t>95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3665" name="Rectangle 1"/>
          <p:cNvSpPr>
            <a:spLocks noChangeArrowheads="1"/>
          </p:cNvSpPr>
          <p:nvPr/>
        </p:nvSpPr>
        <p:spPr bwMode="auto">
          <a:xfrm>
            <a:off x="381000" y="4876800"/>
            <a:ext cx="83058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قيمة سوقية إجمالية</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t=0</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مج(عدد الأسهم</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x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ق </a:t>
            </a:r>
            <a:r>
              <a:rPr kumimoji="0" lang="ar-DZ"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س</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للسهم)</a:t>
            </a: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30 (100)+ 60 (50)+ 90 (10)</a:t>
            </a: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6900</a:t>
            </a: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مليون دج.</a:t>
            </a:r>
          </a:p>
          <a:p>
            <a:pPr marL="0" marR="0" lvl="0" indent="0" algn="justLow" defTabSz="914400" rtl="1" eaLnBrk="1" fontAlgn="base" latinLnBrk="0" hangingPunct="1">
              <a:lnSpc>
                <a:spcPct val="100000"/>
              </a:lnSpc>
              <a:spcBef>
                <a:spcPct val="0"/>
              </a:spcBef>
              <a:spcAft>
                <a:spcPct val="0"/>
              </a:spcAft>
              <a:buClrTx/>
              <a:buSzTx/>
              <a:buFontTx/>
              <a:buNone/>
              <a:tabLst/>
            </a:pPr>
            <a:r>
              <a:rPr lang="ar-DZ" sz="2400" b="1" dirty="0" smtClean="0">
                <a:latin typeface="Calibri" pitchFamily="34" charset="0"/>
                <a:ea typeface="Calibri" pitchFamily="34" charset="0"/>
                <a:cs typeface="Arial" pitchFamily="34" charset="0"/>
              </a:rPr>
              <a:t>تسمى هذه القيمة</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(رسملة البورصة)</a:t>
            </a:r>
            <a:r>
              <a:rPr kumimoji="0" lang="fr-FR"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Capitalisation</a:t>
            </a:r>
            <a:r>
              <a:rPr kumimoji="0" lang="fr-FR" sz="2400" b="1" i="0" u="none" strike="noStrike" cap="none" normalizeH="0" dirty="0" smtClean="0">
                <a:ln>
                  <a:noFill/>
                </a:ln>
                <a:solidFill>
                  <a:schemeClr val="tx1"/>
                </a:solidFill>
                <a:effectLst/>
                <a:latin typeface="Calibri" pitchFamily="34" charset="0"/>
                <a:ea typeface="Calibri" pitchFamily="34" charset="0"/>
                <a:cs typeface="Arial" pitchFamily="34" charset="0"/>
              </a:rPr>
              <a:t> boursière</a:t>
            </a:r>
            <a:endParaRPr kumimoji="0" lang="ar-DZ"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7" name="Connecteur droit avec flèche 6"/>
          <p:cNvCxnSpPr/>
          <p:nvPr/>
        </p:nvCxnSpPr>
        <p:spPr>
          <a:xfrm rot="5400000" flipH="1" flipV="1">
            <a:off x="1829594" y="3656806"/>
            <a:ext cx="304800" cy="158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rot="5400000" flipH="1" flipV="1">
            <a:off x="3810794" y="4037806"/>
            <a:ext cx="304800" cy="158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rot="5400000" flipH="1" flipV="1">
            <a:off x="3810794" y="4418806"/>
            <a:ext cx="304800" cy="158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rot="16200000" flipH="1">
            <a:off x="1790700" y="4076700"/>
            <a:ext cx="381794" cy="794"/>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rot="16200000" flipH="1">
            <a:off x="1828800" y="4495800"/>
            <a:ext cx="305594" cy="794"/>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81001"/>
            <a:ext cx="8077200" cy="990599"/>
          </a:xfrm>
        </p:spPr>
        <p:txBody>
          <a:bodyPr/>
          <a:lstStyle/>
          <a:p>
            <a:pPr marL="23813" indent="-23813" algn="just" rtl="1">
              <a:buNone/>
            </a:pPr>
            <a:r>
              <a:rPr lang="ar-DZ" sz="2800" b="1" dirty="0" smtClean="0">
                <a:latin typeface="Arial" pitchFamily="34" charset="0"/>
                <a:cs typeface="Arial" pitchFamily="34" charset="0"/>
              </a:rPr>
              <a:t>   نضع مؤشر أساس للسوق المالي( أحد قوى </a:t>
            </a:r>
            <a:r>
              <a:rPr lang="ar-DZ" sz="2800" b="1" dirty="0" smtClean="0">
                <a:latin typeface="Times New Roman" pitchFamily="18" charset="0"/>
                <a:cs typeface="Times New Roman" pitchFamily="18" charset="0"/>
              </a:rPr>
              <a:t>10</a:t>
            </a:r>
            <a:r>
              <a:rPr lang="ar-DZ" sz="2800" b="1" dirty="0" smtClean="0">
                <a:latin typeface="Arial" pitchFamily="34" charset="0"/>
                <a:cs typeface="Arial" pitchFamily="34" charset="0"/>
              </a:rPr>
              <a:t>)، وليكن </a:t>
            </a:r>
            <a:r>
              <a:rPr lang="ar-DZ" sz="2800" b="1" dirty="0" smtClean="0">
                <a:latin typeface="Times New Roman" pitchFamily="18" charset="0"/>
                <a:cs typeface="Times New Roman" pitchFamily="18" charset="0"/>
              </a:rPr>
              <a:t>10</a:t>
            </a:r>
            <a:r>
              <a:rPr lang="ar-DZ" sz="2800" b="1" baseline="30000" dirty="0" smtClean="0">
                <a:latin typeface="Times New Roman" pitchFamily="18" charset="0"/>
                <a:cs typeface="Times New Roman" pitchFamily="18" charset="0"/>
              </a:rPr>
              <a:t> 6 </a:t>
            </a:r>
            <a:r>
              <a:rPr lang="ar-DZ" sz="2800" b="1" dirty="0" smtClean="0">
                <a:latin typeface="Arial" pitchFamily="34" charset="0"/>
                <a:cs typeface="Arial" pitchFamily="34" charset="0"/>
              </a:rPr>
              <a:t>نقطة ( مليون نقطة) في </a:t>
            </a:r>
            <a:r>
              <a:rPr lang="fr-FR" sz="2800" b="1" dirty="0" smtClean="0">
                <a:latin typeface="Times New Roman" pitchFamily="18" charset="0"/>
                <a:cs typeface="Times New Roman" pitchFamily="18" charset="0"/>
              </a:rPr>
              <a:t>t=0</a:t>
            </a:r>
            <a:r>
              <a:rPr lang="fr-FR" sz="2800" b="1" dirty="0" smtClean="0">
                <a:latin typeface="Arial" pitchFamily="34" charset="0"/>
                <a:cs typeface="Arial" pitchFamily="34" charset="0"/>
              </a:rPr>
              <a:t> </a:t>
            </a:r>
            <a:r>
              <a:rPr lang="ar-DZ" sz="2800" b="1" dirty="0" smtClean="0">
                <a:latin typeface="Arial" pitchFamily="34" charset="0"/>
                <a:cs typeface="Arial" pitchFamily="34" charset="0"/>
              </a:rPr>
              <a:t>:</a:t>
            </a:r>
            <a:endParaRPr lang="fr-FR" sz="2800" b="1" dirty="0" smtClean="0">
              <a:latin typeface="Arial" pitchFamily="34" charset="0"/>
              <a:cs typeface="Arial" pitchFamily="34" charset="0"/>
            </a:endParaRPr>
          </a:p>
          <a:p>
            <a:endParaRPr lang="fr-FR" dirty="0"/>
          </a:p>
        </p:txBody>
      </p:sp>
      <p:grpSp>
        <p:nvGrpSpPr>
          <p:cNvPr id="2" name="Group 2"/>
          <p:cNvGrpSpPr>
            <a:grpSpLocks/>
          </p:cNvGrpSpPr>
          <p:nvPr/>
        </p:nvGrpSpPr>
        <p:grpSpPr bwMode="auto">
          <a:xfrm>
            <a:off x="304800" y="914400"/>
            <a:ext cx="4398574" cy="457200"/>
            <a:chOff x="1200" y="4620"/>
            <a:chExt cx="4453" cy="270"/>
          </a:xfrm>
        </p:grpSpPr>
        <p:sp>
          <p:nvSpPr>
            <p:cNvPr id="117763" name="Text Box 3"/>
            <p:cNvSpPr txBox="1">
              <a:spLocks noChangeArrowheads="1"/>
            </p:cNvSpPr>
            <p:nvPr/>
          </p:nvSpPr>
          <p:spPr bwMode="auto">
            <a:xfrm>
              <a:off x="1200" y="4620"/>
              <a:ext cx="1935" cy="27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6900</a:t>
              </a:r>
              <a:r>
                <a:rPr kumimoji="0" lang="fr-FR"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مليون دج</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17764" name="Text Box 4"/>
            <p:cNvSpPr txBox="1">
              <a:spLocks noChangeArrowheads="1"/>
            </p:cNvSpPr>
            <p:nvPr/>
          </p:nvSpPr>
          <p:spPr bwMode="auto">
            <a:xfrm>
              <a:off x="3823" y="4620"/>
              <a:ext cx="1830" cy="225"/>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10</a:t>
              </a:r>
              <a:r>
                <a:rPr kumimoji="0" lang="ar-DZ" sz="2400" b="1" i="0" u="none" strike="noStrike" cap="none" normalizeH="0" baseline="30000" dirty="0" smtClean="0">
                  <a:ln>
                    <a:noFill/>
                  </a:ln>
                  <a:solidFill>
                    <a:schemeClr val="tx1"/>
                  </a:solidFill>
                  <a:effectLst/>
                  <a:latin typeface="Arial" pitchFamily="34" charset="0"/>
                  <a:ea typeface="Arial" pitchFamily="34" charset="0"/>
                  <a:cs typeface="Arial" pitchFamily="34" charset="0"/>
                </a:rPr>
                <a:t> 6 </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نقطة</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17765" name="AutoShape 5"/>
            <p:cNvCxnSpPr>
              <a:cxnSpLocks noChangeShapeType="1"/>
            </p:cNvCxnSpPr>
            <p:nvPr/>
          </p:nvCxnSpPr>
          <p:spPr bwMode="auto">
            <a:xfrm>
              <a:off x="3135" y="4800"/>
              <a:ext cx="611" cy="1"/>
            </a:xfrm>
            <a:prstGeom prst="straightConnector1">
              <a:avLst/>
            </a:prstGeom>
            <a:noFill/>
            <a:ln w="38100">
              <a:solidFill>
                <a:srgbClr val="000000"/>
              </a:solidFill>
              <a:round/>
              <a:headEnd/>
              <a:tailEnd type="triangle" w="med" len="med"/>
            </a:ln>
          </p:spPr>
        </p:cxnSp>
      </p:grpSp>
      <p:sp>
        <p:nvSpPr>
          <p:cNvPr id="117766" name="Rectangle 6"/>
          <p:cNvSpPr>
            <a:spLocks noChangeArrowheads="1"/>
          </p:cNvSpPr>
          <p:nvPr/>
        </p:nvSpPr>
        <p:spPr bwMode="auto">
          <a:xfrm>
            <a:off x="685800" y="1524000"/>
            <a:ext cx="77724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قيمة سوقية إجمالية جديدة</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(t=1)</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30 (100)+ 66 (50)+ 108 (10) </a:t>
            </a:r>
          </a:p>
          <a:p>
            <a:pPr marL="0" marR="0" lvl="0" indent="0" algn="justLow" defTabSz="914400" rtl="1" eaLnBrk="1" fontAlgn="base" latinLnBrk="0" hangingPunct="1">
              <a:lnSpc>
                <a:spcPct val="100000"/>
              </a:lnSpc>
              <a:spcBef>
                <a:spcPct val="0"/>
              </a:spcBef>
              <a:spcAft>
                <a:spcPct val="0"/>
              </a:spcAft>
              <a:buClrTx/>
              <a:buSzTx/>
              <a:buFontTx/>
              <a:buNone/>
              <a:tabLst/>
            </a:pPr>
            <a:r>
              <a:rPr lang="ar-DZ" sz="2400" b="1" dirty="0" smtClean="0">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7380</a:t>
            </a:r>
            <a:r>
              <a:rPr kumimoji="0" lang="ar-DZ"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مليون دج (رسملة جديدة</a:t>
            </a:r>
            <a:r>
              <a:rPr kumimoji="0" lang="ar-DZ" sz="2400" b="1" i="0" u="none" strike="noStrike" cap="none" normalizeH="0" dirty="0" smtClean="0">
                <a:ln>
                  <a:noFill/>
                </a:ln>
                <a:solidFill>
                  <a:schemeClr val="tx1"/>
                </a:solidFill>
                <a:effectLst/>
                <a:latin typeface="Arial" pitchFamily="34" charset="0"/>
                <a:ea typeface="Calibri" pitchFamily="34" charset="0"/>
                <a:cs typeface="Arial" pitchFamily="34" charset="0"/>
              </a:rPr>
              <a:t> ل</a:t>
            </a:r>
            <a:r>
              <a:rPr kumimoji="0" lang="ar-DZ"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لبورصة)</a:t>
            </a:r>
            <a:endParaRPr kumimoji="0" lang="ar-DZ"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17774"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17779" name="Rectangle 19"/>
          <p:cNvSpPr>
            <a:spLocks noChangeArrowheads="1"/>
          </p:cNvSpPr>
          <p:nvPr/>
        </p:nvSpPr>
        <p:spPr bwMode="auto">
          <a:xfrm>
            <a:off x="4876800" y="2775041"/>
            <a:ext cx="3810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مؤشر البورصة الجديد في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1</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ar-DZ"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4" name="Group 20"/>
          <p:cNvGrpSpPr>
            <a:grpSpLocks/>
          </p:cNvGrpSpPr>
          <p:nvPr/>
        </p:nvGrpSpPr>
        <p:grpSpPr bwMode="auto">
          <a:xfrm>
            <a:off x="4647660" y="3962400"/>
            <a:ext cx="4343940" cy="914133"/>
            <a:chOff x="6826" y="6530"/>
            <a:chExt cx="4019" cy="789"/>
          </a:xfrm>
        </p:grpSpPr>
        <p:sp>
          <p:nvSpPr>
            <p:cNvPr id="117781" name="Text Box 21"/>
            <p:cNvSpPr txBox="1">
              <a:spLocks noChangeArrowheads="1"/>
            </p:cNvSpPr>
            <p:nvPr/>
          </p:nvSpPr>
          <p:spPr bwMode="auto">
            <a:xfrm>
              <a:off x="6826" y="6710"/>
              <a:ext cx="613" cy="4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7782" name="Text Box 22"/>
            <p:cNvSpPr txBox="1">
              <a:spLocks noChangeArrowheads="1"/>
            </p:cNvSpPr>
            <p:nvPr/>
          </p:nvSpPr>
          <p:spPr bwMode="auto">
            <a:xfrm>
              <a:off x="7440" y="6530"/>
              <a:ext cx="1431"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7380 x 10</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6</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7783" name="Text Box 23"/>
            <p:cNvSpPr txBox="1">
              <a:spLocks noChangeArrowheads="1"/>
            </p:cNvSpPr>
            <p:nvPr/>
          </p:nvSpPr>
          <p:spPr bwMode="auto">
            <a:xfrm>
              <a:off x="7635" y="6890"/>
              <a:ext cx="990" cy="4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6900 </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17784" name="AutoShape 24"/>
            <p:cNvCxnSpPr>
              <a:cxnSpLocks noChangeShapeType="1"/>
            </p:cNvCxnSpPr>
            <p:nvPr/>
          </p:nvCxnSpPr>
          <p:spPr bwMode="auto">
            <a:xfrm>
              <a:off x="7635" y="6935"/>
              <a:ext cx="1215" cy="0"/>
            </a:xfrm>
            <a:prstGeom prst="straightConnector1">
              <a:avLst/>
            </a:prstGeom>
            <a:noFill/>
            <a:ln w="38100">
              <a:solidFill>
                <a:srgbClr val="000000"/>
              </a:solidFill>
              <a:round/>
              <a:headEnd/>
              <a:tailEnd/>
            </a:ln>
          </p:spPr>
        </p:cxnSp>
        <p:sp>
          <p:nvSpPr>
            <p:cNvPr id="117785" name="Text Box 25"/>
            <p:cNvSpPr txBox="1">
              <a:spLocks noChangeArrowheads="1"/>
            </p:cNvSpPr>
            <p:nvPr/>
          </p:nvSpPr>
          <p:spPr bwMode="auto">
            <a:xfrm>
              <a:off x="8850" y="6710"/>
              <a:ext cx="1995" cy="412"/>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1069567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نقطة</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24" name="Rectangle 23"/>
          <p:cNvSpPr/>
          <p:nvPr/>
        </p:nvSpPr>
        <p:spPr>
          <a:xfrm>
            <a:off x="4816117" y="4953000"/>
            <a:ext cx="3743332" cy="523220"/>
          </a:xfrm>
          <a:prstGeom prst="rect">
            <a:avLst/>
          </a:prstGeom>
        </p:spPr>
        <p:txBody>
          <a:bodyPr wrap="none">
            <a:spAutoFit/>
          </a:bodyPr>
          <a:lstStyle/>
          <a:p>
            <a:pPr algn="r" rtl="1"/>
            <a:r>
              <a:rPr lang="ar-DZ" sz="2800" b="1" dirty="0" smtClean="0">
                <a:latin typeface="Arial" pitchFamily="34" charset="0"/>
                <a:cs typeface="Arial" pitchFamily="34" charset="0"/>
              </a:rPr>
              <a:t>ومنه </a:t>
            </a:r>
            <a:r>
              <a:rPr lang="ar-DZ" sz="2800" b="1" dirty="0" smtClean="0">
                <a:solidFill>
                  <a:srgbClr val="FF0000"/>
                </a:solidFill>
                <a:latin typeface="Arial" pitchFamily="34" charset="0"/>
                <a:cs typeface="Arial" pitchFamily="34" charset="0"/>
              </a:rPr>
              <a:t>معدل عائد السوق في </a:t>
            </a:r>
            <a:r>
              <a:rPr lang="fr-FR" sz="2800" b="1" dirty="0" smtClean="0">
                <a:solidFill>
                  <a:srgbClr val="FF0000"/>
                </a:solidFill>
                <a:latin typeface="Times New Roman" pitchFamily="18" charset="0"/>
                <a:cs typeface="Times New Roman" pitchFamily="18" charset="0"/>
              </a:rPr>
              <a:t>t</a:t>
            </a:r>
            <a:r>
              <a:rPr lang="fr-FR" sz="2800" b="1" baseline="-25000" dirty="0" smtClean="0">
                <a:solidFill>
                  <a:srgbClr val="FF0000"/>
                </a:solidFill>
                <a:latin typeface="Times New Roman" pitchFamily="18" charset="0"/>
                <a:cs typeface="Times New Roman" pitchFamily="18" charset="0"/>
              </a:rPr>
              <a:t>1</a:t>
            </a:r>
            <a:r>
              <a:rPr lang="ar-DZ" sz="2800" b="1" dirty="0" smtClean="0">
                <a:solidFill>
                  <a:srgbClr val="FF0000"/>
                </a:solidFill>
                <a:latin typeface="Arial" pitchFamily="34" charset="0"/>
                <a:cs typeface="Arial" pitchFamily="34" charset="0"/>
              </a:rPr>
              <a:t>:</a:t>
            </a:r>
            <a:endParaRPr lang="fr-FR" sz="2800" dirty="0">
              <a:solidFill>
                <a:srgbClr val="FF0000"/>
              </a:solidFill>
              <a:latin typeface="Times New Roman" pitchFamily="18" charset="0"/>
              <a:cs typeface="Times New Roman" pitchFamily="18" charset="0"/>
            </a:endParaRPr>
          </a:p>
        </p:txBody>
      </p:sp>
      <p:grpSp>
        <p:nvGrpSpPr>
          <p:cNvPr id="5" name="Group 26"/>
          <p:cNvGrpSpPr>
            <a:grpSpLocks/>
          </p:cNvGrpSpPr>
          <p:nvPr/>
        </p:nvGrpSpPr>
        <p:grpSpPr bwMode="auto">
          <a:xfrm>
            <a:off x="152024" y="5562563"/>
            <a:ext cx="8687176" cy="933918"/>
            <a:chOff x="2239" y="8069"/>
            <a:chExt cx="8426" cy="846"/>
          </a:xfrm>
        </p:grpSpPr>
        <p:sp>
          <p:nvSpPr>
            <p:cNvPr id="117787" name="Text Box 27"/>
            <p:cNvSpPr txBox="1">
              <a:spLocks noChangeArrowheads="1"/>
            </p:cNvSpPr>
            <p:nvPr/>
          </p:nvSpPr>
          <p:spPr bwMode="auto">
            <a:xfrm>
              <a:off x="3644" y="8495"/>
              <a:ext cx="633" cy="402"/>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t-1</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17788" name="Text Box 28"/>
            <p:cNvSpPr txBox="1">
              <a:spLocks noChangeArrowheads="1"/>
            </p:cNvSpPr>
            <p:nvPr/>
          </p:nvSpPr>
          <p:spPr bwMode="auto">
            <a:xfrm>
              <a:off x="5042" y="8480"/>
              <a:ext cx="422" cy="4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17789" name="Text Box 29"/>
            <p:cNvSpPr txBox="1">
              <a:spLocks noChangeArrowheads="1"/>
            </p:cNvSpPr>
            <p:nvPr/>
          </p:nvSpPr>
          <p:spPr bwMode="auto">
            <a:xfrm>
              <a:off x="2239" y="8285"/>
              <a:ext cx="1215" cy="405"/>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E(R</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m</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1" i="0" u="none" strike="noStrike" cap="none" normalizeH="0" baseline="0" smtClean="0">
                <a:ln>
                  <a:noFill/>
                </a:ln>
                <a:solidFill>
                  <a:schemeClr val="tx1"/>
                </a:solidFill>
                <a:effectLst/>
                <a:latin typeface="Arial" pitchFamily="34" charset="0"/>
                <a:cs typeface="Arial" pitchFamily="34" charset="0"/>
              </a:endParaRPr>
            </a:p>
          </p:txBody>
        </p:sp>
        <p:sp>
          <p:nvSpPr>
            <p:cNvPr id="117790" name="Text Box 30"/>
            <p:cNvSpPr txBox="1">
              <a:spLocks noChangeArrowheads="1"/>
            </p:cNvSpPr>
            <p:nvPr/>
          </p:nvSpPr>
          <p:spPr bwMode="auto">
            <a:xfrm>
              <a:off x="3422" y="8069"/>
              <a:ext cx="1065" cy="483"/>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t</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t-1</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17791" name="AutoShape 31"/>
            <p:cNvCxnSpPr>
              <a:cxnSpLocks noChangeShapeType="1"/>
            </p:cNvCxnSpPr>
            <p:nvPr/>
          </p:nvCxnSpPr>
          <p:spPr bwMode="auto">
            <a:xfrm>
              <a:off x="3570" y="8525"/>
              <a:ext cx="855" cy="0"/>
            </a:xfrm>
            <a:prstGeom prst="straightConnector1">
              <a:avLst/>
            </a:prstGeom>
            <a:noFill/>
            <a:ln w="31750">
              <a:solidFill>
                <a:srgbClr val="000000"/>
              </a:solidFill>
              <a:round/>
              <a:headEnd/>
              <a:tailEnd/>
            </a:ln>
          </p:spPr>
        </p:cxnSp>
        <p:sp>
          <p:nvSpPr>
            <p:cNvPr id="117792" name="Text Box 32"/>
            <p:cNvSpPr txBox="1">
              <a:spLocks noChangeArrowheads="1"/>
            </p:cNvSpPr>
            <p:nvPr/>
          </p:nvSpPr>
          <p:spPr bwMode="auto">
            <a:xfrm>
              <a:off x="4531" y="8285"/>
              <a:ext cx="404" cy="3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1" i="0" u="none" strike="noStrike" cap="none" normalizeH="0" baseline="0" smtClean="0">
                <a:ln>
                  <a:noFill/>
                </a:ln>
                <a:solidFill>
                  <a:schemeClr val="tx1"/>
                </a:solidFill>
                <a:effectLst/>
                <a:latin typeface="Arial" pitchFamily="34" charset="0"/>
                <a:cs typeface="Arial" pitchFamily="34" charset="0"/>
              </a:endParaRPr>
            </a:p>
          </p:txBody>
        </p:sp>
        <p:sp>
          <p:nvSpPr>
            <p:cNvPr id="117793" name="Text Box 33"/>
            <p:cNvSpPr txBox="1">
              <a:spLocks noChangeArrowheads="1"/>
            </p:cNvSpPr>
            <p:nvPr/>
          </p:nvSpPr>
          <p:spPr bwMode="auto">
            <a:xfrm>
              <a:off x="4815" y="8069"/>
              <a:ext cx="898" cy="4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17794" name="Text Box 34"/>
            <p:cNvSpPr txBox="1">
              <a:spLocks noChangeArrowheads="1"/>
            </p:cNvSpPr>
            <p:nvPr/>
          </p:nvSpPr>
          <p:spPr bwMode="auto">
            <a:xfrm>
              <a:off x="5565" y="8285"/>
              <a:ext cx="405" cy="3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1" i="0" u="none" strike="noStrike" cap="none" normalizeH="0" baseline="0" smtClean="0">
                <a:ln>
                  <a:noFill/>
                </a:ln>
                <a:solidFill>
                  <a:schemeClr val="tx1"/>
                </a:solidFill>
                <a:effectLst/>
                <a:latin typeface="Arial" pitchFamily="34" charset="0"/>
                <a:cs typeface="Arial" pitchFamily="34" charset="0"/>
              </a:endParaRPr>
            </a:p>
          </p:txBody>
        </p:sp>
        <p:sp>
          <p:nvSpPr>
            <p:cNvPr id="117795" name="Text Box 35"/>
            <p:cNvSpPr txBox="1">
              <a:spLocks noChangeArrowheads="1"/>
            </p:cNvSpPr>
            <p:nvPr/>
          </p:nvSpPr>
          <p:spPr bwMode="auto">
            <a:xfrm>
              <a:off x="5880" y="8069"/>
              <a:ext cx="2550" cy="48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1069567 - 1000000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17796" name="Text Box 36"/>
            <p:cNvSpPr txBox="1">
              <a:spLocks noChangeArrowheads="1"/>
            </p:cNvSpPr>
            <p:nvPr/>
          </p:nvSpPr>
          <p:spPr bwMode="auto">
            <a:xfrm>
              <a:off x="6225" y="8480"/>
              <a:ext cx="1262"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1000000</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17797" name="AutoShape 37"/>
            <p:cNvCxnSpPr>
              <a:cxnSpLocks noChangeShapeType="1"/>
            </p:cNvCxnSpPr>
            <p:nvPr/>
          </p:nvCxnSpPr>
          <p:spPr bwMode="auto">
            <a:xfrm>
              <a:off x="5970" y="8525"/>
              <a:ext cx="2190" cy="0"/>
            </a:xfrm>
            <a:prstGeom prst="straightConnector1">
              <a:avLst/>
            </a:prstGeom>
            <a:noFill/>
            <a:ln w="31750">
              <a:solidFill>
                <a:srgbClr val="000000"/>
              </a:solidFill>
              <a:round/>
              <a:headEnd/>
              <a:tailEnd/>
            </a:ln>
          </p:spPr>
        </p:cxnSp>
        <p:sp>
          <p:nvSpPr>
            <p:cNvPr id="117798" name="Text Box 38"/>
            <p:cNvSpPr txBox="1">
              <a:spLocks noChangeArrowheads="1"/>
            </p:cNvSpPr>
            <p:nvPr/>
          </p:nvSpPr>
          <p:spPr bwMode="auto">
            <a:xfrm>
              <a:off x="8310" y="8225"/>
              <a:ext cx="2355" cy="396"/>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0,0695= 6.95%</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17799" name="AutoShape 39"/>
            <p:cNvCxnSpPr>
              <a:cxnSpLocks noChangeShapeType="1"/>
            </p:cNvCxnSpPr>
            <p:nvPr/>
          </p:nvCxnSpPr>
          <p:spPr bwMode="auto">
            <a:xfrm>
              <a:off x="4860" y="8525"/>
              <a:ext cx="705" cy="0"/>
            </a:xfrm>
            <a:prstGeom prst="straightConnector1">
              <a:avLst/>
            </a:prstGeom>
            <a:noFill/>
            <a:ln w="31750">
              <a:solidFill>
                <a:srgbClr val="000000"/>
              </a:solidFill>
              <a:round/>
              <a:headEnd/>
              <a:tailEnd/>
            </a:ln>
          </p:spPr>
        </p:cxnSp>
      </p:grpSp>
      <p:cxnSp>
        <p:nvCxnSpPr>
          <p:cNvPr id="39" name="Connecteur droit avec flèche 38"/>
          <p:cNvCxnSpPr>
            <a:stCxn id="117773" idx="3"/>
          </p:cNvCxnSpPr>
          <p:nvPr/>
        </p:nvCxnSpPr>
        <p:spPr>
          <a:xfrm flipV="1">
            <a:off x="2017309" y="4191003"/>
            <a:ext cx="533400" cy="21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6" name="Groupe 40"/>
          <p:cNvGrpSpPr/>
          <p:nvPr/>
        </p:nvGrpSpPr>
        <p:grpSpPr>
          <a:xfrm>
            <a:off x="188509" y="3962400"/>
            <a:ext cx="4078691" cy="990526"/>
            <a:chOff x="0" y="3962400"/>
            <a:chExt cx="4078691" cy="990526"/>
          </a:xfrm>
        </p:grpSpPr>
        <p:grpSp>
          <p:nvGrpSpPr>
            <p:cNvPr id="7" name="Group 7"/>
            <p:cNvGrpSpPr>
              <a:grpSpLocks/>
            </p:cNvGrpSpPr>
            <p:nvPr/>
          </p:nvGrpSpPr>
          <p:grpSpPr bwMode="auto">
            <a:xfrm>
              <a:off x="0" y="3962400"/>
              <a:ext cx="4078691" cy="990526"/>
              <a:chOff x="1200" y="6350"/>
              <a:chExt cx="4349" cy="961"/>
            </a:xfrm>
          </p:grpSpPr>
          <p:sp>
            <p:nvSpPr>
              <p:cNvPr id="117773" name="Text Box 13"/>
              <p:cNvSpPr txBox="1">
                <a:spLocks noChangeArrowheads="1"/>
              </p:cNvSpPr>
              <p:nvPr/>
            </p:nvSpPr>
            <p:spPr bwMode="auto">
              <a:xfrm>
                <a:off x="1200" y="6350"/>
                <a:ext cx="1950" cy="4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6900 مليون دج</a:t>
                </a:r>
                <a:endParaRPr kumimoji="0" lang="ar-DZ"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7771" name="Text Box 11"/>
              <p:cNvSpPr txBox="1">
                <a:spLocks noChangeArrowheads="1"/>
              </p:cNvSpPr>
              <p:nvPr/>
            </p:nvSpPr>
            <p:spPr bwMode="auto">
              <a:xfrm>
                <a:off x="3719" y="6350"/>
                <a:ext cx="1830" cy="4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0</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10</a:t>
                </a:r>
                <a:r>
                  <a:rPr kumimoji="0" lang="ar-DZ"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 6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نقطة</a:t>
                </a:r>
                <a:endParaRPr kumimoji="0" lang="ar-DZ"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7770" name="Text Box 10"/>
              <p:cNvSpPr txBox="1">
                <a:spLocks noChangeArrowheads="1"/>
              </p:cNvSpPr>
              <p:nvPr/>
            </p:nvSpPr>
            <p:spPr bwMode="auto">
              <a:xfrm>
                <a:off x="1200" y="6890"/>
                <a:ext cx="1965" cy="4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7380 مليون دج</a:t>
                </a:r>
                <a:endParaRPr kumimoji="0" lang="ar-DZ"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7768" name="Text Box 8"/>
              <p:cNvSpPr txBox="1">
                <a:spLocks noChangeArrowheads="1"/>
              </p:cNvSpPr>
              <p:nvPr/>
            </p:nvSpPr>
            <p:spPr bwMode="auto">
              <a:xfrm>
                <a:off x="3719" y="6845"/>
                <a:ext cx="1698" cy="46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نقطة</a:t>
                </a:r>
                <a:endParaRPr kumimoji="0" lang="ar-DZ"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cxnSp>
          <p:nvCxnSpPr>
            <p:cNvPr id="40" name="Connecteur droit avec flèche 39"/>
            <p:cNvCxnSpPr/>
            <p:nvPr/>
          </p:nvCxnSpPr>
          <p:spPr>
            <a:xfrm flipV="1">
              <a:off x="1842448" y="4724400"/>
              <a:ext cx="533400" cy="21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8" name="Group 20"/>
          <p:cNvGrpSpPr>
            <a:grpSpLocks/>
          </p:cNvGrpSpPr>
          <p:nvPr/>
        </p:nvGrpSpPr>
        <p:grpSpPr bwMode="auto">
          <a:xfrm>
            <a:off x="533397" y="2590801"/>
            <a:ext cx="3581939" cy="954684"/>
            <a:chOff x="6826" y="6530"/>
            <a:chExt cx="3314" cy="824"/>
          </a:xfrm>
          <a:blipFill>
            <a:blip r:embed="rId2"/>
            <a:tile tx="0" ty="0" sx="100000" sy="100000" flip="none" algn="tl"/>
          </a:blipFill>
        </p:grpSpPr>
        <p:sp>
          <p:nvSpPr>
            <p:cNvPr id="43" name="Text Box 21"/>
            <p:cNvSpPr txBox="1">
              <a:spLocks noChangeArrowheads="1"/>
            </p:cNvSpPr>
            <p:nvPr/>
          </p:nvSpPr>
          <p:spPr bwMode="auto">
            <a:xfrm>
              <a:off x="6826" y="6710"/>
              <a:ext cx="613" cy="41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4" name="Text Box 22"/>
            <p:cNvSpPr txBox="1">
              <a:spLocks noChangeArrowheads="1"/>
            </p:cNvSpPr>
            <p:nvPr/>
          </p:nvSpPr>
          <p:spPr bwMode="auto">
            <a:xfrm>
              <a:off x="7440" y="6530"/>
              <a:ext cx="2700" cy="39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ق </a:t>
              </a:r>
              <a:r>
                <a:rPr kumimoji="0" lang="ar-DZ"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س</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حالية</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x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مؤشر سابق</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5" name="Text Box 23"/>
            <p:cNvSpPr txBox="1">
              <a:spLocks noChangeArrowheads="1"/>
            </p:cNvSpPr>
            <p:nvPr/>
          </p:nvSpPr>
          <p:spPr bwMode="auto">
            <a:xfrm>
              <a:off x="8025" y="6925"/>
              <a:ext cx="1377" cy="42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 </a:t>
              </a:r>
              <a:r>
                <a:rPr kumimoji="0" lang="ar-DZ"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س</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سابقة</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46" name="AutoShape 24"/>
            <p:cNvCxnSpPr>
              <a:cxnSpLocks noChangeShapeType="1"/>
            </p:cNvCxnSpPr>
            <p:nvPr/>
          </p:nvCxnSpPr>
          <p:spPr bwMode="auto">
            <a:xfrm flipV="1">
              <a:off x="7635" y="6925"/>
              <a:ext cx="2293" cy="10"/>
            </a:xfrm>
            <a:prstGeom prst="straightConnector1">
              <a:avLst/>
            </a:prstGeom>
            <a:grpFill/>
            <a:ln w="38100">
              <a:solidFill>
                <a:srgbClr val="000000"/>
              </a:solidFill>
              <a:round/>
              <a:headEnd/>
              <a:tailEnd/>
            </a:ln>
          </p:spPr>
        </p:cxn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057590" y="456469"/>
            <a:ext cx="3352351" cy="456457"/>
            <a:chOff x="3586" y="9252"/>
            <a:chExt cx="2677" cy="307"/>
          </a:xfrm>
        </p:grpSpPr>
        <p:sp>
          <p:nvSpPr>
            <p:cNvPr id="118787" name="Text Box 3"/>
            <p:cNvSpPr txBox="1">
              <a:spLocks noChangeArrowheads="1"/>
            </p:cNvSpPr>
            <p:nvPr/>
          </p:nvSpPr>
          <p:spPr bwMode="auto">
            <a:xfrm>
              <a:off x="3586" y="9253"/>
              <a:ext cx="1017" cy="3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6.95 %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788" name="Text Box 4"/>
            <p:cNvSpPr txBox="1">
              <a:spLocks noChangeArrowheads="1"/>
            </p:cNvSpPr>
            <p:nvPr/>
          </p:nvSpPr>
          <p:spPr bwMode="auto">
            <a:xfrm>
              <a:off x="5055" y="9252"/>
              <a:ext cx="1208" cy="30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1069567</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789" name="AutoShape 5"/>
            <p:cNvSpPr>
              <a:spLocks noChangeArrowheads="1"/>
            </p:cNvSpPr>
            <p:nvPr/>
          </p:nvSpPr>
          <p:spPr bwMode="auto">
            <a:xfrm>
              <a:off x="4725" y="9330"/>
              <a:ext cx="285" cy="210"/>
            </a:xfrm>
            <a:prstGeom prst="triangle">
              <a:avLst>
                <a:gd name="adj" fmla="val 50000"/>
              </a:avLst>
            </a:prstGeom>
            <a:solidFill>
              <a:srgbClr val="00B050"/>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fr-FR" sz="3600">
                <a:latin typeface="Times New Roman" pitchFamily="18" charset="0"/>
                <a:cs typeface="Times New Roman" pitchFamily="18" charset="0"/>
              </a:endParaRPr>
            </a:p>
          </p:txBody>
        </p:sp>
      </p:grpSp>
      <p:sp>
        <p:nvSpPr>
          <p:cNvPr id="118790" name="Rectangle 6"/>
          <p:cNvSpPr>
            <a:spLocks noChangeArrowheads="1"/>
          </p:cNvSpPr>
          <p:nvPr/>
        </p:nvSpPr>
        <p:spPr bwMode="auto">
          <a:xfrm>
            <a:off x="685800" y="1066800"/>
            <a:ext cx="80772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قيمة سوقية إجمالية جديدة</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(t=2)</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35</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(100)+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55</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(50)+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95</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(10)</a:t>
            </a:r>
          </a:p>
          <a:p>
            <a:pPr marL="0" marR="0" lvl="0" indent="0" algn="justLow" defTabSz="914400" rtl="1" eaLnBrk="1" fontAlgn="base" latinLnBrk="0" hangingPunct="1">
              <a:lnSpc>
                <a:spcPct val="100000"/>
              </a:lnSpc>
              <a:spcBef>
                <a:spcPct val="0"/>
              </a:spcBef>
              <a:spcAft>
                <a:spcPct val="0"/>
              </a:spcAft>
              <a:buClrTx/>
              <a:buSzTx/>
              <a:buFontTx/>
              <a:buNone/>
              <a:tabLst/>
            </a:pPr>
            <a:r>
              <a:rPr lang="ar-DZ" sz="2400" b="1" dirty="0" smtClean="0">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7200</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مليون دج (رسملة جديدة</a:t>
            </a:r>
            <a:r>
              <a:rPr kumimoji="0" lang="ar-DZ" sz="2400" b="1" i="0" u="none" strike="noStrike" cap="none" normalizeH="0" dirty="0" smtClean="0">
                <a:ln>
                  <a:noFill/>
                </a:ln>
                <a:solidFill>
                  <a:schemeClr val="tx1"/>
                </a:solidFill>
                <a:effectLst/>
                <a:latin typeface="Calibri" pitchFamily="34" charset="0"/>
                <a:ea typeface="Calibri" pitchFamily="34" charset="0"/>
                <a:cs typeface="Arial" pitchFamily="34" charset="0"/>
              </a:rPr>
              <a:t> ل</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لبورصة)</a:t>
            </a:r>
            <a:endParaRPr kumimoji="0" lang="ar-DZ" sz="2400" b="1" i="0" u="none" strike="noStrike" cap="none" normalizeH="0" baseline="0" dirty="0" smtClean="0">
              <a:ln>
                <a:noFill/>
              </a:ln>
              <a:solidFill>
                <a:schemeClr val="tx1"/>
              </a:solidFill>
              <a:effectLst/>
              <a:latin typeface="Arial" pitchFamily="34" charset="0"/>
              <a:cs typeface="Arial" pitchFamily="34" charset="0"/>
            </a:endParaRPr>
          </a:p>
        </p:txBody>
      </p:sp>
      <p:grpSp>
        <p:nvGrpSpPr>
          <p:cNvPr id="3" name="Group 14"/>
          <p:cNvGrpSpPr>
            <a:grpSpLocks/>
          </p:cNvGrpSpPr>
          <p:nvPr/>
        </p:nvGrpSpPr>
        <p:grpSpPr bwMode="auto">
          <a:xfrm>
            <a:off x="1828798" y="3581222"/>
            <a:ext cx="4952999" cy="914578"/>
            <a:chOff x="6270" y="10883"/>
            <a:chExt cx="4575" cy="733"/>
          </a:xfrm>
        </p:grpSpPr>
        <p:sp>
          <p:nvSpPr>
            <p:cNvPr id="118803" name="Text Box 19"/>
            <p:cNvSpPr txBox="1">
              <a:spLocks noChangeArrowheads="1"/>
            </p:cNvSpPr>
            <p:nvPr/>
          </p:nvSpPr>
          <p:spPr bwMode="auto">
            <a:xfrm>
              <a:off x="6270" y="11063"/>
              <a:ext cx="704" cy="43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802" name="Text Box 18"/>
            <p:cNvSpPr txBox="1">
              <a:spLocks noChangeArrowheads="1"/>
            </p:cNvSpPr>
            <p:nvPr/>
          </p:nvSpPr>
          <p:spPr bwMode="auto">
            <a:xfrm>
              <a:off x="6900" y="10883"/>
              <a:ext cx="2115"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7200 x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1069567</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801" name="Text Box 17"/>
            <p:cNvSpPr txBox="1">
              <a:spLocks noChangeArrowheads="1"/>
            </p:cNvSpPr>
            <p:nvPr/>
          </p:nvSpPr>
          <p:spPr bwMode="auto">
            <a:xfrm>
              <a:off x="7537" y="11243"/>
              <a:ext cx="817" cy="37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7380</a:t>
              </a:r>
              <a:endParaRPr kumimoji="0" lang="ar-DZ"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800" name="AutoShape 16"/>
            <p:cNvSpPr>
              <a:spLocks noChangeShapeType="1"/>
            </p:cNvSpPr>
            <p:nvPr/>
          </p:nvSpPr>
          <p:spPr bwMode="auto">
            <a:xfrm>
              <a:off x="7080" y="11288"/>
              <a:ext cx="1695" cy="0"/>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b="1">
                <a:latin typeface="Times New Roman" pitchFamily="18" charset="0"/>
                <a:cs typeface="Times New Roman" pitchFamily="18" charset="0"/>
              </a:endParaRPr>
            </a:p>
          </p:txBody>
        </p:sp>
        <p:sp>
          <p:nvSpPr>
            <p:cNvPr id="118799" name="Text Box 15"/>
            <p:cNvSpPr txBox="1">
              <a:spLocks noChangeArrowheads="1"/>
            </p:cNvSpPr>
            <p:nvPr/>
          </p:nvSpPr>
          <p:spPr bwMode="auto">
            <a:xfrm>
              <a:off x="8850" y="11018"/>
              <a:ext cx="1995"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r>
                <a:rPr kumimoji="0" lang="en-US" sz="24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r>
                <a:rPr kumimoji="0" lang="ar-DZ" sz="24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1043480</a:t>
              </a:r>
              <a:r>
                <a:rPr kumimoji="0" lang="en-US" sz="24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r>
                <a:rPr kumimoji="0" lang="ar-DZ" sz="24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نقطة</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endParaRPr>
            </a:p>
          </p:txBody>
        </p:sp>
      </p:grpSp>
      <p:sp>
        <p:nvSpPr>
          <p:cNvPr id="118804"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4" name="Rectangle 23"/>
          <p:cNvSpPr/>
          <p:nvPr/>
        </p:nvSpPr>
        <p:spPr>
          <a:xfrm>
            <a:off x="5103128" y="2437731"/>
            <a:ext cx="3688946" cy="461665"/>
          </a:xfrm>
          <a:prstGeom prst="rect">
            <a:avLst/>
          </a:prstGeom>
        </p:spPr>
        <p:txBody>
          <a:bodyPr wrap="square">
            <a:spAutoFit/>
          </a:bodyPr>
          <a:lstStyle/>
          <a:p>
            <a:pPr algn="r" rtl="1"/>
            <a:r>
              <a:rPr lang="ar-DZ" sz="2400" b="1" dirty="0" smtClean="0">
                <a:solidFill>
                  <a:srgbClr val="FF0000"/>
                </a:solidFill>
                <a:latin typeface="Arial" pitchFamily="34" charset="0"/>
                <a:cs typeface="Arial" pitchFamily="34" charset="0"/>
              </a:rPr>
              <a:t>مؤشر البورصة الجديد في </a:t>
            </a:r>
            <a:r>
              <a:rPr lang="fr-FR" sz="2400" b="1" dirty="0" smtClean="0">
                <a:solidFill>
                  <a:srgbClr val="FF0000"/>
                </a:solidFill>
                <a:latin typeface="Times New Roman" pitchFamily="18" charset="0"/>
                <a:cs typeface="Times New Roman" pitchFamily="18" charset="0"/>
              </a:rPr>
              <a:t>t</a:t>
            </a:r>
            <a:r>
              <a:rPr lang="fr-FR" sz="2400" b="1" baseline="-25000" dirty="0" smtClean="0">
                <a:solidFill>
                  <a:srgbClr val="FF0000"/>
                </a:solidFill>
                <a:latin typeface="Times New Roman" pitchFamily="18" charset="0"/>
                <a:cs typeface="Times New Roman" pitchFamily="18" charset="0"/>
              </a:rPr>
              <a:t>2</a:t>
            </a:r>
            <a:r>
              <a:rPr lang="ar-DZ" sz="2400" b="1" dirty="0" smtClean="0">
                <a:solidFill>
                  <a:srgbClr val="FF0000"/>
                </a:solidFill>
                <a:latin typeface="Arial" pitchFamily="34" charset="0"/>
                <a:cs typeface="Arial" pitchFamily="34" charset="0"/>
              </a:rPr>
              <a:t>:</a:t>
            </a:r>
            <a:endParaRPr lang="fr-FR" sz="2400" dirty="0">
              <a:solidFill>
                <a:srgbClr val="FF0000"/>
              </a:solidFill>
              <a:latin typeface="Times New Roman" pitchFamily="18" charset="0"/>
              <a:cs typeface="Times New Roman" pitchFamily="18" charset="0"/>
            </a:endParaRPr>
          </a:p>
        </p:txBody>
      </p:sp>
      <p:grpSp>
        <p:nvGrpSpPr>
          <p:cNvPr id="4" name="Groupe 49"/>
          <p:cNvGrpSpPr/>
          <p:nvPr/>
        </p:nvGrpSpPr>
        <p:grpSpPr>
          <a:xfrm>
            <a:off x="152344" y="2285484"/>
            <a:ext cx="4953052" cy="1067316"/>
            <a:chOff x="152344" y="1828806"/>
            <a:chExt cx="4953052" cy="1067316"/>
          </a:xfrm>
        </p:grpSpPr>
        <p:grpSp>
          <p:nvGrpSpPr>
            <p:cNvPr id="5" name="Group 30"/>
            <p:cNvGrpSpPr>
              <a:grpSpLocks/>
            </p:cNvGrpSpPr>
            <p:nvPr/>
          </p:nvGrpSpPr>
          <p:grpSpPr bwMode="auto">
            <a:xfrm>
              <a:off x="152344" y="1828806"/>
              <a:ext cx="4953052" cy="1067316"/>
              <a:chOff x="836" y="10992"/>
              <a:chExt cx="5914" cy="763"/>
            </a:xfrm>
          </p:grpSpPr>
          <p:sp>
            <p:nvSpPr>
              <p:cNvPr id="118815" name="Text Box 31"/>
              <p:cNvSpPr txBox="1">
                <a:spLocks noChangeArrowheads="1"/>
              </p:cNvSpPr>
              <p:nvPr/>
            </p:nvSpPr>
            <p:spPr bwMode="auto">
              <a:xfrm>
                <a:off x="836" y="10992"/>
                <a:ext cx="2314" cy="3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7380</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مليون</a:t>
                </a:r>
                <a:r>
                  <a:rPr kumimoji="0" lang="fr-FR"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دج</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18817" name="Text Box 33"/>
              <p:cNvSpPr txBox="1">
                <a:spLocks noChangeArrowheads="1"/>
              </p:cNvSpPr>
              <p:nvPr/>
            </p:nvSpPr>
            <p:spPr bwMode="auto">
              <a:xfrm>
                <a:off x="3839" y="10992"/>
                <a:ext cx="2911" cy="3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lang="ar-DZ" sz="2400" b="1" dirty="0" smtClean="0">
                    <a:latin typeface="Arial" pitchFamily="34" charset="0"/>
                    <a:ea typeface="Arial" pitchFamily="34" charset="0"/>
                    <a:cs typeface="Arial" pitchFamily="34" charset="0"/>
                  </a:rPr>
                  <a:t>نقطة </a:t>
                </a:r>
                <a:r>
                  <a:rPr lang="fr-FR" sz="2400" b="1" dirty="0" smtClean="0">
                    <a:latin typeface="Times New Roman" pitchFamily="18" charset="0"/>
                    <a:ea typeface="Arial" pitchFamily="34" charset="0"/>
                    <a:cs typeface="Arial" pitchFamily="34" charset="0"/>
                  </a:rPr>
                  <a:t>I</a:t>
                </a:r>
                <a:r>
                  <a:rPr lang="fr-FR" sz="2400" b="1" baseline="-25000" dirty="0" smtClean="0">
                    <a:latin typeface="Times New Roman" pitchFamily="18" charset="0"/>
                    <a:ea typeface="Arial" pitchFamily="34" charset="0"/>
                    <a:cs typeface="Arial" pitchFamily="34" charset="0"/>
                  </a:rPr>
                  <a:t>1</a:t>
                </a:r>
                <a:r>
                  <a:rPr lang="fr-FR" sz="2400" b="1" dirty="0" smtClean="0">
                    <a:latin typeface="Arial" pitchFamily="34" charset="0"/>
                    <a:ea typeface="Arial" pitchFamily="34" charset="0"/>
                    <a:cs typeface="Arial" pitchFamily="34" charset="0"/>
                  </a:rPr>
                  <a:t>= </a:t>
                </a:r>
                <a:r>
                  <a:rPr lang="fr-FR" sz="2400" b="1" dirty="0" smtClean="0">
                    <a:latin typeface="Times New Roman" pitchFamily="18" charset="0"/>
                    <a:ea typeface="Arial" pitchFamily="34" charset="0"/>
                    <a:cs typeface="Times New Roman" pitchFamily="18" charset="0"/>
                  </a:rPr>
                  <a:t>1069567</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818" name="Text Box 34"/>
              <p:cNvSpPr txBox="1">
                <a:spLocks noChangeArrowheads="1"/>
              </p:cNvSpPr>
              <p:nvPr/>
            </p:nvSpPr>
            <p:spPr bwMode="auto">
              <a:xfrm>
                <a:off x="836" y="11423"/>
                <a:ext cx="2366" cy="33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7200</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مليون دج</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18819" name="AutoShape 35"/>
              <p:cNvCxnSpPr>
                <a:cxnSpLocks noChangeShapeType="1"/>
              </p:cNvCxnSpPr>
              <p:nvPr/>
            </p:nvCxnSpPr>
            <p:spPr bwMode="auto">
              <a:xfrm flipV="1">
                <a:off x="3202" y="11591"/>
                <a:ext cx="674" cy="2"/>
              </a:xfrm>
              <a:prstGeom prst="straightConnector1">
                <a:avLst/>
              </a:prstGeom>
              <a:noFill/>
              <a:ln w="38100">
                <a:solidFill>
                  <a:srgbClr val="000000"/>
                </a:solidFill>
                <a:round/>
                <a:headEnd/>
                <a:tailEnd type="triangle" w="med" len="med"/>
              </a:ln>
            </p:spPr>
          </p:cxnSp>
          <p:sp>
            <p:nvSpPr>
              <p:cNvPr id="118820" name="Text Box 36"/>
              <p:cNvSpPr txBox="1">
                <a:spLocks noChangeArrowheads="1"/>
              </p:cNvSpPr>
              <p:nvPr/>
            </p:nvSpPr>
            <p:spPr bwMode="auto">
              <a:xfrm>
                <a:off x="3871" y="11432"/>
                <a:ext cx="2275" cy="32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FR" sz="2400" b="1" dirty="0" smtClean="0">
                    <a:latin typeface="Times New Roman" pitchFamily="18" charset="0"/>
                    <a:ea typeface="Arial" pitchFamily="34" charset="0"/>
                    <a:cs typeface="Arial" pitchFamily="34" charset="0"/>
                  </a:rPr>
                  <a:t>I</a:t>
                </a:r>
                <a:r>
                  <a:rPr lang="fr-FR" sz="2400" b="1" baseline="-25000" dirty="0" smtClean="0">
                    <a:latin typeface="Times New Roman" pitchFamily="18" charset="0"/>
                    <a:ea typeface="Arial" pitchFamily="34" charset="0"/>
                    <a:cs typeface="Arial" pitchFamily="34" charset="0"/>
                  </a:rPr>
                  <a:t>2</a:t>
                </a:r>
                <a:r>
                  <a:rPr lang="ar-DZ" sz="2400" b="1" dirty="0" smtClean="0">
                    <a:latin typeface="Arial" pitchFamily="34" charset="0"/>
                    <a:ea typeface="Arial" pitchFamily="34" charset="0"/>
                    <a:cs typeface="Arial" pitchFamily="34" charset="0"/>
                  </a:rPr>
                  <a:t>نقطة ؟ =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34" name="AutoShape 35"/>
            <p:cNvCxnSpPr>
              <a:cxnSpLocks noChangeShapeType="1"/>
            </p:cNvCxnSpPr>
            <p:nvPr/>
          </p:nvCxnSpPr>
          <p:spPr bwMode="auto">
            <a:xfrm flipV="1">
              <a:off x="2133600" y="2133600"/>
              <a:ext cx="564086" cy="3313"/>
            </a:xfrm>
            <a:prstGeom prst="straightConnector1">
              <a:avLst/>
            </a:prstGeom>
            <a:noFill/>
            <a:ln w="38100">
              <a:solidFill>
                <a:srgbClr val="000000"/>
              </a:solidFill>
              <a:round/>
              <a:headEnd/>
              <a:tailEnd type="triangle" w="med" len="med"/>
            </a:ln>
          </p:spPr>
        </p:cxnSp>
      </p:grpSp>
      <p:sp>
        <p:nvSpPr>
          <p:cNvPr id="35" name="Rectangle 34"/>
          <p:cNvSpPr/>
          <p:nvPr/>
        </p:nvSpPr>
        <p:spPr>
          <a:xfrm>
            <a:off x="5472373" y="4505980"/>
            <a:ext cx="3236784" cy="461665"/>
          </a:xfrm>
          <a:prstGeom prst="rect">
            <a:avLst/>
          </a:prstGeom>
        </p:spPr>
        <p:txBody>
          <a:bodyPr wrap="none">
            <a:spAutoFit/>
          </a:bodyPr>
          <a:lstStyle/>
          <a:p>
            <a:pPr algn="r" rtl="1"/>
            <a:r>
              <a:rPr lang="ar-DZ" sz="2400" b="1" dirty="0" smtClean="0">
                <a:solidFill>
                  <a:srgbClr val="FF0000"/>
                </a:solidFill>
                <a:latin typeface="Arial" pitchFamily="34" charset="0"/>
                <a:cs typeface="Arial" pitchFamily="34" charset="0"/>
              </a:rPr>
              <a:t>ومنه معدل عائد السوق في </a:t>
            </a:r>
            <a:r>
              <a:rPr lang="fr-FR" sz="2400" b="1" dirty="0" smtClean="0">
                <a:solidFill>
                  <a:srgbClr val="FF0000"/>
                </a:solidFill>
                <a:latin typeface="Times New Roman" pitchFamily="18" charset="0"/>
                <a:cs typeface="Times New Roman" pitchFamily="18" charset="0"/>
              </a:rPr>
              <a:t>t</a:t>
            </a:r>
            <a:r>
              <a:rPr lang="fr-FR" sz="2400" b="1" baseline="-25000" dirty="0" smtClean="0">
                <a:solidFill>
                  <a:srgbClr val="FF0000"/>
                </a:solidFill>
                <a:latin typeface="Times New Roman" pitchFamily="18" charset="0"/>
                <a:cs typeface="Times New Roman" pitchFamily="18" charset="0"/>
              </a:rPr>
              <a:t>2</a:t>
            </a:r>
            <a:r>
              <a:rPr lang="ar-DZ" sz="2400" b="1" dirty="0" smtClean="0">
                <a:solidFill>
                  <a:srgbClr val="FF0000"/>
                </a:solidFill>
                <a:latin typeface="Times New Roman" pitchFamily="18" charset="0"/>
                <a:cs typeface="Times New Roman" pitchFamily="18" charset="0"/>
              </a:rPr>
              <a:t>:</a:t>
            </a:r>
            <a:endParaRPr lang="fr-FR" sz="2400" dirty="0">
              <a:solidFill>
                <a:srgbClr val="FF0000"/>
              </a:solidFill>
              <a:latin typeface="Times New Roman" pitchFamily="18" charset="0"/>
              <a:cs typeface="Times New Roman" pitchFamily="18" charset="0"/>
            </a:endParaRPr>
          </a:p>
        </p:txBody>
      </p:sp>
      <p:grpSp>
        <p:nvGrpSpPr>
          <p:cNvPr id="6" name="Group 37"/>
          <p:cNvGrpSpPr>
            <a:grpSpLocks/>
          </p:cNvGrpSpPr>
          <p:nvPr/>
        </p:nvGrpSpPr>
        <p:grpSpPr bwMode="auto">
          <a:xfrm>
            <a:off x="214564" y="5099539"/>
            <a:ext cx="8701010" cy="920261"/>
            <a:chOff x="2453" y="12664"/>
            <a:chExt cx="8672" cy="785"/>
          </a:xfrm>
        </p:grpSpPr>
        <p:sp>
          <p:nvSpPr>
            <p:cNvPr id="118822" name="Text Box 38"/>
            <p:cNvSpPr txBox="1">
              <a:spLocks noChangeArrowheads="1"/>
            </p:cNvSpPr>
            <p:nvPr/>
          </p:nvSpPr>
          <p:spPr bwMode="auto">
            <a:xfrm>
              <a:off x="3668" y="13029"/>
              <a:ext cx="684" cy="4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I</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t-1</a:t>
              </a:r>
              <a:endParaRPr kumimoji="0" lang="fr-FR" sz="2400" b="1"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18823" name="Text Box 39"/>
            <p:cNvSpPr txBox="1">
              <a:spLocks noChangeArrowheads="1"/>
            </p:cNvSpPr>
            <p:nvPr/>
          </p:nvSpPr>
          <p:spPr bwMode="auto">
            <a:xfrm>
              <a:off x="4995" y="13014"/>
              <a:ext cx="525" cy="4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824" name="Text Box 40"/>
            <p:cNvSpPr txBox="1">
              <a:spLocks noChangeArrowheads="1"/>
            </p:cNvSpPr>
            <p:nvPr/>
          </p:nvSpPr>
          <p:spPr bwMode="auto">
            <a:xfrm>
              <a:off x="2453" y="12819"/>
              <a:ext cx="1215" cy="4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E(R</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m</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a:t>
              </a:r>
              <a:endParaRPr kumimoji="0" lang="fr-FR" sz="2400" b="1"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18825" name="Text Box 41"/>
            <p:cNvSpPr txBox="1">
              <a:spLocks noChangeArrowheads="1"/>
            </p:cNvSpPr>
            <p:nvPr/>
          </p:nvSpPr>
          <p:spPr bwMode="auto">
            <a:xfrm>
              <a:off x="3548" y="12664"/>
              <a:ext cx="1107"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t</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t-1</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18826" name="AutoShape 42"/>
            <p:cNvCxnSpPr>
              <a:cxnSpLocks noChangeShapeType="1"/>
            </p:cNvCxnSpPr>
            <p:nvPr/>
          </p:nvCxnSpPr>
          <p:spPr bwMode="auto">
            <a:xfrm>
              <a:off x="3630" y="13059"/>
              <a:ext cx="855" cy="0"/>
            </a:xfrm>
            <a:prstGeom prst="straightConnector1">
              <a:avLst/>
            </a:prstGeom>
            <a:noFill/>
            <a:ln w="38100">
              <a:solidFill>
                <a:srgbClr val="000000"/>
              </a:solidFill>
              <a:round/>
              <a:headEnd/>
              <a:tailEnd/>
            </a:ln>
          </p:spPr>
        </p:cxnSp>
        <p:sp>
          <p:nvSpPr>
            <p:cNvPr id="118827" name="Text Box 43"/>
            <p:cNvSpPr txBox="1">
              <a:spLocks noChangeArrowheads="1"/>
            </p:cNvSpPr>
            <p:nvPr/>
          </p:nvSpPr>
          <p:spPr bwMode="auto">
            <a:xfrm>
              <a:off x="4485" y="12819"/>
              <a:ext cx="450" cy="4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828" name="Text Box 44"/>
            <p:cNvSpPr txBox="1">
              <a:spLocks noChangeArrowheads="1"/>
            </p:cNvSpPr>
            <p:nvPr/>
          </p:nvSpPr>
          <p:spPr bwMode="auto">
            <a:xfrm>
              <a:off x="4788" y="12664"/>
              <a:ext cx="1065" cy="4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829" name="Text Box 45"/>
            <p:cNvSpPr txBox="1">
              <a:spLocks noChangeArrowheads="1"/>
            </p:cNvSpPr>
            <p:nvPr/>
          </p:nvSpPr>
          <p:spPr bwMode="auto">
            <a:xfrm>
              <a:off x="5520" y="12819"/>
              <a:ext cx="450"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830" name="Text Box 46"/>
            <p:cNvSpPr txBox="1">
              <a:spLocks noChangeArrowheads="1"/>
            </p:cNvSpPr>
            <p:nvPr/>
          </p:nvSpPr>
          <p:spPr bwMode="auto">
            <a:xfrm>
              <a:off x="5880" y="12664"/>
              <a:ext cx="2655" cy="4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1043480 - 1069567</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8831" name="Text Box 47"/>
            <p:cNvSpPr txBox="1">
              <a:spLocks noChangeArrowheads="1"/>
            </p:cNvSpPr>
            <p:nvPr/>
          </p:nvSpPr>
          <p:spPr bwMode="auto">
            <a:xfrm>
              <a:off x="6416" y="13014"/>
              <a:ext cx="1324"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1069567</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18832" name="AutoShape 48"/>
            <p:cNvCxnSpPr>
              <a:cxnSpLocks noChangeShapeType="1"/>
            </p:cNvCxnSpPr>
            <p:nvPr/>
          </p:nvCxnSpPr>
          <p:spPr bwMode="auto">
            <a:xfrm>
              <a:off x="6052" y="13059"/>
              <a:ext cx="2190" cy="0"/>
            </a:xfrm>
            <a:prstGeom prst="straightConnector1">
              <a:avLst/>
            </a:prstGeom>
            <a:noFill/>
            <a:ln w="38100">
              <a:solidFill>
                <a:srgbClr val="000000"/>
              </a:solidFill>
              <a:round/>
              <a:headEnd/>
              <a:tailEnd/>
            </a:ln>
          </p:spPr>
        </p:cxnSp>
        <p:sp>
          <p:nvSpPr>
            <p:cNvPr id="118833" name="Text Box 49"/>
            <p:cNvSpPr txBox="1">
              <a:spLocks noChangeArrowheads="1"/>
            </p:cNvSpPr>
            <p:nvPr/>
          </p:nvSpPr>
          <p:spPr bwMode="auto">
            <a:xfrm>
              <a:off x="8396" y="12869"/>
              <a:ext cx="2729"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0,0243= - 2.43%</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18834" name="AutoShape 50"/>
            <p:cNvCxnSpPr>
              <a:cxnSpLocks noChangeShapeType="1"/>
            </p:cNvCxnSpPr>
            <p:nvPr/>
          </p:nvCxnSpPr>
          <p:spPr bwMode="auto">
            <a:xfrm>
              <a:off x="4815" y="13059"/>
              <a:ext cx="705" cy="0"/>
            </a:xfrm>
            <a:prstGeom prst="straightConnector1">
              <a:avLst/>
            </a:prstGeom>
            <a:noFill/>
            <a:ln w="38100">
              <a:solidFill>
                <a:srgbClr val="000000"/>
              </a:solidFill>
              <a:round/>
              <a:headEnd/>
              <a:tailEnd/>
            </a:ln>
          </p:spPr>
        </p:cxnSp>
      </p:grpSp>
      <p:grpSp>
        <p:nvGrpSpPr>
          <p:cNvPr id="7" name="Group 51"/>
          <p:cNvGrpSpPr>
            <a:grpSpLocks/>
          </p:cNvGrpSpPr>
          <p:nvPr/>
        </p:nvGrpSpPr>
        <p:grpSpPr bwMode="auto">
          <a:xfrm>
            <a:off x="2362201" y="6210434"/>
            <a:ext cx="3505630" cy="418966"/>
            <a:chOff x="3525" y="13785"/>
            <a:chExt cx="3091" cy="369"/>
          </a:xfrm>
        </p:grpSpPr>
        <p:sp>
          <p:nvSpPr>
            <p:cNvPr id="118836" name="Text Box 52"/>
            <p:cNvSpPr txBox="1">
              <a:spLocks noChangeArrowheads="1"/>
            </p:cNvSpPr>
            <p:nvPr/>
          </p:nvSpPr>
          <p:spPr bwMode="auto">
            <a:xfrm>
              <a:off x="5236" y="13792"/>
              <a:ext cx="1380" cy="3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1043480</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8837" name="AutoShape 53"/>
            <p:cNvSpPr>
              <a:spLocks noChangeArrowheads="1"/>
            </p:cNvSpPr>
            <p:nvPr/>
          </p:nvSpPr>
          <p:spPr bwMode="auto">
            <a:xfrm>
              <a:off x="4890" y="13905"/>
              <a:ext cx="285" cy="210"/>
            </a:xfrm>
            <a:prstGeom prst="flowChartMerge">
              <a:avLst/>
            </a:prstGeom>
            <a:solidFill>
              <a:srgbClr val="FF0000"/>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fr-FR" sz="2800"/>
            </a:p>
          </p:txBody>
        </p:sp>
        <p:sp>
          <p:nvSpPr>
            <p:cNvPr id="118838" name="Text Box 54"/>
            <p:cNvSpPr txBox="1">
              <a:spLocks noChangeArrowheads="1"/>
            </p:cNvSpPr>
            <p:nvPr/>
          </p:nvSpPr>
          <p:spPr bwMode="auto">
            <a:xfrm>
              <a:off x="3525" y="13785"/>
              <a:ext cx="1290" cy="36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2.43%</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1773</Words>
  <Application>Microsoft Office PowerPoint</Application>
  <PresentationFormat>Affichage à l'écran (4:3)</PresentationFormat>
  <Paragraphs>349</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Diapositive 1</vt:lpstr>
      <vt:lpstr>صيغة نموذجMEDAF :</vt:lpstr>
      <vt:lpstr>Diapositive 3</vt:lpstr>
      <vt:lpstr>Diapositive 4</vt:lpstr>
      <vt:lpstr>Diapositive 5</vt:lpstr>
      <vt:lpstr>3. معدل عائد السوق :</vt:lpstr>
      <vt:lpstr>مثــــــال:</vt:lpstr>
      <vt:lpstr>Diapositive 8</vt:lpstr>
      <vt:lpstr>Diapositive 9</vt:lpstr>
      <vt:lpstr>3. حساب β :</vt:lpstr>
      <vt:lpstr>Diapositive 11</vt:lpstr>
      <vt:lpstr>Diapositive 12</vt:lpstr>
      <vt:lpstr>مثال:</vt:lpstr>
      <vt:lpstr>Diapositive 14</vt:lpstr>
      <vt:lpstr>Diapositive 15</vt:lpstr>
      <vt:lpstr>Diapositive 16</vt:lpstr>
      <vt:lpstr>Diapositive 17</vt:lpstr>
      <vt:lpstr>Diapositive 18</vt:lpstr>
      <vt:lpstr>4. مزايا مقياس بيتا: </vt:lpstr>
      <vt:lpstr>5. عيوب مقياس بيتا:</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1</cp:revision>
  <dcterms:created xsi:type="dcterms:W3CDTF">2020-06-06T12:39:36Z</dcterms:created>
  <dcterms:modified xsi:type="dcterms:W3CDTF">2020-06-06T12:40:21Z</dcterms:modified>
</cp:coreProperties>
</file>