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8" r:id="rId13"/>
    <p:sldId id="267" r:id="rId14"/>
    <p:sldId id="306" r:id="rId15"/>
    <p:sldId id="307" r:id="rId16"/>
    <p:sldId id="308" r:id="rId17"/>
    <p:sldId id="309" r:id="rId18"/>
    <p:sldId id="310" r:id="rId19"/>
    <p:sldId id="311" r:id="rId20"/>
    <p:sldId id="312" r:id="rId21"/>
    <p:sldId id="313" r:id="rId22"/>
    <p:sldId id="305" r:id="rId23"/>
    <p:sldId id="315" r:id="rId24"/>
    <p:sldId id="314" r:id="rId25"/>
    <p:sldId id="316" r:id="rId26"/>
    <p:sldId id="317" r:id="rId27"/>
    <p:sldId id="318" r:id="rId28"/>
    <p:sldId id="319" r:id="rId29"/>
    <p:sldId id="320" r:id="rId30"/>
    <p:sldId id="321" r:id="rId31"/>
    <p:sldId id="322" r:id="rId32"/>
    <p:sldId id="331" r:id="rId33"/>
    <p:sldId id="323" r:id="rId34"/>
    <p:sldId id="324" r:id="rId35"/>
    <p:sldId id="325" r:id="rId36"/>
    <p:sldId id="327" r:id="rId37"/>
    <p:sldId id="328" r:id="rId38"/>
    <p:sldId id="329" r:id="rId39"/>
    <p:sldId id="330" r:id="rId40"/>
    <p:sldId id="283" r:id="rId41"/>
    <p:sldId id="269" r:id="rId42"/>
    <p:sldId id="273" r:id="rId43"/>
    <p:sldId id="271" r:id="rId44"/>
    <p:sldId id="272" r:id="rId45"/>
    <p:sldId id="274" r:id="rId46"/>
    <p:sldId id="275" r:id="rId47"/>
    <p:sldId id="281" r:id="rId48"/>
    <p:sldId id="282" r:id="rId49"/>
    <p:sldId id="276" r:id="rId50"/>
    <p:sldId id="277" r:id="rId51"/>
    <p:sldId id="279" r:id="rId52"/>
    <p:sldId id="284" r:id="rId53"/>
    <p:sldId id="278" r:id="rId54"/>
    <p:sldId id="290" r:id="rId55"/>
    <p:sldId id="285" r:id="rId56"/>
    <p:sldId id="286" r:id="rId57"/>
    <p:sldId id="291" r:id="rId58"/>
    <p:sldId id="287" r:id="rId59"/>
    <p:sldId id="292" r:id="rId60"/>
    <p:sldId id="288" r:id="rId61"/>
    <p:sldId id="289" r:id="rId62"/>
    <p:sldId id="294" r:id="rId63"/>
    <p:sldId id="295" r:id="rId64"/>
    <p:sldId id="296" r:id="rId65"/>
    <p:sldId id="297" r:id="rId66"/>
    <p:sldId id="298" r:id="rId67"/>
    <p:sldId id="299" r:id="rId68"/>
    <p:sldId id="300" r:id="rId69"/>
    <p:sldId id="301" r:id="rId70"/>
    <p:sldId id="302" r:id="rId71"/>
    <p:sldId id="303" r:id="rId72"/>
    <p:sldId id="304" r:id="rId73"/>
    <p:sldId id="293" r:id="rId7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9" d="100"/>
          <a:sy n="39" d="100"/>
        </p:scale>
        <p:origin x="-58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29EE362-65A1-48F3-B6A1-559C85AB3817}" type="datetimeFigureOut">
              <a:rPr lang="fr-FR" smtClean="0"/>
              <a:pPr/>
              <a:t>18/06/2019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4F345E-9D0C-47E5-B18A-1D961091E2F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29EE362-65A1-48F3-B6A1-559C85AB3817}" type="datetimeFigureOut">
              <a:rPr lang="fr-FR" smtClean="0"/>
              <a:pPr/>
              <a:t>18/06/2019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4F345E-9D0C-47E5-B18A-1D961091E2F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29EE362-65A1-48F3-B6A1-559C85AB3817}" type="datetimeFigureOut">
              <a:rPr lang="fr-FR" smtClean="0"/>
              <a:pPr/>
              <a:t>18/06/2019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4F345E-9D0C-47E5-B18A-1D961091E2F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29EE362-65A1-48F3-B6A1-559C85AB3817}" type="datetimeFigureOut">
              <a:rPr lang="fr-FR" smtClean="0"/>
              <a:pPr/>
              <a:t>18/06/2019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4F345E-9D0C-47E5-B18A-1D961091E2F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29EE362-65A1-48F3-B6A1-559C85AB3817}" type="datetimeFigureOut">
              <a:rPr lang="fr-FR" smtClean="0"/>
              <a:pPr/>
              <a:t>18/06/2019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4F345E-9D0C-47E5-B18A-1D961091E2F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29EE362-65A1-48F3-B6A1-559C85AB3817}" type="datetimeFigureOut">
              <a:rPr lang="fr-FR" smtClean="0"/>
              <a:pPr/>
              <a:t>18/06/2019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A4F345E-9D0C-47E5-B18A-1D961091E2F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29EE362-65A1-48F3-B6A1-559C85AB3817}" type="datetimeFigureOut">
              <a:rPr lang="fr-FR" smtClean="0"/>
              <a:pPr/>
              <a:t>18/06/2019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A4F345E-9D0C-47E5-B18A-1D961091E2F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29EE362-65A1-48F3-B6A1-559C85AB3817}" type="datetimeFigureOut">
              <a:rPr lang="fr-FR" smtClean="0"/>
              <a:pPr/>
              <a:t>18/06/2019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A4F345E-9D0C-47E5-B18A-1D961091E2F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29EE362-65A1-48F3-B6A1-559C85AB3817}" type="datetimeFigureOut">
              <a:rPr lang="fr-FR" smtClean="0"/>
              <a:pPr/>
              <a:t>18/06/2019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A4F345E-9D0C-47E5-B18A-1D961091E2F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29EE362-65A1-48F3-B6A1-559C85AB3817}" type="datetimeFigureOut">
              <a:rPr lang="fr-FR" smtClean="0"/>
              <a:pPr/>
              <a:t>18/06/2019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A4F345E-9D0C-47E5-B18A-1D961091E2F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29EE362-65A1-48F3-B6A1-559C85AB3817}" type="datetimeFigureOut">
              <a:rPr lang="fr-FR" smtClean="0"/>
              <a:pPr/>
              <a:t>18/06/2019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A4F345E-9D0C-47E5-B18A-1D961091E2F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9EE362-65A1-48F3-B6A1-559C85AB3817}" type="datetimeFigureOut">
              <a:rPr lang="fr-FR" smtClean="0"/>
              <a:pPr/>
              <a:t>18/06/2019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4F345E-9D0C-47E5-B18A-1D961091E2F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s://www.iso.org/fr/members.html"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s://www.iso.org/fr/store.html"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s://www.iso.org/fr/benefits-of-standards.html"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t>Législation</a:t>
            </a:r>
            <a:endParaRPr lang="fr-FR" b="1"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r>
              <a:rPr lang="fr-FR" b="1" dirty="0" smtClean="0"/>
              <a:t>Le sénat</a:t>
            </a:r>
          </a:p>
          <a:p>
            <a:pPr>
              <a:lnSpc>
                <a:spcPct val="150000"/>
              </a:lnSpc>
              <a:buNone/>
            </a:pPr>
            <a:r>
              <a:rPr lang="fr-FR" dirty="0" smtClean="0"/>
              <a:t>C’est la chambre haute du parlement. Elle a un rôle législatif mais moindre que l’assemblée nationale. Elle ne peut pas mètre en cause le gouvernement</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r>
              <a:rPr lang="fr-FR" dirty="0" smtClean="0"/>
              <a:t>Le pouvoir législative</a:t>
            </a:r>
          </a:p>
          <a:p>
            <a:pPr>
              <a:lnSpc>
                <a:spcPct val="150000"/>
              </a:lnSpc>
              <a:buNone/>
            </a:pPr>
            <a:r>
              <a:rPr lang="fr-FR" dirty="0" smtClean="0"/>
              <a:t>C’est l’un des trois pouvoir constituant un état (pouvoir exécutif et pouvoir judiciaire).</a:t>
            </a:r>
          </a:p>
          <a:p>
            <a:pPr>
              <a:lnSpc>
                <a:spcPct val="150000"/>
              </a:lnSpc>
              <a:buNone/>
            </a:pPr>
            <a:r>
              <a:rPr lang="fr-FR" dirty="0" smtClean="0"/>
              <a:t>En Algérie, le pouvoir législatif est détenu par le parlement. Il dispose du pouvoir de discuter et de voter des lois et de contrôler le pouvoir exécutif.</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92500"/>
          </a:bodyPr>
          <a:lstStyle/>
          <a:p>
            <a:r>
              <a:rPr lang="fr-FR" b="1" dirty="0" smtClean="0"/>
              <a:t>Règlement</a:t>
            </a:r>
          </a:p>
          <a:p>
            <a:pPr>
              <a:lnSpc>
                <a:spcPct val="150000"/>
              </a:lnSpc>
              <a:buNone/>
            </a:pPr>
            <a:r>
              <a:rPr lang="fr-FR" dirty="0" smtClean="0"/>
              <a:t>C’est l’ensemble des prescription que doivent observer les membre d’un groupe, d’une société d ’une assemblée.</a:t>
            </a:r>
          </a:p>
          <a:p>
            <a:pPr>
              <a:lnSpc>
                <a:spcPct val="150000"/>
              </a:lnSpc>
              <a:buNone/>
            </a:pPr>
            <a:r>
              <a:rPr lang="fr-FR" dirty="0" smtClean="0"/>
              <a:t>C’est un acte législatif émanant d’une autorité autre que le parlement, notamment du pouvoir exécutif, et qui fixe une règle générale: arrêté, ordonnance, réglementation, décret.</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r>
              <a:rPr lang="fr-FR" b="1" dirty="0" smtClean="0"/>
              <a:t>Le décret:</a:t>
            </a:r>
          </a:p>
          <a:p>
            <a:r>
              <a:rPr lang="fr-FR" dirty="0" smtClean="0"/>
              <a:t>C’est un acte exécutoire émis par le pouvoir exécutif. C’est une décision qui ordonne ou règle </a:t>
            </a:r>
            <a:r>
              <a:rPr lang="fr-FR" dirty="0" smtClean="0"/>
              <a:t>quelque </a:t>
            </a:r>
            <a:r>
              <a:rPr lang="fr-FR" dirty="0" smtClean="0"/>
              <a:t>chose</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Organismes de contrôle </a:t>
            </a:r>
            <a:endParaRPr lang="fr-FR" b="1" dirty="0"/>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algn="just">
              <a:lnSpc>
                <a:spcPct val="150000"/>
              </a:lnSpc>
            </a:pPr>
            <a:r>
              <a:rPr lang="fr-FR" b="1" dirty="0" smtClean="0"/>
              <a:t>RÔLE DES AGENTS DE CONTRÔLE</a:t>
            </a:r>
          </a:p>
          <a:p>
            <a:pPr algn="just">
              <a:lnSpc>
                <a:spcPct val="150000"/>
              </a:lnSpc>
            </a:pPr>
            <a:r>
              <a:rPr lang="fr-FR" b="1" dirty="0" smtClean="0"/>
              <a:t/>
            </a:r>
            <a:br>
              <a:rPr lang="fr-FR" b="1" dirty="0" smtClean="0"/>
            </a:br>
            <a:r>
              <a:rPr lang="fr-FR" b="1" dirty="0" smtClean="0"/>
              <a:t>Le rôle des agents chargés du contrôle est de s'assurer du respect des obligations légales mises à la charge des intervenants et de la conformité des biens et services.</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nSpc>
                <a:spcPct val="150000"/>
              </a:lnSpc>
              <a:buNone/>
            </a:pPr>
            <a:r>
              <a:rPr lang="fr-FR" b="1" dirty="0" smtClean="0"/>
              <a:t>1/ Obligation d'hygiène, de salubrité et d'innocuité des denrées alimentaires:</a:t>
            </a:r>
            <a:endParaRPr lang="fr-FR" dirty="0" smtClean="0"/>
          </a:p>
          <a:p>
            <a:pPr>
              <a:lnSpc>
                <a:spcPct val="150000"/>
              </a:lnSpc>
              <a:buNone/>
            </a:pPr>
            <a:r>
              <a:rPr lang="fr-FR" dirty="0" smtClean="0"/>
              <a:t>- respect de l'obligation de l'innocuité des produits ;</a:t>
            </a:r>
          </a:p>
          <a:p>
            <a:pPr>
              <a:lnSpc>
                <a:spcPct val="150000"/>
              </a:lnSpc>
              <a:buNone/>
            </a:pPr>
            <a:r>
              <a:rPr lang="fr-FR" dirty="0" smtClean="0"/>
              <a:t>- respect des conditions de salubrité et d'hygiène des personnels, des locaux...</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92500"/>
          </a:bodyPr>
          <a:lstStyle/>
          <a:p>
            <a:pPr>
              <a:lnSpc>
                <a:spcPct val="150000"/>
              </a:lnSpc>
              <a:buNone/>
            </a:pPr>
            <a:r>
              <a:rPr lang="fr-FR" b="1" dirty="0" smtClean="0"/>
              <a:t>2 / Obligation de sécurité des produits:</a:t>
            </a:r>
            <a:endParaRPr lang="fr-FR" dirty="0" smtClean="0"/>
          </a:p>
          <a:p>
            <a:pPr>
              <a:lnSpc>
                <a:spcPct val="150000"/>
              </a:lnSpc>
              <a:buNone/>
            </a:pPr>
            <a:r>
              <a:rPr lang="fr-FR" dirty="0" smtClean="0"/>
              <a:t>- caractéristiques, composition, emballage et condition d'emballage et entretien;</a:t>
            </a:r>
          </a:p>
          <a:p>
            <a:pPr>
              <a:lnSpc>
                <a:spcPct val="150000"/>
              </a:lnSpc>
              <a:buNone/>
            </a:pPr>
            <a:r>
              <a:rPr lang="fr-FR" dirty="0" smtClean="0"/>
              <a:t>- Interactivités avec d'autres produits;</a:t>
            </a:r>
          </a:p>
          <a:p>
            <a:pPr>
              <a:lnSpc>
                <a:spcPct val="150000"/>
              </a:lnSpc>
              <a:buNone/>
            </a:pPr>
            <a:r>
              <a:rPr lang="fr-FR" dirty="0" smtClean="0"/>
              <a:t>- sa présentation, son étiquetage, instructions concernant son utilisation... ;</a:t>
            </a:r>
          </a:p>
          <a:p>
            <a:pPr>
              <a:lnSpc>
                <a:spcPct val="150000"/>
              </a:lnSpc>
              <a:buNone/>
            </a:pPr>
            <a:r>
              <a:rPr lang="fr-FR" dirty="0" smtClean="0"/>
              <a:t>- catégories de consommateurs (déconseiller à ...).</a:t>
            </a:r>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a:buNone/>
            </a:pPr>
            <a:r>
              <a:rPr lang="fr-FR" b="1" dirty="0" smtClean="0"/>
              <a:t>3 / Obligation de conformité des produits:</a:t>
            </a:r>
            <a:endParaRPr lang="fr-FR" dirty="0" smtClean="0"/>
          </a:p>
          <a:p>
            <a:pPr>
              <a:buNone/>
            </a:pPr>
            <a:r>
              <a:rPr lang="fr-FR" dirty="0" smtClean="0"/>
              <a:t>Tout produit mis à la consommation doit satisfaire à l'attente légitime du consommateur :</a:t>
            </a:r>
          </a:p>
          <a:p>
            <a:pPr>
              <a:buNone/>
            </a:pPr>
            <a:r>
              <a:rPr lang="fr-FR" dirty="0" smtClean="0"/>
              <a:t>- Nature, Espèce, Origine, Qualités substantielles, Composition, Teneur en principes utiles, Identité.</a:t>
            </a:r>
          </a:p>
          <a:p>
            <a:pPr>
              <a:buNone/>
            </a:pPr>
            <a:r>
              <a:rPr lang="fr-FR" dirty="0" smtClean="0"/>
              <a:t>- Auto contrôle, quantité, Provenance, Date de fabrication, Date limite de consommation, Mode d'utilisation, Précautions d'emploi...</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nSpc>
                <a:spcPct val="150000"/>
              </a:lnSpc>
              <a:buNone/>
            </a:pPr>
            <a:r>
              <a:rPr lang="fr-FR" b="1" dirty="0" smtClean="0"/>
              <a:t>4 / Obligation de garantie et du service après vente:</a:t>
            </a:r>
            <a:endParaRPr lang="fr-FR" dirty="0" smtClean="0"/>
          </a:p>
          <a:p>
            <a:pPr>
              <a:lnSpc>
                <a:spcPct val="150000"/>
              </a:lnSpc>
              <a:buNone/>
            </a:pPr>
            <a:r>
              <a:rPr lang="fr-FR" dirty="0" smtClean="0"/>
              <a:t>- Le droit à l'essai;</a:t>
            </a:r>
          </a:p>
          <a:p>
            <a:pPr>
              <a:lnSpc>
                <a:spcPct val="150000"/>
              </a:lnSpc>
              <a:buNone/>
            </a:pPr>
            <a:r>
              <a:rPr lang="fr-FR" dirty="0" smtClean="0"/>
              <a:t>- Le service après vente ( remplacement, réparation, remboursement du prix, modifier la prestation).</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r>
              <a:rPr lang="fr-FR" dirty="0" smtClean="0"/>
              <a:t>Le droit:</a:t>
            </a:r>
          </a:p>
          <a:p>
            <a:pPr>
              <a:buNone/>
            </a:pPr>
            <a:r>
              <a:rPr lang="fr-FR" dirty="0" smtClean="0"/>
              <a:t>Du latin </a:t>
            </a:r>
            <a:r>
              <a:rPr lang="fr-FR" dirty="0" err="1" smtClean="0"/>
              <a:t>directus</a:t>
            </a:r>
            <a:r>
              <a:rPr lang="fr-FR" dirty="0" smtClean="0"/>
              <a:t>, en ligne </a:t>
            </a:r>
            <a:r>
              <a:rPr lang="fr-FR" dirty="0" err="1" smtClean="0"/>
              <a:t>droitr</a:t>
            </a:r>
            <a:r>
              <a:rPr lang="fr-FR" dirty="0" smtClean="0"/>
              <a:t>, direct</a:t>
            </a:r>
          </a:p>
          <a:p>
            <a:pPr>
              <a:buNone/>
            </a:pPr>
            <a:r>
              <a:rPr lang="fr-FR" dirty="0" smtClean="0"/>
              <a:t>C’est l’ensemble des règles</a:t>
            </a:r>
          </a:p>
          <a:p>
            <a:pPr>
              <a:buNone/>
            </a:pPr>
            <a:r>
              <a:rPr lang="fr-FR" dirty="0" smtClean="0"/>
              <a:t>C’est l’ensemble des règles et des normes générales qui régissent les rapports entre les individus</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lnSpc>
                <a:spcPct val="150000"/>
              </a:lnSpc>
              <a:buNone/>
            </a:pPr>
            <a:r>
              <a:rPr lang="fr-FR" b="1" dirty="0" smtClean="0"/>
              <a:t>5 / Obligation d'information du consommateur:</a:t>
            </a:r>
            <a:endParaRPr lang="fr-FR" dirty="0" smtClean="0"/>
          </a:p>
          <a:p>
            <a:pPr>
              <a:lnSpc>
                <a:spcPct val="150000"/>
              </a:lnSpc>
              <a:buNone/>
            </a:pPr>
            <a:r>
              <a:rPr lang="fr-FR" dirty="0" smtClean="0"/>
              <a:t>- Étiquetage, marquage ou tout autre moyen approprié;</a:t>
            </a:r>
          </a:p>
          <a:p>
            <a:pPr>
              <a:lnSpc>
                <a:spcPct val="150000"/>
              </a:lnSpc>
              <a:buNone/>
            </a:pPr>
            <a:r>
              <a:rPr lang="fr-FR" dirty="0" smtClean="0"/>
              <a:t>- Langue arabe et accessoirement une ou plusieurs autres langues.</a:t>
            </a:r>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nSpc>
                <a:spcPct val="150000"/>
              </a:lnSpc>
              <a:buNone/>
            </a:pPr>
            <a:r>
              <a:rPr lang="fr-FR" b="1" dirty="0" smtClean="0"/>
              <a:t>6 / Intérêts matériels et moraux des consommateurs:</a:t>
            </a:r>
            <a:endParaRPr lang="fr-FR" dirty="0" smtClean="0"/>
          </a:p>
          <a:p>
            <a:pPr>
              <a:lnSpc>
                <a:spcPct val="150000"/>
              </a:lnSpc>
              <a:buNone/>
            </a:pPr>
            <a:r>
              <a:rPr lang="fr-FR" dirty="0" smtClean="0"/>
              <a:t>- ne doit pas nuire à l'intérêt matériel du consommateur;</a:t>
            </a:r>
          </a:p>
          <a:p>
            <a:pPr>
              <a:lnSpc>
                <a:spcPct val="150000"/>
              </a:lnSpc>
              <a:buNone/>
            </a:pPr>
            <a:r>
              <a:rPr lang="fr-FR" dirty="0" smtClean="0"/>
              <a:t>- ne doit pas causer de préjudice moral au consommateur.</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857916"/>
          </a:xfrm>
        </p:spPr>
        <p:txBody>
          <a:bodyPr>
            <a:normAutofit lnSpcReduction="10000"/>
          </a:bodyPr>
          <a:lstStyle/>
          <a:p>
            <a:pPr>
              <a:buNone/>
            </a:pPr>
            <a:r>
              <a:rPr lang="fr-FR" b="1" dirty="0" smtClean="0"/>
              <a:t>Les organismes de contrôle en Algérie sont:</a:t>
            </a:r>
          </a:p>
          <a:p>
            <a:pPr>
              <a:lnSpc>
                <a:spcPct val="150000"/>
              </a:lnSpc>
            </a:pPr>
            <a:r>
              <a:rPr lang="fr-FR" b="1" dirty="0" smtClean="0"/>
              <a:t>La </a:t>
            </a:r>
            <a:r>
              <a:rPr lang="fr-FR" b="1" dirty="0" err="1" smtClean="0"/>
              <a:t>DCP</a:t>
            </a:r>
            <a:r>
              <a:rPr lang="fr-FR" b="1" dirty="0" smtClean="0"/>
              <a:t>: la Direction de la Concurrence et des prix </a:t>
            </a:r>
          </a:p>
          <a:p>
            <a:pPr>
              <a:lnSpc>
                <a:spcPct val="150000"/>
              </a:lnSpc>
            </a:pPr>
            <a:r>
              <a:rPr lang="fr-FR" b="1" dirty="0" smtClean="0"/>
              <a:t>Le </a:t>
            </a:r>
            <a:r>
              <a:rPr lang="fr-FR" b="1" dirty="0" err="1" smtClean="0"/>
              <a:t>CACQUE</a:t>
            </a:r>
            <a:r>
              <a:rPr lang="fr-FR" b="1" dirty="0" smtClean="0"/>
              <a:t>: </a:t>
            </a:r>
            <a:r>
              <a:rPr lang="fr-FR" b="1" dirty="0" smtClean="0"/>
              <a:t>Le Centre Algérien du Contrôle de la Qualité et de </a:t>
            </a:r>
            <a:r>
              <a:rPr lang="fr-FR" b="1" dirty="0" smtClean="0"/>
              <a:t>l’Emballage</a:t>
            </a:r>
          </a:p>
          <a:p>
            <a:pPr>
              <a:lnSpc>
                <a:spcPct val="150000"/>
              </a:lnSpc>
            </a:pPr>
            <a:r>
              <a:rPr lang="fr-FR" b="1" dirty="0" smtClean="0"/>
              <a:t>Le bureau d’hygiène communal</a:t>
            </a:r>
          </a:p>
          <a:p>
            <a:pPr>
              <a:lnSpc>
                <a:spcPct val="150000"/>
              </a:lnSpc>
            </a:pPr>
            <a:r>
              <a:rPr lang="fr-FR" b="1" dirty="0" err="1" smtClean="0"/>
              <a:t>LONML</a:t>
            </a:r>
            <a:r>
              <a:rPr lang="fr-FR" b="1" dirty="0" smtClean="0"/>
              <a:t>: L’Office Nationale de </a:t>
            </a:r>
            <a:r>
              <a:rPr lang="fr-FR" b="1" dirty="0" err="1" smtClean="0"/>
              <a:t>Metrologie</a:t>
            </a:r>
            <a:r>
              <a:rPr lang="fr-FR" b="1" dirty="0" smtClean="0"/>
              <a:t> Légale</a:t>
            </a:r>
          </a:p>
          <a:p>
            <a:pPr>
              <a:buNone/>
            </a:pP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nSpc>
                <a:spcPct val="150000"/>
              </a:lnSpc>
            </a:pPr>
            <a:r>
              <a:rPr lang="fr-FR" b="1" dirty="0" smtClean="0"/>
              <a:t>La </a:t>
            </a:r>
            <a:r>
              <a:rPr lang="fr-FR" b="1" dirty="0" err="1" smtClean="0"/>
              <a:t>DCP</a:t>
            </a:r>
            <a:endParaRPr lang="fr-FR" b="1" dirty="0" smtClean="0"/>
          </a:p>
          <a:p>
            <a:pPr>
              <a:lnSpc>
                <a:spcPct val="150000"/>
              </a:lnSpc>
              <a:buNone/>
            </a:pPr>
            <a:r>
              <a:rPr lang="fr-FR" b="1" dirty="0" smtClean="0"/>
              <a:t>la </a:t>
            </a:r>
            <a:r>
              <a:rPr lang="fr-FR" b="1" dirty="0" smtClean="0"/>
              <a:t>Direction de la Concurrence et des </a:t>
            </a:r>
            <a:r>
              <a:rPr lang="fr-FR" b="1" dirty="0" smtClean="0"/>
              <a:t>prix</a:t>
            </a:r>
            <a:r>
              <a:rPr lang="fr-FR" b="1" dirty="0" smtClean="0"/>
              <a:t> est un établissement public à caractère administratif placé sous la tutelle du Ministère du commerce.</a:t>
            </a:r>
            <a:endParaRPr lang="fr-FR"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gn="just">
              <a:lnSpc>
                <a:spcPct val="150000"/>
              </a:lnSpc>
            </a:pPr>
            <a:r>
              <a:rPr lang="fr-FR" b="1" dirty="0" smtClean="0"/>
              <a:t>Le </a:t>
            </a:r>
            <a:r>
              <a:rPr lang="fr-FR" b="1" dirty="0" err="1" smtClean="0"/>
              <a:t>CACQUE</a:t>
            </a:r>
            <a:endParaRPr lang="fr-FR" b="1" dirty="0" smtClean="0"/>
          </a:p>
          <a:p>
            <a:pPr algn="just">
              <a:lnSpc>
                <a:spcPct val="150000"/>
              </a:lnSpc>
              <a:buNone/>
            </a:pPr>
            <a:r>
              <a:rPr lang="fr-FR" b="1" dirty="0" smtClean="0"/>
              <a:t>Le </a:t>
            </a:r>
            <a:r>
              <a:rPr lang="fr-FR" b="1" dirty="0" smtClean="0"/>
              <a:t>Centre Algérien du Contrôle de la Qualité et de l’Emballage –</a:t>
            </a:r>
            <a:r>
              <a:rPr lang="fr-FR" b="1" dirty="0" err="1" smtClean="0"/>
              <a:t>CACQE</a:t>
            </a:r>
            <a:r>
              <a:rPr lang="fr-FR" b="1" dirty="0" smtClean="0"/>
              <a:t>- est un établissement public à caractère administratif placé sous la tutelle du Ministère du commerce.</a:t>
            </a:r>
            <a:endParaRPr lang="fr-FR"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lnSpc>
                <a:spcPct val="150000"/>
              </a:lnSpc>
            </a:pPr>
            <a:r>
              <a:rPr lang="fr-FR" b="1" dirty="0" smtClean="0"/>
              <a:t>Le </a:t>
            </a:r>
            <a:r>
              <a:rPr lang="fr-FR" b="1" dirty="0" err="1" smtClean="0"/>
              <a:t>CACQE</a:t>
            </a:r>
            <a:r>
              <a:rPr lang="fr-FR" b="1" dirty="0" smtClean="0"/>
              <a:t> a pour  mission de contribuer à la protection de la santé et sécurité des consommateurs </a:t>
            </a:r>
            <a:br>
              <a:rPr lang="fr-FR" b="1" dirty="0" smtClean="0"/>
            </a:br>
            <a:r>
              <a:rPr lang="fr-FR" b="1" dirty="0" smtClean="0"/>
              <a:t>Les principales activités du centre peuvent être regroupées dans les volets suivants :</a:t>
            </a:r>
            <a:endParaRPr lang="fr-FR"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lnSpc>
                <a:spcPct val="150000"/>
              </a:lnSpc>
            </a:pPr>
            <a:r>
              <a:rPr lang="fr-FR" b="1" dirty="0" smtClean="0"/>
              <a:t>Le contrôle analytique qui consiste en la vérification de la conformité des produits par rapport aux normes et spécifications légales ou règlementaires qui les caractérisent;</a:t>
            </a:r>
          </a:p>
          <a:p>
            <a:pPr>
              <a:lnSpc>
                <a:spcPct val="150000"/>
              </a:lnSpc>
            </a:pPr>
            <a:r>
              <a:rPr lang="fr-FR" b="1" dirty="0" smtClean="0"/>
              <a:t>La gestion, développement et fonctionnement des laboratoires d’analyse de la qualité;</a:t>
            </a:r>
          </a:p>
          <a:p>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lnSpc>
                <a:spcPct val="150000"/>
              </a:lnSpc>
            </a:pPr>
            <a:r>
              <a:rPr lang="fr-FR" b="1" dirty="0" smtClean="0"/>
              <a:t>La Promotion de la qualité de la production des biens et services;</a:t>
            </a:r>
          </a:p>
          <a:p>
            <a:pPr>
              <a:lnSpc>
                <a:spcPct val="150000"/>
              </a:lnSpc>
            </a:pPr>
            <a:r>
              <a:rPr lang="fr-FR" b="1" dirty="0" smtClean="0"/>
              <a:t>La participation à l’élaboration des normes des biens et services mis a la consommation au sein des comités techniques nationaux;</a:t>
            </a:r>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a:lnSpc>
                <a:spcPct val="150000"/>
              </a:lnSpc>
            </a:pPr>
            <a:r>
              <a:rPr lang="fr-FR" b="1" dirty="0" smtClean="0"/>
              <a:t>L’information, la communication et la sensibilisation du consommateur ;</a:t>
            </a:r>
          </a:p>
          <a:p>
            <a:pPr>
              <a:lnSpc>
                <a:spcPct val="150000"/>
              </a:lnSpc>
            </a:pPr>
            <a:r>
              <a:rPr lang="fr-FR" b="1" dirty="0" smtClean="0"/>
              <a:t>L’assistance et soutien aux operateurs économiques pour la maitrise de la qualité des produits et services qu’ils mettent sur le marché.</a:t>
            </a:r>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786478"/>
          </a:xfrm>
        </p:spPr>
        <p:txBody>
          <a:bodyPr/>
          <a:lstStyle/>
          <a:p>
            <a:pPr>
              <a:lnSpc>
                <a:spcPct val="150000"/>
              </a:lnSpc>
            </a:pPr>
            <a:r>
              <a:rPr lang="fr-FR" b="1" dirty="0" smtClean="0"/>
              <a:t>Le bureau d’hygiène communal </a:t>
            </a:r>
          </a:p>
          <a:p>
            <a:pPr>
              <a:lnSpc>
                <a:spcPct val="150000"/>
              </a:lnSpc>
              <a:buNone/>
            </a:pPr>
            <a:r>
              <a:rPr lang="fr-FR" b="1" dirty="0" smtClean="0"/>
              <a:t>Il est </a:t>
            </a:r>
            <a:r>
              <a:rPr lang="fr-FR" b="1" dirty="0" err="1" smtClean="0"/>
              <a:t>creé</a:t>
            </a:r>
            <a:r>
              <a:rPr lang="fr-FR" b="1" dirty="0" smtClean="0"/>
              <a:t> pour </a:t>
            </a:r>
            <a:r>
              <a:rPr lang="fr-FR" b="1" dirty="0" smtClean="0"/>
              <a:t>assister le président de l’assemblée populaire </a:t>
            </a:r>
            <a:r>
              <a:rPr lang="fr-FR" b="1" dirty="0" smtClean="0"/>
              <a:t>communale (</a:t>
            </a:r>
            <a:r>
              <a:rPr lang="fr-FR" b="1" dirty="0" err="1" smtClean="0"/>
              <a:t>A.P.C</a:t>
            </a:r>
            <a:r>
              <a:rPr lang="fr-FR" b="1" dirty="0" smtClean="0"/>
              <a:t>) dans la mise en </a:t>
            </a:r>
            <a:r>
              <a:rPr lang="fr-FR" b="1" dirty="0" err="1" smtClean="0"/>
              <a:t>oeuvre</a:t>
            </a:r>
            <a:r>
              <a:rPr lang="fr-FR" b="1" dirty="0" smtClean="0"/>
              <a:t> de ses missions de prévention sanitaire, d’hygiène et </a:t>
            </a:r>
            <a:r>
              <a:rPr lang="fr-FR" b="1" dirty="0" smtClean="0"/>
              <a:t>de salubrité publique.</a:t>
            </a:r>
            <a:endParaRPr lang="fr-F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r>
              <a:rPr lang="fr-FR" b="1" dirty="0" smtClean="0"/>
              <a:t>Législation: </a:t>
            </a:r>
          </a:p>
          <a:p>
            <a:pPr>
              <a:lnSpc>
                <a:spcPct val="150000"/>
              </a:lnSpc>
              <a:buNone/>
            </a:pPr>
            <a:r>
              <a:rPr lang="fr-FR" dirty="0" smtClean="0"/>
              <a:t>Ensemble des textes de </a:t>
            </a:r>
            <a:r>
              <a:rPr lang="fr-FR" b="1" dirty="0" smtClean="0">
                <a:solidFill>
                  <a:srgbClr val="FF0000"/>
                </a:solidFill>
              </a:rPr>
              <a:t>lois</a:t>
            </a:r>
            <a:r>
              <a:rPr lang="fr-FR" dirty="0" smtClean="0"/>
              <a:t> et </a:t>
            </a:r>
            <a:r>
              <a:rPr lang="fr-FR" b="1" dirty="0" smtClean="0">
                <a:solidFill>
                  <a:srgbClr val="FF0000"/>
                </a:solidFill>
              </a:rPr>
              <a:t>règlements</a:t>
            </a:r>
            <a:r>
              <a:rPr lang="fr-FR" dirty="0" smtClean="0"/>
              <a:t> d’un pays ou concernant un domaine, une matière déterminé</a:t>
            </a:r>
          </a:p>
          <a:p>
            <a:pPr>
              <a:lnSpc>
                <a:spcPct val="150000"/>
              </a:lnSpc>
              <a:buFontTx/>
              <a:buChar char="-"/>
            </a:pPr>
            <a:r>
              <a:rPr lang="fr-FR" dirty="0" smtClean="0"/>
              <a:t>Législation du travail</a:t>
            </a:r>
          </a:p>
          <a:p>
            <a:pPr>
              <a:lnSpc>
                <a:spcPct val="150000"/>
              </a:lnSpc>
              <a:buFontTx/>
              <a:buChar char="-"/>
            </a:pPr>
            <a:r>
              <a:rPr lang="fr-FR" dirty="0" smtClean="0"/>
              <a:t>Législation alimentaire</a:t>
            </a:r>
          </a:p>
          <a:p>
            <a:pPr>
              <a:lnSpc>
                <a:spcPct val="150000"/>
              </a:lnSpc>
              <a:buFontTx/>
              <a:buChar char="-"/>
            </a:pPr>
            <a:r>
              <a:rPr lang="fr-FR" dirty="0" smtClean="0"/>
              <a:t>Législation sanitaire</a:t>
            </a: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lstStyle/>
          <a:p>
            <a:pPr>
              <a:lnSpc>
                <a:spcPct val="150000"/>
              </a:lnSpc>
            </a:pPr>
            <a:r>
              <a:rPr lang="fr-FR" b="1" dirty="0" smtClean="0"/>
              <a:t>Le bureau d’hygiène est un </a:t>
            </a:r>
            <a:r>
              <a:rPr lang="fr-FR" b="1" dirty="0" smtClean="0"/>
              <a:t>personnel technique regroupé au sein d’un </a:t>
            </a:r>
            <a:r>
              <a:rPr lang="fr-FR" b="1" dirty="0" smtClean="0"/>
              <a:t>bureau dénommé </a:t>
            </a:r>
            <a:r>
              <a:rPr lang="fr-FR" b="1" dirty="0" smtClean="0"/>
              <a:t>: &lt;&lt;Bureau d’hygiène communale&gt;&gt;</a:t>
            </a:r>
            <a:endParaRPr lang="fr-FR"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929354"/>
          </a:xfrm>
        </p:spPr>
        <p:txBody>
          <a:bodyPr>
            <a:normAutofit fontScale="92500"/>
          </a:bodyPr>
          <a:lstStyle/>
          <a:p>
            <a:pPr>
              <a:lnSpc>
                <a:spcPct val="150000"/>
              </a:lnSpc>
              <a:buNone/>
            </a:pPr>
            <a:r>
              <a:rPr lang="fr-FR" b="1" dirty="0" smtClean="0"/>
              <a:t>Il est chargé, en liaison avec les services concernés notamment :</a:t>
            </a:r>
            <a:br>
              <a:rPr lang="fr-FR" b="1" dirty="0" smtClean="0"/>
            </a:br>
            <a:r>
              <a:rPr lang="fr-FR" b="1" dirty="0" smtClean="0"/>
              <a:t>- </a:t>
            </a:r>
            <a:r>
              <a:rPr lang="fr-FR" b="1" dirty="0" err="1" smtClean="0"/>
              <a:t>détudier</a:t>
            </a:r>
            <a:r>
              <a:rPr lang="fr-FR" b="1" dirty="0" smtClean="0"/>
              <a:t> et de proposer toutes mesures visant à garantir le maintien permanent de l’hygiène</a:t>
            </a:r>
            <a:br>
              <a:rPr lang="fr-FR" b="1" dirty="0" smtClean="0"/>
            </a:br>
            <a:r>
              <a:rPr lang="fr-FR" b="1" dirty="0" smtClean="0"/>
              <a:t>et de la salubrité dans les établissements de toute nature et les lieux publiques</a:t>
            </a:r>
            <a:br>
              <a:rPr lang="fr-FR" b="1" dirty="0" smtClean="0"/>
            </a:br>
            <a:r>
              <a:rPr lang="fr-FR" b="1" dirty="0" smtClean="0"/>
              <a:t>- </a:t>
            </a:r>
            <a:r>
              <a:rPr lang="fr-FR" dirty="0" smtClean="0"/>
              <a:t/>
            </a:r>
            <a:br>
              <a:rPr lang="fr-FR" dirty="0" smtClean="0"/>
            </a:b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nSpc>
                <a:spcPct val="150000"/>
              </a:lnSpc>
              <a:buNone/>
            </a:pPr>
            <a:r>
              <a:rPr lang="fr-FR" b="1" dirty="0" smtClean="0"/>
              <a:t>- de </a:t>
            </a:r>
            <a:r>
              <a:rPr lang="fr-FR" b="1" dirty="0" smtClean="0"/>
              <a:t>proposer le cas échéant, de mettre en </a:t>
            </a:r>
            <a:r>
              <a:rPr lang="fr-FR" b="1" dirty="0" err="1" smtClean="0"/>
              <a:t>oeuvre</a:t>
            </a:r>
            <a:r>
              <a:rPr lang="fr-FR" b="1" dirty="0" smtClean="0"/>
              <a:t> toute mesure ou programme de protection </a:t>
            </a:r>
            <a:r>
              <a:rPr lang="fr-FR" b="1" dirty="0" smtClean="0"/>
              <a:t>et de </a:t>
            </a:r>
            <a:r>
              <a:rPr lang="fr-FR" b="1" dirty="0" smtClean="0"/>
              <a:t>promotion de la santé de la collectivité, notamment en matière de lutte contre les maladies</a:t>
            </a:r>
            <a:br>
              <a:rPr lang="fr-FR" b="1" dirty="0" smtClean="0"/>
            </a:br>
            <a:r>
              <a:rPr lang="fr-FR" b="1" dirty="0" smtClean="0"/>
              <a:t>transmissibles et contre les vecteurs de maladies</a:t>
            </a:r>
            <a:r>
              <a:rPr lang="fr-FR" dirty="0" smtClean="0"/>
              <a:t>,</a:t>
            </a:r>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a:bodyPr>
          <a:lstStyle/>
          <a:p>
            <a:pPr>
              <a:lnSpc>
                <a:spcPct val="150000"/>
              </a:lnSpc>
              <a:buNone/>
            </a:pPr>
            <a:r>
              <a:rPr lang="fr-FR" b="1" dirty="0" smtClean="0"/>
              <a:t>- d’organiser la lutte contre les animaux nuisibles et faire procéder à la mise en </a:t>
            </a:r>
            <a:r>
              <a:rPr lang="fr-FR" b="1" dirty="0" err="1" smtClean="0"/>
              <a:t>oeuvre</a:t>
            </a:r>
            <a:r>
              <a:rPr lang="fr-FR" b="1" dirty="0" smtClean="0"/>
              <a:t> </a:t>
            </a:r>
            <a:r>
              <a:rPr lang="fr-FR" b="1" dirty="0" smtClean="0"/>
              <a:t>des opérations </a:t>
            </a:r>
            <a:r>
              <a:rPr lang="fr-FR" b="1" dirty="0" smtClean="0"/>
              <a:t>de désinfection, dératisation et désinsectisation</a:t>
            </a:r>
            <a:r>
              <a:rPr lang="fr-FR" dirty="0" smtClean="0"/>
              <a:t>,</a:t>
            </a:r>
            <a:br>
              <a:rPr lang="fr-FR" dirty="0" smtClean="0"/>
            </a:br>
            <a:endParaRPr lang="fr-FR" dirty="0" smtClean="0"/>
          </a:p>
          <a:p>
            <a:endParaRPr lang="fr-F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fontScale="92500" lnSpcReduction="20000"/>
          </a:bodyPr>
          <a:lstStyle/>
          <a:p>
            <a:pPr>
              <a:buNone/>
            </a:pPr>
            <a:r>
              <a:rPr lang="fr-FR" b="1" dirty="0" smtClean="0"/>
              <a:t>- de veiller à la réalisation et le cas échéant, de mettre en </a:t>
            </a:r>
            <a:r>
              <a:rPr lang="fr-FR" b="1" dirty="0" err="1" smtClean="0"/>
              <a:t>oeuvre</a:t>
            </a:r>
            <a:r>
              <a:rPr lang="fr-FR" b="1" dirty="0" smtClean="0"/>
              <a:t> le contrôle :</a:t>
            </a:r>
            <a:br>
              <a:rPr lang="fr-FR" b="1" dirty="0" smtClean="0"/>
            </a:br>
            <a:r>
              <a:rPr lang="fr-FR" b="1" dirty="0" smtClean="0"/>
              <a:t>1°) de la qualité bactériologique de l’eau destinée à la consommation domestique et </a:t>
            </a:r>
            <a:r>
              <a:rPr lang="fr-FR" b="1" dirty="0" smtClean="0"/>
              <a:t>en assurer</a:t>
            </a:r>
            <a:r>
              <a:rPr lang="fr-FR" b="1" dirty="0" smtClean="0"/>
              <a:t/>
            </a:r>
            <a:br>
              <a:rPr lang="fr-FR" b="1" dirty="0" smtClean="0"/>
            </a:br>
            <a:r>
              <a:rPr lang="fr-FR" b="1" dirty="0" smtClean="0"/>
              <a:t>le traitement lorsqu’il ne </a:t>
            </a:r>
            <a:r>
              <a:rPr lang="fr-FR" b="1" dirty="0" err="1" smtClean="0"/>
              <a:t>releve</a:t>
            </a:r>
            <a:r>
              <a:rPr lang="fr-FR" b="1" dirty="0" smtClean="0"/>
              <a:t> pas en propre, d’organismes publiques en particuliers,</a:t>
            </a:r>
            <a:br>
              <a:rPr lang="fr-FR" b="1" dirty="0" smtClean="0"/>
            </a:br>
            <a:r>
              <a:rPr lang="fr-FR" b="1" dirty="0" smtClean="0"/>
              <a:t>2°) du respect des conditions de collecte, d’évacuation et de traitement des eaux usées et de</a:t>
            </a:r>
            <a:br>
              <a:rPr lang="fr-FR" b="1" dirty="0" smtClean="0"/>
            </a:br>
            <a:r>
              <a:rPr lang="fr-FR" b="1" dirty="0" smtClean="0"/>
              <a:t>déchets solides urbains,</a:t>
            </a:r>
            <a:br>
              <a:rPr lang="fr-FR" b="1" dirty="0" smtClean="0"/>
            </a:br>
            <a:r>
              <a:rPr lang="fr-FR" b="1" dirty="0" smtClean="0"/>
              <a:t>3°) de la qualité des denrées alimentaires et produits de consommation, produits, stockés et/ou</a:t>
            </a:r>
            <a:br>
              <a:rPr lang="fr-FR" b="1" dirty="0" smtClean="0"/>
            </a:br>
            <a:r>
              <a:rPr lang="fr-FR" b="1" dirty="0" smtClean="0"/>
              <a:t>distribués au niveau de la commune,</a:t>
            </a:r>
            <a:br>
              <a:rPr lang="fr-FR" b="1" dirty="0" smtClean="0"/>
            </a:br>
            <a:r>
              <a:rPr lang="fr-FR" b="1" dirty="0" smtClean="0"/>
              <a:t>4°) de la qualité des eaux de baignade.</a:t>
            </a:r>
            <a:endParaRPr lang="fr-FR"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lnSpc>
                <a:spcPct val="150000"/>
              </a:lnSpc>
            </a:pPr>
            <a:r>
              <a:rPr lang="fr-FR" b="1" dirty="0" smtClean="0"/>
              <a:t>L’</a:t>
            </a:r>
            <a:r>
              <a:rPr lang="fr-FR" b="1" dirty="0" err="1" smtClean="0"/>
              <a:t>ONML</a:t>
            </a:r>
            <a:r>
              <a:rPr lang="fr-FR" b="1" dirty="0" smtClean="0"/>
              <a:t> </a:t>
            </a:r>
            <a:endParaRPr lang="fr-FR" b="1" dirty="0" smtClean="0"/>
          </a:p>
          <a:p>
            <a:pPr>
              <a:lnSpc>
                <a:spcPct val="150000"/>
              </a:lnSpc>
              <a:buNone/>
            </a:pPr>
            <a:r>
              <a:rPr lang="fr-FR" b="1" dirty="0" smtClean="0"/>
              <a:t>C’est </a:t>
            </a:r>
            <a:r>
              <a:rPr lang="fr-FR" b="1" dirty="0" smtClean="0"/>
              <a:t>un établissement public à caractère administratif (</a:t>
            </a:r>
            <a:r>
              <a:rPr lang="fr-FR" b="1" dirty="0" err="1" smtClean="0"/>
              <a:t>EPA</a:t>
            </a:r>
            <a:r>
              <a:rPr lang="fr-FR" b="1" dirty="0" smtClean="0"/>
              <a:t>), relevant du Ministère de l’Industrie, de la Petite et Moyenne Entreprise et de la Promotion de </a:t>
            </a:r>
            <a:r>
              <a:rPr lang="fr-FR" b="1" dirty="0" smtClean="0"/>
              <a:t>l’Investissement. </a:t>
            </a:r>
            <a:endParaRPr lang="fr-FR" b="1"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a:bodyPr>
          <a:lstStyle/>
          <a:p>
            <a:pPr>
              <a:buNone/>
            </a:pPr>
            <a:r>
              <a:rPr lang="fr-FR" b="1" dirty="0" smtClean="0"/>
              <a:t>Sa mission principale est de s’assurer de la fiabilité de la mesure des instruments nécessitant une qualification légale et ayant incidence directe sur :</a:t>
            </a:r>
          </a:p>
          <a:p>
            <a:r>
              <a:rPr lang="fr-FR" b="1" dirty="0" smtClean="0"/>
              <a:t>L’équité des échanges commerciaux</a:t>
            </a:r>
            <a:br>
              <a:rPr lang="fr-FR" b="1" dirty="0" smtClean="0"/>
            </a:br>
            <a:endParaRPr lang="fr-FR" b="1" dirty="0" smtClean="0"/>
          </a:p>
          <a:p>
            <a:r>
              <a:rPr lang="fr-FR" b="1" dirty="0" smtClean="0"/>
              <a:t>La santé</a:t>
            </a:r>
          </a:p>
          <a:p>
            <a:r>
              <a:rPr lang="fr-FR" b="1" dirty="0" smtClean="0"/>
              <a:t>La sécurité</a:t>
            </a:r>
          </a:p>
          <a:p>
            <a:r>
              <a:rPr lang="fr-FR" b="1" dirty="0" smtClean="0"/>
              <a:t>L’environnement</a:t>
            </a:r>
          </a:p>
          <a:p>
            <a:r>
              <a:rPr lang="fr-FR" b="1" dirty="0" smtClean="0"/>
              <a:t>La qualité de la production industrielle</a:t>
            </a:r>
            <a:endParaRPr lang="fr-FR"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92500"/>
          </a:bodyPr>
          <a:lstStyle/>
          <a:p>
            <a:pPr>
              <a:lnSpc>
                <a:spcPct val="150000"/>
              </a:lnSpc>
              <a:buNone/>
            </a:pPr>
            <a:r>
              <a:rPr lang="fr-FR" b="1" dirty="0" smtClean="0"/>
              <a:t>L’</a:t>
            </a:r>
            <a:r>
              <a:rPr lang="fr-FR" b="1" dirty="0" err="1" smtClean="0"/>
              <a:t>ONML</a:t>
            </a:r>
            <a:r>
              <a:rPr lang="fr-FR" b="1" dirty="0" smtClean="0"/>
              <a:t> </a:t>
            </a:r>
            <a:r>
              <a:rPr lang="fr-FR" b="1" dirty="0" smtClean="0"/>
              <a:t>est dirigé par un directeur nommé par décret et assisté de :</a:t>
            </a:r>
          </a:p>
          <a:p>
            <a:pPr>
              <a:lnSpc>
                <a:spcPct val="150000"/>
              </a:lnSpc>
              <a:buNone/>
            </a:pPr>
            <a:r>
              <a:rPr lang="fr-FR" b="1" dirty="0" smtClean="0"/>
              <a:t>02 départements techniques et un département administratif au niveau de la direction</a:t>
            </a:r>
            <a:br>
              <a:rPr lang="fr-FR" b="1" dirty="0" smtClean="0"/>
            </a:br>
            <a:endParaRPr lang="fr-FR" b="1" dirty="0" smtClean="0"/>
          </a:p>
          <a:p>
            <a:pPr>
              <a:lnSpc>
                <a:spcPct val="150000"/>
              </a:lnSpc>
              <a:buNone/>
            </a:pPr>
            <a:r>
              <a:rPr lang="fr-FR" b="1" dirty="0" smtClean="0"/>
              <a:t>04 annexes régionales ( Centre – Est – Ouest – </a:t>
            </a:r>
            <a:r>
              <a:rPr lang="fr-FR" b="1" dirty="0" smtClean="0"/>
              <a:t>Sud)</a:t>
            </a:r>
            <a:endParaRPr lang="fr-FR" b="1" dirty="0" smtClean="0"/>
          </a:p>
          <a:p>
            <a:pPr>
              <a:lnSpc>
                <a:spcPct val="150000"/>
              </a:lnSpc>
              <a:buNone/>
            </a:pPr>
            <a:r>
              <a:rPr lang="fr-FR" b="1" dirty="0" smtClean="0"/>
              <a:t>36 antennes de wilayas</a:t>
            </a:r>
            <a:endParaRPr lang="fr-FR"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r>
              <a:rPr lang="fr-FR" b="1" dirty="0" smtClean="0"/>
              <a:t>Les instruments assujettis au contrôles métrologiques sont :</a:t>
            </a:r>
          </a:p>
          <a:p>
            <a:r>
              <a:rPr lang="fr-FR" b="1" dirty="0" smtClean="0"/>
              <a:t>Instruments de pesage</a:t>
            </a:r>
            <a:br>
              <a:rPr lang="fr-FR" b="1" dirty="0" smtClean="0"/>
            </a:br>
            <a:endParaRPr lang="fr-FR" b="1" dirty="0" smtClean="0"/>
          </a:p>
          <a:p>
            <a:r>
              <a:rPr lang="fr-FR" b="1" dirty="0" smtClean="0"/>
              <a:t>Instruments de mesure dimensionnelles</a:t>
            </a:r>
          </a:p>
          <a:p>
            <a:r>
              <a:rPr lang="fr-FR" b="1" dirty="0" smtClean="0"/>
              <a:t>Compteurs d’énergie électrique</a:t>
            </a:r>
          </a:p>
          <a:p>
            <a:r>
              <a:rPr lang="fr-FR" b="1" dirty="0" smtClean="0"/>
              <a:t>Compteurs de gaz</a:t>
            </a:r>
          </a:p>
          <a:p>
            <a:r>
              <a:rPr lang="fr-FR" b="1" dirty="0" smtClean="0"/>
              <a:t>Compteurs d’eau</a:t>
            </a:r>
          </a:p>
          <a:p>
            <a:r>
              <a:rPr lang="fr-FR" b="1" dirty="0" smtClean="0"/>
              <a:t>Compteurs turbines</a:t>
            </a:r>
          </a:p>
          <a:p>
            <a:r>
              <a:rPr lang="fr-FR" b="1" dirty="0" smtClean="0"/>
              <a:t>Compteurs horokilométriques (Taximètres)</a:t>
            </a:r>
          </a:p>
          <a:p>
            <a:endParaRPr lang="fr-FR" dirty="0" smtClean="0"/>
          </a:p>
          <a:p>
            <a:endParaRPr lang="fr-F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92500" lnSpcReduction="20000"/>
          </a:bodyPr>
          <a:lstStyle/>
          <a:p>
            <a:r>
              <a:rPr lang="fr-FR" b="1" dirty="0" smtClean="0"/>
              <a:t>Analyseurs de gaz d’échappement des véhicules</a:t>
            </a:r>
          </a:p>
          <a:p>
            <a:r>
              <a:rPr lang="fr-FR" b="1" dirty="0" smtClean="0"/>
              <a:t>Distributeurs de carburant (volucompteurs)</a:t>
            </a:r>
          </a:p>
          <a:p>
            <a:r>
              <a:rPr lang="fr-FR" b="1" dirty="0" smtClean="0"/>
              <a:t>Citernes, réservoirs, cuves, et avitailleurs destinés au transport et au stockage des hydrocarbures</a:t>
            </a:r>
          </a:p>
          <a:p>
            <a:r>
              <a:rPr lang="fr-FR" b="1" dirty="0" smtClean="0"/>
              <a:t>Chromatographe</a:t>
            </a:r>
          </a:p>
          <a:p>
            <a:r>
              <a:rPr lang="fr-FR" b="1" dirty="0" smtClean="0"/>
              <a:t>Cinémomètre radar (Radars routiers)</a:t>
            </a:r>
          </a:p>
          <a:p>
            <a:r>
              <a:rPr lang="fr-FR" b="1" dirty="0" smtClean="0"/>
              <a:t>Tout les instruments de mesure rentrants dans le système de comptage dynamique (sonde de température, transmetteurs de température, transmetteurs de pression, calculateurs ………)</a:t>
            </a:r>
          </a:p>
          <a:p>
            <a:r>
              <a:rPr lang="fr-FR" b="1" dirty="0" smtClean="0"/>
              <a:t>Divers en conformité avec la réglementation de l’</a:t>
            </a:r>
            <a:r>
              <a:rPr lang="fr-FR" b="1" dirty="0" err="1" smtClean="0"/>
              <a:t>OIML</a:t>
            </a:r>
            <a:endParaRPr lang="fr-FR"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a:lnSpc>
                <a:spcPct val="150000"/>
              </a:lnSpc>
              <a:buNone/>
            </a:pPr>
            <a:r>
              <a:rPr lang="fr-FR" dirty="0" smtClean="0"/>
              <a:t>Elle comprend la </a:t>
            </a:r>
            <a:r>
              <a:rPr lang="fr-FR" dirty="0" smtClean="0">
                <a:solidFill>
                  <a:srgbClr val="FF0000"/>
                </a:solidFill>
              </a:rPr>
              <a:t>constitution</a:t>
            </a:r>
            <a:r>
              <a:rPr lang="fr-FR" dirty="0" smtClean="0"/>
              <a:t>, les </a:t>
            </a:r>
            <a:r>
              <a:rPr lang="fr-FR" dirty="0" smtClean="0">
                <a:solidFill>
                  <a:srgbClr val="FF0000"/>
                </a:solidFill>
              </a:rPr>
              <a:t>loi</a:t>
            </a:r>
            <a:r>
              <a:rPr lang="fr-FR" dirty="0" smtClean="0"/>
              <a:t> dictées par le pouvoir législatif, ainsi que les </a:t>
            </a:r>
            <a:r>
              <a:rPr lang="fr-FR" dirty="0" smtClean="0">
                <a:solidFill>
                  <a:srgbClr val="FF0000"/>
                </a:solidFill>
              </a:rPr>
              <a:t>décrets</a:t>
            </a:r>
            <a:r>
              <a:rPr lang="fr-FR" dirty="0" smtClean="0"/>
              <a:t> et les </a:t>
            </a:r>
            <a:r>
              <a:rPr lang="fr-FR" dirty="0" smtClean="0">
                <a:solidFill>
                  <a:srgbClr val="FF0000"/>
                </a:solidFill>
              </a:rPr>
              <a:t>arrêtés</a:t>
            </a:r>
            <a:r>
              <a:rPr lang="fr-FR" dirty="0" smtClean="0"/>
              <a:t>  et, dans une certaine mesure, les </a:t>
            </a:r>
            <a:r>
              <a:rPr lang="fr-FR" dirty="0" smtClean="0">
                <a:solidFill>
                  <a:srgbClr val="FF0000"/>
                </a:solidFill>
              </a:rPr>
              <a:t>circulaires</a:t>
            </a:r>
            <a:r>
              <a:rPr lang="fr-FR" dirty="0" smtClean="0"/>
              <a:t> qui émanent du pouvoir exécutif.</a:t>
            </a:r>
            <a:endParaRPr lang="fr-F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Normalisation et accréditation</a:t>
            </a:r>
            <a:endParaRPr lang="fr-FR" dirty="0"/>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r>
              <a:rPr lang="fr-FR" b="1" dirty="0" smtClean="0"/>
              <a:t>L’Institut Algérien de Normalisation </a:t>
            </a:r>
            <a:r>
              <a:rPr lang="fr-FR" b="1" dirty="0" err="1" smtClean="0"/>
              <a:t>IANOR</a:t>
            </a:r>
            <a:endParaRPr lang="fr-FR" b="1" dirty="0" smtClean="0"/>
          </a:p>
          <a:p>
            <a:pPr>
              <a:buNone/>
            </a:pPr>
            <a:r>
              <a:rPr lang="fr-FR" dirty="0" smtClean="0"/>
              <a:t>C’est établissement public à caractère industriel et commercial (EPIC)</a:t>
            </a:r>
          </a:p>
          <a:p>
            <a:r>
              <a:rPr lang="fr-FR" dirty="0" smtClean="0"/>
              <a:t>Il est sous tutelle du Ministère de l’Industrie, de la Petite et Moyenne Entreprise et de la promotion de l’investissement.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00792"/>
          </a:xfrm>
        </p:spPr>
        <p:txBody>
          <a:bodyPr>
            <a:normAutofit fontScale="92500" lnSpcReduction="10000"/>
          </a:bodyPr>
          <a:lstStyle/>
          <a:p>
            <a:pPr>
              <a:buNone/>
            </a:pPr>
            <a:r>
              <a:rPr lang="fr-FR" dirty="0" smtClean="0"/>
              <a:t>Il est chargé de :</a:t>
            </a:r>
          </a:p>
          <a:p>
            <a:pPr>
              <a:buNone/>
            </a:pPr>
            <a:r>
              <a:rPr lang="fr-FR" dirty="0" smtClean="0"/>
              <a:t>- l’élaboration, la publication et la diffusion des normes algériennes ;</a:t>
            </a:r>
          </a:p>
          <a:p>
            <a:r>
              <a:rPr lang="fr-FR" dirty="0" smtClean="0"/>
              <a:t>la centralisation et la coordination de l’ensemble des travaux de normalisation entrepris par les structures existantes et celles qui seront créées à cet effet ;</a:t>
            </a:r>
          </a:p>
          <a:p>
            <a:pPr>
              <a:buNone/>
            </a:pPr>
            <a:endParaRPr lang="fr-FR" dirty="0" smtClean="0"/>
          </a:p>
          <a:p>
            <a:r>
              <a:rPr lang="fr-FR" dirty="0" smtClean="0"/>
              <a:t>l’adoption de marques de conformité aux normes algériennes et de labels de qualité ainsi que la délivrance d’autorisation de l’utilisation de ces marques et le contrôle de leur usage dans le cadre de la législation en vigueur ;</a:t>
            </a:r>
          </a:p>
          <a:p>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72230"/>
          </a:xfrm>
        </p:spPr>
        <p:txBody>
          <a:bodyPr>
            <a:normAutofit fontScale="92500" lnSpcReduction="20000"/>
          </a:bodyPr>
          <a:lstStyle/>
          <a:p>
            <a:pPr>
              <a:lnSpc>
                <a:spcPct val="150000"/>
              </a:lnSpc>
              <a:buNone/>
            </a:pPr>
            <a:r>
              <a:rPr lang="fr-FR" dirty="0" smtClean="0"/>
              <a:t> </a:t>
            </a:r>
            <a:r>
              <a:rPr lang="fr-FR" b="1" dirty="0" smtClean="0"/>
              <a:t>- la promotion de travaux, recherches, essais en Algérie ou à l’étranger </a:t>
            </a:r>
          </a:p>
          <a:p>
            <a:pPr>
              <a:lnSpc>
                <a:spcPct val="150000"/>
              </a:lnSpc>
            </a:pPr>
            <a:r>
              <a:rPr lang="fr-FR" b="1" dirty="0" smtClean="0"/>
              <a:t> ainsi l’aménagement d’installations d’essais nécessaires à </a:t>
            </a:r>
          </a:p>
          <a:p>
            <a:pPr>
              <a:lnSpc>
                <a:spcPct val="150000"/>
              </a:lnSpc>
            </a:pPr>
            <a:r>
              <a:rPr lang="fr-FR" b="1" dirty="0" smtClean="0"/>
              <a:t> l’établissement de normes et à la garantie de leur mise en application</a:t>
            </a:r>
          </a:p>
          <a:p>
            <a:pPr>
              <a:lnSpc>
                <a:spcPct val="150000"/>
              </a:lnSpc>
            </a:pPr>
            <a:r>
              <a:rPr lang="fr-FR" b="1" dirty="0" smtClean="0"/>
              <a:t>la constitution, la conservation et la mise à la disposition du public de toute documentation ou information relative à la normalisation ;</a:t>
            </a:r>
          </a:p>
          <a:p>
            <a:endParaRPr lang="fr-FR" dirty="0" smtClean="0"/>
          </a:p>
          <a:p>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00792"/>
          </a:xfrm>
        </p:spPr>
        <p:txBody>
          <a:bodyPr>
            <a:normAutofit/>
          </a:bodyPr>
          <a:lstStyle/>
          <a:p>
            <a:pPr>
              <a:buNone/>
            </a:pPr>
            <a:r>
              <a:rPr lang="fr-FR" dirty="0" smtClean="0"/>
              <a:t> - la formation et de la sensibilisation dans les domaines de la normalisation ;</a:t>
            </a:r>
          </a:p>
          <a:p>
            <a:r>
              <a:rPr lang="fr-FR" dirty="0" smtClean="0"/>
              <a:t>l’application des conventions, et accords internationaux dans les domaines de la normalisation auxquels l’Algérie est partie ;</a:t>
            </a:r>
          </a:p>
          <a:p>
            <a:r>
              <a:rPr lang="fr-FR" dirty="0" smtClean="0"/>
              <a:t>gérer le point national d’information sur les Obstacles techniques au commerce (</a:t>
            </a:r>
            <a:r>
              <a:rPr lang="fr-FR" dirty="0" err="1" smtClean="0"/>
              <a:t>OTC</a:t>
            </a:r>
            <a:r>
              <a:rPr lang="fr-FR" dirty="0" smtClean="0"/>
              <a:t>) de l’Organisation Mondiale du Commerce (OMC) ;</a:t>
            </a:r>
          </a:p>
          <a:p>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buNone/>
            </a:pPr>
            <a:r>
              <a:rPr lang="fr-FR" dirty="0" smtClean="0"/>
              <a:t>En outre, l’institut participe aux travaux des organisations internationales et régionales de  Normalisation et y représente l’Algérie, le cas échéant.</a:t>
            </a:r>
          </a:p>
          <a:p>
            <a:endParaRPr lang="fr-F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r>
              <a:rPr lang="fr-FR" b="1" dirty="0" smtClean="0"/>
              <a:t>L’Organisme Algérien d’Accréditation - </a:t>
            </a:r>
            <a:r>
              <a:rPr lang="fr-FR" b="1" dirty="0" err="1" smtClean="0"/>
              <a:t>ALGERAC</a:t>
            </a:r>
            <a:endParaRPr lang="fr-FR" b="1" dirty="0" smtClean="0"/>
          </a:p>
          <a:p>
            <a:pPr>
              <a:buNone/>
            </a:pPr>
            <a:endParaRPr lang="fr-FR" dirty="0" smtClean="0"/>
          </a:p>
          <a:p>
            <a:pPr>
              <a:buNone/>
            </a:pPr>
            <a:r>
              <a:rPr lang="fr-FR" dirty="0" smtClean="0"/>
              <a:t>C’est un établissement public à caractère industriel et commercial. </a:t>
            </a:r>
            <a:r>
              <a:rPr lang="fr-FR" dirty="0" err="1" smtClean="0"/>
              <a:t>ALGERAC</a:t>
            </a:r>
            <a:r>
              <a:rPr lang="fr-FR" dirty="0" smtClean="0"/>
              <a:t> est placé sous la tutelle du Ministère de l’Industrie, de la Petite et Moyenne Entreprise et de la Promotion de l’Investissement.</a:t>
            </a:r>
            <a:br>
              <a:rPr lang="fr-FR" dirty="0" smtClean="0"/>
            </a:br>
            <a:endParaRPr lang="fr-FR" dirty="0" smtClean="0"/>
          </a:p>
          <a:p>
            <a:endParaRPr lang="fr-F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429396"/>
          </a:xfrm>
        </p:spPr>
        <p:txBody>
          <a:bodyPr>
            <a:normAutofit/>
          </a:bodyPr>
          <a:lstStyle/>
          <a:p>
            <a:pPr>
              <a:buNone/>
            </a:pPr>
            <a:r>
              <a:rPr lang="fr-FR" b="1" dirty="0" smtClean="0"/>
              <a:t>Missions d’</a:t>
            </a:r>
            <a:r>
              <a:rPr lang="fr-FR" b="1" dirty="0" err="1" smtClean="0"/>
              <a:t>ALGERAC</a:t>
            </a:r>
            <a:r>
              <a:rPr lang="fr-FR" b="1" dirty="0" smtClean="0"/>
              <a:t> : </a:t>
            </a:r>
            <a:endParaRPr lang="fr-FR" dirty="0" smtClean="0"/>
          </a:p>
          <a:p>
            <a:pPr>
              <a:lnSpc>
                <a:spcPct val="150000"/>
              </a:lnSpc>
              <a:buNone/>
            </a:pPr>
            <a:r>
              <a:rPr lang="fr-FR" dirty="0" err="1" smtClean="0"/>
              <a:t>ALGERAC</a:t>
            </a:r>
            <a:r>
              <a:rPr lang="fr-FR" dirty="0" smtClean="0"/>
              <a:t> a pour mission principale l’accréditation de tout organisme d’évaluation de la conformité. Une seule norme, ISO17011 : 2004, qui précise les exigences pour les organismes d’accréditation procédant à l’accréditation d’Organismes d’Évaluation de la Conformité (OEC). </a:t>
            </a:r>
          </a:p>
          <a:p>
            <a:endParaRPr lang="fr-F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72230"/>
          </a:xfrm>
        </p:spPr>
        <p:txBody>
          <a:bodyPr/>
          <a:lstStyle/>
          <a:p>
            <a:pPr>
              <a:lnSpc>
                <a:spcPct val="150000"/>
              </a:lnSpc>
            </a:pPr>
            <a:r>
              <a:rPr lang="fr-FR" dirty="0" smtClean="0"/>
              <a:t>L’accréditation concerne les :</a:t>
            </a:r>
            <a:br>
              <a:rPr lang="fr-FR" dirty="0" smtClean="0"/>
            </a:br>
            <a:r>
              <a:rPr lang="fr-FR" dirty="0" smtClean="0"/>
              <a:t>Les laboratoires d’essais et d’étalonnage. (ISO/CEI 17025)</a:t>
            </a:r>
            <a:br>
              <a:rPr lang="fr-FR" dirty="0" smtClean="0"/>
            </a:br>
            <a:r>
              <a:rPr lang="fr-FR" dirty="0" smtClean="0"/>
              <a:t>Les organismes d’inspection.(ISO/CEI 17020)</a:t>
            </a:r>
            <a:br>
              <a:rPr lang="fr-FR" dirty="0" smtClean="0"/>
            </a:br>
            <a:r>
              <a:rPr lang="fr-FR" dirty="0" smtClean="0"/>
              <a:t>Les organismes de certification. </a:t>
            </a:r>
            <a:br>
              <a:rPr lang="fr-FR" dirty="0" smtClean="0"/>
            </a:br>
            <a:r>
              <a:rPr lang="fr-FR" dirty="0" smtClean="0"/>
              <a:t>Systèmes (ISO/CEI17021)</a:t>
            </a:r>
            <a:br>
              <a:rPr lang="fr-FR" dirty="0" smtClean="0"/>
            </a:br>
            <a:r>
              <a:rPr lang="fr-FR" dirty="0" smtClean="0"/>
              <a:t>¨ Produits (ISO Guide 65)</a:t>
            </a:r>
            <a:br>
              <a:rPr lang="fr-FR" dirty="0" smtClean="0"/>
            </a:br>
            <a:r>
              <a:rPr lang="fr-FR" dirty="0" smtClean="0"/>
              <a:t>¨ Personnes (ISO/CEI 17024)</a:t>
            </a:r>
            <a:endParaRPr lang="fr-F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929354"/>
          </a:xfrm>
        </p:spPr>
        <p:txBody>
          <a:bodyPr>
            <a:normAutofit/>
          </a:bodyPr>
          <a:lstStyle/>
          <a:p>
            <a:r>
              <a:rPr lang="fr-FR" dirty="0" smtClean="0"/>
              <a:t>Dans ce contexte, l’organisme algérien d’accréditation est chargé notamment :</a:t>
            </a:r>
          </a:p>
          <a:p>
            <a:r>
              <a:rPr lang="fr-FR" dirty="0" smtClean="0"/>
              <a:t>de la mise en place d’un dispositif national d’accréditation répondant aux normes nationales et internationales pertinentes ;</a:t>
            </a:r>
          </a:p>
          <a:p>
            <a:r>
              <a:rPr lang="fr-FR" dirty="0" smtClean="0"/>
              <a:t>de parachever l’infrastructure nationale de la qualité ; </a:t>
            </a:r>
          </a:p>
          <a:p>
            <a:r>
              <a:rPr lang="fr-FR" dirty="0" smtClean="0"/>
              <a:t>d’évaluer les qualifications et compétences des organismes d’évaluation de la conformité (</a:t>
            </a:r>
            <a:r>
              <a:rPr lang="fr-FR" dirty="0" err="1" smtClean="0"/>
              <a:t>EOC</a:t>
            </a:r>
            <a:r>
              <a:rPr lang="fr-FR" dirty="0" smtClean="0"/>
              <a:t>) ; </a:t>
            </a:r>
            <a:br>
              <a:rPr lang="fr-FR" dirty="0" smtClean="0"/>
            </a:br>
            <a:endParaRPr lang="fr-F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r>
              <a:rPr lang="fr-FR" b="1" dirty="0" smtClean="0"/>
              <a:t>La constitution</a:t>
            </a:r>
            <a:r>
              <a:rPr lang="fr-FR" dirty="0" smtClean="0"/>
              <a:t>:</a:t>
            </a:r>
          </a:p>
          <a:p>
            <a:pPr>
              <a:buNone/>
            </a:pPr>
            <a:r>
              <a:rPr lang="fr-FR" dirty="0" smtClean="0"/>
              <a:t>Du latin </a:t>
            </a:r>
            <a:r>
              <a:rPr lang="fr-FR" i="1" dirty="0" smtClean="0"/>
              <a:t>cum</a:t>
            </a:r>
            <a:r>
              <a:rPr lang="fr-FR" dirty="0" smtClean="0"/>
              <a:t>, ensemble, et </a:t>
            </a:r>
            <a:r>
              <a:rPr lang="fr-FR" i="1" dirty="0" err="1" smtClean="0"/>
              <a:t>statuo</a:t>
            </a:r>
            <a:r>
              <a:rPr lang="fr-FR" dirty="0" smtClean="0"/>
              <a:t>, fixer, établir</a:t>
            </a:r>
          </a:p>
          <a:p>
            <a:pPr>
              <a:buNone/>
            </a:pPr>
            <a:r>
              <a:rPr lang="fr-FR" dirty="0" smtClean="0"/>
              <a:t>C’est la loi fondamentale d’un état qui définit les droits et les libertés des citoyens ainsi que l’organisation et les séparations du pouvoir politique (législatif, exécutif, judiciaire). Elle précise l’articulation et le fonctionnement des différentes institutions qui composent l’état (Conseil constitutionnel, parlement, gouvernement, administration……).</a:t>
            </a:r>
            <a:endParaRPr lang="fr-F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fontScale="92500" lnSpcReduction="20000"/>
          </a:bodyPr>
          <a:lstStyle/>
          <a:p>
            <a:pPr>
              <a:lnSpc>
                <a:spcPct val="150000"/>
              </a:lnSpc>
            </a:pPr>
            <a:r>
              <a:rPr lang="fr-FR" dirty="0" smtClean="0"/>
              <a:t>de délivrer les décisions d’accréditation ; </a:t>
            </a:r>
          </a:p>
          <a:p>
            <a:pPr>
              <a:lnSpc>
                <a:spcPct val="150000"/>
              </a:lnSpc>
            </a:pPr>
            <a:r>
              <a:rPr lang="fr-FR" dirty="0" smtClean="0"/>
              <a:t>de procéder au renouvellement, suspension et retrait des décisions d’accréditation des organismes d’évaluation de la conformité ;</a:t>
            </a:r>
          </a:p>
          <a:p>
            <a:pPr>
              <a:lnSpc>
                <a:spcPct val="150000"/>
              </a:lnSpc>
            </a:pPr>
            <a:r>
              <a:rPr lang="fr-FR" dirty="0" smtClean="0"/>
              <a:t>de conclure toutes conventions et accords en rapport avec ses programmes d’activités avec les organismes étrangers similaires et de contribuer aux efforts menant à des accords de reconnaissance mutuelle ;</a:t>
            </a:r>
          </a:p>
          <a:p>
            <a:pPr>
              <a:buNone/>
            </a:pPr>
            <a:endParaRPr lang="fr-F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nSpc>
                <a:spcPct val="150000"/>
              </a:lnSpc>
            </a:pPr>
            <a:r>
              <a:rPr lang="fr-FR" dirty="0" smtClean="0"/>
              <a:t>de représenter l’Algérie auprès des organismes internationaux et régionaux similaires ;</a:t>
            </a:r>
          </a:p>
          <a:p>
            <a:pPr>
              <a:lnSpc>
                <a:spcPct val="150000"/>
              </a:lnSpc>
            </a:pPr>
            <a:r>
              <a:rPr lang="fr-FR" dirty="0" smtClean="0"/>
              <a:t>d’éditer et diffuser des revues, brochures ou bulletins spécialisés relatifs à son objet. </a:t>
            </a:r>
          </a:p>
          <a:p>
            <a:pPr>
              <a:lnSpc>
                <a:spcPct val="150000"/>
              </a:lnSpc>
            </a:pPr>
            <a:endParaRPr lang="fr-F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Normes internationales</a:t>
            </a:r>
            <a:endParaRPr lang="fr-FR" dirty="0"/>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lnSpc>
                <a:spcPct val="150000"/>
              </a:lnSpc>
            </a:pPr>
            <a:r>
              <a:rPr lang="fr-FR" b="1" dirty="0" smtClean="0"/>
              <a:t>L’ISO (Organisation internationale de normalisation) </a:t>
            </a:r>
          </a:p>
          <a:p>
            <a:pPr>
              <a:lnSpc>
                <a:spcPct val="150000"/>
              </a:lnSpc>
            </a:pPr>
            <a:r>
              <a:rPr lang="fr-FR" dirty="0" smtClean="0"/>
              <a:t>est une organisation internationale non gouvernementale, indépendante, dont les 164 </a:t>
            </a:r>
            <a:r>
              <a:rPr lang="fr-FR" dirty="0" smtClean="0">
                <a:hlinkClick r:id="rId2" tooltip="ISO Members"/>
              </a:rPr>
              <a:t>membres</a:t>
            </a:r>
            <a:r>
              <a:rPr lang="fr-FR" dirty="0" smtClean="0"/>
              <a:t> sont les organismes nationaux de normalisation.</a:t>
            </a:r>
          </a:p>
          <a:p>
            <a:endParaRPr lang="fr-F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lnSpc>
                <a:spcPct val="150000"/>
              </a:lnSpc>
            </a:pPr>
            <a:r>
              <a:rPr lang="fr-FR" dirty="0" smtClean="0"/>
              <a:t>Par ses membres, l’Organisation réunit des experts qui mettent en commun leurs connaissances pour élaborer des Normes internationales d’application volontaire, fondées sur le consensus, pertinentes pour le marché, soutenant l’innovation et apportant des solutions aux enjeux mondiaux.</a:t>
            </a:r>
          </a:p>
          <a:p>
            <a:endParaRPr lang="fr-F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nSpc>
                <a:spcPct val="150000"/>
              </a:lnSpc>
            </a:pPr>
            <a:r>
              <a:rPr lang="fr-FR" dirty="0" smtClean="0"/>
              <a:t>L'ISO a publié plus de 22657 </a:t>
            </a:r>
            <a:r>
              <a:rPr lang="fr-FR" dirty="0" smtClean="0">
                <a:hlinkClick r:id="rId2" tooltip="ISO Store"/>
              </a:rPr>
              <a:t>Normes internationales</a:t>
            </a:r>
            <a:r>
              <a:rPr lang="fr-FR" dirty="0" smtClean="0"/>
              <a:t> et publications associées qui couvrent la quasi-totalité des secteurs de l'industrie – des technologies à la sécurité des denrées alimentaires, et de l'agriculture à la santé. Les Normes internationales de l’ISO ont un impact partout, pour tous.</a:t>
            </a:r>
            <a:endParaRPr lang="fr-F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r>
              <a:rPr lang="fr-FR" b="1" dirty="0" smtClean="0">
                <a:hlinkClick r:id="rId2" tooltip="Benefits of International Standard"/>
              </a:rPr>
              <a:t>les avantages des Normes internationales ISO?</a:t>
            </a:r>
            <a:endParaRPr lang="fr-FR" b="1" dirty="0" smtClean="0"/>
          </a:p>
          <a:p>
            <a:pPr>
              <a:buNone/>
            </a:pPr>
            <a:r>
              <a:rPr lang="fr-FR" dirty="0" smtClean="0"/>
              <a:t>- Les Normes internationales garantissent des produits et services sûrs, fiables et de bonne qualité.</a:t>
            </a:r>
          </a:p>
          <a:p>
            <a:pPr>
              <a:buNone/>
            </a:pPr>
            <a:r>
              <a:rPr lang="fr-FR" dirty="0" smtClean="0"/>
              <a:t> - Pour les entreprises, elles sont des outils stratégiques permettant d'abaisser les coûts en réduisant les déchets et les erreurs tout en améliorant la productivité. </a:t>
            </a:r>
          </a:p>
          <a:p>
            <a:pPr>
              <a:buNone/>
            </a:pPr>
            <a:r>
              <a:rPr lang="fr-FR" dirty="0" smtClean="0"/>
              <a:t>-</a:t>
            </a:r>
          </a:p>
          <a:p>
            <a:endParaRPr lang="fr-F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nSpc>
                <a:spcPct val="150000"/>
              </a:lnSpc>
              <a:buNone/>
            </a:pPr>
            <a:r>
              <a:rPr lang="fr-FR" dirty="0" smtClean="0"/>
              <a:t>- Elles aident les entreprises à accéder à de nouveaux marchés, établissent des règles du jeu équitables pour les pays en développement et facilitent le libre-échange et le commerce équitable dans le monde.</a:t>
            </a:r>
            <a:endParaRPr lang="fr-F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r>
              <a:rPr lang="fr-FR" b="1" dirty="0" smtClean="0"/>
              <a:t>Le Codex </a:t>
            </a:r>
            <a:r>
              <a:rPr lang="fr-FR" b="1" dirty="0" err="1" smtClean="0"/>
              <a:t>Alimentarius</a:t>
            </a:r>
            <a:r>
              <a:rPr lang="fr-FR" b="1" dirty="0" smtClean="0"/>
              <a:t>, ou «Code alimentaire»</a:t>
            </a:r>
          </a:p>
          <a:p>
            <a:pPr>
              <a:buNone/>
            </a:pPr>
            <a:r>
              <a:rPr lang="fr-FR" dirty="0" smtClean="0"/>
              <a:t>C’est un ensemble de normes, de lignes directrices et de codes d'usages adoptés par la Commission du Codex </a:t>
            </a:r>
            <a:r>
              <a:rPr lang="fr-FR" dirty="0" err="1" smtClean="0"/>
              <a:t>Alimentarius</a:t>
            </a:r>
            <a:r>
              <a:rPr lang="fr-FR" dirty="0" smtClean="0"/>
              <a:t>.</a:t>
            </a:r>
          </a:p>
          <a:p>
            <a:pPr>
              <a:buNone/>
            </a:pPr>
            <a:r>
              <a:rPr lang="fr-FR" dirty="0" smtClean="0"/>
              <a:t> </a:t>
            </a:r>
            <a:endParaRPr lang="fr-F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a:lnSpc>
                <a:spcPct val="150000"/>
              </a:lnSpc>
              <a:buNone/>
            </a:pPr>
            <a:r>
              <a:rPr lang="fr-FR" dirty="0" smtClean="0"/>
              <a:t>La Commission a été créée par l'Organisation des Nations Unies pour l'alimentation et l'agriculture (FAO) et l'Organisation mondiale de la Santé (OMS) afin de protéger la santé des consommateurs et de promouvoir des pratiques loyales en matière de commerce de denrées alimentaires.</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r>
              <a:rPr lang="fr-FR" b="1" dirty="0" smtClean="0"/>
              <a:t>La Loi</a:t>
            </a:r>
          </a:p>
          <a:p>
            <a:pPr>
              <a:lnSpc>
                <a:spcPct val="150000"/>
              </a:lnSpc>
              <a:buNone/>
            </a:pPr>
            <a:r>
              <a:rPr lang="fr-FR" dirty="0" smtClean="0"/>
              <a:t>Du latin </a:t>
            </a:r>
            <a:r>
              <a:rPr lang="fr-FR" i="1" dirty="0" err="1" smtClean="0"/>
              <a:t>lex</a:t>
            </a:r>
            <a:r>
              <a:rPr lang="fr-FR" dirty="0" smtClean="0"/>
              <a:t>, loi, droit écrit</a:t>
            </a:r>
          </a:p>
          <a:p>
            <a:pPr>
              <a:lnSpc>
                <a:spcPct val="150000"/>
              </a:lnSpc>
              <a:buNone/>
            </a:pPr>
            <a:r>
              <a:rPr lang="fr-FR" dirty="0" smtClean="0"/>
              <a:t>Elle désigne une règle, une norme, une prescription ou une obligation générale et permanente, qui émane d’une autorité souveraine (le pouvoir législatif) et qui s’impose à tous les individus d’une société.</a:t>
            </a:r>
          </a:p>
          <a:p>
            <a:pPr>
              <a:buNone/>
            </a:pPr>
            <a:endParaRPr lang="fr-FR" dirty="0" smtClean="0"/>
          </a:p>
          <a:p>
            <a:pPr>
              <a:buNone/>
            </a:pPr>
            <a:endParaRPr lang="fr-FR" dirty="0" smtClean="0"/>
          </a:p>
          <a:p>
            <a:pPr>
              <a:buNone/>
            </a:pPr>
            <a:endParaRPr lang="fr-FR" b="1" dirty="0" smtClean="0"/>
          </a:p>
          <a:p>
            <a:pPr>
              <a:buNone/>
            </a:pPr>
            <a:endParaRPr lang="fr-F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nSpc>
                <a:spcPct val="150000"/>
              </a:lnSpc>
              <a:buNone/>
            </a:pPr>
            <a:r>
              <a:rPr lang="fr-FR" b="1" dirty="0" smtClean="0"/>
              <a:t>AFNOR: Association française de normalisation</a:t>
            </a:r>
          </a:p>
          <a:p>
            <a:pPr>
              <a:lnSpc>
                <a:spcPct val="150000"/>
              </a:lnSpc>
              <a:buNone/>
            </a:pPr>
            <a:r>
              <a:rPr lang="fr-FR" dirty="0" smtClean="0"/>
              <a:t>Créée en 1926, AFNOR est une association régie par la loi de 1901, composée de près de 2 500 entreprises adhérentes. Sa mission est d'animer et de coordonner le processus d'élaboration des normes et de promouvoir leur application.</a:t>
            </a:r>
            <a:endParaRPr lang="fr-F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a:lnSpc>
                <a:spcPct val="150000"/>
              </a:lnSpc>
              <a:buNone/>
            </a:pPr>
            <a:r>
              <a:rPr lang="fr-FR" dirty="0" smtClean="0"/>
              <a:t>Société de service, AFNOR a développé, pour les entreprises en particulier, une gamme de prestations qui - de la diffusion des normes à la certification en passant par la formation - permet de façon concrète l'insertion de la norme dans le développement des entreprises.</a:t>
            </a:r>
            <a:endParaRPr lang="fr-F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re 1"/>
          <p:cNvSpPr>
            <a:spLocks noGrp="1"/>
          </p:cNvSpPr>
          <p:nvPr>
            <p:ph type="title"/>
          </p:nvPr>
        </p:nvSpPr>
        <p:spPr/>
        <p:txBody>
          <a:bodyPr>
            <a:normAutofit fontScale="90000"/>
          </a:bodyPr>
          <a:lstStyle/>
          <a:p>
            <a:r>
              <a:rPr lang="fr-FR" b="1" dirty="0" smtClean="0"/>
              <a:t>III. La Sécurité sanitaire des aliments. </a:t>
            </a:r>
            <a:endParaRPr lang="fr-FR" b="1"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Espace réservé du contenu 2"/>
          <p:cNvSpPr>
            <a:spLocks noGrp="1"/>
          </p:cNvSpPr>
          <p:nvPr>
            <p:ph idx="1"/>
          </p:nvPr>
        </p:nvSpPr>
        <p:spPr>
          <a:xfrm>
            <a:off x="457200" y="571500"/>
            <a:ext cx="8229600" cy="5554663"/>
          </a:xfrm>
        </p:spPr>
        <p:txBody>
          <a:bodyPr>
            <a:normAutofit lnSpcReduction="10000"/>
          </a:bodyPr>
          <a:lstStyle/>
          <a:p>
            <a:pPr>
              <a:buFont typeface="Arial" charset="0"/>
              <a:buNone/>
            </a:pPr>
            <a:r>
              <a:rPr lang="fr-FR" b="1" smtClean="0">
                <a:solidFill>
                  <a:srgbClr val="FF0000"/>
                </a:solidFill>
              </a:rPr>
              <a:t>1.1. bonnes pratiques d’hygiène (BPH)</a:t>
            </a:r>
          </a:p>
          <a:p>
            <a:pPr>
              <a:buFont typeface="Arial" charset="0"/>
              <a:buNone/>
            </a:pPr>
            <a:r>
              <a:rPr lang="fr-FR" b="1" smtClean="0"/>
              <a:t>C’est un ensemble de document concernant:</a:t>
            </a:r>
          </a:p>
          <a:p>
            <a:pPr>
              <a:buFontTx/>
              <a:buChar char="-"/>
            </a:pPr>
            <a:r>
              <a:rPr lang="fr-FR" b="1" smtClean="0"/>
              <a:t>Le personnel</a:t>
            </a:r>
          </a:p>
          <a:p>
            <a:pPr>
              <a:buFont typeface="Arial" charset="0"/>
              <a:buNone/>
            </a:pPr>
            <a:r>
              <a:rPr lang="fr-FR" b="1" smtClean="0"/>
              <a:t>	plan de formation à la sécurité sanitaire</a:t>
            </a:r>
          </a:p>
          <a:p>
            <a:pPr>
              <a:buFont typeface="Arial" charset="0"/>
              <a:buNone/>
            </a:pPr>
            <a:r>
              <a:rPr lang="fr-FR" b="1" smtClean="0"/>
              <a:t>	tenue vestimentaire (descriptif, entretien)</a:t>
            </a:r>
          </a:p>
          <a:p>
            <a:pPr>
              <a:buFont typeface="Arial" charset="0"/>
              <a:buNone/>
            </a:pPr>
            <a:r>
              <a:rPr lang="fr-FR" b="1" smtClean="0"/>
              <a:t>	organisation du suivi médical</a:t>
            </a:r>
          </a:p>
          <a:p>
            <a:pPr>
              <a:buFontTx/>
              <a:buChar char="-"/>
            </a:pPr>
            <a:r>
              <a:rPr lang="fr-FR" b="1" smtClean="0"/>
              <a:t>l’organisation de la maintenance des locaux, des équipement et du matériel</a:t>
            </a:r>
          </a:p>
          <a:p>
            <a:pPr>
              <a:buFontTx/>
              <a:buChar char="-"/>
            </a:pPr>
            <a:r>
              <a:rPr lang="fr-FR" b="1" smtClean="0"/>
              <a:t>Les mesures d’hygiène préconisées avant, pendant et après la production</a:t>
            </a:r>
          </a:p>
          <a:p>
            <a:pPr>
              <a:buFontTx/>
              <a:buChar char="-"/>
            </a:pPr>
            <a:endParaRPr lang="fr-FR"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Espace réservé du contenu 2"/>
          <p:cNvSpPr>
            <a:spLocks noGrp="1"/>
          </p:cNvSpPr>
          <p:nvPr>
            <p:ph idx="1"/>
          </p:nvPr>
        </p:nvSpPr>
        <p:spPr>
          <a:xfrm>
            <a:off x="457200" y="500063"/>
            <a:ext cx="8229600" cy="5626100"/>
          </a:xfrm>
        </p:spPr>
        <p:txBody>
          <a:bodyPr/>
          <a:lstStyle/>
          <a:p>
            <a:pPr>
              <a:buFontTx/>
              <a:buChar char="-"/>
            </a:pPr>
            <a:r>
              <a:rPr lang="fr-FR" b="1" smtClean="0"/>
              <a:t>Plan de nettoyage et de désinfection</a:t>
            </a:r>
          </a:p>
          <a:p>
            <a:pPr>
              <a:buFontTx/>
              <a:buChar char="-"/>
            </a:pPr>
            <a:r>
              <a:rPr lang="fr-FR" b="1" smtClean="0"/>
              <a:t>Les gestes d’hygiène lors de la manipulation des aliments de la réception à la distribution</a:t>
            </a:r>
          </a:p>
          <a:p>
            <a:pPr>
              <a:buFontTx/>
              <a:buChar char="-"/>
            </a:pPr>
            <a:r>
              <a:rPr lang="fr-FR" b="1" smtClean="0"/>
              <a:t>Le plan de lutte contre les nuisibles</a:t>
            </a:r>
          </a:p>
          <a:p>
            <a:pPr>
              <a:buFontTx/>
              <a:buChar char="-"/>
            </a:pPr>
            <a:r>
              <a:rPr lang="fr-FR" b="1" smtClean="0"/>
              <a:t>L’approvisionnement en eau</a:t>
            </a:r>
          </a:p>
          <a:p>
            <a:pPr>
              <a:buFontTx/>
              <a:buChar char="-"/>
            </a:pPr>
            <a:r>
              <a:rPr lang="fr-FR" b="1" smtClean="0"/>
              <a:t>La maitrise des températures</a:t>
            </a:r>
          </a:p>
          <a:p>
            <a:pPr>
              <a:buFontTx/>
              <a:buChar char="-"/>
            </a:pPr>
            <a:r>
              <a:rPr lang="fr-FR" b="1" smtClean="0"/>
              <a:t>Le contrôle à réception et à expédition.</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Espace réservé du contenu 2"/>
          <p:cNvSpPr>
            <a:spLocks noGrp="1"/>
          </p:cNvSpPr>
          <p:nvPr>
            <p:ph idx="1"/>
          </p:nvPr>
        </p:nvSpPr>
        <p:spPr>
          <a:xfrm>
            <a:off x="457200" y="357188"/>
            <a:ext cx="8229600" cy="5768975"/>
          </a:xfrm>
        </p:spPr>
        <p:txBody>
          <a:bodyPr/>
          <a:lstStyle/>
          <a:p>
            <a:pPr>
              <a:buFont typeface="Arial" charset="0"/>
              <a:buNone/>
            </a:pPr>
            <a:r>
              <a:rPr lang="fr-FR" b="1" smtClean="0">
                <a:solidFill>
                  <a:srgbClr val="FF0000"/>
                </a:solidFill>
              </a:rPr>
              <a:t>1.2. Plan HACCP</a:t>
            </a:r>
          </a:p>
          <a:p>
            <a:pPr>
              <a:buFont typeface="Arial" charset="0"/>
              <a:buNone/>
            </a:pPr>
            <a:r>
              <a:rPr lang="fr-FR" b="1" smtClean="0"/>
              <a:t>HACCP (hazard analysis critical control point) analyse des risques et points critiques pour leur maitrise: est une approche systématique et préventive visant à maitriser des dangers biologiques, chimiques et physiques. Elle permet aussi bien d’anticiper le danger que d’intervenir sur le produit fini.</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Espace réservé du contenu 2"/>
          <p:cNvSpPr>
            <a:spLocks noGrp="1"/>
          </p:cNvSpPr>
          <p:nvPr>
            <p:ph idx="1"/>
          </p:nvPr>
        </p:nvSpPr>
        <p:spPr>
          <a:xfrm>
            <a:off x="457200" y="428625"/>
            <a:ext cx="8229600" cy="5697538"/>
          </a:xfrm>
        </p:spPr>
        <p:txBody>
          <a:bodyPr/>
          <a:lstStyle/>
          <a:p>
            <a:pPr>
              <a:buFont typeface="Arial" charset="0"/>
              <a:buNone/>
            </a:pPr>
            <a:r>
              <a:rPr lang="fr-FR" b="1" smtClean="0">
                <a:solidFill>
                  <a:srgbClr val="FF0000"/>
                </a:solidFill>
              </a:rPr>
              <a:t>1.2.1. Mise en place des principes HACCP</a:t>
            </a:r>
          </a:p>
          <a:p>
            <a:pPr>
              <a:buFont typeface="Arial" charset="0"/>
              <a:buNone/>
            </a:pPr>
            <a:r>
              <a:rPr lang="fr-FR" b="1" smtClean="0">
                <a:solidFill>
                  <a:srgbClr val="FF0000"/>
                </a:solidFill>
              </a:rPr>
              <a:t>1.2.1.1. Principe de base</a:t>
            </a:r>
          </a:p>
          <a:p>
            <a:pPr>
              <a:buFont typeface="Arial" charset="0"/>
              <a:buNone/>
            </a:pPr>
            <a:r>
              <a:rPr lang="fr-FR" b="1" smtClean="0"/>
              <a:t>Cette démarche se fait en deux grandes étapes.</a:t>
            </a:r>
          </a:p>
          <a:p>
            <a:pPr>
              <a:buFont typeface="Arial" charset="0"/>
              <a:buNone/>
            </a:pPr>
            <a:r>
              <a:rPr lang="fr-FR" b="1" smtClean="0"/>
              <a:t>L’analyse des risques recherche tout ce qui pourrait causer des dommages. Un risque est une situation potentiellement génératrice de danger.</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Espace réservé du contenu 2"/>
          <p:cNvSpPr>
            <a:spLocks noGrp="1"/>
          </p:cNvSpPr>
          <p:nvPr>
            <p:ph idx="1"/>
          </p:nvPr>
        </p:nvSpPr>
        <p:spPr>
          <a:xfrm>
            <a:off x="457200" y="428625"/>
            <a:ext cx="8229600" cy="5697538"/>
          </a:xfrm>
        </p:spPr>
        <p:txBody>
          <a:bodyPr/>
          <a:lstStyle/>
          <a:p>
            <a:pPr>
              <a:buFont typeface="Arial" charset="0"/>
              <a:buNone/>
            </a:pPr>
            <a:r>
              <a:rPr lang="fr-FR" b="1" smtClean="0"/>
              <a:t>Les dangers peuvent être de nature</a:t>
            </a:r>
          </a:p>
          <a:p>
            <a:pPr>
              <a:buFontTx/>
              <a:buChar char="-"/>
            </a:pPr>
            <a:r>
              <a:rPr lang="fr-FR" b="1" smtClean="0"/>
              <a:t>biologiques: contamination ou multiplication microbienne.</a:t>
            </a:r>
          </a:p>
          <a:p>
            <a:pPr>
              <a:buFontTx/>
              <a:buChar char="-"/>
            </a:pPr>
            <a:r>
              <a:rPr lang="fr-FR" b="1" smtClean="0"/>
              <a:t>Chimiques: insecticides, les produits résiduels de lavage</a:t>
            </a:r>
          </a:p>
          <a:p>
            <a:pPr>
              <a:buFontTx/>
              <a:buChar char="-"/>
            </a:pPr>
            <a:r>
              <a:rPr lang="fr-FR" b="1" smtClean="0"/>
              <a:t>Physiques: débris de verre, cheveux.</a:t>
            </a:r>
          </a:p>
          <a:p>
            <a:pPr>
              <a:buFontTx/>
              <a:buChar char="-"/>
            </a:pPr>
            <a:r>
              <a:rPr lang="fr-FR" b="1" smtClean="0"/>
              <a:t>Un point à risque est celui ou un niveau acceptable de contamination tend à être dépassé parce qu’il existe des possibilités d’apport ou de multiplication microbiens</a:t>
            </a:r>
          </a:p>
          <a:p>
            <a:pPr>
              <a:buFont typeface="Arial" charset="0"/>
              <a:buNone/>
            </a:pPr>
            <a:endParaRPr lang="fr-FR" smtClean="0"/>
          </a:p>
          <a:p>
            <a:endParaRPr lang="fr-FR" smtClean="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Espace réservé du contenu 2"/>
          <p:cNvSpPr>
            <a:spLocks noGrp="1"/>
          </p:cNvSpPr>
          <p:nvPr>
            <p:ph idx="1"/>
          </p:nvPr>
        </p:nvSpPr>
        <p:spPr>
          <a:xfrm>
            <a:off x="457200" y="428625"/>
            <a:ext cx="8229600" cy="5697538"/>
          </a:xfrm>
        </p:spPr>
        <p:txBody>
          <a:bodyPr/>
          <a:lstStyle/>
          <a:p>
            <a:pPr>
              <a:buFont typeface="Arial" charset="0"/>
              <a:buNone/>
            </a:pPr>
            <a:r>
              <a:rPr lang="fr-FR" b="1" smtClean="0"/>
              <a:t>L’identification des points critiques pour les maitriser repère les stades de la fabrication ou existe un moyen permettant de réduire ou supprimer les dangers.</a:t>
            </a:r>
          </a:p>
          <a:p>
            <a:pPr>
              <a:buFont typeface="Arial" charset="0"/>
              <a:buNone/>
            </a:pPr>
            <a:r>
              <a:rPr lang="fr-FR" b="1" smtClean="0"/>
              <a:t>Ces points critiques sont déterminant pour la sécurité alimentaire</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Espace réservé du contenu 2"/>
          <p:cNvSpPr>
            <a:spLocks noGrp="1"/>
          </p:cNvSpPr>
          <p:nvPr>
            <p:ph idx="1"/>
          </p:nvPr>
        </p:nvSpPr>
        <p:spPr>
          <a:xfrm>
            <a:off x="457200" y="428625"/>
            <a:ext cx="8229600" cy="6072188"/>
          </a:xfrm>
        </p:spPr>
        <p:txBody>
          <a:bodyPr/>
          <a:lstStyle/>
          <a:p>
            <a:pPr>
              <a:buFont typeface="Arial" charset="0"/>
              <a:buNone/>
            </a:pPr>
            <a:r>
              <a:rPr lang="fr-FR" sz="2400" b="1" smtClean="0"/>
              <a:t>Réception des matières premières                     </a:t>
            </a:r>
            <a:r>
              <a:rPr lang="fr-FR" sz="2400" b="1" smtClean="0">
                <a:solidFill>
                  <a:srgbClr val="FF0000"/>
                </a:solidFill>
              </a:rPr>
              <a:t>Point à risque</a:t>
            </a:r>
          </a:p>
          <a:p>
            <a:pPr>
              <a:buFont typeface="Arial" charset="0"/>
              <a:buNone/>
            </a:pPr>
            <a:endParaRPr lang="fr-FR" sz="2400" b="1" smtClean="0"/>
          </a:p>
          <a:p>
            <a:pPr>
              <a:buFont typeface="Arial" charset="0"/>
              <a:buNone/>
            </a:pPr>
            <a:r>
              <a:rPr lang="fr-FR" sz="2400" b="1" smtClean="0"/>
              <a:t>Stockage au froid           stockage tempéré         </a:t>
            </a:r>
            <a:r>
              <a:rPr lang="fr-FR" sz="2400" b="1" smtClean="0">
                <a:solidFill>
                  <a:srgbClr val="002060"/>
                </a:solidFill>
              </a:rPr>
              <a:t>Point critique</a:t>
            </a:r>
          </a:p>
          <a:p>
            <a:pPr>
              <a:buFont typeface="Arial" charset="0"/>
              <a:buNone/>
            </a:pPr>
            <a:endParaRPr lang="fr-FR" sz="2400" b="1" smtClean="0"/>
          </a:p>
          <a:p>
            <a:pPr>
              <a:buFont typeface="Arial" charset="0"/>
              <a:buNone/>
            </a:pPr>
            <a:r>
              <a:rPr lang="fr-FR" sz="2400" b="1" smtClean="0"/>
              <a:t>Préparation (lavage, épluchage, découpage)    </a:t>
            </a:r>
            <a:r>
              <a:rPr lang="fr-FR" sz="2400" b="1" smtClean="0">
                <a:solidFill>
                  <a:srgbClr val="FF0000"/>
                </a:solidFill>
              </a:rPr>
              <a:t>Point à risque</a:t>
            </a:r>
          </a:p>
          <a:p>
            <a:pPr>
              <a:buFont typeface="Arial" charset="0"/>
              <a:buNone/>
            </a:pPr>
            <a:endParaRPr lang="fr-FR" sz="2400" b="1" smtClean="0"/>
          </a:p>
          <a:p>
            <a:pPr>
              <a:buFont typeface="Arial" charset="0"/>
              <a:buNone/>
            </a:pPr>
            <a:r>
              <a:rPr lang="fr-FR" sz="2400" b="1" smtClean="0"/>
              <a:t>                              Cuisson                                        </a:t>
            </a:r>
            <a:r>
              <a:rPr lang="fr-FR" sz="2400" b="1" smtClean="0">
                <a:solidFill>
                  <a:srgbClr val="002060"/>
                </a:solidFill>
              </a:rPr>
              <a:t>Point critique   </a:t>
            </a:r>
          </a:p>
          <a:p>
            <a:pPr>
              <a:buFont typeface="Arial" charset="0"/>
              <a:buNone/>
            </a:pPr>
            <a:endParaRPr lang="fr-FR" sz="2400" b="1" smtClean="0"/>
          </a:p>
          <a:p>
            <a:pPr>
              <a:buFont typeface="Arial" charset="0"/>
              <a:buNone/>
            </a:pPr>
            <a:r>
              <a:rPr lang="fr-FR" sz="2400" b="1" smtClean="0"/>
              <a:t>                        Conditionnement                             </a:t>
            </a:r>
            <a:r>
              <a:rPr lang="fr-FR" sz="2400" b="1" smtClean="0">
                <a:solidFill>
                  <a:srgbClr val="FF0000"/>
                </a:solidFill>
              </a:rPr>
              <a:t>Point à risque</a:t>
            </a:r>
          </a:p>
          <a:p>
            <a:pPr>
              <a:buFont typeface="Arial" charset="0"/>
              <a:buNone/>
            </a:pPr>
            <a:endParaRPr lang="fr-FR" sz="2400" b="1" smtClean="0"/>
          </a:p>
          <a:p>
            <a:pPr>
              <a:buFont typeface="Arial" charset="0"/>
              <a:buNone/>
            </a:pPr>
            <a:r>
              <a:rPr lang="fr-FR" sz="2400" b="1" smtClean="0"/>
              <a:t>                               Stockage                                       </a:t>
            </a:r>
            <a:r>
              <a:rPr lang="fr-FR" sz="2400" b="1" smtClean="0">
                <a:solidFill>
                  <a:srgbClr val="002060"/>
                </a:solidFill>
              </a:rPr>
              <a:t>Point critique</a:t>
            </a:r>
          </a:p>
          <a:p>
            <a:pPr>
              <a:buFont typeface="Arial" charset="0"/>
              <a:buNone/>
            </a:pPr>
            <a:endParaRPr lang="fr-FR" sz="2400" b="1" smtClean="0"/>
          </a:p>
          <a:p>
            <a:pPr>
              <a:buFont typeface="Arial" charset="0"/>
              <a:buNone/>
            </a:pPr>
            <a:r>
              <a:rPr lang="fr-FR" sz="2400" b="1" smtClean="0"/>
              <a:t>                             Distribution                                    </a:t>
            </a:r>
            <a:r>
              <a:rPr lang="fr-FR" sz="2400" b="1" smtClean="0">
                <a:solidFill>
                  <a:srgbClr val="FF0000"/>
                </a:solidFill>
              </a:rPr>
              <a:t>Point à risque</a:t>
            </a:r>
          </a:p>
        </p:txBody>
      </p:sp>
      <p:cxnSp>
        <p:nvCxnSpPr>
          <p:cNvPr id="5" name="Connecteur droit avec flèche 4"/>
          <p:cNvCxnSpPr/>
          <p:nvPr/>
        </p:nvCxnSpPr>
        <p:spPr>
          <a:xfrm rot="5400000">
            <a:off x="1035051" y="1035050"/>
            <a:ext cx="500062"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Connecteur droit avec flèche 5"/>
          <p:cNvCxnSpPr/>
          <p:nvPr/>
        </p:nvCxnSpPr>
        <p:spPr>
          <a:xfrm rot="5400000">
            <a:off x="3894138" y="1035050"/>
            <a:ext cx="50006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rot="5400000">
            <a:off x="2822575" y="2963863"/>
            <a:ext cx="500063"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rot="5400000">
            <a:off x="2822575" y="5535613"/>
            <a:ext cx="500063"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rot="5400000">
            <a:off x="2822575" y="4678363"/>
            <a:ext cx="500063"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rot="5400000">
            <a:off x="2822575" y="3678238"/>
            <a:ext cx="500063"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1858963" y="1714500"/>
            <a:ext cx="641350" cy="428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rot="5400000">
            <a:off x="3858419" y="1785144"/>
            <a:ext cx="500063" cy="3587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a:buNone/>
            </a:pPr>
            <a:r>
              <a:rPr lang="fr-FR" dirty="0" smtClean="0"/>
              <a:t>Son non respect est sanctionné par la force publique</a:t>
            </a:r>
          </a:p>
          <a:p>
            <a:pPr>
              <a:buNone/>
            </a:pPr>
            <a:r>
              <a:rPr lang="fr-FR" dirty="0" smtClean="0"/>
              <a:t>En Algérie, elle est adoptée par le </a:t>
            </a:r>
            <a:r>
              <a:rPr lang="fr-FR" dirty="0" smtClean="0">
                <a:solidFill>
                  <a:srgbClr val="FF0000"/>
                </a:solidFill>
              </a:rPr>
              <a:t>parlement</a:t>
            </a:r>
            <a:r>
              <a:rPr lang="fr-FR" dirty="0" smtClean="0"/>
              <a:t> et promulguée par le président de la république, soit su proposition des parlementaire </a:t>
            </a:r>
            <a:r>
              <a:rPr lang="fr-FR" dirty="0"/>
              <a:t>(</a:t>
            </a:r>
            <a:r>
              <a:rPr lang="fr-FR" dirty="0" smtClean="0"/>
              <a:t>députés), soit à partir d’un projet déposé par le gouvernement.</a:t>
            </a:r>
            <a:endParaRPr lang="fr-F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Espace réservé du contenu 2"/>
          <p:cNvSpPr>
            <a:spLocks noGrp="1"/>
          </p:cNvSpPr>
          <p:nvPr>
            <p:ph idx="1"/>
          </p:nvPr>
        </p:nvSpPr>
        <p:spPr>
          <a:xfrm>
            <a:off x="457200" y="500063"/>
            <a:ext cx="8229600" cy="5929312"/>
          </a:xfrm>
        </p:spPr>
        <p:txBody>
          <a:bodyPr/>
          <a:lstStyle/>
          <a:p>
            <a:pPr>
              <a:buFont typeface="Arial" charset="0"/>
              <a:buNone/>
            </a:pPr>
            <a:r>
              <a:rPr lang="fr-FR" b="1" smtClean="0">
                <a:solidFill>
                  <a:srgbClr val="FF0000"/>
                </a:solidFill>
              </a:rPr>
              <a:t>1.2.1.2. Les principes HACCP</a:t>
            </a:r>
          </a:p>
          <a:p>
            <a:pPr>
              <a:buFontTx/>
              <a:buChar char="-"/>
            </a:pPr>
            <a:r>
              <a:rPr lang="fr-FR" b="1" smtClean="0"/>
              <a:t>Identifier tout danger</a:t>
            </a:r>
          </a:p>
          <a:p>
            <a:pPr>
              <a:buFontTx/>
              <a:buChar char="-"/>
            </a:pPr>
            <a:r>
              <a:rPr lang="fr-FR" b="1" smtClean="0"/>
              <a:t>Identifier les points critiques </a:t>
            </a:r>
          </a:p>
          <a:p>
            <a:pPr>
              <a:buFontTx/>
              <a:buChar char="-"/>
            </a:pPr>
            <a:r>
              <a:rPr lang="fr-FR" b="1" smtClean="0"/>
              <a:t>Etablir, aux points critiques de contrôles, les limites critiques</a:t>
            </a:r>
          </a:p>
          <a:p>
            <a:pPr>
              <a:buFontTx/>
              <a:buChar char="-"/>
            </a:pPr>
            <a:r>
              <a:rPr lang="fr-FR" b="1" smtClean="0"/>
              <a:t>Etablir et appliquer des procédures de surveillance efficace des points critiques de contrôle</a:t>
            </a:r>
          </a:p>
          <a:p>
            <a:pPr>
              <a:buFontTx/>
              <a:buChar char="-"/>
            </a:pPr>
            <a:r>
              <a:rPr lang="fr-FR" b="1" smtClean="0"/>
              <a:t>Etablir les actions correctives lorsque la surveillance révèle qu’un point critique de contrôle n’est pas maitrisé</a:t>
            </a:r>
          </a:p>
          <a:p>
            <a:pPr>
              <a:buFontTx/>
              <a:buChar char="-"/>
            </a:pPr>
            <a:endParaRPr lang="fr-FR" smtClean="0"/>
          </a:p>
          <a:p>
            <a:pPr>
              <a:buFontTx/>
              <a:buChar char="-"/>
            </a:pPr>
            <a:endParaRPr lang="fr-FR" smtClean="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Espace réservé du contenu 2"/>
          <p:cNvSpPr>
            <a:spLocks noGrp="1"/>
          </p:cNvSpPr>
          <p:nvPr>
            <p:ph idx="1"/>
          </p:nvPr>
        </p:nvSpPr>
        <p:spPr>
          <a:xfrm>
            <a:off x="457200" y="500063"/>
            <a:ext cx="8229600" cy="5626100"/>
          </a:xfrm>
        </p:spPr>
        <p:txBody>
          <a:bodyPr/>
          <a:lstStyle/>
          <a:p>
            <a:pPr>
              <a:buFontTx/>
              <a:buChar char="-"/>
            </a:pPr>
            <a:r>
              <a:rPr lang="fr-FR" b="1" smtClean="0"/>
              <a:t>Etablir des procédures exécutées périodiquement pour vérifier l’efficacité des mesures visées aux points précédant.</a:t>
            </a:r>
          </a:p>
          <a:p>
            <a:pPr>
              <a:buFontTx/>
              <a:buChar char="-"/>
            </a:pPr>
            <a:r>
              <a:rPr lang="fr-FR" b="1" smtClean="0"/>
              <a:t>Établir des documents et des dossiers pour prouver l’application effective des mesures visées.</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Espace réservé du contenu 2"/>
          <p:cNvSpPr>
            <a:spLocks noGrp="1"/>
          </p:cNvSpPr>
          <p:nvPr>
            <p:ph idx="1"/>
          </p:nvPr>
        </p:nvSpPr>
        <p:spPr>
          <a:xfrm>
            <a:off x="457200" y="428625"/>
            <a:ext cx="8229600" cy="5697538"/>
          </a:xfrm>
        </p:spPr>
        <p:txBody>
          <a:bodyPr/>
          <a:lstStyle/>
          <a:p>
            <a:pPr>
              <a:buFont typeface="Arial" charset="0"/>
              <a:buNone/>
            </a:pPr>
            <a:r>
              <a:rPr lang="fr-FR" b="1" smtClean="0">
                <a:solidFill>
                  <a:srgbClr val="FF0000"/>
                </a:solidFill>
              </a:rPr>
              <a:t>1.2.2. Etudes des risques-méthode des 5M</a:t>
            </a:r>
          </a:p>
          <a:p>
            <a:pPr>
              <a:buFont typeface="Arial" charset="0"/>
              <a:buNone/>
            </a:pPr>
            <a:r>
              <a:rPr lang="fr-FR" b="1" smtClean="0"/>
              <a:t>La méthode des 5M vise à identifier les sources et les facteurs de contamination et prolifération microbienne possible et par là même, de mettre en place des moyens de surveillance et de contrôle.</a:t>
            </a:r>
          </a:p>
          <a:p>
            <a:pPr>
              <a:buFont typeface="Arial" charset="0"/>
              <a:buNone/>
            </a:pPr>
            <a:r>
              <a:rPr lang="fr-FR" b="1" smtClean="0"/>
              <a:t>Les aspects concernés sont:</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lnSpc>
                <a:spcPct val="150000"/>
              </a:lnSpc>
              <a:buNone/>
            </a:pPr>
            <a:r>
              <a:rPr lang="fr-FR" b="1" dirty="0" smtClean="0"/>
              <a:t>Le parlement: </a:t>
            </a:r>
          </a:p>
          <a:p>
            <a:pPr>
              <a:lnSpc>
                <a:spcPct val="150000"/>
              </a:lnSpc>
              <a:buNone/>
            </a:pPr>
            <a:r>
              <a:rPr lang="fr-FR" dirty="0" smtClean="0"/>
              <a:t>c’est une assemblée qui assure la représentation du peuple.</a:t>
            </a:r>
          </a:p>
          <a:p>
            <a:pPr>
              <a:lnSpc>
                <a:spcPct val="150000"/>
              </a:lnSpc>
              <a:buNone/>
            </a:pPr>
            <a:r>
              <a:rPr lang="fr-FR" dirty="0" smtClean="0"/>
              <a:t>En Algérie, le parlement est composé de deux chambres, </a:t>
            </a:r>
            <a:r>
              <a:rPr lang="fr-FR" dirty="0" smtClean="0">
                <a:solidFill>
                  <a:srgbClr val="FF0000"/>
                </a:solidFill>
              </a:rPr>
              <a:t>l’assemblée nationale </a:t>
            </a:r>
            <a:r>
              <a:rPr lang="fr-FR" dirty="0" smtClean="0"/>
              <a:t>et le</a:t>
            </a:r>
            <a:r>
              <a:rPr lang="fr-FR" dirty="0" smtClean="0">
                <a:solidFill>
                  <a:srgbClr val="FF0000"/>
                </a:solidFill>
              </a:rPr>
              <a:t> sénat</a:t>
            </a:r>
            <a:r>
              <a:rPr lang="fr-FR" dirty="0" smtClean="0"/>
              <a:t>.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r>
              <a:rPr lang="fr-FR" b="1" dirty="0" smtClean="0"/>
              <a:t>L’assemblée nationale: </a:t>
            </a:r>
          </a:p>
          <a:p>
            <a:pPr>
              <a:buNone/>
            </a:pPr>
            <a:r>
              <a:rPr lang="fr-FR" dirty="0" smtClean="0"/>
              <a:t>Désignée également par la chambre basse, c’est l’ensemble des débuté élus au suffrage universel, qui dispose avec le sénat du pouvoir législatif. </a:t>
            </a:r>
            <a:endParaRPr lang="fr-FR" dirty="0"/>
          </a:p>
          <a:p>
            <a:pPr>
              <a:buNone/>
            </a:pPr>
            <a:r>
              <a:rPr lang="fr-FR" dirty="0" smtClean="0"/>
              <a:t>Elle propose et vote des loi et contrôle l’action du gouvernement</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TotalTime>
  <Words>2012</Words>
  <Application>Microsoft Office PowerPoint</Application>
  <PresentationFormat>Affichage à l'écran (4:3)</PresentationFormat>
  <Paragraphs>212</Paragraphs>
  <Slides>73</Slides>
  <Notes>0</Notes>
  <HiddenSlides>0</HiddenSlides>
  <MMClips>0</MMClips>
  <ScaleCrop>false</ScaleCrop>
  <HeadingPairs>
    <vt:vector size="4" baseType="variant">
      <vt:variant>
        <vt:lpstr>Thème</vt:lpstr>
      </vt:variant>
      <vt:variant>
        <vt:i4>1</vt:i4>
      </vt:variant>
      <vt:variant>
        <vt:lpstr>Titres des diapositives</vt:lpstr>
      </vt:variant>
      <vt:variant>
        <vt:i4>73</vt:i4>
      </vt:variant>
    </vt:vector>
  </HeadingPairs>
  <TitlesOfParts>
    <vt:vector size="74" baseType="lpstr">
      <vt:lpstr>Thème Office</vt:lpstr>
      <vt:lpstr>Législation</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Organismes de contrôle </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Normalisation et accréditation</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Normes internationales</vt:lpstr>
      <vt:lpstr>Diapositive 53</vt:lpstr>
      <vt:lpstr>Diapositive 54</vt:lpstr>
      <vt:lpstr>Diapositive 55</vt:lpstr>
      <vt:lpstr>Diapositive 56</vt:lpstr>
      <vt:lpstr>Diapositive 57</vt:lpstr>
      <vt:lpstr>Diapositive 58</vt:lpstr>
      <vt:lpstr>Diapositive 59</vt:lpstr>
      <vt:lpstr>Diapositive 60</vt:lpstr>
      <vt:lpstr>Diapositive 61</vt:lpstr>
      <vt:lpstr>III. La Sécurité sanitaire des aliments. </vt:lpstr>
      <vt:lpstr>Diapositive 63</vt:lpstr>
      <vt:lpstr>Diapositive 64</vt:lpstr>
      <vt:lpstr>Diapositive 65</vt:lpstr>
      <vt:lpstr>Diapositive 66</vt:lpstr>
      <vt:lpstr>Diapositive 67</vt:lpstr>
      <vt:lpstr>Diapositive 68</vt:lpstr>
      <vt:lpstr>Diapositive 69</vt:lpstr>
      <vt:lpstr>Diapositive 70</vt:lpstr>
      <vt:lpstr>Diapositive 71</vt:lpstr>
      <vt:lpstr>Diapositive 72</vt:lpstr>
      <vt:lpstr>Diapositive 73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Législation</dc:title>
  <dc:creator>toshiba</dc:creator>
  <cp:lastModifiedBy>toshiba</cp:lastModifiedBy>
  <cp:revision>15</cp:revision>
  <dcterms:created xsi:type="dcterms:W3CDTF">2019-02-13T12:29:53Z</dcterms:created>
  <dcterms:modified xsi:type="dcterms:W3CDTF">2019-06-18T19:45:23Z</dcterms:modified>
</cp:coreProperties>
</file>