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sldIdLst>
    <p:sldId id="386" r:id="rId2"/>
    <p:sldId id="576" r:id="rId3"/>
    <p:sldId id="577" r:id="rId4"/>
    <p:sldId id="578" r:id="rId5"/>
    <p:sldId id="579" r:id="rId6"/>
    <p:sldId id="590" r:id="rId7"/>
    <p:sldId id="581" r:id="rId8"/>
    <p:sldId id="592" r:id="rId9"/>
    <p:sldId id="582" r:id="rId10"/>
    <p:sldId id="591" r:id="rId11"/>
    <p:sldId id="593" r:id="rId12"/>
    <p:sldId id="594" r:id="rId13"/>
    <p:sldId id="665" r:id="rId14"/>
    <p:sldId id="587" r:id="rId15"/>
    <p:sldId id="401" r:id="rId16"/>
    <p:sldId id="595" r:id="rId17"/>
    <p:sldId id="611" r:id="rId18"/>
    <p:sldId id="630" r:id="rId19"/>
    <p:sldId id="612" r:id="rId20"/>
    <p:sldId id="613" r:id="rId21"/>
    <p:sldId id="614" r:id="rId22"/>
    <p:sldId id="615" r:id="rId23"/>
    <p:sldId id="616" r:id="rId24"/>
    <p:sldId id="617" r:id="rId25"/>
    <p:sldId id="618" r:id="rId26"/>
    <p:sldId id="631" r:id="rId27"/>
    <p:sldId id="633" r:id="rId28"/>
    <p:sldId id="619" r:id="rId29"/>
    <p:sldId id="632" r:id="rId30"/>
    <p:sldId id="620" r:id="rId31"/>
    <p:sldId id="634" r:id="rId32"/>
    <p:sldId id="621" r:id="rId33"/>
    <p:sldId id="622" r:id="rId34"/>
    <p:sldId id="635" r:id="rId35"/>
    <p:sldId id="623" r:id="rId36"/>
    <p:sldId id="624" r:id="rId37"/>
    <p:sldId id="625" r:id="rId38"/>
    <p:sldId id="626" r:id="rId39"/>
    <p:sldId id="627" r:id="rId40"/>
    <p:sldId id="628" r:id="rId41"/>
    <p:sldId id="629" r:id="rId42"/>
    <p:sldId id="387" r:id="rId43"/>
    <p:sldId id="596" r:id="rId44"/>
    <p:sldId id="597" r:id="rId45"/>
    <p:sldId id="598" r:id="rId46"/>
    <p:sldId id="599" r:id="rId47"/>
    <p:sldId id="600" r:id="rId48"/>
    <p:sldId id="602" r:id="rId49"/>
    <p:sldId id="603" r:id="rId50"/>
    <p:sldId id="604" r:id="rId51"/>
    <p:sldId id="427" r:id="rId52"/>
    <p:sldId id="428" r:id="rId53"/>
    <p:sldId id="429" r:id="rId54"/>
    <p:sldId id="430" r:id="rId55"/>
    <p:sldId id="431" r:id="rId56"/>
    <p:sldId id="432" r:id="rId57"/>
    <p:sldId id="639" r:id="rId58"/>
    <p:sldId id="640" r:id="rId59"/>
    <p:sldId id="641" r:id="rId60"/>
    <p:sldId id="642" r:id="rId61"/>
    <p:sldId id="643" r:id="rId62"/>
    <p:sldId id="644" r:id="rId63"/>
    <p:sldId id="645" r:id="rId64"/>
    <p:sldId id="646" r:id="rId65"/>
    <p:sldId id="647" r:id="rId66"/>
    <p:sldId id="648" r:id="rId67"/>
    <p:sldId id="650" r:id="rId68"/>
    <p:sldId id="649" r:id="rId69"/>
    <p:sldId id="651" r:id="rId70"/>
    <p:sldId id="652" r:id="rId71"/>
    <p:sldId id="653" r:id="rId72"/>
    <p:sldId id="638" r:id="rId73"/>
    <p:sldId id="433" r:id="rId74"/>
    <p:sldId id="654" r:id="rId75"/>
    <p:sldId id="655" r:id="rId76"/>
    <p:sldId id="656" r:id="rId77"/>
    <p:sldId id="657" r:id="rId78"/>
    <p:sldId id="658" r:id="rId79"/>
    <p:sldId id="659" r:id="rId80"/>
    <p:sldId id="660" r:id="rId81"/>
    <p:sldId id="661" r:id="rId82"/>
    <p:sldId id="662" r:id="rId83"/>
    <p:sldId id="663" r:id="rId84"/>
    <p:sldId id="664" r:id="rId85"/>
    <p:sldId id="434" r:id="rId86"/>
    <p:sldId id="435" r:id="rId87"/>
    <p:sldId id="452" r:id="rId88"/>
    <p:sldId id="453" r:id="rId89"/>
    <p:sldId id="454" r:id="rId90"/>
    <p:sldId id="455" r:id="rId91"/>
    <p:sldId id="456" r:id="rId92"/>
    <p:sldId id="457" r:id="rId93"/>
    <p:sldId id="458" r:id="rId94"/>
    <p:sldId id="459" r:id="rId95"/>
    <p:sldId id="460" r:id="rId96"/>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60" d="100"/>
          <a:sy n="60" d="100"/>
        </p:scale>
        <p:origin x="-1384" y="-11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960238E-21DA-4B02-B535-8F9F5C51E041}" type="datetimeFigureOut">
              <a:rPr lang="en-US" smtClean="0"/>
              <a:pPr/>
              <a:t>6/19/2019</a:t>
            </a:fld>
            <a:endParaRPr lang="en-US"/>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AB5955C-052A-4C4D-8B33-C4E0879D1155}" type="slidenum">
              <a:rPr lang="en-US" smtClean="0"/>
              <a:pPr/>
              <a:t>‹#›</a:t>
            </a:fld>
            <a:endParaRPr lang="en-US"/>
          </a:p>
        </p:txBody>
      </p:sp>
    </p:spTree>
    <p:extLst>
      <p:ext uri="{BB962C8B-B14F-4D97-AF65-F5344CB8AC3E}">
        <p14:creationId xmlns:p14="http://schemas.microsoft.com/office/powerpoint/2010/main" val="3391786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BE"/>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19/06/2019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a:t>
            </a:fld>
            <a:endParaRPr lang="fr-B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19/06/2019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a:t>
            </a:fld>
            <a:endParaRPr lang="fr-B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BE"/>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19/06/2019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a:t>
            </a:fld>
            <a:endParaRPr lang="fr-B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19/06/2019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a:t>
            </a:fld>
            <a:endParaRPr lang="fr-B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B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AA309A6D-C09C-4548-B29A-6CF363A7E532}" type="datetimeFigureOut">
              <a:rPr lang="fr-FR" smtClean="0"/>
              <a:pPr/>
              <a:t>19/06/2019</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a:t>
            </a:fld>
            <a:endParaRPr lang="fr-B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19/06/2019</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a:t>
            </a:fld>
            <a:endParaRPr lang="fr-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AA309A6D-C09C-4548-B29A-6CF363A7E532}" type="datetimeFigureOut">
              <a:rPr lang="fr-FR" smtClean="0"/>
              <a:pPr/>
              <a:t>19/06/2019</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CF4668DC-857F-487D-BFFA-8C0CA5037977}" type="slidenum">
              <a:rPr lang="fr-BE" smtClean="0"/>
              <a:pPr/>
              <a:t>‹#›</a:t>
            </a:fld>
            <a:endParaRPr lang="fr-B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BE"/>
          </a:p>
        </p:txBody>
      </p:sp>
      <p:sp>
        <p:nvSpPr>
          <p:cNvPr id="3" name="Espace réservé de la date 2"/>
          <p:cNvSpPr>
            <a:spLocks noGrp="1"/>
          </p:cNvSpPr>
          <p:nvPr>
            <p:ph type="dt" sz="half" idx="10"/>
          </p:nvPr>
        </p:nvSpPr>
        <p:spPr/>
        <p:txBody>
          <a:bodyPr/>
          <a:lstStyle/>
          <a:p>
            <a:fld id="{AA309A6D-C09C-4548-B29A-6CF363A7E532}" type="datetimeFigureOut">
              <a:rPr lang="fr-FR" smtClean="0"/>
              <a:pPr/>
              <a:t>19/06/2019</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CF4668DC-857F-487D-BFFA-8C0CA5037977}" type="slidenum">
              <a:rPr lang="fr-BE" smtClean="0"/>
              <a:pPr/>
              <a:t>‹#›</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309A6D-C09C-4548-B29A-6CF363A7E532}" type="datetimeFigureOut">
              <a:rPr lang="fr-FR" smtClean="0"/>
              <a:pPr/>
              <a:t>19/06/2019</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CF4668DC-857F-487D-BFFA-8C0CA5037977}" type="slidenum">
              <a:rPr lang="fr-BE" smtClean="0"/>
              <a:pPr/>
              <a:t>‹#›</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B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19/06/2019</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a:t>
            </a:fld>
            <a:endParaRPr lang="fr-B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B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AA309A6D-C09C-4548-B29A-6CF363A7E532}" type="datetimeFigureOut">
              <a:rPr lang="fr-FR" smtClean="0"/>
              <a:pPr/>
              <a:t>19/06/2019</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a:t>
            </a:fld>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Cliquez pour modifier le style du titre</a:t>
            </a:r>
            <a:endParaRPr lang="fr-BE"/>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309A6D-C09C-4548-B29A-6CF363A7E532}" type="datetimeFigureOut">
              <a:rPr lang="fr-FR" smtClean="0"/>
              <a:pPr/>
              <a:t>19/06/2019</a:t>
            </a:fld>
            <a:endParaRPr lang="fr-BE"/>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4668DC-857F-487D-BFFA-8C0CA5037977}" type="slidenum">
              <a:rPr lang="fr-BE" smtClean="0"/>
              <a:pPr/>
              <a:t>‹#›</a:t>
            </a:fld>
            <a:endParaRPr lang="fr-B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55.jpeg"/></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2132856"/>
            <a:ext cx="8229600" cy="1143000"/>
          </a:xfrm>
        </p:spPr>
        <p:txBody>
          <a:bodyPr>
            <a:noAutofit/>
          </a:bodyPr>
          <a:lstStyle/>
          <a:p>
            <a:r>
              <a:rPr lang="fr-FR" sz="23900" b="1" dirty="0" smtClean="0">
                <a:solidFill>
                  <a:srgbClr val="FF0000"/>
                </a:solidFill>
              </a:rPr>
              <a:t>13</a:t>
            </a:r>
            <a:endParaRPr lang="en-US" sz="23900" b="1" dirty="0">
              <a:solidFill>
                <a:srgbClr val="FF0000"/>
              </a:solidFill>
            </a:endParaRPr>
          </a:p>
        </p:txBody>
      </p:sp>
      <p:sp>
        <p:nvSpPr>
          <p:cNvPr id="3" name="Espace réservé du contenu 2"/>
          <p:cNvSpPr>
            <a:spLocks noGrp="1"/>
          </p:cNvSpPr>
          <p:nvPr>
            <p:ph idx="1"/>
          </p:nvPr>
        </p:nvSpPr>
        <p:spPr>
          <a:xfrm>
            <a:off x="251520" y="836712"/>
            <a:ext cx="8229600" cy="4525963"/>
          </a:xfrm>
        </p:spPr>
        <p:txBody>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332656"/>
            <a:ext cx="8964488" cy="6192688"/>
          </a:xfrm>
        </p:spPr>
        <p:txBody>
          <a:bodyPr>
            <a:noAutofit/>
          </a:bodyPr>
          <a:lstStyle/>
          <a:p>
            <a:r>
              <a:rPr lang="fr-FR" sz="3600" b="1" dirty="0" smtClean="0"/>
              <a:t>Les incendies constituent actuellement l’une des causes les plus importantes de la destruction de la forêt Algérienne. On est passé d’une perte de 8000 à 25.000hectares par an. (prés de 3O OOO ha en 02 jours en 2007)</a:t>
            </a:r>
          </a:p>
          <a:p>
            <a:pPr>
              <a:buNone/>
            </a:pPr>
            <a:r>
              <a:rPr lang="fr-FR" sz="3600" b="1" i="1" dirty="0" err="1" smtClean="0"/>
              <a:t>Curcus</a:t>
            </a:r>
            <a:r>
              <a:rPr lang="fr-FR" sz="3600" b="1" i="1" dirty="0" smtClean="0"/>
              <a:t> suber  </a:t>
            </a:r>
            <a:r>
              <a:rPr lang="fr-FR" sz="3600" b="1" i="1" dirty="0" err="1" smtClean="0"/>
              <a:t>curcus</a:t>
            </a:r>
            <a:r>
              <a:rPr lang="fr-FR" sz="3600" b="1" i="1" dirty="0" smtClean="0"/>
              <a:t> </a:t>
            </a:r>
            <a:r>
              <a:rPr lang="fr-FR" sz="3600" b="1" i="1" dirty="0" err="1" smtClean="0"/>
              <a:t>oxcicedrus</a:t>
            </a:r>
            <a:endParaRPr lang="fr-FR" sz="3600" b="1" i="1" dirty="0" smtClean="0"/>
          </a:p>
          <a:p>
            <a:r>
              <a:rPr lang="fr-FR" sz="3600" b="1" dirty="0" smtClean="0"/>
              <a:t>Les 75% de forêts disparue ont entraîné une érosion génétique spécifique voisine de 30%. La perte est de prés de 1300 espèces végétales.</a:t>
            </a:r>
          </a:p>
          <a:p>
            <a:pPr>
              <a:buNone/>
            </a:pPr>
            <a:endParaRPr lang="fr-FR"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8157592" cy="3429000"/>
          </a:xfrm>
        </p:spPr>
        <p:txBody>
          <a:bodyPr>
            <a:noAutofit/>
          </a:bodyPr>
          <a:lstStyle/>
          <a:p>
            <a:r>
              <a:rPr lang="fr-FR" sz="3600" b="1" dirty="0" smtClean="0"/>
              <a:t>Les forets </a:t>
            </a:r>
          </a:p>
          <a:p>
            <a:r>
              <a:rPr lang="fr-FR" sz="3600" b="1" dirty="0" smtClean="0"/>
              <a:t>Principale menace : le dépérissement de la céderais lié au changement climatique et l’effet de sécheresse (pas de preuves formelles que ces phénomènes soient déterminants)</a:t>
            </a:r>
          </a:p>
          <a:p>
            <a:r>
              <a:rPr lang="fr-FR" sz="3600" b="1" i="1" dirty="0" err="1" smtClean="0"/>
              <a:t>Cedrus</a:t>
            </a:r>
            <a:r>
              <a:rPr lang="fr-FR" sz="3600" b="1" i="1" dirty="0" smtClean="0"/>
              <a:t> </a:t>
            </a:r>
            <a:r>
              <a:rPr lang="fr-FR" sz="3600" b="1" i="1" dirty="0" err="1" smtClean="0"/>
              <a:t>atlantica</a:t>
            </a:r>
            <a:endParaRPr lang="fr-FR" sz="3600" b="1" i="1" dirty="0" smtClean="0"/>
          </a:p>
        </p:txBody>
      </p:sp>
      <p:pic>
        <p:nvPicPr>
          <p:cNvPr id="4098" name="Picture 2" descr="http://www.fao.org/docrep/011/i0670f/i0670f02.jpg"/>
          <p:cNvPicPr>
            <a:picLocks noChangeAspect="1" noChangeArrowheads="1"/>
          </p:cNvPicPr>
          <p:nvPr/>
        </p:nvPicPr>
        <p:blipFill>
          <a:blip r:embed="rId2" cstate="print"/>
          <a:srcRect/>
          <a:stretch>
            <a:fillRect/>
          </a:stretch>
        </p:blipFill>
        <p:spPr bwMode="auto">
          <a:xfrm>
            <a:off x="3995936" y="3587110"/>
            <a:ext cx="4895054" cy="327089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8686800" cy="3573015"/>
          </a:xfrm>
        </p:spPr>
        <p:txBody>
          <a:bodyPr>
            <a:noAutofit/>
          </a:bodyPr>
          <a:lstStyle/>
          <a:p>
            <a:r>
              <a:rPr lang="fr-FR" b="1" dirty="0" smtClean="0">
                <a:solidFill>
                  <a:srgbClr val="0070C0"/>
                </a:solidFill>
              </a:rPr>
              <a:t>Chêne liège </a:t>
            </a:r>
            <a:r>
              <a:rPr lang="fr-FR" b="1" dirty="0" smtClean="0"/>
              <a:t>: En Algérie :</a:t>
            </a:r>
          </a:p>
          <a:p>
            <a:r>
              <a:rPr lang="fr-FR" b="1" dirty="0" smtClean="0"/>
              <a:t>Le phénomène de dépérissement qui a sévi jusqu’aux années 90, a engendré une réduction de la superficie des subéraies dont près de la moitié s’est transformée en maquis. Actuellement, la majorité des subéraies se trouvent dans un état déplorable et une grande partie est vouée encore à disparaître.</a:t>
            </a:r>
          </a:p>
        </p:txBody>
      </p:sp>
      <p:pic>
        <p:nvPicPr>
          <p:cNvPr id="64514" name="Picture 2" descr="http://mw2.google.com/mw-panoramio/photos/medium/43354374.jpg"/>
          <p:cNvPicPr>
            <a:picLocks noChangeAspect="1" noChangeArrowheads="1"/>
          </p:cNvPicPr>
          <p:nvPr/>
        </p:nvPicPr>
        <p:blipFill>
          <a:blip r:embed="rId2" cstate="print"/>
          <a:srcRect/>
          <a:stretch>
            <a:fillRect/>
          </a:stretch>
        </p:blipFill>
        <p:spPr bwMode="auto">
          <a:xfrm>
            <a:off x="4706837" y="3911723"/>
            <a:ext cx="4437163" cy="2946277"/>
          </a:xfrm>
          <a:prstGeom prst="rect">
            <a:avLst/>
          </a:prstGeom>
          <a:ln>
            <a:noFill/>
          </a:ln>
          <a:effectLst>
            <a:softEdge rad="112500"/>
          </a:effectLst>
        </p:spPr>
      </p:pic>
      <p:pic>
        <p:nvPicPr>
          <p:cNvPr id="64516" name="Picture 4" descr="http://www.lemidi-dz.com/images/2010/2010-01-09/midi_est&amp;art4&amp;2010-01-09img1.jpg"/>
          <p:cNvPicPr>
            <a:picLocks noChangeAspect="1" noChangeArrowheads="1"/>
          </p:cNvPicPr>
          <p:nvPr/>
        </p:nvPicPr>
        <p:blipFill>
          <a:blip r:embed="rId3" cstate="print"/>
          <a:srcRect/>
          <a:stretch>
            <a:fillRect/>
          </a:stretch>
        </p:blipFill>
        <p:spPr bwMode="auto">
          <a:xfrm>
            <a:off x="0" y="4000500"/>
            <a:ext cx="3810000" cy="285750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solidFill>
            <a:schemeClr val="accent2"/>
          </a:solidFill>
        </p:spPr>
        <p:txBody>
          <a:bodyPr/>
          <a:lstStyle/>
          <a:p>
            <a:r>
              <a:rPr lang="fr-FR" dirty="0" smtClean="0"/>
              <a:t>14</a:t>
            </a:r>
            <a:endParaRPr lang="en-US" dirty="0"/>
          </a:p>
        </p:txBody>
      </p:sp>
      <p:sp>
        <p:nvSpPr>
          <p:cNvPr id="3" name="Espace réservé du contenu 2"/>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332656"/>
            <a:ext cx="8964488" cy="6264696"/>
          </a:xfrm>
        </p:spPr>
        <p:txBody>
          <a:bodyPr/>
          <a:lstStyle/>
          <a:p>
            <a:r>
              <a:rPr lang="fr-FR" sz="3600" b="1" dirty="0" smtClean="0">
                <a:solidFill>
                  <a:srgbClr val="0070C0"/>
                </a:solidFill>
              </a:rPr>
              <a:t>Conséquence:</a:t>
            </a:r>
          </a:p>
          <a:p>
            <a:r>
              <a:rPr lang="fr-FR" sz="3600" b="1" dirty="0" smtClean="0">
                <a:solidFill>
                  <a:srgbClr val="0070C0"/>
                </a:solidFill>
              </a:rPr>
              <a:t>C’est l’Érosion génétique</a:t>
            </a:r>
            <a:endParaRPr lang="fr-FR" sz="4400" b="1" dirty="0" smtClean="0">
              <a:solidFill>
                <a:srgbClr val="0070C0"/>
              </a:solidFill>
            </a:endParaRPr>
          </a:p>
          <a:p>
            <a:pPr>
              <a:buNone/>
            </a:pPr>
            <a:endParaRPr lang="fr-FR" b="1" dirty="0" smtClean="0"/>
          </a:p>
          <a:p>
            <a:r>
              <a:rPr lang="fr-FR" b="1" dirty="0" smtClean="0"/>
              <a:t>Une bonne partie de nos ressources </a:t>
            </a:r>
            <a:r>
              <a:rPr lang="fr-FR" b="1" dirty="0" err="1" smtClean="0"/>
              <a:t>phytogénétiques</a:t>
            </a:r>
            <a:r>
              <a:rPr lang="fr-FR" b="1" dirty="0" smtClean="0"/>
              <a:t> est menacée d’extinction comme c’est le cas pour le Cyprès du Tassili, le cèdre de l’Atlas, le sapin de Numidie, le pin noir du Djurdjura et certains acacias sahariens.</a:t>
            </a:r>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9144000" cy="6858000"/>
          </a:xfrm>
        </p:spPr>
        <p:txBody>
          <a:bodyPr>
            <a:normAutofit/>
          </a:bodyPr>
          <a:lstStyle/>
          <a:p>
            <a:endParaRPr lang="fr-FR" sz="5400" b="1" u="sng" dirty="0" smtClean="0">
              <a:solidFill>
                <a:srgbClr val="00B050"/>
              </a:solidFill>
              <a:effectLst>
                <a:outerShdw blurRad="38100" dist="38100" dir="2700000" algn="tl">
                  <a:srgbClr val="000000">
                    <a:alpha val="43137"/>
                  </a:srgbClr>
                </a:outerShdw>
              </a:effectLst>
            </a:endParaRPr>
          </a:p>
          <a:p>
            <a:endParaRPr lang="fr-FR" sz="5400" b="1" u="sng" dirty="0" smtClean="0">
              <a:solidFill>
                <a:srgbClr val="00B050"/>
              </a:solidFill>
              <a:effectLst>
                <a:outerShdw blurRad="38100" dist="38100" dir="2700000" algn="tl">
                  <a:srgbClr val="000000">
                    <a:alpha val="43137"/>
                  </a:srgbClr>
                </a:outerShdw>
              </a:effectLst>
            </a:endParaRPr>
          </a:p>
          <a:p>
            <a:pPr algn="ctr"/>
            <a:r>
              <a:rPr lang="fr-FR" sz="5400" b="1" u="sng" dirty="0" smtClean="0">
                <a:solidFill>
                  <a:srgbClr val="00B050"/>
                </a:solidFill>
                <a:effectLst>
                  <a:outerShdw blurRad="38100" dist="38100" dir="2700000" algn="tl">
                    <a:srgbClr val="000000">
                      <a:alpha val="43137"/>
                    </a:srgbClr>
                  </a:outerShdw>
                </a:effectLst>
              </a:rPr>
              <a:t>La diversité floristique</a:t>
            </a:r>
          </a:p>
          <a:p>
            <a:endParaRPr lang="fr-FR"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r>
              <a:rPr lang="fr-FR" b="1" dirty="0" smtClean="0"/>
              <a:t>La flore algérienne compte</a:t>
            </a:r>
          </a:p>
          <a:p>
            <a:r>
              <a:rPr lang="fr-FR" b="1" dirty="0" smtClean="0">
                <a:solidFill>
                  <a:srgbClr val="FF0000"/>
                </a:solidFill>
                <a:effectLst>
                  <a:outerShdw blurRad="38100" dist="38100" dir="2700000" algn="tl">
                    <a:srgbClr val="000000">
                      <a:alpha val="43137"/>
                    </a:srgbClr>
                  </a:outerShdw>
                </a:effectLst>
              </a:rPr>
              <a:t>3.139 espèces </a:t>
            </a:r>
            <a:r>
              <a:rPr lang="fr-FR" b="1" dirty="0" smtClean="0"/>
              <a:t>naturelles</a:t>
            </a:r>
          </a:p>
          <a:p>
            <a:r>
              <a:rPr lang="fr-FR" dirty="0" smtClean="0"/>
              <a:t>décrites par QUEZEL et SANTA (1962) dans la nouvelle flore de l'Algérie et des régions désertiques méridionales</a:t>
            </a:r>
            <a:endParaRPr lang="fr-FR" b="1" dirty="0" smtClean="0"/>
          </a:p>
          <a:p>
            <a:r>
              <a:rPr lang="fr-FR" b="1" dirty="0" smtClean="0">
                <a:solidFill>
                  <a:srgbClr val="FF0000"/>
                </a:solidFill>
                <a:effectLst>
                  <a:outerShdw blurRad="38100" dist="38100" dir="2700000" algn="tl">
                    <a:srgbClr val="000000">
                      <a:alpha val="43137"/>
                    </a:srgbClr>
                  </a:outerShdw>
                </a:effectLst>
              </a:rPr>
              <a:t>5.128 espèces </a:t>
            </a:r>
            <a:r>
              <a:rPr lang="fr-FR" b="1" dirty="0" smtClean="0"/>
              <a:t>exotiques introduites.</a:t>
            </a:r>
          </a:p>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9144000" cy="4725144"/>
          </a:xfrm>
        </p:spPr>
        <p:txBody>
          <a:bodyPr>
            <a:normAutofit/>
          </a:bodyPr>
          <a:lstStyle/>
          <a:p>
            <a:r>
              <a:rPr lang="fr-FR" sz="3600" b="1" dirty="0" smtClean="0"/>
              <a:t>La répartition des espèces entre familles et entre genres montre que </a:t>
            </a:r>
          </a:p>
          <a:p>
            <a:r>
              <a:rPr lang="fr-FR" sz="3600" b="1" dirty="0" smtClean="0"/>
              <a:t>7 familles comptent plus de 100 espèces chacune. Il s'agit des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188640"/>
            <a:ext cx="8229600" cy="4525963"/>
          </a:xfrm>
        </p:spPr>
        <p:txBody>
          <a:bodyPr/>
          <a:lstStyle/>
          <a:p>
            <a:r>
              <a:rPr lang="fr-FR" b="1" dirty="0" smtClean="0"/>
              <a:t> </a:t>
            </a:r>
            <a:r>
              <a:rPr lang="fr-FR" b="1" dirty="0" smtClean="0">
                <a:solidFill>
                  <a:srgbClr val="00B050"/>
                </a:solidFill>
              </a:rPr>
              <a:t>ASTERACÉES (</a:t>
            </a:r>
            <a:r>
              <a:rPr lang="fr-FR" b="1" i="1" dirty="0" smtClean="0">
                <a:solidFill>
                  <a:srgbClr val="00B050"/>
                </a:solidFill>
              </a:rPr>
              <a:t>COMPOSÉES), </a:t>
            </a:r>
            <a:r>
              <a:rPr lang="fr-FR" b="1" i="1" dirty="0" smtClean="0"/>
              <a:t>avec 433 espèces</a:t>
            </a:r>
          </a:p>
          <a:p>
            <a:endParaRPr lang="en-US" dirty="0"/>
          </a:p>
        </p:txBody>
      </p:sp>
      <p:pic>
        <p:nvPicPr>
          <p:cNvPr id="4" name="Picture 1" descr="E:\flore sud ouest marocain\www.teline.fr\var\teline\storage\images\teline\photographies\toutes-les-familles\asteraceae\onopordum-macracanthum\onopordum-macracanthum-9\26190-1-fre-FR\Onopordum-macracanthum-9.jpg"/>
          <p:cNvPicPr>
            <a:picLocks noChangeAspect="1" noChangeArrowheads="1"/>
          </p:cNvPicPr>
          <p:nvPr/>
        </p:nvPicPr>
        <p:blipFill>
          <a:blip r:embed="rId2" cstate="print"/>
          <a:srcRect l="2273" t="4116" r="30910" b="15881"/>
          <a:stretch>
            <a:fillRect/>
          </a:stretch>
        </p:blipFill>
        <p:spPr bwMode="auto">
          <a:xfrm>
            <a:off x="5940152" y="1196752"/>
            <a:ext cx="2918471" cy="4725144"/>
          </a:xfrm>
          <a:prstGeom prst="rect">
            <a:avLst/>
          </a:prstGeom>
          <a:ln>
            <a:noFill/>
          </a:ln>
          <a:effectLst>
            <a:softEdge rad="112500"/>
          </a:effectLst>
        </p:spPr>
      </p:pic>
      <p:pic>
        <p:nvPicPr>
          <p:cNvPr id="5" name="Picture 2" descr="E:\flore sud ouest marocain\www.teline.fr\var\teline\storage\images\teline\photographies\toutes-les-familles\asteraceae\brocchia-cinerea\brocchia-cinerea-4\19568-1-fre-FR\Brocchia-cinerea-4.jpg"/>
          <p:cNvPicPr>
            <a:picLocks noChangeAspect="1" noChangeArrowheads="1"/>
          </p:cNvPicPr>
          <p:nvPr/>
        </p:nvPicPr>
        <p:blipFill>
          <a:blip r:embed="rId3" cstate="print"/>
          <a:srcRect l="16925" t="15763" r="12988" b="11198"/>
          <a:stretch>
            <a:fillRect/>
          </a:stretch>
        </p:blipFill>
        <p:spPr bwMode="auto">
          <a:xfrm>
            <a:off x="251520" y="2060848"/>
            <a:ext cx="5307215" cy="3816424"/>
          </a:xfrm>
          <a:prstGeom prst="rect">
            <a:avLst/>
          </a:prstGeom>
          <a:noFill/>
        </p:spPr>
      </p:pic>
      <p:sp>
        <p:nvSpPr>
          <p:cNvPr id="6" name="Rectangle 5"/>
          <p:cNvSpPr/>
          <p:nvPr/>
        </p:nvSpPr>
        <p:spPr>
          <a:xfrm>
            <a:off x="395536" y="6021288"/>
            <a:ext cx="3528392" cy="584775"/>
          </a:xfrm>
          <a:prstGeom prst="rect">
            <a:avLst/>
          </a:prstGeom>
        </p:spPr>
        <p:txBody>
          <a:bodyPr wrap="square">
            <a:spAutoFit/>
          </a:bodyPr>
          <a:lstStyle/>
          <a:p>
            <a:r>
              <a:rPr lang="fr-FR" sz="3200" b="1" i="1" dirty="0" err="1" smtClean="0"/>
              <a:t>Brocchia</a:t>
            </a:r>
            <a:r>
              <a:rPr lang="fr-FR" sz="3200" b="1" i="1" dirty="0" smtClean="0"/>
              <a:t>-</a:t>
            </a:r>
            <a:r>
              <a:rPr lang="fr-FR" sz="3200" b="1" i="1" dirty="0" err="1" smtClean="0"/>
              <a:t>cinerea</a:t>
            </a:r>
            <a:endParaRPr lang="fr-FR" sz="3200" b="1" i="1" dirty="0"/>
          </a:p>
        </p:txBody>
      </p:sp>
      <p:sp>
        <p:nvSpPr>
          <p:cNvPr id="7" name="Rectangle 6"/>
          <p:cNvSpPr/>
          <p:nvPr/>
        </p:nvSpPr>
        <p:spPr>
          <a:xfrm>
            <a:off x="5940152" y="5877272"/>
            <a:ext cx="2952328" cy="980728"/>
          </a:xfrm>
          <a:prstGeom prst="rect">
            <a:avLst/>
          </a:prstGeom>
        </p:spPr>
        <p:txBody>
          <a:bodyPr wrap="square">
            <a:spAutoFit/>
          </a:bodyPr>
          <a:lstStyle/>
          <a:p>
            <a:r>
              <a:rPr lang="fr-FR" sz="2800" b="1" i="1" dirty="0" err="1" smtClean="0"/>
              <a:t>Onopordum</a:t>
            </a:r>
            <a:r>
              <a:rPr lang="fr-FR" sz="2800" b="1" i="1" dirty="0" smtClean="0"/>
              <a:t>-</a:t>
            </a:r>
            <a:r>
              <a:rPr lang="fr-FR" sz="2800" b="1" i="1" dirty="0" err="1" smtClean="0"/>
              <a:t>macracanthum</a:t>
            </a:r>
            <a:endParaRPr lang="fr-FR" sz="2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4067944" cy="6858000"/>
          </a:xfrm>
        </p:spPr>
        <p:txBody>
          <a:bodyPr/>
          <a:lstStyle/>
          <a:p>
            <a:r>
              <a:rPr lang="fr-FR" b="1" dirty="0" smtClean="0">
                <a:solidFill>
                  <a:srgbClr val="00B050"/>
                </a:solidFill>
                <a:effectLst>
                  <a:outerShdw blurRad="38100" dist="38100" dir="2700000" algn="tl">
                    <a:srgbClr val="000000">
                      <a:alpha val="43137"/>
                    </a:srgbClr>
                  </a:outerShdw>
                </a:effectLst>
              </a:rPr>
              <a:t>FABACÉES (LÉGUMINEUSES)</a:t>
            </a:r>
            <a:r>
              <a:rPr lang="fr-FR" b="1" dirty="0" smtClean="0">
                <a:solidFill>
                  <a:srgbClr val="00B050"/>
                </a:solidFill>
              </a:rPr>
              <a:t>,</a:t>
            </a:r>
            <a:r>
              <a:rPr lang="fr-FR" i="1" dirty="0" smtClean="0"/>
              <a:t> avec 411</a:t>
            </a:r>
          </a:p>
          <a:p>
            <a:endParaRPr lang="fr-FR" dirty="0"/>
          </a:p>
        </p:txBody>
      </p:sp>
      <p:pic>
        <p:nvPicPr>
          <p:cNvPr id="69634" name="Picture 2" descr="E:\flore sud ouest marocain\www.teline.fr\var\teline\storage\images\teline\photographies\toutes-les-familles\fabaceae\acacia-saligna\acacia-saligna-8\39908-1-fre-FR\Acacia-saligna-8.jpg"/>
          <p:cNvPicPr>
            <a:picLocks noChangeAspect="1" noChangeArrowheads="1"/>
          </p:cNvPicPr>
          <p:nvPr/>
        </p:nvPicPr>
        <p:blipFill>
          <a:blip r:embed="rId2" cstate="print"/>
          <a:srcRect/>
          <a:stretch>
            <a:fillRect/>
          </a:stretch>
        </p:blipFill>
        <p:spPr bwMode="auto">
          <a:xfrm>
            <a:off x="4344000" y="0"/>
            <a:ext cx="4800000" cy="3600000"/>
          </a:xfrm>
          <a:prstGeom prst="rect">
            <a:avLst/>
          </a:prstGeom>
          <a:ln>
            <a:noFill/>
          </a:ln>
          <a:effectLst>
            <a:softEdge rad="112500"/>
          </a:effectLst>
        </p:spPr>
      </p:pic>
      <p:sp>
        <p:nvSpPr>
          <p:cNvPr id="5" name="Rectangle 4"/>
          <p:cNvSpPr/>
          <p:nvPr/>
        </p:nvSpPr>
        <p:spPr>
          <a:xfrm>
            <a:off x="4499992" y="0"/>
            <a:ext cx="2622834" cy="584775"/>
          </a:xfrm>
          <a:prstGeom prst="rect">
            <a:avLst/>
          </a:prstGeom>
        </p:spPr>
        <p:txBody>
          <a:bodyPr wrap="none">
            <a:spAutoFit/>
          </a:bodyPr>
          <a:lstStyle/>
          <a:p>
            <a:r>
              <a:rPr lang="fr-FR" sz="3200" b="1" i="1" dirty="0" smtClean="0">
                <a:solidFill>
                  <a:schemeClr val="bg1"/>
                </a:solidFill>
              </a:rPr>
              <a:t>Acacia </a:t>
            </a:r>
            <a:r>
              <a:rPr lang="fr-FR" sz="3200" b="1" i="1" dirty="0" err="1" smtClean="0">
                <a:solidFill>
                  <a:schemeClr val="bg1"/>
                </a:solidFill>
              </a:rPr>
              <a:t>saligna</a:t>
            </a:r>
            <a:endParaRPr lang="fr-FR" sz="3200" b="1" i="1" dirty="0">
              <a:solidFill>
                <a:schemeClr val="bg1"/>
              </a:solidFill>
            </a:endParaRPr>
          </a:p>
        </p:txBody>
      </p:sp>
      <p:pic>
        <p:nvPicPr>
          <p:cNvPr id="69636" name="Picture 4" descr="http://www.sahara-nature.com/album/photos/plantes/fabaceae/astragalus_armatus/tna4500_6.jpg"/>
          <p:cNvPicPr>
            <a:picLocks noChangeAspect="1" noChangeArrowheads="1"/>
          </p:cNvPicPr>
          <p:nvPr/>
        </p:nvPicPr>
        <p:blipFill>
          <a:blip r:embed="rId3" cstate="print"/>
          <a:srcRect l="7400" t="1520" b="19521"/>
          <a:stretch>
            <a:fillRect/>
          </a:stretch>
        </p:blipFill>
        <p:spPr bwMode="auto">
          <a:xfrm>
            <a:off x="3851920" y="3501008"/>
            <a:ext cx="5292080" cy="3384376"/>
          </a:xfrm>
          <a:prstGeom prst="rect">
            <a:avLst/>
          </a:prstGeom>
          <a:ln>
            <a:noFill/>
          </a:ln>
          <a:effectLst>
            <a:softEdge rad="112500"/>
          </a:effectLst>
        </p:spPr>
      </p:pic>
      <p:sp>
        <p:nvSpPr>
          <p:cNvPr id="7" name="Rectangle 6"/>
          <p:cNvSpPr/>
          <p:nvPr/>
        </p:nvSpPr>
        <p:spPr>
          <a:xfrm>
            <a:off x="251520" y="5589240"/>
            <a:ext cx="3526928" cy="584775"/>
          </a:xfrm>
          <a:prstGeom prst="rect">
            <a:avLst/>
          </a:prstGeom>
        </p:spPr>
        <p:txBody>
          <a:bodyPr wrap="none">
            <a:spAutoFit/>
          </a:bodyPr>
          <a:lstStyle/>
          <a:p>
            <a:r>
              <a:rPr lang="fr-FR" sz="3200" b="1" i="1" dirty="0" err="1" smtClean="0"/>
              <a:t>Astragalus</a:t>
            </a:r>
            <a:r>
              <a:rPr lang="fr-FR" sz="3200" b="1" i="1" dirty="0" smtClean="0"/>
              <a:t> </a:t>
            </a:r>
            <a:r>
              <a:rPr lang="fr-FR" sz="3200" b="1" i="1" dirty="0" err="1" smtClean="0"/>
              <a:t>armatus</a:t>
            </a:r>
            <a:endParaRPr lang="fr-FR"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69636"/>
                                        </p:tgtEl>
                                        <p:attrNameLst>
                                          <p:attrName>style.visibility</p:attrName>
                                        </p:attrNameLst>
                                      </p:cBhvr>
                                      <p:to>
                                        <p:strVal val="visible"/>
                                      </p:to>
                                    </p:set>
                                    <p:animEffect transition="in" filter="checkerboard(across)">
                                      <p:cBhvr>
                                        <p:cTn id="10" dur="500"/>
                                        <p:tgtEl>
                                          <p:spTgt spid="69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88640"/>
            <a:ext cx="9144000" cy="3096344"/>
          </a:xfrm>
        </p:spPr>
        <p:txBody>
          <a:bodyPr>
            <a:normAutofit fontScale="92500" lnSpcReduction="10000"/>
          </a:bodyPr>
          <a:lstStyle/>
          <a:p>
            <a:r>
              <a:rPr lang="fr-FR" sz="4000" b="1" dirty="0" smtClean="0">
                <a:solidFill>
                  <a:srgbClr val="0070C0"/>
                </a:solidFill>
              </a:rPr>
              <a:t>La diversité des écosystèmes et facteurs de dégradation: </a:t>
            </a:r>
          </a:p>
          <a:p>
            <a:r>
              <a:rPr lang="fr-FR" b="1" dirty="0" smtClean="0"/>
              <a:t>Érosion naturelle, constructions (urbanisation), surpâturage, ouverture de voies de communications.</a:t>
            </a:r>
          </a:p>
          <a:p>
            <a:r>
              <a:rPr lang="fr-FR" b="1" dirty="0" smtClean="0"/>
              <a:t> Une certaine stabilité dans les Zones de montagnes</a:t>
            </a:r>
          </a:p>
          <a:p>
            <a:pPr>
              <a:buNone/>
            </a:pPr>
            <a:r>
              <a:rPr lang="fr-FR" b="1" dirty="0" smtClean="0"/>
              <a:t> </a:t>
            </a:r>
            <a:endParaRPr lang="fr-FR" dirty="0" smtClean="0"/>
          </a:p>
        </p:txBody>
      </p:sp>
      <p:pic>
        <p:nvPicPr>
          <p:cNvPr id="10242" name="Picture 2" descr="http://www.algerie1.com/wp-content/uploads/2011/03/Mont-Tamesguida.jpg"/>
          <p:cNvPicPr>
            <a:picLocks noChangeAspect="1" noChangeArrowheads="1"/>
          </p:cNvPicPr>
          <p:nvPr/>
        </p:nvPicPr>
        <p:blipFill>
          <a:blip r:embed="rId2" cstate="print"/>
          <a:srcRect r="-405" b="14001"/>
          <a:stretch>
            <a:fillRect/>
          </a:stretch>
        </p:blipFill>
        <p:spPr bwMode="auto">
          <a:xfrm>
            <a:off x="1547664" y="2852936"/>
            <a:ext cx="6035275" cy="3816424"/>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88640"/>
            <a:ext cx="4042792" cy="2836911"/>
          </a:xfrm>
        </p:spPr>
        <p:txBody>
          <a:bodyPr/>
          <a:lstStyle/>
          <a:p>
            <a:r>
              <a:rPr lang="fr-FR" b="1" dirty="0" smtClean="0">
                <a:solidFill>
                  <a:srgbClr val="00B050"/>
                </a:solidFill>
              </a:rPr>
              <a:t>POACÉES, </a:t>
            </a:r>
            <a:r>
              <a:rPr lang="fr-FR" i="1" dirty="0" smtClean="0"/>
              <a:t>avec 289</a:t>
            </a:r>
          </a:p>
          <a:p>
            <a:endParaRPr lang="fr-FR" dirty="0"/>
          </a:p>
        </p:txBody>
      </p:sp>
      <p:pic>
        <p:nvPicPr>
          <p:cNvPr id="70658" name="Picture 2" descr="http://www.sahara-nature.com/album/photos/plantes/poaceae/stipa_tenacissima/tna4448.jpg"/>
          <p:cNvPicPr>
            <a:picLocks noChangeAspect="1" noChangeArrowheads="1"/>
          </p:cNvPicPr>
          <p:nvPr/>
        </p:nvPicPr>
        <p:blipFill>
          <a:blip r:embed="rId2" cstate="print"/>
          <a:srcRect l="12440" t="6081"/>
          <a:stretch>
            <a:fillRect/>
          </a:stretch>
        </p:blipFill>
        <p:spPr bwMode="auto">
          <a:xfrm>
            <a:off x="4139952" y="44624"/>
            <a:ext cx="5004048" cy="4025602"/>
          </a:xfrm>
          <a:prstGeom prst="rect">
            <a:avLst/>
          </a:prstGeom>
          <a:ln>
            <a:noFill/>
          </a:ln>
          <a:effectLst>
            <a:softEdge rad="112500"/>
          </a:effectLst>
        </p:spPr>
      </p:pic>
      <p:sp>
        <p:nvSpPr>
          <p:cNvPr id="5" name="Rectangle 4"/>
          <p:cNvSpPr/>
          <p:nvPr/>
        </p:nvSpPr>
        <p:spPr>
          <a:xfrm>
            <a:off x="395536" y="1124744"/>
            <a:ext cx="3529299" cy="646331"/>
          </a:xfrm>
          <a:prstGeom prst="rect">
            <a:avLst/>
          </a:prstGeom>
        </p:spPr>
        <p:txBody>
          <a:bodyPr wrap="none">
            <a:spAutoFit/>
          </a:bodyPr>
          <a:lstStyle/>
          <a:p>
            <a:r>
              <a:rPr lang="fr-FR" sz="3600" b="1" i="1" dirty="0" smtClean="0"/>
              <a:t>Stipa </a:t>
            </a:r>
            <a:r>
              <a:rPr lang="fr-FR" sz="3600" b="1" i="1" dirty="0" err="1" smtClean="0"/>
              <a:t>tenacissima</a:t>
            </a:r>
            <a:endParaRPr lang="fr-FR" sz="3600" dirty="0"/>
          </a:p>
        </p:txBody>
      </p:sp>
      <p:pic>
        <p:nvPicPr>
          <p:cNvPr id="70660" name="Picture 4" descr="http://sophy.u-3mrs.fr/Photo-cp/Hom/Hordeum_murinum_____________20_04_2005_1.JPG"/>
          <p:cNvPicPr>
            <a:picLocks noChangeAspect="1" noChangeArrowheads="1"/>
          </p:cNvPicPr>
          <p:nvPr/>
        </p:nvPicPr>
        <p:blipFill>
          <a:blip r:embed="rId3" cstate="print"/>
          <a:srcRect l="10032" t="17714" r="7281"/>
          <a:stretch>
            <a:fillRect/>
          </a:stretch>
        </p:blipFill>
        <p:spPr bwMode="auto">
          <a:xfrm>
            <a:off x="0" y="2852936"/>
            <a:ext cx="5040560" cy="4005064"/>
          </a:xfrm>
          <a:prstGeom prst="rect">
            <a:avLst/>
          </a:prstGeom>
          <a:ln>
            <a:noFill/>
          </a:ln>
          <a:effectLst>
            <a:softEdge rad="112500"/>
          </a:effectLst>
        </p:spPr>
      </p:pic>
      <p:sp>
        <p:nvSpPr>
          <p:cNvPr id="7" name="Rectangle 6"/>
          <p:cNvSpPr/>
          <p:nvPr/>
        </p:nvSpPr>
        <p:spPr>
          <a:xfrm>
            <a:off x="5220072" y="5373216"/>
            <a:ext cx="3417923" cy="584775"/>
          </a:xfrm>
          <a:prstGeom prst="rect">
            <a:avLst/>
          </a:prstGeom>
        </p:spPr>
        <p:txBody>
          <a:bodyPr wrap="none">
            <a:spAutoFit/>
          </a:bodyPr>
          <a:lstStyle/>
          <a:p>
            <a:r>
              <a:rPr lang="fr-FR" sz="3200" b="1" i="1" dirty="0" err="1" smtClean="0"/>
              <a:t>Hordeum</a:t>
            </a:r>
            <a:r>
              <a:rPr lang="fr-FR" sz="3200" b="1" i="1" dirty="0" smtClean="0"/>
              <a:t> </a:t>
            </a:r>
            <a:r>
              <a:rPr lang="fr-FR" sz="3200" b="1" i="1" dirty="0" err="1" smtClean="0"/>
              <a:t>murinum</a:t>
            </a:r>
            <a:endParaRPr lang="fr-FR" sz="3200" b="1"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70660"/>
                                        </p:tgtEl>
                                        <p:attrNameLst>
                                          <p:attrName>style.visibility</p:attrName>
                                        </p:attrNameLst>
                                      </p:cBhvr>
                                      <p:to>
                                        <p:strVal val="visible"/>
                                      </p:to>
                                    </p:set>
                                    <p:animEffect transition="in" filter="checkerboard(across)">
                                      <p:cBhvr>
                                        <p:cTn id="7" dur="500"/>
                                        <p:tgtEl>
                                          <p:spTgt spid="70660"/>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heckerboard(across)">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4211960" cy="6858000"/>
          </a:xfrm>
        </p:spPr>
        <p:txBody>
          <a:bodyPr/>
          <a:lstStyle/>
          <a:p>
            <a:r>
              <a:rPr lang="fr-FR" b="1" dirty="0" smtClean="0">
                <a:solidFill>
                  <a:srgbClr val="00B050"/>
                </a:solidFill>
              </a:rPr>
              <a:t>(BRASSICACEAE) CRUCIFERAE,</a:t>
            </a:r>
            <a:r>
              <a:rPr lang="fr-FR" i="1" dirty="0" smtClean="0"/>
              <a:t> avec 171</a:t>
            </a:r>
          </a:p>
          <a:p>
            <a:endParaRPr lang="fr-FR" dirty="0"/>
          </a:p>
        </p:txBody>
      </p:sp>
      <p:pic>
        <p:nvPicPr>
          <p:cNvPr id="71682" name="Picture 2" descr="https://lh3.googleusercontent.com/-y0GeIhUO5HE/TX56V8p5jaI/AAAAAAAAADc/bHPcXrjyOD0/s1600/DSCN4834.JPG"/>
          <p:cNvPicPr>
            <a:picLocks noChangeAspect="1" noChangeArrowheads="1"/>
          </p:cNvPicPr>
          <p:nvPr/>
        </p:nvPicPr>
        <p:blipFill>
          <a:blip r:embed="rId2" cstate="print"/>
          <a:srcRect l="4584" t="10243" r="27577" b="22994"/>
          <a:stretch>
            <a:fillRect/>
          </a:stretch>
        </p:blipFill>
        <p:spPr bwMode="auto">
          <a:xfrm>
            <a:off x="3815408" y="1052736"/>
            <a:ext cx="5328592" cy="3933056"/>
          </a:xfrm>
          <a:prstGeom prst="rect">
            <a:avLst/>
          </a:prstGeom>
          <a:ln>
            <a:noFill/>
          </a:ln>
          <a:effectLst>
            <a:softEdge rad="112500"/>
          </a:effectLst>
        </p:spPr>
      </p:pic>
      <p:sp>
        <p:nvSpPr>
          <p:cNvPr id="5" name="Rectangle 4"/>
          <p:cNvSpPr/>
          <p:nvPr/>
        </p:nvSpPr>
        <p:spPr>
          <a:xfrm>
            <a:off x="0" y="1916832"/>
            <a:ext cx="3629904" cy="584775"/>
          </a:xfrm>
          <a:prstGeom prst="rect">
            <a:avLst/>
          </a:prstGeom>
        </p:spPr>
        <p:txBody>
          <a:bodyPr wrap="none">
            <a:spAutoFit/>
          </a:bodyPr>
          <a:lstStyle/>
          <a:p>
            <a:r>
              <a:rPr lang="fr-FR" sz="3200" b="1" i="1" dirty="0" err="1" smtClean="0"/>
              <a:t>Moricandia</a:t>
            </a:r>
            <a:r>
              <a:rPr lang="fr-FR" sz="3200" b="1" i="1" dirty="0" smtClean="0"/>
              <a:t> </a:t>
            </a:r>
            <a:r>
              <a:rPr lang="fr-FR" sz="3200" b="1" i="1" dirty="0" err="1" smtClean="0"/>
              <a:t>arvensis</a:t>
            </a:r>
            <a:endParaRPr lang="fr-FR" sz="3200" b="1" i="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4283968" cy="6309320"/>
          </a:xfrm>
        </p:spPr>
        <p:txBody>
          <a:bodyPr/>
          <a:lstStyle/>
          <a:p>
            <a:r>
              <a:rPr lang="fr-FR" b="1" dirty="0" smtClean="0">
                <a:solidFill>
                  <a:srgbClr val="00B050"/>
                </a:solidFill>
              </a:rPr>
              <a:t>CARYOPHYLLACÉES,</a:t>
            </a:r>
            <a:r>
              <a:rPr lang="fr-FR" i="1" dirty="0" smtClean="0"/>
              <a:t> avec 142</a:t>
            </a:r>
          </a:p>
          <a:p>
            <a:endParaRPr lang="fr-FR" dirty="0"/>
          </a:p>
        </p:txBody>
      </p:sp>
      <p:pic>
        <p:nvPicPr>
          <p:cNvPr id="72706" name="Picture 2" descr="http://www.sahara-nature.com/album/photos/plantes/caryophyllaceae/robbairea_delileana/dze1226_6.jpg"/>
          <p:cNvPicPr>
            <a:picLocks noChangeAspect="1" noChangeArrowheads="1"/>
          </p:cNvPicPr>
          <p:nvPr/>
        </p:nvPicPr>
        <p:blipFill>
          <a:blip r:embed="rId2" cstate="print"/>
          <a:srcRect/>
          <a:stretch>
            <a:fillRect/>
          </a:stretch>
        </p:blipFill>
        <p:spPr bwMode="auto">
          <a:xfrm>
            <a:off x="3429000" y="2132856"/>
            <a:ext cx="5715000" cy="4286250"/>
          </a:xfrm>
          <a:prstGeom prst="rect">
            <a:avLst/>
          </a:prstGeom>
          <a:ln>
            <a:noFill/>
          </a:ln>
          <a:effectLst>
            <a:softEdge rad="112500"/>
          </a:effectLst>
        </p:spPr>
      </p:pic>
      <p:sp>
        <p:nvSpPr>
          <p:cNvPr id="5" name="Rectangle 4"/>
          <p:cNvSpPr/>
          <p:nvPr/>
        </p:nvSpPr>
        <p:spPr>
          <a:xfrm>
            <a:off x="0" y="3645024"/>
            <a:ext cx="4392488" cy="646331"/>
          </a:xfrm>
          <a:prstGeom prst="rect">
            <a:avLst/>
          </a:prstGeom>
        </p:spPr>
        <p:txBody>
          <a:bodyPr wrap="square">
            <a:spAutoFit/>
          </a:bodyPr>
          <a:lstStyle/>
          <a:p>
            <a:r>
              <a:rPr lang="fr-FR" sz="3600" b="1" i="1" dirty="0" err="1" smtClean="0"/>
              <a:t>Robbairea</a:t>
            </a:r>
            <a:r>
              <a:rPr lang="fr-FR" sz="3600" b="1" i="1" dirty="0" smtClean="0"/>
              <a:t> </a:t>
            </a:r>
            <a:r>
              <a:rPr lang="fr-FR" sz="3600" b="1" i="1" dirty="0" err="1" smtClean="0"/>
              <a:t>delileana</a:t>
            </a:r>
            <a:endParaRPr lang="fr-FR" sz="3600" b="1" i="1" dirty="0" smtClean="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4355976" cy="5445224"/>
          </a:xfrm>
        </p:spPr>
        <p:txBody>
          <a:bodyPr/>
          <a:lstStyle/>
          <a:p>
            <a:r>
              <a:rPr lang="fr-FR" b="1" dirty="0" smtClean="0">
                <a:solidFill>
                  <a:srgbClr val="00B050"/>
                </a:solidFill>
              </a:rPr>
              <a:t>LAMIACEAE (LABIÉES)</a:t>
            </a:r>
            <a:r>
              <a:rPr lang="fr-FR" i="1" dirty="0" smtClean="0"/>
              <a:t> avec 142</a:t>
            </a:r>
          </a:p>
          <a:p>
            <a:endParaRPr lang="fr-FR" dirty="0"/>
          </a:p>
        </p:txBody>
      </p:sp>
      <p:pic>
        <p:nvPicPr>
          <p:cNvPr id="73730" name="Picture 2" descr="http://www.sahara-nature.com/album/photos/plantes/lamiaceae/marrubium_deserti/tna4669_6.jpg"/>
          <p:cNvPicPr>
            <a:picLocks noChangeAspect="1" noChangeArrowheads="1"/>
          </p:cNvPicPr>
          <p:nvPr/>
        </p:nvPicPr>
        <p:blipFill>
          <a:blip r:embed="rId2" cstate="print"/>
          <a:srcRect/>
          <a:stretch>
            <a:fillRect/>
          </a:stretch>
        </p:blipFill>
        <p:spPr bwMode="auto">
          <a:xfrm>
            <a:off x="3429000" y="1196752"/>
            <a:ext cx="5715000" cy="4286250"/>
          </a:xfrm>
          <a:prstGeom prst="rect">
            <a:avLst/>
          </a:prstGeom>
          <a:ln>
            <a:noFill/>
          </a:ln>
          <a:effectLst>
            <a:softEdge rad="112500"/>
          </a:effectLst>
        </p:spPr>
      </p:pic>
      <p:sp>
        <p:nvSpPr>
          <p:cNvPr id="5" name="Rectangle 4"/>
          <p:cNvSpPr/>
          <p:nvPr/>
        </p:nvSpPr>
        <p:spPr>
          <a:xfrm>
            <a:off x="0" y="2132856"/>
            <a:ext cx="3392275" cy="584775"/>
          </a:xfrm>
          <a:prstGeom prst="rect">
            <a:avLst/>
          </a:prstGeom>
        </p:spPr>
        <p:txBody>
          <a:bodyPr wrap="none">
            <a:spAutoFit/>
          </a:bodyPr>
          <a:lstStyle/>
          <a:p>
            <a:r>
              <a:rPr lang="fr-FR" sz="3200" b="1" i="1" dirty="0" err="1" smtClean="0"/>
              <a:t>Marrubium</a:t>
            </a:r>
            <a:r>
              <a:rPr lang="fr-FR" sz="3200" b="1" i="1" dirty="0" smtClean="0"/>
              <a:t> </a:t>
            </a:r>
            <a:r>
              <a:rPr lang="fr-FR" sz="3200" b="1" i="1" dirty="0" err="1" smtClean="0"/>
              <a:t>deserti</a:t>
            </a:r>
            <a:endParaRPr lang="fr-FR" sz="32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188640"/>
            <a:ext cx="3816424" cy="4680520"/>
          </a:xfrm>
        </p:spPr>
        <p:txBody>
          <a:bodyPr/>
          <a:lstStyle/>
          <a:p>
            <a:r>
              <a:rPr lang="fr-FR" b="1" dirty="0" smtClean="0">
                <a:solidFill>
                  <a:srgbClr val="00B050"/>
                </a:solidFill>
              </a:rPr>
              <a:t>APIACEE (OMBELLIFÈRES) </a:t>
            </a:r>
            <a:r>
              <a:rPr lang="fr-FR" i="1" dirty="0" smtClean="0"/>
              <a:t>avec 132</a:t>
            </a:r>
          </a:p>
          <a:p>
            <a:pPr>
              <a:buNone/>
            </a:pPr>
            <a:r>
              <a:rPr lang="fr-FR" sz="3600" b="1" i="1" dirty="0" err="1" smtClean="0"/>
              <a:t>Ferula</a:t>
            </a:r>
            <a:r>
              <a:rPr lang="fr-FR" sz="3600" b="1" i="1" dirty="0" smtClean="0"/>
              <a:t> </a:t>
            </a:r>
            <a:r>
              <a:rPr lang="fr-FR" sz="3600" b="1" i="1" dirty="0" err="1" smtClean="0"/>
              <a:t>communis</a:t>
            </a:r>
            <a:endParaRPr lang="fr-FR" sz="3600" b="1" i="1" dirty="0"/>
          </a:p>
        </p:txBody>
      </p:sp>
      <p:pic>
        <p:nvPicPr>
          <p:cNvPr id="74753" name="Picture 1" descr="E:\flore sud ouest marocain\www.teline.fr\var\teline\storage\images\teline\photographies\toutes-les-familles\apiaceae\ferula-communis\ferula-communis-5\2558-1-fre-FR\Ferula-communis-5.jpg"/>
          <p:cNvPicPr>
            <a:picLocks noChangeAspect="1" noChangeArrowheads="1"/>
          </p:cNvPicPr>
          <p:nvPr/>
        </p:nvPicPr>
        <p:blipFill>
          <a:blip r:embed="rId2" cstate="print"/>
          <a:srcRect/>
          <a:stretch>
            <a:fillRect/>
          </a:stretch>
        </p:blipFill>
        <p:spPr bwMode="auto">
          <a:xfrm>
            <a:off x="4644008" y="0"/>
            <a:ext cx="4148075" cy="685800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404664"/>
            <a:ext cx="7092280" cy="6309320"/>
          </a:xfrm>
        </p:spPr>
        <p:txBody>
          <a:bodyPr>
            <a:normAutofit/>
          </a:bodyPr>
          <a:lstStyle/>
          <a:p>
            <a:pPr>
              <a:buNone/>
            </a:pPr>
            <a:r>
              <a:rPr lang="fr-FR" sz="3600" b="1" dirty="0" smtClean="0"/>
              <a:t>Viennent ensuite des familles </a:t>
            </a:r>
            <a:r>
              <a:rPr lang="fr-FR" sz="3600" b="1" i="1" dirty="0" smtClean="0"/>
              <a:t>qui renferment entre 50 et 78 </a:t>
            </a:r>
            <a:r>
              <a:rPr lang="fr-FR" sz="3600" b="1" dirty="0" smtClean="0"/>
              <a:t>espèces.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8229600" cy="6021288"/>
          </a:xfrm>
        </p:spPr>
        <p:txBody>
          <a:bodyPr>
            <a:normAutofit/>
          </a:bodyPr>
          <a:lstStyle/>
          <a:p>
            <a:r>
              <a:rPr lang="fr-FR" sz="3600" b="1" dirty="0" smtClean="0">
                <a:solidFill>
                  <a:srgbClr val="00B050"/>
                </a:solidFill>
                <a:effectLst>
                  <a:outerShdw blurRad="38100" dist="38100" dir="2700000" algn="tl">
                    <a:srgbClr val="000000">
                      <a:alpha val="43137"/>
                    </a:srgbClr>
                  </a:outerShdw>
                </a:effectLst>
              </a:rPr>
              <a:t>LILIACÉES</a:t>
            </a:r>
            <a:r>
              <a:rPr lang="fr-FR" b="1" dirty="0" smtClean="0">
                <a:effectLst>
                  <a:outerShdw blurRad="38100" dist="38100" dir="2700000" algn="tl">
                    <a:srgbClr val="000000">
                      <a:alpha val="43137"/>
                    </a:srgbClr>
                  </a:outerShdw>
                </a:effectLst>
              </a:rPr>
              <a:t>, </a:t>
            </a:r>
          </a:p>
          <a:p>
            <a:pPr>
              <a:buNone/>
            </a:pPr>
            <a:r>
              <a:rPr lang="fr-FR" b="1" i="1" dirty="0" err="1" smtClean="0"/>
              <a:t>Androcymbium</a:t>
            </a:r>
            <a:r>
              <a:rPr lang="fr-FR" b="1" i="1" dirty="0" smtClean="0"/>
              <a:t> </a:t>
            </a:r>
            <a:r>
              <a:rPr lang="fr-FR" b="1" i="1" dirty="0" err="1" smtClean="0"/>
              <a:t>wyssianum</a:t>
            </a:r>
            <a:endParaRPr lang="fr-FR" b="1" dirty="0" smtClean="0">
              <a:effectLst>
                <a:outerShdw blurRad="38100" dist="38100" dir="2700000" algn="tl">
                  <a:srgbClr val="000000">
                    <a:alpha val="43137"/>
                  </a:srgbClr>
                </a:outerShdw>
              </a:effectLst>
            </a:endParaRPr>
          </a:p>
          <a:p>
            <a:endParaRPr lang="fr-FR" b="1" dirty="0" smtClean="0">
              <a:effectLst>
                <a:outerShdw blurRad="38100" dist="38100" dir="2700000" algn="tl">
                  <a:srgbClr val="000000">
                    <a:alpha val="43137"/>
                  </a:srgbClr>
                </a:outerShdw>
              </a:effectLst>
            </a:endParaRPr>
          </a:p>
          <a:p>
            <a:endParaRPr lang="fr-FR" b="1" dirty="0" smtClean="0">
              <a:effectLst>
                <a:outerShdw blurRad="38100" dist="38100" dir="2700000" algn="tl">
                  <a:srgbClr val="000000">
                    <a:alpha val="43137"/>
                  </a:srgbClr>
                </a:outerShdw>
              </a:effectLst>
            </a:endParaRPr>
          </a:p>
          <a:p>
            <a:endParaRPr lang="fr-FR" sz="3600" b="1" dirty="0" smtClean="0">
              <a:solidFill>
                <a:srgbClr val="00B050"/>
              </a:solidFill>
              <a:effectLst>
                <a:outerShdw blurRad="38100" dist="38100" dir="2700000" algn="tl">
                  <a:srgbClr val="000000">
                    <a:alpha val="43137"/>
                  </a:srgbClr>
                </a:outerShdw>
              </a:effectLst>
            </a:endParaRPr>
          </a:p>
          <a:p>
            <a:endParaRPr lang="fr-FR" sz="3600" b="1" dirty="0" smtClean="0">
              <a:solidFill>
                <a:srgbClr val="00B050"/>
              </a:solidFill>
              <a:effectLst>
                <a:outerShdw blurRad="38100" dist="38100" dir="2700000" algn="tl">
                  <a:srgbClr val="000000">
                    <a:alpha val="43137"/>
                  </a:srgbClr>
                </a:outerShdw>
              </a:effectLst>
            </a:endParaRPr>
          </a:p>
          <a:p>
            <a:endParaRPr lang="en-US" dirty="0"/>
          </a:p>
        </p:txBody>
      </p:sp>
      <p:pic>
        <p:nvPicPr>
          <p:cNvPr id="4" name="Picture 2" descr="http://www.sahara-nature.com/album/photos/plantes/liliaceae/androcymbium_wyssianum/dzf2911_6.jpg"/>
          <p:cNvPicPr>
            <a:picLocks noChangeAspect="1" noChangeArrowheads="1"/>
          </p:cNvPicPr>
          <p:nvPr/>
        </p:nvPicPr>
        <p:blipFill>
          <a:blip r:embed="rId2" cstate="print"/>
          <a:srcRect/>
          <a:stretch>
            <a:fillRect/>
          </a:stretch>
        </p:blipFill>
        <p:spPr bwMode="auto">
          <a:xfrm>
            <a:off x="2627784" y="1934834"/>
            <a:ext cx="6372200" cy="477915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7504" y="188640"/>
            <a:ext cx="8229600" cy="4525963"/>
          </a:xfrm>
        </p:spPr>
        <p:txBody>
          <a:bodyPr/>
          <a:lstStyle/>
          <a:p>
            <a:r>
              <a:rPr lang="fr-FR" sz="3600" b="1" dirty="0" smtClean="0">
                <a:solidFill>
                  <a:srgbClr val="00B050"/>
                </a:solidFill>
                <a:effectLst>
                  <a:outerShdw blurRad="38100" dist="38100" dir="2700000" algn="tl">
                    <a:srgbClr val="000000">
                      <a:alpha val="43137"/>
                    </a:srgbClr>
                  </a:outerShdw>
                </a:effectLst>
              </a:rPr>
              <a:t>SCROFULARIACÉES</a:t>
            </a:r>
            <a:r>
              <a:rPr lang="fr-FR" b="1" dirty="0" smtClean="0">
                <a:effectLst>
                  <a:outerShdw blurRad="38100" dist="38100" dir="2700000" algn="tl">
                    <a:srgbClr val="000000">
                      <a:alpha val="43137"/>
                    </a:srgbClr>
                  </a:outerShdw>
                </a:effectLst>
              </a:rPr>
              <a:t>, </a:t>
            </a:r>
          </a:p>
          <a:p>
            <a:pPr>
              <a:buNone/>
            </a:pPr>
            <a:r>
              <a:rPr lang="fr-FR" b="1" i="1" dirty="0" err="1" smtClean="0"/>
              <a:t>Scrophularia</a:t>
            </a:r>
            <a:r>
              <a:rPr lang="fr-FR" b="1" i="1" dirty="0" smtClean="0"/>
              <a:t>-</a:t>
            </a:r>
            <a:r>
              <a:rPr lang="fr-FR" b="1" i="1" dirty="0" err="1" smtClean="0"/>
              <a:t>arguta</a:t>
            </a:r>
            <a:endParaRPr lang="fr-FR" b="1" i="1" dirty="0" smtClean="0"/>
          </a:p>
          <a:p>
            <a:endParaRPr lang="en-US" dirty="0"/>
          </a:p>
        </p:txBody>
      </p:sp>
      <p:pic>
        <p:nvPicPr>
          <p:cNvPr id="4" name="Picture 3" descr="E:\flore sud ouest marocain\www.teline.fr\var\teline\storage\images\teline\photographies\toutes-les-familles\scrophulariaceae\scrophularia-arguta\scrophularia-arguta-1\17323-2-fre-FR\Scrophularia-arguta-1.jpg"/>
          <p:cNvPicPr>
            <a:picLocks noChangeAspect="1" noChangeArrowheads="1"/>
          </p:cNvPicPr>
          <p:nvPr/>
        </p:nvPicPr>
        <p:blipFill>
          <a:blip r:embed="rId2" cstate="print"/>
          <a:srcRect/>
          <a:stretch>
            <a:fillRect/>
          </a:stretch>
        </p:blipFill>
        <p:spPr bwMode="auto">
          <a:xfrm>
            <a:off x="3275856" y="1613838"/>
            <a:ext cx="5616624" cy="501344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4283968" cy="6858000"/>
          </a:xfrm>
        </p:spPr>
        <p:txBody>
          <a:bodyPr/>
          <a:lstStyle/>
          <a:p>
            <a:r>
              <a:rPr lang="fr-FR" sz="3600" b="1" dirty="0" smtClean="0">
                <a:solidFill>
                  <a:srgbClr val="00B050"/>
                </a:solidFill>
                <a:effectLst>
                  <a:outerShdw blurRad="38100" dist="38100" dir="2700000" algn="tl">
                    <a:srgbClr val="000000">
                      <a:alpha val="43137"/>
                    </a:srgbClr>
                  </a:outerShdw>
                </a:effectLst>
              </a:rPr>
              <a:t>BORRAGINACÉES</a:t>
            </a:r>
            <a:r>
              <a:rPr lang="fr-FR" b="1" dirty="0" smtClean="0">
                <a:effectLst>
                  <a:outerShdw blurRad="38100" dist="38100" dir="2700000" algn="tl">
                    <a:srgbClr val="000000">
                      <a:alpha val="43137"/>
                    </a:srgbClr>
                  </a:outerShdw>
                </a:effectLst>
              </a:rPr>
              <a:t>, </a:t>
            </a:r>
          </a:p>
          <a:p>
            <a:r>
              <a:rPr lang="fr-FR" b="1" i="1" dirty="0" err="1" smtClean="0"/>
              <a:t>Echium</a:t>
            </a:r>
            <a:r>
              <a:rPr lang="fr-FR" b="1" i="1" dirty="0" smtClean="0"/>
              <a:t> </a:t>
            </a:r>
            <a:r>
              <a:rPr lang="fr-FR" b="1" i="1" dirty="0" err="1" smtClean="0"/>
              <a:t>horridum</a:t>
            </a:r>
            <a:endParaRPr lang="fr-FR" b="1" dirty="0" smtClean="0">
              <a:effectLst>
                <a:outerShdw blurRad="38100" dist="38100" dir="2700000" algn="tl">
                  <a:srgbClr val="000000">
                    <a:alpha val="43137"/>
                  </a:srgbClr>
                </a:outerShdw>
              </a:effectLst>
            </a:endParaRPr>
          </a:p>
          <a:p>
            <a:endParaRPr lang="fr-FR" b="1" dirty="0" smtClean="0">
              <a:effectLst>
                <a:outerShdw blurRad="38100" dist="38100" dir="2700000" algn="tl">
                  <a:srgbClr val="000000">
                    <a:alpha val="43137"/>
                  </a:srgbClr>
                </a:outerShdw>
              </a:effectLst>
            </a:endParaRPr>
          </a:p>
          <a:p>
            <a:endParaRPr lang="fr-FR" b="1" dirty="0" smtClean="0">
              <a:effectLst>
                <a:outerShdw blurRad="38100" dist="38100" dir="2700000" algn="tl">
                  <a:srgbClr val="000000">
                    <a:alpha val="43137"/>
                  </a:srgbClr>
                </a:outerShdw>
              </a:effectLst>
            </a:endParaRPr>
          </a:p>
          <a:p>
            <a:endParaRPr lang="fr-FR" b="1" dirty="0" smtClean="0">
              <a:effectLst>
                <a:outerShdw blurRad="38100" dist="38100" dir="2700000" algn="tl">
                  <a:srgbClr val="000000">
                    <a:alpha val="43137"/>
                  </a:srgbClr>
                </a:outerShdw>
              </a:effectLst>
            </a:endParaRPr>
          </a:p>
          <a:p>
            <a:endParaRPr lang="fr-FR" b="1" dirty="0" smtClean="0">
              <a:effectLst>
                <a:outerShdw blurRad="38100" dist="38100" dir="2700000" algn="tl">
                  <a:srgbClr val="000000">
                    <a:alpha val="43137"/>
                  </a:srgbClr>
                </a:outerShdw>
              </a:effectLst>
            </a:endParaRPr>
          </a:p>
        </p:txBody>
      </p:sp>
      <p:pic>
        <p:nvPicPr>
          <p:cNvPr id="66562" name="Picture 2" descr="http://www.sahara-nature.com/album/photos/plantes/boraginaceae/echium_horridum/tna4644_6.jpg"/>
          <p:cNvPicPr>
            <a:picLocks noChangeAspect="1" noChangeArrowheads="1"/>
          </p:cNvPicPr>
          <p:nvPr/>
        </p:nvPicPr>
        <p:blipFill>
          <a:blip r:embed="rId2" cstate="print"/>
          <a:srcRect/>
          <a:stretch>
            <a:fillRect/>
          </a:stretch>
        </p:blipFill>
        <p:spPr bwMode="auto">
          <a:xfrm>
            <a:off x="2267744" y="1700808"/>
            <a:ext cx="6660232" cy="499517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332656"/>
            <a:ext cx="8229600" cy="4525963"/>
          </a:xfrm>
        </p:spPr>
        <p:txBody>
          <a:bodyPr/>
          <a:lstStyle/>
          <a:p>
            <a:r>
              <a:rPr lang="fr-FR" sz="3600" b="1" dirty="0" smtClean="0">
                <a:solidFill>
                  <a:srgbClr val="00B050"/>
                </a:solidFill>
                <a:effectLst>
                  <a:outerShdw blurRad="38100" dist="38100" dir="2700000" algn="tl">
                    <a:srgbClr val="000000">
                      <a:alpha val="43137"/>
                    </a:srgbClr>
                  </a:outerShdw>
                </a:effectLst>
              </a:rPr>
              <a:t>CHÉNOPODIACÉES,</a:t>
            </a:r>
          </a:p>
          <a:p>
            <a:r>
              <a:rPr lang="fr-FR" b="1" i="1" dirty="0" err="1" smtClean="0"/>
              <a:t>Atriplex</a:t>
            </a:r>
            <a:r>
              <a:rPr lang="fr-FR" b="1" i="1" dirty="0" smtClean="0"/>
              <a:t> </a:t>
            </a:r>
            <a:r>
              <a:rPr lang="fr-FR" b="1" i="1" dirty="0" err="1" smtClean="0"/>
              <a:t>halimus</a:t>
            </a:r>
            <a:endParaRPr lang="fr-FR" b="1" i="1" dirty="0" smtClean="0"/>
          </a:p>
          <a:p>
            <a:endParaRPr lang="en-US" dirty="0"/>
          </a:p>
        </p:txBody>
      </p:sp>
      <p:pic>
        <p:nvPicPr>
          <p:cNvPr id="4" name="Picture 4" descr="http://www.sahara-nature.com/album/photos/plantes/chenopodiaceae/atriplex_halimus/dzc0931_6.jpg"/>
          <p:cNvPicPr>
            <a:picLocks noChangeAspect="1" noChangeArrowheads="1"/>
          </p:cNvPicPr>
          <p:nvPr/>
        </p:nvPicPr>
        <p:blipFill>
          <a:blip r:embed="rId2" cstate="print"/>
          <a:srcRect l="13700" t="11600" r="5661" b="9441"/>
          <a:stretch>
            <a:fillRect/>
          </a:stretch>
        </p:blipFill>
        <p:spPr bwMode="auto">
          <a:xfrm>
            <a:off x="2699792" y="2060848"/>
            <a:ext cx="6192688" cy="4547755"/>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9144000" cy="5877272"/>
          </a:xfrm>
        </p:spPr>
        <p:txBody>
          <a:bodyPr>
            <a:normAutofit/>
          </a:bodyPr>
          <a:lstStyle/>
          <a:p>
            <a:r>
              <a:rPr lang="fr-FR" sz="4000" b="1" dirty="0" smtClean="0">
                <a:solidFill>
                  <a:srgbClr val="0070C0"/>
                </a:solidFill>
              </a:rPr>
              <a:t>Diminution dans les Zones humides</a:t>
            </a:r>
          </a:p>
          <a:p>
            <a:r>
              <a:rPr lang="fr-FR" sz="3600" b="1" dirty="0" smtClean="0"/>
              <a:t>Assèchement, </a:t>
            </a:r>
          </a:p>
          <a:p>
            <a:r>
              <a:rPr lang="fr-FR" sz="3600" b="1" dirty="0" smtClean="0"/>
              <a:t>pompage abusif, </a:t>
            </a:r>
          </a:p>
          <a:p>
            <a:r>
              <a:rPr lang="fr-FR" sz="3600" b="1" dirty="0" smtClean="0"/>
              <a:t>drainage</a:t>
            </a:r>
          </a:p>
          <a:p>
            <a:r>
              <a:rPr lang="fr-FR" sz="3600" b="1" dirty="0" smtClean="0"/>
              <a:t>surpâturage,</a:t>
            </a:r>
          </a:p>
          <a:p>
            <a:r>
              <a:rPr lang="fr-FR" sz="3600" b="1" dirty="0" smtClean="0"/>
              <a:t> pollutions.</a:t>
            </a:r>
          </a:p>
          <a:p>
            <a:r>
              <a:rPr lang="fr-FR" sz="3600" b="1" dirty="0" smtClean="0"/>
              <a:t> …etc.</a:t>
            </a:r>
          </a:p>
          <a:p>
            <a:pPr>
              <a:buNone/>
            </a:pPr>
            <a:endParaRPr lang="fr-FR" sz="3600" b="1" dirty="0" smtClean="0"/>
          </a:p>
          <a:p>
            <a:endParaRPr lang="fr-FR" sz="3600" b="1" dirty="0"/>
          </a:p>
        </p:txBody>
      </p:sp>
      <p:pic>
        <p:nvPicPr>
          <p:cNvPr id="51202" name="Picture 2" descr="http://img.over-blog.com/600x450/3/34/84/88/Photos-des-articles/Zone-humides/zone-humide-de-guerbes-par-Tedjani-K-JPG"/>
          <p:cNvPicPr>
            <a:picLocks noChangeAspect="1" noChangeArrowheads="1"/>
          </p:cNvPicPr>
          <p:nvPr/>
        </p:nvPicPr>
        <p:blipFill>
          <a:blip r:embed="rId2" cstate="print"/>
          <a:srcRect/>
          <a:stretch>
            <a:fillRect/>
          </a:stretch>
        </p:blipFill>
        <p:spPr bwMode="auto">
          <a:xfrm>
            <a:off x="2852936" y="2139702"/>
            <a:ext cx="6291064" cy="4718298"/>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heckerboard(across)">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4139952" cy="6858000"/>
          </a:xfrm>
        </p:spPr>
        <p:txBody>
          <a:bodyPr/>
          <a:lstStyle/>
          <a:p>
            <a:r>
              <a:rPr lang="fr-FR" sz="3600" b="1" dirty="0" smtClean="0">
                <a:solidFill>
                  <a:srgbClr val="00B050"/>
                </a:solidFill>
                <a:effectLst>
                  <a:outerShdw blurRad="38100" dist="38100" dir="2700000" algn="tl">
                    <a:srgbClr val="000000">
                      <a:alpha val="43137"/>
                    </a:srgbClr>
                  </a:outerShdw>
                </a:effectLst>
              </a:rPr>
              <a:t>CYPÉRACÉES</a:t>
            </a:r>
          </a:p>
          <a:p>
            <a:r>
              <a:rPr lang="fr-FR" sz="3600" b="1" i="1" dirty="0" err="1" smtClean="0"/>
              <a:t>Eleocharis</a:t>
            </a:r>
            <a:r>
              <a:rPr lang="fr-FR" sz="3600" b="1" i="1" dirty="0" smtClean="0"/>
              <a:t> </a:t>
            </a:r>
            <a:r>
              <a:rPr lang="fr-FR" sz="3600" b="1" i="1" dirty="0" err="1" smtClean="0"/>
              <a:t>caduca</a:t>
            </a:r>
            <a:endParaRPr lang="fr-FR" sz="3600" b="1" dirty="0" smtClean="0">
              <a:solidFill>
                <a:srgbClr val="00B050"/>
              </a:solidFill>
              <a:effectLst>
                <a:outerShdw blurRad="38100" dist="38100" dir="2700000" algn="tl">
                  <a:srgbClr val="000000">
                    <a:alpha val="43137"/>
                  </a:srgbClr>
                </a:outerShdw>
              </a:effectLst>
            </a:endParaRPr>
          </a:p>
          <a:p>
            <a:endParaRPr lang="fr-FR" sz="3600" b="1" dirty="0" smtClean="0">
              <a:solidFill>
                <a:srgbClr val="00B050"/>
              </a:solidFill>
              <a:effectLst>
                <a:outerShdw blurRad="38100" dist="38100" dir="2700000" algn="tl">
                  <a:srgbClr val="000000">
                    <a:alpha val="43137"/>
                  </a:srgbClr>
                </a:outerShdw>
              </a:effectLst>
            </a:endParaRPr>
          </a:p>
          <a:p>
            <a:endParaRPr lang="fr-FR" sz="3600" b="1" dirty="0" smtClean="0">
              <a:solidFill>
                <a:srgbClr val="00B050"/>
              </a:solidFill>
              <a:effectLst>
                <a:outerShdw blurRad="38100" dist="38100" dir="2700000" algn="tl">
                  <a:srgbClr val="000000">
                    <a:alpha val="43137"/>
                  </a:srgbClr>
                </a:outerShdw>
              </a:effectLst>
            </a:endParaRPr>
          </a:p>
          <a:p>
            <a:endParaRPr lang="fr-FR" sz="3600" b="1" dirty="0" smtClean="0">
              <a:solidFill>
                <a:srgbClr val="00B050"/>
              </a:solidFill>
              <a:effectLst>
                <a:outerShdw blurRad="38100" dist="38100" dir="2700000" algn="tl">
                  <a:srgbClr val="000000">
                    <a:alpha val="43137"/>
                  </a:srgbClr>
                </a:outerShdw>
              </a:effectLst>
            </a:endParaRPr>
          </a:p>
          <a:p>
            <a:endParaRPr lang="fr-FR" sz="3600" b="1" dirty="0" smtClean="0">
              <a:solidFill>
                <a:srgbClr val="00B050"/>
              </a:solidFill>
              <a:effectLst>
                <a:outerShdw blurRad="38100" dist="38100" dir="2700000" algn="tl">
                  <a:srgbClr val="000000">
                    <a:alpha val="43137"/>
                  </a:srgbClr>
                </a:outerShdw>
              </a:effectLst>
            </a:endParaRPr>
          </a:p>
        </p:txBody>
      </p:sp>
      <p:pic>
        <p:nvPicPr>
          <p:cNvPr id="67586" name="Picture 2" descr="http://www.sahara-nature.com/album/photos/plantes/cyperaceae/eleocharis_caduca/dzi6897.jpg"/>
          <p:cNvPicPr>
            <a:picLocks noChangeAspect="1" noChangeArrowheads="1"/>
          </p:cNvPicPr>
          <p:nvPr/>
        </p:nvPicPr>
        <p:blipFill>
          <a:blip r:embed="rId2" cstate="print"/>
          <a:srcRect/>
          <a:stretch>
            <a:fillRect/>
          </a:stretch>
        </p:blipFill>
        <p:spPr bwMode="auto">
          <a:xfrm>
            <a:off x="2195736" y="1574794"/>
            <a:ext cx="6804248" cy="510318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260648"/>
            <a:ext cx="8229600" cy="4525963"/>
          </a:xfrm>
        </p:spPr>
        <p:txBody>
          <a:bodyPr/>
          <a:lstStyle/>
          <a:p>
            <a:pPr>
              <a:buNone/>
            </a:pPr>
            <a:r>
              <a:rPr lang="fr-FR" sz="3600" b="1" dirty="0" smtClean="0">
                <a:solidFill>
                  <a:srgbClr val="00B050"/>
                </a:solidFill>
                <a:effectLst>
                  <a:outerShdw blurRad="38100" dist="38100" dir="2700000" algn="tl">
                    <a:srgbClr val="000000">
                      <a:alpha val="43137"/>
                    </a:srgbClr>
                  </a:outerShdw>
                </a:effectLst>
              </a:rPr>
              <a:t>RENONCULACÉES</a:t>
            </a:r>
          </a:p>
          <a:p>
            <a:r>
              <a:rPr lang="fr-FR" b="1" i="1" dirty="0" err="1" smtClean="0"/>
              <a:t>Nigella</a:t>
            </a:r>
            <a:r>
              <a:rPr lang="fr-FR" b="1" i="1" dirty="0" smtClean="0"/>
              <a:t> </a:t>
            </a:r>
            <a:r>
              <a:rPr lang="fr-FR" b="1" i="1" dirty="0" err="1" smtClean="0"/>
              <a:t>sativa</a:t>
            </a:r>
            <a:endParaRPr lang="fr-FR" b="1" i="1" dirty="0" smtClean="0"/>
          </a:p>
          <a:p>
            <a:endParaRPr lang="en-US" dirty="0"/>
          </a:p>
        </p:txBody>
      </p:sp>
      <p:pic>
        <p:nvPicPr>
          <p:cNvPr id="4" name="Picture 4" descr="http://fitoapteka.org/images/foto/798/7.jpg"/>
          <p:cNvPicPr>
            <a:picLocks noChangeAspect="1" noChangeArrowheads="1"/>
          </p:cNvPicPr>
          <p:nvPr/>
        </p:nvPicPr>
        <p:blipFill>
          <a:blip r:embed="rId2" cstate="print"/>
          <a:srcRect l="1256" t="25787" r="20492"/>
          <a:stretch>
            <a:fillRect/>
          </a:stretch>
        </p:blipFill>
        <p:spPr bwMode="auto">
          <a:xfrm>
            <a:off x="2267744" y="1844824"/>
            <a:ext cx="6732240" cy="478853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4211960" cy="6858000"/>
          </a:xfrm>
        </p:spPr>
        <p:txBody>
          <a:bodyPr/>
          <a:lstStyle/>
          <a:p>
            <a:r>
              <a:rPr lang="fr-FR" b="1" dirty="0" smtClean="0">
                <a:solidFill>
                  <a:srgbClr val="00B050"/>
                </a:solidFill>
                <a:effectLst>
                  <a:outerShdw blurRad="38100" dist="38100" dir="2700000" algn="tl">
                    <a:srgbClr val="000000">
                      <a:alpha val="43137"/>
                    </a:srgbClr>
                  </a:outerShdw>
                </a:effectLst>
              </a:rPr>
              <a:t> CISTACÉES </a:t>
            </a:r>
          </a:p>
          <a:p>
            <a:r>
              <a:rPr lang="fr-FR" b="1" i="1" dirty="0" err="1" smtClean="0"/>
              <a:t>Helianthemum</a:t>
            </a:r>
            <a:r>
              <a:rPr lang="fr-FR" b="1" i="1" dirty="0" smtClean="0"/>
              <a:t> </a:t>
            </a:r>
            <a:r>
              <a:rPr lang="fr-FR" b="1" i="1" dirty="0" err="1" smtClean="0"/>
              <a:t>lippii</a:t>
            </a:r>
            <a:endParaRPr lang="fr-FR" b="1" i="1" dirty="0"/>
          </a:p>
        </p:txBody>
      </p:sp>
      <p:pic>
        <p:nvPicPr>
          <p:cNvPr id="68609" name="Picture 1" descr="E:\flore sud ouest marocain\www.teline.fr\var\teline\storage\images\teline\photographies\toutes-les-familles\cistaceae\helianthemum-lippii\helianthemum-lippii-5\20893-1-fre-FR\Helianthemum-lippii-5.jpg"/>
          <p:cNvPicPr>
            <a:picLocks noChangeAspect="1" noChangeArrowheads="1"/>
          </p:cNvPicPr>
          <p:nvPr/>
        </p:nvPicPr>
        <p:blipFill>
          <a:blip r:embed="rId2" cstate="print"/>
          <a:srcRect l="17718" t="18222" r="13495" b="5748"/>
          <a:stretch>
            <a:fillRect/>
          </a:stretch>
        </p:blipFill>
        <p:spPr bwMode="auto">
          <a:xfrm>
            <a:off x="3059832" y="1268760"/>
            <a:ext cx="5904656" cy="545733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9144000" cy="6669360"/>
          </a:xfrm>
        </p:spPr>
        <p:txBody>
          <a:bodyPr>
            <a:normAutofit/>
          </a:bodyPr>
          <a:lstStyle/>
          <a:p>
            <a:r>
              <a:rPr lang="fr-FR" b="1" dirty="0" smtClean="0"/>
              <a:t>Dans la flore, 36 familles ne sont représentées que par quelques genres et espèces</a:t>
            </a:r>
          </a:p>
          <a:p>
            <a:endParaRPr lang="fr-FR" sz="3500" b="1" dirty="0" smtClean="0">
              <a:solidFill>
                <a:srgbClr val="00B050"/>
              </a:solidFill>
              <a:effectLst>
                <a:outerShdw blurRad="38100" dist="38100" dir="2700000" algn="tl">
                  <a:srgbClr val="000000">
                    <a:alpha val="43137"/>
                  </a:srgbClr>
                </a:outerShdw>
              </a:effectLst>
            </a:endParaRPr>
          </a:p>
          <a:p>
            <a:r>
              <a:rPr lang="fr-FR" sz="3600" b="1" dirty="0" smtClean="0">
                <a:solidFill>
                  <a:srgbClr val="00B050"/>
                </a:solidFill>
                <a:effectLst>
                  <a:outerShdw blurRad="38100" dist="38100" dir="2700000" algn="tl">
                    <a:srgbClr val="000000">
                      <a:alpha val="43137"/>
                    </a:srgbClr>
                  </a:outerShdw>
                </a:effectLst>
              </a:rPr>
              <a:t>POLYGONACÉES, </a:t>
            </a:r>
          </a:p>
          <a:p>
            <a:endParaRPr lang="fr-FR" sz="3500" b="1" dirty="0" smtClean="0">
              <a:solidFill>
                <a:srgbClr val="00B050"/>
              </a:solidFill>
              <a:effectLst>
                <a:outerShdw blurRad="38100" dist="38100" dir="2700000" algn="tl">
                  <a:srgbClr val="000000">
                    <a:alpha val="43137"/>
                  </a:srgbClr>
                </a:outerShdw>
              </a:effectLst>
            </a:endParaRPr>
          </a:p>
          <a:p>
            <a:endParaRPr lang="fr-FR" sz="3500" b="1" dirty="0" smtClean="0">
              <a:solidFill>
                <a:srgbClr val="00B050"/>
              </a:solidFill>
              <a:effectLst>
                <a:outerShdw blurRad="38100" dist="38100" dir="2700000" algn="tl">
                  <a:srgbClr val="000000">
                    <a:alpha val="43137"/>
                  </a:srgbClr>
                </a:outerShdw>
              </a:effectLst>
            </a:endParaRPr>
          </a:p>
          <a:p>
            <a:pPr>
              <a:buNone/>
            </a:pPr>
            <a:r>
              <a:rPr lang="fr-FR" sz="3500" b="1" dirty="0" smtClean="0">
                <a:solidFill>
                  <a:srgbClr val="00B050"/>
                </a:solidFill>
                <a:effectLst>
                  <a:outerShdw blurRad="38100" dist="38100" dir="2700000" algn="tl">
                    <a:srgbClr val="000000">
                      <a:alpha val="43137"/>
                    </a:srgbClr>
                  </a:outerShdw>
                </a:effectLst>
              </a:rPr>
              <a:t>       </a:t>
            </a:r>
            <a:endParaRPr lang="fr-FR" b="1" dirty="0"/>
          </a:p>
        </p:txBody>
      </p:sp>
      <p:pic>
        <p:nvPicPr>
          <p:cNvPr id="8194" name="Picture 2" descr="http://www.sahara-nature.com/album/photos/plantes/polygonaceae/rumex_vesicarius/dzbg1308_6.jpg"/>
          <p:cNvPicPr>
            <a:picLocks noChangeAspect="1" noChangeArrowheads="1"/>
          </p:cNvPicPr>
          <p:nvPr/>
        </p:nvPicPr>
        <p:blipFill>
          <a:blip r:embed="rId2" cstate="print"/>
          <a:srcRect/>
          <a:stretch>
            <a:fillRect/>
          </a:stretch>
        </p:blipFill>
        <p:spPr bwMode="auto">
          <a:xfrm>
            <a:off x="3059832" y="2276872"/>
            <a:ext cx="6048672" cy="4536504"/>
          </a:xfrm>
          <a:prstGeom prst="rect">
            <a:avLst/>
          </a:prstGeom>
          <a:ln>
            <a:noFill/>
          </a:ln>
          <a:effectLst>
            <a:softEdge rad="112500"/>
          </a:effectLst>
        </p:spPr>
      </p:pic>
      <p:sp>
        <p:nvSpPr>
          <p:cNvPr id="5" name="Rectangle 4"/>
          <p:cNvSpPr/>
          <p:nvPr/>
        </p:nvSpPr>
        <p:spPr>
          <a:xfrm>
            <a:off x="0" y="4005064"/>
            <a:ext cx="3099118" cy="584775"/>
          </a:xfrm>
          <a:prstGeom prst="rect">
            <a:avLst/>
          </a:prstGeom>
        </p:spPr>
        <p:txBody>
          <a:bodyPr wrap="none">
            <a:spAutoFit/>
          </a:bodyPr>
          <a:lstStyle/>
          <a:p>
            <a:r>
              <a:rPr lang="fr-FR" sz="3200" b="1" i="1" dirty="0" smtClean="0"/>
              <a:t>Rumex </a:t>
            </a:r>
            <a:r>
              <a:rPr lang="fr-FR" sz="3200" b="1" i="1" dirty="0" err="1" smtClean="0"/>
              <a:t>vesicarius</a:t>
            </a:r>
            <a:endParaRPr lang="fr-FR" sz="32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332656"/>
            <a:ext cx="8229600" cy="4525963"/>
          </a:xfrm>
        </p:spPr>
        <p:txBody>
          <a:bodyPr/>
          <a:lstStyle/>
          <a:p>
            <a:endParaRPr lang="fr-FR" b="1" dirty="0" smtClean="0">
              <a:solidFill>
                <a:srgbClr val="00B050"/>
              </a:solidFill>
              <a:effectLst>
                <a:outerShdw blurRad="38100" dist="38100" dir="2700000" algn="tl">
                  <a:srgbClr val="000000">
                    <a:alpha val="43137"/>
                  </a:srgbClr>
                </a:outerShdw>
              </a:effectLst>
            </a:endParaRPr>
          </a:p>
          <a:p>
            <a:r>
              <a:rPr lang="fr-FR" b="1" dirty="0" smtClean="0">
                <a:solidFill>
                  <a:srgbClr val="00B050"/>
                </a:solidFill>
                <a:effectLst>
                  <a:outerShdw blurRad="38100" dist="38100" dir="2700000" algn="tl">
                    <a:srgbClr val="000000">
                      <a:alpha val="43137"/>
                    </a:srgbClr>
                  </a:outerShdw>
                </a:effectLst>
              </a:rPr>
              <a:t>OXALIDACÉES, </a:t>
            </a:r>
          </a:p>
          <a:p>
            <a:endParaRPr lang="fr-FR" b="1" dirty="0" smtClean="0">
              <a:solidFill>
                <a:srgbClr val="00B050"/>
              </a:solidFill>
              <a:effectLst>
                <a:outerShdw blurRad="38100" dist="38100" dir="2700000" algn="tl">
                  <a:srgbClr val="000000">
                    <a:alpha val="43137"/>
                  </a:srgbClr>
                </a:outerShdw>
              </a:effectLst>
            </a:endParaRPr>
          </a:p>
          <a:p>
            <a:endParaRPr lang="fr-FR" b="1" dirty="0" smtClean="0">
              <a:solidFill>
                <a:srgbClr val="00B050"/>
              </a:solidFill>
              <a:effectLst>
                <a:outerShdw blurRad="38100" dist="38100" dir="2700000" algn="tl">
                  <a:srgbClr val="000000">
                    <a:alpha val="43137"/>
                  </a:srgbClr>
                </a:outerShdw>
              </a:effectLst>
            </a:endParaRPr>
          </a:p>
          <a:p>
            <a:endParaRPr lang="en-US" dirty="0"/>
          </a:p>
        </p:txBody>
      </p:sp>
      <p:sp>
        <p:nvSpPr>
          <p:cNvPr id="4" name="Rectangle 3"/>
          <p:cNvSpPr/>
          <p:nvPr/>
        </p:nvSpPr>
        <p:spPr>
          <a:xfrm>
            <a:off x="251520" y="1844824"/>
            <a:ext cx="3024336" cy="523220"/>
          </a:xfrm>
          <a:prstGeom prst="rect">
            <a:avLst/>
          </a:prstGeom>
        </p:spPr>
        <p:txBody>
          <a:bodyPr wrap="square">
            <a:spAutoFit/>
          </a:bodyPr>
          <a:lstStyle/>
          <a:p>
            <a:r>
              <a:rPr lang="en-US" sz="2800" b="1" i="1" dirty="0" smtClean="0"/>
              <a:t>Oxalis </a:t>
            </a:r>
            <a:r>
              <a:rPr lang="en-US" sz="2800" b="1" i="1" dirty="0" err="1" smtClean="0"/>
              <a:t>pes-caprae</a:t>
            </a:r>
            <a:endParaRPr lang="en-US" sz="2800" b="1" i="1" dirty="0"/>
          </a:p>
        </p:txBody>
      </p:sp>
      <p:pic>
        <p:nvPicPr>
          <p:cNvPr id="189442" name="Picture 2" descr="Résultat de recherche d'images pour &quot;oxalis pes-caprae&quot;"/>
          <p:cNvPicPr>
            <a:picLocks noChangeAspect="1" noChangeArrowheads="1"/>
          </p:cNvPicPr>
          <p:nvPr/>
        </p:nvPicPr>
        <p:blipFill>
          <a:blip r:embed="rId2" cstate="print"/>
          <a:srcRect/>
          <a:stretch>
            <a:fillRect/>
          </a:stretch>
        </p:blipFill>
        <p:spPr bwMode="auto">
          <a:xfrm>
            <a:off x="3059832" y="1409700"/>
            <a:ext cx="5905500" cy="5448300"/>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4427984" cy="6858000"/>
          </a:xfrm>
        </p:spPr>
        <p:txBody>
          <a:bodyPr>
            <a:normAutofit/>
          </a:bodyPr>
          <a:lstStyle/>
          <a:p>
            <a:pPr>
              <a:buNone/>
            </a:pPr>
            <a:r>
              <a:rPr lang="fr-FR" b="1" i="1" dirty="0" smtClean="0"/>
              <a:t>sept (07) genres </a:t>
            </a:r>
            <a:r>
              <a:rPr lang="fr-FR" b="1" dirty="0" smtClean="0"/>
              <a:t>présentent entre 30 et 58 espèces</a:t>
            </a:r>
          </a:p>
          <a:p>
            <a:pPr>
              <a:buFont typeface="Wingdings" pitchFamily="2" charset="2"/>
              <a:buChar char="§"/>
            </a:pPr>
            <a:r>
              <a:rPr lang="fr-FR" b="1" dirty="0" err="1" smtClean="0">
                <a:solidFill>
                  <a:srgbClr val="0070C0"/>
                </a:solidFill>
                <a:effectLst>
                  <a:outerShdw blurRad="38100" dist="38100" dir="2700000" algn="tl">
                    <a:srgbClr val="000000">
                      <a:alpha val="43137"/>
                    </a:srgbClr>
                  </a:outerShdw>
                </a:effectLst>
              </a:rPr>
              <a:t>Helianthemum</a:t>
            </a:r>
            <a:r>
              <a:rPr lang="fr-FR" b="1" dirty="0" smtClean="0">
                <a:solidFill>
                  <a:srgbClr val="0070C0"/>
                </a:solidFill>
                <a:effectLst>
                  <a:outerShdw blurRad="38100" dist="38100" dir="2700000" algn="tl">
                    <a:srgbClr val="000000">
                      <a:alpha val="43137"/>
                    </a:srgbClr>
                  </a:outerShdw>
                </a:effectLst>
              </a:rPr>
              <a:t>,</a:t>
            </a:r>
            <a:r>
              <a:rPr lang="fr-FR" b="1" i="1" dirty="0" smtClean="0">
                <a:solidFill>
                  <a:srgbClr val="0070C0"/>
                </a:solidFill>
                <a:effectLst>
                  <a:outerShdw blurRad="38100" dist="38100" dir="2700000" algn="tl">
                    <a:srgbClr val="000000">
                      <a:alpha val="43137"/>
                    </a:srgbClr>
                  </a:outerShdw>
                </a:effectLst>
              </a:rPr>
              <a:t> </a:t>
            </a:r>
          </a:p>
          <a:p>
            <a:endParaRPr lang="fr-FR" b="1" dirty="0"/>
          </a:p>
        </p:txBody>
      </p:sp>
      <p:pic>
        <p:nvPicPr>
          <p:cNvPr id="75778" name="Picture 2" descr="D:\hp inraa 4\My Web Sites\flore d'algérie\algerianativeplants.net\gallery\H\helianthemum_hirtum.jpg"/>
          <p:cNvPicPr>
            <a:picLocks noChangeAspect="1" noChangeArrowheads="1"/>
          </p:cNvPicPr>
          <p:nvPr/>
        </p:nvPicPr>
        <p:blipFill>
          <a:blip r:embed="rId2" cstate="print"/>
          <a:srcRect l="19600" b="13250"/>
          <a:stretch>
            <a:fillRect/>
          </a:stretch>
        </p:blipFill>
        <p:spPr bwMode="auto">
          <a:xfrm>
            <a:off x="4644008" y="404664"/>
            <a:ext cx="4135388" cy="5949280"/>
          </a:xfrm>
          <a:prstGeom prst="rect">
            <a:avLst/>
          </a:prstGeom>
          <a:ln>
            <a:noFill/>
          </a:ln>
          <a:effectLst>
            <a:softEdge rad="112500"/>
          </a:effectLst>
        </p:spPr>
      </p:pic>
      <p:sp>
        <p:nvSpPr>
          <p:cNvPr id="5" name="Rectangle 4"/>
          <p:cNvSpPr/>
          <p:nvPr/>
        </p:nvSpPr>
        <p:spPr>
          <a:xfrm>
            <a:off x="611560" y="3501008"/>
            <a:ext cx="3959161" cy="584775"/>
          </a:xfrm>
          <a:prstGeom prst="rect">
            <a:avLst/>
          </a:prstGeom>
        </p:spPr>
        <p:txBody>
          <a:bodyPr wrap="none">
            <a:spAutoFit/>
          </a:bodyPr>
          <a:lstStyle/>
          <a:p>
            <a:r>
              <a:rPr lang="fr-FR" sz="3200" b="1" i="1" dirty="0" err="1" smtClean="0"/>
              <a:t>Helianthemum</a:t>
            </a:r>
            <a:r>
              <a:rPr lang="fr-FR" sz="3200" b="1" i="1" dirty="0" smtClean="0"/>
              <a:t> </a:t>
            </a:r>
            <a:r>
              <a:rPr lang="fr-FR" sz="3200" b="1" i="1" dirty="0" err="1" smtClean="0"/>
              <a:t>hirtum</a:t>
            </a:r>
            <a:endParaRPr lang="fr-FR" sz="3200" b="1" i="1"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Font typeface="Wingdings" pitchFamily="2" charset="2"/>
              <a:buChar char="§"/>
            </a:pPr>
            <a:r>
              <a:rPr lang="fr-FR" i="1" dirty="0" err="1" smtClean="0">
                <a:solidFill>
                  <a:srgbClr val="0070C0"/>
                </a:solidFill>
                <a:effectLst>
                  <a:outerShdw blurRad="38100" dist="38100" dir="2700000" algn="tl">
                    <a:srgbClr val="000000">
                      <a:alpha val="43137"/>
                    </a:srgbClr>
                  </a:outerShdw>
                </a:effectLst>
              </a:rPr>
              <a:t>Linaria</a:t>
            </a:r>
            <a:r>
              <a:rPr lang="fr-FR" i="1" dirty="0" smtClean="0">
                <a:solidFill>
                  <a:srgbClr val="0070C0"/>
                </a:solidFill>
                <a:effectLst>
                  <a:outerShdw blurRad="38100" dist="38100" dir="2700000" algn="tl">
                    <a:srgbClr val="000000">
                      <a:alpha val="43137"/>
                    </a:srgbClr>
                  </a:outerShdw>
                </a:effectLst>
              </a:rPr>
              <a:t>, </a:t>
            </a:r>
          </a:p>
          <a:p>
            <a:pPr>
              <a:buNone/>
            </a:pPr>
            <a:r>
              <a:rPr lang="fr-FR" b="1" i="1" dirty="0" err="1" smtClean="0"/>
              <a:t>Linaria</a:t>
            </a:r>
            <a:r>
              <a:rPr lang="fr-FR" b="1" i="1" dirty="0" smtClean="0"/>
              <a:t> </a:t>
            </a:r>
            <a:r>
              <a:rPr lang="fr-FR" b="1" i="1" dirty="0" err="1" smtClean="0"/>
              <a:t>reflexa</a:t>
            </a:r>
            <a:endParaRPr lang="fr-FR" b="1" i="1" dirty="0" smtClean="0"/>
          </a:p>
          <a:p>
            <a:endParaRPr lang="fr-FR" dirty="0"/>
          </a:p>
        </p:txBody>
      </p:sp>
      <p:pic>
        <p:nvPicPr>
          <p:cNvPr id="76802" name="Picture 2" descr="D:\hp inraa 4\My Web Sites\flore d'algérie\algerianativeplants.net\gallery\L\linaria_reflexa.jpg"/>
          <p:cNvPicPr>
            <a:picLocks noChangeAspect="1" noChangeArrowheads="1"/>
          </p:cNvPicPr>
          <p:nvPr/>
        </p:nvPicPr>
        <p:blipFill>
          <a:blip r:embed="rId2" cstate="print"/>
          <a:srcRect r="9090" b="17450"/>
          <a:stretch>
            <a:fillRect/>
          </a:stretch>
        </p:blipFill>
        <p:spPr bwMode="auto">
          <a:xfrm>
            <a:off x="4139952" y="620688"/>
            <a:ext cx="4675956" cy="566124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a:buFont typeface="Wingdings" pitchFamily="2" charset="2"/>
              <a:buChar char="§"/>
            </a:pPr>
            <a:r>
              <a:rPr lang="fr-FR" i="1" dirty="0" err="1" smtClean="0">
                <a:solidFill>
                  <a:srgbClr val="0070C0"/>
                </a:solidFill>
                <a:effectLst>
                  <a:outerShdw blurRad="38100" dist="38100" dir="2700000" algn="tl">
                    <a:srgbClr val="000000">
                      <a:alpha val="43137"/>
                    </a:srgbClr>
                  </a:outerShdw>
                </a:effectLst>
              </a:rPr>
              <a:t>Centaurea</a:t>
            </a:r>
            <a:r>
              <a:rPr lang="fr-FR" i="1" dirty="0" smtClean="0">
                <a:solidFill>
                  <a:srgbClr val="0070C0"/>
                </a:solidFill>
                <a:effectLst>
                  <a:outerShdw blurRad="38100" dist="38100" dir="2700000" algn="tl">
                    <a:srgbClr val="000000">
                      <a:alpha val="43137"/>
                    </a:srgbClr>
                  </a:outerShdw>
                </a:effectLst>
              </a:rPr>
              <a:t>,</a:t>
            </a:r>
          </a:p>
          <a:p>
            <a:pPr>
              <a:buNone/>
            </a:pPr>
            <a:r>
              <a:rPr lang="fr-FR" i="1" dirty="0" err="1" smtClean="0">
                <a:effectLst>
                  <a:outerShdw blurRad="38100" dist="38100" dir="2700000" algn="tl">
                    <a:srgbClr val="000000">
                      <a:alpha val="43137"/>
                    </a:srgbClr>
                  </a:outerShdw>
                </a:effectLst>
              </a:rPr>
              <a:t>Centauria</a:t>
            </a:r>
            <a:r>
              <a:rPr lang="fr-FR" i="1" dirty="0" smtClean="0">
                <a:effectLst>
                  <a:outerShdw blurRad="38100" dist="38100" dir="2700000" algn="tl">
                    <a:srgbClr val="000000">
                      <a:alpha val="43137"/>
                    </a:srgbClr>
                  </a:outerShdw>
                </a:effectLst>
              </a:rPr>
              <a:t> </a:t>
            </a:r>
            <a:r>
              <a:rPr lang="fr-FR" i="1" dirty="0" err="1" smtClean="0">
                <a:effectLst>
                  <a:outerShdw blurRad="38100" dist="38100" dir="2700000" algn="tl">
                    <a:srgbClr val="000000">
                      <a:alpha val="43137"/>
                    </a:srgbClr>
                  </a:outerShdw>
                </a:effectLst>
              </a:rPr>
              <a:t>calcitrapa</a:t>
            </a:r>
            <a:endParaRPr lang="fr-FR" i="1" dirty="0" smtClean="0">
              <a:effectLst>
                <a:outerShdw blurRad="38100" dist="38100" dir="2700000" algn="tl">
                  <a:srgbClr val="000000">
                    <a:alpha val="43137"/>
                  </a:srgbClr>
                </a:outerShdw>
              </a:effectLst>
            </a:endParaRPr>
          </a:p>
        </p:txBody>
      </p:sp>
      <p:pic>
        <p:nvPicPr>
          <p:cNvPr id="77826" name="Picture 2" descr="D:\hp inraa 4\My Web Sites\flore d'algérie\algerianativeplants.net\gallery\C\centaurea_calcitrapa.JPG"/>
          <p:cNvPicPr>
            <a:picLocks noChangeAspect="1" noChangeArrowheads="1"/>
          </p:cNvPicPr>
          <p:nvPr/>
        </p:nvPicPr>
        <p:blipFill>
          <a:blip r:embed="rId2" cstate="print"/>
          <a:srcRect r="16001" b="20201"/>
          <a:stretch>
            <a:fillRect/>
          </a:stretch>
        </p:blipFill>
        <p:spPr bwMode="auto">
          <a:xfrm>
            <a:off x="4499992" y="980728"/>
            <a:ext cx="4320480" cy="547260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a:buFont typeface="Wingdings" pitchFamily="2" charset="2"/>
              <a:buChar char="§"/>
            </a:pPr>
            <a:r>
              <a:rPr lang="fr-FR" i="1" dirty="0" err="1" smtClean="0">
                <a:solidFill>
                  <a:srgbClr val="0070C0"/>
                </a:solidFill>
                <a:effectLst>
                  <a:outerShdw blurRad="38100" dist="38100" dir="2700000" algn="tl">
                    <a:srgbClr val="000000">
                      <a:alpha val="43137"/>
                    </a:srgbClr>
                  </a:outerShdw>
                </a:effectLst>
              </a:rPr>
              <a:t>Ononis</a:t>
            </a:r>
            <a:r>
              <a:rPr lang="fr-FR" i="1" dirty="0" smtClean="0">
                <a:solidFill>
                  <a:srgbClr val="0070C0"/>
                </a:solidFill>
                <a:effectLst>
                  <a:outerShdw blurRad="38100" dist="38100" dir="2700000" algn="tl">
                    <a:srgbClr val="000000">
                      <a:alpha val="43137"/>
                    </a:srgbClr>
                  </a:outerShdw>
                </a:effectLst>
              </a:rPr>
              <a:t>, </a:t>
            </a:r>
          </a:p>
          <a:p>
            <a:r>
              <a:rPr lang="fr-FR" sz="3600" b="1" i="1" dirty="0" err="1" smtClean="0"/>
              <a:t>Ononis</a:t>
            </a:r>
            <a:r>
              <a:rPr lang="fr-FR" sz="3600" b="1" i="1" dirty="0" smtClean="0"/>
              <a:t> </a:t>
            </a:r>
            <a:r>
              <a:rPr lang="fr-FR" sz="3600" b="1" i="1" dirty="0" err="1" smtClean="0"/>
              <a:t>natrix</a:t>
            </a:r>
            <a:endParaRPr lang="fr-FR" sz="3600" b="1" i="1" dirty="0"/>
          </a:p>
        </p:txBody>
      </p:sp>
      <p:pic>
        <p:nvPicPr>
          <p:cNvPr id="79875" name="Picture 3" descr="D:\hp inraa 4\My Web Sites\flore d'algérie\algerianativeplants.net\gallery\O\ononis_natrix_ssp_natrix.JPG"/>
          <p:cNvPicPr>
            <a:picLocks noChangeAspect="1" noChangeArrowheads="1"/>
          </p:cNvPicPr>
          <p:nvPr/>
        </p:nvPicPr>
        <p:blipFill>
          <a:blip r:embed="rId2" cstate="print"/>
          <a:srcRect l="14000" r="2001" b="12201"/>
          <a:stretch>
            <a:fillRect/>
          </a:stretch>
        </p:blipFill>
        <p:spPr bwMode="auto">
          <a:xfrm>
            <a:off x="4499992" y="332656"/>
            <a:ext cx="4320480" cy="602128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Font typeface="Wingdings" pitchFamily="2" charset="2"/>
              <a:buChar char="§"/>
            </a:pPr>
            <a:r>
              <a:rPr lang="fr-FR" i="1" dirty="0" smtClean="0">
                <a:solidFill>
                  <a:srgbClr val="0070C0"/>
                </a:solidFill>
                <a:effectLst>
                  <a:outerShdw blurRad="38100" dist="38100" dir="2700000" algn="tl">
                    <a:srgbClr val="000000">
                      <a:alpha val="43137"/>
                    </a:srgbClr>
                  </a:outerShdw>
                </a:effectLst>
              </a:rPr>
              <a:t>Trifolium,</a:t>
            </a:r>
          </a:p>
          <a:p>
            <a:pPr>
              <a:buFont typeface="Wingdings" pitchFamily="2" charset="2"/>
              <a:buChar char="§"/>
            </a:pPr>
            <a:r>
              <a:rPr lang="fr-FR" b="1" i="1" dirty="0" smtClean="0">
                <a:effectLst>
                  <a:outerShdw blurRad="38100" dist="38100" dir="2700000" algn="tl">
                    <a:srgbClr val="000000">
                      <a:alpha val="43137"/>
                    </a:srgbClr>
                  </a:outerShdw>
                </a:effectLst>
              </a:rPr>
              <a:t> Trifolium </a:t>
            </a:r>
            <a:r>
              <a:rPr lang="fr-FR" b="1" i="1" dirty="0" err="1" smtClean="0">
                <a:effectLst>
                  <a:outerShdw blurRad="38100" dist="38100" dir="2700000" algn="tl">
                    <a:srgbClr val="000000">
                      <a:alpha val="43137"/>
                    </a:srgbClr>
                  </a:outerShdw>
                </a:effectLst>
              </a:rPr>
              <a:t>angustifolum</a:t>
            </a:r>
            <a:endParaRPr lang="fr-FR" b="1" dirty="0"/>
          </a:p>
        </p:txBody>
      </p:sp>
      <p:pic>
        <p:nvPicPr>
          <p:cNvPr id="78849" name="Picture 1" descr="D:\hp inraa 4\My Web Sites\flore d'algérie\algerianativeplants.net\gallery\T\trifolium_angustifolium.jpg"/>
          <p:cNvPicPr>
            <a:picLocks noChangeAspect="1" noChangeArrowheads="1"/>
          </p:cNvPicPr>
          <p:nvPr/>
        </p:nvPicPr>
        <p:blipFill>
          <a:blip r:embed="rId2" cstate="print"/>
          <a:srcRect l="11961" b="15419"/>
          <a:stretch>
            <a:fillRect/>
          </a:stretch>
        </p:blipFill>
        <p:spPr bwMode="auto">
          <a:xfrm>
            <a:off x="4860032" y="908720"/>
            <a:ext cx="4047421" cy="518457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08520" y="0"/>
            <a:ext cx="9252520" cy="5949280"/>
          </a:xfrm>
        </p:spPr>
        <p:txBody>
          <a:bodyPr>
            <a:noAutofit/>
          </a:bodyPr>
          <a:lstStyle/>
          <a:p>
            <a:r>
              <a:rPr lang="fr-FR" sz="4000" b="1" dirty="0" smtClean="0">
                <a:solidFill>
                  <a:srgbClr val="0070C0"/>
                </a:solidFill>
              </a:rPr>
              <a:t>Diminution dans les Zones sahariennes</a:t>
            </a:r>
          </a:p>
          <a:p>
            <a:r>
              <a:rPr lang="fr-FR" sz="3600" b="1" dirty="0" smtClean="0"/>
              <a:t>facteurs anthropiques :</a:t>
            </a:r>
          </a:p>
          <a:p>
            <a:r>
              <a:rPr lang="fr-FR" sz="3600" b="1" dirty="0" smtClean="0"/>
              <a:t>surpâturage, </a:t>
            </a:r>
          </a:p>
          <a:p>
            <a:r>
              <a:rPr lang="fr-FR" sz="3600" b="1" dirty="0" smtClean="0"/>
              <a:t>mise en valeur de périmètres agricoles,</a:t>
            </a:r>
          </a:p>
          <a:p>
            <a:r>
              <a:rPr lang="fr-FR" sz="3600" b="1" dirty="0" smtClean="0"/>
              <a:t> destruction et/ou </a:t>
            </a:r>
          </a:p>
          <a:p>
            <a:r>
              <a:rPr lang="fr-FR" sz="3600" b="1" dirty="0" smtClean="0"/>
              <a:t>surexploitation de ressources biologiques, </a:t>
            </a:r>
          </a:p>
          <a:p>
            <a:r>
              <a:rPr lang="fr-FR" sz="3600" b="1" dirty="0" smtClean="0"/>
              <a:t>pollutions dans les oasis</a:t>
            </a:r>
          </a:p>
          <a:p>
            <a:endParaRPr lang="fr-FR" sz="3600" b="1" dirty="0" smtClean="0"/>
          </a:p>
          <a:p>
            <a:pPr>
              <a:buNone/>
            </a:pPr>
            <a:endParaRPr lang="fr-FR" sz="3600" b="1" dirty="0" smtClean="0"/>
          </a:p>
          <a:p>
            <a:endParaRPr lang="fr-FR" sz="3600" b="1" dirty="0" smtClean="0"/>
          </a:p>
        </p:txBody>
      </p:sp>
      <p:pic>
        <p:nvPicPr>
          <p:cNvPr id="88066" name="Picture 2" descr="http://geres-asso.org/detritus_palmeraie_1.jpg"/>
          <p:cNvPicPr>
            <a:picLocks noChangeAspect="1" noChangeArrowheads="1"/>
          </p:cNvPicPr>
          <p:nvPr/>
        </p:nvPicPr>
        <p:blipFill>
          <a:blip r:embed="rId2" cstate="print"/>
          <a:srcRect/>
          <a:stretch>
            <a:fillRect/>
          </a:stretch>
        </p:blipFill>
        <p:spPr bwMode="auto">
          <a:xfrm>
            <a:off x="5940152" y="2592877"/>
            <a:ext cx="3203848" cy="4265123"/>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heckerboard(across)">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a:buFont typeface="Wingdings" pitchFamily="2" charset="2"/>
              <a:buChar char="§"/>
            </a:pPr>
            <a:r>
              <a:rPr lang="fr-FR" i="1" dirty="0" err="1" smtClean="0">
                <a:solidFill>
                  <a:srgbClr val="0070C0"/>
                </a:solidFill>
                <a:effectLst>
                  <a:outerShdw blurRad="38100" dist="38100" dir="2700000" algn="tl">
                    <a:srgbClr val="000000">
                      <a:alpha val="43137"/>
                    </a:srgbClr>
                  </a:outerShdw>
                </a:effectLst>
              </a:rPr>
              <a:t>Astragalus</a:t>
            </a:r>
            <a:r>
              <a:rPr lang="fr-FR" i="1" dirty="0" smtClean="0">
                <a:solidFill>
                  <a:srgbClr val="0070C0"/>
                </a:solidFill>
                <a:effectLst>
                  <a:outerShdw blurRad="38100" dist="38100" dir="2700000" algn="tl">
                    <a:srgbClr val="000000">
                      <a:alpha val="43137"/>
                    </a:srgbClr>
                  </a:outerShdw>
                </a:effectLst>
              </a:rPr>
              <a:t>,</a:t>
            </a:r>
          </a:p>
          <a:p>
            <a:endParaRPr lang="fr-FR" dirty="0"/>
          </a:p>
        </p:txBody>
      </p:sp>
      <p:pic>
        <p:nvPicPr>
          <p:cNvPr id="81922" name="Picture 2" descr="http://www.sahara-nature.com/album/photos/plantes/fabaceae/astragalus_pseudotrigonus/dze0857_6.jpg"/>
          <p:cNvPicPr>
            <a:picLocks noChangeAspect="1" noChangeArrowheads="1"/>
          </p:cNvPicPr>
          <p:nvPr/>
        </p:nvPicPr>
        <p:blipFill>
          <a:blip r:embed="rId2" cstate="print"/>
          <a:srcRect/>
          <a:stretch>
            <a:fillRect/>
          </a:stretch>
        </p:blipFill>
        <p:spPr bwMode="auto">
          <a:xfrm>
            <a:off x="3059832" y="1196752"/>
            <a:ext cx="5715000" cy="4286250"/>
          </a:xfrm>
          <a:prstGeom prst="rect">
            <a:avLst/>
          </a:prstGeom>
          <a:ln>
            <a:noFill/>
          </a:ln>
          <a:effectLst>
            <a:softEdge rad="112500"/>
          </a:effectLst>
        </p:spPr>
      </p:pic>
      <p:sp>
        <p:nvSpPr>
          <p:cNvPr id="5" name="Rectangle 4"/>
          <p:cNvSpPr/>
          <p:nvPr/>
        </p:nvSpPr>
        <p:spPr>
          <a:xfrm>
            <a:off x="323528" y="5517232"/>
            <a:ext cx="4752528" cy="584775"/>
          </a:xfrm>
          <a:prstGeom prst="rect">
            <a:avLst/>
          </a:prstGeom>
        </p:spPr>
        <p:txBody>
          <a:bodyPr wrap="square">
            <a:spAutoFit/>
          </a:bodyPr>
          <a:lstStyle/>
          <a:p>
            <a:r>
              <a:rPr lang="fr-FR" sz="3200" b="1" i="1" dirty="0" err="1" smtClean="0"/>
              <a:t>Astragalus</a:t>
            </a:r>
            <a:r>
              <a:rPr lang="fr-FR" sz="3200" b="1" i="1" dirty="0" smtClean="0"/>
              <a:t> </a:t>
            </a:r>
            <a:r>
              <a:rPr lang="fr-FR" sz="3200" b="1" i="1" dirty="0" err="1" smtClean="0"/>
              <a:t>pseudotrigonus</a:t>
            </a:r>
            <a:endParaRPr lang="fr-FR" sz="32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r>
              <a:rPr lang="fr-FR" i="1" dirty="0" smtClean="0">
                <a:solidFill>
                  <a:srgbClr val="0070C0"/>
                </a:solidFill>
                <a:effectLst>
                  <a:outerShdw blurRad="38100" dist="38100" dir="2700000" algn="tl">
                    <a:srgbClr val="000000">
                      <a:alpha val="43137"/>
                    </a:srgbClr>
                  </a:outerShdw>
                </a:effectLst>
              </a:rPr>
              <a:t> Silène</a:t>
            </a:r>
            <a:endParaRPr lang="fr-FR" dirty="0" smtClean="0"/>
          </a:p>
          <a:p>
            <a:endParaRPr lang="fr-FR" dirty="0"/>
          </a:p>
        </p:txBody>
      </p:sp>
      <p:pic>
        <p:nvPicPr>
          <p:cNvPr id="80897" name="Picture 1" descr="D:\hp inraa 4\My Web Sites\flore d'algérie\algerianativeplants.net\gallery\S\silene_colorata.jpg"/>
          <p:cNvPicPr>
            <a:picLocks noChangeAspect="1" noChangeArrowheads="1"/>
          </p:cNvPicPr>
          <p:nvPr/>
        </p:nvPicPr>
        <p:blipFill>
          <a:blip r:embed="rId2" cstate="print"/>
          <a:srcRect r="21588" b="17153"/>
          <a:stretch>
            <a:fillRect/>
          </a:stretch>
        </p:blipFill>
        <p:spPr bwMode="auto">
          <a:xfrm>
            <a:off x="2999316" y="1484784"/>
            <a:ext cx="6144684" cy="4869160"/>
          </a:xfrm>
          <a:prstGeom prst="rect">
            <a:avLst/>
          </a:prstGeom>
          <a:ln>
            <a:noFill/>
          </a:ln>
          <a:effectLst>
            <a:softEdge rad="112500"/>
          </a:effectLst>
        </p:spPr>
      </p:pic>
      <p:sp>
        <p:nvSpPr>
          <p:cNvPr id="5" name="Rectangle 4"/>
          <p:cNvSpPr/>
          <p:nvPr/>
        </p:nvSpPr>
        <p:spPr>
          <a:xfrm>
            <a:off x="0" y="2852936"/>
            <a:ext cx="3018712" cy="646331"/>
          </a:xfrm>
          <a:prstGeom prst="rect">
            <a:avLst/>
          </a:prstGeom>
        </p:spPr>
        <p:txBody>
          <a:bodyPr wrap="none">
            <a:spAutoFit/>
          </a:bodyPr>
          <a:lstStyle/>
          <a:p>
            <a:r>
              <a:rPr lang="fr-FR" sz="3600" b="1" i="1" dirty="0" err="1" smtClean="0"/>
              <a:t>Silene</a:t>
            </a:r>
            <a:r>
              <a:rPr lang="fr-FR" sz="3600" b="1" i="1" dirty="0" smtClean="0"/>
              <a:t> </a:t>
            </a:r>
            <a:r>
              <a:rPr lang="fr-FR" sz="3600" b="1" i="1" dirty="0" err="1" smtClean="0"/>
              <a:t>colorata</a:t>
            </a:r>
            <a:endParaRPr lang="fr-FR" sz="3600" b="1" i="1"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323528" y="2420888"/>
            <a:ext cx="8610600" cy="2152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8229600" cy="4525963"/>
          </a:xfrm>
        </p:spPr>
        <p:txBody>
          <a:bodyPr>
            <a:normAutofit/>
          </a:bodyPr>
          <a:lstStyle/>
          <a:p>
            <a:r>
              <a:rPr lang="en-US" b="1" dirty="0" err="1" smtClean="0"/>
              <a:t>Famille</a:t>
            </a:r>
            <a:r>
              <a:rPr lang="en-US" b="1" dirty="0" smtClean="0"/>
              <a:t> : </a:t>
            </a:r>
            <a:r>
              <a:rPr lang="en-US" b="1" dirty="0" err="1" smtClean="0">
                <a:solidFill>
                  <a:srgbClr val="00B050"/>
                </a:solidFill>
              </a:rPr>
              <a:t>Anacardiaceae</a:t>
            </a:r>
            <a:r>
              <a:rPr lang="en-US" b="1" dirty="0" smtClean="0"/>
              <a:t> :</a:t>
            </a:r>
          </a:p>
          <a:p>
            <a:r>
              <a:rPr lang="en-US" sz="2800" b="1" i="1" dirty="0" err="1" smtClean="0">
                <a:solidFill>
                  <a:srgbClr val="0070C0"/>
                </a:solidFill>
              </a:rPr>
              <a:t>Pistacia</a:t>
            </a:r>
            <a:r>
              <a:rPr lang="en-US" sz="2800" b="1" i="1" dirty="0" smtClean="0">
                <a:solidFill>
                  <a:srgbClr val="0070C0"/>
                </a:solidFill>
              </a:rPr>
              <a:t> </a:t>
            </a:r>
            <a:r>
              <a:rPr lang="en-US" sz="2800" b="1" i="1" dirty="0" err="1" smtClean="0">
                <a:solidFill>
                  <a:srgbClr val="0070C0"/>
                </a:solidFill>
              </a:rPr>
              <a:t>atlantica</a:t>
            </a:r>
            <a:r>
              <a:rPr lang="en-US" sz="2800" b="1" i="1" dirty="0" smtClean="0">
                <a:solidFill>
                  <a:srgbClr val="0070C0"/>
                </a:solidFill>
              </a:rPr>
              <a:t> </a:t>
            </a:r>
          </a:p>
          <a:p>
            <a:r>
              <a:rPr lang="en-US" sz="2800" b="1" i="1" dirty="0" smtClean="0"/>
              <a:t>le </a:t>
            </a:r>
            <a:r>
              <a:rPr lang="en-US" sz="2800" b="1" i="1" dirty="0" err="1" smtClean="0"/>
              <a:t>pistachier</a:t>
            </a:r>
            <a:r>
              <a:rPr lang="en-US" sz="2800" b="1" i="1" dirty="0" smtClean="0"/>
              <a:t> de </a:t>
            </a:r>
            <a:r>
              <a:rPr lang="en-US" sz="2800" b="1" i="1" dirty="0" err="1" smtClean="0"/>
              <a:t>l'atlas</a:t>
            </a:r>
            <a:endParaRPr lang="en-US" sz="2800" b="1" i="1" dirty="0" smtClean="0"/>
          </a:p>
          <a:p>
            <a:r>
              <a:rPr lang="ar-DZ" sz="2800" b="1" i="1" dirty="0" err="1" smtClean="0"/>
              <a:t>بطم</a:t>
            </a:r>
            <a:r>
              <a:rPr lang="fr-FR" sz="2800" b="1" i="1" dirty="0" smtClean="0"/>
              <a:t> </a:t>
            </a:r>
            <a:r>
              <a:rPr lang="ar-DZ" sz="2800" b="1" i="1" dirty="0" err="1" smtClean="0"/>
              <a:t>القاطوف</a:t>
            </a:r>
            <a:r>
              <a:rPr lang="ar-DZ" sz="2800" b="1" i="1" dirty="0" smtClean="0"/>
              <a:t>، </a:t>
            </a:r>
            <a:r>
              <a:rPr lang="ar-DZ" sz="2800" b="1" i="1" dirty="0" err="1" smtClean="0"/>
              <a:t>تاجكوك</a:t>
            </a:r>
            <a:r>
              <a:rPr lang="ar-DZ" sz="2800" b="1" i="1" dirty="0" smtClean="0"/>
              <a:t> ، </a:t>
            </a:r>
            <a:r>
              <a:rPr lang="ar-DZ" sz="2800" b="1" i="1" dirty="0" err="1" smtClean="0"/>
              <a:t>إيج</a:t>
            </a:r>
            <a:r>
              <a:rPr lang="ar-DZ" sz="2800" b="1" i="1" dirty="0" smtClean="0"/>
              <a:t> </a:t>
            </a:r>
            <a:r>
              <a:rPr lang="ar-DZ" sz="2800" b="1" i="1" dirty="0" err="1" smtClean="0"/>
              <a:t>،</a:t>
            </a:r>
            <a:endParaRPr lang="en-US" sz="2800" b="1" i="1" dirty="0"/>
          </a:p>
        </p:txBody>
      </p:sp>
      <p:pic>
        <p:nvPicPr>
          <p:cNvPr id="3074" name="Picture 2" descr="http://www.biolib.cz/IMG/GAL/57456.jpg"/>
          <p:cNvPicPr>
            <a:picLocks noChangeAspect="1" noChangeArrowheads="1"/>
          </p:cNvPicPr>
          <p:nvPr/>
        </p:nvPicPr>
        <p:blipFill>
          <a:blip r:embed="rId2" cstate="print"/>
          <a:srcRect/>
          <a:stretch>
            <a:fillRect/>
          </a:stretch>
        </p:blipFill>
        <p:spPr bwMode="auto">
          <a:xfrm>
            <a:off x="2699792" y="2151112"/>
            <a:ext cx="6275851" cy="470688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404664"/>
            <a:ext cx="8229600" cy="4525963"/>
          </a:xfrm>
        </p:spPr>
        <p:txBody>
          <a:bodyPr/>
          <a:lstStyle/>
          <a:p>
            <a:r>
              <a:rPr lang="en-US" b="1" dirty="0" err="1" smtClean="0"/>
              <a:t>Famille</a:t>
            </a:r>
            <a:r>
              <a:rPr lang="en-US" b="1" dirty="0" smtClean="0"/>
              <a:t>: </a:t>
            </a:r>
            <a:r>
              <a:rPr lang="en-US" b="1" dirty="0" err="1" smtClean="0">
                <a:solidFill>
                  <a:srgbClr val="00B050"/>
                </a:solidFill>
              </a:rPr>
              <a:t>Asclépiadaceae</a:t>
            </a:r>
            <a:endParaRPr lang="en-US" b="1" dirty="0" smtClean="0">
              <a:solidFill>
                <a:srgbClr val="00B050"/>
              </a:solidFill>
            </a:endParaRPr>
          </a:p>
          <a:p>
            <a:r>
              <a:rPr lang="en-US" b="1" i="1" dirty="0" err="1" smtClean="0">
                <a:solidFill>
                  <a:srgbClr val="0070C0"/>
                </a:solidFill>
              </a:rPr>
              <a:t>Caralluma</a:t>
            </a:r>
            <a:r>
              <a:rPr lang="en-US" b="1" i="1" dirty="0" smtClean="0">
                <a:solidFill>
                  <a:srgbClr val="0070C0"/>
                </a:solidFill>
              </a:rPr>
              <a:t> </a:t>
            </a:r>
            <a:r>
              <a:rPr lang="en-US" b="1" i="1" dirty="0" err="1" smtClean="0">
                <a:solidFill>
                  <a:srgbClr val="0070C0"/>
                </a:solidFill>
              </a:rPr>
              <a:t>venenosa</a:t>
            </a:r>
            <a:r>
              <a:rPr lang="en-US" b="1" dirty="0" smtClean="0"/>
              <a:t>, (</a:t>
            </a:r>
            <a:r>
              <a:rPr lang="en-US" b="1" dirty="0" err="1" smtClean="0"/>
              <a:t>Hoggar</a:t>
            </a:r>
            <a:endParaRPr lang="en-US" b="1" dirty="0" smtClean="0"/>
          </a:p>
          <a:p>
            <a:r>
              <a:rPr lang="fr-FR" b="1" dirty="0" err="1" smtClean="0"/>
              <a:t>Taiberou</a:t>
            </a:r>
            <a:r>
              <a:rPr lang="fr-FR" b="1" dirty="0" smtClean="0"/>
              <a:t> </a:t>
            </a:r>
            <a:r>
              <a:rPr lang="ar-DZ" b="1" dirty="0" err="1" smtClean="0"/>
              <a:t>تايبرو</a:t>
            </a:r>
            <a:endParaRPr lang="en-US" b="1" dirty="0" smtClean="0"/>
          </a:p>
          <a:p>
            <a:endParaRPr lang="en-US" dirty="0"/>
          </a:p>
        </p:txBody>
      </p:sp>
      <p:pic>
        <p:nvPicPr>
          <p:cNvPr id="104450" name="Picture 2" descr="http://mireille.free.fr/images-hog/vignettes-hog/pl-cactee.jpg"/>
          <p:cNvPicPr>
            <a:picLocks noChangeAspect="1" noChangeArrowheads="1"/>
          </p:cNvPicPr>
          <p:nvPr/>
        </p:nvPicPr>
        <p:blipFill>
          <a:blip r:embed="rId2" cstate="print"/>
          <a:srcRect/>
          <a:stretch>
            <a:fillRect/>
          </a:stretch>
        </p:blipFill>
        <p:spPr bwMode="auto">
          <a:xfrm>
            <a:off x="467544" y="2348880"/>
            <a:ext cx="2952328" cy="2214246"/>
          </a:xfrm>
          <a:prstGeom prst="rect">
            <a:avLst/>
          </a:prstGeom>
          <a:noFill/>
        </p:spPr>
      </p:pic>
      <p:pic>
        <p:nvPicPr>
          <p:cNvPr id="104452" name="Picture 4" descr="http://mireille.free.fr/images-hog/vignettes-hog/pl-cactee-3.jpg"/>
          <p:cNvPicPr>
            <a:picLocks noChangeAspect="1" noChangeArrowheads="1"/>
          </p:cNvPicPr>
          <p:nvPr/>
        </p:nvPicPr>
        <p:blipFill>
          <a:blip r:embed="rId3" cstate="print"/>
          <a:srcRect/>
          <a:stretch>
            <a:fillRect/>
          </a:stretch>
        </p:blipFill>
        <p:spPr bwMode="auto">
          <a:xfrm>
            <a:off x="2771800" y="4527122"/>
            <a:ext cx="2934072" cy="2200554"/>
          </a:xfrm>
          <a:prstGeom prst="rect">
            <a:avLst/>
          </a:prstGeom>
          <a:noFill/>
        </p:spPr>
      </p:pic>
      <p:pic>
        <p:nvPicPr>
          <p:cNvPr id="104454" name="Picture 6" descr="http://mireille.free.fr/images-hog/vignettes-hog/pl-cactee-2.jpg"/>
          <p:cNvPicPr>
            <a:picLocks noChangeAspect="1" noChangeArrowheads="1"/>
          </p:cNvPicPr>
          <p:nvPr/>
        </p:nvPicPr>
        <p:blipFill>
          <a:blip r:embed="rId4" cstate="print"/>
          <a:srcRect/>
          <a:stretch>
            <a:fillRect/>
          </a:stretch>
        </p:blipFill>
        <p:spPr bwMode="auto">
          <a:xfrm>
            <a:off x="5724128" y="2276872"/>
            <a:ext cx="3078088" cy="2308566"/>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260648"/>
            <a:ext cx="8229600" cy="4525963"/>
          </a:xfrm>
        </p:spPr>
        <p:txBody>
          <a:bodyPr/>
          <a:lstStyle/>
          <a:p>
            <a:r>
              <a:rPr lang="fr-FR" sz="4000" b="1" i="1" dirty="0" err="1" smtClean="0">
                <a:solidFill>
                  <a:srgbClr val="00B050"/>
                </a:solidFill>
              </a:rPr>
              <a:t>Berberidaceae</a:t>
            </a:r>
            <a:endParaRPr lang="en-US" sz="4000" b="1" i="1" dirty="0" smtClean="0">
              <a:solidFill>
                <a:srgbClr val="00B050"/>
              </a:solidFill>
            </a:endParaRPr>
          </a:p>
          <a:p>
            <a:r>
              <a:rPr lang="en-US" b="1" i="1" dirty="0" err="1" smtClean="0">
                <a:solidFill>
                  <a:srgbClr val="0070C0"/>
                </a:solidFill>
              </a:rPr>
              <a:t>Epimedium</a:t>
            </a:r>
            <a:r>
              <a:rPr lang="en-US" b="1" i="1" dirty="0" smtClean="0">
                <a:solidFill>
                  <a:srgbClr val="0070C0"/>
                </a:solidFill>
              </a:rPr>
              <a:t> </a:t>
            </a:r>
            <a:r>
              <a:rPr lang="en-US" b="1" i="1" dirty="0" err="1" smtClean="0">
                <a:solidFill>
                  <a:srgbClr val="0070C0"/>
                </a:solidFill>
              </a:rPr>
              <a:t>perralderianum</a:t>
            </a:r>
            <a:endParaRPr lang="en-US" b="1" i="1" dirty="0" smtClean="0">
              <a:solidFill>
                <a:srgbClr val="0070C0"/>
              </a:solidFill>
            </a:endParaRPr>
          </a:p>
          <a:p>
            <a:r>
              <a:rPr lang="ar-DZ" b="1" i="1" dirty="0" smtClean="0"/>
              <a:t>كسيلي الجبل</a:t>
            </a:r>
            <a:endParaRPr lang="en-US" b="1" i="1" dirty="0"/>
          </a:p>
        </p:txBody>
      </p:sp>
      <p:pic>
        <p:nvPicPr>
          <p:cNvPr id="105474" name="Picture 2" descr="http://www.lesjardinsdordesa.com/photos/epimediumperraldianumweihanstephan_lrg.jpg"/>
          <p:cNvPicPr>
            <a:picLocks noChangeAspect="1" noChangeArrowheads="1"/>
          </p:cNvPicPr>
          <p:nvPr/>
        </p:nvPicPr>
        <p:blipFill>
          <a:blip r:embed="rId2" cstate="print"/>
          <a:srcRect/>
          <a:stretch>
            <a:fillRect/>
          </a:stretch>
        </p:blipFill>
        <p:spPr bwMode="auto">
          <a:xfrm>
            <a:off x="5148064" y="2780928"/>
            <a:ext cx="3810000" cy="3810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260648"/>
            <a:ext cx="9144000" cy="4525963"/>
          </a:xfrm>
        </p:spPr>
        <p:txBody>
          <a:bodyPr/>
          <a:lstStyle/>
          <a:p>
            <a:r>
              <a:rPr lang="fr-FR" sz="3600" b="1" dirty="0" smtClean="0">
                <a:solidFill>
                  <a:srgbClr val="00B050"/>
                </a:solidFill>
              </a:rPr>
              <a:t>BORAGINACEAE</a:t>
            </a:r>
          </a:p>
          <a:p>
            <a:r>
              <a:rPr lang="en-US" b="1" i="1" dirty="0" err="1" smtClean="0">
                <a:solidFill>
                  <a:srgbClr val="0070C0"/>
                </a:solidFill>
              </a:rPr>
              <a:t>Cordia</a:t>
            </a:r>
            <a:r>
              <a:rPr lang="en-US" b="1" i="1" dirty="0" smtClean="0">
                <a:solidFill>
                  <a:srgbClr val="0070C0"/>
                </a:solidFill>
              </a:rPr>
              <a:t> </a:t>
            </a:r>
            <a:r>
              <a:rPr lang="en-US" b="1" i="1" dirty="0" err="1" smtClean="0">
                <a:solidFill>
                  <a:srgbClr val="0070C0"/>
                </a:solidFill>
              </a:rPr>
              <a:t>rothii</a:t>
            </a:r>
            <a:r>
              <a:rPr lang="ar-DZ" b="1" dirty="0" smtClean="0"/>
              <a:t> </a:t>
            </a:r>
            <a:r>
              <a:rPr lang="ar-DZ" b="1" dirty="0" err="1" smtClean="0"/>
              <a:t>/</a:t>
            </a:r>
            <a:r>
              <a:rPr lang="ar-DZ" b="1" dirty="0" smtClean="0"/>
              <a:t> </a:t>
            </a:r>
            <a:r>
              <a:rPr lang="fr-FR" b="1" dirty="0" smtClean="0"/>
              <a:t>syn. </a:t>
            </a:r>
            <a:r>
              <a:rPr lang="en-US" i="1" dirty="0" err="1" smtClean="0"/>
              <a:t>Cordia</a:t>
            </a:r>
            <a:r>
              <a:rPr lang="en-US" i="1" dirty="0" smtClean="0"/>
              <a:t> </a:t>
            </a:r>
            <a:r>
              <a:rPr lang="en-US" i="1" dirty="0" err="1" smtClean="0"/>
              <a:t>gharaf</a:t>
            </a:r>
            <a:r>
              <a:rPr lang="en-US" i="1" dirty="0" smtClean="0"/>
              <a:t> </a:t>
            </a:r>
            <a:r>
              <a:rPr lang="en-US" dirty="0" smtClean="0"/>
              <a:t>(</a:t>
            </a:r>
            <a:r>
              <a:rPr lang="en-US" dirty="0" err="1" smtClean="0"/>
              <a:t>Forssk</a:t>
            </a:r>
            <a:r>
              <a:rPr lang="en-US" dirty="0" smtClean="0"/>
              <a:t>.) </a:t>
            </a:r>
            <a:r>
              <a:rPr lang="en-US" dirty="0" err="1" smtClean="0"/>
              <a:t>Ehrenb</a:t>
            </a:r>
            <a:r>
              <a:rPr lang="en-US" dirty="0" smtClean="0"/>
              <a:t>. ex Asch.</a:t>
            </a:r>
            <a:endParaRPr lang="en-US" b="1" dirty="0" smtClean="0"/>
          </a:p>
          <a:p>
            <a:r>
              <a:rPr lang="ar-DZ" b="1" dirty="0" err="1" smtClean="0"/>
              <a:t>غراف</a:t>
            </a:r>
            <a:endParaRPr lang="ar-DZ" b="1" dirty="0" smtClean="0"/>
          </a:p>
          <a:p>
            <a:endParaRPr lang="en-US" b="1" dirty="0"/>
          </a:p>
        </p:txBody>
      </p:sp>
      <p:pic>
        <p:nvPicPr>
          <p:cNvPr id="45058" name="Picture 2" descr="http://www.ethnopharmacologia.org/prelude/images/cordia-rothii1.jpg"/>
          <p:cNvPicPr>
            <a:picLocks noChangeAspect="1" noChangeArrowheads="1"/>
          </p:cNvPicPr>
          <p:nvPr/>
        </p:nvPicPr>
        <p:blipFill>
          <a:blip r:embed="rId2" cstate="print"/>
          <a:srcRect r="1958" b="13376"/>
          <a:stretch>
            <a:fillRect/>
          </a:stretch>
        </p:blipFill>
        <p:spPr bwMode="auto">
          <a:xfrm>
            <a:off x="2485816" y="2564904"/>
            <a:ext cx="6478672" cy="4293096"/>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188640"/>
            <a:ext cx="8229600" cy="4525963"/>
          </a:xfrm>
        </p:spPr>
        <p:txBody>
          <a:bodyPr/>
          <a:lstStyle/>
          <a:p>
            <a:r>
              <a:rPr lang="fr-FR" b="1" dirty="0" err="1" smtClean="0">
                <a:solidFill>
                  <a:srgbClr val="00B050"/>
                </a:solidFill>
              </a:rPr>
              <a:t>Berberidaceae</a:t>
            </a:r>
            <a:r>
              <a:rPr lang="fr-FR" b="1" dirty="0" smtClean="0">
                <a:solidFill>
                  <a:srgbClr val="00B050"/>
                </a:solidFill>
              </a:rPr>
              <a:t> :</a:t>
            </a:r>
            <a:r>
              <a:rPr lang="fr-FR" b="1" i="1" dirty="0" smtClean="0"/>
              <a:t> </a:t>
            </a:r>
          </a:p>
          <a:p>
            <a:r>
              <a:rPr lang="en-US" b="1" i="1" dirty="0" err="1" smtClean="0">
                <a:solidFill>
                  <a:srgbClr val="0070C0"/>
                </a:solidFill>
              </a:rPr>
              <a:t>Heliotropium</a:t>
            </a:r>
            <a:r>
              <a:rPr lang="en-US" b="1" i="1" dirty="0" smtClean="0">
                <a:solidFill>
                  <a:srgbClr val="0070C0"/>
                </a:solidFill>
              </a:rPr>
              <a:t> </a:t>
            </a:r>
            <a:r>
              <a:rPr lang="en-US" b="1" i="1" dirty="0" err="1" smtClean="0">
                <a:solidFill>
                  <a:srgbClr val="0070C0"/>
                </a:solidFill>
              </a:rPr>
              <a:t>strigosum</a:t>
            </a:r>
            <a:endParaRPr lang="en-US" b="1" i="1" dirty="0" smtClean="0">
              <a:solidFill>
                <a:srgbClr val="0070C0"/>
              </a:solidFill>
            </a:endParaRPr>
          </a:p>
          <a:p>
            <a:r>
              <a:rPr lang="fr-FR" b="1" dirty="0" err="1" smtClean="0"/>
              <a:t>Heliotrop</a:t>
            </a:r>
            <a:endParaRPr lang="fr-FR" b="1" dirty="0" smtClean="0"/>
          </a:p>
          <a:p>
            <a:r>
              <a:rPr lang="ar-DZ" b="1" dirty="0" err="1" smtClean="0"/>
              <a:t>مداب</a:t>
            </a:r>
            <a:r>
              <a:rPr lang="ar-DZ" b="1" dirty="0" smtClean="0"/>
              <a:t> خشن</a:t>
            </a:r>
            <a:endParaRPr lang="en-US" b="1" dirty="0"/>
          </a:p>
        </p:txBody>
      </p:sp>
      <p:pic>
        <p:nvPicPr>
          <p:cNvPr id="122882" name="Picture 2" descr="https://upload.wikimedia.org/wikipedia/commons/d/d3/Heliotropium_strigosum_in_Keesaraguda,_AP_W_IMG_9146.jpg"/>
          <p:cNvPicPr>
            <a:picLocks noChangeAspect="1" noChangeArrowheads="1"/>
          </p:cNvPicPr>
          <p:nvPr/>
        </p:nvPicPr>
        <p:blipFill>
          <a:blip r:embed="rId2" cstate="print"/>
          <a:srcRect l="18107" t="1260" r="11334" b="34481"/>
          <a:stretch>
            <a:fillRect/>
          </a:stretch>
        </p:blipFill>
        <p:spPr bwMode="auto">
          <a:xfrm>
            <a:off x="2915816" y="2996952"/>
            <a:ext cx="6048672" cy="3672408"/>
          </a:xfrm>
          <a:prstGeom prst="rect">
            <a:avLst/>
          </a:prstGeom>
          <a:noFill/>
        </p:spPr>
      </p:pic>
      <p:pic>
        <p:nvPicPr>
          <p:cNvPr id="122886" name="Picture 6" descr="https://upload.wikimedia.org/wikipedia/commons/2/2c/Heliotropium_strigosum_in_Keesaraguda,_AP_W_IMG_9143.jpg"/>
          <p:cNvPicPr>
            <a:picLocks noChangeAspect="1" noChangeArrowheads="1"/>
          </p:cNvPicPr>
          <p:nvPr/>
        </p:nvPicPr>
        <p:blipFill>
          <a:blip r:embed="rId3" cstate="print"/>
          <a:srcRect l="24417" t="3002" r="19140"/>
          <a:stretch>
            <a:fillRect/>
          </a:stretch>
        </p:blipFill>
        <p:spPr bwMode="auto">
          <a:xfrm>
            <a:off x="395536" y="2508328"/>
            <a:ext cx="3096344" cy="434967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4716016" cy="2780928"/>
          </a:xfrm>
        </p:spPr>
        <p:txBody>
          <a:bodyPr>
            <a:normAutofit fontScale="92500" lnSpcReduction="10000"/>
          </a:bodyPr>
          <a:lstStyle/>
          <a:p>
            <a:r>
              <a:rPr lang="fr-FR" sz="3000" b="1" dirty="0" smtClean="0">
                <a:solidFill>
                  <a:srgbClr val="00B050"/>
                </a:solidFill>
              </a:rPr>
              <a:t>CAMPANULACEAE</a:t>
            </a:r>
          </a:p>
          <a:p>
            <a:r>
              <a:rPr lang="fr-FR" sz="2800" b="1" i="1" dirty="0" err="1" smtClean="0">
                <a:solidFill>
                  <a:srgbClr val="0070C0"/>
                </a:solidFill>
              </a:rPr>
              <a:t>Campanula</a:t>
            </a:r>
            <a:r>
              <a:rPr lang="fr-FR" sz="2800" b="1" i="1" dirty="0" smtClean="0">
                <a:solidFill>
                  <a:srgbClr val="0070C0"/>
                </a:solidFill>
              </a:rPr>
              <a:t> </a:t>
            </a:r>
            <a:r>
              <a:rPr lang="fr-FR" sz="2800" b="1" i="1" dirty="0" err="1" smtClean="0">
                <a:solidFill>
                  <a:srgbClr val="0070C0"/>
                </a:solidFill>
              </a:rPr>
              <a:t>aurasiaca</a:t>
            </a:r>
            <a:endParaRPr lang="fr-FR" sz="2800" b="1" i="1" dirty="0" smtClean="0">
              <a:solidFill>
                <a:srgbClr val="0070C0"/>
              </a:solidFill>
            </a:endParaRPr>
          </a:p>
          <a:p>
            <a:r>
              <a:rPr lang="fr-FR" sz="2800" b="1" i="1" dirty="0" err="1" smtClean="0">
                <a:solidFill>
                  <a:srgbClr val="0070C0"/>
                </a:solidFill>
              </a:rPr>
              <a:t>Campanula</a:t>
            </a:r>
            <a:r>
              <a:rPr lang="fr-FR" sz="2800" b="1" i="1" dirty="0" smtClean="0">
                <a:solidFill>
                  <a:srgbClr val="0070C0"/>
                </a:solidFill>
              </a:rPr>
              <a:t> </a:t>
            </a:r>
            <a:r>
              <a:rPr lang="fr-FR" sz="2800" b="1" i="1" dirty="0" err="1" smtClean="0">
                <a:solidFill>
                  <a:srgbClr val="0070C0"/>
                </a:solidFill>
              </a:rPr>
              <a:t>barborensis</a:t>
            </a:r>
            <a:endParaRPr lang="fr-FR" sz="2800" b="1" i="1" dirty="0" smtClean="0">
              <a:solidFill>
                <a:srgbClr val="0070C0"/>
              </a:solidFill>
            </a:endParaRPr>
          </a:p>
          <a:p>
            <a:r>
              <a:rPr lang="fr-FR" sz="2800" b="1" i="1" dirty="0" err="1" smtClean="0">
                <a:solidFill>
                  <a:srgbClr val="0070C0"/>
                </a:solidFill>
              </a:rPr>
              <a:t>Campanula</a:t>
            </a:r>
            <a:r>
              <a:rPr lang="fr-FR" sz="2800" b="1" i="1" dirty="0" smtClean="0">
                <a:solidFill>
                  <a:srgbClr val="0070C0"/>
                </a:solidFill>
              </a:rPr>
              <a:t> </a:t>
            </a:r>
            <a:r>
              <a:rPr lang="fr-FR" sz="2800" b="1" i="1" dirty="0" err="1" smtClean="0">
                <a:solidFill>
                  <a:srgbClr val="0070C0"/>
                </a:solidFill>
              </a:rPr>
              <a:t>numidica</a:t>
            </a:r>
            <a:endParaRPr lang="fr-FR" sz="2800" b="1" i="1" dirty="0" smtClean="0">
              <a:solidFill>
                <a:srgbClr val="0070C0"/>
              </a:solidFill>
            </a:endParaRPr>
          </a:p>
          <a:p>
            <a:r>
              <a:rPr lang="fr-FR" sz="2800" b="1" i="1" dirty="0" err="1" smtClean="0">
                <a:solidFill>
                  <a:srgbClr val="0070C0"/>
                </a:solidFill>
              </a:rPr>
              <a:t>wahlenbergia</a:t>
            </a:r>
            <a:r>
              <a:rPr lang="fr-FR" sz="2800" b="1" i="1" dirty="0" smtClean="0">
                <a:solidFill>
                  <a:srgbClr val="0070C0"/>
                </a:solidFill>
              </a:rPr>
              <a:t> </a:t>
            </a:r>
            <a:r>
              <a:rPr lang="fr-FR" sz="2800" b="1" i="1" dirty="0" err="1" smtClean="0">
                <a:solidFill>
                  <a:srgbClr val="0070C0"/>
                </a:solidFill>
              </a:rPr>
              <a:t>bernardi</a:t>
            </a:r>
            <a:endParaRPr lang="fr-FR" sz="2800" b="1" i="1" dirty="0" smtClean="0">
              <a:solidFill>
                <a:srgbClr val="0070C0"/>
              </a:solidFill>
            </a:endParaRPr>
          </a:p>
          <a:p>
            <a:r>
              <a:rPr lang="ar-DZ" sz="2800" b="1" dirty="0" err="1" smtClean="0"/>
              <a:t>تامزغوت</a:t>
            </a:r>
            <a:r>
              <a:rPr lang="ar-DZ" sz="2800" b="1" dirty="0" smtClean="0"/>
              <a:t> ، </a:t>
            </a:r>
            <a:r>
              <a:rPr lang="ar-DZ" sz="2800" b="1" dirty="0" err="1" smtClean="0"/>
              <a:t>جرسة</a:t>
            </a:r>
            <a:endParaRPr lang="ar-DZ" sz="2800" b="1" dirty="0" smtClean="0"/>
          </a:p>
          <a:p>
            <a:endParaRPr lang="en-US" sz="2800" b="1" dirty="0"/>
          </a:p>
        </p:txBody>
      </p:sp>
      <p:pic>
        <p:nvPicPr>
          <p:cNvPr id="124930" name="Picture 2" descr="http://www.ville-ge.ch/musinfo/bd/cjb/africa/images/data/images/Campanula%20mollis%20Rif%20occid.%20litt.%20J.%20Mussa.AD.Jpg"/>
          <p:cNvPicPr>
            <a:picLocks noChangeAspect="1" noChangeArrowheads="1"/>
          </p:cNvPicPr>
          <p:nvPr/>
        </p:nvPicPr>
        <p:blipFill>
          <a:blip r:embed="rId2" cstate="print"/>
          <a:srcRect/>
          <a:stretch>
            <a:fillRect/>
          </a:stretch>
        </p:blipFill>
        <p:spPr bwMode="auto">
          <a:xfrm>
            <a:off x="5259712" y="3802360"/>
            <a:ext cx="3884288" cy="3055640"/>
          </a:xfrm>
          <a:prstGeom prst="rect">
            <a:avLst/>
          </a:prstGeom>
          <a:noFill/>
        </p:spPr>
      </p:pic>
      <p:pic>
        <p:nvPicPr>
          <p:cNvPr id="124932" name="Picture 4" descr="http://www.ville-ge.ch/musinfo/bd/cjb/africa/images/data/images/Campanula%20filicaulis%20GA%20Oukaimeden%202600m%20.AD.jpg"/>
          <p:cNvPicPr>
            <a:picLocks noChangeAspect="1" noChangeArrowheads="1"/>
          </p:cNvPicPr>
          <p:nvPr/>
        </p:nvPicPr>
        <p:blipFill>
          <a:blip r:embed="rId3" cstate="print"/>
          <a:srcRect/>
          <a:stretch>
            <a:fillRect/>
          </a:stretch>
        </p:blipFill>
        <p:spPr bwMode="auto">
          <a:xfrm>
            <a:off x="0" y="3523899"/>
            <a:ext cx="4455368" cy="3334101"/>
          </a:xfrm>
          <a:prstGeom prst="rect">
            <a:avLst/>
          </a:prstGeom>
          <a:noFill/>
        </p:spPr>
      </p:pic>
      <p:pic>
        <p:nvPicPr>
          <p:cNvPr id="124934" name="Picture 6" descr="http://www.ville-ge.ch/musinfo/bd/cjb/africa/images/data/images/Campanula%20mairei%20GA%20Toukal,O.%20Rerhaya%20(1900m)%202%20AD.jpg"/>
          <p:cNvPicPr>
            <a:picLocks noChangeAspect="1" noChangeArrowheads="1"/>
          </p:cNvPicPr>
          <p:nvPr/>
        </p:nvPicPr>
        <p:blipFill>
          <a:blip r:embed="rId4" cstate="print"/>
          <a:srcRect/>
          <a:stretch>
            <a:fillRect/>
          </a:stretch>
        </p:blipFill>
        <p:spPr bwMode="auto">
          <a:xfrm>
            <a:off x="5004048" y="0"/>
            <a:ext cx="3911903" cy="3240360"/>
          </a:xfrm>
          <a:prstGeom prst="rect">
            <a:avLst/>
          </a:prstGeom>
          <a:noFill/>
        </p:spPr>
      </p:pic>
      <p:pic>
        <p:nvPicPr>
          <p:cNvPr id="124936" name="Picture 8" descr="https://upload.wikimedia.org/wikipedia/commons/0/0f/Campanula_lingulata.JPG"/>
          <p:cNvPicPr>
            <a:picLocks noChangeAspect="1" noChangeArrowheads="1"/>
          </p:cNvPicPr>
          <p:nvPr/>
        </p:nvPicPr>
        <p:blipFill>
          <a:blip r:embed="rId5" cstate="print"/>
          <a:srcRect/>
          <a:stretch>
            <a:fillRect/>
          </a:stretch>
        </p:blipFill>
        <p:spPr bwMode="auto">
          <a:xfrm>
            <a:off x="3059832" y="4122836"/>
            <a:ext cx="3227814" cy="2735163"/>
          </a:xfrm>
          <a:prstGeom prst="rect">
            <a:avLst/>
          </a:prstGeom>
          <a:noFill/>
        </p:spPr>
      </p:pic>
      <p:pic>
        <p:nvPicPr>
          <p:cNvPr id="124938" name="Picture 10" descr="https://upload.wikimedia.org/wikipedia/commons/thumb/9/92/Campanula_alliariifolia0.jpg/360px-Campanula_alliariifolia0.jpg"/>
          <p:cNvPicPr>
            <a:picLocks noChangeAspect="1" noChangeArrowheads="1"/>
          </p:cNvPicPr>
          <p:nvPr/>
        </p:nvPicPr>
        <p:blipFill>
          <a:blip r:embed="rId6" cstate="print"/>
          <a:srcRect/>
          <a:stretch>
            <a:fillRect/>
          </a:stretch>
        </p:blipFill>
        <p:spPr bwMode="auto">
          <a:xfrm>
            <a:off x="5715000" y="1988840"/>
            <a:ext cx="3429000" cy="2571751"/>
          </a:xfrm>
          <a:prstGeom prst="rect">
            <a:avLst/>
          </a:prstGeom>
          <a:noFill/>
        </p:spPr>
      </p:pic>
      <p:pic>
        <p:nvPicPr>
          <p:cNvPr id="124940" name="Picture 12" descr="https://upload.wikimedia.org/wikipedia/commons/thumb/3/35/Campanula_alpina.jpg/360px-Campanula_alpina.jpg"/>
          <p:cNvPicPr>
            <a:picLocks noChangeAspect="1" noChangeArrowheads="1"/>
          </p:cNvPicPr>
          <p:nvPr/>
        </p:nvPicPr>
        <p:blipFill>
          <a:blip r:embed="rId7" cstate="print"/>
          <a:srcRect t="15750" r="5501" b="18101"/>
          <a:stretch>
            <a:fillRect/>
          </a:stretch>
        </p:blipFill>
        <p:spPr bwMode="auto">
          <a:xfrm>
            <a:off x="3059832" y="2420888"/>
            <a:ext cx="3240360" cy="3024336"/>
          </a:xfrm>
          <a:prstGeom prst="rect">
            <a:avLst/>
          </a:prstGeom>
          <a:noFill/>
        </p:spPr>
      </p:pic>
      <p:pic>
        <p:nvPicPr>
          <p:cNvPr id="124942" name="Picture 14" descr="https://upload.wikimedia.org/wikipedia/commons/thumb/f/f7/Wahlenbergia_Stricta_Red_Hill.jpg/250px-Wahlenbergia_Stricta_Red_Hill.jpg"/>
          <p:cNvPicPr>
            <a:picLocks noChangeAspect="1" noChangeArrowheads="1"/>
          </p:cNvPicPr>
          <p:nvPr/>
        </p:nvPicPr>
        <p:blipFill>
          <a:blip r:embed="rId8" cstate="print"/>
          <a:srcRect/>
          <a:stretch>
            <a:fillRect/>
          </a:stretch>
        </p:blipFill>
        <p:spPr bwMode="auto">
          <a:xfrm>
            <a:off x="1763688" y="4114799"/>
            <a:ext cx="2381250" cy="274320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4934"/>
                                        </p:tgtEl>
                                        <p:attrNameLst>
                                          <p:attrName>style.visibility</p:attrName>
                                        </p:attrNameLst>
                                      </p:cBhvr>
                                      <p:to>
                                        <p:strVal val="visible"/>
                                      </p:to>
                                    </p:set>
                                    <p:animEffect transition="in" filter="checkerboard(across)">
                                      <p:cBhvr>
                                        <p:cTn id="7" dur="500"/>
                                        <p:tgtEl>
                                          <p:spTgt spid="12493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24938"/>
                                        </p:tgtEl>
                                        <p:attrNameLst>
                                          <p:attrName>style.visibility</p:attrName>
                                        </p:attrNameLst>
                                      </p:cBhvr>
                                      <p:to>
                                        <p:strVal val="visible"/>
                                      </p:to>
                                    </p:set>
                                    <p:animEffect transition="in" filter="checkerboard(across)">
                                      <p:cBhvr>
                                        <p:cTn id="12" dur="500"/>
                                        <p:tgtEl>
                                          <p:spTgt spid="12493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24940"/>
                                        </p:tgtEl>
                                        <p:attrNameLst>
                                          <p:attrName>style.visibility</p:attrName>
                                        </p:attrNameLst>
                                      </p:cBhvr>
                                      <p:to>
                                        <p:strVal val="visible"/>
                                      </p:to>
                                    </p:set>
                                    <p:animEffect transition="in" filter="checkerboard(across)">
                                      <p:cBhvr>
                                        <p:cTn id="17" dur="500"/>
                                        <p:tgtEl>
                                          <p:spTgt spid="124940"/>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124930"/>
                                        </p:tgtEl>
                                        <p:attrNameLst>
                                          <p:attrName>style.visibility</p:attrName>
                                        </p:attrNameLst>
                                      </p:cBhvr>
                                      <p:to>
                                        <p:strVal val="visible"/>
                                      </p:to>
                                    </p:set>
                                    <p:animEffect transition="in" filter="checkerboard(across)">
                                      <p:cBhvr>
                                        <p:cTn id="22" dur="500"/>
                                        <p:tgtEl>
                                          <p:spTgt spid="124930"/>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124936"/>
                                        </p:tgtEl>
                                        <p:attrNameLst>
                                          <p:attrName>style.visibility</p:attrName>
                                        </p:attrNameLst>
                                      </p:cBhvr>
                                      <p:to>
                                        <p:strVal val="visible"/>
                                      </p:to>
                                    </p:set>
                                    <p:animEffect transition="in" filter="checkerboard(across)">
                                      <p:cBhvr>
                                        <p:cTn id="27" dur="500"/>
                                        <p:tgtEl>
                                          <p:spTgt spid="124936"/>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nodeType="clickEffect">
                                  <p:stCondLst>
                                    <p:cond delay="0"/>
                                  </p:stCondLst>
                                  <p:childTnLst>
                                    <p:set>
                                      <p:cBhvr>
                                        <p:cTn id="31" dur="1" fill="hold">
                                          <p:stCondLst>
                                            <p:cond delay="0"/>
                                          </p:stCondLst>
                                        </p:cTn>
                                        <p:tgtEl>
                                          <p:spTgt spid="124932"/>
                                        </p:tgtEl>
                                        <p:attrNameLst>
                                          <p:attrName>style.visibility</p:attrName>
                                        </p:attrNameLst>
                                      </p:cBhvr>
                                      <p:to>
                                        <p:strVal val="visible"/>
                                      </p:to>
                                    </p:set>
                                    <p:animEffect transition="in" filter="checkerboard(across)">
                                      <p:cBhvr>
                                        <p:cTn id="32" dur="500"/>
                                        <p:tgtEl>
                                          <p:spTgt spid="124932"/>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nodeType="clickEffect">
                                  <p:stCondLst>
                                    <p:cond delay="0"/>
                                  </p:stCondLst>
                                  <p:childTnLst>
                                    <p:set>
                                      <p:cBhvr>
                                        <p:cTn id="36" dur="1" fill="hold">
                                          <p:stCondLst>
                                            <p:cond delay="0"/>
                                          </p:stCondLst>
                                        </p:cTn>
                                        <p:tgtEl>
                                          <p:spTgt spid="124942"/>
                                        </p:tgtEl>
                                        <p:attrNameLst>
                                          <p:attrName>style.visibility</p:attrName>
                                        </p:attrNameLst>
                                      </p:cBhvr>
                                      <p:to>
                                        <p:strVal val="visible"/>
                                      </p:to>
                                    </p:set>
                                    <p:animEffect transition="in" filter="checkerboard(across)">
                                      <p:cBhvr>
                                        <p:cTn id="37" dur="500"/>
                                        <p:tgtEl>
                                          <p:spTgt spid="124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8229600" cy="4525963"/>
          </a:xfrm>
        </p:spPr>
        <p:txBody>
          <a:bodyPr/>
          <a:lstStyle/>
          <a:p>
            <a:r>
              <a:rPr lang="fr-FR" b="1" dirty="0" smtClean="0">
                <a:solidFill>
                  <a:srgbClr val="00B050"/>
                </a:solidFill>
              </a:rPr>
              <a:t>CAPPARIDACEAE</a:t>
            </a:r>
          </a:p>
          <a:p>
            <a:r>
              <a:rPr lang="fr-FR" b="1" i="1" dirty="0" err="1" smtClean="0">
                <a:solidFill>
                  <a:srgbClr val="0070C0"/>
                </a:solidFill>
              </a:rPr>
              <a:t>Maerua</a:t>
            </a:r>
            <a:r>
              <a:rPr lang="fr-FR" b="1" i="1" dirty="0" smtClean="0">
                <a:solidFill>
                  <a:srgbClr val="0070C0"/>
                </a:solidFill>
              </a:rPr>
              <a:t> </a:t>
            </a:r>
            <a:r>
              <a:rPr lang="fr-FR" b="1" i="1" dirty="0" err="1" smtClean="0">
                <a:solidFill>
                  <a:srgbClr val="0070C0"/>
                </a:solidFill>
              </a:rPr>
              <a:t>crassifolia</a:t>
            </a:r>
            <a:endParaRPr lang="en-US" b="1" i="1" dirty="0">
              <a:solidFill>
                <a:srgbClr val="0070C0"/>
              </a:solidFill>
            </a:endParaRPr>
          </a:p>
        </p:txBody>
      </p:sp>
      <p:pic>
        <p:nvPicPr>
          <p:cNvPr id="125953" name="Picture 1"/>
          <p:cNvPicPr>
            <a:picLocks noChangeAspect="1" noChangeArrowheads="1"/>
          </p:cNvPicPr>
          <p:nvPr/>
        </p:nvPicPr>
        <p:blipFill>
          <a:blip r:embed="rId2" cstate="print"/>
          <a:srcRect/>
          <a:stretch>
            <a:fillRect/>
          </a:stretch>
        </p:blipFill>
        <p:spPr bwMode="auto">
          <a:xfrm>
            <a:off x="0" y="1196752"/>
            <a:ext cx="4638675" cy="609600"/>
          </a:xfrm>
          <a:prstGeom prst="rect">
            <a:avLst/>
          </a:prstGeom>
          <a:noFill/>
          <a:ln w="9525">
            <a:noFill/>
            <a:miter lim="800000"/>
            <a:headEnd/>
            <a:tailEnd/>
          </a:ln>
        </p:spPr>
      </p:pic>
      <p:pic>
        <p:nvPicPr>
          <p:cNvPr id="125955" name="Picture 3" descr="http://www.wildflowers.co.il/images/merged/1876-l.jpg?Maerua%20crassifolia"/>
          <p:cNvPicPr>
            <a:picLocks noChangeAspect="1" noChangeArrowheads="1"/>
          </p:cNvPicPr>
          <p:nvPr/>
        </p:nvPicPr>
        <p:blipFill>
          <a:blip r:embed="rId3" cstate="print"/>
          <a:srcRect t="14050" r="2837"/>
          <a:stretch>
            <a:fillRect/>
          </a:stretch>
        </p:blipFill>
        <p:spPr bwMode="auto">
          <a:xfrm flipH="1">
            <a:off x="4211960" y="2852936"/>
            <a:ext cx="4932039" cy="3690988"/>
          </a:xfrm>
          <a:prstGeom prst="rect">
            <a:avLst/>
          </a:prstGeom>
          <a:noFill/>
        </p:spPr>
      </p:pic>
      <p:pic>
        <p:nvPicPr>
          <p:cNvPr id="125957" name="Picture 5" descr="http://www.shajrah.com/IMG/jpg/atil_5.jpg"/>
          <p:cNvPicPr>
            <a:picLocks noChangeAspect="1" noChangeArrowheads="1"/>
          </p:cNvPicPr>
          <p:nvPr/>
        </p:nvPicPr>
        <p:blipFill>
          <a:blip r:embed="rId4" cstate="print"/>
          <a:srcRect/>
          <a:stretch>
            <a:fillRect/>
          </a:stretch>
        </p:blipFill>
        <p:spPr bwMode="auto">
          <a:xfrm>
            <a:off x="0" y="2924944"/>
            <a:ext cx="4078932" cy="324683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8229600" cy="4525963"/>
          </a:xfrm>
        </p:spPr>
        <p:txBody>
          <a:bodyPr>
            <a:noAutofit/>
          </a:bodyPr>
          <a:lstStyle/>
          <a:p>
            <a:r>
              <a:rPr lang="fr-FR" sz="3600" b="1" dirty="0" smtClean="0"/>
              <a:t>Pollutions diverses (rejets industriels et urbains), </a:t>
            </a:r>
          </a:p>
          <a:p>
            <a:r>
              <a:rPr lang="fr-FR" sz="3600" b="1" dirty="0" smtClean="0"/>
              <a:t>constructions (urbanisation) </a:t>
            </a:r>
          </a:p>
          <a:p>
            <a:endParaRPr lang="fr-FR" sz="3600" b="1" dirty="0" smtClean="0"/>
          </a:p>
        </p:txBody>
      </p:sp>
      <p:pic>
        <p:nvPicPr>
          <p:cNvPr id="87042" name="Picture 2" descr="https://emam.revues.org/docannexe/image/340/img-1-small580.jpg"/>
          <p:cNvPicPr>
            <a:picLocks noChangeAspect="1" noChangeArrowheads="1"/>
          </p:cNvPicPr>
          <p:nvPr/>
        </p:nvPicPr>
        <p:blipFill>
          <a:blip r:embed="rId2" cstate="print"/>
          <a:srcRect/>
          <a:stretch>
            <a:fillRect/>
          </a:stretch>
        </p:blipFill>
        <p:spPr bwMode="auto">
          <a:xfrm>
            <a:off x="3619500" y="2276872"/>
            <a:ext cx="5524500" cy="441007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260648"/>
            <a:ext cx="8229600" cy="4525963"/>
          </a:xfrm>
        </p:spPr>
        <p:txBody>
          <a:bodyPr/>
          <a:lstStyle/>
          <a:p>
            <a:r>
              <a:rPr lang="fr-FR" b="1" dirty="0" smtClean="0">
                <a:solidFill>
                  <a:srgbClr val="00B050"/>
                </a:solidFill>
              </a:rPr>
              <a:t>CARYOPHYLLACEAE</a:t>
            </a:r>
          </a:p>
          <a:p>
            <a:r>
              <a:rPr lang="fr-FR" b="1" dirty="0" err="1" smtClean="0">
                <a:solidFill>
                  <a:srgbClr val="0070C0"/>
                </a:solidFill>
              </a:rPr>
              <a:t>Silene</a:t>
            </a:r>
            <a:r>
              <a:rPr lang="fr-FR" b="1" dirty="0" smtClean="0">
                <a:solidFill>
                  <a:srgbClr val="0070C0"/>
                </a:solidFill>
              </a:rPr>
              <a:t> </a:t>
            </a:r>
            <a:r>
              <a:rPr lang="fr-FR" b="1" dirty="0" err="1" smtClean="0">
                <a:solidFill>
                  <a:srgbClr val="0070C0"/>
                </a:solidFill>
              </a:rPr>
              <a:t>velutinoides</a:t>
            </a:r>
            <a:endParaRPr lang="fr-FR" b="1" dirty="0" smtClean="0">
              <a:solidFill>
                <a:srgbClr val="0070C0"/>
              </a:solidFill>
            </a:endParaRPr>
          </a:p>
          <a:p>
            <a:r>
              <a:rPr lang="ar-DZ" b="1" dirty="0" smtClean="0"/>
              <a:t>علك الدبان</a:t>
            </a:r>
          </a:p>
          <a:p>
            <a:endParaRPr lang="en-US" b="1" dirty="0"/>
          </a:p>
        </p:txBody>
      </p:sp>
      <p:pic>
        <p:nvPicPr>
          <p:cNvPr id="126978" name="Picture 2" descr="http://api.tela-botanica.org/img:000097291O.jpg"/>
          <p:cNvPicPr>
            <a:picLocks noChangeAspect="1" noChangeArrowheads="1"/>
          </p:cNvPicPr>
          <p:nvPr/>
        </p:nvPicPr>
        <p:blipFill>
          <a:blip r:embed="rId2" cstate="print"/>
          <a:srcRect/>
          <a:stretch>
            <a:fillRect/>
          </a:stretch>
        </p:blipFill>
        <p:spPr bwMode="auto">
          <a:xfrm>
            <a:off x="2411760" y="1916832"/>
            <a:ext cx="6516216" cy="4670123"/>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476672"/>
            <a:ext cx="8229600" cy="4525963"/>
          </a:xfrm>
        </p:spPr>
        <p:txBody>
          <a:bodyPr>
            <a:noAutofit/>
          </a:bodyPr>
          <a:lstStyle/>
          <a:p>
            <a:r>
              <a:rPr lang="fr-FR" sz="4000" b="1" dirty="0" smtClean="0">
                <a:solidFill>
                  <a:srgbClr val="0070C0"/>
                </a:solidFill>
              </a:rPr>
              <a:t>Les ressources </a:t>
            </a:r>
            <a:r>
              <a:rPr lang="fr-FR" sz="4000" b="1" dirty="0" err="1" smtClean="0">
                <a:solidFill>
                  <a:srgbClr val="0070C0"/>
                </a:solidFill>
              </a:rPr>
              <a:t>sylvogénétiques</a:t>
            </a:r>
            <a:endParaRPr lang="fr-FR" sz="4000" b="1" dirty="0" smtClean="0">
              <a:solidFill>
                <a:srgbClr val="0070C0"/>
              </a:solidFill>
            </a:endParaRPr>
          </a:p>
          <a:p>
            <a:r>
              <a:rPr lang="fr-FR" sz="3600" b="1" dirty="0" smtClean="0"/>
              <a:t>Le patrimoine forestier couvre prés de 4,1 millions d’hectares correspondant à 11,5 % du territoire national. </a:t>
            </a:r>
          </a:p>
          <a:p>
            <a:r>
              <a:rPr lang="fr-FR" sz="3600" b="1" dirty="0" smtClean="0"/>
              <a:t>Il est constitué de plusieurs écosystèmes à base d’essences principales réparties entre 70 % de résineux et 30 % de feuillus.</a:t>
            </a:r>
          </a:p>
          <a:p>
            <a:r>
              <a:rPr lang="fr-FR" sz="3600" b="1" dirty="0" smtClean="0"/>
              <a:t>On distingue 11 principaux types de groupement</a:t>
            </a:r>
            <a:endParaRPr lang="fr-FR" sz="3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404664"/>
            <a:ext cx="8686800" cy="6597352"/>
          </a:xfrm>
        </p:spPr>
        <p:txBody>
          <a:bodyPr>
            <a:normAutofit lnSpcReduction="10000"/>
          </a:bodyPr>
          <a:lstStyle/>
          <a:p>
            <a:r>
              <a:rPr lang="fr-FR" sz="4400" b="1" dirty="0" smtClean="0">
                <a:solidFill>
                  <a:srgbClr val="0070C0"/>
                </a:solidFill>
                <a:effectLst>
                  <a:outerShdw blurRad="38100" dist="38100" dir="2700000" algn="tl">
                    <a:srgbClr val="000000">
                      <a:alpha val="43137"/>
                    </a:srgbClr>
                  </a:outerShdw>
                </a:effectLst>
              </a:rPr>
              <a:t>Les écosystèmes steppiques</a:t>
            </a:r>
          </a:p>
          <a:p>
            <a:r>
              <a:rPr lang="fr-FR" b="1" dirty="0" smtClean="0"/>
              <a:t>Du point de vue végétation, les steppes algériennes sont dominées par 4 grands types de formations végétales : </a:t>
            </a:r>
          </a:p>
          <a:p>
            <a:r>
              <a:rPr lang="fr-FR" b="1" dirty="0" smtClean="0">
                <a:solidFill>
                  <a:srgbClr val="00B050"/>
                </a:solidFill>
              </a:rPr>
              <a:t>les formations à alfa </a:t>
            </a:r>
            <a:r>
              <a:rPr lang="fr-FR" b="1" dirty="0" smtClean="0"/>
              <a:t>(</a:t>
            </a:r>
            <a:r>
              <a:rPr lang="fr-FR" b="1" i="1" dirty="0" smtClean="0"/>
              <a:t>Stipa </a:t>
            </a:r>
            <a:r>
              <a:rPr lang="fr-FR" b="1" i="1" dirty="0" err="1" smtClean="0"/>
              <a:t>tenacisssima</a:t>
            </a:r>
            <a:r>
              <a:rPr lang="fr-FR" b="1" dirty="0" smtClean="0"/>
              <a:t>), </a:t>
            </a:r>
          </a:p>
          <a:p>
            <a:r>
              <a:rPr lang="fr-FR" b="1" dirty="0" smtClean="0">
                <a:solidFill>
                  <a:srgbClr val="00B050"/>
                </a:solidFill>
              </a:rPr>
              <a:t>à armoise blanche </a:t>
            </a:r>
            <a:r>
              <a:rPr lang="fr-FR" b="1" dirty="0" smtClean="0"/>
              <a:t>(</a:t>
            </a:r>
            <a:r>
              <a:rPr lang="fr-FR" b="1" i="1" dirty="0" err="1" smtClean="0"/>
              <a:t>Artemisia</a:t>
            </a:r>
            <a:r>
              <a:rPr lang="fr-FR" b="1" i="1" dirty="0" smtClean="0"/>
              <a:t> herba alba</a:t>
            </a:r>
            <a:r>
              <a:rPr lang="fr-FR" b="1" dirty="0" smtClean="0"/>
              <a:t>), </a:t>
            </a:r>
          </a:p>
          <a:p>
            <a:r>
              <a:rPr lang="fr-FR" b="1" dirty="0" smtClean="0">
                <a:solidFill>
                  <a:srgbClr val="00B050"/>
                </a:solidFill>
              </a:rPr>
              <a:t>à sparte </a:t>
            </a:r>
            <a:r>
              <a:rPr lang="fr-FR" b="1" dirty="0" smtClean="0"/>
              <a:t>(</a:t>
            </a:r>
            <a:r>
              <a:rPr lang="fr-FR" b="1" i="1" dirty="0" err="1" smtClean="0"/>
              <a:t>Lygeum</a:t>
            </a:r>
            <a:r>
              <a:rPr lang="fr-FR" b="1" i="1" dirty="0" smtClean="0"/>
              <a:t> </a:t>
            </a:r>
            <a:r>
              <a:rPr lang="fr-FR" b="1" i="1" dirty="0" err="1" smtClean="0"/>
              <a:t>spartum</a:t>
            </a:r>
            <a:r>
              <a:rPr lang="fr-FR" b="1" dirty="0" smtClean="0"/>
              <a:t>) et </a:t>
            </a:r>
          </a:p>
          <a:p>
            <a:r>
              <a:rPr lang="fr-FR" b="1" dirty="0" smtClean="0">
                <a:solidFill>
                  <a:srgbClr val="00B050"/>
                </a:solidFill>
              </a:rPr>
              <a:t>à </a:t>
            </a:r>
            <a:r>
              <a:rPr lang="fr-FR" b="1" dirty="0" err="1" smtClean="0">
                <a:solidFill>
                  <a:srgbClr val="00B050"/>
                </a:solidFill>
              </a:rPr>
              <a:t>remt</a:t>
            </a:r>
            <a:r>
              <a:rPr lang="fr-FR" b="1" dirty="0" smtClean="0">
                <a:solidFill>
                  <a:srgbClr val="00B050"/>
                </a:solidFill>
              </a:rPr>
              <a:t> </a:t>
            </a:r>
            <a:r>
              <a:rPr lang="fr-FR" b="1" dirty="0" smtClean="0"/>
              <a:t>(</a:t>
            </a:r>
            <a:r>
              <a:rPr lang="fr-FR" b="1" i="1" dirty="0" err="1" smtClean="0"/>
              <a:t>Artrophytum</a:t>
            </a:r>
            <a:r>
              <a:rPr lang="fr-FR" b="1" i="1" dirty="0" smtClean="0"/>
              <a:t> </a:t>
            </a:r>
            <a:r>
              <a:rPr lang="fr-FR" b="1" i="1" dirty="0" err="1" smtClean="0"/>
              <a:t>scoparium</a:t>
            </a:r>
            <a:r>
              <a:rPr lang="fr-FR" b="1" dirty="0" smtClean="0"/>
              <a:t>).</a:t>
            </a:r>
          </a:p>
          <a:p>
            <a:r>
              <a:rPr lang="fr-FR" b="1" dirty="0" smtClean="0"/>
              <a:t>En plus de ces 4 types, il existe des formations azonales qui sont représentées par les espèces </a:t>
            </a:r>
            <a:r>
              <a:rPr lang="fr-FR" b="1" dirty="0" err="1" smtClean="0">
                <a:effectLst>
                  <a:outerShdw blurRad="38100" dist="38100" dir="2700000" algn="tl">
                    <a:srgbClr val="000000">
                      <a:alpha val="43137"/>
                    </a:srgbClr>
                  </a:outerShdw>
                </a:effectLst>
              </a:rPr>
              <a:t>psammophiles</a:t>
            </a:r>
            <a:r>
              <a:rPr lang="fr-FR" b="1" dirty="0" smtClean="0">
                <a:effectLst>
                  <a:outerShdw blurRad="38100" dist="38100" dir="2700000" algn="tl">
                    <a:srgbClr val="000000">
                      <a:alpha val="43137"/>
                    </a:srgbClr>
                  </a:outerShdw>
                </a:effectLst>
              </a:rPr>
              <a:t> </a:t>
            </a:r>
            <a:r>
              <a:rPr lang="fr-FR" b="1" dirty="0" smtClean="0"/>
              <a:t>et les espèces </a:t>
            </a:r>
            <a:r>
              <a:rPr lang="fr-FR" b="1" dirty="0" smtClean="0">
                <a:effectLst>
                  <a:outerShdw blurRad="38100" dist="38100" dir="2700000" algn="tl">
                    <a:srgbClr val="000000">
                      <a:alpha val="43137"/>
                    </a:srgbClr>
                  </a:outerShdw>
                </a:effectLst>
              </a:rPr>
              <a:t>halophiles</a:t>
            </a:r>
            <a:r>
              <a:rPr lang="fr-FR" b="1" dirty="0" smtClean="0"/>
              <a:t>, et des dayas à </a:t>
            </a:r>
            <a:r>
              <a:rPr lang="fr-FR" b="1" i="1" dirty="0" smtClean="0"/>
              <a:t>pistachier et jujubier</a:t>
            </a:r>
            <a:endParaRPr lang="fr-FR"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checkerboard(across)">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checkerboard(across)">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checkerboard(across)">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332657"/>
            <a:ext cx="8686800" cy="1728192"/>
          </a:xfrm>
          <a:solidFill>
            <a:srgbClr val="FFFF00"/>
          </a:solidFill>
        </p:spPr>
        <p:txBody>
          <a:bodyPr/>
          <a:lstStyle/>
          <a:p>
            <a:r>
              <a:rPr lang="fr-FR" sz="4000" b="1" dirty="0" smtClean="0">
                <a:solidFill>
                  <a:srgbClr val="00B050"/>
                </a:solidFill>
              </a:rPr>
              <a:t>L’écosystème saharien</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0"/>
            <a:ext cx="8229600" cy="4525963"/>
          </a:xfrm>
        </p:spPr>
        <p:txBody>
          <a:bodyPr>
            <a:normAutofit/>
          </a:bodyPr>
          <a:lstStyle/>
          <a:p>
            <a:pPr marL="0" indent="0">
              <a:buNone/>
            </a:pPr>
            <a:r>
              <a:rPr lang="fr-FR" sz="3600" b="1" dirty="0" smtClean="0"/>
              <a:t>On distingue:</a:t>
            </a:r>
          </a:p>
          <a:p>
            <a:r>
              <a:rPr lang="es-ES" sz="3600" b="1" dirty="0" smtClean="0"/>
              <a:t>.  La flore </a:t>
            </a:r>
            <a:r>
              <a:rPr lang="es-ES" sz="3600" b="1" dirty="0" err="1" smtClean="0">
                <a:solidFill>
                  <a:srgbClr val="00B050"/>
                </a:solidFill>
              </a:rPr>
              <a:t>saharo</a:t>
            </a:r>
            <a:r>
              <a:rPr lang="es-ES" sz="3600" b="1" dirty="0" smtClean="0">
                <a:solidFill>
                  <a:srgbClr val="00B050"/>
                </a:solidFill>
              </a:rPr>
              <a:t>- </a:t>
            </a:r>
            <a:r>
              <a:rPr lang="es-ES" sz="3600" b="1" dirty="0" err="1" smtClean="0">
                <a:solidFill>
                  <a:srgbClr val="00B050"/>
                </a:solidFill>
              </a:rPr>
              <a:t>arabique</a:t>
            </a:r>
            <a:endParaRPr lang="fr-FR" sz="3600" b="1" dirty="0" smtClean="0">
              <a:solidFill>
                <a:srgbClr val="00B050"/>
              </a:solidFill>
            </a:endParaRPr>
          </a:p>
          <a:p>
            <a:r>
              <a:rPr lang="fr-FR" sz="3600" b="1" dirty="0" smtClean="0"/>
              <a:t>. La flore </a:t>
            </a:r>
            <a:r>
              <a:rPr lang="fr-FR" sz="3600" b="1" dirty="0" smtClean="0">
                <a:solidFill>
                  <a:srgbClr val="0070C0"/>
                </a:solidFill>
              </a:rPr>
              <a:t>méditerranéenne</a:t>
            </a:r>
          </a:p>
          <a:p>
            <a:r>
              <a:rPr lang="fr-FR" sz="3600" b="1" dirty="0" smtClean="0"/>
              <a:t>. La flore </a:t>
            </a:r>
            <a:r>
              <a:rPr lang="fr-FR" sz="3600" b="1" dirty="0" smtClean="0">
                <a:solidFill>
                  <a:srgbClr val="FF0000"/>
                </a:solidFill>
              </a:rPr>
              <a:t>soudano </a:t>
            </a:r>
            <a:r>
              <a:rPr lang="fr-FR" sz="3600" b="1" dirty="0" err="1" smtClean="0">
                <a:solidFill>
                  <a:srgbClr val="FF0000"/>
                </a:solidFill>
              </a:rPr>
              <a:t>décanienne</a:t>
            </a:r>
            <a:r>
              <a:rPr lang="fr-FR" sz="3600" b="1" dirty="0" smtClean="0"/>
              <a:t>.</a:t>
            </a:r>
            <a:endParaRPr lang="fr-FR" sz="3600" b="1" dirty="0"/>
          </a:p>
        </p:txBody>
      </p:sp>
      <p:pic>
        <p:nvPicPr>
          <p:cNvPr id="4" name="Image 3"/>
          <p:cNvPicPr/>
          <p:nvPr/>
        </p:nvPicPr>
        <p:blipFill>
          <a:blip r:embed="rId2" cstate="print"/>
          <a:srcRect t="2020" r="609" b="21068"/>
          <a:stretch>
            <a:fillRect/>
          </a:stretch>
        </p:blipFill>
        <p:spPr bwMode="auto">
          <a:xfrm>
            <a:off x="2123728" y="2924944"/>
            <a:ext cx="5314841" cy="2203450"/>
          </a:xfrm>
          <a:prstGeom prst="rect">
            <a:avLst/>
          </a:prstGeom>
          <a:noFill/>
          <a:ln w="9525">
            <a:noFill/>
            <a:miter lim="800000"/>
            <a:headEnd/>
            <a:tailEnd/>
          </a:ln>
        </p:spPr>
      </p:pic>
      <p:sp>
        <p:nvSpPr>
          <p:cNvPr id="165889" name="Rectangle 1"/>
          <p:cNvSpPr>
            <a:spLocks noChangeArrowheads="1"/>
          </p:cNvSpPr>
          <p:nvPr/>
        </p:nvSpPr>
        <p:spPr bwMode="auto">
          <a:xfrm>
            <a:off x="179512" y="5517232"/>
            <a:ext cx="8589702" cy="70788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r-FR"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Divisions phytog</a:t>
            </a:r>
            <a:r>
              <a:rPr kumimoji="0" lang="fr-FR" sz="2000" b="1"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ographiques de l'Afrique m</a:t>
            </a:r>
            <a:r>
              <a:rPr kumimoji="0" lang="fr-FR" sz="2000" b="1"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diterran</a:t>
            </a:r>
            <a:r>
              <a:rPr kumimoji="0" lang="fr-FR" sz="2000" b="1"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enne et l'Afrique subsaharienne (Qu</a:t>
            </a:r>
            <a:r>
              <a:rPr kumimoji="0" lang="fr-FR" sz="2000" b="1" i="0" u="none" strike="noStrike" cap="none" normalizeH="0" baseline="0" dirty="0" smtClean="0">
                <a:ln>
                  <a:noFill/>
                </a:ln>
                <a:solidFill>
                  <a:schemeClr val="tx1"/>
                </a:solidFill>
                <a:effectLst/>
                <a:latin typeface="Calibri"/>
                <a:ea typeface="Calibri" pitchFamily="34" charset="0"/>
                <a:cs typeface="Times New Roman" pitchFamily="18" charset="0"/>
              </a:rPr>
              <a:t>é</a:t>
            </a:r>
            <a:r>
              <a:rPr kumimoji="0" lang="fr-FR" sz="20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zel, 1978). </a:t>
            </a:r>
            <a:endParaRPr kumimoji="0" lang="fr-FR" sz="3200" b="1"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260648"/>
            <a:ext cx="8496944" cy="6048672"/>
          </a:xfrm>
        </p:spPr>
        <p:txBody>
          <a:bodyPr>
            <a:normAutofit/>
          </a:bodyPr>
          <a:lstStyle/>
          <a:p>
            <a:r>
              <a:rPr lang="fr-FR" b="1" dirty="0" smtClean="0"/>
              <a:t>La flore saharienne se caractérise par :</a:t>
            </a:r>
          </a:p>
          <a:p>
            <a:pPr>
              <a:buNone/>
            </a:pPr>
            <a:r>
              <a:rPr lang="fr-FR" sz="4000" b="1" dirty="0" smtClean="0">
                <a:solidFill>
                  <a:srgbClr val="FF0000"/>
                </a:solidFill>
                <a:effectLst>
                  <a:outerShdw blurRad="38100" dist="38100" dir="2700000" algn="tl">
                    <a:srgbClr val="000000">
                      <a:alpha val="43137"/>
                    </a:srgbClr>
                  </a:outerShdw>
                </a:effectLst>
              </a:rPr>
              <a:t>A.  Les 3 grandes familles </a:t>
            </a:r>
            <a:r>
              <a:rPr lang="fr-FR" sz="4000" b="1" dirty="0" smtClean="0"/>
              <a:t>: </a:t>
            </a:r>
            <a:r>
              <a:rPr lang="fr-FR" b="1" i="1" dirty="0" smtClean="0">
                <a:solidFill>
                  <a:srgbClr val="00B050"/>
                </a:solidFill>
              </a:rPr>
              <a:t>Graminées, Légumineuses, Composées.,</a:t>
            </a:r>
            <a:r>
              <a:rPr lang="fr-FR" b="1" i="1" dirty="0" smtClean="0"/>
              <a:t> sont</a:t>
            </a:r>
          </a:p>
          <a:p>
            <a:r>
              <a:rPr lang="fr-FR" b="1" dirty="0" smtClean="0"/>
              <a:t>prédominantes. Elles représentent à elles seules 35 à 40% de la flore du Sahara.</a:t>
            </a:r>
          </a:p>
          <a:p>
            <a:pPr>
              <a:buNone/>
            </a:pPr>
            <a:endParaRPr lang="fr-FR" b="1"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260648"/>
            <a:ext cx="8507288" cy="5865515"/>
          </a:xfrm>
          <a:solidFill>
            <a:srgbClr val="FFFF00"/>
          </a:solidFill>
        </p:spPr>
        <p:txBody>
          <a:bodyPr>
            <a:normAutofit fontScale="62500" lnSpcReduction="20000"/>
          </a:bodyPr>
          <a:lstStyle/>
          <a:p>
            <a:pPr>
              <a:buNone/>
            </a:pPr>
            <a:r>
              <a:rPr lang="fr-FR" b="1" dirty="0" smtClean="0"/>
              <a:t>. </a:t>
            </a:r>
            <a:r>
              <a:rPr lang="fr-FR" sz="4000" b="1" dirty="0" smtClean="0">
                <a:solidFill>
                  <a:srgbClr val="FF0000"/>
                </a:solidFill>
              </a:rPr>
              <a:t>B.  Les arbres présents sont essentiellement : *</a:t>
            </a:r>
          </a:p>
          <a:p>
            <a:pPr>
              <a:buFont typeface="Wingdings" pitchFamily="2" charset="2"/>
              <a:buChar char="§"/>
            </a:pPr>
            <a:r>
              <a:rPr lang="fr-FR" b="1" i="1" dirty="0" err="1" smtClean="0"/>
              <a:t>Ephedra</a:t>
            </a:r>
            <a:r>
              <a:rPr lang="fr-FR" b="1" i="1" dirty="0" smtClean="0"/>
              <a:t> </a:t>
            </a:r>
            <a:r>
              <a:rPr lang="fr-FR" b="1" i="1" dirty="0" err="1" smtClean="0"/>
              <a:t>alata</a:t>
            </a:r>
            <a:r>
              <a:rPr lang="fr-FR" b="1" i="1" dirty="0" smtClean="0"/>
              <a:t>, </a:t>
            </a:r>
          </a:p>
          <a:p>
            <a:pPr>
              <a:buFont typeface="Wingdings" pitchFamily="2" charset="2"/>
              <a:buChar char="§"/>
            </a:pPr>
            <a:r>
              <a:rPr lang="fr-FR" b="1" i="1" dirty="0" smtClean="0"/>
              <a:t>Cupressus </a:t>
            </a:r>
            <a:r>
              <a:rPr lang="fr-FR" b="1" i="1" dirty="0" err="1" smtClean="0"/>
              <a:t>dupreziana</a:t>
            </a:r>
            <a:r>
              <a:rPr lang="fr-FR" b="1" i="1" dirty="0" smtClean="0"/>
              <a:t>, </a:t>
            </a:r>
          </a:p>
          <a:p>
            <a:pPr>
              <a:buFont typeface="Wingdings" pitchFamily="2" charset="2"/>
              <a:buChar char="§"/>
            </a:pPr>
            <a:r>
              <a:rPr lang="fr-FR" b="1" i="1" dirty="0" smtClean="0"/>
              <a:t>Phoenix </a:t>
            </a:r>
            <a:r>
              <a:rPr lang="fr-FR" b="1" i="1" dirty="0" err="1" smtClean="0"/>
              <a:t>dactylifera</a:t>
            </a:r>
            <a:r>
              <a:rPr lang="fr-FR" b="1" i="1" dirty="0" smtClean="0"/>
              <a:t>, </a:t>
            </a:r>
          </a:p>
          <a:p>
            <a:pPr>
              <a:buFont typeface="Wingdings" pitchFamily="2" charset="2"/>
              <a:buChar char="§"/>
            </a:pPr>
            <a:r>
              <a:rPr lang="fr-FR" b="1" i="1" dirty="0" err="1" smtClean="0"/>
              <a:t>Populus</a:t>
            </a:r>
            <a:r>
              <a:rPr lang="fr-FR" b="1" i="1" dirty="0" smtClean="0"/>
              <a:t> </a:t>
            </a:r>
            <a:r>
              <a:rPr lang="fr-FR" b="1" i="1" dirty="0" err="1" smtClean="0"/>
              <a:t>euphratica</a:t>
            </a:r>
            <a:r>
              <a:rPr lang="fr-FR" b="1" i="1" dirty="0" smtClean="0"/>
              <a:t>, </a:t>
            </a:r>
          </a:p>
          <a:p>
            <a:pPr>
              <a:buFont typeface="Wingdings" pitchFamily="2" charset="2"/>
              <a:buChar char="§"/>
            </a:pPr>
            <a:r>
              <a:rPr lang="fr-FR" b="1" i="1" dirty="0" smtClean="0"/>
              <a:t>Ficus </a:t>
            </a:r>
            <a:r>
              <a:rPr lang="fr-FR" b="1" i="1" dirty="0" err="1" smtClean="0"/>
              <a:t>salicifolia</a:t>
            </a:r>
            <a:r>
              <a:rPr lang="fr-FR" b="1" i="1" dirty="0" smtClean="0"/>
              <a:t>,</a:t>
            </a:r>
          </a:p>
          <a:p>
            <a:pPr>
              <a:buFont typeface="Wingdings" pitchFamily="2" charset="2"/>
              <a:buChar char="§"/>
            </a:pPr>
            <a:r>
              <a:rPr lang="fr-FR" b="1" i="1" dirty="0" err="1" smtClean="0"/>
              <a:t>Maerua</a:t>
            </a:r>
            <a:r>
              <a:rPr lang="fr-FR" b="1" i="1" dirty="0" smtClean="0"/>
              <a:t> </a:t>
            </a:r>
            <a:r>
              <a:rPr lang="fr-FR" b="1" i="1" dirty="0" err="1" smtClean="0"/>
              <a:t>crassifolia</a:t>
            </a:r>
            <a:r>
              <a:rPr lang="fr-FR" b="1" i="1" dirty="0" smtClean="0"/>
              <a:t>,</a:t>
            </a:r>
          </a:p>
          <a:p>
            <a:pPr>
              <a:buFont typeface="Wingdings" pitchFamily="2" charset="2"/>
              <a:buChar char="§"/>
            </a:pPr>
            <a:r>
              <a:rPr lang="fr-FR" b="1" i="1" dirty="0" smtClean="0"/>
              <a:t> Acacia </a:t>
            </a:r>
            <a:r>
              <a:rPr lang="fr-FR" b="1" i="1" dirty="0" err="1" smtClean="0"/>
              <a:t>raddiana</a:t>
            </a:r>
            <a:r>
              <a:rPr lang="fr-FR" b="1" i="1" dirty="0" smtClean="0"/>
              <a:t>, </a:t>
            </a:r>
          </a:p>
          <a:p>
            <a:pPr>
              <a:buFont typeface="Wingdings" pitchFamily="2" charset="2"/>
              <a:buChar char="§"/>
            </a:pPr>
            <a:r>
              <a:rPr lang="fr-FR" b="1" i="1" dirty="0" smtClean="0"/>
              <a:t>Acacia </a:t>
            </a:r>
            <a:r>
              <a:rPr lang="fr-FR" b="1" i="1" dirty="0" err="1" smtClean="0"/>
              <a:t>seyal</a:t>
            </a:r>
            <a:r>
              <a:rPr lang="fr-FR" b="1" i="1" dirty="0" smtClean="0"/>
              <a:t>, </a:t>
            </a:r>
          </a:p>
          <a:p>
            <a:pPr>
              <a:buFont typeface="Wingdings" pitchFamily="2" charset="2"/>
              <a:buChar char="§"/>
            </a:pPr>
            <a:r>
              <a:rPr lang="fr-FR" b="1" i="1" dirty="0" smtClean="0"/>
              <a:t>Acacia </a:t>
            </a:r>
            <a:r>
              <a:rPr lang="fr-FR" b="1" i="1" dirty="0" err="1" smtClean="0"/>
              <a:t>albida</a:t>
            </a:r>
            <a:r>
              <a:rPr lang="fr-FR" b="1" i="1" dirty="0" smtClean="0"/>
              <a:t>,</a:t>
            </a:r>
          </a:p>
          <a:p>
            <a:pPr>
              <a:buFont typeface="Wingdings" pitchFamily="2" charset="2"/>
              <a:buChar char="§"/>
            </a:pPr>
            <a:r>
              <a:rPr lang="it-IT" b="1" i="1" dirty="0" smtClean="0"/>
              <a:t>Cassia lanceolata, </a:t>
            </a:r>
          </a:p>
          <a:p>
            <a:pPr>
              <a:buFont typeface="Wingdings" pitchFamily="2" charset="2"/>
              <a:buChar char="§"/>
            </a:pPr>
            <a:r>
              <a:rPr lang="it-IT" b="1" i="1" dirty="0" smtClean="0"/>
              <a:t>Cassia obovata, </a:t>
            </a:r>
          </a:p>
          <a:p>
            <a:pPr>
              <a:buFont typeface="Wingdings" pitchFamily="2" charset="2"/>
              <a:buChar char="§"/>
            </a:pPr>
            <a:r>
              <a:rPr lang="it-IT" b="1" i="1" dirty="0" smtClean="0"/>
              <a:t>Balanites eagyptiaca, </a:t>
            </a:r>
          </a:p>
          <a:p>
            <a:pPr>
              <a:buFont typeface="Wingdings" pitchFamily="2" charset="2"/>
              <a:buChar char="§"/>
            </a:pPr>
            <a:r>
              <a:rPr lang="it-IT" b="1" i="1" dirty="0" smtClean="0"/>
              <a:t>Pistacia </a:t>
            </a:r>
            <a:r>
              <a:rPr lang="fr-FR" b="1" i="1" dirty="0" err="1" smtClean="0"/>
              <a:t>atlantica</a:t>
            </a:r>
            <a:r>
              <a:rPr lang="fr-FR" b="1" i="1" dirty="0" smtClean="0"/>
              <a:t>, </a:t>
            </a:r>
          </a:p>
          <a:p>
            <a:pPr>
              <a:buFont typeface="Wingdings" pitchFamily="2" charset="2"/>
              <a:buChar char="§"/>
            </a:pPr>
            <a:r>
              <a:rPr lang="fr-FR" b="1" i="1" dirty="0" err="1" smtClean="0"/>
              <a:t>Periploca</a:t>
            </a:r>
            <a:r>
              <a:rPr lang="fr-FR" b="1" i="1" dirty="0" smtClean="0"/>
              <a:t> </a:t>
            </a:r>
            <a:r>
              <a:rPr lang="fr-FR" b="1" i="1" dirty="0" err="1" smtClean="0"/>
              <a:t>laevigata</a:t>
            </a:r>
            <a:r>
              <a:rPr lang="fr-FR" b="1" i="1" dirty="0" smtClean="0"/>
              <a:t>, </a:t>
            </a:r>
          </a:p>
          <a:p>
            <a:pPr>
              <a:buFont typeface="Wingdings" pitchFamily="2" charset="2"/>
              <a:buChar char="§"/>
            </a:pPr>
            <a:r>
              <a:rPr lang="fr-FR" b="1" i="1" dirty="0" err="1" smtClean="0"/>
              <a:t>Calotropis</a:t>
            </a:r>
            <a:r>
              <a:rPr lang="fr-FR" b="1" i="1" dirty="0" smtClean="0"/>
              <a:t> </a:t>
            </a:r>
            <a:r>
              <a:rPr lang="fr-FR" b="1" i="1" dirty="0" err="1" smtClean="0"/>
              <a:t>procerata</a:t>
            </a:r>
            <a:r>
              <a:rPr lang="fr-FR" b="1" i="1" dirty="0" smtClean="0"/>
              <a:t>, </a:t>
            </a:r>
          </a:p>
          <a:p>
            <a:pPr>
              <a:buFont typeface="Wingdings" pitchFamily="2" charset="2"/>
              <a:buChar char="§"/>
            </a:pPr>
            <a:r>
              <a:rPr lang="fr-FR" b="1" i="1" dirty="0" err="1" smtClean="0"/>
              <a:t>Salvadora</a:t>
            </a:r>
            <a:r>
              <a:rPr lang="fr-FR" b="1" i="1" dirty="0" smtClean="0"/>
              <a:t> </a:t>
            </a:r>
            <a:r>
              <a:rPr lang="fr-FR" b="1" i="1" dirty="0" err="1" smtClean="0"/>
              <a:t>persica</a:t>
            </a:r>
            <a:r>
              <a:rPr lang="fr-FR" b="1" i="1" dirty="0" smtClean="0"/>
              <a:t>,</a:t>
            </a:r>
          </a:p>
          <a:p>
            <a:pPr>
              <a:buFont typeface="Wingdings" pitchFamily="2" charset="2"/>
              <a:buChar char="§"/>
            </a:pPr>
            <a:r>
              <a:rPr lang="fr-FR" b="1" i="1" dirty="0" err="1" smtClean="0"/>
              <a:t>Olea</a:t>
            </a:r>
            <a:r>
              <a:rPr lang="fr-FR" b="1" i="1" dirty="0" smtClean="0"/>
              <a:t> </a:t>
            </a:r>
            <a:r>
              <a:rPr lang="fr-FR" b="1" i="1" dirty="0" err="1" smtClean="0"/>
              <a:t>laperrini</a:t>
            </a:r>
            <a:r>
              <a:rPr lang="fr-FR" b="1" i="1" dirty="0" smtClean="0"/>
              <a:t>.</a:t>
            </a:r>
          </a:p>
          <a:p>
            <a:pPr>
              <a:buFont typeface="Wingdings" pitchFamily="2" charset="2"/>
              <a:buChar char="§"/>
            </a:pPr>
            <a:endParaRPr lang="fr-FR" b="1"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http://www.balandin.net/Flora/Populus_euphratica2.jpg"/>
          <p:cNvPicPr>
            <a:picLocks noChangeAspect="1" noChangeArrowheads="1"/>
          </p:cNvPicPr>
          <p:nvPr/>
        </p:nvPicPr>
        <p:blipFill>
          <a:blip r:embed="rId2" cstate="print"/>
          <a:srcRect/>
          <a:stretch>
            <a:fillRect/>
          </a:stretch>
        </p:blipFill>
        <p:spPr bwMode="auto">
          <a:xfrm>
            <a:off x="1691680" y="1268760"/>
            <a:ext cx="7452320" cy="5589240"/>
          </a:xfrm>
          <a:prstGeom prst="rect">
            <a:avLst/>
          </a:prstGeom>
          <a:noFill/>
        </p:spPr>
      </p:pic>
      <p:sp>
        <p:nvSpPr>
          <p:cNvPr id="5" name="Rectangle 4"/>
          <p:cNvSpPr/>
          <p:nvPr/>
        </p:nvSpPr>
        <p:spPr>
          <a:xfrm>
            <a:off x="0" y="0"/>
            <a:ext cx="4536504" cy="1138773"/>
          </a:xfrm>
          <a:prstGeom prst="rect">
            <a:avLst/>
          </a:prstGeom>
        </p:spPr>
        <p:txBody>
          <a:bodyPr wrap="square">
            <a:spAutoFit/>
          </a:bodyPr>
          <a:lstStyle/>
          <a:p>
            <a:r>
              <a:rPr lang="en-US" sz="3600" b="1" dirty="0" smtClean="0">
                <a:solidFill>
                  <a:srgbClr val="0070C0"/>
                </a:solidFill>
              </a:rPr>
              <a:t>SALICACEAE</a:t>
            </a:r>
            <a:r>
              <a:rPr lang="en-US" sz="3200" dirty="0" smtClean="0"/>
              <a:t> </a:t>
            </a:r>
          </a:p>
          <a:p>
            <a:r>
              <a:rPr lang="fr-FR" sz="3200" b="1" i="1" dirty="0" err="1" smtClean="0"/>
              <a:t>Populus</a:t>
            </a:r>
            <a:r>
              <a:rPr lang="fr-FR" sz="3200" b="1" i="1" dirty="0" smtClean="0"/>
              <a:t> </a:t>
            </a:r>
            <a:r>
              <a:rPr lang="fr-FR" sz="3200" b="1" i="1" dirty="0" err="1" smtClean="0"/>
              <a:t>euphratica</a:t>
            </a:r>
            <a:endParaRPr lang="en-US" sz="32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2" descr="http://faculty.ksu.edu.sa/assaeed/ar/PublishingImages/Range_Plants/Ficus_salicifolia3.JPG"/>
          <p:cNvPicPr>
            <a:picLocks noChangeAspect="1" noChangeArrowheads="1"/>
          </p:cNvPicPr>
          <p:nvPr/>
        </p:nvPicPr>
        <p:blipFill>
          <a:blip r:embed="rId2" cstate="print"/>
          <a:srcRect t="1202" r="6935"/>
          <a:stretch>
            <a:fillRect/>
          </a:stretch>
        </p:blipFill>
        <p:spPr bwMode="auto">
          <a:xfrm>
            <a:off x="1943200" y="1124744"/>
            <a:ext cx="7200800" cy="5733256"/>
          </a:xfrm>
          <a:prstGeom prst="rect">
            <a:avLst/>
          </a:prstGeom>
          <a:noFill/>
        </p:spPr>
      </p:pic>
      <p:pic>
        <p:nvPicPr>
          <p:cNvPr id="211972" name="Picture 4" descr="http://www.enhg.org/field/dahir/5661.jpg"/>
          <p:cNvPicPr>
            <a:picLocks noChangeAspect="1" noChangeArrowheads="1"/>
          </p:cNvPicPr>
          <p:nvPr/>
        </p:nvPicPr>
        <p:blipFill>
          <a:blip r:embed="rId3" cstate="print"/>
          <a:srcRect l="37456" t="4473"/>
          <a:stretch>
            <a:fillRect/>
          </a:stretch>
        </p:blipFill>
        <p:spPr bwMode="auto">
          <a:xfrm>
            <a:off x="0" y="3352914"/>
            <a:ext cx="3059832" cy="3505086"/>
          </a:xfrm>
          <a:prstGeom prst="rect">
            <a:avLst/>
          </a:prstGeom>
          <a:noFill/>
        </p:spPr>
      </p:pic>
      <p:sp>
        <p:nvSpPr>
          <p:cNvPr id="6" name="Rectangle 5"/>
          <p:cNvSpPr/>
          <p:nvPr/>
        </p:nvSpPr>
        <p:spPr>
          <a:xfrm>
            <a:off x="0" y="0"/>
            <a:ext cx="3044231" cy="1200329"/>
          </a:xfrm>
          <a:prstGeom prst="rect">
            <a:avLst/>
          </a:prstGeom>
        </p:spPr>
        <p:txBody>
          <a:bodyPr wrap="none">
            <a:spAutoFit/>
          </a:bodyPr>
          <a:lstStyle/>
          <a:p>
            <a:r>
              <a:rPr lang="en-US" sz="3600" b="1" dirty="0" smtClean="0">
                <a:solidFill>
                  <a:srgbClr val="0070C0"/>
                </a:solidFill>
              </a:rPr>
              <a:t>MORACEAE</a:t>
            </a:r>
            <a:r>
              <a:rPr lang="en-US" sz="3600" dirty="0" smtClean="0"/>
              <a:t> </a:t>
            </a:r>
          </a:p>
          <a:p>
            <a:r>
              <a:rPr lang="fr-FR" sz="3600" b="1" i="1" dirty="0" smtClean="0"/>
              <a:t>Ficus </a:t>
            </a:r>
            <a:r>
              <a:rPr lang="fr-FR" sz="3600" b="1" i="1" dirty="0" err="1" smtClean="0"/>
              <a:t>salicifolia</a:t>
            </a:r>
            <a:endParaRPr lang="en-US" sz="3600"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8229600" cy="4525963"/>
          </a:xfrm>
        </p:spPr>
        <p:txBody>
          <a:bodyPr/>
          <a:lstStyle/>
          <a:p>
            <a:r>
              <a:rPr lang="fr-FR" b="1" dirty="0" smtClean="0">
                <a:solidFill>
                  <a:srgbClr val="00B050"/>
                </a:solidFill>
              </a:rPr>
              <a:t>CAPPARIDACEAE</a:t>
            </a:r>
          </a:p>
          <a:p>
            <a:r>
              <a:rPr lang="fr-FR" b="1" i="1" dirty="0" err="1" smtClean="0">
                <a:solidFill>
                  <a:srgbClr val="0070C0"/>
                </a:solidFill>
              </a:rPr>
              <a:t>Maerua</a:t>
            </a:r>
            <a:r>
              <a:rPr lang="fr-FR" b="1" i="1" dirty="0" smtClean="0">
                <a:solidFill>
                  <a:srgbClr val="0070C0"/>
                </a:solidFill>
              </a:rPr>
              <a:t> </a:t>
            </a:r>
            <a:r>
              <a:rPr lang="fr-FR" b="1" i="1" dirty="0" err="1" smtClean="0">
                <a:solidFill>
                  <a:srgbClr val="0070C0"/>
                </a:solidFill>
              </a:rPr>
              <a:t>crassifolia</a:t>
            </a:r>
            <a:endParaRPr lang="en-US" b="1" i="1" dirty="0">
              <a:solidFill>
                <a:srgbClr val="0070C0"/>
              </a:solidFill>
            </a:endParaRPr>
          </a:p>
        </p:txBody>
      </p:sp>
      <p:pic>
        <p:nvPicPr>
          <p:cNvPr id="125953" name="Picture 1"/>
          <p:cNvPicPr>
            <a:picLocks noChangeAspect="1" noChangeArrowheads="1"/>
          </p:cNvPicPr>
          <p:nvPr/>
        </p:nvPicPr>
        <p:blipFill>
          <a:blip r:embed="rId2" cstate="print"/>
          <a:srcRect/>
          <a:stretch>
            <a:fillRect/>
          </a:stretch>
        </p:blipFill>
        <p:spPr bwMode="auto">
          <a:xfrm>
            <a:off x="0" y="1196752"/>
            <a:ext cx="4638675" cy="609600"/>
          </a:xfrm>
          <a:prstGeom prst="rect">
            <a:avLst/>
          </a:prstGeom>
          <a:noFill/>
          <a:ln w="9525">
            <a:noFill/>
            <a:miter lim="800000"/>
            <a:headEnd/>
            <a:tailEnd/>
          </a:ln>
        </p:spPr>
      </p:pic>
      <p:pic>
        <p:nvPicPr>
          <p:cNvPr id="125955" name="Picture 3" descr="http://www.wildflowers.co.il/images/merged/1876-l.jpg?Maerua%20crassifolia"/>
          <p:cNvPicPr>
            <a:picLocks noChangeAspect="1" noChangeArrowheads="1"/>
          </p:cNvPicPr>
          <p:nvPr/>
        </p:nvPicPr>
        <p:blipFill>
          <a:blip r:embed="rId3" cstate="print"/>
          <a:srcRect t="14050" r="2837"/>
          <a:stretch>
            <a:fillRect/>
          </a:stretch>
        </p:blipFill>
        <p:spPr bwMode="auto">
          <a:xfrm flipH="1">
            <a:off x="4211960" y="2852936"/>
            <a:ext cx="4932039" cy="3690988"/>
          </a:xfrm>
          <a:prstGeom prst="rect">
            <a:avLst/>
          </a:prstGeom>
          <a:noFill/>
        </p:spPr>
      </p:pic>
      <p:pic>
        <p:nvPicPr>
          <p:cNvPr id="125957" name="Picture 5" descr="http://www.shajrah.com/IMG/jpg/atil_5.jpg"/>
          <p:cNvPicPr>
            <a:picLocks noChangeAspect="1" noChangeArrowheads="1"/>
          </p:cNvPicPr>
          <p:nvPr/>
        </p:nvPicPr>
        <p:blipFill>
          <a:blip r:embed="rId4" cstate="print"/>
          <a:srcRect/>
          <a:stretch>
            <a:fillRect/>
          </a:stretch>
        </p:blipFill>
        <p:spPr bwMode="auto">
          <a:xfrm>
            <a:off x="0" y="2924944"/>
            <a:ext cx="4078932" cy="3246830"/>
          </a:xfrm>
          <a:prstGeom prst="rect">
            <a:avLst/>
          </a:prstGeom>
          <a:noFill/>
        </p:spPr>
      </p:pic>
      <p:pic>
        <p:nvPicPr>
          <p:cNvPr id="212994" name="Picture 2" descr="http://www.biota-africa.org/images/Intro_b_Maerua_crassifolia_M077.JPG"/>
          <p:cNvPicPr>
            <a:picLocks noChangeAspect="1" noChangeArrowheads="1"/>
          </p:cNvPicPr>
          <p:nvPr/>
        </p:nvPicPr>
        <p:blipFill>
          <a:blip r:embed="rId5" cstate="print"/>
          <a:srcRect/>
          <a:stretch>
            <a:fillRect/>
          </a:stretch>
        </p:blipFill>
        <p:spPr bwMode="auto">
          <a:xfrm>
            <a:off x="5220072" y="0"/>
            <a:ext cx="3619500" cy="2714626"/>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251520" y="0"/>
            <a:ext cx="8229600" cy="4525963"/>
          </a:xfrm>
        </p:spPr>
        <p:txBody>
          <a:bodyPr>
            <a:normAutofit/>
          </a:bodyPr>
          <a:lstStyle/>
          <a:p>
            <a:r>
              <a:rPr lang="fr-FR" sz="3600" b="1" dirty="0" smtClean="0"/>
              <a:t>pêche excessive, </a:t>
            </a:r>
          </a:p>
          <a:p>
            <a:r>
              <a:rPr lang="fr-FR" sz="3600" b="1" dirty="0" smtClean="0"/>
              <a:t>tourisme anarchique, </a:t>
            </a:r>
          </a:p>
          <a:p>
            <a:r>
              <a:rPr lang="fr-FR" sz="3600" b="1" dirty="0" smtClean="0"/>
              <a:t>dégradations diverses (enlèvements abusifs de sable), </a:t>
            </a:r>
          </a:p>
          <a:p>
            <a:endParaRPr lang="en-US" sz="3600" dirty="0"/>
          </a:p>
        </p:txBody>
      </p:sp>
      <p:pic>
        <p:nvPicPr>
          <p:cNvPr id="4" name="Picture 2" descr="http://www.algerie-monde.com/sahara/sahara-algerie.jpg"/>
          <p:cNvPicPr>
            <a:picLocks noChangeAspect="1" noChangeArrowheads="1"/>
          </p:cNvPicPr>
          <p:nvPr/>
        </p:nvPicPr>
        <p:blipFill>
          <a:blip r:embed="rId2" cstate="print"/>
          <a:srcRect r="979" b="11171"/>
          <a:stretch>
            <a:fillRect/>
          </a:stretch>
        </p:blipFill>
        <p:spPr bwMode="auto">
          <a:xfrm>
            <a:off x="251520" y="2780928"/>
            <a:ext cx="8444853" cy="3816424"/>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descr="http://nabqprotectedarea.org/images/Landscapes/9.jpg"/>
          <p:cNvPicPr>
            <a:picLocks noChangeAspect="1" noChangeArrowheads="1"/>
          </p:cNvPicPr>
          <p:nvPr/>
        </p:nvPicPr>
        <p:blipFill>
          <a:blip r:embed="rId2" cstate="print"/>
          <a:srcRect/>
          <a:stretch>
            <a:fillRect/>
          </a:stretch>
        </p:blipFill>
        <p:spPr bwMode="auto">
          <a:xfrm>
            <a:off x="0" y="2788889"/>
            <a:ext cx="5910787" cy="4069111"/>
          </a:xfrm>
          <a:prstGeom prst="rect">
            <a:avLst/>
          </a:prstGeom>
          <a:noFill/>
        </p:spPr>
      </p:pic>
      <p:pic>
        <p:nvPicPr>
          <p:cNvPr id="214020" name="Picture 4" descr="http://botanic.tau.ac.il/wp-content/uploads/2013/08/%D7%A9%D7%99%D7%98%D7%94-%D7%A1%D7%9C%D7%99%D7%9C%D7%A0%D7%99%D7%AA-2.jpg"/>
          <p:cNvPicPr>
            <a:picLocks noChangeAspect="1" noChangeArrowheads="1"/>
          </p:cNvPicPr>
          <p:nvPr/>
        </p:nvPicPr>
        <p:blipFill>
          <a:blip r:embed="rId3" cstate="print"/>
          <a:srcRect t="23195" r="34003" b="11313"/>
          <a:stretch>
            <a:fillRect/>
          </a:stretch>
        </p:blipFill>
        <p:spPr bwMode="auto">
          <a:xfrm>
            <a:off x="4499992" y="0"/>
            <a:ext cx="4644008" cy="3456384"/>
          </a:xfrm>
          <a:prstGeom prst="rect">
            <a:avLst/>
          </a:prstGeom>
          <a:noFill/>
        </p:spPr>
      </p:pic>
      <p:sp>
        <p:nvSpPr>
          <p:cNvPr id="6" name="Rectangle 5"/>
          <p:cNvSpPr/>
          <p:nvPr/>
        </p:nvSpPr>
        <p:spPr>
          <a:xfrm>
            <a:off x="179512" y="620688"/>
            <a:ext cx="2952328" cy="1077218"/>
          </a:xfrm>
          <a:prstGeom prst="rect">
            <a:avLst/>
          </a:prstGeom>
        </p:spPr>
        <p:txBody>
          <a:bodyPr wrap="square">
            <a:spAutoFit/>
          </a:bodyPr>
          <a:lstStyle/>
          <a:p>
            <a:r>
              <a:rPr lang="fr-FR" sz="3200" b="1" dirty="0" smtClean="0">
                <a:solidFill>
                  <a:srgbClr val="0070C0"/>
                </a:solidFill>
              </a:rPr>
              <a:t>FABACEAE</a:t>
            </a:r>
          </a:p>
          <a:p>
            <a:r>
              <a:rPr lang="fr-FR" sz="3200" b="1" i="1" dirty="0" smtClean="0"/>
              <a:t>Acacia </a:t>
            </a:r>
            <a:r>
              <a:rPr lang="fr-FR" sz="3200" b="1" i="1" dirty="0" err="1" smtClean="0"/>
              <a:t>raddiana</a:t>
            </a:r>
            <a:endParaRPr lang="en-US" sz="3200"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FR" b="1" i="1" dirty="0" smtClean="0"/>
              <a:t>Acacia </a:t>
            </a:r>
            <a:r>
              <a:rPr lang="fr-FR" b="1" i="1" dirty="0" err="1" smtClean="0"/>
              <a:t>seyal</a:t>
            </a:r>
            <a:endParaRPr lang="en-US" dirty="0"/>
          </a:p>
        </p:txBody>
      </p:sp>
      <p:pic>
        <p:nvPicPr>
          <p:cNvPr id="215042" name="Picture 2" descr="Photo P. Poilecot"/>
          <p:cNvPicPr>
            <a:picLocks noChangeAspect="1" noChangeArrowheads="1"/>
          </p:cNvPicPr>
          <p:nvPr/>
        </p:nvPicPr>
        <p:blipFill>
          <a:blip r:embed="rId2" cstate="print"/>
          <a:srcRect/>
          <a:stretch>
            <a:fillRect/>
          </a:stretch>
        </p:blipFill>
        <p:spPr bwMode="auto">
          <a:xfrm>
            <a:off x="3429000" y="2852936"/>
            <a:ext cx="5715000" cy="3810000"/>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548680"/>
            <a:ext cx="8229600" cy="4525963"/>
          </a:xfrm>
        </p:spPr>
        <p:txBody>
          <a:bodyPr/>
          <a:lstStyle/>
          <a:p>
            <a:r>
              <a:rPr lang="fr-FR" b="1" i="1" dirty="0" smtClean="0"/>
              <a:t>Acacia </a:t>
            </a:r>
            <a:r>
              <a:rPr lang="fr-FR" b="1" i="1" dirty="0" err="1" smtClean="0"/>
              <a:t>albida</a:t>
            </a:r>
            <a:endParaRPr lang="en-US" dirty="0"/>
          </a:p>
        </p:txBody>
      </p:sp>
      <p:pic>
        <p:nvPicPr>
          <p:cNvPr id="216066" name="Picture 2" descr="http://royalbotanicgarden.org/sites/default/files/Acacia-albida-3.jpg"/>
          <p:cNvPicPr>
            <a:picLocks noChangeAspect="1" noChangeArrowheads="1"/>
          </p:cNvPicPr>
          <p:nvPr/>
        </p:nvPicPr>
        <p:blipFill>
          <a:blip r:embed="rId2" cstate="print"/>
          <a:srcRect l="1614" t="21497"/>
          <a:stretch>
            <a:fillRect/>
          </a:stretch>
        </p:blipFill>
        <p:spPr bwMode="auto">
          <a:xfrm>
            <a:off x="2809373" y="0"/>
            <a:ext cx="6334627" cy="6741368"/>
          </a:xfrm>
          <a:prstGeom prst="rect">
            <a:avLst/>
          </a:prstGeom>
          <a:noFill/>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620688"/>
            <a:ext cx="8229600" cy="4525963"/>
          </a:xfrm>
        </p:spPr>
        <p:txBody>
          <a:bodyPr/>
          <a:lstStyle/>
          <a:p>
            <a:pPr>
              <a:buNone/>
            </a:pPr>
            <a:r>
              <a:rPr lang="en-US" b="1" i="1" dirty="0" smtClean="0"/>
              <a:t>Cassia </a:t>
            </a:r>
            <a:r>
              <a:rPr lang="en-US" b="1" i="1" dirty="0" err="1" smtClean="0"/>
              <a:t>lanceolata</a:t>
            </a:r>
            <a:endParaRPr lang="en-US" b="1" i="1" dirty="0" smtClean="0"/>
          </a:p>
          <a:p>
            <a:pPr>
              <a:buNone/>
            </a:pPr>
            <a:r>
              <a:rPr lang="fr-FR" b="1" i="1" dirty="0" smtClean="0"/>
              <a:t>Séné </a:t>
            </a:r>
            <a:endParaRPr lang="en-US" dirty="0"/>
          </a:p>
        </p:txBody>
      </p:sp>
      <p:pic>
        <p:nvPicPr>
          <p:cNvPr id="217090" name="Picture 2" descr="http://www.sahara-nature.com/album/photos/plantes/fabaceae/cassia_lanceolata/mra2306_6.jpg"/>
          <p:cNvPicPr>
            <a:picLocks noChangeAspect="1" noChangeArrowheads="1"/>
          </p:cNvPicPr>
          <p:nvPr/>
        </p:nvPicPr>
        <p:blipFill>
          <a:blip r:embed="rId2" cstate="print"/>
          <a:srcRect/>
          <a:stretch>
            <a:fillRect/>
          </a:stretch>
        </p:blipFill>
        <p:spPr bwMode="auto">
          <a:xfrm>
            <a:off x="3275856" y="0"/>
            <a:ext cx="5715000" cy="4286250"/>
          </a:xfrm>
          <a:prstGeom prst="rect">
            <a:avLst/>
          </a:prstGeom>
          <a:noFill/>
        </p:spPr>
      </p:pic>
      <p:pic>
        <p:nvPicPr>
          <p:cNvPr id="217092" name="Picture 4" descr="http://www.sahara-nature.com/album/photos/plantes/fabaceae/cassia_lanceolata/mra2309_6.jpg"/>
          <p:cNvPicPr>
            <a:picLocks noChangeAspect="1" noChangeArrowheads="1"/>
          </p:cNvPicPr>
          <p:nvPr/>
        </p:nvPicPr>
        <p:blipFill>
          <a:blip r:embed="rId3" cstate="print"/>
          <a:srcRect/>
          <a:stretch>
            <a:fillRect/>
          </a:stretch>
        </p:blipFill>
        <p:spPr bwMode="auto">
          <a:xfrm>
            <a:off x="0" y="2571750"/>
            <a:ext cx="5715000" cy="4286250"/>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r>
              <a:rPr lang="fr-FR" b="1" i="1" dirty="0" err="1" smtClean="0"/>
              <a:t>Cacia</a:t>
            </a:r>
            <a:r>
              <a:rPr lang="fr-FR" b="1" i="1" dirty="0" smtClean="0"/>
              <a:t> </a:t>
            </a:r>
            <a:r>
              <a:rPr lang="fr-FR" b="1" i="1" dirty="0" err="1" smtClean="0"/>
              <a:t>angustifolia</a:t>
            </a:r>
            <a:endParaRPr lang="fr-FR" b="1" i="1" dirty="0" smtClean="0"/>
          </a:p>
          <a:p>
            <a:pPr marL="0" indent="0">
              <a:buNone/>
            </a:pPr>
            <a:r>
              <a:rPr lang="fr-FR" b="1" dirty="0" smtClean="0"/>
              <a:t>Sana </a:t>
            </a:r>
            <a:r>
              <a:rPr lang="fr-FR" b="1" dirty="0" err="1" smtClean="0"/>
              <a:t>makki</a:t>
            </a:r>
            <a:endParaRPr lang="en-US" b="1" dirty="0"/>
          </a:p>
        </p:txBody>
      </p:sp>
      <p:pic>
        <p:nvPicPr>
          <p:cNvPr id="218114" name="Picture 2" descr="http://d2ipumls0u12t5.cloudfront.net/wp-content/uploads/2010/08/cassia.jpg"/>
          <p:cNvPicPr>
            <a:picLocks noChangeAspect="1" noChangeArrowheads="1"/>
          </p:cNvPicPr>
          <p:nvPr/>
        </p:nvPicPr>
        <p:blipFill>
          <a:blip r:embed="rId2" cstate="print"/>
          <a:srcRect/>
          <a:stretch>
            <a:fillRect/>
          </a:stretch>
        </p:blipFill>
        <p:spPr bwMode="auto">
          <a:xfrm>
            <a:off x="2959418" y="2276872"/>
            <a:ext cx="5970840" cy="4338812"/>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23528" y="1340768"/>
            <a:ext cx="8229600" cy="4525963"/>
          </a:xfrm>
        </p:spPr>
        <p:txBody>
          <a:bodyPr/>
          <a:lstStyle/>
          <a:p>
            <a:r>
              <a:rPr lang="it-IT" b="1" i="1" dirty="0" smtClean="0"/>
              <a:t>Cassia obovata, </a:t>
            </a:r>
          </a:p>
          <a:p>
            <a:endParaRPr lang="en-US" dirty="0"/>
          </a:p>
        </p:txBody>
      </p:sp>
      <p:pic>
        <p:nvPicPr>
          <p:cNvPr id="219138" name="Picture 2" descr="http://www.henna-und-mehr.de/Bilder/cassia_kl.jpg"/>
          <p:cNvPicPr>
            <a:picLocks noChangeAspect="1" noChangeArrowheads="1"/>
          </p:cNvPicPr>
          <p:nvPr/>
        </p:nvPicPr>
        <p:blipFill>
          <a:blip r:embed="rId2" cstate="print"/>
          <a:srcRect/>
          <a:stretch>
            <a:fillRect/>
          </a:stretch>
        </p:blipFill>
        <p:spPr bwMode="auto">
          <a:xfrm>
            <a:off x="3059833" y="2060848"/>
            <a:ext cx="5923755" cy="4442818"/>
          </a:xfrm>
          <a:prstGeom prst="rect">
            <a:avLst/>
          </a:prstGeom>
          <a:noFill/>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8229600" cy="4525963"/>
          </a:xfrm>
        </p:spPr>
        <p:txBody>
          <a:bodyPr/>
          <a:lstStyle/>
          <a:p>
            <a:r>
              <a:rPr lang="en-US" sz="3600" b="1" dirty="0" smtClean="0">
                <a:solidFill>
                  <a:srgbClr val="0070C0"/>
                </a:solidFill>
              </a:rPr>
              <a:t>ZYGOPHYLLACEAE</a:t>
            </a:r>
          </a:p>
          <a:p>
            <a:r>
              <a:rPr lang="en-US" b="1" i="1" dirty="0" err="1" smtClean="0"/>
              <a:t>Balanites</a:t>
            </a:r>
            <a:r>
              <a:rPr lang="en-US" b="1" i="1" dirty="0" smtClean="0"/>
              <a:t> </a:t>
            </a:r>
            <a:r>
              <a:rPr lang="en-US" b="1" i="1" dirty="0" err="1" smtClean="0"/>
              <a:t>aegyptiaca</a:t>
            </a:r>
            <a:endParaRPr lang="en-US" b="1" i="1" dirty="0" smtClean="0"/>
          </a:p>
          <a:p>
            <a:endParaRPr lang="en-US" dirty="0"/>
          </a:p>
        </p:txBody>
      </p:sp>
      <p:pic>
        <p:nvPicPr>
          <p:cNvPr id="220162" name="Picture 2" descr="http://www.sahara-nature.com/album/photos/plantes/zygophyllaceae/balanites_aegyptiaca/dze0277_6.jpg"/>
          <p:cNvPicPr>
            <a:picLocks noChangeAspect="1" noChangeArrowheads="1"/>
          </p:cNvPicPr>
          <p:nvPr/>
        </p:nvPicPr>
        <p:blipFill>
          <a:blip r:embed="rId2" cstate="print"/>
          <a:srcRect/>
          <a:stretch>
            <a:fillRect/>
          </a:stretch>
        </p:blipFill>
        <p:spPr bwMode="auto">
          <a:xfrm>
            <a:off x="2276872" y="1707654"/>
            <a:ext cx="6867128" cy="5150346"/>
          </a:xfrm>
          <a:prstGeom prst="rect">
            <a:avLst/>
          </a:prstGeom>
          <a:noFill/>
        </p:spPr>
      </p:pic>
      <p:pic>
        <p:nvPicPr>
          <p:cNvPr id="220164" name="Picture 4" descr="http://www.sahara-nature.com/album/photos/plantes/zygophyllaceae/balanites_aegyptiaca/dzc0293_6.jpg"/>
          <p:cNvPicPr>
            <a:picLocks noChangeAspect="1" noChangeArrowheads="1"/>
          </p:cNvPicPr>
          <p:nvPr/>
        </p:nvPicPr>
        <p:blipFill>
          <a:blip r:embed="rId3" cstate="print"/>
          <a:srcRect l="34020" t="-160"/>
          <a:stretch>
            <a:fillRect/>
          </a:stretch>
        </p:blipFill>
        <p:spPr bwMode="auto">
          <a:xfrm>
            <a:off x="9128" y="2564904"/>
            <a:ext cx="3770784" cy="4293096"/>
          </a:xfrm>
          <a:prstGeom prst="rect">
            <a:avLst/>
          </a:prstGeom>
          <a:noFill/>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8229600" cy="4525963"/>
          </a:xfrm>
        </p:spPr>
        <p:txBody>
          <a:bodyPr>
            <a:normAutofit/>
          </a:bodyPr>
          <a:lstStyle/>
          <a:p>
            <a:r>
              <a:rPr lang="en-US" b="1" dirty="0" err="1" smtClean="0"/>
              <a:t>Famille</a:t>
            </a:r>
            <a:r>
              <a:rPr lang="en-US" b="1" dirty="0" smtClean="0"/>
              <a:t> : </a:t>
            </a:r>
            <a:r>
              <a:rPr lang="en-US" b="1" dirty="0" err="1" smtClean="0">
                <a:solidFill>
                  <a:srgbClr val="00B050"/>
                </a:solidFill>
              </a:rPr>
              <a:t>Anacardiaceae</a:t>
            </a:r>
            <a:r>
              <a:rPr lang="en-US" b="1" dirty="0" smtClean="0"/>
              <a:t> :</a:t>
            </a:r>
          </a:p>
          <a:p>
            <a:r>
              <a:rPr lang="en-US" sz="2800" b="1" i="1" dirty="0" err="1" smtClean="0">
                <a:solidFill>
                  <a:srgbClr val="0070C0"/>
                </a:solidFill>
              </a:rPr>
              <a:t>Pistacia</a:t>
            </a:r>
            <a:r>
              <a:rPr lang="en-US" sz="2800" b="1" i="1" dirty="0" smtClean="0">
                <a:solidFill>
                  <a:srgbClr val="0070C0"/>
                </a:solidFill>
              </a:rPr>
              <a:t> </a:t>
            </a:r>
            <a:r>
              <a:rPr lang="en-US" sz="2800" b="1" i="1" dirty="0" err="1" smtClean="0">
                <a:solidFill>
                  <a:srgbClr val="0070C0"/>
                </a:solidFill>
              </a:rPr>
              <a:t>atlantica</a:t>
            </a:r>
            <a:r>
              <a:rPr lang="en-US" sz="2800" b="1" i="1" dirty="0" smtClean="0">
                <a:solidFill>
                  <a:srgbClr val="0070C0"/>
                </a:solidFill>
              </a:rPr>
              <a:t> </a:t>
            </a:r>
          </a:p>
          <a:p>
            <a:r>
              <a:rPr lang="en-US" sz="2800" b="1" i="1" dirty="0" smtClean="0"/>
              <a:t>le </a:t>
            </a:r>
            <a:r>
              <a:rPr lang="en-US" sz="2800" b="1" i="1" dirty="0" err="1" smtClean="0"/>
              <a:t>pistachier</a:t>
            </a:r>
            <a:r>
              <a:rPr lang="en-US" sz="2800" b="1" i="1" dirty="0" smtClean="0"/>
              <a:t> de </a:t>
            </a:r>
            <a:r>
              <a:rPr lang="en-US" sz="2800" b="1" i="1" dirty="0" err="1" smtClean="0"/>
              <a:t>l'atlas</a:t>
            </a:r>
            <a:endParaRPr lang="en-US" sz="2800" b="1" i="1" dirty="0" smtClean="0"/>
          </a:p>
          <a:p>
            <a:r>
              <a:rPr lang="ar-DZ" sz="2800" b="1" i="1" dirty="0" err="1" smtClean="0"/>
              <a:t>بطم</a:t>
            </a:r>
            <a:r>
              <a:rPr lang="fr-FR" sz="2800" b="1" i="1" dirty="0" smtClean="0"/>
              <a:t> </a:t>
            </a:r>
            <a:r>
              <a:rPr lang="ar-DZ" sz="2800" b="1" i="1" dirty="0" err="1" smtClean="0"/>
              <a:t>القاطوف</a:t>
            </a:r>
            <a:r>
              <a:rPr lang="ar-DZ" sz="2800" b="1" i="1" dirty="0" smtClean="0"/>
              <a:t>، </a:t>
            </a:r>
            <a:r>
              <a:rPr lang="ar-DZ" sz="2800" b="1" i="1" dirty="0" err="1" smtClean="0"/>
              <a:t>تاجكوك</a:t>
            </a:r>
            <a:r>
              <a:rPr lang="ar-DZ" sz="2800" b="1" i="1" dirty="0" smtClean="0"/>
              <a:t> ، </a:t>
            </a:r>
            <a:r>
              <a:rPr lang="ar-DZ" sz="2800" b="1" i="1" dirty="0" err="1" smtClean="0"/>
              <a:t>إيج</a:t>
            </a:r>
            <a:r>
              <a:rPr lang="ar-DZ" sz="2800" b="1" i="1" dirty="0" smtClean="0"/>
              <a:t> </a:t>
            </a:r>
            <a:r>
              <a:rPr lang="ar-DZ" sz="2800" b="1" i="1" dirty="0" err="1" smtClean="0"/>
              <a:t>،</a:t>
            </a:r>
            <a:endParaRPr lang="en-US" sz="2800" b="1" i="1" dirty="0"/>
          </a:p>
        </p:txBody>
      </p:sp>
      <p:pic>
        <p:nvPicPr>
          <p:cNvPr id="3074" name="Picture 2" descr="http://www.biolib.cz/IMG/GAL/57456.jpg"/>
          <p:cNvPicPr>
            <a:picLocks noChangeAspect="1" noChangeArrowheads="1"/>
          </p:cNvPicPr>
          <p:nvPr/>
        </p:nvPicPr>
        <p:blipFill>
          <a:blip r:embed="rId2" cstate="print"/>
          <a:srcRect/>
          <a:stretch>
            <a:fillRect/>
          </a:stretch>
        </p:blipFill>
        <p:spPr bwMode="auto">
          <a:xfrm>
            <a:off x="2868149" y="2151112"/>
            <a:ext cx="6275851" cy="4706888"/>
          </a:xfrm>
          <a:prstGeom prst="rect">
            <a:avLst/>
          </a:prstGeom>
          <a:noFill/>
        </p:spPr>
      </p:pic>
      <p:pic>
        <p:nvPicPr>
          <p:cNvPr id="221186" name="Picture 2" descr="http://www.flowersinisrael.com/Flowgallery/Pistacia_atlantica_flower2.jpg"/>
          <p:cNvPicPr>
            <a:picLocks noChangeAspect="1" noChangeArrowheads="1"/>
          </p:cNvPicPr>
          <p:nvPr/>
        </p:nvPicPr>
        <p:blipFill>
          <a:blip r:embed="rId3" cstate="print"/>
          <a:srcRect r="32600" b="18731"/>
          <a:stretch>
            <a:fillRect/>
          </a:stretch>
        </p:blipFill>
        <p:spPr bwMode="auto">
          <a:xfrm>
            <a:off x="0" y="3501008"/>
            <a:ext cx="3851920" cy="3096344"/>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188640"/>
            <a:ext cx="8229600" cy="4525963"/>
          </a:xfrm>
        </p:spPr>
        <p:txBody>
          <a:bodyPr/>
          <a:lstStyle/>
          <a:p>
            <a:r>
              <a:rPr lang="en-US" b="1" dirty="0" smtClean="0">
                <a:solidFill>
                  <a:srgbClr val="0070C0"/>
                </a:solidFill>
              </a:rPr>
              <a:t>ASCLEPIADACEAE</a:t>
            </a:r>
          </a:p>
          <a:p>
            <a:r>
              <a:rPr lang="en-US" b="1" i="1" dirty="0" err="1" smtClean="0"/>
              <a:t>Periploca</a:t>
            </a:r>
            <a:r>
              <a:rPr lang="en-US" b="1" i="1" dirty="0" smtClean="0"/>
              <a:t> </a:t>
            </a:r>
            <a:r>
              <a:rPr lang="en-US" b="1" i="1" dirty="0" err="1" smtClean="0"/>
              <a:t>laevigata</a:t>
            </a:r>
            <a:endParaRPr lang="en-US" b="1" i="1" dirty="0" smtClean="0"/>
          </a:p>
          <a:p>
            <a:endParaRPr lang="en-US" dirty="0"/>
          </a:p>
        </p:txBody>
      </p:sp>
      <p:pic>
        <p:nvPicPr>
          <p:cNvPr id="222210" name="Picture 2" descr="http://www.sahara-nature.com/album/photos/plantes/asclepiadaceae/periploca_laevigata/dzg3416_6.jpg"/>
          <p:cNvPicPr>
            <a:picLocks noChangeAspect="1" noChangeArrowheads="1"/>
          </p:cNvPicPr>
          <p:nvPr/>
        </p:nvPicPr>
        <p:blipFill>
          <a:blip r:embed="rId2" cstate="print"/>
          <a:srcRect/>
          <a:stretch>
            <a:fillRect/>
          </a:stretch>
        </p:blipFill>
        <p:spPr bwMode="auto">
          <a:xfrm>
            <a:off x="3429000" y="2571750"/>
            <a:ext cx="5715000" cy="4286250"/>
          </a:xfrm>
          <a:prstGeom prst="rect">
            <a:avLst/>
          </a:prstGeom>
          <a:noFill/>
        </p:spPr>
      </p:pic>
      <p:pic>
        <p:nvPicPr>
          <p:cNvPr id="222212" name="Picture 4" descr="http://www.sahara-nature.com/album/photos/plantes/asclepiadaceae/periploca_laevigata/dzg3444_6.jpg"/>
          <p:cNvPicPr>
            <a:picLocks noChangeAspect="1" noChangeArrowheads="1"/>
          </p:cNvPicPr>
          <p:nvPr/>
        </p:nvPicPr>
        <p:blipFill>
          <a:blip r:embed="rId3" cstate="print"/>
          <a:srcRect t="1680" r="36380"/>
          <a:stretch>
            <a:fillRect/>
          </a:stretch>
        </p:blipFill>
        <p:spPr bwMode="auto">
          <a:xfrm>
            <a:off x="0" y="1700808"/>
            <a:ext cx="3635896" cy="4214242"/>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88640"/>
            <a:ext cx="8229600" cy="4525963"/>
          </a:xfrm>
        </p:spPr>
        <p:txBody>
          <a:bodyPr/>
          <a:lstStyle/>
          <a:p>
            <a:r>
              <a:rPr lang="en-US" b="1" dirty="0" smtClean="0">
                <a:solidFill>
                  <a:srgbClr val="0070C0"/>
                </a:solidFill>
              </a:rPr>
              <a:t>ASCLEPIADACEAE</a:t>
            </a:r>
          </a:p>
          <a:p>
            <a:r>
              <a:rPr lang="en-US" b="1" i="1" dirty="0" err="1" smtClean="0"/>
              <a:t>Calotropis</a:t>
            </a:r>
            <a:r>
              <a:rPr lang="en-US" b="1" i="1" dirty="0" smtClean="0"/>
              <a:t> </a:t>
            </a:r>
            <a:r>
              <a:rPr lang="en-US" b="1" i="1" dirty="0" err="1" smtClean="0"/>
              <a:t>procera</a:t>
            </a:r>
            <a:endParaRPr lang="en-US" b="1" i="1" dirty="0" smtClean="0"/>
          </a:p>
          <a:p>
            <a:endParaRPr lang="en-US" dirty="0"/>
          </a:p>
        </p:txBody>
      </p:sp>
      <p:pic>
        <p:nvPicPr>
          <p:cNvPr id="223234" name="Picture 2" descr="http://www.sahara-nature.com/album/photos/plantes/asclepiadaceae/calotropis_procera/dzc0060_6.jpg"/>
          <p:cNvPicPr>
            <a:picLocks noChangeAspect="1" noChangeArrowheads="1"/>
          </p:cNvPicPr>
          <p:nvPr/>
        </p:nvPicPr>
        <p:blipFill>
          <a:blip r:embed="rId2" cstate="print"/>
          <a:srcRect/>
          <a:stretch>
            <a:fillRect/>
          </a:stretch>
        </p:blipFill>
        <p:spPr bwMode="auto">
          <a:xfrm>
            <a:off x="3429000" y="2571750"/>
            <a:ext cx="5715000" cy="4286250"/>
          </a:xfrm>
          <a:prstGeom prst="rect">
            <a:avLst/>
          </a:prstGeom>
          <a:noFill/>
        </p:spPr>
      </p:pic>
      <p:pic>
        <p:nvPicPr>
          <p:cNvPr id="223236" name="Picture 4" descr="http://www.sahara-nature.com/album/photos/plantes/asclepiadaceae/calotropis_procera/dzbb0216.jpg"/>
          <p:cNvPicPr>
            <a:picLocks noChangeAspect="1" noChangeArrowheads="1"/>
          </p:cNvPicPr>
          <p:nvPr/>
        </p:nvPicPr>
        <p:blipFill>
          <a:blip r:embed="rId3" cstate="print"/>
          <a:srcRect l="30861" t="1680"/>
          <a:stretch>
            <a:fillRect/>
          </a:stretch>
        </p:blipFill>
        <p:spPr bwMode="auto">
          <a:xfrm>
            <a:off x="0" y="1412776"/>
            <a:ext cx="3951312" cy="4214242"/>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9144000" cy="6525344"/>
          </a:xfrm>
        </p:spPr>
        <p:txBody>
          <a:bodyPr>
            <a:normAutofit/>
          </a:bodyPr>
          <a:lstStyle/>
          <a:p>
            <a:r>
              <a:rPr lang="fr-FR" sz="4000" b="1" dirty="0" smtClean="0">
                <a:solidFill>
                  <a:srgbClr val="0070C0"/>
                </a:solidFill>
              </a:rPr>
              <a:t>Diminution  dans les Zones steppiques</a:t>
            </a:r>
          </a:p>
          <a:p>
            <a:r>
              <a:rPr lang="fr-FR" sz="3600" b="1" dirty="0" smtClean="0"/>
              <a:t>Facteurs physiques :</a:t>
            </a:r>
          </a:p>
          <a:p>
            <a:r>
              <a:rPr lang="fr-FR" sz="3600" b="1" dirty="0" smtClean="0"/>
              <a:t>sécheresse extrême, </a:t>
            </a:r>
          </a:p>
          <a:p>
            <a:r>
              <a:rPr lang="fr-FR" sz="3600" b="1" dirty="0" smtClean="0"/>
              <a:t>durée d’insolation importante, </a:t>
            </a:r>
          </a:p>
          <a:p>
            <a:r>
              <a:rPr lang="fr-FR" sz="3600" b="1" dirty="0" smtClean="0"/>
              <a:t>vents violents et desséchants, érosion éolienne et hydrique, </a:t>
            </a:r>
          </a:p>
          <a:p>
            <a:r>
              <a:rPr lang="fr-FR" sz="3600" b="1" dirty="0" smtClean="0"/>
              <a:t>phénomène de </a:t>
            </a:r>
          </a:p>
          <a:p>
            <a:r>
              <a:rPr lang="fr-FR" sz="3600" b="1" dirty="0" smtClean="0"/>
              <a:t>salinisation), </a:t>
            </a:r>
          </a:p>
          <a:p>
            <a:endParaRPr lang="fr-FR" sz="4000" b="1" dirty="0" smtClean="0"/>
          </a:p>
          <a:p>
            <a:pPr>
              <a:buNone/>
            </a:pPr>
            <a:endParaRPr lang="fr-FR" sz="4000" b="1" dirty="0" smtClean="0">
              <a:solidFill>
                <a:srgbClr val="0070C0"/>
              </a:solidFill>
            </a:endParaRPr>
          </a:p>
          <a:p>
            <a:pPr>
              <a:buNone/>
            </a:pPr>
            <a:endParaRPr lang="fr-FR" sz="3600" b="1" dirty="0" smtClean="0"/>
          </a:p>
          <a:p>
            <a:endParaRPr lang="fr-FR" dirty="0"/>
          </a:p>
        </p:txBody>
      </p:sp>
      <p:pic>
        <p:nvPicPr>
          <p:cNvPr id="55298" name="Picture 2" descr="http://bdm.typepad.com/photos/uncategorized/steppe_algerie.jpg"/>
          <p:cNvPicPr>
            <a:picLocks noChangeAspect="1" noChangeArrowheads="1"/>
          </p:cNvPicPr>
          <p:nvPr/>
        </p:nvPicPr>
        <p:blipFill>
          <a:blip r:embed="rId2" cstate="print"/>
          <a:srcRect/>
          <a:stretch>
            <a:fillRect/>
          </a:stretch>
        </p:blipFill>
        <p:spPr bwMode="auto">
          <a:xfrm>
            <a:off x="3707904" y="3617640"/>
            <a:ext cx="5184576" cy="3240360"/>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heckerboard(across)">
                                      <p:cBhvr>
                                        <p:cTn id="3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8229600" cy="4525963"/>
          </a:xfrm>
        </p:spPr>
        <p:txBody>
          <a:bodyPr/>
          <a:lstStyle/>
          <a:p>
            <a:r>
              <a:rPr lang="en-US" b="1" dirty="0" smtClean="0">
                <a:solidFill>
                  <a:srgbClr val="0070C0"/>
                </a:solidFill>
              </a:rPr>
              <a:t>SALVADORACEAE</a:t>
            </a:r>
          </a:p>
          <a:p>
            <a:r>
              <a:rPr lang="en-US" b="1" i="1" dirty="0" err="1" smtClean="0"/>
              <a:t>Salvadora</a:t>
            </a:r>
            <a:r>
              <a:rPr lang="en-US" b="1" i="1" dirty="0" smtClean="0"/>
              <a:t> </a:t>
            </a:r>
            <a:r>
              <a:rPr lang="en-US" b="1" i="1" dirty="0" err="1" smtClean="0"/>
              <a:t>persica</a:t>
            </a:r>
            <a:endParaRPr lang="en-US" b="1" i="1" dirty="0" smtClean="0"/>
          </a:p>
          <a:p>
            <a:endParaRPr lang="en-US" dirty="0"/>
          </a:p>
        </p:txBody>
      </p:sp>
      <p:pic>
        <p:nvPicPr>
          <p:cNvPr id="224258" name="Picture 2" descr="http://www.sahara-nature.com/album/photos/plantes/salvadoraceae/salvadora_persica/dzg4217_6.jpg"/>
          <p:cNvPicPr>
            <a:picLocks noChangeAspect="1" noChangeArrowheads="1"/>
          </p:cNvPicPr>
          <p:nvPr/>
        </p:nvPicPr>
        <p:blipFill>
          <a:blip r:embed="rId2" cstate="print"/>
          <a:srcRect t="40160" r="-2680"/>
          <a:stretch>
            <a:fillRect/>
          </a:stretch>
        </p:blipFill>
        <p:spPr bwMode="auto">
          <a:xfrm>
            <a:off x="1835696" y="3663617"/>
            <a:ext cx="7308304" cy="3194383"/>
          </a:xfrm>
          <a:prstGeom prst="rect">
            <a:avLst/>
          </a:prstGeom>
          <a:noFill/>
        </p:spPr>
      </p:pic>
      <p:pic>
        <p:nvPicPr>
          <p:cNvPr id="224260" name="Picture 4" descr="http://www.sahara-nature.com/album/photos/plantes/salvadoraceae/salvadora_persica/dzh5688_6.jpg"/>
          <p:cNvPicPr>
            <a:picLocks noChangeAspect="1" noChangeArrowheads="1"/>
          </p:cNvPicPr>
          <p:nvPr/>
        </p:nvPicPr>
        <p:blipFill>
          <a:blip r:embed="rId3" cstate="print"/>
          <a:srcRect l="2548" b="10617"/>
          <a:stretch>
            <a:fillRect/>
          </a:stretch>
        </p:blipFill>
        <p:spPr bwMode="auto">
          <a:xfrm>
            <a:off x="3635896" y="0"/>
            <a:ext cx="5508104" cy="3789040"/>
          </a:xfrm>
          <a:prstGeom prst="rect">
            <a:avLst/>
          </a:prstGeom>
          <a:noFill/>
        </p:spPr>
      </p:pic>
      <p:pic>
        <p:nvPicPr>
          <p:cNvPr id="224262" name="Picture 6" descr="http://www.sahara-nature.com/album/photos/plantes/salvadoraceae/salvadora_persica/dzh5686_6.jpg"/>
          <p:cNvPicPr>
            <a:picLocks noChangeAspect="1" noChangeArrowheads="1"/>
          </p:cNvPicPr>
          <p:nvPr/>
        </p:nvPicPr>
        <p:blipFill>
          <a:blip r:embed="rId4" cstate="print"/>
          <a:srcRect l="31500" r="25661"/>
          <a:stretch>
            <a:fillRect/>
          </a:stretch>
        </p:blipFill>
        <p:spPr bwMode="auto">
          <a:xfrm>
            <a:off x="0" y="2571750"/>
            <a:ext cx="2448272" cy="4286250"/>
          </a:xfrm>
          <a:prstGeom prst="rect">
            <a:avLst/>
          </a:prstGeom>
          <a:noFill/>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0"/>
            <a:ext cx="8229600" cy="4525963"/>
          </a:xfrm>
        </p:spPr>
        <p:txBody>
          <a:bodyPr/>
          <a:lstStyle/>
          <a:p>
            <a:r>
              <a:rPr lang="en-US" b="1" dirty="0" smtClean="0">
                <a:solidFill>
                  <a:srgbClr val="0070C0"/>
                </a:solidFill>
              </a:rPr>
              <a:t>OLEACEAE</a:t>
            </a:r>
          </a:p>
          <a:p>
            <a:r>
              <a:rPr lang="en-US" b="1" i="1" dirty="0" err="1" smtClean="0"/>
              <a:t>Olea</a:t>
            </a:r>
            <a:r>
              <a:rPr lang="en-US" b="1" i="1" dirty="0" smtClean="0"/>
              <a:t> </a:t>
            </a:r>
            <a:r>
              <a:rPr lang="en-US" b="1" i="1" dirty="0" err="1" smtClean="0"/>
              <a:t>laperrinei</a:t>
            </a:r>
            <a:endParaRPr lang="en-US" b="1" i="1" dirty="0" smtClean="0"/>
          </a:p>
          <a:p>
            <a:endParaRPr lang="en-US" dirty="0"/>
          </a:p>
        </p:txBody>
      </p:sp>
      <p:pic>
        <p:nvPicPr>
          <p:cNvPr id="225282" name="Picture 2" descr="http://www.sahara-nature.com/album/photos/plantes/oleaceae/olea_laperrinei/dzc0808_6.jpg"/>
          <p:cNvPicPr>
            <a:picLocks noChangeAspect="1" noChangeArrowheads="1"/>
          </p:cNvPicPr>
          <p:nvPr/>
        </p:nvPicPr>
        <p:blipFill>
          <a:blip r:embed="rId2" cstate="print"/>
          <a:srcRect l="16220" t="8240" r="38421"/>
          <a:stretch>
            <a:fillRect/>
          </a:stretch>
        </p:blipFill>
        <p:spPr bwMode="auto">
          <a:xfrm>
            <a:off x="4788024" y="630661"/>
            <a:ext cx="4104456" cy="6227339"/>
          </a:xfrm>
          <a:prstGeom prst="rect">
            <a:avLst/>
          </a:prstGeom>
          <a:noFill/>
        </p:spPr>
      </p:pic>
      <p:pic>
        <p:nvPicPr>
          <p:cNvPr id="225284" name="Picture 4" descr="http://www.sahara-nature.com/album/photos/plantes/oleaceae/olea_laperrinei/dzc1888_6.jpg"/>
          <p:cNvPicPr>
            <a:picLocks noChangeAspect="1" noChangeArrowheads="1"/>
          </p:cNvPicPr>
          <p:nvPr/>
        </p:nvPicPr>
        <p:blipFill>
          <a:blip r:embed="rId3" cstate="print"/>
          <a:srcRect t="-1680" r="21260"/>
          <a:stretch>
            <a:fillRect/>
          </a:stretch>
        </p:blipFill>
        <p:spPr bwMode="auto">
          <a:xfrm>
            <a:off x="0" y="2132856"/>
            <a:ext cx="4499992" cy="4358258"/>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874" name="Picture 2" descr="http://www.anthos.es/imagenesplantas/Periploca_laevigata_1_JL1_COL.jpg"/>
          <p:cNvPicPr>
            <a:picLocks noChangeAspect="1" noChangeArrowheads="1"/>
          </p:cNvPicPr>
          <p:nvPr/>
        </p:nvPicPr>
        <p:blipFill>
          <a:blip r:embed="rId2" cstate="print"/>
          <a:srcRect l="760" t="8285"/>
          <a:stretch>
            <a:fillRect/>
          </a:stretch>
        </p:blipFill>
        <p:spPr bwMode="auto">
          <a:xfrm>
            <a:off x="4067944" y="3696790"/>
            <a:ext cx="5076056" cy="3188594"/>
          </a:xfrm>
          <a:prstGeom prst="rect">
            <a:avLst/>
          </a:prstGeom>
          <a:noFill/>
        </p:spPr>
      </p:pic>
      <p:sp>
        <p:nvSpPr>
          <p:cNvPr id="5" name="Rectangle 4"/>
          <p:cNvSpPr/>
          <p:nvPr/>
        </p:nvSpPr>
        <p:spPr>
          <a:xfrm>
            <a:off x="5148064" y="1196752"/>
            <a:ext cx="3871386" cy="954107"/>
          </a:xfrm>
          <a:prstGeom prst="rect">
            <a:avLst/>
          </a:prstGeom>
        </p:spPr>
        <p:txBody>
          <a:bodyPr wrap="square">
            <a:spAutoFit/>
          </a:bodyPr>
          <a:lstStyle/>
          <a:p>
            <a:r>
              <a:rPr lang="fr-FR" sz="2800" b="1" i="1" dirty="0" smtClean="0"/>
              <a:t>Famille : </a:t>
            </a:r>
            <a:r>
              <a:rPr lang="en-US" sz="2800" b="1" dirty="0" smtClean="0">
                <a:solidFill>
                  <a:srgbClr val="0070C0"/>
                </a:solidFill>
              </a:rPr>
              <a:t>APOCYNACEAE</a:t>
            </a:r>
            <a:endParaRPr lang="fr-FR" sz="2800" b="1" i="1" dirty="0" smtClean="0">
              <a:solidFill>
                <a:srgbClr val="0070C0"/>
              </a:solidFill>
            </a:endParaRPr>
          </a:p>
          <a:p>
            <a:r>
              <a:rPr lang="fr-FR" sz="2800" b="1" i="1" dirty="0" err="1" smtClean="0"/>
              <a:t>Calotropis</a:t>
            </a:r>
            <a:r>
              <a:rPr lang="fr-FR" sz="2800" b="1" i="1" dirty="0" smtClean="0"/>
              <a:t> </a:t>
            </a:r>
            <a:r>
              <a:rPr lang="fr-FR" sz="2800" b="1" i="1" dirty="0" err="1" smtClean="0"/>
              <a:t>procerata</a:t>
            </a:r>
            <a:endParaRPr lang="en-US" sz="2800" b="1" dirty="0"/>
          </a:p>
        </p:txBody>
      </p:sp>
      <p:pic>
        <p:nvPicPr>
          <p:cNvPr id="207876" name="Picture 4" descr="http://nte-serveur.univ-lyon1.fr/ainflore/geoflore_canarias/Images_Andal/Periploca35.jpg"/>
          <p:cNvPicPr>
            <a:picLocks noChangeAspect="1" noChangeArrowheads="1"/>
          </p:cNvPicPr>
          <p:nvPr/>
        </p:nvPicPr>
        <p:blipFill>
          <a:blip r:embed="rId3" cstate="print"/>
          <a:srcRect/>
          <a:stretch>
            <a:fillRect/>
          </a:stretch>
        </p:blipFill>
        <p:spPr bwMode="auto">
          <a:xfrm>
            <a:off x="0" y="0"/>
            <a:ext cx="4968552" cy="3312368"/>
          </a:xfrm>
          <a:prstGeom prst="rect">
            <a:avLst/>
          </a:prstGeom>
          <a:noFill/>
        </p:spPr>
      </p:pic>
      <p:pic>
        <p:nvPicPr>
          <p:cNvPr id="207878" name="Picture 6" descr="http://www.pharmakobotanik.eu/systematik/7_bilder/coolpix/gc05-020.jpg"/>
          <p:cNvPicPr>
            <a:picLocks noChangeAspect="1" noChangeArrowheads="1"/>
          </p:cNvPicPr>
          <p:nvPr/>
        </p:nvPicPr>
        <p:blipFill>
          <a:blip r:embed="rId4" cstate="print"/>
          <a:srcRect t="12363" r="211"/>
          <a:stretch>
            <a:fillRect/>
          </a:stretch>
        </p:blipFill>
        <p:spPr bwMode="auto">
          <a:xfrm>
            <a:off x="0" y="3284984"/>
            <a:ext cx="4860032" cy="3573017"/>
          </a:xfrm>
          <a:prstGeom prst="rect">
            <a:avLst/>
          </a:prstGeom>
          <a:noFill/>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fontScale="70000" lnSpcReduction="20000"/>
          </a:bodyPr>
          <a:lstStyle/>
          <a:p>
            <a:pPr>
              <a:buNone/>
            </a:pPr>
            <a:r>
              <a:rPr lang="fr-FR" sz="4000" b="1" dirty="0" smtClean="0">
                <a:solidFill>
                  <a:srgbClr val="FF0000"/>
                </a:solidFill>
              </a:rPr>
              <a:t>C. De nombreux arbustes existe :</a:t>
            </a:r>
            <a:r>
              <a:rPr lang="fr-FR" b="1" dirty="0" smtClean="0"/>
              <a:t> </a:t>
            </a:r>
          </a:p>
          <a:p>
            <a:r>
              <a:rPr lang="fr-FR" b="1" i="1" dirty="0" err="1" smtClean="0"/>
              <a:t>Calligonum</a:t>
            </a:r>
            <a:r>
              <a:rPr lang="fr-FR" b="1" i="1" dirty="0" smtClean="0"/>
              <a:t>, </a:t>
            </a:r>
          </a:p>
          <a:p>
            <a:r>
              <a:rPr lang="fr-FR" b="1" i="1" dirty="0" err="1" smtClean="0"/>
              <a:t>Retama</a:t>
            </a:r>
            <a:r>
              <a:rPr lang="fr-FR" b="1" i="1" dirty="0" smtClean="0"/>
              <a:t>, </a:t>
            </a:r>
          </a:p>
          <a:p>
            <a:r>
              <a:rPr lang="fr-FR" b="1" i="1" dirty="0" err="1" smtClean="0"/>
              <a:t>Cocculus</a:t>
            </a:r>
            <a:r>
              <a:rPr lang="fr-FR" b="1" i="1" dirty="0" smtClean="0"/>
              <a:t>,</a:t>
            </a:r>
          </a:p>
          <a:p>
            <a:r>
              <a:rPr lang="fr-FR" b="1" i="1" dirty="0" smtClean="0"/>
              <a:t>Zizyphus, </a:t>
            </a:r>
          </a:p>
          <a:p>
            <a:r>
              <a:rPr lang="fr-FR" b="1" i="1" dirty="0" err="1" smtClean="0"/>
              <a:t>Rhus</a:t>
            </a:r>
            <a:r>
              <a:rPr lang="fr-FR" b="1" i="1" dirty="0" smtClean="0"/>
              <a:t>, </a:t>
            </a:r>
          </a:p>
          <a:p>
            <a:r>
              <a:rPr lang="fr-FR" b="1" i="1" dirty="0" err="1" smtClean="0"/>
              <a:t>Grewia</a:t>
            </a:r>
            <a:r>
              <a:rPr lang="fr-FR" b="1" i="1" dirty="0" smtClean="0"/>
              <a:t>, </a:t>
            </a:r>
          </a:p>
          <a:p>
            <a:r>
              <a:rPr lang="fr-FR" b="1" i="1" dirty="0" err="1" smtClean="0"/>
              <a:t>Myrtus</a:t>
            </a:r>
            <a:r>
              <a:rPr lang="fr-FR" b="1" i="1" dirty="0" smtClean="0"/>
              <a:t>, </a:t>
            </a:r>
          </a:p>
          <a:p>
            <a:r>
              <a:rPr lang="fr-FR" b="1" i="1" dirty="0" err="1" smtClean="0"/>
              <a:t>Nerium</a:t>
            </a:r>
            <a:r>
              <a:rPr lang="fr-FR" b="1" i="1" dirty="0" smtClean="0"/>
              <a:t>, </a:t>
            </a:r>
          </a:p>
          <a:p>
            <a:r>
              <a:rPr lang="fr-FR" b="1" i="1" dirty="0" err="1" smtClean="0"/>
              <a:t>Leptandia</a:t>
            </a:r>
            <a:r>
              <a:rPr lang="fr-FR" b="1" i="1" dirty="0" smtClean="0"/>
              <a:t>.</a:t>
            </a:r>
          </a:p>
          <a:p>
            <a:r>
              <a:rPr lang="fr-FR" b="1" i="1" dirty="0" smtClean="0"/>
              <a:t>et diverses</a:t>
            </a:r>
          </a:p>
          <a:p>
            <a:r>
              <a:rPr lang="fr-FR" b="1" dirty="0" smtClean="0"/>
              <a:t>chénopodiacées: </a:t>
            </a:r>
            <a:r>
              <a:rPr lang="fr-FR" b="1" i="1" dirty="0" err="1" smtClean="0"/>
              <a:t>Cornulaca</a:t>
            </a:r>
            <a:r>
              <a:rPr lang="fr-FR" b="1" i="1" dirty="0" smtClean="0"/>
              <a:t>, </a:t>
            </a:r>
            <a:r>
              <a:rPr lang="fr-FR" b="1" i="1" dirty="0" err="1" smtClean="0"/>
              <a:t>Haloxylon</a:t>
            </a:r>
            <a:r>
              <a:rPr lang="fr-FR" b="1" i="1" dirty="0" smtClean="0"/>
              <a:t>, </a:t>
            </a:r>
            <a:r>
              <a:rPr lang="fr-FR" b="1" i="1" dirty="0" err="1" smtClean="0"/>
              <a:t>Traganum</a:t>
            </a:r>
            <a:r>
              <a:rPr lang="fr-FR" b="1" i="1" dirty="0" smtClean="0"/>
              <a:t>.</a:t>
            </a:r>
            <a:endParaRPr lang="fr-FR" b="1" dirty="0" smtClean="0"/>
          </a:p>
          <a:p>
            <a:endParaRPr lang="fr-FR" b="1" dirty="0"/>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4572000" cy="1200329"/>
          </a:xfrm>
          <a:prstGeom prst="rect">
            <a:avLst/>
          </a:prstGeom>
        </p:spPr>
        <p:txBody>
          <a:bodyPr>
            <a:spAutoFit/>
          </a:bodyPr>
          <a:lstStyle/>
          <a:p>
            <a:r>
              <a:rPr lang="en-US" sz="3600" b="1" dirty="0" smtClean="0">
                <a:solidFill>
                  <a:srgbClr val="0070C0"/>
                </a:solidFill>
              </a:rPr>
              <a:t>POLYGONACEAE</a:t>
            </a:r>
          </a:p>
          <a:p>
            <a:r>
              <a:rPr lang="en-US" sz="3600" b="1" i="1" dirty="0" err="1" smtClean="0"/>
              <a:t>Calligonum</a:t>
            </a:r>
            <a:r>
              <a:rPr lang="en-US" sz="3600" b="1" i="1" dirty="0" smtClean="0"/>
              <a:t> </a:t>
            </a:r>
            <a:r>
              <a:rPr lang="en-US" sz="3600" b="1" i="1" dirty="0" err="1" smtClean="0"/>
              <a:t>azel</a:t>
            </a:r>
            <a:endParaRPr lang="en-US" sz="3600" b="1" i="1" dirty="0" smtClean="0"/>
          </a:p>
        </p:txBody>
      </p:sp>
      <p:pic>
        <p:nvPicPr>
          <p:cNvPr id="226306" name="Picture 2" descr="http://www.sahara-nature.com/album/photos/plantes/polygonaceae/calligonum_azel/dzbg0485_6.jpg"/>
          <p:cNvPicPr>
            <a:picLocks noChangeAspect="1" noChangeArrowheads="1"/>
          </p:cNvPicPr>
          <p:nvPr/>
        </p:nvPicPr>
        <p:blipFill>
          <a:blip r:embed="rId2" cstate="print"/>
          <a:srcRect l="1100" t="20000"/>
          <a:stretch>
            <a:fillRect/>
          </a:stretch>
        </p:blipFill>
        <p:spPr bwMode="auto">
          <a:xfrm>
            <a:off x="0" y="2780928"/>
            <a:ext cx="6720356" cy="4077072"/>
          </a:xfrm>
          <a:prstGeom prst="rect">
            <a:avLst/>
          </a:prstGeom>
          <a:noFill/>
        </p:spPr>
      </p:pic>
      <p:pic>
        <p:nvPicPr>
          <p:cNvPr id="226308" name="Picture 4" descr="http://www.sahara-nature.com/album/photos/plantes/polygonaceae/calligonum_azel/dzbg0486_6.jpg"/>
          <p:cNvPicPr>
            <a:picLocks noChangeAspect="1" noChangeArrowheads="1"/>
          </p:cNvPicPr>
          <p:nvPr/>
        </p:nvPicPr>
        <p:blipFill>
          <a:blip r:embed="rId3" cstate="print"/>
          <a:srcRect/>
          <a:stretch>
            <a:fillRect/>
          </a:stretch>
        </p:blipFill>
        <p:spPr bwMode="auto">
          <a:xfrm>
            <a:off x="4283968" y="0"/>
            <a:ext cx="4860032" cy="3645024"/>
          </a:xfrm>
          <a:prstGeom prst="rect">
            <a:avLst/>
          </a:prstGeom>
          <a:noFill/>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16632"/>
            <a:ext cx="8229600" cy="4525963"/>
          </a:xfrm>
        </p:spPr>
        <p:txBody>
          <a:bodyPr/>
          <a:lstStyle/>
          <a:p>
            <a:r>
              <a:rPr lang="en-US" b="1" dirty="0" smtClean="0">
                <a:solidFill>
                  <a:srgbClr val="0070C0"/>
                </a:solidFill>
              </a:rPr>
              <a:t>POLYGONACEAE</a:t>
            </a:r>
          </a:p>
          <a:p>
            <a:r>
              <a:rPr lang="en-US" b="1" i="1" dirty="0" err="1" smtClean="0"/>
              <a:t>Calligonum</a:t>
            </a:r>
            <a:r>
              <a:rPr lang="en-US" b="1" i="1" dirty="0" smtClean="0"/>
              <a:t> </a:t>
            </a:r>
            <a:r>
              <a:rPr lang="en-US" b="1" i="1" dirty="0" err="1" smtClean="0"/>
              <a:t>comosum</a:t>
            </a:r>
            <a:endParaRPr lang="en-US" dirty="0"/>
          </a:p>
        </p:txBody>
      </p:sp>
      <p:pic>
        <p:nvPicPr>
          <p:cNvPr id="227330" name="Picture 2" descr="http://www.sahara-nature.com/album/photos/plantes/polygonaceae/calligonum_comosum/dzbb1649.jpg"/>
          <p:cNvPicPr>
            <a:picLocks noChangeAspect="1" noChangeArrowheads="1"/>
          </p:cNvPicPr>
          <p:nvPr/>
        </p:nvPicPr>
        <p:blipFill>
          <a:blip r:embed="rId2" cstate="print"/>
          <a:srcRect/>
          <a:stretch>
            <a:fillRect/>
          </a:stretch>
        </p:blipFill>
        <p:spPr bwMode="auto">
          <a:xfrm>
            <a:off x="3776530" y="2571750"/>
            <a:ext cx="5367469" cy="4025602"/>
          </a:xfrm>
          <a:prstGeom prst="rect">
            <a:avLst/>
          </a:prstGeom>
          <a:noFill/>
        </p:spPr>
      </p:pic>
      <p:pic>
        <p:nvPicPr>
          <p:cNvPr id="227332" name="Picture 4" descr="http://www.sahara-nature.com/album/photos/plantes/polygonaceae/calligonum_comosum/dzbb0141.jpg"/>
          <p:cNvPicPr>
            <a:picLocks noChangeAspect="1" noChangeArrowheads="1"/>
          </p:cNvPicPr>
          <p:nvPr/>
        </p:nvPicPr>
        <p:blipFill>
          <a:blip r:embed="rId3" cstate="print"/>
          <a:srcRect r="32600"/>
          <a:stretch>
            <a:fillRect/>
          </a:stretch>
        </p:blipFill>
        <p:spPr bwMode="auto">
          <a:xfrm>
            <a:off x="0" y="1628800"/>
            <a:ext cx="3851920" cy="428625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endParaRPr lang="en-US"/>
          </a:p>
        </p:txBody>
      </p:sp>
      <p:pic>
        <p:nvPicPr>
          <p:cNvPr id="228354" name="Picture 2" descr="http://www.sahara-nature.com/album/photos/plantes/fabaceae/retama_raetam/tna4598_6.jpg"/>
          <p:cNvPicPr>
            <a:picLocks noChangeAspect="1" noChangeArrowheads="1"/>
          </p:cNvPicPr>
          <p:nvPr/>
        </p:nvPicPr>
        <p:blipFill>
          <a:blip r:embed="rId2" cstate="print"/>
          <a:srcRect/>
          <a:stretch>
            <a:fillRect/>
          </a:stretch>
        </p:blipFill>
        <p:spPr bwMode="auto">
          <a:xfrm>
            <a:off x="3429000" y="2571750"/>
            <a:ext cx="5715000" cy="4286250"/>
          </a:xfrm>
          <a:prstGeom prst="rect">
            <a:avLst/>
          </a:prstGeom>
          <a:noFill/>
        </p:spPr>
      </p:pic>
      <p:pic>
        <p:nvPicPr>
          <p:cNvPr id="228356" name="Picture 4" descr="http://www.sahara-nature.com/album/photos/plantes/fabaceae/retama_raetam/tna5072_6.jpg"/>
          <p:cNvPicPr>
            <a:picLocks noChangeAspect="1" noChangeArrowheads="1"/>
          </p:cNvPicPr>
          <p:nvPr/>
        </p:nvPicPr>
        <p:blipFill>
          <a:blip r:embed="rId3" cstate="print"/>
          <a:srcRect r="12440"/>
          <a:stretch>
            <a:fillRect/>
          </a:stretch>
        </p:blipFill>
        <p:spPr bwMode="auto">
          <a:xfrm>
            <a:off x="0" y="1340768"/>
            <a:ext cx="5004048" cy="4286250"/>
          </a:xfrm>
          <a:prstGeom prst="rect">
            <a:avLst/>
          </a:prstGeom>
          <a:noFill/>
        </p:spPr>
      </p:pic>
      <p:sp>
        <p:nvSpPr>
          <p:cNvPr id="6" name="Rectangle 5"/>
          <p:cNvSpPr/>
          <p:nvPr/>
        </p:nvSpPr>
        <p:spPr>
          <a:xfrm>
            <a:off x="0" y="0"/>
            <a:ext cx="4572000" cy="1200329"/>
          </a:xfrm>
          <a:prstGeom prst="rect">
            <a:avLst/>
          </a:prstGeom>
        </p:spPr>
        <p:txBody>
          <a:bodyPr>
            <a:spAutoFit/>
          </a:bodyPr>
          <a:lstStyle/>
          <a:p>
            <a:r>
              <a:rPr lang="en-US" sz="3600" b="1" dirty="0" smtClean="0">
                <a:solidFill>
                  <a:srgbClr val="0070C0"/>
                </a:solidFill>
              </a:rPr>
              <a:t>FABACEAE</a:t>
            </a:r>
          </a:p>
          <a:p>
            <a:r>
              <a:rPr lang="en-US" sz="3600" b="1" i="1" dirty="0" err="1" smtClean="0"/>
              <a:t>Retama</a:t>
            </a:r>
            <a:r>
              <a:rPr lang="en-US" sz="3600" b="1" i="1" dirty="0" smtClean="0"/>
              <a:t> </a:t>
            </a:r>
            <a:r>
              <a:rPr lang="en-US" sz="3600" b="1" i="1" dirty="0" err="1" smtClean="0"/>
              <a:t>raetam</a:t>
            </a:r>
            <a:endParaRPr lang="en-US" sz="3600" b="1" i="1" dirty="0" smtClean="0"/>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8229600" cy="4525963"/>
          </a:xfrm>
        </p:spPr>
        <p:txBody>
          <a:bodyPr/>
          <a:lstStyle/>
          <a:p>
            <a:r>
              <a:rPr lang="en-US" b="1" dirty="0" smtClean="0">
                <a:solidFill>
                  <a:srgbClr val="0070C0"/>
                </a:solidFill>
              </a:rPr>
              <a:t>MENISPERMACEAE</a:t>
            </a:r>
          </a:p>
          <a:p>
            <a:r>
              <a:rPr lang="en-US" b="1" i="1" dirty="0" err="1" smtClean="0"/>
              <a:t>Cocculus</a:t>
            </a:r>
            <a:r>
              <a:rPr lang="en-US" b="1" i="1" dirty="0" smtClean="0"/>
              <a:t> </a:t>
            </a:r>
            <a:r>
              <a:rPr lang="en-US" b="1" i="1" dirty="0" err="1" smtClean="0"/>
              <a:t>pendulus</a:t>
            </a:r>
            <a:endParaRPr lang="en-US" b="1" i="1" dirty="0" smtClean="0"/>
          </a:p>
          <a:p>
            <a:endParaRPr lang="en-US" dirty="0"/>
          </a:p>
        </p:txBody>
      </p:sp>
      <p:pic>
        <p:nvPicPr>
          <p:cNvPr id="229378" name="Picture 2" descr="http://www.sahara-nature.com/album/photos/plantes/menispermaceae/cocculus_pendulus/dze1046_6.jpg"/>
          <p:cNvPicPr>
            <a:picLocks noChangeAspect="1" noChangeArrowheads="1"/>
          </p:cNvPicPr>
          <p:nvPr/>
        </p:nvPicPr>
        <p:blipFill>
          <a:blip r:embed="rId2" cstate="print"/>
          <a:srcRect l="22041" t="-160"/>
          <a:stretch>
            <a:fillRect/>
          </a:stretch>
        </p:blipFill>
        <p:spPr bwMode="auto">
          <a:xfrm>
            <a:off x="0" y="2564904"/>
            <a:ext cx="4455368" cy="4293096"/>
          </a:xfrm>
          <a:prstGeom prst="rect">
            <a:avLst/>
          </a:prstGeom>
          <a:noFill/>
        </p:spPr>
      </p:pic>
      <p:pic>
        <p:nvPicPr>
          <p:cNvPr id="229380" name="Picture 4" descr="http://www.sahara-nature.com/album/photos/plantes/menispermaceae/cocculus_pendulus/mra2859_6.jpg"/>
          <p:cNvPicPr>
            <a:picLocks noChangeAspect="1" noChangeArrowheads="1"/>
          </p:cNvPicPr>
          <p:nvPr/>
        </p:nvPicPr>
        <p:blipFill>
          <a:blip r:embed="rId3" cstate="print"/>
          <a:srcRect/>
          <a:stretch>
            <a:fillRect/>
          </a:stretch>
        </p:blipFill>
        <p:spPr bwMode="auto">
          <a:xfrm>
            <a:off x="3429000" y="1052736"/>
            <a:ext cx="5715000" cy="4286250"/>
          </a:xfrm>
          <a:prstGeom prst="rect">
            <a:avLst/>
          </a:prstGeom>
          <a:noFill/>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8229600" cy="4525963"/>
          </a:xfrm>
        </p:spPr>
        <p:txBody>
          <a:bodyPr/>
          <a:lstStyle/>
          <a:p>
            <a:r>
              <a:rPr lang="en-US" b="1" dirty="0" smtClean="0">
                <a:solidFill>
                  <a:srgbClr val="0070C0"/>
                </a:solidFill>
              </a:rPr>
              <a:t>RHAMNACEAE</a:t>
            </a:r>
          </a:p>
          <a:p>
            <a:r>
              <a:rPr lang="en-US" b="1" i="1" dirty="0" err="1" smtClean="0"/>
              <a:t>Zizyphus</a:t>
            </a:r>
            <a:r>
              <a:rPr lang="en-US" b="1" i="1" dirty="0" smtClean="0"/>
              <a:t> lotus</a:t>
            </a:r>
          </a:p>
          <a:p>
            <a:endParaRPr lang="en-US" dirty="0"/>
          </a:p>
        </p:txBody>
      </p:sp>
      <p:pic>
        <p:nvPicPr>
          <p:cNvPr id="230402" name="Picture 2" descr="http://www.sahara-nature.com/album/photos/plantes/rhamnaceae/zizyphus_lotus/dzi7296.jpg"/>
          <p:cNvPicPr>
            <a:picLocks noChangeAspect="1" noChangeArrowheads="1"/>
          </p:cNvPicPr>
          <p:nvPr/>
        </p:nvPicPr>
        <p:blipFill>
          <a:blip r:embed="rId2" cstate="print"/>
          <a:srcRect/>
          <a:stretch>
            <a:fillRect/>
          </a:stretch>
        </p:blipFill>
        <p:spPr bwMode="auto">
          <a:xfrm>
            <a:off x="3429000" y="2571750"/>
            <a:ext cx="5715000" cy="4286250"/>
          </a:xfrm>
          <a:prstGeom prst="rect">
            <a:avLst/>
          </a:prstGeom>
          <a:noFill/>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95536" y="332656"/>
            <a:ext cx="8229600" cy="4525963"/>
          </a:xfrm>
        </p:spPr>
        <p:txBody>
          <a:bodyPr/>
          <a:lstStyle/>
          <a:p>
            <a:r>
              <a:rPr lang="en-US" b="1" dirty="0" smtClean="0">
                <a:solidFill>
                  <a:srgbClr val="0070C0"/>
                </a:solidFill>
              </a:rPr>
              <a:t>RHAMNACEAE</a:t>
            </a:r>
          </a:p>
          <a:p>
            <a:r>
              <a:rPr lang="en-US" b="1" i="1" dirty="0" err="1" smtClean="0"/>
              <a:t>Zizyphus</a:t>
            </a:r>
            <a:r>
              <a:rPr lang="en-US" b="1" i="1" dirty="0" smtClean="0"/>
              <a:t> </a:t>
            </a:r>
            <a:r>
              <a:rPr lang="en-US" b="1" i="1" dirty="0" err="1" smtClean="0"/>
              <a:t>mauritianus</a:t>
            </a:r>
            <a:endParaRPr lang="en-US" b="1" i="1" dirty="0" smtClean="0"/>
          </a:p>
          <a:p>
            <a:endParaRPr lang="en-US" dirty="0"/>
          </a:p>
        </p:txBody>
      </p:sp>
      <p:pic>
        <p:nvPicPr>
          <p:cNvPr id="231426" name="Picture 2" descr="http://www.sahara-nature.com/album/photos/plantes/rhamnaceae/zizyphus_mauritianus/dzc0999_6.jpg"/>
          <p:cNvPicPr>
            <a:picLocks noChangeAspect="1" noChangeArrowheads="1"/>
          </p:cNvPicPr>
          <p:nvPr/>
        </p:nvPicPr>
        <p:blipFill>
          <a:blip r:embed="rId2" cstate="print"/>
          <a:srcRect/>
          <a:stretch>
            <a:fillRect/>
          </a:stretch>
        </p:blipFill>
        <p:spPr bwMode="auto">
          <a:xfrm>
            <a:off x="3429000" y="2571750"/>
            <a:ext cx="5715000" cy="4286250"/>
          </a:xfrm>
          <a:prstGeom prst="rect">
            <a:avLst/>
          </a:prstGeom>
          <a:noFill/>
        </p:spPr>
      </p:pic>
      <p:pic>
        <p:nvPicPr>
          <p:cNvPr id="231428" name="Picture 4" descr="http://www.sahara-nature.com/album/photos/plantes/rhamnaceae/zizyphus_mauritianus/dzc1924_6.jpg"/>
          <p:cNvPicPr>
            <a:picLocks noChangeAspect="1" noChangeArrowheads="1"/>
          </p:cNvPicPr>
          <p:nvPr/>
        </p:nvPicPr>
        <p:blipFill>
          <a:blip r:embed="rId3" cstate="print"/>
          <a:srcRect l="17640" t="1680" r="10541"/>
          <a:stretch>
            <a:fillRect/>
          </a:stretch>
        </p:blipFill>
        <p:spPr bwMode="auto">
          <a:xfrm>
            <a:off x="0" y="1916832"/>
            <a:ext cx="4104456" cy="4214242"/>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332656"/>
            <a:ext cx="9144000" cy="6264696"/>
          </a:xfrm>
        </p:spPr>
        <p:txBody>
          <a:bodyPr>
            <a:normAutofit/>
          </a:bodyPr>
          <a:lstStyle/>
          <a:p>
            <a:r>
              <a:rPr lang="fr-FR" sz="4400" b="1" dirty="0" smtClean="0">
                <a:solidFill>
                  <a:srgbClr val="0070C0"/>
                </a:solidFill>
              </a:rPr>
              <a:t>Désertification</a:t>
            </a:r>
          </a:p>
          <a:p>
            <a:r>
              <a:rPr lang="fr-FR" sz="3600" b="1" dirty="0" smtClean="0"/>
              <a:t>La désertification est le résultat des effets conjugués des modifications climatiques et des activités humaines.</a:t>
            </a:r>
          </a:p>
          <a:p>
            <a:r>
              <a:rPr lang="fr-FR" sz="3600" b="1" dirty="0" smtClean="0"/>
              <a:t>Durant les dernières années, la désertification a été aggravée par une succession d’années sèches qui ont fortement altéré la régénération de la végétation sur les terres de parcours.</a:t>
            </a:r>
          </a:p>
          <a:p>
            <a:pPr>
              <a:buNone/>
            </a:pPr>
            <a:endParaRPr lang="fr-FR" b="1" dirty="0" smtClean="0"/>
          </a:p>
          <a:p>
            <a:endParaRPr lang="fr-F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16632"/>
            <a:ext cx="8229600" cy="4525963"/>
          </a:xfrm>
        </p:spPr>
        <p:txBody>
          <a:bodyPr/>
          <a:lstStyle/>
          <a:p>
            <a:r>
              <a:rPr lang="en-US" b="1" dirty="0" smtClean="0">
                <a:solidFill>
                  <a:srgbClr val="0070C0"/>
                </a:solidFill>
              </a:rPr>
              <a:t>ANACARDIACEAE</a:t>
            </a:r>
          </a:p>
          <a:p>
            <a:r>
              <a:rPr lang="en-US" b="1" i="1" dirty="0" err="1" smtClean="0"/>
              <a:t>Rhus</a:t>
            </a:r>
            <a:r>
              <a:rPr lang="en-US" b="1" i="1" dirty="0" smtClean="0"/>
              <a:t> </a:t>
            </a:r>
            <a:r>
              <a:rPr lang="en-US" b="1" i="1" dirty="0" err="1" smtClean="0"/>
              <a:t>tripartitum</a:t>
            </a:r>
            <a:endParaRPr lang="en-US" b="1" i="1" dirty="0" smtClean="0"/>
          </a:p>
          <a:p>
            <a:endParaRPr lang="en-US" dirty="0"/>
          </a:p>
        </p:txBody>
      </p:sp>
      <p:pic>
        <p:nvPicPr>
          <p:cNvPr id="232450" name="Picture 2" descr="http://www.sahara-nature.com/album/photos/plantes/anacardiaceae/rhus_tripartita/dzbb0304.jpg"/>
          <p:cNvPicPr>
            <a:picLocks noChangeAspect="1" noChangeArrowheads="1"/>
          </p:cNvPicPr>
          <p:nvPr/>
        </p:nvPicPr>
        <p:blipFill>
          <a:blip r:embed="rId2" cstate="print"/>
          <a:srcRect/>
          <a:stretch>
            <a:fillRect/>
          </a:stretch>
        </p:blipFill>
        <p:spPr bwMode="auto">
          <a:xfrm>
            <a:off x="3429000" y="2571750"/>
            <a:ext cx="5715000" cy="4286250"/>
          </a:xfrm>
          <a:prstGeom prst="rect">
            <a:avLst/>
          </a:prstGeom>
          <a:noFill/>
        </p:spPr>
      </p:pic>
      <p:pic>
        <p:nvPicPr>
          <p:cNvPr id="232452" name="Picture 4" descr="http://www.sahara-nature.com/album/photos/plantes/anacardiaceae/rhus_tripartita/lya8849.jpg"/>
          <p:cNvPicPr>
            <a:picLocks noChangeAspect="1" noChangeArrowheads="1"/>
          </p:cNvPicPr>
          <p:nvPr/>
        </p:nvPicPr>
        <p:blipFill>
          <a:blip r:embed="rId3" cstate="print"/>
          <a:srcRect r="30080"/>
          <a:stretch>
            <a:fillRect/>
          </a:stretch>
        </p:blipFill>
        <p:spPr bwMode="auto">
          <a:xfrm>
            <a:off x="0" y="1340768"/>
            <a:ext cx="3995936" cy="4286250"/>
          </a:xfrm>
          <a:prstGeom prst="rect">
            <a:avLst/>
          </a:prstGeom>
          <a:noFill/>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8229600" cy="4525963"/>
          </a:xfrm>
        </p:spPr>
        <p:txBody>
          <a:bodyPr/>
          <a:lstStyle/>
          <a:p>
            <a:r>
              <a:rPr lang="en-US" b="1" dirty="0" smtClean="0">
                <a:solidFill>
                  <a:srgbClr val="0070C0"/>
                </a:solidFill>
              </a:rPr>
              <a:t>MYRTACEAE</a:t>
            </a:r>
          </a:p>
          <a:p>
            <a:r>
              <a:rPr lang="en-US" b="1" i="1" dirty="0" err="1" smtClean="0"/>
              <a:t>Myrtus</a:t>
            </a:r>
            <a:r>
              <a:rPr lang="en-US" b="1" i="1" dirty="0" smtClean="0"/>
              <a:t> </a:t>
            </a:r>
            <a:r>
              <a:rPr lang="en-US" b="1" i="1" dirty="0" err="1" smtClean="0"/>
              <a:t>nivellei</a:t>
            </a:r>
            <a:endParaRPr lang="en-US" b="1" i="1" dirty="0" smtClean="0"/>
          </a:p>
          <a:p>
            <a:endParaRPr lang="en-US" dirty="0"/>
          </a:p>
        </p:txBody>
      </p:sp>
      <p:pic>
        <p:nvPicPr>
          <p:cNvPr id="233474" name="Picture 2" descr="http://www.sahara-nature.com/album/photos/plantes/myrtaceae/myrtus_nivellei/dzc0621_6.jpg"/>
          <p:cNvPicPr>
            <a:picLocks noChangeAspect="1" noChangeArrowheads="1"/>
          </p:cNvPicPr>
          <p:nvPr/>
        </p:nvPicPr>
        <p:blipFill>
          <a:blip r:embed="rId2" cstate="print"/>
          <a:srcRect/>
          <a:stretch>
            <a:fillRect/>
          </a:stretch>
        </p:blipFill>
        <p:spPr bwMode="auto">
          <a:xfrm>
            <a:off x="3429000" y="2571750"/>
            <a:ext cx="5715000" cy="4286250"/>
          </a:xfrm>
          <a:prstGeom prst="rect">
            <a:avLst/>
          </a:prstGeom>
          <a:noFill/>
        </p:spPr>
      </p:pic>
      <p:pic>
        <p:nvPicPr>
          <p:cNvPr id="233476" name="Picture 4" descr="http://www.sahara-nature.com/album/photos/plantes/myrtaceae/myrtus_nivellei/dzc0619_6.jpg"/>
          <p:cNvPicPr>
            <a:picLocks noChangeAspect="1" noChangeArrowheads="1"/>
          </p:cNvPicPr>
          <p:nvPr/>
        </p:nvPicPr>
        <p:blipFill>
          <a:blip r:embed="rId3" cstate="print"/>
          <a:srcRect t="1680" r="28820"/>
          <a:stretch>
            <a:fillRect/>
          </a:stretch>
        </p:blipFill>
        <p:spPr bwMode="auto">
          <a:xfrm>
            <a:off x="0" y="1340768"/>
            <a:ext cx="4067944" cy="4214242"/>
          </a:xfrm>
          <a:prstGeom prst="rect">
            <a:avLst/>
          </a:prstGeom>
          <a:no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1"/>
            <a:ext cx="8229600" cy="1412776"/>
          </a:xfrm>
        </p:spPr>
        <p:txBody>
          <a:bodyPr/>
          <a:lstStyle/>
          <a:p>
            <a:r>
              <a:rPr lang="en-US" b="1" dirty="0" smtClean="0">
                <a:solidFill>
                  <a:srgbClr val="0070C0"/>
                </a:solidFill>
              </a:rPr>
              <a:t>APOCYNACEAE</a:t>
            </a:r>
          </a:p>
          <a:p>
            <a:r>
              <a:rPr lang="en-US" b="1" i="1" dirty="0" err="1" smtClean="0"/>
              <a:t>Nerium</a:t>
            </a:r>
            <a:r>
              <a:rPr lang="en-US" b="1" i="1" dirty="0" smtClean="0"/>
              <a:t> oleander</a:t>
            </a:r>
          </a:p>
          <a:p>
            <a:endParaRPr lang="en-US" dirty="0"/>
          </a:p>
        </p:txBody>
      </p:sp>
      <p:pic>
        <p:nvPicPr>
          <p:cNvPr id="234498" name="Picture 2" descr="http://www.sahara-nature.com/album/photos/plantes/apocynaceae/nerium_oleander/dzc0460_6.jpg"/>
          <p:cNvPicPr>
            <a:picLocks noChangeAspect="1" noChangeArrowheads="1"/>
          </p:cNvPicPr>
          <p:nvPr/>
        </p:nvPicPr>
        <p:blipFill>
          <a:blip r:embed="rId2" cstate="print"/>
          <a:srcRect/>
          <a:stretch>
            <a:fillRect/>
          </a:stretch>
        </p:blipFill>
        <p:spPr bwMode="auto">
          <a:xfrm>
            <a:off x="2843808" y="2060848"/>
            <a:ext cx="5715000" cy="4286250"/>
          </a:xfrm>
          <a:prstGeom prst="rect">
            <a:avLst/>
          </a:prstGeom>
          <a:noFill/>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8229600" cy="4525963"/>
          </a:xfrm>
        </p:spPr>
        <p:txBody>
          <a:bodyPr/>
          <a:lstStyle/>
          <a:p>
            <a:r>
              <a:rPr lang="en-US" b="1" dirty="0" smtClean="0">
                <a:solidFill>
                  <a:srgbClr val="0070C0"/>
                </a:solidFill>
              </a:rPr>
              <a:t>CHENOPODIACEAE</a:t>
            </a:r>
          </a:p>
          <a:p>
            <a:r>
              <a:rPr lang="en-US" b="1" i="1" dirty="0" err="1" smtClean="0"/>
              <a:t>Cornulaca</a:t>
            </a:r>
            <a:r>
              <a:rPr lang="en-US" b="1" i="1" dirty="0" smtClean="0"/>
              <a:t> </a:t>
            </a:r>
            <a:r>
              <a:rPr lang="en-US" b="1" i="1" dirty="0" err="1" smtClean="0"/>
              <a:t>monacantha</a:t>
            </a:r>
            <a:endParaRPr lang="en-US" b="1" i="1" dirty="0" smtClean="0"/>
          </a:p>
        </p:txBody>
      </p:sp>
      <p:pic>
        <p:nvPicPr>
          <p:cNvPr id="235522" name="Picture 2" descr="http://www.sahara-nature.com/album/photos/plantes/chenopodiaceae/cornulaca_monacantha/dzbg1000_6.jpg"/>
          <p:cNvPicPr>
            <a:picLocks noChangeAspect="1" noChangeArrowheads="1"/>
          </p:cNvPicPr>
          <p:nvPr/>
        </p:nvPicPr>
        <p:blipFill>
          <a:blip r:embed="rId2" cstate="print"/>
          <a:srcRect/>
          <a:stretch>
            <a:fillRect/>
          </a:stretch>
        </p:blipFill>
        <p:spPr bwMode="auto">
          <a:xfrm>
            <a:off x="3429000" y="2571750"/>
            <a:ext cx="5715000" cy="4286250"/>
          </a:xfrm>
          <a:prstGeom prst="rect">
            <a:avLst/>
          </a:prstGeom>
          <a:noFill/>
        </p:spPr>
      </p:pic>
      <p:pic>
        <p:nvPicPr>
          <p:cNvPr id="235524" name="Picture 4" descr="http://www.sahara-nature.com/album/photos/plantes/chenopodiaceae/cornulaca_monacantha/dze0725_6.jpg"/>
          <p:cNvPicPr>
            <a:picLocks noChangeAspect="1" noChangeArrowheads="1"/>
          </p:cNvPicPr>
          <p:nvPr/>
        </p:nvPicPr>
        <p:blipFill>
          <a:blip r:embed="rId3" cstate="print"/>
          <a:srcRect l="14481" t="1680" r="33860"/>
          <a:stretch>
            <a:fillRect/>
          </a:stretch>
        </p:blipFill>
        <p:spPr bwMode="auto">
          <a:xfrm>
            <a:off x="0" y="1556792"/>
            <a:ext cx="2952328" cy="4214242"/>
          </a:xfrm>
          <a:prstGeom prst="rect">
            <a:avLst/>
          </a:prstGeom>
          <a:noFill/>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8229600" cy="4525963"/>
          </a:xfrm>
        </p:spPr>
        <p:txBody>
          <a:bodyPr/>
          <a:lstStyle/>
          <a:p>
            <a:r>
              <a:rPr lang="en-US" b="1" dirty="0" smtClean="0">
                <a:solidFill>
                  <a:srgbClr val="0070C0"/>
                </a:solidFill>
              </a:rPr>
              <a:t>CHENOPODIACEAE</a:t>
            </a:r>
          </a:p>
          <a:p>
            <a:r>
              <a:rPr lang="en-US" b="1" i="1" dirty="0" err="1" smtClean="0"/>
              <a:t>Traganum</a:t>
            </a:r>
            <a:r>
              <a:rPr lang="en-US" b="1" i="1" dirty="0" smtClean="0"/>
              <a:t> </a:t>
            </a:r>
            <a:r>
              <a:rPr lang="en-US" b="1" i="1" dirty="0" err="1" smtClean="0"/>
              <a:t>nudatum</a:t>
            </a:r>
            <a:endParaRPr lang="en-US" b="1" i="1" dirty="0" smtClean="0"/>
          </a:p>
          <a:p>
            <a:endParaRPr lang="en-US" dirty="0"/>
          </a:p>
        </p:txBody>
      </p:sp>
      <p:pic>
        <p:nvPicPr>
          <p:cNvPr id="236546" name="Picture 2" descr="http://www.sahara-nature.com/album/photos/plantes/chenopodiaceae/traganum_nudatum/dzc0301_6.jpg"/>
          <p:cNvPicPr>
            <a:picLocks noChangeAspect="1" noChangeArrowheads="1"/>
          </p:cNvPicPr>
          <p:nvPr/>
        </p:nvPicPr>
        <p:blipFill>
          <a:blip r:embed="rId2" cstate="print"/>
          <a:srcRect/>
          <a:stretch>
            <a:fillRect/>
          </a:stretch>
        </p:blipFill>
        <p:spPr bwMode="auto">
          <a:xfrm>
            <a:off x="3429000" y="2571750"/>
            <a:ext cx="5715000" cy="4286250"/>
          </a:xfrm>
          <a:prstGeom prst="rect">
            <a:avLst/>
          </a:prstGeom>
          <a:noFill/>
        </p:spPr>
      </p:pic>
      <p:pic>
        <p:nvPicPr>
          <p:cNvPr id="236548" name="Picture 4" descr="http://www.sahara-nature.com/album/photos/plantes/chenopodiaceae/traganum_nudatum/dzc0307_6.jpg"/>
          <p:cNvPicPr>
            <a:picLocks noChangeAspect="1" noChangeArrowheads="1"/>
          </p:cNvPicPr>
          <p:nvPr/>
        </p:nvPicPr>
        <p:blipFill>
          <a:blip r:embed="rId3" cstate="print"/>
          <a:srcRect l="22041" t="1680" r="17480"/>
          <a:stretch>
            <a:fillRect/>
          </a:stretch>
        </p:blipFill>
        <p:spPr bwMode="auto">
          <a:xfrm>
            <a:off x="179512" y="1268760"/>
            <a:ext cx="3456384" cy="4214242"/>
          </a:xfrm>
          <a:prstGeom prst="rect">
            <a:avLst/>
          </a:prstGeom>
          <a:noFill/>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79512" y="260648"/>
            <a:ext cx="8712968" cy="6264696"/>
          </a:xfrm>
        </p:spPr>
        <p:txBody>
          <a:bodyPr>
            <a:normAutofit/>
          </a:bodyPr>
          <a:lstStyle/>
          <a:p>
            <a:r>
              <a:rPr lang="fr-FR" sz="4400" b="1" dirty="0" smtClean="0">
                <a:solidFill>
                  <a:srgbClr val="FF0000"/>
                </a:solidFill>
              </a:rPr>
              <a:t>Ecosystème oasien</a:t>
            </a:r>
          </a:p>
          <a:p>
            <a:r>
              <a:rPr lang="fr-FR" b="1" dirty="0" smtClean="0"/>
              <a:t>Le palmier dattier (</a:t>
            </a:r>
            <a:r>
              <a:rPr lang="fr-FR" b="1" i="1" dirty="0" smtClean="0"/>
              <a:t>Phoenix </a:t>
            </a:r>
            <a:r>
              <a:rPr lang="fr-FR" b="1" i="1" dirty="0" err="1" smtClean="0"/>
              <a:t>dactylifera</a:t>
            </a:r>
            <a:r>
              <a:rPr lang="fr-FR" b="1" i="1" dirty="0" smtClean="0"/>
              <a:t>) occupe une place importante dans le </a:t>
            </a:r>
            <a:r>
              <a:rPr lang="fr-FR" b="1" dirty="0" smtClean="0"/>
              <a:t>maintien de l’agriculture oasienne, et ce grâce au micro climat qu’il </a:t>
            </a:r>
            <a:r>
              <a:rPr lang="fr-FR" b="1" dirty="0" err="1" smtClean="0"/>
              <a:t>cree</a:t>
            </a:r>
            <a:r>
              <a:rPr lang="fr-FR" b="1" dirty="0" smtClean="0"/>
              <a:t>. </a:t>
            </a:r>
          </a:p>
          <a:p>
            <a:r>
              <a:rPr lang="fr-FR" b="1" dirty="0" smtClean="0"/>
              <a:t>Cet écosystème est caractérisé par des cultures en étages, on distingue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332656"/>
            <a:ext cx="8892480" cy="6120680"/>
          </a:xfrm>
        </p:spPr>
        <p:txBody>
          <a:bodyPr>
            <a:normAutofit/>
          </a:bodyPr>
          <a:lstStyle/>
          <a:p>
            <a:r>
              <a:rPr lang="fr-FR" b="1" dirty="0">
                <a:solidFill>
                  <a:srgbClr val="00B050"/>
                </a:solidFill>
                <a:effectLst>
                  <a:outerShdw blurRad="38100" dist="38100" dir="2700000" algn="tl">
                    <a:srgbClr val="000000">
                      <a:alpha val="43137"/>
                    </a:srgbClr>
                  </a:outerShdw>
                </a:effectLst>
              </a:rPr>
              <a:t>L’étage </a:t>
            </a:r>
            <a:r>
              <a:rPr lang="fr-FR" b="1" dirty="0" err="1">
                <a:solidFill>
                  <a:srgbClr val="00B050"/>
                </a:solidFill>
                <a:effectLst>
                  <a:outerShdw blurRad="38100" dist="38100" dir="2700000" algn="tl">
                    <a:srgbClr val="000000">
                      <a:alpha val="43137"/>
                    </a:srgbClr>
                  </a:outerShdw>
                </a:effectLst>
              </a:rPr>
              <a:t>phoenicicole</a:t>
            </a:r>
            <a:endParaRPr lang="fr-FR" b="1" dirty="0">
              <a:solidFill>
                <a:srgbClr val="00B050"/>
              </a:solidFill>
              <a:effectLst>
                <a:outerShdw blurRad="38100" dist="38100" dir="2700000" algn="tl">
                  <a:srgbClr val="000000">
                    <a:alpha val="43137"/>
                  </a:srgbClr>
                </a:outerShdw>
              </a:effectLst>
            </a:endParaRPr>
          </a:p>
          <a:p>
            <a:r>
              <a:rPr lang="fr-FR" b="1" dirty="0">
                <a:solidFill>
                  <a:srgbClr val="00B050"/>
                </a:solidFill>
                <a:effectLst>
                  <a:outerShdw blurRad="38100" dist="38100" dir="2700000" algn="tl">
                    <a:srgbClr val="000000">
                      <a:alpha val="43137"/>
                    </a:srgbClr>
                  </a:outerShdw>
                </a:effectLst>
              </a:rPr>
              <a:t>L’étage arborée</a:t>
            </a:r>
            <a:r>
              <a:rPr lang="fr-FR" b="1" dirty="0"/>
              <a:t>, représentée notamment par le grenadier, la vigne, le figuier et autres,</a:t>
            </a:r>
          </a:p>
          <a:p>
            <a:r>
              <a:rPr lang="fr-FR" b="1" dirty="0" smtClean="0">
                <a:solidFill>
                  <a:srgbClr val="00B050"/>
                </a:solidFill>
                <a:effectLst>
                  <a:outerShdw blurRad="38100" dist="38100" dir="2700000" algn="tl">
                    <a:srgbClr val="000000">
                      <a:alpha val="43137"/>
                    </a:srgbClr>
                  </a:outerShdw>
                </a:effectLst>
              </a:rPr>
              <a:t>L’étage herbacé : </a:t>
            </a:r>
            <a:r>
              <a:rPr lang="fr-FR" b="1" dirty="0" smtClean="0"/>
              <a:t>entre autres le maraîchage, les céréales, les fourrages et les plantes médicinales et aromatiques.</a:t>
            </a:r>
          </a:p>
          <a:p>
            <a:r>
              <a:rPr lang="fr-FR" b="1" dirty="0" smtClean="0"/>
              <a:t>Il est à noter que cet écosystème, n’a pu se créer, que grâce à l’existence d’une source d’irrigation tel que le système d’irrigation.</a:t>
            </a:r>
            <a:endParaRPr lang="fr-FR"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980728"/>
            <a:ext cx="8229600" cy="2592288"/>
          </a:xfrm>
        </p:spPr>
        <p:txBody>
          <a:bodyPr>
            <a:noAutofit/>
          </a:bodyPr>
          <a:lstStyle/>
          <a:p>
            <a:r>
              <a:rPr lang="fr-FR" sz="6000" b="1" dirty="0" smtClean="0">
                <a:solidFill>
                  <a:srgbClr val="00B050"/>
                </a:solidFill>
                <a:effectLst>
                  <a:outerShdw blurRad="38100" dist="38100" dir="2700000" algn="tl">
                    <a:srgbClr val="000000">
                      <a:alpha val="43137"/>
                    </a:srgbClr>
                  </a:outerShdw>
                </a:effectLst>
              </a:rPr>
              <a:t>Valeurs des ressources </a:t>
            </a:r>
            <a:r>
              <a:rPr lang="fr-FR" sz="6000" b="1" dirty="0" err="1" smtClean="0">
                <a:solidFill>
                  <a:srgbClr val="00B050"/>
                </a:solidFill>
                <a:effectLst>
                  <a:outerShdw blurRad="38100" dist="38100" dir="2700000" algn="tl">
                    <a:srgbClr val="000000">
                      <a:alpha val="43137"/>
                    </a:srgbClr>
                  </a:outerShdw>
                </a:effectLst>
              </a:rPr>
              <a:t>phytogénétiques</a:t>
            </a:r>
            <a:r>
              <a:rPr lang="fr-FR" sz="6000" b="1" dirty="0" smtClean="0">
                <a:solidFill>
                  <a:srgbClr val="00B050"/>
                </a:solidFill>
                <a:effectLst>
                  <a:outerShdw blurRad="38100" dist="38100" dir="2700000" algn="tl">
                    <a:srgbClr val="000000">
                      <a:alpha val="43137"/>
                    </a:srgbClr>
                  </a:outerShdw>
                </a:effectLst>
              </a:rPr>
              <a:t> pour</a:t>
            </a:r>
            <a:br>
              <a:rPr lang="fr-FR" sz="6000" b="1" dirty="0" smtClean="0">
                <a:solidFill>
                  <a:srgbClr val="00B050"/>
                </a:solidFill>
                <a:effectLst>
                  <a:outerShdw blurRad="38100" dist="38100" dir="2700000" algn="tl">
                    <a:srgbClr val="000000">
                      <a:alpha val="43137"/>
                    </a:srgbClr>
                  </a:outerShdw>
                </a:effectLst>
              </a:rPr>
            </a:br>
            <a:r>
              <a:rPr lang="fr-FR" sz="6000" b="1" dirty="0" smtClean="0">
                <a:solidFill>
                  <a:srgbClr val="00B050"/>
                </a:solidFill>
                <a:effectLst>
                  <a:outerShdw blurRad="38100" dist="38100" dir="2700000" algn="tl">
                    <a:srgbClr val="000000">
                      <a:alpha val="43137"/>
                    </a:srgbClr>
                  </a:outerShdw>
                </a:effectLst>
              </a:rPr>
              <a:t>l’alimentation et l’agriculture</a:t>
            </a:r>
            <a:endParaRPr lang="fr-FR" sz="6000" dirty="0">
              <a:solidFill>
                <a:srgbClr val="00B05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5400" b="1" dirty="0" smtClean="0">
                <a:solidFill>
                  <a:srgbClr val="FF0000"/>
                </a:solidFill>
                <a:effectLst>
                  <a:outerShdw blurRad="38100" dist="38100" dir="2700000" algn="tl">
                    <a:srgbClr val="000000">
                      <a:alpha val="43137"/>
                    </a:srgbClr>
                  </a:outerShdw>
                </a:effectLst>
              </a:rPr>
              <a:t>1. Les céréales</a:t>
            </a:r>
            <a:endParaRPr lang="fr-FR" sz="5400" dirty="0">
              <a:solidFill>
                <a:srgbClr val="FF0000"/>
              </a:solidFill>
            </a:endParaRPr>
          </a:p>
        </p:txBody>
      </p:sp>
      <p:sp>
        <p:nvSpPr>
          <p:cNvPr id="3" name="Espace réservé du contenu 2"/>
          <p:cNvSpPr>
            <a:spLocks noGrp="1"/>
          </p:cNvSpPr>
          <p:nvPr>
            <p:ph idx="1"/>
          </p:nvPr>
        </p:nvSpPr>
        <p:spPr/>
        <p:txBody>
          <a:bodyPr/>
          <a:lstStyle/>
          <a:p>
            <a:endParaRPr lang="fr-F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539552" y="0"/>
            <a:ext cx="8229600" cy="4525963"/>
          </a:xfrm>
        </p:spPr>
        <p:txBody>
          <a:bodyPr/>
          <a:lstStyle/>
          <a:p>
            <a:r>
              <a:rPr lang="fr-FR" b="1" dirty="0" smtClean="0"/>
              <a:t>La culture des céréales est fort ancienne en Algérie ; </a:t>
            </a:r>
            <a:r>
              <a:rPr lang="fr-FR" b="1" dirty="0" smtClean="0">
                <a:solidFill>
                  <a:srgbClr val="0070C0"/>
                </a:solidFill>
              </a:rPr>
              <a:t>le blé et l’orge </a:t>
            </a:r>
            <a:r>
              <a:rPr lang="fr-FR" b="1" dirty="0" smtClean="0"/>
              <a:t>tiennent une place de premier ordre parmi les plantes cultivées.</a:t>
            </a:r>
            <a:endParaRPr lang="fr-FR" b="1" dirty="0"/>
          </a:p>
        </p:txBody>
      </p:sp>
      <p:pic>
        <p:nvPicPr>
          <p:cNvPr id="77830" name="Picture 6" descr="http://www.forestryimages.org/images/768x512/5436499.jpg"/>
          <p:cNvPicPr>
            <a:picLocks noChangeAspect="1" noChangeArrowheads="1"/>
          </p:cNvPicPr>
          <p:nvPr/>
        </p:nvPicPr>
        <p:blipFill>
          <a:blip r:embed="rId2" cstate="print"/>
          <a:srcRect r="580" b="10751"/>
          <a:stretch>
            <a:fillRect/>
          </a:stretch>
        </p:blipFill>
        <p:spPr bwMode="auto">
          <a:xfrm>
            <a:off x="4331112" y="2708920"/>
            <a:ext cx="4812888" cy="3240360"/>
          </a:xfrm>
          <a:prstGeom prst="rect">
            <a:avLst/>
          </a:prstGeom>
          <a:ln>
            <a:noFill/>
          </a:ln>
          <a:effectLst>
            <a:softEdge rad="112500"/>
          </a:effectLst>
        </p:spPr>
      </p:pic>
      <p:sp>
        <p:nvSpPr>
          <p:cNvPr id="7" name="Rectangle 6"/>
          <p:cNvSpPr/>
          <p:nvPr/>
        </p:nvSpPr>
        <p:spPr>
          <a:xfrm>
            <a:off x="6228184" y="5949280"/>
            <a:ext cx="2448272" cy="461665"/>
          </a:xfrm>
          <a:prstGeom prst="rect">
            <a:avLst/>
          </a:prstGeom>
        </p:spPr>
        <p:txBody>
          <a:bodyPr wrap="square">
            <a:spAutoFit/>
          </a:bodyPr>
          <a:lstStyle/>
          <a:p>
            <a:r>
              <a:rPr lang="fr-FR" sz="2400" b="1" i="1" dirty="0" err="1" smtClean="0"/>
              <a:t>Triticum</a:t>
            </a:r>
            <a:r>
              <a:rPr lang="fr-FR" sz="2400" b="1" i="1" dirty="0" smtClean="0"/>
              <a:t> </a:t>
            </a:r>
            <a:r>
              <a:rPr lang="fr-FR" sz="2400" b="1" i="1" dirty="0" err="1" smtClean="0"/>
              <a:t>durum</a:t>
            </a:r>
            <a:endParaRPr lang="fr-FR" sz="2400" b="1" i="1" dirty="0"/>
          </a:p>
        </p:txBody>
      </p:sp>
      <p:sp>
        <p:nvSpPr>
          <p:cNvPr id="8" name="Rectangle 7"/>
          <p:cNvSpPr/>
          <p:nvPr/>
        </p:nvSpPr>
        <p:spPr>
          <a:xfrm>
            <a:off x="1043608" y="5949280"/>
            <a:ext cx="2778325" cy="523220"/>
          </a:xfrm>
          <a:prstGeom prst="rect">
            <a:avLst/>
          </a:prstGeom>
        </p:spPr>
        <p:txBody>
          <a:bodyPr wrap="none">
            <a:spAutoFit/>
          </a:bodyPr>
          <a:lstStyle/>
          <a:p>
            <a:r>
              <a:rPr lang="fr-FR" sz="2800" b="1" i="1" dirty="0" err="1" smtClean="0"/>
              <a:t>Hordeum</a:t>
            </a:r>
            <a:r>
              <a:rPr lang="fr-FR" sz="2800" b="1" i="1" dirty="0" smtClean="0"/>
              <a:t> </a:t>
            </a:r>
            <a:r>
              <a:rPr lang="fr-FR" sz="2800" b="1" i="1" dirty="0" err="1" smtClean="0"/>
              <a:t>vulgare</a:t>
            </a:r>
            <a:endParaRPr lang="fr-FR" sz="2800" b="1" i="1" dirty="0"/>
          </a:p>
        </p:txBody>
      </p:sp>
      <p:pic>
        <p:nvPicPr>
          <p:cNvPr id="77832" name="Picture 8" descr="http://www.biolib.cz/IMG/GAL/BIG/89311.jpg"/>
          <p:cNvPicPr>
            <a:picLocks noChangeAspect="1" noChangeArrowheads="1"/>
          </p:cNvPicPr>
          <p:nvPr/>
        </p:nvPicPr>
        <p:blipFill>
          <a:blip r:embed="rId3" cstate="print"/>
          <a:srcRect/>
          <a:stretch>
            <a:fillRect/>
          </a:stretch>
        </p:blipFill>
        <p:spPr bwMode="auto">
          <a:xfrm>
            <a:off x="0" y="2598708"/>
            <a:ext cx="4355976" cy="326698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9144000" cy="5661248"/>
          </a:xfrm>
        </p:spPr>
        <p:txBody>
          <a:bodyPr>
            <a:noAutofit/>
          </a:bodyPr>
          <a:lstStyle/>
          <a:p>
            <a:r>
              <a:rPr lang="fr-FR" sz="4800" b="1" dirty="0" smtClean="0">
                <a:solidFill>
                  <a:srgbClr val="0070C0"/>
                </a:solidFill>
              </a:rPr>
              <a:t>Diminution dans les Forêts</a:t>
            </a:r>
          </a:p>
          <a:p>
            <a:r>
              <a:rPr lang="fr-FR" sz="3600" b="1" dirty="0" smtClean="0"/>
              <a:t>extension des superficies cultivées, destruction de la végétation ligneuse </a:t>
            </a:r>
          </a:p>
          <a:p>
            <a:r>
              <a:rPr lang="fr-FR" sz="3600" b="1" dirty="0" smtClean="0"/>
              <a:t>incendies d’été, </a:t>
            </a:r>
          </a:p>
          <a:p>
            <a:r>
              <a:rPr lang="fr-FR" sz="3600" b="1" dirty="0" smtClean="0"/>
              <a:t>problèmes phytosanitaires (maladies et parasites), </a:t>
            </a:r>
          </a:p>
          <a:p>
            <a:r>
              <a:rPr lang="fr-FR" sz="3600" b="1" dirty="0" smtClean="0"/>
              <a:t>surpâturage ,</a:t>
            </a:r>
          </a:p>
          <a:p>
            <a:r>
              <a:rPr lang="fr-FR" sz="3600" b="1" dirty="0" smtClean="0"/>
              <a:t>érosion, </a:t>
            </a:r>
          </a:p>
          <a:p>
            <a:r>
              <a:rPr lang="fr-FR" sz="3600" b="1" dirty="0" smtClean="0"/>
              <a:t>chasse</a:t>
            </a:r>
          </a:p>
          <a:p>
            <a:r>
              <a:rPr lang="fr-FR" sz="3600" b="1" dirty="0" smtClean="0"/>
              <a:t>déforestation.</a:t>
            </a:r>
          </a:p>
        </p:txBody>
      </p:sp>
      <p:pic>
        <p:nvPicPr>
          <p:cNvPr id="54274" name="Picture 2" descr="http://actagral.com/fra/wp-content/uploads/2013/08/foret_brul%C3%A9e.jpg"/>
          <p:cNvPicPr>
            <a:picLocks noChangeAspect="1" noChangeArrowheads="1"/>
          </p:cNvPicPr>
          <p:nvPr/>
        </p:nvPicPr>
        <p:blipFill>
          <a:blip r:embed="rId2" cstate="print"/>
          <a:srcRect/>
          <a:stretch>
            <a:fillRect/>
          </a:stretch>
        </p:blipFill>
        <p:spPr bwMode="auto">
          <a:xfrm>
            <a:off x="3494856" y="3356992"/>
            <a:ext cx="5649144" cy="3671612"/>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heckerboard(across)">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heckerboard(across)">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heckerboard(across)">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heckerboard(across)">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heckerboard(across)">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checkerboard(across)">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checkerboard(across)">
                                      <p:cBhvr>
                                        <p:cTn id="3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8820472" cy="6669360"/>
          </a:xfrm>
        </p:spPr>
        <p:txBody>
          <a:bodyPr>
            <a:normAutofit/>
          </a:bodyPr>
          <a:lstStyle/>
          <a:p>
            <a:r>
              <a:rPr lang="fr-FR" sz="6300" b="1" dirty="0" smtClean="0">
                <a:solidFill>
                  <a:srgbClr val="0070C0"/>
                </a:solidFill>
              </a:rPr>
              <a:t>Les blés</a:t>
            </a:r>
          </a:p>
          <a:p>
            <a:r>
              <a:rPr lang="fr-FR" sz="4000" b="1" dirty="0">
                <a:solidFill>
                  <a:srgbClr val="0070C0"/>
                </a:solidFill>
              </a:rPr>
              <a:t>le blé dur </a:t>
            </a:r>
            <a:r>
              <a:rPr lang="fr-FR" sz="4000" b="1" dirty="0" smtClean="0">
                <a:solidFill>
                  <a:srgbClr val="0070C0"/>
                </a:solidFill>
              </a:rPr>
              <a:t>: </a:t>
            </a:r>
            <a:r>
              <a:rPr lang="fr-FR" sz="3800" b="1" i="1" dirty="0" err="1" smtClean="0">
                <a:solidFill>
                  <a:srgbClr val="FF0000"/>
                </a:solidFill>
              </a:rPr>
              <a:t>Triticum</a:t>
            </a:r>
            <a:r>
              <a:rPr lang="fr-FR" sz="3800" b="1" i="1" dirty="0" smtClean="0">
                <a:solidFill>
                  <a:srgbClr val="FF0000"/>
                </a:solidFill>
              </a:rPr>
              <a:t> </a:t>
            </a:r>
            <a:r>
              <a:rPr lang="fr-FR" sz="3800" b="1" i="1" dirty="0" err="1" smtClean="0">
                <a:solidFill>
                  <a:srgbClr val="FF0000"/>
                </a:solidFill>
              </a:rPr>
              <a:t>durum</a:t>
            </a:r>
            <a:r>
              <a:rPr lang="fr-FR" sz="3800" b="1" i="1" dirty="0" smtClean="0">
                <a:solidFill>
                  <a:srgbClr val="FF0000"/>
                </a:solidFill>
              </a:rPr>
              <a:t> </a:t>
            </a:r>
            <a:r>
              <a:rPr lang="fr-FR" sz="3800" b="1" i="1" dirty="0" err="1" smtClean="0">
                <a:solidFill>
                  <a:srgbClr val="FF0000"/>
                </a:solidFill>
              </a:rPr>
              <a:t>Desf</a:t>
            </a:r>
            <a:r>
              <a:rPr lang="fr-FR" sz="3800" b="1" i="1" dirty="0" smtClean="0">
                <a:solidFill>
                  <a:srgbClr val="FF0000"/>
                </a:solidFill>
              </a:rPr>
              <a:t>.</a:t>
            </a:r>
          </a:p>
          <a:p>
            <a:r>
              <a:rPr lang="fr-FR" sz="4000" b="1" dirty="0">
                <a:solidFill>
                  <a:srgbClr val="0070C0"/>
                </a:solidFill>
              </a:rPr>
              <a:t>le blé tendre </a:t>
            </a:r>
            <a:r>
              <a:rPr lang="fr-FR" sz="4000" b="1" dirty="0" smtClean="0">
                <a:solidFill>
                  <a:srgbClr val="0070C0"/>
                </a:solidFill>
              </a:rPr>
              <a:t>: </a:t>
            </a:r>
            <a:r>
              <a:rPr lang="fr-FR" sz="3800" b="1" i="1" dirty="0" err="1" smtClean="0">
                <a:solidFill>
                  <a:srgbClr val="FF0000"/>
                </a:solidFill>
              </a:rPr>
              <a:t>Triticum</a:t>
            </a:r>
            <a:r>
              <a:rPr lang="fr-FR" sz="3800" b="1" i="1" dirty="0" smtClean="0">
                <a:solidFill>
                  <a:srgbClr val="FF0000"/>
                </a:solidFill>
              </a:rPr>
              <a:t> </a:t>
            </a:r>
            <a:r>
              <a:rPr lang="fr-FR" sz="3800" b="1" i="1" dirty="0" err="1" smtClean="0">
                <a:solidFill>
                  <a:srgbClr val="FF0000"/>
                </a:solidFill>
              </a:rPr>
              <a:t>aestivum</a:t>
            </a:r>
            <a:endParaRPr lang="fr-FR" sz="3800" b="1" i="1" dirty="0" smtClean="0">
              <a:solidFill>
                <a:srgbClr val="FF0000"/>
              </a:solidFill>
            </a:endParaRPr>
          </a:p>
          <a:p>
            <a:r>
              <a:rPr lang="fr-FR" b="1" dirty="0" smtClean="0"/>
              <a:t>Depuis les années 70, le Ministère de l’Agriculture s’est orienté vers l’importation massive de variétés dites à </a:t>
            </a:r>
            <a:r>
              <a:rPr lang="fr-FR" b="1" u="sng" dirty="0" smtClean="0"/>
              <a:t>pailles courtes et à haut potentiel génétique</a:t>
            </a:r>
            <a:r>
              <a:rPr lang="fr-FR" b="1" dirty="0" smtClean="0"/>
              <a:t> en vue de l’intensification de la production céréalière.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9144000" cy="6597352"/>
          </a:xfrm>
        </p:spPr>
        <p:txBody>
          <a:bodyPr>
            <a:normAutofit/>
          </a:bodyPr>
          <a:lstStyle/>
          <a:p>
            <a:r>
              <a:rPr lang="fr-FR" b="1" dirty="0" smtClean="0"/>
              <a:t>Le matériel local était constitué essentiellement de populations locales ou de sélections à l’intérieur de celles-ci telles que :</a:t>
            </a:r>
          </a:p>
          <a:p>
            <a:r>
              <a:rPr lang="fr-FR" b="1" dirty="0" err="1" smtClean="0"/>
              <a:t>Bidi</a:t>
            </a:r>
            <a:r>
              <a:rPr lang="fr-FR" b="1" dirty="0" smtClean="0"/>
              <a:t> 17, Oued </a:t>
            </a:r>
            <a:r>
              <a:rPr lang="fr-FR" b="1" dirty="0" err="1" smtClean="0"/>
              <a:t>Zenati</a:t>
            </a:r>
            <a:r>
              <a:rPr lang="fr-FR" b="1" dirty="0" smtClean="0"/>
              <a:t> 368, </a:t>
            </a:r>
            <a:r>
              <a:rPr lang="fr-FR" b="1" dirty="0" err="1" smtClean="0"/>
              <a:t>Hedba</a:t>
            </a:r>
            <a:r>
              <a:rPr lang="fr-FR" b="1" dirty="0" smtClean="0"/>
              <a:t> 3, Mohamed Ben Bachir pour </a:t>
            </a:r>
            <a:r>
              <a:rPr lang="fr-FR" b="1" dirty="0" smtClean="0">
                <a:solidFill>
                  <a:srgbClr val="0070C0"/>
                </a:solidFill>
              </a:rPr>
              <a:t>le blé dur </a:t>
            </a:r>
            <a:r>
              <a:rPr lang="fr-FR" b="1" dirty="0" smtClean="0"/>
              <a:t>; </a:t>
            </a:r>
          </a:p>
          <a:p>
            <a:r>
              <a:rPr lang="fr-FR" b="1" dirty="0" smtClean="0"/>
              <a:t>Mahon </a:t>
            </a:r>
            <a:r>
              <a:rPr lang="fr-FR" b="1" dirty="0" err="1" smtClean="0"/>
              <a:t>Demias</a:t>
            </a:r>
            <a:r>
              <a:rPr lang="fr-FR" b="1" dirty="0" smtClean="0"/>
              <a:t>, Florence Aurore pour </a:t>
            </a:r>
            <a:r>
              <a:rPr lang="fr-FR" b="1" dirty="0" smtClean="0">
                <a:solidFill>
                  <a:srgbClr val="0070C0"/>
                </a:solidFill>
              </a:rPr>
              <a:t>le blé tendre </a:t>
            </a:r>
          </a:p>
          <a:p>
            <a:endParaRPr lang="fr-FR" b="1"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9144000" cy="5661248"/>
          </a:xfrm>
        </p:spPr>
        <p:txBody>
          <a:bodyPr/>
          <a:lstStyle/>
          <a:p>
            <a:r>
              <a:rPr lang="fr-FR" sz="5400" b="1" dirty="0" smtClean="0">
                <a:solidFill>
                  <a:srgbClr val="0070C0"/>
                </a:solidFill>
              </a:rPr>
              <a:t>Les orges</a:t>
            </a:r>
          </a:p>
          <a:p>
            <a:r>
              <a:rPr lang="fr-FR" sz="3600" b="1" i="1" dirty="0" err="1" smtClean="0">
                <a:solidFill>
                  <a:srgbClr val="FF0000"/>
                </a:solidFill>
              </a:rPr>
              <a:t>Hordeum</a:t>
            </a:r>
            <a:r>
              <a:rPr lang="fr-FR" sz="3600" b="1" i="1" dirty="0" smtClean="0">
                <a:solidFill>
                  <a:srgbClr val="FF0000"/>
                </a:solidFill>
              </a:rPr>
              <a:t> </a:t>
            </a:r>
            <a:r>
              <a:rPr lang="fr-FR" sz="3600" b="1" i="1" dirty="0" err="1" smtClean="0">
                <a:solidFill>
                  <a:srgbClr val="FF0000"/>
                </a:solidFill>
              </a:rPr>
              <a:t>vulgare</a:t>
            </a:r>
            <a:endParaRPr lang="fr-FR" sz="3600" b="1" i="1" dirty="0" smtClean="0">
              <a:solidFill>
                <a:srgbClr val="FF0000"/>
              </a:solidFill>
            </a:endParaRPr>
          </a:p>
          <a:p>
            <a:r>
              <a:rPr lang="fr-FR" b="1" dirty="0" smtClean="0"/>
              <a:t>L’orge cultivée est représentée par un petit nombre d’espèces et de variétés mais par de nombreuses sortes dont certaines donnent de très beaux grains.</a:t>
            </a:r>
          </a:p>
          <a:p>
            <a:r>
              <a:rPr lang="fr-FR" b="1" dirty="0" smtClean="0"/>
              <a:t>Nous pouvons citer</a:t>
            </a:r>
            <a:endParaRPr lang="fr-FR" b="1" dirty="0"/>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5364088" cy="6093296"/>
          </a:xfrm>
        </p:spPr>
        <p:txBody>
          <a:bodyPr>
            <a:normAutofit/>
          </a:bodyPr>
          <a:lstStyle/>
          <a:p>
            <a:r>
              <a:rPr lang="fr-FR" b="1" dirty="0" smtClean="0"/>
              <a:t>Les orges Carrées d’Algérie</a:t>
            </a:r>
          </a:p>
          <a:p>
            <a:r>
              <a:rPr lang="fr-FR" b="1" dirty="0" smtClean="0"/>
              <a:t>L’orge noire cultivée en mélange avec l’orge carrée ;</a:t>
            </a:r>
          </a:p>
          <a:p>
            <a:endParaRPr lang="fr-FR" dirty="0"/>
          </a:p>
        </p:txBody>
      </p:sp>
      <p:pic>
        <p:nvPicPr>
          <p:cNvPr id="77828" name="Picture 4" descr="https://encrypted-tbn1.gstatic.com/images?q=tbn:ANd9GcQ0k8Uv9EGb5IrjaFw9IBUQcR6Hk0nwA9kyRvKJU0pSoaIfMj-iXg"/>
          <p:cNvPicPr>
            <a:picLocks noChangeAspect="1" noChangeArrowheads="1"/>
          </p:cNvPicPr>
          <p:nvPr/>
        </p:nvPicPr>
        <p:blipFill>
          <a:blip r:embed="rId2" cstate="print"/>
          <a:srcRect/>
          <a:stretch>
            <a:fillRect/>
          </a:stretch>
        </p:blipFill>
        <p:spPr bwMode="auto">
          <a:xfrm>
            <a:off x="6084168" y="1268760"/>
            <a:ext cx="2791634" cy="410445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5220072" cy="6858000"/>
          </a:xfrm>
        </p:spPr>
        <p:txBody>
          <a:bodyPr>
            <a:noAutofit/>
          </a:bodyPr>
          <a:lstStyle/>
          <a:p>
            <a:r>
              <a:rPr lang="fr-FR" sz="2800" b="1" dirty="0" smtClean="0"/>
              <a:t>• Les orges à deux rangs (</a:t>
            </a:r>
            <a:r>
              <a:rPr lang="fr-FR" sz="2800" b="1" i="1" dirty="0" err="1" smtClean="0"/>
              <a:t>H.distichum</a:t>
            </a:r>
            <a:r>
              <a:rPr lang="fr-FR" sz="2800" b="1" i="1" dirty="0" smtClean="0"/>
              <a:t> L.)</a:t>
            </a:r>
          </a:p>
          <a:p>
            <a:pPr marL="0" indent="0">
              <a:buNone/>
            </a:pPr>
            <a:r>
              <a:rPr lang="fr-FR" sz="2800" b="1" dirty="0" smtClean="0"/>
              <a:t> </a:t>
            </a:r>
            <a:r>
              <a:rPr lang="fr-FR" sz="2800" b="1" dirty="0"/>
              <a:t>l’orge </a:t>
            </a:r>
            <a:r>
              <a:rPr lang="fr-FR" sz="2800" b="1" dirty="0" err="1">
                <a:solidFill>
                  <a:srgbClr val="FF0000"/>
                </a:solidFill>
                <a:effectLst>
                  <a:outerShdw blurRad="38100" dist="38100" dir="2700000" algn="tl">
                    <a:srgbClr val="000000">
                      <a:alpha val="43137"/>
                    </a:srgbClr>
                  </a:outerShdw>
                </a:effectLst>
              </a:rPr>
              <a:t>Tichedrett</a:t>
            </a:r>
            <a:r>
              <a:rPr lang="fr-FR" sz="2800" b="1" dirty="0"/>
              <a:t> (deux rangs) </a:t>
            </a:r>
            <a:endParaRPr lang="fr-FR" sz="2800" b="1" dirty="0" smtClean="0"/>
          </a:p>
          <a:p>
            <a:r>
              <a:rPr lang="fr-FR" sz="2800" b="1" dirty="0" smtClean="0"/>
              <a:t>• L’orge </a:t>
            </a:r>
            <a:r>
              <a:rPr lang="fr-FR" sz="2800" b="1" dirty="0" smtClean="0">
                <a:solidFill>
                  <a:srgbClr val="FF0000"/>
                </a:solidFill>
                <a:effectLst>
                  <a:outerShdw blurRad="38100" dist="38100" dir="2700000" algn="tl">
                    <a:srgbClr val="000000">
                      <a:alpha val="43137"/>
                    </a:srgbClr>
                  </a:outerShdw>
                </a:effectLst>
              </a:rPr>
              <a:t>Saïda</a:t>
            </a:r>
            <a:r>
              <a:rPr lang="fr-FR" sz="2800" b="1" dirty="0" smtClean="0"/>
              <a:t> (six rangs) et qui ont fait l’objet de sélection durant la période coloniale et qui se sont maintenues jusqu’à nos jours grâce à leur adaptation et à leur utilité (utilisation à double fin : pâturage et production de grain et de paille).</a:t>
            </a:r>
            <a:endParaRPr lang="fr-FR" sz="2800" b="1" dirty="0"/>
          </a:p>
        </p:txBody>
      </p:sp>
      <p:pic>
        <p:nvPicPr>
          <p:cNvPr id="78850" name="Picture 2" descr="http://cdn3.regie-agricole.com/ulf/TNM_Biblio/fiche_72746/Fiches_172011_1318_812.jpg"/>
          <p:cNvPicPr>
            <a:picLocks noChangeAspect="1" noChangeArrowheads="1"/>
          </p:cNvPicPr>
          <p:nvPr/>
        </p:nvPicPr>
        <p:blipFill>
          <a:blip r:embed="rId2" cstate="print"/>
          <a:srcRect/>
          <a:stretch>
            <a:fillRect/>
          </a:stretch>
        </p:blipFill>
        <p:spPr bwMode="auto">
          <a:xfrm>
            <a:off x="5102974" y="3833664"/>
            <a:ext cx="4041026" cy="3024336"/>
          </a:xfrm>
          <a:prstGeom prst="rect">
            <a:avLst/>
          </a:prstGeom>
          <a:ln>
            <a:noFill/>
          </a:ln>
          <a:effectLst>
            <a:softEdge rad="112500"/>
          </a:effectLst>
        </p:spPr>
      </p:pic>
      <p:pic>
        <p:nvPicPr>
          <p:cNvPr id="4" name="Picture 2" descr="http://wildflowerfinder.org.uk/Flowers/B/Barley(TwoRow)/Barley(TwoRow)HordeumDistichon%5d_2013_07_25_Roose_Furness_140p3.jpg"/>
          <p:cNvPicPr>
            <a:picLocks noChangeAspect="1" noChangeArrowheads="1"/>
          </p:cNvPicPr>
          <p:nvPr/>
        </p:nvPicPr>
        <p:blipFill>
          <a:blip r:embed="rId3" cstate="print"/>
          <a:srcRect t="13100" b="7873"/>
          <a:stretch>
            <a:fillRect/>
          </a:stretch>
        </p:blipFill>
        <p:spPr bwMode="auto">
          <a:xfrm>
            <a:off x="5652120" y="0"/>
            <a:ext cx="3491880" cy="374441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0" y="0"/>
            <a:ext cx="4860032" cy="6858000"/>
          </a:xfrm>
        </p:spPr>
        <p:txBody>
          <a:bodyPr>
            <a:normAutofit/>
          </a:bodyPr>
          <a:lstStyle/>
          <a:p>
            <a:r>
              <a:rPr lang="fr-FR" sz="4000" b="1" dirty="0" smtClean="0">
                <a:solidFill>
                  <a:srgbClr val="0070C0"/>
                </a:solidFill>
                <a:effectLst>
                  <a:outerShdw blurRad="38100" dist="38100" dir="2700000" algn="tl">
                    <a:srgbClr val="000000">
                      <a:alpha val="43137"/>
                    </a:srgbClr>
                  </a:outerShdw>
                </a:effectLst>
              </a:rPr>
              <a:t>Le seigle</a:t>
            </a:r>
          </a:p>
          <a:p>
            <a:r>
              <a:rPr lang="fr-FR" sz="4000" b="1" i="1" dirty="0" err="1" smtClean="0">
                <a:solidFill>
                  <a:srgbClr val="FF0000"/>
                </a:solidFill>
              </a:rPr>
              <a:t>Secale</a:t>
            </a:r>
            <a:r>
              <a:rPr lang="fr-FR" sz="4000" b="1" i="1" dirty="0" smtClean="0">
                <a:solidFill>
                  <a:srgbClr val="FF0000"/>
                </a:solidFill>
              </a:rPr>
              <a:t> </a:t>
            </a:r>
            <a:r>
              <a:rPr lang="fr-FR" sz="4000" b="1" i="1" dirty="0" err="1" smtClean="0">
                <a:solidFill>
                  <a:srgbClr val="FF0000"/>
                </a:solidFill>
              </a:rPr>
              <a:t>cereale</a:t>
            </a:r>
            <a:r>
              <a:rPr lang="fr-FR" sz="4000" b="1" i="1" dirty="0" smtClean="0">
                <a:solidFill>
                  <a:srgbClr val="FF0000"/>
                </a:solidFill>
              </a:rPr>
              <a:t> </a:t>
            </a:r>
            <a:r>
              <a:rPr lang="fr-FR" sz="4000" b="1" dirty="0" smtClean="0">
                <a:solidFill>
                  <a:srgbClr val="FF0000"/>
                </a:solidFill>
              </a:rPr>
              <a:t>L.</a:t>
            </a:r>
            <a:endParaRPr lang="fr-FR" sz="4000" b="1" dirty="0" smtClean="0">
              <a:solidFill>
                <a:srgbClr val="FF0000"/>
              </a:solidFill>
              <a:effectLst>
                <a:outerShdw blurRad="38100" dist="38100" dir="2700000" algn="tl">
                  <a:srgbClr val="000000">
                    <a:alpha val="43137"/>
                  </a:srgbClr>
                </a:outerShdw>
              </a:effectLst>
            </a:endParaRPr>
          </a:p>
          <a:p>
            <a:r>
              <a:rPr lang="fr-FR" b="1" dirty="0" smtClean="0"/>
              <a:t>Le seigle était cultivé en Afrique du Nord depuis longtemps mais sur des surfaces très limitées. </a:t>
            </a:r>
          </a:p>
          <a:p>
            <a:r>
              <a:rPr lang="fr-FR" b="1" dirty="0" smtClean="0"/>
              <a:t>Cette céréale était utilisée le plus généralement comme brise vent.</a:t>
            </a:r>
          </a:p>
          <a:p>
            <a:endParaRPr lang="fr-FR" b="1" dirty="0"/>
          </a:p>
        </p:txBody>
      </p:sp>
      <p:pic>
        <p:nvPicPr>
          <p:cNvPr id="100354" name="Picture 2" descr="http://lh4.ggpht.com/_rWksMjEBTQk/Sa1ZcdJ5ezI/AAAAAAAAMsY/MkhpEnP83-c/s800/leo-mic-Secale-cereale-1017.jpg"/>
          <p:cNvPicPr>
            <a:picLocks noChangeAspect="1" noChangeArrowheads="1"/>
          </p:cNvPicPr>
          <p:nvPr/>
        </p:nvPicPr>
        <p:blipFill>
          <a:blip r:embed="rId2" cstate="print"/>
          <a:srcRect/>
          <a:stretch>
            <a:fillRect/>
          </a:stretch>
        </p:blipFill>
        <p:spPr bwMode="auto">
          <a:xfrm>
            <a:off x="4876800" y="620688"/>
            <a:ext cx="4267200" cy="4991101"/>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heckerboard(across)">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heckerboard(across)">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heckerboard(across)">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10839</TotalTime>
  <Words>1488</Words>
  <Application>Microsoft Office PowerPoint</Application>
  <PresentationFormat>On-screen Show (4:3)</PresentationFormat>
  <Paragraphs>295</Paragraphs>
  <Slides>95</Slides>
  <Notes>0</Notes>
  <HiddenSlides>0</HiddenSlides>
  <MMClips>0</MMClips>
  <ScaleCrop>false</ScaleCrop>
  <HeadingPairs>
    <vt:vector size="4" baseType="variant">
      <vt:variant>
        <vt:lpstr>Theme</vt:lpstr>
      </vt:variant>
      <vt:variant>
        <vt:i4>1</vt:i4>
      </vt:variant>
      <vt:variant>
        <vt:lpstr>Slide Titles</vt:lpstr>
      </vt:variant>
      <vt:variant>
        <vt:i4>95</vt:i4>
      </vt:variant>
    </vt:vector>
  </HeadingPairs>
  <TitlesOfParts>
    <vt:vector size="96" baseType="lpstr">
      <vt:lpstr>Thème Office</vt:lpstr>
      <vt:lpstr>13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Valeurs des ressources phytogénétiques pour l’alimentation et l’agriculture</vt:lpstr>
      <vt:lpstr>1. Les céréales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benmeddour tarek</dc:creator>
  <cp:lastModifiedBy>reviewer1</cp:lastModifiedBy>
  <cp:revision>163</cp:revision>
  <dcterms:created xsi:type="dcterms:W3CDTF">2014-01-26T19:15:18Z</dcterms:created>
  <dcterms:modified xsi:type="dcterms:W3CDTF">2019-06-19T09:55:36Z</dcterms:modified>
</cp:coreProperties>
</file>