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9" r:id="rId3"/>
    <p:sldId id="261" r:id="rId4"/>
    <p:sldId id="262" r:id="rId5"/>
    <p:sldId id="263" r:id="rId6"/>
    <p:sldId id="264" r:id="rId7"/>
    <p:sldId id="258" r:id="rId8"/>
    <p:sldId id="260" r:id="rId9"/>
    <p:sldId id="266" r:id="rId10"/>
    <p:sldId id="268" r:id="rId11"/>
    <p:sldId id="269" r:id="rId12"/>
    <p:sldId id="270" r:id="rId13"/>
  </p:sldIdLst>
  <p:sldSz cx="12192000" cy="6858000"/>
  <p:notesSz cx="6858000" cy="9144000"/>
  <p:defaultText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1376"/>
  </p:normalViewPr>
  <p:slideViewPr>
    <p:cSldViewPr snapToGrid="0" snapToObjects="1">
      <p:cViewPr varScale="1">
        <p:scale>
          <a:sx n="88" d="100"/>
          <a:sy n="88" d="100"/>
        </p:scale>
        <p:origin x="94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fr-FR"/>
              <a:t>Modifiez le style du titre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7" name="Date Placeholder 6"/>
          <p:cNvSpPr>
            <a:spLocks noGrp="1"/>
          </p:cNvSpPr>
          <p:nvPr>
            <p:ph type="dt" sz="half" idx="10"/>
          </p:nvPr>
        </p:nvSpPr>
        <p:spPr/>
        <p:txBody>
          <a:bodyPr/>
          <a:lstStyle/>
          <a:p>
            <a:fld id="{3D69DE65-0D27-3944-B39D-61C6AD6B5E03}" type="datetime1">
              <a:rPr lang="fr-FR" smtClean="0"/>
              <a:t>20/03/2020</a:t>
            </a:fld>
            <a:endParaRPr lang="ar-SA" dirty="0"/>
          </a:p>
        </p:txBody>
      </p:sp>
      <p:sp>
        <p:nvSpPr>
          <p:cNvPr id="8" name="Footer Placeholder 7"/>
          <p:cNvSpPr>
            <a:spLocks noGrp="1"/>
          </p:cNvSpPr>
          <p:nvPr>
            <p:ph type="ftr" sz="quarter" idx="11"/>
          </p:nvPr>
        </p:nvSpPr>
        <p:spPr/>
        <p:txBody>
          <a:bodyPr/>
          <a:lstStyle/>
          <a:p>
            <a:r>
              <a:rPr lang="ar-SA"/>
              <a:t>د.قشاري يسمينة   </a:t>
            </a:r>
            <a:r>
              <a:rPr lang="fr-FR"/>
              <a:t>e-mail: guechariuniv2016@gmail.com</a:t>
            </a:r>
            <a:endParaRPr lang="ar-SA" dirty="0"/>
          </a:p>
        </p:txBody>
      </p:sp>
      <p:sp>
        <p:nvSpPr>
          <p:cNvPr id="9" name="Slide Number Placeholder 8"/>
          <p:cNvSpPr>
            <a:spLocks noGrp="1"/>
          </p:cNvSpPr>
          <p:nvPr>
            <p:ph type="sldNum" sz="quarter" idx="12"/>
          </p:nvPr>
        </p:nvSpPr>
        <p:spPr/>
        <p:txBody>
          <a:bodyPr/>
          <a:lstStyle/>
          <a:p>
            <a:fld id="{D81EDD5E-2720-484D-ADF0-C6C223E735A1}" type="slidenum">
              <a:rPr lang="ar-SA" smtClean="0"/>
              <a:t>‹N°›</a:t>
            </a:fld>
            <a:endParaRPr lang="ar-SA" dirty="0"/>
          </a:p>
        </p:txBody>
      </p:sp>
    </p:spTree>
    <p:extLst>
      <p:ext uri="{BB962C8B-B14F-4D97-AF65-F5344CB8AC3E}">
        <p14:creationId xmlns:p14="http://schemas.microsoft.com/office/powerpoint/2010/main" val="946704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BADE8631-9267-914A-8873-A5C59143F80C}" type="datetime1">
              <a:rPr lang="fr-FR" smtClean="0"/>
              <a:t>20/03/2020</a:t>
            </a:fld>
            <a:endParaRPr lang="ar-SA" dirty="0"/>
          </a:p>
        </p:txBody>
      </p:sp>
      <p:sp>
        <p:nvSpPr>
          <p:cNvPr id="5" name="Footer Placeholder 4"/>
          <p:cNvSpPr>
            <a:spLocks noGrp="1"/>
          </p:cNvSpPr>
          <p:nvPr>
            <p:ph type="ftr" sz="quarter" idx="11"/>
          </p:nvPr>
        </p:nvSpPr>
        <p:spPr/>
        <p:txBody>
          <a:bodyPr/>
          <a:lstStyle/>
          <a:p>
            <a:r>
              <a:rPr lang="ar-SA"/>
              <a:t>د.قشاري يسمينة   </a:t>
            </a:r>
            <a:r>
              <a:rPr lang="fr-FR"/>
              <a:t>e-mail: guechariuniv2016@gmail.com</a:t>
            </a:r>
            <a:endParaRPr lang="ar-SA" dirty="0"/>
          </a:p>
        </p:txBody>
      </p:sp>
      <p:sp>
        <p:nvSpPr>
          <p:cNvPr id="6" name="Slide Number Placeholder 5"/>
          <p:cNvSpPr>
            <a:spLocks noGrp="1"/>
          </p:cNvSpPr>
          <p:nvPr>
            <p:ph type="sldNum" sz="quarter" idx="12"/>
          </p:nvPr>
        </p:nvSpPr>
        <p:spPr/>
        <p:txBody>
          <a:bodyPr/>
          <a:lstStyle/>
          <a:p>
            <a:fld id="{D81EDD5E-2720-484D-ADF0-C6C223E735A1}" type="slidenum">
              <a:rPr lang="ar-SA" smtClean="0"/>
              <a:t>‹N°›</a:t>
            </a:fld>
            <a:endParaRPr lang="ar-SA" dirty="0"/>
          </a:p>
        </p:txBody>
      </p:sp>
    </p:spTree>
    <p:extLst>
      <p:ext uri="{BB962C8B-B14F-4D97-AF65-F5344CB8AC3E}">
        <p14:creationId xmlns:p14="http://schemas.microsoft.com/office/powerpoint/2010/main" val="3350696667"/>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BADE8631-9267-914A-8873-A5C59143F80C}" type="datetime1">
              <a:rPr lang="fr-FR" smtClean="0"/>
              <a:t>20/03/2020</a:t>
            </a:fld>
            <a:endParaRPr lang="ar-SA" dirty="0"/>
          </a:p>
        </p:txBody>
      </p:sp>
      <p:sp>
        <p:nvSpPr>
          <p:cNvPr id="5" name="Footer Placeholder 4"/>
          <p:cNvSpPr>
            <a:spLocks noGrp="1"/>
          </p:cNvSpPr>
          <p:nvPr>
            <p:ph type="ftr" sz="quarter" idx="11"/>
          </p:nvPr>
        </p:nvSpPr>
        <p:spPr/>
        <p:txBody>
          <a:bodyPr/>
          <a:lstStyle/>
          <a:p>
            <a:r>
              <a:rPr lang="ar-SA"/>
              <a:t>د.قشاري يسمينة   </a:t>
            </a:r>
            <a:r>
              <a:rPr lang="fr-FR"/>
              <a:t>e-mail: guechariuniv2016@gmail.com</a:t>
            </a:r>
            <a:endParaRPr lang="ar-SA" dirty="0"/>
          </a:p>
        </p:txBody>
      </p:sp>
      <p:sp>
        <p:nvSpPr>
          <p:cNvPr id="6" name="Slide Number Placeholder 5"/>
          <p:cNvSpPr>
            <a:spLocks noGrp="1"/>
          </p:cNvSpPr>
          <p:nvPr>
            <p:ph type="sldNum" sz="quarter" idx="12"/>
          </p:nvPr>
        </p:nvSpPr>
        <p:spPr/>
        <p:txBody>
          <a:bodyPr/>
          <a:lstStyle/>
          <a:p>
            <a:fld id="{D81EDD5E-2720-484D-ADF0-C6C223E735A1}" type="slidenum">
              <a:rPr lang="ar-SA" smtClean="0"/>
              <a:t>‹N°›</a:t>
            </a:fld>
            <a:endParaRPr lang="ar-SA" dirty="0"/>
          </a:p>
        </p:txBody>
      </p:sp>
    </p:spTree>
    <p:extLst>
      <p:ext uri="{BB962C8B-B14F-4D97-AF65-F5344CB8AC3E}">
        <p14:creationId xmlns:p14="http://schemas.microsoft.com/office/powerpoint/2010/main" val="3412567976"/>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
Deuxième niveau
Troisième niveau
Quatrième niveau
Cinquième niveau</a:t>
            </a:r>
            <a:endParaRPr lang="en-US" dirty="0"/>
          </a:p>
        </p:txBody>
      </p:sp>
      <p:sp>
        <p:nvSpPr>
          <p:cNvPr id="7" name="Date Placeholder 6"/>
          <p:cNvSpPr>
            <a:spLocks noGrp="1"/>
          </p:cNvSpPr>
          <p:nvPr>
            <p:ph type="dt" sz="half" idx="10"/>
          </p:nvPr>
        </p:nvSpPr>
        <p:spPr/>
        <p:txBody>
          <a:bodyPr/>
          <a:lstStyle/>
          <a:p>
            <a:fld id="{BADE8631-9267-914A-8873-A5C59143F80C}" type="datetime1">
              <a:rPr lang="fr-FR" smtClean="0"/>
              <a:t>20/03/2020</a:t>
            </a:fld>
            <a:endParaRPr lang="ar-SA" dirty="0"/>
          </a:p>
        </p:txBody>
      </p:sp>
      <p:sp>
        <p:nvSpPr>
          <p:cNvPr id="8" name="Footer Placeholder 7"/>
          <p:cNvSpPr>
            <a:spLocks noGrp="1"/>
          </p:cNvSpPr>
          <p:nvPr>
            <p:ph type="ftr" sz="quarter" idx="11"/>
          </p:nvPr>
        </p:nvSpPr>
        <p:spPr/>
        <p:txBody>
          <a:bodyPr/>
          <a:lstStyle/>
          <a:p>
            <a:r>
              <a:rPr lang="ar-SA"/>
              <a:t>د.قشاري يسمينة   </a:t>
            </a:r>
            <a:r>
              <a:rPr lang="fr-FR"/>
              <a:t>e-mail: guechariuniv2016@gmail.com</a:t>
            </a:r>
            <a:endParaRPr lang="ar-SA" dirty="0"/>
          </a:p>
        </p:txBody>
      </p:sp>
      <p:sp>
        <p:nvSpPr>
          <p:cNvPr id="9" name="Slide Number Placeholder 8"/>
          <p:cNvSpPr>
            <a:spLocks noGrp="1"/>
          </p:cNvSpPr>
          <p:nvPr>
            <p:ph type="sldNum" sz="quarter" idx="12"/>
          </p:nvPr>
        </p:nvSpPr>
        <p:spPr/>
        <p:txBody>
          <a:bodyPr/>
          <a:lstStyle/>
          <a:p>
            <a:fld id="{D81EDD5E-2720-484D-ADF0-C6C223E735A1}" type="slidenum">
              <a:rPr lang="ar-SA" smtClean="0"/>
              <a:t>‹N°›</a:t>
            </a:fld>
            <a:endParaRPr lang="ar-SA" dirty="0"/>
          </a:p>
        </p:txBody>
      </p:sp>
    </p:spTree>
    <p:extLst>
      <p:ext uri="{BB962C8B-B14F-4D97-AF65-F5344CB8AC3E}">
        <p14:creationId xmlns:p14="http://schemas.microsoft.com/office/powerpoint/2010/main" val="1677499727"/>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fr-FR"/>
              <a:t>Modifiez le style du titre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
Deuxième niveau
Troisième niveau
Quatrième niveau
Cinquième niveau</a:t>
            </a:r>
            <a:endParaRPr lang="en-US" dirty="0"/>
          </a:p>
        </p:txBody>
      </p:sp>
      <p:sp>
        <p:nvSpPr>
          <p:cNvPr id="7" name="Date Placeholder 6"/>
          <p:cNvSpPr>
            <a:spLocks noGrp="1"/>
          </p:cNvSpPr>
          <p:nvPr>
            <p:ph type="dt" sz="half" idx="10"/>
          </p:nvPr>
        </p:nvSpPr>
        <p:spPr/>
        <p:txBody>
          <a:bodyPr/>
          <a:lstStyle/>
          <a:p>
            <a:fld id="{749A3DCF-9E2A-1447-99D3-BA4EB403CBBF}" type="datetime1">
              <a:rPr lang="fr-FR" smtClean="0"/>
              <a:t>20/03/2020</a:t>
            </a:fld>
            <a:endParaRPr lang="ar-SA" dirty="0"/>
          </a:p>
        </p:txBody>
      </p:sp>
      <p:sp>
        <p:nvSpPr>
          <p:cNvPr id="8" name="Footer Placeholder 7"/>
          <p:cNvSpPr>
            <a:spLocks noGrp="1"/>
          </p:cNvSpPr>
          <p:nvPr>
            <p:ph type="ftr" sz="quarter" idx="11"/>
          </p:nvPr>
        </p:nvSpPr>
        <p:spPr/>
        <p:txBody>
          <a:bodyPr/>
          <a:lstStyle/>
          <a:p>
            <a:r>
              <a:rPr lang="ar-SA"/>
              <a:t>د.قشاري يسمينة   </a:t>
            </a:r>
            <a:r>
              <a:rPr lang="fr-FR"/>
              <a:t>e-mail: guechariuniv2016@gmail.com</a:t>
            </a:r>
            <a:endParaRPr lang="ar-SA" dirty="0"/>
          </a:p>
        </p:txBody>
      </p:sp>
      <p:sp>
        <p:nvSpPr>
          <p:cNvPr id="9" name="Slide Number Placeholder 8"/>
          <p:cNvSpPr>
            <a:spLocks noGrp="1"/>
          </p:cNvSpPr>
          <p:nvPr>
            <p:ph type="sldNum" sz="quarter" idx="12"/>
          </p:nvPr>
        </p:nvSpPr>
        <p:spPr/>
        <p:txBody>
          <a:bodyPr/>
          <a:lstStyle/>
          <a:p>
            <a:fld id="{D81EDD5E-2720-484D-ADF0-C6C223E735A1}" type="slidenum">
              <a:rPr lang="ar-SA" smtClean="0"/>
              <a:t>‹N°›</a:t>
            </a:fld>
            <a:endParaRPr lang="ar-SA" dirty="0"/>
          </a:p>
        </p:txBody>
      </p:sp>
    </p:spTree>
    <p:extLst>
      <p:ext uri="{BB962C8B-B14F-4D97-AF65-F5344CB8AC3E}">
        <p14:creationId xmlns:p14="http://schemas.microsoft.com/office/powerpoint/2010/main" val="2384841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fr-FR"/>
              <a:t>Modifier les styles du texte du masque
Deuxième niveau
Troisième niveau
Quatrième niveau
Cinquième niveau</a:t>
            </a:r>
            <a:endParaRPr lang="en-US" dirty="0"/>
          </a:p>
        </p:txBody>
      </p:sp>
      <p:sp>
        <p:nvSpPr>
          <p:cNvPr id="8" name="Date Placeholder 7"/>
          <p:cNvSpPr>
            <a:spLocks noGrp="1"/>
          </p:cNvSpPr>
          <p:nvPr>
            <p:ph type="dt" sz="half" idx="10"/>
          </p:nvPr>
        </p:nvSpPr>
        <p:spPr/>
        <p:txBody>
          <a:bodyPr/>
          <a:lstStyle/>
          <a:p>
            <a:fld id="{BADE8631-9267-914A-8873-A5C59143F80C}" type="datetime1">
              <a:rPr lang="fr-FR" smtClean="0"/>
              <a:t>20/03/2020</a:t>
            </a:fld>
            <a:endParaRPr lang="ar-SA" dirty="0"/>
          </a:p>
        </p:txBody>
      </p:sp>
      <p:sp>
        <p:nvSpPr>
          <p:cNvPr id="9" name="Footer Placeholder 8"/>
          <p:cNvSpPr>
            <a:spLocks noGrp="1"/>
          </p:cNvSpPr>
          <p:nvPr>
            <p:ph type="ftr" sz="quarter" idx="11"/>
          </p:nvPr>
        </p:nvSpPr>
        <p:spPr/>
        <p:txBody>
          <a:bodyPr/>
          <a:lstStyle/>
          <a:p>
            <a:r>
              <a:rPr lang="ar-SA"/>
              <a:t>د.قشاري يسمينة   </a:t>
            </a:r>
            <a:r>
              <a:rPr lang="fr-FR"/>
              <a:t>e-mail: guechariuniv2016@gmail.com</a:t>
            </a:r>
            <a:endParaRPr lang="ar-SA" dirty="0"/>
          </a:p>
        </p:txBody>
      </p:sp>
      <p:sp>
        <p:nvSpPr>
          <p:cNvPr id="10" name="Slide Number Placeholder 9"/>
          <p:cNvSpPr>
            <a:spLocks noGrp="1"/>
          </p:cNvSpPr>
          <p:nvPr>
            <p:ph type="sldNum" sz="quarter" idx="12"/>
          </p:nvPr>
        </p:nvSpPr>
        <p:spPr/>
        <p:txBody>
          <a:bodyPr/>
          <a:lstStyle/>
          <a:p>
            <a:fld id="{D81EDD5E-2720-484D-ADF0-C6C223E735A1}" type="slidenum">
              <a:rPr lang="ar-SA" smtClean="0"/>
              <a:t>‹N°›</a:t>
            </a:fld>
            <a:endParaRPr lang="ar-SA" dirty="0"/>
          </a:p>
        </p:txBody>
      </p:sp>
    </p:spTree>
    <p:extLst>
      <p:ext uri="{BB962C8B-B14F-4D97-AF65-F5344CB8AC3E}">
        <p14:creationId xmlns:p14="http://schemas.microsoft.com/office/powerpoint/2010/main" val="208934102"/>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1583436" y="3143250"/>
            <a:ext cx="4270248" cy="2596776"/>
          </a:xfrm>
        </p:spPr>
        <p:txBody>
          <a:bodyPr/>
          <a:lstStyle/>
          <a:p>
            <a:pPr lvl="0"/>
            <a:r>
              <a:rPr lang="fr-FR"/>
              <a:t>Modifier les styles du texte du masque
Deuxième niveau
Troisième niveau
Quatrième niveau
Cinquième niveau</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fr-FR"/>
              <a:t>Modifier les styles du texte du masque
Deuxième niveau
Troisième niveau
Quatrième niveau
Cinquième niveau</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7" name="Date Placeholder 6"/>
          <p:cNvSpPr>
            <a:spLocks noGrp="1"/>
          </p:cNvSpPr>
          <p:nvPr>
            <p:ph type="dt" sz="half" idx="10"/>
          </p:nvPr>
        </p:nvSpPr>
        <p:spPr/>
        <p:txBody>
          <a:bodyPr/>
          <a:lstStyle/>
          <a:p>
            <a:fld id="{BADE8631-9267-914A-8873-A5C59143F80C}" type="datetime1">
              <a:rPr lang="fr-FR" smtClean="0"/>
              <a:t>20/03/2020</a:t>
            </a:fld>
            <a:endParaRPr lang="ar-SA" dirty="0"/>
          </a:p>
        </p:txBody>
      </p:sp>
      <p:sp>
        <p:nvSpPr>
          <p:cNvPr id="8" name="Footer Placeholder 7"/>
          <p:cNvSpPr>
            <a:spLocks noGrp="1"/>
          </p:cNvSpPr>
          <p:nvPr>
            <p:ph type="ftr" sz="quarter" idx="11"/>
          </p:nvPr>
        </p:nvSpPr>
        <p:spPr/>
        <p:txBody>
          <a:bodyPr/>
          <a:lstStyle/>
          <a:p>
            <a:r>
              <a:rPr lang="ar-SA"/>
              <a:t>د.قشاري يسمينة   </a:t>
            </a:r>
            <a:r>
              <a:rPr lang="fr-FR"/>
              <a:t>e-mail: guechariuniv2016@gmail.com</a:t>
            </a:r>
            <a:endParaRPr lang="ar-SA" dirty="0"/>
          </a:p>
        </p:txBody>
      </p:sp>
      <p:sp>
        <p:nvSpPr>
          <p:cNvPr id="9" name="Slide Number Placeholder 8"/>
          <p:cNvSpPr>
            <a:spLocks noGrp="1"/>
          </p:cNvSpPr>
          <p:nvPr>
            <p:ph type="sldNum" sz="quarter" idx="12"/>
          </p:nvPr>
        </p:nvSpPr>
        <p:spPr/>
        <p:txBody>
          <a:bodyPr/>
          <a:lstStyle/>
          <a:p>
            <a:fld id="{D81EDD5E-2720-484D-ADF0-C6C223E735A1}" type="slidenum">
              <a:rPr lang="ar-SA" smtClean="0"/>
              <a:t>‹N°›</a:t>
            </a:fld>
            <a:endParaRPr lang="ar-SA" dirty="0"/>
          </a:p>
        </p:txBody>
      </p:sp>
      <p:sp>
        <p:nvSpPr>
          <p:cNvPr id="10" name="Title 9"/>
          <p:cNvSpPr>
            <a:spLocks noGrp="1"/>
          </p:cNvSpPr>
          <p:nvPr>
            <p:ph type="title"/>
          </p:nvPr>
        </p:nvSpPr>
        <p:spPr/>
        <p:txBody>
          <a:bodyPr/>
          <a:lstStyle/>
          <a:p>
            <a:r>
              <a:rPr lang="fr-FR"/>
              <a:t>Modifiez le style du titre</a:t>
            </a:r>
            <a:endParaRPr lang="en-US" dirty="0"/>
          </a:p>
        </p:txBody>
      </p:sp>
    </p:spTree>
    <p:extLst>
      <p:ext uri="{BB962C8B-B14F-4D97-AF65-F5344CB8AC3E}">
        <p14:creationId xmlns:p14="http://schemas.microsoft.com/office/powerpoint/2010/main" val="3145813650"/>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DF427450-A93B-2C47-ADDB-3B351760F84E}" type="datetime1">
              <a:rPr lang="fr-FR" smtClean="0"/>
              <a:t>20/03/2020</a:t>
            </a:fld>
            <a:endParaRPr lang="ar-SA" dirty="0"/>
          </a:p>
        </p:txBody>
      </p:sp>
      <p:sp>
        <p:nvSpPr>
          <p:cNvPr id="4" name="Footer Placeholder 3"/>
          <p:cNvSpPr>
            <a:spLocks noGrp="1"/>
          </p:cNvSpPr>
          <p:nvPr>
            <p:ph type="ftr" sz="quarter" idx="11"/>
          </p:nvPr>
        </p:nvSpPr>
        <p:spPr/>
        <p:txBody>
          <a:bodyPr/>
          <a:lstStyle/>
          <a:p>
            <a:r>
              <a:rPr lang="ar-SA"/>
              <a:t>د.قشاري يسمينة   </a:t>
            </a:r>
            <a:r>
              <a:rPr lang="fr-FR"/>
              <a:t>e-mail: guechariuniv2016@gmail.com</a:t>
            </a:r>
            <a:endParaRPr lang="ar-SA" dirty="0"/>
          </a:p>
        </p:txBody>
      </p:sp>
      <p:sp>
        <p:nvSpPr>
          <p:cNvPr id="5" name="Slide Number Placeholder 4"/>
          <p:cNvSpPr>
            <a:spLocks noGrp="1"/>
          </p:cNvSpPr>
          <p:nvPr>
            <p:ph type="sldNum" sz="quarter" idx="12"/>
          </p:nvPr>
        </p:nvSpPr>
        <p:spPr/>
        <p:txBody>
          <a:bodyPr/>
          <a:lstStyle/>
          <a:p>
            <a:fld id="{D81EDD5E-2720-484D-ADF0-C6C223E735A1}" type="slidenum">
              <a:rPr lang="ar-SA" smtClean="0"/>
              <a:t>‹N°›</a:t>
            </a:fld>
            <a:endParaRPr lang="ar-SA" dirty="0"/>
          </a:p>
        </p:txBody>
      </p:sp>
    </p:spTree>
    <p:extLst>
      <p:ext uri="{BB962C8B-B14F-4D97-AF65-F5344CB8AC3E}">
        <p14:creationId xmlns:p14="http://schemas.microsoft.com/office/powerpoint/2010/main" val="183412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DA246-FA5C-FF41-B21A-670939774DBB}" type="datetime1">
              <a:rPr lang="fr-FR" smtClean="0"/>
              <a:t>20/03/2020</a:t>
            </a:fld>
            <a:endParaRPr lang="ar-SA" dirty="0"/>
          </a:p>
        </p:txBody>
      </p:sp>
      <p:sp>
        <p:nvSpPr>
          <p:cNvPr id="3" name="Footer Placeholder 2"/>
          <p:cNvSpPr>
            <a:spLocks noGrp="1"/>
          </p:cNvSpPr>
          <p:nvPr>
            <p:ph type="ftr" sz="quarter" idx="11"/>
          </p:nvPr>
        </p:nvSpPr>
        <p:spPr/>
        <p:txBody>
          <a:bodyPr/>
          <a:lstStyle/>
          <a:p>
            <a:r>
              <a:rPr lang="ar-SA"/>
              <a:t>د.قشاري يسمينة   </a:t>
            </a:r>
            <a:r>
              <a:rPr lang="fr-FR"/>
              <a:t>e-mail: guechariuniv2016@gmail.com</a:t>
            </a:r>
            <a:endParaRPr lang="ar-SA" dirty="0"/>
          </a:p>
        </p:txBody>
      </p:sp>
      <p:sp>
        <p:nvSpPr>
          <p:cNvPr id="4" name="Slide Number Placeholder 3"/>
          <p:cNvSpPr>
            <a:spLocks noGrp="1"/>
          </p:cNvSpPr>
          <p:nvPr>
            <p:ph type="sldNum" sz="quarter" idx="12"/>
          </p:nvPr>
        </p:nvSpPr>
        <p:spPr/>
        <p:txBody>
          <a:bodyPr/>
          <a:lstStyle/>
          <a:p>
            <a:fld id="{D81EDD5E-2720-484D-ADF0-C6C223E735A1}" type="slidenum">
              <a:rPr lang="ar-SA" smtClean="0"/>
              <a:t>‹N°›</a:t>
            </a:fld>
            <a:endParaRPr lang="ar-SA" dirty="0"/>
          </a:p>
        </p:txBody>
      </p:sp>
    </p:spTree>
    <p:extLst>
      <p:ext uri="{BB962C8B-B14F-4D97-AF65-F5344CB8AC3E}">
        <p14:creationId xmlns:p14="http://schemas.microsoft.com/office/powerpoint/2010/main" val="3779808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bg>
      <p:bgRef idx="1001">
        <a:schemeClr val="bg2"/>
      </p:bgRef>
    </p:bg>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fr-FR"/>
              <a:t>Modifiez le style du titre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fr-FR"/>
              <a:t>Modifier les styles du texte du masque
Deuxième niveau
Troisième niveau
Quatrième niveau
Cinquième niveau</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9" name="Date Placeholder 8"/>
          <p:cNvSpPr>
            <a:spLocks noGrp="1"/>
          </p:cNvSpPr>
          <p:nvPr>
            <p:ph type="dt" sz="half" idx="10"/>
          </p:nvPr>
        </p:nvSpPr>
        <p:spPr/>
        <p:txBody>
          <a:bodyPr/>
          <a:lstStyle/>
          <a:p>
            <a:fld id="{BADE8631-9267-914A-8873-A5C59143F80C}" type="datetime1">
              <a:rPr lang="fr-FR" smtClean="0"/>
              <a:t>20/03/2020</a:t>
            </a:fld>
            <a:endParaRPr lang="ar-SA"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r>
              <a:rPr lang="ar-SA"/>
              <a:t>د.قشاري يسمينة   </a:t>
            </a:r>
            <a:r>
              <a:rPr lang="fr-FR"/>
              <a:t>e-mail: guechariuniv2016@gmail.com</a:t>
            </a:r>
            <a:endParaRPr lang="ar-SA" dirty="0"/>
          </a:p>
        </p:txBody>
      </p:sp>
      <p:sp>
        <p:nvSpPr>
          <p:cNvPr id="11" name="Slide Number Placeholder 10"/>
          <p:cNvSpPr>
            <a:spLocks noGrp="1"/>
          </p:cNvSpPr>
          <p:nvPr>
            <p:ph type="sldNum" sz="quarter" idx="12"/>
          </p:nvPr>
        </p:nvSpPr>
        <p:spPr/>
        <p:txBody>
          <a:bodyPr/>
          <a:lstStyle/>
          <a:p>
            <a:fld id="{D81EDD5E-2720-484D-ADF0-C6C223E735A1}" type="slidenum">
              <a:rPr lang="ar-SA" smtClean="0"/>
              <a:t>‹N°›</a:t>
            </a:fld>
            <a:endParaRPr lang="ar-SA" dirty="0"/>
          </a:p>
        </p:txBody>
      </p:sp>
    </p:spTree>
    <p:extLst>
      <p:ext uri="{BB962C8B-B14F-4D97-AF65-F5344CB8AC3E}">
        <p14:creationId xmlns:p14="http://schemas.microsoft.com/office/powerpoint/2010/main" val="3117616401"/>
      </p:ext>
    </p:extLst>
  </p:cSld>
  <p:clrMapOvr>
    <a:overrideClrMapping bg1="dk1" tx1="lt1" bg2="dk2" tx2="lt2" accent1="accent1" accent2="accent2" accent3="accent3" accent4="accent4" accent5="accent5" accent6="accent6" hlink="hlink" folHlink="folHlink"/>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bg>
      <p:bgRef idx="1001">
        <a:schemeClr val="bg2"/>
      </p:bgRef>
    </p:bg>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6095999" y="0"/>
            <a:ext cx="6102097" cy="6858000"/>
          </a:xfrm>
          <a:solidFill>
            <a:schemeClr val="tx1">
              <a:lumMod val="8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ADE8631-9267-914A-8873-A5C59143F80C}" type="datetime1">
              <a:rPr lang="fr-FR" smtClean="0"/>
              <a:t>20/03/2020</a:t>
            </a:fld>
            <a:endParaRPr lang="ar-SA"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r>
              <a:rPr lang="ar-SA"/>
              <a:t>د.قشاري يسمينة   </a:t>
            </a:r>
            <a:r>
              <a:rPr lang="fr-FR"/>
              <a:t>e-mail: guechariuniv2016@gmail.com</a:t>
            </a:r>
            <a:endParaRPr lang="ar-SA" dirty="0"/>
          </a:p>
        </p:txBody>
      </p:sp>
      <p:sp>
        <p:nvSpPr>
          <p:cNvPr id="10" name="Slide Number Placeholder 9"/>
          <p:cNvSpPr>
            <a:spLocks noGrp="1"/>
          </p:cNvSpPr>
          <p:nvPr>
            <p:ph type="sldNum" sz="quarter" idx="12"/>
          </p:nvPr>
        </p:nvSpPr>
        <p:spPr/>
        <p:txBody>
          <a:bodyPr/>
          <a:lstStyle/>
          <a:p>
            <a:fld id="{D81EDD5E-2720-484D-ADF0-C6C223E735A1}" type="slidenum">
              <a:rPr lang="ar-SA" smtClean="0"/>
              <a:t>‹N°›</a:t>
            </a:fld>
            <a:endParaRPr lang="ar-SA" dirty="0"/>
          </a:p>
        </p:txBody>
      </p:sp>
    </p:spTree>
    <p:extLst>
      <p:ext uri="{BB962C8B-B14F-4D97-AF65-F5344CB8AC3E}">
        <p14:creationId xmlns:p14="http://schemas.microsoft.com/office/powerpoint/2010/main" val="1524284402"/>
      </p:ext>
    </p:extLst>
  </p:cSld>
  <p:clrMapOvr>
    <a:overrideClrMapping bg1="dk1" tx1="lt1" bg2="dk2" tx2="lt2" accent1="accent1" accent2="accent2" accent3="accent3" accent4="accent4" accent5="accent5" accent6="accent6" hlink="hlink" folHlink="folHlink"/>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chemeClr val="bg2">
              <a:lumMod val="60000"/>
              <a:lumOff val="40000"/>
              <a:alpha val="15000"/>
            </a:schemeClr>
          </a:solidFill>
          <a:ln w="31750" cap="sq">
            <a:solidFill>
              <a:schemeClr val="tx1">
                <a:lumMod val="75000"/>
                <a:lumOff val="25000"/>
              </a:schemeClr>
            </a:solidFill>
            <a:miter lim="800000"/>
          </a:ln>
        </p:spPr>
        <p:txBody>
          <a:bodyPr vert="horz" lIns="182880" tIns="182880" rIns="182880" bIns="18288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ADE8631-9267-914A-8873-A5C59143F80C}" type="datetime1">
              <a:rPr lang="fr-FR" smtClean="0"/>
              <a:t>20/03/2020</a:t>
            </a:fld>
            <a:endParaRPr lang="ar-SA"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r>
              <a:rPr lang="ar-SA"/>
              <a:t>د.قشاري يسمينة   </a:t>
            </a:r>
            <a:r>
              <a:rPr lang="fr-FR"/>
              <a:t>e-mail: guechariuniv2016@gmail.com</a:t>
            </a:r>
            <a:endParaRPr lang="ar-SA"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D81EDD5E-2720-484D-ADF0-C6C223E735A1}" type="slidenum">
              <a:rPr lang="ar-SA" smtClean="0"/>
              <a:t>‹N°›</a:t>
            </a:fld>
            <a:endParaRPr lang="ar-SA" dirty="0"/>
          </a:p>
        </p:txBody>
      </p:sp>
    </p:spTree>
    <p:extLst>
      <p:ext uri="{BB962C8B-B14F-4D97-AF65-F5344CB8AC3E}">
        <p14:creationId xmlns:p14="http://schemas.microsoft.com/office/powerpoint/2010/main" val="105567365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914400" rtl="1"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r" defTabSz="914400" rtl="1"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4573DB-C6B2-6C4D-A806-AAA37E65E56F}"/>
              </a:ext>
            </a:extLst>
          </p:cNvPr>
          <p:cNvSpPr>
            <a:spLocks noGrp="1"/>
          </p:cNvSpPr>
          <p:nvPr>
            <p:ph type="ctrTitle"/>
          </p:nvPr>
        </p:nvSpPr>
        <p:spPr>
          <a:xfrm>
            <a:off x="1524000" y="2546253"/>
            <a:ext cx="9144000" cy="1842868"/>
          </a:xfrm>
        </p:spPr>
        <p:txBody>
          <a:bodyPr>
            <a:normAutofit/>
          </a:bodyPr>
          <a:lstStyle/>
          <a:p>
            <a:pPr algn="ctr" defTabSz="914400" rtl="1" eaLnBrk="1" latinLnBrk="0" hangingPunct="1">
              <a:lnSpc>
                <a:spcPct val="90000"/>
              </a:lnSpc>
              <a:spcBef>
                <a:spcPct val="0"/>
              </a:spcBef>
              <a:buNone/>
            </a:pPr>
            <a:r>
              <a:rPr lang="ar-SA" sz="8800" dirty="0"/>
              <a:t>المقاصة و التسوية</a:t>
            </a:r>
          </a:p>
        </p:txBody>
      </p:sp>
    </p:spTree>
    <p:extLst>
      <p:ext uri="{BB962C8B-B14F-4D97-AF65-F5344CB8AC3E}">
        <p14:creationId xmlns:p14="http://schemas.microsoft.com/office/powerpoint/2010/main" val="862666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ED79A4-394A-F940-A6A1-FDA310DCA105}"/>
              </a:ext>
            </a:extLst>
          </p:cNvPr>
          <p:cNvSpPr>
            <a:spLocks noGrp="1"/>
          </p:cNvSpPr>
          <p:nvPr>
            <p:ph type="title"/>
          </p:nvPr>
        </p:nvSpPr>
        <p:spPr>
          <a:xfrm>
            <a:off x="838200" y="365125"/>
            <a:ext cx="10515600" cy="929103"/>
          </a:xfrm>
        </p:spPr>
        <p:txBody>
          <a:bodyPr>
            <a:normAutofit/>
          </a:bodyPr>
          <a:lstStyle/>
          <a:p>
            <a:pPr marL="742950" indent="-742950" algn="ctr" rtl="1">
              <a:buFont typeface="+mj-lt"/>
              <a:buAutoNum type="arabicPeriod" startAt="6"/>
            </a:pPr>
            <a:r>
              <a:rPr lang="ar-SA" dirty="0"/>
              <a:t>ما هي أنواع مخالفات التسوية الرئيسية؟</a:t>
            </a:r>
          </a:p>
        </p:txBody>
      </p:sp>
      <p:sp>
        <p:nvSpPr>
          <p:cNvPr id="3" name="Espace réservé du contenu 2">
            <a:extLst>
              <a:ext uri="{FF2B5EF4-FFF2-40B4-BE49-F238E27FC236}">
                <a16:creationId xmlns:a16="http://schemas.microsoft.com/office/drawing/2014/main" id="{6863ED3B-DB5C-C549-AE58-8A469A050879}"/>
              </a:ext>
            </a:extLst>
          </p:cNvPr>
          <p:cNvSpPr>
            <a:spLocks noGrp="1"/>
          </p:cNvSpPr>
          <p:nvPr>
            <p:ph idx="1"/>
          </p:nvPr>
        </p:nvSpPr>
        <p:spPr>
          <a:xfrm>
            <a:off x="675249" y="1463040"/>
            <a:ext cx="10860259" cy="4713923"/>
          </a:xfrm>
        </p:spPr>
        <p:txBody>
          <a:bodyPr>
            <a:normAutofit/>
          </a:bodyPr>
          <a:lstStyle/>
          <a:p>
            <a:pPr marL="514350" indent="-514350" algn="r" rtl="1">
              <a:buFont typeface="+mj-lt"/>
              <a:buAutoNum type="arabicPeriod" startAt="2"/>
            </a:pPr>
            <a:r>
              <a:rPr lang="fr-FR" sz="2800" dirty="0" err="1"/>
              <a:t>Freeriding</a:t>
            </a:r>
            <a:r>
              <a:rPr lang="fr-FR" sz="2800" dirty="0"/>
              <a:t> </a:t>
            </a:r>
            <a:r>
              <a:rPr lang="ar-SA" sz="2800" dirty="0"/>
              <a:t> </a:t>
            </a:r>
            <a:r>
              <a:rPr lang="fr-FR" sz="2800" dirty="0"/>
              <a:t> </a:t>
            </a:r>
            <a:r>
              <a:rPr lang="ar-SA" sz="2800" dirty="0"/>
              <a:t>تحدث عند شراء ورقة مالية في حساب نقدي يفتقر إلى الأموال الكافية ثم تبيع الورقة المالية نفسها قبل إيداع الأموال لدفع ثمن شرائها. يمكن أن يحدث هذا الانتهاك سواء حدث البيع والشراء في نفس اليوم أو في أيام مختلفة.</a:t>
            </a:r>
          </a:p>
          <a:p>
            <a:pPr algn="r" rtl="1"/>
            <a:r>
              <a:rPr lang="ar-SA" sz="2800" b="1" dirty="0"/>
              <a:t>مثال:</a:t>
            </a:r>
            <a:r>
              <a:rPr lang="ar-SA" sz="2800" dirty="0"/>
              <a:t> يبدأ السيد سميث يوم الصفر (تاريخ التداول) بمبلغ 100 دولار من النقد الموجود في حسابه ، ويشتري 1000 دولار من أسهم</a:t>
            </a:r>
            <a:r>
              <a:rPr lang="fr-FR" sz="2800" dirty="0"/>
              <a:t> XYZ </a:t>
            </a:r>
            <a:r>
              <a:rPr lang="ar-SA" sz="2800" dirty="0"/>
              <a:t>أما المبلغ المتبقي البالغ 900 دولار والمطلوب تسديده بالكامل للتداول فيتم استحقاقه بحلول تاريخ التسوية ، اليوم الثاني</a:t>
            </a:r>
            <a:r>
              <a:rPr lang="fr-FR" sz="2800" dirty="0"/>
              <a:t> (</a:t>
            </a:r>
            <a:r>
              <a:rPr lang="fr-FR" sz="2800" dirty="0" err="1"/>
              <a:t>T</a:t>
            </a:r>
            <a:r>
              <a:rPr lang="fr-FR" sz="2800" dirty="0"/>
              <a:t> + 2) </a:t>
            </a:r>
            <a:r>
              <a:rPr lang="ar-SA" sz="2800" dirty="0"/>
              <a:t>في اليوم السابق للتسوية</a:t>
            </a:r>
            <a:r>
              <a:rPr lang="fr-FR" sz="2800" dirty="0"/>
              <a:t> (</a:t>
            </a:r>
            <a:r>
              <a:rPr lang="fr-FR" sz="2800" dirty="0" err="1"/>
              <a:t>T</a:t>
            </a:r>
            <a:r>
              <a:rPr lang="fr-FR" sz="2800" dirty="0"/>
              <a:t> + 1) </a:t>
            </a:r>
            <a:r>
              <a:rPr lang="ar-SA" sz="2800" dirty="0"/>
              <a:t>، وقبل أن يدفع بالكامل للأوراق المالية بالأموال المستقرة ، يبيع السيد سميث أسهم</a:t>
            </a:r>
            <a:r>
              <a:rPr lang="fr-FR" sz="2800" dirty="0"/>
              <a:t> XYZ </a:t>
            </a:r>
            <a:r>
              <a:rPr lang="ar-SA" sz="2800" dirty="0"/>
              <a:t>مقابل 1500 دولار</a:t>
            </a:r>
            <a:r>
              <a:rPr lang="fr-FR" sz="2800" dirty="0"/>
              <a:t>.</a:t>
            </a:r>
          </a:p>
          <a:p>
            <a:pPr algn="r" rtl="1"/>
            <a:r>
              <a:rPr lang="ar-SA" sz="2800" dirty="0"/>
              <a:t>هذه العملية تعتبر انتهاك لأن السيد سميث يبيع الأسهم قبل أن يدفع ثمن شرائها ، فإن البيع ينتج عنه مخالفة.</a:t>
            </a:r>
            <a:r>
              <a:rPr lang="fr-FR" sz="2800" dirty="0"/>
              <a:t> </a:t>
            </a:r>
            <a:endParaRPr lang="ar-SA" sz="2800" dirty="0"/>
          </a:p>
        </p:txBody>
      </p:sp>
      <p:sp>
        <p:nvSpPr>
          <p:cNvPr id="4" name="Espace réservé de la date 3">
            <a:extLst>
              <a:ext uri="{FF2B5EF4-FFF2-40B4-BE49-F238E27FC236}">
                <a16:creationId xmlns:a16="http://schemas.microsoft.com/office/drawing/2014/main" id="{FE1B9F9F-6AF5-3B42-B086-925F4C782BF9}"/>
              </a:ext>
            </a:extLst>
          </p:cNvPr>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080B565-8C94-6646-B891-97A4BE3D68D1}" type="datetime1">
              <a:rPr kumimoji="0" lang="fr-FR" sz="1050" b="0" i="0" u="none" strike="noStrike" kern="1200" cap="none" spc="0" normalizeH="0" baseline="0" noProof="0" smtClean="0">
                <a:ln>
                  <a:noFill/>
                </a:ln>
                <a:solidFill>
                  <a:srgbClr val="FFFFFF">
                    <a:alpha val="70000"/>
                  </a:srgb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20/03/2020</a:t>
            </a:fld>
            <a:endPar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endParaRPr>
          </a:p>
        </p:txBody>
      </p:sp>
      <p:sp>
        <p:nvSpPr>
          <p:cNvPr id="5" name="Espace réservé du pied de page 4">
            <a:extLst>
              <a:ext uri="{FF2B5EF4-FFF2-40B4-BE49-F238E27FC236}">
                <a16:creationId xmlns:a16="http://schemas.microsoft.com/office/drawing/2014/main" id="{6CC2CBC7-16FE-DD49-8E68-69EB8A4FFEF6}"/>
              </a:ext>
            </a:extLst>
          </p:cNvPr>
          <p:cNvSpPr>
            <a:spLocks noGrp="1"/>
          </p:cNvSpPr>
          <p:nvPr>
            <p:ph type="ftr" sz="quarter" idx="11"/>
          </p:nvPr>
        </p:nvSpPr>
        <p:spPr>
          <a:xfrm>
            <a:off x="2700997" y="6356350"/>
            <a:ext cx="7132319"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ar-SA" sz="1050" b="0" i="0" u="none" strike="noStrike" kern="1200" cap="none" spc="0" normalizeH="0" baseline="0" noProof="0" dirty="0" err="1">
                <a:ln>
                  <a:noFill/>
                </a:ln>
                <a:solidFill>
                  <a:srgbClr val="FFFFFF">
                    <a:alpha val="70000"/>
                  </a:srgbClr>
                </a:solidFill>
                <a:effectLst/>
                <a:uLnTx/>
                <a:uFillTx/>
                <a:latin typeface="Gill Sans MT" panose="020B0502020104020203"/>
                <a:ea typeface="+mn-ea"/>
              </a:rPr>
              <a:t>د.قشاري</a:t>
            </a:r>
            <a:r>
              <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rPr>
              <a:t> يسمينة   </a:t>
            </a:r>
            <a:r>
              <a:rPr kumimoji="0" lang="fr-FR" sz="1050" b="0" i="0" u="none" strike="noStrike" kern="1200" cap="none" spc="0" normalizeH="0" baseline="0" noProof="0" dirty="0">
                <a:ln>
                  <a:noFill/>
                </a:ln>
                <a:solidFill>
                  <a:srgbClr val="FFFFFF">
                    <a:alpha val="70000"/>
                  </a:srgbClr>
                </a:solidFill>
                <a:effectLst/>
                <a:uLnTx/>
                <a:uFillTx/>
                <a:latin typeface="Gill Sans MT" panose="020B0502020104020203"/>
                <a:ea typeface="+mn-ea"/>
                <a:cs typeface="+mn-cs"/>
              </a:rPr>
              <a:t>                                                     e-mail: guechariuniv2016@gmail.com</a:t>
            </a:r>
            <a:endPar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endParaRPr>
          </a:p>
        </p:txBody>
      </p:sp>
      <p:sp>
        <p:nvSpPr>
          <p:cNvPr id="6" name="Espace réservé du numéro de diapositive 5">
            <a:extLst>
              <a:ext uri="{FF2B5EF4-FFF2-40B4-BE49-F238E27FC236}">
                <a16:creationId xmlns:a16="http://schemas.microsoft.com/office/drawing/2014/main" id="{57B68571-CB55-4947-BE00-0AC9FE3ABFDF}"/>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D81EDD5E-2720-484D-ADF0-C6C223E735A1}" type="slidenum">
              <a:rPr kumimoji="0" lang="ar-SA" sz="1100" b="0" i="0" u="none" strike="noStrike" kern="1200" cap="none" spc="0" normalizeH="0" baseline="0" noProof="0" smtClean="0">
                <a:ln>
                  <a:noFill/>
                </a:ln>
                <a:solidFill>
                  <a:srgbClr val="FFFFFF"/>
                </a:solidFill>
                <a:effectLst/>
                <a:uLnTx/>
                <a:uFillTx/>
                <a:latin typeface="Gill Sans MT" panose="020B0502020104020203"/>
                <a:ea typeface="+mn-ea"/>
              </a:rPr>
              <a:pPr marL="0" marR="0" lvl="0" indent="0" algn="ctr" defTabSz="457200" rtl="0" eaLnBrk="1" fontAlgn="auto" latinLnBrk="0" hangingPunct="1">
                <a:lnSpc>
                  <a:spcPct val="100000"/>
                </a:lnSpc>
                <a:spcBef>
                  <a:spcPts val="0"/>
                </a:spcBef>
                <a:spcAft>
                  <a:spcPts val="0"/>
                </a:spcAft>
                <a:buClrTx/>
                <a:buSzTx/>
                <a:buFontTx/>
                <a:buNone/>
                <a:tabLst/>
                <a:defRPr/>
              </a:pPr>
              <a:t>10</a:t>
            </a:fld>
            <a:endParaRPr kumimoji="0" lang="ar-SA" sz="1100" b="0" i="0" u="none" strike="noStrike" kern="1200" cap="none" spc="0" normalizeH="0" baseline="0" noProof="0" dirty="0">
              <a:ln>
                <a:noFill/>
              </a:ln>
              <a:solidFill>
                <a:srgbClr val="FFFFFF"/>
              </a:solidFill>
              <a:effectLst/>
              <a:uLnTx/>
              <a:uFillTx/>
              <a:latin typeface="Gill Sans MT" panose="020B0502020104020203"/>
              <a:ea typeface="+mn-ea"/>
            </a:endParaRPr>
          </a:p>
        </p:txBody>
      </p:sp>
    </p:spTree>
    <p:extLst>
      <p:ext uri="{BB962C8B-B14F-4D97-AF65-F5344CB8AC3E}">
        <p14:creationId xmlns:p14="http://schemas.microsoft.com/office/powerpoint/2010/main" val="522624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C5508E-AC27-5D45-A97E-82C5B0209F50}"/>
              </a:ext>
            </a:extLst>
          </p:cNvPr>
          <p:cNvSpPr>
            <a:spLocks noGrp="1"/>
          </p:cNvSpPr>
          <p:nvPr>
            <p:ph type="title"/>
          </p:nvPr>
        </p:nvSpPr>
        <p:spPr>
          <a:xfrm>
            <a:off x="838200" y="365125"/>
            <a:ext cx="10515600" cy="816561"/>
          </a:xfrm>
        </p:spPr>
        <p:txBody>
          <a:bodyPr>
            <a:normAutofit/>
          </a:bodyPr>
          <a:lstStyle/>
          <a:p>
            <a:pPr marL="742950" indent="-742950" algn="ctr" rtl="1">
              <a:buFont typeface="+mj-lt"/>
              <a:buAutoNum type="arabicPeriod" startAt="6"/>
            </a:pPr>
            <a:r>
              <a:rPr lang="ar-SA" dirty="0"/>
              <a:t>ما هي أنواع مخالفات التسوية الرئيسية؟</a:t>
            </a:r>
          </a:p>
        </p:txBody>
      </p:sp>
      <p:sp>
        <p:nvSpPr>
          <p:cNvPr id="3" name="Espace réservé du contenu 2">
            <a:extLst>
              <a:ext uri="{FF2B5EF4-FFF2-40B4-BE49-F238E27FC236}">
                <a16:creationId xmlns:a16="http://schemas.microsoft.com/office/drawing/2014/main" id="{513BF640-C35E-3941-AC64-3E8CCC04ACD0}"/>
              </a:ext>
            </a:extLst>
          </p:cNvPr>
          <p:cNvSpPr>
            <a:spLocks noGrp="1"/>
          </p:cNvSpPr>
          <p:nvPr>
            <p:ph idx="1"/>
          </p:nvPr>
        </p:nvSpPr>
        <p:spPr>
          <a:xfrm>
            <a:off x="838200" y="1350498"/>
            <a:ext cx="10515600" cy="4826465"/>
          </a:xfrm>
        </p:spPr>
        <p:txBody>
          <a:bodyPr>
            <a:normAutofit/>
          </a:bodyPr>
          <a:lstStyle/>
          <a:p>
            <a:pPr marL="514350" indent="-514350" algn="r" rtl="1">
              <a:buFont typeface="+mj-lt"/>
              <a:buAutoNum type="arabicPeriod" startAt="3"/>
            </a:pPr>
            <a:r>
              <a:rPr lang="ar-SA" sz="2800" dirty="0"/>
              <a:t>مخالفات التصفية (</a:t>
            </a:r>
            <a:r>
              <a:rPr lang="fr-FR" sz="2800" dirty="0"/>
              <a:t>liquidation</a:t>
            </a:r>
            <a:r>
              <a:rPr lang="ar-SA" sz="2800" dirty="0"/>
              <a:t>)في حساب نقدي إذا قام المتداول في السوق ببيع أوراق مالية بعد تاريخ شراء صفقة جديدة لتغطية تلك الصفقة الجديدة. الفرق الأساسي بين التصفية والمخالفة الثانية (</a:t>
            </a:r>
            <a:r>
              <a:rPr lang="fr-FR" sz="2800" dirty="0" err="1"/>
              <a:t>freeriding</a:t>
            </a:r>
            <a:r>
              <a:rPr lang="ar-SA" sz="2800" dirty="0"/>
              <a:t>)</a:t>
            </a:r>
            <a:r>
              <a:rPr lang="fr-FR" sz="2800" dirty="0"/>
              <a:t> </a:t>
            </a:r>
            <a:r>
              <a:rPr lang="ar-SA" sz="2800" dirty="0"/>
              <a:t>هو أنه في التصفية يتم ببيع الأوراق المالية بخلاف تلك التي تم شراؤها.</a:t>
            </a:r>
            <a:endParaRPr lang="fr-FR" sz="2800" dirty="0"/>
          </a:p>
          <a:p>
            <a:pPr algn="r" rtl="1"/>
            <a:r>
              <a:rPr lang="ar-SA" sz="2800" b="1" dirty="0"/>
              <a:t>مثال</a:t>
            </a:r>
            <a:r>
              <a:rPr lang="ar-SA" sz="2800" dirty="0"/>
              <a:t>: يبدأ السيد </a:t>
            </a:r>
            <a:r>
              <a:rPr lang="fr-FR" sz="2800" dirty="0"/>
              <a:t>Lee </a:t>
            </a:r>
            <a:r>
              <a:rPr lang="ar-SA" sz="2800" dirty="0"/>
              <a:t>اليوم صفرًا (تاريخ التداول) بأسهم </a:t>
            </a:r>
            <a:r>
              <a:rPr lang="fr-FR" sz="2800" dirty="0" err="1"/>
              <a:t>xyz</a:t>
            </a:r>
            <a:r>
              <a:rPr lang="fr-FR" sz="2800" dirty="0"/>
              <a:t> </a:t>
            </a:r>
            <a:r>
              <a:rPr lang="ar-SA" sz="2800" dirty="0"/>
              <a:t>تم تسوية مستحقاتها سابقا، و 100 دولار نقدًا ، ويشتري أسهم </a:t>
            </a:r>
            <a:r>
              <a:rPr lang="fr-FR" sz="2800" dirty="0"/>
              <a:t>UVW</a:t>
            </a:r>
            <a:r>
              <a:rPr lang="ar-SA" sz="2800" dirty="0"/>
              <a:t> </a:t>
            </a:r>
            <a:r>
              <a:rPr lang="fr-FR" sz="2800" dirty="0"/>
              <a:t> </a:t>
            </a:r>
            <a:r>
              <a:rPr lang="ar-SA" sz="2800" dirty="0"/>
              <a:t>مقابل 1000 دولار. المبلغ المتبقي البالغ 900 دولار في الأموال المستحقة اللازمة لدفع ثمن شراء </a:t>
            </a:r>
            <a:r>
              <a:rPr lang="fr-FR" sz="2800" dirty="0"/>
              <a:t>UVW </a:t>
            </a:r>
            <a:r>
              <a:rPr lang="ar-SA" sz="2800" dirty="0"/>
              <a:t> بالكامل مستحق في تاريخ التسوية ، اليوم الثاني </a:t>
            </a:r>
            <a:r>
              <a:rPr lang="fr-FR" sz="2800" dirty="0" err="1"/>
              <a:t>T</a:t>
            </a:r>
            <a:r>
              <a:rPr lang="fr-FR" sz="2800" dirty="0"/>
              <a:t> + 2)</a:t>
            </a:r>
            <a:r>
              <a:rPr lang="ar-SA" sz="2800" dirty="0"/>
              <a:t>) في اليوم الثاني ، بدلاً من إيداع الأموال في حسابه ، يقدم السيد لي طلبًا لبيع أسهم </a:t>
            </a:r>
            <a:r>
              <a:rPr lang="fr-FR" sz="2800" dirty="0"/>
              <a:t>XYZ</a:t>
            </a:r>
            <a:r>
              <a:rPr lang="ar-SA" sz="2800" dirty="0"/>
              <a:t>.</a:t>
            </a:r>
          </a:p>
          <a:p>
            <a:pPr algn="r" rtl="1"/>
            <a:r>
              <a:rPr lang="ar-SA" sz="2800" dirty="0"/>
              <a:t>الانتهاك: يحتاج السيد لي إلى تقديم نقد بحلول تاريخ التسوية ، ولكنه بدلاً من ذلك يبدأ أمر بيع في تاريخ التسوية (لن تتم تسوية عائداته حتى اليوم الرابع). نظرًا لأن السيد لي قد اختار بيع الأوراق المالية في يوم لاحق بدلاً من جلب الأموال للوفاء بالالتزامات التجارية ، فإنه يتحمل انتهاكًا للتصفية.</a:t>
            </a:r>
          </a:p>
        </p:txBody>
      </p:sp>
      <p:sp>
        <p:nvSpPr>
          <p:cNvPr id="4" name="Espace réservé de la date 3">
            <a:extLst>
              <a:ext uri="{FF2B5EF4-FFF2-40B4-BE49-F238E27FC236}">
                <a16:creationId xmlns:a16="http://schemas.microsoft.com/office/drawing/2014/main" id="{40FDC4BD-9144-1A4F-A756-460CB4196D26}"/>
              </a:ext>
            </a:extLst>
          </p:cNvPr>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7E1405A-74B3-3748-9F06-8B3A1720ABFF}" type="datetime1">
              <a:rPr kumimoji="0" lang="fr-FR" sz="1050" b="0" i="0" u="none" strike="noStrike" kern="1200" cap="none" spc="0" normalizeH="0" baseline="0" noProof="0" smtClean="0">
                <a:ln>
                  <a:noFill/>
                </a:ln>
                <a:solidFill>
                  <a:srgbClr val="FFFFFF">
                    <a:alpha val="70000"/>
                  </a:srgb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20/03/2020</a:t>
            </a:fld>
            <a:endPar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endParaRPr>
          </a:p>
        </p:txBody>
      </p:sp>
      <p:sp>
        <p:nvSpPr>
          <p:cNvPr id="5" name="Espace réservé du pied de page 4">
            <a:extLst>
              <a:ext uri="{FF2B5EF4-FFF2-40B4-BE49-F238E27FC236}">
                <a16:creationId xmlns:a16="http://schemas.microsoft.com/office/drawing/2014/main" id="{41AC5886-72E8-9B44-A65F-691ECEEF6B24}"/>
              </a:ext>
            </a:extLst>
          </p:cNvPr>
          <p:cNvSpPr>
            <a:spLocks noGrp="1"/>
          </p:cNvSpPr>
          <p:nvPr>
            <p:ph type="ftr" sz="quarter" idx="11"/>
          </p:nvPr>
        </p:nvSpPr>
        <p:spPr>
          <a:xfrm>
            <a:off x="4038600" y="6356350"/>
            <a:ext cx="6005732"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ar-SA" sz="1050" b="0" i="0" u="none" strike="noStrike" kern="1200" cap="none" spc="0" normalizeH="0" baseline="0" noProof="0" dirty="0" err="1">
                <a:ln>
                  <a:noFill/>
                </a:ln>
                <a:solidFill>
                  <a:srgbClr val="FFFFFF">
                    <a:alpha val="70000"/>
                  </a:srgbClr>
                </a:solidFill>
                <a:effectLst/>
                <a:uLnTx/>
                <a:uFillTx/>
                <a:latin typeface="Gill Sans MT" panose="020B0502020104020203"/>
                <a:ea typeface="+mn-ea"/>
              </a:rPr>
              <a:t>د.قشاري</a:t>
            </a:r>
            <a:r>
              <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rPr>
              <a:t> يسمينة   </a:t>
            </a:r>
            <a:r>
              <a:rPr kumimoji="0" lang="fr-FR" sz="1050" b="0" i="0" u="none" strike="noStrike" kern="1200" cap="none" spc="0" normalizeH="0" baseline="0" noProof="0" dirty="0">
                <a:ln>
                  <a:noFill/>
                </a:ln>
                <a:solidFill>
                  <a:srgbClr val="FFFFFF">
                    <a:alpha val="70000"/>
                  </a:srgbClr>
                </a:solidFill>
                <a:effectLst/>
                <a:uLnTx/>
                <a:uFillTx/>
                <a:latin typeface="Gill Sans MT" panose="020B0502020104020203"/>
                <a:ea typeface="+mn-ea"/>
                <a:cs typeface="+mn-cs"/>
              </a:rPr>
              <a:t>                                           e-mail: guechariuniv2016@gmail.com</a:t>
            </a:r>
            <a:endPar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endParaRPr>
          </a:p>
        </p:txBody>
      </p:sp>
      <p:sp>
        <p:nvSpPr>
          <p:cNvPr id="6" name="Espace réservé du numéro de diapositive 5">
            <a:extLst>
              <a:ext uri="{FF2B5EF4-FFF2-40B4-BE49-F238E27FC236}">
                <a16:creationId xmlns:a16="http://schemas.microsoft.com/office/drawing/2014/main" id="{FA9FA82B-1310-3041-AA36-7E19BA7AA41A}"/>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D81EDD5E-2720-484D-ADF0-C6C223E735A1}" type="slidenum">
              <a:rPr kumimoji="0" lang="ar-SA" sz="1100" b="0" i="0" u="none" strike="noStrike" kern="1200" cap="none" spc="0" normalizeH="0" baseline="0" noProof="0" smtClean="0">
                <a:ln>
                  <a:noFill/>
                </a:ln>
                <a:solidFill>
                  <a:srgbClr val="FFFFFF"/>
                </a:solidFill>
                <a:effectLst/>
                <a:uLnTx/>
                <a:uFillTx/>
                <a:latin typeface="Gill Sans MT" panose="020B0502020104020203"/>
                <a:ea typeface="+mn-ea"/>
              </a:rPr>
              <a:pPr marL="0" marR="0" lvl="0" indent="0" algn="ctr" defTabSz="457200" rtl="0" eaLnBrk="1" fontAlgn="auto" latinLnBrk="0" hangingPunct="1">
                <a:lnSpc>
                  <a:spcPct val="100000"/>
                </a:lnSpc>
                <a:spcBef>
                  <a:spcPts val="0"/>
                </a:spcBef>
                <a:spcAft>
                  <a:spcPts val="0"/>
                </a:spcAft>
                <a:buClrTx/>
                <a:buSzTx/>
                <a:buFontTx/>
                <a:buNone/>
                <a:tabLst/>
                <a:defRPr/>
              </a:pPr>
              <a:t>11</a:t>
            </a:fld>
            <a:endParaRPr kumimoji="0" lang="ar-SA" sz="1100" b="0" i="0" u="none" strike="noStrike" kern="1200" cap="none" spc="0" normalizeH="0" baseline="0" noProof="0" dirty="0">
              <a:ln>
                <a:noFill/>
              </a:ln>
              <a:solidFill>
                <a:srgbClr val="FFFFFF"/>
              </a:solidFill>
              <a:effectLst/>
              <a:uLnTx/>
              <a:uFillTx/>
              <a:latin typeface="Gill Sans MT" panose="020B0502020104020203"/>
              <a:ea typeface="+mn-ea"/>
            </a:endParaRPr>
          </a:p>
        </p:txBody>
      </p:sp>
    </p:spTree>
    <p:extLst>
      <p:ext uri="{BB962C8B-B14F-4D97-AF65-F5344CB8AC3E}">
        <p14:creationId xmlns:p14="http://schemas.microsoft.com/office/powerpoint/2010/main" val="34624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0D2937-EB36-834B-AF2E-F242FFF88285}"/>
              </a:ext>
            </a:extLst>
          </p:cNvPr>
          <p:cNvSpPr>
            <a:spLocks noGrp="1"/>
          </p:cNvSpPr>
          <p:nvPr>
            <p:ph type="title"/>
          </p:nvPr>
        </p:nvSpPr>
        <p:spPr>
          <a:xfrm>
            <a:off x="838200" y="365126"/>
            <a:ext cx="10515600" cy="886900"/>
          </a:xfrm>
        </p:spPr>
        <p:txBody>
          <a:bodyPr>
            <a:normAutofit/>
          </a:bodyPr>
          <a:lstStyle/>
          <a:p>
            <a:pPr marL="742950" indent="-742950" algn="ctr" rtl="1">
              <a:buFont typeface="+mj-lt"/>
              <a:buAutoNum type="arabicPeriod" startAt="6"/>
            </a:pPr>
            <a:r>
              <a:rPr lang="ar-SA" dirty="0"/>
              <a:t>ما هي أنواع مخالفات التسوية الرئيسية؟</a:t>
            </a:r>
          </a:p>
        </p:txBody>
      </p:sp>
      <p:sp>
        <p:nvSpPr>
          <p:cNvPr id="3" name="Espace réservé du contenu 2">
            <a:extLst>
              <a:ext uri="{FF2B5EF4-FFF2-40B4-BE49-F238E27FC236}">
                <a16:creationId xmlns:a16="http://schemas.microsoft.com/office/drawing/2014/main" id="{C9DC45F6-A533-ED4E-8863-A9FCB351B83F}"/>
              </a:ext>
            </a:extLst>
          </p:cNvPr>
          <p:cNvSpPr>
            <a:spLocks noGrp="1"/>
          </p:cNvSpPr>
          <p:nvPr>
            <p:ph idx="1"/>
          </p:nvPr>
        </p:nvSpPr>
        <p:spPr>
          <a:xfrm>
            <a:off x="838200" y="1364566"/>
            <a:ext cx="10515600" cy="4812397"/>
          </a:xfrm>
        </p:spPr>
        <p:txBody>
          <a:bodyPr>
            <a:normAutofit/>
          </a:bodyPr>
          <a:lstStyle/>
          <a:p>
            <a:pPr algn="r" rtl="1"/>
            <a:r>
              <a:rPr lang="ar-SA" sz="2800" dirty="0"/>
              <a:t>ذا لم يقم العميل بالدفع عند شراء الأسهم ، أو تسليم الأسهم عند بيع الأسهم ، في غضون الإطار الزمني المحدد ، يجب شواب (</a:t>
            </a:r>
            <a:r>
              <a:rPr lang="fr-FR" sz="2800" dirty="0"/>
              <a:t>Schwab</a:t>
            </a:r>
            <a:r>
              <a:rPr lang="ar-SA" sz="2800" dirty="0"/>
              <a:t>) إما طلب تمديد للعميل أو إعادة شراء أو بيع المركز. هناك ممارسات مختلفة للإضافة على المشتريات</a:t>
            </a:r>
            <a:r>
              <a:rPr lang="fr-FR" sz="2800" dirty="0"/>
              <a:t> </a:t>
            </a:r>
            <a:r>
              <a:rPr lang="ar-SA" sz="2800" dirty="0"/>
              <a:t>.</a:t>
            </a:r>
          </a:p>
        </p:txBody>
      </p:sp>
      <p:sp>
        <p:nvSpPr>
          <p:cNvPr id="4" name="Espace réservé de la date 3">
            <a:extLst>
              <a:ext uri="{FF2B5EF4-FFF2-40B4-BE49-F238E27FC236}">
                <a16:creationId xmlns:a16="http://schemas.microsoft.com/office/drawing/2014/main" id="{A3CB5221-75FD-004C-B92C-A82E3F9257E3}"/>
              </a:ext>
            </a:extLst>
          </p:cNvPr>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5024F18-15F0-B147-94A0-C6A6FE62C913}" type="datetime1">
              <a:rPr kumimoji="0" lang="fr-FR" sz="1050" b="0" i="0" u="none" strike="noStrike" kern="1200" cap="none" spc="0" normalizeH="0" baseline="0" noProof="0" smtClean="0">
                <a:ln>
                  <a:noFill/>
                </a:ln>
                <a:solidFill>
                  <a:srgbClr val="FFFFFF">
                    <a:alpha val="70000"/>
                  </a:srgb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20/03/2020</a:t>
            </a:fld>
            <a:endPar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endParaRPr>
          </a:p>
        </p:txBody>
      </p:sp>
      <p:sp>
        <p:nvSpPr>
          <p:cNvPr id="5" name="Espace réservé du pied de page 4">
            <a:extLst>
              <a:ext uri="{FF2B5EF4-FFF2-40B4-BE49-F238E27FC236}">
                <a16:creationId xmlns:a16="http://schemas.microsoft.com/office/drawing/2014/main" id="{E8515D4E-8446-024A-B1F1-1EE3AEF7DDA7}"/>
              </a:ext>
            </a:extLst>
          </p:cNvPr>
          <p:cNvSpPr>
            <a:spLocks noGrp="1"/>
          </p:cNvSpPr>
          <p:nvPr>
            <p:ph type="ftr" sz="quarter" idx="11"/>
          </p:nvPr>
        </p:nvSpPr>
        <p:spPr>
          <a:xfrm>
            <a:off x="2180493" y="6356350"/>
            <a:ext cx="7906042"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050" b="0" i="0" u="none" strike="noStrike" kern="1200" cap="none" spc="0" normalizeH="0" baseline="0" noProof="0" dirty="0">
                <a:ln>
                  <a:noFill/>
                </a:ln>
                <a:solidFill>
                  <a:srgbClr val="FFFFFF">
                    <a:alpha val="70000"/>
                  </a:srgbClr>
                </a:solidFill>
                <a:effectLst/>
                <a:uLnTx/>
                <a:uFillTx/>
                <a:latin typeface="Gill Sans MT" panose="020B0502020104020203"/>
                <a:ea typeface="+mn-ea"/>
                <a:cs typeface="+mn-cs"/>
              </a:rPr>
              <a:t> </a:t>
            </a:r>
            <a:r>
              <a:rPr kumimoji="0" lang="ar-SA" sz="1050" b="0" i="0" u="none" strike="noStrike" kern="1200" cap="none" spc="0" normalizeH="0" baseline="0" noProof="0" dirty="0" err="1">
                <a:ln>
                  <a:noFill/>
                </a:ln>
                <a:solidFill>
                  <a:srgbClr val="FFFFFF">
                    <a:alpha val="70000"/>
                  </a:srgbClr>
                </a:solidFill>
                <a:effectLst/>
                <a:uLnTx/>
                <a:uFillTx/>
                <a:latin typeface="Gill Sans MT" panose="020B0502020104020203"/>
                <a:ea typeface="+mn-ea"/>
              </a:rPr>
              <a:t>د.قشاري</a:t>
            </a:r>
            <a:r>
              <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rPr>
              <a:t> يسمينة   </a:t>
            </a:r>
            <a:r>
              <a:rPr kumimoji="0" lang="fr-FR" sz="1050" b="0" i="0" u="none" strike="noStrike" kern="1200" cap="none" spc="0" normalizeH="0" baseline="0" noProof="0" dirty="0">
                <a:ln>
                  <a:noFill/>
                </a:ln>
                <a:solidFill>
                  <a:srgbClr val="FFFFFF">
                    <a:alpha val="70000"/>
                  </a:srgbClr>
                </a:solidFill>
                <a:effectLst/>
                <a:uLnTx/>
                <a:uFillTx/>
                <a:latin typeface="Gill Sans MT" panose="020B0502020104020203"/>
                <a:ea typeface="+mn-ea"/>
                <a:cs typeface="+mn-cs"/>
              </a:rPr>
              <a:t>                                                                            e-mail: guechariuniv2016@gmail.com</a:t>
            </a:r>
            <a:endPar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endParaRPr>
          </a:p>
        </p:txBody>
      </p:sp>
      <p:sp>
        <p:nvSpPr>
          <p:cNvPr id="6" name="Espace réservé du numéro de diapositive 5">
            <a:extLst>
              <a:ext uri="{FF2B5EF4-FFF2-40B4-BE49-F238E27FC236}">
                <a16:creationId xmlns:a16="http://schemas.microsoft.com/office/drawing/2014/main" id="{84AA1A48-7064-5940-A19C-AEA6DA6A4E16}"/>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D81EDD5E-2720-484D-ADF0-C6C223E735A1}" type="slidenum">
              <a:rPr kumimoji="0" lang="ar-SA" sz="1100" b="0" i="0" u="none" strike="noStrike" kern="1200" cap="none" spc="0" normalizeH="0" baseline="0" noProof="0" smtClean="0">
                <a:ln>
                  <a:noFill/>
                </a:ln>
                <a:solidFill>
                  <a:srgbClr val="FFFFFF"/>
                </a:solidFill>
                <a:effectLst/>
                <a:uLnTx/>
                <a:uFillTx/>
                <a:latin typeface="Gill Sans MT" panose="020B0502020104020203"/>
                <a:ea typeface="+mn-ea"/>
              </a:rPr>
              <a:pPr marL="0" marR="0" lvl="0" indent="0" algn="ctr" defTabSz="457200" rtl="0" eaLnBrk="1" fontAlgn="auto" latinLnBrk="0" hangingPunct="1">
                <a:lnSpc>
                  <a:spcPct val="100000"/>
                </a:lnSpc>
                <a:spcBef>
                  <a:spcPts val="0"/>
                </a:spcBef>
                <a:spcAft>
                  <a:spcPts val="0"/>
                </a:spcAft>
                <a:buClrTx/>
                <a:buSzTx/>
                <a:buFontTx/>
                <a:buNone/>
                <a:tabLst/>
                <a:defRPr/>
              </a:pPr>
              <a:t>12</a:t>
            </a:fld>
            <a:endParaRPr kumimoji="0" lang="ar-SA" sz="1100" b="0" i="0" u="none" strike="noStrike" kern="1200" cap="none" spc="0" normalizeH="0" baseline="0" noProof="0" dirty="0">
              <a:ln>
                <a:noFill/>
              </a:ln>
              <a:solidFill>
                <a:srgbClr val="FFFFFF"/>
              </a:solidFill>
              <a:effectLst/>
              <a:uLnTx/>
              <a:uFillTx/>
              <a:latin typeface="Gill Sans MT" panose="020B0502020104020203"/>
              <a:ea typeface="+mn-ea"/>
            </a:endParaRPr>
          </a:p>
        </p:txBody>
      </p:sp>
    </p:spTree>
    <p:extLst>
      <p:ext uri="{BB962C8B-B14F-4D97-AF65-F5344CB8AC3E}">
        <p14:creationId xmlns:p14="http://schemas.microsoft.com/office/powerpoint/2010/main" val="2372460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10664F-1FDA-FB40-9E8B-DD1253F3CC83}"/>
              </a:ext>
            </a:extLst>
          </p:cNvPr>
          <p:cNvSpPr>
            <a:spLocks noGrp="1"/>
          </p:cNvSpPr>
          <p:nvPr>
            <p:ph type="title"/>
          </p:nvPr>
        </p:nvSpPr>
        <p:spPr/>
        <p:txBody>
          <a:bodyPr/>
          <a:lstStyle/>
          <a:p>
            <a:pPr marL="742950" indent="-742950" algn="ctr" defTabSz="914400" rtl="1" eaLnBrk="1" latinLnBrk="0" hangingPunct="1">
              <a:lnSpc>
                <a:spcPct val="90000"/>
              </a:lnSpc>
              <a:spcBef>
                <a:spcPct val="0"/>
              </a:spcBef>
              <a:buFont typeface="+mj-lt"/>
              <a:buAutoNum type="arabicPeriod"/>
            </a:pPr>
            <a:r>
              <a:rPr lang="ar-SA" dirty="0"/>
              <a:t>مفهوم المقاصة</a:t>
            </a:r>
          </a:p>
        </p:txBody>
      </p:sp>
      <p:sp>
        <p:nvSpPr>
          <p:cNvPr id="3" name="Espace réservé du contenu 2">
            <a:extLst>
              <a:ext uri="{FF2B5EF4-FFF2-40B4-BE49-F238E27FC236}">
                <a16:creationId xmlns:a16="http://schemas.microsoft.com/office/drawing/2014/main" id="{25E1814F-98CF-E64E-9889-028D8BDA1CB6}"/>
              </a:ext>
            </a:extLst>
          </p:cNvPr>
          <p:cNvSpPr>
            <a:spLocks noGrp="1"/>
          </p:cNvSpPr>
          <p:nvPr>
            <p:ph idx="1"/>
          </p:nvPr>
        </p:nvSpPr>
        <p:spPr/>
        <p:txBody>
          <a:bodyPr>
            <a:normAutofit fontScale="92500" lnSpcReduction="10000"/>
          </a:bodyPr>
          <a:lstStyle/>
          <a:p>
            <a:pPr algn="r" rtl="1"/>
            <a:r>
              <a:rPr lang="ar-SA" sz="2800" b="1" dirty="0"/>
              <a:t>تعريف المقاصة: </a:t>
            </a:r>
            <a:r>
              <a:rPr lang="ar-SA" sz="2800" dirty="0"/>
              <a:t>المقاصة هي الإجراء الذي يتم من خلاله تسوية التداولات المالية - أي التحويل الصحيح وفي الوقت المناسب للأموال إلى البائع والأوراق المالية إلى المشتري. في المقاصة ، غالبا ما تقوم مؤسسات مختصة بدور الوسيط وتتولى دور البائع والمشتري الضمني في المعاملة ، للتوفيق بين الطلبات بين الأطراف المتعاملة. </a:t>
            </a:r>
          </a:p>
          <a:p>
            <a:pPr algn="r" rtl="1"/>
            <a:r>
              <a:rPr lang="ar-SA" sz="2800" b="1" dirty="0"/>
              <a:t>المقاصة</a:t>
            </a:r>
            <a:r>
              <a:rPr lang="ar-SA" sz="2800" dirty="0"/>
              <a:t> ضرورية لمطابقة جميع أوامر البيع والشراء في السوق.</a:t>
            </a:r>
          </a:p>
          <a:p>
            <a:pPr algn="r" rtl="1"/>
            <a:r>
              <a:rPr lang="ar-SA" sz="2800" b="1" dirty="0"/>
              <a:t>المقاصة</a:t>
            </a:r>
            <a:r>
              <a:rPr lang="ar-SA" sz="2800" dirty="0"/>
              <a:t> توفر أسواق أكثر سلاسة وفعالية حيث يمكن للأطراف إجراء تحويلات إلى شركة المقاصة بدلاً من كل طرف فردي تتعامل معه.</a:t>
            </a:r>
          </a:p>
        </p:txBody>
      </p:sp>
      <p:sp>
        <p:nvSpPr>
          <p:cNvPr id="4" name="Espace réservé de la date 3">
            <a:extLst>
              <a:ext uri="{FF2B5EF4-FFF2-40B4-BE49-F238E27FC236}">
                <a16:creationId xmlns:a16="http://schemas.microsoft.com/office/drawing/2014/main" id="{772CC427-868E-2748-B2B6-C0E00CC87AEA}"/>
              </a:ext>
            </a:extLst>
          </p:cNvPr>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6BF64B-DC13-9D4F-BEF3-5E0BFA6C46FF}" type="datetime1">
              <a:rPr kumimoji="0" lang="fr-FR" sz="1050" b="0" i="0" u="none" strike="noStrike" kern="1200" cap="none" spc="0" normalizeH="0" baseline="0" noProof="0" smtClean="0">
                <a:ln>
                  <a:noFill/>
                </a:ln>
                <a:solidFill>
                  <a:srgbClr val="FFFFFF">
                    <a:alpha val="70000"/>
                  </a:srgb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20/03/2020</a:t>
            </a:fld>
            <a:endPar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endParaRPr>
          </a:p>
        </p:txBody>
      </p:sp>
      <p:sp>
        <p:nvSpPr>
          <p:cNvPr id="5" name="Espace réservé du pied de page 4">
            <a:extLst>
              <a:ext uri="{FF2B5EF4-FFF2-40B4-BE49-F238E27FC236}">
                <a16:creationId xmlns:a16="http://schemas.microsoft.com/office/drawing/2014/main" id="{13BBC436-401B-984C-AB3E-76F7232B59A9}"/>
              </a:ext>
            </a:extLst>
          </p:cNvPr>
          <p:cNvSpPr>
            <a:spLocks noGrp="1"/>
          </p:cNvSpPr>
          <p:nvPr>
            <p:ph type="ftr" sz="quarter" idx="11"/>
          </p:nvPr>
        </p:nvSpPr>
        <p:spPr>
          <a:xfrm>
            <a:off x="2954215" y="6356350"/>
            <a:ext cx="8159261"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050" b="0" i="0" u="none" strike="noStrike" kern="1200" cap="none" spc="0" normalizeH="0" baseline="0" noProof="0" dirty="0">
                <a:ln>
                  <a:noFill/>
                </a:ln>
                <a:solidFill>
                  <a:srgbClr val="FFFFFF">
                    <a:alpha val="70000"/>
                  </a:srgbClr>
                </a:solidFill>
                <a:effectLst/>
                <a:uLnTx/>
                <a:uFillTx/>
                <a:latin typeface="Gill Sans MT" panose="020B0502020104020203"/>
                <a:ea typeface="+mn-ea"/>
                <a:cs typeface="+mn-cs"/>
              </a:rPr>
              <a:t>  </a:t>
            </a:r>
            <a:r>
              <a:rPr kumimoji="0" lang="ar-SA" sz="1050" b="0" i="0" u="none" strike="noStrike" kern="1200" cap="none" spc="0" normalizeH="0" baseline="0" noProof="0" dirty="0" err="1">
                <a:ln>
                  <a:noFill/>
                </a:ln>
                <a:solidFill>
                  <a:srgbClr val="FFFFFF">
                    <a:alpha val="70000"/>
                  </a:srgbClr>
                </a:solidFill>
                <a:effectLst/>
                <a:uLnTx/>
                <a:uFillTx/>
                <a:latin typeface="Gill Sans MT" panose="020B0502020104020203"/>
                <a:ea typeface="+mn-ea"/>
              </a:rPr>
              <a:t>د.قشاري</a:t>
            </a:r>
            <a:r>
              <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rPr>
              <a:t> يسمينة   </a:t>
            </a:r>
            <a:r>
              <a:rPr kumimoji="0" lang="fr-FR" sz="1050" b="0" i="0" u="none" strike="noStrike" kern="1200" cap="none" spc="0" normalizeH="0" baseline="0" noProof="0" dirty="0">
                <a:ln>
                  <a:noFill/>
                </a:ln>
                <a:solidFill>
                  <a:srgbClr val="FFFFFF">
                    <a:alpha val="70000"/>
                  </a:srgbClr>
                </a:solidFill>
                <a:effectLst/>
                <a:uLnTx/>
                <a:uFillTx/>
                <a:latin typeface="Gill Sans MT" panose="020B0502020104020203"/>
                <a:ea typeface="+mn-ea"/>
                <a:cs typeface="+mn-cs"/>
              </a:rPr>
              <a:t>                                                     e-mail: guechariuniv2016@gmail.com</a:t>
            </a:r>
            <a:endPar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endParaRPr>
          </a:p>
        </p:txBody>
      </p:sp>
      <p:sp>
        <p:nvSpPr>
          <p:cNvPr id="6" name="Espace réservé du numéro de diapositive 5">
            <a:extLst>
              <a:ext uri="{FF2B5EF4-FFF2-40B4-BE49-F238E27FC236}">
                <a16:creationId xmlns:a16="http://schemas.microsoft.com/office/drawing/2014/main" id="{C046C683-537F-114B-9666-09E7A9FD498F}"/>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D81EDD5E-2720-484D-ADF0-C6C223E735A1}" type="slidenum">
              <a:rPr kumimoji="0" lang="ar-SA" sz="1100" b="0" i="0" u="none" strike="noStrike" kern="1200" cap="none" spc="0" normalizeH="0" baseline="0" noProof="0" smtClean="0">
                <a:ln>
                  <a:noFill/>
                </a:ln>
                <a:solidFill>
                  <a:srgbClr val="FFFFFF"/>
                </a:solidFill>
                <a:effectLst/>
                <a:uLnTx/>
                <a:uFillTx/>
                <a:latin typeface="Gill Sans MT" panose="020B0502020104020203"/>
                <a:ea typeface="+mn-ea"/>
              </a:rPr>
              <a:pPr marL="0" marR="0" lvl="0" indent="0" algn="ctr" defTabSz="457200" rtl="0" eaLnBrk="1" fontAlgn="auto" latinLnBrk="0" hangingPunct="1">
                <a:lnSpc>
                  <a:spcPct val="100000"/>
                </a:lnSpc>
                <a:spcBef>
                  <a:spcPts val="0"/>
                </a:spcBef>
                <a:spcAft>
                  <a:spcPts val="0"/>
                </a:spcAft>
                <a:buClrTx/>
                <a:buSzTx/>
                <a:buFontTx/>
                <a:buNone/>
                <a:tabLst/>
                <a:defRPr/>
              </a:pPr>
              <a:t>2</a:t>
            </a:fld>
            <a:endParaRPr kumimoji="0" lang="ar-SA" sz="1100" b="0" i="0" u="none" strike="noStrike" kern="1200" cap="none" spc="0" normalizeH="0" baseline="0" noProof="0" dirty="0">
              <a:ln>
                <a:noFill/>
              </a:ln>
              <a:solidFill>
                <a:srgbClr val="FFFFFF"/>
              </a:solidFill>
              <a:effectLst/>
              <a:uLnTx/>
              <a:uFillTx/>
              <a:latin typeface="Gill Sans MT" panose="020B0502020104020203"/>
              <a:ea typeface="+mn-ea"/>
            </a:endParaRPr>
          </a:p>
        </p:txBody>
      </p:sp>
    </p:spTree>
    <p:extLst>
      <p:ext uri="{BB962C8B-B14F-4D97-AF65-F5344CB8AC3E}">
        <p14:creationId xmlns:p14="http://schemas.microsoft.com/office/powerpoint/2010/main" val="2037355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A777AD-777C-BF49-9230-DE8C5F124A67}"/>
              </a:ext>
            </a:extLst>
          </p:cNvPr>
          <p:cNvSpPr>
            <a:spLocks noGrp="1"/>
          </p:cNvSpPr>
          <p:nvPr>
            <p:ph type="title"/>
          </p:nvPr>
        </p:nvSpPr>
        <p:spPr>
          <a:xfrm>
            <a:off x="838200" y="365125"/>
            <a:ext cx="10515600" cy="816561"/>
          </a:xfrm>
        </p:spPr>
        <p:txBody>
          <a:bodyPr>
            <a:normAutofit/>
          </a:bodyPr>
          <a:lstStyle/>
          <a:p>
            <a:pPr marL="742950" indent="-742950" algn="ctr" rtl="1">
              <a:buFont typeface="+mj-lt"/>
              <a:buAutoNum type="arabicPeriod"/>
            </a:pPr>
            <a:r>
              <a:rPr lang="ar-SA" dirty="0"/>
              <a:t>مفهوم المقاصة</a:t>
            </a:r>
          </a:p>
        </p:txBody>
      </p:sp>
      <p:sp>
        <p:nvSpPr>
          <p:cNvPr id="3" name="Espace réservé du contenu 2">
            <a:extLst>
              <a:ext uri="{FF2B5EF4-FFF2-40B4-BE49-F238E27FC236}">
                <a16:creationId xmlns:a16="http://schemas.microsoft.com/office/drawing/2014/main" id="{D4EB453F-8749-3B4E-8834-D2F12D7B0592}"/>
              </a:ext>
            </a:extLst>
          </p:cNvPr>
          <p:cNvSpPr>
            <a:spLocks noGrp="1"/>
          </p:cNvSpPr>
          <p:nvPr>
            <p:ph idx="1"/>
          </p:nvPr>
        </p:nvSpPr>
        <p:spPr>
          <a:xfrm>
            <a:off x="838200" y="1364566"/>
            <a:ext cx="10515600" cy="4812397"/>
          </a:xfrm>
        </p:spPr>
        <p:txBody>
          <a:bodyPr>
            <a:normAutofit/>
          </a:bodyPr>
          <a:lstStyle/>
          <a:p>
            <a:pPr algn="r" rtl="1"/>
            <a:r>
              <a:rPr lang="ar-SA" sz="4400" b="1" dirty="0"/>
              <a:t>أساسيات المقاصة</a:t>
            </a:r>
          </a:p>
          <a:p>
            <a:pPr marL="514350" indent="-514350" algn="r" rtl="1">
              <a:buFont typeface="+mj-lt"/>
              <a:buAutoNum type="arabicPeriod"/>
            </a:pPr>
            <a:r>
              <a:rPr lang="ar-SA" sz="2800" dirty="0"/>
              <a:t>المقاصة هي عملية التوفيق بين عمليات الشراء والمبيعات لمختلف الخيارات ، أو العقود المستقبلية ، أو الأوراق المالية.</a:t>
            </a:r>
          </a:p>
          <a:p>
            <a:pPr marL="514350" indent="-514350" algn="r" rtl="1">
              <a:buFont typeface="+mj-lt"/>
              <a:buAutoNum type="arabicPeriod"/>
            </a:pPr>
            <a:r>
              <a:rPr lang="ar-SA" sz="2800" dirty="0"/>
              <a:t>المقاصة هي عملية التحويل المباشر للأموال من مؤسسة مالية إلى أخرى.</a:t>
            </a:r>
          </a:p>
          <a:p>
            <a:pPr marL="514350" indent="-514350" algn="r" rtl="1">
              <a:buFont typeface="+mj-lt"/>
              <a:buAutoNum type="arabicPeriod"/>
            </a:pPr>
            <a:r>
              <a:rPr lang="ar-SA" sz="2800" dirty="0"/>
              <a:t> تتحقق العملية من توفر الأموال المناسبة ، وتسجل التحويل ، وفي حالة الأوراق المالية تضمن تسليم الضمان للمشتري.</a:t>
            </a:r>
          </a:p>
          <a:p>
            <a:pPr marL="514350" indent="-514350" algn="r" rtl="1">
              <a:buFont typeface="+mj-lt"/>
              <a:buAutoNum type="arabicPeriod"/>
            </a:pPr>
            <a:r>
              <a:rPr lang="ar-SA" sz="2800" dirty="0"/>
              <a:t> يمكن أن تؤدي التداولات غير المقاصة إلى مخاطر التسوية ، وإذا لم تتضح المعاملات ، فسوف تنشأ أخطاء محاسبية حيث يمكن خسارة الأموال الحقيقية. </a:t>
            </a:r>
          </a:p>
          <a:p>
            <a:pPr marL="514350" indent="-514350" algn="r" rtl="1">
              <a:buFont typeface="+mj-lt"/>
              <a:buAutoNum type="arabicPeriod"/>
            </a:pPr>
            <a:endParaRPr lang="ar-SA" dirty="0"/>
          </a:p>
        </p:txBody>
      </p:sp>
      <p:sp>
        <p:nvSpPr>
          <p:cNvPr id="4" name="Espace réservé de la date 3">
            <a:extLst>
              <a:ext uri="{FF2B5EF4-FFF2-40B4-BE49-F238E27FC236}">
                <a16:creationId xmlns:a16="http://schemas.microsoft.com/office/drawing/2014/main" id="{F55C0899-ED4A-DC42-A514-CE4AFE9AB428}"/>
              </a:ext>
            </a:extLst>
          </p:cNvPr>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4D7C927-258F-4141-9516-5A37E5EF4A12}" type="datetime1">
              <a:rPr kumimoji="0" lang="fr-FR" sz="1050" b="0" i="0" u="none" strike="noStrike" kern="1200" cap="none" spc="0" normalizeH="0" baseline="0" noProof="0" smtClean="0">
                <a:ln>
                  <a:noFill/>
                </a:ln>
                <a:solidFill>
                  <a:srgbClr val="FFFFFF">
                    <a:alpha val="70000"/>
                  </a:srgb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20/03/2020</a:t>
            </a:fld>
            <a:endPar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endParaRPr>
          </a:p>
        </p:txBody>
      </p:sp>
      <p:sp>
        <p:nvSpPr>
          <p:cNvPr id="5" name="Espace réservé du pied de page 4">
            <a:extLst>
              <a:ext uri="{FF2B5EF4-FFF2-40B4-BE49-F238E27FC236}">
                <a16:creationId xmlns:a16="http://schemas.microsoft.com/office/drawing/2014/main" id="{282032DD-0AE5-F54B-A242-0E900F325EE3}"/>
              </a:ext>
            </a:extLst>
          </p:cNvPr>
          <p:cNvSpPr>
            <a:spLocks noGrp="1"/>
          </p:cNvSpPr>
          <p:nvPr>
            <p:ph type="ftr" sz="quarter" idx="11"/>
          </p:nvPr>
        </p:nvSpPr>
        <p:spPr>
          <a:xfrm>
            <a:off x="2715065" y="6356350"/>
            <a:ext cx="683689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ar-SA" sz="1050" b="0" i="0" u="none" strike="noStrike" kern="1200" cap="none" spc="0" normalizeH="0" baseline="0" noProof="0" dirty="0" err="1">
                <a:ln>
                  <a:noFill/>
                </a:ln>
                <a:solidFill>
                  <a:srgbClr val="FFFFFF">
                    <a:alpha val="70000"/>
                  </a:srgbClr>
                </a:solidFill>
                <a:effectLst/>
                <a:uLnTx/>
                <a:uFillTx/>
                <a:latin typeface="Gill Sans MT" panose="020B0502020104020203"/>
                <a:ea typeface="+mn-ea"/>
              </a:rPr>
              <a:t>د.قشاري</a:t>
            </a:r>
            <a:r>
              <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rPr>
              <a:t> يسمينة   </a:t>
            </a:r>
            <a:r>
              <a:rPr kumimoji="0" lang="fr-FR" sz="1050" b="0" i="0" u="none" strike="noStrike" kern="1200" cap="none" spc="0" normalizeH="0" baseline="0" noProof="0" dirty="0">
                <a:ln>
                  <a:noFill/>
                </a:ln>
                <a:solidFill>
                  <a:srgbClr val="FFFFFF">
                    <a:alpha val="70000"/>
                  </a:srgbClr>
                </a:solidFill>
                <a:effectLst/>
                <a:uLnTx/>
                <a:uFillTx/>
                <a:latin typeface="Gill Sans MT" panose="020B0502020104020203"/>
                <a:ea typeface="+mn-ea"/>
                <a:cs typeface="+mn-cs"/>
              </a:rPr>
              <a:t>                                      e-mail: guechariuniv2016@gmail.com</a:t>
            </a:r>
            <a:endPar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endParaRPr>
          </a:p>
        </p:txBody>
      </p:sp>
      <p:sp>
        <p:nvSpPr>
          <p:cNvPr id="6" name="Espace réservé du numéro de diapositive 5">
            <a:extLst>
              <a:ext uri="{FF2B5EF4-FFF2-40B4-BE49-F238E27FC236}">
                <a16:creationId xmlns:a16="http://schemas.microsoft.com/office/drawing/2014/main" id="{657CA713-7A1A-6A44-B00C-5805BBF3D5A7}"/>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D81EDD5E-2720-484D-ADF0-C6C223E735A1}" type="slidenum">
              <a:rPr kumimoji="0" lang="ar-SA" sz="1100" b="0" i="0" u="none" strike="noStrike" kern="1200" cap="none" spc="0" normalizeH="0" baseline="0" noProof="0" smtClean="0">
                <a:ln>
                  <a:noFill/>
                </a:ln>
                <a:solidFill>
                  <a:srgbClr val="FFFFFF"/>
                </a:solidFill>
                <a:effectLst/>
                <a:uLnTx/>
                <a:uFillTx/>
                <a:latin typeface="Gill Sans MT" panose="020B0502020104020203"/>
                <a:ea typeface="+mn-ea"/>
              </a:rPr>
              <a:pPr marL="0" marR="0" lvl="0" indent="0" algn="ctr" defTabSz="457200" rtl="0" eaLnBrk="1" fontAlgn="auto" latinLnBrk="0" hangingPunct="1">
                <a:lnSpc>
                  <a:spcPct val="100000"/>
                </a:lnSpc>
                <a:spcBef>
                  <a:spcPts val="0"/>
                </a:spcBef>
                <a:spcAft>
                  <a:spcPts val="0"/>
                </a:spcAft>
                <a:buClrTx/>
                <a:buSzTx/>
                <a:buFontTx/>
                <a:buNone/>
                <a:tabLst/>
                <a:defRPr/>
              </a:pPr>
              <a:t>3</a:t>
            </a:fld>
            <a:endParaRPr kumimoji="0" lang="ar-SA" sz="1100" b="0" i="0" u="none" strike="noStrike" kern="1200" cap="none" spc="0" normalizeH="0" baseline="0" noProof="0" dirty="0">
              <a:ln>
                <a:noFill/>
              </a:ln>
              <a:solidFill>
                <a:srgbClr val="FFFFFF"/>
              </a:solidFill>
              <a:effectLst/>
              <a:uLnTx/>
              <a:uFillTx/>
              <a:latin typeface="Gill Sans MT" panose="020B0502020104020203"/>
              <a:ea typeface="+mn-ea"/>
            </a:endParaRPr>
          </a:p>
        </p:txBody>
      </p:sp>
    </p:spTree>
    <p:extLst>
      <p:ext uri="{BB962C8B-B14F-4D97-AF65-F5344CB8AC3E}">
        <p14:creationId xmlns:p14="http://schemas.microsoft.com/office/powerpoint/2010/main" val="3201351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2C7595-7BF4-0240-9CE0-8722A1B7AA1A}"/>
              </a:ext>
            </a:extLst>
          </p:cNvPr>
          <p:cNvSpPr>
            <a:spLocks noGrp="1"/>
          </p:cNvSpPr>
          <p:nvPr>
            <p:ph type="title"/>
          </p:nvPr>
        </p:nvSpPr>
        <p:spPr/>
        <p:txBody>
          <a:bodyPr/>
          <a:lstStyle/>
          <a:p>
            <a:pPr marL="742950" indent="-742950" algn="ctr" rtl="1">
              <a:buFont typeface="+mj-lt"/>
              <a:buAutoNum type="arabicPeriod"/>
            </a:pPr>
            <a:r>
              <a:rPr lang="ar-SA" dirty="0"/>
              <a:t>مفهوم المقاصة</a:t>
            </a:r>
          </a:p>
        </p:txBody>
      </p:sp>
      <p:sp>
        <p:nvSpPr>
          <p:cNvPr id="3" name="Espace réservé du contenu 2">
            <a:extLst>
              <a:ext uri="{FF2B5EF4-FFF2-40B4-BE49-F238E27FC236}">
                <a16:creationId xmlns:a16="http://schemas.microsoft.com/office/drawing/2014/main" id="{B4BEC48A-D631-F946-8D6E-5EB000C09B96}"/>
              </a:ext>
            </a:extLst>
          </p:cNvPr>
          <p:cNvSpPr>
            <a:spLocks noGrp="1"/>
          </p:cNvSpPr>
          <p:nvPr>
            <p:ph idx="1"/>
          </p:nvPr>
        </p:nvSpPr>
        <p:spPr>
          <a:xfrm>
            <a:off x="2231136" y="2638044"/>
            <a:ext cx="7729728" cy="3579876"/>
          </a:xfrm>
        </p:spPr>
        <p:txBody>
          <a:bodyPr>
            <a:normAutofit fontScale="92500" lnSpcReduction="10000"/>
          </a:bodyPr>
          <a:lstStyle/>
          <a:p>
            <a:pPr algn="r" rtl="1"/>
            <a:r>
              <a:rPr lang="ar-SA" sz="2800" dirty="0"/>
              <a:t>تمتلك البورصات ، مثل بورصة نيويورك للأوراق المالية (</a:t>
            </a:r>
            <a:r>
              <a:rPr lang="fr-FR" sz="2800" dirty="0"/>
              <a:t> NYSE</a:t>
            </a:r>
            <a:r>
              <a:rPr lang="ar-SA" sz="2800" dirty="0"/>
              <a:t>) بورصة ناسداك ، شركات مقاصة، حيث انها تتحقق من أن تجار الأسهم لديهم أموال كافية في حسابهم ، سواء باستخدام النقد أو الهامش، لتمويل عمليات التداول التي يقومون بها. يمثل قسم المقاصة في هذه البورصات دور الرجل الوسيط ، مما يساعد على تسهيل النقل السلس للأموال. عندما يقوم المستثمر ببيع الأسهم التي يمتلكها ، فإن قسم المقاصة يحاول التأكد من تسليم الأموال للمستثمر. وبالمثل ، عندما يقوم شخص ما بشراء أحد الأسهم ، فإنه يجب أن يكون قادرًا على تحمل تكلفته، فشركة المقاصة تتأكد من تخصيص مبلغ مناسب من الأموال للتسوية التجارية عندما يشتري شخص ما الأسهم.</a:t>
            </a:r>
          </a:p>
        </p:txBody>
      </p:sp>
      <p:sp>
        <p:nvSpPr>
          <p:cNvPr id="4" name="Espace réservé de la date 3">
            <a:extLst>
              <a:ext uri="{FF2B5EF4-FFF2-40B4-BE49-F238E27FC236}">
                <a16:creationId xmlns:a16="http://schemas.microsoft.com/office/drawing/2014/main" id="{F98C422C-E4A7-BE4C-8A39-A3BB5F58FA76}"/>
              </a:ext>
            </a:extLst>
          </p:cNvPr>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609E8E2-08A4-5745-823A-B32BBA417253}" type="datetime1">
              <a:rPr kumimoji="0" lang="fr-FR" sz="1050" b="0" i="0" u="none" strike="noStrike" kern="1200" cap="none" spc="0" normalizeH="0" baseline="0" noProof="0" smtClean="0">
                <a:ln>
                  <a:noFill/>
                </a:ln>
                <a:solidFill>
                  <a:srgbClr val="FFFFFF">
                    <a:alpha val="70000"/>
                  </a:srgb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20/03/2020</a:t>
            </a:fld>
            <a:endPar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endParaRPr>
          </a:p>
        </p:txBody>
      </p:sp>
      <p:sp>
        <p:nvSpPr>
          <p:cNvPr id="5" name="Espace réservé du pied de page 4">
            <a:extLst>
              <a:ext uri="{FF2B5EF4-FFF2-40B4-BE49-F238E27FC236}">
                <a16:creationId xmlns:a16="http://schemas.microsoft.com/office/drawing/2014/main" id="{6BA889DE-AB49-1447-93AC-F362FAC0ED6A}"/>
              </a:ext>
            </a:extLst>
          </p:cNvPr>
          <p:cNvSpPr>
            <a:spLocks noGrp="1"/>
          </p:cNvSpPr>
          <p:nvPr>
            <p:ph type="ftr" sz="quarter" idx="11"/>
          </p:nvPr>
        </p:nvSpPr>
        <p:spPr>
          <a:xfrm>
            <a:off x="4038600" y="6356350"/>
            <a:ext cx="5541498"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ar-SA" sz="1050" b="0" i="0" u="none" strike="noStrike" kern="1200" cap="none" spc="0" normalizeH="0" baseline="0" noProof="0" dirty="0" err="1">
                <a:ln>
                  <a:noFill/>
                </a:ln>
                <a:solidFill>
                  <a:srgbClr val="FFFFFF">
                    <a:alpha val="70000"/>
                  </a:srgbClr>
                </a:solidFill>
                <a:effectLst/>
                <a:uLnTx/>
                <a:uFillTx/>
                <a:latin typeface="Gill Sans MT" panose="020B0502020104020203"/>
                <a:ea typeface="+mn-ea"/>
              </a:rPr>
              <a:t>د.قشاري</a:t>
            </a:r>
            <a:r>
              <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rPr>
              <a:t> يسمينة   </a:t>
            </a:r>
            <a:r>
              <a:rPr kumimoji="0" lang="fr-FR" sz="1050" b="0" i="0" u="none" strike="noStrike" kern="1200" cap="none" spc="0" normalizeH="0" baseline="0" noProof="0" dirty="0">
                <a:ln>
                  <a:noFill/>
                </a:ln>
                <a:solidFill>
                  <a:srgbClr val="FFFFFF">
                    <a:alpha val="70000"/>
                  </a:srgbClr>
                </a:solidFill>
                <a:effectLst/>
                <a:uLnTx/>
                <a:uFillTx/>
                <a:latin typeface="Gill Sans MT" panose="020B0502020104020203"/>
                <a:ea typeface="+mn-ea"/>
                <a:cs typeface="+mn-cs"/>
              </a:rPr>
              <a:t>                                             e-mail: guechariuniv2016@gmail.com</a:t>
            </a:r>
            <a:endPar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endParaRPr>
          </a:p>
        </p:txBody>
      </p:sp>
      <p:sp>
        <p:nvSpPr>
          <p:cNvPr id="6" name="Espace réservé du numéro de diapositive 5">
            <a:extLst>
              <a:ext uri="{FF2B5EF4-FFF2-40B4-BE49-F238E27FC236}">
                <a16:creationId xmlns:a16="http://schemas.microsoft.com/office/drawing/2014/main" id="{5F764CD5-EA5D-2040-B6DC-96302AE698CC}"/>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D81EDD5E-2720-484D-ADF0-C6C223E735A1}" type="slidenum">
              <a:rPr kumimoji="0" lang="ar-SA" sz="1100" b="0" i="0" u="none" strike="noStrike" kern="1200" cap="none" spc="0" normalizeH="0" baseline="0" noProof="0" smtClean="0">
                <a:ln>
                  <a:noFill/>
                </a:ln>
                <a:solidFill>
                  <a:srgbClr val="FFFFFF"/>
                </a:solidFill>
                <a:effectLst/>
                <a:uLnTx/>
                <a:uFillTx/>
                <a:latin typeface="Gill Sans MT" panose="020B0502020104020203"/>
                <a:ea typeface="+mn-ea"/>
              </a:rPr>
              <a:pPr marL="0" marR="0" lvl="0" indent="0" algn="ctr" defTabSz="457200" rtl="0" eaLnBrk="1" fontAlgn="auto" latinLnBrk="0" hangingPunct="1">
                <a:lnSpc>
                  <a:spcPct val="100000"/>
                </a:lnSpc>
                <a:spcBef>
                  <a:spcPts val="0"/>
                </a:spcBef>
                <a:spcAft>
                  <a:spcPts val="0"/>
                </a:spcAft>
                <a:buClrTx/>
                <a:buSzTx/>
                <a:buFontTx/>
                <a:buNone/>
                <a:tabLst/>
                <a:defRPr/>
              </a:pPr>
              <a:t>4</a:t>
            </a:fld>
            <a:endParaRPr kumimoji="0" lang="ar-SA" sz="1100" b="0" i="0" u="none" strike="noStrike" kern="1200" cap="none" spc="0" normalizeH="0" baseline="0" noProof="0" dirty="0">
              <a:ln>
                <a:noFill/>
              </a:ln>
              <a:solidFill>
                <a:srgbClr val="FFFFFF"/>
              </a:solidFill>
              <a:effectLst/>
              <a:uLnTx/>
              <a:uFillTx/>
              <a:latin typeface="Gill Sans MT" panose="020B0502020104020203"/>
              <a:ea typeface="+mn-ea"/>
            </a:endParaRPr>
          </a:p>
        </p:txBody>
      </p:sp>
    </p:spTree>
    <p:extLst>
      <p:ext uri="{BB962C8B-B14F-4D97-AF65-F5344CB8AC3E}">
        <p14:creationId xmlns:p14="http://schemas.microsoft.com/office/powerpoint/2010/main" val="254368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54FB46-18E3-8C4E-A096-A482E384AF5B}"/>
              </a:ext>
            </a:extLst>
          </p:cNvPr>
          <p:cNvSpPr>
            <a:spLocks noGrp="1"/>
          </p:cNvSpPr>
          <p:nvPr>
            <p:ph type="title"/>
          </p:nvPr>
        </p:nvSpPr>
        <p:spPr/>
        <p:txBody>
          <a:bodyPr/>
          <a:lstStyle/>
          <a:p>
            <a:pPr marL="742950" indent="-742950" algn="ctr" defTabSz="914400" rtl="1" eaLnBrk="1" latinLnBrk="0" hangingPunct="1">
              <a:lnSpc>
                <a:spcPct val="90000"/>
              </a:lnSpc>
              <a:spcBef>
                <a:spcPct val="0"/>
              </a:spcBef>
              <a:buFont typeface="+mj-lt"/>
              <a:buAutoNum type="arabicPeriod" startAt="2"/>
            </a:pPr>
            <a:r>
              <a:rPr lang="ar-SA" dirty="0"/>
              <a:t>غرفة المقاصة</a:t>
            </a:r>
          </a:p>
        </p:txBody>
      </p:sp>
      <p:sp>
        <p:nvSpPr>
          <p:cNvPr id="3" name="Espace réservé du contenu 2">
            <a:extLst>
              <a:ext uri="{FF2B5EF4-FFF2-40B4-BE49-F238E27FC236}">
                <a16:creationId xmlns:a16="http://schemas.microsoft.com/office/drawing/2014/main" id="{6243B91B-BDF2-B448-B9B1-1823DE4D1526}"/>
              </a:ext>
            </a:extLst>
          </p:cNvPr>
          <p:cNvSpPr>
            <a:spLocks noGrp="1"/>
          </p:cNvSpPr>
          <p:nvPr>
            <p:ph idx="1"/>
          </p:nvPr>
        </p:nvSpPr>
        <p:spPr>
          <a:xfrm>
            <a:off x="2231136" y="2532186"/>
            <a:ext cx="7729728" cy="3547940"/>
          </a:xfrm>
        </p:spPr>
        <p:txBody>
          <a:bodyPr>
            <a:noAutofit/>
          </a:bodyPr>
          <a:lstStyle/>
          <a:p>
            <a:pPr algn="r" rtl="1"/>
            <a:r>
              <a:rPr lang="ar-SA" sz="2000" dirty="0"/>
              <a:t>فيما يتعلق بالعقود المستقبلية والخيارات ، تعمل غرفة المقاصة كوسيط للمعاملة ، حيث تعمل كطرف مقابل ضمني لكل من المشتري والبائع في العقود المستقبلية الخيارات.</a:t>
            </a:r>
          </a:p>
          <a:p>
            <a:pPr algn="r" rtl="1"/>
            <a:r>
              <a:rPr lang="ar-SA" sz="2000" dirty="0"/>
              <a:t>تتحصل غرف المقاصة على رسومً مقابل خدماتها ، والمعروفة باسم رسوم المقاصة. عندما يدفع المستثمر عمولة إلى الوسيط ، غالبًا ما تتضمن رسوم المقاصة في مبلغ العمولة هذا. تدعم هذه الرسوم مركزية المعاملات وتسويتها وتسهل التنفيذ الصحيح للاستثمارات المشترات.</a:t>
            </a:r>
          </a:p>
          <a:p>
            <a:pPr algn="r" rtl="1"/>
            <a:r>
              <a:rPr lang="ar-SA" sz="2000" dirty="0"/>
              <a:t>عندما تواجه غرفة المقاصة معاملة غير عادية (</a:t>
            </a:r>
            <a:r>
              <a:rPr lang="fr-FR" sz="2000" dirty="0"/>
              <a:t>out Trade</a:t>
            </a:r>
            <a:r>
              <a:rPr lang="ar-SA" sz="2000" dirty="0"/>
              <a:t>)، فإنها تمنح الأطراف المقابلة فرصة للتوفيق بين التناقض فيما بينها. إذا تمكنت الأطراف من حل هذه المسألة ، فيتم إعادة تقديم التجارة إلى غرفة المقاصة للتسوية المناسبة. ولكن إذا لم يتمكنوا من الاتفاق على شروط التجارة ، يتم إرسال الأمر إلى لجنة التبادل المناسبة للتحكيم.</a:t>
            </a:r>
          </a:p>
        </p:txBody>
      </p:sp>
      <p:sp>
        <p:nvSpPr>
          <p:cNvPr id="4" name="Espace réservé de la date 3">
            <a:extLst>
              <a:ext uri="{FF2B5EF4-FFF2-40B4-BE49-F238E27FC236}">
                <a16:creationId xmlns:a16="http://schemas.microsoft.com/office/drawing/2014/main" id="{83FEBC48-9D8F-D747-8B56-843752A55DEC}"/>
              </a:ext>
            </a:extLst>
          </p:cNvPr>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5AA23F8-08EA-9F4A-B55A-3966BEE3EA10}" type="datetime1">
              <a:rPr kumimoji="0" lang="fr-FR" sz="1050" b="0" i="0" u="none" strike="noStrike" kern="1200" cap="none" spc="0" normalizeH="0" baseline="0" noProof="0" smtClean="0">
                <a:ln>
                  <a:noFill/>
                </a:ln>
                <a:solidFill>
                  <a:srgbClr val="FFFFFF">
                    <a:alpha val="70000"/>
                  </a:srgb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20/03/2020</a:t>
            </a:fld>
            <a:endPar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endParaRPr>
          </a:p>
        </p:txBody>
      </p:sp>
      <p:sp>
        <p:nvSpPr>
          <p:cNvPr id="5" name="Espace réservé du pied de page 4">
            <a:extLst>
              <a:ext uri="{FF2B5EF4-FFF2-40B4-BE49-F238E27FC236}">
                <a16:creationId xmlns:a16="http://schemas.microsoft.com/office/drawing/2014/main" id="{BA97E598-8FC9-0E4B-ABD6-2FB9BE62A6F9}"/>
              </a:ext>
            </a:extLst>
          </p:cNvPr>
          <p:cNvSpPr>
            <a:spLocks noGrp="1"/>
          </p:cNvSpPr>
          <p:nvPr>
            <p:ph type="ftr" sz="quarter" idx="11"/>
          </p:nvPr>
        </p:nvSpPr>
        <p:spPr>
          <a:xfrm>
            <a:off x="4038599" y="6356350"/>
            <a:ext cx="5865056"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ar-SA" sz="1050" b="0" i="0" u="none" strike="noStrike" kern="1200" cap="none" spc="0" normalizeH="0" baseline="0" noProof="0" dirty="0" err="1">
                <a:ln>
                  <a:noFill/>
                </a:ln>
                <a:solidFill>
                  <a:srgbClr val="FFFFFF">
                    <a:alpha val="70000"/>
                  </a:srgbClr>
                </a:solidFill>
                <a:effectLst/>
                <a:uLnTx/>
                <a:uFillTx/>
                <a:latin typeface="Gill Sans MT" panose="020B0502020104020203"/>
                <a:ea typeface="+mn-ea"/>
              </a:rPr>
              <a:t>د.قشاري</a:t>
            </a:r>
            <a:r>
              <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rPr>
              <a:t> يسمينة   </a:t>
            </a:r>
            <a:r>
              <a:rPr kumimoji="0" lang="fr-FR" sz="1050" b="0" i="0" u="none" strike="noStrike" kern="1200" cap="none" spc="0" normalizeH="0" baseline="0" noProof="0" dirty="0">
                <a:ln>
                  <a:noFill/>
                </a:ln>
                <a:solidFill>
                  <a:srgbClr val="FFFFFF">
                    <a:alpha val="70000"/>
                  </a:srgbClr>
                </a:solidFill>
                <a:effectLst/>
                <a:uLnTx/>
                <a:uFillTx/>
                <a:latin typeface="Gill Sans MT" panose="020B0502020104020203"/>
                <a:ea typeface="+mn-ea"/>
                <a:cs typeface="+mn-cs"/>
              </a:rPr>
              <a:t>                                                          e-mail: guechariuniv2016@gmail.com</a:t>
            </a:r>
            <a:endPar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endParaRPr>
          </a:p>
        </p:txBody>
      </p:sp>
      <p:sp>
        <p:nvSpPr>
          <p:cNvPr id="6" name="Espace réservé du numéro de diapositive 5">
            <a:extLst>
              <a:ext uri="{FF2B5EF4-FFF2-40B4-BE49-F238E27FC236}">
                <a16:creationId xmlns:a16="http://schemas.microsoft.com/office/drawing/2014/main" id="{B25FE8DE-6E4A-EE4E-A22E-9C5F9915271A}"/>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D81EDD5E-2720-484D-ADF0-C6C223E735A1}" type="slidenum">
              <a:rPr kumimoji="0" lang="ar-SA" sz="1100" b="0" i="0" u="none" strike="noStrike" kern="1200" cap="none" spc="0" normalizeH="0" baseline="0" noProof="0" smtClean="0">
                <a:ln>
                  <a:noFill/>
                </a:ln>
                <a:solidFill>
                  <a:srgbClr val="FFFFFF"/>
                </a:solidFill>
                <a:effectLst/>
                <a:uLnTx/>
                <a:uFillTx/>
                <a:latin typeface="Gill Sans MT" panose="020B0502020104020203"/>
                <a:ea typeface="+mn-ea"/>
              </a:rPr>
              <a:pPr marL="0" marR="0" lvl="0" indent="0" algn="ctr" defTabSz="457200" rtl="0" eaLnBrk="1" fontAlgn="auto" latinLnBrk="0" hangingPunct="1">
                <a:lnSpc>
                  <a:spcPct val="100000"/>
                </a:lnSpc>
                <a:spcBef>
                  <a:spcPts val="0"/>
                </a:spcBef>
                <a:spcAft>
                  <a:spcPts val="0"/>
                </a:spcAft>
                <a:buClrTx/>
                <a:buSzTx/>
                <a:buFontTx/>
                <a:buNone/>
                <a:tabLst/>
                <a:defRPr/>
              </a:pPr>
              <a:t>5</a:t>
            </a:fld>
            <a:endParaRPr kumimoji="0" lang="ar-SA" sz="1100" b="0" i="0" u="none" strike="noStrike" kern="1200" cap="none" spc="0" normalizeH="0" baseline="0" noProof="0" dirty="0">
              <a:ln>
                <a:noFill/>
              </a:ln>
              <a:solidFill>
                <a:srgbClr val="FFFFFF"/>
              </a:solidFill>
              <a:effectLst/>
              <a:uLnTx/>
              <a:uFillTx/>
              <a:latin typeface="Gill Sans MT" panose="020B0502020104020203"/>
              <a:ea typeface="+mn-ea"/>
            </a:endParaRPr>
          </a:p>
        </p:txBody>
      </p:sp>
    </p:spTree>
    <p:extLst>
      <p:ext uri="{BB962C8B-B14F-4D97-AF65-F5344CB8AC3E}">
        <p14:creationId xmlns:p14="http://schemas.microsoft.com/office/powerpoint/2010/main" val="2895169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B8E425-A190-0648-AC17-B0A15EEBF6EE}"/>
              </a:ext>
            </a:extLst>
          </p:cNvPr>
          <p:cNvSpPr>
            <a:spLocks noGrp="1"/>
          </p:cNvSpPr>
          <p:nvPr>
            <p:ph type="title"/>
          </p:nvPr>
        </p:nvSpPr>
        <p:spPr>
          <a:xfrm>
            <a:off x="838200" y="112542"/>
            <a:ext cx="10515600" cy="1252024"/>
          </a:xfrm>
        </p:spPr>
        <p:txBody>
          <a:bodyPr>
            <a:normAutofit/>
          </a:bodyPr>
          <a:lstStyle/>
          <a:p>
            <a:pPr marL="742950" indent="-742950" algn="ctr" rtl="1">
              <a:buFont typeface="+mj-lt"/>
              <a:buAutoNum type="arabicPeriod" startAt="3"/>
            </a:pPr>
            <a:r>
              <a:rPr lang="ar-SA" dirty="0"/>
              <a:t>مثال على المقاصة</a:t>
            </a:r>
            <a:br>
              <a:rPr lang="ar-SA" dirty="0"/>
            </a:br>
            <a:endParaRPr lang="ar-SA" dirty="0"/>
          </a:p>
        </p:txBody>
      </p:sp>
      <p:sp>
        <p:nvSpPr>
          <p:cNvPr id="3" name="Espace réservé du contenu 2">
            <a:extLst>
              <a:ext uri="{FF2B5EF4-FFF2-40B4-BE49-F238E27FC236}">
                <a16:creationId xmlns:a16="http://schemas.microsoft.com/office/drawing/2014/main" id="{8DB80ABA-2845-134B-9F69-46EF58AE66B7}"/>
              </a:ext>
            </a:extLst>
          </p:cNvPr>
          <p:cNvSpPr>
            <a:spLocks noGrp="1"/>
          </p:cNvSpPr>
          <p:nvPr>
            <p:ph idx="1"/>
          </p:nvPr>
        </p:nvSpPr>
        <p:spPr>
          <a:xfrm>
            <a:off x="675249" y="1519311"/>
            <a:ext cx="10678551" cy="4657652"/>
          </a:xfrm>
        </p:spPr>
        <p:txBody>
          <a:bodyPr>
            <a:normAutofit lnSpcReduction="10000"/>
          </a:bodyPr>
          <a:lstStyle/>
          <a:p>
            <a:pPr algn="r" rtl="1"/>
            <a:r>
              <a:rPr lang="ar-SA" sz="2800" dirty="0"/>
              <a:t>كمثال افتراضي ، افترض أن أحد المتداولين يشتري عقدًا للعقود الآجلة للمؤشر. الهامش الأولي المطلوب لعقد هذه الصفقة بين عشية وضحاها هو 6160 $. يتم الاحتفاظ بهذا المبلغ كضمان بأن المتداول يمكنه تحمل تكلفة الصفقة. يتم الاحتفاظ بهذه الأموال من قبل شركة المقاصة ، داخل حساب المتداول ، ولا يمكن استخدامها للتداولات الأخرى. يساعد ذلك في تعويض أي خسائر قد يتعرض لها المتداول أثناء تداولاته.</a:t>
            </a:r>
            <a:endParaRPr lang="fr-FR" sz="2800" dirty="0"/>
          </a:p>
          <a:p>
            <a:pPr algn="r" rtl="1"/>
            <a:r>
              <a:rPr lang="ar-SA" sz="2800" dirty="0"/>
              <a:t>تساعد هذه العملية في تقليل المخاطر التي يتعرض لها المتداولون الأفراد. على سبيل المثال ، إذا وافق شخصان على التجارة ، ولم يكن هناك شخص، فمن الممكن أن يقوم أحد الأطراف بالانسحاب من الاتفاقية، أو قد يواجه مشكلة مالية غير قادر على توفير الأموال اللازمة للاحتفاظ بها. شركة المقاصة تترك المتداول الفردي بعيدا عن هذه المخاطر، حيث يعلم كل متداول أن شركة المقاصة ستقوم بجمع أموال كافية من جميع الأطراف التجارية، وبالتالي لا مجال للقلق بشأن الائتمان أوالمخاطرالتي تنتج  المتداول الآخر من الصفقة.</a:t>
            </a:r>
          </a:p>
        </p:txBody>
      </p:sp>
      <p:sp>
        <p:nvSpPr>
          <p:cNvPr id="4" name="Espace réservé de la date 3">
            <a:extLst>
              <a:ext uri="{FF2B5EF4-FFF2-40B4-BE49-F238E27FC236}">
                <a16:creationId xmlns:a16="http://schemas.microsoft.com/office/drawing/2014/main" id="{D0328C2F-CA9D-F24A-AA45-16247922F238}"/>
              </a:ext>
            </a:extLst>
          </p:cNvPr>
          <p:cNvSpPr>
            <a:spLocks noGrp="1"/>
          </p:cNvSpPr>
          <p:nvPr>
            <p:ph type="dt" sz="half" idx="10"/>
          </p:nvPr>
        </p:nvSpPr>
        <p:spPr/>
        <p:txBody>
          <a:bodyPr/>
          <a:lstStyle/>
          <a:p>
            <a:fld id="{6765B1B1-00C3-804F-BD1D-A0D70E67A169}" type="datetime1">
              <a:rPr lang="fr-FR" smtClean="0"/>
              <a:t>20/03/2020</a:t>
            </a:fld>
            <a:endParaRPr lang="ar-SA" dirty="0"/>
          </a:p>
        </p:txBody>
      </p:sp>
      <p:sp>
        <p:nvSpPr>
          <p:cNvPr id="5" name="Espace réservé du pied de page 4">
            <a:extLst>
              <a:ext uri="{FF2B5EF4-FFF2-40B4-BE49-F238E27FC236}">
                <a16:creationId xmlns:a16="http://schemas.microsoft.com/office/drawing/2014/main" id="{788F8334-BA7E-E942-B03A-47C8AB0DC716}"/>
              </a:ext>
            </a:extLst>
          </p:cNvPr>
          <p:cNvSpPr>
            <a:spLocks noGrp="1"/>
          </p:cNvSpPr>
          <p:nvPr>
            <p:ph type="ftr" sz="quarter" idx="11"/>
          </p:nvPr>
        </p:nvSpPr>
        <p:spPr>
          <a:xfrm>
            <a:off x="4038599" y="6356350"/>
            <a:ext cx="5499295" cy="365125"/>
          </a:xfrm>
        </p:spPr>
        <p:txBody>
          <a:bodyPr/>
          <a:lstStyle/>
          <a:p>
            <a:r>
              <a:rPr lang="ar-SA" dirty="0" err="1"/>
              <a:t>د.قشاري</a:t>
            </a:r>
            <a:r>
              <a:rPr lang="ar-SA" dirty="0"/>
              <a:t> يسمينة   </a:t>
            </a:r>
            <a:r>
              <a:rPr lang="fr-FR" dirty="0"/>
              <a:t>                                             e-mail: guechariuniv2016@gmail.com</a:t>
            </a:r>
            <a:endParaRPr lang="ar-SA" dirty="0"/>
          </a:p>
        </p:txBody>
      </p:sp>
      <p:sp>
        <p:nvSpPr>
          <p:cNvPr id="6" name="Espace réservé du numéro de diapositive 5">
            <a:extLst>
              <a:ext uri="{FF2B5EF4-FFF2-40B4-BE49-F238E27FC236}">
                <a16:creationId xmlns:a16="http://schemas.microsoft.com/office/drawing/2014/main" id="{A6E089A6-D804-5645-B2F0-016BEB054E3E}"/>
              </a:ext>
            </a:extLst>
          </p:cNvPr>
          <p:cNvSpPr>
            <a:spLocks noGrp="1"/>
          </p:cNvSpPr>
          <p:nvPr>
            <p:ph type="sldNum" sz="quarter" idx="12"/>
          </p:nvPr>
        </p:nvSpPr>
        <p:spPr/>
        <p:txBody>
          <a:bodyPr/>
          <a:lstStyle/>
          <a:p>
            <a:fld id="{D81EDD5E-2720-484D-ADF0-C6C223E735A1}" type="slidenum">
              <a:rPr lang="ar-SA" smtClean="0"/>
              <a:t>6</a:t>
            </a:fld>
            <a:endParaRPr lang="ar-SA" dirty="0"/>
          </a:p>
        </p:txBody>
      </p:sp>
    </p:spTree>
    <p:extLst>
      <p:ext uri="{BB962C8B-B14F-4D97-AF65-F5344CB8AC3E}">
        <p14:creationId xmlns:p14="http://schemas.microsoft.com/office/powerpoint/2010/main" val="3802360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C1FE75-AF04-7D49-8C1F-B5C45DC456F7}"/>
              </a:ext>
            </a:extLst>
          </p:cNvPr>
          <p:cNvSpPr>
            <a:spLocks noGrp="1"/>
          </p:cNvSpPr>
          <p:nvPr>
            <p:ph type="title"/>
          </p:nvPr>
        </p:nvSpPr>
        <p:spPr>
          <a:xfrm>
            <a:off x="838200" y="226731"/>
            <a:ext cx="10515600" cy="908612"/>
          </a:xfrm>
        </p:spPr>
        <p:txBody>
          <a:bodyPr/>
          <a:lstStyle/>
          <a:p>
            <a:pPr marL="742950" indent="-742950" algn="ctr" defTabSz="914400" rtl="1" eaLnBrk="1" latinLnBrk="0" hangingPunct="1">
              <a:lnSpc>
                <a:spcPct val="90000"/>
              </a:lnSpc>
              <a:spcBef>
                <a:spcPct val="0"/>
              </a:spcBef>
              <a:buFont typeface="+mj-lt"/>
              <a:buAutoNum type="arabicPeriod" startAt="4"/>
            </a:pPr>
            <a:r>
              <a:rPr lang="ar-SA" dirty="0"/>
              <a:t>مفهوم التسوية</a:t>
            </a:r>
          </a:p>
        </p:txBody>
      </p:sp>
      <p:sp>
        <p:nvSpPr>
          <p:cNvPr id="3" name="Espace réservé du contenu 2">
            <a:extLst>
              <a:ext uri="{FF2B5EF4-FFF2-40B4-BE49-F238E27FC236}">
                <a16:creationId xmlns:a16="http://schemas.microsoft.com/office/drawing/2014/main" id="{FBB15E04-4E7A-D243-B5C9-A85BD352DD28}"/>
              </a:ext>
            </a:extLst>
          </p:cNvPr>
          <p:cNvSpPr>
            <a:spLocks noGrp="1"/>
          </p:cNvSpPr>
          <p:nvPr>
            <p:ph idx="1"/>
          </p:nvPr>
        </p:nvSpPr>
        <p:spPr>
          <a:xfrm>
            <a:off x="838200" y="1322363"/>
            <a:ext cx="10515600" cy="4854600"/>
          </a:xfrm>
        </p:spPr>
        <p:txBody>
          <a:bodyPr>
            <a:normAutofit/>
          </a:bodyPr>
          <a:lstStyle/>
          <a:p>
            <a:pPr algn="r" rtl="1"/>
            <a:r>
              <a:rPr lang="ar-SA" sz="2800" dirty="0"/>
              <a:t>ما هي التسوية؟</a:t>
            </a:r>
          </a:p>
          <a:p>
            <a:pPr algn="r" rtl="1"/>
            <a:r>
              <a:rPr lang="ar-SA" sz="2800" dirty="0"/>
              <a:t>عندما تشتري أو تبيع الأوراق المالية ، فإن التسوية تتمثل في التحويل الرسمي للأوراق المالية إلى حساب المشتري والنقد إلى حساب البائع.</a:t>
            </a:r>
          </a:p>
          <a:p>
            <a:pPr algn="r" rtl="1"/>
            <a:r>
              <a:rPr lang="ar-SA" sz="2800" dirty="0"/>
              <a:t>كلما قمت بشراء أو بيع الأسهم أو السندات، فهناك تاريخان مهمان يجب أن تكون على دراية بهما هما </a:t>
            </a:r>
            <a:r>
              <a:rPr lang="ar-SA" sz="2800" b="1" dirty="0"/>
              <a:t>تاريخ المعاملة وتاريخ التسوية</a:t>
            </a:r>
            <a:r>
              <a:rPr lang="ar-SA" sz="2800" dirty="0"/>
              <a:t>. تشير الاختصارات</a:t>
            </a:r>
            <a:r>
              <a:rPr lang="fr-FR" sz="2800" dirty="0" err="1"/>
              <a:t>T</a:t>
            </a:r>
            <a:r>
              <a:rPr lang="fr-FR" sz="2800" dirty="0"/>
              <a:t> + 1 </a:t>
            </a:r>
            <a:r>
              <a:rPr lang="ar-SA" sz="2800" dirty="0"/>
              <a:t> و</a:t>
            </a:r>
            <a:r>
              <a:rPr lang="fr-FR" sz="2800" dirty="0" err="1"/>
              <a:t>T</a:t>
            </a:r>
            <a:r>
              <a:rPr lang="fr-FR" sz="2800" dirty="0"/>
              <a:t> + 2 </a:t>
            </a:r>
            <a:r>
              <a:rPr lang="ar-SA" sz="2800" dirty="0"/>
              <a:t> و</a:t>
            </a:r>
            <a:r>
              <a:rPr lang="fr-FR" sz="2800" dirty="0" err="1"/>
              <a:t>T</a:t>
            </a:r>
            <a:r>
              <a:rPr lang="fr-FR" sz="2800" dirty="0"/>
              <a:t> + 3 </a:t>
            </a:r>
            <a:r>
              <a:rPr lang="ar-SA" sz="2800" dirty="0"/>
              <a:t> إلى تواريخ تسوية معاملات التأمين التي تحدث في تاريخ المعاملة بالإضافة إلى يوم واحد، بالإضافة إلى يومين، وثلاثة أيام على التوالي.</a:t>
            </a:r>
            <a:r>
              <a:rPr lang="fr-FR" sz="2800" dirty="0" err="1"/>
              <a:t>T</a:t>
            </a:r>
            <a:r>
              <a:rPr lang="fr-FR" sz="2800" dirty="0"/>
              <a:t> </a:t>
            </a:r>
            <a:r>
              <a:rPr lang="ar-SA" sz="2800" dirty="0"/>
              <a:t>هو تاريخ المعاملة.</a:t>
            </a:r>
          </a:p>
        </p:txBody>
      </p:sp>
      <p:sp>
        <p:nvSpPr>
          <p:cNvPr id="4" name="Espace réservé de la date 3">
            <a:extLst>
              <a:ext uri="{FF2B5EF4-FFF2-40B4-BE49-F238E27FC236}">
                <a16:creationId xmlns:a16="http://schemas.microsoft.com/office/drawing/2014/main" id="{C77A85BC-1ECC-2646-ADA2-A3F16E8403EF}"/>
              </a:ext>
            </a:extLst>
          </p:cNvPr>
          <p:cNvSpPr>
            <a:spLocks noGrp="1"/>
          </p:cNvSpPr>
          <p:nvPr>
            <p:ph type="dt" sz="half" idx="10"/>
          </p:nvPr>
        </p:nvSpPr>
        <p:spPr/>
        <p:txBody>
          <a:bodyPr/>
          <a:lstStyle/>
          <a:p>
            <a:fld id="{5E160123-AE42-2A40-90F3-4967D64153A3}" type="datetime1">
              <a:rPr lang="fr-FR" smtClean="0"/>
              <a:t>20/03/2020</a:t>
            </a:fld>
            <a:endParaRPr lang="ar-SA" dirty="0"/>
          </a:p>
        </p:txBody>
      </p:sp>
      <p:sp>
        <p:nvSpPr>
          <p:cNvPr id="5" name="Espace réservé du pied de page 4">
            <a:extLst>
              <a:ext uri="{FF2B5EF4-FFF2-40B4-BE49-F238E27FC236}">
                <a16:creationId xmlns:a16="http://schemas.microsoft.com/office/drawing/2014/main" id="{672162B9-F151-074F-BDCA-2722F2A44D3B}"/>
              </a:ext>
            </a:extLst>
          </p:cNvPr>
          <p:cNvSpPr>
            <a:spLocks noGrp="1"/>
          </p:cNvSpPr>
          <p:nvPr>
            <p:ph type="ftr" sz="quarter" idx="11"/>
          </p:nvPr>
        </p:nvSpPr>
        <p:spPr>
          <a:xfrm>
            <a:off x="4038600" y="6356350"/>
            <a:ext cx="6273018" cy="365125"/>
          </a:xfrm>
        </p:spPr>
        <p:txBody>
          <a:bodyPr/>
          <a:lstStyle/>
          <a:p>
            <a:r>
              <a:rPr lang="ar-SA" dirty="0" err="1"/>
              <a:t>د.قشاري</a:t>
            </a:r>
            <a:r>
              <a:rPr lang="ar-SA" dirty="0"/>
              <a:t> يسمينة   </a:t>
            </a:r>
            <a:r>
              <a:rPr lang="fr-FR" dirty="0"/>
              <a:t>                                             e-mail: guechariuniv2016@gmail.com</a:t>
            </a:r>
            <a:endParaRPr lang="ar-SA" dirty="0"/>
          </a:p>
        </p:txBody>
      </p:sp>
      <p:sp>
        <p:nvSpPr>
          <p:cNvPr id="6" name="Espace réservé du numéro de diapositive 5">
            <a:extLst>
              <a:ext uri="{FF2B5EF4-FFF2-40B4-BE49-F238E27FC236}">
                <a16:creationId xmlns:a16="http://schemas.microsoft.com/office/drawing/2014/main" id="{F3211C3C-6977-2B46-823D-B679B0683ED9}"/>
              </a:ext>
            </a:extLst>
          </p:cNvPr>
          <p:cNvSpPr>
            <a:spLocks noGrp="1"/>
          </p:cNvSpPr>
          <p:nvPr>
            <p:ph type="sldNum" sz="quarter" idx="12"/>
          </p:nvPr>
        </p:nvSpPr>
        <p:spPr/>
        <p:txBody>
          <a:bodyPr/>
          <a:lstStyle/>
          <a:p>
            <a:fld id="{D81EDD5E-2720-484D-ADF0-C6C223E735A1}" type="slidenum">
              <a:rPr lang="ar-SA" smtClean="0"/>
              <a:t>7</a:t>
            </a:fld>
            <a:endParaRPr lang="ar-SA" dirty="0"/>
          </a:p>
        </p:txBody>
      </p:sp>
    </p:spTree>
    <p:extLst>
      <p:ext uri="{BB962C8B-B14F-4D97-AF65-F5344CB8AC3E}">
        <p14:creationId xmlns:p14="http://schemas.microsoft.com/office/powerpoint/2010/main" val="2275577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962F53-F238-9644-A917-67F75DB4C162}"/>
              </a:ext>
            </a:extLst>
          </p:cNvPr>
          <p:cNvSpPr>
            <a:spLocks noGrp="1"/>
          </p:cNvSpPr>
          <p:nvPr>
            <p:ph type="title"/>
          </p:nvPr>
        </p:nvSpPr>
        <p:spPr/>
        <p:txBody>
          <a:bodyPr>
            <a:normAutofit/>
          </a:bodyPr>
          <a:lstStyle/>
          <a:p>
            <a:pPr marL="742950" indent="-742950" rtl="1">
              <a:buFont typeface="+mj-lt"/>
              <a:buAutoNum type="arabicPeriod" startAt="5"/>
            </a:pPr>
            <a:r>
              <a:rPr lang="ar-SA" dirty="0"/>
              <a:t>كيفية تحديد متى ستتملك الأسهم بالفعل أو تحصل على المال</a:t>
            </a:r>
          </a:p>
        </p:txBody>
      </p:sp>
      <p:sp>
        <p:nvSpPr>
          <p:cNvPr id="3" name="Espace réservé du contenu 2">
            <a:extLst>
              <a:ext uri="{FF2B5EF4-FFF2-40B4-BE49-F238E27FC236}">
                <a16:creationId xmlns:a16="http://schemas.microsoft.com/office/drawing/2014/main" id="{C8F288F7-B73C-8942-8A78-05CD66AA1DF7}"/>
              </a:ext>
            </a:extLst>
          </p:cNvPr>
          <p:cNvSpPr>
            <a:spLocks noGrp="1"/>
          </p:cNvSpPr>
          <p:nvPr>
            <p:ph idx="1"/>
          </p:nvPr>
        </p:nvSpPr>
        <p:spPr>
          <a:xfrm>
            <a:off x="2231136" y="2638044"/>
            <a:ext cx="7729728" cy="3579876"/>
          </a:xfrm>
        </p:spPr>
        <p:txBody>
          <a:bodyPr>
            <a:normAutofit lnSpcReduction="10000"/>
          </a:bodyPr>
          <a:lstStyle/>
          <a:p>
            <a:pPr algn="r" rtl="1"/>
            <a:r>
              <a:rPr lang="ar-SA" sz="2400" dirty="0"/>
              <a:t>إذا قمت بشراء (أو بيع) ورقة مالية يوم الإثنين مع تسوية </a:t>
            </a:r>
            <a:r>
              <a:rPr lang="fr-FR" sz="2400" dirty="0" err="1"/>
              <a:t>T</a:t>
            </a:r>
            <a:r>
              <a:rPr lang="fr-FR" sz="2400" dirty="0"/>
              <a:t> + 2 </a:t>
            </a:r>
            <a:r>
              <a:rPr lang="ar-SA" sz="2400" dirty="0"/>
              <a:t>، وافترضنا أنه لا توجد عطلات خلال الأسبوع ، فسيكون تاريخ التسوية يوم الأربعاء وليس الثلاثاء. يُحسب تاريخ المعاملة كيوم منفصل.</a:t>
            </a:r>
          </a:p>
          <a:p>
            <a:pPr algn="r" rtl="1"/>
            <a:r>
              <a:rPr lang="ar-SA" sz="2400" dirty="0"/>
              <a:t>مثلا: إذا قمت بشراء أسهم</a:t>
            </a:r>
            <a:r>
              <a:rPr lang="fr-FR" sz="2400" dirty="0"/>
              <a:t>Microsoft (MSFT) </a:t>
            </a:r>
            <a:r>
              <a:rPr lang="ar-SA" sz="2400" dirty="0"/>
              <a:t> يوم الجمعة 2 </a:t>
            </a:r>
            <a:r>
              <a:rPr lang="ar-SA" sz="2400" dirty="0" err="1"/>
              <a:t>جويلية</a:t>
            </a:r>
            <a:r>
              <a:rPr lang="ar-SA" sz="2400" dirty="0"/>
              <a:t> 2017 ، مع تسوية 2+</a:t>
            </a:r>
            <a:r>
              <a:rPr lang="fr-FR" sz="2400" dirty="0" err="1"/>
              <a:t>T</a:t>
            </a:r>
            <a:r>
              <a:rPr lang="ar-SA" sz="2400" dirty="0"/>
              <a:t> بينما يقوم وسيطك بخصم حسابك من التكلفة الإجمالية للاستثمار مباشرة بعد ملء طلبك ، فلن تتم تسوية حالتك كمساهم في </a:t>
            </a:r>
            <a:r>
              <a:rPr lang="fr-FR" sz="2400" dirty="0"/>
              <a:t>Microsoft </a:t>
            </a:r>
            <a:r>
              <a:rPr lang="ar-SA" sz="2400" dirty="0"/>
              <a:t> في سجلات الشركة حتى الثلاثاء 6 </a:t>
            </a:r>
            <a:r>
              <a:rPr lang="ar-SA" sz="2400" dirty="0" err="1"/>
              <a:t>جويلية</a:t>
            </a:r>
            <a:r>
              <a:rPr lang="ar-SA" sz="2400" dirty="0"/>
              <a:t> 2017. لذلك ، فتاريخ التسوية هو التاريخ الذي تصبح فيه مساهمًا في بالتسجيل. لاحظ أنه لا يتم تضمين عطلات نهاية الأسبوع والعطلات الرسمية. في هذه الحالة ، إذا كان يوم الاثنين عطلة رسمية ، فسيكون تاريخ التسوية هو الأربعاء 7 </a:t>
            </a:r>
            <a:r>
              <a:rPr lang="ar-SA" sz="2400" dirty="0" err="1"/>
              <a:t>جويلية</a:t>
            </a:r>
            <a:r>
              <a:rPr lang="ar-SA" sz="2400" dirty="0"/>
              <a:t> 2017.</a:t>
            </a:r>
          </a:p>
        </p:txBody>
      </p:sp>
      <p:sp>
        <p:nvSpPr>
          <p:cNvPr id="4" name="Espace réservé de la date 3">
            <a:extLst>
              <a:ext uri="{FF2B5EF4-FFF2-40B4-BE49-F238E27FC236}">
                <a16:creationId xmlns:a16="http://schemas.microsoft.com/office/drawing/2014/main" id="{FE46375D-DCBC-6A4D-931A-C6B187220D8A}"/>
              </a:ext>
            </a:extLst>
          </p:cNvPr>
          <p:cNvSpPr>
            <a:spLocks noGrp="1"/>
          </p:cNvSpPr>
          <p:nvPr>
            <p:ph type="dt" sz="half" idx="10"/>
          </p:nvPr>
        </p:nvSpPr>
        <p:spPr/>
        <p:txBody>
          <a:bodyPr/>
          <a:lstStyle/>
          <a:p>
            <a:fld id="{A22DB0B9-2606-D44B-884C-1836DBC77D3E}" type="datetime1">
              <a:rPr lang="fr-FR" smtClean="0"/>
              <a:t>20/03/2020</a:t>
            </a:fld>
            <a:endParaRPr lang="ar-SA" dirty="0"/>
          </a:p>
        </p:txBody>
      </p:sp>
      <p:sp>
        <p:nvSpPr>
          <p:cNvPr id="5" name="Espace réservé du pied de page 4">
            <a:extLst>
              <a:ext uri="{FF2B5EF4-FFF2-40B4-BE49-F238E27FC236}">
                <a16:creationId xmlns:a16="http://schemas.microsoft.com/office/drawing/2014/main" id="{BDC6DA58-12DD-3443-9AB0-FBB50A23D8EB}"/>
              </a:ext>
            </a:extLst>
          </p:cNvPr>
          <p:cNvSpPr>
            <a:spLocks noGrp="1"/>
          </p:cNvSpPr>
          <p:nvPr>
            <p:ph type="ftr" sz="quarter" idx="11"/>
          </p:nvPr>
        </p:nvSpPr>
        <p:spPr>
          <a:xfrm>
            <a:off x="4038600" y="6356350"/>
            <a:ext cx="6273018" cy="365125"/>
          </a:xfrm>
        </p:spPr>
        <p:txBody>
          <a:bodyPr/>
          <a:lstStyle/>
          <a:p>
            <a:r>
              <a:rPr lang="ar-SA" dirty="0" err="1"/>
              <a:t>د.قشاري</a:t>
            </a:r>
            <a:r>
              <a:rPr lang="ar-SA" dirty="0"/>
              <a:t> يسمينة   </a:t>
            </a:r>
            <a:r>
              <a:rPr lang="fr-FR" dirty="0"/>
              <a:t>                       e-mail: guechariuniv2016@gmail.com</a:t>
            </a:r>
            <a:endParaRPr lang="ar-SA" dirty="0"/>
          </a:p>
        </p:txBody>
      </p:sp>
      <p:sp>
        <p:nvSpPr>
          <p:cNvPr id="6" name="Espace réservé du numéro de diapositive 5">
            <a:extLst>
              <a:ext uri="{FF2B5EF4-FFF2-40B4-BE49-F238E27FC236}">
                <a16:creationId xmlns:a16="http://schemas.microsoft.com/office/drawing/2014/main" id="{C41CD9A3-28C7-804D-89A6-7C512ED0319D}"/>
              </a:ext>
            </a:extLst>
          </p:cNvPr>
          <p:cNvSpPr>
            <a:spLocks noGrp="1"/>
          </p:cNvSpPr>
          <p:nvPr>
            <p:ph type="sldNum" sz="quarter" idx="12"/>
          </p:nvPr>
        </p:nvSpPr>
        <p:spPr/>
        <p:txBody>
          <a:bodyPr/>
          <a:lstStyle/>
          <a:p>
            <a:fld id="{D81EDD5E-2720-484D-ADF0-C6C223E735A1}" type="slidenum">
              <a:rPr lang="ar-SA" smtClean="0"/>
              <a:t>8</a:t>
            </a:fld>
            <a:endParaRPr lang="ar-SA" dirty="0"/>
          </a:p>
        </p:txBody>
      </p:sp>
    </p:spTree>
    <p:extLst>
      <p:ext uri="{BB962C8B-B14F-4D97-AF65-F5344CB8AC3E}">
        <p14:creationId xmlns:p14="http://schemas.microsoft.com/office/powerpoint/2010/main" val="1608907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F1C9EE-4E76-4D48-A246-25D380604F7B}"/>
              </a:ext>
            </a:extLst>
          </p:cNvPr>
          <p:cNvSpPr>
            <a:spLocks noGrp="1"/>
          </p:cNvSpPr>
          <p:nvPr>
            <p:ph type="title"/>
          </p:nvPr>
        </p:nvSpPr>
        <p:spPr>
          <a:xfrm>
            <a:off x="1611086" y="964692"/>
            <a:ext cx="8349778" cy="1188720"/>
          </a:xfrm>
        </p:spPr>
        <p:txBody>
          <a:bodyPr>
            <a:normAutofit/>
          </a:bodyPr>
          <a:lstStyle/>
          <a:p>
            <a:pPr marL="742950" indent="-742950" algn="ctr" rtl="1">
              <a:buFont typeface="+mj-lt"/>
              <a:buAutoNum type="arabicPeriod" startAt="6"/>
            </a:pPr>
            <a:r>
              <a:rPr lang="ar-SA" dirty="0"/>
              <a:t>ما هي أنواع مخالفات التسوية الرئيسية؟</a:t>
            </a:r>
          </a:p>
        </p:txBody>
      </p:sp>
      <p:sp>
        <p:nvSpPr>
          <p:cNvPr id="3" name="Espace réservé du contenu 2">
            <a:extLst>
              <a:ext uri="{FF2B5EF4-FFF2-40B4-BE49-F238E27FC236}">
                <a16:creationId xmlns:a16="http://schemas.microsoft.com/office/drawing/2014/main" id="{D1095767-AA50-4D45-A4C2-EC524234DFAB}"/>
              </a:ext>
            </a:extLst>
          </p:cNvPr>
          <p:cNvSpPr>
            <a:spLocks noGrp="1"/>
          </p:cNvSpPr>
          <p:nvPr>
            <p:ph idx="1"/>
          </p:nvPr>
        </p:nvSpPr>
        <p:spPr>
          <a:xfrm>
            <a:off x="2231136" y="2638044"/>
            <a:ext cx="7729728" cy="3600772"/>
          </a:xfrm>
        </p:spPr>
        <p:txBody>
          <a:bodyPr>
            <a:normAutofit fontScale="85000" lnSpcReduction="10000"/>
          </a:bodyPr>
          <a:lstStyle/>
          <a:p>
            <a:pPr algn="r" rtl="1"/>
            <a:r>
              <a:rPr lang="ar-SA" sz="2400" dirty="0"/>
              <a:t>يمكن حدوث بعض المخالفات من التسوية نذكر منها:</a:t>
            </a:r>
            <a:endParaRPr lang="fr-FR" sz="2400" dirty="0"/>
          </a:p>
          <a:p>
            <a:pPr marL="514350" indent="-514350" algn="r" rtl="1">
              <a:buFont typeface="+mj-lt"/>
              <a:buAutoNum type="arabicPeriod"/>
            </a:pPr>
            <a:r>
              <a:rPr lang="fr-FR" sz="2400" dirty="0"/>
              <a:t>Good-</a:t>
            </a:r>
            <a:r>
              <a:rPr lang="fr-FR" sz="2400" dirty="0" err="1"/>
              <a:t>faith</a:t>
            </a:r>
            <a:r>
              <a:rPr lang="ar-SA" sz="2400" dirty="0"/>
              <a:t> القيام بشراء ورقة مالية بأموال معاملة غير مسواة ثم تقوم ببيعها قبل تسوية عوائد تمويل الشراء.</a:t>
            </a:r>
          </a:p>
          <a:p>
            <a:pPr algn="r" rtl="1"/>
            <a:r>
              <a:rPr lang="ar-SA" sz="2400" b="1" dirty="0"/>
              <a:t>مثال</a:t>
            </a:r>
            <a:r>
              <a:rPr lang="ar-SA" sz="2400" dirty="0"/>
              <a:t>: تبدأ السيدة جونز في اليوم صفر (تاريخ التداول) بـ 100 سهم من أسهم</a:t>
            </a:r>
            <a:r>
              <a:rPr lang="fr-FR" sz="2400" dirty="0"/>
              <a:t> XYZ </a:t>
            </a:r>
            <a:r>
              <a:rPr lang="ar-SA" sz="2400" dirty="0"/>
              <a:t>، وتبيعها بمبلغ 2000 دولار. تتحصل على العائدات في اليوم الثاني أي التسوية</a:t>
            </a:r>
            <a:r>
              <a:rPr lang="fr-FR" sz="2400" dirty="0"/>
              <a:t> (</a:t>
            </a:r>
            <a:r>
              <a:rPr lang="fr-FR" sz="2400" dirty="0" err="1"/>
              <a:t>T</a:t>
            </a:r>
            <a:r>
              <a:rPr lang="fr-FR" sz="2400" dirty="0"/>
              <a:t> + 2) </a:t>
            </a:r>
            <a:r>
              <a:rPr lang="ar-SA" sz="2400" dirty="0"/>
              <a:t>، لكن السيدة جونز تقرر المضي قدماً واستثمار العائدات غير المحصلة في أسهم</a:t>
            </a:r>
            <a:r>
              <a:rPr lang="fr-FR" sz="2400" dirty="0"/>
              <a:t> UVW </a:t>
            </a:r>
            <a:r>
              <a:rPr lang="ar-SA" sz="2400" dirty="0"/>
              <a:t>، التي تشتريها مقابل 1000 دولار. في اليوم التالي</a:t>
            </a:r>
            <a:r>
              <a:rPr lang="fr-FR" sz="2400" dirty="0"/>
              <a:t> (</a:t>
            </a:r>
            <a:r>
              <a:rPr lang="fr-FR" sz="2400" dirty="0" err="1"/>
              <a:t>T</a:t>
            </a:r>
            <a:r>
              <a:rPr lang="fr-FR" sz="2400" dirty="0"/>
              <a:t> + 1) </a:t>
            </a:r>
            <a:r>
              <a:rPr lang="ar-SA" sz="2400" dirty="0"/>
              <a:t>، قبل يوم واحد من تسوية</a:t>
            </a:r>
            <a:r>
              <a:rPr lang="fr-FR" sz="2400" dirty="0"/>
              <a:t> XYZ </a:t>
            </a:r>
            <a:r>
              <a:rPr lang="ar-SA" sz="2400" dirty="0"/>
              <a:t>التجارية ، تبيع السيدة جونز مخزونها من</a:t>
            </a:r>
            <a:r>
              <a:rPr lang="fr-FR" sz="2400" dirty="0"/>
              <a:t> UVW </a:t>
            </a:r>
            <a:r>
              <a:rPr lang="ar-SA" sz="2400" dirty="0"/>
              <a:t>مقابل 1500 دولار</a:t>
            </a:r>
            <a:r>
              <a:rPr lang="fr-FR" sz="2400" dirty="0"/>
              <a:t>.</a:t>
            </a:r>
          </a:p>
          <a:p>
            <a:pPr algn="r" rtl="1"/>
            <a:r>
              <a:rPr lang="ar-SA" sz="2400" dirty="0"/>
              <a:t>المخالفة: خلقت الآنسة جونز عائدات في حسابها ، لكن لن يتم تسويتها ، وبالتالي فهي متاحة للدفع بالكامل لشراء </a:t>
            </a:r>
            <a:r>
              <a:rPr lang="fr-FR" sz="2400" dirty="0"/>
              <a:t>UVW </a:t>
            </a:r>
            <a:r>
              <a:rPr lang="ar-SA" sz="2400" dirty="0"/>
              <a:t>، حتى اليوم الثاني (</a:t>
            </a:r>
            <a:r>
              <a:rPr lang="fr-FR" sz="2400" dirty="0" err="1"/>
              <a:t>T</a:t>
            </a:r>
            <a:r>
              <a:rPr lang="fr-FR" sz="2400" dirty="0"/>
              <a:t> + 2</a:t>
            </a:r>
            <a:r>
              <a:rPr lang="ar-SA" sz="2400" dirty="0"/>
              <a:t>). لأن السيدة جونز تبيع أسهمها في </a:t>
            </a:r>
            <a:r>
              <a:rPr lang="fr-FR" sz="2400" dirty="0"/>
              <a:t>UVW </a:t>
            </a:r>
            <a:r>
              <a:rPr lang="ar-SA" sz="2400" dirty="0"/>
              <a:t>قبل تسوية عائدات </a:t>
            </a:r>
            <a:r>
              <a:rPr lang="fr-FR" sz="2400" dirty="0"/>
              <a:t>XYZ </a:t>
            </a:r>
            <a:r>
              <a:rPr lang="ar-SA" sz="2400" dirty="0"/>
              <a:t>المستخدمة في شرائها ، فإن بيع </a:t>
            </a:r>
            <a:r>
              <a:rPr lang="fr-FR" sz="2400" dirty="0"/>
              <a:t>UVW </a:t>
            </a:r>
            <a:r>
              <a:rPr lang="ar-SA" sz="2400" dirty="0"/>
              <a:t>يؤدي إلى انتهاك حسن النية.</a:t>
            </a:r>
            <a:endParaRPr lang="fr-FR" sz="2400" dirty="0"/>
          </a:p>
          <a:p>
            <a:pPr marL="0" indent="0" algn="r" rtl="1">
              <a:buNone/>
            </a:pPr>
            <a:endParaRPr lang="ar-SA" dirty="0"/>
          </a:p>
        </p:txBody>
      </p:sp>
      <p:sp>
        <p:nvSpPr>
          <p:cNvPr id="4" name="Espace réservé de la date 3">
            <a:extLst>
              <a:ext uri="{FF2B5EF4-FFF2-40B4-BE49-F238E27FC236}">
                <a16:creationId xmlns:a16="http://schemas.microsoft.com/office/drawing/2014/main" id="{DD17CF89-113B-154A-A95D-2C24D27C2C7E}"/>
              </a:ext>
            </a:extLst>
          </p:cNvPr>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065F85B-F619-C448-9921-70E7FB1AB2C2}" type="datetime1">
              <a:rPr kumimoji="0" lang="fr-FR" sz="1050" b="0" i="0" u="none" strike="noStrike" kern="1200" cap="none" spc="0" normalizeH="0" baseline="0" noProof="0" smtClean="0">
                <a:ln>
                  <a:noFill/>
                </a:ln>
                <a:solidFill>
                  <a:srgbClr val="FFFFFF">
                    <a:alpha val="70000"/>
                  </a:srgb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20/03/2020</a:t>
            </a:fld>
            <a:endPar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endParaRPr>
          </a:p>
        </p:txBody>
      </p:sp>
      <p:sp>
        <p:nvSpPr>
          <p:cNvPr id="5" name="Espace réservé du pied de page 4">
            <a:extLst>
              <a:ext uri="{FF2B5EF4-FFF2-40B4-BE49-F238E27FC236}">
                <a16:creationId xmlns:a16="http://schemas.microsoft.com/office/drawing/2014/main" id="{9445FF51-6B1F-2841-85CD-289C6C45EB08}"/>
              </a:ext>
            </a:extLst>
          </p:cNvPr>
          <p:cNvSpPr>
            <a:spLocks noGrp="1"/>
          </p:cNvSpPr>
          <p:nvPr>
            <p:ph type="ftr" sz="quarter" idx="11"/>
          </p:nvPr>
        </p:nvSpPr>
        <p:spPr>
          <a:xfrm>
            <a:off x="2250831" y="6356350"/>
            <a:ext cx="811705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050" b="0" i="0" u="none" strike="noStrike" kern="1200" cap="none" spc="0" normalizeH="0" baseline="0" noProof="0" dirty="0">
                <a:ln>
                  <a:noFill/>
                </a:ln>
                <a:solidFill>
                  <a:srgbClr val="FFFFFF">
                    <a:alpha val="70000"/>
                  </a:srgbClr>
                </a:solidFill>
                <a:effectLst/>
                <a:uLnTx/>
                <a:uFillTx/>
                <a:latin typeface="Gill Sans MT" panose="020B0502020104020203"/>
                <a:ea typeface="+mn-ea"/>
                <a:cs typeface="+mn-cs"/>
              </a:rPr>
              <a:t> </a:t>
            </a:r>
            <a:r>
              <a:rPr kumimoji="0" lang="ar-SA" sz="1050" b="0" i="0" u="none" strike="noStrike" kern="1200" cap="none" spc="0" normalizeH="0" baseline="0" noProof="0" dirty="0" err="1">
                <a:ln>
                  <a:noFill/>
                </a:ln>
                <a:solidFill>
                  <a:srgbClr val="FFFFFF">
                    <a:alpha val="70000"/>
                  </a:srgbClr>
                </a:solidFill>
                <a:effectLst/>
                <a:uLnTx/>
                <a:uFillTx/>
                <a:latin typeface="Gill Sans MT" panose="020B0502020104020203"/>
                <a:ea typeface="+mn-ea"/>
              </a:rPr>
              <a:t>د.قشاري</a:t>
            </a:r>
            <a:r>
              <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rPr>
              <a:t> يسمينة   </a:t>
            </a:r>
            <a:r>
              <a:rPr kumimoji="0" lang="fr-FR" sz="1050" b="0" i="0" u="none" strike="noStrike" kern="1200" cap="none" spc="0" normalizeH="0" baseline="0" noProof="0" dirty="0">
                <a:ln>
                  <a:noFill/>
                </a:ln>
                <a:solidFill>
                  <a:srgbClr val="FFFFFF">
                    <a:alpha val="70000"/>
                  </a:srgbClr>
                </a:solidFill>
                <a:effectLst/>
                <a:uLnTx/>
                <a:uFillTx/>
                <a:latin typeface="Gill Sans MT" panose="020B0502020104020203"/>
                <a:ea typeface="+mn-ea"/>
                <a:cs typeface="+mn-cs"/>
              </a:rPr>
              <a:t>                                               e-mail: guechariuniv2016@gmail.com</a:t>
            </a:r>
            <a:endParaRPr kumimoji="0" lang="ar-SA" sz="1050" b="0" i="0" u="none" strike="noStrike" kern="1200" cap="none" spc="0" normalizeH="0" baseline="0" noProof="0" dirty="0">
              <a:ln>
                <a:noFill/>
              </a:ln>
              <a:solidFill>
                <a:srgbClr val="FFFFFF">
                  <a:alpha val="70000"/>
                </a:srgbClr>
              </a:solidFill>
              <a:effectLst/>
              <a:uLnTx/>
              <a:uFillTx/>
              <a:latin typeface="Gill Sans MT" panose="020B0502020104020203"/>
              <a:ea typeface="+mn-ea"/>
            </a:endParaRPr>
          </a:p>
        </p:txBody>
      </p:sp>
      <p:sp>
        <p:nvSpPr>
          <p:cNvPr id="6" name="Espace réservé du numéro de diapositive 5">
            <a:extLst>
              <a:ext uri="{FF2B5EF4-FFF2-40B4-BE49-F238E27FC236}">
                <a16:creationId xmlns:a16="http://schemas.microsoft.com/office/drawing/2014/main" id="{57CDC6B1-6073-9246-91D0-AEA4A3C04047}"/>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D81EDD5E-2720-484D-ADF0-C6C223E735A1}" type="slidenum">
              <a:rPr kumimoji="0" lang="ar-SA" sz="1100" b="0" i="0" u="none" strike="noStrike" kern="1200" cap="none" spc="0" normalizeH="0" baseline="0" noProof="0" smtClean="0">
                <a:ln>
                  <a:noFill/>
                </a:ln>
                <a:solidFill>
                  <a:srgbClr val="FFFFFF"/>
                </a:solidFill>
                <a:effectLst/>
                <a:uLnTx/>
                <a:uFillTx/>
                <a:latin typeface="Gill Sans MT" panose="020B0502020104020203"/>
                <a:ea typeface="+mn-ea"/>
              </a:rPr>
              <a:pPr marL="0" marR="0" lvl="0" indent="0" algn="ctr" defTabSz="457200" rtl="0" eaLnBrk="1" fontAlgn="auto" latinLnBrk="0" hangingPunct="1">
                <a:lnSpc>
                  <a:spcPct val="100000"/>
                </a:lnSpc>
                <a:spcBef>
                  <a:spcPts val="0"/>
                </a:spcBef>
                <a:spcAft>
                  <a:spcPts val="0"/>
                </a:spcAft>
                <a:buClrTx/>
                <a:buSzTx/>
                <a:buFontTx/>
                <a:buNone/>
                <a:tabLst/>
                <a:defRPr/>
              </a:pPr>
              <a:t>9</a:t>
            </a:fld>
            <a:endParaRPr kumimoji="0" lang="ar-SA" sz="1100" b="0" i="0" u="none" strike="noStrike" kern="1200" cap="none" spc="0" normalizeH="0" baseline="0" noProof="0" dirty="0">
              <a:ln>
                <a:noFill/>
              </a:ln>
              <a:solidFill>
                <a:srgbClr val="FFFFFF"/>
              </a:solidFill>
              <a:effectLst/>
              <a:uLnTx/>
              <a:uFillTx/>
              <a:latin typeface="Gill Sans MT" panose="020B0502020104020203"/>
              <a:ea typeface="+mn-ea"/>
            </a:endParaRPr>
          </a:p>
        </p:txBody>
      </p:sp>
    </p:spTree>
    <p:extLst>
      <p:ext uri="{BB962C8B-B14F-4D97-AF65-F5344CB8AC3E}">
        <p14:creationId xmlns:p14="http://schemas.microsoft.com/office/powerpoint/2010/main" val="3764046208"/>
      </p:ext>
    </p:extLst>
  </p:cSld>
  <p:clrMapOvr>
    <a:masterClrMapping/>
  </p:clrMapOvr>
</p:sld>
</file>

<file path=ppt/theme/theme1.xml><?xml version="1.0" encoding="utf-8"?>
<a:theme xmlns:a="http://schemas.openxmlformats.org/drawingml/2006/main" name="Colis">
  <a:themeElements>
    <a:clrScheme name="Colis">
      <a:dk1>
        <a:srgbClr val="000000"/>
      </a:dk1>
      <a:lt1>
        <a:srgbClr val="FFFFFF"/>
      </a:lt1>
      <a:dk2>
        <a:srgbClr val="635D4D"/>
      </a:dk2>
      <a:lt2>
        <a:srgbClr val="D8D6BA"/>
      </a:lt2>
      <a:accent1>
        <a:srgbClr val="9CBEBD"/>
      </a:accent1>
      <a:accent2>
        <a:srgbClr val="D2CB6C"/>
      </a:accent2>
      <a:accent3>
        <a:srgbClr val="9D9A93"/>
      </a:accent3>
      <a:accent4>
        <a:srgbClr val="C89F5D"/>
      </a:accent4>
      <a:accent5>
        <a:srgbClr val="A9A57C"/>
      </a:accent5>
      <a:accent6>
        <a:srgbClr val="95A39D"/>
      </a:accent6>
      <a:hlink>
        <a:srgbClr val="D25814"/>
      </a:hlink>
      <a:folHlink>
        <a:srgbClr val="849A0A"/>
      </a:folHlink>
    </a:clrScheme>
    <a:fontScheme name="Colis">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olis">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0BDC4BB7-8AF9-46FD-8C32-AB93AC9C4100}"/>
    </a:ext>
  </a:extLst>
</a:theme>
</file>

<file path=docProps/app.xml><?xml version="1.0" encoding="utf-8"?>
<Properties xmlns="http://schemas.openxmlformats.org/officeDocument/2006/extended-properties" xmlns:vt="http://schemas.openxmlformats.org/officeDocument/2006/docPropsVTypes">
  <TotalTime>32</TotalTime>
  <Words>1524</Words>
  <Application>Microsoft Macintosh PowerPoint</Application>
  <PresentationFormat>Grand écran</PresentationFormat>
  <Paragraphs>75</Paragraphs>
  <Slides>12</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12</vt:i4>
      </vt:variant>
    </vt:vector>
  </HeadingPairs>
  <TitlesOfParts>
    <vt:vector size="15" baseType="lpstr">
      <vt:lpstr>Arial</vt:lpstr>
      <vt:lpstr>Gill Sans MT</vt:lpstr>
      <vt:lpstr>Colis</vt:lpstr>
      <vt:lpstr>المقاصة و التسوية</vt:lpstr>
      <vt:lpstr>مفهوم المقاصة</vt:lpstr>
      <vt:lpstr>مفهوم المقاصة</vt:lpstr>
      <vt:lpstr>مفهوم المقاصة</vt:lpstr>
      <vt:lpstr>غرفة المقاصة</vt:lpstr>
      <vt:lpstr>مثال على المقاصة </vt:lpstr>
      <vt:lpstr>مفهوم التسوية</vt:lpstr>
      <vt:lpstr>كيفية تحديد متى ستتملك الأسهم بالفعل أو تحصل على المال</vt:lpstr>
      <vt:lpstr>ما هي أنواع مخالفات التسوية الرئيسية؟</vt:lpstr>
      <vt:lpstr>ما هي أنواع مخالفات التسوية الرئيسية؟</vt:lpstr>
      <vt:lpstr>ما هي أنواع مخالفات التسوية الرئيسية؟</vt:lpstr>
      <vt:lpstr>ما هي أنواع مخالفات التسوية الرئيسية؟</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Guechariuniv2016@gmail.com</dc:creator>
  <cp:lastModifiedBy>Guechariuniv2016@gmail.com</cp:lastModifiedBy>
  <cp:revision>5</cp:revision>
  <dcterms:created xsi:type="dcterms:W3CDTF">2020-03-14T18:14:21Z</dcterms:created>
  <dcterms:modified xsi:type="dcterms:W3CDTF">2020-03-20T21:49:37Z</dcterms:modified>
</cp:coreProperties>
</file>