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8" r:id="rId3"/>
    <p:sldId id="289" r:id="rId4"/>
    <p:sldId id="291" r:id="rId5"/>
    <p:sldId id="290"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10" r:id="rId22"/>
    <p:sldId id="308" r:id="rId23"/>
    <p:sldId id="311" r:id="rId24"/>
    <p:sldId id="312" r:id="rId25"/>
    <p:sldId id="313" r:id="rId26"/>
    <p:sldId id="307" r:id="rId27"/>
    <p:sldId id="259" r:id="rId28"/>
    <p:sldId id="287"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4A5C38F-9B8F-4D71-A6A7-B8E5DC3E0F4C}">
          <p14:sldIdLst>
            <p14:sldId id="256"/>
            <p14:sldId id="288"/>
            <p14:sldId id="289"/>
            <p14:sldId id="291"/>
            <p14:sldId id="290"/>
            <p14:sldId id="292"/>
            <p14:sldId id="293"/>
            <p14:sldId id="294"/>
            <p14:sldId id="295"/>
            <p14:sldId id="296"/>
            <p14:sldId id="297"/>
            <p14:sldId id="298"/>
            <p14:sldId id="299"/>
            <p14:sldId id="300"/>
            <p14:sldId id="301"/>
            <p14:sldId id="302"/>
            <p14:sldId id="303"/>
            <p14:sldId id="304"/>
            <p14:sldId id="305"/>
            <p14:sldId id="306"/>
            <p14:sldId id="310"/>
            <p14:sldId id="308"/>
            <p14:sldId id="311"/>
          </p14:sldIdLst>
        </p14:section>
        <p14:section name="Section sans titre" id="{4CE926B5-FD3D-41FE-BF24-3086D4D5DEF9}">
          <p14:sldIdLst>
            <p14:sldId id="312"/>
            <p14:sldId id="313"/>
            <p14:sldId id="307"/>
            <p14:sldId id="259"/>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24" autoAdjust="0"/>
  </p:normalViewPr>
  <p:slideViewPr>
    <p:cSldViewPr>
      <p:cViewPr varScale="1">
        <p:scale>
          <a:sx n="69" d="100"/>
          <a:sy n="69" d="100"/>
        </p:scale>
        <p:origin x="9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FB607-E98E-4B63-8C09-0CCBDA80AE08}" type="doc">
      <dgm:prSet loTypeId="urn:microsoft.com/office/officeart/2005/8/layout/radial4" loCatId="relationship" qsTypeId="urn:microsoft.com/office/officeart/2005/8/quickstyle/3d1" qsCatId="3D" csTypeId="urn:microsoft.com/office/officeart/2005/8/colors/accent3_4" csCatId="accent3" phldr="1"/>
      <dgm:spPr/>
      <dgm:t>
        <a:bodyPr/>
        <a:lstStyle/>
        <a:p>
          <a:endParaRPr lang="fr-FR"/>
        </a:p>
      </dgm:t>
    </dgm:pt>
    <dgm:pt modelId="{E9791AE2-7201-4F97-9047-70D361CE5213}">
      <dgm:prSet phldrT="[Texte]"/>
      <dgm:spPr/>
      <dgm:t>
        <a:bodyPr/>
        <a:lstStyle/>
        <a:p>
          <a:r>
            <a:rPr lang="fr-FR" b="1" dirty="0" smtClean="0">
              <a:solidFill>
                <a:schemeClr val="tx1"/>
              </a:solidFill>
              <a:latin typeface="Comic Sans MS" pitchFamily="66" charset="0"/>
            </a:rPr>
            <a:t>Formes des S.aureus</a:t>
          </a:r>
          <a:endParaRPr lang="fr-FR" dirty="0">
            <a:solidFill>
              <a:schemeClr val="tx1"/>
            </a:solidFill>
          </a:endParaRPr>
        </a:p>
      </dgm:t>
    </dgm:pt>
    <dgm:pt modelId="{D83608C9-727B-4F1B-A3E7-3E5314C5B579}" type="parTrans" cxnId="{BBC697D9-7F9E-4FFB-9001-415AF7AB0991}">
      <dgm:prSet/>
      <dgm:spPr/>
      <dgm:t>
        <a:bodyPr/>
        <a:lstStyle/>
        <a:p>
          <a:endParaRPr lang="fr-FR"/>
        </a:p>
      </dgm:t>
    </dgm:pt>
    <dgm:pt modelId="{605347DB-F51D-4958-9F7B-17E004C32D8B}" type="sibTrans" cxnId="{BBC697D9-7F9E-4FFB-9001-415AF7AB0991}">
      <dgm:prSet/>
      <dgm:spPr/>
      <dgm:t>
        <a:bodyPr/>
        <a:lstStyle/>
        <a:p>
          <a:endParaRPr lang="fr-FR"/>
        </a:p>
      </dgm:t>
    </dgm:pt>
    <dgm:pt modelId="{E3D80B61-AE50-44CE-8A68-19EF1CD8A539}">
      <dgm:prSet phldrT="[Texte]" custT="1"/>
      <dgm:spPr/>
      <dgm:t>
        <a:bodyPr/>
        <a:lstStyle/>
        <a:p>
          <a:r>
            <a:rPr lang="fr-FR" sz="3200" b="1" dirty="0" smtClean="0">
              <a:solidFill>
                <a:schemeClr val="tx1"/>
              </a:solidFill>
              <a:latin typeface="Comic Sans MS" pitchFamily="66" charset="0"/>
            </a:rPr>
            <a:t>Formes localisées</a:t>
          </a:r>
          <a:endParaRPr lang="fr-FR" sz="3200" b="1" dirty="0">
            <a:solidFill>
              <a:schemeClr val="tx1"/>
            </a:solidFill>
            <a:latin typeface="Comic Sans MS" pitchFamily="66" charset="0"/>
          </a:endParaRPr>
        </a:p>
      </dgm:t>
    </dgm:pt>
    <dgm:pt modelId="{1B9D5D99-EF2E-4F9E-A4C3-1DF77A90556E}" type="parTrans" cxnId="{BFC40F68-F71F-4FB3-9F44-6C82F7EB5CF4}">
      <dgm:prSet/>
      <dgm:spPr/>
      <dgm:t>
        <a:bodyPr/>
        <a:lstStyle/>
        <a:p>
          <a:endParaRPr lang="fr-FR"/>
        </a:p>
      </dgm:t>
    </dgm:pt>
    <dgm:pt modelId="{52DFC5E2-788E-4CB0-80AB-9563CC0A1C99}" type="sibTrans" cxnId="{BFC40F68-F71F-4FB3-9F44-6C82F7EB5CF4}">
      <dgm:prSet/>
      <dgm:spPr/>
      <dgm:t>
        <a:bodyPr/>
        <a:lstStyle/>
        <a:p>
          <a:endParaRPr lang="fr-FR"/>
        </a:p>
      </dgm:t>
    </dgm:pt>
    <dgm:pt modelId="{5908E6FA-6313-4D1A-851F-BDE7BB7D3D71}">
      <dgm:prSet phldrT="[Texte]" custT="1"/>
      <dgm:spPr/>
      <dgm:t>
        <a:bodyPr/>
        <a:lstStyle/>
        <a:p>
          <a:r>
            <a:rPr lang="fr-FR" sz="3200" b="1" dirty="0" smtClean="0">
              <a:solidFill>
                <a:schemeClr val="tx1"/>
              </a:solidFill>
              <a:latin typeface="Comic Sans MS" pitchFamily="66" charset="0"/>
            </a:rPr>
            <a:t>Formes généralisées </a:t>
          </a:r>
          <a:endParaRPr lang="fr-FR" sz="2800" b="1" dirty="0">
            <a:solidFill>
              <a:schemeClr val="tx1"/>
            </a:solidFill>
            <a:latin typeface="Comic Sans MS" pitchFamily="66" charset="0"/>
          </a:endParaRPr>
        </a:p>
      </dgm:t>
    </dgm:pt>
    <dgm:pt modelId="{6E88495A-A01C-4A56-A359-9281E0914EBD}" type="parTrans" cxnId="{D80BFBAD-6889-4F2B-B1FD-A91F742959CC}">
      <dgm:prSet/>
      <dgm:spPr/>
      <dgm:t>
        <a:bodyPr/>
        <a:lstStyle/>
        <a:p>
          <a:endParaRPr lang="fr-FR"/>
        </a:p>
      </dgm:t>
    </dgm:pt>
    <dgm:pt modelId="{76047816-0FE7-4C61-9525-7311D398EF0F}" type="sibTrans" cxnId="{D80BFBAD-6889-4F2B-B1FD-A91F742959CC}">
      <dgm:prSet/>
      <dgm:spPr/>
      <dgm:t>
        <a:bodyPr/>
        <a:lstStyle/>
        <a:p>
          <a:endParaRPr lang="fr-FR"/>
        </a:p>
      </dgm:t>
    </dgm:pt>
    <dgm:pt modelId="{85F9AA60-0D09-41BD-AC7A-06B65DBA7203}">
      <dgm:prSet/>
      <dgm:spPr/>
      <dgm:t>
        <a:bodyPr/>
        <a:lstStyle/>
        <a:p>
          <a:endParaRPr lang="fr-FR"/>
        </a:p>
      </dgm:t>
    </dgm:pt>
    <dgm:pt modelId="{08378E1D-9952-452D-A52F-F0E3A7D210CF}" type="parTrans" cxnId="{AE78F27F-4307-48F6-9FE1-1EEF183F4AE2}">
      <dgm:prSet/>
      <dgm:spPr/>
      <dgm:t>
        <a:bodyPr/>
        <a:lstStyle/>
        <a:p>
          <a:endParaRPr lang="fr-FR"/>
        </a:p>
      </dgm:t>
    </dgm:pt>
    <dgm:pt modelId="{C6E743E1-E2FD-4813-8BC5-F6CFB6AB3B78}" type="sibTrans" cxnId="{AE78F27F-4307-48F6-9FE1-1EEF183F4AE2}">
      <dgm:prSet/>
      <dgm:spPr/>
      <dgm:t>
        <a:bodyPr/>
        <a:lstStyle/>
        <a:p>
          <a:endParaRPr lang="fr-FR"/>
        </a:p>
      </dgm:t>
    </dgm:pt>
    <dgm:pt modelId="{1E0E1929-05E8-41F9-BC8D-E134F33ADF5D}" type="pres">
      <dgm:prSet presAssocID="{EF9FB607-E98E-4B63-8C09-0CCBDA80AE08}" presName="cycle" presStyleCnt="0">
        <dgm:presLayoutVars>
          <dgm:chMax val="1"/>
          <dgm:dir/>
          <dgm:animLvl val="ctr"/>
          <dgm:resizeHandles val="exact"/>
        </dgm:presLayoutVars>
      </dgm:prSet>
      <dgm:spPr/>
      <dgm:t>
        <a:bodyPr/>
        <a:lstStyle/>
        <a:p>
          <a:endParaRPr lang="fr-FR"/>
        </a:p>
      </dgm:t>
    </dgm:pt>
    <dgm:pt modelId="{029F4E0E-D2A6-4847-8E7D-F239BB29D052}" type="pres">
      <dgm:prSet presAssocID="{E9791AE2-7201-4F97-9047-70D361CE5213}" presName="centerShape" presStyleLbl="node0" presStyleIdx="0" presStyleCnt="1" custScaleX="197607" custScaleY="23280" custLinFactNeighborX="-876" custLinFactNeighborY="-64628"/>
      <dgm:spPr>
        <a:prstGeom prst="roundRect">
          <a:avLst/>
        </a:prstGeom>
      </dgm:spPr>
      <dgm:t>
        <a:bodyPr/>
        <a:lstStyle/>
        <a:p>
          <a:endParaRPr lang="fr-FR"/>
        </a:p>
      </dgm:t>
    </dgm:pt>
    <dgm:pt modelId="{51C04194-C5E3-4BC9-A5AE-3E22A93A8EB1}" type="pres">
      <dgm:prSet presAssocID="{1B9D5D99-EF2E-4F9E-A4C3-1DF77A90556E}" presName="parTrans" presStyleLbl="bgSibTrans2D1" presStyleIdx="0" presStyleCnt="2"/>
      <dgm:spPr/>
      <dgm:t>
        <a:bodyPr/>
        <a:lstStyle/>
        <a:p>
          <a:endParaRPr lang="fr-FR"/>
        </a:p>
      </dgm:t>
    </dgm:pt>
    <dgm:pt modelId="{D0DBAD40-B9C7-491F-9C4B-6F4CCBD420F3}" type="pres">
      <dgm:prSet presAssocID="{E3D80B61-AE50-44CE-8A68-19EF1CD8A539}" presName="node" presStyleLbl="node1" presStyleIdx="0" presStyleCnt="2" custAng="10800000" custFlipVert="1" custScaleX="151104" custScaleY="43071" custRadScaleRad="91597" custRadScaleInc="12720">
        <dgm:presLayoutVars>
          <dgm:bulletEnabled val="1"/>
        </dgm:presLayoutVars>
      </dgm:prSet>
      <dgm:spPr/>
      <dgm:t>
        <a:bodyPr/>
        <a:lstStyle/>
        <a:p>
          <a:endParaRPr lang="fr-FR"/>
        </a:p>
      </dgm:t>
    </dgm:pt>
    <dgm:pt modelId="{CF9BACDC-A67D-4C56-81B0-B4B5061D01A2}" type="pres">
      <dgm:prSet presAssocID="{6E88495A-A01C-4A56-A359-9281E0914EBD}" presName="parTrans" presStyleLbl="bgSibTrans2D1" presStyleIdx="1" presStyleCnt="2"/>
      <dgm:spPr/>
      <dgm:t>
        <a:bodyPr/>
        <a:lstStyle/>
        <a:p>
          <a:endParaRPr lang="fr-FR"/>
        </a:p>
      </dgm:t>
    </dgm:pt>
    <dgm:pt modelId="{FDF9EBD3-64DC-484E-BD7F-FC4A9AB75A86}" type="pres">
      <dgm:prSet presAssocID="{5908E6FA-6313-4D1A-851F-BDE7BB7D3D71}" presName="node" presStyleLbl="node1" presStyleIdx="1" presStyleCnt="2" custScaleX="157463" custScaleY="39723" custRadScaleRad="90723" custRadScaleInc="-14348">
        <dgm:presLayoutVars>
          <dgm:bulletEnabled val="1"/>
        </dgm:presLayoutVars>
      </dgm:prSet>
      <dgm:spPr/>
      <dgm:t>
        <a:bodyPr/>
        <a:lstStyle/>
        <a:p>
          <a:endParaRPr lang="fr-FR"/>
        </a:p>
      </dgm:t>
    </dgm:pt>
  </dgm:ptLst>
  <dgm:cxnLst>
    <dgm:cxn modelId="{BBC697D9-7F9E-4FFB-9001-415AF7AB0991}" srcId="{EF9FB607-E98E-4B63-8C09-0CCBDA80AE08}" destId="{E9791AE2-7201-4F97-9047-70D361CE5213}" srcOrd="0" destOrd="0" parTransId="{D83608C9-727B-4F1B-A3E7-3E5314C5B579}" sibTransId="{605347DB-F51D-4958-9F7B-17E004C32D8B}"/>
    <dgm:cxn modelId="{A0CCC0AE-8236-4D43-B6FC-8CB721CCBBA3}" type="presOf" srcId="{E3D80B61-AE50-44CE-8A68-19EF1CD8A539}" destId="{D0DBAD40-B9C7-491F-9C4B-6F4CCBD420F3}" srcOrd="0" destOrd="0" presId="urn:microsoft.com/office/officeart/2005/8/layout/radial4"/>
    <dgm:cxn modelId="{AE78F27F-4307-48F6-9FE1-1EEF183F4AE2}" srcId="{EF9FB607-E98E-4B63-8C09-0CCBDA80AE08}" destId="{85F9AA60-0D09-41BD-AC7A-06B65DBA7203}" srcOrd="1" destOrd="0" parTransId="{08378E1D-9952-452D-A52F-F0E3A7D210CF}" sibTransId="{C6E743E1-E2FD-4813-8BC5-F6CFB6AB3B78}"/>
    <dgm:cxn modelId="{D80BFBAD-6889-4F2B-B1FD-A91F742959CC}" srcId="{E9791AE2-7201-4F97-9047-70D361CE5213}" destId="{5908E6FA-6313-4D1A-851F-BDE7BB7D3D71}" srcOrd="1" destOrd="0" parTransId="{6E88495A-A01C-4A56-A359-9281E0914EBD}" sibTransId="{76047816-0FE7-4C61-9525-7311D398EF0F}"/>
    <dgm:cxn modelId="{1295FEEF-88CA-4D5F-8A33-9914D99CD784}" type="presOf" srcId="{6E88495A-A01C-4A56-A359-9281E0914EBD}" destId="{CF9BACDC-A67D-4C56-81B0-B4B5061D01A2}" srcOrd="0" destOrd="0" presId="urn:microsoft.com/office/officeart/2005/8/layout/radial4"/>
    <dgm:cxn modelId="{625DE82D-86C8-4991-A095-5FB391AB911D}" type="presOf" srcId="{EF9FB607-E98E-4B63-8C09-0CCBDA80AE08}" destId="{1E0E1929-05E8-41F9-BC8D-E134F33ADF5D}" srcOrd="0" destOrd="0" presId="urn:microsoft.com/office/officeart/2005/8/layout/radial4"/>
    <dgm:cxn modelId="{8D12C584-8539-4FAD-97B6-1C0291969196}" type="presOf" srcId="{5908E6FA-6313-4D1A-851F-BDE7BB7D3D71}" destId="{FDF9EBD3-64DC-484E-BD7F-FC4A9AB75A86}" srcOrd="0" destOrd="0" presId="urn:microsoft.com/office/officeart/2005/8/layout/radial4"/>
    <dgm:cxn modelId="{48429B8B-28F6-434A-BBC7-D68086D1F717}" type="presOf" srcId="{E9791AE2-7201-4F97-9047-70D361CE5213}" destId="{029F4E0E-D2A6-4847-8E7D-F239BB29D052}" srcOrd="0" destOrd="0" presId="urn:microsoft.com/office/officeart/2005/8/layout/radial4"/>
    <dgm:cxn modelId="{BFC40F68-F71F-4FB3-9F44-6C82F7EB5CF4}" srcId="{E9791AE2-7201-4F97-9047-70D361CE5213}" destId="{E3D80B61-AE50-44CE-8A68-19EF1CD8A539}" srcOrd="0" destOrd="0" parTransId="{1B9D5D99-EF2E-4F9E-A4C3-1DF77A90556E}" sibTransId="{52DFC5E2-788E-4CB0-80AB-9563CC0A1C99}"/>
    <dgm:cxn modelId="{C96CFE35-2881-42FF-8337-6E4646396D5E}" type="presOf" srcId="{1B9D5D99-EF2E-4F9E-A4C3-1DF77A90556E}" destId="{51C04194-C5E3-4BC9-A5AE-3E22A93A8EB1}" srcOrd="0" destOrd="0" presId="urn:microsoft.com/office/officeart/2005/8/layout/radial4"/>
    <dgm:cxn modelId="{FCDE4357-3EDE-4ECB-B690-E978AD5A9A58}" type="presParOf" srcId="{1E0E1929-05E8-41F9-BC8D-E134F33ADF5D}" destId="{029F4E0E-D2A6-4847-8E7D-F239BB29D052}" srcOrd="0" destOrd="0" presId="urn:microsoft.com/office/officeart/2005/8/layout/radial4"/>
    <dgm:cxn modelId="{AA513043-6DD5-4001-9936-CEE1584AB1DA}" type="presParOf" srcId="{1E0E1929-05E8-41F9-BC8D-E134F33ADF5D}" destId="{51C04194-C5E3-4BC9-A5AE-3E22A93A8EB1}" srcOrd="1" destOrd="0" presId="urn:microsoft.com/office/officeart/2005/8/layout/radial4"/>
    <dgm:cxn modelId="{9397B826-929E-4AD8-BD75-73BDE76E958B}" type="presParOf" srcId="{1E0E1929-05E8-41F9-BC8D-E134F33ADF5D}" destId="{D0DBAD40-B9C7-491F-9C4B-6F4CCBD420F3}" srcOrd="2" destOrd="0" presId="urn:microsoft.com/office/officeart/2005/8/layout/radial4"/>
    <dgm:cxn modelId="{517ECB9E-E1B3-489E-A9D4-3C875ED71263}" type="presParOf" srcId="{1E0E1929-05E8-41F9-BC8D-E134F33ADF5D}" destId="{CF9BACDC-A67D-4C56-81B0-B4B5061D01A2}" srcOrd="3" destOrd="0" presId="urn:microsoft.com/office/officeart/2005/8/layout/radial4"/>
    <dgm:cxn modelId="{F3918E1F-4D4C-4A5F-9E63-DA60F7EEC498}" type="presParOf" srcId="{1E0E1929-05E8-41F9-BC8D-E134F33ADF5D}" destId="{FDF9EBD3-64DC-484E-BD7F-FC4A9AB75A8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B9C09-122D-4AA1-8CEB-AA8B52038960}" type="doc">
      <dgm:prSet loTypeId="urn:microsoft.com/office/officeart/2005/8/layout/radial5" loCatId="relationship" qsTypeId="urn:microsoft.com/office/officeart/2005/8/quickstyle/3d1" qsCatId="3D" csTypeId="urn:microsoft.com/office/officeart/2005/8/colors/accent3_1" csCatId="accent3" phldr="1"/>
      <dgm:spPr/>
      <dgm:t>
        <a:bodyPr/>
        <a:lstStyle/>
        <a:p>
          <a:endParaRPr lang="fr-FR"/>
        </a:p>
      </dgm:t>
    </dgm:pt>
    <dgm:pt modelId="{922696D6-8C4B-4E50-A589-D6007DDF5FC9}">
      <dgm:prSet phldrT="[Texte]" custT="1"/>
      <dgm:spPr/>
      <dgm:t>
        <a:bodyPr/>
        <a:lstStyle/>
        <a:p>
          <a:r>
            <a:rPr lang="fr-FR" sz="3600" b="1" dirty="0" smtClean="0">
              <a:solidFill>
                <a:schemeClr val="tx1"/>
              </a:solidFill>
              <a:latin typeface="Comic Sans MS" pitchFamily="66" charset="0"/>
            </a:rPr>
            <a:t>Pouvoir pathogène</a:t>
          </a:r>
          <a:endParaRPr lang="fr-FR" sz="3600" dirty="0"/>
        </a:p>
      </dgm:t>
    </dgm:pt>
    <dgm:pt modelId="{0839DB67-D6F8-496B-9BFC-4FB2A27C8110}" type="parTrans" cxnId="{0E2D156F-B7B7-41CC-9C93-E1306E788E71}">
      <dgm:prSet/>
      <dgm:spPr/>
      <dgm:t>
        <a:bodyPr/>
        <a:lstStyle/>
        <a:p>
          <a:endParaRPr lang="fr-FR"/>
        </a:p>
      </dgm:t>
    </dgm:pt>
    <dgm:pt modelId="{F8F74ED8-18AE-45D1-B3DB-C310FBF5A92B}" type="sibTrans" cxnId="{0E2D156F-B7B7-41CC-9C93-E1306E788E71}">
      <dgm:prSet/>
      <dgm:spPr/>
      <dgm:t>
        <a:bodyPr/>
        <a:lstStyle/>
        <a:p>
          <a:endParaRPr lang="fr-FR"/>
        </a:p>
      </dgm:t>
    </dgm:pt>
    <dgm:pt modelId="{F65B130E-FF44-4098-A910-956B84BA8F29}">
      <dgm:prSet phldrT="[Texte]"/>
      <dgm:spPr/>
      <dgm:t>
        <a:bodyPr/>
        <a:lstStyle/>
        <a:p>
          <a:r>
            <a:rPr lang="fr-FR" b="1" dirty="0" smtClean="0">
              <a:solidFill>
                <a:schemeClr val="tx1"/>
              </a:solidFill>
              <a:latin typeface="Comic Sans MS" pitchFamily="66" charset="0"/>
            </a:rPr>
            <a:t>B- Septicémies et endocardites </a:t>
          </a:r>
          <a:endParaRPr lang="fr-FR" b="1" dirty="0">
            <a:solidFill>
              <a:schemeClr val="tx1"/>
            </a:solidFill>
            <a:latin typeface="Comic Sans MS" pitchFamily="66" charset="0"/>
          </a:endParaRPr>
        </a:p>
      </dgm:t>
    </dgm:pt>
    <dgm:pt modelId="{13E428C8-BB9F-45DA-AAC8-B3177C992B74}" type="parTrans" cxnId="{6AA1021B-E32C-4DB8-973A-B345A5E2DA82}">
      <dgm:prSet/>
      <dgm:spPr/>
      <dgm:t>
        <a:bodyPr/>
        <a:lstStyle/>
        <a:p>
          <a:endParaRPr lang="fr-FR"/>
        </a:p>
      </dgm:t>
    </dgm:pt>
    <dgm:pt modelId="{83A8E581-5558-4301-90B1-54CFA12E5873}" type="sibTrans" cxnId="{6AA1021B-E32C-4DB8-973A-B345A5E2DA82}">
      <dgm:prSet/>
      <dgm:spPr/>
      <dgm:t>
        <a:bodyPr/>
        <a:lstStyle/>
        <a:p>
          <a:endParaRPr lang="fr-FR"/>
        </a:p>
      </dgm:t>
    </dgm:pt>
    <dgm:pt modelId="{5FABA00F-1FD3-4F41-840C-9E0FB5D43AB5}">
      <dgm:prSet phldrT="[Texte]" custT="1"/>
      <dgm:spPr/>
      <dgm:t>
        <a:bodyPr/>
        <a:lstStyle/>
        <a:p>
          <a:r>
            <a:rPr lang="fr-FR" sz="2400" b="1" dirty="0" smtClean="0">
              <a:solidFill>
                <a:schemeClr val="tx1"/>
              </a:solidFill>
              <a:latin typeface="Comic Sans MS" pitchFamily="66" charset="0"/>
            </a:rPr>
            <a:t>C-Manifestations d’origine </a:t>
          </a:r>
          <a:r>
            <a:rPr lang="fr-FR" sz="2400" b="1" dirty="0" err="1" smtClean="0">
              <a:solidFill>
                <a:schemeClr val="tx1"/>
              </a:solidFill>
              <a:latin typeface="Comic Sans MS" pitchFamily="66" charset="0"/>
            </a:rPr>
            <a:t>toxinique</a:t>
          </a:r>
          <a:endParaRPr lang="fr-FR" sz="2400" b="1" dirty="0">
            <a:solidFill>
              <a:schemeClr val="tx1"/>
            </a:solidFill>
            <a:latin typeface="Comic Sans MS" pitchFamily="66" charset="0"/>
          </a:endParaRPr>
        </a:p>
      </dgm:t>
    </dgm:pt>
    <dgm:pt modelId="{763EFC96-4460-481A-A8FA-F63B1834F4DF}" type="parTrans" cxnId="{D7FFAE25-BA58-4744-B2A0-FA7B4AE95584}">
      <dgm:prSet/>
      <dgm:spPr/>
      <dgm:t>
        <a:bodyPr/>
        <a:lstStyle/>
        <a:p>
          <a:endParaRPr lang="fr-FR"/>
        </a:p>
      </dgm:t>
    </dgm:pt>
    <dgm:pt modelId="{EB3569EA-1FC3-4AFA-B623-AEE786F20ADC}" type="sibTrans" cxnId="{D7FFAE25-BA58-4744-B2A0-FA7B4AE95584}">
      <dgm:prSet/>
      <dgm:spPr/>
      <dgm:t>
        <a:bodyPr/>
        <a:lstStyle/>
        <a:p>
          <a:endParaRPr lang="fr-FR"/>
        </a:p>
      </dgm:t>
    </dgm:pt>
    <dgm:pt modelId="{13A3BE47-F841-41E3-A064-0AD840BC8EB9}">
      <dgm:prSet phldrT="[Texte]"/>
      <dgm:spPr/>
      <dgm:t>
        <a:bodyPr/>
        <a:lstStyle/>
        <a:p>
          <a:r>
            <a:rPr lang="fr-FR" b="1" dirty="0" err="1" smtClean="0">
              <a:solidFill>
                <a:schemeClr val="tx1"/>
              </a:solidFill>
              <a:latin typeface="Comic Sans MS" pitchFamily="66" charset="0"/>
            </a:rPr>
            <a:t>A-Lésions</a:t>
          </a:r>
          <a:r>
            <a:rPr lang="fr-FR" b="1" dirty="0" smtClean="0">
              <a:solidFill>
                <a:schemeClr val="tx1"/>
              </a:solidFill>
              <a:latin typeface="Comic Sans MS" pitchFamily="66" charset="0"/>
            </a:rPr>
            <a:t> suppurées</a:t>
          </a:r>
          <a:endParaRPr lang="fr-FR" b="1" dirty="0">
            <a:solidFill>
              <a:schemeClr val="tx1"/>
            </a:solidFill>
            <a:latin typeface="Comic Sans MS" pitchFamily="66" charset="0"/>
          </a:endParaRPr>
        </a:p>
      </dgm:t>
    </dgm:pt>
    <dgm:pt modelId="{013079B9-3C28-4094-B79C-0BC123DBE238}" type="parTrans" cxnId="{342C92DE-F90C-46C2-ACFA-C2D9A73A67C4}">
      <dgm:prSet/>
      <dgm:spPr/>
      <dgm:t>
        <a:bodyPr/>
        <a:lstStyle/>
        <a:p>
          <a:endParaRPr lang="fr-FR"/>
        </a:p>
      </dgm:t>
    </dgm:pt>
    <dgm:pt modelId="{ADD46361-7DF8-4C44-966A-4D32419A016B}" type="sibTrans" cxnId="{342C92DE-F90C-46C2-ACFA-C2D9A73A67C4}">
      <dgm:prSet/>
      <dgm:spPr/>
      <dgm:t>
        <a:bodyPr/>
        <a:lstStyle/>
        <a:p>
          <a:endParaRPr lang="fr-FR"/>
        </a:p>
      </dgm:t>
    </dgm:pt>
    <dgm:pt modelId="{1BEB6E5C-4D8B-4D87-AD6E-4753D262CD21}">
      <dgm:prSet/>
      <dgm:spPr/>
      <dgm:t>
        <a:bodyPr/>
        <a:lstStyle/>
        <a:p>
          <a:endParaRPr lang="fr-FR"/>
        </a:p>
      </dgm:t>
    </dgm:pt>
    <dgm:pt modelId="{203D85A6-DF27-45F2-8DB1-DEC6831F0788}" type="parTrans" cxnId="{AE9EA834-8AC1-41FA-8CC8-7A92375E56AA}">
      <dgm:prSet/>
      <dgm:spPr/>
      <dgm:t>
        <a:bodyPr/>
        <a:lstStyle/>
        <a:p>
          <a:endParaRPr lang="fr-FR"/>
        </a:p>
      </dgm:t>
    </dgm:pt>
    <dgm:pt modelId="{B63362D4-02B3-427A-B4E1-ED09FBC4BC24}" type="sibTrans" cxnId="{AE9EA834-8AC1-41FA-8CC8-7A92375E56AA}">
      <dgm:prSet/>
      <dgm:spPr/>
      <dgm:t>
        <a:bodyPr/>
        <a:lstStyle/>
        <a:p>
          <a:endParaRPr lang="fr-FR"/>
        </a:p>
      </dgm:t>
    </dgm:pt>
    <dgm:pt modelId="{8062F406-7308-4FD2-AA54-EB5F798D2ECD}" type="pres">
      <dgm:prSet presAssocID="{424B9C09-122D-4AA1-8CEB-AA8B52038960}" presName="Name0" presStyleCnt="0">
        <dgm:presLayoutVars>
          <dgm:chMax val="1"/>
          <dgm:dir/>
          <dgm:animLvl val="ctr"/>
          <dgm:resizeHandles val="exact"/>
        </dgm:presLayoutVars>
      </dgm:prSet>
      <dgm:spPr/>
      <dgm:t>
        <a:bodyPr/>
        <a:lstStyle/>
        <a:p>
          <a:endParaRPr lang="fr-FR"/>
        </a:p>
      </dgm:t>
    </dgm:pt>
    <dgm:pt modelId="{7BEE4D24-BC07-4A50-9F53-D546B915A646}" type="pres">
      <dgm:prSet presAssocID="{922696D6-8C4B-4E50-A589-D6007DDF5FC9}" presName="centerShape" presStyleLbl="node0" presStyleIdx="0" presStyleCnt="1" custScaleX="249247" custScaleY="58280" custLinFactNeighborX="-4641" custLinFactNeighborY="-52276"/>
      <dgm:spPr/>
      <dgm:t>
        <a:bodyPr/>
        <a:lstStyle/>
        <a:p>
          <a:endParaRPr lang="fr-FR"/>
        </a:p>
      </dgm:t>
    </dgm:pt>
    <dgm:pt modelId="{3BBFA613-49AB-404E-8B23-69EB95C514D5}" type="pres">
      <dgm:prSet presAssocID="{13E428C8-BB9F-45DA-AAC8-B3177C992B74}" presName="parTrans" presStyleLbl="sibTrans2D1" presStyleIdx="0" presStyleCnt="3" custScaleX="154664" custLinFactNeighborX="4577" custLinFactNeighborY="12428"/>
      <dgm:spPr/>
      <dgm:t>
        <a:bodyPr/>
        <a:lstStyle/>
        <a:p>
          <a:endParaRPr lang="fr-FR"/>
        </a:p>
      </dgm:t>
    </dgm:pt>
    <dgm:pt modelId="{D127A778-ACBD-4045-94EC-7618632462D6}" type="pres">
      <dgm:prSet presAssocID="{13E428C8-BB9F-45DA-AAC8-B3177C992B74}" presName="connectorText" presStyleLbl="sibTrans2D1" presStyleIdx="0" presStyleCnt="3"/>
      <dgm:spPr/>
      <dgm:t>
        <a:bodyPr/>
        <a:lstStyle/>
        <a:p>
          <a:endParaRPr lang="fr-FR"/>
        </a:p>
      </dgm:t>
    </dgm:pt>
    <dgm:pt modelId="{9BB5CE0B-F1F3-4C15-B805-0BC1D8A7D943}" type="pres">
      <dgm:prSet presAssocID="{F65B130E-FF44-4098-A910-956B84BA8F29}" presName="node" presStyleLbl="node1" presStyleIdx="0" presStyleCnt="3" custScaleX="175595" custScaleY="90163" custRadScaleRad="44088" custRadScaleInc="-290167">
        <dgm:presLayoutVars>
          <dgm:bulletEnabled val="1"/>
        </dgm:presLayoutVars>
      </dgm:prSet>
      <dgm:spPr/>
      <dgm:t>
        <a:bodyPr/>
        <a:lstStyle/>
        <a:p>
          <a:endParaRPr lang="fr-FR"/>
        </a:p>
      </dgm:t>
    </dgm:pt>
    <dgm:pt modelId="{5D6DEEBB-78D8-423E-B932-2E93308C79BC}" type="pres">
      <dgm:prSet presAssocID="{763EFC96-4460-481A-A8FA-F63B1834F4DF}" presName="parTrans" presStyleLbl="sibTrans2D1" presStyleIdx="1" presStyleCnt="3" custScaleX="148261" custLinFactNeighborX="3024" custLinFactNeighborY="15372"/>
      <dgm:spPr/>
      <dgm:t>
        <a:bodyPr/>
        <a:lstStyle/>
        <a:p>
          <a:endParaRPr lang="fr-FR"/>
        </a:p>
      </dgm:t>
    </dgm:pt>
    <dgm:pt modelId="{FBA23BD8-D430-453E-938D-F2D4ABA3A448}" type="pres">
      <dgm:prSet presAssocID="{763EFC96-4460-481A-A8FA-F63B1834F4DF}" presName="connectorText" presStyleLbl="sibTrans2D1" presStyleIdx="1" presStyleCnt="3"/>
      <dgm:spPr/>
      <dgm:t>
        <a:bodyPr/>
        <a:lstStyle/>
        <a:p>
          <a:endParaRPr lang="fr-FR"/>
        </a:p>
      </dgm:t>
    </dgm:pt>
    <dgm:pt modelId="{3B5342D4-47F0-469F-B17E-3A3301B35BF7}" type="pres">
      <dgm:prSet presAssocID="{5FABA00F-1FD3-4F41-840C-9E0FB5D43AB5}" presName="node" presStyleLbl="node1" presStyleIdx="1" presStyleCnt="3" custScaleX="166754" custRadScaleRad="97749" custRadScaleInc="-49189">
        <dgm:presLayoutVars>
          <dgm:bulletEnabled val="1"/>
        </dgm:presLayoutVars>
      </dgm:prSet>
      <dgm:spPr/>
      <dgm:t>
        <a:bodyPr/>
        <a:lstStyle/>
        <a:p>
          <a:endParaRPr lang="fr-FR"/>
        </a:p>
      </dgm:t>
    </dgm:pt>
    <dgm:pt modelId="{74191624-34FD-4563-ADC0-03DD74B096D8}" type="pres">
      <dgm:prSet presAssocID="{013079B9-3C28-4094-B79C-0BC123DBE238}" presName="parTrans" presStyleLbl="sibTrans2D1" presStyleIdx="2" presStyleCnt="3" custScaleX="131767" custLinFactNeighborX="-13300" custLinFactNeighborY="13562"/>
      <dgm:spPr/>
      <dgm:t>
        <a:bodyPr/>
        <a:lstStyle/>
        <a:p>
          <a:endParaRPr lang="fr-FR"/>
        </a:p>
      </dgm:t>
    </dgm:pt>
    <dgm:pt modelId="{766E46B6-791E-49E8-B6DB-69E65F30F144}" type="pres">
      <dgm:prSet presAssocID="{013079B9-3C28-4094-B79C-0BC123DBE238}" presName="connectorText" presStyleLbl="sibTrans2D1" presStyleIdx="2" presStyleCnt="3"/>
      <dgm:spPr/>
      <dgm:t>
        <a:bodyPr/>
        <a:lstStyle/>
        <a:p>
          <a:endParaRPr lang="fr-FR"/>
        </a:p>
      </dgm:t>
    </dgm:pt>
    <dgm:pt modelId="{B6E56473-D4BF-44DB-92F7-05774CA5E052}" type="pres">
      <dgm:prSet presAssocID="{13A3BE47-F841-41E3-A064-0AD840BC8EB9}" presName="node" presStyleLbl="node1" presStyleIdx="2" presStyleCnt="3" custScaleX="113253" custRadScaleRad="97820" custRadScaleInc="53733">
        <dgm:presLayoutVars>
          <dgm:bulletEnabled val="1"/>
        </dgm:presLayoutVars>
      </dgm:prSet>
      <dgm:spPr/>
      <dgm:t>
        <a:bodyPr/>
        <a:lstStyle/>
        <a:p>
          <a:endParaRPr lang="fr-FR"/>
        </a:p>
      </dgm:t>
    </dgm:pt>
  </dgm:ptLst>
  <dgm:cxnLst>
    <dgm:cxn modelId="{64C65BC2-D974-4585-B674-618DB606A12D}" type="presOf" srcId="{5FABA00F-1FD3-4F41-840C-9E0FB5D43AB5}" destId="{3B5342D4-47F0-469F-B17E-3A3301B35BF7}" srcOrd="0" destOrd="0" presId="urn:microsoft.com/office/officeart/2005/8/layout/radial5"/>
    <dgm:cxn modelId="{A6292C0B-A46F-4FB3-89E6-F24FE3D7A523}" type="presOf" srcId="{013079B9-3C28-4094-B79C-0BC123DBE238}" destId="{766E46B6-791E-49E8-B6DB-69E65F30F144}" srcOrd="1" destOrd="0" presId="urn:microsoft.com/office/officeart/2005/8/layout/radial5"/>
    <dgm:cxn modelId="{100DA3ED-A8A6-464E-ABDE-403B6ACED7D3}" type="presOf" srcId="{13E428C8-BB9F-45DA-AAC8-B3177C992B74}" destId="{3BBFA613-49AB-404E-8B23-69EB95C514D5}" srcOrd="0" destOrd="0" presId="urn:microsoft.com/office/officeart/2005/8/layout/radial5"/>
    <dgm:cxn modelId="{0E2D156F-B7B7-41CC-9C93-E1306E788E71}" srcId="{424B9C09-122D-4AA1-8CEB-AA8B52038960}" destId="{922696D6-8C4B-4E50-A589-D6007DDF5FC9}" srcOrd="0" destOrd="0" parTransId="{0839DB67-D6F8-496B-9BFC-4FB2A27C8110}" sibTransId="{F8F74ED8-18AE-45D1-B3DB-C310FBF5A92B}"/>
    <dgm:cxn modelId="{1E724646-C959-487F-9EFA-0B8FD8903B92}" type="presOf" srcId="{013079B9-3C28-4094-B79C-0BC123DBE238}" destId="{74191624-34FD-4563-ADC0-03DD74B096D8}" srcOrd="0" destOrd="0" presId="urn:microsoft.com/office/officeart/2005/8/layout/radial5"/>
    <dgm:cxn modelId="{D7FFAE25-BA58-4744-B2A0-FA7B4AE95584}" srcId="{922696D6-8C4B-4E50-A589-D6007DDF5FC9}" destId="{5FABA00F-1FD3-4F41-840C-9E0FB5D43AB5}" srcOrd="1" destOrd="0" parTransId="{763EFC96-4460-481A-A8FA-F63B1834F4DF}" sibTransId="{EB3569EA-1FC3-4AFA-B623-AEE786F20ADC}"/>
    <dgm:cxn modelId="{6E5D8AA1-C5D0-45A6-AF95-08DB043F5BD3}" type="presOf" srcId="{F65B130E-FF44-4098-A910-956B84BA8F29}" destId="{9BB5CE0B-F1F3-4C15-B805-0BC1D8A7D943}" srcOrd="0" destOrd="0" presId="urn:microsoft.com/office/officeart/2005/8/layout/radial5"/>
    <dgm:cxn modelId="{28269EF9-3D0A-4517-BD61-099E66A75F3B}" type="presOf" srcId="{763EFC96-4460-481A-A8FA-F63B1834F4DF}" destId="{5D6DEEBB-78D8-423E-B932-2E93308C79BC}" srcOrd="0" destOrd="0" presId="urn:microsoft.com/office/officeart/2005/8/layout/radial5"/>
    <dgm:cxn modelId="{D02B78FB-4114-4B00-8EDD-4C9E507AA7E6}" type="presOf" srcId="{763EFC96-4460-481A-A8FA-F63B1834F4DF}" destId="{FBA23BD8-D430-453E-938D-F2D4ABA3A448}" srcOrd="1" destOrd="0" presId="urn:microsoft.com/office/officeart/2005/8/layout/radial5"/>
    <dgm:cxn modelId="{486EA261-5454-4317-B9B5-6D696C3B838A}" type="presOf" srcId="{922696D6-8C4B-4E50-A589-D6007DDF5FC9}" destId="{7BEE4D24-BC07-4A50-9F53-D546B915A646}" srcOrd="0" destOrd="0" presId="urn:microsoft.com/office/officeart/2005/8/layout/radial5"/>
    <dgm:cxn modelId="{AE9EA834-8AC1-41FA-8CC8-7A92375E56AA}" srcId="{424B9C09-122D-4AA1-8CEB-AA8B52038960}" destId="{1BEB6E5C-4D8B-4D87-AD6E-4753D262CD21}" srcOrd="1" destOrd="0" parTransId="{203D85A6-DF27-45F2-8DB1-DEC6831F0788}" sibTransId="{B63362D4-02B3-427A-B4E1-ED09FBC4BC24}"/>
    <dgm:cxn modelId="{0CADE43F-DBF8-4CD7-88B0-C6CC305353FB}" type="presOf" srcId="{13E428C8-BB9F-45DA-AAC8-B3177C992B74}" destId="{D127A778-ACBD-4045-94EC-7618632462D6}" srcOrd="1" destOrd="0" presId="urn:microsoft.com/office/officeart/2005/8/layout/radial5"/>
    <dgm:cxn modelId="{6AA1021B-E32C-4DB8-973A-B345A5E2DA82}" srcId="{922696D6-8C4B-4E50-A589-D6007DDF5FC9}" destId="{F65B130E-FF44-4098-A910-956B84BA8F29}" srcOrd="0" destOrd="0" parTransId="{13E428C8-BB9F-45DA-AAC8-B3177C992B74}" sibTransId="{83A8E581-5558-4301-90B1-54CFA12E5873}"/>
    <dgm:cxn modelId="{342C92DE-F90C-46C2-ACFA-C2D9A73A67C4}" srcId="{922696D6-8C4B-4E50-A589-D6007DDF5FC9}" destId="{13A3BE47-F841-41E3-A064-0AD840BC8EB9}" srcOrd="2" destOrd="0" parTransId="{013079B9-3C28-4094-B79C-0BC123DBE238}" sibTransId="{ADD46361-7DF8-4C44-966A-4D32419A016B}"/>
    <dgm:cxn modelId="{D151B0BF-B483-47A9-87BB-E0CB9C2E9A05}" type="presOf" srcId="{424B9C09-122D-4AA1-8CEB-AA8B52038960}" destId="{8062F406-7308-4FD2-AA54-EB5F798D2ECD}" srcOrd="0" destOrd="0" presId="urn:microsoft.com/office/officeart/2005/8/layout/radial5"/>
    <dgm:cxn modelId="{1886E23D-2715-4A0C-99F9-956FA6ACEDF0}" type="presOf" srcId="{13A3BE47-F841-41E3-A064-0AD840BC8EB9}" destId="{B6E56473-D4BF-44DB-92F7-05774CA5E052}" srcOrd="0" destOrd="0" presId="urn:microsoft.com/office/officeart/2005/8/layout/radial5"/>
    <dgm:cxn modelId="{D75C678B-6B07-4F3B-8C95-FC62D5FC22E6}" type="presParOf" srcId="{8062F406-7308-4FD2-AA54-EB5F798D2ECD}" destId="{7BEE4D24-BC07-4A50-9F53-D546B915A646}" srcOrd="0" destOrd="0" presId="urn:microsoft.com/office/officeart/2005/8/layout/radial5"/>
    <dgm:cxn modelId="{642BFF0C-677C-4054-9C2C-F48179FEFB03}" type="presParOf" srcId="{8062F406-7308-4FD2-AA54-EB5F798D2ECD}" destId="{3BBFA613-49AB-404E-8B23-69EB95C514D5}" srcOrd="1" destOrd="0" presId="urn:microsoft.com/office/officeart/2005/8/layout/radial5"/>
    <dgm:cxn modelId="{00C3CC11-2BB2-4851-810A-49B852A693FE}" type="presParOf" srcId="{3BBFA613-49AB-404E-8B23-69EB95C514D5}" destId="{D127A778-ACBD-4045-94EC-7618632462D6}" srcOrd="0" destOrd="0" presId="urn:microsoft.com/office/officeart/2005/8/layout/radial5"/>
    <dgm:cxn modelId="{9DE16913-EDAF-4A52-ACEA-CAF350EACC8C}" type="presParOf" srcId="{8062F406-7308-4FD2-AA54-EB5F798D2ECD}" destId="{9BB5CE0B-F1F3-4C15-B805-0BC1D8A7D943}" srcOrd="2" destOrd="0" presId="urn:microsoft.com/office/officeart/2005/8/layout/radial5"/>
    <dgm:cxn modelId="{19D76897-2160-4916-85AF-D5BA2C91FC3C}" type="presParOf" srcId="{8062F406-7308-4FD2-AA54-EB5F798D2ECD}" destId="{5D6DEEBB-78D8-423E-B932-2E93308C79BC}" srcOrd="3" destOrd="0" presId="urn:microsoft.com/office/officeart/2005/8/layout/radial5"/>
    <dgm:cxn modelId="{396BF8A2-4072-468F-88A2-08BA8E16F234}" type="presParOf" srcId="{5D6DEEBB-78D8-423E-B932-2E93308C79BC}" destId="{FBA23BD8-D430-453E-938D-F2D4ABA3A448}" srcOrd="0" destOrd="0" presId="urn:microsoft.com/office/officeart/2005/8/layout/radial5"/>
    <dgm:cxn modelId="{6ECCE810-C958-493D-82FC-52806347D453}" type="presParOf" srcId="{8062F406-7308-4FD2-AA54-EB5F798D2ECD}" destId="{3B5342D4-47F0-469F-B17E-3A3301B35BF7}" srcOrd="4" destOrd="0" presId="urn:microsoft.com/office/officeart/2005/8/layout/radial5"/>
    <dgm:cxn modelId="{F0DD67BE-014B-4796-892B-AE08B514678B}" type="presParOf" srcId="{8062F406-7308-4FD2-AA54-EB5F798D2ECD}" destId="{74191624-34FD-4563-ADC0-03DD74B096D8}" srcOrd="5" destOrd="0" presId="urn:microsoft.com/office/officeart/2005/8/layout/radial5"/>
    <dgm:cxn modelId="{40A86249-4834-436B-A581-F65D3CECCC81}" type="presParOf" srcId="{74191624-34FD-4563-ADC0-03DD74B096D8}" destId="{766E46B6-791E-49E8-B6DB-69E65F30F144}" srcOrd="0" destOrd="0" presId="urn:microsoft.com/office/officeart/2005/8/layout/radial5"/>
    <dgm:cxn modelId="{D8D4D5BC-887F-4BB2-97FB-6F2C2CAB74D7}" type="presParOf" srcId="{8062F406-7308-4FD2-AA54-EB5F798D2ECD}" destId="{B6E56473-D4BF-44DB-92F7-05774CA5E052}"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4E0E-D2A6-4847-8E7D-F239BB29D052}">
      <dsp:nvSpPr>
        <dsp:cNvPr id="0" name=""/>
        <dsp:cNvSpPr/>
      </dsp:nvSpPr>
      <dsp:spPr>
        <a:xfrm>
          <a:off x="1577083" y="0"/>
          <a:ext cx="5591125" cy="658688"/>
        </a:xfrm>
        <a:prstGeom prst="roundRect">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b="1" kern="1200" dirty="0" smtClean="0">
              <a:solidFill>
                <a:schemeClr val="tx1"/>
              </a:solidFill>
              <a:latin typeface="Comic Sans MS" pitchFamily="66" charset="0"/>
            </a:rPr>
            <a:t>Formes des S.aureus</a:t>
          </a:r>
          <a:endParaRPr lang="fr-FR" sz="3400" kern="1200" dirty="0">
            <a:solidFill>
              <a:schemeClr val="tx1"/>
            </a:solidFill>
          </a:endParaRPr>
        </a:p>
      </dsp:txBody>
      <dsp:txXfrm>
        <a:off x="1609237" y="32154"/>
        <a:ext cx="5526817" cy="594380"/>
      </dsp:txXfrm>
    </dsp:sp>
    <dsp:sp modelId="{51C04194-C5E3-4BC9-A5AE-3E22A93A8EB1}">
      <dsp:nvSpPr>
        <dsp:cNvPr id="0" name=""/>
        <dsp:cNvSpPr/>
      </dsp:nvSpPr>
      <dsp:spPr>
        <a:xfrm rot="8650496">
          <a:off x="1822278" y="971491"/>
          <a:ext cx="2204610" cy="806383"/>
        </a:xfrm>
        <a:prstGeom prst="leftArrow">
          <a:avLst>
            <a:gd name="adj1" fmla="val 60000"/>
            <a:gd name="adj2" fmla="val 50000"/>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DBAD40-B9C7-491F-9C4B-6F4CCBD420F3}">
      <dsp:nvSpPr>
        <dsp:cNvPr id="0" name=""/>
        <dsp:cNvSpPr/>
      </dsp:nvSpPr>
      <dsp:spPr>
        <a:xfrm rot="10800000" flipV="1">
          <a:off x="29" y="1556786"/>
          <a:ext cx="4061593" cy="926180"/>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r-FR" sz="3200" b="1" kern="1200" dirty="0" smtClean="0">
              <a:solidFill>
                <a:schemeClr val="tx1"/>
              </a:solidFill>
              <a:latin typeface="Comic Sans MS" pitchFamily="66" charset="0"/>
            </a:rPr>
            <a:t>Formes localisées</a:t>
          </a:r>
          <a:endParaRPr lang="fr-FR" sz="3200" b="1" kern="1200" dirty="0">
            <a:solidFill>
              <a:schemeClr val="tx1"/>
            </a:solidFill>
            <a:latin typeface="Comic Sans MS" pitchFamily="66" charset="0"/>
          </a:endParaRPr>
        </a:p>
      </dsp:txBody>
      <dsp:txXfrm rot="-10800000">
        <a:off x="27156" y="1583913"/>
        <a:ext cx="4007339" cy="871926"/>
      </dsp:txXfrm>
    </dsp:sp>
    <dsp:sp modelId="{CF9BACDC-A67D-4C56-81B0-B4B5061D01A2}">
      <dsp:nvSpPr>
        <dsp:cNvPr id="0" name=""/>
        <dsp:cNvSpPr/>
      </dsp:nvSpPr>
      <dsp:spPr>
        <a:xfrm rot="2083224">
          <a:off x="4750310" y="952328"/>
          <a:ext cx="2206392" cy="806383"/>
        </a:xfrm>
        <a:prstGeom prst="leftArrow">
          <a:avLst>
            <a:gd name="adj1" fmla="val 60000"/>
            <a:gd name="adj2" fmla="val 50000"/>
          </a:avLst>
        </a:prstGeom>
        <a:gradFill rotWithShape="0">
          <a:gsLst>
            <a:gs pos="0">
              <a:schemeClr val="accent3">
                <a:shade val="90000"/>
                <a:hueOff val="-44674"/>
                <a:satOff val="-14329"/>
                <a:lumOff val="35419"/>
                <a:alphaOff val="0"/>
                <a:shade val="51000"/>
                <a:satMod val="130000"/>
              </a:schemeClr>
            </a:gs>
            <a:gs pos="80000">
              <a:schemeClr val="accent3">
                <a:shade val="90000"/>
                <a:hueOff val="-44674"/>
                <a:satOff val="-14329"/>
                <a:lumOff val="35419"/>
                <a:alphaOff val="0"/>
                <a:shade val="93000"/>
                <a:satMod val="130000"/>
              </a:schemeClr>
            </a:gs>
            <a:gs pos="100000">
              <a:schemeClr val="accent3">
                <a:shade val="90000"/>
                <a:hueOff val="-44674"/>
                <a:satOff val="-14329"/>
                <a:lumOff val="354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F9EBD3-64DC-484E-BD7F-FC4A9AB75A86}">
      <dsp:nvSpPr>
        <dsp:cNvPr id="0" name=""/>
        <dsp:cNvSpPr/>
      </dsp:nvSpPr>
      <dsp:spPr>
        <a:xfrm>
          <a:off x="4644009" y="1556777"/>
          <a:ext cx="4232519" cy="854186"/>
        </a:xfrm>
        <a:prstGeom prst="roundRect">
          <a:avLst>
            <a:gd name="adj" fmla="val 10000"/>
          </a:avLst>
        </a:prstGeom>
        <a:gradFill rotWithShape="0">
          <a:gsLst>
            <a:gs pos="0">
              <a:schemeClr val="accent3">
                <a:shade val="50000"/>
                <a:hueOff val="-42479"/>
                <a:satOff val="-15138"/>
                <a:lumOff val="43962"/>
                <a:alphaOff val="0"/>
                <a:shade val="51000"/>
                <a:satMod val="130000"/>
              </a:schemeClr>
            </a:gs>
            <a:gs pos="80000">
              <a:schemeClr val="accent3">
                <a:shade val="50000"/>
                <a:hueOff val="-42479"/>
                <a:satOff val="-15138"/>
                <a:lumOff val="43962"/>
                <a:alphaOff val="0"/>
                <a:shade val="93000"/>
                <a:satMod val="130000"/>
              </a:schemeClr>
            </a:gs>
            <a:gs pos="100000">
              <a:schemeClr val="accent3">
                <a:shade val="50000"/>
                <a:hueOff val="-42479"/>
                <a:satOff val="-15138"/>
                <a:lumOff val="439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r-FR" sz="3200" b="1" kern="1200" dirty="0" smtClean="0">
              <a:solidFill>
                <a:schemeClr val="tx1"/>
              </a:solidFill>
              <a:latin typeface="Comic Sans MS" pitchFamily="66" charset="0"/>
            </a:rPr>
            <a:t>Formes généralisées </a:t>
          </a:r>
          <a:endParaRPr lang="fr-FR" sz="2800" b="1" kern="1200" dirty="0">
            <a:solidFill>
              <a:schemeClr val="tx1"/>
            </a:solidFill>
            <a:latin typeface="Comic Sans MS" pitchFamily="66" charset="0"/>
          </a:endParaRPr>
        </a:p>
      </dsp:txBody>
      <dsp:txXfrm>
        <a:off x="4669027" y="1581795"/>
        <a:ext cx="4182483" cy="804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E4D24-BC07-4A50-9F53-D546B915A646}">
      <dsp:nvSpPr>
        <dsp:cNvPr id="0" name=""/>
        <dsp:cNvSpPr/>
      </dsp:nvSpPr>
      <dsp:spPr>
        <a:xfrm>
          <a:off x="1509914" y="333065"/>
          <a:ext cx="4958463" cy="115940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b="1" kern="1200" dirty="0" smtClean="0">
              <a:solidFill>
                <a:schemeClr val="tx1"/>
              </a:solidFill>
              <a:latin typeface="Comic Sans MS" pitchFamily="66" charset="0"/>
            </a:rPr>
            <a:t>Pouvoir pathogène</a:t>
          </a:r>
          <a:endParaRPr lang="fr-FR" sz="3600" kern="1200" dirty="0"/>
        </a:p>
      </dsp:txBody>
      <dsp:txXfrm>
        <a:off x="2236064" y="502857"/>
        <a:ext cx="3506163" cy="819825"/>
      </dsp:txXfrm>
    </dsp:sp>
    <dsp:sp modelId="{3BBFA613-49AB-404E-8B23-69EB95C514D5}">
      <dsp:nvSpPr>
        <dsp:cNvPr id="0" name=""/>
        <dsp:cNvSpPr/>
      </dsp:nvSpPr>
      <dsp:spPr>
        <a:xfrm rot="5290001">
          <a:off x="2890653" y="2673279"/>
          <a:ext cx="2474198" cy="7514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2999762" y="2710909"/>
        <a:ext cx="2248768" cy="450859"/>
      </dsp:txXfrm>
    </dsp:sp>
    <dsp:sp modelId="{9BB5CE0B-F1F3-4C15-B805-0BC1D8A7D943}">
      <dsp:nvSpPr>
        <dsp:cNvPr id="0" name=""/>
        <dsp:cNvSpPr/>
      </dsp:nvSpPr>
      <dsp:spPr>
        <a:xfrm>
          <a:off x="2195739" y="4509127"/>
          <a:ext cx="3880820" cy="199269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b="1" kern="1200" dirty="0" smtClean="0">
              <a:solidFill>
                <a:schemeClr val="tx1"/>
              </a:solidFill>
              <a:latin typeface="Comic Sans MS" pitchFamily="66" charset="0"/>
            </a:rPr>
            <a:t>B- Septicémies et endocardites </a:t>
          </a:r>
          <a:endParaRPr lang="fr-FR" sz="2700" b="1" kern="1200" dirty="0">
            <a:solidFill>
              <a:schemeClr val="tx1"/>
            </a:solidFill>
            <a:latin typeface="Comic Sans MS" pitchFamily="66" charset="0"/>
          </a:endParaRPr>
        </a:p>
      </dsp:txBody>
      <dsp:txXfrm>
        <a:off x="2764072" y="4800950"/>
        <a:ext cx="2744154" cy="1409044"/>
      </dsp:txXfrm>
    </dsp:sp>
    <dsp:sp modelId="{5D6DEEBB-78D8-423E-B932-2E93308C79BC}">
      <dsp:nvSpPr>
        <dsp:cNvPr id="0" name=""/>
        <dsp:cNvSpPr/>
      </dsp:nvSpPr>
      <dsp:spPr>
        <a:xfrm rot="2673379">
          <a:off x="4483813" y="2066998"/>
          <a:ext cx="1963797" cy="7514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4516212" y="2138203"/>
        <a:ext cx="1738367" cy="450859"/>
      </dsp:txXfrm>
    </dsp:sp>
    <dsp:sp modelId="{3B5342D4-47F0-469F-B17E-3A3301B35BF7}">
      <dsp:nvSpPr>
        <dsp:cNvPr id="0" name=""/>
        <dsp:cNvSpPr/>
      </dsp:nvSpPr>
      <dsp:spPr>
        <a:xfrm>
          <a:off x="5458573" y="3068959"/>
          <a:ext cx="3685426" cy="221009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1"/>
              </a:solidFill>
              <a:latin typeface="Comic Sans MS" pitchFamily="66" charset="0"/>
            </a:rPr>
            <a:t>C-Manifestations d’origine </a:t>
          </a:r>
          <a:r>
            <a:rPr lang="fr-FR" sz="2400" b="1" kern="1200" dirty="0" err="1" smtClean="0">
              <a:solidFill>
                <a:schemeClr val="tx1"/>
              </a:solidFill>
              <a:latin typeface="Comic Sans MS" pitchFamily="66" charset="0"/>
            </a:rPr>
            <a:t>toxinique</a:t>
          </a:r>
          <a:endParaRPr lang="fr-FR" sz="2400" b="1" kern="1200" dirty="0">
            <a:solidFill>
              <a:schemeClr val="tx1"/>
            </a:solidFill>
            <a:latin typeface="Comic Sans MS" pitchFamily="66" charset="0"/>
          </a:endParaRPr>
        </a:p>
      </dsp:txBody>
      <dsp:txXfrm>
        <a:off x="5998291" y="3392620"/>
        <a:ext cx="2605990" cy="1562775"/>
      </dsp:txXfrm>
    </dsp:sp>
    <dsp:sp modelId="{74191624-34FD-4563-ADC0-03DD74B096D8}">
      <dsp:nvSpPr>
        <dsp:cNvPr id="0" name=""/>
        <dsp:cNvSpPr/>
      </dsp:nvSpPr>
      <dsp:spPr>
        <a:xfrm rot="7877430">
          <a:off x="1840322" y="2019740"/>
          <a:ext cx="1557880" cy="751433"/>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rot="10800000">
        <a:off x="2027415" y="2085336"/>
        <a:ext cx="1332450" cy="450859"/>
      </dsp:txXfrm>
    </dsp:sp>
    <dsp:sp modelId="{B6E56473-D4BF-44DB-92F7-05774CA5E052}">
      <dsp:nvSpPr>
        <dsp:cNvPr id="0" name=""/>
        <dsp:cNvSpPr/>
      </dsp:nvSpPr>
      <dsp:spPr>
        <a:xfrm>
          <a:off x="0" y="2924959"/>
          <a:ext cx="2503001" cy="221009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b="1" kern="1200" dirty="0" err="1" smtClean="0">
              <a:solidFill>
                <a:schemeClr val="tx1"/>
              </a:solidFill>
              <a:latin typeface="Comic Sans MS" pitchFamily="66" charset="0"/>
            </a:rPr>
            <a:t>A-Lésions</a:t>
          </a:r>
          <a:r>
            <a:rPr lang="fr-FR" sz="2700" b="1" kern="1200" dirty="0" smtClean="0">
              <a:solidFill>
                <a:schemeClr val="tx1"/>
              </a:solidFill>
              <a:latin typeface="Comic Sans MS" pitchFamily="66" charset="0"/>
            </a:rPr>
            <a:t> suppurées</a:t>
          </a:r>
          <a:endParaRPr lang="fr-FR" sz="2700" b="1" kern="1200" dirty="0">
            <a:solidFill>
              <a:schemeClr val="tx1"/>
            </a:solidFill>
            <a:latin typeface="Comic Sans MS" pitchFamily="66" charset="0"/>
          </a:endParaRPr>
        </a:p>
      </dsp:txBody>
      <dsp:txXfrm>
        <a:off x="366556" y="3248620"/>
        <a:ext cx="1769889" cy="15627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7A5AB-7371-4F24-AA80-1A85DF47222A}" type="datetimeFigureOut">
              <a:rPr lang="fr-FR" smtClean="0"/>
              <a:pPr/>
              <a:t>15/04/2020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9C638-19ED-4F62-B579-CF120411CC7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69C638-19ED-4F62-B579-CF120411CC78}"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20A87744-5852-44A7-A097-60132019A08A}" type="datetimeFigureOut">
              <a:rPr lang="fr-FR" smtClean="0"/>
              <a:pPr/>
              <a:t>15/04/2020</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90CECC29-1639-4C14-84D9-0E381E79A43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0A87744-5852-44A7-A097-60132019A08A}"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CECC29-1639-4C14-84D9-0E381E79A43B}"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0A87744-5852-44A7-A097-60132019A08A}"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CECC29-1639-4C14-84D9-0E381E79A43B}"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20A87744-5852-44A7-A097-60132019A08A}" type="datetimeFigureOut">
              <a:rPr lang="fr-FR" smtClean="0"/>
              <a:pPr/>
              <a:t>15/04/2020</a:t>
            </a:fld>
            <a:endParaRPr lang="fr-FR"/>
          </a:p>
        </p:txBody>
      </p:sp>
      <p:sp>
        <p:nvSpPr>
          <p:cNvPr id="9" name="Espace réservé du numéro de diapositive 8"/>
          <p:cNvSpPr>
            <a:spLocks noGrp="1"/>
          </p:cNvSpPr>
          <p:nvPr>
            <p:ph type="sldNum" sz="quarter" idx="15"/>
          </p:nvPr>
        </p:nvSpPr>
        <p:spPr/>
        <p:txBody>
          <a:bodyPr rtlCol="0"/>
          <a:lstStyle/>
          <a:p>
            <a:fld id="{90CECC29-1639-4C14-84D9-0E381E79A43B}"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20A87744-5852-44A7-A097-60132019A08A}" type="datetimeFigureOut">
              <a:rPr lang="fr-FR" smtClean="0"/>
              <a:pPr/>
              <a:t>15/04/2020</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90CECC29-1639-4C14-84D9-0E381E79A43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0A87744-5852-44A7-A097-60132019A08A}"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CECC29-1639-4C14-84D9-0E381E79A43B}"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20A87744-5852-44A7-A097-60132019A08A}" type="datetimeFigureOut">
              <a:rPr lang="fr-FR" smtClean="0"/>
              <a:pPr/>
              <a:t>15/04/2020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CECC29-1639-4C14-84D9-0E381E79A43B}"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20A87744-5852-44A7-A097-60132019A08A}" type="datetimeFigureOut">
              <a:rPr lang="fr-FR" smtClean="0"/>
              <a:pPr/>
              <a:t>15/04/2020</a:t>
            </a:fld>
            <a:endParaRPr lang="fr-FR"/>
          </a:p>
        </p:txBody>
      </p:sp>
      <p:sp>
        <p:nvSpPr>
          <p:cNvPr id="7" name="Espace réservé du numéro de diapositive 6"/>
          <p:cNvSpPr>
            <a:spLocks noGrp="1"/>
          </p:cNvSpPr>
          <p:nvPr>
            <p:ph type="sldNum" sz="quarter" idx="11"/>
          </p:nvPr>
        </p:nvSpPr>
        <p:spPr/>
        <p:txBody>
          <a:bodyPr rtlCol="0"/>
          <a:lstStyle/>
          <a:p>
            <a:fld id="{90CECC29-1639-4C14-84D9-0E381E79A43B}"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A87744-5852-44A7-A097-60132019A08A}" type="datetimeFigureOut">
              <a:rPr lang="fr-FR" smtClean="0"/>
              <a:pPr/>
              <a:t>15/04/2020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CECC29-1639-4C14-84D9-0E381E79A43B}"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20A87744-5852-44A7-A097-60132019A08A}" type="datetimeFigureOut">
              <a:rPr lang="fr-FR" smtClean="0"/>
              <a:pPr/>
              <a:t>15/04/2020</a:t>
            </a:fld>
            <a:endParaRPr lang="fr-FR"/>
          </a:p>
        </p:txBody>
      </p:sp>
      <p:sp>
        <p:nvSpPr>
          <p:cNvPr id="22" name="Espace réservé du numéro de diapositive 21"/>
          <p:cNvSpPr>
            <a:spLocks noGrp="1"/>
          </p:cNvSpPr>
          <p:nvPr>
            <p:ph type="sldNum" sz="quarter" idx="15"/>
          </p:nvPr>
        </p:nvSpPr>
        <p:spPr/>
        <p:txBody>
          <a:bodyPr rtlCol="0"/>
          <a:lstStyle/>
          <a:p>
            <a:fld id="{90CECC29-1639-4C14-84D9-0E381E79A43B}"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20A87744-5852-44A7-A097-60132019A08A}" type="datetimeFigureOut">
              <a:rPr lang="fr-FR" smtClean="0"/>
              <a:pPr/>
              <a:t>15/04/2020</a:t>
            </a:fld>
            <a:endParaRPr lang="fr-FR"/>
          </a:p>
        </p:txBody>
      </p:sp>
      <p:sp>
        <p:nvSpPr>
          <p:cNvPr id="18" name="Espace réservé du numéro de diapositive 17"/>
          <p:cNvSpPr>
            <a:spLocks noGrp="1"/>
          </p:cNvSpPr>
          <p:nvPr>
            <p:ph type="sldNum" sz="quarter" idx="11"/>
          </p:nvPr>
        </p:nvSpPr>
        <p:spPr/>
        <p:txBody>
          <a:bodyPr rtlCol="0"/>
          <a:lstStyle/>
          <a:p>
            <a:fld id="{90CECC29-1639-4C14-84D9-0E381E79A43B}"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A87744-5852-44A7-A097-60132019A08A}" type="datetimeFigureOut">
              <a:rPr lang="fr-FR" smtClean="0"/>
              <a:pPr/>
              <a:t>15/04/2020</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CECC29-1639-4C14-84D9-0E381E79A43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fr.wikipedia.org/wiki/Carot%C3%A9no%C3%AFde" TargetMode="External"/><Relationship Id="rId3" Type="http://schemas.openxmlformats.org/officeDocument/2006/relationships/hyperlink" Target="https://fr.wikipedia.org/wiki/Esp%C3%A8ce" TargetMode="External"/><Relationship Id="rId7" Type="http://schemas.openxmlformats.org/officeDocument/2006/relationships/hyperlink" Target="https://fr.wikipedia.org/wiki/Cocci"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fr.wikipedia.org/wiki/Staphylococcus" TargetMode="External"/><Relationship Id="rId5" Type="http://schemas.openxmlformats.org/officeDocument/2006/relationships/hyperlink" Target="https://fr.wikipedia.org/wiki/Genre_(biologie)" TargetMode="External"/><Relationship Id="rId4" Type="http://schemas.openxmlformats.org/officeDocument/2006/relationships/hyperlink" Target="https://fr.wikipedia.org/wiki/Pathog%C3%A8n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éléchargement (2).jpg"/>
          <p:cNvPicPr>
            <a:picLocks noChangeAspect="1"/>
          </p:cNvPicPr>
          <p:nvPr/>
        </p:nvPicPr>
        <p:blipFill>
          <a:blip r:embed="rId3" cstate="print"/>
          <a:stretch>
            <a:fillRect/>
          </a:stretch>
        </p:blipFill>
        <p:spPr>
          <a:xfrm>
            <a:off x="-190533" y="-142900"/>
            <a:ext cx="9334533" cy="7000900"/>
          </a:xfrm>
          <a:prstGeom prst="rect">
            <a:avLst/>
          </a:prstGeom>
        </p:spPr>
      </p:pic>
      <p:sp>
        <p:nvSpPr>
          <p:cNvPr id="15" name="TextBox 5"/>
          <p:cNvSpPr txBox="1"/>
          <p:nvPr/>
        </p:nvSpPr>
        <p:spPr>
          <a:xfrm>
            <a:off x="0" y="4143380"/>
            <a:ext cx="3143240" cy="2436744"/>
          </a:xfrm>
          <a:prstGeom prst="rect">
            <a:avLst/>
          </a:prstGeom>
          <a:noFill/>
          <a:ln>
            <a:noFill/>
          </a:ln>
        </p:spPr>
        <p:txBody>
          <a:bodyPr wrap="square" lIns="96698" tIns="48349" rIns="96698" bIns="48349" rtlCol="0">
            <a:spAutoFit/>
          </a:bodyPr>
          <a:lstStyle/>
          <a:p>
            <a:r>
              <a:rPr lang="fr-FR" sz="3600" b="1" i="1" u="sng" dirty="0" smtClean="0">
                <a:solidFill>
                  <a:schemeClr val="bg1">
                    <a:lumMod val="85000"/>
                  </a:schemeClr>
                </a:solidFill>
                <a:latin typeface="Vijaya" pitchFamily="34" charset="0"/>
                <a:cs typeface="Vijaya" pitchFamily="34" charset="0"/>
              </a:rPr>
              <a:t>Préparé par:</a:t>
            </a:r>
            <a:endParaRPr lang="fr-FR" sz="3600" b="1" i="1" u="sng" dirty="0">
              <a:solidFill>
                <a:schemeClr val="bg1">
                  <a:lumMod val="85000"/>
                </a:schemeClr>
              </a:solidFill>
              <a:latin typeface="Vijaya" pitchFamily="34" charset="0"/>
              <a:cs typeface="Vijaya" pitchFamily="34" charset="0"/>
            </a:endParaRPr>
          </a:p>
          <a:p>
            <a:pPr marL="362617" indent="-362617">
              <a:buFont typeface="Arial" pitchFamily="34" charset="0"/>
              <a:buChar char="•"/>
            </a:pPr>
            <a:r>
              <a:rPr lang="fr-FR" sz="2000" b="1" dirty="0" smtClean="0">
                <a:solidFill>
                  <a:schemeClr val="bg1">
                    <a:lumMod val="85000"/>
                  </a:schemeClr>
                </a:solidFill>
                <a:latin typeface="Vijaya" pitchFamily="34" charset="0"/>
                <a:cs typeface="Vijaya" pitchFamily="34" charset="0"/>
              </a:rPr>
              <a:t>REZAZGUI </a:t>
            </a:r>
            <a:r>
              <a:rPr lang="fr-FR" sz="2000" b="1" dirty="0" err="1" smtClean="0">
                <a:solidFill>
                  <a:schemeClr val="bg1">
                    <a:lumMod val="85000"/>
                  </a:schemeClr>
                </a:solidFill>
                <a:latin typeface="Vijaya" pitchFamily="34" charset="0"/>
                <a:cs typeface="Vijaya" pitchFamily="34" charset="0"/>
              </a:rPr>
              <a:t>Afaf</a:t>
            </a:r>
            <a:endParaRPr lang="fr-FR" sz="2000" b="1" dirty="0" smtClean="0">
              <a:solidFill>
                <a:schemeClr val="bg1">
                  <a:lumMod val="85000"/>
                </a:schemeClr>
              </a:solidFill>
              <a:latin typeface="Vijaya" pitchFamily="34" charset="0"/>
              <a:cs typeface="Vijaya" pitchFamily="34" charset="0"/>
            </a:endParaRPr>
          </a:p>
          <a:p>
            <a:pPr marL="362617" indent="-362617">
              <a:buFont typeface="Arial" pitchFamily="34" charset="0"/>
              <a:buChar char="•"/>
            </a:pPr>
            <a:r>
              <a:rPr lang="fr-FR" sz="2000" b="1" dirty="0" smtClean="0">
                <a:solidFill>
                  <a:schemeClr val="bg1">
                    <a:lumMod val="85000"/>
                  </a:schemeClr>
                </a:solidFill>
                <a:latin typeface="Vijaya" pitchFamily="34" charset="0"/>
                <a:cs typeface="Vijaya" pitchFamily="34" charset="0"/>
              </a:rPr>
              <a:t>DJOUDI </a:t>
            </a:r>
            <a:r>
              <a:rPr lang="fr-FR" sz="2000" b="1" dirty="0" err="1" smtClean="0">
                <a:solidFill>
                  <a:schemeClr val="bg1">
                    <a:lumMod val="85000"/>
                  </a:schemeClr>
                </a:solidFill>
                <a:latin typeface="Vijaya" pitchFamily="34" charset="0"/>
                <a:cs typeface="Vijaya" pitchFamily="34" charset="0"/>
              </a:rPr>
              <a:t>Ichrak</a:t>
            </a:r>
            <a:r>
              <a:rPr lang="fr-FR" sz="2000" b="1" dirty="0" smtClean="0">
                <a:solidFill>
                  <a:schemeClr val="bg1">
                    <a:lumMod val="85000"/>
                  </a:schemeClr>
                </a:solidFill>
                <a:latin typeface="Vijaya" pitchFamily="34" charset="0"/>
                <a:cs typeface="Vijaya" pitchFamily="34" charset="0"/>
              </a:rPr>
              <a:t> </a:t>
            </a:r>
            <a:endParaRPr lang="fr-FR" sz="2000" b="1" dirty="0">
              <a:solidFill>
                <a:schemeClr val="bg1">
                  <a:lumMod val="85000"/>
                </a:schemeClr>
              </a:solidFill>
              <a:latin typeface="Vijaya" pitchFamily="34" charset="0"/>
              <a:cs typeface="Vijaya" pitchFamily="34" charset="0"/>
            </a:endParaRPr>
          </a:p>
          <a:p>
            <a:pPr marL="362617" indent="-362617">
              <a:buFont typeface="Arial" pitchFamily="34" charset="0"/>
              <a:buChar char="•"/>
            </a:pPr>
            <a:r>
              <a:rPr lang="fr-FR" sz="2000" b="1" dirty="0" smtClean="0">
                <a:solidFill>
                  <a:schemeClr val="bg1">
                    <a:lumMod val="85000"/>
                  </a:schemeClr>
                </a:solidFill>
                <a:latin typeface="Vijaya" pitchFamily="34" charset="0"/>
                <a:cs typeface="Vijaya" pitchFamily="34" charset="0"/>
              </a:rPr>
              <a:t>DERADJI BELOUM </a:t>
            </a:r>
            <a:r>
              <a:rPr lang="fr-FR" sz="2000" b="1" dirty="0" err="1" smtClean="0">
                <a:solidFill>
                  <a:schemeClr val="bg1">
                    <a:lumMod val="85000"/>
                  </a:schemeClr>
                </a:solidFill>
                <a:latin typeface="Vijaya" pitchFamily="34" charset="0"/>
                <a:cs typeface="Vijaya" pitchFamily="34" charset="0"/>
              </a:rPr>
              <a:t>Feryal</a:t>
            </a:r>
            <a:endParaRPr lang="fr-FR" sz="3600" b="1" dirty="0">
              <a:solidFill>
                <a:schemeClr val="bg1">
                  <a:lumMod val="85000"/>
                </a:schemeClr>
              </a:solidFill>
              <a:latin typeface="Vijaya" pitchFamily="34" charset="0"/>
              <a:cs typeface="Vijaya" pitchFamily="34" charset="0"/>
            </a:endParaRPr>
          </a:p>
          <a:p>
            <a:pPr marL="362617" indent="-362617"/>
            <a:endParaRPr lang="fr-FR" sz="1800" b="1" dirty="0">
              <a:solidFill>
                <a:srgbClr val="080808"/>
              </a:solidFill>
              <a:latin typeface="Arial Black" pitchFamily="34" charset="0"/>
            </a:endParaRPr>
          </a:p>
          <a:p>
            <a:endParaRPr lang="fr-FR" sz="1800" b="1" dirty="0">
              <a:solidFill>
                <a:srgbClr val="080808"/>
              </a:solidFill>
              <a:latin typeface="Arial Black" pitchFamily="34" charset="0"/>
            </a:endParaRPr>
          </a:p>
        </p:txBody>
      </p:sp>
      <p:sp>
        <p:nvSpPr>
          <p:cNvPr id="8" name="ZoneTexte 7"/>
          <p:cNvSpPr txBox="1"/>
          <p:nvPr/>
        </p:nvSpPr>
        <p:spPr>
          <a:xfrm>
            <a:off x="1571604" y="1"/>
            <a:ext cx="6336704" cy="1938992"/>
          </a:xfrm>
          <a:prstGeom prst="rect">
            <a:avLst/>
          </a:prstGeom>
          <a:noFill/>
        </p:spPr>
        <p:txBody>
          <a:bodyPr wrap="square" rtlCol="0">
            <a:spAutoFit/>
          </a:bodyPr>
          <a:lstStyle/>
          <a:p>
            <a:pPr algn="ctr"/>
            <a:r>
              <a:rPr lang="fr-FR" sz="32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Université </a:t>
            </a:r>
            <a:r>
              <a:rPr lang="fr-FR" sz="3200" b="1" u="sng" dirty="0" err="1"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Mehemmed</a:t>
            </a:r>
            <a:r>
              <a:rPr lang="fr-FR" sz="32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 </a:t>
            </a:r>
            <a:r>
              <a:rPr lang="fr-FR" sz="3200" b="1" u="sng" dirty="0" err="1"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Khider</a:t>
            </a:r>
            <a:r>
              <a:rPr lang="fr-FR" sz="28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-Biskra</a:t>
            </a:r>
            <a:r>
              <a:rPr lang="fr-FR" sz="2400" b="1" u="sng" dirty="0" smtClean="0">
                <a:solidFill>
                  <a:schemeClr val="bg1">
                    <a:lumMod val="85000"/>
                  </a:schemeClr>
                </a:solidFill>
                <a:effectLst>
                  <a:outerShdw blurRad="38100" dist="38100" dir="2700000" algn="tl">
                    <a:srgbClr val="000000">
                      <a:alpha val="43137"/>
                    </a:srgbClr>
                  </a:outerShdw>
                </a:effectLst>
                <a:latin typeface="Browallia New" pitchFamily="34" charset="-34"/>
                <a:cs typeface="Browallia New" pitchFamily="34" charset="-34"/>
              </a:rPr>
              <a:t/>
            </a:r>
            <a:br>
              <a:rPr lang="fr-FR" sz="2400" b="1" u="sng" dirty="0" smtClean="0">
                <a:solidFill>
                  <a:schemeClr val="bg1">
                    <a:lumMod val="85000"/>
                  </a:schemeClr>
                </a:solidFill>
                <a:effectLst>
                  <a:outerShdw blurRad="38100" dist="38100" dir="2700000" algn="tl">
                    <a:srgbClr val="000000">
                      <a:alpha val="43137"/>
                    </a:srgbClr>
                  </a:outerShdw>
                </a:effectLst>
                <a:latin typeface="Browallia New" pitchFamily="34" charset="-34"/>
                <a:cs typeface="Browallia New" pitchFamily="34" charset="-34"/>
              </a:rPr>
            </a:br>
            <a:r>
              <a:rPr lang="fr-FR" sz="20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Faculté des sciences exacte et sciences </a:t>
            </a:r>
            <a:r>
              <a:rPr lang="fr-FR" sz="2000" b="1" u="sng" dirty="0" err="1"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naturale</a:t>
            </a:r>
            <a:r>
              <a:rPr lang="fr-FR" sz="20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 de la vie</a:t>
            </a:r>
            <a:br>
              <a:rPr lang="fr-FR" sz="20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br>
            <a:r>
              <a:rPr lang="fr-FR" sz="2000" b="1" u="sng" dirty="0" smtClean="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rPr>
              <a:t>Département de Biologie</a:t>
            </a:r>
            <a:endParaRPr lang="fr-FR" sz="2400" u="sng" dirty="0">
              <a:solidFill>
                <a:schemeClr val="bg1">
                  <a:lumMod val="85000"/>
                </a:schemeClr>
              </a:solidFill>
              <a:effectLst>
                <a:outerShdw blurRad="38100" dist="38100" dir="2700000" algn="tl">
                  <a:srgbClr val="000000">
                    <a:alpha val="43137"/>
                  </a:srgbClr>
                </a:outerShdw>
              </a:effectLst>
              <a:latin typeface="Vijaya" pitchFamily="34" charset="0"/>
              <a:cs typeface="Vijaya" pitchFamily="34" charset="0"/>
            </a:endParaRPr>
          </a:p>
        </p:txBody>
      </p:sp>
      <p:pic>
        <p:nvPicPr>
          <p:cNvPr id="9" name="Image 1"/>
          <p:cNvPicPr>
            <a:picLocks noChangeAspect="1" noChangeArrowheads="1"/>
          </p:cNvPicPr>
          <p:nvPr/>
        </p:nvPicPr>
        <p:blipFill>
          <a:blip r:embed="rId4" cstate="print"/>
          <a:srcRect/>
          <a:stretch>
            <a:fillRect/>
          </a:stretch>
        </p:blipFill>
        <p:spPr bwMode="auto">
          <a:xfrm>
            <a:off x="0" y="0"/>
            <a:ext cx="1143008" cy="1052736"/>
          </a:xfrm>
          <a:prstGeom prst="rect">
            <a:avLst/>
          </a:prstGeom>
          <a:noFill/>
          <a:ln w="9525">
            <a:noFill/>
            <a:miter lim="800000"/>
            <a:headEnd/>
            <a:tailEnd/>
          </a:ln>
          <a:effectLst>
            <a:softEdge rad="63500"/>
          </a:effectLst>
        </p:spPr>
      </p:pic>
      <p:pic>
        <p:nvPicPr>
          <p:cNvPr id="10" name="Image 1"/>
          <p:cNvPicPr>
            <a:picLocks noChangeAspect="1" noChangeArrowheads="1"/>
          </p:cNvPicPr>
          <p:nvPr/>
        </p:nvPicPr>
        <p:blipFill>
          <a:blip r:embed="rId4" cstate="print"/>
          <a:srcRect/>
          <a:stretch>
            <a:fillRect/>
          </a:stretch>
        </p:blipFill>
        <p:spPr bwMode="auto">
          <a:xfrm>
            <a:off x="8000992" y="0"/>
            <a:ext cx="1143008" cy="1052736"/>
          </a:xfrm>
          <a:prstGeom prst="rect">
            <a:avLst/>
          </a:prstGeom>
          <a:noFill/>
          <a:ln w="9525">
            <a:noFill/>
            <a:miter lim="800000"/>
            <a:headEnd/>
            <a:tailEnd/>
          </a:ln>
          <a:effectLst>
            <a:softEdge rad="63500"/>
          </a:effectLst>
        </p:spPr>
      </p:pic>
      <p:sp>
        <p:nvSpPr>
          <p:cNvPr id="11" name="ZoneTexte 10"/>
          <p:cNvSpPr txBox="1"/>
          <p:nvPr/>
        </p:nvSpPr>
        <p:spPr>
          <a:xfrm>
            <a:off x="928662" y="2071678"/>
            <a:ext cx="756141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4000" b="1" i="1" dirty="0" err="1" smtClean="0">
                <a:latin typeface="Vijaya" pitchFamily="34" charset="0"/>
                <a:cs typeface="Vijaya" pitchFamily="34" charset="0"/>
              </a:rPr>
              <a:t>Staphylococcus</a:t>
            </a:r>
            <a:r>
              <a:rPr lang="fr-FR" sz="4000" b="1" dirty="0" smtClean="0">
                <a:latin typeface="Vijaya" pitchFamily="34" charset="0"/>
                <a:cs typeface="Vijaya" pitchFamily="34" charset="0"/>
              </a:rPr>
              <a:t> </a:t>
            </a:r>
            <a:r>
              <a:rPr lang="fr-FR" sz="4000" b="1" i="1" dirty="0" smtClean="0">
                <a:latin typeface="Vijaya" pitchFamily="34" charset="0"/>
                <a:cs typeface="Vijaya" pitchFamily="34" charset="0"/>
              </a:rPr>
              <a:t>aureus</a:t>
            </a:r>
            <a:endParaRPr lang="fr-FR" sz="4000" b="1" i="1" dirty="0">
              <a:latin typeface="Vijaya" pitchFamily="34" charset="0"/>
              <a:cs typeface="Vijaya" pitchFamily="34" charset="0"/>
            </a:endParaRPr>
          </a:p>
        </p:txBody>
      </p:sp>
      <p:sp>
        <p:nvSpPr>
          <p:cNvPr id="13" name="ZoneTexte 12"/>
          <p:cNvSpPr txBox="1"/>
          <p:nvPr/>
        </p:nvSpPr>
        <p:spPr>
          <a:xfrm>
            <a:off x="6143636" y="4071942"/>
            <a:ext cx="3000364" cy="1015663"/>
          </a:xfrm>
          <a:prstGeom prst="rect">
            <a:avLst/>
          </a:prstGeom>
          <a:noFill/>
        </p:spPr>
        <p:txBody>
          <a:bodyPr wrap="square" rtlCol="0">
            <a:spAutoFit/>
          </a:bodyPr>
          <a:lstStyle/>
          <a:p>
            <a:r>
              <a:rPr lang="fr-FR" sz="3600" b="1" i="1" u="sng" dirty="0" smtClean="0">
                <a:solidFill>
                  <a:schemeClr val="bg1">
                    <a:lumMod val="85000"/>
                  </a:schemeClr>
                </a:solidFill>
                <a:latin typeface="Vijaya" pitchFamily="34" charset="0"/>
                <a:cs typeface="Vijaya" pitchFamily="34" charset="0"/>
              </a:rPr>
              <a:t>Professeur:</a:t>
            </a:r>
          </a:p>
          <a:p>
            <a:pPr>
              <a:buFont typeface="Arial" pitchFamily="34" charset="0"/>
              <a:buChar char="•"/>
            </a:pPr>
            <a:r>
              <a:rPr lang="fr-FR" sz="2400" dirty="0" err="1" smtClean="0">
                <a:solidFill>
                  <a:schemeClr val="bg1">
                    <a:lumMod val="85000"/>
                  </a:schemeClr>
                </a:solidFill>
                <a:latin typeface="Vijaya" pitchFamily="34" charset="0"/>
                <a:cs typeface="Vijaya" pitchFamily="34" charset="0"/>
              </a:rPr>
              <a:t>Mme.DJOUAMAA</a:t>
            </a:r>
            <a:endParaRPr lang="fr-FR" dirty="0">
              <a:solidFill>
                <a:schemeClr val="bg1">
                  <a:lumMod val="85000"/>
                </a:schemeClr>
              </a:solidFill>
              <a:latin typeface="Vijaya" pitchFamily="34" charset="0"/>
              <a:cs typeface="Vijaya" pitchFamily="34" charset="0"/>
            </a:endParaRPr>
          </a:p>
        </p:txBody>
      </p:sp>
    </p:spTree>
  </p:cSld>
  <p:clrMapOvr>
    <a:masterClrMapping/>
  </p:clrMapOvr>
  <p:transition spd="med" advClick="0" advTm="1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fade">
                                      <p:cBhvr>
                                        <p:cTn id="15" dur="1000"/>
                                        <p:tgtEl>
                                          <p:spTgt spid="11">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1000"/>
                                        <p:tgtEl>
                                          <p:spTgt spid="15">
                                            <p:txEl>
                                              <p:pRg st="0" end="0"/>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1000"/>
                                        <p:tgtEl>
                                          <p:spTgt spid="15">
                                            <p:txEl>
                                              <p:pRg st="2" end="2"/>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1000"/>
                                        <p:tgtEl>
                                          <p:spTgt spid="15">
                                            <p:txEl>
                                              <p:pRg st="3" end="3"/>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1000"/>
                                        <p:tgtEl>
                                          <p:spTgt spid="13">
                                            <p:txEl>
                                              <p:pRg st="0" end="0"/>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fade">
                                      <p:cBhvr>
                                        <p:cTn id="47"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8" grpId="0" build="allAtOnce"/>
      <p:bldP spid="11" grpId="0" build="allAtOnce" animBg="1"/>
      <p:bldP spid="1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7999"/>
          </a:xfrm>
          <a:prstGeom prst="rect">
            <a:avLst/>
          </a:prstGeom>
        </p:spPr>
      </p:pic>
      <p:graphicFrame>
        <p:nvGraphicFramePr>
          <p:cNvPr id="5" name="Diagramme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7999"/>
          </a:xfrm>
          <a:prstGeom prst="rect">
            <a:avLst/>
          </a:prstGeom>
        </p:spPr>
      </p:pic>
      <p:sp>
        <p:nvSpPr>
          <p:cNvPr id="4" name="Rectangle à coins arrondis 3"/>
          <p:cNvSpPr/>
          <p:nvPr/>
        </p:nvSpPr>
        <p:spPr>
          <a:xfrm>
            <a:off x="1979712" y="260648"/>
            <a:ext cx="5040560"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fr-FR" sz="3200" b="1" dirty="0" err="1" smtClean="0">
                <a:solidFill>
                  <a:schemeClr val="tx1"/>
                </a:solidFill>
                <a:latin typeface="Comic Sans MS" pitchFamily="66" charset="0"/>
              </a:rPr>
              <a:t>A-Lésions</a:t>
            </a:r>
            <a:r>
              <a:rPr lang="fr-FR" sz="3200" b="1" dirty="0" smtClean="0">
                <a:solidFill>
                  <a:schemeClr val="tx1"/>
                </a:solidFill>
                <a:latin typeface="Comic Sans MS" pitchFamily="66" charset="0"/>
              </a:rPr>
              <a:t> suppurées</a:t>
            </a:r>
            <a:endParaRPr lang="fr-FR" sz="3200" b="1" dirty="0">
              <a:solidFill>
                <a:schemeClr val="tx1"/>
              </a:solidFill>
              <a:latin typeface="Comic Sans MS" pitchFamily="66" charset="0"/>
            </a:endParaRPr>
          </a:p>
        </p:txBody>
      </p:sp>
      <p:sp>
        <p:nvSpPr>
          <p:cNvPr id="5" name="Rectangle à coins arrondis 4"/>
          <p:cNvSpPr/>
          <p:nvPr/>
        </p:nvSpPr>
        <p:spPr>
          <a:xfrm>
            <a:off x="539552" y="1268760"/>
            <a:ext cx="8424936" cy="52565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2400" dirty="0" smtClean="0">
                <a:latin typeface="Comic Sans MS" pitchFamily="66" charset="0"/>
              </a:rPr>
              <a:t>- Les plus fréquentes sont cutanées et </a:t>
            </a:r>
            <a:r>
              <a:rPr lang="fr-FR" sz="2400" dirty="0" err="1" smtClean="0">
                <a:latin typeface="Comic Sans MS" pitchFamily="66" charset="0"/>
              </a:rPr>
              <a:t>souscutanées</a:t>
            </a:r>
            <a:r>
              <a:rPr lang="fr-FR" sz="2400" dirty="0" smtClean="0">
                <a:latin typeface="Comic Sans MS" pitchFamily="66" charset="0"/>
              </a:rPr>
              <a:t>…..</a:t>
            </a:r>
          </a:p>
          <a:p>
            <a:pPr>
              <a:buFontTx/>
              <a:buChar char="-"/>
            </a:pPr>
            <a:r>
              <a:rPr lang="fr-FR" sz="2400" dirty="0" smtClean="0">
                <a:latin typeface="Comic Sans MS" pitchFamily="66" charset="0"/>
              </a:rPr>
              <a:t>S. aureus est aussi responsable de mastites chez les femmes qui allaitent.</a:t>
            </a:r>
          </a:p>
          <a:p>
            <a:pPr>
              <a:buFontTx/>
              <a:buChar char="-"/>
            </a:pPr>
            <a:r>
              <a:rPr lang="fr-FR" sz="2400" dirty="0" smtClean="0">
                <a:latin typeface="Comic Sans MS" pitchFamily="66" charset="0"/>
              </a:rPr>
              <a:t>S. aureus tient également une place dominante dans les infections osseuses primitives (ostéomyélite) ou post chirurgicales.</a:t>
            </a:r>
          </a:p>
          <a:p>
            <a:r>
              <a:rPr lang="fr-FR" sz="2400" dirty="0" smtClean="0">
                <a:latin typeface="Comic Sans MS" pitchFamily="66" charset="0"/>
              </a:rPr>
              <a:t>- Ainsi que dans les arthrites suppurées.</a:t>
            </a:r>
          </a:p>
          <a:p>
            <a:r>
              <a:rPr lang="fr-FR" sz="2400" dirty="0" smtClean="0">
                <a:latin typeface="Comic Sans MS" pitchFamily="66" charset="0"/>
              </a:rPr>
              <a:t>- Des atteintes pulmonaires peuvent s’observer notamment chez le nourrisson et chez les malades sous ventilation assistée.</a:t>
            </a:r>
          </a:p>
          <a:p>
            <a:r>
              <a:rPr lang="fr-FR" sz="2400" dirty="0" smtClean="0">
                <a:latin typeface="Comic Sans MS" pitchFamily="66" charset="0"/>
              </a:rPr>
              <a:t> - Elles peuvent parfois se compliquer de pleurésie purulente</a:t>
            </a:r>
            <a:r>
              <a:rPr lang="fr-FR" dirty="0" smtClean="0"/>
              <a:t>.</a:t>
            </a:r>
            <a:endParaRPr lang="fr-FR" dirty="0"/>
          </a:p>
        </p:txBody>
      </p:sp>
      <p:pic>
        <p:nvPicPr>
          <p:cNvPr id="11" name="Image 10" descr="téléchargement (9).jpg"/>
          <p:cNvPicPr>
            <a:picLocks noChangeAspect="1"/>
          </p:cNvPicPr>
          <p:nvPr/>
        </p:nvPicPr>
        <p:blipFill>
          <a:blip r:embed="rId3" cstate="print"/>
          <a:stretch>
            <a:fillRect/>
          </a:stretch>
        </p:blipFill>
        <p:spPr>
          <a:xfrm>
            <a:off x="214282" y="0"/>
            <a:ext cx="1387300" cy="1243034"/>
          </a:xfrm>
          <a:prstGeom prst="ellipse">
            <a:avLst/>
          </a:prstGeom>
          <a:ln>
            <a:noFill/>
          </a:ln>
          <a:effectLst>
            <a:softEdge rad="112500"/>
          </a:effectLst>
        </p:spPr>
      </p:pic>
      <p:pic>
        <p:nvPicPr>
          <p:cNvPr id="10" name="Image 9" descr="téléchargement (8).jpg"/>
          <p:cNvPicPr>
            <a:picLocks noChangeAspect="1"/>
          </p:cNvPicPr>
          <p:nvPr/>
        </p:nvPicPr>
        <p:blipFill>
          <a:blip r:embed="rId4" cstate="print"/>
          <a:stretch>
            <a:fillRect/>
          </a:stretch>
        </p:blipFill>
        <p:spPr>
          <a:xfrm>
            <a:off x="7358082" y="0"/>
            <a:ext cx="1368904" cy="1633383"/>
          </a:xfrm>
          <a:prstGeom prst="ellipse">
            <a:avLst/>
          </a:prstGeom>
          <a:ln>
            <a:noFill/>
          </a:ln>
          <a:effectLst>
            <a:softEdge rad="112500"/>
          </a:effectLst>
        </p:spPr>
      </p:pic>
      <p:pic>
        <p:nvPicPr>
          <p:cNvPr id="12" name="Image 11" descr="téléchargement (10).jpg"/>
          <p:cNvPicPr>
            <a:picLocks noChangeAspect="1"/>
          </p:cNvPicPr>
          <p:nvPr/>
        </p:nvPicPr>
        <p:blipFill>
          <a:blip r:embed="rId5" cstate="print"/>
          <a:stretch>
            <a:fillRect/>
          </a:stretch>
        </p:blipFill>
        <p:spPr>
          <a:xfrm>
            <a:off x="7665396" y="5517232"/>
            <a:ext cx="1478604" cy="1340768"/>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2000"/>
                                        <p:tgtEl>
                                          <p:spTgt spid="5">
                                            <p:txEl>
                                              <p:pRg st="3" end="3"/>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 (2).jpg"/>
          <p:cNvPicPr>
            <a:picLocks noChangeAspect="1"/>
          </p:cNvPicPr>
          <p:nvPr/>
        </p:nvPicPr>
        <p:blipFill>
          <a:blip r:embed="rId2" cstate="print"/>
          <a:stretch>
            <a:fillRect/>
          </a:stretch>
        </p:blipFill>
        <p:spPr>
          <a:xfrm>
            <a:off x="0" y="0"/>
            <a:ext cx="9144000" cy="6857999"/>
          </a:xfrm>
          <a:prstGeom prst="rect">
            <a:avLst/>
          </a:prstGeom>
        </p:spPr>
      </p:pic>
      <p:sp>
        <p:nvSpPr>
          <p:cNvPr id="5" name="Rectangle à coins arrondis 4"/>
          <p:cNvSpPr/>
          <p:nvPr/>
        </p:nvSpPr>
        <p:spPr>
          <a:xfrm>
            <a:off x="1043608" y="188640"/>
            <a:ext cx="6480720"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fr-FR" sz="2800" b="1" dirty="0" smtClean="0">
                <a:solidFill>
                  <a:schemeClr val="tx1"/>
                </a:solidFill>
                <a:latin typeface="Comic Sans MS" pitchFamily="66" charset="0"/>
              </a:rPr>
              <a:t>B- Septicémies et endocardites </a:t>
            </a:r>
            <a:endParaRPr lang="fr-FR" sz="2800" b="1" dirty="0">
              <a:solidFill>
                <a:schemeClr val="tx1"/>
              </a:solidFill>
              <a:latin typeface="Comic Sans MS" pitchFamily="66" charset="0"/>
            </a:endParaRPr>
          </a:p>
        </p:txBody>
      </p:sp>
      <p:sp>
        <p:nvSpPr>
          <p:cNvPr id="6" name="Rectangle à coins arrondis 5"/>
          <p:cNvSpPr/>
          <p:nvPr/>
        </p:nvSpPr>
        <p:spPr>
          <a:xfrm>
            <a:off x="467544" y="1484784"/>
            <a:ext cx="8280920"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latin typeface="Comic Sans MS" pitchFamily="66" charset="0"/>
              </a:rPr>
              <a:t>- Les lésions suppuratives peuvent se compliquer de septicémie. Une forme particulière est la staphylococcie maligne de la face. Elle a pour origine un furoncle de la lèvre ou de la narine qui se complique d’une thrombophlébite suppurée. Les toxicomanes utilisant la voie intraveineuse peuvent présenter des septicémies, souvent accompagnées d’une endocardite du cœur droit. En milieu hospitalier, les septicémies à S. aureus représentent une proportion importante des septicémies d’origine nosocomiale. La porte d’entrée est souvent un cathéter intra vasculaire. Toutefois certaines </a:t>
            </a:r>
            <a:r>
              <a:rPr lang="fr-FR" dirty="0" smtClean="0">
                <a:latin typeface="Comic Sans MS" pitchFamily="66" charset="0"/>
              </a:rPr>
              <a:t>septicémies </a:t>
            </a:r>
            <a:r>
              <a:rPr lang="fr-FR" sz="2000" dirty="0" smtClean="0">
                <a:latin typeface="Comic Sans MS" pitchFamily="66" charset="0"/>
              </a:rPr>
              <a:t>surviennent sans porte d’entrée apparente. Les septicémies à S. aureus se compliquent volontiers de métastases septiques notamment au niveau du poumon et de l’appareil </a:t>
            </a:r>
            <a:r>
              <a:rPr lang="fr-FR" sz="2000" dirty="0" err="1" smtClean="0">
                <a:latin typeface="Comic Sans MS" pitchFamily="66" charset="0"/>
              </a:rPr>
              <a:t>ostéo</a:t>
            </a:r>
            <a:r>
              <a:rPr lang="fr-FR" sz="2000" dirty="0" smtClean="0">
                <a:latin typeface="Comic Sans MS" pitchFamily="66" charset="0"/>
              </a:rPr>
              <a:t>-articulaire, plus rarement au niveau de l’appareil urinaire ou du système nerveux central</a:t>
            </a:r>
            <a:r>
              <a:rPr lang="fr-FR" sz="1600" dirty="0" smtClean="0"/>
              <a:t>.</a:t>
            </a:r>
            <a:endParaRPr lang="fr-F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93530" cy="6858000"/>
          </a:xfrm>
          <a:prstGeom prst="rect">
            <a:avLst/>
          </a:prstGeom>
        </p:spPr>
      </p:pic>
      <p:sp>
        <p:nvSpPr>
          <p:cNvPr id="4" name="Rectangle à coins arrondis 3"/>
          <p:cNvSpPr/>
          <p:nvPr/>
        </p:nvSpPr>
        <p:spPr>
          <a:xfrm>
            <a:off x="611560" y="332656"/>
            <a:ext cx="7488832"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C-Manifestations d’origine </a:t>
            </a:r>
            <a:r>
              <a:rPr lang="fr-FR" sz="3200" b="1" dirty="0" err="1" smtClean="0">
                <a:solidFill>
                  <a:schemeClr val="tx1"/>
                </a:solidFill>
                <a:latin typeface="Comic Sans MS" pitchFamily="66" charset="0"/>
              </a:rPr>
              <a:t>toxinique</a:t>
            </a:r>
            <a:endParaRPr lang="fr-FR" sz="3200" b="1" dirty="0">
              <a:solidFill>
                <a:schemeClr val="tx1"/>
              </a:solidFill>
              <a:latin typeface="Comic Sans MS" pitchFamily="66" charset="0"/>
            </a:endParaRPr>
          </a:p>
        </p:txBody>
      </p:sp>
      <p:sp>
        <p:nvSpPr>
          <p:cNvPr id="5" name="Rectangle à coins arrondis 4"/>
          <p:cNvSpPr/>
          <p:nvPr/>
        </p:nvSpPr>
        <p:spPr>
          <a:xfrm>
            <a:off x="755576" y="1844824"/>
            <a:ext cx="7416824" cy="23042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smtClean="0">
                <a:latin typeface="Comic Sans MS" pitchFamily="66" charset="0"/>
              </a:rPr>
              <a:t>- S. aureus est responsable d’intoxications alimentaires à incubation courte (quelques heures). Ces intoxications sont dues à l’ingestion d’aliments contaminés par le personnel les manipulant et conservés trop longtemps à température ambiante.</a:t>
            </a:r>
            <a:endParaRPr lang="fr-FR" sz="2400" dirty="0">
              <a:latin typeface="Comic Sans MS" pitchFamily="66" charset="0"/>
            </a:endParaRPr>
          </a:p>
        </p:txBody>
      </p:sp>
      <p:pic>
        <p:nvPicPr>
          <p:cNvPr id="6" name="Image 5" descr="téléchargement (11).jpg"/>
          <p:cNvPicPr>
            <a:picLocks noChangeAspect="1"/>
          </p:cNvPicPr>
          <p:nvPr/>
        </p:nvPicPr>
        <p:blipFill>
          <a:blip r:embed="rId3" cstate="print"/>
          <a:stretch>
            <a:fillRect/>
          </a:stretch>
        </p:blipFill>
        <p:spPr>
          <a:xfrm>
            <a:off x="2699792" y="4382666"/>
            <a:ext cx="4202311" cy="2475334"/>
          </a:xfrm>
          <a:prstGeom prst="ellipse">
            <a:avLst/>
          </a:prstGeom>
          <a:ln>
            <a:noFill/>
          </a:ln>
          <a:effectLst>
            <a:softEdge rad="112500"/>
          </a:effectLst>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1"/>
            <a:ext cx="9144000" cy="6857999"/>
          </a:xfrm>
          <a:prstGeom prst="rect">
            <a:avLst/>
          </a:prstGeom>
        </p:spPr>
      </p:pic>
      <p:sp>
        <p:nvSpPr>
          <p:cNvPr id="4" name="Rectangle à coins arrondis 3"/>
          <p:cNvSpPr/>
          <p:nvPr/>
        </p:nvSpPr>
        <p:spPr>
          <a:xfrm>
            <a:off x="1259632" y="260648"/>
            <a:ext cx="6264696"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L’infection par les S. aureus</a:t>
            </a:r>
            <a:endParaRPr lang="fr-FR" sz="3200" b="1" dirty="0">
              <a:solidFill>
                <a:schemeClr val="tx1"/>
              </a:solidFill>
              <a:latin typeface="Comic Sans MS" pitchFamily="66" charset="0"/>
            </a:endParaRPr>
          </a:p>
        </p:txBody>
      </p:sp>
      <p:sp>
        <p:nvSpPr>
          <p:cNvPr id="5" name="Rectangle à coins arrondis 4"/>
          <p:cNvSpPr/>
          <p:nvPr/>
        </p:nvSpPr>
        <p:spPr>
          <a:xfrm>
            <a:off x="323528" y="1700808"/>
            <a:ext cx="8496944" cy="2376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smtClean="0">
                <a:solidFill>
                  <a:schemeClr val="tx1"/>
                </a:solidFill>
                <a:latin typeface="Comic Sans MS" pitchFamily="66" charset="0"/>
              </a:rPr>
              <a:t>L’infection à S. aureus est parfois à l’origine d’un syndrome dit de choc toxique staphylococcique. Ce syndrome associe une fièvre élevée, un rash scarlatiniforme, de la diarrhée et une hypotension accompagnée de signes de défaillance </a:t>
            </a:r>
            <a:r>
              <a:rPr lang="fr-FR" sz="2400" dirty="0" err="1" smtClean="0">
                <a:solidFill>
                  <a:schemeClr val="tx1"/>
                </a:solidFill>
                <a:latin typeface="Comic Sans MS" pitchFamily="66" charset="0"/>
              </a:rPr>
              <a:t>polyviscérale</a:t>
            </a:r>
            <a:endParaRPr lang="fr-FR" sz="2400" dirty="0">
              <a:solidFill>
                <a:schemeClr val="tx1"/>
              </a:solidFill>
              <a:latin typeface="Comic Sans MS" pitchFamily="66" charset="0"/>
            </a:endParaRPr>
          </a:p>
        </p:txBody>
      </p:sp>
      <p:sp>
        <p:nvSpPr>
          <p:cNvPr id="6" name="Rectangle à coins arrondis 5"/>
          <p:cNvSpPr/>
          <p:nvPr/>
        </p:nvSpPr>
        <p:spPr>
          <a:xfrm>
            <a:off x="323528" y="4221088"/>
            <a:ext cx="8388424" cy="2232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smtClean="0">
                <a:latin typeface="Comic Sans MS" pitchFamily="66" charset="0"/>
              </a:rPr>
              <a:t>L’infection cutanée à S. aureus peut se traduire chez le nouveau</a:t>
            </a:r>
          </a:p>
          <a:p>
            <a:pPr algn="ctr"/>
            <a:r>
              <a:rPr lang="fr-FR" sz="2400" dirty="0" smtClean="0">
                <a:latin typeface="Comic Sans MS" pitchFamily="66" charset="0"/>
              </a:rPr>
              <a:t>-né par une dermite </a:t>
            </a:r>
            <a:r>
              <a:rPr lang="fr-FR" sz="2400" dirty="0" err="1" smtClean="0">
                <a:latin typeface="Comic Sans MS" pitchFamily="66" charset="0"/>
              </a:rPr>
              <a:t>exfoliatrice</a:t>
            </a:r>
            <a:r>
              <a:rPr lang="fr-FR" sz="2400" dirty="0" smtClean="0">
                <a:latin typeface="Comic Sans MS" pitchFamily="66" charset="0"/>
              </a:rPr>
              <a:t> (maladie de Ritter) et chez le nourrisson par un syndrome sévère du à un décollement étendu de la couche superficielle de l’épiderme (aspect de peau ébouillantée).</a:t>
            </a:r>
            <a:endParaRPr lang="fr-FR" sz="24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93530" cy="6858000"/>
          </a:xfrm>
          <a:prstGeom prst="rect">
            <a:avLst/>
          </a:prstGeom>
        </p:spPr>
      </p:pic>
      <p:sp>
        <p:nvSpPr>
          <p:cNvPr id="4" name="Rectangle à coins arrondis 3"/>
          <p:cNvSpPr/>
          <p:nvPr/>
        </p:nvSpPr>
        <p:spPr>
          <a:xfrm>
            <a:off x="1547664" y="260648"/>
            <a:ext cx="56886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b="1" dirty="0" smtClean="0">
                <a:solidFill>
                  <a:schemeClr val="tx1"/>
                </a:solidFill>
                <a:latin typeface="Comic Sans MS" pitchFamily="66" charset="0"/>
              </a:rPr>
              <a:t>Facteurs de </a:t>
            </a:r>
            <a:r>
              <a:rPr lang="fr-FR" sz="2800" b="1" dirty="0" err="1" smtClean="0">
                <a:solidFill>
                  <a:schemeClr val="tx1"/>
                </a:solidFill>
                <a:latin typeface="Comic Sans MS" pitchFamily="66" charset="0"/>
              </a:rPr>
              <a:t>pathogénicité</a:t>
            </a:r>
            <a:r>
              <a:rPr lang="fr-FR" sz="2800" b="1" dirty="0" smtClean="0">
                <a:solidFill>
                  <a:schemeClr val="tx1"/>
                </a:solidFill>
                <a:latin typeface="Comic Sans MS" pitchFamily="66" charset="0"/>
              </a:rPr>
              <a:t> </a:t>
            </a:r>
            <a:endParaRPr lang="fr-FR" sz="2800" dirty="0">
              <a:solidFill>
                <a:schemeClr val="tx1"/>
              </a:solidFill>
              <a:latin typeface="Comic Sans MS" pitchFamily="66" charset="0"/>
            </a:endParaRPr>
          </a:p>
        </p:txBody>
      </p:sp>
      <p:sp>
        <p:nvSpPr>
          <p:cNvPr id="5" name="Rectangle à coins arrondis 4"/>
          <p:cNvSpPr/>
          <p:nvPr/>
        </p:nvSpPr>
        <p:spPr>
          <a:xfrm>
            <a:off x="395536" y="1556792"/>
            <a:ext cx="2160240"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b="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fr-FR" b="1" dirty="0" smtClean="0">
                <a:solidFill>
                  <a:schemeClr val="tx1"/>
                </a:solidFill>
                <a:effectLst>
                  <a:outerShdw blurRad="38100" dist="38100" dir="2700000" algn="tl">
                    <a:srgbClr val="000000">
                      <a:alpha val="43137"/>
                    </a:srgbClr>
                  </a:outerShdw>
                </a:effectLst>
                <a:latin typeface="Comic Sans MS" pitchFamily="66" charset="0"/>
              </a:rPr>
              <a:t>a. </a:t>
            </a:r>
            <a:r>
              <a:rPr lang="fr-FR" dirty="0" err="1" smtClean="0">
                <a:solidFill>
                  <a:schemeClr val="tx1"/>
                </a:solidFill>
                <a:effectLst>
                  <a:outerShdw blurRad="38100" dist="38100" dir="2700000" algn="tl">
                    <a:srgbClr val="000000">
                      <a:alpha val="43137"/>
                    </a:srgbClr>
                  </a:outerShdw>
                </a:effectLst>
                <a:latin typeface="Comic Sans MS" pitchFamily="66" charset="0"/>
              </a:rPr>
              <a:t>Proteine</a:t>
            </a:r>
            <a:r>
              <a:rPr lang="fr-FR" dirty="0" smtClean="0">
                <a:solidFill>
                  <a:schemeClr val="tx1"/>
                </a:solidFill>
                <a:effectLst>
                  <a:outerShdw blurRad="38100" dist="38100" dir="2700000" algn="tl">
                    <a:srgbClr val="000000">
                      <a:alpha val="43137"/>
                    </a:srgbClr>
                  </a:outerShdw>
                </a:effectLst>
                <a:latin typeface="Comic Sans MS" pitchFamily="66" charset="0"/>
              </a:rPr>
              <a:t> A: </a:t>
            </a:r>
            <a:r>
              <a:rPr lang="fr-FR" dirty="0" smtClean="0">
                <a:latin typeface="Comic Sans MS" pitchFamily="66" charset="0"/>
              </a:rPr>
              <a:t>La paroi de S. aureus contient un constituant, la protéine A, qui a la propriété de fixer les immunoglobulines G par leur région </a:t>
            </a:r>
            <a:r>
              <a:rPr lang="fr-FR" dirty="0" err="1" smtClean="0">
                <a:latin typeface="Comic Sans MS" pitchFamily="66" charset="0"/>
              </a:rPr>
              <a:t>Fc</a:t>
            </a:r>
            <a:r>
              <a:rPr lang="fr-FR" dirty="0" smtClean="0">
                <a:latin typeface="Comic Sans MS" pitchFamily="66" charset="0"/>
              </a:rPr>
              <a:t>, ce qui pourrait interférer avec leur action </a:t>
            </a:r>
            <a:r>
              <a:rPr lang="fr-FR" dirty="0" err="1" smtClean="0">
                <a:latin typeface="Comic Sans MS" pitchFamily="66" charset="0"/>
              </a:rPr>
              <a:t>opsonisante</a:t>
            </a:r>
            <a:r>
              <a:rPr lang="fr-FR" dirty="0" smtClean="0">
                <a:latin typeface="Comic Sans MS" pitchFamily="66" charset="0"/>
              </a:rPr>
              <a:t>.</a:t>
            </a:r>
          </a:p>
          <a:p>
            <a:pPr algn="ctr"/>
            <a:endParaRPr lang="fr-FR" dirty="0">
              <a:solidFill>
                <a:schemeClr val="tx1"/>
              </a:solidFill>
              <a:effectLst>
                <a:outerShdw blurRad="38100" dist="38100" dir="2700000" algn="tl">
                  <a:srgbClr val="000000">
                    <a:alpha val="43137"/>
                  </a:srgbClr>
                </a:outerShdw>
              </a:effectLst>
              <a:latin typeface="Comic Sans MS" pitchFamily="66" charset="0"/>
            </a:endParaRPr>
          </a:p>
        </p:txBody>
      </p:sp>
      <p:sp>
        <p:nvSpPr>
          <p:cNvPr id="6" name="Rectangle à coins arrondis 5"/>
          <p:cNvSpPr/>
          <p:nvPr/>
        </p:nvSpPr>
        <p:spPr>
          <a:xfrm>
            <a:off x="5868144" y="1700808"/>
            <a:ext cx="2592288" cy="4941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latin typeface="Comic Sans MS" pitchFamily="66" charset="0"/>
              </a:rPr>
              <a:t>b. </a:t>
            </a:r>
            <a:r>
              <a:rPr lang="fr-FR" dirty="0" err="1" smtClean="0">
                <a:solidFill>
                  <a:schemeClr val="tx1"/>
                </a:solidFill>
                <a:effectLst>
                  <a:outerShdw blurRad="38100" dist="38100" dir="2700000" algn="tl">
                    <a:srgbClr val="000000">
                      <a:alpha val="43137"/>
                    </a:srgbClr>
                  </a:outerShdw>
                </a:effectLst>
                <a:latin typeface="Comic Sans MS" pitchFamily="66" charset="0"/>
              </a:rPr>
              <a:t>Adhésines</a:t>
            </a:r>
            <a:r>
              <a:rPr lang="fr-FR" dirty="0" smtClean="0">
                <a:solidFill>
                  <a:schemeClr val="tx1"/>
                </a:solidFill>
                <a:effectLst>
                  <a:outerShdw blurRad="38100" dist="38100" dir="2700000" algn="tl">
                    <a:srgbClr val="000000">
                      <a:alpha val="43137"/>
                    </a:srgbClr>
                  </a:outerShdw>
                </a:effectLst>
                <a:latin typeface="Comic Sans MS" pitchFamily="66" charset="0"/>
              </a:rPr>
              <a:t> : </a:t>
            </a:r>
          </a:p>
          <a:p>
            <a:pPr algn="ctr"/>
            <a:r>
              <a:rPr lang="fr-FR" dirty="0" smtClean="0">
                <a:solidFill>
                  <a:schemeClr val="tx1"/>
                </a:solidFill>
                <a:latin typeface="Comic Sans MS" pitchFamily="66" charset="0"/>
              </a:rPr>
              <a:t>La bactérie possède des </a:t>
            </a:r>
            <a:r>
              <a:rPr lang="fr-FR" dirty="0" err="1" smtClean="0">
                <a:solidFill>
                  <a:schemeClr val="tx1"/>
                </a:solidFill>
                <a:latin typeface="Comic Sans MS" pitchFamily="66" charset="0"/>
              </a:rPr>
              <a:t>adhésines</a:t>
            </a:r>
            <a:r>
              <a:rPr lang="fr-FR" dirty="0" smtClean="0">
                <a:solidFill>
                  <a:schemeClr val="tx1"/>
                </a:solidFill>
                <a:latin typeface="Comic Sans MS" pitchFamily="66" charset="0"/>
              </a:rPr>
              <a:t> et un récepteur pour la </a:t>
            </a:r>
            <a:r>
              <a:rPr lang="fr-FR" dirty="0" err="1" smtClean="0">
                <a:solidFill>
                  <a:schemeClr val="tx1"/>
                </a:solidFill>
                <a:latin typeface="Comic Sans MS" pitchFamily="66" charset="0"/>
              </a:rPr>
              <a:t>fibronectine</a:t>
            </a:r>
            <a:r>
              <a:rPr lang="fr-FR" dirty="0" smtClean="0">
                <a:solidFill>
                  <a:schemeClr val="tx1"/>
                </a:solidFill>
                <a:latin typeface="Comic Sans MS" pitchFamily="66" charset="0"/>
              </a:rPr>
              <a:t> qui jouent un rôle dans son adhésion aux tissus (en particulier aux valves cardiaques) et au matériel étranger. Elle possède aussi un récepteur pour le fibrinogène (</a:t>
            </a:r>
            <a:r>
              <a:rPr lang="fr-FR" dirty="0" err="1" smtClean="0">
                <a:solidFill>
                  <a:schemeClr val="tx1"/>
                </a:solidFill>
                <a:latin typeface="Comic Sans MS" pitchFamily="66" charset="0"/>
              </a:rPr>
              <a:t>Clumping</a:t>
            </a:r>
            <a:r>
              <a:rPr lang="fr-FR" dirty="0" smtClean="0">
                <a:solidFill>
                  <a:schemeClr val="tx1"/>
                </a:solidFill>
                <a:latin typeface="Comic Sans MS" pitchFamily="66" charset="0"/>
              </a:rPr>
              <a:t> Factor)</a:t>
            </a:r>
            <a:endParaRPr lang="fr-FR" dirty="0">
              <a:solidFill>
                <a:schemeClr val="tx1"/>
              </a:solidFill>
              <a:latin typeface="Comic Sans MS"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
                                            <p:bg/>
                                          </p:spTgt>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 presetClass="entr" presetSubtype="4"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323528" y="1844824"/>
            <a:ext cx="3888432" cy="47971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latin typeface="Comic Sans MS" pitchFamily="66" charset="0"/>
              </a:rPr>
              <a:t>c. </a:t>
            </a:r>
            <a:r>
              <a:rPr lang="fr-FR" dirty="0" smtClean="0">
                <a:solidFill>
                  <a:schemeClr val="tx1"/>
                </a:solidFill>
                <a:effectLst>
                  <a:outerShdw blurRad="38100" dist="38100" dir="2700000" algn="tl">
                    <a:srgbClr val="000000">
                      <a:alpha val="43137"/>
                    </a:srgbClr>
                  </a:outerShdw>
                </a:effectLst>
                <a:latin typeface="Comic Sans MS" pitchFamily="66" charset="0"/>
              </a:rPr>
              <a:t>Toxines </a:t>
            </a:r>
            <a:r>
              <a:rPr lang="fr-FR" dirty="0" smtClean="0">
                <a:solidFill>
                  <a:schemeClr val="tx1"/>
                </a:solidFill>
                <a:latin typeface="Comic Sans MS" pitchFamily="66" charset="0"/>
              </a:rPr>
              <a:t>:</a:t>
            </a:r>
          </a:p>
          <a:p>
            <a:pPr algn="ctr"/>
            <a:r>
              <a:rPr lang="fr-FR" dirty="0" smtClean="0">
                <a:solidFill>
                  <a:schemeClr val="tx1"/>
                </a:solidFill>
                <a:latin typeface="Comic Sans MS" pitchFamily="66" charset="0"/>
              </a:rPr>
              <a:t> S. aureus peut produire de nombreuses toxines. Ces toxines libérées dans les aliments sont responsables d’intoxications alimentaires. Une toxine particulière, TSST-1 est impliquée dans la majorité des cas de syndrome de choc toxique staphylococcique. Enfin, l’</a:t>
            </a:r>
            <a:r>
              <a:rPr lang="fr-FR" dirty="0" err="1" smtClean="0">
                <a:solidFill>
                  <a:schemeClr val="tx1"/>
                </a:solidFill>
                <a:latin typeface="Comic Sans MS" pitchFamily="66" charset="0"/>
              </a:rPr>
              <a:t>exfoliatine</a:t>
            </a:r>
            <a:r>
              <a:rPr lang="fr-FR" dirty="0" smtClean="0">
                <a:solidFill>
                  <a:schemeClr val="tx1"/>
                </a:solidFill>
                <a:latin typeface="Comic Sans MS" pitchFamily="66" charset="0"/>
              </a:rPr>
              <a:t> est responsable du décollement intra-épidermique observé au cours de l’impétigo bulleux et du syndrome de peau ébouillantée.</a:t>
            </a:r>
            <a:br>
              <a:rPr lang="fr-FR" dirty="0" smtClean="0">
                <a:solidFill>
                  <a:schemeClr val="tx1"/>
                </a:solidFill>
                <a:latin typeface="Comic Sans MS" pitchFamily="66" charset="0"/>
              </a:rPr>
            </a:br>
            <a:endParaRPr lang="fr-FR" dirty="0">
              <a:solidFill>
                <a:schemeClr val="tx1"/>
              </a:solidFill>
              <a:latin typeface="Comic Sans MS" pitchFamily="66" charset="0"/>
            </a:endParaRPr>
          </a:p>
        </p:txBody>
      </p:sp>
      <p:sp>
        <p:nvSpPr>
          <p:cNvPr id="5" name="Rectangle à coins arrondis 4"/>
          <p:cNvSpPr/>
          <p:nvPr/>
        </p:nvSpPr>
        <p:spPr>
          <a:xfrm>
            <a:off x="1700064" y="413048"/>
            <a:ext cx="56886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b="1" dirty="0" smtClean="0">
                <a:solidFill>
                  <a:schemeClr val="tx1"/>
                </a:solidFill>
                <a:latin typeface="Comic Sans MS" pitchFamily="66" charset="0"/>
              </a:rPr>
              <a:t>Facteurs de </a:t>
            </a:r>
            <a:r>
              <a:rPr lang="fr-FR" sz="2800" b="1" dirty="0" err="1" smtClean="0">
                <a:solidFill>
                  <a:schemeClr val="tx1"/>
                </a:solidFill>
                <a:latin typeface="Comic Sans MS" pitchFamily="66" charset="0"/>
              </a:rPr>
              <a:t>pathogénicité</a:t>
            </a:r>
            <a:r>
              <a:rPr lang="fr-FR" sz="2800" b="1" dirty="0" smtClean="0">
                <a:solidFill>
                  <a:schemeClr val="tx1"/>
                </a:solidFill>
                <a:latin typeface="Comic Sans MS" pitchFamily="66" charset="0"/>
              </a:rPr>
              <a:t> </a:t>
            </a:r>
            <a:endParaRPr lang="fr-FR" sz="2800" dirty="0">
              <a:solidFill>
                <a:schemeClr val="tx1"/>
              </a:solidFill>
              <a:latin typeface="Comic Sans MS" pitchFamily="66" charset="0"/>
            </a:endParaRPr>
          </a:p>
        </p:txBody>
      </p:sp>
      <p:sp>
        <p:nvSpPr>
          <p:cNvPr id="6" name="Rectangle à coins arrondis 5"/>
          <p:cNvSpPr/>
          <p:nvPr/>
        </p:nvSpPr>
        <p:spPr>
          <a:xfrm>
            <a:off x="5508104" y="1844824"/>
            <a:ext cx="3024336" cy="30243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effectLst>
                  <a:outerShdw blurRad="38100" dist="38100" dir="2700000" algn="tl">
                    <a:srgbClr val="000000">
                      <a:alpha val="43137"/>
                    </a:srgbClr>
                  </a:outerShdw>
                </a:effectLst>
                <a:latin typeface="Comic Sans MS" pitchFamily="66" charset="0"/>
              </a:rPr>
              <a:t>d. </a:t>
            </a:r>
            <a:r>
              <a:rPr lang="fr-FR" dirty="0" smtClean="0">
                <a:solidFill>
                  <a:schemeClr val="tx1"/>
                </a:solidFill>
                <a:effectLst>
                  <a:outerShdw blurRad="38100" dist="38100" dir="2700000" algn="tl">
                    <a:srgbClr val="000000">
                      <a:alpha val="43137"/>
                    </a:srgbClr>
                  </a:outerShdw>
                </a:effectLst>
                <a:latin typeface="Comic Sans MS" pitchFamily="66" charset="0"/>
              </a:rPr>
              <a:t>Enzymes :</a:t>
            </a:r>
          </a:p>
          <a:p>
            <a:pPr algn="ctr"/>
            <a:r>
              <a:rPr lang="fr-FR" dirty="0" smtClean="0">
                <a:solidFill>
                  <a:schemeClr val="tx1"/>
                </a:solidFill>
                <a:latin typeface="Comic Sans MS" pitchFamily="66" charset="0"/>
              </a:rPr>
              <a:t> S. aureus produit différentes enzymes qui peuvent favoriser sa diffusion et une </a:t>
            </a:r>
            <a:r>
              <a:rPr lang="fr-FR" dirty="0" err="1" smtClean="0">
                <a:solidFill>
                  <a:schemeClr val="tx1"/>
                </a:solidFill>
                <a:latin typeface="Comic Sans MS" pitchFamily="66" charset="0"/>
              </a:rPr>
              <a:t>coagulase</a:t>
            </a:r>
            <a:r>
              <a:rPr lang="fr-FR" dirty="0" smtClean="0">
                <a:solidFill>
                  <a:schemeClr val="tx1"/>
                </a:solidFill>
                <a:latin typeface="Comic Sans MS" pitchFamily="66" charset="0"/>
              </a:rPr>
              <a:t> qui favorise la constitution de thrombophlébites septiques.</a:t>
            </a:r>
            <a:br>
              <a:rPr lang="fr-FR" dirty="0" smtClean="0">
                <a:solidFill>
                  <a:schemeClr val="tx1"/>
                </a:solidFill>
                <a:latin typeface="Comic Sans MS" pitchFamily="66" charset="0"/>
              </a:rPr>
            </a:br>
            <a:endParaRPr lang="fr-FR" dirty="0">
              <a:solidFill>
                <a:schemeClr val="tx1"/>
              </a:solidFill>
              <a:latin typeface="Comic Sans MS"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grpId="0" nodeType="afterEffect">
                                  <p:stCondLst>
                                    <p:cond delay="0"/>
                                  </p:stCondLst>
                                  <p:childTnLst>
                                    <p:set>
                                      <p:cBhvr>
                                        <p:cTn id="29" dur="1" fill="hold">
                                          <p:stCondLst>
                                            <p:cond delay="0"/>
                                          </p:stCondLst>
                                        </p:cTn>
                                        <p:tgtEl>
                                          <p:spTgt spid="6">
                                            <p:bg/>
                                          </p:spTgt>
                                        </p:tgtEl>
                                        <p:attrNameLst>
                                          <p:attrName>style.visibility</p:attrName>
                                        </p:attrNameLst>
                                      </p:cBhvr>
                                      <p:to>
                                        <p:strVal val="visible"/>
                                      </p:to>
                                    </p:set>
                                    <p:anim calcmode="lin" valueType="num">
                                      <p:cBhvr additive="base">
                                        <p:cTn id="3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6">
                                            <p:bg/>
                                          </p:spTgt>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 presetClass="entr" presetSubtype="4"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6500"/>
                            </p:stCondLst>
                            <p:childTnLst>
                              <p:par>
                                <p:cTn id="38" presetID="2" presetClass="entr" presetSubtype="4"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à coins arrondis 2"/>
          <p:cNvSpPr/>
          <p:nvPr/>
        </p:nvSpPr>
        <p:spPr>
          <a:xfrm>
            <a:off x="1403648" y="260648"/>
            <a:ext cx="5472608"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Diagnostic bactériologique</a:t>
            </a:r>
            <a:endParaRPr lang="fr-FR" sz="3200" dirty="0">
              <a:solidFill>
                <a:schemeClr val="tx1"/>
              </a:solidFill>
              <a:latin typeface="Comic Sans MS" pitchFamily="66" charset="0"/>
            </a:endParaRPr>
          </a:p>
        </p:txBody>
      </p:sp>
      <p:sp>
        <p:nvSpPr>
          <p:cNvPr id="6" name="Rectangle à coins arrondis 5"/>
          <p:cNvSpPr/>
          <p:nvPr/>
        </p:nvSpPr>
        <p:spPr>
          <a:xfrm>
            <a:off x="251520" y="1484784"/>
            <a:ext cx="4536504" cy="5013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schemeClr val="tx1"/>
                </a:solidFill>
                <a:effectLst>
                  <a:outerShdw blurRad="38100" dist="38100" dir="2700000" algn="tl">
                    <a:srgbClr val="000000">
                      <a:alpha val="43137"/>
                    </a:srgbClr>
                  </a:outerShdw>
                </a:effectLst>
                <a:latin typeface="Comic Sans MS" pitchFamily="66" charset="0"/>
              </a:rPr>
              <a:t>a- Diagnostic direct:</a:t>
            </a:r>
          </a:p>
          <a:p>
            <a:pPr algn="ctr"/>
            <a:r>
              <a:rPr lang="fr-FR" dirty="0" smtClean="0">
                <a:solidFill>
                  <a:schemeClr val="tx1"/>
                </a:solidFill>
                <a:latin typeface="Comic Sans MS" pitchFamily="66" charset="0"/>
              </a:rPr>
              <a:t> Il repose sur l’isolement de la bactérie au niveau des lésions ou par hémoculture en cas de septicémie. Des milieux sélectifs peuvent être utilisés pour des prélèvements portant sur des régions où la flore commensale est abondante. Dans des cas très particuliers, des laboratoires spécialisés peuvent rechercher si la bactérie isolée possède ou non des toxines pouvant expliquer le tableau clinique. L’étude de la sensibilité aux antibiotiques est indispensable, en particulier la recherche du caractère </a:t>
            </a:r>
            <a:r>
              <a:rPr lang="fr-FR" dirty="0" err="1" smtClean="0">
                <a:solidFill>
                  <a:schemeClr val="tx1"/>
                </a:solidFill>
                <a:latin typeface="Comic Sans MS" pitchFamily="66" charset="0"/>
              </a:rPr>
              <a:t>méti</a:t>
            </a:r>
            <a:r>
              <a:rPr lang="fr-FR" dirty="0" smtClean="0">
                <a:solidFill>
                  <a:schemeClr val="tx1"/>
                </a:solidFill>
                <a:latin typeface="Comic Sans MS" pitchFamily="66" charset="0"/>
              </a:rPr>
              <a:t>-R qui nécessite des techniques particulières.</a:t>
            </a:r>
            <a:endParaRPr lang="fr-FR" dirty="0">
              <a:solidFill>
                <a:schemeClr val="tx1"/>
              </a:solidFill>
              <a:latin typeface="Comic Sans MS" pitchFamily="66" charset="0"/>
            </a:endParaRPr>
          </a:p>
        </p:txBody>
      </p:sp>
      <p:sp>
        <p:nvSpPr>
          <p:cNvPr id="7" name="Rectangle à coins arrondis 6"/>
          <p:cNvSpPr/>
          <p:nvPr/>
        </p:nvSpPr>
        <p:spPr>
          <a:xfrm>
            <a:off x="5580112" y="1556792"/>
            <a:ext cx="3096344" cy="36724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effectLst>
                  <a:outerShdw blurRad="38100" dist="38100" dir="2700000" algn="tl">
                    <a:srgbClr val="000000">
                      <a:alpha val="43137"/>
                    </a:srgbClr>
                  </a:outerShdw>
                </a:effectLst>
                <a:latin typeface="Comic Sans MS" pitchFamily="66" charset="0"/>
              </a:rPr>
              <a:t>Le dosage des anticorps </a:t>
            </a:r>
            <a:r>
              <a:rPr lang="fr-FR" dirty="0" err="1" smtClean="0">
                <a:effectLst>
                  <a:outerShdw blurRad="38100" dist="38100" dir="2700000" algn="tl">
                    <a:srgbClr val="000000">
                      <a:alpha val="43137"/>
                    </a:srgbClr>
                  </a:outerShdw>
                </a:effectLst>
                <a:latin typeface="Comic Sans MS" pitchFamily="66" charset="0"/>
              </a:rPr>
              <a:t>antistaphylococciques</a:t>
            </a:r>
            <a:r>
              <a:rPr lang="fr-FR" dirty="0" smtClean="0">
                <a:effectLst>
                  <a:outerShdw blurRad="38100" dist="38100" dir="2700000" algn="tl">
                    <a:srgbClr val="000000">
                      <a:alpha val="43137"/>
                    </a:srgbClr>
                  </a:outerShdw>
                </a:effectLst>
                <a:latin typeface="Comic Sans MS" pitchFamily="66" charset="0"/>
              </a:rPr>
              <a:t> </a:t>
            </a:r>
            <a:r>
              <a:rPr lang="fr-FR" dirty="0" smtClean="0">
                <a:latin typeface="Comic Sans MS" pitchFamily="66" charset="0"/>
              </a:rPr>
              <a:t>: n’est réalisé qu’exceptionnellement : intérêt dans certaines infections d’évolution subaiguë décapitées par une antibiothérapie mal adaptée.</a:t>
            </a:r>
            <a:br>
              <a:rPr lang="fr-FR" dirty="0" smtClean="0">
                <a:latin typeface="Comic Sans MS" pitchFamily="66" charset="0"/>
              </a:rPr>
            </a:br>
            <a:r>
              <a:rPr lang="fr-FR" dirty="0" smtClean="0">
                <a:latin typeface="Comic Sans MS" pitchFamily="66" charset="0"/>
              </a:rPr>
              <a:t/>
            </a:r>
            <a:br>
              <a:rPr lang="fr-FR" dirty="0" smtClean="0">
                <a:latin typeface="Comic Sans MS" pitchFamily="66" charset="0"/>
              </a:rPr>
            </a:br>
            <a:endParaRPr lang="fr-FR" dirty="0">
              <a:latin typeface="Comic Sans MS" pitchFamily="66"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00"/>
                                        <p:tgtEl>
                                          <p:spTgt spid="6">
                                            <p:txEl>
                                              <p:pRg st="1" end="1"/>
                                            </p:txEl>
                                          </p:spTgt>
                                        </p:tgtEl>
                                      </p:cBhvr>
                                    </p:animEffect>
                                  </p:childTnLst>
                                </p:cTn>
                              </p:par>
                            </p:childTnLst>
                          </p:cTn>
                        </p:par>
                        <p:par>
                          <p:cTn id="24" fill="hold">
                            <p:stCondLst>
                              <p:cond delay="5500"/>
                            </p:stCondLst>
                            <p:childTnLst>
                              <p:par>
                                <p:cTn id="25" presetID="2" presetClass="entr" presetSubtype="4"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7">
                                            <p:bg/>
                                          </p:spTgt>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build="p" animBg="1"/>
      <p:bldP spid="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1187624" y="188640"/>
            <a:ext cx="590465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Traitement et prévention</a:t>
            </a:r>
            <a:endParaRPr lang="fr-FR" sz="3200" dirty="0">
              <a:solidFill>
                <a:schemeClr val="tx1"/>
              </a:solidFill>
              <a:latin typeface="Comic Sans MS" pitchFamily="66" charset="0"/>
            </a:endParaRPr>
          </a:p>
        </p:txBody>
      </p:sp>
      <p:sp>
        <p:nvSpPr>
          <p:cNvPr id="5" name="Rectangle à coins arrondis 4"/>
          <p:cNvSpPr/>
          <p:nvPr/>
        </p:nvSpPr>
        <p:spPr>
          <a:xfrm>
            <a:off x="395536" y="1340768"/>
            <a:ext cx="8424936" cy="3888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solidFill>
                  <a:schemeClr val="tx1"/>
                </a:solidFill>
                <a:latin typeface="Comic Sans MS" pitchFamily="66" charset="0"/>
              </a:rPr>
              <a:t>Le choix de l’antibiothérapie sera guidé par l’antibiogramme et le contexte clinique. Les souches communautaires sont généralement résistantes aux pénicillines G et A mais sensibles aux pénicillines M (et aux céphalosporines). Elles sont souvent sensibles aux macrolides, aux </a:t>
            </a:r>
            <a:r>
              <a:rPr lang="fr-FR" dirty="0" err="1" smtClean="0">
                <a:solidFill>
                  <a:schemeClr val="tx1"/>
                </a:solidFill>
                <a:latin typeface="Comic Sans MS" pitchFamily="66" charset="0"/>
              </a:rPr>
              <a:t>synergistines</a:t>
            </a:r>
            <a:r>
              <a:rPr lang="fr-FR" dirty="0" smtClean="0">
                <a:solidFill>
                  <a:schemeClr val="tx1"/>
                </a:solidFill>
                <a:latin typeface="Comic Sans MS" pitchFamily="66" charset="0"/>
              </a:rPr>
              <a:t> et aux </a:t>
            </a:r>
            <a:r>
              <a:rPr lang="fr-FR" dirty="0" err="1" smtClean="0">
                <a:solidFill>
                  <a:schemeClr val="tx1"/>
                </a:solidFill>
                <a:latin typeface="Comic Sans MS" pitchFamily="66" charset="0"/>
              </a:rPr>
              <a:t>fluoroquinolones</a:t>
            </a:r>
            <a:r>
              <a:rPr lang="fr-FR" dirty="0" smtClean="0">
                <a:solidFill>
                  <a:schemeClr val="tx1"/>
                </a:solidFill>
                <a:latin typeface="Comic Sans MS" pitchFamily="66" charset="0"/>
              </a:rPr>
              <a:t>. En France, parmi les souches isolées en milieu hospitalier, environ un tiers sont résistantes à toutes les bêta-</a:t>
            </a:r>
            <a:r>
              <a:rPr lang="fr-FR" dirty="0" err="1" smtClean="0">
                <a:solidFill>
                  <a:schemeClr val="tx1"/>
                </a:solidFill>
                <a:latin typeface="Comic Sans MS" pitchFamily="66" charset="0"/>
              </a:rPr>
              <a:t>lactamines</a:t>
            </a:r>
            <a:r>
              <a:rPr lang="fr-FR" dirty="0" smtClean="0">
                <a:solidFill>
                  <a:schemeClr val="tx1"/>
                </a:solidFill>
                <a:latin typeface="Comic Sans MS" pitchFamily="66" charset="0"/>
              </a:rPr>
              <a:t> (souches </a:t>
            </a:r>
            <a:r>
              <a:rPr lang="fr-FR" dirty="0" err="1" smtClean="0">
                <a:solidFill>
                  <a:schemeClr val="tx1"/>
                </a:solidFill>
                <a:latin typeface="Comic Sans MS" pitchFamily="66" charset="0"/>
              </a:rPr>
              <a:t>méti</a:t>
            </a:r>
            <a:r>
              <a:rPr lang="fr-FR" dirty="0" smtClean="0">
                <a:solidFill>
                  <a:schemeClr val="tx1"/>
                </a:solidFill>
                <a:latin typeface="Comic Sans MS" pitchFamily="66" charset="0"/>
              </a:rPr>
              <a:t>-R) et sont en règle </a:t>
            </a:r>
            <a:r>
              <a:rPr lang="fr-FR" dirty="0" err="1" smtClean="0">
                <a:solidFill>
                  <a:schemeClr val="tx1"/>
                </a:solidFill>
                <a:latin typeface="Comic Sans MS" pitchFamily="66" charset="0"/>
              </a:rPr>
              <a:t>multirésistantes</a:t>
            </a:r>
            <a:r>
              <a:rPr lang="fr-FR" dirty="0" smtClean="0">
                <a:solidFill>
                  <a:schemeClr val="tx1"/>
                </a:solidFill>
                <a:latin typeface="Comic Sans MS" pitchFamily="66" charset="0"/>
              </a:rPr>
              <a:t>. Souvent seuls les </a:t>
            </a:r>
            <a:r>
              <a:rPr lang="fr-FR" dirty="0" err="1" smtClean="0">
                <a:solidFill>
                  <a:schemeClr val="tx1"/>
                </a:solidFill>
                <a:latin typeface="Comic Sans MS" pitchFamily="66" charset="0"/>
              </a:rPr>
              <a:t>glycopeptides</a:t>
            </a:r>
            <a:r>
              <a:rPr lang="fr-FR" dirty="0" smtClean="0">
                <a:solidFill>
                  <a:schemeClr val="tx1"/>
                </a:solidFill>
                <a:latin typeface="Comic Sans MS" pitchFamily="66" charset="0"/>
              </a:rPr>
              <a:t> restent actifs sur ces souches. La prévention des infections nosocomiales repose sur un strict respect des règles d’hygiène et en particulier le lavage des mains. Il n’existe pas de vaccination efficace.</a:t>
            </a:r>
            <a:endParaRPr lang="fr-FR" dirty="0">
              <a:solidFill>
                <a:schemeClr val="tx1"/>
              </a:solidFill>
              <a:latin typeface="Comic Sans MS" pitchFamily="66"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à coins arrondis 2"/>
          <p:cNvSpPr/>
          <p:nvPr/>
        </p:nvSpPr>
        <p:spPr>
          <a:xfrm>
            <a:off x="2411760" y="260648"/>
            <a:ext cx="4032448"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latin typeface="Comic Sans MS" pitchFamily="66" charset="0"/>
              </a:rPr>
              <a:t>Culture</a:t>
            </a:r>
            <a:endParaRPr lang="fr-FR" sz="3200" b="1" dirty="0">
              <a:latin typeface="Comic Sans MS" pitchFamily="66" charset="0"/>
            </a:endParaRPr>
          </a:p>
        </p:txBody>
      </p:sp>
      <p:sp>
        <p:nvSpPr>
          <p:cNvPr id="4" name="Rectangle à coins arrondis 3"/>
          <p:cNvSpPr/>
          <p:nvPr/>
        </p:nvSpPr>
        <p:spPr>
          <a:xfrm>
            <a:off x="323528" y="1484784"/>
            <a:ext cx="8317432" cy="51845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dirty="0" smtClean="0">
              <a:solidFill>
                <a:schemeClr val="tx1"/>
              </a:solidFill>
              <a:latin typeface="Comic Sans MS" pitchFamily="66" charset="0"/>
            </a:endParaRPr>
          </a:p>
          <a:p>
            <a:pPr algn="ctr"/>
            <a:r>
              <a:rPr lang="fr-FR" dirty="0" smtClean="0">
                <a:solidFill>
                  <a:schemeClr val="tx1"/>
                </a:solidFill>
                <a:latin typeface="Comic Sans MS" pitchFamily="66" charset="0"/>
              </a:rPr>
              <a:t>Comme tous les germes très répandus dans la nature, </a:t>
            </a:r>
            <a:r>
              <a:rPr lang="fr-FR" i="1" dirty="0" smtClean="0">
                <a:solidFill>
                  <a:schemeClr val="tx1"/>
                </a:solidFill>
                <a:latin typeface="Comic Sans MS" pitchFamily="66" charset="0"/>
              </a:rPr>
              <a:t>S.aureus </a:t>
            </a:r>
            <a:r>
              <a:rPr lang="fr-FR" dirty="0" smtClean="0">
                <a:solidFill>
                  <a:schemeClr val="tx1"/>
                </a:solidFill>
                <a:latin typeface="Comic Sans MS" pitchFamily="66" charset="0"/>
              </a:rPr>
              <a:t>cultive facilement sur les milieux usuels, à des conditions de pH et de température variables. Il est même capable de pousser dans des conditions hostiles, par exemple en </a:t>
            </a:r>
            <a:r>
              <a:rPr lang="fr-FR" i="1" dirty="0" smtClean="0">
                <a:solidFill>
                  <a:schemeClr val="tx1"/>
                </a:solidFill>
                <a:latin typeface="Comic Sans MS" pitchFamily="66" charset="0"/>
              </a:rPr>
              <a:t>présence de 7 % de </a:t>
            </a:r>
            <a:r>
              <a:rPr lang="fr-FR" i="1" dirty="0" err="1" smtClean="0">
                <a:solidFill>
                  <a:schemeClr val="tx1"/>
                </a:solidFill>
                <a:latin typeface="Comic Sans MS" pitchFamily="66" charset="0"/>
              </a:rPr>
              <a:t>Nacl</a:t>
            </a:r>
            <a:r>
              <a:rPr lang="fr-FR" dirty="0" smtClean="0">
                <a:solidFill>
                  <a:schemeClr val="tx1"/>
                </a:solidFill>
                <a:latin typeface="Comic Sans MS" pitchFamily="66" charset="0"/>
              </a:rPr>
              <a:t>. Ce caractère est mis à profit dans le milieu de culture sélectif </a:t>
            </a:r>
            <a:r>
              <a:rPr lang="fr-FR" dirty="0" err="1" smtClean="0">
                <a:solidFill>
                  <a:schemeClr val="tx1"/>
                </a:solidFill>
                <a:latin typeface="Comic Sans MS" pitchFamily="66" charset="0"/>
              </a:rPr>
              <a:t>hypersalé</a:t>
            </a:r>
            <a:r>
              <a:rPr lang="fr-FR" dirty="0" smtClean="0">
                <a:solidFill>
                  <a:schemeClr val="tx1"/>
                </a:solidFill>
                <a:latin typeface="Comic Sans MS" pitchFamily="66" charset="0"/>
              </a:rPr>
              <a:t> de CHAPMAN pour isoler le staphylocoque d'un prélèvement </a:t>
            </a:r>
            <a:r>
              <a:rPr lang="fr-FR" dirty="0" err="1" smtClean="0">
                <a:solidFill>
                  <a:schemeClr val="tx1"/>
                </a:solidFill>
                <a:latin typeface="Comic Sans MS" pitchFamily="66" charset="0"/>
              </a:rPr>
              <a:t>polymicrobien</a:t>
            </a:r>
            <a:r>
              <a:rPr lang="fr-FR" dirty="0" smtClean="0">
                <a:solidFill>
                  <a:schemeClr val="tx1"/>
                </a:solidFill>
                <a:latin typeface="Comic Sans MS" pitchFamily="66" charset="0"/>
              </a:rPr>
              <a:t>.</a:t>
            </a:r>
            <a:br>
              <a:rPr lang="fr-FR" dirty="0" smtClean="0">
                <a:solidFill>
                  <a:schemeClr val="tx1"/>
                </a:solidFill>
                <a:latin typeface="Comic Sans MS" pitchFamily="66" charset="0"/>
              </a:rPr>
            </a:br>
            <a:r>
              <a:rPr lang="fr-FR" b="1" dirty="0" smtClean="0">
                <a:solidFill>
                  <a:schemeClr val="tx1"/>
                </a:solidFill>
                <a:latin typeface="Comic Sans MS" pitchFamily="66" charset="0"/>
              </a:rPr>
              <a:t>En bouillon</a:t>
            </a:r>
            <a:r>
              <a:rPr lang="fr-FR" dirty="0" smtClean="0">
                <a:solidFill>
                  <a:schemeClr val="tx1"/>
                </a:solidFill>
                <a:latin typeface="Comic Sans MS" pitchFamily="66" charset="0"/>
              </a:rPr>
              <a:t/>
            </a:r>
            <a:br>
              <a:rPr lang="fr-FR" dirty="0" smtClean="0">
                <a:solidFill>
                  <a:schemeClr val="tx1"/>
                </a:solidFill>
                <a:latin typeface="Comic Sans MS" pitchFamily="66" charset="0"/>
              </a:rPr>
            </a:br>
            <a:r>
              <a:rPr lang="fr-FR" i="1" dirty="0" smtClean="0">
                <a:solidFill>
                  <a:schemeClr val="tx1"/>
                </a:solidFill>
                <a:latin typeface="Comic Sans MS" pitchFamily="66" charset="0"/>
              </a:rPr>
              <a:t>S.aureus </a:t>
            </a:r>
            <a:r>
              <a:rPr lang="fr-FR" dirty="0" smtClean="0">
                <a:solidFill>
                  <a:schemeClr val="tx1"/>
                </a:solidFill>
                <a:latin typeface="Comic Sans MS" pitchFamily="66" charset="0"/>
              </a:rPr>
              <a:t>donne un trouble uniforme en quelques heures</a:t>
            </a:r>
            <a:br>
              <a:rPr lang="fr-FR" dirty="0" smtClean="0">
                <a:solidFill>
                  <a:schemeClr val="tx1"/>
                </a:solidFill>
                <a:latin typeface="Comic Sans MS" pitchFamily="66" charset="0"/>
              </a:rPr>
            </a:br>
            <a:r>
              <a:rPr lang="fr-FR" b="1" dirty="0" smtClean="0">
                <a:solidFill>
                  <a:schemeClr val="tx1"/>
                </a:solidFill>
                <a:latin typeface="Comic Sans MS" pitchFamily="66" charset="0"/>
              </a:rPr>
              <a:t>Sur gélose ordinaire</a:t>
            </a:r>
            <a:r>
              <a:rPr lang="fr-FR" dirty="0" smtClean="0">
                <a:solidFill>
                  <a:schemeClr val="tx1"/>
                </a:solidFill>
                <a:latin typeface="Comic Sans MS" pitchFamily="66" charset="0"/>
              </a:rPr>
              <a:t/>
            </a:r>
            <a:br>
              <a:rPr lang="fr-FR" dirty="0" smtClean="0">
                <a:solidFill>
                  <a:schemeClr val="tx1"/>
                </a:solidFill>
                <a:latin typeface="Comic Sans MS" pitchFamily="66" charset="0"/>
              </a:rPr>
            </a:br>
            <a:r>
              <a:rPr lang="fr-FR" dirty="0" smtClean="0">
                <a:solidFill>
                  <a:schemeClr val="tx1"/>
                </a:solidFill>
                <a:latin typeface="Comic Sans MS" pitchFamily="66" charset="0"/>
              </a:rPr>
              <a:t>les colonies sont lisses, rondes, bombées, brillantes, opaques, de 1 mm de diamètre. Elles se pigmentent habituellement en jaune doré (aureus), parfois en jaune citron, et parfois sont non pigmentées</a:t>
            </a:r>
            <a:br>
              <a:rPr lang="fr-FR" dirty="0" smtClean="0">
                <a:solidFill>
                  <a:schemeClr val="tx1"/>
                </a:solidFill>
                <a:latin typeface="Comic Sans MS" pitchFamily="66" charset="0"/>
              </a:rPr>
            </a:br>
            <a:r>
              <a:rPr lang="fr-FR" b="1" dirty="0" smtClean="0">
                <a:solidFill>
                  <a:schemeClr val="tx1"/>
                </a:solidFill>
                <a:latin typeface="Comic Sans MS" pitchFamily="66" charset="0"/>
              </a:rPr>
              <a:t>En gélose profonde</a:t>
            </a:r>
            <a:r>
              <a:rPr lang="fr-FR" dirty="0" smtClean="0">
                <a:solidFill>
                  <a:schemeClr val="tx1"/>
                </a:solidFill>
                <a:latin typeface="Comic Sans MS" pitchFamily="66" charset="0"/>
              </a:rPr>
              <a:t/>
            </a:r>
            <a:br>
              <a:rPr lang="fr-FR" dirty="0" smtClean="0">
                <a:solidFill>
                  <a:schemeClr val="tx1"/>
                </a:solidFill>
                <a:latin typeface="Comic Sans MS" pitchFamily="66" charset="0"/>
              </a:rPr>
            </a:br>
            <a:r>
              <a:rPr lang="fr-FR" i="1" dirty="0" smtClean="0">
                <a:solidFill>
                  <a:schemeClr val="tx1"/>
                </a:solidFill>
                <a:latin typeface="Comic Sans MS" pitchFamily="66" charset="0"/>
              </a:rPr>
              <a:t>S.aureus </a:t>
            </a:r>
            <a:r>
              <a:rPr lang="fr-FR" dirty="0" smtClean="0">
                <a:solidFill>
                  <a:schemeClr val="tx1"/>
                </a:solidFill>
                <a:latin typeface="Comic Sans MS" pitchFamily="66" charset="0"/>
              </a:rPr>
              <a:t>pousse dans la zone d'aérobiose et dans la zone d'anaérobiose. C'est donc une bactérie aérobie-anaérobie facultative, capable de se multiplier à la surface de la peau, en </a:t>
            </a:r>
            <a:r>
              <a:rPr lang="fr-FR" dirty="0" err="1" smtClean="0">
                <a:solidFill>
                  <a:schemeClr val="tx1"/>
                </a:solidFill>
                <a:latin typeface="Comic Sans MS" pitchFamily="66" charset="0"/>
              </a:rPr>
              <a:t>aé-robiose</a:t>
            </a:r>
            <a:r>
              <a:rPr lang="fr-FR" dirty="0" smtClean="0">
                <a:solidFill>
                  <a:schemeClr val="tx1"/>
                </a:solidFill>
                <a:latin typeface="Comic Sans MS" pitchFamily="66" charset="0"/>
              </a:rPr>
              <a:t> et dans les tissus mal oxygénés, plaie profonde par exemple.</a:t>
            </a:r>
            <a:br>
              <a:rPr lang="fr-FR" dirty="0" smtClean="0">
                <a:solidFill>
                  <a:schemeClr val="tx1"/>
                </a:solidFill>
                <a:latin typeface="Comic Sans MS" pitchFamily="66" charset="0"/>
              </a:rPr>
            </a:br>
            <a:endParaRPr lang="fr-FR" dirty="0">
              <a:solidFill>
                <a:schemeClr val="tx1"/>
              </a:solidFill>
              <a:latin typeface="Comic Sans MS"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2000"/>
                                        <p:tgtEl>
                                          <p:spTgt spid="4">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à coins arrondis 4"/>
          <p:cNvSpPr/>
          <p:nvPr/>
        </p:nvSpPr>
        <p:spPr>
          <a:xfrm>
            <a:off x="6084168" y="2924944"/>
            <a:ext cx="2520280" cy="51077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b="1" i="1" dirty="0" smtClean="0">
                <a:effectLst>
                  <a:outerShdw blurRad="38100" dist="38100" dir="2700000" algn="tl">
                    <a:srgbClr val="000000">
                      <a:alpha val="43137"/>
                    </a:srgbClr>
                  </a:outerShdw>
                </a:effectLst>
                <a:latin typeface="Comic Sans MS" pitchFamily="66" charset="0"/>
                <a:cs typeface="Vijaya" pitchFamily="34" charset="0"/>
              </a:rPr>
              <a:t>Plan de travail</a:t>
            </a:r>
            <a:endParaRPr lang="fr-FR" sz="2400" b="1" i="1" dirty="0">
              <a:effectLst>
                <a:outerShdw blurRad="38100" dist="38100" dir="2700000" algn="tl">
                  <a:srgbClr val="000000">
                    <a:alpha val="43137"/>
                  </a:srgbClr>
                </a:outerShdw>
              </a:effectLst>
              <a:latin typeface="Comic Sans MS" pitchFamily="66" charset="0"/>
              <a:cs typeface="Vijaya" pitchFamily="34" charset="0"/>
            </a:endParaRPr>
          </a:p>
        </p:txBody>
      </p:sp>
      <p:sp>
        <p:nvSpPr>
          <p:cNvPr id="9" name="Rectangle à coins arrondis 8"/>
          <p:cNvSpPr/>
          <p:nvPr/>
        </p:nvSpPr>
        <p:spPr>
          <a:xfrm>
            <a:off x="2195736" y="188640"/>
            <a:ext cx="3744416" cy="54868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fr-FR" sz="2200" b="1" i="1" dirty="0">
                <a:solidFill>
                  <a:schemeClr val="tx1"/>
                </a:solidFill>
                <a:effectLst>
                  <a:outerShdw blurRad="38100" dist="38100" dir="2700000" algn="tl">
                    <a:srgbClr val="000000">
                      <a:alpha val="43137"/>
                    </a:srgbClr>
                  </a:outerShdw>
                </a:effectLst>
                <a:latin typeface="Comic Sans MS" pitchFamily="66" charset="0"/>
              </a:rPr>
              <a:t>Introduction</a:t>
            </a:r>
            <a:endParaRPr lang="en-US" sz="2200" i="1" dirty="0">
              <a:solidFill>
                <a:schemeClr val="tx1"/>
              </a:solidFill>
              <a:latin typeface="Comic Sans MS" pitchFamily="66" charset="0"/>
            </a:endParaRPr>
          </a:p>
        </p:txBody>
      </p:sp>
      <p:sp>
        <p:nvSpPr>
          <p:cNvPr id="22" name="Rectangle à coins arrondis 21"/>
          <p:cNvSpPr/>
          <p:nvPr/>
        </p:nvSpPr>
        <p:spPr>
          <a:xfrm>
            <a:off x="2267744" y="908720"/>
            <a:ext cx="3240360"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smtClean="0">
                <a:latin typeface="Comic Sans MS" pitchFamily="66" charset="0"/>
                <a:cs typeface="Times New Roman" pitchFamily="18" charset="0"/>
              </a:rPr>
              <a:t>Définition</a:t>
            </a:r>
            <a:endParaRPr lang="fr-FR" sz="2400" b="1" dirty="0">
              <a:latin typeface="Comic Sans MS" pitchFamily="66" charset="0"/>
            </a:endParaRPr>
          </a:p>
        </p:txBody>
      </p:sp>
      <p:sp>
        <p:nvSpPr>
          <p:cNvPr id="23" name="Rectangle à coins arrondis 22"/>
          <p:cNvSpPr/>
          <p:nvPr/>
        </p:nvSpPr>
        <p:spPr>
          <a:xfrm>
            <a:off x="2051720" y="1556792"/>
            <a:ext cx="331236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fr-FR" sz="2400" b="1" i="1" dirty="0" smtClean="0">
                <a:effectLst>
                  <a:outerShdw blurRad="38100" dist="38100" dir="2700000" algn="tl">
                    <a:srgbClr val="000000">
                      <a:alpha val="43137"/>
                    </a:srgbClr>
                  </a:outerShdw>
                </a:effectLst>
                <a:latin typeface="Comic Sans MS" pitchFamily="66" charset="0"/>
                <a:cs typeface="Arial" charset="0"/>
              </a:rPr>
              <a:t>Classification</a:t>
            </a:r>
            <a:endParaRPr lang="ar-DZ" sz="2400" b="1" i="1" dirty="0" smtClean="0">
              <a:effectLst>
                <a:outerShdw blurRad="38100" dist="38100" dir="2700000" algn="tl">
                  <a:srgbClr val="000000">
                    <a:alpha val="43137"/>
                  </a:srgbClr>
                </a:outerShdw>
              </a:effectLst>
              <a:latin typeface="Comic Sans MS" pitchFamily="66" charset="0"/>
              <a:cs typeface="Arial" charset="0"/>
            </a:endParaRPr>
          </a:p>
        </p:txBody>
      </p:sp>
      <p:sp>
        <p:nvSpPr>
          <p:cNvPr id="24" name="Rectangle à coins arrondis 23"/>
          <p:cNvSpPr/>
          <p:nvPr/>
        </p:nvSpPr>
        <p:spPr>
          <a:xfrm>
            <a:off x="2267744" y="2060848"/>
            <a:ext cx="3024336"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i="1" dirty="0" smtClean="0">
                <a:solidFill>
                  <a:schemeClr val="tx1">
                    <a:lumMod val="95000"/>
                    <a:lumOff val="5000"/>
                  </a:schemeClr>
                </a:solidFill>
                <a:latin typeface="Comic Sans MS" pitchFamily="66" charset="0"/>
              </a:rPr>
              <a:t>Habitat</a:t>
            </a:r>
            <a:endParaRPr lang="fr-FR" sz="2400" dirty="0">
              <a:latin typeface="Comic Sans MS" pitchFamily="66" charset="0"/>
            </a:endParaRPr>
          </a:p>
        </p:txBody>
      </p:sp>
      <p:sp>
        <p:nvSpPr>
          <p:cNvPr id="25" name="Rectangle à coins arrondis 24"/>
          <p:cNvSpPr/>
          <p:nvPr/>
        </p:nvSpPr>
        <p:spPr>
          <a:xfrm>
            <a:off x="2123728" y="2564904"/>
            <a:ext cx="3168352"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i="1" dirty="0" smtClean="0">
                <a:latin typeface="Comic Sans MS" pitchFamily="66" charset="0"/>
              </a:rPr>
              <a:t>Formes</a:t>
            </a:r>
            <a:endParaRPr lang="fr-FR" dirty="0">
              <a:latin typeface="Comic Sans MS" pitchFamily="66" charset="0"/>
            </a:endParaRPr>
          </a:p>
        </p:txBody>
      </p:sp>
      <p:sp>
        <p:nvSpPr>
          <p:cNvPr id="27" name="Rectangle à coins arrondis 26"/>
          <p:cNvSpPr/>
          <p:nvPr/>
        </p:nvSpPr>
        <p:spPr>
          <a:xfrm>
            <a:off x="1835696" y="3068960"/>
            <a:ext cx="3312368"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i="1" dirty="0" smtClean="0">
                <a:latin typeface="Comic Sans MS" pitchFamily="66" charset="0"/>
              </a:rPr>
              <a:t>L’infection</a:t>
            </a:r>
            <a:endParaRPr lang="fr-FR" dirty="0">
              <a:latin typeface="Comic Sans MS" pitchFamily="66" charset="0"/>
            </a:endParaRPr>
          </a:p>
        </p:txBody>
      </p:sp>
      <p:sp>
        <p:nvSpPr>
          <p:cNvPr id="28" name="Rectangle à coins arrondis 27"/>
          <p:cNvSpPr/>
          <p:nvPr/>
        </p:nvSpPr>
        <p:spPr>
          <a:xfrm>
            <a:off x="899592" y="3717032"/>
            <a:ext cx="446449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smtClean="0">
                <a:latin typeface="Comic Sans MS" pitchFamily="66" charset="0"/>
              </a:rPr>
              <a:t>Pouvoir pathogène</a:t>
            </a:r>
            <a:endParaRPr lang="ar-DZ" sz="2400" b="1" i="1" dirty="0" smtClean="0">
              <a:latin typeface="Comic Sans MS" pitchFamily="66" charset="0"/>
            </a:endParaRPr>
          </a:p>
        </p:txBody>
      </p:sp>
      <p:sp>
        <p:nvSpPr>
          <p:cNvPr id="29" name="Rectangle à coins arrondis 28"/>
          <p:cNvSpPr/>
          <p:nvPr/>
        </p:nvSpPr>
        <p:spPr>
          <a:xfrm>
            <a:off x="1259632" y="4437112"/>
            <a:ext cx="4392488" cy="5486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i="1" dirty="0" smtClean="0">
                <a:latin typeface="Comic Sans MS" pitchFamily="66" charset="0"/>
              </a:rPr>
              <a:t>Facteurs de </a:t>
            </a:r>
            <a:r>
              <a:rPr lang="fr-FR" sz="2400" b="1" i="1" dirty="0" err="1" smtClean="0">
                <a:latin typeface="Comic Sans MS" pitchFamily="66" charset="0"/>
              </a:rPr>
              <a:t>pathogénicité</a:t>
            </a:r>
            <a:endParaRPr lang="ar-DZ" sz="2400" b="1" i="1" dirty="0" smtClean="0">
              <a:latin typeface="Comic Sans MS" pitchFamily="66" charset="0"/>
            </a:endParaRPr>
          </a:p>
        </p:txBody>
      </p:sp>
      <p:sp>
        <p:nvSpPr>
          <p:cNvPr id="30" name="Rectangle à coins arrondis 29"/>
          <p:cNvSpPr/>
          <p:nvPr/>
        </p:nvSpPr>
        <p:spPr>
          <a:xfrm>
            <a:off x="1403648" y="5229200"/>
            <a:ext cx="4680520"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i="1" dirty="0" smtClean="0">
                <a:latin typeface="Comic Sans MS" pitchFamily="66" charset="0"/>
              </a:rPr>
              <a:t>Diagnostic bactériologique</a:t>
            </a:r>
            <a:endParaRPr lang="ar-DZ" sz="2400" b="1" i="1" dirty="0" smtClean="0">
              <a:latin typeface="Comic Sans MS" pitchFamily="66" charset="0"/>
            </a:endParaRPr>
          </a:p>
        </p:txBody>
      </p:sp>
      <p:sp>
        <p:nvSpPr>
          <p:cNvPr id="31" name="Rectangle à coins arrondis 30"/>
          <p:cNvSpPr/>
          <p:nvPr/>
        </p:nvSpPr>
        <p:spPr>
          <a:xfrm>
            <a:off x="1907704" y="5805264"/>
            <a:ext cx="482453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i="1" dirty="0" smtClean="0">
                <a:latin typeface="Comic Sans MS" pitchFamily="66" charset="0"/>
              </a:rPr>
              <a:t>Traitement et prévention</a:t>
            </a:r>
            <a:endParaRPr lang="ar-DZ" sz="2400" b="1" i="1" dirty="0" smtClean="0">
              <a:latin typeface="Comic Sans MS" pitchFamily="66" charset="0"/>
            </a:endParaRPr>
          </a:p>
        </p:txBody>
      </p:sp>
      <p:sp>
        <p:nvSpPr>
          <p:cNvPr id="32" name="Rectangle à coins arrondis 31"/>
          <p:cNvSpPr/>
          <p:nvPr/>
        </p:nvSpPr>
        <p:spPr>
          <a:xfrm>
            <a:off x="4788024" y="6470576"/>
            <a:ext cx="2520280" cy="38742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400" b="1" i="1" dirty="0" smtClean="0">
                <a:solidFill>
                  <a:schemeClr val="tx1">
                    <a:lumMod val="95000"/>
                    <a:lumOff val="5000"/>
                  </a:schemeClr>
                </a:solidFill>
                <a:latin typeface="Comic Sans MS" pitchFamily="66" charset="0"/>
              </a:rPr>
              <a:t>Conclusion</a:t>
            </a:r>
            <a:endParaRPr lang="fr-FR" b="1" i="1" dirty="0" smtClean="0">
              <a:solidFill>
                <a:schemeClr val="tx1">
                  <a:lumMod val="95000"/>
                  <a:lumOff val="5000"/>
                </a:schemeClr>
              </a:solidFill>
              <a:latin typeface="Comic Sans MS" pitchFamily="66" charset="0"/>
            </a:endParaRPr>
          </a:p>
        </p:txBody>
      </p:sp>
      <p:sp>
        <p:nvSpPr>
          <p:cNvPr id="7" name="Block Arc 39"/>
          <p:cNvSpPr/>
          <p:nvPr/>
        </p:nvSpPr>
        <p:spPr>
          <a:xfrm flipH="1">
            <a:off x="5004048" y="-1611560"/>
            <a:ext cx="9505056" cy="8822568"/>
          </a:xfrm>
          <a:prstGeom prst="blockArc">
            <a:avLst>
              <a:gd name="adj1" fmla="val 19471493"/>
              <a:gd name="adj2" fmla="val 3656531"/>
              <a:gd name="adj3" fmla="val 3348"/>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endParaRPr lang="en-US" dirty="0"/>
          </a:p>
        </p:txBody>
      </p:sp>
    </p:spTree>
  </p:cSld>
  <p:clrMapOvr>
    <a:masterClrMapping/>
  </p:clrMapOvr>
  <p:transition spd="slow"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20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wipe(down)">
                                      <p:cBhvr>
                                        <p:cTn id="18" dur="500"/>
                                        <p:tgtEl>
                                          <p:spTgt spid="9">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par>
                          <p:cTn id="22" fill="hold">
                            <p:stCondLst>
                              <p:cond delay="6000"/>
                            </p:stCondLst>
                            <p:childTnLst>
                              <p:par>
                                <p:cTn id="23" presetID="22" presetClass="entr" presetSubtype="4" fill="hold" grpId="0" nodeType="afterEffect">
                                  <p:stCondLst>
                                    <p:cond delay="0"/>
                                  </p:stCondLst>
                                  <p:childTnLst>
                                    <p:set>
                                      <p:cBhvr>
                                        <p:cTn id="24" dur="1" fill="hold">
                                          <p:stCondLst>
                                            <p:cond delay="0"/>
                                          </p:stCondLst>
                                        </p:cTn>
                                        <p:tgtEl>
                                          <p:spTgt spid="22">
                                            <p:bg/>
                                          </p:spTgt>
                                        </p:tgtEl>
                                        <p:attrNameLst>
                                          <p:attrName>style.visibility</p:attrName>
                                        </p:attrNameLst>
                                      </p:cBhvr>
                                      <p:to>
                                        <p:strVal val="visible"/>
                                      </p:to>
                                    </p:set>
                                    <p:animEffect transition="in" filter="wipe(down)">
                                      <p:cBhvr>
                                        <p:cTn id="25" dur="500"/>
                                        <p:tgtEl>
                                          <p:spTgt spid="22">
                                            <p:bg/>
                                          </p:spTgt>
                                        </p:tgtEl>
                                      </p:cBhvr>
                                    </p:animEffect>
                                  </p:childTnLst>
                                </p:cTn>
                              </p:par>
                            </p:childTnLst>
                          </p:cTn>
                        </p:par>
                        <p:par>
                          <p:cTn id="26" fill="hold">
                            <p:stCondLst>
                              <p:cond delay="6500"/>
                            </p:stCondLst>
                            <p:childTnLst>
                              <p:par>
                                <p:cTn id="27" presetID="22" presetClass="entr" presetSubtype="4" fill="hold" grpId="0"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down)">
                                      <p:cBhvr>
                                        <p:cTn id="29" dur="500"/>
                                        <p:tgtEl>
                                          <p:spTgt spid="22">
                                            <p:txEl>
                                              <p:pRg st="0" end="0"/>
                                            </p:txEl>
                                          </p:spTgt>
                                        </p:tgtEl>
                                      </p:cBhvr>
                                    </p:animEffect>
                                  </p:childTnLst>
                                </p:cTn>
                              </p:par>
                            </p:childTnLst>
                          </p:cTn>
                        </p:par>
                        <p:par>
                          <p:cTn id="30" fill="hold">
                            <p:stCondLst>
                              <p:cond delay="7000"/>
                            </p:stCondLst>
                            <p:childTnLst>
                              <p:par>
                                <p:cTn id="31" presetID="22" presetClass="entr" presetSubtype="4" fill="hold" grpId="0" nodeType="afterEffect">
                                  <p:stCondLst>
                                    <p:cond delay="0"/>
                                  </p:stCondLst>
                                  <p:childTnLst>
                                    <p:set>
                                      <p:cBhvr>
                                        <p:cTn id="32" dur="1" fill="hold">
                                          <p:stCondLst>
                                            <p:cond delay="0"/>
                                          </p:stCondLst>
                                        </p:cTn>
                                        <p:tgtEl>
                                          <p:spTgt spid="23">
                                            <p:bg/>
                                          </p:spTgt>
                                        </p:tgtEl>
                                        <p:attrNameLst>
                                          <p:attrName>style.visibility</p:attrName>
                                        </p:attrNameLst>
                                      </p:cBhvr>
                                      <p:to>
                                        <p:strVal val="visible"/>
                                      </p:to>
                                    </p:set>
                                    <p:animEffect transition="in" filter="wipe(down)">
                                      <p:cBhvr>
                                        <p:cTn id="33" dur="500"/>
                                        <p:tgtEl>
                                          <p:spTgt spid="23">
                                            <p:bg/>
                                          </p:spTgt>
                                        </p:tgtEl>
                                      </p:cBhvr>
                                    </p:animEffect>
                                  </p:childTnLst>
                                </p:cTn>
                              </p:par>
                            </p:childTnLst>
                          </p:cTn>
                        </p:par>
                        <p:par>
                          <p:cTn id="34" fill="hold">
                            <p:stCondLst>
                              <p:cond delay="7500"/>
                            </p:stCondLst>
                            <p:childTnLst>
                              <p:par>
                                <p:cTn id="35" presetID="22" presetClass="entr" presetSubtype="4" fill="hold" grpId="0" nodeType="after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childTnLst>
                          </p:cTn>
                        </p:par>
                        <p:par>
                          <p:cTn id="38" fill="hold">
                            <p:stCondLst>
                              <p:cond delay="8000"/>
                            </p:stCondLst>
                            <p:childTnLst>
                              <p:par>
                                <p:cTn id="39" presetID="22" presetClass="entr" presetSubtype="4" fill="hold" grpId="0" nodeType="afterEffect">
                                  <p:stCondLst>
                                    <p:cond delay="0"/>
                                  </p:stCondLst>
                                  <p:childTnLst>
                                    <p:set>
                                      <p:cBhvr>
                                        <p:cTn id="40" dur="1" fill="hold">
                                          <p:stCondLst>
                                            <p:cond delay="0"/>
                                          </p:stCondLst>
                                        </p:cTn>
                                        <p:tgtEl>
                                          <p:spTgt spid="24">
                                            <p:bg/>
                                          </p:spTgt>
                                        </p:tgtEl>
                                        <p:attrNameLst>
                                          <p:attrName>style.visibility</p:attrName>
                                        </p:attrNameLst>
                                      </p:cBhvr>
                                      <p:to>
                                        <p:strVal val="visible"/>
                                      </p:to>
                                    </p:set>
                                    <p:animEffect transition="in" filter="wipe(down)">
                                      <p:cBhvr>
                                        <p:cTn id="41" dur="500"/>
                                        <p:tgtEl>
                                          <p:spTgt spid="24">
                                            <p:bg/>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wipe(down)">
                                      <p:cBhvr>
                                        <p:cTn id="45" dur="500"/>
                                        <p:tgtEl>
                                          <p:spTgt spid="24">
                                            <p:txEl>
                                              <p:pRg st="0" end="0"/>
                                            </p:txEl>
                                          </p:spTgt>
                                        </p:tgtEl>
                                      </p:cBhvr>
                                    </p:animEffect>
                                  </p:childTnLst>
                                </p:cTn>
                              </p:par>
                            </p:childTnLst>
                          </p:cTn>
                        </p:par>
                        <p:par>
                          <p:cTn id="46" fill="hold">
                            <p:stCondLst>
                              <p:cond delay="9000"/>
                            </p:stCondLst>
                            <p:childTnLst>
                              <p:par>
                                <p:cTn id="47" presetID="22" presetClass="entr" presetSubtype="4" fill="hold" grpId="0" nodeType="afterEffect">
                                  <p:stCondLst>
                                    <p:cond delay="0"/>
                                  </p:stCondLst>
                                  <p:childTnLst>
                                    <p:set>
                                      <p:cBhvr>
                                        <p:cTn id="48" dur="1" fill="hold">
                                          <p:stCondLst>
                                            <p:cond delay="0"/>
                                          </p:stCondLst>
                                        </p:cTn>
                                        <p:tgtEl>
                                          <p:spTgt spid="25">
                                            <p:bg/>
                                          </p:spTgt>
                                        </p:tgtEl>
                                        <p:attrNameLst>
                                          <p:attrName>style.visibility</p:attrName>
                                        </p:attrNameLst>
                                      </p:cBhvr>
                                      <p:to>
                                        <p:strVal val="visible"/>
                                      </p:to>
                                    </p:set>
                                    <p:animEffect transition="in" filter="wipe(down)">
                                      <p:cBhvr>
                                        <p:cTn id="49" dur="500"/>
                                        <p:tgtEl>
                                          <p:spTgt spid="25">
                                            <p:bg/>
                                          </p:spTgt>
                                        </p:tgtEl>
                                      </p:cBhvr>
                                    </p:animEffect>
                                  </p:childTnLst>
                                </p:cTn>
                              </p:par>
                            </p:childTnLst>
                          </p:cTn>
                        </p:par>
                        <p:par>
                          <p:cTn id="50" fill="hold">
                            <p:stCondLst>
                              <p:cond delay="9500"/>
                            </p:stCondLst>
                            <p:childTnLst>
                              <p:par>
                                <p:cTn id="51" presetID="22" presetClass="entr" presetSubtype="4"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down)">
                                      <p:cBhvr>
                                        <p:cTn id="53" dur="500"/>
                                        <p:tgtEl>
                                          <p:spTgt spid="25">
                                            <p:txEl>
                                              <p:pRg st="0" end="0"/>
                                            </p:txEl>
                                          </p:spTgt>
                                        </p:tgtEl>
                                      </p:cBhvr>
                                    </p:animEffect>
                                  </p:childTnLst>
                                </p:cTn>
                              </p:par>
                            </p:childTnLst>
                          </p:cTn>
                        </p:par>
                        <p:par>
                          <p:cTn id="54" fill="hold">
                            <p:stCondLst>
                              <p:cond delay="10000"/>
                            </p:stCondLst>
                            <p:childTnLst>
                              <p:par>
                                <p:cTn id="55" presetID="22" presetClass="entr" presetSubtype="4" fill="hold" grpId="0" nodeType="afterEffect">
                                  <p:stCondLst>
                                    <p:cond delay="0"/>
                                  </p:stCondLst>
                                  <p:childTnLst>
                                    <p:set>
                                      <p:cBhvr>
                                        <p:cTn id="56" dur="1" fill="hold">
                                          <p:stCondLst>
                                            <p:cond delay="0"/>
                                          </p:stCondLst>
                                        </p:cTn>
                                        <p:tgtEl>
                                          <p:spTgt spid="27">
                                            <p:bg/>
                                          </p:spTgt>
                                        </p:tgtEl>
                                        <p:attrNameLst>
                                          <p:attrName>style.visibility</p:attrName>
                                        </p:attrNameLst>
                                      </p:cBhvr>
                                      <p:to>
                                        <p:strVal val="visible"/>
                                      </p:to>
                                    </p:set>
                                    <p:animEffect transition="in" filter="wipe(down)">
                                      <p:cBhvr>
                                        <p:cTn id="57" dur="500"/>
                                        <p:tgtEl>
                                          <p:spTgt spid="27">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28">
                                            <p:bg/>
                                          </p:spTgt>
                                        </p:tgtEl>
                                        <p:attrNameLst>
                                          <p:attrName>style.visibility</p:attrName>
                                        </p:attrNameLst>
                                      </p:cBhvr>
                                      <p:to>
                                        <p:strVal val="visible"/>
                                      </p:to>
                                    </p:set>
                                    <p:animEffect transition="in" filter="wipe(down)">
                                      <p:cBhvr>
                                        <p:cTn id="66" dur="500"/>
                                        <p:tgtEl>
                                          <p:spTgt spid="28">
                                            <p:bg/>
                                          </p:spTgt>
                                        </p:tgtEl>
                                      </p:cBhvr>
                                    </p:animEffect>
                                  </p:childTnLst>
                                </p:cTn>
                              </p:par>
                            </p:childTnLst>
                          </p:cTn>
                        </p:par>
                        <p:par>
                          <p:cTn id="67" fill="hold">
                            <p:stCondLst>
                              <p:cond delay="1000"/>
                            </p:stCondLst>
                            <p:childTnLst>
                              <p:par>
                                <p:cTn id="68" presetID="22" presetClass="entr" presetSubtype="4" fill="hold" grpId="0" nodeType="after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Effect transition="in" filter="wipe(down)">
                                      <p:cBhvr>
                                        <p:cTn id="70" dur="500"/>
                                        <p:tgtEl>
                                          <p:spTgt spid="28">
                                            <p:txEl>
                                              <p:pRg st="0" end="0"/>
                                            </p:txEl>
                                          </p:spTgt>
                                        </p:tgtEl>
                                      </p:cBhvr>
                                    </p:animEffect>
                                  </p:childTnLst>
                                </p:cTn>
                              </p:par>
                            </p:childTnLst>
                          </p:cTn>
                        </p:par>
                        <p:par>
                          <p:cTn id="71" fill="hold">
                            <p:stCondLst>
                              <p:cond delay="1500"/>
                            </p:stCondLst>
                            <p:childTnLst>
                              <p:par>
                                <p:cTn id="72" presetID="22" presetClass="entr" presetSubtype="4" fill="hold" grpId="0" nodeType="afterEffect">
                                  <p:stCondLst>
                                    <p:cond delay="0"/>
                                  </p:stCondLst>
                                  <p:childTnLst>
                                    <p:set>
                                      <p:cBhvr>
                                        <p:cTn id="73" dur="1" fill="hold">
                                          <p:stCondLst>
                                            <p:cond delay="0"/>
                                          </p:stCondLst>
                                        </p:cTn>
                                        <p:tgtEl>
                                          <p:spTgt spid="29">
                                            <p:bg/>
                                          </p:spTgt>
                                        </p:tgtEl>
                                        <p:attrNameLst>
                                          <p:attrName>style.visibility</p:attrName>
                                        </p:attrNameLst>
                                      </p:cBhvr>
                                      <p:to>
                                        <p:strVal val="visible"/>
                                      </p:to>
                                    </p:set>
                                    <p:animEffect transition="in" filter="wipe(down)">
                                      <p:cBhvr>
                                        <p:cTn id="74" dur="500"/>
                                        <p:tgtEl>
                                          <p:spTgt spid="29">
                                            <p:bg/>
                                          </p:spTgt>
                                        </p:tgtEl>
                                      </p:cBhvr>
                                    </p:animEffect>
                                  </p:childTnLst>
                                </p:cTn>
                              </p:par>
                            </p:childTnLst>
                          </p:cTn>
                        </p:par>
                        <p:par>
                          <p:cTn id="75" fill="hold">
                            <p:stCondLst>
                              <p:cond delay="2000"/>
                            </p:stCondLst>
                            <p:childTnLst>
                              <p:par>
                                <p:cTn id="76" presetID="22" presetClass="entr" presetSubtype="4" fill="hold" grpId="0" nodeType="after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wipe(down)">
                                      <p:cBhvr>
                                        <p:cTn id="78" dur="500"/>
                                        <p:tgtEl>
                                          <p:spTgt spid="29">
                                            <p:txEl>
                                              <p:pRg st="0" end="0"/>
                                            </p:txEl>
                                          </p:spTgt>
                                        </p:tgtEl>
                                      </p:cBhvr>
                                    </p:animEffect>
                                  </p:child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30">
                                            <p:bg/>
                                          </p:spTgt>
                                        </p:tgtEl>
                                        <p:attrNameLst>
                                          <p:attrName>style.visibility</p:attrName>
                                        </p:attrNameLst>
                                      </p:cBhvr>
                                      <p:to>
                                        <p:strVal val="visible"/>
                                      </p:to>
                                    </p:set>
                                    <p:animEffect transition="in" filter="wipe(down)">
                                      <p:cBhvr>
                                        <p:cTn id="82" dur="500"/>
                                        <p:tgtEl>
                                          <p:spTgt spid="30">
                                            <p:bg/>
                                          </p:spTgt>
                                        </p:tgtEl>
                                      </p:cBhvr>
                                    </p:animEffect>
                                  </p:childTnLst>
                                </p:cTn>
                              </p:par>
                            </p:childTnLst>
                          </p:cTn>
                        </p:par>
                        <p:par>
                          <p:cTn id="83" fill="hold">
                            <p:stCondLst>
                              <p:cond delay="3000"/>
                            </p:stCondLst>
                            <p:childTnLst>
                              <p:par>
                                <p:cTn id="84" presetID="22" presetClass="entr" presetSubtype="4" fill="hold" grpId="0" nodeType="afterEffect">
                                  <p:stCondLst>
                                    <p:cond delay="0"/>
                                  </p:stCondLst>
                                  <p:childTnLst>
                                    <p:set>
                                      <p:cBhvr>
                                        <p:cTn id="85" dur="1" fill="hold">
                                          <p:stCondLst>
                                            <p:cond delay="0"/>
                                          </p:stCondLst>
                                        </p:cTn>
                                        <p:tgtEl>
                                          <p:spTgt spid="30">
                                            <p:txEl>
                                              <p:pRg st="0" end="0"/>
                                            </p:txEl>
                                          </p:spTgt>
                                        </p:tgtEl>
                                        <p:attrNameLst>
                                          <p:attrName>style.visibility</p:attrName>
                                        </p:attrNameLst>
                                      </p:cBhvr>
                                      <p:to>
                                        <p:strVal val="visible"/>
                                      </p:to>
                                    </p:set>
                                    <p:animEffect transition="in" filter="wipe(down)">
                                      <p:cBhvr>
                                        <p:cTn id="86" dur="500"/>
                                        <p:tgtEl>
                                          <p:spTgt spid="30">
                                            <p:txEl>
                                              <p:pRg st="0" end="0"/>
                                            </p:txEl>
                                          </p:spTgt>
                                        </p:tgtEl>
                                      </p:cBhvr>
                                    </p:animEffect>
                                  </p:childTnLst>
                                </p:cTn>
                              </p:par>
                            </p:childTnLst>
                          </p:cTn>
                        </p:par>
                        <p:par>
                          <p:cTn id="87" fill="hold">
                            <p:stCondLst>
                              <p:cond delay="3500"/>
                            </p:stCondLst>
                            <p:childTnLst>
                              <p:par>
                                <p:cTn id="88" presetID="22" presetClass="entr" presetSubtype="4"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down)">
                                      <p:cBhvr>
                                        <p:cTn id="90" dur="500"/>
                                        <p:tgtEl>
                                          <p:spTgt spid="31">
                                            <p:bg/>
                                          </p:spTgt>
                                        </p:tgtEl>
                                      </p:cBhvr>
                                    </p:animEffect>
                                  </p:childTnLst>
                                </p:cTn>
                              </p:par>
                            </p:childTnLst>
                          </p:cTn>
                        </p:par>
                        <p:par>
                          <p:cTn id="91" fill="hold">
                            <p:stCondLst>
                              <p:cond delay="4000"/>
                            </p:stCondLst>
                            <p:childTnLst>
                              <p:par>
                                <p:cTn id="92" presetID="22" presetClass="entr" presetSubtype="4" fill="hold" grpId="0" nodeType="afterEffect">
                                  <p:stCondLst>
                                    <p:cond delay="0"/>
                                  </p:stCondLst>
                                  <p:childTnLst>
                                    <p:set>
                                      <p:cBhvr>
                                        <p:cTn id="93" dur="1" fill="hold">
                                          <p:stCondLst>
                                            <p:cond delay="0"/>
                                          </p:stCondLst>
                                        </p:cTn>
                                        <p:tgtEl>
                                          <p:spTgt spid="31">
                                            <p:txEl>
                                              <p:pRg st="0" end="0"/>
                                            </p:txEl>
                                          </p:spTgt>
                                        </p:tgtEl>
                                        <p:attrNameLst>
                                          <p:attrName>style.visibility</p:attrName>
                                        </p:attrNameLst>
                                      </p:cBhvr>
                                      <p:to>
                                        <p:strVal val="visible"/>
                                      </p:to>
                                    </p:set>
                                    <p:animEffect transition="in" filter="wipe(down)">
                                      <p:cBhvr>
                                        <p:cTn id="94" dur="500"/>
                                        <p:tgtEl>
                                          <p:spTgt spid="31">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2">
                                            <p:bg/>
                                          </p:spTgt>
                                        </p:tgtEl>
                                        <p:attrNameLst>
                                          <p:attrName>style.visibility</p:attrName>
                                        </p:attrNameLst>
                                      </p:cBhvr>
                                      <p:to>
                                        <p:strVal val="visible"/>
                                      </p:to>
                                    </p:set>
                                    <p:animEffect transition="in" filter="fade">
                                      <p:cBhvr>
                                        <p:cTn id="99" dur="2000"/>
                                        <p:tgtEl>
                                          <p:spTgt spid="32">
                                            <p:bg/>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2">
                                            <p:txEl>
                                              <p:pRg st="0" end="0"/>
                                            </p:txEl>
                                          </p:spTgt>
                                        </p:tgtEl>
                                        <p:attrNameLst>
                                          <p:attrName>style.visibility</p:attrName>
                                        </p:attrNameLst>
                                      </p:cBhvr>
                                      <p:to>
                                        <p:strVal val="visible"/>
                                      </p:to>
                                    </p:set>
                                    <p:animEffect transition="in" filter="fade">
                                      <p:cBhvr>
                                        <p:cTn id="104" dur="2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build="p" animBg="1"/>
      <p:bldP spid="22" grpId="0" build="p" animBg="1"/>
      <p:bldP spid="23" grpId="0" build="p" animBg="1"/>
      <p:bldP spid="24" grpId="0" build="p" animBg="1"/>
      <p:bldP spid="25" grpId="0" build="p" animBg="1"/>
      <p:bldP spid="27" grpId="0" build="p" animBg="1"/>
      <p:bldP spid="28" grpId="0" build="p" animBg="1"/>
      <p:bldP spid="29" grpId="0" build="p" animBg="1"/>
      <p:bldP spid="30" grpId="0" build="p" animBg="1"/>
      <p:bldP spid="31" grpId="0" build="p" animBg="1"/>
      <p:bldP spid="32" grpId="0" build="p"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1691680" y="332656"/>
            <a:ext cx="56886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Caractères biochimiques</a:t>
            </a:r>
            <a:endParaRPr lang="fr-FR" sz="3200" b="1" dirty="0">
              <a:solidFill>
                <a:schemeClr val="tx1"/>
              </a:solidFill>
              <a:latin typeface="Comic Sans MS" pitchFamily="66" charset="0"/>
            </a:endParaRPr>
          </a:p>
        </p:txBody>
      </p:sp>
      <p:sp>
        <p:nvSpPr>
          <p:cNvPr id="5" name="Rectangle à coins arrondis 4"/>
          <p:cNvSpPr/>
          <p:nvPr/>
        </p:nvSpPr>
        <p:spPr>
          <a:xfrm>
            <a:off x="395536" y="1772816"/>
            <a:ext cx="8496944" cy="40324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i="1" dirty="0" smtClean="0"/>
          </a:p>
          <a:p>
            <a:pPr algn="ctr"/>
            <a:r>
              <a:rPr lang="fr-FR" i="1" dirty="0" smtClean="0">
                <a:latin typeface="Comic Sans MS" pitchFamily="66" charset="0"/>
              </a:rPr>
              <a:t>S.aureus </a:t>
            </a:r>
            <a:r>
              <a:rPr lang="fr-FR" dirty="0" smtClean="0">
                <a:latin typeface="Comic Sans MS" pitchFamily="66" charset="0"/>
              </a:rPr>
              <a:t>a un métabolisme aérobie prédominant et anaérobie facultatif. Il </a:t>
            </a:r>
            <a:r>
              <a:rPr lang="fr-FR" i="1" dirty="0" smtClean="0">
                <a:latin typeface="Comic Sans MS" pitchFamily="66" charset="0"/>
              </a:rPr>
              <a:t>est catalase positive </a:t>
            </a:r>
            <a:r>
              <a:rPr lang="fr-FR" dirty="0" smtClean="0">
                <a:latin typeface="Comic Sans MS" pitchFamily="66" charset="0"/>
              </a:rPr>
              <a:t>à la</a:t>
            </a:r>
            <a:br>
              <a:rPr lang="fr-FR" dirty="0" smtClean="0">
                <a:latin typeface="Comic Sans MS" pitchFamily="66" charset="0"/>
              </a:rPr>
            </a:br>
            <a:r>
              <a:rPr lang="fr-FR" dirty="0" smtClean="0">
                <a:latin typeface="Comic Sans MS" pitchFamily="66" charset="0"/>
              </a:rPr>
              <a:t>différence des bactéries du genre </a:t>
            </a:r>
            <a:r>
              <a:rPr lang="fr-FR" i="1" dirty="0" err="1" smtClean="0">
                <a:latin typeface="Comic Sans MS" pitchFamily="66" charset="0"/>
              </a:rPr>
              <a:t>Streptococcus</a:t>
            </a:r>
            <a:r>
              <a:rPr lang="fr-FR" i="1" dirty="0" smtClean="0">
                <a:latin typeface="Comic Sans MS" pitchFamily="66" charset="0"/>
              </a:rPr>
              <a:t> </a:t>
            </a:r>
            <a:r>
              <a:rPr lang="fr-FR" dirty="0" smtClean="0">
                <a:latin typeface="Comic Sans MS" pitchFamily="66" charset="0"/>
              </a:rPr>
              <a:t>qui n'ont pas de métabolisme aérobie. Il est toutefois capable de </a:t>
            </a:r>
            <a:r>
              <a:rPr lang="fr-FR" i="1" dirty="0" smtClean="0">
                <a:latin typeface="Comic Sans MS" pitchFamily="66" charset="0"/>
              </a:rPr>
              <a:t>fermenter </a:t>
            </a:r>
            <a:r>
              <a:rPr lang="fr-FR" dirty="0" smtClean="0">
                <a:latin typeface="Comic Sans MS" pitchFamily="66" charset="0"/>
              </a:rPr>
              <a:t>le glucose (métabolisme anaérobie) à la différence des microcoques. Il</a:t>
            </a:r>
            <a:br>
              <a:rPr lang="fr-FR" dirty="0" smtClean="0">
                <a:latin typeface="Comic Sans MS" pitchFamily="66" charset="0"/>
              </a:rPr>
            </a:br>
            <a:r>
              <a:rPr lang="fr-FR" dirty="0" smtClean="0">
                <a:latin typeface="Comic Sans MS" pitchFamily="66" charset="0"/>
              </a:rPr>
              <a:t>est habituellement capable de fermenter </a:t>
            </a:r>
            <a:r>
              <a:rPr lang="fr-FR" i="1" dirty="0" smtClean="0">
                <a:latin typeface="Comic Sans MS" pitchFamily="66" charset="0"/>
              </a:rPr>
              <a:t>le mannitol</a:t>
            </a:r>
            <a:r>
              <a:rPr lang="fr-FR" dirty="0" smtClean="0">
                <a:latin typeface="Comic Sans MS" pitchFamily="66" charset="0"/>
              </a:rPr>
              <a:t>. Ce caractère est souvent, mais pas obligatoirement, associé à la </a:t>
            </a:r>
            <a:r>
              <a:rPr lang="fr-FR" dirty="0" err="1" smtClean="0">
                <a:latin typeface="Comic Sans MS" pitchFamily="66" charset="0"/>
              </a:rPr>
              <a:t>pathogénicité</a:t>
            </a:r>
            <a:r>
              <a:rPr lang="fr-FR" dirty="0" smtClean="0">
                <a:latin typeface="Comic Sans MS" pitchFamily="66" charset="0"/>
              </a:rPr>
              <a:t>. Il est utilisé dans le milieu de CHAPMAN. La fermentation se</a:t>
            </a:r>
            <a:br>
              <a:rPr lang="fr-FR" dirty="0" smtClean="0">
                <a:latin typeface="Comic Sans MS" pitchFamily="66" charset="0"/>
              </a:rPr>
            </a:br>
            <a:r>
              <a:rPr lang="fr-FR" dirty="0" smtClean="0">
                <a:latin typeface="Comic Sans MS" pitchFamily="66" charset="0"/>
              </a:rPr>
              <a:t>traduit par le virage au jaune du milieu de culture.</a:t>
            </a:r>
          </a:p>
          <a:p>
            <a:r>
              <a:rPr lang="fr-FR" dirty="0" smtClean="0">
                <a:latin typeface="Comic Sans MS" pitchFamily="66" charset="0"/>
              </a:rPr>
              <a:t>Le milieu Baird Parker dédiée au dénombrement de </a:t>
            </a:r>
            <a:r>
              <a:rPr lang="fr-FR" i="1" dirty="0">
                <a:latin typeface="Comic Sans MS" pitchFamily="66" charset="0"/>
              </a:rPr>
              <a:t>S.aureus</a:t>
            </a:r>
            <a:r>
              <a:rPr lang="fr-FR" dirty="0" smtClean="0">
                <a:latin typeface="Comic Sans MS" pitchFamily="66" charset="0"/>
              </a:rPr>
              <a:t> dans un contexte alimentaire et le </a:t>
            </a:r>
            <a:r>
              <a:rPr lang="fr-FR" dirty="0" err="1" smtClean="0">
                <a:latin typeface="Comic Sans MS" pitchFamily="66" charset="0"/>
              </a:rPr>
              <a:t>chapman</a:t>
            </a:r>
            <a:r>
              <a:rPr lang="fr-FR" dirty="0" smtClean="0">
                <a:latin typeface="Comic Sans MS" pitchFamily="66" charset="0"/>
              </a:rPr>
              <a:t> est utilisé dans un contexte </a:t>
            </a:r>
            <a:r>
              <a:rPr lang="fr-FR" dirty="0" err="1" smtClean="0">
                <a:latin typeface="Comic Sans MS" pitchFamily="66" charset="0"/>
              </a:rPr>
              <a:t>medicale</a:t>
            </a:r>
            <a:r>
              <a:rPr lang="fr-FR" dirty="0" smtClean="0">
                <a:latin typeface="Comic Sans MS" pitchFamily="66" charset="0"/>
              </a:rPr>
              <a:t> </a:t>
            </a:r>
            <a:endParaRPr lang="fr-FR" dirty="0">
              <a:latin typeface="Comic Sans MS" pitchFamily="66" charset="0"/>
            </a:endParaRPr>
          </a:p>
        </p:txBody>
      </p:sp>
      <p:sp>
        <p:nvSpPr>
          <p:cNvPr id="2" name="Titre 1"/>
          <p:cNvSpPr>
            <a:spLocks noGrp="1"/>
          </p:cNvSpPr>
          <p:nvPr>
            <p:ph type="title"/>
          </p:nvPr>
        </p:nvSpPr>
        <p:spPr/>
        <p:txBody>
          <a:bodyPr/>
          <a:lstStyle/>
          <a:p>
            <a:endParaRPr lang="fr-F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milieux différentiel et sélectifs </a:t>
            </a:r>
            <a:endParaRPr lang="fr-FR" dirty="0"/>
          </a:p>
        </p:txBody>
      </p:sp>
      <p:sp>
        <p:nvSpPr>
          <p:cNvPr id="3" name="Espace réservé du contenu 2"/>
          <p:cNvSpPr>
            <a:spLocks noGrp="1"/>
          </p:cNvSpPr>
          <p:nvPr>
            <p:ph sz="quarter" idx="2"/>
          </p:nvPr>
        </p:nvSpPr>
        <p:spPr/>
        <p:txBody>
          <a:bodyPr/>
          <a:lstStyle/>
          <a:p>
            <a:r>
              <a:rPr lang="fr-FR" sz="1800" b="1" u="sng" dirty="0" smtClean="0"/>
              <a:t>Colonies caractéristiques de </a:t>
            </a:r>
            <a:r>
              <a:rPr lang="fr-FR" sz="1800" b="1" i="1" u="sng" dirty="0">
                <a:latin typeface="Comic Sans MS" pitchFamily="66" charset="0"/>
              </a:rPr>
              <a:t>S.aureus </a:t>
            </a:r>
            <a:endParaRPr lang="fr-FR" sz="1800" b="1" i="1" u="sng" dirty="0" smtClean="0">
              <a:latin typeface="Comic Sans MS" pitchFamily="66" charset="0"/>
            </a:endParaRPr>
          </a:p>
          <a:p>
            <a:r>
              <a:rPr lang="fr-FR" sz="1800" i="1" dirty="0" smtClean="0">
                <a:latin typeface="Comic Sans MS" pitchFamily="66" charset="0"/>
              </a:rPr>
              <a:t>Capable de supporter une forte concentration massique en </a:t>
            </a:r>
            <a:r>
              <a:rPr lang="fr-FR" sz="1800" i="1" dirty="0" err="1" smtClean="0">
                <a:latin typeface="Comic Sans MS" pitchFamily="66" charset="0"/>
              </a:rPr>
              <a:t>NaCl</a:t>
            </a:r>
            <a:r>
              <a:rPr lang="fr-FR" sz="1800" i="1" dirty="0" smtClean="0">
                <a:latin typeface="Comic Sans MS" pitchFamily="66" charset="0"/>
              </a:rPr>
              <a:t> (75g/l ) et dégradant le mannitol voir Figure 1 </a:t>
            </a:r>
            <a:endParaRPr lang="fr-FR" sz="1800" dirty="0"/>
          </a:p>
        </p:txBody>
      </p:sp>
      <p:sp>
        <p:nvSpPr>
          <p:cNvPr id="4" name="Espace réservé du contenu 3"/>
          <p:cNvSpPr>
            <a:spLocks noGrp="1"/>
          </p:cNvSpPr>
          <p:nvPr>
            <p:ph sz="quarter" idx="4"/>
          </p:nvPr>
        </p:nvSpPr>
        <p:spPr/>
        <p:txBody>
          <a:bodyPr>
            <a:normAutofit lnSpcReduction="10000"/>
          </a:bodyPr>
          <a:lstStyle/>
          <a:p>
            <a:r>
              <a:rPr lang="fr-FR" b="1" u="sng" dirty="0"/>
              <a:t>Colonies caractéristiques de </a:t>
            </a:r>
            <a:r>
              <a:rPr lang="fr-FR" b="1" i="1" u="sng" dirty="0" smtClean="0">
                <a:latin typeface="Comic Sans MS" pitchFamily="66" charset="0"/>
              </a:rPr>
              <a:t>S.aureus</a:t>
            </a:r>
          </a:p>
          <a:p>
            <a:r>
              <a:rPr lang="fr-FR" sz="1800" i="1" dirty="0" smtClean="0">
                <a:latin typeface="Comic Sans MS" pitchFamily="66" charset="0"/>
              </a:rPr>
              <a:t>Capable de supporter la présence d’inhibiteurs (</a:t>
            </a:r>
            <a:r>
              <a:rPr lang="fr-FR" sz="1800" i="1" dirty="0" err="1" smtClean="0">
                <a:latin typeface="Comic Sans MS" pitchFamily="66" charset="0"/>
              </a:rPr>
              <a:t>tellurite</a:t>
            </a:r>
            <a:r>
              <a:rPr lang="fr-FR" sz="1800" i="1" dirty="0" smtClean="0">
                <a:latin typeface="Comic Sans MS" pitchFamily="66" charset="0"/>
              </a:rPr>
              <a:t> de potassium et chlorure de lithium ); réalisant une réduction de </a:t>
            </a:r>
            <a:r>
              <a:rPr lang="fr-FR" sz="1800" i="1" dirty="0" err="1" smtClean="0">
                <a:latin typeface="Comic Sans MS" pitchFamily="66" charset="0"/>
              </a:rPr>
              <a:t>tellurite</a:t>
            </a:r>
            <a:r>
              <a:rPr lang="fr-FR" sz="1800" i="1" dirty="0" smtClean="0">
                <a:latin typeface="Comic Sans MS" pitchFamily="66" charset="0"/>
              </a:rPr>
              <a:t> en tellure (colonies noires) une lipolyse (liseré opaque autour des colonies ) et une protéolyse (halo clair autour des colonies),</a:t>
            </a:r>
            <a:r>
              <a:rPr lang="fr-FR" i="1" dirty="0" smtClean="0">
                <a:latin typeface="Comic Sans MS" pitchFamily="66" charset="0"/>
              </a:rPr>
              <a:t>  </a:t>
            </a:r>
            <a:endParaRPr lang="fr-FR" dirty="0"/>
          </a:p>
        </p:txBody>
      </p:sp>
      <p:sp>
        <p:nvSpPr>
          <p:cNvPr id="5" name="Espace réservé du texte 4"/>
          <p:cNvSpPr>
            <a:spLocks noGrp="1"/>
          </p:cNvSpPr>
          <p:nvPr>
            <p:ph type="body" sz="quarter" idx="1"/>
          </p:nvPr>
        </p:nvSpPr>
        <p:spPr/>
        <p:txBody>
          <a:bodyPr/>
          <a:lstStyle/>
          <a:p>
            <a:r>
              <a:rPr lang="fr-FR" dirty="0" smtClean="0"/>
              <a:t>Gélose Chapman </a:t>
            </a:r>
            <a:endParaRPr lang="fr-FR" dirty="0"/>
          </a:p>
        </p:txBody>
      </p:sp>
      <p:sp>
        <p:nvSpPr>
          <p:cNvPr id="6" name="Espace réservé du texte 5"/>
          <p:cNvSpPr>
            <a:spLocks noGrp="1"/>
          </p:cNvSpPr>
          <p:nvPr>
            <p:ph type="body" sz="quarter" idx="3"/>
          </p:nvPr>
        </p:nvSpPr>
        <p:spPr/>
        <p:txBody>
          <a:bodyPr/>
          <a:lstStyle/>
          <a:p>
            <a:r>
              <a:rPr lang="fr-FR" dirty="0" smtClean="0"/>
              <a:t>Gélose Baird Parker</a:t>
            </a:r>
            <a:endParaRPr lang="fr-FR" dirty="0"/>
          </a:p>
        </p:txBody>
      </p:sp>
    </p:spTree>
    <p:extLst>
      <p:ext uri="{BB962C8B-B14F-4D97-AF65-F5344CB8AC3E}">
        <p14:creationId xmlns:p14="http://schemas.microsoft.com/office/powerpoint/2010/main" val="32563056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1916" y="548680"/>
            <a:ext cx="7230483" cy="5925145"/>
          </a:xfrm>
        </p:spPr>
      </p:pic>
    </p:spTree>
    <p:extLst>
      <p:ext uri="{BB962C8B-B14F-4D97-AF65-F5344CB8AC3E}">
        <p14:creationId xmlns:p14="http://schemas.microsoft.com/office/powerpoint/2010/main" val="8539140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
            </a:r>
            <a:br>
              <a:rPr lang="fr-FR" dirty="0"/>
            </a:br>
            <a:endParaRPr lang="fr-FR" dirty="0"/>
          </a:p>
        </p:txBody>
      </p:sp>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274638"/>
            <a:ext cx="2852185" cy="4666530"/>
          </a:xfr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705" y="274638"/>
            <a:ext cx="5294318" cy="4666530"/>
          </a:xfrm>
          <a:prstGeom prst="rect">
            <a:avLst/>
          </a:prstGeom>
        </p:spPr>
      </p:pic>
      <p:sp>
        <p:nvSpPr>
          <p:cNvPr id="8" name="ZoneTexte 7"/>
          <p:cNvSpPr txBox="1"/>
          <p:nvPr/>
        </p:nvSpPr>
        <p:spPr>
          <a:xfrm>
            <a:off x="395536" y="5733256"/>
            <a:ext cx="7529264" cy="461665"/>
          </a:xfrm>
          <a:prstGeom prst="rect">
            <a:avLst/>
          </a:prstGeom>
          <a:noFill/>
        </p:spPr>
        <p:txBody>
          <a:bodyPr wrap="square" rtlCol="0">
            <a:spAutoFit/>
          </a:bodyPr>
          <a:lstStyle/>
          <a:p>
            <a:pPr algn="ctr"/>
            <a:r>
              <a:rPr lang="fr-FR" sz="2400" dirty="0" smtClean="0">
                <a:solidFill>
                  <a:srgbClr val="FF0000"/>
                </a:solidFill>
              </a:rPr>
              <a:t>Gélose Baird Parker</a:t>
            </a:r>
            <a:endParaRPr lang="fr-FR" sz="2400" dirty="0">
              <a:solidFill>
                <a:srgbClr val="FF0000"/>
              </a:solidFill>
            </a:endParaRPr>
          </a:p>
        </p:txBody>
      </p:sp>
      <p:cxnSp>
        <p:nvCxnSpPr>
          <p:cNvPr id="10" name="Connecteur droit 9"/>
          <p:cNvCxnSpPr/>
          <p:nvPr/>
        </p:nvCxnSpPr>
        <p:spPr>
          <a:xfrm flipH="1" flipV="1">
            <a:off x="2543660" y="3842300"/>
            <a:ext cx="792088" cy="17281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326117" y="5382050"/>
            <a:ext cx="1656184" cy="369332"/>
          </a:xfrm>
          <a:prstGeom prst="rect">
            <a:avLst/>
          </a:prstGeom>
          <a:noFill/>
        </p:spPr>
        <p:txBody>
          <a:bodyPr wrap="square" rtlCol="0">
            <a:spAutoFit/>
          </a:bodyPr>
          <a:lstStyle/>
          <a:p>
            <a:r>
              <a:rPr lang="fr-FR" dirty="0" smtClean="0"/>
              <a:t>Halo clair</a:t>
            </a:r>
            <a:endParaRPr lang="fr-FR" dirty="0"/>
          </a:p>
        </p:txBody>
      </p:sp>
      <p:cxnSp>
        <p:nvCxnSpPr>
          <p:cNvPr id="13" name="Connecteur droit 12"/>
          <p:cNvCxnSpPr/>
          <p:nvPr/>
        </p:nvCxnSpPr>
        <p:spPr>
          <a:xfrm flipV="1">
            <a:off x="851048" y="3845731"/>
            <a:ext cx="1346448" cy="1491481"/>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57200" y="5183034"/>
            <a:ext cx="1716454" cy="369332"/>
          </a:xfrm>
          <a:prstGeom prst="rect">
            <a:avLst/>
          </a:prstGeom>
          <a:noFill/>
        </p:spPr>
        <p:txBody>
          <a:bodyPr wrap="square" rtlCol="0">
            <a:spAutoFit/>
          </a:bodyPr>
          <a:lstStyle/>
          <a:p>
            <a:r>
              <a:rPr lang="fr-FR" dirty="0" smtClean="0"/>
              <a:t>Liseré opaque</a:t>
            </a:r>
            <a:endParaRPr lang="fr-FR" dirty="0"/>
          </a:p>
        </p:txBody>
      </p:sp>
      <p:cxnSp>
        <p:nvCxnSpPr>
          <p:cNvPr id="17" name="Connecteur droit 16"/>
          <p:cNvCxnSpPr/>
          <p:nvPr/>
        </p:nvCxnSpPr>
        <p:spPr>
          <a:xfrm>
            <a:off x="912272" y="3989799"/>
            <a:ext cx="122247" cy="2751569"/>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12272" y="6344454"/>
            <a:ext cx="1787520" cy="369332"/>
          </a:xfrm>
          <a:prstGeom prst="rect">
            <a:avLst/>
          </a:prstGeom>
          <a:noFill/>
        </p:spPr>
        <p:txBody>
          <a:bodyPr wrap="square" rtlCol="0">
            <a:spAutoFit/>
          </a:bodyPr>
          <a:lstStyle/>
          <a:p>
            <a:r>
              <a:rPr lang="fr-FR" dirty="0" smtClean="0"/>
              <a:t>Colonie noire</a:t>
            </a:r>
            <a:endParaRPr lang="fr-FR" dirty="0"/>
          </a:p>
        </p:txBody>
      </p:sp>
    </p:spTree>
    <p:extLst>
      <p:ext uri="{BB962C8B-B14F-4D97-AF65-F5344CB8AC3E}">
        <p14:creationId xmlns:p14="http://schemas.microsoft.com/office/powerpoint/2010/main" val="20728261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p:txBody>
          <a:bodyPr/>
          <a:lstStyle/>
          <a:p>
            <a:endParaRPr lang="fr-FR" dirty="0"/>
          </a:p>
        </p:txBody>
      </p:sp>
      <p:sp>
        <p:nvSpPr>
          <p:cNvPr id="9" name="Sous-titre 8"/>
          <p:cNvSpPr>
            <a:spLocks noGrp="1"/>
          </p:cNvSpPr>
          <p:nvPr>
            <p:ph type="subTitle" idx="1"/>
          </p:nvPr>
        </p:nvSpPr>
        <p:spPr/>
        <p:txBody>
          <a:bodyPr/>
          <a:lstStyle/>
          <a:p>
            <a:r>
              <a:rPr lang="fr-FR" dirty="0" smtClean="0"/>
              <a:t>Caractéristiques biochimiques et enzymatiques des </a:t>
            </a:r>
            <a:r>
              <a:rPr lang="fr-FR" i="1" dirty="0" err="1" smtClean="0">
                <a:solidFill>
                  <a:schemeClr val="tx1"/>
                </a:solidFill>
              </a:rPr>
              <a:t>Stpahylococcus</a:t>
            </a:r>
            <a:r>
              <a:rPr lang="fr-FR" i="1" dirty="0" smtClean="0">
                <a:solidFill>
                  <a:schemeClr val="tx1"/>
                </a:solidFill>
              </a:rPr>
              <a:t> aureus   Système Api </a:t>
            </a:r>
            <a:r>
              <a:rPr lang="fr-FR" i="1" dirty="0" err="1" smtClean="0">
                <a:solidFill>
                  <a:schemeClr val="tx1"/>
                </a:solidFill>
              </a:rPr>
              <a:t>Staph</a:t>
            </a:r>
            <a:endParaRPr lang="fr-FR" i="1" dirty="0">
              <a:solidFill>
                <a:schemeClr val="tx1"/>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27" y="680396"/>
            <a:ext cx="6696745" cy="42484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796243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4" name="Espace réservé du contenu 1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2836" y="404664"/>
            <a:ext cx="7331964" cy="56166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68762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à coins arrondis 2"/>
          <p:cNvSpPr/>
          <p:nvPr/>
        </p:nvSpPr>
        <p:spPr>
          <a:xfrm>
            <a:off x="2555776" y="260648"/>
            <a:ext cx="381642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effectLst>
                  <a:outerShdw blurRad="38100" dist="38100" dir="2700000" algn="tl">
                    <a:srgbClr val="000000">
                      <a:alpha val="43137"/>
                    </a:srgbClr>
                  </a:outerShdw>
                </a:effectLst>
                <a:latin typeface="Comic Sans MS" pitchFamily="66" charset="0"/>
              </a:rPr>
              <a:t>Conclusion</a:t>
            </a:r>
            <a:endParaRPr lang="fr-FR" sz="3200" b="1" dirty="0">
              <a:effectLst>
                <a:outerShdw blurRad="38100" dist="38100" dir="2700000" algn="tl">
                  <a:srgbClr val="000000">
                    <a:alpha val="43137"/>
                  </a:srgbClr>
                </a:outerShdw>
              </a:effectLst>
              <a:latin typeface="Comic Sans MS" pitchFamily="66" charset="0"/>
            </a:endParaRPr>
          </a:p>
        </p:txBody>
      </p:sp>
      <p:sp>
        <p:nvSpPr>
          <p:cNvPr id="4" name="Rectangle à coins arrondis 3"/>
          <p:cNvSpPr/>
          <p:nvPr/>
        </p:nvSpPr>
        <p:spPr>
          <a:xfrm>
            <a:off x="395536" y="1268760"/>
            <a:ext cx="8136904" cy="43204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Le </a:t>
            </a:r>
            <a:r>
              <a:rPr lang="fr-FR" b="1" dirty="0"/>
              <a:t>staphylocoque doré</a:t>
            </a:r>
            <a:r>
              <a:rPr lang="fr-FR" dirty="0"/>
              <a:t> (</a:t>
            </a:r>
            <a:r>
              <a:rPr lang="fr-FR" b="1" i="1" dirty="0"/>
              <a:t>Staphylococcus aureus</a:t>
            </a:r>
            <a:r>
              <a:rPr lang="fr-FR" dirty="0"/>
              <a:t>) est l'</a:t>
            </a:r>
            <a:r>
              <a:rPr lang="fr-FR" dirty="0">
                <a:hlinkClick r:id="rId3" tooltip="Espèce"/>
              </a:rPr>
              <a:t>espèce</a:t>
            </a:r>
            <a:r>
              <a:rPr lang="fr-FR" dirty="0"/>
              <a:t> la plus </a:t>
            </a:r>
            <a:r>
              <a:rPr lang="fr-FR" dirty="0">
                <a:hlinkClick r:id="rId4" tooltip="Pathogène"/>
              </a:rPr>
              <a:t>pathogène</a:t>
            </a:r>
            <a:r>
              <a:rPr lang="fr-FR" dirty="0"/>
              <a:t> du </a:t>
            </a:r>
            <a:r>
              <a:rPr lang="fr-FR" dirty="0">
                <a:hlinkClick r:id="rId5" tooltip="Genre (biologie)"/>
              </a:rPr>
              <a:t>genre</a:t>
            </a:r>
            <a:r>
              <a:rPr lang="fr-FR" dirty="0"/>
              <a:t> </a:t>
            </a:r>
            <a:r>
              <a:rPr lang="fr-FR" i="1" dirty="0">
                <a:hlinkClick r:id="rId6" tooltip="Staphylococcus"/>
              </a:rPr>
              <a:t>Staphylococcus</a:t>
            </a:r>
            <a:r>
              <a:rPr lang="fr-FR" dirty="0"/>
              <a:t>. Elle est responsable d'intoxications alimentaires, d'infections localisées suppurées et, dans certains cas extrêmes, d'infections potentiellement mortelles (patient immunodéprimé, prothèses cardiaques). </a:t>
            </a:r>
            <a:r>
              <a:rPr lang="fr-FR" i="1" dirty="0"/>
              <a:t>S. aureus</a:t>
            </a:r>
            <a:r>
              <a:rPr lang="fr-FR" dirty="0"/>
              <a:t> se présente comme une </a:t>
            </a:r>
            <a:r>
              <a:rPr lang="fr-FR" dirty="0">
                <a:hlinkClick r:id="rId7" tooltip="Cocci"/>
              </a:rPr>
              <a:t>coque</a:t>
            </a:r>
            <a:r>
              <a:rPr lang="fr-FR" dirty="0"/>
              <a:t> en amas (grappes de raisin</a:t>
            </a:r>
            <a:r>
              <a:rPr lang="fr-FR" dirty="0" smtClean="0"/>
              <a:t>), </a:t>
            </a:r>
            <a:r>
              <a:rPr lang="fr-FR" dirty="0"/>
              <a:t>Sa teneur en </a:t>
            </a:r>
            <a:r>
              <a:rPr lang="fr-FR" dirty="0">
                <a:hlinkClick r:id="rId8" tooltip="Caroténoïde"/>
              </a:rPr>
              <a:t>caroténoïdes</a:t>
            </a:r>
            <a:r>
              <a:rPr lang="fr-FR" dirty="0"/>
              <a:t> lui confère une couleur dorée à l'origine de son nom</a:t>
            </a:r>
            <a:endParaRPr lang="fr-FR" dirty="0">
              <a:solidFill>
                <a:schemeClr val="tx1"/>
              </a:solidFill>
              <a:latin typeface="Comic Sans MS" pitchFamily="66"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2000"/>
                                        <p:tgtEl>
                                          <p:spTgt spid="4">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500034" y="1857364"/>
            <a:ext cx="8032406" cy="954107"/>
          </a:xfrm>
          <a:prstGeom prst="rect">
            <a:avLst/>
          </a:prstGeom>
        </p:spPr>
        <p:txBody>
          <a:bodyPr wrap="square">
            <a:spAutoFit/>
          </a:bodyPr>
          <a:lstStyle/>
          <a:p>
            <a:pPr>
              <a:buFont typeface="Wingdings" pitchFamily="2" charset="2"/>
              <a:buChar char="q"/>
            </a:pPr>
            <a:r>
              <a:rPr lang="fr-FR" sz="2800" dirty="0" smtClean="0">
                <a:solidFill>
                  <a:schemeClr val="bg1"/>
                </a:solidFill>
              </a:rPr>
              <a:t>http://www.chups.jussieu.fr/polys/bacterio/bacterio/POLY.Chp.3.html</a:t>
            </a:r>
            <a:endParaRPr lang="fr-FR" sz="2800" dirty="0">
              <a:solidFill>
                <a:schemeClr val="bg1"/>
              </a:solidFill>
            </a:endParaRPr>
          </a:p>
        </p:txBody>
      </p:sp>
      <p:sp>
        <p:nvSpPr>
          <p:cNvPr id="4" name="Rectangle 3"/>
          <p:cNvSpPr/>
          <p:nvPr/>
        </p:nvSpPr>
        <p:spPr>
          <a:xfrm>
            <a:off x="500034" y="2928934"/>
            <a:ext cx="8143932" cy="1569660"/>
          </a:xfrm>
          <a:prstGeom prst="rect">
            <a:avLst/>
          </a:prstGeom>
        </p:spPr>
        <p:txBody>
          <a:bodyPr wrap="square">
            <a:spAutoFit/>
          </a:bodyPr>
          <a:lstStyle/>
          <a:p>
            <a:pPr>
              <a:buFont typeface="Wingdings" pitchFamily="2" charset="2"/>
              <a:buChar char="q"/>
            </a:pPr>
            <a:r>
              <a:rPr lang="fr-FR" sz="2400" dirty="0" smtClean="0">
                <a:solidFill>
                  <a:schemeClr val="bg1"/>
                </a:solidFill>
              </a:rPr>
              <a:t>https://cours examens.org/images/An_2016_1/Etude%20Superieures/</a:t>
            </a:r>
            <a:r>
              <a:rPr lang="fr-FR" sz="2400" dirty="0" err="1" smtClean="0">
                <a:solidFill>
                  <a:schemeClr val="bg1"/>
                </a:solidFill>
              </a:rPr>
              <a:t>Medecine</a:t>
            </a:r>
            <a:r>
              <a:rPr lang="fr-FR" sz="2400" dirty="0" smtClean="0">
                <a:solidFill>
                  <a:schemeClr val="bg1"/>
                </a:solidFill>
              </a:rPr>
              <a:t>/Alger/Microbio2/les%20cocci%20gram%20positifs%20et%20negatifs%20%20Ferrad.pdf</a:t>
            </a:r>
            <a:endParaRPr lang="fr-FR" sz="2400" dirty="0">
              <a:solidFill>
                <a:schemeClr val="bg1"/>
              </a:solidFill>
            </a:endParaRPr>
          </a:p>
        </p:txBody>
      </p:sp>
      <p:sp>
        <p:nvSpPr>
          <p:cNvPr id="5" name="Rectangle 4"/>
          <p:cNvSpPr/>
          <p:nvPr/>
        </p:nvSpPr>
        <p:spPr>
          <a:xfrm>
            <a:off x="719064" y="5589240"/>
            <a:ext cx="8424936" cy="830997"/>
          </a:xfrm>
          <a:prstGeom prst="rect">
            <a:avLst/>
          </a:prstGeom>
        </p:spPr>
        <p:txBody>
          <a:bodyPr wrap="square">
            <a:spAutoFit/>
          </a:bodyPr>
          <a:lstStyle/>
          <a:p>
            <a:pPr>
              <a:buFont typeface="Wingdings" pitchFamily="2" charset="2"/>
              <a:buChar char="q"/>
            </a:pPr>
            <a:r>
              <a:rPr lang="fr-FR" sz="2400" dirty="0" smtClean="0">
                <a:solidFill>
                  <a:schemeClr val="bg1"/>
                </a:solidFill>
              </a:rPr>
              <a:t>https</a:t>
            </a:r>
            <a:r>
              <a:rPr lang="fr-FR" dirty="0" smtClean="0">
                <a:solidFill>
                  <a:schemeClr val="bg1"/>
                </a:solidFill>
              </a:rPr>
              <a:t>://</a:t>
            </a:r>
            <a:r>
              <a:rPr lang="fr-FR" sz="2400" dirty="0" smtClean="0">
                <a:solidFill>
                  <a:schemeClr val="bg1"/>
                </a:solidFill>
              </a:rPr>
              <a:t>www.antibio-responsable.fr/bacteries/staphylocoque-dore</a:t>
            </a:r>
            <a:endParaRPr lang="fr-FR" dirty="0">
              <a:solidFill>
                <a:schemeClr val="bg1"/>
              </a:solidFill>
            </a:endParaRPr>
          </a:p>
        </p:txBody>
      </p:sp>
      <p:sp>
        <p:nvSpPr>
          <p:cNvPr id="6" name="Rectangle à coins arrondis 5"/>
          <p:cNvSpPr/>
          <p:nvPr/>
        </p:nvSpPr>
        <p:spPr>
          <a:xfrm>
            <a:off x="2051720" y="260648"/>
            <a:ext cx="5328592"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effectLst>
                  <a:outerShdw blurRad="38100" dist="38100" dir="2700000" algn="tl">
                    <a:srgbClr val="000000">
                      <a:alpha val="43137"/>
                    </a:srgbClr>
                  </a:outerShdw>
                </a:effectLst>
                <a:latin typeface="Comic Sans MS" pitchFamily="66" charset="0"/>
              </a:rPr>
              <a:t>Listes des références</a:t>
            </a:r>
          </a:p>
        </p:txBody>
      </p:sp>
      <p:sp>
        <p:nvSpPr>
          <p:cNvPr id="8" name="Rectangle 7"/>
          <p:cNvSpPr/>
          <p:nvPr/>
        </p:nvSpPr>
        <p:spPr>
          <a:xfrm>
            <a:off x="683568" y="4581128"/>
            <a:ext cx="7704856" cy="830997"/>
          </a:xfrm>
          <a:prstGeom prst="rect">
            <a:avLst/>
          </a:prstGeom>
        </p:spPr>
        <p:txBody>
          <a:bodyPr wrap="square">
            <a:spAutoFit/>
          </a:bodyPr>
          <a:lstStyle/>
          <a:p>
            <a:pPr>
              <a:buFont typeface="Wingdings" pitchFamily="2" charset="2"/>
              <a:buChar char="q"/>
            </a:pPr>
            <a:r>
              <a:rPr lang="fr-FR" sz="2400" dirty="0" smtClean="0">
                <a:solidFill>
                  <a:schemeClr val="bg1"/>
                </a:solidFill>
              </a:rPr>
              <a:t>Yves, LE LOIR, and GANTIER Michel. Staphylococcus aureus. Lavoisier, (2009).</a:t>
            </a:r>
            <a:endParaRPr lang="fr-FR" sz="2400" dirty="0">
              <a:solidFill>
                <a:schemeClr val="bg1"/>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1000"/>
                                        <p:tgtEl>
                                          <p:spTgt spid="3">
                                            <p:txEl>
                                              <p:pRg st="0" end="0"/>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1000"/>
                                        <p:tgtEl>
                                          <p:spTgt spid="4">
                                            <p:txEl>
                                              <p:pRg st="0" end="0"/>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1000"/>
                                        <p:tgtEl>
                                          <p:spTgt spid="8">
                                            <p:txEl>
                                              <p:pRg st="0" end="0"/>
                                            </p:tx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animBg="1"/>
      <p:bldP spid="8"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827584" y="692696"/>
            <a:ext cx="7704856" cy="47525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5400" b="1" i="1" dirty="0" smtClean="0">
                <a:latin typeface="Comic Sans MS" pitchFamily="66" charset="0"/>
              </a:rPr>
              <a:t>Merci pour votre attention</a:t>
            </a:r>
            <a:endParaRPr lang="fr-FR" sz="5400" b="1" i="1" dirty="0">
              <a:latin typeface="Comic Sans MS" pitchFamily="66"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0"/>
                                  </p:stCondLst>
                                  <p:childTnLst>
                                    <p:anim to="1.5" calcmode="lin" valueType="num">
                                      <p:cBhvr override="childStyle">
                                        <p:cTn id="6" dur="30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1).jpg"/>
          <p:cNvPicPr>
            <a:picLocks noChangeAspect="1"/>
          </p:cNvPicPr>
          <p:nvPr/>
        </p:nvPicPr>
        <p:blipFill>
          <a:blip r:embed="rId2" cstate="print"/>
          <a:stretch>
            <a:fillRect/>
          </a:stretch>
        </p:blipFill>
        <p:spPr>
          <a:xfrm>
            <a:off x="0" y="1"/>
            <a:ext cx="9143999" cy="6858000"/>
          </a:xfrm>
          <a:prstGeom prst="rect">
            <a:avLst/>
          </a:prstGeom>
        </p:spPr>
      </p:pic>
      <p:sp>
        <p:nvSpPr>
          <p:cNvPr id="3" name="Rectangle à coins arrondis 2"/>
          <p:cNvSpPr/>
          <p:nvPr/>
        </p:nvSpPr>
        <p:spPr>
          <a:xfrm>
            <a:off x="1691680" y="332656"/>
            <a:ext cx="532859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b="1" i="1" dirty="0" smtClean="0">
                <a:latin typeface="Comic Sans MS" pitchFamily="66" charset="0"/>
              </a:rPr>
              <a:t>Introduction</a:t>
            </a:r>
            <a:endParaRPr lang="fr-FR" sz="3600" b="1" i="1" dirty="0">
              <a:latin typeface="Comic Sans MS" pitchFamily="66" charset="0"/>
            </a:endParaRPr>
          </a:p>
        </p:txBody>
      </p:sp>
      <p:sp>
        <p:nvSpPr>
          <p:cNvPr id="4" name="Rectangle à coins arrondis 3"/>
          <p:cNvSpPr/>
          <p:nvPr/>
        </p:nvSpPr>
        <p:spPr>
          <a:xfrm>
            <a:off x="611560" y="1124744"/>
            <a:ext cx="8208912" cy="30243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dirty="0" smtClean="0">
                <a:effectLst>
                  <a:outerShdw blurRad="38100" dist="38100" dir="2700000" algn="tl">
                    <a:srgbClr val="000000">
                      <a:alpha val="43137"/>
                    </a:srgbClr>
                  </a:outerShdw>
                </a:effectLst>
                <a:latin typeface="Comic Sans MS" pitchFamily="66" charset="0"/>
              </a:rPr>
              <a:t>Les bactéries du genre </a:t>
            </a:r>
            <a:r>
              <a:rPr lang="fr-FR" sz="2400" i="1" dirty="0" err="1" smtClean="0">
                <a:effectLst>
                  <a:outerShdw blurRad="38100" dist="38100" dir="2700000" algn="tl">
                    <a:srgbClr val="000000">
                      <a:alpha val="43137"/>
                    </a:srgbClr>
                  </a:outerShdw>
                </a:effectLst>
                <a:latin typeface="Comic Sans MS" pitchFamily="66" charset="0"/>
              </a:rPr>
              <a:t>Staphylococcus</a:t>
            </a:r>
            <a:r>
              <a:rPr lang="fr-FR" sz="2400" dirty="0" smtClean="0">
                <a:effectLst>
                  <a:outerShdw blurRad="38100" dist="38100" dir="2700000" algn="tl">
                    <a:srgbClr val="000000">
                      <a:alpha val="43137"/>
                    </a:srgbClr>
                  </a:outerShdw>
                </a:effectLst>
                <a:latin typeface="Comic Sans MS" pitchFamily="66" charset="0"/>
              </a:rPr>
              <a:t> sont des coques (</a:t>
            </a:r>
            <a:r>
              <a:rPr lang="fr-FR" sz="2400" dirty="0" err="1" smtClean="0">
                <a:effectLst>
                  <a:outerShdw blurRad="38100" dist="38100" dir="2700000" algn="tl">
                    <a:srgbClr val="000000">
                      <a:alpha val="43137"/>
                    </a:srgbClr>
                  </a:outerShdw>
                </a:effectLst>
                <a:latin typeface="Comic Sans MS" pitchFamily="66" charset="0"/>
              </a:rPr>
              <a:t>cocci</a:t>
            </a:r>
            <a:r>
              <a:rPr lang="fr-FR" sz="2400" dirty="0" smtClean="0">
                <a:effectLst>
                  <a:outerShdw blurRad="38100" dist="38100" dir="2700000" algn="tl">
                    <a:srgbClr val="000000">
                      <a:alpha val="43137"/>
                    </a:srgbClr>
                  </a:outerShdw>
                </a:effectLst>
                <a:latin typeface="Comic Sans MS" pitchFamily="66" charset="0"/>
              </a:rPr>
              <a:t>) à Gram positif, groupés en amas ayant la forme de grappes de raisin, immobiles, non sporulés, catalase positive et oxydase négative. Parmi les 27 espèces du genre actuellement répertoriées, les principales sont </a:t>
            </a:r>
            <a:r>
              <a:rPr lang="fr-FR" sz="2400" i="1" dirty="0" err="1" smtClean="0">
                <a:effectLst>
                  <a:outerShdw blurRad="38100" dist="38100" dir="2700000" algn="tl">
                    <a:srgbClr val="000000">
                      <a:alpha val="43137"/>
                    </a:srgbClr>
                  </a:outerShdw>
                </a:effectLst>
                <a:latin typeface="Comic Sans MS" pitchFamily="66" charset="0"/>
              </a:rPr>
              <a:t>Staphyloccus</a:t>
            </a:r>
            <a:r>
              <a:rPr lang="fr-FR" sz="2400" i="1" dirty="0" smtClean="0">
                <a:effectLst>
                  <a:outerShdw blurRad="38100" dist="38100" dir="2700000" algn="tl">
                    <a:srgbClr val="000000">
                      <a:alpha val="43137"/>
                    </a:srgbClr>
                  </a:outerShdw>
                </a:effectLst>
                <a:latin typeface="Comic Sans MS" pitchFamily="66" charset="0"/>
              </a:rPr>
              <a:t> aureus, </a:t>
            </a:r>
            <a:r>
              <a:rPr lang="fr-FR" sz="2400" i="1" dirty="0" err="1" smtClean="0">
                <a:effectLst>
                  <a:outerShdw blurRad="38100" dist="38100" dir="2700000" algn="tl">
                    <a:srgbClr val="000000">
                      <a:alpha val="43137"/>
                    </a:srgbClr>
                  </a:outerShdw>
                </a:effectLst>
                <a:latin typeface="Comic Sans MS" pitchFamily="66" charset="0"/>
              </a:rPr>
              <a:t>S.epidermidis</a:t>
            </a:r>
            <a:r>
              <a:rPr lang="fr-FR" sz="2400" i="1" dirty="0" smtClean="0">
                <a:effectLst>
                  <a:outerShdw blurRad="38100" dist="38100" dir="2700000" algn="tl">
                    <a:srgbClr val="000000">
                      <a:alpha val="43137"/>
                    </a:srgbClr>
                  </a:outerShdw>
                </a:effectLst>
                <a:latin typeface="Comic Sans MS" pitchFamily="66" charset="0"/>
              </a:rPr>
              <a:t> et </a:t>
            </a:r>
            <a:r>
              <a:rPr lang="fr-FR" sz="2400" i="1" dirty="0" err="1" smtClean="0">
                <a:effectLst>
                  <a:outerShdw blurRad="38100" dist="38100" dir="2700000" algn="tl">
                    <a:srgbClr val="000000">
                      <a:alpha val="43137"/>
                    </a:srgbClr>
                  </a:outerShdw>
                </a:effectLst>
                <a:latin typeface="Comic Sans MS" pitchFamily="66" charset="0"/>
              </a:rPr>
              <a:t>S.saprophyticus</a:t>
            </a:r>
            <a:r>
              <a:rPr lang="fr-FR" sz="2400" i="1" dirty="0" smtClean="0">
                <a:effectLst>
                  <a:outerShdw blurRad="38100" dist="38100" dir="2700000" algn="tl">
                    <a:srgbClr val="000000">
                      <a:alpha val="43137"/>
                    </a:srgbClr>
                  </a:outerShdw>
                </a:effectLst>
                <a:latin typeface="Comic Sans MS" pitchFamily="66" charset="0"/>
              </a:rPr>
              <a:t>.</a:t>
            </a:r>
            <a:r>
              <a:rPr lang="fr-FR" sz="2400" dirty="0" smtClean="0">
                <a:effectLst>
                  <a:outerShdw blurRad="38100" dist="38100" dir="2700000" algn="tl">
                    <a:srgbClr val="000000">
                      <a:alpha val="43137"/>
                    </a:srgbClr>
                  </a:outerShdw>
                </a:effectLst>
                <a:latin typeface="Comic Sans MS" pitchFamily="66" charset="0"/>
              </a:rPr>
              <a:t> L'espèce </a:t>
            </a:r>
            <a:r>
              <a:rPr lang="fr-FR" sz="2400" i="1" dirty="0" smtClean="0">
                <a:effectLst>
                  <a:outerShdw blurRad="38100" dist="38100" dir="2700000" algn="tl">
                    <a:srgbClr val="000000">
                      <a:alpha val="43137"/>
                    </a:srgbClr>
                  </a:outerShdw>
                </a:effectLst>
                <a:latin typeface="Comic Sans MS" pitchFamily="66" charset="0"/>
              </a:rPr>
              <a:t>S.aureus </a:t>
            </a:r>
            <a:r>
              <a:rPr lang="fr-FR" sz="2400" dirty="0" smtClean="0">
                <a:effectLst>
                  <a:outerShdw blurRad="38100" dist="38100" dir="2700000" algn="tl">
                    <a:srgbClr val="000000">
                      <a:alpha val="43137"/>
                    </a:srgbClr>
                  </a:outerShdw>
                </a:effectLst>
                <a:latin typeface="Comic Sans MS" pitchFamily="66" charset="0"/>
              </a:rPr>
              <a:t>sera prise comme type de description.</a:t>
            </a:r>
            <a:endParaRPr lang="fr-FR" sz="2400" dirty="0">
              <a:effectLst>
                <a:outerShdw blurRad="38100" dist="38100" dir="2700000" algn="tl">
                  <a:srgbClr val="000000">
                    <a:alpha val="43137"/>
                  </a:srgbClr>
                </a:outerShdw>
              </a:effectLst>
              <a:latin typeface="Comic Sans MS" pitchFamily="66" charset="0"/>
            </a:endParaRPr>
          </a:p>
        </p:txBody>
      </p:sp>
      <p:pic>
        <p:nvPicPr>
          <p:cNvPr id="5" name="Image 4" descr="téléchargement (3).jpg"/>
          <p:cNvPicPr>
            <a:picLocks noChangeAspect="1"/>
          </p:cNvPicPr>
          <p:nvPr/>
        </p:nvPicPr>
        <p:blipFill>
          <a:blip r:embed="rId3" cstate="print"/>
          <a:stretch>
            <a:fillRect/>
          </a:stretch>
        </p:blipFill>
        <p:spPr>
          <a:xfrm>
            <a:off x="1979712" y="4149080"/>
            <a:ext cx="5616624" cy="2708920"/>
          </a:xfrm>
          <a:prstGeom prst="ellipse">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2000"/>
                                        <p:tgtEl>
                                          <p:spTgt spid="4">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éléchargement (1).jpg"/>
          <p:cNvPicPr>
            <a:picLocks noChangeAspect="1"/>
          </p:cNvPicPr>
          <p:nvPr/>
        </p:nvPicPr>
        <p:blipFill>
          <a:blip r:embed="rId2" cstate="print"/>
          <a:stretch>
            <a:fillRect/>
          </a:stretch>
        </p:blipFill>
        <p:spPr>
          <a:xfrm>
            <a:off x="0" y="0"/>
            <a:ext cx="9144000" cy="6857999"/>
          </a:xfrm>
          <a:prstGeom prst="rect">
            <a:avLst/>
          </a:prstGeom>
        </p:spPr>
      </p:pic>
      <p:sp>
        <p:nvSpPr>
          <p:cNvPr id="10" name="Rectangle à coins arrondis 9"/>
          <p:cNvSpPr/>
          <p:nvPr/>
        </p:nvSpPr>
        <p:spPr>
          <a:xfrm>
            <a:off x="683568" y="3356992"/>
            <a:ext cx="7704856"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b="1" dirty="0" smtClean="0">
                <a:latin typeface="Comic Sans MS" pitchFamily="66" charset="0"/>
              </a:rPr>
              <a:t>Et quel est sa diagnostic bactériologique et le traitement a suivre ?</a:t>
            </a:r>
            <a:endParaRPr lang="fr-FR" sz="2800" b="1" dirty="0">
              <a:latin typeface="Comic Sans MS" pitchFamily="66" charset="0"/>
            </a:endParaRPr>
          </a:p>
        </p:txBody>
      </p:sp>
      <p:pic>
        <p:nvPicPr>
          <p:cNvPr id="25" name="Image 24" descr="06486e82ceebc4890902625c408b26c2 (1).jpg"/>
          <p:cNvPicPr>
            <a:picLocks noChangeAspect="1"/>
          </p:cNvPicPr>
          <p:nvPr/>
        </p:nvPicPr>
        <p:blipFill>
          <a:blip r:embed="rId3" cstate="print">
            <a:clrChange>
              <a:clrFrom>
                <a:srgbClr val="F5F5F5"/>
              </a:clrFrom>
              <a:clrTo>
                <a:srgbClr val="F5F5F5">
                  <a:alpha val="0"/>
                </a:srgbClr>
              </a:clrTo>
            </a:clrChange>
          </a:blip>
          <a:stretch>
            <a:fillRect/>
          </a:stretch>
        </p:blipFill>
        <p:spPr>
          <a:xfrm rot="1375948">
            <a:off x="6035144" y="3523992"/>
            <a:ext cx="3393570" cy="3393570"/>
          </a:xfrm>
          <a:prstGeom prst="rect">
            <a:avLst/>
          </a:prstGeom>
        </p:spPr>
      </p:pic>
      <p:sp>
        <p:nvSpPr>
          <p:cNvPr id="7" name="Rectangle à coins arrondis 6"/>
          <p:cNvSpPr/>
          <p:nvPr/>
        </p:nvSpPr>
        <p:spPr>
          <a:xfrm>
            <a:off x="467544" y="260648"/>
            <a:ext cx="8136904"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Comic Sans MS" pitchFamily="66" charset="0"/>
              </a:rPr>
              <a:t>Alors</a:t>
            </a:r>
          </a:p>
          <a:p>
            <a:pPr algn="ctr"/>
            <a:r>
              <a:rPr lang="fr-FR" sz="2400" b="1" dirty="0" smtClean="0">
                <a:latin typeface="Comic Sans MS" pitchFamily="66" charset="0"/>
              </a:rPr>
              <a:t>Quelle sont les </a:t>
            </a:r>
            <a:r>
              <a:rPr lang="fr-FR" sz="2400" b="1" dirty="0" err="1" smtClean="0">
                <a:latin typeface="Comic Sans MS" pitchFamily="66" charset="0"/>
              </a:rPr>
              <a:t>staphylococcus</a:t>
            </a:r>
            <a:r>
              <a:rPr lang="fr-FR" sz="2400" b="1" dirty="0" smtClean="0">
                <a:latin typeface="Comic Sans MS" pitchFamily="66" charset="0"/>
              </a:rPr>
              <a:t> aureus et quelles sont leurs caractéristiques? </a:t>
            </a:r>
          </a:p>
          <a:p>
            <a:pPr algn="ctr"/>
            <a:endParaRPr lang="fr-FR" dirty="0"/>
          </a:p>
        </p:txBody>
      </p:sp>
      <p:sp>
        <p:nvSpPr>
          <p:cNvPr id="9" name="Rectangle à coins arrondis 8"/>
          <p:cNvSpPr/>
          <p:nvPr/>
        </p:nvSpPr>
        <p:spPr>
          <a:xfrm>
            <a:off x="611560" y="1916832"/>
            <a:ext cx="7920880"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Comic Sans MS" pitchFamily="66" charset="0"/>
              </a:rPr>
              <a:t>Quelle le mode de </a:t>
            </a:r>
            <a:r>
              <a:rPr lang="fr-FR" sz="2400" b="1" dirty="0" err="1" smtClean="0">
                <a:latin typeface="Comic Sans MS" pitchFamily="66" charset="0"/>
              </a:rPr>
              <a:t>pathogénecite</a:t>
            </a:r>
            <a:r>
              <a:rPr lang="fr-FR" sz="2400" b="1" dirty="0" smtClean="0">
                <a:latin typeface="Comic Sans MS" pitchFamily="66" charset="0"/>
              </a:rPr>
              <a:t> de cette bactérie?</a:t>
            </a:r>
            <a:endParaRPr lang="fr-FR" sz="2400" b="1" dirty="0">
              <a:latin typeface="Comic Sans MS"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2000"/>
                                        <p:tgtEl>
                                          <p:spTgt spid="9">
                                            <p:bg/>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2000"/>
                                        <p:tgtEl>
                                          <p:spTgt spid="10">
                                            <p:bg/>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7" grpId="0" build="allAtOnce" animBg="1"/>
      <p:bldP spid="9"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1).jpg"/>
          <p:cNvPicPr>
            <a:picLocks noChangeAspect="1"/>
          </p:cNvPicPr>
          <p:nvPr/>
        </p:nvPicPr>
        <p:blipFill>
          <a:blip r:embed="rId2" cstate="print"/>
          <a:stretch>
            <a:fillRect/>
          </a:stretch>
        </p:blipFill>
        <p:spPr>
          <a:xfrm>
            <a:off x="0" y="0"/>
            <a:ext cx="9144000" cy="6857999"/>
          </a:xfrm>
          <a:prstGeom prst="rect">
            <a:avLst/>
          </a:prstGeom>
        </p:spPr>
      </p:pic>
      <p:sp>
        <p:nvSpPr>
          <p:cNvPr id="3" name="Rectangle à coins arrondis 2"/>
          <p:cNvSpPr/>
          <p:nvPr/>
        </p:nvSpPr>
        <p:spPr>
          <a:xfrm>
            <a:off x="1691680" y="260648"/>
            <a:ext cx="5976664"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b="1" dirty="0" smtClean="0">
                <a:latin typeface="Comic Sans MS" pitchFamily="66" charset="0"/>
              </a:rPr>
              <a:t>Définition</a:t>
            </a:r>
            <a:endParaRPr lang="fr-FR" sz="2800" b="1" dirty="0">
              <a:latin typeface="Comic Sans MS" pitchFamily="66" charset="0"/>
            </a:endParaRPr>
          </a:p>
        </p:txBody>
      </p:sp>
      <p:sp>
        <p:nvSpPr>
          <p:cNvPr id="4" name="Rectangle à coins arrondis 3"/>
          <p:cNvSpPr/>
          <p:nvPr/>
        </p:nvSpPr>
        <p:spPr>
          <a:xfrm>
            <a:off x="467544" y="1628800"/>
            <a:ext cx="8172400" cy="33123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effectLst>
                  <a:outerShdw blurRad="38100" dist="38100" dir="2700000" algn="tl">
                    <a:srgbClr val="000000">
                      <a:alpha val="43137"/>
                    </a:srgbClr>
                  </a:outerShdw>
                </a:effectLst>
                <a:latin typeface="Comic Sans MS" pitchFamily="66" charset="0"/>
              </a:rPr>
              <a:t>Le staphylocoque doré (</a:t>
            </a:r>
            <a:r>
              <a:rPr lang="fr-FR" sz="2400" b="1" i="1" dirty="0" err="1" smtClean="0">
                <a:effectLst>
                  <a:outerShdw blurRad="38100" dist="38100" dir="2700000" algn="tl">
                    <a:srgbClr val="000000">
                      <a:alpha val="43137"/>
                    </a:srgbClr>
                  </a:outerShdw>
                </a:effectLst>
                <a:latin typeface="Comic Sans MS" pitchFamily="66" charset="0"/>
              </a:rPr>
              <a:t>Staphylococcus</a:t>
            </a:r>
            <a:r>
              <a:rPr lang="fr-FR" sz="2400" b="1" i="1" dirty="0" smtClean="0">
                <a:effectLst>
                  <a:outerShdw blurRad="38100" dist="38100" dir="2700000" algn="tl">
                    <a:srgbClr val="000000">
                      <a:alpha val="43137"/>
                    </a:srgbClr>
                  </a:outerShdw>
                </a:effectLst>
                <a:latin typeface="Comic Sans MS" pitchFamily="66" charset="0"/>
              </a:rPr>
              <a:t> aureus</a:t>
            </a:r>
            <a:r>
              <a:rPr lang="fr-FR" sz="2400" b="1" dirty="0" smtClean="0">
                <a:effectLst>
                  <a:outerShdw blurRad="38100" dist="38100" dir="2700000" algn="tl">
                    <a:srgbClr val="000000">
                      <a:alpha val="43137"/>
                    </a:srgbClr>
                  </a:outerShdw>
                </a:effectLst>
                <a:latin typeface="Comic Sans MS" pitchFamily="66" charset="0"/>
              </a:rPr>
              <a:t>) est une bactérie pathogène pour l'Homme.</a:t>
            </a:r>
          </a:p>
          <a:p>
            <a:pPr algn="ctr"/>
            <a:r>
              <a:rPr lang="fr-FR" sz="2400" b="1" dirty="0" smtClean="0">
                <a:effectLst>
                  <a:outerShdw blurRad="38100" dist="38100" dir="2700000" algn="tl">
                    <a:srgbClr val="000000">
                      <a:alpha val="43137"/>
                    </a:srgbClr>
                  </a:outerShdw>
                </a:effectLst>
                <a:latin typeface="Comic Sans MS" pitchFamily="66" charset="0"/>
              </a:rPr>
              <a:t>Appartenant au genre des </a:t>
            </a:r>
            <a:r>
              <a:rPr lang="fr-FR" sz="2400" b="1" dirty="0" err="1" smtClean="0">
                <a:effectLst>
                  <a:outerShdw blurRad="38100" dist="38100" dir="2700000" algn="tl">
                    <a:srgbClr val="000000">
                      <a:alpha val="43137"/>
                    </a:srgbClr>
                  </a:outerShdw>
                </a:effectLst>
                <a:latin typeface="Comic Sans MS" pitchFamily="66" charset="0"/>
              </a:rPr>
              <a:t>Staphylococcus</a:t>
            </a:r>
            <a:r>
              <a:rPr lang="fr-FR" sz="2400" b="1" dirty="0" smtClean="0">
                <a:effectLst>
                  <a:outerShdw blurRad="38100" dist="38100" dir="2700000" algn="tl">
                    <a:srgbClr val="000000">
                      <a:alpha val="43137"/>
                    </a:srgbClr>
                  </a:outerShdw>
                </a:effectLst>
                <a:latin typeface="Comic Sans MS" pitchFamily="66" charset="0"/>
              </a:rPr>
              <a:t>, le staphylocoque doré est une bactérie Gram positif qui se présente comme une coque, associée par groupes en amas (grappe de raisin) ou en chaînes. D'environ 1 micromètre de diamètre, la cellule bactérienne est immobile.</a:t>
            </a:r>
            <a:endParaRPr lang="fr-FR" sz="2400" b="1" dirty="0">
              <a:effectLst>
                <a:outerShdw blurRad="38100" dist="38100" dir="2700000" algn="tl">
                  <a:srgbClr val="000000">
                    <a:alpha val="43137"/>
                  </a:srgbClr>
                </a:outerShdw>
              </a:effectLst>
              <a:latin typeface="Comic Sans MS" pitchFamily="66" charset="0"/>
            </a:endParaRPr>
          </a:p>
        </p:txBody>
      </p:sp>
      <p:pic>
        <p:nvPicPr>
          <p:cNvPr id="6" name="Image 5" descr="téléchargement (7).jpg"/>
          <p:cNvPicPr>
            <a:picLocks noChangeAspect="1"/>
          </p:cNvPicPr>
          <p:nvPr/>
        </p:nvPicPr>
        <p:blipFill>
          <a:blip r:embed="rId3" cstate="print"/>
          <a:stretch>
            <a:fillRect/>
          </a:stretch>
        </p:blipFill>
        <p:spPr>
          <a:xfrm>
            <a:off x="262654" y="5045025"/>
            <a:ext cx="8881346" cy="1812975"/>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2000"/>
                                        <p:tgtEl>
                                          <p:spTgt spid="3">
                                            <p:txEl>
                                              <p:pRg st="0" end="0"/>
                                            </p:txEl>
                                          </p:spTgt>
                                        </p:tgtEl>
                                      </p:cBhvr>
                                    </p:animEffect>
                                  </p:childTnLst>
                                </p:cTn>
                              </p:par>
                            </p:childTnLst>
                          </p:cTn>
                        </p:par>
                        <p:par>
                          <p:cTn id="12" fill="hold">
                            <p:stCondLst>
                              <p:cond delay="4000"/>
                            </p:stCondLst>
                            <p:childTnLst>
                              <p:par>
                                <p:cTn id="13" presetID="2" presetClass="entr" presetSubtype="6"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2000" fill="hold"/>
                                        <p:tgtEl>
                                          <p:spTgt spid="4">
                                            <p:bg/>
                                          </p:spTgt>
                                        </p:tgtEl>
                                        <p:attrNameLst>
                                          <p:attrName>ppt_x</p:attrName>
                                        </p:attrNameLst>
                                      </p:cBhvr>
                                      <p:tavLst>
                                        <p:tav tm="0">
                                          <p:val>
                                            <p:strVal val="1+#ppt_w/2"/>
                                          </p:val>
                                        </p:tav>
                                        <p:tav tm="100000">
                                          <p:val>
                                            <p:strVal val="#ppt_x"/>
                                          </p:val>
                                        </p:tav>
                                      </p:tavLst>
                                    </p:anim>
                                    <p:anim calcmode="lin" valueType="num">
                                      <p:cBhvr additive="base">
                                        <p:cTn id="16" dur="2000" fill="hold"/>
                                        <p:tgtEl>
                                          <p:spTgt spid="4">
                                            <p:bg/>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6"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6"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7999"/>
          </a:xfrm>
          <a:prstGeom prst="rect">
            <a:avLst/>
          </a:prstGeom>
        </p:spPr>
      </p:pic>
      <p:sp>
        <p:nvSpPr>
          <p:cNvPr id="4" name="Rectangle à coins arrondis 3"/>
          <p:cNvSpPr/>
          <p:nvPr/>
        </p:nvSpPr>
        <p:spPr>
          <a:xfrm>
            <a:off x="2555776" y="260648"/>
            <a:ext cx="4104456"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800" b="1" dirty="0" smtClean="0">
                <a:latin typeface="Comic Sans MS" pitchFamily="66" charset="0"/>
              </a:rPr>
              <a:t>Classification</a:t>
            </a:r>
            <a:endParaRPr lang="fr-FR" sz="2800" b="1" dirty="0">
              <a:latin typeface="Comic Sans MS" pitchFamily="66" charset="0"/>
            </a:endParaRPr>
          </a:p>
        </p:txBody>
      </p:sp>
      <p:sp>
        <p:nvSpPr>
          <p:cNvPr id="5" name="Ellipse 4"/>
          <p:cNvSpPr/>
          <p:nvPr/>
        </p:nvSpPr>
        <p:spPr>
          <a:xfrm>
            <a:off x="467544" y="1268760"/>
            <a:ext cx="7488832" cy="55892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dirty="0" smtClean="0">
                <a:effectLst>
                  <a:outerShdw blurRad="38100" dist="38100" dir="2700000" algn="tl">
                    <a:srgbClr val="000000">
                      <a:alpha val="43137"/>
                    </a:srgbClr>
                  </a:outerShdw>
                </a:effectLst>
                <a:latin typeface="Comic Sans MS" pitchFamily="66" charset="0"/>
              </a:rPr>
              <a:t>Règne:  </a:t>
            </a:r>
            <a:r>
              <a:rPr lang="fr-FR" sz="3200" dirty="0" err="1" smtClean="0">
                <a:effectLst>
                  <a:outerShdw blurRad="38100" dist="38100" dir="2700000" algn="tl">
                    <a:srgbClr val="000000">
                      <a:alpha val="43137"/>
                    </a:srgbClr>
                  </a:outerShdw>
                </a:effectLst>
                <a:latin typeface="Comic Sans MS" pitchFamily="66" charset="0"/>
              </a:rPr>
              <a:t>Bacteria</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Phylum : </a:t>
            </a:r>
            <a:r>
              <a:rPr lang="fr-FR" sz="3200" dirty="0" err="1" smtClean="0">
                <a:effectLst>
                  <a:outerShdw blurRad="38100" dist="38100" dir="2700000" algn="tl">
                    <a:srgbClr val="000000">
                      <a:alpha val="43137"/>
                    </a:srgbClr>
                  </a:outerShdw>
                </a:effectLst>
                <a:latin typeface="Comic Sans MS" pitchFamily="66" charset="0"/>
              </a:rPr>
              <a:t>Firmicutes</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Classe :  </a:t>
            </a:r>
            <a:r>
              <a:rPr lang="fr-FR" sz="3200" dirty="0" err="1" smtClean="0">
                <a:effectLst>
                  <a:outerShdw blurRad="38100" dist="38100" dir="2700000" algn="tl">
                    <a:srgbClr val="000000">
                      <a:alpha val="43137"/>
                    </a:srgbClr>
                  </a:outerShdw>
                </a:effectLst>
                <a:latin typeface="Comic Sans MS" pitchFamily="66" charset="0"/>
              </a:rPr>
              <a:t>Bacilli</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Ordre :  </a:t>
            </a:r>
            <a:r>
              <a:rPr lang="fr-FR" sz="3200" dirty="0" err="1" smtClean="0">
                <a:effectLst>
                  <a:outerShdw blurRad="38100" dist="38100" dir="2700000" algn="tl">
                    <a:srgbClr val="000000">
                      <a:alpha val="43137"/>
                    </a:srgbClr>
                  </a:outerShdw>
                </a:effectLst>
                <a:latin typeface="Comic Sans MS" pitchFamily="66" charset="0"/>
              </a:rPr>
              <a:t>Bacillales</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Famille :  </a:t>
            </a:r>
            <a:r>
              <a:rPr lang="fr-FR" sz="3200" dirty="0" err="1" smtClean="0">
                <a:effectLst>
                  <a:outerShdw blurRad="38100" dist="38100" dir="2700000" algn="tl">
                    <a:srgbClr val="000000">
                      <a:alpha val="43137"/>
                    </a:srgbClr>
                  </a:outerShdw>
                </a:effectLst>
                <a:latin typeface="Comic Sans MS" pitchFamily="66" charset="0"/>
              </a:rPr>
              <a:t>Staphylococaceae</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Genre :  </a:t>
            </a:r>
            <a:r>
              <a:rPr lang="fr-FR" sz="3200" dirty="0" err="1" smtClean="0">
                <a:effectLst>
                  <a:outerShdw blurRad="38100" dist="38100" dir="2700000" algn="tl">
                    <a:srgbClr val="000000">
                      <a:alpha val="43137"/>
                    </a:srgbClr>
                  </a:outerShdw>
                </a:effectLst>
                <a:latin typeface="Comic Sans MS" pitchFamily="66" charset="0"/>
              </a:rPr>
              <a:t>Staphylococcus</a:t>
            </a:r>
            <a:r>
              <a:rPr lang="fr-FR" sz="3200" dirty="0" smtClean="0">
                <a:effectLst>
                  <a:outerShdw blurRad="38100" dist="38100" dir="2700000" algn="tl">
                    <a:srgbClr val="000000">
                      <a:alpha val="43137"/>
                    </a:srgbClr>
                  </a:outerShdw>
                </a:effectLst>
                <a:latin typeface="Comic Sans MS" pitchFamily="66" charset="0"/>
              </a:rPr>
              <a:t> </a:t>
            </a:r>
          </a:p>
          <a:p>
            <a:pPr algn="ctr"/>
            <a:r>
              <a:rPr lang="fr-FR" sz="3200" dirty="0" smtClean="0">
                <a:effectLst>
                  <a:outerShdw blurRad="38100" dist="38100" dir="2700000" algn="tl">
                    <a:srgbClr val="000000">
                      <a:alpha val="43137"/>
                    </a:srgbClr>
                  </a:outerShdw>
                </a:effectLst>
                <a:latin typeface="Comic Sans MS" pitchFamily="66" charset="0"/>
              </a:rPr>
              <a:t>Espèce : </a:t>
            </a:r>
            <a:r>
              <a:rPr lang="fr-FR" sz="3200" dirty="0" err="1" smtClean="0">
                <a:effectLst>
                  <a:outerShdw blurRad="38100" dist="38100" dir="2700000" algn="tl">
                    <a:srgbClr val="000000">
                      <a:alpha val="43137"/>
                    </a:srgbClr>
                  </a:outerShdw>
                </a:effectLst>
                <a:latin typeface="Comic Sans MS" pitchFamily="66" charset="0"/>
              </a:rPr>
              <a:t>Staphylococcus</a:t>
            </a:r>
            <a:r>
              <a:rPr lang="fr-FR" sz="3200" dirty="0" smtClean="0">
                <a:effectLst>
                  <a:outerShdw blurRad="38100" dist="38100" dir="2700000" algn="tl">
                    <a:srgbClr val="000000">
                      <a:alpha val="43137"/>
                    </a:srgbClr>
                  </a:outerShdw>
                </a:effectLst>
                <a:latin typeface="Comic Sans MS" pitchFamily="66" charset="0"/>
              </a:rPr>
              <a:t> aureus</a:t>
            </a:r>
            <a:endParaRPr lang="fr-FR" sz="32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up)">
                                      <p:cBhvr>
                                        <p:cTn id="15" dur="1000"/>
                                        <p:tgtEl>
                                          <p:spTgt spid="5">
                                            <p:bg/>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1000"/>
                                        <p:tgtEl>
                                          <p:spTgt spid="5">
                                            <p:txEl>
                                              <p:pRg st="0" end="0"/>
                                            </p:txEl>
                                          </p:spTgt>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1000"/>
                                        <p:tgtEl>
                                          <p:spTgt spid="5">
                                            <p:txEl>
                                              <p:pRg st="1" end="1"/>
                                            </p:txEl>
                                          </p:spTgt>
                                        </p:tgtEl>
                                      </p:cBhvr>
                                    </p:animEffect>
                                  </p:childTnLst>
                                </p:cTn>
                              </p:par>
                            </p:childTnLst>
                          </p:cTn>
                        </p:par>
                        <p:par>
                          <p:cTn id="24" fill="hold">
                            <p:stCondLst>
                              <p:cond delay="7000"/>
                            </p:stCondLst>
                            <p:childTnLst>
                              <p:par>
                                <p:cTn id="25" presetID="22" presetClass="entr" presetSubtype="1"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1000"/>
                                        <p:tgtEl>
                                          <p:spTgt spid="5">
                                            <p:txEl>
                                              <p:pRg st="2" end="2"/>
                                            </p:txEl>
                                          </p:spTgt>
                                        </p:tgtEl>
                                      </p:cBhvr>
                                    </p:animEffect>
                                  </p:childTnLst>
                                </p:cTn>
                              </p:par>
                            </p:childTnLst>
                          </p:cTn>
                        </p:par>
                        <p:par>
                          <p:cTn id="28" fill="hold">
                            <p:stCondLst>
                              <p:cond delay="8000"/>
                            </p:stCondLst>
                            <p:childTnLst>
                              <p:par>
                                <p:cTn id="29" presetID="22" presetClass="entr" presetSubtype="1"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up)">
                                      <p:cBhvr>
                                        <p:cTn id="31" dur="1000"/>
                                        <p:tgtEl>
                                          <p:spTgt spid="5">
                                            <p:txEl>
                                              <p:pRg st="3" end="3"/>
                                            </p:txEl>
                                          </p:spTgt>
                                        </p:tgtEl>
                                      </p:cBhvr>
                                    </p:animEffect>
                                  </p:childTnLst>
                                </p:cTn>
                              </p:par>
                            </p:childTnLst>
                          </p:cTn>
                        </p:par>
                        <p:par>
                          <p:cTn id="32" fill="hold">
                            <p:stCondLst>
                              <p:cond delay="9000"/>
                            </p:stCondLst>
                            <p:childTnLst>
                              <p:par>
                                <p:cTn id="33" presetID="22" presetClass="entr" presetSubtype="1" fill="hold" grpId="0"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up)">
                                      <p:cBhvr>
                                        <p:cTn id="35" dur="1000"/>
                                        <p:tgtEl>
                                          <p:spTgt spid="5">
                                            <p:txEl>
                                              <p:pRg st="4" end="4"/>
                                            </p:txEl>
                                          </p:spTgt>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up)">
                                      <p:cBhvr>
                                        <p:cTn id="39" dur="1000"/>
                                        <p:tgtEl>
                                          <p:spTgt spid="5">
                                            <p:txEl>
                                              <p:pRg st="5" end="5"/>
                                            </p:txEl>
                                          </p:spTgt>
                                        </p:tgtEl>
                                      </p:cBhvr>
                                    </p:animEffect>
                                  </p:childTnLst>
                                </p:cTn>
                              </p:par>
                            </p:childTnLst>
                          </p:cTn>
                        </p:par>
                        <p:par>
                          <p:cTn id="40" fill="hold">
                            <p:stCondLst>
                              <p:cond delay="11000"/>
                            </p:stCondLst>
                            <p:childTnLst>
                              <p:par>
                                <p:cTn id="41" presetID="22" presetClass="entr" presetSubtype="1"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up)">
                                      <p:cBhvr>
                                        <p:cTn id="4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à coins arrondis 3"/>
          <p:cNvSpPr/>
          <p:nvPr/>
        </p:nvSpPr>
        <p:spPr>
          <a:xfrm>
            <a:off x="2627784" y="260648"/>
            <a:ext cx="4032448"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Comic Sans MS" pitchFamily="66" charset="0"/>
              </a:rPr>
              <a:t>Habitat</a:t>
            </a:r>
            <a:endParaRPr lang="fr-FR" sz="2400" b="1" dirty="0">
              <a:latin typeface="Comic Sans MS" pitchFamily="66" charset="0"/>
            </a:endParaRPr>
          </a:p>
        </p:txBody>
      </p:sp>
      <p:sp>
        <p:nvSpPr>
          <p:cNvPr id="5" name="Rectangle à coins arrondis 4"/>
          <p:cNvSpPr/>
          <p:nvPr/>
        </p:nvSpPr>
        <p:spPr>
          <a:xfrm>
            <a:off x="214282" y="2000240"/>
            <a:ext cx="8496000" cy="36570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400" i="1" dirty="0" smtClean="0">
              <a:latin typeface="Comic Sans MS" pitchFamily="66" charset="0"/>
            </a:endParaRPr>
          </a:p>
          <a:p>
            <a:pPr algn="ctr"/>
            <a:r>
              <a:rPr lang="fr-FR" sz="2400" i="1" dirty="0" err="1" smtClean="0">
                <a:latin typeface="Comic Sans MS" pitchFamily="66" charset="0"/>
              </a:rPr>
              <a:t>S.aureus</a:t>
            </a:r>
            <a:r>
              <a:rPr lang="fr-FR" sz="2400" dirty="0" smtClean="0">
                <a:latin typeface="Comic Sans MS" pitchFamily="66" charset="0"/>
              </a:rPr>
              <a:t> est un commensal de la peau et des muqueuses de l’homme et des animaux (rhino-pharynx, intestin). On le trouve sur la muqueuse nasale d’un tiers environ des sujets normaux. Eliminé dans le milieu extérieur, cette bactérie peut survivre longtemps dans l’environnement.</a:t>
            </a:r>
          </a:p>
          <a:p>
            <a:r>
              <a:rPr lang="fr-FR" sz="2400" dirty="0" smtClean="0"/>
              <a:t/>
            </a:r>
            <a:br>
              <a:rPr lang="fr-FR" sz="2400" dirty="0" smtClean="0"/>
            </a:br>
            <a:endParaRPr lang="fr-FR" sz="2400" dirty="0">
              <a:latin typeface="Comic Sans MS" pitchFamily="66"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2).jpg"/>
          <p:cNvPicPr>
            <a:picLocks noChangeAspect="1"/>
          </p:cNvPicPr>
          <p:nvPr/>
        </p:nvPicPr>
        <p:blipFill>
          <a:blip r:embed="rId2" cstate="print"/>
          <a:stretch>
            <a:fillRect/>
          </a:stretch>
        </p:blipFill>
        <p:spPr>
          <a:xfrm>
            <a:off x="0" y="0"/>
            <a:ext cx="9144000" cy="6857999"/>
          </a:xfrm>
          <a:prstGeom prst="rect">
            <a:avLst/>
          </a:prstGeom>
        </p:spPr>
      </p:pic>
      <p:graphicFrame>
        <p:nvGraphicFramePr>
          <p:cNvPr id="4" name="Diagramme 3"/>
          <p:cNvGraphicFramePr/>
          <p:nvPr/>
        </p:nvGraphicFramePr>
        <p:xfrm>
          <a:off x="0" y="0"/>
          <a:ext cx="89644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vers le bas 4"/>
          <p:cNvSpPr/>
          <p:nvPr/>
        </p:nvSpPr>
        <p:spPr>
          <a:xfrm>
            <a:off x="611560" y="2564904"/>
            <a:ext cx="432048" cy="7200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6" name="Flèche vers le bas 5"/>
          <p:cNvSpPr/>
          <p:nvPr/>
        </p:nvSpPr>
        <p:spPr>
          <a:xfrm>
            <a:off x="2483768" y="2564904"/>
            <a:ext cx="432048" cy="7200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8" name="Picture 3" descr="C:\Users\poste\Documents\Panaritium01.jpg"/>
          <p:cNvPicPr>
            <a:picLocks noChangeAspect="1" noChangeArrowheads="1"/>
          </p:cNvPicPr>
          <p:nvPr/>
        </p:nvPicPr>
        <p:blipFill>
          <a:blip r:embed="rId8" cstate="print"/>
          <a:srcRect/>
          <a:stretch>
            <a:fillRect/>
          </a:stretch>
        </p:blipFill>
        <p:spPr bwMode="auto">
          <a:xfrm>
            <a:off x="0" y="3356992"/>
            <a:ext cx="1835696" cy="2304256"/>
          </a:xfrm>
          <a:prstGeom prst="rect">
            <a:avLst/>
          </a:prstGeom>
          <a:ln>
            <a:noFill/>
          </a:ln>
          <a:effectLst>
            <a:softEdge rad="112500"/>
          </a:effectLst>
        </p:spPr>
      </p:pic>
      <p:pic>
        <p:nvPicPr>
          <p:cNvPr id="9" name="Picture 4" descr="C:\Users\poste\Documents\87578495_623293385133659_8998197866577002496_n.jpg"/>
          <p:cNvPicPr>
            <a:picLocks noChangeAspect="1" noChangeArrowheads="1"/>
          </p:cNvPicPr>
          <p:nvPr/>
        </p:nvPicPr>
        <p:blipFill>
          <a:blip r:embed="rId9" cstate="print"/>
          <a:srcRect/>
          <a:stretch>
            <a:fillRect/>
          </a:stretch>
        </p:blipFill>
        <p:spPr bwMode="auto">
          <a:xfrm>
            <a:off x="1907704" y="3429000"/>
            <a:ext cx="2286016" cy="2295136"/>
          </a:xfrm>
          <a:prstGeom prst="rect">
            <a:avLst/>
          </a:prstGeom>
          <a:ln>
            <a:noFill/>
          </a:ln>
          <a:effectLst>
            <a:softEdge rad="112500"/>
          </a:effectLst>
        </p:spPr>
      </p:pic>
      <p:sp>
        <p:nvSpPr>
          <p:cNvPr id="10" name="Rectangle à coins arrondis 9"/>
          <p:cNvSpPr/>
          <p:nvPr/>
        </p:nvSpPr>
        <p:spPr>
          <a:xfrm>
            <a:off x="179512" y="5733256"/>
            <a:ext cx="1368152"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prstClr val="black"/>
                </a:solidFill>
                <a:latin typeface="Comic Sans MS" pitchFamily="66" charset="0"/>
              </a:rPr>
              <a:t>Panaris</a:t>
            </a:r>
            <a:endParaRPr lang="fr-FR" b="1" dirty="0">
              <a:latin typeface="Comic Sans MS" pitchFamily="66" charset="0"/>
            </a:endParaRPr>
          </a:p>
        </p:txBody>
      </p:sp>
      <p:sp>
        <p:nvSpPr>
          <p:cNvPr id="12" name="Rectangle à coins arrondis 11"/>
          <p:cNvSpPr/>
          <p:nvPr/>
        </p:nvSpPr>
        <p:spPr>
          <a:xfrm>
            <a:off x="2123728" y="5805264"/>
            <a:ext cx="1584176" cy="554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fr-FR" b="1" dirty="0" smtClean="0">
                <a:solidFill>
                  <a:prstClr val="black"/>
                </a:solidFill>
                <a:latin typeface="Comic Sans MS" pitchFamily="66" charset="0"/>
              </a:rPr>
              <a:t>Impétigo</a:t>
            </a:r>
            <a:endParaRPr lang="fr-FR" b="1" dirty="0">
              <a:solidFill>
                <a:prstClr val="black"/>
              </a:solidFill>
              <a:latin typeface="Comic Sans MS" pitchFamily="66" charset="0"/>
            </a:endParaRPr>
          </a:p>
        </p:txBody>
      </p:sp>
      <p:pic>
        <p:nvPicPr>
          <p:cNvPr id="13" name="Picture 2" descr="C:\Users\poste\Documents\87784138_495334174488492_2979142904536104960_n.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427984" y="2348880"/>
            <a:ext cx="4572000" cy="1728192"/>
          </a:xfrm>
          <a:prstGeom prst="rect">
            <a:avLst/>
          </a:prstGeom>
          <a:noFill/>
        </p:spPr>
      </p:pic>
      <p:sp>
        <p:nvSpPr>
          <p:cNvPr id="14" name="Rectangle à coins arrondis 13"/>
          <p:cNvSpPr/>
          <p:nvPr/>
        </p:nvSpPr>
        <p:spPr>
          <a:xfrm>
            <a:off x="4427984" y="3905944"/>
            <a:ext cx="4355976" cy="2952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omic Sans MS" pitchFamily="66" charset="0"/>
              </a:rPr>
              <a:t>Formes intestinales :</a:t>
            </a:r>
            <a:br>
              <a:rPr lang="fr-FR" dirty="0" smtClean="0">
                <a:latin typeface="Comic Sans MS" pitchFamily="66" charset="0"/>
              </a:rPr>
            </a:br>
            <a:r>
              <a:rPr lang="fr-FR" dirty="0" smtClean="0">
                <a:latin typeface="Comic Sans MS" pitchFamily="66" charset="0"/>
              </a:rPr>
              <a:t>• </a:t>
            </a:r>
            <a:r>
              <a:rPr lang="fr-FR" dirty="0" err="1" smtClean="0">
                <a:latin typeface="Comic Sans MS" pitchFamily="66" charset="0"/>
              </a:rPr>
              <a:t>Toxi</a:t>
            </a:r>
            <a:r>
              <a:rPr lang="fr-FR" dirty="0" smtClean="0">
                <a:latin typeface="Comic Sans MS" pitchFamily="66" charset="0"/>
              </a:rPr>
              <a:t> infection alimentaire (absorption de toxine préformée dans des</a:t>
            </a:r>
            <a:br>
              <a:rPr lang="fr-FR" dirty="0" smtClean="0">
                <a:latin typeface="Comic Sans MS" pitchFamily="66" charset="0"/>
              </a:rPr>
            </a:br>
            <a:r>
              <a:rPr lang="fr-FR" dirty="0" smtClean="0">
                <a:latin typeface="Comic Sans MS" pitchFamily="66" charset="0"/>
              </a:rPr>
              <a:t>aliments contaminés)</a:t>
            </a:r>
            <a:br>
              <a:rPr lang="fr-FR" dirty="0" smtClean="0">
                <a:latin typeface="Comic Sans MS" pitchFamily="66" charset="0"/>
              </a:rPr>
            </a:br>
            <a:r>
              <a:rPr lang="fr-FR" dirty="0" smtClean="0">
                <a:latin typeface="Comic Sans MS" pitchFamily="66" charset="0"/>
              </a:rPr>
              <a:t>• Entérocolite aiguë post-antibiothérapie </a:t>
            </a:r>
          </a:p>
          <a:p>
            <a:pPr algn="ctr"/>
            <a:r>
              <a:rPr lang="fr-FR" dirty="0" smtClean="0"/>
              <a:t>– </a:t>
            </a:r>
            <a:r>
              <a:rPr lang="fr-FR" dirty="0" smtClean="0">
                <a:latin typeface="Comic Sans MS" pitchFamily="66" charset="0"/>
              </a:rPr>
              <a:t>Syndrome de choc toxique</a:t>
            </a:r>
            <a:br>
              <a:rPr lang="fr-FR" dirty="0" smtClean="0">
                <a:latin typeface="Comic Sans MS" pitchFamily="66" charset="0"/>
              </a:rPr>
            </a:br>
            <a:r>
              <a:rPr lang="fr-FR" dirty="0" smtClean="0">
                <a:latin typeface="Comic Sans MS" pitchFamily="66" charset="0"/>
              </a:rPr>
              <a:t>• </a:t>
            </a:r>
            <a:r>
              <a:rPr lang="fr-FR" dirty="0" err="1" smtClean="0">
                <a:latin typeface="Comic Sans MS" pitchFamily="66" charset="0"/>
              </a:rPr>
              <a:t>Toxic</a:t>
            </a:r>
            <a:r>
              <a:rPr lang="fr-FR" dirty="0" smtClean="0">
                <a:latin typeface="Comic Sans MS" pitchFamily="66" charset="0"/>
              </a:rPr>
              <a:t> </a:t>
            </a:r>
            <a:r>
              <a:rPr lang="fr-FR" dirty="0" err="1" smtClean="0">
                <a:latin typeface="Comic Sans MS" pitchFamily="66" charset="0"/>
              </a:rPr>
              <a:t>Shock</a:t>
            </a:r>
            <a:r>
              <a:rPr lang="fr-FR" dirty="0" smtClean="0">
                <a:latin typeface="Comic Sans MS" pitchFamily="66" charset="0"/>
              </a:rPr>
              <a:t> Syndrome </a:t>
            </a:r>
            <a:r>
              <a:rPr lang="fr-FR" dirty="0" err="1" smtClean="0">
                <a:latin typeface="Comic Sans MS" pitchFamily="66" charset="0"/>
              </a:rPr>
              <a:t>Toxin</a:t>
            </a:r>
            <a:r>
              <a:rPr lang="fr-FR" dirty="0" smtClean="0">
                <a:latin typeface="Comic Sans MS" pitchFamily="66" charset="0"/>
              </a:rPr>
              <a:t> 1 ou TSST-1, </a:t>
            </a:r>
            <a:r>
              <a:rPr lang="fr-FR" dirty="0" err="1" smtClean="0">
                <a:latin typeface="Comic Sans MS" pitchFamily="66" charset="0"/>
              </a:rPr>
              <a:t>entérotoxine</a:t>
            </a:r>
            <a:r>
              <a:rPr lang="fr-FR" dirty="0" smtClean="0">
                <a:latin typeface="Comic Sans MS" pitchFamily="66" charset="0"/>
              </a:rPr>
              <a:t> B ou C</a:t>
            </a:r>
          </a:p>
          <a:p>
            <a:pPr algn="ctr"/>
            <a:endParaRPr lang="fr-FR"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029F4E0E-D2A6-4847-8E7D-F239BB29D052}"/>
                                            </p:graphicEl>
                                          </p:spTgt>
                                        </p:tgtEl>
                                        <p:attrNameLst>
                                          <p:attrName>style.visibility</p:attrName>
                                        </p:attrNameLst>
                                      </p:cBhvr>
                                      <p:to>
                                        <p:strVal val="visible"/>
                                      </p:to>
                                    </p:set>
                                    <p:animEffect transition="in" filter="fade">
                                      <p:cBhvr>
                                        <p:cTn id="7" dur="2000"/>
                                        <p:tgtEl>
                                          <p:spTgt spid="4">
                                            <p:graphicEl>
                                              <a:dgm id="{029F4E0E-D2A6-4847-8E7D-F239BB29D052}"/>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51C04194-C5E3-4BC9-A5AE-3E22A93A8EB1}"/>
                                            </p:graphicEl>
                                          </p:spTgt>
                                        </p:tgtEl>
                                        <p:attrNameLst>
                                          <p:attrName>style.visibility</p:attrName>
                                        </p:attrNameLst>
                                      </p:cBhvr>
                                      <p:to>
                                        <p:strVal val="visible"/>
                                      </p:to>
                                    </p:set>
                                    <p:animEffect transition="in" filter="fade">
                                      <p:cBhvr>
                                        <p:cTn id="11" dur="2000"/>
                                        <p:tgtEl>
                                          <p:spTgt spid="4">
                                            <p:graphicEl>
                                              <a:dgm id="{51C04194-C5E3-4BC9-A5AE-3E22A93A8EB1}"/>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D0DBAD40-B9C7-491F-9C4B-6F4CCBD420F3}"/>
                                            </p:graphicEl>
                                          </p:spTgt>
                                        </p:tgtEl>
                                        <p:attrNameLst>
                                          <p:attrName>style.visibility</p:attrName>
                                        </p:attrNameLst>
                                      </p:cBhvr>
                                      <p:to>
                                        <p:strVal val="visible"/>
                                      </p:to>
                                    </p:set>
                                    <p:animEffect transition="in" filter="fade">
                                      <p:cBhvr>
                                        <p:cTn id="15" dur="2000"/>
                                        <p:tgtEl>
                                          <p:spTgt spid="4">
                                            <p:graphicEl>
                                              <a:dgm id="{D0DBAD40-B9C7-491F-9C4B-6F4CCBD420F3}"/>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CF9BACDC-A67D-4C56-81B0-B4B5061D01A2}"/>
                                            </p:graphicEl>
                                          </p:spTgt>
                                        </p:tgtEl>
                                        <p:attrNameLst>
                                          <p:attrName>style.visibility</p:attrName>
                                        </p:attrNameLst>
                                      </p:cBhvr>
                                      <p:to>
                                        <p:strVal val="visible"/>
                                      </p:to>
                                    </p:set>
                                    <p:animEffect transition="in" filter="fade">
                                      <p:cBhvr>
                                        <p:cTn id="19" dur="2000"/>
                                        <p:tgtEl>
                                          <p:spTgt spid="4">
                                            <p:graphicEl>
                                              <a:dgm id="{CF9BACDC-A67D-4C56-81B0-B4B5061D01A2}"/>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FDF9EBD3-64DC-484E-BD7F-FC4A9AB75A86}"/>
                                            </p:graphicEl>
                                          </p:spTgt>
                                        </p:tgtEl>
                                        <p:attrNameLst>
                                          <p:attrName>style.visibility</p:attrName>
                                        </p:attrNameLst>
                                      </p:cBhvr>
                                      <p:to>
                                        <p:strVal val="visible"/>
                                      </p:to>
                                    </p:set>
                                    <p:animEffect transition="in" filter="fade">
                                      <p:cBhvr>
                                        <p:cTn id="23" dur="2000"/>
                                        <p:tgtEl>
                                          <p:spTgt spid="4">
                                            <p:graphicEl>
                                              <a:dgm id="{FDF9EBD3-64DC-484E-BD7F-FC4A9AB75A86}"/>
                                            </p:graphicEl>
                                          </p:spTgt>
                                        </p:tgtEl>
                                      </p:cBhvr>
                                    </p:animEffect>
                                  </p:childTnLst>
                                </p:cTn>
                              </p:par>
                            </p:childTnLst>
                          </p:cTn>
                        </p:par>
                        <p:par>
                          <p:cTn id="24" fill="hold">
                            <p:stCondLst>
                              <p:cond delay="10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10" presetClass="entr" presetSubtype="0" fill="hold" grpId="0" nodeType="after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fade">
                                      <p:cBhvr>
                                        <p:cTn id="32" dur="2000"/>
                                        <p:tgtEl>
                                          <p:spTgt spid="10">
                                            <p:bg/>
                                          </p:spTgt>
                                        </p:tgtEl>
                                      </p:cBhvr>
                                    </p:animEffect>
                                  </p:childTnLst>
                                </p:cTn>
                              </p:par>
                            </p:childTnLst>
                          </p:cTn>
                        </p:par>
                        <p:par>
                          <p:cTn id="33" fill="hold">
                            <p:stCondLst>
                              <p:cond delay="14000"/>
                            </p:stCondLst>
                            <p:childTnLst>
                              <p:par>
                                <p:cTn id="34" presetID="10" presetClass="entr" presetSubtype="0"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2000"/>
                                        <p:tgtEl>
                                          <p:spTgt spid="10">
                                            <p:txEl>
                                              <p:pRg st="0" end="0"/>
                                            </p:txEl>
                                          </p:spTgt>
                                        </p:tgtEl>
                                      </p:cBhvr>
                                    </p:animEffect>
                                  </p:childTnLst>
                                </p:cTn>
                              </p:par>
                            </p:childTnLst>
                          </p:cTn>
                        </p:par>
                        <p:par>
                          <p:cTn id="37" fill="hold">
                            <p:stCondLst>
                              <p:cond delay="16000"/>
                            </p:stCondLst>
                            <p:childTnLst>
                              <p:par>
                                <p:cTn id="38" presetID="2" presetClass="entr" presetSubtype="4"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16500"/>
                            </p:stCondLst>
                            <p:childTnLst>
                              <p:par>
                                <p:cTn id="43" presetID="22" presetClass="entr" presetSubtype="4" fill="hold" grpId="0" nodeType="afterEffect">
                                  <p:stCondLst>
                                    <p:cond delay="0"/>
                                  </p:stCondLst>
                                  <p:childTnLst>
                                    <p:set>
                                      <p:cBhvr>
                                        <p:cTn id="44" dur="1" fill="hold">
                                          <p:stCondLst>
                                            <p:cond delay="0"/>
                                          </p:stCondLst>
                                        </p:cTn>
                                        <p:tgtEl>
                                          <p:spTgt spid="12">
                                            <p:bg/>
                                          </p:spTgt>
                                        </p:tgtEl>
                                        <p:attrNameLst>
                                          <p:attrName>style.visibility</p:attrName>
                                        </p:attrNameLst>
                                      </p:cBhvr>
                                      <p:to>
                                        <p:strVal val="visible"/>
                                      </p:to>
                                    </p:set>
                                    <p:animEffect transition="in" filter="wipe(down)">
                                      <p:cBhvr>
                                        <p:cTn id="45" dur="500"/>
                                        <p:tgtEl>
                                          <p:spTgt spid="12">
                                            <p:bg/>
                                          </p:spTgt>
                                        </p:tgtEl>
                                      </p:cBhvr>
                                    </p:animEffect>
                                  </p:childTnLst>
                                </p:cTn>
                              </p:par>
                            </p:childTnLst>
                          </p:cTn>
                        </p:par>
                        <p:par>
                          <p:cTn id="46" fill="hold">
                            <p:stCondLst>
                              <p:cond delay="17000"/>
                            </p:stCondLst>
                            <p:childTnLst>
                              <p:par>
                                <p:cTn id="47" presetID="22" presetClass="entr" presetSubtype="4"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down)">
                                      <p:cBhvr>
                                        <p:cTn id="49" dur="500"/>
                                        <p:tgtEl>
                                          <p:spTgt spid="12">
                                            <p:txEl>
                                              <p:pRg st="0" end="0"/>
                                            </p:txEl>
                                          </p:spTgt>
                                        </p:tgtEl>
                                      </p:cBhvr>
                                    </p:animEffect>
                                  </p:childTnLst>
                                </p:cTn>
                              </p:par>
                            </p:childTnLst>
                          </p:cTn>
                        </p:par>
                        <p:par>
                          <p:cTn id="50" fill="hold">
                            <p:stCondLst>
                              <p:cond delay="17500"/>
                            </p:stCondLst>
                            <p:childTnLst>
                              <p:par>
                                <p:cTn id="51" presetID="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18000"/>
                            </p:stCondLst>
                            <p:childTnLst>
                              <p:par>
                                <p:cTn id="56" presetID="10" presetClass="entr" presetSubtype="0" fill="hold" grpId="0" nodeType="afterEffect">
                                  <p:stCondLst>
                                    <p:cond delay="0"/>
                                  </p:stCondLst>
                                  <p:childTnLst>
                                    <p:set>
                                      <p:cBhvr>
                                        <p:cTn id="57" dur="1" fill="hold">
                                          <p:stCondLst>
                                            <p:cond delay="0"/>
                                          </p:stCondLst>
                                        </p:cTn>
                                        <p:tgtEl>
                                          <p:spTgt spid="14">
                                            <p:bg/>
                                          </p:spTgt>
                                        </p:tgtEl>
                                        <p:attrNameLst>
                                          <p:attrName>style.visibility</p:attrName>
                                        </p:attrNameLst>
                                      </p:cBhvr>
                                      <p:to>
                                        <p:strVal val="visible"/>
                                      </p:to>
                                    </p:set>
                                    <p:animEffect transition="in" filter="fade">
                                      <p:cBhvr>
                                        <p:cTn id="58" dur="2000"/>
                                        <p:tgtEl>
                                          <p:spTgt spid="14">
                                            <p:bg/>
                                          </p:spTgt>
                                        </p:tgtEl>
                                      </p:cBhvr>
                                    </p:animEffect>
                                  </p:childTnLst>
                                </p:cTn>
                              </p:par>
                            </p:childTnLst>
                          </p:cTn>
                        </p:par>
                        <p:par>
                          <p:cTn id="59" fill="hold">
                            <p:stCondLst>
                              <p:cond delay="20000"/>
                            </p:stCondLst>
                            <p:childTnLst>
                              <p:par>
                                <p:cTn id="60" presetID="10" presetClass="entr" presetSubtype="0" fill="hold" grpId="0" nodeType="after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fade">
                                      <p:cBhvr>
                                        <p:cTn id="62" dur="2000"/>
                                        <p:tgtEl>
                                          <p:spTgt spid="14">
                                            <p:txEl>
                                              <p:pRg st="0" end="0"/>
                                            </p:txEl>
                                          </p:spTgt>
                                        </p:tgtEl>
                                      </p:cBhvr>
                                    </p:animEffect>
                                  </p:childTnLst>
                                </p:cTn>
                              </p:par>
                            </p:childTnLst>
                          </p:cTn>
                        </p:par>
                        <p:par>
                          <p:cTn id="63" fill="hold">
                            <p:stCondLst>
                              <p:cond delay="22000"/>
                            </p:stCondLst>
                            <p:childTnLst>
                              <p:par>
                                <p:cTn id="64" presetID="10" presetClass="entr" presetSubtype="0" fill="hold" grpId="0" nodeType="after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animEffect transition="in" filter="fade">
                                      <p:cBhvr>
                                        <p:cTn id="66"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0" grpId="0" build="p" animBg="1"/>
      <p:bldP spid="12" grpId="0" build="p" animBg="1"/>
      <p:bldP spid="1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éléchargement (2).jpg"/>
          <p:cNvPicPr>
            <a:picLocks noChangeAspect="1"/>
          </p:cNvPicPr>
          <p:nvPr/>
        </p:nvPicPr>
        <p:blipFill>
          <a:blip r:embed="rId2" cstate="print"/>
          <a:stretch>
            <a:fillRect/>
          </a:stretch>
        </p:blipFill>
        <p:spPr>
          <a:xfrm>
            <a:off x="0" y="1"/>
            <a:ext cx="9144000" cy="6857999"/>
          </a:xfrm>
          <a:prstGeom prst="rect">
            <a:avLst/>
          </a:prstGeom>
        </p:spPr>
      </p:pic>
      <p:sp>
        <p:nvSpPr>
          <p:cNvPr id="4" name="Rectangle à coins arrondis 3"/>
          <p:cNvSpPr/>
          <p:nvPr/>
        </p:nvSpPr>
        <p:spPr>
          <a:xfrm>
            <a:off x="2195736" y="260648"/>
            <a:ext cx="4608512"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smtClean="0">
                <a:solidFill>
                  <a:schemeClr val="tx1"/>
                </a:solidFill>
                <a:latin typeface="Comic Sans MS" pitchFamily="66" charset="0"/>
              </a:rPr>
              <a:t>Transmission:</a:t>
            </a:r>
          </a:p>
        </p:txBody>
      </p:sp>
      <p:sp>
        <p:nvSpPr>
          <p:cNvPr id="5" name="Rectangle à coins arrondis 4"/>
          <p:cNvSpPr/>
          <p:nvPr/>
        </p:nvSpPr>
        <p:spPr>
          <a:xfrm>
            <a:off x="395536" y="1628800"/>
            <a:ext cx="820891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smtClean="0">
                <a:latin typeface="Comic Sans MS" pitchFamily="66" charset="0"/>
              </a:rPr>
              <a:t>- La transmission interhumaine s’opère généralement par contact direct (manu portage). </a:t>
            </a:r>
          </a:p>
          <a:p>
            <a:pPr algn="ctr"/>
            <a:r>
              <a:rPr lang="fr-FR" sz="2400" dirty="0" smtClean="0">
                <a:latin typeface="Comic Sans MS" pitchFamily="66" charset="0"/>
              </a:rPr>
              <a:t>Elle peut aussi être indirecte par :</a:t>
            </a:r>
            <a:endParaRPr lang="ar-DZ" sz="2400" dirty="0" smtClean="0">
              <a:latin typeface="Comic Sans MS" pitchFamily="66" charset="0"/>
            </a:endParaRPr>
          </a:p>
        </p:txBody>
      </p:sp>
      <p:pic>
        <p:nvPicPr>
          <p:cNvPr id="6" name="Picture 2" descr="C:\Users\poste\Desktop\images.jpg"/>
          <p:cNvPicPr>
            <a:picLocks noChangeAspect="1" noChangeArrowheads="1"/>
          </p:cNvPicPr>
          <p:nvPr/>
        </p:nvPicPr>
        <p:blipFill>
          <a:blip r:embed="rId3" cstate="print"/>
          <a:srcRect/>
          <a:stretch>
            <a:fillRect/>
          </a:stretch>
        </p:blipFill>
        <p:spPr bwMode="auto">
          <a:xfrm>
            <a:off x="-51493" y="3284984"/>
            <a:ext cx="3090805" cy="2232248"/>
          </a:xfrm>
          <a:prstGeom prst="ellipse">
            <a:avLst/>
          </a:prstGeom>
          <a:ln>
            <a:noFill/>
          </a:ln>
          <a:effectLst>
            <a:softEdge rad="112500"/>
          </a:effectLst>
        </p:spPr>
      </p:pic>
      <p:pic>
        <p:nvPicPr>
          <p:cNvPr id="7" name="Picture 3" descr="C:\Users\poste\Desktop\14004_large.jpg"/>
          <p:cNvPicPr>
            <a:picLocks noChangeAspect="1" noChangeArrowheads="1"/>
          </p:cNvPicPr>
          <p:nvPr/>
        </p:nvPicPr>
        <p:blipFill>
          <a:blip r:embed="rId4" cstate="print"/>
          <a:srcRect/>
          <a:stretch>
            <a:fillRect/>
          </a:stretch>
        </p:blipFill>
        <p:spPr bwMode="auto">
          <a:xfrm>
            <a:off x="2973983" y="3356992"/>
            <a:ext cx="2730765" cy="2088232"/>
          </a:xfrm>
          <a:prstGeom prst="ellipse">
            <a:avLst/>
          </a:prstGeom>
          <a:ln>
            <a:noFill/>
          </a:ln>
          <a:effectLst>
            <a:softEdge rad="112500"/>
          </a:effectLst>
        </p:spPr>
      </p:pic>
      <p:pic>
        <p:nvPicPr>
          <p:cNvPr id="8" name="Picture 4" descr="C:\Users\poste\Desktop\index.jpg"/>
          <p:cNvPicPr>
            <a:picLocks noChangeAspect="1" noChangeArrowheads="1"/>
          </p:cNvPicPr>
          <p:nvPr/>
        </p:nvPicPr>
        <p:blipFill>
          <a:blip r:embed="rId5" cstate="print"/>
          <a:srcRect/>
          <a:stretch>
            <a:fillRect/>
          </a:stretch>
        </p:blipFill>
        <p:spPr bwMode="auto">
          <a:xfrm>
            <a:off x="5885933" y="3356992"/>
            <a:ext cx="3258067" cy="2160240"/>
          </a:xfrm>
          <a:prstGeom prst="ellipse">
            <a:avLst/>
          </a:prstGeom>
          <a:ln>
            <a:noFill/>
          </a:ln>
          <a:effectLst>
            <a:softEdge rad="112500"/>
          </a:effectLst>
        </p:spPr>
      </p:pic>
      <p:sp>
        <p:nvSpPr>
          <p:cNvPr id="10" name="Rectangle 9"/>
          <p:cNvSpPr/>
          <p:nvPr/>
        </p:nvSpPr>
        <p:spPr>
          <a:xfrm>
            <a:off x="0" y="5517232"/>
            <a:ext cx="280831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Les </a:t>
            </a:r>
            <a:r>
              <a:rPr lang="fr-FR"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vetements</a:t>
            </a:r>
            <a:endParaRPr lang="fr-F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11" name="Rectangle 10"/>
          <p:cNvSpPr/>
          <p:nvPr/>
        </p:nvSpPr>
        <p:spPr>
          <a:xfrm>
            <a:off x="3384606" y="5445224"/>
            <a:ext cx="214353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la literie </a:t>
            </a:r>
          </a:p>
        </p:txBody>
      </p:sp>
      <p:sp>
        <p:nvSpPr>
          <p:cNvPr id="12" name="Rectangle 11"/>
          <p:cNvSpPr/>
          <p:nvPr/>
        </p:nvSpPr>
        <p:spPr>
          <a:xfrm>
            <a:off x="6258274" y="5373216"/>
            <a:ext cx="288572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les aliments</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par>
                          <p:cTn id="24" fill="hold">
                            <p:stCondLst>
                              <p:cond delay="10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11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11500"/>
                            </p:stCondLst>
                            <p:childTnLst>
                              <p:par>
                                <p:cTn id="40" presetID="22" presetClass="entr" presetSubtype="4" fill="hold" grpId="0" nodeType="after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down)">
                                      <p:cBhvr>
                                        <p:cTn id="42" dur="500"/>
                                        <p:tgtEl>
                                          <p:spTgt spid="10">
                                            <p:txEl>
                                              <p:pRg st="0" end="0"/>
                                            </p:txEl>
                                          </p:spTgt>
                                        </p:tgtEl>
                                      </p:cBhvr>
                                    </p:animEffect>
                                  </p:childTnLst>
                                </p:cTn>
                              </p:par>
                            </p:childTnLst>
                          </p:cTn>
                        </p:par>
                        <p:par>
                          <p:cTn id="43" fill="hold">
                            <p:stCondLst>
                              <p:cond delay="12000"/>
                            </p:stCondLst>
                            <p:childTnLst>
                              <p:par>
                                <p:cTn id="44" presetID="22" presetClass="entr" presetSubtype="4"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down)">
                                      <p:cBhvr>
                                        <p:cTn id="46" dur="500"/>
                                        <p:tgtEl>
                                          <p:spTgt spid="11">
                                            <p:txEl>
                                              <p:pRg st="0" end="0"/>
                                            </p:txEl>
                                          </p:spTgt>
                                        </p:tgtEl>
                                      </p:cBhvr>
                                    </p:animEffect>
                                  </p:childTnLst>
                                </p:cTn>
                              </p:par>
                            </p:childTnLst>
                          </p:cTn>
                        </p:par>
                        <p:par>
                          <p:cTn id="47" fill="hold">
                            <p:stCondLst>
                              <p:cond delay="12500"/>
                            </p:stCondLst>
                            <p:childTnLst>
                              <p:par>
                                <p:cTn id="48" presetID="2" presetClass="entr" presetSubtype="4" fill="hold" grpId="0" nodeType="after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 calcmode="lin" valueType="num">
                                      <p:cBhvr additive="base">
                                        <p:cTn id="5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p" animBg="1"/>
      <p:bldP spid="10" grpId="0" build="allAtOnce"/>
      <p:bldP spid="11" grpId="0" build="p"/>
      <p:bldP spid="1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1848</TotalTime>
  <Words>1280</Words>
  <Application>Microsoft Office PowerPoint</Application>
  <PresentationFormat>Affichage à l'écran (4:3)</PresentationFormat>
  <Paragraphs>119</Paragraphs>
  <Slides>28</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Arial</vt:lpstr>
      <vt:lpstr>Arial Black</vt:lpstr>
      <vt:lpstr>Browallia New</vt:lpstr>
      <vt:lpstr>Calibri</vt:lpstr>
      <vt:lpstr>Century Schoolbook</vt:lpstr>
      <vt:lpstr>Comic Sans MS</vt:lpstr>
      <vt:lpstr>Times New Roman</vt:lpstr>
      <vt:lpstr>Vijaya</vt:lpstr>
      <vt:lpstr>Wingdings</vt:lpstr>
      <vt:lpstr>Wingdings 2</vt: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milieux différentiel et sélectifs </vt:lpstr>
      <vt:lpstr>                                           </vt:lpstr>
      <vt:lpstr>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DELL</cp:lastModifiedBy>
  <cp:revision>202</cp:revision>
  <dcterms:created xsi:type="dcterms:W3CDTF">2020-02-14T22:31:17Z</dcterms:created>
  <dcterms:modified xsi:type="dcterms:W3CDTF">2020-04-15T22:51:32Z</dcterms:modified>
</cp:coreProperties>
</file>