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9"/>
  </p:notesMasterIdLst>
  <p:sldIdLst>
    <p:sldId id="257" r:id="rId2"/>
    <p:sldId id="301" r:id="rId3"/>
    <p:sldId id="302" r:id="rId4"/>
    <p:sldId id="308" r:id="rId5"/>
    <p:sldId id="256" r:id="rId6"/>
    <p:sldId id="258" r:id="rId7"/>
    <p:sldId id="259" r:id="rId8"/>
    <p:sldId id="260" r:id="rId9"/>
    <p:sldId id="262" r:id="rId10"/>
    <p:sldId id="263" r:id="rId11"/>
    <p:sldId id="267" r:id="rId12"/>
    <p:sldId id="271" r:id="rId13"/>
    <p:sldId id="272" r:id="rId14"/>
    <p:sldId id="321" r:id="rId15"/>
    <p:sldId id="274" r:id="rId16"/>
    <p:sldId id="313" r:id="rId17"/>
    <p:sldId id="287" r:id="rId18"/>
    <p:sldId id="323" r:id="rId19"/>
    <p:sldId id="324" r:id="rId20"/>
    <p:sldId id="332" r:id="rId21"/>
    <p:sldId id="288" r:id="rId22"/>
    <p:sldId id="291" r:id="rId23"/>
    <p:sldId id="292" r:id="rId24"/>
    <p:sldId id="317" r:id="rId25"/>
    <p:sldId id="319" r:id="rId26"/>
    <p:sldId id="318" r:id="rId27"/>
    <p:sldId id="333" r:id="rId28"/>
    <p:sldId id="293" r:id="rId29"/>
    <p:sldId id="297" r:id="rId30"/>
    <p:sldId id="295" r:id="rId31"/>
    <p:sldId id="296" r:id="rId32"/>
    <p:sldId id="299" r:id="rId33"/>
    <p:sldId id="300" r:id="rId34"/>
    <p:sldId id="275" r:id="rId35"/>
    <p:sldId id="276" r:id="rId36"/>
    <p:sldId id="280" r:id="rId37"/>
    <p:sldId id="281" r:id="rId38"/>
    <p:sldId id="282" r:id="rId39"/>
    <p:sldId id="327" r:id="rId40"/>
    <p:sldId id="331" r:id="rId41"/>
    <p:sldId id="303" r:id="rId42"/>
    <p:sldId id="304" r:id="rId43"/>
    <p:sldId id="329" r:id="rId44"/>
    <p:sldId id="330" r:id="rId45"/>
    <p:sldId id="305" r:id="rId46"/>
    <p:sldId id="306" r:id="rId47"/>
    <p:sldId id="307" r:id="rId4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00"/>
    <a:srgbClr val="00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5502AA2-E131-4CBF-9556-F3B31FCDEBF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80A3EF9-D387-4ACD-B084-AB379946B801}" type="slidenum">
              <a:rPr lang="fr-FR" smtClean="0"/>
              <a:pPr/>
              <a:t>1</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97A8047-19A5-4B02-ADEE-923DE28C521A}" type="slidenum">
              <a:rPr lang="fr-FR" smtClean="0"/>
              <a:pPr/>
              <a:t>11</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D03815D-3765-4FD3-9813-3380DD6D42A2}" type="slidenum">
              <a:rPr lang="fr-FR" smtClean="0"/>
              <a:pPr/>
              <a:t>12</a:t>
            </a:fld>
            <a:endParaRPr 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D1733DE-F2C6-4224-9448-AA52A4A97937}" type="slidenum">
              <a:rPr lang="fr-FR" smtClean="0"/>
              <a:pPr/>
              <a:t>13</a:t>
            </a:fld>
            <a:endParaRPr 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1C4D988-39B8-4484-A879-20966D20880D}" type="slidenum">
              <a:rPr lang="fr-FR" smtClean="0"/>
              <a:pPr/>
              <a:t>15</a:t>
            </a:fld>
            <a:endParaRPr lang="fr-F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43FFAC6-69FA-481E-BBDF-2F808F95CECC}" type="slidenum">
              <a:rPr lang="fr-FR" smtClean="0"/>
              <a:pPr/>
              <a:t>17</a:t>
            </a:fld>
            <a:endParaRPr lang="fr-FR"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AF9F4-9C0C-4985-A058-B7D61EFD7FA1}" type="slidenum">
              <a:rPr lang="fr-FR"/>
              <a:pPr/>
              <a:t>18</a:t>
            </a:fld>
            <a:endParaRPr lang="fr-FR"/>
          </a:p>
        </p:txBody>
      </p:sp>
      <p:sp>
        <p:nvSpPr>
          <p:cNvPr id="138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61D64C3-2A33-4F46-97A5-5E92E758ACDF}" type="slidenum">
              <a:rPr lang="fr-FR" smtClean="0"/>
              <a:pPr/>
              <a:t>21</a:t>
            </a:fld>
            <a:endParaRPr lang="fr-FR"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A782DC1-FDF7-4ED5-B8C2-7128A63BCF99}" type="slidenum">
              <a:rPr lang="fr-FR" smtClean="0"/>
              <a:pPr/>
              <a:t>22</a:t>
            </a:fld>
            <a:endParaRPr lang="fr-FR"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C2636F1-2164-45BF-B90B-48F292E85F11}" type="slidenum">
              <a:rPr lang="fr-FR" smtClean="0"/>
              <a:pPr/>
              <a:t>23</a:t>
            </a:fld>
            <a:endParaRPr lang="fr-FR"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0510919-98FE-41CC-855E-8055E7E6CFF1}" type="slidenum">
              <a:rPr lang="fr-FR" smtClean="0"/>
              <a:pPr/>
              <a:t>28</a:t>
            </a:fld>
            <a:endParaRPr lang="fr-FR"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0F7680E-7BAC-4BF5-866B-24D5E248A31C}" type="slidenum">
              <a:rPr lang="fr-FR" smtClean="0"/>
              <a:pPr/>
              <a:t>29</a:t>
            </a:fld>
            <a:endParaRPr lang="fr-FR"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F9BD396-2232-47B1-A8C0-FB4A7ECE93DB}" type="slidenum">
              <a:rPr lang="fr-FR" smtClean="0"/>
              <a:pPr/>
              <a:t>30</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30EA59-4CC9-48AF-AE88-D8F5E4FF268B}" type="slidenum">
              <a:rPr lang="fr-FR" smtClean="0"/>
              <a:pPr/>
              <a:t>31</a:t>
            </a:fld>
            <a:endParaRPr lang="fr-FR"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411C333-24DF-4EAD-B2A8-BD8D3BA87BEA}" type="slidenum">
              <a:rPr lang="fr-FR" smtClean="0"/>
              <a:pPr/>
              <a:t>32</a:t>
            </a:fld>
            <a:endParaRPr lang="fr-FR"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521418D-9442-42C4-86EA-09B41DFA1183}" type="slidenum">
              <a:rPr lang="fr-FR" smtClean="0"/>
              <a:pPr/>
              <a:t>33</a:t>
            </a:fld>
            <a:endParaRPr lang="fr-F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C5BA84F-1C29-4994-9C74-DFDC0C4D99CD}" type="slidenum">
              <a:rPr lang="fr-FR" smtClean="0"/>
              <a:pPr/>
              <a:t>34</a:t>
            </a:fld>
            <a:endParaRPr lang="fr-F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DA62447-C9D2-492A-A56B-297316B0F68A}" type="slidenum">
              <a:rPr lang="fr-FR" smtClean="0"/>
              <a:pPr/>
              <a:t>35</a:t>
            </a:fld>
            <a:endParaRPr lang="fr-F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4FBC95-0491-4253-B144-86787883BB05}" type="slidenum">
              <a:rPr lang="fr-FR" smtClean="0"/>
              <a:pPr/>
              <a:t>36</a:t>
            </a:fld>
            <a:endParaRPr lang="fr-FR"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D934745-4796-4ABB-BE96-6D9F8513237D}" type="slidenum">
              <a:rPr lang="fr-FR" smtClean="0"/>
              <a:pPr/>
              <a:t>37</a:t>
            </a:fld>
            <a:endParaRPr lang="fr-FR"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59751F5-EE81-4D41-9E3E-8FC777768679}" type="slidenum">
              <a:rPr lang="fr-FR" smtClean="0"/>
              <a:pPr/>
              <a:t>38</a:t>
            </a:fld>
            <a:endParaRPr lang="fr-F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E2D60F3-EF8F-4B1F-878B-223871925A1E}" type="slidenum">
              <a:rPr lang="fr-FR" smtClean="0"/>
              <a:pPr/>
              <a:t>5</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5F9F512-BF2A-4369-9FA1-6E5278FB077B}" type="slidenum">
              <a:rPr lang="fr-FR" smtClean="0"/>
              <a:pPr/>
              <a:t>6</a:t>
            </a:fld>
            <a:endParaRPr 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A61651F-57EA-45D0-BB7E-DF10D2B3F585}" type="slidenum">
              <a:rPr lang="fr-FR" smtClean="0"/>
              <a:pPr/>
              <a:t>7</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0033829-1595-408B-A4FC-6E2E59D8D2DC}" type="slidenum">
              <a:rPr lang="fr-FR" smtClean="0"/>
              <a:pPr/>
              <a:t>8</a:t>
            </a:fld>
            <a:endParaRPr lang="fr-F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2FA7611-0574-4A5D-A477-E54506A15C6B}" type="slidenum">
              <a:rPr lang="fr-FR" smtClean="0"/>
              <a:pPr/>
              <a:t>9</a:t>
            </a:fld>
            <a:endParaRPr 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3B90575-C392-478A-96D4-0D67EF5CFBE0}" type="slidenum">
              <a:rPr lang="fr-FR" smtClean="0"/>
              <a:pPr/>
              <a:t>10</a:t>
            </a:fld>
            <a:endParaRPr lang="fr-F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A6F3B564-C70A-4672-A088-D7C355E1FDA5}" type="datetimeFigureOut">
              <a:rPr lang="fr-FR"/>
              <a:pPr>
                <a:defRPr/>
              </a:pPr>
              <a:t>20/04/2020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D452A1-5A63-430A-95F8-BA7ADFBAC7E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CA386F18-9658-4085-9549-F9C2BB156308}" type="datetimeFigureOut">
              <a:rPr lang="fr-FR"/>
              <a:pPr>
                <a:defRPr/>
              </a:pPr>
              <a:t>20/04/2020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23AC85-7B4C-412D-835F-B671F515CF6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919156CC-900E-490F-BCB2-83756E83EACC}" type="datetimeFigureOut">
              <a:rPr lang="fr-FR"/>
              <a:pPr>
                <a:defRPr/>
              </a:pPr>
              <a:t>20/04/2020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6121DBF-ECEA-4757-9CFD-BD8C1A68230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2650C21E-135D-4E20-99EC-69D9994B2C4B}" type="datetimeFigureOut">
              <a:rPr lang="fr-FR"/>
              <a:pPr>
                <a:defRPr/>
              </a:pPr>
              <a:t>20/04/2020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6A29ED7-BE8C-4173-8930-0914FED74B6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27F8ABD8-1DEE-45DC-85AD-04FF3FE5825B}" type="datetimeFigureOut">
              <a:rPr lang="fr-FR"/>
              <a:pPr>
                <a:defRPr/>
              </a:pPr>
              <a:t>20/04/2020</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A49299A-E7CE-478D-BB0D-5A3FF9050DA4}"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301C603B-A597-4CBF-818B-62F9D3E6F14C}" type="datetimeFigureOut">
              <a:rPr lang="fr-FR"/>
              <a:pPr>
                <a:defRPr/>
              </a:pPr>
              <a:t>20/04/2020</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A63C3EA-B6C6-4406-A04A-5F4D9FF9405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3ECE2888-29B7-4003-ADE3-4D70CFE1050F}" type="datetimeFigureOut">
              <a:rPr lang="fr-FR"/>
              <a:pPr>
                <a:defRPr/>
              </a:pPr>
              <a:t>20/04/2020</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5C3C7D5-DAB3-4B17-AA1B-B388AF36134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B450722E-9902-4AFC-A6B7-FBBAF77E1D56}" type="datetimeFigureOut">
              <a:rPr lang="fr-FR"/>
              <a:pPr>
                <a:defRPr/>
              </a:pPr>
              <a:t>20/04/2020</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0F7FA64-58FC-4811-A154-C6233C85AC9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D6045FC-7C62-4B3C-9D34-FA06DF049A03}" type="datetimeFigureOut">
              <a:rPr lang="fr-FR"/>
              <a:pPr>
                <a:defRPr/>
              </a:pPr>
              <a:t>20/04/2020</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39297ED-E406-4D94-9D28-90545FF7EDD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27D0976B-27C5-46BE-BD05-C173D8D95172}" type="datetimeFigureOut">
              <a:rPr lang="fr-FR"/>
              <a:pPr>
                <a:defRPr/>
              </a:pPr>
              <a:t>20/04/2020</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2479C47-9D87-48D2-80D3-89393B24E2C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FC2369EE-A8D8-479A-81C8-1BFC84604C7F}" type="datetimeFigureOut">
              <a:rPr lang="fr-FR"/>
              <a:pPr>
                <a:defRPr/>
              </a:pPr>
              <a:t>20/04/2020</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39ADB9B-A7CD-4437-9B47-E63664B326C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57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1867C67E-B958-4CB3-96BE-3069928E77C4}" type="datetimeFigureOut">
              <a:rPr lang="fr-FR"/>
              <a:pPr>
                <a:defRPr/>
              </a:pPr>
              <a:t>20/04/2020</a:t>
            </a:fld>
            <a:endParaRPr lang="fr-FR"/>
          </a:p>
        </p:txBody>
      </p:sp>
      <p:sp>
        <p:nvSpPr>
          <p:cNvPr id="1157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fr-FR"/>
          </a:p>
        </p:txBody>
      </p:sp>
      <p:sp>
        <p:nvSpPr>
          <p:cNvPr id="1157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20792D8-E9B7-4F20-AE85-4608D49290A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fr.wikipedia.org/wiki/Unit%C3%A9s_d%C3%A9riv%C3%A9es_du_Syst%C3%A8me_international" TargetMode="External"/><Relationship Id="rId3" Type="http://schemas.openxmlformats.org/officeDocument/2006/relationships/hyperlink" Target="https://fr.wikipedia.org/wiki/Masse" TargetMode="External"/><Relationship Id="rId7" Type="http://schemas.openxmlformats.org/officeDocument/2006/relationships/hyperlink" Target="https://fr.wikipedia.org/wiki/Seconde_(temps)" TargetMode="External"/><Relationship Id="rId2" Type="http://schemas.openxmlformats.org/officeDocument/2006/relationships/hyperlink" Target="https://fr.wikipedia.org/wiki/Force_(physique)" TargetMode="External"/><Relationship Id="rId1" Type="http://schemas.openxmlformats.org/officeDocument/2006/relationships/slideLayout" Target="../slideLayouts/slideLayout6.xml"/><Relationship Id="rId6" Type="http://schemas.openxmlformats.org/officeDocument/2006/relationships/hyperlink" Target="https://fr.wikipedia.org/wiki/M%C3%A8tre" TargetMode="External"/><Relationship Id="rId5" Type="http://schemas.openxmlformats.org/officeDocument/2006/relationships/hyperlink" Target="https://fr.wikipedia.org/wiki/Acc%C3%A9l%C3%A9ration" TargetMode="External"/><Relationship Id="rId10" Type="http://schemas.openxmlformats.org/officeDocument/2006/relationships/image" Target="../media/image9.png"/><Relationship Id="rId4" Type="http://schemas.openxmlformats.org/officeDocument/2006/relationships/hyperlink" Target="https://fr.wikipedia.org/wiki/Kilogramme" TargetMode="External"/><Relationship Id="rId9" Type="http://schemas.openxmlformats.org/officeDocument/2006/relationships/hyperlink" Target="https://fr.wikipedia.org/wiki/Unit%C3%A9s_de_base_du_Syst%C3%A8me_international"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www.wikitp.fr/notions-hydrauliques/colonne-deau"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11188" y="2205038"/>
            <a:ext cx="8229600" cy="2087562"/>
          </a:xfrm>
        </p:spPr>
        <p:style>
          <a:lnRef idx="0">
            <a:schemeClr val="accent1"/>
          </a:lnRef>
          <a:fillRef idx="3">
            <a:schemeClr val="accent1"/>
          </a:fillRef>
          <a:effectRef idx="3">
            <a:schemeClr val="accent1"/>
          </a:effectRef>
          <a:fontRef idx="minor">
            <a:schemeClr val="lt1"/>
          </a:fontRef>
        </p:style>
        <p:txBody>
          <a:bodyPr/>
          <a:lstStyle/>
          <a:p>
            <a:pPr eaLnBrk="1" hangingPunct="1"/>
            <a:r>
              <a:rPr lang="fr-FR" sz="6000" b="1" dirty="0" smtClean="0">
                <a:solidFill>
                  <a:schemeClr val="accent2"/>
                </a:solidFill>
              </a:rPr>
              <a:t>HYDRAULIQUE GENERALE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5288" y="692150"/>
            <a:ext cx="8424862" cy="5329238"/>
            <a:chOff x="3577" y="2881"/>
            <a:chExt cx="7920" cy="5760"/>
          </a:xfrm>
        </p:grpSpPr>
        <p:sp>
          <p:nvSpPr>
            <p:cNvPr id="20483" name="Text Box 5"/>
            <p:cNvSpPr txBox="1">
              <a:spLocks noChangeArrowheads="1"/>
            </p:cNvSpPr>
            <p:nvPr/>
          </p:nvSpPr>
          <p:spPr bwMode="auto">
            <a:xfrm>
              <a:off x="9157" y="5941"/>
              <a:ext cx="540" cy="54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r>
                <a:rPr lang="fr-FR" sz="1200" b="1">
                  <a:latin typeface="Times New Roman" pitchFamily="18" charset="0"/>
                </a:rPr>
                <a:t>v</a:t>
              </a:r>
              <a:endParaRPr lang="fr-FR"/>
            </a:p>
          </p:txBody>
        </p:sp>
        <p:sp>
          <p:nvSpPr>
            <p:cNvPr id="20484" name="Oval 6"/>
            <p:cNvSpPr>
              <a:spLocks noChangeArrowheads="1"/>
            </p:cNvSpPr>
            <p:nvPr/>
          </p:nvSpPr>
          <p:spPr bwMode="auto">
            <a:xfrm>
              <a:off x="663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85" name="Oval 7"/>
            <p:cNvSpPr>
              <a:spLocks noChangeArrowheads="1"/>
            </p:cNvSpPr>
            <p:nvPr/>
          </p:nvSpPr>
          <p:spPr bwMode="auto">
            <a:xfrm>
              <a:off x="663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86" name="Oval 8"/>
            <p:cNvSpPr>
              <a:spLocks noChangeArrowheads="1"/>
            </p:cNvSpPr>
            <p:nvPr/>
          </p:nvSpPr>
          <p:spPr bwMode="auto">
            <a:xfrm>
              <a:off x="699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87" name="Oval 9"/>
            <p:cNvSpPr>
              <a:spLocks noChangeArrowheads="1"/>
            </p:cNvSpPr>
            <p:nvPr/>
          </p:nvSpPr>
          <p:spPr bwMode="auto">
            <a:xfrm>
              <a:off x="735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88" name="Oval 10"/>
            <p:cNvSpPr>
              <a:spLocks noChangeArrowheads="1"/>
            </p:cNvSpPr>
            <p:nvPr/>
          </p:nvSpPr>
          <p:spPr bwMode="auto">
            <a:xfrm>
              <a:off x="753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89" name="Oval 11"/>
            <p:cNvSpPr>
              <a:spLocks noChangeArrowheads="1"/>
            </p:cNvSpPr>
            <p:nvPr/>
          </p:nvSpPr>
          <p:spPr bwMode="auto">
            <a:xfrm>
              <a:off x="753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0" name="Oval 12"/>
            <p:cNvSpPr>
              <a:spLocks noChangeArrowheads="1"/>
            </p:cNvSpPr>
            <p:nvPr/>
          </p:nvSpPr>
          <p:spPr bwMode="auto">
            <a:xfrm>
              <a:off x="771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1" name="Oval 13"/>
            <p:cNvSpPr>
              <a:spLocks noChangeArrowheads="1"/>
            </p:cNvSpPr>
            <p:nvPr/>
          </p:nvSpPr>
          <p:spPr bwMode="auto">
            <a:xfrm>
              <a:off x="771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2" name="Oval 14"/>
            <p:cNvSpPr>
              <a:spLocks noChangeArrowheads="1"/>
            </p:cNvSpPr>
            <p:nvPr/>
          </p:nvSpPr>
          <p:spPr bwMode="auto">
            <a:xfrm>
              <a:off x="753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3" name="Oval 15"/>
            <p:cNvSpPr>
              <a:spLocks noChangeArrowheads="1"/>
            </p:cNvSpPr>
            <p:nvPr/>
          </p:nvSpPr>
          <p:spPr bwMode="auto">
            <a:xfrm>
              <a:off x="753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4" name="Oval 16"/>
            <p:cNvSpPr>
              <a:spLocks noChangeArrowheads="1"/>
            </p:cNvSpPr>
            <p:nvPr/>
          </p:nvSpPr>
          <p:spPr bwMode="auto">
            <a:xfrm>
              <a:off x="735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5" name="Oval 17"/>
            <p:cNvSpPr>
              <a:spLocks noChangeArrowheads="1"/>
            </p:cNvSpPr>
            <p:nvPr/>
          </p:nvSpPr>
          <p:spPr bwMode="auto">
            <a:xfrm>
              <a:off x="735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6" name="Oval 18"/>
            <p:cNvSpPr>
              <a:spLocks noChangeArrowheads="1"/>
            </p:cNvSpPr>
            <p:nvPr/>
          </p:nvSpPr>
          <p:spPr bwMode="auto">
            <a:xfrm>
              <a:off x="717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7" name="Oval 19"/>
            <p:cNvSpPr>
              <a:spLocks noChangeArrowheads="1"/>
            </p:cNvSpPr>
            <p:nvPr/>
          </p:nvSpPr>
          <p:spPr bwMode="auto">
            <a:xfrm>
              <a:off x="717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8" name="Oval 20"/>
            <p:cNvSpPr>
              <a:spLocks noChangeArrowheads="1"/>
            </p:cNvSpPr>
            <p:nvPr/>
          </p:nvSpPr>
          <p:spPr bwMode="auto">
            <a:xfrm>
              <a:off x="699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499" name="Oval 21"/>
            <p:cNvSpPr>
              <a:spLocks noChangeArrowheads="1"/>
            </p:cNvSpPr>
            <p:nvPr/>
          </p:nvSpPr>
          <p:spPr bwMode="auto">
            <a:xfrm>
              <a:off x="699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0" name="Oval 22"/>
            <p:cNvSpPr>
              <a:spLocks noChangeArrowheads="1"/>
            </p:cNvSpPr>
            <p:nvPr/>
          </p:nvSpPr>
          <p:spPr bwMode="auto">
            <a:xfrm>
              <a:off x="681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1" name="Oval 23"/>
            <p:cNvSpPr>
              <a:spLocks noChangeArrowheads="1"/>
            </p:cNvSpPr>
            <p:nvPr/>
          </p:nvSpPr>
          <p:spPr bwMode="auto">
            <a:xfrm>
              <a:off x="717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2" name="Oval 24"/>
            <p:cNvSpPr>
              <a:spLocks noChangeArrowheads="1"/>
            </p:cNvSpPr>
            <p:nvPr/>
          </p:nvSpPr>
          <p:spPr bwMode="auto">
            <a:xfrm>
              <a:off x="681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3" name="Oval 25"/>
            <p:cNvSpPr>
              <a:spLocks noChangeArrowheads="1"/>
            </p:cNvSpPr>
            <p:nvPr/>
          </p:nvSpPr>
          <p:spPr bwMode="auto">
            <a:xfrm>
              <a:off x="681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4" name="Oval 26"/>
            <p:cNvSpPr>
              <a:spLocks noChangeArrowheads="1"/>
            </p:cNvSpPr>
            <p:nvPr/>
          </p:nvSpPr>
          <p:spPr bwMode="auto">
            <a:xfrm>
              <a:off x="663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5" name="Oval 27"/>
            <p:cNvSpPr>
              <a:spLocks noChangeArrowheads="1"/>
            </p:cNvSpPr>
            <p:nvPr/>
          </p:nvSpPr>
          <p:spPr bwMode="auto">
            <a:xfrm>
              <a:off x="735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6" name="Oval 28"/>
            <p:cNvSpPr>
              <a:spLocks noChangeArrowheads="1"/>
            </p:cNvSpPr>
            <p:nvPr/>
          </p:nvSpPr>
          <p:spPr bwMode="auto">
            <a:xfrm>
              <a:off x="771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7" name="Oval 29"/>
            <p:cNvSpPr>
              <a:spLocks noChangeArrowheads="1"/>
            </p:cNvSpPr>
            <p:nvPr/>
          </p:nvSpPr>
          <p:spPr bwMode="auto">
            <a:xfrm>
              <a:off x="663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8" name="Oval 30"/>
            <p:cNvSpPr>
              <a:spLocks noChangeArrowheads="1"/>
            </p:cNvSpPr>
            <p:nvPr/>
          </p:nvSpPr>
          <p:spPr bwMode="auto">
            <a:xfrm>
              <a:off x="699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09" name="Oval 31"/>
            <p:cNvSpPr>
              <a:spLocks noChangeArrowheads="1"/>
            </p:cNvSpPr>
            <p:nvPr/>
          </p:nvSpPr>
          <p:spPr bwMode="auto">
            <a:xfrm>
              <a:off x="753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0" name="Oval 32"/>
            <p:cNvSpPr>
              <a:spLocks noChangeArrowheads="1"/>
            </p:cNvSpPr>
            <p:nvPr/>
          </p:nvSpPr>
          <p:spPr bwMode="auto">
            <a:xfrm>
              <a:off x="663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1" name="Oval 33"/>
            <p:cNvSpPr>
              <a:spLocks noChangeArrowheads="1"/>
            </p:cNvSpPr>
            <p:nvPr/>
          </p:nvSpPr>
          <p:spPr bwMode="auto">
            <a:xfrm>
              <a:off x="699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2" name="Oval 34"/>
            <p:cNvSpPr>
              <a:spLocks noChangeArrowheads="1"/>
            </p:cNvSpPr>
            <p:nvPr/>
          </p:nvSpPr>
          <p:spPr bwMode="auto">
            <a:xfrm>
              <a:off x="735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3" name="Oval 35"/>
            <p:cNvSpPr>
              <a:spLocks noChangeArrowheads="1"/>
            </p:cNvSpPr>
            <p:nvPr/>
          </p:nvSpPr>
          <p:spPr bwMode="auto">
            <a:xfrm>
              <a:off x="753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4" name="Oval 36"/>
            <p:cNvSpPr>
              <a:spLocks noChangeArrowheads="1"/>
            </p:cNvSpPr>
            <p:nvPr/>
          </p:nvSpPr>
          <p:spPr bwMode="auto">
            <a:xfrm>
              <a:off x="771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5" name="Oval 37"/>
            <p:cNvSpPr>
              <a:spLocks noChangeArrowheads="1"/>
            </p:cNvSpPr>
            <p:nvPr/>
          </p:nvSpPr>
          <p:spPr bwMode="auto">
            <a:xfrm>
              <a:off x="771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6" name="Oval 38"/>
            <p:cNvSpPr>
              <a:spLocks noChangeArrowheads="1"/>
            </p:cNvSpPr>
            <p:nvPr/>
          </p:nvSpPr>
          <p:spPr bwMode="auto">
            <a:xfrm>
              <a:off x="753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7" name="Oval 39"/>
            <p:cNvSpPr>
              <a:spLocks noChangeArrowheads="1"/>
            </p:cNvSpPr>
            <p:nvPr/>
          </p:nvSpPr>
          <p:spPr bwMode="auto">
            <a:xfrm>
              <a:off x="753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8" name="Oval 40"/>
            <p:cNvSpPr>
              <a:spLocks noChangeArrowheads="1"/>
            </p:cNvSpPr>
            <p:nvPr/>
          </p:nvSpPr>
          <p:spPr bwMode="auto">
            <a:xfrm>
              <a:off x="735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19" name="Oval 41"/>
            <p:cNvSpPr>
              <a:spLocks noChangeArrowheads="1"/>
            </p:cNvSpPr>
            <p:nvPr/>
          </p:nvSpPr>
          <p:spPr bwMode="auto">
            <a:xfrm>
              <a:off x="735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0" name="Oval 42"/>
            <p:cNvSpPr>
              <a:spLocks noChangeArrowheads="1"/>
            </p:cNvSpPr>
            <p:nvPr/>
          </p:nvSpPr>
          <p:spPr bwMode="auto">
            <a:xfrm>
              <a:off x="717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1" name="Oval 43"/>
            <p:cNvSpPr>
              <a:spLocks noChangeArrowheads="1"/>
            </p:cNvSpPr>
            <p:nvPr/>
          </p:nvSpPr>
          <p:spPr bwMode="auto">
            <a:xfrm>
              <a:off x="717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2" name="Oval 44"/>
            <p:cNvSpPr>
              <a:spLocks noChangeArrowheads="1"/>
            </p:cNvSpPr>
            <p:nvPr/>
          </p:nvSpPr>
          <p:spPr bwMode="auto">
            <a:xfrm>
              <a:off x="699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3" name="Oval 45"/>
            <p:cNvSpPr>
              <a:spLocks noChangeArrowheads="1"/>
            </p:cNvSpPr>
            <p:nvPr/>
          </p:nvSpPr>
          <p:spPr bwMode="auto">
            <a:xfrm>
              <a:off x="699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4" name="Oval 46"/>
            <p:cNvSpPr>
              <a:spLocks noChangeArrowheads="1"/>
            </p:cNvSpPr>
            <p:nvPr/>
          </p:nvSpPr>
          <p:spPr bwMode="auto">
            <a:xfrm>
              <a:off x="681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5" name="Oval 47"/>
            <p:cNvSpPr>
              <a:spLocks noChangeArrowheads="1"/>
            </p:cNvSpPr>
            <p:nvPr/>
          </p:nvSpPr>
          <p:spPr bwMode="auto">
            <a:xfrm>
              <a:off x="681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6" name="Oval 48"/>
            <p:cNvSpPr>
              <a:spLocks noChangeArrowheads="1"/>
            </p:cNvSpPr>
            <p:nvPr/>
          </p:nvSpPr>
          <p:spPr bwMode="auto">
            <a:xfrm>
              <a:off x="663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7" name="Oval 49"/>
            <p:cNvSpPr>
              <a:spLocks noChangeArrowheads="1"/>
            </p:cNvSpPr>
            <p:nvPr/>
          </p:nvSpPr>
          <p:spPr bwMode="auto">
            <a:xfrm>
              <a:off x="771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8" name="Oval 50"/>
            <p:cNvSpPr>
              <a:spLocks noChangeArrowheads="1"/>
            </p:cNvSpPr>
            <p:nvPr/>
          </p:nvSpPr>
          <p:spPr bwMode="auto">
            <a:xfrm>
              <a:off x="681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29" name="Oval 51"/>
            <p:cNvSpPr>
              <a:spLocks noChangeArrowheads="1"/>
            </p:cNvSpPr>
            <p:nvPr/>
          </p:nvSpPr>
          <p:spPr bwMode="auto">
            <a:xfrm>
              <a:off x="717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0" name="Oval 52"/>
            <p:cNvSpPr>
              <a:spLocks noChangeArrowheads="1"/>
            </p:cNvSpPr>
            <p:nvPr/>
          </p:nvSpPr>
          <p:spPr bwMode="auto">
            <a:xfrm>
              <a:off x="735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1" name="Oval 53"/>
            <p:cNvSpPr>
              <a:spLocks noChangeArrowheads="1"/>
            </p:cNvSpPr>
            <p:nvPr/>
          </p:nvSpPr>
          <p:spPr bwMode="auto">
            <a:xfrm>
              <a:off x="699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2" name="Oval 54"/>
            <p:cNvSpPr>
              <a:spLocks noChangeArrowheads="1"/>
            </p:cNvSpPr>
            <p:nvPr/>
          </p:nvSpPr>
          <p:spPr bwMode="auto">
            <a:xfrm>
              <a:off x="681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3" name="Oval 55"/>
            <p:cNvSpPr>
              <a:spLocks noChangeArrowheads="1"/>
            </p:cNvSpPr>
            <p:nvPr/>
          </p:nvSpPr>
          <p:spPr bwMode="auto">
            <a:xfrm>
              <a:off x="789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4" name="Oval 56"/>
            <p:cNvSpPr>
              <a:spLocks noChangeArrowheads="1"/>
            </p:cNvSpPr>
            <p:nvPr/>
          </p:nvSpPr>
          <p:spPr bwMode="auto">
            <a:xfrm>
              <a:off x="789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5" name="Oval 57"/>
            <p:cNvSpPr>
              <a:spLocks noChangeArrowheads="1"/>
            </p:cNvSpPr>
            <p:nvPr/>
          </p:nvSpPr>
          <p:spPr bwMode="auto">
            <a:xfrm>
              <a:off x="825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6" name="Oval 58"/>
            <p:cNvSpPr>
              <a:spLocks noChangeArrowheads="1"/>
            </p:cNvSpPr>
            <p:nvPr/>
          </p:nvSpPr>
          <p:spPr bwMode="auto">
            <a:xfrm>
              <a:off x="861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7" name="Oval 59"/>
            <p:cNvSpPr>
              <a:spLocks noChangeArrowheads="1"/>
            </p:cNvSpPr>
            <p:nvPr/>
          </p:nvSpPr>
          <p:spPr bwMode="auto">
            <a:xfrm>
              <a:off x="879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8" name="Oval 60"/>
            <p:cNvSpPr>
              <a:spLocks noChangeArrowheads="1"/>
            </p:cNvSpPr>
            <p:nvPr/>
          </p:nvSpPr>
          <p:spPr bwMode="auto">
            <a:xfrm>
              <a:off x="879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39" name="Oval 61"/>
            <p:cNvSpPr>
              <a:spLocks noChangeArrowheads="1"/>
            </p:cNvSpPr>
            <p:nvPr/>
          </p:nvSpPr>
          <p:spPr bwMode="auto">
            <a:xfrm>
              <a:off x="897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0" name="Oval 62"/>
            <p:cNvSpPr>
              <a:spLocks noChangeArrowheads="1"/>
            </p:cNvSpPr>
            <p:nvPr/>
          </p:nvSpPr>
          <p:spPr bwMode="auto">
            <a:xfrm>
              <a:off x="897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1" name="Oval 63"/>
            <p:cNvSpPr>
              <a:spLocks noChangeArrowheads="1"/>
            </p:cNvSpPr>
            <p:nvPr/>
          </p:nvSpPr>
          <p:spPr bwMode="auto">
            <a:xfrm>
              <a:off x="879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2" name="Oval 64"/>
            <p:cNvSpPr>
              <a:spLocks noChangeArrowheads="1"/>
            </p:cNvSpPr>
            <p:nvPr/>
          </p:nvSpPr>
          <p:spPr bwMode="auto">
            <a:xfrm>
              <a:off x="879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3" name="Oval 65"/>
            <p:cNvSpPr>
              <a:spLocks noChangeArrowheads="1"/>
            </p:cNvSpPr>
            <p:nvPr/>
          </p:nvSpPr>
          <p:spPr bwMode="auto">
            <a:xfrm>
              <a:off x="861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4" name="Oval 66"/>
            <p:cNvSpPr>
              <a:spLocks noChangeArrowheads="1"/>
            </p:cNvSpPr>
            <p:nvPr/>
          </p:nvSpPr>
          <p:spPr bwMode="auto">
            <a:xfrm>
              <a:off x="861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5" name="Oval 67"/>
            <p:cNvSpPr>
              <a:spLocks noChangeArrowheads="1"/>
            </p:cNvSpPr>
            <p:nvPr/>
          </p:nvSpPr>
          <p:spPr bwMode="auto">
            <a:xfrm>
              <a:off x="843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6" name="Oval 68"/>
            <p:cNvSpPr>
              <a:spLocks noChangeArrowheads="1"/>
            </p:cNvSpPr>
            <p:nvPr/>
          </p:nvSpPr>
          <p:spPr bwMode="auto">
            <a:xfrm>
              <a:off x="843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7" name="Oval 69"/>
            <p:cNvSpPr>
              <a:spLocks noChangeArrowheads="1"/>
            </p:cNvSpPr>
            <p:nvPr/>
          </p:nvSpPr>
          <p:spPr bwMode="auto">
            <a:xfrm>
              <a:off x="825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8" name="Oval 70"/>
            <p:cNvSpPr>
              <a:spLocks noChangeArrowheads="1"/>
            </p:cNvSpPr>
            <p:nvPr/>
          </p:nvSpPr>
          <p:spPr bwMode="auto">
            <a:xfrm>
              <a:off x="825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49" name="Oval 71"/>
            <p:cNvSpPr>
              <a:spLocks noChangeArrowheads="1"/>
            </p:cNvSpPr>
            <p:nvPr/>
          </p:nvSpPr>
          <p:spPr bwMode="auto">
            <a:xfrm>
              <a:off x="8077" y="563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0" name="Oval 72"/>
            <p:cNvSpPr>
              <a:spLocks noChangeArrowheads="1"/>
            </p:cNvSpPr>
            <p:nvPr/>
          </p:nvSpPr>
          <p:spPr bwMode="auto">
            <a:xfrm>
              <a:off x="843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1" name="Oval 73"/>
            <p:cNvSpPr>
              <a:spLocks noChangeArrowheads="1"/>
            </p:cNvSpPr>
            <p:nvPr/>
          </p:nvSpPr>
          <p:spPr bwMode="auto">
            <a:xfrm>
              <a:off x="807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2" name="Oval 74"/>
            <p:cNvSpPr>
              <a:spLocks noChangeArrowheads="1"/>
            </p:cNvSpPr>
            <p:nvPr/>
          </p:nvSpPr>
          <p:spPr bwMode="auto">
            <a:xfrm>
              <a:off x="807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3" name="Oval 75"/>
            <p:cNvSpPr>
              <a:spLocks noChangeArrowheads="1"/>
            </p:cNvSpPr>
            <p:nvPr/>
          </p:nvSpPr>
          <p:spPr bwMode="auto">
            <a:xfrm>
              <a:off x="7897" y="583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4" name="Oval 76"/>
            <p:cNvSpPr>
              <a:spLocks noChangeArrowheads="1"/>
            </p:cNvSpPr>
            <p:nvPr/>
          </p:nvSpPr>
          <p:spPr bwMode="auto">
            <a:xfrm>
              <a:off x="861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5" name="Oval 77"/>
            <p:cNvSpPr>
              <a:spLocks noChangeArrowheads="1"/>
            </p:cNvSpPr>
            <p:nvPr/>
          </p:nvSpPr>
          <p:spPr bwMode="auto">
            <a:xfrm>
              <a:off x="897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6" name="Oval 78"/>
            <p:cNvSpPr>
              <a:spLocks noChangeArrowheads="1"/>
            </p:cNvSpPr>
            <p:nvPr/>
          </p:nvSpPr>
          <p:spPr bwMode="auto">
            <a:xfrm>
              <a:off x="789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7" name="Oval 79"/>
            <p:cNvSpPr>
              <a:spLocks noChangeArrowheads="1"/>
            </p:cNvSpPr>
            <p:nvPr/>
          </p:nvSpPr>
          <p:spPr bwMode="auto">
            <a:xfrm>
              <a:off x="8257" y="6031"/>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8" name="Oval 80"/>
            <p:cNvSpPr>
              <a:spLocks noChangeArrowheads="1"/>
            </p:cNvSpPr>
            <p:nvPr/>
          </p:nvSpPr>
          <p:spPr bwMode="auto">
            <a:xfrm>
              <a:off x="879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59" name="Oval 81"/>
            <p:cNvSpPr>
              <a:spLocks noChangeArrowheads="1"/>
            </p:cNvSpPr>
            <p:nvPr/>
          </p:nvSpPr>
          <p:spPr bwMode="auto">
            <a:xfrm>
              <a:off x="789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0" name="Oval 82"/>
            <p:cNvSpPr>
              <a:spLocks noChangeArrowheads="1"/>
            </p:cNvSpPr>
            <p:nvPr/>
          </p:nvSpPr>
          <p:spPr bwMode="auto">
            <a:xfrm>
              <a:off x="825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1" name="Oval 83"/>
            <p:cNvSpPr>
              <a:spLocks noChangeArrowheads="1"/>
            </p:cNvSpPr>
            <p:nvPr/>
          </p:nvSpPr>
          <p:spPr bwMode="auto">
            <a:xfrm>
              <a:off x="861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2" name="Oval 84"/>
            <p:cNvSpPr>
              <a:spLocks noChangeArrowheads="1"/>
            </p:cNvSpPr>
            <p:nvPr/>
          </p:nvSpPr>
          <p:spPr bwMode="auto">
            <a:xfrm>
              <a:off x="879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3" name="Oval 85"/>
            <p:cNvSpPr>
              <a:spLocks noChangeArrowheads="1"/>
            </p:cNvSpPr>
            <p:nvPr/>
          </p:nvSpPr>
          <p:spPr bwMode="auto">
            <a:xfrm>
              <a:off x="897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4" name="Oval 86"/>
            <p:cNvSpPr>
              <a:spLocks noChangeArrowheads="1"/>
            </p:cNvSpPr>
            <p:nvPr/>
          </p:nvSpPr>
          <p:spPr bwMode="auto">
            <a:xfrm>
              <a:off x="897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5" name="Oval 87"/>
            <p:cNvSpPr>
              <a:spLocks noChangeArrowheads="1"/>
            </p:cNvSpPr>
            <p:nvPr/>
          </p:nvSpPr>
          <p:spPr bwMode="auto">
            <a:xfrm>
              <a:off x="879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6" name="Oval 88"/>
            <p:cNvSpPr>
              <a:spLocks noChangeArrowheads="1"/>
            </p:cNvSpPr>
            <p:nvPr/>
          </p:nvSpPr>
          <p:spPr bwMode="auto">
            <a:xfrm>
              <a:off x="879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7" name="Oval 89"/>
            <p:cNvSpPr>
              <a:spLocks noChangeArrowheads="1"/>
            </p:cNvSpPr>
            <p:nvPr/>
          </p:nvSpPr>
          <p:spPr bwMode="auto">
            <a:xfrm>
              <a:off x="861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8" name="Oval 90"/>
            <p:cNvSpPr>
              <a:spLocks noChangeArrowheads="1"/>
            </p:cNvSpPr>
            <p:nvPr/>
          </p:nvSpPr>
          <p:spPr bwMode="auto">
            <a:xfrm>
              <a:off x="861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69" name="Oval 91"/>
            <p:cNvSpPr>
              <a:spLocks noChangeArrowheads="1"/>
            </p:cNvSpPr>
            <p:nvPr/>
          </p:nvSpPr>
          <p:spPr bwMode="auto">
            <a:xfrm>
              <a:off x="843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0" name="Oval 92"/>
            <p:cNvSpPr>
              <a:spLocks noChangeArrowheads="1"/>
            </p:cNvSpPr>
            <p:nvPr/>
          </p:nvSpPr>
          <p:spPr bwMode="auto">
            <a:xfrm>
              <a:off x="843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1" name="Oval 93"/>
            <p:cNvSpPr>
              <a:spLocks noChangeArrowheads="1"/>
            </p:cNvSpPr>
            <p:nvPr/>
          </p:nvSpPr>
          <p:spPr bwMode="auto">
            <a:xfrm>
              <a:off x="825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2" name="Oval 94"/>
            <p:cNvSpPr>
              <a:spLocks noChangeArrowheads="1"/>
            </p:cNvSpPr>
            <p:nvPr/>
          </p:nvSpPr>
          <p:spPr bwMode="auto">
            <a:xfrm>
              <a:off x="825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3" name="Oval 95"/>
            <p:cNvSpPr>
              <a:spLocks noChangeArrowheads="1"/>
            </p:cNvSpPr>
            <p:nvPr/>
          </p:nvSpPr>
          <p:spPr bwMode="auto">
            <a:xfrm>
              <a:off x="8077" y="6229"/>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4" name="Oval 96"/>
            <p:cNvSpPr>
              <a:spLocks noChangeArrowheads="1"/>
            </p:cNvSpPr>
            <p:nvPr/>
          </p:nvSpPr>
          <p:spPr bwMode="auto">
            <a:xfrm>
              <a:off x="807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5" name="Oval 97"/>
            <p:cNvSpPr>
              <a:spLocks noChangeArrowheads="1"/>
            </p:cNvSpPr>
            <p:nvPr/>
          </p:nvSpPr>
          <p:spPr bwMode="auto">
            <a:xfrm>
              <a:off x="7897" y="6426"/>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6" name="Oval 98"/>
            <p:cNvSpPr>
              <a:spLocks noChangeArrowheads="1"/>
            </p:cNvSpPr>
            <p:nvPr/>
          </p:nvSpPr>
          <p:spPr bwMode="auto">
            <a:xfrm>
              <a:off x="897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7" name="Oval 99"/>
            <p:cNvSpPr>
              <a:spLocks noChangeArrowheads="1"/>
            </p:cNvSpPr>
            <p:nvPr/>
          </p:nvSpPr>
          <p:spPr bwMode="auto">
            <a:xfrm>
              <a:off x="807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8" name="Oval 100"/>
            <p:cNvSpPr>
              <a:spLocks noChangeArrowheads="1"/>
            </p:cNvSpPr>
            <p:nvPr/>
          </p:nvSpPr>
          <p:spPr bwMode="auto">
            <a:xfrm>
              <a:off x="843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79" name="Oval 101"/>
            <p:cNvSpPr>
              <a:spLocks noChangeArrowheads="1"/>
            </p:cNvSpPr>
            <p:nvPr/>
          </p:nvSpPr>
          <p:spPr bwMode="auto">
            <a:xfrm>
              <a:off x="861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0" name="Oval 102"/>
            <p:cNvSpPr>
              <a:spLocks noChangeArrowheads="1"/>
            </p:cNvSpPr>
            <p:nvPr/>
          </p:nvSpPr>
          <p:spPr bwMode="auto">
            <a:xfrm>
              <a:off x="825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1" name="Oval 103"/>
            <p:cNvSpPr>
              <a:spLocks noChangeArrowheads="1"/>
            </p:cNvSpPr>
            <p:nvPr/>
          </p:nvSpPr>
          <p:spPr bwMode="auto">
            <a:xfrm>
              <a:off x="8077" y="544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2" name="Oval 104"/>
            <p:cNvSpPr>
              <a:spLocks noChangeArrowheads="1"/>
            </p:cNvSpPr>
            <p:nvPr/>
          </p:nvSpPr>
          <p:spPr bwMode="auto">
            <a:xfrm>
              <a:off x="357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3" name="Oval 105"/>
            <p:cNvSpPr>
              <a:spLocks noChangeArrowheads="1"/>
            </p:cNvSpPr>
            <p:nvPr/>
          </p:nvSpPr>
          <p:spPr bwMode="auto">
            <a:xfrm>
              <a:off x="393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4" name="Oval 106"/>
            <p:cNvSpPr>
              <a:spLocks noChangeArrowheads="1"/>
            </p:cNvSpPr>
            <p:nvPr/>
          </p:nvSpPr>
          <p:spPr bwMode="auto">
            <a:xfrm>
              <a:off x="429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5" name="Oval 107"/>
            <p:cNvSpPr>
              <a:spLocks noChangeArrowheads="1"/>
            </p:cNvSpPr>
            <p:nvPr/>
          </p:nvSpPr>
          <p:spPr bwMode="auto">
            <a:xfrm>
              <a:off x="447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6" name="Oval 108"/>
            <p:cNvSpPr>
              <a:spLocks noChangeArrowheads="1"/>
            </p:cNvSpPr>
            <p:nvPr/>
          </p:nvSpPr>
          <p:spPr bwMode="auto">
            <a:xfrm>
              <a:off x="447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7" name="Oval 109"/>
            <p:cNvSpPr>
              <a:spLocks noChangeArrowheads="1"/>
            </p:cNvSpPr>
            <p:nvPr/>
          </p:nvSpPr>
          <p:spPr bwMode="auto">
            <a:xfrm>
              <a:off x="465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8" name="Oval 110"/>
            <p:cNvSpPr>
              <a:spLocks noChangeArrowheads="1"/>
            </p:cNvSpPr>
            <p:nvPr/>
          </p:nvSpPr>
          <p:spPr bwMode="auto">
            <a:xfrm>
              <a:off x="465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89" name="Oval 111"/>
            <p:cNvSpPr>
              <a:spLocks noChangeArrowheads="1"/>
            </p:cNvSpPr>
            <p:nvPr/>
          </p:nvSpPr>
          <p:spPr bwMode="auto">
            <a:xfrm>
              <a:off x="447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0" name="Oval 112"/>
            <p:cNvSpPr>
              <a:spLocks noChangeArrowheads="1"/>
            </p:cNvSpPr>
            <p:nvPr/>
          </p:nvSpPr>
          <p:spPr bwMode="auto">
            <a:xfrm>
              <a:off x="447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1" name="Oval 113"/>
            <p:cNvSpPr>
              <a:spLocks noChangeArrowheads="1"/>
            </p:cNvSpPr>
            <p:nvPr/>
          </p:nvSpPr>
          <p:spPr bwMode="auto">
            <a:xfrm>
              <a:off x="429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2" name="Oval 114"/>
            <p:cNvSpPr>
              <a:spLocks noChangeArrowheads="1"/>
            </p:cNvSpPr>
            <p:nvPr/>
          </p:nvSpPr>
          <p:spPr bwMode="auto">
            <a:xfrm>
              <a:off x="429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3" name="Oval 115"/>
            <p:cNvSpPr>
              <a:spLocks noChangeArrowheads="1"/>
            </p:cNvSpPr>
            <p:nvPr/>
          </p:nvSpPr>
          <p:spPr bwMode="auto">
            <a:xfrm>
              <a:off x="411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4" name="Oval 116"/>
            <p:cNvSpPr>
              <a:spLocks noChangeArrowheads="1"/>
            </p:cNvSpPr>
            <p:nvPr/>
          </p:nvSpPr>
          <p:spPr bwMode="auto">
            <a:xfrm>
              <a:off x="411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5" name="Oval 117"/>
            <p:cNvSpPr>
              <a:spLocks noChangeArrowheads="1"/>
            </p:cNvSpPr>
            <p:nvPr/>
          </p:nvSpPr>
          <p:spPr bwMode="auto">
            <a:xfrm>
              <a:off x="393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6" name="Oval 118"/>
            <p:cNvSpPr>
              <a:spLocks noChangeArrowheads="1"/>
            </p:cNvSpPr>
            <p:nvPr/>
          </p:nvSpPr>
          <p:spPr bwMode="auto">
            <a:xfrm>
              <a:off x="393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7" name="Oval 119"/>
            <p:cNvSpPr>
              <a:spLocks noChangeArrowheads="1"/>
            </p:cNvSpPr>
            <p:nvPr/>
          </p:nvSpPr>
          <p:spPr bwMode="auto">
            <a:xfrm>
              <a:off x="375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8" name="Oval 120"/>
            <p:cNvSpPr>
              <a:spLocks noChangeArrowheads="1"/>
            </p:cNvSpPr>
            <p:nvPr/>
          </p:nvSpPr>
          <p:spPr bwMode="auto">
            <a:xfrm>
              <a:off x="411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599" name="Oval 121"/>
            <p:cNvSpPr>
              <a:spLocks noChangeArrowheads="1"/>
            </p:cNvSpPr>
            <p:nvPr/>
          </p:nvSpPr>
          <p:spPr bwMode="auto">
            <a:xfrm>
              <a:off x="375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0" name="Oval 122"/>
            <p:cNvSpPr>
              <a:spLocks noChangeArrowheads="1"/>
            </p:cNvSpPr>
            <p:nvPr/>
          </p:nvSpPr>
          <p:spPr bwMode="auto">
            <a:xfrm>
              <a:off x="375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1" name="Oval 123"/>
            <p:cNvSpPr>
              <a:spLocks noChangeArrowheads="1"/>
            </p:cNvSpPr>
            <p:nvPr/>
          </p:nvSpPr>
          <p:spPr bwMode="auto">
            <a:xfrm>
              <a:off x="357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2" name="Oval 124"/>
            <p:cNvSpPr>
              <a:spLocks noChangeArrowheads="1"/>
            </p:cNvSpPr>
            <p:nvPr/>
          </p:nvSpPr>
          <p:spPr bwMode="auto">
            <a:xfrm>
              <a:off x="429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3" name="Oval 125"/>
            <p:cNvSpPr>
              <a:spLocks noChangeArrowheads="1"/>
            </p:cNvSpPr>
            <p:nvPr/>
          </p:nvSpPr>
          <p:spPr bwMode="auto">
            <a:xfrm>
              <a:off x="465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4" name="Oval 126"/>
            <p:cNvSpPr>
              <a:spLocks noChangeArrowheads="1"/>
            </p:cNvSpPr>
            <p:nvPr/>
          </p:nvSpPr>
          <p:spPr bwMode="auto">
            <a:xfrm>
              <a:off x="357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5" name="Oval 127"/>
            <p:cNvSpPr>
              <a:spLocks noChangeArrowheads="1"/>
            </p:cNvSpPr>
            <p:nvPr/>
          </p:nvSpPr>
          <p:spPr bwMode="auto">
            <a:xfrm>
              <a:off x="393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6" name="Oval 128"/>
            <p:cNvSpPr>
              <a:spLocks noChangeArrowheads="1"/>
            </p:cNvSpPr>
            <p:nvPr/>
          </p:nvSpPr>
          <p:spPr bwMode="auto">
            <a:xfrm>
              <a:off x="357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7" name="Oval 129"/>
            <p:cNvSpPr>
              <a:spLocks noChangeArrowheads="1"/>
            </p:cNvSpPr>
            <p:nvPr/>
          </p:nvSpPr>
          <p:spPr bwMode="auto">
            <a:xfrm>
              <a:off x="357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8" name="Oval 130"/>
            <p:cNvSpPr>
              <a:spLocks noChangeArrowheads="1"/>
            </p:cNvSpPr>
            <p:nvPr/>
          </p:nvSpPr>
          <p:spPr bwMode="auto">
            <a:xfrm>
              <a:off x="393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09" name="Oval 131"/>
            <p:cNvSpPr>
              <a:spLocks noChangeArrowheads="1"/>
            </p:cNvSpPr>
            <p:nvPr/>
          </p:nvSpPr>
          <p:spPr bwMode="auto">
            <a:xfrm>
              <a:off x="429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0" name="Oval 132"/>
            <p:cNvSpPr>
              <a:spLocks noChangeArrowheads="1"/>
            </p:cNvSpPr>
            <p:nvPr/>
          </p:nvSpPr>
          <p:spPr bwMode="auto">
            <a:xfrm>
              <a:off x="447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1" name="Oval 133"/>
            <p:cNvSpPr>
              <a:spLocks noChangeArrowheads="1"/>
            </p:cNvSpPr>
            <p:nvPr/>
          </p:nvSpPr>
          <p:spPr bwMode="auto">
            <a:xfrm>
              <a:off x="447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2" name="Oval 134"/>
            <p:cNvSpPr>
              <a:spLocks noChangeArrowheads="1"/>
            </p:cNvSpPr>
            <p:nvPr/>
          </p:nvSpPr>
          <p:spPr bwMode="auto">
            <a:xfrm>
              <a:off x="465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3" name="Oval 135"/>
            <p:cNvSpPr>
              <a:spLocks noChangeArrowheads="1"/>
            </p:cNvSpPr>
            <p:nvPr/>
          </p:nvSpPr>
          <p:spPr bwMode="auto">
            <a:xfrm>
              <a:off x="465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4" name="Oval 136"/>
            <p:cNvSpPr>
              <a:spLocks noChangeArrowheads="1"/>
            </p:cNvSpPr>
            <p:nvPr/>
          </p:nvSpPr>
          <p:spPr bwMode="auto">
            <a:xfrm>
              <a:off x="447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5" name="Oval 137"/>
            <p:cNvSpPr>
              <a:spLocks noChangeArrowheads="1"/>
            </p:cNvSpPr>
            <p:nvPr/>
          </p:nvSpPr>
          <p:spPr bwMode="auto">
            <a:xfrm>
              <a:off x="447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6" name="Oval 138"/>
            <p:cNvSpPr>
              <a:spLocks noChangeArrowheads="1"/>
            </p:cNvSpPr>
            <p:nvPr/>
          </p:nvSpPr>
          <p:spPr bwMode="auto">
            <a:xfrm>
              <a:off x="429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7" name="Oval 139"/>
            <p:cNvSpPr>
              <a:spLocks noChangeArrowheads="1"/>
            </p:cNvSpPr>
            <p:nvPr/>
          </p:nvSpPr>
          <p:spPr bwMode="auto">
            <a:xfrm>
              <a:off x="429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8" name="Oval 140"/>
            <p:cNvSpPr>
              <a:spLocks noChangeArrowheads="1"/>
            </p:cNvSpPr>
            <p:nvPr/>
          </p:nvSpPr>
          <p:spPr bwMode="auto">
            <a:xfrm>
              <a:off x="411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19" name="Oval 141"/>
            <p:cNvSpPr>
              <a:spLocks noChangeArrowheads="1"/>
            </p:cNvSpPr>
            <p:nvPr/>
          </p:nvSpPr>
          <p:spPr bwMode="auto">
            <a:xfrm>
              <a:off x="411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0" name="Oval 142"/>
            <p:cNvSpPr>
              <a:spLocks noChangeArrowheads="1"/>
            </p:cNvSpPr>
            <p:nvPr/>
          </p:nvSpPr>
          <p:spPr bwMode="auto">
            <a:xfrm>
              <a:off x="393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1" name="Oval 143"/>
            <p:cNvSpPr>
              <a:spLocks noChangeArrowheads="1"/>
            </p:cNvSpPr>
            <p:nvPr/>
          </p:nvSpPr>
          <p:spPr bwMode="auto">
            <a:xfrm>
              <a:off x="393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2" name="Oval 144"/>
            <p:cNvSpPr>
              <a:spLocks noChangeArrowheads="1"/>
            </p:cNvSpPr>
            <p:nvPr/>
          </p:nvSpPr>
          <p:spPr bwMode="auto">
            <a:xfrm>
              <a:off x="375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3" name="Oval 145"/>
            <p:cNvSpPr>
              <a:spLocks noChangeArrowheads="1"/>
            </p:cNvSpPr>
            <p:nvPr/>
          </p:nvSpPr>
          <p:spPr bwMode="auto">
            <a:xfrm>
              <a:off x="411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4" name="Oval 146"/>
            <p:cNvSpPr>
              <a:spLocks noChangeArrowheads="1"/>
            </p:cNvSpPr>
            <p:nvPr/>
          </p:nvSpPr>
          <p:spPr bwMode="auto">
            <a:xfrm>
              <a:off x="375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5" name="Oval 147"/>
            <p:cNvSpPr>
              <a:spLocks noChangeArrowheads="1"/>
            </p:cNvSpPr>
            <p:nvPr/>
          </p:nvSpPr>
          <p:spPr bwMode="auto">
            <a:xfrm>
              <a:off x="375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6" name="Oval 148"/>
            <p:cNvSpPr>
              <a:spLocks noChangeArrowheads="1"/>
            </p:cNvSpPr>
            <p:nvPr/>
          </p:nvSpPr>
          <p:spPr bwMode="auto">
            <a:xfrm>
              <a:off x="357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7" name="Oval 149"/>
            <p:cNvSpPr>
              <a:spLocks noChangeArrowheads="1"/>
            </p:cNvSpPr>
            <p:nvPr/>
          </p:nvSpPr>
          <p:spPr bwMode="auto">
            <a:xfrm>
              <a:off x="429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8" name="Oval 150"/>
            <p:cNvSpPr>
              <a:spLocks noChangeArrowheads="1"/>
            </p:cNvSpPr>
            <p:nvPr/>
          </p:nvSpPr>
          <p:spPr bwMode="auto">
            <a:xfrm>
              <a:off x="465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29" name="Oval 151"/>
            <p:cNvSpPr>
              <a:spLocks noChangeArrowheads="1"/>
            </p:cNvSpPr>
            <p:nvPr/>
          </p:nvSpPr>
          <p:spPr bwMode="auto">
            <a:xfrm>
              <a:off x="357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0" name="Oval 152"/>
            <p:cNvSpPr>
              <a:spLocks noChangeArrowheads="1"/>
            </p:cNvSpPr>
            <p:nvPr/>
          </p:nvSpPr>
          <p:spPr bwMode="auto">
            <a:xfrm>
              <a:off x="393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1" name="Oval 153"/>
            <p:cNvSpPr>
              <a:spLocks noChangeArrowheads="1"/>
            </p:cNvSpPr>
            <p:nvPr/>
          </p:nvSpPr>
          <p:spPr bwMode="auto">
            <a:xfrm>
              <a:off x="447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2" name="Oval 154"/>
            <p:cNvSpPr>
              <a:spLocks noChangeArrowheads="1"/>
            </p:cNvSpPr>
            <p:nvPr/>
          </p:nvSpPr>
          <p:spPr bwMode="auto">
            <a:xfrm>
              <a:off x="357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3" name="Oval 155"/>
            <p:cNvSpPr>
              <a:spLocks noChangeArrowheads="1"/>
            </p:cNvSpPr>
            <p:nvPr/>
          </p:nvSpPr>
          <p:spPr bwMode="auto">
            <a:xfrm>
              <a:off x="393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4" name="Oval 156"/>
            <p:cNvSpPr>
              <a:spLocks noChangeArrowheads="1"/>
            </p:cNvSpPr>
            <p:nvPr/>
          </p:nvSpPr>
          <p:spPr bwMode="auto">
            <a:xfrm>
              <a:off x="429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5" name="Oval 157"/>
            <p:cNvSpPr>
              <a:spLocks noChangeArrowheads="1"/>
            </p:cNvSpPr>
            <p:nvPr/>
          </p:nvSpPr>
          <p:spPr bwMode="auto">
            <a:xfrm>
              <a:off x="447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6" name="Oval 158"/>
            <p:cNvSpPr>
              <a:spLocks noChangeArrowheads="1"/>
            </p:cNvSpPr>
            <p:nvPr/>
          </p:nvSpPr>
          <p:spPr bwMode="auto">
            <a:xfrm>
              <a:off x="447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7" name="Oval 159"/>
            <p:cNvSpPr>
              <a:spLocks noChangeArrowheads="1"/>
            </p:cNvSpPr>
            <p:nvPr/>
          </p:nvSpPr>
          <p:spPr bwMode="auto">
            <a:xfrm>
              <a:off x="465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8" name="Oval 160"/>
            <p:cNvSpPr>
              <a:spLocks noChangeArrowheads="1"/>
            </p:cNvSpPr>
            <p:nvPr/>
          </p:nvSpPr>
          <p:spPr bwMode="auto">
            <a:xfrm>
              <a:off x="465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39" name="Oval 161"/>
            <p:cNvSpPr>
              <a:spLocks noChangeArrowheads="1"/>
            </p:cNvSpPr>
            <p:nvPr/>
          </p:nvSpPr>
          <p:spPr bwMode="auto">
            <a:xfrm>
              <a:off x="447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0" name="Oval 162"/>
            <p:cNvSpPr>
              <a:spLocks noChangeArrowheads="1"/>
            </p:cNvSpPr>
            <p:nvPr/>
          </p:nvSpPr>
          <p:spPr bwMode="auto">
            <a:xfrm>
              <a:off x="447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1" name="Oval 163"/>
            <p:cNvSpPr>
              <a:spLocks noChangeArrowheads="1"/>
            </p:cNvSpPr>
            <p:nvPr/>
          </p:nvSpPr>
          <p:spPr bwMode="auto">
            <a:xfrm>
              <a:off x="429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2" name="Oval 164"/>
            <p:cNvSpPr>
              <a:spLocks noChangeArrowheads="1"/>
            </p:cNvSpPr>
            <p:nvPr/>
          </p:nvSpPr>
          <p:spPr bwMode="auto">
            <a:xfrm>
              <a:off x="429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3" name="Oval 165"/>
            <p:cNvSpPr>
              <a:spLocks noChangeArrowheads="1"/>
            </p:cNvSpPr>
            <p:nvPr/>
          </p:nvSpPr>
          <p:spPr bwMode="auto">
            <a:xfrm>
              <a:off x="411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4" name="Oval 166"/>
            <p:cNvSpPr>
              <a:spLocks noChangeArrowheads="1"/>
            </p:cNvSpPr>
            <p:nvPr/>
          </p:nvSpPr>
          <p:spPr bwMode="auto">
            <a:xfrm>
              <a:off x="411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5" name="Oval 167"/>
            <p:cNvSpPr>
              <a:spLocks noChangeArrowheads="1"/>
            </p:cNvSpPr>
            <p:nvPr/>
          </p:nvSpPr>
          <p:spPr bwMode="auto">
            <a:xfrm>
              <a:off x="393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6" name="Oval 168"/>
            <p:cNvSpPr>
              <a:spLocks noChangeArrowheads="1"/>
            </p:cNvSpPr>
            <p:nvPr/>
          </p:nvSpPr>
          <p:spPr bwMode="auto">
            <a:xfrm>
              <a:off x="393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7" name="Oval 169"/>
            <p:cNvSpPr>
              <a:spLocks noChangeArrowheads="1"/>
            </p:cNvSpPr>
            <p:nvPr/>
          </p:nvSpPr>
          <p:spPr bwMode="auto">
            <a:xfrm>
              <a:off x="375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8" name="Oval 170"/>
            <p:cNvSpPr>
              <a:spLocks noChangeArrowheads="1"/>
            </p:cNvSpPr>
            <p:nvPr/>
          </p:nvSpPr>
          <p:spPr bwMode="auto">
            <a:xfrm>
              <a:off x="411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49" name="Oval 171"/>
            <p:cNvSpPr>
              <a:spLocks noChangeArrowheads="1"/>
            </p:cNvSpPr>
            <p:nvPr/>
          </p:nvSpPr>
          <p:spPr bwMode="auto">
            <a:xfrm>
              <a:off x="375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0" name="Oval 172"/>
            <p:cNvSpPr>
              <a:spLocks noChangeArrowheads="1"/>
            </p:cNvSpPr>
            <p:nvPr/>
          </p:nvSpPr>
          <p:spPr bwMode="auto">
            <a:xfrm>
              <a:off x="375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1" name="Oval 173"/>
            <p:cNvSpPr>
              <a:spLocks noChangeArrowheads="1"/>
            </p:cNvSpPr>
            <p:nvPr/>
          </p:nvSpPr>
          <p:spPr bwMode="auto">
            <a:xfrm>
              <a:off x="357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2" name="Oval 174"/>
            <p:cNvSpPr>
              <a:spLocks noChangeArrowheads="1"/>
            </p:cNvSpPr>
            <p:nvPr/>
          </p:nvSpPr>
          <p:spPr bwMode="auto">
            <a:xfrm>
              <a:off x="429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3" name="Oval 175"/>
            <p:cNvSpPr>
              <a:spLocks noChangeArrowheads="1"/>
            </p:cNvSpPr>
            <p:nvPr/>
          </p:nvSpPr>
          <p:spPr bwMode="auto">
            <a:xfrm>
              <a:off x="465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4" name="Oval 176"/>
            <p:cNvSpPr>
              <a:spLocks noChangeArrowheads="1"/>
            </p:cNvSpPr>
            <p:nvPr/>
          </p:nvSpPr>
          <p:spPr bwMode="auto">
            <a:xfrm>
              <a:off x="357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5" name="Oval 177"/>
            <p:cNvSpPr>
              <a:spLocks noChangeArrowheads="1"/>
            </p:cNvSpPr>
            <p:nvPr/>
          </p:nvSpPr>
          <p:spPr bwMode="auto">
            <a:xfrm>
              <a:off x="393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6" name="Oval 178"/>
            <p:cNvSpPr>
              <a:spLocks noChangeArrowheads="1"/>
            </p:cNvSpPr>
            <p:nvPr/>
          </p:nvSpPr>
          <p:spPr bwMode="auto">
            <a:xfrm>
              <a:off x="465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7" name="Oval 179"/>
            <p:cNvSpPr>
              <a:spLocks noChangeArrowheads="1"/>
            </p:cNvSpPr>
            <p:nvPr/>
          </p:nvSpPr>
          <p:spPr bwMode="auto">
            <a:xfrm>
              <a:off x="375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8" name="Oval 180"/>
            <p:cNvSpPr>
              <a:spLocks noChangeArrowheads="1"/>
            </p:cNvSpPr>
            <p:nvPr/>
          </p:nvSpPr>
          <p:spPr bwMode="auto">
            <a:xfrm>
              <a:off x="411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59" name="Oval 181"/>
            <p:cNvSpPr>
              <a:spLocks noChangeArrowheads="1"/>
            </p:cNvSpPr>
            <p:nvPr/>
          </p:nvSpPr>
          <p:spPr bwMode="auto">
            <a:xfrm>
              <a:off x="429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0" name="Oval 182"/>
            <p:cNvSpPr>
              <a:spLocks noChangeArrowheads="1"/>
            </p:cNvSpPr>
            <p:nvPr/>
          </p:nvSpPr>
          <p:spPr bwMode="auto">
            <a:xfrm>
              <a:off x="393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1" name="Oval 183"/>
            <p:cNvSpPr>
              <a:spLocks noChangeArrowheads="1"/>
            </p:cNvSpPr>
            <p:nvPr/>
          </p:nvSpPr>
          <p:spPr bwMode="auto">
            <a:xfrm>
              <a:off x="375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2" name="Oval 184"/>
            <p:cNvSpPr>
              <a:spLocks noChangeArrowheads="1"/>
            </p:cNvSpPr>
            <p:nvPr/>
          </p:nvSpPr>
          <p:spPr bwMode="auto">
            <a:xfrm>
              <a:off x="483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3" name="Oval 185"/>
            <p:cNvSpPr>
              <a:spLocks noChangeArrowheads="1"/>
            </p:cNvSpPr>
            <p:nvPr/>
          </p:nvSpPr>
          <p:spPr bwMode="auto">
            <a:xfrm>
              <a:off x="519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4" name="Oval 186"/>
            <p:cNvSpPr>
              <a:spLocks noChangeArrowheads="1"/>
            </p:cNvSpPr>
            <p:nvPr/>
          </p:nvSpPr>
          <p:spPr bwMode="auto">
            <a:xfrm>
              <a:off x="555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5" name="Oval 187"/>
            <p:cNvSpPr>
              <a:spLocks noChangeArrowheads="1"/>
            </p:cNvSpPr>
            <p:nvPr/>
          </p:nvSpPr>
          <p:spPr bwMode="auto">
            <a:xfrm>
              <a:off x="573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6" name="Oval 188"/>
            <p:cNvSpPr>
              <a:spLocks noChangeArrowheads="1"/>
            </p:cNvSpPr>
            <p:nvPr/>
          </p:nvSpPr>
          <p:spPr bwMode="auto">
            <a:xfrm>
              <a:off x="573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7" name="Oval 189"/>
            <p:cNvSpPr>
              <a:spLocks noChangeArrowheads="1"/>
            </p:cNvSpPr>
            <p:nvPr/>
          </p:nvSpPr>
          <p:spPr bwMode="auto">
            <a:xfrm>
              <a:off x="591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8" name="Oval 190"/>
            <p:cNvSpPr>
              <a:spLocks noChangeArrowheads="1"/>
            </p:cNvSpPr>
            <p:nvPr/>
          </p:nvSpPr>
          <p:spPr bwMode="auto">
            <a:xfrm>
              <a:off x="591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69" name="Oval 191"/>
            <p:cNvSpPr>
              <a:spLocks noChangeArrowheads="1"/>
            </p:cNvSpPr>
            <p:nvPr/>
          </p:nvSpPr>
          <p:spPr bwMode="auto">
            <a:xfrm>
              <a:off x="573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0" name="Oval 192"/>
            <p:cNvSpPr>
              <a:spLocks noChangeArrowheads="1"/>
            </p:cNvSpPr>
            <p:nvPr/>
          </p:nvSpPr>
          <p:spPr bwMode="auto">
            <a:xfrm>
              <a:off x="573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1" name="Oval 193"/>
            <p:cNvSpPr>
              <a:spLocks noChangeArrowheads="1"/>
            </p:cNvSpPr>
            <p:nvPr/>
          </p:nvSpPr>
          <p:spPr bwMode="auto">
            <a:xfrm>
              <a:off x="555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2" name="Oval 194"/>
            <p:cNvSpPr>
              <a:spLocks noChangeArrowheads="1"/>
            </p:cNvSpPr>
            <p:nvPr/>
          </p:nvSpPr>
          <p:spPr bwMode="auto">
            <a:xfrm>
              <a:off x="555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3" name="Oval 195"/>
            <p:cNvSpPr>
              <a:spLocks noChangeArrowheads="1"/>
            </p:cNvSpPr>
            <p:nvPr/>
          </p:nvSpPr>
          <p:spPr bwMode="auto">
            <a:xfrm>
              <a:off x="537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4" name="Oval 196"/>
            <p:cNvSpPr>
              <a:spLocks noChangeArrowheads="1"/>
            </p:cNvSpPr>
            <p:nvPr/>
          </p:nvSpPr>
          <p:spPr bwMode="auto">
            <a:xfrm>
              <a:off x="537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5" name="Oval 197"/>
            <p:cNvSpPr>
              <a:spLocks noChangeArrowheads="1"/>
            </p:cNvSpPr>
            <p:nvPr/>
          </p:nvSpPr>
          <p:spPr bwMode="auto">
            <a:xfrm>
              <a:off x="519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6" name="Oval 198"/>
            <p:cNvSpPr>
              <a:spLocks noChangeArrowheads="1"/>
            </p:cNvSpPr>
            <p:nvPr/>
          </p:nvSpPr>
          <p:spPr bwMode="auto">
            <a:xfrm>
              <a:off x="519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7" name="Oval 199"/>
            <p:cNvSpPr>
              <a:spLocks noChangeArrowheads="1"/>
            </p:cNvSpPr>
            <p:nvPr/>
          </p:nvSpPr>
          <p:spPr bwMode="auto">
            <a:xfrm>
              <a:off x="5017" y="307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8" name="Oval 200"/>
            <p:cNvSpPr>
              <a:spLocks noChangeArrowheads="1"/>
            </p:cNvSpPr>
            <p:nvPr/>
          </p:nvSpPr>
          <p:spPr bwMode="auto">
            <a:xfrm>
              <a:off x="537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79" name="Oval 201"/>
            <p:cNvSpPr>
              <a:spLocks noChangeArrowheads="1"/>
            </p:cNvSpPr>
            <p:nvPr/>
          </p:nvSpPr>
          <p:spPr bwMode="auto">
            <a:xfrm>
              <a:off x="501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0" name="Oval 202"/>
            <p:cNvSpPr>
              <a:spLocks noChangeArrowheads="1"/>
            </p:cNvSpPr>
            <p:nvPr/>
          </p:nvSpPr>
          <p:spPr bwMode="auto">
            <a:xfrm>
              <a:off x="501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1" name="Oval 203"/>
            <p:cNvSpPr>
              <a:spLocks noChangeArrowheads="1"/>
            </p:cNvSpPr>
            <p:nvPr/>
          </p:nvSpPr>
          <p:spPr bwMode="auto">
            <a:xfrm>
              <a:off x="4837" y="327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2" name="Oval 204"/>
            <p:cNvSpPr>
              <a:spLocks noChangeArrowheads="1"/>
            </p:cNvSpPr>
            <p:nvPr/>
          </p:nvSpPr>
          <p:spPr bwMode="auto">
            <a:xfrm>
              <a:off x="555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3" name="Oval 205"/>
            <p:cNvSpPr>
              <a:spLocks noChangeArrowheads="1"/>
            </p:cNvSpPr>
            <p:nvPr/>
          </p:nvSpPr>
          <p:spPr bwMode="auto">
            <a:xfrm>
              <a:off x="591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4" name="Oval 206"/>
            <p:cNvSpPr>
              <a:spLocks noChangeArrowheads="1"/>
            </p:cNvSpPr>
            <p:nvPr/>
          </p:nvSpPr>
          <p:spPr bwMode="auto">
            <a:xfrm>
              <a:off x="483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5" name="Oval 207"/>
            <p:cNvSpPr>
              <a:spLocks noChangeArrowheads="1"/>
            </p:cNvSpPr>
            <p:nvPr/>
          </p:nvSpPr>
          <p:spPr bwMode="auto">
            <a:xfrm>
              <a:off x="5197" y="347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6" name="Oval 208"/>
            <p:cNvSpPr>
              <a:spLocks noChangeArrowheads="1"/>
            </p:cNvSpPr>
            <p:nvPr/>
          </p:nvSpPr>
          <p:spPr bwMode="auto">
            <a:xfrm>
              <a:off x="483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7" name="Oval 209"/>
            <p:cNvSpPr>
              <a:spLocks noChangeArrowheads="1"/>
            </p:cNvSpPr>
            <p:nvPr/>
          </p:nvSpPr>
          <p:spPr bwMode="auto">
            <a:xfrm>
              <a:off x="483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8" name="Oval 210"/>
            <p:cNvSpPr>
              <a:spLocks noChangeArrowheads="1"/>
            </p:cNvSpPr>
            <p:nvPr/>
          </p:nvSpPr>
          <p:spPr bwMode="auto">
            <a:xfrm>
              <a:off x="519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89" name="Oval 211"/>
            <p:cNvSpPr>
              <a:spLocks noChangeArrowheads="1"/>
            </p:cNvSpPr>
            <p:nvPr/>
          </p:nvSpPr>
          <p:spPr bwMode="auto">
            <a:xfrm>
              <a:off x="555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0" name="Oval 212"/>
            <p:cNvSpPr>
              <a:spLocks noChangeArrowheads="1"/>
            </p:cNvSpPr>
            <p:nvPr/>
          </p:nvSpPr>
          <p:spPr bwMode="auto">
            <a:xfrm>
              <a:off x="573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1" name="Oval 213"/>
            <p:cNvSpPr>
              <a:spLocks noChangeArrowheads="1"/>
            </p:cNvSpPr>
            <p:nvPr/>
          </p:nvSpPr>
          <p:spPr bwMode="auto">
            <a:xfrm>
              <a:off x="573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2" name="Oval 214"/>
            <p:cNvSpPr>
              <a:spLocks noChangeArrowheads="1"/>
            </p:cNvSpPr>
            <p:nvPr/>
          </p:nvSpPr>
          <p:spPr bwMode="auto">
            <a:xfrm>
              <a:off x="591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3" name="Oval 215"/>
            <p:cNvSpPr>
              <a:spLocks noChangeArrowheads="1"/>
            </p:cNvSpPr>
            <p:nvPr/>
          </p:nvSpPr>
          <p:spPr bwMode="auto">
            <a:xfrm>
              <a:off x="591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4" name="Oval 216"/>
            <p:cNvSpPr>
              <a:spLocks noChangeArrowheads="1"/>
            </p:cNvSpPr>
            <p:nvPr/>
          </p:nvSpPr>
          <p:spPr bwMode="auto">
            <a:xfrm>
              <a:off x="573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5" name="Oval 217"/>
            <p:cNvSpPr>
              <a:spLocks noChangeArrowheads="1"/>
            </p:cNvSpPr>
            <p:nvPr/>
          </p:nvSpPr>
          <p:spPr bwMode="auto">
            <a:xfrm>
              <a:off x="573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6" name="Oval 218"/>
            <p:cNvSpPr>
              <a:spLocks noChangeArrowheads="1"/>
            </p:cNvSpPr>
            <p:nvPr/>
          </p:nvSpPr>
          <p:spPr bwMode="auto">
            <a:xfrm>
              <a:off x="555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7" name="Oval 219"/>
            <p:cNvSpPr>
              <a:spLocks noChangeArrowheads="1"/>
            </p:cNvSpPr>
            <p:nvPr/>
          </p:nvSpPr>
          <p:spPr bwMode="auto">
            <a:xfrm>
              <a:off x="555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8" name="Oval 220"/>
            <p:cNvSpPr>
              <a:spLocks noChangeArrowheads="1"/>
            </p:cNvSpPr>
            <p:nvPr/>
          </p:nvSpPr>
          <p:spPr bwMode="auto">
            <a:xfrm>
              <a:off x="537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699" name="Oval 221"/>
            <p:cNvSpPr>
              <a:spLocks noChangeArrowheads="1"/>
            </p:cNvSpPr>
            <p:nvPr/>
          </p:nvSpPr>
          <p:spPr bwMode="auto">
            <a:xfrm>
              <a:off x="537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0" name="Oval 222"/>
            <p:cNvSpPr>
              <a:spLocks noChangeArrowheads="1"/>
            </p:cNvSpPr>
            <p:nvPr/>
          </p:nvSpPr>
          <p:spPr bwMode="auto">
            <a:xfrm>
              <a:off x="519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1" name="Oval 223"/>
            <p:cNvSpPr>
              <a:spLocks noChangeArrowheads="1"/>
            </p:cNvSpPr>
            <p:nvPr/>
          </p:nvSpPr>
          <p:spPr bwMode="auto">
            <a:xfrm>
              <a:off x="519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2" name="Oval 224"/>
            <p:cNvSpPr>
              <a:spLocks noChangeArrowheads="1"/>
            </p:cNvSpPr>
            <p:nvPr/>
          </p:nvSpPr>
          <p:spPr bwMode="auto">
            <a:xfrm>
              <a:off x="5017" y="386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3" name="Oval 225"/>
            <p:cNvSpPr>
              <a:spLocks noChangeArrowheads="1"/>
            </p:cNvSpPr>
            <p:nvPr/>
          </p:nvSpPr>
          <p:spPr bwMode="auto">
            <a:xfrm>
              <a:off x="537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4" name="Oval 226"/>
            <p:cNvSpPr>
              <a:spLocks noChangeArrowheads="1"/>
            </p:cNvSpPr>
            <p:nvPr/>
          </p:nvSpPr>
          <p:spPr bwMode="auto">
            <a:xfrm>
              <a:off x="501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5" name="Oval 227"/>
            <p:cNvSpPr>
              <a:spLocks noChangeArrowheads="1"/>
            </p:cNvSpPr>
            <p:nvPr/>
          </p:nvSpPr>
          <p:spPr bwMode="auto">
            <a:xfrm>
              <a:off x="501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6" name="Oval 228"/>
            <p:cNvSpPr>
              <a:spLocks noChangeArrowheads="1"/>
            </p:cNvSpPr>
            <p:nvPr/>
          </p:nvSpPr>
          <p:spPr bwMode="auto">
            <a:xfrm>
              <a:off x="4837" y="406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7" name="Oval 229"/>
            <p:cNvSpPr>
              <a:spLocks noChangeArrowheads="1"/>
            </p:cNvSpPr>
            <p:nvPr/>
          </p:nvSpPr>
          <p:spPr bwMode="auto">
            <a:xfrm>
              <a:off x="555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8" name="Oval 230"/>
            <p:cNvSpPr>
              <a:spLocks noChangeArrowheads="1"/>
            </p:cNvSpPr>
            <p:nvPr/>
          </p:nvSpPr>
          <p:spPr bwMode="auto">
            <a:xfrm>
              <a:off x="591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09" name="Oval 231"/>
            <p:cNvSpPr>
              <a:spLocks noChangeArrowheads="1"/>
            </p:cNvSpPr>
            <p:nvPr/>
          </p:nvSpPr>
          <p:spPr bwMode="auto">
            <a:xfrm>
              <a:off x="483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0" name="Oval 232"/>
            <p:cNvSpPr>
              <a:spLocks noChangeArrowheads="1"/>
            </p:cNvSpPr>
            <p:nvPr/>
          </p:nvSpPr>
          <p:spPr bwMode="auto">
            <a:xfrm>
              <a:off x="5197" y="426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1" name="Oval 233"/>
            <p:cNvSpPr>
              <a:spLocks noChangeArrowheads="1"/>
            </p:cNvSpPr>
            <p:nvPr/>
          </p:nvSpPr>
          <p:spPr bwMode="auto">
            <a:xfrm>
              <a:off x="573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2" name="Oval 234"/>
            <p:cNvSpPr>
              <a:spLocks noChangeArrowheads="1"/>
            </p:cNvSpPr>
            <p:nvPr/>
          </p:nvSpPr>
          <p:spPr bwMode="auto">
            <a:xfrm>
              <a:off x="483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3" name="Oval 235"/>
            <p:cNvSpPr>
              <a:spLocks noChangeArrowheads="1"/>
            </p:cNvSpPr>
            <p:nvPr/>
          </p:nvSpPr>
          <p:spPr bwMode="auto">
            <a:xfrm>
              <a:off x="519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4" name="Oval 236"/>
            <p:cNvSpPr>
              <a:spLocks noChangeArrowheads="1"/>
            </p:cNvSpPr>
            <p:nvPr/>
          </p:nvSpPr>
          <p:spPr bwMode="auto">
            <a:xfrm>
              <a:off x="555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5" name="Oval 237"/>
            <p:cNvSpPr>
              <a:spLocks noChangeArrowheads="1"/>
            </p:cNvSpPr>
            <p:nvPr/>
          </p:nvSpPr>
          <p:spPr bwMode="auto">
            <a:xfrm>
              <a:off x="573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6" name="Oval 238"/>
            <p:cNvSpPr>
              <a:spLocks noChangeArrowheads="1"/>
            </p:cNvSpPr>
            <p:nvPr/>
          </p:nvSpPr>
          <p:spPr bwMode="auto">
            <a:xfrm>
              <a:off x="573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7" name="Oval 239"/>
            <p:cNvSpPr>
              <a:spLocks noChangeArrowheads="1"/>
            </p:cNvSpPr>
            <p:nvPr/>
          </p:nvSpPr>
          <p:spPr bwMode="auto">
            <a:xfrm>
              <a:off x="591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8" name="Oval 240"/>
            <p:cNvSpPr>
              <a:spLocks noChangeArrowheads="1"/>
            </p:cNvSpPr>
            <p:nvPr/>
          </p:nvSpPr>
          <p:spPr bwMode="auto">
            <a:xfrm>
              <a:off x="591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19" name="Oval 241"/>
            <p:cNvSpPr>
              <a:spLocks noChangeArrowheads="1"/>
            </p:cNvSpPr>
            <p:nvPr/>
          </p:nvSpPr>
          <p:spPr bwMode="auto">
            <a:xfrm>
              <a:off x="573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0" name="Oval 242"/>
            <p:cNvSpPr>
              <a:spLocks noChangeArrowheads="1"/>
            </p:cNvSpPr>
            <p:nvPr/>
          </p:nvSpPr>
          <p:spPr bwMode="auto">
            <a:xfrm>
              <a:off x="573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1" name="Oval 243"/>
            <p:cNvSpPr>
              <a:spLocks noChangeArrowheads="1"/>
            </p:cNvSpPr>
            <p:nvPr/>
          </p:nvSpPr>
          <p:spPr bwMode="auto">
            <a:xfrm>
              <a:off x="555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2" name="Oval 244"/>
            <p:cNvSpPr>
              <a:spLocks noChangeArrowheads="1"/>
            </p:cNvSpPr>
            <p:nvPr/>
          </p:nvSpPr>
          <p:spPr bwMode="auto">
            <a:xfrm>
              <a:off x="555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3" name="Oval 245"/>
            <p:cNvSpPr>
              <a:spLocks noChangeArrowheads="1"/>
            </p:cNvSpPr>
            <p:nvPr/>
          </p:nvSpPr>
          <p:spPr bwMode="auto">
            <a:xfrm>
              <a:off x="537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4" name="Oval 246"/>
            <p:cNvSpPr>
              <a:spLocks noChangeArrowheads="1"/>
            </p:cNvSpPr>
            <p:nvPr/>
          </p:nvSpPr>
          <p:spPr bwMode="auto">
            <a:xfrm>
              <a:off x="537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5" name="Oval 247"/>
            <p:cNvSpPr>
              <a:spLocks noChangeArrowheads="1"/>
            </p:cNvSpPr>
            <p:nvPr/>
          </p:nvSpPr>
          <p:spPr bwMode="auto">
            <a:xfrm>
              <a:off x="519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6" name="Oval 248"/>
            <p:cNvSpPr>
              <a:spLocks noChangeArrowheads="1"/>
            </p:cNvSpPr>
            <p:nvPr/>
          </p:nvSpPr>
          <p:spPr bwMode="auto">
            <a:xfrm>
              <a:off x="519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7" name="Oval 249"/>
            <p:cNvSpPr>
              <a:spLocks noChangeArrowheads="1"/>
            </p:cNvSpPr>
            <p:nvPr/>
          </p:nvSpPr>
          <p:spPr bwMode="auto">
            <a:xfrm>
              <a:off x="5017" y="445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8" name="Oval 250"/>
            <p:cNvSpPr>
              <a:spLocks noChangeArrowheads="1"/>
            </p:cNvSpPr>
            <p:nvPr/>
          </p:nvSpPr>
          <p:spPr bwMode="auto">
            <a:xfrm>
              <a:off x="537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29" name="Oval 251"/>
            <p:cNvSpPr>
              <a:spLocks noChangeArrowheads="1"/>
            </p:cNvSpPr>
            <p:nvPr/>
          </p:nvSpPr>
          <p:spPr bwMode="auto">
            <a:xfrm>
              <a:off x="501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0" name="Oval 252"/>
            <p:cNvSpPr>
              <a:spLocks noChangeArrowheads="1"/>
            </p:cNvSpPr>
            <p:nvPr/>
          </p:nvSpPr>
          <p:spPr bwMode="auto">
            <a:xfrm>
              <a:off x="501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1" name="Oval 253"/>
            <p:cNvSpPr>
              <a:spLocks noChangeArrowheads="1"/>
            </p:cNvSpPr>
            <p:nvPr/>
          </p:nvSpPr>
          <p:spPr bwMode="auto">
            <a:xfrm>
              <a:off x="4837" y="465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2" name="Oval 254"/>
            <p:cNvSpPr>
              <a:spLocks noChangeArrowheads="1"/>
            </p:cNvSpPr>
            <p:nvPr/>
          </p:nvSpPr>
          <p:spPr bwMode="auto">
            <a:xfrm>
              <a:off x="555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3" name="Oval 255"/>
            <p:cNvSpPr>
              <a:spLocks noChangeArrowheads="1"/>
            </p:cNvSpPr>
            <p:nvPr/>
          </p:nvSpPr>
          <p:spPr bwMode="auto">
            <a:xfrm>
              <a:off x="591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4" name="Oval 256"/>
            <p:cNvSpPr>
              <a:spLocks noChangeArrowheads="1"/>
            </p:cNvSpPr>
            <p:nvPr/>
          </p:nvSpPr>
          <p:spPr bwMode="auto">
            <a:xfrm>
              <a:off x="483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5" name="Oval 257"/>
            <p:cNvSpPr>
              <a:spLocks noChangeArrowheads="1"/>
            </p:cNvSpPr>
            <p:nvPr/>
          </p:nvSpPr>
          <p:spPr bwMode="auto">
            <a:xfrm>
              <a:off x="5197" y="485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6" name="Oval 258"/>
            <p:cNvSpPr>
              <a:spLocks noChangeArrowheads="1"/>
            </p:cNvSpPr>
            <p:nvPr/>
          </p:nvSpPr>
          <p:spPr bwMode="auto">
            <a:xfrm>
              <a:off x="591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7" name="Oval 259"/>
            <p:cNvSpPr>
              <a:spLocks noChangeArrowheads="1"/>
            </p:cNvSpPr>
            <p:nvPr/>
          </p:nvSpPr>
          <p:spPr bwMode="auto">
            <a:xfrm>
              <a:off x="501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8" name="Oval 260"/>
            <p:cNvSpPr>
              <a:spLocks noChangeArrowheads="1"/>
            </p:cNvSpPr>
            <p:nvPr/>
          </p:nvSpPr>
          <p:spPr bwMode="auto">
            <a:xfrm>
              <a:off x="537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39" name="Oval 261"/>
            <p:cNvSpPr>
              <a:spLocks noChangeArrowheads="1"/>
            </p:cNvSpPr>
            <p:nvPr/>
          </p:nvSpPr>
          <p:spPr bwMode="auto">
            <a:xfrm>
              <a:off x="555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0" name="Oval 262"/>
            <p:cNvSpPr>
              <a:spLocks noChangeArrowheads="1"/>
            </p:cNvSpPr>
            <p:nvPr/>
          </p:nvSpPr>
          <p:spPr bwMode="auto">
            <a:xfrm>
              <a:off x="519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1" name="Oval 263"/>
            <p:cNvSpPr>
              <a:spLocks noChangeArrowheads="1"/>
            </p:cNvSpPr>
            <p:nvPr/>
          </p:nvSpPr>
          <p:spPr bwMode="auto">
            <a:xfrm>
              <a:off x="5017" y="367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2" name="Oval 264"/>
            <p:cNvSpPr>
              <a:spLocks noChangeArrowheads="1"/>
            </p:cNvSpPr>
            <p:nvPr/>
          </p:nvSpPr>
          <p:spPr bwMode="auto">
            <a:xfrm>
              <a:off x="357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3" name="Oval 265"/>
            <p:cNvSpPr>
              <a:spLocks noChangeArrowheads="1"/>
            </p:cNvSpPr>
            <p:nvPr/>
          </p:nvSpPr>
          <p:spPr bwMode="auto">
            <a:xfrm>
              <a:off x="393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4" name="Oval 266"/>
            <p:cNvSpPr>
              <a:spLocks noChangeArrowheads="1"/>
            </p:cNvSpPr>
            <p:nvPr/>
          </p:nvSpPr>
          <p:spPr bwMode="auto">
            <a:xfrm>
              <a:off x="429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5" name="Oval 267"/>
            <p:cNvSpPr>
              <a:spLocks noChangeArrowheads="1"/>
            </p:cNvSpPr>
            <p:nvPr/>
          </p:nvSpPr>
          <p:spPr bwMode="auto">
            <a:xfrm>
              <a:off x="447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6" name="Oval 268"/>
            <p:cNvSpPr>
              <a:spLocks noChangeArrowheads="1"/>
            </p:cNvSpPr>
            <p:nvPr/>
          </p:nvSpPr>
          <p:spPr bwMode="auto">
            <a:xfrm>
              <a:off x="447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7" name="Oval 269"/>
            <p:cNvSpPr>
              <a:spLocks noChangeArrowheads="1"/>
            </p:cNvSpPr>
            <p:nvPr/>
          </p:nvSpPr>
          <p:spPr bwMode="auto">
            <a:xfrm>
              <a:off x="465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8" name="Oval 270"/>
            <p:cNvSpPr>
              <a:spLocks noChangeArrowheads="1"/>
            </p:cNvSpPr>
            <p:nvPr/>
          </p:nvSpPr>
          <p:spPr bwMode="auto">
            <a:xfrm>
              <a:off x="465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49" name="Oval 271"/>
            <p:cNvSpPr>
              <a:spLocks noChangeArrowheads="1"/>
            </p:cNvSpPr>
            <p:nvPr/>
          </p:nvSpPr>
          <p:spPr bwMode="auto">
            <a:xfrm>
              <a:off x="447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0" name="Oval 272"/>
            <p:cNvSpPr>
              <a:spLocks noChangeArrowheads="1"/>
            </p:cNvSpPr>
            <p:nvPr/>
          </p:nvSpPr>
          <p:spPr bwMode="auto">
            <a:xfrm>
              <a:off x="447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1" name="Oval 273"/>
            <p:cNvSpPr>
              <a:spLocks noChangeArrowheads="1"/>
            </p:cNvSpPr>
            <p:nvPr/>
          </p:nvSpPr>
          <p:spPr bwMode="auto">
            <a:xfrm>
              <a:off x="429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2" name="Oval 274"/>
            <p:cNvSpPr>
              <a:spLocks noChangeArrowheads="1"/>
            </p:cNvSpPr>
            <p:nvPr/>
          </p:nvSpPr>
          <p:spPr bwMode="auto">
            <a:xfrm>
              <a:off x="429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3" name="Oval 275"/>
            <p:cNvSpPr>
              <a:spLocks noChangeArrowheads="1"/>
            </p:cNvSpPr>
            <p:nvPr/>
          </p:nvSpPr>
          <p:spPr bwMode="auto">
            <a:xfrm>
              <a:off x="411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4" name="Oval 276"/>
            <p:cNvSpPr>
              <a:spLocks noChangeArrowheads="1"/>
            </p:cNvSpPr>
            <p:nvPr/>
          </p:nvSpPr>
          <p:spPr bwMode="auto">
            <a:xfrm>
              <a:off x="411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5" name="Oval 277"/>
            <p:cNvSpPr>
              <a:spLocks noChangeArrowheads="1"/>
            </p:cNvSpPr>
            <p:nvPr/>
          </p:nvSpPr>
          <p:spPr bwMode="auto">
            <a:xfrm>
              <a:off x="393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6" name="Oval 278"/>
            <p:cNvSpPr>
              <a:spLocks noChangeArrowheads="1"/>
            </p:cNvSpPr>
            <p:nvPr/>
          </p:nvSpPr>
          <p:spPr bwMode="auto">
            <a:xfrm>
              <a:off x="393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7" name="Oval 279"/>
            <p:cNvSpPr>
              <a:spLocks noChangeArrowheads="1"/>
            </p:cNvSpPr>
            <p:nvPr/>
          </p:nvSpPr>
          <p:spPr bwMode="auto">
            <a:xfrm>
              <a:off x="375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8" name="Oval 280"/>
            <p:cNvSpPr>
              <a:spLocks noChangeArrowheads="1"/>
            </p:cNvSpPr>
            <p:nvPr/>
          </p:nvSpPr>
          <p:spPr bwMode="auto">
            <a:xfrm>
              <a:off x="411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59" name="Oval 281"/>
            <p:cNvSpPr>
              <a:spLocks noChangeArrowheads="1"/>
            </p:cNvSpPr>
            <p:nvPr/>
          </p:nvSpPr>
          <p:spPr bwMode="auto">
            <a:xfrm>
              <a:off x="375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0" name="Oval 282"/>
            <p:cNvSpPr>
              <a:spLocks noChangeArrowheads="1"/>
            </p:cNvSpPr>
            <p:nvPr/>
          </p:nvSpPr>
          <p:spPr bwMode="auto">
            <a:xfrm>
              <a:off x="375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1" name="Oval 283"/>
            <p:cNvSpPr>
              <a:spLocks noChangeArrowheads="1"/>
            </p:cNvSpPr>
            <p:nvPr/>
          </p:nvSpPr>
          <p:spPr bwMode="auto">
            <a:xfrm>
              <a:off x="357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2" name="Oval 284"/>
            <p:cNvSpPr>
              <a:spLocks noChangeArrowheads="1"/>
            </p:cNvSpPr>
            <p:nvPr/>
          </p:nvSpPr>
          <p:spPr bwMode="auto">
            <a:xfrm>
              <a:off x="429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3" name="Oval 285"/>
            <p:cNvSpPr>
              <a:spLocks noChangeArrowheads="1"/>
            </p:cNvSpPr>
            <p:nvPr/>
          </p:nvSpPr>
          <p:spPr bwMode="auto">
            <a:xfrm>
              <a:off x="465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4" name="Oval 286"/>
            <p:cNvSpPr>
              <a:spLocks noChangeArrowheads="1"/>
            </p:cNvSpPr>
            <p:nvPr/>
          </p:nvSpPr>
          <p:spPr bwMode="auto">
            <a:xfrm>
              <a:off x="357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5" name="Oval 287"/>
            <p:cNvSpPr>
              <a:spLocks noChangeArrowheads="1"/>
            </p:cNvSpPr>
            <p:nvPr/>
          </p:nvSpPr>
          <p:spPr bwMode="auto">
            <a:xfrm>
              <a:off x="393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6" name="Oval 288"/>
            <p:cNvSpPr>
              <a:spLocks noChangeArrowheads="1"/>
            </p:cNvSpPr>
            <p:nvPr/>
          </p:nvSpPr>
          <p:spPr bwMode="auto">
            <a:xfrm>
              <a:off x="357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7" name="Oval 289"/>
            <p:cNvSpPr>
              <a:spLocks noChangeArrowheads="1"/>
            </p:cNvSpPr>
            <p:nvPr/>
          </p:nvSpPr>
          <p:spPr bwMode="auto">
            <a:xfrm>
              <a:off x="357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8" name="Oval 290"/>
            <p:cNvSpPr>
              <a:spLocks noChangeArrowheads="1"/>
            </p:cNvSpPr>
            <p:nvPr/>
          </p:nvSpPr>
          <p:spPr bwMode="auto">
            <a:xfrm>
              <a:off x="393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69" name="Oval 291"/>
            <p:cNvSpPr>
              <a:spLocks noChangeArrowheads="1"/>
            </p:cNvSpPr>
            <p:nvPr/>
          </p:nvSpPr>
          <p:spPr bwMode="auto">
            <a:xfrm>
              <a:off x="429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0" name="Oval 292"/>
            <p:cNvSpPr>
              <a:spLocks noChangeArrowheads="1"/>
            </p:cNvSpPr>
            <p:nvPr/>
          </p:nvSpPr>
          <p:spPr bwMode="auto">
            <a:xfrm>
              <a:off x="447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1" name="Oval 293"/>
            <p:cNvSpPr>
              <a:spLocks noChangeArrowheads="1"/>
            </p:cNvSpPr>
            <p:nvPr/>
          </p:nvSpPr>
          <p:spPr bwMode="auto">
            <a:xfrm>
              <a:off x="447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2" name="Oval 294"/>
            <p:cNvSpPr>
              <a:spLocks noChangeArrowheads="1"/>
            </p:cNvSpPr>
            <p:nvPr/>
          </p:nvSpPr>
          <p:spPr bwMode="auto">
            <a:xfrm>
              <a:off x="465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3" name="Oval 295"/>
            <p:cNvSpPr>
              <a:spLocks noChangeArrowheads="1"/>
            </p:cNvSpPr>
            <p:nvPr/>
          </p:nvSpPr>
          <p:spPr bwMode="auto">
            <a:xfrm>
              <a:off x="465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4" name="Oval 296"/>
            <p:cNvSpPr>
              <a:spLocks noChangeArrowheads="1"/>
            </p:cNvSpPr>
            <p:nvPr/>
          </p:nvSpPr>
          <p:spPr bwMode="auto">
            <a:xfrm>
              <a:off x="447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5" name="Oval 297"/>
            <p:cNvSpPr>
              <a:spLocks noChangeArrowheads="1"/>
            </p:cNvSpPr>
            <p:nvPr/>
          </p:nvSpPr>
          <p:spPr bwMode="auto">
            <a:xfrm>
              <a:off x="447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6" name="Oval 298"/>
            <p:cNvSpPr>
              <a:spLocks noChangeArrowheads="1"/>
            </p:cNvSpPr>
            <p:nvPr/>
          </p:nvSpPr>
          <p:spPr bwMode="auto">
            <a:xfrm>
              <a:off x="429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7" name="Oval 299"/>
            <p:cNvSpPr>
              <a:spLocks noChangeArrowheads="1"/>
            </p:cNvSpPr>
            <p:nvPr/>
          </p:nvSpPr>
          <p:spPr bwMode="auto">
            <a:xfrm>
              <a:off x="429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8" name="Oval 300"/>
            <p:cNvSpPr>
              <a:spLocks noChangeArrowheads="1"/>
            </p:cNvSpPr>
            <p:nvPr/>
          </p:nvSpPr>
          <p:spPr bwMode="auto">
            <a:xfrm>
              <a:off x="411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79" name="Oval 301"/>
            <p:cNvSpPr>
              <a:spLocks noChangeArrowheads="1"/>
            </p:cNvSpPr>
            <p:nvPr/>
          </p:nvSpPr>
          <p:spPr bwMode="auto">
            <a:xfrm>
              <a:off x="411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0" name="Oval 302"/>
            <p:cNvSpPr>
              <a:spLocks noChangeArrowheads="1"/>
            </p:cNvSpPr>
            <p:nvPr/>
          </p:nvSpPr>
          <p:spPr bwMode="auto">
            <a:xfrm>
              <a:off x="393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1" name="Oval 303"/>
            <p:cNvSpPr>
              <a:spLocks noChangeArrowheads="1"/>
            </p:cNvSpPr>
            <p:nvPr/>
          </p:nvSpPr>
          <p:spPr bwMode="auto">
            <a:xfrm>
              <a:off x="393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2" name="Oval 304"/>
            <p:cNvSpPr>
              <a:spLocks noChangeArrowheads="1"/>
            </p:cNvSpPr>
            <p:nvPr/>
          </p:nvSpPr>
          <p:spPr bwMode="auto">
            <a:xfrm>
              <a:off x="375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3" name="Oval 305"/>
            <p:cNvSpPr>
              <a:spLocks noChangeArrowheads="1"/>
            </p:cNvSpPr>
            <p:nvPr/>
          </p:nvSpPr>
          <p:spPr bwMode="auto">
            <a:xfrm>
              <a:off x="411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4" name="Oval 306"/>
            <p:cNvSpPr>
              <a:spLocks noChangeArrowheads="1"/>
            </p:cNvSpPr>
            <p:nvPr/>
          </p:nvSpPr>
          <p:spPr bwMode="auto">
            <a:xfrm>
              <a:off x="375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5" name="Oval 307"/>
            <p:cNvSpPr>
              <a:spLocks noChangeArrowheads="1"/>
            </p:cNvSpPr>
            <p:nvPr/>
          </p:nvSpPr>
          <p:spPr bwMode="auto">
            <a:xfrm>
              <a:off x="375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6" name="Oval 308"/>
            <p:cNvSpPr>
              <a:spLocks noChangeArrowheads="1"/>
            </p:cNvSpPr>
            <p:nvPr/>
          </p:nvSpPr>
          <p:spPr bwMode="auto">
            <a:xfrm>
              <a:off x="357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7" name="Oval 309"/>
            <p:cNvSpPr>
              <a:spLocks noChangeArrowheads="1"/>
            </p:cNvSpPr>
            <p:nvPr/>
          </p:nvSpPr>
          <p:spPr bwMode="auto">
            <a:xfrm>
              <a:off x="429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8" name="Oval 310"/>
            <p:cNvSpPr>
              <a:spLocks noChangeArrowheads="1"/>
            </p:cNvSpPr>
            <p:nvPr/>
          </p:nvSpPr>
          <p:spPr bwMode="auto">
            <a:xfrm>
              <a:off x="465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89" name="Oval 311"/>
            <p:cNvSpPr>
              <a:spLocks noChangeArrowheads="1"/>
            </p:cNvSpPr>
            <p:nvPr/>
          </p:nvSpPr>
          <p:spPr bwMode="auto">
            <a:xfrm>
              <a:off x="357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0" name="Oval 312"/>
            <p:cNvSpPr>
              <a:spLocks noChangeArrowheads="1"/>
            </p:cNvSpPr>
            <p:nvPr/>
          </p:nvSpPr>
          <p:spPr bwMode="auto">
            <a:xfrm>
              <a:off x="393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1" name="Oval 313"/>
            <p:cNvSpPr>
              <a:spLocks noChangeArrowheads="1"/>
            </p:cNvSpPr>
            <p:nvPr/>
          </p:nvSpPr>
          <p:spPr bwMode="auto">
            <a:xfrm>
              <a:off x="447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2" name="Oval 314"/>
            <p:cNvSpPr>
              <a:spLocks noChangeArrowheads="1"/>
            </p:cNvSpPr>
            <p:nvPr/>
          </p:nvSpPr>
          <p:spPr bwMode="auto">
            <a:xfrm>
              <a:off x="357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3" name="Oval 315"/>
            <p:cNvSpPr>
              <a:spLocks noChangeArrowheads="1"/>
            </p:cNvSpPr>
            <p:nvPr/>
          </p:nvSpPr>
          <p:spPr bwMode="auto">
            <a:xfrm>
              <a:off x="393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4" name="Oval 316"/>
            <p:cNvSpPr>
              <a:spLocks noChangeArrowheads="1"/>
            </p:cNvSpPr>
            <p:nvPr/>
          </p:nvSpPr>
          <p:spPr bwMode="auto">
            <a:xfrm>
              <a:off x="429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5" name="Oval 317"/>
            <p:cNvSpPr>
              <a:spLocks noChangeArrowheads="1"/>
            </p:cNvSpPr>
            <p:nvPr/>
          </p:nvSpPr>
          <p:spPr bwMode="auto">
            <a:xfrm>
              <a:off x="447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6" name="Oval 318"/>
            <p:cNvSpPr>
              <a:spLocks noChangeArrowheads="1"/>
            </p:cNvSpPr>
            <p:nvPr/>
          </p:nvSpPr>
          <p:spPr bwMode="auto">
            <a:xfrm>
              <a:off x="447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7" name="Oval 319"/>
            <p:cNvSpPr>
              <a:spLocks noChangeArrowheads="1"/>
            </p:cNvSpPr>
            <p:nvPr/>
          </p:nvSpPr>
          <p:spPr bwMode="auto">
            <a:xfrm>
              <a:off x="465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8" name="Oval 320"/>
            <p:cNvSpPr>
              <a:spLocks noChangeArrowheads="1"/>
            </p:cNvSpPr>
            <p:nvPr/>
          </p:nvSpPr>
          <p:spPr bwMode="auto">
            <a:xfrm>
              <a:off x="465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799" name="Oval 321"/>
            <p:cNvSpPr>
              <a:spLocks noChangeArrowheads="1"/>
            </p:cNvSpPr>
            <p:nvPr/>
          </p:nvSpPr>
          <p:spPr bwMode="auto">
            <a:xfrm>
              <a:off x="447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0" name="Oval 322"/>
            <p:cNvSpPr>
              <a:spLocks noChangeArrowheads="1"/>
            </p:cNvSpPr>
            <p:nvPr/>
          </p:nvSpPr>
          <p:spPr bwMode="auto">
            <a:xfrm>
              <a:off x="447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1" name="Oval 323"/>
            <p:cNvSpPr>
              <a:spLocks noChangeArrowheads="1"/>
            </p:cNvSpPr>
            <p:nvPr/>
          </p:nvSpPr>
          <p:spPr bwMode="auto">
            <a:xfrm>
              <a:off x="429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2" name="Oval 324"/>
            <p:cNvSpPr>
              <a:spLocks noChangeArrowheads="1"/>
            </p:cNvSpPr>
            <p:nvPr/>
          </p:nvSpPr>
          <p:spPr bwMode="auto">
            <a:xfrm>
              <a:off x="429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3" name="Oval 325"/>
            <p:cNvSpPr>
              <a:spLocks noChangeArrowheads="1"/>
            </p:cNvSpPr>
            <p:nvPr/>
          </p:nvSpPr>
          <p:spPr bwMode="auto">
            <a:xfrm>
              <a:off x="411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4" name="Oval 326"/>
            <p:cNvSpPr>
              <a:spLocks noChangeArrowheads="1"/>
            </p:cNvSpPr>
            <p:nvPr/>
          </p:nvSpPr>
          <p:spPr bwMode="auto">
            <a:xfrm>
              <a:off x="411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5" name="Oval 327"/>
            <p:cNvSpPr>
              <a:spLocks noChangeArrowheads="1"/>
            </p:cNvSpPr>
            <p:nvPr/>
          </p:nvSpPr>
          <p:spPr bwMode="auto">
            <a:xfrm>
              <a:off x="393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6" name="Oval 328"/>
            <p:cNvSpPr>
              <a:spLocks noChangeArrowheads="1"/>
            </p:cNvSpPr>
            <p:nvPr/>
          </p:nvSpPr>
          <p:spPr bwMode="auto">
            <a:xfrm>
              <a:off x="393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7" name="Oval 329"/>
            <p:cNvSpPr>
              <a:spLocks noChangeArrowheads="1"/>
            </p:cNvSpPr>
            <p:nvPr/>
          </p:nvSpPr>
          <p:spPr bwMode="auto">
            <a:xfrm>
              <a:off x="375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8" name="Oval 330"/>
            <p:cNvSpPr>
              <a:spLocks noChangeArrowheads="1"/>
            </p:cNvSpPr>
            <p:nvPr/>
          </p:nvSpPr>
          <p:spPr bwMode="auto">
            <a:xfrm>
              <a:off x="411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09" name="Oval 331"/>
            <p:cNvSpPr>
              <a:spLocks noChangeArrowheads="1"/>
            </p:cNvSpPr>
            <p:nvPr/>
          </p:nvSpPr>
          <p:spPr bwMode="auto">
            <a:xfrm>
              <a:off x="375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0" name="Oval 332"/>
            <p:cNvSpPr>
              <a:spLocks noChangeArrowheads="1"/>
            </p:cNvSpPr>
            <p:nvPr/>
          </p:nvSpPr>
          <p:spPr bwMode="auto">
            <a:xfrm>
              <a:off x="375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1" name="Oval 333"/>
            <p:cNvSpPr>
              <a:spLocks noChangeArrowheads="1"/>
            </p:cNvSpPr>
            <p:nvPr/>
          </p:nvSpPr>
          <p:spPr bwMode="auto">
            <a:xfrm>
              <a:off x="357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2" name="Oval 334"/>
            <p:cNvSpPr>
              <a:spLocks noChangeArrowheads="1"/>
            </p:cNvSpPr>
            <p:nvPr/>
          </p:nvSpPr>
          <p:spPr bwMode="auto">
            <a:xfrm>
              <a:off x="429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3" name="Oval 335"/>
            <p:cNvSpPr>
              <a:spLocks noChangeArrowheads="1"/>
            </p:cNvSpPr>
            <p:nvPr/>
          </p:nvSpPr>
          <p:spPr bwMode="auto">
            <a:xfrm>
              <a:off x="465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4" name="Oval 336"/>
            <p:cNvSpPr>
              <a:spLocks noChangeArrowheads="1"/>
            </p:cNvSpPr>
            <p:nvPr/>
          </p:nvSpPr>
          <p:spPr bwMode="auto">
            <a:xfrm>
              <a:off x="357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5" name="Oval 337"/>
            <p:cNvSpPr>
              <a:spLocks noChangeArrowheads="1"/>
            </p:cNvSpPr>
            <p:nvPr/>
          </p:nvSpPr>
          <p:spPr bwMode="auto">
            <a:xfrm>
              <a:off x="393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6" name="Oval 338"/>
            <p:cNvSpPr>
              <a:spLocks noChangeArrowheads="1"/>
            </p:cNvSpPr>
            <p:nvPr/>
          </p:nvSpPr>
          <p:spPr bwMode="auto">
            <a:xfrm>
              <a:off x="465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7" name="Oval 339"/>
            <p:cNvSpPr>
              <a:spLocks noChangeArrowheads="1"/>
            </p:cNvSpPr>
            <p:nvPr/>
          </p:nvSpPr>
          <p:spPr bwMode="auto">
            <a:xfrm>
              <a:off x="375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8" name="Oval 340"/>
            <p:cNvSpPr>
              <a:spLocks noChangeArrowheads="1"/>
            </p:cNvSpPr>
            <p:nvPr/>
          </p:nvSpPr>
          <p:spPr bwMode="auto">
            <a:xfrm>
              <a:off x="411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19" name="Oval 341"/>
            <p:cNvSpPr>
              <a:spLocks noChangeArrowheads="1"/>
            </p:cNvSpPr>
            <p:nvPr/>
          </p:nvSpPr>
          <p:spPr bwMode="auto">
            <a:xfrm>
              <a:off x="429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0" name="Oval 342"/>
            <p:cNvSpPr>
              <a:spLocks noChangeArrowheads="1"/>
            </p:cNvSpPr>
            <p:nvPr/>
          </p:nvSpPr>
          <p:spPr bwMode="auto">
            <a:xfrm>
              <a:off x="393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1" name="Oval 343"/>
            <p:cNvSpPr>
              <a:spLocks noChangeArrowheads="1"/>
            </p:cNvSpPr>
            <p:nvPr/>
          </p:nvSpPr>
          <p:spPr bwMode="auto">
            <a:xfrm>
              <a:off x="375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2" name="Oval 344"/>
            <p:cNvSpPr>
              <a:spLocks noChangeArrowheads="1"/>
            </p:cNvSpPr>
            <p:nvPr/>
          </p:nvSpPr>
          <p:spPr bwMode="auto">
            <a:xfrm>
              <a:off x="483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3" name="Oval 345"/>
            <p:cNvSpPr>
              <a:spLocks noChangeArrowheads="1"/>
            </p:cNvSpPr>
            <p:nvPr/>
          </p:nvSpPr>
          <p:spPr bwMode="auto">
            <a:xfrm>
              <a:off x="519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4" name="Oval 346"/>
            <p:cNvSpPr>
              <a:spLocks noChangeArrowheads="1"/>
            </p:cNvSpPr>
            <p:nvPr/>
          </p:nvSpPr>
          <p:spPr bwMode="auto">
            <a:xfrm>
              <a:off x="555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5" name="Oval 347"/>
            <p:cNvSpPr>
              <a:spLocks noChangeArrowheads="1"/>
            </p:cNvSpPr>
            <p:nvPr/>
          </p:nvSpPr>
          <p:spPr bwMode="auto">
            <a:xfrm>
              <a:off x="573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6" name="Oval 348"/>
            <p:cNvSpPr>
              <a:spLocks noChangeArrowheads="1"/>
            </p:cNvSpPr>
            <p:nvPr/>
          </p:nvSpPr>
          <p:spPr bwMode="auto">
            <a:xfrm>
              <a:off x="573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7" name="Oval 349"/>
            <p:cNvSpPr>
              <a:spLocks noChangeArrowheads="1"/>
            </p:cNvSpPr>
            <p:nvPr/>
          </p:nvSpPr>
          <p:spPr bwMode="auto">
            <a:xfrm>
              <a:off x="591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8" name="Oval 350"/>
            <p:cNvSpPr>
              <a:spLocks noChangeArrowheads="1"/>
            </p:cNvSpPr>
            <p:nvPr/>
          </p:nvSpPr>
          <p:spPr bwMode="auto">
            <a:xfrm>
              <a:off x="591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29" name="Oval 351"/>
            <p:cNvSpPr>
              <a:spLocks noChangeArrowheads="1"/>
            </p:cNvSpPr>
            <p:nvPr/>
          </p:nvSpPr>
          <p:spPr bwMode="auto">
            <a:xfrm>
              <a:off x="573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0" name="Oval 352"/>
            <p:cNvSpPr>
              <a:spLocks noChangeArrowheads="1"/>
            </p:cNvSpPr>
            <p:nvPr/>
          </p:nvSpPr>
          <p:spPr bwMode="auto">
            <a:xfrm>
              <a:off x="573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1" name="Oval 353"/>
            <p:cNvSpPr>
              <a:spLocks noChangeArrowheads="1"/>
            </p:cNvSpPr>
            <p:nvPr/>
          </p:nvSpPr>
          <p:spPr bwMode="auto">
            <a:xfrm>
              <a:off x="555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2" name="Oval 354"/>
            <p:cNvSpPr>
              <a:spLocks noChangeArrowheads="1"/>
            </p:cNvSpPr>
            <p:nvPr/>
          </p:nvSpPr>
          <p:spPr bwMode="auto">
            <a:xfrm>
              <a:off x="555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3" name="Oval 355"/>
            <p:cNvSpPr>
              <a:spLocks noChangeArrowheads="1"/>
            </p:cNvSpPr>
            <p:nvPr/>
          </p:nvSpPr>
          <p:spPr bwMode="auto">
            <a:xfrm>
              <a:off x="537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4" name="Oval 356"/>
            <p:cNvSpPr>
              <a:spLocks noChangeArrowheads="1"/>
            </p:cNvSpPr>
            <p:nvPr/>
          </p:nvSpPr>
          <p:spPr bwMode="auto">
            <a:xfrm>
              <a:off x="537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5" name="Oval 357"/>
            <p:cNvSpPr>
              <a:spLocks noChangeArrowheads="1"/>
            </p:cNvSpPr>
            <p:nvPr/>
          </p:nvSpPr>
          <p:spPr bwMode="auto">
            <a:xfrm>
              <a:off x="519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6" name="Oval 358"/>
            <p:cNvSpPr>
              <a:spLocks noChangeArrowheads="1"/>
            </p:cNvSpPr>
            <p:nvPr/>
          </p:nvSpPr>
          <p:spPr bwMode="auto">
            <a:xfrm>
              <a:off x="519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7" name="Oval 359"/>
            <p:cNvSpPr>
              <a:spLocks noChangeArrowheads="1"/>
            </p:cNvSpPr>
            <p:nvPr/>
          </p:nvSpPr>
          <p:spPr bwMode="auto">
            <a:xfrm>
              <a:off x="5017" y="505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8" name="Oval 360"/>
            <p:cNvSpPr>
              <a:spLocks noChangeArrowheads="1"/>
            </p:cNvSpPr>
            <p:nvPr/>
          </p:nvSpPr>
          <p:spPr bwMode="auto">
            <a:xfrm>
              <a:off x="537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39" name="Oval 361"/>
            <p:cNvSpPr>
              <a:spLocks noChangeArrowheads="1"/>
            </p:cNvSpPr>
            <p:nvPr/>
          </p:nvSpPr>
          <p:spPr bwMode="auto">
            <a:xfrm>
              <a:off x="501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0" name="Oval 362"/>
            <p:cNvSpPr>
              <a:spLocks noChangeArrowheads="1"/>
            </p:cNvSpPr>
            <p:nvPr/>
          </p:nvSpPr>
          <p:spPr bwMode="auto">
            <a:xfrm>
              <a:off x="501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1" name="Oval 363"/>
            <p:cNvSpPr>
              <a:spLocks noChangeArrowheads="1"/>
            </p:cNvSpPr>
            <p:nvPr/>
          </p:nvSpPr>
          <p:spPr bwMode="auto">
            <a:xfrm>
              <a:off x="4837" y="524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2" name="Oval 364"/>
            <p:cNvSpPr>
              <a:spLocks noChangeArrowheads="1"/>
            </p:cNvSpPr>
            <p:nvPr/>
          </p:nvSpPr>
          <p:spPr bwMode="auto">
            <a:xfrm>
              <a:off x="555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3" name="Oval 365"/>
            <p:cNvSpPr>
              <a:spLocks noChangeArrowheads="1"/>
            </p:cNvSpPr>
            <p:nvPr/>
          </p:nvSpPr>
          <p:spPr bwMode="auto">
            <a:xfrm>
              <a:off x="591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4" name="Oval 366"/>
            <p:cNvSpPr>
              <a:spLocks noChangeArrowheads="1"/>
            </p:cNvSpPr>
            <p:nvPr/>
          </p:nvSpPr>
          <p:spPr bwMode="auto">
            <a:xfrm>
              <a:off x="483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5" name="Oval 367"/>
            <p:cNvSpPr>
              <a:spLocks noChangeArrowheads="1"/>
            </p:cNvSpPr>
            <p:nvPr/>
          </p:nvSpPr>
          <p:spPr bwMode="auto">
            <a:xfrm>
              <a:off x="5197" y="544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6" name="Oval 368"/>
            <p:cNvSpPr>
              <a:spLocks noChangeArrowheads="1"/>
            </p:cNvSpPr>
            <p:nvPr/>
          </p:nvSpPr>
          <p:spPr bwMode="auto">
            <a:xfrm>
              <a:off x="483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7" name="Oval 369"/>
            <p:cNvSpPr>
              <a:spLocks noChangeArrowheads="1"/>
            </p:cNvSpPr>
            <p:nvPr/>
          </p:nvSpPr>
          <p:spPr bwMode="auto">
            <a:xfrm>
              <a:off x="483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8" name="Oval 370"/>
            <p:cNvSpPr>
              <a:spLocks noChangeArrowheads="1"/>
            </p:cNvSpPr>
            <p:nvPr/>
          </p:nvSpPr>
          <p:spPr bwMode="auto">
            <a:xfrm>
              <a:off x="519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49" name="Oval 371"/>
            <p:cNvSpPr>
              <a:spLocks noChangeArrowheads="1"/>
            </p:cNvSpPr>
            <p:nvPr/>
          </p:nvSpPr>
          <p:spPr bwMode="auto">
            <a:xfrm>
              <a:off x="555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0" name="Oval 372"/>
            <p:cNvSpPr>
              <a:spLocks noChangeArrowheads="1"/>
            </p:cNvSpPr>
            <p:nvPr/>
          </p:nvSpPr>
          <p:spPr bwMode="auto">
            <a:xfrm>
              <a:off x="573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1" name="Oval 373"/>
            <p:cNvSpPr>
              <a:spLocks noChangeArrowheads="1"/>
            </p:cNvSpPr>
            <p:nvPr/>
          </p:nvSpPr>
          <p:spPr bwMode="auto">
            <a:xfrm>
              <a:off x="573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2" name="Oval 374"/>
            <p:cNvSpPr>
              <a:spLocks noChangeArrowheads="1"/>
            </p:cNvSpPr>
            <p:nvPr/>
          </p:nvSpPr>
          <p:spPr bwMode="auto">
            <a:xfrm>
              <a:off x="591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3" name="Oval 375"/>
            <p:cNvSpPr>
              <a:spLocks noChangeArrowheads="1"/>
            </p:cNvSpPr>
            <p:nvPr/>
          </p:nvSpPr>
          <p:spPr bwMode="auto">
            <a:xfrm>
              <a:off x="591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4" name="Oval 376"/>
            <p:cNvSpPr>
              <a:spLocks noChangeArrowheads="1"/>
            </p:cNvSpPr>
            <p:nvPr/>
          </p:nvSpPr>
          <p:spPr bwMode="auto">
            <a:xfrm>
              <a:off x="573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5" name="Oval 377"/>
            <p:cNvSpPr>
              <a:spLocks noChangeArrowheads="1"/>
            </p:cNvSpPr>
            <p:nvPr/>
          </p:nvSpPr>
          <p:spPr bwMode="auto">
            <a:xfrm>
              <a:off x="573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6" name="Oval 378"/>
            <p:cNvSpPr>
              <a:spLocks noChangeArrowheads="1"/>
            </p:cNvSpPr>
            <p:nvPr/>
          </p:nvSpPr>
          <p:spPr bwMode="auto">
            <a:xfrm>
              <a:off x="555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7" name="Oval 379"/>
            <p:cNvSpPr>
              <a:spLocks noChangeArrowheads="1"/>
            </p:cNvSpPr>
            <p:nvPr/>
          </p:nvSpPr>
          <p:spPr bwMode="auto">
            <a:xfrm>
              <a:off x="555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8" name="Oval 380"/>
            <p:cNvSpPr>
              <a:spLocks noChangeArrowheads="1"/>
            </p:cNvSpPr>
            <p:nvPr/>
          </p:nvSpPr>
          <p:spPr bwMode="auto">
            <a:xfrm>
              <a:off x="537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59" name="Oval 381"/>
            <p:cNvSpPr>
              <a:spLocks noChangeArrowheads="1"/>
            </p:cNvSpPr>
            <p:nvPr/>
          </p:nvSpPr>
          <p:spPr bwMode="auto">
            <a:xfrm>
              <a:off x="537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0" name="Oval 382"/>
            <p:cNvSpPr>
              <a:spLocks noChangeArrowheads="1"/>
            </p:cNvSpPr>
            <p:nvPr/>
          </p:nvSpPr>
          <p:spPr bwMode="auto">
            <a:xfrm>
              <a:off x="519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1" name="Oval 383"/>
            <p:cNvSpPr>
              <a:spLocks noChangeArrowheads="1"/>
            </p:cNvSpPr>
            <p:nvPr/>
          </p:nvSpPr>
          <p:spPr bwMode="auto">
            <a:xfrm>
              <a:off x="519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2" name="Oval 384"/>
            <p:cNvSpPr>
              <a:spLocks noChangeArrowheads="1"/>
            </p:cNvSpPr>
            <p:nvPr/>
          </p:nvSpPr>
          <p:spPr bwMode="auto">
            <a:xfrm>
              <a:off x="5017" y="5838"/>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3" name="Oval 385"/>
            <p:cNvSpPr>
              <a:spLocks noChangeArrowheads="1"/>
            </p:cNvSpPr>
            <p:nvPr/>
          </p:nvSpPr>
          <p:spPr bwMode="auto">
            <a:xfrm>
              <a:off x="537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4" name="Oval 386"/>
            <p:cNvSpPr>
              <a:spLocks noChangeArrowheads="1"/>
            </p:cNvSpPr>
            <p:nvPr/>
          </p:nvSpPr>
          <p:spPr bwMode="auto">
            <a:xfrm>
              <a:off x="501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5" name="Oval 387"/>
            <p:cNvSpPr>
              <a:spLocks noChangeArrowheads="1"/>
            </p:cNvSpPr>
            <p:nvPr/>
          </p:nvSpPr>
          <p:spPr bwMode="auto">
            <a:xfrm>
              <a:off x="501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6" name="Oval 388"/>
            <p:cNvSpPr>
              <a:spLocks noChangeArrowheads="1"/>
            </p:cNvSpPr>
            <p:nvPr/>
          </p:nvSpPr>
          <p:spPr bwMode="auto">
            <a:xfrm>
              <a:off x="4837" y="6035"/>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7" name="Oval 389"/>
            <p:cNvSpPr>
              <a:spLocks noChangeArrowheads="1"/>
            </p:cNvSpPr>
            <p:nvPr/>
          </p:nvSpPr>
          <p:spPr bwMode="auto">
            <a:xfrm>
              <a:off x="555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8" name="Oval 390"/>
            <p:cNvSpPr>
              <a:spLocks noChangeArrowheads="1"/>
            </p:cNvSpPr>
            <p:nvPr/>
          </p:nvSpPr>
          <p:spPr bwMode="auto">
            <a:xfrm>
              <a:off x="591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69" name="Oval 391"/>
            <p:cNvSpPr>
              <a:spLocks noChangeArrowheads="1"/>
            </p:cNvSpPr>
            <p:nvPr/>
          </p:nvSpPr>
          <p:spPr bwMode="auto">
            <a:xfrm>
              <a:off x="483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0" name="Oval 392"/>
            <p:cNvSpPr>
              <a:spLocks noChangeArrowheads="1"/>
            </p:cNvSpPr>
            <p:nvPr/>
          </p:nvSpPr>
          <p:spPr bwMode="auto">
            <a:xfrm>
              <a:off x="5197" y="6232"/>
              <a:ext cx="180" cy="198"/>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1" name="Oval 393"/>
            <p:cNvSpPr>
              <a:spLocks noChangeArrowheads="1"/>
            </p:cNvSpPr>
            <p:nvPr/>
          </p:nvSpPr>
          <p:spPr bwMode="auto">
            <a:xfrm>
              <a:off x="573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2" name="Oval 394"/>
            <p:cNvSpPr>
              <a:spLocks noChangeArrowheads="1"/>
            </p:cNvSpPr>
            <p:nvPr/>
          </p:nvSpPr>
          <p:spPr bwMode="auto">
            <a:xfrm>
              <a:off x="483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3" name="Oval 395"/>
            <p:cNvSpPr>
              <a:spLocks noChangeArrowheads="1"/>
            </p:cNvSpPr>
            <p:nvPr/>
          </p:nvSpPr>
          <p:spPr bwMode="auto">
            <a:xfrm>
              <a:off x="519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4" name="Oval 396"/>
            <p:cNvSpPr>
              <a:spLocks noChangeArrowheads="1"/>
            </p:cNvSpPr>
            <p:nvPr/>
          </p:nvSpPr>
          <p:spPr bwMode="auto">
            <a:xfrm>
              <a:off x="555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5" name="Oval 397"/>
            <p:cNvSpPr>
              <a:spLocks noChangeArrowheads="1"/>
            </p:cNvSpPr>
            <p:nvPr/>
          </p:nvSpPr>
          <p:spPr bwMode="auto">
            <a:xfrm>
              <a:off x="573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6" name="Oval 398"/>
            <p:cNvSpPr>
              <a:spLocks noChangeArrowheads="1"/>
            </p:cNvSpPr>
            <p:nvPr/>
          </p:nvSpPr>
          <p:spPr bwMode="auto">
            <a:xfrm>
              <a:off x="573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7" name="Oval 399"/>
            <p:cNvSpPr>
              <a:spLocks noChangeArrowheads="1"/>
            </p:cNvSpPr>
            <p:nvPr/>
          </p:nvSpPr>
          <p:spPr bwMode="auto">
            <a:xfrm>
              <a:off x="591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8" name="Oval 400"/>
            <p:cNvSpPr>
              <a:spLocks noChangeArrowheads="1"/>
            </p:cNvSpPr>
            <p:nvPr/>
          </p:nvSpPr>
          <p:spPr bwMode="auto">
            <a:xfrm>
              <a:off x="591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79" name="Oval 401"/>
            <p:cNvSpPr>
              <a:spLocks noChangeArrowheads="1"/>
            </p:cNvSpPr>
            <p:nvPr/>
          </p:nvSpPr>
          <p:spPr bwMode="auto">
            <a:xfrm>
              <a:off x="573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0" name="Oval 402"/>
            <p:cNvSpPr>
              <a:spLocks noChangeArrowheads="1"/>
            </p:cNvSpPr>
            <p:nvPr/>
          </p:nvSpPr>
          <p:spPr bwMode="auto">
            <a:xfrm>
              <a:off x="573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1" name="Oval 403"/>
            <p:cNvSpPr>
              <a:spLocks noChangeArrowheads="1"/>
            </p:cNvSpPr>
            <p:nvPr/>
          </p:nvSpPr>
          <p:spPr bwMode="auto">
            <a:xfrm>
              <a:off x="555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2" name="Oval 404"/>
            <p:cNvSpPr>
              <a:spLocks noChangeArrowheads="1"/>
            </p:cNvSpPr>
            <p:nvPr/>
          </p:nvSpPr>
          <p:spPr bwMode="auto">
            <a:xfrm>
              <a:off x="555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3" name="Oval 405"/>
            <p:cNvSpPr>
              <a:spLocks noChangeArrowheads="1"/>
            </p:cNvSpPr>
            <p:nvPr/>
          </p:nvSpPr>
          <p:spPr bwMode="auto">
            <a:xfrm>
              <a:off x="537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4" name="Oval 406"/>
            <p:cNvSpPr>
              <a:spLocks noChangeArrowheads="1"/>
            </p:cNvSpPr>
            <p:nvPr/>
          </p:nvSpPr>
          <p:spPr bwMode="auto">
            <a:xfrm>
              <a:off x="537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5" name="Oval 407"/>
            <p:cNvSpPr>
              <a:spLocks noChangeArrowheads="1"/>
            </p:cNvSpPr>
            <p:nvPr/>
          </p:nvSpPr>
          <p:spPr bwMode="auto">
            <a:xfrm>
              <a:off x="519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6" name="Oval 408"/>
            <p:cNvSpPr>
              <a:spLocks noChangeArrowheads="1"/>
            </p:cNvSpPr>
            <p:nvPr/>
          </p:nvSpPr>
          <p:spPr bwMode="auto">
            <a:xfrm>
              <a:off x="519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7" name="Oval 409"/>
            <p:cNvSpPr>
              <a:spLocks noChangeArrowheads="1"/>
            </p:cNvSpPr>
            <p:nvPr/>
          </p:nvSpPr>
          <p:spPr bwMode="auto">
            <a:xfrm>
              <a:off x="5017" y="6430"/>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8" name="Oval 410"/>
            <p:cNvSpPr>
              <a:spLocks noChangeArrowheads="1"/>
            </p:cNvSpPr>
            <p:nvPr/>
          </p:nvSpPr>
          <p:spPr bwMode="auto">
            <a:xfrm>
              <a:off x="537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89" name="Oval 411"/>
            <p:cNvSpPr>
              <a:spLocks noChangeArrowheads="1"/>
            </p:cNvSpPr>
            <p:nvPr/>
          </p:nvSpPr>
          <p:spPr bwMode="auto">
            <a:xfrm>
              <a:off x="501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0" name="Oval 412"/>
            <p:cNvSpPr>
              <a:spLocks noChangeArrowheads="1"/>
            </p:cNvSpPr>
            <p:nvPr/>
          </p:nvSpPr>
          <p:spPr bwMode="auto">
            <a:xfrm>
              <a:off x="501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1" name="Oval 413"/>
            <p:cNvSpPr>
              <a:spLocks noChangeArrowheads="1"/>
            </p:cNvSpPr>
            <p:nvPr/>
          </p:nvSpPr>
          <p:spPr bwMode="auto">
            <a:xfrm>
              <a:off x="4837" y="6627"/>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2" name="Oval 414"/>
            <p:cNvSpPr>
              <a:spLocks noChangeArrowheads="1"/>
            </p:cNvSpPr>
            <p:nvPr/>
          </p:nvSpPr>
          <p:spPr bwMode="auto">
            <a:xfrm>
              <a:off x="555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3" name="Oval 415"/>
            <p:cNvSpPr>
              <a:spLocks noChangeArrowheads="1"/>
            </p:cNvSpPr>
            <p:nvPr/>
          </p:nvSpPr>
          <p:spPr bwMode="auto">
            <a:xfrm>
              <a:off x="591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4" name="Oval 416"/>
            <p:cNvSpPr>
              <a:spLocks noChangeArrowheads="1"/>
            </p:cNvSpPr>
            <p:nvPr/>
          </p:nvSpPr>
          <p:spPr bwMode="auto">
            <a:xfrm>
              <a:off x="483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5" name="Oval 417"/>
            <p:cNvSpPr>
              <a:spLocks noChangeArrowheads="1"/>
            </p:cNvSpPr>
            <p:nvPr/>
          </p:nvSpPr>
          <p:spPr bwMode="auto">
            <a:xfrm>
              <a:off x="5197" y="6824"/>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6" name="Oval 418"/>
            <p:cNvSpPr>
              <a:spLocks noChangeArrowheads="1"/>
            </p:cNvSpPr>
            <p:nvPr/>
          </p:nvSpPr>
          <p:spPr bwMode="auto">
            <a:xfrm>
              <a:off x="591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7" name="Oval 419"/>
            <p:cNvSpPr>
              <a:spLocks noChangeArrowheads="1"/>
            </p:cNvSpPr>
            <p:nvPr/>
          </p:nvSpPr>
          <p:spPr bwMode="auto">
            <a:xfrm>
              <a:off x="501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8" name="Oval 420"/>
            <p:cNvSpPr>
              <a:spLocks noChangeArrowheads="1"/>
            </p:cNvSpPr>
            <p:nvPr/>
          </p:nvSpPr>
          <p:spPr bwMode="auto">
            <a:xfrm>
              <a:off x="537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899" name="Oval 421"/>
            <p:cNvSpPr>
              <a:spLocks noChangeArrowheads="1"/>
            </p:cNvSpPr>
            <p:nvPr/>
          </p:nvSpPr>
          <p:spPr bwMode="auto">
            <a:xfrm>
              <a:off x="555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0" name="Oval 422"/>
            <p:cNvSpPr>
              <a:spLocks noChangeArrowheads="1"/>
            </p:cNvSpPr>
            <p:nvPr/>
          </p:nvSpPr>
          <p:spPr bwMode="auto">
            <a:xfrm>
              <a:off x="519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1" name="Oval 423"/>
            <p:cNvSpPr>
              <a:spLocks noChangeArrowheads="1"/>
            </p:cNvSpPr>
            <p:nvPr/>
          </p:nvSpPr>
          <p:spPr bwMode="auto">
            <a:xfrm>
              <a:off x="5017" y="5641"/>
              <a:ext cx="180" cy="197"/>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2" name="Line 424"/>
            <p:cNvSpPr>
              <a:spLocks noChangeShapeType="1"/>
            </p:cNvSpPr>
            <p:nvPr/>
          </p:nvSpPr>
          <p:spPr bwMode="auto">
            <a:xfrm>
              <a:off x="3577" y="2881"/>
              <a:ext cx="0" cy="414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3" name="Line 425"/>
            <p:cNvSpPr>
              <a:spLocks noChangeShapeType="1"/>
            </p:cNvSpPr>
            <p:nvPr/>
          </p:nvSpPr>
          <p:spPr bwMode="auto">
            <a:xfrm>
              <a:off x="3577" y="7021"/>
              <a:ext cx="2520" cy="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4" name="Line 426"/>
            <p:cNvSpPr>
              <a:spLocks noChangeShapeType="1"/>
            </p:cNvSpPr>
            <p:nvPr/>
          </p:nvSpPr>
          <p:spPr bwMode="auto">
            <a:xfrm flipV="1">
              <a:off x="6097" y="2881"/>
              <a:ext cx="1" cy="414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5" name="Line 427"/>
            <p:cNvSpPr>
              <a:spLocks noChangeShapeType="1"/>
            </p:cNvSpPr>
            <p:nvPr/>
          </p:nvSpPr>
          <p:spPr bwMode="auto">
            <a:xfrm flipH="1">
              <a:off x="5197" y="3781"/>
              <a:ext cx="2340" cy="204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6" name="Text Box 428"/>
            <p:cNvSpPr txBox="1">
              <a:spLocks noChangeArrowheads="1"/>
            </p:cNvSpPr>
            <p:nvPr/>
          </p:nvSpPr>
          <p:spPr bwMode="auto">
            <a:xfrm>
              <a:off x="7717" y="3421"/>
              <a:ext cx="3780" cy="147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r>
                <a:rPr lang="fr-FR" sz="2400" b="1" dirty="0">
                  <a:latin typeface="Times New Roman" pitchFamily="18" charset="0"/>
                </a:rPr>
                <a:t>Particule liquide de masse m</a:t>
              </a:r>
            </a:p>
            <a:p>
              <a:r>
                <a:rPr lang="fr-FR" sz="2400" b="1" dirty="0">
                  <a:latin typeface="Times New Roman" pitchFamily="18" charset="0"/>
                </a:rPr>
                <a:t>Son énergie potentielle   </a:t>
              </a:r>
            </a:p>
            <a:p>
              <a:r>
                <a:rPr lang="fr-FR" sz="3200" b="1" dirty="0" err="1">
                  <a:solidFill>
                    <a:srgbClr val="00B050"/>
                  </a:solidFill>
                  <a:latin typeface="Times New Roman" pitchFamily="18" charset="0"/>
                </a:rPr>
                <a:t>E</a:t>
              </a:r>
              <a:r>
                <a:rPr lang="fr-FR" sz="3200" b="1" baseline="-25000" dirty="0" err="1">
                  <a:solidFill>
                    <a:srgbClr val="00B050"/>
                  </a:solidFill>
                  <a:latin typeface="Times New Roman" pitchFamily="18" charset="0"/>
                </a:rPr>
                <a:t>p</a:t>
              </a:r>
              <a:r>
                <a:rPr lang="fr-FR" sz="3200" b="1" dirty="0">
                  <a:solidFill>
                    <a:srgbClr val="00B050"/>
                  </a:solidFill>
                  <a:latin typeface="Times New Roman" pitchFamily="18" charset="0"/>
                </a:rPr>
                <a:t>= </a:t>
              </a:r>
              <a:r>
                <a:rPr lang="fr-FR" sz="3200" b="1" dirty="0" err="1">
                  <a:solidFill>
                    <a:srgbClr val="00B050"/>
                  </a:solidFill>
                  <a:latin typeface="Times New Roman" pitchFamily="18" charset="0"/>
                </a:rPr>
                <a:t>g.h.m</a:t>
              </a:r>
              <a:endParaRPr lang="fr-FR" sz="3200" dirty="0">
                <a:solidFill>
                  <a:srgbClr val="00B050"/>
                </a:solidFill>
              </a:endParaRPr>
            </a:p>
          </p:txBody>
        </p:sp>
        <p:sp>
          <p:nvSpPr>
            <p:cNvPr id="20907" name="Line 429"/>
            <p:cNvSpPr>
              <a:spLocks noChangeShapeType="1"/>
            </p:cNvSpPr>
            <p:nvPr/>
          </p:nvSpPr>
          <p:spPr bwMode="auto">
            <a:xfrm>
              <a:off x="6457" y="5401"/>
              <a:ext cx="3420" cy="0"/>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8" name="Line 430"/>
            <p:cNvSpPr>
              <a:spLocks noChangeShapeType="1"/>
            </p:cNvSpPr>
            <p:nvPr/>
          </p:nvSpPr>
          <p:spPr bwMode="auto">
            <a:xfrm>
              <a:off x="6457" y="6661"/>
              <a:ext cx="3420" cy="1"/>
            </a:xfrm>
            <a:prstGeom prst="line">
              <a:avLst/>
            </a:prstGeom>
            <a:ln>
              <a:headEnd/>
              <a:tailEn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09" name="Line 431"/>
            <p:cNvSpPr>
              <a:spLocks noChangeShapeType="1"/>
            </p:cNvSpPr>
            <p:nvPr/>
          </p:nvSpPr>
          <p:spPr bwMode="auto">
            <a:xfrm>
              <a:off x="9157" y="5941"/>
              <a:ext cx="360" cy="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10" name="Line 432"/>
            <p:cNvSpPr>
              <a:spLocks noChangeShapeType="1"/>
            </p:cNvSpPr>
            <p:nvPr/>
          </p:nvSpPr>
          <p:spPr bwMode="auto">
            <a:xfrm flipV="1">
              <a:off x="8257" y="5941"/>
              <a:ext cx="720" cy="126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fr-FR"/>
            </a:p>
          </p:txBody>
        </p:sp>
        <p:sp>
          <p:nvSpPr>
            <p:cNvPr id="20911" name="Text Box 433"/>
            <p:cNvSpPr txBox="1">
              <a:spLocks noChangeArrowheads="1"/>
            </p:cNvSpPr>
            <p:nvPr/>
          </p:nvSpPr>
          <p:spPr bwMode="auto">
            <a:xfrm>
              <a:off x="6637" y="7381"/>
              <a:ext cx="4140" cy="12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r>
                <a:rPr lang="fr-FR" sz="2400" b="1" dirty="0">
                  <a:latin typeface="Times New Roman" pitchFamily="18" charset="0"/>
                </a:rPr>
                <a:t>Particule liquide de masse </a:t>
              </a:r>
              <a:r>
                <a:rPr lang="fr-FR" sz="2800" b="1" dirty="0">
                  <a:latin typeface="Times New Roman" pitchFamily="18" charset="0"/>
                </a:rPr>
                <a:t>m</a:t>
              </a:r>
              <a:r>
                <a:rPr lang="fr-FR" sz="2400" b="1" dirty="0">
                  <a:latin typeface="Times New Roman" pitchFamily="18" charset="0"/>
                </a:rPr>
                <a:t> animée d’une vitesse V : l’énergie cinétique est  </a:t>
              </a:r>
            </a:p>
            <a:p>
              <a:r>
                <a:rPr lang="fr-FR" sz="2800" b="1" dirty="0" err="1">
                  <a:solidFill>
                    <a:srgbClr val="00B050"/>
                  </a:solidFill>
                  <a:latin typeface="Times New Roman" pitchFamily="18" charset="0"/>
                </a:rPr>
                <a:t>E</a:t>
              </a:r>
              <a:r>
                <a:rPr lang="fr-FR" sz="2800" b="1" baseline="-25000" dirty="0" err="1">
                  <a:solidFill>
                    <a:srgbClr val="00B050"/>
                  </a:solidFill>
                  <a:latin typeface="Times New Roman" pitchFamily="18" charset="0"/>
                </a:rPr>
                <a:t>c</a:t>
              </a:r>
              <a:r>
                <a:rPr lang="fr-FR" sz="2800" b="1" dirty="0">
                  <a:solidFill>
                    <a:srgbClr val="00B050"/>
                  </a:solidFill>
                  <a:latin typeface="Times New Roman" pitchFamily="18" charset="0"/>
                </a:rPr>
                <a:t> = 1/2. m. v</a:t>
              </a:r>
              <a:r>
                <a:rPr lang="fr-FR" sz="2800" b="1" baseline="30000" dirty="0">
                  <a:solidFill>
                    <a:srgbClr val="00B050"/>
                  </a:solidFill>
                  <a:latin typeface="Times New Roman" pitchFamily="18" charset="0"/>
                </a:rPr>
                <a:t>2</a:t>
              </a:r>
              <a:endParaRPr lang="fr-FR" sz="2800" dirty="0">
                <a:solidFill>
                  <a:srgbClr val="00B05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3927" y="1683088"/>
            <a:ext cx="8807508" cy="20313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a:lnSpc>
                <a:spcPct val="150000"/>
              </a:lnSpc>
            </a:pPr>
            <a:r>
              <a:rPr lang="fr-FR" sz="3600" b="1" dirty="0">
                <a:solidFill>
                  <a:srgbClr val="FF0000"/>
                </a:solidFill>
              </a:rPr>
              <a:t>A noter:</a:t>
            </a:r>
            <a:r>
              <a:rPr lang="fr-FR" sz="3600" dirty="0">
                <a:solidFill>
                  <a:srgbClr val="FF0000"/>
                </a:solidFill>
              </a:rPr>
              <a:t> </a:t>
            </a:r>
            <a:r>
              <a:rPr lang="fr-FR" sz="2400" i="1" dirty="0"/>
              <a:t>Les considérations </a:t>
            </a:r>
            <a:r>
              <a:rPr lang="fr-FR" sz="2400" i="1" u="sng" dirty="0">
                <a:solidFill>
                  <a:srgbClr val="FF0000"/>
                </a:solidFill>
              </a:rPr>
              <a:t>énergétique</a:t>
            </a:r>
            <a:r>
              <a:rPr lang="fr-FR" sz="2400" i="1" dirty="0"/>
              <a:t> ne permet pas toujours une étude </a:t>
            </a:r>
            <a:r>
              <a:rPr lang="fr-FR" sz="2400" b="1" i="1" u="sng" dirty="0"/>
              <a:t>simple</a:t>
            </a:r>
            <a:r>
              <a:rPr lang="fr-FR" sz="2400" i="1" dirty="0"/>
              <a:t> des </a:t>
            </a:r>
            <a:r>
              <a:rPr lang="fr-FR" sz="2400" b="1" i="1" dirty="0"/>
              <a:t>phénomènes hydrauliques</a:t>
            </a:r>
            <a:r>
              <a:rPr lang="fr-FR" sz="2400" i="1" dirty="0"/>
              <a:t> : nous allons devoir introduire d’autre notions comme :</a:t>
            </a:r>
            <a:r>
              <a:rPr lang="fr-FR" sz="2400" dirty="0"/>
              <a:t> </a:t>
            </a:r>
          </a:p>
        </p:txBody>
      </p:sp>
      <p:sp>
        <p:nvSpPr>
          <p:cNvPr id="13315" name="Rectangle 3"/>
          <p:cNvSpPr>
            <a:spLocks noChangeArrowheads="1"/>
          </p:cNvSpPr>
          <p:nvPr/>
        </p:nvSpPr>
        <p:spPr bwMode="auto">
          <a:xfrm>
            <a:off x="1687473" y="3940182"/>
            <a:ext cx="5429692"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fr-FR" sz="4000" b="1" u="sng" dirty="0"/>
              <a:t>la</a:t>
            </a:r>
            <a:r>
              <a:rPr lang="fr-FR" sz="4000" b="1" u="sng" dirty="0">
                <a:solidFill>
                  <a:srgbClr val="6600FF"/>
                </a:solidFill>
              </a:rPr>
              <a:t> </a:t>
            </a:r>
            <a:r>
              <a:rPr lang="fr-FR" sz="4000" b="1" u="sng" dirty="0">
                <a:solidFill>
                  <a:srgbClr val="FF0000"/>
                </a:solidFill>
              </a:rPr>
              <a:t>pression</a:t>
            </a:r>
            <a:r>
              <a:rPr lang="fr-FR" sz="4000" b="1" dirty="0">
                <a:solidFill>
                  <a:srgbClr val="6600FF"/>
                </a:solidFill>
              </a:rPr>
              <a:t> </a:t>
            </a:r>
            <a:r>
              <a:rPr lang="fr-FR" sz="4000" b="1" dirty="0"/>
              <a:t>et</a:t>
            </a:r>
            <a:r>
              <a:rPr lang="fr-FR" sz="4000" b="1" dirty="0">
                <a:solidFill>
                  <a:srgbClr val="6600FF"/>
                </a:solidFill>
              </a:rPr>
              <a:t> </a:t>
            </a:r>
            <a:r>
              <a:rPr lang="fr-FR" sz="4000" b="1" u="sng" dirty="0"/>
              <a:t>le</a:t>
            </a:r>
            <a:r>
              <a:rPr lang="fr-FR" sz="4000" b="1" u="sng" dirty="0">
                <a:solidFill>
                  <a:srgbClr val="6600FF"/>
                </a:solidFill>
              </a:rPr>
              <a:t> débit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checkerboard(across)">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11188" y="692150"/>
            <a:ext cx="8229600" cy="2151063"/>
          </a:xfrm>
        </p:spPr>
        <p:txBody>
          <a:bodyPr/>
          <a:lstStyle/>
          <a:p>
            <a:pPr marL="838200" indent="-838200" algn="l" eaLnBrk="1" hangingPunct="1"/>
            <a:r>
              <a:rPr lang="fr-FR" sz="3200" b="1" i="1" dirty="0" smtClean="0">
                <a:solidFill>
                  <a:schemeClr val="tx1"/>
                </a:solidFill>
              </a:rPr>
              <a:t>11    </a:t>
            </a:r>
            <a:r>
              <a:rPr lang="fr-FR" sz="3200" b="1" i="1" u="sng" dirty="0" smtClean="0">
                <a:solidFill>
                  <a:schemeClr val="tx1"/>
                </a:solidFill>
              </a:rPr>
              <a:t>Les propriétés des fluides</a:t>
            </a:r>
            <a:r>
              <a:rPr lang="fr-FR" sz="3200" b="1" i="1" dirty="0" smtClean="0">
                <a:solidFill>
                  <a:schemeClr val="tx1"/>
                </a:solidFill>
              </a:rPr>
              <a:t/>
            </a:r>
            <a:br>
              <a:rPr lang="fr-FR" sz="3200" b="1" i="1" dirty="0" smtClean="0">
                <a:solidFill>
                  <a:schemeClr val="tx1"/>
                </a:solidFill>
              </a:rPr>
            </a:br>
            <a:r>
              <a:rPr lang="fr-FR" sz="3200" b="1" i="1" dirty="0" smtClean="0">
                <a:solidFill>
                  <a:schemeClr val="tx1"/>
                </a:solidFill>
              </a:rPr>
              <a:t/>
            </a:r>
            <a:br>
              <a:rPr lang="fr-FR" sz="3200" b="1" i="1" dirty="0" smtClean="0">
                <a:solidFill>
                  <a:schemeClr val="tx1"/>
                </a:solidFill>
              </a:rPr>
            </a:br>
            <a:r>
              <a:rPr lang="fr-FR" sz="3200" b="1" i="1" dirty="0" smtClean="0">
                <a:solidFill>
                  <a:schemeClr val="tx1"/>
                </a:solidFill>
              </a:rPr>
              <a:t>111     Les Densités</a:t>
            </a:r>
            <a:r>
              <a:rPr lang="fr-FR" b="1" i="1" dirty="0" smtClean="0">
                <a:solidFill>
                  <a:schemeClr val="tx1"/>
                </a:solidFill>
              </a:rPr>
              <a:t> </a:t>
            </a:r>
            <a:br>
              <a:rPr lang="fr-FR" b="1" i="1" dirty="0" smtClean="0">
                <a:solidFill>
                  <a:schemeClr val="tx1"/>
                </a:solidFill>
              </a:rPr>
            </a:br>
            <a:endParaRPr lang="fr-FR" b="1" i="1" dirty="0" smtClean="0">
              <a:solidFill>
                <a:schemeClr val="tx1"/>
              </a:solidFill>
            </a:endParaRPr>
          </a:p>
        </p:txBody>
      </p:sp>
      <p:sp>
        <p:nvSpPr>
          <p:cNvPr id="19459" name="Rectangle 3"/>
          <p:cNvSpPr>
            <a:spLocks noChangeArrowheads="1"/>
          </p:cNvSpPr>
          <p:nvPr/>
        </p:nvSpPr>
        <p:spPr bwMode="auto">
          <a:xfrm>
            <a:off x="576263" y="3161348"/>
            <a:ext cx="8208962" cy="295465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nSpc>
                <a:spcPct val="150000"/>
              </a:lnSpc>
              <a:defRPr/>
            </a:pPr>
            <a:r>
              <a:rPr lang="fr-FR" sz="2400" b="1" dirty="0"/>
              <a:t>La densité </a:t>
            </a:r>
            <a:r>
              <a:rPr lang="fr-FR" sz="2400" dirty="0"/>
              <a:t>d’une substance est </a:t>
            </a:r>
            <a:r>
              <a:rPr lang="fr-FR" sz="2400" dirty="0">
                <a:solidFill>
                  <a:srgbClr val="FF0000"/>
                </a:solidFill>
              </a:rPr>
              <a:t>la </a:t>
            </a:r>
            <a:r>
              <a:rPr lang="fr-FR" sz="2400" b="1" dirty="0">
                <a:solidFill>
                  <a:srgbClr val="FF0000"/>
                </a:solidFill>
              </a:rPr>
              <a:t>quantité de matière contenue</a:t>
            </a:r>
            <a:r>
              <a:rPr lang="fr-FR" sz="2400" dirty="0"/>
              <a:t> dans </a:t>
            </a:r>
            <a:r>
              <a:rPr lang="fr-FR" sz="2400" b="1" i="1" u="sng" dirty="0">
                <a:effectLst>
                  <a:outerShdw blurRad="38100" dist="38100" dir="2700000" algn="tl">
                    <a:srgbClr val="C0C0C0"/>
                  </a:outerShdw>
                </a:effectLst>
              </a:rPr>
              <a:t>une unité de volume</a:t>
            </a:r>
            <a:r>
              <a:rPr lang="fr-FR" sz="2400" b="1" dirty="0"/>
              <a:t> </a:t>
            </a:r>
            <a:r>
              <a:rPr lang="fr-FR" sz="2400" dirty="0"/>
              <a:t>de cette substance. </a:t>
            </a:r>
          </a:p>
          <a:p>
            <a:pPr>
              <a:lnSpc>
                <a:spcPct val="150000"/>
              </a:lnSpc>
              <a:defRPr/>
            </a:pPr>
            <a:endParaRPr lang="fr-FR" sz="2400" dirty="0"/>
          </a:p>
          <a:p>
            <a:pPr>
              <a:lnSpc>
                <a:spcPct val="150000"/>
              </a:lnSpc>
              <a:defRPr/>
            </a:pPr>
            <a:endParaRPr lang="fr-FR" sz="2400" dirty="0"/>
          </a:p>
          <a:p>
            <a:pPr>
              <a:lnSpc>
                <a:spcPct val="150000"/>
              </a:lnSpc>
              <a:defRPr/>
            </a:pPr>
            <a:r>
              <a:rPr lang="fr-FR" sz="2800" b="1" u="sng" dirty="0">
                <a:solidFill>
                  <a:srgbClr val="00B050"/>
                </a:solidFill>
              </a:rPr>
              <a:t>Elle est exprimée de différentes manières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0" fill="hold"/>
                                        <p:tgtEl>
                                          <p:spTgt spid="19458"/>
                                        </p:tgtEl>
                                        <p:attrNameLst>
                                          <p:attrName>ppt_w</p:attrName>
                                        </p:attrNameLst>
                                      </p:cBhvr>
                                      <p:tavLst>
                                        <p:tav tm="0" fmla="#ppt_w*sin(2.5*pi*$)">
                                          <p:val>
                                            <p:fltVal val="0"/>
                                          </p:val>
                                        </p:tav>
                                        <p:tav tm="100000">
                                          <p:val>
                                            <p:fltVal val="1"/>
                                          </p:val>
                                        </p:tav>
                                      </p:tavLst>
                                    </p:anim>
                                    <p:anim calcmode="lin" valueType="num">
                                      <p:cBhvr>
                                        <p:cTn id="8" dur="50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9459"/>
                                        </p:tgtEl>
                                        <p:attrNameLst>
                                          <p:attrName>style.visibility</p:attrName>
                                        </p:attrNameLst>
                                      </p:cBhvr>
                                      <p:to>
                                        <p:strVal val="visible"/>
                                      </p:to>
                                    </p:set>
                                    <p:anim calcmode="lin" valueType="num">
                                      <p:cBhvr>
                                        <p:cTn id="13" dur="500" fill="hold"/>
                                        <p:tgtEl>
                                          <p:spTgt spid="1945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9459"/>
                                        </p:tgtEl>
                                        <p:attrNameLst>
                                          <p:attrName>ppt_y</p:attrName>
                                        </p:attrNameLst>
                                      </p:cBhvr>
                                      <p:tavLst>
                                        <p:tav tm="0">
                                          <p:val>
                                            <p:strVal val="#ppt_y"/>
                                          </p:val>
                                        </p:tav>
                                        <p:tav tm="100000">
                                          <p:val>
                                            <p:strVal val="#ppt_y"/>
                                          </p:val>
                                        </p:tav>
                                      </p:tavLst>
                                    </p:anim>
                                    <p:anim calcmode="lin" valueType="num">
                                      <p:cBhvr>
                                        <p:cTn id="15" dur="500" fill="hold"/>
                                        <p:tgtEl>
                                          <p:spTgt spid="1945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945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11188" y="836613"/>
            <a:ext cx="8229600" cy="1512887"/>
          </a:xfrm>
        </p:spPr>
        <p:txBody>
          <a:bodyPr/>
          <a:lstStyle/>
          <a:p>
            <a:pPr marL="838200" indent="-838200" algn="l" eaLnBrk="1" hangingPunct="1"/>
            <a:r>
              <a:rPr lang="fr-FR" sz="3200" b="1" i="1" smtClean="0">
                <a:solidFill>
                  <a:schemeClr val="tx1"/>
                </a:solidFill>
              </a:rPr>
              <a:t>1111      Densité d’une masse ou </a:t>
            </a:r>
            <a:br>
              <a:rPr lang="fr-FR" sz="3200" b="1" i="1" smtClean="0">
                <a:solidFill>
                  <a:schemeClr val="tx1"/>
                </a:solidFill>
              </a:rPr>
            </a:br>
            <a:r>
              <a:rPr lang="fr-FR" sz="3200" b="1" i="1" smtClean="0">
                <a:solidFill>
                  <a:schemeClr val="tx1"/>
                </a:solidFill>
              </a:rPr>
              <a:t>          « masse volumique »</a:t>
            </a:r>
            <a:br>
              <a:rPr lang="fr-FR" sz="3200" b="1" i="1" smtClean="0">
                <a:solidFill>
                  <a:schemeClr val="tx1"/>
                </a:solidFill>
              </a:rPr>
            </a:br>
            <a:endParaRPr lang="fr-FR" sz="3200" b="1" i="1" smtClean="0">
              <a:solidFill>
                <a:schemeClr val="tx1"/>
              </a:solidFill>
            </a:endParaRPr>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graphicFrame>
        <p:nvGraphicFramePr>
          <p:cNvPr id="20484" name="Object 4"/>
          <p:cNvGraphicFramePr>
            <a:graphicFrameLocks noChangeAspect="1"/>
          </p:cNvGraphicFramePr>
          <p:nvPr/>
        </p:nvGraphicFramePr>
        <p:xfrm>
          <a:off x="250825" y="2636838"/>
          <a:ext cx="1657350" cy="1316037"/>
        </p:xfrm>
        <a:graphic>
          <a:graphicData uri="http://schemas.openxmlformats.org/presentationml/2006/ole">
            <p:oleObj spid="_x0000_s1026" name="Equation" r:id="rId4" imgW="482391" imgH="393529" progId="Equation.3">
              <p:embed/>
            </p:oleObj>
          </a:graphicData>
        </a:graphic>
      </p:graphicFrame>
      <p:sp>
        <p:nvSpPr>
          <p:cNvPr id="20486" name="Rectangle 6"/>
          <p:cNvSpPr>
            <a:spLocks noChangeArrowheads="1"/>
          </p:cNvSpPr>
          <p:nvPr/>
        </p:nvSpPr>
        <p:spPr bwMode="auto">
          <a:xfrm>
            <a:off x="2197100" y="3068638"/>
            <a:ext cx="6657975" cy="457200"/>
          </a:xfrm>
          <a:prstGeom prst="rect">
            <a:avLst/>
          </a:prstGeom>
          <a:noFill/>
          <a:ln w="9525">
            <a:noFill/>
            <a:miter lim="800000"/>
            <a:headEnd/>
            <a:tailEnd/>
          </a:ln>
        </p:spPr>
        <p:txBody>
          <a:bodyPr wrap="none" anchor="ctr">
            <a:spAutoFit/>
          </a:bodyPr>
          <a:lstStyle/>
          <a:p>
            <a:pPr algn="ctr"/>
            <a:r>
              <a:rPr lang="fr-FR"/>
              <a:t> </a:t>
            </a:r>
            <a:r>
              <a:rPr lang="fr-FR" sz="2400" b="1"/>
              <a:t>Unités : kg/m</a:t>
            </a:r>
            <a:r>
              <a:rPr lang="fr-FR" sz="2400" b="1" baseline="30000"/>
              <a:t>3</a:t>
            </a:r>
            <a:r>
              <a:rPr lang="fr-FR" sz="2400" b="1"/>
              <a:t>                     Dimensions : ML</a:t>
            </a:r>
            <a:r>
              <a:rPr lang="fr-FR" sz="2400" b="1" baseline="30000"/>
              <a:t>-3</a:t>
            </a:r>
          </a:p>
        </p:txBody>
      </p:sp>
      <p:sp>
        <p:nvSpPr>
          <p:cNvPr id="20487" name="Text Box 7"/>
          <p:cNvSpPr txBox="1">
            <a:spLocks noChangeArrowheads="1"/>
          </p:cNvSpPr>
          <p:nvPr/>
        </p:nvSpPr>
        <p:spPr bwMode="auto">
          <a:xfrm>
            <a:off x="684213" y="4797425"/>
            <a:ext cx="7848600" cy="1295400"/>
          </a:xfrm>
          <a:prstGeom prst="rect">
            <a:avLst/>
          </a:prstGeom>
          <a:solidFill>
            <a:srgbClr val="FFFFFF"/>
          </a:solidFill>
          <a:ln w="9525">
            <a:solidFill>
              <a:srgbClr val="000000"/>
            </a:solidFill>
            <a:miter lim="800000"/>
            <a:headEnd/>
            <a:tailEnd/>
          </a:ln>
        </p:spPr>
        <p:txBody>
          <a:bodyPr/>
          <a:lstStyle/>
          <a:p>
            <a:r>
              <a:rPr lang="fr-FR" sz="2400" b="1">
                <a:latin typeface="Times New Roman" pitchFamily="18" charset="0"/>
              </a:rPr>
              <a:t>Valeurs particulières :</a:t>
            </a:r>
            <a:r>
              <a:rPr lang="fr-FR" sz="2400">
                <a:latin typeface="Times New Roman" pitchFamily="18" charset="0"/>
                <a:cs typeface="Times New Roman" pitchFamily="18" charset="0"/>
              </a:rPr>
              <a:t> </a:t>
            </a:r>
            <a:r>
              <a:rPr lang="fr-FR" sz="2800">
                <a:latin typeface="Times New Roman" pitchFamily="18" charset="0"/>
                <a:cs typeface="Times New Roman" pitchFamily="18" charset="0"/>
              </a:rPr>
              <a:t>Eau :         ρ</a:t>
            </a:r>
            <a:r>
              <a:rPr lang="fr-FR" sz="2800" baseline="-25000">
                <a:latin typeface="Times New Roman" pitchFamily="18" charset="0"/>
              </a:rPr>
              <a:t>w</a:t>
            </a:r>
            <a:r>
              <a:rPr lang="fr-FR" sz="2800">
                <a:latin typeface="Times New Roman" pitchFamily="18" charset="0"/>
              </a:rPr>
              <a:t>= 1000 kg/m</a:t>
            </a:r>
            <a:r>
              <a:rPr lang="fr-FR" sz="2800" baseline="30000">
                <a:latin typeface="Times New Roman" pitchFamily="18" charset="0"/>
              </a:rPr>
              <a:t>3 </a:t>
            </a:r>
            <a:endParaRPr lang="fr-FR" sz="2800">
              <a:latin typeface="Times New Roman" pitchFamily="18" charset="0"/>
            </a:endParaRPr>
          </a:p>
          <a:p>
            <a:r>
              <a:rPr lang="fr-FR" sz="2800">
                <a:latin typeface="Times New Roman" pitchFamily="18" charset="0"/>
                <a:cs typeface="Times New Roman" pitchFamily="18" charset="0"/>
              </a:rPr>
              <a:t>                                 Mercure : ρ</a:t>
            </a:r>
            <a:r>
              <a:rPr lang="fr-FR" sz="2800" baseline="-25000">
                <a:latin typeface="Times New Roman" pitchFamily="18" charset="0"/>
              </a:rPr>
              <a:t>Hg</a:t>
            </a:r>
            <a:r>
              <a:rPr lang="fr-FR" sz="2800">
                <a:latin typeface="Times New Roman" pitchFamily="18" charset="0"/>
              </a:rPr>
              <a:t>= 13546 kg/m</a:t>
            </a:r>
            <a:r>
              <a:rPr lang="fr-FR" sz="2800" baseline="30000">
                <a:latin typeface="Times New Roman" pitchFamily="18" charset="0"/>
              </a:rPr>
              <a:t>3</a:t>
            </a:r>
            <a:endParaRPr lang="fr-F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by="(-#ppt_w*2)" calcmode="lin" valueType="num">
                                      <p:cBhvr rctx="PPT">
                                        <p:cTn id="7" dur="500" autoRev="1" fill="hold">
                                          <p:stCondLst>
                                            <p:cond delay="0"/>
                                          </p:stCondLst>
                                        </p:cTn>
                                        <p:tgtEl>
                                          <p:spTgt spid="20482"/>
                                        </p:tgtEl>
                                        <p:attrNameLst>
                                          <p:attrName>ppt_w</p:attrName>
                                        </p:attrNameLst>
                                      </p:cBhvr>
                                    </p:anim>
                                    <p:anim by="(#ppt_w*0.50)" calcmode="lin" valueType="num">
                                      <p:cBhvr>
                                        <p:cTn id="8" dur="500" decel="50000" autoRev="1" fill="hold">
                                          <p:stCondLst>
                                            <p:cond delay="0"/>
                                          </p:stCondLst>
                                        </p:cTn>
                                        <p:tgtEl>
                                          <p:spTgt spid="20482"/>
                                        </p:tgtEl>
                                        <p:attrNameLst>
                                          <p:attrName>ppt_x</p:attrName>
                                        </p:attrNameLst>
                                      </p:cBhvr>
                                    </p:anim>
                                    <p:anim from="(-#ppt_h/2)" to="(#ppt_y)" calcmode="lin" valueType="num">
                                      <p:cBhvr>
                                        <p:cTn id="9" dur="1000" fill="hold">
                                          <p:stCondLst>
                                            <p:cond delay="0"/>
                                          </p:stCondLst>
                                        </p:cTn>
                                        <p:tgtEl>
                                          <p:spTgt spid="20482"/>
                                        </p:tgtEl>
                                        <p:attrNameLst>
                                          <p:attrName>ppt_y</p:attrName>
                                        </p:attrNameLst>
                                      </p:cBhvr>
                                    </p:anim>
                                    <p:animRot by="21600000">
                                      <p:cBhvr>
                                        <p:cTn id="10" dur="1000" fill="hold">
                                          <p:stCondLst>
                                            <p:cond delay="0"/>
                                          </p:stCondLst>
                                        </p:cTn>
                                        <p:tgtEl>
                                          <p:spTgt spid="2048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wedge">
                                      <p:cBhvr>
                                        <p:cTn id="15" dur="2000"/>
                                        <p:tgtEl>
                                          <p:spTgt spid="2048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486"/>
                                        </p:tgtEl>
                                        <p:attrNameLst>
                                          <p:attrName>style.visibility</p:attrName>
                                        </p:attrNameLst>
                                      </p:cBhvr>
                                      <p:to>
                                        <p:strVal val="visible"/>
                                      </p:to>
                                    </p:set>
                                    <p:animEffect transition="in" filter="checkerboard(across)">
                                      <p:cBhvr>
                                        <p:cTn id="20" dur="500"/>
                                        <p:tgtEl>
                                          <p:spTgt spid="2048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0487"/>
                                        </p:tgtEl>
                                        <p:attrNameLst>
                                          <p:attrName>style.visibility</p:attrName>
                                        </p:attrNameLst>
                                      </p:cBhvr>
                                      <p:to>
                                        <p:strVal val="visible"/>
                                      </p:to>
                                    </p:set>
                                    <p:anim calcmode="lin" valueType="num">
                                      <p:cBhvr>
                                        <p:cTn id="25" dur="500" fill="hold"/>
                                        <p:tgtEl>
                                          <p:spTgt spid="2048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0487"/>
                                        </p:tgtEl>
                                        <p:attrNameLst>
                                          <p:attrName>ppt_y</p:attrName>
                                        </p:attrNameLst>
                                      </p:cBhvr>
                                      <p:tavLst>
                                        <p:tav tm="0">
                                          <p:val>
                                            <p:strVal val="#ppt_y"/>
                                          </p:val>
                                        </p:tav>
                                        <p:tav tm="100000">
                                          <p:val>
                                            <p:strVal val="#ppt_y"/>
                                          </p:val>
                                        </p:tav>
                                      </p:tavLst>
                                    </p:anim>
                                    <p:anim calcmode="lin" valueType="num">
                                      <p:cBhvr>
                                        <p:cTn id="27" dur="500" fill="hold"/>
                                        <p:tgtEl>
                                          <p:spTgt spid="2048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048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6" grpId="0"/>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eberg_edited"/>
          <p:cNvPicPr>
            <a:picLocks noChangeAspect="1" noChangeArrowheads="1"/>
          </p:cNvPicPr>
          <p:nvPr/>
        </p:nvPicPr>
        <p:blipFill>
          <a:blip r:embed="rId2" cstate="print"/>
          <a:srcRect/>
          <a:stretch>
            <a:fillRect/>
          </a:stretch>
        </p:blipFill>
        <p:spPr bwMode="auto">
          <a:xfrm>
            <a:off x="2058988" y="0"/>
            <a:ext cx="5026025"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611188" y="836613"/>
            <a:ext cx="8229600" cy="1512887"/>
          </a:xfrm>
        </p:spPr>
        <p:txBody>
          <a:bodyPr/>
          <a:lstStyle/>
          <a:p>
            <a:pPr marL="838200" indent="-838200" algn="l" eaLnBrk="1" hangingPunct="1"/>
            <a:r>
              <a:rPr lang="fr-FR" sz="3200" b="1" i="1" smtClean="0">
                <a:solidFill>
                  <a:schemeClr val="tx1"/>
                </a:solidFill>
              </a:rPr>
              <a:t>1113      </a:t>
            </a:r>
            <a:r>
              <a:rPr lang="fr-FR" b="1" i="1" smtClean="0">
                <a:solidFill>
                  <a:schemeClr val="tx1"/>
                </a:solidFill>
              </a:rPr>
              <a:t>Densité relative :</a:t>
            </a:r>
            <a:br>
              <a:rPr lang="fr-FR" b="1" i="1" smtClean="0">
                <a:solidFill>
                  <a:schemeClr val="tx1"/>
                </a:solidFill>
              </a:rPr>
            </a:br>
            <a:endParaRPr lang="fr-FR" b="1" i="1" smtClean="0">
              <a:solidFill>
                <a:schemeClr val="tx1"/>
              </a:solidFill>
            </a:endParaRPr>
          </a:p>
        </p:txBody>
      </p:sp>
      <p:sp>
        <p:nvSpPr>
          <p:cNvPr id="307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3077"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fr-FR"/>
          </a:p>
        </p:txBody>
      </p:sp>
      <p:sp>
        <p:nvSpPr>
          <p:cNvPr id="3078" name="Rectangle 8"/>
          <p:cNvSpPr>
            <a:spLocks noChangeArrowheads="1"/>
          </p:cNvSpPr>
          <p:nvPr/>
        </p:nvSpPr>
        <p:spPr bwMode="auto">
          <a:xfrm>
            <a:off x="227013" y="2061002"/>
            <a:ext cx="8863324" cy="830997"/>
          </a:xfrm>
          <a:prstGeom prst="rect">
            <a:avLst/>
          </a:prstGeom>
          <a:noFill/>
          <a:ln w="9525">
            <a:noFill/>
            <a:miter lim="800000"/>
            <a:headEnd/>
            <a:tailEnd/>
          </a:ln>
        </p:spPr>
        <p:txBody>
          <a:bodyPr wrap="none" anchor="ctr">
            <a:spAutoFit/>
          </a:bodyPr>
          <a:lstStyle/>
          <a:p>
            <a:pPr>
              <a:defRPr/>
            </a:pPr>
            <a:r>
              <a:rPr lang="fr-FR" sz="2400" dirty="0"/>
              <a:t>La </a:t>
            </a:r>
            <a:r>
              <a:rPr lang="fr-FR" sz="2400" b="1" i="1" u="sng" dirty="0">
                <a:solidFill>
                  <a:srgbClr val="6600FF"/>
                </a:solidFill>
                <a:effectLst>
                  <a:outerShdw blurRad="38100" dist="38100" dir="2700000" algn="tl">
                    <a:srgbClr val="C0C0C0"/>
                  </a:outerShdw>
                </a:effectLst>
              </a:rPr>
              <a:t>densité relative</a:t>
            </a:r>
            <a:r>
              <a:rPr lang="fr-FR" sz="2400" b="1" dirty="0"/>
              <a:t> </a:t>
            </a:r>
            <a:r>
              <a:rPr lang="fr-FR" sz="2400" dirty="0"/>
              <a:t>de l’or est d’une substance est le rapport </a:t>
            </a:r>
          </a:p>
          <a:p>
            <a:pPr>
              <a:defRPr/>
            </a:pPr>
            <a:r>
              <a:rPr lang="fr-FR" sz="2400" dirty="0"/>
              <a:t>de </a:t>
            </a:r>
            <a:r>
              <a:rPr lang="fr-FR" sz="2400" i="1" u="sng" dirty="0">
                <a:effectLst>
                  <a:outerShdw blurRad="38100" dist="38100" dir="2700000" algn="tl">
                    <a:srgbClr val="C0C0C0"/>
                  </a:outerShdw>
                </a:effectLst>
              </a:rPr>
              <a:t>la densité de cette substance</a:t>
            </a:r>
            <a:r>
              <a:rPr lang="fr-FR" sz="2400" dirty="0"/>
              <a:t> à </a:t>
            </a:r>
            <a:r>
              <a:rPr lang="fr-FR" sz="2400" i="1" u="sng" dirty="0">
                <a:effectLst>
                  <a:outerShdw blurRad="38100" dist="38100" dir="2700000" algn="tl">
                    <a:srgbClr val="C0C0C0"/>
                  </a:outerShdw>
                </a:effectLst>
              </a:rPr>
              <a:t>celle d’une autre substance</a:t>
            </a:r>
            <a:r>
              <a:rPr lang="fr-FR" sz="2400" dirty="0"/>
              <a:t>. </a:t>
            </a:r>
          </a:p>
        </p:txBody>
      </p:sp>
      <p:sp>
        <p:nvSpPr>
          <p:cNvPr id="3079" name="Rectangle 10"/>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fr-FR"/>
          </a:p>
        </p:txBody>
      </p:sp>
      <p:graphicFrame>
        <p:nvGraphicFramePr>
          <p:cNvPr id="3074" name="Object 9"/>
          <p:cNvGraphicFramePr>
            <a:graphicFrameLocks noChangeAspect="1"/>
          </p:cNvGraphicFramePr>
          <p:nvPr/>
        </p:nvGraphicFramePr>
        <p:xfrm>
          <a:off x="395288" y="3284538"/>
          <a:ext cx="2555875" cy="2017712"/>
        </p:xfrm>
        <a:graphic>
          <a:graphicData uri="http://schemas.openxmlformats.org/presentationml/2006/ole">
            <p:oleObj spid="_x0000_s3074" name="Equation" r:id="rId4" imgW="545863" imgH="431613" progId="Equation.3">
              <p:embed/>
            </p:oleObj>
          </a:graphicData>
        </a:graphic>
      </p:graphicFrame>
      <p:sp>
        <p:nvSpPr>
          <p:cNvPr id="3080" name="Text Box 11"/>
          <p:cNvSpPr txBox="1">
            <a:spLocks noChangeArrowheads="1"/>
          </p:cNvSpPr>
          <p:nvPr/>
        </p:nvSpPr>
        <p:spPr bwMode="auto">
          <a:xfrm>
            <a:off x="1331913" y="5516563"/>
            <a:ext cx="6732587" cy="1079500"/>
          </a:xfrm>
          <a:prstGeom prst="rect">
            <a:avLst/>
          </a:prstGeom>
          <a:solidFill>
            <a:srgbClr val="FFFFFF"/>
          </a:solidFill>
          <a:ln w="9525">
            <a:solidFill>
              <a:srgbClr val="000000"/>
            </a:solidFill>
            <a:miter lim="800000"/>
            <a:headEnd/>
            <a:tailEnd/>
          </a:ln>
        </p:spPr>
        <p:txBody>
          <a:bodyPr/>
          <a:lstStyle/>
          <a:p>
            <a:r>
              <a:rPr lang="fr-FR" sz="2800" b="1">
                <a:latin typeface="Times New Roman" pitchFamily="18" charset="0"/>
              </a:rPr>
              <a:t>Valeurs Particulières :</a:t>
            </a:r>
            <a:r>
              <a:rPr lang="fr-FR" sz="2800">
                <a:latin typeface="Times New Roman" pitchFamily="18" charset="0"/>
              </a:rPr>
              <a:t> Eau :        D</a:t>
            </a:r>
            <a:r>
              <a:rPr lang="fr-FR" sz="2800" baseline="-25000">
                <a:latin typeface="Times New Roman" pitchFamily="18" charset="0"/>
              </a:rPr>
              <a:t>W</a:t>
            </a:r>
            <a:r>
              <a:rPr lang="fr-FR" sz="2800">
                <a:latin typeface="Times New Roman" pitchFamily="18" charset="0"/>
              </a:rPr>
              <a:t> = 1</a:t>
            </a:r>
          </a:p>
          <a:p>
            <a:pPr algn="ctr"/>
            <a:r>
              <a:rPr lang="fr-FR" sz="2800">
                <a:latin typeface="Times New Roman" pitchFamily="18" charset="0"/>
              </a:rPr>
              <a:t>                                      Mercure : D</a:t>
            </a:r>
            <a:r>
              <a:rPr lang="fr-FR" sz="2800" baseline="-25000">
                <a:latin typeface="Times New Roman" pitchFamily="18" charset="0"/>
              </a:rPr>
              <a:t>Hg</a:t>
            </a:r>
            <a:r>
              <a:rPr lang="fr-FR" sz="2800">
                <a:latin typeface="Times New Roman" pitchFamily="18" charset="0"/>
              </a:rPr>
              <a:t> = 13.6</a:t>
            </a:r>
            <a:endParaRPr lang="fr-FR"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71513" y="1185863"/>
            <a:ext cx="7800975" cy="4486275"/>
          </a:xfrm>
          <a:prstGeom prst="rect">
            <a:avLst/>
          </a:prstGeom>
          <a:noFill/>
          <a:ln w="9525">
            <a:noFill/>
            <a:miter lim="800000"/>
            <a:headEnd/>
            <a:tailEnd/>
          </a:ln>
          <a:effectLst/>
        </p:spPr>
      </p:pic>
      <p:sp>
        <p:nvSpPr>
          <p:cNvPr id="3" name="Rectangle 2"/>
          <p:cNvSpPr txBox="1">
            <a:spLocks noChangeArrowheads="1"/>
          </p:cNvSpPr>
          <p:nvPr/>
        </p:nvSpPr>
        <p:spPr bwMode="auto">
          <a:xfrm>
            <a:off x="482544" y="32539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000" b="1" i="1" u="sng" strike="noStrike" kern="0" cap="none" spc="0" normalizeH="0" baseline="0" noProof="0" dirty="0" smtClean="0">
                <a:ln>
                  <a:noFill/>
                </a:ln>
                <a:solidFill>
                  <a:srgbClr val="00B050"/>
                </a:solidFill>
                <a:effectLst/>
                <a:uLnTx/>
                <a:uFillTx/>
                <a:latin typeface="+mj-lt"/>
                <a:ea typeface="+mj-ea"/>
                <a:cs typeface="+mj-cs"/>
              </a:rPr>
              <a:t>Chapitre II : </a:t>
            </a:r>
            <a:br>
              <a:rPr kumimoji="0" lang="fr-FR" sz="4000" b="1" i="1" u="sng" strike="noStrike" kern="0" cap="none" spc="0" normalizeH="0" baseline="0" noProof="0" dirty="0" smtClean="0">
                <a:ln>
                  <a:noFill/>
                </a:ln>
                <a:solidFill>
                  <a:srgbClr val="00B050"/>
                </a:solidFill>
                <a:effectLst/>
                <a:uLnTx/>
                <a:uFillTx/>
                <a:latin typeface="+mj-lt"/>
                <a:ea typeface="+mj-ea"/>
                <a:cs typeface="+mj-cs"/>
              </a:rPr>
            </a:br>
            <a:endParaRPr kumimoji="0" lang="fr-FR" sz="4000" b="1" i="1" u="sng" strike="noStrike" kern="0" cap="none" spc="0" normalizeH="0" baseline="0" noProof="0" dirty="0" smtClean="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fr-FR" b="1" dirty="0" smtClean="0">
                <a:solidFill>
                  <a:schemeClr val="tx1"/>
                </a:solidFill>
              </a:rPr>
              <a:t>2.1.LA NOTION DE PRESSION</a:t>
            </a:r>
          </a:p>
        </p:txBody>
      </p:sp>
      <p:sp>
        <p:nvSpPr>
          <p:cNvPr id="71683" name="Rectangle 3"/>
          <p:cNvSpPr>
            <a:spLocks noGrp="1" noChangeArrowheads="1"/>
          </p:cNvSpPr>
          <p:nvPr>
            <p:ph type="body" sz="half" idx="4294967295"/>
          </p:nvPr>
        </p:nvSpPr>
        <p:spPr>
          <a:xfrm>
            <a:off x="457200" y="1600200"/>
            <a:ext cx="8291513" cy="2333625"/>
          </a:xfrm>
        </p:spPr>
        <p:txBody>
          <a:bodyPr/>
          <a:lstStyle/>
          <a:p>
            <a:pPr eaLnBrk="1" hangingPunct="1">
              <a:buFontTx/>
              <a:buNone/>
            </a:pPr>
            <a:r>
              <a:rPr lang="fr-FR" sz="2800" b="1" dirty="0" smtClean="0">
                <a:solidFill>
                  <a:srgbClr val="FF0000"/>
                </a:solidFill>
              </a:rPr>
              <a:t>2.1.1/ Première notion de pression:</a:t>
            </a:r>
          </a:p>
          <a:p>
            <a:pPr eaLnBrk="1" hangingPunct="1">
              <a:buFontTx/>
              <a:buNone/>
            </a:pPr>
            <a:r>
              <a:rPr lang="fr-FR" sz="2000" dirty="0" smtClean="0"/>
              <a:t>Lorsqu’on marche sur du sable,</a:t>
            </a:r>
          </a:p>
          <a:p>
            <a:pPr eaLnBrk="1" hangingPunct="1"/>
            <a:r>
              <a:rPr lang="fr-FR" sz="2000" dirty="0" smtClean="0"/>
              <a:t>Les pieds laissent une empreinte plus ou moins profonde;</a:t>
            </a:r>
          </a:p>
          <a:p>
            <a:pPr eaLnBrk="1" hangingPunct="1"/>
            <a:r>
              <a:rPr lang="fr-FR" sz="2000" dirty="0" smtClean="0"/>
              <a:t>L’expérience journalière montre que l’enfoncement dépend non seulement du poids de la personne, mais aussi de la surface de contacte des pieds;</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1682"/>
                                        </p:tgtEl>
                                        <p:attrNameLst>
                                          <p:attrName>ppt_y</p:attrName>
                                        </p:attrNameLst>
                                      </p:cBhvr>
                                      <p:tavLst>
                                        <p:tav tm="0">
                                          <p:val>
                                            <p:strVal val="#ppt_y"/>
                                          </p:val>
                                        </p:tav>
                                        <p:tav tm="100000">
                                          <p:val>
                                            <p:strVal val="#ppt_y"/>
                                          </p:val>
                                        </p:tav>
                                      </p:tavLst>
                                    </p:anim>
                                    <p:anim calcmode="lin" valueType="num">
                                      <p:cBhvr>
                                        <p:cTn id="9" dur="500" fill="hold"/>
                                        <p:tgtEl>
                                          <p:spTgt spid="716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16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168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1683">
                                            <p:txEl>
                                              <p:pRg st="0" end="0"/>
                                            </p:txEl>
                                          </p:spTgt>
                                        </p:tgtEl>
                                        <p:attrNameLst>
                                          <p:attrName>style.visibility</p:attrName>
                                        </p:attrNameLst>
                                      </p:cBhvr>
                                      <p:to>
                                        <p:strVal val="visible"/>
                                      </p:to>
                                    </p:set>
                                    <p:anim calcmode="lin" valueType="num">
                                      <p:cBhvr>
                                        <p:cTn id="16" dur="500" fill="hold"/>
                                        <p:tgtEl>
                                          <p:spTgt spid="716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168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16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16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168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71683">
                                            <p:txEl>
                                              <p:pRg st="1" end="1"/>
                                            </p:txEl>
                                          </p:spTgt>
                                        </p:tgtEl>
                                        <p:attrNameLst>
                                          <p:attrName>style.visibility</p:attrName>
                                        </p:attrNameLst>
                                      </p:cBhvr>
                                      <p:to>
                                        <p:strVal val="visible"/>
                                      </p:to>
                                    </p:set>
                                    <p:anim calcmode="lin" valueType="num">
                                      <p:cBhvr>
                                        <p:cTn id="25" dur="500" fill="hold"/>
                                        <p:tgtEl>
                                          <p:spTgt spid="716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1683">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716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16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168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1683">
                                            <p:txEl>
                                              <p:pRg st="2" end="2"/>
                                            </p:txEl>
                                          </p:spTgt>
                                        </p:tgtEl>
                                        <p:attrNameLst>
                                          <p:attrName>style.visibility</p:attrName>
                                        </p:attrNameLst>
                                      </p:cBhvr>
                                      <p:to>
                                        <p:strVal val="visible"/>
                                      </p:to>
                                    </p:set>
                                    <p:anim calcmode="lin" valueType="num">
                                      <p:cBhvr>
                                        <p:cTn id="34" dur="500" fill="hold"/>
                                        <p:tgtEl>
                                          <p:spTgt spid="7168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1683">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7168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168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168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1683">
                                            <p:txEl>
                                              <p:pRg st="3" end="3"/>
                                            </p:txEl>
                                          </p:spTgt>
                                        </p:tgtEl>
                                        <p:attrNameLst>
                                          <p:attrName>style.visibility</p:attrName>
                                        </p:attrNameLst>
                                      </p:cBhvr>
                                      <p:to>
                                        <p:strVal val="visible"/>
                                      </p:to>
                                    </p:set>
                                    <p:anim calcmode="lin" valueType="num">
                                      <p:cBhvr>
                                        <p:cTn id="43" dur="500" fill="hold"/>
                                        <p:tgtEl>
                                          <p:spTgt spid="716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1683">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716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16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30163"/>
            <a:ext cx="5638800" cy="579437"/>
          </a:xfrm>
          <a:prstGeom prst="rect">
            <a:avLst/>
          </a:prstGeom>
          <a:noFill/>
          <a:ln w="9525">
            <a:noFill/>
            <a:miter lim="800000"/>
            <a:headEnd/>
            <a:tailEnd/>
          </a:ln>
          <a:effectLst/>
        </p:spPr>
        <p:txBody>
          <a:bodyPr>
            <a:spAutoFit/>
          </a:bodyPr>
          <a:lstStyle/>
          <a:p>
            <a:pPr algn="l">
              <a:spcBef>
                <a:spcPct val="50000"/>
              </a:spcBef>
            </a:pPr>
            <a:r>
              <a:rPr lang="fr-FR" sz="3200" dirty="0">
                <a:solidFill>
                  <a:schemeClr val="bg1"/>
                </a:solidFill>
              </a:rPr>
              <a:t>c)</a:t>
            </a:r>
            <a:r>
              <a:rPr lang="fr-FR" sz="3200" u="sng" dirty="0">
                <a:solidFill>
                  <a:schemeClr val="bg1"/>
                </a:solidFill>
              </a:rPr>
              <a:t> Notion de pression</a:t>
            </a:r>
          </a:p>
        </p:txBody>
      </p:sp>
      <p:sp>
        <p:nvSpPr>
          <p:cNvPr id="137219" name="Rectangle 3"/>
          <p:cNvSpPr>
            <a:spLocks noChangeArrowheads="1"/>
          </p:cNvSpPr>
          <p:nvPr/>
        </p:nvSpPr>
        <p:spPr bwMode="auto">
          <a:xfrm>
            <a:off x="685800" y="1143000"/>
            <a:ext cx="6118983" cy="954107"/>
          </a:xfrm>
          <a:prstGeom prst="rect">
            <a:avLst/>
          </a:prstGeom>
          <a:noFill/>
          <a:ln w="9525">
            <a:noFill/>
            <a:miter lim="800000"/>
            <a:headEnd/>
            <a:tailEnd/>
          </a:ln>
          <a:effectLst/>
        </p:spPr>
        <p:txBody>
          <a:bodyPr wrap="none">
            <a:spAutoFit/>
          </a:bodyPr>
          <a:lstStyle/>
          <a:p>
            <a:pPr algn="l"/>
            <a:r>
              <a:rPr lang="fr-FR" dirty="0"/>
              <a:t>La pression </a:t>
            </a:r>
            <a:r>
              <a:rPr lang="fr-FR" sz="2400" i="1" dirty="0"/>
              <a:t>p</a:t>
            </a:r>
            <a:r>
              <a:rPr lang="fr-FR" dirty="0"/>
              <a:t> due à une force </a:t>
            </a:r>
            <a:r>
              <a:rPr lang="fr-FR" i="1" dirty="0"/>
              <a:t>f</a:t>
            </a:r>
            <a:r>
              <a:rPr lang="fr-FR" dirty="0"/>
              <a:t> </a:t>
            </a:r>
            <a:r>
              <a:rPr lang="fr-FR" dirty="0" smtClean="0"/>
              <a:t> s'exerçant </a:t>
            </a:r>
            <a:r>
              <a:rPr lang="fr-FR" dirty="0"/>
              <a:t>uniformément </a:t>
            </a:r>
          </a:p>
          <a:p>
            <a:pPr algn="l"/>
            <a:r>
              <a:rPr lang="fr-FR" dirty="0"/>
              <a:t>sur une surface plane </a:t>
            </a:r>
            <a:r>
              <a:rPr lang="fr-FR" i="1" dirty="0"/>
              <a:t>s</a:t>
            </a:r>
            <a:r>
              <a:rPr lang="fr-FR" dirty="0"/>
              <a:t> </a:t>
            </a:r>
            <a:r>
              <a:rPr lang="fr-FR" dirty="0" smtClean="0"/>
              <a:t> est </a:t>
            </a:r>
            <a:r>
              <a:rPr lang="fr-FR" dirty="0"/>
              <a:t>donnée par:  </a:t>
            </a:r>
            <a:r>
              <a:rPr lang="fr-FR" sz="3200" b="1" i="1" dirty="0"/>
              <a:t>p</a:t>
            </a:r>
            <a:r>
              <a:rPr lang="fr-FR" sz="3200" b="1" dirty="0"/>
              <a:t> = </a:t>
            </a:r>
            <a:r>
              <a:rPr lang="fr-FR" sz="3200" b="1" i="1" dirty="0"/>
              <a:t>f </a:t>
            </a:r>
            <a:r>
              <a:rPr lang="fr-FR" sz="3200" b="1" dirty="0"/>
              <a:t>/</a:t>
            </a:r>
            <a:r>
              <a:rPr lang="fr-FR" sz="3200" b="1" i="1" dirty="0"/>
              <a:t>s</a:t>
            </a:r>
          </a:p>
        </p:txBody>
      </p:sp>
      <p:sp>
        <p:nvSpPr>
          <p:cNvPr id="137220" name="Rectangle 4"/>
          <p:cNvSpPr>
            <a:spLocks noChangeArrowheads="1"/>
          </p:cNvSpPr>
          <p:nvPr/>
        </p:nvSpPr>
        <p:spPr bwMode="auto">
          <a:xfrm>
            <a:off x="685800" y="2209800"/>
            <a:ext cx="5808000" cy="369332"/>
          </a:xfrm>
          <a:prstGeom prst="rect">
            <a:avLst/>
          </a:prstGeom>
          <a:noFill/>
          <a:ln w="9525">
            <a:noFill/>
            <a:miter lim="800000"/>
            <a:headEnd/>
            <a:tailEnd/>
          </a:ln>
          <a:effectLst/>
        </p:spPr>
        <p:txBody>
          <a:bodyPr wrap="none">
            <a:spAutoFit/>
          </a:bodyPr>
          <a:lstStyle/>
          <a:p>
            <a:pPr algn="l"/>
            <a:r>
              <a:rPr lang="fr-FR" dirty="0"/>
              <a:t>L'unité de pression est le Pascal (Pa) ;  1 Pa = 1 N/m</a:t>
            </a:r>
            <a:r>
              <a:rPr lang="fr-FR" baseline="30000" dirty="0"/>
              <a:t>2</a:t>
            </a:r>
            <a:r>
              <a:rPr lang="fr-FR" dirty="0"/>
              <a:t>  </a:t>
            </a:r>
          </a:p>
        </p:txBody>
      </p:sp>
      <p:sp>
        <p:nvSpPr>
          <p:cNvPr id="137221" name="Rectangle 5" descr="Chêne"/>
          <p:cNvSpPr>
            <a:spLocks noChangeArrowheads="1"/>
          </p:cNvSpPr>
          <p:nvPr/>
        </p:nvSpPr>
        <p:spPr bwMode="auto">
          <a:xfrm>
            <a:off x="457200" y="5638800"/>
            <a:ext cx="3657600" cy="762000"/>
          </a:xfrm>
          <a:prstGeom prst="rect">
            <a:avLst/>
          </a:prstGeom>
          <a:blipFill dpi="0" rotWithShape="0">
            <a:blip r:embed="rId3" cstate="print"/>
            <a:srcRect/>
            <a:tile tx="0" ty="0" sx="100000" sy="100000" flip="none" algn="tl"/>
          </a:blipFill>
          <a:ln w="9525">
            <a:noFill/>
            <a:miter lim="800000"/>
            <a:headEnd/>
            <a:tailEnd/>
          </a:ln>
          <a:effectLst/>
        </p:spPr>
        <p:txBody>
          <a:bodyPr wrap="none" anchor="ctr"/>
          <a:lstStyle/>
          <a:p>
            <a:endParaRPr lang="fr-FR"/>
          </a:p>
        </p:txBody>
      </p:sp>
      <p:sp>
        <p:nvSpPr>
          <p:cNvPr id="137222" name="Rectangle 6"/>
          <p:cNvSpPr>
            <a:spLocks noChangeArrowheads="1"/>
          </p:cNvSpPr>
          <p:nvPr/>
        </p:nvSpPr>
        <p:spPr bwMode="auto">
          <a:xfrm>
            <a:off x="2209800" y="4711700"/>
            <a:ext cx="152400" cy="1219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endParaRPr lang="fr-FR"/>
          </a:p>
        </p:txBody>
      </p:sp>
      <p:sp>
        <p:nvSpPr>
          <p:cNvPr id="137223" name="Line 7"/>
          <p:cNvSpPr>
            <a:spLocks noChangeShapeType="1"/>
          </p:cNvSpPr>
          <p:nvPr/>
        </p:nvSpPr>
        <p:spPr bwMode="auto">
          <a:xfrm>
            <a:off x="2273300" y="3898900"/>
            <a:ext cx="12700" cy="812800"/>
          </a:xfrm>
          <a:prstGeom prst="line">
            <a:avLst/>
          </a:prstGeom>
          <a:noFill/>
          <a:ln w="57150">
            <a:solidFill>
              <a:srgbClr val="FF0000"/>
            </a:solidFill>
            <a:round/>
            <a:headEnd/>
            <a:tailEnd type="triangle" w="med" len="med"/>
          </a:ln>
          <a:effectLst/>
        </p:spPr>
        <p:txBody>
          <a:bodyPr/>
          <a:lstStyle/>
          <a:p>
            <a:endParaRPr lang="fr-FR"/>
          </a:p>
        </p:txBody>
      </p:sp>
      <p:sp>
        <p:nvSpPr>
          <p:cNvPr id="137224" name="Rectangle 8" descr="Marbre blanc"/>
          <p:cNvSpPr>
            <a:spLocks noChangeArrowheads="1"/>
          </p:cNvSpPr>
          <p:nvPr/>
        </p:nvSpPr>
        <p:spPr bwMode="auto">
          <a:xfrm>
            <a:off x="0" y="6400800"/>
            <a:ext cx="9144000" cy="457200"/>
          </a:xfrm>
          <a:prstGeom prst="rect">
            <a:avLst/>
          </a:prstGeom>
          <a:blipFill dpi="0" rotWithShape="0">
            <a:blip r:embed="rId4" cstate="print"/>
            <a:srcRect/>
            <a:tile tx="0" ty="0" sx="100000" sy="100000" flip="none" algn="tl"/>
          </a:blipFill>
          <a:ln w="9525">
            <a:noFill/>
            <a:miter lim="800000"/>
            <a:headEnd/>
            <a:tailEnd/>
          </a:ln>
          <a:effectLst/>
        </p:spPr>
        <p:txBody>
          <a:bodyPr wrap="none" anchor="ctr"/>
          <a:lstStyle/>
          <a:p>
            <a:endParaRPr lang="fr-FR"/>
          </a:p>
        </p:txBody>
      </p:sp>
      <p:sp>
        <p:nvSpPr>
          <p:cNvPr id="137225" name="Rectangle 9"/>
          <p:cNvSpPr>
            <a:spLocks noChangeArrowheads="1"/>
          </p:cNvSpPr>
          <p:nvPr/>
        </p:nvSpPr>
        <p:spPr bwMode="auto">
          <a:xfrm>
            <a:off x="1143000" y="4470400"/>
            <a:ext cx="381000" cy="1219200"/>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endParaRPr lang="fr-FR"/>
          </a:p>
        </p:txBody>
      </p:sp>
      <p:sp>
        <p:nvSpPr>
          <p:cNvPr id="137226" name="Line 10"/>
          <p:cNvSpPr>
            <a:spLocks noChangeShapeType="1"/>
          </p:cNvSpPr>
          <p:nvPr/>
        </p:nvSpPr>
        <p:spPr bwMode="auto">
          <a:xfrm>
            <a:off x="1308100" y="3683000"/>
            <a:ext cx="12700" cy="812800"/>
          </a:xfrm>
          <a:prstGeom prst="line">
            <a:avLst/>
          </a:prstGeom>
          <a:noFill/>
          <a:ln w="57150">
            <a:solidFill>
              <a:srgbClr val="FF0000"/>
            </a:solidFill>
            <a:round/>
            <a:headEnd/>
            <a:tailEnd type="triangle" w="med" len="med"/>
          </a:ln>
          <a:effectLst/>
        </p:spPr>
        <p:txBody>
          <a:bodyPr/>
          <a:lstStyle/>
          <a:p>
            <a:endParaRPr lang="fr-FR"/>
          </a:p>
        </p:txBody>
      </p:sp>
      <p:sp>
        <p:nvSpPr>
          <p:cNvPr id="137227" name="Line 11"/>
          <p:cNvSpPr>
            <a:spLocks noChangeShapeType="1"/>
          </p:cNvSpPr>
          <p:nvPr/>
        </p:nvSpPr>
        <p:spPr bwMode="auto">
          <a:xfrm>
            <a:off x="3378200" y="4114800"/>
            <a:ext cx="3175" cy="812800"/>
          </a:xfrm>
          <a:prstGeom prst="line">
            <a:avLst/>
          </a:prstGeom>
          <a:noFill/>
          <a:ln w="57150">
            <a:solidFill>
              <a:srgbClr val="FF0000"/>
            </a:solidFill>
            <a:round/>
            <a:headEnd/>
            <a:tailEnd type="triangle" w="med" len="med"/>
          </a:ln>
          <a:effectLst/>
        </p:spPr>
        <p:txBody>
          <a:bodyPr/>
          <a:lstStyle/>
          <a:p>
            <a:endParaRPr lang="fr-FR"/>
          </a:p>
        </p:txBody>
      </p:sp>
      <p:grpSp>
        <p:nvGrpSpPr>
          <p:cNvPr id="2" name="Group 12"/>
          <p:cNvGrpSpPr>
            <a:grpSpLocks/>
          </p:cNvGrpSpPr>
          <p:nvPr/>
        </p:nvGrpSpPr>
        <p:grpSpPr bwMode="auto">
          <a:xfrm>
            <a:off x="3276600" y="4927600"/>
            <a:ext cx="228600" cy="1371600"/>
            <a:chOff x="3070" y="2544"/>
            <a:chExt cx="144" cy="864"/>
          </a:xfrm>
        </p:grpSpPr>
        <p:sp>
          <p:nvSpPr>
            <p:cNvPr id="137229" name="Rectangle 13"/>
            <p:cNvSpPr>
              <a:spLocks noChangeArrowheads="1"/>
            </p:cNvSpPr>
            <p:nvPr/>
          </p:nvSpPr>
          <p:spPr bwMode="auto">
            <a:xfrm>
              <a:off x="3120" y="2592"/>
              <a:ext cx="48" cy="768"/>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endParaRPr lang="fr-FR"/>
            </a:p>
          </p:txBody>
        </p:sp>
        <p:sp>
          <p:nvSpPr>
            <p:cNvPr id="137230" name="Rectangle 14"/>
            <p:cNvSpPr>
              <a:spLocks noChangeArrowheads="1"/>
            </p:cNvSpPr>
            <p:nvPr/>
          </p:nvSpPr>
          <p:spPr bwMode="auto">
            <a:xfrm>
              <a:off x="3070" y="2544"/>
              <a:ext cx="144" cy="48"/>
            </a:xfrm>
            <a:prstGeom prst="rect">
              <a:avLst/>
            </a:prstGeom>
            <a:gradFill rotWithShape="0">
              <a:gsLst>
                <a:gs pos="0">
                  <a:schemeClr val="bg2"/>
                </a:gs>
                <a:gs pos="50000">
                  <a:schemeClr val="bg2">
                    <a:gamma/>
                    <a:shade val="46275"/>
                    <a:invGamma/>
                  </a:schemeClr>
                </a:gs>
                <a:gs pos="100000">
                  <a:schemeClr val="bg2"/>
                </a:gs>
              </a:gsLst>
              <a:lin ang="5400000" scaled="1"/>
            </a:gradFill>
            <a:ln w="9525">
              <a:noFill/>
              <a:miter lim="800000"/>
              <a:headEnd/>
              <a:tailEnd/>
            </a:ln>
            <a:effectLst/>
          </p:spPr>
          <p:txBody>
            <a:bodyPr wrap="none" anchor="ctr"/>
            <a:lstStyle/>
            <a:p>
              <a:endParaRPr lang="fr-FR"/>
            </a:p>
          </p:txBody>
        </p:sp>
        <p:sp>
          <p:nvSpPr>
            <p:cNvPr id="137231" name="Freeform 15"/>
            <p:cNvSpPr>
              <a:spLocks/>
            </p:cNvSpPr>
            <p:nvPr/>
          </p:nvSpPr>
          <p:spPr bwMode="auto">
            <a:xfrm>
              <a:off x="3120" y="3360"/>
              <a:ext cx="48" cy="48"/>
            </a:xfrm>
            <a:custGeom>
              <a:avLst/>
              <a:gdLst/>
              <a:ahLst/>
              <a:cxnLst>
                <a:cxn ang="0">
                  <a:pos x="0" y="0"/>
                </a:cxn>
                <a:cxn ang="0">
                  <a:pos x="48" y="144"/>
                </a:cxn>
                <a:cxn ang="0">
                  <a:pos x="96" y="0"/>
                </a:cxn>
                <a:cxn ang="0">
                  <a:pos x="0" y="0"/>
                </a:cxn>
              </a:cxnLst>
              <a:rect l="0" t="0" r="r" b="b"/>
              <a:pathLst>
                <a:path w="96" h="144">
                  <a:moveTo>
                    <a:pt x="0" y="0"/>
                  </a:moveTo>
                  <a:lnTo>
                    <a:pt x="48" y="144"/>
                  </a:lnTo>
                  <a:lnTo>
                    <a:pt x="96" y="0"/>
                  </a:lnTo>
                  <a:lnTo>
                    <a:pt x="0" y="0"/>
                  </a:lnTo>
                  <a:close/>
                </a:path>
              </a:pathLst>
            </a:custGeom>
            <a:gradFill rotWithShape="0">
              <a:gsLst>
                <a:gs pos="0">
                  <a:schemeClr val="bg2"/>
                </a:gs>
                <a:gs pos="100000">
                  <a:schemeClr val="bg2">
                    <a:gamma/>
                    <a:shade val="46275"/>
                    <a:invGamma/>
                  </a:schemeClr>
                </a:gs>
              </a:gsLst>
              <a:path path="rect">
                <a:fillToRect l="50000" t="50000" r="50000" b="50000"/>
              </a:path>
            </a:gradFill>
            <a:ln w="9525">
              <a:noFill/>
              <a:round/>
              <a:headEnd/>
              <a:tailEnd/>
            </a:ln>
            <a:effectLst/>
          </p:spPr>
          <p:txBody>
            <a:bodyPr/>
            <a:lstStyle/>
            <a:p>
              <a:endParaRPr lang="fr-FR"/>
            </a:p>
          </p:txBody>
        </p:sp>
      </p:grpSp>
      <p:grpSp>
        <p:nvGrpSpPr>
          <p:cNvPr id="3" name="Group 16"/>
          <p:cNvGrpSpPr>
            <a:grpSpLocks/>
          </p:cNvGrpSpPr>
          <p:nvPr/>
        </p:nvGrpSpPr>
        <p:grpSpPr bwMode="auto">
          <a:xfrm>
            <a:off x="5791200" y="2895600"/>
            <a:ext cx="1652588" cy="2286000"/>
            <a:chOff x="3024" y="1920"/>
            <a:chExt cx="1041" cy="1440"/>
          </a:xfrm>
        </p:grpSpPr>
        <p:grpSp>
          <p:nvGrpSpPr>
            <p:cNvPr id="4" name="Group 17"/>
            <p:cNvGrpSpPr>
              <a:grpSpLocks/>
            </p:cNvGrpSpPr>
            <p:nvPr/>
          </p:nvGrpSpPr>
          <p:grpSpPr bwMode="auto">
            <a:xfrm>
              <a:off x="3024" y="1920"/>
              <a:ext cx="384" cy="1440"/>
              <a:chOff x="3070" y="2544"/>
              <a:chExt cx="144" cy="864"/>
            </a:xfrm>
          </p:grpSpPr>
          <p:sp>
            <p:nvSpPr>
              <p:cNvPr id="137234" name="Rectangle 18"/>
              <p:cNvSpPr>
                <a:spLocks noChangeArrowheads="1"/>
              </p:cNvSpPr>
              <p:nvPr/>
            </p:nvSpPr>
            <p:spPr bwMode="auto">
              <a:xfrm>
                <a:off x="3120" y="2592"/>
                <a:ext cx="48" cy="768"/>
              </a:xfrm>
              <a:prstGeom prst="rect">
                <a:avLst/>
              </a:prstGeom>
              <a:gradFill rotWithShape="0">
                <a:gsLst>
                  <a:gs pos="0">
                    <a:schemeClr val="folHlink">
                      <a:gamma/>
                      <a:shade val="46275"/>
                      <a:invGamma/>
                    </a:schemeClr>
                  </a:gs>
                  <a:gs pos="50000">
                    <a:schemeClr val="folHlink"/>
                  </a:gs>
                  <a:gs pos="100000">
                    <a:schemeClr val="folHlink">
                      <a:gamma/>
                      <a:shade val="46275"/>
                      <a:invGamma/>
                    </a:schemeClr>
                  </a:gs>
                </a:gsLst>
                <a:lin ang="0" scaled="1"/>
              </a:gradFill>
              <a:ln w="9525">
                <a:noFill/>
                <a:miter lim="800000"/>
                <a:headEnd/>
                <a:tailEnd/>
              </a:ln>
              <a:effectLst/>
            </p:spPr>
            <p:txBody>
              <a:bodyPr wrap="none" anchor="ctr"/>
              <a:lstStyle/>
              <a:p>
                <a:endParaRPr lang="fr-FR"/>
              </a:p>
            </p:txBody>
          </p:sp>
          <p:sp>
            <p:nvSpPr>
              <p:cNvPr id="137235" name="Rectangle 19"/>
              <p:cNvSpPr>
                <a:spLocks noChangeArrowheads="1"/>
              </p:cNvSpPr>
              <p:nvPr/>
            </p:nvSpPr>
            <p:spPr bwMode="auto">
              <a:xfrm>
                <a:off x="3070" y="2544"/>
                <a:ext cx="144" cy="48"/>
              </a:xfrm>
              <a:prstGeom prst="rect">
                <a:avLst/>
              </a:prstGeom>
              <a:gradFill rotWithShape="0">
                <a:gsLst>
                  <a:gs pos="0">
                    <a:schemeClr val="bg2"/>
                  </a:gs>
                  <a:gs pos="50000">
                    <a:schemeClr val="bg2">
                      <a:gamma/>
                      <a:shade val="46275"/>
                      <a:invGamma/>
                    </a:schemeClr>
                  </a:gs>
                  <a:gs pos="100000">
                    <a:schemeClr val="bg2"/>
                  </a:gs>
                </a:gsLst>
                <a:lin ang="5400000" scaled="1"/>
              </a:gradFill>
              <a:ln w="9525">
                <a:noFill/>
                <a:miter lim="800000"/>
                <a:headEnd/>
                <a:tailEnd/>
              </a:ln>
              <a:effectLst/>
            </p:spPr>
            <p:txBody>
              <a:bodyPr wrap="none" anchor="ctr"/>
              <a:lstStyle/>
              <a:p>
                <a:endParaRPr lang="fr-FR"/>
              </a:p>
            </p:txBody>
          </p:sp>
          <p:sp>
            <p:nvSpPr>
              <p:cNvPr id="137236" name="Freeform 20"/>
              <p:cNvSpPr>
                <a:spLocks/>
              </p:cNvSpPr>
              <p:nvPr/>
            </p:nvSpPr>
            <p:spPr bwMode="auto">
              <a:xfrm>
                <a:off x="3120" y="3360"/>
                <a:ext cx="48" cy="48"/>
              </a:xfrm>
              <a:custGeom>
                <a:avLst/>
                <a:gdLst/>
                <a:ahLst/>
                <a:cxnLst>
                  <a:cxn ang="0">
                    <a:pos x="0" y="0"/>
                  </a:cxn>
                  <a:cxn ang="0">
                    <a:pos x="48" y="144"/>
                  </a:cxn>
                  <a:cxn ang="0">
                    <a:pos x="96" y="0"/>
                  </a:cxn>
                  <a:cxn ang="0">
                    <a:pos x="0" y="0"/>
                  </a:cxn>
                </a:cxnLst>
                <a:rect l="0" t="0" r="r" b="b"/>
                <a:pathLst>
                  <a:path w="96" h="144">
                    <a:moveTo>
                      <a:pt x="0" y="0"/>
                    </a:moveTo>
                    <a:lnTo>
                      <a:pt x="48" y="144"/>
                    </a:lnTo>
                    <a:lnTo>
                      <a:pt x="96" y="0"/>
                    </a:lnTo>
                    <a:lnTo>
                      <a:pt x="0" y="0"/>
                    </a:lnTo>
                    <a:close/>
                  </a:path>
                </a:pathLst>
              </a:custGeom>
              <a:gradFill rotWithShape="0">
                <a:gsLst>
                  <a:gs pos="0">
                    <a:schemeClr val="bg2"/>
                  </a:gs>
                  <a:gs pos="100000">
                    <a:schemeClr val="bg2">
                      <a:gamma/>
                      <a:shade val="46275"/>
                      <a:invGamma/>
                    </a:schemeClr>
                  </a:gs>
                </a:gsLst>
                <a:path path="rect">
                  <a:fillToRect l="50000" t="50000" r="50000" b="50000"/>
                </a:path>
              </a:gradFill>
              <a:ln w="9525">
                <a:noFill/>
                <a:round/>
                <a:headEnd/>
                <a:tailEnd/>
              </a:ln>
              <a:effectLst/>
            </p:spPr>
            <p:txBody>
              <a:bodyPr/>
              <a:lstStyle/>
              <a:p>
                <a:endParaRPr lang="fr-FR"/>
              </a:p>
            </p:txBody>
          </p:sp>
        </p:grpSp>
        <p:sp>
          <p:nvSpPr>
            <p:cNvPr id="137237" name="Text Box 21"/>
            <p:cNvSpPr txBox="1">
              <a:spLocks noChangeArrowheads="1"/>
            </p:cNvSpPr>
            <p:nvPr/>
          </p:nvSpPr>
          <p:spPr bwMode="auto">
            <a:xfrm>
              <a:off x="3456" y="2304"/>
              <a:ext cx="609" cy="233"/>
            </a:xfrm>
            <a:prstGeom prst="rect">
              <a:avLst/>
            </a:prstGeom>
            <a:noFill/>
            <a:ln w="9525">
              <a:noFill/>
              <a:miter lim="800000"/>
              <a:headEnd/>
              <a:tailEnd/>
            </a:ln>
            <a:effectLst/>
          </p:spPr>
          <p:txBody>
            <a:bodyPr wrap="none">
              <a:spAutoFit/>
            </a:bodyPr>
            <a:lstStyle/>
            <a:p>
              <a:pPr algn="l"/>
              <a:r>
                <a:rPr lang="fr-FR" dirty="0"/>
                <a:t>Un clou</a:t>
              </a:r>
            </a:p>
          </p:txBody>
        </p:sp>
      </p:grpSp>
      <p:sp>
        <p:nvSpPr>
          <p:cNvPr id="22" name="Rectangle 2"/>
          <p:cNvSpPr txBox="1">
            <a:spLocks noChangeArrowheads="1"/>
          </p:cNvSpPr>
          <p:nvPr/>
        </p:nvSpPr>
        <p:spPr bwMode="auto">
          <a:xfrm>
            <a:off x="226953"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0" cap="none" spc="0" normalizeH="0" baseline="0" noProof="0" smtClean="0">
                <a:ln>
                  <a:noFill/>
                </a:ln>
                <a:solidFill>
                  <a:schemeClr val="tx1"/>
                </a:solidFill>
                <a:effectLst/>
                <a:uLnTx/>
                <a:uFillTx/>
                <a:latin typeface="+mj-lt"/>
                <a:ea typeface="+mj-ea"/>
                <a:cs typeface="+mj-cs"/>
              </a:rPr>
              <a:t>2.1.LA NOTION DE PRESSION</a:t>
            </a:r>
            <a:endParaRPr kumimoji="0" lang="fr-FR" sz="4400" b="1"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46031" y="580986"/>
            <a:ext cx="3432222" cy="561975"/>
          </a:xfrm>
          <a:prstGeom prst="rect">
            <a:avLst/>
          </a:prstGeom>
          <a:noFill/>
          <a:ln w="9525">
            <a:noFill/>
            <a:miter lim="800000"/>
            <a:headEnd/>
            <a:tailEnd/>
          </a:ln>
        </p:spPr>
        <p:txBody>
          <a:bodyPr anchor="ctr"/>
          <a:lstStyle/>
          <a:p>
            <a:pPr algn="ctr"/>
            <a:r>
              <a:rPr lang="fr-FR" sz="2400" b="1" dirty="0" smtClean="0">
                <a:solidFill>
                  <a:srgbClr val="6600FF"/>
                </a:solidFill>
              </a:rPr>
              <a:t>Rappel sur les unités</a:t>
            </a:r>
          </a:p>
        </p:txBody>
      </p:sp>
      <p:graphicFrame>
        <p:nvGraphicFramePr>
          <p:cNvPr id="3" name="Object 8"/>
          <p:cNvGraphicFramePr>
            <a:graphicFrameLocks noChangeAspect="1"/>
          </p:cNvGraphicFramePr>
          <p:nvPr/>
        </p:nvGraphicFramePr>
        <p:xfrm>
          <a:off x="2125629" y="1493811"/>
          <a:ext cx="5472113" cy="1011238"/>
        </p:xfrm>
        <a:graphic>
          <a:graphicData uri="http://schemas.openxmlformats.org/presentationml/2006/ole">
            <p:oleObj spid="_x0000_s105474" name="Équation" r:id="rId3" imgW="2336760" imgH="431640" progId="Equation.3">
              <p:embed/>
            </p:oleObj>
          </a:graphicData>
        </a:graphic>
      </p:graphicFrame>
      <p:sp>
        <p:nvSpPr>
          <p:cNvPr id="4" name="Rectangle 3"/>
          <p:cNvSpPr/>
          <p:nvPr/>
        </p:nvSpPr>
        <p:spPr>
          <a:xfrm>
            <a:off x="409518" y="2662226"/>
            <a:ext cx="8434503" cy="2862322"/>
          </a:xfrm>
          <a:prstGeom prst="rect">
            <a:avLst/>
          </a:prstGeom>
        </p:spPr>
        <p:txBody>
          <a:bodyPr wrap="square">
            <a:spAutoFit/>
          </a:bodyPr>
          <a:lstStyle/>
          <a:p>
            <a:r>
              <a:rPr lang="fr-FR" dirty="0" smtClean="0"/>
              <a:t>Plusieurs unités existent:</a:t>
            </a:r>
          </a:p>
          <a:p>
            <a:r>
              <a:rPr lang="fr-FR" dirty="0" smtClean="0"/>
              <a:t>       • le pascal (Pa) : unité SI, peu employée en pratique</a:t>
            </a:r>
          </a:p>
          <a:p>
            <a:r>
              <a:rPr lang="fr-FR" dirty="0" smtClean="0"/>
              <a:t>       • le bar (bar) et son sous multiple le millibar (mbar)</a:t>
            </a:r>
          </a:p>
          <a:p>
            <a:r>
              <a:rPr lang="fr-FR" dirty="0" smtClean="0"/>
              <a:t>       • le millimètre de mercure ou Torr</a:t>
            </a:r>
          </a:p>
          <a:p>
            <a:r>
              <a:rPr lang="fr-FR" dirty="0" smtClean="0"/>
              <a:t>       • le millimètre de colonne d'eau ou le mètre de colonne d'eau (m CE)</a:t>
            </a:r>
          </a:p>
          <a:p>
            <a:r>
              <a:rPr lang="fr-FR" dirty="0" smtClean="0"/>
              <a:t>       • l'atmosphère (</a:t>
            </a:r>
            <a:r>
              <a:rPr lang="fr-FR" dirty="0" err="1" smtClean="0"/>
              <a:t>atm</a:t>
            </a:r>
            <a:r>
              <a:rPr lang="fr-FR" dirty="0" smtClean="0"/>
              <a:t>)</a:t>
            </a:r>
          </a:p>
          <a:p>
            <a:r>
              <a:rPr lang="fr-FR" dirty="0" smtClean="0"/>
              <a:t>La correspondance entre ces unités est la suivante:</a:t>
            </a:r>
          </a:p>
          <a:p>
            <a:endParaRPr lang="fr-FR" dirty="0" smtClean="0"/>
          </a:p>
          <a:p>
            <a:endParaRPr lang="fr-FR" dirty="0" smtClean="0"/>
          </a:p>
          <a:p>
            <a:r>
              <a:rPr lang="fr-FR" b="1" dirty="0" smtClean="0">
                <a:solidFill>
                  <a:srgbClr val="6600FF"/>
                </a:solidFill>
              </a:rPr>
              <a:t>1 bar = 10^5 Pa = 1000 mbar ≈ 750 mm de mercure ≈ 10,2 m CE ≈ 0,987 </a:t>
            </a:r>
            <a:r>
              <a:rPr lang="fr-FR" b="1" dirty="0" err="1" smtClean="0">
                <a:solidFill>
                  <a:srgbClr val="6600FF"/>
                </a:solidFill>
              </a:rPr>
              <a:t>atm</a:t>
            </a:r>
            <a:endParaRPr lang="fr-FR" b="1" dirty="0">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70" decel="100000"/>
                                        <p:tgtEl>
                                          <p:spTgt spid="3"/>
                                        </p:tgtEl>
                                      </p:cBhvr>
                                    </p:animEffect>
                                    <p:animScale>
                                      <p:cBhvr>
                                        <p:cTn id="17" dur="770" decel="100000"/>
                                        <p:tgtEl>
                                          <p:spTgt spid="3"/>
                                        </p:tgtEl>
                                      </p:cBhvr>
                                      <p:from x="10000" y="10000"/>
                                      <p:to x="200000" y="450000"/>
                                    </p:animScale>
                                    <p:animScale>
                                      <p:cBhvr>
                                        <p:cTn id="18" dur="1230" accel="100000" fill="hold">
                                          <p:stCondLst>
                                            <p:cond delay="770"/>
                                          </p:stCondLst>
                                        </p:cTn>
                                        <p:tgtEl>
                                          <p:spTgt spid="3"/>
                                        </p:tgtEl>
                                      </p:cBhvr>
                                      <p:from x="200000" y="450000"/>
                                      <p:to x="100000" y="100000"/>
                                    </p:animScale>
                                    <p:set>
                                      <p:cBhvr>
                                        <p:cTn id="19" dur="770" fill="hold"/>
                                        <p:tgtEl>
                                          <p:spTgt spid="3"/>
                                        </p:tgtEl>
                                        <p:attrNameLst>
                                          <p:attrName>ppt_x</p:attrName>
                                        </p:attrNameLst>
                                      </p:cBhvr>
                                      <p:to>
                                        <p:strVal val="(0.5)"/>
                                      </p:to>
                                    </p:set>
                                    <p:anim from="(0.5)" to="(#ppt_x)" calcmode="lin" valueType="num">
                                      <p:cBhvr>
                                        <p:cTn id="20" dur="1230" accel="100000" fill="hold">
                                          <p:stCondLst>
                                            <p:cond delay="770"/>
                                          </p:stCondLst>
                                        </p:cTn>
                                        <p:tgtEl>
                                          <p:spTgt spid="3"/>
                                        </p:tgtEl>
                                        <p:attrNameLst>
                                          <p:attrName>ppt_x</p:attrName>
                                        </p:attrNameLst>
                                      </p:cBhvr>
                                    </p:anim>
                                    <p:set>
                                      <p:cBhvr>
                                        <p:cTn id="21" dur="770" fill="hold"/>
                                        <p:tgtEl>
                                          <p:spTgt spid="3"/>
                                        </p:tgtEl>
                                        <p:attrNameLst>
                                          <p:attrName>ppt_y</p:attrName>
                                        </p:attrNameLst>
                                      </p:cBhvr>
                                      <p:to>
                                        <p:strVal val="(#ppt_y+0.4)"/>
                                      </p:to>
                                    </p:set>
                                    <p:anim from="(#ppt_y+0.4)" to="(#ppt_y)" calcmode="lin" valueType="num">
                                      <p:cBhvr>
                                        <p:cTn id="22"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4213" y="1520825"/>
            <a:ext cx="8229600" cy="1143000"/>
          </a:xfrm>
        </p:spPr>
        <p:style>
          <a:lnRef idx="1">
            <a:schemeClr val="accent1"/>
          </a:lnRef>
          <a:fillRef idx="2">
            <a:schemeClr val="accent1"/>
          </a:fillRef>
          <a:effectRef idx="1">
            <a:schemeClr val="accent1"/>
          </a:effectRef>
          <a:fontRef idx="minor">
            <a:schemeClr val="dk1"/>
          </a:fontRef>
        </p:style>
        <p:txBody>
          <a:bodyPr/>
          <a:lstStyle/>
          <a:p>
            <a:pPr eaLnBrk="1" hangingPunct="1"/>
            <a:r>
              <a:rPr lang="fr-FR" sz="2800" dirty="0" smtClean="0"/>
              <a:t>L’hydraulique est l’étude des fluides incompressibles (les liquides)</a:t>
            </a:r>
          </a:p>
        </p:txBody>
      </p:sp>
      <p:sp>
        <p:nvSpPr>
          <p:cNvPr id="12291" name="Rectangle 4"/>
          <p:cNvSpPr>
            <a:spLocks noChangeArrowheads="1"/>
          </p:cNvSpPr>
          <p:nvPr/>
        </p:nvSpPr>
        <p:spPr bwMode="auto">
          <a:xfrm>
            <a:off x="539750" y="3681412"/>
            <a:ext cx="8229600" cy="128113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r>
              <a:rPr lang="fr-FR" sz="2800" dirty="0">
                <a:solidFill>
                  <a:schemeClr val="tx2"/>
                </a:solidFill>
              </a:rPr>
              <a:t>Par opposition,</a:t>
            </a:r>
            <a:br>
              <a:rPr lang="fr-FR" sz="2800" dirty="0">
                <a:solidFill>
                  <a:schemeClr val="tx2"/>
                </a:solidFill>
              </a:rPr>
            </a:br>
            <a:r>
              <a:rPr lang="fr-FR" sz="2800" dirty="0">
                <a:solidFill>
                  <a:schemeClr val="tx2"/>
                </a:solidFill>
              </a:rPr>
              <a:t>À l’aérodynamique qui est l’études des fluides compressibles (les gaz)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190440" y="1128681"/>
            <a:ext cx="8755923"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Un newton est la </a:t>
            </a:r>
            <a:r>
              <a:rPr kumimoji="0" lang="fr-FR" sz="1400" b="0" i="0" u="none" strike="noStrike" cap="none" normalizeH="0" baseline="0" dirty="0" smtClean="0">
                <a:ln>
                  <a:noFill/>
                </a:ln>
                <a:solidFill>
                  <a:schemeClr val="tx1"/>
                </a:solidFill>
                <a:effectLst/>
                <a:latin typeface="Arial" charset="0"/>
                <a:cs typeface="Arial" charset="0"/>
                <a:hlinkClick r:id="rId2" tooltip="Force (physique)"/>
              </a:rPr>
              <a:t>force</a:t>
            </a:r>
            <a:r>
              <a:rPr kumimoji="0" lang="fr-FR" sz="1400" b="0" i="0" u="none" strike="noStrike" cap="none" normalizeH="0" baseline="0" dirty="0" smtClean="0">
                <a:ln>
                  <a:noFill/>
                </a:ln>
                <a:solidFill>
                  <a:schemeClr val="tx1"/>
                </a:solidFill>
                <a:effectLst/>
                <a:latin typeface="Arial" charset="0"/>
                <a:cs typeface="Arial" charset="0"/>
              </a:rPr>
              <a:t> capable de communiquer à une </a:t>
            </a:r>
            <a:r>
              <a:rPr kumimoji="0" lang="fr-FR" sz="1400" b="0" i="0" u="none" strike="noStrike" cap="none" normalizeH="0" baseline="0" dirty="0" smtClean="0">
                <a:ln>
                  <a:noFill/>
                </a:ln>
                <a:solidFill>
                  <a:schemeClr val="tx1"/>
                </a:solidFill>
                <a:effectLst/>
                <a:latin typeface="Arial" charset="0"/>
                <a:cs typeface="Arial" charset="0"/>
                <a:hlinkClick r:id="rId3" tooltip="Masse"/>
              </a:rPr>
              <a:t>masse</a:t>
            </a:r>
            <a:r>
              <a:rPr kumimoji="0" lang="fr-FR" sz="1400" b="0" i="0" u="none" strike="noStrike" cap="none" normalizeH="0" baseline="0" dirty="0" smtClean="0">
                <a:ln>
                  <a:noFill/>
                </a:ln>
                <a:solidFill>
                  <a:schemeClr val="tx1"/>
                </a:solidFill>
                <a:effectLst/>
                <a:latin typeface="Arial" charset="0"/>
                <a:cs typeface="Arial" charset="0"/>
              </a:rPr>
              <a:t> de 1 </a:t>
            </a:r>
            <a:r>
              <a:rPr kumimoji="0" lang="fr-FR" sz="1400" b="0" i="0" u="none" strike="noStrike" cap="none" normalizeH="0" baseline="0" dirty="0" smtClean="0">
                <a:ln>
                  <a:noFill/>
                </a:ln>
                <a:solidFill>
                  <a:schemeClr val="tx1"/>
                </a:solidFill>
                <a:effectLst/>
                <a:latin typeface="Arial" charset="0"/>
                <a:cs typeface="Arial" charset="0"/>
                <a:hlinkClick r:id="rId4" tooltip="Kilogramme"/>
              </a:rPr>
              <a:t>kilogramme</a:t>
            </a:r>
            <a:r>
              <a:rPr kumimoji="0" lang="fr-FR" sz="1400" b="0" i="0" u="none" strike="noStrike" cap="none" normalizeH="0" baseline="0" dirty="0" smtClean="0">
                <a:ln>
                  <a:noFill/>
                </a:ln>
                <a:solidFill>
                  <a:schemeClr val="tx1"/>
                </a:solidFill>
                <a:effectLst/>
                <a:latin typeface="Arial" charset="0"/>
                <a:cs typeface="Arial" charset="0"/>
              </a:rPr>
              <a:t> une </a:t>
            </a:r>
            <a:r>
              <a:rPr kumimoji="0" lang="fr-FR" sz="1400" b="0" i="0" u="none" strike="noStrike" cap="none" normalizeH="0" baseline="0" dirty="0" smtClean="0">
                <a:ln>
                  <a:noFill/>
                </a:ln>
                <a:solidFill>
                  <a:schemeClr val="tx1"/>
                </a:solidFill>
                <a:effectLst/>
                <a:latin typeface="Arial" charset="0"/>
                <a:cs typeface="Arial" charset="0"/>
                <a:hlinkClick r:id="rId5" tooltip="Accélération"/>
              </a:rPr>
              <a:t>accélération</a:t>
            </a:r>
            <a:r>
              <a:rPr kumimoji="0" lang="fr-FR" sz="1400" b="0" i="0" u="none" strike="noStrike" cap="none" normalizeH="0" baseline="0" dirty="0" smtClean="0">
                <a:ln>
                  <a:noFill/>
                </a:ln>
                <a:solidFill>
                  <a:schemeClr val="tx1"/>
                </a:solidFill>
                <a:effectLst/>
                <a:latin typeface="Arial" charset="0"/>
                <a:cs typeface="Arial" charset="0"/>
              </a:rPr>
              <a:t> de 1 m s</a:t>
            </a:r>
            <a:r>
              <a:rPr kumimoji="0" lang="fr-FR" sz="1400" b="0" i="0" u="none" strike="noStrike" cap="none" normalizeH="0" baseline="30000" dirty="0" smtClean="0">
                <a:ln>
                  <a:noFill/>
                </a:ln>
                <a:solidFill>
                  <a:schemeClr val="tx1"/>
                </a:solidFill>
                <a:effectLst/>
                <a:latin typeface="Arial" charset="0"/>
                <a:cs typeface="Arial" charset="0"/>
              </a:rPr>
              <a:t>−2</a:t>
            </a:r>
            <a:r>
              <a:rPr kumimoji="0" lang="fr-FR" sz="14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 Il faut donc 1 newton pour augmenter la vitesse d'une masse de 1 </a:t>
            </a:r>
            <a:r>
              <a:rPr kumimoji="0" lang="fr-FR" sz="1400" b="0" i="0" u="none" strike="noStrike" cap="none" normalizeH="0" baseline="0" dirty="0" smtClean="0">
                <a:ln>
                  <a:noFill/>
                </a:ln>
                <a:solidFill>
                  <a:schemeClr val="tx1"/>
                </a:solidFill>
                <a:effectLst/>
                <a:latin typeface="Arial" charset="0"/>
                <a:cs typeface="Arial" charset="0"/>
                <a:hlinkClick r:id="rId4" tooltip="Kilogramme"/>
              </a:rPr>
              <a:t>kg</a:t>
            </a:r>
            <a:r>
              <a:rPr kumimoji="0" lang="fr-FR" sz="1400" b="0" i="0" u="none" strike="noStrike" cap="none" normalizeH="0" baseline="0" dirty="0" smtClean="0">
                <a:ln>
                  <a:noFill/>
                </a:ln>
                <a:solidFill>
                  <a:schemeClr val="tx1"/>
                </a:solidFill>
                <a:effectLst/>
                <a:latin typeface="Arial" charset="0"/>
                <a:cs typeface="Arial" charset="0"/>
              </a:rPr>
              <a:t> de 1 </a:t>
            </a:r>
            <a:r>
              <a:rPr kumimoji="0" lang="fr-FR" sz="1400" b="0" i="0" u="none" strike="noStrike" cap="none" normalizeH="0" baseline="0" dirty="0" smtClean="0">
                <a:ln>
                  <a:noFill/>
                </a:ln>
                <a:solidFill>
                  <a:schemeClr val="tx1"/>
                </a:solidFill>
                <a:effectLst/>
                <a:latin typeface="Arial" charset="0"/>
                <a:cs typeface="Arial" charset="0"/>
                <a:hlinkClick r:id="rId6" tooltip="Mètre"/>
              </a:rPr>
              <a:t>m</a:t>
            </a:r>
            <a:r>
              <a:rPr kumimoji="0" lang="fr-FR" sz="1400" b="0" i="0" u="none" strike="noStrike" cap="none" normalizeH="0" baseline="0" dirty="0" smtClean="0">
                <a:ln>
                  <a:noFill/>
                </a:ln>
                <a:solidFill>
                  <a:schemeClr val="tx1"/>
                </a:solidFill>
                <a:effectLst/>
                <a:latin typeface="Arial" charset="0"/>
                <a:cs typeface="Arial" charset="0"/>
              </a:rPr>
              <a:t> </a:t>
            </a:r>
            <a:r>
              <a:rPr kumimoji="0" lang="fr-FR" sz="1400" b="0" i="0" u="none" strike="noStrike" cap="none" normalizeH="0" baseline="0" dirty="0" smtClean="0">
                <a:ln>
                  <a:noFill/>
                </a:ln>
                <a:solidFill>
                  <a:schemeClr val="tx1"/>
                </a:solidFill>
                <a:effectLst/>
                <a:latin typeface="Arial" charset="0"/>
                <a:cs typeface="Arial" charset="0"/>
                <a:hlinkClick r:id="rId7" tooltip="Seconde (temps)"/>
              </a:rPr>
              <a:t>s</a:t>
            </a:r>
            <a:r>
              <a:rPr kumimoji="0" lang="fr-FR" sz="1400" b="0" i="0" u="none" strike="noStrike" cap="none" normalizeH="0" baseline="30000" dirty="0" smtClean="0">
                <a:ln>
                  <a:noFill/>
                </a:ln>
                <a:solidFill>
                  <a:schemeClr val="tx1"/>
                </a:solidFill>
                <a:effectLst/>
                <a:latin typeface="Arial" charset="0"/>
                <a:cs typeface="Arial" charset="0"/>
              </a:rPr>
              <a:t>−1</a:t>
            </a:r>
            <a:r>
              <a:rPr kumimoji="0" lang="fr-FR" sz="1400" b="0" i="0" u="none" strike="noStrike" cap="none" normalizeH="0" baseline="0" dirty="0" smtClean="0">
                <a:ln>
                  <a:noFill/>
                </a:ln>
                <a:solidFill>
                  <a:schemeClr val="tx1"/>
                </a:solidFill>
                <a:effectLst/>
                <a:latin typeface="Arial" charset="0"/>
                <a:cs typeface="Arial" charset="0"/>
              </a:rPr>
              <a:t> chaque seconde.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Cette </a:t>
            </a:r>
            <a:r>
              <a:rPr kumimoji="0" lang="fr-FR" sz="1400" b="0" i="0" u="none" strike="noStrike" cap="none" normalizeH="0" baseline="0" dirty="0" smtClean="0">
                <a:ln>
                  <a:noFill/>
                </a:ln>
                <a:solidFill>
                  <a:schemeClr val="tx1"/>
                </a:solidFill>
                <a:effectLst/>
                <a:latin typeface="Arial" charset="0"/>
                <a:cs typeface="Arial" charset="0"/>
                <a:hlinkClick r:id="rId8" tooltip="Unités dérivées du Système international"/>
              </a:rPr>
              <a:t>unité dérivée du Système international</a:t>
            </a:r>
            <a:r>
              <a:rPr kumimoji="0" lang="fr-FR" sz="1400" b="0" i="0" u="none" strike="noStrike" cap="none" normalizeH="0" baseline="0" dirty="0" smtClean="0">
                <a:ln>
                  <a:noFill/>
                </a:ln>
                <a:solidFill>
                  <a:schemeClr val="tx1"/>
                </a:solidFill>
                <a:effectLst/>
                <a:latin typeface="Arial" charset="0"/>
                <a:cs typeface="Arial" charset="0"/>
              </a:rPr>
              <a:t> s'exprime en </a:t>
            </a:r>
            <a:r>
              <a:rPr kumimoji="0" lang="fr-FR" sz="1400" b="0" i="0" u="none" strike="noStrike" cap="none" normalizeH="0" baseline="0" dirty="0" smtClean="0">
                <a:ln>
                  <a:noFill/>
                </a:ln>
                <a:solidFill>
                  <a:schemeClr val="tx1"/>
                </a:solidFill>
                <a:effectLst/>
                <a:latin typeface="Arial" charset="0"/>
                <a:cs typeface="Arial" charset="0"/>
                <a:hlinkClick r:id="rId9" tooltip="Unités de base du Système international"/>
              </a:rPr>
              <a:t>unités de base</a:t>
            </a:r>
            <a:r>
              <a:rPr kumimoji="0" lang="fr-FR" sz="1400" b="0" i="0" u="none" strike="noStrike" cap="none" normalizeH="0" baseline="0" dirty="0" smtClean="0">
                <a:ln>
                  <a:noFill/>
                </a:ln>
                <a:solidFill>
                  <a:schemeClr val="tx1"/>
                </a:solidFill>
                <a:effectLst/>
                <a:latin typeface="Arial" charset="0"/>
                <a:cs typeface="Arial" charset="0"/>
              </a:rPr>
              <a:t> ainsi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cs typeface="Arial" charset="0"/>
            </a:endParaRPr>
          </a:p>
        </p:txBody>
      </p:sp>
      <p:pic>
        <p:nvPicPr>
          <p:cNvPr id="137218" name="Picture 2" descr="C:\Users\bik\Desktop\Capture.PNG"/>
          <p:cNvPicPr>
            <a:picLocks noChangeAspect="1" noChangeArrowheads="1"/>
          </p:cNvPicPr>
          <p:nvPr/>
        </p:nvPicPr>
        <p:blipFill>
          <a:blip r:embed="rId10"/>
          <a:srcRect/>
          <a:stretch>
            <a:fillRect/>
          </a:stretch>
        </p:blipFill>
        <p:spPr bwMode="auto">
          <a:xfrm>
            <a:off x="3586149" y="2917818"/>
            <a:ext cx="2368309" cy="120492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468313" y="4076700"/>
            <a:ext cx="8229600" cy="2447925"/>
          </a:xfrm>
          <a:prstGeom prst="rect">
            <a:avLst/>
          </a:prstGeom>
          <a:noFill/>
          <a:ln w="9525">
            <a:noFill/>
            <a:miter lim="800000"/>
            <a:headEnd/>
            <a:tailEnd/>
          </a:ln>
        </p:spPr>
        <p:txBody>
          <a:bodyPr anchor="ctr"/>
          <a:lstStyle/>
          <a:p>
            <a:pPr algn="ctr"/>
            <a:endParaRPr lang="fr-FR" sz="4400">
              <a:solidFill>
                <a:srgbClr val="6600FF"/>
              </a:solidFill>
            </a:endParaRPr>
          </a:p>
        </p:txBody>
      </p:sp>
      <p:sp>
        <p:nvSpPr>
          <p:cNvPr id="72717" name="Rectangle 13"/>
          <p:cNvSpPr>
            <a:spLocks noChangeArrowheads="1"/>
          </p:cNvSpPr>
          <p:nvPr/>
        </p:nvSpPr>
        <p:spPr bwMode="auto">
          <a:xfrm>
            <a:off x="457200" y="331788"/>
            <a:ext cx="8291513" cy="5473700"/>
          </a:xfrm>
          <a:prstGeom prst="rect">
            <a:avLst/>
          </a:prstGeom>
          <a:noFill/>
          <a:ln w="9525">
            <a:noFill/>
            <a:miter lim="800000"/>
            <a:headEnd/>
            <a:tailEnd/>
          </a:ln>
        </p:spPr>
        <p:txBody>
          <a:bodyPr/>
          <a:lstStyle/>
          <a:p>
            <a:pPr marL="342900" indent="-342900">
              <a:spcBef>
                <a:spcPct val="20000"/>
              </a:spcBef>
              <a:buFontTx/>
              <a:buChar char="•"/>
              <a:defRPr/>
            </a:pPr>
            <a:r>
              <a:rPr lang="fr-FR" sz="2000" dirty="0" smtClean="0"/>
              <a:t>Les </a:t>
            </a:r>
            <a:r>
              <a:rPr lang="fr-FR" sz="2000" dirty="0"/>
              <a:t>techniciens emploient encore fréquemment le kilogramme-force par centimètre carré (symbole </a:t>
            </a:r>
            <a:r>
              <a:rPr lang="fr-FR" sz="2400" b="1" dirty="0">
                <a:solidFill>
                  <a:srgbClr val="6600FF"/>
                </a:solidFill>
              </a:rPr>
              <a:t>kgf/cm</a:t>
            </a:r>
            <a:r>
              <a:rPr lang="fr-FR" sz="2400" b="1" baseline="30000" dirty="0">
                <a:solidFill>
                  <a:srgbClr val="6600FF"/>
                </a:solidFill>
              </a:rPr>
              <a:t>2</a:t>
            </a:r>
            <a:r>
              <a:rPr lang="fr-FR" sz="2000" dirty="0"/>
              <a:t>)</a:t>
            </a:r>
          </a:p>
          <a:p>
            <a:pPr marL="342900" indent="-342900">
              <a:spcBef>
                <a:spcPct val="20000"/>
              </a:spcBef>
              <a:buFontTx/>
              <a:buChar char="•"/>
              <a:defRPr/>
            </a:pPr>
            <a:r>
              <a:rPr lang="fr-FR" sz="2000" dirty="0"/>
              <a:t>Comme </a:t>
            </a:r>
            <a:r>
              <a:rPr lang="fr-FR" sz="2000" b="1" dirty="0">
                <a:solidFill>
                  <a:srgbClr val="6600FF"/>
                </a:solidFill>
              </a:rPr>
              <a:t>1kgf = 9.8 N</a:t>
            </a:r>
            <a:r>
              <a:rPr lang="fr-FR" sz="2000" dirty="0"/>
              <a:t> et </a:t>
            </a:r>
            <a:r>
              <a:rPr lang="fr-FR" sz="2000" b="1" dirty="0">
                <a:solidFill>
                  <a:srgbClr val="6600FF"/>
                </a:solidFill>
              </a:rPr>
              <a:t>1cm</a:t>
            </a:r>
            <a:r>
              <a:rPr lang="fr-FR" sz="2000" b="1" baseline="30000" dirty="0">
                <a:solidFill>
                  <a:srgbClr val="6600FF"/>
                </a:solidFill>
              </a:rPr>
              <a:t>2</a:t>
            </a:r>
            <a:r>
              <a:rPr lang="fr-FR" sz="2000" b="1" dirty="0">
                <a:solidFill>
                  <a:srgbClr val="6600FF"/>
                </a:solidFill>
              </a:rPr>
              <a:t> = 10</a:t>
            </a:r>
            <a:r>
              <a:rPr lang="fr-FR" sz="2000" b="1" baseline="30000" dirty="0">
                <a:solidFill>
                  <a:srgbClr val="6600FF"/>
                </a:solidFill>
              </a:rPr>
              <a:t>-4</a:t>
            </a:r>
            <a:r>
              <a:rPr lang="fr-FR" sz="2000" b="1" dirty="0">
                <a:solidFill>
                  <a:srgbClr val="6600FF"/>
                </a:solidFill>
              </a:rPr>
              <a:t> m</a:t>
            </a:r>
            <a:r>
              <a:rPr lang="fr-FR" sz="2000" b="1" baseline="30000" dirty="0">
                <a:solidFill>
                  <a:srgbClr val="6600FF"/>
                </a:solidFill>
              </a:rPr>
              <a:t>2</a:t>
            </a:r>
            <a:r>
              <a:rPr lang="fr-FR" sz="2000" dirty="0"/>
              <a:t> on a:</a:t>
            </a:r>
          </a:p>
          <a:p>
            <a:pPr marL="342900" indent="-342900">
              <a:spcBef>
                <a:spcPct val="20000"/>
              </a:spcBef>
              <a:defRPr/>
            </a:pPr>
            <a:endParaRPr lang="fr-FR" sz="2000" dirty="0"/>
          </a:p>
          <a:p>
            <a:pPr marL="342900" indent="-342900">
              <a:spcBef>
                <a:spcPct val="20000"/>
              </a:spcBef>
              <a:buFontTx/>
              <a:buChar char="•"/>
              <a:defRPr/>
            </a:pPr>
            <a:endParaRPr lang="fr-FR" sz="2000" dirty="0"/>
          </a:p>
        </p:txBody>
      </p:sp>
      <p:graphicFrame>
        <p:nvGraphicFramePr>
          <p:cNvPr id="72718" name="Object 14"/>
          <p:cNvGraphicFramePr>
            <a:graphicFrameLocks noChangeAspect="1"/>
          </p:cNvGraphicFramePr>
          <p:nvPr>
            <p:ph idx="4294967295"/>
          </p:nvPr>
        </p:nvGraphicFramePr>
        <p:xfrm>
          <a:off x="1285830" y="1749402"/>
          <a:ext cx="6096000" cy="944562"/>
        </p:xfrm>
        <a:graphic>
          <a:graphicData uri="http://schemas.openxmlformats.org/presentationml/2006/ole">
            <p:oleObj spid="_x0000_s5122" name="Equation" r:id="rId4" imgW="2539800" imgH="393480" progId="Equation.3">
              <p:embed/>
            </p:oleObj>
          </a:graphicData>
        </a:graphic>
      </p:graphicFrame>
      <p:sp>
        <p:nvSpPr>
          <p:cNvPr id="72720" name="Rectangle 16"/>
          <p:cNvSpPr>
            <a:spLocks noChangeArrowheads="1"/>
          </p:cNvSpPr>
          <p:nvPr/>
        </p:nvSpPr>
        <p:spPr bwMode="auto">
          <a:xfrm>
            <a:off x="482544" y="3611565"/>
            <a:ext cx="7993062" cy="1204929"/>
          </a:xfrm>
          <a:prstGeom prst="rect">
            <a:avLst/>
          </a:prstGeom>
          <a:noFill/>
          <a:ln w="9525">
            <a:noFill/>
            <a:miter lim="800000"/>
            <a:headEnd/>
            <a:tailEnd/>
          </a:ln>
        </p:spPr>
        <p:txBody>
          <a:bodyPr anchor="ctr"/>
          <a:lstStyle/>
          <a:p>
            <a:r>
              <a:rPr lang="fr-FR" sz="2000" dirty="0"/>
              <a:t>Lorsque la précision ne dépasse pas </a:t>
            </a:r>
            <a:r>
              <a:rPr lang="fr-FR" sz="2000" dirty="0">
                <a:solidFill>
                  <a:srgbClr val="FF0000"/>
                </a:solidFill>
              </a:rPr>
              <a:t>2%</a:t>
            </a:r>
            <a:r>
              <a:rPr lang="fr-FR" sz="2000" dirty="0"/>
              <a:t> on peut prendre:</a:t>
            </a:r>
            <a:br>
              <a:rPr lang="fr-FR" sz="2000" dirty="0"/>
            </a:br>
            <a:r>
              <a:rPr lang="fr-FR" sz="2000" dirty="0">
                <a:solidFill>
                  <a:srgbClr val="6600FF"/>
                </a:solidFill>
              </a:rPr>
              <a:t>                             </a:t>
            </a:r>
            <a:r>
              <a:rPr lang="fr-FR" sz="3200" b="1" dirty="0"/>
              <a:t>1kgf = 1bar = 10</a:t>
            </a:r>
            <a:r>
              <a:rPr lang="fr-FR" sz="3200" b="1" baseline="30000" dirty="0"/>
              <a:t>5</a:t>
            </a:r>
            <a:r>
              <a:rPr lang="fr-FR" sz="3200" b="1" dirty="0"/>
              <a:t> Pa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701675"/>
            <a:ext cx="9144000" cy="1143000"/>
          </a:xfrm>
        </p:spPr>
        <p:txBody>
          <a:bodyPr/>
          <a:lstStyle/>
          <a:p>
            <a:pPr eaLnBrk="1" hangingPunct="1"/>
            <a:r>
              <a:rPr lang="fr-FR" sz="2400" b="1" dirty="0" smtClean="0">
                <a:solidFill>
                  <a:schemeClr val="accent2"/>
                </a:solidFill>
              </a:rPr>
              <a:t>2.2.LA RELATION FONDAMENTALE DE LA STATIQUE DES FLUIDES</a:t>
            </a:r>
          </a:p>
        </p:txBody>
      </p:sp>
      <p:sp>
        <p:nvSpPr>
          <p:cNvPr id="75779" name="Rectangle 3"/>
          <p:cNvSpPr>
            <a:spLocks noGrp="1" noChangeArrowheads="1"/>
          </p:cNvSpPr>
          <p:nvPr>
            <p:ph type="body" idx="4294967295"/>
          </p:nvPr>
        </p:nvSpPr>
        <p:spPr>
          <a:xfrm>
            <a:off x="0" y="2460624"/>
            <a:ext cx="9144000" cy="2867052"/>
          </a:xfrm>
        </p:spPr>
        <p:txBody>
          <a:bodyPr/>
          <a:lstStyle/>
          <a:p>
            <a:pPr eaLnBrk="1" hangingPunct="1"/>
            <a:r>
              <a:rPr lang="fr-FR" sz="2400" dirty="0" smtClean="0">
                <a:solidFill>
                  <a:srgbClr val="009900"/>
                </a:solidFill>
              </a:rPr>
              <a:t>Nous avons défini jusqu’à maintenant la pression en un point d’un fluides en équilibre;</a:t>
            </a:r>
          </a:p>
          <a:p>
            <a:pPr eaLnBrk="1" hangingPunct="1">
              <a:buNone/>
            </a:pPr>
            <a:endParaRPr lang="fr-FR" sz="2400" dirty="0" smtClean="0"/>
          </a:p>
          <a:p>
            <a:pPr eaLnBrk="1" hangingPunct="1"/>
            <a:r>
              <a:rPr lang="fr-FR" sz="2400" dirty="0" smtClean="0"/>
              <a:t> Nous cherchons maintenant comment </a:t>
            </a:r>
            <a:r>
              <a:rPr lang="fr-FR" sz="2400" b="1" dirty="0" smtClean="0">
                <a:solidFill>
                  <a:srgbClr val="FF0000"/>
                </a:solidFill>
              </a:rPr>
              <a:t>varie la pression</a:t>
            </a:r>
            <a:r>
              <a:rPr lang="fr-FR" sz="2400" dirty="0" smtClean="0"/>
              <a:t> quand on passe d’un point de fluide à un autre.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323850" y="333375"/>
            <a:ext cx="8337606" cy="1143000"/>
          </a:xfrm>
          <a:prstGeom prst="rect">
            <a:avLst/>
          </a:prstGeom>
          <a:noFill/>
          <a:ln w="9525">
            <a:noFill/>
            <a:miter lim="800000"/>
            <a:headEnd/>
            <a:tailEnd/>
          </a:ln>
        </p:spPr>
        <p:txBody>
          <a:bodyPr anchor="ctr"/>
          <a:lstStyle/>
          <a:p>
            <a:pPr algn="ctr"/>
            <a:r>
              <a:rPr lang="fr-FR" sz="2800" b="1" dirty="0">
                <a:solidFill>
                  <a:schemeClr val="accent2"/>
                </a:solidFill>
              </a:rPr>
              <a:t>2.2.1- la première loi de la statique des fluides :</a:t>
            </a:r>
            <a:br>
              <a:rPr lang="fr-FR" sz="2800" b="1" dirty="0">
                <a:solidFill>
                  <a:schemeClr val="accent2"/>
                </a:solidFill>
              </a:rPr>
            </a:br>
            <a:r>
              <a:rPr lang="fr-FR" sz="2800" b="1" dirty="0">
                <a:solidFill>
                  <a:schemeClr val="accent2"/>
                </a:solidFill>
              </a:rPr>
              <a:t>                  « ISOTROPIE » de la </a:t>
            </a:r>
            <a:r>
              <a:rPr lang="fr-FR" sz="2800" b="1" dirty="0" smtClean="0">
                <a:solidFill>
                  <a:schemeClr val="accent2"/>
                </a:solidFill>
              </a:rPr>
              <a:t>pression ou la loi de pascal</a:t>
            </a:r>
            <a:endParaRPr lang="fr-FR" sz="2800" b="1" dirty="0">
              <a:solidFill>
                <a:schemeClr val="accent2"/>
              </a:solidFill>
            </a:endParaRPr>
          </a:p>
        </p:txBody>
      </p:sp>
      <p:grpSp>
        <p:nvGrpSpPr>
          <p:cNvPr id="2" name="Group 47"/>
          <p:cNvGrpSpPr>
            <a:grpSpLocks/>
          </p:cNvGrpSpPr>
          <p:nvPr/>
        </p:nvGrpSpPr>
        <p:grpSpPr bwMode="auto">
          <a:xfrm>
            <a:off x="5821422" y="1844675"/>
            <a:ext cx="3095625" cy="3024188"/>
            <a:chOff x="1701" y="1162"/>
            <a:chExt cx="1950" cy="1905"/>
          </a:xfrm>
        </p:grpSpPr>
        <p:sp>
          <p:nvSpPr>
            <p:cNvPr id="28677" name="Oval 48"/>
            <p:cNvSpPr>
              <a:spLocks noChangeArrowheads="1"/>
            </p:cNvSpPr>
            <p:nvPr/>
          </p:nvSpPr>
          <p:spPr bwMode="auto">
            <a:xfrm>
              <a:off x="2336" y="1797"/>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78" name="Oval 49"/>
            <p:cNvSpPr>
              <a:spLocks noChangeArrowheads="1"/>
            </p:cNvSpPr>
            <p:nvPr/>
          </p:nvSpPr>
          <p:spPr bwMode="auto">
            <a:xfrm>
              <a:off x="1701" y="1797"/>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79" name="Oval 50"/>
            <p:cNvSpPr>
              <a:spLocks noChangeArrowheads="1"/>
            </p:cNvSpPr>
            <p:nvPr/>
          </p:nvSpPr>
          <p:spPr bwMode="auto">
            <a:xfrm>
              <a:off x="2971" y="1797"/>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80" name="Oval 51"/>
            <p:cNvSpPr>
              <a:spLocks noChangeArrowheads="1"/>
            </p:cNvSpPr>
            <p:nvPr/>
          </p:nvSpPr>
          <p:spPr bwMode="auto">
            <a:xfrm>
              <a:off x="2381" y="2432"/>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81" name="Oval 52"/>
            <p:cNvSpPr>
              <a:spLocks noChangeArrowheads="1"/>
            </p:cNvSpPr>
            <p:nvPr/>
          </p:nvSpPr>
          <p:spPr bwMode="auto">
            <a:xfrm>
              <a:off x="1746" y="2432"/>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82" name="Oval 53"/>
            <p:cNvSpPr>
              <a:spLocks noChangeArrowheads="1"/>
            </p:cNvSpPr>
            <p:nvPr/>
          </p:nvSpPr>
          <p:spPr bwMode="auto">
            <a:xfrm>
              <a:off x="3016" y="2432"/>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83" name="Oval 54"/>
            <p:cNvSpPr>
              <a:spLocks noChangeArrowheads="1"/>
            </p:cNvSpPr>
            <p:nvPr/>
          </p:nvSpPr>
          <p:spPr bwMode="auto">
            <a:xfrm>
              <a:off x="2336" y="1162"/>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84" name="Oval 55"/>
            <p:cNvSpPr>
              <a:spLocks noChangeArrowheads="1"/>
            </p:cNvSpPr>
            <p:nvPr/>
          </p:nvSpPr>
          <p:spPr bwMode="auto">
            <a:xfrm>
              <a:off x="1701" y="1162"/>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85" name="Oval 56"/>
            <p:cNvSpPr>
              <a:spLocks noChangeArrowheads="1"/>
            </p:cNvSpPr>
            <p:nvPr/>
          </p:nvSpPr>
          <p:spPr bwMode="auto">
            <a:xfrm>
              <a:off x="2971" y="1162"/>
              <a:ext cx="635" cy="635"/>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28686" name="Line 57"/>
            <p:cNvSpPr>
              <a:spLocks noChangeShapeType="1"/>
            </p:cNvSpPr>
            <p:nvPr/>
          </p:nvSpPr>
          <p:spPr bwMode="auto">
            <a:xfrm>
              <a:off x="2653" y="1797"/>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687" name="Line 58"/>
            <p:cNvSpPr>
              <a:spLocks noChangeShapeType="1"/>
            </p:cNvSpPr>
            <p:nvPr/>
          </p:nvSpPr>
          <p:spPr bwMode="auto">
            <a:xfrm>
              <a:off x="2336" y="2115"/>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688" name="Line 59"/>
            <p:cNvSpPr>
              <a:spLocks noChangeShapeType="1"/>
            </p:cNvSpPr>
            <p:nvPr/>
          </p:nvSpPr>
          <p:spPr bwMode="auto">
            <a:xfrm>
              <a:off x="2653" y="1162"/>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689" name="Line 60"/>
            <p:cNvSpPr>
              <a:spLocks noChangeShapeType="1"/>
            </p:cNvSpPr>
            <p:nvPr/>
          </p:nvSpPr>
          <p:spPr bwMode="auto">
            <a:xfrm>
              <a:off x="2336" y="1480"/>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690" name="Line 61"/>
            <p:cNvSpPr>
              <a:spLocks noChangeShapeType="1"/>
            </p:cNvSpPr>
            <p:nvPr/>
          </p:nvSpPr>
          <p:spPr bwMode="auto">
            <a:xfrm>
              <a:off x="3333" y="1162"/>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691" name="Line 62"/>
            <p:cNvSpPr>
              <a:spLocks noChangeShapeType="1"/>
            </p:cNvSpPr>
            <p:nvPr/>
          </p:nvSpPr>
          <p:spPr bwMode="auto">
            <a:xfrm>
              <a:off x="3016" y="1480"/>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692" name="Line 63"/>
            <p:cNvSpPr>
              <a:spLocks noChangeShapeType="1"/>
            </p:cNvSpPr>
            <p:nvPr/>
          </p:nvSpPr>
          <p:spPr bwMode="auto">
            <a:xfrm>
              <a:off x="3333" y="1797"/>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693" name="Line 64"/>
            <p:cNvSpPr>
              <a:spLocks noChangeShapeType="1"/>
            </p:cNvSpPr>
            <p:nvPr/>
          </p:nvSpPr>
          <p:spPr bwMode="auto">
            <a:xfrm>
              <a:off x="2971" y="2115"/>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694" name="Line 65"/>
            <p:cNvSpPr>
              <a:spLocks noChangeShapeType="1"/>
            </p:cNvSpPr>
            <p:nvPr/>
          </p:nvSpPr>
          <p:spPr bwMode="auto">
            <a:xfrm>
              <a:off x="2653" y="2432"/>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695" name="Line 66"/>
            <p:cNvSpPr>
              <a:spLocks noChangeShapeType="1"/>
            </p:cNvSpPr>
            <p:nvPr/>
          </p:nvSpPr>
          <p:spPr bwMode="auto">
            <a:xfrm>
              <a:off x="2381" y="2750"/>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696" name="Line 67"/>
            <p:cNvSpPr>
              <a:spLocks noChangeShapeType="1"/>
            </p:cNvSpPr>
            <p:nvPr/>
          </p:nvSpPr>
          <p:spPr bwMode="auto">
            <a:xfrm>
              <a:off x="3333" y="2432"/>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697" name="Line 68"/>
            <p:cNvSpPr>
              <a:spLocks noChangeShapeType="1"/>
            </p:cNvSpPr>
            <p:nvPr/>
          </p:nvSpPr>
          <p:spPr bwMode="auto">
            <a:xfrm>
              <a:off x="3016" y="2750"/>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698" name="Line 69"/>
            <p:cNvSpPr>
              <a:spLocks noChangeShapeType="1"/>
            </p:cNvSpPr>
            <p:nvPr/>
          </p:nvSpPr>
          <p:spPr bwMode="auto">
            <a:xfrm>
              <a:off x="2063" y="2432"/>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699" name="Line 70"/>
            <p:cNvSpPr>
              <a:spLocks noChangeShapeType="1"/>
            </p:cNvSpPr>
            <p:nvPr/>
          </p:nvSpPr>
          <p:spPr bwMode="auto">
            <a:xfrm>
              <a:off x="1746" y="2750"/>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700" name="Line 71"/>
            <p:cNvSpPr>
              <a:spLocks noChangeShapeType="1"/>
            </p:cNvSpPr>
            <p:nvPr/>
          </p:nvSpPr>
          <p:spPr bwMode="auto">
            <a:xfrm>
              <a:off x="2018" y="1797"/>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701" name="Line 72"/>
            <p:cNvSpPr>
              <a:spLocks noChangeShapeType="1"/>
            </p:cNvSpPr>
            <p:nvPr/>
          </p:nvSpPr>
          <p:spPr bwMode="auto">
            <a:xfrm>
              <a:off x="1701" y="2115"/>
              <a:ext cx="635" cy="0"/>
            </a:xfrm>
            <a:prstGeom prst="line">
              <a:avLst/>
            </a:prstGeom>
            <a:noFill/>
            <a:ln w="38100">
              <a:solidFill>
                <a:schemeClr val="tx1"/>
              </a:solidFill>
              <a:round/>
              <a:headEnd type="triangle" w="med" len="med"/>
              <a:tailEnd type="triangle" w="med" len="med"/>
            </a:ln>
          </p:spPr>
          <p:txBody>
            <a:bodyPr/>
            <a:lstStyle/>
            <a:p>
              <a:endParaRPr lang="fr-FR"/>
            </a:p>
          </p:txBody>
        </p:sp>
        <p:sp>
          <p:nvSpPr>
            <p:cNvPr id="28702" name="Line 73"/>
            <p:cNvSpPr>
              <a:spLocks noChangeShapeType="1"/>
            </p:cNvSpPr>
            <p:nvPr/>
          </p:nvSpPr>
          <p:spPr bwMode="auto">
            <a:xfrm>
              <a:off x="2018" y="1162"/>
              <a:ext cx="0" cy="635"/>
            </a:xfrm>
            <a:prstGeom prst="line">
              <a:avLst/>
            </a:prstGeom>
            <a:noFill/>
            <a:ln w="38100">
              <a:solidFill>
                <a:srgbClr val="FF0000"/>
              </a:solidFill>
              <a:round/>
              <a:headEnd type="triangle" w="med" len="med"/>
              <a:tailEnd type="triangle" w="med" len="med"/>
            </a:ln>
          </p:spPr>
          <p:txBody>
            <a:bodyPr/>
            <a:lstStyle/>
            <a:p>
              <a:endParaRPr lang="fr-FR"/>
            </a:p>
          </p:txBody>
        </p:sp>
        <p:sp>
          <p:nvSpPr>
            <p:cNvPr id="28703" name="Line 74"/>
            <p:cNvSpPr>
              <a:spLocks noChangeShapeType="1"/>
            </p:cNvSpPr>
            <p:nvPr/>
          </p:nvSpPr>
          <p:spPr bwMode="auto">
            <a:xfrm>
              <a:off x="1701" y="1480"/>
              <a:ext cx="635" cy="0"/>
            </a:xfrm>
            <a:prstGeom prst="line">
              <a:avLst/>
            </a:prstGeom>
            <a:noFill/>
            <a:ln w="38100">
              <a:solidFill>
                <a:schemeClr val="tx1"/>
              </a:solidFill>
              <a:round/>
              <a:headEnd type="triangle" w="med" len="med"/>
              <a:tailEnd type="triangle" w="med" len="med"/>
            </a:ln>
          </p:spPr>
          <p:txBody>
            <a:bodyPr/>
            <a:lstStyle/>
            <a:p>
              <a:endParaRPr lang="fr-FR"/>
            </a:p>
          </p:txBody>
        </p:sp>
      </p:grpSp>
      <p:sp>
        <p:nvSpPr>
          <p:cNvPr id="87115" name="Rectangle 75"/>
          <p:cNvSpPr>
            <a:spLocks noChangeArrowheads="1"/>
          </p:cNvSpPr>
          <p:nvPr/>
        </p:nvSpPr>
        <p:spPr bwMode="auto">
          <a:xfrm>
            <a:off x="503238" y="5273675"/>
            <a:ext cx="8208962" cy="1143000"/>
          </a:xfrm>
          <a:prstGeom prst="rect">
            <a:avLst/>
          </a:prstGeom>
          <a:noFill/>
          <a:ln w="9525">
            <a:noFill/>
            <a:miter lim="800000"/>
            <a:headEnd/>
            <a:tailEnd/>
          </a:ln>
        </p:spPr>
        <p:txBody>
          <a:bodyPr anchor="ctr"/>
          <a:lstStyle/>
          <a:p>
            <a:r>
              <a:rPr lang="fr-FR" sz="2400" b="1" i="1" dirty="0"/>
              <a:t>La pression d’un fluide en un point est la même dans toutes les directions (</a:t>
            </a:r>
            <a:r>
              <a:rPr lang="fr-FR" sz="2800" b="1" i="1" dirty="0">
                <a:solidFill>
                  <a:srgbClr val="FF0000"/>
                </a:solidFill>
              </a:rPr>
              <a:t>isotrope</a:t>
            </a:r>
            <a:r>
              <a:rPr lang="fr-FR" sz="2400" b="1" i="1" dirty="0"/>
              <a:t>).</a:t>
            </a:r>
          </a:p>
        </p:txBody>
      </p:sp>
      <p:pic>
        <p:nvPicPr>
          <p:cNvPr id="32" name="Picture 1"/>
          <p:cNvPicPr>
            <a:picLocks noChangeAspect="1" noChangeArrowheads="1"/>
          </p:cNvPicPr>
          <p:nvPr/>
        </p:nvPicPr>
        <p:blipFill>
          <a:blip r:embed="rId3" cstate="print"/>
          <a:srcRect/>
          <a:stretch>
            <a:fillRect/>
          </a:stretch>
        </p:blipFill>
        <p:spPr bwMode="auto">
          <a:xfrm>
            <a:off x="0" y="1676376"/>
            <a:ext cx="5728151" cy="3121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2078019"/>
          </a:xfrm>
        </p:spPr>
        <p:txBody>
          <a:bodyPr>
            <a:noAutofit/>
          </a:bodyPr>
          <a:lstStyle/>
          <a:p>
            <a:pPr algn="l"/>
            <a:r>
              <a:rPr lang="fr-FR" sz="2400" b="1" dirty="0" smtClean="0">
                <a:solidFill>
                  <a:srgbClr val="FF0000"/>
                </a:solidFill>
              </a:rPr>
              <a:t>NB: </a:t>
            </a:r>
            <a:br>
              <a:rPr lang="fr-FR" sz="2400" b="1" dirty="0" smtClean="0">
                <a:solidFill>
                  <a:srgbClr val="FF0000"/>
                </a:solidFill>
              </a:rPr>
            </a:br>
            <a:r>
              <a:rPr lang="fr-FR" sz="2400" dirty="0" smtClean="0"/>
              <a:t>la pression </a:t>
            </a:r>
            <a:r>
              <a:rPr lang="fr-FR" sz="2400" b="1" dirty="0" smtClean="0">
                <a:solidFill>
                  <a:srgbClr val="00B050"/>
                </a:solidFill>
              </a:rPr>
              <a:t>exercée sur un liquide enfermé </a:t>
            </a:r>
            <a:r>
              <a:rPr lang="fr-FR" sz="2400" dirty="0" smtClean="0"/>
              <a:t>se transmet </a:t>
            </a:r>
            <a:r>
              <a:rPr lang="fr-FR" sz="2400" b="1" i="1" dirty="0" smtClean="0">
                <a:solidFill>
                  <a:srgbClr val="6600FF"/>
                </a:solidFill>
              </a:rPr>
              <a:t>intégralement dans toutes les directions</a:t>
            </a:r>
            <a:r>
              <a:rPr lang="fr-FR" sz="2400" dirty="0" smtClean="0"/>
              <a:t> ; agissant avec une force égale sur des surfaces égales.</a:t>
            </a:r>
            <a:endParaRPr lang="fr-FR" sz="4000" dirty="0"/>
          </a:p>
        </p:txBody>
      </p:sp>
      <p:pic>
        <p:nvPicPr>
          <p:cNvPr id="3" name="Picture 2" descr="D:\Information jpg 2019 2020\Theoreme de pascal.PNG"/>
          <p:cNvPicPr>
            <a:picLocks noChangeAspect="1" noChangeArrowheads="1"/>
          </p:cNvPicPr>
          <p:nvPr/>
        </p:nvPicPr>
        <p:blipFill>
          <a:blip r:embed="rId2"/>
          <a:srcRect/>
          <a:stretch>
            <a:fillRect/>
          </a:stretch>
        </p:blipFill>
        <p:spPr bwMode="auto">
          <a:xfrm>
            <a:off x="1249317" y="2114532"/>
            <a:ext cx="6792913" cy="45243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0"/>
            <a:ext cx="9144000" cy="1214446"/>
          </a:xfrm>
        </p:spPr>
        <p:txBody>
          <a:bodyPr>
            <a:normAutofit/>
          </a:bodyPr>
          <a:lstStyle/>
          <a:p>
            <a:pPr algn="l"/>
            <a:r>
              <a:rPr lang="fr-FR" sz="2400" b="1" dirty="0" smtClean="0"/>
              <a:t>Exemple: la </a:t>
            </a:r>
            <a:r>
              <a:rPr lang="fr-FR" sz="2400" b="1" dirty="0" smtClean="0">
                <a:solidFill>
                  <a:srgbClr val="FF0000"/>
                </a:solidFill>
              </a:rPr>
              <a:t>pression</a:t>
            </a:r>
            <a:r>
              <a:rPr lang="fr-FR" sz="2400" b="1" dirty="0" smtClean="0"/>
              <a:t> est créée par </a:t>
            </a:r>
            <a:r>
              <a:rPr lang="fr-FR" sz="2400" b="1" i="1" dirty="0" smtClean="0"/>
              <a:t>la </a:t>
            </a:r>
            <a:r>
              <a:rPr lang="fr-FR" sz="2400" b="1" i="1" dirty="0" smtClean="0">
                <a:solidFill>
                  <a:srgbClr val="FF0000"/>
                </a:solidFill>
              </a:rPr>
              <a:t>résistance</a:t>
            </a:r>
            <a:r>
              <a:rPr lang="fr-FR" sz="2400" b="1" i="1" dirty="0" smtClean="0"/>
              <a:t> du </a:t>
            </a:r>
            <a:r>
              <a:rPr lang="fr-FR" sz="2400" b="1" i="1" dirty="0" smtClean="0">
                <a:solidFill>
                  <a:srgbClr val="6600FF"/>
                </a:solidFill>
              </a:rPr>
              <a:t>liquide</a:t>
            </a:r>
            <a:r>
              <a:rPr lang="fr-FR" sz="2400" b="1" dirty="0" smtClean="0"/>
              <a:t> à la compression.</a:t>
            </a: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7409" name="Object 1"/>
          <p:cNvGraphicFramePr>
            <a:graphicFrameLocks noChangeAspect="1"/>
          </p:cNvGraphicFramePr>
          <p:nvPr/>
        </p:nvGraphicFramePr>
        <p:xfrm>
          <a:off x="1000100" y="2571744"/>
          <a:ext cx="7770895" cy="2763590"/>
        </p:xfrm>
        <a:graphic>
          <a:graphicData uri="http://schemas.openxmlformats.org/presentationml/2006/ole">
            <p:oleObj spid="_x0000_s78850" r:id="rId3" imgW="5629275" imgH="3019425" progId="">
              <p:embed/>
            </p:oleObj>
          </a:graphicData>
        </a:graphic>
      </p:graphicFrame>
      <p:sp>
        <p:nvSpPr>
          <p:cNvPr id="6" name="Sous-titre 2"/>
          <p:cNvSpPr txBox="1">
            <a:spLocks/>
          </p:cNvSpPr>
          <p:nvPr/>
        </p:nvSpPr>
        <p:spPr>
          <a:xfrm>
            <a:off x="1103265" y="1019142"/>
            <a:ext cx="7143800" cy="1109658"/>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smtClean="0">
              <a:ln>
                <a:noFill/>
              </a:ln>
              <a:solidFill>
                <a:srgbClr val="0099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200" b="1" i="0" u="none" strike="noStrike" kern="1200" cap="none" spc="0" normalizeH="0" baseline="0" noProof="0" dirty="0" smtClean="0">
                <a:ln>
                  <a:noFill/>
                </a:ln>
                <a:solidFill>
                  <a:srgbClr val="009900"/>
                </a:solidFill>
                <a:effectLst/>
                <a:uLnTx/>
                <a:uFillTx/>
                <a:latin typeface="+mn-lt"/>
                <a:ea typeface="+mn-ea"/>
                <a:cs typeface="+mn-cs"/>
              </a:rPr>
              <a:t>L’appareil qui permet de </a:t>
            </a:r>
            <a:r>
              <a:rPr kumimoji="0" lang="fr-FR" sz="3200" b="1" i="1" u="none" strike="noStrike" kern="1200" cap="none" spc="0" normalizeH="0" baseline="0" noProof="0" dirty="0" smtClean="0">
                <a:ln>
                  <a:noFill/>
                </a:ln>
                <a:solidFill>
                  <a:srgbClr val="009900"/>
                </a:solidFill>
                <a:effectLst/>
                <a:uLnTx/>
                <a:uFillTx/>
                <a:latin typeface="+mn-lt"/>
                <a:ea typeface="+mn-ea"/>
                <a:cs typeface="+mn-cs"/>
              </a:rPr>
              <a:t>mesurer la pression</a:t>
            </a:r>
            <a:r>
              <a:rPr kumimoji="0" lang="fr-FR" sz="3200" b="1" i="0" u="none" strike="noStrike" kern="1200" cap="none" spc="0" normalizeH="0" baseline="0" noProof="0" dirty="0" smtClean="0">
                <a:ln>
                  <a:noFill/>
                </a:ln>
                <a:solidFill>
                  <a:srgbClr val="009900"/>
                </a:solidFill>
                <a:effectLst/>
                <a:uLnTx/>
                <a:uFillTx/>
                <a:latin typeface="+mn-lt"/>
                <a:ea typeface="+mn-ea"/>
                <a:cs typeface="+mn-cs"/>
              </a:rPr>
              <a:t> est le MANOMETRE.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3200" b="1" i="0" u="none" strike="noStrike" kern="1200" cap="none" spc="0" normalizeH="0" baseline="0" noProof="0" dirty="0">
              <a:ln>
                <a:noFill/>
              </a:ln>
              <a:solidFill>
                <a:srgbClr val="009900"/>
              </a:solidFill>
              <a:effectLst/>
              <a:uLnTx/>
              <a:uFillTx/>
              <a:latin typeface="+mn-lt"/>
              <a:ea typeface="+mn-ea"/>
              <a:cs typeface="+mn-cs"/>
            </a:endParaRPr>
          </a:p>
        </p:txBody>
      </p:sp>
      <p:sp>
        <p:nvSpPr>
          <p:cNvPr id="7" name="Sous-titre 2"/>
          <p:cNvSpPr txBox="1">
            <a:spLocks/>
          </p:cNvSpPr>
          <p:nvPr/>
        </p:nvSpPr>
        <p:spPr>
          <a:xfrm>
            <a:off x="409518" y="5327676"/>
            <a:ext cx="4418073" cy="409594"/>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1" i="0" u="none" strike="noStrike" kern="1200" cap="none" spc="0" normalizeH="0" baseline="0" noProof="0" dirty="0" smtClean="0">
                <a:ln>
                  <a:noFill/>
                </a:ln>
                <a:effectLst/>
                <a:uLnTx/>
                <a:uFillTx/>
                <a:latin typeface="+mn-lt"/>
                <a:ea typeface="+mn-ea"/>
                <a:cs typeface="+mn-cs"/>
              </a:rPr>
              <a:t>Pas de résistance =Pression nulle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400" b="1" i="0" u="none" strike="noStrike" kern="1200" cap="none" spc="0" normalizeH="0" baseline="0" noProof="0" dirty="0" smtClean="0">
              <a:ln>
                <a:noFill/>
              </a:ln>
              <a:effectLst/>
              <a:uLnTx/>
              <a:uFillTx/>
              <a:latin typeface="+mn-lt"/>
              <a:ea typeface="+mn-ea"/>
              <a:cs typeface="+mn-cs"/>
            </a:endParaRPr>
          </a:p>
        </p:txBody>
      </p:sp>
      <p:sp>
        <p:nvSpPr>
          <p:cNvPr id="8" name="Rectangle 7"/>
          <p:cNvSpPr/>
          <p:nvPr/>
        </p:nvSpPr>
        <p:spPr>
          <a:xfrm>
            <a:off x="5265747" y="5389117"/>
            <a:ext cx="362266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r-FR" sz="2400" b="1" dirty="0" smtClean="0"/>
              <a:t>Résistance = pression </a:t>
            </a:r>
            <a:endParaRPr lang="fr-FR" sz="2400" b="1" dirty="0"/>
          </a:p>
        </p:txBody>
      </p:sp>
      <p:sp>
        <p:nvSpPr>
          <p:cNvPr id="17411" name="Rectangle 3"/>
          <p:cNvSpPr>
            <a:spLocks noChangeArrowheads="1"/>
          </p:cNvSpPr>
          <p:nvPr/>
        </p:nvSpPr>
        <p:spPr bwMode="auto">
          <a:xfrm>
            <a:off x="0" y="6030225"/>
            <a:ext cx="9144000" cy="830997"/>
          </a:xfrm>
          <a:prstGeom prst="rect">
            <a:avLst/>
          </a:prstGeom>
          <a:solidFill>
            <a:srgbClr val="BFBFB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Lst>
            </a:pPr>
            <a:r>
              <a:rPr kumimoji="0" lang="fr-FR" sz="2400" b="1" i="1" u="none" strike="noStrike" cap="none" normalizeH="0" baseline="0" dirty="0" smtClean="0">
                <a:ln>
                  <a:noFill/>
                </a:ln>
                <a:solidFill>
                  <a:srgbClr val="6600FF"/>
                </a:solidFill>
                <a:effectLst/>
                <a:latin typeface="Arial" pitchFamily="34" charset="0"/>
                <a:ea typeface="Times New Roman" pitchFamily="18" charset="0"/>
                <a:cs typeface="Arial" pitchFamily="34" charset="0"/>
              </a:rPr>
              <a:t>Le fluide étant au repos, la pression est identique en tout point du circuit, il s’agit du principe de PASCAL.</a:t>
            </a:r>
            <a:endParaRPr kumimoji="0" lang="fr-FR" sz="2400" b="0" i="0" u="none" strike="noStrike" cap="none" normalizeH="0" baseline="0" dirty="0" smtClean="0">
              <a:ln>
                <a:noFill/>
              </a:ln>
              <a:solidFill>
                <a:srgbClr val="6600FF"/>
              </a:solidFill>
              <a:effectLst/>
              <a:latin typeface="Arial" pitchFamily="34" charset="0"/>
              <a:cs typeface="Arial" pitchFamily="34" charset="0"/>
            </a:endParaRPr>
          </a:p>
        </p:txBody>
      </p:sp>
      <p:pic>
        <p:nvPicPr>
          <p:cNvPr id="78851" name="Picture 3" descr="C:\Users\bik\Pictures\Sans titre.png"/>
          <p:cNvPicPr>
            <a:picLocks noChangeAspect="1" noChangeArrowheads="1"/>
          </p:cNvPicPr>
          <p:nvPr/>
        </p:nvPicPr>
        <p:blipFill>
          <a:blip r:embed="rId4" cstate="print"/>
          <a:srcRect/>
          <a:stretch>
            <a:fillRect/>
          </a:stretch>
        </p:blipFill>
        <p:spPr bwMode="auto">
          <a:xfrm rot="2198410">
            <a:off x="3167021" y="3364982"/>
            <a:ext cx="1006083" cy="1008715"/>
          </a:xfrm>
          <a:prstGeom prst="rect">
            <a:avLst/>
          </a:prstGeom>
          <a:noFill/>
        </p:spPr>
      </p:pic>
      <p:pic>
        <p:nvPicPr>
          <p:cNvPr id="78852" name="Picture 4"/>
          <p:cNvPicPr>
            <a:picLocks noChangeAspect="1" noChangeArrowheads="1"/>
          </p:cNvPicPr>
          <p:nvPr/>
        </p:nvPicPr>
        <p:blipFill>
          <a:blip r:embed="rId5"/>
          <a:srcRect/>
          <a:stretch>
            <a:fillRect/>
          </a:stretch>
        </p:blipFill>
        <p:spPr bwMode="auto">
          <a:xfrm>
            <a:off x="7273962" y="3429000"/>
            <a:ext cx="1057275" cy="1162050"/>
          </a:xfrm>
          <a:prstGeom prst="rect">
            <a:avLst/>
          </a:prstGeom>
          <a:noFill/>
          <a:ln w="9525">
            <a:noFill/>
            <a:miter lim="800000"/>
            <a:headEnd/>
            <a:tailEnd/>
          </a:ln>
          <a:effectLst/>
        </p:spPr>
      </p:pic>
      <p:sp>
        <p:nvSpPr>
          <p:cNvPr id="11" name="ZoneTexte 10"/>
          <p:cNvSpPr txBox="1"/>
          <p:nvPr/>
        </p:nvSpPr>
        <p:spPr>
          <a:xfrm>
            <a:off x="1212804" y="2297097"/>
            <a:ext cx="2008215"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fr-FR" b="1" dirty="0" smtClean="0"/>
              <a:t>Circuit ouvert</a:t>
            </a:r>
            <a:endParaRPr lang="fr-FR" b="1" dirty="0"/>
          </a:p>
        </p:txBody>
      </p:sp>
      <p:sp>
        <p:nvSpPr>
          <p:cNvPr id="12" name="ZoneTexte 11"/>
          <p:cNvSpPr txBox="1"/>
          <p:nvPr/>
        </p:nvSpPr>
        <p:spPr>
          <a:xfrm>
            <a:off x="5740416" y="2297097"/>
            <a:ext cx="1643085"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b="1" dirty="0" smtClean="0"/>
              <a:t>Circuit fermé</a:t>
            </a:r>
            <a:endParaRPr lang="fr-F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D:\Information jpg 2019 2020\pression et hauteur.PNG"/>
          <p:cNvPicPr>
            <a:picLocks noChangeAspect="1" noChangeArrowheads="1"/>
          </p:cNvPicPr>
          <p:nvPr/>
        </p:nvPicPr>
        <p:blipFill>
          <a:blip r:embed="rId2"/>
          <a:srcRect/>
          <a:stretch>
            <a:fillRect/>
          </a:stretch>
        </p:blipFill>
        <p:spPr bwMode="auto">
          <a:xfrm>
            <a:off x="665109" y="1128681"/>
            <a:ext cx="7954356" cy="5257872"/>
          </a:xfrm>
          <a:prstGeom prst="rect">
            <a:avLst/>
          </a:prstGeom>
          <a:noFill/>
        </p:spPr>
      </p:pic>
      <p:sp>
        <p:nvSpPr>
          <p:cNvPr id="3" name="Sous-titre 2"/>
          <p:cNvSpPr txBox="1">
            <a:spLocks/>
          </p:cNvSpPr>
          <p:nvPr/>
        </p:nvSpPr>
        <p:spPr>
          <a:xfrm>
            <a:off x="0" y="428604"/>
            <a:ext cx="9144000" cy="1214446"/>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fr-FR" sz="3200" b="1" i="0" u="none" strike="noStrike" kern="0" cap="none" spc="0" normalizeH="0" baseline="0" noProof="0" dirty="0" smtClean="0">
                <a:ln>
                  <a:noFill/>
                </a:ln>
                <a:solidFill>
                  <a:schemeClr val="tx1"/>
                </a:solidFill>
                <a:effectLst/>
                <a:uLnTx/>
                <a:uFillTx/>
                <a:latin typeface="+mn-lt"/>
                <a:ea typeface="+mn-ea"/>
                <a:cs typeface="+mn-cs"/>
              </a:rPr>
              <a:t>Exemple: la </a:t>
            </a:r>
            <a:r>
              <a:rPr kumimoji="0" lang="fr-FR" sz="3200" b="1" i="0" u="none" strike="noStrike" kern="0" cap="none" spc="0" normalizeH="0" baseline="0" noProof="0" dirty="0" smtClean="0">
                <a:ln>
                  <a:noFill/>
                </a:ln>
                <a:solidFill>
                  <a:srgbClr val="6600FF"/>
                </a:solidFill>
                <a:effectLst/>
                <a:uLnTx/>
                <a:uFillTx/>
                <a:latin typeface="+mn-lt"/>
                <a:ea typeface="+mn-ea"/>
                <a:cs typeface="+mn-cs"/>
              </a:rPr>
              <a:t>pression-château</a:t>
            </a:r>
            <a:r>
              <a:rPr kumimoji="0" lang="fr-FR" sz="3200" b="1" i="0" u="none" strike="noStrike" kern="0" cap="none" spc="0" normalizeH="0" baseline="0" noProof="0" dirty="0" smtClean="0">
                <a:ln>
                  <a:noFill/>
                </a:ln>
                <a:solidFill>
                  <a:schemeClr val="tx1"/>
                </a:solidFill>
                <a:effectLst/>
                <a:uLnTx/>
                <a:uFillTx/>
                <a:latin typeface="+mn-lt"/>
                <a:ea typeface="+mn-ea"/>
                <a:cs typeface="+mn-cs"/>
              </a:rPr>
              <a:t> d’eau.</a:t>
            </a:r>
          </a:p>
        </p:txBody>
      </p:sp>
      <p:sp>
        <p:nvSpPr>
          <p:cNvPr id="4" name="ZoneTexte 3"/>
          <p:cNvSpPr txBox="1"/>
          <p:nvPr/>
        </p:nvSpPr>
        <p:spPr>
          <a:xfrm>
            <a:off x="2417733" y="6442502"/>
            <a:ext cx="4052943" cy="415498"/>
          </a:xfrm>
          <a:prstGeom prst="rect">
            <a:avLst/>
          </a:prstGeom>
          <a:noFill/>
        </p:spPr>
        <p:txBody>
          <a:bodyPr wrap="square" rtlCol="0">
            <a:spAutoFit/>
          </a:bodyPr>
          <a:lstStyle/>
          <a:p>
            <a:r>
              <a:rPr lang="fr-FR" sz="1050" dirty="0" smtClean="0"/>
              <a:t>Source: </a:t>
            </a:r>
            <a:r>
              <a:rPr lang="fr-FR" sz="1050" dirty="0" smtClean="0">
                <a:hlinkClick r:id="rId3"/>
              </a:rPr>
              <a:t>https://www.wikitp.fr/notions-hydrauliques/colonne-deau</a:t>
            </a:r>
            <a:endParaRPr lang="fr-FR" sz="1050" dirty="0" smtClean="0"/>
          </a:p>
          <a:p>
            <a:endParaRPr lang="fr-FR" sz="10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457200" y="152400"/>
            <a:ext cx="8229600" cy="760413"/>
          </a:xfrm>
        </p:spPr>
        <p:txBody>
          <a:bodyPr/>
          <a:lstStyle/>
          <a:p>
            <a:pPr eaLnBrk="1" hangingPunct="1"/>
            <a:r>
              <a:rPr lang="fr-FR" sz="2800" b="1" dirty="0" smtClean="0">
                <a:solidFill>
                  <a:schemeClr val="accent2"/>
                </a:solidFill>
              </a:rPr>
              <a:t>2. 2.2- conséquences d’isotropie de la pression</a:t>
            </a:r>
          </a:p>
        </p:txBody>
      </p:sp>
      <p:sp>
        <p:nvSpPr>
          <p:cNvPr id="88068" name="Rectangle 4"/>
          <p:cNvSpPr>
            <a:spLocks noChangeArrowheads="1"/>
          </p:cNvSpPr>
          <p:nvPr/>
        </p:nvSpPr>
        <p:spPr bwMode="auto">
          <a:xfrm>
            <a:off x="395288" y="836613"/>
            <a:ext cx="8208962" cy="1143000"/>
          </a:xfrm>
          <a:prstGeom prst="rect">
            <a:avLst/>
          </a:prstGeom>
          <a:noFill/>
          <a:ln w="9525">
            <a:noFill/>
            <a:miter lim="800000"/>
            <a:headEnd/>
            <a:tailEnd/>
          </a:ln>
        </p:spPr>
        <p:txBody>
          <a:bodyPr anchor="ctr"/>
          <a:lstStyle/>
          <a:p>
            <a:r>
              <a:rPr lang="fr-FR" sz="2400" b="1" i="1" dirty="0"/>
              <a:t>Les conséquences de </a:t>
            </a:r>
            <a:r>
              <a:rPr lang="fr-FR" sz="2400" b="1" i="1" dirty="0">
                <a:solidFill>
                  <a:schemeClr val="accent2"/>
                </a:solidFill>
              </a:rPr>
              <a:t>l’isotropie</a:t>
            </a:r>
            <a:r>
              <a:rPr lang="fr-FR" sz="2400" b="1" i="1" dirty="0"/>
              <a:t> </a:t>
            </a:r>
            <a:r>
              <a:rPr lang="fr-FR" sz="2400" b="1" i="1" dirty="0">
                <a:solidFill>
                  <a:schemeClr val="accent2"/>
                </a:solidFill>
              </a:rPr>
              <a:t>de la pression</a:t>
            </a:r>
            <a:r>
              <a:rPr lang="fr-FR" sz="2400" b="1" i="1" dirty="0"/>
              <a:t> sont nombreuses. Les </a:t>
            </a:r>
            <a:r>
              <a:rPr lang="fr-FR" sz="2400" b="1" i="1" u="sng" dirty="0">
                <a:solidFill>
                  <a:schemeClr val="accent2"/>
                </a:solidFill>
              </a:rPr>
              <a:t>deux</a:t>
            </a:r>
            <a:r>
              <a:rPr lang="fr-FR" sz="2400" b="1" i="1" dirty="0"/>
              <a:t> les plus important sur le plan pratique sont:</a:t>
            </a:r>
          </a:p>
        </p:txBody>
      </p:sp>
      <p:grpSp>
        <p:nvGrpSpPr>
          <p:cNvPr id="2" name="Group 26"/>
          <p:cNvGrpSpPr>
            <a:grpSpLocks/>
          </p:cNvGrpSpPr>
          <p:nvPr/>
        </p:nvGrpSpPr>
        <p:grpSpPr bwMode="auto">
          <a:xfrm>
            <a:off x="179388" y="1773238"/>
            <a:ext cx="8640762" cy="1719262"/>
            <a:chOff x="113" y="2069"/>
            <a:chExt cx="5443" cy="1083"/>
          </a:xfrm>
        </p:grpSpPr>
        <p:sp>
          <p:nvSpPr>
            <p:cNvPr id="29722" name="Rectangle 5"/>
            <p:cNvSpPr>
              <a:spLocks noChangeArrowheads="1"/>
            </p:cNvSpPr>
            <p:nvPr/>
          </p:nvSpPr>
          <p:spPr bwMode="auto">
            <a:xfrm>
              <a:off x="612" y="2491"/>
              <a:ext cx="576" cy="576"/>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29723" name="AutoShape 6"/>
            <p:cNvSpPr>
              <a:spLocks noChangeArrowheads="1"/>
            </p:cNvSpPr>
            <p:nvPr/>
          </p:nvSpPr>
          <p:spPr bwMode="auto">
            <a:xfrm>
              <a:off x="1383" y="2491"/>
              <a:ext cx="765" cy="576"/>
            </a:xfrm>
            <a:prstGeom prst="parallelogram">
              <a:avLst>
                <a:gd name="adj" fmla="val 33203"/>
              </a:avLst>
            </a:prstGeom>
            <a:solidFill>
              <a:schemeClr val="accent1"/>
            </a:solidFill>
            <a:ln w="9525">
              <a:solidFill>
                <a:schemeClr val="tx1"/>
              </a:solidFill>
              <a:miter lim="800000"/>
              <a:headEnd/>
              <a:tailEnd/>
            </a:ln>
          </p:spPr>
          <p:txBody>
            <a:bodyPr wrap="none" anchor="ctr"/>
            <a:lstStyle/>
            <a:p>
              <a:endParaRPr lang="fr-FR"/>
            </a:p>
          </p:txBody>
        </p:sp>
        <p:sp>
          <p:nvSpPr>
            <p:cNvPr id="29724" name="AutoShape 7"/>
            <p:cNvSpPr>
              <a:spLocks noChangeArrowheads="1"/>
            </p:cNvSpPr>
            <p:nvPr/>
          </p:nvSpPr>
          <p:spPr bwMode="auto">
            <a:xfrm>
              <a:off x="2426" y="2387"/>
              <a:ext cx="576" cy="765"/>
            </a:xfrm>
            <a:prstGeom prst="can">
              <a:avLst>
                <a:gd name="adj" fmla="val 33203"/>
              </a:avLst>
            </a:prstGeom>
            <a:solidFill>
              <a:schemeClr val="accent1"/>
            </a:solidFill>
            <a:ln w="9525">
              <a:solidFill>
                <a:schemeClr val="tx1"/>
              </a:solidFill>
              <a:round/>
              <a:headEnd/>
              <a:tailEnd/>
            </a:ln>
          </p:spPr>
          <p:txBody>
            <a:bodyPr wrap="none" anchor="ctr"/>
            <a:lstStyle/>
            <a:p>
              <a:endParaRPr lang="fr-FR"/>
            </a:p>
          </p:txBody>
        </p:sp>
        <p:sp>
          <p:nvSpPr>
            <p:cNvPr id="29725" name="AutoShape 8"/>
            <p:cNvSpPr>
              <a:spLocks noChangeArrowheads="1"/>
            </p:cNvSpPr>
            <p:nvPr/>
          </p:nvSpPr>
          <p:spPr bwMode="auto">
            <a:xfrm>
              <a:off x="3288" y="2491"/>
              <a:ext cx="765" cy="576"/>
            </a:xfrm>
            <a:custGeom>
              <a:avLst/>
              <a:gdLst>
                <a:gd name="T0" fmla="*/ 24 w 21600"/>
                <a:gd name="T1" fmla="*/ 8 h 21600"/>
                <a:gd name="T2" fmla="*/ 14 w 21600"/>
                <a:gd name="T3" fmla="*/ 15 h 21600"/>
                <a:gd name="T4" fmla="*/ 3 w 21600"/>
                <a:gd name="T5" fmla="*/ 8 h 21600"/>
                <a:gd name="T6" fmla="*/ 14 w 21600"/>
                <a:gd name="T7" fmla="*/ 0 h 21600"/>
                <a:gd name="T8" fmla="*/ 0 60000 65536"/>
                <a:gd name="T9" fmla="*/ 0 60000 65536"/>
                <a:gd name="T10" fmla="*/ 0 60000 65536"/>
                <a:gd name="T11" fmla="*/ 0 60000 65536"/>
                <a:gd name="T12" fmla="*/ 4489 w 21600"/>
                <a:gd name="T13" fmla="*/ 4500 h 21600"/>
                <a:gd name="T14" fmla="*/ 1711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fr-FR"/>
            </a:p>
          </p:txBody>
        </p:sp>
        <p:sp>
          <p:nvSpPr>
            <p:cNvPr id="29726" name="AutoShape 9"/>
            <p:cNvSpPr>
              <a:spLocks noChangeArrowheads="1"/>
            </p:cNvSpPr>
            <p:nvPr/>
          </p:nvSpPr>
          <p:spPr bwMode="auto">
            <a:xfrm>
              <a:off x="4241" y="2069"/>
              <a:ext cx="930" cy="998"/>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fr-FR"/>
            </a:p>
          </p:txBody>
        </p:sp>
        <p:sp>
          <p:nvSpPr>
            <p:cNvPr id="29727" name="Line 10"/>
            <p:cNvSpPr>
              <a:spLocks noChangeShapeType="1"/>
            </p:cNvSpPr>
            <p:nvPr/>
          </p:nvSpPr>
          <p:spPr bwMode="auto">
            <a:xfrm>
              <a:off x="204" y="3067"/>
              <a:ext cx="5125" cy="0"/>
            </a:xfrm>
            <a:prstGeom prst="line">
              <a:avLst/>
            </a:prstGeom>
            <a:noFill/>
            <a:ln w="9525">
              <a:solidFill>
                <a:schemeClr val="tx1"/>
              </a:solidFill>
              <a:prstDash val="dashDot"/>
              <a:round/>
              <a:headEnd/>
              <a:tailEnd/>
            </a:ln>
          </p:spPr>
          <p:txBody>
            <a:bodyPr/>
            <a:lstStyle/>
            <a:p>
              <a:endParaRPr lang="fr-FR"/>
            </a:p>
          </p:txBody>
        </p:sp>
        <p:sp>
          <p:nvSpPr>
            <p:cNvPr id="29728" name="Line 11"/>
            <p:cNvSpPr>
              <a:spLocks noChangeShapeType="1"/>
            </p:cNvSpPr>
            <p:nvPr/>
          </p:nvSpPr>
          <p:spPr bwMode="auto">
            <a:xfrm flipV="1">
              <a:off x="612" y="2387"/>
              <a:ext cx="0" cy="91"/>
            </a:xfrm>
            <a:prstGeom prst="line">
              <a:avLst/>
            </a:prstGeom>
            <a:noFill/>
            <a:ln w="9525">
              <a:solidFill>
                <a:schemeClr val="tx1"/>
              </a:solidFill>
              <a:round/>
              <a:headEnd/>
              <a:tailEnd/>
            </a:ln>
          </p:spPr>
          <p:txBody>
            <a:bodyPr/>
            <a:lstStyle/>
            <a:p>
              <a:endParaRPr lang="fr-FR"/>
            </a:p>
          </p:txBody>
        </p:sp>
        <p:sp>
          <p:nvSpPr>
            <p:cNvPr id="29729" name="Line 12"/>
            <p:cNvSpPr>
              <a:spLocks noChangeShapeType="1"/>
            </p:cNvSpPr>
            <p:nvPr/>
          </p:nvSpPr>
          <p:spPr bwMode="auto">
            <a:xfrm flipV="1">
              <a:off x="1179" y="2409"/>
              <a:ext cx="0" cy="91"/>
            </a:xfrm>
            <a:prstGeom prst="line">
              <a:avLst/>
            </a:prstGeom>
            <a:noFill/>
            <a:ln w="9525">
              <a:solidFill>
                <a:schemeClr val="tx1"/>
              </a:solidFill>
              <a:round/>
              <a:headEnd/>
              <a:tailEnd/>
            </a:ln>
          </p:spPr>
          <p:txBody>
            <a:bodyPr/>
            <a:lstStyle/>
            <a:p>
              <a:endParaRPr lang="fr-FR"/>
            </a:p>
          </p:txBody>
        </p:sp>
        <p:sp>
          <p:nvSpPr>
            <p:cNvPr id="29730" name="Line 13"/>
            <p:cNvSpPr>
              <a:spLocks noChangeShapeType="1"/>
            </p:cNvSpPr>
            <p:nvPr/>
          </p:nvSpPr>
          <p:spPr bwMode="auto">
            <a:xfrm flipV="1">
              <a:off x="1565" y="2363"/>
              <a:ext cx="45" cy="137"/>
            </a:xfrm>
            <a:prstGeom prst="line">
              <a:avLst/>
            </a:prstGeom>
            <a:noFill/>
            <a:ln w="9525">
              <a:solidFill>
                <a:schemeClr val="tx1"/>
              </a:solidFill>
              <a:round/>
              <a:headEnd/>
              <a:tailEnd/>
            </a:ln>
          </p:spPr>
          <p:txBody>
            <a:bodyPr/>
            <a:lstStyle/>
            <a:p>
              <a:endParaRPr lang="fr-FR"/>
            </a:p>
          </p:txBody>
        </p:sp>
        <p:sp>
          <p:nvSpPr>
            <p:cNvPr id="29731" name="Line 14"/>
            <p:cNvSpPr>
              <a:spLocks noChangeShapeType="1"/>
            </p:cNvSpPr>
            <p:nvPr/>
          </p:nvSpPr>
          <p:spPr bwMode="auto">
            <a:xfrm flipV="1">
              <a:off x="2132" y="2364"/>
              <a:ext cx="45" cy="137"/>
            </a:xfrm>
            <a:prstGeom prst="line">
              <a:avLst/>
            </a:prstGeom>
            <a:noFill/>
            <a:ln w="9525">
              <a:solidFill>
                <a:schemeClr val="tx1"/>
              </a:solidFill>
              <a:round/>
              <a:headEnd/>
              <a:tailEnd/>
            </a:ln>
          </p:spPr>
          <p:txBody>
            <a:bodyPr/>
            <a:lstStyle/>
            <a:p>
              <a:endParaRPr lang="fr-FR"/>
            </a:p>
          </p:txBody>
        </p:sp>
        <p:sp>
          <p:nvSpPr>
            <p:cNvPr id="29732" name="Line 15"/>
            <p:cNvSpPr>
              <a:spLocks noChangeShapeType="1"/>
            </p:cNvSpPr>
            <p:nvPr/>
          </p:nvSpPr>
          <p:spPr bwMode="auto">
            <a:xfrm flipV="1">
              <a:off x="2426" y="2296"/>
              <a:ext cx="0" cy="227"/>
            </a:xfrm>
            <a:prstGeom prst="line">
              <a:avLst/>
            </a:prstGeom>
            <a:noFill/>
            <a:ln w="9525">
              <a:solidFill>
                <a:schemeClr val="tx1"/>
              </a:solidFill>
              <a:round/>
              <a:headEnd/>
              <a:tailEnd/>
            </a:ln>
          </p:spPr>
          <p:txBody>
            <a:bodyPr/>
            <a:lstStyle/>
            <a:p>
              <a:endParaRPr lang="fr-FR"/>
            </a:p>
          </p:txBody>
        </p:sp>
        <p:sp>
          <p:nvSpPr>
            <p:cNvPr id="29733" name="Line 16"/>
            <p:cNvSpPr>
              <a:spLocks noChangeShapeType="1"/>
            </p:cNvSpPr>
            <p:nvPr/>
          </p:nvSpPr>
          <p:spPr bwMode="auto">
            <a:xfrm flipV="1">
              <a:off x="3016" y="2273"/>
              <a:ext cx="0" cy="273"/>
            </a:xfrm>
            <a:prstGeom prst="line">
              <a:avLst/>
            </a:prstGeom>
            <a:noFill/>
            <a:ln w="9525">
              <a:solidFill>
                <a:schemeClr val="tx1"/>
              </a:solidFill>
              <a:round/>
              <a:headEnd/>
              <a:tailEnd/>
            </a:ln>
          </p:spPr>
          <p:txBody>
            <a:bodyPr/>
            <a:lstStyle/>
            <a:p>
              <a:endParaRPr lang="fr-FR"/>
            </a:p>
          </p:txBody>
        </p:sp>
        <p:sp>
          <p:nvSpPr>
            <p:cNvPr id="29734" name="Line 18"/>
            <p:cNvSpPr>
              <a:spLocks noChangeShapeType="1"/>
            </p:cNvSpPr>
            <p:nvPr/>
          </p:nvSpPr>
          <p:spPr bwMode="auto">
            <a:xfrm flipH="1" flipV="1">
              <a:off x="3243" y="2387"/>
              <a:ext cx="68" cy="159"/>
            </a:xfrm>
            <a:prstGeom prst="line">
              <a:avLst/>
            </a:prstGeom>
            <a:noFill/>
            <a:ln w="9525">
              <a:solidFill>
                <a:schemeClr val="tx1"/>
              </a:solidFill>
              <a:round/>
              <a:headEnd/>
              <a:tailEnd/>
            </a:ln>
          </p:spPr>
          <p:txBody>
            <a:bodyPr/>
            <a:lstStyle/>
            <a:p>
              <a:endParaRPr lang="fr-FR"/>
            </a:p>
          </p:txBody>
        </p:sp>
        <p:sp>
          <p:nvSpPr>
            <p:cNvPr id="29735" name="Line 19"/>
            <p:cNvSpPr>
              <a:spLocks noChangeShapeType="1"/>
            </p:cNvSpPr>
            <p:nvPr/>
          </p:nvSpPr>
          <p:spPr bwMode="auto">
            <a:xfrm flipV="1">
              <a:off x="4037" y="2387"/>
              <a:ext cx="68" cy="136"/>
            </a:xfrm>
            <a:prstGeom prst="line">
              <a:avLst/>
            </a:prstGeom>
            <a:noFill/>
            <a:ln w="9525">
              <a:solidFill>
                <a:schemeClr val="tx1"/>
              </a:solidFill>
              <a:round/>
              <a:headEnd/>
              <a:tailEnd/>
            </a:ln>
          </p:spPr>
          <p:txBody>
            <a:bodyPr/>
            <a:lstStyle/>
            <a:p>
              <a:endParaRPr lang="fr-FR"/>
            </a:p>
          </p:txBody>
        </p:sp>
        <p:sp>
          <p:nvSpPr>
            <p:cNvPr id="29736" name="Line 20"/>
            <p:cNvSpPr>
              <a:spLocks noChangeShapeType="1"/>
            </p:cNvSpPr>
            <p:nvPr/>
          </p:nvSpPr>
          <p:spPr bwMode="auto">
            <a:xfrm>
              <a:off x="181" y="2478"/>
              <a:ext cx="5080" cy="0"/>
            </a:xfrm>
            <a:prstGeom prst="line">
              <a:avLst/>
            </a:prstGeom>
            <a:noFill/>
            <a:ln w="9525">
              <a:solidFill>
                <a:schemeClr val="tx1"/>
              </a:solidFill>
              <a:prstDash val="lgDash"/>
              <a:round/>
              <a:headEnd/>
              <a:tailEnd/>
            </a:ln>
          </p:spPr>
          <p:txBody>
            <a:bodyPr/>
            <a:lstStyle/>
            <a:p>
              <a:endParaRPr lang="fr-FR"/>
            </a:p>
          </p:txBody>
        </p:sp>
        <p:sp>
          <p:nvSpPr>
            <p:cNvPr id="29737" name="Line 21"/>
            <p:cNvSpPr>
              <a:spLocks noChangeShapeType="1"/>
            </p:cNvSpPr>
            <p:nvPr/>
          </p:nvSpPr>
          <p:spPr bwMode="auto">
            <a:xfrm>
              <a:off x="408" y="2478"/>
              <a:ext cx="0" cy="567"/>
            </a:xfrm>
            <a:prstGeom prst="line">
              <a:avLst/>
            </a:prstGeom>
            <a:noFill/>
            <a:ln w="9525">
              <a:solidFill>
                <a:schemeClr val="tx1"/>
              </a:solidFill>
              <a:round/>
              <a:headEnd type="triangle" w="med" len="med"/>
              <a:tailEnd type="triangle" w="med" len="med"/>
            </a:ln>
          </p:spPr>
          <p:txBody>
            <a:bodyPr/>
            <a:lstStyle/>
            <a:p>
              <a:endParaRPr lang="fr-FR"/>
            </a:p>
          </p:txBody>
        </p:sp>
        <p:sp>
          <p:nvSpPr>
            <p:cNvPr id="29738" name="Line 22"/>
            <p:cNvSpPr>
              <a:spLocks noChangeShapeType="1"/>
            </p:cNvSpPr>
            <p:nvPr/>
          </p:nvSpPr>
          <p:spPr bwMode="auto">
            <a:xfrm>
              <a:off x="5284" y="2500"/>
              <a:ext cx="0" cy="567"/>
            </a:xfrm>
            <a:prstGeom prst="line">
              <a:avLst/>
            </a:prstGeom>
            <a:noFill/>
            <a:ln w="9525">
              <a:solidFill>
                <a:schemeClr val="tx1"/>
              </a:solidFill>
              <a:round/>
              <a:headEnd type="triangle" w="med" len="med"/>
              <a:tailEnd type="triangle" w="med" len="med"/>
            </a:ln>
          </p:spPr>
          <p:txBody>
            <a:bodyPr/>
            <a:lstStyle/>
            <a:p>
              <a:endParaRPr lang="fr-FR"/>
            </a:p>
          </p:txBody>
        </p:sp>
        <p:sp>
          <p:nvSpPr>
            <p:cNvPr id="29739" name="Text Box 23"/>
            <p:cNvSpPr txBox="1">
              <a:spLocks noChangeArrowheads="1"/>
            </p:cNvSpPr>
            <p:nvPr/>
          </p:nvSpPr>
          <p:spPr bwMode="auto">
            <a:xfrm>
              <a:off x="113" y="2682"/>
              <a:ext cx="204" cy="231"/>
            </a:xfrm>
            <a:prstGeom prst="rect">
              <a:avLst/>
            </a:prstGeom>
            <a:noFill/>
            <a:ln w="9525">
              <a:noFill/>
              <a:miter lim="800000"/>
              <a:headEnd/>
              <a:tailEnd/>
            </a:ln>
          </p:spPr>
          <p:txBody>
            <a:bodyPr>
              <a:spAutoFit/>
            </a:bodyPr>
            <a:lstStyle/>
            <a:p>
              <a:pPr>
                <a:spcBef>
                  <a:spcPct val="50000"/>
                </a:spcBef>
              </a:pPr>
              <a:r>
                <a:rPr lang="fr-FR" b="1"/>
                <a:t>h</a:t>
              </a:r>
            </a:p>
          </p:txBody>
        </p:sp>
        <p:sp>
          <p:nvSpPr>
            <p:cNvPr id="29740" name="Text Box 24"/>
            <p:cNvSpPr txBox="1">
              <a:spLocks noChangeArrowheads="1"/>
            </p:cNvSpPr>
            <p:nvPr/>
          </p:nvSpPr>
          <p:spPr bwMode="auto">
            <a:xfrm>
              <a:off x="5352" y="2659"/>
              <a:ext cx="204" cy="231"/>
            </a:xfrm>
            <a:prstGeom prst="rect">
              <a:avLst/>
            </a:prstGeom>
            <a:noFill/>
            <a:ln w="9525">
              <a:noFill/>
              <a:miter lim="800000"/>
              <a:headEnd/>
              <a:tailEnd/>
            </a:ln>
          </p:spPr>
          <p:txBody>
            <a:bodyPr>
              <a:spAutoFit/>
            </a:bodyPr>
            <a:lstStyle/>
            <a:p>
              <a:pPr>
                <a:spcBef>
                  <a:spcPct val="50000"/>
                </a:spcBef>
              </a:pPr>
              <a:r>
                <a:rPr lang="fr-FR" b="1"/>
                <a:t>h</a:t>
              </a:r>
            </a:p>
          </p:txBody>
        </p:sp>
      </p:grpSp>
      <p:sp>
        <p:nvSpPr>
          <p:cNvPr id="88089" name="Text Box 25"/>
          <p:cNvSpPr txBox="1">
            <a:spLocks noChangeArrowheads="1"/>
          </p:cNvSpPr>
          <p:nvPr/>
        </p:nvSpPr>
        <p:spPr bwMode="auto">
          <a:xfrm>
            <a:off x="576263" y="3608388"/>
            <a:ext cx="7883525" cy="641350"/>
          </a:xfrm>
          <a:prstGeom prst="rect">
            <a:avLst/>
          </a:prstGeom>
          <a:noFill/>
          <a:ln w="9525">
            <a:noFill/>
            <a:miter lim="800000"/>
            <a:headEnd/>
            <a:tailEnd/>
          </a:ln>
        </p:spPr>
        <p:txBody>
          <a:bodyPr>
            <a:spAutoFit/>
          </a:bodyPr>
          <a:lstStyle/>
          <a:p>
            <a:pPr>
              <a:spcBef>
                <a:spcPct val="50000"/>
              </a:spcBef>
            </a:pPr>
            <a:r>
              <a:rPr lang="fr-FR" b="1"/>
              <a:t>La pression au fond de est la même. Donc la pression ne dépend pas de la forme du récipient mais uniquement de la hauteur de liquide</a:t>
            </a:r>
          </a:p>
        </p:txBody>
      </p:sp>
      <p:sp>
        <p:nvSpPr>
          <p:cNvPr id="88105" name="Text Box 41"/>
          <p:cNvSpPr txBox="1">
            <a:spLocks noChangeArrowheads="1"/>
          </p:cNvSpPr>
          <p:nvPr/>
        </p:nvSpPr>
        <p:spPr bwMode="auto">
          <a:xfrm>
            <a:off x="6372225" y="4916488"/>
            <a:ext cx="2303463" cy="1465262"/>
          </a:xfrm>
          <a:prstGeom prst="rect">
            <a:avLst/>
          </a:prstGeom>
          <a:noFill/>
          <a:ln w="9525">
            <a:noFill/>
            <a:miter lim="800000"/>
            <a:headEnd/>
            <a:tailEnd/>
          </a:ln>
        </p:spPr>
        <p:txBody>
          <a:bodyPr>
            <a:spAutoFit/>
          </a:bodyPr>
          <a:lstStyle/>
          <a:p>
            <a:pPr>
              <a:spcBef>
                <a:spcPct val="50000"/>
              </a:spcBef>
            </a:pPr>
            <a:r>
              <a:rPr lang="fr-FR" b="1"/>
              <a:t>Deux récipients communiquant ont leur surface libre sur un même plan horizontal.</a:t>
            </a:r>
          </a:p>
        </p:txBody>
      </p:sp>
      <p:sp>
        <p:nvSpPr>
          <p:cNvPr id="88106" name="Text Box 42"/>
          <p:cNvSpPr txBox="1">
            <a:spLocks noChangeArrowheads="1"/>
          </p:cNvSpPr>
          <p:nvPr/>
        </p:nvSpPr>
        <p:spPr bwMode="auto">
          <a:xfrm>
            <a:off x="34925" y="1952625"/>
            <a:ext cx="468313" cy="457200"/>
          </a:xfrm>
          <a:prstGeom prst="rect">
            <a:avLst/>
          </a:prstGeom>
          <a:noFill/>
          <a:ln w="9525">
            <a:noFill/>
            <a:miter lim="800000"/>
            <a:headEnd/>
            <a:tailEnd/>
          </a:ln>
        </p:spPr>
        <p:txBody>
          <a:bodyPr>
            <a:spAutoFit/>
          </a:bodyPr>
          <a:lstStyle/>
          <a:p>
            <a:pPr>
              <a:spcBef>
                <a:spcPct val="50000"/>
              </a:spcBef>
            </a:pPr>
            <a:r>
              <a:rPr lang="fr-FR" sz="2400" b="1">
                <a:solidFill>
                  <a:schemeClr val="accent2"/>
                </a:solidFill>
              </a:rPr>
              <a:t>1:</a:t>
            </a:r>
          </a:p>
        </p:txBody>
      </p:sp>
      <p:sp>
        <p:nvSpPr>
          <p:cNvPr id="88107" name="Text Box 43"/>
          <p:cNvSpPr txBox="1">
            <a:spLocks noChangeArrowheads="1"/>
          </p:cNvSpPr>
          <p:nvPr/>
        </p:nvSpPr>
        <p:spPr bwMode="auto">
          <a:xfrm>
            <a:off x="71438" y="4303713"/>
            <a:ext cx="468312" cy="457200"/>
          </a:xfrm>
          <a:prstGeom prst="rect">
            <a:avLst/>
          </a:prstGeom>
          <a:noFill/>
          <a:ln w="9525">
            <a:noFill/>
            <a:miter lim="800000"/>
            <a:headEnd/>
            <a:tailEnd/>
          </a:ln>
        </p:spPr>
        <p:txBody>
          <a:bodyPr>
            <a:spAutoFit/>
          </a:bodyPr>
          <a:lstStyle/>
          <a:p>
            <a:pPr>
              <a:spcBef>
                <a:spcPct val="50000"/>
              </a:spcBef>
            </a:pPr>
            <a:r>
              <a:rPr lang="fr-FR" sz="2400" b="1">
                <a:solidFill>
                  <a:schemeClr val="accent2"/>
                </a:solidFill>
              </a:rPr>
              <a:t>2:</a:t>
            </a:r>
          </a:p>
        </p:txBody>
      </p:sp>
      <p:grpSp>
        <p:nvGrpSpPr>
          <p:cNvPr id="3" name="Group 48"/>
          <p:cNvGrpSpPr>
            <a:grpSpLocks/>
          </p:cNvGrpSpPr>
          <p:nvPr/>
        </p:nvGrpSpPr>
        <p:grpSpPr bwMode="auto">
          <a:xfrm>
            <a:off x="215900" y="4616450"/>
            <a:ext cx="6011863" cy="1824038"/>
            <a:chOff x="136" y="2908"/>
            <a:chExt cx="3787" cy="1149"/>
          </a:xfrm>
        </p:grpSpPr>
        <p:grpSp>
          <p:nvGrpSpPr>
            <p:cNvPr id="29706" name="Group 40"/>
            <p:cNvGrpSpPr>
              <a:grpSpLocks/>
            </p:cNvGrpSpPr>
            <p:nvPr/>
          </p:nvGrpSpPr>
          <p:grpSpPr bwMode="auto">
            <a:xfrm>
              <a:off x="340" y="2908"/>
              <a:ext cx="3515" cy="1149"/>
              <a:chOff x="499" y="3067"/>
              <a:chExt cx="3515" cy="1149"/>
            </a:xfrm>
          </p:grpSpPr>
          <p:grpSp>
            <p:nvGrpSpPr>
              <p:cNvPr id="29711" name="Group 30"/>
              <p:cNvGrpSpPr>
                <a:grpSpLocks/>
              </p:cNvGrpSpPr>
              <p:nvPr/>
            </p:nvGrpSpPr>
            <p:grpSpPr bwMode="auto">
              <a:xfrm>
                <a:off x="975" y="3067"/>
                <a:ext cx="545" cy="703"/>
                <a:chOff x="930" y="3045"/>
                <a:chExt cx="545" cy="703"/>
              </a:xfrm>
            </p:grpSpPr>
            <p:sp>
              <p:nvSpPr>
                <p:cNvPr id="29719" name="Rectangle 27"/>
                <p:cNvSpPr>
                  <a:spLocks noChangeArrowheads="1"/>
                </p:cNvSpPr>
                <p:nvPr/>
              </p:nvSpPr>
              <p:spPr bwMode="auto">
                <a:xfrm>
                  <a:off x="930" y="3181"/>
                  <a:ext cx="545" cy="567"/>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29720" name="Line 28"/>
                <p:cNvSpPr>
                  <a:spLocks noChangeShapeType="1"/>
                </p:cNvSpPr>
                <p:nvPr/>
              </p:nvSpPr>
              <p:spPr bwMode="auto">
                <a:xfrm flipV="1">
                  <a:off x="930" y="3045"/>
                  <a:ext cx="0" cy="294"/>
                </a:xfrm>
                <a:prstGeom prst="line">
                  <a:avLst/>
                </a:prstGeom>
                <a:noFill/>
                <a:ln w="9525">
                  <a:solidFill>
                    <a:schemeClr val="tx1"/>
                  </a:solidFill>
                  <a:round/>
                  <a:headEnd/>
                  <a:tailEnd/>
                </a:ln>
              </p:spPr>
              <p:txBody>
                <a:bodyPr/>
                <a:lstStyle/>
                <a:p>
                  <a:endParaRPr lang="fr-FR"/>
                </a:p>
              </p:txBody>
            </p:sp>
            <p:sp>
              <p:nvSpPr>
                <p:cNvPr id="29721" name="Line 29"/>
                <p:cNvSpPr>
                  <a:spLocks noChangeShapeType="1"/>
                </p:cNvSpPr>
                <p:nvPr/>
              </p:nvSpPr>
              <p:spPr bwMode="auto">
                <a:xfrm flipV="1">
                  <a:off x="1474" y="3045"/>
                  <a:ext cx="0" cy="294"/>
                </a:xfrm>
                <a:prstGeom prst="line">
                  <a:avLst/>
                </a:prstGeom>
                <a:noFill/>
                <a:ln w="9525">
                  <a:solidFill>
                    <a:schemeClr val="tx1"/>
                  </a:solidFill>
                  <a:round/>
                  <a:headEnd/>
                  <a:tailEnd/>
                </a:ln>
              </p:spPr>
              <p:txBody>
                <a:bodyPr/>
                <a:lstStyle/>
                <a:p>
                  <a:endParaRPr lang="fr-FR"/>
                </a:p>
              </p:txBody>
            </p:sp>
          </p:grpSp>
          <p:grpSp>
            <p:nvGrpSpPr>
              <p:cNvPr id="29712" name="Group 31"/>
              <p:cNvGrpSpPr>
                <a:grpSpLocks/>
              </p:cNvGrpSpPr>
              <p:nvPr/>
            </p:nvGrpSpPr>
            <p:grpSpPr bwMode="auto">
              <a:xfrm>
                <a:off x="3175" y="3067"/>
                <a:ext cx="545" cy="703"/>
                <a:chOff x="930" y="3045"/>
                <a:chExt cx="545" cy="703"/>
              </a:xfrm>
            </p:grpSpPr>
            <p:sp>
              <p:nvSpPr>
                <p:cNvPr id="29716" name="Rectangle 32"/>
                <p:cNvSpPr>
                  <a:spLocks noChangeArrowheads="1"/>
                </p:cNvSpPr>
                <p:nvPr/>
              </p:nvSpPr>
              <p:spPr bwMode="auto">
                <a:xfrm>
                  <a:off x="930" y="3181"/>
                  <a:ext cx="545" cy="567"/>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29717" name="Line 33"/>
                <p:cNvSpPr>
                  <a:spLocks noChangeShapeType="1"/>
                </p:cNvSpPr>
                <p:nvPr/>
              </p:nvSpPr>
              <p:spPr bwMode="auto">
                <a:xfrm flipV="1">
                  <a:off x="930" y="3045"/>
                  <a:ext cx="0" cy="294"/>
                </a:xfrm>
                <a:prstGeom prst="line">
                  <a:avLst/>
                </a:prstGeom>
                <a:noFill/>
                <a:ln w="9525">
                  <a:solidFill>
                    <a:schemeClr val="tx1"/>
                  </a:solidFill>
                  <a:round/>
                  <a:headEnd/>
                  <a:tailEnd/>
                </a:ln>
              </p:spPr>
              <p:txBody>
                <a:bodyPr/>
                <a:lstStyle/>
                <a:p>
                  <a:endParaRPr lang="fr-FR"/>
                </a:p>
              </p:txBody>
            </p:sp>
            <p:sp>
              <p:nvSpPr>
                <p:cNvPr id="29718" name="Line 34"/>
                <p:cNvSpPr>
                  <a:spLocks noChangeShapeType="1"/>
                </p:cNvSpPr>
                <p:nvPr/>
              </p:nvSpPr>
              <p:spPr bwMode="auto">
                <a:xfrm flipV="1">
                  <a:off x="1474" y="3045"/>
                  <a:ext cx="0" cy="294"/>
                </a:xfrm>
                <a:prstGeom prst="line">
                  <a:avLst/>
                </a:prstGeom>
                <a:noFill/>
                <a:ln w="9525">
                  <a:solidFill>
                    <a:schemeClr val="tx1"/>
                  </a:solidFill>
                  <a:round/>
                  <a:headEnd/>
                  <a:tailEnd/>
                </a:ln>
              </p:spPr>
              <p:txBody>
                <a:bodyPr/>
                <a:lstStyle/>
                <a:p>
                  <a:endParaRPr lang="fr-FR"/>
                </a:p>
              </p:txBody>
            </p:sp>
          </p:grpSp>
          <p:sp>
            <p:nvSpPr>
              <p:cNvPr id="29713" name="Line 36"/>
              <p:cNvSpPr>
                <a:spLocks noChangeShapeType="1"/>
              </p:cNvSpPr>
              <p:nvPr/>
            </p:nvSpPr>
            <p:spPr bwMode="auto">
              <a:xfrm>
                <a:off x="499" y="3203"/>
                <a:ext cx="3515" cy="0"/>
              </a:xfrm>
              <a:prstGeom prst="line">
                <a:avLst/>
              </a:prstGeom>
              <a:noFill/>
              <a:ln w="9525">
                <a:solidFill>
                  <a:schemeClr val="tx1"/>
                </a:solidFill>
                <a:prstDash val="dashDot"/>
                <a:round/>
                <a:headEnd/>
                <a:tailEnd/>
              </a:ln>
            </p:spPr>
            <p:txBody>
              <a:bodyPr/>
              <a:lstStyle/>
              <a:p>
                <a:endParaRPr lang="fr-FR"/>
              </a:p>
            </p:txBody>
          </p:sp>
          <p:sp>
            <p:nvSpPr>
              <p:cNvPr id="29714" name="Freeform 37"/>
              <p:cNvSpPr>
                <a:spLocks/>
              </p:cNvSpPr>
              <p:nvPr/>
            </p:nvSpPr>
            <p:spPr bwMode="auto">
              <a:xfrm>
                <a:off x="1224" y="3748"/>
                <a:ext cx="2220" cy="392"/>
              </a:xfrm>
              <a:custGeom>
                <a:avLst/>
                <a:gdLst>
                  <a:gd name="T0" fmla="*/ 0 w 2220"/>
                  <a:gd name="T1" fmla="*/ 22 h 392"/>
                  <a:gd name="T2" fmla="*/ 817 w 2220"/>
                  <a:gd name="T3" fmla="*/ 362 h 392"/>
                  <a:gd name="T4" fmla="*/ 1112 w 2220"/>
                  <a:gd name="T5" fmla="*/ 204 h 392"/>
                  <a:gd name="T6" fmla="*/ 2042 w 2220"/>
                  <a:gd name="T7" fmla="*/ 340 h 392"/>
                  <a:gd name="T8" fmla="*/ 2178 w 2220"/>
                  <a:gd name="T9" fmla="*/ 0 h 392"/>
                  <a:gd name="T10" fmla="*/ 0 60000 65536"/>
                  <a:gd name="T11" fmla="*/ 0 60000 65536"/>
                  <a:gd name="T12" fmla="*/ 0 60000 65536"/>
                  <a:gd name="T13" fmla="*/ 0 60000 65536"/>
                  <a:gd name="T14" fmla="*/ 0 60000 65536"/>
                  <a:gd name="T15" fmla="*/ 0 w 2220"/>
                  <a:gd name="T16" fmla="*/ 0 h 392"/>
                  <a:gd name="T17" fmla="*/ 2220 w 2220"/>
                  <a:gd name="T18" fmla="*/ 392 h 392"/>
                </a:gdLst>
                <a:ahLst/>
                <a:cxnLst>
                  <a:cxn ang="T10">
                    <a:pos x="T0" y="T1"/>
                  </a:cxn>
                  <a:cxn ang="T11">
                    <a:pos x="T2" y="T3"/>
                  </a:cxn>
                  <a:cxn ang="T12">
                    <a:pos x="T4" y="T5"/>
                  </a:cxn>
                  <a:cxn ang="T13">
                    <a:pos x="T6" y="T7"/>
                  </a:cxn>
                  <a:cxn ang="T14">
                    <a:pos x="T8" y="T9"/>
                  </a:cxn>
                </a:cxnLst>
                <a:rect l="T15" t="T16" r="T17" b="T18"/>
                <a:pathLst>
                  <a:path w="2220" h="392">
                    <a:moveTo>
                      <a:pt x="0" y="22"/>
                    </a:moveTo>
                    <a:cubicBezTo>
                      <a:pt x="316" y="177"/>
                      <a:pt x="632" y="332"/>
                      <a:pt x="817" y="362"/>
                    </a:cubicBezTo>
                    <a:cubicBezTo>
                      <a:pt x="1002" y="392"/>
                      <a:pt x="908" y="208"/>
                      <a:pt x="1112" y="204"/>
                    </a:cubicBezTo>
                    <a:cubicBezTo>
                      <a:pt x="1316" y="200"/>
                      <a:pt x="1864" y="374"/>
                      <a:pt x="2042" y="340"/>
                    </a:cubicBezTo>
                    <a:cubicBezTo>
                      <a:pt x="2220" y="306"/>
                      <a:pt x="2159" y="57"/>
                      <a:pt x="2178" y="0"/>
                    </a:cubicBezTo>
                  </a:path>
                </a:pathLst>
              </a:custGeom>
              <a:noFill/>
              <a:ln w="9525">
                <a:solidFill>
                  <a:srgbClr val="6600FF"/>
                </a:solidFill>
                <a:round/>
                <a:headEnd/>
                <a:tailEnd/>
              </a:ln>
            </p:spPr>
            <p:txBody>
              <a:bodyPr/>
              <a:lstStyle/>
              <a:p>
                <a:endParaRPr lang="fr-FR"/>
              </a:p>
            </p:txBody>
          </p:sp>
          <p:sp>
            <p:nvSpPr>
              <p:cNvPr id="29715" name="Freeform 39"/>
              <p:cNvSpPr>
                <a:spLocks/>
              </p:cNvSpPr>
              <p:nvPr/>
            </p:nvSpPr>
            <p:spPr bwMode="auto">
              <a:xfrm>
                <a:off x="1134" y="3748"/>
                <a:ext cx="2347" cy="468"/>
              </a:xfrm>
              <a:custGeom>
                <a:avLst/>
                <a:gdLst>
                  <a:gd name="T0" fmla="*/ 0 w 2347"/>
                  <a:gd name="T1" fmla="*/ 22 h 468"/>
                  <a:gd name="T2" fmla="*/ 952 w 2347"/>
                  <a:gd name="T3" fmla="*/ 430 h 468"/>
                  <a:gd name="T4" fmla="*/ 1179 w 2347"/>
                  <a:gd name="T5" fmla="*/ 249 h 468"/>
                  <a:gd name="T6" fmla="*/ 2154 w 2347"/>
                  <a:gd name="T7" fmla="*/ 408 h 468"/>
                  <a:gd name="T8" fmla="*/ 2336 w 2347"/>
                  <a:gd name="T9" fmla="*/ 0 h 468"/>
                  <a:gd name="T10" fmla="*/ 0 60000 65536"/>
                  <a:gd name="T11" fmla="*/ 0 60000 65536"/>
                  <a:gd name="T12" fmla="*/ 0 60000 65536"/>
                  <a:gd name="T13" fmla="*/ 0 60000 65536"/>
                  <a:gd name="T14" fmla="*/ 0 60000 65536"/>
                  <a:gd name="T15" fmla="*/ 0 w 2347"/>
                  <a:gd name="T16" fmla="*/ 0 h 468"/>
                  <a:gd name="T17" fmla="*/ 2347 w 2347"/>
                  <a:gd name="T18" fmla="*/ 468 h 468"/>
                </a:gdLst>
                <a:ahLst/>
                <a:cxnLst>
                  <a:cxn ang="T10">
                    <a:pos x="T0" y="T1"/>
                  </a:cxn>
                  <a:cxn ang="T11">
                    <a:pos x="T2" y="T3"/>
                  </a:cxn>
                  <a:cxn ang="T12">
                    <a:pos x="T4" y="T5"/>
                  </a:cxn>
                  <a:cxn ang="T13">
                    <a:pos x="T6" y="T7"/>
                  </a:cxn>
                  <a:cxn ang="T14">
                    <a:pos x="T8" y="T9"/>
                  </a:cxn>
                </a:cxnLst>
                <a:rect l="T15" t="T16" r="T17" b="T18"/>
                <a:pathLst>
                  <a:path w="2347" h="468">
                    <a:moveTo>
                      <a:pt x="0" y="22"/>
                    </a:moveTo>
                    <a:cubicBezTo>
                      <a:pt x="378" y="207"/>
                      <a:pt x="756" y="392"/>
                      <a:pt x="952" y="430"/>
                    </a:cubicBezTo>
                    <a:cubicBezTo>
                      <a:pt x="1148" y="468"/>
                      <a:pt x="979" y="253"/>
                      <a:pt x="1179" y="249"/>
                    </a:cubicBezTo>
                    <a:cubicBezTo>
                      <a:pt x="1379" y="245"/>
                      <a:pt x="1961" y="450"/>
                      <a:pt x="2154" y="408"/>
                    </a:cubicBezTo>
                    <a:cubicBezTo>
                      <a:pt x="2347" y="366"/>
                      <a:pt x="2306" y="68"/>
                      <a:pt x="2336" y="0"/>
                    </a:cubicBezTo>
                  </a:path>
                </a:pathLst>
              </a:custGeom>
              <a:noFill/>
              <a:ln w="9525">
                <a:solidFill>
                  <a:srgbClr val="6600FF"/>
                </a:solidFill>
                <a:round/>
                <a:headEnd/>
                <a:tailEnd/>
              </a:ln>
            </p:spPr>
            <p:txBody>
              <a:bodyPr/>
              <a:lstStyle/>
              <a:p>
                <a:endParaRPr lang="fr-FR"/>
              </a:p>
            </p:txBody>
          </p:sp>
        </p:grpSp>
        <p:sp>
          <p:nvSpPr>
            <p:cNvPr id="29707" name="Line 44"/>
            <p:cNvSpPr>
              <a:spLocks noChangeShapeType="1"/>
            </p:cNvSpPr>
            <p:nvPr/>
          </p:nvSpPr>
          <p:spPr bwMode="auto">
            <a:xfrm>
              <a:off x="136" y="3974"/>
              <a:ext cx="3742" cy="0"/>
            </a:xfrm>
            <a:prstGeom prst="line">
              <a:avLst/>
            </a:prstGeom>
            <a:noFill/>
            <a:ln w="9525">
              <a:solidFill>
                <a:schemeClr val="tx1"/>
              </a:solidFill>
              <a:round/>
              <a:headEnd/>
              <a:tailEnd/>
            </a:ln>
          </p:spPr>
          <p:txBody>
            <a:bodyPr/>
            <a:lstStyle/>
            <a:p>
              <a:endParaRPr lang="fr-FR"/>
            </a:p>
          </p:txBody>
        </p:sp>
        <p:sp>
          <p:nvSpPr>
            <p:cNvPr id="29708" name="Line 45"/>
            <p:cNvSpPr>
              <a:spLocks noChangeShapeType="1"/>
            </p:cNvSpPr>
            <p:nvPr/>
          </p:nvSpPr>
          <p:spPr bwMode="auto">
            <a:xfrm>
              <a:off x="431" y="3045"/>
              <a:ext cx="0" cy="907"/>
            </a:xfrm>
            <a:prstGeom prst="line">
              <a:avLst/>
            </a:prstGeom>
            <a:noFill/>
            <a:ln w="9525">
              <a:solidFill>
                <a:schemeClr val="tx1"/>
              </a:solidFill>
              <a:round/>
              <a:headEnd type="triangle" w="med" len="med"/>
              <a:tailEnd type="triangle" w="med" len="med"/>
            </a:ln>
          </p:spPr>
          <p:txBody>
            <a:bodyPr/>
            <a:lstStyle/>
            <a:p>
              <a:endParaRPr lang="fr-FR"/>
            </a:p>
          </p:txBody>
        </p:sp>
        <p:sp>
          <p:nvSpPr>
            <p:cNvPr id="29709" name="Line 46"/>
            <p:cNvSpPr>
              <a:spLocks noChangeShapeType="1"/>
            </p:cNvSpPr>
            <p:nvPr/>
          </p:nvSpPr>
          <p:spPr bwMode="auto">
            <a:xfrm>
              <a:off x="3696" y="3045"/>
              <a:ext cx="0" cy="907"/>
            </a:xfrm>
            <a:prstGeom prst="line">
              <a:avLst/>
            </a:prstGeom>
            <a:noFill/>
            <a:ln w="9525">
              <a:solidFill>
                <a:schemeClr val="tx1"/>
              </a:solidFill>
              <a:round/>
              <a:headEnd type="triangle" w="med" len="med"/>
              <a:tailEnd type="triangle" w="med" len="med"/>
            </a:ln>
          </p:spPr>
          <p:txBody>
            <a:bodyPr/>
            <a:lstStyle/>
            <a:p>
              <a:endParaRPr lang="fr-FR"/>
            </a:p>
          </p:txBody>
        </p:sp>
        <p:sp>
          <p:nvSpPr>
            <p:cNvPr id="29710" name="Text Box 47"/>
            <p:cNvSpPr txBox="1">
              <a:spLocks noChangeArrowheads="1"/>
            </p:cNvSpPr>
            <p:nvPr/>
          </p:nvSpPr>
          <p:spPr bwMode="auto">
            <a:xfrm>
              <a:off x="3719" y="3362"/>
              <a:ext cx="204" cy="231"/>
            </a:xfrm>
            <a:prstGeom prst="rect">
              <a:avLst/>
            </a:prstGeom>
            <a:noFill/>
            <a:ln w="9525">
              <a:noFill/>
              <a:miter lim="800000"/>
              <a:headEnd/>
              <a:tailEnd/>
            </a:ln>
          </p:spPr>
          <p:txBody>
            <a:bodyPr>
              <a:spAutoFit/>
            </a:bodyPr>
            <a:lstStyle/>
            <a:p>
              <a:pPr>
                <a:spcBef>
                  <a:spcPct val="50000"/>
                </a:spcBef>
              </a:pPr>
              <a:r>
                <a:rPr lang="fr-FR" b="1"/>
                <a: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8106"/>
                                        </p:tgtEl>
                                        <p:attrNameLst>
                                          <p:attrName>style.visibility</p:attrName>
                                        </p:attrNameLst>
                                      </p:cBhvr>
                                      <p:to>
                                        <p:strVal val="visible"/>
                                      </p:to>
                                    </p:set>
                                    <p:anim calcmode="lin" valueType="num">
                                      <p:cBhvr>
                                        <p:cTn id="7" dur="500" fill="hold"/>
                                        <p:tgtEl>
                                          <p:spTgt spid="88106"/>
                                        </p:tgtEl>
                                        <p:attrNameLst>
                                          <p:attrName>ppt_w</p:attrName>
                                        </p:attrNameLst>
                                      </p:cBhvr>
                                      <p:tavLst>
                                        <p:tav tm="0">
                                          <p:val>
                                            <p:fltVal val="0"/>
                                          </p:val>
                                        </p:tav>
                                        <p:tav tm="100000">
                                          <p:val>
                                            <p:strVal val="#ppt_w"/>
                                          </p:val>
                                        </p:tav>
                                      </p:tavLst>
                                    </p:anim>
                                    <p:anim calcmode="lin" valueType="num">
                                      <p:cBhvr>
                                        <p:cTn id="8" dur="500" fill="hold"/>
                                        <p:tgtEl>
                                          <p:spTgt spid="881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88089"/>
                                        </p:tgtEl>
                                        <p:attrNameLst>
                                          <p:attrName>style.visibility</p:attrName>
                                        </p:attrNameLst>
                                      </p:cBhvr>
                                      <p:to>
                                        <p:strVal val="visible"/>
                                      </p:to>
                                    </p:set>
                                    <p:anim calcmode="discrete" valueType="clr">
                                      <p:cBhvr override="childStyle">
                                        <p:cTn id="31" dur="80"/>
                                        <p:tgtEl>
                                          <p:spTgt spid="8808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88089"/>
                                        </p:tgtEl>
                                        <p:attrNameLst>
                                          <p:attrName>fillcolor</p:attrName>
                                        </p:attrNameLst>
                                      </p:cBhvr>
                                      <p:tavLst>
                                        <p:tav tm="0">
                                          <p:val>
                                            <p:clrVal>
                                              <a:schemeClr val="accent2"/>
                                            </p:clrVal>
                                          </p:val>
                                        </p:tav>
                                        <p:tav tm="50000">
                                          <p:val>
                                            <p:clrVal>
                                              <a:schemeClr val="hlink"/>
                                            </p:clrVal>
                                          </p:val>
                                        </p:tav>
                                      </p:tavLst>
                                    </p:anim>
                                    <p:set>
                                      <p:cBhvr>
                                        <p:cTn id="33" dur="80"/>
                                        <p:tgtEl>
                                          <p:spTgt spid="88089"/>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88107"/>
                                        </p:tgtEl>
                                        <p:attrNameLst>
                                          <p:attrName>style.visibility</p:attrName>
                                        </p:attrNameLst>
                                      </p:cBhvr>
                                      <p:to>
                                        <p:strVal val="visible"/>
                                      </p:to>
                                    </p:set>
                                    <p:anim calcmode="lin" valueType="num">
                                      <p:cBhvr>
                                        <p:cTn id="38" dur="500" fill="hold"/>
                                        <p:tgtEl>
                                          <p:spTgt spid="88107"/>
                                        </p:tgtEl>
                                        <p:attrNameLst>
                                          <p:attrName>ppt_w</p:attrName>
                                        </p:attrNameLst>
                                      </p:cBhvr>
                                      <p:tavLst>
                                        <p:tav tm="0">
                                          <p:val>
                                            <p:fltVal val="0"/>
                                          </p:val>
                                        </p:tav>
                                        <p:tav tm="100000">
                                          <p:val>
                                            <p:strVal val="#ppt_w"/>
                                          </p:val>
                                        </p:tav>
                                      </p:tavLst>
                                    </p:anim>
                                    <p:anim calcmode="lin" valueType="num">
                                      <p:cBhvr>
                                        <p:cTn id="39" dur="500" fill="hold"/>
                                        <p:tgtEl>
                                          <p:spTgt spid="8810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80">
                                          <p:stCondLst>
                                            <p:cond delay="0"/>
                                          </p:stCondLst>
                                        </p:cTn>
                                        <p:tgtEl>
                                          <p:spTgt spid="3"/>
                                        </p:tgtEl>
                                      </p:cBhvr>
                                    </p:animEffect>
                                    <p:anim calcmode="lin" valueType="num">
                                      <p:cBhvr>
                                        <p:cTn id="4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gtEl>
                                      </p:cBhvr>
                                      <p:to x="100000" y="60000"/>
                                    </p:animScale>
                                    <p:animScale>
                                      <p:cBhvr>
                                        <p:cTn id="51" dur="166" decel="50000">
                                          <p:stCondLst>
                                            <p:cond delay="676"/>
                                          </p:stCondLst>
                                        </p:cTn>
                                        <p:tgtEl>
                                          <p:spTgt spid="3"/>
                                        </p:tgtEl>
                                      </p:cBhvr>
                                      <p:to x="100000" y="100000"/>
                                    </p:animScale>
                                    <p:animScale>
                                      <p:cBhvr>
                                        <p:cTn id="52" dur="26">
                                          <p:stCondLst>
                                            <p:cond delay="1312"/>
                                          </p:stCondLst>
                                        </p:cTn>
                                        <p:tgtEl>
                                          <p:spTgt spid="3"/>
                                        </p:tgtEl>
                                      </p:cBhvr>
                                      <p:to x="100000" y="80000"/>
                                    </p:animScale>
                                    <p:animScale>
                                      <p:cBhvr>
                                        <p:cTn id="53" dur="166" decel="50000">
                                          <p:stCondLst>
                                            <p:cond delay="1338"/>
                                          </p:stCondLst>
                                        </p:cTn>
                                        <p:tgtEl>
                                          <p:spTgt spid="3"/>
                                        </p:tgtEl>
                                      </p:cBhvr>
                                      <p:to x="100000" y="100000"/>
                                    </p:animScale>
                                    <p:animScale>
                                      <p:cBhvr>
                                        <p:cTn id="54" dur="26">
                                          <p:stCondLst>
                                            <p:cond delay="1642"/>
                                          </p:stCondLst>
                                        </p:cTn>
                                        <p:tgtEl>
                                          <p:spTgt spid="3"/>
                                        </p:tgtEl>
                                      </p:cBhvr>
                                      <p:to x="100000" y="90000"/>
                                    </p:animScale>
                                    <p:animScale>
                                      <p:cBhvr>
                                        <p:cTn id="55" dur="166" decel="50000">
                                          <p:stCondLst>
                                            <p:cond delay="1668"/>
                                          </p:stCondLst>
                                        </p:cTn>
                                        <p:tgtEl>
                                          <p:spTgt spid="3"/>
                                        </p:tgtEl>
                                      </p:cBhvr>
                                      <p:to x="100000" y="100000"/>
                                    </p:animScale>
                                    <p:animScale>
                                      <p:cBhvr>
                                        <p:cTn id="56" dur="26">
                                          <p:stCondLst>
                                            <p:cond delay="1808"/>
                                          </p:stCondLst>
                                        </p:cTn>
                                        <p:tgtEl>
                                          <p:spTgt spid="3"/>
                                        </p:tgtEl>
                                      </p:cBhvr>
                                      <p:to x="100000" y="95000"/>
                                    </p:animScale>
                                    <p:animScale>
                                      <p:cBhvr>
                                        <p:cTn id="57" dur="166" decel="50000">
                                          <p:stCondLst>
                                            <p:cond delay="1834"/>
                                          </p:stCondLst>
                                        </p:cTn>
                                        <p:tgtEl>
                                          <p:spTgt spid="3"/>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88105"/>
                                        </p:tgtEl>
                                        <p:attrNameLst>
                                          <p:attrName>style.visibility</p:attrName>
                                        </p:attrNameLst>
                                      </p:cBhvr>
                                      <p:to>
                                        <p:strVal val="visible"/>
                                      </p:to>
                                    </p:set>
                                    <p:anim calcmode="discrete" valueType="clr">
                                      <p:cBhvr override="childStyle">
                                        <p:cTn id="62" dur="80"/>
                                        <p:tgtEl>
                                          <p:spTgt spid="88105"/>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88105"/>
                                        </p:tgtEl>
                                        <p:attrNameLst>
                                          <p:attrName>fillcolor</p:attrName>
                                        </p:attrNameLst>
                                      </p:cBhvr>
                                      <p:tavLst>
                                        <p:tav tm="0">
                                          <p:val>
                                            <p:clrVal>
                                              <a:schemeClr val="accent2"/>
                                            </p:clrVal>
                                          </p:val>
                                        </p:tav>
                                        <p:tav tm="50000">
                                          <p:val>
                                            <p:clrVal>
                                              <a:schemeClr val="hlink"/>
                                            </p:clrVal>
                                          </p:val>
                                        </p:tav>
                                      </p:tavLst>
                                    </p:anim>
                                    <p:set>
                                      <p:cBhvr>
                                        <p:cTn id="64" dur="80"/>
                                        <p:tgtEl>
                                          <p:spTgt spid="881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9" grpId="0"/>
      <p:bldP spid="88105" grpId="0"/>
      <p:bldP spid="88106" grpId="0"/>
      <p:bldP spid="881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ChangeArrowheads="1"/>
          </p:cNvSpPr>
          <p:nvPr/>
        </p:nvSpPr>
        <p:spPr bwMode="auto">
          <a:xfrm>
            <a:off x="395288" y="1196975"/>
            <a:ext cx="8208962" cy="1143000"/>
          </a:xfrm>
          <a:prstGeom prst="rect">
            <a:avLst/>
          </a:prstGeom>
          <a:noFill/>
          <a:ln w="9525">
            <a:noFill/>
            <a:miter lim="800000"/>
            <a:headEnd/>
            <a:tailEnd/>
          </a:ln>
        </p:spPr>
        <p:txBody>
          <a:bodyPr anchor="ctr"/>
          <a:lstStyle/>
          <a:p>
            <a:r>
              <a:rPr lang="fr-FR" sz="2400" b="1" dirty="0"/>
              <a:t>Dans une grande cuve (bassin) pleine d’eau au repos,</a:t>
            </a:r>
          </a:p>
        </p:txBody>
      </p:sp>
      <p:grpSp>
        <p:nvGrpSpPr>
          <p:cNvPr id="2" name="Group 5"/>
          <p:cNvGrpSpPr>
            <a:grpSpLocks/>
          </p:cNvGrpSpPr>
          <p:nvPr/>
        </p:nvGrpSpPr>
        <p:grpSpPr bwMode="auto">
          <a:xfrm>
            <a:off x="1403350" y="2276475"/>
            <a:ext cx="6048375" cy="2592388"/>
            <a:chOff x="884" y="1933"/>
            <a:chExt cx="3810" cy="1633"/>
          </a:xfrm>
        </p:grpSpPr>
        <p:sp>
          <p:nvSpPr>
            <p:cNvPr id="30726" name="Line 6"/>
            <p:cNvSpPr>
              <a:spLocks noChangeShapeType="1"/>
            </p:cNvSpPr>
            <p:nvPr/>
          </p:nvSpPr>
          <p:spPr bwMode="auto">
            <a:xfrm>
              <a:off x="884" y="1933"/>
              <a:ext cx="0" cy="1633"/>
            </a:xfrm>
            <a:prstGeom prst="line">
              <a:avLst/>
            </a:prstGeom>
            <a:noFill/>
            <a:ln w="76200">
              <a:solidFill>
                <a:schemeClr val="tx1"/>
              </a:solidFill>
              <a:round/>
              <a:headEnd/>
              <a:tailEnd/>
            </a:ln>
          </p:spPr>
          <p:txBody>
            <a:bodyPr/>
            <a:lstStyle/>
            <a:p>
              <a:endParaRPr lang="fr-FR"/>
            </a:p>
          </p:txBody>
        </p:sp>
        <p:sp>
          <p:nvSpPr>
            <p:cNvPr id="30727" name="Line 7"/>
            <p:cNvSpPr>
              <a:spLocks noChangeShapeType="1"/>
            </p:cNvSpPr>
            <p:nvPr/>
          </p:nvSpPr>
          <p:spPr bwMode="auto">
            <a:xfrm>
              <a:off x="4694" y="1933"/>
              <a:ext cx="0" cy="1633"/>
            </a:xfrm>
            <a:prstGeom prst="line">
              <a:avLst/>
            </a:prstGeom>
            <a:noFill/>
            <a:ln w="76200">
              <a:solidFill>
                <a:schemeClr val="tx1"/>
              </a:solidFill>
              <a:round/>
              <a:headEnd/>
              <a:tailEnd/>
            </a:ln>
          </p:spPr>
          <p:txBody>
            <a:bodyPr/>
            <a:lstStyle/>
            <a:p>
              <a:endParaRPr lang="fr-FR"/>
            </a:p>
          </p:txBody>
        </p:sp>
        <p:sp>
          <p:nvSpPr>
            <p:cNvPr id="30728" name="Line 8"/>
            <p:cNvSpPr>
              <a:spLocks noChangeShapeType="1"/>
            </p:cNvSpPr>
            <p:nvPr/>
          </p:nvSpPr>
          <p:spPr bwMode="auto">
            <a:xfrm>
              <a:off x="884" y="3566"/>
              <a:ext cx="3810" cy="0"/>
            </a:xfrm>
            <a:prstGeom prst="line">
              <a:avLst/>
            </a:prstGeom>
            <a:noFill/>
            <a:ln w="76200">
              <a:solidFill>
                <a:schemeClr val="tx1"/>
              </a:solidFill>
              <a:round/>
              <a:headEnd/>
              <a:tailEnd/>
            </a:ln>
          </p:spPr>
          <p:txBody>
            <a:bodyPr/>
            <a:lstStyle/>
            <a:p>
              <a:endParaRPr lang="fr-FR"/>
            </a:p>
          </p:txBody>
        </p:sp>
        <p:sp>
          <p:nvSpPr>
            <p:cNvPr id="30729" name="Line 9"/>
            <p:cNvSpPr>
              <a:spLocks noChangeShapeType="1"/>
            </p:cNvSpPr>
            <p:nvPr/>
          </p:nvSpPr>
          <p:spPr bwMode="auto">
            <a:xfrm>
              <a:off x="884" y="2205"/>
              <a:ext cx="3810" cy="0"/>
            </a:xfrm>
            <a:prstGeom prst="line">
              <a:avLst/>
            </a:prstGeom>
            <a:noFill/>
            <a:ln w="9525">
              <a:solidFill>
                <a:schemeClr val="tx1"/>
              </a:solidFill>
              <a:round/>
              <a:headEnd/>
              <a:tailEnd/>
            </a:ln>
          </p:spPr>
          <p:txBody>
            <a:bodyPr/>
            <a:lstStyle/>
            <a:p>
              <a:endParaRPr lang="fr-FR"/>
            </a:p>
          </p:txBody>
        </p:sp>
        <p:sp>
          <p:nvSpPr>
            <p:cNvPr id="30730" name="Line 10"/>
            <p:cNvSpPr>
              <a:spLocks noChangeShapeType="1"/>
            </p:cNvSpPr>
            <p:nvPr/>
          </p:nvSpPr>
          <p:spPr bwMode="auto">
            <a:xfrm>
              <a:off x="1020" y="2976"/>
              <a:ext cx="3402" cy="0"/>
            </a:xfrm>
            <a:prstGeom prst="line">
              <a:avLst/>
            </a:prstGeom>
            <a:noFill/>
            <a:ln w="9525">
              <a:solidFill>
                <a:schemeClr val="tx1"/>
              </a:solidFill>
              <a:prstDash val="dashDot"/>
              <a:round/>
              <a:headEnd/>
              <a:tailEnd/>
            </a:ln>
          </p:spPr>
          <p:txBody>
            <a:bodyPr/>
            <a:lstStyle/>
            <a:p>
              <a:endParaRPr lang="fr-FR"/>
            </a:p>
          </p:txBody>
        </p:sp>
        <p:sp>
          <p:nvSpPr>
            <p:cNvPr id="30731" name="Oval 11"/>
            <p:cNvSpPr>
              <a:spLocks noChangeArrowheads="1"/>
            </p:cNvSpPr>
            <p:nvPr/>
          </p:nvSpPr>
          <p:spPr bwMode="auto">
            <a:xfrm>
              <a:off x="1156" y="2840"/>
              <a:ext cx="318" cy="272"/>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30732" name="Oval 12"/>
            <p:cNvSpPr>
              <a:spLocks noChangeArrowheads="1"/>
            </p:cNvSpPr>
            <p:nvPr/>
          </p:nvSpPr>
          <p:spPr bwMode="auto">
            <a:xfrm>
              <a:off x="1655" y="2840"/>
              <a:ext cx="318" cy="272"/>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30733" name="Oval 13"/>
            <p:cNvSpPr>
              <a:spLocks noChangeArrowheads="1"/>
            </p:cNvSpPr>
            <p:nvPr/>
          </p:nvSpPr>
          <p:spPr bwMode="auto">
            <a:xfrm>
              <a:off x="2200" y="2840"/>
              <a:ext cx="318" cy="272"/>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30734" name="Oval 14"/>
            <p:cNvSpPr>
              <a:spLocks noChangeArrowheads="1"/>
            </p:cNvSpPr>
            <p:nvPr/>
          </p:nvSpPr>
          <p:spPr bwMode="auto">
            <a:xfrm>
              <a:off x="2744" y="2840"/>
              <a:ext cx="318" cy="272"/>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30735" name="Oval 15"/>
            <p:cNvSpPr>
              <a:spLocks noChangeArrowheads="1"/>
            </p:cNvSpPr>
            <p:nvPr/>
          </p:nvSpPr>
          <p:spPr bwMode="auto">
            <a:xfrm>
              <a:off x="3288" y="2840"/>
              <a:ext cx="318" cy="272"/>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30736" name="Oval 16"/>
            <p:cNvSpPr>
              <a:spLocks noChangeArrowheads="1"/>
            </p:cNvSpPr>
            <p:nvPr/>
          </p:nvSpPr>
          <p:spPr bwMode="auto">
            <a:xfrm>
              <a:off x="3878" y="2840"/>
              <a:ext cx="318" cy="272"/>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30737" name="Line 17"/>
            <p:cNvSpPr>
              <a:spLocks noChangeShapeType="1"/>
            </p:cNvSpPr>
            <p:nvPr/>
          </p:nvSpPr>
          <p:spPr bwMode="auto">
            <a:xfrm>
              <a:off x="1020" y="2205"/>
              <a:ext cx="0" cy="771"/>
            </a:xfrm>
            <a:prstGeom prst="line">
              <a:avLst/>
            </a:prstGeom>
            <a:noFill/>
            <a:ln w="9525">
              <a:solidFill>
                <a:schemeClr val="tx1"/>
              </a:solidFill>
              <a:round/>
              <a:headEnd type="triangle" w="med" len="med"/>
              <a:tailEnd type="triangle" w="med" len="med"/>
            </a:ln>
          </p:spPr>
          <p:txBody>
            <a:bodyPr/>
            <a:lstStyle/>
            <a:p>
              <a:endParaRPr lang="fr-FR"/>
            </a:p>
          </p:txBody>
        </p:sp>
        <p:sp>
          <p:nvSpPr>
            <p:cNvPr id="30738" name="Line 18"/>
            <p:cNvSpPr>
              <a:spLocks noChangeShapeType="1"/>
            </p:cNvSpPr>
            <p:nvPr/>
          </p:nvSpPr>
          <p:spPr bwMode="auto">
            <a:xfrm>
              <a:off x="1565" y="2205"/>
              <a:ext cx="0" cy="771"/>
            </a:xfrm>
            <a:prstGeom prst="line">
              <a:avLst/>
            </a:prstGeom>
            <a:noFill/>
            <a:ln w="9525">
              <a:solidFill>
                <a:schemeClr val="tx1"/>
              </a:solidFill>
              <a:round/>
              <a:headEnd type="triangle" w="med" len="med"/>
              <a:tailEnd type="triangle" w="med" len="med"/>
            </a:ln>
          </p:spPr>
          <p:txBody>
            <a:bodyPr/>
            <a:lstStyle/>
            <a:p>
              <a:endParaRPr lang="fr-FR"/>
            </a:p>
          </p:txBody>
        </p:sp>
        <p:sp>
          <p:nvSpPr>
            <p:cNvPr id="30739" name="Line 19"/>
            <p:cNvSpPr>
              <a:spLocks noChangeShapeType="1"/>
            </p:cNvSpPr>
            <p:nvPr/>
          </p:nvSpPr>
          <p:spPr bwMode="auto">
            <a:xfrm>
              <a:off x="2064" y="2205"/>
              <a:ext cx="0" cy="771"/>
            </a:xfrm>
            <a:prstGeom prst="line">
              <a:avLst/>
            </a:prstGeom>
            <a:noFill/>
            <a:ln w="9525">
              <a:solidFill>
                <a:schemeClr val="tx1"/>
              </a:solidFill>
              <a:round/>
              <a:headEnd type="triangle" w="med" len="med"/>
              <a:tailEnd type="triangle" w="med" len="med"/>
            </a:ln>
          </p:spPr>
          <p:txBody>
            <a:bodyPr/>
            <a:lstStyle/>
            <a:p>
              <a:endParaRPr lang="fr-FR"/>
            </a:p>
          </p:txBody>
        </p:sp>
        <p:sp>
          <p:nvSpPr>
            <p:cNvPr id="30740" name="Line 20"/>
            <p:cNvSpPr>
              <a:spLocks noChangeShapeType="1"/>
            </p:cNvSpPr>
            <p:nvPr/>
          </p:nvSpPr>
          <p:spPr bwMode="auto">
            <a:xfrm>
              <a:off x="2653" y="2205"/>
              <a:ext cx="0" cy="771"/>
            </a:xfrm>
            <a:prstGeom prst="line">
              <a:avLst/>
            </a:prstGeom>
            <a:noFill/>
            <a:ln w="9525">
              <a:solidFill>
                <a:schemeClr val="tx1"/>
              </a:solidFill>
              <a:round/>
              <a:headEnd type="triangle" w="med" len="med"/>
              <a:tailEnd type="triangle" w="med" len="med"/>
            </a:ln>
          </p:spPr>
          <p:txBody>
            <a:bodyPr/>
            <a:lstStyle/>
            <a:p>
              <a:endParaRPr lang="fr-FR"/>
            </a:p>
          </p:txBody>
        </p:sp>
        <p:sp>
          <p:nvSpPr>
            <p:cNvPr id="30741" name="Line 21"/>
            <p:cNvSpPr>
              <a:spLocks noChangeShapeType="1"/>
            </p:cNvSpPr>
            <p:nvPr/>
          </p:nvSpPr>
          <p:spPr bwMode="auto">
            <a:xfrm>
              <a:off x="4286" y="2205"/>
              <a:ext cx="0" cy="771"/>
            </a:xfrm>
            <a:prstGeom prst="line">
              <a:avLst/>
            </a:prstGeom>
            <a:noFill/>
            <a:ln w="9525">
              <a:solidFill>
                <a:schemeClr val="tx1"/>
              </a:solidFill>
              <a:prstDash val="lgDash"/>
              <a:round/>
              <a:headEnd type="triangle" w="med" len="med"/>
              <a:tailEnd type="triangle" w="med" len="med"/>
            </a:ln>
          </p:spPr>
          <p:txBody>
            <a:bodyPr/>
            <a:lstStyle/>
            <a:p>
              <a:endParaRPr lang="fr-FR"/>
            </a:p>
          </p:txBody>
        </p:sp>
        <p:sp>
          <p:nvSpPr>
            <p:cNvPr id="30742" name="Text Box 22"/>
            <p:cNvSpPr txBox="1">
              <a:spLocks noChangeArrowheads="1"/>
            </p:cNvSpPr>
            <p:nvPr/>
          </p:nvSpPr>
          <p:spPr bwMode="auto">
            <a:xfrm>
              <a:off x="1020" y="2478"/>
              <a:ext cx="227" cy="231"/>
            </a:xfrm>
            <a:prstGeom prst="rect">
              <a:avLst/>
            </a:prstGeom>
            <a:noFill/>
            <a:ln w="9525">
              <a:noFill/>
              <a:miter lim="800000"/>
              <a:headEnd/>
              <a:tailEnd/>
            </a:ln>
          </p:spPr>
          <p:txBody>
            <a:bodyPr>
              <a:spAutoFit/>
            </a:bodyPr>
            <a:lstStyle/>
            <a:p>
              <a:pPr>
                <a:spcBef>
                  <a:spcPct val="50000"/>
                </a:spcBef>
              </a:pPr>
              <a:r>
                <a:rPr lang="fr-FR" b="1"/>
                <a:t>h</a:t>
              </a:r>
            </a:p>
          </p:txBody>
        </p:sp>
        <p:sp>
          <p:nvSpPr>
            <p:cNvPr id="30743" name="Text Box 23"/>
            <p:cNvSpPr txBox="1">
              <a:spLocks noChangeArrowheads="1"/>
            </p:cNvSpPr>
            <p:nvPr/>
          </p:nvSpPr>
          <p:spPr bwMode="auto">
            <a:xfrm>
              <a:off x="1610" y="2473"/>
              <a:ext cx="227" cy="231"/>
            </a:xfrm>
            <a:prstGeom prst="rect">
              <a:avLst/>
            </a:prstGeom>
            <a:noFill/>
            <a:ln w="9525">
              <a:noFill/>
              <a:miter lim="800000"/>
              <a:headEnd/>
              <a:tailEnd/>
            </a:ln>
          </p:spPr>
          <p:txBody>
            <a:bodyPr>
              <a:spAutoFit/>
            </a:bodyPr>
            <a:lstStyle/>
            <a:p>
              <a:pPr>
                <a:spcBef>
                  <a:spcPct val="50000"/>
                </a:spcBef>
              </a:pPr>
              <a:r>
                <a:rPr lang="fr-FR" b="1"/>
                <a:t>h</a:t>
              </a:r>
            </a:p>
          </p:txBody>
        </p:sp>
        <p:sp>
          <p:nvSpPr>
            <p:cNvPr id="30744" name="Text Box 24"/>
            <p:cNvSpPr txBox="1">
              <a:spLocks noChangeArrowheads="1"/>
            </p:cNvSpPr>
            <p:nvPr/>
          </p:nvSpPr>
          <p:spPr bwMode="auto">
            <a:xfrm>
              <a:off x="2109" y="2432"/>
              <a:ext cx="227" cy="231"/>
            </a:xfrm>
            <a:prstGeom prst="rect">
              <a:avLst/>
            </a:prstGeom>
            <a:noFill/>
            <a:ln w="9525">
              <a:noFill/>
              <a:miter lim="800000"/>
              <a:headEnd/>
              <a:tailEnd/>
            </a:ln>
          </p:spPr>
          <p:txBody>
            <a:bodyPr>
              <a:spAutoFit/>
            </a:bodyPr>
            <a:lstStyle/>
            <a:p>
              <a:pPr>
                <a:spcBef>
                  <a:spcPct val="50000"/>
                </a:spcBef>
              </a:pPr>
              <a:r>
                <a:rPr lang="fr-FR" b="1"/>
                <a:t>h</a:t>
              </a:r>
            </a:p>
          </p:txBody>
        </p:sp>
        <p:sp>
          <p:nvSpPr>
            <p:cNvPr id="30745" name="Text Box 25"/>
            <p:cNvSpPr txBox="1">
              <a:spLocks noChangeArrowheads="1"/>
            </p:cNvSpPr>
            <p:nvPr/>
          </p:nvSpPr>
          <p:spPr bwMode="auto">
            <a:xfrm>
              <a:off x="2744" y="2432"/>
              <a:ext cx="227" cy="231"/>
            </a:xfrm>
            <a:prstGeom prst="rect">
              <a:avLst/>
            </a:prstGeom>
            <a:noFill/>
            <a:ln w="9525">
              <a:noFill/>
              <a:miter lim="800000"/>
              <a:headEnd/>
              <a:tailEnd/>
            </a:ln>
          </p:spPr>
          <p:txBody>
            <a:bodyPr>
              <a:spAutoFit/>
            </a:bodyPr>
            <a:lstStyle/>
            <a:p>
              <a:pPr>
                <a:spcBef>
                  <a:spcPct val="50000"/>
                </a:spcBef>
              </a:pPr>
              <a:r>
                <a:rPr lang="fr-FR" b="1"/>
                <a:t>h</a:t>
              </a:r>
            </a:p>
          </p:txBody>
        </p:sp>
        <p:sp>
          <p:nvSpPr>
            <p:cNvPr id="30746" name="Text Box 26"/>
            <p:cNvSpPr txBox="1">
              <a:spLocks noChangeArrowheads="1"/>
            </p:cNvSpPr>
            <p:nvPr/>
          </p:nvSpPr>
          <p:spPr bwMode="auto">
            <a:xfrm>
              <a:off x="4332" y="2478"/>
              <a:ext cx="227" cy="231"/>
            </a:xfrm>
            <a:prstGeom prst="rect">
              <a:avLst/>
            </a:prstGeom>
            <a:noFill/>
            <a:ln w="9525">
              <a:noFill/>
              <a:miter lim="800000"/>
              <a:headEnd/>
              <a:tailEnd/>
            </a:ln>
          </p:spPr>
          <p:txBody>
            <a:bodyPr>
              <a:spAutoFit/>
            </a:bodyPr>
            <a:lstStyle/>
            <a:p>
              <a:pPr>
                <a:spcBef>
                  <a:spcPct val="50000"/>
                </a:spcBef>
              </a:pPr>
              <a:r>
                <a:rPr lang="fr-FR" b="1"/>
                <a:t>h</a:t>
              </a:r>
            </a:p>
          </p:txBody>
        </p:sp>
        <p:sp>
          <p:nvSpPr>
            <p:cNvPr id="30747" name="Text Box 27"/>
            <p:cNvSpPr txBox="1">
              <a:spLocks noChangeArrowheads="1"/>
            </p:cNvSpPr>
            <p:nvPr/>
          </p:nvSpPr>
          <p:spPr bwMode="auto">
            <a:xfrm>
              <a:off x="1202" y="2886"/>
              <a:ext cx="227" cy="231"/>
            </a:xfrm>
            <a:prstGeom prst="rect">
              <a:avLst/>
            </a:prstGeom>
            <a:noFill/>
            <a:ln w="9525">
              <a:noFill/>
              <a:miter lim="800000"/>
              <a:headEnd/>
              <a:tailEnd/>
            </a:ln>
          </p:spPr>
          <p:txBody>
            <a:bodyPr>
              <a:spAutoFit/>
            </a:bodyPr>
            <a:lstStyle/>
            <a:p>
              <a:pPr>
                <a:spcBef>
                  <a:spcPct val="50000"/>
                </a:spcBef>
              </a:pPr>
              <a:r>
                <a:rPr lang="fr-FR" b="1"/>
                <a:t>1</a:t>
              </a:r>
            </a:p>
          </p:txBody>
        </p:sp>
        <p:sp>
          <p:nvSpPr>
            <p:cNvPr id="30748" name="Text Box 28"/>
            <p:cNvSpPr txBox="1">
              <a:spLocks noChangeArrowheads="1"/>
            </p:cNvSpPr>
            <p:nvPr/>
          </p:nvSpPr>
          <p:spPr bwMode="auto">
            <a:xfrm>
              <a:off x="1700" y="2882"/>
              <a:ext cx="227" cy="231"/>
            </a:xfrm>
            <a:prstGeom prst="rect">
              <a:avLst/>
            </a:prstGeom>
            <a:noFill/>
            <a:ln w="9525">
              <a:noFill/>
              <a:miter lim="800000"/>
              <a:headEnd/>
              <a:tailEnd/>
            </a:ln>
          </p:spPr>
          <p:txBody>
            <a:bodyPr>
              <a:spAutoFit/>
            </a:bodyPr>
            <a:lstStyle/>
            <a:p>
              <a:pPr>
                <a:spcBef>
                  <a:spcPct val="50000"/>
                </a:spcBef>
              </a:pPr>
              <a:r>
                <a:rPr lang="fr-FR" b="1"/>
                <a:t>2</a:t>
              </a:r>
            </a:p>
          </p:txBody>
        </p:sp>
        <p:sp>
          <p:nvSpPr>
            <p:cNvPr id="30749" name="Text Box 29"/>
            <p:cNvSpPr txBox="1">
              <a:spLocks noChangeArrowheads="1"/>
            </p:cNvSpPr>
            <p:nvPr/>
          </p:nvSpPr>
          <p:spPr bwMode="auto">
            <a:xfrm>
              <a:off x="2245" y="2886"/>
              <a:ext cx="227" cy="231"/>
            </a:xfrm>
            <a:prstGeom prst="rect">
              <a:avLst/>
            </a:prstGeom>
            <a:noFill/>
            <a:ln w="9525">
              <a:noFill/>
              <a:miter lim="800000"/>
              <a:headEnd/>
              <a:tailEnd/>
            </a:ln>
          </p:spPr>
          <p:txBody>
            <a:bodyPr>
              <a:spAutoFit/>
            </a:bodyPr>
            <a:lstStyle/>
            <a:p>
              <a:pPr>
                <a:spcBef>
                  <a:spcPct val="50000"/>
                </a:spcBef>
              </a:pPr>
              <a:r>
                <a:rPr lang="fr-FR" b="1"/>
                <a:t>3</a:t>
              </a:r>
            </a:p>
          </p:txBody>
        </p:sp>
        <p:sp>
          <p:nvSpPr>
            <p:cNvPr id="30750" name="Text Box 30"/>
            <p:cNvSpPr txBox="1">
              <a:spLocks noChangeArrowheads="1"/>
            </p:cNvSpPr>
            <p:nvPr/>
          </p:nvSpPr>
          <p:spPr bwMode="auto">
            <a:xfrm>
              <a:off x="2789" y="2886"/>
              <a:ext cx="227" cy="231"/>
            </a:xfrm>
            <a:prstGeom prst="rect">
              <a:avLst/>
            </a:prstGeom>
            <a:noFill/>
            <a:ln w="9525">
              <a:noFill/>
              <a:miter lim="800000"/>
              <a:headEnd/>
              <a:tailEnd/>
            </a:ln>
          </p:spPr>
          <p:txBody>
            <a:bodyPr>
              <a:spAutoFit/>
            </a:bodyPr>
            <a:lstStyle/>
            <a:p>
              <a:pPr>
                <a:spcBef>
                  <a:spcPct val="50000"/>
                </a:spcBef>
              </a:pPr>
              <a:r>
                <a:rPr lang="fr-FR" b="1"/>
                <a:t>4</a:t>
              </a:r>
            </a:p>
          </p:txBody>
        </p:sp>
        <p:sp>
          <p:nvSpPr>
            <p:cNvPr id="30751" name="Text Box 31"/>
            <p:cNvSpPr txBox="1">
              <a:spLocks noChangeArrowheads="1"/>
            </p:cNvSpPr>
            <p:nvPr/>
          </p:nvSpPr>
          <p:spPr bwMode="auto">
            <a:xfrm>
              <a:off x="3334" y="2886"/>
              <a:ext cx="227" cy="231"/>
            </a:xfrm>
            <a:prstGeom prst="rect">
              <a:avLst/>
            </a:prstGeom>
            <a:noFill/>
            <a:ln w="9525">
              <a:noFill/>
              <a:miter lim="800000"/>
              <a:headEnd/>
              <a:tailEnd/>
            </a:ln>
          </p:spPr>
          <p:txBody>
            <a:bodyPr>
              <a:spAutoFit/>
            </a:bodyPr>
            <a:lstStyle/>
            <a:p>
              <a:pPr>
                <a:spcBef>
                  <a:spcPct val="50000"/>
                </a:spcBef>
              </a:pPr>
              <a:r>
                <a:rPr lang="fr-FR" b="1"/>
                <a:t>5</a:t>
              </a:r>
            </a:p>
          </p:txBody>
        </p:sp>
        <p:sp>
          <p:nvSpPr>
            <p:cNvPr id="30752" name="Text Box 32"/>
            <p:cNvSpPr txBox="1">
              <a:spLocks noChangeArrowheads="1"/>
            </p:cNvSpPr>
            <p:nvPr/>
          </p:nvSpPr>
          <p:spPr bwMode="auto">
            <a:xfrm>
              <a:off x="3923" y="2886"/>
              <a:ext cx="227" cy="231"/>
            </a:xfrm>
            <a:prstGeom prst="rect">
              <a:avLst/>
            </a:prstGeom>
            <a:noFill/>
            <a:ln w="9525">
              <a:noFill/>
              <a:miter lim="800000"/>
              <a:headEnd/>
              <a:tailEnd/>
            </a:ln>
          </p:spPr>
          <p:txBody>
            <a:bodyPr>
              <a:spAutoFit/>
            </a:bodyPr>
            <a:lstStyle/>
            <a:p>
              <a:pPr>
                <a:spcBef>
                  <a:spcPct val="50000"/>
                </a:spcBef>
              </a:pPr>
              <a:r>
                <a:rPr lang="fr-FR" b="1"/>
                <a:t>6</a:t>
              </a:r>
            </a:p>
          </p:txBody>
        </p:sp>
      </p:grpSp>
      <p:sp>
        <p:nvSpPr>
          <p:cNvPr id="93217" name="Rectangle 33"/>
          <p:cNvSpPr>
            <a:spLocks noChangeArrowheads="1"/>
          </p:cNvSpPr>
          <p:nvPr/>
        </p:nvSpPr>
        <p:spPr bwMode="auto">
          <a:xfrm>
            <a:off x="539750" y="5157788"/>
            <a:ext cx="8208963" cy="1143000"/>
          </a:xfrm>
          <a:prstGeom prst="rect">
            <a:avLst/>
          </a:prstGeom>
          <a:noFill/>
          <a:ln w="9525">
            <a:noFill/>
            <a:miter lim="800000"/>
            <a:headEnd/>
            <a:tailEnd/>
          </a:ln>
        </p:spPr>
        <p:txBody>
          <a:bodyPr anchor="ctr"/>
          <a:lstStyle/>
          <a:p>
            <a:r>
              <a:rPr lang="fr-FR" sz="2400" b="1" i="1" dirty="0"/>
              <a:t>Dans un fluide en équilibre,</a:t>
            </a:r>
            <a:r>
              <a:rPr lang="fr-FR" sz="2400" b="1" i="1" dirty="0">
                <a:solidFill>
                  <a:srgbClr val="FF0000"/>
                </a:solidFill>
              </a:rPr>
              <a:t> la pression </a:t>
            </a:r>
            <a:r>
              <a:rPr lang="fr-FR" sz="2400" b="1" i="1" dirty="0"/>
              <a:t>est la même en tous les points d’un plan horizontal</a:t>
            </a:r>
            <a:r>
              <a:rPr lang="fr-FR" sz="2400" b="1" i="1" dirty="0">
                <a:solidFill>
                  <a:srgbClr val="FF0000"/>
                </a:solidFill>
              </a:rPr>
              <a:t> </a:t>
            </a:r>
          </a:p>
          <a:p>
            <a:r>
              <a:rPr lang="fr-FR" sz="2400" b="1" i="1" dirty="0">
                <a:solidFill>
                  <a:srgbClr val="FF0000"/>
                </a:solidFill>
              </a:rPr>
              <a:t>                                           (</a:t>
            </a:r>
            <a:r>
              <a:rPr lang="fr-FR" sz="2800" b="1" i="1" dirty="0">
                <a:solidFill>
                  <a:srgbClr val="6600FF"/>
                </a:solidFill>
              </a:rPr>
              <a:t>pression isobare</a:t>
            </a:r>
            <a:r>
              <a:rPr lang="fr-FR" sz="2400" b="1" i="1" dirty="0">
                <a:solidFill>
                  <a:srgbClr val="FF0000"/>
                </a:solidFill>
              </a:rPr>
              <a:t>)</a:t>
            </a:r>
            <a:r>
              <a:rPr lang="fr-FR" sz="2400" b="1" i="1" dirty="0"/>
              <a:t>.</a:t>
            </a:r>
          </a:p>
        </p:txBody>
      </p:sp>
      <p:sp>
        <p:nvSpPr>
          <p:cNvPr id="93218" name="Rectangle 34"/>
          <p:cNvSpPr>
            <a:spLocks noChangeArrowheads="1"/>
          </p:cNvSpPr>
          <p:nvPr/>
        </p:nvSpPr>
        <p:spPr bwMode="auto">
          <a:xfrm>
            <a:off x="266700" y="188913"/>
            <a:ext cx="8229600" cy="1143000"/>
          </a:xfrm>
          <a:prstGeom prst="rect">
            <a:avLst/>
          </a:prstGeom>
          <a:noFill/>
          <a:ln w="9525">
            <a:noFill/>
            <a:miter lim="800000"/>
            <a:headEnd/>
            <a:tailEnd/>
          </a:ln>
        </p:spPr>
        <p:txBody>
          <a:bodyPr anchor="ctr"/>
          <a:lstStyle/>
          <a:p>
            <a:r>
              <a:rPr lang="fr-FR" sz="2800" b="1" dirty="0">
                <a:solidFill>
                  <a:schemeClr val="accent2"/>
                </a:solidFill>
              </a:rPr>
              <a:t>2. 2.3- pression isobare dans un fluide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6263" y="728663"/>
            <a:ext cx="8229600" cy="1143000"/>
          </a:xfrm>
        </p:spPr>
        <p:txBody>
          <a:bodyPr/>
          <a:lstStyle/>
          <a:p>
            <a:pPr eaLnBrk="1" hangingPunct="1"/>
            <a:r>
              <a:rPr lang="fr-FR" sz="2800" u="sng" dirty="0" smtClean="0">
                <a:solidFill>
                  <a:schemeClr val="tx1"/>
                </a:solidFill>
              </a:rPr>
              <a:t>L’orthographe surprenante du mot hydraulique vient de son origine grecque.</a:t>
            </a:r>
            <a:r>
              <a:rPr lang="fr-FR" sz="2800" dirty="0" smtClean="0"/>
              <a:t> </a:t>
            </a:r>
          </a:p>
        </p:txBody>
      </p:sp>
      <p:sp>
        <p:nvSpPr>
          <p:cNvPr id="13315" name="Rectangle 4"/>
          <p:cNvSpPr>
            <a:spLocks noChangeArrowheads="1"/>
          </p:cNvSpPr>
          <p:nvPr/>
        </p:nvSpPr>
        <p:spPr bwMode="auto">
          <a:xfrm>
            <a:off x="539750" y="2133600"/>
            <a:ext cx="8229600" cy="248285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buFontTx/>
              <a:buChar char="•"/>
            </a:pPr>
            <a:r>
              <a:rPr lang="fr-FR" sz="2800" dirty="0">
                <a:solidFill>
                  <a:schemeClr val="tx2"/>
                </a:solidFill>
              </a:rPr>
              <a:t>Il est composée de :</a:t>
            </a:r>
            <a:br>
              <a:rPr lang="fr-FR" sz="2800" dirty="0">
                <a:solidFill>
                  <a:schemeClr val="tx2"/>
                </a:solidFill>
              </a:rPr>
            </a:br>
            <a:r>
              <a:rPr lang="fr-FR" sz="2800" b="1" dirty="0">
                <a:solidFill>
                  <a:schemeClr val="tx2"/>
                </a:solidFill>
              </a:rPr>
              <a:t>la racine</a:t>
            </a:r>
            <a:r>
              <a:rPr lang="fr-FR" sz="2800" dirty="0">
                <a:solidFill>
                  <a:schemeClr val="tx2"/>
                </a:solidFill>
              </a:rPr>
              <a:t> </a:t>
            </a:r>
            <a:r>
              <a:rPr lang="fr-FR" sz="2800" b="1" i="1" u="sng" dirty="0">
                <a:solidFill>
                  <a:schemeClr val="accent2"/>
                </a:solidFill>
              </a:rPr>
              <a:t>Hydro</a:t>
            </a:r>
            <a:r>
              <a:rPr lang="fr-FR" sz="2800" dirty="0">
                <a:solidFill>
                  <a:schemeClr val="tx2"/>
                </a:solidFill>
              </a:rPr>
              <a:t> qui veut dire </a:t>
            </a:r>
            <a:r>
              <a:rPr lang="fr-FR" sz="2800" b="1" dirty="0">
                <a:solidFill>
                  <a:schemeClr val="accent2"/>
                </a:solidFill>
              </a:rPr>
              <a:t>eau</a:t>
            </a:r>
            <a:r>
              <a:rPr lang="fr-FR" sz="2800" b="1" dirty="0">
                <a:solidFill>
                  <a:schemeClr val="tx2"/>
                </a:solidFill>
              </a:rPr>
              <a:t/>
            </a:r>
            <a:br>
              <a:rPr lang="fr-FR" sz="2800" b="1" dirty="0">
                <a:solidFill>
                  <a:schemeClr val="tx2"/>
                </a:solidFill>
              </a:rPr>
            </a:br>
            <a:r>
              <a:rPr lang="fr-FR" sz="2800" dirty="0">
                <a:solidFill>
                  <a:schemeClr val="accent2"/>
                </a:solidFill>
              </a:rPr>
              <a:t/>
            </a:r>
            <a:br>
              <a:rPr lang="fr-FR" sz="2800" dirty="0">
                <a:solidFill>
                  <a:schemeClr val="accent2"/>
                </a:solidFill>
              </a:rPr>
            </a:br>
            <a:r>
              <a:rPr lang="fr-FR" sz="2800" b="1" dirty="0"/>
              <a:t>Et </a:t>
            </a:r>
            <a:br>
              <a:rPr lang="fr-FR" sz="2800" b="1" dirty="0"/>
            </a:br>
            <a:r>
              <a:rPr lang="fr-FR" sz="2800" b="1" dirty="0"/>
              <a:t>du suffixe</a:t>
            </a:r>
            <a:r>
              <a:rPr lang="fr-FR" sz="2800" dirty="0">
                <a:solidFill>
                  <a:schemeClr val="accent2"/>
                </a:solidFill>
              </a:rPr>
              <a:t> </a:t>
            </a:r>
            <a:r>
              <a:rPr lang="fr-FR" sz="2800" b="1" i="1" u="sng" dirty="0">
                <a:solidFill>
                  <a:srgbClr val="6600FF"/>
                </a:solidFill>
              </a:rPr>
              <a:t>aulos </a:t>
            </a:r>
            <a:r>
              <a:rPr lang="fr-FR" sz="2800" dirty="0">
                <a:solidFill>
                  <a:schemeClr val="tx2"/>
                </a:solidFill>
              </a:rPr>
              <a:t>qui veut dire </a:t>
            </a:r>
            <a:r>
              <a:rPr lang="fr-FR" sz="2800" b="1" dirty="0">
                <a:solidFill>
                  <a:srgbClr val="6600FF"/>
                </a:solidFill>
              </a:rPr>
              <a:t>flûte (tuyau musical)</a:t>
            </a:r>
          </a:p>
        </p:txBody>
      </p:sp>
      <p:sp>
        <p:nvSpPr>
          <p:cNvPr id="13316" name="Rectangle 5"/>
          <p:cNvSpPr>
            <a:spLocks noChangeArrowheads="1"/>
          </p:cNvSpPr>
          <p:nvPr/>
        </p:nvSpPr>
        <p:spPr bwMode="auto">
          <a:xfrm>
            <a:off x="503238" y="5337175"/>
            <a:ext cx="8229600" cy="1143000"/>
          </a:xfrm>
          <a:prstGeom prst="rect">
            <a:avLst/>
          </a:prstGeom>
          <a:noFill/>
          <a:ln w="9525">
            <a:noFill/>
            <a:miter lim="800000"/>
            <a:headEnd/>
            <a:tailEnd/>
          </a:ln>
        </p:spPr>
        <p:txBody>
          <a:bodyPr anchor="ctr"/>
          <a:lstStyle/>
          <a:p>
            <a:pPr algn="ctr"/>
            <a:r>
              <a:rPr lang="fr-FR" sz="2800" i="1" dirty="0">
                <a:solidFill>
                  <a:schemeClr val="tx2"/>
                </a:solidFill>
              </a:rPr>
              <a:t>En effet la première application connue, abordée scientifiquement, de la technologie de l’eau a été la réalisation d’un orgue à eau.</a:t>
            </a:r>
            <a:r>
              <a:rPr lang="fr-FR" sz="2800" dirty="0">
                <a:solidFill>
                  <a:schemeClr val="tx2"/>
                </a:solidFill>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0" y="-3222"/>
            <a:ext cx="9144000" cy="1143000"/>
          </a:xfrm>
        </p:spPr>
        <p:txBody>
          <a:bodyPr/>
          <a:lstStyle/>
          <a:p>
            <a:pPr algn="l" eaLnBrk="1" hangingPunct="1"/>
            <a:r>
              <a:rPr lang="fr-FR" sz="3200" b="1" dirty="0" smtClean="0">
                <a:solidFill>
                  <a:schemeClr val="accent2"/>
                </a:solidFill>
              </a:rPr>
              <a:t>2.2.4- principe fondamental de l’hydrostatique</a:t>
            </a:r>
          </a:p>
        </p:txBody>
      </p:sp>
      <p:sp>
        <p:nvSpPr>
          <p:cNvPr id="90116" name="Rectangle 4"/>
          <p:cNvSpPr>
            <a:spLocks noChangeArrowheads="1"/>
          </p:cNvSpPr>
          <p:nvPr/>
        </p:nvSpPr>
        <p:spPr bwMode="auto">
          <a:xfrm>
            <a:off x="179388" y="3644900"/>
            <a:ext cx="8856662" cy="720725"/>
          </a:xfrm>
          <a:prstGeom prst="rect">
            <a:avLst/>
          </a:prstGeom>
          <a:noFill/>
          <a:ln w="9525">
            <a:noFill/>
            <a:miter lim="800000"/>
            <a:headEnd/>
            <a:tailEnd/>
          </a:ln>
        </p:spPr>
        <p:txBody>
          <a:bodyPr anchor="ctr"/>
          <a:lstStyle/>
          <a:p>
            <a:r>
              <a:rPr lang="fr-FR" sz="2400" b="1" i="1" dirty="0"/>
              <a:t>La différence de pression en deux points du fluide A et B:</a:t>
            </a:r>
          </a:p>
        </p:txBody>
      </p:sp>
      <p:graphicFrame>
        <p:nvGraphicFramePr>
          <p:cNvPr id="90131" name="Object 19"/>
          <p:cNvGraphicFramePr>
            <a:graphicFrameLocks noChangeAspect="1"/>
          </p:cNvGraphicFramePr>
          <p:nvPr>
            <p:ph idx="4294967295"/>
          </p:nvPr>
        </p:nvGraphicFramePr>
        <p:xfrm>
          <a:off x="1577934" y="4414851"/>
          <a:ext cx="6353262" cy="2271184"/>
        </p:xfrm>
        <a:graphic>
          <a:graphicData uri="http://schemas.openxmlformats.org/presentationml/2006/ole">
            <p:oleObj spid="_x0000_s6146" name="Équation" r:id="rId4" imgW="1473120" imgH="812520" progId="Equation.3">
              <p:embed/>
            </p:oleObj>
          </a:graphicData>
        </a:graphic>
      </p:graphicFrame>
      <p:grpSp>
        <p:nvGrpSpPr>
          <p:cNvPr id="2" name="Group 23"/>
          <p:cNvGrpSpPr>
            <a:grpSpLocks/>
          </p:cNvGrpSpPr>
          <p:nvPr/>
        </p:nvGrpSpPr>
        <p:grpSpPr bwMode="auto">
          <a:xfrm>
            <a:off x="3348038" y="1233488"/>
            <a:ext cx="2879725" cy="2238375"/>
            <a:chOff x="2109" y="777"/>
            <a:chExt cx="1814" cy="1410"/>
          </a:xfrm>
        </p:grpSpPr>
        <p:grpSp>
          <p:nvGrpSpPr>
            <p:cNvPr id="6150" name="Group 17"/>
            <p:cNvGrpSpPr>
              <a:grpSpLocks/>
            </p:cNvGrpSpPr>
            <p:nvPr/>
          </p:nvGrpSpPr>
          <p:grpSpPr bwMode="auto">
            <a:xfrm>
              <a:off x="2109" y="777"/>
              <a:ext cx="1814" cy="1410"/>
              <a:chOff x="2109" y="1117"/>
              <a:chExt cx="1814" cy="1410"/>
            </a:xfrm>
          </p:grpSpPr>
          <p:sp>
            <p:nvSpPr>
              <p:cNvPr id="6153" name="AutoShape 9"/>
              <p:cNvSpPr>
                <a:spLocks noChangeArrowheads="1"/>
              </p:cNvSpPr>
              <p:nvPr/>
            </p:nvSpPr>
            <p:spPr bwMode="auto">
              <a:xfrm>
                <a:off x="2290" y="1321"/>
                <a:ext cx="1066" cy="1196"/>
              </a:xfrm>
              <a:prstGeom prst="can">
                <a:avLst>
                  <a:gd name="adj" fmla="val 17307"/>
                </a:avLst>
              </a:prstGeom>
              <a:solidFill>
                <a:schemeClr val="accent1"/>
              </a:solidFill>
              <a:ln w="9525">
                <a:solidFill>
                  <a:schemeClr val="tx1"/>
                </a:solidFill>
                <a:round/>
                <a:headEnd/>
                <a:tailEnd/>
              </a:ln>
            </p:spPr>
            <p:txBody>
              <a:bodyPr wrap="none" anchor="ctr"/>
              <a:lstStyle/>
              <a:p>
                <a:endParaRPr lang="fr-FR"/>
              </a:p>
            </p:txBody>
          </p:sp>
          <p:sp>
            <p:nvSpPr>
              <p:cNvPr id="6154" name="Line 10"/>
              <p:cNvSpPr>
                <a:spLocks noChangeShapeType="1"/>
              </p:cNvSpPr>
              <p:nvPr/>
            </p:nvSpPr>
            <p:spPr bwMode="auto">
              <a:xfrm flipV="1">
                <a:off x="2290" y="1139"/>
                <a:ext cx="0" cy="409"/>
              </a:xfrm>
              <a:prstGeom prst="line">
                <a:avLst/>
              </a:prstGeom>
              <a:noFill/>
              <a:ln w="9525">
                <a:solidFill>
                  <a:schemeClr val="tx1"/>
                </a:solidFill>
                <a:round/>
                <a:headEnd/>
                <a:tailEnd/>
              </a:ln>
            </p:spPr>
            <p:txBody>
              <a:bodyPr/>
              <a:lstStyle/>
              <a:p>
                <a:endParaRPr lang="fr-FR"/>
              </a:p>
            </p:txBody>
          </p:sp>
          <p:sp>
            <p:nvSpPr>
              <p:cNvPr id="6155" name="Line 11"/>
              <p:cNvSpPr>
                <a:spLocks noChangeShapeType="1"/>
              </p:cNvSpPr>
              <p:nvPr/>
            </p:nvSpPr>
            <p:spPr bwMode="auto">
              <a:xfrm flipV="1">
                <a:off x="3356" y="1117"/>
                <a:ext cx="0" cy="453"/>
              </a:xfrm>
              <a:prstGeom prst="line">
                <a:avLst/>
              </a:prstGeom>
              <a:noFill/>
              <a:ln w="9525">
                <a:solidFill>
                  <a:schemeClr val="tx1"/>
                </a:solidFill>
                <a:round/>
                <a:headEnd/>
                <a:tailEnd/>
              </a:ln>
            </p:spPr>
            <p:txBody>
              <a:bodyPr/>
              <a:lstStyle/>
              <a:p>
                <a:endParaRPr lang="fr-FR"/>
              </a:p>
            </p:txBody>
          </p:sp>
          <p:sp>
            <p:nvSpPr>
              <p:cNvPr id="6156" name="Line 13"/>
              <p:cNvSpPr>
                <a:spLocks noChangeShapeType="1"/>
              </p:cNvSpPr>
              <p:nvPr/>
            </p:nvSpPr>
            <p:spPr bwMode="auto">
              <a:xfrm>
                <a:off x="2132" y="1593"/>
                <a:ext cx="1429" cy="0"/>
              </a:xfrm>
              <a:prstGeom prst="line">
                <a:avLst/>
              </a:prstGeom>
              <a:noFill/>
              <a:ln w="9525">
                <a:solidFill>
                  <a:schemeClr val="tx1"/>
                </a:solidFill>
                <a:prstDash val="lgDash"/>
                <a:round/>
                <a:headEnd/>
                <a:tailEnd/>
              </a:ln>
            </p:spPr>
            <p:txBody>
              <a:bodyPr/>
              <a:lstStyle/>
              <a:p>
                <a:endParaRPr lang="fr-FR"/>
              </a:p>
            </p:txBody>
          </p:sp>
          <p:sp>
            <p:nvSpPr>
              <p:cNvPr id="6157" name="Line 14"/>
              <p:cNvSpPr>
                <a:spLocks noChangeShapeType="1"/>
              </p:cNvSpPr>
              <p:nvPr/>
            </p:nvSpPr>
            <p:spPr bwMode="auto">
              <a:xfrm>
                <a:off x="2109" y="2432"/>
                <a:ext cx="1429" cy="0"/>
              </a:xfrm>
              <a:prstGeom prst="line">
                <a:avLst/>
              </a:prstGeom>
              <a:noFill/>
              <a:ln w="9525">
                <a:solidFill>
                  <a:schemeClr val="tx1"/>
                </a:solidFill>
                <a:prstDash val="dashDot"/>
                <a:round/>
                <a:headEnd/>
                <a:tailEnd/>
              </a:ln>
            </p:spPr>
            <p:txBody>
              <a:bodyPr/>
              <a:lstStyle/>
              <a:p>
                <a:endParaRPr lang="fr-FR"/>
              </a:p>
            </p:txBody>
          </p:sp>
          <p:sp>
            <p:nvSpPr>
              <p:cNvPr id="6158" name="Text Box 15"/>
              <p:cNvSpPr txBox="1">
                <a:spLocks noChangeArrowheads="1"/>
              </p:cNvSpPr>
              <p:nvPr/>
            </p:nvSpPr>
            <p:spPr bwMode="auto">
              <a:xfrm>
                <a:off x="3651" y="1480"/>
                <a:ext cx="272" cy="231"/>
              </a:xfrm>
              <a:prstGeom prst="rect">
                <a:avLst/>
              </a:prstGeom>
              <a:noFill/>
              <a:ln w="9525">
                <a:noFill/>
                <a:miter lim="800000"/>
                <a:headEnd/>
                <a:tailEnd/>
              </a:ln>
            </p:spPr>
            <p:txBody>
              <a:bodyPr>
                <a:spAutoFit/>
              </a:bodyPr>
              <a:lstStyle/>
              <a:p>
                <a:pPr>
                  <a:spcBef>
                    <a:spcPct val="50000"/>
                  </a:spcBef>
                </a:pPr>
                <a:r>
                  <a:rPr lang="fr-FR"/>
                  <a:t>A</a:t>
                </a:r>
              </a:p>
            </p:txBody>
          </p:sp>
          <p:sp>
            <p:nvSpPr>
              <p:cNvPr id="6159" name="Text Box 16"/>
              <p:cNvSpPr txBox="1">
                <a:spLocks noChangeArrowheads="1"/>
              </p:cNvSpPr>
              <p:nvPr/>
            </p:nvSpPr>
            <p:spPr bwMode="auto">
              <a:xfrm>
                <a:off x="3651" y="2296"/>
                <a:ext cx="272" cy="231"/>
              </a:xfrm>
              <a:prstGeom prst="rect">
                <a:avLst/>
              </a:prstGeom>
              <a:noFill/>
              <a:ln w="9525">
                <a:noFill/>
                <a:miter lim="800000"/>
                <a:headEnd/>
                <a:tailEnd/>
              </a:ln>
            </p:spPr>
            <p:txBody>
              <a:bodyPr>
                <a:spAutoFit/>
              </a:bodyPr>
              <a:lstStyle/>
              <a:p>
                <a:pPr>
                  <a:spcBef>
                    <a:spcPct val="50000"/>
                  </a:spcBef>
                </a:pPr>
                <a:r>
                  <a:rPr lang="fr-FR"/>
                  <a:t>B</a:t>
                </a:r>
              </a:p>
            </p:txBody>
          </p:sp>
        </p:grpSp>
        <p:sp>
          <p:nvSpPr>
            <p:cNvPr id="6151" name="Line 21"/>
            <p:cNvSpPr>
              <a:spLocks noChangeShapeType="1"/>
            </p:cNvSpPr>
            <p:nvPr/>
          </p:nvSpPr>
          <p:spPr bwMode="auto">
            <a:xfrm>
              <a:off x="3492" y="1253"/>
              <a:ext cx="0" cy="816"/>
            </a:xfrm>
            <a:prstGeom prst="line">
              <a:avLst/>
            </a:prstGeom>
            <a:noFill/>
            <a:ln w="9525">
              <a:solidFill>
                <a:schemeClr val="tx1"/>
              </a:solidFill>
              <a:round/>
              <a:headEnd type="triangle" w="med" len="med"/>
              <a:tailEnd type="triangle" w="med" len="med"/>
            </a:ln>
          </p:spPr>
          <p:txBody>
            <a:bodyPr/>
            <a:lstStyle/>
            <a:p>
              <a:endParaRPr lang="fr-FR"/>
            </a:p>
          </p:txBody>
        </p:sp>
        <p:sp>
          <p:nvSpPr>
            <p:cNvPr id="6152" name="Text Box 22"/>
            <p:cNvSpPr txBox="1">
              <a:spLocks noChangeArrowheads="1"/>
            </p:cNvSpPr>
            <p:nvPr/>
          </p:nvSpPr>
          <p:spPr bwMode="auto">
            <a:xfrm>
              <a:off x="3538" y="1593"/>
              <a:ext cx="204" cy="231"/>
            </a:xfrm>
            <a:prstGeom prst="rect">
              <a:avLst/>
            </a:prstGeom>
            <a:noFill/>
            <a:ln w="9525">
              <a:noFill/>
              <a:miter lim="800000"/>
              <a:headEnd/>
              <a:tailEnd/>
            </a:ln>
          </p:spPr>
          <p:txBody>
            <a:bodyPr>
              <a:spAutoFit/>
            </a:bodyPr>
            <a:lstStyle/>
            <a:p>
              <a:pPr>
                <a:spcBef>
                  <a:spcPct val="50000"/>
                </a:spcBef>
              </a:pPr>
              <a:r>
                <a:rPr lang="fr-FR"/>
                <a: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0116"/>
                                        </p:tgtEl>
                                        <p:attrNameLst>
                                          <p:attrName>style.visibility</p:attrName>
                                        </p:attrNameLst>
                                      </p:cBhvr>
                                      <p:to>
                                        <p:strVal val="visible"/>
                                      </p:to>
                                    </p:set>
                                    <p:anim calcmode="lin" valueType="num">
                                      <p:cBhvr>
                                        <p:cTn id="7" dur="500" fill="hold"/>
                                        <p:tgtEl>
                                          <p:spTgt spid="901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0116"/>
                                        </p:tgtEl>
                                        <p:attrNameLst>
                                          <p:attrName>ppt_y</p:attrName>
                                        </p:attrNameLst>
                                      </p:cBhvr>
                                      <p:tavLst>
                                        <p:tav tm="0">
                                          <p:val>
                                            <p:strVal val="#ppt_y"/>
                                          </p:val>
                                        </p:tav>
                                        <p:tav tm="100000">
                                          <p:val>
                                            <p:strVal val="#ppt_y"/>
                                          </p:val>
                                        </p:tav>
                                      </p:tavLst>
                                    </p:anim>
                                    <p:anim calcmode="lin" valueType="num">
                                      <p:cBhvr>
                                        <p:cTn id="9" dur="500" fill="hold"/>
                                        <p:tgtEl>
                                          <p:spTgt spid="901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01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0116"/>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90131"/>
                                        </p:tgtEl>
                                        <p:attrNameLst>
                                          <p:attrName>style.visibility</p:attrName>
                                        </p:attrNameLst>
                                      </p:cBhvr>
                                      <p:to>
                                        <p:strVal val="visible"/>
                                      </p:to>
                                    </p:set>
                                    <p:anim calcmode="lin" valueType="num">
                                      <p:cBhvr>
                                        <p:cTn id="16" dur="500" fill="hold"/>
                                        <p:tgtEl>
                                          <p:spTgt spid="90131"/>
                                        </p:tgtEl>
                                        <p:attrNameLst>
                                          <p:attrName>ppt_w</p:attrName>
                                        </p:attrNameLst>
                                      </p:cBhvr>
                                      <p:tavLst>
                                        <p:tav tm="0">
                                          <p:val>
                                            <p:fltVal val="0"/>
                                          </p:val>
                                        </p:tav>
                                        <p:tav tm="100000">
                                          <p:val>
                                            <p:strVal val="#ppt_w"/>
                                          </p:val>
                                        </p:tav>
                                      </p:tavLst>
                                    </p:anim>
                                    <p:anim calcmode="lin" valueType="num">
                                      <p:cBhvr>
                                        <p:cTn id="17" dur="500" fill="hold"/>
                                        <p:tgtEl>
                                          <p:spTgt spid="90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107950" y="1"/>
            <a:ext cx="8856663" cy="1270000"/>
          </a:xfrm>
          <a:prstGeom prst="rect">
            <a:avLst/>
          </a:prstGeom>
          <a:noFill/>
          <a:ln w="9525">
            <a:noFill/>
            <a:miter lim="800000"/>
            <a:headEnd/>
            <a:tailEnd/>
          </a:ln>
        </p:spPr>
        <p:txBody>
          <a:bodyPr anchor="ctr"/>
          <a:lstStyle/>
          <a:p>
            <a:r>
              <a:rPr lang="fr-FR" sz="2800" b="1" i="1" dirty="0"/>
              <a:t>La masse volumique </a:t>
            </a:r>
            <a:r>
              <a:rPr lang="el-GR" sz="3600" b="1" i="1" dirty="0">
                <a:solidFill>
                  <a:srgbClr val="6600FF"/>
                </a:solidFill>
              </a:rPr>
              <a:t>ρ</a:t>
            </a:r>
            <a:r>
              <a:rPr lang="fr-FR" sz="2800" b="1" i="1" dirty="0">
                <a:solidFill>
                  <a:srgbClr val="6600FF"/>
                </a:solidFill>
              </a:rPr>
              <a:t> est indépendante </a:t>
            </a:r>
            <a:r>
              <a:rPr lang="fr-FR" sz="2800" b="1" i="1" dirty="0"/>
              <a:t>de la </a:t>
            </a:r>
            <a:r>
              <a:rPr lang="fr-FR" sz="2800" b="1" i="1" dirty="0">
                <a:solidFill>
                  <a:srgbClr val="FF0000"/>
                </a:solidFill>
              </a:rPr>
              <a:t>pression</a:t>
            </a:r>
            <a:r>
              <a:rPr lang="fr-FR" sz="2800" b="1" i="1" dirty="0">
                <a:solidFill>
                  <a:srgbClr val="6600FF"/>
                </a:solidFill>
              </a:rPr>
              <a:t>. </a:t>
            </a:r>
            <a:r>
              <a:rPr lang="fr-FR" sz="2800" b="1" i="1" dirty="0" smtClean="0">
                <a:solidFill>
                  <a:srgbClr val="6600FF"/>
                </a:solidFill>
              </a:rPr>
              <a:t>Si </a:t>
            </a:r>
            <a:r>
              <a:rPr lang="fr-FR" sz="2800" b="1" i="1" dirty="0">
                <a:solidFill>
                  <a:srgbClr val="6600FF"/>
                </a:solidFill>
              </a:rPr>
              <a:t>V le volume du cylindre:</a:t>
            </a:r>
            <a:endParaRPr lang="el-GR" sz="2800" b="1" i="1" dirty="0">
              <a:solidFill>
                <a:srgbClr val="6600FF"/>
              </a:solidFill>
            </a:endParaRPr>
          </a:p>
        </p:txBody>
      </p:sp>
      <p:graphicFrame>
        <p:nvGraphicFramePr>
          <p:cNvPr id="92165" name="Object 5"/>
          <p:cNvGraphicFramePr>
            <a:graphicFrameLocks noChangeAspect="1"/>
          </p:cNvGraphicFramePr>
          <p:nvPr/>
        </p:nvGraphicFramePr>
        <p:xfrm>
          <a:off x="315153" y="1449387"/>
          <a:ext cx="3818691" cy="1285865"/>
        </p:xfrm>
        <a:graphic>
          <a:graphicData uri="http://schemas.openxmlformats.org/presentationml/2006/ole">
            <p:oleObj spid="_x0000_s7170" name="Equation" r:id="rId4" imgW="1168200" imgH="393480" progId="Equation.3">
              <p:embed/>
            </p:oleObj>
          </a:graphicData>
        </a:graphic>
      </p:graphicFrame>
      <p:sp>
        <p:nvSpPr>
          <p:cNvPr id="92166" name="Rectangle 6"/>
          <p:cNvSpPr>
            <a:spLocks noChangeArrowheads="1"/>
          </p:cNvSpPr>
          <p:nvPr/>
        </p:nvSpPr>
        <p:spPr bwMode="auto">
          <a:xfrm>
            <a:off x="4321176" y="1457298"/>
            <a:ext cx="3902124" cy="1277955"/>
          </a:xfrm>
          <a:prstGeom prst="rect">
            <a:avLst/>
          </a:prstGeom>
          <a:noFill/>
          <a:ln w="9525">
            <a:noFill/>
            <a:miter lim="800000"/>
            <a:headEnd/>
            <a:tailEnd/>
          </a:ln>
        </p:spPr>
        <p:txBody>
          <a:bodyPr anchor="ctr"/>
          <a:lstStyle/>
          <a:p>
            <a:r>
              <a:rPr lang="fr-FR" sz="2800" b="1" i="1" dirty="0"/>
              <a:t>Puisque </a:t>
            </a:r>
            <a:r>
              <a:rPr lang="fr-FR" sz="2800" b="1" i="1" dirty="0" smtClean="0"/>
              <a:t>V = </a:t>
            </a:r>
            <a:r>
              <a:rPr lang="fr-FR" sz="2800" b="1" i="1" dirty="0" err="1"/>
              <a:t>S.h</a:t>
            </a:r>
            <a:endParaRPr lang="el-GR" sz="2800" b="1" i="1" dirty="0"/>
          </a:p>
        </p:txBody>
      </p:sp>
      <p:graphicFrame>
        <p:nvGraphicFramePr>
          <p:cNvPr id="92167" name="Object 7"/>
          <p:cNvGraphicFramePr>
            <a:graphicFrameLocks noChangeAspect="1"/>
          </p:cNvGraphicFramePr>
          <p:nvPr/>
        </p:nvGraphicFramePr>
        <p:xfrm>
          <a:off x="900113" y="2781299"/>
          <a:ext cx="6556414" cy="2327299"/>
        </p:xfrm>
        <a:graphic>
          <a:graphicData uri="http://schemas.openxmlformats.org/presentationml/2006/ole">
            <p:oleObj spid="_x0000_s7171" name="Equation" r:id="rId5" imgW="1638000" imgH="634680" progId="Equation.3">
              <p:embed/>
            </p:oleObj>
          </a:graphicData>
        </a:graphic>
      </p:graphicFrame>
      <p:sp>
        <p:nvSpPr>
          <p:cNvPr id="92168" name="Rectangle 8"/>
          <p:cNvSpPr>
            <a:spLocks noChangeArrowheads="1"/>
          </p:cNvSpPr>
          <p:nvPr/>
        </p:nvSpPr>
        <p:spPr bwMode="auto">
          <a:xfrm>
            <a:off x="0" y="5546754"/>
            <a:ext cx="9144000" cy="1192252"/>
          </a:xfrm>
          <a:prstGeom prst="rect">
            <a:avLst/>
          </a:prstGeom>
          <a:noFill/>
          <a:ln w="9525">
            <a:noFill/>
            <a:miter lim="800000"/>
            <a:headEnd/>
            <a:tailEnd/>
          </a:ln>
        </p:spPr>
        <p:txBody>
          <a:bodyPr anchor="ctr"/>
          <a:lstStyle/>
          <a:p>
            <a:pPr algn="ctr">
              <a:defRPr/>
            </a:pPr>
            <a:r>
              <a:rPr lang="fr-FR" sz="3600" b="1" i="1" u="sng" dirty="0">
                <a:solidFill>
                  <a:srgbClr val="FF0000"/>
                </a:solidFill>
                <a:effectLst>
                  <a:outerShdw blurRad="38100" dist="38100" dir="2700000" algn="tl">
                    <a:srgbClr val="C0C0C0"/>
                  </a:outerShdw>
                </a:effectLst>
              </a:rPr>
              <a:t>C’est le principe fondamentale de l’hydrostatique des fluides</a:t>
            </a:r>
            <a:endParaRPr lang="el-GR" sz="3600" b="1" i="1" u="sng" dirty="0">
              <a:solidFill>
                <a:srgbClr val="FF00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2168"/>
                                        </p:tgtEl>
                                        <p:attrNameLst>
                                          <p:attrName>style.visibility</p:attrName>
                                        </p:attrNameLst>
                                      </p:cBhvr>
                                      <p:to>
                                        <p:strVal val="visible"/>
                                      </p:to>
                                    </p:set>
                                    <p:set>
                                      <p:cBhvr>
                                        <p:cTn id="7" dur="455" fill="hold">
                                          <p:stCondLst>
                                            <p:cond delay="0"/>
                                          </p:stCondLst>
                                        </p:cTn>
                                        <p:tgtEl>
                                          <p:spTgt spid="92168"/>
                                        </p:tgtEl>
                                        <p:attrNameLst>
                                          <p:attrName>style.rotation</p:attrName>
                                        </p:attrNameLst>
                                      </p:cBhvr>
                                      <p:to>
                                        <p:strVal val="-45.0"/>
                                      </p:to>
                                    </p:set>
                                    <p:anim calcmode="lin" valueType="num">
                                      <p:cBhvr>
                                        <p:cTn id="8" dur="455" fill="hold">
                                          <p:stCondLst>
                                            <p:cond delay="455"/>
                                          </p:stCondLst>
                                        </p:cTn>
                                        <p:tgtEl>
                                          <p:spTgt spid="9216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216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216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216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6" name="Object 4"/>
          <p:cNvGraphicFramePr>
            <a:graphicFrameLocks noChangeAspect="1"/>
          </p:cNvGraphicFramePr>
          <p:nvPr/>
        </p:nvGraphicFramePr>
        <p:xfrm>
          <a:off x="636587" y="520700"/>
          <a:ext cx="4019475" cy="1046137"/>
        </p:xfrm>
        <a:graphic>
          <a:graphicData uri="http://schemas.openxmlformats.org/presentationml/2006/ole">
            <p:oleObj spid="_x0000_s8194" name="Equation" r:id="rId4" imgW="927000" imgH="241200" progId="Equation.3">
              <p:embed/>
            </p:oleObj>
          </a:graphicData>
        </a:graphic>
      </p:graphicFrame>
      <p:sp>
        <p:nvSpPr>
          <p:cNvPr id="95237" name="Rectangle 5"/>
          <p:cNvSpPr>
            <a:spLocks noChangeArrowheads="1"/>
          </p:cNvSpPr>
          <p:nvPr/>
        </p:nvSpPr>
        <p:spPr bwMode="auto">
          <a:xfrm>
            <a:off x="1835150" y="1685911"/>
            <a:ext cx="5580063" cy="720725"/>
          </a:xfrm>
          <a:prstGeom prst="rect">
            <a:avLst/>
          </a:prstGeom>
          <a:noFill/>
          <a:ln w="9525">
            <a:noFill/>
            <a:miter lim="800000"/>
            <a:headEnd/>
            <a:tailEnd/>
          </a:ln>
        </p:spPr>
        <p:txBody>
          <a:bodyPr anchor="ctr"/>
          <a:lstStyle/>
          <a:p>
            <a:r>
              <a:rPr lang="fr-FR" sz="2400" b="1" i="1" dirty="0"/>
              <a:t>On l’appel </a:t>
            </a:r>
            <a:r>
              <a:rPr lang="fr-FR" sz="2800" b="1" i="1" dirty="0">
                <a:solidFill>
                  <a:srgbClr val="6600FF"/>
                </a:solidFill>
              </a:rPr>
              <a:t>pression effective</a:t>
            </a:r>
            <a:endParaRPr lang="el-GR" sz="2800" b="1" i="1" dirty="0">
              <a:solidFill>
                <a:srgbClr val="6600FF"/>
              </a:solidFill>
            </a:endParaRPr>
          </a:p>
        </p:txBody>
      </p:sp>
      <p:sp>
        <p:nvSpPr>
          <p:cNvPr id="95238" name="Rectangle 6"/>
          <p:cNvSpPr>
            <a:spLocks noChangeArrowheads="1"/>
          </p:cNvSpPr>
          <p:nvPr/>
        </p:nvSpPr>
        <p:spPr bwMode="auto">
          <a:xfrm>
            <a:off x="358775" y="2744788"/>
            <a:ext cx="8353425" cy="1079500"/>
          </a:xfrm>
          <a:prstGeom prst="rect">
            <a:avLst/>
          </a:prstGeom>
          <a:noFill/>
          <a:ln w="9525">
            <a:noFill/>
            <a:miter lim="800000"/>
            <a:headEnd/>
            <a:tailEnd/>
          </a:ln>
        </p:spPr>
        <p:txBody>
          <a:bodyPr anchor="ctr"/>
          <a:lstStyle/>
          <a:p>
            <a:r>
              <a:rPr lang="fr-FR" sz="2400" b="1" i="1"/>
              <a:t>Puisque la pression atmosphérique règne P</a:t>
            </a:r>
            <a:r>
              <a:rPr lang="fr-FR" sz="2400" b="1" i="1" baseline="-25000"/>
              <a:t>atm</a:t>
            </a:r>
            <a:r>
              <a:rPr lang="fr-FR" sz="2400" b="1" i="1"/>
              <a:t> ou  P</a:t>
            </a:r>
            <a:r>
              <a:rPr lang="fr-FR" sz="2400" b="1" i="1" baseline="-25000"/>
              <a:t>0</a:t>
            </a:r>
            <a:br>
              <a:rPr lang="fr-FR" sz="2400" b="1" i="1" baseline="-25000"/>
            </a:br>
            <a:r>
              <a:rPr lang="fr-FR" sz="2400" b="1" i="1"/>
              <a:t>la formule devient:</a:t>
            </a:r>
            <a:endParaRPr lang="el-GR" sz="2400" b="1" i="1" baseline="-25000"/>
          </a:p>
        </p:txBody>
      </p:sp>
      <p:graphicFrame>
        <p:nvGraphicFramePr>
          <p:cNvPr id="95239" name="Object 7"/>
          <p:cNvGraphicFramePr>
            <a:graphicFrameLocks noChangeAspect="1"/>
          </p:cNvGraphicFramePr>
          <p:nvPr/>
        </p:nvGraphicFramePr>
        <p:xfrm>
          <a:off x="1518411" y="3940182"/>
          <a:ext cx="4769700" cy="887435"/>
        </p:xfrm>
        <a:graphic>
          <a:graphicData uri="http://schemas.openxmlformats.org/presentationml/2006/ole">
            <p:oleObj spid="_x0000_s8195" name="Equation" r:id="rId5" imgW="1091880" imgH="203040" progId="Equation.3">
              <p:embed/>
            </p:oleObj>
          </a:graphicData>
        </a:graphic>
      </p:graphicFrame>
      <p:sp>
        <p:nvSpPr>
          <p:cNvPr id="95240" name="Rectangle 8"/>
          <p:cNvSpPr>
            <a:spLocks noChangeArrowheads="1"/>
          </p:cNvSpPr>
          <p:nvPr/>
        </p:nvSpPr>
        <p:spPr bwMode="auto">
          <a:xfrm>
            <a:off x="0" y="5156200"/>
            <a:ext cx="9144000" cy="901736"/>
          </a:xfrm>
          <a:prstGeom prst="rect">
            <a:avLst/>
          </a:prstGeom>
          <a:noFill/>
          <a:ln w="9525">
            <a:noFill/>
            <a:miter lim="800000"/>
            <a:headEnd/>
            <a:tailEnd/>
          </a:ln>
        </p:spPr>
        <p:txBody>
          <a:bodyPr anchor="ctr"/>
          <a:lstStyle/>
          <a:p>
            <a:r>
              <a:rPr lang="fr-FR" sz="3200" b="1" i="1" dirty="0"/>
              <a:t>On l’appel </a:t>
            </a:r>
            <a:r>
              <a:rPr lang="fr-FR" sz="3200" b="1" i="1" dirty="0">
                <a:solidFill>
                  <a:srgbClr val="6600FF"/>
                </a:solidFill>
              </a:rPr>
              <a:t>pression relative, </a:t>
            </a:r>
            <a:br>
              <a:rPr lang="fr-FR" sz="3200" b="1" i="1" dirty="0">
                <a:solidFill>
                  <a:srgbClr val="6600FF"/>
                </a:solidFill>
              </a:rPr>
            </a:br>
            <a:r>
              <a:rPr lang="fr-FR" sz="3200" b="1" i="1" dirty="0" smtClean="0">
                <a:solidFill>
                  <a:srgbClr val="6600FF"/>
                </a:solidFill>
              </a:rPr>
              <a:t>          la </a:t>
            </a:r>
            <a:r>
              <a:rPr lang="fr-FR" sz="3200" b="1" i="1" dirty="0">
                <a:solidFill>
                  <a:srgbClr val="6600FF"/>
                </a:solidFill>
              </a:rPr>
              <a:t>loi fondamentale de l’hydrostatique</a:t>
            </a:r>
            <a:endParaRPr lang="el-GR" sz="3200" b="1" i="1" dirty="0">
              <a:solidFill>
                <a:srgbClr val="6600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ChangeArrowheads="1"/>
          </p:cNvSpPr>
          <p:nvPr/>
        </p:nvSpPr>
        <p:spPr bwMode="auto">
          <a:xfrm>
            <a:off x="0" y="188913"/>
            <a:ext cx="9144000" cy="1143000"/>
          </a:xfrm>
          <a:prstGeom prst="rect">
            <a:avLst/>
          </a:prstGeom>
          <a:noFill/>
          <a:ln w="9525">
            <a:noFill/>
            <a:miter lim="800000"/>
            <a:headEnd/>
            <a:tailEnd/>
          </a:ln>
        </p:spPr>
        <p:txBody>
          <a:bodyPr anchor="ctr"/>
          <a:lstStyle/>
          <a:p>
            <a:r>
              <a:rPr lang="fr-FR" sz="3200" b="1" dirty="0">
                <a:solidFill>
                  <a:schemeClr val="accent2"/>
                </a:solidFill>
              </a:rPr>
              <a:t>2.2.5- équilibre de deux liquides non miscibles</a:t>
            </a:r>
          </a:p>
        </p:txBody>
      </p:sp>
      <p:sp>
        <p:nvSpPr>
          <p:cNvPr id="96262" name="Rectangle 6"/>
          <p:cNvSpPr>
            <a:spLocks noChangeArrowheads="1"/>
          </p:cNvSpPr>
          <p:nvPr/>
        </p:nvSpPr>
        <p:spPr bwMode="auto">
          <a:xfrm>
            <a:off x="0" y="1268413"/>
            <a:ext cx="9144000" cy="1152525"/>
          </a:xfrm>
          <a:prstGeom prst="rect">
            <a:avLst/>
          </a:prstGeom>
          <a:noFill/>
          <a:ln w="9525">
            <a:noFill/>
            <a:miter lim="800000"/>
            <a:headEnd/>
            <a:tailEnd/>
          </a:ln>
        </p:spPr>
        <p:txBody>
          <a:bodyPr anchor="ctr"/>
          <a:lstStyle/>
          <a:p>
            <a:r>
              <a:rPr lang="fr-FR" sz="2800" b="1" i="1" dirty="0"/>
              <a:t>Les deux liquides sont dans des vases communicants. Les deux surfaces libres ne sont pas dans la même plan horizontale.</a:t>
            </a:r>
            <a:endParaRPr lang="el-GR" sz="2800" b="1" i="1" dirty="0"/>
          </a:p>
        </p:txBody>
      </p:sp>
      <p:grpSp>
        <p:nvGrpSpPr>
          <p:cNvPr id="2" name="Group 26"/>
          <p:cNvGrpSpPr>
            <a:grpSpLocks/>
          </p:cNvGrpSpPr>
          <p:nvPr/>
        </p:nvGrpSpPr>
        <p:grpSpPr bwMode="auto">
          <a:xfrm>
            <a:off x="503237" y="2960688"/>
            <a:ext cx="5200665" cy="3168650"/>
            <a:chOff x="317" y="1865"/>
            <a:chExt cx="2903" cy="1996"/>
          </a:xfrm>
        </p:grpSpPr>
        <p:sp>
          <p:nvSpPr>
            <p:cNvPr id="32776" name="Line 7"/>
            <p:cNvSpPr>
              <a:spLocks noChangeShapeType="1"/>
            </p:cNvSpPr>
            <p:nvPr/>
          </p:nvSpPr>
          <p:spPr bwMode="auto">
            <a:xfrm>
              <a:off x="998" y="1865"/>
              <a:ext cx="0" cy="1996"/>
            </a:xfrm>
            <a:prstGeom prst="line">
              <a:avLst/>
            </a:prstGeom>
            <a:noFill/>
            <a:ln w="9525">
              <a:solidFill>
                <a:schemeClr val="tx1"/>
              </a:solidFill>
              <a:round/>
              <a:headEnd/>
              <a:tailEnd/>
            </a:ln>
          </p:spPr>
          <p:txBody>
            <a:bodyPr/>
            <a:lstStyle/>
            <a:p>
              <a:endParaRPr lang="fr-FR" sz="2400"/>
            </a:p>
          </p:txBody>
        </p:sp>
        <p:sp>
          <p:nvSpPr>
            <p:cNvPr id="32777" name="Line 8"/>
            <p:cNvSpPr>
              <a:spLocks noChangeShapeType="1"/>
            </p:cNvSpPr>
            <p:nvPr/>
          </p:nvSpPr>
          <p:spPr bwMode="auto">
            <a:xfrm>
              <a:off x="1429" y="1865"/>
              <a:ext cx="0" cy="1701"/>
            </a:xfrm>
            <a:prstGeom prst="line">
              <a:avLst/>
            </a:prstGeom>
            <a:noFill/>
            <a:ln w="9525">
              <a:solidFill>
                <a:schemeClr val="tx1"/>
              </a:solidFill>
              <a:round/>
              <a:headEnd/>
              <a:tailEnd/>
            </a:ln>
          </p:spPr>
          <p:txBody>
            <a:bodyPr/>
            <a:lstStyle/>
            <a:p>
              <a:endParaRPr lang="fr-FR" sz="2400"/>
            </a:p>
          </p:txBody>
        </p:sp>
        <p:sp>
          <p:nvSpPr>
            <p:cNvPr id="32778" name="Line 9"/>
            <p:cNvSpPr>
              <a:spLocks noChangeShapeType="1"/>
            </p:cNvSpPr>
            <p:nvPr/>
          </p:nvSpPr>
          <p:spPr bwMode="auto">
            <a:xfrm>
              <a:off x="2313" y="1865"/>
              <a:ext cx="0" cy="1701"/>
            </a:xfrm>
            <a:prstGeom prst="line">
              <a:avLst/>
            </a:prstGeom>
            <a:noFill/>
            <a:ln w="9525">
              <a:solidFill>
                <a:schemeClr val="tx1"/>
              </a:solidFill>
              <a:round/>
              <a:headEnd/>
              <a:tailEnd/>
            </a:ln>
          </p:spPr>
          <p:txBody>
            <a:bodyPr/>
            <a:lstStyle/>
            <a:p>
              <a:endParaRPr lang="fr-FR" sz="2400"/>
            </a:p>
          </p:txBody>
        </p:sp>
        <p:sp>
          <p:nvSpPr>
            <p:cNvPr id="32779" name="Line 10"/>
            <p:cNvSpPr>
              <a:spLocks noChangeShapeType="1"/>
            </p:cNvSpPr>
            <p:nvPr/>
          </p:nvSpPr>
          <p:spPr bwMode="auto">
            <a:xfrm>
              <a:off x="2767" y="1888"/>
              <a:ext cx="23" cy="1973"/>
            </a:xfrm>
            <a:prstGeom prst="line">
              <a:avLst/>
            </a:prstGeom>
            <a:noFill/>
            <a:ln w="9525">
              <a:solidFill>
                <a:schemeClr val="tx1"/>
              </a:solidFill>
              <a:round/>
              <a:headEnd/>
              <a:tailEnd/>
            </a:ln>
          </p:spPr>
          <p:txBody>
            <a:bodyPr/>
            <a:lstStyle/>
            <a:p>
              <a:endParaRPr lang="fr-FR" sz="2400"/>
            </a:p>
          </p:txBody>
        </p:sp>
        <p:sp>
          <p:nvSpPr>
            <p:cNvPr id="32780" name="Line 11"/>
            <p:cNvSpPr>
              <a:spLocks noChangeShapeType="1"/>
            </p:cNvSpPr>
            <p:nvPr/>
          </p:nvSpPr>
          <p:spPr bwMode="auto">
            <a:xfrm>
              <a:off x="1429" y="3566"/>
              <a:ext cx="884" cy="0"/>
            </a:xfrm>
            <a:prstGeom prst="line">
              <a:avLst/>
            </a:prstGeom>
            <a:noFill/>
            <a:ln w="9525">
              <a:solidFill>
                <a:schemeClr val="tx1"/>
              </a:solidFill>
              <a:round/>
              <a:headEnd/>
              <a:tailEnd/>
            </a:ln>
          </p:spPr>
          <p:txBody>
            <a:bodyPr/>
            <a:lstStyle/>
            <a:p>
              <a:endParaRPr lang="fr-FR" sz="2400"/>
            </a:p>
          </p:txBody>
        </p:sp>
        <p:sp>
          <p:nvSpPr>
            <p:cNvPr id="32781" name="Line 12"/>
            <p:cNvSpPr>
              <a:spLocks noChangeShapeType="1"/>
            </p:cNvSpPr>
            <p:nvPr/>
          </p:nvSpPr>
          <p:spPr bwMode="auto">
            <a:xfrm>
              <a:off x="998" y="3861"/>
              <a:ext cx="1791" cy="0"/>
            </a:xfrm>
            <a:prstGeom prst="line">
              <a:avLst/>
            </a:prstGeom>
            <a:noFill/>
            <a:ln w="9525">
              <a:solidFill>
                <a:schemeClr val="tx1"/>
              </a:solidFill>
              <a:round/>
              <a:headEnd/>
              <a:tailEnd/>
            </a:ln>
          </p:spPr>
          <p:txBody>
            <a:bodyPr/>
            <a:lstStyle/>
            <a:p>
              <a:endParaRPr lang="fr-FR" sz="2400"/>
            </a:p>
          </p:txBody>
        </p:sp>
        <p:sp>
          <p:nvSpPr>
            <p:cNvPr id="32782" name="Line 13"/>
            <p:cNvSpPr>
              <a:spLocks noChangeShapeType="1"/>
            </p:cNvSpPr>
            <p:nvPr/>
          </p:nvSpPr>
          <p:spPr bwMode="auto">
            <a:xfrm>
              <a:off x="1020" y="2092"/>
              <a:ext cx="409" cy="0"/>
            </a:xfrm>
            <a:prstGeom prst="line">
              <a:avLst/>
            </a:prstGeom>
            <a:noFill/>
            <a:ln w="9525">
              <a:solidFill>
                <a:schemeClr val="tx1"/>
              </a:solidFill>
              <a:round/>
              <a:headEnd/>
              <a:tailEnd/>
            </a:ln>
          </p:spPr>
          <p:txBody>
            <a:bodyPr/>
            <a:lstStyle/>
            <a:p>
              <a:endParaRPr lang="fr-FR" sz="2400"/>
            </a:p>
          </p:txBody>
        </p:sp>
        <p:sp>
          <p:nvSpPr>
            <p:cNvPr id="32783" name="Line 14"/>
            <p:cNvSpPr>
              <a:spLocks noChangeShapeType="1"/>
            </p:cNvSpPr>
            <p:nvPr/>
          </p:nvSpPr>
          <p:spPr bwMode="auto">
            <a:xfrm>
              <a:off x="1020" y="2976"/>
              <a:ext cx="409" cy="0"/>
            </a:xfrm>
            <a:prstGeom prst="line">
              <a:avLst/>
            </a:prstGeom>
            <a:noFill/>
            <a:ln w="9525">
              <a:solidFill>
                <a:schemeClr val="tx1"/>
              </a:solidFill>
              <a:round/>
              <a:headEnd/>
              <a:tailEnd/>
            </a:ln>
          </p:spPr>
          <p:txBody>
            <a:bodyPr/>
            <a:lstStyle/>
            <a:p>
              <a:endParaRPr lang="fr-FR" sz="2400"/>
            </a:p>
          </p:txBody>
        </p:sp>
        <p:sp>
          <p:nvSpPr>
            <p:cNvPr id="32784" name="Line 16"/>
            <p:cNvSpPr>
              <a:spLocks noChangeShapeType="1"/>
            </p:cNvSpPr>
            <p:nvPr/>
          </p:nvSpPr>
          <p:spPr bwMode="auto">
            <a:xfrm>
              <a:off x="2313" y="2659"/>
              <a:ext cx="476" cy="0"/>
            </a:xfrm>
            <a:prstGeom prst="line">
              <a:avLst/>
            </a:prstGeom>
            <a:noFill/>
            <a:ln w="9525">
              <a:solidFill>
                <a:schemeClr val="tx1"/>
              </a:solidFill>
              <a:round/>
              <a:headEnd/>
              <a:tailEnd/>
            </a:ln>
          </p:spPr>
          <p:txBody>
            <a:bodyPr/>
            <a:lstStyle/>
            <a:p>
              <a:endParaRPr lang="fr-FR" sz="2400"/>
            </a:p>
          </p:txBody>
        </p:sp>
        <p:sp>
          <p:nvSpPr>
            <p:cNvPr id="32785" name="Line 17"/>
            <p:cNvSpPr>
              <a:spLocks noChangeShapeType="1"/>
            </p:cNvSpPr>
            <p:nvPr/>
          </p:nvSpPr>
          <p:spPr bwMode="auto">
            <a:xfrm>
              <a:off x="1542" y="2115"/>
              <a:ext cx="0" cy="884"/>
            </a:xfrm>
            <a:prstGeom prst="line">
              <a:avLst/>
            </a:prstGeom>
            <a:noFill/>
            <a:ln w="9525">
              <a:solidFill>
                <a:schemeClr val="tx1"/>
              </a:solidFill>
              <a:round/>
              <a:headEnd type="triangle" w="med" len="med"/>
              <a:tailEnd type="triangle" w="med" len="med"/>
            </a:ln>
          </p:spPr>
          <p:txBody>
            <a:bodyPr/>
            <a:lstStyle/>
            <a:p>
              <a:endParaRPr lang="fr-FR" sz="2400"/>
            </a:p>
          </p:txBody>
        </p:sp>
        <p:sp>
          <p:nvSpPr>
            <p:cNvPr id="32786" name="Line 18"/>
            <p:cNvSpPr>
              <a:spLocks noChangeShapeType="1"/>
            </p:cNvSpPr>
            <p:nvPr/>
          </p:nvSpPr>
          <p:spPr bwMode="auto">
            <a:xfrm>
              <a:off x="2177" y="2659"/>
              <a:ext cx="0" cy="317"/>
            </a:xfrm>
            <a:prstGeom prst="line">
              <a:avLst/>
            </a:prstGeom>
            <a:noFill/>
            <a:ln w="9525">
              <a:solidFill>
                <a:schemeClr val="tx1"/>
              </a:solidFill>
              <a:round/>
              <a:headEnd type="triangle" w="med" len="med"/>
              <a:tailEnd type="triangle" w="med" len="med"/>
            </a:ln>
          </p:spPr>
          <p:txBody>
            <a:bodyPr/>
            <a:lstStyle/>
            <a:p>
              <a:endParaRPr lang="fr-FR" sz="2400"/>
            </a:p>
          </p:txBody>
        </p:sp>
        <p:sp>
          <p:nvSpPr>
            <p:cNvPr id="32787" name="Text Box 19"/>
            <p:cNvSpPr txBox="1">
              <a:spLocks noChangeArrowheads="1"/>
            </p:cNvSpPr>
            <p:nvPr/>
          </p:nvSpPr>
          <p:spPr bwMode="auto">
            <a:xfrm>
              <a:off x="363" y="1956"/>
              <a:ext cx="340" cy="523"/>
            </a:xfrm>
            <a:prstGeom prst="rect">
              <a:avLst/>
            </a:prstGeom>
            <a:noFill/>
            <a:ln w="9525">
              <a:noFill/>
              <a:miter lim="800000"/>
              <a:headEnd/>
              <a:tailEnd/>
            </a:ln>
          </p:spPr>
          <p:txBody>
            <a:bodyPr>
              <a:spAutoFit/>
            </a:bodyPr>
            <a:lstStyle/>
            <a:p>
              <a:pPr>
                <a:spcBef>
                  <a:spcPct val="50000"/>
                </a:spcBef>
              </a:pPr>
              <a:r>
                <a:rPr lang="fr-FR" sz="2400"/>
                <a:t>M2</a:t>
              </a:r>
            </a:p>
          </p:txBody>
        </p:sp>
        <p:sp>
          <p:nvSpPr>
            <p:cNvPr id="32788" name="Text Box 20"/>
            <p:cNvSpPr txBox="1">
              <a:spLocks noChangeArrowheads="1"/>
            </p:cNvSpPr>
            <p:nvPr/>
          </p:nvSpPr>
          <p:spPr bwMode="auto">
            <a:xfrm>
              <a:off x="317" y="2795"/>
              <a:ext cx="340" cy="523"/>
            </a:xfrm>
            <a:prstGeom prst="rect">
              <a:avLst/>
            </a:prstGeom>
            <a:noFill/>
            <a:ln w="9525">
              <a:noFill/>
              <a:miter lim="800000"/>
              <a:headEnd/>
              <a:tailEnd/>
            </a:ln>
          </p:spPr>
          <p:txBody>
            <a:bodyPr>
              <a:spAutoFit/>
            </a:bodyPr>
            <a:lstStyle/>
            <a:p>
              <a:pPr>
                <a:spcBef>
                  <a:spcPct val="50000"/>
                </a:spcBef>
              </a:pPr>
              <a:r>
                <a:rPr lang="fr-FR" sz="2400"/>
                <a:t>M1</a:t>
              </a:r>
            </a:p>
          </p:txBody>
        </p:sp>
        <p:sp>
          <p:nvSpPr>
            <p:cNvPr id="32789" name="Text Box 21"/>
            <p:cNvSpPr txBox="1">
              <a:spLocks noChangeArrowheads="1"/>
            </p:cNvSpPr>
            <p:nvPr/>
          </p:nvSpPr>
          <p:spPr bwMode="auto">
            <a:xfrm>
              <a:off x="2880" y="2478"/>
              <a:ext cx="340" cy="523"/>
            </a:xfrm>
            <a:prstGeom prst="rect">
              <a:avLst/>
            </a:prstGeom>
            <a:noFill/>
            <a:ln w="9525">
              <a:noFill/>
              <a:miter lim="800000"/>
              <a:headEnd/>
              <a:tailEnd/>
            </a:ln>
          </p:spPr>
          <p:txBody>
            <a:bodyPr>
              <a:spAutoFit/>
            </a:bodyPr>
            <a:lstStyle/>
            <a:p>
              <a:pPr>
                <a:spcBef>
                  <a:spcPct val="50000"/>
                </a:spcBef>
              </a:pPr>
              <a:r>
                <a:rPr lang="fr-FR" sz="2400" dirty="0"/>
                <a:t>N2</a:t>
              </a:r>
            </a:p>
          </p:txBody>
        </p:sp>
        <p:sp>
          <p:nvSpPr>
            <p:cNvPr id="32790" name="Text Box 22"/>
            <p:cNvSpPr txBox="1">
              <a:spLocks noChangeArrowheads="1"/>
            </p:cNvSpPr>
            <p:nvPr/>
          </p:nvSpPr>
          <p:spPr bwMode="auto">
            <a:xfrm>
              <a:off x="2857" y="2863"/>
              <a:ext cx="340" cy="523"/>
            </a:xfrm>
            <a:prstGeom prst="rect">
              <a:avLst/>
            </a:prstGeom>
            <a:noFill/>
            <a:ln w="9525">
              <a:noFill/>
              <a:miter lim="800000"/>
              <a:headEnd/>
              <a:tailEnd/>
            </a:ln>
          </p:spPr>
          <p:txBody>
            <a:bodyPr>
              <a:spAutoFit/>
            </a:bodyPr>
            <a:lstStyle/>
            <a:p>
              <a:pPr>
                <a:spcBef>
                  <a:spcPct val="50000"/>
                </a:spcBef>
              </a:pPr>
              <a:r>
                <a:rPr lang="fr-FR" sz="2400"/>
                <a:t>N1</a:t>
              </a:r>
            </a:p>
          </p:txBody>
        </p:sp>
        <p:sp>
          <p:nvSpPr>
            <p:cNvPr id="32791" name="Text Box 23"/>
            <p:cNvSpPr txBox="1">
              <a:spLocks noChangeArrowheads="1"/>
            </p:cNvSpPr>
            <p:nvPr/>
          </p:nvSpPr>
          <p:spPr bwMode="auto">
            <a:xfrm>
              <a:off x="1587" y="2409"/>
              <a:ext cx="295" cy="291"/>
            </a:xfrm>
            <a:prstGeom prst="rect">
              <a:avLst/>
            </a:prstGeom>
            <a:noFill/>
            <a:ln w="9525">
              <a:noFill/>
              <a:miter lim="800000"/>
              <a:headEnd/>
              <a:tailEnd/>
            </a:ln>
          </p:spPr>
          <p:txBody>
            <a:bodyPr>
              <a:spAutoFit/>
            </a:bodyPr>
            <a:lstStyle/>
            <a:p>
              <a:pPr>
                <a:spcBef>
                  <a:spcPct val="50000"/>
                </a:spcBef>
              </a:pPr>
              <a:r>
                <a:rPr lang="fr-FR" sz="2400"/>
                <a:t>h</a:t>
              </a:r>
              <a:r>
                <a:rPr lang="fr-FR" sz="2400" baseline="-25000"/>
                <a:t>a</a:t>
              </a:r>
            </a:p>
          </p:txBody>
        </p:sp>
        <p:sp>
          <p:nvSpPr>
            <p:cNvPr id="32792" name="Text Box 24"/>
            <p:cNvSpPr txBox="1">
              <a:spLocks noChangeArrowheads="1"/>
            </p:cNvSpPr>
            <p:nvPr/>
          </p:nvSpPr>
          <p:spPr bwMode="auto">
            <a:xfrm>
              <a:off x="1905" y="2704"/>
              <a:ext cx="340" cy="291"/>
            </a:xfrm>
            <a:prstGeom prst="rect">
              <a:avLst/>
            </a:prstGeom>
            <a:noFill/>
            <a:ln w="9525">
              <a:noFill/>
              <a:miter lim="800000"/>
              <a:headEnd/>
              <a:tailEnd/>
            </a:ln>
          </p:spPr>
          <p:txBody>
            <a:bodyPr>
              <a:spAutoFit/>
            </a:bodyPr>
            <a:lstStyle/>
            <a:p>
              <a:pPr>
                <a:spcBef>
                  <a:spcPct val="50000"/>
                </a:spcBef>
              </a:pPr>
              <a:r>
                <a:rPr lang="fr-FR" sz="2400" dirty="0" err="1"/>
                <a:t>h</a:t>
              </a:r>
              <a:r>
                <a:rPr lang="fr-FR" sz="2400" baseline="-25000" dirty="0" err="1"/>
                <a:t>b</a:t>
              </a:r>
              <a:endParaRPr lang="fr-FR" sz="2400" baseline="-25000" dirty="0"/>
            </a:p>
          </p:txBody>
        </p:sp>
        <p:sp>
          <p:nvSpPr>
            <p:cNvPr id="32793" name="Rectangle 25"/>
            <p:cNvSpPr>
              <a:spLocks noChangeArrowheads="1"/>
            </p:cNvSpPr>
            <p:nvPr/>
          </p:nvSpPr>
          <p:spPr bwMode="auto">
            <a:xfrm>
              <a:off x="998" y="2092"/>
              <a:ext cx="431" cy="884"/>
            </a:xfrm>
            <a:prstGeom prst="rect">
              <a:avLst/>
            </a:prstGeom>
            <a:solidFill>
              <a:schemeClr val="accent1"/>
            </a:solidFill>
            <a:ln w="9525">
              <a:solidFill>
                <a:schemeClr val="tx1"/>
              </a:solidFill>
              <a:miter lim="800000"/>
              <a:headEnd/>
              <a:tailEnd/>
            </a:ln>
          </p:spPr>
          <p:txBody>
            <a:bodyPr wrap="none" anchor="ctr"/>
            <a:lstStyle/>
            <a:p>
              <a:endParaRPr lang="fr-FR" sz="2400"/>
            </a:p>
          </p:txBody>
        </p:sp>
        <p:sp>
          <p:nvSpPr>
            <p:cNvPr id="32794" name="Line 15"/>
            <p:cNvSpPr>
              <a:spLocks noChangeShapeType="1"/>
            </p:cNvSpPr>
            <p:nvPr/>
          </p:nvSpPr>
          <p:spPr bwMode="auto">
            <a:xfrm>
              <a:off x="703" y="2976"/>
              <a:ext cx="2517" cy="0"/>
            </a:xfrm>
            <a:prstGeom prst="line">
              <a:avLst/>
            </a:prstGeom>
            <a:noFill/>
            <a:ln w="9525">
              <a:solidFill>
                <a:schemeClr val="tx1"/>
              </a:solidFill>
              <a:prstDash val="dashDot"/>
              <a:round/>
              <a:headEnd/>
              <a:tailEnd/>
            </a:ln>
          </p:spPr>
          <p:txBody>
            <a:bodyPr/>
            <a:lstStyle/>
            <a:p>
              <a:endParaRPr lang="fr-FR" sz="2400"/>
            </a:p>
          </p:txBody>
        </p:sp>
      </p:grpSp>
      <p:sp>
        <p:nvSpPr>
          <p:cNvPr id="96283" name="Rectangle 27"/>
          <p:cNvSpPr>
            <a:spLocks noChangeArrowheads="1"/>
          </p:cNvSpPr>
          <p:nvPr/>
        </p:nvSpPr>
        <p:spPr bwMode="auto">
          <a:xfrm>
            <a:off x="5903913" y="2924175"/>
            <a:ext cx="3240087" cy="828675"/>
          </a:xfrm>
          <a:prstGeom prst="rect">
            <a:avLst/>
          </a:prstGeom>
          <a:noFill/>
          <a:ln w="9525">
            <a:noFill/>
            <a:miter lim="800000"/>
            <a:headEnd/>
            <a:tailEnd/>
          </a:ln>
        </p:spPr>
        <p:txBody>
          <a:bodyPr anchor="ctr"/>
          <a:lstStyle/>
          <a:p>
            <a:r>
              <a:rPr lang="fr-FR" sz="2800" b="1" i="1"/>
              <a:t>P</a:t>
            </a:r>
            <a:r>
              <a:rPr lang="fr-FR" sz="2800" b="1" i="1" baseline="-25000"/>
              <a:t>M1</a:t>
            </a:r>
            <a:r>
              <a:rPr lang="fr-FR" sz="2800" b="1" i="1"/>
              <a:t>-P</a:t>
            </a:r>
            <a:r>
              <a:rPr lang="fr-FR" sz="2800" b="1" i="1" baseline="-25000"/>
              <a:t>M2</a:t>
            </a:r>
            <a:r>
              <a:rPr lang="fr-FR" sz="2800" b="1" i="1"/>
              <a:t>=P</a:t>
            </a:r>
            <a:r>
              <a:rPr lang="fr-FR" sz="2800" b="1" i="1" baseline="-25000"/>
              <a:t>N1</a:t>
            </a:r>
            <a:r>
              <a:rPr lang="fr-FR" sz="2800" b="1" i="1"/>
              <a:t>-P</a:t>
            </a:r>
            <a:r>
              <a:rPr lang="fr-FR" sz="2800" b="1" i="1" baseline="-25000"/>
              <a:t>N2</a:t>
            </a:r>
            <a:endParaRPr lang="el-GR" sz="2800" b="1" i="1" baseline="-25000"/>
          </a:p>
        </p:txBody>
      </p:sp>
      <p:sp>
        <p:nvSpPr>
          <p:cNvPr id="96284" name="Rectangle 28"/>
          <p:cNvSpPr>
            <a:spLocks noChangeArrowheads="1"/>
          </p:cNvSpPr>
          <p:nvPr/>
        </p:nvSpPr>
        <p:spPr bwMode="auto">
          <a:xfrm>
            <a:off x="5942084" y="3867156"/>
            <a:ext cx="2755885" cy="828675"/>
          </a:xfrm>
          <a:prstGeom prst="rect">
            <a:avLst/>
          </a:prstGeom>
          <a:noFill/>
          <a:ln w="9525">
            <a:noFill/>
            <a:miter lim="800000"/>
            <a:headEnd/>
            <a:tailEnd/>
          </a:ln>
        </p:spPr>
        <p:txBody>
          <a:bodyPr anchor="ctr"/>
          <a:lstStyle/>
          <a:p>
            <a:r>
              <a:rPr lang="el-GR" sz="2800" b="1" i="1" dirty="0"/>
              <a:t>ρ</a:t>
            </a:r>
            <a:r>
              <a:rPr lang="fr-FR" sz="2800" b="1" i="1" baseline="-25000" dirty="0"/>
              <a:t>1</a:t>
            </a:r>
            <a:r>
              <a:rPr lang="fr-FR" sz="2800" b="1" i="1" dirty="0"/>
              <a:t>.g.h</a:t>
            </a:r>
            <a:r>
              <a:rPr lang="fr-FR" sz="2800" b="1" i="1" baseline="-25000" dirty="0"/>
              <a:t>1</a:t>
            </a:r>
            <a:r>
              <a:rPr lang="fr-FR" sz="2800" b="1" i="1" dirty="0"/>
              <a:t>= </a:t>
            </a:r>
            <a:r>
              <a:rPr lang="el-GR" sz="2800" b="1" i="1" dirty="0"/>
              <a:t>ρ</a:t>
            </a:r>
            <a:r>
              <a:rPr lang="fr-FR" sz="2800" b="1" i="1" baseline="-25000" dirty="0"/>
              <a:t>2</a:t>
            </a:r>
            <a:r>
              <a:rPr lang="fr-FR" sz="2800" b="1" i="1" dirty="0"/>
              <a:t>.g.h</a:t>
            </a:r>
            <a:r>
              <a:rPr lang="fr-FR" sz="2800" b="1" i="1" baseline="-25000" dirty="0"/>
              <a:t>2</a:t>
            </a:r>
            <a:endParaRPr lang="el-GR" sz="2800" b="1" i="1" baseline="-25000" dirty="0"/>
          </a:p>
        </p:txBody>
      </p:sp>
      <p:sp>
        <p:nvSpPr>
          <p:cNvPr id="96285" name="Rectangle 29"/>
          <p:cNvSpPr>
            <a:spLocks noChangeArrowheads="1"/>
          </p:cNvSpPr>
          <p:nvPr/>
        </p:nvSpPr>
        <p:spPr bwMode="auto">
          <a:xfrm>
            <a:off x="6123061" y="5035572"/>
            <a:ext cx="2501882" cy="828675"/>
          </a:xfrm>
          <a:prstGeom prst="rect">
            <a:avLst/>
          </a:prstGeom>
          <a:noFill/>
          <a:ln w="9525">
            <a:noFill/>
            <a:miter lim="800000"/>
            <a:headEnd/>
            <a:tailEnd/>
          </a:ln>
        </p:spPr>
        <p:txBody>
          <a:bodyPr anchor="ctr"/>
          <a:lstStyle/>
          <a:p>
            <a:r>
              <a:rPr lang="el-GR" sz="2800" b="1" i="1" dirty="0"/>
              <a:t>ρ</a:t>
            </a:r>
            <a:r>
              <a:rPr lang="fr-FR" sz="2800" b="1" i="1" baseline="-25000" dirty="0"/>
              <a:t>1</a:t>
            </a:r>
            <a:r>
              <a:rPr lang="fr-FR" sz="2800" b="1" i="1" dirty="0"/>
              <a:t>.h</a:t>
            </a:r>
            <a:r>
              <a:rPr lang="fr-FR" sz="2800" b="1" i="1" baseline="-25000" dirty="0"/>
              <a:t>1</a:t>
            </a:r>
            <a:r>
              <a:rPr lang="fr-FR" sz="2800" b="1" i="1" dirty="0"/>
              <a:t>= </a:t>
            </a:r>
            <a:r>
              <a:rPr lang="el-GR" sz="2800" b="1" i="1" dirty="0"/>
              <a:t>ρ</a:t>
            </a:r>
            <a:r>
              <a:rPr lang="fr-FR" sz="2800" b="1" i="1" baseline="-25000" dirty="0"/>
              <a:t>2</a:t>
            </a:r>
            <a:r>
              <a:rPr lang="fr-FR" sz="2800" b="1" i="1" dirty="0"/>
              <a:t>.h</a:t>
            </a:r>
            <a:r>
              <a:rPr lang="fr-FR" sz="2800" b="1" i="1" baseline="-25000" dirty="0"/>
              <a:t>2</a:t>
            </a:r>
            <a:endParaRPr lang="el-GR" sz="2800" b="1" i="1" baseline="-25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68313" y="0"/>
            <a:ext cx="8229600" cy="1143000"/>
          </a:xfrm>
        </p:spPr>
        <p:txBody>
          <a:bodyPr/>
          <a:lstStyle/>
          <a:p>
            <a:pPr eaLnBrk="1" hangingPunct="1"/>
            <a:r>
              <a:rPr lang="fr-FR" sz="3600" b="1" i="1" dirty="0" smtClean="0">
                <a:solidFill>
                  <a:schemeClr val="accent2"/>
                </a:solidFill>
              </a:rPr>
              <a:t>2.3  </a:t>
            </a:r>
            <a:r>
              <a:rPr lang="fr-FR" sz="3600" b="1" i="1" u="sng" dirty="0" smtClean="0">
                <a:solidFill>
                  <a:schemeClr val="accent2"/>
                </a:solidFill>
              </a:rPr>
              <a:t>Théorème de pascal</a:t>
            </a:r>
          </a:p>
        </p:txBody>
      </p:sp>
      <p:sp>
        <p:nvSpPr>
          <p:cNvPr id="23556" name="Rectangle 4"/>
          <p:cNvSpPr>
            <a:spLocks noChangeArrowheads="1"/>
          </p:cNvSpPr>
          <p:nvPr/>
        </p:nvSpPr>
        <p:spPr bwMode="auto">
          <a:xfrm>
            <a:off x="0" y="1377286"/>
            <a:ext cx="9144000" cy="3785652"/>
          </a:xfrm>
          <a:prstGeom prst="rect">
            <a:avLst/>
          </a:prstGeom>
          <a:noFill/>
          <a:ln w="9525">
            <a:noFill/>
            <a:miter lim="800000"/>
            <a:headEnd/>
            <a:tailEnd/>
          </a:ln>
        </p:spPr>
        <p:txBody>
          <a:bodyPr anchor="ctr">
            <a:spAutoFit/>
          </a:bodyPr>
          <a:lstStyle/>
          <a:p>
            <a:pPr indent="450850"/>
            <a:r>
              <a:rPr lang="fr-FR" sz="2400" dirty="0"/>
              <a:t>Le théorème du pascal est une conséquence de la </a:t>
            </a:r>
            <a:r>
              <a:rPr lang="fr-FR" sz="2400" b="1" u="sng" dirty="0"/>
              <a:t>rigidité presque parfaite</a:t>
            </a:r>
            <a:r>
              <a:rPr lang="fr-FR" sz="2400" dirty="0"/>
              <a:t> des liquides et de </a:t>
            </a:r>
            <a:r>
              <a:rPr lang="fr-FR" sz="2400" b="1" u="sng" dirty="0"/>
              <a:t>l’isotropie de la pression</a:t>
            </a:r>
            <a:r>
              <a:rPr lang="fr-FR" sz="2400" dirty="0" smtClean="0"/>
              <a:t>.</a:t>
            </a:r>
          </a:p>
          <a:p>
            <a:pPr indent="450850"/>
            <a:r>
              <a:rPr lang="fr-FR" sz="2400" dirty="0" smtClean="0"/>
              <a:t> </a:t>
            </a:r>
          </a:p>
          <a:p>
            <a:pPr indent="450850"/>
            <a:r>
              <a:rPr lang="fr-FR" sz="2400" b="1" i="1" u="sng" dirty="0" smtClean="0">
                <a:solidFill>
                  <a:srgbClr val="FF0000"/>
                </a:solidFill>
              </a:rPr>
              <a:t>toute </a:t>
            </a:r>
            <a:r>
              <a:rPr lang="fr-FR" sz="2400" b="1" i="1" u="sng" dirty="0">
                <a:solidFill>
                  <a:srgbClr val="FF0000"/>
                </a:solidFill>
              </a:rPr>
              <a:t>variation de pression en un point d'un liquide entraîne la même variation en tous ses points</a:t>
            </a:r>
            <a:r>
              <a:rPr lang="fr-FR" sz="2400" dirty="0"/>
              <a:t> (Ce théorème est valable pour les gaz).</a:t>
            </a:r>
          </a:p>
          <a:p>
            <a:pPr indent="450850"/>
            <a:endParaRPr lang="fr-FR" sz="2400" dirty="0" smtClean="0"/>
          </a:p>
          <a:p>
            <a:pPr indent="450850"/>
            <a:r>
              <a:rPr lang="fr-FR" sz="2400" dirty="0" smtClean="0"/>
              <a:t>Le </a:t>
            </a:r>
            <a:r>
              <a:rPr lang="fr-FR" sz="2400" dirty="0"/>
              <a:t>principe de fonctionnement d'une presse hydraulique repose sur ce théorème. </a:t>
            </a:r>
            <a:r>
              <a:rPr lang="fr-FR" sz="2400" b="1" i="1" u="sng" dirty="0">
                <a:solidFill>
                  <a:srgbClr val="6600FF"/>
                </a:solidFill>
              </a:rPr>
              <a:t>Il permet la réalisation de transmetteurs ou d’amplificateur de force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11188" y="1268413"/>
            <a:ext cx="8195921" cy="5400675"/>
            <a:chOff x="2619" y="7779"/>
            <a:chExt cx="8232" cy="4500"/>
          </a:xfrm>
        </p:grpSpPr>
        <p:sp>
          <p:nvSpPr>
            <p:cNvPr id="9221" name="Rectangle 5" descr="noir)"/>
            <p:cNvSpPr>
              <a:spLocks noChangeArrowheads="1"/>
            </p:cNvSpPr>
            <p:nvPr/>
          </p:nvSpPr>
          <p:spPr bwMode="auto">
            <a:xfrm>
              <a:off x="8739" y="7959"/>
              <a:ext cx="540" cy="1800"/>
            </a:xfrm>
            <a:prstGeom prst="rect">
              <a:avLst/>
            </a:prstGeom>
            <a:pattFill prst="ltDnDiag">
              <a:fgClr>
                <a:srgbClr val="000000"/>
              </a:fgClr>
              <a:bgClr>
                <a:srgbClr val="FFFFFF"/>
              </a:bgClr>
            </a:pattFill>
            <a:ln w="9525">
              <a:solidFill>
                <a:srgbClr val="000000"/>
              </a:solidFill>
              <a:miter lim="800000"/>
              <a:headEnd/>
              <a:tailEnd/>
            </a:ln>
          </p:spPr>
          <p:txBody>
            <a:bodyPr/>
            <a:lstStyle/>
            <a:p>
              <a:endParaRPr lang="fr-FR"/>
            </a:p>
          </p:txBody>
        </p:sp>
        <p:sp>
          <p:nvSpPr>
            <p:cNvPr id="9222" name="Rectangle 6" descr="10 %"/>
            <p:cNvSpPr>
              <a:spLocks noChangeArrowheads="1"/>
            </p:cNvSpPr>
            <p:nvPr/>
          </p:nvSpPr>
          <p:spPr bwMode="auto">
            <a:xfrm>
              <a:off x="8379" y="7959"/>
              <a:ext cx="540" cy="1800"/>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fr-FR"/>
            </a:p>
          </p:txBody>
        </p:sp>
        <p:sp>
          <p:nvSpPr>
            <p:cNvPr id="9223" name="AutoShape 7" descr="10 %"/>
            <p:cNvSpPr>
              <a:spLocks noChangeArrowheads="1"/>
            </p:cNvSpPr>
            <p:nvPr/>
          </p:nvSpPr>
          <p:spPr bwMode="auto">
            <a:xfrm>
              <a:off x="3699" y="8139"/>
              <a:ext cx="900" cy="720"/>
            </a:xfrm>
            <a:prstGeom prst="flowChartProcess">
              <a:avLst/>
            </a:prstGeom>
            <a:pattFill prst="pct10">
              <a:fgClr>
                <a:srgbClr val="000000"/>
              </a:fgClr>
              <a:bgClr>
                <a:srgbClr val="FFFFFF"/>
              </a:bgClr>
            </a:pattFill>
            <a:ln w="9525">
              <a:solidFill>
                <a:srgbClr val="000000"/>
              </a:solidFill>
              <a:miter lim="800000"/>
              <a:headEnd/>
              <a:tailEnd/>
            </a:ln>
          </p:spPr>
          <p:txBody>
            <a:bodyPr/>
            <a:lstStyle/>
            <a:p>
              <a:endParaRPr lang="fr-FR"/>
            </a:p>
          </p:txBody>
        </p:sp>
        <p:sp>
          <p:nvSpPr>
            <p:cNvPr id="9224" name="Rectangle 8" descr="noir)"/>
            <p:cNvSpPr>
              <a:spLocks noChangeArrowheads="1"/>
            </p:cNvSpPr>
            <p:nvPr/>
          </p:nvSpPr>
          <p:spPr bwMode="auto">
            <a:xfrm>
              <a:off x="3699" y="8139"/>
              <a:ext cx="360" cy="720"/>
            </a:xfrm>
            <a:prstGeom prst="rect">
              <a:avLst/>
            </a:prstGeom>
            <a:pattFill prst="ltDnDiag">
              <a:fgClr>
                <a:srgbClr val="000000"/>
              </a:fgClr>
              <a:bgClr>
                <a:srgbClr val="FFFFFF"/>
              </a:bgClr>
            </a:pattFill>
            <a:ln w="9525">
              <a:solidFill>
                <a:srgbClr val="000000"/>
              </a:solidFill>
              <a:miter lim="800000"/>
              <a:headEnd/>
              <a:tailEnd/>
            </a:ln>
          </p:spPr>
          <p:txBody>
            <a:bodyPr/>
            <a:lstStyle/>
            <a:p>
              <a:endParaRPr lang="fr-FR"/>
            </a:p>
          </p:txBody>
        </p:sp>
        <p:sp>
          <p:nvSpPr>
            <p:cNvPr id="9225" name="Line 9"/>
            <p:cNvSpPr>
              <a:spLocks noChangeShapeType="1"/>
            </p:cNvSpPr>
            <p:nvPr/>
          </p:nvSpPr>
          <p:spPr bwMode="auto">
            <a:xfrm flipH="1">
              <a:off x="3339" y="8859"/>
              <a:ext cx="1260" cy="0"/>
            </a:xfrm>
            <a:prstGeom prst="line">
              <a:avLst/>
            </a:prstGeom>
            <a:noFill/>
            <a:ln w="76200">
              <a:solidFill>
                <a:srgbClr val="000000"/>
              </a:solidFill>
              <a:round/>
              <a:headEnd/>
              <a:tailEnd/>
            </a:ln>
          </p:spPr>
          <p:txBody>
            <a:bodyPr/>
            <a:lstStyle/>
            <a:p>
              <a:endParaRPr lang="fr-FR"/>
            </a:p>
          </p:txBody>
        </p:sp>
        <p:sp>
          <p:nvSpPr>
            <p:cNvPr id="9226" name="Line 10"/>
            <p:cNvSpPr>
              <a:spLocks noChangeShapeType="1"/>
            </p:cNvSpPr>
            <p:nvPr/>
          </p:nvSpPr>
          <p:spPr bwMode="auto">
            <a:xfrm flipH="1">
              <a:off x="3339" y="8139"/>
              <a:ext cx="1260" cy="0"/>
            </a:xfrm>
            <a:prstGeom prst="line">
              <a:avLst/>
            </a:prstGeom>
            <a:noFill/>
            <a:ln w="76200">
              <a:solidFill>
                <a:srgbClr val="000000"/>
              </a:solidFill>
              <a:round/>
              <a:headEnd/>
              <a:tailEnd/>
            </a:ln>
          </p:spPr>
          <p:txBody>
            <a:bodyPr/>
            <a:lstStyle/>
            <a:p>
              <a:endParaRPr lang="fr-FR"/>
            </a:p>
          </p:txBody>
        </p:sp>
        <p:sp>
          <p:nvSpPr>
            <p:cNvPr id="9227" name="Line 11"/>
            <p:cNvSpPr>
              <a:spLocks noChangeShapeType="1"/>
            </p:cNvSpPr>
            <p:nvPr/>
          </p:nvSpPr>
          <p:spPr bwMode="auto">
            <a:xfrm>
              <a:off x="4599" y="8139"/>
              <a:ext cx="0" cy="720"/>
            </a:xfrm>
            <a:prstGeom prst="line">
              <a:avLst/>
            </a:prstGeom>
            <a:noFill/>
            <a:ln w="76200">
              <a:solidFill>
                <a:srgbClr val="000000"/>
              </a:solidFill>
              <a:round/>
              <a:headEnd/>
              <a:tailEnd/>
            </a:ln>
          </p:spPr>
          <p:txBody>
            <a:bodyPr/>
            <a:lstStyle/>
            <a:p>
              <a:endParaRPr lang="fr-FR"/>
            </a:p>
          </p:txBody>
        </p:sp>
        <p:sp>
          <p:nvSpPr>
            <p:cNvPr id="9228" name="Line 12"/>
            <p:cNvSpPr>
              <a:spLocks noChangeShapeType="1"/>
            </p:cNvSpPr>
            <p:nvPr/>
          </p:nvSpPr>
          <p:spPr bwMode="auto">
            <a:xfrm>
              <a:off x="8379" y="7959"/>
              <a:ext cx="0" cy="1800"/>
            </a:xfrm>
            <a:prstGeom prst="line">
              <a:avLst/>
            </a:prstGeom>
            <a:noFill/>
            <a:ln w="76200">
              <a:solidFill>
                <a:srgbClr val="000000"/>
              </a:solidFill>
              <a:round/>
              <a:headEnd/>
              <a:tailEnd/>
            </a:ln>
          </p:spPr>
          <p:txBody>
            <a:bodyPr/>
            <a:lstStyle/>
            <a:p>
              <a:endParaRPr lang="fr-FR"/>
            </a:p>
          </p:txBody>
        </p:sp>
        <p:sp>
          <p:nvSpPr>
            <p:cNvPr id="9229" name="Line 13"/>
            <p:cNvSpPr>
              <a:spLocks noChangeShapeType="1"/>
            </p:cNvSpPr>
            <p:nvPr/>
          </p:nvSpPr>
          <p:spPr bwMode="auto">
            <a:xfrm>
              <a:off x="8379" y="9759"/>
              <a:ext cx="1080" cy="0"/>
            </a:xfrm>
            <a:prstGeom prst="line">
              <a:avLst/>
            </a:prstGeom>
            <a:noFill/>
            <a:ln w="76200">
              <a:solidFill>
                <a:srgbClr val="000000"/>
              </a:solidFill>
              <a:round/>
              <a:headEnd/>
              <a:tailEnd/>
            </a:ln>
          </p:spPr>
          <p:txBody>
            <a:bodyPr/>
            <a:lstStyle/>
            <a:p>
              <a:endParaRPr lang="fr-FR"/>
            </a:p>
          </p:txBody>
        </p:sp>
        <p:sp>
          <p:nvSpPr>
            <p:cNvPr id="9230" name="Line 14"/>
            <p:cNvSpPr>
              <a:spLocks noChangeShapeType="1"/>
            </p:cNvSpPr>
            <p:nvPr/>
          </p:nvSpPr>
          <p:spPr bwMode="auto">
            <a:xfrm>
              <a:off x="8379" y="7959"/>
              <a:ext cx="1080" cy="0"/>
            </a:xfrm>
            <a:prstGeom prst="line">
              <a:avLst/>
            </a:prstGeom>
            <a:noFill/>
            <a:ln w="76200">
              <a:solidFill>
                <a:srgbClr val="000000"/>
              </a:solidFill>
              <a:round/>
              <a:headEnd/>
              <a:tailEnd/>
            </a:ln>
          </p:spPr>
          <p:txBody>
            <a:bodyPr/>
            <a:lstStyle/>
            <a:p>
              <a:endParaRPr lang="fr-FR"/>
            </a:p>
          </p:txBody>
        </p:sp>
        <p:sp>
          <p:nvSpPr>
            <p:cNvPr id="9231" name="Freeform 15"/>
            <p:cNvSpPr>
              <a:spLocks/>
            </p:cNvSpPr>
            <p:nvPr/>
          </p:nvSpPr>
          <p:spPr bwMode="auto">
            <a:xfrm>
              <a:off x="4599" y="8499"/>
              <a:ext cx="3780" cy="2880"/>
            </a:xfrm>
            <a:custGeom>
              <a:avLst/>
              <a:gdLst>
                <a:gd name="T0" fmla="*/ 0 w 3780"/>
                <a:gd name="T1" fmla="*/ 0 h 2880"/>
                <a:gd name="T2" fmla="*/ 900 w 3780"/>
                <a:gd name="T3" fmla="*/ 1260 h 2880"/>
                <a:gd name="T4" fmla="*/ 1260 w 3780"/>
                <a:gd name="T5" fmla="*/ 2700 h 2880"/>
                <a:gd name="T6" fmla="*/ 3060 w 3780"/>
                <a:gd name="T7" fmla="*/ 2340 h 2880"/>
                <a:gd name="T8" fmla="*/ 2880 w 3780"/>
                <a:gd name="T9" fmla="*/ 720 h 2880"/>
                <a:gd name="T10" fmla="*/ 3780 w 3780"/>
                <a:gd name="T11" fmla="*/ 360 h 2880"/>
                <a:gd name="T12" fmla="*/ 0 60000 65536"/>
                <a:gd name="T13" fmla="*/ 0 60000 65536"/>
                <a:gd name="T14" fmla="*/ 0 60000 65536"/>
                <a:gd name="T15" fmla="*/ 0 60000 65536"/>
                <a:gd name="T16" fmla="*/ 0 60000 65536"/>
                <a:gd name="T17" fmla="*/ 0 60000 65536"/>
                <a:gd name="T18" fmla="*/ 0 w 3780"/>
                <a:gd name="T19" fmla="*/ 0 h 2880"/>
                <a:gd name="T20" fmla="*/ 3780 w 3780"/>
                <a:gd name="T21" fmla="*/ 2880 h 2880"/>
              </a:gdLst>
              <a:ahLst/>
              <a:cxnLst>
                <a:cxn ang="T12">
                  <a:pos x="T0" y="T1"/>
                </a:cxn>
                <a:cxn ang="T13">
                  <a:pos x="T2" y="T3"/>
                </a:cxn>
                <a:cxn ang="T14">
                  <a:pos x="T4" y="T5"/>
                </a:cxn>
                <a:cxn ang="T15">
                  <a:pos x="T6" y="T7"/>
                </a:cxn>
                <a:cxn ang="T16">
                  <a:pos x="T8" y="T9"/>
                </a:cxn>
                <a:cxn ang="T17">
                  <a:pos x="T10" y="T11"/>
                </a:cxn>
              </a:cxnLst>
              <a:rect l="T18" t="T19" r="T20" b="T21"/>
              <a:pathLst>
                <a:path w="3780" h="2880">
                  <a:moveTo>
                    <a:pt x="0" y="0"/>
                  </a:moveTo>
                  <a:cubicBezTo>
                    <a:pt x="345" y="405"/>
                    <a:pt x="690" y="810"/>
                    <a:pt x="900" y="1260"/>
                  </a:cubicBezTo>
                  <a:cubicBezTo>
                    <a:pt x="1110" y="1710"/>
                    <a:pt x="900" y="2520"/>
                    <a:pt x="1260" y="2700"/>
                  </a:cubicBezTo>
                  <a:cubicBezTo>
                    <a:pt x="1620" y="2880"/>
                    <a:pt x="2790" y="2670"/>
                    <a:pt x="3060" y="2340"/>
                  </a:cubicBezTo>
                  <a:cubicBezTo>
                    <a:pt x="3330" y="2010"/>
                    <a:pt x="2760" y="1050"/>
                    <a:pt x="2880" y="720"/>
                  </a:cubicBezTo>
                  <a:cubicBezTo>
                    <a:pt x="3000" y="390"/>
                    <a:pt x="3630" y="420"/>
                    <a:pt x="3780" y="360"/>
                  </a:cubicBezTo>
                </a:path>
              </a:pathLst>
            </a:custGeom>
            <a:noFill/>
            <a:ln w="76200">
              <a:solidFill>
                <a:srgbClr val="000000"/>
              </a:solidFill>
              <a:round/>
              <a:headEnd/>
              <a:tailEnd/>
            </a:ln>
          </p:spPr>
          <p:txBody>
            <a:bodyPr/>
            <a:lstStyle/>
            <a:p>
              <a:endParaRPr lang="fr-FR"/>
            </a:p>
          </p:txBody>
        </p:sp>
        <p:sp>
          <p:nvSpPr>
            <p:cNvPr id="9232" name="Line 16"/>
            <p:cNvSpPr>
              <a:spLocks noChangeShapeType="1"/>
            </p:cNvSpPr>
            <p:nvPr/>
          </p:nvSpPr>
          <p:spPr bwMode="auto">
            <a:xfrm>
              <a:off x="2619" y="8499"/>
              <a:ext cx="900" cy="0"/>
            </a:xfrm>
            <a:prstGeom prst="line">
              <a:avLst/>
            </a:prstGeom>
            <a:noFill/>
            <a:ln w="38100">
              <a:solidFill>
                <a:srgbClr val="000000"/>
              </a:solidFill>
              <a:round/>
              <a:headEnd/>
              <a:tailEnd type="triangle" w="med" len="med"/>
            </a:ln>
          </p:spPr>
          <p:txBody>
            <a:bodyPr/>
            <a:lstStyle/>
            <a:p>
              <a:endParaRPr lang="fr-FR"/>
            </a:p>
          </p:txBody>
        </p:sp>
        <p:sp>
          <p:nvSpPr>
            <p:cNvPr id="9233" name="Line 17"/>
            <p:cNvSpPr>
              <a:spLocks noChangeShapeType="1"/>
            </p:cNvSpPr>
            <p:nvPr/>
          </p:nvSpPr>
          <p:spPr bwMode="auto">
            <a:xfrm>
              <a:off x="9459" y="8859"/>
              <a:ext cx="1080" cy="0"/>
            </a:xfrm>
            <a:prstGeom prst="line">
              <a:avLst/>
            </a:prstGeom>
            <a:noFill/>
            <a:ln w="57150">
              <a:solidFill>
                <a:srgbClr val="000000"/>
              </a:solidFill>
              <a:round/>
              <a:headEnd/>
              <a:tailEnd type="triangle" w="med" len="med"/>
            </a:ln>
          </p:spPr>
          <p:txBody>
            <a:bodyPr/>
            <a:lstStyle/>
            <a:p>
              <a:endParaRPr lang="fr-FR"/>
            </a:p>
          </p:txBody>
        </p:sp>
        <p:sp>
          <p:nvSpPr>
            <p:cNvPr id="9234" name="Text Box 18"/>
            <p:cNvSpPr txBox="1">
              <a:spLocks noChangeArrowheads="1"/>
            </p:cNvSpPr>
            <p:nvPr/>
          </p:nvSpPr>
          <p:spPr bwMode="auto">
            <a:xfrm>
              <a:off x="3519" y="9579"/>
              <a:ext cx="768" cy="540"/>
            </a:xfrm>
            <a:prstGeom prst="rect">
              <a:avLst/>
            </a:prstGeom>
            <a:solidFill>
              <a:srgbClr val="FFFFFF"/>
            </a:solidFill>
            <a:ln w="9525">
              <a:noFill/>
              <a:miter lim="800000"/>
              <a:headEnd/>
              <a:tailEnd/>
            </a:ln>
          </p:spPr>
          <p:txBody>
            <a:bodyPr/>
            <a:lstStyle/>
            <a:p>
              <a:r>
                <a:rPr lang="fr-FR" sz="3200" b="1" dirty="0">
                  <a:latin typeface="Times New Roman" pitchFamily="18" charset="0"/>
                </a:rPr>
                <a:t>S</a:t>
              </a:r>
              <a:r>
                <a:rPr lang="fr-FR" sz="3200" b="1" baseline="-25000" dirty="0">
                  <a:latin typeface="Times New Roman" pitchFamily="18" charset="0"/>
                </a:rPr>
                <a:t>1</a:t>
              </a:r>
              <a:endParaRPr lang="fr-FR" sz="3200" dirty="0"/>
            </a:p>
          </p:txBody>
        </p:sp>
        <p:sp>
          <p:nvSpPr>
            <p:cNvPr id="9235" name="Text Box 19"/>
            <p:cNvSpPr txBox="1">
              <a:spLocks noChangeArrowheads="1"/>
            </p:cNvSpPr>
            <p:nvPr/>
          </p:nvSpPr>
          <p:spPr bwMode="auto">
            <a:xfrm>
              <a:off x="8739" y="9939"/>
              <a:ext cx="755" cy="540"/>
            </a:xfrm>
            <a:prstGeom prst="rect">
              <a:avLst/>
            </a:prstGeom>
            <a:solidFill>
              <a:srgbClr val="FFFFFF"/>
            </a:solidFill>
            <a:ln w="9525">
              <a:noFill/>
              <a:miter lim="800000"/>
              <a:headEnd/>
              <a:tailEnd/>
            </a:ln>
          </p:spPr>
          <p:txBody>
            <a:bodyPr/>
            <a:lstStyle/>
            <a:p>
              <a:r>
                <a:rPr lang="fr-FR" sz="3200" b="1" dirty="0">
                  <a:latin typeface="Times New Roman" pitchFamily="18" charset="0"/>
                </a:rPr>
                <a:t>S</a:t>
              </a:r>
              <a:r>
                <a:rPr lang="fr-FR" sz="3200" b="1" baseline="-25000" dirty="0">
                  <a:latin typeface="Times New Roman" pitchFamily="18" charset="0"/>
                </a:rPr>
                <a:t>2</a:t>
              </a:r>
              <a:endParaRPr lang="fr-FR" sz="3200" dirty="0"/>
            </a:p>
          </p:txBody>
        </p:sp>
        <p:sp>
          <p:nvSpPr>
            <p:cNvPr id="9236" name="Text Box 20"/>
            <p:cNvSpPr txBox="1">
              <a:spLocks noChangeArrowheads="1"/>
            </p:cNvSpPr>
            <p:nvPr/>
          </p:nvSpPr>
          <p:spPr bwMode="auto">
            <a:xfrm>
              <a:off x="10179" y="8139"/>
              <a:ext cx="672" cy="540"/>
            </a:xfrm>
            <a:prstGeom prst="rect">
              <a:avLst/>
            </a:prstGeom>
            <a:solidFill>
              <a:srgbClr val="FFFFFF"/>
            </a:solidFill>
            <a:ln w="9525">
              <a:noFill/>
              <a:miter lim="800000"/>
              <a:headEnd/>
              <a:tailEnd/>
            </a:ln>
          </p:spPr>
          <p:txBody>
            <a:bodyPr/>
            <a:lstStyle/>
            <a:p>
              <a:r>
                <a:rPr lang="fr-FR" sz="3200" b="1" i="1" dirty="0">
                  <a:latin typeface="Times New Roman" pitchFamily="18" charset="0"/>
                </a:rPr>
                <a:t>F</a:t>
              </a:r>
              <a:r>
                <a:rPr lang="fr-FR" sz="3200" b="1" i="1" baseline="-25000" dirty="0">
                  <a:latin typeface="Times New Roman" pitchFamily="18" charset="0"/>
                </a:rPr>
                <a:t>2</a:t>
              </a:r>
              <a:endParaRPr lang="fr-FR" sz="3200" dirty="0"/>
            </a:p>
          </p:txBody>
        </p:sp>
        <p:sp>
          <p:nvSpPr>
            <p:cNvPr id="9237" name="Text Box 21"/>
            <p:cNvSpPr txBox="1">
              <a:spLocks noChangeArrowheads="1"/>
            </p:cNvSpPr>
            <p:nvPr/>
          </p:nvSpPr>
          <p:spPr bwMode="auto">
            <a:xfrm>
              <a:off x="2619" y="7779"/>
              <a:ext cx="788" cy="540"/>
            </a:xfrm>
            <a:prstGeom prst="rect">
              <a:avLst/>
            </a:prstGeom>
            <a:solidFill>
              <a:srgbClr val="FFFFFF"/>
            </a:solidFill>
            <a:ln w="9525">
              <a:noFill/>
              <a:miter lim="800000"/>
              <a:headEnd/>
              <a:tailEnd/>
            </a:ln>
          </p:spPr>
          <p:txBody>
            <a:bodyPr/>
            <a:lstStyle/>
            <a:p>
              <a:r>
                <a:rPr lang="fr-FR" sz="3200" b="1" i="1" dirty="0">
                  <a:latin typeface="Times New Roman" pitchFamily="18" charset="0"/>
                </a:rPr>
                <a:t>F</a:t>
              </a:r>
              <a:r>
                <a:rPr lang="fr-FR" sz="3200" b="1" i="1" baseline="-25000" dirty="0">
                  <a:latin typeface="Times New Roman" pitchFamily="18" charset="0"/>
                </a:rPr>
                <a:t>1</a:t>
              </a:r>
              <a:endParaRPr lang="fr-FR" sz="3200" dirty="0"/>
            </a:p>
          </p:txBody>
        </p:sp>
        <p:sp>
          <p:nvSpPr>
            <p:cNvPr id="9238" name="Text Box 22"/>
            <p:cNvSpPr txBox="1">
              <a:spLocks noChangeArrowheads="1"/>
            </p:cNvSpPr>
            <p:nvPr/>
          </p:nvSpPr>
          <p:spPr bwMode="auto">
            <a:xfrm>
              <a:off x="3159" y="11019"/>
              <a:ext cx="1440" cy="1260"/>
            </a:xfrm>
            <a:prstGeom prst="rect">
              <a:avLst/>
            </a:prstGeom>
            <a:noFill/>
            <a:ln w="9525">
              <a:noFill/>
              <a:miter lim="800000"/>
              <a:headEnd/>
              <a:tailEnd/>
            </a:ln>
          </p:spPr>
          <p:txBody>
            <a:bodyPr/>
            <a:lstStyle/>
            <a:p>
              <a:endParaRPr lang="fr-FR" sz="2400"/>
            </a:p>
          </p:txBody>
        </p:sp>
        <p:sp>
          <p:nvSpPr>
            <p:cNvPr id="9239" name="Text Box 23"/>
            <p:cNvSpPr txBox="1">
              <a:spLocks noChangeArrowheads="1"/>
            </p:cNvSpPr>
            <p:nvPr/>
          </p:nvSpPr>
          <p:spPr bwMode="auto">
            <a:xfrm>
              <a:off x="7659" y="11019"/>
              <a:ext cx="1349" cy="824"/>
            </a:xfrm>
            <a:prstGeom prst="rect">
              <a:avLst/>
            </a:prstGeom>
            <a:noFill/>
            <a:ln w="9525">
              <a:noFill/>
              <a:miter lim="800000"/>
              <a:headEnd/>
              <a:tailEnd/>
            </a:ln>
          </p:spPr>
          <p:txBody>
            <a:bodyPr/>
            <a:lstStyle/>
            <a:p>
              <a:endParaRPr lang="fr-FR"/>
            </a:p>
          </p:txBody>
        </p:sp>
      </p:grpSp>
      <p:sp>
        <p:nvSpPr>
          <p:cNvPr id="9220" name="Rectangle 2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fr-FR"/>
          </a:p>
        </p:txBody>
      </p:sp>
      <p:graphicFrame>
        <p:nvGraphicFramePr>
          <p:cNvPr id="24600" name="Object 24"/>
          <p:cNvGraphicFramePr>
            <a:graphicFrameLocks noChangeAspect="1"/>
          </p:cNvGraphicFramePr>
          <p:nvPr/>
        </p:nvGraphicFramePr>
        <p:xfrm>
          <a:off x="5813442" y="4633929"/>
          <a:ext cx="3140612" cy="1989137"/>
        </p:xfrm>
        <a:graphic>
          <a:graphicData uri="http://schemas.openxmlformats.org/presentationml/2006/ole">
            <p:oleObj spid="_x0000_s9218" name="Equation" r:id="rId4" imgW="67284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600"/>
                                        </p:tgtEl>
                                        <p:attrNameLst>
                                          <p:attrName>style.visibility</p:attrName>
                                        </p:attrNameLst>
                                      </p:cBhvr>
                                      <p:to>
                                        <p:strVal val="visible"/>
                                      </p:to>
                                    </p:set>
                                    <p:anim calcmode="lin" valueType="num">
                                      <p:cBhvr>
                                        <p:cTn id="12" dur="500" fill="hold"/>
                                        <p:tgtEl>
                                          <p:spTgt spid="24600"/>
                                        </p:tgtEl>
                                        <p:attrNameLst>
                                          <p:attrName>ppt_w</p:attrName>
                                        </p:attrNameLst>
                                      </p:cBhvr>
                                      <p:tavLst>
                                        <p:tav tm="0">
                                          <p:val>
                                            <p:fltVal val="0"/>
                                          </p:val>
                                        </p:tav>
                                        <p:tav tm="100000">
                                          <p:val>
                                            <p:strVal val="#ppt_w"/>
                                          </p:val>
                                        </p:tav>
                                      </p:tavLst>
                                    </p:anim>
                                    <p:anim calcmode="lin" valueType="num">
                                      <p:cBhvr>
                                        <p:cTn id="13" dur="500" fill="hold"/>
                                        <p:tgtEl>
                                          <p:spTgt spid="246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fr-FR" sz="3200" b="1" i="1" smtClean="0">
                <a:solidFill>
                  <a:schemeClr val="accent2"/>
                </a:solidFill>
              </a:rPr>
              <a:t>2.4 </a:t>
            </a:r>
            <a:r>
              <a:rPr lang="fr-FR" sz="3200" b="1" i="1" u="sng" smtClean="0">
                <a:solidFill>
                  <a:schemeClr val="accent2"/>
                </a:solidFill>
              </a:rPr>
              <a:t>Pression en un point d’une paroi d’un récipient fermé</a:t>
            </a:r>
          </a:p>
        </p:txBody>
      </p:sp>
      <p:sp>
        <p:nvSpPr>
          <p:cNvPr id="37891" name="Rectangle 3"/>
          <p:cNvSpPr>
            <a:spLocks noGrp="1" noChangeArrowheads="1"/>
          </p:cNvSpPr>
          <p:nvPr>
            <p:ph type="body" idx="4294967295"/>
          </p:nvPr>
        </p:nvSpPr>
        <p:spPr/>
        <p:txBody>
          <a:bodyPr/>
          <a:lstStyle/>
          <a:p>
            <a:pPr eaLnBrk="1" hangingPunct="1"/>
            <a:r>
              <a:rPr lang="fr-FR" sz="2400" dirty="0" smtClean="0"/>
              <a:t>Si le récipient ne contient que du gaz, la pression effective en un point </a:t>
            </a:r>
            <a:r>
              <a:rPr lang="fr-FR" sz="2400" b="1" i="1" dirty="0" smtClean="0"/>
              <a:t>A</a:t>
            </a:r>
            <a:r>
              <a:rPr lang="fr-FR" sz="2400" dirty="0" smtClean="0"/>
              <a:t> de la paroi sera :</a:t>
            </a:r>
          </a:p>
        </p:txBody>
      </p:sp>
      <p:sp>
        <p:nvSpPr>
          <p:cNvPr id="37892" name="Text Box 4"/>
          <p:cNvSpPr txBox="1">
            <a:spLocks noChangeArrowheads="1"/>
          </p:cNvSpPr>
          <p:nvPr/>
        </p:nvSpPr>
        <p:spPr bwMode="auto">
          <a:xfrm>
            <a:off x="2663825" y="3249613"/>
            <a:ext cx="3095625" cy="936625"/>
          </a:xfrm>
          <a:prstGeom prst="rect">
            <a:avLst/>
          </a:prstGeom>
          <a:solidFill>
            <a:srgbClr val="FFFFFF"/>
          </a:solidFill>
          <a:ln w="9525">
            <a:solidFill>
              <a:srgbClr val="000000"/>
            </a:solidFill>
            <a:miter lim="800000"/>
            <a:headEnd/>
            <a:tailEnd/>
          </a:ln>
        </p:spPr>
        <p:txBody>
          <a:bodyPr wrap="none"/>
          <a:lstStyle/>
          <a:p>
            <a:pPr algn="ctr"/>
            <a:r>
              <a:rPr lang="fr-FR" sz="3200" b="1" i="1" dirty="0" err="1">
                <a:latin typeface="Times New Roman" pitchFamily="18" charset="0"/>
              </a:rPr>
              <a:t>p</a:t>
            </a:r>
            <a:r>
              <a:rPr lang="fr-FR" sz="3200" b="1" i="1" baseline="-25000" dirty="0" err="1">
                <a:latin typeface="Times New Roman" pitchFamily="18" charset="0"/>
              </a:rPr>
              <a:t>eff</a:t>
            </a:r>
            <a:r>
              <a:rPr lang="fr-FR" sz="3200" b="1" i="1" dirty="0">
                <a:latin typeface="Times New Roman" pitchFamily="18" charset="0"/>
              </a:rPr>
              <a:t> = </a:t>
            </a:r>
            <a:r>
              <a:rPr lang="fr-FR" sz="3200" b="1" i="1" dirty="0" err="1">
                <a:latin typeface="Times New Roman" pitchFamily="18" charset="0"/>
              </a:rPr>
              <a:t>p</a:t>
            </a:r>
            <a:r>
              <a:rPr lang="fr-FR" sz="3200" b="1" i="1" baseline="-25000" dirty="0" err="1">
                <a:latin typeface="Times New Roman" pitchFamily="18" charset="0"/>
              </a:rPr>
              <a:t>G</a:t>
            </a:r>
            <a:r>
              <a:rPr lang="fr-FR" sz="3200" b="1" i="1" dirty="0">
                <a:latin typeface="Times New Roman" pitchFamily="18" charset="0"/>
              </a:rPr>
              <a:t> - p</a:t>
            </a:r>
            <a:r>
              <a:rPr lang="fr-FR" sz="3200" b="1" i="1" baseline="-25000" dirty="0">
                <a:latin typeface="Times New Roman" pitchFamily="18" charset="0"/>
              </a:rPr>
              <a:t>0</a:t>
            </a:r>
            <a:endParaRPr lang="fr-FR"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4294967295"/>
          </p:nvPr>
        </p:nvSpPr>
        <p:spPr>
          <a:xfrm>
            <a:off x="250825" y="765175"/>
            <a:ext cx="8229600" cy="5759450"/>
          </a:xfrm>
        </p:spPr>
        <p:txBody>
          <a:bodyPr/>
          <a:lstStyle/>
          <a:p>
            <a:pPr eaLnBrk="1" hangingPunct="1">
              <a:buFontTx/>
              <a:buNone/>
            </a:pPr>
            <a:r>
              <a:rPr lang="fr-FR" sz="2400" dirty="0" smtClean="0"/>
              <a:t>Si le récipient contient un liquide surmonté par un gaz, il faudra analyser deux cas.</a:t>
            </a:r>
          </a:p>
          <a:p>
            <a:pPr eaLnBrk="1" hangingPunct="1"/>
            <a:r>
              <a:rPr lang="fr-FR" sz="2400" dirty="0" smtClean="0"/>
              <a:t>Si le point </a:t>
            </a:r>
            <a:r>
              <a:rPr lang="fr-FR" sz="2400" b="1" i="1" dirty="0" smtClean="0"/>
              <a:t>A </a:t>
            </a:r>
            <a:r>
              <a:rPr lang="fr-FR" sz="2400" dirty="0" smtClean="0"/>
              <a:t>est au-dessus du </a:t>
            </a:r>
          </a:p>
          <a:p>
            <a:pPr eaLnBrk="1" hangingPunct="1">
              <a:buFontTx/>
              <a:buNone/>
            </a:pPr>
            <a:r>
              <a:rPr lang="fr-FR" sz="2400" dirty="0" smtClean="0"/>
              <a:t>liquide, la pression effective </a:t>
            </a:r>
          </a:p>
          <a:p>
            <a:pPr eaLnBrk="1" hangingPunct="1">
              <a:buFontTx/>
              <a:buNone/>
            </a:pPr>
            <a:r>
              <a:rPr lang="fr-FR" sz="2400" dirty="0" smtClean="0"/>
              <a:t>sera égale à : </a:t>
            </a:r>
          </a:p>
          <a:p>
            <a:pPr eaLnBrk="1" hangingPunct="1"/>
            <a:endParaRPr lang="fr-FR" sz="2800" dirty="0" smtClean="0"/>
          </a:p>
          <a:p>
            <a:pPr eaLnBrk="1" hangingPunct="1"/>
            <a:endParaRPr lang="fr-FR" dirty="0" smtClean="0"/>
          </a:p>
          <a:p>
            <a:pPr eaLnBrk="1" hangingPunct="1"/>
            <a:endParaRPr lang="fr-FR" sz="2800" dirty="0" smtClean="0"/>
          </a:p>
          <a:p>
            <a:pPr eaLnBrk="1" hangingPunct="1"/>
            <a:endParaRPr lang="fr-FR" sz="2800" dirty="0" smtClean="0"/>
          </a:p>
          <a:p>
            <a:pPr eaLnBrk="1" hangingPunct="1"/>
            <a:r>
              <a:rPr lang="fr-FR" sz="2400" dirty="0" smtClean="0"/>
              <a:t>Si le point </a:t>
            </a:r>
            <a:r>
              <a:rPr lang="fr-FR" sz="2400" b="1" i="1" dirty="0" smtClean="0"/>
              <a:t>A</a:t>
            </a:r>
            <a:r>
              <a:rPr lang="fr-FR" sz="2400" dirty="0" smtClean="0"/>
              <a:t> est en dessous de la surface du liquide, à une profondeur h, on aura alors :</a:t>
            </a:r>
          </a:p>
        </p:txBody>
      </p:sp>
      <p:sp>
        <p:nvSpPr>
          <p:cNvPr id="38915" name="Text Box 4"/>
          <p:cNvSpPr txBox="1">
            <a:spLocks noChangeArrowheads="1"/>
          </p:cNvSpPr>
          <p:nvPr/>
        </p:nvSpPr>
        <p:spPr bwMode="auto">
          <a:xfrm>
            <a:off x="3348038" y="2924175"/>
            <a:ext cx="2028825" cy="73818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lstStyle/>
          <a:p>
            <a:pPr algn="ctr"/>
            <a:r>
              <a:rPr lang="fr-FR" sz="2800" b="1" i="1">
                <a:latin typeface="Times New Roman" pitchFamily="18" charset="0"/>
              </a:rPr>
              <a:t>p</a:t>
            </a:r>
            <a:r>
              <a:rPr lang="fr-FR" sz="2800" b="1" i="1" baseline="-25000">
                <a:latin typeface="Times New Roman" pitchFamily="18" charset="0"/>
              </a:rPr>
              <a:t>eff</a:t>
            </a:r>
            <a:r>
              <a:rPr lang="fr-FR" sz="2800" b="1" i="1">
                <a:latin typeface="Times New Roman" pitchFamily="18" charset="0"/>
              </a:rPr>
              <a:t> = p</a:t>
            </a:r>
            <a:r>
              <a:rPr lang="fr-FR" sz="2800" b="1" i="1" baseline="-25000">
                <a:latin typeface="Times New Roman" pitchFamily="18" charset="0"/>
              </a:rPr>
              <a:t>G</a:t>
            </a:r>
            <a:r>
              <a:rPr lang="fr-FR" sz="2800" b="1" i="1">
                <a:latin typeface="Times New Roman" pitchFamily="18" charset="0"/>
              </a:rPr>
              <a:t> - p</a:t>
            </a:r>
            <a:r>
              <a:rPr lang="fr-FR" sz="2800" b="1" i="1" baseline="-25000">
                <a:latin typeface="Times New Roman" pitchFamily="18" charset="0"/>
              </a:rPr>
              <a:t>0</a:t>
            </a:r>
            <a:endParaRPr lang="fr-FR" sz="2800"/>
          </a:p>
        </p:txBody>
      </p:sp>
      <p:sp>
        <p:nvSpPr>
          <p:cNvPr id="38916" name="Text Box 5"/>
          <p:cNvSpPr txBox="1">
            <a:spLocks noChangeArrowheads="1"/>
          </p:cNvSpPr>
          <p:nvPr/>
        </p:nvSpPr>
        <p:spPr bwMode="auto">
          <a:xfrm>
            <a:off x="3024188" y="5876925"/>
            <a:ext cx="3190875" cy="8096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lstStyle/>
          <a:p>
            <a:pPr algn="ctr"/>
            <a:r>
              <a:rPr lang="fr-FR" sz="2800" b="1" i="1" dirty="0" err="1">
                <a:latin typeface="Times New Roman" pitchFamily="18" charset="0"/>
              </a:rPr>
              <a:t>p</a:t>
            </a:r>
            <a:r>
              <a:rPr lang="fr-FR" sz="2800" b="1" i="1" baseline="-25000" dirty="0" err="1">
                <a:latin typeface="Times New Roman" pitchFamily="18" charset="0"/>
              </a:rPr>
              <a:t>eff</a:t>
            </a:r>
            <a:r>
              <a:rPr lang="fr-FR" sz="2800" b="1" i="1" baseline="-25000" dirty="0">
                <a:latin typeface="Times New Roman" pitchFamily="18" charset="0"/>
              </a:rPr>
              <a:t> </a:t>
            </a:r>
            <a:r>
              <a:rPr lang="fr-FR" sz="2800" b="1" i="1" dirty="0">
                <a:latin typeface="Times New Roman" pitchFamily="18" charset="0"/>
              </a:rPr>
              <a:t>= </a:t>
            </a:r>
            <a:r>
              <a:rPr lang="fr-FR" sz="2800" b="1" i="1" dirty="0" err="1">
                <a:latin typeface="Times New Roman" pitchFamily="18" charset="0"/>
              </a:rPr>
              <a:t>p</a:t>
            </a:r>
            <a:r>
              <a:rPr lang="fr-FR" sz="2800" b="1" i="1" baseline="-25000" dirty="0" err="1">
                <a:latin typeface="Times New Roman" pitchFamily="18" charset="0"/>
              </a:rPr>
              <a:t>G</a:t>
            </a:r>
            <a:r>
              <a:rPr lang="fr-FR" sz="2800" b="1" i="1" dirty="0">
                <a:latin typeface="Times New Roman" pitchFamily="18" charset="0"/>
                <a:cs typeface="Times New Roman" pitchFamily="18" charset="0"/>
              </a:rPr>
              <a:t> + </a:t>
            </a:r>
            <a:r>
              <a:rPr lang="fr-FR" sz="2800" b="1" i="1" dirty="0" err="1">
                <a:latin typeface="Times New Roman" pitchFamily="18" charset="0"/>
                <a:cs typeface="Times New Roman" pitchFamily="18" charset="0"/>
              </a:rPr>
              <a:t>hρg</a:t>
            </a:r>
            <a:r>
              <a:rPr lang="fr-FR" sz="2800" b="1" i="1" dirty="0">
                <a:latin typeface="Times New Roman" pitchFamily="18" charset="0"/>
                <a:cs typeface="Times New Roman" pitchFamily="18" charset="0"/>
              </a:rPr>
              <a:t> - p</a:t>
            </a:r>
            <a:r>
              <a:rPr lang="fr-FR" sz="2800" b="1" i="1" baseline="-25000" dirty="0">
                <a:latin typeface="Times New Roman" pitchFamily="18" charset="0"/>
              </a:rPr>
              <a:t>0</a:t>
            </a:r>
            <a:endParaRPr lang="fr-FR" sz="2800" dirty="0"/>
          </a:p>
        </p:txBody>
      </p:sp>
      <p:pic>
        <p:nvPicPr>
          <p:cNvPr id="38917" name="Picture 6" descr="Image175"/>
          <p:cNvPicPr>
            <a:picLocks noChangeAspect="1" noChangeArrowheads="1"/>
          </p:cNvPicPr>
          <p:nvPr/>
        </p:nvPicPr>
        <p:blipFill>
          <a:blip r:embed="rId3" cstate="print"/>
          <a:srcRect/>
          <a:stretch>
            <a:fillRect/>
          </a:stretch>
        </p:blipFill>
        <p:spPr bwMode="auto">
          <a:xfrm>
            <a:off x="5903913" y="2089150"/>
            <a:ext cx="3240087"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0" y="765175"/>
            <a:ext cx="9144000" cy="1865313"/>
          </a:xfrm>
          <a:prstGeom prst="rect">
            <a:avLst/>
          </a:prstGeom>
          <a:solidFill>
            <a:srgbClr val="FFFFFF"/>
          </a:solidFill>
          <a:ln w="9525">
            <a:solidFill>
              <a:srgbClr val="000000"/>
            </a:solidFill>
            <a:miter lim="800000"/>
            <a:headEnd/>
            <a:tailEnd/>
          </a:ln>
        </p:spPr>
        <p:txBody>
          <a:bodyPr wrap="none"/>
          <a:lstStyle/>
          <a:p>
            <a:r>
              <a:rPr lang="fr-FR" sz="3600" b="1" i="1" u="sng">
                <a:solidFill>
                  <a:srgbClr val="0000CC"/>
                </a:solidFill>
                <a:latin typeface="Times New Roman" pitchFamily="18" charset="0"/>
              </a:rPr>
              <a:t>Exemple : </a:t>
            </a:r>
            <a:br>
              <a:rPr lang="fr-FR" sz="3600" b="1" i="1" u="sng">
                <a:solidFill>
                  <a:srgbClr val="0000CC"/>
                </a:solidFill>
                <a:latin typeface="Times New Roman" pitchFamily="18" charset="0"/>
              </a:rPr>
            </a:br>
            <a:r>
              <a:rPr lang="fr-FR" sz="3600" i="1">
                <a:latin typeface="Times New Roman" pitchFamily="18" charset="0"/>
              </a:rPr>
              <a:t>Trouver la pression du gaz </a:t>
            </a:r>
            <a:r>
              <a:rPr lang="fr-FR" sz="3600" b="1" i="1">
                <a:latin typeface="Times New Roman" pitchFamily="18" charset="0"/>
              </a:rPr>
              <a:t>p</a:t>
            </a:r>
            <a:r>
              <a:rPr lang="fr-FR" sz="3600" i="1">
                <a:latin typeface="Times New Roman" pitchFamily="18" charset="0"/>
              </a:rPr>
              <a:t>.  </a:t>
            </a:r>
          </a:p>
          <a:p>
            <a:r>
              <a:rPr lang="fr-FR" sz="3600" i="1">
                <a:latin typeface="Times New Roman" pitchFamily="18" charset="0"/>
              </a:rPr>
              <a:t>(</a:t>
            </a:r>
            <a:r>
              <a:rPr lang="fr-FR" sz="3600" b="1" i="1">
                <a:latin typeface="Times New Roman" pitchFamily="18" charset="0"/>
                <a:cs typeface="Times New Roman" pitchFamily="18" charset="0"/>
              </a:rPr>
              <a:t>ρ </a:t>
            </a:r>
            <a:r>
              <a:rPr lang="fr-FR" sz="3600" i="1">
                <a:latin typeface="Times New Roman" pitchFamily="18" charset="0"/>
              </a:rPr>
              <a:t>du liquide: </a:t>
            </a:r>
            <a:r>
              <a:rPr lang="fr-FR" sz="3600" b="1" i="1">
                <a:latin typeface="Times New Roman" pitchFamily="18" charset="0"/>
              </a:rPr>
              <a:t>13,6 g.cm</a:t>
            </a:r>
            <a:r>
              <a:rPr lang="fr-FR" sz="3600" b="1" i="1" baseline="30000">
                <a:latin typeface="Times New Roman" pitchFamily="18" charset="0"/>
              </a:rPr>
              <a:t>-3</a:t>
            </a:r>
            <a:r>
              <a:rPr lang="fr-FR" sz="3600" i="1">
                <a:latin typeface="Times New Roman" pitchFamily="18" charset="0"/>
              </a:rPr>
              <a:t> ; hauteur </a:t>
            </a:r>
            <a:r>
              <a:rPr lang="fr-FR" sz="3600" b="1" i="1">
                <a:latin typeface="Times New Roman" pitchFamily="18" charset="0"/>
              </a:rPr>
              <a:t>h</a:t>
            </a:r>
            <a:r>
              <a:rPr lang="fr-FR" sz="3600" i="1">
                <a:latin typeface="Times New Roman" pitchFamily="18" charset="0"/>
              </a:rPr>
              <a:t> : </a:t>
            </a:r>
            <a:r>
              <a:rPr lang="fr-FR" sz="3600" b="1" i="1">
                <a:latin typeface="Times New Roman" pitchFamily="18" charset="0"/>
              </a:rPr>
              <a:t>20,0 cm</a:t>
            </a:r>
            <a:r>
              <a:rPr lang="fr-FR" sz="3600" i="1">
                <a:latin typeface="Times New Roman" pitchFamily="18" charset="0"/>
              </a:rPr>
              <a:t>)</a:t>
            </a:r>
            <a:r>
              <a:rPr lang="fr-FR" sz="3600">
                <a:latin typeface="Times New Roman" pitchFamily="18" charset="0"/>
              </a:rPr>
              <a:t> </a:t>
            </a:r>
          </a:p>
          <a:p>
            <a:endParaRPr lang="fr-FR" sz="3600"/>
          </a:p>
        </p:txBody>
      </p:sp>
      <p:pic>
        <p:nvPicPr>
          <p:cNvPr id="39939" name="Picture 5"/>
          <p:cNvPicPr>
            <a:picLocks noChangeAspect="1" noChangeArrowheads="1"/>
          </p:cNvPicPr>
          <p:nvPr/>
        </p:nvPicPr>
        <p:blipFill>
          <a:blip r:embed="rId3" cstate="print"/>
          <a:srcRect/>
          <a:stretch>
            <a:fillRect/>
          </a:stretch>
        </p:blipFill>
        <p:spPr bwMode="auto">
          <a:xfrm>
            <a:off x="1152543" y="3246435"/>
            <a:ext cx="6944473" cy="3213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909603"/>
            <a:ext cx="9144000" cy="1470025"/>
          </a:xfrm>
        </p:spPr>
        <p:txBody>
          <a:bodyPr/>
          <a:lstStyle/>
          <a:p>
            <a:pPr algn="l"/>
            <a:r>
              <a:rPr lang="fr-FR" sz="2400" b="1" dirty="0" smtClean="0">
                <a:solidFill>
                  <a:srgbClr val="FF0000"/>
                </a:solidFill>
              </a:rPr>
              <a:t>Exercice : </a:t>
            </a:r>
            <a:r>
              <a:rPr lang="fr-FR" sz="2400" dirty="0" smtClean="0"/>
              <a:t>Calculez la pression partielle d'une colonne de mercure de 1,000 millimètre de hauteur.</a:t>
            </a:r>
            <a:br>
              <a:rPr lang="fr-FR" sz="2400" dirty="0" smtClean="0"/>
            </a:br>
            <a:endParaRPr lang="fr-FR" sz="2400" dirty="0"/>
          </a:p>
        </p:txBody>
      </p:sp>
      <p:pic>
        <p:nvPicPr>
          <p:cNvPr id="139266" name="Picture 2"/>
          <p:cNvPicPr>
            <a:picLocks noChangeAspect="1" noChangeArrowheads="1"/>
          </p:cNvPicPr>
          <p:nvPr/>
        </p:nvPicPr>
        <p:blipFill>
          <a:blip r:embed="rId2" cstate="print"/>
          <a:srcRect/>
          <a:stretch>
            <a:fillRect/>
          </a:stretch>
        </p:blipFill>
        <p:spPr bwMode="auto">
          <a:xfrm>
            <a:off x="0" y="2406636"/>
            <a:ext cx="9060879" cy="531817"/>
          </a:xfrm>
          <a:prstGeom prst="rect">
            <a:avLst/>
          </a:prstGeom>
          <a:noFill/>
          <a:ln w="9525">
            <a:noFill/>
            <a:miter lim="800000"/>
            <a:headEnd/>
            <a:tailEnd/>
          </a:ln>
          <a:effectLst/>
        </p:spPr>
      </p:pic>
      <p:pic>
        <p:nvPicPr>
          <p:cNvPr id="139267" name="Picture 3"/>
          <p:cNvPicPr>
            <a:picLocks noChangeAspect="1" noChangeArrowheads="1"/>
          </p:cNvPicPr>
          <p:nvPr/>
        </p:nvPicPr>
        <p:blipFill>
          <a:blip r:embed="rId3" cstate="print"/>
          <a:srcRect/>
          <a:stretch>
            <a:fillRect/>
          </a:stretch>
        </p:blipFill>
        <p:spPr bwMode="auto">
          <a:xfrm>
            <a:off x="0" y="3319461"/>
            <a:ext cx="9144000" cy="1058877"/>
          </a:xfrm>
          <a:prstGeom prst="rect">
            <a:avLst/>
          </a:prstGeom>
          <a:noFill/>
          <a:ln w="9525">
            <a:noFill/>
            <a:miter lim="800000"/>
            <a:headEnd/>
            <a:tailEnd/>
          </a:ln>
          <a:effectLst/>
        </p:spPr>
      </p:pic>
      <p:pic>
        <p:nvPicPr>
          <p:cNvPr id="139268" name="Picture 4"/>
          <p:cNvPicPr>
            <a:picLocks noChangeAspect="1" noChangeArrowheads="1"/>
          </p:cNvPicPr>
          <p:nvPr/>
        </p:nvPicPr>
        <p:blipFill>
          <a:blip r:embed="rId4" cstate="print"/>
          <a:srcRect/>
          <a:stretch>
            <a:fillRect/>
          </a:stretch>
        </p:blipFill>
        <p:spPr bwMode="auto">
          <a:xfrm>
            <a:off x="993726" y="4962546"/>
            <a:ext cx="6937470" cy="6937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additive="base">
                                        <p:cTn id="7" dur="500" fill="hold"/>
                                        <p:tgtEl>
                                          <p:spTgt spid="139266"/>
                                        </p:tgtEl>
                                        <p:attrNameLst>
                                          <p:attrName>ppt_x</p:attrName>
                                        </p:attrNameLst>
                                      </p:cBhvr>
                                      <p:tavLst>
                                        <p:tav tm="0">
                                          <p:val>
                                            <p:strVal val="#ppt_x"/>
                                          </p:val>
                                        </p:tav>
                                        <p:tav tm="100000">
                                          <p:val>
                                            <p:strVal val="#ppt_x"/>
                                          </p:val>
                                        </p:tav>
                                      </p:tavLst>
                                    </p:anim>
                                    <p:anim calcmode="lin" valueType="num">
                                      <p:cBhvr additive="base">
                                        <p:cTn id="8" dur="500" fill="hold"/>
                                        <p:tgtEl>
                                          <p:spTgt spid="139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9267"/>
                                        </p:tgtEl>
                                        <p:attrNameLst>
                                          <p:attrName>style.visibility</p:attrName>
                                        </p:attrNameLst>
                                      </p:cBhvr>
                                      <p:to>
                                        <p:strVal val="visible"/>
                                      </p:to>
                                    </p:set>
                                    <p:anim calcmode="lin" valueType="num">
                                      <p:cBhvr additive="base">
                                        <p:cTn id="13" dur="500" fill="hold"/>
                                        <p:tgtEl>
                                          <p:spTgt spid="139267"/>
                                        </p:tgtEl>
                                        <p:attrNameLst>
                                          <p:attrName>ppt_x</p:attrName>
                                        </p:attrNameLst>
                                      </p:cBhvr>
                                      <p:tavLst>
                                        <p:tav tm="0">
                                          <p:val>
                                            <p:strVal val="#ppt_x"/>
                                          </p:val>
                                        </p:tav>
                                        <p:tav tm="100000">
                                          <p:val>
                                            <p:strVal val="#ppt_x"/>
                                          </p:val>
                                        </p:tav>
                                      </p:tavLst>
                                    </p:anim>
                                    <p:anim calcmode="lin" valueType="num">
                                      <p:cBhvr additive="base">
                                        <p:cTn id="14" dur="500" fill="hold"/>
                                        <p:tgtEl>
                                          <p:spTgt spid="139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9268"/>
                                        </p:tgtEl>
                                        <p:attrNameLst>
                                          <p:attrName>style.visibility</p:attrName>
                                        </p:attrNameLst>
                                      </p:cBhvr>
                                      <p:to>
                                        <p:strVal val="visible"/>
                                      </p:to>
                                    </p:set>
                                    <p:anim calcmode="lin" valueType="num">
                                      <p:cBhvr additive="base">
                                        <p:cTn id="19" dur="500" fill="hold"/>
                                        <p:tgtEl>
                                          <p:spTgt spid="139268"/>
                                        </p:tgtEl>
                                        <p:attrNameLst>
                                          <p:attrName>ppt_x</p:attrName>
                                        </p:attrNameLst>
                                      </p:cBhvr>
                                      <p:tavLst>
                                        <p:tav tm="0">
                                          <p:val>
                                            <p:strVal val="#ppt_x"/>
                                          </p:val>
                                        </p:tav>
                                        <p:tav tm="100000">
                                          <p:val>
                                            <p:strVal val="#ppt_x"/>
                                          </p:val>
                                        </p:tav>
                                      </p:tavLst>
                                    </p:anim>
                                    <p:anim calcmode="lin" valueType="num">
                                      <p:cBhvr additive="base">
                                        <p:cTn id="20" dur="500" fill="hold"/>
                                        <p:tgtEl>
                                          <p:spTgt spid="139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84854" y="271918"/>
            <a:ext cx="8601988" cy="6443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0960" y="1"/>
            <a:ext cx="6645366" cy="507959"/>
          </a:xfrm>
        </p:spPr>
        <p:txBody>
          <a:bodyPr/>
          <a:lstStyle/>
          <a:p>
            <a:r>
              <a:rPr lang="fr-FR" sz="2000" b="1" dirty="0" smtClean="0">
                <a:solidFill>
                  <a:srgbClr val="6600FF"/>
                </a:solidFill>
              </a:rPr>
              <a:t>le baromètre à Hg</a:t>
            </a:r>
            <a:endParaRPr lang="fr-FR" sz="2000" dirty="0">
              <a:solidFill>
                <a:srgbClr val="6600FF"/>
              </a:solidFill>
            </a:endParaRPr>
          </a:p>
        </p:txBody>
      </p:sp>
      <p:sp>
        <p:nvSpPr>
          <p:cNvPr id="3" name="Sous-titre 2"/>
          <p:cNvSpPr>
            <a:spLocks noGrp="1"/>
          </p:cNvSpPr>
          <p:nvPr>
            <p:ph type="subTitle" idx="1"/>
          </p:nvPr>
        </p:nvSpPr>
        <p:spPr>
          <a:xfrm>
            <a:off x="0" y="690525"/>
            <a:ext cx="9143999" cy="6167475"/>
          </a:xfrm>
        </p:spPr>
        <p:txBody>
          <a:bodyPr/>
          <a:lstStyle/>
          <a:p>
            <a:pPr algn="l"/>
            <a:r>
              <a:rPr lang="fr-FR" sz="1600" dirty="0" smtClean="0"/>
              <a:t>considère </a:t>
            </a:r>
            <a:r>
              <a:rPr lang="fr-FR" sz="1600" b="1" dirty="0" smtClean="0"/>
              <a:t>une colonne d'eau de hauteur</a:t>
            </a:r>
            <a:r>
              <a:rPr lang="fr-FR" sz="1600" dirty="0" smtClean="0"/>
              <a:t> </a:t>
            </a:r>
            <a:r>
              <a:rPr lang="fr-FR" sz="1600" b="1" dirty="0" smtClean="0">
                <a:solidFill>
                  <a:srgbClr val="6600FF"/>
                </a:solidFill>
              </a:rPr>
              <a:t>h</a:t>
            </a:r>
            <a:r>
              <a:rPr lang="fr-FR" sz="1600" b="1" dirty="0" smtClean="0"/>
              <a:t>,</a:t>
            </a:r>
            <a:r>
              <a:rPr lang="fr-FR" sz="1600" dirty="0" smtClean="0"/>
              <a:t> dans un </a:t>
            </a:r>
            <a:r>
              <a:rPr lang="fr-FR" sz="1600" b="1" u="sng" dirty="0" smtClean="0"/>
              <a:t>tuyau vertical</a:t>
            </a:r>
            <a:r>
              <a:rPr lang="fr-FR" sz="1600" dirty="0" smtClean="0"/>
              <a:t>, avec </a:t>
            </a:r>
            <a:r>
              <a:rPr lang="fr-FR" sz="1600" b="1" u="sng" dirty="0" smtClean="0"/>
              <a:t>le vide au dessus </a:t>
            </a:r>
            <a:r>
              <a:rPr lang="fr-FR" sz="1600" dirty="0" smtClean="0"/>
              <a:t>et reposant sur une cuvette remplie d'eau à l'air libre. </a:t>
            </a:r>
            <a:r>
              <a:rPr lang="fr-FR" sz="1600" b="1" dirty="0" smtClean="0">
                <a:solidFill>
                  <a:srgbClr val="6600FF"/>
                </a:solidFill>
              </a:rPr>
              <a:t>h</a:t>
            </a:r>
            <a:r>
              <a:rPr lang="fr-FR" sz="1600" dirty="0" smtClean="0"/>
              <a:t> est compte a partir du niveau de l'eau dans la cuvette. </a:t>
            </a:r>
            <a:br>
              <a:rPr lang="fr-FR" sz="1600" dirty="0" smtClean="0"/>
            </a:br>
            <a:r>
              <a:rPr lang="fr-FR" sz="1600" dirty="0" smtClean="0"/>
              <a:t/>
            </a:r>
            <a:br>
              <a:rPr lang="fr-FR" sz="1600" dirty="0" smtClean="0"/>
            </a:br>
            <a:r>
              <a:rPr lang="fr-FR" sz="1800" b="1" dirty="0" smtClean="0"/>
              <a:t>Cette colonne est soumise à 2 forces </a:t>
            </a:r>
            <a:r>
              <a:rPr lang="fr-FR" sz="1600" dirty="0" smtClean="0"/>
              <a:t>: </a:t>
            </a:r>
            <a:br>
              <a:rPr lang="fr-FR" sz="1600" dirty="0" smtClean="0"/>
            </a:br>
            <a:r>
              <a:rPr lang="fr-FR" sz="1600" dirty="0" smtClean="0"/>
              <a:t>vers le bas, son </a:t>
            </a:r>
            <a:r>
              <a:rPr lang="fr-FR" sz="1600" b="1" dirty="0" smtClean="0"/>
              <a:t>poids P</a:t>
            </a:r>
            <a:r>
              <a:rPr lang="fr-FR" sz="1600" dirty="0" smtClean="0"/>
              <a:t> </a:t>
            </a:r>
            <a:br>
              <a:rPr lang="fr-FR" sz="1600" dirty="0" smtClean="0"/>
            </a:br>
            <a:r>
              <a:rPr lang="fr-FR" sz="1600" dirty="0" smtClean="0"/>
              <a:t>vers le haut, la force F exercée par la pression de l'eau. </a:t>
            </a:r>
            <a:br>
              <a:rPr lang="fr-FR" sz="1600" dirty="0" smtClean="0"/>
            </a:br>
            <a:r>
              <a:rPr lang="fr-FR" sz="1600" dirty="0" smtClean="0"/>
              <a:t>Comme dans un liquide les points d'une surface horizontale sont à la même pression, c'est la pression atmosphérique </a:t>
            </a:r>
            <a:r>
              <a:rPr lang="fr-FR" sz="1600" b="1" dirty="0" smtClean="0">
                <a:solidFill>
                  <a:srgbClr val="6600FF"/>
                </a:solidFill>
              </a:rPr>
              <a:t>P0 = 1,033 10^5 Pascal</a:t>
            </a:r>
            <a:r>
              <a:rPr lang="fr-FR" sz="1600" dirty="0" smtClean="0"/>
              <a:t>. </a:t>
            </a:r>
            <a:br>
              <a:rPr lang="fr-FR" sz="1600" dirty="0" smtClean="0"/>
            </a:br>
            <a:r>
              <a:rPr lang="fr-FR" sz="1600" dirty="0" smtClean="0"/>
              <a:t/>
            </a:r>
            <a:br>
              <a:rPr lang="fr-FR" sz="1600" dirty="0" smtClean="0"/>
            </a:br>
            <a:r>
              <a:rPr lang="fr-FR" sz="1600" dirty="0" smtClean="0"/>
              <a:t>Supposons le tuyau cylindrique de section </a:t>
            </a:r>
            <a:r>
              <a:rPr lang="fr-FR" sz="1600" b="1" dirty="0" smtClean="0"/>
              <a:t>S</a:t>
            </a:r>
            <a:r>
              <a:rPr lang="fr-FR" sz="1600" dirty="0" smtClean="0"/>
              <a:t> </a:t>
            </a:r>
            <a:br>
              <a:rPr lang="fr-FR" sz="1600" dirty="0" smtClean="0"/>
            </a:br>
            <a:r>
              <a:rPr lang="fr-FR" sz="1600" dirty="0" smtClean="0"/>
              <a:t>la masse volumique de l'eau </a:t>
            </a:r>
            <a:r>
              <a:rPr lang="fr-FR" sz="1600" b="1" dirty="0" smtClean="0"/>
              <a:t>d = 10^3 Kg/m3 </a:t>
            </a:r>
            <a:r>
              <a:rPr lang="fr-FR" sz="1600" dirty="0" smtClean="0"/>
              <a:t/>
            </a:r>
            <a:br>
              <a:rPr lang="fr-FR" sz="1600" dirty="0" smtClean="0"/>
            </a:br>
            <a:r>
              <a:rPr lang="fr-FR" sz="1600" dirty="0" smtClean="0"/>
              <a:t/>
            </a:r>
            <a:br>
              <a:rPr lang="fr-FR" sz="1600" dirty="0" smtClean="0"/>
            </a:br>
            <a:r>
              <a:rPr lang="fr-FR" sz="1600" b="1" dirty="0" smtClean="0"/>
              <a:t>F = Po * S       Newton </a:t>
            </a:r>
          </a:p>
          <a:p>
            <a:pPr algn="l"/>
            <a:r>
              <a:rPr lang="fr-FR" sz="1600" b="1" dirty="0" smtClean="0"/>
              <a:t>P = m * g  Newton               </a:t>
            </a:r>
            <a:r>
              <a:rPr lang="fr-FR" sz="1600" dirty="0" smtClean="0"/>
              <a:t>P : poids      m = d * V  (m=masse)</a:t>
            </a:r>
            <a:br>
              <a:rPr lang="fr-FR" sz="1600" dirty="0" smtClean="0"/>
            </a:br>
            <a:r>
              <a:rPr lang="fr-FR" sz="1600" dirty="0" smtClean="0"/>
              <a:t>P = d * h * S * g Newton (h*S=volume) </a:t>
            </a:r>
          </a:p>
          <a:p>
            <a:pPr algn="l"/>
            <a:r>
              <a:rPr lang="fr-FR" sz="1600" dirty="0" smtClean="0"/>
              <a:t/>
            </a:r>
            <a:br>
              <a:rPr lang="fr-FR" sz="1600" dirty="0" smtClean="0"/>
            </a:br>
            <a:r>
              <a:rPr lang="fr-FR" sz="2000" b="1" dirty="0" smtClean="0">
                <a:solidFill>
                  <a:srgbClr val="FF0000"/>
                </a:solidFill>
              </a:rPr>
              <a:t>F = Poids =&gt; </a:t>
            </a:r>
            <a:r>
              <a:rPr lang="fr-FR" sz="2000" b="1" dirty="0" smtClean="0">
                <a:solidFill>
                  <a:srgbClr val="6600FF"/>
                </a:solidFill>
              </a:rPr>
              <a:t>P0 = d *</a:t>
            </a:r>
            <a:r>
              <a:rPr lang="fr-FR" sz="2000" b="1" dirty="0" smtClean="0">
                <a:solidFill>
                  <a:srgbClr val="FF0000"/>
                </a:solidFill>
              </a:rPr>
              <a:t> h </a:t>
            </a:r>
            <a:r>
              <a:rPr lang="fr-FR" sz="2000" b="1" dirty="0" smtClean="0">
                <a:solidFill>
                  <a:srgbClr val="6600FF"/>
                </a:solidFill>
              </a:rPr>
              <a:t>* g</a:t>
            </a:r>
            <a:r>
              <a:rPr lang="fr-FR" sz="2000" b="1" dirty="0" smtClean="0">
                <a:solidFill>
                  <a:srgbClr val="FF0000"/>
                </a:solidFill>
              </a:rPr>
              <a:t> </a:t>
            </a:r>
            <a:br>
              <a:rPr lang="fr-FR" sz="2000" b="1" dirty="0" smtClean="0">
                <a:solidFill>
                  <a:srgbClr val="FF0000"/>
                </a:solidFill>
              </a:rPr>
            </a:br>
            <a:r>
              <a:rPr lang="fr-FR" sz="1600" dirty="0" smtClean="0"/>
              <a:t/>
            </a:r>
            <a:br>
              <a:rPr lang="fr-FR" sz="1600" dirty="0" smtClean="0"/>
            </a:br>
            <a:r>
              <a:rPr lang="fr-FR" sz="2000" b="1" dirty="0" smtClean="0">
                <a:solidFill>
                  <a:srgbClr val="FF0000"/>
                </a:solidFill>
              </a:rPr>
              <a:t>h</a:t>
            </a:r>
            <a:r>
              <a:rPr lang="fr-FR" sz="2000" b="1" dirty="0" smtClean="0">
                <a:solidFill>
                  <a:srgbClr val="6600FF"/>
                </a:solidFill>
              </a:rPr>
              <a:t> = P0 / d * g = 1,033 10^5 / 10^3 * 9.81 = </a:t>
            </a:r>
            <a:r>
              <a:rPr lang="fr-FR" sz="2000" b="1" dirty="0" smtClean="0">
                <a:solidFill>
                  <a:srgbClr val="FF0000"/>
                </a:solidFill>
              </a:rPr>
              <a:t>10 m</a:t>
            </a:r>
            <a:r>
              <a:rPr lang="fr-FR" sz="2000" b="1" dirty="0" smtClean="0">
                <a:solidFill>
                  <a:srgbClr val="6600FF"/>
                </a:solidFill>
              </a:rPr>
              <a:t> </a:t>
            </a:r>
            <a:r>
              <a:rPr lang="fr-FR" sz="1600" dirty="0" smtClean="0"/>
              <a:t/>
            </a:r>
            <a:br>
              <a:rPr lang="fr-FR" sz="1600" dirty="0" smtClean="0"/>
            </a:br>
            <a:r>
              <a:rPr lang="fr-FR" sz="1600" b="1" i="1" u="sng" dirty="0" smtClean="0"/>
              <a:t>Remarque </a:t>
            </a:r>
            <a:br>
              <a:rPr lang="fr-FR" sz="1600" b="1" i="1" u="sng" dirty="0" smtClean="0"/>
            </a:br>
            <a:r>
              <a:rPr lang="fr-FR" sz="1600" dirty="0" smtClean="0"/>
              <a:t>Au dessus de la colonne d’eau, il n'y a pas le vide mais de la vapeur d'eau saturante, dont la pression dépend de la température. </a:t>
            </a:r>
            <a:br>
              <a:rPr lang="fr-FR" sz="1600" dirty="0" smtClean="0"/>
            </a:br>
            <a:r>
              <a:rPr lang="fr-FR" sz="1600" dirty="0" smtClean="0"/>
              <a:t>La pression de </a:t>
            </a:r>
            <a:r>
              <a:rPr lang="fr-FR" sz="1600" dirty="0" err="1" smtClean="0"/>
              <a:t>vap</a:t>
            </a:r>
            <a:r>
              <a:rPr lang="fr-FR" sz="1600" dirty="0" smtClean="0"/>
              <a:t> </a:t>
            </a:r>
            <a:r>
              <a:rPr lang="fr-FR" sz="1600" dirty="0" err="1" smtClean="0"/>
              <a:t>sat</a:t>
            </a:r>
            <a:r>
              <a:rPr lang="fr-FR" sz="1600" dirty="0" smtClean="0"/>
              <a:t> à 20°C est de 23 mbar soit une erreur de </a:t>
            </a:r>
            <a:r>
              <a:rPr lang="fr-FR" sz="1600" b="1" dirty="0" smtClean="0"/>
              <a:t>2%</a:t>
            </a:r>
            <a:r>
              <a:rPr lang="fr-FR" sz="1600" dirty="0" smtClean="0"/>
              <a:t>. </a:t>
            </a:r>
            <a:br>
              <a:rPr lang="fr-FR" sz="1600" dirty="0" smtClean="0"/>
            </a:br>
            <a:endParaRPr lang="fr-FR" sz="1600" dirty="0" smtClean="0"/>
          </a:p>
          <a:p>
            <a:pPr algn="l"/>
            <a:endParaRPr lang="fr-FR"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755650" y="2205038"/>
            <a:ext cx="7772400" cy="1470025"/>
          </a:xfrm>
        </p:spPr>
        <p:txBody>
          <a:bodyPr/>
          <a:lstStyle/>
          <a:p>
            <a:pPr eaLnBrk="1" hangingPunct="1"/>
            <a:r>
              <a:rPr lang="fr-FR" sz="4000" b="1" i="1" dirty="0" smtClean="0">
                <a:solidFill>
                  <a:schemeClr val="accent2"/>
                </a:solidFill>
              </a:rPr>
              <a:t> </a:t>
            </a:r>
            <a:r>
              <a:rPr lang="fr-FR" sz="5400" b="1" i="1" u="sng" dirty="0" smtClean="0">
                <a:solidFill>
                  <a:schemeClr val="accent2"/>
                </a:solidFill>
              </a:rPr>
              <a:t>Théorème ou principe d’Archimède</a:t>
            </a:r>
          </a:p>
        </p:txBody>
      </p:sp>
      <p:sp>
        <p:nvSpPr>
          <p:cNvPr id="3" name="Rectangle 2"/>
          <p:cNvSpPr/>
          <p:nvPr/>
        </p:nvSpPr>
        <p:spPr>
          <a:xfrm>
            <a:off x="738135" y="5072085"/>
            <a:ext cx="7448652" cy="369332"/>
          </a:xfrm>
          <a:prstGeom prst="rect">
            <a:avLst/>
          </a:prstGeom>
        </p:spPr>
        <p:txBody>
          <a:bodyPr wrap="square">
            <a:spAutoFit/>
          </a:bodyPr>
          <a:lstStyle/>
          <a:p>
            <a:r>
              <a:rPr lang="fr-FR" b="1" dirty="0" smtClean="0">
                <a:solidFill>
                  <a:srgbClr val="FF0000"/>
                </a:solidFill>
              </a:rPr>
              <a:t>Ce n</a:t>
            </a:r>
            <a:r>
              <a:rPr lang="fr-FR" altLang="fr-FR" b="1" dirty="0" smtClean="0">
                <a:solidFill>
                  <a:srgbClr val="FF0000"/>
                </a:solidFill>
              </a:rPr>
              <a:t>’</a:t>
            </a:r>
            <a:r>
              <a:rPr lang="fr-FR" b="1" dirty="0" smtClean="0">
                <a:solidFill>
                  <a:srgbClr val="FF0000"/>
                </a:solidFill>
              </a:rPr>
              <a:t>est rien d</a:t>
            </a:r>
            <a:r>
              <a:rPr lang="fr-FR" altLang="fr-FR" b="1" dirty="0" smtClean="0">
                <a:solidFill>
                  <a:srgbClr val="FF0000"/>
                </a:solidFill>
              </a:rPr>
              <a:t>’</a:t>
            </a:r>
            <a:r>
              <a:rPr lang="fr-FR" b="1" dirty="0" smtClean="0">
                <a:solidFill>
                  <a:srgbClr val="FF0000"/>
                </a:solidFill>
              </a:rPr>
              <a:t>autre que la résultante des forces de pression.</a:t>
            </a:r>
            <a:endParaRPr lang="fr-FR" b="1" dirty="0">
              <a:solidFill>
                <a:srgbClr val="FF0000"/>
              </a:solidFill>
            </a:endParaRPr>
          </a:p>
        </p:txBody>
      </p:sp>
      <p:sp>
        <p:nvSpPr>
          <p:cNvPr id="4" name="Rectangle 3"/>
          <p:cNvSpPr/>
          <p:nvPr/>
        </p:nvSpPr>
        <p:spPr>
          <a:xfrm>
            <a:off x="811161" y="4633929"/>
            <a:ext cx="2534668" cy="369332"/>
          </a:xfrm>
          <a:prstGeom prst="rect">
            <a:avLst/>
          </a:prstGeom>
        </p:spPr>
        <p:txBody>
          <a:bodyPr wrap="none">
            <a:spAutoFit/>
          </a:bodyPr>
          <a:lstStyle/>
          <a:p>
            <a:r>
              <a:rPr lang="fr-FR" b="1" i="1" u="sng" dirty="0" smtClean="0">
                <a:solidFill>
                  <a:schemeClr val="accent2"/>
                </a:solidFill>
              </a:rPr>
              <a:t>La force d’Archimède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fade">
                                      <p:cBhvr>
                                        <p:cTn id="7" dur="770" decel="100000"/>
                                        <p:tgtEl>
                                          <p:spTgt spid="104450"/>
                                        </p:tgtEl>
                                      </p:cBhvr>
                                    </p:animEffect>
                                    <p:animScale>
                                      <p:cBhvr>
                                        <p:cTn id="8" dur="770" decel="100000"/>
                                        <p:tgtEl>
                                          <p:spTgt spid="104450"/>
                                        </p:tgtEl>
                                      </p:cBhvr>
                                      <p:from x="10000" y="10000"/>
                                      <p:to x="200000" y="450000"/>
                                    </p:animScale>
                                    <p:animScale>
                                      <p:cBhvr>
                                        <p:cTn id="9" dur="1230" accel="100000" fill="hold">
                                          <p:stCondLst>
                                            <p:cond delay="770"/>
                                          </p:stCondLst>
                                        </p:cTn>
                                        <p:tgtEl>
                                          <p:spTgt spid="104450"/>
                                        </p:tgtEl>
                                      </p:cBhvr>
                                      <p:from x="200000" y="450000"/>
                                      <p:to x="100000" y="100000"/>
                                    </p:animScale>
                                    <p:set>
                                      <p:cBhvr>
                                        <p:cTn id="10" dur="770" fill="hold"/>
                                        <p:tgtEl>
                                          <p:spTgt spid="104450"/>
                                        </p:tgtEl>
                                        <p:attrNameLst>
                                          <p:attrName>ppt_x</p:attrName>
                                        </p:attrNameLst>
                                      </p:cBhvr>
                                      <p:to>
                                        <p:strVal val="(0.5)"/>
                                      </p:to>
                                    </p:set>
                                    <p:anim from="(0.5)" to="(#ppt_x)" calcmode="lin" valueType="num">
                                      <p:cBhvr>
                                        <p:cTn id="11" dur="1230" accel="100000" fill="hold">
                                          <p:stCondLst>
                                            <p:cond delay="770"/>
                                          </p:stCondLst>
                                        </p:cTn>
                                        <p:tgtEl>
                                          <p:spTgt spid="104450"/>
                                        </p:tgtEl>
                                        <p:attrNameLst>
                                          <p:attrName>ppt_x</p:attrName>
                                        </p:attrNameLst>
                                      </p:cBhvr>
                                    </p:anim>
                                    <p:set>
                                      <p:cBhvr>
                                        <p:cTn id="12" dur="770" fill="hold"/>
                                        <p:tgtEl>
                                          <p:spTgt spid="104450"/>
                                        </p:tgtEl>
                                        <p:attrNameLst>
                                          <p:attrName>ppt_y</p:attrName>
                                        </p:attrNameLst>
                                      </p:cBhvr>
                                      <p:to>
                                        <p:strVal val="(#ppt_y+0.4)"/>
                                      </p:to>
                                    </p:set>
                                    <p:anim from="(#ppt_y+0.4)" to="(#ppt_y)" calcmode="lin" valueType="num">
                                      <p:cBhvr>
                                        <p:cTn id="13" dur="1230" accel="100000" fill="hold">
                                          <p:stCondLst>
                                            <p:cond delay="770"/>
                                          </p:stCondLst>
                                        </p:cTn>
                                        <p:tgtEl>
                                          <p:spTgt spid="1044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476375" y="2492375"/>
            <a:ext cx="5688013" cy="252413"/>
          </a:xfrm>
          <a:prstGeom prst="rect">
            <a:avLst/>
          </a:prstGeom>
          <a:solidFill>
            <a:schemeClr val="accent1"/>
          </a:solidFill>
          <a:ln w="9525">
            <a:noFill/>
            <a:miter lim="800000"/>
            <a:headEnd/>
            <a:tailEnd/>
          </a:ln>
        </p:spPr>
        <p:txBody>
          <a:bodyPr wrap="none" anchor="ctr"/>
          <a:lstStyle/>
          <a:p>
            <a:endParaRPr lang="fr-FR"/>
          </a:p>
        </p:txBody>
      </p:sp>
      <p:grpSp>
        <p:nvGrpSpPr>
          <p:cNvPr id="41987" name="Group 3"/>
          <p:cNvGrpSpPr>
            <a:grpSpLocks/>
          </p:cNvGrpSpPr>
          <p:nvPr/>
        </p:nvGrpSpPr>
        <p:grpSpPr bwMode="auto">
          <a:xfrm>
            <a:off x="1476375" y="1989138"/>
            <a:ext cx="5688013" cy="2593975"/>
            <a:chOff x="930" y="1253"/>
            <a:chExt cx="3583" cy="1634"/>
          </a:xfrm>
        </p:grpSpPr>
        <p:sp>
          <p:nvSpPr>
            <p:cNvPr id="41994" name="AutoShape 4"/>
            <p:cNvSpPr>
              <a:spLocks noChangeArrowheads="1"/>
            </p:cNvSpPr>
            <p:nvPr/>
          </p:nvSpPr>
          <p:spPr bwMode="auto">
            <a:xfrm>
              <a:off x="930" y="1570"/>
              <a:ext cx="3583" cy="1316"/>
            </a:xfrm>
            <a:prstGeom prst="flowChartProcess">
              <a:avLst/>
            </a:prstGeom>
            <a:solidFill>
              <a:schemeClr val="accent1"/>
            </a:solidFill>
            <a:ln w="9525">
              <a:solidFill>
                <a:schemeClr val="tx1"/>
              </a:solidFill>
              <a:miter lim="800000"/>
              <a:headEnd/>
              <a:tailEnd/>
            </a:ln>
          </p:spPr>
          <p:txBody>
            <a:bodyPr wrap="none" anchor="ctr"/>
            <a:lstStyle/>
            <a:p>
              <a:endParaRPr lang="fr-FR"/>
            </a:p>
          </p:txBody>
        </p:sp>
        <p:sp>
          <p:nvSpPr>
            <p:cNvPr id="41995" name="Line 5"/>
            <p:cNvSpPr>
              <a:spLocks noChangeShapeType="1"/>
            </p:cNvSpPr>
            <p:nvPr/>
          </p:nvSpPr>
          <p:spPr bwMode="auto">
            <a:xfrm flipV="1">
              <a:off x="4513" y="1253"/>
              <a:ext cx="0" cy="1632"/>
            </a:xfrm>
            <a:prstGeom prst="line">
              <a:avLst/>
            </a:prstGeom>
            <a:noFill/>
            <a:ln w="57150">
              <a:solidFill>
                <a:schemeClr val="tx1"/>
              </a:solidFill>
              <a:round/>
              <a:headEnd/>
              <a:tailEnd/>
            </a:ln>
          </p:spPr>
          <p:txBody>
            <a:bodyPr/>
            <a:lstStyle/>
            <a:p>
              <a:endParaRPr lang="fr-FR"/>
            </a:p>
          </p:txBody>
        </p:sp>
        <p:sp>
          <p:nvSpPr>
            <p:cNvPr id="41996" name="Line 6"/>
            <p:cNvSpPr>
              <a:spLocks noChangeShapeType="1"/>
            </p:cNvSpPr>
            <p:nvPr/>
          </p:nvSpPr>
          <p:spPr bwMode="auto">
            <a:xfrm flipV="1">
              <a:off x="930" y="1253"/>
              <a:ext cx="0" cy="1634"/>
            </a:xfrm>
            <a:prstGeom prst="line">
              <a:avLst/>
            </a:prstGeom>
            <a:noFill/>
            <a:ln w="38100">
              <a:solidFill>
                <a:schemeClr val="tx1"/>
              </a:solidFill>
              <a:round/>
              <a:headEnd/>
              <a:tailEnd/>
            </a:ln>
          </p:spPr>
          <p:txBody>
            <a:bodyPr/>
            <a:lstStyle/>
            <a:p>
              <a:endParaRPr lang="fr-FR"/>
            </a:p>
          </p:txBody>
        </p:sp>
      </p:grpSp>
      <p:sp>
        <p:nvSpPr>
          <p:cNvPr id="106503" name="Rectangle 7"/>
          <p:cNvSpPr>
            <a:spLocks noGrp="1" noChangeArrowheads="1"/>
          </p:cNvSpPr>
          <p:nvPr>
            <p:ph type="title"/>
          </p:nvPr>
        </p:nvSpPr>
        <p:spPr>
          <a:xfrm>
            <a:off x="468313" y="260350"/>
            <a:ext cx="8229600" cy="1143000"/>
          </a:xfrm>
        </p:spPr>
        <p:txBody>
          <a:bodyPr/>
          <a:lstStyle/>
          <a:p>
            <a:pPr eaLnBrk="1" hangingPunct="1"/>
            <a:r>
              <a:rPr lang="fr-FR" sz="4000" smtClean="0">
                <a:solidFill>
                  <a:schemeClr val="accent2"/>
                </a:solidFill>
              </a:rPr>
              <a:t>Tout corps plongé dans un fluide subit une poussée verticale</a:t>
            </a:r>
          </a:p>
        </p:txBody>
      </p:sp>
      <p:sp>
        <p:nvSpPr>
          <p:cNvPr id="106504" name="Rectangle 8"/>
          <p:cNvSpPr>
            <a:spLocks noChangeArrowheads="1"/>
          </p:cNvSpPr>
          <p:nvPr/>
        </p:nvSpPr>
        <p:spPr bwMode="auto">
          <a:xfrm>
            <a:off x="323850" y="5084763"/>
            <a:ext cx="8229600" cy="1143000"/>
          </a:xfrm>
          <a:prstGeom prst="rect">
            <a:avLst/>
          </a:prstGeom>
          <a:noFill/>
          <a:ln w="9525">
            <a:noFill/>
            <a:miter lim="800000"/>
            <a:headEnd/>
            <a:tailEnd/>
          </a:ln>
        </p:spPr>
        <p:txBody>
          <a:bodyPr anchor="ctr"/>
          <a:lstStyle/>
          <a:p>
            <a:pPr algn="ctr"/>
            <a:r>
              <a:rPr lang="fr-FR" sz="4400">
                <a:solidFill>
                  <a:schemeClr val="tx2"/>
                </a:solidFill>
              </a:rPr>
              <a:t>de bas en haut</a:t>
            </a:r>
          </a:p>
        </p:txBody>
      </p:sp>
      <p:sp>
        <p:nvSpPr>
          <p:cNvPr id="106505" name="AutoShape 9"/>
          <p:cNvSpPr>
            <a:spLocks noChangeArrowheads="1"/>
          </p:cNvSpPr>
          <p:nvPr/>
        </p:nvSpPr>
        <p:spPr bwMode="auto">
          <a:xfrm>
            <a:off x="3563938" y="3068638"/>
            <a:ext cx="1728787" cy="1260475"/>
          </a:xfrm>
          <a:prstGeom prst="cube">
            <a:avLst>
              <a:gd name="adj" fmla="val 25000"/>
            </a:avLst>
          </a:prstGeom>
          <a:solidFill>
            <a:srgbClr val="800080"/>
          </a:solidFill>
          <a:ln w="9525">
            <a:solidFill>
              <a:schemeClr val="tx1"/>
            </a:solidFill>
            <a:miter lim="800000"/>
            <a:headEnd/>
            <a:tailEnd/>
          </a:ln>
        </p:spPr>
        <p:txBody>
          <a:bodyPr wrap="none" anchor="ctr"/>
          <a:lstStyle/>
          <a:p>
            <a:endParaRPr lang="fr-FR"/>
          </a:p>
        </p:txBody>
      </p:sp>
      <p:sp>
        <p:nvSpPr>
          <p:cNvPr id="106506" name="AutoShape 10"/>
          <p:cNvSpPr>
            <a:spLocks noChangeArrowheads="1"/>
          </p:cNvSpPr>
          <p:nvPr/>
        </p:nvSpPr>
        <p:spPr bwMode="auto">
          <a:xfrm>
            <a:off x="5472113" y="6858000"/>
            <a:ext cx="504825" cy="2160588"/>
          </a:xfrm>
          <a:prstGeom prst="upArrow">
            <a:avLst>
              <a:gd name="adj1" fmla="val 50000"/>
              <a:gd name="adj2" fmla="val 106997"/>
            </a:avLst>
          </a:prstGeom>
          <a:solidFill>
            <a:srgbClr val="0000FF"/>
          </a:solidFill>
          <a:ln w="9525">
            <a:solidFill>
              <a:schemeClr val="tx1"/>
            </a:solidFill>
            <a:miter lim="800000"/>
            <a:headEnd/>
            <a:tailEnd/>
          </a:ln>
        </p:spPr>
        <p:txBody>
          <a:bodyPr wrap="none" anchor="ctr"/>
          <a:lstStyle/>
          <a:p>
            <a:endParaRPr lang="fr-FR"/>
          </a:p>
        </p:txBody>
      </p:sp>
      <p:sp>
        <p:nvSpPr>
          <p:cNvPr id="106507" name="Rectangle 11"/>
          <p:cNvSpPr>
            <a:spLocks noChangeArrowheads="1"/>
          </p:cNvSpPr>
          <p:nvPr/>
        </p:nvSpPr>
        <p:spPr bwMode="auto">
          <a:xfrm>
            <a:off x="539750" y="260350"/>
            <a:ext cx="8229600" cy="1143000"/>
          </a:xfrm>
          <a:prstGeom prst="rect">
            <a:avLst/>
          </a:prstGeom>
          <a:noFill/>
          <a:ln w="9525">
            <a:noFill/>
            <a:miter lim="800000"/>
            <a:headEnd/>
            <a:tailEnd/>
          </a:ln>
        </p:spPr>
        <p:txBody>
          <a:bodyPr anchor="ctr"/>
          <a:lstStyle/>
          <a:p>
            <a:pPr algn="ctr"/>
            <a:r>
              <a:rPr lang="fr-FR" sz="4400">
                <a:solidFill>
                  <a:schemeClr val="accent2"/>
                </a:solidFill>
              </a:rPr>
              <a:t>Elle est t’égale au poids du volume d’eau déplacé</a:t>
            </a:r>
          </a:p>
        </p:txBody>
      </p:sp>
      <p:sp>
        <p:nvSpPr>
          <p:cNvPr id="106508" name="Rectangle 12" descr="Parchemin"/>
          <p:cNvSpPr>
            <a:spLocks noChangeArrowheads="1"/>
          </p:cNvSpPr>
          <p:nvPr/>
        </p:nvSpPr>
        <p:spPr bwMode="auto">
          <a:xfrm>
            <a:off x="1" y="4670441"/>
            <a:ext cx="9144000" cy="2124075"/>
          </a:xfrm>
          <a:prstGeom prst="rect">
            <a:avLst/>
          </a:prstGeom>
          <a:blipFill dpi="0" rotWithShape="0">
            <a:blip r:embed="rId3" cstate="print"/>
            <a:srcRect/>
            <a:tile tx="0" ty="0" sx="100000" sy="100000" flip="none" algn="tl"/>
          </a:blipFill>
          <a:ln w="9525">
            <a:noFill/>
            <a:miter lim="800000"/>
            <a:headEnd/>
            <a:tailEnd/>
          </a:ln>
        </p:spPr>
        <p:txBody>
          <a:bodyPr anchor="ctr"/>
          <a:lstStyle/>
          <a:p>
            <a:pPr algn="ctr"/>
            <a:r>
              <a:rPr lang="fr-FR" sz="4400" b="1" dirty="0">
                <a:solidFill>
                  <a:schemeClr val="accent2"/>
                </a:solidFill>
              </a:rPr>
              <a:t>Poussée d’Archimède</a:t>
            </a:r>
            <a:r>
              <a:rPr lang="fr-FR" sz="4400" dirty="0">
                <a:solidFill>
                  <a:schemeClr val="tx2"/>
                </a:solidFill>
              </a:rPr>
              <a:t> </a:t>
            </a:r>
            <a:br>
              <a:rPr lang="fr-FR" sz="4400" dirty="0">
                <a:solidFill>
                  <a:schemeClr val="tx2"/>
                </a:solidFill>
              </a:rPr>
            </a:br>
            <a:r>
              <a:rPr lang="fr-FR" sz="6000" b="1" dirty="0">
                <a:solidFill>
                  <a:srgbClr val="FF0000"/>
                </a:solidFill>
              </a:rPr>
              <a:t>=</a:t>
            </a:r>
            <a:r>
              <a:rPr lang="fr-FR" sz="4400" dirty="0">
                <a:solidFill>
                  <a:schemeClr val="tx2"/>
                </a:solidFill>
              </a:rPr>
              <a:t> </a:t>
            </a:r>
            <a:br>
              <a:rPr lang="fr-FR" sz="4400" dirty="0">
                <a:solidFill>
                  <a:schemeClr val="tx2"/>
                </a:solidFill>
              </a:rPr>
            </a:br>
            <a:r>
              <a:rPr lang="fr-FR" sz="4400" b="1" dirty="0">
                <a:solidFill>
                  <a:srgbClr val="000000"/>
                </a:solidFill>
              </a:rPr>
              <a:t>poids du volume d’eau déplacé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iterate type="lt">
                                    <p:tmAbs val="0"/>
                                  </p:iterate>
                                  <p:childTnLst>
                                    <p:set>
                                      <p:cBhvr>
                                        <p:cTn id="6" dur="1" fill="hold">
                                          <p:stCondLst>
                                            <p:cond delay="0"/>
                                          </p:stCondLst>
                                        </p:cTn>
                                        <p:tgtEl>
                                          <p:spTgt spid="106503"/>
                                        </p:tgtEl>
                                        <p:attrNameLst>
                                          <p:attrName>style.visibility</p:attrName>
                                        </p:attrNameLst>
                                      </p:cBhvr>
                                      <p:to>
                                        <p:strVal val="visible"/>
                                      </p:to>
                                    </p:set>
                                    <p:anim to="" calcmode="lin" valueType="num">
                                      <p:cBhvr>
                                        <p:cTn id="7" dur="1" fill="hold"/>
                                        <p:tgtEl>
                                          <p:spTgt spid="10650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6504"/>
                                        </p:tgtEl>
                                        <p:attrNameLst>
                                          <p:attrName>style.visibility</p:attrName>
                                        </p:attrNameLst>
                                      </p:cBhvr>
                                      <p:to>
                                        <p:strVal val="visible"/>
                                      </p:to>
                                    </p:set>
                                    <p:anim calcmode="discrete" valueType="clr">
                                      <p:cBhvr override="childStyle">
                                        <p:cTn id="12" dur="80"/>
                                        <p:tgtEl>
                                          <p:spTgt spid="10650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6504"/>
                                        </p:tgtEl>
                                        <p:attrNameLst>
                                          <p:attrName>fillcolor</p:attrName>
                                        </p:attrNameLst>
                                      </p:cBhvr>
                                      <p:tavLst>
                                        <p:tav tm="0">
                                          <p:val>
                                            <p:clrVal>
                                              <a:schemeClr val="accent2"/>
                                            </p:clrVal>
                                          </p:val>
                                        </p:tav>
                                        <p:tav tm="50000">
                                          <p:val>
                                            <p:clrVal>
                                              <a:schemeClr val="hlink"/>
                                            </p:clrVal>
                                          </p:val>
                                        </p:tav>
                                      </p:tavLst>
                                    </p:anim>
                                    <p:set>
                                      <p:cBhvr>
                                        <p:cTn id="14" dur="80"/>
                                        <p:tgtEl>
                                          <p:spTgt spid="10650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66667E-6 6.35838E-7 L -1.66667E-6 -0.54127 " pathEditMode="relative" rAng="0" ptsTypes="AA">
                                      <p:cBhvr>
                                        <p:cTn id="18" dur="2000" fill="hold"/>
                                        <p:tgtEl>
                                          <p:spTgt spid="106506"/>
                                        </p:tgtEl>
                                        <p:attrNameLst>
                                          <p:attrName>ppt_x</p:attrName>
                                          <p:attrName>ppt_y</p:attrName>
                                        </p:attrNameLst>
                                      </p:cBhvr>
                                      <p:rCtr x="0" y="-271"/>
                                    </p:animMotion>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06506"/>
                                        </p:tgtEl>
                                      </p:cBhvr>
                                    </p:animEffect>
                                    <p:set>
                                      <p:cBhvr>
                                        <p:cTn id="23" dur="1" fill="hold">
                                          <p:stCondLst>
                                            <p:cond delay="499"/>
                                          </p:stCondLst>
                                        </p:cTn>
                                        <p:tgtEl>
                                          <p:spTgt spid="10650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grpId="0" nodeType="clickEffect">
                                  <p:stCondLst>
                                    <p:cond delay="0"/>
                                  </p:stCondLst>
                                  <p:childTnLst>
                                    <p:animMotion origin="layout" path="M -1.94444E-6 -1.6763E-6 L 0.00382 -0.15722 " pathEditMode="relative" rAng="0" ptsTypes="AA">
                                      <p:cBhvr>
                                        <p:cTn id="27" dur="2000" fill="hold"/>
                                        <p:tgtEl>
                                          <p:spTgt spid="106505"/>
                                        </p:tgtEl>
                                        <p:attrNameLst>
                                          <p:attrName>ppt_x</p:attrName>
                                          <p:attrName>ppt_y</p:attrName>
                                        </p:attrNameLst>
                                      </p:cBhvr>
                                      <p:rCtr x="2" y="-79"/>
                                    </p:animMotion>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iterate type="lt">
                                    <p:tmPct val="0"/>
                                  </p:iterate>
                                  <p:childTnLst>
                                    <p:animEffect transition="out" filter="dissolve">
                                      <p:cBhvr>
                                        <p:cTn id="31" dur="500"/>
                                        <p:tgtEl>
                                          <p:spTgt spid="106504"/>
                                        </p:tgtEl>
                                      </p:cBhvr>
                                    </p:animEffect>
                                    <p:set>
                                      <p:cBhvr>
                                        <p:cTn id="32" dur="1" fill="hold">
                                          <p:stCondLst>
                                            <p:cond delay="499"/>
                                          </p:stCondLst>
                                        </p:cTn>
                                        <p:tgtEl>
                                          <p:spTgt spid="1065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iterate type="lt">
                                    <p:tmPct val="0"/>
                                  </p:iterate>
                                  <p:childTnLst>
                                    <p:animEffect transition="out" filter="blinds(horizontal)">
                                      <p:cBhvr>
                                        <p:cTn id="36" dur="500"/>
                                        <p:tgtEl>
                                          <p:spTgt spid="106503"/>
                                        </p:tgtEl>
                                      </p:cBhvr>
                                    </p:animEffect>
                                    <p:set>
                                      <p:cBhvr>
                                        <p:cTn id="37" dur="1" fill="hold">
                                          <p:stCondLst>
                                            <p:cond delay="499"/>
                                          </p:stCondLst>
                                        </p:cTn>
                                        <p:tgtEl>
                                          <p:spTgt spid="10650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6507"/>
                                        </p:tgtEl>
                                        <p:attrNameLst>
                                          <p:attrName>style.visibility</p:attrName>
                                        </p:attrNameLst>
                                      </p:cBhvr>
                                      <p:to>
                                        <p:strVal val="visible"/>
                                      </p:to>
                                    </p:set>
                                    <p:animEffect transition="in" filter="wipe(down)">
                                      <p:cBhvr>
                                        <p:cTn id="42" dur="580">
                                          <p:stCondLst>
                                            <p:cond delay="0"/>
                                          </p:stCondLst>
                                        </p:cTn>
                                        <p:tgtEl>
                                          <p:spTgt spid="106507"/>
                                        </p:tgtEl>
                                      </p:cBhvr>
                                    </p:animEffect>
                                    <p:anim calcmode="lin" valueType="num">
                                      <p:cBhvr>
                                        <p:cTn id="43" dur="1822" tmFilter="0,0; 0.14,0.36; 0.43,0.73; 0.71,0.91; 1.0,1.0">
                                          <p:stCondLst>
                                            <p:cond delay="0"/>
                                          </p:stCondLst>
                                        </p:cTn>
                                        <p:tgtEl>
                                          <p:spTgt spid="10650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650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650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650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6507"/>
                                        </p:tgtEl>
                                        <p:attrNameLst>
                                          <p:attrName>ppt_y</p:attrName>
                                        </p:attrNameLst>
                                      </p:cBhvr>
                                      <p:tavLst>
                                        <p:tav tm="0" fmla="#ppt_y-sin(pi*$)/81">
                                          <p:val>
                                            <p:fltVal val="0"/>
                                          </p:val>
                                        </p:tav>
                                        <p:tav tm="100000">
                                          <p:val>
                                            <p:fltVal val="1"/>
                                          </p:val>
                                        </p:tav>
                                      </p:tavLst>
                                    </p:anim>
                                    <p:animScale>
                                      <p:cBhvr>
                                        <p:cTn id="48" dur="26">
                                          <p:stCondLst>
                                            <p:cond delay="650"/>
                                          </p:stCondLst>
                                        </p:cTn>
                                        <p:tgtEl>
                                          <p:spTgt spid="106507"/>
                                        </p:tgtEl>
                                      </p:cBhvr>
                                      <p:to x="100000" y="60000"/>
                                    </p:animScale>
                                    <p:animScale>
                                      <p:cBhvr>
                                        <p:cTn id="49" dur="166" decel="50000">
                                          <p:stCondLst>
                                            <p:cond delay="676"/>
                                          </p:stCondLst>
                                        </p:cTn>
                                        <p:tgtEl>
                                          <p:spTgt spid="106507"/>
                                        </p:tgtEl>
                                      </p:cBhvr>
                                      <p:to x="100000" y="100000"/>
                                    </p:animScale>
                                    <p:animScale>
                                      <p:cBhvr>
                                        <p:cTn id="50" dur="26">
                                          <p:stCondLst>
                                            <p:cond delay="1312"/>
                                          </p:stCondLst>
                                        </p:cTn>
                                        <p:tgtEl>
                                          <p:spTgt spid="106507"/>
                                        </p:tgtEl>
                                      </p:cBhvr>
                                      <p:to x="100000" y="80000"/>
                                    </p:animScale>
                                    <p:animScale>
                                      <p:cBhvr>
                                        <p:cTn id="51" dur="166" decel="50000">
                                          <p:stCondLst>
                                            <p:cond delay="1338"/>
                                          </p:stCondLst>
                                        </p:cTn>
                                        <p:tgtEl>
                                          <p:spTgt spid="106507"/>
                                        </p:tgtEl>
                                      </p:cBhvr>
                                      <p:to x="100000" y="100000"/>
                                    </p:animScale>
                                    <p:animScale>
                                      <p:cBhvr>
                                        <p:cTn id="52" dur="26">
                                          <p:stCondLst>
                                            <p:cond delay="1642"/>
                                          </p:stCondLst>
                                        </p:cTn>
                                        <p:tgtEl>
                                          <p:spTgt spid="106507"/>
                                        </p:tgtEl>
                                      </p:cBhvr>
                                      <p:to x="100000" y="90000"/>
                                    </p:animScale>
                                    <p:animScale>
                                      <p:cBhvr>
                                        <p:cTn id="53" dur="166" decel="50000">
                                          <p:stCondLst>
                                            <p:cond delay="1668"/>
                                          </p:stCondLst>
                                        </p:cTn>
                                        <p:tgtEl>
                                          <p:spTgt spid="106507"/>
                                        </p:tgtEl>
                                      </p:cBhvr>
                                      <p:to x="100000" y="100000"/>
                                    </p:animScale>
                                    <p:animScale>
                                      <p:cBhvr>
                                        <p:cTn id="54" dur="26">
                                          <p:stCondLst>
                                            <p:cond delay="1808"/>
                                          </p:stCondLst>
                                        </p:cTn>
                                        <p:tgtEl>
                                          <p:spTgt spid="106507"/>
                                        </p:tgtEl>
                                      </p:cBhvr>
                                      <p:to x="100000" y="95000"/>
                                    </p:animScale>
                                    <p:animScale>
                                      <p:cBhvr>
                                        <p:cTn id="55" dur="166" decel="50000">
                                          <p:stCondLst>
                                            <p:cond delay="1834"/>
                                          </p:stCondLst>
                                        </p:cTn>
                                        <p:tgtEl>
                                          <p:spTgt spid="10650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64" presetClass="path" presetSubtype="0" accel="50000" decel="50000" fill="hold" grpId="0" nodeType="clickEffect">
                                  <p:stCondLst>
                                    <p:cond delay="0"/>
                                  </p:stCondLst>
                                  <p:childTnLst>
                                    <p:animMotion origin="layout" path="M 4.16667E-6 0.0185 L 4.16667E-6 -0.03144 " pathEditMode="relative" rAng="0" ptsTypes="AA">
                                      <p:cBhvr>
                                        <p:cTn id="59" dur="2000" fill="hold"/>
                                        <p:tgtEl>
                                          <p:spTgt spid="106498"/>
                                        </p:tgtEl>
                                        <p:attrNameLst>
                                          <p:attrName>ppt_x</p:attrName>
                                          <p:attrName>ppt_y</p:attrName>
                                        </p:attrNameLst>
                                      </p:cBhvr>
                                      <p:rCtr x="0" y="-25"/>
                                    </p:animMotion>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06508"/>
                                        </p:tgtEl>
                                        <p:attrNameLst>
                                          <p:attrName>style.visibility</p:attrName>
                                        </p:attrNameLst>
                                      </p:cBhvr>
                                      <p:to>
                                        <p:strVal val="visible"/>
                                      </p:to>
                                    </p:set>
                                    <p:animEffect transition="in" filter="wipe(down)">
                                      <p:cBhvr>
                                        <p:cTn id="64" dur="580">
                                          <p:stCondLst>
                                            <p:cond delay="0"/>
                                          </p:stCondLst>
                                        </p:cTn>
                                        <p:tgtEl>
                                          <p:spTgt spid="106508"/>
                                        </p:tgtEl>
                                      </p:cBhvr>
                                    </p:animEffect>
                                    <p:anim calcmode="lin" valueType="num">
                                      <p:cBhvr>
                                        <p:cTn id="65" dur="1822" tmFilter="0,0; 0.14,0.36; 0.43,0.73; 0.71,0.91; 1.0,1.0">
                                          <p:stCondLst>
                                            <p:cond delay="0"/>
                                          </p:stCondLst>
                                        </p:cTn>
                                        <p:tgtEl>
                                          <p:spTgt spid="10650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0650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0650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0650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06508"/>
                                        </p:tgtEl>
                                        <p:attrNameLst>
                                          <p:attrName>ppt_y</p:attrName>
                                        </p:attrNameLst>
                                      </p:cBhvr>
                                      <p:tavLst>
                                        <p:tav tm="0" fmla="#ppt_y-sin(pi*$)/81">
                                          <p:val>
                                            <p:fltVal val="0"/>
                                          </p:val>
                                        </p:tav>
                                        <p:tav tm="100000">
                                          <p:val>
                                            <p:fltVal val="1"/>
                                          </p:val>
                                        </p:tav>
                                      </p:tavLst>
                                    </p:anim>
                                    <p:animScale>
                                      <p:cBhvr>
                                        <p:cTn id="70" dur="26">
                                          <p:stCondLst>
                                            <p:cond delay="650"/>
                                          </p:stCondLst>
                                        </p:cTn>
                                        <p:tgtEl>
                                          <p:spTgt spid="106508"/>
                                        </p:tgtEl>
                                      </p:cBhvr>
                                      <p:to x="100000" y="60000"/>
                                    </p:animScale>
                                    <p:animScale>
                                      <p:cBhvr>
                                        <p:cTn id="71" dur="166" decel="50000">
                                          <p:stCondLst>
                                            <p:cond delay="676"/>
                                          </p:stCondLst>
                                        </p:cTn>
                                        <p:tgtEl>
                                          <p:spTgt spid="106508"/>
                                        </p:tgtEl>
                                      </p:cBhvr>
                                      <p:to x="100000" y="100000"/>
                                    </p:animScale>
                                    <p:animScale>
                                      <p:cBhvr>
                                        <p:cTn id="72" dur="26">
                                          <p:stCondLst>
                                            <p:cond delay="1312"/>
                                          </p:stCondLst>
                                        </p:cTn>
                                        <p:tgtEl>
                                          <p:spTgt spid="106508"/>
                                        </p:tgtEl>
                                      </p:cBhvr>
                                      <p:to x="100000" y="80000"/>
                                    </p:animScale>
                                    <p:animScale>
                                      <p:cBhvr>
                                        <p:cTn id="73" dur="166" decel="50000">
                                          <p:stCondLst>
                                            <p:cond delay="1338"/>
                                          </p:stCondLst>
                                        </p:cTn>
                                        <p:tgtEl>
                                          <p:spTgt spid="106508"/>
                                        </p:tgtEl>
                                      </p:cBhvr>
                                      <p:to x="100000" y="100000"/>
                                    </p:animScale>
                                    <p:animScale>
                                      <p:cBhvr>
                                        <p:cTn id="74" dur="26">
                                          <p:stCondLst>
                                            <p:cond delay="1642"/>
                                          </p:stCondLst>
                                        </p:cTn>
                                        <p:tgtEl>
                                          <p:spTgt spid="106508"/>
                                        </p:tgtEl>
                                      </p:cBhvr>
                                      <p:to x="100000" y="90000"/>
                                    </p:animScale>
                                    <p:animScale>
                                      <p:cBhvr>
                                        <p:cTn id="75" dur="166" decel="50000">
                                          <p:stCondLst>
                                            <p:cond delay="1668"/>
                                          </p:stCondLst>
                                        </p:cTn>
                                        <p:tgtEl>
                                          <p:spTgt spid="106508"/>
                                        </p:tgtEl>
                                      </p:cBhvr>
                                      <p:to x="100000" y="100000"/>
                                    </p:animScale>
                                    <p:animScale>
                                      <p:cBhvr>
                                        <p:cTn id="76" dur="26">
                                          <p:stCondLst>
                                            <p:cond delay="1808"/>
                                          </p:stCondLst>
                                        </p:cTn>
                                        <p:tgtEl>
                                          <p:spTgt spid="106508"/>
                                        </p:tgtEl>
                                      </p:cBhvr>
                                      <p:to x="100000" y="95000"/>
                                    </p:animScale>
                                    <p:animScale>
                                      <p:cBhvr>
                                        <p:cTn id="77" dur="166" decel="50000">
                                          <p:stCondLst>
                                            <p:cond delay="1834"/>
                                          </p:stCondLst>
                                        </p:cTn>
                                        <p:tgtEl>
                                          <p:spTgt spid="1065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503" grpId="0"/>
      <p:bldP spid="106503" grpId="1"/>
      <p:bldP spid="106504" grpId="0"/>
      <p:bldP spid="106504" grpId="1"/>
      <p:bldP spid="106505" grpId="0" animBg="1"/>
      <p:bldP spid="106506" grpId="0" animBg="1"/>
      <p:bldP spid="106506" grpId="1" animBg="1"/>
      <p:bldP spid="106507" grpId="0"/>
      <p:bldP spid="10650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reeform 2"/>
          <p:cNvSpPr>
            <a:spLocks noChangeArrowheads="1"/>
          </p:cNvSpPr>
          <p:nvPr/>
        </p:nvSpPr>
        <p:spPr bwMode="auto">
          <a:xfrm>
            <a:off x="2867428" y="1313970"/>
            <a:ext cx="4235973" cy="2835408"/>
          </a:xfrm>
          <a:custGeom>
            <a:avLst/>
            <a:gdLst>
              <a:gd name="T0" fmla="*/ 1938746 w 5250"/>
              <a:gd name="T1" fmla="*/ 28776 h 3040"/>
              <a:gd name="T2" fmla="*/ 1241552 w 5250"/>
              <a:gd name="T3" fmla="*/ 199373 h 3040"/>
              <a:gd name="T4" fmla="*/ 545302 w 5250"/>
              <a:gd name="T5" fmla="*/ 709111 h 3040"/>
              <a:gd name="T6" fmla="*/ 102834 w 5250"/>
              <a:gd name="T7" fmla="*/ 1437749 h 3040"/>
              <a:gd name="T8" fmla="*/ 10378 w 5250"/>
              <a:gd name="T9" fmla="*/ 2167414 h 3040"/>
              <a:gd name="T10" fmla="*/ 358503 w 5250"/>
              <a:gd name="T11" fmla="*/ 2798420 h 3040"/>
              <a:gd name="T12" fmla="*/ 1055697 w 5250"/>
              <a:gd name="T13" fmla="*/ 3040957 h 3040"/>
              <a:gd name="T14" fmla="*/ 1752890 w 5250"/>
              <a:gd name="T15" fmla="*/ 3113923 h 3040"/>
              <a:gd name="T16" fmla="*/ 2450084 w 5250"/>
              <a:gd name="T17" fmla="*/ 3113923 h 3040"/>
              <a:gd name="T18" fmla="*/ 3170863 w 5250"/>
              <a:gd name="T19" fmla="*/ 3065621 h 3040"/>
              <a:gd name="T20" fmla="*/ 3867114 w 5250"/>
              <a:gd name="T21" fmla="*/ 2944353 h 3040"/>
              <a:gd name="T22" fmla="*/ 4564307 w 5250"/>
              <a:gd name="T23" fmla="*/ 2724426 h 3040"/>
              <a:gd name="T24" fmla="*/ 4912433 w 5250"/>
              <a:gd name="T25" fmla="*/ 1996816 h 3040"/>
              <a:gd name="T26" fmla="*/ 4819977 w 5250"/>
              <a:gd name="T27" fmla="*/ 1268179 h 3040"/>
              <a:gd name="T28" fmla="*/ 4215239 w 5250"/>
              <a:gd name="T29" fmla="*/ 637172 h 3040"/>
              <a:gd name="T30" fmla="*/ 3518989 w 5250"/>
              <a:gd name="T31" fmla="*/ 126407 h 3040"/>
              <a:gd name="T32" fmla="*/ 2821795 w 5250"/>
              <a:gd name="T33" fmla="*/ 53440 h 3040"/>
              <a:gd name="T34" fmla="*/ 2124601 w 5250"/>
              <a:gd name="T35" fmla="*/ 28776 h 3040"/>
              <a:gd name="T36" fmla="*/ 2008559 w 5250"/>
              <a:gd name="T37" fmla="*/ 28776 h 3040"/>
              <a:gd name="T38" fmla="*/ 1938746 w 5250"/>
              <a:gd name="T39" fmla="*/ 28776 h 3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50" h="3040">
                <a:moveTo>
                  <a:pt x="2055" y="28"/>
                </a:moveTo>
                <a:cubicBezTo>
                  <a:pt x="1809" y="83"/>
                  <a:pt x="1552" y="104"/>
                  <a:pt x="1316" y="194"/>
                </a:cubicBezTo>
                <a:cubicBezTo>
                  <a:pt x="1034" y="301"/>
                  <a:pt x="803" y="499"/>
                  <a:pt x="578" y="690"/>
                </a:cubicBezTo>
                <a:cubicBezTo>
                  <a:pt x="356" y="878"/>
                  <a:pt x="152" y="1114"/>
                  <a:pt x="109" y="1399"/>
                </a:cubicBezTo>
                <a:cubicBezTo>
                  <a:pt x="73" y="1634"/>
                  <a:pt x="22" y="1862"/>
                  <a:pt x="11" y="2109"/>
                </a:cubicBezTo>
                <a:cubicBezTo>
                  <a:pt x="0" y="2367"/>
                  <a:pt x="114" y="2619"/>
                  <a:pt x="380" y="2723"/>
                </a:cubicBezTo>
                <a:cubicBezTo>
                  <a:pt x="624" y="2819"/>
                  <a:pt x="866" y="2907"/>
                  <a:pt x="1119" y="2959"/>
                </a:cubicBezTo>
                <a:cubicBezTo>
                  <a:pt x="1362" y="3009"/>
                  <a:pt x="1609" y="3036"/>
                  <a:pt x="1858" y="3030"/>
                </a:cubicBezTo>
                <a:cubicBezTo>
                  <a:pt x="2107" y="3024"/>
                  <a:pt x="2351" y="3022"/>
                  <a:pt x="2597" y="3030"/>
                </a:cubicBezTo>
                <a:cubicBezTo>
                  <a:pt x="2853" y="3039"/>
                  <a:pt x="3106" y="2994"/>
                  <a:pt x="3361" y="2983"/>
                </a:cubicBezTo>
                <a:cubicBezTo>
                  <a:pt x="3611" y="2971"/>
                  <a:pt x="3856" y="2917"/>
                  <a:pt x="4099" y="2865"/>
                </a:cubicBezTo>
                <a:cubicBezTo>
                  <a:pt x="4349" y="2811"/>
                  <a:pt x="4625" y="2816"/>
                  <a:pt x="4838" y="2651"/>
                </a:cubicBezTo>
                <a:cubicBezTo>
                  <a:pt x="5066" y="2475"/>
                  <a:pt x="5162" y="2203"/>
                  <a:pt x="5207" y="1943"/>
                </a:cubicBezTo>
                <a:cubicBezTo>
                  <a:pt x="5249" y="1708"/>
                  <a:pt x="5193" y="1463"/>
                  <a:pt x="5109" y="1234"/>
                </a:cubicBezTo>
                <a:cubicBezTo>
                  <a:pt x="4998" y="934"/>
                  <a:pt x="4706" y="796"/>
                  <a:pt x="4468" y="620"/>
                </a:cubicBezTo>
                <a:cubicBezTo>
                  <a:pt x="4230" y="444"/>
                  <a:pt x="4002" y="255"/>
                  <a:pt x="3730" y="123"/>
                </a:cubicBezTo>
                <a:cubicBezTo>
                  <a:pt x="3492" y="8"/>
                  <a:pt x="3238" y="49"/>
                  <a:pt x="2991" y="52"/>
                </a:cubicBezTo>
                <a:cubicBezTo>
                  <a:pt x="2744" y="55"/>
                  <a:pt x="2500" y="0"/>
                  <a:pt x="2252" y="28"/>
                </a:cubicBezTo>
                <a:lnTo>
                  <a:pt x="2129" y="28"/>
                </a:lnTo>
                <a:lnTo>
                  <a:pt x="2055" y="28"/>
                </a:lnTo>
              </a:path>
            </a:pathLst>
          </a:custGeom>
          <a:solidFill>
            <a:srgbClr val="C6F9FF"/>
          </a:solidFill>
          <a:ln w="9525">
            <a:noFill/>
            <a:round/>
            <a:headEnd/>
            <a:tailEnd/>
          </a:ln>
        </p:spPr>
        <p:txBody>
          <a:bodyPr wrap="none" lIns="80184" tIns="40092" rIns="80184" bIns="40092" anchor="ctr"/>
          <a:lstStyle/>
          <a:p>
            <a:endParaRPr lang="fr-FR"/>
          </a:p>
        </p:txBody>
      </p:sp>
      <p:grpSp>
        <p:nvGrpSpPr>
          <p:cNvPr id="2" name="Group 19"/>
          <p:cNvGrpSpPr>
            <a:grpSpLocks/>
          </p:cNvGrpSpPr>
          <p:nvPr/>
        </p:nvGrpSpPr>
        <p:grpSpPr bwMode="auto">
          <a:xfrm>
            <a:off x="3714623" y="2132320"/>
            <a:ext cx="2071825" cy="1358634"/>
            <a:chOff x="2736" y="1480"/>
            <a:chExt cx="1526" cy="943"/>
          </a:xfrm>
        </p:grpSpPr>
        <p:sp>
          <p:nvSpPr>
            <p:cNvPr id="32782" name="Freeform 4"/>
            <p:cNvSpPr>
              <a:spLocks noChangeArrowheads="1"/>
            </p:cNvSpPr>
            <p:nvPr/>
          </p:nvSpPr>
          <p:spPr bwMode="auto">
            <a:xfrm>
              <a:off x="2784" y="1488"/>
              <a:ext cx="1478" cy="935"/>
            </a:xfrm>
            <a:custGeom>
              <a:avLst/>
              <a:gdLst>
                <a:gd name="T0" fmla="*/ 579 w 5250"/>
                <a:gd name="T1" fmla="*/ 9 h 3040"/>
                <a:gd name="T2" fmla="*/ 370 w 5250"/>
                <a:gd name="T3" fmla="*/ 60 h 3040"/>
                <a:gd name="T4" fmla="*/ 163 w 5250"/>
                <a:gd name="T5" fmla="*/ 212 h 3040"/>
                <a:gd name="T6" fmla="*/ 31 w 5250"/>
                <a:gd name="T7" fmla="*/ 430 h 3040"/>
                <a:gd name="T8" fmla="*/ 3 w 5250"/>
                <a:gd name="T9" fmla="*/ 649 h 3040"/>
                <a:gd name="T10" fmla="*/ 107 w 5250"/>
                <a:gd name="T11" fmla="*/ 838 h 3040"/>
                <a:gd name="T12" fmla="*/ 315 w 5250"/>
                <a:gd name="T13" fmla="*/ 910 h 3040"/>
                <a:gd name="T14" fmla="*/ 523 w 5250"/>
                <a:gd name="T15" fmla="*/ 932 h 3040"/>
                <a:gd name="T16" fmla="*/ 731 w 5250"/>
                <a:gd name="T17" fmla="*/ 932 h 3040"/>
                <a:gd name="T18" fmla="*/ 946 w 5250"/>
                <a:gd name="T19" fmla="*/ 917 h 3040"/>
                <a:gd name="T20" fmla="*/ 1154 w 5250"/>
                <a:gd name="T21" fmla="*/ 881 h 3040"/>
                <a:gd name="T22" fmla="*/ 1362 w 5250"/>
                <a:gd name="T23" fmla="*/ 815 h 3040"/>
                <a:gd name="T24" fmla="*/ 1466 w 5250"/>
                <a:gd name="T25" fmla="*/ 598 h 3040"/>
                <a:gd name="T26" fmla="*/ 1438 w 5250"/>
                <a:gd name="T27" fmla="*/ 380 h 3040"/>
                <a:gd name="T28" fmla="*/ 1258 w 5250"/>
                <a:gd name="T29" fmla="*/ 191 h 3040"/>
                <a:gd name="T30" fmla="*/ 1050 w 5250"/>
                <a:gd name="T31" fmla="*/ 38 h 3040"/>
                <a:gd name="T32" fmla="*/ 842 w 5250"/>
                <a:gd name="T33" fmla="*/ 16 h 3040"/>
                <a:gd name="T34" fmla="*/ 634 w 5250"/>
                <a:gd name="T35" fmla="*/ 9 h 3040"/>
                <a:gd name="T36" fmla="*/ 599 w 5250"/>
                <a:gd name="T37" fmla="*/ 9 h 3040"/>
                <a:gd name="T38" fmla="*/ 579 w 5250"/>
                <a:gd name="T39" fmla="*/ 9 h 3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50" h="3040">
                  <a:moveTo>
                    <a:pt x="2055" y="28"/>
                  </a:moveTo>
                  <a:cubicBezTo>
                    <a:pt x="1809" y="83"/>
                    <a:pt x="1552" y="104"/>
                    <a:pt x="1316" y="194"/>
                  </a:cubicBezTo>
                  <a:cubicBezTo>
                    <a:pt x="1034" y="301"/>
                    <a:pt x="803" y="499"/>
                    <a:pt x="578" y="690"/>
                  </a:cubicBezTo>
                  <a:cubicBezTo>
                    <a:pt x="356" y="878"/>
                    <a:pt x="152" y="1114"/>
                    <a:pt x="109" y="1399"/>
                  </a:cubicBezTo>
                  <a:cubicBezTo>
                    <a:pt x="73" y="1634"/>
                    <a:pt x="22" y="1862"/>
                    <a:pt x="11" y="2109"/>
                  </a:cubicBezTo>
                  <a:cubicBezTo>
                    <a:pt x="0" y="2367"/>
                    <a:pt x="114" y="2619"/>
                    <a:pt x="380" y="2723"/>
                  </a:cubicBezTo>
                  <a:cubicBezTo>
                    <a:pt x="624" y="2819"/>
                    <a:pt x="866" y="2907"/>
                    <a:pt x="1119" y="2959"/>
                  </a:cubicBezTo>
                  <a:cubicBezTo>
                    <a:pt x="1362" y="3009"/>
                    <a:pt x="1609" y="3036"/>
                    <a:pt x="1858" y="3030"/>
                  </a:cubicBezTo>
                  <a:cubicBezTo>
                    <a:pt x="2107" y="3024"/>
                    <a:pt x="2351" y="3022"/>
                    <a:pt x="2597" y="3030"/>
                  </a:cubicBezTo>
                  <a:cubicBezTo>
                    <a:pt x="2853" y="3039"/>
                    <a:pt x="3106" y="2994"/>
                    <a:pt x="3361" y="2983"/>
                  </a:cubicBezTo>
                  <a:cubicBezTo>
                    <a:pt x="3611" y="2971"/>
                    <a:pt x="3856" y="2917"/>
                    <a:pt x="4099" y="2865"/>
                  </a:cubicBezTo>
                  <a:cubicBezTo>
                    <a:pt x="4349" y="2811"/>
                    <a:pt x="4625" y="2816"/>
                    <a:pt x="4838" y="2651"/>
                  </a:cubicBezTo>
                  <a:cubicBezTo>
                    <a:pt x="5066" y="2475"/>
                    <a:pt x="5162" y="2203"/>
                    <a:pt x="5207" y="1943"/>
                  </a:cubicBezTo>
                  <a:cubicBezTo>
                    <a:pt x="5249" y="1708"/>
                    <a:pt x="5193" y="1463"/>
                    <a:pt x="5109" y="1234"/>
                  </a:cubicBezTo>
                  <a:cubicBezTo>
                    <a:pt x="4998" y="934"/>
                    <a:pt x="4706" y="796"/>
                    <a:pt x="4468" y="620"/>
                  </a:cubicBezTo>
                  <a:cubicBezTo>
                    <a:pt x="4230" y="444"/>
                    <a:pt x="4002" y="255"/>
                    <a:pt x="3730" y="123"/>
                  </a:cubicBezTo>
                  <a:cubicBezTo>
                    <a:pt x="3492" y="8"/>
                    <a:pt x="3238" y="49"/>
                    <a:pt x="2991" y="52"/>
                  </a:cubicBezTo>
                  <a:cubicBezTo>
                    <a:pt x="2744" y="55"/>
                    <a:pt x="2500" y="0"/>
                    <a:pt x="2252" y="28"/>
                  </a:cubicBezTo>
                  <a:lnTo>
                    <a:pt x="2129" y="28"/>
                  </a:lnTo>
                  <a:lnTo>
                    <a:pt x="2055" y="28"/>
                  </a:lnTo>
                </a:path>
              </a:pathLst>
            </a:custGeom>
            <a:solidFill>
              <a:schemeClr val="tx2"/>
            </a:solidFill>
            <a:ln w="9525">
              <a:solidFill>
                <a:srgbClr val="000000"/>
              </a:solidFill>
              <a:round/>
              <a:headEnd/>
              <a:tailEnd/>
            </a:ln>
          </p:spPr>
          <p:txBody>
            <a:bodyPr wrap="none" anchor="ctr"/>
            <a:lstStyle/>
            <a:p>
              <a:endParaRPr lang="fr-FR"/>
            </a:p>
          </p:txBody>
        </p:sp>
        <p:sp>
          <p:nvSpPr>
            <p:cNvPr id="77829" name="Text Box 5"/>
            <p:cNvSpPr txBox="1">
              <a:spLocks noChangeArrowheads="1"/>
            </p:cNvSpPr>
            <p:nvPr/>
          </p:nvSpPr>
          <p:spPr bwMode="auto">
            <a:xfrm>
              <a:off x="3744" y="1680"/>
              <a:ext cx="255"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2100" dirty="0">
                  <a:solidFill>
                    <a:srgbClr val="FFFFFF"/>
                  </a:solidFill>
                  <a:latin typeface="Times New Roman" charset="0"/>
                  <a:ea typeface="ＭＳ Ｐゴシック" charset="0"/>
                </a:rPr>
                <a:t>V</a:t>
              </a:r>
            </a:p>
          </p:txBody>
        </p:sp>
        <p:sp>
          <p:nvSpPr>
            <p:cNvPr id="77830" name="Text Box 6"/>
            <p:cNvSpPr txBox="1">
              <a:spLocks noChangeArrowheads="1"/>
            </p:cNvSpPr>
            <p:nvPr/>
          </p:nvSpPr>
          <p:spPr bwMode="auto">
            <a:xfrm>
              <a:off x="2736" y="1480"/>
              <a:ext cx="246"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dirty="0">
                  <a:solidFill>
                    <a:srgbClr val="15B003"/>
                  </a:solidFill>
                  <a:latin typeface="Times New Roman" charset="0"/>
                  <a:ea typeface="ＭＳ Ｐゴシック" charset="0"/>
                </a:rPr>
                <a:t>S</a:t>
              </a:r>
            </a:p>
          </p:txBody>
        </p:sp>
        <p:sp>
          <p:nvSpPr>
            <p:cNvPr id="77835" name="Text Box 11"/>
            <p:cNvSpPr txBox="1">
              <a:spLocks noChangeArrowheads="1"/>
            </p:cNvSpPr>
            <p:nvPr/>
          </p:nvSpPr>
          <p:spPr bwMode="auto">
            <a:xfrm>
              <a:off x="2928" y="1770"/>
              <a:ext cx="626" cy="363"/>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1400" dirty="0">
                  <a:solidFill>
                    <a:srgbClr val="FFFFFF"/>
                  </a:solidFill>
                </a:rPr>
                <a:t>Corps</a:t>
              </a:r>
            </a:p>
            <a:p>
              <a:r>
                <a:rPr lang="fr-FR" sz="1400" dirty="0">
                  <a:solidFill>
                    <a:srgbClr val="FFFFFF"/>
                  </a:solidFill>
                </a:rPr>
                <a:t>étranger</a:t>
              </a:r>
            </a:p>
          </p:txBody>
        </p:sp>
      </p:grpSp>
      <p:grpSp>
        <p:nvGrpSpPr>
          <p:cNvPr id="3" name="Group 20"/>
          <p:cNvGrpSpPr>
            <a:grpSpLocks/>
          </p:cNvGrpSpPr>
          <p:nvPr/>
        </p:nvGrpSpPr>
        <p:grpSpPr bwMode="auto">
          <a:xfrm>
            <a:off x="3782506" y="1590595"/>
            <a:ext cx="1769061" cy="1313970"/>
            <a:chOff x="2786" y="1104"/>
            <a:chExt cx="1303" cy="912"/>
          </a:xfrm>
        </p:grpSpPr>
        <p:sp>
          <p:nvSpPr>
            <p:cNvPr id="77832" name="Text Box 8"/>
            <p:cNvSpPr txBox="1">
              <a:spLocks noChangeArrowheads="1"/>
            </p:cNvSpPr>
            <p:nvPr/>
          </p:nvSpPr>
          <p:spPr bwMode="auto">
            <a:xfrm>
              <a:off x="2786" y="1104"/>
              <a:ext cx="1303"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b="1" dirty="0" err="1">
                  <a:solidFill>
                    <a:srgbClr val="FF0000"/>
                  </a:solidFill>
                  <a:latin typeface="Times" charset="0"/>
                  <a:ea typeface="ＭＳ Ｐゴシック" charset="0"/>
                </a:rPr>
                <a:t>F</a:t>
              </a:r>
              <a:r>
                <a:rPr lang="fr-FR" sz="2100" baseline="-25000" dirty="0" err="1">
                  <a:solidFill>
                    <a:srgbClr val="FF0000"/>
                  </a:solidFill>
                  <a:latin typeface="Times" charset="0"/>
                  <a:ea typeface="ＭＳ Ｐゴシック" charset="0"/>
                </a:rPr>
                <a:t>p</a:t>
              </a:r>
              <a:r>
                <a:rPr lang="fr-FR" sz="2100" dirty="0">
                  <a:solidFill>
                    <a:srgbClr val="FF0000"/>
                  </a:solidFill>
                  <a:latin typeface="Times" charset="0"/>
                  <a:ea typeface="ＭＳ Ｐゴシック" charset="0"/>
                </a:rPr>
                <a:t>= </a:t>
              </a:r>
              <a:r>
                <a:rPr lang="fr-FR" sz="2100" dirty="0">
                  <a:latin typeface="Symbol" charset="0"/>
                  <a:ea typeface="ＭＳ Ｐゴシック" charset="0"/>
                </a:rPr>
                <a:t>-</a:t>
              </a:r>
              <a:r>
                <a:rPr lang="fr-FR" sz="2100" dirty="0">
                  <a:latin typeface="Times New Roman" charset="0"/>
                  <a:ea typeface="ＭＳ Ｐゴシック" charset="0"/>
                </a:rPr>
                <a:t> </a:t>
              </a: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r>
                <a:rPr lang="fr-FR" sz="2100" dirty="0" err="1">
                  <a:latin typeface="Times New Roman" charset="0"/>
                  <a:ea typeface="ＭＳ Ｐゴシック" charset="0"/>
                </a:rPr>
                <a:t>V</a:t>
              </a:r>
              <a:r>
                <a:rPr lang="fr-FR" sz="2100" b="1" dirty="0" err="1">
                  <a:latin typeface="Times New Roman" charset="0"/>
                  <a:ea typeface="ＭＳ Ｐゴシック" charset="0"/>
                </a:rPr>
                <a:t>g</a:t>
              </a:r>
              <a:endParaRPr lang="fr-FR" sz="2100" b="1" dirty="0">
                <a:latin typeface="Times New Roman" charset="0"/>
                <a:ea typeface="ＭＳ Ｐゴシック" charset="0"/>
              </a:endParaRPr>
            </a:p>
          </p:txBody>
        </p:sp>
        <p:sp>
          <p:nvSpPr>
            <p:cNvPr id="77833" name="Line 9"/>
            <p:cNvSpPr>
              <a:spLocks noChangeShapeType="1"/>
            </p:cNvSpPr>
            <p:nvPr/>
          </p:nvSpPr>
          <p:spPr bwMode="auto">
            <a:xfrm flipV="1">
              <a:off x="3538" y="1440"/>
              <a:ext cx="0" cy="576"/>
            </a:xfrm>
            <a:prstGeom prst="line">
              <a:avLst/>
            </a:prstGeom>
            <a:noFill/>
            <a:ln w="28575">
              <a:solidFill>
                <a:srgbClr val="FF0000"/>
              </a:solidFill>
              <a:round/>
              <a:headEnd/>
              <a:tailEnd type="triangle"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Chalkboard" charset="0"/>
                <a:ea typeface="ＭＳ Ｐゴシック" charset="0"/>
              </a:endParaRPr>
            </a:p>
          </p:txBody>
        </p:sp>
      </p:grpSp>
      <p:grpSp>
        <p:nvGrpSpPr>
          <p:cNvPr id="4" name="Group 21"/>
          <p:cNvGrpSpPr>
            <a:grpSpLocks/>
          </p:cNvGrpSpPr>
          <p:nvPr/>
        </p:nvGrpSpPr>
        <p:grpSpPr bwMode="auto">
          <a:xfrm>
            <a:off x="3910129" y="2904565"/>
            <a:ext cx="1969999" cy="1936376"/>
            <a:chOff x="2880" y="2016"/>
            <a:chExt cx="1451" cy="1344"/>
          </a:xfrm>
        </p:grpSpPr>
        <p:sp>
          <p:nvSpPr>
            <p:cNvPr id="77836" name="Text Box 12"/>
            <p:cNvSpPr txBox="1">
              <a:spLocks noChangeArrowheads="1"/>
            </p:cNvSpPr>
            <p:nvPr/>
          </p:nvSpPr>
          <p:spPr bwMode="auto">
            <a:xfrm>
              <a:off x="2880" y="3072"/>
              <a:ext cx="1451"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b="1" dirty="0" err="1">
                  <a:solidFill>
                    <a:schemeClr val="tx2"/>
                  </a:solidFill>
                  <a:latin typeface="Apple Chancery" charset="0"/>
                  <a:ea typeface="ＭＳ Ｐゴシック" charset="0"/>
                </a:rPr>
                <a:t>P</a:t>
              </a:r>
              <a:r>
                <a:rPr lang="fr-FR" sz="2100" b="1" baseline="-25000" dirty="0" err="1">
                  <a:solidFill>
                    <a:schemeClr val="tx2"/>
                  </a:solidFill>
                  <a:latin typeface="Times New Roman" charset="0"/>
                  <a:ea typeface="ＭＳ Ｐゴシック" charset="0"/>
                </a:rPr>
                <a:t>corps</a:t>
              </a:r>
              <a:r>
                <a:rPr lang="fr-FR" sz="2100" dirty="0">
                  <a:latin typeface="Times" charset="0"/>
                  <a:ea typeface="ＭＳ Ｐゴシック" charset="0"/>
                </a:rPr>
                <a:t>=</a:t>
              </a:r>
              <a:r>
                <a:rPr lang="fr-FR" sz="2100" dirty="0">
                  <a:solidFill>
                    <a:srgbClr val="FF0000"/>
                  </a:solidFill>
                  <a:latin typeface="Times" charset="0"/>
                  <a:ea typeface="ＭＳ Ｐゴシック" charset="0"/>
                </a:rPr>
                <a:t> </a:t>
              </a:r>
              <a:r>
                <a:rPr lang="fr-FR" sz="2100" dirty="0">
                  <a:latin typeface="Times New Roman" charset="0"/>
                  <a:ea typeface="ＭＳ Ｐゴシック" charset="0"/>
                </a:rPr>
                <a:t> </a:t>
              </a:r>
              <a:r>
                <a:rPr lang="fr-FR" sz="2100" dirty="0" err="1" smtClean="0">
                  <a:solidFill>
                    <a:schemeClr val="tx2"/>
                  </a:solidFill>
                  <a:latin typeface="Symbol" charset="0"/>
                  <a:ea typeface="ＭＳ Ｐゴシック" charset="0"/>
                </a:rPr>
                <a:t>r</a:t>
              </a:r>
              <a:r>
                <a:rPr lang="fr-FR" sz="2100" baseline="-25000" dirty="0" err="1" smtClean="0">
                  <a:solidFill>
                    <a:schemeClr val="tx2"/>
                  </a:solidFill>
                  <a:latin typeface="Times New Roman" charset="0"/>
                  <a:ea typeface="ＭＳ Ｐゴシック" charset="0"/>
                </a:rPr>
                <a:t>corps</a:t>
              </a:r>
              <a:r>
                <a:rPr lang="fr-FR" sz="2100" dirty="0" err="1" smtClean="0">
                  <a:latin typeface="Times New Roman" charset="0"/>
                  <a:ea typeface="ＭＳ Ｐゴシック" charset="0"/>
                </a:rPr>
                <a:t>V.</a:t>
              </a:r>
              <a:r>
                <a:rPr lang="fr-FR" sz="2100" b="1" dirty="0" err="1" smtClean="0">
                  <a:latin typeface="Times New Roman" charset="0"/>
                  <a:ea typeface="ＭＳ Ｐゴシック" charset="0"/>
                </a:rPr>
                <a:t>g</a:t>
              </a:r>
              <a:endParaRPr lang="fr-FR" sz="2100" b="1" dirty="0">
                <a:latin typeface="Times New Roman" charset="0"/>
                <a:ea typeface="ＭＳ Ｐゴシック" charset="0"/>
              </a:endParaRPr>
            </a:p>
          </p:txBody>
        </p:sp>
        <p:sp>
          <p:nvSpPr>
            <p:cNvPr id="77838" name="Line 14"/>
            <p:cNvSpPr>
              <a:spLocks noChangeShapeType="1"/>
            </p:cNvSpPr>
            <p:nvPr/>
          </p:nvSpPr>
          <p:spPr bwMode="auto">
            <a:xfrm>
              <a:off x="3538" y="2016"/>
              <a:ext cx="0" cy="1104"/>
            </a:xfrm>
            <a:prstGeom prst="line">
              <a:avLst/>
            </a:prstGeom>
            <a:noFill/>
            <a:ln w="28575">
              <a:solidFill>
                <a:schemeClr val="tx1"/>
              </a:solidFill>
              <a:round/>
              <a:headEnd/>
              <a:tailEnd type="triangle"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Chalkboard" charset="0"/>
                <a:ea typeface="ＭＳ Ｐゴシック" charset="0"/>
              </a:endParaRPr>
            </a:p>
          </p:txBody>
        </p:sp>
      </p:grpSp>
      <p:sp>
        <p:nvSpPr>
          <p:cNvPr id="77841" name="Rectangle 17"/>
          <p:cNvSpPr>
            <a:spLocks noChangeArrowheads="1"/>
          </p:cNvSpPr>
          <p:nvPr/>
        </p:nvSpPr>
        <p:spPr bwMode="auto">
          <a:xfrm>
            <a:off x="5148336" y="5394191"/>
            <a:ext cx="3105047" cy="1004297"/>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pPr>
              <a:defRPr/>
            </a:pPr>
            <a:r>
              <a:rPr lang="fr-FR" dirty="0">
                <a:latin typeface="Chalkboard" charset="0"/>
                <a:ea typeface="ＭＳ Ｐゴシック" charset="0"/>
              </a:rPr>
              <a:t>Deux cas possibles</a:t>
            </a:r>
          </a:p>
          <a:p>
            <a:pPr>
              <a:buFontTx/>
              <a:buChar char="•"/>
              <a:defRPr/>
            </a:pPr>
            <a:r>
              <a:rPr lang="fr-FR" sz="2100" dirty="0">
                <a:latin typeface="Times New Roman" charset="0"/>
                <a:ea typeface="ＭＳ Ｐゴシック" charset="0"/>
              </a:rPr>
              <a:t> </a:t>
            </a:r>
            <a:r>
              <a:rPr lang="fr-FR" sz="2100" dirty="0" err="1">
                <a:solidFill>
                  <a:schemeClr val="tx2"/>
                </a:solidFill>
                <a:latin typeface="Symbol" charset="0"/>
                <a:ea typeface="ＭＳ Ｐゴシック" charset="0"/>
              </a:rPr>
              <a:t>r</a:t>
            </a:r>
            <a:r>
              <a:rPr lang="fr-FR" sz="2100" baseline="-25000" dirty="0" err="1">
                <a:solidFill>
                  <a:schemeClr val="tx2"/>
                </a:solidFill>
                <a:latin typeface="Times New Roman" charset="0"/>
                <a:ea typeface="ＭＳ Ｐゴシック" charset="0"/>
              </a:rPr>
              <a:t>corps</a:t>
            </a:r>
            <a:r>
              <a:rPr lang="fr-FR" sz="2100" baseline="-25000" dirty="0">
                <a:solidFill>
                  <a:schemeClr val="tx2"/>
                </a:solidFill>
                <a:latin typeface="Times New Roman" charset="0"/>
                <a:ea typeface="ＭＳ Ｐゴシック" charset="0"/>
              </a:rPr>
              <a:t> </a:t>
            </a:r>
            <a:r>
              <a:rPr lang="fr-FR" sz="2100" dirty="0">
                <a:latin typeface="Symbol" charset="0"/>
                <a:ea typeface="ＭＳ Ｐゴシック" charset="0"/>
              </a:rPr>
              <a:t>&gt; </a:t>
            </a: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r>
              <a:rPr lang="fr-FR" sz="2100" dirty="0">
                <a:latin typeface="Times New Roman" charset="0"/>
                <a:ea typeface="ＭＳ Ｐゴシック" charset="0"/>
              </a:rPr>
              <a:t> : </a:t>
            </a:r>
            <a:r>
              <a:rPr lang="fr-FR" sz="2100" dirty="0">
                <a:latin typeface="Chalkboard" charset="0"/>
                <a:ea typeface="ＭＳ Ｐゴシック" charset="0"/>
              </a:rPr>
              <a:t>il descend</a:t>
            </a:r>
          </a:p>
          <a:p>
            <a:pPr>
              <a:buFontTx/>
              <a:buChar char="•"/>
              <a:defRPr/>
            </a:pPr>
            <a:r>
              <a:rPr lang="fr-FR" sz="2100" dirty="0">
                <a:latin typeface="Times New Roman" charset="0"/>
                <a:ea typeface="ＭＳ Ｐゴシック" charset="0"/>
              </a:rPr>
              <a:t> </a:t>
            </a:r>
            <a:r>
              <a:rPr lang="fr-FR" sz="2100" dirty="0" err="1">
                <a:solidFill>
                  <a:schemeClr val="tx2"/>
                </a:solidFill>
                <a:latin typeface="Symbol" charset="0"/>
                <a:ea typeface="ＭＳ Ｐゴシック" charset="0"/>
              </a:rPr>
              <a:t>r</a:t>
            </a:r>
            <a:r>
              <a:rPr lang="fr-FR" sz="2100" baseline="-25000" dirty="0" err="1">
                <a:solidFill>
                  <a:schemeClr val="tx2"/>
                </a:solidFill>
                <a:latin typeface="Times New Roman" charset="0"/>
                <a:ea typeface="ＭＳ Ｐゴシック" charset="0"/>
              </a:rPr>
              <a:t>corps</a:t>
            </a:r>
            <a:r>
              <a:rPr lang="fr-FR" sz="2100" baseline="-25000" dirty="0">
                <a:solidFill>
                  <a:schemeClr val="tx2"/>
                </a:solidFill>
                <a:latin typeface="Times New Roman" charset="0"/>
                <a:ea typeface="ＭＳ Ｐゴシック" charset="0"/>
              </a:rPr>
              <a:t> </a:t>
            </a:r>
            <a:r>
              <a:rPr lang="fr-FR" sz="2100" dirty="0">
                <a:latin typeface="Symbol" charset="0"/>
                <a:ea typeface="ＭＳ Ｐゴシック" charset="0"/>
              </a:rPr>
              <a:t>&lt; </a:t>
            </a: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r>
              <a:rPr lang="fr-FR" sz="2100" dirty="0">
                <a:latin typeface="Times New Roman" charset="0"/>
                <a:ea typeface="ＭＳ Ｐゴシック" charset="0"/>
              </a:rPr>
              <a:t> : </a:t>
            </a:r>
            <a:r>
              <a:rPr lang="fr-FR" dirty="0">
                <a:latin typeface="Chalkboard" charset="0"/>
                <a:ea typeface="ＭＳ Ｐゴシック" charset="0"/>
              </a:rPr>
              <a:t>il monte</a:t>
            </a:r>
          </a:p>
        </p:txBody>
      </p:sp>
      <p:grpSp>
        <p:nvGrpSpPr>
          <p:cNvPr id="5" name="Group 24"/>
          <p:cNvGrpSpPr>
            <a:grpSpLocks/>
          </p:cNvGrpSpPr>
          <p:nvPr/>
        </p:nvGrpSpPr>
        <p:grpSpPr bwMode="auto">
          <a:xfrm>
            <a:off x="521351" y="5336562"/>
            <a:ext cx="3823238" cy="818350"/>
            <a:chOff x="384" y="3704"/>
            <a:chExt cx="2816" cy="568"/>
          </a:xfrm>
        </p:grpSpPr>
        <p:sp>
          <p:nvSpPr>
            <p:cNvPr id="77840" name="Text Box 16"/>
            <p:cNvSpPr txBox="1">
              <a:spLocks noChangeArrowheads="1"/>
            </p:cNvSpPr>
            <p:nvPr/>
          </p:nvSpPr>
          <p:spPr bwMode="auto">
            <a:xfrm>
              <a:off x="384" y="3984"/>
              <a:ext cx="281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b="1" dirty="0" err="1">
                  <a:solidFill>
                    <a:schemeClr val="tx2"/>
                  </a:solidFill>
                  <a:latin typeface="Apple Chancery" charset="0"/>
                  <a:ea typeface="ＭＳ Ｐゴシック" charset="0"/>
                </a:rPr>
                <a:t>P</a:t>
              </a:r>
              <a:r>
                <a:rPr lang="fr-FR" sz="2100" b="1" baseline="-25000" dirty="0" err="1">
                  <a:solidFill>
                    <a:schemeClr val="tx2"/>
                  </a:solidFill>
                  <a:latin typeface="Times New Roman" charset="0"/>
                  <a:ea typeface="ＭＳ Ｐゴシック" charset="0"/>
                </a:rPr>
                <a:t>corps</a:t>
              </a:r>
              <a:r>
                <a:rPr lang="fr-FR" sz="2100" b="1" dirty="0">
                  <a:latin typeface="Times New Roman" charset="0"/>
                  <a:ea typeface="ＭＳ Ｐゴシック" charset="0"/>
                </a:rPr>
                <a:t>+ </a:t>
              </a:r>
              <a:r>
                <a:rPr lang="fr-FR" sz="2100" b="1" dirty="0" err="1">
                  <a:solidFill>
                    <a:srgbClr val="FF0000"/>
                  </a:solidFill>
                  <a:latin typeface="Times New Roman" charset="0"/>
                  <a:ea typeface="ＭＳ Ｐゴシック" charset="0"/>
                </a:rPr>
                <a:t>F</a:t>
              </a:r>
              <a:r>
                <a:rPr lang="fr-FR" sz="2100" b="1" baseline="-25000" dirty="0" err="1">
                  <a:solidFill>
                    <a:srgbClr val="FF0000"/>
                  </a:solidFill>
                  <a:latin typeface="Times New Roman" charset="0"/>
                  <a:ea typeface="ＭＳ Ｐゴシック" charset="0"/>
                </a:rPr>
                <a:t>p</a:t>
              </a:r>
              <a:r>
                <a:rPr lang="fr-FR" sz="2100" b="1" baseline="-25000" dirty="0">
                  <a:latin typeface="Times New Roman" charset="0"/>
                  <a:ea typeface="ＭＳ Ｐゴシック" charset="0"/>
                </a:rPr>
                <a:t>  </a:t>
              </a:r>
              <a:r>
                <a:rPr lang="fr-FR" sz="2100" b="1" dirty="0">
                  <a:latin typeface="Times New Roman" charset="0"/>
                  <a:ea typeface="ＭＳ Ｐゴシック" charset="0"/>
                </a:rPr>
                <a:t>= (</a:t>
              </a:r>
              <a:r>
                <a:rPr lang="fr-FR" sz="2100" dirty="0" err="1" smtClean="0">
                  <a:solidFill>
                    <a:schemeClr val="tx2"/>
                  </a:solidFill>
                  <a:latin typeface="Symbol" charset="0"/>
                  <a:ea typeface="ＭＳ Ｐゴシック" charset="0"/>
                </a:rPr>
                <a:t>r</a:t>
              </a:r>
              <a:r>
                <a:rPr lang="fr-FR" sz="2100" baseline="-25000" dirty="0" err="1" smtClean="0">
                  <a:solidFill>
                    <a:schemeClr val="tx2"/>
                  </a:solidFill>
                  <a:latin typeface="Times New Roman" charset="0"/>
                  <a:ea typeface="ＭＳ Ｐゴシック" charset="0"/>
                </a:rPr>
                <a:t>corps</a:t>
              </a:r>
              <a:r>
                <a:rPr lang="fr-FR" sz="2100" dirty="0" smtClean="0">
                  <a:latin typeface="Symbol" charset="0"/>
                  <a:ea typeface="ＭＳ Ｐゴシック" charset="0"/>
                </a:rPr>
                <a:t>-</a:t>
              </a:r>
              <a:r>
                <a:rPr lang="fr-FR" sz="2100" dirty="0" err="1" smtClean="0">
                  <a:solidFill>
                    <a:schemeClr val="hlink"/>
                  </a:solidFill>
                  <a:latin typeface="Symbol" charset="0"/>
                  <a:ea typeface="ＭＳ Ｐゴシック" charset="0"/>
                </a:rPr>
                <a:t>r</a:t>
              </a:r>
              <a:r>
                <a:rPr lang="fr-FR" sz="2100" baseline="-25000" dirty="0" err="1" smtClean="0">
                  <a:solidFill>
                    <a:schemeClr val="hlink"/>
                  </a:solidFill>
                  <a:latin typeface="Times New Roman" charset="0"/>
                  <a:ea typeface="ＭＳ Ｐゴシック" charset="0"/>
                </a:rPr>
                <a:t>fluide</a:t>
              </a:r>
              <a:r>
                <a:rPr lang="fr-FR" sz="2100" dirty="0" smtClean="0">
                  <a:latin typeface="Times New Roman" charset="0"/>
                  <a:ea typeface="ＭＳ Ｐゴシック" charset="0"/>
                </a:rPr>
                <a:t>)</a:t>
              </a:r>
              <a:r>
                <a:rPr lang="fr-FR" sz="2100" dirty="0" err="1" smtClean="0">
                  <a:latin typeface="Times New Roman" charset="0"/>
                  <a:ea typeface="ＭＳ Ｐゴシック" charset="0"/>
                </a:rPr>
                <a:t>V.</a:t>
              </a:r>
              <a:r>
                <a:rPr lang="fr-FR" sz="2100" b="1" dirty="0" err="1" smtClean="0">
                  <a:latin typeface="Times New Roman" charset="0"/>
                  <a:ea typeface="ＭＳ Ｐゴシック" charset="0"/>
                </a:rPr>
                <a:t>g</a:t>
              </a:r>
              <a:r>
                <a:rPr lang="fr-FR" sz="2100" b="1" dirty="0" smtClean="0">
                  <a:latin typeface="Times New Roman" charset="0"/>
                  <a:ea typeface="ＭＳ Ｐゴシック" charset="0"/>
                </a:rPr>
                <a:t> </a:t>
              </a:r>
              <a:r>
                <a:rPr lang="fr-FR" sz="2100" b="1" dirty="0">
                  <a:latin typeface="Times New Roman" charset="0"/>
                  <a:ea typeface="ＭＳ Ｐゴシック" charset="0"/>
                </a:rPr>
                <a:t>≠</a:t>
              </a:r>
              <a:r>
                <a:rPr lang="fr-FR" sz="2100" dirty="0">
                  <a:solidFill>
                    <a:srgbClr val="FF0000"/>
                  </a:solidFill>
                  <a:latin typeface="Times" charset="0"/>
                  <a:ea typeface="ＭＳ Ｐゴシック" charset="0"/>
                </a:rPr>
                <a:t> </a:t>
              </a:r>
              <a:r>
                <a:rPr lang="fr-FR" sz="2100" dirty="0">
                  <a:latin typeface="Times New Roman" charset="0"/>
                  <a:ea typeface="ＭＳ Ｐゴシック" charset="0"/>
                </a:rPr>
                <a:t> </a:t>
              </a:r>
              <a:r>
                <a:rPr lang="fr-FR" sz="2100" b="1" dirty="0">
                  <a:latin typeface="Symbol" charset="0"/>
                  <a:ea typeface="ＭＳ Ｐゴシック" charset="0"/>
                </a:rPr>
                <a:t>0</a:t>
              </a:r>
            </a:p>
          </p:txBody>
        </p:sp>
        <p:sp>
          <p:nvSpPr>
            <p:cNvPr id="77847" name="Text Box 23"/>
            <p:cNvSpPr txBox="1">
              <a:spLocks noChangeArrowheads="1"/>
            </p:cNvSpPr>
            <p:nvPr/>
          </p:nvSpPr>
          <p:spPr bwMode="auto">
            <a:xfrm>
              <a:off x="384" y="3704"/>
              <a:ext cx="2535" cy="256"/>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solidFill>
                    <a:srgbClr val="FFFFFF"/>
                  </a:solidFill>
                </a:rPr>
                <a:t>Le corps n</a:t>
              </a:r>
              <a:r>
                <a:rPr lang="fr-FR" altLang="fr-FR">
                  <a:solidFill>
                    <a:srgbClr val="FFFFFF"/>
                  </a:solidFill>
                </a:rPr>
                <a:t>’</a:t>
              </a:r>
              <a:r>
                <a:rPr lang="fr-FR">
                  <a:solidFill>
                    <a:srgbClr val="FFFFFF"/>
                  </a:solidFill>
                </a:rPr>
                <a:t>est pas en équilibre !</a:t>
              </a:r>
            </a:p>
          </p:txBody>
        </p:sp>
      </p:grpSp>
      <p:sp>
        <p:nvSpPr>
          <p:cNvPr id="77850" name="Rectangle 26"/>
          <p:cNvSpPr>
            <a:spLocks noGrp="1" noChangeArrowheads="1"/>
          </p:cNvSpPr>
          <p:nvPr>
            <p:ph type="title"/>
          </p:nvPr>
        </p:nvSpPr>
        <p:spPr/>
        <p:txBody>
          <a:bodyPr/>
          <a:lstStyle/>
          <a:p>
            <a:pPr eaLnBrk="1">
              <a:buFont typeface="StarSymbol" charset="0"/>
              <a:buNone/>
              <a:defRPr/>
            </a:pPr>
            <a:r>
              <a:rPr lang="fr-FR" smtClean="0"/>
              <a:t>Force sur un corps dans un fluide statique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4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41">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325844" y="2577514"/>
            <a:ext cx="3193272" cy="3771899"/>
            <a:chOff x="240" y="1789"/>
            <a:chExt cx="2352" cy="2618"/>
          </a:xfrm>
        </p:grpSpPr>
        <p:grpSp>
          <p:nvGrpSpPr>
            <p:cNvPr id="3" name="Group 38"/>
            <p:cNvGrpSpPr>
              <a:grpSpLocks/>
            </p:cNvGrpSpPr>
            <p:nvPr/>
          </p:nvGrpSpPr>
          <p:grpSpPr bwMode="auto">
            <a:xfrm>
              <a:off x="240" y="2160"/>
              <a:ext cx="2352" cy="1488"/>
              <a:chOff x="240" y="2160"/>
              <a:chExt cx="2352" cy="1488"/>
            </a:xfrm>
          </p:grpSpPr>
          <p:sp>
            <p:nvSpPr>
              <p:cNvPr id="33826" name="Freeform 8"/>
              <p:cNvSpPr>
                <a:spLocks noChangeArrowheads="1"/>
              </p:cNvSpPr>
              <p:nvPr/>
            </p:nvSpPr>
            <p:spPr bwMode="auto">
              <a:xfrm>
                <a:off x="672" y="2160"/>
                <a:ext cx="1478" cy="935"/>
              </a:xfrm>
              <a:custGeom>
                <a:avLst/>
                <a:gdLst>
                  <a:gd name="T0" fmla="*/ 579 w 5250"/>
                  <a:gd name="T1" fmla="*/ 9 h 3040"/>
                  <a:gd name="T2" fmla="*/ 370 w 5250"/>
                  <a:gd name="T3" fmla="*/ 60 h 3040"/>
                  <a:gd name="T4" fmla="*/ 163 w 5250"/>
                  <a:gd name="T5" fmla="*/ 212 h 3040"/>
                  <a:gd name="T6" fmla="*/ 31 w 5250"/>
                  <a:gd name="T7" fmla="*/ 430 h 3040"/>
                  <a:gd name="T8" fmla="*/ 3 w 5250"/>
                  <a:gd name="T9" fmla="*/ 649 h 3040"/>
                  <a:gd name="T10" fmla="*/ 107 w 5250"/>
                  <a:gd name="T11" fmla="*/ 838 h 3040"/>
                  <a:gd name="T12" fmla="*/ 315 w 5250"/>
                  <a:gd name="T13" fmla="*/ 910 h 3040"/>
                  <a:gd name="T14" fmla="*/ 523 w 5250"/>
                  <a:gd name="T15" fmla="*/ 932 h 3040"/>
                  <a:gd name="T16" fmla="*/ 731 w 5250"/>
                  <a:gd name="T17" fmla="*/ 932 h 3040"/>
                  <a:gd name="T18" fmla="*/ 946 w 5250"/>
                  <a:gd name="T19" fmla="*/ 917 h 3040"/>
                  <a:gd name="T20" fmla="*/ 1154 w 5250"/>
                  <a:gd name="T21" fmla="*/ 881 h 3040"/>
                  <a:gd name="T22" fmla="*/ 1362 w 5250"/>
                  <a:gd name="T23" fmla="*/ 815 h 3040"/>
                  <a:gd name="T24" fmla="*/ 1466 w 5250"/>
                  <a:gd name="T25" fmla="*/ 598 h 3040"/>
                  <a:gd name="T26" fmla="*/ 1438 w 5250"/>
                  <a:gd name="T27" fmla="*/ 380 h 3040"/>
                  <a:gd name="T28" fmla="*/ 1258 w 5250"/>
                  <a:gd name="T29" fmla="*/ 191 h 3040"/>
                  <a:gd name="T30" fmla="*/ 1050 w 5250"/>
                  <a:gd name="T31" fmla="*/ 38 h 3040"/>
                  <a:gd name="T32" fmla="*/ 842 w 5250"/>
                  <a:gd name="T33" fmla="*/ 16 h 3040"/>
                  <a:gd name="T34" fmla="*/ 634 w 5250"/>
                  <a:gd name="T35" fmla="*/ 9 h 3040"/>
                  <a:gd name="T36" fmla="*/ 599 w 5250"/>
                  <a:gd name="T37" fmla="*/ 9 h 3040"/>
                  <a:gd name="T38" fmla="*/ 579 w 5250"/>
                  <a:gd name="T39" fmla="*/ 9 h 3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50" h="3040">
                    <a:moveTo>
                      <a:pt x="2055" y="28"/>
                    </a:moveTo>
                    <a:cubicBezTo>
                      <a:pt x="1809" y="83"/>
                      <a:pt x="1552" y="104"/>
                      <a:pt x="1316" y="194"/>
                    </a:cubicBezTo>
                    <a:cubicBezTo>
                      <a:pt x="1034" y="301"/>
                      <a:pt x="803" y="499"/>
                      <a:pt x="578" y="690"/>
                    </a:cubicBezTo>
                    <a:cubicBezTo>
                      <a:pt x="356" y="878"/>
                      <a:pt x="152" y="1114"/>
                      <a:pt x="109" y="1399"/>
                    </a:cubicBezTo>
                    <a:cubicBezTo>
                      <a:pt x="73" y="1634"/>
                      <a:pt x="22" y="1862"/>
                      <a:pt x="11" y="2109"/>
                    </a:cubicBezTo>
                    <a:cubicBezTo>
                      <a:pt x="0" y="2367"/>
                      <a:pt x="114" y="2619"/>
                      <a:pt x="380" y="2723"/>
                    </a:cubicBezTo>
                    <a:cubicBezTo>
                      <a:pt x="624" y="2819"/>
                      <a:pt x="866" y="2907"/>
                      <a:pt x="1119" y="2959"/>
                    </a:cubicBezTo>
                    <a:cubicBezTo>
                      <a:pt x="1362" y="3009"/>
                      <a:pt x="1609" y="3036"/>
                      <a:pt x="1858" y="3030"/>
                    </a:cubicBezTo>
                    <a:cubicBezTo>
                      <a:pt x="2107" y="3024"/>
                      <a:pt x="2351" y="3022"/>
                      <a:pt x="2597" y="3030"/>
                    </a:cubicBezTo>
                    <a:cubicBezTo>
                      <a:pt x="2853" y="3039"/>
                      <a:pt x="3106" y="2994"/>
                      <a:pt x="3361" y="2983"/>
                    </a:cubicBezTo>
                    <a:cubicBezTo>
                      <a:pt x="3611" y="2971"/>
                      <a:pt x="3856" y="2917"/>
                      <a:pt x="4099" y="2865"/>
                    </a:cubicBezTo>
                    <a:cubicBezTo>
                      <a:pt x="4349" y="2811"/>
                      <a:pt x="4625" y="2816"/>
                      <a:pt x="4838" y="2651"/>
                    </a:cubicBezTo>
                    <a:cubicBezTo>
                      <a:pt x="5066" y="2475"/>
                      <a:pt x="5162" y="2203"/>
                      <a:pt x="5207" y="1943"/>
                    </a:cubicBezTo>
                    <a:cubicBezTo>
                      <a:pt x="5249" y="1708"/>
                      <a:pt x="5193" y="1463"/>
                      <a:pt x="5109" y="1234"/>
                    </a:cubicBezTo>
                    <a:cubicBezTo>
                      <a:pt x="4998" y="934"/>
                      <a:pt x="4706" y="796"/>
                      <a:pt x="4468" y="620"/>
                    </a:cubicBezTo>
                    <a:cubicBezTo>
                      <a:pt x="4230" y="444"/>
                      <a:pt x="4002" y="255"/>
                      <a:pt x="3730" y="123"/>
                    </a:cubicBezTo>
                    <a:cubicBezTo>
                      <a:pt x="3492" y="8"/>
                      <a:pt x="3238" y="49"/>
                      <a:pt x="2991" y="52"/>
                    </a:cubicBezTo>
                    <a:cubicBezTo>
                      <a:pt x="2744" y="55"/>
                      <a:pt x="2500" y="0"/>
                      <a:pt x="2252" y="28"/>
                    </a:cubicBezTo>
                    <a:lnTo>
                      <a:pt x="2129" y="28"/>
                    </a:lnTo>
                    <a:lnTo>
                      <a:pt x="2055" y="28"/>
                    </a:lnTo>
                  </a:path>
                </a:pathLst>
              </a:custGeom>
              <a:solidFill>
                <a:schemeClr val="tx2"/>
              </a:solidFill>
              <a:ln w="9525">
                <a:solidFill>
                  <a:srgbClr val="000000"/>
                </a:solidFill>
                <a:round/>
                <a:headEnd/>
                <a:tailEnd/>
              </a:ln>
            </p:spPr>
            <p:txBody>
              <a:bodyPr wrap="none" anchor="ctr"/>
              <a:lstStyle/>
              <a:p>
                <a:endParaRPr lang="fr-FR"/>
              </a:p>
            </p:txBody>
          </p:sp>
          <p:sp>
            <p:nvSpPr>
              <p:cNvPr id="78873" name="Rectangle 25"/>
              <p:cNvSpPr>
                <a:spLocks noChangeArrowheads="1"/>
              </p:cNvSpPr>
              <p:nvPr/>
            </p:nvSpPr>
            <p:spPr bwMode="auto">
              <a:xfrm>
                <a:off x="240" y="2592"/>
                <a:ext cx="2352" cy="1056"/>
              </a:xfrm>
              <a:prstGeom prst="rect">
                <a:avLst/>
              </a:prstGeom>
              <a:solidFill>
                <a:srgbClr val="87FFF1">
                  <a:alpha val="49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Chalkboard" charset="0"/>
                  <a:ea typeface="ＭＳ Ｐゴシック" charset="0"/>
                </a:endParaRPr>
              </a:p>
            </p:txBody>
          </p:sp>
          <p:sp>
            <p:nvSpPr>
              <p:cNvPr id="78875" name="Rectangle 27"/>
              <p:cNvSpPr>
                <a:spLocks noChangeArrowheads="1"/>
              </p:cNvSpPr>
              <p:nvPr/>
            </p:nvSpPr>
            <p:spPr bwMode="auto">
              <a:xfrm>
                <a:off x="1152" y="2256"/>
                <a:ext cx="279"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dirty="0">
                    <a:solidFill>
                      <a:srgbClr val="DEDF03"/>
                    </a:solidFill>
                    <a:latin typeface="Times New Roman" charset="0"/>
                    <a:ea typeface="ＭＳ Ｐゴシック" charset="0"/>
                  </a:rPr>
                  <a:t>V</a:t>
                </a:r>
                <a:endParaRPr lang="fr-FR" sz="2100" baseline="-25000" dirty="0">
                  <a:solidFill>
                    <a:schemeClr val="hlink"/>
                  </a:solidFill>
                  <a:latin typeface="Times New Roman" charset="0"/>
                  <a:ea typeface="ＭＳ Ｐゴシック" charset="0"/>
                </a:endParaRPr>
              </a:p>
            </p:txBody>
          </p:sp>
        </p:grpSp>
        <p:sp>
          <p:nvSpPr>
            <p:cNvPr id="78880" name="Rectangle 32"/>
            <p:cNvSpPr>
              <a:spLocks noChangeArrowheads="1"/>
            </p:cNvSpPr>
            <p:nvPr/>
          </p:nvSpPr>
          <p:spPr bwMode="auto">
            <a:xfrm>
              <a:off x="336" y="3926"/>
              <a:ext cx="2167" cy="481"/>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dirty="0">
                  <a:latin typeface="Chalkboard" charset="0"/>
                  <a:ea typeface="ＭＳ Ｐゴシック" charset="0"/>
                </a:rPr>
                <a:t>Le corps est moins dense :</a:t>
              </a:r>
            </a:p>
            <a:p>
              <a:pPr>
                <a:defRPr/>
              </a:pP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r>
                <a:rPr lang="fr-FR" sz="2100" dirty="0">
                  <a:latin typeface="Times New Roman" charset="0"/>
                  <a:ea typeface="ＭＳ Ｐゴシック" charset="0"/>
                </a:rPr>
                <a:t>&gt;</a:t>
              </a:r>
              <a:r>
                <a:rPr lang="fr-FR" sz="2100" dirty="0">
                  <a:latin typeface="Symbol" charset="0"/>
                  <a:ea typeface="ＭＳ Ｐゴシック" charset="0"/>
                </a:rPr>
                <a:t> </a:t>
              </a:r>
              <a:r>
                <a:rPr lang="fr-FR" sz="2100" dirty="0" err="1">
                  <a:solidFill>
                    <a:schemeClr val="tx2"/>
                  </a:solidFill>
                  <a:latin typeface="Symbol" charset="0"/>
                  <a:ea typeface="ＭＳ Ｐゴシック" charset="0"/>
                </a:rPr>
                <a:t>r</a:t>
              </a:r>
              <a:r>
                <a:rPr lang="fr-FR" sz="2100" baseline="-25000" dirty="0" err="1">
                  <a:solidFill>
                    <a:schemeClr val="tx2"/>
                  </a:solidFill>
                  <a:latin typeface="Times New Roman" charset="0"/>
                  <a:ea typeface="ＭＳ Ｐゴシック" charset="0"/>
                </a:rPr>
                <a:t>corps</a:t>
              </a:r>
              <a:endParaRPr lang="fr-FR" sz="2100" baseline="-25000" dirty="0">
                <a:solidFill>
                  <a:schemeClr val="tx2"/>
                </a:solidFill>
                <a:latin typeface="Times New Roman" charset="0"/>
                <a:ea typeface="ＭＳ Ｐゴシック" charset="0"/>
              </a:endParaRPr>
            </a:p>
          </p:txBody>
        </p:sp>
        <p:sp>
          <p:nvSpPr>
            <p:cNvPr id="78898" name="Rectangle 50"/>
            <p:cNvSpPr>
              <a:spLocks noChangeArrowheads="1"/>
            </p:cNvSpPr>
            <p:nvPr/>
          </p:nvSpPr>
          <p:spPr bwMode="auto">
            <a:xfrm>
              <a:off x="1037" y="1789"/>
              <a:ext cx="703"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dirty="0">
                  <a:latin typeface="Chalkboard" charset="0"/>
                  <a:ea typeface="ＭＳ Ｐゴシック" charset="0"/>
                </a:rPr>
                <a:t>Iceberg</a:t>
              </a:r>
              <a:endParaRPr lang="fr-FR" sz="2100" dirty="0">
                <a:latin typeface="Times New Roman" charset="0"/>
                <a:ea typeface="ＭＳ Ｐゴシック" charset="0"/>
              </a:endParaRPr>
            </a:p>
          </p:txBody>
        </p:sp>
      </p:grpSp>
      <p:sp>
        <p:nvSpPr>
          <p:cNvPr id="78851" name="Text Box 3"/>
          <p:cNvSpPr txBox="1">
            <a:spLocks noChangeArrowheads="1"/>
          </p:cNvSpPr>
          <p:nvPr/>
        </p:nvSpPr>
        <p:spPr bwMode="auto">
          <a:xfrm>
            <a:off x="579732" y="1263544"/>
            <a:ext cx="7561396" cy="357966"/>
          </a:xfrm>
          <a:prstGeom prst="rect">
            <a:avLst/>
          </a:prstGeom>
          <a:solidFill>
            <a:schemeClr val="tx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r>
              <a:rPr lang="fr-FR">
                <a:solidFill>
                  <a:srgbClr val="FFFFFF"/>
                </a:solidFill>
              </a:rPr>
              <a:t>On peut généraliser le raisonnement à un objet </a:t>
            </a:r>
            <a:r>
              <a:rPr lang="fr-FR" b="1">
                <a:solidFill>
                  <a:srgbClr val="FFFFFF"/>
                </a:solidFill>
              </a:rPr>
              <a:t>partiellement immergé</a:t>
            </a:r>
            <a:r>
              <a:rPr lang="fr-FR">
                <a:solidFill>
                  <a:srgbClr val="FFFFFF"/>
                </a:solidFill>
              </a:rPr>
              <a:t>.</a:t>
            </a:r>
          </a:p>
        </p:txBody>
      </p:sp>
      <p:grpSp>
        <p:nvGrpSpPr>
          <p:cNvPr id="4" name="Group 55"/>
          <p:cNvGrpSpPr>
            <a:grpSpLocks/>
          </p:cNvGrpSpPr>
          <p:nvPr/>
        </p:nvGrpSpPr>
        <p:grpSpPr bwMode="auto">
          <a:xfrm>
            <a:off x="612316" y="1728908"/>
            <a:ext cx="5318047" cy="484094"/>
            <a:chOff x="451" y="1152"/>
            <a:chExt cx="3917" cy="336"/>
          </a:xfrm>
        </p:grpSpPr>
        <p:sp>
          <p:nvSpPr>
            <p:cNvPr id="78902" name="Rectangle 54"/>
            <p:cNvSpPr>
              <a:spLocks noChangeArrowheads="1"/>
            </p:cNvSpPr>
            <p:nvPr/>
          </p:nvSpPr>
          <p:spPr bwMode="auto">
            <a:xfrm>
              <a:off x="2544" y="1152"/>
              <a:ext cx="1824" cy="336"/>
            </a:xfrm>
            <a:prstGeom prst="rect">
              <a:avLst/>
            </a:prstGeom>
            <a:solidFill>
              <a:schemeClr val="folHlink">
                <a:alpha val="53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100" dirty="0">
                <a:latin typeface="Times New Roman" charset="0"/>
                <a:ea typeface="ＭＳ Ｐゴシック" charset="0"/>
              </a:endParaRPr>
            </a:p>
          </p:txBody>
        </p:sp>
        <p:sp>
          <p:nvSpPr>
            <p:cNvPr id="78852" name="Text Box 4"/>
            <p:cNvSpPr txBox="1">
              <a:spLocks noChangeArrowheads="1"/>
            </p:cNvSpPr>
            <p:nvPr/>
          </p:nvSpPr>
          <p:spPr bwMode="auto">
            <a:xfrm>
              <a:off x="451" y="1187"/>
              <a:ext cx="1175" cy="25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latin typeface="Chalkboard" charset="0"/>
                  <a:ea typeface="ＭＳ Ｐゴシック" charset="0"/>
                </a:rPr>
                <a:t>On retiendra :</a:t>
              </a:r>
            </a:p>
          </p:txBody>
        </p:sp>
        <p:sp>
          <p:nvSpPr>
            <p:cNvPr id="78853" name="Rectangle 5"/>
            <p:cNvSpPr>
              <a:spLocks noChangeArrowheads="1"/>
            </p:cNvSpPr>
            <p:nvPr/>
          </p:nvSpPr>
          <p:spPr bwMode="auto">
            <a:xfrm>
              <a:off x="2544" y="1174"/>
              <a:ext cx="1796"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100" dirty="0" err="1">
                  <a:solidFill>
                    <a:srgbClr val="FF0000"/>
                  </a:solidFill>
                  <a:latin typeface="Times New Roman" pitchFamily="18" charset="0"/>
                </a:rPr>
                <a:t>F</a:t>
              </a:r>
              <a:r>
                <a:rPr lang="fr-FR" sz="2100" baseline="-25000" dirty="0" err="1">
                  <a:solidFill>
                    <a:srgbClr val="FF0000"/>
                  </a:solidFill>
                  <a:latin typeface="Times New Roman" pitchFamily="18" charset="0"/>
                </a:rPr>
                <a:t>p</a:t>
              </a:r>
              <a:r>
                <a:rPr lang="fr-FR" sz="2100" dirty="0">
                  <a:latin typeface="Times New Roman" pitchFamily="18" charset="0"/>
                </a:rPr>
                <a:t>= </a:t>
              </a:r>
              <a:r>
                <a:rPr lang="fr-FR" sz="2100" dirty="0">
                  <a:latin typeface="Symbol" pitchFamily="18" charset="2"/>
                </a:rPr>
                <a:t>-</a:t>
              </a:r>
              <a:r>
                <a:rPr lang="fr-FR" sz="2100" dirty="0">
                  <a:latin typeface="Times New Roman" pitchFamily="18" charset="0"/>
                </a:rPr>
                <a:t> </a:t>
              </a:r>
              <a:r>
                <a:rPr lang="fr-FR" sz="2100" dirty="0" err="1">
                  <a:solidFill>
                    <a:schemeClr val="hlink"/>
                  </a:solidFill>
                  <a:latin typeface="Symbol" pitchFamily="18" charset="2"/>
                </a:rPr>
                <a:t>r</a:t>
              </a:r>
              <a:r>
                <a:rPr lang="fr-FR" sz="2100" baseline="-25000" dirty="0" err="1">
                  <a:solidFill>
                    <a:schemeClr val="hlink"/>
                  </a:solidFill>
                  <a:latin typeface="Times New Roman" pitchFamily="18" charset="0"/>
                </a:rPr>
                <a:t>fluide</a:t>
              </a:r>
              <a:r>
                <a:rPr lang="fr-FR" sz="2100" dirty="0" err="1">
                  <a:solidFill>
                    <a:schemeClr val="hlink"/>
                  </a:solidFill>
                  <a:latin typeface="Times New Roman" pitchFamily="18" charset="0"/>
                </a:rPr>
                <a:t>V</a:t>
              </a:r>
              <a:r>
                <a:rPr lang="fr-FR" sz="2100" baseline="-25000" dirty="0" err="1">
                  <a:solidFill>
                    <a:schemeClr val="hlink"/>
                  </a:solidFill>
                  <a:latin typeface="Times New Roman" pitchFamily="18" charset="0"/>
                </a:rPr>
                <a:t>immergé</a:t>
              </a:r>
              <a:r>
                <a:rPr lang="fr-FR" sz="2100" dirty="0">
                  <a:solidFill>
                    <a:schemeClr val="hlink"/>
                  </a:solidFill>
                  <a:latin typeface="Times New Roman" pitchFamily="18" charset="0"/>
                </a:rPr>
                <a:t> </a:t>
              </a:r>
              <a:r>
                <a:rPr lang="fr-FR" sz="2100" b="1" dirty="0">
                  <a:latin typeface="Times New Roman" pitchFamily="18" charset="0"/>
                </a:rPr>
                <a:t>g</a:t>
              </a:r>
            </a:p>
          </p:txBody>
        </p:sp>
      </p:grpSp>
      <p:sp>
        <p:nvSpPr>
          <p:cNvPr id="78883" name="Text Box 35"/>
          <p:cNvSpPr txBox="1">
            <a:spLocks noChangeArrowheads="1"/>
          </p:cNvSpPr>
          <p:nvPr/>
        </p:nvSpPr>
        <p:spPr bwMode="auto">
          <a:xfrm>
            <a:off x="2587746" y="2162576"/>
            <a:ext cx="4111733" cy="35796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r>
              <a:rPr lang="fr-FR"/>
              <a:t>Dans ce cas </a:t>
            </a:r>
            <a:r>
              <a:rPr lang="fr-FR" b="1"/>
              <a:t>l</a:t>
            </a:r>
            <a:r>
              <a:rPr lang="fr-FR" altLang="fr-FR" b="1"/>
              <a:t>’</a:t>
            </a:r>
            <a:r>
              <a:rPr lang="fr-FR" b="1"/>
              <a:t>équilibre est possible</a:t>
            </a:r>
            <a:r>
              <a:rPr lang="fr-FR"/>
              <a:t> :</a:t>
            </a:r>
          </a:p>
        </p:txBody>
      </p:sp>
      <p:grpSp>
        <p:nvGrpSpPr>
          <p:cNvPr id="5" name="Group 57"/>
          <p:cNvGrpSpPr>
            <a:grpSpLocks/>
          </p:cNvGrpSpPr>
          <p:nvPr/>
        </p:nvGrpSpPr>
        <p:grpSpPr bwMode="auto">
          <a:xfrm>
            <a:off x="420882" y="3720033"/>
            <a:ext cx="2473700" cy="2988129"/>
            <a:chOff x="310" y="2582"/>
            <a:chExt cx="1822" cy="2074"/>
          </a:xfrm>
        </p:grpSpPr>
        <p:grpSp>
          <p:nvGrpSpPr>
            <p:cNvPr id="6" name="Group 37"/>
            <p:cNvGrpSpPr>
              <a:grpSpLocks/>
            </p:cNvGrpSpPr>
            <p:nvPr/>
          </p:nvGrpSpPr>
          <p:grpSpPr bwMode="auto">
            <a:xfrm>
              <a:off x="684" y="2582"/>
              <a:ext cx="1448" cy="536"/>
              <a:chOff x="684" y="2582"/>
              <a:chExt cx="1448" cy="536"/>
            </a:xfrm>
          </p:grpSpPr>
          <p:sp>
            <p:nvSpPr>
              <p:cNvPr id="78858" name="Freeform 10"/>
              <p:cNvSpPr>
                <a:spLocks/>
              </p:cNvSpPr>
              <p:nvPr/>
            </p:nvSpPr>
            <p:spPr bwMode="auto">
              <a:xfrm>
                <a:off x="684" y="2582"/>
                <a:ext cx="1448" cy="536"/>
              </a:xfrm>
              <a:custGeom>
                <a:avLst/>
                <a:gdLst>
                  <a:gd name="T0" fmla="*/ 36 w 1448"/>
                  <a:gd name="T1" fmla="*/ 0 h 536"/>
                  <a:gd name="T2" fmla="*/ 0 w 1448"/>
                  <a:gd name="T3" fmla="*/ 232 h 536"/>
                  <a:gd name="T4" fmla="*/ 8 w 1448"/>
                  <a:gd name="T5" fmla="*/ 320 h 536"/>
                  <a:gd name="T6" fmla="*/ 32 w 1448"/>
                  <a:gd name="T7" fmla="*/ 404 h 536"/>
                  <a:gd name="T8" fmla="*/ 196 w 1448"/>
                  <a:gd name="T9" fmla="*/ 480 h 536"/>
                  <a:gd name="T10" fmla="*/ 340 w 1448"/>
                  <a:gd name="T11" fmla="*/ 524 h 536"/>
                  <a:gd name="T12" fmla="*/ 460 w 1448"/>
                  <a:gd name="T13" fmla="*/ 536 h 536"/>
                  <a:gd name="T14" fmla="*/ 788 w 1448"/>
                  <a:gd name="T15" fmla="*/ 536 h 536"/>
                  <a:gd name="T16" fmla="*/ 1020 w 1448"/>
                  <a:gd name="T17" fmla="*/ 512 h 536"/>
                  <a:gd name="T18" fmla="*/ 1156 w 1448"/>
                  <a:gd name="T19" fmla="*/ 476 h 536"/>
                  <a:gd name="T20" fmla="*/ 1280 w 1448"/>
                  <a:gd name="T21" fmla="*/ 456 h 536"/>
                  <a:gd name="T22" fmla="*/ 1400 w 1448"/>
                  <a:gd name="T23" fmla="*/ 368 h 536"/>
                  <a:gd name="T24" fmla="*/ 1436 w 1448"/>
                  <a:gd name="T25" fmla="*/ 224 h 536"/>
                  <a:gd name="T26" fmla="*/ 1448 w 1448"/>
                  <a:gd name="T27" fmla="*/ 124 h 536"/>
                  <a:gd name="T28" fmla="*/ 1420 w 1448"/>
                  <a:gd name="T29" fmla="*/ 0 h 536"/>
                  <a:gd name="T30" fmla="*/ 36 w 1448"/>
                  <a:gd name="T31" fmla="*/ 0 h 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8" h="536">
                    <a:moveTo>
                      <a:pt x="36" y="0"/>
                    </a:moveTo>
                    <a:lnTo>
                      <a:pt x="0" y="232"/>
                    </a:lnTo>
                    <a:lnTo>
                      <a:pt x="8" y="320"/>
                    </a:lnTo>
                    <a:lnTo>
                      <a:pt x="32" y="404"/>
                    </a:lnTo>
                    <a:lnTo>
                      <a:pt x="196" y="480"/>
                    </a:lnTo>
                    <a:lnTo>
                      <a:pt x="340" y="524"/>
                    </a:lnTo>
                    <a:lnTo>
                      <a:pt x="460" y="536"/>
                    </a:lnTo>
                    <a:lnTo>
                      <a:pt x="788" y="536"/>
                    </a:lnTo>
                    <a:lnTo>
                      <a:pt x="1020" y="512"/>
                    </a:lnTo>
                    <a:lnTo>
                      <a:pt x="1156" y="476"/>
                    </a:lnTo>
                    <a:lnTo>
                      <a:pt x="1280" y="456"/>
                    </a:lnTo>
                    <a:lnTo>
                      <a:pt x="1400" y="368"/>
                    </a:lnTo>
                    <a:lnTo>
                      <a:pt x="1436" y="224"/>
                    </a:lnTo>
                    <a:lnTo>
                      <a:pt x="1448" y="124"/>
                    </a:lnTo>
                    <a:lnTo>
                      <a:pt x="1420" y="0"/>
                    </a:lnTo>
                    <a:lnTo>
                      <a:pt x="36" y="0"/>
                    </a:lnTo>
                    <a:close/>
                  </a:path>
                </a:pathLst>
              </a:custGeom>
              <a:solidFill>
                <a:srgbClr val="A6DD02">
                  <a:alpha val="59999"/>
                </a:srgbClr>
              </a:solidFill>
              <a:ln w="9525">
                <a:noFill/>
                <a:round/>
                <a:headEnd/>
                <a:tailEnd/>
              </a:ln>
              <a:effectLst/>
            </p:spPr>
            <p:txBody>
              <a:bodyPr wrap="none" anchor="ctr"/>
              <a:lstStyle/>
              <a:p>
                <a:endParaRPr lang="fr-FR"/>
              </a:p>
            </p:txBody>
          </p:sp>
          <p:sp>
            <p:nvSpPr>
              <p:cNvPr id="78859" name="Rectangle 11"/>
              <p:cNvSpPr>
                <a:spLocks noChangeArrowheads="1"/>
              </p:cNvSpPr>
              <p:nvPr/>
            </p:nvSpPr>
            <p:spPr bwMode="auto">
              <a:xfrm>
                <a:off x="1052" y="2706"/>
                <a:ext cx="734"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100" dirty="0" err="1">
                    <a:solidFill>
                      <a:schemeClr val="hlink"/>
                    </a:solidFill>
                    <a:latin typeface="Times New Roman" pitchFamily="18" charset="0"/>
                  </a:rPr>
                  <a:t>V</a:t>
                </a:r>
                <a:r>
                  <a:rPr lang="fr-FR" sz="2100" baseline="-25000" dirty="0" err="1">
                    <a:solidFill>
                      <a:schemeClr val="hlink"/>
                    </a:solidFill>
                    <a:latin typeface="Times New Roman" pitchFamily="18" charset="0"/>
                  </a:rPr>
                  <a:t>immergé</a:t>
                </a:r>
                <a:endParaRPr lang="fr-FR" sz="2100" baseline="-25000" dirty="0">
                  <a:solidFill>
                    <a:schemeClr val="hlink"/>
                  </a:solidFill>
                  <a:latin typeface="Times New Roman" pitchFamily="18" charset="0"/>
                </a:endParaRPr>
              </a:p>
            </p:txBody>
          </p:sp>
        </p:grpSp>
        <p:sp>
          <p:nvSpPr>
            <p:cNvPr id="78887" name="Rectangle 39"/>
            <p:cNvSpPr>
              <a:spLocks noChangeArrowheads="1"/>
            </p:cNvSpPr>
            <p:nvPr/>
          </p:nvSpPr>
          <p:spPr bwMode="auto">
            <a:xfrm>
              <a:off x="310" y="4368"/>
              <a:ext cx="1085"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100" dirty="0" err="1">
                  <a:solidFill>
                    <a:schemeClr val="hlink"/>
                  </a:solidFill>
                  <a:latin typeface="Times New Roman" pitchFamily="18" charset="0"/>
                </a:rPr>
                <a:t>V</a:t>
              </a:r>
              <a:r>
                <a:rPr lang="fr-FR" sz="2100" baseline="-25000" dirty="0" err="1">
                  <a:solidFill>
                    <a:schemeClr val="hlink"/>
                  </a:solidFill>
                  <a:latin typeface="Times New Roman" pitchFamily="18" charset="0"/>
                </a:rPr>
                <a:t>immergé</a:t>
              </a:r>
              <a:r>
                <a:rPr lang="fr-FR" sz="2100" dirty="0">
                  <a:solidFill>
                    <a:schemeClr val="hlink"/>
                  </a:solidFill>
                  <a:latin typeface="Times New Roman" pitchFamily="18" charset="0"/>
                </a:rPr>
                <a:t> </a:t>
              </a:r>
              <a:r>
                <a:rPr lang="fr-FR" sz="2100" dirty="0">
                  <a:latin typeface="Times New Roman" pitchFamily="18" charset="0"/>
                </a:rPr>
                <a:t>&lt; </a:t>
              </a:r>
              <a:r>
                <a:rPr lang="fr-FR" sz="2100" dirty="0">
                  <a:solidFill>
                    <a:schemeClr val="tx2"/>
                  </a:solidFill>
                  <a:latin typeface="Times New Roman" pitchFamily="18" charset="0"/>
                </a:rPr>
                <a:t>V</a:t>
              </a:r>
              <a:endParaRPr lang="fr-FR" sz="2100" baseline="-25000" dirty="0">
                <a:solidFill>
                  <a:schemeClr val="tx2"/>
                </a:solidFill>
                <a:latin typeface="Times New Roman" pitchFamily="18" charset="0"/>
              </a:endParaRPr>
            </a:p>
          </p:txBody>
        </p:sp>
      </p:grpSp>
      <p:sp>
        <p:nvSpPr>
          <p:cNvPr id="78896" name="Rectangle 48"/>
          <p:cNvSpPr>
            <a:spLocks noChangeArrowheads="1"/>
          </p:cNvSpPr>
          <p:nvPr/>
        </p:nvSpPr>
        <p:spPr bwMode="auto">
          <a:xfrm>
            <a:off x="2508999" y="5290457"/>
            <a:ext cx="2052818" cy="35796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0184" tIns="40092" rIns="80184" bIns="40092">
            <a:spAutoFit/>
          </a:bodyPr>
          <a:lstStyle/>
          <a:p>
            <a:pPr>
              <a:defRPr/>
            </a:pPr>
            <a:r>
              <a:rPr lang="fr-FR" b="1">
                <a:solidFill>
                  <a:schemeClr val="tx2"/>
                </a:solidFill>
                <a:latin typeface="Apple Chancery" charset="0"/>
                <a:ea typeface="ＭＳ Ｐゴシック" charset="0"/>
              </a:rPr>
              <a:t>P</a:t>
            </a:r>
            <a:r>
              <a:rPr lang="fr-FR" b="1" baseline="-25000">
                <a:solidFill>
                  <a:schemeClr val="tx2"/>
                </a:solidFill>
                <a:latin typeface="Times New Roman" charset="0"/>
                <a:ea typeface="ＭＳ Ｐゴシック" charset="0"/>
              </a:rPr>
              <a:t>corps</a:t>
            </a:r>
            <a:r>
              <a:rPr lang="fr-FR" b="1">
                <a:latin typeface="Times New Roman" charset="0"/>
                <a:ea typeface="ＭＳ Ｐゴシック" charset="0"/>
              </a:rPr>
              <a:t>+ </a:t>
            </a:r>
            <a:r>
              <a:rPr lang="fr-FR" b="1">
                <a:solidFill>
                  <a:srgbClr val="FF0000"/>
                </a:solidFill>
                <a:latin typeface="Times New Roman" charset="0"/>
                <a:ea typeface="ＭＳ Ｐゴシック" charset="0"/>
              </a:rPr>
              <a:t>F</a:t>
            </a:r>
            <a:r>
              <a:rPr lang="fr-FR" b="1" baseline="-25000">
                <a:solidFill>
                  <a:srgbClr val="FF0000"/>
                </a:solidFill>
                <a:latin typeface="Times New Roman" charset="0"/>
                <a:ea typeface="ＭＳ Ｐゴシック" charset="0"/>
              </a:rPr>
              <a:t>p</a:t>
            </a:r>
            <a:r>
              <a:rPr lang="fr-FR" b="1" baseline="-25000">
                <a:latin typeface="Times New Roman" charset="0"/>
                <a:ea typeface="ＭＳ Ｐゴシック" charset="0"/>
              </a:rPr>
              <a:t>  </a:t>
            </a:r>
            <a:r>
              <a:rPr lang="fr-FR" b="1">
                <a:latin typeface="Times New Roman" charset="0"/>
                <a:ea typeface="ＭＳ Ｐゴシック" charset="0"/>
              </a:rPr>
              <a:t>=  0  =&gt;</a:t>
            </a:r>
          </a:p>
        </p:txBody>
      </p:sp>
      <p:grpSp>
        <p:nvGrpSpPr>
          <p:cNvPr id="7" name="Group 64"/>
          <p:cNvGrpSpPr>
            <a:grpSpLocks/>
          </p:cNvGrpSpPr>
          <p:nvPr/>
        </p:nvGrpSpPr>
        <p:grpSpPr bwMode="auto">
          <a:xfrm>
            <a:off x="5083168" y="2577514"/>
            <a:ext cx="3919632" cy="3771899"/>
            <a:chOff x="3840" y="1789"/>
            <a:chExt cx="2887" cy="2618"/>
          </a:xfrm>
        </p:grpSpPr>
        <p:grpSp>
          <p:nvGrpSpPr>
            <p:cNvPr id="8" name="Group 58"/>
            <p:cNvGrpSpPr>
              <a:grpSpLocks/>
            </p:cNvGrpSpPr>
            <p:nvPr/>
          </p:nvGrpSpPr>
          <p:grpSpPr bwMode="auto">
            <a:xfrm>
              <a:off x="3840" y="1789"/>
              <a:ext cx="2887" cy="2618"/>
              <a:chOff x="3840" y="1789"/>
              <a:chExt cx="2887" cy="2618"/>
            </a:xfrm>
          </p:grpSpPr>
          <p:grpSp>
            <p:nvGrpSpPr>
              <p:cNvPr id="9" name="Group 44"/>
              <p:cNvGrpSpPr>
                <a:grpSpLocks/>
              </p:cNvGrpSpPr>
              <p:nvPr/>
            </p:nvGrpSpPr>
            <p:grpSpPr bwMode="auto">
              <a:xfrm>
                <a:off x="3840" y="1920"/>
                <a:ext cx="2887" cy="2487"/>
                <a:chOff x="3840" y="1920"/>
                <a:chExt cx="2887" cy="2487"/>
              </a:xfrm>
            </p:grpSpPr>
            <p:grpSp>
              <p:nvGrpSpPr>
                <p:cNvPr id="10" name="Group 42"/>
                <p:cNvGrpSpPr>
                  <a:grpSpLocks/>
                </p:cNvGrpSpPr>
                <p:nvPr/>
              </p:nvGrpSpPr>
              <p:grpSpPr bwMode="auto">
                <a:xfrm>
                  <a:off x="3840" y="1920"/>
                  <a:ext cx="2352" cy="1728"/>
                  <a:chOff x="3840" y="1920"/>
                  <a:chExt cx="2352" cy="1728"/>
                </a:xfrm>
              </p:grpSpPr>
              <p:sp>
                <p:nvSpPr>
                  <p:cNvPr id="78867" name="AutoShape 19"/>
                  <p:cNvSpPr>
                    <a:spLocks noChangeArrowheads="1"/>
                  </p:cNvSpPr>
                  <p:nvPr/>
                </p:nvSpPr>
                <p:spPr bwMode="auto">
                  <a:xfrm flipV="1">
                    <a:off x="4320" y="1920"/>
                    <a:ext cx="1104" cy="1104"/>
                  </a:xfrm>
                  <a:custGeom>
                    <a:avLst/>
                    <a:gdLst>
                      <a:gd name="T0" fmla="*/ 552 w 21600"/>
                      <a:gd name="T1" fmla="*/ 0 h 21600"/>
                      <a:gd name="T2" fmla="*/ 94 w 21600"/>
                      <a:gd name="T3" fmla="*/ 637 h 21600"/>
                      <a:gd name="T4" fmla="*/ 552 w 21600"/>
                      <a:gd name="T5" fmla="*/ 172 h 21600"/>
                      <a:gd name="T6" fmla="*/ 1010 w 21600"/>
                      <a:gd name="T7" fmla="*/ 637 h 21600"/>
                      <a:gd name="T8" fmla="*/ 0 60000 65536"/>
                      <a:gd name="T9" fmla="*/ 0 60000 65536"/>
                      <a:gd name="T10" fmla="*/ 0 60000 65536"/>
                      <a:gd name="T11" fmla="*/ 0 60000 65536"/>
                      <a:gd name="T12" fmla="*/ 0 w 21600"/>
                      <a:gd name="T13" fmla="*/ 0 h 21600"/>
                      <a:gd name="T14" fmla="*/ 21600 w 21600"/>
                      <a:gd name="T15" fmla="*/ 9822 h 21600"/>
                    </a:gdLst>
                    <a:ahLst/>
                    <a:cxnLst>
                      <a:cxn ang="T8">
                        <a:pos x="T0" y="T1"/>
                      </a:cxn>
                      <a:cxn ang="T9">
                        <a:pos x="T2" y="T3"/>
                      </a:cxn>
                      <a:cxn ang="T10">
                        <a:pos x="T4" y="T5"/>
                      </a:cxn>
                      <a:cxn ang="T11">
                        <a:pos x="T6" y="T7"/>
                      </a:cxn>
                    </a:cxnLst>
                    <a:rect l="T12" t="T13" r="T14" b="T15"/>
                    <a:pathLst>
                      <a:path w="21600" h="21600">
                        <a:moveTo>
                          <a:pt x="3494" y="12149"/>
                        </a:moveTo>
                        <a:cubicBezTo>
                          <a:pt x="3412" y="11704"/>
                          <a:pt x="3371" y="11252"/>
                          <a:pt x="3371" y="10800"/>
                        </a:cubicBezTo>
                        <a:cubicBezTo>
                          <a:pt x="3371" y="6697"/>
                          <a:pt x="6697" y="3371"/>
                          <a:pt x="10800" y="3371"/>
                        </a:cubicBezTo>
                        <a:cubicBezTo>
                          <a:pt x="14902" y="3371"/>
                          <a:pt x="18229" y="6697"/>
                          <a:pt x="18229" y="10800"/>
                        </a:cubicBezTo>
                        <a:cubicBezTo>
                          <a:pt x="18228" y="11252"/>
                          <a:pt x="18187" y="11704"/>
                          <a:pt x="18105" y="12149"/>
                        </a:cubicBezTo>
                        <a:lnTo>
                          <a:pt x="21420" y="12762"/>
                        </a:lnTo>
                        <a:cubicBezTo>
                          <a:pt x="21539" y="12115"/>
                          <a:pt x="21600" y="11458"/>
                          <a:pt x="21600" y="10800"/>
                        </a:cubicBezTo>
                        <a:cubicBezTo>
                          <a:pt x="21600" y="4835"/>
                          <a:pt x="16764" y="0"/>
                          <a:pt x="10800" y="0"/>
                        </a:cubicBezTo>
                        <a:cubicBezTo>
                          <a:pt x="4835" y="0"/>
                          <a:pt x="0" y="4835"/>
                          <a:pt x="0" y="10800"/>
                        </a:cubicBezTo>
                        <a:cubicBezTo>
                          <a:pt x="-1" y="11458"/>
                          <a:pt x="60" y="12115"/>
                          <a:pt x="179" y="12762"/>
                        </a:cubicBezTo>
                        <a:lnTo>
                          <a:pt x="3494" y="12149"/>
                        </a:lnTo>
                        <a:close/>
                      </a:path>
                    </a:pathLst>
                  </a:custGeom>
                  <a:solidFill>
                    <a:schemeClr val="tx2"/>
                  </a:solidFill>
                  <a:ln w="9525">
                    <a:solidFill>
                      <a:schemeClr val="tx1"/>
                    </a:solidFill>
                    <a:miter lim="800000"/>
                    <a:headEnd/>
                    <a:tailEnd/>
                  </a:ln>
                  <a:effectLst/>
                </p:spPr>
                <p:txBody>
                  <a:bodyPr wrap="none" anchor="ctr"/>
                  <a:lstStyle/>
                  <a:p>
                    <a:endParaRPr lang="fr-FR"/>
                  </a:p>
                </p:txBody>
              </p:sp>
              <p:sp>
                <p:nvSpPr>
                  <p:cNvPr id="78874" name="Rectangle 26"/>
                  <p:cNvSpPr>
                    <a:spLocks noChangeArrowheads="1"/>
                  </p:cNvSpPr>
                  <p:nvPr/>
                </p:nvSpPr>
                <p:spPr bwMode="auto">
                  <a:xfrm>
                    <a:off x="3840" y="2592"/>
                    <a:ext cx="2352" cy="1056"/>
                  </a:xfrm>
                  <a:prstGeom prst="rect">
                    <a:avLst/>
                  </a:prstGeom>
                  <a:solidFill>
                    <a:srgbClr val="87FFF1">
                      <a:alpha val="49001"/>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latin typeface="Chalkboard" charset="0"/>
                      <a:ea typeface="ＭＳ Ｐゴシック" charset="0"/>
                    </a:endParaRPr>
                  </a:p>
                </p:txBody>
              </p:sp>
              <p:sp>
                <p:nvSpPr>
                  <p:cNvPr id="78876" name="Rectangle 28"/>
                  <p:cNvSpPr>
                    <a:spLocks noChangeArrowheads="1"/>
                  </p:cNvSpPr>
                  <p:nvPr/>
                </p:nvSpPr>
                <p:spPr bwMode="auto">
                  <a:xfrm>
                    <a:off x="4283" y="2352"/>
                    <a:ext cx="279"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2100" dirty="0">
                        <a:solidFill>
                          <a:srgbClr val="DEDF03"/>
                        </a:solidFill>
                        <a:latin typeface="Times New Roman" charset="0"/>
                        <a:ea typeface="ＭＳ Ｐゴシック" charset="0"/>
                      </a:rPr>
                      <a:t>V</a:t>
                    </a:r>
                    <a:endParaRPr lang="fr-FR" sz="2100" baseline="-25000" dirty="0">
                      <a:solidFill>
                        <a:schemeClr val="hlink"/>
                      </a:solidFill>
                      <a:latin typeface="Times New Roman" charset="0"/>
                      <a:ea typeface="ＭＳ Ｐゴシック" charset="0"/>
                    </a:endParaRPr>
                  </a:p>
                </p:txBody>
              </p:sp>
            </p:grpSp>
            <p:sp>
              <p:nvSpPr>
                <p:cNvPr id="78881" name="Rectangle 33"/>
                <p:cNvSpPr>
                  <a:spLocks noChangeArrowheads="1"/>
                </p:cNvSpPr>
                <p:nvPr/>
              </p:nvSpPr>
              <p:spPr bwMode="auto">
                <a:xfrm>
                  <a:off x="3984" y="3926"/>
                  <a:ext cx="2743" cy="481"/>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dirty="0">
                      <a:latin typeface="Chalkboard" charset="0"/>
                      <a:ea typeface="ＭＳ Ｐゴシック" charset="0"/>
                    </a:rPr>
                    <a:t>Le corps est pourtant plus dense : </a:t>
                  </a:r>
                </a:p>
                <a:p>
                  <a:pPr>
                    <a:defRPr/>
                  </a:pPr>
                  <a:r>
                    <a:rPr lang="fr-FR" sz="2100" dirty="0" err="1">
                      <a:solidFill>
                        <a:schemeClr val="tx2"/>
                      </a:solidFill>
                      <a:latin typeface="Symbol" charset="0"/>
                      <a:ea typeface="ＭＳ Ｐゴシック" charset="0"/>
                    </a:rPr>
                    <a:t>r</a:t>
                  </a:r>
                  <a:r>
                    <a:rPr lang="fr-FR" sz="2100" baseline="-25000" dirty="0" err="1">
                      <a:solidFill>
                        <a:schemeClr val="tx2"/>
                      </a:solidFill>
                      <a:latin typeface="Times New Roman" charset="0"/>
                      <a:ea typeface="ＭＳ Ｐゴシック" charset="0"/>
                    </a:rPr>
                    <a:t>corps</a:t>
                  </a:r>
                  <a:r>
                    <a:rPr lang="fr-FR" sz="2100" baseline="-25000" dirty="0">
                      <a:solidFill>
                        <a:schemeClr val="tx2"/>
                      </a:solidFill>
                      <a:latin typeface="Times New Roman" charset="0"/>
                      <a:ea typeface="ＭＳ Ｐゴシック" charset="0"/>
                    </a:rPr>
                    <a:t> </a:t>
                  </a:r>
                  <a:r>
                    <a:rPr lang="fr-FR" sz="2100" dirty="0">
                      <a:latin typeface="Times New Roman" charset="0"/>
                      <a:ea typeface="ＭＳ Ｐゴシック" charset="0"/>
                    </a:rPr>
                    <a:t>&gt;</a:t>
                  </a:r>
                  <a:r>
                    <a:rPr lang="fr-FR" sz="2100" dirty="0">
                      <a:latin typeface="Symbol" charset="0"/>
                      <a:ea typeface="ＭＳ Ｐゴシック" charset="0"/>
                    </a:rPr>
                    <a:t> </a:t>
                  </a:r>
                  <a:r>
                    <a:rPr lang="fr-FR" sz="2100" dirty="0" err="1">
                      <a:solidFill>
                        <a:schemeClr val="hlink"/>
                      </a:solidFill>
                      <a:latin typeface="Symbol" charset="0"/>
                      <a:ea typeface="ＭＳ Ｐゴシック" charset="0"/>
                    </a:rPr>
                    <a:t>r</a:t>
                  </a:r>
                  <a:r>
                    <a:rPr lang="fr-FR" sz="2100" baseline="-25000" dirty="0" err="1">
                      <a:solidFill>
                        <a:schemeClr val="hlink"/>
                      </a:solidFill>
                      <a:latin typeface="Times New Roman" charset="0"/>
                      <a:ea typeface="ＭＳ Ｐゴシック" charset="0"/>
                    </a:rPr>
                    <a:t>fluide</a:t>
                  </a:r>
                  <a:endParaRPr lang="fr-FR" sz="2100" baseline="-25000" dirty="0">
                    <a:solidFill>
                      <a:schemeClr val="tx2"/>
                    </a:solidFill>
                    <a:latin typeface="Times New Roman" charset="0"/>
                    <a:ea typeface="ＭＳ Ｐゴシック" charset="0"/>
                  </a:endParaRPr>
                </a:p>
              </p:txBody>
            </p:sp>
          </p:grpSp>
          <p:sp>
            <p:nvSpPr>
              <p:cNvPr id="78897" name="Rectangle 49"/>
              <p:cNvSpPr>
                <a:spLocks noChangeArrowheads="1"/>
              </p:cNvSpPr>
              <p:nvPr/>
            </p:nvSpPr>
            <p:spPr bwMode="auto">
              <a:xfrm>
                <a:off x="4320" y="1789"/>
                <a:ext cx="1184" cy="25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a:latin typeface="Chalkboard" charset="0"/>
                    <a:ea typeface="ＭＳ Ｐゴシック" charset="0"/>
                  </a:rPr>
                  <a:t>Bateau en alu</a:t>
                </a:r>
              </a:p>
            </p:txBody>
          </p:sp>
        </p:grpSp>
        <p:sp>
          <p:nvSpPr>
            <p:cNvPr id="78909" name="Freeform 61"/>
            <p:cNvSpPr>
              <a:spLocks/>
            </p:cNvSpPr>
            <p:nvPr/>
          </p:nvSpPr>
          <p:spPr bwMode="auto">
            <a:xfrm>
              <a:off x="4512" y="2584"/>
              <a:ext cx="716" cy="268"/>
            </a:xfrm>
            <a:custGeom>
              <a:avLst/>
              <a:gdLst>
                <a:gd name="T0" fmla="*/ 0 w 716"/>
                <a:gd name="T1" fmla="*/ 8 h 268"/>
                <a:gd name="T2" fmla="*/ 32 w 716"/>
                <a:gd name="T3" fmla="*/ 72 h 268"/>
                <a:gd name="T4" fmla="*/ 84 w 716"/>
                <a:gd name="T5" fmla="*/ 148 h 268"/>
                <a:gd name="T6" fmla="*/ 180 w 716"/>
                <a:gd name="T7" fmla="*/ 216 h 268"/>
                <a:gd name="T8" fmla="*/ 248 w 716"/>
                <a:gd name="T9" fmla="*/ 244 h 268"/>
                <a:gd name="T10" fmla="*/ 312 w 716"/>
                <a:gd name="T11" fmla="*/ 264 h 268"/>
                <a:gd name="T12" fmla="*/ 356 w 716"/>
                <a:gd name="T13" fmla="*/ 268 h 268"/>
                <a:gd name="T14" fmla="*/ 448 w 716"/>
                <a:gd name="T15" fmla="*/ 252 h 268"/>
                <a:gd name="T16" fmla="*/ 536 w 716"/>
                <a:gd name="T17" fmla="*/ 212 h 268"/>
                <a:gd name="T18" fmla="*/ 624 w 716"/>
                <a:gd name="T19" fmla="*/ 156 h 268"/>
                <a:gd name="T20" fmla="*/ 668 w 716"/>
                <a:gd name="T21" fmla="*/ 104 h 268"/>
                <a:gd name="T22" fmla="*/ 692 w 716"/>
                <a:gd name="T23" fmla="*/ 56 h 268"/>
                <a:gd name="T24" fmla="*/ 716 w 716"/>
                <a:gd name="T25" fmla="*/ 0 h 268"/>
                <a:gd name="T26" fmla="*/ 0 w 716"/>
                <a:gd name="T27" fmla="*/ 8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6" h="268">
                  <a:moveTo>
                    <a:pt x="0" y="8"/>
                  </a:moveTo>
                  <a:lnTo>
                    <a:pt x="32" y="72"/>
                  </a:lnTo>
                  <a:lnTo>
                    <a:pt x="84" y="148"/>
                  </a:lnTo>
                  <a:lnTo>
                    <a:pt x="180" y="216"/>
                  </a:lnTo>
                  <a:lnTo>
                    <a:pt x="248" y="244"/>
                  </a:lnTo>
                  <a:lnTo>
                    <a:pt x="312" y="264"/>
                  </a:lnTo>
                  <a:lnTo>
                    <a:pt x="356" y="268"/>
                  </a:lnTo>
                  <a:lnTo>
                    <a:pt x="448" y="252"/>
                  </a:lnTo>
                  <a:lnTo>
                    <a:pt x="536" y="212"/>
                  </a:lnTo>
                  <a:lnTo>
                    <a:pt x="624" y="156"/>
                  </a:lnTo>
                  <a:lnTo>
                    <a:pt x="668" y="104"/>
                  </a:lnTo>
                  <a:lnTo>
                    <a:pt x="692" y="56"/>
                  </a:lnTo>
                  <a:lnTo>
                    <a:pt x="716" y="0"/>
                  </a:lnTo>
                  <a:lnTo>
                    <a:pt x="0" y="8"/>
                  </a:lnTo>
                  <a:close/>
                </a:path>
              </a:pathLst>
            </a:custGeom>
            <a:solidFill>
              <a:srgbClr val="FFFFFF"/>
            </a:solidFill>
            <a:ln w="9525">
              <a:solidFill>
                <a:srgbClr val="FFFFFF"/>
              </a:solidFill>
              <a:round/>
              <a:headEnd/>
              <a:tailEnd/>
            </a:ln>
            <a:effectLst/>
          </p:spPr>
          <p:txBody>
            <a:bodyPr wrap="none" anchor="ctr"/>
            <a:lstStyle/>
            <a:p>
              <a:endParaRPr lang="fr-FR"/>
            </a:p>
          </p:txBody>
        </p:sp>
      </p:grpSp>
      <p:grpSp>
        <p:nvGrpSpPr>
          <p:cNvPr id="11" name="Group 59"/>
          <p:cNvGrpSpPr>
            <a:grpSpLocks/>
          </p:cNvGrpSpPr>
          <p:nvPr/>
        </p:nvGrpSpPr>
        <p:grpSpPr bwMode="auto">
          <a:xfrm>
            <a:off x="5278673" y="3727238"/>
            <a:ext cx="2017518" cy="2980924"/>
            <a:chOff x="3984" y="2587"/>
            <a:chExt cx="1486" cy="2069"/>
          </a:xfrm>
        </p:grpSpPr>
        <p:grpSp>
          <p:nvGrpSpPr>
            <p:cNvPr id="12" name="Group 36"/>
            <p:cNvGrpSpPr>
              <a:grpSpLocks/>
            </p:cNvGrpSpPr>
            <p:nvPr/>
          </p:nvGrpSpPr>
          <p:grpSpPr bwMode="auto">
            <a:xfrm>
              <a:off x="4341" y="2587"/>
              <a:ext cx="1064" cy="430"/>
              <a:chOff x="3861" y="2587"/>
              <a:chExt cx="1064" cy="430"/>
            </a:xfrm>
          </p:grpSpPr>
          <p:sp>
            <p:nvSpPr>
              <p:cNvPr id="78872" name="Freeform 24"/>
              <p:cNvSpPr>
                <a:spLocks/>
              </p:cNvSpPr>
              <p:nvPr/>
            </p:nvSpPr>
            <p:spPr bwMode="auto">
              <a:xfrm>
                <a:off x="3861" y="2587"/>
                <a:ext cx="1064" cy="430"/>
              </a:xfrm>
              <a:custGeom>
                <a:avLst/>
                <a:gdLst>
                  <a:gd name="T0" fmla="*/ 0 w 1064"/>
                  <a:gd name="T1" fmla="*/ 3 h 430"/>
                  <a:gd name="T2" fmla="*/ 54 w 1064"/>
                  <a:gd name="T3" fmla="*/ 150 h 430"/>
                  <a:gd name="T4" fmla="*/ 152 w 1064"/>
                  <a:gd name="T5" fmla="*/ 275 h 430"/>
                  <a:gd name="T6" fmla="*/ 259 w 1064"/>
                  <a:gd name="T7" fmla="*/ 355 h 430"/>
                  <a:gd name="T8" fmla="*/ 379 w 1064"/>
                  <a:gd name="T9" fmla="*/ 408 h 430"/>
                  <a:gd name="T10" fmla="*/ 507 w 1064"/>
                  <a:gd name="T11" fmla="*/ 430 h 430"/>
                  <a:gd name="T12" fmla="*/ 622 w 1064"/>
                  <a:gd name="T13" fmla="*/ 422 h 430"/>
                  <a:gd name="T14" fmla="*/ 744 w 1064"/>
                  <a:gd name="T15" fmla="*/ 387 h 430"/>
                  <a:gd name="T16" fmla="*/ 859 w 1064"/>
                  <a:gd name="T17" fmla="*/ 318 h 430"/>
                  <a:gd name="T18" fmla="*/ 942 w 1064"/>
                  <a:gd name="T19" fmla="*/ 240 h 430"/>
                  <a:gd name="T20" fmla="*/ 1006 w 1064"/>
                  <a:gd name="T21" fmla="*/ 152 h 430"/>
                  <a:gd name="T22" fmla="*/ 1048 w 1064"/>
                  <a:gd name="T23" fmla="*/ 62 h 430"/>
                  <a:gd name="T24" fmla="*/ 1064 w 1064"/>
                  <a:gd name="T25" fmla="*/ 0 h 430"/>
                  <a:gd name="T26" fmla="*/ 0 w 1064"/>
                  <a:gd name="T27" fmla="*/ 3 h 4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4" h="430">
                    <a:moveTo>
                      <a:pt x="0" y="3"/>
                    </a:moveTo>
                    <a:lnTo>
                      <a:pt x="54" y="150"/>
                    </a:lnTo>
                    <a:lnTo>
                      <a:pt x="152" y="275"/>
                    </a:lnTo>
                    <a:lnTo>
                      <a:pt x="259" y="355"/>
                    </a:lnTo>
                    <a:lnTo>
                      <a:pt x="379" y="408"/>
                    </a:lnTo>
                    <a:lnTo>
                      <a:pt x="507" y="430"/>
                    </a:lnTo>
                    <a:lnTo>
                      <a:pt x="622" y="422"/>
                    </a:lnTo>
                    <a:lnTo>
                      <a:pt x="744" y="387"/>
                    </a:lnTo>
                    <a:lnTo>
                      <a:pt x="859" y="318"/>
                    </a:lnTo>
                    <a:lnTo>
                      <a:pt x="942" y="240"/>
                    </a:lnTo>
                    <a:cubicBezTo>
                      <a:pt x="1006" y="154"/>
                      <a:pt x="1006" y="190"/>
                      <a:pt x="1006" y="152"/>
                    </a:cubicBezTo>
                    <a:lnTo>
                      <a:pt x="1048" y="62"/>
                    </a:lnTo>
                    <a:lnTo>
                      <a:pt x="1064" y="0"/>
                    </a:lnTo>
                    <a:lnTo>
                      <a:pt x="0" y="3"/>
                    </a:lnTo>
                    <a:close/>
                  </a:path>
                </a:pathLst>
              </a:custGeom>
              <a:solidFill>
                <a:srgbClr val="A6DD02">
                  <a:alpha val="61176"/>
                </a:srgbClr>
              </a:solidFill>
              <a:ln w="9525">
                <a:noFill/>
                <a:round/>
                <a:headEnd/>
                <a:tailEnd/>
              </a:ln>
              <a:effectLst/>
            </p:spPr>
            <p:txBody>
              <a:bodyPr wrap="none" anchor="ctr"/>
              <a:lstStyle/>
              <a:p>
                <a:endParaRPr lang="fr-FR"/>
              </a:p>
            </p:txBody>
          </p:sp>
          <p:sp>
            <p:nvSpPr>
              <p:cNvPr id="78877" name="Rectangle 29"/>
              <p:cNvSpPr>
                <a:spLocks noChangeArrowheads="1"/>
              </p:cNvSpPr>
              <p:nvPr/>
            </p:nvSpPr>
            <p:spPr bwMode="auto">
              <a:xfrm>
                <a:off x="4037" y="2592"/>
                <a:ext cx="734"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100" dirty="0" err="1">
                    <a:solidFill>
                      <a:schemeClr val="hlink"/>
                    </a:solidFill>
                    <a:latin typeface="Times New Roman" pitchFamily="18" charset="0"/>
                  </a:rPr>
                  <a:t>V</a:t>
                </a:r>
                <a:r>
                  <a:rPr lang="fr-FR" sz="2100" baseline="-25000" dirty="0" err="1">
                    <a:solidFill>
                      <a:schemeClr val="hlink"/>
                    </a:solidFill>
                    <a:latin typeface="Times New Roman" pitchFamily="18" charset="0"/>
                  </a:rPr>
                  <a:t>immergé</a:t>
                </a:r>
                <a:endParaRPr lang="fr-FR" sz="2100" baseline="-25000" dirty="0">
                  <a:solidFill>
                    <a:schemeClr val="hlink"/>
                  </a:solidFill>
                  <a:latin typeface="Times New Roman" pitchFamily="18" charset="0"/>
                </a:endParaRPr>
              </a:p>
            </p:txBody>
          </p:sp>
        </p:grpSp>
        <p:sp>
          <p:nvSpPr>
            <p:cNvPr id="78891" name="Rectangle 43"/>
            <p:cNvSpPr>
              <a:spLocks noChangeArrowheads="1"/>
            </p:cNvSpPr>
            <p:nvPr/>
          </p:nvSpPr>
          <p:spPr bwMode="auto">
            <a:xfrm>
              <a:off x="3984" y="4368"/>
              <a:ext cx="1486" cy="288"/>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sz="2100" dirty="0">
                  <a:latin typeface="Times New Roman" pitchFamily="18" charset="0"/>
                </a:rPr>
                <a:t>mais</a:t>
              </a:r>
              <a:r>
                <a:rPr lang="fr-FR" sz="2100" dirty="0">
                  <a:solidFill>
                    <a:schemeClr val="tx2"/>
                  </a:solidFill>
                  <a:latin typeface="Times New Roman" pitchFamily="18" charset="0"/>
                </a:rPr>
                <a:t> V</a:t>
              </a:r>
              <a:r>
                <a:rPr lang="fr-FR" sz="2100" baseline="-25000" dirty="0">
                  <a:solidFill>
                    <a:schemeClr val="tx2"/>
                  </a:solidFill>
                  <a:latin typeface="Times New Roman" pitchFamily="18" charset="0"/>
                </a:rPr>
                <a:t> </a:t>
              </a:r>
              <a:r>
                <a:rPr lang="fr-FR" sz="2100" dirty="0">
                  <a:latin typeface="Times New Roman" pitchFamily="18" charset="0"/>
                </a:rPr>
                <a:t>&lt; </a:t>
              </a:r>
              <a:r>
                <a:rPr lang="fr-FR" sz="2100" dirty="0" err="1">
                  <a:solidFill>
                    <a:schemeClr val="hlink"/>
                  </a:solidFill>
                  <a:latin typeface="Times New Roman" pitchFamily="18" charset="0"/>
                </a:rPr>
                <a:t>V</a:t>
              </a:r>
              <a:r>
                <a:rPr lang="fr-FR" sz="2100" baseline="-25000" dirty="0" err="1">
                  <a:solidFill>
                    <a:schemeClr val="hlink"/>
                  </a:solidFill>
                  <a:latin typeface="Times New Roman" pitchFamily="18" charset="0"/>
                </a:rPr>
                <a:t>immergé</a:t>
              </a:r>
              <a:endParaRPr lang="fr-FR" sz="2100" baseline="-25000" dirty="0">
                <a:solidFill>
                  <a:schemeClr val="hlink"/>
                </a:solidFill>
                <a:latin typeface="Times New Roman" pitchFamily="18" charset="0"/>
              </a:endParaRPr>
            </a:p>
          </p:txBody>
        </p:sp>
      </p:grpSp>
      <p:sp>
        <p:nvSpPr>
          <p:cNvPr id="78913" name="Rectangle 65"/>
          <p:cNvSpPr>
            <a:spLocks noChangeArrowheads="1"/>
          </p:cNvSpPr>
          <p:nvPr/>
        </p:nvSpPr>
        <p:spPr bwMode="auto">
          <a:xfrm>
            <a:off x="4561817" y="5304865"/>
            <a:ext cx="2333426" cy="357966"/>
          </a:xfrm>
          <a:prstGeom prst="rect">
            <a:avLst/>
          </a:prstGeom>
          <a:solidFill>
            <a:srgbClr val="FF997D"/>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0184" tIns="40092" rIns="80184" bIns="40092">
            <a:spAutoFit/>
          </a:bodyPr>
          <a:lstStyle/>
          <a:p>
            <a:r>
              <a:rPr lang="fr-FR" dirty="0" err="1">
                <a:solidFill>
                  <a:schemeClr val="tx2"/>
                </a:solidFill>
                <a:latin typeface="Symbol" pitchFamily="18" charset="2"/>
              </a:rPr>
              <a:t>r</a:t>
            </a:r>
            <a:r>
              <a:rPr lang="fr-FR" baseline="-25000" dirty="0" err="1">
                <a:solidFill>
                  <a:schemeClr val="tx2"/>
                </a:solidFill>
                <a:latin typeface="Times New Roman" pitchFamily="18" charset="0"/>
              </a:rPr>
              <a:t>corps</a:t>
            </a:r>
            <a:r>
              <a:rPr lang="fr-FR" dirty="0" err="1">
                <a:solidFill>
                  <a:schemeClr val="tx2"/>
                </a:solidFill>
                <a:latin typeface="Times New Roman" pitchFamily="18" charset="0"/>
              </a:rPr>
              <a:t>V</a:t>
            </a:r>
            <a:r>
              <a:rPr lang="fr-FR" dirty="0">
                <a:latin typeface="Symbol" pitchFamily="18" charset="2"/>
              </a:rPr>
              <a:t> = </a:t>
            </a:r>
            <a:r>
              <a:rPr lang="fr-FR" dirty="0" err="1">
                <a:solidFill>
                  <a:schemeClr val="hlink"/>
                </a:solidFill>
                <a:latin typeface="Symbol" pitchFamily="18" charset="2"/>
              </a:rPr>
              <a:t>r</a:t>
            </a:r>
            <a:r>
              <a:rPr lang="fr-FR" baseline="-25000" dirty="0" err="1">
                <a:solidFill>
                  <a:schemeClr val="hlink"/>
                </a:solidFill>
                <a:latin typeface="Times New Roman" pitchFamily="18" charset="0"/>
              </a:rPr>
              <a:t>fluide</a:t>
            </a:r>
            <a:r>
              <a:rPr lang="fr-FR" dirty="0" err="1">
                <a:solidFill>
                  <a:schemeClr val="hlink"/>
                </a:solidFill>
                <a:latin typeface="Times New Roman" pitchFamily="18" charset="0"/>
              </a:rPr>
              <a:t>V</a:t>
            </a:r>
            <a:r>
              <a:rPr lang="fr-FR" baseline="-25000" dirty="0" err="1">
                <a:solidFill>
                  <a:schemeClr val="hlink"/>
                </a:solidFill>
                <a:latin typeface="Times New Roman" pitchFamily="18" charset="0"/>
              </a:rPr>
              <a:t>immergé</a:t>
            </a:r>
            <a:r>
              <a:rPr lang="fr-FR" dirty="0">
                <a:solidFill>
                  <a:schemeClr val="hlink"/>
                </a:solidFill>
                <a:latin typeface="Times New Roman" pitchFamily="18" charset="0"/>
              </a:rPr>
              <a:t> </a:t>
            </a:r>
            <a:r>
              <a:rPr lang="fr-FR" b="1" dirty="0">
                <a:latin typeface="Times New Roman" pitchFamily="18" charset="0"/>
              </a:rPr>
              <a:t> </a:t>
            </a:r>
          </a:p>
        </p:txBody>
      </p:sp>
      <p:sp>
        <p:nvSpPr>
          <p:cNvPr id="78915" name="Rectangle 67"/>
          <p:cNvSpPr>
            <a:spLocks noGrp="1" noChangeArrowheads="1"/>
          </p:cNvSpPr>
          <p:nvPr>
            <p:ph type="title"/>
          </p:nvPr>
        </p:nvSpPr>
        <p:spPr/>
        <p:txBody>
          <a:bodyPr/>
          <a:lstStyle/>
          <a:p>
            <a:pPr eaLnBrk="1">
              <a:buFont typeface="StarSymbol" charset="0"/>
              <a:buNone/>
              <a:defRPr/>
            </a:pPr>
            <a:r>
              <a:rPr lang="fr-FR" smtClean="0"/>
              <a:t>Et pourtant, il flotte...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9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3" grpId="0" build="p" autoUpdateAnimBg="0"/>
      <p:bldP spid="78896" grpId="0" build="p" autoUpdateAnimBg="0"/>
      <p:bldP spid="78913"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subTitle" idx="1"/>
          </p:nvPr>
        </p:nvSpPr>
        <p:spPr>
          <a:xfrm>
            <a:off x="1403350" y="5756275"/>
            <a:ext cx="6400800" cy="949325"/>
          </a:xfrm>
        </p:spPr>
        <p:txBody>
          <a:bodyPr/>
          <a:lstStyle/>
          <a:p>
            <a:pPr eaLnBrk="1" hangingPunct="1">
              <a:lnSpc>
                <a:spcPct val="90000"/>
              </a:lnSpc>
            </a:pPr>
            <a:r>
              <a:rPr lang="fr-FR" sz="2400" smtClean="0">
                <a:solidFill>
                  <a:schemeClr val="accent2"/>
                </a:solidFill>
              </a:rPr>
              <a:t>Soit </a:t>
            </a:r>
            <a:r>
              <a:rPr lang="fr-FR" sz="2400" b="1" smtClean="0"/>
              <a:t>C</a:t>
            </a:r>
            <a:r>
              <a:rPr lang="fr-FR" sz="2400" smtClean="0">
                <a:solidFill>
                  <a:schemeClr val="accent2"/>
                </a:solidFill>
              </a:rPr>
              <a:t> le centre de gravité de la partie d’eau qui va se déplacée = centre de poussé </a:t>
            </a:r>
          </a:p>
        </p:txBody>
      </p:sp>
      <p:grpSp>
        <p:nvGrpSpPr>
          <p:cNvPr id="2" name="Group 3"/>
          <p:cNvGrpSpPr>
            <a:grpSpLocks/>
          </p:cNvGrpSpPr>
          <p:nvPr/>
        </p:nvGrpSpPr>
        <p:grpSpPr bwMode="auto">
          <a:xfrm>
            <a:off x="2303463" y="2457450"/>
            <a:ext cx="4681537" cy="3311525"/>
            <a:chOff x="725" y="595"/>
            <a:chExt cx="4060" cy="2880"/>
          </a:xfrm>
        </p:grpSpPr>
        <p:sp>
          <p:nvSpPr>
            <p:cNvPr id="43027" name="Rectangle 4"/>
            <p:cNvSpPr>
              <a:spLocks noChangeArrowheads="1"/>
            </p:cNvSpPr>
            <p:nvPr/>
          </p:nvSpPr>
          <p:spPr bwMode="auto">
            <a:xfrm>
              <a:off x="725" y="595"/>
              <a:ext cx="4060" cy="2880"/>
            </a:xfrm>
            <a:prstGeom prst="rect">
              <a:avLst/>
            </a:prstGeom>
            <a:solidFill>
              <a:schemeClr val="accent2"/>
            </a:solidFill>
            <a:ln w="9525">
              <a:solidFill>
                <a:schemeClr val="tx1"/>
              </a:solidFill>
              <a:miter lim="800000"/>
              <a:headEnd/>
              <a:tailEnd/>
            </a:ln>
          </p:spPr>
          <p:txBody>
            <a:bodyPr wrap="none" anchor="ctr"/>
            <a:lstStyle/>
            <a:p>
              <a:endParaRPr lang="fr-FR"/>
            </a:p>
          </p:txBody>
        </p:sp>
        <p:grpSp>
          <p:nvGrpSpPr>
            <p:cNvPr id="43028" name="Group 5"/>
            <p:cNvGrpSpPr>
              <a:grpSpLocks/>
            </p:cNvGrpSpPr>
            <p:nvPr/>
          </p:nvGrpSpPr>
          <p:grpSpPr bwMode="auto">
            <a:xfrm>
              <a:off x="725" y="595"/>
              <a:ext cx="4059" cy="1066"/>
              <a:chOff x="862" y="1298"/>
              <a:chExt cx="4059" cy="1610"/>
            </a:xfrm>
          </p:grpSpPr>
          <p:grpSp>
            <p:nvGrpSpPr>
              <p:cNvPr id="43029" name="Group 6"/>
              <p:cNvGrpSpPr>
                <a:grpSpLocks/>
              </p:cNvGrpSpPr>
              <p:nvPr/>
            </p:nvGrpSpPr>
            <p:grpSpPr bwMode="auto">
              <a:xfrm>
                <a:off x="862" y="1298"/>
                <a:ext cx="4059" cy="1610"/>
                <a:chOff x="862" y="1298"/>
                <a:chExt cx="4059" cy="1610"/>
              </a:xfrm>
            </p:grpSpPr>
            <p:sp>
              <p:nvSpPr>
                <p:cNvPr id="43032" name="Rectangle 7"/>
                <p:cNvSpPr>
                  <a:spLocks noChangeArrowheads="1"/>
                </p:cNvSpPr>
                <p:nvPr/>
              </p:nvSpPr>
              <p:spPr bwMode="auto">
                <a:xfrm>
                  <a:off x="862" y="1298"/>
                  <a:ext cx="4059" cy="161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43033" name="Line 8"/>
                <p:cNvSpPr>
                  <a:spLocks noChangeShapeType="1"/>
                </p:cNvSpPr>
                <p:nvPr/>
              </p:nvSpPr>
              <p:spPr bwMode="auto">
                <a:xfrm>
                  <a:off x="862" y="1298"/>
                  <a:ext cx="4059" cy="1610"/>
                </a:xfrm>
                <a:prstGeom prst="line">
                  <a:avLst/>
                </a:prstGeom>
                <a:noFill/>
                <a:ln w="9525">
                  <a:solidFill>
                    <a:schemeClr val="tx1"/>
                  </a:solidFill>
                  <a:round/>
                  <a:headEnd/>
                  <a:tailEnd/>
                </a:ln>
              </p:spPr>
              <p:txBody>
                <a:bodyPr/>
                <a:lstStyle/>
                <a:p>
                  <a:endParaRPr lang="fr-FR"/>
                </a:p>
              </p:txBody>
            </p:sp>
            <p:sp>
              <p:nvSpPr>
                <p:cNvPr id="43034" name="Line 9"/>
                <p:cNvSpPr>
                  <a:spLocks noChangeShapeType="1"/>
                </p:cNvSpPr>
                <p:nvPr/>
              </p:nvSpPr>
              <p:spPr bwMode="auto">
                <a:xfrm flipV="1">
                  <a:off x="862" y="1298"/>
                  <a:ext cx="4059" cy="1610"/>
                </a:xfrm>
                <a:prstGeom prst="line">
                  <a:avLst/>
                </a:prstGeom>
                <a:noFill/>
                <a:ln w="9525">
                  <a:solidFill>
                    <a:schemeClr val="tx1"/>
                  </a:solidFill>
                  <a:round/>
                  <a:headEnd/>
                  <a:tailEnd/>
                </a:ln>
              </p:spPr>
              <p:txBody>
                <a:bodyPr/>
                <a:lstStyle/>
                <a:p>
                  <a:endParaRPr lang="fr-FR"/>
                </a:p>
              </p:txBody>
            </p:sp>
          </p:grpSp>
          <p:sp>
            <p:nvSpPr>
              <p:cNvPr id="43030" name="Oval 10"/>
              <p:cNvSpPr>
                <a:spLocks noChangeArrowheads="1"/>
              </p:cNvSpPr>
              <p:nvPr/>
            </p:nvSpPr>
            <p:spPr bwMode="auto">
              <a:xfrm>
                <a:off x="2857" y="2046"/>
                <a:ext cx="91" cy="91"/>
              </a:xfrm>
              <a:prstGeom prst="ellipse">
                <a:avLst/>
              </a:prstGeom>
              <a:solidFill>
                <a:schemeClr val="tx2"/>
              </a:solidFill>
              <a:ln w="9525">
                <a:solidFill>
                  <a:schemeClr val="tx1"/>
                </a:solidFill>
                <a:round/>
                <a:headEnd/>
                <a:tailEnd/>
              </a:ln>
            </p:spPr>
            <p:txBody>
              <a:bodyPr wrap="none" anchor="ctr"/>
              <a:lstStyle/>
              <a:p>
                <a:endParaRPr lang="fr-FR"/>
              </a:p>
            </p:txBody>
          </p:sp>
          <p:sp>
            <p:nvSpPr>
              <p:cNvPr id="43031" name="Text Box 11"/>
              <p:cNvSpPr txBox="1">
                <a:spLocks noChangeArrowheads="1"/>
              </p:cNvSpPr>
              <p:nvPr/>
            </p:nvSpPr>
            <p:spPr bwMode="auto">
              <a:xfrm>
                <a:off x="2516" y="2024"/>
                <a:ext cx="274" cy="521"/>
              </a:xfrm>
              <a:prstGeom prst="rect">
                <a:avLst/>
              </a:prstGeom>
              <a:noFill/>
              <a:ln w="9525">
                <a:noFill/>
                <a:miter lim="800000"/>
                <a:headEnd/>
                <a:tailEnd/>
              </a:ln>
            </p:spPr>
            <p:txBody>
              <a:bodyPr>
                <a:spAutoFit/>
              </a:bodyPr>
              <a:lstStyle/>
              <a:p>
                <a:pPr>
                  <a:spcBef>
                    <a:spcPct val="50000"/>
                  </a:spcBef>
                </a:pPr>
                <a:r>
                  <a:rPr lang="fr-FR" sz="2000" b="1">
                    <a:solidFill>
                      <a:srgbClr val="000000"/>
                    </a:solidFill>
                  </a:rPr>
                  <a:t>C</a:t>
                </a:r>
              </a:p>
            </p:txBody>
          </p:sp>
        </p:grpSp>
      </p:grpSp>
      <p:grpSp>
        <p:nvGrpSpPr>
          <p:cNvPr id="5" name="Group 12"/>
          <p:cNvGrpSpPr>
            <a:grpSpLocks/>
          </p:cNvGrpSpPr>
          <p:nvPr/>
        </p:nvGrpSpPr>
        <p:grpSpPr bwMode="auto">
          <a:xfrm>
            <a:off x="3779838" y="657225"/>
            <a:ext cx="2014537" cy="1547813"/>
            <a:chOff x="2336" y="414"/>
            <a:chExt cx="1269" cy="975"/>
          </a:xfrm>
        </p:grpSpPr>
        <p:grpSp>
          <p:nvGrpSpPr>
            <p:cNvPr id="43020" name="Group 13"/>
            <p:cNvGrpSpPr>
              <a:grpSpLocks/>
            </p:cNvGrpSpPr>
            <p:nvPr/>
          </p:nvGrpSpPr>
          <p:grpSpPr bwMode="auto">
            <a:xfrm>
              <a:off x="2336" y="414"/>
              <a:ext cx="1269" cy="975"/>
              <a:chOff x="2336" y="414"/>
              <a:chExt cx="1269" cy="975"/>
            </a:xfrm>
          </p:grpSpPr>
          <p:grpSp>
            <p:nvGrpSpPr>
              <p:cNvPr id="43022" name="Group 14"/>
              <p:cNvGrpSpPr>
                <a:grpSpLocks/>
              </p:cNvGrpSpPr>
              <p:nvPr/>
            </p:nvGrpSpPr>
            <p:grpSpPr bwMode="auto">
              <a:xfrm>
                <a:off x="2336" y="414"/>
                <a:ext cx="1269" cy="975"/>
                <a:chOff x="2336" y="414"/>
                <a:chExt cx="1269" cy="975"/>
              </a:xfrm>
            </p:grpSpPr>
            <p:sp>
              <p:nvSpPr>
                <p:cNvPr id="43024" name="AutoShape 15"/>
                <p:cNvSpPr>
                  <a:spLocks noChangeArrowheads="1"/>
                </p:cNvSpPr>
                <p:nvPr/>
              </p:nvSpPr>
              <p:spPr bwMode="auto">
                <a:xfrm>
                  <a:off x="2358" y="414"/>
                  <a:ext cx="1247" cy="975"/>
                </a:xfrm>
                <a:prstGeom prst="cube">
                  <a:avLst>
                    <a:gd name="adj" fmla="val 25000"/>
                  </a:avLst>
                </a:prstGeom>
                <a:solidFill>
                  <a:schemeClr val="accent1"/>
                </a:solidFill>
                <a:ln w="9525">
                  <a:solidFill>
                    <a:schemeClr val="tx1"/>
                  </a:solidFill>
                  <a:miter lim="800000"/>
                  <a:headEnd/>
                  <a:tailEnd/>
                </a:ln>
              </p:spPr>
              <p:txBody>
                <a:bodyPr wrap="none" anchor="ctr"/>
                <a:lstStyle/>
                <a:p>
                  <a:endParaRPr lang="fr-FR"/>
                </a:p>
              </p:txBody>
            </p:sp>
            <p:sp>
              <p:nvSpPr>
                <p:cNvPr id="43025" name="Line 16"/>
                <p:cNvSpPr>
                  <a:spLocks noChangeShapeType="1"/>
                </p:cNvSpPr>
                <p:nvPr/>
              </p:nvSpPr>
              <p:spPr bwMode="auto">
                <a:xfrm>
                  <a:off x="2358" y="640"/>
                  <a:ext cx="1021" cy="749"/>
                </a:xfrm>
                <a:prstGeom prst="line">
                  <a:avLst/>
                </a:prstGeom>
                <a:noFill/>
                <a:ln w="9525">
                  <a:solidFill>
                    <a:schemeClr val="tx1"/>
                  </a:solidFill>
                  <a:round/>
                  <a:headEnd/>
                  <a:tailEnd/>
                </a:ln>
              </p:spPr>
              <p:txBody>
                <a:bodyPr/>
                <a:lstStyle/>
                <a:p>
                  <a:endParaRPr lang="fr-FR"/>
                </a:p>
              </p:txBody>
            </p:sp>
            <p:sp>
              <p:nvSpPr>
                <p:cNvPr id="43026" name="Line 17"/>
                <p:cNvSpPr>
                  <a:spLocks noChangeShapeType="1"/>
                </p:cNvSpPr>
                <p:nvPr/>
              </p:nvSpPr>
              <p:spPr bwMode="auto">
                <a:xfrm flipV="1">
                  <a:off x="2336" y="663"/>
                  <a:ext cx="1021" cy="726"/>
                </a:xfrm>
                <a:prstGeom prst="line">
                  <a:avLst/>
                </a:prstGeom>
                <a:noFill/>
                <a:ln w="9525">
                  <a:solidFill>
                    <a:schemeClr val="tx1"/>
                  </a:solidFill>
                  <a:round/>
                  <a:headEnd/>
                  <a:tailEnd/>
                </a:ln>
              </p:spPr>
              <p:txBody>
                <a:bodyPr/>
                <a:lstStyle/>
                <a:p>
                  <a:endParaRPr lang="fr-FR"/>
                </a:p>
              </p:txBody>
            </p:sp>
          </p:grpSp>
          <p:sp>
            <p:nvSpPr>
              <p:cNvPr id="43023" name="Oval 18"/>
              <p:cNvSpPr>
                <a:spLocks noChangeArrowheads="1"/>
              </p:cNvSpPr>
              <p:nvPr/>
            </p:nvSpPr>
            <p:spPr bwMode="auto">
              <a:xfrm>
                <a:off x="2812" y="958"/>
                <a:ext cx="113" cy="114"/>
              </a:xfrm>
              <a:prstGeom prst="ellipse">
                <a:avLst/>
              </a:prstGeom>
              <a:solidFill>
                <a:srgbClr val="FF0000"/>
              </a:solidFill>
              <a:ln w="9525">
                <a:solidFill>
                  <a:schemeClr val="tx1"/>
                </a:solidFill>
                <a:round/>
                <a:headEnd/>
                <a:tailEnd/>
              </a:ln>
            </p:spPr>
            <p:txBody>
              <a:bodyPr wrap="none" anchor="ctr"/>
              <a:lstStyle/>
              <a:p>
                <a:endParaRPr lang="fr-FR"/>
              </a:p>
            </p:txBody>
          </p:sp>
        </p:grpSp>
        <p:sp>
          <p:nvSpPr>
            <p:cNvPr id="43021" name="Text Box 19"/>
            <p:cNvSpPr txBox="1">
              <a:spLocks noChangeArrowheads="1"/>
            </p:cNvSpPr>
            <p:nvPr/>
          </p:nvSpPr>
          <p:spPr bwMode="auto">
            <a:xfrm>
              <a:off x="2993" y="890"/>
              <a:ext cx="272" cy="250"/>
            </a:xfrm>
            <a:prstGeom prst="rect">
              <a:avLst/>
            </a:prstGeom>
            <a:noFill/>
            <a:ln w="9525">
              <a:noFill/>
              <a:miter lim="800000"/>
              <a:headEnd/>
              <a:tailEnd/>
            </a:ln>
          </p:spPr>
          <p:txBody>
            <a:bodyPr>
              <a:spAutoFit/>
            </a:bodyPr>
            <a:lstStyle/>
            <a:p>
              <a:pPr>
                <a:spcBef>
                  <a:spcPct val="50000"/>
                </a:spcBef>
              </a:pPr>
              <a:r>
                <a:rPr lang="fr-FR" sz="2000" b="1">
                  <a:solidFill>
                    <a:srgbClr val="FF0000"/>
                  </a:solidFill>
                </a:rPr>
                <a:t>G</a:t>
              </a:r>
            </a:p>
          </p:txBody>
        </p:sp>
      </p:grpSp>
      <p:sp>
        <p:nvSpPr>
          <p:cNvPr id="108564" name="Rectangle 20"/>
          <p:cNvSpPr>
            <a:spLocks noChangeArrowheads="1"/>
          </p:cNvSpPr>
          <p:nvPr/>
        </p:nvSpPr>
        <p:spPr bwMode="auto">
          <a:xfrm>
            <a:off x="0" y="296863"/>
            <a:ext cx="2916238" cy="1906587"/>
          </a:xfrm>
          <a:prstGeom prst="rect">
            <a:avLst/>
          </a:prstGeom>
          <a:noFill/>
          <a:ln w="9525">
            <a:noFill/>
            <a:miter lim="800000"/>
            <a:headEnd/>
            <a:tailEnd/>
          </a:ln>
        </p:spPr>
        <p:txBody>
          <a:bodyPr/>
          <a:lstStyle/>
          <a:p>
            <a:pPr algn="ctr">
              <a:spcBef>
                <a:spcPct val="20000"/>
              </a:spcBef>
            </a:pPr>
            <a:r>
              <a:rPr lang="fr-FR" sz="2800">
                <a:solidFill>
                  <a:schemeClr val="accent2"/>
                </a:solidFill>
              </a:rPr>
              <a:t>Soit</a:t>
            </a:r>
            <a:r>
              <a:rPr lang="fr-FR" sz="2800">
                <a:solidFill>
                  <a:srgbClr val="FFFF00"/>
                </a:solidFill>
              </a:rPr>
              <a:t> </a:t>
            </a:r>
            <a:r>
              <a:rPr lang="fr-FR" sz="2800" b="1">
                <a:solidFill>
                  <a:srgbClr val="FF0000"/>
                </a:solidFill>
              </a:rPr>
              <a:t>G</a:t>
            </a:r>
            <a:r>
              <a:rPr lang="fr-FR" sz="2800">
                <a:solidFill>
                  <a:srgbClr val="FFFF00"/>
                </a:solidFill>
              </a:rPr>
              <a:t> </a:t>
            </a:r>
            <a:r>
              <a:rPr lang="fr-FR" sz="2800">
                <a:solidFill>
                  <a:schemeClr val="accent2"/>
                </a:solidFill>
              </a:rPr>
              <a:t>le centre de gravité de corps qui va être immergé</a:t>
            </a:r>
          </a:p>
        </p:txBody>
      </p:sp>
      <p:grpSp>
        <p:nvGrpSpPr>
          <p:cNvPr id="8" name="Group 22"/>
          <p:cNvGrpSpPr>
            <a:grpSpLocks/>
          </p:cNvGrpSpPr>
          <p:nvPr/>
        </p:nvGrpSpPr>
        <p:grpSpPr bwMode="auto">
          <a:xfrm>
            <a:off x="4535488" y="2503488"/>
            <a:ext cx="828675" cy="457200"/>
            <a:chOff x="3719" y="1003"/>
            <a:chExt cx="522" cy="288"/>
          </a:xfrm>
        </p:grpSpPr>
        <p:sp>
          <p:nvSpPr>
            <p:cNvPr id="43018" name="Text Box 23"/>
            <p:cNvSpPr txBox="1">
              <a:spLocks noChangeArrowheads="1"/>
            </p:cNvSpPr>
            <p:nvPr/>
          </p:nvSpPr>
          <p:spPr bwMode="auto">
            <a:xfrm>
              <a:off x="3923" y="1003"/>
              <a:ext cx="318" cy="288"/>
            </a:xfrm>
            <a:prstGeom prst="rect">
              <a:avLst/>
            </a:prstGeom>
            <a:noFill/>
            <a:ln w="9525">
              <a:noFill/>
              <a:miter lim="800000"/>
              <a:headEnd/>
              <a:tailEnd/>
            </a:ln>
          </p:spPr>
          <p:txBody>
            <a:bodyPr>
              <a:spAutoFit/>
            </a:bodyPr>
            <a:lstStyle/>
            <a:p>
              <a:pPr>
                <a:spcBef>
                  <a:spcPct val="50000"/>
                </a:spcBef>
              </a:pPr>
              <a:r>
                <a:rPr lang="fr-FR" sz="2400" b="1"/>
                <a:t>C</a:t>
              </a:r>
            </a:p>
          </p:txBody>
        </p:sp>
        <p:sp>
          <p:nvSpPr>
            <p:cNvPr id="43019" name="Oval 24"/>
            <p:cNvSpPr>
              <a:spLocks noChangeArrowheads="1"/>
            </p:cNvSpPr>
            <p:nvPr/>
          </p:nvSpPr>
          <p:spPr bwMode="auto">
            <a:xfrm>
              <a:off x="3719" y="1117"/>
              <a:ext cx="91" cy="90"/>
            </a:xfrm>
            <a:prstGeom prst="ellipse">
              <a:avLst/>
            </a:prstGeom>
            <a:solidFill>
              <a:schemeClr val="tx2"/>
            </a:solidFill>
            <a:ln w="9525">
              <a:solidFill>
                <a:schemeClr val="tx1"/>
              </a:solidFill>
              <a:round/>
              <a:headEnd/>
              <a:tailEnd/>
            </a:ln>
          </p:spPr>
          <p:txBody>
            <a:bodyPr wrap="none" anchor="ctr"/>
            <a:lstStyle/>
            <a:p>
              <a:endParaRPr lang="fr-FR"/>
            </a:p>
          </p:txBody>
        </p:sp>
      </p:grpSp>
      <p:sp>
        <p:nvSpPr>
          <p:cNvPr id="108569" name="Rectangle 25" descr="Parchemin"/>
          <p:cNvSpPr>
            <a:spLocks noChangeArrowheads="1"/>
          </p:cNvSpPr>
          <p:nvPr/>
        </p:nvSpPr>
        <p:spPr bwMode="auto">
          <a:xfrm>
            <a:off x="503238" y="404813"/>
            <a:ext cx="8135937" cy="900112"/>
          </a:xfrm>
          <a:prstGeom prst="rect">
            <a:avLst/>
          </a:prstGeom>
          <a:blipFill dpi="0" rotWithShape="1">
            <a:blip r:embed="rId3" cstate="print"/>
            <a:srcRect/>
            <a:tile tx="0" ty="0" sx="100000" sy="100000" flip="none" algn="tl"/>
          </a:blipFill>
          <a:ln w="9525">
            <a:noFill/>
            <a:miter lim="800000"/>
            <a:headEnd/>
            <a:tailEnd/>
          </a:ln>
        </p:spPr>
        <p:txBody>
          <a:bodyPr/>
          <a:lstStyle/>
          <a:p>
            <a:pPr algn="ctr">
              <a:lnSpc>
                <a:spcPct val="90000"/>
              </a:lnSpc>
              <a:spcBef>
                <a:spcPct val="20000"/>
              </a:spcBef>
            </a:pPr>
            <a:r>
              <a:rPr lang="fr-FR" sz="3200"/>
              <a:t> il n’est stable que si </a:t>
            </a:r>
            <a:r>
              <a:rPr lang="fr-FR" sz="3200" b="1" i="1"/>
              <a:t>C</a:t>
            </a:r>
            <a:r>
              <a:rPr lang="fr-FR" sz="3200"/>
              <a:t> est sur la verticale de </a:t>
            </a:r>
            <a:r>
              <a:rPr lang="fr-FR" sz="3200" b="1" i="1"/>
              <a:t>G</a:t>
            </a:r>
            <a:r>
              <a:rPr lang="fr-FR" sz="3200"/>
              <a:t> et au dessus de celui-ci </a:t>
            </a:r>
          </a:p>
        </p:txBody>
      </p:sp>
      <p:sp>
        <p:nvSpPr>
          <p:cNvPr id="108570" name="Rectangle 26"/>
          <p:cNvSpPr>
            <a:spLocks noChangeArrowheads="1"/>
          </p:cNvSpPr>
          <p:nvPr/>
        </p:nvSpPr>
        <p:spPr bwMode="auto">
          <a:xfrm>
            <a:off x="6551613" y="1304925"/>
            <a:ext cx="2444750" cy="1465263"/>
          </a:xfrm>
          <a:prstGeom prst="rect">
            <a:avLst/>
          </a:prstGeom>
          <a:noFill/>
          <a:ln w="9525">
            <a:noFill/>
            <a:miter lim="800000"/>
            <a:headEnd/>
            <a:tailEnd/>
          </a:ln>
        </p:spPr>
        <p:txBody>
          <a:bodyPr wrap="none" anchor="ctr">
            <a:spAutoFit/>
          </a:bodyPr>
          <a:lstStyle/>
          <a:p>
            <a:r>
              <a:rPr lang="fr-FR" b="1" i="1">
                <a:solidFill>
                  <a:srgbClr val="FF0000"/>
                </a:solidFill>
              </a:rPr>
              <a:t>G</a:t>
            </a:r>
            <a:r>
              <a:rPr lang="fr-FR" b="1" i="1"/>
              <a:t>C</a:t>
            </a:r>
            <a:r>
              <a:rPr lang="fr-FR"/>
              <a:t> s’appelle hauteur </a:t>
            </a:r>
          </a:p>
          <a:p>
            <a:r>
              <a:rPr lang="fr-FR"/>
              <a:t>      Métacentrique et </a:t>
            </a:r>
          </a:p>
          <a:p>
            <a:r>
              <a:rPr lang="fr-FR"/>
              <a:t>      caractérise</a:t>
            </a:r>
          </a:p>
          <a:p>
            <a:r>
              <a:rPr lang="fr-FR"/>
              <a:t>     la stabilité statique </a:t>
            </a:r>
          </a:p>
          <a:p>
            <a:r>
              <a:rPr lang="fr-FR"/>
              <a:t>         du corps </a:t>
            </a:r>
          </a:p>
        </p:txBody>
      </p:sp>
      <p:sp>
        <p:nvSpPr>
          <p:cNvPr id="108565" name="Rectangle 21"/>
          <p:cNvSpPr>
            <a:spLocks noChangeArrowheads="1"/>
          </p:cNvSpPr>
          <p:nvPr/>
        </p:nvSpPr>
        <p:spPr bwMode="auto">
          <a:xfrm>
            <a:off x="503238" y="5553075"/>
            <a:ext cx="8135937" cy="1512888"/>
          </a:xfrm>
          <a:prstGeom prst="rect">
            <a:avLst/>
          </a:prstGeom>
          <a:noFill/>
          <a:ln w="9525">
            <a:noFill/>
            <a:miter lim="800000"/>
            <a:headEnd/>
            <a:tailEnd/>
          </a:ln>
        </p:spPr>
        <p:txBody>
          <a:bodyPr/>
          <a:lstStyle/>
          <a:p>
            <a:pPr algn="ctr">
              <a:lnSpc>
                <a:spcPct val="90000"/>
              </a:lnSpc>
              <a:spcBef>
                <a:spcPct val="20000"/>
              </a:spcBef>
            </a:pPr>
            <a:r>
              <a:rPr lang="fr-FR" sz="3200"/>
              <a:t>Quand le centre de gravité </a:t>
            </a:r>
            <a:r>
              <a:rPr lang="fr-FR" sz="3200" b="1" i="1">
                <a:solidFill>
                  <a:srgbClr val="FF0000"/>
                </a:solidFill>
              </a:rPr>
              <a:t>G</a:t>
            </a:r>
            <a:r>
              <a:rPr lang="fr-FR" sz="3200"/>
              <a:t> coïncide avec le centre de poussée </a:t>
            </a:r>
            <a:r>
              <a:rPr lang="fr-FR" sz="3200" b="1" i="1"/>
              <a:t>C</a:t>
            </a:r>
            <a:r>
              <a:rPr lang="fr-FR" sz="3200"/>
              <a:t>, l’équilibre est indifférent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8546">
                                            <p:txEl>
                                              <p:pRg st="0" end="0"/>
                                            </p:txEl>
                                          </p:spTgt>
                                        </p:tgtEl>
                                        <p:attrNameLst>
                                          <p:attrName>style.visibility</p:attrName>
                                        </p:attrNameLst>
                                      </p:cBhvr>
                                      <p:to>
                                        <p:strVal val="visible"/>
                                      </p:to>
                                    </p:set>
                                    <p:anim calcmode="discrete" valueType="clr">
                                      <p:cBhvr override="childStyle">
                                        <p:cTn id="7" dur="80"/>
                                        <p:tgtEl>
                                          <p:spTgt spid="1085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854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854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08564"/>
                                        </p:tgtEl>
                                        <p:attrNameLst>
                                          <p:attrName>style.visibility</p:attrName>
                                        </p:attrNameLst>
                                      </p:cBhvr>
                                      <p:to>
                                        <p:strVal val="visible"/>
                                      </p:to>
                                    </p:set>
                                    <p:anim calcmode="discrete" valueType="clr">
                                      <p:cBhvr override="childStyle">
                                        <p:cTn id="20" dur="80"/>
                                        <p:tgtEl>
                                          <p:spTgt spid="108564"/>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8564"/>
                                        </p:tgtEl>
                                        <p:attrNameLst>
                                          <p:attrName>fillcolor</p:attrName>
                                        </p:attrNameLst>
                                      </p:cBhvr>
                                      <p:tavLst>
                                        <p:tav tm="0">
                                          <p:val>
                                            <p:clrVal>
                                              <a:schemeClr val="accent2"/>
                                            </p:clrVal>
                                          </p:val>
                                        </p:tav>
                                        <p:tav tm="50000">
                                          <p:val>
                                            <p:clrVal>
                                              <a:schemeClr val="hlink"/>
                                            </p:clrVal>
                                          </p:val>
                                        </p:tav>
                                      </p:tavLst>
                                    </p:anim>
                                    <p:set>
                                      <p:cBhvr>
                                        <p:cTn id="22" dur="80"/>
                                        <p:tgtEl>
                                          <p:spTgt spid="108564"/>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iterate type="lt">
                                    <p:tmPct val="0"/>
                                  </p:iterate>
                                  <p:childTnLst>
                                    <p:anim calcmode="lin" valueType="num">
                                      <p:cBhvr additive="base">
                                        <p:cTn id="32" dur="500"/>
                                        <p:tgtEl>
                                          <p:spTgt spid="108546">
                                            <p:txEl>
                                              <p:pRg st="0" end="0"/>
                                            </p:txEl>
                                          </p:spTgt>
                                        </p:tgtEl>
                                        <p:attrNameLst>
                                          <p:attrName>ppt_x</p:attrName>
                                        </p:attrNameLst>
                                      </p:cBhvr>
                                      <p:tavLst>
                                        <p:tav tm="0">
                                          <p:val>
                                            <p:strVal val="ppt_x"/>
                                          </p:val>
                                        </p:tav>
                                        <p:tav tm="100000">
                                          <p:val>
                                            <p:strVal val="ppt_x"/>
                                          </p:val>
                                        </p:tav>
                                      </p:tavLst>
                                    </p:anim>
                                    <p:anim calcmode="lin" valueType="num">
                                      <p:cBhvr additive="base">
                                        <p:cTn id="33" dur="500"/>
                                        <p:tgtEl>
                                          <p:spTgt spid="108546">
                                            <p:txEl>
                                              <p:pRg st="0" end="0"/>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108546">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iterate type="lt">
                                    <p:tmPct val="0"/>
                                  </p:iterate>
                                  <p:childTnLst>
                                    <p:animEffect transition="out" filter="blinds(horizontal)">
                                      <p:cBhvr>
                                        <p:cTn id="38" dur="500"/>
                                        <p:tgtEl>
                                          <p:spTgt spid="108564"/>
                                        </p:tgtEl>
                                      </p:cBhvr>
                                    </p:animEffect>
                                    <p:set>
                                      <p:cBhvr>
                                        <p:cTn id="39" dur="1" fill="hold">
                                          <p:stCondLst>
                                            <p:cond delay="499"/>
                                          </p:stCondLst>
                                        </p:cTn>
                                        <p:tgtEl>
                                          <p:spTgt spid="10856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08565"/>
                                        </p:tgtEl>
                                        <p:attrNameLst>
                                          <p:attrName>style.visibility</p:attrName>
                                        </p:attrNameLst>
                                      </p:cBhvr>
                                      <p:to>
                                        <p:strVal val="visible"/>
                                      </p:to>
                                    </p:set>
                                    <p:anim calcmode="discrete" valueType="clr">
                                      <p:cBhvr override="childStyle">
                                        <p:cTn id="44" dur="80"/>
                                        <p:tgtEl>
                                          <p:spTgt spid="108565"/>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8565"/>
                                        </p:tgtEl>
                                        <p:attrNameLst>
                                          <p:attrName>fillcolor</p:attrName>
                                        </p:attrNameLst>
                                      </p:cBhvr>
                                      <p:tavLst>
                                        <p:tav tm="0">
                                          <p:val>
                                            <p:clrVal>
                                              <a:schemeClr val="accent2"/>
                                            </p:clrVal>
                                          </p:val>
                                        </p:tav>
                                        <p:tav tm="50000">
                                          <p:val>
                                            <p:clrVal>
                                              <a:schemeClr val="hlink"/>
                                            </p:clrVal>
                                          </p:val>
                                        </p:tav>
                                      </p:tavLst>
                                    </p:anim>
                                    <p:set>
                                      <p:cBhvr>
                                        <p:cTn id="46" dur="80"/>
                                        <p:tgtEl>
                                          <p:spTgt spid="108565"/>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5E-6 -3.69942E-6 L 0.00018 0.23353 " pathEditMode="relative" rAng="0" ptsTypes="AA">
                                      <p:cBhvr>
                                        <p:cTn id="50" dur="2000" fill="hold"/>
                                        <p:tgtEl>
                                          <p:spTgt spid="5"/>
                                        </p:tgtEl>
                                        <p:attrNameLst>
                                          <p:attrName>ppt_x</p:attrName>
                                          <p:attrName>ppt_y</p:attrName>
                                        </p:attrNameLst>
                                      </p:cBhvr>
                                      <p:rCtr x="0" y="117"/>
                                    </p:animMotion>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fill="hold" nodeType="clickEffect">
                                  <p:stCondLst>
                                    <p:cond delay="0"/>
                                  </p:stCondLst>
                                  <p:childTnLst>
                                    <p:animMotion origin="layout" path="M -2.5E-6 0.07329 L -2.5E-6 -0.04717 " pathEditMode="relative" rAng="0" ptsTypes="AA">
                                      <p:cBhvr>
                                        <p:cTn id="54" dur="2000" fill="hold"/>
                                        <p:tgtEl>
                                          <p:spTgt spid="2"/>
                                        </p:tgtEl>
                                        <p:attrNameLst>
                                          <p:attrName>ppt_x</p:attrName>
                                          <p:attrName>ppt_y</p:attrName>
                                        </p:attrNameLst>
                                      </p:cBhvr>
                                      <p:rCtr x="0" y="-60"/>
                                    </p:animMotion>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500" fill="hold"/>
                                        <p:tgtEl>
                                          <p:spTgt spid="8"/>
                                        </p:tgtEl>
                                        <p:attrNameLst>
                                          <p:attrName>ppt_w</p:attrName>
                                        </p:attrNameLst>
                                      </p:cBhvr>
                                      <p:tavLst>
                                        <p:tav tm="0">
                                          <p:val>
                                            <p:fltVal val="0"/>
                                          </p:val>
                                        </p:tav>
                                        <p:tav tm="100000">
                                          <p:val>
                                            <p:strVal val="#ppt_w"/>
                                          </p:val>
                                        </p:tav>
                                      </p:tavLst>
                                    </p:anim>
                                    <p:anim calcmode="lin" valueType="num">
                                      <p:cBhvr>
                                        <p:cTn id="6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08569"/>
                                        </p:tgtEl>
                                        <p:attrNameLst>
                                          <p:attrName>style.visibility</p:attrName>
                                        </p:attrNameLst>
                                      </p:cBhvr>
                                      <p:to>
                                        <p:strVal val="visible"/>
                                      </p:to>
                                    </p:set>
                                    <p:anim calcmode="discrete" valueType="clr">
                                      <p:cBhvr override="childStyle">
                                        <p:cTn id="65" dur="80"/>
                                        <p:tgtEl>
                                          <p:spTgt spid="108569"/>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08569"/>
                                        </p:tgtEl>
                                        <p:attrNameLst>
                                          <p:attrName>fillcolor</p:attrName>
                                        </p:attrNameLst>
                                      </p:cBhvr>
                                      <p:tavLst>
                                        <p:tav tm="0">
                                          <p:val>
                                            <p:clrVal>
                                              <a:schemeClr val="accent2"/>
                                            </p:clrVal>
                                          </p:val>
                                        </p:tav>
                                        <p:tav tm="50000">
                                          <p:val>
                                            <p:clrVal>
                                              <a:schemeClr val="hlink"/>
                                            </p:clrVal>
                                          </p:val>
                                        </p:tav>
                                      </p:tavLst>
                                    </p:anim>
                                    <p:set>
                                      <p:cBhvr>
                                        <p:cTn id="67" dur="80"/>
                                        <p:tgtEl>
                                          <p:spTgt spid="108569"/>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51" presetClass="entr" presetSubtype="0" fill="hold" grpId="0" nodeType="clickEffect">
                                  <p:stCondLst>
                                    <p:cond delay="0"/>
                                  </p:stCondLst>
                                  <p:childTnLst>
                                    <p:set>
                                      <p:cBhvr>
                                        <p:cTn id="71" dur="1" fill="hold">
                                          <p:stCondLst>
                                            <p:cond delay="0"/>
                                          </p:stCondLst>
                                        </p:cTn>
                                        <p:tgtEl>
                                          <p:spTgt spid="108570"/>
                                        </p:tgtEl>
                                        <p:attrNameLst>
                                          <p:attrName>style.visibility</p:attrName>
                                        </p:attrNameLst>
                                      </p:cBhvr>
                                      <p:to>
                                        <p:strVal val="visible"/>
                                      </p:to>
                                    </p:set>
                                    <p:animEffect transition="in" filter="fade">
                                      <p:cBhvr>
                                        <p:cTn id="72" dur="770" decel="100000"/>
                                        <p:tgtEl>
                                          <p:spTgt spid="108570"/>
                                        </p:tgtEl>
                                      </p:cBhvr>
                                    </p:animEffect>
                                    <p:animScale>
                                      <p:cBhvr>
                                        <p:cTn id="73" dur="770" decel="100000"/>
                                        <p:tgtEl>
                                          <p:spTgt spid="108570"/>
                                        </p:tgtEl>
                                      </p:cBhvr>
                                      <p:from x="10000" y="10000"/>
                                      <p:to x="200000" y="450000"/>
                                    </p:animScale>
                                    <p:animScale>
                                      <p:cBhvr>
                                        <p:cTn id="74" dur="1230" accel="100000" fill="hold">
                                          <p:stCondLst>
                                            <p:cond delay="770"/>
                                          </p:stCondLst>
                                        </p:cTn>
                                        <p:tgtEl>
                                          <p:spTgt spid="108570"/>
                                        </p:tgtEl>
                                      </p:cBhvr>
                                      <p:from x="200000" y="450000"/>
                                      <p:to x="100000" y="100000"/>
                                    </p:animScale>
                                    <p:set>
                                      <p:cBhvr>
                                        <p:cTn id="75" dur="770" fill="hold"/>
                                        <p:tgtEl>
                                          <p:spTgt spid="108570"/>
                                        </p:tgtEl>
                                        <p:attrNameLst>
                                          <p:attrName>ppt_x</p:attrName>
                                        </p:attrNameLst>
                                      </p:cBhvr>
                                      <p:to>
                                        <p:strVal val="(0.5)"/>
                                      </p:to>
                                    </p:set>
                                    <p:anim from="(0.5)" to="(#ppt_x)" calcmode="lin" valueType="num">
                                      <p:cBhvr>
                                        <p:cTn id="76" dur="1230" accel="100000" fill="hold">
                                          <p:stCondLst>
                                            <p:cond delay="770"/>
                                          </p:stCondLst>
                                        </p:cTn>
                                        <p:tgtEl>
                                          <p:spTgt spid="108570"/>
                                        </p:tgtEl>
                                        <p:attrNameLst>
                                          <p:attrName>ppt_x</p:attrName>
                                        </p:attrNameLst>
                                      </p:cBhvr>
                                    </p:anim>
                                    <p:set>
                                      <p:cBhvr>
                                        <p:cTn id="77" dur="770" fill="hold"/>
                                        <p:tgtEl>
                                          <p:spTgt spid="108570"/>
                                        </p:tgtEl>
                                        <p:attrNameLst>
                                          <p:attrName>ppt_y</p:attrName>
                                        </p:attrNameLst>
                                      </p:cBhvr>
                                      <p:to>
                                        <p:strVal val="(#ppt_y+0.4)"/>
                                      </p:to>
                                    </p:set>
                                    <p:anim from="(#ppt_y+0.4)" to="(#ppt_y)" calcmode="lin" valueType="num">
                                      <p:cBhvr>
                                        <p:cTn id="78" dur="1230" accel="100000" fill="hold">
                                          <p:stCondLst>
                                            <p:cond delay="770"/>
                                          </p:stCondLst>
                                        </p:cTn>
                                        <p:tgtEl>
                                          <p:spTgt spid="10857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p:bldP spid="108546" grpId="1" build="p"/>
      <p:bldP spid="108564" grpId="0"/>
      <p:bldP spid="108564" grpId="1"/>
      <p:bldP spid="108569" grpId="0" animBg="1"/>
      <p:bldP spid="108570" grpId="0"/>
      <p:bldP spid="10856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87338" y="728663"/>
            <a:ext cx="8640762" cy="2879725"/>
          </a:xfrm>
        </p:spPr>
        <p:txBody>
          <a:bodyPr/>
          <a:lstStyle/>
          <a:p>
            <a:pPr algn="l" eaLnBrk="1" hangingPunct="1"/>
            <a:r>
              <a:rPr lang="fr-FR" sz="3200" u="sng" dirty="0" smtClean="0"/>
              <a:t>La différence de pression entre le haut et le bas du solide engendre une poussée verticale</a:t>
            </a:r>
            <a:r>
              <a:rPr lang="fr-FR" sz="3200" dirty="0" smtClean="0"/>
              <a:t> dirigée vers les pressions décroissantes (</a:t>
            </a:r>
            <a:r>
              <a:rPr lang="fr-FR" sz="3200" u="sng" dirty="0" smtClean="0"/>
              <a:t>du bas vers le haut</a:t>
            </a:r>
            <a:r>
              <a:rPr lang="fr-FR" sz="3200" dirty="0" smtClean="0"/>
              <a:t>). Cette poussée est appelée </a:t>
            </a:r>
            <a:r>
              <a:rPr lang="fr-FR" sz="3200" i="1" u="sng" dirty="0" smtClean="0"/>
              <a:t>poussée d’Archimède</a:t>
            </a:r>
            <a:r>
              <a:rPr lang="fr-FR" sz="3200" dirty="0" smtClean="0"/>
              <a:t>  </a:t>
            </a:r>
            <a:r>
              <a:rPr lang="fr-FR" sz="2400" b="1" i="1" dirty="0" smtClean="0">
                <a:solidFill>
                  <a:schemeClr val="tx1"/>
                </a:solidFill>
                <a:latin typeface="Times New Roman" pitchFamily="18" charset="0"/>
                <a:cs typeface="Times New Roman" pitchFamily="18" charset="0"/>
              </a:rPr>
              <a:t>PA</a:t>
            </a:r>
            <a:r>
              <a:rPr lang="fr-FR" sz="3200" dirty="0" smtClean="0"/>
              <a:t> :</a:t>
            </a:r>
          </a:p>
        </p:txBody>
      </p:sp>
      <p:sp>
        <p:nvSpPr>
          <p:cNvPr id="110595" name="Text Box 3"/>
          <p:cNvSpPr txBox="1">
            <a:spLocks noChangeArrowheads="1"/>
          </p:cNvSpPr>
          <p:nvPr/>
        </p:nvSpPr>
        <p:spPr bwMode="auto">
          <a:xfrm>
            <a:off x="323850" y="4473575"/>
            <a:ext cx="8496300" cy="576263"/>
          </a:xfrm>
          <a:prstGeom prst="rect">
            <a:avLst/>
          </a:prstGeom>
          <a:solidFill>
            <a:srgbClr val="FFFFFF"/>
          </a:solidFill>
          <a:ln w="9525">
            <a:solidFill>
              <a:srgbClr val="000000"/>
            </a:solidFill>
            <a:miter lim="800000"/>
            <a:headEnd/>
            <a:tailEnd/>
          </a:ln>
        </p:spPr>
        <p:txBody>
          <a:bodyPr/>
          <a:lstStyle/>
          <a:p>
            <a:pPr algn="ctr"/>
            <a:r>
              <a:rPr lang="fr-FR" sz="2800" b="1" i="1" dirty="0">
                <a:latin typeface="Times New Roman" pitchFamily="18" charset="0"/>
                <a:cs typeface="Times New Roman" pitchFamily="18" charset="0"/>
              </a:rPr>
              <a:t>PA = ρ . g . h . </a:t>
            </a:r>
            <a:r>
              <a:rPr lang="fr-FR" sz="2800" b="1" i="1" dirty="0">
                <a:solidFill>
                  <a:srgbClr val="FF0000"/>
                </a:solidFill>
                <a:latin typeface="Times New Roman" pitchFamily="18" charset="0"/>
                <a:cs typeface="Times New Roman" pitchFamily="18" charset="0"/>
              </a:rPr>
              <a:t>S</a:t>
            </a:r>
            <a:r>
              <a:rPr lang="fr-FR" sz="2800" b="1" i="1" dirty="0">
                <a:latin typeface="Times New Roman" pitchFamily="18" charset="0"/>
                <a:cs typeface="Times New Roman" pitchFamily="18" charset="0"/>
              </a:rPr>
              <a:t> </a:t>
            </a:r>
            <a:r>
              <a:rPr lang="fr-FR" sz="2400" b="1" i="1" dirty="0">
                <a:latin typeface="Times New Roman" pitchFamily="18" charset="0"/>
                <a:cs typeface="Times New Roman" pitchFamily="18" charset="0"/>
              </a:rPr>
              <a:t>= poids du liquide occupant le m</a:t>
            </a:r>
            <a:r>
              <a:rPr lang="fr-FR" sz="2400" b="1" i="1" dirty="0">
                <a:latin typeface="Times New Roman" pitchFamily="18" charset="0"/>
              </a:rPr>
              <a:t>ême volume</a:t>
            </a:r>
            <a:endParaRPr lang="fr-FR" sz="2400" dirty="0"/>
          </a:p>
        </p:txBody>
      </p:sp>
      <p:sp>
        <p:nvSpPr>
          <p:cNvPr id="110596" name="Line 4"/>
          <p:cNvSpPr>
            <a:spLocks noChangeShapeType="1"/>
          </p:cNvSpPr>
          <p:nvPr/>
        </p:nvSpPr>
        <p:spPr bwMode="auto">
          <a:xfrm>
            <a:off x="2700338" y="4833938"/>
            <a:ext cx="395287" cy="935037"/>
          </a:xfrm>
          <a:prstGeom prst="line">
            <a:avLst/>
          </a:prstGeom>
          <a:noFill/>
          <a:ln w="9525">
            <a:solidFill>
              <a:schemeClr val="tx1"/>
            </a:solidFill>
            <a:round/>
            <a:headEnd/>
            <a:tailEnd type="triangle" w="med" len="med"/>
          </a:ln>
        </p:spPr>
        <p:txBody>
          <a:bodyPr/>
          <a:lstStyle/>
          <a:p>
            <a:endParaRPr lang="fr-FR"/>
          </a:p>
        </p:txBody>
      </p:sp>
      <p:sp>
        <p:nvSpPr>
          <p:cNvPr id="110597" name="Text Box 5"/>
          <p:cNvSpPr txBox="1">
            <a:spLocks noChangeArrowheads="1"/>
          </p:cNvSpPr>
          <p:nvPr/>
        </p:nvSpPr>
        <p:spPr bwMode="auto">
          <a:xfrm>
            <a:off x="3203574" y="5734050"/>
            <a:ext cx="3048023" cy="461665"/>
          </a:xfrm>
          <a:prstGeom prst="rect">
            <a:avLst/>
          </a:prstGeom>
          <a:noFill/>
          <a:ln w="9525">
            <a:noFill/>
            <a:miter lim="800000"/>
            <a:headEnd/>
            <a:tailEnd/>
          </a:ln>
        </p:spPr>
        <p:txBody>
          <a:bodyPr wrap="square">
            <a:spAutoFit/>
          </a:bodyPr>
          <a:lstStyle/>
          <a:p>
            <a:pPr>
              <a:spcBef>
                <a:spcPct val="50000"/>
              </a:spcBef>
            </a:pPr>
            <a:r>
              <a:rPr lang="fr-FR" sz="2400" b="1" dirty="0">
                <a:solidFill>
                  <a:srgbClr val="FF0000"/>
                </a:solidFill>
              </a:rPr>
              <a:t>Section du solide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fade">
                                      <p:cBhvr>
                                        <p:cTn id="7" dur="770" decel="100000"/>
                                        <p:tgtEl>
                                          <p:spTgt spid="110595"/>
                                        </p:tgtEl>
                                      </p:cBhvr>
                                    </p:animEffect>
                                    <p:animScale>
                                      <p:cBhvr>
                                        <p:cTn id="8" dur="770" decel="100000"/>
                                        <p:tgtEl>
                                          <p:spTgt spid="110595"/>
                                        </p:tgtEl>
                                      </p:cBhvr>
                                      <p:from x="10000" y="10000"/>
                                      <p:to x="200000" y="450000"/>
                                    </p:animScale>
                                    <p:animScale>
                                      <p:cBhvr>
                                        <p:cTn id="9" dur="1230" accel="100000" fill="hold">
                                          <p:stCondLst>
                                            <p:cond delay="770"/>
                                          </p:stCondLst>
                                        </p:cTn>
                                        <p:tgtEl>
                                          <p:spTgt spid="110595"/>
                                        </p:tgtEl>
                                      </p:cBhvr>
                                      <p:from x="200000" y="450000"/>
                                      <p:to x="100000" y="100000"/>
                                    </p:animScale>
                                    <p:set>
                                      <p:cBhvr>
                                        <p:cTn id="10" dur="770" fill="hold"/>
                                        <p:tgtEl>
                                          <p:spTgt spid="110595"/>
                                        </p:tgtEl>
                                        <p:attrNameLst>
                                          <p:attrName>ppt_x</p:attrName>
                                        </p:attrNameLst>
                                      </p:cBhvr>
                                      <p:to>
                                        <p:strVal val="(0.5)"/>
                                      </p:to>
                                    </p:set>
                                    <p:anim from="(0.5)" to="(#ppt_x)" calcmode="lin" valueType="num">
                                      <p:cBhvr>
                                        <p:cTn id="11" dur="1230" accel="100000" fill="hold">
                                          <p:stCondLst>
                                            <p:cond delay="770"/>
                                          </p:stCondLst>
                                        </p:cTn>
                                        <p:tgtEl>
                                          <p:spTgt spid="110595"/>
                                        </p:tgtEl>
                                        <p:attrNameLst>
                                          <p:attrName>ppt_x</p:attrName>
                                        </p:attrNameLst>
                                      </p:cBhvr>
                                    </p:anim>
                                    <p:set>
                                      <p:cBhvr>
                                        <p:cTn id="12" dur="770" fill="hold"/>
                                        <p:tgtEl>
                                          <p:spTgt spid="110595"/>
                                        </p:tgtEl>
                                        <p:attrNameLst>
                                          <p:attrName>ppt_y</p:attrName>
                                        </p:attrNameLst>
                                      </p:cBhvr>
                                      <p:to>
                                        <p:strVal val="(#ppt_y+0.4)"/>
                                      </p:to>
                                    </p:set>
                                    <p:anim from="(#ppt_y+0.4)" to="(#ppt_y)" calcmode="lin" valueType="num">
                                      <p:cBhvr>
                                        <p:cTn id="13" dur="1230" accel="100000" fill="hold">
                                          <p:stCondLst>
                                            <p:cond delay="770"/>
                                          </p:stCondLst>
                                        </p:cTn>
                                        <p:tgtEl>
                                          <p:spTgt spid="11059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10596"/>
                                        </p:tgtEl>
                                        <p:attrNameLst>
                                          <p:attrName>style.visibility</p:attrName>
                                        </p:attrNameLst>
                                      </p:cBhvr>
                                      <p:to>
                                        <p:strVal val="visible"/>
                                      </p:to>
                                    </p:set>
                                    <p:anim calcmode="lin" valueType="num">
                                      <p:cBhvr>
                                        <p:cTn id="18" dur="500" fill="hold"/>
                                        <p:tgtEl>
                                          <p:spTgt spid="110596"/>
                                        </p:tgtEl>
                                        <p:attrNameLst>
                                          <p:attrName>ppt_w</p:attrName>
                                        </p:attrNameLst>
                                      </p:cBhvr>
                                      <p:tavLst>
                                        <p:tav tm="0">
                                          <p:val>
                                            <p:fltVal val="0"/>
                                          </p:val>
                                        </p:tav>
                                        <p:tav tm="100000">
                                          <p:val>
                                            <p:strVal val="#ppt_w"/>
                                          </p:val>
                                        </p:tav>
                                      </p:tavLst>
                                    </p:anim>
                                    <p:anim calcmode="lin" valueType="num">
                                      <p:cBhvr>
                                        <p:cTn id="19" dur="500" fill="hold"/>
                                        <p:tgtEl>
                                          <p:spTgt spid="11059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10597"/>
                                        </p:tgtEl>
                                        <p:attrNameLst>
                                          <p:attrName>style.visibility</p:attrName>
                                        </p:attrNameLst>
                                      </p:cBhvr>
                                      <p:to>
                                        <p:strVal val="visible"/>
                                      </p:to>
                                    </p:set>
                                    <p:anim calcmode="lin" valueType="num">
                                      <p:cBhvr>
                                        <p:cTn id="24" dur="500" fill="hold"/>
                                        <p:tgtEl>
                                          <p:spTgt spid="110597"/>
                                        </p:tgtEl>
                                        <p:attrNameLst>
                                          <p:attrName>ppt_w</p:attrName>
                                        </p:attrNameLst>
                                      </p:cBhvr>
                                      <p:tavLst>
                                        <p:tav tm="0">
                                          <p:val>
                                            <p:fltVal val="0"/>
                                          </p:val>
                                        </p:tav>
                                        <p:tav tm="100000">
                                          <p:val>
                                            <p:strVal val="#ppt_w"/>
                                          </p:val>
                                        </p:tav>
                                      </p:tavLst>
                                    </p:anim>
                                    <p:anim calcmode="lin" valueType="num">
                                      <p:cBhvr>
                                        <p:cTn id="25" dur="500" fill="hold"/>
                                        <p:tgtEl>
                                          <p:spTgt spid="110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P spid="110596" grpId="0" animBg="1"/>
      <p:bldP spid="11059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subTitle" idx="1"/>
          </p:nvPr>
        </p:nvSpPr>
        <p:spPr>
          <a:xfrm>
            <a:off x="0" y="2168525"/>
            <a:ext cx="9143999" cy="2341563"/>
          </a:xfrm>
        </p:spPr>
        <p:txBody>
          <a:bodyPr/>
          <a:lstStyle/>
          <a:p>
            <a:pPr algn="just" eaLnBrk="1" hangingPunct="1">
              <a:lnSpc>
                <a:spcPct val="90000"/>
              </a:lnSpc>
            </a:pPr>
            <a:r>
              <a:rPr lang="fr-FR" sz="3600" b="1" dirty="0" smtClean="0">
                <a:solidFill>
                  <a:schemeClr val="accent2"/>
                </a:solidFill>
              </a:rPr>
              <a:t>FA</a:t>
            </a:r>
            <a:r>
              <a:rPr lang="fr-FR" sz="3600" b="1" dirty="0" smtClean="0"/>
              <a:t> =</a:t>
            </a:r>
            <a:r>
              <a:rPr lang="fr-FR" sz="3600" b="1" dirty="0" smtClean="0">
                <a:solidFill>
                  <a:srgbClr val="FF0000"/>
                </a:solidFill>
              </a:rPr>
              <a:t> </a:t>
            </a:r>
            <a:r>
              <a:rPr lang="fr-FR" sz="3600" b="1" dirty="0" smtClean="0">
                <a:solidFill>
                  <a:schemeClr val="accent2"/>
                </a:solidFill>
              </a:rPr>
              <a:t>poids du volume d’eau déplacé</a:t>
            </a:r>
          </a:p>
          <a:p>
            <a:pPr algn="just" eaLnBrk="1" hangingPunct="1">
              <a:lnSpc>
                <a:spcPct val="90000"/>
              </a:lnSpc>
            </a:pPr>
            <a:endParaRPr lang="fr-FR" dirty="0" smtClean="0"/>
          </a:p>
          <a:p>
            <a:pPr algn="just" eaLnBrk="1" hangingPunct="1">
              <a:lnSpc>
                <a:spcPct val="90000"/>
              </a:lnSpc>
            </a:pPr>
            <a:r>
              <a:rPr lang="fr-FR" sz="3600" b="1" dirty="0" smtClean="0">
                <a:solidFill>
                  <a:schemeClr val="accent2"/>
                </a:solidFill>
              </a:rPr>
              <a:t>Volume d’eau déplacé</a:t>
            </a:r>
            <a:r>
              <a:rPr lang="fr-FR" sz="3600" b="1" dirty="0" smtClean="0"/>
              <a:t> = volume du corps immergé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Effect transition="in" filter="fade">
                                      <p:cBhvr>
                                        <p:cTn id="7" dur="770" decel="100000"/>
                                        <p:tgtEl>
                                          <p:spTgt spid="112642">
                                            <p:txEl>
                                              <p:pRg st="0" end="0"/>
                                            </p:txEl>
                                          </p:spTgt>
                                        </p:tgtEl>
                                      </p:cBhvr>
                                    </p:animEffect>
                                    <p:animScale>
                                      <p:cBhvr>
                                        <p:cTn id="8" dur="770" decel="100000"/>
                                        <p:tgtEl>
                                          <p:spTgt spid="112642">
                                            <p:txEl>
                                              <p:pRg st="0" end="0"/>
                                            </p:txEl>
                                          </p:spTgt>
                                        </p:tgtEl>
                                      </p:cBhvr>
                                      <p:from x="10000" y="10000"/>
                                      <p:to x="200000" y="450000"/>
                                    </p:animScale>
                                    <p:animScale>
                                      <p:cBhvr>
                                        <p:cTn id="9" dur="1230" accel="100000" fill="hold">
                                          <p:stCondLst>
                                            <p:cond delay="770"/>
                                          </p:stCondLst>
                                        </p:cTn>
                                        <p:tgtEl>
                                          <p:spTgt spid="112642">
                                            <p:txEl>
                                              <p:pRg st="0" end="0"/>
                                            </p:txEl>
                                          </p:spTgt>
                                        </p:tgtEl>
                                      </p:cBhvr>
                                      <p:from x="200000" y="450000"/>
                                      <p:to x="100000" y="100000"/>
                                    </p:animScale>
                                    <p:set>
                                      <p:cBhvr>
                                        <p:cTn id="10" dur="770" fill="hold"/>
                                        <p:tgtEl>
                                          <p:spTgt spid="112642">
                                            <p:txEl>
                                              <p:pRg st="0" end="0"/>
                                            </p:txEl>
                                          </p:spTgt>
                                        </p:tgtEl>
                                        <p:attrNameLst>
                                          <p:attrName>ppt_x</p:attrName>
                                        </p:attrNameLst>
                                      </p:cBhvr>
                                      <p:to>
                                        <p:strVal val="(0.5)"/>
                                      </p:to>
                                    </p:set>
                                    <p:anim from="(0.5)" to="(#ppt_x)" calcmode="lin" valueType="num">
                                      <p:cBhvr>
                                        <p:cTn id="11" dur="1230" accel="100000" fill="hold">
                                          <p:stCondLst>
                                            <p:cond delay="770"/>
                                          </p:stCondLst>
                                        </p:cTn>
                                        <p:tgtEl>
                                          <p:spTgt spid="112642">
                                            <p:txEl>
                                              <p:pRg st="0" end="0"/>
                                            </p:txEl>
                                          </p:spTgt>
                                        </p:tgtEl>
                                        <p:attrNameLst>
                                          <p:attrName>ppt_x</p:attrName>
                                        </p:attrNameLst>
                                      </p:cBhvr>
                                    </p:anim>
                                    <p:set>
                                      <p:cBhvr>
                                        <p:cTn id="12" dur="770" fill="hold"/>
                                        <p:tgtEl>
                                          <p:spTgt spid="11264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12642">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112642">
                                            <p:txEl>
                                              <p:pRg st="2" end="2"/>
                                            </p:txEl>
                                          </p:spTgt>
                                        </p:tgtEl>
                                        <p:attrNameLst>
                                          <p:attrName>style.visibility</p:attrName>
                                        </p:attrNameLst>
                                      </p:cBhvr>
                                      <p:to>
                                        <p:strVal val="visible"/>
                                      </p:to>
                                    </p:set>
                                    <p:animEffect transition="in" filter="fade">
                                      <p:cBhvr>
                                        <p:cTn id="18" dur="770" decel="100000"/>
                                        <p:tgtEl>
                                          <p:spTgt spid="112642">
                                            <p:txEl>
                                              <p:pRg st="2" end="2"/>
                                            </p:txEl>
                                          </p:spTgt>
                                        </p:tgtEl>
                                      </p:cBhvr>
                                    </p:animEffect>
                                    <p:animScale>
                                      <p:cBhvr>
                                        <p:cTn id="19" dur="770" decel="100000"/>
                                        <p:tgtEl>
                                          <p:spTgt spid="112642">
                                            <p:txEl>
                                              <p:pRg st="2" end="2"/>
                                            </p:txEl>
                                          </p:spTgt>
                                        </p:tgtEl>
                                      </p:cBhvr>
                                      <p:from x="10000" y="10000"/>
                                      <p:to x="200000" y="450000"/>
                                    </p:animScale>
                                    <p:animScale>
                                      <p:cBhvr>
                                        <p:cTn id="20" dur="1230" accel="100000" fill="hold">
                                          <p:stCondLst>
                                            <p:cond delay="770"/>
                                          </p:stCondLst>
                                        </p:cTn>
                                        <p:tgtEl>
                                          <p:spTgt spid="112642">
                                            <p:txEl>
                                              <p:pRg st="2" end="2"/>
                                            </p:txEl>
                                          </p:spTgt>
                                        </p:tgtEl>
                                      </p:cBhvr>
                                      <p:from x="200000" y="450000"/>
                                      <p:to x="100000" y="100000"/>
                                    </p:animScale>
                                    <p:set>
                                      <p:cBhvr>
                                        <p:cTn id="21" dur="770" fill="hold"/>
                                        <p:tgtEl>
                                          <p:spTgt spid="112642">
                                            <p:txEl>
                                              <p:pRg st="2" end="2"/>
                                            </p:txEl>
                                          </p:spTgt>
                                        </p:tgtEl>
                                        <p:attrNameLst>
                                          <p:attrName>ppt_x</p:attrName>
                                        </p:attrNameLst>
                                      </p:cBhvr>
                                      <p:to>
                                        <p:strVal val="(0.5)"/>
                                      </p:to>
                                    </p:set>
                                    <p:anim from="(0.5)" to="(#ppt_x)" calcmode="lin" valueType="num">
                                      <p:cBhvr>
                                        <p:cTn id="22" dur="1230" accel="100000" fill="hold">
                                          <p:stCondLst>
                                            <p:cond delay="770"/>
                                          </p:stCondLst>
                                        </p:cTn>
                                        <p:tgtEl>
                                          <p:spTgt spid="112642">
                                            <p:txEl>
                                              <p:pRg st="2" end="2"/>
                                            </p:txEl>
                                          </p:spTgt>
                                        </p:tgtEl>
                                        <p:attrNameLst>
                                          <p:attrName>ppt_x</p:attrName>
                                        </p:attrNameLst>
                                      </p:cBhvr>
                                    </p:anim>
                                    <p:set>
                                      <p:cBhvr>
                                        <p:cTn id="23" dur="770" fill="hold"/>
                                        <p:tgtEl>
                                          <p:spTgt spid="112642">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112642">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idx="4294967295"/>
          </p:nvPr>
        </p:nvSpPr>
        <p:spPr>
          <a:xfrm>
            <a:off x="685800" y="2130425"/>
            <a:ext cx="7772400" cy="1470025"/>
          </a:xfrm>
        </p:spPr>
        <p:txBody>
          <a:bodyPr/>
          <a:lstStyle/>
          <a:p>
            <a:pPr eaLnBrk="1" hangingPunct="1"/>
            <a:r>
              <a:rPr lang="fr-FR" b="1" i="1" u="sng" smtClean="0">
                <a:solidFill>
                  <a:schemeClr val="accent2"/>
                </a:solidFill>
              </a:rPr>
              <a:t>Généralités</a:t>
            </a:r>
          </a:p>
        </p:txBody>
      </p:sp>
      <p:sp>
        <p:nvSpPr>
          <p:cNvPr id="14339" name="Rectangle 3"/>
          <p:cNvSpPr>
            <a:spLocks noGrp="1" noChangeArrowheads="1"/>
          </p:cNvSpPr>
          <p:nvPr>
            <p:ph type="subTitle" idx="4294967295"/>
          </p:nvPr>
        </p:nvSpPr>
        <p:spPr>
          <a:xfrm>
            <a:off x="1371600" y="3886200"/>
            <a:ext cx="6400800" cy="1055688"/>
          </a:xfrm>
        </p:spPr>
        <p:txBody>
          <a:bodyPr/>
          <a:lstStyle/>
          <a:p>
            <a:pPr marL="0" indent="0" algn="ctr" eaLnBrk="1" hangingPunct="1">
              <a:buFontTx/>
              <a:buNone/>
            </a:pPr>
            <a:r>
              <a:rPr lang="fr-FR" b="1" i="1" u="sng" smtClean="0">
                <a:solidFill>
                  <a:schemeClr val="accent2"/>
                </a:solidFill>
              </a:rPr>
              <a:t>Chapitre I : État liquide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68313" y="1196975"/>
            <a:ext cx="8229600" cy="5219700"/>
          </a:xfrm>
        </p:spPr>
        <p:style>
          <a:lnRef idx="2">
            <a:schemeClr val="accent5"/>
          </a:lnRef>
          <a:fillRef idx="1">
            <a:schemeClr val="lt1"/>
          </a:fillRef>
          <a:effectRef idx="0">
            <a:schemeClr val="accent5"/>
          </a:effectRef>
          <a:fontRef idx="minor">
            <a:schemeClr val="dk1"/>
          </a:fontRef>
        </p:style>
        <p:txBody>
          <a:bodyPr/>
          <a:lstStyle/>
          <a:p>
            <a:pPr eaLnBrk="1" hangingPunct="1">
              <a:lnSpc>
                <a:spcPct val="90000"/>
              </a:lnSpc>
            </a:pPr>
            <a:r>
              <a:rPr lang="fr-FR" sz="2400" dirty="0" smtClean="0"/>
              <a:t>La matière peut se trouver, schématiquement, dans trois états : </a:t>
            </a:r>
            <a:r>
              <a:rPr lang="fr-FR" sz="2800" b="1" u="sng" dirty="0" smtClean="0">
                <a:solidFill>
                  <a:srgbClr val="6600FF"/>
                </a:solidFill>
              </a:rPr>
              <a:t>état solide</a:t>
            </a:r>
            <a:r>
              <a:rPr lang="fr-FR" sz="2400" dirty="0" smtClean="0">
                <a:solidFill>
                  <a:srgbClr val="6600FF"/>
                </a:solidFill>
              </a:rPr>
              <a:t>, </a:t>
            </a:r>
            <a:r>
              <a:rPr lang="fr-FR" sz="2800" b="1" u="sng" dirty="0" smtClean="0">
                <a:solidFill>
                  <a:srgbClr val="6600FF"/>
                </a:solidFill>
              </a:rPr>
              <a:t>état fluide</a:t>
            </a:r>
            <a:r>
              <a:rPr lang="fr-FR" sz="2400" dirty="0" smtClean="0">
                <a:solidFill>
                  <a:srgbClr val="6600FF"/>
                </a:solidFill>
              </a:rPr>
              <a:t> et </a:t>
            </a:r>
            <a:r>
              <a:rPr lang="fr-FR" sz="2800" b="1" u="sng" dirty="0" smtClean="0">
                <a:solidFill>
                  <a:srgbClr val="6600FF"/>
                </a:solidFill>
              </a:rPr>
              <a:t>état gazeux</a:t>
            </a:r>
            <a:r>
              <a:rPr lang="fr-FR" sz="2400" dirty="0" smtClean="0"/>
              <a:t>. </a:t>
            </a:r>
          </a:p>
          <a:p>
            <a:pPr eaLnBrk="1" hangingPunct="1">
              <a:lnSpc>
                <a:spcPct val="90000"/>
              </a:lnSpc>
              <a:buFontTx/>
              <a:buNone/>
            </a:pPr>
            <a:endParaRPr lang="fr-FR" sz="2400" dirty="0" smtClean="0"/>
          </a:p>
          <a:p>
            <a:pPr eaLnBrk="1" hangingPunct="1">
              <a:lnSpc>
                <a:spcPct val="90000"/>
              </a:lnSpc>
            </a:pPr>
            <a:r>
              <a:rPr lang="fr-FR" sz="2400" dirty="0" smtClean="0"/>
              <a:t>On peut introduire </a:t>
            </a:r>
            <a:r>
              <a:rPr lang="fr-FR" sz="2400" b="1" u="sng" dirty="0" smtClean="0"/>
              <a:t>deux notions</a:t>
            </a:r>
            <a:r>
              <a:rPr lang="fr-FR" sz="2400" dirty="0" smtClean="0"/>
              <a:t> pour expliquer la différence entre état et autre : </a:t>
            </a:r>
          </a:p>
          <a:p>
            <a:pPr eaLnBrk="1" hangingPunct="1">
              <a:lnSpc>
                <a:spcPct val="90000"/>
              </a:lnSpc>
              <a:buFontTx/>
              <a:buNone/>
            </a:pPr>
            <a:r>
              <a:rPr lang="fr-FR" sz="2400" b="1" i="1" dirty="0" smtClean="0"/>
              <a:t>                                </a:t>
            </a:r>
            <a:r>
              <a:rPr lang="fr-FR" sz="2400" b="1" i="1" u="sng" dirty="0" smtClean="0">
                <a:solidFill>
                  <a:srgbClr val="6600FF"/>
                </a:solidFill>
              </a:rPr>
              <a:t>la </a:t>
            </a:r>
            <a:r>
              <a:rPr lang="fr-FR" sz="2800" b="1" i="1" u="sng" dirty="0" smtClean="0">
                <a:solidFill>
                  <a:srgbClr val="6600FF"/>
                </a:solidFill>
              </a:rPr>
              <a:t>rigidité</a:t>
            </a:r>
            <a:r>
              <a:rPr lang="fr-FR" sz="2400" dirty="0" smtClean="0">
                <a:solidFill>
                  <a:srgbClr val="6600FF"/>
                </a:solidFill>
              </a:rPr>
              <a:t> et </a:t>
            </a:r>
            <a:r>
              <a:rPr lang="fr-FR" sz="2400" b="1" i="1" u="sng" dirty="0" smtClean="0">
                <a:solidFill>
                  <a:srgbClr val="6600FF"/>
                </a:solidFill>
              </a:rPr>
              <a:t>la </a:t>
            </a:r>
            <a:r>
              <a:rPr lang="fr-FR" sz="2800" b="1" i="1" u="sng" dirty="0" smtClean="0">
                <a:solidFill>
                  <a:srgbClr val="6600FF"/>
                </a:solidFill>
              </a:rPr>
              <a:t>cohésion</a:t>
            </a:r>
            <a:endParaRPr lang="fr-FR" sz="2400" b="1" i="1" u="sng" dirty="0" smtClean="0">
              <a:solidFill>
                <a:srgbClr val="6600FF"/>
              </a:solidFill>
            </a:endParaRPr>
          </a:p>
          <a:p>
            <a:pPr eaLnBrk="1" hangingPunct="1">
              <a:lnSpc>
                <a:spcPct val="90000"/>
              </a:lnSpc>
              <a:buFontTx/>
              <a:buNone/>
            </a:pPr>
            <a:endParaRPr lang="fr-FR" sz="2400" dirty="0" smtClean="0"/>
          </a:p>
          <a:p>
            <a:pPr eaLnBrk="1" hangingPunct="1">
              <a:lnSpc>
                <a:spcPct val="90000"/>
              </a:lnSpc>
            </a:pPr>
            <a:r>
              <a:rPr lang="fr-FR" b="1" dirty="0" smtClean="0"/>
              <a:t>A tenir:</a:t>
            </a:r>
            <a:r>
              <a:rPr lang="fr-FR" sz="2400" dirty="0" smtClean="0"/>
              <a:t> Lorsqu’on applique une force à un élément de matière:</a:t>
            </a:r>
          </a:p>
          <a:p>
            <a:pPr eaLnBrk="1" hangingPunct="1">
              <a:lnSpc>
                <a:spcPct val="90000"/>
              </a:lnSpc>
              <a:buFontTx/>
              <a:buNone/>
            </a:pPr>
            <a:r>
              <a:rPr lang="fr-FR" sz="2400" dirty="0" smtClean="0"/>
              <a:t>             - sa </a:t>
            </a:r>
            <a:r>
              <a:rPr lang="fr-FR" sz="2400" b="1" dirty="0" smtClean="0">
                <a:solidFill>
                  <a:srgbClr val="6600FF"/>
                </a:solidFill>
              </a:rPr>
              <a:t>rigidité</a:t>
            </a:r>
            <a:r>
              <a:rPr lang="fr-FR" sz="2400" dirty="0" smtClean="0"/>
              <a:t> caractérise: son aptitude à conserver </a:t>
            </a:r>
          </a:p>
          <a:p>
            <a:pPr eaLnBrk="1" hangingPunct="1">
              <a:lnSpc>
                <a:spcPct val="90000"/>
              </a:lnSpc>
              <a:buFontTx/>
              <a:buNone/>
            </a:pPr>
            <a:r>
              <a:rPr lang="fr-FR" sz="2400" dirty="0" smtClean="0"/>
              <a:t>                                              son volume </a:t>
            </a:r>
          </a:p>
          <a:p>
            <a:pPr eaLnBrk="1" hangingPunct="1">
              <a:lnSpc>
                <a:spcPct val="90000"/>
              </a:lnSpc>
              <a:buFontTx/>
              <a:buNone/>
            </a:pPr>
            <a:r>
              <a:rPr lang="fr-FR" sz="2400" dirty="0" smtClean="0"/>
              <a:t>             - sa </a:t>
            </a:r>
            <a:r>
              <a:rPr lang="fr-FR" sz="2400" b="1" dirty="0" smtClean="0">
                <a:solidFill>
                  <a:srgbClr val="6600FF"/>
                </a:solidFill>
              </a:rPr>
              <a:t>cohésion</a:t>
            </a:r>
            <a:r>
              <a:rPr lang="fr-FR" sz="2400" dirty="0" smtClean="0"/>
              <a:t> son aptitude à conserver sa forme.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fr-FR" sz="3200" smtClean="0">
                <a:solidFill>
                  <a:srgbClr val="FF0000"/>
                </a:solidFill>
              </a:rPr>
              <a:t>On peut alors donner ce schéma qui permet de fixer les idées :</a:t>
            </a:r>
          </a:p>
        </p:txBody>
      </p:sp>
      <p:grpSp>
        <p:nvGrpSpPr>
          <p:cNvPr id="16387" name="Group 4"/>
          <p:cNvGrpSpPr>
            <a:grpSpLocks/>
          </p:cNvGrpSpPr>
          <p:nvPr/>
        </p:nvGrpSpPr>
        <p:grpSpPr bwMode="auto">
          <a:xfrm>
            <a:off x="1140185" y="1484313"/>
            <a:ext cx="6024203" cy="3529012"/>
            <a:chOff x="3194" y="1597"/>
            <a:chExt cx="6863" cy="5220"/>
          </a:xfrm>
        </p:grpSpPr>
        <p:sp>
          <p:nvSpPr>
            <p:cNvPr id="16390" name="Line 5"/>
            <p:cNvSpPr>
              <a:spLocks noChangeShapeType="1"/>
            </p:cNvSpPr>
            <p:nvPr/>
          </p:nvSpPr>
          <p:spPr bwMode="auto">
            <a:xfrm flipV="1">
              <a:off x="4297" y="1597"/>
              <a:ext cx="1" cy="5040"/>
            </a:xfrm>
            <a:prstGeom prst="line">
              <a:avLst/>
            </a:prstGeom>
            <a:noFill/>
            <a:ln w="38100">
              <a:solidFill>
                <a:srgbClr val="000000"/>
              </a:solidFill>
              <a:round/>
              <a:headEnd/>
              <a:tailEnd type="triangle" w="med" len="med"/>
            </a:ln>
          </p:spPr>
          <p:txBody>
            <a:bodyPr/>
            <a:lstStyle/>
            <a:p>
              <a:endParaRPr lang="fr-FR"/>
            </a:p>
          </p:txBody>
        </p:sp>
        <p:grpSp>
          <p:nvGrpSpPr>
            <p:cNvPr id="16391" name="Group 6"/>
            <p:cNvGrpSpPr>
              <a:grpSpLocks/>
            </p:cNvGrpSpPr>
            <p:nvPr/>
          </p:nvGrpSpPr>
          <p:grpSpPr bwMode="auto">
            <a:xfrm>
              <a:off x="3937" y="1957"/>
              <a:ext cx="6120" cy="4860"/>
              <a:chOff x="3937" y="1957"/>
              <a:chExt cx="6120" cy="4860"/>
            </a:xfrm>
          </p:grpSpPr>
          <p:sp>
            <p:nvSpPr>
              <p:cNvPr id="16393" name="AutoShape 7" descr="Tirets verticaux"/>
              <p:cNvSpPr>
                <a:spLocks noChangeArrowheads="1"/>
              </p:cNvSpPr>
              <p:nvPr/>
            </p:nvSpPr>
            <p:spPr bwMode="auto">
              <a:xfrm>
                <a:off x="4477" y="3757"/>
                <a:ext cx="5040" cy="2340"/>
              </a:xfrm>
              <a:prstGeom prst="roundRect">
                <a:avLst>
                  <a:gd name="adj" fmla="val 16667"/>
                </a:avLst>
              </a:prstGeom>
              <a:pattFill prst="dashVert">
                <a:fgClr>
                  <a:srgbClr val="000000"/>
                </a:fgClr>
                <a:bgClr>
                  <a:srgbClr val="FFFFFF"/>
                </a:bgClr>
              </a:pattFill>
              <a:ln w="9525">
                <a:solidFill>
                  <a:srgbClr val="000000"/>
                </a:solidFill>
                <a:round/>
                <a:headEnd/>
                <a:tailEnd/>
              </a:ln>
            </p:spPr>
            <p:txBody>
              <a:bodyPr/>
              <a:lstStyle/>
              <a:p>
                <a:endParaRPr lang="fr-FR"/>
              </a:p>
            </p:txBody>
          </p:sp>
          <p:sp>
            <p:nvSpPr>
              <p:cNvPr id="16394" name="Text Box 8"/>
              <p:cNvSpPr txBox="1">
                <a:spLocks noChangeArrowheads="1"/>
              </p:cNvSpPr>
              <p:nvPr/>
            </p:nvSpPr>
            <p:spPr bwMode="auto">
              <a:xfrm>
                <a:off x="6457" y="3937"/>
                <a:ext cx="1080" cy="540"/>
              </a:xfrm>
              <a:prstGeom prst="rect">
                <a:avLst/>
              </a:prstGeom>
              <a:solidFill>
                <a:srgbClr val="FFFFFF"/>
              </a:solidFill>
              <a:ln w="9525">
                <a:noFill/>
                <a:miter lim="800000"/>
                <a:headEnd/>
                <a:tailEnd/>
              </a:ln>
            </p:spPr>
            <p:txBody>
              <a:bodyPr/>
              <a:lstStyle/>
              <a:p>
                <a:r>
                  <a:rPr lang="fr-FR" sz="1200" b="1">
                    <a:latin typeface="Times New Roman" pitchFamily="18" charset="0"/>
                  </a:rPr>
                  <a:t>Fluides</a:t>
                </a:r>
                <a:endParaRPr lang="fr-FR"/>
              </a:p>
            </p:txBody>
          </p:sp>
          <p:sp>
            <p:nvSpPr>
              <p:cNvPr id="16395" name="AutoShape 9" descr="5 %"/>
              <p:cNvSpPr>
                <a:spLocks noChangeArrowheads="1"/>
              </p:cNvSpPr>
              <p:nvPr/>
            </p:nvSpPr>
            <p:spPr bwMode="auto">
              <a:xfrm>
                <a:off x="4837" y="4117"/>
                <a:ext cx="1800" cy="1620"/>
              </a:xfrm>
              <a:prstGeom prst="roundRect">
                <a:avLst>
                  <a:gd name="adj" fmla="val 16667"/>
                </a:avLst>
              </a:prstGeom>
              <a:pattFill prst="pct5">
                <a:fgClr>
                  <a:srgbClr val="000000"/>
                </a:fgClr>
                <a:bgClr>
                  <a:srgbClr val="FFFFFF"/>
                </a:bgClr>
              </a:pattFill>
              <a:ln w="9525" algn="ctr">
                <a:solidFill>
                  <a:srgbClr val="000000"/>
                </a:solidFill>
                <a:round/>
                <a:headEnd/>
                <a:tailEnd/>
              </a:ln>
            </p:spPr>
            <p:txBody>
              <a:bodyPr/>
              <a:lstStyle/>
              <a:p>
                <a:endParaRPr lang="fr-FR"/>
              </a:p>
            </p:txBody>
          </p:sp>
          <p:sp>
            <p:nvSpPr>
              <p:cNvPr id="16396" name="AutoShape 10" descr="20 %"/>
              <p:cNvSpPr>
                <a:spLocks noChangeArrowheads="1"/>
              </p:cNvSpPr>
              <p:nvPr/>
            </p:nvSpPr>
            <p:spPr bwMode="auto">
              <a:xfrm>
                <a:off x="7357" y="4117"/>
                <a:ext cx="1800" cy="1620"/>
              </a:xfrm>
              <a:prstGeom prst="roundRect">
                <a:avLst>
                  <a:gd name="adj" fmla="val 16667"/>
                </a:avLst>
              </a:prstGeom>
              <a:pattFill prst="pct20">
                <a:fgClr>
                  <a:srgbClr val="0000FF"/>
                </a:fgClr>
                <a:bgClr>
                  <a:srgbClr val="FFFFFF"/>
                </a:bgClr>
              </a:pattFill>
              <a:ln w="9525">
                <a:solidFill>
                  <a:srgbClr val="000000"/>
                </a:solidFill>
                <a:round/>
                <a:headEnd/>
                <a:tailEnd/>
              </a:ln>
            </p:spPr>
            <p:txBody>
              <a:bodyPr/>
              <a:lstStyle/>
              <a:p>
                <a:endParaRPr lang="fr-FR"/>
              </a:p>
            </p:txBody>
          </p:sp>
          <p:sp>
            <p:nvSpPr>
              <p:cNvPr id="16397" name="AutoShape 11" descr="Briques horizontales"/>
              <p:cNvSpPr>
                <a:spLocks noChangeArrowheads="1"/>
              </p:cNvSpPr>
              <p:nvPr/>
            </p:nvSpPr>
            <p:spPr bwMode="auto">
              <a:xfrm>
                <a:off x="7357" y="1957"/>
                <a:ext cx="1800" cy="1620"/>
              </a:xfrm>
              <a:prstGeom prst="roundRect">
                <a:avLst>
                  <a:gd name="adj" fmla="val 16667"/>
                </a:avLst>
              </a:prstGeom>
              <a:pattFill prst="horzBrick">
                <a:fgClr>
                  <a:srgbClr val="800000"/>
                </a:fgClr>
                <a:bgClr>
                  <a:srgbClr val="FFFFFF"/>
                </a:bgClr>
              </a:pattFill>
              <a:ln w="9525">
                <a:solidFill>
                  <a:srgbClr val="000000"/>
                </a:solidFill>
                <a:round/>
                <a:headEnd/>
                <a:tailEnd/>
              </a:ln>
            </p:spPr>
            <p:txBody>
              <a:bodyPr/>
              <a:lstStyle/>
              <a:p>
                <a:endParaRPr lang="fr-FR"/>
              </a:p>
            </p:txBody>
          </p:sp>
          <p:sp>
            <p:nvSpPr>
              <p:cNvPr id="16398" name="Text Box 12" descr="20 %"/>
              <p:cNvSpPr txBox="1">
                <a:spLocks noChangeArrowheads="1"/>
              </p:cNvSpPr>
              <p:nvPr/>
            </p:nvSpPr>
            <p:spPr bwMode="auto">
              <a:xfrm>
                <a:off x="7717" y="4657"/>
                <a:ext cx="1260" cy="540"/>
              </a:xfrm>
              <a:prstGeom prst="rect">
                <a:avLst/>
              </a:prstGeom>
              <a:pattFill prst="pct20">
                <a:fgClr>
                  <a:srgbClr val="000000"/>
                </a:fgClr>
                <a:bgClr>
                  <a:srgbClr val="FFFFFF"/>
                </a:bgClr>
              </a:pattFill>
              <a:ln w="9525">
                <a:noFill/>
                <a:miter lim="800000"/>
                <a:headEnd/>
                <a:tailEnd/>
              </a:ln>
            </p:spPr>
            <p:txBody>
              <a:bodyPr/>
              <a:lstStyle/>
              <a:p>
                <a:r>
                  <a:rPr lang="fr-FR" sz="1200" b="1">
                    <a:latin typeface="Times New Roman" pitchFamily="18" charset="0"/>
                  </a:rPr>
                  <a:t>Liquides</a:t>
                </a:r>
                <a:endParaRPr lang="fr-FR"/>
              </a:p>
            </p:txBody>
          </p:sp>
          <p:sp>
            <p:nvSpPr>
              <p:cNvPr id="16399" name="Text Box 13" descr="5 %"/>
              <p:cNvSpPr txBox="1">
                <a:spLocks noChangeArrowheads="1"/>
              </p:cNvSpPr>
              <p:nvPr/>
            </p:nvSpPr>
            <p:spPr bwMode="auto">
              <a:xfrm>
                <a:off x="5377" y="4657"/>
                <a:ext cx="720" cy="540"/>
              </a:xfrm>
              <a:prstGeom prst="rect">
                <a:avLst/>
              </a:prstGeom>
              <a:pattFill prst="pct5">
                <a:fgClr>
                  <a:srgbClr val="000000"/>
                </a:fgClr>
                <a:bgClr>
                  <a:srgbClr val="FFFFFF"/>
                </a:bgClr>
              </a:pattFill>
              <a:ln w="9525">
                <a:noFill/>
                <a:miter lim="800000"/>
                <a:headEnd/>
                <a:tailEnd/>
              </a:ln>
            </p:spPr>
            <p:txBody>
              <a:bodyPr/>
              <a:lstStyle/>
              <a:p>
                <a:r>
                  <a:rPr lang="fr-FR" sz="1200" b="1">
                    <a:latin typeface="Times New Roman" pitchFamily="18" charset="0"/>
                  </a:rPr>
                  <a:t>Gaz</a:t>
                </a:r>
                <a:endParaRPr lang="fr-FR"/>
              </a:p>
            </p:txBody>
          </p:sp>
          <p:sp>
            <p:nvSpPr>
              <p:cNvPr id="16400" name="Text Box 14" descr="Briques horizontales"/>
              <p:cNvSpPr txBox="1">
                <a:spLocks noChangeArrowheads="1"/>
              </p:cNvSpPr>
              <p:nvPr/>
            </p:nvSpPr>
            <p:spPr bwMode="auto">
              <a:xfrm>
                <a:off x="7717" y="2497"/>
                <a:ext cx="1080" cy="540"/>
              </a:xfrm>
              <a:prstGeom prst="rect">
                <a:avLst/>
              </a:prstGeom>
              <a:pattFill prst="horzBrick">
                <a:fgClr>
                  <a:srgbClr val="FFFF99"/>
                </a:fgClr>
                <a:bgClr>
                  <a:srgbClr val="FFFFFF"/>
                </a:bgClr>
              </a:pattFill>
              <a:ln w="9525">
                <a:noFill/>
                <a:miter lim="800000"/>
                <a:headEnd/>
                <a:tailEnd/>
              </a:ln>
            </p:spPr>
            <p:txBody>
              <a:bodyPr/>
              <a:lstStyle/>
              <a:p>
                <a:r>
                  <a:rPr lang="fr-FR" sz="1200" b="1">
                    <a:latin typeface="Times New Roman" pitchFamily="18" charset="0"/>
                  </a:rPr>
                  <a:t>Solides</a:t>
                </a:r>
                <a:endParaRPr lang="fr-FR"/>
              </a:p>
            </p:txBody>
          </p:sp>
          <p:sp>
            <p:nvSpPr>
              <p:cNvPr id="16401" name="Text Box 15"/>
              <p:cNvSpPr txBox="1">
                <a:spLocks noChangeArrowheads="1"/>
              </p:cNvSpPr>
              <p:nvPr/>
            </p:nvSpPr>
            <p:spPr bwMode="auto">
              <a:xfrm>
                <a:off x="8797" y="6277"/>
                <a:ext cx="1260" cy="540"/>
              </a:xfrm>
              <a:prstGeom prst="rect">
                <a:avLst/>
              </a:prstGeom>
              <a:solidFill>
                <a:srgbClr val="FFFFFF"/>
              </a:solidFill>
              <a:ln w="9525">
                <a:noFill/>
                <a:miter lim="800000"/>
                <a:headEnd/>
                <a:tailEnd/>
              </a:ln>
            </p:spPr>
            <p:txBody>
              <a:bodyPr/>
              <a:lstStyle/>
              <a:p>
                <a:r>
                  <a:rPr lang="fr-FR" sz="1200" b="1">
                    <a:latin typeface="Times New Roman" pitchFamily="18" charset="0"/>
                  </a:rPr>
                  <a:t>Rigidité</a:t>
                </a:r>
                <a:endParaRPr lang="fr-FR"/>
              </a:p>
            </p:txBody>
          </p:sp>
          <p:sp>
            <p:nvSpPr>
              <p:cNvPr id="16402" name="Line 16"/>
              <p:cNvSpPr>
                <a:spLocks noChangeShapeType="1"/>
              </p:cNvSpPr>
              <p:nvPr/>
            </p:nvSpPr>
            <p:spPr bwMode="auto">
              <a:xfrm>
                <a:off x="3937" y="6277"/>
                <a:ext cx="5760" cy="1"/>
              </a:xfrm>
              <a:prstGeom prst="line">
                <a:avLst/>
              </a:prstGeom>
              <a:noFill/>
              <a:ln w="38100">
                <a:solidFill>
                  <a:srgbClr val="000000"/>
                </a:solidFill>
                <a:round/>
                <a:headEnd/>
                <a:tailEnd type="triangle" w="med" len="med"/>
              </a:ln>
            </p:spPr>
            <p:txBody>
              <a:bodyPr/>
              <a:lstStyle/>
              <a:p>
                <a:endParaRPr lang="fr-FR"/>
              </a:p>
            </p:txBody>
          </p:sp>
        </p:grpSp>
        <p:sp>
          <p:nvSpPr>
            <p:cNvPr id="16392" name="Text Box 17"/>
            <p:cNvSpPr txBox="1">
              <a:spLocks noChangeArrowheads="1"/>
            </p:cNvSpPr>
            <p:nvPr/>
          </p:nvSpPr>
          <p:spPr bwMode="auto">
            <a:xfrm>
              <a:off x="3194" y="1777"/>
              <a:ext cx="998" cy="590"/>
            </a:xfrm>
            <a:prstGeom prst="rect">
              <a:avLst/>
            </a:prstGeom>
            <a:solidFill>
              <a:srgbClr val="FFFFFF"/>
            </a:solidFill>
            <a:ln w="9525">
              <a:noFill/>
              <a:miter lim="800000"/>
              <a:headEnd/>
              <a:tailEnd/>
            </a:ln>
          </p:spPr>
          <p:txBody>
            <a:bodyPr/>
            <a:lstStyle/>
            <a:p>
              <a:r>
                <a:rPr lang="fr-FR" sz="1200" b="1" dirty="0">
                  <a:latin typeface="Times New Roman" pitchFamily="18" charset="0"/>
                </a:rPr>
                <a:t>Cohésion</a:t>
              </a:r>
              <a:endParaRPr lang="fr-FR" dirty="0"/>
            </a:p>
          </p:txBody>
        </p:sp>
      </p:grpSp>
      <p:sp>
        <p:nvSpPr>
          <p:cNvPr id="16388" name="Rectangle 18"/>
          <p:cNvSpPr>
            <a:spLocks noChangeArrowheads="1"/>
          </p:cNvSpPr>
          <p:nvPr/>
        </p:nvSpPr>
        <p:spPr bwMode="auto">
          <a:xfrm>
            <a:off x="2411413" y="5084763"/>
            <a:ext cx="4641850" cy="366712"/>
          </a:xfrm>
          <a:prstGeom prst="rect">
            <a:avLst/>
          </a:prstGeom>
          <a:noFill/>
          <a:ln w="9525">
            <a:noFill/>
            <a:miter lim="800000"/>
            <a:headEnd/>
            <a:tailEnd/>
          </a:ln>
        </p:spPr>
        <p:txBody>
          <a:bodyPr wrap="none" anchor="ctr">
            <a:spAutoFit/>
          </a:bodyPr>
          <a:lstStyle/>
          <a:p>
            <a:pPr algn="ctr"/>
            <a:r>
              <a:rPr lang="fr-FR" b="1"/>
              <a:t>Figure : Les différents états de la matière</a:t>
            </a:r>
          </a:p>
        </p:txBody>
      </p:sp>
      <p:sp>
        <p:nvSpPr>
          <p:cNvPr id="16389" name="Rectangle 19"/>
          <p:cNvSpPr>
            <a:spLocks noChangeArrowheads="1"/>
          </p:cNvSpPr>
          <p:nvPr/>
        </p:nvSpPr>
        <p:spPr bwMode="auto">
          <a:xfrm>
            <a:off x="468313" y="5545138"/>
            <a:ext cx="8453437" cy="1006475"/>
          </a:xfrm>
          <a:prstGeom prst="rect">
            <a:avLst/>
          </a:prstGeom>
          <a:noFill/>
          <a:ln w="9525">
            <a:noFill/>
            <a:miter lim="800000"/>
            <a:headEnd/>
            <a:tailEnd/>
          </a:ln>
        </p:spPr>
        <p:txBody>
          <a:bodyPr anchor="ctr">
            <a:spAutoFit/>
          </a:bodyPr>
          <a:lstStyle/>
          <a:p>
            <a:r>
              <a:rPr lang="fr-FR" sz="2000" b="1" i="1"/>
              <a:t>En résumé</a:t>
            </a:r>
            <a:r>
              <a:rPr lang="fr-FR" sz="2000"/>
              <a:t> on peut dire qu’un </a:t>
            </a:r>
            <a:r>
              <a:rPr lang="fr-FR" sz="2000" b="1" i="1">
                <a:solidFill>
                  <a:srgbClr val="6600FF"/>
                </a:solidFill>
              </a:rPr>
              <a:t>liquide idéal</a:t>
            </a:r>
            <a:r>
              <a:rPr lang="fr-FR" sz="2000"/>
              <a:t> est une forme de matière </a:t>
            </a:r>
            <a:r>
              <a:rPr lang="fr-FR" sz="2000" b="1" i="1" u="sng">
                <a:solidFill>
                  <a:srgbClr val="6600FF"/>
                </a:solidFill>
              </a:rPr>
              <a:t>parfaitement rigide</a:t>
            </a:r>
            <a:r>
              <a:rPr lang="fr-FR" sz="2000"/>
              <a:t> mais n’ayant </a:t>
            </a:r>
            <a:r>
              <a:rPr lang="fr-FR" sz="2000" b="1" i="1" u="sng">
                <a:solidFill>
                  <a:srgbClr val="6600FF"/>
                </a:solidFill>
              </a:rPr>
              <a:t>aucune cohésion</a:t>
            </a:r>
            <a:r>
              <a:rPr lang="fr-FR" sz="2000"/>
              <a:t> </a:t>
            </a:r>
          </a:p>
          <a:p>
            <a:r>
              <a:rPr lang="fr-FR" sz="2000"/>
              <a:t>(un élément de matière sans cohésion est un fluide)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09518" y="73026"/>
            <a:ext cx="8229600" cy="580986"/>
          </a:xfrm>
        </p:spPr>
        <p:style>
          <a:lnRef idx="0">
            <a:schemeClr val="accent5"/>
          </a:lnRef>
          <a:fillRef idx="3">
            <a:schemeClr val="accent5"/>
          </a:fillRef>
          <a:effectRef idx="3">
            <a:schemeClr val="accent5"/>
          </a:effectRef>
          <a:fontRef idx="minor">
            <a:schemeClr val="lt1"/>
          </a:fontRef>
        </p:style>
        <p:txBody>
          <a:bodyPr/>
          <a:lstStyle/>
          <a:p>
            <a:pPr eaLnBrk="1" hangingPunct="1"/>
            <a:r>
              <a:rPr lang="fr-FR" sz="2000" b="1" dirty="0" smtClean="0">
                <a:solidFill>
                  <a:schemeClr val="tx1"/>
                </a:solidFill>
              </a:rPr>
              <a:t>2.1  Rigidité parfaite</a:t>
            </a:r>
            <a:r>
              <a:rPr lang="fr-FR" sz="2000" b="1" dirty="0" smtClean="0">
                <a:solidFill>
                  <a:srgbClr val="0070C0"/>
                </a:solidFill>
              </a:rPr>
              <a:t/>
            </a:r>
            <a:br>
              <a:rPr lang="fr-FR" sz="2000" b="1" dirty="0" smtClean="0">
                <a:solidFill>
                  <a:srgbClr val="0070C0"/>
                </a:solidFill>
              </a:rPr>
            </a:br>
            <a:endParaRPr lang="fr-FR" sz="2000" b="1" dirty="0" smtClean="0">
              <a:solidFill>
                <a:srgbClr val="0070C0"/>
              </a:solidFill>
            </a:endParaRPr>
          </a:p>
        </p:txBody>
      </p:sp>
      <p:sp>
        <p:nvSpPr>
          <p:cNvPr id="6148" name="Rectangle 4"/>
          <p:cNvSpPr>
            <a:spLocks noChangeArrowheads="1"/>
          </p:cNvSpPr>
          <p:nvPr/>
        </p:nvSpPr>
        <p:spPr bwMode="auto">
          <a:xfrm>
            <a:off x="0" y="653237"/>
            <a:ext cx="9143999" cy="2118529"/>
          </a:xfrm>
          <a:prstGeom prst="rect">
            <a:avLst/>
          </a:prstGeom>
          <a:noFill/>
          <a:ln w="9525">
            <a:noFill/>
            <a:miter lim="800000"/>
            <a:headEnd/>
            <a:tailEnd/>
          </a:ln>
          <a:effectLst/>
        </p:spPr>
        <p:txBody>
          <a:bodyPr wrap="square" anchor="ctr">
            <a:spAutoFit/>
          </a:bodyPr>
          <a:lstStyle/>
          <a:p>
            <a:pPr>
              <a:lnSpc>
                <a:spcPct val="150000"/>
              </a:lnSpc>
              <a:defRPr/>
            </a:pPr>
            <a:r>
              <a:rPr lang="fr-FR" b="1" i="1" u="sng" dirty="0" smtClean="0"/>
              <a:t>En </a:t>
            </a:r>
            <a:r>
              <a:rPr lang="fr-FR" b="1" i="1" u="sng" dirty="0"/>
              <a:t>réalité</a:t>
            </a:r>
            <a:r>
              <a:rPr lang="fr-FR" dirty="0"/>
              <a:t>, l’absence de </a:t>
            </a:r>
            <a:r>
              <a:rPr lang="fr-FR" b="1" u="sng" dirty="0">
                <a:solidFill>
                  <a:srgbClr val="6600FF"/>
                </a:solidFill>
              </a:rPr>
              <a:t>rigidité parfaite</a:t>
            </a:r>
            <a:r>
              <a:rPr lang="fr-FR" dirty="0"/>
              <a:t> en gendre </a:t>
            </a:r>
            <a:r>
              <a:rPr lang="fr-FR" b="1" dirty="0">
                <a:solidFill>
                  <a:srgbClr val="6600FF"/>
                </a:solidFill>
              </a:rPr>
              <a:t>l’</a:t>
            </a:r>
            <a:r>
              <a:rPr lang="fr-FR" b="1" u="sng" dirty="0">
                <a:solidFill>
                  <a:srgbClr val="6600FF"/>
                </a:solidFill>
              </a:rPr>
              <a:t>élasticité</a:t>
            </a:r>
            <a:r>
              <a:rPr lang="fr-FR" b="1" dirty="0">
                <a:solidFill>
                  <a:srgbClr val="6600FF"/>
                </a:solidFill>
              </a:rPr>
              <a:t> des solides/liquides </a:t>
            </a:r>
            <a:r>
              <a:rPr lang="fr-FR" b="1" u="sng" dirty="0">
                <a:solidFill>
                  <a:srgbClr val="6600FF"/>
                </a:solidFill>
              </a:rPr>
              <a:t>idéaux</a:t>
            </a:r>
            <a:r>
              <a:rPr lang="fr-FR" dirty="0">
                <a:solidFill>
                  <a:srgbClr val="6600FF"/>
                </a:solidFill>
              </a:rPr>
              <a:t>. </a:t>
            </a:r>
          </a:p>
          <a:p>
            <a:pPr>
              <a:lnSpc>
                <a:spcPct val="150000"/>
              </a:lnSpc>
              <a:defRPr/>
            </a:pPr>
            <a:r>
              <a:rPr lang="fr-FR" b="1" dirty="0"/>
              <a:t>Donc:</a:t>
            </a:r>
          </a:p>
          <a:p>
            <a:pPr>
              <a:lnSpc>
                <a:spcPct val="150000"/>
              </a:lnSpc>
              <a:defRPr/>
            </a:pPr>
            <a:r>
              <a:rPr lang="fr-FR" b="1" dirty="0">
                <a:solidFill>
                  <a:srgbClr val="6600FF"/>
                </a:solidFill>
              </a:rPr>
              <a:t>          </a:t>
            </a:r>
            <a:r>
              <a:rPr lang="fr-FR" b="1" u="sng" dirty="0">
                <a:solidFill>
                  <a:srgbClr val="6600FF"/>
                </a:solidFill>
              </a:rPr>
              <a:t>un liquide</a:t>
            </a:r>
            <a:r>
              <a:rPr lang="fr-FR" u="sng" dirty="0">
                <a:solidFill>
                  <a:srgbClr val="6600FF"/>
                </a:solidFill>
              </a:rPr>
              <a:t> </a:t>
            </a:r>
            <a:r>
              <a:rPr lang="fr-FR" u="sng" dirty="0"/>
              <a:t>(un solide)</a:t>
            </a:r>
            <a:r>
              <a:rPr lang="fr-FR" u="sng" dirty="0">
                <a:solidFill>
                  <a:srgbClr val="6600FF"/>
                </a:solidFill>
              </a:rPr>
              <a:t> </a:t>
            </a:r>
            <a:r>
              <a:rPr lang="fr-FR" b="1" u="sng" dirty="0">
                <a:solidFill>
                  <a:srgbClr val="6600FF"/>
                </a:solidFill>
              </a:rPr>
              <a:t>idéal</a:t>
            </a:r>
            <a:r>
              <a:rPr lang="fr-FR" dirty="0"/>
              <a:t> est </a:t>
            </a:r>
            <a:r>
              <a:rPr lang="fr-FR" b="1" u="sng" dirty="0">
                <a:solidFill>
                  <a:srgbClr val="FF0000"/>
                </a:solidFill>
              </a:rPr>
              <a:t>parfaitement rigide</a:t>
            </a:r>
            <a:r>
              <a:rPr lang="fr-FR" dirty="0"/>
              <a:t>, </a:t>
            </a:r>
          </a:p>
          <a:p>
            <a:pPr>
              <a:lnSpc>
                <a:spcPct val="150000"/>
              </a:lnSpc>
              <a:defRPr/>
            </a:pPr>
            <a:r>
              <a:rPr lang="fr-FR" dirty="0">
                <a:solidFill>
                  <a:srgbClr val="6600FF"/>
                </a:solidFill>
              </a:rPr>
              <a:t>          </a:t>
            </a:r>
            <a:r>
              <a:rPr lang="fr-FR" b="1" dirty="0">
                <a:solidFill>
                  <a:srgbClr val="6600FF"/>
                </a:solidFill>
              </a:rPr>
              <a:t>un</a:t>
            </a:r>
            <a:r>
              <a:rPr lang="fr-FR" dirty="0">
                <a:solidFill>
                  <a:srgbClr val="6600FF"/>
                </a:solidFill>
              </a:rPr>
              <a:t> </a:t>
            </a:r>
            <a:r>
              <a:rPr lang="fr-FR" b="1" u="sng" dirty="0">
                <a:solidFill>
                  <a:srgbClr val="6600FF"/>
                </a:solidFill>
              </a:rPr>
              <a:t>liquide</a:t>
            </a:r>
            <a:r>
              <a:rPr lang="fr-FR" u="sng" dirty="0"/>
              <a:t> (un solide) </a:t>
            </a:r>
            <a:r>
              <a:rPr lang="fr-FR" b="1" u="sng" dirty="0">
                <a:solidFill>
                  <a:srgbClr val="6600FF"/>
                </a:solidFill>
              </a:rPr>
              <a:t>réel</a:t>
            </a:r>
            <a:r>
              <a:rPr lang="fr-FR" dirty="0"/>
              <a:t> est </a:t>
            </a:r>
            <a:r>
              <a:rPr lang="fr-FR" b="1" dirty="0">
                <a:solidFill>
                  <a:srgbClr val="FF0000"/>
                </a:solidFill>
                <a:effectLst>
                  <a:outerShdw blurRad="38100" dist="38100" dir="2700000" algn="tl">
                    <a:srgbClr val="C0C0C0"/>
                  </a:outerShdw>
                </a:effectLst>
              </a:rPr>
              <a:t>élastique</a:t>
            </a:r>
            <a:r>
              <a:rPr lang="fr-FR" dirty="0"/>
              <a:t>.   </a:t>
            </a:r>
          </a:p>
        </p:txBody>
      </p:sp>
      <p:sp>
        <p:nvSpPr>
          <p:cNvPr id="4" name="Rectangle 2"/>
          <p:cNvSpPr txBox="1">
            <a:spLocks noChangeArrowheads="1"/>
          </p:cNvSpPr>
          <p:nvPr/>
        </p:nvSpPr>
        <p:spPr bwMode="auto">
          <a:xfrm>
            <a:off x="519057" y="2844792"/>
            <a:ext cx="8229600" cy="54769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b="1" i="0" u="none" strike="noStrike" kern="0" cap="none" spc="0" normalizeH="0" baseline="0" noProof="0" dirty="0" smtClean="0">
                <a:ln>
                  <a:noFill/>
                </a:ln>
                <a:solidFill>
                  <a:schemeClr val="tx1"/>
                </a:solidFill>
                <a:effectLst/>
                <a:uLnTx/>
                <a:uFillTx/>
                <a:latin typeface="+mj-lt"/>
                <a:ea typeface="+mj-ea"/>
                <a:cs typeface="+mj-cs"/>
              </a:rPr>
              <a:t>2.2  Fluidité parfaite</a:t>
            </a:r>
          </a:p>
        </p:txBody>
      </p:sp>
      <p:sp>
        <p:nvSpPr>
          <p:cNvPr id="5" name="Rectangle 3"/>
          <p:cNvSpPr>
            <a:spLocks noChangeArrowheads="1"/>
          </p:cNvSpPr>
          <p:nvPr/>
        </p:nvSpPr>
        <p:spPr bwMode="auto">
          <a:xfrm>
            <a:off x="1" y="3352569"/>
            <a:ext cx="9143999" cy="3508653"/>
          </a:xfrm>
          <a:prstGeom prst="rect">
            <a:avLst/>
          </a:prstGeom>
          <a:noFill/>
          <a:ln w="9525">
            <a:noFill/>
            <a:miter lim="800000"/>
            <a:headEnd/>
            <a:tailEnd/>
          </a:ln>
        </p:spPr>
        <p:txBody>
          <a:bodyPr wrap="square" anchor="ctr">
            <a:spAutoFit/>
          </a:bodyPr>
          <a:lstStyle/>
          <a:p>
            <a:pPr>
              <a:lnSpc>
                <a:spcPct val="150000"/>
              </a:lnSpc>
            </a:pPr>
            <a:r>
              <a:rPr lang="fr-FR" sz="2000" dirty="0"/>
              <a:t>L’</a:t>
            </a:r>
            <a:r>
              <a:rPr lang="fr-FR" sz="2000" b="1" dirty="0"/>
              <a:t>hypothèse</a:t>
            </a:r>
            <a:r>
              <a:rPr lang="fr-FR" sz="2000" dirty="0"/>
              <a:t> de </a:t>
            </a:r>
            <a:r>
              <a:rPr lang="fr-FR" sz="2000" b="1" u="sng" dirty="0">
                <a:solidFill>
                  <a:schemeClr val="accent2"/>
                </a:solidFill>
              </a:rPr>
              <a:t>l’absence totale</a:t>
            </a:r>
            <a:r>
              <a:rPr lang="fr-FR" sz="2000" b="1" u="sng" dirty="0"/>
              <a:t> de cohésion dans les liquides</a:t>
            </a:r>
            <a:r>
              <a:rPr lang="fr-FR" sz="2000" dirty="0"/>
              <a:t> n’est que </a:t>
            </a:r>
            <a:r>
              <a:rPr lang="fr-FR" sz="2000" b="1" dirty="0">
                <a:solidFill>
                  <a:schemeClr val="accent2"/>
                </a:solidFill>
              </a:rPr>
              <a:t>très mal respectée par les liquides réels</a:t>
            </a:r>
            <a:r>
              <a:rPr lang="fr-FR" sz="2000" dirty="0"/>
              <a:t>. </a:t>
            </a:r>
          </a:p>
          <a:p>
            <a:pPr>
              <a:lnSpc>
                <a:spcPct val="150000"/>
              </a:lnSpc>
            </a:pPr>
            <a:r>
              <a:rPr lang="fr-FR" sz="2000" dirty="0" smtClean="0"/>
              <a:t>La </a:t>
            </a:r>
            <a:r>
              <a:rPr lang="fr-FR" sz="2000" b="1" dirty="0"/>
              <a:t>détermination</a:t>
            </a:r>
            <a:r>
              <a:rPr lang="fr-FR" sz="2000" dirty="0"/>
              <a:t> </a:t>
            </a:r>
            <a:r>
              <a:rPr lang="fr-FR" sz="2000" b="1" u="sng" dirty="0"/>
              <a:t>de la force</a:t>
            </a:r>
            <a:r>
              <a:rPr lang="fr-FR" sz="2000" dirty="0"/>
              <a:t> ainsi engendrée par un changement de forme du liquide </a:t>
            </a:r>
            <a:r>
              <a:rPr lang="fr-FR" sz="2000" b="1" dirty="0"/>
              <a:t>dépend</a:t>
            </a:r>
            <a:r>
              <a:rPr lang="fr-FR" sz="2000" dirty="0"/>
              <a:t> d’un </a:t>
            </a:r>
            <a:r>
              <a:rPr lang="fr-FR" sz="2000" b="1" u="sng" dirty="0"/>
              <a:t>coefficient</a:t>
            </a:r>
            <a:r>
              <a:rPr lang="fr-FR" sz="2000" dirty="0"/>
              <a:t> appelé </a:t>
            </a:r>
            <a:r>
              <a:rPr lang="fr-FR" sz="2400" b="1" u="sng" dirty="0">
                <a:solidFill>
                  <a:srgbClr val="FF0000"/>
                </a:solidFill>
              </a:rPr>
              <a:t>sa viscosité</a:t>
            </a:r>
            <a:r>
              <a:rPr lang="fr-FR" sz="2400" b="1" dirty="0">
                <a:solidFill>
                  <a:srgbClr val="FF0000"/>
                </a:solidFill>
              </a:rPr>
              <a:t>. </a:t>
            </a:r>
          </a:p>
          <a:p>
            <a:pPr>
              <a:lnSpc>
                <a:spcPct val="150000"/>
              </a:lnSpc>
            </a:pPr>
            <a:r>
              <a:rPr lang="fr-FR" sz="2400" b="1" dirty="0"/>
              <a:t>Donc:</a:t>
            </a:r>
          </a:p>
          <a:p>
            <a:pPr>
              <a:lnSpc>
                <a:spcPct val="150000"/>
              </a:lnSpc>
            </a:pPr>
            <a:r>
              <a:rPr lang="fr-FR" sz="2000" b="1" dirty="0"/>
              <a:t>      </a:t>
            </a:r>
            <a:r>
              <a:rPr lang="fr-FR" sz="2000" b="1" u="sng" dirty="0"/>
              <a:t>Un liquide idéal</a:t>
            </a:r>
            <a:r>
              <a:rPr lang="fr-FR" sz="2000" dirty="0"/>
              <a:t> est </a:t>
            </a:r>
            <a:r>
              <a:rPr lang="fr-FR" sz="2000" b="1" u="sng" dirty="0">
                <a:solidFill>
                  <a:schemeClr val="accent2"/>
                </a:solidFill>
              </a:rPr>
              <a:t>parfaitement fluide</a:t>
            </a:r>
            <a:r>
              <a:rPr lang="fr-FR" sz="2000" dirty="0"/>
              <a:t>. </a:t>
            </a:r>
          </a:p>
          <a:p>
            <a:pPr>
              <a:lnSpc>
                <a:spcPct val="150000"/>
              </a:lnSpc>
            </a:pPr>
            <a:r>
              <a:rPr lang="fr-FR" sz="2000" dirty="0"/>
              <a:t>      </a:t>
            </a:r>
            <a:r>
              <a:rPr lang="fr-FR" sz="2000" b="1" dirty="0"/>
              <a:t>Un liquide réel</a:t>
            </a:r>
            <a:r>
              <a:rPr lang="fr-FR" sz="2000" dirty="0"/>
              <a:t> est </a:t>
            </a:r>
            <a:r>
              <a:rPr lang="fr-FR" sz="2000" b="1" u="sng" dirty="0">
                <a:solidFill>
                  <a:schemeClr val="accent2"/>
                </a:solidFill>
              </a:rPr>
              <a:t>visqueux</a:t>
            </a:r>
            <a:r>
              <a:rPr lang="fr-FR" sz="20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pPr eaLnBrk="1" hangingPunct="1"/>
            <a:r>
              <a:rPr lang="fr-FR" sz="3200" b="1" smtClean="0"/>
              <a:t>2.3  </a:t>
            </a:r>
            <a:r>
              <a:rPr lang="fr-FR" sz="3200" b="1" smtClean="0">
                <a:solidFill>
                  <a:srgbClr val="6600FF"/>
                </a:solidFill>
              </a:rPr>
              <a:t>Modèle du liquide idéal</a:t>
            </a:r>
            <a:r>
              <a:rPr lang="fr-FR" smtClean="0"/>
              <a:t> </a:t>
            </a:r>
          </a:p>
        </p:txBody>
      </p:sp>
      <p:sp>
        <p:nvSpPr>
          <p:cNvPr id="8195" name="Rectangle 3"/>
          <p:cNvSpPr>
            <a:spLocks noChangeArrowheads="1"/>
          </p:cNvSpPr>
          <p:nvPr/>
        </p:nvSpPr>
        <p:spPr bwMode="auto">
          <a:xfrm>
            <a:off x="395288" y="1389669"/>
            <a:ext cx="8208962" cy="43396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nSpc>
                <a:spcPct val="150000"/>
              </a:lnSpc>
            </a:pPr>
            <a:r>
              <a:rPr lang="fr-FR" sz="2000" b="1" dirty="0"/>
              <a:t>Un liquide est </a:t>
            </a:r>
            <a:r>
              <a:rPr lang="fr-FR" sz="2000" b="1" i="1" dirty="0"/>
              <a:t>quelque chose de très </a:t>
            </a:r>
            <a:r>
              <a:rPr lang="fr-FR" sz="2000" b="1" i="1" u="sng" dirty="0">
                <a:solidFill>
                  <a:schemeClr val="accent2"/>
                </a:solidFill>
              </a:rPr>
              <a:t>paradoxal</a:t>
            </a:r>
            <a:r>
              <a:rPr lang="fr-FR" sz="2000" dirty="0"/>
              <a:t>, </a:t>
            </a:r>
          </a:p>
          <a:p>
            <a:pPr>
              <a:lnSpc>
                <a:spcPct val="150000"/>
              </a:lnSpc>
            </a:pPr>
            <a:r>
              <a:rPr lang="fr-FR" sz="2000" i="1" dirty="0">
                <a:solidFill>
                  <a:srgbClr val="FF0000"/>
                </a:solidFill>
              </a:rPr>
              <a:t>Comment peut-on conserver son volume sous l’effet d’une force élevée et se déforme sous l’effet d’une force infime (minime)</a:t>
            </a:r>
            <a:r>
              <a:rPr lang="fr-FR" sz="2000" dirty="0">
                <a:solidFill>
                  <a:srgbClr val="FF0000"/>
                </a:solidFill>
              </a:rPr>
              <a:t> ?  </a:t>
            </a:r>
            <a:endParaRPr lang="fr-FR" sz="2000" b="1" i="1" u="sng" dirty="0">
              <a:solidFill>
                <a:srgbClr val="FF0000"/>
              </a:solidFill>
            </a:endParaRPr>
          </a:p>
          <a:p>
            <a:pPr>
              <a:lnSpc>
                <a:spcPct val="150000"/>
              </a:lnSpc>
            </a:pPr>
            <a:r>
              <a:rPr lang="fr-FR" sz="2000" b="1" i="1" u="sng" dirty="0"/>
              <a:t>C’est cet </a:t>
            </a:r>
            <a:r>
              <a:rPr lang="fr-FR" sz="2000" b="1" i="1" u="sng" dirty="0">
                <a:solidFill>
                  <a:srgbClr val="FF0000"/>
                </a:solidFill>
              </a:rPr>
              <a:t>aspect paradoxal </a:t>
            </a:r>
            <a:r>
              <a:rPr lang="fr-FR" sz="2000" b="1" i="1" u="sng" dirty="0"/>
              <a:t>qui rend l’étude des liquides à l’état naturel si difficile. C’est pourquoi nous nous contenterons d’étudier les liquides contenus dans des récipients. </a:t>
            </a:r>
            <a:endParaRPr lang="fr-FR" sz="2000" dirty="0"/>
          </a:p>
          <a:p>
            <a:pPr>
              <a:lnSpc>
                <a:spcPct val="150000"/>
              </a:lnSpc>
            </a:pPr>
            <a:endParaRPr lang="fr-FR" sz="2000" b="1" dirty="0"/>
          </a:p>
          <a:p>
            <a:pPr>
              <a:lnSpc>
                <a:spcPct val="150000"/>
              </a:lnSpc>
            </a:pPr>
            <a:r>
              <a:rPr lang="fr-FR" sz="2400" b="1" dirty="0"/>
              <a:t>A tenir:</a:t>
            </a:r>
            <a:r>
              <a:rPr lang="fr-FR" sz="2000" dirty="0"/>
              <a:t> </a:t>
            </a:r>
            <a:r>
              <a:rPr lang="fr-FR" sz="2000" i="1" u="sng" dirty="0">
                <a:solidFill>
                  <a:srgbClr val="6600FF"/>
                </a:solidFill>
              </a:rPr>
              <a:t>Pour pouvoir raisonner à propos des liquides</a:t>
            </a:r>
            <a:r>
              <a:rPr lang="fr-FR" sz="2000" b="1" i="1" dirty="0">
                <a:solidFill>
                  <a:srgbClr val="6600FF"/>
                </a:solidFill>
              </a:rPr>
              <a:t> :</a:t>
            </a:r>
          </a:p>
          <a:p>
            <a:pPr>
              <a:lnSpc>
                <a:spcPct val="150000"/>
              </a:lnSpc>
            </a:pPr>
            <a:r>
              <a:rPr lang="fr-FR" sz="2000" i="1" dirty="0">
                <a:solidFill>
                  <a:srgbClr val="6600FF"/>
                </a:solidFill>
              </a:rPr>
              <a:t>   </a:t>
            </a:r>
            <a:r>
              <a:rPr lang="fr-FR" sz="2000" b="1" i="1" u="sng" dirty="0">
                <a:solidFill>
                  <a:srgbClr val="6600FF"/>
                </a:solidFill>
              </a:rPr>
              <a:t>nous allons les  donner l’image d’un ensemble  de particules</a:t>
            </a:r>
            <a:r>
              <a:rPr lang="fr-FR" sz="2000" b="1" i="1" u="sng"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19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p:cTn id="11" dur="500" fill="hold"/>
                                        <p:tgtEl>
                                          <p:spTgt spid="8195"/>
                                        </p:tgtEl>
                                        <p:attrNameLst>
                                          <p:attrName>ppt_w</p:attrName>
                                        </p:attrNameLst>
                                      </p:cBhvr>
                                      <p:tavLst>
                                        <p:tav tm="0">
                                          <p:val>
                                            <p:fltVal val="0"/>
                                          </p:val>
                                        </p:tav>
                                        <p:tav tm="100000">
                                          <p:val>
                                            <p:strVal val="#ppt_w"/>
                                          </p:val>
                                        </p:tav>
                                      </p:tavLst>
                                    </p:anim>
                                    <p:anim calcmode="lin" valueType="num">
                                      <p:cBhvr>
                                        <p:cTn id="12" dur="50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5644</TotalTime>
  <Words>1600</Words>
  <Application>Microsoft Office PowerPoint</Application>
  <PresentationFormat>Affichage à l'écran (4:3)</PresentationFormat>
  <Paragraphs>273</Paragraphs>
  <Slides>47</Slides>
  <Notes>34</Notes>
  <HiddenSlides>1</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47</vt:i4>
      </vt:variant>
    </vt:vector>
  </HeadingPairs>
  <TitlesOfParts>
    <vt:vector size="50" baseType="lpstr">
      <vt:lpstr>1_Modèle par défaut</vt:lpstr>
      <vt:lpstr>Equation</vt:lpstr>
      <vt:lpstr>Équation</vt:lpstr>
      <vt:lpstr>HYDRAULIQUE GENERALE</vt:lpstr>
      <vt:lpstr>L’hydraulique est l’étude des fluides incompressibles (les liquides)</vt:lpstr>
      <vt:lpstr>L’orthographe surprenante du mot hydraulique vient de son origine grecque. </vt:lpstr>
      <vt:lpstr>Diapositive 4</vt:lpstr>
      <vt:lpstr>Généralités</vt:lpstr>
      <vt:lpstr>Diapositive 6</vt:lpstr>
      <vt:lpstr>On peut alors donner ce schéma qui permet de fixer les idées :</vt:lpstr>
      <vt:lpstr>2.1  Rigidité parfaite </vt:lpstr>
      <vt:lpstr>2.3  Modèle du liquide idéal </vt:lpstr>
      <vt:lpstr>Diapositive 10</vt:lpstr>
      <vt:lpstr>Diapositive 11</vt:lpstr>
      <vt:lpstr>11    Les propriétés des fluides  111     Les Densités  </vt:lpstr>
      <vt:lpstr>1111      Densité d’une masse ou            « masse volumique » </vt:lpstr>
      <vt:lpstr>Diapositive 14</vt:lpstr>
      <vt:lpstr>1113      Densité relative : </vt:lpstr>
      <vt:lpstr>Diapositive 16</vt:lpstr>
      <vt:lpstr>2.1.LA NOTION DE PRESSION</vt:lpstr>
      <vt:lpstr>Diapositive 18</vt:lpstr>
      <vt:lpstr>Diapositive 19</vt:lpstr>
      <vt:lpstr>Diapositive 20</vt:lpstr>
      <vt:lpstr>Diapositive 21</vt:lpstr>
      <vt:lpstr>2.2.LA RELATION FONDAMENTALE DE LA STATIQUE DES FLUIDES</vt:lpstr>
      <vt:lpstr>Diapositive 23</vt:lpstr>
      <vt:lpstr>Diapositive 24</vt:lpstr>
      <vt:lpstr>NB:  la pression exercée sur un liquide enfermé se transmet intégralement dans toutes les directions ; agissant avec une force égale sur des surfaces égales.</vt:lpstr>
      <vt:lpstr>Diapositive 26</vt:lpstr>
      <vt:lpstr>Diapositive 27</vt:lpstr>
      <vt:lpstr>2. 2.2- conséquences d’isotropie de la pression</vt:lpstr>
      <vt:lpstr>Diapositive 29</vt:lpstr>
      <vt:lpstr>2.2.4- principe fondamental de l’hydrostatique</vt:lpstr>
      <vt:lpstr>Diapositive 31</vt:lpstr>
      <vt:lpstr>Diapositive 32</vt:lpstr>
      <vt:lpstr>Diapositive 33</vt:lpstr>
      <vt:lpstr>2.3  Théorème de pascal</vt:lpstr>
      <vt:lpstr>Diapositive 35</vt:lpstr>
      <vt:lpstr>2.4 Pression en un point d’une paroi d’un récipient fermé</vt:lpstr>
      <vt:lpstr>Diapositive 37</vt:lpstr>
      <vt:lpstr>Diapositive 38</vt:lpstr>
      <vt:lpstr>Exercice : Calculez la pression partielle d'une colonne de mercure de 1,000 millimètre de hauteur. </vt:lpstr>
      <vt:lpstr>le baromètre à Hg</vt:lpstr>
      <vt:lpstr> Théorème ou principe d’Archimède</vt:lpstr>
      <vt:lpstr>Tout corps plongé dans un fluide subit une poussée verticale</vt:lpstr>
      <vt:lpstr>Force sur un corps dans un fluide statique</vt:lpstr>
      <vt:lpstr>Et pourtant, il flotte...</vt:lpstr>
      <vt:lpstr>Diapositive 45</vt:lpstr>
      <vt:lpstr>La différence de pression entre le haut et le bas du solide engendre une poussée verticale dirigée vers les pressions décroissantes (du bas vers le haut). Cette poussée est appelée poussée d’Archimède  PA :</vt:lpstr>
      <vt:lpstr>Diapositive 47</vt:lpstr>
    </vt:vector>
  </TitlesOfParts>
  <Company>AS ROME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HYDAULIQUE GENERALE</dc:title>
  <dc:creator>KHALED</dc:creator>
  <cp:lastModifiedBy>bik</cp:lastModifiedBy>
  <cp:revision>305</cp:revision>
  <dcterms:created xsi:type="dcterms:W3CDTF">2007-10-27T07:57:26Z</dcterms:created>
  <dcterms:modified xsi:type="dcterms:W3CDTF">2020-04-20T19:00:26Z</dcterms:modified>
</cp:coreProperties>
</file>