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2"/>
  </p:notesMasterIdLst>
  <p:sldIdLst>
    <p:sldId id="479" r:id="rId2"/>
    <p:sldId id="604" r:id="rId3"/>
    <p:sldId id="480" r:id="rId4"/>
    <p:sldId id="481" r:id="rId5"/>
    <p:sldId id="611" r:id="rId6"/>
    <p:sldId id="610" r:id="rId7"/>
    <p:sldId id="488" r:id="rId8"/>
    <p:sldId id="484" r:id="rId9"/>
    <p:sldId id="485" r:id="rId10"/>
    <p:sldId id="486" r:id="rId11"/>
    <p:sldId id="487" r:id="rId12"/>
    <p:sldId id="489" r:id="rId13"/>
    <p:sldId id="490" r:id="rId14"/>
    <p:sldId id="491" r:id="rId15"/>
    <p:sldId id="492" r:id="rId16"/>
    <p:sldId id="493" r:id="rId17"/>
    <p:sldId id="494" r:id="rId18"/>
    <p:sldId id="495" r:id="rId19"/>
    <p:sldId id="496" r:id="rId20"/>
    <p:sldId id="497"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518" r:id="rId39"/>
    <p:sldId id="519" r:id="rId40"/>
    <p:sldId id="520" r:id="rId41"/>
    <p:sldId id="522" r:id="rId42"/>
    <p:sldId id="523" r:id="rId43"/>
    <p:sldId id="524" r:id="rId44"/>
    <p:sldId id="525" r:id="rId45"/>
    <p:sldId id="526" r:id="rId46"/>
    <p:sldId id="606" r:id="rId47"/>
    <p:sldId id="527" r:id="rId48"/>
    <p:sldId id="528" r:id="rId49"/>
    <p:sldId id="531" r:id="rId50"/>
    <p:sldId id="532" r:id="rId51"/>
    <p:sldId id="533" r:id="rId52"/>
    <p:sldId id="534" r:id="rId53"/>
    <p:sldId id="535" r:id="rId54"/>
    <p:sldId id="536" r:id="rId55"/>
    <p:sldId id="537" r:id="rId56"/>
    <p:sldId id="538" r:id="rId57"/>
    <p:sldId id="539" r:id="rId58"/>
    <p:sldId id="540" r:id="rId59"/>
    <p:sldId id="608" r:id="rId60"/>
    <p:sldId id="605" r:id="rId61"/>
    <p:sldId id="541" r:id="rId62"/>
    <p:sldId id="609" r:id="rId63"/>
    <p:sldId id="542" r:id="rId64"/>
    <p:sldId id="543" r:id="rId65"/>
    <p:sldId id="544" r:id="rId66"/>
    <p:sldId id="545" r:id="rId67"/>
    <p:sldId id="546" r:id="rId68"/>
    <p:sldId id="547" r:id="rId69"/>
    <p:sldId id="550" r:id="rId70"/>
    <p:sldId id="552" r:id="rId71"/>
    <p:sldId id="553" r:id="rId72"/>
    <p:sldId id="554" r:id="rId73"/>
    <p:sldId id="555" r:id="rId74"/>
    <p:sldId id="556" r:id="rId75"/>
    <p:sldId id="557" r:id="rId76"/>
    <p:sldId id="558" r:id="rId77"/>
    <p:sldId id="559" r:id="rId78"/>
    <p:sldId id="560" r:id="rId79"/>
    <p:sldId id="561" r:id="rId80"/>
    <p:sldId id="562" r:id="rId81"/>
    <p:sldId id="563" r:id="rId82"/>
    <p:sldId id="564" r:id="rId83"/>
    <p:sldId id="565" r:id="rId84"/>
    <p:sldId id="566" r:id="rId85"/>
    <p:sldId id="567" r:id="rId86"/>
    <p:sldId id="568" r:id="rId87"/>
    <p:sldId id="569" r:id="rId88"/>
    <p:sldId id="570" r:id="rId89"/>
    <p:sldId id="571" r:id="rId90"/>
    <p:sldId id="572" r:id="rId91"/>
    <p:sldId id="573" r:id="rId92"/>
    <p:sldId id="574" r:id="rId93"/>
    <p:sldId id="575" r:id="rId94"/>
    <p:sldId id="576" r:id="rId95"/>
    <p:sldId id="577" r:id="rId96"/>
    <p:sldId id="578" r:id="rId97"/>
    <p:sldId id="579" r:id="rId98"/>
    <p:sldId id="580" r:id="rId99"/>
    <p:sldId id="581" r:id="rId100"/>
    <p:sldId id="582" r:id="rId101"/>
    <p:sldId id="583" r:id="rId102"/>
    <p:sldId id="584" r:id="rId103"/>
    <p:sldId id="585" r:id="rId104"/>
    <p:sldId id="586" r:id="rId105"/>
    <p:sldId id="587" r:id="rId106"/>
    <p:sldId id="588" r:id="rId107"/>
    <p:sldId id="589" r:id="rId108"/>
    <p:sldId id="590" r:id="rId109"/>
    <p:sldId id="591" r:id="rId110"/>
    <p:sldId id="592" r:id="rId111"/>
    <p:sldId id="593" r:id="rId112"/>
    <p:sldId id="594" r:id="rId113"/>
    <p:sldId id="595" r:id="rId114"/>
    <p:sldId id="596" r:id="rId115"/>
    <p:sldId id="597" r:id="rId116"/>
    <p:sldId id="598" r:id="rId117"/>
    <p:sldId id="599" r:id="rId118"/>
    <p:sldId id="600" r:id="rId119"/>
    <p:sldId id="601" r:id="rId120"/>
    <p:sldId id="602"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5F0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09" autoAdjust="0"/>
    <p:restoredTop sz="94737" autoAdjust="0"/>
  </p:normalViewPr>
  <p:slideViewPr>
    <p:cSldViewPr>
      <p:cViewPr>
        <p:scale>
          <a:sx n="66" d="100"/>
          <a:sy n="66" d="100"/>
        </p:scale>
        <p:origin x="-792"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EF83B-A5E4-491A-B605-3E757C5E91D7}" type="datetimeFigureOut">
              <a:rPr lang="fr-FR" smtClean="0"/>
              <a:pPr/>
              <a:t>01/02/2020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D41B1-BDBF-4B4C-AD89-DE53C04BC13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F1D41B1-BDBF-4B4C-AD89-DE53C04BC133}" type="slidenum">
              <a:rPr lang="fr-FR" smtClean="0"/>
              <a:pPr/>
              <a:t>24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ln/>
        </p:spPr>
      </p:sp>
      <p:sp>
        <p:nvSpPr>
          <p:cNvPr id="66563" name="Espace réservé des commentaires 2"/>
          <p:cNvSpPr>
            <a:spLocks noGrp="1"/>
          </p:cNvSpPr>
          <p:nvPr>
            <p:ph type="body" idx="1"/>
          </p:nvPr>
        </p:nvSpPr>
        <p:spPr>
          <a:noFill/>
          <a:ln/>
        </p:spPr>
        <p:txBody>
          <a:bodyPr/>
          <a:lstStyle/>
          <a:p>
            <a:pPr eaLnBrk="1" hangingPunct="1"/>
            <a:endParaRPr lang="fr-FR" smtClean="0"/>
          </a:p>
        </p:txBody>
      </p:sp>
      <p:sp>
        <p:nvSpPr>
          <p:cNvPr id="66564" name="Espace réservé du numéro de diapositive 3"/>
          <p:cNvSpPr>
            <a:spLocks noGrp="1"/>
          </p:cNvSpPr>
          <p:nvPr>
            <p:ph type="sldNum" sz="quarter" idx="5"/>
          </p:nvPr>
        </p:nvSpPr>
        <p:spPr>
          <a:noFill/>
        </p:spPr>
        <p:txBody>
          <a:bodyPr/>
          <a:lstStyle/>
          <a:p>
            <a:fld id="{570B8BB4-3D53-45A5-BB68-FEA594B0AE28}" type="slidenum">
              <a:rPr lang="fr-CA" smtClean="0"/>
              <a:pPr/>
              <a:t>100</a:t>
            </a:fld>
            <a:endParaRPr lang="fr-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a:ln/>
        </p:spPr>
        <p:txBody>
          <a:bodyPr/>
          <a:lstStyle/>
          <a:p>
            <a:pPr eaLnBrk="1" hangingPunct="1"/>
            <a:endParaRPr lang="fr-FR" smtClean="0"/>
          </a:p>
        </p:txBody>
      </p:sp>
      <p:sp>
        <p:nvSpPr>
          <p:cNvPr id="67588" name="Espace réservé du numéro de diapositive 3"/>
          <p:cNvSpPr>
            <a:spLocks noGrp="1"/>
          </p:cNvSpPr>
          <p:nvPr>
            <p:ph type="sldNum" sz="quarter" idx="5"/>
          </p:nvPr>
        </p:nvSpPr>
        <p:spPr>
          <a:noFill/>
        </p:spPr>
        <p:txBody>
          <a:bodyPr/>
          <a:lstStyle/>
          <a:p>
            <a:fld id="{40B25012-FF48-4EF1-B43C-57AA2E57396E}" type="slidenum">
              <a:rPr lang="fr-CA" smtClean="0"/>
              <a:pPr/>
              <a:t>101</a:t>
            </a:fld>
            <a:endParaRPr lang="fr-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p:spPr>
        <p:txBody>
          <a:bodyPr/>
          <a:lstStyle/>
          <a:p>
            <a:pPr eaLnBrk="1" hangingPunct="1"/>
            <a:endParaRPr lang="fr-FR" smtClean="0"/>
          </a:p>
        </p:txBody>
      </p:sp>
      <p:sp>
        <p:nvSpPr>
          <p:cNvPr id="68612" name="Espace réservé du numéro de diapositive 3"/>
          <p:cNvSpPr>
            <a:spLocks noGrp="1"/>
          </p:cNvSpPr>
          <p:nvPr>
            <p:ph type="sldNum" sz="quarter" idx="5"/>
          </p:nvPr>
        </p:nvSpPr>
        <p:spPr>
          <a:noFill/>
        </p:spPr>
        <p:txBody>
          <a:bodyPr/>
          <a:lstStyle/>
          <a:p>
            <a:fld id="{A180C1BC-DC8A-4880-9040-0EC5653D5A4C}" type="slidenum">
              <a:rPr lang="fr-CA" smtClean="0"/>
              <a:pPr/>
              <a:t>102</a:t>
            </a:fld>
            <a:endParaRPr lang="fr-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ln/>
        </p:spPr>
        <p:txBody>
          <a:bodyPr/>
          <a:lstStyle/>
          <a:p>
            <a:pPr eaLnBrk="1" hangingPunct="1"/>
            <a:endParaRPr lang="fr-FR" smtClean="0"/>
          </a:p>
        </p:txBody>
      </p:sp>
      <p:sp>
        <p:nvSpPr>
          <p:cNvPr id="69636" name="Espace réservé du numéro de diapositive 3"/>
          <p:cNvSpPr>
            <a:spLocks noGrp="1"/>
          </p:cNvSpPr>
          <p:nvPr>
            <p:ph type="sldNum" sz="quarter" idx="5"/>
          </p:nvPr>
        </p:nvSpPr>
        <p:spPr>
          <a:noFill/>
        </p:spPr>
        <p:txBody>
          <a:bodyPr/>
          <a:lstStyle/>
          <a:p>
            <a:fld id="{F1027788-132C-4D81-8FF1-478CF48BF7E4}" type="slidenum">
              <a:rPr lang="fr-CA" smtClean="0"/>
              <a:pPr/>
              <a:t>103</a:t>
            </a:fld>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ln/>
        </p:spPr>
        <p:txBody>
          <a:bodyPr/>
          <a:lstStyle/>
          <a:p>
            <a:pPr eaLnBrk="1" hangingPunct="1"/>
            <a:endParaRPr lang="fr-FR" smtClean="0"/>
          </a:p>
        </p:txBody>
      </p:sp>
      <p:sp>
        <p:nvSpPr>
          <p:cNvPr id="58372" name="Espace réservé du numéro de diapositive 3"/>
          <p:cNvSpPr>
            <a:spLocks noGrp="1"/>
          </p:cNvSpPr>
          <p:nvPr>
            <p:ph type="sldNum" sz="quarter" idx="5"/>
          </p:nvPr>
        </p:nvSpPr>
        <p:spPr>
          <a:noFill/>
        </p:spPr>
        <p:txBody>
          <a:bodyPr/>
          <a:lstStyle/>
          <a:p>
            <a:fld id="{FE1F7E3E-80F2-4A97-9F74-7A5D140F76ED}" type="slidenum">
              <a:rPr lang="fr-CA" smtClean="0"/>
              <a:pPr/>
              <a:t>92</a:t>
            </a:fld>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p:spPr>
        <p:txBody>
          <a:bodyPr/>
          <a:lstStyle/>
          <a:p>
            <a:pPr eaLnBrk="1" hangingPunct="1"/>
            <a:endParaRPr lang="fr-FR" smtClean="0"/>
          </a:p>
        </p:txBody>
      </p:sp>
      <p:sp>
        <p:nvSpPr>
          <p:cNvPr id="59396" name="Espace réservé du numéro de diapositive 3"/>
          <p:cNvSpPr>
            <a:spLocks noGrp="1"/>
          </p:cNvSpPr>
          <p:nvPr>
            <p:ph type="sldNum" sz="quarter" idx="5"/>
          </p:nvPr>
        </p:nvSpPr>
        <p:spPr>
          <a:noFill/>
        </p:spPr>
        <p:txBody>
          <a:bodyPr/>
          <a:lstStyle/>
          <a:p>
            <a:fld id="{7197827A-A651-4E26-964F-A87DF4EBF571}" type="slidenum">
              <a:rPr lang="fr-CA" smtClean="0"/>
              <a:pPr/>
              <a:t>93</a:t>
            </a:fld>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p:spPr>
        <p:txBody>
          <a:bodyPr/>
          <a:lstStyle/>
          <a:p>
            <a:pPr eaLnBrk="1" hangingPunct="1"/>
            <a:endParaRPr lang="fr-FR" dirty="0" smtClean="0"/>
          </a:p>
        </p:txBody>
      </p:sp>
      <p:sp>
        <p:nvSpPr>
          <p:cNvPr id="60420" name="Espace réservé du numéro de diapositive 3"/>
          <p:cNvSpPr>
            <a:spLocks noGrp="1"/>
          </p:cNvSpPr>
          <p:nvPr>
            <p:ph type="sldNum" sz="quarter" idx="5"/>
          </p:nvPr>
        </p:nvSpPr>
        <p:spPr>
          <a:noFill/>
        </p:spPr>
        <p:txBody>
          <a:bodyPr/>
          <a:lstStyle/>
          <a:p>
            <a:fld id="{915CC494-B3EB-4E08-8963-CF0BBDC2E579}" type="slidenum">
              <a:rPr lang="fr-CA" smtClean="0"/>
              <a:pPr/>
              <a:t>94</a:t>
            </a:fld>
            <a:endParaRPr lang="fr-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p:spPr>
        <p:txBody>
          <a:bodyPr/>
          <a:lstStyle/>
          <a:p>
            <a:pPr eaLnBrk="1" hangingPunct="1"/>
            <a:endParaRPr lang="fr-FR" dirty="0" smtClean="0"/>
          </a:p>
        </p:txBody>
      </p:sp>
      <p:sp>
        <p:nvSpPr>
          <p:cNvPr id="61444" name="Espace réservé du numéro de diapositive 3"/>
          <p:cNvSpPr>
            <a:spLocks noGrp="1"/>
          </p:cNvSpPr>
          <p:nvPr>
            <p:ph type="sldNum" sz="quarter" idx="5"/>
          </p:nvPr>
        </p:nvSpPr>
        <p:spPr>
          <a:noFill/>
        </p:spPr>
        <p:txBody>
          <a:bodyPr/>
          <a:lstStyle/>
          <a:p>
            <a:fld id="{AC30D31A-E77C-4419-ABA2-EB86FE5D9F60}" type="slidenum">
              <a:rPr lang="fr-CA" smtClean="0"/>
              <a:pPr/>
              <a:t>95</a:t>
            </a:fld>
            <a:endParaRPr lang="fr-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a:ln/>
        </p:spPr>
        <p:txBody>
          <a:bodyPr/>
          <a:lstStyle/>
          <a:p>
            <a:pPr eaLnBrk="1" hangingPunct="1"/>
            <a:endParaRPr lang="fr-FR" smtClean="0"/>
          </a:p>
        </p:txBody>
      </p:sp>
      <p:sp>
        <p:nvSpPr>
          <p:cNvPr id="62468" name="Espace réservé du numéro de diapositive 3"/>
          <p:cNvSpPr>
            <a:spLocks noGrp="1"/>
          </p:cNvSpPr>
          <p:nvPr>
            <p:ph type="sldNum" sz="quarter" idx="5"/>
          </p:nvPr>
        </p:nvSpPr>
        <p:spPr>
          <a:noFill/>
        </p:spPr>
        <p:txBody>
          <a:bodyPr/>
          <a:lstStyle/>
          <a:p>
            <a:fld id="{5AB32028-63B1-4FC3-B067-B47D12953465}" type="slidenum">
              <a:rPr lang="fr-CA" smtClean="0"/>
              <a:pPr/>
              <a:t>96</a:t>
            </a:fld>
            <a:endParaRPr lang="fr-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a:ln/>
        </p:spPr>
        <p:txBody>
          <a:bodyPr/>
          <a:lstStyle/>
          <a:p>
            <a:pPr eaLnBrk="1" hangingPunct="1"/>
            <a:endParaRPr lang="fr-FR" smtClean="0"/>
          </a:p>
        </p:txBody>
      </p:sp>
      <p:sp>
        <p:nvSpPr>
          <p:cNvPr id="63492" name="Espace réservé du numéro de diapositive 3"/>
          <p:cNvSpPr>
            <a:spLocks noGrp="1"/>
          </p:cNvSpPr>
          <p:nvPr>
            <p:ph type="sldNum" sz="quarter" idx="5"/>
          </p:nvPr>
        </p:nvSpPr>
        <p:spPr>
          <a:noFill/>
        </p:spPr>
        <p:txBody>
          <a:bodyPr/>
          <a:lstStyle/>
          <a:p>
            <a:fld id="{088FF782-B1F2-4C3D-8128-8333ABD8FE7C}" type="slidenum">
              <a:rPr lang="fr-CA" smtClean="0"/>
              <a:pPr/>
              <a:t>97</a:t>
            </a:fld>
            <a:endParaRPr lang="fr-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p:spPr>
        <p:txBody>
          <a:bodyPr/>
          <a:lstStyle/>
          <a:p>
            <a:pPr eaLnBrk="1" hangingPunct="1"/>
            <a:endParaRPr lang="fr-FR" smtClean="0"/>
          </a:p>
        </p:txBody>
      </p:sp>
      <p:sp>
        <p:nvSpPr>
          <p:cNvPr id="64516" name="Espace réservé du numéro de diapositive 3"/>
          <p:cNvSpPr>
            <a:spLocks noGrp="1"/>
          </p:cNvSpPr>
          <p:nvPr>
            <p:ph type="sldNum" sz="quarter" idx="5"/>
          </p:nvPr>
        </p:nvSpPr>
        <p:spPr>
          <a:noFill/>
        </p:spPr>
        <p:txBody>
          <a:bodyPr/>
          <a:lstStyle/>
          <a:p>
            <a:fld id="{B5105C49-72DA-48B0-B88E-B5450B4E0203}" type="slidenum">
              <a:rPr lang="fr-CA" smtClean="0"/>
              <a:pPr/>
              <a:t>98</a:t>
            </a:fld>
            <a:endParaRPr lang="fr-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pPr eaLnBrk="1" hangingPunct="1"/>
            <a:endParaRPr lang="fr-FR" smtClean="0"/>
          </a:p>
        </p:txBody>
      </p:sp>
      <p:sp>
        <p:nvSpPr>
          <p:cNvPr id="65540" name="Espace réservé du numéro de diapositive 3"/>
          <p:cNvSpPr>
            <a:spLocks noGrp="1"/>
          </p:cNvSpPr>
          <p:nvPr>
            <p:ph type="sldNum" sz="quarter" idx="5"/>
          </p:nvPr>
        </p:nvSpPr>
        <p:spPr>
          <a:noFill/>
        </p:spPr>
        <p:txBody>
          <a:bodyPr/>
          <a:lstStyle/>
          <a:p>
            <a:fld id="{1523F72A-B60D-4BBB-8680-BB20D8B46AD6}" type="slidenum">
              <a:rPr lang="fr-CA" smtClean="0"/>
              <a:pPr/>
              <a:t>99</a:t>
            </a:fld>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64CF2E0-CCC4-4E1E-9902-C3C36AB3FDA4}" type="datetimeFigureOut">
              <a:rPr lang="en-US" smtClean="0"/>
              <a:pPr/>
              <a:t>2/1/2020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F42FDE4-A7DD-41A7-A0A6-9B649FB43336}" type="slidenum">
              <a:rPr kumimoji="0" lang="en-US" smtClean="0"/>
              <a:pPr/>
              <a:t>‹N°›</a:t>
            </a:fld>
            <a:endParaRPr kumimoji="0" lang="en-US" sz="1400"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4CF2E0-CCC4-4E1E-9902-C3C36AB3FDA4}" type="datetimeFigureOut">
              <a:rPr lang="en-US" smtClean="0"/>
              <a:pPr/>
              <a:t>2/1/2020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F42FDE4-A7DD-41A7-A0A6-9B649FB43336}"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4CF2E0-CCC4-4E1E-9902-C3C36AB3FDA4}" type="datetimeFigureOut">
              <a:rPr lang="en-US" smtClean="0"/>
              <a:pPr/>
              <a:t>2/1/2020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F42FDE4-A7DD-41A7-A0A6-9B649FB43336}"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4CF2E0-CCC4-4E1E-9902-C3C36AB3FDA4}" type="datetimeFigureOut">
              <a:rPr lang="en-US" smtClean="0"/>
              <a:pPr/>
              <a:t>2/1/2020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F42FDE4-A7DD-41A7-A0A6-9B649FB43336}"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64CF2E0-CCC4-4E1E-9902-C3C36AB3FDA4}" type="datetimeFigureOut">
              <a:rPr lang="en-US" smtClean="0"/>
              <a:pPr/>
              <a:t>2/1/2020</a:t>
            </a:fld>
            <a:endParaRPr lang="en-US"/>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6F42FDE4-A7DD-41A7-A0A6-9B649FB43336}" type="slidenum">
              <a:rPr kumimoji="0" lang="en-US" smtClean="0"/>
              <a:pPr/>
              <a:t>‹N°›</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64CF2E0-CCC4-4E1E-9902-C3C36AB3FDA4}" type="datetimeFigureOut">
              <a:rPr lang="en-US" smtClean="0"/>
              <a:pPr/>
              <a:t>2/1/2020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F42FDE4-A7DD-41A7-A0A6-9B649FB43336}"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64CF2E0-CCC4-4E1E-9902-C3C36AB3FDA4}" type="datetimeFigureOut">
              <a:rPr lang="en-US" smtClean="0"/>
              <a:pPr/>
              <a:t>2/1/2020</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6F42FDE4-A7DD-41A7-A0A6-9B649FB43336}"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64CF2E0-CCC4-4E1E-9902-C3C36AB3FDA4}" type="datetimeFigureOut">
              <a:rPr lang="en-US" smtClean="0"/>
              <a:pPr/>
              <a:t>2/1/2020</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6F42FDE4-A7DD-41A7-A0A6-9B649FB43336}"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4CF2E0-CCC4-4E1E-9902-C3C36AB3FDA4}" type="datetimeFigureOut">
              <a:rPr lang="en-US" smtClean="0"/>
              <a:pPr/>
              <a:t>2/1/2020</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6F42FDE4-A7DD-41A7-A0A6-9B649FB43336}"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64CF2E0-CCC4-4E1E-9902-C3C36AB3FDA4}" type="datetimeFigureOut">
              <a:rPr lang="en-US" smtClean="0"/>
              <a:pPr/>
              <a:t>2/1/2020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F42FDE4-A7DD-41A7-A0A6-9B649FB43336}"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64CF2E0-CCC4-4E1E-9902-C3C36AB3FDA4}" type="datetimeFigureOut">
              <a:rPr lang="en-US" smtClean="0"/>
              <a:pPr/>
              <a:t>2/1/2020</a:t>
            </a:fld>
            <a:endParaRPr lang="en-US"/>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6F42FDE4-A7DD-41A7-A0A6-9B649FB43336}" type="slidenum">
              <a:rPr kumimoji="0" lang="en-US" smtClean="0"/>
              <a:pPr/>
              <a:t>‹N°›</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564CF2E0-CCC4-4E1E-9902-C3C36AB3FDA4}" type="datetimeFigureOut">
              <a:rPr lang="en-US" smtClean="0"/>
              <a:pPr algn="r" eaLnBrk="1" latinLnBrk="0" hangingPunct="1"/>
              <a:t>2/1/2020</a:t>
            </a:fld>
            <a:endParaRPr lang="en-US" sz="1400" dirty="0">
              <a:solidFill>
                <a:schemeClr val="tx2"/>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sz="1400" dirty="0">
              <a:solidFill>
                <a:schemeClr val="tx2"/>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F42FDE4-A7DD-41A7-A0A6-9B649FB43336}" type="slidenum">
              <a:rPr kumimoji="0" lang="en-US" smtClean="0"/>
              <a:pPr algn="ctr" eaLnBrk="1" latinLnBrk="0" hangingPunct="1"/>
              <a:t>‹N°›</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fr.wikipedia.org/wiki/C%C3%B4ne_de_vision"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gif"/></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hyperlink" Target="https://fr.wikipedia.org/wiki/Cartoon" TargetMode="External"/><Relationship Id="rId4" Type="http://schemas.openxmlformats.org/officeDocument/2006/relationships/hyperlink" Target="https://fr.wikipedia.org/wiki/Photor%C3%A9alis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fr.wikipedia.org/wiki/Shader_Model"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fr.wikipedia.org/wiki/Carte_graphique"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lf-stone.com/glee.php" TargetMode="External"/><Relationship Id="rId2" Type="http://schemas.openxmlformats.org/officeDocument/2006/relationships/hyperlink" Target="http://glew.sourceforge.ne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sourceforge.net/projects/glew/files/glew/2.0.0/" TargetMode="External"/><Relationship Id="rId2" Type="http://schemas.openxmlformats.org/officeDocument/2006/relationships/hyperlink" Target="https://sourceforge.net/projects/glew/files/glew/2.1.0/" TargetMode="External"/><Relationship Id="rId1" Type="http://schemas.openxmlformats.org/officeDocument/2006/relationships/slideLayout" Target="../slideLayouts/slideLayout1.xml"/><Relationship Id="rId6" Type="http://schemas.openxmlformats.org/officeDocument/2006/relationships/hyperlink" Target="https://sourceforge.net/projects/glew/files/glew/1.11.0/" TargetMode="External"/><Relationship Id="rId5" Type="http://schemas.openxmlformats.org/officeDocument/2006/relationships/hyperlink" Target="https://sourceforge.net/projects/glew/files/glew/1.12.0/" TargetMode="External"/><Relationship Id="rId4" Type="http://schemas.openxmlformats.org/officeDocument/2006/relationships/hyperlink" Target="https://sourceforge.net/projects/glew/files/glew/1.13.0/"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642910" y="3286124"/>
            <a:ext cx="77724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a:normAutofit/>
          </a:bodyPr>
          <a:lstStyle/>
          <a:p>
            <a:r>
              <a:rPr lang="fr-FR" sz="8800" b="1" dirty="0" smtClean="0">
                <a:solidFill>
                  <a:srgbClr val="C75F09"/>
                </a:solidFill>
                <a:effectLst>
                  <a:outerShdw blurRad="38100" dist="38100" dir="2700000" algn="tl">
                    <a:srgbClr val="000000">
                      <a:alpha val="43137"/>
                    </a:srgbClr>
                  </a:outerShdw>
                </a:effectLst>
              </a:rPr>
              <a:t>SGPU et Shader</a:t>
            </a:r>
            <a:endParaRPr lang="fr-FR" sz="8800" b="1" dirty="0">
              <a:solidFill>
                <a:srgbClr val="C75F09"/>
              </a:solidFill>
              <a:effectLst>
                <a:outerShdw blurRad="38100" dist="38100" dir="2700000" algn="tl">
                  <a:srgbClr val="000000">
                    <a:alpha val="43137"/>
                  </a:srgbClr>
                </a:outerShdw>
              </a:effectLst>
            </a:endParaRPr>
          </a:p>
        </p:txBody>
      </p:sp>
      <p:sp>
        <p:nvSpPr>
          <p:cNvPr id="4" name="Rectangle 3"/>
          <p:cNvSpPr/>
          <p:nvPr/>
        </p:nvSpPr>
        <p:spPr>
          <a:xfrm>
            <a:off x="0" y="-24"/>
            <a:ext cx="9144000" cy="25717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fr-FR" dirty="0"/>
          </a:p>
        </p:txBody>
      </p:sp>
      <p:sp>
        <p:nvSpPr>
          <p:cNvPr id="6" name="Sous-titre 6"/>
          <p:cNvSpPr>
            <a:spLocks noGrp="1"/>
          </p:cNvSpPr>
          <p:nvPr>
            <p:ph type="subTitle" idx="1"/>
          </p:nvPr>
        </p:nvSpPr>
        <p:spPr>
          <a:xfrm>
            <a:off x="1357290" y="5929330"/>
            <a:ext cx="6400800" cy="828684"/>
          </a:xfrm>
        </p:spPr>
        <p:txBody>
          <a:bodyPr>
            <a:normAutofit fontScale="92500" lnSpcReduction="20000"/>
          </a:bodyPr>
          <a:lstStyle/>
          <a:p>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Présenté par Dr: </a:t>
            </a: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Zerari</a:t>
            </a: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Abd</a:t>
            </a: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a:t>
            </a: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Mouméne</a:t>
            </a:r>
            <a:endPar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2019/2020</a:t>
            </a:r>
          </a:p>
          <a:p>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Image 6" descr="1010182_480621248685574_1478064219_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858148" y="5572140"/>
            <a:ext cx="1166810" cy="1166810"/>
          </a:xfrm>
          <a:prstGeom prst="rect">
            <a:avLst/>
          </a:prstGeom>
        </p:spPr>
      </p:pic>
      <p:grpSp>
        <p:nvGrpSpPr>
          <p:cNvPr id="2" name="Group 16"/>
          <p:cNvGrpSpPr>
            <a:grpSpLocks/>
          </p:cNvGrpSpPr>
          <p:nvPr/>
        </p:nvGrpSpPr>
        <p:grpSpPr bwMode="auto">
          <a:xfrm>
            <a:off x="3786182" y="1928802"/>
            <a:ext cx="1357322" cy="1214446"/>
            <a:chOff x="4041" y="5842"/>
            <a:chExt cx="1056" cy="1375"/>
          </a:xfrm>
          <a:scene3d>
            <a:camera prst="orthographicFront">
              <a:rot lat="0" lon="0" rev="0"/>
            </a:camera>
            <a:lightRig rig="glow" dir="t">
              <a:rot lat="0" lon="0" rev="4800000"/>
            </a:lightRig>
          </a:scene3d>
        </p:grpSpPr>
        <p:sp>
          <p:nvSpPr>
            <p:cNvPr id="9" name="Oval 17"/>
            <p:cNvSpPr>
              <a:spLocks noChangeArrowheads="1"/>
            </p:cNvSpPr>
            <p:nvPr/>
          </p:nvSpPr>
          <p:spPr bwMode="auto">
            <a:xfrm>
              <a:off x="4041" y="5842"/>
              <a:ext cx="1056" cy="1375"/>
            </a:xfrm>
            <a:prstGeom prst="ellipse">
              <a:avLst/>
            </a:prstGeom>
            <a:solidFill>
              <a:srgbClr val="FFFFFF"/>
            </a:solidFill>
            <a:ln w="19050">
              <a:noFill/>
              <a:round/>
              <a:headEnd/>
              <a:tailEnd/>
            </a:ln>
            <a:effectLst>
              <a:outerShdw blurRad="190500" dist="228600" dir="2700000" algn="ctr">
                <a:srgbClr val="000000">
                  <a:alpha val="30000"/>
                </a:srgbClr>
              </a:outerShdw>
            </a:effectLst>
            <a:sp3d prstMaterial="matte">
              <a:bevelT w="127000" h="63500"/>
            </a:sp3d>
          </p:spPr>
          <p:txBody>
            <a:bodyPr/>
            <a:lstStyle/>
            <a:p>
              <a:pPr fontAlgn="auto">
                <a:spcBef>
                  <a:spcPts val="0"/>
                </a:spcBef>
                <a:spcAft>
                  <a:spcPts val="0"/>
                </a:spcAft>
                <a:defRPr/>
              </a:pPr>
              <a:endParaRPr lang="fr-FR" sz="1800" kern="0">
                <a:solidFill>
                  <a:sysClr val="windowText" lastClr="000000"/>
                </a:solidFill>
                <a:effectLst/>
                <a:latin typeface="+mn-lt"/>
                <a:cs typeface="+mn-cs"/>
              </a:endParaRPr>
            </a:p>
          </p:txBody>
        </p:sp>
        <p:pic>
          <p:nvPicPr>
            <p:cNvPr id="10" name="Picture 18" descr="SigleUNI4"/>
            <p:cNvPicPr>
              <a:picLocks noChangeAspect="1" noChangeArrowheads="1"/>
            </p:cNvPicPr>
            <p:nvPr/>
          </p:nvPicPr>
          <p:blipFill>
            <a:blip r:embed="rId3" cstate="print"/>
            <a:srcRect l="2623" t="1465" r="1811"/>
            <a:stretch>
              <a:fillRect/>
            </a:stretch>
          </p:blipFill>
          <p:spPr bwMode="auto">
            <a:xfrm>
              <a:off x="4193" y="6073"/>
              <a:ext cx="742" cy="904"/>
            </a:xfrm>
            <a:prstGeom prst="rect">
              <a:avLst/>
            </a:prstGeom>
            <a:noFill/>
            <a:ln w="9525">
              <a:noFill/>
              <a:miter lim="800000"/>
              <a:headEnd/>
              <a:tailEnd/>
            </a:ln>
            <a:effectLst>
              <a:outerShdw blurRad="190500" dist="228600" dir="2700000" algn="ctr">
                <a:srgbClr val="000000">
                  <a:alpha val="30000"/>
                </a:srgbClr>
              </a:outerShdw>
            </a:effectLst>
            <a:sp3d prstMaterial="matte">
              <a:bevelT w="127000" h="63500"/>
            </a:sp3d>
          </p:spPr>
        </p:pic>
        <p:sp>
          <p:nvSpPr>
            <p:cNvPr id="11" name="WordArt 19"/>
            <p:cNvSpPr>
              <a:spLocks noChangeArrowheads="1" noChangeShapeType="1" noTextEdit="1"/>
            </p:cNvSpPr>
            <p:nvPr/>
          </p:nvSpPr>
          <p:spPr bwMode="auto">
            <a:xfrm>
              <a:off x="4190" y="5978"/>
              <a:ext cx="733" cy="746"/>
            </a:xfrm>
            <a:prstGeom prst="rect">
              <a:avLst/>
            </a:prstGeom>
            <a:ln>
              <a:noFill/>
            </a:ln>
            <a:effectLst>
              <a:outerShdw blurRad="190500" dist="228600" dir="2700000" algn="ctr">
                <a:srgbClr val="000000">
                  <a:alpha val="30000"/>
                </a:srgbClr>
              </a:outerShdw>
            </a:effectLst>
            <a:sp3d prstMaterial="matte">
              <a:bevelT w="127000" h="63500"/>
            </a:sp3d>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effectLst>
                    <a:outerShdw dist="38100" dir="2700000" algn="tl" rotWithShape="0">
                      <a:srgbClr val="000000">
                        <a:alpha val="43137"/>
                      </a:srgbClr>
                    </a:outerShdw>
                  </a:effectLst>
                  <a:latin typeface="+mn-cs"/>
                  <a:ea typeface="+mn-cs"/>
                  <a:cs typeface="+mn-cs"/>
                </a:rPr>
                <a:t>جامعــــــة محمد </a:t>
              </a:r>
              <a:r>
                <a:rPr lang="ar-DZ" sz="3600" kern="10" dirty="0" err="1">
                  <a:ln w="9525">
                    <a:noFill/>
                    <a:round/>
                    <a:headEnd/>
                    <a:tailEnd/>
                  </a:ln>
                  <a:solidFill>
                    <a:srgbClr val="000080"/>
                  </a:solidFill>
                  <a:effectLst>
                    <a:outerShdw dist="38100" dir="2700000" algn="tl" rotWithShape="0">
                      <a:srgbClr val="000000">
                        <a:alpha val="43137"/>
                      </a:srgbClr>
                    </a:outerShdw>
                  </a:effectLst>
                  <a:latin typeface="+mn-cs"/>
                  <a:ea typeface="+mn-cs"/>
                  <a:cs typeface="+mn-cs"/>
                </a:rPr>
                <a:t>خيضــــــــــــر</a:t>
              </a:r>
              <a:endParaRPr lang="fr-FR" sz="3600" kern="10" dirty="0">
                <a:ln w="9525">
                  <a:noFill/>
                  <a:round/>
                  <a:headEnd/>
                  <a:tailEnd/>
                </a:ln>
                <a:solidFill>
                  <a:srgbClr val="000080"/>
                </a:solidFill>
                <a:effectLst>
                  <a:outerShdw dist="38100" dir="2700000" algn="tl" rotWithShape="0">
                    <a:srgbClr val="000000">
                      <a:alpha val="43137"/>
                    </a:srgbClr>
                  </a:outerShdw>
                </a:effectLst>
                <a:latin typeface="+mn-cs"/>
                <a:ea typeface="+mn-cs"/>
                <a:cs typeface="+mn-cs"/>
              </a:endParaRPr>
            </a:p>
          </p:txBody>
        </p:sp>
        <p:sp>
          <p:nvSpPr>
            <p:cNvPr id="12" name="WordArt 20"/>
            <p:cNvSpPr>
              <a:spLocks noChangeArrowheads="1" noChangeShapeType="1" noTextEdit="1"/>
            </p:cNvSpPr>
            <p:nvPr/>
          </p:nvSpPr>
          <p:spPr bwMode="auto">
            <a:xfrm>
              <a:off x="4316" y="7018"/>
              <a:ext cx="490" cy="123"/>
            </a:xfrm>
            <a:prstGeom prst="rect">
              <a:avLst/>
            </a:prstGeom>
            <a:ln>
              <a:noFill/>
            </a:ln>
            <a:effectLst>
              <a:outerShdw blurRad="190500" dist="228600" dir="2700000" algn="ctr">
                <a:srgbClr val="000000">
                  <a:alpha val="30000"/>
                </a:srgbClr>
              </a:outerShdw>
            </a:effectLst>
            <a:sp3d prstMaterial="matte">
              <a:bevelT w="127000" h="63500"/>
            </a:sp3d>
          </p:spPr>
          <p:txBody>
            <a:bodyPr wrap="none" fromWordArt="1">
              <a:prstTxWarp prst="textPlain">
                <a:avLst>
                  <a:gd name="adj" fmla="val 50000"/>
                </a:avLst>
              </a:prstTxWarp>
            </a:bodyPr>
            <a:lstStyle/>
            <a:p>
              <a:pPr algn="ctr" rtl="1"/>
              <a:r>
                <a:rPr lang="ar-DZ" sz="3600" kern="10" dirty="0">
                  <a:ln w="9525">
                    <a:noFill/>
                    <a:round/>
                    <a:headEnd/>
                    <a:tailEnd/>
                  </a:ln>
                  <a:solidFill>
                    <a:srgbClr val="000080"/>
                  </a:solidFill>
                  <a:effectLst>
                    <a:outerShdw dist="38100" dir="2700000" algn="tl" rotWithShape="0">
                      <a:srgbClr val="000000">
                        <a:alpha val="43137"/>
                      </a:srgbClr>
                    </a:outerShdw>
                  </a:effectLst>
                  <a:latin typeface="+mn-cs"/>
                  <a:ea typeface="+mn-cs"/>
                  <a:cs typeface="+mn-cs"/>
                </a:rPr>
                <a:t>بــســكــــــــــــرة</a:t>
              </a:r>
              <a:endParaRPr lang="fr-FR" sz="3600" kern="10" dirty="0">
                <a:ln w="9525">
                  <a:noFill/>
                  <a:round/>
                  <a:headEnd/>
                  <a:tailEnd/>
                </a:ln>
                <a:solidFill>
                  <a:srgbClr val="000080"/>
                </a:solidFill>
                <a:effectLst>
                  <a:outerShdw dist="38100" dir="2700000" algn="tl" rotWithShape="0">
                    <a:srgbClr val="000000">
                      <a:alpha val="43137"/>
                    </a:srgbClr>
                  </a:outerShdw>
                </a:effectLst>
                <a:latin typeface="+mn-cs"/>
                <a:ea typeface="+mn-cs"/>
                <a:cs typeface="+mn-cs"/>
              </a:endParaRPr>
            </a:p>
          </p:txBody>
        </p:sp>
      </p:grpSp>
      <p:sp>
        <p:nvSpPr>
          <p:cNvPr id="14" name="Rectangle 13"/>
          <p:cNvSpPr/>
          <p:nvPr/>
        </p:nvSpPr>
        <p:spPr>
          <a:xfrm>
            <a:off x="0" y="76778"/>
            <a:ext cx="9144000" cy="923330"/>
          </a:xfrm>
          <a:prstGeom prst="rect">
            <a:avLst/>
          </a:prstGeom>
        </p:spPr>
        <p:txBody>
          <a:bodyPr wrap="square">
            <a:spAutoFit/>
          </a:bodyPr>
          <a:lstStyle/>
          <a:p>
            <a:pPr marL="342900" indent="-342900" algn="ctr">
              <a:lnSpc>
                <a:spcPct val="80000"/>
              </a:lnSpc>
              <a:spcBef>
                <a:spcPct val="20000"/>
              </a:spcBef>
            </a:pPr>
            <a:r>
              <a:rPr lang="fr-FR" b="1" dirty="0" smtClean="0">
                <a:effectLst>
                  <a:outerShdw blurRad="38100" dist="38100" dir="2700000" algn="tl">
                    <a:srgbClr val="000000">
                      <a:alpha val="43137"/>
                    </a:srgbClr>
                  </a:outerShdw>
                </a:effectLst>
                <a:latin typeface="Arial" pitchFamily="34" charset="0"/>
              </a:rPr>
              <a:t>Université Mohamed </a:t>
            </a:r>
            <a:r>
              <a:rPr lang="fr-FR" b="1" dirty="0" err="1" smtClean="0">
                <a:effectLst>
                  <a:outerShdw blurRad="38100" dist="38100" dir="2700000" algn="tl">
                    <a:srgbClr val="000000">
                      <a:alpha val="43137"/>
                    </a:srgbClr>
                  </a:outerShdw>
                </a:effectLst>
                <a:latin typeface="Arial" pitchFamily="34" charset="0"/>
              </a:rPr>
              <a:t>Khider</a:t>
            </a:r>
            <a:r>
              <a:rPr lang="fr-FR" b="1" dirty="0" smtClean="0">
                <a:effectLst>
                  <a:outerShdw blurRad="38100" dist="38100" dir="2700000" algn="tl">
                    <a:srgbClr val="000000">
                      <a:alpha val="43137"/>
                    </a:srgbClr>
                  </a:outerShdw>
                </a:effectLst>
                <a:latin typeface="Arial" pitchFamily="34" charset="0"/>
              </a:rPr>
              <a:t> Biskra</a:t>
            </a:r>
          </a:p>
          <a:p>
            <a:pPr marL="342900" indent="-342900" algn="ctr">
              <a:lnSpc>
                <a:spcPct val="80000"/>
              </a:lnSpc>
              <a:spcBef>
                <a:spcPct val="20000"/>
              </a:spcBef>
            </a:pPr>
            <a:r>
              <a:rPr lang="fr-FR" b="1" dirty="0" smtClean="0">
                <a:effectLst>
                  <a:outerShdw blurRad="38100" dist="38100" dir="2700000" algn="tl">
                    <a:srgbClr val="000000">
                      <a:alpha val="43137"/>
                    </a:srgbClr>
                  </a:outerShdw>
                </a:effectLst>
                <a:latin typeface="Arial" pitchFamily="34" charset="0"/>
              </a:rPr>
              <a:t>Faculté des Sciences Exactes, des Sciences de la Nature et de la Vie</a:t>
            </a:r>
          </a:p>
          <a:p>
            <a:pPr marL="342900" indent="-342900" algn="ctr">
              <a:spcBef>
                <a:spcPct val="20000"/>
              </a:spcBef>
            </a:pPr>
            <a:r>
              <a:rPr lang="fr-FR" b="1" dirty="0" smtClean="0">
                <a:effectLst>
                  <a:outerShdw blurRad="38100" dist="38100" dir="2700000" algn="tl">
                    <a:srgbClr val="000000">
                      <a:alpha val="43137"/>
                    </a:srgbClr>
                  </a:outerShdw>
                </a:effectLst>
                <a:latin typeface="Arial" pitchFamily="34" charset="0"/>
              </a:rPr>
              <a:t>Département d’Informatique , laboratoire  LESIA, Biskra, Algérie </a:t>
            </a:r>
            <a:endParaRPr lang="fr-FR" b="1" dirty="0">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5122"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Espace réservé du contenu 7"/>
          <p:cNvSpPr>
            <a:spLocks noGrp="1"/>
          </p:cNvSpPr>
          <p:nvPr>
            <p:ph idx="1"/>
          </p:nvPr>
        </p:nvSpPr>
        <p:spPr>
          <a:xfrm>
            <a:off x="285720" y="1285860"/>
            <a:ext cx="8572560" cy="5000660"/>
          </a:xfrm>
        </p:spPr>
        <p:txBody>
          <a:bodyPr>
            <a:normAutofit fontScale="92500" lnSpcReduction="10000"/>
          </a:bodyPr>
          <a:lstStyle/>
          <a:p>
            <a:r>
              <a:rPr lang="fr-CA"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Sélectionner l’objet program</a:t>
            </a:r>
            <a:endParaRPr lang="fr-FR"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endParaRPr>
          </a:p>
          <a:p>
            <a:pPr>
              <a:buFont typeface="Arial" pitchFamily="34" charset="0"/>
              <a:buNone/>
            </a:pPr>
            <a:r>
              <a:rPr lang="fr-CA" sz="2600" b="1" dirty="0" smtClean="0">
                <a:latin typeface="Consolas" pitchFamily="49" charset="0"/>
                <a:ea typeface="Consolas" pitchFamily="49" charset="0"/>
                <a:cs typeface="Consolas" pitchFamily="49" charset="0"/>
              </a:rPr>
              <a:t>	</a:t>
            </a:r>
            <a:r>
              <a:rPr lang="fr-FR" sz="2600" b="1" dirty="0" err="1" smtClean="0">
                <a:latin typeface="Consolas" pitchFamily="49" charset="0"/>
                <a:ea typeface="Consolas" pitchFamily="49" charset="0"/>
                <a:cs typeface="Consolas" pitchFamily="49" charset="0"/>
              </a:rPr>
              <a:t>glUseProgram</a:t>
            </a:r>
            <a:r>
              <a:rPr lang="fr-FR" sz="2600" b="1" dirty="0" smtClean="0">
                <a:latin typeface="Consolas" pitchFamily="49" charset="0"/>
                <a:ea typeface="Consolas" pitchFamily="49" charset="0"/>
                <a:cs typeface="Consolas" pitchFamily="49" charset="0"/>
              </a:rPr>
              <a:t>(</a:t>
            </a:r>
            <a:r>
              <a:rPr lang="fr-FR" sz="2600" b="1" dirty="0" err="1" smtClean="0">
                <a:latin typeface="Consolas" pitchFamily="49" charset="0"/>
                <a:ea typeface="Consolas" pitchFamily="49" charset="0"/>
                <a:cs typeface="Consolas" pitchFamily="49" charset="0"/>
              </a:rPr>
              <a:t>pgm_obj_id</a:t>
            </a:r>
            <a:r>
              <a:rPr lang="fr-FR" sz="2600" b="1" dirty="0" smtClean="0">
                <a:latin typeface="Consolas" pitchFamily="49" charset="0"/>
                <a:ea typeface="Consolas" pitchFamily="49" charset="0"/>
                <a:cs typeface="Consolas" pitchFamily="49" charset="0"/>
              </a:rPr>
              <a:t>);</a:t>
            </a:r>
          </a:p>
          <a:p>
            <a:pPr>
              <a:buFont typeface="Arial" pitchFamily="34" charset="0"/>
              <a:buNone/>
            </a:pPr>
            <a:endParaRPr lang="fr-FR" sz="1800" dirty="0" smtClean="0">
              <a:latin typeface="Consolas" pitchFamily="49" charset="0"/>
              <a:ea typeface="Consolas" pitchFamily="49" charset="0"/>
              <a:cs typeface="Consolas" pitchFamily="49" charset="0"/>
            </a:endParaRPr>
          </a:p>
          <a:p>
            <a:r>
              <a:rPr lang="fr-CA"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Lier les variables </a:t>
            </a:r>
            <a:r>
              <a:rPr lang="fr-CA" sz="35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uniform</a:t>
            </a:r>
            <a:r>
              <a:rPr lang="fr-CA"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et </a:t>
            </a:r>
            <a:r>
              <a:rPr lang="fr-CA" sz="35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attribute</a:t>
            </a:r>
            <a:r>
              <a:rPr lang="fr-CA"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venant de l’application à l’objet program</a:t>
            </a:r>
          </a:p>
          <a:p>
            <a:pPr lvl="1"/>
            <a:r>
              <a:rPr lang="fr-CA" b="1" dirty="0" err="1" smtClean="0">
                <a:ea typeface="Consolas" pitchFamily="49" charset="0"/>
                <a:cs typeface="Consolas" pitchFamily="49" charset="0"/>
              </a:rPr>
              <a:t>glGetAttribLocation</a:t>
            </a:r>
            <a:r>
              <a:rPr lang="fr-CA" b="1" dirty="0" smtClean="0">
                <a:ea typeface="Consolas" pitchFamily="49" charset="0"/>
                <a:cs typeface="Consolas" pitchFamily="49" charset="0"/>
              </a:rPr>
              <a:t>() / </a:t>
            </a:r>
            <a:r>
              <a:rPr lang="fr-CA" b="1" dirty="0" err="1" smtClean="0">
                <a:ea typeface="Consolas" pitchFamily="49" charset="0"/>
                <a:cs typeface="Consolas" pitchFamily="49" charset="0"/>
              </a:rPr>
              <a:t>glGetUniformLocation</a:t>
            </a:r>
            <a:r>
              <a:rPr lang="fr-CA" b="1" dirty="0" smtClean="0">
                <a:ea typeface="Consolas" pitchFamily="49" charset="0"/>
                <a:cs typeface="Consolas" pitchFamily="49" charset="0"/>
              </a:rPr>
              <a:t>()</a:t>
            </a:r>
          </a:p>
          <a:p>
            <a:pPr lvl="2"/>
            <a:r>
              <a:rPr lang="fr-CA" dirty="0" smtClean="0">
                <a:ea typeface="Consolas" pitchFamily="49" charset="0"/>
                <a:cs typeface="Consolas" pitchFamily="49" charset="0"/>
              </a:rPr>
              <a:t>Servent à obtenir un </a:t>
            </a:r>
            <a:r>
              <a:rPr lang="fr-CA" i="1" dirty="0" err="1" smtClean="0">
                <a:ea typeface="Consolas" pitchFamily="49" charset="0"/>
                <a:cs typeface="Consolas" pitchFamily="49" charset="0"/>
              </a:rPr>
              <a:t>handle</a:t>
            </a:r>
            <a:r>
              <a:rPr lang="fr-CA" dirty="0" smtClean="0">
                <a:ea typeface="Consolas" pitchFamily="49" charset="0"/>
                <a:cs typeface="Consolas" pitchFamily="49" charset="0"/>
              </a:rPr>
              <a:t> vers le paramètre</a:t>
            </a:r>
          </a:p>
          <a:p>
            <a:pPr lvl="1"/>
            <a:r>
              <a:rPr lang="fr-CA" b="1" dirty="0" err="1" smtClean="0">
                <a:ea typeface="Consolas" pitchFamily="49" charset="0"/>
                <a:cs typeface="Consolas" pitchFamily="49" charset="0"/>
              </a:rPr>
              <a:t>glVertexAttrib</a:t>
            </a:r>
            <a:r>
              <a:rPr lang="fr-CA" b="1" dirty="0" smtClean="0">
                <a:ea typeface="Consolas" pitchFamily="49" charset="0"/>
                <a:cs typeface="Consolas" pitchFamily="49" charset="0"/>
              </a:rPr>
              <a:t>*() / </a:t>
            </a:r>
            <a:r>
              <a:rPr lang="fr-CA" b="1" dirty="0" err="1" smtClean="0">
                <a:ea typeface="Consolas" pitchFamily="49" charset="0"/>
                <a:cs typeface="Consolas" pitchFamily="49" charset="0"/>
              </a:rPr>
              <a:t>glUniform</a:t>
            </a:r>
            <a:r>
              <a:rPr lang="fr-CA" b="1" dirty="0" smtClean="0">
                <a:ea typeface="Consolas" pitchFamily="49" charset="0"/>
                <a:cs typeface="Consolas" pitchFamily="49" charset="0"/>
              </a:rPr>
              <a:t>*()</a:t>
            </a:r>
          </a:p>
          <a:p>
            <a:pPr lvl="2"/>
            <a:r>
              <a:rPr lang="fr-CA" sz="2600" dirty="0" smtClean="0">
                <a:ea typeface="Consolas" pitchFamily="49" charset="0"/>
                <a:cs typeface="Consolas" pitchFamily="49" charset="0"/>
              </a:rPr>
              <a:t>Servent à établir un paramètre avec son </a:t>
            </a:r>
            <a:r>
              <a:rPr lang="fr-CA" sz="2600" i="1" dirty="0" err="1" smtClean="0">
                <a:ea typeface="Consolas" pitchFamily="49" charset="0"/>
                <a:cs typeface="Consolas" pitchFamily="49" charset="0"/>
              </a:rPr>
              <a:t>handle</a:t>
            </a:r>
            <a:endParaRPr lang="fr-CA" sz="2600" i="1" dirty="0" smtClean="0">
              <a:ea typeface="Consolas" pitchFamily="49" charset="0"/>
              <a:cs typeface="Consolas" pitchFamily="49" charset="0"/>
            </a:endParaRPr>
          </a:p>
          <a:p>
            <a:pPr lvl="2"/>
            <a:r>
              <a:rPr lang="fr-CA" sz="2600" dirty="0" err="1" smtClean="0">
                <a:ea typeface="Consolas" pitchFamily="49" charset="0"/>
                <a:cs typeface="Consolas" pitchFamily="49" charset="0"/>
              </a:rPr>
              <a:t>glVertexAttrib</a:t>
            </a:r>
            <a:r>
              <a:rPr lang="fr-CA" sz="2600" dirty="0" smtClean="0">
                <a:ea typeface="Consolas" pitchFamily="49" charset="0"/>
                <a:cs typeface="Consolas" pitchFamily="49" charset="0"/>
              </a:rPr>
              <a:t>*() : pour chaque sommet</a:t>
            </a:r>
          </a:p>
          <a:p>
            <a:pPr lvl="2"/>
            <a:r>
              <a:rPr lang="fr-CA" sz="2600" dirty="0" err="1" smtClean="0">
                <a:ea typeface="Consolas" pitchFamily="49" charset="0"/>
                <a:cs typeface="Consolas" pitchFamily="49" charset="0"/>
              </a:rPr>
              <a:t>glUniform</a:t>
            </a:r>
            <a:r>
              <a:rPr lang="fr-CA" sz="2600" dirty="0" smtClean="0">
                <a:ea typeface="Consolas" pitchFamily="49" charset="0"/>
                <a:cs typeface="Consolas" pitchFamily="49" charset="0"/>
              </a:rPr>
              <a:t>*() : avant un bloc de rendu</a:t>
            </a: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928662" y="-24"/>
            <a:ext cx="74295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
        <p:nvSpPr>
          <p:cNvPr id="8"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Espace réservé du contenu 7"/>
          <p:cNvSpPr>
            <a:spLocks noGrp="1"/>
          </p:cNvSpPr>
          <p:nvPr>
            <p:ph idx="1"/>
          </p:nvPr>
        </p:nvSpPr>
        <p:spPr>
          <a:xfrm>
            <a:off x="214282" y="1285860"/>
            <a:ext cx="8929717" cy="5072098"/>
          </a:xfrm>
        </p:spPr>
        <p:txBody>
          <a:bodyPr>
            <a:normAutofit/>
          </a:bodyPr>
          <a:lstStyle/>
          <a:p>
            <a:pPr>
              <a:lnSpc>
                <a:spcPct val="90000"/>
              </a:lnSpc>
            </a:pPr>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Lier les variables </a:t>
            </a:r>
            <a:r>
              <a:rPr lang="fr-C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uniform</a:t>
            </a:r>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et </a:t>
            </a:r>
            <a:r>
              <a:rPr lang="fr-C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attribute</a:t>
            </a:r>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venant de l’application à l’objet program</a:t>
            </a:r>
          </a:p>
          <a:p>
            <a:pPr>
              <a:buFont typeface="Arial" pitchFamily="34" charset="0"/>
              <a:buNone/>
            </a:pPr>
            <a:r>
              <a:rPr lang="fr-FR" sz="1600" dirty="0" smtClean="0">
                <a:latin typeface="Consolas" pitchFamily="49" charset="0"/>
                <a:ea typeface="Consolas" pitchFamily="49" charset="0"/>
                <a:cs typeface="Consolas" pitchFamily="49" charset="0"/>
              </a:rPr>
              <a:t>  </a:t>
            </a:r>
            <a:r>
              <a:rPr lang="fr-FR" sz="2000" b="1" dirty="0" smtClean="0">
                <a:latin typeface="Consolas" pitchFamily="49" charset="0"/>
                <a:ea typeface="Consolas" pitchFamily="49" charset="0"/>
                <a:cs typeface="Consolas" pitchFamily="49" charset="0"/>
              </a:rPr>
              <a:t>GLint </a:t>
            </a:r>
            <a:r>
              <a:rPr lang="fr-FR" sz="2000" b="1" dirty="0" err="1" smtClean="0">
                <a:latin typeface="Consolas" pitchFamily="49" charset="0"/>
                <a:ea typeface="Consolas" pitchFamily="49" charset="0"/>
                <a:cs typeface="Consolas" pitchFamily="49" charset="0"/>
              </a:rPr>
              <a:t>color_hnd</a:t>
            </a:r>
            <a:r>
              <a:rPr lang="fr-FR" sz="2000" b="1" dirty="0" smtClean="0">
                <a:latin typeface="Consolas" pitchFamily="49" charset="0"/>
                <a:ea typeface="Consolas" pitchFamily="49" charset="0"/>
                <a:cs typeface="Consolas" pitchFamily="49" charset="0"/>
              </a:rPr>
              <a:t> = </a:t>
            </a:r>
            <a:r>
              <a:rPr lang="fr-FR" sz="2000" b="1" dirty="0" err="1" smtClean="0">
                <a:latin typeface="Consolas" pitchFamily="49" charset="0"/>
                <a:ea typeface="Consolas" pitchFamily="49" charset="0"/>
                <a:cs typeface="Consolas" pitchFamily="49" charset="0"/>
              </a:rPr>
              <a:t>glGetUniformLocation</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pgm_obj_id</a:t>
            </a:r>
            <a:r>
              <a:rPr lang="fr-FR" sz="2000" b="1" dirty="0" smtClean="0">
                <a:latin typeface="Consolas" pitchFamily="49" charset="0"/>
                <a:ea typeface="Consolas" pitchFamily="49" charset="0"/>
                <a:cs typeface="Consolas" pitchFamily="49" charset="0"/>
              </a:rPr>
              <a:t>,"couleur");</a:t>
            </a:r>
          </a:p>
          <a:p>
            <a:pPr>
              <a:buFont typeface="Arial" pitchFamily="34" charset="0"/>
              <a:buNone/>
            </a:pPr>
            <a:r>
              <a:rPr lang="fr-FR" sz="2000" b="1" dirty="0" smtClean="0">
                <a:latin typeface="Consolas" pitchFamily="49" charset="0"/>
                <a:ea typeface="Consolas" pitchFamily="49" charset="0"/>
                <a:cs typeface="Consolas" pitchFamily="49" charset="0"/>
              </a:rPr>
              <a:t>  GLint </a:t>
            </a:r>
            <a:r>
              <a:rPr lang="fr-FR" sz="2000" b="1" dirty="0" err="1" smtClean="0">
                <a:latin typeface="Consolas" pitchFamily="49" charset="0"/>
                <a:ea typeface="Consolas" pitchFamily="49" charset="0"/>
                <a:cs typeface="Consolas" pitchFamily="49" charset="0"/>
              </a:rPr>
              <a:t>angle_hnd</a:t>
            </a:r>
            <a:r>
              <a:rPr lang="fr-FR" sz="2000" b="1" dirty="0" smtClean="0">
                <a:latin typeface="Consolas" pitchFamily="49" charset="0"/>
                <a:ea typeface="Consolas" pitchFamily="49" charset="0"/>
                <a:cs typeface="Consolas" pitchFamily="49" charset="0"/>
              </a:rPr>
              <a:t> =	</a:t>
            </a:r>
            <a:r>
              <a:rPr lang="fr-FR" sz="2000" b="1" dirty="0" err="1" smtClean="0">
                <a:latin typeface="Consolas" pitchFamily="49" charset="0"/>
                <a:ea typeface="Consolas" pitchFamily="49" charset="0"/>
                <a:cs typeface="Consolas" pitchFamily="49" charset="0"/>
              </a:rPr>
              <a:t>glGetAttribLocation</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pgm_obj_id</a:t>
            </a:r>
            <a:r>
              <a:rPr lang="fr-FR" sz="2000" b="1" dirty="0" smtClean="0">
                <a:latin typeface="Consolas" pitchFamily="49" charset="0"/>
                <a:ea typeface="Consolas" pitchFamily="49" charset="0"/>
                <a:cs typeface="Consolas" pitchFamily="49" charset="0"/>
              </a:rPr>
              <a:t>, "angle");</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GLfloat</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color</a:t>
            </a:r>
            <a:r>
              <a:rPr lang="fr-FR" sz="2000" b="1" dirty="0" smtClean="0">
                <a:latin typeface="Consolas" pitchFamily="49" charset="0"/>
                <a:ea typeface="Consolas" pitchFamily="49" charset="0"/>
                <a:cs typeface="Consolas" pitchFamily="49" charset="0"/>
              </a:rPr>
              <a:t>[4] = { 1.f, 0.f, 0.f, 0.f };</a:t>
            </a:r>
          </a:p>
          <a:p>
            <a:pPr>
              <a:buFont typeface="Arial" pitchFamily="34" charset="0"/>
              <a:buNone/>
            </a:pPr>
            <a:endParaRPr lang="fr-FR" sz="2000" b="1" dirty="0" smtClean="0">
              <a:latin typeface="Consolas" pitchFamily="49" charset="0"/>
              <a:ea typeface="Consolas" pitchFamily="49" charset="0"/>
              <a:cs typeface="Consolas" pitchFamily="49" charset="0"/>
            </a:endParaRPr>
          </a:p>
          <a:p>
            <a:pPr>
              <a:buFont typeface="Arial" pitchFamily="34" charset="0"/>
              <a:buNone/>
            </a:pPr>
            <a:r>
              <a:rPr lang="fr-FR" sz="2000" b="1" dirty="0" smtClean="0">
                <a:latin typeface="Consolas" pitchFamily="49" charset="0"/>
                <a:ea typeface="Consolas" pitchFamily="49" charset="0"/>
                <a:cs typeface="Consolas" pitchFamily="49" charset="0"/>
              </a:rPr>
              <a:t>  glUniform4fv(</a:t>
            </a:r>
            <a:r>
              <a:rPr lang="fr-FR" sz="2000" b="1" dirty="0" err="1" smtClean="0">
                <a:latin typeface="Consolas" pitchFamily="49" charset="0"/>
                <a:ea typeface="Consolas" pitchFamily="49" charset="0"/>
                <a:cs typeface="Consolas" pitchFamily="49" charset="0"/>
              </a:rPr>
              <a:t>color_hnd</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color</a:t>
            </a:r>
            <a:r>
              <a:rPr lang="fr-FR" sz="2000" b="1" dirty="0" smtClean="0">
                <a:latin typeface="Consolas" pitchFamily="49" charset="0"/>
                <a:ea typeface="Consolas" pitchFamily="49" charset="0"/>
                <a:cs typeface="Consolas" pitchFamily="49" charset="0"/>
              </a:rPr>
              <a:t>);</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glBegin</a:t>
            </a:r>
            <a:r>
              <a:rPr lang="fr-FR" sz="2000" b="1" dirty="0" smtClean="0">
                <a:latin typeface="Consolas" pitchFamily="49" charset="0"/>
                <a:ea typeface="Consolas" pitchFamily="49" charset="0"/>
                <a:cs typeface="Consolas" pitchFamily="49" charset="0"/>
              </a:rPr>
              <a:t>(GL_POLYGON);</a:t>
            </a:r>
          </a:p>
          <a:p>
            <a:pPr>
              <a:buFont typeface="Arial" pitchFamily="34" charset="0"/>
              <a:buNone/>
            </a:pPr>
            <a:r>
              <a:rPr lang="fr-FR" sz="2000" b="1" dirty="0" smtClean="0">
                <a:latin typeface="Consolas" pitchFamily="49" charset="0"/>
                <a:ea typeface="Consolas" pitchFamily="49" charset="0"/>
                <a:cs typeface="Consolas" pitchFamily="49" charset="0"/>
              </a:rPr>
              <a:t>    glVertexAttrib1f(</a:t>
            </a:r>
            <a:r>
              <a:rPr lang="fr-FR" sz="2000" b="1" dirty="0" err="1" smtClean="0">
                <a:latin typeface="Consolas" pitchFamily="49" charset="0"/>
                <a:ea typeface="Consolas" pitchFamily="49" charset="0"/>
                <a:cs typeface="Consolas" pitchFamily="49" charset="0"/>
              </a:rPr>
              <a:t>angle_hnd</a:t>
            </a:r>
            <a:r>
              <a:rPr lang="fr-FR" sz="2000" b="1" dirty="0" smtClean="0">
                <a:latin typeface="Consolas" pitchFamily="49" charset="0"/>
                <a:ea typeface="Consolas" pitchFamily="49" charset="0"/>
                <a:cs typeface="Consolas" pitchFamily="49" charset="0"/>
              </a:rPr>
              <a:t>, 3.0);</a:t>
            </a:r>
          </a:p>
          <a:p>
            <a:pPr>
              <a:buFont typeface="Arial" pitchFamily="34" charset="0"/>
              <a:buNone/>
            </a:pPr>
            <a:r>
              <a:rPr lang="fr-FR" sz="2000" b="1" dirty="0" smtClean="0">
                <a:latin typeface="Consolas" pitchFamily="49" charset="0"/>
                <a:ea typeface="Consolas" pitchFamily="49" charset="0"/>
                <a:cs typeface="Consolas" pitchFamily="49" charset="0"/>
              </a:rPr>
              <a:t>    /* ... */ </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glEnd</a:t>
            </a:r>
            <a:r>
              <a:rPr lang="fr-FR" sz="2000" b="1" dirty="0" smtClean="0">
                <a:latin typeface="Consolas" pitchFamily="49" charset="0"/>
                <a:ea typeface="Consolas" pitchFamily="49" charset="0"/>
                <a:cs typeface="Consolas" pitchFamily="49" charset="0"/>
              </a:rPr>
              <a:t>(); </a:t>
            </a:r>
            <a:endParaRPr lang="fr-CA" sz="2000" b="1" dirty="0" smtClean="0">
              <a:latin typeface="Consolas" pitchFamily="49" charset="0"/>
              <a:ea typeface="Consolas" pitchFamily="49" charset="0"/>
              <a:cs typeface="Consolas" pitchFamily="49" charset="0"/>
            </a:endParaRP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857224" y="-71462"/>
            <a:ext cx="74295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endPar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
        <p:nvSpPr>
          <p:cNvPr id="7"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101</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Espace réservé du contenu 5"/>
          <p:cNvSpPr>
            <a:spLocks noGrp="1"/>
          </p:cNvSpPr>
          <p:nvPr>
            <p:ph idx="1"/>
          </p:nvPr>
        </p:nvSpPr>
        <p:spPr>
          <a:xfrm>
            <a:off x="285720" y="1142984"/>
            <a:ext cx="8501122" cy="5143536"/>
          </a:xfrm>
        </p:spPr>
        <p:txBody>
          <a:bodyPr>
            <a:noAutofit/>
          </a:bodyPr>
          <a:lstStyle/>
          <a:p>
            <a:r>
              <a:rPr lang="fr-FR" sz="2600" dirty="0" smtClean="0">
                <a:latin typeface="Times New Roman" pitchFamily="18" charset="0"/>
                <a:cs typeface="Times New Roman" pitchFamily="18" charset="0"/>
              </a:rPr>
              <a:t>Lier un </a:t>
            </a:r>
            <a:r>
              <a:rPr lang="fr-FR" sz="2600" i="1" dirty="0" err="1" smtClean="0">
                <a:latin typeface="Times New Roman" pitchFamily="18" charset="0"/>
                <a:cs typeface="Times New Roman" pitchFamily="18" charset="0"/>
              </a:rPr>
              <a:t>shader</a:t>
            </a:r>
            <a:r>
              <a:rPr lang="fr-FR" sz="2600" dirty="0" smtClean="0">
                <a:latin typeface="Times New Roman" pitchFamily="18" charset="0"/>
                <a:cs typeface="Times New Roman" pitchFamily="18" charset="0"/>
              </a:rPr>
              <a:t> à une étape du pipeline remplace </a:t>
            </a:r>
            <a:r>
              <a:rPr lang="fr-FR" sz="2600" b="1" u="sng" dirty="0" smtClean="0">
                <a:latin typeface="Times New Roman" pitchFamily="18" charset="0"/>
                <a:cs typeface="Times New Roman" pitchFamily="18" charset="0"/>
              </a:rPr>
              <a:t>toutes</a:t>
            </a:r>
            <a:r>
              <a:rPr lang="fr-FR" sz="2600" dirty="0" smtClean="0">
                <a:latin typeface="Times New Roman" pitchFamily="18" charset="0"/>
                <a:cs typeface="Times New Roman" pitchFamily="18" charset="0"/>
              </a:rPr>
              <a:t> les fonctionnalités fixes de cette étape</a:t>
            </a:r>
          </a:p>
          <a:p>
            <a:pPr lvl="1"/>
            <a:r>
              <a:rPr lang="fr-FR" sz="2600" i="1" dirty="0" smtClean="0">
                <a:latin typeface="Times New Roman" pitchFamily="18" charset="0"/>
                <a:cs typeface="Times New Roman" pitchFamily="18" charset="0"/>
              </a:rPr>
              <a:t>Vertex </a:t>
            </a:r>
            <a:r>
              <a:rPr lang="fr-FR" sz="2600" i="1" dirty="0" err="1" smtClean="0">
                <a:latin typeface="Times New Roman" pitchFamily="18" charset="0"/>
                <a:cs typeface="Times New Roman" pitchFamily="18" charset="0"/>
              </a:rPr>
              <a:t>shader</a:t>
            </a:r>
            <a:r>
              <a:rPr lang="fr-FR" sz="2600" i="1" dirty="0" smtClean="0">
                <a:latin typeface="Times New Roman" pitchFamily="18" charset="0"/>
                <a:cs typeface="Times New Roman" pitchFamily="18" charset="0"/>
              </a:rPr>
              <a:t> </a:t>
            </a:r>
            <a:r>
              <a:rPr lang="fr-FR" sz="2600" dirty="0" smtClean="0">
                <a:latin typeface="Times New Roman" pitchFamily="18" charset="0"/>
                <a:cs typeface="Times New Roman" pitchFamily="18" charset="0"/>
              </a:rPr>
              <a:t>: toutes les opérations de transformations de coordonnées, de normalisation et d’éclairage</a:t>
            </a:r>
          </a:p>
          <a:p>
            <a:pPr lvl="1"/>
            <a:r>
              <a:rPr lang="fr-FR" sz="2600" i="1" dirty="0" smtClean="0">
                <a:latin typeface="Times New Roman" pitchFamily="18" charset="0"/>
                <a:cs typeface="Times New Roman" pitchFamily="18" charset="0"/>
              </a:rPr>
              <a:t>Fragment </a:t>
            </a:r>
            <a:r>
              <a:rPr lang="fr-FR" sz="2600" i="1" dirty="0" err="1" smtClean="0">
                <a:latin typeface="Times New Roman" pitchFamily="18" charset="0"/>
                <a:cs typeface="Times New Roman" pitchFamily="18" charset="0"/>
              </a:rPr>
              <a:t>shader</a:t>
            </a:r>
            <a:r>
              <a:rPr lang="fr-FR" sz="2600" i="1" dirty="0" smtClean="0">
                <a:latin typeface="Times New Roman" pitchFamily="18" charset="0"/>
                <a:cs typeface="Times New Roman" pitchFamily="18" charset="0"/>
              </a:rPr>
              <a:t> </a:t>
            </a:r>
            <a:r>
              <a:rPr lang="fr-FR" sz="2600" dirty="0" smtClean="0">
                <a:latin typeface="Times New Roman" pitchFamily="18" charset="0"/>
                <a:cs typeface="Times New Roman" pitchFamily="18" charset="0"/>
              </a:rPr>
              <a:t>: toutes les opérations d’application de textures, de brouillard et de mélange de couleur</a:t>
            </a:r>
          </a:p>
          <a:p>
            <a:pPr lvl="1">
              <a:buNone/>
            </a:pPr>
            <a:endParaRPr lang="fr-FR" sz="2600" dirty="0" smtClean="0">
              <a:latin typeface="Times New Roman" pitchFamily="18" charset="0"/>
              <a:cs typeface="Times New Roman" pitchFamily="18" charset="0"/>
            </a:endParaRPr>
          </a:p>
          <a:p>
            <a:r>
              <a:rPr lang="fr-FR" sz="2600" dirty="0" smtClean="0">
                <a:latin typeface="Times New Roman" pitchFamily="18" charset="0"/>
                <a:cs typeface="Times New Roman" pitchFamily="18" charset="0"/>
              </a:rPr>
              <a:t>Si le programmeur veut conserver ces fonctionnalités fixes, il doit les programmer dans son </a:t>
            </a:r>
            <a:r>
              <a:rPr lang="fr-FR" sz="2600" i="1" dirty="0" err="1" smtClean="0">
                <a:latin typeface="Times New Roman" pitchFamily="18" charset="0"/>
                <a:cs typeface="Times New Roman" pitchFamily="18" charset="0"/>
              </a:rPr>
              <a:t>shader</a:t>
            </a:r>
            <a:r>
              <a:rPr lang="fr-FR" sz="2600" dirty="0" smtClean="0">
                <a:latin typeface="Times New Roman" pitchFamily="18" charset="0"/>
                <a:cs typeface="Times New Roman" pitchFamily="18" charset="0"/>
              </a:rPr>
              <a:t>!</a:t>
            </a:r>
          </a:p>
          <a:p>
            <a:pPr lvl="1"/>
            <a:r>
              <a:rPr lang="fr-FR" sz="2600" dirty="0" smtClean="0">
                <a:latin typeface="Times New Roman" pitchFamily="18" charset="0"/>
                <a:cs typeface="Times New Roman" pitchFamily="18" charset="0"/>
              </a:rPr>
              <a:t>[Orange], Chapitre 9 présente le code nécessaire pour émuler les fonctionnalités fixes</a:t>
            </a:r>
          </a:p>
        </p:txBody>
      </p:sp>
      <p:sp>
        <p:nvSpPr>
          <p:cNvPr id="6" name="Rectangle 5"/>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Rectangle 1"/>
          <p:cNvSpPr>
            <a:spLocks noChangeArrowheads="1"/>
          </p:cNvSpPr>
          <p:nvPr/>
        </p:nvSpPr>
        <p:spPr bwMode="auto">
          <a:xfrm>
            <a:off x="1285852" y="-24"/>
            <a:ext cx="750099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
        <p:nvSpPr>
          <p:cNvPr id="9"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Espace réservé du contenu 5"/>
          <p:cNvSpPr>
            <a:spLocks noGrp="1"/>
          </p:cNvSpPr>
          <p:nvPr>
            <p:ph idx="1"/>
          </p:nvPr>
        </p:nvSpPr>
        <p:spPr>
          <a:xfrm>
            <a:off x="500034" y="1214422"/>
            <a:ext cx="7858180" cy="4929222"/>
          </a:xfrm>
        </p:spPr>
        <p:txBody>
          <a:bodyPr>
            <a:normAutofit fontScale="92500" lnSpcReduction="10000"/>
          </a:bodyPr>
          <a:lstStyle/>
          <a:p>
            <a:pPr algn="just"/>
            <a:r>
              <a:rPr lang="fr-FR" sz="2800" dirty="0" smtClean="0">
                <a:latin typeface="Times New Roman" pitchFamily="18" charset="0"/>
                <a:cs typeface="Times New Roman" pitchFamily="18" charset="0"/>
              </a:rPr>
              <a:t>Tout </a:t>
            </a:r>
            <a:r>
              <a:rPr lang="fr-FR" sz="2800" dirty="0" err="1" smtClean="0">
                <a:latin typeface="Times New Roman" pitchFamily="18" charset="0"/>
                <a:cs typeface="Times New Roman" pitchFamily="18" charset="0"/>
              </a:rPr>
              <a:t>shader</a:t>
            </a:r>
            <a:r>
              <a:rPr lang="fr-FR" sz="2800" dirty="0" smtClean="0">
                <a:latin typeface="Times New Roman" pitchFamily="18" charset="0"/>
                <a:cs typeface="Times New Roman" pitchFamily="18" charset="0"/>
              </a:rPr>
              <a:t> doit compléter un minimum d’opérations afin d’envoyer un minimum d’information à la prochaine étape de la pipeline graphique. </a:t>
            </a:r>
          </a:p>
          <a:p>
            <a:pPr lvl="1"/>
            <a:r>
              <a:rPr lang="fr-FR" dirty="0" smtClean="0">
                <a:latin typeface="Times New Roman" pitchFamily="18" charset="0"/>
                <a:cs typeface="Times New Roman" pitchFamily="18" charset="0"/>
              </a:rPr>
              <a:t>Selon l’implantation, le non-respect de cette règle peut soulever une erreur de compilation.</a:t>
            </a:r>
          </a:p>
          <a:p>
            <a:pPr lvl="1" algn="just"/>
            <a:endParaRPr lang="fr-FR" dirty="0" smtClean="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Opération minimale</a:t>
            </a:r>
          </a:p>
          <a:p>
            <a:pPr lvl="1" algn="just"/>
            <a:r>
              <a:rPr lang="fr-FR" dirty="0" smtClean="0">
                <a:latin typeface="Times New Roman" pitchFamily="18" charset="0"/>
                <a:cs typeface="Times New Roman" pitchFamily="18" charset="0"/>
              </a:rPr>
              <a:t>Vertex </a:t>
            </a:r>
            <a:r>
              <a:rPr lang="fr-FR" dirty="0" err="1" smtClean="0">
                <a:latin typeface="Times New Roman" pitchFamily="18" charset="0"/>
                <a:cs typeface="Times New Roman" pitchFamily="18" charset="0"/>
              </a:rPr>
              <a:t>shader</a:t>
            </a:r>
            <a:r>
              <a:rPr lang="fr-FR" dirty="0" smtClean="0">
                <a:latin typeface="Times New Roman" pitchFamily="18" charset="0"/>
                <a:cs typeface="Times New Roman" pitchFamily="18" charset="0"/>
              </a:rPr>
              <a:t> : générer une position (</a:t>
            </a:r>
            <a:r>
              <a:rPr lang="fr-FR" dirty="0" err="1" smtClean="0">
                <a:latin typeface="Times New Roman" pitchFamily="18" charset="0"/>
                <a:cs typeface="Times New Roman" pitchFamily="18" charset="0"/>
              </a:rPr>
              <a:t>gl_Position</a:t>
            </a:r>
            <a:r>
              <a:rPr lang="fr-FR" dirty="0" smtClean="0">
                <a:latin typeface="Times New Roman" pitchFamily="18" charset="0"/>
                <a:cs typeface="Times New Roman" pitchFamily="18" charset="0"/>
              </a:rPr>
              <a:t>)</a:t>
            </a:r>
          </a:p>
          <a:p>
            <a:pPr lvl="1"/>
            <a:r>
              <a:rPr lang="fr-FR" dirty="0" smtClean="0">
                <a:latin typeface="Times New Roman" pitchFamily="18" charset="0"/>
                <a:cs typeface="Times New Roman" pitchFamily="18" charset="0"/>
              </a:rPr>
              <a:t>Fragment </a:t>
            </a:r>
            <a:r>
              <a:rPr lang="fr-FR" dirty="0" err="1" smtClean="0">
                <a:latin typeface="Times New Roman" pitchFamily="18" charset="0"/>
                <a:cs typeface="Times New Roman" pitchFamily="18" charset="0"/>
              </a:rPr>
              <a:t>shader</a:t>
            </a:r>
            <a:r>
              <a:rPr lang="fr-FR" dirty="0" smtClean="0">
                <a:latin typeface="Times New Roman" pitchFamily="18" charset="0"/>
                <a:cs typeface="Times New Roman" pitchFamily="18" charset="0"/>
              </a:rPr>
              <a:t> : générer une couleur (</a:t>
            </a:r>
            <a:r>
              <a:rPr lang="fr-FR" dirty="0" err="1" smtClean="0">
                <a:latin typeface="Times New Roman" pitchFamily="18" charset="0"/>
                <a:cs typeface="Times New Roman" pitchFamily="18" charset="0"/>
              </a:rPr>
              <a:t>gl_FragColor</a:t>
            </a:r>
            <a:r>
              <a:rPr lang="fr-FR" dirty="0" smtClean="0">
                <a:latin typeface="Times New Roman" pitchFamily="18" charset="0"/>
                <a:cs typeface="Times New Roman" pitchFamily="18" charset="0"/>
              </a:rPr>
              <a:t>)</a:t>
            </a:r>
          </a:p>
          <a:p>
            <a:pPr lvl="2"/>
            <a:r>
              <a:rPr lang="fr-FR" dirty="0" smtClean="0"/>
              <a:t>Il est possible de ne rien faire avec le </a:t>
            </a:r>
            <a:r>
              <a:rPr lang="fr-FR" i="1" dirty="0" smtClean="0"/>
              <a:t>fragment </a:t>
            </a:r>
            <a:r>
              <a:rPr lang="fr-FR" i="1" dirty="0" err="1" smtClean="0"/>
              <a:t>shader</a:t>
            </a:r>
            <a:r>
              <a:rPr lang="fr-FR" dirty="0" smtClean="0"/>
              <a:t>, mais aucun rendu ne sera généré!</a:t>
            </a: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1285852" y="-24"/>
            <a:ext cx="750099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
        <p:nvSpPr>
          <p:cNvPr id="9"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a:spLocks noGrp="1"/>
          </p:cNvSpPr>
          <p:nvPr>
            <p:ph type="subTitle" idx="1"/>
          </p:nvPr>
        </p:nvSpPr>
        <p:spPr>
          <a:xfrm>
            <a:off x="1071538" y="2571744"/>
            <a:ext cx="7072362" cy="2500330"/>
          </a:xfrm>
        </p:spPr>
        <p:txBody>
          <a:bodyPr>
            <a:noAutofit/>
          </a:bodyPr>
          <a:lstStyle/>
          <a:p>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Partie 6.</a:t>
            </a:r>
          </a:p>
          <a:p>
            <a:pPr lvl="0"/>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Démonstration</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0" y="0"/>
            <a:ext cx="9144000" cy="6858000"/>
          </a:xfrm>
        </p:spPr>
        <p:txBody>
          <a:bodyPr>
            <a:noAutofit/>
          </a:bodyPr>
          <a:lstStyle/>
          <a:p>
            <a:pPr algn="l"/>
            <a:r>
              <a:rPr lang="fr-FR" sz="1600" dirty="0" smtClean="0">
                <a:solidFill>
                  <a:schemeClr val="tx1">
                    <a:lumMod val="95000"/>
                    <a:lumOff val="5000"/>
                  </a:schemeClr>
                </a:solidFill>
              </a:rPr>
              <a:t>programme </a:t>
            </a:r>
            <a:r>
              <a:rPr lang="fr-FR" sz="1600" dirty="0" err="1" smtClean="0">
                <a:solidFill>
                  <a:schemeClr val="tx1">
                    <a:lumMod val="95000"/>
                    <a:lumOff val="5000"/>
                  </a:schemeClr>
                </a:solidFill>
              </a:rPr>
              <a:t>OpenGL</a:t>
            </a:r>
            <a:r>
              <a:rPr lang="fr-FR" sz="1600" dirty="0" smtClean="0">
                <a:solidFill>
                  <a:schemeClr val="tx1">
                    <a:lumMod val="95000"/>
                    <a:lumOff val="5000"/>
                  </a:schemeClr>
                </a:solidFill>
              </a:rPr>
              <a:t> :</a:t>
            </a:r>
          </a:p>
          <a:p>
            <a:pPr algn="l"/>
            <a:r>
              <a:rPr lang="pt-BR" sz="1600" b="1" dirty="0" smtClean="0">
                <a:solidFill>
                  <a:schemeClr val="tx1">
                    <a:lumMod val="95000"/>
                    <a:lumOff val="5000"/>
                  </a:schemeClr>
                </a:solidFill>
              </a:rPr>
              <a:t>int</a:t>
            </a:r>
            <a:r>
              <a:rPr lang="pt-BR" sz="1600" dirty="0" smtClean="0">
                <a:solidFill>
                  <a:schemeClr val="tx1">
                    <a:lumMod val="95000"/>
                    <a:lumOff val="5000"/>
                  </a:schemeClr>
                </a:solidFill>
              </a:rPr>
              <a:t> location_time ; </a:t>
            </a:r>
            <a:r>
              <a:rPr lang="pt-BR" sz="1600" dirty="0" smtClean="0">
                <a:solidFill>
                  <a:srgbClr val="002060"/>
                </a:solidFill>
              </a:rPr>
              <a:t>// handle pour l  variable time  du shader</a:t>
            </a:r>
          </a:p>
          <a:p>
            <a:pPr algn="l"/>
            <a:r>
              <a:rPr lang="pt-BR" sz="1600" b="1" dirty="0" smtClean="0">
                <a:solidFill>
                  <a:schemeClr val="tx1">
                    <a:lumMod val="95000"/>
                    <a:lumOff val="5000"/>
                  </a:schemeClr>
                </a:solidFill>
              </a:rPr>
              <a:t>float</a:t>
            </a:r>
            <a:r>
              <a:rPr lang="pt-BR" sz="1600" dirty="0" smtClean="0">
                <a:solidFill>
                  <a:schemeClr val="tx1">
                    <a:lumMod val="95000"/>
                    <a:lumOff val="5000"/>
                  </a:schemeClr>
                </a:solidFill>
              </a:rPr>
              <a:t> mon_temps ; </a:t>
            </a:r>
            <a:r>
              <a:rPr lang="pt-BR" sz="1600" dirty="0" smtClean="0">
                <a:solidFill>
                  <a:srgbClr val="002060"/>
                </a:solidFill>
              </a:rPr>
              <a:t>// varie entre chaque image</a:t>
            </a:r>
          </a:p>
          <a:p>
            <a:pPr algn="l"/>
            <a:r>
              <a:rPr lang="fr-FR" sz="1600" dirty="0" smtClean="0">
                <a:solidFill>
                  <a:schemeClr val="tx1">
                    <a:lumMod val="95000"/>
                    <a:lumOff val="5000"/>
                  </a:schemeClr>
                </a:solidFill>
              </a:rPr>
              <a:t>. . .</a:t>
            </a:r>
          </a:p>
          <a:p>
            <a:pPr algn="l"/>
            <a:r>
              <a:rPr lang="fr-FR" sz="1600" b="1" dirty="0" err="1" smtClean="0">
                <a:solidFill>
                  <a:schemeClr val="tx1">
                    <a:lumMod val="95000"/>
                    <a:lumOff val="5000"/>
                  </a:schemeClr>
                </a:solidFill>
              </a:rPr>
              <a:t>void</a:t>
            </a:r>
            <a:r>
              <a:rPr lang="fr-FR" sz="1600" b="1" dirty="0" smtClean="0">
                <a:solidFill>
                  <a:schemeClr val="tx1">
                    <a:lumMod val="95000"/>
                    <a:lumOff val="5000"/>
                  </a:schemeClr>
                </a:solidFill>
              </a:rPr>
              <a:t> </a:t>
            </a:r>
            <a:r>
              <a:rPr lang="fr-FR" sz="1600" b="1" dirty="0" err="1" smtClean="0">
                <a:solidFill>
                  <a:schemeClr val="tx1">
                    <a:lumMod val="95000"/>
                    <a:lumOff val="5000"/>
                  </a:schemeClr>
                </a:solidFill>
              </a:rPr>
              <a:t>myShader</a:t>
            </a:r>
            <a:r>
              <a:rPr lang="fr-FR" sz="1600" b="1" dirty="0" smtClean="0">
                <a:solidFill>
                  <a:schemeClr val="tx1">
                    <a:lumMod val="95000"/>
                    <a:lumOff val="5000"/>
                  </a:schemeClr>
                </a:solidFill>
              </a:rPr>
              <a:t> </a:t>
            </a:r>
            <a:r>
              <a:rPr lang="fr-FR" sz="1600" dirty="0" smtClean="0">
                <a:solidFill>
                  <a:schemeClr val="tx1">
                    <a:lumMod val="95000"/>
                    <a:lumOff val="5000"/>
                  </a:schemeClr>
                </a:solidFill>
              </a:rPr>
              <a:t>( ) </a:t>
            </a:r>
            <a:r>
              <a:rPr lang="fr-FR" sz="1600" b="1" dirty="0" smtClean="0">
                <a:solidFill>
                  <a:schemeClr val="tx2">
                    <a:lumMod val="75000"/>
                  </a:schemeClr>
                </a:solidFill>
              </a:rPr>
              <a:t>{</a:t>
            </a:r>
          </a:p>
          <a:p>
            <a:pPr algn="l"/>
            <a:r>
              <a:rPr lang="fr-FR" sz="1600" dirty="0" smtClean="0">
                <a:solidFill>
                  <a:schemeClr val="tx1">
                    <a:lumMod val="95000"/>
                    <a:lumOff val="5000"/>
                  </a:schemeClr>
                </a:solidFill>
              </a:rPr>
              <a:t>. . .</a:t>
            </a:r>
          </a:p>
          <a:p>
            <a:pPr algn="l"/>
            <a:r>
              <a:rPr lang="fr-FR" sz="1600" b="1" dirty="0" err="1" smtClean="0">
                <a:solidFill>
                  <a:schemeClr val="tx1">
                    <a:lumMod val="95000"/>
                    <a:lumOff val="5000"/>
                  </a:schemeClr>
                </a:solidFill>
              </a:rPr>
              <a:t>glLinkProgram</a:t>
            </a:r>
            <a:r>
              <a:rPr lang="fr-FR" sz="1600" dirty="0" smtClean="0">
                <a:solidFill>
                  <a:schemeClr val="tx1">
                    <a:lumMod val="95000"/>
                    <a:lumOff val="5000"/>
                  </a:schemeClr>
                </a:solidFill>
              </a:rPr>
              <a:t> ( p ) ;</a:t>
            </a:r>
          </a:p>
          <a:p>
            <a:pPr algn="l"/>
            <a:r>
              <a:rPr lang="pt-BR" sz="1600" dirty="0" smtClean="0">
                <a:solidFill>
                  <a:schemeClr val="tx1">
                    <a:lumMod val="95000"/>
                    <a:lumOff val="5000"/>
                  </a:schemeClr>
                </a:solidFill>
              </a:rPr>
              <a:t>location_time = glGetUniformLocation ( p , "t ime " ) ; </a:t>
            </a:r>
            <a:r>
              <a:rPr lang="pt-BR" sz="1600" dirty="0" smtClean="0">
                <a:solidFill>
                  <a:srgbClr val="002060"/>
                </a:solidFill>
              </a:rPr>
              <a:t>// determination du handle le programme p doit avoir // été li n k é</a:t>
            </a:r>
          </a:p>
          <a:p>
            <a:pPr algn="l"/>
            <a:r>
              <a:rPr lang="fr-FR" sz="1600" b="1" dirty="0" smtClean="0">
                <a:solidFill>
                  <a:schemeClr val="tx2">
                    <a:lumMod val="75000"/>
                  </a:schemeClr>
                </a:solidFill>
              </a:rPr>
              <a:t>}</a:t>
            </a:r>
          </a:p>
          <a:p>
            <a:pPr algn="l"/>
            <a:r>
              <a:rPr lang="fr-FR" sz="1600" dirty="0" smtClean="0">
                <a:solidFill>
                  <a:schemeClr val="tx1">
                    <a:lumMod val="95000"/>
                    <a:lumOff val="5000"/>
                  </a:schemeClr>
                </a:solidFill>
              </a:rPr>
              <a:t>. . .</a:t>
            </a:r>
          </a:p>
          <a:p>
            <a:pPr algn="l"/>
            <a:r>
              <a:rPr lang="fr-FR" sz="1600" b="1" dirty="0" err="1" smtClean="0">
                <a:solidFill>
                  <a:schemeClr val="tx1">
                    <a:lumMod val="95000"/>
                    <a:lumOff val="5000"/>
                  </a:schemeClr>
                </a:solidFill>
              </a:rPr>
              <a:t>void</a:t>
            </a:r>
            <a:r>
              <a:rPr lang="fr-FR" sz="1600" b="1" dirty="0" smtClean="0">
                <a:solidFill>
                  <a:schemeClr val="tx1">
                    <a:lumMod val="95000"/>
                    <a:lumOff val="5000"/>
                  </a:schemeClr>
                </a:solidFill>
              </a:rPr>
              <a:t> </a:t>
            </a:r>
            <a:r>
              <a:rPr lang="fr-FR" sz="1600" b="1" dirty="0" err="1" smtClean="0">
                <a:solidFill>
                  <a:schemeClr val="tx1">
                    <a:lumMod val="95000"/>
                    <a:lumOff val="5000"/>
                  </a:schemeClr>
                </a:solidFill>
              </a:rPr>
              <a:t>myDi</a:t>
            </a:r>
            <a:r>
              <a:rPr lang="fr-FR" sz="1600" b="1" dirty="0" smtClean="0">
                <a:solidFill>
                  <a:schemeClr val="tx1">
                    <a:lumMod val="95000"/>
                    <a:lumOff val="5000"/>
                  </a:schemeClr>
                </a:solidFill>
              </a:rPr>
              <a:t> </a:t>
            </a:r>
            <a:r>
              <a:rPr lang="fr-FR" sz="1600" b="1" dirty="0" err="1" smtClean="0">
                <a:solidFill>
                  <a:schemeClr val="tx1">
                    <a:lumMod val="95000"/>
                    <a:lumOff val="5000"/>
                  </a:schemeClr>
                </a:solidFill>
              </a:rPr>
              <a:t>splay</a:t>
            </a:r>
            <a:r>
              <a:rPr lang="fr-FR" sz="1600" b="1" dirty="0" smtClean="0">
                <a:solidFill>
                  <a:schemeClr val="tx1">
                    <a:lumMod val="95000"/>
                    <a:lumOff val="5000"/>
                  </a:schemeClr>
                </a:solidFill>
              </a:rPr>
              <a:t> </a:t>
            </a:r>
            <a:r>
              <a:rPr lang="fr-FR" sz="1600" dirty="0" smtClean="0">
                <a:solidFill>
                  <a:schemeClr val="tx1">
                    <a:lumMod val="95000"/>
                    <a:lumOff val="5000"/>
                  </a:schemeClr>
                </a:solidFill>
              </a:rPr>
              <a:t>( </a:t>
            </a:r>
            <a:r>
              <a:rPr lang="fr-FR" sz="1600" dirty="0" err="1" smtClean="0">
                <a:solidFill>
                  <a:schemeClr val="tx1">
                    <a:lumMod val="95000"/>
                    <a:lumOff val="5000"/>
                  </a:schemeClr>
                </a:solidFill>
              </a:rPr>
              <a:t>void</a:t>
            </a:r>
            <a:r>
              <a:rPr lang="fr-FR" sz="1600" dirty="0" smtClean="0">
                <a:solidFill>
                  <a:schemeClr val="tx1">
                    <a:lumMod val="95000"/>
                    <a:lumOff val="5000"/>
                  </a:schemeClr>
                </a:solidFill>
              </a:rPr>
              <a:t> ) {</a:t>
            </a:r>
          </a:p>
          <a:p>
            <a:pPr algn="l"/>
            <a:r>
              <a:rPr lang="en-US" sz="1600" b="1" dirty="0" err="1" smtClean="0">
                <a:solidFill>
                  <a:schemeClr val="tx1">
                    <a:lumMod val="95000"/>
                    <a:lumOff val="5000"/>
                  </a:schemeClr>
                </a:solidFill>
              </a:rPr>
              <a:t>glClear</a:t>
            </a:r>
            <a:r>
              <a:rPr lang="en-US" sz="1600" dirty="0" smtClean="0">
                <a:solidFill>
                  <a:schemeClr val="tx1">
                    <a:lumMod val="95000"/>
                    <a:lumOff val="5000"/>
                  </a:schemeClr>
                </a:solidFill>
              </a:rPr>
              <a:t> (GL _COLOR_BUFFER_BIT  | GL_DEPTH_BUFFER_BIT ) ;</a:t>
            </a:r>
          </a:p>
          <a:p>
            <a:pPr algn="l"/>
            <a:r>
              <a:rPr lang="fr-FR" sz="1600" b="1" dirty="0" err="1" smtClean="0">
                <a:solidFill>
                  <a:schemeClr val="tx1">
                    <a:lumMod val="95000"/>
                    <a:lumOff val="5000"/>
                  </a:schemeClr>
                </a:solidFill>
              </a:rPr>
              <a:t>glUseProgram</a:t>
            </a:r>
            <a:r>
              <a:rPr lang="fr-FR" sz="1600" dirty="0" smtClean="0">
                <a:solidFill>
                  <a:schemeClr val="tx1">
                    <a:lumMod val="95000"/>
                    <a:lumOff val="5000"/>
                  </a:schemeClr>
                </a:solidFill>
              </a:rPr>
              <a:t> ( p ) ;</a:t>
            </a:r>
          </a:p>
          <a:p>
            <a:pPr algn="l"/>
            <a:r>
              <a:rPr lang="pt-BR" sz="1600" dirty="0" smtClean="0">
                <a:solidFill>
                  <a:srgbClr val="002060"/>
                </a:solidFill>
              </a:rPr>
              <a:t>// affectation de l' uniform “time " du shader a la valeur mon temps :</a:t>
            </a:r>
          </a:p>
          <a:p>
            <a:pPr algn="l"/>
            <a:r>
              <a:rPr lang="pt-BR" sz="1600" dirty="0" smtClean="0">
                <a:solidFill>
                  <a:schemeClr val="tx1">
                    <a:lumMod val="95000"/>
                    <a:lumOff val="5000"/>
                  </a:schemeClr>
                </a:solidFill>
              </a:rPr>
              <a:t>glUn iform1f ( location_t ime , mon_temps ) ;</a:t>
            </a:r>
          </a:p>
          <a:p>
            <a:pPr algn="l"/>
            <a:r>
              <a:rPr lang="pt-BR" sz="1600" dirty="0" smtClean="0">
                <a:solidFill>
                  <a:srgbClr val="002060"/>
                </a:solidFill>
              </a:rPr>
              <a:t>// glUniform fonctionne uniquement sur le programme courant ( donne par glUseProgram )</a:t>
            </a:r>
          </a:p>
          <a:p>
            <a:pPr algn="l"/>
            <a:r>
              <a:rPr lang="fr-FR" sz="1600" dirty="0" smtClean="0">
                <a:solidFill>
                  <a:schemeClr val="tx1">
                    <a:lumMod val="95000"/>
                    <a:lumOff val="5000"/>
                  </a:schemeClr>
                </a:solidFill>
              </a:rPr>
              <a:t>g l u t S o l i </a:t>
            </a:r>
            <a:r>
              <a:rPr lang="fr-FR" sz="1600" dirty="0" err="1" smtClean="0">
                <a:solidFill>
                  <a:schemeClr val="tx1">
                    <a:lumMod val="95000"/>
                    <a:lumOff val="5000"/>
                  </a:schemeClr>
                </a:solidFill>
              </a:rPr>
              <a:t>dTe</a:t>
            </a:r>
            <a:r>
              <a:rPr lang="fr-FR" sz="1600" dirty="0" smtClean="0">
                <a:solidFill>
                  <a:schemeClr val="tx1">
                    <a:lumMod val="95000"/>
                    <a:lumOff val="5000"/>
                  </a:schemeClr>
                </a:solidFill>
              </a:rPr>
              <a:t> a p o t ( 1 ) ;</a:t>
            </a:r>
          </a:p>
          <a:p>
            <a:pPr algn="l"/>
            <a:r>
              <a:rPr lang="pt-BR" sz="1600" dirty="0" smtClean="0">
                <a:solidFill>
                  <a:schemeClr val="tx1">
                    <a:lumMod val="95000"/>
                    <a:lumOff val="5000"/>
                  </a:schemeClr>
                </a:solidFill>
              </a:rPr>
              <a:t>g l u tSwa pBu f f e r s ( ) ;</a:t>
            </a:r>
          </a:p>
          <a:p>
            <a:pPr algn="l"/>
            <a:r>
              <a:rPr lang="fr-FR" sz="1600" dirty="0" smtClean="0">
                <a:solidFill>
                  <a:schemeClr val="tx1">
                    <a:lumMod val="95000"/>
                    <a:lumOff val="5000"/>
                  </a:schemeClr>
                </a:solidFill>
              </a:rPr>
              <a:t>mon temps+=0.01;</a:t>
            </a:r>
          </a:p>
          <a:p>
            <a:pPr algn="l"/>
            <a:r>
              <a:rPr lang="fr-FR" sz="1600" dirty="0" smtClean="0">
                <a:solidFill>
                  <a:schemeClr val="tx1">
                    <a:lumMod val="95000"/>
                    <a:lumOff val="5000"/>
                  </a:schemeClr>
                </a:solidFill>
              </a:rPr>
              <a:t>}</a:t>
            </a:r>
          </a:p>
        </p:txBody>
      </p:sp>
      <p:sp>
        <p:nvSpPr>
          <p:cNvPr id="4" name="Sous-titre 6"/>
          <p:cNvSpPr txBox="1">
            <a:spLocks/>
          </p:cNvSpPr>
          <p:nvPr/>
        </p:nvSpPr>
        <p:spPr>
          <a:xfrm>
            <a:off x="7796234"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Calibri" pitchFamily="34" charset="0"/>
                <a:ea typeface="ヒラギノ角ゴ ProN W3" pitchFamily="-32" charset="-128"/>
                <a:cs typeface="+mn-cs"/>
                <a:sym typeface="Calibri" pitchFamily="34" charset="0"/>
              </a:rPr>
              <a:t>Partie 6.</a:t>
            </a:r>
          </a:p>
        </p:txBody>
      </p:sp>
      <p:sp>
        <p:nvSpPr>
          <p:cNvPr id="5"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857224" y="71414"/>
            <a:ext cx="800105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Communiquer avec un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615378" cy="5000660"/>
          </a:xfrm>
        </p:spPr>
        <p:txBody>
          <a:bodyPr>
            <a:normAutofit fontScale="92500" lnSpcReduction="10000"/>
          </a:bodyPr>
          <a:lstStyle/>
          <a:p>
            <a:pPr algn="l"/>
            <a:r>
              <a:rPr lang="fr-FR" sz="2800" dirty="0" smtClean="0">
                <a:solidFill>
                  <a:schemeClr val="tx1">
                    <a:lumMod val="95000"/>
                    <a:lumOff val="5000"/>
                  </a:schemeClr>
                </a:solidFill>
              </a:rPr>
              <a:t>Les </a:t>
            </a:r>
            <a:r>
              <a:rPr lang="fr-FR" sz="2800" dirty="0" err="1" smtClean="0">
                <a:solidFill>
                  <a:schemeClr val="tx1">
                    <a:lumMod val="95000"/>
                    <a:lumOff val="5000"/>
                  </a:schemeClr>
                </a:solidFill>
              </a:rPr>
              <a:t>shaders</a:t>
            </a:r>
            <a:r>
              <a:rPr lang="fr-FR" sz="2800" dirty="0" smtClean="0">
                <a:solidFill>
                  <a:schemeClr val="tx1">
                    <a:lumMod val="95000"/>
                    <a:lumOff val="5000"/>
                  </a:schemeClr>
                </a:solidFill>
              </a:rPr>
              <a:t> peuvent lire (et non </a:t>
            </a:r>
            <a:r>
              <a:rPr lang="fr-FR" sz="2800" dirty="0" err="1" smtClean="0">
                <a:solidFill>
                  <a:schemeClr val="tx1">
                    <a:lumMod val="95000"/>
                    <a:lumOff val="5000"/>
                  </a:schemeClr>
                </a:solidFill>
              </a:rPr>
              <a:t>ecrire</a:t>
            </a:r>
            <a:r>
              <a:rPr lang="fr-FR" sz="2800" dirty="0" smtClean="0">
                <a:solidFill>
                  <a:schemeClr val="tx1">
                    <a:lumMod val="95000"/>
                    <a:lumOff val="5000"/>
                  </a:schemeClr>
                </a:solidFill>
              </a:rPr>
              <a:t>) des variables globales </a:t>
            </a:r>
            <a:r>
              <a:rPr lang="fr-FR" sz="2800" dirty="0" err="1" smtClean="0">
                <a:solidFill>
                  <a:schemeClr val="tx1">
                    <a:lumMod val="95000"/>
                    <a:lumOff val="5000"/>
                  </a:schemeClr>
                </a:solidFill>
              </a:rPr>
              <a:t>passees</a:t>
            </a:r>
            <a:r>
              <a:rPr lang="fr-FR" sz="2800" dirty="0" smtClean="0">
                <a:solidFill>
                  <a:schemeClr val="tx1">
                    <a:lumMod val="95000"/>
                    <a:lumOff val="5000"/>
                  </a:schemeClr>
                </a:solidFill>
              </a:rPr>
              <a:t> par </a:t>
            </a:r>
            <a:r>
              <a:rPr lang="fr-FR" sz="2800" dirty="0" err="1" smtClean="0">
                <a:solidFill>
                  <a:schemeClr val="tx1">
                    <a:lumMod val="95000"/>
                    <a:lumOff val="5000"/>
                  </a:schemeClr>
                </a:solidFill>
              </a:rPr>
              <a:t>OpenGL</a:t>
            </a:r>
            <a:r>
              <a:rPr lang="fr-FR" sz="2800" dirty="0" smtClean="0">
                <a:solidFill>
                  <a:schemeClr val="tx1">
                    <a:lumMod val="95000"/>
                    <a:lumOff val="5000"/>
                  </a:schemeClr>
                </a:solidFill>
              </a:rPr>
              <a:t> : utilisation des </a:t>
            </a:r>
            <a:r>
              <a:rPr lang="fr-FR" sz="2800" dirty="0" err="1" smtClean="0">
                <a:solidFill>
                  <a:schemeClr val="tx1">
                    <a:lumMod val="95000"/>
                    <a:lumOff val="5000"/>
                  </a:schemeClr>
                </a:solidFill>
              </a:rPr>
              <a:t>uniform</a:t>
            </a:r>
            <a:r>
              <a:rPr lang="fr-FR" sz="2800" dirty="0" smtClean="0">
                <a:solidFill>
                  <a:schemeClr val="tx1">
                    <a:lumMod val="95000"/>
                    <a:lumOff val="5000"/>
                  </a:schemeClr>
                </a:solidFill>
              </a:rPr>
              <a:t>.</a:t>
            </a:r>
          </a:p>
          <a:p>
            <a:pPr algn="l"/>
            <a:r>
              <a:rPr lang="fr-FR" sz="2800" dirty="0" smtClean="0">
                <a:solidFill>
                  <a:schemeClr val="tx1">
                    <a:lumMod val="95000"/>
                    <a:lumOff val="5000"/>
                  </a:schemeClr>
                </a:solidFill>
              </a:rPr>
              <a:t>vertex </a:t>
            </a:r>
            <a:r>
              <a:rPr lang="fr-FR" sz="2800" dirty="0" err="1" smtClean="0">
                <a:solidFill>
                  <a:schemeClr val="tx1">
                    <a:lumMod val="95000"/>
                    <a:lumOff val="5000"/>
                  </a:schemeClr>
                </a:solidFill>
              </a:rPr>
              <a:t>shader</a:t>
            </a:r>
            <a:r>
              <a:rPr lang="fr-FR" sz="2800" dirty="0" smtClean="0">
                <a:solidFill>
                  <a:schemeClr val="tx1">
                    <a:lumMod val="95000"/>
                    <a:lumOff val="5000"/>
                  </a:schemeClr>
                </a:solidFill>
              </a:rPr>
              <a:t> GLSL :</a:t>
            </a:r>
          </a:p>
          <a:p>
            <a:pPr algn="l"/>
            <a:r>
              <a:rPr lang="pt-BR" sz="2800" dirty="0" smtClean="0">
                <a:solidFill>
                  <a:schemeClr val="tx1">
                    <a:lumMod val="95000"/>
                    <a:lumOff val="5000"/>
                  </a:schemeClr>
                </a:solidFill>
              </a:rPr>
              <a:t>uniform float time ; // variabl e globale au shader</a:t>
            </a:r>
          </a:p>
          <a:p>
            <a:pPr algn="l"/>
            <a:r>
              <a:rPr lang="fr-FR" sz="2800" b="1" dirty="0" err="1" smtClean="0">
                <a:solidFill>
                  <a:schemeClr val="tx1">
                    <a:lumMod val="95000"/>
                    <a:lumOff val="5000"/>
                  </a:schemeClr>
                </a:solidFill>
              </a:rPr>
              <a:t>void</a:t>
            </a:r>
            <a:r>
              <a:rPr lang="fr-FR" sz="2800" b="1" dirty="0" smtClean="0">
                <a:solidFill>
                  <a:schemeClr val="tx1">
                    <a:lumMod val="95000"/>
                    <a:lumOff val="5000"/>
                  </a:schemeClr>
                </a:solidFill>
              </a:rPr>
              <a:t> </a:t>
            </a:r>
            <a:r>
              <a:rPr lang="fr-FR" sz="2800" dirty="0" smtClean="0">
                <a:solidFill>
                  <a:schemeClr val="tx1">
                    <a:lumMod val="95000"/>
                    <a:lumOff val="5000"/>
                  </a:schemeClr>
                </a:solidFill>
              </a:rPr>
              <a:t>main ( </a:t>
            </a:r>
            <a:r>
              <a:rPr lang="fr-FR" sz="2800" dirty="0" err="1" smtClean="0">
                <a:solidFill>
                  <a:schemeClr val="tx1">
                    <a:lumMod val="95000"/>
                    <a:lumOff val="5000"/>
                  </a:schemeClr>
                </a:solidFill>
              </a:rPr>
              <a:t>void</a:t>
            </a:r>
            <a:r>
              <a:rPr lang="fr-FR" sz="2800" dirty="0" smtClean="0">
                <a:solidFill>
                  <a:schemeClr val="tx1">
                    <a:lumMod val="95000"/>
                    <a:lumOff val="5000"/>
                  </a:schemeClr>
                </a:solidFill>
              </a:rPr>
              <a:t> )</a:t>
            </a:r>
          </a:p>
          <a:p>
            <a:pPr algn="l"/>
            <a:r>
              <a:rPr lang="fr-FR" sz="3600" b="1" dirty="0" smtClean="0">
                <a:solidFill>
                  <a:schemeClr val="tx2">
                    <a:lumMod val="75000"/>
                  </a:schemeClr>
                </a:solidFill>
                <a:effectLst>
                  <a:outerShdw blurRad="38100" dist="38100" dir="2700000" algn="tl">
                    <a:srgbClr val="000000">
                      <a:alpha val="43137"/>
                    </a:srgbClr>
                  </a:outerShdw>
                </a:effectLst>
              </a:rPr>
              <a:t> {</a:t>
            </a:r>
          </a:p>
          <a:p>
            <a:pPr algn="l"/>
            <a:r>
              <a:rPr lang="fr-FR" sz="3600" b="1" dirty="0" smtClean="0">
                <a:solidFill>
                  <a:schemeClr val="tx2">
                    <a:lumMod val="75000"/>
                  </a:schemeClr>
                </a:solidFill>
                <a:effectLst>
                  <a:outerShdw blurRad="38100" dist="38100" dir="2700000" algn="tl">
                    <a:srgbClr val="000000">
                      <a:alpha val="43137"/>
                    </a:srgbClr>
                  </a:outerShdw>
                </a:effectLst>
              </a:rPr>
              <a:t>	</a:t>
            </a:r>
            <a:r>
              <a:rPr lang="fr-FR" sz="2800" dirty="0" smtClean="0">
                <a:solidFill>
                  <a:schemeClr val="tx1">
                    <a:lumMod val="95000"/>
                    <a:lumOff val="5000"/>
                  </a:schemeClr>
                </a:solidFill>
                <a:latin typeface="Times New Roman" pitchFamily="18" charset="0"/>
                <a:cs typeface="Times New Roman" pitchFamily="18" charset="0"/>
              </a:rPr>
              <a:t>vec4 v = vec4(</a:t>
            </a:r>
            <a:r>
              <a:rPr lang="fr-FR" sz="2800" dirty="0" err="1" smtClean="0">
                <a:solidFill>
                  <a:schemeClr val="tx1">
                    <a:lumMod val="95000"/>
                    <a:lumOff val="5000"/>
                  </a:schemeClr>
                </a:solidFill>
                <a:latin typeface="Times New Roman" pitchFamily="18" charset="0"/>
                <a:cs typeface="Times New Roman" pitchFamily="18" charset="0"/>
              </a:rPr>
              <a:t>gl_Vertex</a:t>
            </a:r>
            <a:r>
              <a:rPr lang="fr-FR" sz="2800" dirty="0" smtClean="0">
                <a:solidFill>
                  <a:schemeClr val="tx1">
                    <a:lumMod val="95000"/>
                    <a:lumOff val="5000"/>
                  </a:schemeClr>
                </a:solidFill>
                <a:latin typeface="Times New Roman" pitchFamily="18" charset="0"/>
                <a:cs typeface="Times New Roman" pitchFamily="18" charset="0"/>
              </a:rPr>
              <a:t>);</a:t>
            </a:r>
          </a:p>
          <a:p>
            <a:pPr algn="l"/>
            <a:r>
              <a:rPr lang="fr-FR" sz="2800" dirty="0" smtClean="0">
                <a:solidFill>
                  <a:schemeClr val="tx1">
                    <a:lumMod val="95000"/>
                    <a:lumOff val="5000"/>
                  </a:schemeClr>
                </a:solidFill>
                <a:latin typeface="Times New Roman" pitchFamily="18" charset="0"/>
                <a:cs typeface="Times New Roman" pitchFamily="18" charset="0"/>
              </a:rPr>
              <a:t>	</a:t>
            </a:r>
            <a:r>
              <a:rPr lang="fr-FR" sz="2800" dirty="0" err="1" smtClean="0">
                <a:solidFill>
                  <a:schemeClr val="tx1">
                    <a:lumMod val="95000"/>
                    <a:lumOff val="5000"/>
                  </a:schemeClr>
                </a:solidFill>
                <a:latin typeface="Times New Roman" pitchFamily="18" charset="0"/>
                <a:cs typeface="Times New Roman" pitchFamily="18" charset="0"/>
              </a:rPr>
              <a:t>v.z</a:t>
            </a:r>
            <a:r>
              <a:rPr lang="fr-FR" sz="2800" dirty="0" smtClean="0">
                <a:solidFill>
                  <a:schemeClr val="tx1">
                    <a:lumMod val="95000"/>
                    <a:lumOff val="5000"/>
                  </a:schemeClr>
                </a:solidFill>
                <a:latin typeface="Times New Roman" pitchFamily="18" charset="0"/>
                <a:cs typeface="Times New Roman" pitchFamily="18" charset="0"/>
              </a:rPr>
              <a:t> = sin(5.0*</a:t>
            </a:r>
            <a:r>
              <a:rPr lang="fr-FR" sz="2800" dirty="0" err="1" smtClean="0">
                <a:solidFill>
                  <a:schemeClr val="tx1">
                    <a:lumMod val="95000"/>
                    <a:lumOff val="5000"/>
                  </a:schemeClr>
                </a:solidFill>
                <a:latin typeface="Times New Roman" pitchFamily="18" charset="0"/>
                <a:cs typeface="Times New Roman" pitchFamily="18" charset="0"/>
              </a:rPr>
              <a:t>v.x</a:t>
            </a:r>
            <a:r>
              <a:rPr lang="fr-FR" sz="2800" dirty="0" smtClean="0">
                <a:solidFill>
                  <a:schemeClr val="tx1">
                    <a:lumMod val="95000"/>
                    <a:lumOff val="5000"/>
                  </a:schemeClr>
                </a:solidFill>
                <a:latin typeface="Times New Roman" pitchFamily="18" charset="0"/>
                <a:cs typeface="Times New Roman" pitchFamily="18" charset="0"/>
              </a:rPr>
              <a:t>+time)*0.5;</a:t>
            </a:r>
          </a:p>
          <a:p>
            <a:pPr algn="l"/>
            <a:r>
              <a:rPr lang="fr-FR" sz="2800" dirty="0" smtClean="0">
                <a:solidFill>
                  <a:schemeClr val="tx1">
                    <a:lumMod val="95000"/>
                    <a:lumOff val="5000"/>
                  </a:schemeClr>
                </a:solidFill>
                <a:latin typeface="Times New Roman" pitchFamily="18" charset="0"/>
                <a:cs typeface="Times New Roman" pitchFamily="18" charset="0"/>
              </a:rPr>
              <a:t>	</a:t>
            </a:r>
            <a:r>
              <a:rPr lang="fr-FR" sz="2800" dirty="0" err="1" smtClean="0">
                <a:solidFill>
                  <a:schemeClr val="tx1">
                    <a:lumMod val="95000"/>
                    <a:lumOff val="5000"/>
                  </a:schemeClr>
                </a:solidFill>
                <a:latin typeface="Times New Roman" pitchFamily="18" charset="0"/>
                <a:cs typeface="Times New Roman" pitchFamily="18" charset="0"/>
              </a:rPr>
              <a:t>gl_Position</a:t>
            </a:r>
            <a:r>
              <a:rPr lang="fr-FR" sz="2800" dirty="0" smtClean="0">
                <a:solidFill>
                  <a:schemeClr val="tx1">
                    <a:lumMod val="95000"/>
                    <a:lumOff val="5000"/>
                  </a:schemeClr>
                </a:solidFill>
                <a:latin typeface="Times New Roman" pitchFamily="18" charset="0"/>
                <a:cs typeface="Times New Roman" pitchFamily="18" charset="0"/>
              </a:rPr>
              <a:t> = </a:t>
            </a:r>
            <a:r>
              <a:rPr lang="fr-FR" sz="2800" dirty="0" err="1" smtClean="0">
                <a:solidFill>
                  <a:schemeClr val="tx1">
                    <a:lumMod val="95000"/>
                    <a:lumOff val="5000"/>
                  </a:schemeClr>
                </a:solidFill>
                <a:latin typeface="Times New Roman" pitchFamily="18" charset="0"/>
                <a:cs typeface="Times New Roman" pitchFamily="18" charset="0"/>
              </a:rPr>
              <a:t>gl_ModelViewProjectionMatrix</a:t>
            </a:r>
            <a:r>
              <a:rPr lang="fr-FR" sz="2800" dirty="0" smtClean="0">
                <a:solidFill>
                  <a:schemeClr val="tx1">
                    <a:lumMod val="95000"/>
                    <a:lumOff val="5000"/>
                  </a:schemeClr>
                </a:solidFill>
                <a:latin typeface="Times New Roman" pitchFamily="18" charset="0"/>
                <a:cs typeface="Times New Roman" pitchFamily="18" charset="0"/>
              </a:rPr>
              <a:t> * v;</a:t>
            </a:r>
          </a:p>
          <a:p>
            <a:pPr algn="l"/>
            <a:r>
              <a:rPr lang="fr-FR" sz="3600" b="1" dirty="0" smtClean="0">
                <a:solidFill>
                  <a:schemeClr val="tx2">
                    <a:lumMod val="75000"/>
                  </a:schemeClr>
                </a:solidFill>
                <a:effectLst>
                  <a:outerShdw blurRad="38100" dist="38100" dir="2700000" algn="tl">
                    <a:srgbClr val="000000">
                      <a:alpha val="43137"/>
                    </a:srgbClr>
                  </a:outerShdw>
                </a:effectLst>
              </a:rPr>
              <a:t>}</a:t>
            </a:r>
            <a:endParaRPr lang="fr-FR" sz="2800" b="1" dirty="0">
              <a:solidFill>
                <a:schemeClr val="tx2">
                  <a:lumMod val="75000"/>
                </a:schemeClr>
              </a:solidFill>
              <a:effectLst>
                <a:outerShdw blurRad="38100" dist="38100" dir="2700000" algn="tl">
                  <a:srgbClr val="000000">
                    <a:alpha val="43137"/>
                  </a:srgbClr>
                </a:outerShdw>
              </a:effectLst>
            </a:endParaRPr>
          </a:p>
        </p:txBody>
      </p:sp>
      <p:sp>
        <p:nvSpPr>
          <p:cNvPr id="9"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pic>
        <p:nvPicPr>
          <p:cNvPr id="1027" name="Picture 3"/>
          <p:cNvPicPr>
            <a:picLocks noChangeAspect="1" noChangeArrowheads="1"/>
          </p:cNvPicPr>
          <p:nvPr/>
        </p:nvPicPr>
        <p:blipFill>
          <a:blip r:embed="rId2"/>
          <a:srcRect/>
          <a:stretch>
            <a:fillRect/>
          </a:stretch>
        </p:blipFill>
        <p:spPr bwMode="auto">
          <a:xfrm>
            <a:off x="1857356" y="1214422"/>
            <a:ext cx="4929222" cy="5365037"/>
          </a:xfrm>
          <a:prstGeom prst="rect">
            <a:avLst/>
          </a:prstGeom>
          <a:noFill/>
          <a:ln w="9525">
            <a:noFill/>
            <a:miter lim="800000"/>
            <a:headEnd/>
            <a:tailEnd/>
          </a:ln>
          <a:effectLst/>
        </p:spPr>
      </p:pic>
      <p:sp>
        <p:nvSpPr>
          <p:cNvPr id="7"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pic>
        <p:nvPicPr>
          <p:cNvPr id="2" name="Picture 2"/>
          <p:cNvPicPr>
            <a:picLocks noChangeAspect="1" noChangeArrowheads="1"/>
          </p:cNvPicPr>
          <p:nvPr/>
        </p:nvPicPr>
        <p:blipFill>
          <a:blip r:embed="rId2"/>
          <a:srcRect/>
          <a:stretch>
            <a:fillRect/>
          </a:stretch>
        </p:blipFill>
        <p:spPr bwMode="auto">
          <a:xfrm>
            <a:off x="1928794" y="1071546"/>
            <a:ext cx="4929222" cy="5396518"/>
          </a:xfrm>
          <a:prstGeom prst="rect">
            <a:avLst/>
          </a:prstGeom>
          <a:noFill/>
          <a:ln w="9525">
            <a:noFill/>
            <a:miter lim="800000"/>
            <a:headEnd/>
            <a:tailEnd/>
          </a:ln>
          <a:effectLst/>
        </p:spPr>
      </p:pic>
      <p:sp>
        <p:nvSpPr>
          <p:cNvPr id="7"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a:spLocks noGrp="1"/>
          </p:cNvSpPr>
          <p:nvPr>
            <p:ph type="subTitle" idx="1"/>
          </p:nvPr>
        </p:nvSpPr>
        <p:spPr>
          <a:xfrm>
            <a:off x="314340" y="2928934"/>
            <a:ext cx="8401064" cy="928694"/>
          </a:xfrm>
        </p:spPr>
        <p:txBody>
          <a:bodyPr/>
          <a:lstStyle/>
          <a:p>
            <a:r>
              <a:rPr lang="fr-FR" sz="4400" b="1" dirty="0" smtClean="0">
                <a:solidFill>
                  <a:schemeClr val="tx1">
                    <a:lumMod val="85000"/>
                    <a:lumOff val="15000"/>
                  </a:schemeClr>
                </a:solidFill>
                <a:effectLst>
                  <a:outerShdw blurRad="38100" dist="38100" dir="2700000" algn="tl">
                    <a:srgbClr val="000000">
                      <a:alpha val="43137"/>
                    </a:srgbClr>
                  </a:outerShdw>
                </a:effectLst>
              </a:rPr>
              <a:t>Un exemple : éclairement par pixel</a:t>
            </a:r>
          </a:p>
          <a:p>
            <a:endParaRPr lang="fr-FR" dirty="0"/>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8"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109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6146" name="Picture 2"/>
          <p:cNvPicPr>
            <a:picLocks noChangeAspect="1" noChangeArrowheads="1"/>
          </p:cNvPicPr>
          <p:nvPr/>
        </p:nvPicPr>
        <p:blipFill>
          <a:blip r:embed="rId2"/>
          <a:srcRect/>
          <a:stretch>
            <a:fillRect/>
          </a:stretch>
        </p:blipFill>
        <p:spPr bwMode="auto">
          <a:xfrm>
            <a:off x="0" y="928670"/>
            <a:ext cx="9144000" cy="5929330"/>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1214414" y="71414"/>
            <a:ext cx="77867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Un exemple : éclairement par pixel</a:t>
            </a:r>
            <a:endParaRPr kumimoji="0" lang="fr-F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142844" y="1214422"/>
            <a:ext cx="6757990" cy="5000660"/>
          </a:xfrm>
        </p:spPr>
        <p:txBody>
          <a:bodyPr>
            <a:normAutofit/>
          </a:bodyPr>
          <a:lstStyle/>
          <a:p>
            <a:pPr algn="l"/>
            <a:r>
              <a:rPr lang="fr-FR" b="1" dirty="0" smtClean="0">
                <a:solidFill>
                  <a:schemeClr val="tx1">
                    <a:lumMod val="85000"/>
                    <a:lumOff val="15000"/>
                  </a:schemeClr>
                </a:solidFill>
              </a:rPr>
              <a:t>Rendre le </a:t>
            </a:r>
            <a:r>
              <a:rPr lang="fr-FR" b="1" dirty="0" err="1" smtClean="0">
                <a:solidFill>
                  <a:schemeClr val="tx1">
                    <a:lumMod val="85000"/>
                    <a:lumOff val="15000"/>
                  </a:schemeClr>
                </a:solidFill>
              </a:rPr>
              <a:t>speculaire</a:t>
            </a:r>
            <a:endParaRPr lang="fr-FR" b="1" dirty="0" smtClean="0">
              <a:solidFill>
                <a:schemeClr val="tx1">
                  <a:lumMod val="85000"/>
                  <a:lumOff val="15000"/>
                </a:schemeClr>
              </a:solidFill>
            </a:endParaRPr>
          </a:p>
          <a:p>
            <a:pPr algn="just">
              <a:buFont typeface="Arial" pitchFamily="34" charset="0"/>
              <a:buChar char="•"/>
            </a:pPr>
            <a:r>
              <a:rPr lang="fr-FR" sz="2800" dirty="0" smtClean="0">
                <a:solidFill>
                  <a:schemeClr val="tx1">
                    <a:lumMod val="85000"/>
                    <a:lumOff val="15000"/>
                  </a:schemeClr>
                </a:solidFill>
              </a:rPr>
              <a:t>  Eclairement par </a:t>
            </a:r>
            <a:r>
              <a:rPr lang="fr-FR" sz="2800" dirty="0" err="1" smtClean="0">
                <a:solidFill>
                  <a:schemeClr val="tx1">
                    <a:lumMod val="85000"/>
                    <a:lumOff val="15000"/>
                  </a:schemeClr>
                </a:solidFill>
              </a:rPr>
              <a:t>defaut</a:t>
            </a:r>
            <a:r>
              <a:rPr lang="fr-FR" sz="2800" dirty="0" smtClean="0">
                <a:solidFill>
                  <a:schemeClr val="tx1">
                    <a:lumMod val="85000"/>
                    <a:lumOff val="15000"/>
                  </a:schemeClr>
                </a:solidFill>
              </a:rPr>
              <a:t> d'</a:t>
            </a:r>
            <a:r>
              <a:rPr lang="fr-FR" sz="2800" dirty="0" err="1" smtClean="0">
                <a:solidFill>
                  <a:schemeClr val="tx1">
                    <a:lumMod val="85000"/>
                    <a:lumOff val="15000"/>
                  </a:schemeClr>
                </a:solidFill>
              </a:rPr>
              <a:t>OpenGL</a:t>
            </a:r>
            <a:r>
              <a:rPr lang="fr-FR" sz="2800" dirty="0" smtClean="0">
                <a:solidFill>
                  <a:schemeClr val="tx1">
                    <a:lumMod val="85000"/>
                    <a:lumOff val="15000"/>
                  </a:schemeClr>
                </a:solidFill>
              </a:rPr>
              <a:t> : calcul </a:t>
            </a:r>
          </a:p>
          <a:p>
            <a:pPr algn="just"/>
            <a:r>
              <a:rPr lang="fr-FR" sz="2800" dirty="0" smtClean="0">
                <a:solidFill>
                  <a:schemeClr val="tx1">
                    <a:lumMod val="85000"/>
                    <a:lumOff val="15000"/>
                  </a:schemeClr>
                </a:solidFill>
              </a:rPr>
              <a:t>    d'</a:t>
            </a:r>
            <a:r>
              <a:rPr lang="fr-FR" sz="2800" dirty="0" err="1" smtClean="0">
                <a:solidFill>
                  <a:schemeClr val="tx1">
                    <a:lumMod val="85000"/>
                    <a:lumOff val="15000"/>
                  </a:schemeClr>
                </a:solidFill>
              </a:rPr>
              <a:t>eclairement</a:t>
            </a:r>
            <a:r>
              <a:rPr lang="fr-FR" sz="2800" dirty="0" smtClean="0">
                <a:solidFill>
                  <a:schemeClr val="tx1">
                    <a:lumMod val="85000"/>
                    <a:lumOff val="15000"/>
                  </a:schemeClr>
                </a:solidFill>
              </a:rPr>
              <a:t> en chacun des sommets puis </a:t>
            </a:r>
          </a:p>
          <a:p>
            <a:pPr algn="just"/>
            <a:r>
              <a:rPr lang="fr-FR" sz="2800" dirty="0" smtClean="0">
                <a:solidFill>
                  <a:schemeClr val="tx1">
                    <a:lumMod val="85000"/>
                    <a:lumOff val="15000"/>
                  </a:schemeClr>
                </a:solidFill>
              </a:rPr>
              <a:t>    interpolation des couleurs pour chacun des  </a:t>
            </a:r>
          </a:p>
          <a:p>
            <a:pPr algn="just"/>
            <a:r>
              <a:rPr lang="fr-FR" sz="2800" dirty="0" smtClean="0">
                <a:solidFill>
                  <a:schemeClr val="tx1">
                    <a:lumMod val="85000"/>
                    <a:lumOff val="15000"/>
                  </a:schemeClr>
                </a:solidFill>
              </a:rPr>
              <a:t>    pixels.</a:t>
            </a:r>
          </a:p>
          <a:p>
            <a:pPr algn="just">
              <a:buFont typeface="Arial" pitchFamily="34" charset="0"/>
              <a:buChar char="•"/>
            </a:pPr>
            <a:r>
              <a:rPr lang="fr-FR" sz="2800" dirty="0" smtClean="0">
                <a:solidFill>
                  <a:schemeClr val="tx1">
                    <a:lumMod val="85000"/>
                    <a:lumOff val="15000"/>
                  </a:schemeClr>
                </a:solidFill>
              </a:rPr>
              <a:t>  Intérêt avec le fragment </a:t>
            </a:r>
            <a:r>
              <a:rPr lang="fr-FR" sz="2800" dirty="0" err="1" smtClean="0">
                <a:solidFill>
                  <a:schemeClr val="tx1">
                    <a:lumMod val="85000"/>
                    <a:lumOff val="15000"/>
                  </a:schemeClr>
                </a:solidFill>
              </a:rPr>
              <a:t>shader</a:t>
            </a:r>
            <a:r>
              <a:rPr lang="fr-FR" sz="2800" dirty="0" smtClean="0">
                <a:solidFill>
                  <a:schemeClr val="tx1">
                    <a:lumMod val="85000"/>
                    <a:lumOff val="15000"/>
                  </a:schemeClr>
                </a:solidFill>
              </a:rPr>
              <a:t> : provoquer un éclairement pour chaque pixel trace pour nuancer le mauvais rendu du spéculaire d'</a:t>
            </a:r>
            <a:r>
              <a:rPr lang="fr-FR" sz="2800" dirty="0" err="1" smtClean="0">
                <a:solidFill>
                  <a:schemeClr val="tx1">
                    <a:lumMod val="85000"/>
                    <a:lumOff val="15000"/>
                  </a:schemeClr>
                </a:solidFill>
              </a:rPr>
              <a:t>OpenGL</a:t>
            </a:r>
            <a:r>
              <a:rPr lang="fr-FR" sz="2800" dirty="0" smtClean="0">
                <a:solidFill>
                  <a:schemeClr val="tx1">
                    <a:lumMod val="85000"/>
                    <a:lumOff val="15000"/>
                  </a:schemeClr>
                </a:solidFill>
              </a:rPr>
              <a:t>.</a:t>
            </a:r>
          </a:p>
          <a:p>
            <a:pPr algn="l"/>
            <a:endParaRPr lang="fr-FR" dirty="0"/>
          </a:p>
        </p:txBody>
      </p:sp>
      <p:pic>
        <p:nvPicPr>
          <p:cNvPr id="2050" name="Picture 2"/>
          <p:cNvPicPr>
            <a:picLocks noChangeAspect="1" noChangeArrowheads="1"/>
          </p:cNvPicPr>
          <p:nvPr/>
        </p:nvPicPr>
        <p:blipFill>
          <a:blip r:embed="rId2"/>
          <a:srcRect/>
          <a:stretch>
            <a:fillRect/>
          </a:stretch>
        </p:blipFill>
        <p:spPr bwMode="auto">
          <a:xfrm>
            <a:off x="6858016" y="1285860"/>
            <a:ext cx="2247900" cy="2419350"/>
          </a:xfrm>
          <a:prstGeom prst="rect">
            <a:avLst/>
          </a:prstGeom>
          <a:noFill/>
          <a:ln w="9525">
            <a:noFill/>
            <a:miter lim="800000"/>
            <a:headEnd/>
            <a:tailEnd/>
          </a:ln>
          <a:effectLst/>
        </p:spPr>
      </p:pic>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10"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8"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Rappel</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285719" y="1000108"/>
            <a:ext cx="8571683" cy="5500726"/>
          </a:xfrm>
          <a:prstGeom prst="rect">
            <a:avLst/>
          </a:prstGeom>
          <a:noFill/>
          <a:ln w="9525">
            <a:noFill/>
            <a:miter lim="800000"/>
            <a:headEnd/>
            <a:tailEnd/>
          </a:ln>
          <a:effectLst/>
        </p:spPr>
      </p:pic>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7"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111</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Principe</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a:bodyPr>
          <a:lstStyle/>
          <a:p>
            <a:pPr algn="just">
              <a:buFont typeface="Wingdings" pitchFamily="2" charset="2"/>
              <a:buChar char="§"/>
            </a:pPr>
            <a:r>
              <a:rPr lang="fr-FR" dirty="0" smtClean="0">
                <a:solidFill>
                  <a:schemeClr val="tx1">
                    <a:lumMod val="85000"/>
                    <a:lumOff val="15000"/>
                  </a:schemeClr>
                </a:solidFill>
              </a:rPr>
              <a:t>  Dans le vertex </a:t>
            </a:r>
            <a:r>
              <a:rPr lang="fr-FR" dirty="0" err="1" smtClean="0">
                <a:solidFill>
                  <a:schemeClr val="tx1">
                    <a:lumMod val="85000"/>
                    <a:lumOff val="15000"/>
                  </a:schemeClr>
                </a:solidFill>
              </a:rPr>
              <a:t>shader</a:t>
            </a:r>
            <a:r>
              <a:rPr lang="fr-FR" dirty="0" smtClean="0">
                <a:solidFill>
                  <a:schemeClr val="tx1">
                    <a:lumMod val="85000"/>
                    <a:lumOff val="15000"/>
                  </a:schemeClr>
                </a:solidFill>
              </a:rPr>
              <a:t> : pour chaque sommet on détermine les valeurs N, L et V (dans le repère de l'observateur).</a:t>
            </a:r>
          </a:p>
          <a:p>
            <a:pPr algn="just">
              <a:buFont typeface="Wingdings" pitchFamily="2" charset="2"/>
              <a:buChar char="§"/>
            </a:pPr>
            <a:r>
              <a:rPr lang="fr-FR" dirty="0" smtClean="0">
                <a:solidFill>
                  <a:schemeClr val="tx1">
                    <a:lumMod val="85000"/>
                    <a:lumOff val="15000"/>
                  </a:schemeClr>
                </a:solidFill>
              </a:rPr>
              <a:t>  En chacun des pixels on pourra alors récupérer ces valeurs interpolées (moyennées).</a:t>
            </a:r>
          </a:p>
          <a:p>
            <a:pPr algn="just">
              <a:buFont typeface="Wingdings" pitchFamily="2" charset="2"/>
              <a:buChar char="§"/>
            </a:pPr>
            <a:r>
              <a:rPr lang="fr-FR" dirty="0" smtClean="0">
                <a:solidFill>
                  <a:schemeClr val="tx1">
                    <a:lumMod val="85000"/>
                    <a:lumOff val="15000"/>
                  </a:schemeClr>
                </a:solidFill>
              </a:rPr>
              <a:t>  (L, N et V seront donc qualités de </a:t>
            </a:r>
            <a:r>
              <a:rPr lang="fr-FR" dirty="0" err="1" smtClean="0">
                <a:solidFill>
                  <a:schemeClr val="tx1">
                    <a:lumMod val="85000"/>
                    <a:lumOff val="15000"/>
                  </a:schemeClr>
                </a:solidFill>
              </a:rPr>
              <a:t>varying</a:t>
            </a:r>
            <a:r>
              <a:rPr lang="fr-FR" dirty="0" smtClean="0">
                <a:solidFill>
                  <a:schemeClr val="tx1">
                    <a:lumMod val="85000"/>
                    <a:lumOff val="15000"/>
                  </a:schemeClr>
                </a:solidFill>
              </a:rPr>
              <a:t>).</a:t>
            </a:r>
          </a:p>
          <a:p>
            <a:pPr algn="just">
              <a:buFont typeface="Wingdings" pitchFamily="2" charset="2"/>
              <a:buChar char="§"/>
            </a:pPr>
            <a:r>
              <a:rPr lang="fr-FR" dirty="0" smtClean="0">
                <a:solidFill>
                  <a:schemeClr val="tx1">
                    <a:lumMod val="85000"/>
                    <a:lumOff val="15000"/>
                  </a:schemeClr>
                </a:solidFill>
              </a:rPr>
              <a:t>  Dans le fragment </a:t>
            </a:r>
            <a:r>
              <a:rPr lang="fr-FR" dirty="0" err="1" smtClean="0">
                <a:solidFill>
                  <a:schemeClr val="tx1">
                    <a:lumMod val="85000"/>
                    <a:lumOff val="15000"/>
                  </a:schemeClr>
                </a:solidFill>
              </a:rPr>
              <a:t>shader</a:t>
            </a:r>
            <a:r>
              <a:rPr lang="fr-FR" dirty="0" smtClean="0">
                <a:solidFill>
                  <a:schemeClr val="tx1">
                    <a:lumMod val="85000"/>
                    <a:lumOff val="15000"/>
                  </a:schemeClr>
                </a:solidFill>
              </a:rPr>
              <a:t> : on calcul le vecteur R puis le spéculaire résultant.</a:t>
            </a:r>
          </a:p>
          <a:p>
            <a:pPr algn="just"/>
            <a:endParaRPr lang="fr-FR" dirty="0">
              <a:solidFill>
                <a:schemeClr val="tx1">
                  <a:lumMod val="85000"/>
                  <a:lumOff val="15000"/>
                </a:schemeClr>
              </a:solidFill>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10"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Vertex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357157" y="928671"/>
            <a:ext cx="8001057" cy="4714908"/>
          </a:xfrm>
          <a:prstGeom prst="rect">
            <a:avLst/>
          </a:prstGeom>
          <a:noFill/>
          <a:ln w="9525">
            <a:noFill/>
            <a:miter lim="800000"/>
            <a:headEnd/>
            <a:tailEnd/>
          </a:ln>
          <a:effectLst/>
        </p:spPr>
      </p:pic>
      <p:sp>
        <p:nvSpPr>
          <p:cNvPr id="10" name="Rectangle 9"/>
          <p:cNvSpPr/>
          <p:nvPr/>
        </p:nvSpPr>
        <p:spPr>
          <a:xfrm>
            <a:off x="214282" y="5648942"/>
            <a:ext cx="8715436" cy="1015663"/>
          </a:xfrm>
          <a:prstGeom prst="rect">
            <a:avLst/>
          </a:prstGeom>
        </p:spPr>
        <p:txBody>
          <a:bodyPr wrap="square">
            <a:spAutoFit/>
          </a:bodyPr>
          <a:lstStyle/>
          <a:p>
            <a:pPr>
              <a:buFont typeface="Arial" pitchFamily="34" charset="0"/>
              <a:buChar char="•"/>
            </a:pPr>
            <a:r>
              <a:rPr lang="fr-FR" sz="2000" dirty="0" smtClean="0"/>
              <a:t> </a:t>
            </a:r>
            <a:r>
              <a:rPr lang="fr-FR" sz="2000" b="1" dirty="0" err="1" smtClean="0"/>
              <a:t>normalize</a:t>
            </a:r>
            <a:r>
              <a:rPr lang="fr-FR" sz="2000" dirty="0" smtClean="0"/>
              <a:t> est fournie par GLSL pour </a:t>
            </a:r>
            <a:r>
              <a:rPr lang="fr-FR" sz="2000" dirty="0" err="1" smtClean="0"/>
              <a:t>normer</a:t>
            </a:r>
            <a:r>
              <a:rPr lang="fr-FR" sz="2000" dirty="0" smtClean="0"/>
              <a:t> un vecteur.</a:t>
            </a:r>
          </a:p>
          <a:p>
            <a:pPr>
              <a:buFont typeface="Arial" pitchFamily="34" charset="0"/>
              <a:buChar char="•"/>
            </a:pPr>
            <a:r>
              <a:rPr lang="fr-FR" sz="2000" dirty="0" smtClean="0"/>
              <a:t>  </a:t>
            </a:r>
            <a:r>
              <a:rPr lang="fr-FR" sz="2000" b="1" dirty="0" err="1" smtClean="0">
                <a:solidFill>
                  <a:schemeClr val="tx1">
                    <a:lumMod val="85000"/>
                    <a:lumOff val="15000"/>
                  </a:schemeClr>
                </a:solidFill>
              </a:rPr>
              <a:t>gl_LightSource</a:t>
            </a:r>
            <a:r>
              <a:rPr lang="fr-FR" sz="2000" b="1" dirty="0" smtClean="0">
                <a:solidFill>
                  <a:schemeClr val="tx1">
                    <a:lumMod val="85000"/>
                    <a:lumOff val="15000"/>
                  </a:schemeClr>
                </a:solidFill>
              </a:rPr>
              <a:t>[0</a:t>
            </a:r>
            <a:r>
              <a:rPr lang="fr-FR" sz="2000" dirty="0" smtClean="0"/>
              <a:t>] correspond a la LIGHT0. On a accès a tous les paramètres de LIGHT0.</a:t>
            </a:r>
            <a:endParaRPr lang="fr-FR" sz="2000" dirty="0"/>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9"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6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Fragment Shader</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0" y="5357802"/>
            <a:ext cx="9144000" cy="1500198"/>
          </a:xfrm>
        </p:spPr>
        <p:txBody>
          <a:bodyPr>
            <a:normAutofit fontScale="70000" lnSpcReduction="20000"/>
          </a:bodyPr>
          <a:lstStyle/>
          <a:p>
            <a:pPr algn="l"/>
            <a:r>
              <a:rPr lang="fr-FR" dirty="0" smtClean="0">
                <a:solidFill>
                  <a:schemeClr val="tx1">
                    <a:lumMod val="85000"/>
                    <a:lumOff val="15000"/>
                  </a:schemeClr>
                </a:solidFill>
              </a:rPr>
              <a:t>Il faut </a:t>
            </a:r>
            <a:r>
              <a:rPr lang="fr-FR" dirty="0" err="1" smtClean="0">
                <a:solidFill>
                  <a:schemeClr val="tx1">
                    <a:lumMod val="85000"/>
                    <a:lumOff val="15000"/>
                  </a:schemeClr>
                </a:solidFill>
              </a:rPr>
              <a:t>normer</a:t>
            </a:r>
            <a:r>
              <a:rPr lang="fr-FR" dirty="0" smtClean="0">
                <a:solidFill>
                  <a:schemeClr val="tx1">
                    <a:lumMod val="85000"/>
                    <a:lumOff val="15000"/>
                  </a:schemeClr>
                </a:solidFill>
              </a:rPr>
              <a:t> N, L et V.   -  </a:t>
            </a:r>
            <a:r>
              <a:rPr lang="fr-FR" b="1" dirty="0" smtClean="0">
                <a:solidFill>
                  <a:schemeClr val="tx1">
                    <a:lumMod val="85000"/>
                    <a:lumOff val="15000"/>
                  </a:schemeClr>
                </a:solidFill>
              </a:rPr>
              <a:t>dot</a:t>
            </a:r>
            <a:r>
              <a:rPr lang="fr-FR" dirty="0" smtClean="0">
                <a:solidFill>
                  <a:schemeClr val="tx1">
                    <a:lumMod val="85000"/>
                    <a:lumOff val="15000"/>
                  </a:schemeClr>
                </a:solidFill>
              </a:rPr>
              <a:t> est la fonction produit scalaire.</a:t>
            </a:r>
          </a:p>
          <a:p>
            <a:pPr algn="l"/>
            <a:r>
              <a:rPr lang="fr-FR" dirty="0" smtClean="0">
                <a:solidFill>
                  <a:schemeClr val="tx1">
                    <a:lumMod val="85000"/>
                    <a:lumOff val="15000"/>
                  </a:schemeClr>
                </a:solidFill>
              </a:rPr>
              <a:t>On </a:t>
            </a:r>
            <a:r>
              <a:rPr lang="fr-FR" dirty="0" err="1" smtClean="0">
                <a:solidFill>
                  <a:schemeClr val="tx1">
                    <a:lumMod val="85000"/>
                    <a:lumOff val="15000"/>
                  </a:schemeClr>
                </a:solidFill>
              </a:rPr>
              <a:t>accede</a:t>
            </a:r>
            <a:r>
              <a:rPr lang="fr-FR" dirty="0" smtClean="0">
                <a:solidFill>
                  <a:schemeClr val="tx1">
                    <a:lumMod val="85000"/>
                    <a:lumOff val="15000"/>
                  </a:schemeClr>
                </a:solidFill>
              </a:rPr>
              <a:t> au </a:t>
            </a:r>
            <a:r>
              <a:rPr lang="fr-FR" b="1" dirty="0" err="1" smtClean="0">
                <a:solidFill>
                  <a:schemeClr val="tx1">
                    <a:lumMod val="85000"/>
                    <a:lumOff val="15000"/>
                  </a:schemeClr>
                </a:solidFill>
              </a:rPr>
              <a:t>Ks</a:t>
            </a:r>
            <a:r>
              <a:rPr lang="fr-FR" b="1" dirty="0" smtClean="0">
                <a:solidFill>
                  <a:schemeClr val="tx1">
                    <a:lumMod val="85000"/>
                    <a:lumOff val="15000"/>
                  </a:schemeClr>
                </a:solidFill>
              </a:rPr>
              <a:t> </a:t>
            </a:r>
            <a:r>
              <a:rPr lang="fr-FR" dirty="0" smtClean="0">
                <a:solidFill>
                  <a:schemeClr val="tx1">
                    <a:lumMod val="85000"/>
                    <a:lumOff val="15000"/>
                  </a:schemeClr>
                </a:solidFill>
              </a:rPr>
              <a:t>par gl_FrontMaterial.specular, au Is par </a:t>
            </a:r>
            <a:r>
              <a:rPr lang="fr-FR" dirty="0" err="1" smtClean="0">
                <a:solidFill>
                  <a:schemeClr val="tx1">
                    <a:lumMod val="85000"/>
                    <a:lumOff val="15000"/>
                  </a:schemeClr>
                </a:solidFill>
              </a:rPr>
              <a:t>gl_LightSource</a:t>
            </a:r>
            <a:r>
              <a:rPr lang="fr-FR" dirty="0" smtClean="0">
                <a:solidFill>
                  <a:schemeClr val="tx1">
                    <a:lumMod val="85000"/>
                    <a:lumOff val="15000"/>
                  </a:schemeClr>
                </a:solidFill>
              </a:rPr>
              <a:t>[0].</a:t>
            </a:r>
            <a:r>
              <a:rPr lang="fr-FR" dirty="0" err="1" smtClean="0">
                <a:solidFill>
                  <a:schemeClr val="tx1">
                    <a:lumMod val="85000"/>
                    <a:lumOff val="15000"/>
                  </a:schemeClr>
                </a:solidFill>
              </a:rPr>
              <a:t>specular</a:t>
            </a:r>
            <a:r>
              <a:rPr lang="fr-FR" dirty="0" smtClean="0">
                <a:solidFill>
                  <a:schemeClr val="tx1">
                    <a:lumMod val="85000"/>
                    <a:lumOff val="15000"/>
                  </a:schemeClr>
                </a:solidFill>
              </a:rPr>
              <a:t>, et a la brillance s par </a:t>
            </a:r>
            <a:r>
              <a:rPr lang="fr-FR" dirty="0" err="1" smtClean="0">
                <a:solidFill>
                  <a:schemeClr val="tx1">
                    <a:lumMod val="85000"/>
                    <a:lumOff val="15000"/>
                  </a:schemeClr>
                </a:solidFill>
              </a:rPr>
              <a:t>gl_FrontMaterial.shininess</a:t>
            </a:r>
            <a:endParaRPr lang="fr-FR" dirty="0" smtClean="0">
              <a:solidFill>
                <a:schemeClr val="tx1">
                  <a:lumMod val="85000"/>
                  <a:lumOff val="15000"/>
                </a:schemeClr>
              </a:solidFill>
            </a:endParaRPr>
          </a:p>
          <a:p>
            <a:pPr algn="l"/>
            <a:r>
              <a:rPr lang="fr-FR" dirty="0" smtClean="0">
                <a:solidFill>
                  <a:schemeClr val="tx1">
                    <a:lumMod val="85000"/>
                    <a:lumOff val="15000"/>
                  </a:schemeClr>
                </a:solidFill>
              </a:rPr>
              <a:t>(</a:t>
            </a:r>
            <a:r>
              <a:rPr lang="fr-FR" dirty="0" err="1" smtClean="0">
                <a:solidFill>
                  <a:schemeClr val="tx1">
                    <a:lumMod val="85000"/>
                    <a:lumOff val="15000"/>
                  </a:schemeClr>
                </a:solidFill>
              </a:rPr>
              <a:t>uniforms</a:t>
            </a:r>
            <a:r>
              <a:rPr lang="fr-FR" dirty="0" smtClean="0">
                <a:solidFill>
                  <a:schemeClr val="tx1">
                    <a:lumMod val="85000"/>
                    <a:lumOff val="15000"/>
                  </a:schemeClr>
                </a:solidFill>
              </a:rPr>
              <a:t> </a:t>
            </a:r>
            <a:r>
              <a:rPr lang="fr-FR" dirty="0" err="1" smtClean="0">
                <a:solidFill>
                  <a:schemeClr val="tx1">
                    <a:lumMod val="85000"/>
                    <a:lumOff val="15000"/>
                  </a:schemeClr>
                </a:solidFill>
              </a:rPr>
              <a:t>pre</a:t>
            </a:r>
            <a:r>
              <a:rPr lang="fr-FR" dirty="0" smtClean="0">
                <a:solidFill>
                  <a:schemeClr val="tx1">
                    <a:lumMod val="85000"/>
                    <a:lumOff val="15000"/>
                  </a:schemeClr>
                </a:solidFill>
              </a:rPr>
              <a:t> </a:t>
            </a:r>
            <a:r>
              <a:rPr lang="fr-FR" dirty="0" err="1" smtClean="0">
                <a:solidFill>
                  <a:schemeClr val="tx1">
                    <a:lumMod val="85000"/>
                    <a:lumOff val="15000"/>
                  </a:schemeClr>
                </a:solidFill>
              </a:rPr>
              <a:t>denis</a:t>
            </a:r>
            <a:r>
              <a:rPr lang="fr-FR" dirty="0" smtClean="0">
                <a:solidFill>
                  <a:schemeClr val="tx1">
                    <a:lumMod val="85000"/>
                    <a:lumOff val="15000"/>
                  </a:schemeClr>
                </a:solidFill>
              </a:rPr>
              <a:t>).</a:t>
            </a:r>
            <a:endParaRPr lang="fr-FR" dirty="0">
              <a:solidFill>
                <a:schemeClr val="tx1">
                  <a:lumMod val="85000"/>
                  <a:lumOff val="15000"/>
                </a:schemeClr>
              </a:solidFill>
            </a:endParaRPr>
          </a:p>
        </p:txBody>
      </p:sp>
      <p:pic>
        <p:nvPicPr>
          <p:cNvPr id="5122" name="Picture 2"/>
          <p:cNvPicPr>
            <a:picLocks noChangeAspect="1" noChangeArrowheads="1"/>
          </p:cNvPicPr>
          <p:nvPr/>
        </p:nvPicPr>
        <p:blipFill>
          <a:blip r:embed="rId2"/>
          <a:srcRect/>
          <a:stretch>
            <a:fillRect/>
          </a:stretch>
        </p:blipFill>
        <p:spPr bwMode="auto">
          <a:xfrm>
            <a:off x="0" y="571480"/>
            <a:ext cx="8935726" cy="4786346"/>
          </a:xfrm>
          <a:prstGeom prst="rect">
            <a:avLst/>
          </a:prstGeom>
          <a:noFill/>
          <a:ln w="9525">
            <a:noFill/>
            <a:miter lim="800000"/>
            <a:headEnd/>
            <a:tailEnd/>
          </a:ln>
          <a:effectLst/>
        </p:spPr>
      </p:pic>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10"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Remarques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a:bodyPr>
          <a:lstStyle/>
          <a:p>
            <a:pPr algn="just"/>
            <a:r>
              <a:rPr lang="fr-FR" dirty="0" smtClean="0">
                <a:solidFill>
                  <a:schemeClr val="tx1">
                    <a:lumMod val="85000"/>
                    <a:lumOff val="15000"/>
                  </a:schemeClr>
                </a:solidFill>
              </a:rPr>
              <a:t>Attention : il n'y a que le spéculaire ici. Il faut ajouter le diffus et l'ambiant dans le vertex et le pixel </a:t>
            </a:r>
            <a:r>
              <a:rPr lang="fr-FR" dirty="0" err="1" smtClean="0">
                <a:solidFill>
                  <a:schemeClr val="tx1">
                    <a:lumMod val="85000"/>
                    <a:lumOff val="15000"/>
                  </a:schemeClr>
                </a:solidFill>
              </a:rPr>
              <a:t>shader</a:t>
            </a:r>
            <a:r>
              <a:rPr lang="fr-FR" dirty="0" smtClean="0">
                <a:solidFill>
                  <a:schemeClr val="tx1">
                    <a:lumMod val="85000"/>
                    <a:lumOff val="15000"/>
                  </a:schemeClr>
                </a:solidFill>
              </a:rPr>
              <a:t>.</a:t>
            </a:r>
          </a:p>
          <a:p>
            <a:pPr algn="just"/>
            <a:endParaRPr lang="fr-FR" dirty="0" smtClean="0">
              <a:solidFill>
                <a:schemeClr val="tx1">
                  <a:lumMod val="85000"/>
                  <a:lumOff val="15000"/>
                </a:schemeClr>
              </a:solidFill>
            </a:endParaRPr>
          </a:p>
          <a:p>
            <a:pPr algn="just"/>
            <a:r>
              <a:rPr lang="fr-FR" dirty="0" smtClean="0">
                <a:solidFill>
                  <a:schemeClr val="tx1">
                    <a:lumMod val="85000"/>
                    <a:lumOff val="15000"/>
                  </a:schemeClr>
                </a:solidFill>
              </a:rPr>
              <a:t>Remarque : pour ces 2 derniers, il sut de calculer la couleur aux sommets, puis d'interpoler cette couleur (on ajoute directement a couleur les 2 </a:t>
            </a:r>
            <a:r>
              <a:rPr lang="fr-FR" dirty="0" err="1" smtClean="0">
                <a:solidFill>
                  <a:schemeClr val="tx1">
                    <a:lumMod val="85000"/>
                    <a:lumOff val="15000"/>
                  </a:schemeClr>
                </a:solidFill>
              </a:rPr>
              <a:t>varying</a:t>
            </a:r>
            <a:r>
              <a:rPr lang="fr-FR" dirty="0" smtClean="0">
                <a:solidFill>
                  <a:schemeClr val="tx1">
                    <a:lumMod val="85000"/>
                    <a:lumOff val="15000"/>
                  </a:schemeClr>
                </a:solidFill>
              </a:rPr>
              <a:t> provenant du diffus et de l'ambiant).</a:t>
            </a:r>
          </a:p>
          <a:p>
            <a:endParaRPr lang="fr-FR" dirty="0"/>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10"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a:spLocks noGrp="1"/>
          </p:cNvSpPr>
          <p:nvPr>
            <p:ph type="subTitle" idx="1"/>
          </p:nvPr>
        </p:nvSpPr>
        <p:spPr>
          <a:xfrm>
            <a:off x="314340" y="2928934"/>
            <a:ext cx="8401064" cy="928694"/>
          </a:xfrm>
        </p:spPr>
        <p:txBody>
          <a:bodyPr/>
          <a:lstStyle/>
          <a:p>
            <a:r>
              <a:rPr lang="fr-FR" sz="4400" b="1" dirty="0" smtClean="0">
                <a:solidFill>
                  <a:schemeClr val="tx1">
                    <a:lumMod val="85000"/>
                    <a:lumOff val="15000"/>
                  </a:schemeClr>
                </a:solidFill>
                <a:effectLst>
                  <a:outerShdw blurRad="38100" dist="38100" dir="2700000" algn="tl">
                    <a:srgbClr val="000000">
                      <a:alpha val="43137"/>
                    </a:srgbClr>
                  </a:outerShdw>
                </a:effectLst>
              </a:rPr>
              <a:t>Exemple: Accès aux textures</a:t>
            </a:r>
          </a:p>
          <a:p>
            <a:endParaRPr lang="fr-FR" dirty="0"/>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8"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500034" y="142852"/>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Exemple : multi-</a:t>
            </a:r>
            <a:r>
              <a:rPr lang="fr-FR" sz="40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texturing</a:t>
            </a: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simple</a:t>
            </a:r>
          </a:p>
        </p:txBody>
      </p:sp>
      <p:pic>
        <p:nvPicPr>
          <p:cNvPr id="1026" name="Picture 2"/>
          <p:cNvPicPr>
            <a:picLocks noChangeAspect="1" noChangeArrowheads="1"/>
          </p:cNvPicPr>
          <p:nvPr/>
        </p:nvPicPr>
        <p:blipFill>
          <a:blip r:embed="rId2"/>
          <a:srcRect/>
          <a:stretch>
            <a:fillRect/>
          </a:stretch>
        </p:blipFill>
        <p:spPr bwMode="auto">
          <a:xfrm>
            <a:off x="101398" y="785794"/>
            <a:ext cx="8614006" cy="6000768"/>
          </a:xfrm>
          <a:prstGeom prst="rect">
            <a:avLst/>
          </a:prstGeom>
          <a:noFill/>
          <a:ln w="9525">
            <a:noFill/>
            <a:miter lim="800000"/>
            <a:headEnd/>
            <a:tailEnd/>
          </a:ln>
          <a:effectLst/>
        </p:spPr>
      </p:pic>
      <p:sp>
        <p:nvSpPr>
          <p:cNvPr id="11"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7"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 type sampler2D</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lstStyle/>
          <a:p>
            <a:pPr algn="just">
              <a:buFont typeface="Wingdings" pitchFamily="2" charset="2"/>
              <a:buChar char="§"/>
            </a:pPr>
            <a:r>
              <a:rPr lang="fr-FR" dirty="0" smtClean="0">
                <a:solidFill>
                  <a:schemeClr val="tx1">
                    <a:lumMod val="85000"/>
                    <a:lumOff val="15000"/>
                  </a:schemeClr>
                </a:solidFill>
              </a:rPr>
              <a:t>  Doit être déclare en </a:t>
            </a:r>
            <a:r>
              <a:rPr lang="fr-FR" dirty="0" err="1" smtClean="0">
                <a:solidFill>
                  <a:schemeClr val="tx1">
                    <a:lumMod val="85000"/>
                    <a:lumOff val="15000"/>
                  </a:schemeClr>
                </a:solidFill>
              </a:rPr>
              <a:t>uniform</a:t>
            </a:r>
            <a:r>
              <a:rPr lang="fr-FR" dirty="0" smtClean="0">
                <a:solidFill>
                  <a:schemeClr val="tx1">
                    <a:lumMod val="85000"/>
                    <a:lumOff val="15000"/>
                  </a:schemeClr>
                </a:solidFill>
              </a:rPr>
              <a:t> pour associer la  </a:t>
            </a:r>
          </a:p>
          <a:p>
            <a:pPr algn="just"/>
            <a:r>
              <a:rPr lang="fr-FR" dirty="0" smtClean="0">
                <a:solidFill>
                  <a:schemeClr val="tx1">
                    <a:lumMod val="85000"/>
                    <a:lumOff val="15000"/>
                  </a:schemeClr>
                </a:solidFill>
              </a:rPr>
              <a:t>     variable du </a:t>
            </a:r>
            <a:r>
              <a:rPr lang="fr-FR" dirty="0" err="1" smtClean="0">
                <a:solidFill>
                  <a:schemeClr val="tx1">
                    <a:lumMod val="85000"/>
                    <a:lumOff val="15000"/>
                  </a:schemeClr>
                </a:solidFill>
              </a:rPr>
              <a:t>shader</a:t>
            </a:r>
            <a:r>
              <a:rPr lang="fr-FR" dirty="0" smtClean="0">
                <a:solidFill>
                  <a:schemeClr val="tx1">
                    <a:lumMod val="85000"/>
                    <a:lumOff val="15000"/>
                  </a:schemeClr>
                </a:solidFill>
              </a:rPr>
              <a:t> a une unité de texture.</a:t>
            </a:r>
          </a:p>
          <a:p>
            <a:pPr algn="just">
              <a:buFont typeface="Wingdings" pitchFamily="2" charset="2"/>
              <a:buChar char="§"/>
            </a:pPr>
            <a:r>
              <a:rPr lang="fr-FR" dirty="0" smtClean="0">
                <a:solidFill>
                  <a:schemeClr val="tx1">
                    <a:lumMod val="85000"/>
                    <a:lumOff val="15000"/>
                  </a:schemeClr>
                </a:solidFill>
              </a:rPr>
              <a:t>  Exemple :</a:t>
            </a:r>
          </a:p>
          <a:p>
            <a:pPr algn="just"/>
            <a:endParaRPr lang="fr-FR" dirty="0">
              <a:solidFill>
                <a:schemeClr val="tx1">
                  <a:lumMod val="85000"/>
                  <a:lumOff val="15000"/>
                </a:schemeClr>
              </a:solidFill>
            </a:endParaRPr>
          </a:p>
        </p:txBody>
      </p:sp>
      <p:pic>
        <p:nvPicPr>
          <p:cNvPr id="2050" name="Picture 2"/>
          <p:cNvPicPr>
            <a:picLocks noChangeAspect="1" noChangeArrowheads="1"/>
          </p:cNvPicPr>
          <p:nvPr/>
        </p:nvPicPr>
        <p:blipFill>
          <a:blip r:embed="rId2">
            <a:lum bright="-30000" contrast="40000"/>
          </a:blip>
          <a:srcRect/>
          <a:stretch>
            <a:fillRect/>
          </a:stretch>
        </p:blipFill>
        <p:spPr bwMode="auto">
          <a:xfrm>
            <a:off x="0" y="3000372"/>
            <a:ext cx="9076828" cy="2714644"/>
          </a:xfrm>
          <a:prstGeom prst="rect">
            <a:avLst/>
          </a:prstGeom>
          <a:noFill/>
          <a:ln w="9525">
            <a:noFill/>
            <a:miter lim="800000"/>
            <a:headEnd/>
            <a:tailEnd/>
          </a:ln>
          <a:effectLst/>
        </p:spPr>
      </p:pic>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
        <p:nvSpPr>
          <p:cNvPr id="10"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118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Exemple</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2">
            <a:lum bright="30000"/>
          </a:blip>
          <a:srcRect/>
          <a:stretch>
            <a:fillRect/>
          </a:stretch>
        </p:blipFill>
        <p:spPr bwMode="auto">
          <a:xfrm>
            <a:off x="30402" y="857232"/>
            <a:ext cx="8984846" cy="6000768"/>
          </a:xfrm>
          <a:prstGeom prst="rect">
            <a:avLst/>
          </a:prstGeom>
          <a:noFill/>
          <a:ln w="9525">
            <a:noFill/>
            <a:miter lim="800000"/>
            <a:headEnd/>
            <a:tailEnd/>
          </a:ln>
          <a:effectLst/>
        </p:spPr>
      </p:pic>
      <p:sp>
        <p:nvSpPr>
          <p:cNvPr id="10"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8194"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250033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a:spLocks noGrp="1"/>
          </p:cNvSpPr>
          <p:nvPr>
            <p:ph type="subTitle" idx="1"/>
          </p:nvPr>
        </p:nvSpPr>
        <p:spPr>
          <a:xfrm>
            <a:off x="1600224" y="3000372"/>
            <a:ext cx="5757858" cy="1571636"/>
          </a:xfrm>
        </p:spPr>
        <p:txBody>
          <a:bodyPr/>
          <a:lstStyle/>
          <a:p>
            <a:r>
              <a:rPr lang="fr-FR" sz="9600" b="1" dirty="0" smtClean="0">
                <a:effectLst>
                  <a:outerShdw blurRad="38100" dist="38100" dir="2700000" algn="tl">
                    <a:srgbClr val="000000">
                      <a:alpha val="43137"/>
                    </a:srgbClr>
                  </a:outerShdw>
                </a:effectLst>
              </a:rPr>
              <a:t>Fin</a:t>
            </a:r>
            <a:endParaRPr lang="fr-F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9218"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10242"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11266"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Rectangle 7"/>
          <p:cNvSpPr/>
          <p:nvPr/>
        </p:nvSpPr>
        <p:spPr>
          <a:xfrm>
            <a:off x="3357554" y="1071546"/>
            <a:ext cx="4572000" cy="646331"/>
          </a:xfrm>
          <a:prstGeom prst="rect">
            <a:avLst/>
          </a:prstGeom>
        </p:spPr>
        <p:txBody>
          <a:bodyPr>
            <a:spAutoFit/>
          </a:bodyPr>
          <a:lstStyle/>
          <a:p>
            <a:pPr algn="just"/>
            <a:r>
              <a:rPr lang="fr-FR" b="1" i="1" dirty="0" err="1" smtClean="0">
                <a:effectLst>
                  <a:outerShdw blurRad="38100" dist="38100" dir="2700000" algn="tl">
                    <a:srgbClr val="000000">
                      <a:alpha val="43137"/>
                    </a:srgbClr>
                  </a:outerShdw>
                </a:effectLst>
              </a:rPr>
              <a:t>Clipping</a:t>
            </a:r>
            <a:r>
              <a:rPr lang="fr-FR" b="1" dirty="0" smtClean="0">
                <a:effectLst>
                  <a:outerShdw blurRad="38100" dist="38100" dir="2700000" algn="tl">
                    <a:srgbClr val="000000">
                      <a:alpha val="43137"/>
                    </a:srgbClr>
                  </a:outerShdw>
                </a:effectLst>
              </a:rPr>
              <a:t> </a:t>
            </a:r>
            <a:r>
              <a:rPr lang="fr-FR" b="1" dirty="0" smtClean="0"/>
              <a:t>consiste à ne pas calculer les objets extérieurs au </a:t>
            </a:r>
            <a:r>
              <a:rPr lang="fr-FR" b="1" dirty="0" smtClean="0">
                <a:hlinkClick r:id="rId3" tooltip="Cône de vision"/>
              </a:rPr>
              <a:t>cône de vision</a:t>
            </a:r>
            <a:r>
              <a:rPr lang="fr-FR" b="1" dirty="0" smtClean="0"/>
              <a:t> d'une scène, </a:t>
            </a:r>
            <a:endParaRPr lang="fr-FR" b="1" dirty="0"/>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12290"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13314"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14338"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15362"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19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GPU?</a:t>
            </a: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
        <p:nvSpPr>
          <p:cNvPr id="8" name="Rectangle 7"/>
          <p:cNvSpPr/>
          <p:nvPr/>
        </p:nvSpPr>
        <p:spPr>
          <a:xfrm>
            <a:off x="285720" y="1142984"/>
            <a:ext cx="7786742" cy="4985980"/>
          </a:xfrm>
          <a:prstGeom prst="rect">
            <a:avLst/>
          </a:prstGeom>
        </p:spPr>
        <p:txBody>
          <a:bodyPr wrap="square">
            <a:spAutoFit/>
          </a:bodyPr>
          <a:lstStyle/>
          <a:p>
            <a:pPr>
              <a:buFont typeface="Arial" pitchFamily="34" charset="0"/>
              <a:buChar char="•"/>
            </a:pPr>
            <a:r>
              <a:rPr lang="fr-FR" b="1" dirty="0" smtClean="0">
                <a:effectLst>
                  <a:outerShdw blurRad="38100" dist="38100" dir="2700000" algn="tl">
                    <a:srgbClr val="000000">
                      <a:alpha val="43137"/>
                    </a:srgbClr>
                  </a:outerShdw>
                </a:effectLst>
              </a:rPr>
              <a:t>  </a:t>
            </a:r>
            <a:r>
              <a:rPr lang="fr-FR" sz="2000" b="1" dirty="0" smtClean="0">
                <a:effectLst>
                  <a:outerShdw blurRad="38100" dist="38100" dir="2700000" algn="tl">
                    <a:srgbClr val="000000">
                      <a:alpha val="43137"/>
                    </a:srgbClr>
                  </a:outerShdw>
                </a:effectLst>
              </a:rPr>
              <a:t>GPU = Processeur Graphique </a:t>
            </a:r>
          </a:p>
          <a:p>
            <a:pPr>
              <a:buFont typeface="Arial" pitchFamily="34" charset="0"/>
              <a:buChar char="•"/>
            </a:pPr>
            <a:r>
              <a:rPr lang="fr-FR" sz="2000" b="1" dirty="0" smtClean="0">
                <a:effectLst>
                  <a:outerShdw blurRad="38100" dist="38100" dir="2700000" algn="tl">
                    <a:srgbClr val="000000">
                      <a:alpha val="43137"/>
                    </a:srgbClr>
                  </a:outerShdw>
                </a:effectLst>
              </a:rPr>
              <a:t> </a:t>
            </a:r>
            <a:r>
              <a:rPr lang="fr-FR" sz="2000" dirty="0" smtClean="0"/>
              <a:t>permet des calculs complexes réalisés par la carte graphique le CPU est libre pour réaliser d'autre tâches .</a:t>
            </a:r>
          </a:p>
          <a:p>
            <a:pPr>
              <a:buFont typeface="Arial" pitchFamily="34" charset="0"/>
              <a:buChar char="•"/>
            </a:pPr>
            <a:r>
              <a:rPr lang="fr-FR" sz="2000" dirty="0" smtClean="0"/>
              <a:t>  Accès via une API graphique: </a:t>
            </a:r>
            <a:r>
              <a:rPr lang="fr-FR" sz="2000" dirty="0" err="1" smtClean="0"/>
              <a:t>OpenGL</a:t>
            </a:r>
            <a:r>
              <a:rPr lang="fr-FR" sz="2000" dirty="0" smtClean="0"/>
              <a:t>, DirectX </a:t>
            </a:r>
          </a:p>
          <a:p>
            <a:pPr>
              <a:buFont typeface="Arial" pitchFamily="34" charset="0"/>
              <a:buChar char="•"/>
            </a:pPr>
            <a:r>
              <a:rPr lang="fr-FR" sz="2000" dirty="0" smtClean="0"/>
              <a:t>  Ce n'est pas un CPU : </a:t>
            </a:r>
          </a:p>
          <a:p>
            <a:pPr lvl="1">
              <a:buFont typeface="Wingdings" pitchFamily="2" charset="2"/>
              <a:buChar char="ü"/>
            </a:pPr>
            <a:r>
              <a:rPr lang="fr-FR" sz="2000" dirty="0" smtClean="0"/>
              <a:t>Hautement parallèle: jusqu'a 500 opérations en parallèle !</a:t>
            </a:r>
          </a:p>
          <a:p>
            <a:pPr lvl="2">
              <a:buFont typeface="Wingdings" pitchFamily="2" charset="2"/>
              <a:buChar char="§"/>
            </a:pPr>
            <a:r>
              <a:rPr lang="fr-FR" sz="2000" dirty="0" smtClean="0"/>
              <a:t> architecture hybride (SIMD/MIMD) </a:t>
            </a:r>
          </a:p>
          <a:p>
            <a:pPr lvl="1">
              <a:buFont typeface="Wingdings" pitchFamily="2" charset="2"/>
              <a:buChar char="ü"/>
            </a:pPr>
            <a:r>
              <a:rPr lang="fr-FR" sz="2000" dirty="0" smtClean="0"/>
              <a:t>Accès mémoire via des buffers spécialisés: </a:t>
            </a:r>
          </a:p>
          <a:p>
            <a:pPr lvl="2">
              <a:buFont typeface="Wingdings" pitchFamily="2" charset="2"/>
              <a:buChar char="§"/>
            </a:pPr>
            <a:r>
              <a:rPr lang="fr-FR" sz="2000" dirty="0" smtClean="0"/>
              <a:t>Textures (images, tableaux en lecture, 1D, 2D, 3D) </a:t>
            </a:r>
          </a:p>
          <a:p>
            <a:pPr lvl="2">
              <a:buFont typeface="Wingdings" pitchFamily="2" charset="2"/>
              <a:buChar char="§"/>
            </a:pPr>
            <a:r>
              <a:rPr lang="fr-FR" sz="2000" dirty="0" smtClean="0"/>
              <a:t>Vertex Buffers (tableaux de sommets, 1D) </a:t>
            </a:r>
          </a:p>
          <a:p>
            <a:pPr lvl="2">
              <a:buFont typeface="Wingdings" pitchFamily="2" charset="2"/>
              <a:buChar char="§"/>
            </a:pPr>
            <a:r>
              <a:rPr lang="fr-FR" sz="2000" dirty="0" smtClean="0"/>
              <a:t>Frame buffers (tableaux en écriture, 1D, 2D, 3D) </a:t>
            </a:r>
          </a:p>
          <a:p>
            <a:pPr lvl="2"/>
            <a:endParaRPr lang="fr-FR" sz="2000" dirty="0" smtClean="0"/>
          </a:p>
          <a:p>
            <a:pPr lvl="1">
              <a:buFont typeface="Wingdings" pitchFamily="2" charset="2"/>
              <a:buChar char="ü"/>
            </a:pPr>
            <a:r>
              <a:rPr lang="fr-FR" sz="2000" dirty="0" smtClean="0"/>
              <a:t>Circuits spécialisés </a:t>
            </a:r>
          </a:p>
          <a:p>
            <a:pPr lvl="2">
              <a:buFont typeface="Wingdings" pitchFamily="2" charset="2"/>
              <a:buChar char="§"/>
            </a:pPr>
            <a:r>
              <a:rPr lang="fr-FR" sz="2000" dirty="0" smtClean="0"/>
              <a:t>Non programmables: </a:t>
            </a:r>
            <a:r>
              <a:rPr lang="fr-FR" sz="2000" dirty="0" err="1" smtClean="0"/>
              <a:t>rasterisation</a:t>
            </a:r>
            <a:r>
              <a:rPr lang="fr-FR" sz="2000" dirty="0" smtClean="0"/>
              <a:t>, </a:t>
            </a:r>
            <a:r>
              <a:rPr lang="fr-FR" sz="2000" dirty="0" err="1" smtClean="0"/>
              <a:t>blending</a:t>
            </a:r>
            <a:r>
              <a:rPr lang="fr-FR" sz="2000" dirty="0" smtClean="0"/>
              <a:t>, etc... </a:t>
            </a:r>
          </a:p>
          <a:p>
            <a:pPr lvl="2">
              <a:buFont typeface="Wingdings" pitchFamily="2" charset="2"/>
              <a:buChar char="§"/>
            </a:pPr>
            <a:r>
              <a:rPr lang="fr-FR" sz="2000" dirty="0" smtClean="0"/>
              <a:t>Programmables (Shader): vertex, </a:t>
            </a:r>
            <a:r>
              <a:rPr lang="fr-FR" sz="2000" dirty="0" err="1" smtClean="0"/>
              <a:t>geometry</a:t>
            </a:r>
            <a:r>
              <a:rPr lang="fr-FR" sz="2000" dirty="0" smtClean="0"/>
              <a:t>, fragment, etc... </a:t>
            </a:r>
          </a:p>
          <a:p>
            <a:pPr lvl="2"/>
            <a:endParaRPr lang="fr-F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
        <p:nvSpPr>
          <p:cNvPr id="8" name="Rectangle 7"/>
          <p:cNvSpPr/>
          <p:nvPr/>
        </p:nvSpPr>
        <p:spPr>
          <a:xfrm>
            <a:off x="3000364" y="925281"/>
            <a:ext cx="2079865" cy="646331"/>
          </a:xfrm>
          <a:prstGeom prst="rect">
            <a:avLst/>
          </a:prstGeom>
        </p:spPr>
        <p:txBody>
          <a:bodyPr wrap="none">
            <a:spAutoFit/>
          </a:bodyPr>
          <a:lstStyle/>
          <a:p>
            <a:r>
              <a:rPr lang="fr-FR" sz="3600" b="1" i="1" dirty="0" smtClean="0"/>
              <a:t>Définition</a:t>
            </a:r>
            <a:endParaRPr lang="ar-DZ" dirty="0"/>
          </a:p>
        </p:txBody>
      </p:sp>
      <p:sp>
        <p:nvSpPr>
          <p:cNvPr id="9" name="Rectangle 8"/>
          <p:cNvSpPr/>
          <p:nvPr/>
        </p:nvSpPr>
        <p:spPr>
          <a:xfrm>
            <a:off x="285720" y="1177713"/>
            <a:ext cx="8572560" cy="3108543"/>
          </a:xfrm>
          <a:prstGeom prst="rect">
            <a:avLst/>
          </a:prstGeom>
        </p:spPr>
        <p:txBody>
          <a:bodyPr wrap="square">
            <a:spAutoFit/>
          </a:bodyPr>
          <a:lstStyle/>
          <a:p>
            <a:r>
              <a:rPr lang="fr-FR" sz="2800" b="1" kern="0" spc="-40" dirty="0" smtClean="0">
                <a:latin typeface="Calibri" pitchFamily="34" charset="0"/>
                <a:ea typeface="ヒラギノ角ゴ ProN W3" pitchFamily="-32" charset="-128"/>
                <a:sym typeface="Calibri" pitchFamily="34" charset="0"/>
              </a:rPr>
              <a:t> </a:t>
            </a:r>
          </a:p>
          <a:p>
            <a:pPr lvl="1">
              <a:buFont typeface="Wingdings" pitchFamily="2" charset="2"/>
              <a:buChar char="q"/>
            </a:pPr>
            <a:r>
              <a:rPr lang="fr-FR" sz="2800" kern="0" spc="-40" dirty="0" smtClean="0">
                <a:latin typeface="Calibri" pitchFamily="34" charset="0"/>
                <a:ea typeface="ヒラギノ角ゴ ProN W3" pitchFamily="-32" charset="-128"/>
                <a:sym typeface="Calibri" pitchFamily="34" charset="0"/>
              </a:rPr>
              <a:t> </a:t>
            </a:r>
            <a:r>
              <a:rPr lang="fr-FR" sz="2800" kern="0" spc="-40" dirty="0" err="1" smtClean="0">
                <a:latin typeface="Calibri" pitchFamily="34" charset="0"/>
                <a:ea typeface="ヒラギノ角ゴ ProN W3" pitchFamily="-32" charset="-128"/>
                <a:sym typeface="Calibri" pitchFamily="34" charset="0"/>
              </a:rPr>
              <a:t>Culling</a:t>
            </a:r>
            <a:r>
              <a:rPr lang="fr-FR" sz="2800" kern="0" spc="-40" dirty="0" smtClean="0">
                <a:latin typeface="Calibri" pitchFamily="34" charset="0"/>
                <a:ea typeface="ヒラギノ角ゴ ProN W3" pitchFamily="-32" charset="-128"/>
                <a:sym typeface="Calibri" pitchFamily="34" charset="0"/>
              </a:rPr>
              <a:t> : élimination des faces cachées</a:t>
            </a:r>
          </a:p>
          <a:p>
            <a:pPr lvl="1">
              <a:buFont typeface="Wingdings" pitchFamily="2" charset="2"/>
              <a:buChar char="q"/>
            </a:pPr>
            <a:r>
              <a:rPr lang="fr-FR" sz="2800" kern="0" spc="-40" dirty="0" smtClean="0">
                <a:latin typeface="Calibri" pitchFamily="34" charset="0"/>
                <a:ea typeface="ヒラギノ角ゴ ProN W3" pitchFamily="-32" charset="-128"/>
                <a:sym typeface="Calibri" pitchFamily="34" charset="0"/>
              </a:rPr>
              <a:t> </a:t>
            </a:r>
            <a:r>
              <a:rPr lang="fr-FR" sz="2800" kern="0" spc="-40" dirty="0" err="1" smtClean="0">
                <a:latin typeface="Calibri" pitchFamily="34" charset="0"/>
                <a:ea typeface="ヒラギノ角ゴ ProN W3" pitchFamily="-32" charset="-128"/>
                <a:sym typeface="Calibri" pitchFamily="34" charset="0"/>
              </a:rPr>
              <a:t>Clipping</a:t>
            </a:r>
            <a:r>
              <a:rPr lang="fr-FR" sz="2800" kern="0" spc="-40" dirty="0" smtClean="0">
                <a:latin typeface="Calibri" pitchFamily="34" charset="0"/>
                <a:ea typeface="ヒラギノ角ゴ ProN W3" pitchFamily="-32" charset="-128"/>
                <a:sym typeface="Calibri" pitchFamily="34" charset="0"/>
              </a:rPr>
              <a:t> : élimination des faces non visibles</a:t>
            </a:r>
          </a:p>
          <a:p>
            <a:pPr lvl="1">
              <a:buFont typeface="Wingdings" pitchFamily="2" charset="2"/>
              <a:buChar char="q"/>
            </a:pPr>
            <a:r>
              <a:rPr lang="fr-FR" sz="2800" kern="0" spc="-40" dirty="0" smtClean="0">
                <a:latin typeface="Calibri" pitchFamily="34" charset="0"/>
                <a:ea typeface="ヒラギノ角ゴ ProN W3" pitchFamily="-32" charset="-128"/>
                <a:sym typeface="Calibri" pitchFamily="34" charset="0"/>
              </a:rPr>
              <a:t> Rastérisation : génération des fragments</a:t>
            </a:r>
          </a:p>
          <a:p>
            <a:r>
              <a:rPr lang="fr-FR" sz="2800" b="1" kern="0" spc="-40" dirty="0" smtClean="0">
                <a:latin typeface="Calibri" pitchFamily="34" charset="0"/>
                <a:ea typeface="ヒラギノ角ゴ ProN W3" pitchFamily="-32" charset="-128"/>
                <a:sym typeface="Calibri" pitchFamily="34" charset="0"/>
              </a:rPr>
              <a:t>Qu'est-ce que la rastérisation ?</a:t>
            </a:r>
          </a:p>
          <a:p>
            <a:pPr lvl="1">
              <a:buFont typeface="Wingdings" pitchFamily="2" charset="2"/>
              <a:buChar char="q"/>
            </a:pPr>
            <a:r>
              <a:rPr lang="fr-FR" sz="2800" kern="0" spc="-40" dirty="0" smtClean="0">
                <a:latin typeface="Calibri" pitchFamily="34" charset="0"/>
                <a:ea typeface="ヒラギノ角ゴ ProN W3" pitchFamily="-32" charset="-128"/>
                <a:sym typeface="Calibri" pitchFamily="34" charset="0"/>
              </a:rPr>
              <a:t> Conversion des triangles en fragments</a:t>
            </a:r>
          </a:p>
          <a:p>
            <a:pPr lvl="1">
              <a:buFont typeface="Wingdings" pitchFamily="2" charset="2"/>
              <a:buChar char="q"/>
            </a:pPr>
            <a:r>
              <a:rPr lang="fr-FR" sz="2800" kern="0" spc="-40" dirty="0" smtClean="0">
                <a:latin typeface="Calibri" pitchFamily="34" charset="0"/>
                <a:ea typeface="ヒラギノ角ゴ ProN W3" pitchFamily="-32" charset="-128"/>
                <a:sym typeface="Calibri" pitchFamily="34" charset="0"/>
              </a:rPr>
              <a:t> Interpolation des données</a:t>
            </a:r>
            <a:endParaRPr lang="ar-DZ" sz="2800" kern="0" spc="-40" dirty="0" smtClean="0">
              <a:latin typeface="Calibri" pitchFamily="34" charset="0"/>
              <a:ea typeface="ヒラギノ角ゴ ProN W3" pitchFamily="-32" charset="-128"/>
              <a:sym typeface="Calibri" pitchFamily="34" charset="0"/>
            </a:endParaRPr>
          </a:p>
        </p:txBody>
      </p:sp>
      <p:pic>
        <p:nvPicPr>
          <p:cNvPr id="2" name="Picture 2"/>
          <p:cNvPicPr>
            <a:picLocks noChangeAspect="1" noChangeArrowheads="1"/>
          </p:cNvPicPr>
          <p:nvPr/>
        </p:nvPicPr>
        <p:blipFill>
          <a:blip r:embed="rId2"/>
          <a:srcRect/>
          <a:stretch>
            <a:fillRect/>
          </a:stretch>
        </p:blipFill>
        <p:spPr bwMode="auto">
          <a:xfrm>
            <a:off x="142844" y="4286256"/>
            <a:ext cx="8884731" cy="2357454"/>
          </a:xfrm>
          <a:prstGeom prst="rect">
            <a:avLst/>
          </a:prstGeom>
          <a:noFill/>
          <a:ln w="9525">
            <a:noFill/>
            <a:miter lim="800000"/>
            <a:headEnd/>
            <a:tailEnd/>
          </a:ln>
          <a:effectLst/>
        </p:spPr>
      </p:pic>
      <p:sp>
        <p:nvSpPr>
          <p:cNvPr id="11"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57158" y="1643050"/>
            <a:ext cx="7715304" cy="4643470"/>
          </a:xfrm>
        </p:spPr>
        <p:txBody>
          <a:bodyPr>
            <a:normAutofit/>
          </a:bodyPr>
          <a:lstStyle/>
          <a:p>
            <a:pPr algn="just">
              <a:lnSpc>
                <a:spcPct val="80000"/>
              </a:lnSpc>
              <a:buFont typeface="Wingdings" pitchFamily="2" charset="2"/>
              <a:buChar char="Ø"/>
            </a:pPr>
            <a:r>
              <a:rPr lang="fr-FR" sz="2800" b="1" kern="0" spc="-40" dirty="0" smtClean="0">
                <a:solidFill>
                  <a:schemeClr val="accent6">
                    <a:lumMod val="75000"/>
                  </a:schemeClr>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rPr>
              <a:t>  Pipeline fixe:</a:t>
            </a:r>
          </a:p>
          <a:p>
            <a:pPr algn="just">
              <a:lnSpc>
                <a:spcPct val="80000"/>
              </a:lnSpc>
              <a:buFont typeface="Wingdings" pitchFamily="2" charset="2"/>
              <a:buChar char="Ø"/>
            </a:pPr>
            <a:endParaRPr lang="fr-FR" sz="2800" b="1" kern="0" spc="-40" dirty="0" smtClean="0">
              <a:solidFill>
                <a:schemeClr val="accent6">
                  <a:lumMod val="75000"/>
                </a:schemeClr>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endParaRPr>
          </a:p>
          <a:p>
            <a:pPr marL="514350" indent="-514350" algn="just">
              <a:buBlip>
                <a:blip r:embed="rId2"/>
              </a:buBlip>
            </a:pPr>
            <a:r>
              <a:rPr lang="fr-FR" sz="2800" kern="0" spc="-40" dirty="0" smtClean="0">
                <a:solidFill>
                  <a:schemeClr val="tx1"/>
                </a:solidFill>
                <a:latin typeface="Calibri" pitchFamily="34" charset="0"/>
                <a:ea typeface="ヒラギノ角ゴ ProN W3" pitchFamily="-32" charset="-128"/>
                <a:sym typeface="Calibri" pitchFamily="34" charset="0"/>
              </a:rPr>
              <a:t>les constructeurs peuvent optimiser le calcul de toutes ces étapes en créant un matériel spécifiquement conçu pour cette tâche.</a:t>
            </a:r>
          </a:p>
          <a:p>
            <a:pPr marL="514350" indent="-514350" algn="just">
              <a:buFont typeface="Wingdings" pitchFamily="2" charset="2"/>
              <a:buChar char="q"/>
            </a:pPr>
            <a:endParaRPr lang="fr-FR" sz="2800" kern="0" spc="-40" dirty="0" smtClean="0">
              <a:solidFill>
                <a:schemeClr val="tx1"/>
              </a:solidFill>
              <a:latin typeface="Calibri" pitchFamily="34" charset="0"/>
              <a:ea typeface="ヒラギノ角ゴ ProN W3" pitchFamily="-32" charset="-128"/>
              <a:sym typeface="Calibri" pitchFamily="34" charset="0"/>
            </a:endParaRPr>
          </a:p>
          <a:p>
            <a:pPr marL="514350" indent="-514350" algn="just">
              <a:buBlip>
                <a:blip r:embed="rId2"/>
              </a:buBlip>
            </a:pPr>
            <a:r>
              <a:rPr lang="fr-FR" sz="2800" kern="0" spc="-40" dirty="0" smtClean="0">
                <a:solidFill>
                  <a:schemeClr val="tx1"/>
                </a:solidFill>
                <a:latin typeface="Calibri" pitchFamily="34" charset="0"/>
                <a:ea typeface="ヒラギノ角ゴ ProN W3" pitchFamily="-32" charset="-128"/>
                <a:sym typeface="Calibri" pitchFamily="34" charset="0"/>
              </a:rPr>
              <a:t>Le pipeline fixe est statique, l'utilisateur ne peut pas modifier un des algorithmes utilisés.</a:t>
            </a:r>
          </a:p>
          <a:p>
            <a:pPr algn="just"/>
            <a:endParaRPr lang="fr-FR" sz="2800" kern="0" spc="-40" dirty="0" smtClean="0">
              <a:solidFill>
                <a:schemeClr val="tx1"/>
              </a:solidFill>
              <a:latin typeface="Calibri" pitchFamily="34" charset="0"/>
              <a:ea typeface="ヒラギノ角ゴ ProN W3" pitchFamily="-32" charset="-128"/>
              <a:sym typeface="Calibri" pitchFamily="34" charset="0"/>
            </a:endParaRP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fixe</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21</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571472" y="1142984"/>
            <a:ext cx="8001056" cy="5500726"/>
          </a:xfrm>
          <a:prstGeom prst="rect">
            <a:avLst/>
          </a:prstGeom>
        </p:spPr>
        <p:txBody>
          <a:bodyPr vert="horz" lIns="91440" tIns="45720" rIns="91440" bIns="45720" rtlCol="0">
            <a:noAutofit/>
          </a:bodyPr>
          <a:lstStyle/>
          <a:p>
            <a:pPr marL="514350" marR="0" lvl="0" indent="-514350" algn="just" fontAlgn="auto">
              <a:lnSpc>
                <a:spcPct val="100000"/>
              </a:lnSpc>
              <a:spcBef>
                <a:spcPct val="20000"/>
              </a:spcBef>
              <a:spcAft>
                <a:spcPts val="0"/>
              </a:spcAft>
              <a:buClrTx/>
              <a:buSzTx/>
              <a:buBlip>
                <a:blip r:embed="rId2"/>
              </a:buBlip>
              <a:tabLst/>
              <a:defRPr/>
            </a:pPr>
            <a:r>
              <a:rPr lang="fr-CA" sz="2400" kern="0" spc="-40" dirty="0" smtClean="0">
                <a:latin typeface="Calibri" pitchFamily="34" charset="0"/>
                <a:ea typeface="ヒラギノ角ゴ ProN W3" pitchFamily="-32" charset="-128"/>
                <a:sym typeface="Calibri" pitchFamily="34" charset="0"/>
              </a:rPr>
              <a:t>Programme pour paramétrer le rendu d’une scène</a:t>
            </a:r>
          </a:p>
          <a:p>
            <a:pPr marL="971550" lvl="1" indent="-514350" algn="just">
              <a:spcBef>
                <a:spcPct val="20000"/>
              </a:spcBef>
              <a:buBlip>
                <a:blip r:embed="rId3"/>
              </a:buBlip>
              <a:defRPr/>
            </a:pPr>
            <a:r>
              <a:rPr lang="fr-CA" sz="2400" kern="0" spc="-40" dirty="0" smtClean="0">
                <a:latin typeface="Calibri" pitchFamily="34" charset="0"/>
                <a:ea typeface="ヒラギノ角ゴ ProN W3" pitchFamily="-32" charset="-128"/>
                <a:sym typeface="Calibri" pitchFamily="34" charset="0"/>
              </a:rPr>
              <a:t>Remplace une partie du traitement fixe du pipeline graphique</a:t>
            </a:r>
          </a:p>
          <a:p>
            <a:pPr marL="971550" lvl="1" indent="-514350" algn="just">
              <a:spcBef>
                <a:spcPct val="20000"/>
              </a:spcBef>
              <a:buBlip>
                <a:blip r:embed="rId3"/>
              </a:buBlip>
              <a:defRPr/>
            </a:pPr>
            <a:r>
              <a:rPr lang="fr-CA" sz="2400" kern="0" spc="-40" dirty="0" smtClean="0">
                <a:latin typeface="Calibri" pitchFamily="34" charset="0"/>
                <a:ea typeface="ヒラギノ角ゴ ProN W3" pitchFamily="-32" charset="-128"/>
                <a:sym typeface="Calibri" pitchFamily="34" charset="0"/>
              </a:rPr>
              <a:t>Permet d’ajouter des fonctionnalités supplémentaires (modèle physique, ray </a:t>
            </a:r>
            <a:r>
              <a:rPr lang="fr-CA" sz="2400" kern="0" spc="-40" dirty="0" err="1" smtClean="0">
                <a:latin typeface="Calibri" pitchFamily="34" charset="0"/>
                <a:ea typeface="ヒラギノ角ゴ ProN W3" pitchFamily="-32" charset="-128"/>
                <a:sym typeface="Calibri" pitchFamily="34" charset="0"/>
              </a:rPr>
              <a:t>tracing</a:t>
            </a:r>
            <a:r>
              <a:rPr lang="fr-CA" sz="2400" kern="0" spc="-40" dirty="0" smtClean="0">
                <a:latin typeface="Calibri" pitchFamily="34" charset="0"/>
                <a:ea typeface="ヒラギノ角ゴ ProN W3" pitchFamily="-32" charset="-128"/>
                <a:sym typeface="Calibri" pitchFamily="34" charset="0"/>
              </a:rPr>
              <a:t>, etc.)</a:t>
            </a:r>
          </a:p>
          <a:p>
            <a:pPr marL="971550" lvl="1" indent="-514350" algn="just">
              <a:spcBef>
                <a:spcPct val="20000"/>
              </a:spcBef>
              <a:buBlip>
                <a:blip r:embed="rId3"/>
              </a:buBlip>
              <a:defRPr/>
            </a:pPr>
            <a:r>
              <a:rPr lang="fr-CA" sz="2400" kern="0" spc="-40" dirty="0" smtClean="0">
                <a:latin typeface="Calibri" pitchFamily="34" charset="0"/>
                <a:ea typeface="ヒラギノ角ゴ ProN W3" pitchFamily="-32" charset="-128"/>
                <a:sym typeface="Calibri" pitchFamily="34" charset="0"/>
              </a:rPr>
              <a:t>À l’heure actuelle, cinq parties du pipeline sont programmables :</a:t>
            </a:r>
          </a:p>
          <a:p>
            <a:pPr marL="1428750" lvl="4" indent="-514350" algn="just">
              <a:spcBef>
                <a:spcPct val="20000"/>
              </a:spcBef>
              <a:buBlip>
                <a:blip r:embed="rId4"/>
              </a:buBlip>
            </a:pPr>
            <a:r>
              <a:rPr lang="fr-CA" sz="2400" kern="0" spc="-40" dirty="0" smtClean="0">
                <a:latin typeface="Calibri" pitchFamily="34" charset="0"/>
                <a:ea typeface="ヒラギノ角ゴ ProN W3" pitchFamily="-32" charset="-128"/>
                <a:sym typeface="Calibri" pitchFamily="34" charset="0"/>
              </a:rPr>
              <a:t>Transformation et éclairage (Vertex Shader)</a:t>
            </a:r>
          </a:p>
          <a:p>
            <a:pPr marL="1428750" lvl="4" indent="-514350" algn="just">
              <a:spcBef>
                <a:spcPct val="20000"/>
              </a:spcBef>
              <a:buBlip>
                <a:blip r:embed="rId4"/>
              </a:buBlip>
            </a:pPr>
            <a:r>
              <a:rPr lang="fr-CA" sz="2400" kern="0" spc="-40" dirty="0" err="1" smtClean="0">
                <a:latin typeface="Calibri" pitchFamily="34" charset="0"/>
                <a:ea typeface="ヒラギノ角ゴ ProN W3" pitchFamily="-32" charset="-128"/>
                <a:sym typeface="Calibri" pitchFamily="34" charset="0"/>
              </a:rPr>
              <a:t>Tessellation</a:t>
            </a:r>
            <a:r>
              <a:rPr lang="fr-CA" sz="2400" kern="0" spc="-40" dirty="0" smtClean="0">
                <a:latin typeface="Calibri" pitchFamily="34" charset="0"/>
                <a:ea typeface="ヒラギノ角ゴ ProN W3" pitchFamily="-32" charset="-128"/>
                <a:sym typeface="Calibri" pitchFamily="34" charset="0"/>
              </a:rPr>
              <a:t>  shader (</a:t>
            </a:r>
            <a:r>
              <a:rPr lang="fr-FR" sz="2400" dirty="0" err="1" smtClean="0"/>
              <a:t>OpenGL</a:t>
            </a:r>
            <a:r>
              <a:rPr lang="fr-FR" sz="2400" dirty="0" smtClean="0"/>
              <a:t> 4.1)</a:t>
            </a:r>
            <a:endParaRPr lang="fr-CA" sz="2400" kern="0" spc="-40" dirty="0" smtClean="0">
              <a:latin typeface="Calibri" pitchFamily="34" charset="0"/>
              <a:ea typeface="ヒラギノ角ゴ ProN W3" pitchFamily="-32" charset="-128"/>
              <a:sym typeface="Calibri" pitchFamily="34" charset="0"/>
            </a:endParaRPr>
          </a:p>
          <a:p>
            <a:pPr marL="1428750" lvl="4" indent="-514350" algn="just">
              <a:spcBef>
                <a:spcPct val="20000"/>
              </a:spcBef>
              <a:buBlip>
                <a:blip r:embed="rId4"/>
              </a:buBlip>
            </a:pPr>
            <a:r>
              <a:rPr lang="fr-CA" sz="2400" kern="0" spc="-40" dirty="0" smtClean="0">
                <a:latin typeface="Calibri" pitchFamily="34" charset="0"/>
                <a:ea typeface="ヒラギノ角ゴ ProN W3" pitchFamily="-32" charset="-128"/>
                <a:sym typeface="Calibri" pitchFamily="34" charset="0"/>
              </a:rPr>
              <a:t>Assemblage des primitives (</a:t>
            </a:r>
            <a:r>
              <a:rPr lang="fr-CA" sz="2400" kern="0" spc="-40" dirty="0" err="1" smtClean="0">
                <a:latin typeface="Calibri" pitchFamily="34" charset="0"/>
                <a:ea typeface="ヒラギノ角ゴ ProN W3" pitchFamily="-32" charset="-128"/>
                <a:sym typeface="Calibri" pitchFamily="34" charset="0"/>
              </a:rPr>
              <a:t>Geometry</a:t>
            </a:r>
            <a:r>
              <a:rPr lang="fr-CA" sz="2400" kern="0" spc="-40" dirty="0" smtClean="0">
                <a:latin typeface="Calibri" pitchFamily="34" charset="0"/>
                <a:ea typeface="ヒラギノ角ゴ ProN W3" pitchFamily="-32" charset="-128"/>
                <a:sym typeface="Calibri" pitchFamily="34" charset="0"/>
              </a:rPr>
              <a:t> Shader)</a:t>
            </a:r>
          </a:p>
          <a:p>
            <a:pPr marL="1428750" lvl="4" indent="-514350" algn="just">
              <a:spcBef>
                <a:spcPct val="20000"/>
              </a:spcBef>
              <a:buBlip>
                <a:blip r:embed="rId4"/>
              </a:buBlip>
            </a:pPr>
            <a:r>
              <a:rPr lang="fr-CA" sz="2400" kern="0" spc="-40" dirty="0" smtClean="0">
                <a:latin typeface="Calibri" pitchFamily="34" charset="0"/>
                <a:ea typeface="ヒラギノ角ゴ ProN W3" pitchFamily="-32" charset="-128"/>
                <a:sym typeface="Calibri" pitchFamily="34" charset="0"/>
              </a:rPr>
              <a:t>Ombrage et textures (Fragment Shader)</a:t>
            </a:r>
          </a:p>
          <a:p>
            <a:pPr marL="1428750" lvl="4" indent="-514350" algn="just">
              <a:spcBef>
                <a:spcPct val="20000"/>
              </a:spcBef>
              <a:buBlip>
                <a:blip r:embed="rId4"/>
              </a:buBlip>
            </a:pPr>
            <a:r>
              <a:rPr lang="fr-CA" sz="2400" kern="0" spc="-40" dirty="0" err="1" smtClean="0">
                <a:latin typeface="Calibri" pitchFamily="34" charset="0"/>
                <a:ea typeface="ヒラギノ角ゴ ProN W3" pitchFamily="-32" charset="-128"/>
                <a:sym typeface="Calibri" pitchFamily="34" charset="0"/>
              </a:rPr>
              <a:t>Compute</a:t>
            </a:r>
            <a:r>
              <a:rPr lang="fr-CA" sz="2400" kern="0" spc="-40" dirty="0" smtClean="0">
                <a:latin typeface="Calibri" pitchFamily="34" charset="0"/>
                <a:ea typeface="ヒラギノ角ゴ ProN W3" pitchFamily="-32" charset="-128"/>
                <a:sym typeface="Calibri" pitchFamily="34" charset="0"/>
              </a:rPr>
              <a:t>  Shader (</a:t>
            </a:r>
            <a:r>
              <a:rPr lang="fr-FR" sz="2400" dirty="0" err="1" smtClean="0"/>
              <a:t>OpenGL</a:t>
            </a:r>
            <a:r>
              <a:rPr lang="fr-FR" sz="2400" dirty="0" smtClean="0"/>
              <a:t> 4.3)</a:t>
            </a:r>
            <a:endParaRPr lang="fr-CA" sz="2400" kern="0" spc="-40" dirty="0" smtClean="0">
              <a:latin typeface="Calibri" pitchFamily="34" charset="0"/>
              <a:ea typeface="ヒラギノ角ゴ ProN W3" pitchFamily="-32" charset="-128"/>
              <a:sym typeface="Calibri" pitchFamily="34" charset="0"/>
            </a:endParaRPr>
          </a:p>
          <a:p>
            <a:pPr marL="1428750" lvl="4" indent="-514350" algn="just">
              <a:spcBef>
                <a:spcPct val="20000"/>
              </a:spcBef>
              <a:buBlip>
                <a:blip r:embed="rId4"/>
              </a:buBlip>
            </a:pPr>
            <a:endParaRPr lang="fr-CA" sz="2400" kern="0" spc="-40" dirty="0" smtClean="0">
              <a:latin typeface="Calibri" pitchFamily="34" charset="0"/>
              <a:ea typeface="ヒラギノ角ゴ ProN W3" pitchFamily="-32" charset="-128"/>
              <a:sym typeface="Calibri" pitchFamily="34" charset="0"/>
            </a:endParaRPr>
          </a:p>
        </p:txBody>
      </p:sp>
      <p:sp>
        <p:nvSpPr>
          <p:cNvPr id="8" name="Rectangle 7"/>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programmables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57158" y="857232"/>
            <a:ext cx="8501122" cy="5929330"/>
          </a:xfrm>
        </p:spPr>
        <p:txBody>
          <a:bodyPr>
            <a:normAutofit fontScale="92500" lnSpcReduction="20000"/>
          </a:bodyPr>
          <a:lstStyle/>
          <a:p>
            <a:pPr algn="just">
              <a:buFont typeface="Wingdings" pitchFamily="2" charset="2"/>
              <a:buChar char="Ø"/>
            </a:pPr>
            <a:r>
              <a:rPr lang="fr-FR" sz="2800" b="1" kern="0" spc="-40" dirty="0" smtClean="0">
                <a:solidFill>
                  <a:schemeClr val="tx1"/>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rPr>
              <a:t>CPU</a:t>
            </a:r>
          </a:p>
          <a:p>
            <a:pPr lvl="1" algn="just">
              <a:buFont typeface="Wingdings" pitchFamily="2" charset="2"/>
              <a:buChar char="Ø"/>
            </a:pPr>
            <a:r>
              <a:rPr lang="fr-FR" sz="2400" kern="0" spc="-40" dirty="0" smtClean="0">
                <a:solidFill>
                  <a:schemeClr val="tx1"/>
                </a:solidFill>
                <a:latin typeface="Calibri" pitchFamily="34" charset="0"/>
                <a:ea typeface="ヒラギノ角ゴ ProN W3" pitchFamily="-32" charset="-128"/>
                <a:sym typeface="Calibri" pitchFamily="34" charset="0"/>
              </a:rPr>
              <a:t> Création du contexte (</a:t>
            </a:r>
            <a:r>
              <a:rPr lang="fr-FR" sz="2400" kern="0" spc="-40" dirty="0" err="1" smtClean="0">
                <a:solidFill>
                  <a:schemeClr val="tx1"/>
                </a:solidFill>
                <a:latin typeface="Calibri" pitchFamily="34" charset="0"/>
                <a:ea typeface="ヒラギノ角ゴ ProN W3" pitchFamily="-32" charset="-128"/>
                <a:sym typeface="Calibri" pitchFamily="34" charset="0"/>
              </a:rPr>
              <a:t>depth_buffer</a:t>
            </a:r>
            <a:r>
              <a:rPr lang="fr-FR" sz="2400" kern="0" spc="-40" dirty="0" smtClean="0">
                <a:solidFill>
                  <a:schemeClr val="tx1"/>
                </a:solidFill>
                <a:latin typeface="Calibri" pitchFamily="34" charset="0"/>
                <a:ea typeface="ヒラギノ角ゴ ProN W3" pitchFamily="-32" charset="-128"/>
                <a:sym typeface="Calibri" pitchFamily="34" charset="0"/>
              </a:rPr>
              <a:t>, </a:t>
            </a:r>
            <a:r>
              <a:rPr lang="fr-FR" sz="2400" kern="0" spc="-40" dirty="0" err="1" smtClean="0">
                <a:solidFill>
                  <a:schemeClr val="tx1"/>
                </a:solidFill>
                <a:latin typeface="Calibri" pitchFamily="34" charset="0"/>
                <a:ea typeface="ヒラギノ角ゴ ProN W3" pitchFamily="-32" charset="-128"/>
                <a:sym typeface="Calibri" pitchFamily="34" charset="0"/>
              </a:rPr>
              <a:t>double_buffer,color_depth</a:t>
            </a:r>
            <a:r>
              <a:rPr lang="fr-FR" sz="2400" kern="0" spc="-40" dirty="0" smtClean="0">
                <a:solidFill>
                  <a:schemeClr val="tx1"/>
                </a:solidFill>
                <a:latin typeface="Calibri" pitchFamily="34" charset="0"/>
                <a:ea typeface="ヒラギノ角ゴ ProN W3" pitchFamily="-32" charset="-128"/>
                <a:sym typeface="Calibri" pitchFamily="34" charset="0"/>
              </a:rPr>
              <a:t>…)</a:t>
            </a:r>
          </a:p>
          <a:p>
            <a:pPr lvl="1" algn="just">
              <a:buFont typeface="Wingdings" pitchFamily="2" charset="2"/>
              <a:buChar char="Ø"/>
            </a:pPr>
            <a:r>
              <a:rPr lang="fr-FR" sz="2800" kern="0" spc="-40" dirty="0" smtClean="0">
                <a:solidFill>
                  <a:schemeClr val="tx1"/>
                </a:solidFill>
                <a:latin typeface="Calibri" pitchFamily="34" charset="0"/>
                <a:ea typeface="ヒラギノ角ゴ ProN W3" pitchFamily="-32" charset="-128"/>
                <a:sym typeface="Calibri" pitchFamily="34" charset="0"/>
              </a:rPr>
              <a:t> </a:t>
            </a:r>
            <a:r>
              <a:rPr lang="fr-FR" sz="2400" kern="0" spc="-40" dirty="0" smtClean="0">
                <a:solidFill>
                  <a:schemeClr val="tx1"/>
                </a:solidFill>
                <a:latin typeface="Calibri" pitchFamily="34" charset="0"/>
                <a:ea typeface="ヒラギノ角ゴ ProN W3" pitchFamily="-32" charset="-128"/>
                <a:sym typeface="Calibri" pitchFamily="34" charset="0"/>
              </a:rPr>
              <a:t>Initialisation (projection, pyramide de vision, sources…)</a:t>
            </a:r>
          </a:p>
          <a:p>
            <a:pPr lvl="1" algn="just">
              <a:buFont typeface="Wingdings" pitchFamily="2" charset="2"/>
              <a:buChar char="Ø"/>
            </a:pPr>
            <a:r>
              <a:rPr lang="fr-FR" sz="2400" kern="0" spc="-40" dirty="0" smtClean="0">
                <a:solidFill>
                  <a:schemeClr val="tx1"/>
                </a:solidFill>
                <a:latin typeface="Calibri" pitchFamily="34" charset="0"/>
                <a:ea typeface="ヒラギノ角ゴ ProN W3" pitchFamily="-32" charset="-128"/>
                <a:sym typeface="Calibri" pitchFamily="34" charset="0"/>
              </a:rPr>
              <a:t> Paramétrage des primitives (</a:t>
            </a:r>
            <a:r>
              <a:rPr lang="fr-FR" sz="2400" kern="0" spc="-40" dirty="0" err="1" smtClean="0">
                <a:solidFill>
                  <a:schemeClr val="tx1"/>
                </a:solidFill>
                <a:latin typeface="Calibri" pitchFamily="34" charset="0"/>
                <a:ea typeface="ヒラギノ角ゴ ProN W3" pitchFamily="-32" charset="-128"/>
                <a:sym typeface="Calibri" pitchFamily="34" charset="0"/>
              </a:rPr>
              <a:t>modelview</a:t>
            </a:r>
            <a:r>
              <a:rPr lang="fr-FR" sz="2400" kern="0" spc="-40" dirty="0" smtClean="0">
                <a:solidFill>
                  <a:schemeClr val="tx1"/>
                </a:solidFill>
                <a:latin typeface="Calibri" pitchFamily="34" charset="0"/>
                <a:ea typeface="ヒラギノ角ゴ ProN W3" pitchFamily="-32" charset="-128"/>
                <a:sym typeface="Calibri" pitchFamily="34" charset="0"/>
              </a:rPr>
              <a:t>, textures,…)</a:t>
            </a:r>
          </a:p>
          <a:p>
            <a:pPr lvl="1" algn="just">
              <a:buFont typeface="Wingdings" pitchFamily="2" charset="2"/>
              <a:buChar char="Ø"/>
            </a:pPr>
            <a:r>
              <a:rPr lang="fr-FR" sz="2400" kern="0" spc="-40" dirty="0" smtClean="0">
                <a:solidFill>
                  <a:schemeClr val="tx1"/>
                </a:solidFill>
                <a:latin typeface="Calibri" pitchFamily="34" charset="0"/>
                <a:ea typeface="ヒラギノ角ゴ ProN W3" pitchFamily="-32" charset="-128"/>
                <a:sym typeface="Calibri" pitchFamily="34" charset="0"/>
              </a:rPr>
              <a:t> Dessin des primitives (</a:t>
            </a:r>
            <a:r>
              <a:rPr lang="fr-FR" sz="2400" kern="0" spc="-40" dirty="0" err="1" smtClean="0">
                <a:solidFill>
                  <a:schemeClr val="tx1"/>
                </a:solidFill>
                <a:latin typeface="Calibri" pitchFamily="34" charset="0"/>
                <a:ea typeface="ヒラギノ角ゴ ProN W3" pitchFamily="-32" charset="-128"/>
                <a:sym typeface="Calibri" pitchFamily="34" charset="0"/>
              </a:rPr>
              <a:t>glBegin</a:t>
            </a:r>
            <a:r>
              <a:rPr lang="fr-FR" sz="2400" kern="0" spc="-40" dirty="0" smtClean="0">
                <a:solidFill>
                  <a:schemeClr val="tx1"/>
                </a:solidFill>
                <a:latin typeface="Calibri" pitchFamily="34" charset="0"/>
                <a:ea typeface="ヒラギノ角ゴ ProN W3" pitchFamily="-32" charset="-128"/>
                <a:sym typeface="Calibri" pitchFamily="34" charset="0"/>
              </a:rPr>
              <a:t>( ) )</a:t>
            </a:r>
          </a:p>
          <a:p>
            <a:pPr lvl="2" algn="just">
              <a:buFont typeface="Wingdings" pitchFamily="2" charset="2"/>
              <a:buChar char="Ø"/>
            </a:pPr>
            <a:r>
              <a:rPr lang="fr-FR" sz="2000" kern="0" spc="-40" dirty="0" smtClean="0">
                <a:solidFill>
                  <a:schemeClr val="tx1"/>
                </a:solidFill>
                <a:latin typeface="Calibri" pitchFamily="34" charset="0"/>
                <a:ea typeface="ヒラギノ角ゴ ProN W3" pitchFamily="-32" charset="-128"/>
                <a:sym typeface="Calibri" pitchFamily="34" charset="0"/>
              </a:rPr>
              <a:t>Description des sommets (</a:t>
            </a:r>
            <a:r>
              <a:rPr lang="fr-FR" sz="2000" kern="0" spc="-40" dirty="0" err="1" smtClean="0">
                <a:solidFill>
                  <a:schemeClr val="tx1"/>
                </a:solidFill>
                <a:latin typeface="Calibri" pitchFamily="34" charset="0"/>
                <a:ea typeface="ヒラギノ角ゴ ProN W3" pitchFamily="-32" charset="-128"/>
                <a:sym typeface="Calibri" pitchFamily="34" charset="0"/>
              </a:rPr>
              <a:t>glColor</a:t>
            </a:r>
            <a:r>
              <a:rPr lang="fr-FR" sz="2000" kern="0" spc="-40" dirty="0" smtClean="0">
                <a:solidFill>
                  <a:schemeClr val="tx1"/>
                </a:solidFill>
                <a:latin typeface="Calibri" pitchFamily="34" charset="0"/>
                <a:ea typeface="ヒラギノ角ゴ ProN W3" pitchFamily="-32" charset="-128"/>
                <a:sym typeface="Calibri" pitchFamily="34" charset="0"/>
              </a:rPr>
              <a:t>( ),…, </a:t>
            </a:r>
            <a:r>
              <a:rPr lang="fr-FR" sz="2000" kern="0" spc="-40" dirty="0" err="1" smtClean="0">
                <a:solidFill>
                  <a:schemeClr val="tx1"/>
                </a:solidFill>
                <a:latin typeface="Calibri" pitchFamily="34" charset="0"/>
                <a:ea typeface="ヒラギノ角ゴ ProN W3" pitchFamily="-32" charset="-128"/>
                <a:sym typeface="Calibri" pitchFamily="34" charset="0"/>
              </a:rPr>
              <a:t>glVertex</a:t>
            </a:r>
            <a:r>
              <a:rPr lang="fr-FR" sz="2000" kern="0" spc="-40" dirty="0" smtClean="0">
                <a:solidFill>
                  <a:schemeClr val="tx1"/>
                </a:solidFill>
                <a:latin typeface="Calibri" pitchFamily="34" charset="0"/>
                <a:ea typeface="ヒラギノ角ゴ ProN W3" pitchFamily="-32" charset="-128"/>
                <a:sym typeface="Calibri" pitchFamily="34" charset="0"/>
              </a:rPr>
              <a:t>( ))</a:t>
            </a:r>
          </a:p>
          <a:p>
            <a:pPr algn="just">
              <a:buFont typeface="Wingdings" pitchFamily="2" charset="2"/>
              <a:buChar char="Ø"/>
            </a:pPr>
            <a:r>
              <a:rPr lang="fr-FR" sz="2800" b="1" kern="0" spc="-40" dirty="0" smtClean="0">
                <a:solidFill>
                  <a:schemeClr val="tx1"/>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rPr>
              <a:t> Pipeline du GPU:</a:t>
            </a:r>
          </a:p>
          <a:p>
            <a:pPr lvl="1" algn="just">
              <a:buFont typeface="Wingdings" pitchFamily="2" charset="2"/>
              <a:buChar char="Ø"/>
            </a:pPr>
            <a:r>
              <a:rPr lang="fr-FR" sz="2800" kern="0" spc="-40" dirty="0" smtClean="0">
                <a:solidFill>
                  <a:schemeClr val="tx1"/>
                </a:solidFill>
                <a:latin typeface="Calibri" pitchFamily="34" charset="0"/>
                <a:ea typeface="ヒラギノ角ゴ ProN W3" pitchFamily="-32" charset="-128"/>
                <a:sym typeface="Calibri" pitchFamily="34" charset="0"/>
              </a:rPr>
              <a:t> </a:t>
            </a:r>
            <a:r>
              <a:rPr lang="fr-FR" sz="2500" kern="0" spc="-40" dirty="0" smtClean="0">
                <a:solidFill>
                  <a:schemeClr val="tx1"/>
                </a:solidFill>
                <a:latin typeface="Calibri" pitchFamily="34" charset="0"/>
                <a:ea typeface="ヒラギノ角ゴ ProN W3" pitchFamily="-32" charset="-128"/>
                <a:sym typeface="Calibri" pitchFamily="34" charset="0"/>
              </a:rPr>
              <a:t>Traitement des vertex (sommets)</a:t>
            </a:r>
          </a:p>
          <a:p>
            <a:pPr lvl="2" algn="just">
              <a:buFont typeface="Wingdings" pitchFamily="2" charset="2"/>
              <a:buChar char="Ø"/>
            </a:pPr>
            <a:r>
              <a:rPr lang="fr-FR" sz="2100" kern="0" spc="-40" dirty="0" smtClean="0">
                <a:solidFill>
                  <a:schemeClr val="tx1"/>
                </a:solidFill>
                <a:latin typeface="Calibri" pitchFamily="34" charset="0"/>
                <a:ea typeface="ヒラギノ角ゴ ProN W3" pitchFamily="-32" charset="-128"/>
                <a:sym typeface="Calibri" pitchFamily="34" charset="0"/>
              </a:rPr>
              <a:t> </a:t>
            </a:r>
            <a:r>
              <a:rPr lang="fr-FR" sz="2100" kern="0" spc="-40" dirty="0" err="1" smtClean="0">
                <a:solidFill>
                  <a:schemeClr val="tx1"/>
                </a:solidFill>
                <a:latin typeface="Calibri" pitchFamily="34" charset="0"/>
                <a:ea typeface="ヒラギノ角ゴ ProN W3" pitchFamily="-32" charset="-128"/>
                <a:sym typeface="Calibri" pitchFamily="34" charset="0"/>
              </a:rPr>
              <a:t>Transform</a:t>
            </a:r>
            <a:r>
              <a:rPr lang="fr-FR" sz="2100" kern="0" spc="-40" dirty="0" smtClean="0">
                <a:solidFill>
                  <a:schemeClr val="tx1"/>
                </a:solidFill>
                <a:latin typeface="Calibri" pitchFamily="34" charset="0"/>
                <a:ea typeface="ヒラギノ角ゴ ProN W3" pitchFamily="-32" charset="-128"/>
                <a:sym typeface="Calibri" pitchFamily="34" charset="0"/>
              </a:rPr>
              <a:t> &amp; </a:t>
            </a:r>
            <a:r>
              <a:rPr lang="fr-FR" sz="2100" kern="0" spc="-40" dirty="0" err="1" smtClean="0">
                <a:solidFill>
                  <a:schemeClr val="tx1"/>
                </a:solidFill>
                <a:latin typeface="Calibri" pitchFamily="34" charset="0"/>
                <a:ea typeface="ヒラギノ角ゴ ProN W3" pitchFamily="-32" charset="-128"/>
                <a:sym typeface="Calibri" pitchFamily="34" charset="0"/>
              </a:rPr>
              <a:t>Lighting</a:t>
            </a:r>
            <a:endParaRPr lang="fr-FR" sz="2100" kern="0" spc="-40" dirty="0" smtClean="0">
              <a:solidFill>
                <a:schemeClr val="tx1"/>
              </a:solidFill>
              <a:latin typeface="Calibri" pitchFamily="34" charset="0"/>
              <a:ea typeface="ヒラギノ角ゴ ProN W3" pitchFamily="-32" charset="-128"/>
              <a:sym typeface="Calibri" pitchFamily="34" charset="0"/>
            </a:endParaRPr>
          </a:p>
          <a:p>
            <a:pPr lvl="1" algn="just">
              <a:buFont typeface="Wingdings" pitchFamily="2" charset="2"/>
              <a:buChar char="Ø"/>
            </a:pPr>
            <a:r>
              <a:rPr lang="fr-FR" sz="2500" kern="0" spc="-40" dirty="0" smtClean="0">
                <a:solidFill>
                  <a:schemeClr val="tx1"/>
                </a:solidFill>
                <a:latin typeface="Calibri" pitchFamily="34" charset="0"/>
                <a:ea typeface="ヒラギノ角ゴ ProN W3" pitchFamily="-32" charset="-128"/>
                <a:sym typeface="Calibri" pitchFamily="34" charset="0"/>
              </a:rPr>
              <a:t> Assemblage des primitives</a:t>
            </a:r>
          </a:p>
          <a:p>
            <a:pPr lvl="2" algn="just">
              <a:buFont typeface="Wingdings" pitchFamily="2" charset="2"/>
              <a:buChar char="Ø"/>
            </a:pPr>
            <a:r>
              <a:rPr lang="fr-FR" sz="2100" kern="0" spc="-40" dirty="0" smtClean="0">
                <a:solidFill>
                  <a:schemeClr val="tx1"/>
                </a:solidFill>
                <a:latin typeface="Calibri" pitchFamily="34" charset="0"/>
                <a:ea typeface="ヒラギノ角ゴ ProN W3" pitchFamily="-32" charset="-128"/>
                <a:sym typeface="Calibri" pitchFamily="34" charset="0"/>
              </a:rPr>
              <a:t>Sommets =&gt; triangles</a:t>
            </a:r>
          </a:p>
          <a:p>
            <a:pPr lvl="1" algn="just">
              <a:buFont typeface="Wingdings" pitchFamily="2" charset="2"/>
              <a:buChar char="Ø"/>
            </a:pPr>
            <a:r>
              <a:rPr lang="fr-FR" sz="2500" kern="0" spc="-40" dirty="0" smtClean="0">
                <a:solidFill>
                  <a:schemeClr val="tx1"/>
                </a:solidFill>
                <a:latin typeface="Calibri" pitchFamily="34" charset="0"/>
                <a:ea typeface="ヒラギノ角ゴ ProN W3" pitchFamily="-32" charset="-128"/>
                <a:sym typeface="Calibri" pitchFamily="34" charset="0"/>
              </a:rPr>
              <a:t> Projection en 2D</a:t>
            </a:r>
          </a:p>
          <a:p>
            <a:pPr lvl="1" algn="just">
              <a:buFont typeface="Wingdings" pitchFamily="2" charset="2"/>
              <a:buChar char="Ø"/>
            </a:pPr>
            <a:r>
              <a:rPr lang="fr-FR" sz="2500" kern="0" spc="-40" dirty="0" smtClean="0">
                <a:solidFill>
                  <a:schemeClr val="tx1"/>
                </a:solidFill>
                <a:latin typeface="Calibri" pitchFamily="34" charset="0"/>
                <a:ea typeface="ヒラギノ角ゴ ProN W3" pitchFamily="-32" charset="-128"/>
                <a:sym typeface="Calibri" pitchFamily="34" charset="0"/>
              </a:rPr>
              <a:t> </a:t>
            </a:r>
            <a:r>
              <a:rPr lang="fr-FR" sz="2500" kern="0" spc="-40" dirty="0" err="1" smtClean="0">
                <a:solidFill>
                  <a:schemeClr val="tx1"/>
                </a:solidFill>
                <a:latin typeface="Calibri" pitchFamily="34" charset="0"/>
                <a:ea typeface="ヒラギノ角ゴ ProN W3" pitchFamily="-32" charset="-128"/>
                <a:sym typeface="Calibri" pitchFamily="34" charset="0"/>
              </a:rPr>
              <a:t>Rasterisation</a:t>
            </a:r>
            <a:endParaRPr lang="fr-FR" sz="2500" kern="0" spc="-40" dirty="0" smtClean="0">
              <a:solidFill>
                <a:schemeClr val="tx1"/>
              </a:solidFill>
              <a:latin typeface="Calibri" pitchFamily="34" charset="0"/>
              <a:ea typeface="ヒラギノ角ゴ ProN W3" pitchFamily="-32" charset="-128"/>
              <a:sym typeface="Calibri" pitchFamily="34" charset="0"/>
            </a:endParaRPr>
          </a:p>
          <a:p>
            <a:pPr lvl="1" algn="just">
              <a:buFont typeface="Wingdings" pitchFamily="2" charset="2"/>
              <a:buChar char="Ø"/>
            </a:pPr>
            <a:r>
              <a:rPr lang="fr-FR" sz="2500" kern="0" spc="-40" dirty="0" smtClean="0">
                <a:solidFill>
                  <a:schemeClr val="tx1"/>
                </a:solidFill>
                <a:latin typeface="Calibri" pitchFamily="34" charset="0"/>
                <a:ea typeface="ヒラギノ角ゴ ProN W3" pitchFamily="-32" charset="-128"/>
                <a:sym typeface="Calibri" pitchFamily="34" charset="0"/>
              </a:rPr>
              <a:t> Traitement des fragments (~pixels)</a:t>
            </a:r>
          </a:p>
          <a:p>
            <a:pPr lvl="2" algn="just">
              <a:buFont typeface="Wingdings" pitchFamily="2" charset="2"/>
              <a:buChar char="Ø"/>
            </a:pPr>
            <a:r>
              <a:rPr lang="fr-FR" sz="2100" kern="0" spc="-40" dirty="0" smtClean="0">
                <a:solidFill>
                  <a:schemeClr val="tx1"/>
                </a:solidFill>
                <a:latin typeface="Calibri" pitchFamily="34" charset="0"/>
                <a:ea typeface="ヒラギノ角ゴ ProN W3" pitchFamily="-32" charset="-128"/>
                <a:sym typeface="Calibri" pitchFamily="34" charset="0"/>
              </a:rPr>
              <a:t>Textures, couleurs, </a:t>
            </a:r>
            <a:r>
              <a:rPr lang="fr-FR" sz="2100" kern="0" spc="-40" dirty="0" err="1" smtClean="0">
                <a:solidFill>
                  <a:schemeClr val="tx1"/>
                </a:solidFill>
                <a:latin typeface="Calibri" pitchFamily="34" charset="0"/>
                <a:ea typeface="ヒラギノ角ゴ ProN W3" pitchFamily="-32" charset="-128"/>
                <a:sym typeface="Calibri" pitchFamily="34" charset="0"/>
              </a:rPr>
              <a:t>fog</a:t>
            </a:r>
            <a:endParaRPr lang="fr-FR" sz="2100" kern="0" spc="-40" dirty="0" smtClean="0">
              <a:solidFill>
                <a:schemeClr val="tx1"/>
              </a:solidFill>
              <a:latin typeface="Calibri" pitchFamily="34" charset="0"/>
              <a:ea typeface="ヒラギノ角ゴ ProN W3" pitchFamily="-32" charset="-128"/>
              <a:sym typeface="Calibri" pitchFamily="34" charset="0"/>
            </a:endParaRPr>
          </a:p>
          <a:p>
            <a:pPr lvl="1" algn="just">
              <a:buFont typeface="Wingdings" pitchFamily="2" charset="2"/>
              <a:buChar char="Ø"/>
            </a:pPr>
            <a:r>
              <a:rPr lang="fr-FR" sz="2500" kern="0" spc="-40" dirty="0" smtClean="0">
                <a:solidFill>
                  <a:schemeClr val="tx1"/>
                </a:solidFill>
                <a:latin typeface="Calibri" pitchFamily="34" charset="0"/>
                <a:ea typeface="ヒラギノ角ゴ ProN W3" pitchFamily="-32" charset="-128"/>
                <a:sym typeface="Calibri" pitchFamily="34" charset="0"/>
              </a:rPr>
              <a:t> Opérations sur les fragments, parties cachées</a:t>
            </a:r>
          </a:p>
          <a:p>
            <a:pPr lvl="2" algn="just">
              <a:buFont typeface="Wingdings" pitchFamily="2" charset="2"/>
              <a:buChar char="Ø"/>
            </a:pPr>
            <a:r>
              <a:rPr lang="fr-FR" sz="2100" kern="0" spc="-40" dirty="0" smtClean="0">
                <a:solidFill>
                  <a:schemeClr val="tx1"/>
                </a:solidFill>
                <a:latin typeface="Calibri" pitchFamily="34" charset="0"/>
                <a:ea typeface="ヒラギノ角ゴ ProN W3" pitchFamily="-32" charset="-128"/>
                <a:sym typeface="Calibri" pitchFamily="34" charset="0"/>
              </a:rPr>
              <a:t>Stencil, </a:t>
            </a:r>
            <a:r>
              <a:rPr lang="fr-FR" sz="2100" kern="0" spc="-40" dirty="0" err="1" smtClean="0">
                <a:solidFill>
                  <a:schemeClr val="tx1"/>
                </a:solidFill>
                <a:latin typeface="Calibri" pitchFamily="34" charset="0"/>
                <a:ea typeface="ヒラギノ角ゴ ProN W3" pitchFamily="-32" charset="-128"/>
                <a:sym typeface="Calibri" pitchFamily="34" charset="0"/>
              </a:rPr>
              <a:t>depth</a:t>
            </a:r>
            <a:r>
              <a:rPr lang="fr-FR" sz="2100" kern="0" spc="-40" dirty="0" smtClean="0">
                <a:solidFill>
                  <a:schemeClr val="tx1"/>
                </a:solidFill>
                <a:latin typeface="Calibri" pitchFamily="34" charset="0"/>
                <a:ea typeface="ヒラギノ角ゴ ProN W3" pitchFamily="-32" charset="-128"/>
                <a:sym typeface="Calibri" pitchFamily="34" charset="0"/>
              </a:rPr>
              <a:t>, </a:t>
            </a:r>
            <a:r>
              <a:rPr lang="fr-FR" sz="2100" kern="0" spc="-40" dirty="0" err="1" smtClean="0">
                <a:solidFill>
                  <a:schemeClr val="tx1"/>
                </a:solidFill>
                <a:latin typeface="Calibri" pitchFamily="34" charset="0"/>
                <a:ea typeface="ヒラギノ角ゴ ProN W3" pitchFamily="-32" charset="-128"/>
                <a:sym typeface="Calibri" pitchFamily="34" charset="0"/>
              </a:rPr>
              <a:t>blending</a:t>
            </a:r>
            <a:endParaRPr lang="fr-FR" sz="2100" kern="0" spc="-40" dirty="0">
              <a:solidFill>
                <a:schemeClr val="tx1"/>
              </a:solidFill>
              <a:latin typeface="Calibri" pitchFamily="34" charset="0"/>
              <a:ea typeface="ヒラギノ角ゴ ProN W3" pitchFamily="-32" charset="-128"/>
              <a:sym typeface="Calibri" pitchFamily="34" charset="0"/>
            </a:endParaRPr>
          </a:p>
        </p:txBody>
      </p:sp>
      <p:sp>
        <p:nvSpPr>
          <p:cNvPr id="4" name="Rectangle 3"/>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52225" name="Rectangle 1"/>
          <p:cNvSpPr>
            <a:spLocks noChangeArrowheads="1"/>
          </p:cNvSpPr>
          <p:nvPr/>
        </p:nvSpPr>
        <p:spPr bwMode="auto">
          <a:xfrm>
            <a:off x="500034" y="-2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classique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OpenGL</a:t>
            </a: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1.0</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57158" y="928670"/>
            <a:ext cx="8501122" cy="5500726"/>
          </a:xfrm>
        </p:spPr>
        <p:txBody>
          <a:bodyPr>
            <a:normAutofit fontScale="92500" lnSpcReduction="10000"/>
          </a:bodyPr>
          <a:lstStyle/>
          <a:p>
            <a:pPr algn="just">
              <a:buFont typeface="Wingdings" pitchFamily="2" charset="2"/>
              <a:buChar char="Ø"/>
            </a:pPr>
            <a:r>
              <a:rPr lang="fr-FR" sz="2800" b="1" kern="0" spc="-40" dirty="0" smtClean="0">
                <a:solidFill>
                  <a:schemeClr val="tx1"/>
                </a:solidFill>
                <a:latin typeface="Calibri" pitchFamily="34" charset="0"/>
                <a:ea typeface="ヒラギノ角ゴ ProN W3" pitchFamily="-32" charset="-128"/>
                <a:sym typeface="Calibri" pitchFamily="34" charset="0"/>
              </a:rPr>
              <a:t> Pipeline classique figé et limité :</a:t>
            </a:r>
          </a:p>
          <a:p>
            <a:pPr lvl="1" algn="just">
              <a:buFont typeface="Wingdings" pitchFamily="2" charset="2"/>
              <a:buChar char="Ø"/>
            </a:pPr>
            <a:r>
              <a:rPr lang="fr-FR" b="1" kern="0" spc="-40" dirty="0" smtClean="0">
                <a:solidFill>
                  <a:schemeClr val="tx1"/>
                </a:solidFill>
                <a:latin typeface="Calibri" pitchFamily="34" charset="0"/>
                <a:ea typeface="ヒラギノ角ゴ ProN W3" pitchFamily="-32" charset="-128"/>
                <a:sym typeface="Calibri" pitchFamily="34" charset="0"/>
              </a:rPr>
              <a:t>Ne gère pas</a:t>
            </a:r>
          </a:p>
          <a:p>
            <a:pPr lvl="2" algn="just">
              <a:buFont typeface="Wingdings" pitchFamily="2" charset="2"/>
              <a:buChar char="Ø"/>
            </a:pPr>
            <a:r>
              <a:rPr lang="fr-FR" sz="2000" kern="0" spc="-40" dirty="0" smtClean="0">
                <a:solidFill>
                  <a:schemeClr val="tx1"/>
                </a:solidFill>
                <a:latin typeface="Calibri" pitchFamily="34" charset="0"/>
                <a:ea typeface="ヒラギノ角ゴ ProN W3" pitchFamily="-32" charset="-128"/>
                <a:sym typeface="Calibri" pitchFamily="34" charset="0"/>
              </a:rPr>
              <a:t> Calculs d’ombres</a:t>
            </a:r>
          </a:p>
          <a:p>
            <a:pPr lvl="2" algn="just">
              <a:buFont typeface="Wingdings" pitchFamily="2" charset="2"/>
              <a:buChar char="Ø"/>
            </a:pPr>
            <a:r>
              <a:rPr lang="fr-FR" sz="2000" kern="0" spc="-40" dirty="0" smtClean="0">
                <a:solidFill>
                  <a:schemeClr val="tx1"/>
                </a:solidFill>
                <a:latin typeface="Calibri" pitchFamily="34" charset="0"/>
                <a:ea typeface="ヒラギノ角ゴ ProN W3" pitchFamily="-32" charset="-128"/>
                <a:sym typeface="Calibri" pitchFamily="34" charset="0"/>
              </a:rPr>
              <a:t> Réflexions, éclairement global</a:t>
            </a:r>
          </a:p>
          <a:p>
            <a:pPr lvl="2" algn="just">
              <a:buFont typeface="Wingdings" pitchFamily="2" charset="2"/>
              <a:buChar char="Ø"/>
            </a:pPr>
            <a:r>
              <a:rPr lang="fr-FR" sz="2000" kern="0" spc="-40" dirty="0" smtClean="0">
                <a:solidFill>
                  <a:schemeClr val="tx1"/>
                </a:solidFill>
                <a:latin typeface="Calibri" pitchFamily="34" charset="0"/>
                <a:ea typeface="ヒラギノ角ゴ ProN W3" pitchFamily="-32" charset="-128"/>
                <a:sym typeface="Calibri" pitchFamily="34" charset="0"/>
              </a:rPr>
              <a:t> La physique des scènes (collisions, mouvements…)</a:t>
            </a:r>
          </a:p>
          <a:p>
            <a:pPr marL="0" lvl="1" algn="just">
              <a:buFont typeface="Wingdings" pitchFamily="2" charset="2"/>
              <a:buChar char="Ø"/>
            </a:pPr>
            <a:r>
              <a:rPr lang="fr-FR" b="1" kern="0" spc="-40" dirty="0" smtClean="0">
                <a:solidFill>
                  <a:schemeClr val="tx1"/>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rPr>
              <a:t> Tout se joue au niveau du traitement des vertex et des 	fragments</a:t>
            </a:r>
          </a:p>
          <a:p>
            <a:pPr marL="0" lvl="1" algn="just">
              <a:buFont typeface="Wingdings" pitchFamily="2" charset="2"/>
              <a:buChar char="Ø"/>
            </a:pPr>
            <a:r>
              <a:rPr lang="fr-FR" b="1" kern="0" spc="-40" dirty="0" smtClean="0">
                <a:solidFill>
                  <a:schemeClr val="tx1"/>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rPr>
              <a:t> Pipeline programmable :</a:t>
            </a:r>
          </a:p>
          <a:p>
            <a:pPr lvl="1" algn="just">
              <a:buFont typeface="Wingdings" pitchFamily="2" charset="2"/>
              <a:buChar char="Ø"/>
            </a:pPr>
            <a:r>
              <a:rPr lang="fr-FR" sz="2400" kern="0" spc="-40" dirty="0" smtClean="0">
                <a:solidFill>
                  <a:schemeClr val="tx1"/>
                </a:solidFill>
                <a:latin typeface="Calibri" pitchFamily="34" charset="0"/>
                <a:ea typeface="ヒラギノ角ゴ ProN W3" pitchFamily="-32" charset="-128"/>
                <a:sym typeface="Calibri" pitchFamily="34" charset="0"/>
              </a:rPr>
              <a:t> BRDF plus sophistiquées</a:t>
            </a:r>
          </a:p>
          <a:p>
            <a:pPr lvl="1" algn="just">
              <a:buFont typeface="Wingdings" pitchFamily="2" charset="2"/>
              <a:buChar char="Ø"/>
            </a:pPr>
            <a:r>
              <a:rPr lang="fr-FR" sz="2400" kern="0" spc="-40" dirty="0" smtClean="0">
                <a:solidFill>
                  <a:schemeClr val="tx1"/>
                </a:solidFill>
                <a:latin typeface="Calibri" pitchFamily="34" charset="0"/>
                <a:ea typeface="ヒラギノ角ゴ ProN W3" pitchFamily="-32" charset="-128"/>
                <a:sym typeface="Calibri" pitchFamily="34" charset="0"/>
              </a:rPr>
              <a:t> Textures procédurales =&gt; matériaux plus réalistes</a:t>
            </a:r>
          </a:p>
          <a:p>
            <a:pPr lvl="1" algn="just">
              <a:buFont typeface="Wingdings" pitchFamily="2" charset="2"/>
              <a:buChar char="Ø"/>
            </a:pPr>
            <a:r>
              <a:rPr lang="fr-FR" sz="2400" kern="0" spc="-40" dirty="0" smtClean="0">
                <a:solidFill>
                  <a:schemeClr val="tx1"/>
                </a:solidFill>
                <a:latin typeface="Calibri" pitchFamily="34" charset="0"/>
                <a:ea typeface="ヒラギノ角ゴ ProN W3" pitchFamily="-32" charset="-128"/>
                <a:sym typeface="Calibri" pitchFamily="34" charset="0"/>
              </a:rPr>
              <a:t>  Animation procédurale</a:t>
            </a:r>
          </a:p>
          <a:p>
            <a:pPr lvl="1" algn="just">
              <a:buFont typeface="Wingdings" pitchFamily="2" charset="2"/>
              <a:buChar char="Ø"/>
            </a:pPr>
            <a:r>
              <a:rPr lang="fr-FR" sz="2400" kern="0" spc="-40" dirty="0" smtClean="0">
                <a:solidFill>
                  <a:schemeClr val="tx1"/>
                </a:solidFill>
                <a:latin typeface="Calibri" pitchFamily="34" charset="0"/>
                <a:ea typeface="ヒラギノ角ゴ ProN W3" pitchFamily="-32" charset="-128"/>
                <a:sym typeface="Calibri" pitchFamily="34" charset="0"/>
              </a:rPr>
              <a:t> Traitement d’image</a:t>
            </a:r>
          </a:p>
          <a:p>
            <a:pPr lvl="1" algn="just">
              <a:buFont typeface="Wingdings" pitchFamily="2" charset="2"/>
              <a:buChar char="Ø"/>
            </a:pPr>
            <a:r>
              <a:rPr lang="fr-FR" sz="2400" kern="0" spc="-40" dirty="0" smtClean="0">
                <a:solidFill>
                  <a:schemeClr val="tx1"/>
                </a:solidFill>
                <a:latin typeface="Calibri" pitchFamily="34" charset="0"/>
                <a:ea typeface="ヒラギノ角ゴ ProN W3" pitchFamily="-32" charset="-128"/>
                <a:sym typeface="Calibri" pitchFamily="34" charset="0"/>
              </a:rPr>
              <a:t> Anti </a:t>
            </a:r>
            <a:r>
              <a:rPr lang="fr-FR" sz="2400" kern="0" spc="-40" dirty="0" err="1" smtClean="0">
                <a:solidFill>
                  <a:schemeClr val="tx1"/>
                </a:solidFill>
                <a:latin typeface="Calibri" pitchFamily="34" charset="0"/>
                <a:ea typeface="ヒラギノ角ゴ ProN W3" pitchFamily="-32" charset="-128"/>
                <a:sym typeface="Calibri" pitchFamily="34" charset="0"/>
              </a:rPr>
              <a:t>Alissage</a:t>
            </a:r>
            <a:endParaRPr lang="fr-FR" sz="2400" kern="0" spc="-40" dirty="0" smtClean="0">
              <a:solidFill>
                <a:schemeClr val="tx1"/>
              </a:solidFill>
              <a:latin typeface="Calibri" pitchFamily="34" charset="0"/>
              <a:ea typeface="ヒラギノ角ゴ ProN W3" pitchFamily="-32" charset="-128"/>
              <a:sym typeface="Calibri" pitchFamily="34" charset="0"/>
            </a:endParaRPr>
          </a:p>
          <a:p>
            <a:pPr lvl="1" algn="just">
              <a:buFont typeface="Wingdings" pitchFamily="2" charset="2"/>
              <a:buChar char="Ø"/>
            </a:pPr>
            <a:r>
              <a:rPr lang="fr-FR" sz="2400" kern="0" spc="-40" dirty="0" smtClean="0">
                <a:solidFill>
                  <a:schemeClr val="tx1"/>
                </a:solidFill>
                <a:latin typeface="Calibri" pitchFamily="34" charset="0"/>
                <a:ea typeface="ヒラギノ角ゴ ProN W3" pitchFamily="-32" charset="-128"/>
                <a:sym typeface="Calibri" pitchFamily="34" charset="0"/>
              </a:rPr>
              <a:t> …</a:t>
            </a:r>
          </a:p>
        </p:txBody>
      </p:sp>
      <p:sp>
        <p:nvSpPr>
          <p:cNvPr id="4" name="Rectangle 3"/>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52225" name="Rectangle 1"/>
          <p:cNvSpPr>
            <a:spLocks noChangeArrowheads="1"/>
          </p:cNvSpPr>
          <p:nvPr/>
        </p:nvSpPr>
        <p:spPr bwMode="auto">
          <a:xfrm>
            <a:off x="857224" y="139463"/>
            <a:ext cx="79296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Pourquoi des GPU programmables?</a:t>
            </a:r>
            <a:endParaRPr kumimoji="0" lang="fr-FR" sz="36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57158" y="1285860"/>
            <a:ext cx="7715304" cy="1214446"/>
          </a:xfrm>
        </p:spPr>
        <p:txBody>
          <a:bodyPr>
            <a:normAutofit/>
          </a:bodyPr>
          <a:lstStyle/>
          <a:p>
            <a:pPr>
              <a:lnSpc>
                <a:spcPct val="80000"/>
              </a:lnSpc>
            </a:pPr>
            <a:r>
              <a:rPr lang="fr-FR" sz="2800" b="1" dirty="0" err="1" smtClean="0">
                <a:solidFill>
                  <a:schemeClr val="tx1"/>
                </a:solidFill>
              </a:rPr>
              <a:t>Bump</a:t>
            </a:r>
            <a:r>
              <a:rPr lang="fr-FR" sz="2800" b="1" dirty="0" smtClean="0">
                <a:solidFill>
                  <a:schemeClr val="tx1"/>
                </a:solidFill>
              </a:rPr>
              <a:t> </a:t>
            </a:r>
            <a:r>
              <a:rPr lang="fr-FR" sz="2800" b="1" dirty="0" err="1" smtClean="0">
                <a:solidFill>
                  <a:schemeClr val="tx1"/>
                </a:solidFill>
              </a:rPr>
              <a:t>mapping</a:t>
            </a:r>
            <a:endParaRPr lang="fr-FR" sz="2800" b="1" kern="0" spc="-40" dirty="0" smtClean="0">
              <a:solidFill>
                <a:schemeClr val="tx1"/>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endParaRPr>
          </a:p>
          <a:p>
            <a:pPr algn="just"/>
            <a:endParaRPr lang="fr-FR" sz="2800" kern="0" spc="-40" dirty="0" smtClean="0">
              <a:solidFill>
                <a:schemeClr val="tx1"/>
              </a:solidFill>
              <a:latin typeface="Calibri" pitchFamily="34" charset="0"/>
              <a:ea typeface="ヒラギノ角ゴ ProN W3" pitchFamily="-32" charset="-128"/>
              <a:sym typeface="Calibri" pitchFamily="34" charset="0"/>
            </a:endParaRP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Quelques effets connus</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8" name="Image 7" descr="bump1.jpg"/>
          <p:cNvPicPr>
            <a:picLocks noChangeAspect="1"/>
          </p:cNvPicPr>
          <p:nvPr/>
        </p:nvPicPr>
        <p:blipFill>
          <a:blip r:embed="rId2"/>
          <a:stretch>
            <a:fillRect/>
          </a:stretch>
        </p:blipFill>
        <p:spPr>
          <a:xfrm>
            <a:off x="0" y="2143116"/>
            <a:ext cx="9144000" cy="4560570"/>
          </a:xfrm>
          <a:prstGeom prst="rect">
            <a:avLst/>
          </a:prstGeom>
        </p:spPr>
      </p:pic>
      <p:pic>
        <p:nvPicPr>
          <p:cNvPr id="11" name="Image 10" descr="024_DOT3_bump_mapping.jpg"/>
          <p:cNvPicPr>
            <a:picLocks noChangeAspect="1"/>
          </p:cNvPicPr>
          <p:nvPr/>
        </p:nvPicPr>
        <p:blipFill>
          <a:blip r:embed="rId3"/>
          <a:stretch>
            <a:fillRect/>
          </a:stretch>
        </p:blipFill>
        <p:spPr>
          <a:xfrm>
            <a:off x="-71470" y="2214554"/>
            <a:ext cx="6191263" cy="4643446"/>
          </a:xfrm>
          <a:prstGeom prst="rect">
            <a:avLst/>
          </a:prstGeom>
        </p:spPr>
      </p:pic>
      <p:pic>
        <p:nvPicPr>
          <p:cNvPr id="12" name="Image 11" descr="_BUMPMAP.GIF"/>
          <p:cNvPicPr>
            <a:picLocks noChangeAspect="1"/>
          </p:cNvPicPr>
          <p:nvPr/>
        </p:nvPicPr>
        <p:blipFill>
          <a:blip r:embed="rId4"/>
          <a:stretch>
            <a:fillRect/>
          </a:stretch>
        </p:blipFill>
        <p:spPr>
          <a:xfrm>
            <a:off x="5500713" y="2214554"/>
            <a:ext cx="3714757" cy="4572008"/>
          </a:xfrm>
          <a:prstGeom prst="rect">
            <a:avLst/>
          </a:prstGeom>
        </p:spPr>
      </p:pic>
      <p:sp>
        <p:nvSpPr>
          <p:cNvPr id="13"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57158" y="1000108"/>
            <a:ext cx="7715304" cy="1214446"/>
          </a:xfrm>
        </p:spPr>
        <p:txBody>
          <a:bodyPr>
            <a:normAutofit/>
          </a:bodyPr>
          <a:lstStyle/>
          <a:p>
            <a:pPr>
              <a:lnSpc>
                <a:spcPct val="80000"/>
              </a:lnSpc>
            </a:pPr>
            <a:r>
              <a:rPr lang="fr-FR" sz="2800" b="1" dirty="0" err="1" smtClean="0">
                <a:solidFill>
                  <a:schemeClr val="tx1"/>
                </a:solidFill>
              </a:rPr>
              <a:t>Depth</a:t>
            </a:r>
            <a:r>
              <a:rPr lang="fr-FR" sz="2800" b="1" dirty="0" smtClean="0">
                <a:solidFill>
                  <a:schemeClr val="tx1"/>
                </a:solidFill>
              </a:rPr>
              <a:t> of </a:t>
            </a:r>
            <a:r>
              <a:rPr lang="fr-FR" sz="2800" b="1" dirty="0" err="1" smtClean="0">
                <a:solidFill>
                  <a:schemeClr val="tx1"/>
                </a:solidFill>
              </a:rPr>
              <a:t>field</a:t>
            </a:r>
            <a:r>
              <a:rPr lang="fr-FR" sz="2800" b="1" dirty="0" smtClean="0">
                <a:solidFill>
                  <a:schemeClr val="tx1"/>
                </a:solidFill>
              </a:rPr>
              <a:t> </a:t>
            </a:r>
            <a:r>
              <a:rPr lang="fr-FR" sz="2800" b="1" dirty="0" err="1" smtClean="0">
                <a:solidFill>
                  <a:schemeClr val="tx1"/>
                </a:solidFill>
              </a:rPr>
              <a:t>effect</a:t>
            </a:r>
            <a:endParaRPr lang="fr-FR" sz="2800" kern="0" spc="-40" dirty="0" smtClean="0">
              <a:solidFill>
                <a:schemeClr val="tx1"/>
              </a:solidFill>
              <a:latin typeface="Calibri" pitchFamily="34" charset="0"/>
              <a:ea typeface="ヒラギノ角ゴ ProN W3" pitchFamily="-32" charset="-128"/>
              <a:sym typeface="Calibri" pitchFamily="34" charset="0"/>
            </a:endParaRP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7170" name="Picture 2"/>
          <p:cNvPicPr>
            <a:picLocks noChangeAspect="1" noChangeArrowheads="1"/>
          </p:cNvPicPr>
          <p:nvPr/>
        </p:nvPicPr>
        <p:blipFill>
          <a:blip r:embed="rId2"/>
          <a:srcRect/>
          <a:stretch>
            <a:fillRect/>
          </a:stretch>
        </p:blipFill>
        <p:spPr bwMode="auto">
          <a:xfrm>
            <a:off x="285719" y="2071678"/>
            <a:ext cx="7612207" cy="4643446"/>
          </a:xfrm>
          <a:prstGeom prst="rect">
            <a:avLst/>
          </a:prstGeom>
          <a:noFill/>
          <a:ln w="9525">
            <a:noFill/>
            <a:miter lim="800000"/>
            <a:headEnd/>
            <a:tailEnd/>
          </a:ln>
          <a:effectLst/>
        </p:spPr>
      </p:pic>
      <p:sp>
        <p:nvSpPr>
          <p:cNvPr id="8"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Quelques effets connus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14282" y="928670"/>
            <a:ext cx="7715304" cy="1214446"/>
          </a:xfrm>
        </p:spPr>
        <p:txBody>
          <a:bodyPr>
            <a:normAutofit/>
          </a:bodyPr>
          <a:lstStyle/>
          <a:p>
            <a:pPr>
              <a:lnSpc>
                <a:spcPct val="80000"/>
              </a:lnSpc>
            </a:pPr>
            <a:r>
              <a:rPr lang="fr-FR" sz="2800" b="1" i="1" dirty="0" smtClean="0">
                <a:solidFill>
                  <a:schemeClr val="tx1"/>
                </a:solidFill>
              </a:rPr>
              <a:t>	</a:t>
            </a:r>
            <a:r>
              <a:rPr lang="fr-FR" sz="2800" b="1" dirty="0" smtClean="0">
                <a:solidFill>
                  <a:schemeClr val="tx1"/>
                </a:solidFill>
              </a:rPr>
              <a:t>Soft </a:t>
            </a:r>
            <a:r>
              <a:rPr lang="fr-FR" sz="2800" b="1" dirty="0" err="1" smtClean="0">
                <a:solidFill>
                  <a:schemeClr val="tx1"/>
                </a:solidFill>
              </a:rPr>
              <a:t>shadows</a:t>
            </a:r>
            <a:endParaRPr lang="fr-FR" sz="2800" b="1" kern="0" spc="-40" dirty="0" smtClean="0">
              <a:solidFill>
                <a:schemeClr val="tx1"/>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endParaRPr>
          </a:p>
          <a:p>
            <a:pPr algn="just"/>
            <a:endParaRPr lang="fr-FR" sz="2800" kern="0" spc="-40" dirty="0" smtClean="0">
              <a:solidFill>
                <a:schemeClr val="tx1"/>
              </a:solidFill>
              <a:latin typeface="Calibri" pitchFamily="34" charset="0"/>
              <a:ea typeface="ヒラギノ角ゴ ProN W3" pitchFamily="-32" charset="-128"/>
              <a:sym typeface="Calibri" pitchFamily="34" charset="0"/>
            </a:endParaRP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8" name="Image 7" descr="hard-light-soft-light.jpg"/>
          <p:cNvPicPr>
            <a:picLocks noChangeAspect="1"/>
          </p:cNvPicPr>
          <p:nvPr/>
        </p:nvPicPr>
        <p:blipFill>
          <a:blip r:embed="rId2"/>
          <a:stretch>
            <a:fillRect/>
          </a:stretch>
        </p:blipFill>
        <p:spPr>
          <a:xfrm>
            <a:off x="2214546" y="4357694"/>
            <a:ext cx="4499124" cy="2463806"/>
          </a:xfrm>
          <a:prstGeom prst="rect">
            <a:avLst/>
          </a:prstGeom>
        </p:spPr>
      </p:pic>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pic>
        <p:nvPicPr>
          <p:cNvPr id="11" name="Image 10" descr="08fig12.jpg"/>
          <p:cNvPicPr>
            <a:picLocks noChangeAspect="1"/>
          </p:cNvPicPr>
          <p:nvPr/>
        </p:nvPicPr>
        <p:blipFill>
          <a:blip r:embed="rId3"/>
          <a:stretch>
            <a:fillRect/>
          </a:stretch>
        </p:blipFill>
        <p:spPr>
          <a:xfrm>
            <a:off x="285720" y="1752720"/>
            <a:ext cx="8643998" cy="3090228"/>
          </a:xfrm>
          <a:prstGeom prst="rect">
            <a:avLst/>
          </a:prstGeom>
        </p:spPr>
      </p:pic>
      <p:sp>
        <p:nvSpPr>
          <p:cNvPr id="10"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Quelques effets connus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57158" y="1071546"/>
            <a:ext cx="7715304" cy="1214446"/>
          </a:xfrm>
        </p:spPr>
        <p:txBody>
          <a:bodyPr>
            <a:normAutofit/>
          </a:bodyPr>
          <a:lstStyle/>
          <a:p>
            <a:pPr>
              <a:lnSpc>
                <a:spcPct val="80000"/>
              </a:lnSpc>
            </a:pPr>
            <a:r>
              <a:rPr lang="fr-FR" sz="2800" b="1" dirty="0" smtClean="0">
                <a:solidFill>
                  <a:schemeClr val="tx1"/>
                </a:solidFill>
              </a:rPr>
              <a:t>HDR </a:t>
            </a:r>
            <a:r>
              <a:rPr lang="fr-FR" sz="2800" b="1" dirty="0" err="1" smtClean="0">
                <a:solidFill>
                  <a:schemeClr val="tx1"/>
                </a:solidFill>
              </a:rPr>
              <a:t>effects</a:t>
            </a:r>
            <a:endParaRPr lang="fr-FR" sz="2800" kern="0" spc="-40" dirty="0" smtClean="0">
              <a:solidFill>
                <a:schemeClr val="tx1"/>
              </a:solidFill>
              <a:latin typeface="Calibri" pitchFamily="34" charset="0"/>
              <a:ea typeface="ヒラギノ角ゴ ProN W3" pitchFamily="-32" charset="-128"/>
              <a:sym typeface="Calibri" pitchFamily="34" charset="0"/>
            </a:endParaRP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9218" name="Picture 2"/>
          <p:cNvPicPr>
            <a:picLocks noChangeAspect="1" noChangeArrowheads="1"/>
          </p:cNvPicPr>
          <p:nvPr/>
        </p:nvPicPr>
        <p:blipFill>
          <a:blip r:embed="rId2"/>
          <a:srcRect/>
          <a:stretch>
            <a:fillRect/>
          </a:stretch>
        </p:blipFill>
        <p:spPr bwMode="auto">
          <a:xfrm>
            <a:off x="357158" y="1571612"/>
            <a:ext cx="4154926" cy="5143512"/>
          </a:xfrm>
          <a:prstGeom prst="rect">
            <a:avLst/>
          </a:prstGeom>
          <a:noFill/>
          <a:ln w="9525">
            <a:noFill/>
            <a:miter lim="800000"/>
            <a:headEnd/>
            <a:tailEnd/>
          </a:ln>
          <a:effectLst/>
        </p:spPr>
      </p:pic>
      <p:pic>
        <p:nvPicPr>
          <p:cNvPr id="8" name="Image 7" descr="aa_25128-photography_dresden_hdr_wallpaper.jpg"/>
          <p:cNvPicPr>
            <a:picLocks noChangeAspect="1"/>
          </p:cNvPicPr>
          <p:nvPr/>
        </p:nvPicPr>
        <p:blipFill>
          <a:blip r:embed="rId3"/>
          <a:stretch>
            <a:fillRect/>
          </a:stretch>
        </p:blipFill>
        <p:spPr>
          <a:xfrm>
            <a:off x="4738689" y="2357430"/>
            <a:ext cx="3905277" cy="2928958"/>
          </a:xfrm>
          <a:prstGeom prst="rect">
            <a:avLst/>
          </a:prstGeom>
        </p:spPr>
      </p:pic>
      <p:sp>
        <p:nvSpPr>
          <p:cNvPr id="9"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Quelques effets connus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57158" y="857232"/>
            <a:ext cx="7715304" cy="1214446"/>
          </a:xfrm>
        </p:spPr>
        <p:txBody>
          <a:bodyPr>
            <a:normAutofit lnSpcReduction="10000"/>
          </a:bodyPr>
          <a:lstStyle/>
          <a:p>
            <a:pPr algn="just">
              <a:lnSpc>
                <a:spcPct val="80000"/>
              </a:lnSpc>
            </a:pPr>
            <a:r>
              <a:rPr lang="fr-FR" sz="2800" b="1" i="1" dirty="0" smtClean="0">
                <a:solidFill>
                  <a:schemeClr val="tx1"/>
                </a:solidFill>
              </a:rPr>
              <a:t> </a:t>
            </a:r>
          </a:p>
          <a:p>
            <a:pPr algn="just">
              <a:lnSpc>
                <a:spcPct val="80000"/>
              </a:lnSpc>
            </a:pPr>
            <a:endParaRPr lang="fr-FR" sz="2800" b="1" i="1" dirty="0" smtClean="0">
              <a:solidFill>
                <a:schemeClr val="tx1"/>
              </a:solidFill>
            </a:endParaRPr>
          </a:p>
          <a:p>
            <a:pPr algn="just">
              <a:lnSpc>
                <a:spcPct val="80000"/>
              </a:lnSpc>
            </a:pPr>
            <a:r>
              <a:rPr lang="fr-FR" sz="2800" b="1" dirty="0" smtClean="0">
                <a:solidFill>
                  <a:schemeClr val="tx1"/>
                </a:solidFill>
              </a:rPr>
              <a:t>Systèmes de particules		</a:t>
            </a:r>
            <a:r>
              <a:rPr lang="fr-FR" sz="2800" b="1" dirty="0" err="1" smtClean="0">
                <a:solidFill>
                  <a:schemeClr val="tx1"/>
                </a:solidFill>
              </a:rPr>
              <a:t>Cellshading</a:t>
            </a:r>
            <a:endParaRPr lang="fr-FR" sz="2800" kern="0" spc="-40" dirty="0" smtClean="0">
              <a:solidFill>
                <a:schemeClr val="tx1"/>
              </a:solidFill>
              <a:latin typeface="Calibri" pitchFamily="34" charset="0"/>
              <a:ea typeface="ヒラギノ角ゴ ProN W3" pitchFamily="-32" charset="-128"/>
              <a:sym typeface="Calibri" pitchFamily="34" charset="0"/>
            </a:endParaRP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29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10242" name="Picture 2"/>
          <p:cNvPicPr>
            <a:picLocks noChangeAspect="1" noChangeArrowheads="1"/>
          </p:cNvPicPr>
          <p:nvPr/>
        </p:nvPicPr>
        <p:blipFill>
          <a:blip r:embed="rId2"/>
          <a:srcRect/>
          <a:stretch>
            <a:fillRect/>
          </a:stretch>
        </p:blipFill>
        <p:spPr bwMode="auto">
          <a:xfrm>
            <a:off x="357158" y="2214554"/>
            <a:ext cx="3955578" cy="300039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929190" y="2105039"/>
            <a:ext cx="3019425" cy="3324225"/>
          </a:xfrm>
          <a:prstGeom prst="rect">
            <a:avLst/>
          </a:prstGeom>
          <a:noFill/>
          <a:ln w="9525">
            <a:noFill/>
            <a:miter lim="800000"/>
            <a:headEnd/>
            <a:tailEnd/>
          </a:ln>
          <a:effectLst/>
        </p:spPr>
      </p:pic>
      <p:sp>
        <p:nvSpPr>
          <p:cNvPr id="9" name="Rectangle 8"/>
          <p:cNvSpPr/>
          <p:nvPr/>
        </p:nvSpPr>
        <p:spPr>
          <a:xfrm>
            <a:off x="214282" y="5413733"/>
            <a:ext cx="8072494" cy="1200329"/>
          </a:xfrm>
          <a:prstGeom prst="rect">
            <a:avLst/>
          </a:prstGeom>
        </p:spPr>
        <p:txBody>
          <a:bodyPr wrap="square">
            <a:spAutoFit/>
          </a:bodyPr>
          <a:lstStyle/>
          <a:p>
            <a:pPr algn="just"/>
            <a:r>
              <a:rPr lang="fr-FR" sz="2400" b="1" dirty="0" err="1" smtClean="0">
                <a:latin typeface="Times New Roman" pitchFamily="18" charset="0"/>
                <a:cs typeface="Times New Roman" pitchFamily="18" charset="0"/>
              </a:rPr>
              <a:t>cel</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shading</a:t>
            </a:r>
            <a:r>
              <a:rPr lang="fr-FR" sz="2400" b="1" dirty="0" smtClean="0">
                <a:latin typeface="Times New Roman" pitchFamily="18" charset="0"/>
                <a:cs typeface="Times New Roman" pitchFamily="18" charset="0"/>
              </a:rPr>
              <a:t> et </a:t>
            </a:r>
            <a:r>
              <a:rPr lang="fr-FR" sz="2400" b="1" dirty="0" err="1" smtClean="0">
                <a:latin typeface="Times New Roman" pitchFamily="18" charset="0"/>
                <a:cs typeface="Times New Roman" pitchFamily="18" charset="0"/>
              </a:rPr>
              <a:t>toon</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shading</a:t>
            </a:r>
            <a:r>
              <a:rPr lang="fr-FR" sz="2400" b="1" dirty="0" smtClean="0">
                <a:latin typeface="Times New Roman" pitchFamily="18" charset="0"/>
                <a:cs typeface="Times New Roman" pitchFamily="18" charset="0"/>
              </a:rPr>
              <a:t>, est un modèle d'éclairage non </a:t>
            </a:r>
            <a:r>
              <a:rPr lang="fr-FR" sz="2400" b="1" dirty="0" err="1" smtClean="0">
                <a:latin typeface="Times New Roman" pitchFamily="18" charset="0"/>
                <a:cs typeface="Times New Roman" pitchFamily="18" charset="0"/>
                <a:hlinkClick r:id="rId4" tooltip="Photoréalisme"/>
              </a:rPr>
              <a:t>photoréaliste</a:t>
            </a:r>
            <a:r>
              <a:rPr lang="fr-FR" sz="2400" b="1" dirty="0" smtClean="0">
                <a:latin typeface="Times New Roman" pitchFamily="18" charset="0"/>
                <a:cs typeface="Times New Roman" pitchFamily="18" charset="0"/>
              </a:rPr>
              <a:t> utilisé en synthèse d'image. Il permet de créer des images à l'aspect « </a:t>
            </a:r>
            <a:r>
              <a:rPr lang="fr-FR" sz="2400" b="1" dirty="0" smtClean="0">
                <a:latin typeface="Times New Roman" pitchFamily="18" charset="0"/>
                <a:cs typeface="Times New Roman" pitchFamily="18" charset="0"/>
                <a:hlinkClick r:id="rId5" tooltip="Cartoon"/>
              </a:rPr>
              <a:t>cartoon</a:t>
            </a:r>
            <a:r>
              <a:rPr lang="fr-FR"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
        <p:nvSpPr>
          <p:cNvPr id="11"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Quelques effets connus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Introduction</a:t>
            </a: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
        <p:nvSpPr>
          <p:cNvPr id="8" name="Rectangle 7"/>
          <p:cNvSpPr/>
          <p:nvPr/>
        </p:nvSpPr>
        <p:spPr>
          <a:xfrm>
            <a:off x="285720" y="1142984"/>
            <a:ext cx="7786742" cy="2246769"/>
          </a:xfrm>
          <a:prstGeom prst="rect">
            <a:avLst/>
          </a:prstGeom>
        </p:spPr>
        <p:txBody>
          <a:bodyPr wrap="square">
            <a:spAutoFit/>
          </a:bodyPr>
          <a:lstStyle/>
          <a:p>
            <a:pPr algn="just"/>
            <a:r>
              <a:rPr lang="fr-FR" sz="2800" dirty="0" smtClean="0"/>
              <a:t>Comment étaient faits les superbes effets 3D comme on en voit dans les jeux vidéos récents? comme par exemple l'eau, l'HDR ou l'effet de flou…? Une bonne partie de la réponse se trouve dans l'utilisation de </a:t>
            </a:r>
            <a:r>
              <a:rPr lang="fr-FR" sz="2800" dirty="0" smtClean="0">
                <a:hlinkClick r:id="rId2"/>
              </a:rPr>
              <a:t>shaders</a:t>
            </a:r>
            <a:r>
              <a:rPr lang="fr-FR" sz="2800" dirty="0" smtClean="0"/>
              <a:t> au sein d'un rendu 3D.</a:t>
            </a:r>
            <a:endParaRPr lang="fr-FR" sz="2800" kern="0" spc="-40" dirty="0" smtClean="0">
              <a:latin typeface="Calibri" pitchFamily="34" charset="0"/>
              <a:ea typeface="ヒラギノ角ゴ ProN W3" pitchFamily="-32" charset="-128"/>
              <a:sym typeface="Calibri" pitchFamily="34" charset="0"/>
            </a:endParaRPr>
          </a:p>
        </p:txBody>
      </p:sp>
      <p:pic>
        <p:nvPicPr>
          <p:cNvPr id="9" name="Image 8" descr="aa_25128-photography_dresden_hdr_wallpaper.jpg"/>
          <p:cNvPicPr>
            <a:picLocks noChangeAspect="1"/>
          </p:cNvPicPr>
          <p:nvPr/>
        </p:nvPicPr>
        <p:blipFill>
          <a:blip r:embed="rId3"/>
          <a:stretch>
            <a:fillRect/>
          </a:stretch>
        </p:blipFill>
        <p:spPr>
          <a:xfrm>
            <a:off x="71406" y="4000504"/>
            <a:ext cx="2571768" cy="1928826"/>
          </a:xfrm>
          <a:prstGeom prst="rect">
            <a:avLst/>
          </a:prstGeom>
        </p:spPr>
      </p:pic>
      <p:pic>
        <p:nvPicPr>
          <p:cNvPr id="11" name="Image 10" descr="GLSLExample04.png"/>
          <p:cNvPicPr>
            <a:picLocks noChangeAspect="1"/>
          </p:cNvPicPr>
          <p:nvPr/>
        </p:nvPicPr>
        <p:blipFill>
          <a:blip r:embed="rId4"/>
          <a:stretch>
            <a:fillRect/>
          </a:stretch>
        </p:blipFill>
        <p:spPr>
          <a:xfrm>
            <a:off x="2714612" y="4000504"/>
            <a:ext cx="2578262" cy="1928826"/>
          </a:xfrm>
          <a:prstGeom prst="rect">
            <a:avLst/>
          </a:prstGeom>
        </p:spPr>
      </p:pic>
      <p:pic>
        <p:nvPicPr>
          <p:cNvPr id="13" name="Image 12" descr="geforce-gtx-480-d3d11-tessellation-water.jpg"/>
          <p:cNvPicPr>
            <a:picLocks noChangeAspect="1"/>
          </p:cNvPicPr>
          <p:nvPr/>
        </p:nvPicPr>
        <p:blipFill>
          <a:blip r:embed="rId5"/>
          <a:stretch>
            <a:fillRect/>
          </a:stretch>
        </p:blipFill>
        <p:spPr>
          <a:xfrm>
            <a:off x="5500694" y="3500438"/>
            <a:ext cx="2724612" cy="292895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57158" y="1285860"/>
            <a:ext cx="7715304" cy="1214446"/>
          </a:xfrm>
        </p:spPr>
        <p:txBody>
          <a:bodyPr>
            <a:normAutofit/>
          </a:bodyPr>
          <a:lstStyle/>
          <a:p>
            <a:pPr algn="l">
              <a:lnSpc>
                <a:spcPct val="80000"/>
              </a:lnSpc>
            </a:pPr>
            <a:r>
              <a:rPr lang="fr-FR" sz="2800" b="1" dirty="0" smtClean="0">
                <a:solidFill>
                  <a:schemeClr val="tx1"/>
                </a:solidFill>
              </a:rPr>
              <a:t>Fourrures</a:t>
            </a:r>
            <a:endParaRPr lang="fr-FR" sz="2800" kern="0" spc="-40" dirty="0" smtClean="0">
              <a:solidFill>
                <a:schemeClr val="tx1"/>
              </a:solidFill>
              <a:latin typeface="Calibri" pitchFamily="34" charset="0"/>
              <a:ea typeface="ヒラギノ角ゴ ProN W3" pitchFamily="-32" charset="-128"/>
              <a:sym typeface="Calibri" pitchFamily="34" charset="0"/>
            </a:endParaRP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30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11266" name="Picture 2"/>
          <p:cNvPicPr>
            <a:picLocks noChangeAspect="1" noChangeArrowheads="1"/>
          </p:cNvPicPr>
          <p:nvPr/>
        </p:nvPicPr>
        <p:blipFill>
          <a:blip r:embed="rId2"/>
          <a:srcRect/>
          <a:stretch>
            <a:fillRect/>
          </a:stretch>
        </p:blipFill>
        <p:spPr bwMode="auto">
          <a:xfrm>
            <a:off x="-32" y="2000240"/>
            <a:ext cx="3286148" cy="3058309"/>
          </a:xfrm>
          <a:prstGeom prst="rect">
            <a:avLst/>
          </a:prstGeom>
          <a:noFill/>
          <a:ln w="9525">
            <a:noFill/>
            <a:miter lim="800000"/>
            <a:headEnd/>
            <a:tailEnd/>
          </a:ln>
          <a:effectLst/>
        </p:spPr>
      </p:pic>
      <p:pic>
        <p:nvPicPr>
          <p:cNvPr id="8" name="Image 7" descr="printscreen_3dvia_source.jpg"/>
          <p:cNvPicPr>
            <a:picLocks noChangeAspect="1"/>
          </p:cNvPicPr>
          <p:nvPr/>
        </p:nvPicPr>
        <p:blipFill>
          <a:blip r:embed="rId3"/>
          <a:stretch>
            <a:fillRect/>
          </a:stretch>
        </p:blipFill>
        <p:spPr>
          <a:xfrm>
            <a:off x="5357842" y="928694"/>
            <a:ext cx="3643314" cy="3643314"/>
          </a:xfrm>
          <a:prstGeom prst="rect">
            <a:avLst/>
          </a:prstGeom>
        </p:spPr>
      </p:pic>
      <p:pic>
        <p:nvPicPr>
          <p:cNvPr id="9" name="Image 8" descr="hqdefault.jpg"/>
          <p:cNvPicPr>
            <a:picLocks noChangeAspect="1"/>
          </p:cNvPicPr>
          <p:nvPr/>
        </p:nvPicPr>
        <p:blipFill>
          <a:blip r:embed="rId4"/>
          <a:stretch>
            <a:fillRect/>
          </a:stretch>
        </p:blipFill>
        <p:spPr>
          <a:xfrm>
            <a:off x="3000364" y="4589868"/>
            <a:ext cx="2928958" cy="2196718"/>
          </a:xfrm>
          <a:prstGeom prst="rect">
            <a:avLst/>
          </a:prstGeom>
        </p:spPr>
      </p:pic>
      <p:sp>
        <p:nvSpPr>
          <p:cNvPr id="11"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Quelques effets connus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a:spLocks noGrp="1"/>
          </p:cNvSpPr>
          <p:nvPr>
            <p:ph type="subTitle" idx="1"/>
          </p:nvPr>
        </p:nvSpPr>
        <p:spPr>
          <a:xfrm>
            <a:off x="1071538" y="1928802"/>
            <a:ext cx="7072362" cy="2500330"/>
          </a:xfrm>
        </p:spPr>
        <p:txBody>
          <a:bodyPr>
            <a:noAutofit/>
          </a:bodyPr>
          <a:lstStyle/>
          <a:p>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Partie 2.</a:t>
            </a:r>
          </a:p>
          <a:p>
            <a:pPr lvl="0"/>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Qu’est-ce qu’un </a:t>
            </a:r>
            <a:r>
              <a:rPr lang="fr-FR"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a:t>
            </a:r>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Qu'est-ce qu'un Shader ?</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642910" y="2714620"/>
            <a:ext cx="8001056" cy="2428892"/>
          </a:xfrm>
        </p:spPr>
        <p:txBody>
          <a:bodyPr>
            <a:normAutofit/>
          </a:bodyPr>
          <a:lstStyle/>
          <a:p>
            <a:pPr algn="just"/>
            <a:r>
              <a:rPr lang="fr-FR" dirty="0" smtClean="0">
                <a:solidFill>
                  <a:schemeClr val="tx1"/>
                </a:solidFill>
              </a:rPr>
              <a:t>Les shaders sont la méthode moderne pour faire des graphiques 3D.</a:t>
            </a:r>
          </a:p>
          <a:p>
            <a:pPr algn="just"/>
            <a:r>
              <a:rPr lang="fr-FR" dirty="0" smtClean="0">
                <a:solidFill>
                  <a:schemeClr val="tx1"/>
                </a:solidFill>
              </a:rPr>
              <a:t>Un shader est simplement un programme exécuté non par le CPU mais par le GPU. </a:t>
            </a:r>
            <a:endParaRPr lang="fr-FR" dirty="0">
              <a:solidFill>
                <a:schemeClr val="tx1"/>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32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Qu'est-ce qu'un Shader ?</a:t>
            </a:r>
            <a:endParaRPr lang="fr-FR"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285720" y="1428736"/>
            <a:ext cx="8429684" cy="4143404"/>
          </a:xfrm>
        </p:spPr>
        <p:txBody>
          <a:bodyPr>
            <a:normAutofit fontScale="92500" lnSpcReduction="10000"/>
          </a:bodyPr>
          <a:lstStyle/>
          <a:p>
            <a:pPr algn="just">
              <a:buFont typeface="Wingdings" pitchFamily="2" charset="2"/>
              <a:buChar char="ü"/>
            </a:pPr>
            <a:r>
              <a:rPr lang="fr-FR" sz="4000" dirty="0" smtClean="0">
                <a:solidFill>
                  <a:schemeClr val="tx1"/>
                </a:solidFill>
              </a:rPr>
              <a:t> </a:t>
            </a:r>
            <a:r>
              <a:rPr lang="fr-FR" sz="4000" b="1" dirty="0" smtClean="0">
                <a:solidFill>
                  <a:schemeClr val="tx1"/>
                </a:solidFill>
                <a:effectLst>
                  <a:outerShdw blurRad="38100" dist="38100" dir="2700000" algn="tl">
                    <a:srgbClr val="000000">
                      <a:alpha val="43137"/>
                    </a:srgbClr>
                  </a:outerShdw>
                </a:effectLst>
              </a:rPr>
              <a:t>Dans les anciennes versions d'</a:t>
            </a:r>
            <a:r>
              <a:rPr lang="fr-FR" sz="4000" b="1" dirty="0" err="1" smtClean="0">
                <a:solidFill>
                  <a:schemeClr val="tx1"/>
                </a:solidFill>
                <a:effectLst>
                  <a:outerShdw blurRad="38100" dist="38100" dir="2700000" algn="tl">
                    <a:srgbClr val="000000">
                      <a:alpha val="43137"/>
                    </a:srgbClr>
                  </a:outerShdw>
                </a:effectLst>
              </a:rPr>
              <a:t>OpenGL</a:t>
            </a:r>
            <a:r>
              <a:rPr lang="fr-FR" sz="4000" dirty="0" smtClean="0">
                <a:solidFill>
                  <a:schemeClr val="tx1"/>
                </a:solidFill>
              </a:rPr>
              <a:t>, c'était l'API elle-même qui se chargeait d'effectuer ces opérations.</a:t>
            </a:r>
          </a:p>
          <a:p>
            <a:pPr algn="just">
              <a:buFont typeface="Wingdings" pitchFamily="2" charset="2"/>
              <a:buChar char="ü"/>
            </a:pPr>
            <a:r>
              <a:rPr lang="fr-FR" sz="4000" dirty="0" smtClean="0">
                <a:solidFill>
                  <a:schemeClr val="tx1"/>
                </a:solidFill>
              </a:rPr>
              <a:t> </a:t>
            </a:r>
            <a:r>
              <a:rPr lang="fr-FR" sz="4000" b="1" dirty="0" smtClean="0">
                <a:solidFill>
                  <a:schemeClr val="tx1"/>
                </a:solidFill>
                <a:effectLst>
                  <a:outerShdw blurRad="38100" dist="38100" dir="2700000" algn="tl">
                    <a:srgbClr val="000000">
                      <a:alpha val="43137"/>
                    </a:srgbClr>
                  </a:outerShdw>
                </a:effectLst>
              </a:rPr>
              <a:t>Mais avec la version 3.3 (</a:t>
            </a:r>
            <a:r>
              <a:rPr lang="fr-FR" sz="4000" b="1" i="1" dirty="0" err="1" smtClean="0">
                <a:solidFill>
                  <a:srgbClr val="FF0000"/>
                </a:solidFill>
                <a:effectLst>
                  <a:outerShdw blurRad="38100" dist="38100" dir="2700000" algn="tl">
                    <a:srgbClr val="000000">
                      <a:alpha val="43137"/>
                    </a:srgbClr>
                  </a:outerShdw>
                </a:effectLst>
              </a:rPr>
              <a:t>core</a:t>
            </a:r>
            <a:r>
              <a:rPr lang="fr-FR" sz="4000" b="1" i="1" dirty="0" smtClean="0">
                <a:solidFill>
                  <a:srgbClr val="FF0000"/>
                </a:solidFill>
                <a:effectLst>
                  <a:outerShdw blurRad="38100" dist="38100" dir="2700000" algn="tl">
                    <a:srgbClr val="000000">
                      <a:alpha val="43137"/>
                    </a:srgbClr>
                  </a:outerShdw>
                </a:effectLst>
              </a:rPr>
              <a:t>-profile</a:t>
            </a:r>
            <a:r>
              <a:rPr lang="fr-FR" sz="4000" b="1" dirty="0" smtClean="0">
                <a:solidFill>
                  <a:schemeClr val="tx1"/>
                </a:solidFill>
                <a:effectLst>
                  <a:outerShdw blurRad="38100" dist="38100" dir="2700000" algn="tl">
                    <a:srgbClr val="000000">
                      <a:alpha val="43137"/>
                    </a:srgbClr>
                  </a:outerShdw>
                </a:effectLst>
              </a:rPr>
              <a:t>)</a:t>
            </a:r>
            <a:r>
              <a:rPr lang="fr-FR" sz="4000" dirty="0" smtClean="0">
                <a:solidFill>
                  <a:schemeClr val="tx1"/>
                </a:solidFill>
              </a:rPr>
              <a:t>, le groupe </a:t>
            </a:r>
            <a:r>
              <a:rPr lang="fr-FR" sz="4000" dirty="0" err="1" smtClean="0">
                <a:solidFill>
                  <a:schemeClr val="tx1"/>
                </a:solidFill>
              </a:rPr>
              <a:t>Khronos</a:t>
            </a:r>
            <a:r>
              <a:rPr lang="fr-FR" sz="4000" dirty="0" smtClean="0">
                <a:solidFill>
                  <a:schemeClr val="tx1"/>
                </a:solidFill>
              </a:rPr>
              <a:t> a voulu introduire une nouvelle philosophie : </a:t>
            </a:r>
            <a:r>
              <a:rPr lang="fr-FR" sz="4000" b="1" dirty="0" smtClean="0">
                <a:solidFill>
                  <a:schemeClr val="tx1"/>
                </a:solidFill>
              </a:rPr>
              <a:t>le tout shader</a:t>
            </a:r>
            <a:r>
              <a:rPr lang="fr-FR" sz="4000" dirty="0" smtClean="0">
                <a:solidFill>
                  <a:schemeClr val="tx1"/>
                </a:solidFill>
              </a:rPr>
              <a:t>. En clair, ils nous imposent leur utilisation.</a:t>
            </a: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33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26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a:spLocks noGrp="1"/>
          </p:cNvSpPr>
          <p:nvPr>
            <p:ph type="subTitle" idx="1"/>
          </p:nvPr>
        </p:nvSpPr>
        <p:spPr>
          <a:xfrm>
            <a:off x="138082" y="1071546"/>
            <a:ext cx="8791636" cy="5643602"/>
          </a:xfrm>
        </p:spPr>
        <p:txBody>
          <a:bodyPr>
            <a:normAutofit fontScale="70000" lnSpcReduction="20000"/>
          </a:bodyPr>
          <a:lstStyle/>
          <a:p>
            <a:pPr algn="just"/>
            <a:r>
              <a:rPr lang="fr-FR" b="1" dirty="0" smtClean="0">
                <a:solidFill>
                  <a:schemeClr val="accent2">
                    <a:lumMod val="75000"/>
                  </a:schemeClr>
                </a:solidFill>
                <a:effectLst>
                  <a:outerShdw blurRad="38100" dist="38100" dir="2700000" algn="tl">
                    <a:srgbClr val="000000">
                      <a:alpha val="43137"/>
                    </a:srgbClr>
                  </a:outerShdw>
                </a:effectLst>
              </a:rPr>
              <a:t>Pourquoi nous imposer une chose (la version </a:t>
            </a:r>
            <a:r>
              <a:rPr lang="fr-FR" b="1" dirty="0" err="1" smtClean="0">
                <a:solidFill>
                  <a:schemeClr val="accent2">
                    <a:lumMod val="75000"/>
                  </a:schemeClr>
                </a:solidFill>
                <a:effectLst>
                  <a:outerShdw blurRad="38100" dist="38100" dir="2700000" algn="tl">
                    <a:srgbClr val="000000">
                      <a:alpha val="43137"/>
                    </a:srgbClr>
                  </a:outerShdw>
                </a:effectLst>
              </a:rPr>
              <a:t>OpenGL</a:t>
            </a:r>
            <a:r>
              <a:rPr lang="fr-FR" b="1" dirty="0" smtClean="0">
                <a:solidFill>
                  <a:schemeClr val="accent2">
                    <a:lumMod val="75000"/>
                  </a:schemeClr>
                </a:solidFill>
                <a:effectLst>
                  <a:outerShdw blurRad="38100" dist="38100" dir="2700000" algn="tl">
                    <a:srgbClr val="000000">
                      <a:alpha val="43137"/>
                    </a:srgbClr>
                  </a:outerShdw>
                </a:effectLst>
              </a:rPr>
              <a:t> &gt;3.0) aussi compliqué alors que c'était géré automatiquement avant ?</a:t>
            </a:r>
          </a:p>
          <a:p>
            <a:pPr algn="just"/>
            <a:endParaRPr lang="fr-FR" b="1" dirty="0" smtClean="0">
              <a:solidFill>
                <a:schemeClr val="accent2">
                  <a:lumMod val="75000"/>
                </a:schemeClr>
              </a:solidFill>
              <a:effectLst>
                <a:outerShdw blurRad="38100" dist="38100" dir="2700000" algn="tl">
                  <a:srgbClr val="000000">
                    <a:alpha val="43137"/>
                  </a:srgbClr>
                </a:outerShdw>
              </a:effectLst>
            </a:endParaRPr>
          </a:p>
          <a:p>
            <a:pPr algn="just">
              <a:buFont typeface="Wingdings" pitchFamily="2" charset="2"/>
              <a:buChar char="ü"/>
            </a:pPr>
            <a:r>
              <a:rPr lang="fr-FR" sz="3600" dirty="0" smtClean="0">
                <a:solidFill>
                  <a:schemeClr val="bg2">
                    <a:lumMod val="25000"/>
                  </a:schemeClr>
                </a:solidFill>
              </a:rPr>
              <a:t> </a:t>
            </a:r>
            <a:r>
              <a:rPr lang="fr-FR" sz="3400" dirty="0" smtClean="0">
                <a:solidFill>
                  <a:schemeClr val="tx1"/>
                </a:solidFill>
              </a:rPr>
              <a:t>Il y a quelques années, les API fessai tout le travail. Les jeux-    vidéo ne prenaient pas  énormément de ressources et surtout il y avait moins de choses à calculer.</a:t>
            </a:r>
          </a:p>
          <a:p>
            <a:pPr algn="just"/>
            <a:endParaRPr lang="fr-FR" sz="3400" dirty="0" smtClean="0">
              <a:solidFill>
                <a:schemeClr val="tx1"/>
              </a:solidFill>
            </a:endParaRPr>
          </a:p>
          <a:p>
            <a:pPr algn="just">
              <a:buFont typeface="Wingdings" pitchFamily="2" charset="2"/>
              <a:buChar char="ü"/>
            </a:pPr>
            <a:r>
              <a:rPr lang="fr-FR" sz="3400" dirty="0" smtClean="0">
                <a:solidFill>
                  <a:schemeClr val="tx1"/>
                </a:solidFill>
              </a:rPr>
              <a:t> Les jeux-vidéo ont beaucoup évolué, Mais de nos jours, les     graphismes, le réalisme et la vitesse sont devenus les principales      préoccupations des développeurs (et des joueurs ). L'API n'est plus      capable de gérer tout ça rapidement.</a:t>
            </a:r>
          </a:p>
          <a:p>
            <a:pPr algn="just"/>
            <a:endParaRPr lang="fr-FR" sz="2900" dirty="0" smtClean="0">
              <a:solidFill>
                <a:schemeClr val="tx1"/>
              </a:solidFill>
            </a:endParaRPr>
          </a:p>
          <a:p>
            <a:pPr algn="just"/>
            <a:endParaRPr lang="fr-FR" sz="1300" dirty="0" smtClean="0">
              <a:solidFill>
                <a:schemeClr val="tx1"/>
              </a:solidFill>
            </a:endParaRPr>
          </a:p>
          <a:p>
            <a:pPr algn="just">
              <a:buFont typeface="Wingdings" pitchFamily="2" charset="2"/>
              <a:buChar char="ü"/>
            </a:pPr>
            <a:r>
              <a:rPr lang="fr-FR" sz="3400" dirty="0" smtClean="0">
                <a:solidFill>
                  <a:schemeClr val="tx1"/>
                </a:solidFill>
              </a:rPr>
              <a:t> L'avantage d'une gestion personnalisée est que l'on peut faire ce      que l'on veut et surtout on peut y mettre uniquement ce dont on a      besoin, ce qui peut nous faire gagner parfois pas mal de vitesse.</a:t>
            </a:r>
            <a:endParaRPr lang="fr-FR" sz="3400" dirty="0">
              <a:solidFill>
                <a:schemeClr val="tx1"/>
              </a:solidFill>
            </a:endParaRPr>
          </a:p>
        </p:txBody>
      </p:sp>
      <p:sp>
        <p:nvSpPr>
          <p:cNvPr id="8"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 quoi servent les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shaders</a:t>
            </a: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34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Languages</a:t>
            </a: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de shader</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257148" y="933434"/>
            <a:ext cx="8458256" cy="5710276"/>
          </a:xfrm>
        </p:spPr>
        <p:txBody>
          <a:bodyPr>
            <a:noAutofit/>
          </a:bodyPr>
          <a:lstStyle/>
          <a:p>
            <a:pPr marL="0" lvl="3" algn="just">
              <a:buBlip>
                <a:blip r:embed="rId2"/>
              </a:buBlip>
            </a:pPr>
            <a:r>
              <a:rPr lang="fr-FR" sz="2800" b="1" dirty="0" smtClean="0">
                <a:solidFill>
                  <a:schemeClr val="tx1"/>
                </a:solidFill>
                <a:effectLst>
                  <a:outerShdw blurRad="38100" dist="38100" dir="2700000" algn="tl">
                    <a:srgbClr val="000000">
                      <a:alpha val="43137"/>
                    </a:srgbClr>
                  </a:outerShdw>
                </a:effectLst>
              </a:rPr>
              <a:t>  Programmable via </a:t>
            </a:r>
          </a:p>
          <a:p>
            <a:pPr lvl="1" algn="just">
              <a:buFont typeface="Wingdings" pitchFamily="2" charset="2"/>
              <a:buChar char="§"/>
            </a:pPr>
            <a:r>
              <a:rPr lang="fr-FR" sz="2600" dirty="0" smtClean="0">
                <a:solidFill>
                  <a:schemeClr val="tx1"/>
                </a:solidFill>
              </a:rPr>
              <a:t> des langages pseudo assembleur (très peu utilise) </a:t>
            </a:r>
          </a:p>
          <a:p>
            <a:pPr lvl="1" algn="just">
              <a:buFont typeface="Wingdings" pitchFamily="2" charset="2"/>
              <a:buChar char="§"/>
            </a:pPr>
            <a:r>
              <a:rPr lang="fr-FR" sz="2600" dirty="0" smtClean="0">
                <a:solidFill>
                  <a:schemeClr val="tx1"/>
                </a:solidFill>
              </a:rPr>
              <a:t> des langages de haut niveau (proche du C/C++)) </a:t>
            </a:r>
          </a:p>
          <a:p>
            <a:pPr lvl="2" algn="just">
              <a:buFont typeface="Wingdings" pitchFamily="2" charset="2"/>
              <a:buChar char="ü"/>
            </a:pPr>
            <a:r>
              <a:rPr lang="fr-FR" sz="2200" b="1" dirty="0" smtClean="0">
                <a:solidFill>
                  <a:schemeClr val="tx1"/>
                </a:solidFill>
                <a:effectLst>
                  <a:outerShdw blurRad="38100" dist="38100" dir="2700000" algn="tl">
                    <a:srgbClr val="000000">
                      <a:alpha val="43137"/>
                    </a:srgbClr>
                  </a:outerShdw>
                </a:effectLst>
              </a:rPr>
              <a:t>CG</a:t>
            </a:r>
            <a:r>
              <a:rPr lang="fr-FR" sz="2200" dirty="0" smtClean="0">
                <a:solidFill>
                  <a:schemeClr val="tx1"/>
                </a:solidFill>
                <a:effectLst>
                  <a:outerShdw blurRad="38100" dist="38100" dir="2700000" algn="tl">
                    <a:srgbClr val="000000">
                      <a:alpha val="43137"/>
                    </a:srgbClr>
                  </a:outerShdw>
                </a:effectLst>
              </a:rPr>
              <a:t> </a:t>
            </a:r>
            <a:r>
              <a:rPr lang="fr-FR" sz="2200" dirty="0" smtClean="0">
                <a:solidFill>
                  <a:schemeClr val="tx1"/>
                </a:solidFill>
              </a:rPr>
              <a:t>(</a:t>
            </a:r>
            <a:r>
              <a:rPr lang="fr-FR" sz="2200" dirty="0" err="1" smtClean="0">
                <a:solidFill>
                  <a:schemeClr val="tx1"/>
                </a:solidFill>
              </a:rPr>
              <a:t>nvidia</a:t>
            </a:r>
            <a:r>
              <a:rPr lang="fr-FR" sz="2200" dirty="0" smtClean="0">
                <a:solidFill>
                  <a:schemeClr val="tx1"/>
                </a:solidFill>
              </a:rPr>
              <a:t>)</a:t>
            </a:r>
          </a:p>
          <a:p>
            <a:pPr lvl="3" algn="just">
              <a:buFont typeface="Wingdings" pitchFamily="2" charset="2"/>
              <a:buChar char="Ø"/>
            </a:pPr>
            <a:r>
              <a:rPr lang="fr-FR" sz="1800" dirty="0" smtClean="0">
                <a:solidFill>
                  <a:schemeClr val="tx1"/>
                </a:solidFill>
              </a:rPr>
              <a:t> compilateur (exécutable) + </a:t>
            </a:r>
            <a:r>
              <a:rPr lang="fr-FR" sz="1800" dirty="0" err="1" smtClean="0">
                <a:solidFill>
                  <a:schemeClr val="tx1"/>
                </a:solidFill>
              </a:rPr>
              <a:t>runtime</a:t>
            </a:r>
            <a:r>
              <a:rPr lang="fr-FR" sz="1800" dirty="0" smtClean="0">
                <a:solidFill>
                  <a:schemeClr val="tx1"/>
                </a:solidFill>
              </a:rPr>
              <a:t> (bibliothèque) </a:t>
            </a:r>
          </a:p>
          <a:p>
            <a:pPr lvl="3" algn="just">
              <a:buFont typeface="Wingdings" pitchFamily="2" charset="2"/>
              <a:buChar char="Ø"/>
            </a:pPr>
            <a:r>
              <a:rPr lang="fr-FR" sz="1800" dirty="0" smtClean="0">
                <a:solidFill>
                  <a:schemeClr val="tx1"/>
                </a:solidFill>
              </a:rPr>
              <a:t>génère du code pseudo assembleur </a:t>
            </a:r>
          </a:p>
          <a:p>
            <a:pPr lvl="3" algn="just">
              <a:buFont typeface="Wingdings" pitchFamily="2" charset="2"/>
              <a:buChar char="Ø"/>
            </a:pPr>
            <a:r>
              <a:rPr lang="fr-FR" sz="1800" dirty="0" err="1" smtClean="0">
                <a:solidFill>
                  <a:schemeClr val="tx1"/>
                </a:solidFill>
              </a:rPr>
              <a:t>OpenGL</a:t>
            </a:r>
            <a:r>
              <a:rPr lang="fr-FR" sz="1800" dirty="0" smtClean="0">
                <a:solidFill>
                  <a:schemeClr val="tx1"/>
                </a:solidFill>
              </a:rPr>
              <a:t>/DirectX mais </a:t>
            </a:r>
            <a:r>
              <a:rPr lang="fr-FR" sz="1800" dirty="0" err="1" smtClean="0">
                <a:solidFill>
                  <a:schemeClr val="tx1"/>
                </a:solidFill>
              </a:rPr>
              <a:t>Nvidia</a:t>
            </a:r>
            <a:r>
              <a:rPr lang="fr-FR" sz="1800" dirty="0" smtClean="0">
                <a:solidFill>
                  <a:schemeClr val="tx1"/>
                </a:solidFill>
              </a:rPr>
              <a:t> uniquement </a:t>
            </a:r>
          </a:p>
          <a:p>
            <a:pPr lvl="3" algn="just"/>
            <a:endParaRPr lang="fr-FR" sz="1800" dirty="0" smtClean="0">
              <a:solidFill>
                <a:schemeClr val="tx1"/>
              </a:solidFill>
            </a:endParaRPr>
          </a:p>
          <a:p>
            <a:pPr lvl="2" algn="just">
              <a:buFont typeface="Wingdings" pitchFamily="2" charset="2"/>
              <a:buChar char="ü"/>
            </a:pPr>
            <a:r>
              <a:rPr lang="fr-FR" sz="2200" b="1" dirty="0" smtClean="0">
                <a:solidFill>
                  <a:schemeClr val="tx1"/>
                </a:solidFill>
                <a:effectLst>
                  <a:outerShdw blurRad="38100" dist="38100" dir="2700000" algn="tl">
                    <a:srgbClr val="000000">
                      <a:alpha val="43137"/>
                    </a:srgbClr>
                  </a:outerShdw>
                </a:effectLst>
              </a:rPr>
              <a:t>GLSL</a:t>
            </a:r>
            <a:r>
              <a:rPr lang="fr-FR" sz="2200" dirty="0" smtClean="0">
                <a:solidFill>
                  <a:schemeClr val="tx1"/>
                </a:solidFill>
                <a:effectLst>
                  <a:outerShdw blurRad="38100" dist="38100" dir="2700000" algn="tl">
                    <a:srgbClr val="000000">
                      <a:alpha val="43137"/>
                    </a:srgbClr>
                  </a:outerShdw>
                </a:effectLst>
              </a:rPr>
              <a:t> </a:t>
            </a:r>
            <a:r>
              <a:rPr lang="fr-FR" sz="2200" dirty="0" smtClean="0">
                <a:solidFill>
                  <a:schemeClr val="tx1"/>
                </a:solidFill>
              </a:rPr>
              <a:t>(</a:t>
            </a:r>
            <a:r>
              <a:rPr lang="fr-FR" sz="2200" dirty="0" err="1" smtClean="0">
                <a:solidFill>
                  <a:schemeClr val="tx1"/>
                </a:solidFill>
              </a:rPr>
              <a:t>opengl</a:t>
            </a:r>
            <a:r>
              <a:rPr lang="fr-FR" sz="2200" dirty="0" smtClean="0">
                <a:solidFill>
                  <a:schemeClr val="tx1"/>
                </a:solidFill>
              </a:rPr>
              <a:t>) </a:t>
            </a:r>
          </a:p>
          <a:p>
            <a:pPr lvl="3" algn="just">
              <a:buFont typeface="Wingdings" pitchFamily="2" charset="2"/>
              <a:buChar char="Ø"/>
            </a:pPr>
            <a:r>
              <a:rPr lang="fr-FR" sz="1800" dirty="0" smtClean="0">
                <a:solidFill>
                  <a:schemeClr val="tx1"/>
                </a:solidFill>
              </a:rPr>
              <a:t>compilateur intégré dans le driver </a:t>
            </a:r>
            <a:r>
              <a:rPr lang="fr-FR" sz="1800" dirty="0" err="1" smtClean="0">
                <a:solidFill>
                  <a:schemeClr val="tx1"/>
                </a:solidFill>
              </a:rPr>
              <a:t>OpenGL</a:t>
            </a:r>
            <a:r>
              <a:rPr lang="fr-FR" sz="1800" dirty="0" smtClean="0">
                <a:solidFill>
                  <a:schemeClr val="tx1"/>
                </a:solidFill>
              </a:rPr>
              <a:t> (&gt;=2.0)  génération et compilation de code à la volée </a:t>
            </a:r>
          </a:p>
          <a:p>
            <a:pPr lvl="3" algn="just">
              <a:buFont typeface="Wingdings" pitchFamily="2" charset="2"/>
              <a:buChar char="Ø"/>
            </a:pPr>
            <a:r>
              <a:rPr lang="fr-FR" sz="1800" dirty="0" smtClean="0">
                <a:solidFill>
                  <a:schemeClr val="tx1"/>
                </a:solidFill>
              </a:rPr>
              <a:t>standard ouvert </a:t>
            </a:r>
          </a:p>
          <a:p>
            <a:pPr lvl="3" algn="just"/>
            <a:endParaRPr lang="fr-FR" sz="1800" dirty="0" smtClean="0">
              <a:solidFill>
                <a:schemeClr val="tx1"/>
              </a:solidFill>
            </a:endParaRPr>
          </a:p>
          <a:p>
            <a:pPr lvl="2" algn="just">
              <a:buFont typeface="Wingdings" pitchFamily="2" charset="2"/>
              <a:buChar char="ü"/>
            </a:pPr>
            <a:r>
              <a:rPr lang="fr-FR" sz="2200" b="1" dirty="0" smtClean="0">
                <a:solidFill>
                  <a:schemeClr val="tx1"/>
                </a:solidFill>
                <a:effectLst>
                  <a:outerShdw blurRad="38100" dist="38100" dir="2700000" algn="tl">
                    <a:srgbClr val="000000">
                      <a:alpha val="43137"/>
                    </a:srgbClr>
                  </a:outerShdw>
                </a:effectLst>
              </a:rPr>
              <a:t>HLSL</a:t>
            </a:r>
            <a:r>
              <a:rPr lang="fr-FR" sz="2200" dirty="0" smtClean="0">
                <a:solidFill>
                  <a:schemeClr val="tx1"/>
                </a:solidFill>
                <a:effectLst>
                  <a:outerShdw blurRad="38100" dist="38100" dir="2700000" algn="tl">
                    <a:srgbClr val="000000">
                      <a:alpha val="43137"/>
                    </a:srgbClr>
                  </a:outerShdw>
                </a:effectLst>
              </a:rPr>
              <a:t> </a:t>
            </a:r>
            <a:r>
              <a:rPr lang="fr-FR" sz="2200" dirty="0" smtClean="0">
                <a:solidFill>
                  <a:schemeClr val="tx1"/>
                </a:solidFill>
              </a:rPr>
              <a:t>(Microsoft) </a:t>
            </a:r>
          </a:p>
          <a:p>
            <a:pPr lvl="3" algn="just">
              <a:buFont typeface="Wingdings" pitchFamily="2" charset="2"/>
              <a:buChar char="Ø"/>
            </a:pPr>
            <a:r>
              <a:rPr lang="fr-FR" sz="1800" dirty="0" smtClean="0">
                <a:solidFill>
                  <a:schemeClr val="tx1"/>
                </a:solidFill>
              </a:rPr>
              <a:t>DirectX uniquement </a:t>
            </a: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35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285720" y="1214422"/>
            <a:ext cx="8001056" cy="5357850"/>
          </a:xfrm>
        </p:spPr>
        <p:txBody>
          <a:bodyPr>
            <a:noAutofit/>
          </a:bodyPr>
          <a:lstStyle/>
          <a:p>
            <a:pPr algn="just"/>
            <a:r>
              <a:rPr lang="fr-FR" sz="2400" b="1" dirty="0" smtClean="0">
                <a:solidFill>
                  <a:schemeClr val="tx1"/>
                </a:solidFill>
              </a:rPr>
              <a:t>Plusieurs types:</a:t>
            </a:r>
          </a:p>
          <a:p>
            <a:pPr algn="just">
              <a:buFont typeface="Arial" pitchFamily="34" charset="0"/>
              <a:buChar char="•"/>
            </a:pPr>
            <a:r>
              <a:rPr lang="fr-FR" sz="2400" b="1" dirty="0" smtClean="0">
                <a:solidFill>
                  <a:schemeClr val="tx1"/>
                </a:solidFill>
              </a:rPr>
              <a:t>Fragment shader / pixel shader (2002) :</a:t>
            </a:r>
          </a:p>
          <a:p>
            <a:pPr lvl="1" algn="just"/>
            <a:r>
              <a:rPr lang="fr-FR" sz="1800" dirty="0" smtClean="0">
                <a:solidFill>
                  <a:schemeClr val="tx1"/>
                </a:solidFill>
              </a:rPr>
              <a:t>opérations sur les fragments.</a:t>
            </a:r>
          </a:p>
          <a:p>
            <a:pPr algn="just">
              <a:buFont typeface="Arial" pitchFamily="34" charset="0"/>
              <a:buChar char="•"/>
            </a:pPr>
            <a:r>
              <a:rPr lang="fr-FR" sz="2400" b="1" dirty="0" smtClean="0">
                <a:solidFill>
                  <a:schemeClr val="tx1"/>
                </a:solidFill>
              </a:rPr>
              <a:t> Vertex shader (2003) :</a:t>
            </a:r>
          </a:p>
          <a:p>
            <a:pPr lvl="1" algn="just"/>
            <a:r>
              <a:rPr lang="fr-FR" sz="1800" dirty="0" smtClean="0">
                <a:solidFill>
                  <a:schemeClr val="tx1"/>
                </a:solidFill>
              </a:rPr>
              <a:t>opérations sur les sommets ;</a:t>
            </a:r>
          </a:p>
          <a:p>
            <a:pPr algn="just">
              <a:buFont typeface="Arial" pitchFamily="34" charset="0"/>
              <a:buChar char="•"/>
            </a:pPr>
            <a:r>
              <a:rPr lang="fr-FR" sz="2400" b="1" dirty="0" smtClean="0">
                <a:solidFill>
                  <a:schemeClr val="tx1"/>
                </a:solidFill>
              </a:rPr>
              <a:t> </a:t>
            </a:r>
            <a:r>
              <a:rPr lang="fr-FR" sz="2400" b="1" dirty="0" err="1" smtClean="0">
                <a:solidFill>
                  <a:schemeClr val="tx1"/>
                </a:solidFill>
              </a:rPr>
              <a:t>Geometry</a:t>
            </a:r>
            <a:r>
              <a:rPr lang="fr-FR" sz="2400" b="1" dirty="0" smtClean="0">
                <a:solidFill>
                  <a:schemeClr val="tx1"/>
                </a:solidFill>
              </a:rPr>
              <a:t> shader (2007) :</a:t>
            </a:r>
          </a:p>
          <a:p>
            <a:pPr lvl="1" algn="just"/>
            <a:r>
              <a:rPr lang="fr-FR" sz="1800" dirty="0" smtClean="0">
                <a:solidFill>
                  <a:schemeClr val="tx1"/>
                </a:solidFill>
              </a:rPr>
              <a:t>création ex-nihilo de primitives géométriques ;</a:t>
            </a:r>
          </a:p>
          <a:p>
            <a:pPr algn="just">
              <a:buFont typeface="Arial" pitchFamily="34" charset="0"/>
              <a:buChar char="•"/>
            </a:pPr>
            <a:r>
              <a:rPr lang="en-US" sz="2400" dirty="0" smtClean="0">
                <a:solidFill>
                  <a:schemeClr val="tx1"/>
                </a:solidFill>
              </a:rPr>
              <a:t> </a:t>
            </a:r>
            <a:r>
              <a:rPr lang="en-US" sz="2400" b="1" dirty="0" err="1" smtClean="0">
                <a:solidFill>
                  <a:schemeClr val="tx1"/>
                </a:solidFill>
              </a:rPr>
              <a:t>Tesselation</a:t>
            </a:r>
            <a:r>
              <a:rPr lang="en-US" sz="2400" b="1" dirty="0" smtClean="0">
                <a:solidFill>
                  <a:schemeClr val="tx1"/>
                </a:solidFill>
              </a:rPr>
              <a:t> evaluation shader / domain shader (2011) :</a:t>
            </a:r>
          </a:p>
          <a:p>
            <a:pPr lvl="1" algn="just"/>
            <a:r>
              <a:rPr lang="fr-FR" sz="1800" dirty="0" smtClean="0">
                <a:solidFill>
                  <a:schemeClr val="tx1"/>
                </a:solidFill>
              </a:rPr>
              <a:t>évalue la position et les attributs des sommets génères par un algorithme de </a:t>
            </a:r>
            <a:r>
              <a:rPr lang="fr-FR" sz="1800" dirty="0" err="1" smtClean="0">
                <a:solidFill>
                  <a:schemeClr val="tx1"/>
                </a:solidFill>
              </a:rPr>
              <a:t>tesselation</a:t>
            </a:r>
            <a:r>
              <a:rPr lang="fr-FR" sz="1800" dirty="0" smtClean="0">
                <a:solidFill>
                  <a:schemeClr val="tx1"/>
                </a:solidFill>
              </a:rPr>
              <a:t> ;</a:t>
            </a:r>
          </a:p>
          <a:p>
            <a:pPr algn="just">
              <a:buFont typeface="Arial" pitchFamily="34" charset="0"/>
              <a:buChar char="•"/>
            </a:pPr>
            <a:r>
              <a:rPr lang="en-US" sz="2400" dirty="0" smtClean="0">
                <a:solidFill>
                  <a:schemeClr val="tx1"/>
                </a:solidFill>
              </a:rPr>
              <a:t> </a:t>
            </a:r>
            <a:r>
              <a:rPr lang="en-US" sz="2400" b="1" dirty="0" err="1" smtClean="0">
                <a:solidFill>
                  <a:schemeClr val="tx1"/>
                </a:solidFill>
                <a:effectLst>
                  <a:outerShdw blurRad="38100" dist="38100" dir="2700000" algn="tl">
                    <a:srgbClr val="000000">
                      <a:alpha val="43137"/>
                    </a:srgbClr>
                  </a:outerShdw>
                </a:effectLst>
              </a:rPr>
              <a:t>Tesselation</a:t>
            </a:r>
            <a:r>
              <a:rPr lang="en-US" sz="2400" b="1" dirty="0" smtClean="0">
                <a:solidFill>
                  <a:schemeClr val="tx1"/>
                </a:solidFill>
                <a:effectLst>
                  <a:outerShdw blurRad="38100" dist="38100" dir="2700000" algn="tl">
                    <a:srgbClr val="000000">
                      <a:alpha val="43137"/>
                    </a:srgbClr>
                  </a:outerShdw>
                </a:effectLst>
              </a:rPr>
              <a:t> control shader / hull shader (2011) :</a:t>
            </a:r>
          </a:p>
          <a:p>
            <a:pPr lvl="1" algn="just"/>
            <a:r>
              <a:rPr lang="fr-FR" sz="1800" dirty="0" smtClean="0">
                <a:solidFill>
                  <a:schemeClr val="tx1"/>
                </a:solidFill>
              </a:rPr>
              <a:t>transforme un ensemble de polygones en un autre ;</a:t>
            </a:r>
          </a:p>
          <a:p>
            <a:pPr algn="just">
              <a:buFont typeface="Arial" pitchFamily="34" charset="0"/>
              <a:buChar char="•"/>
            </a:pPr>
            <a:r>
              <a:rPr lang="fr-FR" sz="2400" b="1" dirty="0" smtClean="0">
                <a:solidFill>
                  <a:schemeClr val="tx1"/>
                </a:solidFill>
                <a:effectLst>
                  <a:outerShdw blurRad="38100" dist="38100" dir="2700000" algn="tl">
                    <a:srgbClr val="000000">
                      <a:alpha val="43137"/>
                    </a:srgbClr>
                  </a:outerShdw>
                </a:effectLst>
              </a:rPr>
              <a:t> </a:t>
            </a:r>
            <a:r>
              <a:rPr lang="fr-FR" sz="2400" b="1" dirty="0" err="1" smtClean="0">
                <a:solidFill>
                  <a:schemeClr val="tx1"/>
                </a:solidFill>
                <a:effectLst>
                  <a:outerShdw blurRad="38100" dist="38100" dir="2700000" algn="tl">
                    <a:srgbClr val="000000">
                      <a:alpha val="43137"/>
                    </a:srgbClr>
                  </a:outerShdw>
                </a:effectLst>
              </a:rPr>
              <a:t>Compute</a:t>
            </a:r>
            <a:r>
              <a:rPr lang="fr-FR" sz="2400" b="1" dirty="0" smtClean="0">
                <a:solidFill>
                  <a:schemeClr val="tx1"/>
                </a:solidFill>
                <a:effectLst>
                  <a:outerShdw blurRad="38100" dist="38100" dir="2700000" algn="tl">
                    <a:srgbClr val="000000">
                      <a:alpha val="43137"/>
                    </a:srgbClr>
                  </a:outerShdw>
                </a:effectLst>
              </a:rPr>
              <a:t> shader </a:t>
            </a:r>
            <a:r>
              <a:rPr lang="fr-FR" sz="2400" b="1" dirty="0" smtClean="0">
                <a:solidFill>
                  <a:schemeClr val="tx1"/>
                </a:solidFill>
              </a:rPr>
              <a:t>(2013) :</a:t>
            </a:r>
          </a:p>
          <a:p>
            <a:pPr lvl="1" algn="just"/>
            <a:r>
              <a:rPr lang="fr-FR" sz="1800" dirty="0" smtClean="0">
                <a:solidFill>
                  <a:schemeClr val="tx1"/>
                </a:solidFill>
              </a:rPr>
              <a:t>shader généraliste de calcul ;</a:t>
            </a:r>
          </a:p>
          <a:p>
            <a:pPr lvl="1" algn="just"/>
            <a:endParaRPr lang="fr-FR" sz="1600" dirty="0" smtClean="0">
              <a:solidFill>
                <a:schemeClr val="tx1"/>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36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0"/>
          </p:nvPr>
        </p:nvSpPr>
        <p:spPr/>
        <p:txBody>
          <a:bodyPr/>
          <a:lstStyle/>
          <a:p>
            <a:fld id="{35FC47BC-88EC-4169-A833-DA6F2543BBEE}" type="slidenum">
              <a:rPr lang="fr-FR"/>
              <a:pPr/>
              <a:t>37</a:t>
            </a:fld>
            <a:endParaRPr lang="fr-FR"/>
          </a:p>
        </p:txBody>
      </p:sp>
      <p:sp>
        <p:nvSpPr>
          <p:cNvPr id="315395" name="Rectangle 3"/>
          <p:cNvSpPr>
            <a:spLocks noGrp="1" noChangeArrowheads="1"/>
          </p:cNvSpPr>
          <p:nvPr>
            <p:ph type="body" idx="1"/>
          </p:nvPr>
        </p:nvSpPr>
        <p:spPr>
          <a:xfrm>
            <a:off x="228600" y="1447800"/>
            <a:ext cx="5351463" cy="5257800"/>
          </a:xfrm>
        </p:spPr>
        <p:txBody>
          <a:bodyPr/>
          <a:lstStyle/>
          <a:p>
            <a:pPr>
              <a:lnSpc>
                <a:spcPct val="90000"/>
              </a:lnSpc>
            </a:pPr>
            <a:r>
              <a:rPr lang="fr-FR" sz="2800" dirty="0"/>
              <a:t>Deux types de shaders</a:t>
            </a:r>
          </a:p>
          <a:p>
            <a:pPr lvl="1">
              <a:lnSpc>
                <a:spcPct val="90000"/>
              </a:lnSpc>
            </a:pPr>
            <a:r>
              <a:rPr lang="fr-FR" sz="2400" dirty="0"/>
              <a:t>Vertex shaders : effectue des opérations sur les sommets</a:t>
            </a:r>
          </a:p>
          <a:p>
            <a:pPr lvl="2">
              <a:lnSpc>
                <a:spcPct val="90000"/>
              </a:lnSpc>
            </a:pPr>
            <a:r>
              <a:rPr lang="fr-FR" sz="2000" dirty="0"/>
              <a:t>Transformations</a:t>
            </a:r>
          </a:p>
          <a:p>
            <a:pPr lvl="2">
              <a:lnSpc>
                <a:spcPct val="90000"/>
              </a:lnSpc>
            </a:pPr>
            <a:r>
              <a:rPr lang="fr-FR" sz="2000" dirty="0"/>
              <a:t>Calculs d’illumination</a:t>
            </a:r>
          </a:p>
          <a:p>
            <a:pPr lvl="2">
              <a:lnSpc>
                <a:spcPct val="90000"/>
              </a:lnSpc>
            </a:pPr>
            <a:r>
              <a:rPr lang="fr-FR" sz="2000" dirty="0"/>
              <a:t>Coordonnées de textures</a:t>
            </a:r>
          </a:p>
          <a:p>
            <a:pPr lvl="2">
              <a:lnSpc>
                <a:spcPct val="90000"/>
              </a:lnSpc>
            </a:pPr>
            <a:r>
              <a:rPr lang="fr-FR" sz="2000" dirty="0"/>
              <a:t>…</a:t>
            </a:r>
          </a:p>
          <a:p>
            <a:pPr lvl="2">
              <a:lnSpc>
                <a:spcPct val="90000"/>
              </a:lnSpc>
            </a:pPr>
            <a:endParaRPr lang="fr-FR" sz="2000" dirty="0"/>
          </a:p>
          <a:p>
            <a:pPr lvl="1">
              <a:lnSpc>
                <a:spcPct val="90000"/>
              </a:lnSpc>
            </a:pPr>
            <a:r>
              <a:rPr lang="fr-FR" sz="2400" dirty="0" smtClean="0"/>
              <a:t>Fragment shaders </a:t>
            </a:r>
            <a:r>
              <a:rPr lang="fr-FR" sz="2400" dirty="0"/>
              <a:t>: effectue des opérations sur les pixels</a:t>
            </a:r>
          </a:p>
          <a:p>
            <a:pPr lvl="2">
              <a:lnSpc>
                <a:spcPct val="90000"/>
              </a:lnSpc>
            </a:pPr>
            <a:r>
              <a:rPr lang="fr-FR" sz="2000" dirty="0"/>
              <a:t>Interpolation des résultats calculés aux sommets</a:t>
            </a:r>
          </a:p>
          <a:p>
            <a:pPr lvl="2">
              <a:lnSpc>
                <a:spcPct val="90000"/>
              </a:lnSpc>
            </a:pPr>
            <a:r>
              <a:rPr lang="fr-FR" sz="2000" dirty="0"/>
              <a:t>Mais aussi les mêmes calculs qu’aux sommets (illumination, …)</a:t>
            </a:r>
          </a:p>
          <a:p>
            <a:pPr lvl="2">
              <a:lnSpc>
                <a:spcPct val="90000"/>
              </a:lnSpc>
            </a:pPr>
            <a:r>
              <a:rPr lang="fr-FR" sz="2000" dirty="0"/>
              <a:t>Accède aux textures</a:t>
            </a:r>
          </a:p>
        </p:txBody>
      </p:sp>
      <p:sp>
        <p:nvSpPr>
          <p:cNvPr id="315396" name="Rectangle 4"/>
          <p:cNvSpPr>
            <a:spLocks noChangeArrowheads="1"/>
          </p:cNvSpPr>
          <p:nvPr/>
        </p:nvSpPr>
        <p:spPr bwMode="auto">
          <a:xfrm>
            <a:off x="5651500" y="1395413"/>
            <a:ext cx="2949575" cy="684212"/>
          </a:xfrm>
          <a:prstGeom prst="rect">
            <a:avLst/>
          </a:prstGeom>
          <a:solidFill>
            <a:schemeClr val="accent3">
              <a:lumMod val="60000"/>
              <a:lumOff val="40000"/>
            </a:schemeClr>
          </a:solidFill>
          <a:ln w="12700" algn="ctr">
            <a:solidFill>
              <a:schemeClr val="tx1"/>
            </a:solidFill>
            <a:miter lim="800000"/>
            <a:headEnd/>
            <a:tailEnd/>
          </a:ln>
          <a:effectLst/>
        </p:spPr>
        <p:txBody>
          <a:bodyPr wrap="none" anchor="ctr"/>
          <a:lstStyle/>
          <a:p>
            <a:pPr eaLnBrk="0" hangingPunct="0"/>
            <a:r>
              <a:rPr lang="en-US" sz="1800">
                <a:solidFill>
                  <a:srgbClr val="000000"/>
                </a:solidFill>
              </a:rPr>
              <a:t>Modeling </a:t>
            </a:r>
            <a:br>
              <a:rPr lang="en-US" sz="1800">
                <a:solidFill>
                  <a:srgbClr val="000000"/>
                </a:solidFill>
              </a:rPr>
            </a:br>
            <a:r>
              <a:rPr lang="en-US" sz="1800">
                <a:solidFill>
                  <a:srgbClr val="000000"/>
                </a:solidFill>
              </a:rPr>
              <a:t>Transformations</a:t>
            </a:r>
          </a:p>
        </p:txBody>
      </p:sp>
      <p:sp>
        <p:nvSpPr>
          <p:cNvPr id="315397" name="Rectangle 5"/>
          <p:cNvSpPr>
            <a:spLocks noChangeArrowheads="1"/>
          </p:cNvSpPr>
          <p:nvPr/>
        </p:nvSpPr>
        <p:spPr bwMode="auto">
          <a:xfrm>
            <a:off x="5651500" y="2154238"/>
            <a:ext cx="2949575" cy="684212"/>
          </a:xfrm>
          <a:prstGeom prst="rect">
            <a:avLst/>
          </a:prstGeom>
          <a:solidFill>
            <a:schemeClr val="accent3">
              <a:lumMod val="60000"/>
              <a:lumOff val="40000"/>
            </a:schemeClr>
          </a:solidFill>
          <a:ln w="12700" algn="ctr">
            <a:solidFill>
              <a:schemeClr val="tx1"/>
            </a:solidFill>
            <a:miter lim="800000"/>
            <a:headEnd/>
            <a:tailEnd/>
          </a:ln>
          <a:effectLst/>
        </p:spPr>
        <p:txBody>
          <a:bodyPr wrap="none" anchor="ctr"/>
          <a:lstStyle/>
          <a:p>
            <a:pPr eaLnBrk="0" hangingPunct="0"/>
            <a:r>
              <a:rPr lang="en-US">
                <a:solidFill>
                  <a:srgbClr val="000000"/>
                </a:solidFill>
              </a:rPr>
              <a:t>Illumination</a:t>
            </a:r>
          </a:p>
          <a:p>
            <a:pPr eaLnBrk="0" hangingPunct="0"/>
            <a:r>
              <a:rPr lang="en-US">
                <a:solidFill>
                  <a:srgbClr val="000000"/>
                </a:solidFill>
              </a:rPr>
              <a:t>(Shading)</a:t>
            </a:r>
          </a:p>
        </p:txBody>
      </p:sp>
      <p:sp>
        <p:nvSpPr>
          <p:cNvPr id="315398" name="Rectangle 6"/>
          <p:cNvSpPr>
            <a:spLocks noChangeArrowheads="1"/>
          </p:cNvSpPr>
          <p:nvPr/>
        </p:nvSpPr>
        <p:spPr bwMode="auto">
          <a:xfrm>
            <a:off x="5651500" y="2913063"/>
            <a:ext cx="2949575" cy="684212"/>
          </a:xfrm>
          <a:prstGeom prst="rect">
            <a:avLst/>
          </a:prstGeom>
          <a:solidFill>
            <a:schemeClr val="accent3">
              <a:lumMod val="60000"/>
              <a:lumOff val="40000"/>
            </a:schemeClr>
          </a:solidFill>
          <a:ln w="12700" algn="ctr">
            <a:solidFill>
              <a:schemeClr val="tx1"/>
            </a:solidFill>
            <a:miter lim="800000"/>
            <a:headEnd/>
            <a:tailEnd/>
          </a:ln>
          <a:effectLst/>
        </p:spPr>
        <p:txBody>
          <a:bodyPr wrap="none" anchor="ctr"/>
          <a:lstStyle/>
          <a:p>
            <a:pPr eaLnBrk="0" hangingPunct="0"/>
            <a:r>
              <a:rPr lang="en-US">
                <a:solidFill>
                  <a:srgbClr val="000000"/>
                </a:solidFill>
              </a:rPr>
              <a:t>Viewing Transformation</a:t>
            </a:r>
          </a:p>
          <a:p>
            <a:pPr eaLnBrk="0" hangingPunct="0"/>
            <a:r>
              <a:rPr lang="en-US">
                <a:solidFill>
                  <a:srgbClr val="000000"/>
                </a:solidFill>
              </a:rPr>
              <a:t>(Perspective / Orthographic)</a:t>
            </a:r>
          </a:p>
        </p:txBody>
      </p:sp>
      <p:sp>
        <p:nvSpPr>
          <p:cNvPr id="315399" name="Rectangle 7"/>
          <p:cNvSpPr>
            <a:spLocks noChangeArrowheads="1"/>
          </p:cNvSpPr>
          <p:nvPr/>
        </p:nvSpPr>
        <p:spPr bwMode="auto">
          <a:xfrm>
            <a:off x="5651500" y="3671888"/>
            <a:ext cx="2949575" cy="684212"/>
          </a:xfrm>
          <a:prstGeom prst="rect">
            <a:avLst/>
          </a:prstGeom>
          <a:solidFill>
            <a:schemeClr val="bg1">
              <a:lumMod val="95000"/>
            </a:schemeClr>
          </a:solidFill>
          <a:ln w="12700" algn="ctr">
            <a:solidFill>
              <a:schemeClr val="tx1"/>
            </a:solidFill>
            <a:miter lim="800000"/>
            <a:headEnd/>
            <a:tailEnd/>
          </a:ln>
          <a:effectLst/>
        </p:spPr>
        <p:txBody>
          <a:bodyPr wrap="none" anchor="ctr"/>
          <a:lstStyle/>
          <a:p>
            <a:pPr eaLnBrk="0" hangingPunct="0"/>
            <a:r>
              <a:rPr lang="en-US" sz="1800">
                <a:solidFill>
                  <a:srgbClr val="000000"/>
                </a:solidFill>
              </a:rPr>
              <a:t>Clipping</a:t>
            </a:r>
          </a:p>
        </p:txBody>
      </p:sp>
      <p:sp>
        <p:nvSpPr>
          <p:cNvPr id="315400" name="Rectangle 8"/>
          <p:cNvSpPr>
            <a:spLocks noChangeArrowheads="1"/>
          </p:cNvSpPr>
          <p:nvPr/>
        </p:nvSpPr>
        <p:spPr bwMode="auto">
          <a:xfrm>
            <a:off x="5651500" y="4430713"/>
            <a:ext cx="2949575" cy="684212"/>
          </a:xfrm>
          <a:prstGeom prst="rect">
            <a:avLst/>
          </a:prstGeom>
          <a:solidFill>
            <a:schemeClr val="bg1"/>
          </a:solidFill>
          <a:ln w="12700" algn="ctr">
            <a:solidFill>
              <a:schemeClr val="tx1"/>
            </a:solidFill>
            <a:miter lim="800000"/>
            <a:headEnd/>
            <a:tailEnd/>
          </a:ln>
          <a:effectLst/>
        </p:spPr>
        <p:txBody>
          <a:bodyPr wrap="none" anchor="ctr"/>
          <a:lstStyle/>
          <a:p>
            <a:pPr eaLnBrk="0" hangingPunct="0"/>
            <a:r>
              <a:rPr lang="en-US" sz="1800" dirty="0">
                <a:solidFill>
                  <a:srgbClr val="000000"/>
                </a:solidFill>
              </a:rPr>
              <a:t>Projection </a:t>
            </a:r>
            <a:br>
              <a:rPr lang="en-US" sz="1800" dirty="0">
                <a:solidFill>
                  <a:srgbClr val="000000"/>
                </a:solidFill>
              </a:rPr>
            </a:br>
            <a:r>
              <a:rPr lang="en-US" sz="1800" dirty="0">
                <a:solidFill>
                  <a:srgbClr val="000000"/>
                </a:solidFill>
              </a:rPr>
              <a:t>(to Screen Space)</a:t>
            </a:r>
          </a:p>
        </p:txBody>
      </p:sp>
      <p:sp>
        <p:nvSpPr>
          <p:cNvPr id="315401" name="Rectangle 9"/>
          <p:cNvSpPr>
            <a:spLocks noChangeArrowheads="1"/>
          </p:cNvSpPr>
          <p:nvPr/>
        </p:nvSpPr>
        <p:spPr bwMode="auto">
          <a:xfrm>
            <a:off x="5651500" y="5191125"/>
            <a:ext cx="2949575" cy="684213"/>
          </a:xfrm>
          <a:prstGeom prst="rect">
            <a:avLst/>
          </a:prstGeom>
          <a:solidFill>
            <a:srgbClr val="FFC000"/>
          </a:solidFill>
          <a:ln w="12700" algn="ctr">
            <a:solidFill>
              <a:schemeClr val="tx1"/>
            </a:solidFill>
            <a:miter lim="800000"/>
            <a:headEnd/>
            <a:tailEnd/>
          </a:ln>
          <a:effectLst/>
        </p:spPr>
        <p:txBody>
          <a:bodyPr wrap="none" anchor="ctr"/>
          <a:lstStyle/>
          <a:p>
            <a:pPr eaLnBrk="0" hangingPunct="0"/>
            <a:r>
              <a:rPr lang="en-US" sz="1800" dirty="0">
                <a:solidFill>
                  <a:srgbClr val="000000"/>
                </a:solidFill>
              </a:rPr>
              <a:t>Scan Conversion</a:t>
            </a:r>
            <a:br>
              <a:rPr lang="en-US" sz="1800" dirty="0">
                <a:solidFill>
                  <a:srgbClr val="000000"/>
                </a:solidFill>
              </a:rPr>
            </a:br>
            <a:r>
              <a:rPr lang="en-US" sz="1800" dirty="0">
                <a:solidFill>
                  <a:srgbClr val="000000"/>
                </a:solidFill>
              </a:rPr>
              <a:t>(Rasterization)</a:t>
            </a:r>
          </a:p>
        </p:txBody>
      </p:sp>
      <p:sp>
        <p:nvSpPr>
          <p:cNvPr id="315402" name="Rectangle 10"/>
          <p:cNvSpPr>
            <a:spLocks noChangeArrowheads="1"/>
          </p:cNvSpPr>
          <p:nvPr/>
        </p:nvSpPr>
        <p:spPr bwMode="auto">
          <a:xfrm>
            <a:off x="5651500" y="5949950"/>
            <a:ext cx="2949575" cy="684213"/>
          </a:xfrm>
          <a:prstGeom prst="rect">
            <a:avLst/>
          </a:prstGeom>
          <a:solidFill>
            <a:schemeClr val="bg1"/>
          </a:solidFill>
          <a:ln w="12700" algn="ctr">
            <a:solidFill>
              <a:schemeClr val="tx1"/>
            </a:solidFill>
            <a:miter lim="800000"/>
            <a:headEnd/>
            <a:tailEnd/>
          </a:ln>
          <a:effectLst/>
        </p:spPr>
        <p:txBody>
          <a:bodyPr wrap="none" anchor="ctr"/>
          <a:lstStyle/>
          <a:p>
            <a:pPr eaLnBrk="0" hangingPunct="0"/>
            <a:r>
              <a:rPr lang="en-US" sz="1800" dirty="0">
                <a:solidFill>
                  <a:srgbClr val="000000"/>
                </a:solidFill>
              </a:rPr>
              <a:t>Visibility / Display</a:t>
            </a:r>
          </a:p>
        </p:txBody>
      </p:sp>
      <p:sp>
        <p:nvSpPr>
          <p:cNvPr id="315403" name="AutoShape 11"/>
          <p:cNvSpPr>
            <a:spLocks/>
          </p:cNvSpPr>
          <p:nvPr/>
        </p:nvSpPr>
        <p:spPr bwMode="auto">
          <a:xfrm>
            <a:off x="5292725" y="1412875"/>
            <a:ext cx="287338" cy="2160588"/>
          </a:xfrm>
          <a:prstGeom prst="leftBrace">
            <a:avLst>
              <a:gd name="adj1" fmla="val 62661"/>
              <a:gd name="adj2" fmla="val 50000"/>
            </a:avLst>
          </a:prstGeom>
          <a:solidFill>
            <a:schemeClr val="tx1"/>
          </a:solidFill>
          <a:ln w="9525">
            <a:solidFill>
              <a:srgbClr val="339966"/>
            </a:solidFill>
            <a:round/>
            <a:headEnd/>
            <a:tailEnd type="none" w="sm" len="lg"/>
          </a:ln>
          <a:effectLst/>
        </p:spPr>
        <p:txBody>
          <a:bodyPr anchor="ctr">
            <a:spAutoFit/>
          </a:bodyPr>
          <a:lstStyle/>
          <a:p>
            <a:endParaRPr lang="fr-FR"/>
          </a:p>
        </p:txBody>
      </p:sp>
      <p:sp>
        <p:nvSpPr>
          <p:cNvPr id="315404" name="AutoShape 12"/>
          <p:cNvSpPr>
            <a:spLocks/>
          </p:cNvSpPr>
          <p:nvPr/>
        </p:nvSpPr>
        <p:spPr bwMode="auto">
          <a:xfrm flipH="1">
            <a:off x="5364163" y="4437063"/>
            <a:ext cx="288925" cy="2160587"/>
          </a:xfrm>
          <a:prstGeom prst="leftBrace">
            <a:avLst>
              <a:gd name="adj1" fmla="val 62317"/>
              <a:gd name="adj2" fmla="val 50000"/>
            </a:avLst>
          </a:prstGeom>
          <a:solidFill>
            <a:schemeClr val="tx1"/>
          </a:solidFill>
          <a:ln w="9525">
            <a:solidFill>
              <a:srgbClr val="008080"/>
            </a:solidFill>
            <a:round/>
            <a:headEnd/>
            <a:tailEnd type="none" w="sm" len="lg"/>
          </a:ln>
          <a:effectLst/>
        </p:spPr>
        <p:txBody>
          <a:bodyPr anchor="ctr">
            <a:spAutoFit/>
          </a:bodyPr>
          <a:lstStyle/>
          <a:p>
            <a:endParaRPr lang="fr-FR"/>
          </a:p>
        </p:txBody>
      </p:sp>
      <p:sp>
        <p:nvSpPr>
          <p:cNvPr id="14" name="Rectangle 13"/>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5"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Principes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Types des Shader </a:t>
            </a:r>
            <a:r>
              <a:rPr kumimoji="0" lang="fr-FR" sz="4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142844" y="1214422"/>
            <a:ext cx="8358246" cy="5072098"/>
          </a:xfrm>
        </p:spPr>
        <p:txBody>
          <a:bodyPr>
            <a:normAutofit/>
          </a:bodyPr>
          <a:lstStyle/>
          <a:p>
            <a:pPr lvl="1" algn="just">
              <a:buFont typeface="Wingdings" pitchFamily="2" charset="2"/>
              <a:buChar char="§"/>
            </a:pPr>
            <a:r>
              <a:rPr lang="fr-FR" b="1" dirty="0" smtClean="0">
                <a:ln w="1905"/>
                <a:solidFill>
                  <a:schemeClr val="tx1"/>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rPr>
              <a:t> Vertex Shader : </a:t>
            </a:r>
            <a:r>
              <a:rPr lang="fr-FR" dirty="0" smtClean="0">
                <a:solidFill>
                  <a:schemeClr val="tx1"/>
                </a:solidFill>
              </a:rPr>
              <a:t>Opération sur les sommets. Cette étape prend un vertex à part pour travailler dessus. S’il y a 3 </a:t>
            </a:r>
            <a:r>
              <a:rPr lang="fr-FR" dirty="0" err="1" smtClean="0">
                <a:solidFill>
                  <a:schemeClr val="tx1"/>
                </a:solidFill>
              </a:rPr>
              <a:t>vertices</a:t>
            </a:r>
            <a:r>
              <a:rPr lang="fr-FR" dirty="0" smtClean="0">
                <a:solidFill>
                  <a:schemeClr val="tx1"/>
                </a:solidFill>
              </a:rPr>
              <a:t> (pour un triangle) alors le vertex </a:t>
            </a:r>
            <a:r>
              <a:rPr lang="fr-FR" dirty="0" err="1" smtClean="0">
                <a:solidFill>
                  <a:schemeClr val="tx1"/>
                </a:solidFill>
              </a:rPr>
              <a:t>shader</a:t>
            </a:r>
            <a:r>
              <a:rPr lang="fr-FR" dirty="0" smtClean="0">
                <a:solidFill>
                  <a:schemeClr val="tx1"/>
                </a:solidFill>
              </a:rPr>
              <a:t> sera exécuté 3 fois.</a:t>
            </a:r>
          </a:p>
          <a:p>
            <a:pPr lvl="1" algn="just"/>
            <a:endParaRPr lang="fr-FR" dirty="0" smtClean="0">
              <a:solidFill>
                <a:schemeClr val="bg2">
                  <a:lumMod val="25000"/>
                </a:schemeClr>
              </a:solidFill>
            </a:endParaRPr>
          </a:p>
          <a:p>
            <a:pPr lvl="1" algn="just">
              <a:buFont typeface="Wingdings" pitchFamily="2" charset="2"/>
              <a:buChar char="§"/>
            </a:pPr>
            <a:r>
              <a:rPr lang="fr-FR" b="1" dirty="0" smtClean="0">
                <a:ln w="1905"/>
                <a:solidFill>
                  <a:schemeClr val="tx1"/>
                </a:soli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a:t>
            </a:r>
            <a:r>
              <a:rPr lang="fr-FR" b="1" dirty="0" smtClean="0">
                <a:ln w="1905"/>
                <a:solidFill>
                  <a:schemeClr val="tx1"/>
                </a:solidFill>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rPr>
              <a:t>Fragment Shader: </a:t>
            </a:r>
            <a:r>
              <a:rPr lang="fr-FR" dirty="0" smtClean="0">
                <a:solidFill>
                  <a:schemeClr val="tx1"/>
                </a:solidFill>
              </a:rPr>
              <a:t>(</a:t>
            </a:r>
            <a:r>
              <a:rPr lang="fr-FR" b="1" dirty="0" smtClean="0">
                <a:solidFill>
                  <a:schemeClr val="tx1"/>
                </a:solidFill>
                <a:effectLst>
                  <a:outerShdw blurRad="38100" dist="38100" dir="2700000" algn="tl">
                    <a:srgbClr val="000000">
                      <a:alpha val="43137"/>
                    </a:srgbClr>
                  </a:outerShdw>
                </a:effectLst>
              </a:rPr>
              <a:t>Pixel Shader</a:t>
            </a:r>
            <a:r>
              <a:rPr lang="fr-FR" dirty="0" smtClean="0">
                <a:solidFill>
                  <a:schemeClr val="tx1"/>
                </a:solidFill>
              </a:rPr>
              <a:t>) </a:t>
            </a:r>
            <a:r>
              <a:rPr lang="fr-FR" dirty="0" smtClean="0">
                <a:solidFill>
                  <a:schemeClr val="bg2">
                    <a:lumMod val="25000"/>
                  </a:schemeClr>
                </a:solidFill>
              </a:rPr>
              <a:t>:</a:t>
            </a:r>
            <a:r>
              <a:rPr lang="fr-FR" dirty="0" smtClean="0">
                <a:solidFill>
                  <a:schemeClr val="tx1"/>
                </a:solidFill>
              </a:rPr>
              <a:t> C’est l’étape qui va définir la couleur de chaque pixel de la forme délimitée par les </a:t>
            </a:r>
            <a:r>
              <a:rPr lang="fr-FR" dirty="0" err="1" smtClean="0">
                <a:solidFill>
                  <a:schemeClr val="tx1"/>
                </a:solidFill>
              </a:rPr>
              <a:t>vertices</a:t>
            </a:r>
            <a:r>
              <a:rPr lang="fr-FR" dirty="0" smtClean="0">
                <a:solidFill>
                  <a:schemeClr val="tx1"/>
                </a:solidFill>
              </a:rPr>
              <a:t> (après la </a:t>
            </a:r>
            <a:r>
              <a:rPr lang="fr-FR" dirty="0" err="1" smtClean="0">
                <a:solidFill>
                  <a:schemeClr val="tx1"/>
                </a:solidFill>
              </a:rPr>
              <a:t>rasterisation</a:t>
            </a:r>
            <a:r>
              <a:rPr lang="fr-FR" dirty="0" smtClean="0">
                <a:solidFill>
                  <a:schemeClr val="tx1"/>
                </a:solidFill>
              </a:rPr>
              <a:t> «</a:t>
            </a:r>
            <a:r>
              <a:rPr lang="fr-FR" b="1" dirty="0" smtClean="0">
                <a:solidFill>
                  <a:schemeClr val="tx1"/>
                </a:solidFill>
              </a:rPr>
              <a:t>convertir une image vectorielle en une image matricielle</a:t>
            </a:r>
            <a:r>
              <a:rPr lang="fr-FR" dirty="0" smtClean="0">
                <a:solidFill>
                  <a:schemeClr val="tx1"/>
                </a:solidFill>
              </a:rPr>
              <a:t> »)</a:t>
            </a:r>
          </a:p>
          <a:p>
            <a:pPr algn="l"/>
            <a:endParaRPr lang="fr-FR" dirty="0" smtClean="0">
              <a:solidFill>
                <a:schemeClr val="bg2">
                  <a:lumMod val="2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38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Vertex Shader</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42834" y="933434"/>
            <a:ext cx="8886884" cy="5710276"/>
          </a:xfrm>
        </p:spPr>
        <p:txBody>
          <a:bodyPr>
            <a:normAutofit fontScale="85000" lnSpcReduction="20000"/>
          </a:bodyPr>
          <a:lstStyle/>
          <a:p>
            <a:pPr algn="l">
              <a:buFont typeface="Wingdings" pitchFamily="2" charset="2"/>
              <a:buChar char="Ø"/>
            </a:pPr>
            <a:r>
              <a:rPr lang="fr-FR" b="1" dirty="0" smtClean="0">
                <a:solidFill>
                  <a:schemeClr val="tx1"/>
                </a:solidFill>
                <a:effectLst>
                  <a:outerShdw blurRad="38100" dist="38100" dir="2700000" algn="tl">
                    <a:srgbClr val="000000">
                      <a:alpha val="43137"/>
                    </a:srgbClr>
                  </a:outerShdw>
                </a:effectLst>
              </a:rPr>
              <a:t> </a:t>
            </a:r>
            <a:r>
              <a:rPr lang="fr-FR" sz="3300" b="1" dirty="0" smtClean="0">
                <a:solidFill>
                  <a:schemeClr val="tx1"/>
                </a:solidFill>
                <a:effectLst>
                  <a:outerShdw blurRad="38100" dist="38100" dir="2700000" algn="tl">
                    <a:srgbClr val="000000">
                      <a:alpha val="43137"/>
                    </a:srgbClr>
                  </a:outerShdw>
                </a:effectLst>
              </a:rPr>
              <a:t>Peut</a:t>
            </a:r>
            <a:r>
              <a:rPr lang="fr-FR" b="1" dirty="0" smtClean="0">
                <a:solidFill>
                  <a:schemeClr val="tx1"/>
                </a:solidFill>
                <a:effectLst>
                  <a:outerShdw blurRad="38100" dist="38100" dir="2700000" algn="tl">
                    <a:srgbClr val="000000">
                      <a:alpha val="43137"/>
                    </a:srgbClr>
                  </a:outerShdw>
                </a:effectLst>
              </a:rPr>
              <a:t> faire</a:t>
            </a:r>
          </a:p>
          <a:p>
            <a:pPr lvl="1" algn="l">
              <a:buFont typeface="Wingdings" pitchFamily="2" charset="2"/>
              <a:buChar char="§"/>
            </a:pPr>
            <a:r>
              <a:rPr lang="fr-FR" dirty="0" smtClean="0">
                <a:solidFill>
                  <a:schemeClr val="tx1">
                    <a:lumMod val="85000"/>
                    <a:lumOff val="15000"/>
                  </a:schemeClr>
                </a:solidFill>
              </a:rPr>
              <a:t>    </a:t>
            </a:r>
            <a:r>
              <a:rPr lang="fr-FR" sz="3100" dirty="0" smtClean="0">
                <a:solidFill>
                  <a:schemeClr val="tx1">
                    <a:lumMod val="85000"/>
                    <a:lumOff val="15000"/>
                  </a:schemeClr>
                </a:solidFill>
              </a:rPr>
              <a:t>Transformation des propriétés des </a:t>
            </a:r>
            <a:r>
              <a:rPr lang="fr-FR" sz="3100" dirty="0" smtClean="0">
                <a:solidFill>
                  <a:schemeClr val="tx1">
                    <a:lumMod val="85000"/>
                    <a:lumOff val="15000"/>
                  </a:schemeClr>
                </a:solidFill>
              </a:rPr>
              <a:t>sommets:  </a:t>
            </a:r>
            <a:r>
              <a:rPr lang="fr-FR" sz="3100" dirty="0" smtClean="0">
                <a:solidFill>
                  <a:schemeClr val="tx1">
                    <a:lumMod val="85000"/>
                    <a:lumOff val="15000"/>
                  </a:schemeClr>
                </a:solidFill>
              </a:rPr>
              <a:t>	Position/normale/couleurs/coordonnées texture/…</a:t>
            </a:r>
          </a:p>
          <a:p>
            <a:pPr lvl="1" algn="l">
              <a:buFont typeface="Wingdings" pitchFamily="2" charset="2"/>
              <a:buChar char="§"/>
            </a:pPr>
            <a:r>
              <a:rPr lang="fr-FR" sz="3100" dirty="0" smtClean="0">
                <a:solidFill>
                  <a:schemeClr val="tx1">
                    <a:lumMod val="85000"/>
                    <a:lumOff val="15000"/>
                  </a:schemeClr>
                </a:solidFill>
              </a:rPr>
              <a:t>	Calcul de l’éclairage par sommets </a:t>
            </a:r>
          </a:p>
          <a:p>
            <a:pPr lvl="1" algn="l">
              <a:buFont typeface="Wingdings" pitchFamily="2" charset="2"/>
              <a:buChar char="§"/>
            </a:pPr>
            <a:r>
              <a:rPr lang="fr-FR" sz="3100" dirty="0" smtClean="0">
                <a:solidFill>
                  <a:schemeClr val="tx1">
                    <a:lumMod val="85000"/>
                    <a:lumOff val="15000"/>
                  </a:schemeClr>
                </a:solidFill>
              </a:rPr>
              <a:t>	Génération de coordonnées texture</a:t>
            </a:r>
          </a:p>
          <a:p>
            <a:pPr lvl="1" algn="l">
              <a:buFont typeface="Wingdings" pitchFamily="2" charset="2"/>
              <a:buChar char="§"/>
            </a:pPr>
            <a:r>
              <a:rPr lang="fr-FR" sz="3100" dirty="0" smtClean="0">
                <a:solidFill>
                  <a:schemeClr val="tx1">
                    <a:lumMod val="85000"/>
                    <a:lumOff val="15000"/>
                  </a:schemeClr>
                </a:solidFill>
              </a:rPr>
              <a:t>     Transformation des normales au sommet ;</a:t>
            </a:r>
          </a:p>
          <a:p>
            <a:pPr lvl="1" algn="l">
              <a:buFont typeface="Wingdings" pitchFamily="2" charset="2"/>
              <a:buChar char="§"/>
            </a:pPr>
            <a:r>
              <a:rPr lang="fr-FR" sz="3100" dirty="0" smtClean="0">
                <a:solidFill>
                  <a:schemeClr val="tx1">
                    <a:lumMod val="85000"/>
                    <a:lumOff val="15000"/>
                  </a:schemeClr>
                </a:solidFill>
              </a:rPr>
              <a:t>      Calcul des couleurs.</a:t>
            </a:r>
          </a:p>
          <a:p>
            <a:pPr lvl="1" algn="l">
              <a:buFont typeface="Wingdings" pitchFamily="2" charset="2"/>
              <a:buChar char="§"/>
            </a:pPr>
            <a:r>
              <a:rPr lang="fr-FR" dirty="0" smtClean="0">
                <a:solidFill>
                  <a:schemeClr val="tx1">
                    <a:lumMod val="85000"/>
                    <a:lumOff val="15000"/>
                  </a:schemeClr>
                </a:solidFill>
              </a:rPr>
              <a:t> </a:t>
            </a:r>
            <a:r>
              <a:rPr lang="fr-FR" sz="2800" dirty="0" smtClean="0">
                <a:solidFill>
                  <a:schemeClr val="tx1">
                    <a:lumMod val="85000"/>
                    <a:lumOff val="15000"/>
                  </a:schemeClr>
                </a:solidFill>
              </a:rPr>
              <a:t>…</a:t>
            </a:r>
          </a:p>
          <a:p>
            <a:pPr algn="l">
              <a:buFont typeface="Wingdings" pitchFamily="2" charset="2"/>
              <a:buChar char="Ø"/>
            </a:pPr>
            <a:r>
              <a:rPr lang="fr-FR" sz="3300" b="1" dirty="0" smtClean="0">
                <a:solidFill>
                  <a:schemeClr val="tx1"/>
                </a:solidFill>
                <a:effectLst>
                  <a:outerShdw blurRad="38100" dist="38100" dir="2700000" algn="tl">
                    <a:srgbClr val="000000">
                      <a:alpha val="43137"/>
                    </a:srgbClr>
                  </a:outerShdw>
                </a:effectLst>
              </a:rPr>
              <a:t> Ne peut pas faire</a:t>
            </a:r>
          </a:p>
          <a:p>
            <a:pPr lvl="1" algn="l">
              <a:buFont typeface="Wingdings" pitchFamily="2" charset="2"/>
              <a:buChar char="§"/>
            </a:pPr>
            <a:r>
              <a:rPr lang="fr-FR" dirty="0" smtClean="0">
                <a:solidFill>
                  <a:schemeClr val="tx1">
                    <a:lumMod val="85000"/>
                    <a:lumOff val="15000"/>
                  </a:schemeClr>
                </a:solidFill>
              </a:rPr>
              <a:t>	</a:t>
            </a:r>
            <a:r>
              <a:rPr lang="fr-FR" sz="3100" dirty="0" smtClean="0">
                <a:solidFill>
                  <a:schemeClr val="tx1">
                    <a:lumMod val="85000"/>
                    <a:lumOff val="15000"/>
                  </a:schemeClr>
                </a:solidFill>
              </a:rPr>
              <a:t>Accès au voisins, générer des primitives</a:t>
            </a:r>
          </a:p>
          <a:p>
            <a:pPr lvl="1" algn="l">
              <a:buFont typeface="Wingdings" pitchFamily="2" charset="2"/>
              <a:buChar char="§"/>
            </a:pPr>
            <a:r>
              <a:rPr lang="fr-FR" sz="3100" dirty="0" smtClean="0">
                <a:solidFill>
                  <a:schemeClr val="tx1">
                    <a:lumMod val="85000"/>
                    <a:lumOff val="15000"/>
                  </a:schemeClr>
                </a:solidFill>
              </a:rPr>
              <a:t>	Élimination des faces non-visibles</a:t>
            </a:r>
          </a:p>
          <a:p>
            <a:pPr lvl="1" algn="l">
              <a:buFont typeface="Wingdings" pitchFamily="2" charset="2"/>
              <a:buChar char="§"/>
            </a:pPr>
            <a:r>
              <a:rPr lang="fr-FR" sz="3100" dirty="0" smtClean="0">
                <a:solidFill>
                  <a:schemeClr val="tx1">
                    <a:lumMod val="85000"/>
                    <a:lumOff val="15000"/>
                  </a:schemeClr>
                </a:solidFill>
              </a:rPr>
              <a:t>	</a:t>
            </a:r>
            <a:r>
              <a:rPr lang="fr-FR" sz="3100" dirty="0" err="1" smtClean="0">
                <a:solidFill>
                  <a:schemeClr val="tx1">
                    <a:lumMod val="85000"/>
                    <a:lumOff val="15000"/>
                  </a:schemeClr>
                </a:solidFill>
              </a:rPr>
              <a:t>Backface</a:t>
            </a:r>
            <a:r>
              <a:rPr lang="fr-FR" sz="3100" dirty="0" smtClean="0">
                <a:solidFill>
                  <a:schemeClr val="tx1">
                    <a:lumMod val="85000"/>
                    <a:lumOff val="15000"/>
                  </a:schemeClr>
                </a:solidFill>
              </a:rPr>
              <a:t> </a:t>
            </a:r>
            <a:r>
              <a:rPr lang="fr-FR" sz="3100" dirty="0" err="1" smtClean="0">
                <a:solidFill>
                  <a:schemeClr val="tx1">
                    <a:lumMod val="85000"/>
                    <a:lumOff val="15000"/>
                  </a:schemeClr>
                </a:solidFill>
              </a:rPr>
              <a:t>culling</a:t>
            </a:r>
            <a:endParaRPr lang="fr-FR" sz="3100" dirty="0" smtClean="0">
              <a:solidFill>
                <a:schemeClr val="tx1">
                  <a:lumMod val="85000"/>
                  <a:lumOff val="15000"/>
                </a:schemeClr>
              </a:solidFill>
            </a:endParaRPr>
          </a:p>
          <a:p>
            <a:pPr lvl="1" algn="l">
              <a:buFont typeface="Wingdings" pitchFamily="2" charset="2"/>
              <a:buChar char="§"/>
            </a:pPr>
            <a:r>
              <a:rPr lang="fr-FR" sz="3100" dirty="0" smtClean="0">
                <a:solidFill>
                  <a:schemeClr val="tx1">
                    <a:lumMod val="85000"/>
                    <a:lumOff val="15000"/>
                  </a:schemeClr>
                </a:solidFill>
              </a:rPr>
              <a:t>	Assemblage des primitives</a:t>
            </a:r>
          </a:p>
          <a:p>
            <a:pPr lvl="1" algn="l">
              <a:buFont typeface="Wingdings" pitchFamily="2" charset="2"/>
              <a:buChar char="§"/>
            </a:pPr>
            <a:r>
              <a:rPr lang="fr-FR" dirty="0" smtClean="0">
                <a:solidFill>
                  <a:schemeClr val="tx1">
                    <a:lumMod val="85000"/>
                    <a:lumOff val="15000"/>
                  </a:schemeClr>
                </a:solidFill>
              </a:rPr>
              <a:t>…</a:t>
            </a:r>
            <a:endParaRPr lang="fr-FR"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39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
        <p:nvSpPr>
          <p:cNvPr id="8" name="Rectangle 7"/>
          <p:cNvSpPr/>
          <p:nvPr/>
        </p:nvSpPr>
        <p:spPr>
          <a:xfrm>
            <a:off x="571472" y="1285860"/>
            <a:ext cx="7786742" cy="1815882"/>
          </a:xfrm>
          <a:prstGeom prst="rect">
            <a:avLst/>
          </a:prstGeom>
        </p:spPr>
        <p:txBody>
          <a:bodyPr wrap="square">
            <a:spAutoFit/>
          </a:bodyPr>
          <a:lstStyle/>
          <a:p>
            <a:pPr algn="just"/>
            <a:r>
              <a:rPr lang="fr-FR" sz="2800" kern="0" spc="-40" dirty="0" smtClean="0">
                <a:latin typeface="Calibri" pitchFamily="34" charset="0"/>
                <a:ea typeface="ヒラギノ角ゴ ProN W3" pitchFamily="-32" charset="-128"/>
                <a:sym typeface="Calibri" pitchFamily="34" charset="0"/>
              </a:rPr>
              <a:t>On appelle pipeline 3D la succession des opérations généralement réalisées par une </a:t>
            </a:r>
            <a:r>
              <a:rPr lang="fr-FR" sz="2800" kern="0" spc="-40" dirty="0" smtClean="0">
                <a:latin typeface="Calibri" pitchFamily="34" charset="0"/>
                <a:ea typeface="ヒラギノ角ゴ ProN W3" pitchFamily="-32" charset="-128"/>
                <a:sym typeface="Calibri" pitchFamily="34" charset="0"/>
                <a:hlinkClick r:id="rId2" tooltip="Carte graphique"/>
              </a:rPr>
              <a:t>carte graphique</a:t>
            </a:r>
            <a:r>
              <a:rPr lang="fr-FR" sz="2800" kern="0" spc="-40" dirty="0" smtClean="0">
                <a:latin typeface="Calibri" pitchFamily="34" charset="0"/>
                <a:ea typeface="ヒラギノ角ゴ ProN W3" pitchFamily="-32" charset="-128"/>
                <a:sym typeface="Calibri" pitchFamily="34" charset="0"/>
              </a:rPr>
              <a:t> nécessaires au rendu d'un lot de données sur un frame buffer.</a:t>
            </a:r>
          </a:p>
        </p:txBody>
      </p:sp>
      <p:pic>
        <p:nvPicPr>
          <p:cNvPr id="1026" name="Picture 2"/>
          <p:cNvPicPr>
            <a:picLocks noChangeAspect="1" noChangeArrowheads="1"/>
          </p:cNvPicPr>
          <p:nvPr/>
        </p:nvPicPr>
        <p:blipFill>
          <a:blip r:embed="rId3">
            <a:lum bright="-30000" contrast="40000"/>
          </a:blip>
          <a:srcRect/>
          <a:stretch>
            <a:fillRect/>
          </a:stretch>
        </p:blipFill>
        <p:spPr bwMode="auto">
          <a:xfrm>
            <a:off x="71406" y="4857760"/>
            <a:ext cx="8892880" cy="1214446"/>
          </a:xfrm>
          <a:prstGeom prst="rect">
            <a:avLst/>
          </a:prstGeom>
          <a:noFill/>
          <a:ln w="9525">
            <a:noFill/>
            <a:miter lim="800000"/>
            <a:headEnd/>
            <a:tailEnd/>
          </a:ln>
          <a:effectLst/>
        </p:spPr>
      </p:pic>
      <p:sp>
        <p:nvSpPr>
          <p:cNvPr id="9" name="Rectangle 8"/>
          <p:cNvSpPr/>
          <p:nvPr/>
        </p:nvSpPr>
        <p:spPr>
          <a:xfrm>
            <a:off x="428612" y="3214686"/>
            <a:ext cx="8358230" cy="1200329"/>
          </a:xfrm>
          <a:prstGeom prst="rect">
            <a:avLst/>
          </a:prstGeom>
        </p:spPr>
        <p:txBody>
          <a:bodyPr wrap="square">
            <a:spAutoFit/>
          </a:bodyPr>
          <a:lstStyle/>
          <a:p>
            <a:pPr algn="just"/>
            <a:r>
              <a:rPr lang="fr-FR" sz="2400" kern="0" spc="-40" dirty="0" smtClean="0">
                <a:effectLst>
                  <a:outerShdw blurRad="38100" dist="38100" dir="2700000" algn="tl">
                    <a:srgbClr val="000000">
                      <a:alpha val="43137"/>
                    </a:srgbClr>
                  </a:outerShdw>
                </a:effectLst>
                <a:latin typeface="Calibri" pitchFamily="34" charset="0"/>
                <a:ea typeface="ヒラギノ角ゴ ProN W3" pitchFamily="-32" charset="-128"/>
                <a:sym typeface="Calibri" pitchFamily="34" charset="0"/>
              </a:rPr>
              <a:t>Dans un pipeline graphique, les différentes étapes du pipeline traitent de l’information de géométrie ou de couleur. Le produit du pipeline est une couleur donnée pour un pixel particulier.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Vertex Shader</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42834" y="1290624"/>
            <a:ext cx="8886884" cy="3281384"/>
          </a:xfrm>
        </p:spPr>
        <p:txBody>
          <a:bodyPr>
            <a:normAutofit/>
          </a:bodyPr>
          <a:lstStyle/>
          <a:p>
            <a:pPr algn="l">
              <a:buFont typeface="Wingdings" pitchFamily="2" charset="2"/>
              <a:buChar char="Ø"/>
            </a:pPr>
            <a:r>
              <a:rPr lang="fr-FR" b="1" dirty="0" smtClean="0">
                <a:solidFill>
                  <a:schemeClr val="tx1"/>
                </a:solidFill>
                <a:effectLst>
                  <a:outerShdw blurRad="38100" dist="38100" dir="2700000" algn="tl">
                    <a:srgbClr val="000000">
                      <a:alpha val="43137"/>
                    </a:srgbClr>
                  </a:outerShdw>
                </a:effectLst>
              </a:rPr>
              <a:t> </a:t>
            </a:r>
            <a:r>
              <a:rPr lang="fr-FR" sz="3300" b="1" dirty="0" smtClean="0">
                <a:solidFill>
                  <a:schemeClr val="tx1"/>
                </a:solidFill>
                <a:effectLst>
                  <a:outerShdw blurRad="38100" dist="38100" dir="2700000" algn="tl">
                    <a:srgbClr val="000000">
                      <a:alpha val="43137"/>
                    </a:srgbClr>
                  </a:outerShdw>
                </a:effectLst>
              </a:rPr>
              <a:t>Entrées/sorties</a:t>
            </a:r>
            <a:endParaRPr lang="fr-FR" b="1" dirty="0" smtClean="0">
              <a:solidFill>
                <a:schemeClr val="tx1"/>
              </a:solidFill>
              <a:effectLst>
                <a:outerShdw blurRad="38100" dist="38100" dir="2700000" algn="tl">
                  <a:srgbClr val="000000">
                    <a:alpha val="43137"/>
                  </a:srgbClr>
                </a:outerShdw>
              </a:effectLst>
            </a:endParaRPr>
          </a:p>
          <a:p>
            <a:pPr lvl="1" algn="just">
              <a:buFont typeface="Wingdings" pitchFamily="2" charset="2"/>
              <a:buChar char="§"/>
            </a:pPr>
            <a:r>
              <a:rPr lang="fr-FR" dirty="0" smtClean="0">
                <a:solidFill>
                  <a:srgbClr val="C00000"/>
                </a:solidFill>
              </a:rPr>
              <a:t>   </a:t>
            </a:r>
            <a:r>
              <a:rPr lang="fr-FR" sz="3100" b="1" dirty="0" smtClean="0">
                <a:solidFill>
                  <a:srgbClr val="C00000"/>
                </a:solidFill>
                <a:effectLst>
                  <a:outerShdw blurRad="38100" dist="38100" dir="2700000" algn="tl">
                    <a:srgbClr val="000000">
                      <a:alpha val="43137"/>
                    </a:srgbClr>
                  </a:outerShdw>
                </a:effectLst>
              </a:rPr>
              <a:t>Entrées</a:t>
            </a:r>
            <a:r>
              <a:rPr lang="fr-FR" sz="3100" dirty="0" smtClean="0">
                <a:solidFill>
                  <a:schemeClr val="tx1">
                    <a:lumMod val="85000"/>
                    <a:lumOff val="15000"/>
                  </a:schemeClr>
                </a:solidFill>
                <a:effectLst>
                  <a:outerShdw blurRad="38100" dist="38100" dir="2700000" algn="tl">
                    <a:srgbClr val="000000">
                      <a:alpha val="43137"/>
                    </a:srgbClr>
                  </a:outerShdw>
                </a:effectLst>
              </a:rPr>
              <a:t> </a:t>
            </a:r>
            <a:r>
              <a:rPr lang="fr-FR" sz="3100" dirty="0" smtClean="0">
                <a:solidFill>
                  <a:schemeClr val="tx1">
                    <a:lumMod val="85000"/>
                    <a:lumOff val="15000"/>
                  </a:schemeClr>
                </a:solidFill>
              </a:rPr>
              <a:t>: données vertex : position, couleur, normales, . . . ;</a:t>
            </a:r>
          </a:p>
          <a:p>
            <a:pPr lvl="1" algn="just">
              <a:buFont typeface="Wingdings" pitchFamily="2" charset="2"/>
              <a:buChar char="§"/>
            </a:pPr>
            <a:r>
              <a:rPr lang="fr-FR" sz="3100" b="1" dirty="0" smtClean="0">
                <a:solidFill>
                  <a:srgbClr val="C00000"/>
                </a:solidFill>
                <a:effectLst>
                  <a:outerShdw blurRad="38100" dist="38100" dir="2700000" algn="tl">
                    <a:srgbClr val="000000">
                      <a:alpha val="43137"/>
                    </a:srgbClr>
                  </a:outerShdw>
                </a:effectLst>
              </a:rPr>
              <a:t>  Sorties</a:t>
            </a:r>
            <a:r>
              <a:rPr lang="fr-FR" sz="3100" dirty="0" smtClean="0">
                <a:solidFill>
                  <a:schemeClr val="tx1">
                    <a:lumMod val="85000"/>
                    <a:lumOff val="15000"/>
                  </a:schemeClr>
                </a:solidFill>
              </a:rPr>
              <a:t> : au minimum la position nouvellement calculée du vertex</a:t>
            </a:r>
            <a:endParaRPr lang="fr-FR" sz="7200" dirty="0" smtClean="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Fragment Shader </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285720" y="1000132"/>
            <a:ext cx="8643998" cy="5643578"/>
          </a:xfrm>
        </p:spPr>
        <p:txBody>
          <a:bodyPr>
            <a:normAutofit fontScale="55000" lnSpcReduction="20000"/>
          </a:bodyPr>
          <a:lstStyle/>
          <a:p>
            <a:pPr algn="l">
              <a:buFont typeface="Wingdings" pitchFamily="2" charset="2"/>
              <a:buChar char="Ø"/>
            </a:pPr>
            <a:r>
              <a:rPr lang="fr-FR" sz="3900" b="1" dirty="0" smtClean="0">
                <a:solidFill>
                  <a:schemeClr val="tx1"/>
                </a:solidFill>
                <a:effectLst>
                  <a:outerShdw blurRad="38100" dist="38100" dir="2700000" algn="tl">
                    <a:srgbClr val="000000">
                      <a:alpha val="43137"/>
                    </a:srgbClr>
                  </a:outerShdw>
                </a:effectLst>
              </a:rPr>
              <a:t> Peut faire</a:t>
            </a:r>
          </a:p>
          <a:p>
            <a:pPr lvl="1" algn="just">
              <a:buFont typeface="Wingdings" pitchFamily="2" charset="2"/>
              <a:buChar char="§"/>
            </a:pPr>
            <a:r>
              <a:rPr lang="fr-FR" sz="3600" dirty="0" smtClean="0">
                <a:solidFill>
                  <a:schemeClr val="tx1">
                    <a:lumMod val="85000"/>
                    <a:lumOff val="15000"/>
                  </a:schemeClr>
                </a:solidFill>
              </a:rPr>
              <a:t> </a:t>
            </a:r>
            <a:r>
              <a:rPr lang="fr-FR" sz="4000" dirty="0" smtClean="0">
                <a:solidFill>
                  <a:schemeClr val="tx1"/>
                </a:solidFill>
              </a:rPr>
              <a:t>valeur reçue du vertex shader (</a:t>
            </a:r>
            <a:r>
              <a:rPr lang="fr-FR" sz="4000" b="1" i="1" dirty="0" smtClean="0">
                <a:solidFill>
                  <a:schemeClr val="tx1"/>
                </a:solidFill>
                <a:effectLst>
                  <a:outerShdw blurRad="38100" dist="38100" dir="2700000" algn="tl">
                    <a:srgbClr val="000000">
                      <a:alpha val="43137"/>
                    </a:srgbClr>
                  </a:outerShdw>
                </a:effectLst>
              </a:rPr>
              <a:t>interpolée par la rastérisation</a:t>
            </a:r>
            <a:r>
              <a:rPr lang="fr-FR" sz="4000" dirty="0" smtClean="0">
                <a:solidFill>
                  <a:schemeClr val="tx1"/>
                </a:solidFill>
              </a:rPr>
              <a:t>)</a:t>
            </a:r>
          </a:p>
          <a:p>
            <a:pPr lvl="1" algn="just">
              <a:buFont typeface="Wingdings" pitchFamily="2" charset="2"/>
              <a:buChar char="§"/>
            </a:pPr>
            <a:r>
              <a:rPr lang="fr-FR" sz="4000" dirty="0" smtClean="0">
                <a:solidFill>
                  <a:schemeClr val="tx1"/>
                </a:solidFill>
              </a:rPr>
              <a:t>Opérations sur les valeurs interpolées (couleurs, 	normales, tex </a:t>
            </a:r>
            <a:r>
              <a:rPr lang="fr-FR" sz="4000" dirty="0" err="1" smtClean="0">
                <a:solidFill>
                  <a:schemeClr val="tx1"/>
                </a:solidFill>
              </a:rPr>
              <a:t>coords</a:t>
            </a:r>
            <a:r>
              <a:rPr lang="fr-FR" sz="4000" dirty="0" smtClean="0">
                <a:solidFill>
                  <a:schemeClr val="tx1"/>
                </a:solidFill>
              </a:rPr>
              <a:t>...)</a:t>
            </a:r>
          </a:p>
          <a:p>
            <a:pPr lvl="1" algn="just">
              <a:buFont typeface="Wingdings" pitchFamily="2" charset="2"/>
              <a:buChar char="§"/>
            </a:pPr>
            <a:r>
              <a:rPr lang="fr-FR" sz="4000" dirty="0" smtClean="0">
                <a:solidFill>
                  <a:schemeClr val="tx1"/>
                </a:solidFill>
              </a:rPr>
              <a:t> Calcul de couleur des coordonnées textures par rapport au pixel ;</a:t>
            </a:r>
          </a:p>
          <a:p>
            <a:pPr lvl="1" algn="just">
              <a:buFont typeface="Wingdings" pitchFamily="2" charset="2"/>
              <a:buChar char="§"/>
            </a:pPr>
            <a:r>
              <a:rPr lang="fr-FR" sz="4000" dirty="0" smtClean="0">
                <a:solidFill>
                  <a:schemeClr val="tx1"/>
                </a:solidFill>
              </a:rPr>
              <a:t> Application de texture ;</a:t>
            </a:r>
          </a:p>
          <a:p>
            <a:pPr lvl="1" algn="just">
              <a:buFont typeface="Wingdings" pitchFamily="2" charset="2"/>
              <a:buChar char="§"/>
            </a:pPr>
            <a:r>
              <a:rPr lang="fr-FR" sz="4000" dirty="0" smtClean="0">
                <a:solidFill>
                  <a:schemeClr val="tx1"/>
                </a:solidFill>
              </a:rPr>
              <a:t> Brouillard ;</a:t>
            </a:r>
          </a:p>
          <a:p>
            <a:pPr lvl="1" algn="just">
              <a:buFont typeface="Wingdings" pitchFamily="2" charset="2"/>
              <a:buChar char="§"/>
            </a:pPr>
            <a:r>
              <a:rPr lang="fr-FR" sz="4000" dirty="0" smtClean="0">
                <a:solidFill>
                  <a:schemeClr val="tx1"/>
                </a:solidFill>
              </a:rPr>
              <a:t> Calcul des normales si illumination par pixel.</a:t>
            </a:r>
          </a:p>
          <a:p>
            <a:pPr lvl="1" algn="just">
              <a:buFont typeface="Wingdings" pitchFamily="2" charset="2"/>
              <a:buChar char="§"/>
            </a:pPr>
            <a:r>
              <a:rPr lang="fr-FR" sz="4000" dirty="0" smtClean="0">
                <a:solidFill>
                  <a:schemeClr val="tx1">
                    <a:lumMod val="85000"/>
                    <a:lumOff val="15000"/>
                  </a:schemeClr>
                </a:solidFill>
              </a:rPr>
              <a:t> …</a:t>
            </a:r>
          </a:p>
          <a:p>
            <a:pPr algn="just">
              <a:buFont typeface="Wingdings" pitchFamily="2" charset="2"/>
              <a:buChar char="Ø"/>
            </a:pPr>
            <a:r>
              <a:rPr lang="fr-FR" sz="3900" b="1" dirty="0" smtClean="0">
                <a:solidFill>
                  <a:schemeClr val="tx1"/>
                </a:solidFill>
                <a:effectLst>
                  <a:outerShdw blurRad="38100" dist="38100" dir="2700000" algn="tl">
                    <a:srgbClr val="000000">
                      <a:alpha val="43137"/>
                    </a:srgbClr>
                  </a:outerShdw>
                </a:effectLst>
              </a:rPr>
              <a:t> Ne peut pas faire</a:t>
            </a:r>
          </a:p>
          <a:p>
            <a:pPr lvl="1" algn="just">
              <a:buFont typeface="Wingdings" pitchFamily="2" charset="2"/>
              <a:buChar char="§"/>
            </a:pPr>
            <a:r>
              <a:rPr lang="fr-FR" sz="4000" dirty="0" smtClean="0">
                <a:solidFill>
                  <a:schemeClr val="tx1">
                    <a:lumMod val="85000"/>
                    <a:lumOff val="15000"/>
                  </a:schemeClr>
                </a:solidFill>
              </a:rPr>
              <a:t> </a:t>
            </a:r>
            <a:r>
              <a:rPr lang="fr-FR" sz="4000" dirty="0" smtClean="0">
                <a:solidFill>
                  <a:schemeClr val="tx1"/>
                </a:solidFill>
              </a:rPr>
              <a:t>Histogramme</a:t>
            </a:r>
          </a:p>
          <a:p>
            <a:pPr lvl="1" algn="just">
              <a:buFont typeface="Wingdings" pitchFamily="2" charset="2"/>
              <a:buChar char="§"/>
            </a:pPr>
            <a:r>
              <a:rPr lang="fr-FR" sz="4000" dirty="0" smtClean="0">
                <a:solidFill>
                  <a:schemeClr val="tx1"/>
                </a:solidFill>
              </a:rPr>
              <a:t> Alpha test</a:t>
            </a:r>
          </a:p>
          <a:p>
            <a:pPr lvl="1" algn="just">
              <a:buFont typeface="Wingdings" pitchFamily="2" charset="2"/>
              <a:buChar char="§"/>
            </a:pPr>
            <a:r>
              <a:rPr lang="fr-FR" sz="4000" dirty="0" smtClean="0">
                <a:solidFill>
                  <a:schemeClr val="tx1"/>
                </a:solidFill>
              </a:rPr>
              <a:t> Test de profondeur</a:t>
            </a:r>
          </a:p>
          <a:p>
            <a:pPr lvl="1" algn="just">
              <a:buFont typeface="Wingdings" pitchFamily="2" charset="2"/>
              <a:buChar char="§"/>
            </a:pPr>
            <a:r>
              <a:rPr lang="fr-FR" sz="4000" dirty="0" smtClean="0">
                <a:solidFill>
                  <a:schemeClr val="tx1"/>
                </a:solidFill>
              </a:rPr>
              <a:t> Stencil test</a:t>
            </a:r>
          </a:p>
          <a:p>
            <a:pPr lvl="1" algn="just">
              <a:buFont typeface="Wingdings" pitchFamily="2" charset="2"/>
              <a:buChar char="§"/>
            </a:pPr>
            <a:r>
              <a:rPr lang="fr-FR" sz="4000" dirty="0" smtClean="0">
                <a:solidFill>
                  <a:schemeClr val="tx1"/>
                </a:solidFill>
              </a:rPr>
              <a:t>Opération logique</a:t>
            </a:r>
          </a:p>
          <a:p>
            <a:pPr lvl="1" algn="just">
              <a:buFont typeface="Wingdings" pitchFamily="2" charset="2"/>
              <a:buChar char="§"/>
            </a:pPr>
            <a:r>
              <a:rPr lang="fr-FR" sz="4000" dirty="0" smtClean="0">
                <a:solidFill>
                  <a:schemeClr val="tx1"/>
                </a:solidFill>
              </a:rPr>
              <a:t>  …</a:t>
            </a:r>
            <a:endParaRPr lang="fr-FR" sz="4000" dirty="0">
              <a:solidFill>
                <a:schemeClr val="tx1"/>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41</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Fragment Shader </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2.</a:t>
            </a:r>
          </a:p>
        </p:txBody>
      </p:sp>
      <p:sp>
        <p:nvSpPr>
          <p:cNvPr id="11" name="Sous-titre 6"/>
          <p:cNvSpPr>
            <a:spLocks noGrp="1"/>
          </p:cNvSpPr>
          <p:nvPr>
            <p:ph type="subTitle" idx="1"/>
          </p:nvPr>
        </p:nvSpPr>
        <p:spPr>
          <a:xfrm>
            <a:off x="42834" y="933434"/>
            <a:ext cx="8886884" cy="5710276"/>
          </a:xfrm>
        </p:spPr>
        <p:txBody>
          <a:bodyPr>
            <a:normAutofit/>
          </a:bodyPr>
          <a:lstStyle/>
          <a:p>
            <a:pPr algn="l">
              <a:buFont typeface="Wingdings" pitchFamily="2" charset="2"/>
              <a:buChar char="Ø"/>
            </a:pPr>
            <a:r>
              <a:rPr lang="fr-FR" b="1" dirty="0" smtClean="0">
                <a:solidFill>
                  <a:schemeClr val="tx1"/>
                </a:solidFill>
                <a:effectLst>
                  <a:outerShdw blurRad="38100" dist="38100" dir="2700000" algn="tl">
                    <a:srgbClr val="000000">
                      <a:alpha val="43137"/>
                    </a:srgbClr>
                  </a:outerShdw>
                </a:effectLst>
              </a:rPr>
              <a:t> </a:t>
            </a:r>
            <a:r>
              <a:rPr lang="fr-FR" sz="3300" b="1" dirty="0" err="1" smtClean="0">
                <a:solidFill>
                  <a:schemeClr val="tx1"/>
                </a:solidFill>
                <a:effectLst>
                  <a:outerShdw blurRad="38100" dist="38100" dir="2700000" algn="tl">
                    <a:srgbClr val="000000">
                      <a:alpha val="43137"/>
                    </a:srgbClr>
                  </a:outerShdw>
                </a:effectLst>
              </a:rPr>
              <a:t>Entrees</a:t>
            </a:r>
            <a:r>
              <a:rPr lang="fr-FR" sz="3300" b="1" dirty="0" smtClean="0">
                <a:solidFill>
                  <a:schemeClr val="tx1"/>
                </a:solidFill>
                <a:effectLst>
                  <a:outerShdw blurRad="38100" dist="38100" dir="2700000" algn="tl">
                    <a:srgbClr val="000000">
                      <a:alpha val="43137"/>
                    </a:srgbClr>
                  </a:outerShdw>
                </a:effectLst>
              </a:rPr>
              <a:t>/sorties</a:t>
            </a:r>
            <a:endParaRPr lang="fr-FR" b="1" dirty="0" smtClean="0">
              <a:solidFill>
                <a:schemeClr val="tx1"/>
              </a:solidFill>
              <a:effectLst>
                <a:outerShdw blurRad="38100" dist="38100" dir="2700000" algn="tl">
                  <a:srgbClr val="000000">
                    <a:alpha val="43137"/>
                  </a:srgbClr>
                </a:outerShdw>
              </a:effectLst>
            </a:endParaRPr>
          </a:p>
          <a:p>
            <a:pPr lvl="1" algn="just">
              <a:buFont typeface="Wingdings" pitchFamily="2" charset="2"/>
              <a:buChar char="§"/>
            </a:pPr>
            <a:r>
              <a:rPr lang="fr-FR" dirty="0" smtClean="0">
                <a:solidFill>
                  <a:srgbClr val="C00000"/>
                </a:solidFill>
              </a:rPr>
              <a:t>   </a:t>
            </a:r>
            <a:r>
              <a:rPr lang="fr-FR" sz="3100" b="1" dirty="0" smtClean="0">
                <a:solidFill>
                  <a:srgbClr val="C00000"/>
                </a:solidFill>
                <a:effectLst>
                  <a:outerShdw blurRad="38100" dist="38100" dir="2700000" algn="tl">
                    <a:srgbClr val="000000">
                      <a:alpha val="43137"/>
                    </a:srgbClr>
                  </a:outerShdw>
                </a:effectLst>
              </a:rPr>
              <a:t>Entrées</a:t>
            </a:r>
            <a:r>
              <a:rPr lang="fr-FR" sz="3100" dirty="0" smtClean="0">
                <a:solidFill>
                  <a:schemeClr val="tx1">
                    <a:lumMod val="85000"/>
                    <a:lumOff val="15000"/>
                  </a:schemeClr>
                </a:solidFill>
                <a:effectLst>
                  <a:outerShdw blurRad="38100" dist="38100" dir="2700000" algn="tl">
                    <a:srgbClr val="000000">
                      <a:alpha val="43137"/>
                    </a:srgbClr>
                  </a:outerShdw>
                </a:effectLst>
              </a:rPr>
              <a:t> </a:t>
            </a:r>
            <a:r>
              <a:rPr lang="fr-FR" sz="3100" dirty="0" smtClean="0">
                <a:solidFill>
                  <a:schemeClr val="tx1">
                    <a:lumMod val="85000"/>
                    <a:lumOff val="15000"/>
                  </a:schemeClr>
                </a:solidFill>
              </a:rPr>
              <a:t>: données fragment : coordonnées, profondeur, couleur, coordonnées texture ;</a:t>
            </a:r>
            <a:endParaRPr lang="fr-FR" sz="7200" dirty="0" smtClean="0">
              <a:solidFill>
                <a:schemeClr val="tx1">
                  <a:lumMod val="85000"/>
                  <a:lumOff val="15000"/>
                </a:schemeClr>
              </a:solidFill>
            </a:endParaRPr>
          </a:p>
          <a:p>
            <a:pPr lvl="1" algn="just">
              <a:buFont typeface="Wingdings" pitchFamily="2" charset="2"/>
              <a:buChar char="§"/>
            </a:pPr>
            <a:r>
              <a:rPr lang="fr-FR" sz="3100" b="1" dirty="0" smtClean="0">
                <a:solidFill>
                  <a:srgbClr val="C00000"/>
                </a:solidFill>
                <a:effectLst>
                  <a:outerShdw blurRad="38100" dist="38100" dir="2700000" algn="tl">
                    <a:srgbClr val="000000">
                      <a:alpha val="43137"/>
                    </a:srgbClr>
                  </a:outerShdw>
                </a:effectLst>
              </a:rPr>
              <a:t>  Sorties</a:t>
            </a:r>
            <a:r>
              <a:rPr lang="fr-FR" sz="3100" dirty="0" smtClean="0">
                <a:solidFill>
                  <a:schemeClr val="tx1">
                    <a:lumMod val="85000"/>
                    <a:lumOff val="15000"/>
                  </a:schemeClr>
                </a:solidFill>
              </a:rPr>
              <a:t> : (exemples command GLSL):</a:t>
            </a:r>
          </a:p>
          <a:p>
            <a:pPr lvl="2" algn="just">
              <a:buFont typeface="Wingdings" pitchFamily="2" charset="2"/>
              <a:buChar char="§"/>
            </a:pPr>
            <a:r>
              <a:rPr lang="fr-FR" sz="2700" dirty="0" smtClean="0">
                <a:solidFill>
                  <a:schemeClr val="tx1">
                    <a:lumMod val="85000"/>
                    <a:lumOff val="15000"/>
                  </a:schemeClr>
                </a:solidFill>
              </a:rPr>
              <a:t> </a:t>
            </a:r>
            <a:r>
              <a:rPr lang="fr-FR" sz="2700" b="1" dirty="0" err="1" smtClean="0">
                <a:solidFill>
                  <a:schemeClr val="tx1">
                    <a:lumMod val="85000"/>
                    <a:lumOff val="15000"/>
                  </a:schemeClr>
                </a:solidFill>
                <a:effectLst>
                  <a:outerShdw blurRad="38100" dist="38100" dir="2700000" algn="tl">
                    <a:srgbClr val="000000">
                      <a:alpha val="43137"/>
                    </a:srgbClr>
                  </a:outerShdw>
                </a:effectLst>
              </a:rPr>
              <a:t>discard</a:t>
            </a:r>
            <a:r>
              <a:rPr lang="fr-FR" sz="2700" dirty="0" smtClean="0">
                <a:solidFill>
                  <a:schemeClr val="tx1">
                    <a:lumMod val="85000"/>
                    <a:lumOff val="15000"/>
                  </a:schemeClr>
                </a:solidFill>
                <a:effectLst>
                  <a:outerShdw blurRad="38100" dist="38100" dir="2700000" algn="tl">
                    <a:srgbClr val="000000">
                      <a:alpha val="43137"/>
                    </a:srgbClr>
                  </a:outerShdw>
                </a:effectLst>
              </a:rPr>
              <a:t> </a:t>
            </a:r>
            <a:r>
              <a:rPr lang="fr-FR" sz="2700" dirty="0" smtClean="0">
                <a:solidFill>
                  <a:schemeClr val="tx1">
                    <a:lumMod val="85000"/>
                    <a:lumOff val="15000"/>
                  </a:schemeClr>
                </a:solidFill>
              </a:rPr>
              <a:t>: le fragment n'est pas rendu ;</a:t>
            </a:r>
          </a:p>
          <a:p>
            <a:pPr lvl="2" algn="just">
              <a:buFont typeface="Wingdings" pitchFamily="2" charset="2"/>
              <a:buChar char="§"/>
            </a:pPr>
            <a:r>
              <a:rPr lang="fr-FR" sz="2700" dirty="0" smtClean="0">
                <a:solidFill>
                  <a:schemeClr val="tx1">
                    <a:lumMod val="85000"/>
                    <a:lumOff val="15000"/>
                  </a:schemeClr>
                </a:solidFill>
              </a:rPr>
              <a:t> </a:t>
            </a:r>
            <a:r>
              <a:rPr lang="fr-FR" sz="2700" b="1" dirty="0" err="1" smtClean="0">
                <a:solidFill>
                  <a:schemeClr val="tx1">
                    <a:lumMod val="85000"/>
                    <a:lumOff val="15000"/>
                  </a:schemeClr>
                </a:solidFill>
                <a:effectLst>
                  <a:outerShdw blurRad="38100" dist="38100" dir="2700000" algn="tl">
                    <a:srgbClr val="000000">
                      <a:alpha val="43137"/>
                    </a:srgbClr>
                  </a:outerShdw>
                </a:effectLst>
              </a:rPr>
              <a:t>gl_FragColor</a:t>
            </a:r>
            <a:r>
              <a:rPr lang="fr-FR" sz="2700" b="1" dirty="0" smtClean="0">
                <a:solidFill>
                  <a:schemeClr val="tx1">
                    <a:lumMod val="85000"/>
                    <a:lumOff val="15000"/>
                  </a:schemeClr>
                </a:solidFill>
                <a:effectLst>
                  <a:outerShdw blurRad="38100" dist="38100" dir="2700000" algn="tl">
                    <a:srgbClr val="000000">
                      <a:alpha val="43137"/>
                    </a:srgbClr>
                  </a:outerShdw>
                </a:effectLst>
              </a:rPr>
              <a:t> </a:t>
            </a:r>
            <a:r>
              <a:rPr lang="fr-FR" sz="2700" dirty="0" smtClean="0">
                <a:solidFill>
                  <a:schemeClr val="tx1">
                    <a:lumMod val="85000"/>
                    <a:lumOff val="15000"/>
                  </a:schemeClr>
                </a:solidFill>
              </a:rPr>
              <a:t>:au minimum la couleur du fragment.</a:t>
            </a:r>
          </a:p>
          <a:p>
            <a:pPr lvl="2" algn="just">
              <a:buFont typeface="Wingdings" pitchFamily="2" charset="2"/>
              <a:buChar char="§"/>
            </a:pPr>
            <a:r>
              <a:rPr lang="fr-FR" sz="2700" dirty="0" smtClean="0">
                <a:solidFill>
                  <a:schemeClr val="tx1">
                    <a:lumMod val="85000"/>
                    <a:lumOff val="15000"/>
                  </a:schemeClr>
                </a:solidFill>
              </a:rPr>
              <a:t> </a:t>
            </a:r>
            <a:r>
              <a:rPr lang="fr-FR" sz="2700" b="1" dirty="0" err="1" smtClean="0">
                <a:solidFill>
                  <a:schemeClr val="tx1">
                    <a:lumMod val="85000"/>
                    <a:lumOff val="15000"/>
                  </a:schemeClr>
                </a:solidFill>
                <a:effectLst>
                  <a:outerShdw blurRad="38100" dist="38100" dir="2700000" algn="tl">
                    <a:srgbClr val="000000">
                      <a:alpha val="43137"/>
                    </a:srgbClr>
                  </a:outerShdw>
                </a:effectLst>
              </a:rPr>
              <a:t>gl_FragData</a:t>
            </a:r>
            <a:r>
              <a:rPr lang="fr-FR" sz="2700" b="1" dirty="0" smtClean="0">
                <a:solidFill>
                  <a:schemeClr val="tx1">
                    <a:lumMod val="85000"/>
                    <a:lumOff val="15000"/>
                  </a:schemeClr>
                </a:solidFill>
                <a:effectLst>
                  <a:outerShdw blurRad="38100" dist="38100" dir="2700000" algn="tl">
                    <a:srgbClr val="000000">
                      <a:alpha val="43137"/>
                    </a:srgbClr>
                  </a:outerShdw>
                </a:effectLst>
              </a:rPr>
              <a:t>[i]</a:t>
            </a:r>
            <a:r>
              <a:rPr lang="fr-FR" sz="2700" dirty="0" smtClean="0">
                <a:solidFill>
                  <a:schemeClr val="tx1">
                    <a:lumMod val="85000"/>
                    <a:lumOff val="15000"/>
                  </a:schemeClr>
                </a:solidFill>
              </a:rPr>
              <a:t>: données du fragment pour buffers suivants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a:spLocks noGrp="1"/>
          </p:cNvSpPr>
          <p:nvPr>
            <p:ph type="subTitle" idx="1"/>
          </p:nvPr>
        </p:nvSpPr>
        <p:spPr>
          <a:xfrm>
            <a:off x="1071538" y="2214554"/>
            <a:ext cx="7072362" cy="3643338"/>
          </a:xfrm>
        </p:spPr>
        <p:txBody>
          <a:bodyPr>
            <a:noAutofit/>
          </a:bodyPr>
          <a:lstStyle/>
          <a:p>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Partie 3.</a:t>
            </a:r>
          </a:p>
          <a:p>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Les </a:t>
            </a:r>
            <a:r>
              <a:rPr lang="fr-FR"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shaders</a:t>
            </a:r>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avec </a:t>
            </a:r>
            <a:r>
              <a:rPr lang="fr-FR"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OpenGL</a:t>
            </a:r>
            <a:endPar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EEEFF1D-7106-4389-B061-A948286307D9}" type="slidenum">
              <a:rPr lang="fr-CA" smtClean="0"/>
              <a:pPr>
                <a:defRPr/>
              </a:pPr>
              <a:t>44</a:t>
            </a:fld>
            <a:endParaRPr lang="fr-CA"/>
          </a:p>
        </p:txBody>
      </p:sp>
      <p:sp>
        <p:nvSpPr>
          <p:cNvPr id="19460" name="Espace réservé du contenu 4"/>
          <p:cNvSpPr>
            <a:spLocks noGrp="1"/>
          </p:cNvSpPr>
          <p:nvPr>
            <p:ph idx="1"/>
          </p:nvPr>
        </p:nvSpPr>
        <p:spPr>
          <a:xfrm>
            <a:off x="500034" y="1571612"/>
            <a:ext cx="8215370" cy="4929222"/>
          </a:xfrm>
        </p:spPr>
        <p:txBody>
          <a:bodyPr>
            <a:normAutofit/>
          </a:bodyPr>
          <a:lstStyle/>
          <a:p>
            <a:pPr algn="just"/>
            <a:r>
              <a:rPr lang="fr-FR" sz="2800" dirty="0" smtClean="0"/>
              <a:t>La norme </a:t>
            </a:r>
            <a:r>
              <a:rPr lang="fr-FR" sz="2800" dirty="0" err="1" smtClean="0"/>
              <a:t>OpenGL</a:t>
            </a:r>
            <a:r>
              <a:rPr lang="fr-FR" sz="2800" dirty="0" smtClean="0"/>
              <a:t> permet à différents fabricants d'ajouter de nouvelles fonctionnalités sans modifier le cœur d'</a:t>
            </a:r>
            <a:r>
              <a:rPr lang="fr-FR" sz="2800" dirty="0" err="1" smtClean="0"/>
              <a:t>OpenGL</a:t>
            </a:r>
            <a:r>
              <a:rPr lang="fr-FR" sz="2800" dirty="0" smtClean="0"/>
              <a:t> sous forme d'extensions.</a:t>
            </a:r>
          </a:p>
          <a:p>
            <a:pPr algn="just"/>
            <a:endParaRPr lang="fr-FR" sz="2800" dirty="0" smtClean="0"/>
          </a:p>
          <a:p>
            <a:pPr algn="just"/>
            <a:r>
              <a:rPr lang="fr-FR" sz="2800" dirty="0" smtClean="0"/>
              <a:t>Une extension possède un nom pour l'identifier ainsi qu'un ensemble de fonctions et/ou d'identifiants.</a:t>
            </a:r>
          </a:p>
          <a:p>
            <a:pPr algn="just"/>
            <a:r>
              <a:rPr lang="fr-FR" sz="2800" dirty="0" smtClean="0"/>
              <a:t>Exemples:</a:t>
            </a:r>
          </a:p>
          <a:p>
            <a:pPr lvl="1" algn="just"/>
            <a:r>
              <a:rPr lang="fr-FR" sz="2400" dirty="0" smtClean="0"/>
              <a:t> </a:t>
            </a:r>
            <a:r>
              <a:rPr lang="fr-FR" sz="2400" dirty="0" err="1" smtClean="0"/>
              <a:t>GL_ARB_multitexture</a:t>
            </a:r>
            <a:endParaRPr lang="fr-FR" sz="2400" dirty="0" smtClean="0"/>
          </a:p>
          <a:p>
            <a:pPr lvl="1" algn="just"/>
            <a:r>
              <a:rPr lang="fr-FR" sz="2400" dirty="0" smtClean="0"/>
              <a:t> </a:t>
            </a:r>
            <a:r>
              <a:rPr lang="fr-FR" sz="2400" dirty="0" err="1" smtClean="0"/>
              <a:t>GL_EXT_stencil_wrap</a:t>
            </a:r>
            <a:endParaRPr lang="fr-FR" sz="2400" dirty="0" smtClean="0"/>
          </a:p>
          <a:p>
            <a:pPr lvl="1" algn="just"/>
            <a:r>
              <a:rPr lang="fr-FR" sz="2400" dirty="0" smtClean="0"/>
              <a:t> </a:t>
            </a:r>
            <a:r>
              <a:rPr lang="fr-FR" sz="2400" dirty="0" err="1" smtClean="0"/>
              <a:t>GL_NV_depth_clamp</a:t>
            </a:r>
            <a:r>
              <a:rPr lang="fr-FR" sz="2400" dirty="0" smtClean="0"/>
              <a:t>….</a:t>
            </a:r>
          </a:p>
        </p:txBody>
      </p:sp>
      <p:sp>
        <p:nvSpPr>
          <p:cNvPr id="5" name="Rectangle 4"/>
          <p:cNvSpPr/>
          <p:nvPr/>
        </p:nvSpPr>
        <p:spPr>
          <a:xfrm>
            <a:off x="0" y="-24"/>
            <a:ext cx="9144000" cy="128588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Les extensions </a:t>
            </a:r>
            <a:r>
              <a:rPr lang="fr-FR" sz="36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OpenGL</a:t>
            </a:r>
            <a:endParaRPr kumimoji="0" lang="fr-FR" sz="36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3.</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EEEFF1D-7106-4389-B061-A948286307D9}" type="slidenum">
              <a:rPr lang="fr-CA" smtClean="0"/>
              <a:pPr>
                <a:defRPr/>
              </a:pPr>
              <a:t>45</a:t>
            </a:fld>
            <a:endParaRPr lang="fr-CA"/>
          </a:p>
        </p:txBody>
      </p:sp>
      <p:sp>
        <p:nvSpPr>
          <p:cNvPr id="19460" name="Espace réservé du contenu 4"/>
          <p:cNvSpPr>
            <a:spLocks noGrp="1"/>
          </p:cNvSpPr>
          <p:nvPr>
            <p:ph idx="1"/>
          </p:nvPr>
        </p:nvSpPr>
        <p:spPr>
          <a:xfrm>
            <a:off x="500034" y="1571612"/>
            <a:ext cx="8215370" cy="4929222"/>
          </a:xfrm>
        </p:spPr>
        <p:txBody>
          <a:bodyPr>
            <a:normAutofit/>
          </a:bodyPr>
          <a:lstStyle/>
          <a:p>
            <a:r>
              <a:rPr lang="fr-FR" dirty="0" smtClean="0"/>
              <a:t>Certains fichiers d’entêtes d’</a:t>
            </a:r>
            <a:r>
              <a:rPr lang="fr-FR" dirty="0" err="1" smtClean="0"/>
              <a:t>OpenGL</a:t>
            </a:r>
            <a:r>
              <a:rPr lang="fr-FR" dirty="0" smtClean="0"/>
              <a:t> (</a:t>
            </a:r>
            <a:r>
              <a:rPr lang="fr-FR" dirty="0" err="1" smtClean="0">
                <a:latin typeface="Consolas" pitchFamily="49" charset="0"/>
                <a:ea typeface="Consolas" pitchFamily="49" charset="0"/>
                <a:cs typeface="Consolas" pitchFamily="49" charset="0"/>
              </a:rPr>
              <a:t>gl.h</a:t>
            </a:r>
            <a:r>
              <a:rPr lang="fr-FR" dirty="0" smtClean="0"/>
              <a:t> ) sont désuets</a:t>
            </a:r>
          </a:p>
          <a:p>
            <a:pPr lvl="1"/>
            <a:r>
              <a:rPr lang="fr-FR" dirty="0" smtClean="0"/>
              <a:t>Ne contient pas les fonctions </a:t>
            </a:r>
            <a:r>
              <a:rPr lang="fr-FR" dirty="0" err="1" smtClean="0"/>
              <a:t>OpenGL</a:t>
            </a:r>
            <a:r>
              <a:rPr lang="fr-FR" dirty="0" smtClean="0"/>
              <a:t> récentes</a:t>
            </a:r>
          </a:p>
          <a:p>
            <a:pPr lvl="1"/>
            <a:r>
              <a:rPr lang="fr-FR" dirty="0" smtClean="0"/>
              <a:t>Doit créer manuellement les fonctions et les faire pointer vers les fonctions du pilote</a:t>
            </a:r>
          </a:p>
          <a:p>
            <a:pPr lvl="1">
              <a:buFont typeface="Wingdings" pitchFamily="2" charset="2"/>
              <a:buNone/>
            </a:pPr>
            <a:endParaRPr lang="fr-FR" dirty="0" smtClean="0"/>
          </a:p>
          <a:p>
            <a:r>
              <a:rPr lang="fr-FR" dirty="0" smtClean="0"/>
              <a:t>Solutions automatisées : </a:t>
            </a:r>
          </a:p>
          <a:p>
            <a:pPr lvl="1"/>
            <a:r>
              <a:rPr lang="fr-FR" dirty="0" smtClean="0"/>
              <a:t>GLEW (</a:t>
            </a:r>
            <a:r>
              <a:rPr lang="fr-FR" dirty="0" smtClean="0">
                <a:hlinkClick r:id="rId2"/>
              </a:rPr>
              <a:t>http://glew.sourceforge.net/</a:t>
            </a:r>
            <a:r>
              <a:rPr lang="fr-FR" dirty="0" smtClean="0"/>
              <a:t>)</a:t>
            </a:r>
          </a:p>
          <a:p>
            <a:pPr lvl="1"/>
            <a:r>
              <a:rPr lang="fr-FR" dirty="0" err="1" smtClean="0"/>
              <a:t>GLee</a:t>
            </a:r>
            <a:r>
              <a:rPr lang="fr-FR" dirty="0" smtClean="0"/>
              <a:t> (</a:t>
            </a:r>
            <a:r>
              <a:rPr lang="fr-FR" dirty="0" smtClean="0">
                <a:hlinkClick r:id="rId3"/>
              </a:rPr>
              <a:t>http://elf-stone.com/glee.php</a:t>
            </a:r>
            <a:r>
              <a:rPr lang="fr-FR" dirty="0" smtClean="0"/>
              <a:t>)</a:t>
            </a:r>
          </a:p>
          <a:p>
            <a:pPr lvl="1"/>
            <a:endParaRPr lang="fr-FR" dirty="0" smtClean="0"/>
          </a:p>
        </p:txBody>
      </p:sp>
      <p:sp>
        <p:nvSpPr>
          <p:cNvPr id="5" name="Rectangle 4"/>
          <p:cNvSpPr/>
          <p:nvPr/>
        </p:nvSpPr>
        <p:spPr>
          <a:xfrm>
            <a:off x="0" y="-24"/>
            <a:ext cx="9144000" cy="128588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Les </a:t>
            </a:r>
            <a:r>
              <a:rPr lang="fr-FR" sz="36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shaders</a:t>
            </a: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avec </a:t>
            </a:r>
            <a:r>
              <a:rPr lang="fr-FR" sz="36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OpenGL</a:t>
            </a: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r>
            <a:b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b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Considérations pratiques</a:t>
            </a:r>
            <a:endParaRPr kumimoji="0" lang="fr-FR" sz="36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3.</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0" name="Rectangle 1"/>
          <p:cNvSpPr>
            <a:spLocks noChangeArrowheads="1"/>
          </p:cNvSpPr>
          <p:nvPr/>
        </p:nvSpPr>
        <p:spPr bwMode="auto">
          <a:xfrm>
            <a:off x="857224" y="71415"/>
            <a:ext cx="76438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Une </a:t>
            </a:r>
            <a:r>
              <a:rPr lang="fr-FR" sz="36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evolution</a:t>
            </a: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fr-FR" sz="36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parallele</a:t>
            </a: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 </a:t>
            </a:r>
            <a:r>
              <a:rPr lang="fr-FR" sz="36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OpenGL</a:t>
            </a:r>
            <a:endPar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
        <p:nvSpPr>
          <p:cNvPr id="6"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3.</a:t>
            </a:r>
          </a:p>
        </p:txBody>
      </p:sp>
      <p:sp>
        <p:nvSpPr>
          <p:cNvPr id="11" name="Rectangle 10"/>
          <p:cNvSpPr/>
          <p:nvPr/>
        </p:nvSpPr>
        <p:spPr>
          <a:xfrm>
            <a:off x="1357290" y="1071546"/>
            <a:ext cx="5715024" cy="5262979"/>
          </a:xfrm>
          <a:prstGeom prst="rect">
            <a:avLst/>
          </a:prstGeom>
        </p:spPr>
        <p:txBody>
          <a:bodyPr wrap="square">
            <a:spAutoFit/>
          </a:bodyPr>
          <a:lstStyle/>
          <a:p>
            <a:r>
              <a:rPr lang="fr-FR" sz="2400" b="1" dirty="0" smtClean="0"/>
              <a:t>Année 	Version GLSL 	Version </a:t>
            </a:r>
            <a:r>
              <a:rPr lang="fr-FR" sz="2400" b="1" dirty="0" err="1" smtClean="0"/>
              <a:t>OpenGL</a:t>
            </a:r>
            <a:endParaRPr lang="fr-FR" sz="2400" b="1" dirty="0" smtClean="0"/>
          </a:p>
          <a:p>
            <a:r>
              <a:rPr lang="fr-FR" sz="2400" dirty="0" smtClean="0"/>
              <a:t>2017	4.60.0		4.6</a:t>
            </a:r>
          </a:p>
          <a:p>
            <a:r>
              <a:rPr lang="fr-FR" sz="2400" dirty="0" smtClean="0"/>
              <a:t>2016 	4.50.6 		4.5</a:t>
            </a:r>
          </a:p>
          <a:p>
            <a:r>
              <a:rPr lang="fr-FR" sz="2400" dirty="0" smtClean="0"/>
              <a:t>2014 	4.40.9 		4.4</a:t>
            </a:r>
          </a:p>
          <a:p>
            <a:r>
              <a:rPr lang="fr-FR" sz="2400" dirty="0" smtClean="0"/>
              <a:t>2013 	4.30.8 		4.3</a:t>
            </a:r>
          </a:p>
          <a:p>
            <a:r>
              <a:rPr lang="fr-FR" sz="2400" dirty="0" smtClean="0"/>
              <a:t>2011 	4.20.11 	4.2</a:t>
            </a:r>
          </a:p>
          <a:p>
            <a:r>
              <a:rPr lang="fr-FR" sz="2400" dirty="0" smtClean="0"/>
              <a:t>2010 	4.10.6 		4.1</a:t>
            </a:r>
          </a:p>
          <a:p>
            <a:r>
              <a:rPr lang="fr-FR" sz="2400" dirty="0" smtClean="0"/>
              <a:t>2010 	4.00.9 		4.0</a:t>
            </a:r>
          </a:p>
          <a:p>
            <a:r>
              <a:rPr lang="fr-FR" sz="2400" dirty="0" smtClean="0"/>
              <a:t>2010 	3.30.6 		3.3</a:t>
            </a:r>
          </a:p>
          <a:p>
            <a:r>
              <a:rPr lang="fr-FR" sz="2400" dirty="0" smtClean="0"/>
              <a:t>2009 	1.50.11 	3.2</a:t>
            </a:r>
          </a:p>
          <a:p>
            <a:r>
              <a:rPr lang="fr-FR" sz="2400" dirty="0" smtClean="0"/>
              <a:t>2009 	1.40.08 	3.1</a:t>
            </a:r>
          </a:p>
          <a:p>
            <a:r>
              <a:rPr lang="fr-FR" sz="2400" dirty="0" smtClean="0"/>
              <a:t>2009 	1.30.10 	3.0</a:t>
            </a:r>
          </a:p>
          <a:p>
            <a:r>
              <a:rPr lang="fr-FR" sz="2400" dirty="0" smtClean="0"/>
              <a:t>2006 	1.20.8 		2.1</a:t>
            </a:r>
          </a:p>
          <a:p>
            <a:r>
              <a:rPr lang="fr-FR" sz="2400" dirty="0" smtClean="0"/>
              <a:t>2004 	1.10.59 	2.0</a:t>
            </a:r>
            <a:endParaRPr lang="fr-FR"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1357290" y="1071546"/>
          <a:ext cx="6547510" cy="5461467"/>
        </p:xfrm>
        <a:graphic>
          <a:graphicData uri="http://schemas.openxmlformats.org/drawingml/2006/table">
            <a:tbl>
              <a:tblPr>
                <a:tableStyleId>{5940675A-B579-460E-94D1-54222C63F5DA}</a:tableStyleId>
              </a:tblPr>
              <a:tblGrid>
                <a:gridCol w="3214710"/>
                <a:gridCol w="3332800"/>
              </a:tblGrid>
              <a:tr h="496497">
                <a:tc>
                  <a:txBody>
                    <a:bodyPr/>
                    <a:lstStyle/>
                    <a:p>
                      <a:r>
                        <a:rPr lang="fr-FR" sz="1800" dirty="0" err="1"/>
                        <a:t>OpenGL</a:t>
                      </a:r>
                      <a:r>
                        <a:rPr lang="fr-FR" sz="1800" dirty="0"/>
                        <a:t> version  </a:t>
                      </a:r>
                      <a:endParaRPr lang="fr-FR" sz="1800" b="1" dirty="0"/>
                    </a:p>
                  </a:txBody>
                  <a:tcPr marL="47610" marR="47610" marT="47610" marB="47610" anchor="ctr"/>
                </a:tc>
                <a:tc>
                  <a:txBody>
                    <a:bodyPr/>
                    <a:lstStyle/>
                    <a:p>
                      <a:r>
                        <a:rPr lang="fr-FR" sz="1800"/>
                        <a:t>  GLSL version  </a:t>
                      </a:r>
                      <a:endParaRPr lang="fr-FR" sz="1800" b="1"/>
                    </a:p>
                  </a:txBody>
                  <a:tcPr marL="47610" marR="47610" marT="47610" marB="47610" anchor="ctr"/>
                </a:tc>
              </a:tr>
              <a:tr h="496497">
                <a:tc>
                  <a:txBody>
                    <a:bodyPr/>
                    <a:lstStyle/>
                    <a:p>
                      <a:r>
                        <a:rPr lang="fr-FR" sz="1800" dirty="0"/>
                        <a:t> 2.0</a:t>
                      </a:r>
                      <a:endParaRPr lang="fr-FR" sz="1800" b="1" dirty="0"/>
                    </a:p>
                  </a:txBody>
                  <a:tcPr marL="47610" marR="47610" marT="47610" marB="47610" anchor="ctr"/>
                </a:tc>
                <a:tc>
                  <a:txBody>
                    <a:bodyPr/>
                    <a:lstStyle/>
                    <a:p>
                      <a:r>
                        <a:rPr lang="fr-FR" sz="1800" dirty="0"/>
                        <a:t> #version 110</a:t>
                      </a:r>
                      <a:endParaRPr lang="fr-FR" sz="1800" b="1" dirty="0"/>
                    </a:p>
                  </a:txBody>
                  <a:tcPr marL="47610" marR="47610" marT="47610" marB="47610" anchor="ctr"/>
                </a:tc>
              </a:tr>
              <a:tr h="496497">
                <a:tc>
                  <a:txBody>
                    <a:bodyPr/>
                    <a:lstStyle/>
                    <a:p>
                      <a:r>
                        <a:rPr lang="fr-FR" sz="1800" dirty="0"/>
                        <a:t> 2.1</a:t>
                      </a:r>
                      <a:endParaRPr lang="fr-FR" sz="1800" b="1" dirty="0"/>
                    </a:p>
                  </a:txBody>
                  <a:tcPr marL="47610" marR="47610" marT="47610" marB="47610" anchor="ctr"/>
                </a:tc>
                <a:tc>
                  <a:txBody>
                    <a:bodyPr/>
                    <a:lstStyle/>
                    <a:p>
                      <a:r>
                        <a:rPr lang="fr-FR" sz="1800" dirty="0"/>
                        <a:t> #version 120</a:t>
                      </a:r>
                      <a:endParaRPr lang="fr-FR" sz="1800" b="1" dirty="0"/>
                    </a:p>
                  </a:txBody>
                  <a:tcPr marL="47610" marR="47610" marT="47610" marB="47610" anchor="ctr"/>
                </a:tc>
              </a:tr>
              <a:tr h="496497">
                <a:tc>
                  <a:txBody>
                    <a:bodyPr/>
                    <a:lstStyle/>
                    <a:p>
                      <a:r>
                        <a:rPr lang="fr-FR" sz="1800" dirty="0"/>
                        <a:t> 3.0</a:t>
                      </a:r>
                      <a:endParaRPr lang="fr-FR" sz="1800" b="1" dirty="0"/>
                    </a:p>
                  </a:txBody>
                  <a:tcPr marL="47610" marR="47610" marT="47610" marB="47610" anchor="ctr"/>
                </a:tc>
                <a:tc>
                  <a:txBody>
                    <a:bodyPr/>
                    <a:lstStyle/>
                    <a:p>
                      <a:r>
                        <a:rPr lang="fr-FR" sz="1800" dirty="0"/>
                        <a:t> #version 130</a:t>
                      </a:r>
                      <a:endParaRPr lang="fr-FR" sz="1800" b="1" dirty="0"/>
                    </a:p>
                  </a:txBody>
                  <a:tcPr marL="47610" marR="47610" marT="47610" marB="47610" anchor="ctr"/>
                </a:tc>
              </a:tr>
              <a:tr h="496497">
                <a:tc>
                  <a:txBody>
                    <a:bodyPr/>
                    <a:lstStyle/>
                    <a:p>
                      <a:r>
                        <a:rPr lang="fr-FR" sz="1800" dirty="0"/>
                        <a:t> 3.1</a:t>
                      </a:r>
                      <a:endParaRPr lang="fr-FR" sz="1800" b="1" dirty="0"/>
                    </a:p>
                  </a:txBody>
                  <a:tcPr marL="47610" marR="47610" marT="47610" marB="47610" anchor="ctr"/>
                </a:tc>
                <a:tc>
                  <a:txBody>
                    <a:bodyPr/>
                    <a:lstStyle/>
                    <a:p>
                      <a:r>
                        <a:rPr lang="fr-FR" sz="1800" dirty="0"/>
                        <a:t> #version 140</a:t>
                      </a:r>
                      <a:endParaRPr lang="fr-FR" sz="1800" b="1" dirty="0"/>
                    </a:p>
                  </a:txBody>
                  <a:tcPr marL="47610" marR="47610" marT="47610" marB="47610" anchor="ctr"/>
                </a:tc>
              </a:tr>
              <a:tr h="496497">
                <a:tc>
                  <a:txBody>
                    <a:bodyPr/>
                    <a:lstStyle/>
                    <a:p>
                      <a:r>
                        <a:rPr lang="fr-FR" sz="1800"/>
                        <a:t> 3.2</a:t>
                      </a:r>
                      <a:endParaRPr lang="fr-FR" sz="1800" b="1"/>
                    </a:p>
                  </a:txBody>
                  <a:tcPr marL="47610" marR="47610" marT="47610" marB="47610" anchor="ctr"/>
                </a:tc>
                <a:tc>
                  <a:txBody>
                    <a:bodyPr/>
                    <a:lstStyle/>
                    <a:p>
                      <a:r>
                        <a:rPr lang="fr-FR" sz="1800" dirty="0"/>
                        <a:t> #version 150</a:t>
                      </a:r>
                      <a:endParaRPr lang="fr-FR" sz="1800" b="1" dirty="0"/>
                    </a:p>
                  </a:txBody>
                  <a:tcPr marL="47610" marR="47610" marT="47610" marB="47610" anchor="ctr"/>
                </a:tc>
              </a:tr>
              <a:tr h="496497">
                <a:tc>
                  <a:txBody>
                    <a:bodyPr/>
                    <a:lstStyle/>
                    <a:p>
                      <a:r>
                        <a:rPr lang="fr-FR" sz="1800" dirty="0"/>
                        <a:t> 3.3</a:t>
                      </a:r>
                      <a:endParaRPr lang="fr-FR" sz="1800" b="1" dirty="0"/>
                    </a:p>
                  </a:txBody>
                  <a:tcPr marL="47610" marR="47610" marT="47610" marB="47610" anchor="ctr"/>
                </a:tc>
                <a:tc>
                  <a:txBody>
                    <a:bodyPr/>
                    <a:lstStyle/>
                    <a:p>
                      <a:r>
                        <a:rPr lang="fr-FR" sz="1800" dirty="0"/>
                        <a:t> #version 330</a:t>
                      </a:r>
                      <a:endParaRPr lang="fr-FR" sz="1800" b="1" dirty="0"/>
                    </a:p>
                  </a:txBody>
                  <a:tcPr marL="47610" marR="47610" marT="47610" marB="47610" anchor="ctr"/>
                </a:tc>
              </a:tr>
              <a:tr h="496497">
                <a:tc>
                  <a:txBody>
                    <a:bodyPr/>
                    <a:lstStyle/>
                    <a:p>
                      <a:r>
                        <a:rPr lang="fr-FR" sz="1800"/>
                        <a:t> 4.0</a:t>
                      </a:r>
                      <a:endParaRPr lang="fr-FR" sz="1800" b="1"/>
                    </a:p>
                  </a:txBody>
                  <a:tcPr marL="47610" marR="47610" marT="47610" marB="47610" anchor="ctr"/>
                </a:tc>
                <a:tc>
                  <a:txBody>
                    <a:bodyPr/>
                    <a:lstStyle/>
                    <a:p>
                      <a:r>
                        <a:rPr lang="fr-FR" sz="1800" dirty="0"/>
                        <a:t> #version 400</a:t>
                      </a:r>
                      <a:endParaRPr lang="fr-FR" sz="1800" b="1" dirty="0"/>
                    </a:p>
                  </a:txBody>
                  <a:tcPr marL="47610" marR="47610" marT="47610" marB="47610" anchor="ctr"/>
                </a:tc>
              </a:tr>
              <a:tr h="496497">
                <a:tc>
                  <a:txBody>
                    <a:bodyPr/>
                    <a:lstStyle/>
                    <a:p>
                      <a:r>
                        <a:rPr lang="fr-FR" sz="1800"/>
                        <a:t> 4.1</a:t>
                      </a:r>
                      <a:endParaRPr lang="fr-FR" sz="1800" b="1"/>
                    </a:p>
                  </a:txBody>
                  <a:tcPr marL="47610" marR="47610" marT="47610" marB="47610" anchor="ctr"/>
                </a:tc>
                <a:tc>
                  <a:txBody>
                    <a:bodyPr/>
                    <a:lstStyle/>
                    <a:p>
                      <a:r>
                        <a:rPr lang="fr-FR" sz="1800" dirty="0"/>
                        <a:t> #version 410</a:t>
                      </a:r>
                      <a:endParaRPr lang="fr-FR" sz="1800" b="1" dirty="0"/>
                    </a:p>
                  </a:txBody>
                  <a:tcPr marL="47610" marR="47610" marT="47610" marB="47610" anchor="ctr"/>
                </a:tc>
              </a:tr>
              <a:tr h="496497">
                <a:tc>
                  <a:txBody>
                    <a:bodyPr/>
                    <a:lstStyle/>
                    <a:p>
                      <a:r>
                        <a:rPr lang="fr-FR" sz="1800"/>
                        <a:t> 4.2</a:t>
                      </a:r>
                      <a:endParaRPr lang="fr-FR" sz="1800" b="1"/>
                    </a:p>
                  </a:txBody>
                  <a:tcPr marL="47610" marR="47610" marT="47610" marB="47610" anchor="ctr"/>
                </a:tc>
                <a:tc>
                  <a:txBody>
                    <a:bodyPr/>
                    <a:lstStyle/>
                    <a:p>
                      <a:r>
                        <a:rPr lang="fr-FR" sz="1800" dirty="0"/>
                        <a:t> #version 420</a:t>
                      </a:r>
                      <a:endParaRPr lang="fr-FR" sz="1800" b="1" dirty="0"/>
                    </a:p>
                  </a:txBody>
                  <a:tcPr marL="47610" marR="47610" marT="47610" marB="47610" anchor="ctr"/>
                </a:tc>
              </a:tr>
              <a:tr h="496497">
                <a:tc>
                  <a:txBody>
                    <a:bodyPr/>
                    <a:lstStyle/>
                    <a:p>
                      <a:r>
                        <a:rPr lang="fr-FR" sz="1800" dirty="0"/>
                        <a:t> 4.3</a:t>
                      </a:r>
                      <a:endParaRPr lang="fr-FR" sz="1800" b="1" dirty="0"/>
                    </a:p>
                  </a:txBody>
                  <a:tcPr marL="47610" marR="47610" marT="47610" marB="47610" anchor="ctr"/>
                </a:tc>
                <a:tc>
                  <a:txBody>
                    <a:bodyPr/>
                    <a:lstStyle/>
                    <a:p>
                      <a:r>
                        <a:rPr lang="fr-FR" sz="1800" dirty="0"/>
                        <a:t> #version 430</a:t>
                      </a:r>
                      <a:endParaRPr lang="fr-FR" sz="1800" b="1" dirty="0"/>
                    </a:p>
                  </a:txBody>
                  <a:tcPr marL="47610" marR="47610" marT="47610" marB="47610" anchor="ctr"/>
                </a:tc>
              </a:tr>
            </a:tbl>
          </a:graphicData>
        </a:graphic>
      </p:graphicFrame>
      <p:sp>
        <p:nvSpPr>
          <p:cNvPr id="9" name="Rectangle 8"/>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0" name="Rectangle 1"/>
          <p:cNvSpPr>
            <a:spLocks noChangeArrowheads="1"/>
          </p:cNvSpPr>
          <p:nvPr/>
        </p:nvSpPr>
        <p:spPr bwMode="auto">
          <a:xfrm>
            <a:off x="857224" y="71415"/>
            <a:ext cx="76438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Version du GLSL dans les </a:t>
            </a:r>
            <a:r>
              <a:rPr lang="fr-FR" sz="36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Shaders</a:t>
            </a:r>
            <a:endPar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
        <p:nvSpPr>
          <p:cNvPr id="6"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3.</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428596" y="1071546"/>
          <a:ext cx="8143932" cy="2777211"/>
        </p:xfrm>
        <a:graphic>
          <a:graphicData uri="http://schemas.openxmlformats.org/drawingml/2006/table">
            <a:tbl>
              <a:tblPr>
                <a:tableStyleId>{5940675A-B579-460E-94D1-54222C63F5DA}</a:tableStyleId>
              </a:tblPr>
              <a:tblGrid>
                <a:gridCol w="8143932"/>
              </a:tblGrid>
              <a:tr h="496497">
                <a:tc>
                  <a:txBody>
                    <a:bodyPr/>
                    <a:lstStyle/>
                    <a:p>
                      <a:r>
                        <a:rPr lang="en-US" dirty="0" smtClean="0"/>
                        <a:t>[07-31-17] </a:t>
                      </a:r>
                      <a:r>
                        <a:rPr lang="en-US" dirty="0" smtClean="0">
                          <a:hlinkClick r:id="rId2"/>
                        </a:rPr>
                        <a:t>GLEW 2.1.0</a:t>
                      </a:r>
                      <a:r>
                        <a:rPr lang="en-US" dirty="0" smtClean="0"/>
                        <a:t> adds support for OpenGL 4.6, new extensions and minor bug fixes</a:t>
                      </a:r>
                      <a:endParaRPr lang="fr-FR" sz="1800" b="1" dirty="0"/>
                    </a:p>
                  </a:txBody>
                  <a:tcPr marL="47610" marR="47610" marT="47610" marB="47610" anchor="ctr"/>
                </a:tc>
              </a:tr>
              <a:tr h="496497">
                <a:tc>
                  <a:txBody>
                    <a:bodyPr/>
                    <a:lstStyle/>
                    <a:p>
                      <a:r>
                        <a:rPr lang="en-US" dirty="0" smtClean="0"/>
                        <a:t>[07-24-16] </a:t>
                      </a:r>
                      <a:r>
                        <a:rPr lang="en-US" dirty="0" smtClean="0">
                          <a:hlinkClick r:id="rId3"/>
                        </a:rPr>
                        <a:t>GLEW 2.0.0</a:t>
                      </a:r>
                      <a:r>
                        <a:rPr lang="en-US" dirty="0" smtClean="0"/>
                        <a:t> adds support for forward-compatible contexts, adds new extensions, </a:t>
                      </a:r>
                      <a:r>
                        <a:rPr lang="en-US" dirty="0" err="1" smtClean="0"/>
                        <a:t>OSMesa</a:t>
                      </a:r>
                      <a:r>
                        <a:rPr lang="en-US" dirty="0" smtClean="0"/>
                        <a:t> and EGL support, MX discontinued and minor bug fixes</a:t>
                      </a:r>
                      <a:endParaRPr lang="fr-FR" sz="1800" b="1" dirty="0"/>
                    </a:p>
                  </a:txBody>
                  <a:tcPr marL="47610" marR="47610" marT="47610" marB="47610" anchor="ctr"/>
                </a:tc>
              </a:tr>
              <a:tr h="496497">
                <a:tc>
                  <a:txBody>
                    <a:bodyPr/>
                    <a:lstStyle/>
                    <a:p>
                      <a:r>
                        <a:rPr lang="en-US" dirty="0" smtClean="0"/>
                        <a:t>[08-10-15] </a:t>
                      </a:r>
                      <a:r>
                        <a:rPr lang="en-US" dirty="0" smtClean="0">
                          <a:hlinkClick r:id="rId4"/>
                        </a:rPr>
                        <a:t>GLEW 1.13.0</a:t>
                      </a:r>
                      <a:r>
                        <a:rPr lang="en-US" dirty="0" smtClean="0"/>
                        <a:t> adds support for new extensions, fixes minor bugs</a:t>
                      </a:r>
                      <a:endParaRPr lang="fr-FR" sz="1800" b="1" dirty="0"/>
                    </a:p>
                  </a:txBody>
                  <a:tcPr marL="47610" marR="47610" marT="47610" marB="47610" anchor="ctr"/>
                </a:tc>
              </a:tr>
              <a:tr h="496497">
                <a:tc>
                  <a:txBody>
                    <a:bodyPr/>
                    <a:lstStyle/>
                    <a:p>
                      <a:r>
                        <a:rPr lang="en-US" dirty="0" smtClean="0"/>
                        <a:t>[26-01-15] </a:t>
                      </a:r>
                      <a:r>
                        <a:rPr lang="en-US" dirty="0" smtClean="0">
                          <a:hlinkClick r:id="rId5"/>
                        </a:rPr>
                        <a:t>GLEW 1.12.0</a:t>
                      </a:r>
                      <a:r>
                        <a:rPr lang="en-US" dirty="0" smtClean="0"/>
                        <a:t> fixes minor bugs and adds new extensions</a:t>
                      </a:r>
                      <a:endParaRPr lang="fr-FR" sz="1800" b="1" dirty="0"/>
                    </a:p>
                  </a:txBody>
                  <a:tcPr marL="47610" marR="47610" marT="47610" marB="47610" anchor="ctr"/>
                </a:tc>
              </a:tr>
              <a:tr h="496497">
                <a:tc>
                  <a:txBody>
                    <a:bodyPr/>
                    <a:lstStyle/>
                    <a:p>
                      <a:r>
                        <a:rPr lang="en-US" dirty="0" smtClean="0"/>
                        <a:t>[08-11-14] </a:t>
                      </a:r>
                      <a:r>
                        <a:rPr lang="en-US" dirty="0" smtClean="0">
                          <a:hlinkClick r:id="rId6"/>
                        </a:rPr>
                        <a:t>GLEW 1.11.0</a:t>
                      </a:r>
                      <a:r>
                        <a:rPr lang="en-US" dirty="0" smtClean="0"/>
                        <a:t> adds support for OpenGL 4.5, new extensions</a:t>
                      </a:r>
                      <a:endParaRPr lang="fr-FR" sz="1800" b="1" dirty="0"/>
                    </a:p>
                  </a:txBody>
                  <a:tcPr marL="47610" marR="47610" marT="47610" marB="47610" anchor="ctr"/>
                </a:tc>
              </a:tr>
            </a:tbl>
          </a:graphicData>
        </a:graphic>
      </p:graphicFrame>
      <p:sp>
        <p:nvSpPr>
          <p:cNvPr id="9" name="Rectangle 8"/>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0" name="Rectangle 1"/>
          <p:cNvSpPr>
            <a:spLocks noChangeArrowheads="1"/>
          </p:cNvSpPr>
          <p:nvPr/>
        </p:nvSpPr>
        <p:spPr bwMode="auto">
          <a:xfrm>
            <a:off x="857224" y="71415"/>
            <a:ext cx="76438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36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Supported</a:t>
            </a:r>
            <a:r>
              <a:rPr lang="fr-FR" sz="36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Extensions</a:t>
            </a:r>
          </a:p>
        </p:txBody>
      </p:sp>
      <p:sp>
        <p:nvSpPr>
          <p:cNvPr id="6"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3.</a:t>
            </a:r>
          </a:p>
        </p:txBody>
      </p:sp>
      <p:sp>
        <p:nvSpPr>
          <p:cNvPr id="11" name="Rectangle 10"/>
          <p:cNvSpPr/>
          <p:nvPr/>
        </p:nvSpPr>
        <p:spPr>
          <a:xfrm>
            <a:off x="285720" y="5072074"/>
            <a:ext cx="4489562" cy="954107"/>
          </a:xfrm>
          <a:prstGeom prst="rect">
            <a:avLst/>
          </a:prstGeom>
        </p:spPr>
        <p:txBody>
          <a:bodyPr wrap="none">
            <a:spAutoFit/>
          </a:bodyPr>
          <a:lstStyle/>
          <a:p>
            <a:r>
              <a:rPr lang="fr-FR" sz="2800" dirty="0" smtClean="0"/>
              <a:t>Disponible sur le site:</a:t>
            </a:r>
          </a:p>
          <a:p>
            <a:r>
              <a:rPr lang="fr-FR" sz="2800" b="1" dirty="0" smtClean="0">
                <a:solidFill>
                  <a:schemeClr val="tx2">
                    <a:lumMod val="50000"/>
                  </a:schemeClr>
                </a:solidFill>
              </a:rPr>
              <a:t>http://glew.sourceforge.net/</a:t>
            </a:r>
            <a:endParaRPr lang="fr-FR" sz="28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OpenGL</a:t>
            </a: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fontScale="92500" lnSpcReduction="20000"/>
          </a:bodyPr>
          <a:lstStyle/>
          <a:p>
            <a:endParaRPr lang="fr-FR" dirty="0" smtClean="0"/>
          </a:p>
          <a:p>
            <a:pPr algn="l">
              <a:buFont typeface="Arial" pitchFamily="34" charset="0"/>
              <a:buChar char="•"/>
            </a:pPr>
            <a:r>
              <a:rPr lang="fr-FR" dirty="0" smtClean="0">
                <a:solidFill>
                  <a:schemeClr val="tx1">
                    <a:lumMod val="85000"/>
                    <a:lumOff val="15000"/>
                  </a:schemeClr>
                </a:solidFill>
              </a:rPr>
              <a:t>Grosse évolution de l'API depuis 2008/2009 </a:t>
            </a:r>
          </a:p>
          <a:p>
            <a:pPr algn="l">
              <a:buFont typeface="Arial" pitchFamily="34" charset="0"/>
              <a:buChar char="•"/>
            </a:pPr>
            <a:r>
              <a:rPr lang="fr-FR" dirty="0" smtClean="0">
                <a:solidFill>
                  <a:schemeClr val="tx1">
                    <a:lumMod val="85000"/>
                    <a:lumOff val="15000"/>
                  </a:schemeClr>
                </a:solidFill>
              </a:rPr>
              <a:t> Ancienne version </a:t>
            </a:r>
            <a:r>
              <a:rPr lang="fr-FR" dirty="0" err="1" smtClean="0">
                <a:solidFill>
                  <a:schemeClr val="tx1">
                    <a:lumMod val="85000"/>
                    <a:lumOff val="15000"/>
                  </a:schemeClr>
                </a:solidFill>
              </a:rPr>
              <a:t>OpenGL</a:t>
            </a:r>
            <a:r>
              <a:rPr lang="fr-FR" dirty="0" smtClean="0">
                <a:solidFill>
                  <a:schemeClr val="tx1">
                    <a:lumMod val="85000"/>
                    <a:lumOff val="15000"/>
                  </a:schemeClr>
                </a:solidFill>
              </a:rPr>
              <a:t> 1.X &amp; 2.X </a:t>
            </a:r>
          </a:p>
          <a:p>
            <a:pPr lvl="1" algn="l">
              <a:buFont typeface="Arial" pitchFamily="34" charset="0"/>
              <a:buChar char="•"/>
            </a:pPr>
            <a:r>
              <a:rPr lang="fr-FR" dirty="0" smtClean="0">
                <a:solidFill>
                  <a:schemeClr val="tx1">
                    <a:lumMod val="85000"/>
                    <a:lumOff val="15000"/>
                  </a:schemeClr>
                </a:solidFill>
              </a:rPr>
              <a:t>  Capacité de rendu simplifié </a:t>
            </a:r>
          </a:p>
          <a:p>
            <a:pPr lvl="1" algn="l">
              <a:buFont typeface="Arial" pitchFamily="34" charset="0"/>
              <a:buChar char="•"/>
            </a:pPr>
            <a:r>
              <a:rPr lang="fr-FR" dirty="0" smtClean="0">
                <a:solidFill>
                  <a:schemeClr val="tx1">
                    <a:lumMod val="85000"/>
                    <a:lumOff val="15000"/>
                  </a:schemeClr>
                </a:solidFill>
              </a:rPr>
              <a:t>  Un pipeline « fixe » </a:t>
            </a:r>
          </a:p>
          <a:p>
            <a:pPr lvl="1" algn="l"/>
            <a:endParaRPr lang="fr-FR" dirty="0" smtClean="0">
              <a:solidFill>
                <a:schemeClr val="tx1">
                  <a:lumMod val="85000"/>
                  <a:lumOff val="15000"/>
                </a:schemeClr>
              </a:solidFill>
            </a:endParaRPr>
          </a:p>
          <a:p>
            <a:pPr marL="0" lvl="1" algn="l">
              <a:buFont typeface="Arial" pitchFamily="34" charset="0"/>
              <a:buChar char="•"/>
            </a:pPr>
            <a:r>
              <a:rPr lang="fr-FR" sz="3200" dirty="0" smtClean="0">
                <a:solidFill>
                  <a:schemeClr val="tx1">
                    <a:lumMod val="85000"/>
                    <a:lumOff val="15000"/>
                  </a:schemeClr>
                </a:solidFill>
              </a:rPr>
              <a:t>Nouvelle version </a:t>
            </a:r>
            <a:r>
              <a:rPr lang="fr-FR" sz="3200" dirty="0" err="1" smtClean="0">
                <a:solidFill>
                  <a:schemeClr val="tx1">
                    <a:lumMod val="85000"/>
                    <a:lumOff val="15000"/>
                  </a:schemeClr>
                </a:solidFill>
              </a:rPr>
              <a:t>OpenGL</a:t>
            </a:r>
            <a:r>
              <a:rPr lang="fr-FR" sz="3200" dirty="0" smtClean="0">
                <a:solidFill>
                  <a:schemeClr val="tx1">
                    <a:lumMod val="85000"/>
                    <a:lumOff val="15000"/>
                  </a:schemeClr>
                </a:solidFill>
              </a:rPr>
              <a:t> 3.X &amp; 4.X </a:t>
            </a:r>
          </a:p>
          <a:p>
            <a:pPr lvl="1" algn="l">
              <a:buFont typeface="Arial" pitchFamily="34" charset="0"/>
              <a:buChar char="•"/>
            </a:pPr>
            <a:r>
              <a:rPr lang="fr-FR" dirty="0" smtClean="0">
                <a:solidFill>
                  <a:schemeClr val="tx1">
                    <a:lumMod val="85000"/>
                    <a:lumOff val="15000"/>
                  </a:schemeClr>
                </a:solidFill>
              </a:rPr>
              <a:t> Plus de mode de rendu « direct » </a:t>
            </a:r>
          </a:p>
          <a:p>
            <a:pPr lvl="1" algn="l">
              <a:buFont typeface="Arial" pitchFamily="34" charset="0"/>
              <a:buChar char="•"/>
            </a:pPr>
            <a:r>
              <a:rPr lang="fr-FR" dirty="0" smtClean="0">
                <a:solidFill>
                  <a:schemeClr val="tx1">
                    <a:lumMod val="85000"/>
                    <a:lumOff val="15000"/>
                  </a:schemeClr>
                </a:solidFill>
              </a:rPr>
              <a:t> Plus de simplicité d'utilisation </a:t>
            </a:r>
          </a:p>
          <a:p>
            <a:pPr lvl="1" algn="l">
              <a:buFont typeface="Arial" pitchFamily="34" charset="0"/>
              <a:buChar char="•"/>
            </a:pPr>
            <a:r>
              <a:rPr lang="fr-FR" dirty="0" smtClean="0">
                <a:solidFill>
                  <a:schemeClr val="tx1">
                    <a:lumMod val="85000"/>
                    <a:lumOff val="15000"/>
                  </a:schemeClr>
                </a:solidFill>
              </a:rPr>
              <a:t> Généricité &amp; efficacité étendue </a:t>
            </a:r>
          </a:p>
          <a:p>
            <a:pPr lvl="1" algn="l">
              <a:buFont typeface="Arial" pitchFamily="34" charset="0"/>
              <a:buChar char="•"/>
            </a:pPr>
            <a:r>
              <a:rPr lang="fr-FR" dirty="0" smtClean="0">
                <a:solidFill>
                  <a:schemeClr val="tx1">
                    <a:lumMod val="85000"/>
                    <a:lumOff val="15000"/>
                  </a:schemeClr>
                </a:solidFill>
              </a:rPr>
              <a:t> Un pipeline « flexible » </a:t>
            </a:r>
          </a:p>
          <a:p>
            <a:pPr lvl="1" algn="l"/>
            <a:endParaRPr lang="fr-FR" dirty="0" smtClean="0"/>
          </a:p>
          <a:p>
            <a:pPr algn="l"/>
            <a:endParaRPr lang="fr-FR" dirty="0" smtClean="0"/>
          </a:p>
          <a:p>
            <a:pPr algn="l"/>
            <a:endParaRPr lang="fr-FR" dirty="0"/>
          </a:p>
        </p:txBody>
      </p:sp>
      <p:pic>
        <p:nvPicPr>
          <p:cNvPr id="1026" name="Picture 2"/>
          <p:cNvPicPr>
            <a:picLocks noChangeAspect="1" noChangeArrowheads="1"/>
          </p:cNvPicPr>
          <p:nvPr/>
        </p:nvPicPr>
        <p:blipFill>
          <a:blip r:embed="rId2"/>
          <a:srcRect/>
          <a:stretch>
            <a:fillRect/>
          </a:stretch>
        </p:blipFill>
        <p:spPr bwMode="auto">
          <a:xfrm>
            <a:off x="7286644" y="1714488"/>
            <a:ext cx="1104900" cy="6667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143768" y="4500570"/>
            <a:ext cx="1143000" cy="638175"/>
          </a:xfrm>
          <a:prstGeom prst="rect">
            <a:avLst/>
          </a:prstGeom>
          <a:noFill/>
          <a:ln w="9525">
            <a:noFill/>
            <a:miter lim="800000"/>
            <a:headEnd/>
            <a:tailEnd/>
          </a:ln>
          <a:effectLst/>
        </p:spPr>
      </p:pic>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49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10"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
        <p:nvSpPr>
          <p:cNvPr id="8" name="Rectangle 7"/>
          <p:cNvSpPr/>
          <p:nvPr/>
        </p:nvSpPr>
        <p:spPr>
          <a:xfrm>
            <a:off x="214282" y="1541680"/>
            <a:ext cx="8572560" cy="2554545"/>
          </a:xfrm>
          <a:prstGeom prst="rect">
            <a:avLst/>
          </a:prstGeom>
        </p:spPr>
        <p:txBody>
          <a:bodyPr wrap="square">
            <a:spAutoFit/>
          </a:bodyPr>
          <a:lstStyle/>
          <a:p>
            <a:pPr algn="just"/>
            <a:r>
              <a:rPr lang="fr-FR" sz="2000" dirty="0" smtClean="0"/>
              <a:t>Le pipeline graphique d’une carte vidéo moderne possède en moyenne entre 110 et 150 étapes de traitement différentes (ce nombre d’étapes peut monter à plusieurs milliers dans les systèmes de rendus dédiés</a:t>
            </a:r>
            <a:r>
              <a:rPr lang="fr-FR" sz="2000" dirty="0" smtClean="0"/>
              <a:t>). La plupart de ces étapes étant triviales et complètement transparentes au développeur, on divise habituellement le pipeline graphique en </a:t>
            </a:r>
            <a:r>
              <a:rPr lang="fr-FR" sz="2000" b="1" dirty="0" smtClean="0"/>
              <a:t>étapes conceptuelles, </a:t>
            </a:r>
            <a:r>
              <a:rPr lang="fr-FR" sz="2000" dirty="0" smtClean="0"/>
              <a:t>ces dernières englobant une série d’</a:t>
            </a:r>
            <a:r>
              <a:rPr lang="fr-FR" sz="2000" b="1" dirty="0" smtClean="0"/>
              <a:t>étapes fonctionnelles, </a:t>
            </a:r>
            <a:r>
              <a:rPr lang="fr-FR" sz="2000" dirty="0" smtClean="0"/>
              <a:t>qui elles englobent les </a:t>
            </a:r>
            <a:r>
              <a:rPr lang="fr-FR" sz="2000" b="1" dirty="0" smtClean="0"/>
              <a:t>étapes réelles </a:t>
            </a:r>
            <a:r>
              <a:rPr lang="fr-FR" sz="2000" dirty="0" smtClean="0"/>
              <a:t>du pipeline. Ces dernières sont abstraites, car trop nombreuses et différentes d’une carte à l’autre pour être détaillée dans un temps raisonnable</a:t>
            </a:r>
            <a:r>
              <a:rPr lang="fr-FR" sz="2000" dirty="0" smtClean="0"/>
              <a:t>.</a:t>
            </a:r>
            <a:endParaRPr lang="fr-FR" sz="2000" dirty="0" smtClean="0">
              <a:sym typeface="Calibri" pitchFamily="34" charset="0"/>
            </a:endParaRPr>
          </a:p>
        </p:txBody>
      </p:sp>
      <p:sp>
        <p:nvSpPr>
          <p:cNvPr id="9" name="Rectangle 8"/>
          <p:cNvSpPr/>
          <p:nvPr/>
        </p:nvSpPr>
        <p:spPr>
          <a:xfrm>
            <a:off x="285720" y="1000108"/>
            <a:ext cx="5857916" cy="461665"/>
          </a:xfrm>
          <a:prstGeom prst="rect">
            <a:avLst/>
          </a:prstGeom>
        </p:spPr>
        <p:txBody>
          <a:bodyPr wrap="square">
            <a:spAutoFit/>
          </a:bodyPr>
          <a:lstStyle/>
          <a:p>
            <a:r>
              <a:rPr lang="fr-FR" sz="2400" b="1" dirty="0" smtClean="0"/>
              <a:t>Étude détaillée du pipeline graphique</a:t>
            </a:r>
            <a:endParaRPr lang="fr-FR" sz="2400" dirty="0"/>
          </a:p>
        </p:txBody>
      </p:sp>
      <p:pic>
        <p:nvPicPr>
          <p:cNvPr id="1027" name="Picture 3"/>
          <p:cNvPicPr>
            <a:picLocks noChangeAspect="1" noChangeArrowheads="1"/>
          </p:cNvPicPr>
          <p:nvPr/>
        </p:nvPicPr>
        <p:blipFill>
          <a:blip r:embed="rId2"/>
          <a:srcRect/>
          <a:stretch>
            <a:fillRect/>
          </a:stretch>
        </p:blipFill>
        <p:spPr bwMode="auto">
          <a:xfrm>
            <a:off x="919163" y="4148157"/>
            <a:ext cx="7305675" cy="20669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lum bright="-30000" contrast="40000"/>
          </a:blip>
          <a:srcRect/>
          <a:stretch>
            <a:fillRect/>
          </a:stretch>
        </p:blipFill>
        <p:spPr bwMode="auto">
          <a:xfrm>
            <a:off x="95279" y="6429396"/>
            <a:ext cx="8620125" cy="25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a:spLocks noGrp="1"/>
          </p:cNvSpPr>
          <p:nvPr>
            <p:ph type="subTitle" idx="1"/>
          </p:nvPr>
        </p:nvSpPr>
        <p:spPr>
          <a:xfrm>
            <a:off x="1071538" y="2428868"/>
            <a:ext cx="7072362" cy="1571636"/>
          </a:xfrm>
        </p:spPr>
        <p:txBody>
          <a:bodyPr>
            <a:noAutofit/>
          </a:bodyPr>
          <a:lstStyle/>
          <a:p>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Partie 4.</a:t>
            </a:r>
          </a:p>
          <a:p>
            <a:pPr lvl="0"/>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Introduction à GLSL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Qu'est-ce GLSL?</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a:bodyPr>
          <a:lstStyle/>
          <a:p>
            <a:pPr algn="just"/>
            <a:r>
              <a:rPr lang="fr-FR" dirty="0" smtClean="0">
                <a:solidFill>
                  <a:schemeClr val="tx1">
                    <a:lumMod val="85000"/>
                    <a:lumOff val="15000"/>
                  </a:schemeClr>
                </a:solidFill>
              </a:rPr>
              <a:t>GLSL (</a:t>
            </a:r>
            <a:r>
              <a:rPr lang="fr-FR" b="1" dirty="0" err="1" smtClean="0">
                <a:solidFill>
                  <a:schemeClr val="tx1">
                    <a:lumMod val="85000"/>
                    <a:lumOff val="15000"/>
                  </a:schemeClr>
                </a:solidFill>
              </a:rPr>
              <a:t>OpenGL</a:t>
            </a:r>
            <a:r>
              <a:rPr lang="fr-FR" b="1" dirty="0" smtClean="0">
                <a:solidFill>
                  <a:schemeClr val="tx1">
                    <a:lumMod val="85000"/>
                    <a:lumOff val="15000"/>
                  </a:schemeClr>
                </a:solidFill>
              </a:rPr>
              <a:t> </a:t>
            </a:r>
            <a:r>
              <a:rPr lang="fr-FR" b="1" dirty="0" err="1" smtClean="0">
                <a:solidFill>
                  <a:schemeClr val="tx1">
                    <a:lumMod val="85000"/>
                    <a:lumOff val="15000"/>
                  </a:schemeClr>
                </a:solidFill>
              </a:rPr>
              <a:t>Shading</a:t>
            </a:r>
            <a:r>
              <a:rPr lang="fr-FR" b="1" dirty="0" smtClean="0">
                <a:solidFill>
                  <a:schemeClr val="tx1">
                    <a:lumMod val="85000"/>
                    <a:lumOff val="15000"/>
                  </a:schemeClr>
                </a:solidFill>
              </a:rPr>
              <a:t> </a:t>
            </a:r>
            <a:r>
              <a:rPr lang="fr-FR" b="1" dirty="0" err="1" smtClean="0">
                <a:solidFill>
                  <a:schemeClr val="tx1">
                    <a:lumMod val="85000"/>
                    <a:lumOff val="15000"/>
                  </a:schemeClr>
                </a:solidFill>
              </a:rPr>
              <a:t>Language</a:t>
            </a:r>
            <a:r>
              <a:rPr lang="fr-FR" b="1" dirty="0" smtClean="0">
                <a:solidFill>
                  <a:schemeClr val="tx1">
                    <a:lumMod val="85000"/>
                    <a:lumOff val="15000"/>
                  </a:schemeClr>
                </a:solidFill>
              </a:rPr>
              <a:t>): </a:t>
            </a:r>
            <a:r>
              <a:rPr lang="fr-FR" dirty="0" smtClean="0">
                <a:solidFill>
                  <a:schemeClr val="tx1">
                    <a:lumMod val="85000"/>
                    <a:lumOff val="15000"/>
                  </a:schemeClr>
                </a:solidFill>
              </a:rPr>
              <a:t>est un langage permettant la programmation GPU de scènes </a:t>
            </a:r>
            <a:r>
              <a:rPr lang="fr-FR" dirty="0" err="1" smtClean="0">
                <a:solidFill>
                  <a:schemeClr val="tx1">
                    <a:lumMod val="85000"/>
                    <a:lumOff val="15000"/>
                  </a:schemeClr>
                </a:solidFill>
              </a:rPr>
              <a:t>OpenGL</a:t>
            </a:r>
            <a:r>
              <a:rPr lang="fr-FR" dirty="0" smtClean="0">
                <a:solidFill>
                  <a:schemeClr val="tx1">
                    <a:lumMod val="85000"/>
                    <a:lumOff val="15000"/>
                  </a:schemeClr>
                </a:solidFill>
              </a:rPr>
              <a:t>. </a:t>
            </a:r>
          </a:p>
          <a:p>
            <a:pPr algn="just"/>
            <a:r>
              <a:rPr lang="fr-FR" dirty="0" smtClean="0">
                <a:solidFill>
                  <a:schemeClr val="tx1">
                    <a:lumMod val="85000"/>
                    <a:lumOff val="15000"/>
                  </a:schemeClr>
                </a:solidFill>
              </a:rPr>
              <a:t>Le langage </a:t>
            </a:r>
            <a:r>
              <a:rPr lang="fr-FR" dirty="0" err="1" smtClean="0">
                <a:solidFill>
                  <a:schemeClr val="tx1">
                    <a:lumMod val="85000"/>
                    <a:lumOff val="15000"/>
                  </a:schemeClr>
                </a:solidFill>
              </a:rPr>
              <a:t>glsl</a:t>
            </a:r>
            <a:r>
              <a:rPr lang="fr-FR" dirty="0" smtClean="0">
                <a:solidFill>
                  <a:schemeClr val="tx1">
                    <a:lumMod val="85000"/>
                    <a:lumOff val="15000"/>
                  </a:schemeClr>
                </a:solidFill>
              </a:rPr>
              <a:t> est basé sur le langage C, mais comporte plusieurs restrictions :</a:t>
            </a:r>
          </a:p>
          <a:p>
            <a:pPr lvl="1" algn="just">
              <a:buFont typeface="Wingdings" pitchFamily="2" charset="2"/>
              <a:buChar char="§"/>
            </a:pPr>
            <a:r>
              <a:rPr lang="fr-FR" dirty="0" smtClean="0">
                <a:solidFill>
                  <a:schemeClr val="tx1">
                    <a:lumMod val="85000"/>
                    <a:lumOff val="15000"/>
                  </a:schemeClr>
                </a:solidFill>
              </a:rPr>
              <a:t> La taille du code est relativement limitée ;</a:t>
            </a:r>
          </a:p>
          <a:p>
            <a:pPr lvl="1" algn="just">
              <a:buFont typeface="Wingdings" pitchFamily="2" charset="2"/>
              <a:buChar char="§"/>
            </a:pPr>
            <a:r>
              <a:rPr lang="fr-FR" dirty="0" smtClean="0">
                <a:solidFill>
                  <a:schemeClr val="tx1">
                    <a:lumMod val="85000"/>
                    <a:lumOff val="15000"/>
                  </a:schemeClr>
                </a:solidFill>
              </a:rPr>
              <a:t> Le nombre d’itérations dans les boucle for limité ;</a:t>
            </a:r>
          </a:p>
          <a:p>
            <a:pPr lvl="1" algn="just">
              <a:buFont typeface="Wingdings" pitchFamily="2" charset="2"/>
              <a:buChar char="§"/>
            </a:pPr>
            <a:r>
              <a:rPr lang="fr-FR" dirty="0" smtClean="0">
                <a:solidFill>
                  <a:schemeClr val="tx1">
                    <a:lumMod val="85000"/>
                    <a:lumOff val="15000"/>
                  </a:schemeClr>
                </a:solidFill>
              </a:rPr>
              <a:t> Impossibilité de faire des E/S ;</a:t>
            </a:r>
          </a:p>
          <a:p>
            <a:pPr lvl="1" algn="just">
              <a:buFont typeface="Wingdings" pitchFamily="2" charset="2"/>
              <a:buChar char="§"/>
            </a:pPr>
            <a:r>
              <a:rPr lang="fr-FR" dirty="0" smtClean="0">
                <a:solidFill>
                  <a:schemeClr val="tx1">
                    <a:lumMod val="85000"/>
                    <a:lumOff val="15000"/>
                  </a:schemeClr>
                </a:solidFill>
              </a:rPr>
              <a:t> …etc.</a:t>
            </a:r>
            <a:endParaRPr lang="fr-FR"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51</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 matos </a:t>
            </a:r>
          </a:p>
        </p:txBody>
      </p:sp>
      <p:sp>
        <p:nvSpPr>
          <p:cNvPr id="7" name="Sous-titre 6"/>
          <p:cNvSpPr>
            <a:spLocks noGrp="1"/>
          </p:cNvSpPr>
          <p:nvPr>
            <p:ph type="subTitle" idx="1"/>
          </p:nvPr>
        </p:nvSpPr>
        <p:spPr>
          <a:xfrm>
            <a:off x="314340" y="1000108"/>
            <a:ext cx="8401064" cy="5643602"/>
          </a:xfrm>
        </p:spPr>
        <p:txBody>
          <a:bodyPr>
            <a:normAutofit fontScale="92500" lnSpcReduction="10000"/>
          </a:bodyPr>
          <a:lstStyle/>
          <a:p>
            <a:pPr algn="just"/>
            <a:r>
              <a:rPr lang="fr-FR" dirty="0" smtClean="0">
                <a:solidFill>
                  <a:schemeClr val="tx1">
                    <a:lumMod val="85000"/>
                    <a:lumOff val="15000"/>
                  </a:schemeClr>
                </a:solidFill>
              </a:rPr>
              <a:t>Pour utiliser GLSL, il vous faut une carte graphique ATI ou </a:t>
            </a:r>
            <a:r>
              <a:rPr lang="fr-FR" dirty="0" err="1" smtClean="0">
                <a:solidFill>
                  <a:schemeClr val="tx1">
                    <a:lumMod val="85000"/>
                    <a:lumOff val="15000"/>
                  </a:schemeClr>
                </a:solidFill>
              </a:rPr>
              <a:t>nVidia</a:t>
            </a:r>
            <a:r>
              <a:rPr lang="fr-FR" dirty="0" smtClean="0">
                <a:solidFill>
                  <a:schemeClr val="tx1">
                    <a:lumMod val="85000"/>
                    <a:lumOff val="15000"/>
                  </a:schemeClr>
                </a:solidFill>
              </a:rPr>
              <a:t>, de préférence récente. </a:t>
            </a:r>
          </a:p>
          <a:p>
            <a:pPr algn="just"/>
            <a:endParaRPr lang="fr-FR" dirty="0" smtClean="0">
              <a:solidFill>
                <a:schemeClr val="tx1">
                  <a:lumMod val="85000"/>
                  <a:lumOff val="15000"/>
                </a:schemeClr>
              </a:solidFill>
            </a:endParaRPr>
          </a:p>
          <a:p>
            <a:pPr algn="just"/>
            <a:r>
              <a:rPr lang="fr-FR" dirty="0" smtClean="0">
                <a:solidFill>
                  <a:schemeClr val="tx1">
                    <a:lumMod val="85000"/>
                    <a:lumOff val="15000"/>
                  </a:schemeClr>
                </a:solidFill>
              </a:rPr>
              <a:t>Chez </a:t>
            </a:r>
            <a:r>
              <a:rPr lang="fr-FR" dirty="0" err="1" smtClean="0">
                <a:solidFill>
                  <a:schemeClr val="tx1">
                    <a:lumMod val="85000"/>
                    <a:lumOff val="15000"/>
                  </a:schemeClr>
                </a:solidFill>
              </a:rPr>
              <a:t>nVidia</a:t>
            </a:r>
            <a:r>
              <a:rPr lang="fr-FR" dirty="0" smtClean="0">
                <a:solidFill>
                  <a:schemeClr val="tx1">
                    <a:lumMod val="85000"/>
                    <a:lumOff val="15000"/>
                  </a:schemeClr>
                </a:solidFill>
              </a:rPr>
              <a:t>, si vous avez au </a:t>
            </a:r>
            <a:r>
              <a:rPr lang="fr-FR" dirty="0" err="1" smtClean="0">
                <a:solidFill>
                  <a:schemeClr val="tx1">
                    <a:lumMod val="85000"/>
                    <a:lumOff val="15000"/>
                  </a:schemeClr>
                </a:solidFill>
              </a:rPr>
              <a:t>moin</a:t>
            </a:r>
            <a:r>
              <a:rPr lang="fr-FR" dirty="0" smtClean="0">
                <a:solidFill>
                  <a:schemeClr val="tx1">
                    <a:lumMod val="85000"/>
                    <a:lumOff val="15000"/>
                  </a:schemeClr>
                </a:solidFill>
              </a:rPr>
              <a:t> une </a:t>
            </a:r>
            <a:r>
              <a:rPr lang="fr-FR" dirty="0" err="1" smtClean="0">
                <a:solidFill>
                  <a:schemeClr val="tx1">
                    <a:lumMod val="85000"/>
                    <a:lumOff val="15000"/>
                  </a:schemeClr>
                </a:solidFill>
              </a:rPr>
              <a:t>GeForce</a:t>
            </a:r>
            <a:r>
              <a:rPr lang="fr-FR" dirty="0" smtClean="0">
                <a:solidFill>
                  <a:schemeClr val="tx1">
                    <a:lumMod val="85000"/>
                    <a:lumOff val="15000"/>
                  </a:schemeClr>
                </a:solidFill>
              </a:rPr>
              <a:t> 256. Chez ATI, Il vous faut au moins un </a:t>
            </a:r>
            <a:r>
              <a:rPr lang="fr-FR" dirty="0" err="1" smtClean="0">
                <a:solidFill>
                  <a:schemeClr val="tx1">
                    <a:lumMod val="85000"/>
                    <a:lumOff val="15000"/>
                  </a:schemeClr>
                </a:solidFill>
              </a:rPr>
              <a:t>Radeon</a:t>
            </a:r>
            <a:r>
              <a:rPr lang="fr-FR" dirty="0" smtClean="0">
                <a:solidFill>
                  <a:schemeClr val="tx1">
                    <a:lumMod val="85000"/>
                    <a:lumOff val="15000"/>
                  </a:schemeClr>
                </a:solidFill>
              </a:rPr>
              <a:t> 9500. </a:t>
            </a:r>
          </a:p>
          <a:p>
            <a:pPr algn="just"/>
            <a:endParaRPr lang="fr-FR" dirty="0" smtClean="0">
              <a:solidFill>
                <a:schemeClr val="tx1">
                  <a:lumMod val="85000"/>
                  <a:lumOff val="15000"/>
                </a:schemeClr>
              </a:solidFill>
            </a:endParaRPr>
          </a:p>
          <a:p>
            <a:pPr algn="just"/>
            <a:r>
              <a:rPr lang="fr-FR" dirty="0" smtClean="0">
                <a:solidFill>
                  <a:schemeClr val="tx1">
                    <a:lumMod val="85000"/>
                    <a:lumOff val="15000"/>
                  </a:schemeClr>
                </a:solidFill>
              </a:rPr>
              <a:t>Notons que si vous disposez d'une carte </a:t>
            </a:r>
            <a:r>
              <a:rPr lang="fr-FR" dirty="0" err="1" smtClean="0">
                <a:solidFill>
                  <a:schemeClr val="tx1">
                    <a:lumMod val="85000"/>
                    <a:lumOff val="15000"/>
                  </a:schemeClr>
                </a:solidFill>
              </a:rPr>
              <a:t>nVidia</a:t>
            </a:r>
            <a:r>
              <a:rPr lang="fr-FR" dirty="0" smtClean="0">
                <a:solidFill>
                  <a:schemeClr val="tx1">
                    <a:lumMod val="85000"/>
                    <a:lumOff val="15000"/>
                  </a:schemeClr>
                </a:solidFill>
              </a:rPr>
              <a:t> au moins du type </a:t>
            </a:r>
            <a:r>
              <a:rPr lang="fr-FR" dirty="0" err="1" smtClean="0">
                <a:solidFill>
                  <a:schemeClr val="tx1">
                    <a:lumMod val="85000"/>
                    <a:lumOff val="15000"/>
                  </a:schemeClr>
                </a:solidFill>
              </a:rPr>
              <a:t>GeForce</a:t>
            </a:r>
            <a:r>
              <a:rPr lang="fr-FR" dirty="0" smtClean="0">
                <a:solidFill>
                  <a:schemeClr val="tx1">
                    <a:lumMod val="85000"/>
                    <a:lumOff val="15000"/>
                  </a:schemeClr>
                </a:solidFill>
              </a:rPr>
              <a:t> 256, vous pouvez utiliser GLSL dans toute son œuvre via un logiciel d'émulation nommée « </a:t>
            </a:r>
            <a:r>
              <a:rPr lang="fr-FR" dirty="0" err="1" smtClean="0">
                <a:solidFill>
                  <a:schemeClr val="tx1">
                    <a:lumMod val="85000"/>
                    <a:lumOff val="15000"/>
                  </a:schemeClr>
                </a:solidFill>
              </a:rPr>
              <a:t>nvemulate</a:t>
            </a:r>
            <a:r>
              <a:rPr lang="fr-FR" dirty="0" smtClean="0">
                <a:solidFill>
                  <a:schemeClr val="tx1">
                    <a:lumMod val="85000"/>
                    <a:lumOff val="15000"/>
                  </a:schemeClr>
                </a:solidFill>
              </a:rPr>
              <a:t> ». </a:t>
            </a:r>
          </a:p>
          <a:p>
            <a:pPr algn="just"/>
            <a:endParaRPr lang="fr-FR" dirty="0" smtClean="0">
              <a:solidFill>
                <a:schemeClr val="tx1">
                  <a:lumMod val="85000"/>
                  <a:lumOff val="15000"/>
                </a:schemeClr>
              </a:solidFill>
            </a:endParaRPr>
          </a:p>
          <a:p>
            <a:pPr algn="just"/>
            <a:r>
              <a:rPr lang="fr-FR" dirty="0" smtClean="0">
                <a:solidFill>
                  <a:schemeClr val="tx1">
                    <a:lumMod val="85000"/>
                    <a:lumOff val="15000"/>
                  </a:schemeClr>
                </a:solidFill>
              </a:rPr>
              <a:t> </a:t>
            </a:r>
            <a:endParaRPr lang="fr-FR"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 Les variables</a:t>
            </a:r>
          </a:p>
        </p:txBody>
      </p:sp>
      <p:sp>
        <p:nvSpPr>
          <p:cNvPr id="7" name="Sous-titre 6"/>
          <p:cNvSpPr>
            <a:spLocks noGrp="1"/>
          </p:cNvSpPr>
          <p:nvPr>
            <p:ph type="subTitle" idx="1"/>
          </p:nvPr>
        </p:nvSpPr>
        <p:spPr>
          <a:xfrm>
            <a:off x="314340" y="2643182"/>
            <a:ext cx="8401064" cy="1928826"/>
          </a:xfrm>
        </p:spPr>
        <p:txBody>
          <a:bodyPr/>
          <a:lstStyle/>
          <a:p>
            <a:pPr algn="just"/>
            <a:r>
              <a:rPr lang="fr-FR" dirty="0" smtClean="0">
                <a:solidFill>
                  <a:schemeClr val="tx1">
                    <a:lumMod val="85000"/>
                    <a:lumOff val="15000"/>
                  </a:schemeClr>
                </a:solidFill>
              </a:rPr>
              <a:t>GLSL reprend beaucoup des langages C et C++. La syntaxe est proche de celle de C, le point d’entrée est la fonction main, le pré processeur, etc.</a:t>
            </a:r>
            <a:endParaRPr lang="fr-FR"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785786" y="-24"/>
            <a:ext cx="821537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1.1.  Type de données simples</a:t>
            </a:r>
          </a:p>
        </p:txBody>
      </p:sp>
      <p:sp>
        <p:nvSpPr>
          <p:cNvPr id="7" name="Sous-titre 6"/>
          <p:cNvSpPr>
            <a:spLocks noGrp="1"/>
          </p:cNvSpPr>
          <p:nvPr>
            <p:ph type="subTitle" idx="1"/>
          </p:nvPr>
        </p:nvSpPr>
        <p:spPr>
          <a:xfrm>
            <a:off x="314340" y="928670"/>
            <a:ext cx="8401064" cy="5643602"/>
          </a:xfrm>
        </p:spPr>
        <p:txBody>
          <a:bodyPr>
            <a:noAutofit/>
          </a:bodyPr>
          <a:lstStyle/>
          <a:p>
            <a:pPr algn="just"/>
            <a:r>
              <a:rPr lang="fr-FR" sz="2000" b="1" dirty="0" smtClean="0">
                <a:solidFill>
                  <a:srgbClr val="FF0000"/>
                </a:solidFill>
                <a:effectLst>
                  <a:outerShdw blurRad="38100" dist="38100" dir="2700000" algn="tl">
                    <a:srgbClr val="000000">
                      <a:alpha val="43137"/>
                    </a:srgbClr>
                  </a:outerShdw>
                </a:effectLst>
              </a:rPr>
              <a:t>GLSL support les types </a:t>
            </a:r>
            <a:r>
              <a:rPr lang="fr-FR" sz="2000" b="1" dirty="0" err="1" smtClean="0">
                <a:solidFill>
                  <a:srgbClr val="FF0000"/>
                </a:solidFill>
                <a:effectLst>
                  <a:outerShdw blurRad="38100" dist="38100" dir="2700000" algn="tl">
                    <a:srgbClr val="000000">
                      <a:alpha val="43137"/>
                    </a:srgbClr>
                  </a:outerShdw>
                </a:effectLst>
              </a:rPr>
              <a:t>void</a:t>
            </a:r>
            <a:r>
              <a:rPr lang="fr-FR" sz="2000" b="1" dirty="0" smtClean="0">
                <a:solidFill>
                  <a:srgbClr val="FF0000"/>
                </a:solidFill>
                <a:effectLst>
                  <a:outerShdw blurRad="38100" dist="38100" dir="2700000" algn="tl">
                    <a:srgbClr val="000000">
                      <a:alpha val="43137"/>
                    </a:srgbClr>
                  </a:outerShdw>
                </a:effectLst>
              </a:rPr>
              <a:t>, </a:t>
            </a:r>
            <a:r>
              <a:rPr lang="fr-FR" sz="2000" b="1" dirty="0" err="1" smtClean="0">
                <a:solidFill>
                  <a:srgbClr val="FF0000"/>
                </a:solidFill>
                <a:effectLst>
                  <a:outerShdw blurRad="38100" dist="38100" dir="2700000" algn="tl">
                    <a:srgbClr val="000000">
                      <a:alpha val="43137"/>
                    </a:srgbClr>
                  </a:outerShdw>
                </a:effectLst>
              </a:rPr>
              <a:t>bool</a:t>
            </a:r>
            <a:r>
              <a:rPr lang="fr-FR" sz="2000" b="1" dirty="0" smtClean="0">
                <a:solidFill>
                  <a:srgbClr val="FF0000"/>
                </a:solidFill>
                <a:effectLst>
                  <a:outerShdw blurRad="38100" dist="38100" dir="2700000" algn="tl">
                    <a:srgbClr val="000000">
                      <a:alpha val="43137"/>
                    </a:srgbClr>
                  </a:outerShdw>
                </a:effectLst>
              </a:rPr>
              <a:t>, </a:t>
            </a:r>
            <a:r>
              <a:rPr lang="fr-FR" sz="2000" b="1" dirty="0" err="1" smtClean="0">
                <a:solidFill>
                  <a:srgbClr val="FF0000"/>
                </a:solidFill>
                <a:effectLst>
                  <a:outerShdw blurRad="38100" dist="38100" dir="2700000" algn="tl">
                    <a:srgbClr val="000000">
                      <a:alpha val="43137"/>
                    </a:srgbClr>
                  </a:outerShdw>
                </a:effectLst>
              </a:rPr>
              <a:t>int</a:t>
            </a:r>
            <a:r>
              <a:rPr lang="fr-FR" sz="2000" b="1" dirty="0" smtClean="0">
                <a:solidFill>
                  <a:srgbClr val="FF0000"/>
                </a:solidFill>
                <a:effectLst>
                  <a:outerShdw blurRad="38100" dist="38100" dir="2700000" algn="tl">
                    <a:srgbClr val="000000">
                      <a:alpha val="43137"/>
                    </a:srgbClr>
                  </a:outerShdw>
                </a:effectLst>
              </a:rPr>
              <a:t>, </a:t>
            </a:r>
            <a:r>
              <a:rPr lang="fr-FR" sz="2000" b="1" dirty="0" err="1" smtClean="0">
                <a:solidFill>
                  <a:srgbClr val="FF0000"/>
                </a:solidFill>
                <a:effectLst>
                  <a:outerShdw blurRad="38100" dist="38100" dir="2700000" algn="tl">
                    <a:srgbClr val="000000">
                      <a:alpha val="43137"/>
                    </a:srgbClr>
                  </a:outerShdw>
                </a:effectLst>
              </a:rPr>
              <a:t>float</a:t>
            </a:r>
            <a:r>
              <a:rPr lang="fr-FR" sz="2000" b="1" dirty="0" smtClean="0">
                <a:solidFill>
                  <a:srgbClr val="FF0000"/>
                </a:solidFill>
                <a:effectLst>
                  <a:outerShdw blurRad="38100" dist="38100" dir="2700000" algn="tl">
                    <a:srgbClr val="000000">
                      <a:alpha val="43137"/>
                    </a:srgbClr>
                  </a:outerShdw>
                </a:effectLst>
              </a:rPr>
              <a:t> ainsi que d’autres type de base dédié à la programme 3D temps réel :</a:t>
            </a:r>
          </a:p>
          <a:p>
            <a:pPr algn="l">
              <a:buFont typeface="Wingdings" pitchFamily="2" charset="2"/>
              <a:buChar char="Ø"/>
            </a:pPr>
            <a:r>
              <a:rPr lang="fr-FR" sz="2000" b="1" dirty="0" smtClean="0">
                <a:solidFill>
                  <a:schemeClr val="tx1">
                    <a:lumMod val="95000"/>
                    <a:lumOff val="5000"/>
                  </a:schemeClr>
                </a:solidFill>
              </a:rPr>
              <a:t>vec2 : un vecteur de </a:t>
            </a:r>
            <a:r>
              <a:rPr lang="fr-FR" sz="2000" b="1" dirty="0" err="1" smtClean="0">
                <a:solidFill>
                  <a:schemeClr val="tx1">
                    <a:lumMod val="95000"/>
                    <a:lumOff val="5000"/>
                  </a:schemeClr>
                </a:solidFill>
              </a:rPr>
              <a:t>float</a:t>
            </a:r>
            <a:r>
              <a:rPr lang="fr-FR" sz="2000" b="1" dirty="0" smtClean="0">
                <a:solidFill>
                  <a:schemeClr val="tx1">
                    <a:lumMod val="95000"/>
                    <a:lumOff val="5000"/>
                  </a:schemeClr>
                </a:solidFill>
              </a:rPr>
              <a:t> à deux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vec3 : un vecteur de </a:t>
            </a:r>
            <a:r>
              <a:rPr lang="fr-FR" sz="2000" b="1" dirty="0" err="1" smtClean="0">
                <a:solidFill>
                  <a:schemeClr val="tx1">
                    <a:lumMod val="95000"/>
                    <a:lumOff val="5000"/>
                  </a:schemeClr>
                </a:solidFill>
              </a:rPr>
              <a:t>float</a:t>
            </a:r>
            <a:r>
              <a:rPr lang="fr-FR" sz="2000" b="1" dirty="0" smtClean="0">
                <a:solidFill>
                  <a:schemeClr val="tx1">
                    <a:lumMod val="95000"/>
                    <a:lumOff val="5000"/>
                  </a:schemeClr>
                </a:solidFill>
              </a:rPr>
              <a:t> à trois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vec4 : un vecteur de </a:t>
            </a:r>
            <a:r>
              <a:rPr lang="fr-FR" sz="2000" b="1" dirty="0" err="1" smtClean="0">
                <a:solidFill>
                  <a:schemeClr val="tx1">
                    <a:lumMod val="95000"/>
                    <a:lumOff val="5000"/>
                  </a:schemeClr>
                </a:solidFill>
              </a:rPr>
              <a:t>float</a:t>
            </a:r>
            <a:r>
              <a:rPr lang="fr-FR" sz="2000" b="1" dirty="0" smtClean="0">
                <a:solidFill>
                  <a:schemeClr val="tx1">
                    <a:lumMod val="95000"/>
                    <a:lumOff val="5000"/>
                  </a:schemeClr>
                </a:solidFill>
              </a:rPr>
              <a:t> à quatre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bvec2 : un vecteur de </a:t>
            </a:r>
            <a:r>
              <a:rPr lang="fr-FR" sz="2000" b="1" dirty="0" err="1" smtClean="0">
                <a:solidFill>
                  <a:schemeClr val="tx1">
                    <a:lumMod val="95000"/>
                    <a:lumOff val="5000"/>
                  </a:schemeClr>
                </a:solidFill>
              </a:rPr>
              <a:t>bool</a:t>
            </a:r>
            <a:r>
              <a:rPr lang="fr-FR" sz="2000" b="1" dirty="0" smtClean="0">
                <a:solidFill>
                  <a:schemeClr val="tx1">
                    <a:lumMod val="95000"/>
                    <a:lumOff val="5000"/>
                  </a:schemeClr>
                </a:solidFill>
              </a:rPr>
              <a:t> à deux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bvec3un vecteur de </a:t>
            </a:r>
            <a:r>
              <a:rPr lang="fr-FR" sz="2000" b="1" dirty="0" err="1" smtClean="0">
                <a:solidFill>
                  <a:schemeClr val="tx1">
                    <a:lumMod val="95000"/>
                    <a:lumOff val="5000"/>
                  </a:schemeClr>
                </a:solidFill>
              </a:rPr>
              <a:t>booltrois</a:t>
            </a:r>
            <a:r>
              <a:rPr lang="fr-FR" sz="2000" b="1" dirty="0" smtClean="0">
                <a:solidFill>
                  <a:schemeClr val="tx1">
                    <a:lumMod val="95000"/>
                    <a:lumOff val="5000"/>
                  </a:schemeClr>
                </a:solidFill>
              </a:rPr>
              <a:t>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bvec4 : un vecteur de </a:t>
            </a:r>
            <a:r>
              <a:rPr lang="fr-FR" sz="2000" b="1" dirty="0" err="1" smtClean="0">
                <a:solidFill>
                  <a:schemeClr val="tx1">
                    <a:lumMod val="95000"/>
                    <a:lumOff val="5000"/>
                  </a:schemeClr>
                </a:solidFill>
              </a:rPr>
              <a:t>bool</a:t>
            </a:r>
            <a:r>
              <a:rPr lang="fr-FR" sz="2000" b="1" dirty="0" smtClean="0">
                <a:solidFill>
                  <a:schemeClr val="tx1">
                    <a:lumMod val="95000"/>
                    <a:lumOff val="5000"/>
                  </a:schemeClr>
                </a:solidFill>
              </a:rPr>
              <a:t> à quatre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ivec2 : un vecteur de </a:t>
            </a:r>
            <a:r>
              <a:rPr lang="fr-FR" sz="2000" b="1" dirty="0" err="1" smtClean="0">
                <a:solidFill>
                  <a:schemeClr val="tx1">
                    <a:lumMod val="95000"/>
                    <a:lumOff val="5000"/>
                  </a:schemeClr>
                </a:solidFill>
              </a:rPr>
              <a:t>int</a:t>
            </a:r>
            <a:r>
              <a:rPr lang="fr-FR" sz="2000" b="1" dirty="0" smtClean="0">
                <a:solidFill>
                  <a:schemeClr val="tx1">
                    <a:lumMod val="95000"/>
                    <a:lumOff val="5000"/>
                  </a:schemeClr>
                </a:solidFill>
              </a:rPr>
              <a:t> à deux dimensions - ivec3 : un vecteur de </a:t>
            </a:r>
            <a:r>
              <a:rPr lang="fr-FR" sz="2000" b="1" dirty="0" err="1" smtClean="0">
                <a:solidFill>
                  <a:schemeClr val="tx1">
                    <a:lumMod val="95000"/>
                    <a:lumOff val="5000"/>
                  </a:schemeClr>
                </a:solidFill>
              </a:rPr>
              <a:t>int</a:t>
            </a:r>
            <a:r>
              <a:rPr lang="fr-FR" sz="2000" b="1" dirty="0" smtClean="0">
                <a:solidFill>
                  <a:schemeClr val="tx1">
                    <a:lumMod val="95000"/>
                    <a:lumOff val="5000"/>
                  </a:schemeClr>
                </a:solidFill>
              </a:rPr>
              <a:t> à trois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ivec4 : un vecteur de </a:t>
            </a:r>
            <a:r>
              <a:rPr lang="fr-FR" sz="2000" b="1" dirty="0" err="1" smtClean="0">
                <a:solidFill>
                  <a:schemeClr val="tx1">
                    <a:lumMod val="95000"/>
                    <a:lumOff val="5000"/>
                  </a:schemeClr>
                </a:solidFill>
              </a:rPr>
              <a:t>int</a:t>
            </a:r>
            <a:r>
              <a:rPr lang="fr-FR" sz="2000" b="1" dirty="0" smtClean="0">
                <a:solidFill>
                  <a:schemeClr val="tx1">
                    <a:lumMod val="95000"/>
                    <a:lumOff val="5000"/>
                  </a:schemeClr>
                </a:solidFill>
              </a:rPr>
              <a:t> à quatre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mat2 : une matrice de </a:t>
            </a:r>
            <a:r>
              <a:rPr lang="fr-FR" sz="2000" b="1" dirty="0" err="1" smtClean="0">
                <a:solidFill>
                  <a:schemeClr val="tx1">
                    <a:lumMod val="95000"/>
                    <a:lumOff val="5000"/>
                  </a:schemeClr>
                </a:solidFill>
              </a:rPr>
              <a:t>float</a:t>
            </a:r>
            <a:r>
              <a:rPr lang="fr-FR" sz="2000" b="1" dirty="0" smtClean="0">
                <a:solidFill>
                  <a:schemeClr val="tx1">
                    <a:lumMod val="95000"/>
                    <a:lumOff val="5000"/>
                  </a:schemeClr>
                </a:solidFill>
              </a:rPr>
              <a:t> à deux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mat3 : une matrice de </a:t>
            </a:r>
            <a:r>
              <a:rPr lang="fr-FR" sz="2000" b="1" dirty="0" err="1" smtClean="0">
                <a:solidFill>
                  <a:schemeClr val="tx1">
                    <a:lumMod val="95000"/>
                    <a:lumOff val="5000"/>
                  </a:schemeClr>
                </a:solidFill>
              </a:rPr>
              <a:t>float</a:t>
            </a:r>
            <a:r>
              <a:rPr lang="fr-FR" sz="2000" b="1" dirty="0" smtClean="0">
                <a:solidFill>
                  <a:schemeClr val="tx1">
                    <a:lumMod val="95000"/>
                    <a:lumOff val="5000"/>
                  </a:schemeClr>
                </a:solidFill>
              </a:rPr>
              <a:t> à trois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mat4 : une matrice de </a:t>
            </a:r>
            <a:r>
              <a:rPr lang="fr-FR" sz="2000" b="1" dirty="0" err="1" smtClean="0">
                <a:solidFill>
                  <a:schemeClr val="tx1">
                    <a:lumMod val="95000"/>
                    <a:lumOff val="5000"/>
                  </a:schemeClr>
                </a:solidFill>
              </a:rPr>
              <a:t>float</a:t>
            </a:r>
            <a:r>
              <a:rPr lang="fr-FR" sz="2000" b="1" dirty="0" smtClean="0">
                <a:solidFill>
                  <a:schemeClr val="tx1">
                    <a:lumMod val="95000"/>
                    <a:lumOff val="5000"/>
                  </a:schemeClr>
                </a:solidFill>
              </a:rPr>
              <a:t> à quatre dimensions </a:t>
            </a: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785786" y="-24"/>
            <a:ext cx="821537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1.1.  Type de données simples</a:t>
            </a:r>
          </a:p>
        </p:txBody>
      </p:sp>
      <p:sp>
        <p:nvSpPr>
          <p:cNvPr id="7" name="Sous-titre 6"/>
          <p:cNvSpPr>
            <a:spLocks noGrp="1"/>
          </p:cNvSpPr>
          <p:nvPr>
            <p:ph type="subTitle" idx="1"/>
          </p:nvPr>
        </p:nvSpPr>
        <p:spPr>
          <a:xfrm>
            <a:off x="314340" y="928670"/>
            <a:ext cx="8401064" cy="5643602"/>
          </a:xfrm>
        </p:spPr>
        <p:txBody>
          <a:bodyPr>
            <a:noAutofit/>
          </a:bodyPr>
          <a:lstStyle/>
          <a:p>
            <a:pPr algn="l">
              <a:buFont typeface="Wingdings" pitchFamily="2" charset="2"/>
              <a:buChar char="Ø"/>
            </a:pPr>
            <a:r>
              <a:rPr lang="fr-FR" sz="1800" dirty="0" smtClean="0">
                <a:solidFill>
                  <a:schemeClr val="tx1">
                    <a:lumMod val="95000"/>
                    <a:lumOff val="5000"/>
                  </a:schemeClr>
                </a:solidFill>
              </a:rPr>
              <a:t> </a:t>
            </a:r>
            <a:r>
              <a:rPr lang="fr-FR" sz="2000" b="1" dirty="0" smtClean="0">
                <a:solidFill>
                  <a:schemeClr val="tx1">
                    <a:lumMod val="95000"/>
                    <a:lumOff val="5000"/>
                  </a:schemeClr>
                </a:solidFill>
              </a:rPr>
              <a:t>sampler1D : Accès à une texture à une dimension </a:t>
            </a:r>
          </a:p>
          <a:p>
            <a:pPr algn="l">
              <a:buFont typeface="Wingdings" pitchFamily="2" charset="2"/>
              <a:buChar char="Ø"/>
            </a:pPr>
            <a:r>
              <a:rPr lang="fr-FR" sz="2000" b="1" i="1" dirty="0" smtClean="0">
                <a:solidFill>
                  <a:schemeClr val="tx1">
                    <a:lumMod val="95000"/>
                    <a:lumOff val="5000"/>
                  </a:schemeClr>
                </a:solidFill>
                <a:effectLst>
                  <a:outerShdw blurRad="38100" dist="38100" dir="2700000" algn="tl">
                    <a:srgbClr val="000000">
                      <a:alpha val="43137"/>
                    </a:srgbClr>
                  </a:outerShdw>
                </a:effectLst>
              </a:rPr>
              <a:t>sampler2D : Accès à une texture à deux dimensions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sampler3D : Accès à une texture à trois dimensions </a:t>
            </a:r>
          </a:p>
          <a:p>
            <a:pPr algn="l">
              <a:buFont typeface="Wingdings" pitchFamily="2" charset="2"/>
              <a:buChar char="Ø"/>
            </a:pPr>
            <a:r>
              <a:rPr lang="fr-FR" sz="2000" dirty="0" smtClean="0">
                <a:solidFill>
                  <a:schemeClr val="tx1">
                    <a:lumMod val="95000"/>
                    <a:lumOff val="5000"/>
                  </a:schemeClr>
                </a:solidFill>
              </a:rPr>
              <a:t> </a:t>
            </a:r>
            <a:r>
              <a:rPr lang="fr-FR" sz="2000" b="1" dirty="0" err="1" smtClean="0">
                <a:solidFill>
                  <a:schemeClr val="tx1">
                    <a:lumMod val="95000"/>
                    <a:lumOff val="5000"/>
                  </a:schemeClr>
                </a:solidFill>
              </a:rPr>
              <a:t>samplerCube</a:t>
            </a:r>
            <a:r>
              <a:rPr lang="fr-FR" sz="2000" b="1" dirty="0" smtClean="0">
                <a:solidFill>
                  <a:schemeClr val="tx1">
                    <a:lumMod val="95000"/>
                    <a:lumOff val="5000"/>
                  </a:schemeClr>
                </a:solidFill>
              </a:rPr>
              <a:t> : Accès à une texture de type cube map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sampler1DShadow : Accès à une texture de profondeur à une dimension </a:t>
            </a:r>
          </a:p>
          <a:p>
            <a:pPr algn="l">
              <a:buFont typeface="Wingdings" pitchFamily="2" charset="2"/>
              <a:buChar char="Ø"/>
            </a:pPr>
            <a:r>
              <a:rPr lang="fr-FR" sz="2000" dirty="0" smtClean="0">
                <a:solidFill>
                  <a:schemeClr val="tx1">
                    <a:lumMod val="95000"/>
                    <a:lumOff val="5000"/>
                  </a:schemeClr>
                </a:solidFill>
              </a:rPr>
              <a:t> </a:t>
            </a:r>
            <a:r>
              <a:rPr lang="fr-FR" sz="2000" b="1" dirty="0" smtClean="0">
                <a:solidFill>
                  <a:schemeClr val="tx1">
                    <a:lumMod val="95000"/>
                    <a:lumOff val="5000"/>
                  </a:schemeClr>
                </a:solidFill>
              </a:rPr>
              <a:t>sampler2DShadow : Accès à une texture de profondeur à deux dimensions </a:t>
            </a:r>
          </a:p>
          <a:p>
            <a:pPr algn="just"/>
            <a:r>
              <a:rPr lang="fr-FR" sz="2000" b="1" dirty="0" smtClean="0">
                <a:solidFill>
                  <a:srgbClr val="FF0000"/>
                </a:solidFill>
                <a:effectLst>
                  <a:outerShdw blurRad="38100" dist="38100" dir="2700000" algn="tl">
                    <a:srgbClr val="000000">
                      <a:alpha val="43137"/>
                    </a:srgbClr>
                  </a:outerShdw>
                </a:effectLst>
              </a:rPr>
              <a:t>Champs des vecteurs</a:t>
            </a:r>
          </a:p>
          <a:p>
            <a:pPr algn="just"/>
            <a:r>
              <a:rPr lang="fr-FR" sz="2000" b="1" dirty="0" smtClean="0">
                <a:solidFill>
                  <a:schemeClr val="tx1">
                    <a:lumMod val="95000"/>
                    <a:lumOff val="5000"/>
                  </a:schemeClr>
                </a:solidFill>
              </a:rPr>
              <a:t>vecteurs : </a:t>
            </a:r>
            <a:r>
              <a:rPr lang="fr-FR" sz="2000" b="1" dirty="0" err="1" smtClean="0">
                <a:solidFill>
                  <a:schemeClr val="tx1">
                    <a:lumMod val="95000"/>
                    <a:lumOff val="5000"/>
                  </a:schemeClr>
                </a:solidFill>
              </a:rPr>
              <a:t>x,y,z,w</a:t>
            </a:r>
            <a:r>
              <a:rPr lang="fr-FR" sz="2000" b="1" dirty="0" smtClean="0">
                <a:solidFill>
                  <a:schemeClr val="tx1">
                    <a:lumMod val="95000"/>
                    <a:lumOff val="5000"/>
                  </a:schemeClr>
                </a:solidFill>
              </a:rPr>
              <a:t>, </a:t>
            </a:r>
          </a:p>
          <a:p>
            <a:pPr algn="just"/>
            <a:r>
              <a:rPr lang="fr-FR" sz="2000" b="1" dirty="0" smtClean="0">
                <a:solidFill>
                  <a:schemeClr val="tx1">
                    <a:lumMod val="95000"/>
                    <a:lumOff val="5000"/>
                  </a:schemeClr>
                </a:solidFill>
              </a:rPr>
              <a:t>couleurs : </a:t>
            </a:r>
            <a:r>
              <a:rPr lang="fr-FR" sz="2000" b="1" dirty="0" err="1" smtClean="0">
                <a:solidFill>
                  <a:schemeClr val="tx1">
                    <a:lumMod val="95000"/>
                    <a:lumOff val="5000"/>
                  </a:schemeClr>
                </a:solidFill>
              </a:rPr>
              <a:t>r,g,b,a</a:t>
            </a:r>
            <a:r>
              <a:rPr lang="fr-FR" sz="2000" b="1" dirty="0" smtClean="0">
                <a:solidFill>
                  <a:schemeClr val="tx1">
                    <a:lumMod val="95000"/>
                    <a:lumOff val="5000"/>
                  </a:schemeClr>
                </a:solidFill>
              </a:rPr>
              <a:t>, </a:t>
            </a:r>
          </a:p>
          <a:p>
            <a:pPr algn="just"/>
            <a:r>
              <a:rPr lang="fr-FR" sz="2000" b="1" dirty="0" smtClean="0">
                <a:solidFill>
                  <a:schemeClr val="tx1">
                    <a:lumMod val="95000"/>
                    <a:lumOff val="5000"/>
                  </a:schemeClr>
                </a:solidFill>
              </a:rPr>
              <a:t>textures : </a:t>
            </a:r>
            <a:r>
              <a:rPr lang="fr-FR" sz="2000" b="1" dirty="0" err="1" smtClean="0">
                <a:solidFill>
                  <a:schemeClr val="tx1">
                    <a:lumMod val="95000"/>
                    <a:lumOff val="5000"/>
                  </a:schemeClr>
                </a:solidFill>
              </a:rPr>
              <a:t>s,t,p,q</a:t>
            </a:r>
            <a:r>
              <a:rPr lang="fr-FR" sz="2000" b="1" dirty="0" smtClean="0">
                <a:solidFill>
                  <a:schemeClr val="tx1">
                    <a:lumMod val="95000"/>
                    <a:lumOff val="5000"/>
                  </a:schemeClr>
                </a:solidFill>
              </a:rPr>
              <a:t>.</a:t>
            </a:r>
          </a:p>
          <a:p>
            <a:pPr algn="just"/>
            <a:r>
              <a:rPr lang="fr-FR" sz="2000" b="1" dirty="0" smtClean="0">
                <a:solidFill>
                  <a:srgbClr val="FF0000"/>
                </a:solidFill>
                <a:effectLst>
                  <a:outerShdw blurRad="38100" dist="38100" dir="2700000" algn="tl">
                    <a:srgbClr val="000000">
                      <a:alpha val="43137"/>
                    </a:srgbClr>
                  </a:outerShdw>
                </a:effectLst>
              </a:rPr>
              <a:t>Exemples :</a:t>
            </a:r>
          </a:p>
          <a:p>
            <a:pPr algn="just"/>
            <a:r>
              <a:rPr lang="fr-FR" sz="2000" b="1" dirty="0" smtClean="0">
                <a:solidFill>
                  <a:schemeClr val="tx1">
                    <a:lumMod val="95000"/>
                    <a:lumOff val="5000"/>
                  </a:schemeClr>
                </a:solidFill>
              </a:rPr>
              <a:t>vec4 </a:t>
            </a:r>
            <a:r>
              <a:rPr lang="fr-FR" sz="2000" b="1" dirty="0" err="1" smtClean="0">
                <a:solidFill>
                  <a:schemeClr val="tx1">
                    <a:lumMod val="95000"/>
                    <a:lumOff val="5000"/>
                  </a:schemeClr>
                </a:solidFill>
              </a:rPr>
              <a:t>foo</a:t>
            </a:r>
            <a:r>
              <a:rPr lang="fr-FR" sz="2000" b="1" dirty="0" smtClean="0">
                <a:solidFill>
                  <a:schemeClr val="tx1">
                    <a:lumMod val="95000"/>
                    <a:lumOff val="5000"/>
                  </a:schemeClr>
                </a:solidFill>
              </a:rPr>
              <a:t>;</a:t>
            </a:r>
          </a:p>
          <a:p>
            <a:pPr algn="just"/>
            <a:r>
              <a:rPr lang="fr-FR" sz="2000" b="1" dirty="0" smtClean="0">
                <a:solidFill>
                  <a:schemeClr val="tx1">
                    <a:lumMod val="95000"/>
                    <a:lumOff val="5000"/>
                  </a:schemeClr>
                </a:solidFill>
              </a:rPr>
              <a:t>vec3 bar = foo.xxy; // bar = vec3(</a:t>
            </a:r>
            <a:r>
              <a:rPr lang="fr-FR" sz="2000" b="1" dirty="0" err="1" smtClean="0">
                <a:solidFill>
                  <a:schemeClr val="tx1">
                    <a:lumMod val="95000"/>
                    <a:lumOff val="5000"/>
                  </a:schemeClr>
                </a:solidFill>
              </a:rPr>
              <a:t>foo.x</a:t>
            </a:r>
            <a:r>
              <a:rPr lang="fr-FR" sz="2000" b="1" dirty="0" smtClean="0">
                <a:solidFill>
                  <a:schemeClr val="tx1">
                    <a:lumMod val="95000"/>
                    <a:lumOff val="5000"/>
                  </a:schemeClr>
                </a:solidFill>
              </a:rPr>
              <a:t>, </a:t>
            </a:r>
            <a:r>
              <a:rPr lang="fr-FR" sz="2000" b="1" dirty="0" err="1" smtClean="0">
                <a:solidFill>
                  <a:schemeClr val="tx1">
                    <a:lumMod val="95000"/>
                    <a:lumOff val="5000"/>
                  </a:schemeClr>
                </a:solidFill>
              </a:rPr>
              <a:t>foo.x</a:t>
            </a:r>
            <a:r>
              <a:rPr lang="fr-FR" sz="2000" b="1" dirty="0" smtClean="0">
                <a:solidFill>
                  <a:schemeClr val="tx1">
                    <a:lumMod val="95000"/>
                    <a:lumOff val="5000"/>
                  </a:schemeClr>
                </a:solidFill>
              </a:rPr>
              <a:t>, </a:t>
            </a:r>
            <a:r>
              <a:rPr lang="fr-FR" sz="2000" b="1" dirty="0" err="1" smtClean="0">
                <a:solidFill>
                  <a:schemeClr val="tx1">
                    <a:lumMod val="95000"/>
                    <a:lumOff val="5000"/>
                  </a:schemeClr>
                </a:solidFill>
              </a:rPr>
              <a:t>foo.y</a:t>
            </a:r>
            <a:r>
              <a:rPr lang="fr-FR" sz="2000" b="1" dirty="0" smtClean="0">
                <a:solidFill>
                  <a:schemeClr val="tx1">
                    <a:lumMod val="95000"/>
                    <a:lumOff val="5000"/>
                  </a:schemeClr>
                </a:solidFill>
              </a:rPr>
              <a:t>)</a:t>
            </a:r>
          </a:p>
          <a:p>
            <a:pPr algn="just"/>
            <a:r>
              <a:rPr lang="fr-FR" sz="2000" b="1" dirty="0" err="1" smtClean="0">
                <a:solidFill>
                  <a:schemeClr val="tx1">
                    <a:lumMod val="95000"/>
                    <a:lumOff val="5000"/>
                  </a:schemeClr>
                </a:solidFill>
              </a:rPr>
              <a:t>float</a:t>
            </a:r>
            <a:r>
              <a:rPr lang="fr-FR" sz="2000" b="1" dirty="0" smtClean="0">
                <a:solidFill>
                  <a:schemeClr val="tx1">
                    <a:lumMod val="95000"/>
                    <a:lumOff val="5000"/>
                  </a:schemeClr>
                </a:solidFill>
              </a:rPr>
              <a:t> </a:t>
            </a:r>
            <a:r>
              <a:rPr lang="fr-FR" sz="2000" b="1" dirty="0" err="1" smtClean="0">
                <a:solidFill>
                  <a:schemeClr val="tx1">
                    <a:lumMod val="95000"/>
                    <a:lumOff val="5000"/>
                  </a:schemeClr>
                </a:solidFill>
              </a:rPr>
              <a:t>lol</a:t>
            </a:r>
            <a:r>
              <a:rPr lang="fr-FR" sz="2000" b="1" dirty="0" smtClean="0">
                <a:solidFill>
                  <a:schemeClr val="tx1">
                    <a:lumMod val="95000"/>
                    <a:lumOff val="5000"/>
                  </a:schemeClr>
                </a:solidFill>
              </a:rPr>
              <a:t> = </a:t>
            </a:r>
            <a:r>
              <a:rPr lang="fr-FR" sz="2000" b="1" dirty="0" err="1" smtClean="0">
                <a:solidFill>
                  <a:schemeClr val="tx1">
                    <a:lumMod val="95000"/>
                    <a:lumOff val="5000"/>
                  </a:schemeClr>
                </a:solidFill>
              </a:rPr>
              <a:t>foo.z</a:t>
            </a:r>
            <a:r>
              <a:rPr lang="fr-FR" sz="2000" b="1" dirty="0" smtClean="0">
                <a:solidFill>
                  <a:schemeClr val="tx1">
                    <a:lumMod val="95000"/>
                    <a:lumOff val="5000"/>
                  </a:schemeClr>
                </a:solidFill>
              </a:rPr>
              <a:t>;  // </a:t>
            </a:r>
            <a:r>
              <a:rPr lang="fr-FR" sz="2000" b="1" dirty="0" err="1" smtClean="0">
                <a:solidFill>
                  <a:schemeClr val="tx1">
                    <a:lumMod val="95000"/>
                    <a:lumOff val="5000"/>
                  </a:schemeClr>
                </a:solidFill>
              </a:rPr>
              <a:t>lol</a:t>
            </a:r>
            <a:r>
              <a:rPr lang="fr-FR" sz="2000" b="1" dirty="0" smtClean="0">
                <a:solidFill>
                  <a:schemeClr val="tx1">
                    <a:lumMod val="95000"/>
                    <a:lumOff val="5000"/>
                  </a:schemeClr>
                </a:solidFill>
              </a:rPr>
              <a:t> = </a:t>
            </a:r>
            <a:r>
              <a:rPr lang="fr-FR" sz="2000" b="1" dirty="0" err="1" smtClean="0">
                <a:solidFill>
                  <a:schemeClr val="tx1">
                    <a:lumMod val="95000"/>
                    <a:lumOff val="5000"/>
                  </a:schemeClr>
                </a:solidFill>
              </a:rPr>
              <a:t>foo.z</a:t>
            </a:r>
            <a:endParaRPr lang="fr-FR" sz="2000" b="1" dirty="0" smtClean="0">
              <a:solidFill>
                <a:schemeClr val="tx1">
                  <a:lumMod val="95000"/>
                  <a:lumOff val="5000"/>
                </a:schemeClr>
              </a:solidFill>
            </a:endParaRPr>
          </a:p>
          <a:p>
            <a:pPr algn="just"/>
            <a:r>
              <a:rPr lang="fr-FR" sz="2000" b="1" dirty="0" smtClean="0">
                <a:solidFill>
                  <a:schemeClr val="tx1">
                    <a:lumMod val="95000"/>
                    <a:lumOff val="5000"/>
                  </a:schemeClr>
                </a:solidFill>
              </a:rPr>
              <a:t>vec4 cat = </a:t>
            </a:r>
            <a:r>
              <a:rPr lang="fr-FR" sz="2000" b="1" dirty="0" err="1" smtClean="0">
                <a:solidFill>
                  <a:schemeClr val="tx1">
                    <a:lumMod val="95000"/>
                    <a:lumOff val="5000"/>
                  </a:schemeClr>
                </a:solidFill>
              </a:rPr>
              <a:t>foo.xzwy</a:t>
            </a:r>
            <a:r>
              <a:rPr lang="fr-FR" sz="2000" b="1" dirty="0" smtClean="0">
                <a:solidFill>
                  <a:schemeClr val="tx1">
                    <a:lumMod val="95000"/>
                    <a:lumOff val="5000"/>
                  </a:schemeClr>
                </a:solidFill>
              </a:rPr>
              <a:t> // cat = vec4(</a:t>
            </a:r>
            <a:r>
              <a:rPr lang="fr-FR" sz="2000" b="1" dirty="0" err="1" smtClean="0">
                <a:solidFill>
                  <a:schemeClr val="tx1">
                    <a:lumMod val="95000"/>
                    <a:lumOff val="5000"/>
                  </a:schemeClr>
                </a:solidFill>
              </a:rPr>
              <a:t>foo.x</a:t>
            </a:r>
            <a:r>
              <a:rPr lang="fr-FR" sz="2000" b="1" dirty="0" smtClean="0">
                <a:solidFill>
                  <a:schemeClr val="tx1">
                    <a:lumMod val="95000"/>
                    <a:lumOff val="5000"/>
                  </a:schemeClr>
                </a:solidFill>
              </a:rPr>
              <a:t>, </a:t>
            </a:r>
            <a:r>
              <a:rPr lang="fr-FR" sz="2000" b="1" dirty="0" err="1" smtClean="0">
                <a:solidFill>
                  <a:schemeClr val="tx1">
                    <a:lumMod val="95000"/>
                    <a:lumOff val="5000"/>
                  </a:schemeClr>
                </a:solidFill>
              </a:rPr>
              <a:t>foo.z</a:t>
            </a:r>
            <a:r>
              <a:rPr lang="fr-FR" sz="2000" b="1" dirty="0" smtClean="0">
                <a:solidFill>
                  <a:schemeClr val="tx1">
                    <a:lumMod val="95000"/>
                    <a:lumOff val="5000"/>
                  </a:schemeClr>
                </a:solidFill>
              </a:rPr>
              <a:t>, </a:t>
            </a:r>
            <a:r>
              <a:rPr lang="fr-FR" sz="2000" b="1" dirty="0" err="1" smtClean="0">
                <a:solidFill>
                  <a:schemeClr val="tx1">
                    <a:lumMod val="95000"/>
                    <a:lumOff val="5000"/>
                  </a:schemeClr>
                </a:solidFill>
              </a:rPr>
              <a:t>foo.w</a:t>
            </a:r>
            <a:r>
              <a:rPr lang="fr-FR" sz="2000" b="1" dirty="0" smtClean="0">
                <a:solidFill>
                  <a:schemeClr val="tx1">
                    <a:lumMod val="95000"/>
                    <a:lumOff val="5000"/>
                  </a:schemeClr>
                </a:solidFill>
              </a:rPr>
              <a:t>, </a:t>
            </a:r>
            <a:r>
              <a:rPr lang="fr-FR" sz="2000" b="1" dirty="0" err="1" smtClean="0">
                <a:solidFill>
                  <a:schemeClr val="tx1">
                    <a:lumMod val="95000"/>
                    <a:lumOff val="5000"/>
                  </a:schemeClr>
                </a:solidFill>
              </a:rPr>
              <a:t>foo.y</a:t>
            </a:r>
            <a:r>
              <a:rPr lang="fr-FR" sz="2000" b="1" dirty="0" smtClean="0">
                <a:solidFill>
                  <a:schemeClr val="tx1">
                    <a:lumMod val="95000"/>
                    <a:lumOff val="5000"/>
                  </a:schemeClr>
                </a:solidFill>
              </a:rPr>
              <a:t>) </a:t>
            </a: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500034" y="7141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1.2. Type de données complexes</a:t>
            </a:r>
            <a:endParaRPr kumimoji="0" lang="fr-F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a:bodyPr>
          <a:lstStyle/>
          <a:p>
            <a:pPr algn="just"/>
            <a:r>
              <a:rPr lang="fr-FR" sz="2400" b="1" dirty="0" smtClean="0">
                <a:solidFill>
                  <a:schemeClr val="tx1">
                    <a:lumMod val="95000"/>
                    <a:lumOff val="5000"/>
                  </a:schemeClr>
                </a:solidFill>
              </a:rPr>
              <a:t>GLSL offre la possibilité de créer des structures de données à la manière du langage C : </a:t>
            </a:r>
          </a:p>
          <a:p>
            <a:pPr algn="just">
              <a:buFont typeface="Arial" pitchFamily="34" charset="0"/>
              <a:buChar char="•"/>
            </a:pPr>
            <a:r>
              <a:rPr lang="fr-FR" sz="2000" b="1" dirty="0" smtClean="0">
                <a:solidFill>
                  <a:schemeClr val="tx1">
                    <a:lumMod val="95000"/>
                    <a:lumOff val="5000"/>
                  </a:schemeClr>
                </a:solidFill>
              </a:rPr>
              <a:t>   </a:t>
            </a:r>
            <a:r>
              <a:rPr lang="fr-FR" sz="2000" b="1" dirty="0" err="1" smtClean="0">
                <a:solidFill>
                  <a:schemeClr val="tx1">
                    <a:lumMod val="95000"/>
                    <a:lumOff val="5000"/>
                  </a:schemeClr>
                </a:solidFill>
              </a:rPr>
              <a:t>struct</a:t>
            </a:r>
            <a:r>
              <a:rPr lang="fr-FR" sz="2000" b="1" dirty="0" smtClean="0">
                <a:solidFill>
                  <a:schemeClr val="tx1">
                    <a:lumMod val="95000"/>
                    <a:lumOff val="5000"/>
                  </a:schemeClr>
                </a:solidFill>
              </a:rPr>
              <a:t> </a:t>
            </a:r>
            <a:r>
              <a:rPr lang="fr-FR" sz="2000" b="1" dirty="0" err="1" smtClean="0">
                <a:solidFill>
                  <a:schemeClr val="tx1">
                    <a:lumMod val="95000"/>
                    <a:lumOff val="5000"/>
                  </a:schemeClr>
                </a:solidFill>
              </a:rPr>
              <a:t>SVertex</a:t>
            </a:r>
            <a:r>
              <a:rPr lang="fr-FR" sz="2000" b="1" dirty="0" smtClean="0">
                <a:solidFill>
                  <a:schemeClr val="tx1">
                    <a:lumMod val="95000"/>
                    <a:lumOff val="5000"/>
                  </a:schemeClr>
                </a:solidFill>
              </a:rPr>
              <a:t> </a:t>
            </a:r>
          </a:p>
          <a:p>
            <a:pPr lvl="1" algn="just"/>
            <a:r>
              <a:rPr lang="fr-FR" sz="2000" b="1" dirty="0" smtClean="0">
                <a:solidFill>
                  <a:schemeClr val="tx1">
                    <a:lumMod val="95000"/>
                    <a:lumOff val="5000"/>
                  </a:schemeClr>
                </a:solidFill>
              </a:rPr>
              <a:t>{ </a:t>
            </a:r>
          </a:p>
          <a:p>
            <a:pPr lvl="1" algn="just"/>
            <a:r>
              <a:rPr lang="fr-FR" sz="2000" b="1" dirty="0" smtClean="0">
                <a:solidFill>
                  <a:schemeClr val="tx1">
                    <a:lumMod val="95000"/>
                    <a:lumOff val="5000"/>
                  </a:schemeClr>
                </a:solidFill>
              </a:rPr>
              <a:t>vec3 Normal ; </a:t>
            </a:r>
          </a:p>
          <a:p>
            <a:pPr lvl="1" algn="just"/>
            <a:r>
              <a:rPr lang="fr-FR" sz="2000" b="1" dirty="0" smtClean="0">
                <a:solidFill>
                  <a:schemeClr val="tx1">
                    <a:lumMod val="95000"/>
                    <a:lumOff val="5000"/>
                  </a:schemeClr>
                </a:solidFill>
              </a:rPr>
              <a:t>vec2 </a:t>
            </a:r>
            <a:r>
              <a:rPr lang="fr-FR" sz="2000" b="1" dirty="0" err="1" smtClean="0">
                <a:solidFill>
                  <a:schemeClr val="tx1">
                    <a:lumMod val="95000"/>
                    <a:lumOff val="5000"/>
                  </a:schemeClr>
                </a:solidFill>
              </a:rPr>
              <a:t>TexCoord</a:t>
            </a:r>
            <a:r>
              <a:rPr lang="fr-FR" sz="2000" b="1" dirty="0" smtClean="0">
                <a:solidFill>
                  <a:schemeClr val="tx1">
                    <a:lumMod val="95000"/>
                    <a:lumOff val="5000"/>
                  </a:schemeClr>
                </a:solidFill>
              </a:rPr>
              <a:t> ; </a:t>
            </a:r>
          </a:p>
          <a:p>
            <a:pPr lvl="1" algn="just"/>
            <a:r>
              <a:rPr lang="fr-FR" sz="2000" b="1" dirty="0" smtClean="0">
                <a:solidFill>
                  <a:schemeClr val="tx1">
                    <a:lumMod val="95000"/>
                    <a:lumOff val="5000"/>
                  </a:schemeClr>
                </a:solidFill>
              </a:rPr>
              <a:t>vec3 Position ; </a:t>
            </a:r>
          </a:p>
          <a:p>
            <a:pPr lvl="1" algn="just"/>
            <a:r>
              <a:rPr lang="fr-FR" sz="2000" b="1" dirty="0" smtClean="0">
                <a:solidFill>
                  <a:schemeClr val="tx1">
                    <a:lumMod val="95000"/>
                    <a:lumOff val="5000"/>
                  </a:schemeClr>
                </a:solidFill>
              </a:rPr>
              <a:t>}; </a:t>
            </a:r>
          </a:p>
          <a:p>
            <a:pPr algn="just"/>
            <a:endParaRPr lang="fr-FR" sz="2000" dirty="0" smtClean="0">
              <a:solidFill>
                <a:schemeClr val="tx1">
                  <a:lumMod val="95000"/>
                  <a:lumOff val="5000"/>
                </a:schemeClr>
              </a:solidFill>
            </a:endParaRPr>
          </a:p>
          <a:p>
            <a:pPr algn="l">
              <a:buFont typeface="Arial" pitchFamily="34" charset="0"/>
              <a:buChar char="•"/>
            </a:pPr>
            <a:r>
              <a:rPr lang="fr-FR" sz="2000" b="1" dirty="0" smtClean="0">
                <a:solidFill>
                  <a:schemeClr val="tx1">
                    <a:lumMod val="95000"/>
                    <a:lumOff val="5000"/>
                  </a:schemeClr>
                </a:solidFill>
              </a:rPr>
              <a:t>   vec3 Vertex[]; </a:t>
            </a:r>
          </a:p>
          <a:p>
            <a:pPr lvl="1" algn="l"/>
            <a:r>
              <a:rPr lang="fr-FR" sz="2000" b="1" dirty="0" smtClean="0">
                <a:solidFill>
                  <a:schemeClr val="tx1">
                    <a:lumMod val="95000"/>
                    <a:lumOff val="5000"/>
                  </a:schemeClr>
                </a:solidFill>
              </a:rPr>
              <a:t>Vertex[3] = vec4 (1.0);   //Le tableau dispose à présent de 4 éléments. </a:t>
            </a:r>
          </a:p>
          <a:p>
            <a:pPr lvl="1" algn="l"/>
            <a:r>
              <a:rPr lang="fr-FR" sz="2000" b="1" dirty="0" smtClean="0">
                <a:solidFill>
                  <a:schemeClr val="tx1">
                    <a:lumMod val="95000"/>
                    <a:lumOff val="5000"/>
                  </a:schemeClr>
                </a:solidFill>
              </a:rPr>
              <a:t>Vertex[7] = 2.0;   //Le tableau dispose à présent de 8 éléments.</a:t>
            </a:r>
            <a:endParaRPr lang="fr-FR" sz="2000" dirty="0">
              <a:solidFill>
                <a:schemeClr val="tx1">
                  <a:lumMod val="95000"/>
                  <a:lumOff val="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500034" y="7141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1.2. Type de données complexes</a:t>
            </a:r>
            <a:endParaRPr kumimoji="0" lang="fr-F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fontScale="92500" lnSpcReduction="10000"/>
          </a:bodyPr>
          <a:lstStyle/>
          <a:p>
            <a:pPr algn="just"/>
            <a:r>
              <a:rPr lang="fr-FR" sz="2400" b="1" dirty="0" smtClean="0">
                <a:solidFill>
                  <a:schemeClr val="tx1">
                    <a:lumMod val="95000"/>
                    <a:lumOff val="5000"/>
                  </a:schemeClr>
                </a:solidFill>
              </a:rPr>
              <a:t>GLSL fournit des opérations arithmétiques usuelles sur les vecteurs et les matrices.</a:t>
            </a:r>
          </a:p>
          <a:p>
            <a:pPr algn="just"/>
            <a:r>
              <a:rPr lang="fr-FR" sz="2400" b="1" dirty="0" smtClean="0">
                <a:solidFill>
                  <a:schemeClr val="tx1">
                    <a:lumMod val="95000"/>
                    <a:lumOff val="5000"/>
                  </a:schemeClr>
                </a:solidFill>
              </a:rPr>
              <a:t>Exemple :</a:t>
            </a:r>
            <a:endParaRPr lang="fr-FR" sz="2000" b="1" dirty="0" smtClean="0">
              <a:solidFill>
                <a:schemeClr val="tx1">
                  <a:lumMod val="95000"/>
                  <a:lumOff val="5000"/>
                </a:schemeClr>
              </a:solidFill>
            </a:endParaRPr>
          </a:p>
          <a:p>
            <a:pPr algn="just"/>
            <a:r>
              <a:rPr lang="pl-PL" sz="2000" dirty="0" smtClean="0">
                <a:solidFill>
                  <a:schemeClr val="tx1"/>
                </a:solidFill>
              </a:rPr>
              <a:t>mat3 M = mat3 ( . . . ) ;</a:t>
            </a:r>
          </a:p>
          <a:p>
            <a:pPr algn="just"/>
            <a:r>
              <a:rPr lang="pl-PL" sz="2000" dirty="0" smtClean="0">
                <a:solidFill>
                  <a:schemeClr val="tx1"/>
                </a:solidFill>
              </a:rPr>
              <a:t>vec3 V = vec3 ( . . . ) ;</a:t>
            </a:r>
          </a:p>
          <a:p>
            <a:pPr algn="just"/>
            <a:r>
              <a:rPr lang="pl-PL" sz="2000" dirty="0" smtClean="0">
                <a:solidFill>
                  <a:schemeClr val="tx1"/>
                </a:solidFill>
              </a:rPr>
              <a:t>vec3 U = M</a:t>
            </a:r>
            <a:r>
              <a:rPr lang="fr-FR" sz="2000" dirty="0" smtClean="0">
                <a:solidFill>
                  <a:schemeClr val="tx1"/>
                </a:solidFill>
              </a:rPr>
              <a:t> *</a:t>
            </a:r>
            <a:r>
              <a:rPr lang="pl-PL" sz="2000" dirty="0" smtClean="0">
                <a:solidFill>
                  <a:schemeClr val="tx1"/>
                </a:solidFill>
              </a:rPr>
              <a:t> V;</a:t>
            </a:r>
          </a:p>
          <a:p>
            <a:pPr algn="just"/>
            <a:r>
              <a:rPr lang="pl-PL" sz="2000" dirty="0" smtClean="0">
                <a:solidFill>
                  <a:schemeClr val="tx1"/>
                </a:solidFill>
              </a:rPr>
              <a:t>vec3 W = U + V;</a:t>
            </a:r>
          </a:p>
          <a:p>
            <a:pPr algn="just"/>
            <a:r>
              <a:rPr lang="pl-PL" sz="2000" dirty="0" smtClean="0">
                <a:solidFill>
                  <a:schemeClr val="tx1"/>
                </a:solidFill>
              </a:rPr>
              <a:t>vec3 Z = </a:t>
            </a:r>
            <a:r>
              <a:rPr lang="fr-FR" sz="2000" dirty="0" smtClean="0">
                <a:solidFill>
                  <a:schemeClr val="tx1"/>
                </a:solidFill>
              </a:rPr>
              <a:t>-</a:t>
            </a:r>
            <a:r>
              <a:rPr lang="pl-PL" sz="2000" dirty="0" smtClean="0">
                <a:solidFill>
                  <a:schemeClr val="tx1"/>
                </a:solidFill>
              </a:rPr>
              <a:t>V;</a:t>
            </a:r>
          </a:p>
          <a:p>
            <a:pPr algn="just"/>
            <a:r>
              <a:rPr lang="fr-FR" sz="2000" dirty="0" smtClean="0">
                <a:solidFill>
                  <a:schemeClr val="tx1"/>
                </a:solidFill>
              </a:rPr>
              <a:t>// RGB to YUV </a:t>
            </a:r>
            <a:r>
              <a:rPr lang="fr-FR" sz="2000" dirty="0" err="1" smtClean="0">
                <a:solidFill>
                  <a:schemeClr val="tx1"/>
                </a:solidFill>
              </a:rPr>
              <a:t>matrix</a:t>
            </a:r>
            <a:endParaRPr lang="fr-FR" sz="2000" dirty="0" smtClean="0">
              <a:solidFill>
                <a:schemeClr val="tx1"/>
              </a:solidFill>
            </a:endParaRPr>
          </a:p>
          <a:p>
            <a:pPr algn="just"/>
            <a:r>
              <a:rPr lang="fr-FR" sz="2000" dirty="0" smtClean="0">
                <a:solidFill>
                  <a:schemeClr val="tx1"/>
                </a:solidFill>
              </a:rPr>
              <a:t>mat3 rgb2yuv = mat3( 0.1 , 5 , 2,</a:t>
            </a:r>
          </a:p>
          <a:p>
            <a:pPr algn="just"/>
            <a:r>
              <a:rPr lang="fr-FR" sz="2000" dirty="0" smtClean="0">
                <a:solidFill>
                  <a:schemeClr val="tx1"/>
                </a:solidFill>
              </a:rPr>
              <a:t>	                         6 , -9 , 0.4,</a:t>
            </a:r>
          </a:p>
          <a:p>
            <a:pPr algn="just"/>
            <a:r>
              <a:rPr lang="fr-FR" sz="2000" smtClean="0">
                <a:solidFill>
                  <a:schemeClr val="tx1"/>
                </a:solidFill>
              </a:rPr>
              <a:t>	                         </a:t>
            </a:r>
            <a:r>
              <a:rPr lang="fr-FR" sz="2000" dirty="0" smtClean="0">
                <a:solidFill>
                  <a:schemeClr val="tx1"/>
                </a:solidFill>
              </a:rPr>
              <a:t>0.6, -8, -0.05);</a:t>
            </a:r>
          </a:p>
          <a:p>
            <a:pPr algn="just"/>
            <a:r>
              <a:rPr lang="fr-FR" sz="2000" dirty="0" smtClean="0">
                <a:solidFill>
                  <a:schemeClr val="tx1"/>
                </a:solidFill>
              </a:rPr>
              <a:t>mat3 </a:t>
            </a:r>
            <a:r>
              <a:rPr lang="fr-FR" sz="2000" dirty="0" err="1" smtClean="0">
                <a:solidFill>
                  <a:schemeClr val="tx1"/>
                </a:solidFill>
              </a:rPr>
              <a:t>theMatrix</a:t>
            </a:r>
            <a:r>
              <a:rPr lang="fr-FR" sz="2000" dirty="0" smtClean="0">
                <a:solidFill>
                  <a:schemeClr val="tx1"/>
                </a:solidFill>
              </a:rPr>
              <a:t>; </a:t>
            </a:r>
          </a:p>
          <a:p>
            <a:pPr algn="just"/>
            <a:r>
              <a:rPr lang="fr-FR" sz="2000" dirty="0" err="1" smtClean="0">
                <a:solidFill>
                  <a:schemeClr val="tx1"/>
                </a:solidFill>
              </a:rPr>
              <a:t>theMatrix</a:t>
            </a:r>
            <a:r>
              <a:rPr lang="fr-FR" sz="2000" dirty="0" smtClean="0">
                <a:solidFill>
                  <a:schemeClr val="tx1"/>
                </a:solidFill>
              </a:rPr>
              <a:t>[1] = vec3(3.0, 3.0, 3.0);  </a:t>
            </a:r>
            <a:r>
              <a:rPr lang="fr-FR" sz="1800" b="1" i="1" dirty="0" smtClean="0">
                <a:solidFill>
                  <a:srgbClr val="C00000"/>
                </a:solidFill>
              </a:rPr>
              <a:t>// Définit la deuxième colonne par des 3.0</a:t>
            </a:r>
            <a:endParaRPr lang="fr-FR" sz="2000" b="1" i="1" dirty="0" smtClean="0">
              <a:solidFill>
                <a:srgbClr val="C00000"/>
              </a:solidFill>
            </a:endParaRPr>
          </a:p>
          <a:p>
            <a:pPr algn="just"/>
            <a:r>
              <a:rPr lang="fr-FR" sz="2000" dirty="0" err="1" smtClean="0">
                <a:solidFill>
                  <a:schemeClr val="tx1"/>
                </a:solidFill>
              </a:rPr>
              <a:t>theMatrix</a:t>
            </a:r>
            <a:r>
              <a:rPr lang="fr-FR" sz="2000" dirty="0" smtClean="0">
                <a:solidFill>
                  <a:schemeClr val="tx1"/>
                </a:solidFill>
              </a:rPr>
              <a:t>[2][0] = 16.0; </a:t>
            </a:r>
            <a:r>
              <a:rPr lang="fr-FR" sz="1800" b="1" i="1" dirty="0" smtClean="0">
                <a:solidFill>
                  <a:srgbClr val="C00000"/>
                </a:solidFill>
              </a:rPr>
              <a:t>//Définit la première entrée de la troisième colonne par16.0.</a:t>
            </a:r>
            <a:endParaRPr lang="fr-FR" sz="1800" b="1" i="1" dirty="0">
              <a:solidFill>
                <a:srgbClr val="C00000"/>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1.3. Qualificateur de variables</a:t>
            </a:r>
            <a:endParaRPr kumimoji="0" lang="fr-F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
        <p:nvSpPr>
          <p:cNvPr id="11" name="Rectangle à coins arrondis 10"/>
          <p:cNvSpPr/>
          <p:nvPr/>
        </p:nvSpPr>
        <p:spPr>
          <a:xfrm>
            <a:off x="214282" y="3500438"/>
            <a:ext cx="2428892" cy="10001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rPr>
              <a:t>Vertex Shader</a:t>
            </a:r>
            <a:endParaRPr lang="fr-FR" sz="3200" b="1" dirty="0">
              <a:effectLst>
                <a:outerShdw blurRad="38100" dist="38100" dir="2700000" algn="tl">
                  <a:srgbClr val="000000">
                    <a:alpha val="43137"/>
                  </a:srgbClr>
                </a:outerShdw>
              </a:effectLst>
            </a:endParaRPr>
          </a:p>
        </p:txBody>
      </p:sp>
      <p:sp>
        <p:nvSpPr>
          <p:cNvPr id="12" name="Rectangle 11"/>
          <p:cNvSpPr/>
          <p:nvPr/>
        </p:nvSpPr>
        <p:spPr>
          <a:xfrm>
            <a:off x="285720" y="1714488"/>
            <a:ext cx="2357454" cy="14287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solidFill>
                  <a:srgbClr val="C00000"/>
                </a:solidFill>
                <a:effectLst>
                  <a:outerShdw blurRad="38100" dist="38100" dir="2700000" algn="tl">
                    <a:srgbClr val="000000">
                      <a:alpha val="43137"/>
                    </a:srgbClr>
                  </a:outerShdw>
                </a:effectLst>
              </a:rPr>
              <a:t>Entrées</a:t>
            </a:r>
            <a:endParaRPr lang="fr-FR" dirty="0" smtClean="0"/>
          </a:p>
          <a:p>
            <a:pPr algn="just">
              <a:buFont typeface="Wingdings" pitchFamily="2" charset="2"/>
              <a:buChar char="§"/>
            </a:pPr>
            <a:r>
              <a:rPr lang="fr-FR" dirty="0" smtClean="0"/>
              <a:t> Attributs: </a:t>
            </a:r>
            <a:r>
              <a:rPr lang="fr-FR" dirty="0" smtClean="0">
                <a:solidFill>
                  <a:schemeClr val="tx1">
                    <a:lumMod val="85000"/>
                    <a:lumOff val="15000"/>
                  </a:schemeClr>
                </a:solidFill>
              </a:rPr>
              <a:t>données vertex : position, couleur, normales, . . . ;</a:t>
            </a:r>
            <a:endParaRPr lang="fr-FR" dirty="0" smtClean="0"/>
          </a:p>
        </p:txBody>
      </p:sp>
      <p:sp>
        <p:nvSpPr>
          <p:cNvPr id="14" name="Rectangle 13"/>
          <p:cNvSpPr/>
          <p:nvPr/>
        </p:nvSpPr>
        <p:spPr>
          <a:xfrm>
            <a:off x="428596" y="1000108"/>
            <a:ext cx="2097049" cy="523220"/>
          </a:xfrm>
          <a:prstGeom prst="rect">
            <a:avLst/>
          </a:prstGeom>
        </p:spPr>
        <p:txBody>
          <a:bodyPr wrap="none">
            <a:spAutoFit/>
          </a:bodyPr>
          <a:lstStyle/>
          <a:p>
            <a:pPr algn="ctr"/>
            <a:r>
              <a:rPr lang="fr-FR" sz="2800" b="1" dirty="0" err="1" smtClean="0">
                <a:effectLst>
                  <a:outerShdw blurRad="38100" dist="38100" dir="2700000" algn="tl">
                    <a:srgbClr val="000000">
                      <a:alpha val="43137"/>
                    </a:srgbClr>
                  </a:outerShdw>
                </a:effectLst>
              </a:rPr>
              <a:t>OpenGL</a:t>
            </a:r>
            <a:r>
              <a:rPr lang="fr-FR" sz="2800" b="1" dirty="0" smtClean="0">
                <a:effectLst>
                  <a:outerShdw blurRad="38100" dist="38100" dir="2700000" algn="tl">
                    <a:srgbClr val="000000">
                      <a:alpha val="43137"/>
                    </a:srgbClr>
                  </a:outerShdw>
                </a:effectLst>
              </a:rPr>
              <a:t> &lt;3.3</a:t>
            </a:r>
          </a:p>
        </p:txBody>
      </p:sp>
      <p:sp>
        <p:nvSpPr>
          <p:cNvPr id="15" name="Rectangle à coins arrondis 14"/>
          <p:cNvSpPr/>
          <p:nvPr/>
        </p:nvSpPr>
        <p:spPr>
          <a:xfrm>
            <a:off x="4357686" y="3429000"/>
            <a:ext cx="2143140" cy="10001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rPr>
              <a:t>Fragment Shader</a:t>
            </a:r>
            <a:endParaRPr lang="fr-FR" sz="3200" b="1" dirty="0">
              <a:effectLst>
                <a:outerShdw blurRad="38100" dist="38100" dir="2700000" algn="tl">
                  <a:srgbClr val="000000">
                    <a:alpha val="43137"/>
                  </a:srgbClr>
                </a:outerShdw>
              </a:effectLst>
            </a:endParaRPr>
          </a:p>
        </p:txBody>
      </p:sp>
      <p:sp>
        <p:nvSpPr>
          <p:cNvPr id="16" name="Rectangle 15"/>
          <p:cNvSpPr/>
          <p:nvPr/>
        </p:nvSpPr>
        <p:spPr>
          <a:xfrm>
            <a:off x="214282" y="4929174"/>
            <a:ext cx="2643206" cy="16430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smtClean="0">
                <a:solidFill>
                  <a:srgbClr val="C00000"/>
                </a:solidFill>
                <a:effectLst>
                  <a:outerShdw blurRad="38100" dist="38100" dir="2700000" algn="tl">
                    <a:srgbClr val="000000">
                      <a:alpha val="43137"/>
                    </a:srgbClr>
                  </a:outerShdw>
                </a:effectLst>
              </a:rPr>
              <a:t>Sorties</a:t>
            </a:r>
            <a:endParaRPr lang="fr-FR" sz="2000" dirty="0" smtClean="0"/>
          </a:p>
          <a:p>
            <a:pPr algn="just">
              <a:buFont typeface="Wingdings" pitchFamily="2" charset="2"/>
              <a:buChar char="§"/>
            </a:pPr>
            <a:r>
              <a:rPr lang="fr-FR" sz="2000" dirty="0" smtClean="0">
                <a:solidFill>
                  <a:schemeClr val="tx1">
                    <a:lumMod val="85000"/>
                    <a:lumOff val="15000"/>
                  </a:schemeClr>
                </a:solidFill>
              </a:rPr>
              <a:t>la position, couleur, coordonnées texture, profondeur…. ;</a:t>
            </a:r>
          </a:p>
        </p:txBody>
      </p:sp>
      <p:sp>
        <p:nvSpPr>
          <p:cNvPr id="17" name="Rectangle 16"/>
          <p:cNvSpPr/>
          <p:nvPr/>
        </p:nvSpPr>
        <p:spPr>
          <a:xfrm>
            <a:off x="3000364" y="1643050"/>
            <a:ext cx="2643206" cy="5000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err="1" smtClean="0">
                <a:solidFill>
                  <a:srgbClr val="C00000"/>
                </a:solidFill>
                <a:effectLst>
                  <a:outerShdw blurRad="38100" dist="38100" dir="2700000" algn="tl">
                    <a:srgbClr val="000000">
                      <a:alpha val="43137"/>
                    </a:srgbClr>
                  </a:outerShdw>
                </a:effectLst>
              </a:rPr>
              <a:t>uniform</a:t>
            </a:r>
            <a:endParaRPr lang="fr-FR" dirty="0" smtClean="0"/>
          </a:p>
        </p:txBody>
      </p:sp>
      <p:sp>
        <p:nvSpPr>
          <p:cNvPr id="18" name="Flèche vers le bas 17"/>
          <p:cNvSpPr/>
          <p:nvPr/>
        </p:nvSpPr>
        <p:spPr>
          <a:xfrm>
            <a:off x="1142976" y="3143248"/>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1142976" y="4500570"/>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858000" y="3214686"/>
            <a:ext cx="2143156" cy="2339102"/>
          </a:xfrm>
          <a:prstGeom prst="rect">
            <a:avLst/>
          </a:prstGeom>
        </p:spPr>
        <p:txBody>
          <a:bodyPr wrap="square">
            <a:spAutoFit/>
          </a:bodyPr>
          <a:lstStyle/>
          <a:p>
            <a:pPr lvl="1" algn="just">
              <a:buFont typeface="Wingdings" pitchFamily="2" charset="2"/>
              <a:buChar char="§"/>
            </a:pPr>
            <a:r>
              <a:rPr lang="fr-FR" sz="2000" b="1" dirty="0" smtClean="0">
                <a:solidFill>
                  <a:srgbClr val="C00000"/>
                </a:solidFill>
                <a:effectLst>
                  <a:outerShdw blurRad="38100" dist="38100" dir="2700000" algn="tl">
                    <a:srgbClr val="000000">
                      <a:alpha val="43137"/>
                    </a:srgbClr>
                  </a:outerShdw>
                </a:effectLst>
              </a:rPr>
              <a:t>Sorties</a:t>
            </a:r>
            <a:r>
              <a:rPr lang="fr-FR" sz="2000" dirty="0" smtClean="0">
                <a:solidFill>
                  <a:schemeClr val="tx1">
                    <a:lumMod val="85000"/>
                    <a:lumOff val="15000"/>
                  </a:schemeClr>
                </a:solidFill>
              </a:rPr>
              <a:t> :</a:t>
            </a:r>
          </a:p>
          <a:p>
            <a:pPr algn="just">
              <a:buFont typeface="Wingdings" pitchFamily="2" charset="2"/>
              <a:buChar char="§"/>
            </a:pPr>
            <a:r>
              <a:rPr lang="fr-FR" b="1" dirty="0" err="1" smtClean="0">
                <a:solidFill>
                  <a:schemeClr val="tx1">
                    <a:lumMod val="85000"/>
                    <a:lumOff val="15000"/>
                  </a:schemeClr>
                </a:solidFill>
                <a:effectLst>
                  <a:outerShdw blurRad="38100" dist="38100" dir="2700000" algn="tl">
                    <a:srgbClr val="000000">
                      <a:alpha val="43137"/>
                    </a:srgbClr>
                  </a:outerShdw>
                </a:effectLst>
              </a:rPr>
              <a:t>gl_FragColor</a:t>
            </a:r>
            <a:r>
              <a:rPr lang="fr-FR" b="1" dirty="0" smtClean="0">
                <a:solidFill>
                  <a:schemeClr val="tx1">
                    <a:lumMod val="85000"/>
                    <a:lumOff val="15000"/>
                  </a:schemeClr>
                </a:solidFill>
                <a:effectLst>
                  <a:outerShdw blurRad="38100" dist="38100" dir="2700000" algn="tl">
                    <a:srgbClr val="000000">
                      <a:alpha val="43137"/>
                    </a:srgbClr>
                  </a:outerShdw>
                </a:effectLst>
              </a:rPr>
              <a:t> </a:t>
            </a:r>
            <a:r>
              <a:rPr lang="fr-FR" dirty="0" smtClean="0">
                <a:solidFill>
                  <a:schemeClr val="tx1">
                    <a:lumMod val="85000"/>
                    <a:lumOff val="15000"/>
                  </a:schemeClr>
                </a:solidFill>
              </a:rPr>
              <a:t>:au minimum la couleur du fragment.</a:t>
            </a:r>
          </a:p>
          <a:p>
            <a:pPr algn="just">
              <a:buFont typeface="Wingdings" pitchFamily="2" charset="2"/>
              <a:buChar char="§"/>
            </a:pPr>
            <a:r>
              <a:rPr lang="fr-FR" dirty="0" smtClean="0">
                <a:solidFill>
                  <a:schemeClr val="tx1">
                    <a:lumMod val="85000"/>
                    <a:lumOff val="15000"/>
                  </a:schemeClr>
                </a:solidFill>
              </a:rPr>
              <a:t> </a:t>
            </a:r>
            <a:r>
              <a:rPr lang="fr-FR" b="1" dirty="0" err="1" smtClean="0">
                <a:solidFill>
                  <a:schemeClr val="tx1">
                    <a:lumMod val="85000"/>
                    <a:lumOff val="15000"/>
                  </a:schemeClr>
                </a:solidFill>
                <a:effectLst>
                  <a:outerShdw blurRad="38100" dist="38100" dir="2700000" algn="tl">
                    <a:srgbClr val="000000">
                      <a:alpha val="43137"/>
                    </a:srgbClr>
                  </a:outerShdw>
                </a:effectLst>
              </a:rPr>
              <a:t>gl_FragData</a:t>
            </a:r>
            <a:r>
              <a:rPr lang="fr-FR" b="1" dirty="0" smtClean="0">
                <a:solidFill>
                  <a:schemeClr val="tx1">
                    <a:lumMod val="85000"/>
                    <a:lumOff val="15000"/>
                  </a:schemeClr>
                </a:solidFill>
                <a:effectLst>
                  <a:outerShdw blurRad="38100" dist="38100" dir="2700000" algn="tl">
                    <a:srgbClr val="000000">
                      <a:alpha val="43137"/>
                    </a:srgbClr>
                  </a:outerShdw>
                </a:effectLst>
              </a:rPr>
              <a:t>[i]</a:t>
            </a:r>
            <a:r>
              <a:rPr lang="fr-FR" dirty="0" smtClean="0">
                <a:solidFill>
                  <a:schemeClr val="tx1">
                    <a:lumMod val="85000"/>
                    <a:lumOff val="15000"/>
                  </a:schemeClr>
                </a:solidFill>
              </a:rPr>
              <a:t>: données du fragment pour buffers suivants</a:t>
            </a:r>
          </a:p>
        </p:txBody>
      </p:sp>
      <p:cxnSp>
        <p:nvCxnSpPr>
          <p:cNvPr id="23" name="Forme 22"/>
          <p:cNvCxnSpPr>
            <a:endCxn id="11" idx="3"/>
          </p:cNvCxnSpPr>
          <p:nvPr/>
        </p:nvCxnSpPr>
        <p:spPr>
          <a:xfrm rot="5400000">
            <a:off x="2333521" y="2452769"/>
            <a:ext cx="1548000" cy="928694"/>
          </a:xfrm>
          <a:prstGeom prst="bentConnector2">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5" name="Forme 24"/>
          <p:cNvCxnSpPr/>
          <p:nvPr/>
        </p:nvCxnSpPr>
        <p:spPr>
          <a:xfrm rot="16200000" flipH="1">
            <a:off x="3389058" y="2683117"/>
            <a:ext cx="1512000" cy="432000"/>
          </a:xfrm>
          <a:prstGeom prst="bentConnector2">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857488" y="4286256"/>
            <a:ext cx="1023614" cy="400110"/>
          </a:xfrm>
          <a:prstGeom prst="rect">
            <a:avLst/>
          </a:prstGeom>
        </p:spPr>
        <p:txBody>
          <a:bodyPr wrap="none">
            <a:spAutoFit/>
          </a:bodyPr>
          <a:lstStyle/>
          <a:p>
            <a:r>
              <a:rPr lang="fr-FR" sz="2000" b="1" dirty="0" err="1" smtClean="0">
                <a:solidFill>
                  <a:srgbClr val="FF0000"/>
                </a:solidFill>
                <a:effectLst>
                  <a:outerShdw blurRad="38100" dist="38100" dir="2700000" algn="tl">
                    <a:srgbClr val="000000">
                      <a:alpha val="43137"/>
                    </a:srgbClr>
                  </a:outerShdw>
                </a:effectLst>
              </a:rPr>
              <a:t>varying</a:t>
            </a:r>
            <a:r>
              <a:rPr lang="fr-FR" sz="2000" b="1" dirty="0" smtClean="0">
                <a:solidFill>
                  <a:srgbClr val="FF0000"/>
                </a:solidFill>
                <a:effectLst>
                  <a:outerShdw blurRad="38100" dist="38100" dir="2700000" algn="tl">
                    <a:srgbClr val="000000">
                      <a:alpha val="43137"/>
                    </a:srgbClr>
                  </a:outerShdw>
                </a:effectLst>
              </a:rPr>
              <a:t> </a:t>
            </a:r>
            <a:endParaRPr lang="fr-FR" dirty="0">
              <a:solidFill>
                <a:srgbClr val="FF0000"/>
              </a:solidFill>
              <a:effectLst>
                <a:outerShdw blurRad="38100" dist="38100" dir="2700000" algn="tl">
                  <a:srgbClr val="000000">
                    <a:alpha val="43137"/>
                  </a:srgbClr>
                </a:outerShdw>
              </a:effectLst>
            </a:endParaRPr>
          </a:p>
        </p:txBody>
      </p:sp>
      <p:cxnSp>
        <p:nvCxnSpPr>
          <p:cNvPr id="36" name="Connecteur droit avec flèche 35"/>
          <p:cNvCxnSpPr/>
          <p:nvPr/>
        </p:nvCxnSpPr>
        <p:spPr>
          <a:xfrm>
            <a:off x="2643174" y="4214818"/>
            <a:ext cx="1714512"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4" name="Forme 43"/>
          <p:cNvCxnSpPr>
            <a:stCxn id="16" idx="3"/>
            <a:endCxn id="15" idx="2"/>
          </p:cNvCxnSpPr>
          <p:nvPr/>
        </p:nvCxnSpPr>
        <p:spPr>
          <a:xfrm flipV="1">
            <a:off x="2857488" y="4429132"/>
            <a:ext cx="2571768" cy="1321591"/>
          </a:xfrm>
          <a:prstGeom prst="bentConnector2">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5" name="Flèche vers le bas 44"/>
          <p:cNvSpPr/>
          <p:nvPr/>
        </p:nvSpPr>
        <p:spPr>
          <a:xfrm rot="16200000">
            <a:off x="6393669" y="3679034"/>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1.3. Qualificateur de variables</a:t>
            </a:r>
            <a:endParaRPr kumimoji="0" lang="fr-F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59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
        <p:nvSpPr>
          <p:cNvPr id="11" name="Rectangle à coins arrondis 10"/>
          <p:cNvSpPr/>
          <p:nvPr/>
        </p:nvSpPr>
        <p:spPr>
          <a:xfrm>
            <a:off x="214282" y="3500438"/>
            <a:ext cx="2428892" cy="10001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rPr>
              <a:t>Vertex Shader</a:t>
            </a:r>
            <a:endParaRPr lang="fr-FR" sz="3200" b="1" dirty="0">
              <a:effectLst>
                <a:outerShdw blurRad="38100" dist="38100" dir="2700000" algn="tl">
                  <a:srgbClr val="000000">
                    <a:alpha val="43137"/>
                  </a:srgbClr>
                </a:outerShdw>
              </a:effectLst>
            </a:endParaRPr>
          </a:p>
        </p:txBody>
      </p:sp>
      <p:sp>
        <p:nvSpPr>
          <p:cNvPr id="12" name="Rectangle 11"/>
          <p:cNvSpPr/>
          <p:nvPr/>
        </p:nvSpPr>
        <p:spPr>
          <a:xfrm>
            <a:off x="285720" y="1714488"/>
            <a:ext cx="2357454" cy="14287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solidFill>
                  <a:srgbClr val="C00000"/>
                </a:solidFill>
                <a:effectLst>
                  <a:outerShdw blurRad="38100" dist="38100" dir="2700000" algn="tl">
                    <a:srgbClr val="000000">
                      <a:alpha val="43137"/>
                    </a:srgbClr>
                  </a:outerShdw>
                </a:effectLst>
              </a:rPr>
              <a:t>Entrées</a:t>
            </a:r>
            <a:endParaRPr lang="fr-FR" dirty="0" smtClean="0"/>
          </a:p>
          <a:p>
            <a:pPr algn="just">
              <a:buFont typeface="Wingdings" pitchFamily="2" charset="2"/>
              <a:buChar char="§"/>
            </a:pPr>
            <a:r>
              <a:rPr lang="fr-FR" dirty="0" smtClean="0"/>
              <a:t> Attributs: </a:t>
            </a:r>
            <a:r>
              <a:rPr lang="fr-FR" dirty="0" smtClean="0">
                <a:solidFill>
                  <a:schemeClr val="tx1">
                    <a:lumMod val="85000"/>
                    <a:lumOff val="15000"/>
                  </a:schemeClr>
                </a:solidFill>
              </a:rPr>
              <a:t>données vertex : position, couleur, normales, . . . ;</a:t>
            </a:r>
          </a:p>
          <a:p>
            <a:pPr algn="just">
              <a:buFont typeface="Wingdings" pitchFamily="2" charset="2"/>
              <a:buChar char="§"/>
            </a:pPr>
            <a:r>
              <a:rPr lang="fr-FR" dirty="0" smtClean="0">
                <a:solidFill>
                  <a:schemeClr val="tx1">
                    <a:lumMod val="85000"/>
                    <a:lumOff val="15000"/>
                  </a:schemeClr>
                </a:solidFill>
              </a:rPr>
              <a:t> </a:t>
            </a:r>
            <a:r>
              <a:rPr lang="fr-FR" sz="2000" b="1" dirty="0" smtClean="0">
                <a:solidFill>
                  <a:srgbClr val="FF0000"/>
                </a:solidFill>
                <a:effectLst>
                  <a:outerShdw blurRad="38100" dist="38100" dir="2700000" algn="tl">
                    <a:srgbClr val="000000">
                      <a:alpha val="43137"/>
                    </a:srgbClr>
                  </a:outerShdw>
                </a:effectLst>
              </a:rPr>
              <a:t>in</a:t>
            </a:r>
            <a:endParaRPr lang="fr-FR" b="1" dirty="0" smtClean="0">
              <a:solidFill>
                <a:srgbClr val="FF0000"/>
              </a:solidFill>
              <a:effectLst>
                <a:outerShdw blurRad="38100" dist="38100" dir="2700000" algn="tl">
                  <a:srgbClr val="000000">
                    <a:alpha val="43137"/>
                  </a:srgbClr>
                </a:outerShdw>
              </a:effectLst>
            </a:endParaRPr>
          </a:p>
        </p:txBody>
      </p:sp>
      <p:sp>
        <p:nvSpPr>
          <p:cNvPr id="14" name="Rectangle 13"/>
          <p:cNvSpPr/>
          <p:nvPr/>
        </p:nvSpPr>
        <p:spPr>
          <a:xfrm>
            <a:off x="428596" y="1000108"/>
            <a:ext cx="2097049" cy="523220"/>
          </a:xfrm>
          <a:prstGeom prst="rect">
            <a:avLst/>
          </a:prstGeom>
        </p:spPr>
        <p:txBody>
          <a:bodyPr wrap="none">
            <a:spAutoFit/>
          </a:bodyPr>
          <a:lstStyle/>
          <a:p>
            <a:pPr algn="ctr"/>
            <a:r>
              <a:rPr lang="fr-FR" sz="2800" b="1" dirty="0" err="1" smtClean="0">
                <a:effectLst>
                  <a:outerShdw blurRad="38100" dist="38100" dir="2700000" algn="tl">
                    <a:srgbClr val="000000">
                      <a:alpha val="43137"/>
                    </a:srgbClr>
                  </a:outerShdw>
                </a:effectLst>
              </a:rPr>
              <a:t>OpenGL</a:t>
            </a:r>
            <a:r>
              <a:rPr lang="fr-FR" sz="2800" b="1" dirty="0" smtClean="0">
                <a:effectLst>
                  <a:outerShdw blurRad="38100" dist="38100" dir="2700000" algn="tl">
                    <a:srgbClr val="000000">
                      <a:alpha val="43137"/>
                    </a:srgbClr>
                  </a:outerShdw>
                </a:effectLst>
              </a:rPr>
              <a:t> &gt;3.3</a:t>
            </a:r>
          </a:p>
        </p:txBody>
      </p:sp>
      <p:sp>
        <p:nvSpPr>
          <p:cNvPr id="15" name="Rectangle à coins arrondis 14"/>
          <p:cNvSpPr/>
          <p:nvPr/>
        </p:nvSpPr>
        <p:spPr>
          <a:xfrm>
            <a:off x="4357686" y="3429000"/>
            <a:ext cx="2143140" cy="10001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rPr>
              <a:t>Fragment Shader</a:t>
            </a:r>
            <a:endParaRPr lang="fr-FR" sz="3200" b="1" dirty="0">
              <a:effectLst>
                <a:outerShdw blurRad="38100" dist="38100" dir="2700000" algn="tl">
                  <a:srgbClr val="000000">
                    <a:alpha val="43137"/>
                  </a:srgbClr>
                </a:outerShdw>
              </a:effectLst>
            </a:endParaRPr>
          </a:p>
        </p:txBody>
      </p:sp>
      <p:sp>
        <p:nvSpPr>
          <p:cNvPr id="16" name="Rectangle 15"/>
          <p:cNvSpPr/>
          <p:nvPr/>
        </p:nvSpPr>
        <p:spPr>
          <a:xfrm>
            <a:off x="214282" y="4929174"/>
            <a:ext cx="2643206" cy="16430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smtClean="0">
                <a:solidFill>
                  <a:srgbClr val="C00000"/>
                </a:solidFill>
                <a:effectLst>
                  <a:outerShdw blurRad="38100" dist="38100" dir="2700000" algn="tl">
                    <a:srgbClr val="000000">
                      <a:alpha val="43137"/>
                    </a:srgbClr>
                  </a:outerShdw>
                </a:effectLst>
              </a:rPr>
              <a:t>Sorties</a:t>
            </a:r>
            <a:endParaRPr lang="fr-FR" sz="2000" dirty="0" smtClean="0"/>
          </a:p>
          <a:p>
            <a:pPr algn="just">
              <a:buFont typeface="Wingdings" pitchFamily="2" charset="2"/>
              <a:buChar char="§"/>
            </a:pPr>
            <a:r>
              <a:rPr lang="fr-FR" sz="2000" dirty="0" smtClean="0">
                <a:solidFill>
                  <a:schemeClr val="tx1">
                    <a:lumMod val="85000"/>
                    <a:lumOff val="15000"/>
                  </a:schemeClr>
                </a:solidFill>
              </a:rPr>
              <a:t>la position, couleur, coordonnées texture, profondeur…. ;</a:t>
            </a:r>
          </a:p>
        </p:txBody>
      </p:sp>
      <p:sp>
        <p:nvSpPr>
          <p:cNvPr id="17" name="Rectangle 16"/>
          <p:cNvSpPr/>
          <p:nvPr/>
        </p:nvSpPr>
        <p:spPr>
          <a:xfrm>
            <a:off x="3000364" y="1643050"/>
            <a:ext cx="2643206" cy="5000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err="1" smtClean="0">
                <a:solidFill>
                  <a:srgbClr val="C00000"/>
                </a:solidFill>
                <a:effectLst>
                  <a:outerShdw blurRad="38100" dist="38100" dir="2700000" algn="tl">
                    <a:srgbClr val="000000">
                      <a:alpha val="43137"/>
                    </a:srgbClr>
                  </a:outerShdw>
                </a:effectLst>
              </a:rPr>
              <a:t>uniform</a:t>
            </a:r>
            <a:endParaRPr lang="fr-FR" dirty="0" smtClean="0"/>
          </a:p>
        </p:txBody>
      </p:sp>
      <p:sp>
        <p:nvSpPr>
          <p:cNvPr id="18" name="Flèche vers le bas 17"/>
          <p:cNvSpPr/>
          <p:nvPr/>
        </p:nvSpPr>
        <p:spPr>
          <a:xfrm>
            <a:off x="1142976" y="3143248"/>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1142976" y="4500570"/>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858000" y="3214686"/>
            <a:ext cx="2143156" cy="2062103"/>
          </a:xfrm>
          <a:prstGeom prst="rect">
            <a:avLst/>
          </a:prstGeom>
        </p:spPr>
        <p:txBody>
          <a:bodyPr wrap="square">
            <a:spAutoFit/>
          </a:bodyPr>
          <a:lstStyle/>
          <a:p>
            <a:pPr lvl="1" algn="just">
              <a:buFont typeface="Wingdings" pitchFamily="2" charset="2"/>
              <a:buChar char="§"/>
            </a:pPr>
            <a:r>
              <a:rPr lang="fr-FR" sz="2000" b="1" dirty="0" smtClean="0">
                <a:solidFill>
                  <a:srgbClr val="C00000"/>
                </a:solidFill>
                <a:effectLst>
                  <a:outerShdw blurRad="38100" dist="38100" dir="2700000" algn="tl">
                    <a:srgbClr val="000000">
                      <a:alpha val="43137"/>
                    </a:srgbClr>
                  </a:outerShdw>
                </a:effectLst>
              </a:rPr>
              <a:t>Sorties</a:t>
            </a:r>
            <a:r>
              <a:rPr lang="fr-FR" sz="2000" dirty="0" smtClean="0">
                <a:solidFill>
                  <a:schemeClr val="tx1">
                    <a:lumMod val="85000"/>
                    <a:lumOff val="15000"/>
                  </a:schemeClr>
                </a:solidFill>
              </a:rPr>
              <a:t> :</a:t>
            </a:r>
          </a:p>
          <a:p>
            <a:pPr algn="just">
              <a:buFont typeface="Wingdings" pitchFamily="2" charset="2"/>
              <a:buChar char="§"/>
            </a:pPr>
            <a:r>
              <a:rPr lang="fr-FR" b="1" dirty="0" smtClean="0">
                <a:solidFill>
                  <a:srgbClr val="FF0000"/>
                </a:solidFill>
                <a:effectLst>
                  <a:outerShdw blurRad="38100" dist="38100" dir="2700000" algn="tl">
                    <a:srgbClr val="000000">
                      <a:alpha val="43137"/>
                    </a:srgbClr>
                  </a:outerShdw>
                </a:effectLst>
              </a:rPr>
              <a:t>out </a:t>
            </a:r>
            <a:r>
              <a:rPr lang="fr-FR" dirty="0" smtClean="0">
                <a:solidFill>
                  <a:schemeClr val="tx1">
                    <a:lumMod val="85000"/>
                    <a:lumOff val="15000"/>
                  </a:schemeClr>
                </a:solidFill>
              </a:rPr>
              <a:t>:au minimum la couleur du fragment.</a:t>
            </a:r>
          </a:p>
          <a:p>
            <a:pPr algn="just">
              <a:buFont typeface="Wingdings" pitchFamily="2" charset="2"/>
              <a:buChar char="§"/>
            </a:pPr>
            <a:r>
              <a:rPr lang="fr-FR" dirty="0" smtClean="0">
                <a:solidFill>
                  <a:schemeClr val="tx1">
                    <a:lumMod val="85000"/>
                    <a:lumOff val="15000"/>
                  </a:schemeClr>
                </a:solidFill>
              </a:rPr>
              <a:t> données du fragment pour buffers suivants</a:t>
            </a:r>
          </a:p>
        </p:txBody>
      </p:sp>
      <p:cxnSp>
        <p:nvCxnSpPr>
          <p:cNvPr id="23" name="Forme 22"/>
          <p:cNvCxnSpPr>
            <a:endCxn id="11" idx="3"/>
          </p:cNvCxnSpPr>
          <p:nvPr/>
        </p:nvCxnSpPr>
        <p:spPr>
          <a:xfrm rot="5400000">
            <a:off x="2333521" y="2452769"/>
            <a:ext cx="1548000" cy="928694"/>
          </a:xfrm>
          <a:prstGeom prst="bentConnector2">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5" name="Forme 24"/>
          <p:cNvCxnSpPr/>
          <p:nvPr/>
        </p:nvCxnSpPr>
        <p:spPr>
          <a:xfrm rot="16200000" flipH="1">
            <a:off x="3389058" y="2683117"/>
            <a:ext cx="1512000" cy="432000"/>
          </a:xfrm>
          <a:prstGeom prst="bentConnector2">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643174" y="4214818"/>
            <a:ext cx="1010213" cy="400110"/>
          </a:xfrm>
          <a:prstGeom prst="rect">
            <a:avLst/>
          </a:prstGeom>
        </p:spPr>
        <p:txBody>
          <a:bodyPr wrap="none">
            <a:spAutoFit/>
          </a:bodyPr>
          <a:lstStyle/>
          <a:p>
            <a:r>
              <a:rPr lang="fr-FR" sz="2000" b="1" dirty="0" smtClean="0">
                <a:solidFill>
                  <a:srgbClr val="FF0000"/>
                </a:solidFill>
                <a:effectLst>
                  <a:outerShdw blurRad="38100" dist="38100" dir="2700000" algn="tl">
                    <a:srgbClr val="000000">
                      <a:alpha val="43137"/>
                    </a:srgbClr>
                  </a:outerShdw>
                </a:effectLst>
              </a:rPr>
              <a:t>out / in</a:t>
            </a:r>
            <a:endParaRPr lang="fr-FR" dirty="0">
              <a:solidFill>
                <a:srgbClr val="FF0000"/>
              </a:solidFill>
              <a:effectLst>
                <a:outerShdw blurRad="38100" dist="38100" dir="2700000" algn="tl">
                  <a:srgbClr val="000000">
                    <a:alpha val="43137"/>
                  </a:srgbClr>
                </a:outerShdw>
              </a:effectLst>
            </a:endParaRPr>
          </a:p>
        </p:txBody>
      </p:sp>
      <p:cxnSp>
        <p:nvCxnSpPr>
          <p:cNvPr id="36" name="Connecteur droit avec flèche 35"/>
          <p:cNvCxnSpPr/>
          <p:nvPr/>
        </p:nvCxnSpPr>
        <p:spPr>
          <a:xfrm>
            <a:off x="2643174" y="4214818"/>
            <a:ext cx="1714512"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4" name="Forme 43"/>
          <p:cNvCxnSpPr>
            <a:stCxn id="16" idx="3"/>
            <a:endCxn id="15" idx="2"/>
          </p:cNvCxnSpPr>
          <p:nvPr/>
        </p:nvCxnSpPr>
        <p:spPr>
          <a:xfrm flipV="1">
            <a:off x="2857488" y="4429132"/>
            <a:ext cx="2571768" cy="1321591"/>
          </a:xfrm>
          <a:prstGeom prst="bentConnector2">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5" name="Flèche vers le bas 44"/>
          <p:cNvSpPr/>
          <p:nvPr/>
        </p:nvSpPr>
        <p:spPr>
          <a:xfrm rot="16200000">
            <a:off x="6393669" y="3679034"/>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sp>
        <p:nvSpPr>
          <p:cNvPr id="11" name="Rectangle 10"/>
          <p:cNvSpPr/>
          <p:nvPr/>
        </p:nvSpPr>
        <p:spPr>
          <a:xfrm>
            <a:off x="285720" y="1000108"/>
            <a:ext cx="5857916" cy="461665"/>
          </a:xfrm>
          <a:prstGeom prst="rect">
            <a:avLst/>
          </a:prstGeom>
        </p:spPr>
        <p:txBody>
          <a:bodyPr wrap="square">
            <a:spAutoFit/>
          </a:bodyPr>
          <a:lstStyle/>
          <a:p>
            <a:r>
              <a:rPr lang="fr-FR" sz="2400" b="1" dirty="0" smtClean="0"/>
              <a:t>Étude détaillée du pipeline graphique</a:t>
            </a:r>
            <a:endParaRPr lang="fr-FR" sz="2400" dirty="0"/>
          </a:p>
        </p:txBody>
      </p:sp>
      <p:pic>
        <p:nvPicPr>
          <p:cNvPr id="2050" name="Picture 2"/>
          <p:cNvPicPr>
            <a:picLocks noChangeAspect="1" noChangeArrowheads="1"/>
          </p:cNvPicPr>
          <p:nvPr/>
        </p:nvPicPr>
        <p:blipFill>
          <a:blip r:embed="rId2"/>
          <a:srcRect/>
          <a:stretch>
            <a:fillRect/>
          </a:stretch>
        </p:blipFill>
        <p:spPr bwMode="auto">
          <a:xfrm>
            <a:off x="71406" y="2928934"/>
            <a:ext cx="8841804" cy="3500462"/>
          </a:xfrm>
          <a:prstGeom prst="rect">
            <a:avLst/>
          </a:prstGeom>
          <a:noFill/>
          <a:ln w="9525">
            <a:noFill/>
            <a:miter lim="800000"/>
            <a:headEnd/>
            <a:tailEnd/>
          </a:ln>
          <a:effectLst/>
        </p:spPr>
      </p:pic>
      <p:sp>
        <p:nvSpPr>
          <p:cNvPr id="12"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pic>
        <p:nvPicPr>
          <p:cNvPr id="2051" name="Picture 3"/>
          <p:cNvPicPr>
            <a:picLocks noChangeAspect="1" noChangeArrowheads="1"/>
          </p:cNvPicPr>
          <p:nvPr/>
        </p:nvPicPr>
        <p:blipFill>
          <a:blip r:embed="rId3"/>
          <a:srcRect/>
          <a:stretch>
            <a:fillRect/>
          </a:stretch>
        </p:blipFill>
        <p:spPr bwMode="auto">
          <a:xfrm>
            <a:off x="1714480" y="1491300"/>
            <a:ext cx="5143536" cy="14376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1.3. Qualificateur de variables</a:t>
            </a:r>
            <a:endParaRPr kumimoji="0" lang="fr-F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71438" y="928670"/>
            <a:ext cx="8929718" cy="5643602"/>
          </a:xfrm>
        </p:spPr>
        <p:txBody>
          <a:bodyPr>
            <a:normAutofit lnSpcReduction="10000"/>
          </a:bodyPr>
          <a:lstStyle/>
          <a:p>
            <a:pPr algn="l">
              <a:buFont typeface="Wingdings" pitchFamily="2" charset="2"/>
              <a:buChar char="Ø"/>
            </a:pPr>
            <a:r>
              <a:rPr lang="fr-FR" sz="2500" b="1" dirty="0" err="1" smtClean="0">
                <a:solidFill>
                  <a:schemeClr val="accent1">
                    <a:lumMod val="50000"/>
                  </a:schemeClr>
                </a:solidFill>
              </a:rPr>
              <a:t>uniform</a:t>
            </a:r>
            <a:r>
              <a:rPr lang="fr-FR" sz="2500" b="1" dirty="0" smtClean="0">
                <a:solidFill>
                  <a:schemeClr val="accent1">
                    <a:lumMod val="50000"/>
                  </a:schemeClr>
                </a:solidFill>
              </a:rPr>
              <a:t> :</a:t>
            </a:r>
          </a:p>
          <a:p>
            <a:pPr lvl="1" algn="l">
              <a:buFont typeface="Arial" pitchFamily="34" charset="0"/>
              <a:buChar char="•"/>
            </a:pPr>
            <a:r>
              <a:rPr lang="fr-FR" sz="2100" dirty="0" smtClean="0">
                <a:solidFill>
                  <a:schemeClr val="tx1"/>
                </a:solidFill>
              </a:rPr>
              <a:t>  Variable globale constante partagée par tous les instances d’un </a:t>
            </a:r>
            <a:r>
              <a:rPr lang="fr-FR" sz="2100" dirty="0" err="1" smtClean="0">
                <a:solidFill>
                  <a:schemeClr val="tx1"/>
                </a:solidFill>
              </a:rPr>
              <a:t>shader</a:t>
            </a:r>
            <a:r>
              <a:rPr lang="fr-FR" sz="2100" dirty="0" smtClean="0">
                <a:solidFill>
                  <a:schemeClr val="tx1"/>
                </a:solidFill>
              </a:rPr>
              <a:t> 	en cours d’exécution. La valeur d’une variable </a:t>
            </a:r>
            <a:r>
              <a:rPr lang="fr-FR" sz="2100" dirty="0" err="1" smtClean="0">
                <a:solidFill>
                  <a:schemeClr val="tx1"/>
                </a:solidFill>
              </a:rPr>
              <a:t>uniform</a:t>
            </a:r>
            <a:r>
              <a:rPr lang="fr-FR" sz="2100" dirty="0" smtClean="0">
                <a:solidFill>
                  <a:schemeClr val="tx1"/>
                </a:solidFill>
              </a:rPr>
              <a:t> est déterminée 	par le programme client.  </a:t>
            </a:r>
          </a:p>
          <a:p>
            <a:pPr lvl="1" algn="l">
              <a:buFont typeface="Arial" pitchFamily="34" charset="0"/>
              <a:buChar char="•"/>
            </a:pPr>
            <a:r>
              <a:rPr lang="fr-FR" sz="2100" dirty="0" smtClean="0">
                <a:solidFill>
                  <a:schemeClr val="tx1"/>
                </a:solidFill>
              </a:rPr>
              <a:t>  Communes au Vertex et Fragment Shader</a:t>
            </a:r>
          </a:p>
          <a:p>
            <a:pPr lvl="1" algn="l">
              <a:buFont typeface="Arial" pitchFamily="34" charset="0"/>
              <a:buChar char="•"/>
            </a:pPr>
            <a:r>
              <a:rPr lang="fr-FR" sz="2100" dirty="0" smtClean="0">
                <a:solidFill>
                  <a:schemeClr val="tx1"/>
                </a:solidFill>
              </a:rPr>
              <a:t>  Read </a:t>
            </a:r>
            <a:r>
              <a:rPr lang="fr-FR" sz="2100" dirty="0" err="1" smtClean="0">
                <a:solidFill>
                  <a:schemeClr val="tx1"/>
                </a:solidFill>
              </a:rPr>
              <a:t>Only</a:t>
            </a:r>
            <a:r>
              <a:rPr lang="fr-FR" sz="2100" dirty="0" smtClean="0">
                <a:solidFill>
                  <a:schemeClr val="tx1"/>
                </a:solidFill>
              </a:rPr>
              <a:t>.</a:t>
            </a:r>
          </a:p>
          <a:p>
            <a:pPr algn="l">
              <a:buFont typeface="Wingdings" pitchFamily="2" charset="2"/>
              <a:buChar char="Ø"/>
            </a:pPr>
            <a:r>
              <a:rPr lang="fr-FR" sz="2500" dirty="0" smtClean="0">
                <a:solidFill>
                  <a:schemeClr val="accent1">
                    <a:lumMod val="50000"/>
                  </a:schemeClr>
                </a:solidFill>
              </a:rPr>
              <a:t>  </a:t>
            </a:r>
            <a:r>
              <a:rPr lang="fr-FR" sz="2500" b="1" dirty="0" err="1" smtClean="0">
                <a:solidFill>
                  <a:schemeClr val="accent1">
                    <a:lumMod val="50000"/>
                  </a:schemeClr>
                </a:solidFill>
              </a:rPr>
              <a:t>varying</a:t>
            </a:r>
            <a:r>
              <a:rPr lang="fr-FR" sz="2500" b="1" dirty="0" smtClean="0">
                <a:solidFill>
                  <a:schemeClr val="accent1">
                    <a:lumMod val="50000"/>
                  </a:schemeClr>
                </a:solidFill>
              </a:rPr>
              <a:t> :</a:t>
            </a:r>
          </a:p>
          <a:p>
            <a:pPr lvl="1" algn="l">
              <a:buFont typeface="Arial" pitchFamily="34" charset="0"/>
              <a:buChar char="•"/>
            </a:pPr>
            <a:r>
              <a:rPr lang="fr-FR" sz="2100" dirty="0" smtClean="0">
                <a:solidFill>
                  <a:schemeClr val="tx1"/>
                </a:solidFill>
              </a:rPr>
              <a:t>  Variable globale dont chaque shader possède sa propre copie. Ces     </a:t>
            </a:r>
          </a:p>
          <a:p>
            <a:pPr lvl="1" algn="l"/>
            <a:r>
              <a:rPr lang="fr-FR" sz="2100" dirty="0" smtClean="0">
                <a:solidFill>
                  <a:schemeClr val="tx1"/>
                </a:solidFill>
              </a:rPr>
              <a:t>      variables servent à faire passer des valeurs du VS au FS par interpolation. </a:t>
            </a:r>
          </a:p>
          <a:p>
            <a:pPr lvl="1" algn="l">
              <a:buFont typeface="Arial" pitchFamily="34" charset="0"/>
              <a:buChar char="•"/>
            </a:pPr>
            <a:r>
              <a:rPr lang="fr-FR" sz="2100" dirty="0" smtClean="0">
                <a:solidFill>
                  <a:schemeClr val="tx1"/>
                </a:solidFill>
              </a:rPr>
              <a:t>  Communication entre Vertex et Fragment Shader</a:t>
            </a:r>
          </a:p>
          <a:p>
            <a:pPr lvl="1" algn="l">
              <a:buFont typeface="Arial" pitchFamily="34" charset="0"/>
              <a:buChar char="•"/>
            </a:pPr>
            <a:r>
              <a:rPr lang="fr-FR" sz="2100" dirty="0" smtClean="0">
                <a:solidFill>
                  <a:schemeClr val="tx1"/>
                </a:solidFill>
              </a:rPr>
              <a:t>  Obsolète à partir de la version 150 du GLSL, remplacé par '</a:t>
            </a:r>
            <a:r>
              <a:rPr lang="fr-FR" sz="2100" b="1" i="1" dirty="0" smtClean="0">
                <a:solidFill>
                  <a:schemeClr val="tx1"/>
                </a:solidFill>
                <a:effectLst>
                  <a:outerShdw blurRad="38100" dist="38100" dir="2700000" algn="tl">
                    <a:srgbClr val="000000">
                      <a:alpha val="43137"/>
                    </a:srgbClr>
                  </a:outerShdw>
                </a:effectLst>
              </a:rPr>
              <a:t>out</a:t>
            </a:r>
            <a:r>
              <a:rPr lang="fr-FR" sz="2100" dirty="0" smtClean="0">
                <a:solidFill>
                  <a:schemeClr val="tx1"/>
                </a:solidFill>
              </a:rPr>
              <a:t>'.</a:t>
            </a:r>
          </a:p>
          <a:p>
            <a:pPr lvl="1" algn="l">
              <a:buFont typeface="Arial" pitchFamily="34" charset="0"/>
              <a:buChar char="•"/>
            </a:pPr>
            <a:r>
              <a:rPr lang="en-US" sz="2100" dirty="0" smtClean="0">
                <a:solidFill>
                  <a:schemeClr val="tx1"/>
                </a:solidFill>
              </a:rPr>
              <a:t>  Read, Write </a:t>
            </a:r>
            <a:r>
              <a:rPr lang="en-US" sz="2100" dirty="0" err="1" smtClean="0">
                <a:solidFill>
                  <a:schemeClr val="tx1"/>
                </a:solidFill>
              </a:rPr>
              <a:t>dans</a:t>
            </a:r>
            <a:r>
              <a:rPr lang="en-US" sz="2100" dirty="0" smtClean="0">
                <a:solidFill>
                  <a:schemeClr val="tx1"/>
                </a:solidFill>
              </a:rPr>
              <a:t> Vertex Shader</a:t>
            </a:r>
          </a:p>
          <a:p>
            <a:pPr lvl="1" algn="l">
              <a:buFont typeface="Arial" pitchFamily="34" charset="0"/>
              <a:buChar char="•"/>
            </a:pPr>
            <a:r>
              <a:rPr lang="en-US" sz="2100" dirty="0" smtClean="0">
                <a:solidFill>
                  <a:schemeClr val="tx1"/>
                </a:solidFill>
              </a:rPr>
              <a:t>  Read Only </a:t>
            </a:r>
            <a:r>
              <a:rPr lang="en-US" sz="2100" dirty="0" err="1" smtClean="0">
                <a:solidFill>
                  <a:schemeClr val="tx1"/>
                </a:solidFill>
              </a:rPr>
              <a:t>dans</a:t>
            </a:r>
            <a:r>
              <a:rPr lang="en-US" sz="2100" dirty="0" smtClean="0">
                <a:solidFill>
                  <a:schemeClr val="tx1"/>
                </a:solidFill>
              </a:rPr>
              <a:t> Fragment Shader</a:t>
            </a:r>
          </a:p>
          <a:p>
            <a:pPr lvl="1" algn="l">
              <a:buFont typeface="Arial" pitchFamily="34" charset="0"/>
              <a:buChar char="•"/>
            </a:pPr>
            <a:r>
              <a:rPr lang="fr-FR" sz="2100" dirty="0" smtClean="0">
                <a:solidFill>
                  <a:schemeClr val="tx1"/>
                </a:solidFill>
              </a:rPr>
              <a:t>  Vertex shader : valeur envoyé au fragment shader</a:t>
            </a:r>
          </a:p>
          <a:p>
            <a:pPr lvl="1" algn="l">
              <a:buFont typeface="Arial" pitchFamily="34" charset="0"/>
              <a:buChar char="•"/>
            </a:pPr>
            <a:r>
              <a:rPr lang="fr-FR" sz="2100" dirty="0" smtClean="0">
                <a:solidFill>
                  <a:schemeClr val="tx1"/>
                </a:solidFill>
              </a:rPr>
              <a:t>   Fragment shader : valeur reçue du vertex shader (interpolée par la rastérisation)</a:t>
            </a:r>
          </a:p>
          <a:p>
            <a:pPr lvl="1" algn="l">
              <a:buFont typeface="Arial" pitchFamily="34" charset="0"/>
              <a:buChar char="•"/>
            </a:pPr>
            <a:endParaRPr lang="en-US" sz="2100" dirty="0" smtClean="0">
              <a:solidFill>
                <a:schemeClr val="tx1"/>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1.3. Qualificateur de variables</a:t>
            </a:r>
            <a:endParaRPr kumimoji="0" lang="fr-F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214282" y="928670"/>
            <a:ext cx="8715436" cy="5643602"/>
          </a:xfrm>
        </p:spPr>
        <p:txBody>
          <a:bodyPr>
            <a:normAutofit/>
          </a:bodyPr>
          <a:lstStyle/>
          <a:p>
            <a:pPr algn="l">
              <a:buFont typeface="Wingdings" pitchFamily="2" charset="2"/>
              <a:buChar char="Ø"/>
            </a:pPr>
            <a:r>
              <a:rPr lang="fr-FR" sz="2400" dirty="0" smtClean="0"/>
              <a:t>  </a:t>
            </a:r>
            <a:r>
              <a:rPr lang="fr-FR" sz="2400" b="1" dirty="0" err="1" smtClean="0">
                <a:solidFill>
                  <a:schemeClr val="accent1">
                    <a:lumMod val="50000"/>
                  </a:schemeClr>
                </a:solidFill>
              </a:rPr>
              <a:t>attribute</a:t>
            </a:r>
            <a:r>
              <a:rPr lang="fr-FR" sz="2400" b="1" dirty="0" smtClean="0"/>
              <a:t> :</a:t>
            </a:r>
          </a:p>
          <a:p>
            <a:pPr lvl="1" algn="l">
              <a:buFont typeface="Arial" pitchFamily="34" charset="0"/>
              <a:buChar char="•"/>
            </a:pPr>
            <a:r>
              <a:rPr lang="fr-FR" sz="2100" dirty="0" smtClean="0">
                <a:solidFill>
                  <a:schemeClr val="tx1"/>
                </a:solidFill>
              </a:rPr>
              <a:t> Vertex shader : valeur reçue pour chaque sommet</a:t>
            </a:r>
          </a:p>
          <a:p>
            <a:pPr lvl="1" algn="l">
              <a:buFont typeface="Arial" pitchFamily="34" charset="0"/>
              <a:buChar char="•"/>
            </a:pPr>
            <a:r>
              <a:rPr lang="fr-FR" sz="2100" dirty="0" smtClean="0">
                <a:solidFill>
                  <a:schemeClr val="tx1"/>
                </a:solidFill>
              </a:rPr>
              <a:t>  indique une variable par vertex, venant du programme </a:t>
            </a:r>
            <a:r>
              <a:rPr lang="fr-FR" sz="2100" dirty="0" err="1" smtClean="0">
                <a:solidFill>
                  <a:schemeClr val="tx1"/>
                </a:solidFill>
              </a:rPr>
              <a:t>OpenGL</a:t>
            </a:r>
            <a:r>
              <a:rPr lang="fr-FR" sz="2100" dirty="0" smtClean="0">
                <a:solidFill>
                  <a:schemeClr val="tx1"/>
                </a:solidFill>
              </a:rPr>
              <a:t>. Obsolète à  partir de la version 150 du GLSL, remplacé par </a:t>
            </a:r>
            <a:r>
              <a:rPr lang="fr-FR" sz="2100" b="1" i="1" dirty="0" smtClean="0">
                <a:solidFill>
                  <a:schemeClr val="tx1"/>
                </a:solidFill>
                <a:effectLst>
                  <a:outerShdw blurRad="38100" dist="38100" dir="2700000" algn="tl">
                    <a:srgbClr val="000000">
                      <a:alpha val="43137"/>
                    </a:srgbClr>
                  </a:outerShdw>
                </a:effectLst>
              </a:rPr>
              <a:t>'in'</a:t>
            </a:r>
            <a:r>
              <a:rPr lang="fr-FR" sz="2100" dirty="0" smtClean="0">
                <a:solidFill>
                  <a:schemeClr val="tx1"/>
                </a:solidFill>
              </a:rPr>
              <a:t>.  </a:t>
            </a:r>
          </a:p>
          <a:p>
            <a:pPr lvl="1" algn="l">
              <a:buFont typeface="Arial" pitchFamily="34" charset="0"/>
              <a:buChar char="•"/>
            </a:pPr>
            <a:r>
              <a:rPr lang="fr-FR" sz="2100" dirty="0" smtClean="0">
                <a:solidFill>
                  <a:schemeClr val="tx1"/>
                </a:solidFill>
              </a:rPr>
              <a:t>  Uniquement dans Vertex Shader</a:t>
            </a:r>
          </a:p>
          <a:p>
            <a:pPr lvl="1" algn="l">
              <a:buFont typeface="Arial" pitchFamily="34" charset="0"/>
              <a:buChar char="•"/>
            </a:pPr>
            <a:r>
              <a:rPr lang="fr-FR" sz="2100" dirty="0" smtClean="0">
                <a:solidFill>
                  <a:schemeClr val="tx1"/>
                </a:solidFill>
              </a:rPr>
              <a:t>  Read </a:t>
            </a:r>
            <a:r>
              <a:rPr lang="fr-FR" sz="2100" dirty="0" err="1" smtClean="0">
                <a:solidFill>
                  <a:schemeClr val="tx1"/>
                </a:solidFill>
              </a:rPr>
              <a:t>Only</a:t>
            </a:r>
            <a:endParaRPr lang="fr-FR" sz="2100" dirty="0" smtClean="0">
              <a:solidFill>
                <a:schemeClr val="tx1"/>
              </a:solidFill>
            </a:endParaRPr>
          </a:p>
          <a:p>
            <a:pPr algn="l">
              <a:buFont typeface="Wingdings" pitchFamily="2" charset="2"/>
              <a:buChar char="Ø"/>
            </a:pPr>
            <a:r>
              <a:rPr lang="fr-FR" sz="2500" b="1" dirty="0" smtClean="0">
                <a:solidFill>
                  <a:schemeClr val="accent1">
                    <a:lumMod val="50000"/>
                  </a:schemeClr>
                </a:solidFill>
              </a:rPr>
              <a:t>  </a:t>
            </a:r>
            <a:r>
              <a:rPr lang="fr-FR" sz="2500" b="1" dirty="0" err="1" smtClean="0">
                <a:solidFill>
                  <a:schemeClr val="accent1">
                    <a:lumMod val="50000"/>
                  </a:schemeClr>
                </a:solidFill>
              </a:rPr>
              <a:t>const</a:t>
            </a:r>
            <a:r>
              <a:rPr lang="fr-FR" sz="2500" b="1" dirty="0" smtClean="0">
                <a:solidFill>
                  <a:schemeClr val="accent1">
                    <a:lumMod val="50000"/>
                  </a:schemeClr>
                </a:solidFill>
              </a:rPr>
              <a:t> :</a:t>
            </a:r>
          </a:p>
          <a:p>
            <a:pPr lvl="1" algn="l">
              <a:buFont typeface="Arial" pitchFamily="34" charset="0"/>
              <a:buChar char="•"/>
            </a:pPr>
            <a:r>
              <a:rPr lang="fr-FR" sz="2000" dirty="0" smtClean="0">
                <a:solidFill>
                  <a:schemeClr val="tx1"/>
                </a:solidFill>
              </a:rPr>
              <a:t>  </a:t>
            </a:r>
            <a:r>
              <a:rPr lang="fr-FR" sz="2100" dirty="0" smtClean="0">
                <a:solidFill>
                  <a:schemeClr val="tx1"/>
                </a:solidFill>
              </a:rPr>
              <a:t>Constantes locale à un Shader</a:t>
            </a:r>
          </a:p>
          <a:p>
            <a:pPr lvl="1" algn="l">
              <a:buFont typeface="Arial" pitchFamily="34" charset="0"/>
              <a:buChar char="•"/>
            </a:pPr>
            <a:r>
              <a:rPr lang="fr-FR" sz="2100" dirty="0" smtClean="0">
                <a:solidFill>
                  <a:schemeClr val="tx1"/>
                </a:solidFill>
              </a:rPr>
              <a:t>  Read </a:t>
            </a:r>
            <a:r>
              <a:rPr lang="fr-FR" sz="2100" dirty="0" err="1" smtClean="0">
                <a:solidFill>
                  <a:schemeClr val="tx1"/>
                </a:solidFill>
              </a:rPr>
              <a:t>Only</a:t>
            </a:r>
            <a:endParaRPr lang="fr-FR" sz="2100" dirty="0" smtClean="0">
              <a:solidFill>
                <a:schemeClr val="tx1"/>
              </a:solidFill>
            </a:endParaRPr>
          </a:p>
          <a:p>
            <a:pPr algn="l">
              <a:buFont typeface="Wingdings" pitchFamily="2" charset="2"/>
              <a:buChar char="Ø"/>
            </a:pPr>
            <a:r>
              <a:rPr lang="fr-FR" sz="2500" b="1" dirty="0" smtClean="0">
                <a:solidFill>
                  <a:schemeClr val="accent1">
                    <a:lumMod val="50000"/>
                  </a:schemeClr>
                </a:solidFill>
              </a:rPr>
              <a:t>  in:  </a:t>
            </a:r>
            <a:r>
              <a:rPr lang="fr-FR" sz="2100" dirty="0" smtClean="0">
                <a:solidFill>
                  <a:schemeClr val="tx1"/>
                </a:solidFill>
              </a:rPr>
              <a:t>Variable globale provenant d’un stage précédent du pipeline 	(possiblement avec interpolation).</a:t>
            </a:r>
          </a:p>
          <a:p>
            <a:pPr algn="l">
              <a:buFont typeface="Wingdings" pitchFamily="2" charset="2"/>
              <a:buChar char="Ø"/>
            </a:pPr>
            <a:r>
              <a:rPr lang="fr-FR" sz="2500" b="1" dirty="0" smtClean="0">
                <a:solidFill>
                  <a:schemeClr val="accent1">
                    <a:lumMod val="50000"/>
                  </a:schemeClr>
                </a:solidFill>
              </a:rPr>
              <a:t>  out :  </a:t>
            </a:r>
            <a:r>
              <a:rPr lang="fr-FR" sz="2100" dirty="0" smtClean="0">
                <a:solidFill>
                  <a:schemeClr val="tx1"/>
                </a:solidFill>
              </a:rPr>
              <a:t>Variable globale au stage suivant du pipeline (possiblement avec 	interpolation).</a:t>
            </a:r>
            <a:endParaRPr lang="fr-FR" sz="2100" dirty="0">
              <a:solidFill>
                <a:schemeClr val="tx1"/>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61</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0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1.3. Qualificateur de variables</a:t>
            </a:r>
            <a:endParaRPr kumimoji="0" lang="fr-F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214282" y="928670"/>
            <a:ext cx="8715436" cy="5643602"/>
          </a:xfrm>
        </p:spPr>
        <p:txBody>
          <a:bodyPr>
            <a:normAutofit/>
          </a:bodyPr>
          <a:lstStyle/>
          <a:p>
            <a:pPr algn="l"/>
            <a:r>
              <a:rPr lang="fr-FR" sz="2400" b="1" dirty="0" smtClean="0">
                <a:solidFill>
                  <a:schemeClr val="tx1"/>
                </a:solidFill>
                <a:effectLst>
                  <a:outerShdw blurRad="38100" dist="38100" dir="2700000" algn="tl">
                    <a:srgbClr val="000000">
                      <a:alpha val="43137"/>
                    </a:srgbClr>
                  </a:outerShdw>
                </a:effectLst>
              </a:rPr>
              <a:t>Exemples</a:t>
            </a:r>
            <a:r>
              <a:rPr lang="fr-FR" sz="2400" b="1" dirty="0" smtClean="0">
                <a:effectLst>
                  <a:outerShdw blurRad="38100" dist="38100" dir="2700000" algn="tl">
                    <a:srgbClr val="000000">
                      <a:alpha val="43137"/>
                    </a:srgbClr>
                  </a:outerShdw>
                </a:effectLst>
              </a:rPr>
              <a:t>:  </a:t>
            </a:r>
            <a:r>
              <a:rPr lang="fr-FR" sz="2400" b="1" dirty="0" err="1" smtClean="0">
                <a:solidFill>
                  <a:schemeClr val="accent1">
                    <a:lumMod val="50000"/>
                  </a:schemeClr>
                </a:solidFill>
                <a:effectLst>
                  <a:outerShdw blurRad="38100" dist="38100" dir="2700000" algn="tl">
                    <a:srgbClr val="000000">
                      <a:alpha val="43137"/>
                    </a:srgbClr>
                  </a:outerShdw>
                </a:effectLst>
              </a:rPr>
              <a:t>OpenGL</a:t>
            </a:r>
            <a:r>
              <a:rPr lang="fr-FR" sz="2400" b="1" dirty="0" smtClean="0">
                <a:solidFill>
                  <a:schemeClr val="accent1">
                    <a:lumMod val="50000"/>
                  </a:schemeClr>
                </a:solidFill>
                <a:effectLst>
                  <a:outerShdw blurRad="38100" dist="38100" dir="2700000" algn="tl">
                    <a:srgbClr val="000000">
                      <a:alpha val="43137"/>
                    </a:srgbClr>
                  </a:outerShdw>
                </a:effectLst>
              </a:rPr>
              <a:t> &gt;3.3</a:t>
            </a:r>
          </a:p>
          <a:p>
            <a:pPr algn="l"/>
            <a:r>
              <a:rPr lang="fr-FR" sz="2400" b="1" dirty="0" smtClean="0">
                <a:solidFill>
                  <a:schemeClr val="accent1">
                    <a:lumMod val="50000"/>
                  </a:schemeClr>
                </a:solidFill>
              </a:rPr>
              <a:t>Vertex shader				Fragment shader</a:t>
            </a:r>
          </a:p>
          <a:p>
            <a:pPr algn="l"/>
            <a:endParaRPr lang="fr-FR" sz="2400" b="1" dirty="0" smtClean="0">
              <a:solidFill>
                <a:schemeClr val="accent1">
                  <a:lumMod val="50000"/>
                </a:schemeClr>
              </a:solidFill>
            </a:endParaRPr>
          </a:p>
          <a:p>
            <a:pPr lvl="1" algn="l"/>
            <a:endParaRPr lang="fr-FR" sz="2000" b="1" dirty="0" smtClean="0"/>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
        <p:nvSpPr>
          <p:cNvPr id="10" name="Rectangle 9"/>
          <p:cNvSpPr/>
          <p:nvPr/>
        </p:nvSpPr>
        <p:spPr>
          <a:xfrm>
            <a:off x="214282" y="2428868"/>
            <a:ext cx="4143404" cy="3500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smtClean="0">
                <a:solidFill>
                  <a:schemeClr val="tx1"/>
                </a:solidFill>
              </a:rPr>
              <a:t>layout</a:t>
            </a:r>
            <a:r>
              <a:rPr lang="fr-FR" dirty="0" smtClean="0">
                <a:solidFill>
                  <a:schemeClr val="tx1"/>
                </a:solidFill>
              </a:rPr>
              <a:t> (location = 0) in vec3 Position; </a:t>
            </a:r>
          </a:p>
          <a:p>
            <a:r>
              <a:rPr lang="fr-FR" dirty="0" err="1" smtClean="0">
                <a:solidFill>
                  <a:schemeClr val="tx1"/>
                </a:solidFill>
              </a:rPr>
              <a:t>layout</a:t>
            </a:r>
            <a:r>
              <a:rPr lang="fr-FR" dirty="0" smtClean="0">
                <a:solidFill>
                  <a:schemeClr val="tx1"/>
                </a:solidFill>
              </a:rPr>
              <a:t> (location = 1) in vec3 couleur;</a:t>
            </a:r>
          </a:p>
          <a:p>
            <a:endParaRPr lang="fr-FR" dirty="0" smtClean="0">
              <a:solidFill>
                <a:schemeClr val="tx1"/>
              </a:solidFill>
            </a:endParaRPr>
          </a:p>
          <a:p>
            <a:r>
              <a:rPr lang="fr-FR" dirty="0" err="1" smtClean="0">
                <a:solidFill>
                  <a:schemeClr val="tx1"/>
                </a:solidFill>
              </a:rPr>
              <a:t>uniform</a:t>
            </a:r>
            <a:r>
              <a:rPr lang="fr-FR" dirty="0" smtClean="0">
                <a:solidFill>
                  <a:schemeClr val="tx1"/>
                </a:solidFill>
              </a:rPr>
              <a:t> mat4 MVP;</a:t>
            </a:r>
          </a:p>
          <a:p>
            <a:r>
              <a:rPr lang="fr-FR" b="1" dirty="0" smtClean="0">
                <a:solidFill>
                  <a:schemeClr val="tx2">
                    <a:lumMod val="75000"/>
                  </a:schemeClr>
                </a:solidFill>
                <a:effectLst>
                  <a:outerShdw blurRad="38100" dist="38100" dir="2700000" algn="tl">
                    <a:srgbClr val="000000">
                      <a:alpha val="43137"/>
                    </a:srgbClr>
                  </a:outerShdw>
                </a:effectLst>
              </a:rPr>
              <a:t>out  vec3 couleur2;</a:t>
            </a:r>
          </a:p>
          <a:p>
            <a:r>
              <a:rPr lang="fr-FR" dirty="0" err="1" smtClean="0">
                <a:solidFill>
                  <a:schemeClr val="tx1"/>
                </a:solidFill>
              </a:rPr>
              <a:t>void</a:t>
            </a:r>
            <a:r>
              <a:rPr lang="fr-FR" dirty="0" smtClean="0">
                <a:solidFill>
                  <a:schemeClr val="tx1"/>
                </a:solidFill>
              </a:rPr>
              <a:t> main()</a:t>
            </a:r>
          </a:p>
          <a:p>
            <a:r>
              <a:rPr lang="fr-FR" dirty="0" smtClean="0">
                <a:solidFill>
                  <a:schemeClr val="tx1"/>
                </a:solidFill>
              </a:rPr>
              <a:t>{	</a:t>
            </a:r>
          </a:p>
          <a:p>
            <a:r>
              <a:rPr lang="fr-FR" dirty="0" smtClean="0">
                <a:solidFill>
                  <a:schemeClr val="tx1"/>
                </a:solidFill>
              </a:rPr>
              <a:t>couleur2 = couleur;</a:t>
            </a:r>
          </a:p>
          <a:p>
            <a:r>
              <a:rPr lang="fr-FR" dirty="0" err="1" smtClean="0">
                <a:solidFill>
                  <a:schemeClr val="tx1"/>
                </a:solidFill>
              </a:rPr>
              <a:t>gl_Position</a:t>
            </a:r>
            <a:r>
              <a:rPr lang="fr-FR" dirty="0" smtClean="0">
                <a:solidFill>
                  <a:schemeClr val="tx1"/>
                </a:solidFill>
              </a:rPr>
              <a:t> = MVP * vec4(Position, 1.0) ;	</a:t>
            </a:r>
          </a:p>
          <a:p>
            <a:r>
              <a:rPr lang="fr-FR" dirty="0" smtClean="0">
                <a:solidFill>
                  <a:schemeClr val="tx1"/>
                </a:solidFill>
              </a:rPr>
              <a:t>}</a:t>
            </a:r>
            <a:endParaRPr lang="fr-FR" dirty="0">
              <a:solidFill>
                <a:schemeClr val="tx1"/>
              </a:solidFill>
            </a:endParaRPr>
          </a:p>
        </p:txBody>
      </p:sp>
      <p:sp>
        <p:nvSpPr>
          <p:cNvPr id="11" name="Rectangle 10"/>
          <p:cNvSpPr/>
          <p:nvPr/>
        </p:nvSpPr>
        <p:spPr>
          <a:xfrm>
            <a:off x="4643438" y="2428868"/>
            <a:ext cx="4143404" cy="3500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out vec4 </a:t>
            </a:r>
            <a:r>
              <a:rPr lang="fr-FR" dirty="0" err="1" smtClean="0">
                <a:solidFill>
                  <a:schemeClr val="tx1"/>
                </a:solidFill>
              </a:rPr>
              <a:t>FragColor</a:t>
            </a:r>
            <a:r>
              <a:rPr lang="fr-FR" dirty="0" smtClean="0">
                <a:solidFill>
                  <a:schemeClr val="tx1"/>
                </a:solidFill>
              </a:rPr>
              <a:t>;</a:t>
            </a:r>
          </a:p>
          <a:p>
            <a:r>
              <a:rPr lang="fr-FR" b="1" dirty="0" smtClean="0">
                <a:solidFill>
                  <a:schemeClr val="tx2">
                    <a:lumMod val="75000"/>
                  </a:schemeClr>
                </a:solidFill>
                <a:effectLst>
                  <a:outerShdw blurRad="38100" dist="38100" dir="2700000" algn="tl">
                    <a:srgbClr val="000000">
                      <a:alpha val="43137"/>
                    </a:srgbClr>
                  </a:outerShdw>
                </a:effectLst>
              </a:rPr>
              <a:t>in vec3 couleur2;</a:t>
            </a:r>
          </a:p>
          <a:p>
            <a:endParaRPr lang="fr-FR" dirty="0" smtClean="0">
              <a:solidFill>
                <a:schemeClr val="tx1"/>
              </a:solidFill>
            </a:endParaRPr>
          </a:p>
          <a:p>
            <a:r>
              <a:rPr lang="fr-FR" dirty="0" err="1" smtClean="0">
                <a:solidFill>
                  <a:schemeClr val="tx1"/>
                </a:solidFill>
              </a:rPr>
              <a:t>void</a:t>
            </a:r>
            <a:r>
              <a:rPr lang="fr-FR" dirty="0" smtClean="0">
                <a:solidFill>
                  <a:schemeClr val="tx1"/>
                </a:solidFill>
              </a:rPr>
              <a:t> main()</a:t>
            </a:r>
          </a:p>
          <a:p>
            <a:r>
              <a:rPr lang="fr-FR" dirty="0" smtClean="0">
                <a:solidFill>
                  <a:schemeClr val="tx1"/>
                </a:solidFill>
              </a:rPr>
              <a:t>{ </a:t>
            </a:r>
          </a:p>
          <a:p>
            <a:r>
              <a:rPr lang="fr-FR" dirty="0" err="1" smtClean="0">
                <a:solidFill>
                  <a:schemeClr val="tx1"/>
                </a:solidFill>
              </a:rPr>
              <a:t>FragColor</a:t>
            </a:r>
            <a:r>
              <a:rPr lang="fr-FR" dirty="0" smtClean="0">
                <a:solidFill>
                  <a:schemeClr val="tx1"/>
                </a:solidFill>
              </a:rPr>
              <a:t> = vec4(couleur2 , 1.0);</a:t>
            </a:r>
          </a:p>
          <a:p>
            <a:r>
              <a:rPr lang="fr-FR" dirty="0" smtClean="0">
                <a:solidFill>
                  <a:schemeClr val="tx1"/>
                </a:solidFill>
              </a:rPr>
              <a:t>}</a:t>
            </a:r>
            <a:endParaRPr lang="fr-FR"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Variables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uniform</a:t>
            </a:r>
            <a:endPar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
        <p:nvSpPr>
          <p:cNvPr id="7" name="Sous-titre 6"/>
          <p:cNvSpPr>
            <a:spLocks noGrp="1"/>
          </p:cNvSpPr>
          <p:nvPr>
            <p:ph type="subTitle" idx="1"/>
          </p:nvPr>
        </p:nvSpPr>
        <p:spPr>
          <a:xfrm>
            <a:off x="314340" y="1000108"/>
            <a:ext cx="8401064" cy="5643578"/>
          </a:xfrm>
        </p:spPr>
        <p:txBody>
          <a:bodyPr>
            <a:normAutofit fontScale="70000" lnSpcReduction="20000"/>
          </a:bodyPr>
          <a:lstStyle/>
          <a:p>
            <a:pPr algn="just"/>
            <a:r>
              <a:rPr lang="fr-FR" dirty="0" smtClean="0">
                <a:solidFill>
                  <a:schemeClr val="tx1"/>
                </a:solidFill>
              </a:rPr>
              <a:t>Les variables </a:t>
            </a:r>
            <a:r>
              <a:rPr lang="fr-FR" b="1" dirty="0" err="1" smtClean="0">
                <a:solidFill>
                  <a:schemeClr val="tx1"/>
                </a:solidFill>
              </a:rPr>
              <a:t>uniform</a:t>
            </a:r>
            <a:r>
              <a:rPr lang="fr-FR" b="1" dirty="0" smtClean="0">
                <a:solidFill>
                  <a:schemeClr val="tx1"/>
                </a:solidFill>
              </a:rPr>
              <a:t> servent à la communication entre le programme client </a:t>
            </a:r>
            <a:r>
              <a:rPr lang="fr-FR" dirty="0" smtClean="0">
                <a:solidFill>
                  <a:schemeClr val="tx1"/>
                </a:solidFill>
              </a:rPr>
              <a:t>exécuté par le CPU et les </a:t>
            </a:r>
            <a:r>
              <a:rPr lang="fr-FR" dirty="0" err="1" smtClean="0">
                <a:solidFill>
                  <a:schemeClr val="tx1"/>
                </a:solidFill>
              </a:rPr>
              <a:t>shaders</a:t>
            </a:r>
            <a:r>
              <a:rPr lang="fr-FR" dirty="0" smtClean="0">
                <a:solidFill>
                  <a:schemeClr val="tx1"/>
                </a:solidFill>
              </a:rPr>
              <a:t> exécutés par le GPU.</a:t>
            </a:r>
          </a:p>
          <a:p>
            <a:pPr algn="just"/>
            <a:endParaRPr lang="fr-FR" dirty="0" smtClean="0">
              <a:solidFill>
                <a:schemeClr val="tx1"/>
              </a:solidFill>
            </a:endParaRPr>
          </a:p>
          <a:p>
            <a:pPr algn="just"/>
            <a:r>
              <a:rPr lang="fr-FR" dirty="0" smtClean="0">
                <a:solidFill>
                  <a:schemeClr val="tx1"/>
                </a:solidFill>
              </a:rPr>
              <a:t>Au sein d’un </a:t>
            </a:r>
            <a:r>
              <a:rPr lang="fr-FR" dirty="0" err="1" smtClean="0">
                <a:solidFill>
                  <a:schemeClr val="tx1"/>
                </a:solidFill>
              </a:rPr>
              <a:t>shader</a:t>
            </a:r>
            <a:r>
              <a:rPr lang="fr-FR" dirty="0" smtClean="0">
                <a:solidFill>
                  <a:schemeClr val="tx1"/>
                </a:solidFill>
              </a:rPr>
              <a:t>, les variables </a:t>
            </a:r>
            <a:r>
              <a:rPr lang="fr-FR" b="1" dirty="0" err="1" smtClean="0">
                <a:solidFill>
                  <a:schemeClr val="tx1"/>
                </a:solidFill>
              </a:rPr>
              <a:t>uniform</a:t>
            </a:r>
            <a:r>
              <a:rPr lang="fr-FR" b="1" dirty="0" smtClean="0">
                <a:solidFill>
                  <a:schemeClr val="tx1"/>
                </a:solidFill>
              </a:rPr>
              <a:t> sont globales et accessible autant </a:t>
            </a:r>
            <a:r>
              <a:rPr lang="fr-FR" dirty="0" smtClean="0">
                <a:solidFill>
                  <a:schemeClr val="tx1"/>
                </a:solidFill>
              </a:rPr>
              <a:t>à partir d’un VS que d’un FS.</a:t>
            </a:r>
          </a:p>
          <a:p>
            <a:pPr algn="just"/>
            <a:endParaRPr lang="fr-FR" dirty="0" smtClean="0">
              <a:solidFill>
                <a:schemeClr val="tx1"/>
              </a:solidFill>
            </a:endParaRPr>
          </a:p>
          <a:p>
            <a:pPr algn="just"/>
            <a:r>
              <a:rPr lang="fr-FR" dirty="0" err="1" smtClean="0">
                <a:solidFill>
                  <a:schemeClr val="tx1"/>
                </a:solidFill>
              </a:rPr>
              <a:t>OpenGL</a:t>
            </a:r>
            <a:r>
              <a:rPr lang="fr-FR" dirty="0" smtClean="0">
                <a:solidFill>
                  <a:schemeClr val="tx1"/>
                </a:solidFill>
              </a:rPr>
              <a:t> comporte une API pour manipuler ces variables.</a:t>
            </a:r>
          </a:p>
          <a:p>
            <a:pPr algn="just"/>
            <a:r>
              <a:rPr lang="fr-FR" dirty="0" smtClean="0">
                <a:solidFill>
                  <a:schemeClr val="tx1"/>
                </a:solidFill>
              </a:rPr>
              <a:t>Fonction qui retourne une référence à la variable définie dans un </a:t>
            </a:r>
            <a:r>
              <a:rPr lang="fr-FR" dirty="0" err="1" smtClean="0">
                <a:solidFill>
                  <a:schemeClr val="tx1"/>
                </a:solidFill>
              </a:rPr>
              <a:t>shader</a:t>
            </a:r>
            <a:r>
              <a:rPr lang="fr-FR" dirty="0" smtClean="0">
                <a:solidFill>
                  <a:schemeClr val="tx1"/>
                </a:solidFill>
              </a:rPr>
              <a:t>.</a:t>
            </a:r>
          </a:p>
          <a:p>
            <a:pPr algn="just"/>
            <a:r>
              <a:rPr lang="fr-FR" b="1" dirty="0" smtClean="0">
                <a:solidFill>
                  <a:schemeClr val="tx1"/>
                </a:solidFill>
              </a:rPr>
              <a:t>GLint </a:t>
            </a:r>
            <a:r>
              <a:rPr lang="fr-FR" b="1" dirty="0" err="1" smtClean="0">
                <a:solidFill>
                  <a:schemeClr val="tx1"/>
                </a:solidFill>
              </a:rPr>
              <a:t>glGetUniformLocation</a:t>
            </a:r>
            <a:r>
              <a:rPr lang="fr-FR" b="1" dirty="0" smtClean="0">
                <a:solidFill>
                  <a:schemeClr val="tx1"/>
                </a:solidFill>
              </a:rPr>
              <a:t>(</a:t>
            </a:r>
            <a:r>
              <a:rPr lang="fr-FR" b="1" dirty="0" err="1" smtClean="0">
                <a:solidFill>
                  <a:schemeClr val="tx1"/>
                </a:solidFill>
              </a:rPr>
              <a:t>GLuint</a:t>
            </a:r>
            <a:r>
              <a:rPr lang="fr-FR" b="1" dirty="0" smtClean="0">
                <a:solidFill>
                  <a:schemeClr val="tx1"/>
                </a:solidFill>
              </a:rPr>
              <a:t> program, </a:t>
            </a:r>
            <a:r>
              <a:rPr lang="fr-FR" b="1" dirty="0" err="1" smtClean="0">
                <a:solidFill>
                  <a:schemeClr val="tx1"/>
                </a:solidFill>
              </a:rPr>
              <a:t>const</a:t>
            </a:r>
            <a:r>
              <a:rPr lang="fr-FR" b="1" dirty="0" smtClean="0">
                <a:solidFill>
                  <a:schemeClr val="tx1"/>
                </a:solidFill>
              </a:rPr>
              <a:t> </a:t>
            </a:r>
            <a:r>
              <a:rPr lang="fr-FR" b="1" dirty="0" err="1" smtClean="0">
                <a:solidFill>
                  <a:schemeClr val="tx1"/>
                </a:solidFill>
              </a:rPr>
              <a:t>GLchar</a:t>
            </a:r>
            <a:r>
              <a:rPr lang="fr-FR" b="1" dirty="0" smtClean="0">
                <a:solidFill>
                  <a:schemeClr val="tx1"/>
                </a:solidFill>
              </a:rPr>
              <a:t> *</a:t>
            </a:r>
          </a:p>
          <a:p>
            <a:pPr algn="just"/>
            <a:r>
              <a:rPr lang="fr-FR" b="1" dirty="0" err="1" smtClean="0">
                <a:solidFill>
                  <a:schemeClr val="tx1"/>
                </a:solidFill>
              </a:rPr>
              <a:t>name</a:t>
            </a:r>
            <a:r>
              <a:rPr lang="fr-FR" b="1" dirty="0" smtClean="0">
                <a:solidFill>
                  <a:schemeClr val="tx1"/>
                </a:solidFill>
              </a:rPr>
              <a:t>);</a:t>
            </a:r>
          </a:p>
          <a:p>
            <a:pPr lvl="1" algn="just">
              <a:buBlip>
                <a:blip r:embed="rId2"/>
              </a:buBlip>
            </a:pPr>
            <a:r>
              <a:rPr lang="fr-FR" dirty="0" smtClean="0">
                <a:solidFill>
                  <a:schemeClr val="tx1">
                    <a:lumMod val="85000"/>
                    <a:lumOff val="15000"/>
                  </a:schemeClr>
                </a:solidFill>
              </a:rPr>
              <a:t> </a:t>
            </a:r>
            <a:r>
              <a:rPr lang="fr-FR" b="1" dirty="0" smtClean="0">
                <a:solidFill>
                  <a:schemeClr val="tx1">
                    <a:lumMod val="85000"/>
                    <a:lumOff val="15000"/>
                  </a:schemeClr>
                </a:solidFill>
              </a:rPr>
              <a:t>program : programme concerné.</a:t>
            </a:r>
          </a:p>
          <a:p>
            <a:pPr lvl="1" algn="just">
              <a:buBlip>
                <a:blip r:embed="rId2"/>
              </a:buBlip>
            </a:pPr>
            <a:r>
              <a:rPr lang="fr-FR" dirty="0" smtClean="0">
                <a:solidFill>
                  <a:schemeClr val="tx1">
                    <a:lumMod val="85000"/>
                    <a:lumOff val="15000"/>
                  </a:schemeClr>
                </a:solidFill>
              </a:rPr>
              <a:t> </a:t>
            </a:r>
            <a:r>
              <a:rPr lang="fr-FR" b="1" dirty="0" err="1" smtClean="0">
                <a:solidFill>
                  <a:schemeClr val="tx1">
                    <a:lumMod val="85000"/>
                    <a:lumOff val="15000"/>
                  </a:schemeClr>
                </a:solidFill>
              </a:rPr>
              <a:t>name</a:t>
            </a:r>
            <a:r>
              <a:rPr lang="fr-FR" b="1" dirty="0" smtClean="0">
                <a:solidFill>
                  <a:schemeClr val="tx1">
                    <a:lumMod val="85000"/>
                    <a:lumOff val="15000"/>
                  </a:schemeClr>
                </a:solidFill>
              </a:rPr>
              <a:t> : nom de la variable dans le programme.</a:t>
            </a:r>
          </a:p>
          <a:p>
            <a:pPr algn="just"/>
            <a:r>
              <a:rPr lang="fr-FR" dirty="0" smtClean="0">
                <a:solidFill>
                  <a:schemeClr val="tx1"/>
                </a:solidFill>
              </a:rPr>
              <a:t>La valeur retournée par cette fonction est une référence à la variable dont le nom est désigné par </a:t>
            </a:r>
            <a:r>
              <a:rPr lang="fr-FR" b="1" dirty="0" err="1" smtClean="0">
                <a:solidFill>
                  <a:schemeClr val="tx1"/>
                </a:solidFill>
              </a:rPr>
              <a:t>name</a:t>
            </a:r>
            <a:r>
              <a:rPr lang="fr-FR" b="1" dirty="0" smtClean="0">
                <a:solidFill>
                  <a:schemeClr val="tx1"/>
                </a:solidFill>
              </a:rPr>
              <a:t> dans le programme donné.</a:t>
            </a:r>
          </a:p>
          <a:p>
            <a:pPr algn="just"/>
            <a:r>
              <a:rPr lang="fr-FR" b="1" dirty="0" smtClean="0">
                <a:solidFill>
                  <a:schemeClr val="tx1"/>
                </a:solidFill>
              </a:rPr>
              <a:t>Exemple :</a:t>
            </a:r>
            <a:r>
              <a:rPr lang="fr-FR" b="1" dirty="0" smtClean="0">
                <a:solidFill>
                  <a:schemeClr val="tx1">
                    <a:lumMod val="85000"/>
                    <a:lumOff val="15000"/>
                  </a:schemeClr>
                </a:solidFill>
              </a:rPr>
              <a:t> </a:t>
            </a:r>
            <a:r>
              <a:rPr lang="fr-FR" b="1" dirty="0" err="1" smtClean="0">
                <a:solidFill>
                  <a:schemeClr val="tx2">
                    <a:lumMod val="75000"/>
                  </a:schemeClr>
                </a:solidFill>
              </a:rPr>
              <a:t>loc</a:t>
            </a:r>
            <a:r>
              <a:rPr lang="fr-FR" b="1" dirty="0" smtClean="0">
                <a:solidFill>
                  <a:schemeClr val="tx2">
                    <a:lumMod val="75000"/>
                  </a:schemeClr>
                </a:solidFill>
              </a:rPr>
              <a:t> = </a:t>
            </a:r>
            <a:r>
              <a:rPr lang="fr-FR" b="1" dirty="0" err="1" smtClean="0">
                <a:solidFill>
                  <a:schemeClr val="tx2">
                    <a:lumMod val="75000"/>
                  </a:schemeClr>
                </a:solidFill>
              </a:rPr>
              <a:t>glGetUniformLocation</a:t>
            </a:r>
            <a:r>
              <a:rPr lang="fr-FR" b="1" dirty="0" smtClean="0">
                <a:solidFill>
                  <a:schemeClr val="tx2">
                    <a:lumMod val="75000"/>
                  </a:schemeClr>
                </a:solidFill>
              </a:rPr>
              <a:t>(p,"time");</a:t>
            </a:r>
            <a:endParaRPr lang="fr-FR" dirty="0">
              <a:solidFill>
                <a:schemeClr val="tx2">
                  <a:lumMod val="7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Variables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uniform</a:t>
            </a:r>
            <a:endPar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
        <p:nvSpPr>
          <p:cNvPr id="7" name="Sous-titre 6"/>
          <p:cNvSpPr>
            <a:spLocks noGrp="1"/>
          </p:cNvSpPr>
          <p:nvPr>
            <p:ph type="subTitle" idx="1"/>
          </p:nvPr>
        </p:nvSpPr>
        <p:spPr>
          <a:xfrm>
            <a:off x="285720" y="928670"/>
            <a:ext cx="8401064" cy="5643578"/>
          </a:xfrm>
        </p:spPr>
        <p:txBody>
          <a:bodyPr>
            <a:normAutofit fontScale="77500" lnSpcReduction="20000"/>
          </a:bodyPr>
          <a:lstStyle/>
          <a:p>
            <a:pPr algn="just"/>
            <a:r>
              <a:rPr lang="fr-FR" dirty="0" smtClean="0">
                <a:solidFill>
                  <a:schemeClr val="tx1"/>
                </a:solidFill>
              </a:rPr>
              <a:t>Lorsqu’on a une référence à une variable uniforme, on peut changer la valeur de celle-ci à partir du programme client avec une fonction de la forme </a:t>
            </a:r>
            <a:r>
              <a:rPr lang="fr-FR" b="1" dirty="0" err="1" smtClean="0">
                <a:solidFill>
                  <a:schemeClr val="tx1"/>
                </a:solidFill>
              </a:rPr>
              <a:t>glUniform</a:t>
            </a:r>
            <a:r>
              <a:rPr lang="fr-FR" b="1" dirty="0" smtClean="0">
                <a:solidFill>
                  <a:schemeClr val="tx1"/>
                </a:solidFill>
              </a:rPr>
              <a:t>{1|2|3|4}{</a:t>
            </a:r>
            <a:r>
              <a:rPr lang="fr-FR" b="1" dirty="0" err="1" smtClean="0">
                <a:solidFill>
                  <a:schemeClr val="tx1"/>
                </a:solidFill>
              </a:rPr>
              <a:t>f|i</a:t>
            </a:r>
            <a:r>
              <a:rPr lang="fr-FR" b="1" dirty="0" smtClean="0">
                <a:solidFill>
                  <a:schemeClr val="tx1"/>
                </a:solidFill>
              </a:rPr>
              <a:t>}, où f désigne le type </a:t>
            </a:r>
            <a:r>
              <a:rPr lang="fr-FR" b="1" dirty="0" err="1" smtClean="0">
                <a:solidFill>
                  <a:schemeClr val="tx1"/>
                </a:solidFill>
              </a:rPr>
              <a:t>float</a:t>
            </a:r>
            <a:r>
              <a:rPr lang="fr-FR" b="1" dirty="0" smtClean="0">
                <a:solidFill>
                  <a:schemeClr val="tx1"/>
                </a:solidFill>
              </a:rPr>
              <a:t> et i le type </a:t>
            </a:r>
            <a:r>
              <a:rPr lang="fr-FR" b="1" dirty="0" err="1" smtClean="0">
                <a:solidFill>
                  <a:schemeClr val="tx1"/>
                </a:solidFill>
              </a:rPr>
              <a:t>int</a:t>
            </a:r>
            <a:r>
              <a:rPr lang="fr-FR" b="1" dirty="0" smtClean="0">
                <a:solidFill>
                  <a:schemeClr val="tx1"/>
                </a:solidFill>
              </a:rPr>
              <a:t>.</a:t>
            </a:r>
          </a:p>
          <a:p>
            <a:pPr algn="just"/>
            <a:r>
              <a:rPr lang="fr-FR" dirty="0" smtClean="0">
                <a:solidFill>
                  <a:schemeClr val="tx1"/>
                </a:solidFill>
              </a:rPr>
              <a:t>Exemple :</a:t>
            </a:r>
            <a:r>
              <a:rPr lang="fr-FR" dirty="0" smtClean="0">
                <a:solidFill>
                  <a:schemeClr val="tx1">
                    <a:lumMod val="85000"/>
                    <a:lumOff val="15000"/>
                  </a:schemeClr>
                </a:solidFill>
              </a:rPr>
              <a:t>  </a:t>
            </a:r>
            <a:r>
              <a:rPr lang="fr-FR" b="1" dirty="0" smtClean="0">
                <a:solidFill>
                  <a:schemeClr val="tx2">
                    <a:lumMod val="75000"/>
                  </a:schemeClr>
                </a:solidFill>
              </a:rPr>
              <a:t>glUniform1f(</a:t>
            </a:r>
            <a:r>
              <a:rPr lang="fr-FR" b="1" dirty="0" err="1" smtClean="0">
                <a:solidFill>
                  <a:schemeClr val="tx2">
                    <a:lumMod val="75000"/>
                  </a:schemeClr>
                </a:solidFill>
              </a:rPr>
              <a:t>loc</a:t>
            </a:r>
            <a:r>
              <a:rPr lang="fr-FR" b="1" dirty="0" smtClean="0">
                <a:solidFill>
                  <a:schemeClr val="tx2">
                    <a:lumMod val="75000"/>
                  </a:schemeClr>
                </a:solidFill>
              </a:rPr>
              <a:t>, a);</a:t>
            </a:r>
          </a:p>
          <a:p>
            <a:pPr algn="just"/>
            <a:r>
              <a:rPr lang="fr-FR" u="sng" dirty="0" smtClean="0">
                <a:solidFill>
                  <a:schemeClr val="tx1"/>
                </a:solidFill>
              </a:rPr>
              <a:t>Affectation d’une variable de type</a:t>
            </a:r>
            <a:r>
              <a:rPr lang="fr-FR" dirty="0" smtClean="0">
                <a:solidFill>
                  <a:schemeClr val="tx1"/>
                </a:solidFill>
              </a:rPr>
              <a:t> </a:t>
            </a:r>
            <a:r>
              <a:rPr lang="fr-FR" b="1" dirty="0" err="1" smtClean="0">
                <a:solidFill>
                  <a:schemeClr val="tx1"/>
                </a:solidFill>
              </a:rPr>
              <a:t>float</a:t>
            </a:r>
            <a:r>
              <a:rPr lang="fr-FR" b="1" dirty="0" smtClean="0">
                <a:solidFill>
                  <a:schemeClr val="tx1"/>
                </a:solidFill>
              </a:rPr>
              <a:t> :</a:t>
            </a:r>
          </a:p>
          <a:p>
            <a:pPr algn="just"/>
            <a:r>
              <a:rPr lang="en-US" b="1" dirty="0" smtClean="0">
                <a:solidFill>
                  <a:schemeClr val="tx1"/>
                </a:solidFill>
              </a:rPr>
              <a:t>void glUniform1f(</a:t>
            </a:r>
            <a:r>
              <a:rPr lang="en-US" b="1" dirty="0" err="1" smtClean="0">
                <a:solidFill>
                  <a:schemeClr val="tx1"/>
                </a:solidFill>
              </a:rPr>
              <a:t>GLint</a:t>
            </a:r>
            <a:r>
              <a:rPr lang="en-US" b="1" dirty="0" smtClean="0">
                <a:solidFill>
                  <a:schemeClr val="tx1"/>
                </a:solidFill>
              </a:rPr>
              <a:t> </a:t>
            </a:r>
            <a:r>
              <a:rPr lang="en-US" b="1" dirty="0" smtClean="0">
                <a:solidFill>
                  <a:srgbClr val="C00000"/>
                </a:solidFill>
                <a:effectLst>
                  <a:outerShdw blurRad="38100" dist="38100" dir="2700000" algn="tl">
                    <a:srgbClr val="000000">
                      <a:alpha val="43137"/>
                    </a:srgbClr>
                  </a:outerShdw>
                </a:effectLst>
              </a:rPr>
              <a:t>loc</a:t>
            </a:r>
            <a:r>
              <a:rPr lang="en-US"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rPr>
              <a:t>, </a:t>
            </a:r>
            <a:r>
              <a:rPr lang="en-US" b="1" dirty="0" err="1" smtClean="0">
                <a:solidFill>
                  <a:schemeClr val="tx1"/>
                </a:solidFill>
              </a:rPr>
              <a:t>GLfloat</a:t>
            </a:r>
            <a:r>
              <a:rPr lang="en-US" b="1" dirty="0" smtClean="0">
                <a:solidFill>
                  <a:schemeClr val="tx1"/>
                </a:solidFill>
              </a:rPr>
              <a:t> </a:t>
            </a:r>
            <a:r>
              <a:rPr lang="en-US" b="1" dirty="0" smtClean="0">
                <a:solidFill>
                  <a:srgbClr val="C00000"/>
                </a:solidFill>
                <a:effectLst>
                  <a:outerShdw blurRad="38100" dist="38100" dir="2700000" algn="tl">
                    <a:srgbClr val="000000">
                      <a:alpha val="43137"/>
                    </a:srgbClr>
                  </a:outerShdw>
                </a:effectLst>
              </a:rPr>
              <a:t>a</a:t>
            </a:r>
            <a:r>
              <a:rPr lang="en-US" b="1" dirty="0" smtClean="0">
                <a:solidFill>
                  <a:schemeClr val="tx1"/>
                </a:solidFill>
              </a:rPr>
              <a:t>);</a:t>
            </a:r>
          </a:p>
          <a:p>
            <a:pPr lvl="1" algn="l">
              <a:buBlip>
                <a:blip r:embed="rId2"/>
              </a:buBlip>
            </a:pPr>
            <a:r>
              <a:rPr lang="fr-FR" dirty="0" smtClean="0">
                <a:solidFill>
                  <a:schemeClr val="tx1">
                    <a:lumMod val="85000"/>
                    <a:lumOff val="15000"/>
                  </a:schemeClr>
                </a:solidFill>
              </a:rPr>
              <a:t>  </a:t>
            </a:r>
            <a:r>
              <a:rPr lang="fr-FR" sz="3200" b="1" dirty="0" err="1" smtClean="0">
                <a:solidFill>
                  <a:srgbClr val="C00000"/>
                </a:solidFill>
                <a:effectLst>
                  <a:outerShdw blurRad="38100" dist="38100" dir="2700000" algn="tl">
                    <a:srgbClr val="000000">
                      <a:alpha val="43137"/>
                    </a:srgbClr>
                  </a:outerShdw>
                </a:effectLst>
              </a:rPr>
              <a:t>loc</a:t>
            </a:r>
            <a:r>
              <a:rPr lang="fr-FR" sz="3200" b="1" dirty="0" smtClean="0">
                <a:solidFill>
                  <a:srgbClr val="C00000"/>
                </a:solidFill>
                <a:effectLst>
                  <a:outerShdw blurRad="38100" dist="38100" dir="2700000" algn="tl">
                    <a:srgbClr val="000000">
                      <a:alpha val="43137"/>
                    </a:srgbClr>
                  </a:outerShdw>
                </a:effectLst>
              </a:rPr>
              <a:t> </a:t>
            </a:r>
            <a:r>
              <a:rPr lang="fr-FR" sz="3100" dirty="0" smtClean="0">
                <a:solidFill>
                  <a:schemeClr val="tx1"/>
                </a:solidFill>
              </a:rPr>
              <a:t>: référence à la variable dans le </a:t>
            </a:r>
            <a:r>
              <a:rPr lang="fr-FR" sz="3100" dirty="0" err="1" smtClean="0">
                <a:solidFill>
                  <a:schemeClr val="tx1"/>
                </a:solidFill>
              </a:rPr>
              <a:t>shader</a:t>
            </a:r>
            <a:r>
              <a:rPr lang="fr-FR" sz="3100" dirty="0" smtClean="0">
                <a:solidFill>
                  <a:schemeClr val="tx1"/>
                </a:solidFill>
              </a:rPr>
              <a:t>.</a:t>
            </a:r>
          </a:p>
          <a:p>
            <a:pPr lvl="1" algn="l">
              <a:buBlip>
                <a:blip r:embed="rId2"/>
              </a:buBlip>
            </a:pPr>
            <a:r>
              <a:rPr lang="fr-FR" sz="3100" dirty="0" smtClean="0">
                <a:solidFill>
                  <a:schemeClr val="tx1">
                    <a:lumMod val="85000"/>
                    <a:lumOff val="15000"/>
                  </a:schemeClr>
                </a:solidFill>
              </a:rPr>
              <a:t>  </a:t>
            </a:r>
            <a:r>
              <a:rPr lang="fr-FR" sz="3200" b="1" dirty="0" smtClean="0">
                <a:solidFill>
                  <a:srgbClr val="C00000"/>
                </a:solidFill>
                <a:effectLst>
                  <a:outerShdw blurRad="38100" dist="38100" dir="2700000" algn="tl">
                    <a:srgbClr val="000000">
                      <a:alpha val="43137"/>
                    </a:srgbClr>
                  </a:outerShdw>
                </a:effectLst>
              </a:rPr>
              <a:t>a</a:t>
            </a:r>
            <a:r>
              <a:rPr lang="fr-FR" sz="3100" dirty="0" smtClean="0">
                <a:solidFill>
                  <a:schemeClr val="tx1"/>
                </a:solidFill>
              </a:rPr>
              <a:t> : valeur à donner à la variable.</a:t>
            </a:r>
          </a:p>
          <a:p>
            <a:pPr lvl="1" algn="l"/>
            <a:endParaRPr lang="fr-FR" sz="3100" dirty="0" smtClean="0">
              <a:solidFill>
                <a:schemeClr val="tx1">
                  <a:lumMod val="85000"/>
                  <a:lumOff val="15000"/>
                </a:schemeClr>
              </a:solidFill>
            </a:endParaRPr>
          </a:p>
          <a:p>
            <a:pPr algn="just"/>
            <a:r>
              <a:rPr lang="fr-FR" u="sng" dirty="0" smtClean="0">
                <a:solidFill>
                  <a:schemeClr val="tx1"/>
                </a:solidFill>
              </a:rPr>
              <a:t>Affectation d’un vecteur de type </a:t>
            </a:r>
            <a:r>
              <a:rPr lang="fr-FR" b="1" dirty="0" smtClean="0">
                <a:solidFill>
                  <a:schemeClr val="tx1"/>
                </a:solidFill>
              </a:rPr>
              <a:t>vec3 :</a:t>
            </a:r>
          </a:p>
          <a:p>
            <a:pPr algn="just"/>
            <a:r>
              <a:rPr lang="fr-FR" b="1" dirty="0" err="1" smtClean="0">
                <a:solidFill>
                  <a:schemeClr val="tx1"/>
                </a:solidFill>
              </a:rPr>
              <a:t>void</a:t>
            </a:r>
            <a:r>
              <a:rPr lang="fr-FR" b="1" dirty="0" smtClean="0">
                <a:solidFill>
                  <a:schemeClr val="tx1"/>
                </a:solidFill>
              </a:rPr>
              <a:t> glUniform3f(</a:t>
            </a:r>
            <a:r>
              <a:rPr lang="fr-FR" b="1" dirty="0" err="1" smtClean="0">
                <a:solidFill>
                  <a:schemeClr val="tx1"/>
                </a:solidFill>
              </a:rPr>
              <a:t>GLint</a:t>
            </a:r>
            <a:r>
              <a:rPr lang="fr-FR" b="1" dirty="0" smtClean="0">
                <a:solidFill>
                  <a:schemeClr val="tx1"/>
                </a:solidFill>
              </a:rPr>
              <a:t> </a:t>
            </a:r>
            <a:r>
              <a:rPr lang="fr-FR" b="1" dirty="0" err="1" smtClean="0">
                <a:solidFill>
                  <a:schemeClr val="tx1"/>
                </a:solidFill>
              </a:rPr>
              <a:t>loc</a:t>
            </a:r>
            <a:r>
              <a:rPr lang="fr-FR" b="1" dirty="0" smtClean="0">
                <a:solidFill>
                  <a:schemeClr val="tx1"/>
                </a:solidFill>
              </a:rPr>
              <a:t>, </a:t>
            </a:r>
            <a:r>
              <a:rPr lang="fr-FR" b="1" dirty="0" err="1" smtClean="0">
                <a:solidFill>
                  <a:schemeClr val="tx1"/>
                </a:solidFill>
              </a:rPr>
              <a:t>GLfloat</a:t>
            </a:r>
            <a:r>
              <a:rPr lang="fr-FR" b="1" dirty="0" smtClean="0">
                <a:solidFill>
                  <a:schemeClr val="tx1"/>
                </a:solidFill>
              </a:rPr>
              <a:t> v0, </a:t>
            </a:r>
            <a:r>
              <a:rPr lang="fr-FR" b="1" dirty="0" err="1" smtClean="0">
                <a:solidFill>
                  <a:schemeClr val="tx1"/>
                </a:solidFill>
              </a:rPr>
              <a:t>GLfloat</a:t>
            </a:r>
            <a:r>
              <a:rPr lang="fr-FR" b="1" dirty="0" smtClean="0">
                <a:solidFill>
                  <a:schemeClr val="tx1"/>
                </a:solidFill>
              </a:rPr>
              <a:t> v1,</a:t>
            </a:r>
          </a:p>
          <a:p>
            <a:pPr algn="just"/>
            <a:r>
              <a:rPr lang="fr-FR" b="1" dirty="0" err="1" smtClean="0">
                <a:solidFill>
                  <a:schemeClr val="tx1"/>
                </a:solidFill>
              </a:rPr>
              <a:t>GLfloat</a:t>
            </a:r>
            <a:r>
              <a:rPr lang="fr-FR" b="1" dirty="0" smtClean="0">
                <a:solidFill>
                  <a:schemeClr val="tx1"/>
                </a:solidFill>
              </a:rPr>
              <a:t> v2);</a:t>
            </a:r>
          </a:p>
          <a:p>
            <a:pPr lvl="1" algn="l">
              <a:buBlip>
                <a:blip r:embed="rId2"/>
              </a:buBlip>
            </a:pPr>
            <a:r>
              <a:rPr lang="fr-FR" dirty="0" smtClean="0">
                <a:solidFill>
                  <a:schemeClr val="tx1">
                    <a:lumMod val="85000"/>
                    <a:lumOff val="15000"/>
                  </a:schemeClr>
                </a:solidFill>
              </a:rPr>
              <a:t>  </a:t>
            </a:r>
            <a:r>
              <a:rPr lang="fr-FR" sz="3100" dirty="0" err="1" smtClean="0">
                <a:solidFill>
                  <a:schemeClr val="tx1"/>
                </a:solidFill>
              </a:rPr>
              <a:t>loc</a:t>
            </a:r>
            <a:r>
              <a:rPr lang="fr-FR" sz="3100" dirty="0" smtClean="0">
                <a:solidFill>
                  <a:schemeClr val="tx1"/>
                </a:solidFill>
              </a:rPr>
              <a:t> : référence à la variable dans le </a:t>
            </a:r>
            <a:r>
              <a:rPr lang="fr-FR" sz="3100" dirty="0" err="1" smtClean="0">
                <a:solidFill>
                  <a:schemeClr val="tx1"/>
                </a:solidFill>
              </a:rPr>
              <a:t>shader</a:t>
            </a:r>
            <a:r>
              <a:rPr lang="fr-FR" sz="3100" dirty="0" smtClean="0">
                <a:solidFill>
                  <a:schemeClr val="tx1"/>
                </a:solidFill>
              </a:rPr>
              <a:t>.</a:t>
            </a:r>
          </a:p>
          <a:p>
            <a:pPr lvl="1" algn="l">
              <a:buBlip>
                <a:blip r:embed="rId2"/>
              </a:buBlip>
            </a:pPr>
            <a:r>
              <a:rPr lang="fr-FR" sz="3100" dirty="0" smtClean="0">
                <a:solidFill>
                  <a:schemeClr val="tx1">
                    <a:lumMod val="85000"/>
                    <a:lumOff val="15000"/>
                  </a:schemeClr>
                </a:solidFill>
              </a:rPr>
              <a:t>  </a:t>
            </a:r>
            <a:r>
              <a:rPr lang="fr-FR" sz="3100" dirty="0" smtClean="0">
                <a:solidFill>
                  <a:schemeClr val="tx1"/>
                </a:solidFill>
              </a:rPr>
              <a:t>v0,v1,v2 : valeur des composantes du vecteur.</a:t>
            </a:r>
          </a:p>
          <a:p>
            <a:pPr algn="just"/>
            <a:endParaRPr lang="fr-FR"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Variables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uniform</a:t>
            </a: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 exemple</a:t>
            </a:r>
          </a:p>
        </p:txBody>
      </p:sp>
      <p:sp>
        <p:nvSpPr>
          <p:cNvPr id="7" name="Sous-titre 6"/>
          <p:cNvSpPr>
            <a:spLocks noGrp="1"/>
          </p:cNvSpPr>
          <p:nvPr>
            <p:ph type="subTitle" idx="1"/>
          </p:nvPr>
        </p:nvSpPr>
        <p:spPr>
          <a:xfrm>
            <a:off x="285720" y="928670"/>
            <a:ext cx="8401064" cy="5643578"/>
          </a:xfrm>
        </p:spPr>
        <p:txBody>
          <a:bodyPr>
            <a:normAutofit/>
          </a:bodyPr>
          <a:lstStyle/>
          <a:p>
            <a:pPr algn="just"/>
            <a:r>
              <a:rPr lang="fr-FR" sz="3000" dirty="0" smtClean="0">
                <a:solidFill>
                  <a:schemeClr val="tx1"/>
                </a:solidFill>
              </a:rPr>
              <a:t>Dans le programme client (CPU) :</a:t>
            </a:r>
          </a:p>
          <a:p>
            <a:pPr algn="just"/>
            <a:endParaRPr lang="fr-FR" sz="3000" dirty="0" smtClean="0">
              <a:solidFill>
                <a:schemeClr val="tx1"/>
              </a:solidFill>
            </a:endParaRPr>
          </a:p>
          <a:p>
            <a:pPr algn="just"/>
            <a:r>
              <a:rPr lang="fr-FR" sz="2400" dirty="0" smtClean="0">
                <a:solidFill>
                  <a:schemeClr val="tx1"/>
                </a:solidFill>
              </a:rPr>
              <a:t>..GLint loc_vel = </a:t>
            </a:r>
            <a:r>
              <a:rPr lang="fr-FR" sz="2400" dirty="0" err="1" smtClean="0">
                <a:solidFill>
                  <a:schemeClr val="tx1"/>
                </a:solidFill>
              </a:rPr>
              <a:t>glGetUniformLocation</a:t>
            </a:r>
            <a:r>
              <a:rPr lang="fr-FR" sz="2400" dirty="0" smtClean="0">
                <a:solidFill>
                  <a:schemeClr val="tx1"/>
                </a:solidFill>
              </a:rPr>
              <a:t> ( </a:t>
            </a:r>
            <a:r>
              <a:rPr lang="fr-FR" sz="2400" dirty="0" err="1" smtClean="0">
                <a:solidFill>
                  <a:schemeClr val="tx1"/>
                </a:solidFill>
              </a:rPr>
              <a:t>un_prog</a:t>
            </a:r>
            <a:r>
              <a:rPr lang="fr-FR" sz="2400" dirty="0" smtClean="0">
                <a:solidFill>
                  <a:schemeClr val="tx1"/>
                </a:solidFill>
              </a:rPr>
              <a:t> , " </a:t>
            </a:r>
            <a:r>
              <a:rPr lang="fr-FR" sz="2400" dirty="0" err="1" smtClean="0">
                <a:solidFill>
                  <a:schemeClr val="tx1"/>
                </a:solidFill>
              </a:rPr>
              <a:t>vel</a:t>
            </a:r>
            <a:r>
              <a:rPr lang="fr-FR" sz="2400" dirty="0" smtClean="0">
                <a:solidFill>
                  <a:schemeClr val="tx1"/>
                </a:solidFill>
              </a:rPr>
              <a:t> " ) ;</a:t>
            </a:r>
          </a:p>
          <a:p>
            <a:pPr algn="just"/>
            <a:r>
              <a:rPr lang="fr-FR" sz="2400" dirty="0" smtClean="0">
                <a:solidFill>
                  <a:schemeClr val="tx1"/>
                </a:solidFill>
              </a:rPr>
              <a:t>glUniform3f ( loc_vel , 0.0 , 1.0 , 0.0) ;</a:t>
            </a:r>
          </a:p>
          <a:p>
            <a:pPr algn="just"/>
            <a:r>
              <a:rPr lang="fr-FR" sz="2400" dirty="0" smtClean="0">
                <a:solidFill>
                  <a:schemeClr val="tx1"/>
                </a:solidFill>
              </a:rPr>
              <a:t>..</a:t>
            </a:r>
          </a:p>
          <a:p>
            <a:pPr algn="just"/>
            <a:endParaRPr lang="fr-FR" sz="2400" dirty="0" smtClean="0">
              <a:solidFill>
                <a:schemeClr val="tx1"/>
              </a:solidFill>
            </a:endParaRPr>
          </a:p>
          <a:p>
            <a:pPr algn="just"/>
            <a:endParaRPr lang="fr-FR" sz="2400" dirty="0" smtClean="0">
              <a:solidFill>
                <a:schemeClr val="tx1"/>
              </a:solidFill>
            </a:endParaRPr>
          </a:p>
          <a:p>
            <a:pPr algn="just"/>
            <a:r>
              <a:rPr lang="fr-FR" sz="2400" dirty="0" smtClean="0">
                <a:solidFill>
                  <a:schemeClr val="tx1"/>
                </a:solidFill>
              </a:rPr>
              <a:t>Variable globale dans </a:t>
            </a:r>
            <a:r>
              <a:rPr lang="fr-FR" sz="2400" dirty="0" err="1" smtClean="0">
                <a:solidFill>
                  <a:schemeClr val="tx1"/>
                </a:solidFill>
              </a:rPr>
              <a:t>shader</a:t>
            </a:r>
            <a:r>
              <a:rPr lang="fr-FR" sz="2400" dirty="0" smtClean="0">
                <a:solidFill>
                  <a:schemeClr val="tx1"/>
                </a:solidFill>
              </a:rPr>
              <a:t> :</a:t>
            </a:r>
          </a:p>
          <a:p>
            <a:pPr algn="just"/>
            <a:r>
              <a:rPr lang="fr-FR" sz="2400" dirty="0" smtClean="0">
                <a:solidFill>
                  <a:schemeClr val="tx1"/>
                </a:solidFill>
              </a:rPr>
              <a:t>uni </a:t>
            </a:r>
            <a:r>
              <a:rPr lang="fr-FR" sz="2400" dirty="0" err="1" smtClean="0">
                <a:solidFill>
                  <a:schemeClr val="tx1"/>
                </a:solidFill>
              </a:rPr>
              <a:t>form</a:t>
            </a:r>
            <a:r>
              <a:rPr lang="fr-FR" sz="2400" dirty="0" smtClean="0">
                <a:solidFill>
                  <a:schemeClr val="tx1"/>
                </a:solidFill>
              </a:rPr>
              <a:t> vec3 </a:t>
            </a:r>
            <a:r>
              <a:rPr lang="fr-FR" sz="2400" dirty="0" err="1" smtClean="0">
                <a:solidFill>
                  <a:schemeClr val="tx1"/>
                </a:solidFill>
              </a:rPr>
              <a:t>vel</a:t>
            </a:r>
            <a:r>
              <a:rPr lang="fr-FR" sz="2400" dirty="0" smtClean="0">
                <a:solidFill>
                  <a:schemeClr val="tx1"/>
                </a:solidFill>
              </a:rPr>
              <a:t> ;</a:t>
            </a:r>
          </a:p>
          <a:p>
            <a:pPr algn="just"/>
            <a:r>
              <a:rPr lang="fr-FR" sz="2400" dirty="0" smtClean="0">
                <a:solidFill>
                  <a:schemeClr val="tx1"/>
                </a:solidFill>
              </a:rPr>
              <a:t>..</a:t>
            </a:r>
            <a:endParaRPr lang="fr-FR" sz="2400" dirty="0">
              <a:solidFill>
                <a:schemeClr val="tx1"/>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Variables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varying</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a:bodyPr>
          <a:lstStyle/>
          <a:p>
            <a:pPr algn="just"/>
            <a:r>
              <a:rPr lang="fr-FR" sz="2800" dirty="0" smtClean="0">
                <a:solidFill>
                  <a:schemeClr val="tx1"/>
                </a:solidFill>
              </a:rPr>
              <a:t>Les variables de type </a:t>
            </a:r>
            <a:r>
              <a:rPr lang="fr-FR" sz="2800" b="1" dirty="0" err="1" smtClean="0">
                <a:solidFill>
                  <a:schemeClr val="tx1"/>
                </a:solidFill>
              </a:rPr>
              <a:t>varying</a:t>
            </a:r>
            <a:r>
              <a:rPr lang="fr-FR" sz="2800" dirty="0" smtClean="0">
                <a:solidFill>
                  <a:schemeClr val="tx1"/>
                </a:solidFill>
              </a:rPr>
              <a:t> servent à passer des valeurs (couleurs, vecteurs, position, etc.) du VS au PS.</a:t>
            </a:r>
          </a:p>
          <a:p>
            <a:pPr algn="just"/>
            <a:r>
              <a:rPr lang="fr-FR" sz="2800" dirty="0" smtClean="0">
                <a:solidFill>
                  <a:schemeClr val="tx1"/>
                </a:solidFill>
              </a:rPr>
              <a:t>Le VS retourne des valeurs par sommets et le FS reçoit des valeurs par pixel.</a:t>
            </a:r>
          </a:p>
          <a:p>
            <a:pPr algn="just"/>
            <a:endParaRPr lang="fr-FR" sz="2800" dirty="0" smtClean="0">
              <a:solidFill>
                <a:schemeClr val="tx1"/>
              </a:solidFill>
            </a:endParaRPr>
          </a:p>
          <a:p>
            <a:pPr algn="just"/>
            <a:r>
              <a:rPr lang="fr-FR" sz="2800" dirty="0" smtClean="0">
                <a:solidFill>
                  <a:schemeClr val="tx1"/>
                </a:solidFill>
              </a:rPr>
              <a:t>Les valeurs que reçoit un FS sont interpolées à partir des valeurs associées aux sommets transformés par le VS.</a:t>
            </a:r>
          </a:p>
          <a:p>
            <a:pPr algn="just"/>
            <a:endParaRPr lang="fr-FR" dirty="0" smtClean="0">
              <a:solidFill>
                <a:schemeClr val="tx1"/>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Variables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attribute</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fontScale="85000" lnSpcReduction="10000"/>
          </a:bodyPr>
          <a:lstStyle/>
          <a:p>
            <a:pPr algn="just"/>
            <a:r>
              <a:rPr lang="fr-FR" dirty="0" smtClean="0">
                <a:solidFill>
                  <a:schemeClr val="tx1"/>
                </a:solidFill>
              </a:rPr>
              <a:t>Les variables qualifiées d’</a:t>
            </a:r>
            <a:r>
              <a:rPr lang="fr-FR" b="1" dirty="0" err="1" smtClean="0">
                <a:solidFill>
                  <a:schemeClr val="tx1"/>
                </a:solidFill>
              </a:rPr>
              <a:t>attribute</a:t>
            </a:r>
            <a:r>
              <a:rPr lang="fr-FR" b="1" dirty="0" smtClean="0">
                <a:solidFill>
                  <a:schemeClr val="tx1"/>
                </a:solidFill>
              </a:rPr>
              <a:t> sont définies “par sommet".</a:t>
            </a:r>
          </a:p>
          <a:p>
            <a:pPr algn="just"/>
            <a:endParaRPr lang="fr-FR" b="1" dirty="0" smtClean="0">
              <a:solidFill>
                <a:schemeClr val="tx1"/>
              </a:solidFill>
            </a:endParaRPr>
          </a:p>
          <a:p>
            <a:pPr algn="just"/>
            <a:r>
              <a:rPr lang="fr-FR" dirty="0" smtClean="0">
                <a:solidFill>
                  <a:schemeClr val="tx1"/>
                </a:solidFill>
              </a:rPr>
              <a:t>Elles sont placé dans le VA (</a:t>
            </a:r>
            <a:r>
              <a:rPr lang="fr-FR" b="1" dirty="0" smtClean="0">
                <a:solidFill>
                  <a:schemeClr val="tx1"/>
                </a:solidFill>
              </a:rPr>
              <a:t>Vertex </a:t>
            </a:r>
            <a:r>
              <a:rPr lang="fr-FR" b="1" dirty="0" err="1" smtClean="0">
                <a:solidFill>
                  <a:schemeClr val="tx1"/>
                </a:solidFill>
              </a:rPr>
              <a:t>Array</a:t>
            </a:r>
            <a:r>
              <a:rPr lang="fr-FR" dirty="0" smtClean="0">
                <a:solidFill>
                  <a:schemeClr val="tx1"/>
                </a:solidFill>
              </a:rPr>
              <a:t>) ou le VBO (</a:t>
            </a:r>
            <a:r>
              <a:rPr lang="fr-FR" b="1" dirty="0" smtClean="0">
                <a:solidFill>
                  <a:schemeClr val="tx1"/>
                </a:solidFill>
              </a:rPr>
              <a:t>Vertex Buffer Object</a:t>
            </a:r>
            <a:r>
              <a:rPr lang="fr-FR" dirty="0" smtClean="0">
                <a:solidFill>
                  <a:schemeClr val="tx1"/>
                </a:solidFill>
              </a:rPr>
              <a:t>) selon le cas et servent à associer à chaque sommet des données supplémentaires (en plus de la position, vecteur normal, couleur, etc. qui sont des attributs implicites dans le sens où il n’est pas nécessaire de les définir explicitement dans le VS).</a:t>
            </a:r>
          </a:p>
          <a:p>
            <a:pPr algn="just"/>
            <a:endParaRPr lang="fr-FR" dirty="0" smtClean="0">
              <a:solidFill>
                <a:schemeClr val="tx1"/>
              </a:solidFill>
            </a:endParaRPr>
          </a:p>
          <a:p>
            <a:pPr algn="just"/>
            <a:r>
              <a:rPr lang="fr-FR" b="1" dirty="0" smtClean="0">
                <a:solidFill>
                  <a:srgbClr val="FF0000"/>
                </a:solidFill>
                <a:effectLst>
                  <a:outerShdw blurRad="38100" dist="38100" dir="2700000" algn="tl">
                    <a:srgbClr val="000000">
                      <a:alpha val="43137"/>
                    </a:srgbClr>
                  </a:outerShdw>
                </a:effectLst>
              </a:rPr>
              <a:t>Les variables des ce type sont accessible à partir du VS et ne sont pas modifiable.</a:t>
            </a:r>
            <a:endParaRPr lang="fr-FR" b="1" dirty="0">
              <a:solidFill>
                <a:srgbClr val="FF0000"/>
              </a:solidFill>
              <a:effectLst>
                <a:outerShdw blurRad="38100" dist="38100" dir="2700000" algn="tl">
                  <a:srgbClr val="000000">
                    <a:alpha val="43137"/>
                  </a:srgbClr>
                </a:outerShdw>
              </a:effectLst>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Variables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attribute</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071546"/>
            <a:ext cx="8401064" cy="5572164"/>
          </a:xfrm>
        </p:spPr>
        <p:txBody>
          <a:bodyPr>
            <a:normAutofit/>
          </a:bodyPr>
          <a:lstStyle/>
          <a:p>
            <a:pPr algn="just"/>
            <a:r>
              <a:rPr lang="fr-FR" dirty="0" smtClean="0">
                <a:solidFill>
                  <a:schemeClr val="tx1"/>
                </a:solidFill>
              </a:rPr>
              <a:t>Les fonctions pour définir les attributs dans un VA ou un VBO suivent le modèle ce celles pour les positions, vecteur normal, couleur, etc.</a:t>
            </a:r>
          </a:p>
          <a:p>
            <a:pPr algn="just"/>
            <a:endParaRPr lang="fr-FR" dirty="0">
              <a:solidFill>
                <a:schemeClr val="tx1"/>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Variables prédéfinies (VS)</a:t>
            </a:r>
          </a:p>
        </p:txBody>
      </p:sp>
      <p:sp>
        <p:nvSpPr>
          <p:cNvPr id="7" name="Rectangle 6"/>
          <p:cNvSpPr/>
          <p:nvPr/>
        </p:nvSpPr>
        <p:spPr>
          <a:xfrm>
            <a:off x="714348" y="1643050"/>
            <a:ext cx="7500990" cy="2419124"/>
          </a:xfrm>
          <a:prstGeom prst="rect">
            <a:avLst/>
          </a:prstGeom>
        </p:spPr>
        <p:txBody>
          <a:bodyPr wrap="square">
            <a:spAutoFit/>
          </a:bodyPr>
          <a:lstStyle/>
          <a:p>
            <a:pPr algn="just">
              <a:spcBef>
                <a:spcPct val="20000"/>
              </a:spcBef>
            </a:pPr>
            <a:r>
              <a:rPr lang="fr-FR" sz="2800" dirty="0" smtClean="0"/>
              <a:t>Les variables prédéfinies que reçoit un VS proviennent directement des VA ou des VBO.</a:t>
            </a:r>
          </a:p>
          <a:p>
            <a:pPr algn="just">
              <a:spcBef>
                <a:spcPct val="20000"/>
              </a:spcBef>
            </a:pPr>
            <a:endParaRPr lang="fr-FR" sz="2800" dirty="0" smtClean="0"/>
          </a:p>
          <a:p>
            <a:pPr algn="just">
              <a:spcBef>
                <a:spcPct val="20000"/>
              </a:spcBef>
            </a:pPr>
            <a:r>
              <a:rPr lang="fr-FR" sz="2800" dirty="0" smtClean="0"/>
              <a:t>Variables d’entrée </a:t>
            </a:r>
            <a:r>
              <a:rPr lang="fr-FR" sz="2800" dirty="0" err="1" smtClean="0"/>
              <a:t>attribute</a:t>
            </a:r>
            <a:r>
              <a:rPr lang="fr-FR" sz="2800" dirty="0" smtClean="0"/>
              <a:t> pour les VS (lecture seulement).</a:t>
            </a: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69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7170"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1142976" y="142852"/>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Les variables d'entrée dans un Vertex Shader</a:t>
            </a:r>
          </a:p>
        </p:txBody>
      </p:sp>
      <p:graphicFrame>
        <p:nvGraphicFramePr>
          <p:cNvPr id="9" name="Tableau 8"/>
          <p:cNvGraphicFramePr>
            <a:graphicFrameLocks noGrp="1"/>
          </p:cNvGraphicFramePr>
          <p:nvPr/>
        </p:nvGraphicFramePr>
        <p:xfrm>
          <a:off x="214280" y="1214422"/>
          <a:ext cx="8644000" cy="5007682"/>
        </p:xfrm>
        <a:graphic>
          <a:graphicData uri="http://schemas.openxmlformats.org/drawingml/2006/table">
            <a:tbl>
              <a:tblPr firstRow="1" bandRow="1">
                <a:tableStyleId>{5C22544A-7EE6-4342-B048-85BDC9FD1C3A}</a:tableStyleId>
              </a:tblPr>
              <a:tblGrid>
                <a:gridCol w="2161000"/>
                <a:gridCol w="1553778"/>
                <a:gridCol w="2428892"/>
                <a:gridCol w="2500330"/>
              </a:tblGrid>
              <a:tr h="719319">
                <a:tc>
                  <a:txBody>
                    <a:bodyPr/>
                    <a:lstStyle/>
                    <a:p>
                      <a:pPr algn="ctr"/>
                      <a:r>
                        <a:rPr lang="fr-FR" dirty="0"/>
                        <a:t>Nom de la variable GLSL</a:t>
                      </a:r>
                    </a:p>
                  </a:txBody>
                  <a:tcPr anchor="ctr"/>
                </a:tc>
                <a:tc>
                  <a:txBody>
                    <a:bodyPr/>
                    <a:lstStyle/>
                    <a:p>
                      <a:pPr algn="ctr"/>
                      <a:r>
                        <a:rPr lang="fr-FR" dirty="0"/>
                        <a:t>Type</a:t>
                      </a:r>
                    </a:p>
                  </a:txBody>
                  <a:tcPr anchor="ctr"/>
                </a:tc>
                <a:tc>
                  <a:txBody>
                    <a:bodyPr/>
                    <a:lstStyle/>
                    <a:p>
                      <a:pPr algn="ctr"/>
                      <a:r>
                        <a:rPr lang="fr-FR" dirty="0"/>
                        <a:t>Fonction </a:t>
                      </a:r>
                      <a:r>
                        <a:rPr lang="fr-FR" dirty="0" err="1"/>
                        <a:t>OpenGL</a:t>
                      </a:r>
                      <a:r>
                        <a:rPr lang="fr-FR" dirty="0"/>
                        <a:t> appropriée</a:t>
                      </a:r>
                    </a:p>
                  </a:txBody>
                  <a:tcPr anchor="ctr"/>
                </a:tc>
                <a:tc>
                  <a:txBody>
                    <a:bodyPr/>
                    <a:lstStyle/>
                    <a:p>
                      <a:pPr algn="ctr"/>
                      <a:r>
                        <a:rPr lang="fr-FR" dirty="0"/>
                        <a:t>Description</a:t>
                      </a:r>
                    </a:p>
                  </a:txBody>
                  <a:tcPr anchor="ctr"/>
                </a:tc>
              </a:tr>
              <a:tr h="530843">
                <a:tc>
                  <a:txBody>
                    <a:bodyPr/>
                    <a:lstStyle/>
                    <a:p>
                      <a:r>
                        <a:rPr lang="fr-FR" dirty="0" err="1"/>
                        <a:t>gl_Vertex</a:t>
                      </a:r>
                      <a:endParaRPr lang="fr-FR" dirty="0"/>
                    </a:p>
                  </a:txBody>
                  <a:tcPr anchor="ctr"/>
                </a:tc>
                <a:tc>
                  <a:txBody>
                    <a:bodyPr/>
                    <a:lstStyle/>
                    <a:p>
                      <a:r>
                        <a:rPr lang="fr-FR" b="1"/>
                        <a:t>vec4</a:t>
                      </a:r>
                      <a:endParaRPr lang="fr-FR"/>
                    </a:p>
                  </a:txBody>
                  <a:tcPr anchor="ctr"/>
                </a:tc>
                <a:tc>
                  <a:txBody>
                    <a:bodyPr/>
                    <a:lstStyle/>
                    <a:p>
                      <a:r>
                        <a:rPr lang="fr-FR" i="1"/>
                        <a:t>glVertex*()</a:t>
                      </a:r>
                      <a:endParaRPr lang="fr-FR"/>
                    </a:p>
                  </a:txBody>
                  <a:tcPr anchor="ctr"/>
                </a:tc>
                <a:tc>
                  <a:txBody>
                    <a:bodyPr/>
                    <a:lstStyle/>
                    <a:p>
                      <a:r>
                        <a:rPr lang="fr-FR" sz="1800" kern="1200" baseline="0" dirty="0" smtClean="0">
                          <a:solidFill>
                            <a:schemeClr val="dk1"/>
                          </a:solidFill>
                          <a:latin typeface="+mn-lt"/>
                          <a:ea typeface="+mn-ea"/>
                          <a:cs typeface="+mn-cs"/>
                        </a:rPr>
                        <a:t>Position du sommet courant (</a:t>
                      </a:r>
                      <a:r>
                        <a:rPr lang="fr-FR" sz="1800" b="1" kern="1200" baseline="0" dirty="0" smtClean="0">
                          <a:solidFill>
                            <a:srgbClr val="C00000"/>
                          </a:solidFill>
                          <a:effectLst>
                            <a:outerShdw blurRad="38100" dist="38100" dir="2700000" algn="tl">
                              <a:srgbClr val="000000">
                                <a:alpha val="43137"/>
                              </a:srgbClr>
                            </a:outerShdw>
                          </a:effectLst>
                          <a:latin typeface="+mn-lt"/>
                          <a:ea typeface="+mn-ea"/>
                          <a:cs typeface="+mn-cs"/>
                        </a:rPr>
                        <a:t>obligatoire</a:t>
                      </a:r>
                      <a:r>
                        <a:rPr lang="fr-FR" sz="1800" kern="1200" baseline="0" dirty="0" smtClean="0">
                          <a:solidFill>
                            <a:schemeClr val="dk1"/>
                          </a:solidFill>
                          <a:latin typeface="+mn-lt"/>
                          <a:ea typeface="+mn-ea"/>
                          <a:cs typeface="+mn-cs"/>
                        </a:rPr>
                        <a:t>).</a:t>
                      </a:r>
                      <a:endParaRPr lang="fr-FR" dirty="0"/>
                    </a:p>
                  </a:txBody>
                  <a:tcPr anchor="ctr"/>
                </a:tc>
              </a:tr>
              <a:tr h="530843">
                <a:tc>
                  <a:txBody>
                    <a:bodyPr/>
                    <a:lstStyle/>
                    <a:p>
                      <a:r>
                        <a:rPr lang="fr-FR" dirty="0"/>
                        <a:t>gl_Color</a:t>
                      </a:r>
                    </a:p>
                  </a:txBody>
                  <a:tcPr anchor="ctr"/>
                </a:tc>
                <a:tc>
                  <a:txBody>
                    <a:bodyPr/>
                    <a:lstStyle/>
                    <a:p>
                      <a:r>
                        <a:rPr lang="fr-FR" b="1"/>
                        <a:t>vec4</a:t>
                      </a:r>
                      <a:endParaRPr lang="fr-FR"/>
                    </a:p>
                  </a:txBody>
                  <a:tcPr anchor="ctr"/>
                </a:tc>
                <a:tc>
                  <a:txBody>
                    <a:bodyPr/>
                    <a:lstStyle/>
                    <a:p>
                      <a:r>
                        <a:rPr lang="fr-FR" i="1"/>
                        <a:t>glColor*()</a:t>
                      </a:r>
                      <a:endParaRPr lang="fr-FR"/>
                    </a:p>
                  </a:txBody>
                  <a:tcPr anchor="ctr"/>
                </a:tc>
                <a:tc>
                  <a:txBody>
                    <a:bodyPr/>
                    <a:lstStyle/>
                    <a:p>
                      <a:r>
                        <a:rPr lang="fr-FR"/>
                        <a:t>Couleur du sommet</a:t>
                      </a:r>
                    </a:p>
                  </a:txBody>
                  <a:tcPr anchor="ctr"/>
                </a:tc>
              </a:tr>
              <a:tr h="530843">
                <a:tc>
                  <a:txBody>
                    <a:bodyPr/>
                    <a:lstStyle/>
                    <a:p>
                      <a:r>
                        <a:rPr lang="fr-FR"/>
                        <a:t>gl_Normal</a:t>
                      </a:r>
                    </a:p>
                  </a:txBody>
                  <a:tcPr anchor="ctr"/>
                </a:tc>
                <a:tc>
                  <a:txBody>
                    <a:bodyPr/>
                    <a:lstStyle/>
                    <a:p>
                      <a:r>
                        <a:rPr lang="fr-FR" b="1"/>
                        <a:t>vec3</a:t>
                      </a:r>
                      <a:endParaRPr lang="fr-FR"/>
                    </a:p>
                  </a:txBody>
                  <a:tcPr anchor="ctr"/>
                </a:tc>
                <a:tc>
                  <a:txBody>
                    <a:bodyPr/>
                    <a:lstStyle/>
                    <a:p>
                      <a:r>
                        <a:rPr lang="fr-FR" i="1"/>
                        <a:t>glNormal*()</a:t>
                      </a:r>
                      <a:endParaRPr lang="fr-FR"/>
                    </a:p>
                  </a:txBody>
                  <a:tcPr anchor="ctr"/>
                </a:tc>
                <a:tc>
                  <a:txBody>
                    <a:bodyPr/>
                    <a:lstStyle/>
                    <a:p>
                      <a:r>
                        <a:rPr lang="fr-FR"/>
                        <a:t>Normale du sommet.</a:t>
                      </a:r>
                    </a:p>
                  </a:txBody>
                  <a:tcPr anchor="ctr"/>
                </a:tc>
              </a:tr>
              <a:tr h="862199">
                <a:tc>
                  <a:txBody>
                    <a:bodyPr/>
                    <a:lstStyle/>
                    <a:p>
                      <a:r>
                        <a:rPr lang="fr-FR"/>
                        <a:t>gl_MultiTexCoord</a:t>
                      </a:r>
                      <a:r>
                        <a:rPr lang="fr-FR" i="1"/>
                        <a:t>n</a:t>
                      </a:r>
                      <a:endParaRPr lang="fr-FR"/>
                    </a:p>
                  </a:txBody>
                  <a:tcPr anchor="ctr"/>
                </a:tc>
                <a:tc>
                  <a:txBody>
                    <a:bodyPr/>
                    <a:lstStyle/>
                    <a:p>
                      <a:r>
                        <a:rPr lang="fr-FR" b="1"/>
                        <a:t>vec4</a:t>
                      </a:r>
                      <a:endParaRPr lang="fr-FR"/>
                    </a:p>
                  </a:txBody>
                  <a:tcPr anchor="ctr"/>
                </a:tc>
                <a:tc>
                  <a:txBody>
                    <a:bodyPr/>
                    <a:lstStyle/>
                    <a:p>
                      <a:r>
                        <a:rPr lang="fr-FR" i="1"/>
                        <a:t>glMultiTexCoord*()</a:t>
                      </a:r>
                      <a:r>
                        <a:rPr lang="fr-FR"/>
                        <a:t> ou </a:t>
                      </a:r>
                      <a:r>
                        <a:rPr lang="fr-FR" i="1"/>
                        <a:t>glTexCoord*()</a:t>
                      </a:r>
                      <a:endParaRPr lang="fr-FR"/>
                    </a:p>
                  </a:txBody>
                  <a:tcPr anchor="ctr"/>
                </a:tc>
                <a:tc>
                  <a:txBody>
                    <a:bodyPr/>
                    <a:lstStyle/>
                    <a:p>
                      <a:r>
                        <a:rPr lang="fr-FR"/>
                        <a:t>Coordonnées de l'unité de texture </a:t>
                      </a:r>
                      <a:r>
                        <a:rPr lang="fr-FR" i="1"/>
                        <a:t>n</a:t>
                      </a:r>
                      <a:endParaRPr lang="fr-FR"/>
                    </a:p>
                  </a:txBody>
                  <a:tcPr anchor="ctr"/>
                </a:tc>
              </a:tr>
              <a:tr h="862199">
                <a:tc>
                  <a:txBody>
                    <a:bodyPr/>
                    <a:lstStyle/>
                    <a:p>
                      <a:r>
                        <a:rPr lang="fr-FR" dirty="0" err="1" smtClean="0"/>
                        <a:t>gl_SecondaryColor</a:t>
                      </a:r>
                      <a:endParaRPr lang="fr-FR" dirty="0"/>
                    </a:p>
                  </a:txBody>
                  <a:tcPr anchor="ctr"/>
                </a:tc>
                <a:tc>
                  <a:txBody>
                    <a:bodyPr/>
                    <a:lstStyle/>
                    <a:p>
                      <a:r>
                        <a:rPr lang="fr-FR" b="1" dirty="0"/>
                        <a:t>vec4</a:t>
                      </a:r>
                      <a:endParaRPr lang="fr-FR" dirty="0"/>
                    </a:p>
                  </a:txBody>
                  <a:tcPr anchor="ctr"/>
                </a:tc>
                <a:tc>
                  <a:txBody>
                    <a:bodyPr/>
                    <a:lstStyle/>
                    <a:p>
                      <a:r>
                        <a:rPr lang="fr-FR" i="1"/>
                        <a:t>glSecondaryColor*()</a:t>
                      </a:r>
                      <a:endParaRPr lang="fr-FR"/>
                    </a:p>
                  </a:txBody>
                  <a:tcPr anchor="ctr"/>
                </a:tc>
                <a:tc>
                  <a:txBody>
                    <a:bodyPr/>
                    <a:lstStyle/>
                    <a:p>
                      <a:r>
                        <a:rPr lang="fr-FR" dirty="0"/>
                        <a:t>Couleur secondaire du sommet</a:t>
                      </a:r>
                    </a:p>
                  </a:txBody>
                  <a:tcPr anchor="ctr"/>
                </a:tc>
              </a:tr>
              <a:tr h="862199">
                <a:tc>
                  <a:txBody>
                    <a:bodyPr/>
                    <a:lstStyle/>
                    <a:p>
                      <a:r>
                        <a:rPr lang="fr-FR"/>
                        <a:t>gl_FogCoord</a:t>
                      </a:r>
                    </a:p>
                  </a:txBody>
                  <a:tcPr anchor="ctr"/>
                </a:tc>
                <a:tc>
                  <a:txBody>
                    <a:bodyPr/>
                    <a:lstStyle/>
                    <a:p>
                      <a:r>
                        <a:rPr lang="fr-FR" b="1"/>
                        <a:t>float</a:t>
                      </a:r>
                      <a:endParaRPr lang="fr-FR"/>
                    </a:p>
                  </a:txBody>
                  <a:tcPr anchor="ctr"/>
                </a:tc>
                <a:tc>
                  <a:txBody>
                    <a:bodyPr/>
                    <a:lstStyle/>
                    <a:p>
                      <a:r>
                        <a:rPr lang="fr-FR" i="1"/>
                        <a:t>glFogCoord*()</a:t>
                      </a:r>
                      <a:endParaRPr lang="fr-FR"/>
                    </a:p>
                  </a:txBody>
                  <a:tcPr anchor="ctr"/>
                </a:tc>
                <a:tc>
                  <a:txBody>
                    <a:bodyPr/>
                    <a:lstStyle/>
                    <a:p>
                      <a:r>
                        <a:rPr lang="fr-FR" dirty="0"/>
                        <a:t>Coordonnées de brouillard</a:t>
                      </a:r>
                    </a:p>
                  </a:txBody>
                  <a:tcPr anchor="ctr"/>
                </a:tc>
              </a:tr>
            </a:tbl>
          </a:graphicData>
        </a:graphic>
      </p:graphicFrame>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
        <p:nvSpPr>
          <p:cNvPr id="10" name="Rectangle 9"/>
          <p:cNvSpPr/>
          <p:nvPr/>
        </p:nvSpPr>
        <p:spPr>
          <a:xfrm>
            <a:off x="214282" y="785794"/>
            <a:ext cx="2097049" cy="523220"/>
          </a:xfrm>
          <a:prstGeom prst="rect">
            <a:avLst/>
          </a:prstGeom>
        </p:spPr>
        <p:txBody>
          <a:bodyPr wrap="none">
            <a:spAutoFit/>
          </a:bodyPr>
          <a:lstStyle/>
          <a:p>
            <a:pPr algn="ctr"/>
            <a:r>
              <a:rPr lang="fr-FR" sz="2800" b="1" dirty="0" err="1" smtClean="0">
                <a:effectLst>
                  <a:outerShdw blurRad="38100" dist="38100" dir="2700000" algn="tl">
                    <a:srgbClr val="000000">
                      <a:alpha val="43137"/>
                    </a:srgbClr>
                  </a:outerShdw>
                </a:effectLst>
              </a:rPr>
              <a:t>OpenGL</a:t>
            </a:r>
            <a:r>
              <a:rPr lang="fr-FR" sz="2800" b="1" dirty="0" smtClean="0">
                <a:effectLst>
                  <a:outerShdw blurRad="38100" dist="38100" dir="2700000" algn="tl">
                    <a:srgbClr val="000000">
                      <a:alpha val="43137"/>
                    </a:srgbClr>
                  </a:outerShdw>
                </a:effectLst>
              </a:rPr>
              <a:t> &lt;3.3</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1142976" y="142852"/>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Vertex shader minimal (avec </a:t>
            </a:r>
            <a:r>
              <a:rPr lang="fr-FR" sz="32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OpenGL</a:t>
            </a:r>
            <a:r>
              <a:rPr lang="fr-FR"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p>
        </p:txBody>
      </p:sp>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71</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
        <p:nvSpPr>
          <p:cNvPr id="10" name="Rectangle 9"/>
          <p:cNvSpPr/>
          <p:nvPr/>
        </p:nvSpPr>
        <p:spPr>
          <a:xfrm>
            <a:off x="285720" y="1214422"/>
            <a:ext cx="8858280" cy="4801314"/>
          </a:xfrm>
          <a:prstGeom prst="rect">
            <a:avLst/>
          </a:prstGeom>
        </p:spPr>
        <p:txBody>
          <a:bodyPr wrap="square">
            <a:spAutoFit/>
          </a:bodyPr>
          <a:lstStyle/>
          <a:p>
            <a:pPr algn="just"/>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Minimum requis</a:t>
            </a:r>
          </a:p>
          <a:p>
            <a:pPr algn="just"/>
            <a:r>
              <a:rPr lang="fr-FR" sz="2000" dirty="0" smtClean="0">
                <a:latin typeface="Calibri (Corps)Calibri (Corps)"/>
                <a:cs typeface="Times New Roman" pitchFamily="18" charset="0"/>
              </a:rPr>
              <a:t>Doit prendre en charge les transformations et l'illumination (</a:t>
            </a:r>
            <a:r>
              <a:rPr lang="fr-FR" sz="2000" dirty="0" err="1" smtClean="0">
                <a:latin typeface="Calibri (Corps)Calibri (Corps)"/>
                <a:cs typeface="Times New Roman" pitchFamily="18" charset="0"/>
              </a:rPr>
              <a:t>transform</a:t>
            </a:r>
            <a:r>
              <a:rPr lang="fr-FR" sz="2000" dirty="0" smtClean="0">
                <a:latin typeface="Calibri (Corps)Calibri (Corps)"/>
                <a:cs typeface="Times New Roman" pitchFamily="18" charset="0"/>
              </a:rPr>
              <a:t> and </a:t>
            </a:r>
            <a:r>
              <a:rPr lang="fr-FR" sz="2000" dirty="0" err="1" smtClean="0">
                <a:latin typeface="Calibri (Corps)Calibri (Corps)"/>
                <a:cs typeface="Times New Roman" pitchFamily="18" charset="0"/>
              </a:rPr>
              <a:t>lighting</a:t>
            </a:r>
            <a:r>
              <a:rPr lang="fr-FR" sz="2000" dirty="0" smtClean="0">
                <a:latin typeface="Calibri (Corps)Calibri (Corps)"/>
                <a:cs typeface="Times New Roman" pitchFamily="18" charset="0"/>
              </a:rPr>
              <a:t>) !</a:t>
            </a:r>
          </a:p>
          <a:p>
            <a:pPr algn="just"/>
            <a:endParaRPr lang="fr-FR" sz="2000" dirty="0" smtClean="0">
              <a:latin typeface="Calibri (Corps)Calibri (Corps)"/>
              <a:cs typeface="Times New Roman" pitchFamily="18" charset="0"/>
            </a:endParaRPr>
          </a:p>
          <a:p>
            <a:pPr algn="just"/>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Vertex shader minimal (avec </a:t>
            </a:r>
            <a:r>
              <a:rPr lang="fr-FR" sz="2400" b="1" dirty="0" err="1"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OpenGL</a:t>
            </a:r>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a:t>
            </a:r>
          </a:p>
          <a:p>
            <a:pPr algn="just"/>
            <a:r>
              <a:rPr lang="fr-FR" sz="2400" dirty="0" err="1" smtClean="0"/>
              <a:t>void</a:t>
            </a:r>
            <a:r>
              <a:rPr lang="fr-FR" sz="2400" dirty="0" smtClean="0"/>
              <a:t> main ( ) </a:t>
            </a:r>
          </a:p>
          <a:p>
            <a:pPr algn="just"/>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a:t>
            </a:r>
          </a:p>
          <a:p>
            <a:pPr>
              <a:lnSpc>
                <a:spcPct val="150000"/>
              </a:lnSpc>
            </a:pPr>
            <a:r>
              <a:rPr lang="fr-FR" sz="2000" b="1"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fr-FR" sz="2000" b="1" dirty="0" err="1" smtClean="0">
                <a:solidFill>
                  <a:srgbClr val="C00000"/>
                </a:solidFill>
                <a:effectLst>
                  <a:outerShdw blurRad="38100" dist="38100" dir="2700000" algn="tl">
                    <a:srgbClr val="000000">
                      <a:alpha val="43137"/>
                    </a:srgbClr>
                  </a:outerShdw>
                </a:effectLst>
                <a:latin typeface="+mj-lt"/>
                <a:cs typeface="Times New Roman" pitchFamily="18" charset="0"/>
              </a:rPr>
              <a:t>gl_ModelViewProjectionMatrix</a:t>
            </a:r>
            <a:r>
              <a:rPr lang="fr-FR" sz="2000" b="1" dirty="0" smtClean="0">
                <a:solidFill>
                  <a:srgbClr val="C00000"/>
                </a:solidFill>
                <a:effectLst>
                  <a:outerShdw blurRad="38100" dist="38100" dir="2700000" algn="tl">
                    <a:srgbClr val="000000">
                      <a:alpha val="43137"/>
                    </a:srgbClr>
                  </a:outerShdw>
                </a:effectLst>
                <a:latin typeface="+mj-lt"/>
                <a:cs typeface="Times New Roman" pitchFamily="18" charset="0"/>
              </a:rPr>
              <a:t> = </a:t>
            </a:r>
            <a:r>
              <a:rPr lang="fr-FR" sz="2000" b="1" dirty="0" err="1" smtClean="0">
                <a:solidFill>
                  <a:srgbClr val="C00000"/>
                </a:solidFill>
                <a:effectLst>
                  <a:outerShdw blurRad="38100" dist="38100" dir="2700000" algn="tl">
                    <a:srgbClr val="000000">
                      <a:alpha val="43137"/>
                    </a:srgbClr>
                  </a:outerShdw>
                </a:effectLst>
                <a:latin typeface="+mj-lt"/>
                <a:cs typeface="Times New Roman" pitchFamily="18" charset="0"/>
              </a:rPr>
              <a:t>gl_ProjectionMatrix</a:t>
            </a:r>
            <a:r>
              <a:rPr lang="fr-FR" sz="2000" b="1" dirty="0" smtClean="0">
                <a:solidFill>
                  <a:srgbClr val="C00000"/>
                </a:solidFill>
                <a:effectLst>
                  <a:outerShdw blurRad="38100" dist="38100" dir="2700000" algn="tl">
                    <a:srgbClr val="000000">
                      <a:alpha val="43137"/>
                    </a:srgbClr>
                  </a:outerShdw>
                </a:effectLst>
                <a:latin typeface="+mj-lt"/>
                <a:cs typeface="Times New Roman" pitchFamily="18" charset="0"/>
              </a:rPr>
              <a:t>*</a:t>
            </a:r>
            <a:r>
              <a:rPr lang="fr-FR" sz="2000" b="1" dirty="0" err="1" smtClean="0">
                <a:solidFill>
                  <a:srgbClr val="C00000"/>
                </a:solidFill>
                <a:effectLst>
                  <a:outerShdw blurRad="38100" dist="38100" dir="2700000" algn="tl">
                    <a:srgbClr val="000000">
                      <a:alpha val="43137"/>
                    </a:srgbClr>
                  </a:outerShdw>
                </a:effectLst>
                <a:latin typeface="+mj-lt"/>
                <a:cs typeface="Times New Roman" pitchFamily="18" charset="0"/>
              </a:rPr>
              <a:t>gl_ModelViewMatrix</a:t>
            </a:r>
            <a:endParaRPr lang="fr-FR" sz="2000" b="1" dirty="0" smtClean="0">
              <a:solidFill>
                <a:srgbClr val="C00000"/>
              </a:solidFill>
              <a:effectLst>
                <a:outerShdw blurRad="38100" dist="38100" dir="2700000" algn="tl">
                  <a:srgbClr val="000000">
                    <a:alpha val="43137"/>
                  </a:srgbClr>
                </a:outerShdw>
              </a:effectLst>
              <a:latin typeface="+mj-lt"/>
              <a:cs typeface="Times New Roman" pitchFamily="18" charset="0"/>
            </a:endParaRPr>
          </a:p>
          <a:p>
            <a:pPr>
              <a:lnSpc>
                <a:spcPct val="150000"/>
              </a:lnSpc>
            </a:pPr>
            <a:r>
              <a:rPr lang="pt-BR" sz="2400" dirty="0" smtClean="0"/>
              <a:t>gl_Position </a:t>
            </a:r>
            <a:r>
              <a:rPr lang="pt-BR" sz="2400" b="1" dirty="0" smtClean="0">
                <a:effectLst>
                  <a:outerShdw blurRad="38100" dist="38100" dir="2700000" algn="tl">
                    <a:srgbClr val="000000">
                      <a:alpha val="43137"/>
                    </a:srgbClr>
                  </a:outerShdw>
                </a:effectLst>
              </a:rPr>
              <a:t>=</a:t>
            </a:r>
            <a:r>
              <a:rPr lang="pt-BR" sz="2400" dirty="0" smtClean="0"/>
              <a:t> </a:t>
            </a:r>
            <a:r>
              <a:rPr lang="fr-FR" sz="2400" b="1" dirty="0" err="1" smtClean="0">
                <a:effectLst>
                  <a:outerShdw blurRad="38100" dist="38100" dir="2700000" algn="tl">
                    <a:srgbClr val="000000">
                      <a:alpha val="43137"/>
                    </a:srgbClr>
                  </a:outerShdw>
                </a:effectLst>
                <a:cs typeface="Times New Roman" pitchFamily="18" charset="0"/>
              </a:rPr>
              <a:t>gl_ModelViewProjectionMatrix</a:t>
            </a:r>
            <a:r>
              <a:rPr lang="fr-FR" sz="2400" b="1" dirty="0" smtClean="0">
                <a:effectLst>
                  <a:outerShdw blurRad="38100" dist="38100" dir="2700000" algn="tl">
                    <a:srgbClr val="000000">
                      <a:alpha val="43137"/>
                    </a:srgbClr>
                  </a:outerShdw>
                </a:effectLst>
                <a:cs typeface="Times New Roman" pitchFamily="18" charset="0"/>
              </a:rPr>
              <a:t> </a:t>
            </a:r>
            <a:r>
              <a:rPr lang="pt-BR" sz="2400" b="1" dirty="0" smtClean="0">
                <a:effectLst>
                  <a:outerShdw blurRad="38100" dist="38100" dir="2700000" algn="tl">
                    <a:srgbClr val="000000">
                      <a:alpha val="43137"/>
                    </a:srgbClr>
                  </a:outerShdw>
                </a:effectLst>
              </a:rPr>
              <a:t>* gl_Vertex </a:t>
            </a:r>
            <a:r>
              <a:rPr lang="pt-BR" sz="2400" dirty="0" smtClean="0"/>
              <a:t>;</a:t>
            </a:r>
          </a:p>
          <a:p>
            <a:pPr>
              <a:lnSpc>
                <a:spcPct val="150000"/>
              </a:lnSpc>
            </a:pPr>
            <a:r>
              <a:rPr lang="pt-B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 </a:t>
            </a:r>
            <a:r>
              <a:rPr lang="fr-FR" sz="2400" b="1" dirty="0" err="1" smtClean="0">
                <a:solidFill>
                  <a:srgbClr val="C00000"/>
                </a:solidFill>
                <a:effectLst>
                  <a:outerShdw blurRad="38100" dist="38100" dir="2700000" algn="tl">
                    <a:srgbClr val="000000">
                      <a:alpha val="43137"/>
                    </a:srgbClr>
                  </a:outerShdw>
                </a:effectLst>
              </a:rPr>
              <a:t>ftransform</a:t>
            </a:r>
            <a:r>
              <a:rPr lang="fr-FR" sz="2400" b="1" dirty="0" smtClean="0">
                <a:solidFill>
                  <a:srgbClr val="C00000"/>
                </a:solidFill>
                <a:effectLst>
                  <a:outerShdw blurRad="38100" dist="38100" dir="2700000" algn="tl">
                    <a:srgbClr val="000000">
                      <a:alpha val="43137"/>
                    </a:srgbClr>
                  </a:outerShdw>
                </a:effectLst>
              </a:rPr>
              <a:t>() =  </a:t>
            </a:r>
            <a:r>
              <a:rPr lang="fr-FR" sz="2400" b="1" dirty="0" err="1" smtClean="0">
                <a:solidFill>
                  <a:srgbClr val="C00000"/>
                </a:solidFill>
                <a:effectLst>
                  <a:outerShdw blurRad="38100" dist="38100" dir="2700000" algn="tl">
                    <a:srgbClr val="000000">
                      <a:alpha val="43137"/>
                    </a:srgbClr>
                  </a:outerShdw>
                </a:effectLst>
              </a:rPr>
              <a:t>gl_ModelViewProjectionMatrix</a:t>
            </a:r>
            <a:r>
              <a:rPr lang="fr-FR" sz="2400" b="1" dirty="0" smtClean="0">
                <a:solidFill>
                  <a:srgbClr val="C00000"/>
                </a:solidFill>
                <a:effectLst>
                  <a:outerShdw blurRad="38100" dist="38100" dir="2700000" algn="tl">
                    <a:srgbClr val="000000">
                      <a:alpha val="43137"/>
                    </a:srgbClr>
                  </a:outerShdw>
                </a:effectLst>
              </a:rPr>
              <a:t> * </a:t>
            </a:r>
            <a:r>
              <a:rPr lang="fr-FR" sz="2400" b="1" dirty="0" err="1" smtClean="0">
                <a:solidFill>
                  <a:srgbClr val="C00000"/>
                </a:solidFill>
                <a:effectLst>
                  <a:outerShdw blurRad="38100" dist="38100" dir="2700000" algn="tl">
                    <a:srgbClr val="000000">
                      <a:alpha val="43137"/>
                    </a:srgbClr>
                  </a:outerShdw>
                </a:effectLst>
              </a:rPr>
              <a:t>gl_Vertex</a:t>
            </a:r>
            <a:r>
              <a:rPr lang="fr-FR" sz="2400" b="1" dirty="0" smtClean="0">
                <a:solidFill>
                  <a:srgbClr val="C00000"/>
                </a:solidFill>
                <a:effectLst>
                  <a:outerShdw blurRad="38100" dist="38100" dir="2700000" algn="tl">
                    <a:srgbClr val="000000">
                      <a:alpha val="43137"/>
                    </a:srgbClr>
                  </a:outerShdw>
                </a:effectLst>
              </a:rPr>
              <a:t> ;</a:t>
            </a:r>
          </a:p>
          <a:p>
            <a:endParaRPr lang="fr-FR" sz="2400" b="1" dirty="0" smtClean="0">
              <a:effectLst>
                <a:outerShdw blurRad="38100" dist="38100" dir="2700000" algn="tl">
                  <a:srgbClr val="000000">
                    <a:alpha val="43137"/>
                  </a:srgbClr>
                </a:outerShdw>
              </a:effectLst>
              <a:latin typeface="Calibri (Corps)Calibri (Corps)"/>
              <a:cs typeface="Times New Roman" pitchFamily="18" charset="0"/>
            </a:endParaRPr>
          </a:p>
          <a:p>
            <a:pPr algn="just"/>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a:t>
            </a:r>
          </a:p>
        </p:txBody>
      </p:sp>
      <p:sp>
        <p:nvSpPr>
          <p:cNvPr id="9" name="Rectangle 8"/>
          <p:cNvSpPr/>
          <p:nvPr/>
        </p:nvSpPr>
        <p:spPr>
          <a:xfrm>
            <a:off x="285720" y="785794"/>
            <a:ext cx="2097049" cy="523220"/>
          </a:xfrm>
          <a:prstGeom prst="rect">
            <a:avLst/>
          </a:prstGeom>
        </p:spPr>
        <p:txBody>
          <a:bodyPr wrap="none">
            <a:spAutoFit/>
          </a:bodyPr>
          <a:lstStyle/>
          <a:p>
            <a:pPr algn="ctr"/>
            <a:r>
              <a:rPr lang="fr-FR" sz="2800" b="1" dirty="0" err="1" smtClean="0">
                <a:effectLst>
                  <a:outerShdw blurRad="38100" dist="38100" dir="2700000" algn="tl">
                    <a:srgbClr val="000000">
                      <a:alpha val="43137"/>
                    </a:srgbClr>
                  </a:outerShdw>
                </a:effectLst>
              </a:rPr>
              <a:t>OpenGL</a:t>
            </a:r>
            <a:r>
              <a:rPr lang="fr-FR" sz="2800" b="1" dirty="0" smtClean="0">
                <a:effectLst>
                  <a:outerShdw blurRad="38100" dist="38100" dir="2700000" algn="tl">
                    <a:srgbClr val="000000">
                      <a:alpha val="43137"/>
                    </a:srgbClr>
                  </a:outerShdw>
                </a:effectLst>
              </a:rPr>
              <a:t> &lt;3.3</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1214414" y="142852"/>
            <a:ext cx="778674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 vertex </a:t>
            </a:r>
            <a:r>
              <a:rPr lang="fr-FR" sz="32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r>
              <a:rPr lang="fr-FR"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 Les variables de sortie</a:t>
            </a:r>
          </a:p>
        </p:txBody>
      </p:sp>
      <p:sp>
        <p:nvSpPr>
          <p:cNvPr id="7" name="Sous-titre 6"/>
          <p:cNvSpPr>
            <a:spLocks noGrp="1"/>
          </p:cNvSpPr>
          <p:nvPr>
            <p:ph type="subTitle" idx="1"/>
          </p:nvPr>
        </p:nvSpPr>
        <p:spPr>
          <a:xfrm>
            <a:off x="314340" y="1285860"/>
            <a:ext cx="8401064" cy="5000660"/>
          </a:xfrm>
        </p:spPr>
        <p:txBody>
          <a:bodyPr>
            <a:normAutofit/>
          </a:bodyPr>
          <a:lstStyle/>
          <a:p>
            <a:pPr algn="just"/>
            <a:r>
              <a:rPr lang="fr-FR" sz="2800" dirty="0" smtClean="0">
                <a:solidFill>
                  <a:schemeClr val="tx1"/>
                </a:solidFill>
              </a:rPr>
              <a:t>Après avoir traité les variables d'entrées, nous pourrons écrire dans les variables de sortie. Les variables de sortie d'un vertex </a:t>
            </a:r>
            <a:r>
              <a:rPr lang="fr-FR" sz="2800" dirty="0" err="1" smtClean="0">
                <a:solidFill>
                  <a:schemeClr val="tx1"/>
                </a:solidFill>
              </a:rPr>
              <a:t>shader</a:t>
            </a:r>
            <a:r>
              <a:rPr lang="fr-FR" sz="2800" dirty="0" smtClean="0">
                <a:solidFill>
                  <a:schemeClr val="tx1"/>
                </a:solidFill>
              </a:rPr>
              <a:t> (uniquement) représentent la position finale du sommet (position écran, ou presque) sa couleur finale, etc...</a:t>
            </a:r>
          </a:p>
          <a:p>
            <a:pPr algn="just"/>
            <a:endParaRPr lang="fr-FR" sz="2800" dirty="0" smtClean="0">
              <a:solidFill>
                <a:schemeClr val="tx1"/>
              </a:solidFill>
            </a:endParaRPr>
          </a:p>
          <a:p>
            <a:pPr marL="514350" indent="-514350" algn="just">
              <a:buFont typeface="Wingdings" pitchFamily="2" charset="2"/>
              <a:buChar char="§"/>
            </a:pPr>
            <a:r>
              <a:rPr lang="fr-FR" sz="2800" dirty="0" smtClean="0">
                <a:solidFill>
                  <a:schemeClr val="tx1"/>
                </a:solidFill>
              </a:rPr>
              <a:t>La valeur des variables de sorties est retournée dans le pipeline.</a:t>
            </a:r>
          </a:p>
          <a:p>
            <a:pPr marL="514350" indent="-514350" algn="just">
              <a:buFont typeface="Wingdings" pitchFamily="2" charset="2"/>
              <a:buChar char="§"/>
            </a:pPr>
            <a:r>
              <a:rPr lang="fr-FR" sz="2800" dirty="0" smtClean="0">
                <a:solidFill>
                  <a:schemeClr val="tx1"/>
                </a:solidFill>
              </a:rPr>
              <a:t>Variables de sortie (lecture écriture).</a:t>
            </a:r>
          </a:p>
          <a:p>
            <a:pPr marL="514350" indent="-514350" algn="l">
              <a:buFont typeface="Wingdings" pitchFamily="2" charset="2"/>
              <a:buChar char="§"/>
            </a:pPr>
            <a:r>
              <a:rPr lang="fr-FR" sz="2800" dirty="0" smtClean="0">
                <a:solidFill>
                  <a:schemeClr val="tx1"/>
                </a:solidFill>
              </a:rPr>
              <a:t>Voici la liste des variables de sortie disponibles :</a:t>
            </a:r>
            <a:endParaRPr lang="fr-FR" sz="2800" dirty="0">
              <a:solidFill>
                <a:schemeClr val="tx1"/>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graphicFrame>
        <p:nvGraphicFramePr>
          <p:cNvPr id="8" name="Tableau 7"/>
          <p:cNvGraphicFramePr>
            <a:graphicFrameLocks noGrp="1"/>
          </p:cNvGraphicFramePr>
          <p:nvPr/>
        </p:nvGraphicFramePr>
        <p:xfrm>
          <a:off x="214280" y="1000109"/>
          <a:ext cx="8715438" cy="5794738"/>
        </p:xfrm>
        <a:graphic>
          <a:graphicData uri="http://schemas.openxmlformats.org/drawingml/2006/table">
            <a:tbl>
              <a:tblPr firstRow="1" bandRow="1">
                <a:tableStyleId>{5C22544A-7EE6-4342-B048-85BDC9FD1C3A}</a:tableStyleId>
              </a:tblPr>
              <a:tblGrid>
                <a:gridCol w="2656343"/>
                <a:gridCol w="915559"/>
                <a:gridCol w="5143536"/>
              </a:tblGrid>
              <a:tr h="484906">
                <a:tc>
                  <a:txBody>
                    <a:bodyPr/>
                    <a:lstStyle/>
                    <a:p>
                      <a:pPr algn="ctr"/>
                      <a:r>
                        <a:rPr lang="fr-FR" dirty="0"/>
                        <a:t>Nom de la variable GLSL</a:t>
                      </a:r>
                    </a:p>
                  </a:txBody>
                  <a:tcPr anchor="ctr"/>
                </a:tc>
                <a:tc>
                  <a:txBody>
                    <a:bodyPr/>
                    <a:lstStyle/>
                    <a:p>
                      <a:pPr algn="ctr"/>
                      <a:r>
                        <a:rPr lang="fr-FR" dirty="0"/>
                        <a:t>Type</a:t>
                      </a:r>
                    </a:p>
                  </a:txBody>
                  <a:tcPr anchor="ctr"/>
                </a:tc>
                <a:tc>
                  <a:txBody>
                    <a:bodyPr/>
                    <a:lstStyle/>
                    <a:p>
                      <a:pPr algn="ctr"/>
                      <a:r>
                        <a:rPr lang="fr-FR" dirty="0"/>
                        <a:t>Description</a:t>
                      </a:r>
                    </a:p>
                  </a:txBody>
                  <a:tcPr anchor="ctr"/>
                </a:tc>
              </a:tr>
              <a:tr h="357852">
                <a:tc>
                  <a:txBody>
                    <a:bodyPr/>
                    <a:lstStyle/>
                    <a:p>
                      <a:r>
                        <a:rPr lang="fr-FR" b="1" dirty="0" err="1">
                          <a:solidFill>
                            <a:schemeClr val="tx1"/>
                          </a:solidFill>
                          <a:effectLst>
                            <a:outerShdw blurRad="38100" dist="38100" dir="2700000" algn="tl">
                              <a:srgbClr val="000000">
                                <a:alpha val="43137"/>
                              </a:srgbClr>
                            </a:outerShdw>
                          </a:effectLst>
                        </a:rPr>
                        <a:t>gl_Position</a:t>
                      </a:r>
                      <a:endParaRPr lang="fr-FR" b="1" dirty="0">
                        <a:solidFill>
                          <a:schemeClr val="tx1"/>
                        </a:solidFill>
                        <a:effectLst>
                          <a:outerShdw blurRad="38100" dist="38100" dir="2700000" algn="tl">
                            <a:srgbClr val="000000">
                              <a:alpha val="43137"/>
                            </a:srgbClr>
                          </a:outerShdw>
                        </a:effectLst>
                      </a:endParaRPr>
                    </a:p>
                  </a:txBody>
                  <a:tcPr anchor="ctr"/>
                </a:tc>
                <a:tc>
                  <a:txBody>
                    <a:bodyPr/>
                    <a:lstStyle/>
                    <a:p>
                      <a:r>
                        <a:rPr lang="fr-FR" b="1"/>
                        <a:t>vec4</a:t>
                      </a:r>
                      <a:endParaRPr lang="fr-FR"/>
                    </a:p>
                  </a:txBody>
                  <a:tcPr anchor="ctr"/>
                </a:tc>
                <a:tc>
                  <a:txBody>
                    <a:bodyPr/>
                    <a:lstStyle/>
                    <a:p>
                      <a:r>
                        <a:rPr lang="fr-FR" sz="1600" dirty="0"/>
                        <a:t>Position en coordonnées écran du </a:t>
                      </a:r>
                      <a:r>
                        <a:rPr lang="fr-FR" sz="1600" dirty="0" smtClean="0"/>
                        <a:t>sommet </a:t>
                      </a:r>
                      <a:r>
                        <a:rPr lang="fr-FR" sz="1600" b="1" kern="1200" baseline="0" dirty="0" smtClean="0">
                          <a:solidFill>
                            <a:srgbClr val="C00000"/>
                          </a:solidFill>
                          <a:effectLst>
                            <a:outerShdw blurRad="38100" dist="38100" dir="2700000" algn="tl">
                              <a:srgbClr val="000000">
                                <a:alpha val="43137"/>
                              </a:srgbClr>
                            </a:outerShdw>
                          </a:effectLst>
                          <a:latin typeface="+mn-lt"/>
                          <a:ea typeface="+mn-ea"/>
                          <a:cs typeface="+mn-cs"/>
                        </a:rPr>
                        <a:t>obligatoire</a:t>
                      </a:r>
                      <a:endParaRPr lang="fr-FR" sz="1600" dirty="0"/>
                    </a:p>
                  </a:txBody>
                  <a:tcPr anchor="ctr"/>
                </a:tc>
              </a:tr>
              <a:tr h="597147">
                <a:tc>
                  <a:txBody>
                    <a:bodyPr/>
                    <a:lstStyle/>
                    <a:p>
                      <a:r>
                        <a:rPr lang="fr-FR" dirty="0" err="1"/>
                        <a:t>gl_FrontColor</a:t>
                      </a:r>
                      <a:endParaRPr lang="fr-FR" dirty="0"/>
                    </a:p>
                  </a:txBody>
                  <a:tcPr anchor="ctr"/>
                </a:tc>
                <a:tc>
                  <a:txBody>
                    <a:bodyPr/>
                    <a:lstStyle/>
                    <a:p>
                      <a:r>
                        <a:rPr lang="fr-FR" b="1"/>
                        <a:t>vec4</a:t>
                      </a:r>
                      <a:endParaRPr lang="fr-FR"/>
                    </a:p>
                  </a:txBody>
                  <a:tcPr anchor="ctr"/>
                </a:tc>
                <a:tc>
                  <a:txBody>
                    <a:bodyPr/>
                    <a:lstStyle/>
                    <a:p>
                      <a:r>
                        <a:rPr lang="fr-FR"/>
                        <a:t>Couleur du côté "avant" de la face à laquelle</a:t>
                      </a:r>
                      <a:br>
                        <a:rPr lang="fr-FR"/>
                      </a:br>
                      <a:r>
                        <a:rPr lang="fr-FR"/>
                        <a:t>est rattaché le sommet</a:t>
                      </a:r>
                    </a:p>
                  </a:txBody>
                  <a:tcPr anchor="ctr"/>
                </a:tc>
              </a:tr>
              <a:tr h="597147">
                <a:tc>
                  <a:txBody>
                    <a:bodyPr/>
                    <a:lstStyle/>
                    <a:p>
                      <a:r>
                        <a:rPr lang="fr-FR" dirty="0" err="1"/>
                        <a:t>gl_BackColor</a:t>
                      </a:r>
                      <a:endParaRPr lang="fr-FR" dirty="0"/>
                    </a:p>
                  </a:txBody>
                  <a:tcPr anchor="ctr"/>
                </a:tc>
                <a:tc>
                  <a:txBody>
                    <a:bodyPr/>
                    <a:lstStyle/>
                    <a:p>
                      <a:r>
                        <a:rPr lang="fr-FR" b="1"/>
                        <a:t>vec4</a:t>
                      </a:r>
                      <a:endParaRPr lang="fr-FR"/>
                    </a:p>
                  </a:txBody>
                  <a:tcPr anchor="ctr"/>
                </a:tc>
                <a:tc>
                  <a:txBody>
                    <a:bodyPr/>
                    <a:lstStyle/>
                    <a:p>
                      <a:r>
                        <a:rPr lang="fr-FR"/>
                        <a:t>Couleur du côté "arrière" de la face à laquelle</a:t>
                      </a:r>
                      <a:br>
                        <a:rPr lang="fr-FR"/>
                      </a:br>
                      <a:r>
                        <a:rPr lang="fr-FR"/>
                        <a:t>est rattaché le sommet</a:t>
                      </a:r>
                    </a:p>
                  </a:txBody>
                  <a:tcPr anchor="ctr"/>
                </a:tc>
              </a:tr>
              <a:tr h="597147">
                <a:tc>
                  <a:txBody>
                    <a:bodyPr/>
                    <a:lstStyle/>
                    <a:p>
                      <a:r>
                        <a:rPr lang="fr-FR" dirty="0" err="1"/>
                        <a:t>gl_FrontSecondaryColor</a:t>
                      </a:r>
                      <a:endParaRPr lang="fr-FR" dirty="0"/>
                    </a:p>
                  </a:txBody>
                  <a:tcPr anchor="ctr"/>
                </a:tc>
                <a:tc>
                  <a:txBody>
                    <a:bodyPr/>
                    <a:lstStyle/>
                    <a:p>
                      <a:r>
                        <a:rPr lang="fr-FR" b="1"/>
                        <a:t>vec4</a:t>
                      </a:r>
                      <a:endParaRPr lang="fr-FR"/>
                    </a:p>
                  </a:txBody>
                  <a:tcPr anchor="ctr"/>
                </a:tc>
                <a:tc>
                  <a:txBody>
                    <a:bodyPr/>
                    <a:lstStyle/>
                    <a:p>
                      <a:r>
                        <a:rPr lang="fr-FR"/>
                        <a:t>Couleur secondaire du côté "avant" de la face</a:t>
                      </a:r>
                      <a:br>
                        <a:rPr lang="fr-FR"/>
                      </a:br>
                      <a:r>
                        <a:rPr lang="fr-FR"/>
                        <a:t>à laquelle est rattaché le sommet</a:t>
                      </a:r>
                    </a:p>
                  </a:txBody>
                  <a:tcPr anchor="ctr"/>
                </a:tc>
              </a:tr>
              <a:tr h="597147">
                <a:tc>
                  <a:txBody>
                    <a:bodyPr/>
                    <a:lstStyle/>
                    <a:p>
                      <a:r>
                        <a:rPr lang="fr-FR" dirty="0" err="1"/>
                        <a:t>gl_BackSecondaryColor</a:t>
                      </a:r>
                      <a:endParaRPr lang="fr-FR" dirty="0"/>
                    </a:p>
                  </a:txBody>
                  <a:tcPr anchor="ctr"/>
                </a:tc>
                <a:tc>
                  <a:txBody>
                    <a:bodyPr/>
                    <a:lstStyle/>
                    <a:p>
                      <a:r>
                        <a:rPr lang="fr-FR" b="1"/>
                        <a:t>vec4</a:t>
                      </a:r>
                      <a:endParaRPr lang="fr-FR"/>
                    </a:p>
                  </a:txBody>
                  <a:tcPr anchor="ctr"/>
                </a:tc>
                <a:tc>
                  <a:txBody>
                    <a:bodyPr/>
                    <a:lstStyle/>
                    <a:p>
                      <a:r>
                        <a:rPr lang="fr-FR"/>
                        <a:t>Couleur secondaire du côté "arrière" de la face</a:t>
                      </a:r>
                      <a:br>
                        <a:rPr lang="fr-FR"/>
                      </a:br>
                      <a:r>
                        <a:rPr lang="fr-FR"/>
                        <a:t>à laquelle est rattaché le sommet</a:t>
                      </a:r>
                    </a:p>
                  </a:txBody>
                  <a:tcPr anchor="ctr"/>
                </a:tc>
              </a:tr>
              <a:tr h="597147">
                <a:tc>
                  <a:txBody>
                    <a:bodyPr/>
                    <a:lstStyle/>
                    <a:p>
                      <a:r>
                        <a:rPr lang="fr-FR" b="1" dirty="0" err="1">
                          <a:effectLst>
                            <a:outerShdw blurRad="38100" dist="38100" dir="2700000" algn="tl">
                              <a:srgbClr val="000000">
                                <a:alpha val="43137"/>
                              </a:srgbClr>
                            </a:outerShdw>
                          </a:effectLst>
                        </a:rPr>
                        <a:t>gl_TexCoord</a:t>
                      </a:r>
                      <a:r>
                        <a:rPr lang="fr-FR" b="1" dirty="0">
                          <a:effectLst>
                            <a:outerShdw blurRad="38100" dist="38100" dir="2700000" algn="tl">
                              <a:srgbClr val="000000">
                                <a:alpha val="43137"/>
                              </a:srgbClr>
                            </a:outerShdw>
                          </a:effectLst>
                        </a:rPr>
                        <a:t>[n]</a:t>
                      </a:r>
                    </a:p>
                  </a:txBody>
                  <a:tcPr anchor="ctr"/>
                </a:tc>
                <a:tc>
                  <a:txBody>
                    <a:bodyPr/>
                    <a:lstStyle/>
                    <a:p>
                      <a:r>
                        <a:rPr lang="fr-FR"/>
                        <a:t>tableau de </a:t>
                      </a:r>
                      <a:r>
                        <a:rPr lang="fr-FR" b="1"/>
                        <a:t>vec4</a:t>
                      </a:r>
                      <a:endParaRPr lang="fr-FR"/>
                    </a:p>
                  </a:txBody>
                  <a:tcPr anchor="ctr"/>
                </a:tc>
                <a:tc>
                  <a:txBody>
                    <a:bodyPr/>
                    <a:lstStyle/>
                    <a:p>
                      <a:r>
                        <a:rPr lang="fr-FR" dirty="0"/>
                        <a:t>Coordonnées de l'unité de texture </a:t>
                      </a:r>
                      <a:r>
                        <a:rPr lang="fr-FR" i="1" dirty="0"/>
                        <a:t>n</a:t>
                      </a:r>
                      <a:endParaRPr lang="fr-FR" dirty="0"/>
                    </a:p>
                  </a:txBody>
                  <a:tcPr anchor="ctr"/>
                </a:tc>
              </a:tr>
              <a:tr h="581224">
                <a:tc>
                  <a:txBody>
                    <a:bodyPr/>
                    <a:lstStyle/>
                    <a:p>
                      <a:r>
                        <a:rPr lang="fr-FR" dirty="0" err="1"/>
                        <a:t>gl_FogFragCoord</a:t>
                      </a:r>
                      <a:endParaRPr lang="fr-FR" dirty="0"/>
                    </a:p>
                  </a:txBody>
                  <a:tcPr anchor="ctr"/>
                </a:tc>
                <a:tc>
                  <a:txBody>
                    <a:bodyPr/>
                    <a:lstStyle/>
                    <a:p>
                      <a:r>
                        <a:rPr lang="fr-FR" b="1"/>
                        <a:t>float</a:t>
                      </a:r>
                      <a:endParaRPr lang="fr-FR"/>
                    </a:p>
                  </a:txBody>
                  <a:tcPr anchor="ctr"/>
                </a:tc>
                <a:tc>
                  <a:txBody>
                    <a:bodyPr/>
                    <a:lstStyle/>
                    <a:p>
                      <a:r>
                        <a:rPr lang="fr-FR"/>
                        <a:t>Coordonnée de fog</a:t>
                      </a:r>
                    </a:p>
                  </a:txBody>
                  <a:tcPr anchor="ctr"/>
                </a:tc>
              </a:tr>
              <a:tr h="581224">
                <a:tc>
                  <a:txBody>
                    <a:bodyPr/>
                    <a:lstStyle/>
                    <a:p>
                      <a:r>
                        <a:rPr lang="fr-FR" dirty="0" err="1"/>
                        <a:t>gl_PointSize</a:t>
                      </a:r>
                      <a:endParaRPr lang="fr-FR" dirty="0"/>
                    </a:p>
                  </a:txBody>
                  <a:tcPr anchor="ctr"/>
                </a:tc>
                <a:tc>
                  <a:txBody>
                    <a:bodyPr/>
                    <a:lstStyle/>
                    <a:p>
                      <a:r>
                        <a:rPr lang="fr-FR" b="1"/>
                        <a:t>float</a:t>
                      </a:r>
                      <a:endParaRPr lang="fr-FR"/>
                    </a:p>
                  </a:txBody>
                  <a:tcPr anchor="ctr"/>
                </a:tc>
                <a:tc>
                  <a:txBody>
                    <a:bodyPr/>
                    <a:lstStyle/>
                    <a:p>
                      <a:r>
                        <a:rPr lang="fr-FR"/>
                        <a:t>Taille du point du sommet</a:t>
                      </a:r>
                    </a:p>
                  </a:txBody>
                  <a:tcPr anchor="ctr"/>
                </a:tc>
              </a:tr>
              <a:tr h="581224">
                <a:tc>
                  <a:txBody>
                    <a:bodyPr/>
                    <a:lstStyle/>
                    <a:p>
                      <a:r>
                        <a:rPr lang="fr-FR" dirty="0" err="1"/>
                        <a:t>gl_ClipVertex</a:t>
                      </a:r>
                      <a:endParaRPr lang="fr-FR" dirty="0"/>
                    </a:p>
                  </a:txBody>
                  <a:tcPr anchor="ctr"/>
                </a:tc>
                <a:tc>
                  <a:txBody>
                    <a:bodyPr/>
                    <a:lstStyle/>
                    <a:p>
                      <a:r>
                        <a:rPr lang="fr-FR" b="1"/>
                        <a:t>vec4</a:t>
                      </a:r>
                      <a:endParaRPr lang="fr-FR"/>
                    </a:p>
                  </a:txBody>
                  <a:tcPr anchor="ctr"/>
                </a:tc>
                <a:tc>
                  <a:txBody>
                    <a:bodyPr/>
                    <a:lstStyle/>
                    <a:p>
                      <a:r>
                        <a:rPr lang="fr-FR" dirty="0"/>
                        <a:t>Vecteur utilisé pour les plans de </a:t>
                      </a:r>
                      <a:r>
                        <a:rPr lang="fr-FR" dirty="0" err="1"/>
                        <a:t>clipping</a:t>
                      </a:r>
                      <a:endParaRPr lang="fr-FR" dirty="0"/>
                    </a:p>
                  </a:txBody>
                  <a:tcPr anchor="ctr"/>
                </a:tc>
              </a:tr>
            </a:tbl>
          </a:graphicData>
        </a:graphic>
      </p:graphicFrame>
      <p:sp>
        <p:nvSpPr>
          <p:cNvPr id="9" name="Rectangle 1"/>
          <p:cNvSpPr>
            <a:spLocks noChangeArrowheads="1"/>
          </p:cNvSpPr>
          <p:nvPr/>
        </p:nvSpPr>
        <p:spPr bwMode="auto">
          <a:xfrm>
            <a:off x="928662" y="142852"/>
            <a:ext cx="80010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 vertex </a:t>
            </a:r>
            <a:r>
              <a:rPr lang="fr-FR" sz="32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r>
              <a:rPr lang="fr-FR"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 Les variables de sortie</a:t>
            </a:r>
          </a:p>
        </p:txBody>
      </p:sp>
      <p:sp>
        <p:nvSpPr>
          <p:cNvPr id="7"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Variables prédéfinies (FS)</a:t>
            </a:r>
          </a:p>
        </p:txBody>
      </p:sp>
      <p:sp>
        <p:nvSpPr>
          <p:cNvPr id="7" name="Rectangle 6"/>
          <p:cNvSpPr/>
          <p:nvPr/>
        </p:nvSpPr>
        <p:spPr>
          <a:xfrm>
            <a:off x="142844" y="1242373"/>
            <a:ext cx="8929718" cy="1384995"/>
          </a:xfrm>
          <a:prstGeom prst="rect">
            <a:avLst/>
          </a:prstGeom>
        </p:spPr>
        <p:txBody>
          <a:bodyPr wrap="square">
            <a:spAutoFit/>
          </a:bodyPr>
          <a:lstStyle/>
          <a:p>
            <a:r>
              <a:rPr lang="fr-FR" sz="2800" dirty="0" smtClean="0"/>
              <a:t>Les FS reçoivent les valeurs nécessaires à déterminer la couleur d’un fragment (pixel en cours de calcul).</a:t>
            </a:r>
          </a:p>
          <a:p>
            <a:r>
              <a:rPr lang="fr-FR" sz="2800" b="1" dirty="0" smtClean="0">
                <a:effectLst>
                  <a:outerShdw blurRad="38100" dist="38100" dir="2700000" algn="tl">
                    <a:srgbClr val="000000">
                      <a:alpha val="43137"/>
                    </a:srgbClr>
                  </a:outerShdw>
                </a:effectLst>
              </a:rPr>
              <a:t>Variables d’entrée </a:t>
            </a:r>
            <a:r>
              <a:rPr lang="fr-FR" sz="2800" b="1" dirty="0" err="1" smtClean="0">
                <a:effectLst>
                  <a:outerShdw blurRad="38100" dist="38100" dir="2700000" algn="tl">
                    <a:srgbClr val="000000">
                      <a:alpha val="43137"/>
                    </a:srgbClr>
                  </a:outerShdw>
                </a:effectLst>
              </a:rPr>
              <a:t>varying</a:t>
            </a:r>
            <a:r>
              <a:rPr lang="fr-FR" sz="2800" b="1" dirty="0" smtClean="0">
                <a:effectLst>
                  <a:outerShdw blurRad="38100" dist="38100" dir="2700000" algn="tl">
                    <a:srgbClr val="000000">
                      <a:alpha val="43137"/>
                    </a:srgbClr>
                  </a:outerShdw>
                </a:effectLst>
              </a:rPr>
              <a:t> pour les FS (lecture seulement).</a:t>
            </a:r>
          </a:p>
        </p:txBody>
      </p:sp>
      <p:sp>
        <p:nvSpPr>
          <p:cNvPr id="8" name="Rectangle 7"/>
          <p:cNvSpPr/>
          <p:nvPr/>
        </p:nvSpPr>
        <p:spPr>
          <a:xfrm>
            <a:off x="285720" y="4191664"/>
            <a:ext cx="8715436" cy="523220"/>
          </a:xfrm>
          <a:prstGeom prst="rect">
            <a:avLst/>
          </a:prstGeom>
        </p:spPr>
        <p:txBody>
          <a:bodyPr wrap="square">
            <a:spAutoFit/>
          </a:bodyPr>
          <a:lstStyle/>
          <a:p>
            <a:r>
              <a:rPr lang="fr-FR" sz="2800" b="1" dirty="0" smtClean="0">
                <a:effectLst>
                  <a:outerShdw blurRad="38100" dist="38100" dir="2700000" algn="tl">
                    <a:srgbClr val="000000">
                      <a:alpha val="43137"/>
                    </a:srgbClr>
                  </a:outerShdw>
                </a:effectLst>
              </a:rPr>
              <a:t>Variables de sortie pour les FS.</a:t>
            </a:r>
          </a:p>
        </p:txBody>
      </p:sp>
      <p:graphicFrame>
        <p:nvGraphicFramePr>
          <p:cNvPr id="9" name="Tableau 8"/>
          <p:cNvGraphicFramePr>
            <a:graphicFrameLocks noGrp="1"/>
          </p:cNvGraphicFramePr>
          <p:nvPr/>
        </p:nvGraphicFramePr>
        <p:xfrm>
          <a:off x="357158" y="2714620"/>
          <a:ext cx="8501122" cy="1371600"/>
        </p:xfrm>
        <a:graphic>
          <a:graphicData uri="http://schemas.openxmlformats.org/drawingml/2006/table">
            <a:tbl>
              <a:tblPr firstRow="1" bandRow="1">
                <a:tableStyleId>{C083E6E3-FA7D-4D7B-A595-EF9225AFEA82}</a:tableStyleId>
              </a:tblPr>
              <a:tblGrid>
                <a:gridCol w="3143272"/>
                <a:gridCol w="5357850"/>
              </a:tblGrid>
              <a:tr h="370840">
                <a:tc>
                  <a:txBody>
                    <a:bodyPr/>
                    <a:lstStyle/>
                    <a:p>
                      <a:r>
                        <a:rPr lang="fr-FR" sz="2400" kern="1200" baseline="0" dirty="0" smtClean="0"/>
                        <a:t>vec4 gl_Color</a:t>
                      </a:r>
                      <a:endParaRPr lang="fr-FR" sz="2400" dirty="0"/>
                    </a:p>
                  </a:txBody>
                  <a:tcPr/>
                </a:tc>
                <a:tc>
                  <a:txBody>
                    <a:bodyPr/>
                    <a:lstStyle/>
                    <a:p>
                      <a:r>
                        <a:rPr lang="fr-FR" sz="2400" kern="1200" baseline="0" dirty="0" smtClean="0"/>
                        <a:t>Couleur interpolée.</a:t>
                      </a:r>
                      <a:endParaRPr lang="fr-FR" sz="2400" dirty="0"/>
                    </a:p>
                  </a:txBody>
                  <a:tcPr/>
                </a:tc>
              </a:tr>
              <a:tr h="370840">
                <a:tc>
                  <a:txBody>
                    <a:bodyPr/>
                    <a:lstStyle/>
                    <a:p>
                      <a:r>
                        <a:rPr lang="fr-FR" sz="2400" kern="1200" baseline="0" dirty="0" smtClean="0"/>
                        <a:t>Vec4 gl_TexCoord[n]</a:t>
                      </a:r>
                      <a:endParaRPr lang="fr-FR" sz="2400" dirty="0"/>
                    </a:p>
                  </a:txBody>
                  <a:tcPr/>
                </a:tc>
                <a:tc>
                  <a:txBody>
                    <a:bodyPr/>
                    <a:lstStyle/>
                    <a:p>
                      <a:r>
                        <a:rPr lang="fr-FR" sz="2400" kern="1200" baseline="0" dirty="0" smtClean="0"/>
                        <a:t>Coordonnée de texture (n=0,1,...).</a:t>
                      </a:r>
                      <a:endParaRPr lang="fr-FR" sz="2400" dirty="0"/>
                    </a:p>
                  </a:txBody>
                  <a:tcPr/>
                </a:tc>
              </a:tr>
              <a:tr h="370840">
                <a:tc>
                  <a:txBody>
                    <a:bodyPr/>
                    <a:lstStyle/>
                    <a:p>
                      <a:r>
                        <a:rPr lang="fr-FR" sz="2400" kern="1200" baseline="0" dirty="0" smtClean="0"/>
                        <a:t>vec4 </a:t>
                      </a:r>
                      <a:r>
                        <a:rPr lang="fr-FR" sz="2400" kern="1200" baseline="0" dirty="0" err="1" smtClean="0"/>
                        <a:t>gl_FragCoord</a:t>
                      </a:r>
                      <a:endParaRPr lang="fr-FR" sz="2400" dirty="0"/>
                    </a:p>
                  </a:txBody>
                  <a:tcPr/>
                </a:tc>
                <a:tc>
                  <a:txBody>
                    <a:bodyPr/>
                    <a:lstStyle/>
                    <a:p>
                      <a:r>
                        <a:rPr lang="fr-FR" sz="2400" kern="1200" baseline="0" dirty="0" smtClean="0"/>
                        <a:t>Coordonnée du fragment au </a:t>
                      </a:r>
                      <a:r>
                        <a:rPr lang="fr-FR" sz="2400" kern="1200" baseline="0" dirty="0" err="1" smtClean="0"/>
                        <a:t>framebuffer</a:t>
                      </a:r>
                      <a:r>
                        <a:rPr lang="fr-FR" sz="2400" kern="1200" baseline="0" dirty="0" smtClean="0"/>
                        <a:t>.</a:t>
                      </a:r>
                      <a:endParaRPr lang="fr-FR" sz="2400" dirty="0"/>
                    </a:p>
                  </a:txBody>
                  <a:tcPr/>
                </a:tc>
              </a:tr>
            </a:tbl>
          </a:graphicData>
        </a:graphic>
      </p:graphicFrame>
      <p:graphicFrame>
        <p:nvGraphicFramePr>
          <p:cNvPr id="10" name="Tableau 9"/>
          <p:cNvGraphicFramePr>
            <a:graphicFrameLocks noGrp="1"/>
          </p:cNvGraphicFramePr>
          <p:nvPr/>
        </p:nvGraphicFramePr>
        <p:xfrm>
          <a:off x="214282" y="4929198"/>
          <a:ext cx="8501122" cy="1280160"/>
        </p:xfrm>
        <a:graphic>
          <a:graphicData uri="http://schemas.openxmlformats.org/drawingml/2006/table">
            <a:tbl>
              <a:tblPr firstRow="1" bandRow="1">
                <a:tableStyleId>{D27102A9-8310-4765-A935-A1911B00CA55}</a:tableStyleId>
              </a:tblPr>
              <a:tblGrid>
                <a:gridCol w="3143272"/>
                <a:gridCol w="5357850"/>
              </a:tblGrid>
              <a:tr h="370840">
                <a:tc>
                  <a:txBody>
                    <a:bodyPr/>
                    <a:lstStyle/>
                    <a:p>
                      <a:r>
                        <a:rPr lang="fr-FR" sz="2400" kern="1200" baseline="0" dirty="0" smtClean="0"/>
                        <a:t>vec4 </a:t>
                      </a:r>
                      <a:r>
                        <a:rPr lang="fr-FR" sz="2400" kern="1200" baseline="0" dirty="0" err="1" smtClean="0"/>
                        <a:t>gl_FragColor</a:t>
                      </a:r>
                      <a:endParaRPr lang="fr-FR" sz="2400" dirty="0"/>
                    </a:p>
                  </a:txBody>
                  <a:tcPr/>
                </a:tc>
                <a:tc>
                  <a:txBody>
                    <a:bodyPr/>
                    <a:lstStyle/>
                    <a:p>
                      <a:r>
                        <a:rPr lang="fr-FR" sz="2400" kern="1200" baseline="0" dirty="0" smtClean="0"/>
                        <a:t>Couleur du fragment.</a:t>
                      </a:r>
                      <a:endParaRPr lang="fr-FR" sz="2400" dirty="0"/>
                    </a:p>
                  </a:txBody>
                  <a:tcPr/>
                </a:tc>
              </a:tr>
              <a:tr h="370840">
                <a:tc>
                  <a:txBody>
                    <a:bodyPr/>
                    <a:lstStyle/>
                    <a:p>
                      <a:r>
                        <a:rPr lang="fr-FR" sz="2400" kern="1200" baseline="0" dirty="0" smtClean="0"/>
                        <a:t>Vec4 </a:t>
                      </a:r>
                      <a:r>
                        <a:rPr lang="fr-FR" sz="2400" kern="1200" baseline="0" dirty="0" err="1" smtClean="0"/>
                        <a:t>gl_FragData</a:t>
                      </a:r>
                      <a:r>
                        <a:rPr lang="fr-FR" sz="2400" kern="1200" baseline="0" dirty="0" smtClean="0"/>
                        <a:t>[n]</a:t>
                      </a:r>
                      <a:endParaRPr lang="fr-FR" sz="2400" dirty="0"/>
                    </a:p>
                  </a:txBody>
                  <a:tcPr/>
                </a:tc>
                <a:tc>
                  <a:txBody>
                    <a:bodyPr/>
                    <a:lstStyle/>
                    <a:p>
                      <a:r>
                        <a:rPr lang="fr-FR" sz="2400" kern="1200" baseline="0" dirty="0" smtClean="0"/>
                        <a:t>Utilisé pour le placage de texture multiple où pour le </a:t>
                      </a:r>
                      <a:r>
                        <a:rPr lang="fr-FR" sz="2400" b="1" kern="1200" baseline="0" dirty="0" err="1" smtClean="0">
                          <a:solidFill>
                            <a:srgbClr val="C00000"/>
                          </a:solidFill>
                          <a:effectLst>
                            <a:outerShdw blurRad="38100" dist="38100" dir="2700000" algn="tl">
                              <a:srgbClr val="000000">
                                <a:alpha val="43137"/>
                              </a:srgbClr>
                            </a:outerShdw>
                          </a:effectLst>
                        </a:rPr>
                        <a:t>GBuffers</a:t>
                      </a:r>
                      <a:r>
                        <a:rPr lang="fr-FR" sz="2400" kern="1200" baseline="0" dirty="0" smtClean="0"/>
                        <a:t>.</a:t>
                      </a:r>
                      <a:endParaRPr lang="fr-FR" sz="2400" dirty="0"/>
                    </a:p>
                  </a:txBody>
                  <a:tcPr/>
                </a:tc>
              </a:tr>
            </a:tbl>
          </a:graphicData>
        </a:graphic>
      </p:graphicFrame>
      <p:sp>
        <p:nvSpPr>
          <p:cNvPr id="12"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11"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
        <p:nvSpPr>
          <p:cNvPr id="13" name="Rectangle 12"/>
          <p:cNvSpPr/>
          <p:nvPr/>
        </p:nvSpPr>
        <p:spPr>
          <a:xfrm>
            <a:off x="285720" y="785794"/>
            <a:ext cx="2097049" cy="523220"/>
          </a:xfrm>
          <a:prstGeom prst="rect">
            <a:avLst/>
          </a:prstGeom>
        </p:spPr>
        <p:txBody>
          <a:bodyPr wrap="none">
            <a:spAutoFit/>
          </a:bodyPr>
          <a:lstStyle/>
          <a:p>
            <a:pPr algn="ctr"/>
            <a:r>
              <a:rPr lang="fr-FR" sz="2800" b="1" dirty="0" err="1" smtClean="0">
                <a:effectLst>
                  <a:outerShdw blurRad="38100" dist="38100" dir="2700000" algn="tl">
                    <a:srgbClr val="000000">
                      <a:alpha val="43137"/>
                    </a:srgbClr>
                  </a:outerShdw>
                </a:effectLst>
              </a:rPr>
              <a:t>OpenGL</a:t>
            </a:r>
            <a:r>
              <a:rPr lang="fr-FR" sz="2800" b="1" dirty="0" smtClean="0">
                <a:effectLst>
                  <a:outerShdw blurRad="38100" dist="38100" dir="2700000" algn="tl">
                    <a:srgbClr val="000000">
                      <a:alpha val="43137"/>
                    </a:srgbClr>
                  </a:outerShdw>
                </a:effectLst>
              </a:rPr>
              <a:t> &lt;3.3</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1142976" y="142852"/>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Fragment shader minimal</a:t>
            </a:r>
          </a:p>
        </p:txBody>
      </p:sp>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
        <p:nvSpPr>
          <p:cNvPr id="10" name="Rectangle 9"/>
          <p:cNvSpPr/>
          <p:nvPr/>
        </p:nvSpPr>
        <p:spPr>
          <a:xfrm>
            <a:off x="285720" y="1214422"/>
            <a:ext cx="8858280" cy="2523768"/>
          </a:xfrm>
          <a:prstGeom prst="rect">
            <a:avLst/>
          </a:prstGeom>
        </p:spPr>
        <p:txBody>
          <a:bodyPr wrap="square">
            <a:spAutoFit/>
          </a:bodyPr>
          <a:lstStyle/>
          <a:p>
            <a:pPr algn="just"/>
            <a:endParaRPr lang="fr-FR" sz="2000" dirty="0" smtClean="0">
              <a:latin typeface="Calibri (Corps)Calibri (Corps)"/>
              <a:cs typeface="Times New Roman" pitchFamily="18" charset="0"/>
            </a:endParaRPr>
          </a:p>
          <a:p>
            <a:pPr algn="just"/>
            <a:r>
              <a:rPr lang="fr-FR" sz="2400" dirty="0" err="1" smtClean="0"/>
              <a:t>void</a:t>
            </a:r>
            <a:r>
              <a:rPr lang="fr-FR" sz="2400" dirty="0" smtClean="0"/>
              <a:t> main ( ) </a:t>
            </a:r>
          </a:p>
          <a:p>
            <a:pPr algn="just"/>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a:t>
            </a:r>
          </a:p>
          <a:p>
            <a:pPr>
              <a:lnSpc>
                <a:spcPct val="150000"/>
              </a:lnSpc>
            </a:pPr>
            <a:r>
              <a:rPr lang="fr-FR" sz="2000" b="1" dirty="0" smtClean="0">
                <a:solidFill>
                  <a:srgbClr val="C00000"/>
                </a:solidFill>
                <a:effectLst>
                  <a:outerShdw blurRad="38100" dist="38100" dir="2700000" algn="tl">
                    <a:srgbClr val="000000">
                      <a:alpha val="43137"/>
                    </a:srgbClr>
                  </a:outerShdw>
                </a:effectLst>
                <a:latin typeface="+mj-lt"/>
                <a:cs typeface="Times New Roman" pitchFamily="18" charset="0"/>
              </a:rPr>
              <a:t>// couleur du fragment</a:t>
            </a:r>
          </a:p>
          <a:p>
            <a:pPr>
              <a:lnSpc>
                <a:spcPct val="150000"/>
              </a:lnSpc>
            </a:pPr>
            <a:r>
              <a:rPr lang="fr-FR" sz="2400" dirty="0" err="1" smtClean="0"/>
              <a:t>gl_FragColor</a:t>
            </a:r>
            <a:r>
              <a:rPr lang="fr-FR" sz="2400" dirty="0" smtClean="0"/>
              <a:t> </a:t>
            </a:r>
            <a:r>
              <a:rPr lang="pt-BR" sz="2400" b="1" dirty="0" smtClean="0">
                <a:effectLst>
                  <a:outerShdw blurRad="38100" dist="38100" dir="2700000" algn="tl">
                    <a:srgbClr val="000000">
                      <a:alpha val="43137"/>
                    </a:srgbClr>
                  </a:outerShdw>
                </a:effectLst>
              </a:rPr>
              <a:t>=</a:t>
            </a:r>
            <a:r>
              <a:rPr lang="pt-BR" sz="2400" dirty="0" smtClean="0"/>
              <a:t> </a:t>
            </a:r>
            <a:r>
              <a:rPr lang="fr-FR" sz="2400" b="1" dirty="0" smtClean="0">
                <a:effectLst>
                  <a:outerShdw blurRad="38100" dist="38100" dir="2700000" algn="tl">
                    <a:srgbClr val="000000">
                      <a:alpha val="43137"/>
                    </a:srgbClr>
                  </a:outerShdw>
                </a:effectLst>
                <a:cs typeface="Times New Roman" pitchFamily="18" charset="0"/>
              </a:rPr>
              <a:t>vec4 ( 1. 0  ,  0.0  ,  0.0 , 1.0 ) </a:t>
            </a:r>
            <a:r>
              <a:rPr lang="pt-BR" sz="2400" dirty="0" smtClean="0"/>
              <a:t>;</a:t>
            </a:r>
            <a:endParaRPr lang="fr-FR" sz="2400" b="1" dirty="0" smtClean="0">
              <a:effectLst>
                <a:outerShdw blurRad="38100" dist="38100" dir="2700000" algn="tl">
                  <a:srgbClr val="000000">
                    <a:alpha val="43137"/>
                  </a:srgbClr>
                </a:outerShdw>
              </a:effectLst>
              <a:latin typeface="Calibri (Corps)Calibri (Corps)"/>
              <a:cs typeface="Times New Roman" pitchFamily="18" charset="0"/>
            </a:endParaRPr>
          </a:p>
          <a:p>
            <a:pPr algn="just"/>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a:t>
            </a:r>
          </a:p>
        </p:txBody>
      </p:sp>
      <p:sp>
        <p:nvSpPr>
          <p:cNvPr id="9" name="Rectangle 8"/>
          <p:cNvSpPr/>
          <p:nvPr/>
        </p:nvSpPr>
        <p:spPr>
          <a:xfrm>
            <a:off x="285720" y="785794"/>
            <a:ext cx="2097049" cy="523220"/>
          </a:xfrm>
          <a:prstGeom prst="rect">
            <a:avLst/>
          </a:prstGeom>
        </p:spPr>
        <p:txBody>
          <a:bodyPr wrap="none">
            <a:spAutoFit/>
          </a:bodyPr>
          <a:lstStyle/>
          <a:p>
            <a:pPr algn="ctr"/>
            <a:r>
              <a:rPr lang="fr-FR" sz="2800" b="1" dirty="0" err="1" smtClean="0">
                <a:effectLst>
                  <a:outerShdw blurRad="38100" dist="38100" dir="2700000" algn="tl">
                    <a:srgbClr val="000000">
                      <a:alpha val="43137"/>
                    </a:srgbClr>
                  </a:outerShdw>
                </a:effectLst>
              </a:rPr>
              <a:t>OpenGL</a:t>
            </a:r>
            <a:r>
              <a:rPr lang="fr-FR" sz="2800" b="1" dirty="0" smtClean="0">
                <a:effectLst>
                  <a:outerShdw blurRad="38100" dist="38100" dir="2700000" algn="tl">
                    <a:srgbClr val="000000">
                      <a:alpha val="43137"/>
                    </a:srgbClr>
                  </a:outerShdw>
                </a:effectLst>
              </a:rPr>
              <a:t> &lt;3.3</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1142976" y="142852"/>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Exemple de passage de variable (1/3)</a:t>
            </a:r>
          </a:p>
        </p:txBody>
      </p:sp>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
        <p:nvSpPr>
          <p:cNvPr id="10" name="Rectangle 9"/>
          <p:cNvSpPr/>
          <p:nvPr/>
        </p:nvSpPr>
        <p:spPr>
          <a:xfrm>
            <a:off x="285720" y="1214422"/>
            <a:ext cx="8858280" cy="5632311"/>
          </a:xfrm>
          <a:prstGeom prst="rect">
            <a:avLst/>
          </a:prstGeom>
        </p:spPr>
        <p:txBody>
          <a:bodyPr wrap="square">
            <a:spAutoFit/>
          </a:bodyPr>
          <a:lstStyle/>
          <a:p>
            <a:pPr algn="just"/>
            <a:r>
              <a:rPr lang="fr-FR" sz="2400" b="1" dirty="0" smtClean="0">
                <a:effectLst>
                  <a:outerShdw blurRad="38100" dist="38100" dir="2700000" algn="tl">
                    <a:srgbClr val="000000">
                      <a:alpha val="43137"/>
                    </a:srgbClr>
                  </a:outerShdw>
                </a:effectLst>
                <a:latin typeface="Calibri (Corps)Calibri (Corps)"/>
                <a:cs typeface="Times New Roman" pitchFamily="18" charset="0"/>
              </a:rPr>
              <a:t>Exemple: </a:t>
            </a:r>
            <a:r>
              <a:rPr lang="fr-FR" sz="2400" b="1" dirty="0" err="1" smtClean="0">
                <a:effectLst>
                  <a:outerShdw blurRad="38100" dist="38100" dir="2700000" algn="tl">
                    <a:srgbClr val="000000">
                      <a:alpha val="43137"/>
                    </a:srgbClr>
                  </a:outerShdw>
                </a:effectLst>
                <a:latin typeface="Calibri (Corps)Calibri (Corps)"/>
                <a:cs typeface="Times New Roman" pitchFamily="18" charset="0"/>
              </a:rPr>
              <a:t>OpenGL</a:t>
            </a:r>
            <a:r>
              <a:rPr lang="fr-FR" sz="2400" b="1" dirty="0" smtClean="0">
                <a:effectLst>
                  <a:outerShdw blurRad="38100" dist="38100" dir="2700000" algn="tl">
                    <a:srgbClr val="000000">
                      <a:alpha val="43137"/>
                    </a:srgbClr>
                  </a:outerShdw>
                </a:effectLst>
                <a:latin typeface="Calibri (Corps)Calibri (Corps)"/>
                <a:cs typeface="Times New Roman" pitchFamily="18" charset="0"/>
              </a:rPr>
              <a:t>&lt;3.3</a:t>
            </a:r>
          </a:p>
          <a:p>
            <a:pPr algn="just"/>
            <a:r>
              <a:rPr lang="fr-FR" sz="2400" b="1" dirty="0" smtClean="0">
                <a:effectLst>
                  <a:outerShdw blurRad="38100" dist="38100" dir="2700000" algn="tl">
                    <a:srgbClr val="000000">
                      <a:alpha val="43137"/>
                    </a:srgbClr>
                  </a:outerShdw>
                </a:effectLst>
                <a:latin typeface="Calibri (Corps)Calibri (Corps)"/>
                <a:cs typeface="Times New Roman" pitchFamily="18" charset="0"/>
              </a:rPr>
              <a:t>vertex shader</a:t>
            </a:r>
          </a:p>
          <a:p>
            <a:r>
              <a:rPr lang="pt-BR" sz="2400" dirty="0" smtClean="0"/>
              <a:t>varying vec4 Couleur ;</a:t>
            </a:r>
          </a:p>
          <a:p>
            <a:r>
              <a:rPr lang="fr-FR" sz="2400" dirty="0" err="1" smtClean="0"/>
              <a:t>void</a:t>
            </a:r>
            <a:r>
              <a:rPr lang="fr-FR" sz="2400" dirty="0" smtClean="0"/>
              <a:t> main ( ) </a:t>
            </a:r>
          </a:p>
          <a:p>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a:t>
            </a:r>
          </a:p>
          <a:p>
            <a:r>
              <a:rPr lang="pt-BR" sz="2400" dirty="0" smtClean="0"/>
              <a:t>gl_Position = </a:t>
            </a:r>
            <a:r>
              <a:rPr lang="fr-FR" sz="2400" b="1" dirty="0" err="1" smtClean="0">
                <a:effectLst>
                  <a:outerShdw blurRad="38100" dist="38100" dir="2700000" algn="tl">
                    <a:srgbClr val="000000">
                      <a:alpha val="43137"/>
                    </a:srgbClr>
                  </a:outerShdw>
                </a:effectLst>
                <a:cs typeface="Times New Roman" pitchFamily="18" charset="0"/>
              </a:rPr>
              <a:t>gl_ModelViewProjectionMatrix</a:t>
            </a:r>
            <a:r>
              <a:rPr lang="fr-FR" sz="2400" b="1" dirty="0" smtClean="0">
                <a:effectLst>
                  <a:outerShdw blurRad="38100" dist="38100" dir="2700000" algn="tl">
                    <a:srgbClr val="000000">
                      <a:alpha val="43137"/>
                    </a:srgbClr>
                  </a:outerShdw>
                </a:effectLst>
                <a:cs typeface="Times New Roman" pitchFamily="18" charset="0"/>
              </a:rPr>
              <a:t> *</a:t>
            </a:r>
            <a:r>
              <a:rPr lang="pt-BR" sz="2400" dirty="0" smtClean="0"/>
              <a:t>  gl_Vertex ;</a:t>
            </a:r>
          </a:p>
          <a:p>
            <a:r>
              <a:rPr lang="pt-BR" sz="2400" dirty="0" smtClean="0"/>
              <a:t>Couleur = vec4 ( ( 1 . 0 + normalize ( gl_Normal ) ) / 2.0 , 1.0 ) ;</a:t>
            </a:r>
            <a:endParaRPr lang="fr-FR" sz="2400" dirty="0" smtClean="0"/>
          </a:p>
          <a:p>
            <a:pPr algn="just"/>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a:t>
            </a:r>
          </a:p>
          <a:p>
            <a:pPr algn="just"/>
            <a:r>
              <a:rPr lang="fr-FR" sz="2400" b="1" dirty="0" smtClean="0">
                <a:effectLst>
                  <a:outerShdw blurRad="38100" dist="38100" dir="2700000" algn="tl">
                    <a:srgbClr val="000000">
                      <a:alpha val="43137"/>
                    </a:srgbClr>
                  </a:outerShdw>
                </a:effectLst>
                <a:latin typeface="Calibri (Corps)Calibri (Corps)"/>
                <a:cs typeface="Times New Roman" pitchFamily="18" charset="0"/>
              </a:rPr>
              <a:t>Fragment shader</a:t>
            </a:r>
          </a:p>
          <a:p>
            <a:r>
              <a:rPr lang="pt-BR" sz="2400" dirty="0" smtClean="0"/>
              <a:t>varying vec4 Couleur ;</a:t>
            </a:r>
          </a:p>
          <a:p>
            <a:r>
              <a:rPr lang="fr-FR" sz="2400" dirty="0" err="1" smtClean="0"/>
              <a:t>void</a:t>
            </a:r>
            <a:r>
              <a:rPr lang="fr-FR" sz="2400" dirty="0" smtClean="0"/>
              <a:t> main ( ) </a:t>
            </a:r>
          </a:p>
          <a:p>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a:t>
            </a:r>
          </a:p>
          <a:p>
            <a:r>
              <a:rPr lang="fr-FR" sz="2400" dirty="0" err="1" smtClean="0"/>
              <a:t>gl_FragColor</a:t>
            </a:r>
            <a:r>
              <a:rPr lang="fr-FR" sz="2400" dirty="0" smtClean="0"/>
              <a:t> </a:t>
            </a:r>
            <a:r>
              <a:rPr lang="pt-BR" sz="2400" dirty="0" smtClean="0"/>
              <a:t>= Couleur ;</a:t>
            </a:r>
          </a:p>
          <a:p>
            <a:pPr algn="just"/>
            <a:r>
              <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rPr>
              <a:t>}</a:t>
            </a:r>
          </a:p>
          <a:p>
            <a:pPr algn="just"/>
            <a:endParaRPr lang="fr-FR" sz="2400" b="1" dirty="0" smtClean="0">
              <a:solidFill>
                <a:srgbClr val="C00000"/>
              </a:solidFill>
              <a:effectLst>
                <a:outerShdw blurRad="38100" dist="38100" dir="2700000" algn="tl">
                  <a:srgbClr val="000000">
                    <a:alpha val="43137"/>
                  </a:srgbClr>
                </a:outerShdw>
              </a:effectLst>
              <a:latin typeface="Calibri (Corps)Calibri (Corps)"/>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lstStyle/>
          <a:p>
            <a:pPr algn="just"/>
            <a:r>
              <a:rPr lang="fr-FR" dirty="0" smtClean="0">
                <a:solidFill>
                  <a:schemeClr val="tx1"/>
                </a:solidFill>
              </a:rPr>
              <a:t>On peut accéder aux composantes des vecteurs de plusieurs façon.</a:t>
            </a:r>
          </a:p>
          <a:p>
            <a:pPr algn="just"/>
            <a:endParaRPr lang="fr-FR" dirty="0">
              <a:solidFill>
                <a:schemeClr val="tx1">
                  <a:lumMod val="85000"/>
                  <a:lumOff val="15000"/>
                </a:schemeClr>
              </a:solidFill>
            </a:endParaRPr>
          </a:p>
        </p:txBody>
      </p:sp>
      <p:graphicFrame>
        <p:nvGraphicFramePr>
          <p:cNvPr id="8" name="Tableau 7"/>
          <p:cNvGraphicFramePr>
            <a:graphicFrameLocks noGrp="1"/>
          </p:cNvGraphicFramePr>
          <p:nvPr/>
        </p:nvGraphicFramePr>
        <p:xfrm>
          <a:off x="428596" y="2714618"/>
          <a:ext cx="7572428" cy="2071703"/>
        </p:xfrm>
        <a:graphic>
          <a:graphicData uri="http://schemas.openxmlformats.org/drawingml/2006/table">
            <a:tbl>
              <a:tblPr firstRow="1" bandRow="1">
                <a:tableStyleId>{5C22544A-7EE6-4342-B048-85BDC9FD1C3A}</a:tableStyleId>
              </a:tblPr>
              <a:tblGrid>
                <a:gridCol w="1774800"/>
                <a:gridCol w="5797628"/>
              </a:tblGrid>
              <a:tr h="368954">
                <a:tc>
                  <a:txBody>
                    <a:bodyPr/>
                    <a:lstStyle/>
                    <a:p>
                      <a:r>
                        <a:rPr lang="fr-FR" sz="1600" baseline="0" dirty="0" smtClean="0">
                          <a:latin typeface="NimbusSanL-Regu"/>
                        </a:rPr>
                        <a:t>Accesseurs</a:t>
                      </a:r>
                      <a:endParaRPr lang="fr-FR" sz="3600" dirty="0"/>
                    </a:p>
                  </a:txBody>
                  <a:tcPr/>
                </a:tc>
                <a:tc>
                  <a:txBody>
                    <a:bodyPr/>
                    <a:lstStyle/>
                    <a:p>
                      <a:r>
                        <a:rPr lang="fr-FR" sz="1600" baseline="0" dirty="0" err="1" smtClean="0">
                          <a:latin typeface="NimbusSanL-Regu"/>
                        </a:rPr>
                        <a:t>Interpretation</a:t>
                      </a:r>
                      <a:r>
                        <a:rPr lang="fr-FR" sz="1600" baseline="0" dirty="0" smtClean="0">
                          <a:latin typeface="NimbusSanL-Regu"/>
                        </a:rPr>
                        <a:t> du vecteur</a:t>
                      </a:r>
                      <a:endParaRPr lang="fr-FR" sz="3600" dirty="0"/>
                    </a:p>
                  </a:txBody>
                  <a:tcPr/>
                </a:tc>
              </a:tr>
              <a:tr h="788773">
                <a:tc>
                  <a:txBody>
                    <a:bodyPr/>
                    <a:lstStyle/>
                    <a:p>
                      <a:r>
                        <a:rPr lang="fr-FR" sz="1800" kern="1200" baseline="0" dirty="0" err="1" smtClean="0">
                          <a:solidFill>
                            <a:schemeClr val="dk1"/>
                          </a:solidFill>
                          <a:latin typeface="+mn-lt"/>
                          <a:ea typeface="+mn-ea"/>
                          <a:cs typeface="+mn-cs"/>
                        </a:rPr>
                        <a:t>x,y,z,w</a:t>
                      </a:r>
                      <a:endParaRPr lang="fr-FR" dirty="0"/>
                    </a:p>
                  </a:txBody>
                  <a:tcPr/>
                </a:tc>
                <a:tc>
                  <a:txBody>
                    <a:bodyPr/>
                    <a:lstStyle/>
                    <a:p>
                      <a:r>
                        <a:rPr lang="fr-FR" sz="1800" kern="1200" baseline="0" dirty="0" smtClean="0">
                          <a:solidFill>
                            <a:schemeClr val="dk1"/>
                          </a:solidFill>
                          <a:latin typeface="+mn-lt"/>
                          <a:ea typeface="+mn-ea"/>
                          <a:cs typeface="+mn-cs"/>
                        </a:rPr>
                        <a:t>Le vecteur est associé à une position ou un vecteur mathématique</a:t>
                      </a:r>
                      <a:endParaRPr lang="fr-FR" dirty="0"/>
                    </a:p>
                  </a:txBody>
                  <a:tcPr/>
                </a:tc>
              </a:tr>
              <a:tr h="456988">
                <a:tc>
                  <a:txBody>
                    <a:bodyPr/>
                    <a:lstStyle/>
                    <a:p>
                      <a:r>
                        <a:rPr lang="fr-FR" sz="1800" kern="1200" baseline="0" dirty="0" smtClean="0">
                          <a:solidFill>
                            <a:schemeClr val="dk1"/>
                          </a:solidFill>
                          <a:latin typeface="+mn-lt"/>
                          <a:ea typeface="+mn-ea"/>
                          <a:cs typeface="+mn-cs"/>
                        </a:rPr>
                        <a:t>r, g, b, a</a:t>
                      </a:r>
                      <a:endParaRPr lang="fr-FR" dirty="0"/>
                    </a:p>
                  </a:txBody>
                  <a:tcPr/>
                </a:tc>
                <a:tc>
                  <a:txBody>
                    <a:bodyPr/>
                    <a:lstStyle/>
                    <a:p>
                      <a:r>
                        <a:rPr lang="fr-FR" sz="1800" kern="1200" baseline="0" dirty="0" smtClean="0">
                          <a:solidFill>
                            <a:schemeClr val="dk1"/>
                          </a:solidFill>
                          <a:latin typeface="+mn-lt"/>
                          <a:ea typeface="+mn-ea"/>
                          <a:cs typeface="+mn-cs"/>
                        </a:rPr>
                        <a:t>Le vecteur représente une couleur</a:t>
                      </a:r>
                      <a:endParaRPr lang="fr-FR" dirty="0"/>
                    </a:p>
                  </a:txBody>
                  <a:tcPr/>
                </a:tc>
              </a:tr>
              <a:tr h="456988">
                <a:tc>
                  <a:txBody>
                    <a:bodyPr/>
                    <a:lstStyle/>
                    <a:p>
                      <a:r>
                        <a:rPr lang="fr-FR" sz="1800" kern="1200" baseline="0" dirty="0" smtClean="0">
                          <a:solidFill>
                            <a:schemeClr val="dk1"/>
                          </a:solidFill>
                          <a:latin typeface="+mn-lt"/>
                          <a:ea typeface="+mn-ea"/>
                          <a:cs typeface="+mn-cs"/>
                        </a:rPr>
                        <a:t>s, t, p, q</a:t>
                      </a:r>
                      <a:endParaRPr lang="fr-FR" dirty="0"/>
                    </a:p>
                  </a:txBody>
                  <a:tcPr/>
                </a:tc>
                <a:tc>
                  <a:txBody>
                    <a:bodyPr/>
                    <a:lstStyle/>
                    <a:p>
                      <a:r>
                        <a:rPr lang="fr-FR" sz="1800" kern="1200" baseline="0" dirty="0" smtClean="0">
                          <a:solidFill>
                            <a:schemeClr val="dk1"/>
                          </a:solidFill>
                          <a:latin typeface="+mn-lt"/>
                          <a:ea typeface="+mn-ea"/>
                          <a:cs typeface="+mn-cs"/>
                        </a:rPr>
                        <a:t>Coordonnées de textures</a:t>
                      </a:r>
                      <a:endParaRPr lang="fr-FR" dirty="0"/>
                    </a:p>
                  </a:txBody>
                  <a:tcPr/>
                </a:tc>
              </a:tr>
            </a:tbl>
          </a:graphicData>
        </a:graphic>
      </p:graphicFrame>
      <p:sp>
        <p:nvSpPr>
          <p:cNvPr id="9" name="Rectangle 8"/>
          <p:cNvSpPr/>
          <p:nvPr/>
        </p:nvSpPr>
        <p:spPr>
          <a:xfrm>
            <a:off x="428596" y="5000636"/>
            <a:ext cx="7572428"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dirty="0" smtClean="0"/>
              <a:t>Exemple :</a:t>
            </a:r>
          </a:p>
          <a:p>
            <a:r>
              <a:rPr lang="fr-FR" dirty="0" smtClean="0"/>
              <a:t>vec3 luminance = couleur . r r r ;</a:t>
            </a:r>
          </a:p>
          <a:p>
            <a:r>
              <a:rPr lang="fr-FR" dirty="0" smtClean="0"/>
              <a:t>vec4 v = vec4 ( 0 . 2 , 0.3 , 0.4 , 1.0) ;</a:t>
            </a:r>
          </a:p>
          <a:p>
            <a:r>
              <a:rPr lang="fr-FR" dirty="0" smtClean="0"/>
              <a:t>vec2 s t = v . s t ;</a:t>
            </a:r>
          </a:p>
          <a:p>
            <a:r>
              <a:rPr lang="fr-FR" b="1" dirty="0" err="1" smtClean="0"/>
              <a:t>float</a:t>
            </a:r>
            <a:r>
              <a:rPr lang="fr-FR" b="1" dirty="0" smtClean="0"/>
              <a:t> alpha = v . a ;</a:t>
            </a:r>
            <a:endParaRPr lang="fr-FR" dirty="0"/>
          </a:p>
        </p:txBody>
      </p:sp>
      <p:sp>
        <p:nvSpPr>
          <p:cNvPr id="11"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10"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571472"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Variable </a:t>
            </a:r>
            <a:r>
              <a:rPr lang="fr-FR" sz="44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uniform</a:t>
            </a: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prédéfinies.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0" y="1142984"/>
            <a:ext cx="9001709" cy="5286412"/>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
        <p:nvSpPr>
          <p:cNvPr id="9" name="Rectangle 8"/>
          <p:cNvSpPr/>
          <p:nvPr/>
        </p:nvSpPr>
        <p:spPr>
          <a:xfrm>
            <a:off x="285720" y="785794"/>
            <a:ext cx="2097049" cy="523220"/>
          </a:xfrm>
          <a:prstGeom prst="rect">
            <a:avLst/>
          </a:prstGeom>
        </p:spPr>
        <p:txBody>
          <a:bodyPr wrap="none">
            <a:spAutoFit/>
          </a:bodyPr>
          <a:lstStyle/>
          <a:p>
            <a:pPr algn="ctr"/>
            <a:r>
              <a:rPr lang="fr-FR" sz="2800" b="1" dirty="0" err="1" smtClean="0">
                <a:effectLst>
                  <a:outerShdw blurRad="38100" dist="38100" dir="2700000" algn="tl">
                    <a:srgbClr val="000000">
                      <a:alpha val="43137"/>
                    </a:srgbClr>
                  </a:outerShdw>
                </a:effectLst>
              </a:rPr>
              <a:t>OpenGL</a:t>
            </a:r>
            <a:r>
              <a:rPr lang="fr-FR" sz="2800" b="1" dirty="0" smtClean="0">
                <a:effectLst>
                  <a:outerShdw blurRad="38100" dist="38100" dir="2700000" algn="tl">
                    <a:srgbClr val="000000">
                      <a:alpha val="43137"/>
                    </a:srgbClr>
                  </a:outerShdw>
                </a:effectLst>
              </a:rPr>
              <a:t> &lt;3.3</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Structures de contrôle</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lstStyle/>
          <a:p>
            <a:pPr algn="just"/>
            <a:r>
              <a:rPr lang="fr-FR" dirty="0" smtClean="0">
                <a:solidFill>
                  <a:schemeClr val="tx1">
                    <a:lumMod val="85000"/>
                    <a:lumOff val="15000"/>
                  </a:schemeClr>
                </a:solidFill>
              </a:rPr>
              <a:t>Le langage </a:t>
            </a:r>
            <a:r>
              <a:rPr lang="fr-FR" dirty="0" err="1" smtClean="0">
                <a:solidFill>
                  <a:schemeClr val="tx1">
                    <a:lumMod val="85000"/>
                    <a:lumOff val="15000"/>
                  </a:schemeClr>
                </a:solidFill>
              </a:rPr>
              <a:t>glsl</a:t>
            </a:r>
            <a:r>
              <a:rPr lang="fr-FR" dirty="0" smtClean="0">
                <a:solidFill>
                  <a:schemeClr val="tx1">
                    <a:lumMod val="85000"/>
                    <a:lumOff val="15000"/>
                  </a:schemeClr>
                </a:solidFill>
              </a:rPr>
              <a:t> dispose des structures de contrôle suivante dont la syntaxe est la même qu’en C.</a:t>
            </a:r>
          </a:p>
          <a:p>
            <a:pPr algn="just"/>
            <a:endParaRPr lang="fr-FR" dirty="0" smtClean="0">
              <a:solidFill>
                <a:schemeClr val="tx1">
                  <a:lumMod val="85000"/>
                  <a:lumOff val="15000"/>
                </a:schemeClr>
              </a:solidFill>
            </a:endParaRPr>
          </a:p>
          <a:p>
            <a:pPr algn="just"/>
            <a:r>
              <a:rPr lang="pt-BR" dirty="0" smtClean="0">
                <a:solidFill>
                  <a:schemeClr val="tx1">
                    <a:lumMod val="85000"/>
                    <a:lumOff val="15000"/>
                  </a:schemeClr>
                </a:solidFill>
              </a:rPr>
              <a:t>i f</a:t>
            </a:r>
          </a:p>
          <a:p>
            <a:pPr algn="just"/>
            <a:r>
              <a:rPr lang="pt-BR" dirty="0" smtClean="0">
                <a:solidFill>
                  <a:schemeClr val="tx1">
                    <a:lumMod val="85000"/>
                    <a:lumOff val="15000"/>
                  </a:schemeClr>
                </a:solidFill>
              </a:rPr>
              <a:t>for</a:t>
            </a:r>
          </a:p>
          <a:p>
            <a:pPr algn="just"/>
            <a:r>
              <a:rPr lang="pt-BR" dirty="0" smtClean="0">
                <a:solidFill>
                  <a:schemeClr val="tx1">
                    <a:lumMod val="85000"/>
                    <a:lumOff val="15000"/>
                  </a:schemeClr>
                </a:solidFill>
              </a:rPr>
              <a:t>switch ( à p a r t i r de glsl 1.30)</a:t>
            </a:r>
          </a:p>
          <a:p>
            <a:pPr algn="just"/>
            <a:r>
              <a:rPr lang="pt-BR" dirty="0" smtClean="0">
                <a:solidFill>
                  <a:schemeClr val="tx1">
                    <a:lumMod val="85000"/>
                    <a:lumOff val="15000"/>
                  </a:schemeClr>
                </a:solidFill>
              </a:rPr>
              <a:t>while</a:t>
            </a:r>
            <a:endParaRPr lang="fr-FR"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79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3074" name="Picture 2"/>
          <p:cNvPicPr>
            <a:picLocks noChangeAspect="1" noChangeArrowheads="1"/>
          </p:cNvPicPr>
          <p:nvPr/>
        </p:nvPicPr>
        <p:blipFill>
          <a:blip r:embed="rId2"/>
          <a:srcRect/>
          <a:stretch>
            <a:fillRect/>
          </a:stretch>
        </p:blipFill>
        <p:spPr bwMode="auto">
          <a:xfrm>
            <a:off x="0" y="857232"/>
            <a:ext cx="9144000" cy="600076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Les fonctions prédéfinies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fontScale="85000" lnSpcReduction="10000"/>
          </a:bodyPr>
          <a:lstStyle/>
          <a:p>
            <a:pPr algn="l"/>
            <a:r>
              <a:rPr lang="fr-FR" b="1" dirty="0" smtClean="0">
                <a:solidFill>
                  <a:schemeClr val="tx1">
                    <a:lumMod val="85000"/>
                    <a:lumOff val="15000"/>
                  </a:schemeClr>
                </a:solidFill>
              </a:rPr>
              <a:t>Fonctions trigonométriques:</a:t>
            </a:r>
          </a:p>
          <a:p>
            <a:pPr algn="l"/>
            <a:r>
              <a:rPr lang="fr-FR" b="1" dirty="0" err="1" smtClean="0">
                <a:solidFill>
                  <a:schemeClr val="tx1">
                    <a:lumMod val="85000"/>
                    <a:lumOff val="15000"/>
                  </a:schemeClr>
                </a:solidFill>
              </a:rPr>
              <a:t>genType</a:t>
            </a:r>
            <a:r>
              <a:rPr lang="fr-FR" b="1" dirty="0" smtClean="0">
                <a:solidFill>
                  <a:schemeClr val="tx1">
                    <a:lumMod val="85000"/>
                    <a:lumOff val="15000"/>
                  </a:schemeClr>
                </a:solidFill>
              </a:rPr>
              <a:t> = f </a:t>
            </a:r>
            <a:r>
              <a:rPr lang="fr-FR" b="1" dirty="0" err="1" smtClean="0">
                <a:solidFill>
                  <a:schemeClr val="tx1">
                    <a:lumMod val="85000"/>
                    <a:lumOff val="15000"/>
                  </a:schemeClr>
                </a:solidFill>
              </a:rPr>
              <a:t>loa</a:t>
            </a:r>
            <a:r>
              <a:rPr lang="fr-FR" b="1" dirty="0" smtClean="0">
                <a:solidFill>
                  <a:schemeClr val="tx1">
                    <a:lumMod val="85000"/>
                    <a:lumOff val="15000"/>
                  </a:schemeClr>
                </a:solidFill>
              </a:rPr>
              <a:t> t | vec2 | vec3 | vec4</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sin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(sinus)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cos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(cosinus)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tan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a:t>
            </a:r>
            <a:r>
              <a:rPr lang="fr-FR" dirty="0" err="1" smtClean="0">
                <a:solidFill>
                  <a:schemeClr val="tx1">
                    <a:lumMod val="85000"/>
                    <a:lumOff val="15000"/>
                  </a:schemeClr>
                </a:solidFill>
              </a:rPr>
              <a:t>tangante</a:t>
            </a:r>
            <a:r>
              <a:rPr lang="fr-FR" dirty="0" smtClean="0">
                <a:solidFill>
                  <a:schemeClr val="tx1">
                    <a:lumMod val="85000"/>
                    <a:lumOff val="15000"/>
                  </a:schemeClr>
                </a:solidFill>
              </a:rPr>
              <a:t>)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dirty="0" err="1" smtClean="0">
                <a:solidFill>
                  <a:schemeClr val="tx1">
                    <a:lumMod val="85000"/>
                    <a:lumOff val="15000"/>
                  </a:schemeClr>
                </a:solidFill>
              </a:rPr>
              <a:t>asin</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(arc sinus)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dirty="0" err="1" smtClean="0">
                <a:solidFill>
                  <a:schemeClr val="tx1">
                    <a:lumMod val="85000"/>
                    <a:lumOff val="15000"/>
                  </a:schemeClr>
                </a:solidFill>
              </a:rPr>
              <a:t>acos</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(arc cosinus)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dirty="0" err="1" smtClean="0">
                <a:solidFill>
                  <a:schemeClr val="tx1">
                    <a:lumMod val="85000"/>
                    <a:lumOff val="15000"/>
                  </a:schemeClr>
                </a:solidFill>
              </a:rPr>
              <a:t>atan</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dirty="0" err="1" smtClean="0">
                <a:solidFill>
                  <a:schemeClr val="tx1">
                    <a:lumMod val="85000"/>
                    <a:lumOff val="15000"/>
                  </a:schemeClr>
                </a:solidFill>
              </a:rPr>
              <a:t>atan</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(arc tangente)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radians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(radian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dirty="0" err="1" smtClean="0">
                <a:solidFill>
                  <a:schemeClr val="tx1">
                    <a:lumMod val="85000"/>
                    <a:lumOff val="15000"/>
                  </a:schemeClr>
                </a:solidFill>
              </a:rPr>
              <a:t>degrees</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(degré )</a:t>
            </a:r>
            <a:endParaRPr lang="fr-FR"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Les fonctions prédéfinies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a:bodyPr>
          <a:lstStyle/>
          <a:p>
            <a:pPr algn="l"/>
            <a:r>
              <a:rPr lang="fr-FR" b="1" dirty="0" smtClean="0">
                <a:solidFill>
                  <a:schemeClr val="tx1">
                    <a:lumMod val="85000"/>
                    <a:lumOff val="15000"/>
                  </a:schemeClr>
                </a:solidFill>
              </a:rPr>
              <a:t>Fonctions exponentielles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b="1" dirty="0" err="1" smtClean="0">
                <a:solidFill>
                  <a:schemeClr val="tx1">
                    <a:lumMod val="85000"/>
                    <a:lumOff val="15000"/>
                  </a:schemeClr>
                </a:solidFill>
              </a:rPr>
              <a:t>pow</a:t>
            </a:r>
            <a:r>
              <a:rPr lang="fr-FR" b="1" dirty="0" smtClean="0">
                <a:solidFill>
                  <a:schemeClr val="tx1">
                    <a:lumMod val="85000"/>
                    <a:lumOff val="15000"/>
                  </a:schemeClr>
                </a:solidFill>
              </a:rPr>
              <a:t> </a:t>
            </a:r>
            <a:r>
              <a:rPr lang="fr-FR" dirty="0" smtClean="0">
                <a:solidFill>
                  <a:schemeClr val="tx1">
                    <a:lumMod val="85000"/>
                    <a:lumOff val="15000"/>
                  </a:schemeClr>
                </a:solidFill>
              </a:rPr>
              <a:t>( </a:t>
            </a:r>
            <a:r>
              <a:rPr lang="fr-FR" dirty="0" err="1" smtClean="0">
                <a:solidFill>
                  <a:schemeClr val="tx1">
                    <a:lumMod val="85000"/>
                    <a:lumOff val="15000"/>
                  </a:schemeClr>
                </a:solidFill>
              </a:rPr>
              <a:t>genType</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puissance</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b="1" dirty="0" smtClean="0">
                <a:solidFill>
                  <a:schemeClr val="tx1">
                    <a:lumMod val="85000"/>
                    <a:lumOff val="15000"/>
                  </a:schemeClr>
                </a:solidFill>
              </a:rPr>
              <a:t>exp2</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exponentiel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b="1" dirty="0" smtClean="0">
                <a:solidFill>
                  <a:schemeClr val="tx1">
                    <a:lumMod val="85000"/>
                    <a:lumOff val="15000"/>
                  </a:schemeClr>
                </a:solidFill>
              </a:rPr>
              <a:t>log2</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logarithme</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b="1" dirty="0" err="1" smtClean="0">
                <a:solidFill>
                  <a:schemeClr val="tx1">
                    <a:lumMod val="85000"/>
                    <a:lumOff val="15000"/>
                  </a:schemeClr>
                </a:solidFill>
              </a:rPr>
              <a:t>sqrt</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racine </a:t>
            </a:r>
          </a:p>
          <a:p>
            <a:pPr algn="l"/>
            <a:r>
              <a:rPr lang="fr-FR" dirty="0" err="1" smtClean="0">
                <a:solidFill>
                  <a:schemeClr val="tx1">
                    <a:lumMod val="85000"/>
                    <a:lumOff val="15000"/>
                  </a:schemeClr>
                </a:solidFill>
              </a:rPr>
              <a:t>genType</a:t>
            </a:r>
            <a:r>
              <a:rPr lang="fr-FR" dirty="0" smtClean="0">
                <a:solidFill>
                  <a:schemeClr val="tx1">
                    <a:lumMod val="85000"/>
                    <a:lumOff val="15000"/>
                  </a:schemeClr>
                </a:solidFill>
              </a:rPr>
              <a:t> </a:t>
            </a:r>
            <a:r>
              <a:rPr lang="fr-FR" b="1" dirty="0" err="1" smtClean="0">
                <a:solidFill>
                  <a:schemeClr val="tx1">
                    <a:lumMod val="85000"/>
                    <a:lumOff val="15000"/>
                  </a:schemeClr>
                </a:solidFill>
              </a:rPr>
              <a:t>inversesqrt</a:t>
            </a:r>
            <a:r>
              <a:rPr lang="fr-FR" dirty="0" smtClean="0">
                <a:solidFill>
                  <a:schemeClr val="tx1">
                    <a:lumMod val="85000"/>
                    <a:lumOff val="15000"/>
                  </a:schemeClr>
                </a:solidFill>
              </a:rPr>
              <a:t> ( </a:t>
            </a:r>
            <a:r>
              <a:rPr lang="fr-FR" dirty="0" err="1" smtClean="0">
                <a:solidFill>
                  <a:schemeClr val="tx1">
                    <a:lumMod val="85000"/>
                    <a:lumOff val="15000"/>
                  </a:schemeClr>
                </a:solidFill>
              </a:rPr>
              <a:t>genType</a:t>
            </a:r>
            <a:r>
              <a:rPr lang="fr-FR" dirty="0" smtClean="0">
                <a:solidFill>
                  <a:schemeClr val="tx1">
                    <a:lumMod val="85000"/>
                    <a:lumOff val="15000"/>
                  </a:schemeClr>
                </a:solidFill>
              </a:rPr>
              <a:t> ) racine inverse </a:t>
            </a:r>
            <a:endParaRPr lang="fr-FR"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81</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Les fonctions prédéfinies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928670"/>
            <a:ext cx="8401064" cy="5643602"/>
          </a:xfrm>
        </p:spPr>
        <p:txBody>
          <a:bodyPr>
            <a:normAutofit fontScale="77500" lnSpcReduction="20000"/>
          </a:bodyPr>
          <a:lstStyle/>
          <a:p>
            <a:pPr algn="just"/>
            <a:r>
              <a:rPr lang="fr-FR" sz="4000" b="1" dirty="0" smtClean="0">
                <a:solidFill>
                  <a:schemeClr val="tx1">
                    <a:lumMod val="85000"/>
                    <a:lumOff val="15000"/>
                  </a:schemeClr>
                </a:solidFill>
              </a:rPr>
              <a:t>Fonctions usuelles </a:t>
            </a:r>
          </a:p>
          <a:p>
            <a:pPr algn="just">
              <a:buFont typeface="Arial" pitchFamily="34" charset="0"/>
              <a:buChar char="•"/>
            </a:pPr>
            <a:r>
              <a:rPr lang="fr-FR" dirty="0" smtClean="0">
                <a:solidFill>
                  <a:schemeClr val="tx1">
                    <a:lumMod val="85000"/>
                    <a:lumOff val="15000"/>
                  </a:schemeClr>
                </a:solidFill>
              </a:rPr>
              <a:t>type </a:t>
            </a:r>
            <a:r>
              <a:rPr lang="fr-FR" b="1" dirty="0" smtClean="0">
                <a:solidFill>
                  <a:schemeClr val="tx1">
                    <a:lumMod val="85000"/>
                    <a:lumOff val="15000"/>
                  </a:schemeClr>
                </a:solidFill>
              </a:rPr>
              <a:t>abs</a:t>
            </a:r>
            <a:r>
              <a:rPr lang="fr-FR" dirty="0" smtClean="0">
                <a:solidFill>
                  <a:schemeClr val="tx1">
                    <a:lumMod val="85000"/>
                    <a:lumOff val="15000"/>
                  </a:schemeClr>
                </a:solidFill>
              </a:rPr>
              <a:t> (type x) : Retourne la valeur absolue d’un nombre </a:t>
            </a:r>
          </a:p>
          <a:p>
            <a:pPr algn="just">
              <a:buFont typeface="Arial" pitchFamily="34" charset="0"/>
              <a:buChar char="•"/>
            </a:pPr>
            <a:r>
              <a:rPr lang="fr-FR" dirty="0" smtClean="0">
                <a:solidFill>
                  <a:schemeClr val="tx1">
                    <a:lumMod val="85000"/>
                    <a:lumOff val="15000"/>
                  </a:schemeClr>
                </a:solidFill>
              </a:rPr>
              <a:t> type </a:t>
            </a:r>
            <a:r>
              <a:rPr lang="fr-FR" b="1" dirty="0" err="1" smtClean="0">
                <a:solidFill>
                  <a:schemeClr val="tx1">
                    <a:lumMod val="85000"/>
                    <a:lumOff val="15000"/>
                  </a:schemeClr>
                </a:solidFill>
              </a:rPr>
              <a:t>sign</a:t>
            </a:r>
            <a:r>
              <a:rPr lang="fr-FR" dirty="0" smtClean="0">
                <a:solidFill>
                  <a:schemeClr val="tx1">
                    <a:lumMod val="85000"/>
                    <a:lumOff val="15000"/>
                  </a:schemeClr>
                </a:solidFill>
              </a:rPr>
              <a:t> (type x) : Indique le signe d’un nombre, retourne 1.0  </a:t>
            </a:r>
          </a:p>
          <a:p>
            <a:pPr algn="just"/>
            <a:r>
              <a:rPr lang="fr-FR" dirty="0" smtClean="0">
                <a:solidFill>
                  <a:schemeClr val="tx1">
                    <a:lumMod val="85000"/>
                    <a:lumOff val="15000"/>
                  </a:schemeClr>
                </a:solidFill>
              </a:rPr>
              <a:t>   si le nombre est positif et -1.0 si le nombre est négatif </a:t>
            </a:r>
          </a:p>
          <a:p>
            <a:pPr algn="just">
              <a:buFont typeface="Arial" pitchFamily="34" charset="0"/>
              <a:buChar char="•"/>
            </a:pPr>
            <a:r>
              <a:rPr lang="fr-FR" dirty="0" smtClean="0">
                <a:solidFill>
                  <a:schemeClr val="tx1">
                    <a:lumMod val="85000"/>
                    <a:lumOff val="15000"/>
                  </a:schemeClr>
                </a:solidFill>
              </a:rPr>
              <a:t> type </a:t>
            </a:r>
            <a:r>
              <a:rPr lang="fr-FR" b="1" dirty="0" err="1" smtClean="0">
                <a:solidFill>
                  <a:schemeClr val="tx1">
                    <a:lumMod val="85000"/>
                    <a:lumOff val="15000"/>
                  </a:schemeClr>
                </a:solidFill>
              </a:rPr>
              <a:t>floor</a:t>
            </a:r>
            <a:r>
              <a:rPr lang="fr-FR" dirty="0" smtClean="0">
                <a:solidFill>
                  <a:schemeClr val="tx1">
                    <a:lumMod val="85000"/>
                    <a:lumOff val="15000"/>
                  </a:schemeClr>
                </a:solidFill>
              </a:rPr>
              <a:t> (type x) : Fournit (sous la forme du type) le plus </a:t>
            </a:r>
          </a:p>
          <a:p>
            <a:pPr algn="just"/>
            <a:r>
              <a:rPr lang="fr-FR" dirty="0" smtClean="0">
                <a:solidFill>
                  <a:schemeClr val="tx1">
                    <a:lumMod val="85000"/>
                    <a:lumOff val="15000"/>
                  </a:schemeClr>
                </a:solidFill>
              </a:rPr>
              <a:t>   grand entier qui ne soit pas supérieur à x. </a:t>
            </a:r>
          </a:p>
          <a:p>
            <a:pPr algn="just">
              <a:buFont typeface="Arial" pitchFamily="34" charset="0"/>
              <a:buChar char="•"/>
            </a:pPr>
            <a:r>
              <a:rPr lang="fr-FR" dirty="0" smtClean="0">
                <a:solidFill>
                  <a:schemeClr val="tx1">
                    <a:lumMod val="85000"/>
                    <a:lumOff val="15000"/>
                  </a:schemeClr>
                </a:solidFill>
              </a:rPr>
              <a:t> type </a:t>
            </a:r>
            <a:r>
              <a:rPr lang="fr-FR" b="1" dirty="0" err="1" smtClean="0">
                <a:solidFill>
                  <a:schemeClr val="tx1">
                    <a:lumMod val="85000"/>
                    <a:lumOff val="15000"/>
                  </a:schemeClr>
                </a:solidFill>
              </a:rPr>
              <a:t>ceil</a:t>
            </a:r>
            <a:r>
              <a:rPr lang="fr-FR" dirty="0" smtClean="0">
                <a:solidFill>
                  <a:schemeClr val="tx1">
                    <a:lumMod val="85000"/>
                    <a:lumOff val="15000"/>
                  </a:schemeClr>
                </a:solidFill>
              </a:rPr>
              <a:t> (type x) : Fournit (sous la forme du type) le plus petit </a:t>
            </a:r>
          </a:p>
          <a:p>
            <a:pPr algn="just"/>
            <a:r>
              <a:rPr lang="fr-FR" dirty="0" smtClean="0">
                <a:solidFill>
                  <a:schemeClr val="tx1">
                    <a:lumMod val="85000"/>
                    <a:lumOff val="15000"/>
                  </a:schemeClr>
                </a:solidFill>
              </a:rPr>
              <a:t>   entier qui ne soit pas inférieur à x. </a:t>
            </a:r>
          </a:p>
          <a:p>
            <a:pPr algn="just">
              <a:buFont typeface="Arial" pitchFamily="34" charset="0"/>
              <a:buChar char="•"/>
            </a:pPr>
            <a:r>
              <a:rPr lang="fr-FR" dirty="0" smtClean="0">
                <a:solidFill>
                  <a:schemeClr val="tx1">
                    <a:lumMod val="85000"/>
                    <a:lumOff val="15000"/>
                  </a:schemeClr>
                </a:solidFill>
              </a:rPr>
              <a:t> type </a:t>
            </a:r>
            <a:r>
              <a:rPr lang="fr-FR" b="1" dirty="0" err="1" smtClean="0">
                <a:solidFill>
                  <a:schemeClr val="tx1">
                    <a:lumMod val="85000"/>
                    <a:lumOff val="15000"/>
                  </a:schemeClr>
                </a:solidFill>
              </a:rPr>
              <a:t>fract</a:t>
            </a:r>
            <a:r>
              <a:rPr lang="fr-FR" dirty="0" smtClean="0">
                <a:solidFill>
                  <a:schemeClr val="tx1">
                    <a:lumMod val="85000"/>
                    <a:lumOff val="15000"/>
                  </a:schemeClr>
                </a:solidFill>
              </a:rPr>
              <a:t> (type x) : Retourne x - </a:t>
            </a:r>
            <a:r>
              <a:rPr lang="fr-FR" dirty="0" err="1" smtClean="0">
                <a:solidFill>
                  <a:schemeClr val="tx1">
                    <a:lumMod val="85000"/>
                    <a:lumOff val="15000"/>
                  </a:schemeClr>
                </a:solidFill>
              </a:rPr>
              <a:t>floor</a:t>
            </a:r>
            <a:r>
              <a:rPr lang="fr-FR" dirty="0" smtClean="0">
                <a:solidFill>
                  <a:schemeClr val="tx1">
                    <a:lumMod val="85000"/>
                    <a:lumOff val="15000"/>
                  </a:schemeClr>
                </a:solidFill>
              </a:rPr>
              <a:t> (x). </a:t>
            </a:r>
          </a:p>
          <a:p>
            <a:pPr algn="just">
              <a:buFont typeface="Arial" pitchFamily="34" charset="0"/>
              <a:buChar char="•"/>
            </a:pPr>
            <a:r>
              <a:rPr lang="fr-FR" dirty="0" smtClean="0">
                <a:solidFill>
                  <a:schemeClr val="tx1">
                    <a:lumMod val="85000"/>
                    <a:lumOff val="15000"/>
                  </a:schemeClr>
                </a:solidFill>
              </a:rPr>
              <a:t> type </a:t>
            </a:r>
            <a:r>
              <a:rPr lang="fr-FR" b="1" dirty="0" err="1" smtClean="0">
                <a:solidFill>
                  <a:schemeClr val="tx1">
                    <a:lumMod val="85000"/>
                    <a:lumOff val="15000"/>
                  </a:schemeClr>
                </a:solidFill>
              </a:rPr>
              <a:t>mod</a:t>
            </a:r>
            <a:r>
              <a:rPr lang="fr-FR" dirty="0" smtClean="0">
                <a:solidFill>
                  <a:schemeClr val="tx1">
                    <a:lumMod val="85000"/>
                    <a:lumOff val="15000"/>
                  </a:schemeClr>
                </a:solidFill>
              </a:rPr>
              <a:t> (type x, </a:t>
            </a:r>
            <a:r>
              <a:rPr lang="fr-FR" dirty="0" err="1" smtClean="0">
                <a:solidFill>
                  <a:schemeClr val="tx1">
                    <a:lumMod val="85000"/>
                    <a:lumOff val="15000"/>
                  </a:schemeClr>
                </a:solidFill>
              </a:rPr>
              <a:t>float</a:t>
            </a:r>
            <a:r>
              <a:rPr lang="fr-FR" dirty="0" smtClean="0">
                <a:solidFill>
                  <a:schemeClr val="tx1">
                    <a:lumMod val="85000"/>
                    <a:lumOff val="15000"/>
                  </a:schemeClr>
                </a:solidFill>
              </a:rPr>
              <a:t> y) : Retourne x – y * </a:t>
            </a:r>
            <a:r>
              <a:rPr lang="fr-FR" dirty="0" err="1" smtClean="0">
                <a:solidFill>
                  <a:schemeClr val="tx1">
                    <a:lumMod val="85000"/>
                    <a:lumOff val="15000"/>
                  </a:schemeClr>
                </a:solidFill>
              </a:rPr>
              <a:t>floor</a:t>
            </a:r>
            <a:r>
              <a:rPr lang="fr-FR" dirty="0" smtClean="0">
                <a:solidFill>
                  <a:schemeClr val="tx1">
                    <a:lumMod val="85000"/>
                    <a:lumOff val="15000"/>
                  </a:schemeClr>
                </a:solidFill>
              </a:rPr>
              <a:t> (x / y) </a:t>
            </a:r>
          </a:p>
          <a:p>
            <a:pPr algn="just">
              <a:buFont typeface="Arial" pitchFamily="34" charset="0"/>
              <a:buChar char="•"/>
            </a:pPr>
            <a:r>
              <a:rPr lang="fr-FR" smtClean="0">
                <a:solidFill>
                  <a:schemeClr val="tx1">
                    <a:lumMod val="85000"/>
                    <a:lumOff val="15000"/>
                  </a:schemeClr>
                </a:solidFill>
              </a:rPr>
              <a:t>type </a:t>
            </a:r>
            <a:r>
              <a:rPr lang="fr-FR" b="1" dirty="0" smtClean="0">
                <a:solidFill>
                  <a:schemeClr val="tx1">
                    <a:lumMod val="85000"/>
                    <a:lumOff val="15000"/>
                  </a:schemeClr>
                </a:solidFill>
              </a:rPr>
              <a:t>min</a:t>
            </a:r>
            <a:r>
              <a:rPr lang="fr-FR" dirty="0" smtClean="0">
                <a:solidFill>
                  <a:schemeClr val="tx1">
                    <a:lumMod val="85000"/>
                    <a:lumOff val="15000"/>
                  </a:schemeClr>
                </a:solidFill>
              </a:rPr>
              <a:t> (type x, type y) : Retourne la plus petite valeur entre </a:t>
            </a:r>
          </a:p>
          <a:p>
            <a:pPr algn="just"/>
            <a:r>
              <a:rPr lang="fr-FR" dirty="0" smtClean="0">
                <a:solidFill>
                  <a:schemeClr val="tx1">
                    <a:lumMod val="85000"/>
                    <a:lumOff val="15000"/>
                  </a:schemeClr>
                </a:solidFill>
              </a:rPr>
              <a:t>    x et y </a:t>
            </a:r>
          </a:p>
          <a:p>
            <a:pPr algn="just">
              <a:buFont typeface="Arial" pitchFamily="34" charset="0"/>
              <a:buChar char="•"/>
            </a:pPr>
            <a:r>
              <a:rPr lang="fr-FR" dirty="0" smtClean="0">
                <a:solidFill>
                  <a:schemeClr val="tx1">
                    <a:lumMod val="85000"/>
                    <a:lumOff val="15000"/>
                  </a:schemeClr>
                </a:solidFill>
              </a:rPr>
              <a:t>…</a:t>
            </a:r>
          </a:p>
          <a:p>
            <a:endParaRPr lang="fr-FR" dirty="0"/>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Les fonctions prédéfinies</a:t>
            </a:r>
            <a:endParaRPr lang="fr-FR"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285720" y="1000108"/>
            <a:ext cx="8401064" cy="5572164"/>
          </a:xfrm>
        </p:spPr>
        <p:txBody>
          <a:bodyPr>
            <a:normAutofit fontScale="92500" lnSpcReduction="10000"/>
          </a:bodyPr>
          <a:lstStyle/>
          <a:p>
            <a:pPr algn="l"/>
            <a:r>
              <a:rPr lang="fr-FR" b="1" dirty="0" smtClean="0">
                <a:solidFill>
                  <a:schemeClr val="tx1">
                    <a:lumMod val="85000"/>
                    <a:lumOff val="15000"/>
                  </a:schemeClr>
                </a:solidFill>
              </a:rPr>
              <a:t>Fonctions géométriques.</a:t>
            </a:r>
          </a:p>
          <a:p>
            <a:pPr algn="l"/>
            <a:endParaRPr lang="fr-FR" sz="2400" dirty="0" smtClean="0">
              <a:solidFill>
                <a:schemeClr val="tx1"/>
              </a:solidFill>
            </a:endParaRPr>
          </a:p>
          <a:p>
            <a:pPr algn="just">
              <a:buBlip>
                <a:blip r:embed="rId2"/>
              </a:buBlip>
            </a:pPr>
            <a:r>
              <a:rPr lang="fr-FR" sz="2400" dirty="0" smtClean="0">
                <a:solidFill>
                  <a:schemeClr val="tx1"/>
                </a:solidFill>
              </a:rPr>
              <a:t>  </a:t>
            </a:r>
            <a:r>
              <a:rPr lang="fr-FR" sz="2400" dirty="0" err="1" smtClean="0">
                <a:solidFill>
                  <a:schemeClr val="tx1"/>
                </a:solidFill>
              </a:rPr>
              <a:t>float</a:t>
            </a:r>
            <a:r>
              <a:rPr lang="fr-FR" sz="2400" dirty="0" smtClean="0">
                <a:solidFill>
                  <a:schemeClr val="tx1"/>
                </a:solidFill>
              </a:rPr>
              <a:t> </a:t>
            </a:r>
            <a:r>
              <a:rPr lang="fr-FR" sz="2400" b="1" dirty="0" err="1" smtClean="0">
                <a:solidFill>
                  <a:schemeClr val="tx1"/>
                </a:solidFill>
              </a:rPr>
              <a:t>lenght</a:t>
            </a:r>
            <a:r>
              <a:rPr lang="fr-FR" sz="2400" dirty="0" smtClean="0">
                <a:solidFill>
                  <a:schemeClr val="tx1"/>
                </a:solidFill>
              </a:rPr>
              <a:t> (type) : Retourne la norme d’un vecteur </a:t>
            </a:r>
          </a:p>
          <a:p>
            <a:pPr algn="just">
              <a:buBlip>
                <a:blip r:embed="rId2"/>
              </a:buBlip>
            </a:pPr>
            <a:r>
              <a:rPr lang="fr-FR" sz="2400" dirty="0" smtClean="0">
                <a:solidFill>
                  <a:schemeClr val="tx1"/>
                </a:solidFill>
              </a:rPr>
              <a:t>  </a:t>
            </a:r>
            <a:r>
              <a:rPr lang="fr-FR" sz="2400" dirty="0" err="1" smtClean="0">
                <a:solidFill>
                  <a:schemeClr val="tx1"/>
                </a:solidFill>
              </a:rPr>
              <a:t>float</a:t>
            </a:r>
            <a:r>
              <a:rPr lang="fr-FR" sz="2400" dirty="0" smtClean="0">
                <a:solidFill>
                  <a:schemeClr val="tx1"/>
                </a:solidFill>
              </a:rPr>
              <a:t> </a:t>
            </a:r>
            <a:r>
              <a:rPr lang="fr-FR" sz="2400" b="1" dirty="0" smtClean="0">
                <a:solidFill>
                  <a:schemeClr val="tx1"/>
                </a:solidFill>
              </a:rPr>
              <a:t>distance</a:t>
            </a:r>
            <a:r>
              <a:rPr lang="fr-FR" sz="2400" dirty="0" smtClean="0">
                <a:solidFill>
                  <a:schemeClr val="tx1"/>
                </a:solidFill>
              </a:rPr>
              <a:t> (type p0, type p1) : Retourne la distance entre p0 et p1 	ainsi : </a:t>
            </a:r>
            <a:r>
              <a:rPr lang="fr-FR" sz="2400" dirty="0" err="1" smtClean="0">
                <a:solidFill>
                  <a:schemeClr val="tx1"/>
                </a:solidFill>
              </a:rPr>
              <a:t>length</a:t>
            </a:r>
            <a:r>
              <a:rPr lang="fr-FR" sz="2400" dirty="0" smtClean="0">
                <a:solidFill>
                  <a:schemeClr val="tx1"/>
                </a:solidFill>
              </a:rPr>
              <a:t> (p0 – p1) </a:t>
            </a:r>
          </a:p>
          <a:p>
            <a:pPr algn="just">
              <a:buBlip>
                <a:blip r:embed="rId2"/>
              </a:buBlip>
            </a:pPr>
            <a:r>
              <a:rPr lang="fr-FR" sz="2400" dirty="0" smtClean="0">
                <a:solidFill>
                  <a:schemeClr val="tx1"/>
                </a:solidFill>
              </a:rPr>
              <a:t>  </a:t>
            </a:r>
            <a:r>
              <a:rPr lang="fr-FR" sz="2400" dirty="0" err="1" smtClean="0">
                <a:solidFill>
                  <a:schemeClr val="tx1"/>
                </a:solidFill>
              </a:rPr>
              <a:t>float</a:t>
            </a:r>
            <a:r>
              <a:rPr lang="fr-FR" sz="2400" dirty="0" smtClean="0">
                <a:solidFill>
                  <a:schemeClr val="tx1"/>
                </a:solidFill>
              </a:rPr>
              <a:t> </a:t>
            </a:r>
            <a:r>
              <a:rPr lang="fr-FR" sz="2400" b="1" dirty="0" smtClean="0">
                <a:solidFill>
                  <a:schemeClr val="tx1"/>
                </a:solidFill>
              </a:rPr>
              <a:t>dot</a:t>
            </a:r>
            <a:r>
              <a:rPr lang="fr-FR" sz="2400" dirty="0" smtClean="0">
                <a:solidFill>
                  <a:schemeClr val="tx1"/>
                </a:solidFill>
              </a:rPr>
              <a:t> (type x, type y) : Retourne le produit scalaire de x et y </a:t>
            </a:r>
          </a:p>
          <a:p>
            <a:pPr algn="just">
              <a:buBlip>
                <a:blip r:embed="rId2"/>
              </a:buBlip>
            </a:pPr>
            <a:r>
              <a:rPr lang="fr-FR" sz="2400" dirty="0" smtClean="0">
                <a:solidFill>
                  <a:schemeClr val="tx1"/>
                </a:solidFill>
              </a:rPr>
              <a:t>  vec3 </a:t>
            </a:r>
            <a:r>
              <a:rPr lang="fr-FR" sz="2400" b="1" dirty="0" smtClean="0">
                <a:solidFill>
                  <a:schemeClr val="tx1"/>
                </a:solidFill>
              </a:rPr>
              <a:t>cross</a:t>
            </a:r>
            <a:r>
              <a:rPr lang="fr-FR" sz="2400" dirty="0" smtClean="0">
                <a:solidFill>
                  <a:schemeClr val="tx1"/>
                </a:solidFill>
              </a:rPr>
              <a:t> (vec3 x, vec3 y) : Retourne le produit vectoriel de x et y </a:t>
            </a:r>
          </a:p>
          <a:p>
            <a:pPr algn="just">
              <a:buBlip>
                <a:blip r:embed="rId2"/>
              </a:buBlip>
            </a:pPr>
            <a:r>
              <a:rPr lang="fr-FR" sz="2400" dirty="0" smtClean="0">
                <a:solidFill>
                  <a:schemeClr val="tx1"/>
                </a:solidFill>
              </a:rPr>
              <a:t>  type </a:t>
            </a:r>
            <a:r>
              <a:rPr lang="fr-FR" sz="2400" b="1" dirty="0" err="1" smtClean="0">
                <a:solidFill>
                  <a:schemeClr val="tx1"/>
                </a:solidFill>
              </a:rPr>
              <a:t>normalize</a:t>
            </a:r>
            <a:r>
              <a:rPr lang="fr-FR" sz="2400" dirty="0" smtClean="0">
                <a:solidFill>
                  <a:schemeClr val="tx1"/>
                </a:solidFill>
              </a:rPr>
              <a:t> (type x) : Retourne un vecteur de même direction </a:t>
            </a:r>
          </a:p>
          <a:p>
            <a:pPr algn="just"/>
            <a:r>
              <a:rPr lang="fr-FR" sz="2400" dirty="0" smtClean="0">
                <a:solidFill>
                  <a:schemeClr val="tx1"/>
                </a:solidFill>
              </a:rPr>
              <a:t>      que x mais de norme égale à 1. </a:t>
            </a:r>
          </a:p>
          <a:p>
            <a:pPr algn="just">
              <a:buBlip>
                <a:blip r:embed="rId2"/>
              </a:buBlip>
            </a:pPr>
            <a:r>
              <a:rPr lang="fr-FR" sz="2400" dirty="0" smtClean="0">
                <a:solidFill>
                  <a:schemeClr val="tx1"/>
                </a:solidFill>
              </a:rPr>
              <a:t>  vec4 </a:t>
            </a:r>
            <a:r>
              <a:rPr lang="fr-FR" sz="2400" b="1" dirty="0" err="1" smtClean="0">
                <a:solidFill>
                  <a:schemeClr val="tx1"/>
                </a:solidFill>
              </a:rPr>
              <a:t>ftransform</a:t>
            </a:r>
            <a:r>
              <a:rPr lang="fr-FR" sz="2400" dirty="0" smtClean="0">
                <a:solidFill>
                  <a:schemeClr val="tx1"/>
                </a:solidFill>
              </a:rPr>
              <a:t> () : Garantie que la transformation effectué par un  </a:t>
            </a:r>
          </a:p>
          <a:p>
            <a:pPr algn="just"/>
            <a:r>
              <a:rPr lang="fr-FR" sz="2400" dirty="0" smtClean="0">
                <a:solidFill>
                  <a:schemeClr val="tx1"/>
                </a:solidFill>
              </a:rPr>
              <a:t>      vertex </a:t>
            </a:r>
            <a:r>
              <a:rPr lang="fr-FR" sz="2400" dirty="0" err="1" smtClean="0">
                <a:solidFill>
                  <a:schemeClr val="tx1"/>
                </a:solidFill>
              </a:rPr>
              <a:t>shader</a:t>
            </a:r>
            <a:r>
              <a:rPr lang="fr-FR" sz="2400" dirty="0" smtClean="0">
                <a:solidFill>
                  <a:schemeClr val="tx1"/>
                </a:solidFill>
              </a:rPr>
              <a:t> est identique à celle effectué dans le code </a:t>
            </a:r>
            <a:r>
              <a:rPr lang="fr-FR" sz="2400" dirty="0" err="1" smtClean="0">
                <a:solidFill>
                  <a:schemeClr val="tx1"/>
                </a:solidFill>
              </a:rPr>
              <a:t>OpenGL</a:t>
            </a:r>
            <a:r>
              <a:rPr lang="fr-FR" sz="2400" dirty="0" smtClean="0">
                <a:solidFill>
                  <a:schemeClr val="tx1"/>
                </a:solidFill>
              </a:rPr>
              <a:t>. </a:t>
            </a:r>
          </a:p>
          <a:p>
            <a:pPr algn="just">
              <a:buBlip>
                <a:blip r:embed="rId2"/>
              </a:buBlip>
            </a:pPr>
            <a:r>
              <a:rPr lang="fr-FR" sz="2400" dirty="0" smtClean="0">
                <a:solidFill>
                  <a:schemeClr val="tx1"/>
                </a:solidFill>
              </a:rPr>
              <a:t>  type </a:t>
            </a:r>
            <a:r>
              <a:rPr lang="fr-FR" sz="2400" b="1" dirty="0" err="1" smtClean="0">
                <a:solidFill>
                  <a:schemeClr val="tx1"/>
                </a:solidFill>
              </a:rPr>
              <a:t>reflect</a:t>
            </a:r>
            <a:r>
              <a:rPr lang="fr-FR" sz="2400" dirty="0" smtClean="0">
                <a:solidFill>
                  <a:schemeClr val="tx1"/>
                </a:solidFill>
              </a:rPr>
              <a:t> (type I, type N) : Retourne la direction d’un rayon  </a:t>
            </a:r>
          </a:p>
          <a:p>
            <a:pPr algn="just"/>
            <a:r>
              <a:rPr lang="fr-FR" sz="2400" dirty="0" smtClean="0">
                <a:solidFill>
                  <a:schemeClr val="tx1"/>
                </a:solidFill>
              </a:rPr>
              <a:t>      réfléchit par une surface de normal N et de rayon incident I </a:t>
            </a:r>
          </a:p>
          <a:p>
            <a:pPr algn="just">
              <a:buBlip>
                <a:blip r:embed="rId2"/>
              </a:buBlip>
            </a:pPr>
            <a:r>
              <a:rPr lang="pt-BR" b="1" dirty="0" smtClean="0">
                <a:solidFill>
                  <a:schemeClr val="tx1"/>
                </a:solidFill>
              </a:rPr>
              <a:t> ...</a:t>
            </a:r>
          </a:p>
          <a:p>
            <a:pPr algn="l"/>
            <a:endParaRPr lang="fr-FR"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Les fonctions prédéfinies</a:t>
            </a:r>
            <a:endParaRPr lang="fr-FR"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normAutofit/>
          </a:bodyPr>
          <a:lstStyle/>
          <a:p>
            <a:pPr algn="l"/>
            <a:r>
              <a:rPr lang="fr-FR" sz="2800" b="1" dirty="0" smtClean="0">
                <a:solidFill>
                  <a:schemeClr val="tx1">
                    <a:lumMod val="85000"/>
                    <a:lumOff val="15000"/>
                  </a:schemeClr>
                </a:solidFill>
              </a:rPr>
              <a:t>Fonctions sur les textures </a:t>
            </a:r>
          </a:p>
          <a:p>
            <a:pPr algn="just"/>
            <a:r>
              <a:rPr lang="fr-FR" sz="2400" dirty="0" smtClean="0">
                <a:solidFill>
                  <a:schemeClr val="tx1">
                    <a:lumMod val="85000"/>
                    <a:lumOff val="15000"/>
                  </a:schemeClr>
                </a:solidFill>
              </a:rPr>
              <a:t>Les fonctions sur les textures permettent de consulter la valeur des </a:t>
            </a:r>
            <a:r>
              <a:rPr lang="fr-FR" sz="2400" dirty="0" err="1" smtClean="0">
                <a:solidFill>
                  <a:schemeClr val="tx1">
                    <a:lumMod val="85000"/>
                    <a:lumOff val="15000"/>
                  </a:schemeClr>
                </a:solidFill>
              </a:rPr>
              <a:t>texels</a:t>
            </a:r>
            <a:r>
              <a:rPr lang="fr-FR" sz="2400" dirty="0" smtClean="0">
                <a:solidFill>
                  <a:schemeClr val="tx1">
                    <a:lumMod val="85000"/>
                    <a:lumOff val="15000"/>
                  </a:schemeClr>
                </a:solidFill>
              </a:rPr>
              <a:t> en fonction de la valeur des sampler* et des coordonnées de textures. Les fonctions disponibles a cet effet sont les suivantes : </a:t>
            </a:r>
          </a:p>
          <a:p>
            <a:pPr algn="just">
              <a:buFont typeface="Wingdings" pitchFamily="2" charset="2"/>
              <a:buChar char="ü"/>
            </a:pPr>
            <a:r>
              <a:rPr lang="fr-FR" sz="2400" b="1" dirty="0" smtClean="0">
                <a:solidFill>
                  <a:schemeClr val="tx1">
                    <a:lumMod val="85000"/>
                    <a:lumOff val="15000"/>
                  </a:schemeClr>
                </a:solidFill>
              </a:rPr>
              <a:t>  sampler1D</a:t>
            </a:r>
            <a:r>
              <a:rPr lang="fr-FR" sz="2400" dirty="0" smtClean="0">
                <a:solidFill>
                  <a:schemeClr val="tx1">
                    <a:lumMod val="85000"/>
                    <a:lumOff val="15000"/>
                  </a:schemeClr>
                </a:solidFill>
              </a:rPr>
              <a:t> / </a:t>
            </a:r>
            <a:r>
              <a:rPr lang="fr-FR" sz="2400" b="1" dirty="0" smtClean="0">
                <a:solidFill>
                  <a:schemeClr val="tx1">
                    <a:lumMod val="85000"/>
                    <a:lumOff val="15000"/>
                  </a:schemeClr>
                </a:solidFill>
              </a:rPr>
              <a:t>sampler2D</a:t>
            </a:r>
            <a:r>
              <a:rPr lang="fr-FR" sz="2400" dirty="0" smtClean="0">
                <a:solidFill>
                  <a:schemeClr val="tx1">
                    <a:lumMod val="85000"/>
                    <a:lumOff val="15000"/>
                  </a:schemeClr>
                </a:solidFill>
              </a:rPr>
              <a:t> / </a:t>
            </a:r>
            <a:r>
              <a:rPr lang="fr-FR" sz="2400" b="1" dirty="0" smtClean="0">
                <a:solidFill>
                  <a:schemeClr val="tx1">
                    <a:lumMod val="85000"/>
                    <a:lumOff val="15000"/>
                  </a:schemeClr>
                </a:solidFill>
              </a:rPr>
              <a:t>sampler3D</a:t>
            </a:r>
            <a:r>
              <a:rPr lang="fr-FR" sz="2400" dirty="0" smtClean="0">
                <a:solidFill>
                  <a:schemeClr val="tx1">
                    <a:lumMod val="85000"/>
                    <a:lumOff val="15000"/>
                  </a:schemeClr>
                </a:solidFill>
              </a:rPr>
              <a:t> : représentent une texture (à 1 / 2 / 3 dimensions).</a:t>
            </a:r>
          </a:p>
          <a:p>
            <a:pPr algn="just">
              <a:buFont typeface="Wingdings" pitchFamily="2" charset="2"/>
              <a:buChar char="ü"/>
            </a:pPr>
            <a:r>
              <a:rPr lang="fr-FR" sz="2400" b="1" dirty="0" smtClean="0">
                <a:solidFill>
                  <a:schemeClr val="tx1">
                    <a:lumMod val="85000"/>
                    <a:lumOff val="15000"/>
                  </a:schemeClr>
                </a:solidFill>
              </a:rPr>
              <a:t>  </a:t>
            </a:r>
            <a:r>
              <a:rPr lang="fr-FR" sz="2400" b="1" dirty="0" err="1" smtClean="0">
                <a:solidFill>
                  <a:schemeClr val="tx1">
                    <a:lumMod val="85000"/>
                    <a:lumOff val="15000"/>
                  </a:schemeClr>
                </a:solidFill>
              </a:rPr>
              <a:t>samplerCube</a:t>
            </a:r>
            <a:r>
              <a:rPr lang="fr-FR" sz="2400" dirty="0" smtClean="0">
                <a:solidFill>
                  <a:schemeClr val="tx1">
                    <a:lumMod val="85000"/>
                    <a:lumOff val="15000"/>
                  </a:schemeClr>
                </a:solidFill>
              </a:rPr>
              <a:t> : représente une texture cube (équivalent à 6 textures).</a:t>
            </a:r>
          </a:p>
          <a:p>
            <a:pPr algn="just">
              <a:buFont typeface="Wingdings" pitchFamily="2" charset="2"/>
              <a:buChar char="ü"/>
            </a:pPr>
            <a:r>
              <a:rPr lang="fr-FR" sz="2400" dirty="0" smtClean="0">
                <a:solidFill>
                  <a:schemeClr val="tx1">
                    <a:lumMod val="85000"/>
                    <a:lumOff val="15000"/>
                  </a:schemeClr>
                </a:solidFill>
              </a:rPr>
              <a:t> </a:t>
            </a:r>
            <a:r>
              <a:rPr lang="fr-FR" sz="2400" b="1" dirty="0" smtClean="0">
                <a:solidFill>
                  <a:schemeClr val="tx1">
                    <a:lumMod val="85000"/>
                    <a:lumOff val="15000"/>
                  </a:schemeClr>
                </a:solidFill>
              </a:rPr>
              <a:t>sampler1DShadow</a:t>
            </a:r>
            <a:r>
              <a:rPr lang="fr-FR" sz="2400" dirty="0" smtClean="0">
                <a:solidFill>
                  <a:schemeClr val="tx1">
                    <a:lumMod val="85000"/>
                    <a:lumOff val="15000"/>
                  </a:schemeClr>
                </a:solidFill>
              </a:rPr>
              <a:t> / </a:t>
            </a:r>
            <a:r>
              <a:rPr lang="fr-FR" sz="2400" b="1" dirty="0" smtClean="0">
                <a:solidFill>
                  <a:schemeClr val="tx1">
                    <a:lumMod val="85000"/>
                    <a:lumOff val="15000"/>
                  </a:schemeClr>
                </a:solidFill>
              </a:rPr>
              <a:t>sampler2DShadow</a:t>
            </a:r>
            <a:r>
              <a:rPr lang="fr-FR" sz="2400" dirty="0" smtClean="0">
                <a:solidFill>
                  <a:schemeClr val="tx1">
                    <a:lumMod val="85000"/>
                    <a:lumOff val="15000"/>
                  </a:schemeClr>
                </a:solidFill>
              </a:rPr>
              <a:t> : représente une texture de profondeur pour le calcul d'ombre (à 1 / 2 dimensions)</a:t>
            </a:r>
          </a:p>
          <a:p>
            <a:pPr algn="l"/>
            <a:endParaRPr lang="fr-FR" sz="2400"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Textures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ous-titre 6"/>
          <p:cNvSpPr>
            <a:spLocks noGrp="1"/>
          </p:cNvSpPr>
          <p:nvPr>
            <p:ph type="subTitle" idx="1"/>
          </p:nvPr>
        </p:nvSpPr>
        <p:spPr>
          <a:xfrm>
            <a:off x="285720" y="1071546"/>
            <a:ext cx="8501122" cy="5429288"/>
          </a:xfrm>
        </p:spPr>
        <p:txBody>
          <a:bodyPr>
            <a:normAutofit fontScale="85000" lnSpcReduction="20000"/>
          </a:bodyPr>
          <a:lstStyle/>
          <a:p>
            <a:pPr algn="just"/>
            <a:r>
              <a:rPr lang="fr-FR" dirty="0" smtClean="0">
                <a:solidFill>
                  <a:schemeClr val="tx1"/>
                </a:solidFill>
              </a:rPr>
              <a:t>Il est possible de lire plusieurs textures à partir d’un </a:t>
            </a:r>
            <a:r>
              <a:rPr lang="fr-FR" dirty="0" err="1" smtClean="0">
                <a:solidFill>
                  <a:schemeClr val="tx1"/>
                </a:solidFill>
              </a:rPr>
              <a:t>shader</a:t>
            </a:r>
            <a:r>
              <a:rPr lang="fr-FR" dirty="0" smtClean="0">
                <a:solidFill>
                  <a:schemeClr val="tx1"/>
                </a:solidFill>
              </a:rPr>
              <a:t>. Le nombre maximal dépend du nombre d’unité de textures (texture </a:t>
            </a:r>
            <a:r>
              <a:rPr lang="fr-FR" dirty="0" err="1" smtClean="0">
                <a:solidFill>
                  <a:schemeClr val="tx1"/>
                </a:solidFill>
              </a:rPr>
              <a:t>units</a:t>
            </a:r>
            <a:r>
              <a:rPr lang="fr-FR" dirty="0" smtClean="0">
                <a:solidFill>
                  <a:schemeClr val="tx1"/>
                </a:solidFill>
              </a:rPr>
              <a:t>) disponible dans</a:t>
            </a:r>
          </a:p>
          <a:p>
            <a:pPr algn="just"/>
            <a:r>
              <a:rPr lang="fr-FR" dirty="0" smtClean="0">
                <a:solidFill>
                  <a:schemeClr val="tx1"/>
                </a:solidFill>
              </a:rPr>
              <a:t>la carte graphique.</a:t>
            </a:r>
          </a:p>
          <a:p>
            <a:pPr algn="just"/>
            <a:endParaRPr lang="fr-FR" dirty="0" smtClean="0">
              <a:solidFill>
                <a:schemeClr val="tx1"/>
              </a:solidFill>
            </a:endParaRPr>
          </a:p>
          <a:p>
            <a:pPr algn="just"/>
            <a:r>
              <a:rPr lang="fr-FR" dirty="0" smtClean="0">
                <a:solidFill>
                  <a:schemeClr val="tx1"/>
                </a:solidFill>
              </a:rPr>
              <a:t>Le programme client doit activer chaque texture pour que celles-ci soient accessible à partir d’un </a:t>
            </a:r>
            <a:r>
              <a:rPr lang="fr-FR" dirty="0" err="1" smtClean="0">
                <a:solidFill>
                  <a:schemeClr val="tx1"/>
                </a:solidFill>
              </a:rPr>
              <a:t>shader</a:t>
            </a:r>
            <a:r>
              <a:rPr lang="fr-FR" dirty="0" smtClean="0">
                <a:solidFill>
                  <a:schemeClr val="tx1"/>
                </a:solidFill>
              </a:rPr>
              <a:t>.</a:t>
            </a:r>
          </a:p>
          <a:p>
            <a:pPr algn="just"/>
            <a:endParaRPr lang="fr-FR" dirty="0" smtClean="0">
              <a:solidFill>
                <a:schemeClr val="tx1"/>
              </a:solidFill>
            </a:endParaRPr>
          </a:p>
          <a:p>
            <a:pPr algn="just"/>
            <a:r>
              <a:rPr lang="fr-FR" dirty="0" smtClean="0">
                <a:solidFill>
                  <a:schemeClr val="tx1"/>
                </a:solidFill>
              </a:rPr>
              <a:t>Le type sampler{1|2|3}D défini dans </a:t>
            </a:r>
            <a:r>
              <a:rPr lang="fr-FR" dirty="0" err="1" smtClean="0">
                <a:solidFill>
                  <a:schemeClr val="tx1"/>
                </a:solidFill>
              </a:rPr>
              <a:t>glsl</a:t>
            </a:r>
            <a:r>
              <a:rPr lang="fr-FR" dirty="0" smtClean="0">
                <a:solidFill>
                  <a:schemeClr val="tx1"/>
                </a:solidFill>
              </a:rPr>
              <a:t> représente un échantillonneur de texture en dimension 1, 2 ou 3.</a:t>
            </a:r>
          </a:p>
          <a:p>
            <a:pPr algn="just"/>
            <a:endParaRPr lang="fr-FR" dirty="0" smtClean="0">
              <a:solidFill>
                <a:schemeClr val="tx1"/>
              </a:solidFill>
            </a:endParaRPr>
          </a:p>
          <a:p>
            <a:pPr algn="just"/>
            <a:r>
              <a:rPr lang="fr-FR" dirty="0" smtClean="0">
                <a:solidFill>
                  <a:schemeClr val="tx1"/>
                </a:solidFill>
              </a:rPr>
              <a:t>Il faut associer les unités de textures aux samplers </a:t>
            </a:r>
          </a:p>
          <a:p>
            <a:pPr algn="just"/>
            <a:r>
              <a:rPr lang="fr-FR" dirty="0" smtClean="0">
                <a:solidFill>
                  <a:schemeClr val="tx1"/>
                </a:solidFill>
              </a:rPr>
              <a:t>déclarés dans les </a:t>
            </a:r>
            <a:r>
              <a:rPr lang="fr-FR" dirty="0" err="1" smtClean="0">
                <a:solidFill>
                  <a:schemeClr val="tx1"/>
                </a:solidFill>
              </a:rPr>
              <a:t>shaders</a:t>
            </a:r>
            <a:r>
              <a:rPr lang="fr-FR" dirty="0" smtClean="0">
                <a:solidFill>
                  <a:schemeClr val="tx1"/>
                </a:solidFill>
              </a:rPr>
              <a:t>.</a:t>
            </a:r>
            <a:endParaRPr lang="fr-FR" dirty="0">
              <a:solidFill>
                <a:schemeClr val="tx1"/>
              </a:solidFill>
            </a:endParaRPr>
          </a:p>
        </p:txBody>
      </p:sp>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Textures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214282" y="928670"/>
            <a:ext cx="8215370" cy="1015663"/>
          </a:xfrm>
          <a:prstGeom prst="rect">
            <a:avLst/>
          </a:prstGeom>
        </p:spPr>
        <p:txBody>
          <a:bodyPr wrap="square">
            <a:spAutoFit/>
          </a:bodyPr>
          <a:lstStyle/>
          <a:p>
            <a:r>
              <a:rPr lang="fr-FR" sz="2000" dirty="0" smtClean="0"/>
              <a:t>Voici un exemple illustrant les grandes lignes servant à activer le placage de</a:t>
            </a:r>
          </a:p>
          <a:p>
            <a:r>
              <a:rPr lang="fr-FR" sz="2000" dirty="0" smtClean="0"/>
              <a:t>texture.</a:t>
            </a:r>
          </a:p>
          <a:p>
            <a:r>
              <a:rPr lang="fr-FR" sz="2000" dirty="0" smtClean="0"/>
              <a:t>Dans le programme client :</a:t>
            </a:r>
            <a:endParaRPr lang="fr-FR" sz="2000" dirty="0"/>
          </a:p>
        </p:txBody>
      </p:sp>
      <p:pic>
        <p:nvPicPr>
          <p:cNvPr id="3074" name="Picture 2"/>
          <p:cNvPicPr>
            <a:picLocks noChangeAspect="1" noChangeArrowheads="1"/>
          </p:cNvPicPr>
          <p:nvPr/>
        </p:nvPicPr>
        <p:blipFill>
          <a:blip r:embed="rId2"/>
          <a:srcRect/>
          <a:stretch>
            <a:fillRect/>
          </a:stretch>
        </p:blipFill>
        <p:spPr bwMode="auto">
          <a:xfrm>
            <a:off x="71406" y="1928802"/>
            <a:ext cx="8877168" cy="4872018"/>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Textures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142844" y="933470"/>
            <a:ext cx="8858312" cy="5863806"/>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Exemple</a:t>
            </a:r>
            <a:r>
              <a:rPr kumimoji="0" lang="fr-FR" sz="44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 Texture GLSL</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000660"/>
          </a:xfrm>
        </p:spPr>
        <p:txBody>
          <a:bodyPr/>
          <a:lstStyle/>
          <a:p>
            <a:pPr algn="l"/>
            <a:r>
              <a:rPr lang="fr-FR" sz="2800" dirty="0" smtClean="0">
                <a:solidFill>
                  <a:schemeClr val="tx1"/>
                </a:solidFill>
              </a:rPr>
              <a:t>il y a quatre variables à gérer :</a:t>
            </a:r>
          </a:p>
          <a:p>
            <a:pPr algn="l"/>
            <a:endParaRPr lang="fr-FR" sz="2800" dirty="0" smtClean="0">
              <a:solidFill>
                <a:schemeClr val="tx1"/>
              </a:solidFill>
            </a:endParaRPr>
          </a:p>
          <a:p>
            <a:pPr algn="l">
              <a:buFont typeface="Wingdings" pitchFamily="2" charset="2"/>
              <a:buChar char="ü"/>
            </a:pPr>
            <a:r>
              <a:rPr lang="fr-FR" sz="2800" dirty="0" smtClean="0">
                <a:solidFill>
                  <a:schemeClr val="tx1"/>
                </a:solidFill>
              </a:rPr>
              <a:t>  la matrice de la texture : </a:t>
            </a:r>
            <a:r>
              <a:rPr lang="fr-FR" sz="2800" dirty="0" err="1" smtClean="0">
                <a:solidFill>
                  <a:schemeClr val="tx1"/>
                </a:solidFill>
              </a:rPr>
              <a:t>gl_TextureMatrix</a:t>
            </a:r>
            <a:r>
              <a:rPr lang="fr-FR" sz="2800" dirty="0" smtClean="0">
                <a:solidFill>
                  <a:schemeClr val="tx1"/>
                </a:solidFill>
              </a:rPr>
              <a:t> ;</a:t>
            </a:r>
          </a:p>
          <a:p>
            <a:pPr algn="l">
              <a:buFont typeface="Wingdings" pitchFamily="2" charset="2"/>
              <a:buChar char="ü"/>
            </a:pPr>
            <a:r>
              <a:rPr lang="fr-FR" sz="2800" dirty="0" smtClean="0">
                <a:solidFill>
                  <a:schemeClr val="tx1"/>
                </a:solidFill>
              </a:rPr>
              <a:t>  Les coordonnées de la texture : gl_MultiTexCoord0 ;</a:t>
            </a:r>
          </a:p>
          <a:p>
            <a:pPr algn="l">
              <a:buFont typeface="Wingdings" pitchFamily="2" charset="2"/>
              <a:buChar char="ü"/>
            </a:pPr>
            <a:r>
              <a:rPr lang="fr-FR" sz="2800" dirty="0" smtClean="0">
                <a:solidFill>
                  <a:schemeClr val="tx1"/>
                </a:solidFill>
              </a:rPr>
              <a:t>  les coordonnées de la texture (interpolés) : 	gl_TexCoord[ gl_MaxTextureCoords ] ;</a:t>
            </a:r>
          </a:p>
          <a:p>
            <a:pPr algn="l">
              <a:buFont typeface="Wingdings" pitchFamily="2" charset="2"/>
              <a:buChar char="ü"/>
            </a:pPr>
            <a:r>
              <a:rPr lang="fr-FR" sz="2800" dirty="0" smtClean="0">
                <a:solidFill>
                  <a:schemeClr val="tx1"/>
                </a:solidFill>
              </a:rPr>
              <a:t>  l'échantillon de la texture (les couleurs), qui est une 	variable uniforme.</a:t>
            </a:r>
          </a:p>
          <a:p>
            <a:pPr algn="l"/>
            <a:endParaRPr lang="fr-FR" dirty="0"/>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Exemple : Texture GLSL</a:t>
            </a:r>
            <a:endParaRPr lang="fr-FR" sz="44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ous-titre 6"/>
          <p:cNvSpPr>
            <a:spLocks noGrp="1"/>
          </p:cNvSpPr>
          <p:nvPr>
            <p:ph type="subTitle" idx="1"/>
          </p:nvPr>
        </p:nvSpPr>
        <p:spPr>
          <a:xfrm>
            <a:off x="314340" y="1214422"/>
            <a:ext cx="8401064" cy="5357850"/>
          </a:xfrm>
        </p:spPr>
        <p:txBody>
          <a:bodyPr>
            <a:normAutofit fontScale="92500" lnSpcReduction="10000"/>
          </a:bodyPr>
          <a:lstStyle/>
          <a:p>
            <a:pPr algn="l"/>
            <a:r>
              <a:rPr lang="fr-FR" sz="2400" b="1" dirty="0" smtClean="0">
                <a:solidFill>
                  <a:schemeClr val="tx1"/>
                </a:solidFill>
              </a:rPr>
              <a:t>Vertex </a:t>
            </a:r>
            <a:r>
              <a:rPr lang="fr-FR" sz="2400" b="1" dirty="0" err="1" smtClean="0">
                <a:solidFill>
                  <a:schemeClr val="tx1"/>
                </a:solidFill>
              </a:rPr>
              <a:t>shader</a:t>
            </a:r>
            <a:r>
              <a:rPr lang="fr-FR" sz="2400" b="1" dirty="0" smtClean="0">
                <a:solidFill>
                  <a:schemeClr val="tx1"/>
                </a:solidFill>
              </a:rPr>
              <a:t> d'application d'une</a:t>
            </a:r>
          </a:p>
          <a:p>
            <a:pPr algn="l"/>
            <a:r>
              <a:rPr lang="fr-FR" sz="2400" dirty="0" err="1" smtClean="0">
                <a:solidFill>
                  <a:schemeClr val="tx1"/>
                </a:solidFill>
              </a:rPr>
              <a:t>void</a:t>
            </a:r>
            <a:r>
              <a:rPr lang="fr-FR" sz="2400" dirty="0" smtClean="0">
                <a:solidFill>
                  <a:schemeClr val="tx1"/>
                </a:solidFill>
              </a:rPr>
              <a:t> main (</a:t>
            </a:r>
            <a:r>
              <a:rPr lang="fr-FR" sz="2400" dirty="0" err="1" smtClean="0">
                <a:solidFill>
                  <a:schemeClr val="tx1"/>
                </a:solidFill>
              </a:rPr>
              <a:t>void</a:t>
            </a:r>
            <a:r>
              <a:rPr lang="fr-FR" sz="2400" dirty="0" smtClean="0">
                <a:solidFill>
                  <a:schemeClr val="tx1"/>
                </a:solidFill>
              </a:rPr>
              <a:t>) </a:t>
            </a:r>
          </a:p>
          <a:p>
            <a:pPr algn="l"/>
            <a:r>
              <a:rPr lang="fr-FR" sz="2400" dirty="0" smtClean="0">
                <a:solidFill>
                  <a:schemeClr val="tx1"/>
                </a:solidFill>
              </a:rPr>
              <a:t>{  </a:t>
            </a:r>
            <a:r>
              <a:rPr lang="fr-FR" sz="2400" dirty="0" err="1" smtClean="0">
                <a:solidFill>
                  <a:schemeClr val="tx1"/>
                </a:solidFill>
              </a:rPr>
              <a:t>gl_TexCoord</a:t>
            </a:r>
            <a:r>
              <a:rPr lang="fr-FR" sz="2400" dirty="0" smtClean="0">
                <a:solidFill>
                  <a:schemeClr val="tx1"/>
                </a:solidFill>
              </a:rPr>
              <a:t>[0] = </a:t>
            </a:r>
            <a:r>
              <a:rPr lang="fr-FR" sz="2400" dirty="0" err="1" smtClean="0">
                <a:solidFill>
                  <a:schemeClr val="tx1"/>
                </a:solidFill>
              </a:rPr>
              <a:t>gl_TextureMatrix</a:t>
            </a:r>
            <a:r>
              <a:rPr lang="fr-FR" sz="2400" dirty="0" smtClean="0">
                <a:solidFill>
                  <a:schemeClr val="tx1"/>
                </a:solidFill>
              </a:rPr>
              <a:t>[0] * gl_MultiTexCoord0;   </a:t>
            </a:r>
          </a:p>
          <a:p>
            <a:pPr algn="l"/>
            <a:r>
              <a:rPr lang="fr-FR" sz="2400" dirty="0" smtClean="0">
                <a:solidFill>
                  <a:schemeClr val="tx1"/>
                </a:solidFill>
              </a:rPr>
              <a:t>   </a:t>
            </a:r>
            <a:r>
              <a:rPr lang="fr-FR" sz="2400" dirty="0" err="1" smtClean="0">
                <a:solidFill>
                  <a:schemeClr val="tx1"/>
                </a:solidFill>
              </a:rPr>
              <a:t>gl_Position</a:t>
            </a:r>
            <a:r>
              <a:rPr lang="fr-FR" sz="2400" dirty="0" smtClean="0">
                <a:solidFill>
                  <a:schemeClr val="tx1"/>
                </a:solidFill>
              </a:rPr>
              <a:t> = </a:t>
            </a:r>
            <a:r>
              <a:rPr lang="fr-FR" sz="2400" dirty="0" err="1" smtClean="0">
                <a:solidFill>
                  <a:schemeClr val="tx1"/>
                </a:solidFill>
              </a:rPr>
              <a:t>ftransform</a:t>
            </a:r>
            <a:r>
              <a:rPr lang="fr-FR" sz="2400" dirty="0" smtClean="0">
                <a:solidFill>
                  <a:schemeClr val="tx1"/>
                </a:solidFill>
              </a:rPr>
              <a:t>(); </a:t>
            </a:r>
            <a:endParaRPr lang="fr-FR" sz="2400" b="1" dirty="0" smtClean="0">
              <a:solidFill>
                <a:schemeClr val="accent3">
                  <a:lumMod val="50000"/>
                </a:schemeClr>
              </a:solidFill>
            </a:endParaRPr>
          </a:p>
          <a:p>
            <a:pPr algn="l"/>
            <a:r>
              <a:rPr lang="fr-FR" sz="2400" dirty="0" smtClean="0">
                <a:solidFill>
                  <a:schemeClr val="tx1"/>
                </a:solidFill>
              </a:rPr>
              <a:t> } </a:t>
            </a:r>
          </a:p>
          <a:p>
            <a:pPr algn="l"/>
            <a:r>
              <a:rPr lang="fr-FR" sz="2400" b="1" dirty="0" smtClean="0">
                <a:solidFill>
                  <a:schemeClr val="tx1"/>
                </a:solidFill>
              </a:rPr>
              <a:t>Fragment </a:t>
            </a:r>
            <a:r>
              <a:rPr lang="fr-FR" sz="2400" b="1" dirty="0" err="1" smtClean="0">
                <a:solidFill>
                  <a:schemeClr val="tx1"/>
                </a:solidFill>
              </a:rPr>
              <a:t>shader</a:t>
            </a:r>
            <a:r>
              <a:rPr lang="fr-FR" sz="2400" b="1" dirty="0" smtClean="0">
                <a:solidFill>
                  <a:schemeClr val="tx1"/>
                </a:solidFill>
              </a:rPr>
              <a:t> d'application d'une</a:t>
            </a:r>
          </a:p>
          <a:p>
            <a:pPr algn="l"/>
            <a:r>
              <a:rPr lang="fr-FR" sz="2400" b="1" dirty="0" smtClean="0">
                <a:solidFill>
                  <a:schemeClr val="accent3">
                    <a:lumMod val="50000"/>
                  </a:schemeClr>
                </a:solidFill>
              </a:rPr>
              <a:t>// sampler 2D pour récupérer la couleur de texture</a:t>
            </a:r>
          </a:p>
          <a:p>
            <a:pPr algn="l"/>
            <a:r>
              <a:rPr lang="fr-FR" sz="2400" dirty="0" err="1" smtClean="0">
                <a:solidFill>
                  <a:schemeClr val="tx1"/>
                </a:solidFill>
              </a:rPr>
              <a:t>uniform</a:t>
            </a:r>
            <a:r>
              <a:rPr lang="fr-FR" sz="2400" dirty="0" smtClean="0">
                <a:solidFill>
                  <a:schemeClr val="tx1"/>
                </a:solidFill>
              </a:rPr>
              <a:t> sampler2D tex;</a:t>
            </a:r>
          </a:p>
          <a:p>
            <a:pPr algn="l"/>
            <a:r>
              <a:rPr lang="fr-FR" sz="2400" dirty="0" smtClean="0">
                <a:solidFill>
                  <a:schemeClr val="tx1"/>
                </a:solidFill>
              </a:rPr>
              <a:t> </a:t>
            </a:r>
            <a:r>
              <a:rPr lang="fr-FR" sz="2400" dirty="0" err="1" smtClean="0">
                <a:solidFill>
                  <a:schemeClr val="tx1"/>
                </a:solidFill>
              </a:rPr>
              <a:t>void</a:t>
            </a:r>
            <a:r>
              <a:rPr lang="fr-FR" sz="2400" dirty="0" smtClean="0">
                <a:solidFill>
                  <a:schemeClr val="tx1"/>
                </a:solidFill>
              </a:rPr>
              <a:t> main(</a:t>
            </a:r>
            <a:r>
              <a:rPr lang="fr-FR" sz="2400" dirty="0" err="1" smtClean="0">
                <a:solidFill>
                  <a:schemeClr val="tx1"/>
                </a:solidFill>
              </a:rPr>
              <a:t>void</a:t>
            </a:r>
            <a:r>
              <a:rPr lang="fr-FR" sz="2400" dirty="0" smtClean="0">
                <a:solidFill>
                  <a:schemeClr val="tx1"/>
                </a:solidFill>
              </a:rPr>
              <a:t>)</a:t>
            </a:r>
          </a:p>
          <a:p>
            <a:pPr algn="l"/>
            <a:r>
              <a:rPr lang="fr-FR" sz="2400" dirty="0" smtClean="0">
                <a:solidFill>
                  <a:schemeClr val="tx1"/>
                </a:solidFill>
              </a:rPr>
              <a:t>  {  </a:t>
            </a:r>
          </a:p>
          <a:p>
            <a:pPr algn="l"/>
            <a:r>
              <a:rPr lang="fr-FR" sz="2400" dirty="0" smtClean="0">
                <a:solidFill>
                  <a:schemeClr val="tx1"/>
                </a:solidFill>
              </a:rPr>
              <a:t>    </a:t>
            </a:r>
            <a:r>
              <a:rPr lang="fr-FR" sz="2400" b="1" dirty="0" smtClean="0">
                <a:solidFill>
                  <a:schemeClr val="accent3">
                    <a:lumMod val="50000"/>
                  </a:schemeClr>
                </a:solidFill>
              </a:rPr>
              <a:t>// On récupère la couleur du </a:t>
            </a:r>
            <a:r>
              <a:rPr lang="fr-FR" sz="2400" b="1" dirty="0" err="1" smtClean="0">
                <a:solidFill>
                  <a:schemeClr val="accent3">
                    <a:lumMod val="50000"/>
                  </a:schemeClr>
                </a:solidFill>
              </a:rPr>
              <a:t>texel</a:t>
            </a:r>
            <a:r>
              <a:rPr lang="fr-FR" sz="2400" b="1" dirty="0" smtClean="0">
                <a:solidFill>
                  <a:schemeClr val="accent3">
                    <a:lumMod val="50000"/>
                  </a:schemeClr>
                </a:solidFill>
              </a:rPr>
              <a:t> aux coordonnée </a:t>
            </a:r>
            <a:r>
              <a:rPr lang="fr-FR" sz="2400" b="1" dirty="0" err="1" smtClean="0">
                <a:solidFill>
                  <a:schemeClr val="accent3">
                    <a:lumMod val="50000"/>
                  </a:schemeClr>
                </a:solidFill>
              </a:rPr>
              <a:t>gl_TexCoord</a:t>
            </a:r>
            <a:r>
              <a:rPr lang="fr-FR" sz="2400" b="1" dirty="0" smtClean="0">
                <a:solidFill>
                  <a:schemeClr val="accent3">
                    <a:lumMod val="50000"/>
                  </a:schemeClr>
                </a:solidFill>
              </a:rPr>
              <a:t>[0].st</a:t>
            </a:r>
          </a:p>
          <a:p>
            <a:pPr algn="l"/>
            <a:r>
              <a:rPr lang="fr-FR" sz="2400" b="1" dirty="0" smtClean="0">
                <a:solidFill>
                  <a:schemeClr val="accent3">
                    <a:lumMod val="50000"/>
                  </a:schemeClr>
                </a:solidFill>
              </a:rPr>
              <a:t>     //  texture2D : récupère le pixel dans la texture</a:t>
            </a:r>
          </a:p>
          <a:p>
            <a:pPr algn="l"/>
            <a:r>
              <a:rPr lang="fr-FR" sz="2400" dirty="0" smtClean="0">
                <a:solidFill>
                  <a:schemeClr val="tx1"/>
                </a:solidFill>
              </a:rPr>
              <a:t>     </a:t>
            </a:r>
            <a:r>
              <a:rPr lang="fr-FR" sz="2400" dirty="0" err="1" smtClean="0">
                <a:solidFill>
                  <a:schemeClr val="tx1"/>
                </a:solidFill>
              </a:rPr>
              <a:t>gl_FragColor</a:t>
            </a:r>
            <a:r>
              <a:rPr lang="fr-FR" sz="2400" dirty="0" smtClean="0">
                <a:solidFill>
                  <a:schemeClr val="tx1"/>
                </a:solidFill>
              </a:rPr>
              <a:t> = texture2D(</a:t>
            </a:r>
            <a:r>
              <a:rPr lang="fr-FR" sz="2400" dirty="0" err="1" smtClean="0">
                <a:solidFill>
                  <a:schemeClr val="tx1"/>
                </a:solidFill>
              </a:rPr>
              <a:t>tex,gl_TexCoord</a:t>
            </a:r>
            <a:r>
              <a:rPr lang="fr-FR" sz="2400" dirty="0" smtClean="0">
                <a:solidFill>
                  <a:schemeClr val="tx1"/>
                </a:solidFill>
              </a:rPr>
              <a:t>[0].st);</a:t>
            </a:r>
          </a:p>
          <a:p>
            <a:pPr algn="l"/>
            <a:r>
              <a:rPr lang="fr-FR" sz="2400" dirty="0" smtClean="0">
                <a:solidFill>
                  <a:schemeClr val="tx1"/>
                </a:solidFill>
              </a:rPr>
              <a:t>  } </a:t>
            </a:r>
          </a:p>
          <a:p>
            <a:pPr algn="l"/>
            <a:endParaRPr lang="fr-FR" sz="2800" dirty="0">
              <a:solidFill>
                <a:schemeClr val="tx1">
                  <a:lumMod val="85000"/>
                  <a:lumOff val="15000"/>
                </a:schemeClr>
              </a:solidFill>
            </a:endParaRPr>
          </a:p>
        </p:txBody>
      </p:sp>
      <p:sp>
        <p:nvSpPr>
          <p:cNvPr id="9"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89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71414"/>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Pipeline Graphique</a:t>
            </a: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1.</a:t>
            </a:r>
          </a:p>
        </p:txBody>
      </p:sp>
      <p:pic>
        <p:nvPicPr>
          <p:cNvPr id="4098" name="Picture 2"/>
          <p:cNvPicPr>
            <a:picLocks noChangeAspect="1" noChangeArrowheads="1"/>
          </p:cNvPicPr>
          <p:nvPr/>
        </p:nvPicPr>
        <p:blipFill>
          <a:blip r:embed="rId2"/>
          <a:srcRect/>
          <a:stretch>
            <a:fillRect/>
          </a:stretch>
        </p:blipFill>
        <p:spPr bwMode="auto">
          <a:xfrm>
            <a:off x="0" y="928670"/>
            <a:ext cx="9144000" cy="5929330"/>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44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Les opérateurs</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2000232" y="881080"/>
            <a:ext cx="5074743" cy="5976920"/>
          </a:xfrm>
          <a:prstGeom prst="rect">
            <a:avLst/>
          </a:prstGeom>
          <a:noFill/>
          <a:ln w="9525">
            <a:noFill/>
            <a:miter lim="800000"/>
            <a:headEnd/>
            <a:tailEnd/>
          </a:ln>
          <a:effectLst/>
        </p:spPr>
      </p:pic>
      <p:sp>
        <p:nvSpPr>
          <p:cNvPr id="8"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90</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7"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4.</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Sous-titre 6"/>
          <p:cNvSpPr>
            <a:spLocks noGrp="1"/>
          </p:cNvSpPr>
          <p:nvPr>
            <p:ph type="subTitle" idx="1"/>
          </p:nvPr>
        </p:nvSpPr>
        <p:spPr>
          <a:xfrm>
            <a:off x="1071538" y="1571612"/>
            <a:ext cx="7072362" cy="2500330"/>
          </a:xfrm>
        </p:spPr>
        <p:txBody>
          <a:bodyPr>
            <a:noAutofit/>
          </a:bodyPr>
          <a:lstStyle/>
          <a:p>
            <a:r>
              <a:rPr lang="fr-F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Partie 5.</a:t>
            </a:r>
          </a:p>
          <a:p>
            <a:pPr lvl="0"/>
            <a:r>
              <a:rPr lang="fr-F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Utilisation de </a:t>
            </a:r>
            <a:r>
              <a:rPr lang="fr-FR"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shaders</a:t>
            </a:r>
            <a:r>
              <a:rPr lang="fr-F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dans une application </a:t>
            </a:r>
            <a:r>
              <a:rPr lang="fr-FR"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OpenGL</a:t>
            </a:r>
            <a:endParaRPr lang="fr-F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Espace réservé du contenu 4"/>
          <p:cNvSpPr>
            <a:spLocks noGrp="1"/>
          </p:cNvSpPr>
          <p:nvPr>
            <p:ph idx="1"/>
          </p:nvPr>
        </p:nvSpPr>
        <p:spPr>
          <a:xfrm>
            <a:off x="312752" y="1285860"/>
            <a:ext cx="8402652" cy="5000660"/>
          </a:xfrm>
        </p:spPr>
        <p:txBody>
          <a:bodyPr>
            <a:normAutofit fontScale="85000" lnSpcReduction="10000"/>
          </a:bodyPr>
          <a:lstStyle/>
          <a:p>
            <a:pPr marL="457200" indent="-457200" algn="just">
              <a:buFont typeface="Calibri" pitchFamily="34" charset="0"/>
              <a:buAutoNum type="arabicPeriod"/>
            </a:pPr>
            <a:r>
              <a:rPr lang="fr-CA" dirty="0" smtClean="0">
                <a:ea typeface="Consolas" pitchFamily="49" charset="0"/>
                <a:cs typeface="Consolas" pitchFamily="49" charset="0"/>
              </a:rPr>
              <a:t>Lire le fichier contenant le source du </a:t>
            </a:r>
            <a:r>
              <a:rPr lang="fr-CA" i="1" dirty="0" err="1" smtClean="0">
                <a:ea typeface="Consolas" pitchFamily="49" charset="0"/>
                <a:cs typeface="Consolas" pitchFamily="49" charset="0"/>
              </a:rPr>
              <a:t>shader</a:t>
            </a:r>
            <a:endParaRPr lang="fr-CA" i="1" dirty="0" smtClean="0">
              <a:ea typeface="Consolas" pitchFamily="49" charset="0"/>
              <a:cs typeface="Consolas" pitchFamily="49" charset="0"/>
            </a:endParaRPr>
          </a:p>
          <a:p>
            <a:pPr marL="457200" indent="-457200" algn="just">
              <a:buFont typeface="Calibri" pitchFamily="34" charset="0"/>
              <a:buAutoNum type="arabicPeriod"/>
            </a:pPr>
            <a:r>
              <a:rPr lang="fr-CA" dirty="0" smtClean="0">
                <a:ea typeface="Consolas" pitchFamily="49" charset="0"/>
                <a:cs typeface="Consolas" pitchFamily="49" charset="0"/>
              </a:rPr>
              <a:t>Créer un objet </a:t>
            </a:r>
            <a:r>
              <a:rPr lang="fr-CA" i="1" dirty="0" smtClean="0">
                <a:ea typeface="Consolas" pitchFamily="49" charset="0"/>
                <a:cs typeface="Consolas" pitchFamily="49" charset="0"/>
              </a:rPr>
              <a:t>program</a:t>
            </a:r>
          </a:p>
          <a:p>
            <a:pPr marL="457200" indent="-457200" algn="just">
              <a:buFont typeface="Calibri" pitchFamily="34" charset="0"/>
              <a:buAutoNum type="arabicPeriod"/>
            </a:pPr>
            <a:r>
              <a:rPr lang="fr-CA" dirty="0" smtClean="0">
                <a:ea typeface="Consolas" pitchFamily="49" charset="0"/>
                <a:cs typeface="Consolas" pitchFamily="49" charset="0"/>
              </a:rPr>
              <a:t>Créer un objet </a:t>
            </a:r>
            <a:r>
              <a:rPr lang="fr-CA" i="1" dirty="0" err="1" smtClean="0">
                <a:ea typeface="Consolas" pitchFamily="49" charset="0"/>
                <a:cs typeface="Consolas" pitchFamily="49" charset="0"/>
              </a:rPr>
              <a:t>shader</a:t>
            </a:r>
            <a:r>
              <a:rPr lang="fr-CA" dirty="0" smtClean="0">
                <a:ea typeface="Consolas" pitchFamily="49" charset="0"/>
                <a:cs typeface="Consolas" pitchFamily="49" charset="0"/>
              </a:rPr>
              <a:t> pour chaque élément de la pipeline graphique à programmer</a:t>
            </a:r>
            <a:endParaRPr lang="fr-CA" i="1" dirty="0" smtClean="0">
              <a:ea typeface="Consolas" pitchFamily="49" charset="0"/>
              <a:cs typeface="Consolas" pitchFamily="49" charset="0"/>
            </a:endParaRPr>
          </a:p>
          <a:p>
            <a:pPr marL="457200" indent="-457200" algn="just">
              <a:buFont typeface="Calibri" pitchFamily="34" charset="0"/>
              <a:buAutoNum type="arabicPeriod"/>
            </a:pPr>
            <a:r>
              <a:rPr lang="fr-CA" dirty="0" smtClean="0">
                <a:ea typeface="Consolas" pitchFamily="49" charset="0"/>
                <a:cs typeface="Consolas" pitchFamily="49" charset="0"/>
              </a:rPr>
              <a:t>Attacher chaque objet </a:t>
            </a:r>
            <a:r>
              <a:rPr lang="fr-CA" i="1" dirty="0" err="1" smtClean="0">
                <a:ea typeface="Consolas" pitchFamily="49" charset="0"/>
                <a:cs typeface="Consolas" pitchFamily="49" charset="0"/>
              </a:rPr>
              <a:t>shader</a:t>
            </a:r>
            <a:r>
              <a:rPr lang="fr-CA" dirty="0" smtClean="0">
                <a:ea typeface="Consolas" pitchFamily="49" charset="0"/>
                <a:cs typeface="Consolas" pitchFamily="49" charset="0"/>
              </a:rPr>
              <a:t> à l’objet </a:t>
            </a:r>
            <a:r>
              <a:rPr lang="fr-CA" i="1" dirty="0" smtClean="0">
                <a:ea typeface="Consolas" pitchFamily="49" charset="0"/>
                <a:cs typeface="Consolas" pitchFamily="49" charset="0"/>
              </a:rPr>
              <a:t>program</a:t>
            </a:r>
          </a:p>
          <a:p>
            <a:pPr marL="457200" indent="-457200" algn="just">
              <a:buFont typeface="Calibri" pitchFamily="34" charset="0"/>
              <a:buAutoNum type="arabicPeriod"/>
            </a:pPr>
            <a:r>
              <a:rPr lang="fr-CA" dirty="0" smtClean="0">
                <a:ea typeface="Consolas" pitchFamily="49" charset="0"/>
                <a:cs typeface="Consolas" pitchFamily="49" charset="0"/>
              </a:rPr>
              <a:t>Lier le source à chaque objet </a:t>
            </a:r>
            <a:r>
              <a:rPr lang="fr-CA" i="1" dirty="0" err="1" smtClean="0">
                <a:ea typeface="Consolas" pitchFamily="49" charset="0"/>
                <a:cs typeface="Consolas" pitchFamily="49" charset="0"/>
              </a:rPr>
              <a:t>shader</a:t>
            </a:r>
            <a:r>
              <a:rPr lang="fr-CA" dirty="0" smtClean="0">
                <a:ea typeface="Consolas" pitchFamily="49" charset="0"/>
                <a:cs typeface="Consolas" pitchFamily="49" charset="0"/>
              </a:rPr>
              <a:t> </a:t>
            </a:r>
          </a:p>
          <a:p>
            <a:pPr marL="457200" indent="-457200" algn="just">
              <a:buFont typeface="Calibri" pitchFamily="34" charset="0"/>
              <a:buAutoNum type="arabicPeriod"/>
            </a:pPr>
            <a:r>
              <a:rPr lang="fr-CA" dirty="0" smtClean="0">
                <a:ea typeface="Consolas" pitchFamily="49" charset="0"/>
                <a:cs typeface="Consolas" pitchFamily="49" charset="0"/>
              </a:rPr>
              <a:t>Compiler chaque objet </a:t>
            </a:r>
            <a:r>
              <a:rPr lang="fr-CA" i="1" dirty="0" err="1" smtClean="0">
                <a:ea typeface="Consolas" pitchFamily="49" charset="0"/>
                <a:cs typeface="Consolas" pitchFamily="49" charset="0"/>
              </a:rPr>
              <a:t>shader</a:t>
            </a:r>
            <a:endParaRPr lang="fr-CA" i="1" dirty="0" smtClean="0">
              <a:ea typeface="Consolas" pitchFamily="49" charset="0"/>
              <a:cs typeface="Consolas" pitchFamily="49" charset="0"/>
            </a:endParaRPr>
          </a:p>
          <a:p>
            <a:pPr marL="457200" indent="-457200" algn="just">
              <a:buFont typeface="Calibri" pitchFamily="34" charset="0"/>
              <a:buAutoNum type="arabicPeriod"/>
            </a:pPr>
            <a:r>
              <a:rPr lang="fr-CA" dirty="0" smtClean="0">
                <a:ea typeface="Consolas" pitchFamily="49" charset="0"/>
                <a:cs typeface="Consolas" pitchFamily="49" charset="0"/>
              </a:rPr>
              <a:t>Lier les objets </a:t>
            </a:r>
            <a:r>
              <a:rPr lang="fr-CA" i="1" dirty="0" err="1" smtClean="0">
                <a:ea typeface="Consolas" pitchFamily="49" charset="0"/>
                <a:cs typeface="Consolas" pitchFamily="49" charset="0"/>
              </a:rPr>
              <a:t>shaders</a:t>
            </a:r>
            <a:r>
              <a:rPr lang="fr-CA" dirty="0" smtClean="0">
                <a:ea typeface="Consolas" pitchFamily="49" charset="0"/>
                <a:cs typeface="Consolas" pitchFamily="49" charset="0"/>
              </a:rPr>
              <a:t> entre eux dans l’objet </a:t>
            </a:r>
            <a:r>
              <a:rPr lang="fr-CA" i="1" dirty="0" smtClean="0">
                <a:ea typeface="Consolas" pitchFamily="49" charset="0"/>
                <a:cs typeface="Consolas" pitchFamily="49" charset="0"/>
              </a:rPr>
              <a:t>program</a:t>
            </a:r>
          </a:p>
          <a:p>
            <a:pPr marL="457200" indent="-457200" algn="just">
              <a:buFont typeface="Calibri" pitchFamily="34" charset="0"/>
              <a:buAutoNum type="arabicPeriod"/>
            </a:pPr>
            <a:r>
              <a:rPr lang="fr-CA" dirty="0" smtClean="0">
                <a:ea typeface="Consolas" pitchFamily="49" charset="0"/>
                <a:cs typeface="Consolas" pitchFamily="49" charset="0"/>
              </a:rPr>
              <a:t>Sélectionner l’objet </a:t>
            </a:r>
            <a:r>
              <a:rPr lang="fr-CA" i="1" dirty="0" smtClean="0">
                <a:ea typeface="Consolas" pitchFamily="49" charset="0"/>
                <a:cs typeface="Consolas" pitchFamily="49" charset="0"/>
              </a:rPr>
              <a:t>program</a:t>
            </a:r>
          </a:p>
          <a:p>
            <a:pPr marL="457200" indent="-457200" algn="just">
              <a:buFont typeface="Calibri" pitchFamily="34" charset="0"/>
              <a:buAutoNum type="arabicPeriod"/>
            </a:pPr>
            <a:r>
              <a:rPr lang="fr-CA" dirty="0" smtClean="0">
                <a:ea typeface="Consolas" pitchFamily="49" charset="0"/>
                <a:cs typeface="Consolas" pitchFamily="49" charset="0"/>
              </a:rPr>
              <a:t>Lier les variables </a:t>
            </a:r>
            <a:r>
              <a:rPr lang="fr-CA" dirty="0" err="1" smtClean="0">
                <a:ea typeface="Consolas" pitchFamily="49" charset="0"/>
                <a:cs typeface="Consolas" pitchFamily="49" charset="0"/>
              </a:rPr>
              <a:t>uniform</a:t>
            </a:r>
            <a:r>
              <a:rPr lang="fr-CA" dirty="0" smtClean="0">
                <a:ea typeface="Consolas" pitchFamily="49" charset="0"/>
                <a:cs typeface="Consolas" pitchFamily="49" charset="0"/>
              </a:rPr>
              <a:t> et </a:t>
            </a:r>
            <a:r>
              <a:rPr lang="fr-CA" dirty="0" err="1" smtClean="0">
                <a:ea typeface="Consolas" pitchFamily="49" charset="0"/>
                <a:cs typeface="Consolas" pitchFamily="49" charset="0"/>
              </a:rPr>
              <a:t>attribute</a:t>
            </a:r>
            <a:r>
              <a:rPr lang="fr-CA" dirty="0" smtClean="0">
                <a:ea typeface="Consolas" pitchFamily="49" charset="0"/>
                <a:cs typeface="Consolas" pitchFamily="49" charset="0"/>
              </a:rPr>
              <a:t> venant de l’application à l’objet </a:t>
            </a:r>
            <a:r>
              <a:rPr lang="fr-CA" i="1" dirty="0" smtClean="0">
                <a:ea typeface="Consolas" pitchFamily="49" charset="0"/>
                <a:cs typeface="Consolas" pitchFamily="49" charset="0"/>
              </a:rPr>
              <a:t>program</a:t>
            </a: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571472" y="-24"/>
            <a:ext cx="857256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endPar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à la pipeline</a:t>
            </a:r>
            <a:endParaRPr kumimoji="0" lang="fr-FR" sz="2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92</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Espace réservé du contenu 7"/>
          <p:cNvSpPr>
            <a:spLocks noGrp="1"/>
          </p:cNvSpPr>
          <p:nvPr>
            <p:ph idx="1"/>
          </p:nvPr>
        </p:nvSpPr>
        <p:spPr>
          <a:xfrm>
            <a:off x="428596" y="1357298"/>
            <a:ext cx="7929618" cy="4929222"/>
          </a:xfrm>
        </p:spPr>
        <p:txBody>
          <a:bodyPr>
            <a:normAutofit/>
          </a:bodyPr>
          <a:lstStyle/>
          <a:p>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Lire le fichier contenant la source du </a:t>
            </a:r>
            <a:r>
              <a:rPr lang="fr-FR"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a:t>
            </a:r>
            <a:endPar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endParaRPr>
          </a:p>
          <a:p>
            <a:pPr lvl="1" algn="just"/>
            <a:r>
              <a:rPr lang="fr-FR" dirty="0" smtClean="0"/>
              <a:t>Utilisez vos fonctions préférées pour lire et placer le contenu du fichier sur le disque dans une chaîne de caractères</a:t>
            </a:r>
          </a:p>
          <a:p>
            <a:pPr lvl="1" algn="just"/>
            <a:r>
              <a:rPr lang="fr-FR" dirty="0" smtClean="0"/>
              <a:t>Le contenu du fichier doit être accessible par un pointeur </a:t>
            </a:r>
            <a:r>
              <a:rPr lang="fr-FR" dirty="0" err="1" smtClean="0">
                <a:latin typeface="Consolas" pitchFamily="49" charset="0"/>
                <a:ea typeface="Consolas" pitchFamily="49" charset="0"/>
                <a:cs typeface="Consolas" pitchFamily="49" charset="0"/>
              </a:rPr>
              <a:t>GLchar</a:t>
            </a:r>
            <a:r>
              <a:rPr lang="fr-FR" dirty="0" smtClean="0">
                <a:latin typeface="Consolas" pitchFamily="49" charset="0"/>
                <a:ea typeface="Consolas" pitchFamily="49" charset="0"/>
                <a:cs typeface="Consolas" pitchFamily="49" charset="0"/>
              </a:rPr>
              <a:t>*</a:t>
            </a:r>
            <a:endParaRPr lang="fr-FR" dirty="0" smtClean="0"/>
          </a:p>
          <a:p>
            <a:pPr lvl="1" algn="just"/>
            <a:r>
              <a:rPr lang="fr-FR" dirty="0" smtClean="0"/>
              <a:t>Par défaut, </a:t>
            </a:r>
            <a:r>
              <a:rPr lang="fr-FR" dirty="0" err="1" smtClean="0"/>
              <a:t>OpenGL</a:t>
            </a:r>
            <a:r>
              <a:rPr lang="fr-FR" dirty="0" smtClean="0"/>
              <a:t> s’attend à recevoir un tableau de caractères dont chaque ligne est terminée par un caractère nul (\0)</a:t>
            </a: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1571604" y="-24"/>
            <a:ext cx="75724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endPar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93</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Espace réservé du contenu 7"/>
          <p:cNvSpPr>
            <a:spLocks noGrp="1"/>
          </p:cNvSpPr>
          <p:nvPr>
            <p:ph idx="1"/>
          </p:nvPr>
        </p:nvSpPr>
        <p:spPr>
          <a:xfrm>
            <a:off x="214314" y="1285860"/>
            <a:ext cx="8858280" cy="4929222"/>
          </a:xfrm>
        </p:spPr>
        <p:txBody>
          <a:bodyPr>
            <a:normAutofit/>
          </a:bodyPr>
          <a:lstStyle/>
          <a:p>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Créer un objet program</a:t>
            </a:r>
          </a:p>
          <a:p>
            <a:pPr>
              <a:buFont typeface="Arial" pitchFamily="34" charset="0"/>
              <a:buNone/>
            </a:pPr>
            <a:r>
              <a:rPr lang="fr-FR" sz="1800" dirty="0" smtClean="0">
                <a:latin typeface="Consolas" pitchFamily="49" charset="0"/>
                <a:ea typeface="Consolas" pitchFamily="49" charset="0"/>
                <a:cs typeface="Consolas" pitchFamily="49" charset="0"/>
              </a:rPr>
              <a:t>	</a:t>
            </a:r>
            <a:r>
              <a:rPr lang="fr-FR" sz="2400" b="1" dirty="0" smtClean="0">
                <a:latin typeface="Consolas" pitchFamily="49" charset="0"/>
                <a:ea typeface="Consolas" pitchFamily="49" charset="0"/>
                <a:cs typeface="Consolas" pitchFamily="49" charset="0"/>
              </a:rPr>
              <a:t>GLuint pgm_obj_id = glCreateProgram();</a:t>
            </a:r>
            <a:endParaRPr lang="fr-FR" sz="1800" b="1" dirty="0" smtClean="0">
              <a:latin typeface="Consolas" pitchFamily="49" charset="0"/>
              <a:ea typeface="Consolas" pitchFamily="49" charset="0"/>
              <a:cs typeface="Consolas" pitchFamily="49" charset="0"/>
            </a:endParaRPr>
          </a:p>
          <a:p>
            <a:pPr>
              <a:buFont typeface="Arial" pitchFamily="34" charset="0"/>
              <a:buNone/>
            </a:pPr>
            <a:endParaRPr lang="fr-FR" sz="1800" dirty="0" smtClean="0">
              <a:latin typeface="Consolas" pitchFamily="49" charset="0"/>
              <a:ea typeface="Consolas" pitchFamily="49" charset="0"/>
              <a:cs typeface="Consolas" pitchFamily="49" charset="0"/>
            </a:endParaRPr>
          </a:p>
          <a:p>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Créer un objet </a:t>
            </a:r>
            <a:r>
              <a:rPr lang="fr-C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a:t>
            </a:r>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a:t>
            </a:r>
            <a:r>
              <a:rPr lang="fr-CA" dirty="0" smtClean="0">
                <a:ea typeface="Consolas" pitchFamily="49" charset="0"/>
                <a:cs typeface="Consolas" pitchFamily="49" charset="0"/>
              </a:rPr>
              <a:t>pour chaque élément de la pipeline graphique à programmer</a:t>
            </a:r>
            <a:endParaRPr lang="fr-FR" sz="1800" dirty="0" smtClean="0">
              <a:latin typeface="Consolas" pitchFamily="49" charset="0"/>
              <a:ea typeface="Consolas" pitchFamily="49" charset="0"/>
              <a:cs typeface="Consolas" pitchFamily="49" charset="0"/>
            </a:endParaRPr>
          </a:p>
          <a:p>
            <a:pPr>
              <a:buFont typeface="Arial" pitchFamily="34" charset="0"/>
              <a:buNone/>
            </a:pPr>
            <a:r>
              <a:rPr lang="fr-FR" sz="1800" dirty="0" smtClean="0">
                <a:latin typeface="Consolas" pitchFamily="49" charset="0"/>
                <a:ea typeface="Consolas" pitchFamily="49" charset="0"/>
                <a:cs typeface="Consolas" pitchFamily="49" charset="0"/>
              </a:rPr>
              <a:t>	</a:t>
            </a:r>
            <a:r>
              <a:rPr lang="fr-FR" sz="2000" b="1" dirty="0" smtClean="0">
                <a:latin typeface="Consolas" pitchFamily="49" charset="0"/>
                <a:ea typeface="Consolas" pitchFamily="49" charset="0"/>
                <a:cs typeface="Consolas" pitchFamily="49" charset="0"/>
              </a:rPr>
              <a:t>GLuint </a:t>
            </a:r>
            <a:r>
              <a:rPr lang="fr-FR" sz="2000" b="1" dirty="0" err="1" smtClean="0">
                <a:latin typeface="Consolas" pitchFamily="49" charset="0"/>
                <a:ea typeface="Consolas" pitchFamily="49" charset="0"/>
                <a:cs typeface="Consolas" pitchFamily="49" charset="0"/>
              </a:rPr>
              <a:t>vs_obj_id</a:t>
            </a:r>
            <a:r>
              <a:rPr lang="fr-FR" sz="2000" b="1" dirty="0" smtClean="0">
                <a:latin typeface="Consolas" pitchFamily="49" charset="0"/>
                <a:ea typeface="Consolas" pitchFamily="49" charset="0"/>
                <a:cs typeface="Consolas" pitchFamily="49" charset="0"/>
              </a:rPr>
              <a:t> = </a:t>
            </a:r>
            <a:r>
              <a:rPr lang="fr-FR" sz="2000" b="1" dirty="0" err="1" smtClean="0">
                <a:latin typeface="Consolas" pitchFamily="49" charset="0"/>
                <a:ea typeface="Consolas" pitchFamily="49" charset="0"/>
                <a:cs typeface="Consolas" pitchFamily="49" charset="0"/>
              </a:rPr>
              <a:t>glCreateShader</a:t>
            </a:r>
            <a:r>
              <a:rPr lang="fr-FR" sz="2000" b="1" dirty="0" smtClean="0">
                <a:latin typeface="Consolas" pitchFamily="49" charset="0"/>
                <a:ea typeface="Consolas" pitchFamily="49" charset="0"/>
                <a:cs typeface="Consolas" pitchFamily="49" charset="0"/>
              </a:rPr>
              <a:t>(GL_VERTEX_SHADER);</a:t>
            </a:r>
          </a:p>
          <a:p>
            <a:pPr>
              <a:buFont typeface="Arial" pitchFamily="34" charset="0"/>
              <a:buNone/>
            </a:pPr>
            <a:r>
              <a:rPr lang="fr-FR" sz="2000" b="1" dirty="0" smtClean="0">
                <a:latin typeface="Consolas" pitchFamily="49" charset="0"/>
                <a:ea typeface="Consolas" pitchFamily="49" charset="0"/>
                <a:cs typeface="Consolas" pitchFamily="49" charset="0"/>
              </a:rPr>
              <a:t>	GLuint </a:t>
            </a:r>
            <a:r>
              <a:rPr lang="fr-FR" sz="2000" b="1" dirty="0" err="1" smtClean="0">
                <a:latin typeface="Consolas" pitchFamily="49" charset="0"/>
                <a:ea typeface="Consolas" pitchFamily="49" charset="0"/>
                <a:cs typeface="Consolas" pitchFamily="49" charset="0"/>
              </a:rPr>
              <a:t>fs_obj_id</a:t>
            </a:r>
            <a:r>
              <a:rPr lang="fr-FR" sz="2000" b="1" dirty="0" smtClean="0">
                <a:latin typeface="Consolas" pitchFamily="49" charset="0"/>
                <a:ea typeface="Consolas" pitchFamily="49" charset="0"/>
                <a:cs typeface="Consolas" pitchFamily="49" charset="0"/>
              </a:rPr>
              <a:t> = </a:t>
            </a:r>
            <a:r>
              <a:rPr lang="fr-FR" sz="2000" b="1" dirty="0" err="1" smtClean="0">
                <a:latin typeface="Consolas" pitchFamily="49" charset="0"/>
                <a:ea typeface="Consolas" pitchFamily="49" charset="0"/>
                <a:cs typeface="Consolas" pitchFamily="49" charset="0"/>
              </a:rPr>
              <a:t>glCreateShader</a:t>
            </a:r>
            <a:r>
              <a:rPr lang="fr-FR" sz="2000" b="1" dirty="0" smtClean="0">
                <a:latin typeface="Consolas" pitchFamily="49" charset="0"/>
                <a:ea typeface="Consolas" pitchFamily="49" charset="0"/>
                <a:cs typeface="Consolas" pitchFamily="49" charset="0"/>
              </a:rPr>
              <a:t>(GL_FRAGMENT_SHADER);</a:t>
            </a:r>
          </a:p>
          <a:p>
            <a:endParaRPr lang="fr-CA" i="1" dirty="0" smtClean="0">
              <a:ea typeface="Consolas" pitchFamily="49" charset="0"/>
              <a:cs typeface="Consolas" pitchFamily="49" charset="0"/>
            </a:endParaRP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7" name="Espace réservé du numéro de diapositive 3"/>
          <p:cNvSpPr txBox="1">
            <a:spLocks/>
          </p:cNvSpPr>
          <p:nvPr/>
        </p:nvSpPr>
        <p:spPr>
          <a:xfrm>
            <a:off x="8337864" y="6215082"/>
            <a:ext cx="663292" cy="595294"/>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94</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
        <p:nvSpPr>
          <p:cNvPr id="8" name="Rectangle 1"/>
          <p:cNvSpPr>
            <a:spLocks noChangeArrowheads="1"/>
          </p:cNvSpPr>
          <p:nvPr/>
        </p:nvSpPr>
        <p:spPr bwMode="auto">
          <a:xfrm>
            <a:off x="1643042" y="-24"/>
            <a:ext cx="700092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endPar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Espace réservé du contenu 7"/>
          <p:cNvSpPr>
            <a:spLocks noGrp="1"/>
          </p:cNvSpPr>
          <p:nvPr>
            <p:ph idx="1"/>
          </p:nvPr>
        </p:nvSpPr>
        <p:spPr>
          <a:xfrm>
            <a:off x="500034" y="1928802"/>
            <a:ext cx="8358246" cy="3357586"/>
          </a:xfrm>
        </p:spPr>
        <p:txBody>
          <a:bodyPr>
            <a:normAutofit fontScale="92500"/>
          </a:bodyPr>
          <a:lstStyle/>
          <a:p>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Attacher chaque objet </a:t>
            </a:r>
            <a:r>
              <a:rPr lang="fr-C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a:t>
            </a:r>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à l’objet program</a:t>
            </a:r>
            <a:endPar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endParaRPr>
          </a:p>
          <a:p>
            <a:pPr>
              <a:buFont typeface="Arial" pitchFamily="34" charset="0"/>
              <a:buNone/>
            </a:pPr>
            <a:r>
              <a:rPr lang="fr-FR" sz="1800" dirty="0" smtClean="0">
                <a:latin typeface="Consolas" pitchFamily="49" charset="0"/>
                <a:ea typeface="Consolas" pitchFamily="49" charset="0"/>
                <a:cs typeface="Consolas" pitchFamily="49" charset="0"/>
              </a:rPr>
              <a:t>	</a:t>
            </a:r>
            <a:r>
              <a:rPr lang="fr-CA" sz="2400" b="1" dirty="0" err="1" smtClean="0">
                <a:latin typeface="Consolas" pitchFamily="49" charset="0"/>
                <a:ea typeface="Consolas" pitchFamily="49" charset="0"/>
                <a:cs typeface="Consolas" pitchFamily="49" charset="0"/>
              </a:rPr>
              <a:t>glAttachShader</a:t>
            </a:r>
            <a:r>
              <a:rPr lang="fr-CA" sz="2400" b="1" dirty="0" smtClean="0">
                <a:latin typeface="Consolas" pitchFamily="49" charset="0"/>
                <a:ea typeface="Consolas" pitchFamily="49" charset="0"/>
                <a:cs typeface="Consolas" pitchFamily="49" charset="0"/>
              </a:rPr>
              <a:t>(</a:t>
            </a:r>
            <a:r>
              <a:rPr lang="fr-CA" sz="2400" b="1" dirty="0" err="1" smtClean="0">
                <a:latin typeface="Consolas" pitchFamily="49" charset="0"/>
                <a:ea typeface="Consolas" pitchFamily="49" charset="0"/>
                <a:cs typeface="Consolas" pitchFamily="49" charset="0"/>
              </a:rPr>
              <a:t>pgm_obj_id</a:t>
            </a:r>
            <a:r>
              <a:rPr lang="fr-CA" sz="2400" b="1" dirty="0" smtClean="0">
                <a:latin typeface="Consolas" pitchFamily="49" charset="0"/>
                <a:ea typeface="Consolas" pitchFamily="49" charset="0"/>
                <a:cs typeface="Consolas" pitchFamily="49" charset="0"/>
              </a:rPr>
              <a:t>, </a:t>
            </a:r>
            <a:r>
              <a:rPr lang="fr-CA" sz="2400" b="1" dirty="0" err="1" smtClean="0">
                <a:latin typeface="Consolas" pitchFamily="49" charset="0"/>
                <a:ea typeface="Consolas" pitchFamily="49" charset="0"/>
                <a:cs typeface="Consolas" pitchFamily="49" charset="0"/>
              </a:rPr>
              <a:t>vs_obj_id</a:t>
            </a:r>
            <a:r>
              <a:rPr lang="fr-CA" sz="2400" b="1" dirty="0" smtClean="0">
                <a:latin typeface="Consolas" pitchFamily="49" charset="0"/>
                <a:ea typeface="Consolas" pitchFamily="49" charset="0"/>
                <a:cs typeface="Consolas" pitchFamily="49" charset="0"/>
              </a:rPr>
              <a:t>)</a:t>
            </a:r>
            <a:r>
              <a:rPr lang="fr-FR" sz="2400" b="1" dirty="0" smtClean="0">
                <a:latin typeface="Consolas" pitchFamily="49" charset="0"/>
                <a:ea typeface="Consolas" pitchFamily="49" charset="0"/>
                <a:cs typeface="Consolas" pitchFamily="49" charset="0"/>
              </a:rPr>
              <a:t>;</a:t>
            </a:r>
          </a:p>
          <a:p>
            <a:pPr>
              <a:buFont typeface="Arial" pitchFamily="34" charset="0"/>
              <a:buNone/>
            </a:pPr>
            <a:r>
              <a:rPr lang="fr-FR" sz="2400" b="1" dirty="0" smtClean="0">
                <a:latin typeface="Consolas" pitchFamily="49" charset="0"/>
                <a:ea typeface="Consolas" pitchFamily="49" charset="0"/>
                <a:cs typeface="Consolas" pitchFamily="49" charset="0"/>
              </a:rPr>
              <a:t>	</a:t>
            </a:r>
            <a:r>
              <a:rPr lang="fr-FR" sz="2400" b="1" dirty="0" err="1" smtClean="0">
                <a:latin typeface="Consolas" pitchFamily="49" charset="0"/>
                <a:ea typeface="Consolas" pitchFamily="49" charset="0"/>
                <a:cs typeface="Consolas" pitchFamily="49" charset="0"/>
              </a:rPr>
              <a:t>glAttachShader</a:t>
            </a:r>
            <a:r>
              <a:rPr lang="fr-FR" sz="2400" b="1" dirty="0" smtClean="0">
                <a:latin typeface="Consolas" pitchFamily="49" charset="0"/>
                <a:ea typeface="Consolas" pitchFamily="49" charset="0"/>
                <a:cs typeface="Consolas" pitchFamily="49" charset="0"/>
              </a:rPr>
              <a:t>(</a:t>
            </a:r>
            <a:r>
              <a:rPr lang="fr-FR" sz="2400" b="1" dirty="0" err="1" smtClean="0">
                <a:latin typeface="Consolas" pitchFamily="49" charset="0"/>
                <a:ea typeface="Consolas" pitchFamily="49" charset="0"/>
                <a:cs typeface="Consolas" pitchFamily="49" charset="0"/>
              </a:rPr>
              <a:t>pgm_obj_id</a:t>
            </a:r>
            <a:r>
              <a:rPr lang="fr-FR" sz="2400" b="1" dirty="0" smtClean="0">
                <a:latin typeface="Consolas" pitchFamily="49" charset="0"/>
                <a:ea typeface="Consolas" pitchFamily="49" charset="0"/>
                <a:cs typeface="Consolas" pitchFamily="49" charset="0"/>
              </a:rPr>
              <a:t>, </a:t>
            </a:r>
            <a:r>
              <a:rPr lang="fr-FR" sz="2400" b="1" dirty="0" err="1" smtClean="0">
                <a:latin typeface="Consolas" pitchFamily="49" charset="0"/>
                <a:ea typeface="Consolas" pitchFamily="49" charset="0"/>
                <a:cs typeface="Consolas" pitchFamily="49" charset="0"/>
              </a:rPr>
              <a:t>fs_obj_id</a:t>
            </a:r>
            <a:r>
              <a:rPr lang="fr-FR" sz="2400" b="1" dirty="0" smtClean="0">
                <a:latin typeface="Consolas" pitchFamily="49" charset="0"/>
                <a:ea typeface="Consolas" pitchFamily="49" charset="0"/>
                <a:cs typeface="Consolas" pitchFamily="49" charset="0"/>
              </a:rPr>
              <a:t>);</a:t>
            </a:r>
          </a:p>
          <a:p>
            <a:pPr>
              <a:buFont typeface="Arial" pitchFamily="34" charset="0"/>
              <a:buNone/>
            </a:pPr>
            <a:endParaRPr lang="fr-FR" sz="1800" dirty="0" smtClean="0">
              <a:latin typeface="Consolas" pitchFamily="49" charset="0"/>
              <a:ea typeface="Consolas" pitchFamily="49" charset="0"/>
              <a:cs typeface="Consolas" pitchFamily="49" charset="0"/>
            </a:endParaRPr>
          </a:p>
          <a:p>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Lier le source à chaque objet </a:t>
            </a:r>
            <a:r>
              <a:rPr lang="fr-C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a:t>
            </a:r>
            <a:endPar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endParaRPr>
          </a:p>
          <a:p>
            <a:pPr>
              <a:buFont typeface="Arial" pitchFamily="34" charset="0"/>
              <a:buNone/>
            </a:pPr>
            <a:r>
              <a:rPr lang="fr-FR" sz="1800" dirty="0" smtClean="0">
                <a:latin typeface="Consolas" pitchFamily="49" charset="0"/>
                <a:ea typeface="Consolas" pitchFamily="49" charset="0"/>
                <a:cs typeface="Consolas" pitchFamily="49" charset="0"/>
              </a:rPr>
              <a:t>	</a:t>
            </a:r>
            <a:r>
              <a:rPr lang="fr-FR" sz="2400" b="1" dirty="0" err="1" smtClean="0">
                <a:latin typeface="Consolas" pitchFamily="49" charset="0"/>
                <a:ea typeface="Consolas" pitchFamily="49" charset="0"/>
                <a:cs typeface="Consolas" pitchFamily="49" charset="0"/>
              </a:rPr>
              <a:t>glShaderSource</a:t>
            </a:r>
            <a:r>
              <a:rPr lang="fr-FR" sz="2400" b="1" dirty="0" smtClean="0">
                <a:latin typeface="Consolas" pitchFamily="49" charset="0"/>
                <a:ea typeface="Consolas" pitchFamily="49" charset="0"/>
                <a:cs typeface="Consolas" pitchFamily="49" charset="0"/>
              </a:rPr>
              <a:t>(</a:t>
            </a:r>
            <a:r>
              <a:rPr lang="fr-FR" sz="2400" b="1" dirty="0" err="1" smtClean="0">
                <a:latin typeface="Consolas" pitchFamily="49" charset="0"/>
                <a:ea typeface="Consolas" pitchFamily="49" charset="0"/>
                <a:cs typeface="Consolas" pitchFamily="49" charset="0"/>
              </a:rPr>
              <a:t>vs_obj_id</a:t>
            </a:r>
            <a:r>
              <a:rPr lang="fr-FR" sz="2400" b="1" dirty="0" smtClean="0">
                <a:latin typeface="Consolas" pitchFamily="49" charset="0"/>
                <a:ea typeface="Consolas" pitchFamily="49" charset="0"/>
                <a:cs typeface="Consolas" pitchFamily="49" charset="0"/>
              </a:rPr>
              <a:t>, 1, &amp;</a:t>
            </a:r>
            <a:r>
              <a:rPr lang="fr-FR" sz="2400" b="1" dirty="0" err="1" smtClean="0">
                <a:latin typeface="Consolas" pitchFamily="49" charset="0"/>
                <a:ea typeface="Consolas" pitchFamily="49" charset="0"/>
                <a:cs typeface="Consolas" pitchFamily="49" charset="0"/>
              </a:rPr>
              <a:t>vs_src</a:t>
            </a:r>
            <a:r>
              <a:rPr lang="fr-FR" sz="2400" b="1" dirty="0" smtClean="0">
                <a:latin typeface="Consolas" pitchFamily="49" charset="0"/>
                <a:ea typeface="Consolas" pitchFamily="49" charset="0"/>
                <a:cs typeface="Consolas" pitchFamily="49" charset="0"/>
              </a:rPr>
              <a:t>, NULL);</a:t>
            </a:r>
          </a:p>
          <a:p>
            <a:pPr>
              <a:buFont typeface="Arial" pitchFamily="34" charset="0"/>
              <a:buNone/>
            </a:pPr>
            <a:r>
              <a:rPr lang="fr-FR" sz="2400" b="1" dirty="0" smtClean="0">
                <a:latin typeface="Consolas" pitchFamily="49" charset="0"/>
                <a:ea typeface="Consolas" pitchFamily="49" charset="0"/>
                <a:cs typeface="Consolas" pitchFamily="49" charset="0"/>
              </a:rPr>
              <a:t>	</a:t>
            </a:r>
            <a:r>
              <a:rPr lang="fr-FR" sz="2400" b="1" dirty="0" err="1" smtClean="0">
                <a:latin typeface="Consolas" pitchFamily="49" charset="0"/>
                <a:ea typeface="Consolas" pitchFamily="49" charset="0"/>
                <a:cs typeface="Consolas" pitchFamily="49" charset="0"/>
              </a:rPr>
              <a:t>glShaderSource</a:t>
            </a:r>
            <a:r>
              <a:rPr lang="fr-FR" sz="2400" b="1" dirty="0" smtClean="0">
                <a:latin typeface="Consolas" pitchFamily="49" charset="0"/>
                <a:ea typeface="Consolas" pitchFamily="49" charset="0"/>
                <a:cs typeface="Consolas" pitchFamily="49" charset="0"/>
              </a:rPr>
              <a:t>(</a:t>
            </a:r>
            <a:r>
              <a:rPr lang="fr-FR" sz="2400" b="1" dirty="0" err="1" smtClean="0">
                <a:latin typeface="Consolas" pitchFamily="49" charset="0"/>
                <a:ea typeface="Consolas" pitchFamily="49" charset="0"/>
                <a:cs typeface="Consolas" pitchFamily="49" charset="0"/>
              </a:rPr>
              <a:t>fs_obj_id</a:t>
            </a:r>
            <a:r>
              <a:rPr lang="fr-FR" sz="2400" b="1" dirty="0" smtClean="0">
                <a:latin typeface="Consolas" pitchFamily="49" charset="0"/>
                <a:ea typeface="Consolas" pitchFamily="49" charset="0"/>
                <a:cs typeface="Consolas" pitchFamily="49" charset="0"/>
              </a:rPr>
              <a:t>, 1, &amp;</a:t>
            </a:r>
            <a:r>
              <a:rPr lang="fr-FR" sz="2400" b="1" dirty="0" err="1" smtClean="0">
                <a:latin typeface="Consolas" pitchFamily="49" charset="0"/>
                <a:ea typeface="Consolas" pitchFamily="49" charset="0"/>
                <a:cs typeface="Consolas" pitchFamily="49" charset="0"/>
              </a:rPr>
              <a:t>fs_src</a:t>
            </a:r>
            <a:r>
              <a:rPr lang="fr-FR" sz="2400" b="1" dirty="0" smtClean="0">
                <a:latin typeface="Consolas" pitchFamily="49" charset="0"/>
                <a:ea typeface="Consolas" pitchFamily="49" charset="0"/>
                <a:cs typeface="Consolas" pitchFamily="49" charset="0"/>
              </a:rPr>
              <a:t>, NULL);</a:t>
            </a: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8" name="Rectangle 1"/>
          <p:cNvSpPr>
            <a:spLocks noChangeArrowheads="1"/>
          </p:cNvSpPr>
          <p:nvPr/>
        </p:nvSpPr>
        <p:spPr bwMode="auto">
          <a:xfrm>
            <a:off x="1857356" y="-24"/>
            <a:ext cx="685804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
        <p:nvSpPr>
          <p:cNvPr id="9"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95</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Espace réservé du contenu 7"/>
          <p:cNvSpPr>
            <a:spLocks noGrp="1"/>
          </p:cNvSpPr>
          <p:nvPr>
            <p:ph idx="1"/>
          </p:nvPr>
        </p:nvSpPr>
        <p:spPr>
          <a:xfrm>
            <a:off x="142844" y="1928802"/>
            <a:ext cx="8429684" cy="3571900"/>
          </a:xfrm>
        </p:spPr>
        <p:txBody>
          <a:bodyPr>
            <a:normAutofit/>
          </a:bodyPr>
          <a:lstStyle/>
          <a:p>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Compiler chaque objet </a:t>
            </a:r>
            <a:r>
              <a:rPr lang="fr-C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a:t>
            </a:r>
            <a:endPar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endParaRPr>
          </a:p>
          <a:p>
            <a:pPr lvl="1"/>
            <a:r>
              <a:rPr lang="fr-FR" dirty="0" smtClean="0">
                <a:ea typeface="Consolas" pitchFamily="49" charset="0"/>
                <a:cs typeface="Consolas" pitchFamily="49" charset="0"/>
              </a:rPr>
              <a:t>La fonction </a:t>
            </a:r>
            <a:r>
              <a:rPr lang="fr-FR" b="1" dirty="0" err="1" smtClean="0">
                <a:ea typeface="Consolas" pitchFamily="49" charset="0"/>
                <a:cs typeface="Consolas" pitchFamily="49" charset="0"/>
              </a:rPr>
              <a:t>glCompileSource</a:t>
            </a:r>
            <a:r>
              <a:rPr lang="fr-FR" b="1" dirty="0" smtClean="0">
                <a:ea typeface="Consolas" pitchFamily="49" charset="0"/>
                <a:cs typeface="Consolas" pitchFamily="49" charset="0"/>
              </a:rPr>
              <a:t>() </a:t>
            </a:r>
            <a:r>
              <a:rPr lang="fr-FR" dirty="0" smtClean="0">
                <a:ea typeface="Consolas" pitchFamily="49" charset="0"/>
                <a:cs typeface="Consolas" pitchFamily="49" charset="0"/>
              </a:rPr>
              <a:t>ne retourne aucun code d’erreur</a:t>
            </a:r>
          </a:p>
          <a:p>
            <a:pPr lvl="1"/>
            <a:r>
              <a:rPr lang="fr-FR" dirty="0" smtClean="0">
                <a:ea typeface="Consolas" pitchFamily="49" charset="0"/>
                <a:cs typeface="Consolas" pitchFamily="49" charset="0"/>
              </a:rPr>
              <a:t>Pour savoir si la compilation a fonctionné, utilisez </a:t>
            </a:r>
            <a:r>
              <a:rPr lang="fr-FR" b="1" dirty="0" err="1" smtClean="0">
                <a:ea typeface="Consolas" pitchFamily="49" charset="0"/>
                <a:cs typeface="Consolas" pitchFamily="49" charset="0"/>
              </a:rPr>
              <a:t>glGetShaderiv</a:t>
            </a:r>
            <a:r>
              <a:rPr lang="fr-FR" b="1" dirty="0" smtClean="0">
                <a:ea typeface="Consolas" pitchFamily="49" charset="0"/>
                <a:cs typeface="Consolas" pitchFamily="49" charset="0"/>
              </a:rPr>
              <a:t>() </a:t>
            </a:r>
            <a:r>
              <a:rPr lang="fr-FR" dirty="0" smtClean="0">
                <a:ea typeface="Consolas" pitchFamily="49" charset="0"/>
                <a:cs typeface="Consolas" pitchFamily="49" charset="0"/>
              </a:rPr>
              <a:t>et/ou </a:t>
            </a:r>
            <a:r>
              <a:rPr lang="fr-FR" b="1" dirty="0" err="1" smtClean="0">
                <a:ea typeface="Consolas" pitchFamily="49" charset="0"/>
                <a:cs typeface="Consolas" pitchFamily="49" charset="0"/>
              </a:rPr>
              <a:t>glGetShaderInfoLog</a:t>
            </a:r>
            <a:r>
              <a:rPr lang="fr-FR" b="1" dirty="0" smtClean="0">
                <a:ea typeface="Consolas" pitchFamily="49" charset="0"/>
                <a:cs typeface="Consolas" pitchFamily="49" charset="0"/>
              </a:rPr>
              <a:t>()</a:t>
            </a: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285720" y="142852"/>
            <a:ext cx="85725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Qu'est-ce qu'un Shader ?</a:t>
            </a:r>
            <a:endParaRPr kumimoji="0" lang="fr-FR" sz="4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
        <p:nvSpPr>
          <p:cNvPr id="9"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96</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Espace réservé du contenu 7"/>
          <p:cNvSpPr>
            <a:spLocks noGrp="1"/>
          </p:cNvSpPr>
          <p:nvPr>
            <p:ph idx="1"/>
          </p:nvPr>
        </p:nvSpPr>
        <p:spPr>
          <a:xfrm>
            <a:off x="214314" y="1214422"/>
            <a:ext cx="8858280" cy="4857784"/>
          </a:xfrm>
        </p:spPr>
        <p:txBody>
          <a:bodyPr>
            <a:normAutofit/>
          </a:bodyPr>
          <a:lstStyle/>
          <a:p>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Compiler chaque objet </a:t>
            </a:r>
            <a:r>
              <a:rPr lang="fr-C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a:t>
            </a:r>
            <a:endPar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endParaRPr>
          </a:p>
          <a:p>
            <a:pPr>
              <a:buFont typeface="Arial" pitchFamily="34" charset="0"/>
              <a:buNone/>
            </a:pPr>
            <a:r>
              <a:rPr lang="fr-FR" sz="1800"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const</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GLsizei</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max_length</a:t>
            </a:r>
            <a:r>
              <a:rPr lang="fr-FR" sz="2000" b="1" dirty="0" smtClean="0">
                <a:latin typeface="Consolas" pitchFamily="49" charset="0"/>
                <a:ea typeface="Consolas" pitchFamily="49" charset="0"/>
                <a:cs typeface="Consolas" pitchFamily="49" charset="0"/>
              </a:rPr>
              <a:t> = 16384;	</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GLchar</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vs_log</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max_length</a:t>
            </a:r>
            <a:r>
              <a:rPr lang="fr-FR" sz="2000" b="1" dirty="0" smtClean="0">
                <a:latin typeface="Consolas" pitchFamily="49" charset="0"/>
                <a:ea typeface="Consolas" pitchFamily="49" charset="0"/>
                <a:cs typeface="Consolas" pitchFamily="49" charset="0"/>
              </a:rPr>
              <a:t>]; </a:t>
            </a:r>
          </a:p>
          <a:p>
            <a:pPr>
              <a:buFont typeface="Arial" pitchFamily="34" charset="0"/>
              <a:buNone/>
            </a:pPr>
            <a:r>
              <a:rPr lang="fr-FR" sz="2000" b="1" dirty="0" smtClean="0">
                <a:latin typeface="Consolas" pitchFamily="49" charset="0"/>
                <a:ea typeface="Consolas" pitchFamily="49" charset="0"/>
                <a:cs typeface="Consolas" pitchFamily="49" charset="0"/>
              </a:rPr>
              <a:t>	GLuint </a:t>
            </a:r>
            <a:r>
              <a:rPr lang="fr-FR" sz="2000" b="1" dirty="0" err="1" smtClean="0">
                <a:latin typeface="Consolas" pitchFamily="49" charset="0"/>
                <a:ea typeface="Consolas" pitchFamily="49" charset="0"/>
                <a:cs typeface="Consolas" pitchFamily="49" charset="0"/>
              </a:rPr>
              <a:t>vs_status</a:t>
            </a:r>
            <a:r>
              <a:rPr lang="fr-FR" sz="2000" b="1" dirty="0" smtClean="0">
                <a:latin typeface="Consolas" pitchFamily="49" charset="0"/>
                <a:ea typeface="Consolas" pitchFamily="49" charset="0"/>
                <a:cs typeface="Consolas" pitchFamily="49" charset="0"/>
              </a:rPr>
              <a:t>;</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GLsizei</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length</a:t>
            </a:r>
            <a:r>
              <a:rPr lang="fr-FR" sz="2000" b="1" dirty="0" smtClean="0">
                <a:latin typeface="Consolas" pitchFamily="49" charset="0"/>
                <a:ea typeface="Consolas" pitchFamily="49" charset="0"/>
                <a:cs typeface="Consolas" pitchFamily="49" charset="0"/>
              </a:rPr>
              <a:t>;</a:t>
            </a:r>
          </a:p>
          <a:p>
            <a:pPr>
              <a:buFont typeface="Arial" pitchFamily="34" charset="0"/>
              <a:buNone/>
            </a:pPr>
            <a:endParaRPr lang="fr-FR" sz="2000" b="1" dirty="0" smtClean="0">
              <a:latin typeface="Consolas" pitchFamily="49" charset="0"/>
              <a:ea typeface="Consolas" pitchFamily="49" charset="0"/>
              <a:cs typeface="Consolas" pitchFamily="49" charset="0"/>
            </a:endParaRP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glCompileSource</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vs_obj_id</a:t>
            </a:r>
            <a:r>
              <a:rPr lang="fr-FR" sz="2000" b="1" dirty="0" smtClean="0">
                <a:latin typeface="Consolas" pitchFamily="49" charset="0"/>
                <a:ea typeface="Consolas" pitchFamily="49" charset="0"/>
                <a:cs typeface="Consolas" pitchFamily="49" charset="0"/>
              </a:rPr>
              <a:t>);</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glGetShaderiv</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vs_obj_id</a:t>
            </a:r>
            <a:r>
              <a:rPr lang="fr-FR" sz="2000" b="1" dirty="0" smtClean="0">
                <a:latin typeface="Consolas" pitchFamily="49" charset="0"/>
                <a:ea typeface="Consolas" pitchFamily="49" charset="0"/>
                <a:cs typeface="Consolas" pitchFamily="49" charset="0"/>
              </a:rPr>
              <a:t>, GL_COMPILE_STATUS, &amp;</a:t>
            </a:r>
            <a:r>
              <a:rPr lang="fr-FR" sz="2000" b="1" dirty="0" err="1" smtClean="0">
                <a:latin typeface="Consolas" pitchFamily="49" charset="0"/>
                <a:ea typeface="Consolas" pitchFamily="49" charset="0"/>
                <a:cs typeface="Consolas" pitchFamily="49" charset="0"/>
              </a:rPr>
              <a:t>vs_status</a:t>
            </a:r>
            <a:r>
              <a:rPr lang="fr-FR" sz="2000" b="1" dirty="0" smtClean="0">
                <a:latin typeface="Consolas" pitchFamily="49" charset="0"/>
                <a:ea typeface="Consolas" pitchFamily="49" charset="0"/>
                <a:cs typeface="Consolas" pitchFamily="49" charset="0"/>
              </a:rPr>
              <a:t>);</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glGetShaderInfoLog</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vs_obj_id</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max_length</a:t>
            </a:r>
            <a:r>
              <a:rPr lang="fr-FR" sz="2000" b="1" dirty="0" smtClean="0">
                <a:latin typeface="Consolas" pitchFamily="49" charset="0"/>
                <a:ea typeface="Consolas" pitchFamily="49" charset="0"/>
                <a:cs typeface="Consolas" pitchFamily="49" charset="0"/>
              </a:rPr>
              <a:t>, &amp;</a:t>
            </a:r>
            <a:r>
              <a:rPr lang="fr-FR" sz="2000" b="1" dirty="0" err="1" smtClean="0">
                <a:latin typeface="Consolas" pitchFamily="49" charset="0"/>
                <a:ea typeface="Consolas" pitchFamily="49" charset="0"/>
                <a:cs typeface="Consolas" pitchFamily="49" charset="0"/>
              </a:rPr>
              <a:t>length</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vs_log</a:t>
            </a:r>
            <a:r>
              <a:rPr lang="fr-FR" sz="2000" b="1" dirty="0" smtClean="0">
                <a:latin typeface="Consolas" pitchFamily="49" charset="0"/>
                <a:ea typeface="Consolas" pitchFamily="49" charset="0"/>
                <a:cs typeface="Consolas" pitchFamily="49" charset="0"/>
              </a:rPr>
              <a:t>);</a:t>
            </a:r>
          </a:p>
          <a:p>
            <a:pPr>
              <a:buFont typeface="Arial" pitchFamily="34" charset="0"/>
              <a:buNone/>
            </a:pPr>
            <a:r>
              <a:rPr lang="fr-FR" sz="1800" dirty="0" smtClean="0">
                <a:latin typeface="Consolas" pitchFamily="49" charset="0"/>
                <a:ea typeface="Consolas" pitchFamily="49" charset="0"/>
                <a:cs typeface="Consolas" pitchFamily="49" charset="0"/>
              </a:rPr>
              <a:t>	</a:t>
            </a: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1285852" y="-24"/>
            <a:ext cx="707236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endPar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
        <p:nvSpPr>
          <p:cNvPr id="8"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97</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contenu 7"/>
          <p:cNvSpPr>
            <a:spLocks noGrp="1"/>
          </p:cNvSpPr>
          <p:nvPr>
            <p:ph idx="1"/>
          </p:nvPr>
        </p:nvSpPr>
        <p:spPr>
          <a:xfrm>
            <a:off x="428596" y="1643050"/>
            <a:ext cx="8286808" cy="3929090"/>
          </a:xfrm>
        </p:spPr>
        <p:txBody>
          <a:bodyPr>
            <a:normAutofit/>
          </a:bodyPr>
          <a:lstStyle/>
          <a:p>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Lier les objets </a:t>
            </a:r>
            <a:r>
              <a:rPr lang="fr-C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shaders</a:t>
            </a:r>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entre eux dans l’objet program</a:t>
            </a:r>
          </a:p>
          <a:p>
            <a:pPr lvl="1"/>
            <a:r>
              <a:rPr lang="fr-FR" dirty="0" smtClean="0">
                <a:ea typeface="Consolas" pitchFamily="49" charset="0"/>
                <a:cs typeface="Consolas" pitchFamily="49" charset="0"/>
              </a:rPr>
              <a:t>La fonction </a:t>
            </a:r>
            <a:r>
              <a:rPr lang="fr-FR" b="1" dirty="0" err="1" smtClean="0">
                <a:ea typeface="Consolas" pitchFamily="49" charset="0"/>
                <a:cs typeface="Consolas" pitchFamily="49" charset="0"/>
              </a:rPr>
              <a:t>glLinkProgram</a:t>
            </a:r>
            <a:r>
              <a:rPr lang="fr-FR" b="1" dirty="0" smtClean="0">
                <a:ea typeface="Consolas" pitchFamily="49" charset="0"/>
                <a:cs typeface="Consolas" pitchFamily="49" charset="0"/>
              </a:rPr>
              <a:t>()</a:t>
            </a:r>
            <a:r>
              <a:rPr lang="fr-FR" dirty="0" smtClean="0">
                <a:ea typeface="Consolas" pitchFamily="49" charset="0"/>
                <a:cs typeface="Consolas" pitchFamily="49" charset="0"/>
              </a:rPr>
              <a:t> ne retourne aucun code d’erreur</a:t>
            </a:r>
          </a:p>
          <a:p>
            <a:pPr lvl="1"/>
            <a:r>
              <a:rPr lang="fr-FR" dirty="0" smtClean="0">
                <a:ea typeface="Consolas" pitchFamily="49" charset="0"/>
                <a:cs typeface="Consolas" pitchFamily="49" charset="0"/>
              </a:rPr>
              <a:t>Pour savoir si la compilation a fonctionné, utilisez </a:t>
            </a:r>
            <a:r>
              <a:rPr lang="fr-FR" b="1" dirty="0" err="1" smtClean="0">
                <a:ea typeface="Consolas" pitchFamily="49" charset="0"/>
                <a:cs typeface="Consolas" pitchFamily="49" charset="0"/>
              </a:rPr>
              <a:t>glGetProgramiv</a:t>
            </a:r>
            <a:r>
              <a:rPr lang="fr-FR" b="1" dirty="0" smtClean="0">
                <a:ea typeface="Consolas" pitchFamily="49" charset="0"/>
                <a:cs typeface="Consolas" pitchFamily="49" charset="0"/>
              </a:rPr>
              <a:t>() </a:t>
            </a:r>
            <a:r>
              <a:rPr lang="fr-FR" dirty="0" smtClean="0">
                <a:ea typeface="Consolas" pitchFamily="49" charset="0"/>
                <a:cs typeface="Consolas" pitchFamily="49" charset="0"/>
              </a:rPr>
              <a:t>et/ou </a:t>
            </a:r>
            <a:r>
              <a:rPr lang="fr-FR" b="1" dirty="0" err="1" smtClean="0">
                <a:ea typeface="Consolas" pitchFamily="49" charset="0"/>
                <a:cs typeface="Consolas" pitchFamily="49" charset="0"/>
              </a:rPr>
              <a:t>glGetProgramInfo</a:t>
            </a:r>
            <a:r>
              <a:rPr lang="fr-FR" b="1" dirty="0" smtClean="0">
                <a:ea typeface="Consolas" pitchFamily="49" charset="0"/>
                <a:cs typeface="Consolas" pitchFamily="49" charset="0"/>
              </a:rPr>
              <a:t> ()</a:t>
            </a: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785786" y="-24"/>
            <a:ext cx="807249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endPar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
        <p:nvSpPr>
          <p:cNvPr id="8"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98</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Espace réservé du contenu 7"/>
          <p:cNvSpPr>
            <a:spLocks noGrp="1"/>
          </p:cNvSpPr>
          <p:nvPr>
            <p:ph idx="1"/>
          </p:nvPr>
        </p:nvSpPr>
        <p:spPr>
          <a:xfrm>
            <a:off x="71406" y="1428736"/>
            <a:ext cx="9072594" cy="4857784"/>
          </a:xfrm>
        </p:spPr>
        <p:txBody>
          <a:bodyPr>
            <a:normAutofit/>
          </a:bodyPr>
          <a:lstStyle/>
          <a:p>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Lier les objets </a:t>
            </a:r>
            <a:r>
              <a:rPr lang="fr-C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shaders</a:t>
            </a:r>
            <a:r>
              <a:rPr lang="fr-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ヒラギノ角ゴ ProN W3" pitchFamily="-32" charset="-128"/>
                <a:sym typeface="Calibri" pitchFamily="34" charset="0"/>
              </a:rPr>
              <a:t> entre eux dans l’objet program</a:t>
            </a:r>
          </a:p>
          <a:p>
            <a:pPr>
              <a:buFont typeface="Arial" pitchFamily="34" charset="0"/>
              <a:buNone/>
            </a:pPr>
            <a:r>
              <a:rPr lang="fr-FR" sz="1800"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const</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GLsizei</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max_length</a:t>
            </a:r>
            <a:r>
              <a:rPr lang="fr-FR" sz="2000" b="1" dirty="0" smtClean="0">
                <a:latin typeface="Consolas" pitchFamily="49" charset="0"/>
                <a:ea typeface="Consolas" pitchFamily="49" charset="0"/>
                <a:cs typeface="Consolas" pitchFamily="49" charset="0"/>
              </a:rPr>
              <a:t> = 16384;	</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GLchar</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pgm_log</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max_length</a:t>
            </a:r>
            <a:r>
              <a:rPr lang="fr-FR" sz="2000" b="1" dirty="0" smtClean="0">
                <a:latin typeface="Consolas" pitchFamily="49" charset="0"/>
                <a:ea typeface="Consolas" pitchFamily="49" charset="0"/>
                <a:cs typeface="Consolas" pitchFamily="49" charset="0"/>
              </a:rPr>
              <a:t>]; </a:t>
            </a:r>
          </a:p>
          <a:p>
            <a:pPr>
              <a:buFont typeface="Arial" pitchFamily="34" charset="0"/>
              <a:buNone/>
            </a:pPr>
            <a:r>
              <a:rPr lang="fr-FR" sz="2000" b="1" dirty="0" smtClean="0">
                <a:latin typeface="Consolas" pitchFamily="49" charset="0"/>
                <a:ea typeface="Consolas" pitchFamily="49" charset="0"/>
                <a:cs typeface="Consolas" pitchFamily="49" charset="0"/>
              </a:rPr>
              <a:t>	GLuint </a:t>
            </a:r>
            <a:r>
              <a:rPr lang="fr-FR" sz="2000" b="1" dirty="0" err="1" smtClean="0">
                <a:latin typeface="Consolas" pitchFamily="49" charset="0"/>
                <a:ea typeface="Consolas" pitchFamily="49" charset="0"/>
                <a:cs typeface="Consolas" pitchFamily="49" charset="0"/>
              </a:rPr>
              <a:t>pgm_status</a:t>
            </a:r>
            <a:r>
              <a:rPr lang="fr-FR" sz="2000" b="1" dirty="0" smtClean="0">
                <a:latin typeface="Consolas" pitchFamily="49" charset="0"/>
                <a:ea typeface="Consolas" pitchFamily="49" charset="0"/>
                <a:cs typeface="Consolas" pitchFamily="49" charset="0"/>
              </a:rPr>
              <a:t>;</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GLsizei</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length</a:t>
            </a:r>
            <a:r>
              <a:rPr lang="fr-FR" sz="2000" b="1" dirty="0" smtClean="0">
                <a:latin typeface="Consolas" pitchFamily="49" charset="0"/>
                <a:ea typeface="Consolas" pitchFamily="49" charset="0"/>
                <a:cs typeface="Consolas" pitchFamily="49" charset="0"/>
              </a:rPr>
              <a:t>;</a:t>
            </a:r>
          </a:p>
          <a:p>
            <a:pPr>
              <a:buFont typeface="Arial" pitchFamily="34" charset="0"/>
              <a:buNone/>
            </a:pPr>
            <a:endParaRPr lang="fr-FR" sz="2000" b="1" dirty="0" smtClean="0">
              <a:latin typeface="Consolas" pitchFamily="49" charset="0"/>
              <a:ea typeface="Consolas" pitchFamily="49" charset="0"/>
              <a:cs typeface="Consolas" pitchFamily="49" charset="0"/>
            </a:endParaRP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glLinkProgram</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pgm_obj_id</a:t>
            </a:r>
            <a:r>
              <a:rPr lang="fr-FR" sz="2000" b="1" dirty="0" smtClean="0">
                <a:latin typeface="Consolas" pitchFamily="49" charset="0"/>
                <a:ea typeface="Consolas" pitchFamily="49" charset="0"/>
                <a:cs typeface="Consolas" pitchFamily="49" charset="0"/>
              </a:rPr>
              <a:t>);</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glGetProgramiv</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pgm_obj_id</a:t>
            </a:r>
            <a:r>
              <a:rPr lang="fr-FR" sz="2000" b="1" dirty="0" smtClean="0">
                <a:latin typeface="Consolas" pitchFamily="49" charset="0"/>
                <a:ea typeface="Consolas" pitchFamily="49" charset="0"/>
                <a:cs typeface="Consolas" pitchFamily="49" charset="0"/>
              </a:rPr>
              <a:t>, GL_LINK_STATUS, &amp;</a:t>
            </a:r>
            <a:r>
              <a:rPr lang="fr-FR" sz="2000" b="1" dirty="0" err="1" smtClean="0">
                <a:latin typeface="Consolas" pitchFamily="49" charset="0"/>
                <a:ea typeface="Consolas" pitchFamily="49" charset="0"/>
                <a:cs typeface="Consolas" pitchFamily="49" charset="0"/>
              </a:rPr>
              <a:t>pgm_status</a:t>
            </a:r>
            <a:r>
              <a:rPr lang="fr-FR" sz="2000" b="1" dirty="0" smtClean="0">
                <a:latin typeface="Consolas" pitchFamily="49" charset="0"/>
                <a:ea typeface="Consolas" pitchFamily="49" charset="0"/>
                <a:cs typeface="Consolas" pitchFamily="49" charset="0"/>
              </a:rPr>
              <a:t>);</a:t>
            </a:r>
          </a:p>
          <a:p>
            <a:pPr>
              <a:buFont typeface="Arial" pitchFamily="34" charset="0"/>
              <a:buNone/>
            </a:pP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glGetProgramInfoLog</a:t>
            </a:r>
            <a:r>
              <a:rPr lang="fr-FR" sz="2000" b="1" dirty="0" smtClean="0">
                <a:latin typeface="Consolas" pitchFamily="49" charset="0"/>
                <a:ea typeface="Consolas" pitchFamily="49" charset="0"/>
                <a:cs typeface="Consolas" pitchFamily="49" charset="0"/>
              </a:rPr>
              <a:t>(</a:t>
            </a:r>
            <a:r>
              <a:rPr lang="fr-FR" sz="2000" b="1" dirty="0" err="1" smtClean="0">
                <a:latin typeface="Consolas" pitchFamily="49" charset="0"/>
                <a:ea typeface="Consolas" pitchFamily="49" charset="0"/>
                <a:cs typeface="Consolas" pitchFamily="49" charset="0"/>
              </a:rPr>
              <a:t>pgm_obj_id</a:t>
            </a:r>
            <a:r>
              <a:rPr lang="fr-FR" sz="2000" b="1" dirty="0" smtClean="0">
                <a:latin typeface="Consolas" pitchFamily="49" charset="0"/>
                <a:ea typeface="Consolas" pitchFamily="49" charset="0"/>
                <a:cs typeface="Consolas" pitchFamily="49" charset="0"/>
              </a:rPr>
              <a:t>, </a:t>
            </a:r>
            <a:r>
              <a:rPr lang="fr-FR" sz="2000" b="1" dirty="0" err="1" smtClean="0">
                <a:latin typeface="Consolas" pitchFamily="49" charset="0"/>
                <a:ea typeface="Consolas" pitchFamily="49" charset="0"/>
                <a:cs typeface="Consolas" pitchFamily="49" charset="0"/>
              </a:rPr>
              <a:t>max_length</a:t>
            </a:r>
            <a:r>
              <a:rPr lang="fr-FR" sz="2000" b="1" dirty="0" smtClean="0">
                <a:latin typeface="Consolas" pitchFamily="49" charset="0"/>
                <a:ea typeface="Consolas" pitchFamily="49" charset="0"/>
                <a:cs typeface="Consolas" pitchFamily="49" charset="0"/>
              </a:rPr>
              <a:t>, &amp;</a:t>
            </a:r>
            <a:r>
              <a:rPr lang="fr-FR" sz="2000" b="1" dirty="0" err="1" smtClean="0">
                <a:latin typeface="Consolas" pitchFamily="49" charset="0"/>
                <a:ea typeface="Consolas" pitchFamily="49" charset="0"/>
                <a:cs typeface="Consolas" pitchFamily="49" charset="0"/>
              </a:rPr>
              <a:t>length,pgm_log</a:t>
            </a:r>
            <a:r>
              <a:rPr lang="fr-FR" sz="2000" b="1" dirty="0" smtClean="0">
                <a:latin typeface="Consolas" pitchFamily="49" charset="0"/>
                <a:ea typeface="Consolas" pitchFamily="49" charset="0"/>
                <a:cs typeface="Consolas" pitchFamily="49" charset="0"/>
              </a:rPr>
              <a:t>);</a:t>
            </a:r>
          </a:p>
          <a:p>
            <a:pPr>
              <a:buFont typeface="Arial" pitchFamily="34" charset="0"/>
              <a:buNone/>
            </a:pPr>
            <a:r>
              <a:rPr lang="fr-FR" sz="1800" dirty="0" smtClean="0">
                <a:latin typeface="Consolas" pitchFamily="49" charset="0"/>
                <a:ea typeface="Consolas" pitchFamily="49" charset="0"/>
                <a:cs typeface="Consolas" pitchFamily="49" charset="0"/>
              </a:rPr>
              <a:t>	</a:t>
            </a:r>
          </a:p>
        </p:txBody>
      </p:sp>
      <p:sp>
        <p:nvSpPr>
          <p:cNvPr id="5" name="Rectangle 4"/>
          <p:cNvSpPr/>
          <p:nvPr/>
        </p:nvSpPr>
        <p:spPr>
          <a:xfrm>
            <a:off x="0" y="-24"/>
            <a:ext cx="9144000" cy="857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8" name="Rectangle 1"/>
          <p:cNvSpPr>
            <a:spLocks noChangeArrowheads="1"/>
          </p:cNvSpPr>
          <p:nvPr/>
        </p:nvSpPr>
        <p:spPr bwMode="auto">
          <a:xfrm>
            <a:off x="928662" y="-24"/>
            <a:ext cx="764386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Étapes à suivre pour attacher un </a:t>
            </a:r>
            <a:r>
              <a:rPr lang="fr-FR" sz="28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shader</a:t>
            </a:r>
            <a:endPar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lvl="0" algn="ctr" fontAlgn="base">
              <a:spcBef>
                <a:spcPct val="0"/>
              </a:spcBef>
              <a:spcAft>
                <a:spcPct val="0"/>
              </a:spcAft>
            </a:pPr>
            <a:r>
              <a:rPr lang="fr-FR" sz="28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à la pipeline</a:t>
            </a:r>
            <a:endParaRPr lang="fr-FR"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ous-titre 6"/>
          <p:cNvSpPr txBox="1">
            <a:spLocks/>
          </p:cNvSpPr>
          <p:nvPr/>
        </p:nvSpPr>
        <p:spPr>
          <a:xfrm>
            <a:off x="71406" y="71414"/>
            <a:ext cx="1276360" cy="7048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ヒラギノ角ゴ ProN W3" pitchFamily="-32" charset="-128"/>
                <a:cs typeface="+mn-cs"/>
                <a:sym typeface="Calibri" pitchFamily="34" charset="0"/>
              </a:rPr>
              <a:t>Partie 5.</a:t>
            </a:r>
          </a:p>
        </p:txBody>
      </p:sp>
      <p:sp>
        <p:nvSpPr>
          <p:cNvPr id="9" name="Espace réservé du numéro de diapositive 3"/>
          <p:cNvSpPr txBox="1">
            <a:spLocks/>
          </p:cNvSpPr>
          <p:nvPr/>
        </p:nvSpPr>
        <p:spPr>
          <a:xfrm>
            <a:off x="8143900" y="6143644"/>
            <a:ext cx="857256" cy="666732"/>
          </a:xfrm>
          <a:prstGeom prst="ellipse">
            <a:avLst/>
          </a:pr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fld id="{54C94262-3933-4171-B2CD-DE3A8A874E62}" type="slidenum">
              <a:rPr kumimoji="0" lang="en-US" sz="2000" b="1" i="0" u="none" strike="noStrike" kern="1200" cap="none" spc="0" normalizeH="0" baseline="0" noProof="0" smtClean="0">
                <a:ln>
                  <a:noFill/>
                </a:ln>
                <a:solidFill>
                  <a:schemeClr val="tx1"/>
                </a:solidFill>
                <a:uLnTx/>
                <a:uFillTx/>
                <a:latin typeface="+mn-lt"/>
                <a:ea typeface="+mn-ea"/>
                <a:cs typeface="+mn-cs"/>
                <a:sym typeface="Calibri Bold" pitchFamily="-32" charset="0"/>
              </a:rPr>
              <a:pPr marL="0" marR="0" lvl="0" indent="0" algn="l" defTabSz="914400" rtl="0" eaLnBrk="1" fontAlgn="base" latinLnBrk="0" hangingPunct="1">
                <a:lnSpc>
                  <a:spcPct val="80000"/>
                </a:lnSpc>
                <a:spcBef>
                  <a:spcPts val="2357"/>
                </a:spcBef>
                <a:spcAft>
                  <a:spcPct val="0"/>
                </a:spcAft>
                <a:buClr>
                  <a:schemeClr val="accent1"/>
                </a:buClr>
                <a:buSzPct val="85000"/>
                <a:buFont typeface="Wingdings 2" pitchFamily="18" charset="2"/>
                <a:buNone/>
                <a:tabLst/>
                <a:defRPr/>
              </a:pPr>
              <a:t>99</a:t>
            </a:fld>
            <a:endParaRPr kumimoji="0" lang="en-US" sz="2000" b="1" i="0" u="none" strike="noStrike" kern="1200" cap="none" spc="0" normalizeH="0" baseline="0" noProof="0" dirty="0" smtClean="0">
              <a:ln>
                <a:noFill/>
              </a:ln>
              <a:solidFill>
                <a:schemeClr val="tx1"/>
              </a:solidFill>
              <a:uLnTx/>
              <a:uFillTx/>
              <a:latin typeface="+mn-lt"/>
              <a:ea typeface="+mn-ea"/>
              <a:cs typeface="+mn-cs"/>
              <a:sym typeface="Calibri Bold" pitchFamily="-32"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4205</TotalTime>
  <Words>5950</Words>
  <Application>Microsoft Office PowerPoint</Application>
  <PresentationFormat>Affichage à l'écran (4:3)</PresentationFormat>
  <Paragraphs>1157</Paragraphs>
  <Slides>120</Slides>
  <Notes>13</Notes>
  <HiddenSlides>0</HiddenSlides>
  <MMClips>0</MMClips>
  <ScaleCrop>false</ScaleCrop>
  <HeadingPairs>
    <vt:vector size="4" baseType="variant">
      <vt:variant>
        <vt:lpstr>Thème</vt:lpstr>
      </vt:variant>
      <vt:variant>
        <vt:i4>1</vt:i4>
      </vt:variant>
      <vt:variant>
        <vt:lpstr>Titres des diapositives</vt:lpstr>
      </vt:variant>
      <vt:variant>
        <vt:i4>120</vt:i4>
      </vt:variant>
    </vt:vector>
  </HeadingPairs>
  <TitlesOfParts>
    <vt:vector size="121" baseType="lpstr">
      <vt:lpstr>Thème Office</vt:lpstr>
      <vt:lpstr>SGPU et Shader</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vector>
  </TitlesOfParts>
  <Company>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farid</dc:creator>
  <cp:lastModifiedBy>Farid</cp:lastModifiedBy>
  <cp:revision>640</cp:revision>
  <dcterms:created xsi:type="dcterms:W3CDTF">2014-04-24T10:25:37Z</dcterms:created>
  <dcterms:modified xsi:type="dcterms:W3CDTF">2020-02-01T13:45:24Z</dcterms:modified>
</cp:coreProperties>
</file>