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2" r:id="rId6"/>
    <p:sldId id="265" r:id="rId7"/>
    <p:sldId id="272" r:id="rId8"/>
    <p:sldId id="278" r:id="rId9"/>
    <p:sldId id="264" r:id="rId10"/>
    <p:sldId id="277" r:id="rId11"/>
    <p:sldId id="266" r:id="rId12"/>
    <p:sldId id="267" r:id="rId13"/>
    <p:sldId id="290" r:id="rId14"/>
    <p:sldId id="268" r:id="rId15"/>
    <p:sldId id="269" r:id="rId16"/>
    <p:sldId id="270" r:id="rId17"/>
    <p:sldId id="297" r:id="rId18"/>
    <p:sldId id="288" r:id="rId19"/>
    <p:sldId id="274" r:id="rId20"/>
    <p:sldId id="289" r:id="rId21"/>
    <p:sldId id="296" r:id="rId22"/>
    <p:sldId id="291" r:id="rId23"/>
    <p:sldId id="293" r:id="rId24"/>
    <p:sldId id="292" r:id="rId25"/>
    <p:sldId id="294" r:id="rId26"/>
    <p:sldId id="295" r:id="rId27"/>
    <p:sldId id="280" r:id="rId28"/>
    <p:sldId id="281" r:id="rId29"/>
    <p:sldId id="300" r:id="rId30"/>
    <p:sldId id="301" r:id="rId31"/>
    <p:sldId id="284" r:id="rId32"/>
    <p:sldId id="287" r:id="rId33"/>
    <p:sldId id="299" r:id="rId34"/>
    <p:sldId id="302" r:id="rId35"/>
    <p:sldId id="303" r:id="rId3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3" d="100"/>
          <a:sy n="73" d="100"/>
        </p:scale>
        <p:origin x="-113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F495E06E-AFE8-4AC4-B627-E3BBA3750ECB}" type="datetimeFigureOut">
              <a:rPr lang="fr-FR" smtClean="0"/>
              <a:pPr/>
              <a:t>26/05/2019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3908B86-33B2-4562-A240-941056B04833}"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495E06E-AFE8-4AC4-B627-E3BBA3750ECB}" type="datetimeFigureOut">
              <a:rPr lang="fr-FR" smtClean="0"/>
              <a:pPr/>
              <a:t>26/05/2019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3908B86-33B2-4562-A240-941056B04833}"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495E06E-AFE8-4AC4-B627-E3BBA3750ECB}" type="datetimeFigureOut">
              <a:rPr lang="fr-FR" smtClean="0"/>
              <a:pPr/>
              <a:t>26/05/2019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3908B86-33B2-4562-A240-941056B04833}"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495E06E-AFE8-4AC4-B627-E3BBA3750ECB}" type="datetimeFigureOut">
              <a:rPr lang="fr-FR" smtClean="0"/>
              <a:pPr/>
              <a:t>26/05/2019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3908B86-33B2-4562-A240-941056B04833}"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F495E06E-AFE8-4AC4-B627-E3BBA3750ECB}" type="datetimeFigureOut">
              <a:rPr lang="fr-FR" smtClean="0"/>
              <a:pPr/>
              <a:t>26/05/2019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3908B86-33B2-4562-A240-941056B04833}"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495E06E-AFE8-4AC4-B627-E3BBA3750ECB}" type="datetimeFigureOut">
              <a:rPr lang="fr-FR" smtClean="0"/>
              <a:pPr/>
              <a:t>26/05/2019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3908B86-33B2-4562-A240-941056B04833}"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F495E06E-AFE8-4AC4-B627-E3BBA3750ECB}" type="datetimeFigureOut">
              <a:rPr lang="fr-FR" smtClean="0"/>
              <a:pPr/>
              <a:t>26/05/2019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3908B86-33B2-4562-A240-941056B04833}"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F495E06E-AFE8-4AC4-B627-E3BBA3750ECB}" type="datetimeFigureOut">
              <a:rPr lang="fr-FR" smtClean="0"/>
              <a:pPr/>
              <a:t>26/05/2019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3908B86-33B2-4562-A240-941056B04833}"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495E06E-AFE8-4AC4-B627-E3BBA3750ECB}" type="datetimeFigureOut">
              <a:rPr lang="fr-FR" smtClean="0"/>
              <a:pPr/>
              <a:t>26/05/2019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3908B86-33B2-4562-A240-941056B04833}"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495E06E-AFE8-4AC4-B627-E3BBA3750ECB}" type="datetimeFigureOut">
              <a:rPr lang="fr-FR" smtClean="0"/>
              <a:pPr/>
              <a:t>26/05/2019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3908B86-33B2-4562-A240-941056B04833}"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495E06E-AFE8-4AC4-B627-E3BBA3750ECB}" type="datetimeFigureOut">
              <a:rPr lang="fr-FR" smtClean="0"/>
              <a:pPr/>
              <a:t>26/05/2019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3908B86-33B2-4562-A240-941056B04833}"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95E06E-AFE8-4AC4-B627-E3BBA3750ECB}" type="datetimeFigureOut">
              <a:rPr lang="fr-FR" smtClean="0"/>
              <a:pPr/>
              <a:t>26/05/2019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908B86-33B2-4562-A240-941056B04833}"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 TargetMode="External"/><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upload.wikimedia.org/wikipedia/commons/9/9f/NesjavellirPowerPlant_edit2.jpg"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www.ucsusa.org/assets/images/ce/geopower1.gif" TargetMode="External"/><Relationship Id="rId7" Type="http://schemas.openxmlformats.org/officeDocument/2006/relationships/hyperlink" Target="http://www.ucsusa.org/assets/images/ce/geopower3.gif" TargetMode="External"/><Relationship Id="rId2" Type="http://schemas.openxmlformats.org/officeDocument/2006/relationships/hyperlink" Target="http://www.youtube.com/watch?v=rfUQy86ZMpQ&amp;feature=player_embedded" TargetMode="Externa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hyperlink" Target="http://www.ucsusa.org/assets/images/ce/geopower2.gif" TargetMode="Externa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71472" y="571480"/>
            <a:ext cx="8001056" cy="5078313"/>
          </a:xfrm>
          <a:prstGeom prst="rect">
            <a:avLst/>
          </a:prstGeom>
          <a:noFill/>
        </p:spPr>
        <p:txBody>
          <a:bodyPr wrap="square" rtlCol="0">
            <a:spAutoFit/>
          </a:bodyPr>
          <a:lstStyle/>
          <a:p>
            <a:pPr algn="ctr"/>
            <a:r>
              <a:rPr lang="fr-FR" sz="3600" dirty="0" smtClean="0"/>
              <a:t>Energie géothermique</a:t>
            </a:r>
          </a:p>
          <a:p>
            <a:pPr algn="ctr"/>
            <a:r>
              <a:rPr lang="ar-DZ" sz="3600" dirty="0" smtClean="0"/>
              <a:t>الطاقة الجوفية الحرارية</a:t>
            </a:r>
            <a:endParaRPr lang="fr-FR" sz="3600" dirty="0"/>
          </a:p>
          <a:p>
            <a:pPr algn="ctr"/>
            <a:endParaRPr lang="ar-DZ" sz="3600" dirty="0" smtClean="0"/>
          </a:p>
          <a:p>
            <a:pPr algn="ctr"/>
            <a:endParaRPr lang="ar-DZ" sz="3600" dirty="0" smtClean="0"/>
          </a:p>
          <a:p>
            <a:pPr algn="ctr"/>
            <a:endParaRPr lang="ar-DZ" sz="3600" dirty="0"/>
          </a:p>
          <a:p>
            <a:pPr algn="ctr"/>
            <a:endParaRPr lang="ar-DZ" sz="3600" dirty="0" smtClean="0"/>
          </a:p>
          <a:p>
            <a:pPr algn="ctr"/>
            <a:endParaRPr lang="ar-DZ" sz="3600" dirty="0"/>
          </a:p>
          <a:p>
            <a:pPr algn="ctr"/>
            <a:endParaRPr lang="ar-DZ" sz="3600" dirty="0" smtClean="0"/>
          </a:p>
          <a:p>
            <a:pPr algn="ctr"/>
            <a:endParaRPr lang="fr-FR" sz="3600" dirty="0" smtClean="0"/>
          </a:p>
        </p:txBody>
      </p:sp>
      <p:pic>
        <p:nvPicPr>
          <p:cNvPr id="5" name="Picture 2" descr="http://coranmiracles.unblog.fr/files/2009/06/terrecoupebig.jpg"/>
          <p:cNvPicPr>
            <a:picLocks noChangeAspect="1" noChangeArrowheads="1"/>
          </p:cNvPicPr>
          <p:nvPr/>
        </p:nvPicPr>
        <p:blipFill>
          <a:blip r:embed="rId2"/>
          <a:srcRect/>
          <a:stretch>
            <a:fillRect/>
          </a:stretch>
        </p:blipFill>
        <p:spPr bwMode="auto">
          <a:xfrm>
            <a:off x="2786050" y="2000240"/>
            <a:ext cx="3786214" cy="408139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3" name="Object 1"/>
          <p:cNvGraphicFramePr>
            <a:graphicFrameLocks noChangeAspect="1"/>
          </p:cNvGraphicFramePr>
          <p:nvPr/>
        </p:nvGraphicFramePr>
        <p:xfrm>
          <a:off x="152400" y="525463"/>
          <a:ext cx="8648285" cy="4832363"/>
        </p:xfrm>
        <a:graphic>
          <a:graphicData uri="http://schemas.openxmlformats.org/presentationml/2006/ole">
            <p:oleObj spid="_x0000_s33794" name="Document" r:id="rId3" imgW="20767399" imgH="10669489" progId="Word.Document.12">
              <p:link updateAutomatic="1"/>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5"/>
          <p:cNvSpPr txBox="1">
            <a:spLocks noChangeArrowheads="1"/>
          </p:cNvSpPr>
          <p:nvPr/>
        </p:nvSpPr>
        <p:spPr bwMode="auto">
          <a:xfrm>
            <a:off x="912815" y="285728"/>
            <a:ext cx="4016375" cy="1477962"/>
          </a:xfrm>
          <a:prstGeom prst="rect">
            <a:avLst/>
          </a:prstGeom>
          <a:noFill/>
          <a:ln w="9525">
            <a:noFill/>
            <a:miter lim="800000"/>
            <a:headEnd/>
            <a:tailEnd/>
          </a:ln>
        </p:spPr>
        <p:txBody>
          <a:bodyPr>
            <a:spAutoFit/>
          </a:bodyPr>
          <a:lstStyle/>
          <a:p>
            <a:r>
              <a:rPr lang="fr-FR" b="1" dirty="0">
                <a:solidFill>
                  <a:srgbClr val="C0504D"/>
                </a:solidFill>
                <a:latin typeface="Calibri" charset="0"/>
              </a:rPr>
              <a:t>Selon la température de l’eau réchauffée par le flux thermique, il existe plusieurs types de géothermie.</a:t>
            </a:r>
          </a:p>
          <a:p>
            <a:r>
              <a:rPr lang="fr-FR" i="1" dirty="0">
                <a:solidFill>
                  <a:schemeClr val="accent2"/>
                </a:solidFill>
                <a:latin typeface="Calibri" charset="0"/>
              </a:rPr>
              <a:t>Source énergétique en développement</a:t>
            </a:r>
          </a:p>
          <a:p>
            <a:r>
              <a:rPr lang="fr-FR" i="1" dirty="0">
                <a:solidFill>
                  <a:schemeClr val="accent2"/>
                </a:solidFill>
                <a:latin typeface="Calibri" charset="0"/>
              </a:rPr>
              <a:t>(technicité et coût)</a:t>
            </a:r>
          </a:p>
        </p:txBody>
      </p:sp>
      <p:pic>
        <p:nvPicPr>
          <p:cNvPr id="4" name="Image 6"/>
          <p:cNvPicPr>
            <a:picLocks noChangeAspect="1"/>
          </p:cNvPicPr>
          <p:nvPr/>
        </p:nvPicPr>
        <p:blipFill>
          <a:blip r:embed="rId2"/>
          <a:srcRect/>
          <a:stretch>
            <a:fillRect/>
          </a:stretch>
        </p:blipFill>
        <p:spPr bwMode="auto">
          <a:xfrm>
            <a:off x="215902" y="2624154"/>
            <a:ext cx="4570412" cy="3090862"/>
          </a:xfrm>
          <a:prstGeom prst="rect">
            <a:avLst/>
          </a:prstGeom>
          <a:noFill/>
          <a:ln w="9525">
            <a:noFill/>
            <a:miter lim="800000"/>
            <a:headEnd/>
            <a:tailEnd/>
          </a:ln>
        </p:spPr>
      </p:pic>
      <p:pic>
        <p:nvPicPr>
          <p:cNvPr id="5" name="Image 7"/>
          <p:cNvPicPr>
            <a:picLocks noChangeAspect="1"/>
          </p:cNvPicPr>
          <p:nvPr/>
        </p:nvPicPr>
        <p:blipFill>
          <a:blip r:embed="rId3"/>
          <a:srcRect/>
          <a:stretch>
            <a:fillRect/>
          </a:stretch>
        </p:blipFill>
        <p:spPr bwMode="auto">
          <a:xfrm>
            <a:off x="4706938" y="3548063"/>
            <a:ext cx="4311650" cy="3151187"/>
          </a:xfrm>
          <a:prstGeom prst="rect">
            <a:avLst/>
          </a:prstGeom>
          <a:noFill/>
          <a:ln w="9525">
            <a:noFill/>
            <a:miter lim="800000"/>
            <a:headEnd/>
            <a:tailEnd/>
          </a:ln>
        </p:spPr>
      </p:pic>
      <p:sp>
        <p:nvSpPr>
          <p:cNvPr id="6" name="ZoneTexte 5"/>
          <p:cNvSpPr txBox="1"/>
          <p:nvPr/>
        </p:nvSpPr>
        <p:spPr>
          <a:xfrm>
            <a:off x="5286380" y="214290"/>
            <a:ext cx="3663950" cy="2862263"/>
          </a:xfrm>
          <a:prstGeom prst="rect">
            <a:avLst/>
          </a:prstGeom>
          <a:solidFill>
            <a:schemeClr val="accent6">
              <a:lumMod val="20000"/>
              <a:lumOff val="80000"/>
            </a:schemeClr>
          </a:solidFill>
        </p:spPr>
        <p:txBody>
          <a:bodyPr>
            <a:spAutoFit/>
          </a:bodyPr>
          <a:lstStyle/>
          <a:p>
            <a:r>
              <a:rPr lang="fr-FR" b="1" dirty="0">
                <a:solidFill>
                  <a:srgbClr val="C0504D"/>
                </a:solidFill>
                <a:latin typeface="Calibri" charset="0"/>
              </a:rPr>
              <a:t>Ressource inépuisable </a:t>
            </a:r>
            <a:r>
              <a:rPr lang="fr-FR" dirty="0">
                <a:solidFill>
                  <a:srgbClr val="C0504D"/>
                </a:solidFill>
                <a:latin typeface="Calibri" charset="0"/>
              </a:rPr>
              <a:t>(renouvelable?) </a:t>
            </a:r>
            <a:r>
              <a:rPr lang="fr-FR" b="1" dirty="0">
                <a:solidFill>
                  <a:srgbClr val="C0504D"/>
                </a:solidFill>
                <a:latin typeface="Calibri" charset="0"/>
              </a:rPr>
              <a:t>à l’échelle</a:t>
            </a:r>
          </a:p>
          <a:p>
            <a:r>
              <a:rPr lang="fr-FR" b="1" dirty="0">
                <a:solidFill>
                  <a:srgbClr val="C0504D"/>
                </a:solidFill>
                <a:latin typeface="Calibri" charset="0"/>
              </a:rPr>
              <a:t> humaine, l’énergie géothermique</a:t>
            </a:r>
          </a:p>
          <a:p>
            <a:r>
              <a:rPr lang="fr-FR" b="1" dirty="0">
                <a:solidFill>
                  <a:srgbClr val="C0504D"/>
                </a:solidFill>
                <a:latin typeface="Calibri" charset="0"/>
              </a:rPr>
              <a:t>dépend du contexte géologique.</a:t>
            </a:r>
          </a:p>
          <a:p>
            <a:r>
              <a:rPr lang="fr-FR" b="1" u="sng" dirty="0">
                <a:solidFill>
                  <a:srgbClr val="C0504D"/>
                </a:solidFill>
                <a:latin typeface="Calibri" charset="0"/>
              </a:rPr>
              <a:t>Utilisations possibles:</a:t>
            </a:r>
          </a:p>
          <a:p>
            <a:r>
              <a:rPr lang="fr-FR" b="1" dirty="0">
                <a:solidFill>
                  <a:srgbClr val="C0504D"/>
                </a:solidFill>
                <a:latin typeface="Calibri" charset="0"/>
              </a:rPr>
              <a:t>&gt; Chauffage par captage (de l’énergie ou de l’eau réchauffée dans l’aquifère) + pompes à  chaleur.</a:t>
            </a:r>
          </a:p>
          <a:p>
            <a:r>
              <a:rPr lang="fr-FR" b="1" dirty="0">
                <a:solidFill>
                  <a:srgbClr val="C0504D"/>
                </a:solidFill>
                <a:latin typeface="Calibri" charset="0"/>
              </a:rPr>
              <a:t>&gt; Production d’électricité dans des </a:t>
            </a:r>
          </a:p>
          <a:p>
            <a:r>
              <a:rPr lang="fr-FR" b="1" dirty="0">
                <a:solidFill>
                  <a:srgbClr val="C0504D"/>
                </a:solidFill>
                <a:latin typeface="Calibri" charset="0"/>
              </a:rPr>
              <a:t>centrales.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4"/>
          <p:cNvPicPr>
            <a:picLocks noChangeAspect="1"/>
          </p:cNvPicPr>
          <p:nvPr/>
        </p:nvPicPr>
        <p:blipFill>
          <a:blip r:embed="rId2"/>
          <a:srcRect/>
          <a:stretch>
            <a:fillRect/>
          </a:stretch>
        </p:blipFill>
        <p:spPr bwMode="auto">
          <a:xfrm>
            <a:off x="857223" y="571480"/>
            <a:ext cx="7285271" cy="535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eothe"/>
          <p:cNvPicPr>
            <a:picLocks noChangeAspect="1" noChangeArrowheads="1"/>
          </p:cNvPicPr>
          <p:nvPr/>
        </p:nvPicPr>
        <p:blipFill>
          <a:blip r:embed="rId2"/>
          <a:srcRect/>
          <a:stretch>
            <a:fillRect/>
          </a:stretch>
        </p:blipFill>
        <p:spPr bwMode="auto">
          <a:xfrm>
            <a:off x="714347" y="785794"/>
            <a:ext cx="7735509" cy="478634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rcRect/>
          <a:stretch>
            <a:fillRect/>
          </a:stretch>
        </p:blipFill>
        <p:spPr bwMode="auto">
          <a:xfrm>
            <a:off x="107950" y="30163"/>
            <a:ext cx="8458200" cy="5991225"/>
          </a:xfrm>
          <a:prstGeom prst="rect">
            <a:avLst/>
          </a:prstGeom>
          <a:noFill/>
          <a:ln w="9525">
            <a:noFill/>
            <a:miter lim="800000"/>
            <a:headEnd/>
            <a:tailEnd/>
          </a:ln>
        </p:spPr>
      </p:pic>
      <p:sp>
        <p:nvSpPr>
          <p:cNvPr id="3" name="ZoneTexte 2"/>
          <p:cNvSpPr txBox="1">
            <a:spLocks noChangeArrowheads="1"/>
          </p:cNvSpPr>
          <p:nvPr/>
        </p:nvSpPr>
        <p:spPr bwMode="auto">
          <a:xfrm>
            <a:off x="107950" y="5886450"/>
            <a:ext cx="9144000" cy="954088"/>
          </a:xfrm>
          <a:prstGeom prst="rect">
            <a:avLst/>
          </a:prstGeom>
          <a:noFill/>
          <a:ln w="9525">
            <a:noFill/>
            <a:miter lim="800000"/>
            <a:headEnd/>
            <a:tailEnd/>
          </a:ln>
        </p:spPr>
        <p:txBody>
          <a:bodyPr>
            <a:spAutoFit/>
          </a:bodyPr>
          <a:lstStyle/>
          <a:p>
            <a:r>
              <a:rPr lang="fr-FR" sz="2800"/>
              <a:t>On peut aussi utiliser la géothermie profonde sans aquifère en réalisant des aquifères artificiels.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rcRect/>
          <a:stretch>
            <a:fillRect/>
          </a:stretch>
        </p:blipFill>
        <p:spPr bwMode="auto">
          <a:xfrm>
            <a:off x="-33338" y="7938"/>
            <a:ext cx="9144001" cy="3987800"/>
          </a:xfrm>
          <a:prstGeom prst="rect">
            <a:avLst/>
          </a:prstGeom>
          <a:noFill/>
          <a:ln w="9525">
            <a:noFill/>
            <a:miter lim="800000"/>
            <a:headEnd/>
            <a:tailEnd/>
          </a:ln>
        </p:spPr>
      </p:pic>
      <p:sp>
        <p:nvSpPr>
          <p:cNvPr id="3" name="ZoneTexte 2"/>
          <p:cNvSpPr txBox="1">
            <a:spLocks noChangeArrowheads="1"/>
          </p:cNvSpPr>
          <p:nvPr/>
        </p:nvSpPr>
        <p:spPr bwMode="auto">
          <a:xfrm>
            <a:off x="0" y="4076700"/>
            <a:ext cx="9144000" cy="1816100"/>
          </a:xfrm>
          <a:prstGeom prst="rect">
            <a:avLst/>
          </a:prstGeom>
          <a:noFill/>
          <a:ln w="9525">
            <a:noFill/>
            <a:miter lim="800000"/>
            <a:headEnd/>
            <a:tailEnd/>
          </a:ln>
        </p:spPr>
        <p:txBody>
          <a:bodyPr>
            <a:spAutoFit/>
          </a:bodyPr>
          <a:lstStyle/>
          <a:p>
            <a:r>
              <a:rPr lang="fr-FR" sz="2800" dirty="0"/>
              <a:t>L’Homme utilise les sources chaudes depuis toujours pour chauffer l’eau (thermes), et plus récemment pour la production d’électricité, le chauffage urbain, les domaines aquacole et agricole.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eoth"/>
          <p:cNvPicPr>
            <a:picLocks noChangeAspect="1" noChangeArrowheads="1"/>
          </p:cNvPicPr>
          <p:nvPr/>
        </p:nvPicPr>
        <p:blipFill>
          <a:blip r:embed="rId2"/>
          <a:srcRect/>
          <a:stretch>
            <a:fillRect/>
          </a:stretch>
        </p:blipFill>
        <p:spPr bwMode="auto">
          <a:xfrm>
            <a:off x="454025" y="101600"/>
            <a:ext cx="8047038" cy="6313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
          <p:cNvGraphicFramePr>
            <a:graphicFrameLocks noGrp="1"/>
          </p:cNvGraphicFramePr>
          <p:nvPr/>
        </p:nvGraphicFramePr>
        <p:xfrm>
          <a:off x="357158" y="1265252"/>
          <a:ext cx="8231188" cy="4378326"/>
        </p:xfrm>
        <a:graphic>
          <a:graphicData uri="http://schemas.openxmlformats.org/drawingml/2006/table">
            <a:tbl>
              <a:tblPr/>
              <a:tblGrid>
                <a:gridCol w="2743200"/>
                <a:gridCol w="2744788"/>
                <a:gridCol w="2743200"/>
              </a:tblGrid>
              <a:tr h="1106488">
                <a:tc>
                  <a:txBody>
                    <a:bodyPr/>
                    <a:lstStyle/>
                    <a:p>
                      <a:endParaRPr lang="fr-FR" dirty="0"/>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87000"/>
                        </a:lnSpc>
                        <a:spcBef>
                          <a:spcPct val="0"/>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2000" b="0" i="0" u="none" strike="noStrike" cap="none" normalizeH="0" baseline="0" dirty="0" smtClean="0">
                          <a:ln>
                            <a:noFill/>
                          </a:ln>
                          <a:solidFill>
                            <a:srgbClr val="000000"/>
                          </a:solidFill>
                          <a:effectLst/>
                          <a:latin typeface="Arial" charset="0"/>
                          <a:cs typeface="Times New Roman" pitchFamily="16" charset="0"/>
                        </a:rPr>
                        <a:t>AVANTAGES</a:t>
                      </a:r>
                    </a:p>
                  </a:txBody>
                  <a:tcPr marT="32760"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87000"/>
                        </a:lnSpc>
                        <a:spcBef>
                          <a:spcPct val="0"/>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2000" b="0" i="0" u="none" strike="noStrike" cap="none" normalizeH="0" baseline="0" smtClean="0">
                          <a:ln>
                            <a:noFill/>
                          </a:ln>
                          <a:solidFill>
                            <a:srgbClr val="000000"/>
                          </a:solidFill>
                          <a:effectLst/>
                          <a:latin typeface="Arial" charset="0"/>
                          <a:cs typeface="Times New Roman" pitchFamily="16" charset="0"/>
                        </a:rPr>
                        <a:t>INCONVENIENTS</a:t>
                      </a:r>
                    </a:p>
                  </a:txBody>
                  <a:tcPr marT="32760"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r>
              <a:tr h="1579563">
                <a:tc>
                  <a:txBody>
                    <a:bodyPr/>
                    <a:lstStyle/>
                    <a:p>
                      <a:pPr marL="0" marR="0" lvl="0" indent="0" algn="l" defTabSz="449263" rtl="0" eaLnBrk="1" fontAlgn="base" latinLnBrk="0" hangingPunct="1">
                        <a:lnSpc>
                          <a:spcPct val="87000"/>
                        </a:lnSpc>
                        <a:spcBef>
                          <a:spcPct val="0"/>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2000" b="0" i="0" u="none" strike="noStrike" cap="none" normalizeH="0" baseline="0" smtClean="0">
                          <a:ln>
                            <a:noFill/>
                          </a:ln>
                          <a:solidFill>
                            <a:srgbClr val="000000"/>
                          </a:solidFill>
                          <a:effectLst/>
                          <a:latin typeface="Arial" charset="0"/>
                          <a:cs typeface="Times New Roman" pitchFamily="16" charset="0"/>
                        </a:rPr>
                        <a:t>EN CENTRALE</a:t>
                      </a:r>
                    </a:p>
                  </a:txBody>
                  <a:tcPr marT="32760"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87000"/>
                        </a:lnSpc>
                        <a:spcBef>
                          <a:spcPct val="0"/>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400" b="0" i="0" u="none" strike="noStrike" cap="none" normalizeH="0" baseline="0" smtClean="0">
                          <a:ln>
                            <a:noFill/>
                          </a:ln>
                          <a:solidFill>
                            <a:srgbClr val="000000"/>
                          </a:solidFill>
                          <a:effectLst/>
                          <a:latin typeface="Arial" charset="0"/>
                          <a:cs typeface="Times New Roman" pitchFamily="16" charset="0"/>
                        </a:rPr>
                        <a:t>- Pas de pollution.</a:t>
                      </a:r>
                    </a:p>
                    <a:p>
                      <a:pPr marL="0" marR="0" lvl="0" indent="0" algn="l" defTabSz="449263"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400" b="0" i="0" u="none" strike="noStrike" cap="none" normalizeH="0" baseline="0" smtClean="0">
                          <a:ln>
                            <a:noFill/>
                          </a:ln>
                          <a:solidFill>
                            <a:srgbClr val="000000"/>
                          </a:solidFill>
                          <a:effectLst/>
                          <a:latin typeface="Arial" charset="0"/>
                          <a:cs typeface="Times New Roman" pitchFamily="16" charset="0"/>
                        </a:rPr>
                        <a:t>- Faible coût d’installation.</a:t>
                      </a:r>
                    </a:p>
                    <a:p>
                      <a:pPr marL="0" marR="0" lvl="0" indent="0" algn="l" defTabSz="449263"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400" b="0" i="0" u="none" strike="noStrike" cap="none" normalizeH="0" baseline="0" smtClean="0">
                          <a:ln>
                            <a:noFill/>
                          </a:ln>
                          <a:solidFill>
                            <a:srgbClr val="000000"/>
                          </a:solidFill>
                          <a:effectLst/>
                          <a:latin typeface="Arial" charset="0"/>
                          <a:cs typeface="Times New Roman" pitchFamily="16" charset="0"/>
                        </a:rPr>
                        <a:t>- Disponible en permanence: ne dépend pas de l'ensoleillement, de la météo, du jour et de la nuit.</a:t>
                      </a:r>
                    </a:p>
                  </a:txBody>
                  <a:tcPr marT="22932"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87000"/>
                        </a:lnSpc>
                        <a:spcBef>
                          <a:spcPct val="0"/>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400" b="0" i="0" u="none" strike="noStrike" cap="none" normalizeH="0" baseline="0" smtClean="0">
                          <a:ln>
                            <a:noFill/>
                          </a:ln>
                          <a:solidFill>
                            <a:srgbClr val="000000"/>
                          </a:solidFill>
                          <a:effectLst/>
                          <a:latin typeface="Arial" charset="0"/>
                          <a:cs typeface="Times New Roman" pitchFamily="16" charset="0"/>
                        </a:rPr>
                        <a:t>- Faible production.</a:t>
                      </a:r>
                    </a:p>
                    <a:p>
                      <a:pPr marL="0" marR="0" lvl="0" indent="0" algn="l" defTabSz="449263"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400" b="0" i="0" u="none" strike="noStrike" cap="none" normalizeH="0" baseline="0" smtClean="0">
                          <a:ln>
                            <a:noFill/>
                          </a:ln>
                          <a:solidFill>
                            <a:srgbClr val="000000"/>
                          </a:solidFill>
                          <a:effectLst/>
                          <a:latin typeface="Arial" charset="0"/>
                          <a:cs typeface="Times New Roman" pitchFamily="16" charset="0"/>
                        </a:rPr>
                        <a:t>- Augmentation du risque de séisme.</a:t>
                      </a:r>
                    </a:p>
                    <a:p>
                      <a:pPr marL="0" marR="0" lvl="0" indent="0" algn="l" defTabSz="449263"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400" b="0" i="0" u="none" strike="noStrike" cap="none" normalizeH="0" baseline="0" smtClean="0">
                          <a:ln>
                            <a:noFill/>
                          </a:ln>
                          <a:solidFill>
                            <a:srgbClr val="000000"/>
                          </a:solidFill>
                          <a:effectLst/>
                          <a:latin typeface="Arial" charset="0"/>
                          <a:cs typeface="Times New Roman" pitchFamily="16" charset="0"/>
                        </a:rPr>
                        <a:t>- L'eau prélevée dans le sous-sol peut contenir des produits chimiques, elle doit donc être réinjectée dans le sol.</a:t>
                      </a:r>
                    </a:p>
                  </a:txBody>
                  <a:tcPr marT="22932"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r>
              <a:tr h="1692275">
                <a:tc>
                  <a:txBody>
                    <a:bodyPr/>
                    <a:lstStyle/>
                    <a:p>
                      <a:pPr marL="0" marR="0" lvl="0" indent="0" algn="l" defTabSz="449263" rtl="0" eaLnBrk="1" fontAlgn="base" latinLnBrk="0" hangingPunct="1">
                        <a:lnSpc>
                          <a:spcPct val="87000"/>
                        </a:lnSpc>
                        <a:spcBef>
                          <a:spcPct val="0"/>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2000" b="0" i="0" u="none" strike="noStrike" cap="none" normalizeH="0" baseline="0" smtClean="0">
                          <a:ln>
                            <a:noFill/>
                          </a:ln>
                          <a:solidFill>
                            <a:srgbClr val="000000"/>
                          </a:solidFill>
                          <a:effectLst/>
                          <a:latin typeface="Arial" charset="0"/>
                          <a:cs typeface="Times New Roman" pitchFamily="16" charset="0"/>
                        </a:rPr>
                        <a:t>CHEZ SOI</a:t>
                      </a:r>
                    </a:p>
                  </a:txBody>
                  <a:tcPr marT="32760"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87000"/>
                        </a:lnSpc>
                        <a:spcBef>
                          <a:spcPct val="0"/>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400" b="0" i="0" u="none" strike="noStrike" cap="none" normalizeH="0" baseline="0" dirty="0" smtClean="0">
                          <a:ln>
                            <a:noFill/>
                          </a:ln>
                          <a:solidFill>
                            <a:srgbClr val="000000"/>
                          </a:solidFill>
                          <a:effectLst/>
                          <a:latin typeface="Arial" charset="0"/>
                          <a:cs typeface="Times New Roman" pitchFamily="16" charset="0"/>
                        </a:rPr>
                        <a:t>- Sert aussi bien de chauffage que de climatisation.</a:t>
                      </a:r>
                    </a:p>
                    <a:p>
                      <a:pPr marL="0" marR="0" lvl="0" indent="0" algn="l" defTabSz="449263"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400" b="0" i="0" u="none" strike="noStrike" cap="none" normalizeH="0" baseline="0" dirty="0" smtClean="0">
                          <a:ln>
                            <a:noFill/>
                          </a:ln>
                          <a:solidFill>
                            <a:srgbClr val="000000"/>
                          </a:solidFill>
                          <a:effectLst/>
                          <a:latin typeface="Arial" charset="0"/>
                          <a:cs typeface="Times New Roman" pitchFamily="16" charset="0"/>
                        </a:rPr>
                        <a:t>- Ne prend pas beaucoup de place.</a:t>
                      </a:r>
                    </a:p>
                    <a:p>
                      <a:pPr marL="0" marR="0" lvl="0" indent="0" algn="l" defTabSz="449263"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400" b="0" i="0" u="none" strike="noStrike" cap="none" normalizeH="0" baseline="0" dirty="0" smtClean="0">
                          <a:ln>
                            <a:noFill/>
                          </a:ln>
                          <a:solidFill>
                            <a:srgbClr val="000000"/>
                          </a:solidFill>
                          <a:effectLst/>
                          <a:latin typeface="Arial" charset="0"/>
                          <a:cs typeface="Times New Roman" pitchFamily="16" charset="0"/>
                        </a:rPr>
                        <a:t>- Chauffe planchers, murs, radiateurs ou air.</a:t>
                      </a:r>
                    </a:p>
                  </a:txBody>
                  <a:tcPr marT="22932"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87000"/>
                        </a:lnSpc>
                        <a:spcBef>
                          <a:spcPct val="0"/>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400" b="0" i="0" u="none" strike="noStrike" cap="none" normalizeH="0" baseline="0" dirty="0" smtClean="0">
                          <a:ln>
                            <a:noFill/>
                          </a:ln>
                          <a:solidFill>
                            <a:srgbClr val="000000"/>
                          </a:solidFill>
                          <a:effectLst/>
                          <a:latin typeface="Arial" charset="0"/>
                          <a:cs typeface="Times New Roman" pitchFamily="16" charset="0"/>
                        </a:rPr>
                        <a:t>- Utilise de l’électricité.</a:t>
                      </a:r>
                    </a:p>
                    <a:p>
                      <a:pPr marL="0" marR="0" lvl="0" indent="0" algn="l" defTabSz="449263"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400" b="0" i="0" u="none" strike="noStrike" cap="none" normalizeH="0" baseline="0" dirty="0" smtClean="0">
                          <a:ln>
                            <a:noFill/>
                          </a:ln>
                          <a:solidFill>
                            <a:srgbClr val="000000"/>
                          </a:solidFill>
                          <a:effectLst/>
                          <a:latin typeface="Arial" charset="0"/>
                          <a:cs typeface="Times New Roman" pitchFamily="16" charset="0"/>
                        </a:rPr>
                        <a:t>- Emploi de fluides frigorifiques ou de gaz à effet de serre.</a:t>
                      </a:r>
                    </a:p>
                    <a:p>
                      <a:pPr marL="0" marR="0" lvl="0" indent="0" algn="l" defTabSz="449263"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400" b="0" i="0" u="none" strike="noStrike" cap="none" normalizeH="0" baseline="0" dirty="0" smtClean="0">
                          <a:ln>
                            <a:noFill/>
                          </a:ln>
                          <a:solidFill>
                            <a:srgbClr val="000000"/>
                          </a:solidFill>
                          <a:effectLst/>
                          <a:latin typeface="Arial" charset="0"/>
                          <a:cs typeface="Times New Roman" pitchFamily="16" charset="0"/>
                        </a:rPr>
                        <a:t>- Coût d’entretien et d’installation (pas d’aide financière de l'État).</a:t>
                      </a:r>
                    </a:p>
                  </a:txBody>
                  <a:tcPr marT="22932"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additive="repl">
                                        <p:cTn id="6" dur="1" fill="hold">
                                          <p:stCondLst>
                                            <p:cond delay="0"/>
                                          </p:stCondLst>
                                        </p:cTn>
                                        <p:tgtEl>
                                          <p:spTgt spid="4"/>
                                        </p:tgtEl>
                                        <p:attrNameLst>
                                          <p:attrName>style.visibility</p:attrName>
                                        </p:attrNameLst>
                                      </p:cBhvr>
                                      <p:to>
                                        <p:strVal val="visible"/>
                                      </p:to>
                                    </p:set>
                                    <p:animEffect transition="in" filter="plus(in)">
                                      <p:cBhvr additive="repl">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Geothermal Energy: The Earth's heat-called geothermal energy-escapes as steam at a hot springs in Nevada."/>
          <p:cNvPicPr>
            <a:picLocks noChangeAspect="1" noChangeArrowheads="1"/>
          </p:cNvPicPr>
          <p:nvPr/>
        </p:nvPicPr>
        <p:blipFill>
          <a:blip r:embed="rId2"/>
          <a:srcRect/>
          <a:stretch>
            <a:fillRect/>
          </a:stretch>
        </p:blipFill>
        <p:spPr bwMode="auto">
          <a:xfrm>
            <a:off x="1000100" y="214290"/>
            <a:ext cx="4995183" cy="4286280"/>
          </a:xfrm>
          <a:prstGeom prst="rect">
            <a:avLst/>
          </a:prstGeom>
          <a:noFill/>
          <a:ln w="9525">
            <a:noFill/>
            <a:miter lim="800000"/>
            <a:headEnd/>
            <a:tailEnd/>
          </a:ln>
        </p:spPr>
      </p:pic>
      <p:pic>
        <p:nvPicPr>
          <p:cNvPr id="5" name="Picture 2" descr="Geothermal vent.  From www.sxc.hu"/>
          <p:cNvPicPr>
            <a:picLocks noChangeAspect="1" noChangeArrowheads="1"/>
          </p:cNvPicPr>
          <p:nvPr/>
        </p:nvPicPr>
        <p:blipFill>
          <a:blip r:embed="rId3"/>
          <a:srcRect/>
          <a:stretch>
            <a:fillRect/>
          </a:stretch>
        </p:blipFill>
        <p:spPr bwMode="auto">
          <a:xfrm>
            <a:off x="5786446" y="2786058"/>
            <a:ext cx="2547940" cy="3388022"/>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ile:NesjavellirPowerPlant edit2.jpg">
            <a:hlinkClick r:id="rId2"/>
          </p:cNvPr>
          <p:cNvPicPr>
            <a:picLocks noChangeAspect="1" noChangeArrowheads="1"/>
          </p:cNvPicPr>
          <p:nvPr/>
        </p:nvPicPr>
        <p:blipFill>
          <a:blip r:embed="rId3"/>
          <a:srcRect/>
          <a:stretch>
            <a:fillRect/>
          </a:stretch>
        </p:blipFill>
        <p:spPr bwMode="auto">
          <a:xfrm>
            <a:off x="785786" y="428604"/>
            <a:ext cx="7553080" cy="50324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kaheel7.com/userimages/earth_layers_732312121235.JPG"/>
          <p:cNvPicPr>
            <a:picLocks noChangeAspect="1" noChangeArrowheads="1"/>
          </p:cNvPicPr>
          <p:nvPr/>
        </p:nvPicPr>
        <p:blipFill>
          <a:blip r:embed="rId2"/>
          <a:srcRect/>
          <a:stretch>
            <a:fillRect/>
          </a:stretch>
        </p:blipFill>
        <p:spPr bwMode="auto">
          <a:xfrm>
            <a:off x="1000100" y="1714488"/>
            <a:ext cx="7090522" cy="4357718"/>
          </a:xfrm>
          <a:prstGeom prst="rect">
            <a:avLst/>
          </a:prstGeom>
          <a:noFill/>
        </p:spPr>
      </p:pic>
      <p:sp>
        <p:nvSpPr>
          <p:cNvPr id="3" name="ZoneTexte 2"/>
          <p:cNvSpPr txBox="1"/>
          <p:nvPr/>
        </p:nvSpPr>
        <p:spPr>
          <a:xfrm>
            <a:off x="928662" y="428604"/>
            <a:ext cx="6786610" cy="523220"/>
          </a:xfrm>
          <a:prstGeom prst="rect">
            <a:avLst/>
          </a:prstGeom>
          <a:noFill/>
        </p:spPr>
        <p:txBody>
          <a:bodyPr wrap="square" rtlCol="0">
            <a:spAutoFit/>
          </a:bodyPr>
          <a:lstStyle/>
          <a:p>
            <a:pPr algn="ctr"/>
            <a:r>
              <a:rPr lang="fr-FR" sz="2800" b="1" dirty="0" smtClean="0"/>
              <a:t>Les sept couches de la terre</a:t>
            </a:r>
            <a:endParaRPr lang="fr-FR" sz="28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irsst US Geothermal plant.jpg"/>
          <p:cNvPicPr>
            <a:picLocks noChangeAspect="1"/>
          </p:cNvPicPr>
          <p:nvPr/>
        </p:nvPicPr>
        <p:blipFill>
          <a:blip r:embed="rId2" cstate="print"/>
          <a:stretch>
            <a:fillRect/>
          </a:stretch>
        </p:blipFill>
        <p:spPr>
          <a:xfrm>
            <a:off x="1142976" y="714356"/>
            <a:ext cx="7701910" cy="5143536"/>
          </a:xfrm>
          <a:prstGeom prst="rect">
            <a:avLst/>
          </a:prstGeom>
          <a:ln w="190500" cap="sq">
            <a:solidFill>
              <a:srgbClr val="C8C6BD"/>
            </a:solidFill>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p:cNvSpPr txBox="1">
            <a:spLocks/>
          </p:cNvSpPr>
          <p:nvPr/>
        </p:nvSpPr>
        <p:spPr>
          <a:xfrm>
            <a:off x="714348" y="857232"/>
            <a:ext cx="3886200" cy="45720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Wingdings" pitchFamily="-112" charset="2"/>
              <a:buNone/>
              <a:tabLst/>
              <a:defRPr/>
            </a:pPr>
            <a:r>
              <a:rPr kumimoji="0" lang="en-US" sz="2700" b="1" i="0" u="none" strike="noStrike" kern="1200" cap="none" spc="0" normalizeH="0" baseline="0" noProof="0" dirty="0" smtClean="0">
                <a:ln>
                  <a:noFill/>
                </a:ln>
                <a:effectLst/>
                <a:uLnTx/>
                <a:uFillTx/>
                <a:latin typeface="+mn-lt"/>
                <a:ea typeface="+mn-ea"/>
                <a:cs typeface="+mn-cs"/>
              </a:rPr>
              <a:t>Direct</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700" b="0" i="0" u="none" strike="noStrike" kern="1200" cap="none" spc="0" normalizeH="0" baseline="0" noProof="0" dirty="0" smtClean="0">
                <a:ln>
                  <a:noFill/>
                </a:ln>
                <a:effectLst/>
                <a:uLnTx/>
                <a:uFillTx/>
                <a:latin typeface="+mn-lt"/>
                <a:ea typeface="+mn-ea"/>
                <a:cs typeface="+mn-cs"/>
              </a:rPr>
              <a:t>*Small scale uses</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700" b="0" i="0" u="none" strike="noStrike" kern="1200" cap="none" spc="0" normalizeH="0" baseline="0" noProof="0" dirty="0" smtClean="0">
                <a:ln>
                  <a:noFill/>
                </a:ln>
                <a:effectLst/>
                <a:uLnTx/>
                <a:uFillTx/>
                <a:latin typeface="+mn-lt"/>
                <a:ea typeface="+mn-ea"/>
                <a:cs typeface="+mn-cs"/>
              </a:rPr>
              <a:t>*Heating homes</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700" b="0" i="0" u="none" strike="noStrike" kern="1200" cap="none" spc="0" normalizeH="0" baseline="0" noProof="0" dirty="0" smtClean="0">
                <a:ln>
                  <a:noFill/>
                </a:ln>
                <a:effectLst/>
                <a:uLnTx/>
                <a:uFillTx/>
                <a:latin typeface="+mn-lt"/>
                <a:ea typeface="+mn-ea"/>
                <a:cs typeface="+mn-cs"/>
              </a:rPr>
              <a:t>*Hot springs</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700" b="0" i="0" u="none" strike="noStrike" kern="1200" cap="none" spc="0" normalizeH="0" baseline="0" noProof="0" dirty="0" smtClean="0">
                <a:ln>
                  <a:noFill/>
                </a:ln>
                <a:effectLst/>
                <a:uLnTx/>
                <a:uFillTx/>
                <a:latin typeface="+mn-lt"/>
                <a:ea typeface="+mn-ea"/>
                <a:cs typeface="+mn-cs"/>
              </a:rPr>
              <a:t>*Greenhouse heating</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700" b="0" i="0" u="none" strike="noStrike" kern="1200" cap="none" spc="0" normalizeH="0" baseline="0" noProof="0" dirty="0" smtClean="0">
                <a:ln>
                  <a:noFill/>
                </a:ln>
                <a:effectLst/>
                <a:uLnTx/>
                <a:uFillTx/>
                <a:latin typeface="+mn-lt"/>
                <a:ea typeface="+mn-ea"/>
                <a:cs typeface="+mn-cs"/>
              </a:rPr>
              <a:t>*Food dehydration plants</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700" b="0" i="0" u="none" strike="noStrike" kern="1200" cap="none" spc="0" normalizeH="0" baseline="0" noProof="0" dirty="0" smtClean="0">
                <a:ln>
                  <a:noFill/>
                </a:ln>
                <a:effectLst/>
                <a:uLnTx/>
                <a:uFillTx/>
                <a:latin typeface="+mn-lt"/>
                <a:ea typeface="+mn-ea"/>
                <a:cs typeface="+mn-cs"/>
              </a:rPr>
              <a:t>*Agriculture</a:t>
            </a:r>
            <a:endParaRPr lang="en-US" sz="2700" dirty="0"/>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700" b="0" i="0" u="none" strike="noStrike" kern="1200" cap="none" spc="0" normalizeH="0" baseline="0" noProof="0" dirty="0" smtClean="0">
                <a:ln>
                  <a:noFill/>
                </a:ln>
                <a:effectLst/>
                <a:uLnTx/>
                <a:uFillTx/>
                <a:latin typeface="+mn-lt"/>
                <a:ea typeface="+mn-ea"/>
                <a:cs typeface="+mn-cs"/>
              </a:rPr>
              <a:t>*</a:t>
            </a:r>
            <a:r>
              <a:rPr kumimoji="0" lang="en-US" sz="2400" b="0" i="0" u="none" strike="noStrike" kern="1200" cap="none" spc="0" normalizeH="0" baseline="0" noProof="0" dirty="0" smtClean="0">
                <a:ln>
                  <a:noFill/>
                </a:ln>
                <a:effectLst/>
                <a:uLnTx/>
                <a:uFillTx/>
                <a:latin typeface="+mn-lt"/>
                <a:ea typeface="+mn-ea"/>
                <a:cs typeface="+mn-cs"/>
              </a:rPr>
              <a:t>Crop </a:t>
            </a:r>
            <a:r>
              <a:rPr kumimoji="0" lang="en-US" sz="2400" b="0" i="0" u="none" strike="noStrike" kern="1200" cap="none" spc="0" normalizeH="0" baseline="0" noProof="0" dirty="0" err="1" smtClean="0">
                <a:ln>
                  <a:noFill/>
                </a:ln>
                <a:effectLst/>
                <a:uLnTx/>
                <a:uFillTx/>
                <a:latin typeface="+mn-lt"/>
                <a:ea typeface="+mn-ea"/>
                <a:cs typeface="+mn-cs"/>
              </a:rPr>
              <a:t>dryingMilk</a:t>
            </a:r>
            <a:r>
              <a:rPr kumimoji="0" lang="en-US" sz="2400" b="0" i="0" u="none" strike="noStrike" kern="1200" cap="none" spc="0" normalizeH="0" baseline="0" noProof="0" dirty="0" smtClean="0">
                <a:ln>
                  <a:noFill/>
                </a:ln>
                <a:effectLst/>
                <a:uLnTx/>
                <a:uFillTx/>
                <a:latin typeface="+mn-lt"/>
                <a:ea typeface="+mn-ea"/>
                <a:cs typeface="+mn-cs"/>
              </a:rPr>
              <a:t> *pasteurization</a:t>
            </a:r>
          </a:p>
        </p:txBody>
      </p:sp>
      <p:sp>
        <p:nvSpPr>
          <p:cNvPr id="3" name="Content Placeholder 5"/>
          <p:cNvSpPr txBox="1">
            <a:spLocks/>
          </p:cNvSpPr>
          <p:nvPr/>
        </p:nvSpPr>
        <p:spPr>
          <a:xfrm>
            <a:off x="4572000" y="928670"/>
            <a:ext cx="3886200" cy="4572000"/>
          </a:xfrm>
          <a:prstGeom prst="rect">
            <a:avLst/>
          </a:prstGeom>
        </p:spPr>
        <p:txBody>
          <a:bodyPr>
            <a:normAutofit/>
          </a:bodyPr>
          <a:lstStyle/>
          <a:p>
            <a:pPr marL="342900" marR="0" lvl="0" indent="-342900" defTabSz="914400" rtl="0" eaLnBrk="1" fontAlgn="auto" latinLnBrk="0" hangingPunct="1">
              <a:lnSpc>
                <a:spcPct val="100000"/>
              </a:lnSpc>
              <a:spcBef>
                <a:spcPct val="20000"/>
              </a:spcBef>
              <a:spcAft>
                <a:spcPts val="0"/>
              </a:spcAft>
              <a:buClrTx/>
              <a:buSzTx/>
              <a:buFont typeface="Wingdings" pitchFamily="-112" charset="2"/>
              <a:buNone/>
              <a:tabLst/>
              <a:defRPr/>
            </a:pPr>
            <a:r>
              <a:rPr kumimoji="0" lang="en-US" sz="2700" b="1" i="0" u="none" strike="noStrike" kern="1200" cap="none" spc="0" normalizeH="0" baseline="0" noProof="0" dirty="0" smtClean="0">
                <a:ln>
                  <a:noFill/>
                </a:ln>
                <a:solidFill>
                  <a:schemeClr val="tx1"/>
                </a:solidFill>
                <a:effectLst/>
                <a:uLnTx/>
                <a:uFillTx/>
                <a:latin typeface="+mn-lt"/>
                <a:ea typeface="+mn-ea"/>
                <a:cs typeface="+mn-cs"/>
              </a:rPr>
              <a:t>Electrical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700" b="0" i="0" u="none" strike="noStrike" kern="1200" cap="none" spc="0" normalizeH="0" baseline="0" noProof="0" dirty="0" smtClean="0">
                <a:ln>
                  <a:noFill/>
                </a:ln>
                <a:solidFill>
                  <a:schemeClr val="tx1"/>
                </a:solidFill>
                <a:effectLst/>
                <a:uLnTx/>
                <a:uFillTx/>
                <a:latin typeface="+mn-lt"/>
                <a:ea typeface="+mn-ea"/>
                <a:cs typeface="+mn-cs"/>
              </a:rPr>
              <a:t>Dry steam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700" b="0" i="0" u="none" strike="noStrike" kern="1200" cap="none" spc="0" normalizeH="0" baseline="0" noProof="0" dirty="0" smtClean="0">
                <a:ln>
                  <a:noFill/>
                </a:ln>
                <a:solidFill>
                  <a:schemeClr val="tx1"/>
                </a:solidFill>
                <a:effectLst/>
                <a:uLnTx/>
                <a:uFillTx/>
                <a:latin typeface="+mn-lt"/>
                <a:ea typeface="+mn-ea"/>
                <a:cs typeface="+mn-cs"/>
              </a:rPr>
              <a:t>Flash steam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700" b="0" i="0" u="none" strike="noStrike" kern="1200" cap="none" spc="0" normalizeH="0" baseline="0" noProof="0" dirty="0" smtClean="0">
                <a:ln>
                  <a:noFill/>
                </a:ln>
                <a:solidFill>
                  <a:schemeClr val="tx1"/>
                </a:solidFill>
                <a:effectLst/>
                <a:uLnTx/>
                <a:uFillTx/>
                <a:latin typeface="+mn-lt"/>
                <a:ea typeface="+mn-ea"/>
                <a:cs typeface="+mn-cs"/>
              </a:rPr>
              <a:t>Binary cycle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0"/>
            <a:ext cx="8229600" cy="914400"/>
          </a:xfrm>
        </p:spPr>
        <p:txBody>
          <a:bodyPr/>
          <a:lstStyle/>
          <a:p>
            <a:r>
              <a:rPr lang="en-US"/>
              <a:t>Dry Steam Schematic</a:t>
            </a:r>
          </a:p>
        </p:txBody>
      </p:sp>
      <p:pic>
        <p:nvPicPr>
          <p:cNvPr id="5" name="Picture 3" descr="GB Figure 9"/>
          <p:cNvPicPr>
            <a:picLocks noChangeAspect="1" noChangeArrowheads="1"/>
          </p:cNvPicPr>
          <p:nvPr/>
        </p:nvPicPr>
        <p:blipFill>
          <a:blip r:embed="rId2"/>
          <a:srcRect r="49490" b="52312"/>
          <a:stretch>
            <a:fillRect/>
          </a:stretch>
        </p:blipFill>
        <p:spPr bwMode="auto">
          <a:xfrm>
            <a:off x="1524000" y="1371600"/>
            <a:ext cx="5791200" cy="4856163"/>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0"/>
            <a:ext cx="8229600" cy="914400"/>
          </a:xfrm>
        </p:spPr>
        <p:txBody>
          <a:bodyPr/>
          <a:lstStyle/>
          <a:p>
            <a:r>
              <a:rPr lang="en-US"/>
              <a:t>Single Flash Steam Schematic</a:t>
            </a:r>
          </a:p>
        </p:txBody>
      </p:sp>
      <p:pic>
        <p:nvPicPr>
          <p:cNvPr id="5" name="Picture 3" descr="GB Figure 9"/>
          <p:cNvPicPr>
            <a:picLocks noChangeAspect="1" noChangeArrowheads="1"/>
          </p:cNvPicPr>
          <p:nvPr/>
        </p:nvPicPr>
        <p:blipFill>
          <a:blip r:embed="rId2"/>
          <a:srcRect l="50510" b="52312"/>
          <a:stretch>
            <a:fillRect/>
          </a:stretch>
        </p:blipFill>
        <p:spPr bwMode="auto">
          <a:xfrm>
            <a:off x="1295400" y="1219200"/>
            <a:ext cx="5867400" cy="502285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71538" y="357166"/>
            <a:ext cx="7572428" cy="4801314"/>
          </a:xfrm>
          <a:prstGeom prst="rect">
            <a:avLst/>
          </a:prstGeom>
          <a:noFill/>
        </p:spPr>
        <p:txBody>
          <a:bodyPr wrap="square" rtlCol="0">
            <a:spAutoFit/>
          </a:bodyPr>
          <a:lstStyle/>
          <a:p>
            <a:r>
              <a:rPr lang="en-US" b="1" dirty="0" smtClean="0"/>
              <a:t>Flash Steam Power Plant </a:t>
            </a:r>
            <a:r>
              <a:rPr lang="en-US" dirty="0" smtClean="0"/>
              <a:t/>
            </a:r>
            <a:br>
              <a:rPr lang="en-US" dirty="0" smtClean="0"/>
            </a:br>
            <a:r>
              <a:rPr lang="en-US" dirty="0" smtClean="0"/>
              <a:t>This is the most common type of geothermal power plant. The illustration below shows the principal elements of this type of plant. The steam once it has been separated from the water is piped to the powerhouse where it is used to drive the steam turbine. The steam is condensed after leaving the turbine, creating a partial vacuum and thereby </a:t>
            </a:r>
            <a:r>
              <a:rPr lang="en-US" dirty="0" err="1" smtClean="0"/>
              <a:t>maximising</a:t>
            </a:r>
            <a:r>
              <a:rPr lang="en-US" dirty="0" smtClean="0"/>
              <a:t> the power generated by the turbine-generator. The steam is usually condensed either in a direct contact condenser, or a heat exchanger type condenser. In a direct contact condenser the cooling water from the cooling tower is sprayed onto and mixes with the steam. The condensed steam then forms part of the cooling water circuit, and a substantial portion is subsequently evaporated and is dispersed into the atmosphere through the cooling tower. Excess cooling water called blow down is often disposed of in shallow injection wells. As an alternative to direct contact condensers shell and tube type condensers are sometimes used, as is shown in the schematic below. In this type of plant, the condensed steam does not come into contact with the cooling water, and is disposed of in injection wells. </a:t>
            </a:r>
            <a:endParaRPr lang="fr-F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8662" y="642918"/>
            <a:ext cx="7500990" cy="3970318"/>
          </a:xfrm>
          <a:prstGeom prst="rect">
            <a:avLst/>
          </a:prstGeom>
        </p:spPr>
        <p:txBody>
          <a:bodyPr wrap="square">
            <a:spAutoFit/>
          </a:bodyPr>
          <a:lstStyle/>
          <a:p>
            <a:endParaRPr lang="en-US" dirty="0" smtClean="0"/>
          </a:p>
          <a:p>
            <a:r>
              <a:rPr lang="en-US" dirty="0" smtClean="0"/>
              <a:t>Typically, flash condensing geothermal power plants vary in size from 5 </a:t>
            </a:r>
            <a:r>
              <a:rPr lang="en-US" dirty="0" err="1" smtClean="0"/>
              <a:t>MWe</a:t>
            </a:r>
            <a:r>
              <a:rPr lang="en-US" dirty="0" smtClean="0"/>
              <a:t> to over 100 </a:t>
            </a:r>
            <a:r>
              <a:rPr lang="en-US" dirty="0" err="1" smtClean="0"/>
              <a:t>MWe</a:t>
            </a:r>
            <a:r>
              <a:rPr lang="en-US" dirty="0" smtClean="0"/>
              <a:t>. Depending on the steam characteristics, gas content, pressures, and power plant design, between 6 and 9 </a:t>
            </a:r>
            <a:r>
              <a:rPr lang="en-US" dirty="0" err="1" smtClean="0"/>
              <a:t>tonne</a:t>
            </a:r>
            <a:r>
              <a:rPr lang="en-US" dirty="0" smtClean="0"/>
              <a:t> of steam each hour is required to produce each MW of electrical power. Small power plants (less than 10 MW) are often called well head units as they only require the steam of one well and are located adjacent to the well on the drilling pad in order to reduce pipeline costs. Often such well head units do not have a condenser, and are called backpressure units. They are very cheap and simple to install, but are inefficient (typically 10-20 </a:t>
            </a:r>
            <a:r>
              <a:rPr lang="en-US" dirty="0" err="1" smtClean="0"/>
              <a:t>tonne</a:t>
            </a:r>
            <a:r>
              <a:rPr lang="en-US" dirty="0" smtClean="0"/>
              <a:t> per hour of steam for every MW of electricity) and can have higher environmental impacts. </a:t>
            </a:r>
          </a:p>
          <a:p>
            <a:endParaRPr lang="en-US" dirty="0" smtClean="0"/>
          </a:p>
          <a:p>
            <a:r>
              <a:rPr lang="en-US" dirty="0" smtClean="0"/>
              <a:t>http://www.worldbank.org/html/fpd/energy/geothermal/technology.htm</a:t>
            </a:r>
          </a:p>
          <a:p>
            <a:endParaRPr lang="fr-F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0"/>
            <a:ext cx="8229600" cy="914400"/>
          </a:xfrm>
        </p:spPr>
        <p:txBody>
          <a:bodyPr/>
          <a:lstStyle/>
          <a:p>
            <a:r>
              <a:rPr lang="en-US"/>
              <a:t>Binary Cycle Schematic</a:t>
            </a:r>
          </a:p>
        </p:txBody>
      </p:sp>
      <p:pic>
        <p:nvPicPr>
          <p:cNvPr id="5" name="Picture 3" descr="GB Figure 9"/>
          <p:cNvPicPr>
            <a:picLocks noChangeAspect="1" noChangeArrowheads="1"/>
          </p:cNvPicPr>
          <p:nvPr/>
        </p:nvPicPr>
        <p:blipFill>
          <a:blip r:embed="rId2"/>
          <a:srcRect t="47688" r="49490" b="4623"/>
          <a:stretch>
            <a:fillRect/>
          </a:stretch>
        </p:blipFill>
        <p:spPr bwMode="auto">
          <a:xfrm>
            <a:off x="1295400" y="1143000"/>
            <a:ext cx="6172200" cy="5176838"/>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a:spLocks noGrp="1"/>
          </p:cNvSpPr>
          <p:nvPr>
            <p:ph type="title"/>
          </p:nvPr>
        </p:nvSpPr>
        <p:spPr>
          <a:xfrm>
            <a:off x="612775" y="228600"/>
            <a:ext cx="8153400" cy="990600"/>
          </a:xfrm>
        </p:spPr>
        <p:txBody>
          <a:bodyPr>
            <a:normAutofit/>
          </a:bodyPr>
          <a:lstStyle/>
          <a:p>
            <a:r>
              <a:rPr lang="en-US" sz="4000" smtClean="0"/>
              <a:t>Dry Steam/Flash Steam/Binary Cycles</a:t>
            </a:r>
          </a:p>
        </p:txBody>
      </p:sp>
      <p:sp>
        <p:nvSpPr>
          <p:cNvPr id="5" name="Content Placeholder 6"/>
          <p:cNvSpPr>
            <a:spLocks noGrp="1"/>
          </p:cNvSpPr>
          <p:nvPr>
            <p:ph sz="quarter" idx="1"/>
          </p:nvPr>
        </p:nvSpPr>
        <p:spPr>
          <a:xfrm>
            <a:off x="612775" y="1600200"/>
            <a:ext cx="8153400" cy="4495800"/>
          </a:xfrm>
        </p:spPr>
        <p:txBody>
          <a:bodyPr>
            <a:normAutofit lnSpcReduction="10000"/>
          </a:bodyPr>
          <a:lstStyle/>
          <a:p>
            <a:pPr>
              <a:lnSpc>
                <a:spcPct val="90000"/>
              </a:lnSpc>
            </a:pPr>
            <a:endParaRPr lang="en-US" smtClean="0"/>
          </a:p>
          <a:p>
            <a:pPr>
              <a:lnSpc>
                <a:spcPct val="90000"/>
              </a:lnSpc>
            </a:pPr>
            <a:endParaRPr lang="en-US" smtClean="0"/>
          </a:p>
          <a:p>
            <a:pPr>
              <a:lnSpc>
                <a:spcPct val="90000"/>
              </a:lnSpc>
            </a:pPr>
            <a:endParaRPr lang="en-US" smtClean="0"/>
          </a:p>
          <a:p>
            <a:pPr>
              <a:lnSpc>
                <a:spcPct val="90000"/>
              </a:lnSpc>
            </a:pPr>
            <a:endParaRPr lang="en-US" smtClean="0"/>
          </a:p>
          <a:p>
            <a:pPr>
              <a:lnSpc>
                <a:spcPct val="90000"/>
              </a:lnSpc>
            </a:pPr>
            <a:r>
              <a:rPr lang="en-US" smtClean="0"/>
              <a:t>Each uses the heat from underground in some manner to generate energy</a:t>
            </a:r>
          </a:p>
          <a:p>
            <a:pPr>
              <a:lnSpc>
                <a:spcPct val="90000"/>
              </a:lnSpc>
            </a:pPr>
            <a:r>
              <a:rPr lang="en-US" smtClean="0"/>
              <a:t>Different combinations of water temperatures create different effects</a:t>
            </a:r>
          </a:p>
          <a:p>
            <a:pPr>
              <a:lnSpc>
                <a:spcPct val="90000"/>
              </a:lnSpc>
            </a:pPr>
            <a:r>
              <a:rPr lang="en-US" smtClean="0">
                <a:hlinkClick r:id="rId2"/>
              </a:rPr>
              <a:t>How Geothermal Energy Works</a:t>
            </a:r>
            <a:endParaRPr lang="en-US" smtClean="0"/>
          </a:p>
        </p:txBody>
      </p:sp>
      <p:pic>
        <p:nvPicPr>
          <p:cNvPr id="6" name="Picture 2" descr="http://www.ucsusa.org/assets/images/ce/drysteamfinal-nrel.gif">
            <a:hlinkClick r:id="rId3"/>
          </p:cNvPr>
          <p:cNvPicPr>
            <a:picLocks noChangeAspect="1" noChangeArrowheads="1"/>
          </p:cNvPicPr>
          <p:nvPr/>
        </p:nvPicPr>
        <p:blipFill>
          <a:blip r:embed="rId4"/>
          <a:srcRect/>
          <a:stretch>
            <a:fillRect/>
          </a:stretch>
        </p:blipFill>
        <p:spPr bwMode="auto">
          <a:xfrm>
            <a:off x="762000" y="1752600"/>
            <a:ext cx="2209800" cy="1679575"/>
          </a:xfrm>
          <a:prstGeom prst="rect">
            <a:avLst/>
          </a:prstGeom>
          <a:noFill/>
          <a:ln w="9525">
            <a:noFill/>
            <a:miter lim="800000"/>
            <a:headEnd/>
            <a:tailEnd/>
          </a:ln>
        </p:spPr>
      </p:pic>
      <p:pic>
        <p:nvPicPr>
          <p:cNvPr id="7" name="Picture 4" descr="http://www.ucsusa.org/assets/images/ce/flashsteam-nrel.gif">
            <a:hlinkClick r:id="rId5"/>
          </p:cNvPr>
          <p:cNvPicPr>
            <a:picLocks noChangeAspect="1" noChangeArrowheads="1"/>
          </p:cNvPicPr>
          <p:nvPr/>
        </p:nvPicPr>
        <p:blipFill>
          <a:blip r:embed="rId6"/>
          <a:srcRect/>
          <a:stretch>
            <a:fillRect/>
          </a:stretch>
        </p:blipFill>
        <p:spPr bwMode="auto">
          <a:xfrm>
            <a:off x="3352800" y="1752600"/>
            <a:ext cx="2193925" cy="1666875"/>
          </a:xfrm>
          <a:prstGeom prst="rect">
            <a:avLst/>
          </a:prstGeom>
          <a:noFill/>
          <a:ln w="9525">
            <a:noFill/>
            <a:miter lim="800000"/>
            <a:headEnd/>
            <a:tailEnd/>
          </a:ln>
        </p:spPr>
      </p:pic>
      <p:pic>
        <p:nvPicPr>
          <p:cNvPr id="8" name="Picture 6" descr="http://www.ucsusa.org/assets/images/ce/webbinaryplant.gif">
            <a:hlinkClick r:id="rId7"/>
          </p:cNvPr>
          <p:cNvPicPr>
            <a:picLocks noChangeAspect="1" noChangeArrowheads="1"/>
          </p:cNvPicPr>
          <p:nvPr/>
        </p:nvPicPr>
        <p:blipFill>
          <a:blip r:embed="rId8"/>
          <a:srcRect/>
          <a:stretch>
            <a:fillRect/>
          </a:stretch>
        </p:blipFill>
        <p:spPr bwMode="auto">
          <a:xfrm>
            <a:off x="5943600" y="1828800"/>
            <a:ext cx="2133600" cy="1666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District heating exchanger.jpg"/>
          <p:cNvPicPr>
            <a:picLocks noGrp="1" noChangeAspect="1"/>
          </p:cNvPicPr>
          <p:nvPr>
            <p:ph sz="quarter" idx="1"/>
          </p:nvPr>
        </p:nvPicPr>
        <p:blipFill>
          <a:blip r:embed="rId2"/>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0" y="152400"/>
            <a:ext cx="9144000" cy="838200"/>
          </a:xfrm>
        </p:spPr>
        <p:txBody>
          <a:bodyPr/>
          <a:lstStyle/>
          <a:p>
            <a:pPr eaLnBrk="1" hangingPunct="1"/>
            <a:r>
              <a:rPr lang="en-US" altLang="zh-CN" sz="2000" b="1" dirty="0" smtClean="0">
                <a:solidFill>
                  <a:srgbClr val="0000FF"/>
                </a:solidFill>
              </a:rPr>
              <a:t>Geothermal share of national electricity production</a:t>
            </a:r>
          </a:p>
        </p:txBody>
      </p:sp>
      <p:pic>
        <p:nvPicPr>
          <p:cNvPr id="7" name="Picture 5"/>
          <p:cNvPicPr>
            <a:picLocks noChangeAspect="1" noChangeArrowheads="1"/>
          </p:cNvPicPr>
          <p:nvPr/>
        </p:nvPicPr>
        <p:blipFill>
          <a:blip r:embed="rId2"/>
          <a:srcRect/>
          <a:stretch>
            <a:fillRect/>
          </a:stretch>
        </p:blipFill>
        <p:spPr bwMode="auto">
          <a:xfrm>
            <a:off x="609600" y="1143000"/>
            <a:ext cx="7848600" cy="5341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www.emse.fr/%7Ebouchardon/enseignement/processus-naturels/up1/web/wiki/MC%20-%20Planeto%20-%20Enveloppes%20rocheuses%20-%20modele%20PREM%20-%20Melou%20&amp;Tersonnier_fichiers/image001.jpg"/>
          <p:cNvPicPr>
            <a:picLocks noChangeAspect="1" noChangeArrowheads="1"/>
          </p:cNvPicPr>
          <p:nvPr/>
        </p:nvPicPr>
        <p:blipFill>
          <a:blip r:embed="rId2"/>
          <a:srcRect/>
          <a:stretch>
            <a:fillRect/>
          </a:stretch>
        </p:blipFill>
        <p:spPr bwMode="auto">
          <a:xfrm>
            <a:off x="1214414" y="857232"/>
            <a:ext cx="6625288" cy="4857784"/>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1071546"/>
            <a:ext cx="8821738" cy="4487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lstStyle/>
          <a:p>
            <a:r>
              <a:rPr lang="en-US" smtClean="0"/>
              <a:t>Can Geothermal Energy run out?</a:t>
            </a:r>
          </a:p>
        </p:txBody>
      </p:sp>
      <p:sp>
        <p:nvSpPr>
          <p:cNvPr id="3" name="Content Placeholder 2"/>
          <p:cNvSpPr>
            <a:spLocks noGrp="1"/>
          </p:cNvSpPr>
          <p:nvPr>
            <p:ph sz="quarter" idx="1"/>
          </p:nvPr>
        </p:nvSpPr>
        <p:spPr>
          <a:xfrm>
            <a:off x="612775" y="1600200"/>
            <a:ext cx="8153400" cy="4495800"/>
          </a:xfrm>
        </p:spPr>
        <p:txBody>
          <a:bodyPr/>
          <a:lstStyle/>
          <a:p>
            <a:pPr lvl="1">
              <a:buFont typeface="Arial" charset="0"/>
              <a:buChar char="•"/>
            </a:pPr>
            <a:r>
              <a:rPr lang="en-US" smtClean="0"/>
              <a:t>100% renewable</a:t>
            </a:r>
          </a:p>
          <a:p>
            <a:pPr lvl="2"/>
            <a:r>
              <a:rPr lang="en-US" smtClean="0"/>
              <a:t>Earth’s core is always going to be heated</a:t>
            </a:r>
          </a:p>
          <a:p>
            <a:pPr lvl="2"/>
            <a:r>
              <a:rPr lang="en-US" smtClean="0"/>
              <a:t>As long as there is a way to extract the energy from the heat, the energy will always be available</a:t>
            </a:r>
          </a:p>
        </p:txBody>
      </p:sp>
      <p:pic>
        <p:nvPicPr>
          <p:cNvPr id="4" name="Picture 2" descr="Geothermal Energy: The Earth's heat-called geothermal energy-escapes as steam at a hot springs in Nevada."/>
          <p:cNvPicPr>
            <a:picLocks noChangeAspect="1" noChangeArrowheads="1"/>
          </p:cNvPicPr>
          <p:nvPr/>
        </p:nvPicPr>
        <p:blipFill>
          <a:blip r:embed="rId2"/>
          <a:srcRect/>
          <a:stretch>
            <a:fillRect/>
          </a:stretch>
        </p:blipFill>
        <p:spPr bwMode="auto">
          <a:xfrm>
            <a:off x="609600" y="3581400"/>
            <a:ext cx="3378200" cy="2898775"/>
          </a:xfrm>
          <a:prstGeom prst="rect">
            <a:avLst/>
          </a:prstGeom>
          <a:noFill/>
          <a:ln w="9525">
            <a:noFill/>
            <a:miter lim="800000"/>
            <a:headEnd/>
            <a:tailEnd/>
          </a:ln>
        </p:spPr>
      </p:pic>
      <p:pic>
        <p:nvPicPr>
          <p:cNvPr id="5" name="Picture 2" descr="Geothermal vent.  From www.sxc.hu"/>
          <p:cNvPicPr>
            <a:picLocks noChangeAspect="1" noChangeArrowheads="1"/>
          </p:cNvPicPr>
          <p:nvPr/>
        </p:nvPicPr>
        <p:blipFill>
          <a:blip r:embed="rId3"/>
          <a:srcRect/>
          <a:stretch>
            <a:fillRect/>
          </a:stretch>
        </p:blipFill>
        <p:spPr bwMode="auto">
          <a:xfrm>
            <a:off x="5486400" y="3429000"/>
            <a:ext cx="2190750" cy="2913063"/>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sz="quarter" idx="1"/>
          </p:nvPr>
        </p:nvSpPr>
        <p:spPr>
          <a:xfrm>
            <a:off x="714348" y="1000108"/>
            <a:ext cx="8153400" cy="4495800"/>
          </a:xfrm>
        </p:spPr>
        <p:txBody>
          <a:bodyPr/>
          <a:lstStyle/>
          <a:p>
            <a:r>
              <a:rPr lang="en-US" dirty="0" smtClean="0"/>
              <a:t>Overall, geothermal appears to be a sound solution to energy needs</a:t>
            </a:r>
          </a:p>
          <a:p>
            <a:r>
              <a:rPr lang="en-US" dirty="0" smtClean="0"/>
              <a:t>Geothermal energy has the ability to expand</a:t>
            </a:r>
          </a:p>
          <a:p>
            <a:r>
              <a:rPr lang="en-US" dirty="0" smtClean="0"/>
              <a:t>Few environmental effects</a:t>
            </a:r>
          </a:p>
          <a:p>
            <a:r>
              <a:rPr lang="en-US" dirty="0" smtClean="0"/>
              <a:t>Very cost efficient</a:t>
            </a:r>
          </a:p>
          <a:p>
            <a:r>
              <a:rPr lang="en-US" dirty="0" smtClean="0"/>
              <a:t>Geothermal is RENEWABLE</a:t>
            </a:r>
          </a:p>
          <a:p>
            <a:endParaRPr lang="en-US" dirty="0" smtClean="0"/>
          </a:p>
          <a:p>
            <a:pPr>
              <a:buFont typeface="Wingdings" pitchFamily="-112" charset="2"/>
              <a:buNone/>
            </a:pPr>
            <a:endParaRPr lang="en-US"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Image 3" descr="coupe-glob-transferts-thermique.jpg"/>
          <p:cNvPicPr>
            <a:picLocks noChangeAspect="1"/>
          </p:cNvPicPr>
          <p:nvPr/>
        </p:nvPicPr>
        <p:blipFill>
          <a:blip r:embed="rId2"/>
          <a:srcRect/>
          <a:stretch>
            <a:fillRect/>
          </a:stretch>
        </p:blipFill>
        <p:spPr bwMode="auto">
          <a:xfrm>
            <a:off x="868363" y="1649394"/>
            <a:ext cx="7121525" cy="4025900"/>
          </a:xfrm>
          <a:prstGeom prst="rect">
            <a:avLst/>
          </a:prstGeom>
          <a:noFill/>
          <a:ln w="9525">
            <a:noFill/>
            <a:miter lim="800000"/>
            <a:headEnd/>
            <a:tailEnd/>
          </a:ln>
        </p:spPr>
      </p:pic>
      <p:cxnSp>
        <p:nvCxnSpPr>
          <p:cNvPr id="57" name="Connecteur en arc 56"/>
          <p:cNvCxnSpPr>
            <a:cxnSpLocks noChangeShapeType="1"/>
          </p:cNvCxnSpPr>
          <p:nvPr/>
        </p:nvCxnSpPr>
        <p:spPr bwMode="auto">
          <a:xfrm rot="16200000" flipH="1">
            <a:off x="2678113" y="2709844"/>
            <a:ext cx="908050" cy="822325"/>
          </a:xfrm>
          <a:prstGeom prst="curvedConnector3">
            <a:avLst>
              <a:gd name="adj1" fmla="val 50000"/>
            </a:avLst>
          </a:prstGeom>
          <a:noFill/>
          <a:ln w="38100">
            <a:solidFill>
              <a:srgbClr val="FF0000"/>
            </a:solidFill>
            <a:round/>
            <a:headEnd/>
            <a:tailEnd type="arrow" w="med" len="med"/>
          </a:ln>
          <a:effectLst>
            <a:outerShdw dist="20000" dir="5400000" rotWithShape="0">
              <a:srgbClr val="808080">
                <a:alpha val="37999"/>
              </a:srgbClr>
            </a:outerShdw>
          </a:effectLst>
        </p:spPr>
      </p:cxnSp>
      <p:cxnSp>
        <p:nvCxnSpPr>
          <p:cNvPr id="58" name="Connecteur en arc 57"/>
          <p:cNvCxnSpPr>
            <a:cxnSpLocks noChangeShapeType="1"/>
          </p:cNvCxnSpPr>
          <p:nvPr/>
        </p:nvCxnSpPr>
        <p:spPr bwMode="auto">
          <a:xfrm rot="5400000">
            <a:off x="2994819" y="3607576"/>
            <a:ext cx="581025" cy="515937"/>
          </a:xfrm>
          <a:prstGeom prst="curvedConnector3">
            <a:avLst>
              <a:gd name="adj1" fmla="val 50000"/>
            </a:avLst>
          </a:prstGeom>
          <a:noFill/>
          <a:ln w="38100">
            <a:solidFill>
              <a:srgbClr val="FF0000"/>
            </a:solidFill>
            <a:round/>
            <a:headEnd/>
            <a:tailEnd type="arrow" w="med" len="med"/>
          </a:ln>
          <a:effectLst>
            <a:outerShdw dist="20000" dir="5400000" rotWithShape="0">
              <a:srgbClr val="808080">
                <a:alpha val="37999"/>
              </a:srgbClr>
            </a:outerShdw>
          </a:effectLst>
        </p:spPr>
      </p:cxnSp>
      <p:cxnSp>
        <p:nvCxnSpPr>
          <p:cNvPr id="59" name="Connecteur en arc 58"/>
          <p:cNvCxnSpPr>
            <a:cxnSpLocks noChangeShapeType="1"/>
          </p:cNvCxnSpPr>
          <p:nvPr/>
        </p:nvCxnSpPr>
        <p:spPr bwMode="auto">
          <a:xfrm rot="5400000">
            <a:off x="5457032" y="2986863"/>
            <a:ext cx="1174750" cy="534987"/>
          </a:xfrm>
          <a:prstGeom prst="curvedConnector3">
            <a:avLst>
              <a:gd name="adj1" fmla="val 50000"/>
            </a:avLst>
          </a:prstGeom>
          <a:noFill/>
          <a:ln w="38100">
            <a:solidFill>
              <a:srgbClr val="FF0000"/>
            </a:solidFill>
            <a:round/>
            <a:headEnd/>
            <a:tailEnd type="arrow" w="med" len="med"/>
          </a:ln>
          <a:effectLst>
            <a:outerShdw dist="20000" dir="5400000" rotWithShape="0">
              <a:srgbClr val="808080">
                <a:alpha val="37999"/>
              </a:srgbClr>
            </a:outerShdw>
          </a:effectLst>
        </p:spPr>
      </p:cxnSp>
      <p:cxnSp>
        <p:nvCxnSpPr>
          <p:cNvPr id="60" name="Connecteur en arc 59"/>
          <p:cNvCxnSpPr>
            <a:cxnSpLocks noChangeShapeType="1"/>
          </p:cNvCxnSpPr>
          <p:nvPr/>
        </p:nvCxnSpPr>
        <p:spPr bwMode="auto">
          <a:xfrm rot="10800000">
            <a:off x="5099050" y="3575032"/>
            <a:ext cx="677863" cy="266700"/>
          </a:xfrm>
          <a:prstGeom prst="curvedConnector3">
            <a:avLst>
              <a:gd name="adj1" fmla="val 50000"/>
            </a:avLst>
          </a:prstGeom>
          <a:noFill/>
          <a:ln w="38100">
            <a:solidFill>
              <a:srgbClr val="FF0000"/>
            </a:solidFill>
            <a:round/>
            <a:headEnd/>
            <a:tailEnd type="arrow" w="med" len="med"/>
          </a:ln>
          <a:effectLst>
            <a:outerShdw dist="20000" dir="5400000" rotWithShape="0">
              <a:srgbClr val="808080">
                <a:alpha val="37999"/>
              </a:srgbClr>
            </a:outerShdw>
          </a:effectLst>
        </p:spPr>
      </p:cxnSp>
      <p:sp>
        <p:nvSpPr>
          <p:cNvPr id="61" name="ZoneTexte 16"/>
          <p:cNvSpPr txBox="1">
            <a:spLocks noChangeArrowheads="1"/>
          </p:cNvSpPr>
          <p:nvPr/>
        </p:nvSpPr>
        <p:spPr bwMode="auto">
          <a:xfrm>
            <a:off x="276225" y="5675294"/>
            <a:ext cx="8566150" cy="368300"/>
          </a:xfrm>
          <a:prstGeom prst="rect">
            <a:avLst/>
          </a:prstGeom>
          <a:noFill/>
          <a:ln w="9525">
            <a:noFill/>
            <a:miter lim="800000"/>
            <a:headEnd/>
            <a:tailEnd/>
          </a:ln>
        </p:spPr>
        <p:txBody>
          <a:bodyPr>
            <a:spAutoFit/>
          </a:bodyPr>
          <a:lstStyle/>
          <a:p>
            <a:r>
              <a:rPr lang="fr-FR" b="1">
                <a:solidFill>
                  <a:srgbClr val="FF0000"/>
                </a:solidFill>
                <a:latin typeface="Calibri" charset="0"/>
              </a:rPr>
              <a:t>Transferts thermiques et mouvements de matière par convection</a:t>
            </a:r>
          </a:p>
        </p:txBody>
      </p:sp>
      <p:cxnSp>
        <p:nvCxnSpPr>
          <p:cNvPr id="62" name="Connecteur en arc 61"/>
          <p:cNvCxnSpPr>
            <a:cxnSpLocks noChangeShapeType="1"/>
          </p:cNvCxnSpPr>
          <p:nvPr/>
        </p:nvCxnSpPr>
        <p:spPr bwMode="auto">
          <a:xfrm rot="16200000" flipV="1">
            <a:off x="5370513" y="2155806"/>
            <a:ext cx="287338" cy="220663"/>
          </a:xfrm>
          <a:prstGeom prst="curvedConnector3">
            <a:avLst>
              <a:gd name="adj1" fmla="val 50000"/>
            </a:avLst>
          </a:prstGeom>
          <a:noFill/>
          <a:ln w="25400">
            <a:solidFill>
              <a:srgbClr val="FF0000"/>
            </a:solidFill>
            <a:round/>
            <a:headEnd/>
            <a:tailEnd type="arrow" w="med" len="med"/>
          </a:ln>
          <a:effectLst>
            <a:outerShdw dist="20000" dir="5400000" rotWithShape="0">
              <a:srgbClr val="808080">
                <a:alpha val="37999"/>
              </a:srgbClr>
            </a:outerShdw>
          </a:effectLst>
        </p:spPr>
      </p:cxnSp>
      <p:cxnSp>
        <p:nvCxnSpPr>
          <p:cNvPr id="63" name="Connecteur en arc 62"/>
          <p:cNvCxnSpPr>
            <a:cxnSpLocks noChangeShapeType="1"/>
          </p:cNvCxnSpPr>
          <p:nvPr/>
        </p:nvCxnSpPr>
        <p:spPr bwMode="auto">
          <a:xfrm flipV="1">
            <a:off x="4908550" y="2122469"/>
            <a:ext cx="371475" cy="152400"/>
          </a:xfrm>
          <a:prstGeom prst="curvedConnector3">
            <a:avLst>
              <a:gd name="adj1" fmla="val 50000"/>
            </a:avLst>
          </a:prstGeom>
          <a:noFill/>
          <a:ln w="25400">
            <a:solidFill>
              <a:srgbClr val="FF0000"/>
            </a:solidFill>
            <a:round/>
            <a:headEnd/>
            <a:tailEnd type="arrow" w="med" len="med"/>
          </a:ln>
          <a:effectLst>
            <a:outerShdw dist="20000" dir="5400000" rotWithShape="0">
              <a:srgbClr val="808080">
                <a:alpha val="37999"/>
              </a:srgbClr>
            </a:outerShdw>
          </a:effectLst>
        </p:spPr>
      </p:cxnSp>
      <p:sp>
        <p:nvSpPr>
          <p:cNvPr id="64" name="ZoneTexte 27"/>
          <p:cNvSpPr txBox="1">
            <a:spLocks noChangeArrowheads="1"/>
          </p:cNvSpPr>
          <p:nvPr/>
        </p:nvSpPr>
        <p:spPr bwMode="auto">
          <a:xfrm>
            <a:off x="276225" y="6043594"/>
            <a:ext cx="4452938" cy="369888"/>
          </a:xfrm>
          <a:prstGeom prst="rect">
            <a:avLst/>
          </a:prstGeom>
          <a:noFill/>
          <a:ln w="9525">
            <a:noFill/>
            <a:miter lim="800000"/>
            <a:headEnd/>
            <a:tailEnd/>
          </a:ln>
        </p:spPr>
        <p:txBody>
          <a:bodyPr wrap="none">
            <a:spAutoFit/>
          </a:bodyPr>
          <a:lstStyle/>
          <a:p>
            <a:r>
              <a:rPr lang="fr-FR" b="1">
                <a:solidFill>
                  <a:srgbClr val="660066"/>
                </a:solidFill>
                <a:latin typeface="Calibri" charset="0"/>
              </a:rPr>
              <a:t>Transfert thermique (pertes)  par conduction</a:t>
            </a:r>
          </a:p>
        </p:txBody>
      </p:sp>
      <p:cxnSp>
        <p:nvCxnSpPr>
          <p:cNvPr id="65" name="Connecteur droit avec flèche 64"/>
          <p:cNvCxnSpPr>
            <a:cxnSpLocks noChangeShapeType="1"/>
          </p:cNvCxnSpPr>
          <p:nvPr/>
        </p:nvCxnSpPr>
        <p:spPr bwMode="auto">
          <a:xfrm rot="5400000" flipH="1" flipV="1">
            <a:off x="5662613" y="2065319"/>
            <a:ext cx="285750" cy="190500"/>
          </a:xfrm>
          <a:prstGeom prst="straightConnector1">
            <a:avLst/>
          </a:prstGeom>
          <a:noFill/>
          <a:ln w="25400">
            <a:solidFill>
              <a:srgbClr val="660066"/>
            </a:solidFill>
            <a:round/>
            <a:headEnd/>
            <a:tailEnd type="arrow" w="med" len="med"/>
          </a:ln>
          <a:effectLst>
            <a:outerShdw dist="20000" dir="5400000" rotWithShape="0">
              <a:srgbClr val="808080">
                <a:alpha val="37999"/>
              </a:srgbClr>
            </a:outerShdw>
          </a:effectLst>
        </p:spPr>
      </p:cxnSp>
      <p:cxnSp>
        <p:nvCxnSpPr>
          <p:cNvPr id="66" name="Connecteur droit avec flèche 65"/>
          <p:cNvCxnSpPr>
            <a:cxnSpLocks noChangeShapeType="1"/>
          </p:cNvCxnSpPr>
          <p:nvPr/>
        </p:nvCxnSpPr>
        <p:spPr bwMode="auto">
          <a:xfrm rot="5400000" flipH="1" flipV="1">
            <a:off x="5041106" y="1859738"/>
            <a:ext cx="287338" cy="95250"/>
          </a:xfrm>
          <a:prstGeom prst="straightConnector1">
            <a:avLst/>
          </a:prstGeom>
          <a:noFill/>
          <a:ln w="25400">
            <a:solidFill>
              <a:srgbClr val="660066"/>
            </a:solidFill>
            <a:round/>
            <a:headEnd/>
            <a:tailEnd type="arrow" w="med" len="med"/>
          </a:ln>
          <a:effectLst>
            <a:outerShdw dist="20000" dir="5400000" rotWithShape="0">
              <a:srgbClr val="808080">
                <a:alpha val="37999"/>
              </a:srgbClr>
            </a:outerShdw>
          </a:effectLst>
        </p:spPr>
      </p:cxnSp>
      <p:cxnSp>
        <p:nvCxnSpPr>
          <p:cNvPr id="67" name="Connecteur droit avec flèche 66"/>
          <p:cNvCxnSpPr>
            <a:cxnSpLocks noChangeShapeType="1"/>
          </p:cNvCxnSpPr>
          <p:nvPr/>
        </p:nvCxnSpPr>
        <p:spPr bwMode="auto">
          <a:xfrm rot="5400000" flipH="1" flipV="1">
            <a:off x="4037806" y="1854976"/>
            <a:ext cx="287337" cy="0"/>
          </a:xfrm>
          <a:prstGeom prst="straightConnector1">
            <a:avLst/>
          </a:prstGeom>
          <a:noFill/>
          <a:ln w="25400">
            <a:solidFill>
              <a:srgbClr val="660066"/>
            </a:solidFill>
            <a:round/>
            <a:headEnd/>
            <a:tailEnd type="arrow" w="med" len="med"/>
          </a:ln>
          <a:effectLst>
            <a:outerShdw dist="20000" dir="5400000" rotWithShape="0">
              <a:srgbClr val="808080">
                <a:alpha val="37999"/>
              </a:srgbClr>
            </a:outerShdw>
          </a:effectLst>
        </p:spPr>
      </p:cxnSp>
      <p:cxnSp>
        <p:nvCxnSpPr>
          <p:cNvPr id="68" name="Connecteur droit avec flèche 67"/>
          <p:cNvCxnSpPr>
            <a:cxnSpLocks noChangeShapeType="1"/>
          </p:cNvCxnSpPr>
          <p:nvPr/>
        </p:nvCxnSpPr>
        <p:spPr bwMode="auto">
          <a:xfrm rot="16200000" flipV="1">
            <a:off x="3090069" y="2040713"/>
            <a:ext cx="287338" cy="165100"/>
          </a:xfrm>
          <a:prstGeom prst="straightConnector1">
            <a:avLst/>
          </a:prstGeom>
          <a:noFill/>
          <a:ln w="25400">
            <a:solidFill>
              <a:srgbClr val="660066"/>
            </a:solidFill>
            <a:round/>
            <a:headEnd/>
            <a:tailEnd type="arrow" w="med" len="med"/>
          </a:ln>
          <a:effectLst>
            <a:outerShdw dist="20000" dir="5400000" rotWithShape="0">
              <a:srgbClr val="808080">
                <a:alpha val="37999"/>
              </a:srgbClr>
            </a:outerShdw>
          </a:effectLst>
        </p:spPr>
      </p:cxnSp>
      <p:cxnSp>
        <p:nvCxnSpPr>
          <p:cNvPr id="69" name="Connecteur droit avec flèche 68"/>
          <p:cNvCxnSpPr>
            <a:cxnSpLocks noChangeShapeType="1"/>
          </p:cNvCxnSpPr>
          <p:nvPr/>
        </p:nvCxnSpPr>
        <p:spPr bwMode="auto">
          <a:xfrm rot="16200000" flipV="1">
            <a:off x="2504282" y="2323288"/>
            <a:ext cx="242887" cy="219075"/>
          </a:xfrm>
          <a:prstGeom prst="straightConnector1">
            <a:avLst/>
          </a:prstGeom>
          <a:noFill/>
          <a:ln w="25400">
            <a:solidFill>
              <a:srgbClr val="660066"/>
            </a:solidFill>
            <a:round/>
            <a:headEnd/>
            <a:tailEnd type="arrow" w="med" len="med"/>
          </a:ln>
          <a:effectLst>
            <a:outerShdw dist="20000" dir="5400000" rotWithShape="0">
              <a:srgbClr val="808080">
                <a:alpha val="37999"/>
              </a:srgbClr>
            </a:outerShdw>
          </a:effectLst>
        </p:spPr>
      </p:cxnSp>
      <p:cxnSp>
        <p:nvCxnSpPr>
          <p:cNvPr id="70" name="Connecteur droit avec flèche 69"/>
          <p:cNvCxnSpPr>
            <a:cxnSpLocks noChangeShapeType="1"/>
          </p:cNvCxnSpPr>
          <p:nvPr/>
        </p:nvCxnSpPr>
        <p:spPr bwMode="auto">
          <a:xfrm rot="10800000">
            <a:off x="1719263" y="3063857"/>
            <a:ext cx="190500" cy="160337"/>
          </a:xfrm>
          <a:prstGeom prst="straightConnector1">
            <a:avLst/>
          </a:prstGeom>
          <a:noFill/>
          <a:ln w="25400">
            <a:solidFill>
              <a:srgbClr val="660066"/>
            </a:solidFill>
            <a:round/>
            <a:headEnd/>
            <a:tailEnd type="arrow" w="med" len="med"/>
          </a:ln>
          <a:effectLst>
            <a:outerShdw dist="20000" dir="5400000" rotWithShape="0">
              <a:srgbClr val="808080">
                <a:alpha val="37999"/>
              </a:srgbClr>
            </a:outerShdw>
          </a:effectLst>
        </p:spPr>
      </p:cxnSp>
      <p:cxnSp>
        <p:nvCxnSpPr>
          <p:cNvPr id="71" name="Connecteur droit avec flèche 70"/>
          <p:cNvCxnSpPr>
            <a:cxnSpLocks noChangeShapeType="1"/>
          </p:cNvCxnSpPr>
          <p:nvPr/>
        </p:nvCxnSpPr>
        <p:spPr bwMode="auto">
          <a:xfrm flipV="1">
            <a:off x="6888163" y="2920982"/>
            <a:ext cx="190500" cy="142875"/>
          </a:xfrm>
          <a:prstGeom prst="straightConnector1">
            <a:avLst/>
          </a:prstGeom>
          <a:noFill/>
          <a:ln w="25400">
            <a:solidFill>
              <a:srgbClr val="660066"/>
            </a:solidFill>
            <a:round/>
            <a:headEnd/>
            <a:tailEnd type="arrow" w="med" len="med"/>
          </a:ln>
          <a:effectLst>
            <a:outerShdw dist="20000" dir="5400000" rotWithShape="0">
              <a:srgbClr val="808080">
                <a:alpha val="37999"/>
              </a:srgbClr>
            </a:outerShdw>
          </a:effectLst>
        </p:spPr>
      </p:cxnSp>
      <p:cxnSp>
        <p:nvCxnSpPr>
          <p:cNvPr id="72" name="Connecteur droit avec flèche 71"/>
          <p:cNvCxnSpPr>
            <a:cxnSpLocks noChangeShapeType="1"/>
          </p:cNvCxnSpPr>
          <p:nvPr/>
        </p:nvCxnSpPr>
        <p:spPr bwMode="auto">
          <a:xfrm rot="5400000" flipH="1" flipV="1">
            <a:off x="5341144" y="1570813"/>
            <a:ext cx="390525" cy="176213"/>
          </a:xfrm>
          <a:prstGeom prst="straightConnector1">
            <a:avLst/>
          </a:prstGeom>
          <a:noFill/>
          <a:ln w="63500">
            <a:solidFill>
              <a:schemeClr val="accent2"/>
            </a:solidFill>
            <a:round/>
            <a:headEnd/>
            <a:tailEnd type="arrow" w="med" len="med"/>
          </a:ln>
          <a:effectLst>
            <a:outerShdw dist="20000" dir="5400000" rotWithShape="0">
              <a:srgbClr val="808080">
                <a:alpha val="37999"/>
              </a:srgbClr>
            </a:outerShdw>
          </a:effectLst>
        </p:spPr>
      </p:cxnSp>
      <p:cxnSp>
        <p:nvCxnSpPr>
          <p:cNvPr id="73" name="Connecteur droit avec flèche 72"/>
          <p:cNvCxnSpPr>
            <a:cxnSpLocks noChangeShapeType="1"/>
          </p:cNvCxnSpPr>
          <p:nvPr/>
        </p:nvCxnSpPr>
        <p:spPr bwMode="auto">
          <a:xfrm rot="5400000" flipH="1" flipV="1">
            <a:off x="6867526" y="2385994"/>
            <a:ext cx="392112" cy="350837"/>
          </a:xfrm>
          <a:prstGeom prst="straightConnector1">
            <a:avLst/>
          </a:prstGeom>
          <a:noFill/>
          <a:ln w="63500">
            <a:solidFill>
              <a:schemeClr val="accent2"/>
            </a:solidFill>
            <a:round/>
            <a:headEnd/>
            <a:tailEnd type="arrow" w="med" len="med"/>
          </a:ln>
          <a:effectLst>
            <a:outerShdw dist="20000" dir="5400000" rotWithShape="0">
              <a:srgbClr val="808080">
                <a:alpha val="37999"/>
              </a:srgbClr>
            </a:outerShdw>
          </a:effectLst>
        </p:spPr>
      </p:cxnSp>
      <p:cxnSp>
        <p:nvCxnSpPr>
          <p:cNvPr id="74" name="Connecteur droit avec flèche 73"/>
          <p:cNvCxnSpPr>
            <a:cxnSpLocks noChangeShapeType="1"/>
          </p:cNvCxnSpPr>
          <p:nvPr/>
        </p:nvCxnSpPr>
        <p:spPr bwMode="auto">
          <a:xfrm rot="5400000" flipH="1" flipV="1">
            <a:off x="4537075" y="1568432"/>
            <a:ext cx="390525" cy="0"/>
          </a:xfrm>
          <a:prstGeom prst="straightConnector1">
            <a:avLst/>
          </a:prstGeom>
          <a:noFill/>
          <a:ln w="63500">
            <a:solidFill>
              <a:schemeClr val="accent2"/>
            </a:solidFill>
            <a:round/>
            <a:headEnd/>
            <a:tailEnd type="arrow" w="med" len="med"/>
          </a:ln>
          <a:effectLst>
            <a:outerShdw dist="20000" dir="5400000" rotWithShape="0">
              <a:srgbClr val="808080">
                <a:alpha val="37999"/>
              </a:srgbClr>
            </a:outerShdw>
          </a:effectLst>
        </p:spPr>
      </p:cxnSp>
      <p:cxnSp>
        <p:nvCxnSpPr>
          <p:cNvPr id="75" name="Connecteur droit avec flèche 74"/>
          <p:cNvCxnSpPr>
            <a:cxnSpLocks noChangeShapeType="1"/>
          </p:cNvCxnSpPr>
          <p:nvPr/>
        </p:nvCxnSpPr>
        <p:spPr bwMode="auto">
          <a:xfrm rot="16200000" flipV="1">
            <a:off x="3425032" y="1518425"/>
            <a:ext cx="392112" cy="155575"/>
          </a:xfrm>
          <a:prstGeom prst="straightConnector1">
            <a:avLst/>
          </a:prstGeom>
          <a:noFill/>
          <a:ln w="63500">
            <a:solidFill>
              <a:schemeClr val="accent2"/>
            </a:solidFill>
            <a:round/>
            <a:headEnd/>
            <a:tailEnd type="arrow" w="med" len="med"/>
          </a:ln>
          <a:effectLst>
            <a:outerShdw dist="20000" dir="5400000" rotWithShape="0">
              <a:srgbClr val="808080">
                <a:alpha val="37999"/>
              </a:srgbClr>
            </a:outerShdw>
          </a:effectLst>
        </p:spPr>
      </p:cxnSp>
      <p:cxnSp>
        <p:nvCxnSpPr>
          <p:cNvPr id="76" name="Connecteur droit avec flèche 75"/>
          <p:cNvCxnSpPr>
            <a:cxnSpLocks noChangeShapeType="1"/>
          </p:cNvCxnSpPr>
          <p:nvPr/>
        </p:nvCxnSpPr>
        <p:spPr bwMode="auto">
          <a:xfrm rot="16200000" flipV="1">
            <a:off x="1783556" y="2077226"/>
            <a:ext cx="392113" cy="273050"/>
          </a:xfrm>
          <a:prstGeom prst="straightConnector1">
            <a:avLst/>
          </a:prstGeom>
          <a:noFill/>
          <a:ln w="63500">
            <a:solidFill>
              <a:schemeClr val="accent2"/>
            </a:solidFill>
            <a:round/>
            <a:headEnd/>
            <a:tailEnd type="arrow" w="med" len="med"/>
          </a:ln>
          <a:effectLst>
            <a:outerShdw dist="20000" dir="5400000" rotWithShape="0">
              <a:srgbClr val="808080">
                <a:alpha val="37999"/>
              </a:srgbClr>
            </a:outerShdw>
          </a:effectLst>
        </p:spPr>
      </p:cxnSp>
      <p:sp>
        <p:nvSpPr>
          <p:cNvPr id="77" name="ZoneTexte 53"/>
          <p:cNvSpPr txBox="1">
            <a:spLocks noChangeArrowheads="1"/>
          </p:cNvSpPr>
          <p:nvPr/>
        </p:nvSpPr>
        <p:spPr bwMode="auto">
          <a:xfrm>
            <a:off x="276225" y="6445232"/>
            <a:ext cx="3757613" cy="369887"/>
          </a:xfrm>
          <a:prstGeom prst="rect">
            <a:avLst/>
          </a:prstGeom>
          <a:noFill/>
          <a:ln w="9525">
            <a:noFill/>
            <a:miter lim="800000"/>
            <a:headEnd/>
            <a:tailEnd/>
          </a:ln>
        </p:spPr>
        <p:txBody>
          <a:bodyPr wrap="none">
            <a:spAutoFit/>
          </a:bodyPr>
          <a:lstStyle/>
          <a:p>
            <a:r>
              <a:rPr lang="fr-FR" b="1">
                <a:solidFill>
                  <a:schemeClr val="accent2"/>
                </a:solidFill>
                <a:latin typeface="Calibri" charset="0"/>
              </a:rPr>
              <a:t>Perte thermiques liées au volcanisme</a:t>
            </a:r>
          </a:p>
        </p:txBody>
      </p:sp>
      <p:cxnSp>
        <p:nvCxnSpPr>
          <p:cNvPr id="78" name="Connecteur droit avec flèche 77"/>
          <p:cNvCxnSpPr>
            <a:cxnSpLocks noChangeShapeType="1"/>
          </p:cNvCxnSpPr>
          <p:nvPr/>
        </p:nvCxnSpPr>
        <p:spPr bwMode="auto">
          <a:xfrm rot="16200000" flipV="1">
            <a:off x="4334669" y="3574238"/>
            <a:ext cx="287338" cy="0"/>
          </a:xfrm>
          <a:prstGeom prst="straightConnector1">
            <a:avLst/>
          </a:prstGeom>
          <a:noFill/>
          <a:ln w="25400">
            <a:solidFill>
              <a:srgbClr val="660066"/>
            </a:solidFill>
            <a:round/>
            <a:headEnd/>
            <a:tailEnd type="arrow" w="med" len="med"/>
          </a:ln>
          <a:effectLst>
            <a:outerShdw dist="20000" dir="5400000" rotWithShape="0">
              <a:srgbClr val="808080">
                <a:alpha val="37999"/>
              </a:srgbClr>
            </a:outerShdw>
          </a:effectLst>
        </p:spPr>
      </p:cxnSp>
      <p:cxnSp>
        <p:nvCxnSpPr>
          <p:cNvPr id="79" name="Connecteur droit avec flèche 78"/>
          <p:cNvCxnSpPr>
            <a:cxnSpLocks noChangeShapeType="1"/>
          </p:cNvCxnSpPr>
          <p:nvPr/>
        </p:nvCxnSpPr>
        <p:spPr bwMode="auto">
          <a:xfrm rot="10800000">
            <a:off x="2720975" y="4652944"/>
            <a:ext cx="258763" cy="142875"/>
          </a:xfrm>
          <a:prstGeom prst="straightConnector1">
            <a:avLst/>
          </a:prstGeom>
          <a:noFill/>
          <a:ln w="25400">
            <a:solidFill>
              <a:srgbClr val="660066"/>
            </a:solidFill>
            <a:round/>
            <a:headEnd/>
            <a:tailEnd type="arrow" w="med" len="med"/>
          </a:ln>
          <a:effectLst>
            <a:outerShdw dist="20000" dir="5400000" rotWithShape="0">
              <a:srgbClr val="808080">
                <a:alpha val="37999"/>
              </a:srgbClr>
            </a:outerShdw>
          </a:effectLst>
        </p:spPr>
      </p:cxnSp>
      <p:cxnSp>
        <p:nvCxnSpPr>
          <p:cNvPr id="80" name="Connecteur droit avec flèche 79"/>
          <p:cNvCxnSpPr>
            <a:cxnSpLocks noChangeShapeType="1"/>
          </p:cNvCxnSpPr>
          <p:nvPr/>
        </p:nvCxnSpPr>
        <p:spPr bwMode="auto">
          <a:xfrm rot="5400000" flipH="1" flipV="1">
            <a:off x="5624513" y="4003657"/>
            <a:ext cx="152400" cy="152400"/>
          </a:xfrm>
          <a:prstGeom prst="straightConnector1">
            <a:avLst/>
          </a:prstGeom>
          <a:noFill/>
          <a:ln w="25400">
            <a:solidFill>
              <a:srgbClr val="660066"/>
            </a:solidFill>
            <a:round/>
            <a:headEnd/>
            <a:tailEnd type="arrow" w="med" len="med"/>
          </a:ln>
          <a:effectLst>
            <a:outerShdw dist="20000" dir="5400000" rotWithShape="0">
              <a:srgbClr val="808080">
                <a:alpha val="37999"/>
              </a:srgbClr>
            </a:outerShdw>
          </a:effectLst>
        </p:spPr>
      </p:cxnSp>
      <p:sp>
        <p:nvSpPr>
          <p:cNvPr id="81" name="ZoneTexte 80"/>
          <p:cNvSpPr txBox="1">
            <a:spLocks noChangeArrowheads="1"/>
          </p:cNvSpPr>
          <p:nvPr/>
        </p:nvSpPr>
        <p:spPr bwMode="auto">
          <a:xfrm>
            <a:off x="1714480" y="120161"/>
            <a:ext cx="6289350" cy="461665"/>
          </a:xfrm>
          <a:prstGeom prst="rect">
            <a:avLst/>
          </a:prstGeom>
          <a:noFill/>
          <a:ln w="9525">
            <a:noFill/>
            <a:miter lim="800000"/>
            <a:headEnd/>
            <a:tailEnd/>
          </a:ln>
        </p:spPr>
        <p:txBody>
          <a:bodyPr wrap="none">
            <a:spAutoFit/>
          </a:bodyPr>
          <a:lstStyle/>
          <a:p>
            <a:r>
              <a:rPr lang="fr-FR" sz="2400" b="1" i="1" dirty="0" smtClean="0">
                <a:solidFill>
                  <a:schemeClr val="tx2"/>
                </a:solidFill>
                <a:latin typeface="Calibri" charset="0"/>
              </a:rPr>
              <a:t>modèle </a:t>
            </a:r>
            <a:r>
              <a:rPr lang="fr-FR" sz="2400" b="1" i="1" dirty="0">
                <a:solidFill>
                  <a:schemeClr val="tx2"/>
                </a:solidFill>
                <a:latin typeface="Calibri" charset="0"/>
              </a:rPr>
              <a:t>pour le transfert d’énergie dans le globe</a:t>
            </a:r>
          </a:p>
        </p:txBody>
      </p:sp>
      <p:cxnSp>
        <p:nvCxnSpPr>
          <p:cNvPr id="82" name="Connecteur droit avec flèche 81"/>
          <p:cNvCxnSpPr>
            <a:cxnSpLocks noChangeShapeType="1"/>
          </p:cNvCxnSpPr>
          <p:nvPr/>
        </p:nvCxnSpPr>
        <p:spPr bwMode="auto">
          <a:xfrm flipV="1">
            <a:off x="6091238" y="3575032"/>
            <a:ext cx="1147762" cy="868362"/>
          </a:xfrm>
          <a:prstGeom prst="straightConnector1">
            <a:avLst/>
          </a:prstGeom>
          <a:noFill/>
          <a:ln w="44450">
            <a:solidFill>
              <a:srgbClr val="FF0000"/>
            </a:solidFill>
            <a:round/>
            <a:headEnd/>
            <a:tailEnd type="arrow" w="med" len="med"/>
          </a:ln>
          <a:effectLst>
            <a:outerShdw dist="20000" dir="5400000" rotWithShape="0">
              <a:srgbClr val="808080">
                <a:alpha val="37999"/>
              </a:srgbClr>
            </a:outerShdw>
          </a:effectLst>
        </p:spPr>
      </p:cxnSp>
      <p:cxnSp>
        <p:nvCxnSpPr>
          <p:cNvPr id="83" name="Connecteur droit avec flèche 82"/>
          <p:cNvCxnSpPr>
            <a:cxnSpLocks noChangeShapeType="1"/>
          </p:cNvCxnSpPr>
          <p:nvPr/>
        </p:nvCxnSpPr>
        <p:spPr bwMode="auto">
          <a:xfrm rot="5400000" flipH="1" flipV="1">
            <a:off x="4070351" y="2800331"/>
            <a:ext cx="1320800" cy="3175"/>
          </a:xfrm>
          <a:prstGeom prst="straightConnector1">
            <a:avLst/>
          </a:prstGeom>
          <a:noFill/>
          <a:ln w="44450">
            <a:solidFill>
              <a:srgbClr val="FF0000"/>
            </a:solidFill>
            <a:round/>
            <a:headEnd/>
            <a:tailEnd type="arrow" w="med" len="med"/>
          </a:ln>
          <a:effectLst>
            <a:outerShdw dist="20000" dir="5400000" rotWithShape="0">
              <a:srgbClr val="808080">
                <a:alpha val="37999"/>
              </a:srgbClr>
            </a:outerShdw>
          </a:effectLst>
        </p:spPr>
      </p:cxnSp>
      <p:cxnSp>
        <p:nvCxnSpPr>
          <p:cNvPr id="84" name="Connecteur droit avec flèche 83"/>
          <p:cNvCxnSpPr>
            <a:cxnSpLocks noChangeShapeType="1"/>
          </p:cNvCxnSpPr>
          <p:nvPr/>
        </p:nvCxnSpPr>
        <p:spPr bwMode="auto">
          <a:xfrm rot="16200000" flipV="1">
            <a:off x="3325019" y="2574113"/>
            <a:ext cx="1350962" cy="361950"/>
          </a:xfrm>
          <a:prstGeom prst="straightConnector1">
            <a:avLst/>
          </a:prstGeom>
          <a:noFill/>
          <a:ln w="44450">
            <a:solidFill>
              <a:srgbClr val="FF0000"/>
            </a:solidFill>
            <a:round/>
            <a:headEnd/>
            <a:tailEnd type="arrow" w="med" len="med"/>
          </a:ln>
          <a:effectLst>
            <a:outerShdw dist="20000" dir="5400000" rotWithShape="0">
              <a:srgbClr val="808080">
                <a:alpha val="37999"/>
              </a:srgbClr>
            </a:outerShdw>
          </a:effectLst>
        </p:spPr>
      </p:cxnSp>
      <p:sp>
        <p:nvSpPr>
          <p:cNvPr id="85" name="Parenthèse fermante 84"/>
          <p:cNvSpPr>
            <a:spLocks/>
          </p:cNvSpPr>
          <p:nvPr/>
        </p:nvSpPr>
        <p:spPr bwMode="auto">
          <a:xfrm>
            <a:off x="6550025" y="5675294"/>
            <a:ext cx="114300" cy="368300"/>
          </a:xfrm>
          <a:prstGeom prst="rightBracket">
            <a:avLst>
              <a:gd name="adj" fmla="val 8339"/>
            </a:avLst>
          </a:prstGeom>
          <a:noFill/>
          <a:ln w="25400">
            <a:solidFill>
              <a:srgbClr val="FF0000"/>
            </a:solidFill>
            <a:round/>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endParaRPr lang="fr-FR">
              <a:latin typeface="+mn-lt"/>
              <a:ea typeface="+mn-ea"/>
            </a:endParaRPr>
          </a:p>
        </p:txBody>
      </p:sp>
      <p:sp>
        <p:nvSpPr>
          <p:cNvPr id="86" name="ZoneTexte 85"/>
          <p:cNvSpPr txBox="1">
            <a:spLocks noChangeArrowheads="1"/>
          </p:cNvSpPr>
          <p:nvPr/>
        </p:nvSpPr>
        <p:spPr bwMode="auto">
          <a:xfrm>
            <a:off x="6888163" y="5489557"/>
            <a:ext cx="1692275" cy="647700"/>
          </a:xfrm>
          <a:prstGeom prst="rect">
            <a:avLst/>
          </a:prstGeom>
          <a:noFill/>
          <a:ln w="9525">
            <a:noFill/>
            <a:miter lim="800000"/>
            <a:headEnd/>
            <a:tailEnd/>
          </a:ln>
        </p:spPr>
        <p:txBody>
          <a:bodyPr wrap="none">
            <a:spAutoFit/>
          </a:bodyPr>
          <a:lstStyle/>
          <a:p>
            <a:r>
              <a:rPr lang="fr-FR">
                <a:solidFill>
                  <a:srgbClr val="FF0000"/>
                </a:solidFill>
                <a:latin typeface="Calibri" charset="0"/>
              </a:rPr>
              <a:t>Déplacements</a:t>
            </a:r>
          </a:p>
          <a:p>
            <a:r>
              <a:rPr lang="fr-FR">
                <a:solidFill>
                  <a:srgbClr val="FF0000"/>
                </a:solidFill>
                <a:latin typeface="Calibri" charset="0"/>
              </a:rPr>
              <a:t> lithosphériques</a:t>
            </a:r>
          </a:p>
        </p:txBody>
      </p:sp>
      <p:sp>
        <p:nvSpPr>
          <p:cNvPr id="87" name="Flèche vers la droite 77"/>
          <p:cNvSpPr>
            <a:spLocks noChangeArrowheads="1"/>
          </p:cNvSpPr>
          <p:nvPr/>
        </p:nvSpPr>
        <p:spPr bwMode="auto">
          <a:xfrm rot="2384159">
            <a:off x="5827713" y="2209782"/>
            <a:ext cx="315912" cy="274637"/>
          </a:xfrm>
          <a:prstGeom prst="rightArrow">
            <a:avLst>
              <a:gd name="adj1" fmla="val 50000"/>
              <a:gd name="adj2" fmla="val 50000"/>
            </a:avLst>
          </a:prstGeom>
          <a:solidFill>
            <a:srgbClr val="FF0000"/>
          </a:solidFill>
          <a:ln w="9525">
            <a:solidFill>
              <a:srgbClr val="FF0000"/>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fr-FR">
              <a:solidFill>
                <a:schemeClr val="lt1"/>
              </a:solidFill>
              <a:latin typeface="+mn-lt"/>
              <a:ea typeface="+mn-ea"/>
            </a:endParaRPr>
          </a:p>
        </p:txBody>
      </p:sp>
      <p:sp>
        <p:nvSpPr>
          <p:cNvPr id="88" name="Flèche vers la droite 78"/>
          <p:cNvSpPr>
            <a:spLocks noChangeArrowheads="1"/>
          </p:cNvSpPr>
          <p:nvPr/>
        </p:nvSpPr>
        <p:spPr bwMode="auto">
          <a:xfrm rot="11397927">
            <a:off x="4783138" y="1801794"/>
            <a:ext cx="314325" cy="274638"/>
          </a:xfrm>
          <a:prstGeom prst="rightArrow">
            <a:avLst>
              <a:gd name="adj1" fmla="val 50000"/>
              <a:gd name="adj2" fmla="val 49998"/>
            </a:avLst>
          </a:prstGeom>
          <a:solidFill>
            <a:srgbClr val="FF0000"/>
          </a:solidFill>
          <a:ln w="9525">
            <a:solidFill>
              <a:srgbClr val="FF0000"/>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fr-FR">
              <a:solidFill>
                <a:schemeClr val="lt1"/>
              </a:solidFill>
              <a:latin typeface="+mn-lt"/>
              <a:ea typeface="+mn-ea"/>
            </a:endParaRPr>
          </a:p>
        </p:txBody>
      </p:sp>
      <p:sp>
        <p:nvSpPr>
          <p:cNvPr id="89" name="Flèche vers la droite 79"/>
          <p:cNvSpPr>
            <a:spLocks noChangeArrowheads="1"/>
          </p:cNvSpPr>
          <p:nvPr/>
        </p:nvSpPr>
        <p:spPr bwMode="auto">
          <a:xfrm rot="8866228">
            <a:off x="2868613" y="2138344"/>
            <a:ext cx="315912" cy="274638"/>
          </a:xfrm>
          <a:prstGeom prst="rightArrow">
            <a:avLst>
              <a:gd name="adj1" fmla="val 50000"/>
              <a:gd name="adj2" fmla="val 50000"/>
            </a:avLst>
          </a:prstGeom>
          <a:solidFill>
            <a:srgbClr val="FF0000"/>
          </a:solidFill>
          <a:ln w="9525">
            <a:solidFill>
              <a:srgbClr val="FF0000"/>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fr-FR">
              <a:solidFill>
                <a:schemeClr val="lt1"/>
              </a:solidFill>
              <a:latin typeface="+mn-lt"/>
              <a:ea typeface="+mn-ea"/>
            </a:endParaRPr>
          </a:p>
        </p:txBody>
      </p:sp>
      <p:sp>
        <p:nvSpPr>
          <p:cNvPr id="90" name="Flèche vers la droite 80"/>
          <p:cNvSpPr>
            <a:spLocks noChangeArrowheads="1"/>
          </p:cNvSpPr>
          <p:nvPr/>
        </p:nvSpPr>
        <p:spPr bwMode="auto">
          <a:xfrm>
            <a:off x="8580438" y="5700694"/>
            <a:ext cx="314325" cy="274638"/>
          </a:xfrm>
          <a:prstGeom prst="rightArrow">
            <a:avLst>
              <a:gd name="adj1" fmla="val 50000"/>
              <a:gd name="adj2" fmla="val 49998"/>
            </a:avLst>
          </a:prstGeom>
          <a:solidFill>
            <a:srgbClr val="FF0000"/>
          </a:solidFill>
          <a:ln w="9525">
            <a:solidFill>
              <a:srgbClr val="FF0000"/>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fr-FR">
              <a:solidFill>
                <a:schemeClr val="lt1"/>
              </a:solidFill>
              <a:latin typeface="+mn-lt"/>
              <a:ea typeface="+mn-ea"/>
            </a:endParaRPr>
          </a:p>
        </p:txBody>
      </p:sp>
      <p:cxnSp>
        <p:nvCxnSpPr>
          <p:cNvPr id="91" name="Connecteur en arc 90"/>
          <p:cNvCxnSpPr>
            <a:cxnSpLocks noChangeShapeType="1"/>
          </p:cNvCxnSpPr>
          <p:nvPr/>
        </p:nvCxnSpPr>
        <p:spPr bwMode="auto">
          <a:xfrm flipV="1">
            <a:off x="4478338" y="3994132"/>
            <a:ext cx="620712" cy="334962"/>
          </a:xfrm>
          <a:prstGeom prst="curvedConnector3">
            <a:avLst>
              <a:gd name="adj1" fmla="val 50000"/>
            </a:avLst>
          </a:prstGeom>
          <a:noFill/>
          <a:ln w="41275">
            <a:solidFill>
              <a:srgbClr val="FF0000"/>
            </a:solidFill>
            <a:round/>
            <a:headEnd/>
            <a:tailEnd type="arrow" w="med" len="med"/>
          </a:ln>
          <a:effectLst>
            <a:outerShdw dist="20000" dir="5400000" rotWithShape="0">
              <a:srgbClr val="808080">
                <a:alpha val="37999"/>
              </a:srgbClr>
            </a:outerShdw>
          </a:effectLst>
        </p:spPr>
      </p:cxnSp>
      <p:cxnSp>
        <p:nvCxnSpPr>
          <p:cNvPr id="92" name="Connecteur en arc 91"/>
          <p:cNvCxnSpPr>
            <a:cxnSpLocks noChangeShapeType="1"/>
          </p:cNvCxnSpPr>
          <p:nvPr/>
        </p:nvCxnSpPr>
        <p:spPr bwMode="auto">
          <a:xfrm rot="10800000">
            <a:off x="3819525" y="3994132"/>
            <a:ext cx="658813" cy="334962"/>
          </a:xfrm>
          <a:prstGeom prst="curvedConnector3">
            <a:avLst>
              <a:gd name="adj1" fmla="val 50000"/>
            </a:avLst>
          </a:prstGeom>
          <a:noFill/>
          <a:ln w="41275">
            <a:solidFill>
              <a:srgbClr val="FF0000"/>
            </a:solidFill>
            <a:round/>
            <a:headEnd/>
            <a:tailEnd type="arrow" w="med" len="med"/>
          </a:ln>
          <a:effectLst>
            <a:outerShdw dist="20000" dir="5400000" rotWithShape="0">
              <a:srgbClr val="808080">
                <a:alpha val="37999"/>
              </a:srgbClr>
            </a:outerShdw>
          </a:effectLst>
        </p:spPr>
      </p:cxnSp>
      <p:sp>
        <p:nvSpPr>
          <p:cNvPr id="93" name="ZoneTexte 92"/>
          <p:cNvSpPr txBox="1">
            <a:spLocks noChangeArrowheads="1"/>
          </p:cNvSpPr>
          <p:nvPr/>
        </p:nvSpPr>
        <p:spPr bwMode="auto">
          <a:xfrm>
            <a:off x="4833938" y="2757469"/>
            <a:ext cx="1228725" cy="369888"/>
          </a:xfrm>
          <a:prstGeom prst="rect">
            <a:avLst/>
          </a:prstGeom>
          <a:noFill/>
          <a:ln w="9525">
            <a:noFill/>
            <a:miter lim="800000"/>
            <a:headEnd/>
            <a:tailEnd/>
          </a:ln>
        </p:spPr>
        <p:txBody>
          <a:bodyPr wrap="none">
            <a:spAutoFit/>
          </a:bodyPr>
          <a:lstStyle/>
          <a:p>
            <a:r>
              <a:rPr lang="fr-FR" b="1">
                <a:solidFill>
                  <a:srgbClr val="FF0000"/>
                </a:solidFill>
                <a:latin typeface="Calibri" charset="0"/>
              </a:rPr>
              <a:t>convection</a:t>
            </a:r>
          </a:p>
        </p:txBody>
      </p:sp>
      <p:sp>
        <p:nvSpPr>
          <p:cNvPr id="94" name="ZoneTexte 93"/>
          <p:cNvSpPr txBox="1">
            <a:spLocks noChangeArrowheads="1"/>
          </p:cNvSpPr>
          <p:nvPr/>
        </p:nvSpPr>
        <p:spPr bwMode="auto">
          <a:xfrm>
            <a:off x="3192463" y="4143357"/>
            <a:ext cx="1227137" cy="369887"/>
          </a:xfrm>
          <a:prstGeom prst="rect">
            <a:avLst/>
          </a:prstGeom>
          <a:noFill/>
          <a:ln w="9525">
            <a:noFill/>
            <a:miter lim="800000"/>
            <a:headEnd/>
            <a:tailEnd/>
          </a:ln>
        </p:spPr>
        <p:txBody>
          <a:bodyPr wrap="none">
            <a:spAutoFit/>
          </a:bodyPr>
          <a:lstStyle/>
          <a:p>
            <a:r>
              <a:rPr lang="fr-FR" b="1">
                <a:solidFill>
                  <a:srgbClr val="FF0000"/>
                </a:solidFill>
                <a:latin typeface="Calibri" charset="0"/>
              </a:rPr>
              <a:t>convection</a:t>
            </a:r>
          </a:p>
        </p:txBody>
      </p:sp>
      <p:sp>
        <p:nvSpPr>
          <p:cNvPr id="95" name="ZoneTexte 94"/>
          <p:cNvSpPr txBox="1">
            <a:spLocks noChangeArrowheads="1"/>
          </p:cNvSpPr>
          <p:nvPr/>
        </p:nvSpPr>
        <p:spPr bwMode="auto">
          <a:xfrm>
            <a:off x="1843088" y="1566844"/>
            <a:ext cx="1255712" cy="368300"/>
          </a:xfrm>
          <a:prstGeom prst="rect">
            <a:avLst/>
          </a:prstGeom>
          <a:noFill/>
          <a:ln w="9525">
            <a:noFill/>
            <a:miter lim="800000"/>
            <a:headEnd/>
            <a:tailEnd/>
          </a:ln>
        </p:spPr>
        <p:txBody>
          <a:bodyPr wrap="none">
            <a:spAutoFit/>
          </a:bodyPr>
          <a:lstStyle/>
          <a:p>
            <a:r>
              <a:rPr lang="fr-FR" b="1">
                <a:solidFill>
                  <a:srgbClr val="660066"/>
                </a:solidFill>
                <a:latin typeface="Calibri" charset="0"/>
              </a:rPr>
              <a:t>conduction</a:t>
            </a:r>
          </a:p>
        </p:txBody>
      </p:sp>
      <p:sp>
        <p:nvSpPr>
          <p:cNvPr id="96" name="ZoneTexte 95"/>
          <p:cNvSpPr txBox="1">
            <a:spLocks noChangeArrowheads="1"/>
          </p:cNvSpPr>
          <p:nvPr/>
        </p:nvSpPr>
        <p:spPr bwMode="auto">
          <a:xfrm>
            <a:off x="4102100" y="3575032"/>
            <a:ext cx="1255713" cy="368300"/>
          </a:xfrm>
          <a:prstGeom prst="rect">
            <a:avLst/>
          </a:prstGeom>
          <a:noFill/>
          <a:ln w="9525">
            <a:noFill/>
            <a:miter lim="800000"/>
            <a:headEnd/>
            <a:tailEnd/>
          </a:ln>
        </p:spPr>
        <p:txBody>
          <a:bodyPr wrap="none">
            <a:spAutoFit/>
          </a:bodyPr>
          <a:lstStyle/>
          <a:p>
            <a:r>
              <a:rPr lang="fr-FR" b="1">
                <a:solidFill>
                  <a:srgbClr val="660066"/>
                </a:solidFill>
                <a:latin typeface="Calibri" charset="0"/>
              </a:rPr>
              <a:t>conduction</a:t>
            </a:r>
          </a:p>
        </p:txBody>
      </p:sp>
      <p:sp>
        <p:nvSpPr>
          <p:cNvPr id="97" name="Explosion 1 96"/>
          <p:cNvSpPr>
            <a:spLocks noChangeArrowheads="1"/>
          </p:cNvSpPr>
          <p:nvPr/>
        </p:nvSpPr>
        <p:spPr bwMode="auto">
          <a:xfrm>
            <a:off x="4478338" y="4156057"/>
            <a:ext cx="355600" cy="465137"/>
          </a:xfrm>
          <a:prstGeom prst="irregularSeal1">
            <a:avLst/>
          </a:prstGeom>
          <a:gradFill rotWithShape="1">
            <a:gsLst>
              <a:gs pos="0">
                <a:srgbClr val="9BC1FF"/>
              </a:gs>
              <a:gs pos="100000">
                <a:srgbClr val="3F80CD"/>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fr-FR">
              <a:solidFill>
                <a:schemeClr val="lt1"/>
              </a:solidFill>
              <a:latin typeface="+mn-lt"/>
              <a:ea typeface="+mn-ea"/>
            </a:endParaRPr>
          </a:p>
        </p:txBody>
      </p:sp>
      <p:sp>
        <p:nvSpPr>
          <p:cNvPr id="98" name="Explosion 1 97"/>
          <p:cNvSpPr>
            <a:spLocks noChangeArrowheads="1"/>
          </p:cNvSpPr>
          <p:nvPr/>
        </p:nvSpPr>
        <p:spPr bwMode="auto">
          <a:xfrm>
            <a:off x="3192463" y="2554269"/>
            <a:ext cx="611187" cy="509588"/>
          </a:xfrm>
          <a:prstGeom prst="irregularSeal1">
            <a:avLst/>
          </a:prstGeom>
          <a:gradFill rotWithShape="1">
            <a:gsLst>
              <a:gs pos="0">
                <a:srgbClr val="9BC1FF"/>
              </a:gs>
              <a:gs pos="100000">
                <a:srgbClr val="3F80CD"/>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fr-FR">
              <a:solidFill>
                <a:schemeClr val="lt1"/>
              </a:solidFill>
              <a:latin typeface="+mn-lt"/>
              <a:ea typeface="+mn-ea"/>
            </a:endParaRPr>
          </a:p>
        </p:txBody>
      </p:sp>
      <p:sp>
        <p:nvSpPr>
          <p:cNvPr id="99" name="Explosion 1 98"/>
          <p:cNvSpPr>
            <a:spLocks noChangeArrowheads="1"/>
          </p:cNvSpPr>
          <p:nvPr/>
        </p:nvSpPr>
        <p:spPr bwMode="auto">
          <a:xfrm>
            <a:off x="3332163" y="2017694"/>
            <a:ext cx="254000" cy="260350"/>
          </a:xfrm>
          <a:prstGeom prst="irregularSeal1">
            <a:avLst/>
          </a:prstGeom>
          <a:gradFill rotWithShape="1">
            <a:gsLst>
              <a:gs pos="0">
                <a:srgbClr val="9BC1FF"/>
              </a:gs>
              <a:gs pos="100000">
                <a:srgbClr val="3F80CD"/>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fr-FR">
              <a:solidFill>
                <a:schemeClr val="lt1"/>
              </a:solidFill>
              <a:latin typeface="+mn-lt"/>
              <a:ea typeface="+mn-ea"/>
            </a:endParaRPr>
          </a:p>
        </p:txBody>
      </p:sp>
      <p:sp>
        <p:nvSpPr>
          <p:cNvPr id="100" name="Explosion 1 99"/>
          <p:cNvSpPr>
            <a:spLocks noChangeArrowheads="1"/>
          </p:cNvSpPr>
          <p:nvPr/>
        </p:nvSpPr>
        <p:spPr bwMode="auto">
          <a:xfrm>
            <a:off x="5037138" y="6137257"/>
            <a:ext cx="487362" cy="476250"/>
          </a:xfrm>
          <a:prstGeom prst="irregularSeal1">
            <a:avLst/>
          </a:prstGeom>
          <a:gradFill rotWithShape="1">
            <a:gsLst>
              <a:gs pos="0">
                <a:srgbClr val="9BC1FF"/>
              </a:gs>
              <a:gs pos="100000">
                <a:srgbClr val="3F80CD"/>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fr-FR">
              <a:solidFill>
                <a:schemeClr val="lt1"/>
              </a:solidFill>
              <a:latin typeface="+mn-lt"/>
              <a:ea typeface="+mn-ea"/>
            </a:endParaRPr>
          </a:p>
        </p:txBody>
      </p:sp>
      <p:sp>
        <p:nvSpPr>
          <p:cNvPr id="101" name="ZoneTexte 96"/>
          <p:cNvSpPr txBox="1">
            <a:spLocks noChangeArrowheads="1"/>
          </p:cNvSpPr>
          <p:nvPr/>
        </p:nvSpPr>
        <p:spPr bwMode="auto">
          <a:xfrm>
            <a:off x="5524500" y="6091219"/>
            <a:ext cx="2295525" cy="646113"/>
          </a:xfrm>
          <a:prstGeom prst="rect">
            <a:avLst/>
          </a:prstGeom>
          <a:noFill/>
          <a:ln w="9525">
            <a:noFill/>
            <a:miter lim="800000"/>
            <a:headEnd/>
            <a:tailEnd/>
          </a:ln>
        </p:spPr>
        <p:txBody>
          <a:bodyPr wrap="none">
            <a:spAutoFit/>
          </a:bodyPr>
          <a:lstStyle/>
          <a:p>
            <a:r>
              <a:rPr lang="fr-FR" b="1">
                <a:solidFill>
                  <a:schemeClr val="accent1"/>
                </a:solidFill>
                <a:latin typeface="Calibri" charset="0"/>
              </a:rPr>
              <a:t>Production de chaleur </a:t>
            </a:r>
          </a:p>
          <a:p>
            <a:r>
              <a:rPr lang="fr-FR" b="1">
                <a:solidFill>
                  <a:schemeClr val="accent1"/>
                </a:solidFill>
                <a:latin typeface="Calibri" charset="0"/>
              </a:rPr>
              <a:t>par désintégration</a:t>
            </a:r>
          </a:p>
        </p:txBody>
      </p:sp>
      <p:sp>
        <p:nvSpPr>
          <p:cNvPr id="102" name="ZoneTexte 101"/>
          <p:cNvSpPr txBox="1"/>
          <p:nvPr/>
        </p:nvSpPr>
        <p:spPr>
          <a:xfrm>
            <a:off x="5170398" y="759649"/>
            <a:ext cx="3727450" cy="369888"/>
          </a:xfrm>
          <a:prstGeom prst="rect">
            <a:avLst/>
          </a:prstGeom>
          <a:noFill/>
        </p:spPr>
        <p:txBody>
          <a:bodyPr wrap="none">
            <a:spAutoFit/>
          </a:bodyPr>
          <a:lstStyle/>
          <a:p>
            <a:r>
              <a:rPr lang="fr-FR" b="1" dirty="0">
                <a:solidFill>
                  <a:srgbClr val="E46C0A"/>
                </a:solidFill>
                <a:latin typeface="Calibri" charset="0"/>
              </a:rPr>
              <a:t>Contextes favorables à la géothermie</a:t>
            </a:r>
          </a:p>
        </p:txBody>
      </p:sp>
      <p:sp>
        <p:nvSpPr>
          <p:cNvPr id="103" name="Nuage 51"/>
          <p:cNvSpPr>
            <a:spLocks noChangeArrowheads="1"/>
          </p:cNvSpPr>
          <p:nvPr/>
        </p:nvSpPr>
        <p:spPr bwMode="auto">
          <a:xfrm>
            <a:off x="4908550" y="785794"/>
            <a:ext cx="323850" cy="265113"/>
          </a:xfrm>
          <a:custGeom>
            <a:avLst/>
            <a:gdLst>
              <a:gd name="T0" fmla="*/ 323580 w 43200"/>
              <a:gd name="T1" fmla="*/ 132557 h 43200"/>
              <a:gd name="T2" fmla="*/ 161925 w 43200"/>
              <a:gd name="T3" fmla="*/ 264831 h 43200"/>
              <a:gd name="T4" fmla="*/ 1005 w 43200"/>
              <a:gd name="T5" fmla="*/ 132557 h 43200"/>
              <a:gd name="T6" fmla="*/ 161925 w 43200"/>
              <a:gd name="T7" fmla="*/ 15158 h 43200"/>
              <a:gd name="T8" fmla="*/ 0 60000 65536"/>
              <a:gd name="T9" fmla="*/ 1 60000 65536"/>
              <a:gd name="T10" fmla="*/ 2 60000 65536"/>
              <a:gd name="T11" fmla="*/ 3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rgbClr val="F79646"/>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fr-FR">
              <a:solidFill>
                <a:schemeClr val="lt1"/>
              </a:solidFill>
              <a:latin typeface="+mn-lt"/>
              <a:ea typeface="+mn-ea"/>
            </a:endParaRPr>
          </a:p>
        </p:txBody>
      </p:sp>
      <p:sp>
        <p:nvSpPr>
          <p:cNvPr id="104" name="Nuage 52"/>
          <p:cNvSpPr>
            <a:spLocks noChangeArrowheads="1"/>
          </p:cNvSpPr>
          <p:nvPr/>
        </p:nvSpPr>
        <p:spPr bwMode="auto">
          <a:xfrm>
            <a:off x="6386513" y="2100244"/>
            <a:ext cx="325437" cy="265113"/>
          </a:xfrm>
          <a:custGeom>
            <a:avLst/>
            <a:gdLst>
              <a:gd name="T0" fmla="*/ 325166 w 43200"/>
              <a:gd name="T1" fmla="*/ 132557 h 43200"/>
              <a:gd name="T2" fmla="*/ 162719 w 43200"/>
              <a:gd name="T3" fmla="*/ 264831 h 43200"/>
              <a:gd name="T4" fmla="*/ 1009 w 43200"/>
              <a:gd name="T5" fmla="*/ 132557 h 43200"/>
              <a:gd name="T6" fmla="*/ 162719 w 43200"/>
              <a:gd name="T7" fmla="*/ 15158 h 43200"/>
              <a:gd name="T8" fmla="*/ 0 60000 65536"/>
              <a:gd name="T9" fmla="*/ 1 60000 65536"/>
              <a:gd name="T10" fmla="*/ 2 60000 65536"/>
              <a:gd name="T11" fmla="*/ 3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rgbClr val="F79646"/>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fr-FR">
              <a:solidFill>
                <a:schemeClr val="lt1"/>
              </a:solidFill>
              <a:latin typeface="+mn-lt"/>
              <a:ea typeface="+mn-ea"/>
            </a:endParaRPr>
          </a:p>
        </p:txBody>
      </p:sp>
      <p:sp>
        <p:nvSpPr>
          <p:cNvPr id="105" name="Nuage 55"/>
          <p:cNvSpPr>
            <a:spLocks noChangeArrowheads="1"/>
          </p:cNvSpPr>
          <p:nvPr/>
        </p:nvSpPr>
        <p:spPr bwMode="auto">
          <a:xfrm>
            <a:off x="5462588" y="1330307"/>
            <a:ext cx="323850" cy="265112"/>
          </a:xfrm>
          <a:custGeom>
            <a:avLst/>
            <a:gdLst>
              <a:gd name="T0" fmla="*/ 323580 w 43200"/>
              <a:gd name="T1" fmla="*/ 132556 h 43200"/>
              <a:gd name="T2" fmla="*/ 161925 w 43200"/>
              <a:gd name="T3" fmla="*/ 264830 h 43200"/>
              <a:gd name="T4" fmla="*/ 1005 w 43200"/>
              <a:gd name="T5" fmla="*/ 132556 h 43200"/>
              <a:gd name="T6" fmla="*/ 161925 w 43200"/>
              <a:gd name="T7" fmla="*/ 15158 h 43200"/>
              <a:gd name="T8" fmla="*/ 0 60000 65536"/>
              <a:gd name="T9" fmla="*/ 1 60000 65536"/>
              <a:gd name="T10" fmla="*/ 2 60000 65536"/>
              <a:gd name="T11" fmla="*/ 3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rgbClr val="F79646"/>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fr-FR">
              <a:solidFill>
                <a:schemeClr val="lt1"/>
              </a:solidFill>
              <a:latin typeface="+mn-lt"/>
              <a:ea typeface="+mn-ea"/>
            </a:endParaRPr>
          </a:p>
        </p:txBody>
      </p:sp>
      <p:sp>
        <p:nvSpPr>
          <p:cNvPr id="106" name="Nuage 58"/>
          <p:cNvSpPr>
            <a:spLocks noChangeArrowheads="1"/>
          </p:cNvSpPr>
          <p:nvPr/>
        </p:nvSpPr>
        <p:spPr bwMode="auto">
          <a:xfrm>
            <a:off x="4567238" y="1239819"/>
            <a:ext cx="325437" cy="265113"/>
          </a:xfrm>
          <a:custGeom>
            <a:avLst/>
            <a:gdLst>
              <a:gd name="T0" fmla="*/ 325166 w 43200"/>
              <a:gd name="T1" fmla="*/ 132557 h 43200"/>
              <a:gd name="T2" fmla="*/ 162719 w 43200"/>
              <a:gd name="T3" fmla="*/ 264831 h 43200"/>
              <a:gd name="T4" fmla="*/ 1009 w 43200"/>
              <a:gd name="T5" fmla="*/ 132557 h 43200"/>
              <a:gd name="T6" fmla="*/ 162719 w 43200"/>
              <a:gd name="T7" fmla="*/ 15158 h 43200"/>
              <a:gd name="T8" fmla="*/ 0 60000 65536"/>
              <a:gd name="T9" fmla="*/ 1 60000 65536"/>
              <a:gd name="T10" fmla="*/ 2 60000 65536"/>
              <a:gd name="T11" fmla="*/ 3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rgbClr val="F79646"/>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fr-FR">
              <a:solidFill>
                <a:schemeClr val="lt1"/>
              </a:solidFill>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7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7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7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7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76"/>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7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78"/>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79"/>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79"/>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80"/>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80"/>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81"/>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82"/>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83"/>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83"/>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84"/>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nodeType="clickEffect">
                                  <p:stCondLst>
                                    <p:cond delay="0"/>
                                  </p:stCondLst>
                                  <p:childTnLst>
                                    <p:set>
                                      <p:cBhvr>
                                        <p:cTn id="130" dur="1" fill="hold">
                                          <p:stCondLst>
                                            <p:cond delay="0"/>
                                          </p:stCondLst>
                                        </p:cTn>
                                        <p:tgtEl>
                                          <p:spTgt spid="84"/>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86"/>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87"/>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88"/>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89"/>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90"/>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nodeType="clickEffect">
                                  <p:stCondLst>
                                    <p:cond delay="0"/>
                                  </p:stCondLst>
                                  <p:childTnLst>
                                    <p:set>
                                      <p:cBhvr>
                                        <p:cTn id="154" dur="1" fill="hold">
                                          <p:stCondLst>
                                            <p:cond delay="0"/>
                                          </p:stCondLst>
                                        </p:cTn>
                                        <p:tgtEl>
                                          <p:spTgt spid="91"/>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nodeType="clickEffect">
                                  <p:stCondLst>
                                    <p:cond delay="0"/>
                                  </p:stCondLst>
                                  <p:childTnLst>
                                    <p:set>
                                      <p:cBhvr>
                                        <p:cTn id="158" dur="1" fill="hold">
                                          <p:stCondLst>
                                            <p:cond delay="0"/>
                                          </p:stCondLst>
                                        </p:cTn>
                                        <p:tgtEl>
                                          <p:spTgt spid="92"/>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93"/>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94"/>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grpId="0" nodeType="clickEffect">
                                  <p:stCondLst>
                                    <p:cond delay="0"/>
                                  </p:stCondLst>
                                  <p:childTnLst>
                                    <p:set>
                                      <p:cBhvr>
                                        <p:cTn id="170" dur="1" fill="hold">
                                          <p:stCondLst>
                                            <p:cond delay="0"/>
                                          </p:stCondLst>
                                        </p:cTn>
                                        <p:tgtEl>
                                          <p:spTgt spid="95"/>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1" presetClass="entr" presetSubtype="0" fill="hold" grpId="0" nodeType="clickEffect">
                                  <p:stCondLst>
                                    <p:cond delay="0"/>
                                  </p:stCondLst>
                                  <p:childTnLst>
                                    <p:set>
                                      <p:cBhvr>
                                        <p:cTn id="174" dur="1" fill="hold">
                                          <p:stCondLst>
                                            <p:cond delay="0"/>
                                          </p:stCondLst>
                                        </p:cTn>
                                        <p:tgtEl>
                                          <p:spTgt spid="96"/>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presetID="1" presetClass="entr" presetSubtype="0" fill="hold" grpId="1" nodeType="clickEffect">
                                  <p:stCondLst>
                                    <p:cond delay="0"/>
                                  </p:stCondLst>
                                  <p:childTnLst>
                                    <p:set>
                                      <p:cBhvr>
                                        <p:cTn id="178" dur="1" fill="hold">
                                          <p:stCondLst>
                                            <p:cond delay="0"/>
                                          </p:stCondLst>
                                        </p:cTn>
                                        <p:tgtEl>
                                          <p:spTgt spid="96"/>
                                        </p:tgtEl>
                                        <p:attrNameLst>
                                          <p:attrName>style.visibility</p:attrName>
                                        </p:attrNameLst>
                                      </p:cBhvr>
                                      <p:to>
                                        <p:strVal val="visible"/>
                                      </p:to>
                                    </p:set>
                                  </p:childTnLst>
                                </p:cTn>
                              </p:par>
                            </p:childTnLst>
                          </p:cTn>
                        </p:par>
                      </p:childTnLst>
                    </p:cTn>
                  </p:par>
                  <p:par>
                    <p:cTn id="179" fill="hold">
                      <p:stCondLst>
                        <p:cond delay="indefinite"/>
                      </p:stCondLst>
                      <p:childTnLst>
                        <p:par>
                          <p:cTn id="180" fill="hold">
                            <p:stCondLst>
                              <p:cond delay="0"/>
                            </p:stCondLst>
                            <p:childTnLst>
                              <p:par>
                                <p:cTn id="181" presetID="1" presetClass="entr" presetSubtype="0" fill="hold" grpId="0" nodeType="clickEffect">
                                  <p:stCondLst>
                                    <p:cond delay="0"/>
                                  </p:stCondLst>
                                  <p:childTnLst>
                                    <p:set>
                                      <p:cBhvr>
                                        <p:cTn id="182" dur="1" fill="hold">
                                          <p:stCondLst>
                                            <p:cond delay="0"/>
                                          </p:stCondLst>
                                        </p:cTn>
                                        <p:tgtEl>
                                          <p:spTgt spid="97"/>
                                        </p:tgtEl>
                                        <p:attrNameLst>
                                          <p:attrName>style.visibility</p:attrName>
                                        </p:attrNameLst>
                                      </p:cBhvr>
                                      <p:to>
                                        <p:strVal val="visible"/>
                                      </p:to>
                                    </p:set>
                                  </p:childTnLst>
                                </p:cTn>
                              </p:par>
                            </p:childTnLst>
                          </p:cTn>
                        </p:par>
                      </p:childTnLst>
                    </p:cTn>
                  </p:par>
                  <p:par>
                    <p:cTn id="183" fill="hold">
                      <p:stCondLst>
                        <p:cond delay="indefinite"/>
                      </p:stCondLst>
                      <p:childTnLst>
                        <p:par>
                          <p:cTn id="184" fill="hold">
                            <p:stCondLst>
                              <p:cond delay="0"/>
                            </p:stCondLst>
                            <p:childTnLst>
                              <p:par>
                                <p:cTn id="185" presetID="1" presetClass="entr" presetSubtype="0" fill="hold" grpId="0" nodeType="clickEffect">
                                  <p:stCondLst>
                                    <p:cond delay="0"/>
                                  </p:stCondLst>
                                  <p:childTnLst>
                                    <p:set>
                                      <p:cBhvr>
                                        <p:cTn id="186" dur="1" fill="hold">
                                          <p:stCondLst>
                                            <p:cond delay="0"/>
                                          </p:stCondLst>
                                        </p:cTn>
                                        <p:tgtEl>
                                          <p:spTgt spid="98"/>
                                        </p:tgtEl>
                                        <p:attrNameLst>
                                          <p:attrName>style.visibility</p:attrName>
                                        </p:attrNameLst>
                                      </p:cBhvr>
                                      <p:to>
                                        <p:strVal val="visible"/>
                                      </p:to>
                                    </p:set>
                                  </p:childTnLst>
                                </p:cTn>
                              </p:par>
                            </p:childTnLst>
                          </p:cTn>
                        </p:par>
                      </p:childTnLst>
                    </p:cTn>
                  </p:par>
                  <p:par>
                    <p:cTn id="187" fill="hold">
                      <p:stCondLst>
                        <p:cond delay="indefinite"/>
                      </p:stCondLst>
                      <p:childTnLst>
                        <p:par>
                          <p:cTn id="188" fill="hold">
                            <p:stCondLst>
                              <p:cond delay="0"/>
                            </p:stCondLst>
                            <p:childTnLst>
                              <p:par>
                                <p:cTn id="189" presetID="1" presetClass="entr" presetSubtype="0" fill="hold" grpId="0" nodeType="clickEffect">
                                  <p:stCondLst>
                                    <p:cond delay="0"/>
                                  </p:stCondLst>
                                  <p:childTnLst>
                                    <p:set>
                                      <p:cBhvr>
                                        <p:cTn id="190" dur="1" fill="hold">
                                          <p:stCondLst>
                                            <p:cond delay="0"/>
                                          </p:stCondLst>
                                        </p:cTn>
                                        <p:tgtEl>
                                          <p:spTgt spid="99"/>
                                        </p:tgtEl>
                                        <p:attrNameLst>
                                          <p:attrName>style.visibility</p:attrName>
                                        </p:attrNameLst>
                                      </p:cBhvr>
                                      <p:to>
                                        <p:strVal val="visible"/>
                                      </p:to>
                                    </p:set>
                                  </p:childTnLst>
                                </p:cTn>
                              </p:par>
                            </p:childTnLst>
                          </p:cTn>
                        </p:par>
                      </p:childTnLst>
                    </p:cTn>
                  </p:par>
                  <p:par>
                    <p:cTn id="191" fill="hold">
                      <p:stCondLst>
                        <p:cond delay="indefinite"/>
                      </p:stCondLst>
                      <p:childTnLst>
                        <p:par>
                          <p:cTn id="192" fill="hold">
                            <p:stCondLst>
                              <p:cond delay="0"/>
                            </p:stCondLst>
                            <p:childTnLst>
                              <p:par>
                                <p:cTn id="193" presetID="1" presetClass="entr" presetSubtype="0" fill="hold" grpId="0" nodeType="clickEffect">
                                  <p:stCondLst>
                                    <p:cond delay="0"/>
                                  </p:stCondLst>
                                  <p:childTnLst>
                                    <p:set>
                                      <p:cBhvr>
                                        <p:cTn id="194" dur="1" fill="hold">
                                          <p:stCondLst>
                                            <p:cond delay="0"/>
                                          </p:stCondLst>
                                        </p:cTn>
                                        <p:tgtEl>
                                          <p:spTgt spid="100"/>
                                        </p:tgtEl>
                                        <p:attrNameLst>
                                          <p:attrName>style.visibility</p:attrName>
                                        </p:attrNameLst>
                                      </p:cBhvr>
                                      <p:to>
                                        <p:strVal val="visible"/>
                                      </p:to>
                                    </p:set>
                                  </p:childTnLst>
                                </p:cTn>
                              </p:par>
                            </p:childTnLst>
                          </p:cTn>
                        </p:par>
                      </p:childTnLst>
                    </p:cTn>
                  </p:par>
                  <p:par>
                    <p:cTn id="195" fill="hold">
                      <p:stCondLst>
                        <p:cond delay="indefinite"/>
                      </p:stCondLst>
                      <p:childTnLst>
                        <p:par>
                          <p:cTn id="196" fill="hold">
                            <p:stCondLst>
                              <p:cond delay="0"/>
                            </p:stCondLst>
                            <p:childTnLst>
                              <p:par>
                                <p:cTn id="197" presetID="1" presetClass="entr" presetSubtype="0" fill="hold" grpId="0" nodeType="clickEffect">
                                  <p:stCondLst>
                                    <p:cond delay="0"/>
                                  </p:stCondLst>
                                  <p:childTnLst>
                                    <p:set>
                                      <p:cBhvr>
                                        <p:cTn id="198" dur="1" fill="hold">
                                          <p:stCondLst>
                                            <p:cond delay="0"/>
                                          </p:stCondLst>
                                        </p:cTn>
                                        <p:tgtEl>
                                          <p:spTgt spid="102"/>
                                        </p:tgtEl>
                                        <p:attrNameLst>
                                          <p:attrName>style.visibility</p:attrName>
                                        </p:attrNameLst>
                                      </p:cBhvr>
                                      <p:to>
                                        <p:strVal val="visible"/>
                                      </p:to>
                                    </p:set>
                                  </p:childTnLst>
                                </p:cTn>
                              </p:par>
                            </p:childTnLst>
                          </p:cTn>
                        </p:par>
                      </p:childTnLst>
                    </p:cTn>
                  </p:par>
                  <p:par>
                    <p:cTn id="199" fill="hold">
                      <p:stCondLst>
                        <p:cond delay="indefinite"/>
                      </p:stCondLst>
                      <p:childTnLst>
                        <p:par>
                          <p:cTn id="200" fill="hold">
                            <p:stCondLst>
                              <p:cond delay="0"/>
                            </p:stCondLst>
                            <p:childTnLst>
                              <p:par>
                                <p:cTn id="201" presetID="1" presetClass="entr" presetSubtype="0" fill="hold" grpId="0" nodeType="clickEffect">
                                  <p:stCondLst>
                                    <p:cond delay="0"/>
                                  </p:stCondLst>
                                  <p:childTnLst>
                                    <p:set>
                                      <p:cBhvr>
                                        <p:cTn id="202" dur="1" fill="hold">
                                          <p:stCondLst>
                                            <p:cond delay="0"/>
                                          </p:stCondLst>
                                        </p:cTn>
                                        <p:tgtEl>
                                          <p:spTgt spid="104"/>
                                        </p:tgtEl>
                                        <p:attrNameLst>
                                          <p:attrName>style.visibility</p:attrName>
                                        </p:attrNameLst>
                                      </p:cBhvr>
                                      <p:to>
                                        <p:strVal val="visible"/>
                                      </p:to>
                                    </p:set>
                                  </p:childTnLst>
                                </p:cTn>
                              </p:par>
                            </p:childTnLst>
                          </p:cTn>
                        </p:par>
                      </p:childTnLst>
                    </p:cTn>
                  </p:par>
                  <p:par>
                    <p:cTn id="203" fill="hold">
                      <p:stCondLst>
                        <p:cond delay="indefinite"/>
                      </p:stCondLst>
                      <p:childTnLst>
                        <p:par>
                          <p:cTn id="204" fill="hold">
                            <p:stCondLst>
                              <p:cond delay="0"/>
                            </p:stCondLst>
                            <p:childTnLst>
                              <p:par>
                                <p:cTn id="205" presetID="1" presetClass="entr" presetSubtype="0" fill="hold" grpId="0" nodeType="clickEffect">
                                  <p:stCondLst>
                                    <p:cond delay="0"/>
                                  </p:stCondLst>
                                  <p:childTnLst>
                                    <p:set>
                                      <p:cBhvr>
                                        <p:cTn id="206" dur="1" fill="hold">
                                          <p:stCondLst>
                                            <p:cond delay="0"/>
                                          </p:stCondLst>
                                        </p:cTn>
                                        <p:tgtEl>
                                          <p:spTgt spid="105"/>
                                        </p:tgtEl>
                                        <p:attrNameLst>
                                          <p:attrName>style.visibility</p:attrName>
                                        </p:attrNameLst>
                                      </p:cBhvr>
                                      <p:to>
                                        <p:strVal val="visible"/>
                                      </p:to>
                                    </p:set>
                                  </p:childTnLst>
                                </p:cTn>
                              </p:par>
                            </p:childTnLst>
                          </p:cTn>
                        </p:par>
                      </p:childTnLst>
                    </p:cTn>
                  </p:par>
                  <p:par>
                    <p:cTn id="207" fill="hold">
                      <p:stCondLst>
                        <p:cond delay="indefinite"/>
                      </p:stCondLst>
                      <p:childTnLst>
                        <p:par>
                          <p:cTn id="208" fill="hold">
                            <p:stCondLst>
                              <p:cond delay="0"/>
                            </p:stCondLst>
                            <p:childTnLst>
                              <p:par>
                                <p:cTn id="209" presetID="1" presetClass="entr" presetSubtype="0" fill="hold" grpId="0" nodeType="clickEffect">
                                  <p:stCondLst>
                                    <p:cond delay="0"/>
                                  </p:stCondLst>
                                  <p:childTnLst>
                                    <p:set>
                                      <p:cBhvr>
                                        <p:cTn id="210"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6" grpId="0"/>
      <p:bldP spid="87" grpId="0" animBg="1"/>
      <p:bldP spid="88" grpId="0" animBg="1"/>
      <p:bldP spid="89" grpId="0" animBg="1"/>
      <p:bldP spid="90" grpId="0" animBg="1"/>
      <p:bldP spid="93" grpId="0"/>
      <p:bldP spid="94" grpId="0"/>
      <p:bldP spid="95" grpId="0"/>
      <p:bldP spid="96" grpId="0"/>
      <p:bldP spid="96" grpId="1"/>
      <p:bldP spid="97" grpId="0" animBg="1"/>
      <p:bldP spid="98" grpId="0" animBg="1"/>
      <p:bldP spid="99" grpId="0" animBg="1"/>
      <p:bldP spid="100" grpId="0" animBg="1"/>
      <p:bldP spid="102" grpId="0"/>
      <p:bldP spid="104" grpId="0" animBg="1"/>
      <p:bldP spid="105" grpId="0" animBg="1"/>
      <p:bldP spid="10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First Geothermal plant.jpg"/>
          <p:cNvPicPr>
            <a:picLocks noGrp="1" noChangeAspect="1"/>
          </p:cNvPicPr>
          <p:nvPr>
            <p:ph sz="quarter" idx="1"/>
          </p:nvPr>
        </p:nvPicPr>
        <p:blipFill>
          <a:blip r:embed="rId2"/>
          <a:srcRect/>
          <a:stretch>
            <a:fillRect/>
          </a:stretch>
        </p:blipFill>
        <p:spPr>
          <a:xfrm>
            <a:off x="30163" y="0"/>
            <a:ext cx="9113837" cy="6858000"/>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Firsst US Geothermal plant.jpg"/>
          <p:cNvPicPr>
            <a:picLocks noGrp="1" noChangeAspect="1"/>
          </p:cNvPicPr>
          <p:nvPr>
            <p:ph sz="quarter" idx="1"/>
          </p:nvPr>
        </p:nvPicPr>
        <p:blipFill>
          <a:blip r:embed="rId2" cstate="print"/>
          <a:stretch>
            <a:fillRect/>
          </a:stretch>
        </p:blipFill>
        <p:spPr>
          <a:xfrm>
            <a:off x="1000100" y="500042"/>
            <a:ext cx="7286676" cy="4866232"/>
          </a:xfrm>
          <a:ln w="190500" cap="sq">
            <a:solidFill>
              <a:srgbClr val="C8C6BD"/>
            </a:solidFill>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u-picardie.fr/beauchamp/cours.qge/du-134_fichiers/du4-2.gif"/>
          <p:cNvPicPr>
            <a:picLocks noChangeAspect="1" noChangeArrowheads="1"/>
          </p:cNvPicPr>
          <p:nvPr/>
        </p:nvPicPr>
        <p:blipFill>
          <a:blip r:embed="rId2"/>
          <a:srcRect/>
          <a:stretch>
            <a:fillRect/>
          </a:stretch>
        </p:blipFill>
        <p:spPr bwMode="auto">
          <a:xfrm>
            <a:off x="785786" y="1071546"/>
            <a:ext cx="7786742" cy="418887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214282" y="571480"/>
            <a:ext cx="8737600" cy="5755422"/>
          </a:xfrm>
          <a:prstGeom prst="rect">
            <a:avLst/>
          </a:prstGeom>
          <a:noFill/>
          <a:ln w="9525">
            <a:noFill/>
            <a:miter lim="800000"/>
            <a:headEnd/>
            <a:tailEnd/>
          </a:ln>
        </p:spPr>
        <p:txBody>
          <a:bodyPr>
            <a:spAutoFit/>
          </a:bodyPr>
          <a:lstStyle/>
          <a:p>
            <a:pPr algn="just"/>
            <a:r>
              <a:rPr lang="fr-FR" sz="2400" dirty="0" smtClean="0"/>
              <a:t>L’énergie </a:t>
            </a:r>
            <a:r>
              <a:rPr lang="fr-FR" sz="2400" dirty="0"/>
              <a:t>interne du globe a pour</a:t>
            </a:r>
            <a:r>
              <a:rPr lang="fr-FR" sz="2400" b="1" dirty="0"/>
              <a:t> origine la </a:t>
            </a:r>
            <a:r>
              <a:rPr lang="fr-FR" sz="2400" b="1" dirty="0">
                <a:solidFill>
                  <a:srgbClr val="FF0000"/>
                </a:solidFill>
              </a:rPr>
              <a:t>désintégration</a:t>
            </a:r>
            <a:r>
              <a:rPr lang="fr-FR" sz="2400" b="1" dirty="0"/>
              <a:t> </a:t>
            </a:r>
            <a:r>
              <a:rPr lang="fr-FR" sz="2400" b="1" dirty="0">
                <a:solidFill>
                  <a:srgbClr val="FF0000"/>
                </a:solidFill>
              </a:rPr>
              <a:t>d’éléments</a:t>
            </a:r>
            <a:r>
              <a:rPr lang="fr-FR" sz="2400" b="1" dirty="0"/>
              <a:t> </a:t>
            </a:r>
            <a:r>
              <a:rPr lang="fr-FR" sz="2400" b="1" dirty="0">
                <a:solidFill>
                  <a:srgbClr val="FF0000"/>
                </a:solidFill>
              </a:rPr>
              <a:t>radioactifs</a:t>
            </a:r>
            <a:r>
              <a:rPr lang="fr-FR" sz="2400" b="1" dirty="0"/>
              <a:t> </a:t>
            </a:r>
            <a:r>
              <a:rPr lang="fr-FR" sz="2400" dirty="0"/>
              <a:t>essentiellement situées au niveau</a:t>
            </a:r>
            <a:r>
              <a:rPr lang="fr-FR" sz="2400" b="1" dirty="0"/>
              <a:t> du </a:t>
            </a:r>
            <a:r>
              <a:rPr lang="fr-FR" sz="2400" b="1" dirty="0" smtClean="0">
                <a:solidFill>
                  <a:srgbClr val="FF0000"/>
                </a:solidFill>
              </a:rPr>
              <a:t>manteau</a:t>
            </a:r>
            <a:r>
              <a:rPr lang="fr-FR" sz="2400" b="1" dirty="0" smtClean="0"/>
              <a:t>:</a:t>
            </a:r>
          </a:p>
          <a:p>
            <a:pPr algn="just"/>
            <a:endParaRPr lang="fr-FR" sz="2400" b="1" dirty="0"/>
          </a:p>
          <a:p>
            <a:pPr algn="just"/>
            <a:endParaRPr lang="fr-FR" sz="2400" b="1" dirty="0" smtClean="0"/>
          </a:p>
          <a:p>
            <a:pPr algn="just"/>
            <a:endParaRPr lang="fr-FR" sz="2400" b="1" dirty="0" smtClean="0"/>
          </a:p>
          <a:p>
            <a:pPr algn="just"/>
            <a:endParaRPr lang="fr-FR" sz="2400" b="1" dirty="0"/>
          </a:p>
          <a:p>
            <a:pPr algn="just"/>
            <a:r>
              <a:rPr lang="fr-FR" sz="2000" b="1" dirty="0" smtClean="0"/>
              <a:t>Cette </a:t>
            </a:r>
            <a:r>
              <a:rPr lang="fr-FR" sz="2000" b="1" dirty="0"/>
              <a:t>énergie est </a:t>
            </a:r>
            <a:r>
              <a:rPr lang="fr-FR" sz="2000" b="1" dirty="0">
                <a:solidFill>
                  <a:srgbClr val="FF0000"/>
                </a:solidFill>
              </a:rPr>
              <a:t>transférée par convection</a:t>
            </a:r>
            <a:r>
              <a:rPr lang="fr-FR" sz="2000" b="1" dirty="0"/>
              <a:t> </a:t>
            </a:r>
            <a:r>
              <a:rPr lang="fr-FR" sz="2000" dirty="0"/>
              <a:t>(surtout au niveau du manteau asthénosphérique)</a:t>
            </a:r>
            <a:r>
              <a:rPr lang="fr-FR" sz="2000" b="1" dirty="0"/>
              <a:t> et </a:t>
            </a:r>
            <a:r>
              <a:rPr lang="fr-FR" sz="2000" b="1" dirty="0">
                <a:solidFill>
                  <a:srgbClr val="FF0000"/>
                </a:solidFill>
              </a:rPr>
              <a:t>conduction</a:t>
            </a:r>
            <a:r>
              <a:rPr lang="fr-FR" sz="2000" b="1" dirty="0"/>
              <a:t> </a:t>
            </a:r>
            <a:r>
              <a:rPr lang="fr-FR" sz="2000" dirty="0"/>
              <a:t>(surtout au niveau de la lithosphère) </a:t>
            </a:r>
            <a:r>
              <a:rPr lang="fr-FR" sz="2000" b="1" dirty="0">
                <a:solidFill>
                  <a:srgbClr val="FF0000"/>
                </a:solidFill>
              </a:rPr>
              <a:t>jusqu’à la surface</a:t>
            </a:r>
            <a:r>
              <a:rPr lang="fr-FR" sz="2000" b="1" dirty="0"/>
              <a:t>. </a:t>
            </a:r>
            <a:r>
              <a:rPr lang="fr-FR" sz="2000" dirty="0"/>
              <a:t>Ces deux mécanismes sont à l’origine de </a:t>
            </a:r>
            <a:r>
              <a:rPr lang="fr-FR" sz="2000" dirty="0">
                <a:solidFill>
                  <a:srgbClr val="FF0000"/>
                </a:solidFill>
              </a:rPr>
              <a:t>l’</a:t>
            </a:r>
            <a:r>
              <a:rPr lang="fr-FR" sz="2000" b="1" dirty="0">
                <a:solidFill>
                  <a:srgbClr val="FF0000"/>
                </a:solidFill>
              </a:rPr>
              <a:t>existence d’un gradient </a:t>
            </a:r>
            <a:r>
              <a:rPr lang="fr-FR" sz="2000" dirty="0"/>
              <a:t>géothermique (augmentation de température lorsque l’on s’enfonce dans le sous-sol avec une moyenne d’environ 30°C par kilomètre) et donc </a:t>
            </a:r>
            <a:r>
              <a:rPr lang="fr-FR" sz="2000" b="1" dirty="0"/>
              <a:t>d’un flux thermique </a:t>
            </a:r>
            <a:r>
              <a:rPr lang="fr-FR" sz="2000" dirty="0"/>
              <a:t>(dissipation de l’énergie provenant des profondeurs de la Terre à la surface qui en moyenne d’environ 65mW.m-2). Lorsque le flux géothermique est plutôt élevé (régions volcaniques des zones de subduction, des dorsales...) il est possible de réaliser une </a:t>
            </a:r>
            <a:r>
              <a:rPr lang="fr-FR" sz="2000" b="1" dirty="0">
                <a:solidFill>
                  <a:srgbClr val="FF0000"/>
                </a:solidFill>
              </a:rPr>
              <a:t>géothermie « haute énergie </a:t>
            </a:r>
            <a:r>
              <a:rPr lang="fr-FR" sz="2000" b="1" dirty="0"/>
              <a:t>»</a:t>
            </a:r>
            <a:r>
              <a:rPr lang="fr-FR" sz="2000" dirty="0"/>
              <a:t>. Lorsque le flux géothermique est un peu plus faible, il est alors possible de réaliser</a:t>
            </a:r>
            <a:r>
              <a:rPr lang="fr-FR" sz="2000" b="1" dirty="0"/>
              <a:t> </a:t>
            </a:r>
            <a:r>
              <a:rPr lang="fr-FR" sz="2000" b="1" dirty="0">
                <a:solidFill>
                  <a:srgbClr val="FF0000"/>
                </a:solidFill>
              </a:rPr>
              <a:t>une géothermie « basse énergie </a:t>
            </a:r>
            <a:r>
              <a:rPr lang="fr-FR" sz="2000" b="1" dirty="0"/>
              <a:t>».</a:t>
            </a:r>
            <a:endParaRPr lang="fr-FR" sz="2000" dirty="0"/>
          </a:p>
        </p:txBody>
      </p:sp>
      <p:pic>
        <p:nvPicPr>
          <p:cNvPr id="14338" name="Picture 2"/>
          <p:cNvPicPr>
            <a:picLocks noChangeAspect="1" noChangeArrowheads="1"/>
          </p:cNvPicPr>
          <p:nvPr/>
        </p:nvPicPr>
        <p:blipFill>
          <a:blip r:embed="rId2"/>
          <a:srcRect/>
          <a:stretch>
            <a:fillRect/>
          </a:stretch>
        </p:blipFill>
        <p:spPr bwMode="auto">
          <a:xfrm>
            <a:off x="3214678" y="1500174"/>
            <a:ext cx="3228975" cy="12763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3"/>
          <p:cNvSpPr txBox="1">
            <a:spLocks noChangeArrowheads="1"/>
          </p:cNvSpPr>
          <p:nvPr/>
        </p:nvSpPr>
        <p:spPr bwMode="auto">
          <a:xfrm>
            <a:off x="222250" y="849684"/>
            <a:ext cx="8621271" cy="4154984"/>
          </a:xfrm>
          <a:prstGeom prst="rect">
            <a:avLst/>
          </a:prstGeom>
          <a:noFill/>
          <a:ln w="9525">
            <a:noFill/>
            <a:miter lim="800000"/>
            <a:headEnd/>
            <a:tailEnd/>
          </a:ln>
        </p:spPr>
        <p:txBody>
          <a:bodyPr wrap="none">
            <a:spAutoFit/>
          </a:bodyPr>
          <a:lstStyle/>
          <a:p>
            <a:pPr algn="just"/>
            <a:r>
              <a:rPr lang="fr-FR" sz="2400" b="1" u="sng" dirty="0">
                <a:solidFill>
                  <a:srgbClr val="C0504D"/>
                </a:solidFill>
                <a:latin typeface="Calibri" charset="0"/>
              </a:rPr>
              <a:t>Autres sources de production de chaleur interne</a:t>
            </a:r>
            <a:r>
              <a:rPr lang="fr-FR" sz="2400" b="1" u="sng" dirty="0" smtClean="0">
                <a:solidFill>
                  <a:srgbClr val="C0504D"/>
                </a:solidFill>
                <a:latin typeface="Calibri" charset="0"/>
              </a:rPr>
              <a:t>:</a:t>
            </a:r>
          </a:p>
          <a:p>
            <a:pPr algn="just"/>
            <a:endParaRPr lang="fr-FR" sz="2400" b="1" u="sng" dirty="0">
              <a:solidFill>
                <a:srgbClr val="C0504D"/>
              </a:solidFill>
              <a:latin typeface="Calibri" charset="0"/>
            </a:endParaRPr>
          </a:p>
          <a:p>
            <a:pPr algn="just"/>
            <a:r>
              <a:rPr lang="fr-FR" sz="2400" b="1" dirty="0">
                <a:latin typeface="Calibri" charset="0"/>
              </a:rPr>
              <a:t>Chaleur initiale </a:t>
            </a:r>
            <a:r>
              <a:rPr lang="fr-FR" sz="2400" dirty="0">
                <a:latin typeface="Calibri" charset="0"/>
              </a:rPr>
              <a:t>: refroidissement des matériaux terrestres </a:t>
            </a:r>
            <a:endParaRPr lang="fr-FR" sz="2400" dirty="0" smtClean="0">
              <a:latin typeface="Calibri" charset="0"/>
            </a:endParaRPr>
          </a:p>
          <a:p>
            <a:pPr algn="just"/>
            <a:r>
              <a:rPr lang="fr-FR" sz="2400" dirty="0" smtClean="0">
                <a:latin typeface="Calibri" charset="0"/>
              </a:rPr>
              <a:t>profonds </a:t>
            </a:r>
            <a:r>
              <a:rPr lang="fr-FR" sz="2400" dirty="0">
                <a:latin typeface="Calibri" charset="0"/>
              </a:rPr>
              <a:t>qui </a:t>
            </a:r>
            <a:r>
              <a:rPr lang="fr-FR" sz="2400" dirty="0" smtClean="0">
                <a:latin typeface="Calibri" charset="0"/>
              </a:rPr>
              <a:t>libèrent  </a:t>
            </a:r>
            <a:r>
              <a:rPr lang="fr-FR" sz="2400" dirty="0">
                <a:latin typeface="Calibri" charset="0"/>
              </a:rPr>
              <a:t>ainsi l’énergie accumulée pendant l’accrétion </a:t>
            </a:r>
            <a:endParaRPr lang="fr-FR" sz="2400" dirty="0" smtClean="0">
              <a:latin typeface="Calibri" charset="0"/>
            </a:endParaRPr>
          </a:p>
          <a:p>
            <a:pPr algn="just"/>
            <a:r>
              <a:rPr lang="fr-FR" sz="2400" dirty="0" smtClean="0">
                <a:latin typeface="Calibri" charset="0"/>
              </a:rPr>
              <a:t>(</a:t>
            </a:r>
            <a:r>
              <a:rPr lang="fr-FR" sz="2400" dirty="0">
                <a:latin typeface="Calibri" charset="0"/>
              </a:rPr>
              <a:t>formation) du globe. </a:t>
            </a:r>
          </a:p>
          <a:p>
            <a:pPr algn="just"/>
            <a:r>
              <a:rPr lang="fr-FR" sz="2400" b="1" dirty="0">
                <a:latin typeface="Calibri" charset="0"/>
              </a:rPr>
              <a:t>Chaleur de différenciation </a:t>
            </a:r>
            <a:r>
              <a:rPr lang="fr-FR" sz="2400" dirty="0">
                <a:latin typeface="Calibri" charset="0"/>
              </a:rPr>
              <a:t>: énergie libérée des changements </a:t>
            </a:r>
            <a:endParaRPr lang="fr-FR" sz="2400" dirty="0" smtClean="0">
              <a:latin typeface="Calibri" charset="0"/>
            </a:endParaRPr>
          </a:p>
          <a:p>
            <a:pPr algn="just"/>
            <a:r>
              <a:rPr lang="fr-FR" sz="2400" dirty="0" smtClean="0">
                <a:latin typeface="Calibri" charset="0"/>
              </a:rPr>
              <a:t>d’état </a:t>
            </a:r>
            <a:r>
              <a:rPr lang="fr-FR" sz="2400" dirty="0">
                <a:latin typeface="Calibri" charset="0"/>
              </a:rPr>
              <a:t>des </a:t>
            </a:r>
            <a:r>
              <a:rPr lang="fr-FR" sz="2400" dirty="0" smtClean="0">
                <a:latin typeface="Calibri" charset="0"/>
              </a:rPr>
              <a:t> matériaux </a:t>
            </a:r>
            <a:r>
              <a:rPr lang="fr-FR" sz="2400" dirty="0">
                <a:latin typeface="Calibri" charset="0"/>
              </a:rPr>
              <a:t>terrestre profonds, notamment lors des </a:t>
            </a:r>
            <a:endParaRPr lang="fr-FR" sz="2400" dirty="0" smtClean="0">
              <a:latin typeface="Calibri" charset="0"/>
            </a:endParaRPr>
          </a:p>
          <a:p>
            <a:pPr algn="just"/>
            <a:r>
              <a:rPr lang="fr-FR" sz="2400" dirty="0" smtClean="0">
                <a:latin typeface="Calibri" charset="0"/>
              </a:rPr>
              <a:t>mécanismes </a:t>
            </a:r>
            <a:r>
              <a:rPr lang="fr-FR" sz="2400" dirty="0">
                <a:latin typeface="Calibri" charset="0"/>
              </a:rPr>
              <a:t>de cristallisation </a:t>
            </a:r>
            <a:r>
              <a:rPr lang="fr-FR" sz="2400" dirty="0" smtClean="0">
                <a:latin typeface="Calibri" charset="0"/>
              </a:rPr>
              <a:t> du </a:t>
            </a:r>
            <a:r>
              <a:rPr lang="fr-FR" sz="2400" dirty="0">
                <a:latin typeface="Calibri" charset="0"/>
              </a:rPr>
              <a:t>noyau solide au dépend du </a:t>
            </a:r>
            <a:r>
              <a:rPr lang="fr-FR" sz="2400" dirty="0" smtClean="0">
                <a:latin typeface="Calibri" charset="0"/>
              </a:rPr>
              <a:t>noyau</a:t>
            </a:r>
          </a:p>
          <a:p>
            <a:pPr algn="just"/>
            <a:r>
              <a:rPr lang="fr-FR" sz="2400" dirty="0" smtClean="0">
                <a:latin typeface="Calibri" charset="0"/>
              </a:rPr>
              <a:t> </a:t>
            </a:r>
            <a:r>
              <a:rPr lang="fr-FR" sz="2400" dirty="0">
                <a:latin typeface="Calibri" charset="0"/>
              </a:rPr>
              <a:t>liquide.</a:t>
            </a:r>
            <a:endParaRPr lang="fr-FR" sz="2400" b="1" dirty="0">
              <a:latin typeface="Calibri" charset="0"/>
            </a:endParaRPr>
          </a:p>
          <a:p>
            <a:pPr algn="just"/>
            <a:r>
              <a:rPr lang="fr-FR" sz="2400" dirty="0" smtClean="0">
                <a:latin typeface="Calibri" charset="0"/>
              </a:rPr>
              <a:t>La </a:t>
            </a:r>
            <a:r>
              <a:rPr lang="fr-FR" sz="2400" dirty="0">
                <a:latin typeface="Calibri" charset="0"/>
              </a:rPr>
              <a:t>quantité d’énergie produite est exprimées en watts </a:t>
            </a:r>
          </a:p>
          <a:p>
            <a:pPr algn="just"/>
            <a:r>
              <a:rPr lang="fr-FR" sz="2400" dirty="0">
                <a:latin typeface="Calibri" charset="0"/>
              </a:rPr>
              <a:t>(1W = 1 joule par seconde).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714375" y="92075"/>
            <a:ext cx="8331200" cy="6765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a:spLocks noChangeArrowheads="1"/>
          </p:cNvSpPr>
          <p:nvPr/>
        </p:nvSpPr>
        <p:spPr bwMode="auto">
          <a:xfrm>
            <a:off x="571472" y="714356"/>
            <a:ext cx="8572528" cy="3539430"/>
          </a:xfrm>
          <a:prstGeom prst="rect">
            <a:avLst/>
          </a:prstGeom>
          <a:noFill/>
          <a:ln w="9525">
            <a:noFill/>
            <a:miter lim="800000"/>
            <a:headEnd/>
            <a:tailEnd/>
          </a:ln>
        </p:spPr>
        <p:txBody>
          <a:bodyPr wrap="square">
            <a:spAutoFit/>
          </a:bodyPr>
          <a:lstStyle/>
          <a:p>
            <a:r>
              <a:rPr lang="fr-FR" sz="2800" dirty="0"/>
              <a:t>Le </a:t>
            </a:r>
            <a:r>
              <a:rPr lang="fr-FR" sz="2800" dirty="0">
                <a:solidFill>
                  <a:srgbClr val="FF0000"/>
                </a:solidFill>
              </a:rPr>
              <a:t>gradient thermique </a:t>
            </a:r>
            <a:r>
              <a:rPr lang="fr-FR" sz="2800" dirty="0" smtClean="0">
                <a:solidFill>
                  <a:srgbClr val="FF0000"/>
                </a:solidFill>
              </a:rPr>
              <a:t>est</a:t>
            </a:r>
          </a:p>
          <a:p>
            <a:endParaRPr lang="fr-FR" sz="2800" dirty="0" smtClean="0"/>
          </a:p>
          <a:p>
            <a:endParaRPr lang="fr-FR" sz="2800" dirty="0"/>
          </a:p>
          <a:p>
            <a:endParaRPr lang="fr-FR" sz="2800" dirty="0"/>
          </a:p>
          <a:p>
            <a:r>
              <a:rPr lang="fr-FR" sz="2800" dirty="0" smtClean="0"/>
              <a:t>Le </a:t>
            </a:r>
            <a:r>
              <a:rPr lang="fr-FR" sz="2800" dirty="0"/>
              <a:t>gradient thermique est beaucoup plus important lorsqu’il y a </a:t>
            </a:r>
            <a:r>
              <a:rPr lang="fr-FR" sz="2800" dirty="0" smtClean="0"/>
              <a:t>conduction </a:t>
            </a:r>
            <a:r>
              <a:rPr lang="fr-FR" sz="2800" dirty="0"/>
              <a:t>que lorsqu’il y a des mouvements de </a:t>
            </a:r>
            <a:r>
              <a:rPr lang="fr-FR" sz="2800" dirty="0" smtClean="0"/>
              <a:t>convection.</a:t>
            </a:r>
          </a:p>
          <a:p>
            <a:endParaRPr lang="fr-FR" sz="2800" dirty="0"/>
          </a:p>
        </p:txBody>
      </p:sp>
      <p:pic>
        <p:nvPicPr>
          <p:cNvPr id="47106" name="Picture 2"/>
          <p:cNvPicPr>
            <a:picLocks noChangeAspect="1" noChangeArrowheads="1"/>
          </p:cNvPicPr>
          <p:nvPr/>
        </p:nvPicPr>
        <p:blipFill>
          <a:blip r:embed="rId2"/>
          <a:srcRect/>
          <a:stretch>
            <a:fillRect/>
          </a:stretch>
        </p:blipFill>
        <p:spPr bwMode="auto">
          <a:xfrm>
            <a:off x="2786050" y="1285860"/>
            <a:ext cx="2266950" cy="10477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5"/>
          <p:cNvPicPr>
            <a:picLocks noChangeAspect="1"/>
          </p:cNvPicPr>
          <p:nvPr/>
        </p:nvPicPr>
        <p:blipFill>
          <a:blip r:embed="rId2"/>
          <a:srcRect/>
          <a:stretch>
            <a:fillRect/>
          </a:stretch>
        </p:blipFill>
        <p:spPr bwMode="auto">
          <a:xfrm>
            <a:off x="4086225" y="3754438"/>
            <a:ext cx="4344988" cy="2455862"/>
          </a:xfrm>
          <a:prstGeom prst="rect">
            <a:avLst/>
          </a:prstGeom>
          <a:noFill/>
          <a:ln w="9525">
            <a:noFill/>
            <a:miter lim="800000"/>
            <a:headEnd/>
            <a:tailEnd/>
          </a:ln>
        </p:spPr>
      </p:pic>
      <p:pic>
        <p:nvPicPr>
          <p:cNvPr id="3" name="Image 6"/>
          <p:cNvPicPr>
            <a:picLocks noChangeAspect="1"/>
          </p:cNvPicPr>
          <p:nvPr/>
        </p:nvPicPr>
        <p:blipFill>
          <a:blip r:embed="rId3"/>
          <a:srcRect/>
          <a:stretch>
            <a:fillRect/>
          </a:stretch>
        </p:blipFill>
        <p:spPr bwMode="auto">
          <a:xfrm>
            <a:off x="2852738" y="931863"/>
            <a:ext cx="2147887" cy="1670050"/>
          </a:xfrm>
          <a:prstGeom prst="rect">
            <a:avLst/>
          </a:prstGeom>
          <a:noFill/>
          <a:ln w="9525">
            <a:noFill/>
            <a:miter lim="800000"/>
            <a:headEnd/>
            <a:tailEnd/>
          </a:ln>
        </p:spPr>
      </p:pic>
      <p:pic>
        <p:nvPicPr>
          <p:cNvPr id="4" name="Image 7"/>
          <p:cNvPicPr>
            <a:picLocks noChangeAspect="1"/>
          </p:cNvPicPr>
          <p:nvPr/>
        </p:nvPicPr>
        <p:blipFill>
          <a:blip r:embed="rId4"/>
          <a:srcRect/>
          <a:stretch>
            <a:fillRect/>
          </a:stretch>
        </p:blipFill>
        <p:spPr bwMode="auto">
          <a:xfrm>
            <a:off x="5346700" y="931863"/>
            <a:ext cx="1808163" cy="2276475"/>
          </a:xfrm>
          <a:prstGeom prst="rect">
            <a:avLst/>
          </a:prstGeom>
          <a:noFill/>
          <a:ln w="9525">
            <a:noFill/>
            <a:miter lim="800000"/>
            <a:headEnd/>
            <a:tailEnd/>
          </a:ln>
        </p:spPr>
      </p:pic>
      <p:pic>
        <p:nvPicPr>
          <p:cNvPr id="5" name="Image 8"/>
          <p:cNvPicPr>
            <a:picLocks noChangeAspect="1"/>
          </p:cNvPicPr>
          <p:nvPr/>
        </p:nvPicPr>
        <p:blipFill>
          <a:blip r:embed="rId5"/>
          <a:srcRect/>
          <a:stretch>
            <a:fillRect/>
          </a:stretch>
        </p:blipFill>
        <p:spPr bwMode="auto">
          <a:xfrm>
            <a:off x="7404100" y="931863"/>
            <a:ext cx="1465263" cy="2501900"/>
          </a:xfrm>
          <a:prstGeom prst="rect">
            <a:avLst/>
          </a:prstGeom>
          <a:noFill/>
          <a:ln w="9525">
            <a:noFill/>
            <a:miter lim="800000"/>
            <a:headEnd/>
            <a:tailEnd/>
          </a:ln>
        </p:spPr>
      </p:pic>
      <p:sp>
        <p:nvSpPr>
          <p:cNvPr id="6" name="ZoneTexte 5"/>
          <p:cNvSpPr txBox="1">
            <a:spLocks noChangeArrowheads="1"/>
          </p:cNvSpPr>
          <p:nvPr/>
        </p:nvSpPr>
        <p:spPr bwMode="auto">
          <a:xfrm>
            <a:off x="58735" y="560409"/>
            <a:ext cx="4156075" cy="5940425"/>
          </a:xfrm>
          <a:prstGeom prst="rect">
            <a:avLst/>
          </a:prstGeom>
          <a:noFill/>
          <a:ln w="9525">
            <a:noFill/>
            <a:miter lim="800000"/>
            <a:headEnd/>
            <a:tailEnd/>
          </a:ln>
        </p:spPr>
        <p:txBody>
          <a:bodyPr>
            <a:spAutoFit/>
          </a:bodyPr>
          <a:lstStyle/>
          <a:p>
            <a:r>
              <a:rPr lang="fr-FR" sz="1900" b="1" dirty="0">
                <a:solidFill>
                  <a:schemeClr val="accent2"/>
                </a:solidFill>
                <a:latin typeface="Calibri" charset="0"/>
              </a:rPr>
              <a:t>Les transferts thermiques</a:t>
            </a:r>
          </a:p>
          <a:p>
            <a:r>
              <a:rPr lang="fr-FR" sz="1900" b="1" dirty="0">
                <a:solidFill>
                  <a:schemeClr val="accent2"/>
                </a:solidFill>
                <a:latin typeface="Calibri" charset="0"/>
              </a:rPr>
              <a:t> internes au globe sont </a:t>
            </a:r>
          </a:p>
          <a:p>
            <a:r>
              <a:rPr lang="fr-FR" sz="1900" b="1" dirty="0">
                <a:solidFill>
                  <a:schemeClr val="accent2"/>
                </a:solidFill>
                <a:latin typeface="Calibri" charset="0"/>
              </a:rPr>
              <a:t>mis en évidence par </a:t>
            </a:r>
          </a:p>
          <a:p>
            <a:r>
              <a:rPr lang="fr-FR" sz="1900" b="1" u="sng" dirty="0">
                <a:solidFill>
                  <a:schemeClr val="accent2"/>
                </a:solidFill>
                <a:latin typeface="Calibri" charset="0"/>
              </a:rPr>
              <a:t>tomographie sismique</a:t>
            </a:r>
            <a:r>
              <a:rPr lang="fr-FR" sz="1900" b="1" dirty="0">
                <a:solidFill>
                  <a:schemeClr val="accent2"/>
                </a:solidFill>
                <a:latin typeface="Calibri" charset="0"/>
              </a:rPr>
              <a:t>. </a:t>
            </a:r>
          </a:p>
          <a:p>
            <a:r>
              <a:rPr lang="fr-FR" sz="1900" b="1" dirty="0">
                <a:solidFill>
                  <a:schemeClr val="accent2"/>
                </a:solidFill>
                <a:latin typeface="Calibri" charset="0"/>
              </a:rPr>
              <a:t>On peut noter ainsi:</a:t>
            </a:r>
          </a:p>
          <a:p>
            <a:r>
              <a:rPr lang="fr-FR" sz="1900" b="1" u="sng" dirty="0">
                <a:solidFill>
                  <a:schemeClr val="accent2"/>
                </a:solidFill>
                <a:latin typeface="Calibri" charset="0"/>
              </a:rPr>
              <a:t>&gt;Des convections </a:t>
            </a:r>
            <a:r>
              <a:rPr lang="fr-FR" sz="1900" b="1" dirty="0">
                <a:solidFill>
                  <a:schemeClr val="accent2"/>
                </a:solidFill>
                <a:latin typeface="Calibri" charset="0"/>
              </a:rPr>
              <a:t>assez lentes </a:t>
            </a:r>
          </a:p>
          <a:p>
            <a:r>
              <a:rPr lang="fr-FR" sz="1900" b="1" dirty="0">
                <a:solidFill>
                  <a:schemeClr val="accent2"/>
                </a:solidFill>
                <a:latin typeface="Calibri" charset="0"/>
              </a:rPr>
              <a:t>dans le manteau (remontées et descentes de matériaux + chaleur)</a:t>
            </a:r>
          </a:p>
          <a:p>
            <a:r>
              <a:rPr lang="fr-FR" sz="1900" b="1" dirty="0">
                <a:solidFill>
                  <a:schemeClr val="accent2"/>
                </a:solidFill>
                <a:latin typeface="Calibri" charset="0"/>
              </a:rPr>
              <a:t>à </a:t>
            </a:r>
            <a:r>
              <a:rPr lang="fr-FR" sz="1900" b="1" u="sng" dirty="0">
                <a:solidFill>
                  <a:schemeClr val="accent2"/>
                </a:solidFill>
                <a:latin typeface="Calibri" charset="0"/>
              </a:rPr>
              <a:t>l’origine du dynamisme de la </a:t>
            </a:r>
          </a:p>
          <a:p>
            <a:r>
              <a:rPr lang="fr-FR" sz="1900" b="1" u="sng" dirty="0">
                <a:solidFill>
                  <a:schemeClr val="accent2"/>
                </a:solidFill>
                <a:latin typeface="Calibri" charset="0"/>
              </a:rPr>
              <a:t>lithosphère </a:t>
            </a:r>
            <a:r>
              <a:rPr lang="fr-FR" sz="1900" b="1" dirty="0">
                <a:solidFill>
                  <a:schemeClr val="accent2"/>
                </a:solidFill>
                <a:latin typeface="Calibri" charset="0"/>
              </a:rPr>
              <a:t>(mouvements des plaques,</a:t>
            </a:r>
          </a:p>
          <a:p>
            <a:r>
              <a:rPr lang="fr-FR" sz="1900" b="1" dirty="0">
                <a:solidFill>
                  <a:schemeClr val="accent2"/>
                </a:solidFill>
                <a:latin typeface="Calibri" charset="0"/>
              </a:rPr>
              <a:t>subduction, accrétion dorsale) et </a:t>
            </a:r>
          </a:p>
          <a:p>
            <a:r>
              <a:rPr lang="fr-FR" sz="1900" b="1" dirty="0">
                <a:solidFill>
                  <a:schemeClr val="accent2"/>
                </a:solidFill>
                <a:latin typeface="Calibri" charset="0"/>
              </a:rPr>
              <a:t>points chauds.</a:t>
            </a:r>
          </a:p>
          <a:p>
            <a:r>
              <a:rPr lang="fr-FR" sz="1900" b="1" u="sng" dirty="0">
                <a:solidFill>
                  <a:schemeClr val="accent2"/>
                </a:solidFill>
                <a:latin typeface="Calibri" charset="0"/>
              </a:rPr>
              <a:t>&gt; De la conduction </a:t>
            </a:r>
            <a:r>
              <a:rPr lang="fr-FR" sz="1900" b="1" dirty="0">
                <a:solidFill>
                  <a:schemeClr val="accent2"/>
                </a:solidFill>
                <a:latin typeface="Calibri" charset="0"/>
              </a:rPr>
              <a:t>au niveau de la</a:t>
            </a:r>
          </a:p>
          <a:p>
            <a:r>
              <a:rPr lang="fr-FR" sz="1900" b="1" dirty="0">
                <a:solidFill>
                  <a:schemeClr val="accent2"/>
                </a:solidFill>
                <a:latin typeface="Calibri" charset="0"/>
              </a:rPr>
              <a:t> lithosphère et de l’interphase </a:t>
            </a:r>
          </a:p>
          <a:p>
            <a:r>
              <a:rPr lang="fr-FR" sz="1900" b="1" dirty="0">
                <a:solidFill>
                  <a:schemeClr val="accent2"/>
                </a:solidFill>
                <a:latin typeface="Calibri" charset="0"/>
              </a:rPr>
              <a:t>noyau/manteau.</a:t>
            </a:r>
          </a:p>
          <a:p>
            <a:r>
              <a:rPr lang="fr-FR" sz="1900" b="1" dirty="0">
                <a:solidFill>
                  <a:schemeClr val="accent2"/>
                </a:solidFill>
                <a:latin typeface="Calibri" charset="0"/>
              </a:rPr>
              <a:t>Ainsi l’énergie interne est transférée</a:t>
            </a:r>
          </a:p>
          <a:p>
            <a:r>
              <a:rPr lang="fr-FR" sz="1900" b="1" dirty="0">
                <a:solidFill>
                  <a:schemeClr val="accent2"/>
                </a:solidFill>
                <a:latin typeface="Calibri" charset="0"/>
              </a:rPr>
              <a:t>Par convection depuis la profondeur</a:t>
            </a:r>
          </a:p>
          <a:p>
            <a:r>
              <a:rPr lang="fr-FR" sz="1900" b="1" dirty="0">
                <a:solidFill>
                  <a:schemeClr val="accent2"/>
                </a:solidFill>
                <a:latin typeface="Calibri" charset="0"/>
              </a:rPr>
              <a:t>Jusqu’à la surface puis est dissipée par conduction à travers la lithosphère. La terre se refroidit ainsi progressivement. </a:t>
            </a:r>
          </a:p>
        </p:txBody>
      </p:sp>
      <p:cxnSp>
        <p:nvCxnSpPr>
          <p:cNvPr id="7" name="Connecteur droit avec flèche 6"/>
          <p:cNvCxnSpPr>
            <a:cxnSpLocks noChangeShapeType="1"/>
          </p:cNvCxnSpPr>
          <p:nvPr/>
        </p:nvCxnSpPr>
        <p:spPr bwMode="auto">
          <a:xfrm rot="16200000" flipH="1">
            <a:off x="3758406" y="2929732"/>
            <a:ext cx="1570037" cy="914400"/>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cxnSp>
        <p:nvCxnSpPr>
          <p:cNvPr id="8" name="Connecteur droit avec flèche 7"/>
          <p:cNvCxnSpPr>
            <a:cxnSpLocks noChangeShapeType="1"/>
          </p:cNvCxnSpPr>
          <p:nvPr/>
        </p:nvCxnSpPr>
        <p:spPr bwMode="auto">
          <a:xfrm rot="16200000" flipH="1">
            <a:off x="6307138" y="3336925"/>
            <a:ext cx="668337" cy="411163"/>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cxnSp>
        <p:nvCxnSpPr>
          <p:cNvPr id="9" name="Connecteur droit avec flèche 8"/>
          <p:cNvCxnSpPr>
            <a:cxnSpLocks noChangeShapeType="1"/>
          </p:cNvCxnSpPr>
          <p:nvPr/>
        </p:nvCxnSpPr>
        <p:spPr bwMode="auto">
          <a:xfrm rot="5400000">
            <a:off x="7743825" y="4019551"/>
            <a:ext cx="1146175" cy="228600"/>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sp>
        <p:nvSpPr>
          <p:cNvPr id="10" name="ZoneTexte 16"/>
          <p:cNvSpPr txBox="1">
            <a:spLocks noChangeArrowheads="1"/>
          </p:cNvSpPr>
          <p:nvPr/>
        </p:nvSpPr>
        <p:spPr bwMode="auto">
          <a:xfrm>
            <a:off x="7404100" y="3560763"/>
            <a:ext cx="46038" cy="369887"/>
          </a:xfrm>
          <a:prstGeom prst="rect">
            <a:avLst/>
          </a:prstGeom>
          <a:noFill/>
          <a:ln w="9525">
            <a:noFill/>
            <a:miter lim="800000"/>
            <a:headEnd/>
            <a:tailEnd/>
          </a:ln>
        </p:spPr>
        <p:txBody>
          <a:bodyPr>
            <a:spAutoFit/>
          </a:bodyPr>
          <a:lstStyle/>
          <a:p>
            <a:r>
              <a:rPr lang="fr-FR">
                <a:latin typeface="Calibri" charset="0"/>
              </a:rPr>
              <a:t>Hawaii</a:t>
            </a:r>
          </a:p>
        </p:txBody>
      </p:sp>
      <p:sp>
        <p:nvSpPr>
          <p:cNvPr id="11" name="ZoneTexte 17"/>
          <p:cNvSpPr txBox="1">
            <a:spLocks noChangeArrowheads="1"/>
          </p:cNvSpPr>
          <p:nvPr/>
        </p:nvSpPr>
        <p:spPr bwMode="auto">
          <a:xfrm>
            <a:off x="5581650" y="3249613"/>
            <a:ext cx="854075" cy="368300"/>
          </a:xfrm>
          <a:prstGeom prst="rect">
            <a:avLst/>
          </a:prstGeom>
          <a:noFill/>
          <a:ln w="9525">
            <a:noFill/>
            <a:miter lim="800000"/>
            <a:headEnd/>
            <a:tailEnd/>
          </a:ln>
        </p:spPr>
        <p:txBody>
          <a:bodyPr wrap="none">
            <a:spAutoFit/>
          </a:bodyPr>
          <a:lstStyle/>
          <a:p>
            <a:r>
              <a:rPr lang="fr-FR">
                <a:latin typeface="Calibri" charset="0"/>
              </a:rPr>
              <a:t>Islande</a:t>
            </a:r>
          </a:p>
        </p:txBody>
      </p:sp>
      <p:sp>
        <p:nvSpPr>
          <p:cNvPr id="12" name="ZoneTexte 18"/>
          <p:cNvSpPr txBox="1">
            <a:spLocks noChangeArrowheads="1"/>
          </p:cNvSpPr>
          <p:nvPr/>
        </p:nvSpPr>
        <p:spPr bwMode="auto">
          <a:xfrm>
            <a:off x="4102100" y="2601913"/>
            <a:ext cx="1244600" cy="647700"/>
          </a:xfrm>
          <a:prstGeom prst="rect">
            <a:avLst/>
          </a:prstGeom>
          <a:noFill/>
          <a:ln w="9525">
            <a:noFill/>
            <a:miter lim="800000"/>
            <a:headEnd/>
            <a:tailEnd/>
          </a:ln>
        </p:spPr>
        <p:txBody>
          <a:bodyPr wrap="none">
            <a:spAutoFit/>
          </a:bodyPr>
          <a:lstStyle/>
          <a:p>
            <a:r>
              <a:rPr lang="fr-FR">
                <a:latin typeface="Calibri" charset="0"/>
              </a:rPr>
              <a:t>Subduction</a:t>
            </a:r>
          </a:p>
          <a:p>
            <a:r>
              <a:rPr lang="fr-FR">
                <a:latin typeface="Calibri" charset="0"/>
              </a:rPr>
              <a:t>japonaise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1722</TotalTime>
  <Words>953</Words>
  <Application>Microsoft Office PowerPoint</Application>
  <PresentationFormat>Affichage à l'écran (4:3)</PresentationFormat>
  <Paragraphs>130</Paragraphs>
  <Slides>35</Slides>
  <Notes>0</Notes>
  <HiddenSlides>0</HiddenSlides>
  <MMClips>0</MMClips>
  <ScaleCrop>false</ScaleCrop>
  <HeadingPairs>
    <vt:vector size="6" baseType="variant">
      <vt:variant>
        <vt:lpstr>Thème</vt:lpstr>
      </vt:variant>
      <vt:variant>
        <vt:i4>1</vt:i4>
      </vt:variant>
      <vt:variant>
        <vt:lpstr>Liaisons</vt:lpstr>
      </vt:variant>
      <vt:variant>
        <vt:i4>1</vt:i4>
      </vt:variant>
      <vt:variant>
        <vt:lpstr>Titres des diapositives</vt:lpstr>
      </vt:variant>
      <vt:variant>
        <vt:i4>35</vt:i4>
      </vt:variant>
    </vt:vector>
  </HeadingPairs>
  <TitlesOfParts>
    <vt:vector size="37" baseType="lpstr">
      <vt:lpstr>Thème Office</vt:lpstr>
      <vt:lpstr>???</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Dry Steam Schematic</vt:lpstr>
      <vt:lpstr>Single Flash Steam Schematic</vt:lpstr>
      <vt:lpstr>Diapositive 24</vt:lpstr>
      <vt:lpstr>Diapositive 25</vt:lpstr>
      <vt:lpstr>Binary Cycle Schematic</vt:lpstr>
      <vt:lpstr>Dry Steam/Flash Steam/Binary Cycles</vt:lpstr>
      <vt:lpstr>Diapositive 28</vt:lpstr>
      <vt:lpstr>Geothermal share of national electricity production</vt:lpstr>
      <vt:lpstr>Diapositive 30</vt:lpstr>
      <vt:lpstr>Can Geothermal Energy run out?</vt:lpstr>
      <vt:lpstr>Diapositive 32</vt:lpstr>
      <vt:lpstr>Diapositive 33</vt:lpstr>
      <vt:lpstr>Diapositive 34</vt:lpstr>
      <vt:lpstr>Diapositive 35</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wah</dc:creator>
  <cp:lastModifiedBy>io</cp:lastModifiedBy>
  <cp:revision>45</cp:revision>
  <dcterms:created xsi:type="dcterms:W3CDTF">2014-04-28T07:42:05Z</dcterms:created>
  <dcterms:modified xsi:type="dcterms:W3CDTF">2019-05-27T21:42:16Z</dcterms:modified>
</cp:coreProperties>
</file>