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67" r:id="rId3"/>
    <p:sldId id="268" r:id="rId4"/>
    <p:sldId id="269" r:id="rId5"/>
    <p:sldId id="257" r:id="rId6"/>
    <p:sldId id="270" r:id="rId7"/>
    <p:sldId id="258" r:id="rId8"/>
    <p:sldId id="259" r:id="rId9"/>
    <p:sldId id="260" r:id="rId10"/>
    <p:sldId id="271" r:id="rId11"/>
    <p:sldId id="261" r:id="rId12"/>
    <p:sldId id="264" r:id="rId13"/>
    <p:sldId id="262" r:id="rId14"/>
    <p:sldId id="277" r:id="rId15"/>
    <p:sldId id="263" r:id="rId16"/>
    <p:sldId id="273" r:id="rId17"/>
    <p:sldId id="274" r:id="rId18"/>
    <p:sldId id="275" r:id="rId19"/>
    <p:sldId id="276"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42" y="87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B77FE8-6876-4D1A-87A4-D425185BD5C2}" type="datetimeFigureOut">
              <a:rPr lang="fr-FR" smtClean="0"/>
              <a:pPr/>
              <a:t>05/02/2018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FC9F1-5DE3-483C-8DD1-AE6616BAC48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D5FC9F1-5DE3-483C-8DD1-AE6616BAC48E}"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AA309A6D-C09C-4548-B29A-6CF363A7E532}" type="datetimeFigureOut">
              <a:rPr lang="fr-FR" smtClean="0"/>
              <a:pPr/>
              <a:t>05/02/2018</a:t>
            </a:fld>
            <a:endParaRPr lang="fr-BE" dirty="0"/>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BE" dirty="0"/>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05/02/2018</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AA309A6D-C09C-4548-B29A-6CF363A7E532}" type="datetimeFigureOut">
              <a:rPr lang="fr-FR" smtClean="0"/>
              <a:pPr/>
              <a:t>05/02/2018</a:t>
            </a:fld>
            <a:endParaRPr lang="fr-BE" dirty="0"/>
          </a:p>
        </p:txBody>
      </p:sp>
      <p:sp>
        <p:nvSpPr>
          <p:cNvPr id="27" name="Espace réservé du numéro de diapositive 2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8" name="Espace réservé du pied de page 27"/>
          <p:cNvSpPr>
            <a:spLocks noGrp="1"/>
          </p:cNvSpPr>
          <p:nvPr>
            <p:ph type="ftr" sz="quarter" idx="12"/>
          </p:nvPr>
        </p:nvSpPr>
        <p:spPr/>
        <p:txBody>
          <a:bodyPr rtlCol="0"/>
          <a:lstStyle/>
          <a:p>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AA309A6D-C09C-4548-B29A-6CF363A7E532}" type="datetimeFigureOut">
              <a:rPr lang="fr-FR" smtClean="0"/>
              <a:pPr/>
              <a:t>05/02/2018</a:t>
            </a:fld>
            <a:endParaRPr lang="fr-BE" dirty="0"/>
          </a:p>
        </p:txBody>
      </p:sp>
      <p:sp>
        <p:nvSpPr>
          <p:cNvPr id="4" name="Espace réservé du pied de page 3"/>
          <p:cNvSpPr>
            <a:spLocks noGrp="1"/>
          </p:cNvSpPr>
          <p:nvPr>
            <p:ph type="ftr" sz="quarter" idx="11"/>
          </p:nvPr>
        </p:nvSpPr>
        <p:spPr>
          <a:xfrm>
            <a:off x="5257800" y="612648"/>
            <a:ext cx="1325880" cy="457200"/>
          </a:xfrm>
        </p:spPr>
        <p:txBody>
          <a:bodyPr/>
          <a:lstStyle/>
          <a:p>
            <a:endParaRPr lang="fr-BE" dirty="0"/>
          </a:p>
        </p:txBody>
      </p:sp>
      <p:sp>
        <p:nvSpPr>
          <p:cNvPr id="5" name="Espace réservé du numéro de diapositive 4"/>
          <p:cNvSpPr>
            <a:spLocks noGrp="1"/>
          </p:cNvSpPr>
          <p:nvPr>
            <p:ph type="sldNum" sz="quarter" idx="12"/>
          </p:nvPr>
        </p:nvSpPr>
        <p:spPr>
          <a:xfrm>
            <a:off x="8174736" y="2272"/>
            <a:ext cx="762000" cy="365760"/>
          </a:xfrm>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05/02/2018</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05/02/2018</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05/02/2018</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A309A6D-C09C-4548-B29A-6CF363A7E532}" type="datetimeFigureOut">
              <a:rPr lang="fr-FR" smtClean="0"/>
              <a:pPr/>
              <a:t>05/02/2018</a:t>
            </a:fld>
            <a:endParaRPr lang="fr-BE" dirty="0"/>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BE" dirty="0"/>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a:r>
            <a:br>
              <a:rPr lang="fr-FR" dirty="0" smtClean="0"/>
            </a:br>
            <a:r>
              <a:rPr lang="fr-FR" dirty="0" smtClean="0"/>
              <a:t>3</a:t>
            </a:r>
            <a:r>
              <a:rPr lang="fr-FR" baseline="30000" dirty="0" smtClean="0"/>
              <a:t>ème</a:t>
            </a:r>
            <a:r>
              <a:rPr lang="fr-FR" dirty="0" smtClean="0"/>
              <a:t> année </a:t>
            </a:r>
            <a:br>
              <a:rPr lang="fr-FR" dirty="0" smtClean="0"/>
            </a:br>
            <a:r>
              <a:rPr lang="fr-FR" dirty="0" smtClean="0"/>
              <a:t> </a:t>
            </a:r>
            <a:br>
              <a:rPr lang="fr-FR" dirty="0" smtClean="0"/>
            </a:br>
            <a:r>
              <a:rPr lang="fr-FR" dirty="0" smtClean="0"/>
              <a:t>Module d’anatomie pathologique</a:t>
            </a:r>
            <a:br>
              <a:rPr lang="fr-FR" dirty="0" smtClean="0"/>
            </a:br>
            <a:r>
              <a:rPr lang="fr-FR" dirty="0" smtClean="0"/>
              <a:t>Introduction à l’anatomie pathologique</a:t>
            </a:r>
            <a:endParaRPr lang="fr-FR" dirty="0"/>
          </a:p>
        </p:txBody>
      </p:sp>
    </p:spTree>
  </p:cSld>
  <p:clrMapOvr>
    <a:masterClrMapping/>
  </p:clrMapOvr>
  <p:transition>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1" nodeType="clickEffect">
                                  <p:stCondLst>
                                    <p:cond delay="0"/>
                                  </p:stCondLst>
                                  <p:childTnLst>
                                    <p:animEffect transition="out" filter="circle(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80728"/>
            <a:ext cx="8229600" cy="4325112"/>
          </a:xfrm>
        </p:spPr>
        <p:txBody>
          <a:bodyPr>
            <a:normAutofit/>
          </a:bodyPr>
          <a:lstStyle/>
          <a:p>
            <a:pPr>
              <a:buFont typeface="Wingdings" pitchFamily="2" charset="2"/>
              <a:buChar char="ü"/>
            </a:pPr>
            <a:r>
              <a:rPr lang="fr-FR" u="sng" dirty="0" smtClean="0">
                <a:solidFill>
                  <a:schemeClr val="accent4">
                    <a:lumMod val="75000"/>
                  </a:schemeClr>
                </a:solidFill>
              </a:rPr>
              <a:t>Pièces opératoires:</a:t>
            </a:r>
          </a:p>
          <a:p>
            <a:pPr>
              <a:buFont typeface="Wingdings" pitchFamily="2" charset="2"/>
              <a:buChar char="v"/>
            </a:pPr>
            <a:r>
              <a:rPr lang="fr-FR" dirty="0" smtClean="0">
                <a:solidFill>
                  <a:schemeClr val="accent4">
                    <a:lumMod val="75000"/>
                  </a:schemeClr>
                </a:solidFill>
                <a:effectLst>
                  <a:outerShdw blurRad="38100" dist="38100" dir="2700000" algn="tl">
                    <a:srgbClr val="000000">
                      <a:alpha val="43137"/>
                    </a:srgbClr>
                  </a:outerShdw>
                </a:effectLst>
              </a:rPr>
              <a:t>Biopsie exérèse</a:t>
            </a:r>
          </a:p>
          <a:p>
            <a:pPr>
              <a:buFont typeface="Wingdings" pitchFamily="2" charset="2"/>
              <a:buChar char="v"/>
            </a:pPr>
            <a:r>
              <a:rPr lang="fr-FR" dirty="0" smtClean="0">
                <a:latin typeface="Times New Roman" pitchFamily="18" charset="0"/>
                <a:cs typeface="Times New Roman" pitchFamily="18" charset="0"/>
              </a:rPr>
              <a:t>Les pièces opératoires exérèse partielle ou complète d'un ou de plusieurs organes, séparés ou en monobloc.</a:t>
            </a:r>
            <a:endParaRPr lang="fr-FR" dirty="0" smtClean="0">
              <a:solidFill>
                <a:schemeClr val="accent4">
                  <a:lumMod val="75000"/>
                </a:schemeClr>
              </a:solidFill>
              <a:effectLst>
                <a:outerShdw blurRad="38100" dist="38100" dir="2700000" algn="tl">
                  <a:srgbClr val="000000">
                    <a:alpha val="43137"/>
                  </a:srgbClr>
                </a:outerShdw>
              </a:effectLst>
            </a:endParaRPr>
          </a:p>
          <a:p>
            <a:endParaRPr lang="fr-FR" dirty="0"/>
          </a:p>
        </p:txBody>
      </p:sp>
      <p:pic>
        <p:nvPicPr>
          <p:cNvPr id="5" name="Picture 2"/>
          <p:cNvPicPr>
            <a:picLocks noChangeAspect="1" noChangeArrowheads="1"/>
          </p:cNvPicPr>
          <p:nvPr/>
        </p:nvPicPr>
        <p:blipFill>
          <a:blip r:embed="rId2" cstate="print"/>
          <a:srcRect/>
          <a:stretch>
            <a:fillRect/>
          </a:stretch>
        </p:blipFill>
        <p:spPr bwMode="auto">
          <a:xfrm>
            <a:off x="3203848" y="3284984"/>
            <a:ext cx="269557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097864"/>
          </a:xfrm>
        </p:spPr>
        <p:txBody>
          <a:bodyPr/>
          <a:lstStyle/>
          <a:p>
            <a:r>
              <a:rPr lang="fr-FR" dirty="0" smtClean="0"/>
              <a:t>L’étude macroscopique des pièces opératoires est une étape essentielle consiste à un examen à l’œil nu après fixation.</a:t>
            </a:r>
          </a:p>
          <a:p>
            <a:r>
              <a:rPr lang="fr-FR" dirty="0" smtClean="0"/>
              <a:t>La préparation des pièces opératoires doit être soigneuse:</a:t>
            </a:r>
          </a:p>
          <a:p>
            <a:r>
              <a:rPr lang="fr-FR" dirty="0" smtClean="0"/>
              <a:t>On doit aussi bien décrire les pièces (taille, couleur, consistance…).</a:t>
            </a:r>
            <a:endParaRPr lang="fr-FR" dirty="0"/>
          </a:p>
        </p:txBody>
      </p:sp>
      <p:sp>
        <p:nvSpPr>
          <p:cNvPr id="4" name="Rectangle 3"/>
          <p:cNvSpPr/>
          <p:nvPr/>
        </p:nvSpPr>
        <p:spPr>
          <a:xfrm>
            <a:off x="683568" y="4221088"/>
            <a:ext cx="72008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Un produit de curetage est adressé à l’examen tissulaire histologique &amp; non pas à l’examen cytologique!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953848"/>
          </a:xfrm>
        </p:spPr>
        <p:txBody>
          <a:bodyPr/>
          <a:lstStyle/>
          <a:p>
            <a:pPr>
              <a:buFont typeface="Wingdings" pitchFamily="2" charset="2"/>
              <a:buChar char="ü"/>
            </a:pPr>
            <a:r>
              <a:rPr lang="fr-FR" b="1" u="sng" dirty="0" smtClean="0">
                <a:solidFill>
                  <a:schemeClr val="accent4">
                    <a:lumMod val="75000"/>
                  </a:schemeClr>
                </a:solidFill>
                <a:effectLst>
                  <a:outerShdw blurRad="38100" dist="38100" dir="2700000" algn="tl">
                    <a:srgbClr val="000000">
                      <a:alpha val="43137"/>
                    </a:srgbClr>
                  </a:outerShdw>
                </a:effectLst>
              </a:rPr>
              <a:t>L’autopsie (nécropsie):</a:t>
            </a:r>
          </a:p>
          <a:p>
            <a:pPr>
              <a:buFont typeface="Wingdings" pitchFamily="2" charset="2"/>
              <a:buChar char="ü"/>
            </a:pPr>
            <a:endParaRPr lang="fr-FR" b="1" u="sng" dirty="0" smtClean="0">
              <a:solidFill>
                <a:schemeClr val="accent4">
                  <a:lumMod val="75000"/>
                </a:schemeClr>
              </a:solidFill>
              <a:effectLst>
                <a:outerShdw blurRad="38100" dist="38100" dir="2700000" algn="tl">
                  <a:srgbClr val="000000">
                    <a:alpha val="43137"/>
                  </a:srgbClr>
                </a:outerShdw>
              </a:effectLst>
            </a:endParaRPr>
          </a:p>
        </p:txBody>
      </p:sp>
      <p:sp>
        <p:nvSpPr>
          <p:cNvPr id="4" name="Rectangle 3"/>
          <p:cNvSpPr/>
          <p:nvPr/>
        </p:nvSpPr>
        <p:spPr>
          <a:xfrm>
            <a:off x="755576" y="1484784"/>
            <a:ext cx="7272808" cy="1200329"/>
          </a:xfrm>
          <a:prstGeom prst="rect">
            <a:avLst/>
          </a:prstGeom>
        </p:spPr>
        <p:txBody>
          <a:bodyPr wrap="square">
            <a:spAutoFit/>
          </a:bodyPr>
          <a:lstStyle/>
          <a:p>
            <a:r>
              <a:rPr lang="fr-FR" dirty="0" smtClean="0"/>
              <a:t>L’autopsie (ou nécropsie) correspond à un examen anatomopathologique pratiqué sur un cadavre.</a:t>
            </a:r>
          </a:p>
          <a:p>
            <a:pPr>
              <a:buFont typeface="Wingdings" pitchFamily="2" charset="2"/>
              <a:buChar char="ü"/>
            </a:pPr>
            <a:r>
              <a:rPr lang="fr-FR" i="1" dirty="0" smtClean="0"/>
              <a:t>Les autopsies médico-légales</a:t>
            </a:r>
          </a:p>
          <a:p>
            <a:pPr>
              <a:buFont typeface="Wingdings" pitchFamily="2" charset="2"/>
              <a:buChar char="ü"/>
            </a:pPr>
            <a:r>
              <a:rPr lang="fr-FR" i="1" dirty="0" smtClean="0"/>
              <a:t>Les autopsies à but scientifique</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04664"/>
            <a:ext cx="8229600" cy="1066800"/>
          </a:xfrm>
        </p:spPr>
        <p:txBody>
          <a:bodyPr>
            <a:normAutofit fontScale="90000"/>
          </a:bodyPr>
          <a:lstStyle/>
          <a:p>
            <a:r>
              <a:rPr lang="fr-FR" dirty="0" smtClean="0"/>
              <a:t>Les techniques de bases d’anatomie pathologique:</a:t>
            </a:r>
            <a:endParaRPr lang="fr-FR" dirty="0"/>
          </a:p>
        </p:txBody>
      </p:sp>
      <p:sp>
        <p:nvSpPr>
          <p:cNvPr id="3" name="Espace réservé du contenu 2"/>
          <p:cNvSpPr>
            <a:spLocks noGrp="1"/>
          </p:cNvSpPr>
          <p:nvPr>
            <p:ph idx="1"/>
          </p:nvPr>
        </p:nvSpPr>
        <p:spPr>
          <a:xfrm>
            <a:off x="179512" y="1484784"/>
            <a:ext cx="8640960" cy="5112568"/>
          </a:xfrm>
        </p:spPr>
        <p:txBody>
          <a:bodyPr/>
          <a:lstStyle/>
          <a:p>
            <a:pPr>
              <a:buNone/>
            </a:pPr>
            <a:r>
              <a:rPr lang="fr-FR" dirty="0" smtClean="0"/>
              <a:t>1- </a:t>
            </a:r>
            <a:r>
              <a:rPr lang="fr-FR" b="1" u="sng" dirty="0" smtClean="0">
                <a:solidFill>
                  <a:schemeClr val="accent4">
                    <a:lumMod val="75000"/>
                  </a:schemeClr>
                </a:solidFill>
                <a:effectLst>
                  <a:outerShdw blurRad="38100" dist="38100" dir="2700000" algn="tl">
                    <a:srgbClr val="000000">
                      <a:alpha val="43137"/>
                    </a:srgbClr>
                  </a:outerShdw>
                </a:effectLst>
              </a:rPr>
              <a:t>De la cytopathologie:</a:t>
            </a:r>
          </a:p>
          <a:p>
            <a:r>
              <a:rPr lang="fr-FR" dirty="0" smtClean="0"/>
              <a:t>Cellules sur lames.</a:t>
            </a:r>
          </a:p>
          <a:p>
            <a:r>
              <a:rPr lang="fr-FR" dirty="0" smtClean="0"/>
              <a:t>Fixation: </a:t>
            </a:r>
          </a:p>
          <a:p>
            <a:pPr>
              <a:buFont typeface="Wingdings" pitchFamily="2" charset="2"/>
              <a:buChar char="ü"/>
            </a:pPr>
            <a:r>
              <a:rPr lang="fr-FR" dirty="0" smtClean="0">
                <a:solidFill>
                  <a:srgbClr val="FF0000"/>
                </a:solidFill>
              </a:rPr>
              <a:t>Séchage à l’air, à l’aide d’un cytospray.</a:t>
            </a:r>
          </a:p>
          <a:p>
            <a:r>
              <a:rPr lang="fr-FR" dirty="0" smtClean="0"/>
              <a:t>Coloration:</a:t>
            </a:r>
          </a:p>
          <a:p>
            <a:pPr>
              <a:buFont typeface="Wingdings" pitchFamily="2" charset="2"/>
              <a:buChar char="ü"/>
            </a:pPr>
            <a:r>
              <a:rPr lang="fr-FR" dirty="0" smtClean="0">
                <a:solidFill>
                  <a:srgbClr val="0070C0"/>
                </a:solidFill>
              </a:rPr>
              <a:t>De Papanicolaou (FCV)</a:t>
            </a:r>
          </a:p>
          <a:p>
            <a:pPr>
              <a:buFont typeface="Wingdings" pitchFamily="2" charset="2"/>
              <a:buChar char="ü"/>
            </a:pPr>
            <a:r>
              <a:rPr lang="fr-FR" dirty="0" smtClean="0">
                <a:solidFill>
                  <a:srgbClr val="FF0000"/>
                </a:solidFill>
              </a:rPr>
              <a:t>De MAY-GRUNWALD-GIESMA (tissu lymphoïde)</a:t>
            </a:r>
          </a:p>
          <a:p>
            <a:pPr>
              <a:buFont typeface="Wingdings" pitchFamily="2" charset="2"/>
              <a:buChar char="ü"/>
            </a:pPr>
            <a:r>
              <a:rPr lang="fr-FR" dirty="0" smtClean="0">
                <a:solidFill>
                  <a:srgbClr val="0070C0"/>
                </a:solidFill>
              </a:rPr>
              <a:t>De Harris Shorr</a:t>
            </a:r>
            <a:r>
              <a:rPr lang="fr-FR" dirty="0" smtClean="0"/>
              <a:t>.</a:t>
            </a:r>
          </a:p>
          <a:p>
            <a:pPr>
              <a:buFont typeface="Wingdings" pitchFamily="2" charset="2"/>
              <a:buChar char="ü"/>
            </a:pPr>
            <a:endParaRPr lang="fr-FR" dirty="0" smtClean="0"/>
          </a:p>
          <a:p>
            <a:pPr>
              <a:buFont typeface="Wingdings" pitchFamily="2" charset="2"/>
              <a:buChar char="ü"/>
            </a:pP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836712"/>
            <a:ext cx="8229600" cy="1143000"/>
          </a:xfrm>
        </p:spPr>
        <p:txBody>
          <a:bodyPr>
            <a:normAutofit/>
          </a:bodyPr>
          <a:lstStyle/>
          <a:p>
            <a:r>
              <a:rPr lang="fr-FR" sz="2000" b="1" dirty="0"/>
              <a:t>Étalement des cellules sur des lames de verre</a:t>
            </a:r>
            <a:endParaRPr lang="fr-FR" sz="20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267744" y="2780928"/>
            <a:ext cx="4714875" cy="2628900"/>
          </a:xfrm>
          <a:prstGeom prst="rect">
            <a:avLst/>
          </a:prstGeom>
          <a:noFill/>
          <a:ln w="9525">
            <a:noFill/>
            <a:miter lim="800000"/>
            <a:headEnd/>
            <a:tailEnd/>
          </a:ln>
        </p:spPr>
      </p:pic>
      <p:sp>
        <p:nvSpPr>
          <p:cNvPr id="5" name="ZoneTexte 4"/>
          <p:cNvSpPr txBox="1"/>
          <p:nvPr/>
        </p:nvSpPr>
        <p:spPr>
          <a:xfrm>
            <a:off x="971600" y="5373216"/>
            <a:ext cx="7560840" cy="923330"/>
          </a:xfrm>
          <a:prstGeom prst="rect">
            <a:avLst/>
          </a:prstGeom>
          <a:noFill/>
        </p:spPr>
        <p:txBody>
          <a:bodyPr wrap="square" rtlCol="0">
            <a:spAutoFit/>
          </a:bodyPr>
          <a:lstStyle/>
          <a:p>
            <a:pPr algn="ctr"/>
            <a:r>
              <a:rPr lang="fr-FR" i="1" dirty="0"/>
              <a:t>À gauche : projection du produit de ponction à l’aiguille sur une lame. </a:t>
            </a:r>
            <a:endParaRPr lang="fr-FR" i="1" dirty="0" smtClean="0"/>
          </a:p>
          <a:p>
            <a:pPr algn="ctr"/>
            <a:r>
              <a:rPr lang="fr-FR" i="1" dirty="0" smtClean="0"/>
              <a:t>Au </a:t>
            </a:r>
            <a:r>
              <a:rPr lang="fr-FR" i="1" dirty="0"/>
              <a:t>centre : la goutte est étalée</a:t>
            </a:r>
            <a:r>
              <a:rPr lang="fr-FR" i="1" dirty="0" smtClean="0"/>
              <a:t>, tirée </a:t>
            </a:r>
            <a:r>
              <a:rPr lang="fr-FR" i="1" dirty="0"/>
              <a:t>à l’aide d’une autre lame. </a:t>
            </a:r>
            <a:endParaRPr lang="fr-FR" i="1" dirty="0" smtClean="0"/>
          </a:p>
          <a:p>
            <a:pPr algn="ctr"/>
            <a:r>
              <a:rPr lang="fr-FR" i="1" dirty="0" smtClean="0"/>
              <a:t>À </a:t>
            </a:r>
            <a:r>
              <a:rPr lang="fr-FR" i="1" dirty="0"/>
              <a:t>droite : lame d’un étalement cytologique après coloration.</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6048672"/>
          </a:xfrm>
        </p:spPr>
        <p:txBody>
          <a:bodyPr>
            <a:normAutofit fontScale="85000" lnSpcReduction="20000"/>
          </a:bodyPr>
          <a:lstStyle/>
          <a:p>
            <a:pPr>
              <a:buNone/>
            </a:pPr>
            <a:r>
              <a:rPr lang="fr-FR" b="1" u="sng" dirty="0" smtClean="0">
                <a:solidFill>
                  <a:schemeClr val="accent4">
                    <a:lumMod val="75000"/>
                  </a:schemeClr>
                </a:solidFill>
                <a:effectLst>
                  <a:outerShdw blurRad="38100" dist="38100" dir="2700000" algn="tl">
                    <a:srgbClr val="000000">
                      <a:alpha val="43137"/>
                    </a:srgbClr>
                  </a:outerShdw>
                </a:effectLst>
              </a:rPr>
              <a:t>2- De l’histopathologie: </a:t>
            </a:r>
          </a:p>
          <a:p>
            <a:r>
              <a:rPr lang="fr-FR" b="1" u="sng" dirty="0" smtClean="0">
                <a:solidFill>
                  <a:schemeClr val="accent4">
                    <a:lumMod val="75000"/>
                  </a:schemeClr>
                </a:solidFill>
              </a:rPr>
              <a:t>La technique usuelle:</a:t>
            </a:r>
          </a:p>
          <a:p>
            <a:pPr>
              <a:buNone/>
            </a:pPr>
            <a:endParaRPr lang="fr-FR" dirty="0" smtClean="0"/>
          </a:p>
          <a:p>
            <a:pPr>
              <a:buNone/>
            </a:pPr>
            <a:r>
              <a:rPr lang="fr-FR" dirty="0" smtClean="0">
                <a:solidFill>
                  <a:srgbClr val="FF0000"/>
                </a:solidFill>
              </a:rPr>
              <a:t>1. Fixation: </a:t>
            </a:r>
            <a:r>
              <a:rPr lang="fr-FR" dirty="0" smtClean="0"/>
              <a:t>Fiche de renseignements (examen macroscopique)</a:t>
            </a:r>
            <a:endParaRPr lang="fr-FR" dirty="0" smtClean="0">
              <a:solidFill>
                <a:srgbClr val="FF0000"/>
              </a:solidFill>
            </a:endParaRPr>
          </a:p>
          <a:p>
            <a:pPr>
              <a:buFont typeface="Wingdings" pitchFamily="2" charset="2"/>
              <a:buChar char="§"/>
            </a:pPr>
            <a:r>
              <a:rPr lang="fr-FR" dirty="0" smtClean="0"/>
              <a:t>Conserve la morphologie</a:t>
            </a:r>
          </a:p>
          <a:p>
            <a:pPr>
              <a:buFont typeface="Wingdings" pitchFamily="2" charset="2"/>
              <a:buChar char="§"/>
            </a:pPr>
            <a:r>
              <a:rPr lang="fr-FR" dirty="0" smtClean="0"/>
              <a:t>Immédiate (retard=autolyse &amp; putréfaction)</a:t>
            </a:r>
          </a:p>
          <a:p>
            <a:pPr>
              <a:buFont typeface="Wingdings" pitchFamily="2" charset="2"/>
              <a:buChar char="§"/>
            </a:pPr>
            <a:r>
              <a:rPr lang="fr-FR" dirty="0" smtClean="0"/>
              <a:t>On utilise le formol à 10% ou le liquide de Bouin.</a:t>
            </a:r>
          </a:p>
          <a:p>
            <a:pPr>
              <a:buNone/>
            </a:pPr>
            <a:r>
              <a:rPr lang="fr-FR" dirty="0" smtClean="0">
                <a:solidFill>
                  <a:srgbClr val="FF0000"/>
                </a:solidFill>
              </a:rPr>
              <a:t>3. Déshydratation </a:t>
            </a:r>
            <a:r>
              <a:rPr lang="fr-FR" dirty="0" smtClean="0"/>
              <a:t>(bain d’alcool &amp; de toluène)</a:t>
            </a:r>
          </a:p>
          <a:p>
            <a:pPr>
              <a:buNone/>
            </a:pPr>
            <a:r>
              <a:rPr lang="fr-FR" dirty="0" smtClean="0">
                <a:solidFill>
                  <a:srgbClr val="FF0000"/>
                </a:solidFill>
              </a:rPr>
              <a:t>4. Inclusion </a:t>
            </a:r>
            <a:r>
              <a:rPr lang="fr-FR" dirty="0" smtClean="0"/>
              <a:t>en paraffine pour solidifier le tissu.</a:t>
            </a:r>
          </a:p>
          <a:p>
            <a:pPr>
              <a:buNone/>
            </a:pPr>
            <a:r>
              <a:rPr lang="fr-FR" dirty="0" smtClean="0">
                <a:solidFill>
                  <a:srgbClr val="FF0000"/>
                </a:solidFill>
              </a:rPr>
              <a:t>5. Effectuer des coupes </a:t>
            </a:r>
            <a:r>
              <a:rPr lang="fr-FR" dirty="0" smtClean="0"/>
              <a:t>en  microtome de 3-5µ pouvant être traversées par la lumière.</a:t>
            </a:r>
          </a:p>
          <a:p>
            <a:pPr>
              <a:buNone/>
            </a:pPr>
            <a:r>
              <a:rPr lang="fr-FR" dirty="0" smtClean="0">
                <a:solidFill>
                  <a:srgbClr val="FF0000"/>
                </a:solidFill>
              </a:rPr>
              <a:t>6. Étalement </a:t>
            </a:r>
            <a:r>
              <a:rPr lang="fr-FR" dirty="0" smtClean="0"/>
              <a:t>des coupes sur des lames portes objet.</a:t>
            </a:r>
          </a:p>
          <a:p>
            <a:pPr>
              <a:buNone/>
            </a:pPr>
            <a:r>
              <a:rPr lang="fr-FR" dirty="0" smtClean="0">
                <a:solidFill>
                  <a:srgbClr val="FF0000"/>
                </a:solidFill>
              </a:rPr>
              <a:t>7. déparaffinage</a:t>
            </a:r>
            <a:r>
              <a:rPr lang="fr-FR" dirty="0" smtClean="0"/>
              <a:t>.</a:t>
            </a:r>
          </a:p>
          <a:p>
            <a:pPr>
              <a:buNone/>
            </a:pPr>
            <a:r>
              <a:rPr lang="fr-FR" dirty="0" smtClean="0">
                <a:solidFill>
                  <a:srgbClr val="FF0000"/>
                </a:solidFill>
              </a:rPr>
              <a:t>8.Réhydratation </a:t>
            </a:r>
          </a:p>
          <a:p>
            <a:pPr>
              <a:buNone/>
            </a:pPr>
            <a:r>
              <a:rPr lang="fr-FR" dirty="0" smtClean="0">
                <a:solidFill>
                  <a:srgbClr val="FF0000"/>
                </a:solidFill>
              </a:rPr>
              <a:t>9. Coloration</a:t>
            </a:r>
            <a:endParaRPr lang="fr-FR" dirty="0" smtClean="0"/>
          </a:p>
          <a:p>
            <a:pPr>
              <a:buNone/>
            </a:pPr>
            <a:r>
              <a:rPr lang="fr-FR" dirty="0" smtClean="0">
                <a:solidFill>
                  <a:srgbClr val="FF0000"/>
                </a:solidFill>
              </a:rPr>
              <a:t>10.Coupes protégées par des lamelles en verre.</a:t>
            </a:r>
          </a:p>
          <a:p>
            <a:pPr>
              <a:buNone/>
            </a:pPr>
            <a:r>
              <a:rPr lang="fr-FR" dirty="0" smtClean="0">
                <a:solidFill>
                  <a:srgbClr val="FF0000"/>
                </a:solidFill>
              </a:rPr>
              <a:t>11. Examen microscopique (MO).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Inclusion manuelle du tissu dans un moule de paraffine</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771800" y="2492896"/>
            <a:ext cx="3881818" cy="38058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b="1" dirty="0" smtClean="0"/>
              <a:t>Coupes et colorations</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59632" y="1124744"/>
            <a:ext cx="6543675" cy="25336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339752" y="3861048"/>
            <a:ext cx="4362450" cy="26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229600" cy="1282824"/>
          </a:xfrm>
        </p:spPr>
        <p:txBody>
          <a:bodyPr>
            <a:normAutofit/>
          </a:bodyPr>
          <a:lstStyle/>
          <a:p>
            <a:pPr algn="ctr"/>
            <a:r>
              <a:rPr lang="fr-FR" sz="3200" dirty="0" smtClean="0"/>
              <a:t>Remarque</a:t>
            </a:r>
            <a:r>
              <a:rPr lang="fr-FR" sz="3200" b="1" dirty="0" smtClean="0">
                <a:latin typeface="Times New Roman" pitchFamily="18" charset="0"/>
                <a:cs typeface="Times New Roman" pitchFamily="18" charset="0"/>
              </a:rPr>
              <a:t> </a:t>
            </a:r>
            <a:br>
              <a:rPr lang="fr-FR" sz="3200" b="1" dirty="0" smtClean="0">
                <a:latin typeface="Times New Roman" pitchFamily="18" charset="0"/>
                <a:cs typeface="Times New Roman" pitchFamily="18" charset="0"/>
              </a:rPr>
            </a:br>
            <a:r>
              <a:rPr lang="fr-FR" sz="3200" b="1" dirty="0" smtClean="0">
                <a:latin typeface="Times New Roman" pitchFamily="18" charset="0"/>
                <a:cs typeface="Times New Roman" pitchFamily="18" charset="0"/>
              </a:rPr>
              <a:t>Examen histologique extemporané</a:t>
            </a:r>
            <a:endParaRPr lang="fr-FR" sz="32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6156176" y="2348880"/>
            <a:ext cx="2816742" cy="2120677"/>
          </a:xfrm>
          <a:prstGeom prst="rect">
            <a:avLst/>
          </a:prstGeom>
          <a:noFill/>
          <a:ln w="9525">
            <a:noFill/>
            <a:miter lim="800000"/>
            <a:headEnd/>
            <a:tailEnd/>
          </a:ln>
        </p:spPr>
      </p:pic>
      <p:sp>
        <p:nvSpPr>
          <p:cNvPr id="5" name="ZoneTexte 4"/>
          <p:cNvSpPr txBox="1"/>
          <p:nvPr/>
        </p:nvSpPr>
        <p:spPr>
          <a:xfrm>
            <a:off x="6084168" y="4869160"/>
            <a:ext cx="2880320" cy="1446550"/>
          </a:xfrm>
          <a:prstGeom prst="rect">
            <a:avLst/>
          </a:prstGeom>
          <a:noFill/>
        </p:spPr>
        <p:txBody>
          <a:bodyPr wrap="square" rtlCol="0">
            <a:spAutoFit/>
          </a:bodyPr>
          <a:lstStyle/>
          <a:p>
            <a:pPr marL="342900" indent="-342900">
              <a:buAutoNum type="alphaUcPeriod"/>
            </a:pPr>
            <a:r>
              <a:rPr lang="fr-FR" sz="1100" i="1" dirty="0" smtClean="0"/>
              <a:t>Étude macroscopique du prélèvement frais.</a:t>
            </a:r>
          </a:p>
          <a:p>
            <a:pPr marL="342900" indent="-342900"/>
            <a:r>
              <a:rPr lang="fr-FR" sz="1100" i="1" dirty="0" smtClean="0"/>
              <a:t>B- Un fragment est prélevé et fixé sur un portoir. </a:t>
            </a:r>
          </a:p>
          <a:p>
            <a:pPr marL="342900" indent="-342900"/>
            <a:r>
              <a:rPr lang="fr-FR" sz="1100" i="1" dirty="0" smtClean="0"/>
              <a:t>C- Le fragment congelé est coupé dans un cryostat.</a:t>
            </a:r>
          </a:p>
          <a:p>
            <a:pPr marL="342900" indent="-342900"/>
            <a:r>
              <a:rPr lang="fr-FR" sz="1100" i="1" dirty="0" smtClean="0"/>
              <a:t>D. Coupe de tissu congelé colorée au bleu de toluidine.</a:t>
            </a:r>
            <a:endParaRPr lang="fr-FR" sz="1100" dirty="0"/>
          </a:p>
        </p:txBody>
      </p:sp>
      <p:sp>
        <p:nvSpPr>
          <p:cNvPr id="6" name="ZoneTexte 5"/>
          <p:cNvSpPr txBox="1"/>
          <p:nvPr/>
        </p:nvSpPr>
        <p:spPr>
          <a:xfrm>
            <a:off x="251520" y="1556792"/>
            <a:ext cx="5328592" cy="4524315"/>
          </a:xfrm>
          <a:prstGeom prst="rect">
            <a:avLst/>
          </a:prstGeom>
          <a:noFill/>
        </p:spPr>
        <p:txBody>
          <a:bodyPr wrap="square" rtlCol="0">
            <a:spAutoFit/>
          </a:bodyPr>
          <a:lstStyle/>
          <a:p>
            <a:r>
              <a:rPr lang="fr-FR" dirty="0" smtClean="0">
                <a:latin typeface="Times New Roman" pitchFamily="18" charset="0"/>
                <a:cs typeface="Times New Roman" pitchFamily="18" charset="0"/>
              </a:rPr>
              <a:t>Il s’agit d’un examen anatomopathologique pratiqué dès que le prélèvement est effectué, non fixé,</a:t>
            </a:r>
          </a:p>
          <a:p>
            <a:r>
              <a:rPr lang="fr-FR" dirty="0" smtClean="0">
                <a:latin typeface="Times New Roman" pitchFamily="18" charset="0"/>
                <a:cs typeface="Times New Roman" pitchFamily="18" charset="0"/>
              </a:rPr>
              <a:t>pendant une intervention chirurgicale, afin de fournir rapidement au chirurgien un diagnostic</a:t>
            </a:r>
          </a:p>
          <a:p>
            <a:r>
              <a:rPr lang="fr-FR" dirty="0" smtClean="0">
                <a:latin typeface="Times New Roman" pitchFamily="18" charset="0"/>
                <a:cs typeface="Times New Roman" pitchFamily="18" charset="0"/>
              </a:rPr>
              <a:t>susceptible de modifier le déroulement de l’acte chirurgical.</a:t>
            </a:r>
          </a:p>
          <a:p>
            <a:r>
              <a:rPr lang="fr-FR" dirty="0" smtClean="0">
                <a:latin typeface="Times New Roman" pitchFamily="18" charset="0"/>
                <a:cs typeface="Times New Roman" pitchFamily="18" charset="0"/>
              </a:rPr>
              <a:t>Les motifs les plus fréquents de demandes d’examens histologiques extemporanés sont :</a:t>
            </a:r>
          </a:p>
          <a:p>
            <a:r>
              <a:rPr lang="fr-FR" dirty="0" smtClean="0">
                <a:latin typeface="Times New Roman" pitchFamily="18" charset="0"/>
                <a:cs typeface="Times New Roman" pitchFamily="18" charset="0"/>
              </a:rPr>
              <a:t>• déterminer la nature inflammatoire ou tumorale d’une lésion et, en cas de tumeur, sa nature</a:t>
            </a:r>
          </a:p>
          <a:p>
            <a:r>
              <a:rPr lang="fr-FR" dirty="0" smtClean="0">
                <a:latin typeface="Times New Roman" pitchFamily="18" charset="0"/>
                <a:cs typeface="Times New Roman" pitchFamily="18" charset="0"/>
              </a:rPr>
              <a:t>bénigne ou cancéreuse pour déterminer l’importance du geste d’exérèse chirurgical ;</a:t>
            </a:r>
          </a:p>
          <a:p>
            <a:r>
              <a:rPr lang="fr-FR" dirty="0" smtClean="0">
                <a:latin typeface="Times New Roman" pitchFamily="18" charset="0"/>
                <a:cs typeface="Times New Roman" pitchFamily="18" charset="0"/>
              </a:rPr>
              <a:t>• s’assurer qu’une biopsie chirurgicale a bien intéressé un territoire lésionnel représentatif de la</a:t>
            </a:r>
          </a:p>
          <a:p>
            <a:r>
              <a:rPr lang="fr-FR" dirty="0" smtClean="0">
                <a:latin typeface="Times New Roman" pitchFamily="18" charset="0"/>
                <a:cs typeface="Times New Roman" pitchFamily="18" charset="0"/>
              </a:rPr>
              <a:t>maladie ;</a:t>
            </a:r>
          </a:p>
          <a:p>
            <a:r>
              <a:rPr lang="fr-FR" dirty="0" smtClean="0">
                <a:latin typeface="Times New Roman" pitchFamily="18" charset="0"/>
                <a:cs typeface="Times New Roman" pitchFamily="18" charset="0"/>
              </a:rPr>
              <a:t>• s’assurer que des limites de résection sont saines.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066800"/>
          </a:xfrm>
        </p:spPr>
        <p:txBody>
          <a:bodyPr/>
          <a:lstStyle/>
          <a:p>
            <a:r>
              <a:rPr lang="fr-FR" b="1" u="sng" dirty="0" smtClean="0">
                <a:solidFill>
                  <a:schemeClr val="accent4">
                    <a:lumMod val="75000"/>
                  </a:schemeClr>
                </a:solidFill>
                <a:effectLst>
                  <a:outerShdw blurRad="38100" dist="38100" dir="2700000" algn="tl">
                    <a:srgbClr val="000000">
                      <a:alpha val="43137"/>
                    </a:srgbClr>
                  </a:outerShdw>
                </a:effectLst>
              </a:rPr>
              <a:t>2- Techniques spéciales</a:t>
            </a:r>
            <a:endParaRPr lang="fr-FR" dirty="0"/>
          </a:p>
        </p:txBody>
      </p:sp>
      <p:sp>
        <p:nvSpPr>
          <p:cNvPr id="3" name="Espace réservé du contenu 2"/>
          <p:cNvSpPr>
            <a:spLocks noGrp="1"/>
          </p:cNvSpPr>
          <p:nvPr>
            <p:ph idx="1"/>
          </p:nvPr>
        </p:nvSpPr>
        <p:spPr>
          <a:xfrm>
            <a:off x="467544" y="1484784"/>
            <a:ext cx="8229600" cy="4857403"/>
          </a:xfrm>
        </p:spPr>
        <p:txBody>
          <a:bodyPr>
            <a:normAutofit fontScale="25000" lnSpcReduction="20000"/>
          </a:bodyPr>
          <a:lstStyle/>
          <a:p>
            <a:pPr>
              <a:buFont typeface="Wingdings" pitchFamily="2" charset="2"/>
              <a:buChar char="Ø"/>
            </a:pPr>
            <a:r>
              <a:rPr lang="fr-FR" sz="5600" u="sng" dirty="0" smtClean="0">
                <a:solidFill>
                  <a:schemeClr val="accent4">
                    <a:lumMod val="75000"/>
                  </a:schemeClr>
                </a:solidFill>
                <a:effectLst>
                  <a:outerShdw blurRad="38100" dist="38100" dir="2700000" algn="tl">
                    <a:srgbClr val="000000">
                      <a:alpha val="43137"/>
                    </a:srgbClr>
                  </a:outerShdw>
                </a:effectLst>
              </a:rPr>
              <a:t>L’histochimie:</a:t>
            </a:r>
          </a:p>
          <a:p>
            <a:pPr>
              <a:buFont typeface="Wingdings" pitchFamily="2" charset="2"/>
              <a:buChar char="§"/>
            </a:pPr>
            <a:r>
              <a:rPr lang="fr-FR" sz="5600" dirty="0" smtClean="0"/>
              <a:t>Peut être effectuée sur  tissus fixés inclus en paraffine ou sur coupes congelées.</a:t>
            </a:r>
          </a:p>
          <a:p>
            <a:pPr>
              <a:buFont typeface="Wingdings" pitchFamily="2" charset="2"/>
              <a:buChar char="§"/>
            </a:pPr>
            <a:r>
              <a:rPr lang="fr-FR" sz="5600" dirty="0" smtClean="0"/>
              <a:t>Permet la mise en évidence d’une substance exogène ou endogène. (glycogène, pigment, collagène,  ainsi des agents infectieux </a:t>
            </a:r>
          </a:p>
          <a:p>
            <a:pPr>
              <a:buFont typeface="Wingdings" pitchFamily="2" charset="2"/>
              <a:buChar char="Ø"/>
            </a:pPr>
            <a:r>
              <a:rPr lang="fr-FR" sz="5600" u="sng" dirty="0" err="1" smtClean="0">
                <a:solidFill>
                  <a:schemeClr val="accent4">
                    <a:lumMod val="75000"/>
                  </a:schemeClr>
                </a:solidFill>
                <a:effectLst>
                  <a:outerShdw blurRad="38100" dist="38100" dir="2700000" algn="tl">
                    <a:srgbClr val="000000">
                      <a:alpha val="43137"/>
                    </a:srgbClr>
                  </a:outerShdw>
                </a:effectLst>
                <a:sym typeface="Wingdings" pitchFamily="2" charset="2"/>
              </a:rPr>
              <a:t>Histo-enzymologie</a:t>
            </a:r>
            <a:r>
              <a:rPr lang="fr-FR" sz="5600" u="sng" dirty="0" smtClean="0">
                <a:solidFill>
                  <a:schemeClr val="accent4">
                    <a:lumMod val="75000"/>
                  </a:schemeClr>
                </a:solidFill>
                <a:effectLst>
                  <a:outerShdw blurRad="38100" dist="38100" dir="2700000" algn="tl">
                    <a:srgbClr val="000000">
                      <a:alpha val="43137"/>
                    </a:srgbClr>
                  </a:outerShdw>
                </a:effectLst>
                <a:sym typeface="Wingdings" pitchFamily="2" charset="2"/>
              </a:rPr>
              <a:t> </a:t>
            </a:r>
          </a:p>
          <a:p>
            <a:pPr>
              <a:buFont typeface="Wingdings" pitchFamily="2" charset="2"/>
              <a:buChar char="§"/>
            </a:pPr>
            <a:r>
              <a:rPr lang="fr-FR" sz="5600" dirty="0" smtClean="0">
                <a:sym typeface="Wingdings" pitchFamily="2" charset="2"/>
              </a:rPr>
              <a:t>Mettre en évidence le lieu ou se produit une réaction enzymatique </a:t>
            </a:r>
          </a:p>
          <a:p>
            <a:pPr>
              <a:buFont typeface="Wingdings" pitchFamily="2" charset="2"/>
              <a:buChar char="Ø"/>
            </a:pPr>
            <a:r>
              <a:rPr lang="fr-FR" sz="5600" u="sng" dirty="0" smtClean="0">
                <a:solidFill>
                  <a:schemeClr val="accent4">
                    <a:lumMod val="75000"/>
                  </a:schemeClr>
                </a:solidFill>
                <a:effectLst>
                  <a:outerShdw blurRad="38100" dist="38100" dir="2700000" algn="tl">
                    <a:srgbClr val="000000">
                      <a:alpha val="43137"/>
                    </a:srgbClr>
                  </a:outerShdw>
                </a:effectLst>
                <a:sym typeface="Wingdings" pitchFamily="2" charset="2"/>
              </a:rPr>
              <a:t>L’</a:t>
            </a:r>
            <a:r>
              <a:rPr lang="fr-FR" sz="5600" u="sng" dirty="0" err="1" smtClean="0">
                <a:solidFill>
                  <a:schemeClr val="accent4">
                    <a:lumMod val="75000"/>
                  </a:schemeClr>
                </a:solidFill>
                <a:effectLst>
                  <a:outerShdw blurRad="38100" dist="38100" dir="2700000" algn="tl">
                    <a:srgbClr val="000000">
                      <a:alpha val="43137"/>
                    </a:srgbClr>
                  </a:outerShdw>
                </a:effectLst>
                <a:sym typeface="Wingdings" pitchFamily="2" charset="2"/>
              </a:rPr>
              <a:t>immuno</a:t>
            </a:r>
            <a:r>
              <a:rPr lang="fr-FR" sz="5600" u="sng" dirty="0" smtClean="0">
                <a:solidFill>
                  <a:schemeClr val="accent4">
                    <a:lumMod val="75000"/>
                  </a:schemeClr>
                </a:solidFill>
                <a:effectLst>
                  <a:outerShdw blurRad="38100" dist="38100" dir="2700000" algn="tl">
                    <a:srgbClr val="000000">
                      <a:alpha val="43137"/>
                    </a:srgbClr>
                  </a:outerShdw>
                </a:effectLst>
                <a:sym typeface="Wingdings" pitchFamily="2" charset="2"/>
              </a:rPr>
              <a:t>-histochimie: (IHC)</a:t>
            </a:r>
          </a:p>
          <a:p>
            <a:pPr>
              <a:buFont typeface="Wingdings" pitchFamily="2" charset="2"/>
              <a:buChar char="§"/>
            </a:pPr>
            <a:r>
              <a:rPr lang="fr-FR" sz="5600" dirty="0" smtClean="0">
                <a:sym typeface="Wingdings" pitchFamily="2" charset="2"/>
              </a:rPr>
              <a:t>Matériel inclus en paraffine ou coupes congelées en azote liquide.</a:t>
            </a:r>
          </a:p>
          <a:p>
            <a:pPr>
              <a:buFont typeface="Wingdings" pitchFamily="2" charset="2"/>
              <a:buChar char="§"/>
            </a:pPr>
            <a:r>
              <a:rPr lang="fr-FR" sz="5600" dirty="0" smtClean="0">
                <a:sym typeface="Wingdings" pitchFamily="2" charset="2"/>
              </a:rPr>
              <a:t>Utilise des anticorps spécifiques couplés à des enzymes ou à une substance fluorescente.</a:t>
            </a:r>
          </a:p>
          <a:p>
            <a:pPr>
              <a:buFont typeface="Wingdings" pitchFamily="2" charset="2"/>
              <a:buChar char="§"/>
            </a:pPr>
            <a:r>
              <a:rPr lang="fr-FR" sz="5600" dirty="0" smtClean="0">
                <a:sym typeface="Wingdings" pitchFamily="2" charset="2"/>
              </a:rPr>
              <a:t>Mettre en évidence des antigènes cellulaire ou extra cellulaire </a:t>
            </a:r>
          </a:p>
          <a:p>
            <a:pPr>
              <a:buFont typeface="Wingdings" pitchFamily="2" charset="2"/>
              <a:buChar char="Ø"/>
            </a:pPr>
            <a:r>
              <a:rPr lang="fr-FR" sz="5600" u="sng" smtClean="0">
                <a:solidFill>
                  <a:schemeClr val="accent4">
                    <a:lumMod val="75000"/>
                  </a:schemeClr>
                </a:solidFill>
                <a:effectLst>
                  <a:outerShdw blurRad="38100" dist="38100" dir="2700000" algn="tl">
                    <a:srgbClr val="000000">
                      <a:alpha val="43137"/>
                    </a:srgbClr>
                  </a:outerShdw>
                </a:effectLst>
                <a:sym typeface="Wingdings" pitchFamily="2" charset="2"/>
              </a:rPr>
              <a:t>La </a:t>
            </a:r>
            <a:r>
              <a:rPr lang="fr-FR" sz="5600" u="sng" dirty="0" smtClean="0">
                <a:solidFill>
                  <a:schemeClr val="accent4">
                    <a:lumMod val="75000"/>
                  </a:schemeClr>
                </a:solidFill>
                <a:effectLst>
                  <a:outerShdw blurRad="38100" dist="38100" dir="2700000" algn="tl">
                    <a:srgbClr val="000000">
                      <a:alpha val="43137"/>
                    </a:srgbClr>
                  </a:outerShdw>
                </a:effectLst>
                <a:sym typeface="Wingdings" pitchFamily="2" charset="2"/>
              </a:rPr>
              <a:t>microscopie électronique</a:t>
            </a:r>
            <a:r>
              <a:rPr lang="fr-FR" sz="5600" dirty="0" smtClean="0">
                <a:sym typeface="Wingdings" pitchFamily="2" charset="2"/>
              </a:rPr>
              <a:t>:</a:t>
            </a:r>
          </a:p>
          <a:p>
            <a:pPr>
              <a:buFont typeface="Wingdings" pitchFamily="2" charset="2"/>
              <a:buChar char="§"/>
            </a:pPr>
            <a:r>
              <a:rPr lang="fr-FR" sz="5600" dirty="0" smtClean="0">
                <a:sym typeface="Wingdings" pitchFamily="2" charset="2"/>
              </a:rPr>
              <a:t>Met en évidence les organites intracellulaires, les inclusions (virales) &amp; les dépôts anormaux (amylose).</a:t>
            </a:r>
          </a:p>
          <a:p>
            <a:pPr>
              <a:buFont typeface="Wingdings" pitchFamily="2" charset="2"/>
              <a:buChar char="Ø"/>
            </a:pPr>
            <a:r>
              <a:rPr lang="fr-FR" sz="5600" u="sng" dirty="0" smtClean="0">
                <a:solidFill>
                  <a:schemeClr val="accent4">
                    <a:lumMod val="75000"/>
                  </a:schemeClr>
                </a:solidFill>
                <a:effectLst>
                  <a:outerShdw blurRad="38100" dist="38100" dir="2700000" algn="tl">
                    <a:srgbClr val="000000">
                      <a:alpha val="43137"/>
                    </a:srgbClr>
                  </a:outerShdw>
                </a:effectLst>
                <a:sym typeface="Wingdings" pitchFamily="2" charset="2"/>
              </a:rPr>
              <a:t>La biologie moléculaire:</a:t>
            </a:r>
          </a:p>
          <a:p>
            <a:pPr>
              <a:buFont typeface="Wingdings" pitchFamily="2" charset="2"/>
              <a:buChar char="§"/>
            </a:pPr>
            <a:r>
              <a:rPr lang="fr-FR" sz="5600" dirty="0" smtClean="0">
                <a:sym typeface="Wingdings" pitchFamily="2" charset="2"/>
              </a:rPr>
              <a:t>Se pratique dans des centres spécialisés.</a:t>
            </a:r>
          </a:p>
          <a:p>
            <a:pPr>
              <a:buFont typeface="Wingdings" pitchFamily="2" charset="2"/>
              <a:buChar char="§"/>
            </a:pPr>
            <a:r>
              <a:rPr lang="fr-FR" sz="5600" dirty="0" smtClean="0">
                <a:sym typeface="Wingdings" pitchFamily="2" charset="2"/>
              </a:rPr>
              <a:t>Met en œuvre pour caractériser les tumeurs et identification de la présence d’agent pathogène </a:t>
            </a:r>
          </a:p>
          <a:p>
            <a:pPr>
              <a:buFont typeface="Wingdings" pitchFamily="2" charset="2"/>
              <a:buChar char="Ø"/>
            </a:pPr>
            <a:r>
              <a:rPr lang="fr-FR" sz="5600" u="sng" dirty="0" smtClean="0">
                <a:solidFill>
                  <a:schemeClr val="accent4">
                    <a:lumMod val="75000"/>
                  </a:schemeClr>
                </a:solidFill>
                <a:effectLst>
                  <a:outerShdw blurRad="38100" dist="38100" dir="2700000" algn="tl">
                    <a:srgbClr val="000000">
                      <a:alpha val="43137"/>
                    </a:srgbClr>
                  </a:outerShdw>
                </a:effectLst>
                <a:sym typeface="Wingdings" pitchFamily="2" charset="2"/>
              </a:rPr>
              <a:t>Hybridation in situ:</a:t>
            </a:r>
          </a:p>
          <a:p>
            <a:pPr>
              <a:buFont typeface="Wingdings" pitchFamily="2" charset="2"/>
              <a:buChar char="§"/>
            </a:pPr>
            <a:r>
              <a:rPr lang="fr-FR" sz="5600" dirty="0" smtClean="0">
                <a:sym typeface="Wingdings" pitchFamily="2" charset="2"/>
              </a:rPr>
              <a:t>Utilise des sondes d’acide nucléique qui mettre en évidence et localisent des séquences d’ADN ou ARN complémentaire de la sonde par leur base </a:t>
            </a:r>
          </a:p>
          <a:p>
            <a:pPr>
              <a:buFont typeface="Wingdings" pitchFamily="2" charset="2"/>
              <a:buChar char="§"/>
            </a:pPr>
            <a:r>
              <a:rPr lang="fr-FR" sz="5600" dirty="0" smtClean="0">
                <a:sym typeface="Wingdings" pitchFamily="2" charset="2"/>
              </a:rPr>
              <a:t>Détecter acide nucléique de virus et </a:t>
            </a:r>
            <a:r>
              <a:rPr lang="fr-FR" sz="5600" dirty="0" err="1" smtClean="0">
                <a:sym typeface="Wingdings" pitchFamily="2" charset="2"/>
              </a:rPr>
              <a:t>ARNm</a:t>
            </a:r>
            <a:r>
              <a:rPr lang="fr-FR" sz="5600" dirty="0" smtClean="0">
                <a:sym typeface="Wingdings" pitchFamily="2" charset="2"/>
              </a:rPr>
              <a:t> de certaine gênes</a:t>
            </a:r>
          </a:p>
          <a:p>
            <a:pPr>
              <a:buFont typeface="Wingdings" pitchFamily="2" charset="2"/>
              <a:buChar char="Ø"/>
            </a:pPr>
            <a:r>
              <a:rPr lang="fr-FR" sz="5600" u="sng" dirty="0" smtClean="0">
                <a:solidFill>
                  <a:schemeClr val="accent4">
                    <a:lumMod val="75000"/>
                  </a:schemeClr>
                </a:solidFill>
                <a:effectLst>
                  <a:outerShdw blurRad="38100" dist="38100" dir="2700000" algn="tl">
                    <a:srgbClr val="000000">
                      <a:alpha val="43137"/>
                    </a:srgbClr>
                  </a:outerShdw>
                </a:effectLst>
                <a:sym typeface="Wingdings" pitchFamily="2" charset="2"/>
              </a:rPr>
              <a:t>Culture cellulaire </a:t>
            </a:r>
          </a:p>
          <a:p>
            <a:pPr>
              <a:buFont typeface="Wingdings" pitchFamily="2" charset="2"/>
              <a:buChar char="§"/>
            </a:pPr>
            <a:endParaRPr lang="fr-FR" sz="5600" dirty="0" smtClean="0">
              <a:sym typeface="Wingdings" pitchFamily="2"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1. GENERALITES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La maladie résulte d'une agression de l'organisme et des réactions de cet organisme à l'agression.</a:t>
            </a:r>
          </a:p>
          <a:p>
            <a:r>
              <a:rPr lang="fr-FR" dirty="0" smtClean="0"/>
              <a:t>Au cours des maladies, la structure des cellules, des tissus et des organes se modifie souvent l'étude de ces modifications constitue l'Anatomie pathologique. Cette modification pathologique, décelable par un moyen d'observation quelconque (à l'œil nu, au microscope ... ) constitue une « lésions}).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2. Définitions </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1. Une lésion:</a:t>
            </a:r>
          </a:p>
          <a:p>
            <a:r>
              <a:rPr lang="fr-FR" dirty="0" smtClean="0"/>
              <a:t>Toute altération morphologique décelable par un quelconque moyen d'observation et qui constitue la cause ou la conséquence d'un processus morbide (maladie). </a:t>
            </a:r>
          </a:p>
          <a:p>
            <a:r>
              <a:rPr lang="fr-FR" b="1" dirty="0" smtClean="0"/>
              <a:t>La lésion élémentaire</a:t>
            </a:r>
            <a:r>
              <a:rPr lang="fr-FR" dirty="0" smtClean="0"/>
              <a:t>: est l'unité lésionnelle, considérée isolément (exemple la stéatose ou surcharge en graisses de la cellule est une lésion élémentaire de la cellule).</a:t>
            </a:r>
          </a:p>
          <a:p>
            <a:endParaRPr lang="fr-FR" dirty="0" smtClean="0"/>
          </a:p>
          <a:p>
            <a:r>
              <a:rPr lang="fr-FR" b="1" dirty="0" smtClean="0"/>
              <a:t>2. Un agent pathogène:</a:t>
            </a:r>
          </a:p>
          <a:p>
            <a:r>
              <a:rPr lang="fr-FR" dirty="0" smtClean="0"/>
              <a:t>On distingue sous le terme d' agent pathogène tout facteur capable d'engendrer une lésion ou de déclencher une maladie.</a:t>
            </a:r>
          </a:p>
          <a:p>
            <a:r>
              <a:rPr lang="fr-FR" dirty="0" smtClean="0"/>
              <a:t>il existe des agents pathogènes divers exogènes et endogènes: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5040560"/>
          </a:xfrm>
        </p:spPr>
        <p:txBody>
          <a:bodyPr>
            <a:normAutofit lnSpcReduction="10000"/>
          </a:bodyPr>
          <a:lstStyle/>
          <a:p>
            <a:r>
              <a:rPr lang="fr-FR" b="1" i="1" dirty="0" smtClean="0"/>
              <a:t>a. Les agents pathogènes exogènes sont:</a:t>
            </a:r>
          </a:p>
          <a:p>
            <a:r>
              <a:rPr lang="fr-FR" dirty="0" smtClean="0"/>
              <a:t>• Physiques: traumatisme, chaleur, froid, radiations.</a:t>
            </a:r>
          </a:p>
          <a:p>
            <a:r>
              <a:rPr lang="fr-FR" dirty="0" smtClean="0"/>
              <a:t>• Chimiques: caustiques, toxiques ...</a:t>
            </a:r>
          </a:p>
          <a:p>
            <a:r>
              <a:rPr lang="fr-FR" dirty="0" smtClean="0"/>
              <a:t>• Biologiques: virus, bactéries, parasites, champignons.</a:t>
            </a:r>
          </a:p>
          <a:p>
            <a:r>
              <a:rPr lang="fr-FR" b="1" i="1" dirty="0" smtClean="0"/>
              <a:t>b. Les agents pathogènes endogènes sont:</a:t>
            </a:r>
          </a:p>
          <a:p>
            <a:r>
              <a:rPr lang="fr-FR" dirty="0" smtClean="0"/>
              <a:t>• Trophiques ischémie, hémorragie.</a:t>
            </a:r>
          </a:p>
          <a:p>
            <a:r>
              <a:rPr lang="fr-FR" dirty="0" smtClean="0"/>
              <a:t>• Métaboliques.</a:t>
            </a:r>
          </a:p>
          <a:p>
            <a:r>
              <a:rPr lang="fr-FR" dirty="0" smtClean="0"/>
              <a:t>• Immunologiques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0688"/>
            <a:ext cx="8229600" cy="1066800"/>
          </a:xfrm>
        </p:spPr>
        <p:txBody>
          <a:bodyPr>
            <a:normAutofit/>
          </a:bodyPr>
          <a:lstStyle/>
          <a:p>
            <a:pPr algn="ctr"/>
            <a:r>
              <a:rPr lang="fr-FR" dirty="0" smtClean="0"/>
              <a:t>Définitions:</a:t>
            </a:r>
            <a:endParaRPr lang="fr-FR" dirty="0"/>
          </a:p>
        </p:txBody>
      </p:sp>
      <p:sp>
        <p:nvSpPr>
          <p:cNvPr id="3" name="Espace réservé du contenu 2"/>
          <p:cNvSpPr>
            <a:spLocks noGrp="1"/>
          </p:cNvSpPr>
          <p:nvPr>
            <p:ph idx="1"/>
          </p:nvPr>
        </p:nvSpPr>
        <p:spPr>
          <a:xfrm>
            <a:off x="457200" y="1844824"/>
            <a:ext cx="8229600" cy="4729712"/>
          </a:xfrm>
        </p:spPr>
        <p:txBody>
          <a:bodyPr>
            <a:normAutofit/>
          </a:bodyPr>
          <a:lstStyle/>
          <a:p>
            <a:r>
              <a:rPr lang="fr-FR" b="1" dirty="0" smtClean="0"/>
              <a:t>L’anatomie pathologique </a:t>
            </a:r>
            <a:r>
              <a:rPr lang="fr-FR" dirty="0" smtClean="0"/>
              <a:t>est une discipline médicale qui fait le lien entre les sciences </a:t>
            </a:r>
            <a:r>
              <a:rPr lang="fr-FR" dirty="0" smtClean="0">
                <a:solidFill>
                  <a:schemeClr val="accent4">
                    <a:lumMod val="75000"/>
                  </a:schemeClr>
                </a:solidFill>
              </a:rPr>
              <a:t>fondamentales</a:t>
            </a:r>
            <a:r>
              <a:rPr lang="fr-FR" dirty="0" smtClean="0"/>
              <a:t> &amp; les </a:t>
            </a:r>
            <a:r>
              <a:rPr lang="fr-FR" dirty="0" smtClean="0">
                <a:solidFill>
                  <a:schemeClr val="accent4">
                    <a:lumMod val="75000"/>
                  </a:schemeClr>
                </a:solidFill>
              </a:rPr>
              <a:t>sciences cliniques</a:t>
            </a:r>
            <a:r>
              <a:rPr lang="fr-FR" dirty="0" smtClean="0"/>
              <a:t>.</a:t>
            </a:r>
          </a:p>
          <a:p>
            <a:pPr>
              <a:buNone/>
            </a:pPr>
            <a:r>
              <a:rPr lang="fr-FR" dirty="0" smtClean="0">
                <a:latin typeface="Times New Roman" pitchFamily="18" charset="0"/>
                <a:cs typeface="Times New Roman" pitchFamily="18" charset="0"/>
              </a:rPr>
              <a:t>   qui étudie les lésions que l'on peut mettre en évidence au niveau des organes, des tissus et des cellules au cours des processus pathologiques.</a:t>
            </a:r>
          </a:p>
          <a:p>
            <a:pPr>
              <a:buNone/>
            </a:pPr>
            <a:endParaRPr lang="fr-FR" dirty="0" smtClean="0">
              <a:latin typeface="Times New Roman" pitchFamily="18" charset="0"/>
              <a:cs typeface="Times New Roman" pitchFamily="18" charset="0"/>
            </a:endParaRPr>
          </a:p>
          <a:p>
            <a:pPr>
              <a:buNone/>
            </a:pPr>
            <a:endParaRPr lang="fr-FR" dirty="0"/>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Les objectifs de l’anatomie pathologique:</a:t>
            </a:r>
            <a:br>
              <a:rPr lang="fr-FR" b="1" dirty="0" smtClean="0"/>
            </a:br>
            <a:endParaRPr lang="fr-FR" b="1" dirty="0"/>
          </a:p>
        </p:txBody>
      </p:sp>
      <p:sp>
        <p:nvSpPr>
          <p:cNvPr id="3" name="Espace réservé du contenu 2"/>
          <p:cNvSpPr>
            <a:spLocks noGrp="1"/>
          </p:cNvSpPr>
          <p:nvPr>
            <p:ph idx="1"/>
          </p:nvPr>
        </p:nvSpPr>
        <p:spPr/>
        <p:txBody>
          <a:bodyPr>
            <a:normAutofit fontScale="92500" lnSpcReduction="10000"/>
          </a:bodyPr>
          <a:lstStyle/>
          <a:p>
            <a:pPr>
              <a:buNone/>
            </a:pPr>
            <a:endParaRPr lang="fr-FR" dirty="0" smtClean="0"/>
          </a:p>
          <a:p>
            <a:pPr>
              <a:buFont typeface="Wingdings" pitchFamily="2" charset="2"/>
              <a:buChar char="ü"/>
            </a:pPr>
            <a:r>
              <a:rPr lang="fr-FR" dirty="0" smtClean="0"/>
              <a:t>Identifier les anomalies structurales des cellules &amp; des organes du corps propres à chaque maladie.</a:t>
            </a:r>
          </a:p>
          <a:p>
            <a:pPr>
              <a:buFont typeface="Wingdings" pitchFamily="2" charset="2"/>
              <a:buChar char="ü"/>
            </a:pPr>
            <a:r>
              <a:rPr lang="fr-FR" dirty="0" smtClean="0"/>
              <a:t>Rechercher une étiologie (cause).</a:t>
            </a:r>
          </a:p>
          <a:p>
            <a:pPr>
              <a:buFont typeface="Wingdings" pitchFamily="2" charset="2"/>
              <a:buChar char="ü"/>
            </a:pPr>
            <a:r>
              <a:rPr lang="fr-FR" dirty="0" smtClean="0"/>
              <a:t>Mettre en évidence des paramètres</a:t>
            </a:r>
            <a:r>
              <a:rPr lang="fr-FR" dirty="0" smtClean="0">
                <a:solidFill>
                  <a:schemeClr val="accent4">
                    <a:lumMod val="75000"/>
                  </a:schemeClr>
                </a:solidFill>
              </a:rPr>
              <a:t> pronostics</a:t>
            </a:r>
            <a:r>
              <a:rPr lang="fr-FR" dirty="0" smtClean="0"/>
              <a:t> permettant de prévoir l’évolution &amp; prédire la réponse à un traitement (progression, régression ou stabilisation).</a:t>
            </a:r>
          </a:p>
          <a:p>
            <a:pPr>
              <a:buFont typeface="Wingdings" pitchFamily="2" charset="2"/>
              <a:buChar char="ü"/>
            </a:pPr>
            <a:r>
              <a:rPr lang="fr-FR" dirty="0" smtClean="0"/>
              <a:t>Contribuer à une meilleure compréhension des mécanismes de développement (pathogénie) &amp; de progression des différentes affections.</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229600" cy="1066800"/>
          </a:xfrm>
        </p:spPr>
        <p:txBody>
          <a:bodyPr>
            <a:normAutofit fontScale="90000"/>
          </a:bodyPr>
          <a:lstStyle/>
          <a:p>
            <a:r>
              <a:rPr lang="fr-FR" dirty="0" smtClean="0">
                <a:solidFill>
                  <a:srgbClr val="FF0000"/>
                </a:solidFill>
              </a:rPr>
              <a:t>Méthodes techniques de l’ana-</a:t>
            </a:r>
            <a:r>
              <a:rPr lang="fr-FR" dirty="0" err="1" smtClean="0">
                <a:solidFill>
                  <a:srgbClr val="FF0000"/>
                </a:solidFill>
              </a:rPr>
              <a:t>path</a:t>
            </a:r>
            <a:r>
              <a:rPr lang="fr-FR" dirty="0" smtClean="0">
                <a:solidFill>
                  <a:srgbClr val="FF0000"/>
                </a:solidFill>
              </a:rPr>
              <a:t> </a:t>
            </a:r>
            <a:r>
              <a:rPr lang="fr-FR" dirty="0" smtClean="0"/>
              <a:t>:</a:t>
            </a:r>
            <a:endParaRPr lang="fr-FR" dirty="0"/>
          </a:p>
        </p:txBody>
      </p:sp>
      <p:sp>
        <p:nvSpPr>
          <p:cNvPr id="3" name="Espace réservé du contenu 2"/>
          <p:cNvSpPr>
            <a:spLocks noGrp="1"/>
          </p:cNvSpPr>
          <p:nvPr>
            <p:ph idx="1"/>
          </p:nvPr>
        </p:nvSpPr>
        <p:spPr>
          <a:xfrm>
            <a:off x="0" y="836712"/>
            <a:ext cx="8435280" cy="4801720"/>
          </a:xfrm>
        </p:spPr>
        <p:txBody>
          <a:bodyPr/>
          <a:lstStyle/>
          <a:p>
            <a:pPr marL="624078" indent="-514350">
              <a:buAutoNum type="arabicPeriod"/>
            </a:pPr>
            <a:r>
              <a:rPr lang="fr-FR" sz="1400" b="1" u="sng" dirty="0" smtClean="0">
                <a:solidFill>
                  <a:schemeClr val="accent4">
                    <a:lumMod val="75000"/>
                  </a:schemeClr>
                </a:solidFill>
                <a:effectLst>
                  <a:outerShdw blurRad="38100" dist="38100" dir="2700000" algn="tl">
                    <a:srgbClr val="000000">
                      <a:alpha val="43137"/>
                    </a:srgbClr>
                  </a:outerShdw>
                </a:effectLst>
              </a:rPr>
              <a:t>La cytopathologie: </a:t>
            </a:r>
          </a:p>
          <a:p>
            <a:pPr marL="624078" indent="-514350"/>
            <a:r>
              <a:rPr lang="fr-FR" sz="1400" u="sng" dirty="0" smtClean="0">
                <a:solidFill>
                  <a:schemeClr val="accent4">
                    <a:lumMod val="75000"/>
                  </a:schemeClr>
                </a:solidFill>
                <a:effectLst>
                  <a:outerShdw blurRad="38100" dist="38100" dir="2700000" algn="tl">
                    <a:srgbClr val="000000">
                      <a:alpha val="43137"/>
                    </a:srgbClr>
                  </a:outerShdw>
                </a:effectLst>
              </a:rPr>
              <a:t>Définition:</a:t>
            </a:r>
          </a:p>
          <a:p>
            <a:pPr marL="624078" indent="-514350">
              <a:buNone/>
            </a:pPr>
            <a:r>
              <a:rPr lang="fr-FR" sz="1400" dirty="0" smtClean="0"/>
              <a:t>Étudier les cellules en</a:t>
            </a:r>
            <a:r>
              <a:rPr lang="fr-FR" sz="1400" dirty="0" smtClean="0">
                <a:solidFill>
                  <a:schemeClr val="accent4">
                    <a:lumMod val="75000"/>
                  </a:schemeClr>
                </a:solidFill>
              </a:rPr>
              <a:t> dehors </a:t>
            </a:r>
            <a:r>
              <a:rPr lang="fr-FR" sz="1400" dirty="0" smtClean="0"/>
              <a:t>de leur </a:t>
            </a:r>
            <a:r>
              <a:rPr lang="fr-FR" sz="1400" dirty="0" smtClean="0">
                <a:solidFill>
                  <a:schemeClr val="accent4">
                    <a:lumMod val="75000"/>
                  </a:schemeClr>
                </a:solidFill>
              </a:rPr>
              <a:t>contexte tissulaire.</a:t>
            </a:r>
          </a:p>
          <a:p>
            <a:pPr marL="624078" indent="-514350"/>
            <a:r>
              <a:rPr lang="fr-FR" sz="1400" dirty="0" smtClean="0">
                <a:solidFill>
                  <a:schemeClr val="accent4">
                    <a:lumMod val="75000"/>
                  </a:schemeClr>
                </a:solidFill>
              </a:rPr>
              <a:t>Comment recueillir les cellules ?</a:t>
            </a:r>
          </a:p>
          <a:p>
            <a:pPr marL="624078" indent="-514350">
              <a:buNone/>
            </a:pPr>
            <a:r>
              <a:rPr lang="fr-FR" sz="1800" b="1" dirty="0" smtClean="0">
                <a:solidFill>
                  <a:srgbClr val="FF0000"/>
                </a:solidFill>
                <a:latin typeface="Times New Roman" pitchFamily="18" charset="0"/>
                <a:cs typeface="Times New Roman" pitchFamily="18" charset="0"/>
              </a:rPr>
              <a:t>Prélèvements pour examen cytologique</a:t>
            </a:r>
            <a:endParaRPr lang="fr-FR" sz="1800" dirty="0" smtClean="0"/>
          </a:p>
          <a:p>
            <a:pPr marL="624078" indent="-514350"/>
            <a:endParaRPr lang="fr-FR" dirty="0"/>
          </a:p>
        </p:txBody>
      </p:sp>
      <p:graphicFrame>
        <p:nvGraphicFramePr>
          <p:cNvPr id="4" name="Tableau 3"/>
          <p:cNvGraphicFramePr>
            <a:graphicFrameLocks noGrp="1"/>
          </p:cNvGraphicFramePr>
          <p:nvPr/>
        </p:nvGraphicFramePr>
        <p:xfrm>
          <a:off x="0" y="2348880"/>
          <a:ext cx="9144000" cy="4318000"/>
        </p:xfrm>
        <a:graphic>
          <a:graphicData uri="http://schemas.openxmlformats.org/drawingml/2006/table">
            <a:tbl>
              <a:tblPr firstRow="1" bandRow="1">
                <a:tableStyleId>{5C22544A-7EE6-4342-B048-85BDC9FD1C3A}</a:tableStyleId>
              </a:tblPr>
              <a:tblGrid>
                <a:gridCol w="4572000"/>
                <a:gridCol w="4572000"/>
              </a:tblGrid>
              <a:tr h="370840">
                <a:tc>
                  <a:txBody>
                    <a:bodyPr/>
                    <a:lstStyle/>
                    <a:p>
                      <a:r>
                        <a:rPr lang="fr-FR" dirty="0" smtClean="0"/>
                        <a:t>Isolement </a:t>
                      </a:r>
                      <a:endParaRPr lang="fr-FR" dirty="0"/>
                    </a:p>
                  </a:txBody>
                  <a:tcPr/>
                </a:tc>
                <a:tc>
                  <a:txBody>
                    <a:bodyPr/>
                    <a:lstStyle/>
                    <a:p>
                      <a:r>
                        <a:rPr lang="fr-FR" dirty="0" smtClean="0"/>
                        <a:t>Exemples </a:t>
                      </a:r>
                      <a:endParaRPr lang="fr-FR" dirty="0"/>
                    </a:p>
                  </a:txBody>
                  <a:tcPr/>
                </a:tc>
              </a:tr>
              <a:tr h="370840">
                <a:tc>
                  <a:txBody>
                    <a:bodyPr/>
                    <a:lstStyle/>
                    <a:p>
                      <a:r>
                        <a:rPr lang="fr-FR" dirty="0" smtClean="0"/>
                        <a:t>Frottis</a:t>
                      </a:r>
                      <a:endParaRPr lang="fr-FR" dirty="0"/>
                    </a:p>
                  </a:txBody>
                  <a:tcPr/>
                </a:tc>
                <a:tc>
                  <a:txBody>
                    <a:bodyPr/>
                    <a:lstStyle/>
                    <a:p>
                      <a:r>
                        <a:rPr lang="fr-FR" dirty="0" smtClean="0"/>
                        <a:t>Frottis  sanguin</a:t>
                      </a:r>
                      <a:endParaRPr lang="fr-FR" dirty="0"/>
                    </a:p>
                  </a:txBody>
                  <a:tcPr/>
                </a:tc>
              </a:tr>
              <a:tr h="370840">
                <a:tc>
                  <a:txBody>
                    <a:bodyPr/>
                    <a:lstStyle/>
                    <a:p>
                      <a:r>
                        <a:rPr lang="fr-FR" dirty="0" smtClean="0"/>
                        <a:t>Apposition de la tranche de section</a:t>
                      </a:r>
                      <a:r>
                        <a:rPr lang="fr-FR" baseline="0" dirty="0" smtClean="0"/>
                        <a:t> non-fixée sur une lame porte objet (empreinte)</a:t>
                      </a:r>
                      <a:endParaRPr lang="fr-FR" dirty="0"/>
                    </a:p>
                  </a:txBody>
                  <a:tcPr/>
                </a:tc>
                <a:tc>
                  <a:txBody>
                    <a:bodyPr/>
                    <a:lstStyle/>
                    <a:p>
                      <a:r>
                        <a:rPr lang="fr-FR" dirty="0" smtClean="0"/>
                        <a:t>Tumeurs</a:t>
                      </a:r>
                    </a:p>
                    <a:p>
                      <a:r>
                        <a:rPr lang="fr-FR" dirty="0" smtClean="0"/>
                        <a:t>Ganglions lymphatiques</a:t>
                      </a:r>
                      <a:endParaRPr lang="fr-FR" dirty="0"/>
                    </a:p>
                  </a:txBody>
                  <a:tcPr/>
                </a:tc>
              </a:tr>
              <a:tr h="370840">
                <a:tc>
                  <a:txBody>
                    <a:bodyPr/>
                    <a:lstStyle/>
                    <a:p>
                      <a:r>
                        <a:rPr lang="fr-FR" dirty="0" smtClean="0"/>
                        <a:t>Aspiration </a:t>
                      </a:r>
                      <a:endParaRPr lang="fr-FR" dirty="0"/>
                    </a:p>
                  </a:txBody>
                  <a:tcPr/>
                </a:tc>
                <a:tc>
                  <a:txBody>
                    <a:bodyPr/>
                    <a:lstStyle/>
                    <a:p>
                      <a:r>
                        <a:rPr lang="fr-FR" dirty="0" smtClean="0"/>
                        <a:t>Contenu bronchique</a:t>
                      </a:r>
                    </a:p>
                    <a:p>
                      <a:r>
                        <a:rPr lang="fr-FR" dirty="0" smtClean="0"/>
                        <a:t>Lavage</a:t>
                      </a:r>
                      <a:r>
                        <a:rPr lang="fr-FR" baseline="0" dirty="0" smtClean="0"/>
                        <a:t> bronchiolo-alvéolaire </a:t>
                      </a:r>
                      <a:endParaRPr lang="fr-FR" dirty="0"/>
                    </a:p>
                  </a:txBody>
                  <a:tcPr/>
                </a:tc>
              </a:tr>
              <a:tr h="370840">
                <a:tc>
                  <a:txBody>
                    <a:bodyPr/>
                    <a:lstStyle/>
                    <a:p>
                      <a:r>
                        <a:rPr lang="fr-FR" dirty="0" err="1" smtClean="0"/>
                        <a:t>Cytoponction</a:t>
                      </a:r>
                      <a:r>
                        <a:rPr lang="fr-FR" dirty="0" smtClean="0"/>
                        <a:t> </a:t>
                      </a:r>
                      <a:r>
                        <a:rPr lang="fr-FR" baseline="0" dirty="0" smtClean="0"/>
                        <a:t>à l’aiguille fine d’un suc cellulaire</a:t>
                      </a:r>
                      <a:endParaRPr lang="fr-FR" dirty="0"/>
                    </a:p>
                  </a:txBody>
                  <a:tcPr/>
                </a:tc>
                <a:tc>
                  <a:txBody>
                    <a:bodyPr/>
                    <a:lstStyle/>
                    <a:p>
                      <a:r>
                        <a:rPr lang="fr-FR" dirty="0" smtClean="0"/>
                        <a:t>Lésion mammaire</a:t>
                      </a:r>
                    </a:p>
                    <a:p>
                      <a:r>
                        <a:rPr lang="fr-FR" dirty="0" smtClean="0"/>
                        <a:t>Ganglion</a:t>
                      </a:r>
                      <a:r>
                        <a:rPr lang="fr-FR" baseline="0" dirty="0" smtClean="0"/>
                        <a:t> </a:t>
                      </a:r>
                      <a:endParaRPr lang="fr-FR" dirty="0"/>
                    </a:p>
                  </a:txBody>
                  <a:tcPr/>
                </a:tc>
              </a:tr>
              <a:tr h="370840">
                <a:tc>
                  <a:txBody>
                    <a:bodyPr/>
                    <a:lstStyle/>
                    <a:p>
                      <a:r>
                        <a:rPr lang="fr-FR" dirty="0" smtClean="0"/>
                        <a:t>Ponction d’un liquide d’épanchement</a:t>
                      </a:r>
                      <a:r>
                        <a:rPr lang="fr-FR" baseline="0" dirty="0" smtClean="0"/>
                        <a:t> (cyto-centrifugation)</a:t>
                      </a:r>
                      <a:endParaRPr lang="fr-FR" dirty="0"/>
                    </a:p>
                  </a:txBody>
                  <a:tcPr/>
                </a:tc>
                <a:tc>
                  <a:txBody>
                    <a:bodyPr/>
                    <a:lstStyle/>
                    <a:p>
                      <a:r>
                        <a:rPr lang="fr-FR" dirty="0" smtClean="0"/>
                        <a:t>Pleural</a:t>
                      </a:r>
                    </a:p>
                    <a:p>
                      <a:r>
                        <a:rPr lang="fr-FR" dirty="0" smtClean="0"/>
                        <a:t>Péritonéal</a:t>
                      </a:r>
                    </a:p>
                    <a:p>
                      <a:r>
                        <a:rPr lang="fr-FR" dirty="0" smtClean="0"/>
                        <a:t>LCR</a:t>
                      </a:r>
                      <a:endParaRPr lang="fr-FR" dirty="0"/>
                    </a:p>
                  </a:txBody>
                  <a:tcPr/>
                </a:tc>
              </a:tr>
              <a:tr h="370840">
                <a:tc>
                  <a:txBody>
                    <a:bodyPr/>
                    <a:lstStyle/>
                    <a:p>
                      <a:r>
                        <a:rPr lang="fr-FR" dirty="0" smtClean="0"/>
                        <a:t>Ponction d’un kyste </a:t>
                      </a:r>
                      <a:endParaRPr lang="fr-FR" dirty="0"/>
                    </a:p>
                  </a:txBody>
                  <a:tcPr/>
                </a:tc>
                <a:tc>
                  <a:txBody>
                    <a:bodyPr/>
                    <a:lstStyle/>
                    <a:p>
                      <a:r>
                        <a:rPr lang="fr-FR" dirty="0" smtClean="0"/>
                        <a:t>Kyste ovarien </a:t>
                      </a:r>
                      <a:endParaRPr lang="fr-FR" dirty="0"/>
                    </a:p>
                  </a:txBody>
                  <a:tcPr/>
                </a:tc>
              </a:tr>
              <a:tr h="370840">
                <a:tc>
                  <a:txBody>
                    <a:bodyPr/>
                    <a:lstStyle/>
                    <a:p>
                      <a:r>
                        <a:rPr lang="fr-FR" dirty="0" smtClean="0"/>
                        <a:t>Culot de centrifugation </a:t>
                      </a:r>
                      <a:endParaRPr lang="fr-FR" dirty="0"/>
                    </a:p>
                  </a:txBody>
                  <a:tcPr/>
                </a:tc>
                <a:tc>
                  <a:txBody>
                    <a:bodyPr/>
                    <a:lstStyle/>
                    <a:p>
                      <a:r>
                        <a:rPr lang="fr-FR" dirty="0" smtClean="0"/>
                        <a:t>urines</a:t>
                      </a:r>
                      <a:endParaRPr lang="fr-FR"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953848"/>
          </a:xfrm>
        </p:spPr>
        <p:txBody>
          <a:bodyPr/>
          <a:lstStyle/>
          <a:p>
            <a:r>
              <a:rPr lang="fr-FR" b="1" u="sng" dirty="0" smtClean="0">
                <a:solidFill>
                  <a:schemeClr val="accent4">
                    <a:lumMod val="75000"/>
                  </a:schemeClr>
                </a:solidFill>
                <a:effectLst>
                  <a:outerShdw blurRad="38100" dist="38100" dir="2700000" algn="tl">
                    <a:srgbClr val="000000">
                      <a:alpha val="43137"/>
                    </a:srgbClr>
                  </a:outerShdw>
                </a:effectLst>
              </a:rPr>
              <a:t>Indications: </a:t>
            </a:r>
          </a:p>
          <a:p>
            <a:pPr>
              <a:buFont typeface="Wingdings" pitchFamily="2" charset="2"/>
              <a:buChar char="ü"/>
            </a:pPr>
            <a:r>
              <a:rPr lang="fr-FR" dirty="0" smtClean="0"/>
              <a:t>Un examen d’orientation</a:t>
            </a:r>
          </a:p>
          <a:p>
            <a:pPr>
              <a:buFont typeface="Wingdings" pitchFamily="2" charset="2"/>
              <a:buChar char="ü"/>
            </a:pPr>
            <a:r>
              <a:rPr lang="fr-FR" dirty="0" smtClean="0"/>
              <a:t>Dépistage.</a:t>
            </a:r>
          </a:p>
          <a:p>
            <a:pPr>
              <a:buFont typeface="Wingdings" pitchFamily="2" charset="2"/>
              <a:buChar char="ü"/>
            </a:pPr>
            <a:r>
              <a:rPr lang="fr-FR" dirty="0" smtClean="0"/>
              <a:t>Surveillance et méthode de suivi post opératoire</a:t>
            </a:r>
          </a:p>
          <a:p>
            <a:pPr>
              <a:buFont typeface="Wingdings" pitchFamily="2" charset="2"/>
              <a:buChar char="ü"/>
            </a:pPr>
            <a:r>
              <a:rPr lang="fr-FR" dirty="0" smtClean="0"/>
              <a:t>facile à répéter.</a:t>
            </a:r>
          </a:p>
          <a:p>
            <a:r>
              <a:rPr lang="fr-FR" b="1" u="sng" dirty="0" smtClean="0">
                <a:solidFill>
                  <a:schemeClr val="accent4">
                    <a:lumMod val="75000"/>
                  </a:schemeClr>
                </a:solidFill>
                <a:effectLst>
                  <a:outerShdw blurRad="38100" dist="38100" dir="2700000" algn="tl">
                    <a:srgbClr val="000000">
                      <a:alpha val="43137"/>
                    </a:srgbClr>
                  </a:outerShdw>
                </a:effectLst>
              </a:rPr>
              <a:t>Limites: </a:t>
            </a:r>
          </a:p>
          <a:p>
            <a:pPr>
              <a:buNone/>
            </a:pPr>
            <a:r>
              <a:rPr lang="fr-FR" dirty="0" smtClean="0"/>
              <a:t>Le diagnostic cytopathologique doit être confirmé chaque fois que cela est possible par l’examen histopathologique conventionnel qui seul autorise la discision thérapeutique.</a:t>
            </a:r>
          </a:p>
          <a:p>
            <a:pPr>
              <a:buFont typeface="Wingdings" pitchFamily="2" charset="2"/>
              <a:buChar char="ü"/>
            </a:pP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6025856"/>
          </a:xfrm>
        </p:spPr>
        <p:txBody>
          <a:bodyPr>
            <a:normAutofit/>
          </a:bodyPr>
          <a:lstStyle/>
          <a:p>
            <a:pPr>
              <a:buNone/>
            </a:pPr>
            <a:r>
              <a:rPr lang="fr-FR" dirty="0" smtClean="0"/>
              <a:t>2. </a:t>
            </a:r>
            <a:r>
              <a:rPr lang="fr-FR" b="1" u="sng" dirty="0" smtClean="0">
                <a:solidFill>
                  <a:schemeClr val="accent4">
                    <a:lumMod val="75000"/>
                  </a:schemeClr>
                </a:solidFill>
                <a:effectLst>
                  <a:outerShdw blurRad="38100" dist="38100" dir="2700000" algn="tl">
                    <a:srgbClr val="000000">
                      <a:alpha val="43137"/>
                    </a:srgbClr>
                  </a:outerShdw>
                </a:effectLst>
              </a:rPr>
              <a:t>L’histopathologie:</a:t>
            </a:r>
          </a:p>
          <a:p>
            <a:pPr>
              <a:buNone/>
            </a:pPr>
            <a:r>
              <a:rPr lang="fr-FR" dirty="0" smtClean="0"/>
              <a:t>Ils sont effectués selon trois modalités : la biopsie, les pièces opératoires et l’autopsie</a:t>
            </a:r>
          </a:p>
          <a:p>
            <a:pPr>
              <a:buFont typeface="Wingdings" pitchFamily="2" charset="2"/>
              <a:buChar char="ü"/>
            </a:pPr>
            <a:r>
              <a:rPr lang="fr-FR" u="sng" dirty="0" smtClean="0">
                <a:solidFill>
                  <a:schemeClr val="accent4">
                    <a:lumMod val="75000"/>
                  </a:schemeClr>
                </a:solidFill>
              </a:rPr>
              <a:t>Biopsies médicales ou chirurgicales:</a:t>
            </a:r>
          </a:p>
          <a:p>
            <a:pPr>
              <a:buFont typeface="Wingdings" pitchFamily="2" charset="2"/>
              <a:buChar char="v"/>
            </a:pPr>
            <a:r>
              <a:rPr lang="fr-FR" dirty="0" smtClean="0"/>
              <a:t>endoscopiques (fibroscopie). </a:t>
            </a:r>
          </a:p>
          <a:p>
            <a:pPr>
              <a:buFont typeface="Wingdings" pitchFamily="2" charset="2"/>
              <a:buChar char="v"/>
            </a:pPr>
            <a:r>
              <a:rPr lang="fr-FR" dirty="0" smtClean="0"/>
              <a:t>Écho ou scanno-guidées.</a:t>
            </a:r>
          </a:p>
          <a:p>
            <a:pPr>
              <a:buFont typeface="Wingdings" pitchFamily="2" charset="2"/>
              <a:buChar char="v"/>
            </a:pPr>
            <a:r>
              <a:rPr lang="fr-FR" dirty="0" smtClean="0"/>
              <a:t>Opératoire (au moment de l’intervention)</a:t>
            </a:r>
          </a:p>
          <a:p>
            <a:pPr>
              <a:buNone/>
            </a:pPr>
            <a:endParaRPr lang="fr-FR" dirty="0" smtClean="0"/>
          </a:p>
          <a:p>
            <a:pPr>
              <a:buFont typeface="Wingdings" pitchFamily="2" charset="2"/>
              <a:buChar char="v"/>
            </a:pPr>
            <a:endParaRPr lang="fr-FR" dirty="0" smtClean="0"/>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2843808" y="4149080"/>
            <a:ext cx="2981325" cy="1584176"/>
          </a:xfrm>
          <a:prstGeom prst="rect">
            <a:avLst/>
          </a:prstGeom>
          <a:noFill/>
          <a:ln w="9525">
            <a:noFill/>
            <a:miter lim="800000"/>
            <a:headEnd/>
            <a:tailEnd/>
          </a:ln>
        </p:spPr>
      </p:pic>
      <p:sp>
        <p:nvSpPr>
          <p:cNvPr id="5" name="Rectangle 4"/>
          <p:cNvSpPr/>
          <p:nvPr/>
        </p:nvSpPr>
        <p:spPr>
          <a:xfrm>
            <a:off x="683568" y="5657671"/>
            <a:ext cx="7200800" cy="923330"/>
          </a:xfrm>
          <a:prstGeom prst="rect">
            <a:avLst/>
          </a:prstGeom>
        </p:spPr>
        <p:txBody>
          <a:bodyPr wrap="square">
            <a:spAutoFit/>
          </a:bodyPr>
          <a:lstStyle/>
          <a:p>
            <a:r>
              <a:rPr lang="fr-FR" i="1" dirty="0" smtClean="0">
                <a:latin typeface="Times New Roman" pitchFamily="18" charset="0"/>
                <a:cs typeface="Times New Roman" pitchFamily="18" charset="0"/>
              </a:rPr>
              <a:t>A gauche : vue macroscopique de la lame : deux carottes de 1 cm. A droite : vue microscopique d'une</a:t>
            </a:r>
          </a:p>
          <a:p>
            <a:r>
              <a:rPr lang="fr-FR" i="1" dirty="0" smtClean="0">
                <a:latin typeface="Times New Roman" pitchFamily="18" charset="0"/>
                <a:cs typeface="Times New Roman" pitchFamily="18" charset="0"/>
              </a:rPr>
              <a:t>carotte colorée (x50)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562</TotalTime>
  <Words>1184</Words>
  <Application>Microsoft Office PowerPoint</Application>
  <PresentationFormat>Affichage à l'écran (4:3)</PresentationFormat>
  <Paragraphs>148</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Urbain</vt:lpstr>
      <vt:lpstr> 3ème année    Module d’anatomie pathologique Introduction à l’anatomie pathologique</vt:lpstr>
      <vt:lpstr>1. GENERALITES</vt:lpstr>
      <vt:lpstr>2. Définitions </vt:lpstr>
      <vt:lpstr>Diapositive 4</vt:lpstr>
      <vt:lpstr>Définitions:</vt:lpstr>
      <vt:lpstr>Les objectifs de l’anatomie pathologique: </vt:lpstr>
      <vt:lpstr>Méthodes techniques de l’ana-path :</vt:lpstr>
      <vt:lpstr>Diapositive 8</vt:lpstr>
      <vt:lpstr>Diapositive 9</vt:lpstr>
      <vt:lpstr>Diapositive 10</vt:lpstr>
      <vt:lpstr>Diapositive 11</vt:lpstr>
      <vt:lpstr>Diapositive 12</vt:lpstr>
      <vt:lpstr>Les techniques de bases d’anatomie pathologique:</vt:lpstr>
      <vt:lpstr>Étalement des cellules sur des lames de verre</vt:lpstr>
      <vt:lpstr>Diapositive 15</vt:lpstr>
      <vt:lpstr>Inclusion manuelle du tissu dans un moule de paraffine</vt:lpstr>
      <vt:lpstr>Coupes et colorations</vt:lpstr>
      <vt:lpstr>Remarque  Examen histologique extemporané</vt:lpstr>
      <vt:lpstr>2- Techniques spéciales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Portes ouvertes sur la médecine  3ème année  Premier trimestre  Module d’anatomie pathologique Introduction à l’anatomie pathologique</dc:title>
  <dc:creator>RYMA</dc:creator>
  <cp:lastModifiedBy>tkout</cp:lastModifiedBy>
  <cp:revision>47</cp:revision>
  <dcterms:created xsi:type="dcterms:W3CDTF">2015-01-15T16:24:29Z</dcterms:created>
  <dcterms:modified xsi:type="dcterms:W3CDTF">2018-02-05T05:33:32Z</dcterms:modified>
</cp:coreProperties>
</file>