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1"/>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p:cViewPr>
        <p:scale>
          <a:sx n="76" d="100"/>
          <a:sy n="76" d="100"/>
        </p:scale>
        <p:origin x="-120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3A55-03E3-455C-B6D5-16FA6F288896}" type="datetimeFigureOut">
              <a:rPr lang="en-US" smtClean="0"/>
              <a:t>5/5/2020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C8744-FD56-4F9B-8F08-A1D0A542ECD9}" type="slidenum">
              <a:rPr lang="en-US" smtClean="0"/>
              <a:t>‹N°›</a:t>
            </a:fld>
            <a:endParaRPr lang="en-US"/>
          </a:p>
        </p:txBody>
      </p:sp>
    </p:spTree>
    <p:extLst>
      <p:ext uri="{BB962C8B-B14F-4D97-AF65-F5344CB8AC3E}">
        <p14:creationId xmlns:p14="http://schemas.microsoft.com/office/powerpoint/2010/main" val="356217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33C8744-FD56-4F9B-8F08-A1D0A542ECD9}" type="slidenum">
              <a:rPr lang="en-US" smtClean="0"/>
              <a:t>1</a:t>
            </a:fld>
            <a:endParaRPr lang="en-US"/>
          </a:p>
        </p:txBody>
      </p:sp>
    </p:spTree>
    <p:extLst>
      <p:ext uri="{BB962C8B-B14F-4D97-AF65-F5344CB8AC3E}">
        <p14:creationId xmlns:p14="http://schemas.microsoft.com/office/powerpoint/2010/main" val="2889550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BA6E57D-7EB4-48DE-835F-B6B91343D65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471607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6E464A-891D-42D2-86D0-2DBDBD2E771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10116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6B9A24C-65E0-4A8E-BA13-F247684F1E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83129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0943C42-DF21-4203-94FB-CC0E3BBE9F9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06329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3BDBC22-9C99-48F6-8B6C-2BDF495B33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376205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E8EA768-6B16-428B-8258-42C059A18C5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842735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440DC4D-8144-44C3-9A16-68A80B352B4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23370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20874B-19DF-48FB-BE8C-74CE0564898F}"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3934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0A01FF7-789B-4D81-9B30-15AFF133977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531934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3DB345-DEDC-478D-A36A-3B37EC9B062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8690801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64853BE-FA8A-49A9-9C68-7F8AACD9CBF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113744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BA6E57D-7EB4-48DE-835F-B6B91343D65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863892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6E464A-891D-42D2-86D0-2DBDBD2E771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3330362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6B9A24C-65E0-4A8E-BA13-F247684F1E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705937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0943C42-DF21-4203-94FB-CC0E3BBE9F9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591634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3BDBC22-9C99-48F6-8B6C-2BDF495B33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21126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E8EA768-6B16-428B-8258-42C059A18C5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315976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440DC4D-8144-44C3-9A16-68A80B352B4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6319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20874B-19DF-48FB-BE8C-74CE0564898F}"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5965559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0A01FF7-789B-4D81-9B30-15AFF133977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2661223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3DB345-DEDC-478D-A36A-3B37EC9B062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044575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64853BE-FA8A-49A9-9C68-7F8AACD9CBF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04138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C645613F-90BE-48E5-BB11-C46409CD928B}"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6955528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C645613F-90BE-48E5-BB11-C46409CD928B}"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95431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5"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r>
              <a:rPr lang="es-UY" sz="1800" b="1" dirty="0" smtClean="0">
                <a:solidFill>
                  <a:srgbClr val="FF0000"/>
                </a:solidFill>
              </a:rPr>
              <a:t/>
            </a:r>
            <a:br>
              <a:rPr lang="es-UY" sz="1800" b="1" dirty="0" smtClean="0">
                <a:solidFill>
                  <a:srgbClr val="FF0000"/>
                </a:solidFill>
              </a:rPr>
            </a:br>
            <a:r>
              <a:rPr lang="es-UY" sz="1800" b="1" dirty="0" smtClean="0">
                <a:solidFill>
                  <a:srgbClr val="FF0000"/>
                </a:solidFill>
              </a:rPr>
              <a:t>(3ème </a:t>
            </a:r>
            <a:r>
              <a:rPr lang="es-UY" sz="1800" b="1" dirty="0" err="1" smtClean="0">
                <a:solidFill>
                  <a:srgbClr val="FF0000"/>
                </a:solidFill>
              </a:rPr>
              <a:t>année</a:t>
            </a:r>
            <a:r>
              <a:rPr lang="es-UY" sz="1800" b="1" dirty="0" smtClean="0">
                <a:solidFill>
                  <a:srgbClr val="FF0000"/>
                </a:solidFill>
              </a:rPr>
              <a:t> – </a:t>
            </a:r>
            <a:r>
              <a:rPr lang="es-UY" sz="1800" b="1" dirty="0" err="1" smtClean="0">
                <a:solidFill>
                  <a:srgbClr val="FF0000"/>
                </a:solidFill>
              </a:rPr>
              <a:t>Microbiologie</a:t>
            </a:r>
            <a:r>
              <a:rPr lang="es-UY" sz="1800" b="1" dirty="0" smtClean="0">
                <a:solidFill>
                  <a:srgbClr val="FF0000"/>
                </a:solidFill>
              </a:rPr>
              <a:t>)</a:t>
            </a:r>
            <a:endParaRPr lang="es-ES" sz="1800" b="1" dirty="0" smtClean="0">
              <a:solidFill>
                <a:srgbClr val="FF0000"/>
              </a:solidFill>
            </a:endParaRPr>
          </a:p>
        </p:txBody>
      </p:sp>
      <p:sp>
        <p:nvSpPr>
          <p:cNvPr id="2217" name="Rectangle 169"/>
          <p:cNvSpPr>
            <a:spLocks noChangeArrowheads="1"/>
          </p:cNvSpPr>
          <p:nvPr/>
        </p:nvSpPr>
        <p:spPr bwMode="auto">
          <a:xfrm>
            <a:off x="5724128" y="6022975"/>
            <a:ext cx="3563887"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err="1" smtClean="0">
                <a:solidFill>
                  <a:srgbClr val="2D2D8A">
                    <a:lumMod val="75000"/>
                  </a:srgbClr>
                </a:solidFill>
              </a:rPr>
              <a:t>Enseignante</a:t>
            </a:r>
            <a:r>
              <a:rPr lang="en-US" b="1" dirty="0" smtClean="0">
                <a:solidFill>
                  <a:srgbClr val="2D2D8A">
                    <a:lumMod val="75000"/>
                  </a:srgbClr>
                </a:solidFill>
              </a:rPr>
              <a:t> </a:t>
            </a:r>
            <a:r>
              <a:rPr lang="en-US" b="1" dirty="0">
                <a:solidFill>
                  <a:srgbClr val="2D2D8A">
                    <a:lumMod val="75000"/>
                  </a:srgbClr>
                </a:solidFill>
              </a:rPr>
              <a:t>: </a:t>
            </a:r>
            <a:r>
              <a:rPr lang="fr-FR" b="1" dirty="0" err="1" smtClean="0">
                <a:solidFill>
                  <a:srgbClr val="00B050"/>
                </a:solidFill>
              </a:rPr>
              <a:t>Mohammedi</a:t>
            </a:r>
            <a:r>
              <a:rPr lang="en-US" b="1" dirty="0" smtClean="0">
                <a:solidFill>
                  <a:srgbClr val="00B050"/>
                </a:solidFill>
              </a:rPr>
              <a:t>. </a:t>
            </a:r>
            <a:r>
              <a:rPr lang="en-US" b="1" dirty="0">
                <a:solidFill>
                  <a:srgbClr val="00B050"/>
                </a:solidFill>
              </a:rPr>
              <a:t>K</a:t>
            </a:r>
            <a:endParaRPr lang="es-ES" b="1" dirty="0">
              <a:solidFill>
                <a:srgbClr val="00B050"/>
              </a:solidFill>
            </a:endParaRPr>
          </a:p>
        </p:txBody>
      </p:sp>
      <p:sp>
        <p:nvSpPr>
          <p:cNvPr id="8" name="Rectangle 7"/>
          <p:cNvSpPr/>
          <p:nvPr/>
        </p:nvSpPr>
        <p:spPr>
          <a:xfrm>
            <a:off x="4698454" y="3176834"/>
            <a:ext cx="4050010" cy="677108"/>
          </a:xfrm>
          <a:prstGeom prst="rect">
            <a:avLst/>
          </a:prstGeom>
        </p:spPr>
        <p:txBody>
          <a:bodyPr wrap="square">
            <a:spAutoFit/>
          </a:bodyPr>
          <a:lstStyle/>
          <a:p>
            <a:pPr algn="ctr" fontAlgn="base">
              <a:spcBef>
                <a:spcPct val="0"/>
              </a:spcBef>
              <a:spcAft>
                <a:spcPct val="0"/>
              </a:spcAft>
              <a:defRPr/>
            </a:pPr>
            <a:r>
              <a:rPr lang="fr-FR" sz="2000" dirty="0">
                <a:solidFill>
                  <a:srgbClr val="2D2D8A">
                    <a:lumMod val="75000"/>
                  </a:srgbClr>
                </a:solidFill>
              </a:rPr>
              <a:t>La </a:t>
            </a:r>
            <a:r>
              <a:rPr lang="fr-FR" sz="2000" dirty="0" err="1">
                <a:solidFill>
                  <a:srgbClr val="2D2D8A">
                    <a:lumMod val="75000"/>
                  </a:srgbClr>
                </a:solidFill>
              </a:rPr>
              <a:t>biodétérioration</a:t>
            </a:r>
            <a:r>
              <a:rPr lang="fr-FR" sz="2000" dirty="0">
                <a:solidFill>
                  <a:srgbClr val="2D2D8A">
                    <a:lumMod val="75000"/>
                  </a:srgbClr>
                </a:solidFill>
              </a:rPr>
              <a:t> des </a:t>
            </a:r>
            <a:r>
              <a:rPr lang="fr-FR" sz="2000" dirty="0" smtClean="0">
                <a:solidFill>
                  <a:srgbClr val="2D2D8A">
                    <a:lumMod val="75000"/>
                  </a:srgbClr>
                </a:solidFill>
              </a:rPr>
              <a:t>aliments :</a:t>
            </a:r>
          </a:p>
          <a:p>
            <a:pPr algn="ctr" fontAlgn="base">
              <a:spcBef>
                <a:spcPct val="0"/>
              </a:spcBef>
              <a:spcAft>
                <a:spcPct val="0"/>
              </a:spcAft>
              <a:defRPr/>
            </a:pPr>
            <a:r>
              <a:rPr lang="fr-FR" dirty="0" smtClean="0">
                <a:solidFill>
                  <a:srgbClr val="00B050"/>
                </a:solidFill>
              </a:rPr>
              <a:t>Altération </a:t>
            </a:r>
            <a:r>
              <a:rPr lang="fr-FR" dirty="0">
                <a:solidFill>
                  <a:srgbClr val="00B050"/>
                </a:solidFill>
              </a:rPr>
              <a:t>des </a:t>
            </a:r>
            <a:r>
              <a:rPr lang="fr-FR" dirty="0" smtClean="0">
                <a:solidFill>
                  <a:srgbClr val="00B050"/>
                </a:solidFill>
              </a:rPr>
              <a:t>lipid</a:t>
            </a:r>
            <a:r>
              <a:rPr lang="fr-FR" dirty="0" smtClean="0">
                <a:solidFill>
                  <a:srgbClr val="00B050"/>
                </a:solidFill>
              </a:rPr>
              <a:t>es</a:t>
            </a:r>
            <a:endParaRPr lang="fr-FR" dirty="0">
              <a:solidFill>
                <a:srgbClr val="00B05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5"/>
            </a:endParaRPr>
          </a:p>
          <a:p>
            <a:pPr algn="ctr"/>
            <a:r>
              <a:rPr lang="fr-FR" b="1" dirty="0" smtClean="0">
                <a:hlinkClick r:id="rId6"/>
              </a:rPr>
              <a:t>Université Mohamed </a:t>
            </a:r>
            <a:r>
              <a:rPr lang="fr-FR" b="1" dirty="0" err="1" smtClean="0">
                <a:hlinkClick r:id="rId6"/>
              </a:rPr>
              <a:t>Khider</a:t>
            </a:r>
            <a:r>
              <a:rPr lang="fr-FR" b="1" dirty="0" smtClean="0">
                <a:hlinkClick r:id="rId6"/>
              </a:rPr>
              <a:t> de Biskra</a:t>
            </a:r>
            <a:endParaRPr lang="fr-FR" b="1" dirty="0"/>
          </a:p>
        </p:txBody>
      </p:sp>
    </p:spTree>
    <p:extLst>
      <p:ext uri="{BB962C8B-B14F-4D97-AF65-F5344CB8AC3E}">
        <p14:creationId xmlns:p14="http://schemas.microsoft.com/office/powerpoint/2010/main" val="36824368"/>
      </p:ext>
    </p:extLst>
  </p:cSld>
  <p:clrMapOvr>
    <a:masterClrMapping/>
  </p:clrMapOvr>
  <mc:AlternateContent xmlns:mc="http://schemas.openxmlformats.org/markup-compatibility/2006" xmlns:p14="http://schemas.microsoft.com/office/powerpoint/2010/main">
    <mc:Choice Requires="p14">
      <p:transition spd="slow" p14:dur="2000" advTm="9163"/>
    </mc:Choice>
    <mc:Fallback xmlns="">
      <p:transition spd="slow" advTm="916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ChangeArrowheads="1"/>
          </p:cNvSpPr>
          <p:nvPr/>
        </p:nvSpPr>
        <p:spPr bwMode="auto">
          <a:xfrm>
            <a:off x="323850" y="714375"/>
            <a:ext cx="84963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sym typeface="Wingdings" pitchFamily="2" charset="2"/>
              </a:rPr>
              <a:t> </a:t>
            </a:r>
            <a:r>
              <a:rPr lang="fr-FR" b="1" smtClean="0">
                <a:solidFill>
                  <a:srgbClr val="FF0000"/>
                </a:solidFill>
                <a:latin typeface="Calibri" pitchFamily="34" charset="0"/>
              </a:rPr>
              <a:t>Action de la lipase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L'activité lipasique peut s'exercer de façon préférentielle:</a:t>
            </a:r>
          </a:p>
          <a:p>
            <a:pPr algn="just" fontAlgn="base">
              <a:lnSpc>
                <a:spcPct val="150000"/>
              </a:lnSpc>
              <a:spcBef>
                <a:spcPct val="0"/>
              </a:spcBef>
              <a:spcAft>
                <a:spcPct val="0"/>
              </a:spcAft>
              <a:buClr>
                <a:srgbClr val="FF0000"/>
              </a:buClr>
            </a:pPr>
            <a:r>
              <a:rPr lang="fr-FR" b="1" smtClean="0">
                <a:solidFill>
                  <a:srgbClr val="FFC000"/>
                </a:solidFill>
                <a:latin typeface="Calibri" pitchFamily="34" charset="0"/>
              </a:rPr>
              <a:t>- sur les A.G. situés en </a:t>
            </a:r>
            <a:r>
              <a:rPr lang="fr-FR" b="1" smtClean="0">
                <a:solidFill>
                  <a:srgbClr val="FFC000"/>
                </a:solidFill>
                <a:latin typeface="Calibri" pitchFamily="34" charset="0"/>
                <a:sym typeface="Symbol" pitchFamily="18" charset="2"/>
              </a:rPr>
              <a:t></a:t>
            </a:r>
            <a:r>
              <a:rPr lang="fr-FR" b="1" smtClean="0">
                <a:solidFill>
                  <a:srgbClr val="FFC000"/>
                </a:solidFill>
                <a:latin typeface="Calibri" pitchFamily="34" charset="0"/>
              </a:rPr>
              <a:t>'</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Ex: </a:t>
            </a:r>
            <a:r>
              <a:rPr lang="fr-FR" b="1" i="1" smtClean="0">
                <a:solidFill>
                  <a:srgbClr val="222268"/>
                </a:solidFill>
                <a:latin typeface="Calibri" pitchFamily="34" charset="0"/>
              </a:rPr>
              <a:t>Candida lipolysica, Pseudomonas fluorescens, P. fragi, Penicillium roquefort ; Rhizopus oligosporus.</a:t>
            </a:r>
          </a:p>
          <a:p>
            <a:pPr algn="just" fontAlgn="base">
              <a:lnSpc>
                <a:spcPct val="150000"/>
              </a:lnSpc>
              <a:spcBef>
                <a:spcPct val="0"/>
              </a:spcBef>
              <a:spcAft>
                <a:spcPct val="0"/>
              </a:spcAft>
              <a:buClr>
                <a:srgbClr val="FF0000"/>
              </a:buClr>
            </a:pPr>
            <a:r>
              <a:rPr lang="fr-FR" b="1" smtClean="0">
                <a:solidFill>
                  <a:srgbClr val="FFC000"/>
                </a:solidFill>
                <a:latin typeface="Calibri" pitchFamily="34" charset="0"/>
              </a:rPr>
              <a:t>- Libérer l'A.G. situé en position </a:t>
            </a:r>
            <a:r>
              <a:rPr lang="el-GR" b="1" smtClean="0">
                <a:solidFill>
                  <a:srgbClr val="FFC000"/>
                </a:solidFill>
                <a:latin typeface="Calibri" pitchFamily="34" charset="0"/>
              </a:rPr>
              <a:t>β:</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Ex: </a:t>
            </a:r>
            <a:r>
              <a:rPr lang="fr-FR" b="1" i="1" smtClean="0">
                <a:solidFill>
                  <a:srgbClr val="222268"/>
                </a:solidFill>
                <a:latin typeface="Calibri" pitchFamily="34" charset="0"/>
              </a:rPr>
              <a:t>Aspergillus flavus, Staphylococcus aureus, Geotrichum candidum </a:t>
            </a:r>
            <a:r>
              <a:rPr lang="fr-FR" smtClean="0">
                <a:solidFill>
                  <a:srgbClr val="222268"/>
                </a:solidFill>
                <a:latin typeface="Calibri" pitchFamily="34" charset="0"/>
              </a:rPr>
              <a:t>qui sécrètent une lipase.</a:t>
            </a:r>
          </a:p>
        </p:txBody>
      </p:sp>
      <p:sp>
        <p:nvSpPr>
          <p:cNvPr id="7270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188192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5"/>
          <p:cNvSpPr>
            <a:spLocks noChangeArrowheads="1"/>
          </p:cNvSpPr>
          <p:nvPr/>
        </p:nvSpPr>
        <p:spPr bwMode="auto">
          <a:xfrm>
            <a:off x="323850" y="714375"/>
            <a:ext cx="8496300"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endParaRPr lang="fr-FR" b="1" smtClean="0">
              <a:solidFill>
                <a:srgbClr val="6B6BCF"/>
              </a:solidFill>
              <a:latin typeface="Calibri" pitchFamily="34" charset="0"/>
            </a:endParaRPr>
          </a:p>
        </p:txBody>
      </p:sp>
      <p:sp>
        <p:nvSpPr>
          <p:cNvPr id="7373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pic>
        <p:nvPicPr>
          <p:cNvPr id="73735" name="Picture 2"/>
          <p:cNvPicPr>
            <a:picLocks noChangeAspect="1" noChangeArrowheads="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539750" y="2600325"/>
            <a:ext cx="784860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6" name="Rectangle 2"/>
          <p:cNvSpPr>
            <a:spLocks noChangeArrowheads="1"/>
          </p:cNvSpPr>
          <p:nvPr/>
        </p:nvSpPr>
        <p:spPr bwMode="auto">
          <a:xfrm>
            <a:off x="107950" y="2060575"/>
            <a:ext cx="21844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fontAlgn="base">
              <a:lnSpc>
                <a:spcPct val="150000"/>
              </a:lnSpc>
              <a:spcBef>
                <a:spcPct val="0"/>
              </a:spcBef>
              <a:spcAft>
                <a:spcPct val="0"/>
              </a:spcAft>
              <a:buClr>
                <a:srgbClr val="FF0000"/>
              </a:buClr>
            </a:pPr>
            <a:r>
              <a:rPr lang="fr-FR" b="1" smtClean="0">
                <a:solidFill>
                  <a:srgbClr val="FF0000"/>
                </a:solidFill>
                <a:latin typeface="Calibri" pitchFamily="34" charset="0"/>
                <a:sym typeface="Wingdings" pitchFamily="2" charset="2"/>
              </a:rPr>
              <a:t> </a:t>
            </a:r>
            <a:r>
              <a:rPr lang="fr-FR" b="1" smtClean="0">
                <a:solidFill>
                  <a:srgbClr val="FF0000"/>
                </a:solidFill>
                <a:latin typeface="Calibri" pitchFamily="34" charset="0"/>
              </a:rPr>
              <a:t>Action de la lipase</a:t>
            </a:r>
          </a:p>
        </p:txBody>
      </p:sp>
    </p:spTree>
    <p:extLst>
      <p:ext uri="{BB962C8B-B14F-4D97-AF65-F5344CB8AC3E}">
        <p14:creationId xmlns:p14="http://schemas.microsoft.com/office/powerpoint/2010/main" val="3634669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ChangeArrowheads="1"/>
          </p:cNvSpPr>
          <p:nvPr/>
        </p:nvSpPr>
        <p:spPr bwMode="auto">
          <a:xfrm>
            <a:off x="323850" y="714375"/>
            <a:ext cx="84963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sym typeface="Wingdings" pitchFamily="2" charset="2"/>
              </a:rPr>
              <a:t> </a:t>
            </a:r>
            <a:r>
              <a:rPr lang="fr-FR" b="1" smtClean="0">
                <a:solidFill>
                  <a:srgbClr val="FF0000"/>
                </a:solidFill>
                <a:latin typeface="Calibri" pitchFamily="34" charset="0"/>
              </a:rPr>
              <a:t>Action de la lipoxygénase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 lipoxygénase catalyse l’insertion d’une molécule d’oxygène sur un acide gras insaturé selon une réaction stéréospécifique et aboutit à la formation d’hydroperoxydes. Elle agit spécifiquement sur les acides gras non estérifiés.</a:t>
            </a:r>
          </a:p>
        </p:txBody>
      </p:sp>
      <p:sp>
        <p:nvSpPr>
          <p:cNvPr id="7475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pic>
        <p:nvPicPr>
          <p:cNvPr id="7475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3789363"/>
            <a:ext cx="7127875"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7264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ChangeArrowheads="1"/>
          </p:cNvSpPr>
          <p:nvPr/>
        </p:nvSpPr>
        <p:spPr bwMode="auto">
          <a:xfrm>
            <a:off x="323850" y="714375"/>
            <a:ext cx="84963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sym typeface="Wingdings" pitchFamily="2" charset="2"/>
              </a:rPr>
              <a:t> </a:t>
            </a:r>
            <a:r>
              <a:rPr lang="fr-FR" b="1" smtClean="0">
                <a:solidFill>
                  <a:srgbClr val="FF0000"/>
                </a:solidFill>
                <a:latin typeface="Calibri" pitchFamily="34" charset="0"/>
              </a:rPr>
              <a:t>Action de la lipoxygénase</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p:txBody>
      </p:sp>
      <p:sp>
        <p:nvSpPr>
          <p:cNvPr id="7577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pic>
        <p:nvPicPr>
          <p:cNvPr id="7578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7338"/>
            <a:ext cx="914400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85822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66248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c.  Altération des composés lipidiques</a:t>
            </a:r>
          </a:p>
          <a:p>
            <a:pPr marL="285750" indent="-285750" algn="just" fontAlgn="base">
              <a:lnSpc>
                <a:spcPct val="150000"/>
              </a:lnSpc>
              <a:spcBef>
                <a:spcPct val="0"/>
              </a:spcBef>
              <a:spcAft>
                <a:spcPct val="0"/>
              </a:spcAft>
              <a:buClr>
                <a:srgbClr val="FF0000"/>
              </a:buClr>
              <a:buFont typeface="Wingdings" pitchFamily="2" charset="2"/>
              <a:buChar char="v"/>
              <a:defRPr/>
            </a:pPr>
            <a:r>
              <a:rPr lang="fr-FR" b="1" dirty="0">
                <a:solidFill>
                  <a:srgbClr val="2D2D8A">
                    <a:lumMod val="60000"/>
                    <a:lumOff val="40000"/>
                  </a:srgbClr>
                </a:solidFill>
                <a:latin typeface="Calibri" pitchFamily="34" charset="0"/>
                <a:cs typeface="Calibri" pitchFamily="34" charset="0"/>
              </a:rPr>
              <a:t>      </a:t>
            </a:r>
            <a:r>
              <a:rPr lang="fr-FR" b="1" dirty="0">
                <a:solidFill>
                  <a:srgbClr val="FF0000"/>
                </a:solidFill>
                <a:latin typeface="Calibri" pitchFamily="34" charset="0"/>
                <a:cs typeface="Calibri" pitchFamily="34" charset="0"/>
                <a:sym typeface="Wingdings"/>
              </a:rPr>
              <a:t>Les microorganismes et les aliments concernés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 présence d'eau libre dans le beurre et la margarine (16 à 20%) ainsi que l'addition de lécithines comme émulsifiant dans les margarines favorise le développement de:</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Dospora</a:t>
            </a: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lactis</a:t>
            </a: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Psendomonas</a:t>
            </a: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fluorescens</a:t>
            </a: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Margarinomyces</a:t>
            </a: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bubaki</a:t>
            </a: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i="1" dirty="0">
                <a:solidFill>
                  <a:srgbClr val="2D2D8A">
                    <a:lumMod val="75000"/>
                  </a:srgbClr>
                </a:solidFill>
                <a:latin typeface="Calibri" pitchFamily="34" charset="0"/>
                <a:cs typeface="Calibri" pitchFamily="34" charset="0"/>
              </a:rPr>
              <a:t>- Penicillium </a:t>
            </a:r>
            <a:r>
              <a:rPr lang="fr-FR" i="1" dirty="0" err="1">
                <a:solidFill>
                  <a:srgbClr val="2D2D8A">
                    <a:lumMod val="75000"/>
                  </a:srgbClr>
                </a:solidFill>
                <a:latin typeface="Calibri" pitchFamily="34" charset="0"/>
                <a:cs typeface="Calibri" pitchFamily="34" charset="0"/>
              </a:rPr>
              <a:t>glaucum</a:t>
            </a: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Cladosporium</a:t>
            </a:r>
            <a:r>
              <a:rPr lang="fr-FR" i="1" dirty="0">
                <a:solidFill>
                  <a:srgbClr val="2D2D8A">
                    <a:lumMod val="75000"/>
                  </a:srgbClr>
                </a:solidFill>
                <a:latin typeface="Calibri" pitchFamily="34" charset="0"/>
                <a:cs typeface="Calibri" pitchFamily="34" charset="0"/>
              </a:rPr>
              <a:t> </a:t>
            </a:r>
            <a:r>
              <a:rPr lang="fr-FR" i="1" dirty="0" err="1">
                <a:solidFill>
                  <a:srgbClr val="2D2D8A">
                    <a:lumMod val="75000"/>
                  </a:srgbClr>
                </a:solidFill>
                <a:latin typeface="Calibri" pitchFamily="34" charset="0"/>
                <a:cs typeface="Calibri" pitchFamily="34" charset="0"/>
              </a:rPr>
              <a:t>suaveolens</a:t>
            </a: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i="1" dirty="0">
                <a:solidFill>
                  <a:srgbClr val="2D2D8A">
                    <a:lumMod val="75000"/>
                  </a:srgbClr>
                </a:solidFill>
                <a:latin typeface="Calibri" pitchFamily="34" charset="0"/>
                <a:cs typeface="Calibri" pitchFamily="34" charset="0"/>
              </a:rPr>
              <a:t>- Candida </a:t>
            </a:r>
            <a:r>
              <a:rPr lang="fr-FR" i="1" dirty="0" err="1">
                <a:solidFill>
                  <a:srgbClr val="2D2D8A">
                    <a:lumMod val="75000"/>
                  </a:srgbClr>
                </a:solidFill>
                <a:latin typeface="Calibri" pitchFamily="34" charset="0"/>
                <a:cs typeface="Calibri" pitchFamily="34" charset="0"/>
              </a:rPr>
              <a:t>lipolytica</a:t>
            </a:r>
            <a:endParaRPr lang="fr-FR" i="1" dirty="0">
              <a:solidFill>
                <a:srgbClr val="2D2D8A">
                  <a:lumMod val="75000"/>
                </a:srgbClr>
              </a:solidFill>
              <a:latin typeface="Calibri" pitchFamily="34" charset="0"/>
              <a:cs typeface="Calibri" pitchFamily="34" charset="0"/>
            </a:endParaRPr>
          </a:p>
        </p:txBody>
      </p:sp>
      <p:sp>
        <p:nvSpPr>
          <p:cNvPr id="7680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920723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24656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c.  Altération des composés lipidiques</a:t>
            </a:r>
          </a:p>
          <a:p>
            <a:pPr marL="285750" indent="-285750" algn="just" fontAlgn="base">
              <a:lnSpc>
                <a:spcPct val="150000"/>
              </a:lnSpc>
              <a:spcBef>
                <a:spcPct val="0"/>
              </a:spcBef>
              <a:spcAft>
                <a:spcPct val="0"/>
              </a:spcAft>
              <a:buClr>
                <a:srgbClr val="FF0000"/>
              </a:buClr>
              <a:buFont typeface="Wingdings" pitchFamily="2" charset="2"/>
              <a:buChar char="v"/>
              <a:defRPr/>
            </a:pPr>
            <a:r>
              <a:rPr lang="fr-FR" b="1" dirty="0">
                <a:solidFill>
                  <a:srgbClr val="2D2D8A">
                    <a:lumMod val="60000"/>
                    <a:lumOff val="40000"/>
                  </a:srgbClr>
                </a:solidFill>
                <a:latin typeface="Calibri" pitchFamily="34" charset="0"/>
                <a:cs typeface="Calibri" pitchFamily="34" charset="0"/>
              </a:rPr>
              <a:t>      </a:t>
            </a:r>
            <a:r>
              <a:rPr lang="fr-FR" b="1" dirty="0">
                <a:solidFill>
                  <a:srgbClr val="FF0000"/>
                </a:solidFill>
                <a:latin typeface="Calibri" pitchFamily="34" charset="0"/>
                <a:cs typeface="Calibri" pitchFamily="34" charset="0"/>
                <a:sym typeface="Wingdings"/>
              </a:rPr>
              <a:t>Les microorganismes et les aliments concernés</a:t>
            </a:r>
          </a:p>
          <a:p>
            <a:pPr algn="just" fontAlgn="base">
              <a:lnSpc>
                <a:spcPct val="150000"/>
              </a:lnSpc>
              <a:spcBef>
                <a:spcPct val="0"/>
              </a:spcBef>
              <a:spcAft>
                <a:spcPct val="0"/>
              </a:spcAft>
              <a:buClr>
                <a:srgbClr val="FF0000"/>
              </a:buClr>
              <a:defRPr/>
            </a:pPr>
            <a:endParaRPr lang="fr-FR" b="1" dirty="0">
              <a:solidFill>
                <a:srgbClr val="FF0000"/>
              </a:solidFill>
              <a:latin typeface="Calibri" pitchFamily="34" charset="0"/>
              <a:cs typeface="Calibri" pitchFamily="34" charset="0"/>
              <a:sym typeface="Wingdings"/>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D'une manière générale, l'altération microbiologique des corps gras concerne essentiellement les émulsions, notamment le lait, la crème, la margarine, le beurre, les huiles concrètes d'origine animale (lard ou saindoux, suif de </a:t>
            </a:r>
            <a:r>
              <a:rPr lang="fr-FR" dirty="0" err="1">
                <a:solidFill>
                  <a:srgbClr val="2D2D8A">
                    <a:lumMod val="75000"/>
                  </a:srgbClr>
                </a:solidFill>
                <a:latin typeface="Calibri" pitchFamily="34" charset="0"/>
                <a:cs typeface="Calibri" pitchFamily="34" charset="0"/>
              </a:rPr>
              <a:t>boeuf</a:t>
            </a:r>
            <a:r>
              <a:rPr lang="fr-FR" dirty="0">
                <a:solidFill>
                  <a:srgbClr val="2D2D8A">
                    <a:lumMod val="75000"/>
                  </a:srgbClr>
                </a:solidFill>
                <a:latin typeface="Calibri" pitchFamily="34" charset="0"/>
                <a:cs typeface="Calibri" pitchFamily="34" charset="0"/>
              </a:rPr>
              <a:t>, huiles de poissons) dont la teneur en eau favorise le développement de la flore microbienne.</a:t>
            </a:r>
          </a:p>
          <a:p>
            <a:pPr algn="just" fontAlgn="base">
              <a:lnSpc>
                <a:spcPct val="150000"/>
              </a:lnSpc>
              <a:spcBef>
                <a:spcPct val="0"/>
              </a:spcBef>
              <a:spcAft>
                <a:spcPct val="0"/>
              </a:spcAft>
              <a:buClr>
                <a:srgbClr val="FF0000"/>
              </a:buClr>
              <a:defRPr/>
            </a:pP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i="1" dirty="0">
              <a:solidFill>
                <a:srgbClr val="2D2D8A">
                  <a:lumMod val="75000"/>
                </a:srgbClr>
              </a:solidFill>
              <a:latin typeface="Calibri" pitchFamily="34" charset="0"/>
              <a:cs typeface="Calibri" pitchFamily="34" charset="0"/>
            </a:endParaRPr>
          </a:p>
        </p:txBody>
      </p:sp>
      <p:sp>
        <p:nvSpPr>
          <p:cNvPr id="7782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180095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078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c.  Altération des composés lipidiques</a:t>
            </a:r>
          </a:p>
          <a:p>
            <a:pPr marL="285750" indent="-285750" algn="just" fontAlgn="base">
              <a:lnSpc>
                <a:spcPct val="150000"/>
              </a:lnSpc>
              <a:spcBef>
                <a:spcPct val="0"/>
              </a:spcBef>
              <a:spcAft>
                <a:spcPct val="0"/>
              </a:spcAft>
              <a:buClr>
                <a:srgbClr val="FF0000"/>
              </a:buClr>
              <a:buFont typeface="Wingdings" pitchFamily="2" charset="2"/>
              <a:buChar char="v"/>
              <a:defRPr/>
            </a:pPr>
            <a:r>
              <a:rPr lang="fr-FR" b="1" dirty="0">
                <a:solidFill>
                  <a:srgbClr val="2D2D8A">
                    <a:lumMod val="60000"/>
                    <a:lumOff val="40000"/>
                  </a:srgbClr>
                </a:solidFill>
                <a:latin typeface="Calibri" pitchFamily="34" charset="0"/>
                <a:cs typeface="Calibri" pitchFamily="34" charset="0"/>
              </a:rPr>
              <a:t>      </a:t>
            </a:r>
            <a:r>
              <a:rPr lang="fr-FR" b="1" dirty="0">
                <a:solidFill>
                  <a:srgbClr val="FF0000"/>
                </a:solidFill>
                <a:latin typeface="Calibri" pitchFamily="34" charset="0"/>
                <a:cs typeface="Calibri" pitchFamily="34" charset="0"/>
                <a:sym typeface="Wingdings"/>
              </a:rPr>
              <a:t>Les microorganismes et les aliments concernés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En ce qui concerne les huiles et graisses concrètes d'origine animale suif de </a:t>
            </a:r>
            <a:r>
              <a:rPr lang="fr-FR" dirty="0" err="1">
                <a:solidFill>
                  <a:srgbClr val="2D2D8A">
                    <a:lumMod val="75000"/>
                  </a:srgbClr>
                </a:solidFill>
                <a:latin typeface="Calibri" pitchFamily="34" charset="0"/>
                <a:cs typeface="Calibri" pitchFamily="34" charset="0"/>
              </a:rPr>
              <a:t>boeuf</a:t>
            </a:r>
            <a:r>
              <a:rPr lang="fr-FR" dirty="0">
                <a:solidFill>
                  <a:srgbClr val="2D2D8A">
                    <a:lumMod val="75000"/>
                  </a:srgbClr>
                </a:solidFill>
                <a:latin typeface="Calibri" pitchFamily="34" charset="0"/>
                <a:cs typeface="Calibri" pitchFamily="34" charset="0"/>
              </a:rPr>
              <a:t>, huile de poissons, normalement neutres et stériles dans les tissus adipeux vivants, il convient de les traiter au plus vite par la chaleur ou par le froid pour éviter leur rancissement rapide au contact de l'air et des microorganismes </a:t>
            </a:r>
            <a:r>
              <a:rPr lang="fr-FR" dirty="0" err="1">
                <a:solidFill>
                  <a:srgbClr val="2D2D8A">
                    <a:lumMod val="75000"/>
                  </a:srgbClr>
                </a:solidFill>
                <a:latin typeface="Calibri" pitchFamily="34" charset="0"/>
                <a:cs typeface="Calibri" pitchFamily="34" charset="0"/>
              </a:rPr>
              <a:t>lipolytiques</a:t>
            </a:r>
            <a:r>
              <a:rPr lang="fr-FR" dirty="0">
                <a:solidFill>
                  <a:srgbClr val="2D2D8A">
                    <a:lumMod val="75000"/>
                  </a:srgbClr>
                </a:solidFill>
                <a:latin typeface="Calibri" pitchFamily="34" charset="0"/>
                <a:cs typeface="Calibri" pitchFamily="34" charset="0"/>
              </a:rPr>
              <a:t> car nous savons que ces corps sont dépourvus des </a:t>
            </a:r>
            <a:r>
              <a:rPr lang="fr-FR" dirty="0" err="1">
                <a:solidFill>
                  <a:srgbClr val="2D2D8A">
                    <a:lumMod val="75000"/>
                  </a:srgbClr>
                </a:solidFill>
                <a:latin typeface="Calibri" pitchFamily="34" charset="0"/>
                <a:cs typeface="Calibri" pitchFamily="34" charset="0"/>
              </a:rPr>
              <a:t>inhibitols</a:t>
            </a:r>
            <a:r>
              <a:rPr lang="fr-FR" dirty="0">
                <a:solidFill>
                  <a:srgbClr val="2D2D8A">
                    <a:lumMod val="75000"/>
                  </a:srgbClr>
                </a:solidFill>
                <a:latin typeface="Calibri" pitchFamily="34" charset="0"/>
                <a:cs typeface="Calibri" pitchFamily="34" charset="0"/>
              </a:rPr>
              <a:t> naturels (</a:t>
            </a:r>
            <a:r>
              <a:rPr lang="fr-FR" dirty="0" err="1">
                <a:solidFill>
                  <a:srgbClr val="2D2D8A">
                    <a:lumMod val="75000"/>
                  </a:srgbClr>
                </a:solidFill>
                <a:latin typeface="Calibri" pitchFamily="34" charset="0"/>
                <a:cs typeface="Calibri" pitchFamily="34" charset="0"/>
              </a:rPr>
              <a:t>tocophérols,etc</a:t>
            </a:r>
            <a:r>
              <a:rPr lang="fr-FR" dirty="0">
                <a:solidFill>
                  <a:srgbClr val="2D2D8A">
                    <a:lumMod val="75000"/>
                  </a:srgbClr>
                </a:solidFill>
                <a:latin typeface="Calibri" pitchFamily="34" charset="0"/>
                <a:cs typeface="Calibri" pitchFamily="34" charset="0"/>
              </a:rPr>
              <a:t> ) qui retardent le rancissement oxydatif ou aldéhydique des fruits et graines oléagineuses.</a:t>
            </a:r>
          </a:p>
          <a:p>
            <a:pPr algn="just" fontAlgn="base">
              <a:lnSpc>
                <a:spcPct val="150000"/>
              </a:lnSpc>
              <a:spcBef>
                <a:spcPct val="0"/>
              </a:spcBef>
              <a:spcAft>
                <a:spcPct val="0"/>
              </a:spcAft>
              <a:buClr>
                <a:srgbClr val="FF0000"/>
              </a:buClr>
              <a:defRPr/>
            </a:pPr>
            <a:endParaRPr lang="fr-FR" i="1"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i="1" dirty="0">
              <a:solidFill>
                <a:srgbClr val="2D2D8A">
                  <a:lumMod val="75000"/>
                </a:srgbClr>
              </a:solidFill>
              <a:latin typeface="Calibri" pitchFamily="34" charset="0"/>
              <a:cs typeface="Calibri" pitchFamily="34" charset="0"/>
            </a:endParaRPr>
          </a:p>
        </p:txBody>
      </p:sp>
      <p:sp>
        <p:nvSpPr>
          <p:cNvPr id="7885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1355800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5"/>
          <p:cNvSpPr>
            <a:spLocks noChangeArrowheads="1"/>
          </p:cNvSpPr>
          <p:nvPr/>
        </p:nvSpPr>
        <p:spPr bwMode="auto">
          <a:xfrm>
            <a:off x="323850" y="714375"/>
            <a:ext cx="84963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buFont typeface="Wingdings" pitchFamily="2" charset="2"/>
              <a:buChar char="v"/>
            </a:pPr>
            <a:r>
              <a:rPr lang="fr-FR" b="1" smtClean="0">
                <a:solidFill>
                  <a:srgbClr val="6B6BCF"/>
                </a:solidFill>
                <a:latin typeface="Calibri" pitchFamily="34" charset="0"/>
              </a:rPr>
              <a:t>      </a:t>
            </a:r>
            <a:r>
              <a:rPr lang="fr-FR" b="1" smtClean="0">
                <a:solidFill>
                  <a:srgbClr val="FF0000"/>
                </a:solidFill>
                <a:latin typeface="Calibri" pitchFamily="34" charset="0"/>
                <a:sym typeface="Wingdings" pitchFamily="2" charset="2"/>
              </a:rPr>
              <a:t>Les microorganismes et les aliments concernés</a:t>
            </a: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pasteurisation peut détruire les lipases microbiennes (une température de 55°C suffit) associées à certains produits alimentaires tels que le lait et l'huile de palme.</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Les températures négatives jusqu'à -18 °C n'inhibent pas totalement les altérations de nature microbienne Aux environs de -5 °C, la vie microbienne est encore possible mais l'activité enzymatique surtout celle des lipases et lipoxydases se poursuit jusqu'à au moins -15 °C.</a:t>
            </a:r>
            <a:endParaRPr lang="fr-FR" i="1" smtClean="0">
              <a:solidFill>
                <a:srgbClr val="222268"/>
              </a:solidFill>
              <a:latin typeface="Calibri" pitchFamily="34" charset="0"/>
            </a:endParaRPr>
          </a:p>
        </p:txBody>
      </p:sp>
      <p:sp>
        <p:nvSpPr>
          <p:cNvPr id="7987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2392253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ChangeArrowheads="1"/>
          </p:cNvSpPr>
          <p:nvPr/>
        </p:nvSpPr>
        <p:spPr bwMode="auto">
          <a:xfrm>
            <a:off x="323850" y="714375"/>
            <a:ext cx="8496300" cy="4660900"/>
          </a:xfrm>
          <a:prstGeom prst="rect">
            <a:avLst/>
          </a:prstGeom>
          <a:noFill/>
          <a:ln>
            <a:noFill/>
          </a:ln>
          <a:extLst/>
        </p:spPr>
        <p:txBody>
          <a:bodyPr>
            <a:spAutoFit/>
          </a:bodyPr>
          <a:lstStyle/>
          <a:p>
            <a:pPr algn="just" fontAlgn="base">
              <a:lnSpc>
                <a:spcPct val="150000"/>
              </a:lnSpc>
              <a:spcBef>
                <a:spcPct val="0"/>
              </a:spcBef>
              <a:spcAft>
                <a:spcPct val="0"/>
              </a:spcAft>
              <a:buClr>
                <a:srgbClr val="FF0000"/>
              </a:buClr>
              <a:defRPr/>
            </a:pPr>
            <a:endParaRPr lang="fr-FR" dirty="0">
              <a:solidFill>
                <a:srgbClr val="222268"/>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c.  Altération des composés lipidiques</a:t>
            </a:r>
            <a:endParaRPr lang="fr-FR" dirty="0">
              <a:solidFill>
                <a:srgbClr val="222268"/>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22268"/>
                </a:solidFill>
                <a:latin typeface="Calibri" pitchFamily="34" charset="0"/>
                <a:cs typeface="Calibri" pitchFamily="34" charset="0"/>
              </a:rPr>
              <a:t>     L'altération des matières grasses ou rancissement (qui se manifeste par une modification de leur goût et de leur odeur) est une oxydation pouvant résulter de plusieurs voies réactionnelles en fonction du milieu et des agents initiateur :</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22268"/>
                </a:solidFill>
                <a:latin typeface="Calibri" pitchFamily="34" charset="0"/>
                <a:cs typeface="Calibri" pitchFamily="34" charset="0"/>
              </a:rPr>
              <a:t>l’auto-oxydation catalysée par la température, les ions métalliques, les radicaux</a:t>
            </a:r>
          </a:p>
          <a:p>
            <a:pPr algn="just" fontAlgn="base">
              <a:lnSpc>
                <a:spcPct val="150000"/>
              </a:lnSpc>
              <a:spcBef>
                <a:spcPct val="0"/>
              </a:spcBef>
              <a:spcAft>
                <a:spcPct val="0"/>
              </a:spcAft>
              <a:buClr>
                <a:srgbClr val="FF0000"/>
              </a:buClr>
              <a:defRPr/>
            </a:pPr>
            <a:r>
              <a:rPr lang="fr-FR" dirty="0">
                <a:solidFill>
                  <a:srgbClr val="222268"/>
                </a:solidFill>
                <a:latin typeface="Calibri" pitchFamily="34" charset="0"/>
                <a:cs typeface="Calibri" pitchFamily="34" charset="0"/>
              </a:rPr>
              <a:t>libres ;</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22268"/>
                </a:solidFill>
                <a:latin typeface="Calibri" pitchFamily="34" charset="0"/>
                <a:cs typeface="Calibri" pitchFamily="34" charset="0"/>
              </a:rPr>
              <a:t>la photo-oxydation, initiée par la lumière en présence de </a:t>
            </a:r>
            <a:r>
              <a:rPr lang="fr-FR" dirty="0" err="1">
                <a:solidFill>
                  <a:srgbClr val="222268"/>
                </a:solidFill>
                <a:latin typeface="Calibri" pitchFamily="34" charset="0"/>
                <a:cs typeface="Calibri" pitchFamily="34" charset="0"/>
              </a:rPr>
              <a:t>photosensibilisateurs</a:t>
            </a:r>
            <a:endParaRPr lang="fr-FR" dirty="0">
              <a:solidFill>
                <a:srgbClr val="222268"/>
              </a:solidFill>
              <a:latin typeface="Calibri" pitchFamily="34" charset="0"/>
              <a:cs typeface="Calibri" pitchFamily="34" charset="0"/>
            </a:endParaRP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22268"/>
                </a:solidFill>
                <a:latin typeface="Calibri" pitchFamily="34" charset="0"/>
                <a:cs typeface="Calibri" pitchFamily="34" charset="0"/>
              </a:rPr>
              <a:t>l’oxydation enzymatique initiée par la </a:t>
            </a:r>
            <a:r>
              <a:rPr lang="fr-FR" dirty="0" err="1">
                <a:solidFill>
                  <a:srgbClr val="222268"/>
                </a:solidFill>
                <a:latin typeface="Calibri" pitchFamily="34" charset="0"/>
                <a:cs typeface="Calibri" pitchFamily="34" charset="0"/>
              </a:rPr>
              <a:t>lipoxygénase</a:t>
            </a:r>
            <a:r>
              <a:rPr lang="fr-FR" dirty="0">
                <a:solidFill>
                  <a:srgbClr val="222268"/>
                </a:solidFill>
                <a:latin typeface="Calibri" pitchFamily="34" charset="0"/>
                <a:cs typeface="Calibri" pitchFamily="34" charset="0"/>
              </a:rPr>
              <a:t>.  </a:t>
            </a:r>
          </a:p>
          <a:p>
            <a:pPr algn="just" fontAlgn="base">
              <a:lnSpc>
                <a:spcPct val="150000"/>
              </a:lnSpc>
              <a:spcBef>
                <a:spcPct val="0"/>
              </a:spcBef>
              <a:spcAft>
                <a:spcPct val="0"/>
              </a:spcAft>
              <a:buClr>
                <a:srgbClr val="FF0000"/>
              </a:buClr>
              <a:defRPr/>
            </a:pPr>
            <a:r>
              <a:rPr lang="fr-FR" b="1" dirty="0">
                <a:solidFill>
                  <a:srgbClr val="222268"/>
                </a:solidFill>
                <a:latin typeface="Calibri" pitchFamily="34" charset="0"/>
                <a:cs typeface="Calibri" pitchFamily="34" charset="0"/>
              </a:rPr>
              <a:t> </a:t>
            </a:r>
          </a:p>
          <a:p>
            <a:pPr algn="just" fontAlgn="base">
              <a:lnSpc>
                <a:spcPct val="150000"/>
              </a:lnSpc>
              <a:spcBef>
                <a:spcPct val="0"/>
              </a:spcBef>
              <a:spcAft>
                <a:spcPct val="0"/>
              </a:spcAft>
              <a:buClr>
                <a:srgbClr val="FF0000"/>
              </a:buClr>
              <a:defRPr/>
            </a:pPr>
            <a:r>
              <a:rPr lang="fr-FR" sz="2000" b="1" dirty="0">
                <a:solidFill>
                  <a:srgbClr val="222268"/>
                </a:solidFill>
                <a:latin typeface="Calibri" pitchFamily="34" charset="0"/>
                <a:cs typeface="Calibri" pitchFamily="34" charset="0"/>
              </a:rPr>
              <a:t>                       </a:t>
            </a:r>
            <a:endParaRPr lang="fr-FR" dirty="0">
              <a:solidFill>
                <a:srgbClr val="222268"/>
              </a:solidFill>
              <a:latin typeface="Calibri" pitchFamily="34" charset="0"/>
              <a:cs typeface="Calibri" pitchFamily="34" charset="0"/>
            </a:endParaRPr>
          </a:p>
        </p:txBody>
      </p:sp>
      <p:sp>
        <p:nvSpPr>
          <p:cNvPr id="6451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1941333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ChangeArrowheads="1"/>
          </p:cNvSpPr>
          <p:nvPr/>
        </p:nvSpPr>
        <p:spPr bwMode="auto">
          <a:xfrm>
            <a:off x="323850" y="714375"/>
            <a:ext cx="84963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1- Auto-oxydation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L’oxydation des lipides est une réaction auto-catalytique. Il s’agit d’un enchaînement de réactions radicalaires se déroulant en trois étapes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Une première réaction produit un radical libre par élimination d’un hydrogène de l’acide gras </a:t>
            </a:r>
            <a:r>
              <a:rPr lang="fr-FR" b="1" smtClean="0">
                <a:solidFill>
                  <a:srgbClr val="FF0000"/>
                </a:solidFill>
                <a:latin typeface="Calibri" pitchFamily="34" charset="0"/>
              </a:rPr>
              <a:t>(initiation)</a:t>
            </a:r>
            <a:r>
              <a:rPr lang="fr-FR" smtClean="0">
                <a:solidFill>
                  <a:srgbClr val="222268"/>
                </a:solidFill>
                <a:latin typeface="Calibri" pitchFamily="34" charset="0"/>
              </a:rPr>
              <a:t>. Puis les réactions s’enchaînent pour produire plusieurs radicaux libres </a:t>
            </a:r>
            <a:r>
              <a:rPr lang="fr-FR" b="1" smtClean="0">
                <a:solidFill>
                  <a:srgbClr val="FF0000"/>
                </a:solidFill>
                <a:latin typeface="Calibri" pitchFamily="34" charset="0"/>
              </a:rPr>
              <a:t>(propagation) </a:t>
            </a:r>
            <a:r>
              <a:rPr lang="fr-FR" smtClean="0">
                <a:solidFill>
                  <a:srgbClr val="222268"/>
                </a:solidFill>
                <a:latin typeface="Calibri" pitchFamily="34" charset="0"/>
              </a:rPr>
              <a:t>qui se combinent pour former des composés non radicalaires </a:t>
            </a:r>
            <a:r>
              <a:rPr lang="fr-FR" b="1" smtClean="0">
                <a:solidFill>
                  <a:srgbClr val="FF0000"/>
                </a:solidFill>
                <a:latin typeface="Calibri" pitchFamily="34" charset="0"/>
              </a:rPr>
              <a:t>(terminaison)</a:t>
            </a:r>
            <a:r>
              <a:rPr lang="fr-FR" smtClean="0">
                <a:solidFill>
                  <a:srgbClr val="222268"/>
                </a:solidFill>
                <a:latin typeface="Calibri" pitchFamily="34" charset="0"/>
              </a:rPr>
              <a:t>. </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p:txBody>
      </p:sp>
      <p:sp>
        <p:nvSpPr>
          <p:cNvPr id="6553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3675228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ChangeArrowheads="1"/>
          </p:cNvSpPr>
          <p:nvPr/>
        </p:nvSpPr>
        <p:spPr bwMode="auto">
          <a:xfrm>
            <a:off x="323850" y="714375"/>
            <a:ext cx="8496300"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p:txBody>
      </p:sp>
      <p:sp>
        <p:nvSpPr>
          <p:cNvPr id="6656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665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3525" y="1557338"/>
            <a:ext cx="6076950" cy="521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9430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5"/>
          <p:cNvSpPr>
            <a:spLocks noChangeArrowheads="1"/>
          </p:cNvSpPr>
          <p:nvPr/>
        </p:nvSpPr>
        <p:spPr bwMode="auto">
          <a:xfrm>
            <a:off x="323850" y="714375"/>
            <a:ext cx="8496300"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1- Auto-oxydation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Les graisses animales rancissent très vite.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Exemple : </a:t>
            </a:r>
            <a:r>
              <a:rPr lang="fr-FR" smtClean="0">
                <a:solidFill>
                  <a:srgbClr val="222268"/>
                </a:solidFill>
                <a:latin typeface="Calibri" pitchFamily="34" charset="0"/>
              </a:rPr>
              <a:t>le suif de mouton ou de boeuf contient une faible quantité d'insaturés (40-50% d'insaturés).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Les huiles végétales sont plus stables, bien que contenant une plus grande quantité d'insaturés (80 à 85%) pour l'huile d'olive ou d'arachide.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Explication :</a:t>
            </a:r>
            <a:r>
              <a:rPr lang="fr-FR" smtClean="0">
                <a:solidFill>
                  <a:srgbClr val="222268"/>
                </a:solidFill>
                <a:latin typeface="Calibri" pitchFamily="34" charset="0"/>
              </a:rPr>
              <a:t> ceci est dû à la présence de substances de nature phénolique dites "</a:t>
            </a:r>
            <a:r>
              <a:rPr lang="fr-FR" b="1" smtClean="0">
                <a:solidFill>
                  <a:srgbClr val="222268"/>
                </a:solidFill>
                <a:latin typeface="Calibri" pitchFamily="34" charset="0"/>
              </a:rPr>
              <a:t>anti-oxygène" </a:t>
            </a:r>
            <a:r>
              <a:rPr lang="fr-FR" smtClean="0">
                <a:solidFill>
                  <a:srgbClr val="222268"/>
                </a:solidFill>
                <a:latin typeface="Calibri" pitchFamily="34" charset="0"/>
              </a:rPr>
              <a:t>ou</a:t>
            </a:r>
            <a:r>
              <a:rPr lang="fr-FR" b="1" smtClean="0">
                <a:solidFill>
                  <a:srgbClr val="222268"/>
                </a:solidFill>
                <a:latin typeface="Calibri" pitchFamily="34" charset="0"/>
              </a:rPr>
              <a:t> inhibitols </a:t>
            </a:r>
            <a:r>
              <a:rPr lang="fr-FR" smtClean="0">
                <a:solidFill>
                  <a:srgbClr val="222268"/>
                </a:solidFill>
                <a:latin typeface="Calibri" pitchFamily="34" charset="0"/>
              </a:rPr>
              <a:t>qui freinent momentanément la fixation d'oxygène sur les chaînes insaturées comme le tocophérol ou vitamine E, le gossipol (huile de coton) ou le sésamol (huile de sésame).</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p:txBody>
      </p:sp>
      <p:sp>
        <p:nvSpPr>
          <p:cNvPr id="6758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2629229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ChangeArrowheads="1"/>
          </p:cNvSpPr>
          <p:nvPr/>
        </p:nvSpPr>
        <p:spPr bwMode="auto">
          <a:xfrm>
            <a:off x="323850" y="714375"/>
            <a:ext cx="84963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2- Photo-oxydation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photo-oxydation est une voie importante de production d’hydroperoxydes (Les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hydroperoxydes formés sont différents de ceux formés par autooxydation) en présence d’oxygène, d’énergie lumineuse et de photosensibilisateurs tels que les hémoprotéines ou la riboflavine. </a:t>
            </a:r>
            <a:r>
              <a:rPr lang="fr-FR" smtClean="0">
                <a:solidFill>
                  <a:srgbClr val="FF0000"/>
                </a:solidFill>
                <a:latin typeface="Calibri" pitchFamily="34" charset="0"/>
              </a:rPr>
              <a:t>Les photosensibilisateurs (Sens) absorbent l’énergie lumineuse et passent à l’état triplet excité (Sens</a:t>
            </a:r>
            <a:r>
              <a:rPr lang="fr-FR" baseline="30000" smtClean="0">
                <a:solidFill>
                  <a:srgbClr val="FF0000"/>
                </a:solidFill>
                <a:latin typeface="Calibri" pitchFamily="34" charset="0"/>
              </a:rPr>
              <a:t>3</a:t>
            </a:r>
            <a:r>
              <a:rPr lang="fr-FR" smtClean="0">
                <a:solidFill>
                  <a:srgbClr val="FF0000"/>
                </a:solidFill>
                <a:latin typeface="Calibri" pitchFamily="34" charset="0"/>
              </a:rPr>
              <a:t>). </a:t>
            </a:r>
          </a:p>
        </p:txBody>
      </p:sp>
      <p:sp>
        <p:nvSpPr>
          <p:cNvPr id="6861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3699902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ChangeArrowheads="1"/>
          </p:cNvSpPr>
          <p:nvPr/>
        </p:nvSpPr>
        <p:spPr bwMode="auto">
          <a:xfrm>
            <a:off x="323850" y="714375"/>
            <a:ext cx="84963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Il est dû à l'action de deux enzymes qui sont la lipase et la lipoxygénase.</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p:txBody>
      </p:sp>
      <p:sp>
        <p:nvSpPr>
          <p:cNvPr id="6963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715144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5"/>
          <p:cNvSpPr>
            <a:spLocks noChangeArrowheads="1"/>
          </p:cNvSpPr>
          <p:nvPr/>
        </p:nvSpPr>
        <p:spPr bwMode="auto">
          <a:xfrm>
            <a:off x="323850" y="714375"/>
            <a:ext cx="84963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c.  Altération des composés lipidiques</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             3- Voie enzymatique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sym typeface="Wingdings" pitchFamily="2" charset="2"/>
              </a:rPr>
              <a:t> </a:t>
            </a:r>
            <a:r>
              <a:rPr lang="fr-FR" b="1" smtClean="0">
                <a:solidFill>
                  <a:srgbClr val="FF0000"/>
                </a:solidFill>
                <a:latin typeface="Calibri" pitchFamily="34" charset="0"/>
              </a:rPr>
              <a:t>Action de la lipase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Elle effectue une lipolyse des glycérides c'est-à- dire hydrolyse les liaisons ester des triglycérides en donnant des </a:t>
            </a:r>
            <a:r>
              <a:rPr lang="fr-FR" b="1" smtClean="0">
                <a:solidFill>
                  <a:srgbClr val="222268"/>
                </a:solidFill>
                <a:latin typeface="Calibri" pitchFamily="34" charset="0"/>
              </a:rPr>
              <a:t>monoglycérides</a:t>
            </a:r>
            <a:r>
              <a:rPr lang="fr-FR" smtClean="0">
                <a:solidFill>
                  <a:srgbClr val="222268"/>
                </a:solidFill>
                <a:latin typeface="Calibri" pitchFamily="34" charset="0"/>
              </a:rPr>
              <a:t>, des </a:t>
            </a:r>
            <a:r>
              <a:rPr lang="fr-FR" b="1" smtClean="0">
                <a:solidFill>
                  <a:srgbClr val="222268"/>
                </a:solidFill>
                <a:latin typeface="Calibri" pitchFamily="34" charset="0"/>
              </a:rPr>
              <a:t>diglycérides</a:t>
            </a:r>
            <a:r>
              <a:rPr lang="fr-FR" smtClean="0">
                <a:solidFill>
                  <a:srgbClr val="222268"/>
                </a:solidFill>
                <a:latin typeface="Calibri" pitchFamily="34" charset="0"/>
              </a:rPr>
              <a:t>, du </a:t>
            </a:r>
            <a:r>
              <a:rPr lang="fr-FR" b="1" smtClean="0">
                <a:solidFill>
                  <a:srgbClr val="222268"/>
                </a:solidFill>
                <a:latin typeface="Calibri" pitchFamily="34" charset="0"/>
              </a:rPr>
              <a:t>glycérol </a:t>
            </a:r>
            <a:r>
              <a:rPr lang="fr-FR" smtClean="0">
                <a:solidFill>
                  <a:srgbClr val="222268"/>
                </a:solidFill>
                <a:latin typeface="Calibri" pitchFamily="34" charset="0"/>
              </a:rPr>
              <a:t>et des </a:t>
            </a:r>
            <a:r>
              <a:rPr lang="fr-FR" b="1" smtClean="0">
                <a:solidFill>
                  <a:srgbClr val="222268"/>
                </a:solidFill>
                <a:latin typeface="Calibri" pitchFamily="34" charset="0"/>
              </a:rPr>
              <a:t>A.G</a:t>
            </a:r>
            <a:r>
              <a:rPr lang="fr-FR" smtClean="0">
                <a:solidFill>
                  <a:srgbClr val="222268"/>
                </a:solidFill>
                <a:latin typeface="Calibri" pitchFamily="34" charset="0"/>
              </a:rPr>
              <a:t>.</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 lipolyse peut entraîner :</a:t>
            </a:r>
          </a:p>
          <a:p>
            <a:pPr algn="just" fontAlgn="base">
              <a:lnSpc>
                <a:spcPct val="150000"/>
              </a:lnSpc>
              <a:spcBef>
                <a:spcPct val="0"/>
              </a:spcBef>
              <a:spcAft>
                <a:spcPct val="0"/>
              </a:spcAft>
              <a:buClr>
                <a:srgbClr val="FF0000"/>
              </a:buClr>
            </a:pPr>
            <a:r>
              <a:rPr lang="fr-FR" b="1" smtClean="0">
                <a:solidFill>
                  <a:srgbClr val="222268"/>
                </a:solidFill>
                <a:latin typeface="Calibri" pitchFamily="34" charset="0"/>
              </a:rPr>
              <a:t>-</a:t>
            </a:r>
            <a:r>
              <a:rPr lang="fr-FR" smtClean="0">
                <a:solidFill>
                  <a:srgbClr val="222268"/>
                </a:solidFill>
                <a:latin typeface="Calibri" pitchFamily="34" charset="0"/>
              </a:rPr>
              <a:t> une simple acidification sans altération du goût ou de l'odeur si les A.G. libérés ont un nombre d'atomes de carbone </a:t>
            </a:r>
            <a:r>
              <a:rPr lang="fr-FR" b="1" smtClean="0">
                <a:solidFill>
                  <a:srgbClr val="222268"/>
                </a:solidFill>
                <a:latin typeface="Calibri" pitchFamily="34" charset="0"/>
              </a:rPr>
              <a:t>&gt;12</a:t>
            </a:r>
          </a:p>
          <a:p>
            <a:pPr algn="just" fontAlgn="base">
              <a:lnSpc>
                <a:spcPct val="150000"/>
              </a:lnSpc>
              <a:spcBef>
                <a:spcPct val="0"/>
              </a:spcBef>
              <a:spcAft>
                <a:spcPct val="0"/>
              </a:spcAft>
              <a:buClr>
                <a:srgbClr val="FF0000"/>
              </a:buClr>
            </a:pPr>
            <a:r>
              <a:rPr lang="fr-FR" b="1" smtClean="0">
                <a:solidFill>
                  <a:srgbClr val="222268"/>
                </a:solidFill>
                <a:latin typeface="Calibri" pitchFamily="34" charset="0"/>
              </a:rPr>
              <a:t>- </a:t>
            </a:r>
            <a:r>
              <a:rPr lang="fr-FR" smtClean="0">
                <a:solidFill>
                  <a:srgbClr val="222268"/>
                </a:solidFill>
                <a:latin typeface="Calibri" pitchFamily="34" charset="0"/>
              </a:rPr>
              <a:t>un rancissement s'il y a libération d'acides gras de faible PM tel que l'acide butyrique.</a:t>
            </a:r>
          </a:p>
        </p:txBody>
      </p:sp>
      <p:sp>
        <p:nvSpPr>
          <p:cNvPr id="7065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spTree>
    <p:extLst>
      <p:ext uri="{BB962C8B-B14F-4D97-AF65-F5344CB8AC3E}">
        <p14:creationId xmlns:p14="http://schemas.microsoft.com/office/powerpoint/2010/main" val="3272999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21701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c.  Altération des composés lipidiques</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             3- Voie enzymatique</a:t>
            </a:r>
          </a:p>
          <a:p>
            <a:pPr marL="285750" indent="-285750" algn="just" fontAlgn="base">
              <a:lnSpc>
                <a:spcPct val="150000"/>
              </a:lnSpc>
              <a:spcBef>
                <a:spcPct val="0"/>
              </a:spcBef>
              <a:spcAft>
                <a:spcPct val="0"/>
              </a:spcAft>
              <a:buClr>
                <a:srgbClr val="FF0000"/>
              </a:buClr>
              <a:buFont typeface="Wingdings" pitchFamily="2" charset="2"/>
              <a:buChar char=""/>
              <a:defRPr/>
            </a:pPr>
            <a:r>
              <a:rPr lang="fr-FR" b="1" dirty="0">
                <a:solidFill>
                  <a:srgbClr val="FF0000"/>
                </a:solidFill>
                <a:latin typeface="Calibri" pitchFamily="34" charset="0"/>
                <a:cs typeface="Calibri" pitchFamily="34" charset="0"/>
              </a:rPr>
              <a:t>Action de la lipase</a:t>
            </a:r>
          </a:p>
          <a:p>
            <a:pPr algn="just" fontAlgn="base">
              <a:lnSpc>
                <a:spcPct val="150000"/>
              </a:lnSpc>
              <a:spcBef>
                <a:spcPct val="0"/>
              </a:spcBef>
              <a:spcAft>
                <a:spcPct val="0"/>
              </a:spcAft>
              <a:buClr>
                <a:srgbClr val="FF0000"/>
              </a:buClr>
              <a:defRPr/>
            </a:pPr>
            <a:endParaRPr lang="fr-FR" b="1" dirty="0">
              <a:solidFill>
                <a:srgbClr val="FF0000"/>
              </a:solidFill>
              <a:latin typeface="Calibri" pitchFamily="34" charset="0"/>
              <a:cs typeface="Calibri" pitchFamily="34" charset="0"/>
            </a:endParaRPr>
          </a:p>
        </p:txBody>
      </p:sp>
      <p:sp>
        <p:nvSpPr>
          <p:cNvPr id="7168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
        <p:nvSpPr>
          <p:cNvPr id="2" name="Right Arrow 1"/>
          <p:cNvSpPr/>
          <p:nvPr/>
        </p:nvSpPr>
        <p:spPr>
          <a:xfrm>
            <a:off x="539087" y="1714456"/>
            <a:ext cx="432048" cy="216024"/>
          </a:xfrm>
          <a:prstGeom prst="rightArrow">
            <a:avLst/>
          </a:prstGeom>
          <a:solidFill>
            <a:schemeClr val="accent6">
              <a:lumMod val="60000"/>
              <a:lumOff val="40000"/>
            </a:schemeClr>
          </a:solidFill>
          <a:ln>
            <a:solidFill>
              <a:schemeClr val="accent6">
                <a:lumMod val="60000"/>
                <a:lumOff val="40000"/>
              </a:schemeClr>
            </a:solidFill>
          </a:ln>
        </p:spPr>
        <p:style>
          <a:lnRef idx="0">
            <a:schemeClr val="accent5"/>
          </a:lnRef>
          <a:fillRef idx="3">
            <a:schemeClr val="accent5"/>
          </a:fillRef>
          <a:effectRef idx="3">
            <a:schemeClr val="accent5"/>
          </a:effectRef>
          <a:fontRef idx="minor">
            <a:schemeClr val="lt1"/>
          </a:fontRef>
        </p:style>
        <p:txBody>
          <a:bodyPr anchor="ctr"/>
          <a:lstStyle/>
          <a:p>
            <a:pPr algn="ctr" fontAlgn="base">
              <a:spcBef>
                <a:spcPct val="0"/>
              </a:spcBef>
              <a:spcAft>
                <a:spcPct val="0"/>
              </a:spcAft>
              <a:defRPr/>
            </a:pPr>
            <a:endParaRPr lang="fr-FR">
              <a:solidFill>
                <a:srgbClr val="2D2D8A">
                  <a:lumMod val="60000"/>
                  <a:lumOff val="40000"/>
                </a:srgbClr>
              </a:solidFill>
            </a:endParaRPr>
          </a:p>
        </p:txBody>
      </p:sp>
      <p:pic>
        <p:nvPicPr>
          <p:cNvPr id="7168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2627313"/>
            <a:ext cx="8172450" cy="231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5425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15805</TotalTime>
  <Words>1030</Words>
  <Application>Microsoft Office PowerPoint</Application>
  <PresentationFormat>Affichage à l'écran (4:3)</PresentationFormat>
  <Paragraphs>115</Paragraphs>
  <Slides>17</Slides>
  <Notes>1</Notes>
  <HiddenSlides>0</HiddenSlides>
  <MMClips>0</MMClips>
  <ScaleCrop>false</ScaleCrop>
  <HeadingPairs>
    <vt:vector size="4" baseType="variant">
      <vt:variant>
        <vt:lpstr>Thème</vt:lpstr>
      </vt:variant>
      <vt:variant>
        <vt:i4>3</vt:i4>
      </vt:variant>
      <vt:variant>
        <vt:lpstr>Titres des diapositives</vt:lpstr>
      </vt:variant>
      <vt:variant>
        <vt:i4>17</vt:i4>
      </vt:variant>
    </vt:vector>
  </HeadingPairs>
  <TitlesOfParts>
    <vt:vector size="20" baseType="lpstr">
      <vt:lpstr>Diseño predeterminado</vt:lpstr>
      <vt:lpstr>1_Diseño predeterminado</vt:lpstr>
      <vt:lpstr>2_Diseño predeterminado</vt:lpstr>
      <vt:lpstr>Cours de Microbiologie Alimentaire (3ème année – Microbiologie)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aaaaaa</cp:lastModifiedBy>
  <cp:revision>17</cp:revision>
  <dcterms:created xsi:type="dcterms:W3CDTF">2020-04-07T12:02:36Z</dcterms:created>
  <dcterms:modified xsi:type="dcterms:W3CDTF">2020-05-05T04:10:43Z</dcterms:modified>
</cp:coreProperties>
</file>