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69" r:id="rId2"/>
    <p:sldId id="270" r:id="rId3"/>
    <p:sldId id="271" r:id="rId4"/>
    <p:sldId id="272" r:id="rId5"/>
    <p:sldId id="27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480"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r">
              <a:defRPr sz="4800"/>
            </a:lvl1pPr>
          </a:lstStyle>
          <a:p>
            <a:r>
              <a:rPr lang="ar-SA" dirty="0"/>
              <a:t>انقر لتحرير نمط عنوان الشكل الرئيسي</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r">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dirty="0"/>
              <a:t>انقر لتحرير نمط العنوان الفرعي للشكل الرئيسي</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4/18/2020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ar-SA" dirty="0"/>
              <a:t>انقر لتحرير نمط عنوان الشكل الرئيسي</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ar-SA" dirty="0"/>
              <a:t>انقر فوق الأيقونة لإضافة صورة</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dirty="0"/>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ar-SA" dirty="0"/>
              <a:t>انقر لتحرير نمط عنوان الشكل الرئيسي</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dirty="0"/>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ar-SA" dirty="0"/>
              <a:t>انقر لتحرير نمط عنوان الشكل الرئيسي</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dirty="0"/>
              <a:t>انقر لتحرير أنماط نص الشكل الرئيسي</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dirty="0"/>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ar-SA" dirty="0"/>
              <a:t>انقر لتحرير نمط عنوان الشكل الرئيسي</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dirty="0"/>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ar-SA" dirty="0"/>
              <a:t>انقر لتحرير نمط عنوان الشكل الرئيسي</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dirty="0"/>
              <a:t>انقر لتحرير أنماط نص الشكل الرئيسي</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dirty="0"/>
              <a:t>انقر لتحرير أنماط نص الشكل الرئيسي</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dirty="0"/>
              <a:t>انقر لتحرير أنماط نص الشكل الرئيسي</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dirty="0"/>
              <a:t>انقر لتحرير أنماط نص الشكل الرئيسي</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dirty="0"/>
              <a:t>انقر لتحرير أنماط نص الشكل الرئيسي</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dirty="0"/>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ar-SA" dirty="0"/>
              <a:t>انقر لتحرير نمط عنوان الشكل الرئيسي</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dirty="0"/>
              <a:t>انقر لتحرير أنماط نص الشكل الرئيسي</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dirty="0"/>
              <a:t>انقر فوق الأيقونة لإضافة صورة</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dirty="0"/>
              <a:t>انقر لتحرير أنماط نص الشكل الرئيسي</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dirty="0"/>
              <a:t>انقر لتحرير أنماط نص الشكل الرئيسي</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dirty="0"/>
              <a:t>انقر فوق الأيقونة لإضافة صورة</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dirty="0"/>
              <a:t>انقر لتحرير أنماط نص الشكل الرئيسي</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dirty="0"/>
              <a:t>انقر لتحرير أنماط نص الشكل الرئيسي</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dirty="0"/>
              <a:t>انقر فوق الأيقونة لإضافة صورة</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dirty="0"/>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ar-SA" dirty="0"/>
              <a:t>انقر لتحرير نمط عنوان الشكل الرئيسي</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ar-SA" dirty="0"/>
              <a:t>انقر لتحرير نمط عنوان الشكل الرئيسي</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dirty="0"/>
              <a:t>انقر لتحرير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انقر لتحرير نمط عنوان الشكل الرئيسي</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ar-SA" dirty="0"/>
              <a:t>انقر لتحرير نمط عنوان الشكل الرئيسي</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dirty="0"/>
              <a:t>انقر لتحرير أنماط نص الشكل الرئيسي</a:t>
            </a:r>
          </a:p>
        </p:txBody>
      </p:sp>
      <p:sp>
        <p:nvSpPr>
          <p:cNvPr id="4" name="Content Placeholder 3"/>
          <p:cNvSpPr>
            <a:spLocks noGrp="1"/>
          </p:cNvSpPr>
          <p:nvPr>
            <p:ph sz="half" idx="2"/>
          </p:nvPr>
        </p:nvSpPr>
        <p:spPr>
          <a:xfrm>
            <a:off x="1141410" y="3073397"/>
            <a:ext cx="4878391" cy="2717801"/>
          </a:xfrm>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dirty="0"/>
              <a:t>انقر لتحرير أنماط نص الشكل الرئيسي</a:t>
            </a:r>
          </a:p>
        </p:txBody>
      </p:sp>
      <p:sp>
        <p:nvSpPr>
          <p:cNvPr id="6" name="Content Placeholder 5"/>
          <p:cNvSpPr>
            <a:spLocks noGrp="1"/>
          </p:cNvSpPr>
          <p:nvPr>
            <p:ph sz="quarter" idx="4"/>
          </p:nvPr>
        </p:nvSpPr>
        <p:spPr>
          <a:xfrm>
            <a:off x="6172200" y="3073397"/>
            <a:ext cx="4875210" cy="2717801"/>
          </a:xfrm>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ar-SA" dirty="0"/>
              <a:t>انقر لتحرير نمط عنوان الشكل الرئيسي</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dirty="0"/>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ar-SA" dirty="0"/>
              <a:t>انقر لتحرير نمط عنوان الشكل الرئيسي</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a:t>انقر فوق الأيقونة لإضافة صورة</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dirty="0"/>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4/18/2020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r">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slow">
    <p:fade/>
  </p:transition>
  <p:txStyles>
    <p:titleStyle>
      <a:lvl1pPr algn="r"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5223BFC-8414-FA41-9CB4-43E10E327A2A}"/>
              </a:ext>
            </a:extLst>
          </p:cNvPr>
          <p:cNvSpPr>
            <a:spLocks noGrp="1"/>
          </p:cNvSpPr>
          <p:nvPr>
            <p:ph type="title"/>
          </p:nvPr>
        </p:nvSpPr>
        <p:spPr>
          <a:xfrm>
            <a:off x="1141412" y="283089"/>
            <a:ext cx="5279313" cy="783710"/>
          </a:xfrm>
        </p:spPr>
        <p:txBody>
          <a:bodyPr anchor="t">
            <a:normAutofit/>
          </a:bodyPr>
          <a:lstStyle/>
          <a:p>
            <a:pPr algn="l"/>
            <a:r>
              <a:rPr lang="ar-DZ" sz="3200" b="1" i="1" u="sng">
                <a:solidFill>
                  <a:srgbClr val="C00000"/>
                </a:solidFill>
                <a:latin typeface="Arial Black" panose="020B0604020202020204" pitchFamily="34" charset="0"/>
                <a:cs typeface="Arial Black" panose="020B0604020202020204" pitchFamily="34" charset="0"/>
              </a:rPr>
              <a:t> H –Minosa pudica</a:t>
            </a:r>
            <a:endParaRPr lang="ar-DZ" sz="3200" u="sng">
              <a:solidFill>
                <a:srgbClr val="C00000"/>
              </a:solidFill>
              <a:latin typeface="Arial Black" panose="020B0604020202020204" pitchFamily="34" charset="0"/>
              <a:cs typeface="Arial Black" panose="020B0604020202020204" pitchFamily="34" charset="0"/>
            </a:endParaRPr>
          </a:p>
        </p:txBody>
      </p:sp>
      <p:sp>
        <p:nvSpPr>
          <p:cNvPr id="3" name="عنصر نائب للمحتوى 2">
            <a:extLst>
              <a:ext uri="{FF2B5EF4-FFF2-40B4-BE49-F238E27FC236}">
                <a16:creationId xmlns:a16="http://schemas.microsoft.com/office/drawing/2014/main" xmlns="" id="{F49BAF15-729A-7049-B07F-E737B3C7ED6F}"/>
              </a:ext>
            </a:extLst>
          </p:cNvPr>
          <p:cNvSpPr>
            <a:spLocks noGrp="1"/>
          </p:cNvSpPr>
          <p:nvPr>
            <p:ph idx="1"/>
          </p:nvPr>
        </p:nvSpPr>
        <p:spPr>
          <a:xfrm>
            <a:off x="424359" y="1066798"/>
            <a:ext cx="4870896" cy="5224775"/>
          </a:xfrm>
        </p:spPr>
        <p:txBody>
          <a:bodyPr>
            <a:noAutofit/>
          </a:bodyPr>
          <a:lstStyle/>
          <a:p>
            <a:pPr algn="l"/>
            <a:r>
              <a:rPr lang="af-ZA" b="1" i="1">
                <a:solidFill>
                  <a:schemeClr val="bg1"/>
                </a:solidFill>
              </a:rPr>
              <a:t>Cette plante est également connue comme une plante timide, ou une plante sensible!  Pourquoi? Car si vous le touchez, il se rétrécira sur lui-même (ses feuilles rétrécissent) et ne reviendra à son état que si vous le laissez quelques minutes!  Vous verrez également dans cette vidéo:</a:t>
            </a:r>
            <a:endParaRPr lang="ar-DZ" b="1" i="1">
              <a:solidFill>
                <a:schemeClr val="bg1"/>
              </a:solidFill>
            </a:endParaRPr>
          </a:p>
        </p:txBody>
      </p:sp>
      <p:pic>
        <p:nvPicPr>
          <p:cNvPr id="4" name="صورة 4">
            <a:extLst>
              <a:ext uri="{FF2B5EF4-FFF2-40B4-BE49-F238E27FC236}">
                <a16:creationId xmlns:a16="http://schemas.microsoft.com/office/drawing/2014/main" xmlns="" id="{6E4A2736-0C73-6546-AD9C-D51A9D6C2FB7}"/>
              </a:ext>
            </a:extLst>
          </p:cNvPr>
          <p:cNvPicPr>
            <a:picLocks noChangeAspect="1"/>
          </p:cNvPicPr>
          <p:nvPr/>
        </p:nvPicPr>
        <p:blipFill>
          <a:blip r:embed="rId2"/>
          <a:stretch>
            <a:fillRect/>
          </a:stretch>
        </p:blipFill>
        <p:spPr>
          <a:xfrm>
            <a:off x="5893764" y="144280"/>
            <a:ext cx="5873877" cy="6291822"/>
          </a:xfrm>
          <a:prstGeom prst="rect">
            <a:avLst/>
          </a:prstGeom>
        </p:spPr>
      </p:pic>
    </p:spTree>
    <p:extLst>
      <p:ext uri="{BB962C8B-B14F-4D97-AF65-F5344CB8AC3E}">
        <p14:creationId xmlns:p14="http://schemas.microsoft.com/office/powerpoint/2010/main" val="39620899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21600000">
                                      <p:cBhvr>
                                        <p:cTn id="19"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F5D503F-F126-D54C-AF38-0851B298C497}"/>
              </a:ext>
            </a:extLst>
          </p:cNvPr>
          <p:cNvSpPr>
            <a:spLocks noGrp="1"/>
          </p:cNvSpPr>
          <p:nvPr>
            <p:ph type="title"/>
          </p:nvPr>
        </p:nvSpPr>
        <p:spPr>
          <a:xfrm>
            <a:off x="873475" y="326571"/>
            <a:ext cx="9905998" cy="885618"/>
          </a:xfrm>
        </p:spPr>
        <p:txBody>
          <a:bodyPr anchor="t">
            <a:normAutofit/>
          </a:bodyPr>
          <a:lstStyle/>
          <a:p>
            <a:pPr algn="l"/>
            <a:r>
              <a:rPr lang="af-ZA" sz="2400" b="1" i="1">
                <a:solidFill>
                  <a:schemeClr val="bg1"/>
                </a:solidFill>
              </a:rPr>
              <a:t>Cette merveilleuse plante est répandue en Indonésie et dans de nombreuses régions tropicales.</a:t>
            </a:r>
            <a:endParaRPr lang="ar-DZ" sz="2400" b="1" i="1">
              <a:solidFill>
                <a:schemeClr val="bg1"/>
              </a:solidFill>
            </a:endParaRPr>
          </a:p>
        </p:txBody>
      </p:sp>
      <p:sp>
        <p:nvSpPr>
          <p:cNvPr id="3" name="عنصر نائب للمحتوى 2">
            <a:extLst>
              <a:ext uri="{FF2B5EF4-FFF2-40B4-BE49-F238E27FC236}">
                <a16:creationId xmlns:a16="http://schemas.microsoft.com/office/drawing/2014/main" xmlns="" id="{83AC87FC-0F7A-2042-9C10-DBC69F03C575}"/>
              </a:ext>
            </a:extLst>
          </p:cNvPr>
          <p:cNvSpPr>
            <a:spLocks noGrp="1"/>
          </p:cNvSpPr>
          <p:nvPr>
            <p:ph idx="1"/>
          </p:nvPr>
        </p:nvSpPr>
        <p:spPr>
          <a:xfrm flipV="1">
            <a:off x="1141412" y="5738064"/>
            <a:ext cx="45719" cy="350556"/>
          </a:xfrm>
        </p:spPr>
        <p:txBody>
          <a:bodyPr>
            <a:normAutofit fontScale="70000" lnSpcReduction="20000"/>
          </a:bodyPr>
          <a:lstStyle/>
          <a:p>
            <a:r>
              <a:rPr lang="ar-DZ"/>
              <a:t>.</a:t>
            </a:r>
          </a:p>
        </p:txBody>
      </p:sp>
      <p:pic>
        <p:nvPicPr>
          <p:cNvPr id="4" name="Mimosa Pudica - The Sensitive Plant(240P).mp4">
            <a:hlinkClick r:id="" action="ppaction://media"/>
            <a:extLst>
              <a:ext uri="{FF2B5EF4-FFF2-40B4-BE49-F238E27FC236}">
                <a16:creationId xmlns:a16="http://schemas.microsoft.com/office/drawing/2014/main" xmlns="" id="{9DE0D252-686F-D24D-B15C-BB19F2F7500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282083" y="1908315"/>
            <a:ext cx="4705021" cy="4424277"/>
          </a:xfrm>
          <a:prstGeom prst="rect">
            <a:avLst/>
          </a:prstGeom>
        </p:spPr>
      </p:pic>
      <p:pic>
        <p:nvPicPr>
          <p:cNvPr id="8" name="صورة 8">
            <a:extLst>
              <a:ext uri="{FF2B5EF4-FFF2-40B4-BE49-F238E27FC236}">
                <a16:creationId xmlns:a16="http://schemas.microsoft.com/office/drawing/2014/main" xmlns="" id="{6F3DC273-9828-254F-B331-8AC3790244C5}"/>
              </a:ext>
            </a:extLst>
          </p:cNvPr>
          <p:cNvPicPr>
            <a:picLocks noChangeAspect="1"/>
          </p:cNvPicPr>
          <p:nvPr/>
        </p:nvPicPr>
        <p:blipFill>
          <a:blip r:embed="rId5"/>
          <a:stretch>
            <a:fillRect/>
          </a:stretch>
        </p:blipFill>
        <p:spPr>
          <a:xfrm>
            <a:off x="42482" y="1212189"/>
            <a:ext cx="7158740" cy="5104983"/>
          </a:xfrm>
          <a:prstGeom prst="rect">
            <a:avLst/>
          </a:prstGeom>
        </p:spPr>
      </p:pic>
      <p:pic>
        <p:nvPicPr>
          <p:cNvPr id="10" name="صورة 10">
            <a:extLst>
              <a:ext uri="{FF2B5EF4-FFF2-40B4-BE49-F238E27FC236}">
                <a16:creationId xmlns:a16="http://schemas.microsoft.com/office/drawing/2014/main" xmlns="" id="{78740449-5D1E-C641-9764-E5D473C254DA}"/>
              </a:ext>
            </a:extLst>
          </p:cNvPr>
          <p:cNvPicPr>
            <a:picLocks noChangeAspect="1"/>
          </p:cNvPicPr>
          <p:nvPr/>
        </p:nvPicPr>
        <p:blipFill>
          <a:blip r:embed="rId6"/>
          <a:stretch>
            <a:fillRect/>
          </a:stretch>
        </p:blipFill>
        <p:spPr>
          <a:xfrm>
            <a:off x="0" y="1486059"/>
            <a:ext cx="7802659" cy="5319238"/>
          </a:xfrm>
          <a:prstGeom prst="rect">
            <a:avLst/>
          </a:prstGeom>
        </p:spPr>
      </p:pic>
      <p:pic>
        <p:nvPicPr>
          <p:cNvPr id="12" name="صورة 12">
            <a:extLst>
              <a:ext uri="{FF2B5EF4-FFF2-40B4-BE49-F238E27FC236}">
                <a16:creationId xmlns:a16="http://schemas.microsoft.com/office/drawing/2014/main" xmlns="" id="{460BE1A3-3362-DB4F-AC48-8360B24FA5F6}"/>
              </a:ext>
            </a:extLst>
          </p:cNvPr>
          <p:cNvPicPr>
            <a:picLocks noChangeAspect="1"/>
          </p:cNvPicPr>
          <p:nvPr/>
        </p:nvPicPr>
        <p:blipFill>
          <a:blip r:embed="rId7"/>
          <a:stretch>
            <a:fillRect/>
          </a:stretch>
        </p:blipFill>
        <p:spPr>
          <a:xfrm>
            <a:off x="787441" y="1148420"/>
            <a:ext cx="6516714" cy="5593108"/>
          </a:xfrm>
          <a:prstGeom prst="rect">
            <a:avLst/>
          </a:prstGeom>
        </p:spPr>
      </p:pic>
      <p:pic>
        <p:nvPicPr>
          <p:cNvPr id="14" name="صورة 14">
            <a:extLst>
              <a:ext uri="{FF2B5EF4-FFF2-40B4-BE49-F238E27FC236}">
                <a16:creationId xmlns:a16="http://schemas.microsoft.com/office/drawing/2014/main" xmlns="" id="{7F72FE93-A88F-4948-8822-1A306AC2EC1D}"/>
              </a:ext>
            </a:extLst>
          </p:cNvPr>
          <p:cNvPicPr>
            <a:picLocks noChangeAspect="1"/>
          </p:cNvPicPr>
          <p:nvPr/>
        </p:nvPicPr>
        <p:blipFill>
          <a:blip r:embed="rId8"/>
          <a:stretch>
            <a:fillRect/>
          </a:stretch>
        </p:blipFill>
        <p:spPr>
          <a:xfrm>
            <a:off x="433967" y="1394511"/>
            <a:ext cx="7201590" cy="5238750"/>
          </a:xfrm>
          <a:prstGeom prst="rect">
            <a:avLst/>
          </a:prstGeom>
        </p:spPr>
      </p:pic>
    </p:spTree>
    <p:extLst>
      <p:ext uri="{BB962C8B-B14F-4D97-AF65-F5344CB8AC3E}">
        <p14:creationId xmlns:p14="http://schemas.microsoft.com/office/powerpoint/2010/main" val="11215875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nodeType="clickEffect">
                                  <p:stCondLst>
                                    <p:cond delay="0"/>
                                  </p:stCondLst>
                                  <p:childTnLst>
                                    <p:animEffect transition="out" filter="fade">
                                      <p:cBhvr>
                                        <p:cTn id="12" dur="1000"/>
                                        <p:tgtEl>
                                          <p:spTgt spid="4"/>
                                        </p:tgtEl>
                                      </p:cBhvr>
                                    </p:animEffect>
                                    <p:anim calcmode="lin" valueType="num">
                                      <p:cBhvr>
                                        <p:cTn id="13" dur="1000"/>
                                        <p:tgtEl>
                                          <p:spTgt spid="4"/>
                                        </p:tgtEl>
                                        <p:attrNameLst>
                                          <p:attrName>ppt_x</p:attrName>
                                        </p:attrNameLst>
                                      </p:cBhvr>
                                      <p:tavLst>
                                        <p:tav tm="0">
                                          <p:val>
                                            <p:strVal val="ppt_x"/>
                                          </p:val>
                                        </p:tav>
                                        <p:tav tm="100000">
                                          <p:val>
                                            <p:strVal val="ppt_x"/>
                                          </p:val>
                                        </p:tav>
                                      </p:tavLst>
                                    </p:anim>
                                    <p:anim calcmode="lin" valueType="num">
                                      <p:cBhvr>
                                        <p:cTn id="14" dur="1000"/>
                                        <p:tgtEl>
                                          <p:spTgt spid="4"/>
                                        </p:tgtEl>
                                        <p:attrNameLst>
                                          <p:attrName>ppt_y</p:attrName>
                                        </p:attrNameLst>
                                      </p:cBhvr>
                                      <p:tavLst>
                                        <p:tav tm="0">
                                          <p:val>
                                            <p:strVal val="ppt_y"/>
                                          </p:val>
                                        </p:tav>
                                        <p:tav tm="100000">
                                          <p:val>
                                            <p:strVal val="ppt_y+.1"/>
                                          </p:val>
                                        </p:tav>
                                      </p:tavLst>
                                    </p:anim>
                                    <p:set>
                                      <p:cBhvr>
                                        <p:cTn id="15" dur="1" fill="hold">
                                          <p:stCondLst>
                                            <p:cond delay="999"/>
                                          </p:stCondLst>
                                        </p:cTn>
                                        <p:tgtEl>
                                          <p:spTgt spid="4"/>
                                        </p:tgtEl>
                                        <p:attrNameLst>
                                          <p:attrName>style.visibility</p:attrName>
                                        </p:attrNameLst>
                                      </p:cBhvr>
                                      <p:to>
                                        <p:strVal val="hidden"/>
                                      </p:to>
                                    </p:set>
                                    <p:cmd type="call" cmd="stop">
                                      <p:cBhvr>
                                        <p:cTn id="16" dur="1">
                                          <p:stCondLst>
                                            <p:cond delay="999"/>
                                          </p:stCondLst>
                                        </p:cTn>
                                        <p:tgtEl>
                                          <p:spTgt spid="4"/>
                                        </p:tgtEl>
                                      </p:cBhvr>
                                    </p:cmd>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8"/>
                                        </p:tgtEl>
                                        <p:attrNameLst>
                                          <p:attrName>r</p:attrName>
                                        </p:attrNameLst>
                                      </p:cBhvr>
                                    </p:animRot>
                                    <p:animRot by="-240000">
                                      <p:cBhvr>
                                        <p:cTn id="37" dur="200" fill="hold">
                                          <p:stCondLst>
                                            <p:cond delay="200"/>
                                          </p:stCondLst>
                                        </p:cTn>
                                        <p:tgtEl>
                                          <p:spTgt spid="8"/>
                                        </p:tgtEl>
                                        <p:attrNameLst>
                                          <p:attrName>r</p:attrName>
                                        </p:attrNameLst>
                                      </p:cBhvr>
                                    </p:animRot>
                                    <p:animRot by="240000">
                                      <p:cBhvr>
                                        <p:cTn id="38" dur="200" fill="hold">
                                          <p:stCondLst>
                                            <p:cond delay="400"/>
                                          </p:stCondLst>
                                        </p:cTn>
                                        <p:tgtEl>
                                          <p:spTgt spid="8"/>
                                        </p:tgtEl>
                                        <p:attrNameLst>
                                          <p:attrName>r</p:attrName>
                                        </p:attrNameLst>
                                      </p:cBhvr>
                                    </p:animRot>
                                    <p:animRot by="-240000">
                                      <p:cBhvr>
                                        <p:cTn id="39" dur="200" fill="hold">
                                          <p:stCondLst>
                                            <p:cond delay="600"/>
                                          </p:stCondLst>
                                        </p:cTn>
                                        <p:tgtEl>
                                          <p:spTgt spid="8"/>
                                        </p:tgtEl>
                                        <p:attrNameLst>
                                          <p:attrName>r</p:attrName>
                                        </p:attrNameLst>
                                      </p:cBhvr>
                                    </p:animRot>
                                    <p:animRot by="120000">
                                      <p:cBhvr>
                                        <p:cTn id="40" dur="200" fill="hold">
                                          <p:stCondLst>
                                            <p:cond delay="800"/>
                                          </p:stCondLst>
                                        </p:cTn>
                                        <p:tgtEl>
                                          <p:spTgt spid="8"/>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1" presetClass="exit" presetSubtype="1" fill="hold" nodeType="clickEffect">
                                  <p:stCondLst>
                                    <p:cond delay="0"/>
                                  </p:stCondLst>
                                  <p:childTnLst>
                                    <p:animEffect transition="out" filter="wheel(1)">
                                      <p:cBhvr>
                                        <p:cTn id="44" dur="2000"/>
                                        <p:tgtEl>
                                          <p:spTgt spid="8"/>
                                        </p:tgtEl>
                                      </p:cBhvr>
                                    </p:animEffect>
                                    <p:set>
                                      <p:cBhvr>
                                        <p:cTn id="45" dur="1" fill="hold">
                                          <p:stCondLst>
                                            <p:cond delay="1999"/>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80">
                                          <p:stCondLst>
                                            <p:cond delay="0"/>
                                          </p:stCondLst>
                                        </p:cTn>
                                        <p:tgtEl>
                                          <p:spTgt spid="10"/>
                                        </p:tgtEl>
                                      </p:cBhvr>
                                    </p:animEffect>
                                    <p:anim calcmode="lin" valueType="num">
                                      <p:cBhvr>
                                        <p:cTn id="5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6" dur="26">
                                          <p:stCondLst>
                                            <p:cond delay="650"/>
                                          </p:stCondLst>
                                        </p:cTn>
                                        <p:tgtEl>
                                          <p:spTgt spid="10"/>
                                        </p:tgtEl>
                                      </p:cBhvr>
                                      <p:to x="100000" y="60000"/>
                                    </p:animScale>
                                    <p:animScale>
                                      <p:cBhvr>
                                        <p:cTn id="57" dur="166" decel="50000">
                                          <p:stCondLst>
                                            <p:cond delay="676"/>
                                          </p:stCondLst>
                                        </p:cTn>
                                        <p:tgtEl>
                                          <p:spTgt spid="10"/>
                                        </p:tgtEl>
                                      </p:cBhvr>
                                      <p:to x="100000" y="100000"/>
                                    </p:animScale>
                                    <p:animScale>
                                      <p:cBhvr>
                                        <p:cTn id="58" dur="26">
                                          <p:stCondLst>
                                            <p:cond delay="1312"/>
                                          </p:stCondLst>
                                        </p:cTn>
                                        <p:tgtEl>
                                          <p:spTgt spid="10"/>
                                        </p:tgtEl>
                                      </p:cBhvr>
                                      <p:to x="100000" y="80000"/>
                                    </p:animScale>
                                    <p:animScale>
                                      <p:cBhvr>
                                        <p:cTn id="59" dur="166" decel="50000">
                                          <p:stCondLst>
                                            <p:cond delay="1338"/>
                                          </p:stCondLst>
                                        </p:cTn>
                                        <p:tgtEl>
                                          <p:spTgt spid="10"/>
                                        </p:tgtEl>
                                      </p:cBhvr>
                                      <p:to x="100000" y="100000"/>
                                    </p:animScale>
                                    <p:animScale>
                                      <p:cBhvr>
                                        <p:cTn id="60" dur="26">
                                          <p:stCondLst>
                                            <p:cond delay="1642"/>
                                          </p:stCondLst>
                                        </p:cTn>
                                        <p:tgtEl>
                                          <p:spTgt spid="10"/>
                                        </p:tgtEl>
                                      </p:cBhvr>
                                      <p:to x="100000" y="90000"/>
                                    </p:animScale>
                                    <p:animScale>
                                      <p:cBhvr>
                                        <p:cTn id="61" dur="166" decel="50000">
                                          <p:stCondLst>
                                            <p:cond delay="1668"/>
                                          </p:stCondLst>
                                        </p:cTn>
                                        <p:tgtEl>
                                          <p:spTgt spid="10"/>
                                        </p:tgtEl>
                                      </p:cBhvr>
                                      <p:to x="100000" y="100000"/>
                                    </p:animScale>
                                    <p:animScale>
                                      <p:cBhvr>
                                        <p:cTn id="62" dur="26">
                                          <p:stCondLst>
                                            <p:cond delay="1808"/>
                                          </p:stCondLst>
                                        </p:cTn>
                                        <p:tgtEl>
                                          <p:spTgt spid="10"/>
                                        </p:tgtEl>
                                      </p:cBhvr>
                                      <p:to x="100000" y="95000"/>
                                    </p:animScale>
                                    <p:animScale>
                                      <p:cBhvr>
                                        <p:cTn id="63" dur="166" decel="50000">
                                          <p:stCondLst>
                                            <p:cond delay="1834"/>
                                          </p:stCondLst>
                                        </p:cTn>
                                        <p:tgtEl>
                                          <p:spTgt spid="10"/>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nodeType="clickEffect">
                                  <p:stCondLst>
                                    <p:cond delay="0"/>
                                  </p:stCondLst>
                                  <p:childTnLst>
                                    <p:animScale>
                                      <p:cBhvr>
                                        <p:cTn id="67" dur="2000" fill="hold"/>
                                        <p:tgtEl>
                                          <p:spTgt spid="10"/>
                                        </p:tgtEl>
                                      </p:cBhvr>
                                      <p:by x="150000" y="150000"/>
                                    </p:animScale>
                                  </p:childTnLst>
                                </p:cTn>
                              </p:par>
                            </p:childTnLst>
                          </p:cTn>
                        </p:par>
                      </p:childTnLst>
                    </p:cTn>
                  </p:par>
                  <p:par>
                    <p:cTn id="68" fill="hold">
                      <p:stCondLst>
                        <p:cond delay="indefinite"/>
                      </p:stCondLst>
                      <p:childTnLst>
                        <p:par>
                          <p:cTn id="69" fill="hold">
                            <p:stCondLst>
                              <p:cond delay="0"/>
                            </p:stCondLst>
                            <p:childTnLst>
                              <p:par>
                                <p:cTn id="70" presetID="55" presetClass="exit" presetSubtype="0" fill="hold" nodeType="clickEffect">
                                  <p:stCondLst>
                                    <p:cond delay="0"/>
                                  </p:stCondLst>
                                  <p:childTnLst>
                                    <p:anim calcmode="lin" valueType="num">
                                      <p:cBhvr>
                                        <p:cTn id="71" dur="1000"/>
                                        <p:tgtEl>
                                          <p:spTgt spid="10"/>
                                        </p:tgtEl>
                                        <p:attrNameLst>
                                          <p:attrName>ppt_w</p:attrName>
                                        </p:attrNameLst>
                                      </p:cBhvr>
                                      <p:tavLst>
                                        <p:tav tm="0">
                                          <p:val>
                                            <p:strVal val="ppt_w"/>
                                          </p:val>
                                        </p:tav>
                                        <p:tav tm="100000">
                                          <p:val>
                                            <p:strVal val="ppt_w*0.70"/>
                                          </p:val>
                                        </p:tav>
                                      </p:tavLst>
                                    </p:anim>
                                    <p:anim calcmode="lin" valueType="num">
                                      <p:cBhvr>
                                        <p:cTn id="72" dur="1000"/>
                                        <p:tgtEl>
                                          <p:spTgt spid="10"/>
                                        </p:tgtEl>
                                        <p:attrNameLst>
                                          <p:attrName>ppt_h</p:attrName>
                                        </p:attrNameLst>
                                      </p:cBhvr>
                                      <p:tavLst>
                                        <p:tav tm="0">
                                          <p:val>
                                            <p:strVal val="ppt_h"/>
                                          </p:val>
                                        </p:tav>
                                        <p:tav tm="100000">
                                          <p:val>
                                            <p:strVal val="ppt_h"/>
                                          </p:val>
                                        </p:tav>
                                      </p:tavLst>
                                    </p:anim>
                                    <p:animEffect transition="out" filter="fade">
                                      <p:cBhvr>
                                        <p:cTn id="73" dur="1000"/>
                                        <p:tgtEl>
                                          <p:spTgt spid="10"/>
                                        </p:tgtEl>
                                      </p:cBhvr>
                                    </p:animEffect>
                                    <p:set>
                                      <p:cBhvr>
                                        <p:cTn id="74" dur="1" fill="hold">
                                          <p:stCondLst>
                                            <p:cond delay="999"/>
                                          </p:stCondLst>
                                        </p:cTn>
                                        <p:tgtEl>
                                          <p:spTgt spid="1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500"/>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30" presetClass="emph" presetSubtype="0" fill="hold" nodeType="clickEffect">
                                  <p:stCondLst>
                                    <p:cond delay="0"/>
                                  </p:stCondLst>
                                  <p:childTnLst>
                                    <p:animClr clrSpc="hsl" dir="cw">
                                      <p:cBhvr override="childStyle">
                                        <p:cTn id="83" dur="500" fill="hold"/>
                                        <p:tgtEl>
                                          <p:spTgt spid="12"/>
                                        </p:tgtEl>
                                        <p:attrNameLst>
                                          <p:attrName>style.color</p:attrName>
                                        </p:attrNameLst>
                                      </p:cBhvr>
                                      <p:by>
                                        <p:hsl h="0" s="12549" l="25098"/>
                                      </p:by>
                                    </p:animClr>
                                    <p:animClr clrSpc="hsl" dir="cw">
                                      <p:cBhvr>
                                        <p:cTn id="84" dur="500" fill="hold"/>
                                        <p:tgtEl>
                                          <p:spTgt spid="12"/>
                                        </p:tgtEl>
                                        <p:attrNameLst>
                                          <p:attrName>fillcolor</p:attrName>
                                        </p:attrNameLst>
                                      </p:cBhvr>
                                      <p:by>
                                        <p:hsl h="0" s="12549" l="25098"/>
                                      </p:by>
                                    </p:animClr>
                                    <p:animClr clrSpc="hsl" dir="cw">
                                      <p:cBhvr>
                                        <p:cTn id="85" dur="500" fill="hold"/>
                                        <p:tgtEl>
                                          <p:spTgt spid="12"/>
                                        </p:tgtEl>
                                        <p:attrNameLst>
                                          <p:attrName>stroke.color</p:attrName>
                                        </p:attrNameLst>
                                      </p:cBhvr>
                                      <p:by>
                                        <p:hsl h="0" s="12549" l="25098"/>
                                      </p:by>
                                    </p:animClr>
                                    <p:set>
                                      <p:cBhvr>
                                        <p:cTn id="86" dur="500" fill="hold"/>
                                        <p:tgtEl>
                                          <p:spTgt spid="12"/>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45" presetClass="exit" presetSubtype="0" fill="hold" nodeType="clickEffect">
                                  <p:stCondLst>
                                    <p:cond delay="0"/>
                                  </p:stCondLst>
                                  <p:childTnLst>
                                    <p:animEffect transition="out" filter="fade">
                                      <p:cBhvr>
                                        <p:cTn id="90" dur="2000"/>
                                        <p:tgtEl>
                                          <p:spTgt spid="12"/>
                                        </p:tgtEl>
                                      </p:cBhvr>
                                    </p:animEffect>
                                    <p:anim calcmode="lin" valueType="num">
                                      <p:cBhvr>
                                        <p:cTn id="91"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2" dur="2000"/>
                                        <p:tgtEl>
                                          <p:spTgt spid="12"/>
                                        </p:tgtEl>
                                        <p:attrNameLst>
                                          <p:attrName>ppt_h</p:attrName>
                                        </p:attrNameLst>
                                      </p:cBhvr>
                                      <p:tavLst>
                                        <p:tav tm="0">
                                          <p:val>
                                            <p:strVal val="ppt_h"/>
                                          </p:val>
                                        </p:tav>
                                        <p:tav tm="100000">
                                          <p:val>
                                            <p:strVal val="ppt_h"/>
                                          </p:val>
                                        </p:tav>
                                      </p:tavLst>
                                    </p:anim>
                                    <p:set>
                                      <p:cBhvr>
                                        <p:cTn id="93" dur="1" fill="hold">
                                          <p:stCondLst>
                                            <p:cond delay="1999"/>
                                          </p:stCondLst>
                                        </p:cTn>
                                        <p:tgtEl>
                                          <p:spTgt spid="12"/>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7" presetClass="entr" presetSubtype="10" fill="hold" nodeType="click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p:cTn id="98" dur="500" fill="hold"/>
                                        <p:tgtEl>
                                          <p:spTgt spid="14"/>
                                        </p:tgtEl>
                                        <p:attrNameLst>
                                          <p:attrName>ppt_w</p:attrName>
                                        </p:attrNameLst>
                                      </p:cBhvr>
                                      <p:tavLst>
                                        <p:tav tm="0">
                                          <p:val>
                                            <p:fltVal val="0"/>
                                          </p:val>
                                        </p:tav>
                                        <p:tav tm="100000">
                                          <p:val>
                                            <p:strVal val="#ppt_w"/>
                                          </p:val>
                                        </p:tav>
                                      </p:tavLst>
                                    </p:anim>
                                    <p:anim calcmode="lin" valueType="num">
                                      <p:cBhvr>
                                        <p:cTn id="99"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7" presetClass="emph" presetSubtype="2" fill="hold" nodeType="clickEffect">
                                  <p:stCondLst>
                                    <p:cond delay="0"/>
                                  </p:stCondLst>
                                  <p:childTnLst>
                                    <p:animClr clrSpc="rgb" dir="cw">
                                      <p:cBhvr>
                                        <p:cTn id="103" dur="2000" fill="hold"/>
                                        <p:tgtEl>
                                          <p:spTgt spid="14"/>
                                        </p:tgtEl>
                                        <p:attrNameLst>
                                          <p:attrName>stroke.color</p:attrName>
                                        </p:attrNameLst>
                                      </p:cBhvr>
                                      <p:to>
                                        <a:schemeClr val="accent2"/>
                                      </p:to>
                                    </p:animClr>
                                    <p:set>
                                      <p:cBhvr>
                                        <p:cTn id="104" dur="2000" fill="hold"/>
                                        <p:tgtEl>
                                          <p:spTgt spid="14"/>
                                        </p:tgtEl>
                                        <p:attrNameLst>
                                          <p:attrName>stroke.on</p:attrName>
                                        </p:attrNameLst>
                                      </p:cBhvr>
                                      <p:to>
                                        <p:strVal val="true"/>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14"/>
                                        </p:tgtEl>
                                      </p:cBhvr>
                                    </p:animEffect>
                                    <p:set>
                                      <p:cBhvr>
                                        <p:cTn id="10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110" fill="hold" display="0">
                  <p:stCondLst>
                    <p:cond delay="indefinite"/>
                  </p:stCondLst>
                </p:cTn>
                <p:tgtEl>
                  <p:spTgt spid="4"/>
                </p:tgtEl>
              </p:cMediaNode>
            </p:video>
            <p:seq concurrent="1" nextAc="seek">
              <p:cTn id="111" restart="whenNotActive" fill="hold" evtFilter="cancelBubble" nodeType="interactiveSeq">
                <p:stCondLst>
                  <p:cond evt="onClick" delay="0">
                    <p:tgtEl>
                      <p:spTgt spid="4"/>
                    </p:tgtEl>
                  </p:cond>
                </p:stCondLst>
                <p:endSync evt="end" delay="0">
                  <p:rtn val="all"/>
                </p:endSync>
                <p:childTnLst>
                  <p:par>
                    <p:cTn id="112" fill="hold">
                      <p:stCondLst>
                        <p:cond delay="0"/>
                      </p:stCondLst>
                      <p:childTnLst>
                        <p:par>
                          <p:cTn id="113" fill="hold">
                            <p:stCondLst>
                              <p:cond delay="0"/>
                            </p:stCondLst>
                            <p:childTnLst>
                              <p:par>
                                <p:cTn id="114" presetID="2" presetClass="mediacall" presetSubtype="0" fill="hold" nodeType="clickEffect">
                                  <p:stCondLst>
                                    <p:cond delay="0"/>
                                  </p:stCondLst>
                                  <p:childTnLst>
                                    <p:cmd type="call" cmd="togglePause">
                                      <p:cBhvr>
                                        <p:cTn id="115"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BDBDFA6-3860-9B47-BBAE-B6DCDD9C369D}"/>
              </a:ext>
            </a:extLst>
          </p:cNvPr>
          <p:cNvSpPr>
            <a:spLocks noGrp="1"/>
          </p:cNvSpPr>
          <p:nvPr>
            <p:ph type="title"/>
          </p:nvPr>
        </p:nvSpPr>
        <p:spPr>
          <a:xfrm>
            <a:off x="753955" y="393792"/>
            <a:ext cx="6718442" cy="673007"/>
          </a:xfrm>
        </p:spPr>
        <p:txBody>
          <a:bodyPr anchor="t">
            <a:normAutofit/>
          </a:bodyPr>
          <a:lstStyle/>
          <a:p>
            <a:pPr algn="l"/>
            <a:r>
              <a:rPr lang="ar-DZ" sz="2800" b="1" i="1" u="sng">
                <a:solidFill>
                  <a:srgbClr val="C00000"/>
                </a:solidFill>
                <a:latin typeface="Arial Black" panose="020B0604020202020204" pitchFamily="34" charset="0"/>
                <a:cs typeface="Arial Black" panose="020B0604020202020204" pitchFamily="34" charset="0"/>
              </a:rPr>
              <a:t>i  Codariocalyx motorium</a:t>
            </a:r>
            <a:endParaRPr lang="ar-DZ" sz="2800" u="sng">
              <a:solidFill>
                <a:srgbClr val="C00000"/>
              </a:solidFill>
              <a:latin typeface="Arial Black" panose="020B0604020202020204" pitchFamily="34" charset="0"/>
              <a:cs typeface="Arial Black" panose="020B0604020202020204" pitchFamily="34" charset="0"/>
            </a:endParaRPr>
          </a:p>
        </p:txBody>
      </p:sp>
      <p:sp>
        <p:nvSpPr>
          <p:cNvPr id="3" name="عنصر نائب للمحتوى 2">
            <a:extLst>
              <a:ext uri="{FF2B5EF4-FFF2-40B4-BE49-F238E27FC236}">
                <a16:creationId xmlns:a16="http://schemas.microsoft.com/office/drawing/2014/main" xmlns="" id="{549C8F78-DF05-FF41-9765-D6413DF7E9F5}"/>
              </a:ext>
            </a:extLst>
          </p:cNvPr>
          <p:cNvSpPr>
            <a:spLocks noGrp="1"/>
          </p:cNvSpPr>
          <p:nvPr>
            <p:ph idx="1"/>
          </p:nvPr>
        </p:nvSpPr>
        <p:spPr>
          <a:xfrm>
            <a:off x="415466" y="793366"/>
            <a:ext cx="5680533" cy="5839539"/>
          </a:xfrm>
        </p:spPr>
        <p:txBody>
          <a:bodyPr>
            <a:noAutofit/>
          </a:bodyPr>
          <a:lstStyle/>
          <a:p>
            <a:pPr algn="l"/>
            <a:r>
              <a:rPr lang="af-ZA" b="1" i="1">
                <a:solidFill>
                  <a:schemeClr val="bg1"/>
                </a:solidFill>
              </a:rPr>
              <a:t>Avez-vous déjà vu une plante bouger?  La "Dancing Plant", également connue sous le nom de Telegraph Plant, déplace ses feuilles dans des mouvements convulsifs lorsqu'elle est exposée à la lumière directe du soleil, à la chaleur ou aux vibrations - et se déplace ainsi sur la musique comme si elle dansait.  Leurs poteaux sont chacun équipés de joints à la base qui leur permettent de se déplacer.  Cette plante est surtout connue pour être la favorite de la botanique Charles Darwin et, dans son livre, présentait le pouvoir de mouvement des plantes.</a:t>
            </a:r>
            <a:endParaRPr lang="ar-DZ" b="1" i="1">
              <a:solidFill>
                <a:schemeClr val="bg1"/>
              </a:solidFill>
            </a:endParaRPr>
          </a:p>
        </p:txBody>
      </p:sp>
      <p:pic>
        <p:nvPicPr>
          <p:cNvPr id="4" name="Dancing Plant(240P).mp4">
            <a:hlinkClick r:id="" action="ppaction://media"/>
            <a:extLst>
              <a:ext uri="{FF2B5EF4-FFF2-40B4-BE49-F238E27FC236}">
                <a16:creationId xmlns:a16="http://schemas.microsoft.com/office/drawing/2014/main" xmlns="" id="{D0C1A928-DE6D-5D4D-83A9-DB7E2014C28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310024" y="1288202"/>
            <a:ext cx="5466509" cy="5176006"/>
          </a:xfrm>
          <a:prstGeom prst="rect">
            <a:avLst/>
          </a:prstGeom>
        </p:spPr>
      </p:pic>
      <p:pic>
        <p:nvPicPr>
          <p:cNvPr id="6" name="صورة 6">
            <a:extLst>
              <a:ext uri="{FF2B5EF4-FFF2-40B4-BE49-F238E27FC236}">
                <a16:creationId xmlns:a16="http://schemas.microsoft.com/office/drawing/2014/main" xmlns="" id="{594175B4-306C-D148-9E82-FAB879B3DB21}"/>
              </a:ext>
            </a:extLst>
          </p:cNvPr>
          <p:cNvPicPr>
            <a:picLocks noChangeAspect="1"/>
          </p:cNvPicPr>
          <p:nvPr/>
        </p:nvPicPr>
        <p:blipFill>
          <a:blip r:embed="rId5"/>
          <a:stretch>
            <a:fillRect/>
          </a:stretch>
        </p:blipFill>
        <p:spPr>
          <a:xfrm>
            <a:off x="239856" y="1466373"/>
            <a:ext cx="5856143" cy="5092924"/>
          </a:xfrm>
          <a:prstGeom prst="rect">
            <a:avLst/>
          </a:prstGeom>
        </p:spPr>
      </p:pic>
      <p:pic>
        <p:nvPicPr>
          <p:cNvPr id="8" name="صورة 8">
            <a:extLst>
              <a:ext uri="{FF2B5EF4-FFF2-40B4-BE49-F238E27FC236}">
                <a16:creationId xmlns:a16="http://schemas.microsoft.com/office/drawing/2014/main" xmlns="" id="{8419A704-88EF-6D42-8DCA-554E6E6029EA}"/>
              </a:ext>
            </a:extLst>
          </p:cNvPr>
          <p:cNvPicPr>
            <a:picLocks noChangeAspect="1"/>
          </p:cNvPicPr>
          <p:nvPr/>
        </p:nvPicPr>
        <p:blipFill>
          <a:blip r:embed="rId6"/>
          <a:stretch>
            <a:fillRect/>
          </a:stretch>
        </p:blipFill>
        <p:spPr>
          <a:xfrm>
            <a:off x="629490" y="1687678"/>
            <a:ext cx="5466509" cy="4650314"/>
          </a:xfrm>
          <a:prstGeom prst="rect">
            <a:avLst/>
          </a:prstGeom>
        </p:spPr>
      </p:pic>
      <p:pic>
        <p:nvPicPr>
          <p:cNvPr id="10" name="صورة 10">
            <a:extLst>
              <a:ext uri="{FF2B5EF4-FFF2-40B4-BE49-F238E27FC236}">
                <a16:creationId xmlns:a16="http://schemas.microsoft.com/office/drawing/2014/main" xmlns="" id="{D01DF466-C9E9-4944-9A7C-6776AC13886F}"/>
              </a:ext>
            </a:extLst>
          </p:cNvPr>
          <p:cNvPicPr>
            <a:picLocks noChangeAspect="1"/>
          </p:cNvPicPr>
          <p:nvPr/>
        </p:nvPicPr>
        <p:blipFill>
          <a:blip r:embed="rId7"/>
          <a:stretch>
            <a:fillRect/>
          </a:stretch>
        </p:blipFill>
        <p:spPr>
          <a:xfrm>
            <a:off x="629490" y="1329743"/>
            <a:ext cx="5420903" cy="5092924"/>
          </a:xfrm>
          <a:prstGeom prst="rect">
            <a:avLst/>
          </a:prstGeom>
        </p:spPr>
      </p:pic>
    </p:spTree>
    <p:extLst>
      <p:ext uri="{BB962C8B-B14F-4D97-AF65-F5344CB8AC3E}">
        <p14:creationId xmlns:p14="http://schemas.microsoft.com/office/powerpoint/2010/main" val="724881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10"/>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1" presetClass="exit" presetSubtype="1" fill="hold" nodeType="clickEffect">
                                  <p:stCondLst>
                                    <p:cond delay="0"/>
                                  </p:stCondLst>
                                  <p:childTnLst>
                                    <p:animEffect transition="out" filter="wheel(1)">
                                      <p:cBhvr>
                                        <p:cTn id="25" dur="2000"/>
                                        <p:tgtEl>
                                          <p:spTgt spid="10"/>
                                        </p:tgtEl>
                                      </p:cBhvr>
                                    </p:animEffect>
                                    <p:set>
                                      <p:cBhvr>
                                        <p:cTn id="26" dur="1" fill="hold">
                                          <p:stCondLst>
                                            <p:cond delay="19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xit" presetSubtype="10" fill="hold" nodeType="clickEffect">
                                  <p:stCondLst>
                                    <p:cond delay="0"/>
                                  </p:stCondLst>
                                  <p:childTnLst>
                                    <p:anim calcmode="lin" valueType="num">
                                      <p:cBhvr>
                                        <p:cTn id="36" dur="500"/>
                                        <p:tgtEl>
                                          <p:spTgt spid="8"/>
                                        </p:tgtEl>
                                        <p:attrNameLst>
                                          <p:attrName>ppt_w</p:attrName>
                                        </p:attrNameLst>
                                      </p:cBhvr>
                                      <p:tavLst>
                                        <p:tav tm="0">
                                          <p:val>
                                            <p:strVal val="ppt_w"/>
                                          </p:val>
                                        </p:tav>
                                        <p:tav tm="100000">
                                          <p:val>
                                            <p:fltVal val="0"/>
                                          </p:val>
                                        </p:tav>
                                      </p:tavLst>
                                    </p:anim>
                                    <p:anim calcmode="lin" valueType="num">
                                      <p:cBhvr>
                                        <p:cTn id="37" dur="500"/>
                                        <p:tgtEl>
                                          <p:spTgt spid="8"/>
                                        </p:tgtEl>
                                        <p:attrNameLst>
                                          <p:attrName>ppt_h</p:attrName>
                                        </p:attrNameLst>
                                      </p:cBhvr>
                                      <p:tavLst>
                                        <p:tav tm="0">
                                          <p:val>
                                            <p:strVal val="ppt_h"/>
                                          </p:val>
                                        </p:tav>
                                        <p:tav tm="100000">
                                          <p:val>
                                            <p:strVal val="ppt_h"/>
                                          </p:val>
                                        </p:tav>
                                      </p:tavLst>
                                    </p:anim>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xit" presetSubtype="10" fill="hold" nodeType="clickEffect">
                                  <p:stCondLst>
                                    <p:cond delay="0"/>
                                  </p:stCondLst>
                                  <p:childTnLst>
                                    <p:anim calcmode="lin" valueType="num">
                                      <p:cBhvr>
                                        <p:cTn id="48" dur="500"/>
                                        <p:tgtEl>
                                          <p:spTgt spid="6"/>
                                        </p:tgtEl>
                                        <p:attrNameLst>
                                          <p:attrName>ppt_w</p:attrName>
                                        </p:attrNameLst>
                                      </p:cBhvr>
                                      <p:tavLst>
                                        <p:tav tm="0">
                                          <p:val>
                                            <p:strVal val="ppt_w"/>
                                          </p:val>
                                        </p:tav>
                                        <p:tav tm="100000">
                                          <p:val>
                                            <p:fltVal val="0"/>
                                          </p:val>
                                        </p:tav>
                                      </p:tavLst>
                                    </p:anim>
                                    <p:anim calcmode="lin" valueType="num">
                                      <p:cBhvr>
                                        <p:cTn id="49" dur="500"/>
                                        <p:tgtEl>
                                          <p:spTgt spid="6"/>
                                        </p:tgtEl>
                                        <p:attrNameLst>
                                          <p:attrName>ppt_h</p:attrName>
                                        </p:attrNameLst>
                                      </p:cBhvr>
                                      <p:tavLst>
                                        <p:tav tm="0">
                                          <p:val>
                                            <p:strVal val="ppt_h"/>
                                          </p:val>
                                        </p:tav>
                                        <p:tav tm="100000">
                                          <p:val>
                                            <p:strVal val="ppt_h"/>
                                          </p:val>
                                        </p:tav>
                                      </p:tavLst>
                                    </p:anim>
                                    <p:set>
                                      <p:cBhvr>
                                        <p:cTn id="50" dur="1" fill="hold">
                                          <p:stCondLst>
                                            <p:cond delay="499"/>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7" presetClass="exit" presetSubtype="10" fill="hold" nodeType="clickEffect">
                                  <p:stCondLst>
                                    <p:cond delay="0"/>
                                  </p:stCondLst>
                                  <p:childTnLst>
                                    <p:anim calcmode="lin" valueType="num">
                                      <p:cBhvr>
                                        <p:cTn id="54" dur="500"/>
                                        <p:tgtEl>
                                          <p:spTgt spid="6"/>
                                        </p:tgtEl>
                                        <p:attrNameLst>
                                          <p:attrName>ppt_w</p:attrName>
                                        </p:attrNameLst>
                                      </p:cBhvr>
                                      <p:tavLst>
                                        <p:tav tm="0">
                                          <p:val>
                                            <p:strVal val="ppt_w"/>
                                          </p:val>
                                        </p:tav>
                                        <p:tav tm="100000">
                                          <p:val>
                                            <p:fltVal val="0"/>
                                          </p:val>
                                        </p:tav>
                                      </p:tavLst>
                                    </p:anim>
                                    <p:anim calcmode="lin" valueType="num">
                                      <p:cBhvr>
                                        <p:cTn id="55" dur="500"/>
                                        <p:tgtEl>
                                          <p:spTgt spid="6"/>
                                        </p:tgtEl>
                                        <p:attrNameLst>
                                          <p:attrName>ppt_h</p:attrName>
                                        </p:attrNameLst>
                                      </p:cBhvr>
                                      <p:tavLst>
                                        <p:tav tm="0">
                                          <p:val>
                                            <p:strVal val="ppt_h"/>
                                          </p:val>
                                        </p:tav>
                                        <p:tav tm="100000">
                                          <p:val>
                                            <p:strVal val="ppt_h"/>
                                          </p:val>
                                        </p:tav>
                                      </p:tavLst>
                                    </p:anim>
                                    <p:set>
                                      <p:cBhvr>
                                        <p:cTn id="5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57" fill="hold" display="0">
                  <p:stCondLst>
                    <p:cond delay="indefinite"/>
                  </p:stCondLst>
                </p:cTn>
                <p:tgtEl>
                  <p:spTgt spid="4"/>
                </p:tgtEl>
              </p:cMediaNode>
            </p:video>
            <p:seq concurrent="1" nextAc="seek">
              <p:cTn id="58" restart="whenNotActive" fill="hold" evtFilter="cancelBubble" nodeType="interactiveSeq">
                <p:stCondLst>
                  <p:cond evt="onClick" delay="0">
                    <p:tgtEl>
                      <p:spTgt spid="4"/>
                    </p:tgtEl>
                  </p:cond>
                </p:stCondLst>
                <p:endSync evt="end" delay="0">
                  <p:rtn val="all"/>
                </p:endSync>
                <p:childTnLst>
                  <p:par>
                    <p:cTn id="59" fill="hold">
                      <p:stCondLst>
                        <p:cond delay="0"/>
                      </p:stCondLst>
                      <p:childTnLst>
                        <p:par>
                          <p:cTn id="60" fill="hold">
                            <p:stCondLst>
                              <p:cond delay="0"/>
                            </p:stCondLst>
                            <p:childTnLst>
                              <p:par>
                                <p:cTn id="61" presetID="2" presetClass="mediacall" presetSubtype="0" fill="hold" nodeType="clickEffect">
                                  <p:stCondLst>
                                    <p:cond delay="0"/>
                                  </p:stCondLst>
                                  <p:childTnLst>
                                    <p:cmd type="call" cmd="togglePause">
                                      <p:cBhvr>
                                        <p:cTn id="6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F6C2C901-7BEE-134B-A764-3E16627D8515}"/>
              </a:ext>
            </a:extLst>
          </p:cNvPr>
          <p:cNvSpPr>
            <a:spLocks noGrp="1"/>
          </p:cNvSpPr>
          <p:nvPr>
            <p:ph type="title"/>
          </p:nvPr>
        </p:nvSpPr>
        <p:spPr>
          <a:xfrm>
            <a:off x="1073402" y="375341"/>
            <a:ext cx="6681541" cy="691458"/>
          </a:xfrm>
        </p:spPr>
        <p:txBody>
          <a:bodyPr anchor="t">
            <a:normAutofit/>
          </a:bodyPr>
          <a:lstStyle/>
          <a:p>
            <a:pPr algn="l"/>
            <a:r>
              <a:rPr lang="ar-DZ" sz="2800" b="1" i="1" u="sng">
                <a:solidFill>
                  <a:srgbClr val="C00000"/>
                </a:solidFill>
                <a:latin typeface="Arial Black" panose="020B0604020202020204" pitchFamily="34" charset="0"/>
                <a:cs typeface="Arial Black" panose="020B0604020202020204" pitchFamily="34" charset="0"/>
              </a:rPr>
              <a:t>i  Codariocalyx motorium</a:t>
            </a:r>
            <a:endParaRPr lang="ar-DZ" sz="2800" u="sng">
              <a:solidFill>
                <a:srgbClr val="C00000"/>
              </a:solidFill>
              <a:latin typeface="Arial Black" panose="020B0604020202020204" pitchFamily="34" charset="0"/>
              <a:cs typeface="Arial Black" panose="020B0604020202020204" pitchFamily="34" charset="0"/>
            </a:endParaRPr>
          </a:p>
        </p:txBody>
      </p:sp>
      <p:sp>
        <p:nvSpPr>
          <p:cNvPr id="3" name="عنصر نائب للمحتوى 2">
            <a:extLst>
              <a:ext uri="{FF2B5EF4-FFF2-40B4-BE49-F238E27FC236}">
                <a16:creationId xmlns:a16="http://schemas.microsoft.com/office/drawing/2014/main" xmlns="" id="{34FA3570-4C33-0646-BB7C-A00E7E723DC6}"/>
              </a:ext>
            </a:extLst>
          </p:cNvPr>
          <p:cNvSpPr>
            <a:spLocks noGrp="1"/>
          </p:cNvSpPr>
          <p:nvPr>
            <p:ph idx="1"/>
          </p:nvPr>
        </p:nvSpPr>
        <p:spPr>
          <a:xfrm>
            <a:off x="479710" y="904069"/>
            <a:ext cx="11190145" cy="1088570"/>
          </a:xfrm>
        </p:spPr>
        <p:txBody>
          <a:bodyPr>
            <a:normAutofit/>
          </a:bodyPr>
          <a:lstStyle/>
          <a:p>
            <a:pPr algn="l"/>
            <a:r>
              <a:rPr lang="af-ZA" sz="2800" b="1" i="1">
                <a:solidFill>
                  <a:schemeClr val="bg1"/>
                </a:solidFill>
              </a:rPr>
              <a:t>C'est l'un des arbres les plus rares au monde, également connu sous le nom d'arbre à sang des frères.</a:t>
            </a:r>
            <a:endParaRPr lang="ar-DZ" sz="2800" b="1" i="1">
              <a:solidFill>
                <a:schemeClr val="bg1"/>
              </a:solidFill>
            </a:endParaRPr>
          </a:p>
        </p:txBody>
      </p:sp>
      <p:pic>
        <p:nvPicPr>
          <p:cNvPr id="4" name="صورة 4">
            <a:extLst>
              <a:ext uri="{FF2B5EF4-FFF2-40B4-BE49-F238E27FC236}">
                <a16:creationId xmlns:a16="http://schemas.microsoft.com/office/drawing/2014/main" xmlns="" id="{593BD0AC-6FA1-9F46-BB40-F34730CDFDD5}"/>
              </a:ext>
            </a:extLst>
          </p:cNvPr>
          <p:cNvPicPr>
            <a:picLocks noChangeAspect="1"/>
          </p:cNvPicPr>
          <p:nvPr/>
        </p:nvPicPr>
        <p:blipFill>
          <a:blip r:embed="rId2"/>
          <a:stretch>
            <a:fillRect/>
          </a:stretch>
        </p:blipFill>
        <p:spPr>
          <a:xfrm>
            <a:off x="3541855" y="1992639"/>
            <a:ext cx="8128000" cy="4490020"/>
          </a:xfrm>
          <a:prstGeom prst="rect">
            <a:avLst/>
          </a:prstGeom>
        </p:spPr>
      </p:pic>
      <p:pic>
        <p:nvPicPr>
          <p:cNvPr id="6" name="صورة 6">
            <a:extLst>
              <a:ext uri="{FF2B5EF4-FFF2-40B4-BE49-F238E27FC236}">
                <a16:creationId xmlns:a16="http://schemas.microsoft.com/office/drawing/2014/main" xmlns="" id="{83CB64C9-FA51-8142-AA23-F660267F5F24}"/>
              </a:ext>
            </a:extLst>
          </p:cNvPr>
          <p:cNvPicPr>
            <a:picLocks noChangeAspect="1"/>
          </p:cNvPicPr>
          <p:nvPr/>
        </p:nvPicPr>
        <p:blipFill>
          <a:blip r:embed="rId3"/>
          <a:stretch>
            <a:fillRect/>
          </a:stretch>
        </p:blipFill>
        <p:spPr>
          <a:xfrm>
            <a:off x="5906364" y="60824"/>
            <a:ext cx="6285636" cy="6736351"/>
          </a:xfrm>
          <a:prstGeom prst="rect">
            <a:avLst/>
          </a:prstGeom>
        </p:spPr>
      </p:pic>
      <p:sp>
        <p:nvSpPr>
          <p:cNvPr id="9" name="مربع نص 8">
            <a:extLst>
              <a:ext uri="{FF2B5EF4-FFF2-40B4-BE49-F238E27FC236}">
                <a16:creationId xmlns:a16="http://schemas.microsoft.com/office/drawing/2014/main" xmlns="" id="{0BC62999-A5CE-CA44-AA45-D83789AE1FCF}"/>
              </a:ext>
            </a:extLst>
          </p:cNvPr>
          <p:cNvSpPr txBox="1"/>
          <p:nvPr/>
        </p:nvSpPr>
        <p:spPr>
          <a:xfrm>
            <a:off x="522146" y="1100932"/>
            <a:ext cx="4514804" cy="4832092"/>
          </a:xfrm>
          <a:prstGeom prst="rect">
            <a:avLst/>
          </a:prstGeom>
          <a:noFill/>
        </p:spPr>
        <p:txBody>
          <a:bodyPr wrap="square">
            <a:spAutoFit/>
          </a:bodyPr>
          <a:lstStyle/>
          <a:p>
            <a:r>
              <a:rPr lang="af-ZA" sz="2800" b="1" i="1">
                <a:solidFill>
                  <a:schemeClr val="bg1"/>
                </a:solidFill>
              </a:rPr>
              <a:t>Cet arbre remonte à plus de 50 millions d'années!  Malgré son extrême rareté, il a de grandes utilisations médicales et une grande valeur comme mentionné par le scientifique Ibn Sina, et les matériaux extraits de sa barbe sont utilisés pour traiter les plaies, les ulcères et renforcer le système digestif.</a:t>
            </a:r>
            <a:endParaRPr lang="ar-DZ" sz="2800" b="1" i="1">
              <a:solidFill>
                <a:schemeClr val="bg1"/>
              </a:solidFill>
            </a:endParaRPr>
          </a:p>
        </p:txBody>
      </p:sp>
      <p:pic>
        <p:nvPicPr>
          <p:cNvPr id="10" name="صورة 10">
            <a:extLst>
              <a:ext uri="{FF2B5EF4-FFF2-40B4-BE49-F238E27FC236}">
                <a16:creationId xmlns:a16="http://schemas.microsoft.com/office/drawing/2014/main" xmlns="" id="{3F33D9E7-55E9-E044-88BA-A8444645F45A}"/>
              </a:ext>
            </a:extLst>
          </p:cNvPr>
          <p:cNvPicPr>
            <a:picLocks noChangeAspect="1"/>
          </p:cNvPicPr>
          <p:nvPr/>
        </p:nvPicPr>
        <p:blipFill>
          <a:blip r:embed="rId4"/>
          <a:stretch>
            <a:fillRect/>
          </a:stretch>
        </p:blipFill>
        <p:spPr>
          <a:xfrm>
            <a:off x="3019709" y="328003"/>
            <a:ext cx="6574479" cy="6154656"/>
          </a:xfrm>
          <a:prstGeom prst="rect">
            <a:avLst/>
          </a:prstGeom>
        </p:spPr>
      </p:pic>
      <p:pic>
        <p:nvPicPr>
          <p:cNvPr id="12" name="صورة 12">
            <a:extLst>
              <a:ext uri="{FF2B5EF4-FFF2-40B4-BE49-F238E27FC236}">
                <a16:creationId xmlns:a16="http://schemas.microsoft.com/office/drawing/2014/main" xmlns="" id="{0C62931F-3914-D94D-A2E7-3967370BE518}"/>
              </a:ext>
            </a:extLst>
          </p:cNvPr>
          <p:cNvPicPr>
            <a:picLocks noChangeAspect="1"/>
          </p:cNvPicPr>
          <p:nvPr/>
        </p:nvPicPr>
        <p:blipFill>
          <a:blip r:embed="rId5"/>
          <a:stretch>
            <a:fillRect/>
          </a:stretch>
        </p:blipFill>
        <p:spPr>
          <a:xfrm>
            <a:off x="2597812" y="279793"/>
            <a:ext cx="7697130" cy="5920409"/>
          </a:xfrm>
          <a:prstGeom prst="rect">
            <a:avLst/>
          </a:prstGeom>
        </p:spPr>
      </p:pic>
      <p:pic>
        <p:nvPicPr>
          <p:cNvPr id="14" name="صورة 14">
            <a:extLst>
              <a:ext uri="{FF2B5EF4-FFF2-40B4-BE49-F238E27FC236}">
                <a16:creationId xmlns:a16="http://schemas.microsoft.com/office/drawing/2014/main" xmlns="" id="{E66C25B3-3856-1D46-AAD5-8B65BA21F336}"/>
              </a:ext>
            </a:extLst>
          </p:cNvPr>
          <p:cNvPicPr>
            <a:picLocks noChangeAspect="1"/>
          </p:cNvPicPr>
          <p:nvPr/>
        </p:nvPicPr>
        <p:blipFill>
          <a:blip r:embed="rId6"/>
          <a:stretch>
            <a:fillRect/>
          </a:stretch>
        </p:blipFill>
        <p:spPr>
          <a:xfrm>
            <a:off x="4173856" y="710726"/>
            <a:ext cx="7483338" cy="5612504"/>
          </a:xfrm>
          <a:prstGeom prst="rect">
            <a:avLst/>
          </a:prstGeom>
        </p:spPr>
      </p:pic>
      <p:pic>
        <p:nvPicPr>
          <p:cNvPr id="16" name="صورة 16">
            <a:extLst>
              <a:ext uri="{FF2B5EF4-FFF2-40B4-BE49-F238E27FC236}">
                <a16:creationId xmlns:a16="http://schemas.microsoft.com/office/drawing/2014/main" xmlns="" id="{8D0352D1-697F-9F45-B8EF-FC89E11AF9A3}"/>
              </a:ext>
            </a:extLst>
          </p:cNvPr>
          <p:cNvPicPr>
            <a:picLocks noChangeAspect="1"/>
          </p:cNvPicPr>
          <p:nvPr/>
        </p:nvPicPr>
        <p:blipFill>
          <a:blip r:embed="rId7"/>
          <a:stretch>
            <a:fillRect/>
          </a:stretch>
        </p:blipFill>
        <p:spPr>
          <a:xfrm>
            <a:off x="1715884" y="710726"/>
            <a:ext cx="9610812" cy="5689297"/>
          </a:xfrm>
          <a:prstGeom prst="rect">
            <a:avLst/>
          </a:prstGeom>
        </p:spPr>
      </p:pic>
    </p:spTree>
    <p:extLst>
      <p:ext uri="{BB962C8B-B14F-4D97-AF65-F5344CB8AC3E}">
        <p14:creationId xmlns:p14="http://schemas.microsoft.com/office/powerpoint/2010/main" val="3851720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xit" presetSubtype="10" fill="hold" grpId="1" nodeType="clickEffect">
                                  <p:stCondLst>
                                    <p:cond delay="0"/>
                                  </p:stCondLst>
                                  <p:childTnLst>
                                    <p:anim calcmode="lin" valueType="num">
                                      <p:cBhvr>
                                        <p:cTn id="21" dur="500"/>
                                        <p:tgtEl>
                                          <p:spTgt spid="3">
                                            <p:txEl>
                                              <p:pRg st="0" end="0"/>
                                            </p:txEl>
                                          </p:spTgt>
                                        </p:tgtEl>
                                        <p:attrNameLst>
                                          <p:attrName>ppt_w</p:attrName>
                                        </p:attrNameLst>
                                      </p:cBhvr>
                                      <p:tavLst>
                                        <p:tav tm="0">
                                          <p:val>
                                            <p:strVal val="ppt_w"/>
                                          </p:val>
                                        </p:tav>
                                        <p:tav tm="100000">
                                          <p:val>
                                            <p:fltVal val="0"/>
                                          </p:val>
                                        </p:tav>
                                      </p:tavLst>
                                    </p:anim>
                                    <p:anim calcmode="lin" valueType="num">
                                      <p:cBhvr>
                                        <p:cTn id="22" dur="500"/>
                                        <p:tgtEl>
                                          <p:spTgt spid="3">
                                            <p:txEl>
                                              <p:pRg st="0" end="0"/>
                                            </p:txEl>
                                          </p:spTgt>
                                        </p:tgtEl>
                                        <p:attrNameLst>
                                          <p:attrName>ppt_h</p:attrName>
                                        </p:attrNameLst>
                                      </p:cBhvr>
                                      <p:tavLst>
                                        <p:tav tm="0">
                                          <p:val>
                                            <p:strVal val="ppt_h"/>
                                          </p:val>
                                        </p:tav>
                                        <p:tav tm="100000">
                                          <p:val>
                                            <p:strVal val="ppt_h"/>
                                          </p:val>
                                        </p:tav>
                                      </p:tavLst>
                                    </p:anim>
                                    <p:set>
                                      <p:cBhvr>
                                        <p:cTn id="2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1" presetClass="exit" presetSubtype="0" fill="hold" nodeType="clickEffect">
                                  <p:stCondLst>
                                    <p:cond delay="0"/>
                                  </p:stCondLst>
                                  <p:childTnLst>
                                    <p:anim calcmode="lin" valueType="num">
                                      <p:cBhvr>
                                        <p:cTn id="27" dur="1000"/>
                                        <p:tgtEl>
                                          <p:spTgt spid="4"/>
                                        </p:tgtEl>
                                        <p:attrNameLst>
                                          <p:attrName>ppt_w</p:attrName>
                                        </p:attrNameLst>
                                      </p:cBhvr>
                                      <p:tavLst>
                                        <p:tav tm="0">
                                          <p:val>
                                            <p:strVal val="ppt_w"/>
                                          </p:val>
                                        </p:tav>
                                        <p:tav tm="100000">
                                          <p:val>
                                            <p:fltVal val="0"/>
                                          </p:val>
                                        </p:tav>
                                      </p:tavLst>
                                    </p:anim>
                                    <p:anim calcmode="lin" valueType="num">
                                      <p:cBhvr>
                                        <p:cTn id="28" dur="1000"/>
                                        <p:tgtEl>
                                          <p:spTgt spid="4"/>
                                        </p:tgtEl>
                                        <p:attrNameLst>
                                          <p:attrName>ppt_h</p:attrName>
                                        </p:attrNameLst>
                                      </p:cBhvr>
                                      <p:tavLst>
                                        <p:tav tm="0">
                                          <p:val>
                                            <p:strVal val="ppt_h"/>
                                          </p:val>
                                        </p:tav>
                                        <p:tav tm="100000">
                                          <p:val>
                                            <p:fltVal val="0"/>
                                          </p:val>
                                        </p:tav>
                                      </p:tavLst>
                                    </p:anim>
                                    <p:anim calcmode="lin" valueType="num">
                                      <p:cBhvr>
                                        <p:cTn id="29" dur="1000"/>
                                        <p:tgtEl>
                                          <p:spTgt spid="4"/>
                                        </p:tgtEl>
                                        <p:attrNameLst>
                                          <p:attrName>style.rotation</p:attrName>
                                        </p:attrNameLst>
                                      </p:cBhvr>
                                      <p:tavLst>
                                        <p:tav tm="0">
                                          <p:val>
                                            <p:fltVal val="0"/>
                                          </p:val>
                                        </p:tav>
                                        <p:tav tm="100000">
                                          <p:val>
                                            <p:fltVal val="90"/>
                                          </p:val>
                                        </p:tav>
                                      </p:tavLst>
                                    </p:anim>
                                    <p:animEffect transition="out" filter="fade">
                                      <p:cBhvr>
                                        <p:cTn id="30" dur="1000"/>
                                        <p:tgtEl>
                                          <p:spTgt spid="4"/>
                                        </p:tgtEl>
                                      </p:cBhvr>
                                    </p:animEffect>
                                    <p:set>
                                      <p:cBhvr>
                                        <p:cTn id="31" dur="1" fill="hold">
                                          <p:stCondLst>
                                            <p:cond delay="9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21600000">
                                      <p:cBhvr>
                                        <p:cTn id="41" dur="2000" fill="hold"/>
                                        <p:tgtEl>
                                          <p:spTgt spid="6"/>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5" presetClass="exit" presetSubtype="0" fill="hold" nodeType="clickEffect">
                                  <p:stCondLst>
                                    <p:cond delay="0"/>
                                  </p:stCondLst>
                                  <p:childTnLst>
                                    <p:animEffect transition="out" filter="fade">
                                      <p:cBhvr>
                                        <p:cTn id="51" dur="2000"/>
                                        <p:tgtEl>
                                          <p:spTgt spid="6"/>
                                        </p:tgtEl>
                                      </p:cBhvr>
                                    </p:animEffect>
                                    <p:anim calcmode="lin" valueType="num">
                                      <p:cBhvr>
                                        <p:cTn id="5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3" dur="2000"/>
                                        <p:tgtEl>
                                          <p:spTgt spid="6"/>
                                        </p:tgtEl>
                                        <p:attrNameLst>
                                          <p:attrName>ppt_h</p:attrName>
                                        </p:attrNameLst>
                                      </p:cBhvr>
                                      <p:tavLst>
                                        <p:tav tm="0">
                                          <p:val>
                                            <p:strVal val="ppt_h"/>
                                          </p:val>
                                        </p:tav>
                                        <p:tav tm="100000">
                                          <p:val>
                                            <p:strVal val="ppt_h"/>
                                          </p:val>
                                        </p:tav>
                                      </p:tavLst>
                                    </p:anim>
                                    <p:set>
                                      <p:cBhvr>
                                        <p:cTn id="54" dur="1" fill="hold">
                                          <p:stCondLst>
                                            <p:cond delay="1999"/>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xit" presetSubtype="0" fill="hold" grpId="1" nodeType="clickEffect">
                                  <p:stCondLst>
                                    <p:cond delay="0"/>
                                  </p:stCondLst>
                                  <p:childTnLst>
                                    <p:animEffect transition="out" filter="fade">
                                      <p:cBhvr>
                                        <p:cTn id="58" dur="1000"/>
                                        <p:tgtEl>
                                          <p:spTgt spid="9"/>
                                        </p:tgtEl>
                                      </p:cBhvr>
                                    </p:animEffect>
                                    <p:anim calcmode="lin" valueType="num">
                                      <p:cBhvr>
                                        <p:cTn id="59" dur="1000"/>
                                        <p:tgtEl>
                                          <p:spTgt spid="9"/>
                                        </p:tgtEl>
                                        <p:attrNameLst>
                                          <p:attrName>ppt_x</p:attrName>
                                        </p:attrNameLst>
                                      </p:cBhvr>
                                      <p:tavLst>
                                        <p:tav tm="0">
                                          <p:val>
                                            <p:strVal val="ppt_x"/>
                                          </p:val>
                                        </p:tav>
                                        <p:tav tm="100000">
                                          <p:val>
                                            <p:strVal val="ppt_x"/>
                                          </p:val>
                                        </p:tav>
                                      </p:tavLst>
                                    </p:anim>
                                    <p:anim calcmode="lin" valueType="num">
                                      <p:cBhvr>
                                        <p:cTn id="60" dur="1000"/>
                                        <p:tgtEl>
                                          <p:spTgt spid="9"/>
                                        </p:tgtEl>
                                        <p:attrNameLst>
                                          <p:attrName>ppt_y</p:attrName>
                                        </p:attrNameLst>
                                      </p:cBhvr>
                                      <p:tavLst>
                                        <p:tav tm="0">
                                          <p:val>
                                            <p:strVal val="ppt_y"/>
                                          </p:val>
                                        </p:tav>
                                        <p:tav tm="100000">
                                          <p:val>
                                            <p:strVal val="ppt_y+.1"/>
                                          </p:val>
                                        </p:tav>
                                      </p:tavLst>
                                    </p:anim>
                                    <p:set>
                                      <p:cBhvr>
                                        <p:cTn id="61" dur="1" fill="hold">
                                          <p:stCondLst>
                                            <p:cond delay="999"/>
                                          </p:stCondLst>
                                        </p:cTn>
                                        <p:tgtEl>
                                          <p:spTgt spid="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ppt_x"/>
                                          </p:val>
                                        </p:tav>
                                        <p:tav tm="100000">
                                          <p:val>
                                            <p:strVal val="#ppt_x"/>
                                          </p:val>
                                        </p:tav>
                                      </p:tavLst>
                                    </p:anim>
                                    <p:anim calcmode="lin" valueType="num">
                                      <p:cBhvr additive="base">
                                        <p:cTn id="6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21600000">
                                      <p:cBhvr>
                                        <p:cTn id="71" dur="2000" fill="hold"/>
                                        <p:tgtEl>
                                          <p:spTgt spid="10"/>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7" presetClass="exit" presetSubtype="10" fill="hold" nodeType="clickEffect">
                                  <p:stCondLst>
                                    <p:cond delay="0"/>
                                  </p:stCondLst>
                                  <p:childTnLst>
                                    <p:anim calcmode="lin" valueType="num">
                                      <p:cBhvr>
                                        <p:cTn id="75" dur="500"/>
                                        <p:tgtEl>
                                          <p:spTgt spid="10"/>
                                        </p:tgtEl>
                                        <p:attrNameLst>
                                          <p:attrName>ppt_w</p:attrName>
                                        </p:attrNameLst>
                                      </p:cBhvr>
                                      <p:tavLst>
                                        <p:tav tm="0">
                                          <p:val>
                                            <p:strVal val="ppt_w"/>
                                          </p:val>
                                        </p:tav>
                                        <p:tav tm="100000">
                                          <p:val>
                                            <p:fltVal val="0"/>
                                          </p:val>
                                        </p:tav>
                                      </p:tavLst>
                                    </p:anim>
                                    <p:anim calcmode="lin" valueType="num">
                                      <p:cBhvr>
                                        <p:cTn id="76" dur="500"/>
                                        <p:tgtEl>
                                          <p:spTgt spid="10"/>
                                        </p:tgtEl>
                                        <p:attrNameLst>
                                          <p:attrName>ppt_h</p:attrName>
                                        </p:attrNameLst>
                                      </p:cBhvr>
                                      <p:tavLst>
                                        <p:tav tm="0">
                                          <p:val>
                                            <p:strVal val="ppt_h"/>
                                          </p:val>
                                        </p:tav>
                                        <p:tav tm="100000">
                                          <p:val>
                                            <p:strVal val="ppt_h"/>
                                          </p:val>
                                        </p:tav>
                                      </p:tavLst>
                                    </p:anim>
                                    <p:set>
                                      <p:cBhvr>
                                        <p:cTn id="77" dur="1" fill="hold">
                                          <p:stCondLst>
                                            <p:cond delay="499"/>
                                          </p:stCondLst>
                                        </p:cTn>
                                        <p:tgtEl>
                                          <p:spTgt spid="1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fill="hold"/>
                                        <p:tgtEl>
                                          <p:spTgt spid="12"/>
                                        </p:tgtEl>
                                        <p:attrNameLst>
                                          <p:attrName>ppt_x</p:attrName>
                                        </p:attrNameLst>
                                      </p:cBhvr>
                                      <p:tavLst>
                                        <p:tav tm="0">
                                          <p:val>
                                            <p:strVal val="#ppt_x"/>
                                          </p:val>
                                        </p:tav>
                                        <p:tav tm="100000">
                                          <p:val>
                                            <p:strVal val="#ppt_x"/>
                                          </p:val>
                                        </p:tav>
                                      </p:tavLst>
                                    </p:anim>
                                    <p:anim calcmode="lin" valueType="num">
                                      <p:cBhvr additive="base">
                                        <p:cTn id="8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8" presetClass="emph" presetSubtype="0" fill="hold" nodeType="clickEffect">
                                  <p:stCondLst>
                                    <p:cond delay="0"/>
                                  </p:stCondLst>
                                  <p:childTnLst>
                                    <p:animRot by="21600000">
                                      <p:cBhvr>
                                        <p:cTn id="87" dur="2000" fill="hold"/>
                                        <p:tgtEl>
                                          <p:spTgt spid="12"/>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45" presetClass="exit" presetSubtype="0" fill="hold" nodeType="clickEffect">
                                  <p:stCondLst>
                                    <p:cond delay="0"/>
                                  </p:stCondLst>
                                  <p:childTnLst>
                                    <p:animEffect transition="out" filter="fade">
                                      <p:cBhvr>
                                        <p:cTn id="91" dur="2000"/>
                                        <p:tgtEl>
                                          <p:spTgt spid="12"/>
                                        </p:tgtEl>
                                      </p:cBhvr>
                                    </p:animEffect>
                                    <p:anim calcmode="lin" valueType="num">
                                      <p:cBhvr>
                                        <p:cTn id="92"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3" dur="2000"/>
                                        <p:tgtEl>
                                          <p:spTgt spid="12"/>
                                        </p:tgtEl>
                                        <p:attrNameLst>
                                          <p:attrName>ppt_h</p:attrName>
                                        </p:attrNameLst>
                                      </p:cBhvr>
                                      <p:tavLst>
                                        <p:tav tm="0">
                                          <p:val>
                                            <p:strVal val="ppt_h"/>
                                          </p:val>
                                        </p:tav>
                                        <p:tav tm="100000">
                                          <p:val>
                                            <p:strVal val="ppt_h"/>
                                          </p:val>
                                        </p:tav>
                                      </p:tavLst>
                                    </p:anim>
                                    <p:set>
                                      <p:cBhvr>
                                        <p:cTn id="94" dur="1" fill="hold">
                                          <p:stCondLst>
                                            <p:cond delay="1999"/>
                                          </p:stCondLst>
                                        </p:cTn>
                                        <p:tgtEl>
                                          <p:spTgt spid="1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additive="base">
                                        <p:cTn id="99" dur="500" fill="hold"/>
                                        <p:tgtEl>
                                          <p:spTgt spid="14"/>
                                        </p:tgtEl>
                                        <p:attrNameLst>
                                          <p:attrName>ppt_x</p:attrName>
                                        </p:attrNameLst>
                                      </p:cBhvr>
                                      <p:tavLst>
                                        <p:tav tm="0">
                                          <p:val>
                                            <p:strVal val="#ppt_x"/>
                                          </p:val>
                                        </p:tav>
                                        <p:tav tm="100000">
                                          <p:val>
                                            <p:strVal val="#ppt_x"/>
                                          </p:val>
                                        </p:tav>
                                      </p:tavLst>
                                    </p:anim>
                                    <p:anim calcmode="lin" valueType="num">
                                      <p:cBhvr additive="base">
                                        <p:cTn id="10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8" presetClass="emph" presetSubtype="0" fill="hold" nodeType="clickEffect">
                                  <p:stCondLst>
                                    <p:cond delay="0"/>
                                  </p:stCondLst>
                                  <p:childTnLst>
                                    <p:animRot by="21600000">
                                      <p:cBhvr>
                                        <p:cTn id="104" dur="2000" fill="hold"/>
                                        <p:tgtEl>
                                          <p:spTgt spid="14"/>
                                        </p:tgtEl>
                                        <p:attrNameLst>
                                          <p:attrName>r</p:attrName>
                                        </p:attrNameLst>
                                      </p:cBhvr>
                                    </p:animRot>
                                  </p:childTnLst>
                                </p:cTn>
                              </p:par>
                            </p:childTnLst>
                          </p:cTn>
                        </p:par>
                      </p:childTnLst>
                    </p:cTn>
                  </p:par>
                  <p:par>
                    <p:cTn id="105" fill="hold">
                      <p:stCondLst>
                        <p:cond delay="indefinite"/>
                      </p:stCondLst>
                      <p:childTnLst>
                        <p:par>
                          <p:cTn id="106" fill="hold">
                            <p:stCondLst>
                              <p:cond delay="0"/>
                            </p:stCondLst>
                            <p:childTnLst>
                              <p:par>
                                <p:cTn id="107" presetID="17" presetClass="exit" presetSubtype="10" fill="hold" nodeType="clickEffect">
                                  <p:stCondLst>
                                    <p:cond delay="0"/>
                                  </p:stCondLst>
                                  <p:childTnLst>
                                    <p:anim calcmode="lin" valueType="num">
                                      <p:cBhvr>
                                        <p:cTn id="108" dur="500"/>
                                        <p:tgtEl>
                                          <p:spTgt spid="14"/>
                                        </p:tgtEl>
                                        <p:attrNameLst>
                                          <p:attrName>ppt_w</p:attrName>
                                        </p:attrNameLst>
                                      </p:cBhvr>
                                      <p:tavLst>
                                        <p:tav tm="0">
                                          <p:val>
                                            <p:strVal val="ppt_w"/>
                                          </p:val>
                                        </p:tav>
                                        <p:tav tm="100000">
                                          <p:val>
                                            <p:fltVal val="0"/>
                                          </p:val>
                                        </p:tav>
                                      </p:tavLst>
                                    </p:anim>
                                    <p:anim calcmode="lin" valueType="num">
                                      <p:cBhvr>
                                        <p:cTn id="109" dur="500"/>
                                        <p:tgtEl>
                                          <p:spTgt spid="14"/>
                                        </p:tgtEl>
                                        <p:attrNameLst>
                                          <p:attrName>ppt_h</p:attrName>
                                        </p:attrNameLst>
                                      </p:cBhvr>
                                      <p:tavLst>
                                        <p:tav tm="0">
                                          <p:val>
                                            <p:strVal val="ppt_h"/>
                                          </p:val>
                                        </p:tav>
                                        <p:tav tm="100000">
                                          <p:val>
                                            <p:strVal val="ppt_h"/>
                                          </p:val>
                                        </p:tav>
                                      </p:tavLst>
                                    </p:anim>
                                    <p:set>
                                      <p:cBhvr>
                                        <p:cTn id="110" dur="1" fill="hold">
                                          <p:stCondLst>
                                            <p:cond delay="499"/>
                                          </p:stCondLst>
                                        </p:cTn>
                                        <p:tgtEl>
                                          <p:spTgt spid="1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additive="base">
                                        <p:cTn id="115" dur="500" fill="hold"/>
                                        <p:tgtEl>
                                          <p:spTgt spid="16"/>
                                        </p:tgtEl>
                                        <p:attrNameLst>
                                          <p:attrName>ppt_x</p:attrName>
                                        </p:attrNameLst>
                                      </p:cBhvr>
                                      <p:tavLst>
                                        <p:tav tm="0">
                                          <p:val>
                                            <p:strVal val="#ppt_x"/>
                                          </p:val>
                                        </p:tav>
                                        <p:tav tm="100000">
                                          <p:val>
                                            <p:strVal val="#ppt_x"/>
                                          </p:val>
                                        </p:tav>
                                      </p:tavLst>
                                    </p:anim>
                                    <p:anim calcmode="lin" valueType="num">
                                      <p:cBhvr additive="base">
                                        <p:cTn id="1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8" presetClass="emph" presetSubtype="0" fill="hold" nodeType="clickEffect">
                                  <p:stCondLst>
                                    <p:cond delay="0"/>
                                  </p:stCondLst>
                                  <p:childTnLst>
                                    <p:animRot by="21600000">
                                      <p:cBhvr>
                                        <p:cTn id="120" dur="2000" fill="hold"/>
                                        <p:tgtEl>
                                          <p:spTgt spid="16"/>
                                        </p:tgtEl>
                                        <p:attrNameLst>
                                          <p:attrName>r</p:attrName>
                                        </p:attrNameLst>
                                      </p:cBhvr>
                                    </p:animRot>
                                  </p:childTnLst>
                                </p:cTn>
                              </p:par>
                            </p:childTnLst>
                          </p:cTn>
                        </p:par>
                      </p:childTnLst>
                    </p:cTn>
                  </p:par>
                  <p:par>
                    <p:cTn id="121" fill="hold">
                      <p:stCondLst>
                        <p:cond delay="indefinite"/>
                      </p:stCondLst>
                      <p:childTnLst>
                        <p:par>
                          <p:cTn id="122" fill="hold">
                            <p:stCondLst>
                              <p:cond delay="0"/>
                            </p:stCondLst>
                            <p:childTnLst>
                              <p:par>
                                <p:cTn id="123" presetID="17" presetClass="exit" presetSubtype="10" fill="hold" nodeType="clickEffect">
                                  <p:stCondLst>
                                    <p:cond delay="0"/>
                                  </p:stCondLst>
                                  <p:childTnLst>
                                    <p:anim calcmode="lin" valueType="num">
                                      <p:cBhvr>
                                        <p:cTn id="124" dur="500"/>
                                        <p:tgtEl>
                                          <p:spTgt spid="16"/>
                                        </p:tgtEl>
                                        <p:attrNameLst>
                                          <p:attrName>ppt_w</p:attrName>
                                        </p:attrNameLst>
                                      </p:cBhvr>
                                      <p:tavLst>
                                        <p:tav tm="0">
                                          <p:val>
                                            <p:strVal val="ppt_w"/>
                                          </p:val>
                                        </p:tav>
                                        <p:tav tm="100000">
                                          <p:val>
                                            <p:fltVal val="0"/>
                                          </p:val>
                                        </p:tav>
                                      </p:tavLst>
                                    </p:anim>
                                    <p:anim calcmode="lin" valueType="num">
                                      <p:cBhvr>
                                        <p:cTn id="125" dur="500"/>
                                        <p:tgtEl>
                                          <p:spTgt spid="16"/>
                                        </p:tgtEl>
                                        <p:attrNameLst>
                                          <p:attrName>ppt_h</p:attrName>
                                        </p:attrNameLst>
                                      </p:cBhvr>
                                      <p:tavLst>
                                        <p:tav tm="0">
                                          <p:val>
                                            <p:strVal val="ppt_h"/>
                                          </p:val>
                                        </p:tav>
                                        <p:tav tm="100000">
                                          <p:val>
                                            <p:strVal val="ppt_h"/>
                                          </p:val>
                                        </p:tav>
                                      </p:tavLst>
                                    </p:anim>
                                    <p:set>
                                      <p:cBhvr>
                                        <p:cTn id="12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35270C0-E4ED-AD4D-85D9-F3FA1BFBD0A4}"/>
              </a:ext>
            </a:extLst>
          </p:cNvPr>
          <p:cNvSpPr>
            <a:spLocks noGrp="1"/>
          </p:cNvSpPr>
          <p:nvPr>
            <p:ph type="title"/>
          </p:nvPr>
        </p:nvSpPr>
        <p:spPr>
          <a:xfrm>
            <a:off x="1141413" y="618518"/>
            <a:ext cx="9905998" cy="746809"/>
          </a:xfrm>
        </p:spPr>
        <p:txBody>
          <a:bodyPr anchor="t"/>
          <a:lstStyle/>
          <a:p>
            <a:pPr algn="ctr"/>
            <a:r>
              <a:rPr lang="ar-DZ" sz="4000" b="1" i="1" u="sng">
                <a:solidFill>
                  <a:schemeClr val="accent2">
                    <a:lumMod val="50000"/>
                  </a:schemeClr>
                </a:solidFill>
                <a:latin typeface="Arial Black" panose="020B0604020202020204" pitchFamily="34" charset="0"/>
                <a:cs typeface="Arial Black" panose="020B0604020202020204" pitchFamily="34" charset="0"/>
              </a:rPr>
              <a:t>Conclusion</a:t>
            </a:r>
            <a:r>
              <a:rPr lang="ar-DZ">
                <a:latin typeface="Arial Black" panose="020B0604020202020204" pitchFamily="34" charset="0"/>
                <a:cs typeface="Arial Black" panose="020B0604020202020204" pitchFamily="34" charset="0"/>
              </a:rPr>
              <a:t> </a:t>
            </a:r>
          </a:p>
        </p:txBody>
      </p:sp>
      <p:sp>
        <p:nvSpPr>
          <p:cNvPr id="3" name="عنصر نائب للمحتوى 2">
            <a:extLst>
              <a:ext uri="{FF2B5EF4-FFF2-40B4-BE49-F238E27FC236}">
                <a16:creationId xmlns:a16="http://schemas.microsoft.com/office/drawing/2014/main" xmlns="" id="{8B11A380-4239-1648-AF31-998FF90392EE}"/>
              </a:ext>
            </a:extLst>
          </p:cNvPr>
          <p:cNvSpPr>
            <a:spLocks noGrp="1"/>
          </p:cNvSpPr>
          <p:nvPr>
            <p:ph idx="1"/>
          </p:nvPr>
        </p:nvSpPr>
        <p:spPr>
          <a:xfrm>
            <a:off x="1141413" y="1494479"/>
            <a:ext cx="9905999" cy="4296722"/>
          </a:xfrm>
        </p:spPr>
        <p:txBody>
          <a:bodyPr>
            <a:normAutofit lnSpcReduction="10000"/>
          </a:bodyPr>
          <a:lstStyle/>
          <a:p>
            <a:pPr algn="l"/>
            <a:r>
              <a:rPr lang="en-US" b="1" i="1">
                <a:solidFill>
                  <a:srgbClr val="000000"/>
                </a:solidFill>
                <a:effectLst/>
                <a:latin typeface="Calibri" panose="020F0502020204030204" pitchFamily="34" charset="0"/>
                <a:ea typeface="Times New Roman" panose="02020603050405020304" pitchFamily="18" charset="0"/>
              </a:rPr>
              <a:t>Les plantes qui nous entourent se multiplient et diffèrent, chaque plante a ses propres caractéristiques qui la distinguent des autres.  Dans nos recherches, nous avons identifié certaines des plantes les plus exotiques au monde qui ont des formes et des comportements différents qui sont complètement différents des plantes habituelles et familières.  Ces plantes vivent dans des endroits reculés de notre globe qui sont difficiles à atteindre, et certaines d'entre elles sont menacées d'extinction en détruisant leurs zones de croissance, ou en les collectant pour la vente, ou en rivalisant avec elles et entre d'autres espèces qui envahissent leur environnement</a:t>
            </a:r>
            <a:r>
              <a:rPr lang="en-US" sz="1800" b="1" i="1">
                <a:solidFill>
                  <a:srgbClr val="000000"/>
                </a:solidFill>
                <a:effectLst/>
                <a:latin typeface="Calibri" panose="020F0502020204030204" pitchFamily="34"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p>
            <a:endParaRPr lang="ar-DZ"/>
          </a:p>
        </p:txBody>
      </p:sp>
    </p:spTree>
    <p:extLst>
      <p:ext uri="{BB962C8B-B14F-4D97-AF65-F5344CB8AC3E}">
        <p14:creationId xmlns:p14="http://schemas.microsoft.com/office/powerpoint/2010/main" val="26225765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childTnLst>
                                    <p:animScale>
                                      <p:cBhvr>
                                        <p:cTn id="11" dur="20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دارة">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0</TotalTime>
  <Words>366</Words>
  <Application>Microsoft Office PowerPoint</Application>
  <PresentationFormat>Personnalisé</PresentationFormat>
  <Paragraphs>11</Paragraphs>
  <Slides>5</Slides>
  <Notes>0</Notes>
  <HiddenSlides>0</HiddenSlides>
  <MMClips>2</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دارة</vt:lpstr>
      <vt:lpstr> H –Minosa pudica</vt:lpstr>
      <vt:lpstr>Cette merveilleuse plante est répandue en Indonésie et dans de nombreuses régions tropicales.</vt:lpstr>
      <vt:lpstr>i  Codariocalyx motorium</vt:lpstr>
      <vt:lpstr>i  Codariocalyx motorium</vt:lpstr>
      <vt:lpstr>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République Algérienne Démocratique et populaire Ministere de l’enseignement supérieur et de la recherche scientifique université Mohamed khider .Biskra
Faculté de sciences exactes et de la nature et de la vie département des sciences de la nature et de la vie</dc:title>
  <dc:creator>213665928385</dc:creator>
  <cp:lastModifiedBy>ahim</cp:lastModifiedBy>
  <cp:revision>28</cp:revision>
  <dcterms:created xsi:type="dcterms:W3CDTF">2020-04-09T20:26:23Z</dcterms:created>
  <dcterms:modified xsi:type="dcterms:W3CDTF">2020-04-18T18:37:29Z</dcterms:modified>
</cp:coreProperties>
</file>