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67" r:id="rId5"/>
    <p:sldId id="271" r:id="rId6"/>
    <p:sldId id="268" r:id="rId7"/>
    <p:sldId id="269" r:id="rId8"/>
    <p:sldId id="272" r:id="rId9"/>
    <p:sldId id="264" r:id="rId10"/>
    <p:sldId id="257" r:id="rId11"/>
    <p:sldId id="258" r:id="rId12"/>
    <p:sldId id="26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02" y="2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0142DA8-572A-430E-816C-77CAE4302817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2DA8-572A-430E-816C-77CAE4302817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2DA8-572A-430E-816C-77CAE4302817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2DA8-572A-430E-816C-77CAE4302817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2DA8-572A-430E-816C-77CAE4302817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2DA8-572A-430E-816C-77CAE4302817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2DA8-572A-430E-816C-77CAE4302817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2DA8-572A-430E-816C-77CAE4302817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2DA8-572A-430E-816C-77CAE4302817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2DA8-572A-430E-816C-77CAE4302817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2DA8-572A-430E-816C-77CAE4302817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0142DA8-572A-430E-816C-77CAE4302817}" type="datetimeFigureOut">
              <a:rPr lang="fr-FR" smtClean="0"/>
              <a:t>10/05/2020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58F77B2-BA0D-42CC-8AFF-474CD1DF2B5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1412776"/>
            <a:ext cx="6121667" cy="2232248"/>
          </a:xfrm>
          <a:solidFill>
            <a:srgbClr val="FFFF00"/>
          </a:solidFill>
          <a:ln w="76200">
            <a:solidFill>
              <a:schemeClr val="bg2">
                <a:lumMod val="75000"/>
              </a:schemeClr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TP N° 4.</a:t>
            </a:r>
            <a:r>
              <a:rPr lang="fr-FR" b="1" dirty="0">
                <a:solidFill>
                  <a:srgbClr val="FF0000"/>
                </a:solidFill>
              </a:rPr>
              <a:t> Les champignons 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La  </a:t>
            </a:r>
            <a:r>
              <a:rPr lang="fr-FR" b="1" dirty="0">
                <a:solidFill>
                  <a:srgbClr val="FF0000"/>
                </a:solidFill>
              </a:rPr>
              <a:t>moisissure </a:t>
            </a:r>
            <a:r>
              <a:rPr lang="fr-FR" b="1" dirty="0" smtClean="0">
                <a:solidFill>
                  <a:srgbClr val="FF0000"/>
                </a:solidFill>
              </a:rPr>
              <a:t>du pain  (Mucorale</a:t>
            </a:r>
            <a:r>
              <a:rPr lang="fr-FR" b="1" u="sng" dirty="0">
                <a:solidFill>
                  <a:srgbClr val="FF0000"/>
                </a:solidFill>
              </a:rPr>
              <a:t>)</a:t>
            </a:r>
            <a:r>
              <a:rPr lang="fr-FR" b="1" dirty="0">
                <a:solidFill>
                  <a:srgbClr val="FF0000"/>
                </a:solidFill>
              </a:rPr>
              <a:t/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4509120"/>
            <a:ext cx="3309803" cy="1260629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Niveau : 2me LMD</a:t>
            </a:r>
          </a:p>
          <a:p>
            <a:r>
              <a:rPr lang="fr-FR" sz="2400" b="1" dirty="0" smtClean="0">
                <a:solidFill>
                  <a:srgbClr val="002060"/>
                </a:solidFill>
              </a:rPr>
              <a:t>Mme. ABSI R</a:t>
            </a:r>
          </a:p>
          <a:p>
            <a:endParaRPr lang="fr-FR" sz="2400" b="1" dirty="0">
              <a:solidFill>
                <a:srgbClr val="002060"/>
              </a:solidFill>
            </a:endParaRPr>
          </a:p>
          <a:p>
            <a:r>
              <a:rPr lang="fr-FR" sz="2400" b="1" dirty="0" smtClean="0">
                <a:solidFill>
                  <a:srgbClr val="002060"/>
                </a:solidFill>
              </a:rPr>
              <a:t>Avril 2020</a:t>
            </a:r>
            <a:endParaRPr lang="fr-F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4935" y="692696"/>
            <a:ext cx="79208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C00000"/>
                </a:solidFill>
              </a:rPr>
              <a:t>3. Matériel</a:t>
            </a:r>
          </a:p>
          <a:p>
            <a:pPr algn="ctr"/>
            <a:endParaRPr lang="fr-FR" sz="4000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Cristallisoir,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inces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ain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humide,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oupe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binoculaire,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icroscope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optique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AutoShape 2" descr="Loupe binoculaire euromex Novex AP-7 (Grossissement 10 – 30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Loupe binoculaire euromex Novex AP-7 (Grossissement 10 – 30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8" name="Picture 6" descr="Loupe binoculaire euromex Novex AP-7 (Grossissement 10 – 3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062" y="713284"/>
            <a:ext cx="1645519" cy="25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Microscope optique - Tous les fabricants de matériel médical - Vidé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2" name="Picture 10" descr="Microscope optique - Tous les fabricants de matériel médical - Vidé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077072"/>
            <a:ext cx="2152945" cy="213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ince à écharde 10 cm Spengl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3" b="22994"/>
          <a:stretch/>
        </p:blipFill>
        <p:spPr bwMode="auto">
          <a:xfrm>
            <a:off x="4297553" y="2882776"/>
            <a:ext cx="2557489" cy="138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ristallisoir à bec 150 mm - Matériel de Laboratoi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t="15365" r="9111" b="10514"/>
          <a:stretch/>
        </p:blipFill>
        <p:spPr bwMode="auto">
          <a:xfrm>
            <a:off x="3640031" y="4416791"/>
            <a:ext cx="2490432" cy="179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forum.mikroscopia.com/uploads/monthly_01_2013/post-1079-1358020067,2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t="5298" r="59258" b="57480"/>
          <a:stretch/>
        </p:blipFill>
        <p:spPr bwMode="auto">
          <a:xfrm>
            <a:off x="6411776" y="4546057"/>
            <a:ext cx="2095805" cy="16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3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331" y="1485364"/>
            <a:ext cx="7938804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A. Observer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la tranche de pain sous la loupe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binoculaire.</a:t>
            </a:r>
          </a:p>
          <a:p>
            <a:pPr lvl="0"/>
            <a:endParaRPr lang="fr-FR" sz="2000" strike="sngStri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398" y="2621810"/>
            <a:ext cx="7916458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B. Une petite touffe de ce mycélium est placée entre lame et lamelle dans une goutte d’eau puis observer sous microscope, augmenter le grossissement si nécessaire.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636" y="682114"/>
            <a:ext cx="6858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600" b="1" dirty="0">
                <a:solidFill>
                  <a:srgbClr val="C00000"/>
                </a:solidFill>
              </a:rPr>
              <a:t>4. </a:t>
            </a:r>
            <a:r>
              <a:rPr lang="fr-FR" sz="3600" b="1" dirty="0" smtClean="0">
                <a:solidFill>
                  <a:srgbClr val="C00000"/>
                </a:solidFill>
              </a:rPr>
              <a:t>Manipulation et Observation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636" y="3925505"/>
            <a:ext cx="795649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C. On prend une graine noir qui est trouvée à l’extrémité de filament et l’observer sous microscope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6052" y="4789601"/>
            <a:ext cx="793880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D. Si on rajoute une goutte d'eau glycérinée ou salée, on peut voir cette graine gonfler légèrement, se déchirer et libérer des structures spécifiques.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9254" y="764704"/>
            <a:ext cx="7987703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 Questions</a:t>
            </a:r>
            <a:endParaRPr lang="fr-F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1-déterminer la forme de moisissure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2- donner la nomination de l’appareil végétatif de cette moisissure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3- donner le mode de nutrition de ce champignon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59" y="2012647"/>
            <a:ext cx="8005397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B-Questions</a:t>
            </a:r>
            <a:endParaRPr lang="fr-F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1-déterminer la forme interne de  chaque   filament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2-pourquoi vous avez trouvé cette structure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3- donner le nom de cette espèce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254" y="3284984"/>
            <a:ext cx="7987702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C-Questions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1-donner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nomination de cette structure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2-quel est le rôle de cette structure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3-comment expliquer la colonisation de la tranche de pain par la moisissure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4- dessiner avec la légende un filament complet de moisissure (avec l’extrémité noir) sous microscope optique par grossissement ×400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069" y="5157192"/>
            <a:ext cx="7992888" cy="1015663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D-Question</a:t>
            </a:r>
          </a:p>
          <a:p>
            <a:pPr lvl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1-Donner leur nomination (c'est la dissémination), ce qui prouve l'importance du facteur humidité.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99992" y="107921"/>
            <a:ext cx="374441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5-Compte-rendu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024744" cy="1143000"/>
          </a:xfrm>
        </p:spPr>
        <p:txBody>
          <a:bodyPr anchor="ctr">
            <a:norm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Plan de travail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9592" y="1844824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3600" dirty="0" smtClean="0"/>
              <a:t>Objectif du TP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3600" dirty="0" smtClean="0"/>
              <a:t>Définition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3600" dirty="0" smtClean="0"/>
              <a:t>Protocole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3600" dirty="0" smtClean="0"/>
              <a:t>Observation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3600" dirty="0" smtClean="0"/>
              <a:t>Compte rendu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9704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71988" y="764704"/>
            <a:ext cx="4410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sz="4000" b="1" dirty="0" smtClean="0">
                <a:solidFill>
                  <a:srgbClr val="C00000"/>
                </a:solidFill>
              </a:rPr>
              <a:t>Objectif du TP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7955" y="2114431"/>
            <a:ext cx="80648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Observation macroscopique et microscopique des moisissures du pain,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Observation microscopique de la forme mucorale du pain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Cycle de développement des moisissures.</a:t>
            </a:r>
          </a:p>
        </p:txBody>
      </p:sp>
    </p:spTree>
    <p:extLst>
      <p:ext uri="{BB962C8B-B14F-4D97-AF65-F5344CB8AC3E}">
        <p14:creationId xmlns:p14="http://schemas.microsoft.com/office/powerpoint/2010/main" val="25473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0196" y="426730"/>
            <a:ext cx="3457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Définition </a:t>
            </a:r>
            <a:endParaRPr lang="fr-FR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586756" y="1161771"/>
            <a:ext cx="7920880" cy="990124"/>
          </a:xfrm>
          <a:prstGeom prst="downArrowCallou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champignons microscopiques (ou mycètes) se répartissent en deux grands groupes : les levures et les moisissures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avec flèche vers le bas 4"/>
          <p:cNvSpPr/>
          <p:nvPr/>
        </p:nvSpPr>
        <p:spPr>
          <a:xfrm>
            <a:off x="576040" y="2146796"/>
            <a:ext cx="7917680" cy="2687479"/>
          </a:xfrm>
          <a:prstGeom prst="downArrowCallout">
            <a:avLst>
              <a:gd name="adj1" fmla="val 0"/>
              <a:gd name="adj2" fmla="val 29253"/>
              <a:gd name="adj3" fmla="val 33034"/>
              <a:gd name="adj4" fmla="val 64977"/>
            </a:avLst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moisissures sont des champignons microscopiques filamenteux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onstituent d'environ 20.000 espèces.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Micro-organismes eucaryotes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Leur classification est basée sur des caractères morphologiques (structure du mycélium) et le mode de reproduction,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On distingue 4 classes :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2144" y="4882247"/>
            <a:ext cx="2555168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Zygomycète,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Ascomycètes,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Basidiomycètes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Deutéromycètes</a:t>
            </a:r>
          </a:p>
        </p:txBody>
      </p:sp>
    </p:spTree>
    <p:extLst>
      <p:ext uri="{BB962C8B-B14F-4D97-AF65-F5344CB8AC3E}">
        <p14:creationId xmlns:p14="http://schemas.microsoft.com/office/powerpoint/2010/main" val="36900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02833"/>
            <a:ext cx="784887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moisissures sont des microorganismes hétérotrophes, elles exigent donc la présence des éléments nutritifs de base (carbone, azote et ions minéraux) dans le milieu qui assure leur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croissance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7776864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moisissures sont aérobies, en général, acidophiles (pH compris entre 3 et 7) et mésophiles (température optimale 20-30°C)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moisissures possèdent un appareil végétatif constitué par un thalle filamenteux, le mycélium, dont les filaments s’appellent des hyphes.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Polycopié TP BV - Zerhr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73472"/>
            <a:ext cx="4968552" cy="29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hampi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776864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agnochampi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24744"/>
            <a:ext cx="7667625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hampip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92"/>
          <a:stretch/>
        </p:blipFill>
        <p:spPr bwMode="auto">
          <a:xfrm>
            <a:off x="539552" y="682948"/>
            <a:ext cx="7776864" cy="44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581650" cy="37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521330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</a:rPr>
              <a:t>Cycle de développement des moisissures</a:t>
            </a:r>
            <a:endParaRPr lang="fr-F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040" y="1052736"/>
            <a:ext cx="8013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On met avant la séance de TP une tranche de pain humide dans un cristallisoir pendant 3 ou 4 jours comme le schéma ci-dessous: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Remarque: la préparation de l’échantillon est obligatoire.</a:t>
            </a:r>
            <a:endParaRPr lang="fr-FR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 descr="rhizopus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652" y="2919370"/>
            <a:ext cx="6280596" cy="337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786180" y="411360"/>
            <a:ext cx="4721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2.  Protocole</a:t>
            </a:r>
            <a:r>
              <a:rPr lang="fr-FR" sz="3200" b="1" dirty="0" smtClean="0">
                <a:solidFill>
                  <a:srgbClr val="C00000"/>
                </a:solidFill>
              </a:rPr>
              <a:t> de TP </a:t>
            </a:r>
            <a:endParaRPr lang="fr-FR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forum.mikroscopia.com/uploads/monthly_01_2013/post-1079-1358020067,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t="5298" r="59258" b="57480"/>
          <a:stretch/>
        </p:blipFill>
        <p:spPr bwMode="auto">
          <a:xfrm>
            <a:off x="7037990" y="3323366"/>
            <a:ext cx="1617133" cy="128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forum.mikroscopia.com/uploads/monthly_01_2013/post-1079-1358020067,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9" t="53632" r="50000"/>
          <a:stretch/>
        </p:blipFill>
        <p:spPr bwMode="auto">
          <a:xfrm>
            <a:off x="6876256" y="5013176"/>
            <a:ext cx="1755283" cy="14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4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455</Words>
  <Application>Microsoft Office PowerPoint</Application>
  <PresentationFormat>Affichage à l'écran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Austin</vt:lpstr>
      <vt:lpstr>    TP N° 4. Les champignons  La  moisissure du pain  (Mucorale)    </vt:lpstr>
      <vt:lpstr>Plan de travail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 N° 4. Les champignons  La  moisissure de pain  (Mucorale)</dc:title>
  <dc:creator>win7</dc:creator>
  <cp:lastModifiedBy>win7</cp:lastModifiedBy>
  <cp:revision>27</cp:revision>
  <dcterms:created xsi:type="dcterms:W3CDTF">2020-04-29T03:47:47Z</dcterms:created>
  <dcterms:modified xsi:type="dcterms:W3CDTF">2020-05-10T05:51:08Z</dcterms:modified>
</cp:coreProperties>
</file>