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08"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08"/>
    <p:restoredTop sz="94621"/>
  </p:normalViewPr>
  <p:slideViewPr>
    <p:cSldViewPr snapToGrid="0" snapToObjects="1">
      <p:cViewPr varScale="1">
        <p:scale>
          <a:sx n="91" d="100"/>
          <a:sy n="91" d="100"/>
        </p:scale>
        <p:origin x="840"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fr-FR"/>
              <a:t>Modifiez le style du titre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6E752100-F8A2-1446-B6DC-122EB6E7BB06}" type="datetimeFigureOut">
              <a:rPr lang="fr-FR" smtClean="0"/>
              <a:t>09/06/2019</a:t>
            </a:fld>
            <a:endParaRPr lang="fr-FR"/>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fr-FR"/>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A52AD850-F273-554D-AD7F-002678B38152}" type="slidenum">
              <a:rPr lang="fr-FR" smtClean="0"/>
              <a:t>‹N°›</a:t>
            </a:fld>
            <a:endParaRPr lang="fr-FR"/>
          </a:p>
        </p:txBody>
      </p:sp>
      <p:grpSp>
        <p:nvGrpSpPr>
          <p:cNvPr id="9" name="Group 8"/>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24602902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fr-FR"/>
              <a:t>Modifier les styles du texte du masque
Deuxième niveau
Troisième niveau
Quatrième niveau
Cinquième niveau</a:t>
            </a:r>
            <a:endParaRPr lang="en-US" dirty="0"/>
          </a:p>
        </p:txBody>
      </p:sp>
      <p:sp>
        <p:nvSpPr>
          <p:cNvPr id="4" name="Date Placeholder 3"/>
          <p:cNvSpPr>
            <a:spLocks noGrp="1"/>
          </p:cNvSpPr>
          <p:nvPr>
            <p:ph type="dt" sz="half" idx="10"/>
          </p:nvPr>
        </p:nvSpPr>
        <p:spPr/>
        <p:txBody>
          <a:bodyPr/>
          <a:lstStyle/>
          <a:p>
            <a:fld id="{6E752100-F8A2-1446-B6DC-122EB6E7BB06}" type="datetimeFigureOut">
              <a:rPr lang="fr-FR" smtClean="0"/>
              <a:t>09/06/2019</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A52AD850-F273-554D-AD7F-002678B38152}" type="slidenum">
              <a:rPr lang="fr-FR" smtClean="0"/>
              <a:t>‹N°›</a:t>
            </a:fld>
            <a:endParaRPr lang="fr-FR"/>
          </a:p>
        </p:txBody>
      </p:sp>
    </p:spTree>
    <p:extLst>
      <p:ext uri="{BB962C8B-B14F-4D97-AF65-F5344CB8AC3E}">
        <p14:creationId xmlns:p14="http://schemas.microsoft.com/office/powerpoint/2010/main" val="3916069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fr-FR"/>
              <a:t>Modifier les styles du texte du masque
Deuxième niveau
Troisième niveau
Quatrième niveau
Cinquième niveau</a:t>
            </a:r>
            <a:endParaRPr lang="en-US" dirty="0"/>
          </a:p>
        </p:txBody>
      </p:sp>
      <p:sp>
        <p:nvSpPr>
          <p:cNvPr id="4" name="Date Placeholder 3"/>
          <p:cNvSpPr>
            <a:spLocks noGrp="1"/>
          </p:cNvSpPr>
          <p:nvPr>
            <p:ph type="dt" sz="half" idx="10"/>
          </p:nvPr>
        </p:nvSpPr>
        <p:spPr/>
        <p:txBody>
          <a:bodyPr/>
          <a:lstStyle/>
          <a:p>
            <a:fld id="{6E752100-F8A2-1446-B6DC-122EB6E7BB06}" type="datetimeFigureOut">
              <a:rPr lang="fr-FR" smtClean="0"/>
              <a:t>09/06/2019</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A52AD850-F273-554D-AD7F-002678B38152}" type="slidenum">
              <a:rPr lang="fr-FR" smtClean="0"/>
              <a:t>‹N°›</a:t>
            </a:fld>
            <a:endParaRPr lang="fr-FR"/>
          </a:p>
        </p:txBody>
      </p:sp>
    </p:spTree>
    <p:extLst>
      <p:ext uri="{BB962C8B-B14F-4D97-AF65-F5344CB8AC3E}">
        <p14:creationId xmlns:p14="http://schemas.microsoft.com/office/powerpoint/2010/main" val="3566165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Modifier les styles du texte du masque
Deuxième niveau
Troisième niveau
Quatrième niveau
Cinquième niveau</a:t>
            </a:r>
            <a:endParaRPr lang="en-US" dirty="0"/>
          </a:p>
        </p:txBody>
      </p:sp>
      <p:sp>
        <p:nvSpPr>
          <p:cNvPr id="4" name="Date Placeholder 3"/>
          <p:cNvSpPr>
            <a:spLocks noGrp="1"/>
          </p:cNvSpPr>
          <p:nvPr>
            <p:ph type="dt" sz="half" idx="10"/>
          </p:nvPr>
        </p:nvSpPr>
        <p:spPr/>
        <p:txBody>
          <a:bodyPr/>
          <a:lstStyle/>
          <a:p>
            <a:fld id="{6E752100-F8A2-1446-B6DC-122EB6E7BB06}" type="datetimeFigureOut">
              <a:rPr lang="fr-FR" smtClean="0"/>
              <a:t>09/06/2019</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A52AD850-F273-554D-AD7F-002678B38152}" type="slidenum">
              <a:rPr lang="fr-FR" smtClean="0"/>
              <a:t>‹N°›</a:t>
            </a:fld>
            <a:endParaRPr lang="fr-FR"/>
          </a:p>
        </p:txBody>
      </p:sp>
    </p:spTree>
    <p:extLst>
      <p:ext uri="{BB962C8B-B14F-4D97-AF65-F5344CB8AC3E}">
        <p14:creationId xmlns:p14="http://schemas.microsoft.com/office/powerpoint/2010/main" val="35937035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accent1"/>
                </a:solidFill>
              </a:defRPr>
            </a:lvl1pPr>
          </a:lstStyle>
          <a:p>
            <a:r>
              <a:rPr lang="fr-FR"/>
              <a:t>Modifiez le style du titre</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
Deuxième niveau
Troisième niveau
Quatrième niveau
Cinquième niveau</a:t>
            </a:r>
            <a:endParaRPr lang="en-US" dirty="0"/>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6E752100-F8A2-1446-B6DC-122EB6E7BB06}" type="datetimeFigureOut">
              <a:rPr lang="fr-FR" smtClean="0"/>
              <a:t>09/06/2019</a:t>
            </a:fld>
            <a:endParaRPr lang="fr-FR"/>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fr-FR"/>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A52AD850-F273-554D-AD7F-002678B38152}" type="slidenum">
              <a:rPr lang="fr-FR" smtClean="0"/>
              <a:t>‹N°›</a:t>
            </a:fld>
            <a:endParaRPr lang="fr-FR"/>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accent1"/>
          </a:solidFill>
          <a:ln w="0">
            <a:noFill/>
            <a:prstDash val="solid"/>
            <a:round/>
            <a:headEnd/>
            <a:tailEnd/>
          </a:ln>
        </p:spPr>
      </p:sp>
    </p:spTree>
    <p:extLst>
      <p:ext uri="{BB962C8B-B14F-4D97-AF65-F5344CB8AC3E}">
        <p14:creationId xmlns:p14="http://schemas.microsoft.com/office/powerpoint/2010/main" val="378980290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fr-FR"/>
              <a:t>Modifiez le style du titre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fr-FR"/>
              <a:t>Modifier les styles du texte du masque
Deuxième niveau
Troisième niveau
Quatrième niveau
Cinquième niveau</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fr-FR"/>
              <a:t>Modifier les styles du texte du masque
Deuxième niveau
Troisième niveau
Quatrième niveau
Cinquième niveau</a:t>
            </a:r>
            <a:endParaRPr lang="en-US" dirty="0"/>
          </a:p>
        </p:txBody>
      </p:sp>
      <p:sp>
        <p:nvSpPr>
          <p:cNvPr id="5" name="Date Placeholder 4"/>
          <p:cNvSpPr>
            <a:spLocks noGrp="1"/>
          </p:cNvSpPr>
          <p:nvPr>
            <p:ph type="dt" sz="half" idx="10"/>
          </p:nvPr>
        </p:nvSpPr>
        <p:spPr/>
        <p:txBody>
          <a:bodyPr/>
          <a:lstStyle/>
          <a:p>
            <a:fld id="{6E752100-F8A2-1446-B6DC-122EB6E7BB06}" type="datetimeFigureOut">
              <a:rPr lang="fr-FR" smtClean="0"/>
              <a:t>09/06/2019</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A52AD850-F273-554D-AD7F-002678B38152}" type="slidenum">
              <a:rPr lang="fr-FR" smtClean="0"/>
              <a:t>‹N°›</a:t>
            </a:fld>
            <a:endParaRPr lang="fr-FR"/>
          </a:p>
        </p:txBody>
      </p:sp>
    </p:spTree>
    <p:extLst>
      <p:ext uri="{BB962C8B-B14F-4D97-AF65-F5344CB8AC3E}">
        <p14:creationId xmlns:p14="http://schemas.microsoft.com/office/powerpoint/2010/main" val="13938880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fr-FR"/>
              <a:t>Modifiez le style du titre</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
Deuxième niveau
Troisième niveau
Quatrième niveau
Cinquième niveau</a:t>
            </a:r>
            <a:endParaRPr lang="en-US" dirty="0"/>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fr-FR"/>
              <a:t>Modifier les styles du texte du masque
Deuxième niveau
Troisième niveau
Quatrième niveau
Cinquième niveau</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
Deuxième niveau
Troisième niveau
Quatrième niveau
Cinquième niveau</a:t>
            </a:r>
            <a:endParaRPr lang="en-US" dirty="0"/>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fr-FR"/>
              <a:t>Modifier les styles du texte du masque
Deuxième niveau
Troisième niveau
Quatrième niveau
Cinquième niveau</a:t>
            </a:r>
            <a:endParaRPr lang="en-US" dirty="0"/>
          </a:p>
        </p:txBody>
      </p:sp>
      <p:sp>
        <p:nvSpPr>
          <p:cNvPr id="7" name="Date Placeholder 6"/>
          <p:cNvSpPr>
            <a:spLocks noGrp="1"/>
          </p:cNvSpPr>
          <p:nvPr>
            <p:ph type="dt" sz="half" idx="10"/>
          </p:nvPr>
        </p:nvSpPr>
        <p:spPr/>
        <p:txBody>
          <a:bodyPr/>
          <a:lstStyle/>
          <a:p>
            <a:fld id="{6E752100-F8A2-1446-B6DC-122EB6E7BB06}" type="datetimeFigureOut">
              <a:rPr lang="fr-FR" smtClean="0"/>
              <a:t>09/06/2019</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A52AD850-F273-554D-AD7F-002678B38152}" type="slidenum">
              <a:rPr lang="fr-FR" smtClean="0"/>
              <a:t>‹N°›</a:t>
            </a:fld>
            <a:endParaRPr lang="fr-FR"/>
          </a:p>
        </p:txBody>
      </p:sp>
    </p:spTree>
    <p:extLst>
      <p:ext uri="{BB962C8B-B14F-4D97-AF65-F5344CB8AC3E}">
        <p14:creationId xmlns:p14="http://schemas.microsoft.com/office/powerpoint/2010/main" val="3142172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6E752100-F8A2-1446-B6DC-122EB6E7BB06}" type="datetimeFigureOut">
              <a:rPr lang="fr-FR" smtClean="0"/>
              <a:t>09/06/2019</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A52AD850-F273-554D-AD7F-002678B38152}" type="slidenum">
              <a:rPr lang="fr-FR" smtClean="0"/>
              <a:t>‹N°›</a:t>
            </a:fld>
            <a:endParaRPr lang="fr-FR"/>
          </a:p>
        </p:txBody>
      </p:sp>
    </p:spTree>
    <p:extLst>
      <p:ext uri="{BB962C8B-B14F-4D97-AF65-F5344CB8AC3E}">
        <p14:creationId xmlns:p14="http://schemas.microsoft.com/office/powerpoint/2010/main" val="7480703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E752100-F8A2-1446-B6DC-122EB6E7BB06}" type="datetimeFigureOut">
              <a:rPr lang="fr-FR" smtClean="0"/>
              <a:t>09/06/2019</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A52AD850-F273-554D-AD7F-002678B38152}" type="slidenum">
              <a:rPr lang="fr-FR" smtClean="0"/>
              <a:t>‹N°›</a:t>
            </a:fld>
            <a:endParaRPr lang="fr-FR"/>
          </a:p>
        </p:txBody>
      </p:sp>
    </p:spTree>
    <p:extLst>
      <p:ext uri="{BB962C8B-B14F-4D97-AF65-F5344CB8AC3E}">
        <p14:creationId xmlns:p14="http://schemas.microsoft.com/office/powerpoint/2010/main" val="20646975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fr-FR"/>
              <a:t>Modifiez le style du titre</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fr-FR"/>
              <a:t>Modifier les styles du texte du masque
Deuxième niveau
Troisième niveau
Quatrième niveau
Cinquième niveau</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
Deuxième niveau
Troisième niveau
Quatrième niveau
Cinquième niveau</a:t>
            </a:r>
            <a:endParaRPr lang="en-US" dirty="0"/>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6E752100-F8A2-1446-B6DC-122EB6E7BB06}" type="datetimeFigureOut">
              <a:rPr lang="fr-FR" smtClean="0"/>
              <a:t>09/06/2019</a:t>
            </a:fld>
            <a:endParaRPr lang="fr-FR"/>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fr-FR"/>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A52AD850-F273-554D-AD7F-002678B38152}" type="slidenum">
              <a:rPr lang="fr-FR" smtClean="0"/>
              <a:t>‹N°›</a:t>
            </a:fld>
            <a:endParaRPr lang="fr-FR"/>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5317415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fr-FR"/>
              <a:t>Modifiez le style du titre</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
Deuxième niveau
Troisième niveau
Quatrième niveau
Cinquième niveau</a:t>
            </a:r>
            <a:endParaRPr lang="en-US" dirty="0"/>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6E752100-F8A2-1446-B6DC-122EB6E7BB06}" type="datetimeFigureOut">
              <a:rPr lang="fr-FR" smtClean="0"/>
              <a:t>09/06/2019</a:t>
            </a:fld>
            <a:endParaRPr lang="fr-FR"/>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fr-FR"/>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A52AD850-F273-554D-AD7F-002678B38152}" type="slidenum">
              <a:rPr lang="fr-FR" smtClean="0"/>
              <a:t>‹N°›</a:t>
            </a:fld>
            <a:endParaRPr lang="fr-FR"/>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7256393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fr-FR"/>
              <a:t>Modifier les styles du texte du masque
Deuxième niveau
Troisième niveau
Quatrième niveau
Cinquième niveau</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6E752100-F8A2-1446-B6DC-122EB6E7BB06}" type="datetimeFigureOut">
              <a:rPr lang="fr-FR" smtClean="0"/>
              <a:t>09/06/2019</a:t>
            </a:fld>
            <a:endParaRPr lang="fr-FR"/>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fr-FR"/>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A52AD850-F273-554D-AD7F-002678B38152}" type="slidenum">
              <a:rPr lang="fr-FR" smtClean="0"/>
              <a:t>‹N°›</a:t>
            </a:fld>
            <a:endParaRPr lang="fr-FR"/>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087106570"/>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C67DE47-66BD-DD48-9C0F-4738329C94B9}"/>
              </a:ext>
            </a:extLst>
          </p:cNvPr>
          <p:cNvSpPr>
            <a:spLocks noGrp="1"/>
          </p:cNvSpPr>
          <p:nvPr>
            <p:ph type="ctrTitle"/>
          </p:nvPr>
        </p:nvSpPr>
        <p:spPr/>
        <p:txBody>
          <a:bodyPr/>
          <a:lstStyle/>
          <a:p>
            <a:r>
              <a:rPr lang="en-US" b="1" dirty="0"/>
              <a:t>Cash flow</a:t>
            </a:r>
            <a:endParaRPr lang="fr-FR" dirty="0"/>
          </a:p>
        </p:txBody>
      </p:sp>
      <p:sp>
        <p:nvSpPr>
          <p:cNvPr id="3" name="Sous-titre 2">
            <a:extLst>
              <a:ext uri="{FF2B5EF4-FFF2-40B4-BE49-F238E27FC236}">
                <a16:creationId xmlns:a16="http://schemas.microsoft.com/office/drawing/2014/main" id="{7A0A6E65-531E-F94D-B535-41B7E9798717}"/>
              </a:ext>
            </a:extLst>
          </p:cNvPr>
          <p:cNvSpPr>
            <a:spLocks noGrp="1"/>
          </p:cNvSpPr>
          <p:nvPr>
            <p:ph type="subTitle" idx="1"/>
          </p:nvPr>
        </p:nvSpPr>
        <p:spPr/>
        <p:txBody>
          <a:bodyPr/>
          <a:lstStyle/>
          <a:p>
            <a:endParaRPr lang="fr-FR"/>
          </a:p>
        </p:txBody>
      </p:sp>
    </p:spTree>
    <p:extLst>
      <p:ext uri="{BB962C8B-B14F-4D97-AF65-F5344CB8AC3E}">
        <p14:creationId xmlns:p14="http://schemas.microsoft.com/office/powerpoint/2010/main" val="6609696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A1641235-F71C-724D-8532-02CEFD9E9186}"/>
              </a:ext>
            </a:extLst>
          </p:cNvPr>
          <p:cNvSpPr>
            <a:spLocks noGrp="1"/>
          </p:cNvSpPr>
          <p:nvPr>
            <p:ph idx="1"/>
          </p:nvPr>
        </p:nvSpPr>
        <p:spPr>
          <a:xfrm>
            <a:off x="838200" y="815926"/>
            <a:ext cx="10515600" cy="5361037"/>
          </a:xfrm>
        </p:spPr>
        <p:txBody>
          <a:bodyPr/>
          <a:lstStyle/>
          <a:p>
            <a:r>
              <a:rPr lang="en-US" sz="2800" b="1" dirty="0">
                <a:latin typeface="Times New Roman" panose="02020603050405020304" pitchFamily="18" charset="0"/>
                <a:cs typeface="Times New Roman" panose="02020603050405020304" pitchFamily="18" charset="0"/>
              </a:rPr>
              <a:t>Cash flow</a:t>
            </a:r>
            <a:r>
              <a:rPr lang="en-US" sz="2800" dirty="0">
                <a:latin typeface="Times New Roman" panose="02020603050405020304" pitchFamily="18" charset="0"/>
                <a:cs typeface="Times New Roman" panose="02020603050405020304" pitchFamily="18" charset="0"/>
              </a:rPr>
              <a:t> is the movement of money in and out of the business.</a:t>
            </a:r>
            <a:endParaRPr lang="fr-FR" sz="2800" dirty="0">
              <a:latin typeface="Times New Roman" panose="02020603050405020304" pitchFamily="18" charset="0"/>
              <a:cs typeface="Times New Roman" panose="02020603050405020304" pitchFamily="18" charset="0"/>
            </a:endParaRPr>
          </a:p>
          <a:p>
            <a:pPr lvl="0"/>
            <a:r>
              <a:rPr lang="en-US" sz="2800" dirty="0">
                <a:latin typeface="Times New Roman" panose="02020603050405020304" pitchFamily="18" charset="0"/>
                <a:cs typeface="Times New Roman" panose="02020603050405020304" pitchFamily="18" charset="0"/>
              </a:rPr>
              <a:t>cash flows </a:t>
            </a:r>
            <a:r>
              <a:rPr lang="en-US" sz="2800" b="1" dirty="0">
                <a:latin typeface="Times New Roman" panose="02020603050405020304" pitchFamily="18" charset="0"/>
                <a:cs typeface="Times New Roman" panose="02020603050405020304" pitchFamily="18" charset="0"/>
              </a:rPr>
              <a:t>into</a:t>
            </a:r>
            <a:r>
              <a:rPr lang="en-US" sz="2800" dirty="0">
                <a:latin typeface="Times New Roman" panose="02020603050405020304" pitchFamily="18" charset="0"/>
                <a:cs typeface="Times New Roman" panose="02020603050405020304" pitchFamily="18" charset="0"/>
              </a:rPr>
              <a:t> the business as receipts - </a:t>
            </a:r>
            <a:r>
              <a:rPr lang="en-US" sz="2800" dirty="0" err="1">
                <a:latin typeface="Times New Roman" panose="02020603050405020304" pitchFamily="18" charset="0"/>
                <a:cs typeface="Times New Roman" panose="02020603050405020304" pitchFamily="18" charset="0"/>
              </a:rPr>
              <a:t>eg</a:t>
            </a:r>
            <a:r>
              <a:rPr lang="en-US" sz="2800" dirty="0">
                <a:latin typeface="Times New Roman" panose="02020603050405020304" pitchFamily="18" charset="0"/>
                <a:cs typeface="Times New Roman" panose="02020603050405020304" pitchFamily="18" charset="0"/>
              </a:rPr>
              <a:t> from cash received from selling products or from loans</a:t>
            </a:r>
            <a:endParaRPr lang="fr-FR" sz="2800" dirty="0">
              <a:latin typeface="Times New Roman" panose="02020603050405020304" pitchFamily="18" charset="0"/>
              <a:cs typeface="Times New Roman" panose="02020603050405020304" pitchFamily="18" charset="0"/>
            </a:endParaRPr>
          </a:p>
          <a:p>
            <a:pPr lvl="0"/>
            <a:r>
              <a:rPr lang="en-US" sz="2800" dirty="0">
                <a:latin typeface="Times New Roman" panose="02020603050405020304" pitchFamily="18" charset="0"/>
                <a:cs typeface="Times New Roman" panose="02020603050405020304" pitchFamily="18" charset="0"/>
              </a:rPr>
              <a:t>cash flows </a:t>
            </a:r>
            <a:r>
              <a:rPr lang="en-US" sz="2800" b="1" dirty="0">
                <a:latin typeface="Times New Roman" panose="02020603050405020304" pitchFamily="18" charset="0"/>
                <a:cs typeface="Times New Roman" panose="02020603050405020304" pitchFamily="18" charset="0"/>
              </a:rPr>
              <a:t>out</a:t>
            </a:r>
            <a:r>
              <a:rPr lang="en-US" sz="2800" dirty="0">
                <a:latin typeface="Times New Roman" panose="02020603050405020304" pitchFamily="18" charset="0"/>
                <a:cs typeface="Times New Roman" panose="02020603050405020304" pitchFamily="18" charset="0"/>
              </a:rPr>
              <a:t> of the business as payments - </a:t>
            </a:r>
            <a:r>
              <a:rPr lang="en-US" sz="2800" dirty="0" err="1">
                <a:latin typeface="Times New Roman" panose="02020603050405020304" pitchFamily="18" charset="0"/>
                <a:cs typeface="Times New Roman" panose="02020603050405020304" pitchFamily="18" charset="0"/>
              </a:rPr>
              <a:t>eg</a:t>
            </a:r>
            <a:r>
              <a:rPr lang="en-US" sz="2800" dirty="0">
                <a:latin typeface="Times New Roman" panose="02020603050405020304" pitchFamily="18" charset="0"/>
                <a:cs typeface="Times New Roman" panose="02020603050405020304" pitchFamily="18" charset="0"/>
              </a:rPr>
              <a:t> to pay wages, supplies and interest on loans</a:t>
            </a:r>
            <a:endParaRPr lang="fr-FR" sz="2800" dirty="0">
              <a:latin typeface="Times New Roman" panose="02020603050405020304" pitchFamily="18" charset="0"/>
              <a:cs typeface="Times New Roman" panose="02020603050405020304" pitchFamily="18" charset="0"/>
            </a:endParaRPr>
          </a:p>
          <a:p>
            <a:pPr lvl="0"/>
            <a:r>
              <a:rPr lang="en-US" sz="2800" b="1" dirty="0">
                <a:latin typeface="Times New Roman" panose="02020603050405020304" pitchFamily="18" charset="0"/>
                <a:cs typeface="Times New Roman" panose="02020603050405020304" pitchFamily="18" charset="0"/>
              </a:rPr>
              <a:t>net cash flow</a:t>
            </a:r>
            <a:r>
              <a:rPr lang="en-US" sz="2800" dirty="0">
                <a:latin typeface="Times New Roman" panose="02020603050405020304" pitchFamily="18" charset="0"/>
                <a:cs typeface="Times New Roman" panose="02020603050405020304" pitchFamily="18" charset="0"/>
              </a:rPr>
              <a:t> is the difference between money in and money out.</a:t>
            </a:r>
          </a:p>
          <a:p>
            <a:r>
              <a:rPr lang="en-US" sz="2800" b="1" dirty="0">
                <a:latin typeface="Times New Roman" panose="02020603050405020304" pitchFamily="18" charset="0"/>
                <a:cs typeface="Times New Roman" panose="02020603050405020304" pitchFamily="18" charset="0"/>
              </a:rPr>
              <a:t>Profit</a:t>
            </a:r>
            <a:r>
              <a:rPr lang="en-US" sz="2800" dirty="0">
                <a:latin typeface="Times New Roman" panose="02020603050405020304" pitchFamily="18" charset="0"/>
                <a:cs typeface="Times New Roman" panose="02020603050405020304" pitchFamily="18" charset="0"/>
              </a:rPr>
              <a:t> and </a:t>
            </a:r>
            <a:r>
              <a:rPr lang="en-US" sz="2800" b="1" dirty="0">
                <a:latin typeface="Times New Roman" panose="02020603050405020304" pitchFamily="18" charset="0"/>
                <a:cs typeface="Times New Roman" panose="02020603050405020304" pitchFamily="18" charset="0"/>
              </a:rPr>
              <a:t>cash flow</a:t>
            </a:r>
            <a:r>
              <a:rPr lang="en-US" sz="2800" dirty="0">
                <a:latin typeface="Times New Roman" panose="02020603050405020304" pitchFamily="18" charset="0"/>
                <a:cs typeface="Times New Roman" panose="02020603050405020304" pitchFamily="18" charset="0"/>
              </a:rPr>
              <a:t> are two very different things. Cash flow is simply about money coming and going from the business. The challenge for managers is to make sure there is always enough cash to pay expenses when they are due, as running out of cash threatens the survival of the business.</a:t>
            </a:r>
            <a:endParaRPr lang="fr-FR" sz="2800" dirty="0">
              <a:latin typeface="Times New Roman" panose="02020603050405020304" pitchFamily="18" charset="0"/>
              <a:cs typeface="Times New Roman" panose="02020603050405020304" pitchFamily="18" charset="0"/>
            </a:endParaRPr>
          </a:p>
          <a:p>
            <a:pPr lvl="0"/>
            <a:endParaRPr lang="fr-FR" sz="2800" dirty="0"/>
          </a:p>
          <a:p>
            <a:endParaRPr lang="fr-FR" dirty="0"/>
          </a:p>
        </p:txBody>
      </p:sp>
    </p:spTree>
    <p:extLst>
      <p:ext uri="{BB962C8B-B14F-4D97-AF65-F5344CB8AC3E}">
        <p14:creationId xmlns:p14="http://schemas.microsoft.com/office/powerpoint/2010/main" val="19915425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65ED4D7A-CD38-DF4A-8AB6-F0EBEB3447F9}"/>
              </a:ext>
            </a:extLst>
          </p:cNvPr>
          <p:cNvSpPr>
            <a:spLocks noGrp="1"/>
          </p:cNvSpPr>
          <p:nvPr>
            <p:ph idx="1"/>
          </p:nvPr>
        </p:nvSpPr>
        <p:spPr/>
        <p:txBody>
          <a:bodyPr/>
          <a:lstStyle/>
          <a:p>
            <a:r>
              <a:rPr lang="en-US" sz="3600" b="1" dirty="0"/>
              <a:t>Insolvency</a:t>
            </a:r>
            <a:endParaRPr lang="fr-FR" sz="3600" b="1" dirty="0"/>
          </a:p>
          <a:p>
            <a:r>
              <a:rPr lang="en-US" sz="3600" dirty="0"/>
              <a:t>If a business runs out of cash and cannot pay its suppliers or workers it is </a:t>
            </a:r>
            <a:r>
              <a:rPr lang="en-US" sz="3600" b="1" dirty="0"/>
              <a:t>insolvent</a:t>
            </a:r>
            <a:r>
              <a:rPr lang="en-US" sz="3600" dirty="0"/>
              <a:t>. This is why planning ahead and drawing up a </a:t>
            </a:r>
            <a:r>
              <a:rPr lang="en-US" sz="3600" b="1" dirty="0"/>
              <a:t>cash flow forecast</a:t>
            </a:r>
            <a:r>
              <a:rPr lang="en-US" sz="3600" dirty="0"/>
              <a:t> is so important, as it identifies when the firm might need an overdraft.</a:t>
            </a:r>
            <a:endParaRPr lang="fr-FR" sz="3600" dirty="0"/>
          </a:p>
          <a:p>
            <a:endParaRPr lang="fr-FR" dirty="0"/>
          </a:p>
        </p:txBody>
      </p:sp>
    </p:spTree>
    <p:extLst>
      <p:ext uri="{BB962C8B-B14F-4D97-AF65-F5344CB8AC3E}">
        <p14:creationId xmlns:p14="http://schemas.microsoft.com/office/powerpoint/2010/main" val="17663485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F7330A1-5BAA-9745-91A4-BDCD47917EE1}"/>
              </a:ext>
            </a:extLst>
          </p:cNvPr>
          <p:cNvSpPr>
            <a:spLocks noGrp="1"/>
          </p:cNvSpPr>
          <p:nvPr>
            <p:ph type="title"/>
          </p:nvPr>
        </p:nvSpPr>
        <p:spPr>
          <a:xfrm>
            <a:off x="838200" y="365126"/>
            <a:ext cx="10515600" cy="858764"/>
          </a:xfrm>
        </p:spPr>
        <p:txBody>
          <a:bodyPr/>
          <a:lstStyle/>
          <a:p>
            <a:pPr algn="ctr"/>
            <a:r>
              <a:rPr lang="en-US" b="1" dirty="0"/>
              <a:t>Calculating the cash flow</a:t>
            </a:r>
            <a:endParaRPr lang="fr-FR" dirty="0"/>
          </a:p>
        </p:txBody>
      </p:sp>
      <p:sp>
        <p:nvSpPr>
          <p:cNvPr id="3" name="Espace réservé du contenu 2">
            <a:extLst>
              <a:ext uri="{FF2B5EF4-FFF2-40B4-BE49-F238E27FC236}">
                <a16:creationId xmlns:a16="http://schemas.microsoft.com/office/drawing/2014/main" id="{F56D0FA8-67D9-7C45-9BD4-C4B8089BA6BE}"/>
              </a:ext>
            </a:extLst>
          </p:cNvPr>
          <p:cNvSpPr>
            <a:spLocks noGrp="1"/>
          </p:cNvSpPr>
          <p:nvPr>
            <p:ph idx="1"/>
          </p:nvPr>
        </p:nvSpPr>
        <p:spPr>
          <a:xfrm>
            <a:off x="838200" y="1364566"/>
            <a:ext cx="10515600" cy="4812397"/>
          </a:xfrm>
        </p:spPr>
        <p:txBody>
          <a:bodyPr/>
          <a:lstStyle/>
          <a:p>
            <a:r>
              <a:rPr lang="en-US" dirty="0"/>
              <a:t>This is an example of a </a:t>
            </a:r>
            <a:r>
              <a:rPr lang="en-US" b="1" dirty="0"/>
              <a:t>cash flow forecast</a:t>
            </a:r>
            <a:r>
              <a:rPr lang="en-US" dirty="0"/>
              <a:t> for the next three months:</a:t>
            </a:r>
            <a:endParaRPr lang="fr-FR" dirty="0"/>
          </a:p>
          <a:p>
            <a:endParaRPr lang="fr-FR" dirty="0"/>
          </a:p>
        </p:txBody>
      </p:sp>
      <p:graphicFrame>
        <p:nvGraphicFramePr>
          <p:cNvPr id="4" name="Tableau 3">
            <a:extLst>
              <a:ext uri="{FF2B5EF4-FFF2-40B4-BE49-F238E27FC236}">
                <a16:creationId xmlns:a16="http://schemas.microsoft.com/office/drawing/2014/main" id="{0D35459E-5A45-564F-AE7D-BED0FE0B49D4}"/>
              </a:ext>
            </a:extLst>
          </p:cNvPr>
          <p:cNvGraphicFramePr>
            <a:graphicFrameLocks noGrp="1"/>
          </p:cNvGraphicFramePr>
          <p:nvPr>
            <p:extLst>
              <p:ext uri="{D42A27DB-BD31-4B8C-83A1-F6EECF244321}">
                <p14:modId xmlns:p14="http://schemas.microsoft.com/office/powerpoint/2010/main" val="1808954171"/>
              </p:ext>
            </p:extLst>
          </p:nvPr>
        </p:nvGraphicFramePr>
        <p:xfrm>
          <a:off x="1181685" y="2138289"/>
          <a:ext cx="9917724" cy="4038675"/>
        </p:xfrm>
        <a:graphic>
          <a:graphicData uri="http://schemas.openxmlformats.org/drawingml/2006/table">
            <a:tbl>
              <a:tblPr firstRow="1" firstCol="1" bandRow="1">
                <a:tableStyleId>{5C22544A-7EE6-4342-B048-85BDC9FD1C3A}</a:tableStyleId>
              </a:tblPr>
              <a:tblGrid>
                <a:gridCol w="2479431">
                  <a:extLst>
                    <a:ext uri="{9D8B030D-6E8A-4147-A177-3AD203B41FA5}">
                      <a16:colId xmlns:a16="http://schemas.microsoft.com/office/drawing/2014/main" val="2685961323"/>
                    </a:ext>
                  </a:extLst>
                </a:gridCol>
                <a:gridCol w="2479431">
                  <a:extLst>
                    <a:ext uri="{9D8B030D-6E8A-4147-A177-3AD203B41FA5}">
                      <a16:colId xmlns:a16="http://schemas.microsoft.com/office/drawing/2014/main" val="2363335993"/>
                    </a:ext>
                  </a:extLst>
                </a:gridCol>
                <a:gridCol w="2479431">
                  <a:extLst>
                    <a:ext uri="{9D8B030D-6E8A-4147-A177-3AD203B41FA5}">
                      <a16:colId xmlns:a16="http://schemas.microsoft.com/office/drawing/2014/main" val="2603272096"/>
                    </a:ext>
                  </a:extLst>
                </a:gridCol>
                <a:gridCol w="2479431">
                  <a:extLst>
                    <a:ext uri="{9D8B030D-6E8A-4147-A177-3AD203B41FA5}">
                      <a16:colId xmlns:a16="http://schemas.microsoft.com/office/drawing/2014/main" val="3924507551"/>
                    </a:ext>
                  </a:extLst>
                </a:gridCol>
              </a:tblGrid>
              <a:tr h="807735">
                <a:tc>
                  <a:txBody>
                    <a:bodyPr/>
                    <a:lstStyle/>
                    <a:p>
                      <a:pPr algn="ctr">
                        <a:spcAft>
                          <a:spcPts val="0"/>
                        </a:spcAft>
                      </a:pPr>
                      <a:r>
                        <a:rPr lang="fr-FR" sz="2400" dirty="0">
                          <a:effectLst/>
                        </a:rPr>
                        <a:t>Item</a:t>
                      </a:r>
                      <a:endParaRPr lang="fr-FR" sz="2400" dirty="0">
                        <a:effectLst/>
                        <a:latin typeface="Calibri" panose="020F0502020204030204" pitchFamily="34" charset="0"/>
                        <a:ea typeface="Calibri" panose="020F0502020204030204" pitchFamily="34" charset="0"/>
                        <a:cs typeface="Arial" panose="020B0604020202020204" pitchFamily="34" charset="0"/>
                      </a:endParaRPr>
                    </a:p>
                  </a:txBody>
                  <a:tcPr marL="38100" marR="38100" marT="38100" marB="38100" anchor="ctr"/>
                </a:tc>
                <a:tc>
                  <a:txBody>
                    <a:bodyPr/>
                    <a:lstStyle/>
                    <a:p>
                      <a:pPr algn="ctr">
                        <a:spcAft>
                          <a:spcPts val="0"/>
                        </a:spcAft>
                      </a:pPr>
                      <a:r>
                        <a:rPr lang="fr-FR" sz="2400" dirty="0">
                          <a:effectLst/>
                        </a:rPr>
                        <a:t>Jan</a:t>
                      </a:r>
                      <a:endParaRPr lang="fr-FR" sz="2400" dirty="0">
                        <a:effectLst/>
                        <a:latin typeface="Calibri" panose="020F0502020204030204" pitchFamily="34" charset="0"/>
                        <a:ea typeface="Calibri" panose="020F0502020204030204" pitchFamily="34" charset="0"/>
                        <a:cs typeface="Arial" panose="020B0604020202020204" pitchFamily="34" charset="0"/>
                      </a:endParaRPr>
                    </a:p>
                  </a:txBody>
                  <a:tcPr marL="38100" marR="38100" marT="38100" marB="38100" anchor="ctr"/>
                </a:tc>
                <a:tc>
                  <a:txBody>
                    <a:bodyPr/>
                    <a:lstStyle/>
                    <a:p>
                      <a:pPr algn="ctr">
                        <a:spcAft>
                          <a:spcPts val="0"/>
                        </a:spcAft>
                      </a:pPr>
                      <a:r>
                        <a:rPr lang="fr-FR" sz="2400">
                          <a:effectLst/>
                        </a:rPr>
                        <a:t>Feb</a:t>
                      </a:r>
                      <a:endParaRPr lang="fr-FR" sz="2400">
                        <a:effectLst/>
                        <a:latin typeface="Calibri" panose="020F0502020204030204" pitchFamily="34" charset="0"/>
                        <a:ea typeface="Calibri" panose="020F0502020204030204" pitchFamily="34" charset="0"/>
                        <a:cs typeface="Arial" panose="020B0604020202020204" pitchFamily="34" charset="0"/>
                      </a:endParaRPr>
                    </a:p>
                  </a:txBody>
                  <a:tcPr marL="38100" marR="38100" marT="38100" marB="38100" anchor="ctr"/>
                </a:tc>
                <a:tc>
                  <a:txBody>
                    <a:bodyPr/>
                    <a:lstStyle/>
                    <a:p>
                      <a:pPr algn="ctr">
                        <a:spcAft>
                          <a:spcPts val="0"/>
                        </a:spcAft>
                      </a:pPr>
                      <a:r>
                        <a:rPr lang="fr-FR" sz="2400">
                          <a:effectLst/>
                        </a:rPr>
                        <a:t>Mar</a:t>
                      </a:r>
                      <a:endParaRPr lang="fr-FR" sz="2400">
                        <a:effectLst/>
                        <a:latin typeface="Calibri" panose="020F0502020204030204" pitchFamily="34" charset="0"/>
                        <a:ea typeface="Calibri" panose="020F0502020204030204" pitchFamily="34" charset="0"/>
                        <a:cs typeface="Arial" panose="020B0604020202020204" pitchFamily="34" charset="0"/>
                      </a:endParaRPr>
                    </a:p>
                  </a:txBody>
                  <a:tcPr marL="38100" marR="38100" marT="38100" marB="38100" anchor="ctr"/>
                </a:tc>
                <a:extLst>
                  <a:ext uri="{0D108BD9-81ED-4DB2-BD59-A6C34878D82A}">
                    <a16:rowId xmlns:a16="http://schemas.microsoft.com/office/drawing/2014/main" val="235797499"/>
                  </a:ext>
                </a:extLst>
              </a:tr>
              <a:tr h="807735">
                <a:tc>
                  <a:txBody>
                    <a:bodyPr/>
                    <a:lstStyle/>
                    <a:p>
                      <a:pPr>
                        <a:spcAft>
                          <a:spcPts val="0"/>
                        </a:spcAft>
                      </a:pPr>
                      <a:r>
                        <a:rPr lang="fr-FR" sz="2400" dirty="0" err="1">
                          <a:effectLst/>
                        </a:rPr>
                        <a:t>Opening</a:t>
                      </a:r>
                      <a:r>
                        <a:rPr lang="fr-FR" sz="2400" dirty="0">
                          <a:effectLst/>
                        </a:rPr>
                        <a:t> </a:t>
                      </a:r>
                      <a:r>
                        <a:rPr lang="fr-FR" sz="2400" dirty="0" err="1">
                          <a:effectLst/>
                        </a:rPr>
                        <a:t>bank</a:t>
                      </a:r>
                      <a:r>
                        <a:rPr lang="fr-FR" sz="2400" dirty="0">
                          <a:effectLst/>
                        </a:rPr>
                        <a:t> balance</a:t>
                      </a:r>
                      <a:endParaRPr lang="fr-FR" sz="2400" dirty="0">
                        <a:effectLst/>
                        <a:latin typeface="Calibri" panose="020F0502020204030204" pitchFamily="34" charset="0"/>
                        <a:ea typeface="Calibri" panose="020F0502020204030204" pitchFamily="34" charset="0"/>
                        <a:cs typeface="Arial" panose="020B0604020202020204" pitchFamily="34" charset="0"/>
                      </a:endParaRPr>
                    </a:p>
                  </a:txBody>
                  <a:tcPr marL="38100" marR="38100" marT="38100" marB="38100" anchor="ctr"/>
                </a:tc>
                <a:tc>
                  <a:txBody>
                    <a:bodyPr/>
                    <a:lstStyle/>
                    <a:p>
                      <a:pPr>
                        <a:spcAft>
                          <a:spcPts val="0"/>
                        </a:spcAft>
                      </a:pPr>
                      <a:r>
                        <a:rPr lang="fr-FR" sz="2400" dirty="0">
                          <a:effectLst/>
                        </a:rPr>
                        <a:t>£2,000</a:t>
                      </a:r>
                      <a:endParaRPr lang="fr-FR" sz="2400" dirty="0">
                        <a:effectLst/>
                        <a:latin typeface="Calibri" panose="020F0502020204030204" pitchFamily="34" charset="0"/>
                        <a:ea typeface="Calibri" panose="020F0502020204030204" pitchFamily="34" charset="0"/>
                        <a:cs typeface="Arial" panose="020B0604020202020204" pitchFamily="34" charset="0"/>
                      </a:endParaRPr>
                    </a:p>
                  </a:txBody>
                  <a:tcPr marL="38100" marR="38100" marT="38100" marB="38100" anchor="ctr"/>
                </a:tc>
                <a:tc>
                  <a:txBody>
                    <a:bodyPr/>
                    <a:lstStyle/>
                    <a:p>
                      <a:pPr>
                        <a:spcAft>
                          <a:spcPts val="0"/>
                        </a:spcAft>
                      </a:pPr>
                      <a:r>
                        <a:rPr lang="fr-FR" sz="2400" dirty="0">
                          <a:effectLst/>
                        </a:rPr>
                        <a:t>£1,000</a:t>
                      </a:r>
                      <a:endParaRPr lang="fr-FR" sz="2400" dirty="0">
                        <a:effectLst/>
                        <a:latin typeface="Calibri" panose="020F0502020204030204" pitchFamily="34" charset="0"/>
                        <a:ea typeface="Calibri" panose="020F0502020204030204" pitchFamily="34" charset="0"/>
                        <a:cs typeface="Arial" panose="020B0604020202020204" pitchFamily="34" charset="0"/>
                      </a:endParaRPr>
                    </a:p>
                  </a:txBody>
                  <a:tcPr marL="38100" marR="38100" marT="38100" marB="38100" anchor="ctr"/>
                </a:tc>
                <a:tc>
                  <a:txBody>
                    <a:bodyPr/>
                    <a:lstStyle/>
                    <a:p>
                      <a:pPr>
                        <a:spcAft>
                          <a:spcPts val="0"/>
                        </a:spcAft>
                      </a:pPr>
                      <a:r>
                        <a:rPr lang="fr-FR" sz="2400">
                          <a:effectLst/>
                        </a:rPr>
                        <a:t>£-1,250</a:t>
                      </a:r>
                      <a:endParaRPr lang="fr-FR" sz="2400">
                        <a:effectLst/>
                        <a:latin typeface="Calibri" panose="020F0502020204030204" pitchFamily="34" charset="0"/>
                        <a:ea typeface="Calibri" panose="020F0502020204030204" pitchFamily="34" charset="0"/>
                        <a:cs typeface="Arial" panose="020B0604020202020204" pitchFamily="34" charset="0"/>
                      </a:endParaRPr>
                    </a:p>
                  </a:txBody>
                  <a:tcPr marL="38100" marR="38100" marT="38100" marB="38100" anchor="ctr"/>
                </a:tc>
                <a:extLst>
                  <a:ext uri="{0D108BD9-81ED-4DB2-BD59-A6C34878D82A}">
                    <a16:rowId xmlns:a16="http://schemas.microsoft.com/office/drawing/2014/main" val="872076658"/>
                  </a:ext>
                </a:extLst>
              </a:tr>
              <a:tr h="807735">
                <a:tc>
                  <a:txBody>
                    <a:bodyPr/>
                    <a:lstStyle/>
                    <a:p>
                      <a:pPr>
                        <a:spcAft>
                          <a:spcPts val="0"/>
                        </a:spcAft>
                      </a:pPr>
                      <a:r>
                        <a:rPr lang="fr-FR" sz="2400">
                          <a:effectLst/>
                        </a:rPr>
                        <a:t>Total receipts (money in)</a:t>
                      </a:r>
                      <a:endParaRPr lang="fr-FR" sz="2400">
                        <a:effectLst/>
                        <a:latin typeface="Calibri" panose="020F0502020204030204" pitchFamily="34" charset="0"/>
                        <a:ea typeface="Calibri" panose="020F0502020204030204" pitchFamily="34" charset="0"/>
                        <a:cs typeface="Arial" panose="020B0604020202020204" pitchFamily="34" charset="0"/>
                      </a:endParaRPr>
                    </a:p>
                  </a:txBody>
                  <a:tcPr marL="38100" marR="38100" marT="38100" marB="38100" anchor="ctr"/>
                </a:tc>
                <a:tc>
                  <a:txBody>
                    <a:bodyPr/>
                    <a:lstStyle/>
                    <a:p>
                      <a:pPr>
                        <a:spcAft>
                          <a:spcPts val="0"/>
                        </a:spcAft>
                      </a:pPr>
                      <a:r>
                        <a:rPr lang="fr-FR" sz="2400">
                          <a:effectLst/>
                        </a:rPr>
                        <a:t>£500</a:t>
                      </a:r>
                      <a:endParaRPr lang="fr-FR" sz="2400">
                        <a:effectLst/>
                        <a:latin typeface="Calibri" panose="020F0502020204030204" pitchFamily="34" charset="0"/>
                        <a:ea typeface="Calibri" panose="020F0502020204030204" pitchFamily="34" charset="0"/>
                        <a:cs typeface="Arial" panose="020B0604020202020204" pitchFamily="34" charset="0"/>
                      </a:endParaRPr>
                    </a:p>
                  </a:txBody>
                  <a:tcPr marL="38100" marR="38100" marT="38100" marB="38100" anchor="ctr"/>
                </a:tc>
                <a:tc>
                  <a:txBody>
                    <a:bodyPr/>
                    <a:lstStyle/>
                    <a:p>
                      <a:pPr>
                        <a:spcAft>
                          <a:spcPts val="0"/>
                        </a:spcAft>
                      </a:pPr>
                      <a:r>
                        <a:rPr lang="fr-FR" sz="2400" dirty="0">
                          <a:effectLst/>
                        </a:rPr>
                        <a:t>£750</a:t>
                      </a:r>
                      <a:endParaRPr lang="fr-FR" sz="2400" dirty="0">
                        <a:effectLst/>
                        <a:latin typeface="Calibri" panose="020F0502020204030204" pitchFamily="34" charset="0"/>
                        <a:ea typeface="Calibri" panose="020F0502020204030204" pitchFamily="34" charset="0"/>
                        <a:cs typeface="Arial" panose="020B0604020202020204" pitchFamily="34" charset="0"/>
                      </a:endParaRPr>
                    </a:p>
                  </a:txBody>
                  <a:tcPr marL="38100" marR="38100" marT="38100" marB="38100" anchor="ctr"/>
                </a:tc>
                <a:tc>
                  <a:txBody>
                    <a:bodyPr/>
                    <a:lstStyle/>
                    <a:p>
                      <a:pPr>
                        <a:spcAft>
                          <a:spcPts val="0"/>
                        </a:spcAft>
                      </a:pPr>
                      <a:r>
                        <a:rPr lang="fr-FR" sz="2400" dirty="0">
                          <a:effectLst/>
                        </a:rPr>
                        <a:t>£5,000</a:t>
                      </a:r>
                      <a:endParaRPr lang="fr-FR" sz="2400" dirty="0">
                        <a:effectLst/>
                        <a:latin typeface="Calibri" panose="020F0502020204030204" pitchFamily="34" charset="0"/>
                        <a:ea typeface="Calibri" panose="020F0502020204030204" pitchFamily="34" charset="0"/>
                        <a:cs typeface="Arial" panose="020B0604020202020204" pitchFamily="34" charset="0"/>
                      </a:endParaRPr>
                    </a:p>
                  </a:txBody>
                  <a:tcPr marL="38100" marR="38100" marT="38100" marB="38100" anchor="ctr"/>
                </a:tc>
                <a:extLst>
                  <a:ext uri="{0D108BD9-81ED-4DB2-BD59-A6C34878D82A}">
                    <a16:rowId xmlns:a16="http://schemas.microsoft.com/office/drawing/2014/main" val="24803297"/>
                  </a:ext>
                </a:extLst>
              </a:tr>
              <a:tr h="807735">
                <a:tc>
                  <a:txBody>
                    <a:bodyPr/>
                    <a:lstStyle/>
                    <a:p>
                      <a:pPr>
                        <a:spcAft>
                          <a:spcPts val="0"/>
                        </a:spcAft>
                      </a:pPr>
                      <a:r>
                        <a:rPr lang="fr-FR" sz="2400">
                          <a:effectLst/>
                        </a:rPr>
                        <a:t>Total spending (money out)</a:t>
                      </a:r>
                      <a:endParaRPr lang="fr-FR" sz="2400">
                        <a:effectLst/>
                        <a:latin typeface="Calibri" panose="020F0502020204030204" pitchFamily="34" charset="0"/>
                        <a:ea typeface="Calibri" panose="020F0502020204030204" pitchFamily="34" charset="0"/>
                        <a:cs typeface="Arial" panose="020B0604020202020204" pitchFamily="34" charset="0"/>
                      </a:endParaRPr>
                    </a:p>
                  </a:txBody>
                  <a:tcPr marL="38100" marR="38100" marT="38100" marB="38100" anchor="ctr"/>
                </a:tc>
                <a:tc>
                  <a:txBody>
                    <a:bodyPr/>
                    <a:lstStyle/>
                    <a:p>
                      <a:pPr>
                        <a:spcAft>
                          <a:spcPts val="0"/>
                        </a:spcAft>
                      </a:pPr>
                      <a:r>
                        <a:rPr lang="fr-FR" sz="2400">
                          <a:effectLst/>
                        </a:rPr>
                        <a:t>£1,500</a:t>
                      </a:r>
                      <a:endParaRPr lang="fr-FR" sz="2400">
                        <a:effectLst/>
                        <a:latin typeface="Calibri" panose="020F0502020204030204" pitchFamily="34" charset="0"/>
                        <a:ea typeface="Calibri" panose="020F0502020204030204" pitchFamily="34" charset="0"/>
                        <a:cs typeface="Arial" panose="020B0604020202020204" pitchFamily="34" charset="0"/>
                      </a:endParaRPr>
                    </a:p>
                  </a:txBody>
                  <a:tcPr marL="38100" marR="38100" marT="38100" marB="38100" anchor="ctr"/>
                </a:tc>
                <a:tc>
                  <a:txBody>
                    <a:bodyPr/>
                    <a:lstStyle/>
                    <a:p>
                      <a:pPr>
                        <a:spcAft>
                          <a:spcPts val="0"/>
                        </a:spcAft>
                      </a:pPr>
                      <a:r>
                        <a:rPr lang="fr-FR" sz="2400">
                          <a:effectLst/>
                        </a:rPr>
                        <a:t>£3,000</a:t>
                      </a:r>
                      <a:endParaRPr lang="fr-FR" sz="2400">
                        <a:effectLst/>
                        <a:latin typeface="Calibri" panose="020F0502020204030204" pitchFamily="34" charset="0"/>
                        <a:ea typeface="Calibri" panose="020F0502020204030204" pitchFamily="34" charset="0"/>
                        <a:cs typeface="Arial" panose="020B0604020202020204" pitchFamily="34" charset="0"/>
                      </a:endParaRPr>
                    </a:p>
                  </a:txBody>
                  <a:tcPr marL="38100" marR="38100" marT="38100" marB="38100" anchor="ctr"/>
                </a:tc>
                <a:tc>
                  <a:txBody>
                    <a:bodyPr/>
                    <a:lstStyle/>
                    <a:p>
                      <a:pPr>
                        <a:spcAft>
                          <a:spcPts val="0"/>
                        </a:spcAft>
                      </a:pPr>
                      <a:r>
                        <a:rPr lang="fr-FR" sz="2400" dirty="0">
                          <a:effectLst/>
                        </a:rPr>
                        <a:t>£2,000</a:t>
                      </a:r>
                      <a:endParaRPr lang="fr-FR" sz="2400" dirty="0">
                        <a:effectLst/>
                        <a:latin typeface="Calibri" panose="020F0502020204030204" pitchFamily="34" charset="0"/>
                        <a:ea typeface="Calibri" panose="020F0502020204030204" pitchFamily="34" charset="0"/>
                        <a:cs typeface="Arial" panose="020B0604020202020204" pitchFamily="34" charset="0"/>
                      </a:endParaRPr>
                    </a:p>
                  </a:txBody>
                  <a:tcPr marL="38100" marR="38100" marT="38100" marB="38100" anchor="ctr"/>
                </a:tc>
                <a:extLst>
                  <a:ext uri="{0D108BD9-81ED-4DB2-BD59-A6C34878D82A}">
                    <a16:rowId xmlns:a16="http://schemas.microsoft.com/office/drawing/2014/main" val="2968595765"/>
                  </a:ext>
                </a:extLst>
              </a:tr>
              <a:tr h="807735">
                <a:tc>
                  <a:txBody>
                    <a:bodyPr/>
                    <a:lstStyle/>
                    <a:p>
                      <a:pPr>
                        <a:spcAft>
                          <a:spcPts val="0"/>
                        </a:spcAft>
                      </a:pPr>
                      <a:r>
                        <a:rPr lang="fr-FR" sz="2400">
                          <a:effectLst/>
                        </a:rPr>
                        <a:t>Closing bank balance</a:t>
                      </a:r>
                      <a:endParaRPr lang="fr-FR" sz="2400">
                        <a:effectLst/>
                        <a:latin typeface="Calibri" panose="020F0502020204030204" pitchFamily="34" charset="0"/>
                        <a:ea typeface="Calibri" panose="020F0502020204030204" pitchFamily="34" charset="0"/>
                        <a:cs typeface="Arial" panose="020B0604020202020204" pitchFamily="34" charset="0"/>
                      </a:endParaRPr>
                    </a:p>
                  </a:txBody>
                  <a:tcPr marL="38100" marR="38100" marT="38100" marB="38100" anchor="ctr"/>
                </a:tc>
                <a:tc>
                  <a:txBody>
                    <a:bodyPr/>
                    <a:lstStyle/>
                    <a:p>
                      <a:pPr>
                        <a:spcAft>
                          <a:spcPts val="0"/>
                        </a:spcAft>
                      </a:pPr>
                      <a:r>
                        <a:rPr lang="fr-FR" sz="2400">
                          <a:effectLst/>
                        </a:rPr>
                        <a:t>£1,000</a:t>
                      </a:r>
                      <a:endParaRPr lang="fr-FR" sz="2400">
                        <a:effectLst/>
                        <a:latin typeface="Calibri" panose="020F0502020204030204" pitchFamily="34" charset="0"/>
                        <a:ea typeface="Calibri" panose="020F0502020204030204" pitchFamily="34" charset="0"/>
                        <a:cs typeface="Arial" panose="020B0604020202020204" pitchFamily="34" charset="0"/>
                      </a:endParaRPr>
                    </a:p>
                  </a:txBody>
                  <a:tcPr marL="38100" marR="38100" marT="38100" marB="38100" anchor="ctr"/>
                </a:tc>
                <a:tc>
                  <a:txBody>
                    <a:bodyPr/>
                    <a:lstStyle/>
                    <a:p>
                      <a:pPr>
                        <a:spcAft>
                          <a:spcPts val="0"/>
                        </a:spcAft>
                      </a:pPr>
                      <a:r>
                        <a:rPr lang="fr-FR" sz="2400">
                          <a:effectLst/>
                        </a:rPr>
                        <a:t>-£1,250</a:t>
                      </a:r>
                      <a:endParaRPr lang="fr-FR" sz="2400">
                        <a:effectLst/>
                        <a:latin typeface="Calibri" panose="020F0502020204030204" pitchFamily="34" charset="0"/>
                        <a:ea typeface="Calibri" panose="020F0502020204030204" pitchFamily="34" charset="0"/>
                        <a:cs typeface="Arial" panose="020B0604020202020204" pitchFamily="34" charset="0"/>
                      </a:endParaRPr>
                    </a:p>
                  </a:txBody>
                  <a:tcPr marL="38100" marR="38100" marT="38100" marB="38100" anchor="ctr"/>
                </a:tc>
                <a:tc>
                  <a:txBody>
                    <a:bodyPr/>
                    <a:lstStyle/>
                    <a:p>
                      <a:pPr>
                        <a:spcAft>
                          <a:spcPts val="0"/>
                        </a:spcAft>
                      </a:pPr>
                      <a:r>
                        <a:rPr lang="fr-FR" sz="2400" dirty="0">
                          <a:effectLst/>
                        </a:rPr>
                        <a:t>£1,750</a:t>
                      </a:r>
                      <a:endParaRPr lang="fr-FR" sz="2400" dirty="0">
                        <a:effectLst/>
                        <a:latin typeface="Calibri" panose="020F0502020204030204" pitchFamily="34" charset="0"/>
                        <a:ea typeface="Calibri" panose="020F0502020204030204" pitchFamily="34" charset="0"/>
                        <a:cs typeface="Arial" panose="020B0604020202020204" pitchFamily="34" charset="0"/>
                      </a:endParaRPr>
                    </a:p>
                  </a:txBody>
                  <a:tcPr marL="38100" marR="38100" marT="38100" marB="38100" anchor="ctr"/>
                </a:tc>
                <a:extLst>
                  <a:ext uri="{0D108BD9-81ED-4DB2-BD59-A6C34878D82A}">
                    <a16:rowId xmlns:a16="http://schemas.microsoft.com/office/drawing/2014/main" val="3381499773"/>
                  </a:ext>
                </a:extLst>
              </a:tr>
            </a:tbl>
          </a:graphicData>
        </a:graphic>
      </p:graphicFrame>
    </p:spTree>
    <p:extLst>
      <p:ext uri="{BB962C8B-B14F-4D97-AF65-F5344CB8AC3E}">
        <p14:creationId xmlns:p14="http://schemas.microsoft.com/office/powerpoint/2010/main" val="17310479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3515F248-E15D-EF42-BAB0-ACCA9E492632}"/>
              </a:ext>
            </a:extLst>
          </p:cNvPr>
          <p:cNvSpPr>
            <a:spLocks noGrp="1"/>
          </p:cNvSpPr>
          <p:nvPr>
            <p:ph idx="1"/>
          </p:nvPr>
        </p:nvSpPr>
        <p:spPr>
          <a:xfrm>
            <a:off x="838200" y="562708"/>
            <a:ext cx="10515600" cy="5614255"/>
          </a:xfrm>
        </p:spPr>
        <p:txBody>
          <a:bodyPr>
            <a:normAutofit fontScale="85000" lnSpcReduction="10000"/>
          </a:bodyPr>
          <a:lstStyle/>
          <a:p>
            <a:r>
              <a:rPr lang="en-US" sz="3000" dirty="0">
                <a:latin typeface="Times New Roman" panose="02020603050405020304" pitchFamily="18" charset="0"/>
                <a:cs typeface="Times New Roman" panose="02020603050405020304" pitchFamily="18" charset="0"/>
              </a:rPr>
              <a:t>At the beginning of January, the business has £2,000 worth of cash. You can see that the total flow of cash into the business (receipts) for January is expected to be £500, and that the total outflow from the business (expenditure) is £1,500. There is a net outflow of £1,000 which means the projected bank balance at the beginning of February is only £1,000.</a:t>
            </a:r>
            <a:endParaRPr lang="fr-FR" sz="3000" dirty="0">
              <a:latin typeface="Times New Roman" panose="02020603050405020304" pitchFamily="18" charset="0"/>
              <a:cs typeface="Times New Roman" panose="02020603050405020304" pitchFamily="18" charset="0"/>
            </a:endParaRPr>
          </a:p>
          <a:p>
            <a:r>
              <a:rPr lang="en-US" sz="3000" dirty="0">
                <a:latin typeface="Times New Roman" panose="02020603050405020304" pitchFamily="18" charset="0"/>
                <a:cs typeface="Times New Roman" panose="02020603050405020304" pitchFamily="18" charset="0"/>
              </a:rPr>
              <a:t>In February, there are expected payments of £3,000 and only £750 of expected income. This means that the business is short of £1,250 cash by the end of February and cannot pay its bills. An overdraft is needed to help the business survive until March when £5,000 worth of payments are expected.</a:t>
            </a:r>
            <a:endParaRPr lang="fr-FR" sz="3000" dirty="0">
              <a:latin typeface="Times New Roman" panose="02020603050405020304" pitchFamily="18" charset="0"/>
              <a:cs typeface="Times New Roman" panose="02020603050405020304" pitchFamily="18" charset="0"/>
            </a:endParaRPr>
          </a:p>
          <a:p>
            <a:r>
              <a:rPr lang="en-US" sz="3000" dirty="0">
                <a:latin typeface="Times New Roman" panose="02020603050405020304" pitchFamily="18" charset="0"/>
                <a:cs typeface="Times New Roman" panose="02020603050405020304" pitchFamily="18" charset="0"/>
              </a:rPr>
              <a:t>A business can improve its cash flow by:</a:t>
            </a:r>
            <a:endParaRPr lang="fr-FR" sz="3000" dirty="0">
              <a:latin typeface="Times New Roman" panose="02020603050405020304" pitchFamily="18" charset="0"/>
              <a:cs typeface="Times New Roman" panose="02020603050405020304" pitchFamily="18" charset="0"/>
            </a:endParaRPr>
          </a:p>
          <a:p>
            <a:pPr lvl="0"/>
            <a:r>
              <a:rPr lang="en-US" sz="3000" b="1" dirty="0">
                <a:latin typeface="Times New Roman" panose="02020603050405020304" pitchFamily="18" charset="0"/>
                <a:cs typeface="Times New Roman" panose="02020603050405020304" pitchFamily="18" charset="0"/>
              </a:rPr>
              <a:t>reducing cash outflows</a:t>
            </a:r>
            <a:r>
              <a:rPr lang="en-US" sz="3000" dirty="0">
                <a:latin typeface="Times New Roman" panose="02020603050405020304" pitchFamily="18" charset="0"/>
                <a:cs typeface="Times New Roman" panose="02020603050405020304" pitchFamily="18" charset="0"/>
              </a:rPr>
              <a:t> - </a:t>
            </a:r>
            <a:r>
              <a:rPr lang="en-US" sz="3000" dirty="0" err="1">
                <a:latin typeface="Times New Roman" panose="02020603050405020304" pitchFamily="18" charset="0"/>
                <a:cs typeface="Times New Roman" panose="02020603050405020304" pitchFamily="18" charset="0"/>
              </a:rPr>
              <a:t>eg</a:t>
            </a:r>
            <a:r>
              <a:rPr lang="en-US" sz="3000" dirty="0">
                <a:latin typeface="Times New Roman" panose="02020603050405020304" pitchFamily="18" charset="0"/>
                <a:cs typeface="Times New Roman" panose="02020603050405020304" pitchFamily="18" charset="0"/>
              </a:rPr>
              <a:t> by delaying the payment </a:t>
            </a:r>
            <a:r>
              <a:rPr lang="en-US" sz="3000">
                <a:latin typeface="Times New Roman" panose="02020603050405020304" pitchFamily="18" charset="0"/>
                <a:cs typeface="Times New Roman" panose="02020603050405020304" pitchFamily="18" charset="0"/>
              </a:rPr>
              <a:t>of bills or </a:t>
            </a:r>
            <a:r>
              <a:rPr lang="en-US" sz="3000" dirty="0">
                <a:latin typeface="Times New Roman" panose="02020603050405020304" pitchFamily="18" charset="0"/>
                <a:cs typeface="Times New Roman" panose="02020603050405020304" pitchFamily="18" charset="0"/>
              </a:rPr>
              <a:t>factoring</a:t>
            </a:r>
            <a:endParaRPr lang="fr-FR" sz="3000" dirty="0">
              <a:latin typeface="Times New Roman" panose="02020603050405020304" pitchFamily="18" charset="0"/>
              <a:cs typeface="Times New Roman" panose="02020603050405020304" pitchFamily="18" charset="0"/>
            </a:endParaRPr>
          </a:p>
          <a:p>
            <a:pPr lvl="0"/>
            <a:r>
              <a:rPr lang="en-US" sz="3000" b="1" dirty="0">
                <a:latin typeface="Times New Roman" panose="02020603050405020304" pitchFamily="18" charset="0"/>
                <a:cs typeface="Times New Roman" panose="02020603050405020304" pitchFamily="18" charset="0"/>
              </a:rPr>
              <a:t>increasing cash inflows</a:t>
            </a:r>
            <a:r>
              <a:rPr lang="en-US" sz="3000" dirty="0">
                <a:latin typeface="Times New Roman" panose="02020603050405020304" pitchFamily="18" charset="0"/>
                <a:cs typeface="Times New Roman" panose="02020603050405020304" pitchFamily="18" charset="0"/>
              </a:rPr>
              <a:t> - </a:t>
            </a:r>
            <a:r>
              <a:rPr lang="en-US" sz="3000" dirty="0" err="1">
                <a:latin typeface="Times New Roman" panose="02020603050405020304" pitchFamily="18" charset="0"/>
                <a:cs typeface="Times New Roman" panose="02020603050405020304" pitchFamily="18" charset="0"/>
              </a:rPr>
              <a:t>eg</a:t>
            </a:r>
            <a:r>
              <a:rPr lang="en-US" sz="3000" dirty="0">
                <a:latin typeface="Times New Roman" panose="02020603050405020304" pitchFamily="18" charset="0"/>
                <a:cs typeface="Times New Roman" panose="02020603050405020304" pitchFamily="18" charset="0"/>
              </a:rPr>
              <a:t> by chasing debtors, selling assets or securing an overdraft</a:t>
            </a:r>
            <a:endParaRPr lang="fr-FR" sz="3000" dirty="0">
              <a:latin typeface="Times New Roman" panose="02020603050405020304" pitchFamily="18" charset="0"/>
              <a:cs typeface="Times New Roman" panose="02020603050405020304" pitchFamily="18" charset="0"/>
            </a:endParaRPr>
          </a:p>
          <a:p>
            <a:endParaRPr lang="fr-FR" dirty="0"/>
          </a:p>
        </p:txBody>
      </p:sp>
    </p:spTree>
    <p:extLst>
      <p:ext uri="{BB962C8B-B14F-4D97-AF65-F5344CB8AC3E}">
        <p14:creationId xmlns:p14="http://schemas.microsoft.com/office/powerpoint/2010/main" val="2089730440"/>
      </p:ext>
    </p:extLst>
  </p:cSld>
  <p:clrMapOvr>
    <a:masterClrMapping/>
  </p:clrMapOvr>
</p:sld>
</file>

<file path=ppt/theme/theme1.xml><?xml version="1.0" encoding="utf-8"?>
<a:theme xmlns:a="http://schemas.openxmlformats.org/drawingml/2006/main" name="Cadrage">
  <a:themeElements>
    <a:clrScheme name="Cadrage">
      <a:dk1>
        <a:sysClr val="windowText" lastClr="000000"/>
      </a:dk1>
      <a:lt1>
        <a:sysClr val="window" lastClr="FFFFFF"/>
      </a:lt1>
      <a:dk2>
        <a:srgbClr val="1A2E40"/>
      </a:dk2>
      <a:lt2>
        <a:srgbClr val="EBE7DD"/>
      </a:lt2>
      <a:accent1>
        <a:srgbClr val="69A1AB"/>
      </a:accent1>
      <a:accent2>
        <a:srgbClr val="F2C418"/>
      </a:accent2>
      <a:accent3>
        <a:srgbClr val="87492C"/>
      </a:accent3>
      <a:accent4>
        <a:srgbClr val="4A845E"/>
      </a:accent4>
      <a:accent5>
        <a:srgbClr val="DC9528"/>
      </a:accent5>
      <a:accent6>
        <a:srgbClr val="9A5D78"/>
      </a:accent6>
      <a:hlink>
        <a:srgbClr val="66C8E3"/>
      </a:hlink>
      <a:folHlink>
        <a:srgbClr val="B162A1"/>
      </a:folHlink>
    </a:clrScheme>
    <a:fontScheme name="Cadrage">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adra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17F9D331-421E-442F-B033-AF5B21A44854}"/>
    </a:ext>
  </a:extLst>
</a:theme>
</file>

<file path=docProps/app.xml><?xml version="1.0" encoding="utf-8"?>
<Properties xmlns="http://schemas.openxmlformats.org/officeDocument/2006/extended-properties" xmlns:vt="http://schemas.openxmlformats.org/officeDocument/2006/docPropsVTypes">
  <Template>{940E54EC-A599-DD4D-B063-90F670BB1156}tf10001072</Template>
  <TotalTime>11</TotalTime>
  <Words>196</Words>
  <Application>Microsoft Macintosh PowerPoint</Application>
  <PresentationFormat>Grand écran</PresentationFormat>
  <Paragraphs>35</Paragraphs>
  <Slides>5</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5</vt:i4>
      </vt:variant>
    </vt:vector>
  </HeadingPairs>
  <TitlesOfParts>
    <vt:vector size="9" baseType="lpstr">
      <vt:lpstr>Calibri</vt:lpstr>
      <vt:lpstr>Franklin Gothic Book</vt:lpstr>
      <vt:lpstr>Times New Roman</vt:lpstr>
      <vt:lpstr>Cadrage</vt:lpstr>
      <vt:lpstr>Cash flow</vt:lpstr>
      <vt:lpstr>Présentation PowerPoint</vt:lpstr>
      <vt:lpstr>Présentation PowerPoint</vt:lpstr>
      <vt:lpstr>Calculating the cash flow</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Cash flow</dc:title>
  <dc:creator>Microsoft Office User</dc:creator>
  <cp:lastModifiedBy>guechariuniv2016@gmail.com</cp:lastModifiedBy>
  <cp:revision>2</cp:revision>
  <dcterms:created xsi:type="dcterms:W3CDTF">2019-06-09T14:13:27Z</dcterms:created>
  <dcterms:modified xsi:type="dcterms:W3CDTF">2019-06-09T15:10:45Z</dcterms:modified>
</cp:coreProperties>
</file>