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262" r:id="rId3"/>
    <p:sldId id="257" r:id="rId4"/>
    <p:sldId id="258" r:id="rId5"/>
    <p:sldId id="259" r:id="rId6"/>
    <p:sldId id="260" r:id="rId7"/>
    <p:sldId id="263" r:id="rId8"/>
    <p:sldId id="261"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DF5A8A2-D1A6-41A6-B7BB-3136463A16C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ABA2C244-7CF0-40C1-A7C8-F56E178F667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D9DBD4C-0A7A-4DAE-8E91-3B957AF1F727}" type="datetimeFigureOut">
              <a:rPr lang="en-GB" smtClean="0"/>
              <a:t>01/05/2020</a:t>
            </a:fld>
            <a:endParaRPr lang="en-GB"/>
          </a:p>
        </p:txBody>
      </p:sp>
      <p:sp>
        <p:nvSpPr>
          <p:cNvPr id="4" name="Footer Placeholder 3">
            <a:extLst>
              <a:ext uri="{FF2B5EF4-FFF2-40B4-BE49-F238E27FC236}">
                <a16:creationId xmlns:a16="http://schemas.microsoft.com/office/drawing/2014/main" id="{94F6068A-4D42-4FD9-B778-A64ABA6D2A9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0FC2113-985B-413F-8656-1E6CC4A25B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912CC9-0E1F-4E2D-9486-40274635A0BB}" type="slidenum">
              <a:rPr lang="en-GB" smtClean="0"/>
              <a:t>‹#›</a:t>
            </a:fld>
            <a:endParaRPr lang="en-GB"/>
          </a:p>
        </p:txBody>
      </p:sp>
    </p:spTree>
    <p:extLst>
      <p:ext uri="{BB962C8B-B14F-4D97-AF65-F5344CB8AC3E}">
        <p14:creationId xmlns:p14="http://schemas.microsoft.com/office/powerpoint/2010/main" val="610985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9E1E05-F201-44B1-B5D7-3656137568CE}" type="datetimeFigureOut">
              <a:rPr lang="en-GB" smtClean="0"/>
              <a:t>01/05/2020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4BE7CB-7BD7-4659-8C86-5B91DE1E8ECC}" type="slidenum">
              <a:rPr lang="en-GB" smtClean="0"/>
              <a:t>‹#›</a:t>
            </a:fld>
            <a:endParaRPr lang="en-GB"/>
          </a:p>
        </p:txBody>
      </p:sp>
    </p:spTree>
    <p:extLst>
      <p:ext uri="{BB962C8B-B14F-4D97-AF65-F5344CB8AC3E}">
        <p14:creationId xmlns:p14="http://schemas.microsoft.com/office/powerpoint/2010/main" val="40034094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75B4-387C-4A8D-B656-65F5F880C5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9F376B1-43BA-4D40-9BC5-F60A4E5D0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44B6FB3-49BE-4FF1-AEC7-702458C327C8}"/>
              </a:ext>
            </a:extLst>
          </p:cNvPr>
          <p:cNvSpPr>
            <a:spLocks noGrp="1"/>
          </p:cNvSpPr>
          <p:nvPr>
            <p:ph type="dt" sz="half" idx="10"/>
          </p:nvPr>
        </p:nvSpPr>
        <p:spPr/>
        <p:txBody>
          <a:bodyPr/>
          <a:lstStyle/>
          <a:p>
            <a:fld id="{8A347A25-2AAF-48BA-A591-2BE099FD0D01}" type="datetime1">
              <a:rPr lang="en-GB" smtClean="0"/>
              <a:t>01/05/2020</a:t>
            </a:fld>
            <a:endParaRPr lang="en-GB"/>
          </a:p>
        </p:txBody>
      </p:sp>
      <p:sp>
        <p:nvSpPr>
          <p:cNvPr id="5" name="Footer Placeholder 4">
            <a:extLst>
              <a:ext uri="{FF2B5EF4-FFF2-40B4-BE49-F238E27FC236}">
                <a16:creationId xmlns:a16="http://schemas.microsoft.com/office/drawing/2014/main" id="{B496CEC8-5968-4E02-A86C-6B7A50EB2B14}"/>
              </a:ext>
            </a:extLst>
          </p:cNvPr>
          <p:cNvSpPr>
            <a:spLocks noGrp="1"/>
          </p:cNvSpPr>
          <p:nvPr>
            <p:ph type="ftr" sz="quarter" idx="11"/>
          </p:nvPr>
        </p:nvSpPr>
        <p:spPr/>
        <p:txBody>
          <a:body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91C016EF-6C33-4E9A-A5DE-A8C603F65174}"/>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78156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BB11-F029-42FA-BE93-476BF01293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4813C5-B080-4D33-97C8-CED8012B0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063B82-9819-4B2F-96BC-A0A60F09506E}"/>
              </a:ext>
            </a:extLst>
          </p:cNvPr>
          <p:cNvSpPr>
            <a:spLocks noGrp="1"/>
          </p:cNvSpPr>
          <p:nvPr>
            <p:ph type="dt" sz="half" idx="10"/>
          </p:nvPr>
        </p:nvSpPr>
        <p:spPr/>
        <p:txBody>
          <a:bodyPr/>
          <a:lstStyle/>
          <a:p>
            <a:fld id="{A49EF05B-227E-412A-ABB3-137107A25310}" type="datetime1">
              <a:rPr lang="en-GB" smtClean="0"/>
              <a:t>01/05/2020</a:t>
            </a:fld>
            <a:endParaRPr lang="en-GB"/>
          </a:p>
        </p:txBody>
      </p:sp>
      <p:sp>
        <p:nvSpPr>
          <p:cNvPr id="5" name="Footer Placeholder 4">
            <a:extLst>
              <a:ext uri="{FF2B5EF4-FFF2-40B4-BE49-F238E27FC236}">
                <a16:creationId xmlns:a16="http://schemas.microsoft.com/office/drawing/2014/main" id="{2441E3B2-C2A1-4807-A52E-79FE62048842}"/>
              </a:ext>
            </a:extLst>
          </p:cNvPr>
          <p:cNvSpPr>
            <a:spLocks noGrp="1"/>
          </p:cNvSpPr>
          <p:nvPr>
            <p:ph type="ftr" sz="quarter" idx="11"/>
          </p:nvPr>
        </p:nvSpPr>
        <p:spPr/>
        <p:txBody>
          <a:body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0E9863EA-D8A2-48A0-8C13-7D80B5A3DDF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99428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2EECD-8FA1-4C73-8EE0-7CE0A023DC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DB3ED0-DB86-4467-ABBE-8AD5DE4B483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7D985-DD7C-43FE-81EF-1BFBC4DCEB18}"/>
              </a:ext>
            </a:extLst>
          </p:cNvPr>
          <p:cNvSpPr>
            <a:spLocks noGrp="1"/>
          </p:cNvSpPr>
          <p:nvPr>
            <p:ph type="dt" sz="half" idx="10"/>
          </p:nvPr>
        </p:nvSpPr>
        <p:spPr/>
        <p:txBody>
          <a:bodyPr/>
          <a:lstStyle/>
          <a:p>
            <a:fld id="{AE8FC97E-EE97-4AA2-B127-0129DD858BFB}" type="datetime1">
              <a:rPr lang="en-GB" smtClean="0"/>
              <a:t>01/05/2020</a:t>
            </a:fld>
            <a:endParaRPr lang="en-GB"/>
          </a:p>
        </p:txBody>
      </p:sp>
      <p:sp>
        <p:nvSpPr>
          <p:cNvPr id="5" name="Footer Placeholder 4">
            <a:extLst>
              <a:ext uri="{FF2B5EF4-FFF2-40B4-BE49-F238E27FC236}">
                <a16:creationId xmlns:a16="http://schemas.microsoft.com/office/drawing/2014/main" id="{36BE2F53-A0CD-4622-A0B0-E32B96ED55BB}"/>
              </a:ext>
            </a:extLst>
          </p:cNvPr>
          <p:cNvSpPr>
            <a:spLocks noGrp="1"/>
          </p:cNvSpPr>
          <p:nvPr>
            <p:ph type="ftr" sz="quarter" idx="11"/>
          </p:nvPr>
        </p:nvSpPr>
        <p:spPr/>
        <p:txBody>
          <a:body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B65B3185-2AD6-4881-867B-DBD11F5D5BE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700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8FEB8-05AD-4EFE-8D18-A92F7AA123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3A4103-A7E5-4CF9-B892-BBC1FECBE0D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FB35DA-2766-4728-BCEF-341E5DCB1376}"/>
              </a:ext>
            </a:extLst>
          </p:cNvPr>
          <p:cNvSpPr>
            <a:spLocks noGrp="1"/>
          </p:cNvSpPr>
          <p:nvPr>
            <p:ph type="dt" sz="half" idx="10"/>
          </p:nvPr>
        </p:nvSpPr>
        <p:spPr/>
        <p:txBody>
          <a:bodyPr/>
          <a:lstStyle/>
          <a:p>
            <a:fld id="{E57395E7-DCBD-4256-A50F-790F54839887}" type="datetime1">
              <a:rPr lang="en-GB" smtClean="0"/>
              <a:t>01/05/2020</a:t>
            </a:fld>
            <a:endParaRPr lang="en-GB"/>
          </a:p>
        </p:txBody>
      </p:sp>
      <p:sp>
        <p:nvSpPr>
          <p:cNvPr id="5" name="Footer Placeholder 4">
            <a:extLst>
              <a:ext uri="{FF2B5EF4-FFF2-40B4-BE49-F238E27FC236}">
                <a16:creationId xmlns:a16="http://schemas.microsoft.com/office/drawing/2014/main" id="{C07F37B8-6F7A-4FDD-9CB9-30AB8AE6EAAE}"/>
              </a:ext>
            </a:extLst>
          </p:cNvPr>
          <p:cNvSpPr>
            <a:spLocks noGrp="1"/>
          </p:cNvSpPr>
          <p:nvPr>
            <p:ph type="ftr" sz="quarter" idx="11"/>
          </p:nvPr>
        </p:nvSpPr>
        <p:spPr/>
        <p:txBody>
          <a:body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1D92D5EB-8C20-43BA-BA84-F0EF424C6E1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56827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7F9A-1A07-46AA-AB65-3D92887D5E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FAC037-00A6-406D-943E-5EBCFA6DF0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B69948-4B1F-4591-868A-E9243281F4AE}"/>
              </a:ext>
            </a:extLst>
          </p:cNvPr>
          <p:cNvSpPr>
            <a:spLocks noGrp="1"/>
          </p:cNvSpPr>
          <p:nvPr>
            <p:ph type="dt" sz="half" idx="10"/>
          </p:nvPr>
        </p:nvSpPr>
        <p:spPr/>
        <p:txBody>
          <a:bodyPr/>
          <a:lstStyle/>
          <a:p>
            <a:fld id="{7807BB5E-FE72-4FFA-BAEA-6AD338C4AEB3}" type="datetime1">
              <a:rPr lang="en-GB" smtClean="0"/>
              <a:t>01/05/2020</a:t>
            </a:fld>
            <a:endParaRPr lang="en-GB"/>
          </a:p>
        </p:txBody>
      </p:sp>
      <p:sp>
        <p:nvSpPr>
          <p:cNvPr id="5" name="Footer Placeholder 4">
            <a:extLst>
              <a:ext uri="{FF2B5EF4-FFF2-40B4-BE49-F238E27FC236}">
                <a16:creationId xmlns:a16="http://schemas.microsoft.com/office/drawing/2014/main" id="{07051EE0-3483-4C65-B353-332B8A578880}"/>
              </a:ext>
            </a:extLst>
          </p:cNvPr>
          <p:cNvSpPr>
            <a:spLocks noGrp="1"/>
          </p:cNvSpPr>
          <p:nvPr>
            <p:ph type="ftr" sz="quarter" idx="11"/>
          </p:nvPr>
        </p:nvSpPr>
        <p:spPr/>
        <p:txBody>
          <a:body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75B5FA60-D843-4C7F-A901-C9DD4C1814C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46553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4961-CD36-49E2-AB42-46AF03FB6B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56E535-DDDC-47F2-895D-1060ABCD55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5870C6-E538-4891-8EDB-E74B2E622A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57A5CB-1441-488B-AA17-E66E206E8286}"/>
              </a:ext>
            </a:extLst>
          </p:cNvPr>
          <p:cNvSpPr>
            <a:spLocks noGrp="1"/>
          </p:cNvSpPr>
          <p:nvPr>
            <p:ph type="dt" sz="half" idx="10"/>
          </p:nvPr>
        </p:nvSpPr>
        <p:spPr/>
        <p:txBody>
          <a:bodyPr/>
          <a:lstStyle/>
          <a:p>
            <a:fld id="{444ACD6D-0E7A-464E-AB76-4FB7383EDC74}" type="datetime1">
              <a:rPr lang="en-GB" smtClean="0"/>
              <a:t>01/05/2020</a:t>
            </a:fld>
            <a:endParaRPr lang="en-GB"/>
          </a:p>
        </p:txBody>
      </p:sp>
      <p:sp>
        <p:nvSpPr>
          <p:cNvPr id="6" name="Footer Placeholder 5">
            <a:extLst>
              <a:ext uri="{FF2B5EF4-FFF2-40B4-BE49-F238E27FC236}">
                <a16:creationId xmlns:a16="http://schemas.microsoft.com/office/drawing/2014/main" id="{0D426589-2FF7-448A-8C78-A5F51AB21E3E}"/>
              </a:ext>
            </a:extLst>
          </p:cNvPr>
          <p:cNvSpPr>
            <a:spLocks noGrp="1"/>
          </p:cNvSpPr>
          <p:nvPr>
            <p:ph type="ftr" sz="quarter" idx="11"/>
          </p:nvPr>
        </p:nvSpPr>
        <p:spPr/>
        <p:txBody>
          <a:bodyPr/>
          <a:lstStyle/>
          <a:p>
            <a:r>
              <a:rPr lang="ar-DZ"/>
              <a:t>محاضرات أخلاقيات العمل 2</a:t>
            </a:r>
            <a:r>
              <a:rPr lang="en-GB"/>
              <a:t>à</a:t>
            </a:r>
          </a:p>
        </p:txBody>
      </p:sp>
      <p:sp>
        <p:nvSpPr>
          <p:cNvPr id="7" name="Slide Number Placeholder 6">
            <a:extLst>
              <a:ext uri="{FF2B5EF4-FFF2-40B4-BE49-F238E27FC236}">
                <a16:creationId xmlns:a16="http://schemas.microsoft.com/office/drawing/2014/main" id="{E65046AA-A368-424D-A772-1C48176BFAF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0287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4B2C8-EFD9-41A6-BB97-C2C1F6EB95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59B498-DC99-4157-A780-CF50E14EDB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52C17F8-AC49-42AA-8C0D-8E541E75C3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22CEFB-4D82-42B5-874A-F2832E589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AD3027-388A-45F4-AF6D-6D904ED89A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54CAA5-F0BA-41C7-A2CB-DE28E32FCA81}"/>
              </a:ext>
            </a:extLst>
          </p:cNvPr>
          <p:cNvSpPr>
            <a:spLocks noGrp="1"/>
          </p:cNvSpPr>
          <p:nvPr>
            <p:ph type="dt" sz="half" idx="10"/>
          </p:nvPr>
        </p:nvSpPr>
        <p:spPr/>
        <p:txBody>
          <a:bodyPr/>
          <a:lstStyle/>
          <a:p>
            <a:fld id="{E304F053-2F8E-448D-AC59-7DEF9594AF63}" type="datetime1">
              <a:rPr lang="en-GB" smtClean="0"/>
              <a:t>01/05/2020</a:t>
            </a:fld>
            <a:endParaRPr lang="en-GB"/>
          </a:p>
        </p:txBody>
      </p:sp>
      <p:sp>
        <p:nvSpPr>
          <p:cNvPr id="8" name="Footer Placeholder 7">
            <a:extLst>
              <a:ext uri="{FF2B5EF4-FFF2-40B4-BE49-F238E27FC236}">
                <a16:creationId xmlns:a16="http://schemas.microsoft.com/office/drawing/2014/main" id="{EF01BAD3-EBB4-4861-9476-C3BF19020EDE}"/>
              </a:ext>
            </a:extLst>
          </p:cNvPr>
          <p:cNvSpPr>
            <a:spLocks noGrp="1"/>
          </p:cNvSpPr>
          <p:nvPr>
            <p:ph type="ftr" sz="quarter" idx="11"/>
          </p:nvPr>
        </p:nvSpPr>
        <p:spPr/>
        <p:txBody>
          <a:bodyPr/>
          <a:lstStyle/>
          <a:p>
            <a:r>
              <a:rPr lang="ar-DZ"/>
              <a:t>محاضرات أخلاقيات العمل 2</a:t>
            </a:r>
            <a:r>
              <a:rPr lang="en-GB"/>
              <a:t>à</a:t>
            </a:r>
          </a:p>
        </p:txBody>
      </p:sp>
      <p:sp>
        <p:nvSpPr>
          <p:cNvPr id="9" name="Slide Number Placeholder 8">
            <a:extLst>
              <a:ext uri="{FF2B5EF4-FFF2-40B4-BE49-F238E27FC236}">
                <a16:creationId xmlns:a16="http://schemas.microsoft.com/office/drawing/2014/main" id="{4FCCC86D-D040-402C-8D96-F25DA5DA8F8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11118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925E8-49EE-4648-845A-2B8576A995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0B31EF-C195-49FA-BC86-A8BD0B505B06}"/>
              </a:ext>
            </a:extLst>
          </p:cNvPr>
          <p:cNvSpPr>
            <a:spLocks noGrp="1"/>
          </p:cNvSpPr>
          <p:nvPr>
            <p:ph type="dt" sz="half" idx="10"/>
          </p:nvPr>
        </p:nvSpPr>
        <p:spPr/>
        <p:txBody>
          <a:bodyPr/>
          <a:lstStyle/>
          <a:p>
            <a:fld id="{64FDD6D1-AFB6-4C33-BA71-C9EB1184C339}" type="datetime1">
              <a:rPr lang="en-GB" smtClean="0"/>
              <a:t>01/05/2020</a:t>
            </a:fld>
            <a:endParaRPr lang="en-GB"/>
          </a:p>
        </p:txBody>
      </p:sp>
      <p:sp>
        <p:nvSpPr>
          <p:cNvPr id="4" name="Footer Placeholder 3">
            <a:extLst>
              <a:ext uri="{FF2B5EF4-FFF2-40B4-BE49-F238E27FC236}">
                <a16:creationId xmlns:a16="http://schemas.microsoft.com/office/drawing/2014/main" id="{C989A25C-C835-4BC1-88E8-AE53E07114D5}"/>
              </a:ext>
            </a:extLst>
          </p:cNvPr>
          <p:cNvSpPr>
            <a:spLocks noGrp="1"/>
          </p:cNvSpPr>
          <p:nvPr>
            <p:ph type="ftr" sz="quarter" idx="11"/>
          </p:nvPr>
        </p:nvSpPr>
        <p:spPr/>
        <p:txBody>
          <a:bodyPr/>
          <a:lstStyle/>
          <a:p>
            <a:r>
              <a:rPr lang="ar-DZ"/>
              <a:t>محاضرات أخلاقيات العمل 2</a:t>
            </a:r>
            <a:r>
              <a:rPr lang="en-GB"/>
              <a:t>à</a:t>
            </a:r>
          </a:p>
        </p:txBody>
      </p:sp>
      <p:sp>
        <p:nvSpPr>
          <p:cNvPr id="5" name="Slide Number Placeholder 4">
            <a:extLst>
              <a:ext uri="{FF2B5EF4-FFF2-40B4-BE49-F238E27FC236}">
                <a16:creationId xmlns:a16="http://schemas.microsoft.com/office/drawing/2014/main" id="{3514F0B3-8A81-43B0-ACF8-F77F764A7C0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248259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030E9-10C0-498D-A8AA-EB5442226C05}"/>
              </a:ext>
            </a:extLst>
          </p:cNvPr>
          <p:cNvSpPr>
            <a:spLocks noGrp="1"/>
          </p:cNvSpPr>
          <p:nvPr>
            <p:ph type="dt" sz="half" idx="10"/>
          </p:nvPr>
        </p:nvSpPr>
        <p:spPr/>
        <p:txBody>
          <a:bodyPr/>
          <a:lstStyle/>
          <a:p>
            <a:fld id="{BF080CCF-667F-47A3-ADC1-3E3C50D70197}" type="datetime1">
              <a:rPr lang="en-GB" smtClean="0"/>
              <a:t>01/05/2020</a:t>
            </a:fld>
            <a:endParaRPr lang="en-GB"/>
          </a:p>
        </p:txBody>
      </p:sp>
      <p:sp>
        <p:nvSpPr>
          <p:cNvPr id="3" name="Footer Placeholder 2">
            <a:extLst>
              <a:ext uri="{FF2B5EF4-FFF2-40B4-BE49-F238E27FC236}">
                <a16:creationId xmlns:a16="http://schemas.microsoft.com/office/drawing/2014/main" id="{BD8FFDCB-2AF9-4455-813A-2B145EF2D33E}"/>
              </a:ext>
            </a:extLst>
          </p:cNvPr>
          <p:cNvSpPr>
            <a:spLocks noGrp="1"/>
          </p:cNvSpPr>
          <p:nvPr>
            <p:ph type="ftr" sz="quarter" idx="11"/>
          </p:nvPr>
        </p:nvSpPr>
        <p:spPr/>
        <p:txBody>
          <a:bodyPr/>
          <a:lstStyle/>
          <a:p>
            <a:r>
              <a:rPr lang="ar-DZ"/>
              <a:t>محاضرات أخلاقيات العمل 2</a:t>
            </a:r>
            <a:r>
              <a:rPr lang="en-GB"/>
              <a:t>à</a:t>
            </a:r>
          </a:p>
        </p:txBody>
      </p:sp>
      <p:sp>
        <p:nvSpPr>
          <p:cNvPr id="4" name="Slide Number Placeholder 3">
            <a:extLst>
              <a:ext uri="{FF2B5EF4-FFF2-40B4-BE49-F238E27FC236}">
                <a16:creationId xmlns:a16="http://schemas.microsoft.com/office/drawing/2014/main" id="{E6B90550-E5B0-4F1C-A2B4-455FEB57A1A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2468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E753C-8EA0-46BD-A938-DA1E429A0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5D25FF-7BBA-4381-89F1-65FB3556FE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27C12-C084-4469-92CA-63441A1D6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01E509-2853-4D2D-B58C-32443A3568CA}"/>
              </a:ext>
            </a:extLst>
          </p:cNvPr>
          <p:cNvSpPr>
            <a:spLocks noGrp="1"/>
          </p:cNvSpPr>
          <p:nvPr>
            <p:ph type="dt" sz="half" idx="10"/>
          </p:nvPr>
        </p:nvSpPr>
        <p:spPr/>
        <p:txBody>
          <a:bodyPr/>
          <a:lstStyle/>
          <a:p>
            <a:fld id="{0E3FB5EA-C09C-4BA9-BF29-66BA7DCD089B}" type="datetime1">
              <a:rPr lang="en-GB" smtClean="0"/>
              <a:t>01/05/2020</a:t>
            </a:fld>
            <a:endParaRPr lang="en-GB"/>
          </a:p>
        </p:txBody>
      </p:sp>
      <p:sp>
        <p:nvSpPr>
          <p:cNvPr id="6" name="Footer Placeholder 5">
            <a:extLst>
              <a:ext uri="{FF2B5EF4-FFF2-40B4-BE49-F238E27FC236}">
                <a16:creationId xmlns:a16="http://schemas.microsoft.com/office/drawing/2014/main" id="{CC5F458E-8085-422B-A66F-61715160F700}"/>
              </a:ext>
            </a:extLst>
          </p:cNvPr>
          <p:cNvSpPr>
            <a:spLocks noGrp="1"/>
          </p:cNvSpPr>
          <p:nvPr>
            <p:ph type="ftr" sz="quarter" idx="11"/>
          </p:nvPr>
        </p:nvSpPr>
        <p:spPr/>
        <p:txBody>
          <a:bodyPr/>
          <a:lstStyle/>
          <a:p>
            <a:r>
              <a:rPr lang="ar-DZ"/>
              <a:t>محاضرات أخلاقيات العمل 2</a:t>
            </a:r>
            <a:r>
              <a:rPr lang="en-GB"/>
              <a:t>à</a:t>
            </a:r>
          </a:p>
        </p:txBody>
      </p:sp>
      <p:sp>
        <p:nvSpPr>
          <p:cNvPr id="7" name="Slide Number Placeholder 6">
            <a:extLst>
              <a:ext uri="{FF2B5EF4-FFF2-40B4-BE49-F238E27FC236}">
                <a16:creationId xmlns:a16="http://schemas.microsoft.com/office/drawing/2014/main" id="{BDD882CB-1CD2-4E05-9214-5BAD789FA1B2}"/>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426791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3D23-936B-4B4B-83F3-14FCD17E15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28A4A1-BB42-4252-8DE4-9EF24AF3F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9AF05A-C727-4FFD-85BB-5D837D2C6D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AD784F-A827-40FD-B587-12C39B562472}"/>
              </a:ext>
            </a:extLst>
          </p:cNvPr>
          <p:cNvSpPr>
            <a:spLocks noGrp="1"/>
          </p:cNvSpPr>
          <p:nvPr>
            <p:ph type="dt" sz="half" idx="10"/>
          </p:nvPr>
        </p:nvSpPr>
        <p:spPr/>
        <p:txBody>
          <a:bodyPr/>
          <a:lstStyle/>
          <a:p>
            <a:fld id="{85D578EC-0F89-4538-8413-7E1C262FCA92}" type="datetime1">
              <a:rPr lang="en-GB" smtClean="0"/>
              <a:t>01/05/2020</a:t>
            </a:fld>
            <a:endParaRPr lang="en-GB"/>
          </a:p>
        </p:txBody>
      </p:sp>
      <p:sp>
        <p:nvSpPr>
          <p:cNvPr id="6" name="Footer Placeholder 5">
            <a:extLst>
              <a:ext uri="{FF2B5EF4-FFF2-40B4-BE49-F238E27FC236}">
                <a16:creationId xmlns:a16="http://schemas.microsoft.com/office/drawing/2014/main" id="{9EC9B2C3-9E23-4FFD-8FBE-4115B2C444AA}"/>
              </a:ext>
            </a:extLst>
          </p:cNvPr>
          <p:cNvSpPr>
            <a:spLocks noGrp="1"/>
          </p:cNvSpPr>
          <p:nvPr>
            <p:ph type="ftr" sz="quarter" idx="11"/>
          </p:nvPr>
        </p:nvSpPr>
        <p:spPr/>
        <p:txBody>
          <a:bodyPr/>
          <a:lstStyle/>
          <a:p>
            <a:r>
              <a:rPr lang="ar-DZ"/>
              <a:t>محاضرات أخلاقيات العمل 2</a:t>
            </a:r>
            <a:r>
              <a:rPr lang="en-GB"/>
              <a:t>à</a:t>
            </a:r>
          </a:p>
        </p:txBody>
      </p:sp>
      <p:sp>
        <p:nvSpPr>
          <p:cNvPr id="7" name="Slide Number Placeholder 6">
            <a:extLst>
              <a:ext uri="{FF2B5EF4-FFF2-40B4-BE49-F238E27FC236}">
                <a16:creationId xmlns:a16="http://schemas.microsoft.com/office/drawing/2014/main" id="{8BBFBBE8-FED3-4AB4-9616-294B9A50E43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50675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13E3FB-1AA7-4ADE-B763-27F18F259C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6AA996-1EE3-42B0-9556-AC8C18C16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670578-21A7-47AE-813B-D514CE9ED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5D851-12F8-49FC-853D-AD1AB6684D7C}" type="datetime1">
              <a:rPr lang="en-GB" smtClean="0"/>
              <a:t>01/05/2020</a:t>
            </a:fld>
            <a:endParaRPr lang="en-GB"/>
          </a:p>
        </p:txBody>
      </p:sp>
      <p:sp>
        <p:nvSpPr>
          <p:cNvPr id="5" name="Footer Placeholder 4">
            <a:extLst>
              <a:ext uri="{FF2B5EF4-FFF2-40B4-BE49-F238E27FC236}">
                <a16:creationId xmlns:a16="http://schemas.microsoft.com/office/drawing/2014/main" id="{12D31FAE-B0CF-4D64-8CE2-8F4BB48C30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ar-DZ"/>
              <a:t>محاضرات أخلاقيات العمل 2</a:t>
            </a:r>
            <a:r>
              <a:rPr lang="en-GB"/>
              <a:t>à</a:t>
            </a:r>
          </a:p>
        </p:txBody>
      </p:sp>
      <p:sp>
        <p:nvSpPr>
          <p:cNvPr id="6" name="Slide Number Placeholder 5">
            <a:extLst>
              <a:ext uri="{FF2B5EF4-FFF2-40B4-BE49-F238E27FC236}">
                <a16:creationId xmlns:a16="http://schemas.microsoft.com/office/drawing/2014/main" id="{38B635E8-71CE-4786-8C4F-99A1C852D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AD5B8-00B1-43E1-8A68-79A0D45C2E12}" type="slidenum">
              <a:rPr lang="en-GB" smtClean="0"/>
              <a:t>‹#›</a:t>
            </a:fld>
            <a:endParaRPr lang="en-GB"/>
          </a:p>
        </p:txBody>
      </p:sp>
    </p:spTree>
    <p:extLst>
      <p:ext uri="{BB962C8B-B14F-4D97-AF65-F5344CB8AC3E}">
        <p14:creationId xmlns:p14="http://schemas.microsoft.com/office/powerpoint/2010/main" val="128209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CF09A-AE78-4853-A576-263ABDDEB03F}"/>
              </a:ext>
            </a:extLst>
          </p:cNvPr>
          <p:cNvSpPr>
            <a:spLocks noGrp="1"/>
          </p:cNvSpPr>
          <p:nvPr>
            <p:ph type="ctrTitle"/>
          </p:nvPr>
        </p:nvSpPr>
        <p:spPr/>
        <p:txBody>
          <a:bodyPr/>
          <a:lstStyle/>
          <a:p>
            <a:r>
              <a:rPr lang="ar-DZ" dirty="0">
                <a:solidFill>
                  <a:srgbClr val="C00000"/>
                </a:solidFill>
              </a:rPr>
              <a:t>الثقافة التنظيمية وأخلاقيات العمل</a:t>
            </a:r>
            <a:br>
              <a:rPr lang="en-GB" dirty="0">
                <a:solidFill>
                  <a:srgbClr val="C00000"/>
                </a:solidFill>
              </a:rPr>
            </a:br>
            <a:r>
              <a:rPr lang="ar-DZ" sz="4000" dirty="0">
                <a:solidFill>
                  <a:srgbClr val="C00000"/>
                </a:solidFill>
                <a:highlight>
                  <a:srgbClr val="FFFF00"/>
                </a:highlight>
              </a:rPr>
              <a:t>(الجزء الثالث) </a:t>
            </a:r>
            <a:endParaRPr lang="en-GB" dirty="0">
              <a:solidFill>
                <a:srgbClr val="C00000"/>
              </a:solidFill>
              <a:highlight>
                <a:srgbClr val="FFFF00"/>
              </a:highlight>
            </a:endParaRPr>
          </a:p>
        </p:txBody>
      </p:sp>
      <p:sp>
        <p:nvSpPr>
          <p:cNvPr id="3" name="Subtitle 2">
            <a:extLst>
              <a:ext uri="{FF2B5EF4-FFF2-40B4-BE49-F238E27FC236}">
                <a16:creationId xmlns:a16="http://schemas.microsoft.com/office/drawing/2014/main" id="{0259B98A-A138-40EB-A4D9-21974498BC28}"/>
              </a:ext>
            </a:extLst>
          </p:cNvPr>
          <p:cNvSpPr>
            <a:spLocks noGrp="1"/>
          </p:cNvSpPr>
          <p:nvPr>
            <p:ph type="subTitle" idx="1"/>
          </p:nvPr>
        </p:nvSpPr>
        <p:spPr>
          <a:xfrm>
            <a:off x="1818289" y="3926107"/>
            <a:ext cx="9144000" cy="602100"/>
          </a:xfrm>
        </p:spPr>
        <p:txBody>
          <a:bodyPr>
            <a:normAutofit fontScale="70000" lnSpcReduction="20000"/>
          </a:bodyPr>
          <a:lstStyle/>
          <a:p>
            <a:r>
              <a:rPr lang="ar-DZ" b="1" dirty="0">
                <a:solidFill>
                  <a:srgbClr val="0070C0"/>
                </a:solidFill>
              </a:rPr>
              <a:t>د. فاتح دبلة </a:t>
            </a:r>
          </a:p>
          <a:p>
            <a:r>
              <a:rPr lang="ar-DZ" b="1" dirty="0">
                <a:solidFill>
                  <a:srgbClr val="0070C0"/>
                </a:solidFill>
              </a:rPr>
              <a:t>30 أفريل 2020</a:t>
            </a:r>
            <a:endParaRPr lang="en-GB" b="1" dirty="0">
              <a:solidFill>
                <a:srgbClr val="0070C0"/>
              </a:solidFill>
            </a:endParaRPr>
          </a:p>
        </p:txBody>
      </p:sp>
    </p:spTree>
    <p:extLst>
      <p:ext uri="{BB962C8B-B14F-4D97-AF65-F5344CB8AC3E}">
        <p14:creationId xmlns:p14="http://schemas.microsoft.com/office/powerpoint/2010/main" val="77523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2342727" y="847822"/>
            <a:ext cx="7530252" cy="655637"/>
          </a:xfrm>
          <a:solidFill>
            <a:schemeClr val="accent3">
              <a:lumMod val="40000"/>
              <a:lumOff val="60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0000"/>
          </a:bodyPr>
          <a:lstStyle/>
          <a:p>
            <a:r>
              <a:rPr lang="ar-DZ" sz="4400" b="1" dirty="0">
                <a:solidFill>
                  <a:schemeClr val="accent1"/>
                </a:solidFill>
              </a:rPr>
              <a:t>هناك تأثير متفاوت للعناصر البيئية </a:t>
            </a:r>
            <a:endParaRPr lang="en-GB" sz="4400" b="1" dirty="0">
              <a:solidFill>
                <a:schemeClr val="accent1"/>
              </a:solidFill>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8422640" y="1727914"/>
            <a:ext cx="2900679"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الثقافية </a:t>
            </a:r>
            <a:endParaRPr lang="en-GB" sz="3600" dirty="0">
              <a:solidFill>
                <a:srgbClr val="7030A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7624718" y="2289899"/>
            <a:ext cx="3378925"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الاجتماعية </a:t>
            </a:r>
            <a:endParaRPr lang="en-GB" sz="3600" dirty="0">
              <a:solidFill>
                <a:srgbClr val="7030A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6982097" y="2851884"/>
            <a:ext cx="3490685"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الاقتصادية</a:t>
            </a:r>
            <a:endParaRPr lang="en-GB" sz="3600" dirty="0">
              <a:solidFill>
                <a:srgbClr val="7030A0"/>
              </a:solidFill>
            </a:endParaRPr>
          </a:p>
        </p:txBody>
      </p:sp>
      <p:sp>
        <p:nvSpPr>
          <p:cNvPr id="8" name="Title 1">
            <a:extLst>
              <a:ext uri="{FF2B5EF4-FFF2-40B4-BE49-F238E27FC236}">
                <a16:creationId xmlns:a16="http://schemas.microsoft.com/office/drawing/2014/main" id="{A9B2F477-69A6-4514-B3D0-D5DE33DB1CB6}"/>
              </a:ext>
            </a:extLst>
          </p:cNvPr>
          <p:cNvSpPr txBox="1">
            <a:spLocks/>
          </p:cNvSpPr>
          <p:nvPr/>
        </p:nvSpPr>
        <p:spPr>
          <a:xfrm>
            <a:off x="3353526" y="3542183"/>
            <a:ext cx="5069114" cy="86734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السياسية والقانونية</a:t>
            </a:r>
            <a:endParaRPr lang="en-GB" sz="3600" dirty="0">
              <a:solidFill>
                <a:srgbClr val="7030A0"/>
              </a:solidFill>
            </a:endParaRPr>
          </a:p>
        </p:txBody>
      </p:sp>
      <p:sp>
        <p:nvSpPr>
          <p:cNvPr id="9" name="Title 1">
            <a:extLst>
              <a:ext uri="{FF2B5EF4-FFF2-40B4-BE49-F238E27FC236}">
                <a16:creationId xmlns:a16="http://schemas.microsoft.com/office/drawing/2014/main" id="{FB7F3CDD-B39E-4C99-A2C4-9C76ADE3B193}"/>
              </a:ext>
            </a:extLst>
          </p:cNvPr>
          <p:cNvSpPr txBox="1">
            <a:spLocks/>
          </p:cNvSpPr>
          <p:nvPr/>
        </p:nvSpPr>
        <p:spPr>
          <a:xfrm>
            <a:off x="3106058" y="4190526"/>
            <a:ext cx="5069114" cy="86734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التكنولوجية </a:t>
            </a:r>
            <a:endParaRPr lang="en-GB" sz="3600" dirty="0">
              <a:solidFill>
                <a:srgbClr val="7030A0"/>
              </a:solidFill>
            </a:endParaRPr>
          </a:p>
        </p:txBody>
      </p:sp>
      <p:sp>
        <p:nvSpPr>
          <p:cNvPr id="13" name="Title 1">
            <a:extLst>
              <a:ext uri="{FF2B5EF4-FFF2-40B4-BE49-F238E27FC236}">
                <a16:creationId xmlns:a16="http://schemas.microsoft.com/office/drawing/2014/main" id="{FEF908CC-4DEE-4C50-B9F8-68618CE57DBD}"/>
              </a:ext>
            </a:extLst>
          </p:cNvPr>
          <p:cNvSpPr txBox="1">
            <a:spLocks/>
          </p:cNvSpPr>
          <p:nvPr/>
        </p:nvSpPr>
        <p:spPr>
          <a:xfrm>
            <a:off x="2760618" y="4858433"/>
            <a:ext cx="5069114" cy="86734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البيئة الأخلاقية </a:t>
            </a:r>
            <a:endParaRPr lang="en-GB" sz="3600" dirty="0">
              <a:solidFill>
                <a:srgbClr val="7030A0"/>
              </a:solidFill>
            </a:endParaRPr>
          </a:p>
        </p:txBody>
      </p:sp>
    </p:spTree>
    <p:extLst>
      <p:ext uri="{BB962C8B-B14F-4D97-AF65-F5344CB8AC3E}">
        <p14:creationId xmlns:p14="http://schemas.microsoft.com/office/powerpoint/2010/main" val="364895904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4144432" y="715542"/>
            <a:ext cx="4224867" cy="772318"/>
          </a:xfrm>
        </p:spPr>
        <p:style>
          <a:lnRef idx="2">
            <a:schemeClr val="accent1"/>
          </a:lnRef>
          <a:fillRef idx="1">
            <a:schemeClr val="lt1"/>
          </a:fillRef>
          <a:effectRef idx="0">
            <a:schemeClr val="accent1"/>
          </a:effectRef>
          <a:fontRef idx="minor">
            <a:schemeClr val="dk1"/>
          </a:fontRef>
        </p:style>
        <p:txBody>
          <a:bodyPr>
            <a:normAutofit/>
          </a:bodyPr>
          <a:lstStyle/>
          <a:p>
            <a:r>
              <a:rPr lang="ar-DZ" sz="4000" b="1" dirty="0">
                <a:ln w="22225">
                  <a:solidFill>
                    <a:schemeClr val="accent2"/>
                  </a:solidFill>
                  <a:prstDash val="solid"/>
                </a:ln>
                <a:solidFill>
                  <a:schemeClr val="accent1">
                    <a:lumMod val="75000"/>
                  </a:schemeClr>
                </a:solidFill>
              </a:rPr>
              <a:t>استمرارية الثقافة</a:t>
            </a:r>
            <a:endParaRPr lang="en-GB" sz="4000" b="1" dirty="0">
              <a:ln w="22225">
                <a:solidFill>
                  <a:schemeClr val="accent2"/>
                </a:solidFill>
                <a:prstDash val="solid"/>
              </a:ln>
              <a:solidFill>
                <a:schemeClr val="accent1">
                  <a:lumMod val="75000"/>
                </a:schemeClr>
              </a:solidFill>
            </a:endParaRPr>
          </a:p>
        </p:txBody>
      </p:sp>
      <p:graphicFrame>
        <p:nvGraphicFramePr>
          <p:cNvPr id="7" name="Table 6">
            <a:extLst>
              <a:ext uri="{FF2B5EF4-FFF2-40B4-BE49-F238E27FC236}">
                <a16:creationId xmlns:a16="http://schemas.microsoft.com/office/drawing/2014/main" id="{9539AAA4-E247-4CCE-B33D-0641649542D2}"/>
              </a:ext>
            </a:extLst>
          </p:cNvPr>
          <p:cNvGraphicFramePr>
            <a:graphicFrameLocks noGrp="1"/>
          </p:cNvGraphicFramePr>
          <p:nvPr>
            <p:extLst>
              <p:ext uri="{D42A27DB-BD31-4B8C-83A1-F6EECF244321}">
                <p14:modId xmlns:p14="http://schemas.microsoft.com/office/powerpoint/2010/main" val="1826878057"/>
              </p:ext>
            </p:extLst>
          </p:nvPr>
        </p:nvGraphicFramePr>
        <p:xfrm>
          <a:off x="1087120" y="1705186"/>
          <a:ext cx="9667557" cy="3870960"/>
        </p:xfrm>
        <a:graphic>
          <a:graphicData uri="http://schemas.openxmlformats.org/drawingml/2006/table">
            <a:tbl>
              <a:tblPr firstRow="1" bandRow="1">
                <a:tableStyleId>{7DF18680-E054-41AD-8BC1-D1AEF772440D}</a:tableStyleId>
              </a:tblPr>
              <a:tblGrid>
                <a:gridCol w="3495040">
                  <a:extLst>
                    <a:ext uri="{9D8B030D-6E8A-4147-A177-3AD203B41FA5}">
                      <a16:colId xmlns:a16="http://schemas.microsoft.com/office/drawing/2014/main" val="3920040281"/>
                    </a:ext>
                  </a:extLst>
                </a:gridCol>
                <a:gridCol w="2773680">
                  <a:extLst>
                    <a:ext uri="{9D8B030D-6E8A-4147-A177-3AD203B41FA5}">
                      <a16:colId xmlns:a16="http://schemas.microsoft.com/office/drawing/2014/main" val="12405370"/>
                    </a:ext>
                  </a:extLst>
                </a:gridCol>
                <a:gridCol w="3398837">
                  <a:extLst>
                    <a:ext uri="{9D8B030D-6E8A-4147-A177-3AD203B41FA5}">
                      <a16:colId xmlns:a16="http://schemas.microsoft.com/office/drawing/2014/main" val="3400471523"/>
                    </a:ext>
                  </a:extLst>
                </a:gridCol>
              </a:tblGrid>
              <a:tr h="370840">
                <a:tc>
                  <a:txBody>
                    <a:bodyPr/>
                    <a:lstStyle/>
                    <a:p>
                      <a:pPr algn="ctr"/>
                      <a:r>
                        <a:rPr lang="ar-DZ" sz="2000" dirty="0"/>
                        <a:t>متقدمة أو متطورة </a:t>
                      </a:r>
                      <a:endParaRPr lang="en-GB" sz="2000" dirty="0"/>
                    </a:p>
                  </a:txBody>
                  <a:tcPr/>
                </a:tc>
                <a:tc>
                  <a:txBody>
                    <a:bodyPr/>
                    <a:lstStyle/>
                    <a:p>
                      <a:pPr algn="ctr"/>
                      <a:r>
                        <a:rPr lang="ar-DZ" sz="2000" dirty="0"/>
                        <a:t>تقليدية متخلفة </a:t>
                      </a:r>
                      <a:endParaRPr lang="en-GB" sz="2000" dirty="0"/>
                    </a:p>
                  </a:txBody>
                  <a:tcPr/>
                </a:tc>
                <a:tc>
                  <a:txBody>
                    <a:bodyPr/>
                    <a:lstStyle/>
                    <a:p>
                      <a:pPr algn="ctr"/>
                      <a:r>
                        <a:rPr lang="ar-DZ" sz="2000" dirty="0"/>
                        <a:t>عناصر االثقافة </a:t>
                      </a:r>
                      <a:endParaRPr lang="en-GB" sz="2000" dirty="0"/>
                    </a:p>
                  </a:txBody>
                  <a:tcPr/>
                </a:tc>
                <a:extLst>
                  <a:ext uri="{0D108BD9-81ED-4DB2-BD59-A6C34878D82A}">
                    <a16:rowId xmlns:a16="http://schemas.microsoft.com/office/drawing/2014/main" val="3232202941"/>
                  </a:ext>
                </a:extLst>
              </a:tr>
              <a:tr h="370840">
                <a:tc>
                  <a:txBody>
                    <a:bodyPr/>
                    <a:lstStyle/>
                    <a:p>
                      <a:pPr algn="r"/>
                      <a:r>
                        <a:rPr lang="ar-DZ" sz="2000" dirty="0"/>
                        <a:t>كثيرة </a:t>
                      </a:r>
                      <a:endParaRPr lang="en-GB" sz="2000" dirty="0"/>
                    </a:p>
                  </a:txBody>
                  <a:tcPr/>
                </a:tc>
                <a:tc>
                  <a:txBody>
                    <a:bodyPr/>
                    <a:lstStyle/>
                    <a:p>
                      <a:pPr algn="r"/>
                      <a:r>
                        <a:rPr lang="ar-DZ" sz="2000" dirty="0"/>
                        <a:t>قليلة </a:t>
                      </a:r>
                    </a:p>
                  </a:txBody>
                  <a:tcPr/>
                </a:tc>
                <a:tc>
                  <a:txBody>
                    <a:bodyPr/>
                    <a:lstStyle/>
                    <a:p>
                      <a:pPr marL="0" marR="0" lvl="0" indent="0" algn="r" defTabSz="914400" rtl="1" eaLnBrk="1" fontAlgn="auto" latinLnBrk="0" hangingPunct="1">
                        <a:lnSpc>
                          <a:spcPct val="100000"/>
                        </a:lnSpc>
                        <a:spcBef>
                          <a:spcPts val="0"/>
                        </a:spcBef>
                        <a:spcAft>
                          <a:spcPts val="0"/>
                        </a:spcAft>
                        <a:buClrTx/>
                        <a:buSzTx/>
                        <a:buFont typeface="+mj-lt"/>
                        <a:buNone/>
                        <a:tabLst/>
                        <a:defRPr/>
                      </a:pPr>
                      <a:r>
                        <a:rPr lang="ar-DZ" sz="2000" b="1" dirty="0"/>
                        <a:t>1. كمية التعليم الرسمي</a:t>
                      </a:r>
                      <a:endParaRPr lang="en-GB" sz="2000" b="1" dirty="0"/>
                    </a:p>
                  </a:txBody>
                  <a:tcPr/>
                </a:tc>
                <a:extLst>
                  <a:ext uri="{0D108BD9-81ED-4DB2-BD59-A6C34878D82A}">
                    <a16:rowId xmlns:a16="http://schemas.microsoft.com/office/drawing/2014/main" val="4235886285"/>
                  </a:ext>
                </a:extLst>
              </a:tr>
              <a:tr h="370840">
                <a:tc>
                  <a:txBody>
                    <a:bodyPr/>
                    <a:lstStyle/>
                    <a:p>
                      <a:pPr algn="r"/>
                      <a:r>
                        <a:rPr lang="ar-DZ" sz="2000" dirty="0"/>
                        <a:t>كثيرة </a:t>
                      </a:r>
                      <a:endParaRPr lang="en-GB" sz="2000" dirty="0"/>
                    </a:p>
                  </a:txBody>
                  <a:tcPr/>
                </a:tc>
                <a:tc>
                  <a:txBody>
                    <a:bodyPr/>
                    <a:lstStyle/>
                    <a:p>
                      <a:pPr algn="r"/>
                      <a:r>
                        <a:rPr lang="ar-DZ" sz="2000" dirty="0"/>
                        <a:t>قليلة</a:t>
                      </a:r>
                      <a:endParaRPr lang="en-GB" sz="2000" dirty="0"/>
                    </a:p>
                  </a:txBody>
                  <a:tcPr/>
                </a:tc>
                <a:tc>
                  <a:txBody>
                    <a:bodyPr/>
                    <a:lstStyle/>
                    <a:p>
                      <a:pPr marL="0" indent="0" algn="r" rtl="1">
                        <a:buFont typeface="+mj-lt"/>
                        <a:buNone/>
                      </a:pPr>
                      <a:r>
                        <a:rPr lang="ar-DZ" sz="2000" b="1" dirty="0"/>
                        <a:t>2. عدد العاملين بالمصانع </a:t>
                      </a:r>
                      <a:endParaRPr lang="en-GB" sz="2000" b="1" dirty="0"/>
                    </a:p>
                  </a:txBody>
                  <a:tcPr/>
                </a:tc>
                <a:extLst>
                  <a:ext uri="{0D108BD9-81ED-4DB2-BD59-A6C34878D82A}">
                    <a16:rowId xmlns:a16="http://schemas.microsoft.com/office/drawing/2014/main" val="2843444514"/>
                  </a:ext>
                </a:extLst>
              </a:tr>
              <a:tr h="370840">
                <a:tc>
                  <a:txBody>
                    <a:bodyPr/>
                    <a:lstStyle/>
                    <a:p>
                      <a:pPr algn="r"/>
                      <a:r>
                        <a:rPr lang="ar-DZ" sz="2000" dirty="0"/>
                        <a:t>ايجابي (قبول)</a:t>
                      </a:r>
                      <a:endParaRPr lang="en-GB" sz="2000" dirty="0"/>
                    </a:p>
                  </a:txBody>
                  <a:tcPr/>
                </a:tc>
                <a:tc>
                  <a:txBody>
                    <a:bodyPr/>
                    <a:lstStyle/>
                    <a:p>
                      <a:pPr algn="r"/>
                      <a:r>
                        <a:rPr lang="ar-DZ" sz="2000" dirty="0"/>
                        <a:t>سلبي (رفض)</a:t>
                      </a:r>
                      <a:endParaRPr lang="en-GB" sz="2000" dirty="0"/>
                    </a:p>
                  </a:txBody>
                  <a:tcPr/>
                </a:tc>
                <a:tc>
                  <a:txBody>
                    <a:bodyPr/>
                    <a:lstStyle/>
                    <a:p>
                      <a:pPr marL="0" indent="0" algn="r" rtl="1">
                        <a:buFont typeface="+mj-lt"/>
                        <a:buNone/>
                      </a:pPr>
                      <a:r>
                        <a:rPr lang="ar-DZ" sz="2000" b="1" dirty="0"/>
                        <a:t>3. الاتجاه نحو اكتساب خبرات جديدة</a:t>
                      </a:r>
                      <a:endParaRPr lang="en-GB" sz="2000" b="1" dirty="0"/>
                    </a:p>
                  </a:txBody>
                  <a:tcPr/>
                </a:tc>
                <a:extLst>
                  <a:ext uri="{0D108BD9-81ED-4DB2-BD59-A6C34878D82A}">
                    <a16:rowId xmlns:a16="http://schemas.microsoft.com/office/drawing/2014/main" val="2492535157"/>
                  </a:ext>
                </a:extLst>
              </a:tr>
              <a:tr h="370840">
                <a:tc>
                  <a:txBody>
                    <a:bodyPr/>
                    <a:lstStyle/>
                    <a:p>
                      <a:pPr algn="r"/>
                      <a:r>
                        <a:rPr lang="ar-DZ" sz="2000" dirty="0"/>
                        <a:t>حيوي ومتفائل</a:t>
                      </a:r>
                      <a:endParaRPr lang="en-GB" sz="2000" dirty="0"/>
                    </a:p>
                  </a:txBody>
                  <a:tcPr/>
                </a:tc>
                <a:tc>
                  <a:txBody>
                    <a:bodyPr/>
                    <a:lstStyle/>
                    <a:p>
                      <a:pPr algn="r"/>
                      <a:r>
                        <a:rPr lang="ar-DZ" sz="2000" dirty="0"/>
                        <a:t>سلبي</a:t>
                      </a:r>
                      <a:endParaRPr lang="en-GB" sz="2000" dirty="0"/>
                    </a:p>
                  </a:txBody>
                  <a:tcPr/>
                </a:tc>
                <a:tc>
                  <a:txBody>
                    <a:bodyPr/>
                    <a:lstStyle/>
                    <a:p>
                      <a:pPr marL="0" indent="0" algn="r" rtl="1">
                        <a:buFont typeface="+mj-lt"/>
                        <a:buNone/>
                      </a:pPr>
                      <a:r>
                        <a:rPr lang="ar-DZ" sz="2000" b="1" dirty="0"/>
                        <a:t>4. الاعتقاد في العلم </a:t>
                      </a:r>
                      <a:endParaRPr lang="en-GB" sz="2000" b="1" dirty="0"/>
                    </a:p>
                  </a:txBody>
                  <a:tcPr/>
                </a:tc>
                <a:extLst>
                  <a:ext uri="{0D108BD9-81ED-4DB2-BD59-A6C34878D82A}">
                    <a16:rowId xmlns:a16="http://schemas.microsoft.com/office/drawing/2014/main" val="2755278525"/>
                  </a:ext>
                </a:extLst>
              </a:tr>
              <a:tr h="370840">
                <a:tc>
                  <a:txBody>
                    <a:bodyPr/>
                    <a:lstStyle/>
                    <a:p>
                      <a:pPr algn="r"/>
                      <a:r>
                        <a:rPr lang="ar-DZ" sz="2000" dirty="0"/>
                        <a:t>مرتفعة وكثيرة </a:t>
                      </a:r>
                      <a:endParaRPr lang="en-GB" sz="2000" dirty="0"/>
                    </a:p>
                  </a:txBody>
                  <a:tcPr/>
                </a:tc>
                <a:tc>
                  <a:txBody>
                    <a:bodyPr/>
                    <a:lstStyle/>
                    <a:p>
                      <a:pPr algn="r"/>
                      <a:r>
                        <a:rPr lang="ar-DZ" sz="2000" dirty="0"/>
                        <a:t>منخفضة وقليلة </a:t>
                      </a:r>
                      <a:endParaRPr lang="en-GB" sz="2000" dirty="0"/>
                    </a:p>
                  </a:txBody>
                  <a:tcPr/>
                </a:tc>
                <a:tc>
                  <a:txBody>
                    <a:bodyPr/>
                    <a:lstStyle/>
                    <a:p>
                      <a:pPr marL="0" indent="0" algn="r" rtl="1">
                        <a:buFont typeface="+mj-lt"/>
                        <a:buNone/>
                      </a:pPr>
                      <a:r>
                        <a:rPr lang="ar-DZ" sz="2000" b="1" dirty="0"/>
                        <a:t>5. مستوى الاهداف التي يرغب فيها الافراد </a:t>
                      </a:r>
                      <a:endParaRPr lang="en-GB" sz="2000" b="1" dirty="0"/>
                    </a:p>
                  </a:txBody>
                  <a:tcPr/>
                </a:tc>
                <a:extLst>
                  <a:ext uri="{0D108BD9-81ED-4DB2-BD59-A6C34878D82A}">
                    <a16:rowId xmlns:a16="http://schemas.microsoft.com/office/drawing/2014/main" val="3898555744"/>
                  </a:ext>
                </a:extLst>
              </a:tr>
              <a:tr h="370840">
                <a:tc>
                  <a:txBody>
                    <a:bodyPr/>
                    <a:lstStyle/>
                    <a:p>
                      <a:pPr algn="r"/>
                      <a:r>
                        <a:rPr lang="ar-DZ" sz="2000" dirty="0"/>
                        <a:t>ممة </a:t>
                      </a:r>
                      <a:endParaRPr lang="en-GB" sz="2000" dirty="0"/>
                    </a:p>
                  </a:txBody>
                  <a:tcPr/>
                </a:tc>
                <a:tc>
                  <a:txBody>
                    <a:bodyPr/>
                    <a:lstStyle/>
                    <a:p>
                      <a:pPr algn="r"/>
                      <a:r>
                        <a:rPr lang="ar-DZ" sz="2000" dirty="0"/>
                        <a:t>غير مهمة </a:t>
                      </a:r>
                      <a:endParaRPr lang="en-GB" sz="2000" dirty="0"/>
                    </a:p>
                  </a:txBody>
                  <a:tcPr/>
                </a:tc>
                <a:tc>
                  <a:txBody>
                    <a:bodyPr/>
                    <a:lstStyle/>
                    <a:p>
                      <a:pPr marL="0" indent="0" algn="r" rtl="1">
                        <a:buFont typeface="+mj-lt"/>
                        <a:buNone/>
                      </a:pPr>
                      <a:r>
                        <a:rPr lang="ar-DZ" sz="2000" b="1" dirty="0"/>
                        <a:t>6. المعرفة في الوقت والتخطيط </a:t>
                      </a:r>
                      <a:endParaRPr lang="en-GB" sz="2000" b="1" dirty="0"/>
                    </a:p>
                  </a:txBody>
                  <a:tcPr/>
                </a:tc>
                <a:extLst>
                  <a:ext uri="{0D108BD9-81ED-4DB2-BD59-A6C34878D82A}">
                    <a16:rowId xmlns:a16="http://schemas.microsoft.com/office/drawing/2014/main" val="1104907554"/>
                  </a:ext>
                </a:extLst>
              </a:tr>
              <a:tr h="185420">
                <a:tc>
                  <a:txBody>
                    <a:bodyPr/>
                    <a:lstStyle/>
                    <a:p>
                      <a:pPr algn="r"/>
                      <a:r>
                        <a:rPr lang="ar-DZ" sz="2000" dirty="0"/>
                        <a:t>مهتم بالاخبار القوية والعالمية </a:t>
                      </a:r>
                      <a:endParaRPr lang="en-GB" sz="2000" dirty="0"/>
                    </a:p>
                  </a:txBody>
                  <a:tcPr/>
                </a:tc>
                <a:tc>
                  <a:txBody>
                    <a:bodyPr/>
                    <a:lstStyle/>
                    <a:p>
                      <a:pPr algn="r"/>
                      <a:r>
                        <a:rPr lang="ar-DZ" sz="2000" dirty="0"/>
                        <a:t>محدودة بالنطاق المحلي</a:t>
                      </a:r>
                      <a:endParaRPr lang="en-GB" sz="2000" dirty="0"/>
                    </a:p>
                  </a:txBody>
                  <a:tcPr/>
                </a:tc>
                <a:tc>
                  <a:txBody>
                    <a:bodyPr/>
                    <a:lstStyle/>
                    <a:p>
                      <a:pPr marL="0" indent="0" algn="r" rtl="1">
                        <a:buFont typeface="+mj-lt"/>
                        <a:buNone/>
                      </a:pPr>
                      <a:r>
                        <a:rPr lang="ar-DZ" sz="2000" b="1" dirty="0"/>
                        <a:t>7. أحداث وأخبار </a:t>
                      </a:r>
                      <a:endParaRPr lang="en-GB" sz="2000" b="1" dirty="0"/>
                    </a:p>
                  </a:txBody>
                  <a:tcPr/>
                </a:tc>
                <a:extLst>
                  <a:ext uri="{0D108BD9-81ED-4DB2-BD59-A6C34878D82A}">
                    <a16:rowId xmlns:a16="http://schemas.microsoft.com/office/drawing/2014/main" val="3263149284"/>
                  </a:ext>
                </a:extLst>
              </a:tr>
              <a:tr h="185420">
                <a:tc>
                  <a:txBody>
                    <a:bodyPr/>
                    <a:lstStyle/>
                    <a:p>
                      <a:pPr algn="r"/>
                      <a:r>
                        <a:rPr lang="ar-DZ" sz="2000" dirty="0"/>
                        <a:t>اتجاه نحو الهدف </a:t>
                      </a:r>
                      <a:endParaRPr lang="en-GB" sz="2000" dirty="0"/>
                    </a:p>
                  </a:txBody>
                  <a:tcPr/>
                </a:tc>
                <a:tc>
                  <a:txBody>
                    <a:bodyPr/>
                    <a:lstStyle/>
                    <a:p>
                      <a:pPr algn="r"/>
                      <a:r>
                        <a:rPr lang="ar-DZ" sz="2000" dirty="0"/>
                        <a:t>اتجاه نحو الريف</a:t>
                      </a:r>
                      <a:endParaRPr lang="en-GB" sz="2000" dirty="0"/>
                    </a:p>
                  </a:txBody>
                  <a:tcPr/>
                </a:tc>
                <a:tc>
                  <a:txBody>
                    <a:bodyPr/>
                    <a:lstStyle/>
                    <a:p>
                      <a:pPr marL="0" indent="0" algn="r" rtl="1">
                        <a:buFont typeface="+mj-lt"/>
                        <a:buNone/>
                      </a:pPr>
                      <a:r>
                        <a:rPr lang="ar-DZ" sz="2000" b="1" dirty="0"/>
                        <a:t>8. جغرافية </a:t>
                      </a:r>
                      <a:endParaRPr lang="en-GB" sz="2000" b="1" dirty="0"/>
                    </a:p>
                  </a:txBody>
                  <a:tcPr/>
                </a:tc>
                <a:extLst>
                  <a:ext uri="{0D108BD9-81ED-4DB2-BD59-A6C34878D82A}">
                    <a16:rowId xmlns:a16="http://schemas.microsoft.com/office/drawing/2014/main" val="2810216600"/>
                  </a:ext>
                </a:extLst>
              </a:tr>
            </a:tbl>
          </a:graphicData>
        </a:graphic>
      </p:graphicFrame>
      <p:sp>
        <p:nvSpPr>
          <p:cNvPr id="8" name="Rectangle 7">
            <a:extLst>
              <a:ext uri="{FF2B5EF4-FFF2-40B4-BE49-F238E27FC236}">
                <a16:creationId xmlns:a16="http://schemas.microsoft.com/office/drawing/2014/main" id="{D986D5D0-88AB-4AB6-87D5-8A8832E91037}"/>
              </a:ext>
            </a:extLst>
          </p:cNvPr>
          <p:cNvSpPr/>
          <p:nvPr/>
        </p:nvSpPr>
        <p:spPr>
          <a:xfrm>
            <a:off x="3492562" y="5793472"/>
            <a:ext cx="5206875" cy="369332"/>
          </a:xfrm>
          <a:prstGeom prst="rect">
            <a:avLst/>
          </a:prstGeom>
        </p:spPr>
        <p:txBody>
          <a:bodyPr wrap="none">
            <a:spAutoFit/>
          </a:bodyPr>
          <a:lstStyle/>
          <a:p>
            <a:pPr algn="r"/>
            <a:r>
              <a:rPr lang="ar-DZ" dirty="0"/>
              <a:t>المصدر: حامد أحمد رمضان، 1982 من الكتاب المرجعي ص 366</a:t>
            </a:r>
            <a:endParaRPr lang="en-GB" dirty="0"/>
          </a:p>
        </p:txBody>
      </p:sp>
    </p:spTree>
    <p:extLst>
      <p:ext uri="{BB962C8B-B14F-4D97-AF65-F5344CB8AC3E}">
        <p14:creationId xmlns:p14="http://schemas.microsoft.com/office/powerpoint/2010/main" val="3232846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7007045" y="665491"/>
            <a:ext cx="4360332" cy="655637"/>
          </a:xfrm>
        </p:spPr>
        <p:style>
          <a:lnRef idx="2">
            <a:schemeClr val="accent4"/>
          </a:lnRef>
          <a:fillRef idx="1">
            <a:schemeClr val="lt1"/>
          </a:fillRef>
          <a:effectRef idx="0">
            <a:schemeClr val="accent4"/>
          </a:effectRef>
          <a:fontRef idx="minor">
            <a:schemeClr val="dk1"/>
          </a:fontRef>
        </p:style>
        <p:txBody>
          <a:bodyPr>
            <a:normAutofit fontScale="90000"/>
          </a:bodyPr>
          <a:lstStyle/>
          <a:p>
            <a:pPr algn="r"/>
            <a:r>
              <a:rPr lang="ar-DZ" sz="4400" dirty="0">
                <a:ln w="0"/>
                <a:solidFill>
                  <a:srgbClr val="C00000"/>
                </a:solidFill>
                <a:effectLst>
                  <a:outerShdw blurRad="38100" dist="19050" dir="2700000" algn="tl" rotWithShape="0">
                    <a:schemeClr val="dk1">
                      <a:alpha val="40000"/>
                    </a:schemeClr>
                  </a:outerShdw>
                </a:effectLst>
              </a:rPr>
              <a:t>أبعاد الثقافة التنظيمية </a:t>
            </a:r>
            <a:endParaRPr lang="en-GB" sz="4400" dirty="0">
              <a:ln w="0"/>
              <a:solidFill>
                <a:srgbClr val="C00000"/>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6924DBF8-6588-432A-8EC7-E06712AD2E34}"/>
              </a:ext>
            </a:extLst>
          </p:cNvPr>
          <p:cNvSpPr/>
          <p:nvPr/>
        </p:nvSpPr>
        <p:spPr>
          <a:xfrm>
            <a:off x="1290579" y="875233"/>
            <a:ext cx="5394425" cy="523220"/>
          </a:xfrm>
          <a:prstGeom prst="rect">
            <a:avLst/>
          </a:prstGeom>
        </p:spPr>
        <p:txBody>
          <a:bodyPr wrap="none">
            <a:spAutoFit/>
          </a:bodyPr>
          <a:lstStyle/>
          <a:p>
            <a:r>
              <a:rPr lang="ar-DZ" sz="2800" dirty="0">
                <a:solidFill>
                  <a:schemeClr val="accent1"/>
                </a:solidFill>
              </a:rPr>
              <a:t>من اكثر الابعاد اثارة من طرف الباحثين، نجد:</a:t>
            </a:r>
            <a:endParaRPr lang="en-GB" sz="2800" dirty="0">
              <a:solidFill>
                <a:schemeClr val="accent1"/>
              </a:solidFill>
            </a:endParaRPr>
          </a:p>
        </p:txBody>
      </p:sp>
      <p:sp>
        <p:nvSpPr>
          <p:cNvPr id="12" name="Rectangle 11">
            <a:extLst>
              <a:ext uri="{FF2B5EF4-FFF2-40B4-BE49-F238E27FC236}">
                <a16:creationId xmlns:a16="http://schemas.microsoft.com/office/drawing/2014/main" id="{9D229E7D-2520-402C-AF7C-CDB034285C9E}"/>
              </a:ext>
            </a:extLst>
          </p:cNvPr>
          <p:cNvSpPr/>
          <p:nvPr/>
        </p:nvSpPr>
        <p:spPr>
          <a:xfrm>
            <a:off x="2570480" y="2082260"/>
            <a:ext cx="7233921" cy="35394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القيم</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المعتقدات </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الافتراضات </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الرموز </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الطقوس</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المعايير </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الاتصالات</a:t>
            </a:r>
          </a:p>
          <a:p>
            <a:pPr marL="514350" indent="-514350" algn="r" rtl="1">
              <a:buFont typeface="+mj-lt"/>
              <a:buAutoNum type="arabicPeriod"/>
            </a:pPr>
            <a:r>
              <a:rPr lang="ar-DZ" sz="2800" dirty="0">
                <a:ln w="0"/>
                <a:solidFill>
                  <a:schemeClr val="tx1"/>
                </a:solidFill>
                <a:effectLst>
                  <a:outerShdw blurRad="38100" dist="19050" dir="2700000" algn="tl" rotWithShape="0">
                    <a:schemeClr val="dk1">
                      <a:alpha val="40000"/>
                    </a:schemeClr>
                  </a:outerShdw>
                </a:effectLst>
              </a:rPr>
              <a:t>التقاليد </a:t>
            </a:r>
            <a:endParaRPr lang="en-GB" sz="28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7681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1625600" y="848043"/>
            <a:ext cx="8940800" cy="655637"/>
          </a:xfrm>
        </p:spPr>
        <p:style>
          <a:lnRef idx="2">
            <a:schemeClr val="accent1"/>
          </a:lnRef>
          <a:fillRef idx="1">
            <a:schemeClr val="lt1"/>
          </a:fillRef>
          <a:effectRef idx="0">
            <a:schemeClr val="accent1"/>
          </a:effectRef>
          <a:fontRef idx="minor">
            <a:schemeClr val="dk1"/>
          </a:fontRef>
        </p:style>
        <p:txBody>
          <a:bodyPr>
            <a:normAutofit fontScale="90000"/>
          </a:bodyPr>
          <a:lstStyle/>
          <a:p>
            <a:pPr algn="r"/>
            <a:r>
              <a:rPr lang="ar-DZ" sz="3600" b="1" dirty="0">
                <a:solidFill>
                  <a:schemeClr val="accent1"/>
                </a:solidFill>
              </a:rPr>
              <a:t>اشكاليات الثقافة التنظيمية والسلوك الأخلاقي في المنظمات العربية</a:t>
            </a:r>
            <a:endParaRPr lang="en-GB" sz="3600" b="1" dirty="0">
              <a:solidFill>
                <a:schemeClr val="accent1"/>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929173" y="2106692"/>
            <a:ext cx="10322560" cy="2048748"/>
          </a:xfrm>
        </p:spPr>
        <p:style>
          <a:lnRef idx="1">
            <a:schemeClr val="accent5"/>
          </a:lnRef>
          <a:fillRef idx="2">
            <a:schemeClr val="accent5"/>
          </a:fillRef>
          <a:effectRef idx="1">
            <a:schemeClr val="accent5"/>
          </a:effectRef>
          <a:fontRef idx="minor">
            <a:schemeClr val="dk1"/>
          </a:fontRef>
        </p:style>
        <p:txBody>
          <a:bodyPr>
            <a:normAutofit/>
          </a:bodyPr>
          <a:lstStyle/>
          <a:p>
            <a:endParaRPr lang="ar-DZ" sz="2800" b="1" dirty="0">
              <a:solidFill>
                <a:schemeClr val="accent2">
                  <a:lumMod val="75000"/>
                </a:schemeClr>
              </a:solidFill>
            </a:endParaRPr>
          </a:p>
          <a:p>
            <a:r>
              <a:rPr lang="ar-DZ" sz="2800" b="1" dirty="0">
                <a:solidFill>
                  <a:schemeClr val="accent2">
                    <a:lumMod val="75000"/>
                  </a:schemeClr>
                </a:solidFill>
              </a:rPr>
              <a:t>تشكل مع الزمن نمطان من الادارة في منظمات الأعمال</a:t>
            </a:r>
          </a:p>
          <a:p>
            <a:pPr marL="342900" indent="-342900" algn="r" rtl="1">
              <a:buFont typeface="Wingdings" panose="05000000000000000000" pitchFamily="2" charset="2"/>
              <a:buChar char="q"/>
            </a:pPr>
            <a:r>
              <a:rPr lang="ar-DZ" sz="2800" b="1" dirty="0"/>
              <a:t>نمط قائم على أساس الأوامر والأهداف</a:t>
            </a:r>
          </a:p>
          <a:p>
            <a:pPr marL="342900" indent="-342900" algn="r" rtl="1">
              <a:buFont typeface="Wingdings" panose="05000000000000000000" pitchFamily="2" charset="2"/>
              <a:buChar char="q"/>
            </a:pPr>
            <a:r>
              <a:rPr lang="ar-DZ" sz="2800" b="1" dirty="0"/>
              <a:t>نمط معتمد على الثقافة والسلوك الأخلاقي </a:t>
            </a:r>
          </a:p>
          <a:p>
            <a:pPr algn="r" rtl="1"/>
            <a:endParaRPr lang="ar-DZ" sz="2800" b="1" dirty="0"/>
          </a:p>
        </p:txBody>
      </p:sp>
      <p:sp>
        <p:nvSpPr>
          <p:cNvPr id="4" name="Rectangle 3">
            <a:extLst>
              <a:ext uri="{FF2B5EF4-FFF2-40B4-BE49-F238E27FC236}">
                <a16:creationId xmlns:a16="http://schemas.microsoft.com/office/drawing/2014/main" id="{B37319FA-ABEC-4173-8A98-F9C8D841AEF3}"/>
              </a:ext>
            </a:extLst>
          </p:cNvPr>
          <p:cNvSpPr/>
          <p:nvPr/>
        </p:nvSpPr>
        <p:spPr>
          <a:xfrm>
            <a:off x="1319621" y="5010666"/>
            <a:ext cx="6934912" cy="584775"/>
          </a:xfrm>
          <a:prstGeom prst="rect">
            <a:avLst/>
          </a:prstGeom>
        </p:spPr>
        <p:txBody>
          <a:bodyPr wrap="none">
            <a:spAutoFit/>
          </a:bodyPr>
          <a:lstStyle/>
          <a:p>
            <a:pPr algn="r" rtl="1"/>
            <a:r>
              <a:rPr lang="ar-DZ" sz="3200" b="1" dirty="0">
                <a:solidFill>
                  <a:schemeClr val="accent1"/>
                </a:solidFill>
              </a:rPr>
              <a:t>تختلف الممارسة الادارية تبعا للنمط الاداري السائد </a:t>
            </a:r>
            <a:endParaRPr lang="en-GB" sz="3200" b="1" dirty="0">
              <a:solidFill>
                <a:schemeClr val="accent1"/>
              </a:solidFill>
            </a:endParaRPr>
          </a:p>
        </p:txBody>
      </p:sp>
      <p:sp>
        <p:nvSpPr>
          <p:cNvPr id="5" name="Arrow: U-Turn 4">
            <a:extLst>
              <a:ext uri="{FF2B5EF4-FFF2-40B4-BE49-F238E27FC236}">
                <a16:creationId xmlns:a16="http://schemas.microsoft.com/office/drawing/2014/main" id="{6EBF96DE-46F7-4419-B5ED-65E6942CC555}"/>
              </a:ext>
            </a:extLst>
          </p:cNvPr>
          <p:cNvSpPr/>
          <p:nvPr/>
        </p:nvSpPr>
        <p:spPr>
          <a:xfrm rot="5400000">
            <a:off x="8313111" y="4277023"/>
            <a:ext cx="1259840" cy="1376997"/>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86281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7D179A58-0925-4E48-A2D0-6D124B7FCEF8}"/>
              </a:ext>
            </a:extLst>
          </p:cNvPr>
          <p:cNvGraphicFramePr>
            <a:graphicFrameLocks noGrp="1"/>
          </p:cNvGraphicFramePr>
          <p:nvPr>
            <p:extLst>
              <p:ext uri="{D42A27DB-BD31-4B8C-83A1-F6EECF244321}">
                <p14:modId xmlns:p14="http://schemas.microsoft.com/office/powerpoint/2010/main" val="730237300"/>
              </p:ext>
            </p:extLst>
          </p:nvPr>
        </p:nvGraphicFramePr>
        <p:xfrm>
          <a:off x="1391920" y="1166706"/>
          <a:ext cx="9675071" cy="5222240"/>
        </p:xfrm>
        <a:graphic>
          <a:graphicData uri="http://schemas.openxmlformats.org/drawingml/2006/table">
            <a:tbl>
              <a:tblPr firstRow="1" bandRow="1">
                <a:tableStyleId>{21E4AEA4-8DFA-4A89-87EB-49C32662AFE0}</a:tableStyleId>
              </a:tblPr>
              <a:tblGrid>
                <a:gridCol w="2709333">
                  <a:extLst>
                    <a:ext uri="{9D8B030D-6E8A-4147-A177-3AD203B41FA5}">
                      <a16:colId xmlns:a16="http://schemas.microsoft.com/office/drawing/2014/main" val="1094927289"/>
                    </a:ext>
                  </a:extLst>
                </a:gridCol>
                <a:gridCol w="2709333">
                  <a:extLst>
                    <a:ext uri="{9D8B030D-6E8A-4147-A177-3AD203B41FA5}">
                      <a16:colId xmlns:a16="http://schemas.microsoft.com/office/drawing/2014/main" val="2794934010"/>
                    </a:ext>
                  </a:extLst>
                </a:gridCol>
                <a:gridCol w="4256405">
                  <a:extLst>
                    <a:ext uri="{9D8B030D-6E8A-4147-A177-3AD203B41FA5}">
                      <a16:colId xmlns:a16="http://schemas.microsoft.com/office/drawing/2014/main" val="1016502642"/>
                    </a:ext>
                  </a:extLst>
                </a:gridCol>
              </a:tblGrid>
              <a:tr h="370840">
                <a:tc>
                  <a:txBody>
                    <a:bodyPr/>
                    <a:lstStyle/>
                    <a:p>
                      <a:pPr algn="ctr"/>
                      <a:r>
                        <a:rPr lang="ar-DZ" dirty="0"/>
                        <a:t>ادارة معتمدة على الثقافة والسلوك الاجتماعي</a:t>
                      </a:r>
                      <a:endParaRPr lang="en-GB" dirty="0"/>
                    </a:p>
                  </a:txBody>
                  <a:tcPr/>
                </a:tc>
                <a:tc>
                  <a:txBody>
                    <a:bodyPr/>
                    <a:lstStyle/>
                    <a:p>
                      <a:pPr algn="ctr"/>
                      <a:r>
                        <a:rPr lang="ar-DZ" dirty="0"/>
                        <a:t>الادارة بالأوامر والأهداف</a:t>
                      </a:r>
                      <a:endParaRPr lang="en-GB" dirty="0"/>
                    </a:p>
                  </a:txBody>
                  <a:tcPr/>
                </a:tc>
                <a:tc>
                  <a:txBody>
                    <a:bodyPr/>
                    <a:lstStyle/>
                    <a:p>
                      <a:pPr algn="ctr"/>
                      <a:r>
                        <a:rPr lang="ar-DZ" dirty="0"/>
                        <a:t>نوع الممارسة الادارية </a:t>
                      </a:r>
                      <a:endParaRPr lang="en-GB" dirty="0"/>
                    </a:p>
                  </a:txBody>
                  <a:tcPr/>
                </a:tc>
                <a:extLst>
                  <a:ext uri="{0D108BD9-81ED-4DB2-BD59-A6C34878D82A}">
                    <a16:rowId xmlns:a16="http://schemas.microsoft.com/office/drawing/2014/main" val="4044916672"/>
                  </a:ext>
                </a:extLst>
              </a:tr>
              <a:tr h="370840">
                <a:tc>
                  <a:txBody>
                    <a:bodyPr/>
                    <a:lstStyle/>
                    <a:p>
                      <a:pPr algn="ctr"/>
                      <a:r>
                        <a:rPr lang="ar-DZ" dirty="0"/>
                        <a:t>ابداع وحلول ابتكارية </a:t>
                      </a:r>
                      <a:endParaRPr lang="en-GB" dirty="0"/>
                    </a:p>
                  </a:txBody>
                  <a:tcPr/>
                </a:tc>
                <a:tc>
                  <a:txBody>
                    <a:bodyPr/>
                    <a:lstStyle/>
                    <a:p>
                      <a:pPr algn="ctr"/>
                      <a:r>
                        <a:rPr lang="ar-DZ" dirty="0"/>
                        <a:t>اجراءات بيروقراطية وتنظيمية </a:t>
                      </a:r>
                      <a:endParaRPr lang="en-GB" dirty="0"/>
                    </a:p>
                  </a:txBody>
                  <a:tcPr/>
                </a:tc>
                <a:tc>
                  <a:txBody>
                    <a:bodyPr/>
                    <a:lstStyle/>
                    <a:p>
                      <a:pPr marL="0" indent="0" algn="r">
                        <a:buFont typeface="+mj-lt"/>
                        <a:buNone/>
                      </a:pPr>
                      <a:r>
                        <a:rPr lang="ar-DZ" b="1" dirty="0"/>
                        <a:t>1. التطبيقات ذات الأولية</a:t>
                      </a:r>
                      <a:endParaRPr lang="en-GB" b="1" dirty="0"/>
                    </a:p>
                  </a:txBody>
                  <a:tcPr/>
                </a:tc>
                <a:extLst>
                  <a:ext uri="{0D108BD9-81ED-4DB2-BD59-A6C34878D82A}">
                    <a16:rowId xmlns:a16="http://schemas.microsoft.com/office/drawing/2014/main" val="1567843441"/>
                  </a:ext>
                </a:extLst>
              </a:tr>
              <a:tr h="370840">
                <a:tc>
                  <a:txBody>
                    <a:bodyPr/>
                    <a:lstStyle/>
                    <a:p>
                      <a:pPr algn="ctr"/>
                      <a:r>
                        <a:rPr lang="ar-DZ" dirty="0"/>
                        <a:t>ادارة قائمة على الاحتراف والتخصص العام </a:t>
                      </a:r>
                      <a:endParaRPr lang="en-GB" dirty="0"/>
                    </a:p>
                  </a:txBody>
                  <a:tcPr/>
                </a:tc>
                <a:tc>
                  <a:txBody>
                    <a:bodyPr/>
                    <a:lstStyle/>
                    <a:p>
                      <a:pPr algn="ctr"/>
                      <a:r>
                        <a:rPr lang="ar-DZ" dirty="0"/>
                        <a:t>اسلوب المشاركة وتحفيز جماعي وفردي</a:t>
                      </a:r>
                      <a:endParaRPr lang="en-GB" dirty="0"/>
                    </a:p>
                  </a:txBody>
                  <a:tcPr/>
                </a:tc>
                <a:tc>
                  <a:txBody>
                    <a:bodyPr/>
                    <a:lstStyle/>
                    <a:p>
                      <a:pPr marL="0" indent="0" algn="r">
                        <a:buFont typeface="+mj-lt"/>
                        <a:buNone/>
                      </a:pPr>
                      <a:r>
                        <a:rPr lang="ar-DZ" b="1" dirty="0"/>
                        <a:t>2. المهارات المطلوبة لادارة اعضاء التنظيم </a:t>
                      </a:r>
                    </a:p>
                  </a:txBody>
                  <a:tcPr/>
                </a:tc>
                <a:extLst>
                  <a:ext uri="{0D108BD9-81ED-4DB2-BD59-A6C34878D82A}">
                    <a16:rowId xmlns:a16="http://schemas.microsoft.com/office/drawing/2014/main" val="2445736210"/>
                  </a:ext>
                </a:extLst>
              </a:tr>
              <a:tr h="370840">
                <a:tc>
                  <a:txBody>
                    <a:bodyPr/>
                    <a:lstStyle/>
                    <a:p>
                      <a:pPr algn="ctr"/>
                      <a:r>
                        <a:rPr lang="ar-DZ" dirty="0"/>
                        <a:t>قيادة تحويلية ذات رؤية ومنظور وقيم مشتركة </a:t>
                      </a:r>
                      <a:endParaRPr lang="en-GB" dirty="0"/>
                    </a:p>
                  </a:txBody>
                  <a:tcPr/>
                </a:tc>
                <a:tc>
                  <a:txBody>
                    <a:bodyPr/>
                    <a:lstStyle/>
                    <a:p>
                      <a:pPr algn="ctr"/>
                      <a:r>
                        <a:rPr lang="ar-DZ" dirty="0"/>
                        <a:t>تقليدي وموزع للموارد بالعدالة الممكنة وبما يحقق الاهداف</a:t>
                      </a:r>
                      <a:endParaRPr lang="en-GB" dirty="0"/>
                    </a:p>
                  </a:txBody>
                  <a:tcPr/>
                </a:tc>
                <a:tc>
                  <a:txBody>
                    <a:bodyPr/>
                    <a:lstStyle/>
                    <a:p>
                      <a:pPr marL="0" indent="0" algn="r">
                        <a:buFont typeface="+mj-lt"/>
                        <a:buNone/>
                      </a:pPr>
                      <a:r>
                        <a:rPr lang="ar-DZ" b="1" dirty="0"/>
                        <a:t>3. نمط القيادة المفضل </a:t>
                      </a:r>
                      <a:endParaRPr lang="en-GB" b="1" dirty="0"/>
                    </a:p>
                  </a:txBody>
                  <a:tcPr/>
                </a:tc>
                <a:extLst>
                  <a:ext uri="{0D108BD9-81ED-4DB2-BD59-A6C34878D82A}">
                    <a16:rowId xmlns:a16="http://schemas.microsoft.com/office/drawing/2014/main" val="3829284126"/>
                  </a:ext>
                </a:extLst>
              </a:tr>
              <a:tr h="640080">
                <a:tc>
                  <a:txBody>
                    <a:bodyPr/>
                    <a:lstStyle/>
                    <a:p>
                      <a:pPr algn="ctr"/>
                      <a:r>
                        <a:rPr lang="ar-DZ" dirty="0"/>
                        <a:t>فرد له حق وحرية الاختياروالانتقاد وتقديم الاقتراحات</a:t>
                      </a:r>
                      <a:endParaRPr lang="en-GB" dirty="0"/>
                    </a:p>
                  </a:txBody>
                  <a:tcPr/>
                </a:tc>
                <a:tc>
                  <a:txBody>
                    <a:bodyPr/>
                    <a:lstStyle/>
                    <a:p>
                      <a:pPr algn="ctr"/>
                      <a:r>
                        <a:rPr lang="ar-DZ" dirty="0"/>
                        <a:t>مشتري وزبون دائم </a:t>
                      </a:r>
                      <a:endParaRPr lang="en-GB" dirty="0"/>
                    </a:p>
                  </a:txBody>
                  <a:tcPr/>
                </a:tc>
                <a:tc>
                  <a:txBody>
                    <a:bodyPr/>
                    <a:lstStyle/>
                    <a:p>
                      <a:pPr marL="0" indent="0" algn="r">
                        <a:buFont typeface="+mj-lt"/>
                        <a:buNone/>
                      </a:pPr>
                      <a:r>
                        <a:rPr lang="ar-DZ" b="1" dirty="0"/>
                        <a:t>4. النظر للمستهلك </a:t>
                      </a:r>
                    </a:p>
                  </a:txBody>
                  <a:tcPr/>
                </a:tc>
                <a:extLst>
                  <a:ext uri="{0D108BD9-81ED-4DB2-BD59-A6C34878D82A}">
                    <a16:rowId xmlns:a16="http://schemas.microsoft.com/office/drawing/2014/main" val="1293755032"/>
                  </a:ext>
                </a:extLst>
              </a:tr>
              <a:tr h="320040">
                <a:tc>
                  <a:txBody>
                    <a:bodyPr/>
                    <a:lstStyle/>
                    <a:p>
                      <a:pPr algn="ctr"/>
                      <a:r>
                        <a:rPr lang="ar-DZ" dirty="0"/>
                        <a:t>عالي التنوع وديناميكي</a:t>
                      </a: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DZ" dirty="0"/>
                        <a:t>احتكاري او مجزأ الى أقسام </a:t>
                      </a:r>
                      <a:endParaRPr lang="en-GB" dirty="0"/>
                    </a:p>
                    <a:p>
                      <a:pPr algn="ctr"/>
                      <a:endParaRPr lang="en-GB"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 typeface="+mj-lt"/>
                        <a:buNone/>
                        <a:tabLst/>
                        <a:defRPr/>
                      </a:pPr>
                      <a:r>
                        <a:rPr lang="ar-DZ" b="1" dirty="0"/>
                        <a:t>5. أنماط السوق للمنتجات</a:t>
                      </a:r>
                      <a:endParaRPr lang="en-GB" b="1" dirty="0"/>
                    </a:p>
                    <a:p>
                      <a:pPr marL="0" indent="0" algn="r">
                        <a:buFont typeface="+mj-lt"/>
                        <a:buNone/>
                      </a:pPr>
                      <a:endParaRPr lang="en-GB" b="1" dirty="0"/>
                    </a:p>
                  </a:txBody>
                  <a:tcPr/>
                </a:tc>
                <a:extLst>
                  <a:ext uri="{0D108BD9-81ED-4DB2-BD59-A6C34878D82A}">
                    <a16:rowId xmlns:a16="http://schemas.microsoft.com/office/drawing/2014/main" val="2449814395"/>
                  </a:ext>
                </a:extLst>
              </a:tr>
              <a:tr h="370840">
                <a:tc>
                  <a:txBody>
                    <a:bodyPr/>
                    <a:lstStyle/>
                    <a:p>
                      <a:pPr algn="ctr"/>
                      <a:r>
                        <a:rPr lang="ar-DZ" dirty="0"/>
                        <a:t>شبكي او تحالفات او فرق عمل او هيكل مصفوفي</a:t>
                      </a: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DZ" dirty="0"/>
                        <a:t>هرمي بمستويات متعددة أو قليلة</a:t>
                      </a:r>
                      <a:endParaRPr lang="en-GB" dirty="0"/>
                    </a:p>
                    <a:p>
                      <a:pPr algn="ctr"/>
                      <a:endParaRPr lang="en-GB" dirty="0"/>
                    </a:p>
                  </a:txBody>
                  <a:tcPr/>
                </a:tc>
                <a:tc>
                  <a:txBody>
                    <a:bodyPr/>
                    <a:lstStyle/>
                    <a:p>
                      <a:pPr marL="0" indent="0" algn="r">
                        <a:buFont typeface="+mj-lt"/>
                        <a:buNone/>
                      </a:pPr>
                      <a:r>
                        <a:rPr lang="ar-DZ" b="1" dirty="0"/>
                        <a:t>6. الهياكل التنظيمية المفضلة </a:t>
                      </a:r>
                      <a:endParaRPr lang="en-GB" b="1" dirty="0"/>
                    </a:p>
                  </a:txBody>
                  <a:tcPr/>
                </a:tc>
                <a:extLst>
                  <a:ext uri="{0D108BD9-81ED-4DB2-BD59-A6C34878D82A}">
                    <a16:rowId xmlns:a16="http://schemas.microsoft.com/office/drawing/2014/main" val="364804661"/>
                  </a:ext>
                </a:extLst>
              </a:tr>
              <a:tr h="370840">
                <a:tc>
                  <a:txBody>
                    <a:bodyPr/>
                    <a:lstStyle/>
                    <a:p>
                      <a:pPr algn="ctr"/>
                      <a:r>
                        <a:rPr lang="ar-DZ" dirty="0"/>
                        <a:t>عالية </a:t>
                      </a:r>
                      <a:endParaRPr lang="en-GB" dirty="0"/>
                    </a:p>
                  </a:txBody>
                  <a:tcPr/>
                </a:tc>
                <a:tc>
                  <a:txBody>
                    <a:bodyPr/>
                    <a:lstStyle/>
                    <a:p>
                      <a:pPr algn="ctr"/>
                      <a:r>
                        <a:rPr lang="ar-DZ" dirty="0"/>
                        <a:t>متدنية – متوسطة </a:t>
                      </a:r>
                      <a:endParaRPr lang="en-GB" dirty="0"/>
                    </a:p>
                  </a:txBody>
                  <a:tcPr/>
                </a:tc>
                <a:tc>
                  <a:txBody>
                    <a:bodyPr/>
                    <a:lstStyle/>
                    <a:p>
                      <a:pPr marL="0" indent="0" algn="r">
                        <a:buFont typeface="+mj-lt"/>
                        <a:buNone/>
                      </a:pPr>
                      <a:r>
                        <a:rPr lang="ar-DZ" b="1" dirty="0"/>
                        <a:t>7. القدرة على تحمل الغموض بالمواقف الحرجة والأزمات </a:t>
                      </a:r>
                      <a:endParaRPr lang="en-GB" b="1" dirty="0"/>
                    </a:p>
                  </a:txBody>
                  <a:tcPr/>
                </a:tc>
                <a:extLst>
                  <a:ext uri="{0D108BD9-81ED-4DB2-BD59-A6C34878D82A}">
                    <a16:rowId xmlns:a16="http://schemas.microsoft.com/office/drawing/2014/main" val="3102894216"/>
                  </a:ext>
                </a:extLst>
              </a:tr>
              <a:tr h="370840">
                <a:tc>
                  <a:txBody>
                    <a:bodyPr/>
                    <a:lstStyle/>
                    <a:p>
                      <a:pPr algn="ctr"/>
                      <a:r>
                        <a:rPr lang="ar-DZ" dirty="0"/>
                        <a:t>عالية</a:t>
                      </a:r>
                      <a:endParaRPr lang="en-GB" dirty="0"/>
                    </a:p>
                  </a:txBody>
                  <a:tcPr/>
                </a:tc>
                <a:tc>
                  <a:txBody>
                    <a:bodyPr/>
                    <a:lstStyle/>
                    <a:p>
                      <a:pPr algn="ctr"/>
                      <a:r>
                        <a:rPr lang="ar-DZ" dirty="0"/>
                        <a:t>قليلة – متوسطة </a:t>
                      </a:r>
                      <a:endParaRPr lang="en-GB" dirty="0"/>
                    </a:p>
                  </a:txBody>
                  <a:tcPr/>
                </a:tc>
                <a:tc>
                  <a:txBody>
                    <a:bodyPr/>
                    <a:lstStyle/>
                    <a:p>
                      <a:pPr marL="0" indent="0" algn="r">
                        <a:buFont typeface="+mj-lt"/>
                        <a:buNone/>
                      </a:pPr>
                      <a:r>
                        <a:rPr lang="ar-DZ" b="1" dirty="0"/>
                        <a:t>8. الشفافية والمرونة بالعمل </a:t>
                      </a:r>
                      <a:endParaRPr lang="en-GB" b="1" dirty="0"/>
                    </a:p>
                  </a:txBody>
                  <a:tcPr/>
                </a:tc>
                <a:extLst>
                  <a:ext uri="{0D108BD9-81ED-4DB2-BD59-A6C34878D82A}">
                    <a16:rowId xmlns:a16="http://schemas.microsoft.com/office/drawing/2014/main" val="1783862555"/>
                  </a:ext>
                </a:extLst>
              </a:tr>
            </a:tbl>
          </a:graphicData>
        </a:graphic>
      </p:graphicFrame>
    </p:spTree>
    <p:extLst>
      <p:ext uri="{BB962C8B-B14F-4D97-AF65-F5344CB8AC3E}">
        <p14:creationId xmlns:p14="http://schemas.microsoft.com/office/powerpoint/2010/main" val="272266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7D179A58-0925-4E48-A2D0-6D124B7FCEF8}"/>
              </a:ext>
            </a:extLst>
          </p:cNvPr>
          <p:cNvGraphicFramePr>
            <a:graphicFrameLocks noGrp="1"/>
          </p:cNvGraphicFramePr>
          <p:nvPr>
            <p:extLst>
              <p:ext uri="{D42A27DB-BD31-4B8C-83A1-F6EECF244321}">
                <p14:modId xmlns:p14="http://schemas.microsoft.com/office/powerpoint/2010/main" val="216944402"/>
              </p:ext>
            </p:extLst>
          </p:nvPr>
        </p:nvGraphicFramePr>
        <p:xfrm>
          <a:off x="1056641" y="1461346"/>
          <a:ext cx="9794240" cy="3942080"/>
        </p:xfrm>
        <a:graphic>
          <a:graphicData uri="http://schemas.openxmlformats.org/drawingml/2006/table">
            <a:tbl>
              <a:tblPr firstRow="1" bandRow="1">
                <a:tableStyleId>{21E4AEA4-8DFA-4A89-87EB-49C32662AFE0}</a:tableStyleId>
              </a:tblPr>
              <a:tblGrid>
                <a:gridCol w="3090617">
                  <a:extLst>
                    <a:ext uri="{9D8B030D-6E8A-4147-A177-3AD203B41FA5}">
                      <a16:colId xmlns:a16="http://schemas.microsoft.com/office/drawing/2014/main" val="1094927289"/>
                    </a:ext>
                  </a:extLst>
                </a:gridCol>
                <a:gridCol w="2820189">
                  <a:extLst>
                    <a:ext uri="{9D8B030D-6E8A-4147-A177-3AD203B41FA5}">
                      <a16:colId xmlns:a16="http://schemas.microsoft.com/office/drawing/2014/main" val="2794934010"/>
                    </a:ext>
                  </a:extLst>
                </a:gridCol>
                <a:gridCol w="3883434">
                  <a:extLst>
                    <a:ext uri="{9D8B030D-6E8A-4147-A177-3AD203B41FA5}">
                      <a16:colId xmlns:a16="http://schemas.microsoft.com/office/drawing/2014/main" val="1016502642"/>
                    </a:ext>
                  </a:extLst>
                </a:gridCol>
              </a:tblGrid>
              <a:tr h="370840">
                <a:tc>
                  <a:txBody>
                    <a:bodyPr/>
                    <a:lstStyle/>
                    <a:p>
                      <a:pPr algn="ctr"/>
                      <a:r>
                        <a:rPr lang="ar-DZ" dirty="0"/>
                        <a:t>ادارة معتمدة على الثقافة والسلوك الاجتماعي</a:t>
                      </a:r>
                      <a:endParaRPr lang="en-GB" dirty="0"/>
                    </a:p>
                  </a:txBody>
                  <a:tcPr/>
                </a:tc>
                <a:tc>
                  <a:txBody>
                    <a:bodyPr/>
                    <a:lstStyle/>
                    <a:p>
                      <a:pPr algn="ctr"/>
                      <a:r>
                        <a:rPr lang="ar-DZ" dirty="0"/>
                        <a:t>الادارة بالأوامر والأهداف</a:t>
                      </a:r>
                      <a:endParaRPr lang="en-GB" dirty="0"/>
                    </a:p>
                  </a:txBody>
                  <a:tcPr/>
                </a:tc>
                <a:tc>
                  <a:txBody>
                    <a:bodyPr/>
                    <a:lstStyle/>
                    <a:p>
                      <a:pPr algn="ctr"/>
                      <a:r>
                        <a:rPr lang="ar-DZ" dirty="0"/>
                        <a:t>نوع الممارسة الادارية </a:t>
                      </a:r>
                      <a:endParaRPr lang="en-GB" dirty="0"/>
                    </a:p>
                  </a:txBody>
                  <a:tcPr/>
                </a:tc>
                <a:extLst>
                  <a:ext uri="{0D108BD9-81ED-4DB2-BD59-A6C34878D82A}">
                    <a16:rowId xmlns:a16="http://schemas.microsoft.com/office/drawing/2014/main" val="4044916672"/>
                  </a:ext>
                </a:extLst>
              </a:tr>
              <a:tr h="370840">
                <a:tc>
                  <a:txBody>
                    <a:bodyPr/>
                    <a:lstStyle/>
                    <a:p>
                      <a:pPr algn="ctr"/>
                      <a:r>
                        <a:rPr lang="ar-DZ" dirty="0"/>
                        <a:t>عالية</a:t>
                      </a: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DZ" dirty="0"/>
                        <a:t>قليلة – متوسطة </a:t>
                      </a:r>
                      <a:endParaRPr lang="en-GB" dirty="0"/>
                    </a:p>
                    <a:p>
                      <a:pPr algn="ctr"/>
                      <a:endParaRPr lang="en-GB" dirty="0"/>
                    </a:p>
                  </a:txBody>
                  <a:tcPr/>
                </a:tc>
                <a:tc>
                  <a:txBody>
                    <a:bodyPr/>
                    <a:lstStyle/>
                    <a:p>
                      <a:pPr algn="r" rtl="1"/>
                      <a:r>
                        <a:rPr lang="ar-DZ" b="1" dirty="0"/>
                        <a:t>9. الرغبة في الاستقلالية </a:t>
                      </a:r>
                      <a:endParaRPr lang="en-GB" b="1" dirty="0"/>
                    </a:p>
                  </a:txBody>
                  <a:tcPr/>
                </a:tc>
                <a:extLst>
                  <a:ext uri="{0D108BD9-81ED-4DB2-BD59-A6C34878D82A}">
                    <a16:rowId xmlns:a16="http://schemas.microsoft.com/office/drawing/2014/main" val="1567843441"/>
                  </a:ext>
                </a:extLst>
              </a:tr>
              <a:tr h="370840">
                <a:tc>
                  <a:txBody>
                    <a:bodyPr/>
                    <a:lstStyle/>
                    <a:p>
                      <a:pPr algn="ctr"/>
                      <a:r>
                        <a:rPr lang="ar-DZ" dirty="0"/>
                        <a:t>بيئة ديناميكية وسريعة التغيير</a:t>
                      </a:r>
                      <a:endParaRPr lang="en-GB" dirty="0"/>
                    </a:p>
                  </a:txBody>
                  <a:tcPr/>
                </a:tc>
                <a:tc>
                  <a:txBody>
                    <a:bodyPr/>
                    <a:lstStyle/>
                    <a:p>
                      <a:pPr algn="ctr"/>
                      <a:r>
                        <a:rPr lang="ar-DZ" dirty="0"/>
                        <a:t>مستقرة أو بطيئة التغيير </a:t>
                      </a:r>
                      <a:endParaRPr lang="en-GB" dirty="0"/>
                    </a:p>
                  </a:txBody>
                  <a:tcPr/>
                </a:tc>
                <a:tc>
                  <a:txBody>
                    <a:bodyPr/>
                    <a:lstStyle/>
                    <a:p>
                      <a:pPr algn="r" rtl="1"/>
                      <a:r>
                        <a:rPr lang="ar-DZ" b="1" dirty="0"/>
                        <a:t>10. نوع البيئة</a:t>
                      </a:r>
                    </a:p>
                  </a:txBody>
                  <a:tcPr/>
                </a:tc>
                <a:extLst>
                  <a:ext uri="{0D108BD9-81ED-4DB2-BD59-A6C34878D82A}">
                    <a16:rowId xmlns:a16="http://schemas.microsoft.com/office/drawing/2014/main" val="2445736210"/>
                  </a:ext>
                </a:extLst>
              </a:tr>
              <a:tr h="370840">
                <a:tc>
                  <a:txBody>
                    <a:bodyPr/>
                    <a:lstStyle/>
                    <a:p>
                      <a:pPr algn="ctr"/>
                      <a:r>
                        <a:rPr lang="ar-DZ" dirty="0"/>
                        <a:t>رقابة ذاتية والثقة والالتزام الذاتي والمبادرة</a:t>
                      </a:r>
                      <a:endParaRPr lang="en-GB" dirty="0"/>
                    </a:p>
                  </a:txBody>
                  <a:tcPr/>
                </a:tc>
                <a:tc>
                  <a:txBody>
                    <a:bodyPr/>
                    <a:lstStyle/>
                    <a:p>
                      <a:pPr algn="ctr"/>
                      <a:r>
                        <a:rPr lang="ar-DZ" dirty="0"/>
                        <a:t>اجراءات مكتوبة وموثقة ومبدأ العقاب والثواب</a:t>
                      </a:r>
                      <a:endParaRPr lang="en-GB" dirty="0"/>
                    </a:p>
                  </a:txBody>
                  <a:tcPr/>
                </a:tc>
                <a:tc>
                  <a:txBody>
                    <a:bodyPr/>
                    <a:lstStyle/>
                    <a:p>
                      <a:pPr algn="r" rtl="1"/>
                      <a:r>
                        <a:rPr lang="ar-DZ" b="1" dirty="0"/>
                        <a:t>11. فلسفة الرقابة والسيطرة</a:t>
                      </a:r>
                      <a:endParaRPr lang="en-GB" b="1" dirty="0"/>
                    </a:p>
                  </a:txBody>
                  <a:tcPr/>
                </a:tc>
                <a:extLst>
                  <a:ext uri="{0D108BD9-81ED-4DB2-BD59-A6C34878D82A}">
                    <a16:rowId xmlns:a16="http://schemas.microsoft.com/office/drawing/2014/main" val="3829284126"/>
                  </a:ext>
                </a:extLst>
              </a:tr>
              <a:tr h="370840">
                <a:tc>
                  <a:txBody>
                    <a:bodyPr/>
                    <a:lstStyle/>
                    <a:p>
                      <a:pPr algn="ctr"/>
                      <a:r>
                        <a:rPr lang="ar-DZ" dirty="0"/>
                        <a:t>تحقيق النتالئج من خلال التحسين المستمر للعمليات</a:t>
                      </a:r>
                      <a:endParaRPr lang="en-GB" dirty="0"/>
                    </a:p>
                  </a:txBody>
                  <a:tcPr/>
                </a:tc>
                <a:tc>
                  <a:txBody>
                    <a:bodyPr/>
                    <a:lstStyle/>
                    <a:p>
                      <a:pPr algn="ctr"/>
                      <a:r>
                        <a:rPr lang="ar-DZ" dirty="0"/>
                        <a:t>صيانة الموارد وتحقيق النتائج المستهدفة</a:t>
                      </a:r>
                      <a:endParaRPr lang="en-GB" dirty="0"/>
                    </a:p>
                  </a:txBody>
                  <a:tcPr/>
                </a:tc>
                <a:tc>
                  <a:txBody>
                    <a:bodyPr/>
                    <a:lstStyle/>
                    <a:p>
                      <a:pPr algn="r" rtl="1"/>
                      <a:r>
                        <a:rPr lang="ar-DZ" b="1" dirty="0"/>
                        <a:t>12. التوجه العملياتي</a:t>
                      </a:r>
                      <a:endParaRPr lang="en-GB" b="1" dirty="0"/>
                    </a:p>
                  </a:txBody>
                  <a:tcPr/>
                </a:tc>
                <a:extLst>
                  <a:ext uri="{0D108BD9-81ED-4DB2-BD59-A6C34878D82A}">
                    <a16:rowId xmlns:a16="http://schemas.microsoft.com/office/drawing/2014/main" val="1293755032"/>
                  </a:ext>
                </a:extLst>
              </a:tr>
              <a:tr h="370840">
                <a:tc>
                  <a:txBody>
                    <a:bodyPr/>
                    <a:lstStyle/>
                    <a:p>
                      <a:pPr algn="ctr"/>
                      <a:r>
                        <a:rPr lang="ar-DZ" dirty="0"/>
                        <a:t>بعيدة المدى</a:t>
                      </a:r>
                      <a:endParaRPr lang="en-GB" dirty="0"/>
                    </a:p>
                  </a:txBody>
                  <a:tcPr/>
                </a:tc>
                <a:tc>
                  <a:txBody>
                    <a:bodyPr/>
                    <a:lstStyle/>
                    <a:p>
                      <a:pPr algn="ctr"/>
                      <a:r>
                        <a:rPr lang="ar-DZ" dirty="0"/>
                        <a:t>قصيرة – متوسطة الأمد</a:t>
                      </a:r>
                      <a:endParaRPr lang="en-GB" dirty="0"/>
                    </a:p>
                  </a:txBody>
                  <a:tcPr/>
                </a:tc>
                <a:tc>
                  <a:txBody>
                    <a:bodyPr/>
                    <a:lstStyle/>
                    <a:p>
                      <a:pPr algn="r" rtl="1"/>
                      <a:r>
                        <a:rPr lang="ar-DZ" b="1" dirty="0"/>
                        <a:t>13. مدى الرؤية والاستراتيجية </a:t>
                      </a:r>
                      <a:endParaRPr lang="en-GB" b="1" dirty="0"/>
                    </a:p>
                  </a:txBody>
                  <a:tcPr/>
                </a:tc>
                <a:extLst>
                  <a:ext uri="{0D108BD9-81ED-4DB2-BD59-A6C34878D82A}">
                    <a16:rowId xmlns:a16="http://schemas.microsoft.com/office/drawing/2014/main" val="364804661"/>
                  </a:ext>
                </a:extLst>
              </a:tr>
              <a:tr h="370840">
                <a:tc>
                  <a:txBody>
                    <a:bodyPr/>
                    <a:lstStyle/>
                    <a:p>
                      <a:pPr algn="ctr"/>
                      <a:r>
                        <a:rPr lang="ar-DZ" dirty="0"/>
                        <a:t>التطوير، التعليم المستمر، الابداع، التكيف، الالتزام، الثقة المتبادلة، المرونة</a:t>
                      </a:r>
                      <a:endParaRPr lang="en-GB" dirty="0"/>
                    </a:p>
                  </a:txBody>
                  <a:tcPr/>
                </a:tc>
                <a:tc>
                  <a:txBody>
                    <a:bodyPr/>
                    <a:lstStyle/>
                    <a:p>
                      <a:pPr algn="ctr"/>
                      <a:r>
                        <a:rPr lang="ar-DZ" dirty="0"/>
                        <a:t>انتاج كمي عالي، الولاء، الانسجام، العقلانية ذ، الكفاءة، التحفيز </a:t>
                      </a:r>
                      <a:endParaRPr lang="en-GB" dirty="0"/>
                    </a:p>
                  </a:txBody>
                  <a:tcPr/>
                </a:tc>
                <a:tc>
                  <a:txBody>
                    <a:bodyPr/>
                    <a:lstStyle/>
                    <a:p>
                      <a:pPr algn="r" rtl="1"/>
                      <a:r>
                        <a:rPr lang="ar-DZ" b="1" dirty="0"/>
                        <a:t>14. القيم المنظمية المفضلة </a:t>
                      </a:r>
                      <a:endParaRPr lang="en-GB" b="1" dirty="0"/>
                    </a:p>
                  </a:txBody>
                  <a:tcPr/>
                </a:tc>
                <a:extLst>
                  <a:ext uri="{0D108BD9-81ED-4DB2-BD59-A6C34878D82A}">
                    <a16:rowId xmlns:a16="http://schemas.microsoft.com/office/drawing/2014/main" val="3102894216"/>
                  </a:ext>
                </a:extLst>
              </a:tr>
            </a:tbl>
          </a:graphicData>
        </a:graphic>
      </p:graphicFrame>
    </p:spTree>
    <p:extLst>
      <p:ext uri="{BB962C8B-B14F-4D97-AF65-F5344CB8AC3E}">
        <p14:creationId xmlns:p14="http://schemas.microsoft.com/office/powerpoint/2010/main" val="44367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674914" y="664529"/>
            <a:ext cx="10487298" cy="655637"/>
          </a:xfrm>
        </p:spPr>
        <p:style>
          <a:lnRef idx="2">
            <a:schemeClr val="accent1"/>
          </a:lnRef>
          <a:fillRef idx="1">
            <a:schemeClr val="lt1"/>
          </a:fillRef>
          <a:effectRef idx="0">
            <a:schemeClr val="accent1"/>
          </a:effectRef>
          <a:fontRef idx="minor">
            <a:schemeClr val="dk1"/>
          </a:fontRef>
        </p:style>
        <p:txBody>
          <a:bodyPr>
            <a:normAutofit fontScale="90000"/>
          </a:bodyPr>
          <a:lstStyle/>
          <a:p>
            <a:pPr rtl="1">
              <a:lnSpc>
                <a:spcPct val="70000"/>
              </a:lnSpc>
            </a:pPr>
            <a:r>
              <a:rPr lang="ar-DZ" sz="3600" b="1" dirty="0">
                <a:solidFill>
                  <a:schemeClr val="accent2">
                    <a:lumMod val="75000"/>
                  </a:schemeClr>
                </a:solidFill>
                <a:latin typeface="+mj-lt"/>
                <a:ea typeface="+mj-ea"/>
                <a:cs typeface="+mj-cs"/>
              </a:rPr>
              <a:t>بعض من أسباب الأزمة الأخلاقية والسلوكية في منظمات الأعمال العربية</a:t>
            </a:r>
            <a:endParaRPr lang="en-GB" sz="3600" b="1" dirty="0">
              <a:solidFill>
                <a:schemeClr val="accent2">
                  <a:lumMod val="75000"/>
                </a:schemeClr>
              </a:solidFill>
              <a:latin typeface="+mj-lt"/>
              <a:ea typeface="+mj-ea"/>
              <a:cs typeface="+mj-cs"/>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674913" y="1966879"/>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تشوش الفكر الاستراتيجي وغياب الوضوح الفكري</a:t>
            </a:r>
            <a:endParaRPr lang="en-GB" sz="2500" b="1" dirty="0">
              <a:solidFill>
                <a:srgbClr val="0070C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766354" y="2773363"/>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الانغلاق على النفس وتقديم ردود فعل بيئية سريعة وغير علمية </a:t>
            </a:r>
            <a:endParaRPr lang="en-GB" sz="2500" b="1" dirty="0">
              <a:solidFill>
                <a:srgbClr val="0070C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878114" y="3429000"/>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شيوع ثقافة ارضاء المسؤولين واهمال بقية المتعاملين</a:t>
            </a:r>
            <a:endParaRPr lang="en-GB" sz="2500" b="1" dirty="0">
              <a:solidFill>
                <a:srgbClr val="0070C0"/>
              </a:solidFill>
            </a:endParaRPr>
          </a:p>
        </p:txBody>
      </p:sp>
      <p:sp>
        <p:nvSpPr>
          <p:cNvPr id="7" name="Title 1">
            <a:extLst>
              <a:ext uri="{FF2B5EF4-FFF2-40B4-BE49-F238E27FC236}">
                <a16:creationId xmlns:a16="http://schemas.microsoft.com/office/drawing/2014/main" id="{EEB08839-FC70-4B71-B357-37807F982281}"/>
              </a:ext>
            </a:extLst>
          </p:cNvPr>
          <p:cNvSpPr txBox="1">
            <a:spLocks/>
          </p:cNvSpPr>
          <p:nvPr/>
        </p:nvSpPr>
        <p:spPr>
          <a:xfrm>
            <a:off x="878113" y="4386104"/>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تشبث كبار المسؤولين بمناصبهم الادارية لفترات طويلة باتباع اساليب وقرارات لا اخلاقية </a:t>
            </a:r>
            <a:endParaRPr lang="en-GB" sz="2500" b="1" dirty="0">
              <a:solidFill>
                <a:srgbClr val="0070C0"/>
              </a:solidFill>
            </a:endParaRPr>
          </a:p>
        </p:txBody>
      </p:sp>
      <p:sp>
        <p:nvSpPr>
          <p:cNvPr id="8" name="Title 1">
            <a:extLst>
              <a:ext uri="{FF2B5EF4-FFF2-40B4-BE49-F238E27FC236}">
                <a16:creationId xmlns:a16="http://schemas.microsoft.com/office/drawing/2014/main" id="{1079709D-CC2A-4F13-874D-7132CD0B76BF}"/>
              </a:ext>
            </a:extLst>
          </p:cNvPr>
          <p:cNvSpPr txBox="1">
            <a:spLocks/>
          </p:cNvSpPr>
          <p:nvPr/>
        </p:nvSpPr>
        <p:spPr>
          <a:xfrm>
            <a:off x="878113" y="5369560"/>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الاهتمام بالمناسبات المظهرية والسياسية وتكريس الاحتفالات بهذه الأمور  دون الاحتفال بالاداء المتميز وبالمبدعين وانجازاتهم</a:t>
            </a:r>
            <a:endParaRPr lang="en-GB" sz="2500" b="1" dirty="0">
              <a:solidFill>
                <a:srgbClr val="0070C0"/>
              </a:solidFill>
            </a:endParaRPr>
          </a:p>
        </p:txBody>
      </p:sp>
      <p:sp>
        <p:nvSpPr>
          <p:cNvPr id="13" name="Title 1">
            <a:extLst>
              <a:ext uri="{FF2B5EF4-FFF2-40B4-BE49-F238E27FC236}">
                <a16:creationId xmlns:a16="http://schemas.microsoft.com/office/drawing/2014/main" id="{1F1B42BC-C46B-407A-BF3A-94DB94DB81C3}"/>
              </a:ext>
            </a:extLst>
          </p:cNvPr>
          <p:cNvSpPr txBox="1">
            <a:spLocks/>
          </p:cNvSpPr>
          <p:nvPr/>
        </p:nvSpPr>
        <p:spPr>
          <a:xfrm>
            <a:off x="878114" y="6025197"/>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الافتقار للاسلوب العلمي والمنهجي للتعامل مع المشكلات المطروحة للتفكير بحلول ابداعية </a:t>
            </a:r>
            <a:endParaRPr lang="en-GB" sz="2500" b="1" dirty="0">
              <a:solidFill>
                <a:srgbClr val="0070C0"/>
              </a:solidFill>
            </a:endParaRPr>
          </a:p>
        </p:txBody>
      </p:sp>
    </p:spTree>
    <p:extLst>
      <p:ext uri="{BB962C8B-B14F-4D97-AF65-F5344CB8AC3E}">
        <p14:creationId xmlns:p14="http://schemas.microsoft.com/office/powerpoint/2010/main" val="531189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CD81CB10-5069-4FD1-AA3F-6DBFF03697B4}"/>
              </a:ext>
            </a:extLst>
          </p:cNvPr>
          <p:cNvSpPr txBox="1">
            <a:spLocks/>
          </p:cNvSpPr>
          <p:nvPr/>
        </p:nvSpPr>
        <p:spPr>
          <a:xfrm>
            <a:off x="674913" y="666399"/>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التركيز على المدخلات وممارسة السلطات والرقابة وتفضيل الحلول الجاهزة والابتعاد عن تشجيع المبادرات والابداع </a:t>
            </a:r>
            <a:endParaRPr lang="en-GB" sz="2500" b="1" dirty="0">
              <a:solidFill>
                <a:srgbClr val="0070C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766354" y="1523808"/>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لاتزال الكثير من المنظمات تنظر للمعلومات والبيانات انها اسرار لا يجوز البوح بها او عرضها للنقد والتحليل  رغم اننا في عصر الرقمنة والتكنولوجيات والمعلوماتية والاتصالات السريعة. </a:t>
            </a:r>
            <a:endParaRPr lang="en-GB" sz="2500" b="1" dirty="0">
              <a:solidFill>
                <a:srgbClr val="0070C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766354" y="2354580"/>
            <a:ext cx="10842171" cy="83312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سوء استخدام التكنولوجيات المتاحة والتفاخر بالحصول عليها دون ربطها بالمعرفة والحاجة الحقيقية لها وبالتالي فقد تكون عبئا ماليا ثقيلا لا يحقق المردود المنتظر بسبب عدم الملائمة وعدم استخدامه من الموارد البشرية. </a:t>
            </a:r>
            <a:endParaRPr lang="en-GB" sz="2500" b="1" dirty="0">
              <a:solidFill>
                <a:srgbClr val="0070C0"/>
              </a:solidFill>
            </a:endParaRPr>
          </a:p>
        </p:txBody>
      </p:sp>
      <p:sp>
        <p:nvSpPr>
          <p:cNvPr id="13" name="Title 1">
            <a:extLst>
              <a:ext uri="{FF2B5EF4-FFF2-40B4-BE49-F238E27FC236}">
                <a16:creationId xmlns:a16="http://schemas.microsoft.com/office/drawing/2014/main" id="{1F1B42BC-C46B-407A-BF3A-94DB94DB81C3}"/>
              </a:ext>
            </a:extLst>
          </p:cNvPr>
          <p:cNvSpPr txBox="1">
            <a:spLocks/>
          </p:cNvSpPr>
          <p:nvPr/>
        </p:nvSpPr>
        <p:spPr>
          <a:xfrm>
            <a:off x="979714" y="4246881"/>
            <a:ext cx="10842171" cy="14468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rtl="1">
              <a:buFont typeface="Wingdings" panose="05000000000000000000" pitchFamily="2" charset="2"/>
              <a:buChar char="Ø"/>
            </a:pPr>
            <a:r>
              <a:rPr lang="ar-DZ" sz="2800" b="1" dirty="0">
                <a:solidFill>
                  <a:srgbClr val="C00000"/>
                </a:solidFill>
              </a:rPr>
              <a:t>هذه الاسباب تعيق بناء ثقافة تنظيمية قوية مدعمة بالرموز والطقوس والبطولات وبالتالي من الصعوبة قراءة تاريخها بوضوح  لغرض تعديل النهج وتصحيح التجربة وتراكمها في المنظمة. </a:t>
            </a:r>
            <a:endParaRPr lang="en-GB" sz="2800" b="1" dirty="0">
              <a:solidFill>
                <a:srgbClr val="C00000"/>
              </a:solidFill>
            </a:endParaRPr>
          </a:p>
        </p:txBody>
      </p:sp>
    </p:spTree>
    <p:extLst>
      <p:ext uri="{BB962C8B-B14F-4D97-AF65-F5344CB8AC3E}">
        <p14:creationId xmlns:p14="http://schemas.microsoft.com/office/powerpoint/2010/main" val="1195356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365</TotalTime>
  <Words>594</Words>
  <Application>Microsoft Office PowerPoint</Application>
  <PresentationFormat>Widescreen</PresentationFormat>
  <Paragraphs>114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Wingdings</vt:lpstr>
      <vt:lpstr>Office Theme</vt:lpstr>
      <vt:lpstr>الثقافة التنظيمية وأخلاقيات العمل (الجزء الثالث) </vt:lpstr>
      <vt:lpstr>هناك تأثير متفاوت للعناصر البيئية </vt:lpstr>
      <vt:lpstr>استمرارية الثقافة</vt:lpstr>
      <vt:lpstr>أبعاد الثقافة التنظيمية </vt:lpstr>
      <vt:lpstr>اشكاليات الثقافة التنظيمية والسلوك الأخلاقي في المنظمات العربية</vt:lpstr>
      <vt:lpstr>PowerPoint Presentation</vt:lpstr>
      <vt:lpstr>PowerPoint Presentation</vt:lpstr>
      <vt:lpstr>بعض من أسباب الأزمة الأخلاقية والسلوكية في منظمات الأعمال العربية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الثقافة التنظيمية وأخلاقيات العمل</dc:title>
  <dc:creator>Nawel Debla</dc:creator>
  <cp:lastModifiedBy>Nawel Debla</cp:lastModifiedBy>
  <cp:revision>38</cp:revision>
  <dcterms:created xsi:type="dcterms:W3CDTF">2020-04-15T12:27:46Z</dcterms:created>
  <dcterms:modified xsi:type="dcterms:W3CDTF">2020-05-01T16:42:54Z</dcterms:modified>
  <cp:contentStatus/>
</cp:coreProperties>
</file>