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78" r:id="rId3"/>
    <p:sldId id="279" r:id="rId4"/>
    <p:sldId id="257" r:id="rId5"/>
    <p:sldId id="259" r:id="rId6"/>
    <p:sldId id="280" r:id="rId7"/>
    <p:sldId id="275" r:id="rId8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ction par défaut" id="{1CE0996B-0652-4C75-89E5-5767B21CC72A}">
          <p14:sldIdLst>
            <p14:sldId id="256"/>
            <p14:sldId id="278"/>
            <p14:sldId id="279"/>
            <p14:sldId id="257"/>
          </p14:sldIdLst>
        </p14:section>
        <p14:section name="Section sans titre" id="{E8383990-5031-41B5-A061-F8C48151A0A3}">
          <p14:sldIdLst>
            <p14:sldId id="259"/>
            <p14:sldId id="280"/>
            <p14:sldId id="275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360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B96B7A-E36F-4E3A-9D4F-23A429C0CED0}" type="datetimeFigureOut">
              <a:rPr lang="fr-FR" smtClean="0"/>
              <a:pPr/>
              <a:t>16/05/2020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29F1AF2E-0F7A-4D6D-8CC3-F2FC3FEC96A2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342689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B96B7A-E36F-4E3A-9D4F-23A429C0CED0}" type="datetimeFigureOut">
              <a:rPr lang="fr-FR" smtClean="0"/>
              <a:pPr/>
              <a:t>16/05/2020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29F1AF2E-0F7A-4D6D-8CC3-F2FC3FEC96A2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77038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B96B7A-E36F-4E3A-9D4F-23A429C0CED0}" type="datetimeFigureOut">
              <a:rPr lang="fr-FR" smtClean="0"/>
              <a:pPr/>
              <a:t>16/05/2020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29F1AF2E-0F7A-4D6D-8CC3-F2FC3FEC96A2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82215017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B96B7A-E36F-4E3A-9D4F-23A429C0CED0}" type="datetimeFigureOut">
              <a:rPr lang="fr-FR" smtClean="0"/>
              <a:pPr/>
              <a:t>16/05/2020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29F1AF2E-0F7A-4D6D-8CC3-F2FC3FEC96A2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4782519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 cit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B96B7A-E36F-4E3A-9D4F-23A429C0CED0}" type="datetimeFigureOut">
              <a:rPr lang="fr-FR" smtClean="0"/>
              <a:pPr/>
              <a:t>16/05/2020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29F1AF2E-0F7A-4D6D-8CC3-F2FC3FEC96A2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34467181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rai ou fau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B96B7A-E36F-4E3A-9D4F-23A429C0CED0}" type="datetimeFigureOut">
              <a:rPr lang="fr-FR" smtClean="0"/>
              <a:pPr/>
              <a:t>16/05/2020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29F1AF2E-0F7A-4D6D-8CC3-F2FC3FEC96A2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3632785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B96B7A-E36F-4E3A-9D4F-23A429C0CED0}" type="datetimeFigureOut">
              <a:rPr lang="fr-FR" smtClean="0"/>
              <a:pPr/>
              <a:t>16/05/2020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1AF2E-0F7A-4D6D-8CC3-F2FC3FEC96A2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7457613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B96B7A-E36F-4E3A-9D4F-23A429C0CED0}" type="datetimeFigureOut">
              <a:rPr lang="fr-FR" smtClean="0"/>
              <a:pPr/>
              <a:t>16/05/2020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1AF2E-0F7A-4D6D-8CC3-F2FC3FEC96A2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882555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B96B7A-E36F-4E3A-9D4F-23A429C0CED0}" type="datetimeFigureOut">
              <a:rPr lang="fr-FR" smtClean="0"/>
              <a:pPr/>
              <a:t>16/05/2020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1AF2E-0F7A-4D6D-8CC3-F2FC3FEC96A2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337602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B96B7A-E36F-4E3A-9D4F-23A429C0CED0}" type="datetimeFigureOut">
              <a:rPr lang="fr-FR" smtClean="0"/>
              <a:pPr/>
              <a:t>16/05/2020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29F1AF2E-0F7A-4D6D-8CC3-F2FC3FEC96A2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666213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B96B7A-E36F-4E3A-9D4F-23A429C0CED0}" type="datetimeFigureOut">
              <a:rPr lang="fr-FR" smtClean="0"/>
              <a:pPr/>
              <a:t>16/05/2020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29F1AF2E-0F7A-4D6D-8CC3-F2FC3FEC96A2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577237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B96B7A-E36F-4E3A-9D4F-23A429C0CED0}" type="datetimeFigureOut">
              <a:rPr lang="fr-FR" smtClean="0"/>
              <a:pPr/>
              <a:t>16/05/2020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29F1AF2E-0F7A-4D6D-8CC3-F2FC3FEC96A2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504289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B96B7A-E36F-4E3A-9D4F-23A429C0CED0}" type="datetimeFigureOut">
              <a:rPr lang="fr-FR" smtClean="0"/>
              <a:pPr/>
              <a:t>16/05/2020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1AF2E-0F7A-4D6D-8CC3-F2FC3FEC96A2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580713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B96B7A-E36F-4E3A-9D4F-23A429C0CED0}" type="datetimeFigureOut">
              <a:rPr lang="fr-FR" smtClean="0"/>
              <a:pPr/>
              <a:t>16/05/2020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1AF2E-0F7A-4D6D-8CC3-F2FC3FEC96A2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159296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B96B7A-E36F-4E3A-9D4F-23A429C0CED0}" type="datetimeFigureOut">
              <a:rPr lang="fr-FR" smtClean="0"/>
              <a:pPr/>
              <a:t>16/05/2020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1AF2E-0F7A-4D6D-8CC3-F2FC3FEC96A2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75137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B96B7A-E36F-4E3A-9D4F-23A429C0CED0}" type="datetimeFigureOut">
              <a:rPr lang="fr-FR" smtClean="0"/>
              <a:pPr/>
              <a:t>16/05/2020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29F1AF2E-0F7A-4D6D-8CC3-F2FC3FEC96A2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210202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B96B7A-E36F-4E3A-9D4F-23A429C0CED0}" type="datetimeFigureOut">
              <a:rPr lang="fr-FR" smtClean="0"/>
              <a:pPr/>
              <a:t>16/05/2020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29F1AF2E-0F7A-4D6D-8CC3-F2FC3FEC96A2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702693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92725" y="3471585"/>
            <a:ext cx="9691801" cy="1036021"/>
          </a:xfrm>
        </p:spPr>
        <p:txBody>
          <a:bodyPr>
            <a:normAutofit fontScale="90000"/>
          </a:bodyPr>
          <a:lstStyle/>
          <a:p>
            <a:pPr algn="ctr"/>
            <a:r>
              <a:rPr lang="ar-DZ" sz="4000" b="1" dirty="0" smtClean="0">
                <a:solidFill>
                  <a:schemeClr val="accent1"/>
                </a:solidFill>
                <a:latin typeface="Calibri"/>
                <a:ea typeface="Calibri"/>
                <a:cs typeface="Traditional Arabic"/>
              </a:rPr>
              <a:t>حل التمرين الرابع (السلسلة الثانية)</a:t>
            </a:r>
            <a:r>
              <a:rPr lang="ar-DZ" sz="4000" dirty="0" smtClean="0">
                <a:latin typeface="Calibri"/>
                <a:ea typeface="Calibri"/>
                <a:cs typeface="Arial"/>
              </a:rPr>
              <a:t>  </a:t>
            </a:r>
            <a:br>
              <a:rPr lang="ar-DZ" sz="4000" dirty="0" smtClean="0">
                <a:latin typeface="Calibri"/>
                <a:ea typeface="Calibri"/>
                <a:cs typeface="Arial"/>
              </a:rPr>
            </a:br>
            <a:r>
              <a:rPr lang="ar-DZ" sz="3200" b="1" dirty="0" smtClean="0">
                <a:latin typeface="Calibri"/>
                <a:ea typeface="Calibri"/>
                <a:cs typeface="Arial"/>
              </a:rPr>
              <a:t>الأستاذة: </a:t>
            </a:r>
            <a:r>
              <a:rPr lang="ar-DZ" sz="3200" b="1" dirty="0" err="1" smtClean="0">
                <a:latin typeface="Calibri"/>
                <a:ea typeface="Calibri"/>
                <a:cs typeface="Arial"/>
              </a:rPr>
              <a:t>عديسة</a:t>
            </a:r>
            <a:r>
              <a:rPr lang="ar-DZ" sz="3200" b="1" dirty="0" smtClean="0">
                <a:latin typeface="Calibri"/>
                <a:ea typeface="Calibri"/>
                <a:cs typeface="Arial"/>
              </a:rPr>
              <a:t>   </a:t>
            </a:r>
            <a:endParaRPr lang="fr-FR" sz="4400" b="1" dirty="0">
              <a:latin typeface="Simplified Arabic" pitchFamily="18" charset="-78"/>
              <a:cs typeface="Simplified Arabic" pitchFamily="18" charset="-78"/>
            </a:endParaRP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" y="0"/>
            <a:ext cx="11972544" cy="849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Imag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7654" y="899826"/>
            <a:ext cx="1428750" cy="12581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Imag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26674" y="1011425"/>
            <a:ext cx="1428750" cy="11465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Imag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82368" y="1048164"/>
            <a:ext cx="7973568" cy="5365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Rectangle 9"/>
          <p:cNvSpPr/>
          <p:nvPr/>
        </p:nvSpPr>
        <p:spPr>
          <a:xfrm>
            <a:off x="2816352" y="1528905"/>
            <a:ext cx="651052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/>
            <a:r>
              <a:rPr lang="ar-DZ" b="1" dirty="0">
                <a:solidFill>
                  <a:srgbClr val="000000"/>
                </a:solidFill>
                <a:latin typeface="Simplified Arabic"/>
                <a:ea typeface="Calibri" panose="020F0502020204030204" pitchFamily="34" charset="0"/>
                <a:cs typeface="Simplified Arabic"/>
              </a:rPr>
              <a:t>جامعة محمد خيضر- بسكرة</a:t>
            </a:r>
            <a:endParaRPr lang="fr-FR" sz="1400" b="1" dirty="0">
              <a:solidFill>
                <a:srgbClr val="000000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ctr" rtl="1"/>
            <a:r>
              <a:rPr lang="ar-DZ" b="1" dirty="0">
                <a:solidFill>
                  <a:srgbClr val="000000"/>
                </a:solidFill>
                <a:latin typeface="Simplified Arabic"/>
                <a:ea typeface="Calibri" panose="020F0502020204030204" pitchFamily="34" charset="0"/>
                <a:cs typeface="Simplified Arabic"/>
              </a:rPr>
              <a:t>كلية العلوم الاقتصادية والتجارية وعلوم التسيير</a:t>
            </a:r>
            <a:endParaRPr lang="fr-FR" sz="1400" b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rtl="1"/>
            <a:r>
              <a:rPr lang="ar-SY" b="1" dirty="0">
                <a:solidFill>
                  <a:srgbClr val="000000"/>
                </a:solidFill>
                <a:latin typeface="Onyx" panose="04050602080702020203" pitchFamily="82" charset="0"/>
                <a:ea typeface="Simplified Arabic"/>
                <a:cs typeface="Simplified Arabic"/>
              </a:rPr>
              <a:t>قسم ا</a:t>
            </a:r>
            <a:r>
              <a:rPr lang="ar-DZ" b="1" dirty="0">
                <a:solidFill>
                  <a:srgbClr val="000000"/>
                </a:solidFill>
                <a:latin typeface="Onyx" panose="04050602080702020203" pitchFamily="82" charset="0"/>
                <a:ea typeface="Simplified Arabic"/>
                <a:cs typeface="Simplified Arabic"/>
              </a:rPr>
              <a:t>لعلوم الاقتصادية</a:t>
            </a:r>
          </a:p>
        </p:txBody>
      </p:sp>
      <p:sp>
        <p:nvSpPr>
          <p:cNvPr id="4" name="Rectangle 3"/>
          <p:cNvSpPr/>
          <p:nvPr/>
        </p:nvSpPr>
        <p:spPr>
          <a:xfrm>
            <a:off x="1434803" y="2394367"/>
            <a:ext cx="9849724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1"/>
            <a:r>
              <a:rPr lang="ar-DZ" sz="3200" b="1" dirty="0" smtClean="0">
                <a:latin typeface="Traditional Arabic" panose="02020603050405020304" pitchFamily="18" charset="-78"/>
                <a:ea typeface="Calibri"/>
                <a:cs typeface="Traditional Arabic" panose="02020603050405020304" pitchFamily="18" charset="-78"/>
              </a:rPr>
              <a:t>تطبيقات في الاقتصاد الكلي  موجه الى طلبة السنة الثانية ليسانس علوم مالية وتجارية</a:t>
            </a:r>
            <a:r>
              <a:rPr lang="fr-FR" sz="3200" dirty="0">
                <a:latin typeface="Traditional Arabic" panose="02020603050405020304" pitchFamily="18" charset="-78"/>
                <a:ea typeface="Calibri"/>
                <a:cs typeface="Traditional Arabic" panose="02020603050405020304" pitchFamily="18" charset="-78"/>
              </a:rPr>
              <a:t/>
            </a:r>
            <a:br>
              <a:rPr lang="fr-FR" sz="3200" dirty="0">
                <a:latin typeface="Traditional Arabic" panose="02020603050405020304" pitchFamily="18" charset="-78"/>
                <a:ea typeface="Calibri"/>
                <a:cs typeface="Traditional Arabic" panose="02020603050405020304" pitchFamily="18" charset="-78"/>
              </a:rPr>
            </a:br>
            <a:endParaRPr lang="fr-FR" sz="3200" dirty="0"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466932821"/>
      </p:ext>
    </p:extLst>
  </p:cSld>
  <p:clrMapOvr>
    <a:masterClrMapping/>
  </p:clrMapOvr>
  <p:transition>
    <p:plus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682497" y="1"/>
            <a:ext cx="10230461" cy="643943"/>
          </a:xfrm>
        </p:spPr>
        <p:txBody>
          <a:bodyPr>
            <a:noAutofit/>
          </a:bodyPr>
          <a:lstStyle/>
          <a:p>
            <a:pPr algn="r" rtl="1"/>
            <a:r>
              <a:rPr lang="ar-DZ" sz="2800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بافتراضنا </a:t>
            </a:r>
            <a:r>
              <a:rPr lang="ar-DZ" sz="28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نموذج يتكون من ا</a:t>
            </a:r>
            <a:r>
              <a:rPr lang="ar-DZ" sz="2800" b="1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قتصادين </a:t>
            </a:r>
            <a:r>
              <a:rPr lang="fr-FR" sz="2800" b="1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A</a:t>
            </a:r>
            <a:r>
              <a:rPr lang="ar-DZ" sz="2800" b="1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و </a:t>
            </a:r>
            <a:r>
              <a:rPr lang="fr-FR" sz="2800" b="1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B</a:t>
            </a:r>
            <a:r>
              <a:rPr lang="ar-DZ" sz="28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 وذلك وفق معطيات الجدول التالي: </a:t>
            </a:r>
            <a:endParaRPr lang="fr-FR" sz="2800" b="1" dirty="0">
              <a:solidFill>
                <a:schemeClr val="accent1"/>
              </a:solidFill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08499861"/>
              </p:ext>
            </p:extLst>
          </p:nvPr>
        </p:nvGraphicFramePr>
        <p:xfrm>
          <a:off x="1571224" y="824246"/>
          <a:ext cx="9903852" cy="5241704"/>
        </p:xfrm>
        <a:graphic>
          <a:graphicData uri="http://schemas.openxmlformats.org/drawingml/2006/table">
            <a:tbl>
              <a:tblPr rtl="1" firstRow="1" firstCol="1" bandRow="1">
                <a:tableStyleId>{5C22544A-7EE6-4342-B048-85BDC9FD1C3A}</a:tableStyleId>
              </a:tblPr>
              <a:tblGrid>
                <a:gridCol w="3304390"/>
                <a:gridCol w="3297867"/>
                <a:gridCol w="3301595"/>
              </a:tblGrid>
              <a:tr h="403208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1400" dirty="0">
                          <a:effectLst/>
                        </a:rPr>
                        <a:t>البيان</a:t>
                      </a:r>
                      <a:endParaRPr lang="fr-F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1400">
                          <a:effectLst/>
                        </a:rPr>
                        <a:t>الاقتصاد </a:t>
                      </a:r>
                      <a:r>
                        <a:rPr lang="fr-FR" sz="1400">
                          <a:effectLst/>
                        </a:rPr>
                        <a:t>A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1400">
                          <a:effectLst/>
                        </a:rPr>
                        <a:t>الاقتصاد</a:t>
                      </a:r>
                      <a:r>
                        <a:rPr lang="fr-FR" sz="1400">
                          <a:effectLst/>
                        </a:rPr>
                        <a:t> B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</a:tr>
              <a:tr h="403208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1400">
                          <a:effectLst/>
                        </a:rPr>
                        <a:t>الاستهلاك المستقل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1400">
                          <a:effectLst/>
                        </a:rPr>
                        <a:t>150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1400">
                          <a:effectLst/>
                        </a:rPr>
                        <a:t>50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</a:tr>
              <a:tr h="403208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1400">
                          <a:effectLst/>
                        </a:rPr>
                        <a:t>الدخل المتاح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1400">
                          <a:effectLst/>
                        </a:rPr>
                        <a:t>1200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1400">
                          <a:effectLst/>
                        </a:rPr>
                        <a:t>1000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</a:tr>
              <a:tr h="403208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1400">
                          <a:effectLst/>
                        </a:rPr>
                        <a:t>الواردات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1400">
                          <a:effectLst/>
                        </a:rPr>
                        <a:t>100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1400">
                          <a:effectLst/>
                        </a:rPr>
                        <a:t>؟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</a:tr>
              <a:tr h="403208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1400">
                          <a:effectLst/>
                        </a:rPr>
                        <a:t>الصادرات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1400">
                          <a:effectLst/>
                        </a:rPr>
                        <a:t>80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1400">
                          <a:effectLst/>
                        </a:rPr>
                        <a:t>100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</a:tr>
              <a:tr h="403208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1400">
                          <a:effectLst/>
                        </a:rPr>
                        <a:t>الميل الحدي للاستهلاك    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1400">
                          <a:effectLst/>
                        </a:rPr>
                        <a:t>؟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1400">
                          <a:effectLst/>
                        </a:rPr>
                        <a:t>0.75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</a:tr>
              <a:tr h="403208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1400">
                          <a:effectLst/>
                        </a:rPr>
                        <a:t>الاستهلاك النهائي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1400">
                          <a:effectLst/>
                        </a:rPr>
                        <a:t>1050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1400">
                          <a:effectLst/>
                        </a:rPr>
                        <a:t>800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</a:tr>
              <a:tr h="403208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1400" dirty="0" smtClean="0">
                          <a:effectLst/>
                        </a:rPr>
                        <a:t>الاستثمار </a:t>
                      </a:r>
                      <a:r>
                        <a:rPr lang="ar-DZ" sz="1400" dirty="0">
                          <a:effectLst/>
                        </a:rPr>
                        <a:t>المستقل</a:t>
                      </a:r>
                      <a:endParaRPr lang="fr-F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1400">
                          <a:effectLst/>
                        </a:rPr>
                        <a:t>350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1400">
                          <a:effectLst/>
                        </a:rPr>
                        <a:t>100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</a:tr>
              <a:tr h="403208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1400">
                          <a:effectLst/>
                        </a:rPr>
                        <a:t>الانفاق الحكومي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1400">
                          <a:effectLst/>
                        </a:rPr>
                        <a:t>135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1400">
                          <a:effectLst/>
                        </a:rPr>
                        <a:t>100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</a:tr>
              <a:tr h="403208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1400">
                          <a:effectLst/>
                        </a:rPr>
                        <a:t>التحويلات المستقلة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1400">
                          <a:effectLst/>
                        </a:rPr>
                        <a:t>100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1400">
                          <a:effectLst/>
                        </a:rPr>
                        <a:t>150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</a:tr>
              <a:tr h="403208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1400">
                          <a:effectLst/>
                        </a:rPr>
                        <a:t>الضرائب التلقائية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1400">
                          <a:effectLst/>
                        </a:rPr>
                        <a:t>120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1400">
                          <a:effectLst/>
                        </a:rPr>
                        <a:t>100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</a:tr>
              <a:tr h="403208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1400">
                          <a:effectLst/>
                        </a:rPr>
                        <a:t>معدل التحويلات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1400">
                          <a:effectLst/>
                        </a:rPr>
                        <a:t>0.05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1400">
                          <a:effectLst/>
                        </a:rPr>
                        <a:t>0.05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</a:tr>
              <a:tr h="403208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1400">
                          <a:effectLst/>
                        </a:rPr>
                        <a:t>معدل الضرائب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1400">
                          <a:effectLst/>
                        </a:rPr>
                        <a:t>0.15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1400" dirty="0">
                          <a:effectLst/>
                        </a:rPr>
                        <a:t>0.15</a:t>
                      </a:r>
                      <a:endParaRPr lang="fr-F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>
          <a:xfrm>
            <a:off x="540913" y="77273"/>
            <a:ext cx="11359166" cy="450761"/>
          </a:xfrm>
        </p:spPr>
        <p:txBody>
          <a:bodyPr>
            <a:normAutofit fontScale="90000"/>
          </a:bodyPr>
          <a:lstStyle/>
          <a:p>
            <a:pPr algn="r" rtl="1"/>
            <a:r>
              <a:rPr lang="ar-DZ" sz="2800" dirty="0"/>
              <a:t>-</a:t>
            </a:r>
            <a:r>
              <a:rPr lang="ar-DZ" sz="31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حساب الميل الحدي للاستهلاك للاقتصاد </a:t>
            </a:r>
            <a:r>
              <a:rPr lang="fr-FR" sz="31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A</a:t>
            </a:r>
            <a:r>
              <a:rPr lang="ar-DZ" sz="31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والواردات </a:t>
            </a:r>
            <a:r>
              <a:rPr lang="ar-DZ" sz="3100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للاقتصاد</a:t>
            </a:r>
            <a:r>
              <a:rPr lang="fr-FR" sz="3100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 </a:t>
            </a:r>
            <a:r>
              <a:rPr lang="fr-FR" sz="31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B</a:t>
            </a:r>
            <a:r>
              <a:rPr lang="ar-DZ" sz="31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 </a:t>
            </a:r>
            <a:endParaRPr lang="fr-FR" sz="3100" dirty="0"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</p:txBody>
      </p:sp>
      <p:sp>
        <p:nvSpPr>
          <p:cNvPr id="5" name="Espace réservé du contenu 4"/>
          <p:cNvSpPr>
            <a:spLocks noGrp="1"/>
          </p:cNvSpPr>
          <p:nvPr>
            <p:ph idx="1"/>
          </p:nvPr>
        </p:nvSpPr>
        <p:spPr>
          <a:xfrm>
            <a:off x="657380" y="656824"/>
            <a:ext cx="11397245" cy="5924280"/>
          </a:xfrm>
        </p:spPr>
        <p:txBody>
          <a:bodyPr>
            <a:normAutofit/>
          </a:bodyPr>
          <a:lstStyle/>
          <a:p>
            <a:pPr marL="0" indent="0" algn="r" rtl="1">
              <a:buNone/>
            </a:pPr>
            <a:r>
              <a:rPr lang="ar-DZ" sz="2400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-الميل </a:t>
            </a:r>
            <a:r>
              <a:rPr lang="ar-DZ" sz="24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الحدي للاستهلاك للاقتصاد </a:t>
            </a:r>
            <a:r>
              <a:rPr lang="fr-FR" sz="24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A</a:t>
            </a:r>
            <a:endParaRPr lang="ar-DZ" sz="2400" dirty="0" smtClean="0"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  <a:p>
            <a:r>
              <a:rPr lang="fr-FR" sz="2400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C=</a:t>
            </a:r>
            <a:r>
              <a:rPr lang="fr-FR" sz="2400" dirty="0" err="1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a+by</a:t>
            </a:r>
            <a:r>
              <a:rPr lang="fr-FR" sz="2400" baseline="-25000" dirty="0" err="1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d</a:t>
            </a:r>
            <a:r>
              <a:rPr lang="ar-DZ" sz="2400" baseline="-25000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 </a:t>
            </a:r>
          </a:p>
          <a:p>
            <a:r>
              <a:rPr lang="fr-FR" sz="2400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1050=150+b1200</a:t>
            </a:r>
            <a:endParaRPr lang="fr-FR" sz="2400" dirty="0"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  <a:p>
            <a:r>
              <a:rPr lang="fr-FR" sz="24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b=1050-150/120</a:t>
            </a:r>
            <a:r>
              <a:rPr lang="fr-FR" sz="2400" b="1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=0.75</a:t>
            </a:r>
            <a:endParaRPr lang="fr-FR" sz="2400" dirty="0"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  <a:p>
            <a:pPr marL="0" indent="0" algn="r" rtl="1">
              <a:buNone/>
            </a:pPr>
            <a:r>
              <a:rPr lang="ar-DZ" sz="2400" b="1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-</a:t>
            </a:r>
            <a:r>
              <a:rPr lang="ar-DZ" sz="2400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واردات الاقتصاد</a:t>
            </a:r>
            <a:r>
              <a:rPr lang="fr-FR" sz="24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 </a:t>
            </a:r>
            <a:r>
              <a:rPr lang="fr-FR" sz="2400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B</a:t>
            </a:r>
            <a:endParaRPr lang="ar-DZ" sz="2400" dirty="0" smtClean="0"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  <a:p>
            <a:r>
              <a:rPr lang="fr-FR" sz="24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Y*=C+I+G+(X-M)</a:t>
            </a:r>
          </a:p>
          <a:p>
            <a:r>
              <a:rPr lang="fr-FR" sz="24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M=C+I+G+X-Y</a:t>
            </a:r>
          </a:p>
          <a:p>
            <a:r>
              <a:rPr lang="fr-FR" sz="2400" dirty="0" err="1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Yd</a:t>
            </a:r>
            <a:r>
              <a:rPr lang="fr-FR" sz="2400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=</a:t>
            </a:r>
            <a:r>
              <a:rPr lang="fr-FR" sz="2400" dirty="0" err="1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Y-Tx+Tr</a:t>
            </a:r>
            <a:endParaRPr lang="fr-FR" sz="2400" dirty="0"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  <a:p>
            <a:r>
              <a:rPr lang="fr-FR" sz="24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Y*=</a:t>
            </a:r>
            <a:r>
              <a:rPr lang="fr-FR" sz="2400" dirty="0" err="1">
                <a:latin typeface="Traditional Arabic" panose="02020603050405020304" pitchFamily="18" charset="-78"/>
                <a:cs typeface="Traditional Arabic" panose="02020603050405020304" pitchFamily="18" charset="-78"/>
              </a:rPr>
              <a:t>yd+Tx-Tr</a:t>
            </a:r>
            <a:endParaRPr lang="fr-FR" sz="2400" dirty="0"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  <a:p>
            <a:r>
              <a:rPr lang="fr-FR" sz="2400" b="1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Y*=1055..56</a:t>
            </a:r>
            <a:endParaRPr lang="fr-FR" sz="2400" dirty="0"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  <a:p>
            <a:r>
              <a:rPr lang="fr-FR" sz="2400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M=C+I+G+X-Y</a:t>
            </a:r>
            <a:r>
              <a:rPr lang="fr-FR" sz="24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*</a:t>
            </a:r>
          </a:p>
          <a:p>
            <a:r>
              <a:rPr lang="fr-FR" sz="2400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M=800+100+100+100-1055.56=</a:t>
            </a:r>
            <a:r>
              <a:rPr lang="fr-FR" sz="2400" b="1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44.44</a:t>
            </a:r>
            <a:endParaRPr lang="fr-FR" sz="2400" dirty="0"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  <a:p>
            <a:pPr marL="0" indent="0" algn="l">
              <a:buNone/>
            </a:pPr>
            <a:endParaRPr lang="fr-FR" sz="2400" dirty="0"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contenu 3"/>
          <p:cNvSpPr>
            <a:spLocks noGrp="1"/>
          </p:cNvSpPr>
          <p:nvPr>
            <p:ph idx="1"/>
          </p:nvPr>
        </p:nvSpPr>
        <p:spPr>
          <a:xfrm>
            <a:off x="824247" y="206062"/>
            <a:ext cx="11367753" cy="6537638"/>
          </a:xfrm>
        </p:spPr>
        <p:txBody>
          <a:bodyPr>
            <a:normAutofit lnSpcReduction="10000"/>
          </a:bodyPr>
          <a:lstStyle/>
          <a:p>
            <a:pPr marL="0" indent="0" algn="r" rtl="1">
              <a:buNone/>
            </a:pPr>
            <a:r>
              <a:rPr lang="ar-DZ" sz="2400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-</a:t>
            </a:r>
            <a:r>
              <a:rPr lang="ar-DZ" sz="24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 حساب الدخل التوازني ورصيد ميزانية الاقتصاد </a:t>
            </a:r>
            <a:r>
              <a:rPr lang="fr-FR" sz="24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A</a:t>
            </a:r>
            <a:r>
              <a:rPr lang="ar-DZ" sz="24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 </a:t>
            </a:r>
            <a:r>
              <a:rPr lang="ar-DZ" sz="2400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:</a:t>
            </a:r>
            <a:r>
              <a:rPr lang="fr-FR" sz="24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 Y=1 /</a:t>
            </a:r>
            <a:r>
              <a:rPr lang="fr-FR" sz="2400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1-b+btx-btr(a-bTx</a:t>
            </a:r>
            <a:r>
              <a:rPr lang="fr-FR" sz="1200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0</a:t>
            </a:r>
            <a:r>
              <a:rPr lang="fr-FR" sz="2400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+bTr</a:t>
            </a:r>
            <a:r>
              <a:rPr lang="fr-FR" sz="1200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0</a:t>
            </a:r>
            <a:r>
              <a:rPr lang="fr-FR" sz="2400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+I+G+X-M</a:t>
            </a:r>
            <a:r>
              <a:rPr lang="fr-FR" sz="24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)</a:t>
            </a:r>
          </a:p>
          <a:p>
            <a:pPr marL="0" lvl="0" indent="0" algn="r" rtl="1">
              <a:buNone/>
            </a:pPr>
            <a:r>
              <a:rPr lang="ar-DZ" sz="2400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بالتعويض بالقيم نجد </a:t>
            </a:r>
            <a:r>
              <a:rPr lang="fr-FR" sz="2400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y=1/1-0.75+0.75*0.15-0.75*0.05 (150-0.75*120+0,75*100+350+135+80-100) </a:t>
            </a:r>
            <a:r>
              <a:rPr lang="fr-FR" sz="2400" b="1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/>
            </a:r>
            <a:br>
              <a:rPr lang="fr-FR" sz="2400" b="1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</a:br>
            <a:r>
              <a:rPr lang="ar-DZ" sz="2400" b="1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ومنه                                                           </a:t>
            </a:r>
            <a:r>
              <a:rPr lang="fr-FR" sz="2400" b="1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1846.15</a:t>
            </a:r>
            <a:r>
              <a:rPr lang="ar-DZ" sz="2400" b="1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   </a:t>
            </a:r>
            <a:r>
              <a:rPr lang="fr-FR" sz="2400" b="1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y*=</a:t>
            </a:r>
            <a:br>
              <a:rPr lang="fr-FR" sz="2400" b="1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</a:br>
            <a:r>
              <a:rPr lang="ar-DZ" sz="2400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رصيد </a:t>
            </a:r>
            <a:r>
              <a:rPr lang="ar-DZ" sz="24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الميزانية للاقتصاد </a:t>
            </a:r>
            <a:r>
              <a:rPr lang="fr-FR" sz="24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A </a:t>
            </a:r>
          </a:p>
          <a:p>
            <a:r>
              <a:rPr lang="fr-FR" sz="2400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SB=</a:t>
            </a:r>
            <a:r>
              <a:rPr lang="fr-FR" sz="2400" dirty="0" err="1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Tx</a:t>
            </a:r>
            <a:r>
              <a:rPr lang="fr-FR" sz="2400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*-((</a:t>
            </a:r>
            <a:r>
              <a:rPr lang="fr-FR" sz="24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G</a:t>
            </a:r>
            <a:r>
              <a:rPr lang="fr-FR" sz="2400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*+Tr*)</a:t>
            </a:r>
            <a:endParaRPr lang="fr-FR" sz="2400" dirty="0"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  <a:p>
            <a:r>
              <a:rPr lang="fr-FR" sz="2400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SB=Tx</a:t>
            </a:r>
            <a:r>
              <a:rPr lang="fr-FR" sz="1200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0</a:t>
            </a:r>
            <a:r>
              <a:rPr lang="fr-FR" sz="2400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+ty-</a:t>
            </a:r>
            <a:r>
              <a:rPr lang="fr-FR" sz="24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(</a:t>
            </a:r>
            <a:r>
              <a:rPr lang="fr-FR" sz="2400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G+Tr</a:t>
            </a:r>
            <a:r>
              <a:rPr lang="fr-FR" sz="1050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0</a:t>
            </a:r>
            <a:r>
              <a:rPr lang="fr-FR" sz="2400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+ry)</a:t>
            </a:r>
            <a:endParaRPr lang="fr-FR" sz="2400" dirty="0"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  <a:p>
            <a:r>
              <a:rPr lang="fr-FR" sz="24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SB=120+0.15(1846.15)-(350+100+0.05*1846.15)</a:t>
            </a:r>
          </a:p>
          <a:p>
            <a:r>
              <a:rPr lang="fr-FR" sz="2400" b="1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SB=69.615 </a:t>
            </a:r>
            <a:r>
              <a:rPr lang="ar-DZ" sz="24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اذن الميزانية في حالة فائض.</a:t>
            </a:r>
            <a:endParaRPr lang="fr-FR" sz="2400" dirty="0"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  <a:p>
            <a:pPr marL="0" lvl="0" indent="0" algn="r" rtl="1">
              <a:buNone/>
            </a:pPr>
            <a:r>
              <a:rPr lang="ar-DZ" sz="24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اذا كان الناتج عند التشغيل التام هو 2000 </a:t>
            </a:r>
            <a:r>
              <a:rPr lang="ar-DZ" sz="2400" dirty="0" err="1">
                <a:latin typeface="Traditional Arabic" panose="02020603050405020304" pitchFamily="18" charset="-78"/>
                <a:cs typeface="Traditional Arabic" panose="02020603050405020304" pitchFamily="18" charset="-78"/>
              </a:rPr>
              <a:t>ون</a:t>
            </a:r>
            <a:r>
              <a:rPr lang="ar-DZ" sz="24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 بالنسبة للاقتصاد </a:t>
            </a:r>
            <a:r>
              <a:rPr lang="fr-FR" sz="24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A </a:t>
            </a:r>
            <a:r>
              <a:rPr lang="ar-DZ" sz="24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، </a:t>
            </a:r>
            <a:endParaRPr lang="fr-FR" sz="2400" dirty="0"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  <a:p>
            <a:pPr marL="0" indent="0" algn="r" rtl="1">
              <a:buNone/>
            </a:pPr>
            <a:r>
              <a:rPr lang="ar-DZ" sz="24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لدينا الاقتصاد</a:t>
            </a:r>
            <a:r>
              <a:rPr lang="fr-FR" sz="24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A   </a:t>
            </a:r>
            <a:r>
              <a:rPr lang="ar-DZ" sz="24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 في حالة انكماش  أي</a:t>
            </a:r>
            <a:r>
              <a:rPr lang="fr-FR" sz="24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       Y</a:t>
            </a:r>
            <a:r>
              <a:rPr lang="fr-FR" sz="2400" baseline="-250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E</a:t>
            </a:r>
            <a:r>
              <a:rPr lang="fr-FR" sz="2400" baseline="300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* </a:t>
            </a:r>
            <a:r>
              <a:rPr lang="fr-FR" sz="24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&lt;Y</a:t>
            </a:r>
            <a:r>
              <a:rPr lang="fr-FR" sz="2400" baseline="-250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F </a:t>
            </a:r>
            <a:endParaRPr lang="fr-FR" sz="2400" dirty="0"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  <a:p>
            <a:pPr marL="0" indent="0" algn="r" rtl="1">
              <a:buNone/>
            </a:pPr>
            <a:r>
              <a:rPr lang="ar-DZ" sz="24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أي 2000أكبر من 1846.15 </a:t>
            </a:r>
            <a:r>
              <a:rPr lang="fr-FR" sz="2400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 </a:t>
            </a:r>
            <a:r>
              <a:rPr lang="ar-DZ" sz="2400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بفجوة بمقدار </a:t>
            </a:r>
            <a:r>
              <a:rPr lang="fr-FR" sz="2400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      </a:t>
            </a:r>
            <a:r>
              <a:rPr lang="ar-SA" sz="24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:</a:t>
            </a:r>
            <a:r>
              <a:rPr lang="fr-FR" sz="24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 </a:t>
            </a:r>
            <a:r>
              <a:rPr lang="fr-FR" sz="2400" dirty="0" err="1">
                <a:latin typeface="Traditional Arabic" panose="02020603050405020304" pitchFamily="18" charset="-78"/>
                <a:cs typeface="Traditional Arabic" panose="02020603050405020304" pitchFamily="18" charset="-78"/>
              </a:rPr>
              <a:t>Δy</a:t>
            </a:r>
            <a:r>
              <a:rPr lang="fr-FR" sz="24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=153.850</a:t>
            </a:r>
          </a:p>
          <a:p>
            <a:pPr marL="0" indent="0" algn="r" rtl="1">
              <a:buNone/>
            </a:pPr>
            <a:r>
              <a:rPr lang="ar-DZ" sz="24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و</a:t>
            </a:r>
            <a:r>
              <a:rPr lang="fr-FR" sz="24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   </a:t>
            </a:r>
            <a:r>
              <a:rPr lang="ar-DZ" sz="24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منه: </a:t>
            </a:r>
            <a:r>
              <a:rPr lang="fr-FR" sz="24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     </a:t>
            </a:r>
            <a:r>
              <a:rPr lang="fr-FR" sz="2400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    </a:t>
            </a:r>
            <a:r>
              <a:rPr lang="fr-FR" sz="24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Δ y=K</a:t>
            </a:r>
            <a:r>
              <a:rPr lang="fr-FR" sz="2400" baseline="-250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G</a:t>
            </a:r>
            <a:r>
              <a:rPr lang="fr-FR" sz="24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 Δ G</a:t>
            </a:r>
            <a:r>
              <a:rPr lang="ar-DZ" sz="24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      </a:t>
            </a:r>
            <a:r>
              <a:rPr lang="ar-DZ" sz="2400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              </a:t>
            </a:r>
            <a:r>
              <a:rPr lang="fr-FR" sz="2400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=3,0769</a:t>
            </a:r>
            <a:r>
              <a:rPr lang="ar-DZ" sz="2400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 </a:t>
            </a:r>
            <a:r>
              <a:rPr lang="fr-FR" sz="24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1/1-0.75+0.75*0.15-0.75*0.05</a:t>
            </a:r>
            <a:r>
              <a:rPr lang="ar-DZ" sz="2400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    </a:t>
            </a:r>
            <a:r>
              <a:rPr lang="fr-FR" sz="2400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K</a:t>
            </a:r>
            <a:r>
              <a:rPr lang="fr-FR" sz="2400" baseline="-25000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G</a:t>
            </a:r>
            <a:r>
              <a:rPr lang="fr-FR" sz="2400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 =</a:t>
            </a:r>
            <a:endParaRPr lang="ar-DZ" sz="2400" dirty="0"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  <a:p>
            <a:pPr marL="0" indent="0">
              <a:buNone/>
            </a:pPr>
            <a:r>
              <a:rPr lang="fr-FR" sz="24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Δ G= Δ y/ </a:t>
            </a:r>
            <a:r>
              <a:rPr lang="fr-FR" sz="2400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K</a:t>
            </a:r>
            <a:r>
              <a:rPr lang="fr-FR" sz="2400" baseline="-25000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G</a:t>
            </a:r>
            <a:r>
              <a:rPr lang="fr-FR" sz="2400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   =153,850</a:t>
            </a:r>
            <a:r>
              <a:rPr lang="fr-FR" sz="24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/ </a:t>
            </a:r>
            <a:r>
              <a:rPr lang="fr-FR" sz="2400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3,0769=50</a:t>
            </a:r>
          </a:p>
          <a:p>
            <a:pPr marL="0" indent="0" algn="r" rtl="1">
              <a:buNone/>
            </a:pPr>
            <a:r>
              <a:rPr lang="ar-DZ" sz="2400" i="1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أي يجب</a:t>
            </a:r>
            <a:r>
              <a:rPr lang="fr-FR" sz="24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 G</a:t>
            </a:r>
            <a:r>
              <a:rPr lang="ar-DZ" sz="2400" i="1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 زيادة  بـ 50 </a:t>
            </a:r>
            <a:r>
              <a:rPr lang="ar-DZ" sz="2400" i="1" dirty="0" err="1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و,ن</a:t>
            </a:r>
            <a:endParaRPr lang="fr-FR" sz="2400" i="1" dirty="0"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57365782"/>
      </p:ext>
    </p:extLst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103031"/>
            <a:ext cx="12158156" cy="6754969"/>
          </a:xfrm>
        </p:spPr>
        <p:txBody>
          <a:bodyPr>
            <a:noAutofit/>
          </a:bodyPr>
          <a:lstStyle/>
          <a:p>
            <a:pPr marL="0" lvl="0" indent="0" algn="r" rtl="1">
              <a:buNone/>
            </a:pPr>
            <a:r>
              <a:rPr lang="ar-DZ" sz="24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يجب تغيير   واردات الاقتصاد </a:t>
            </a:r>
            <a:r>
              <a:rPr lang="fr-FR" sz="24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A</a:t>
            </a:r>
            <a:r>
              <a:rPr lang="ar-DZ" sz="24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 لتحقيق التوازن في الميزان التجاري </a:t>
            </a:r>
            <a:endParaRPr lang="fr-FR" sz="2400" dirty="0"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  <a:p>
            <a:pPr marL="0" indent="0" algn="r" rtl="1">
              <a:buNone/>
            </a:pPr>
            <a:r>
              <a:rPr lang="ar-DZ" sz="24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لدينا رصيد الميزان التجاري للاقتصاد (</a:t>
            </a:r>
            <a:r>
              <a:rPr lang="fr-FR" sz="24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A</a:t>
            </a:r>
            <a:r>
              <a:rPr lang="ar-DZ" sz="24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) ونرمز له بالرمز </a:t>
            </a:r>
            <a:r>
              <a:rPr lang="fr-FR" sz="24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BTC</a:t>
            </a:r>
          </a:p>
          <a:p>
            <a:r>
              <a:rPr lang="fr-FR" sz="2400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        BTC=X-M</a:t>
            </a:r>
            <a:endParaRPr lang="fr-FR" sz="2400" dirty="0"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  <a:p>
            <a:r>
              <a:rPr lang="fr-FR" sz="2400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BTC=80-100=</a:t>
            </a:r>
            <a:r>
              <a:rPr lang="fr-FR" sz="2400" b="1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-20                 </a:t>
            </a:r>
            <a:r>
              <a:rPr lang="fr-FR" sz="2400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A</a:t>
            </a:r>
            <a:r>
              <a:rPr lang="ar-DZ" sz="24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 </a:t>
            </a:r>
            <a:r>
              <a:rPr lang="ar-DZ" sz="2400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ومنه </a:t>
            </a:r>
            <a:r>
              <a:rPr lang="ar-DZ" sz="24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حالة عجز في الميزان التجاري للاقتصاد</a:t>
            </a:r>
            <a:endParaRPr lang="fr-FR" sz="2400" dirty="0" smtClean="0"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  <a:p>
            <a:pPr marL="0" indent="0" algn="r" rtl="1">
              <a:buNone/>
            </a:pPr>
            <a:r>
              <a:rPr lang="ar-DZ" sz="24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وحتى يتحقق التوازن يجب تغير الميزان التجاري بـ قيمة -</a:t>
            </a:r>
            <a:r>
              <a:rPr lang="ar-DZ" sz="2400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20</a:t>
            </a:r>
            <a:r>
              <a:rPr lang="ar-DZ" sz="24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 ومنه </a:t>
            </a:r>
            <a:r>
              <a:rPr lang="ar-DZ" sz="2400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:</a:t>
            </a:r>
          </a:p>
          <a:p>
            <a:pPr marL="0" indent="0">
              <a:buNone/>
            </a:pPr>
            <a:r>
              <a:rPr lang="fr-FR" sz="24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ΔBTC=-</a:t>
            </a:r>
            <a:r>
              <a:rPr lang="fr-FR" sz="2400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20</a:t>
            </a:r>
            <a:r>
              <a:rPr lang="ar-DZ" sz="2400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 </a:t>
            </a:r>
            <a:r>
              <a:rPr lang="fr-FR" sz="2400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ΔM=</a:t>
            </a:r>
            <a:r>
              <a:rPr lang="fr-FR" sz="24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 </a:t>
            </a:r>
            <a:r>
              <a:rPr lang="fr-FR" sz="2400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?</a:t>
            </a:r>
          </a:p>
          <a:p>
            <a:pPr marL="0" indent="0">
              <a:buNone/>
            </a:pPr>
            <a:r>
              <a:rPr lang="fr-FR" sz="24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ΔBTC +BTC=X-M- Δ M</a:t>
            </a:r>
          </a:p>
          <a:p>
            <a:pPr marL="0" indent="0">
              <a:buNone/>
            </a:pPr>
            <a:r>
              <a:rPr lang="fr-FR" sz="24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ΔBTC=- Δ M</a:t>
            </a:r>
            <a:r>
              <a:rPr lang="fr-FR" sz="2400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=-</a:t>
            </a:r>
            <a:r>
              <a:rPr lang="fr-FR" sz="2400" b="1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20</a:t>
            </a:r>
            <a:endParaRPr lang="fr-FR" sz="2400" b="1" dirty="0"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  <a:p>
            <a:pPr marL="0" lvl="0" indent="0" algn="r" rtl="1">
              <a:buNone/>
            </a:pPr>
            <a:r>
              <a:rPr lang="ar-DZ" sz="24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ومنه الدخل الجديد  وذلك بعد التعويض بقيمة  الواردات الجديدة حيث :</a:t>
            </a:r>
            <a:endParaRPr lang="fr-FR" sz="2400" dirty="0"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  <a:p>
            <a:r>
              <a:rPr lang="fr-FR" sz="24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M’=M+ ΔM=100-20=80</a:t>
            </a:r>
          </a:p>
          <a:p>
            <a:r>
              <a:rPr lang="fr-FR" sz="24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Y=1 /0.325(150-0.75+0.75*100+150+135+80-80)</a:t>
            </a:r>
          </a:p>
          <a:p>
            <a:r>
              <a:rPr lang="fr-FR" sz="24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Y</a:t>
            </a:r>
            <a:r>
              <a:rPr lang="ar-DZ" sz="24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'</a:t>
            </a:r>
            <a:r>
              <a:rPr lang="fr-FR" sz="24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=1907.69</a:t>
            </a:r>
          </a:p>
          <a:p>
            <a:pPr marL="0" indent="0" algn="r" rtl="1">
              <a:buNone/>
            </a:pPr>
            <a:r>
              <a:rPr lang="fr-FR" sz="2400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-</a:t>
            </a:r>
            <a:endParaRPr lang="fr-FR" sz="2400" dirty="0"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048299" y="734096"/>
            <a:ext cx="8915400" cy="5602129"/>
          </a:xfrm>
        </p:spPr>
        <p:txBody>
          <a:bodyPr/>
          <a:lstStyle/>
          <a:p>
            <a:pPr marL="0" indent="0" algn="r" rtl="1">
              <a:buNone/>
            </a:pPr>
            <a:r>
              <a:rPr lang="ar-DZ" sz="24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يمكن تقييم حالة  الميزان التجاري والدخل الوطني للاقتصاد     حالة فائض</a:t>
            </a:r>
            <a:endParaRPr lang="fr-FR" sz="2400" dirty="0"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  <a:p>
            <a:pPr marL="0" indent="0" algn="r" rtl="1">
              <a:buNone/>
            </a:pPr>
            <a:r>
              <a:rPr lang="ar-DZ" sz="24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    </a:t>
            </a:r>
            <a:r>
              <a:rPr lang="fr-FR" sz="24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  BTC=100-44.44=55.56</a:t>
            </a:r>
            <a:r>
              <a:rPr lang="ar-DZ" sz="24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 </a:t>
            </a:r>
            <a:r>
              <a:rPr lang="fr-FR" sz="24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BBTC=X-M 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0725352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070264" y="2587336"/>
            <a:ext cx="10297391" cy="1350819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ar-DZ" sz="6000" dirty="0" smtClean="0">
                <a:solidFill>
                  <a:schemeClr val="accent1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شكرا على الاصغاء والمتابعة</a:t>
            </a:r>
            <a:endParaRPr lang="fr-FR" sz="6000" dirty="0">
              <a:solidFill>
                <a:schemeClr val="accent1"/>
              </a:solidFill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rin">
  <a:themeElements>
    <a:clrScheme name="Brin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Brin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rin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782</TotalTime>
  <Words>251</Words>
  <Application>Microsoft Office PowerPoint</Application>
  <PresentationFormat>Grand écran</PresentationFormat>
  <Paragraphs>86</Paragraphs>
  <Slides>7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8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7</vt:i4>
      </vt:variant>
    </vt:vector>
  </HeadingPairs>
  <TitlesOfParts>
    <vt:vector size="16" baseType="lpstr">
      <vt:lpstr>Arial</vt:lpstr>
      <vt:lpstr>Calibri</vt:lpstr>
      <vt:lpstr>Century Gothic</vt:lpstr>
      <vt:lpstr>Onyx</vt:lpstr>
      <vt:lpstr>Simplified Arabic</vt:lpstr>
      <vt:lpstr>Tahoma</vt:lpstr>
      <vt:lpstr>Traditional Arabic</vt:lpstr>
      <vt:lpstr>Wingdings 3</vt:lpstr>
      <vt:lpstr>Brin</vt:lpstr>
      <vt:lpstr>حل التمرين الرابع (السلسلة الثانية)   الأستاذة: عديسة   </vt:lpstr>
      <vt:lpstr>بافتراضنا نموذج يتكون من اقتصادين Aو B وذلك وفق معطيات الجدول التالي: </vt:lpstr>
      <vt:lpstr>-حساب الميل الحدي للاستهلاك للاقتصاد Aوالواردات للاقتصاد B </vt:lpstr>
      <vt:lpstr>Présentation PowerPoint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الموضوع</dc:title>
  <dc:creator>eldjawda</dc:creator>
  <cp:lastModifiedBy>pc</cp:lastModifiedBy>
  <cp:revision>178</cp:revision>
  <dcterms:created xsi:type="dcterms:W3CDTF">2019-11-18T21:56:28Z</dcterms:created>
  <dcterms:modified xsi:type="dcterms:W3CDTF">2020-05-16T11:01:13Z</dcterms:modified>
</cp:coreProperties>
</file>