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0"/>
  </p:notesMasterIdLst>
  <p:sldIdLst>
    <p:sldId id="256" r:id="rId2"/>
    <p:sldId id="257" r:id="rId3"/>
    <p:sldId id="259" r:id="rId4"/>
    <p:sldId id="260" r:id="rId5"/>
    <p:sldId id="265" r:id="rId6"/>
    <p:sldId id="266" r:id="rId7"/>
    <p:sldId id="267" r:id="rId8"/>
    <p:sldId id="268" r:id="rId9"/>
    <p:sldId id="269" r:id="rId10"/>
    <p:sldId id="271" r:id="rId11"/>
    <p:sldId id="261" r:id="rId12"/>
    <p:sldId id="262" r:id="rId13"/>
    <p:sldId id="263" r:id="rId14"/>
    <p:sldId id="272" r:id="rId15"/>
    <p:sldId id="273" r:id="rId16"/>
    <p:sldId id="274" r:id="rId17"/>
    <p:sldId id="275" r:id="rId18"/>
    <p:sldId id="276" r:id="rId19"/>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70" d="100"/>
          <a:sy n="70" d="100"/>
        </p:scale>
        <p:origin x="1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DZ"/>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0A54895-AD34-489B-A85B-976F2D93E5EE}" type="datetimeFigureOut">
              <a:rPr lang="ar-DZ" smtClean="0"/>
              <a:t>25-06-1437</a:t>
            </a:fld>
            <a:endParaRPr lang="ar-DZ"/>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DZ"/>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DZ"/>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EEA79D2-1D48-4E9D-8917-3914E318F310}" type="slidenum">
              <a:rPr lang="ar-DZ" smtClean="0"/>
              <a:t>‹#›</a:t>
            </a:fld>
            <a:endParaRPr lang="ar-DZ"/>
          </a:p>
        </p:txBody>
      </p:sp>
    </p:spTree>
    <p:extLst>
      <p:ext uri="{BB962C8B-B14F-4D97-AF65-F5344CB8AC3E}">
        <p14:creationId xmlns:p14="http://schemas.microsoft.com/office/powerpoint/2010/main" val="18154391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DZ" dirty="0"/>
          </a:p>
        </p:txBody>
      </p:sp>
      <p:sp>
        <p:nvSpPr>
          <p:cNvPr id="4" name="عنصر نائب لرقم الشريحة 3"/>
          <p:cNvSpPr>
            <a:spLocks noGrp="1"/>
          </p:cNvSpPr>
          <p:nvPr>
            <p:ph type="sldNum" sz="quarter" idx="10"/>
          </p:nvPr>
        </p:nvSpPr>
        <p:spPr/>
        <p:txBody>
          <a:bodyPr/>
          <a:lstStyle/>
          <a:p>
            <a:fld id="{2EEA79D2-1D48-4E9D-8917-3914E318F310}" type="slidenum">
              <a:rPr lang="ar-DZ" smtClean="0"/>
              <a:t>8</a:t>
            </a:fld>
            <a:endParaRPr lang="ar-DZ"/>
          </a:p>
        </p:txBody>
      </p:sp>
    </p:spTree>
    <p:extLst>
      <p:ext uri="{BB962C8B-B14F-4D97-AF65-F5344CB8AC3E}">
        <p14:creationId xmlns:p14="http://schemas.microsoft.com/office/powerpoint/2010/main" val="3668122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DZ"/>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1912386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1081315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247582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410255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8549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تاريخ 4"/>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3534174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7" name="عنصر نائب للتاريخ 6"/>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8" name="عنصر نائب للتذييل 7"/>
          <p:cNvSpPr>
            <a:spLocks noGrp="1"/>
          </p:cNvSpPr>
          <p:nvPr>
            <p:ph type="ftr" sz="quarter" idx="11"/>
          </p:nvPr>
        </p:nvSpPr>
        <p:spPr/>
        <p:txBody>
          <a:bodyPr/>
          <a:lstStyle/>
          <a:p>
            <a:endParaRPr lang="ar-DZ" dirty="0"/>
          </a:p>
        </p:txBody>
      </p:sp>
      <p:sp>
        <p:nvSpPr>
          <p:cNvPr id="9" name="عنصر نائب لرقم الشريحة 8"/>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968838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تاريخ 2"/>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4" name="عنصر نائب للتذييل 3"/>
          <p:cNvSpPr>
            <a:spLocks noGrp="1"/>
          </p:cNvSpPr>
          <p:nvPr>
            <p:ph type="ftr" sz="quarter" idx="11"/>
          </p:nvPr>
        </p:nvSpPr>
        <p:spPr/>
        <p:txBody>
          <a:bodyPr/>
          <a:lstStyle/>
          <a:p>
            <a:endParaRPr lang="ar-DZ" dirty="0"/>
          </a:p>
        </p:txBody>
      </p:sp>
      <p:sp>
        <p:nvSpPr>
          <p:cNvPr id="5" name="عنصر نائب لرقم الشريحة 4"/>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371896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3" name="عنصر نائب للتذييل 2"/>
          <p:cNvSpPr>
            <a:spLocks noGrp="1"/>
          </p:cNvSpPr>
          <p:nvPr>
            <p:ph type="ftr" sz="quarter" idx="11"/>
          </p:nvPr>
        </p:nvSpPr>
        <p:spPr/>
        <p:txBody>
          <a:bodyPr/>
          <a:lstStyle/>
          <a:p>
            <a:endParaRPr lang="ar-DZ" dirty="0"/>
          </a:p>
        </p:txBody>
      </p:sp>
      <p:sp>
        <p:nvSpPr>
          <p:cNvPr id="4" name="عنصر نائب لرقم الشريحة 3"/>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161265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DZ"/>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290349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DZ"/>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dirty="0"/>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926789E-8CAD-400E-BBAD-888093FF0FC4}" type="datetimeFigureOut">
              <a:rPr lang="ar-DZ" smtClean="0"/>
              <a:t>25-06-1437</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t>‹#›</a:t>
            </a:fld>
            <a:endParaRPr lang="ar-DZ" dirty="0"/>
          </a:p>
        </p:txBody>
      </p:sp>
    </p:spTree>
    <p:extLst>
      <p:ext uri="{BB962C8B-B14F-4D97-AF65-F5344CB8AC3E}">
        <p14:creationId xmlns:p14="http://schemas.microsoft.com/office/powerpoint/2010/main" val="363242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926789E-8CAD-400E-BBAD-888093FF0FC4}" type="datetimeFigureOut">
              <a:rPr lang="ar-DZ" smtClean="0"/>
              <a:t>25-06-1437</a:t>
            </a:fld>
            <a:endParaRPr lang="ar-DZ" dirty="0"/>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dirty="0"/>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ECDB316-77B8-4E5D-800E-0EDA1F67034B}" type="slidenum">
              <a:rPr lang="ar-DZ" smtClean="0"/>
              <a:t>‹#›</a:t>
            </a:fld>
            <a:endParaRPr lang="ar-DZ" dirty="0"/>
          </a:p>
        </p:txBody>
      </p:sp>
    </p:spTree>
    <p:extLst>
      <p:ext uri="{BB962C8B-B14F-4D97-AF65-F5344CB8AC3E}">
        <p14:creationId xmlns:p14="http://schemas.microsoft.com/office/powerpoint/2010/main" val="3368167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الاطار المفاهيمي</a:t>
            </a:r>
            <a:endParaRPr lang="ar-DZ" dirty="0"/>
          </a:p>
        </p:txBody>
      </p:sp>
      <p:sp>
        <p:nvSpPr>
          <p:cNvPr id="3" name="عنوان فرعي 2"/>
          <p:cNvSpPr>
            <a:spLocks noGrp="1"/>
          </p:cNvSpPr>
          <p:nvPr>
            <p:ph type="subTitle" idx="1"/>
          </p:nvPr>
        </p:nvSpPr>
        <p:spPr/>
        <p:txBody>
          <a:bodyPr/>
          <a:lstStyle/>
          <a:p>
            <a:r>
              <a:rPr lang="ar-DZ" dirty="0" smtClean="0"/>
              <a:t>للرقابة الجبائية</a:t>
            </a:r>
            <a:endParaRPr lang="ar-DZ" dirty="0"/>
          </a:p>
        </p:txBody>
      </p:sp>
    </p:spTree>
    <p:extLst>
      <p:ext uri="{BB962C8B-B14F-4D97-AF65-F5344CB8AC3E}">
        <p14:creationId xmlns:p14="http://schemas.microsoft.com/office/powerpoint/2010/main" val="2094664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سير عملية </a:t>
            </a:r>
            <a:endParaRPr lang="ar-DZ" dirty="0"/>
          </a:p>
        </p:txBody>
      </p:sp>
      <p:sp>
        <p:nvSpPr>
          <p:cNvPr id="3" name="عنوان فرعي 2"/>
          <p:cNvSpPr>
            <a:spLocks noGrp="1"/>
          </p:cNvSpPr>
          <p:nvPr>
            <p:ph type="subTitle" idx="1"/>
          </p:nvPr>
        </p:nvSpPr>
        <p:spPr/>
        <p:txBody>
          <a:bodyPr/>
          <a:lstStyle/>
          <a:p>
            <a:r>
              <a:rPr lang="ar-DZ" dirty="0" smtClean="0"/>
              <a:t>الرقابة الجبائية</a:t>
            </a:r>
            <a:endParaRPr lang="ar-DZ" dirty="0"/>
          </a:p>
        </p:txBody>
      </p:sp>
    </p:spTree>
    <p:extLst>
      <p:ext uri="{BB962C8B-B14F-4D97-AF65-F5344CB8AC3E}">
        <p14:creationId xmlns:p14="http://schemas.microsoft.com/office/powerpoint/2010/main" val="2114932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288951" y="0"/>
            <a:ext cx="1887055" cy="95410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الرقابة الشكلية</a:t>
            </a:r>
          </a:p>
        </p:txBody>
      </p:sp>
      <p:sp>
        <p:nvSpPr>
          <p:cNvPr id="3" name="مستطيل 2"/>
          <p:cNvSpPr/>
          <p:nvPr/>
        </p:nvSpPr>
        <p:spPr>
          <a:xfrm>
            <a:off x="0" y="954107"/>
            <a:ext cx="12192000" cy="2597827"/>
          </a:xfrm>
          <a:prstGeom prst="rect">
            <a:avLst/>
          </a:prstGeom>
        </p:spPr>
        <p:txBody>
          <a:bodyPr wrap="square">
            <a:spAutoFit/>
          </a:bodyPr>
          <a:lstStyle/>
          <a:p>
            <a:pPr algn="just">
              <a:lnSpc>
                <a:spcPct val="150000"/>
              </a:lnSpc>
            </a:pPr>
            <a:r>
              <a:rPr lang="ar-DZ" sz="2800" b="1" dirty="0"/>
              <a:t>تبدأ هذه الرقابة منذ استلام المصالح المعنية للتصريحات الجبائية المودعة من طرف المكلفين، وتتم مراقبتها بطريقة منتظمة وغير انتقائية وذلك عن طريق الفحص الشكلي للعناصر المصرح بها وتسوية الأخطاء إن </a:t>
            </a:r>
            <a:r>
              <a:rPr lang="ar-DZ" sz="2800" b="1" dirty="0" smtClean="0"/>
              <a:t>وجدت، وذلك وفق الإجراءات التالية:</a:t>
            </a:r>
          </a:p>
          <a:p>
            <a:pPr algn="just">
              <a:lnSpc>
                <a:spcPct val="150000"/>
              </a:lnSpc>
            </a:pPr>
            <a:endParaRPr lang="ar-DZ" sz="2800" b="1" dirty="0"/>
          </a:p>
        </p:txBody>
      </p:sp>
      <p:sp>
        <p:nvSpPr>
          <p:cNvPr id="4" name="مستطيل 3"/>
          <p:cNvSpPr/>
          <p:nvPr/>
        </p:nvSpPr>
        <p:spPr>
          <a:xfrm>
            <a:off x="514066" y="2947314"/>
            <a:ext cx="11436823" cy="3970318"/>
          </a:xfrm>
          <a:prstGeom prst="rect">
            <a:avLst/>
          </a:prstGeom>
        </p:spPr>
        <p:txBody>
          <a:bodyPr wrap="square">
            <a:spAutoFit/>
          </a:bodyPr>
          <a:lstStyle/>
          <a:p>
            <a:pPr algn="just">
              <a:lnSpc>
                <a:spcPct val="150000"/>
              </a:lnSpc>
            </a:pPr>
            <a:r>
              <a:rPr lang="ar-DZ" sz="2400" b="1" u="sng" dirty="0">
                <a:solidFill>
                  <a:srgbClr val="FF0000"/>
                </a:solidFill>
              </a:rPr>
              <a:t>المكلف: </a:t>
            </a:r>
            <a:r>
              <a:rPr lang="ar-DZ" sz="2400" b="1" dirty="0"/>
              <a:t>يجب أن يحتوي كل ملف جبائي على نسخة من الوثائق والمستندات التالية: السجل التجاري بطاقة إثبات الهوية، شهادة الإقامة، شهادة التصريح بالوجود، البطاقة الإحصائية، فضلا عن كل مراسلات المكلف.</a:t>
            </a:r>
            <a:endParaRPr lang="en-US" sz="2400" b="1" dirty="0"/>
          </a:p>
          <a:p>
            <a:pPr algn="just">
              <a:lnSpc>
                <a:spcPct val="150000"/>
              </a:lnSpc>
            </a:pPr>
            <a:r>
              <a:rPr lang="ar-DZ" sz="2400" b="1" u="sng" dirty="0">
                <a:solidFill>
                  <a:srgbClr val="FF0000"/>
                </a:solidFill>
              </a:rPr>
              <a:t>النشاط: </a:t>
            </a:r>
            <a:r>
              <a:rPr lang="ar-DZ" sz="2400" b="1" dirty="0"/>
              <a:t>يجب توفر بطاقة التعريف الجبائي، والتصريحات الشهرية والثلاثية الخاصة بمجموع الضرائب وملخصات أرقام الأعمال لكل سنة.</a:t>
            </a:r>
            <a:endParaRPr lang="en-US" sz="2400" b="1" dirty="0"/>
          </a:p>
          <a:p>
            <a:pPr algn="just">
              <a:lnSpc>
                <a:spcPct val="150000"/>
              </a:lnSpc>
            </a:pPr>
            <a:r>
              <a:rPr lang="ar-DZ" sz="2400" b="1" u="sng" dirty="0">
                <a:solidFill>
                  <a:srgbClr val="FF0000"/>
                </a:solidFill>
              </a:rPr>
              <a:t>الأخطاء المادية</a:t>
            </a:r>
            <a:r>
              <a:rPr lang="ar-DZ" sz="2400" b="1" dirty="0"/>
              <a:t>: التأكد من أن إيداع التصريحات الشهرية والثلاثية في آجالها المحددة، كما يتم التأكد أيضا من أن العمليات الحسابية مدونة في التصريحات وبدون وجود أخطاء في العمليات الحسابية فضلا على أن البيانات المشار إليها في الخانة صحيحة، وان كل بيان يخص الخانة المتعلقة بها.</a:t>
            </a:r>
            <a:endParaRPr lang="en-US" sz="2400" b="1" dirty="0"/>
          </a:p>
        </p:txBody>
      </p:sp>
    </p:spTree>
    <p:extLst>
      <p:ext uri="{BB962C8B-B14F-4D97-AF65-F5344CB8AC3E}">
        <p14:creationId xmlns:p14="http://schemas.microsoft.com/office/powerpoint/2010/main" val="336616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729502" y="0"/>
            <a:ext cx="2446504" cy="82041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الرقابة </a:t>
            </a:r>
            <a:r>
              <a:rPr lang="ar-DZ" sz="2800" b="1" dirty="0" smtClean="0">
                <a:solidFill>
                  <a:prstClr val="black"/>
                </a:solidFill>
              </a:rPr>
              <a:t>على الوثائق</a:t>
            </a:r>
            <a:endParaRPr lang="ar-DZ" sz="2800" b="1" dirty="0">
              <a:solidFill>
                <a:prstClr val="black"/>
              </a:solidFill>
            </a:endParaRPr>
          </a:p>
        </p:txBody>
      </p:sp>
      <p:sp>
        <p:nvSpPr>
          <p:cNvPr id="3" name="مستطيل 2"/>
          <p:cNvSpPr/>
          <p:nvPr/>
        </p:nvSpPr>
        <p:spPr>
          <a:xfrm>
            <a:off x="0" y="1068354"/>
            <a:ext cx="12091916" cy="5632311"/>
          </a:xfrm>
          <a:prstGeom prst="rect">
            <a:avLst/>
          </a:prstGeom>
        </p:spPr>
        <p:txBody>
          <a:bodyPr wrap="square">
            <a:spAutoFit/>
          </a:bodyPr>
          <a:lstStyle/>
          <a:p>
            <a:pPr algn="just">
              <a:lnSpc>
                <a:spcPct val="150000"/>
              </a:lnSpc>
            </a:pPr>
            <a:r>
              <a:rPr lang="ar-DZ" sz="2400" b="1" dirty="0"/>
              <a:t>فإن الرقابة على المستندات يجب أن تكون شاملة وهذا ما يتطلب الفحص الإنتقادي لجميع عناصر التصريح الجبائي، ومقارنتها بالمستندات الملحقة للتصريح وكذا المعلومات والبيانات التي في حوزة المصلحة وبصفة عامة فإن هذه الرقابة تتم على الملف وداخل المكتب حيث تتركز أهداف الرقابة على الوثائق</a:t>
            </a:r>
            <a:r>
              <a:rPr lang="ar-DZ" sz="2400" b="1" dirty="0" smtClean="0"/>
              <a:t>:</a:t>
            </a:r>
          </a:p>
          <a:p>
            <a:pPr algn="just">
              <a:lnSpc>
                <a:spcPct val="150000"/>
              </a:lnSpc>
            </a:pPr>
            <a:endParaRPr lang="en-US" sz="2400" b="1" dirty="0"/>
          </a:p>
          <a:p>
            <a:pPr algn="just">
              <a:lnSpc>
                <a:spcPct val="150000"/>
              </a:lnSpc>
            </a:pPr>
            <a:r>
              <a:rPr lang="ar-DZ" sz="2400" b="1" dirty="0" smtClean="0"/>
              <a:t>قيام </a:t>
            </a:r>
            <a:r>
              <a:rPr lang="ar-DZ" sz="2400" b="1" dirty="0"/>
              <a:t>مصلحة التحقيق بإجراء فحص دقيق وشامل لجميع التصريحات المكتتبة والمقدمة من طرف المكلفين بالضريبة.</a:t>
            </a:r>
            <a:endParaRPr lang="en-US" sz="2400" b="1" dirty="0"/>
          </a:p>
          <a:p>
            <a:pPr algn="just">
              <a:lnSpc>
                <a:spcPct val="150000"/>
              </a:lnSpc>
            </a:pPr>
            <a:r>
              <a:rPr lang="ar-DZ" sz="2400" b="1" dirty="0"/>
              <a:t>تحليل ومقارنة المعلومات عن طريق دراسة ترابطها و تطور ذمة المالية لكل مكلف .</a:t>
            </a:r>
            <a:endParaRPr lang="en-US" sz="2400" b="1" dirty="0"/>
          </a:p>
          <a:p>
            <a:pPr algn="just">
              <a:lnSpc>
                <a:spcPct val="150000"/>
              </a:lnSpc>
            </a:pPr>
            <a:r>
              <a:rPr lang="ar-DZ" sz="2400" b="1" dirty="0"/>
              <a:t>طلب معلومات إضافية من المكلف بالضريبة، او تبريرات وتوضيحات، فيما يخص مبالغ الرسوم المحسوبة والمتعلقة أساسا بالرسم على القيمة المضافة.</a:t>
            </a:r>
            <a:endParaRPr lang="en-US" sz="2400" b="1" dirty="0"/>
          </a:p>
          <a:p>
            <a:pPr algn="just">
              <a:lnSpc>
                <a:spcPct val="150000"/>
              </a:lnSpc>
            </a:pPr>
            <a:r>
              <a:rPr lang="ar-DZ" sz="2400" b="1" dirty="0"/>
              <a:t>التأكد من المعدلات الضريبية على كل عملية، زيادة إلى النظر في طبيعتها إن كانت فعلا متعلقة بالعمليات المحققة أو كانت من بين العمليات المخفية</a:t>
            </a:r>
            <a:r>
              <a:rPr lang="ar-DZ" sz="2400" b="1" dirty="0" smtClean="0"/>
              <a:t>.</a:t>
            </a:r>
            <a:endParaRPr lang="en-US" sz="2400" b="1" dirty="0"/>
          </a:p>
        </p:txBody>
      </p:sp>
    </p:spTree>
    <p:extLst>
      <p:ext uri="{BB962C8B-B14F-4D97-AF65-F5344CB8AC3E}">
        <p14:creationId xmlns:p14="http://schemas.microsoft.com/office/powerpoint/2010/main" val="134940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729502" y="0"/>
            <a:ext cx="2446504" cy="82041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التحقيق المحاسبي </a:t>
            </a:r>
          </a:p>
        </p:txBody>
      </p:sp>
      <p:sp>
        <p:nvSpPr>
          <p:cNvPr id="3" name="مستطيل 2"/>
          <p:cNvSpPr/>
          <p:nvPr/>
        </p:nvSpPr>
        <p:spPr>
          <a:xfrm>
            <a:off x="-109182" y="1000035"/>
            <a:ext cx="12301181" cy="1569660"/>
          </a:xfrm>
          <a:prstGeom prst="rect">
            <a:avLst/>
          </a:prstGeom>
        </p:spPr>
        <p:txBody>
          <a:bodyPr wrap="square">
            <a:spAutoFit/>
          </a:bodyPr>
          <a:lstStyle/>
          <a:p>
            <a:r>
              <a:rPr lang="ar-DZ" sz="3200" b="1" dirty="0" smtClean="0">
                <a:latin typeface="Times New Roman" panose="02020603050405020304" pitchFamily="18" charset="0"/>
                <a:ea typeface="SimSun" panose="02010600030101010101" pitchFamily="2" charset="-122"/>
              </a:rPr>
              <a:t>يهدف </a:t>
            </a:r>
            <a:r>
              <a:rPr lang="ar-DZ" sz="3200" b="1" dirty="0"/>
              <a:t>التحقيق</a:t>
            </a:r>
            <a:r>
              <a:rPr lang="ar-DZ" sz="3200" b="1" dirty="0">
                <a:latin typeface="Times New Roman" panose="02020603050405020304" pitchFamily="18" charset="0"/>
                <a:ea typeface="SimSun" panose="02010600030101010101" pitchFamily="2" charset="-122"/>
              </a:rPr>
              <a:t> المحاسبي إلى مراقبة الوضعية الجبائية للمؤسسة خلال السنوات المحقق فيها فحسب بل </a:t>
            </a:r>
            <a:r>
              <a:rPr lang="ar-DZ" sz="3200" b="1" dirty="0"/>
              <a:t>يسمح</a:t>
            </a:r>
            <a:r>
              <a:rPr lang="ar-DZ" sz="3200" b="1" dirty="0">
                <a:latin typeface="Times New Roman" panose="02020603050405020304" pitchFamily="18" charset="0"/>
                <a:ea typeface="SimSun" panose="02010600030101010101" pitchFamily="2" charset="-122"/>
              </a:rPr>
              <a:t> كذلك بإطلاع هذه الأخيرة على واجباتها الجبائية، ويُطلع عون الإدارة الجبائية المكلف بالضريبة على مصادر الأخطاء التي وقع فيها</a:t>
            </a:r>
            <a:endParaRPr lang="ar-DZ" sz="3200" b="1" dirty="0"/>
          </a:p>
        </p:txBody>
      </p:sp>
      <p:sp>
        <p:nvSpPr>
          <p:cNvPr id="4" name="مستطيل 3"/>
          <p:cNvSpPr/>
          <p:nvPr/>
        </p:nvSpPr>
        <p:spPr>
          <a:xfrm>
            <a:off x="4274738" y="2749313"/>
            <a:ext cx="3533340" cy="584775"/>
          </a:xfrm>
          <a:prstGeom prst="rect">
            <a:avLst/>
          </a:prstGeom>
        </p:spPr>
        <p:txBody>
          <a:bodyPr wrap="none">
            <a:spAutoFit/>
          </a:bodyPr>
          <a:lstStyle/>
          <a:p>
            <a:r>
              <a:rPr lang="ar-DZ" sz="3200" b="1" dirty="0" smtClean="0">
                <a:solidFill>
                  <a:srgbClr val="FF0000"/>
                </a:solidFill>
              </a:rPr>
              <a:t>برمجة </a:t>
            </a:r>
            <a:r>
              <a:rPr lang="ar-DZ" sz="3200" b="1" dirty="0">
                <a:solidFill>
                  <a:srgbClr val="FF0000"/>
                </a:solidFill>
              </a:rPr>
              <a:t>التحقيق المحاسبي</a:t>
            </a:r>
          </a:p>
        </p:txBody>
      </p:sp>
      <p:sp>
        <p:nvSpPr>
          <p:cNvPr id="7" name="مستطيل 6"/>
          <p:cNvSpPr/>
          <p:nvPr/>
        </p:nvSpPr>
        <p:spPr>
          <a:xfrm>
            <a:off x="0" y="3165381"/>
            <a:ext cx="11969086" cy="2957989"/>
          </a:xfrm>
          <a:prstGeom prst="rect">
            <a:avLst/>
          </a:prstGeom>
        </p:spPr>
        <p:txBody>
          <a:bodyPr wrap="square">
            <a:spAutoFit/>
          </a:bodyPr>
          <a:lstStyle/>
          <a:p>
            <a:pPr algn="just">
              <a:lnSpc>
                <a:spcPct val="150000"/>
              </a:lnSpc>
            </a:pPr>
            <a:r>
              <a:rPr lang="ar-SA" sz="3200" b="1" dirty="0" smtClean="0">
                <a:latin typeface="Times New Roman" panose="02020603050405020304" pitchFamily="18" charset="0"/>
                <a:ea typeface="SimSun" panose="02010600030101010101" pitchFamily="2" charset="-122"/>
              </a:rPr>
              <a:t>يكلف </a:t>
            </a:r>
            <a:r>
              <a:rPr lang="ar-SA" sz="3200" b="1" dirty="0">
                <a:latin typeface="Times New Roman" panose="02020603050405020304" pitchFamily="18" charset="0"/>
                <a:ea typeface="SimSun" panose="02010600030101010101" pitchFamily="2" charset="-122"/>
              </a:rPr>
              <a:t>رؤساء المفتشيات نهاية كل سنة بإرسال اقتراحات إلى المديرية الفرعية للرقابة الجبائية الولائية، ويقوم المدير الولائي للضرائب المعني للتشاور معها، ويحدد القائمة النهائية بالأخذ بعين الإعتبار معايير الانتقاء وتوجهات المصالح المركزية، ومن ناحية أخرى الإمكانيات المتوفرة.</a:t>
            </a:r>
            <a:endParaRPr lang="en-US" sz="3200" b="1"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05531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185439" y="0"/>
            <a:ext cx="3417923" cy="584775"/>
          </a:xfrm>
          <a:prstGeom prst="rect">
            <a:avLst/>
          </a:prstGeom>
        </p:spPr>
        <p:txBody>
          <a:bodyPr wrap="none">
            <a:spAutoFit/>
          </a:bodyPr>
          <a:lstStyle/>
          <a:p>
            <a:r>
              <a:rPr lang="ar-DZ" sz="3200" b="1" dirty="0" smtClean="0">
                <a:solidFill>
                  <a:srgbClr val="FF0000"/>
                </a:solidFill>
              </a:rPr>
              <a:t>التحضير </a:t>
            </a:r>
            <a:r>
              <a:rPr lang="ar-DZ" sz="3200" b="1" dirty="0">
                <a:solidFill>
                  <a:srgbClr val="FF0000"/>
                </a:solidFill>
              </a:rPr>
              <a:t>لإجراء التحقيق</a:t>
            </a:r>
          </a:p>
        </p:txBody>
      </p:sp>
      <p:sp>
        <p:nvSpPr>
          <p:cNvPr id="3" name="مربع نص 2"/>
          <p:cNvSpPr txBox="1"/>
          <p:nvPr/>
        </p:nvSpPr>
        <p:spPr>
          <a:xfrm>
            <a:off x="7008125" y="71641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دراسة </a:t>
            </a:r>
            <a:r>
              <a:rPr lang="ar-DZ" sz="2800" b="1" dirty="0"/>
              <a:t>الملف الجبائي للمكلف</a:t>
            </a:r>
            <a:endParaRPr lang="ar-DZ" sz="2800" b="1" dirty="0" smtClean="0"/>
          </a:p>
        </p:txBody>
      </p:sp>
      <p:sp>
        <p:nvSpPr>
          <p:cNvPr id="4" name="مربع نص 3"/>
          <p:cNvSpPr txBox="1"/>
          <p:nvPr/>
        </p:nvSpPr>
        <p:spPr>
          <a:xfrm>
            <a:off x="1057701" y="71641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دراسة </a:t>
            </a:r>
            <a:r>
              <a:rPr lang="ar-DZ" sz="2800" b="1" dirty="0"/>
              <a:t>الوثائق التقنية لنشاط المكلف</a:t>
            </a:r>
            <a:endParaRPr lang="ar-DZ" sz="2800" b="1" dirty="0" smtClean="0"/>
          </a:p>
        </p:txBody>
      </p:sp>
      <p:sp>
        <p:nvSpPr>
          <p:cNvPr id="5" name="سهم للأسفل 4"/>
          <p:cNvSpPr/>
          <p:nvPr/>
        </p:nvSpPr>
        <p:spPr>
          <a:xfrm>
            <a:off x="6083488" y="716415"/>
            <a:ext cx="634622" cy="21699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مربع نص 5"/>
          <p:cNvSpPr txBox="1"/>
          <p:nvPr/>
        </p:nvSpPr>
        <p:spPr>
          <a:xfrm>
            <a:off x="7603362" y="3229877"/>
            <a:ext cx="443396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إعداد </a:t>
            </a:r>
            <a:r>
              <a:rPr lang="ar-DZ" sz="2800" b="1" dirty="0"/>
              <a:t>كشف حالة المقارنة </a:t>
            </a:r>
            <a:r>
              <a:rPr lang="ar-DZ" sz="2800" b="1" dirty="0" smtClean="0"/>
              <a:t>للميزانيات</a:t>
            </a:r>
          </a:p>
        </p:txBody>
      </p:sp>
      <p:sp>
        <p:nvSpPr>
          <p:cNvPr id="7" name="مربع نص 6"/>
          <p:cNvSpPr txBox="1"/>
          <p:nvPr/>
        </p:nvSpPr>
        <p:spPr>
          <a:xfrm>
            <a:off x="4546683" y="4430880"/>
            <a:ext cx="269543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إعداد </a:t>
            </a:r>
            <a:r>
              <a:rPr lang="ar-DZ" sz="2800" b="1" dirty="0"/>
              <a:t>كشف المحاسبة</a:t>
            </a:r>
            <a:endParaRPr lang="ar-DZ" sz="2800" b="1" dirty="0" smtClean="0"/>
          </a:p>
        </p:txBody>
      </p:sp>
      <p:sp>
        <p:nvSpPr>
          <p:cNvPr id="8" name="مربع نص 7"/>
          <p:cNvSpPr txBox="1"/>
          <p:nvPr/>
        </p:nvSpPr>
        <p:spPr>
          <a:xfrm>
            <a:off x="124807" y="5809304"/>
            <a:ext cx="436728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كشف </a:t>
            </a:r>
            <a:r>
              <a:rPr lang="ar-DZ" sz="2800" b="1" dirty="0"/>
              <a:t>مفصل عن المصاريف العامة</a:t>
            </a:r>
            <a:endParaRPr lang="ar-DZ" sz="2800" b="1" dirty="0" smtClean="0"/>
          </a:p>
        </p:txBody>
      </p:sp>
    </p:spTree>
    <p:extLst>
      <p:ext uri="{BB962C8B-B14F-4D97-AF65-F5344CB8AC3E}">
        <p14:creationId xmlns:p14="http://schemas.microsoft.com/office/powerpoint/2010/main" val="29997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0-#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1+#ppt_w/2"/>
                                          </p:val>
                                        </p:tav>
                                        <p:tav tm="100000">
                                          <p:val>
                                            <p:strVal val="#ppt_x"/>
                                          </p:val>
                                        </p:tav>
                                      </p:tavLst>
                                    </p:anim>
                                    <p:anim calcmode="lin" valueType="num">
                                      <p:cBhvr additive="base">
                                        <p:cTn id="3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0-#ppt_w/2"/>
                                          </p:val>
                                        </p:tav>
                                        <p:tav tm="100000">
                                          <p:val>
                                            <p:strVal val="#ppt_x"/>
                                          </p:val>
                                        </p:tav>
                                      </p:tavLst>
                                    </p:anim>
                                    <p:anim calcmode="lin" valueType="num">
                                      <p:cBhvr additive="base">
                                        <p:cTn id="3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0-#ppt_w/2"/>
                                          </p:val>
                                        </p:tav>
                                        <p:tav tm="100000">
                                          <p:val>
                                            <p:strVal val="#ppt_x"/>
                                          </p:val>
                                        </p:tav>
                                      </p:tavLst>
                                    </p:anim>
                                    <p:anim calcmode="lin" valueType="num">
                                      <p:cBhvr additive="base">
                                        <p:cTn id="42"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26036" y="0"/>
            <a:ext cx="4927952" cy="584775"/>
          </a:xfrm>
          <a:prstGeom prst="rect">
            <a:avLst/>
          </a:prstGeom>
        </p:spPr>
        <p:txBody>
          <a:bodyPr wrap="none">
            <a:spAutoFit/>
          </a:bodyPr>
          <a:lstStyle/>
          <a:p>
            <a:r>
              <a:rPr lang="ar-DZ" sz="3200" b="1" dirty="0">
                <a:solidFill>
                  <a:srgbClr val="FF0000"/>
                </a:solidFill>
              </a:rPr>
              <a:t>الانطلاق في عمليات الرقابة الجبائية</a:t>
            </a:r>
          </a:p>
        </p:txBody>
      </p:sp>
      <p:sp>
        <p:nvSpPr>
          <p:cNvPr id="3" name="مربع نص 2"/>
          <p:cNvSpPr txBox="1"/>
          <p:nvPr/>
        </p:nvSpPr>
        <p:spPr>
          <a:xfrm>
            <a:off x="3618215" y="127839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فحص </a:t>
            </a:r>
            <a:r>
              <a:rPr lang="ar-DZ" sz="2800" b="1" dirty="0"/>
              <a:t>محاسبة المكلف من حيث الشكل</a:t>
            </a:r>
            <a:endParaRPr lang="ar-DZ" sz="2800" b="1" dirty="0" smtClean="0"/>
          </a:p>
        </p:txBody>
      </p:sp>
      <p:sp>
        <p:nvSpPr>
          <p:cNvPr id="4" name="مربع نص 3"/>
          <p:cNvSpPr txBox="1"/>
          <p:nvPr/>
        </p:nvSpPr>
        <p:spPr>
          <a:xfrm>
            <a:off x="9029701" y="2506328"/>
            <a:ext cx="2727266"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يجب </a:t>
            </a:r>
            <a:r>
              <a:rPr lang="ar-DZ" sz="2800" b="1" dirty="0"/>
              <a:t>أن تكون كاملة ومنتظمة</a:t>
            </a:r>
            <a:endParaRPr lang="ar-DZ" sz="2800" b="1" dirty="0" smtClean="0"/>
          </a:p>
        </p:txBody>
      </p:sp>
      <p:sp>
        <p:nvSpPr>
          <p:cNvPr id="5" name="مربع نص 4"/>
          <p:cNvSpPr txBox="1"/>
          <p:nvPr/>
        </p:nvSpPr>
        <p:spPr>
          <a:xfrm>
            <a:off x="4981576" y="3849530"/>
            <a:ext cx="2727266"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يجب </a:t>
            </a:r>
            <a:r>
              <a:rPr lang="ar-DZ" sz="2800" b="1" dirty="0"/>
              <a:t>أن تكون متسلسلة وصحيحة</a:t>
            </a:r>
            <a:endParaRPr lang="ar-DZ" sz="2800" b="1" dirty="0" smtClean="0"/>
          </a:p>
        </p:txBody>
      </p:sp>
      <p:sp>
        <p:nvSpPr>
          <p:cNvPr id="6" name="مربع نص 5"/>
          <p:cNvSpPr txBox="1"/>
          <p:nvPr/>
        </p:nvSpPr>
        <p:spPr>
          <a:xfrm>
            <a:off x="1295401" y="2563960"/>
            <a:ext cx="272726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يجب أن تكون مقنعة</a:t>
            </a:r>
            <a:endParaRPr lang="ar-DZ" sz="2800" b="1" dirty="0" smtClean="0"/>
          </a:p>
        </p:txBody>
      </p:sp>
    </p:spTree>
    <p:extLst>
      <p:ext uri="{BB962C8B-B14F-4D97-AF65-F5344CB8AC3E}">
        <p14:creationId xmlns:p14="http://schemas.microsoft.com/office/powerpoint/2010/main" val="235185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0-#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0-#ppt_w/2"/>
                                          </p:val>
                                        </p:tav>
                                        <p:tav tm="100000">
                                          <p:val>
                                            <p:strVal val="#ppt_x"/>
                                          </p:val>
                                        </p:tav>
                                      </p:tavLst>
                                    </p:anim>
                                    <p:anim calcmode="lin" valueType="num">
                                      <p:cBhvr additive="base">
                                        <p:cTn id="3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370998" y="335415"/>
            <a:ext cx="514491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فحص </a:t>
            </a:r>
            <a:r>
              <a:rPr lang="ar-DZ" sz="2800" b="1" dirty="0"/>
              <a:t>محاسبة المكلف من حيث </a:t>
            </a:r>
            <a:r>
              <a:rPr lang="ar-DZ" sz="2800" b="1" dirty="0" smtClean="0"/>
              <a:t>المضمون</a:t>
            </a:r>
          </a:p>
        </p:txBody>
      </p:sp>
      <p:sp>
        <p:nvSpPr>
          <p:cNvPr id="4" name="مربع نص 3"/>
          <p:cNvSpPr txBox="1"/>
          <p:nvPr/>
        </p:nvSpPr>
        <p:spPr>
          <a:xfrm>
            <a:off x="3780140" y="245949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المشتريات والمبيعات</a:t>
            </a:r>
          </a:p>
        </p:txBody>
      </p:sp>
      <p:sp>
        <p:nvSpPr>
          <p:cNvPr id="5" name="مربع نص 4"/>
          <p:cNvSpPr txBox="1"/>
          <p:nvPr/>
        </p:nvSpPr>
        <p:spPr>
          <a:xfrm>
            <a:off x="8601076" y="3687428"/>
            <a:ext cx="331781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حسابات الميزانية</a:t>
            </a:r>
          </a:p>
        </p:txBody>
      </p:sp>
      <p:sp>
        <p:nvSpPr>
          <p:cNvPr id="6" name="مربع نص 5"/>
          <p:cNvSpPr txBox="1"/>
          <p:nvPr/>
        </p:nvSpPr>
        <p:spPr>
          <a:xfrm>
            <a:off x="1457325" y="3745060"/>
            <a:ext cx="3238499"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حسابات التسيير</a:t>
            </a:r>
          </a:p>
        </p:txBody>
      </p:sp>
      <p:sp>
        <p:nvSpPr>
          <p:cNvPr id="7" name="سهم للأسفل 6"/>
          <p:cNvSpPr/>
          <p:nvPr/>
        </p:nvSpPr>
        <p:spPr>
          <a:xfrm>
            <a:off x="5513404" y="1011195"/>
            <a:ext cx="634622" cy="129573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256385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up)">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0-#ppt_w/2"/>
                                          </p:val>
                                        </p:tav>
                                        <p:tav tm="100000">
                                          <p:val>
                                            <p:strVal val="#ppt_x"/>
                                          </p:val>
                                        </p:tav>
                                      </p:tavLst>
                                    </p:anim>
                                    <p:anim calcmode="lin" valueType="num">
                                      <p:cBhvr additive="base">
                                        <p:cTn id="3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38544" y="763385"/>
            <a:ext cx="10586682" cy="1815882"/>
          </a:xfrm>
          <a:prstGeom prst="rect">
            <a:avLst/>
          </a:prstGeom>
        </p:spPr>
        <p:txBody>
          <a:bodyPr wrap="square">
            <a:spAutoFit/>
          </a:bodyPr>
          <a:lstStyle/>
          <a:p>
            <a:pPr algn="just"/>
            <a:r>
              <a:rPr lang="ar-DZ" sz="2800" b="1" dirty="0">
                <a:latin typeface="Times New Roman" panose="02020603050405020304" pitchFamily="18" charset="0"/>
                <a:ea typeface="SimSun" panose="02010600030101010101" pitchFamily="2" charset="-122"/>
              </a:rPr>
              <a:t>بعد إنتهاء المحقق من عملية التحقيق المحاسبي المتعلقة بالفحص الشكلي والضمني لنشاط المكلف يتمكن المحقق من استخلاص نتيجة رفض أو قبول المحاسبة، وفي كلتا الحالتين فإن المحقق ملزم بإرسال نسخة من هذه النتائج إلى المكلف بالضريبة مبينا له فيها التجاوزات الضريبية المكتشفة، والطرق المعتمدة في إعادة تأسيسها.</a:t>
            </a:r>
            <a:endParaRPr lang="ar-DZ" sz="2800" b="1" dirty="0"/>
          </a:p>
        </p:txBody>
      </p:sp>
      <p:sp>
        <p:nvSpPr>
          <p:cNvPr id="3" name="مربع نص 2"/>
          <p:cNvSpPr txBox="1"/>
          <p:nvPr/>
        </p:nvSpPr>
        <p:spPr>
          <a:xfrm>
            <a:off x="3551540" y="24016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تقييم محاسبة المكلف</a:t>
            </a:r>
          </a:p>
        </p:txBody>
      </p:sp>
      <p:sp>
        <p:nvSpPr>
          <p:cNvPr id="4" name="مربع نص 3"/>
          <p:cNvSpPr txBox="1"/>
          <p:nvPr/>
        </p:nvSpPr>
        <p:spPr>
          <a:xfrm>
            <a:off x="8163488" y="2698150"/>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قبول المحاسبة</a:t>
            </a:r>
          </a:p>
        </p:txBody>
      </p:sp>
      <p:sp>
        <p:nvSpPr>
          <p:cNvPr id="5" name="سهم للأسفل 4"/>
          <p:cNvSpPr/>
          <p:nvPr/>
        </p:nvSpPr>
        <p:spPr>
          <a:xfrm rot="19699305">
            <a:off x="10362380" y="3277579"/>
            <a:ext cx="235430" cy="80694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مستطيل 5"/>
          <p:cNvSpPr/>
          <p:nvPr/>
        </p:nvSpPr>
        <p:spPr>
          <a:xfrm>
            <a:off x="10265385" y="4112155"/>
            <a:ext cx="1545615" cy="523220"/>
          </a:xfrm>
          <a:prstGeom prst="rect">
            <a:avLst/>
          </a:prstGeom>
        </p:spPr>
        <p:txBody>
          <a:bodyPr wrap="none">
            <a:spAutoFit/>
          </a:bodyPr>
          <a:lstStyle/>
          <a:p>
            <a:r>
              <a:rPr lang="ar-DZ" sz="2800" b="1" dirty="0" smtClean="0"/>
              <a:t>قبول </a:t>
            </a:r>
            <a:r>
              <a:rPr lang="ar-DZ" sz="2800" b="1" dirty="0"/>
              <a:t>صريح</a:t>
            </a:r>
          </a:p>
        </p:txBody>
      </p:sp>
      <p:sp>
        <p:nvSpPr>
          <p:cNvPr id="7" name="سهم للأسفل 6"/>
          <p:cNvSpPr/>
          <p:nvPr/>
        </p:nvSpPr>
        <p:spPr>
          <a:xfrm rot="1858767">
            <a:off x="8925791" y="3288832"/>
            <a:ext cx="243984" cy="69871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8" name="مستطيل 7"/>
          <p:cNvSpPr/>
          <p:nvPr/>
        </p:nvSpPr>
        <p:spPr>
          <a:xfrm>
            <a:off x="8163488" y="4086226"/>
            <a:ext cx="1435009" cy="523220"/>
          </a:xfrm>
          <a:prstGeom prst="rect">
            <a:avLst/>
          </a:prstGeom>
        </p:spPr>
        <p:txBody>
          <a:bodyPr wrap="none">
            <a:spAutoFit/>
          </a:bodyPr>
          <a:lstStyle/>
          <a:p>
            <a:r>
              <a:rPr lang="ar-DZ" sz="2800" b="1" dirty="0" smtClean="0"/>
              <a:t>قبول نسبي</a:t>
            </a:r>
            <a:endParaRPr lang="ar-DZ" sz="2800" b="1" dirty="0"/>
          </a:p>
        </p:txBody>
      </p:sp>
      <p:sp>
        <p:nvSpPr>
          <p:cNvPr id="9" name="مربع نص 8"/>
          <p:cNvSpPr txBox="1"/>
          <p:nvPr/>
        </p:nvSpPr>
        <p:spPr>
          <a:xfrm>
            <a:off x="1295963" y="2752653"/>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رفض المحاسبة</a:t>
            </a:r>
          </a:p>
        </p:txBody>
      </p:sp>
      <p:sp>
        <p:nvSpPr>
          <p:cNvPr id="10" name="مربع نص 9"/>
          <p:cNvSpPr txBox="1"/>
          <p:nvPr/>
        </p:nvSpPr>
        <p:spPr>
          <a:xfrm>
            <a:off x="3173742" y="4635375"/>
            <a:ext cx="5716285"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إجراءات </a:t>
            </a:r>
            <a:r>
              <a:rPr lang="ar-DZ" sz="2800" b="1" dirty="0"/>
              <a:t>التعديلات والعقوبات المفروضة</a:t>
            </a:r>
            <a:endParaRPr lang="ar-DZ" sz="2800" b="1" dirty="0" smtClean="0"/>
          </a:p>
        </p:txBody>
      </p:sp>
      <p:sp>
        <p:nvSpPr>
          <p:cNvPr id="11" name="مستطيل 10"/>
          <p:cNvSpPr/>
          <p:nvPr/>
        </p:nvSpPr>
        <p:spPr>
          <a:xfrm>
            <a:off x="8883143" y="5341494"/>
            <a:ext cx="2375971" cy="461665"/>
          </a:xfrm>
          <a:prstGeom prst="rect">
            <a:avLst/>
          </a:prstGeom>
        </p:spPr>
        <p:txBody>
          <a:bodyPr wrap="none">
            <a:spAutoFit/>
          </a:bodyPr>
          <a:lstStyle/>
          <a:p>
            <a:r>
              <a:rPr lang="ar-DZ" sz="2400" b="1" dirty="0" smtClean="0"/>
              <a:t>الإجراءات </a:t>
            </a:r>
            <a:r>
              <a:rPr lang="ar-DZ" sz="2400" b="1" dirty="0"/>
              <a:t>الاعتراضية</a:t>
            </a:r>
          </a:p>
        </p:txBody>
      </p:sp>
      <p:sp>
        <p:nvSpPr>
          <p:cNvPr id="12" name="مستطيل 11"/>
          <p:cNvSpPr/>
          <p:nvPr/>
        </p:nvSpPr>
        <p:spPr>
          <a:xfrm>
            <a:off x="8548549" y="5829048"/>
            <a:ext cx="2770310" cy="461665"/>
          </a:xfrm>
          <a:prstGeom prst="rect">
            <a:avLst/>
          </a:prstGeom>
        </p:spPr>
        <p:txBody>
          <a:bodyPr wrap="none">
            <a:spAutoFit/>
          </a:bodyPr>
          <a:lstStyle/>
          <a:p>
            <a:r>
              <a:rPr lang="ar-DZ" sz="2400" b="1" dirty="0" smtClean="0"/>
              <a:t>الإجراءات </a:t>
            </a:r>
            <a:r>
              <a:rPr lang="ar-DZ" sz="2400" b="1" dirty="0"/>
              <a:t>الأحادية الجانب</a:t>
            </a:r>
          </a:p>
        </p:txBody>
      </p:sp>
      <p:sp>
        <p:nvSpPr>
          <p:cNvPr id="13" name="مستطيل 12"/>
          <p:cNvSpPr/>
          <p:nvPr/>
        </p:nvSpPr>
        <p:spPr>
          <a:xfrm>
            <a:off x="2873308" y="5367383"/>
            <a:ext cx="1866217" cy="461665"/>
          </a:xfrm>
          <a:prstGeom prst="rect">
            <a:avLst/>
          </a:prstGeom>
        </p:spPr>
        <p:txBody>
          <a:bodyPr wrap="none">
            <a:spAutoFit/>
          </a:bodyPr>
          <a:lstStyle/>
          <a:p>
            <a:r>
              <a:rPr lang="ar-DZ" sz="2400" b="1" dirty="0" smtClean="0"/>
              <a:t>العقوبات الجبائية</a:t>
            </a:r>
            <a:endParaRPr lang="ar-DZ" sz="2400" b="1" dirty="0"/>
          </a:p>
        </p:txBody>
      </p:sp>
      <p:sp>
        <p:nvSpPr>
          <p:cNvPr id="14" name="مستطيل 13"/>
          <p:cNvSpPr/>
          <p:nvPr/>
        </p:nvSpPr>
        <p:spPr>
          <a:xfrm>
            <a:off x="1716375" y="5854937"/>
            <a:ext cx="3082895" cy="461665"/>
          </a:xfrm>
          <a:prstGeom prst="rect">
            <a:avLst/>
          </a:prstGeom>
        </p:spPr>
        <p:txBody>
          <a:bodyPr wrap="none">
            <a:spAutoFit/>
          </a:bodyPr>
          <a:lstStyle/>
          <a:p>
            <a:r>
              <a:rPr lang="ar-DZ" sz="2400" b="1" dirty="0" smtClean="0"/>
              <a:t>العقوبات الجزائية ( ق ض م)</a:t>
            </a:r>
            <a:endParaRPr lang="ar-DZ" sz="2400" b="1" dirty="0"/>
          </a:p>
        </p:txBody>
      </p:sp>
    </p:spTree>
    <p:extLst>
      <p:ext uri="{BB962C8B-B14F-4D97-AF65-F5344CB8AC3E}">
        <p14:creationId xmlns:p14="http://schemas.microsoft.com/office/powerpoint/2010/main" val="2169853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up)">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1+#ppt_w/2"/>
                                          </p:val>
                                        </p:tav>
                                        <p:tav tm="100000">
                                          <p:val>
                                            <p:strVal val="#ppt_x"/>
                                          </p:val>
                                        </p:tav>
                                      </p:tavLst>
                                    </p:anim>
                                    <p:anim calcmode="lin" valueType="num">
                                      <p:cBhvr additive="base">
                                        <p:cTn id="35"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additive="base">
                                        <p:cTn id="40" dur="500" fill="hold"/>
                                        <p:tgtEl>
                                          <p:spTgt spid="10"/>
                                        </p:tgtEl>
                                        <p:attrNameLst>
                                          <p:attrName>ppt_x</p:attrName>
                                        </p:attrNameLst>
                                      </p:cBhvr>
                                      <p:tavLst>
                                        <p:tav tm="0">
                                          <p:val>
                                            <p:strVal val="1+#ppt_w/2"/>
                                          </p:val>
                                        </p:tav>
                                        <p:tav tm="100000">
                                          <p:val>
                                            <p:strVal val="#ppt_x"/>
                                          </p:val>
                                        </p:tav>
                                      </p:tavLst>
                                    </p:anim>
                                    <p:anim calcmode="lin" valueType="num">
                                      <p:cBhvr additive="base">
                                        <p:cTn id="41"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500"/>
                                        <p:tgtEl>
                                          <p:spTgt spid="1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7" grpId="0" animBg="1"/>
      <p:bldP spid="9" grpId="0" animBg="1"/>
      <p:bldP spid="10" grpId="0" animBg="1"/>
      <p:bldP spid="11" grpId="0"/>
      <p:bldP spid="12" grpId="0"/>
      <p:bldP spid="13"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469654" y="431233"/>
            <a:ext cx="5716285"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إعادة تأسيس فرض الضريبة وتبليغ النتائج</a:t>
            </a:r>
            <a:endParaRPr lang="ar-DZ" sz="2800" b="1" dirty="0" smtClean="0"/>
          </a:p>
        </p:txBody>
      </p:sp>
      <p:sp>
        <p:nvSpPr>
          <p:cNvPr id="3" name="مربع نص 2"/>
          <p:cNvSpPr txBox="1"/>
          <p:nvPr/>
        </p:nvSpPr>
        <p:spPr>
          <a:xfrm>
            <a:off x="7999715" y="1920228"/>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التبليغ الاولي</a:t>
            </a:r>
          </a:p>
        </p:txBody>
      </p:sp>
      <p:sp>
        <p:nvSpPr>
          <p:cNvPr id="4" name="مربع نص 3"/>
          <p:cNvSpPr txBox="1"/>
          <p:nvPr/>
        </p:nvSpPr>
        <p:spPr>
          <a:xfrm>
            <a:off x="2608850" y="1920228"/>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التبليغ </a:t>
            </a:r>
            <a:r>
              <a:rPr lang="ar-DZ" sz="2800" b="1" dirty="0"/>
              <a:t>النهائي</a:t>
            </a:r>
            <a:endParaRPr lang="ar-DZ" sz="2800" b="1" dirty="0" smtClean="0"/>
          </a:p>
        </p:txBody>
      </p:sp>
      <p:sp>
        <p:nvSpPr>
          <p:cNvPr id="5" name="مربع نص 4"/>
          <p:cNvSpPr txBox="1"/>
          <p:nvPr/>
        </p:nvSpPr>
        <p:spPr>
          <a:xfrm>
            <a:off x="2142699" y="4581542"/>
            <a:ext cx="8952642"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إصدار جداول الإخضاع التي تتضمن كل الضرائب والرسوم المطلوب تسديدها والخاصة بالسنوات الأربع التي شملتها عملية التحقيق</a:t>
            </a:r>
            <a:endParaRPr lang="ar-DZ" sz="2800" b="1" dirty="0" smtClean="0"/>
          </a:p>
        </p:txBody>
      </p:sp>
      <p:sp>
        <p:nvSpPr>
          <p:cNvPr id="6" name="سهم للأسفل 5"/>
          <p:cNvSpPr/>
          <p:nvPr/>
        </p:nvSpPr>
        <p:spPr>
          <a:xfrm>
            <a:off x="4353344" y="2864628"/>
            <a:ext cx="634622" cy="129573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2254603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up)">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1+#ppt_w/2"/>
                                          </p:val>
                                        </p:tav>
                                        <p:tav tm="100000">
                                          <p:val>
                                            <p:strVal val="#ppt_x"/>
                                          </p:val>
                                        </p:tav>
                                      </p:tavLst>
                                    </p:anim>
                                    <p:anim calcmode="lin" valueType="num">
                                      <p:cBhvr additive="base">
                                        <p:cTn id="31"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723331" y="1655128"/>
            <a:ext cx="10795379" cy="3046988"/>
          </a:xfrm>
          <a:prstGeom prst="rect">
            <a:avLst/>
          </a:prstGeom>
        </p:spPr>
        <p:txBody>
          <a:bodyPr wrap="square">
            <a:spAutoFit/>
          </a:bodyPr>
          <a:lstStyle/>
          <a:p>
            <a:pPr algn="just">
              <a:lnSpc>
                <a:spcPct val="150000"/>
              </a:lnSpc>
            </a:pPr>
            <a:r>
              <a:rPr lang="ar-DZ" sz="3200" b="1" dirty="0" smtClean="0">
                <a:cs typeface="Simplified Arabic" panose="02010000000000000000" pitchFamily="2" charset="-78"/>
              </a:rPr>
              <a:t>يعتبر النظام الضريبي الجزائري نظام تصريحي، بحيث يمنح الحرية الكاملة للمكلفين بالضريبة في تقديم التصريح بمداخيلهم، لذا تعد الرقابة على هذه التصريحات لازمة، لأنها قد تكون غير صحيحة وخاطئة سواء عن حسن النية أو سوء النية بهدف التهرب من دفع الضريبة.</a:t>
            </a:r>
            <a:endParaRPr lang="ar-DZ" sz="3200" b="1" dirty="0">
              <a:cs typeface="Simplified Arabic" panose="02010000000000000000" pitchFamily="2" charset="-78"/>
            </a:endParaRPr>
          </a:p>
        </p:txBody>
      </p:sp>
    </p:spTree>
    <p:extLst>
      <p:ext uri="{BB962C8B-B14F-4D97-AF65-F5344CB8AC3E}">
        <p14:creationId xmlns:p14="http://schemas.microsoft.com/office/powerpoint/2010/main" val="3234057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159765"/>
            <a:ext cx="12192000" cy="2597827"/>
          </a:xfrm>
          <a:prstGeom prst="rect">
            <a:avLst/>
          </a:prstGeom>
        </p:spPr>
        <p:txBody>
          <a:bodyPr wrap="square">
            <a:spAutoFit/>
          </a:bodyPr>
          <a:lstStyle/>
          <a:p>
            <a:pPr algn="just">
              <a:lnSpc>
                <a:spcPct val="150000"/>
              </a:lnSpc>
            </a:pPr>
            <a:r>
              <a:rPr lang="ar-DZ" sz="2800" b="1" dirty="0" smtClean="0"/>
              <a:t>يمكن تعريف الرقابة الجبائية على أنها تلك العمليات المنتظمة التي تقوم بها الإدارة الجبائية، قصد التحقق من مدى مصداقية مختلف التصريحات وتقييمها بطريقة موضوعية، لغرض تحديد الوعاء الضريبي الحقيقي للمكلف بالضريبة، واكتشاف العمليات التدلسية التي ترمي إلى التهرب من تسديد الدين الضريبي المستحق للخزينة العمومية، وتتم هذه العمليات باستعمال هياكل تقنية وقانونية منحها لها المشرع</a:t>
            </a:r>
            <a:endParaRPr lang="ar-DZ" sz="2800" b="1" dirty="0"/>
          </a:p>
        </p:txBody>
      </p:sp>
      <p:sp>
        <p:nvSpPr>
          <p:cNvPr id="3" name="مربع نص 2"/>
          <p:cNvSpPr txBox="1"/>
          <p:nvPr/>
        </p:nvSpPr>
        <p:spPr>
          <a:xfrm>
            <a:off x="4667534" y="24566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أولا: تعريف الرقابة الجبائية:</a:t>
            </a:r>
            <a:endParaRPr lang="ar-DZ" sz="2800" b="1" dirty="0"/>
          </a:p>
        </p:txBody>
      </p:sp>
      <p:sp>
        <p:nvSpPr>
          <p:cNvPr id="8" name="مربع نص 7"/>
          <p:cNvSpPr txBox="1"/>
          <p:nvPr/>
        </p:nvSpPr>
        <p:spPr>
          <a:xfrm>
            <a:off x="4151194" y="3886867"/>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أسباب الرقابة الجبائية</a:t>
            </a:r>
            <a:endParaRPr lang="ar-DZ" sz="2800" b="1" dirty="0"/>
          </a:p>
        </p:txBody>
      </p:sp>
      <p:sp>
        <p:nvSpPr>
          <p:cNvPr id="9" name="مربع نص 8"/>
          <p:cNvSpPr txBox="1"/>
          <p:nvPr/>
        </p:nvSpPr>
        <p:spPr>
          <a:xfrm>
            <a:off x="7142329" y="5001813"/>
            <a:ext cx="4735773"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كوسيلة لمتابعة التصريحات الجبائية من أجل تحديد الوعاء الضريبي</a:t>
            </a:r>
          </a:p>
        </p:txBody>
      </p:sp>
      <p:sp>
        <p:nvSpPr>
          <p:cNvPr id="10" name="مربع نص 9"/>
          <p:cNvSpPr txBox="1"/>
          <p:nvPr/>
        </p:nvSpPr>
        <p:spPr>
          <a:xfrm>
            <a:off x="1191905" y="500181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كوسيلة لإكتشاف العمليات التدلسية</a:t>
            </a:r>
          </a:p>
        </p:txBody>
      </p:sp>
    </p:spTree>
    <p:extLst>
      <p:ext uri="{BB962C8B-B14F-4D97-AF65-F5344CB8AC3E}">
        <p14:creationId xmlns:p14="http://schemas.microsoft.com/office/powerpoint/2010/main" val="64652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1+#ppt_w/2"/>
                                          </p:val>
                                        </p:tav>
                                        <p:tav tm="100000">
                                          <p:val>
                                            <p:strVal val="#ppt_x"/>
                                          </p:val>
                                        </p:tav>
                                      </p:tavLst>
                                    </p:anim>
                                    <p:anim calcmode="lin" valueType="num">
                                      <p:cBhvr additive="base">
                                        <p:cTn id="27"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500" fill="hold"/>
                                        <p:tgtEl>
                                          <p:spTgt spid="10"/>
                                        </p:tgtEl>
                                        <p:attrNameLst>
                                          <p:attrName>ppt_x</p:attrName>
                                        </p:attrNameLst>
                                      </p:cBhvr>
                                      <p:tavLst>
                                        <p:tav tm="0">
                                          <p:val>
                                            <p:strVal val="0-#ppt_w/2"/>
                                          </p:val>
                                        </p:tav>
                                        <p:tav tm="100000">
                                          <p:val>
                                            <p:strVal val="#ppt_x"/>
                                          </p:val>
                                        </p:tav>
                                      </p:tavLst>
                                    </p:anim>
                                    <p:anim calcmode="lin" valueType="num">
                                      <p:cBhvr additive="base">
                                        <p:cTn id="33"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4667534" y="24566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ثانيا: اشكال الرقابة</a:t>
            </a:r>
            <a:endParaRPr lang="ar-DZ" sz="2800" b="1" dirty="0"/>
          </a:p>
        </p:txBody>
      </p:sp>
      <p:sp>
        <p:nvSpPr>
          <p:cNvPr id="4" name="مربع نص 3"/>
          <p:cNvSpPr txBox="1"/>
          <p:nvPr/>
        </p:nvSpPr>
        <p:spPr>
          <a:xfrm>
            <a:off x="7035420" y="109855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الرقابة الداخلية</a:t>
            </a:r>
          </a:p>
        </p:txBody>
      </p:sp>
      <p:sp>
        <p:nvSpPr>
          <p:cNvPr id="5" name="مربع نص 4"/>
          <p:cNvSpPr txBox="1"/>
          <p:nvPr/>
        </p:nvSpPr>
        <p:spPr>
          <a:xfrm>
            <a:off x="1084996" y="109855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الرقابة الخارجية</a:t>
            </a:r>
          </a:p>
        </p:txBody>
      </p:sp>
      <p:sp>
        <p:nvSpPr>
          <p:cNvPr id="14" name="مستطيل 13"/>
          <p:cNvSpPr/>
          <p:nvPr/>
        </p:nvSpPr>
        <p:spPr>
          <a:xfrm>
            <a:off x="272955" y="1869558"/>
            <a:ext cx="5147731" cy="2677656"/>
          </a:xfrm>
          <a:prstGeom prst="rect">
            <a:avLst/>
          </a:prstGeom>
        </p:spPr>
        <p:txBody>
          <a:bodyPr wrap="square">
            <a:spAutoFit/>
          </a:bodyPr>
          <a:lstStyle/>
          <a:p>
            <a:pPr>
              <a:lnSpc>
                <a:spcPct val="200000"/>
              </a:lnSpc>
            </a:pPr>
            <a:r>
              <a:rPr lang="ar-DZ" sz="2800" b="1" dirty="0" smtClean="0"/>
              <a:t>التحقيق المحاسبي</a:t>
            </a:r>
          </a:p>
          <a:p>
            <a:pPr>
              <a:lnSpc>
                <a:spcPct val="200000"/>
              </a:lnSpc>
            </a:pPr>
            <a:r>
              <a:rPr lang="ar-DZ" sz="2800" b="1" dirty="0" smtClean="0"/>
              <a:t>التحقيق المصوب في المحاسبة</a:t>
            </a:r>
          </a:p>
          <a:p>
            <a:pPr>
              <a:lnSpc>
                <a:spcPct val="200000"/>
              </a:lnSpc>
            </a:pPr>
            <a:r>
              <a:rPr lang="ar-DZ" sz="2800" b="1" dirty="0" smtClean="0"/>
              <a:t>التحقيق المعمق في مجمل الوضعية الجبائية</a:t>
            </a:r>
            <a:endParaRPr lang="ar-DZ" sz="2800" b="1" dirty="0"/>
          </a:p>
        </p:txBody>
      </p:sp>
      <p:sp>
        <p:nvSpPr>
          <p:cNvPr id="15" name="مستطيل 14"/>
          <p:cNvSpPr/>
          <p:nvPr/>
        </p:nvSpPr>
        <p:spPr>
          <a:xfrm>
            <a:off x="6500633" y="2367290"/>
            <a:ext cx="5147731" cy="1682192"/>
          </a:xfrm>
          <a:prstGeom prst="rect">
            <a:avLst/>
          </a:prstGeom>
        </p:spPr>
        <p:txBody>
          <a:bodyPr wrap="square">
            <a:spAutoFit/>
          </a:bodyPr>
          <a:lstStyle/>
          <a:p>
            <a:pPr>
              <a:lnSpc>
                <a:spcPct val="200000"/>
              </a:lnSpc>
            </a:pPr>
            <a:r>
              <a:rPr lang="ar-DZ" sz="2800" b="1" dirty="0" smtClean="0"/>
              <a:t>الرقابة الشكلية</a:t>
            </a:r>
          </a:p>
          <a:p>
            <a:pPr>
              <a:lnSpc>
                <a:spcPct val="200000"/>
              </a:lnSpc>
            </a:pPr>
            <a:r>
              <a:rPr lang="ar-DZ" sz="2800" b="1" dirty="0" smtClean="0"/>
              <a:t>الرقابة على الوثائق</a:t>
            </a:r>
          </a:p>
        </p:txBody>
      </p:sp>
    </p:spTree>
    <p:extLst>
      <p:ext uri="{BB962C8B-B14F-4D97-AF65-F5344CB8AC3E}">
        <p14:creationId xmlns:p14="http://schemas.microsoft.com/office/powerpoint/2010/main" val="33638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0-#ppt_w/2"/>
                                          </p:val>
                                        </p:tav>
                                        <p:tav tm="100000">
                                          <p:val>
                                            <p:strVal val="#ppt_x"/>
                                          </p:val>
                                        </p:tav>
                                      </p:tavLst>
                                    </p:anim>
                                    <p:anim calcmode="lin" valueType="num">
                                      <p:cBhvr additive="base">
                                        <p:cTn id="21"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الاطار القانوني</a:t>
            </a:r>
            <a:endParaRPr lang="ar-DZ" dirty="0"/>
          </a:p>
        </p:txBody>
      </p:sp>
      <p:sp>
        <p:nvSpPr>
          <p:cNvPr id="3" name="عنوان فرعي 2"/>
          <p:cNvSpPr>
            <a:spLocks noGrp="1"/>
          </p:cNvSpPr>
          <p:nvPr>
            <p:ph type="subTitle" idx="1"/>
          </p:nvPr>
        </p:nvSpPr>
        <p:spPr/>
        <p:txBody>
          <a:bodyPr/>
          <a:lstStyle/>
          <a:p>
            <a:r>
              <a:rPr lang="ar-DZ" dirty="0" smtClean="0"/>
              <a:t>للرقابة الجبائية</a:t>
            </a:r>
            <a:endParaRPr lang="ar-DZ" dirty="0"/>
          </a:p>
        </p:txBody>
      </p:sp>
    </p:spTree>
    <p:extLst>
      <p:ext uri="{BB962C8B-B14F-4D97-AF65-F5344CB8AC3E}">
        <p14:creationId xmlns:p14="http://schemas.microsoft.com/office/powerpoint/2010/main" val="1681106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أولا: سلطات الرقابة الجبائية</a:t>
            </a:r>
            <a:endParaRPr lang="ar-DZ" sz="2800" b="1" dirty="0"/>
          </a:p>
        </p:txBody>
      </p:sp>
      <p:sp>
        <p:nvSpPr>
          <p:cNvPr id="5" name="مربع نص 4"/>
          <p:cNvSpPr txBox="1"/>
          <p:nvPr/>
        </p:nvSpPr>
        <p:spPr>
          <a:xfrm>
            <a:off x="0" y="653969"/>
            <a:ext cx="12119212" cy="1015663"/>
          </a:xfrm>
          <a:prstGeom prst="rect">
            <a:avLst/>
          </a:prstGeom>
          <a:noFill/>
        </p:spPr>
        <p:txBody>
          <a:bodyPr wrap="square" rtlCol="1">
            <a:spAutoFit/>
          </a:bodyPr>
          <a:lstStyle/>
          <a:p>
            <a:r>
              <a:rPr lang="ar-DZ" sz="3200" b="1" dirty="0" smtClean="0">
                <a:solidFill>
                  <a:srgbClr val="FF0000"/>
                </a:solidFill>
              </a:rPr>
              <a:t>1- حق </a:t>
            </a:r>
            <a:r>
              <a:rPr lang="ar-DZ" sz="3200" b="1" dirty="0">
                <a:solidFill>
                  <a:srgbClr val="FF0000"/>
                </a:solidFill>
              </a:rPr>
              <a:t>الرقابة:  </a:t>
            </a:r>
            <a:r>
              <a:rPr lang="ar-DZ" sz="2800" b="1" dirty="0" smtClean="0"/>
              <a:t>خول القانون للإدارة </a:t>
            </a:r>
            <a:r>
              <a:rPr lang="ar-DZ" sz="2800" b="1" dirty="0"/>
              <a:t>الجبائية القيام بكل أشكال الرقابة الجبائية سواء الرقابة على التصريحات أو المستندات المستعملة من أجل تأسيس كل ضريبة أو </a:t>
            </a:r>
            <a:r>
              <a:rPr lang="ar-DZ" sz="2800" b="1" dirty="0" smtClean="0"/>
              <a:t>رسم.</a:t>
            </a:r>
            <a:endParaRPr lang="ar-DZ" sz="2800" b="1" dirty="0"/>
          </a:p>
        </p:txBody>
      </p:sp>
      <p:sp>
        <p:nvSpPr>
          <p:cNvPr id="6" name="مربع نص 5"/>
          <p:cNvSpPr txBox="1"/>
          <p:nvPr/>
        </p:nvSpPr>
        <p:spPr>
          <a:xfrm>
            <a:off x="72788" y="1800381"/>
            <a:ext cx="12119212" cy="1446550"/>
          </a:xfrm>
          <a:prstGeom prst="rect">
            <a:avLst/>
          </a:prstGeom>
          <a:noFill/>
        </p:spPr>
        <p:txBody>
          <a:bodyPr wrap="square" rtlCol="1">
            <a:spAutoFit/>
          </a:bodyPr>
          <a:lstStyle/>
          <a:p>
            <a:r>
              <a:rPr lang="ar-DZ" sz="3200" b="1" dirty="0" smtClean="0">
                <a:solidFill>
                  <a:srgbClr val="FF0000"/>
                </a:solidFill>
              </a:rPr>
              <a:t>2- حق الاطلاع</a:t>
            </a:r>
            <a:r>
              <a:rPr lang="ar-DZ" sz="2800" b="1" dirty="0">
                <a:solidFill>
                  <a:srgbClr val="FF0000"/>
                </a:solidFill>
              </a:rPr>
              <a:t>:  </a:t>
            </a:r>
            <a:r>
              <a:rPr lang="ar-DZ" sz="2800" b="1" dirty="0"/>
              <a:t>الحق في الاطلاع على الوثائق والمستندات والملفات الخاصة بالمكلف بالضريبة وذلك بجمع المعلومات الضرورية لعمليات التحقيق والرقابة لدى الإدارات، والهيئات والمؤسسات العمومية، والمؤسسات الخاصة، والتي تفرض عليها عقوبات في حال رفض حق الإطلاع</a:t>
            </a:r>
          </a:p>
        </p:txBody>
      </p:sp>
      <p:sp>
        <p:nvSpPr>
          <p:cNvPr id="7" name="مربع نص 6"/>
          <p:cNvSpPr txBox="1"/>
          <p:nvPr/>
        </p:nvSpPr>
        <p:spPr>
          <a:xfrm>
            <a:off x="72788" y="3246931"/>
            <a:ext cx="12119212" cy="1446550"/>
          </a:xfrm>
          <a:prstGeom prst="rect">
            <a:avLst/>
          </a:prstGeom>
          <a:noFill/>
        </p:spPr>
        <p:txBody>
          <a:bodyPr wrap="square" rtlCol="1">
            <a:spAutoFit/>
          </a:bodyPr>
          <a:lstStyle/>
          <a:p>
            <a:r>
              <a:rPr lang="ar-DZ" sz="3200" b="1" dirty="0" smtClean="0">
                <a:solidFill>
                  <a:srgbClr val="FF0000"/>
                </a:solidFill>
              </a:rPr>
              <a:t>3- حق المعاينة والحجز</a:t>
            </a:r>
            <a:r>
              <a:rPr lang="ar-DZ" sz="2800" b="1" dirty="0" smtClean="0">
                <a:solidFill>
                  <a:srgbClr val="FF0000"/>
                </a:solidFill>
              </a:rPr>
              <a:t>:  </a:t>
            </a:r>
            <a:r>
              <a:rPr lang="ar-DZ" sz="2800" b="1" dirty="0"/>
              <a:t>رخص القانون تحت بعض الشروط على أعوان الإدارة الجبائية بالقيام بمعاينات في كل الأمكنة بهدف البحث، وجمع وحجز كل الوثائق أو المستندات اللازمة لإثبات ممارسة التهرب الضريبي</a:t>
            </a:r>
          </a:p>
        </p:txBody>
      </p:sp>
      <p:sp>
        <p:nvSpPr>
          <p:cNvPr id="8" name="مربع نص 7"/>
          <p:cNvSpPr txBox="1"/>
          <p:nvPr/>
        </p:nvSpPr>
        <p:spPr>
          <a:xfrm>
            <a:off x="72788" y="4693481"/>
            <a:ext cx="12119212" cy="1015663"/>
          </a:xfrm>
          <a:prstGeom prst="rect">
            <a:avLst/>
          </a:prstGeom>
          <a:noFill/>
        </p:spPr>
        <p:txBody>
          <a:bodyPr wrap="square" rtlCol="1">
            <a:spAutoFit/>
          </a:bodyPr>
          <a:lstStyle/>
          <a:p>
            <a:r>
              <a:rPr lang="ar-DZ" sz="3200" b="1" dirty="0" smtClean="0">
                <a:solidFill>
                  <a:srgbClr val="FF0000"/>
                </a:solidFill>
              </a:rPr>
              <a:t>4- حق اجراء البحث</a:t>
            </a:r>
            <a:r>
              <a:rPr lang="ar-DZ" sz="2800" b="1" dirty="0" smtClean="0">
                <a:solidFill>
                  <a:srgbClr val="FF0000"/>
                </a:solidFill>
              </a:rPr>
              <a:t>: </a:t>
            </a:r>
            <a:r>
              <a:rPr lang="ar-DZ" sz="2800" b="1" dirty="0"/>
              <a:t> أي </a:t>
            </a:r>
            <a:r>
              <a:rPr lang="ar-DZ" sz="2800" b="1" dirty="0" smtClean="0"/>
              <a:t>التدخل </a:t>
            </a:r>
            <a:r>
              <a:rPr lang="ar-DZ" sz="2800" b="1" dirty="0"/>
              <a:t>بشكل مفاجئ في المؤسسات التي تقوم بعمليات خاضعة للرسم على القيمة المضافة ولدى كل شخص يقوم بهذه </a:t>
            </a:r>
            <a:r>
              <a:rPr lang="ar-DZ" sz="2800" b="1" dirty="0" smtClean="0"/>
              <a:t>العمليات.</a:t>
            </a:r>
            <a:endParaRPr lang="ar-DZ" sz="2800" b="1" dirty="0"/>
          </a:p>
        </p:txBody>
      </p:sp>
      <p:sp>
        <p:nvSpPr>
          <p:cNvPr id="9" name="مربع نص 8"/>
          <p:cNvSpPr txBox="1"/>
          <p:nvPr/>
        </p:nvSpPr>
        <p:spPr>
          <a:xfrm>
            <a:off x="72788" y="5632199"/>
            <a:ext cx="12119212" cy="1015663"/>
          </a:xfrm>
          <a:prstGeom prst="rect">
            <a:avLst/>
          </a:prstGeom>
          <a:noFill/>
        </p:spPr>
        <p:txBody>
          <a:bodyPr wrap="square" rtlCol="1">
            <a:spAutoFit/>
          </a:bodyPr>
          <a:lstStyle/>
          <a:p>
            <a:r>
              <a:rPr lang="ar-DZ" sz="3200" b="1" dirty="0" smtClean="0">
                <a:solidFill>
                  <a:srgbClr val="FF0000"/>
                </a:solidFill>
              </a:rPr>
              <a:t>5- حق التقادم:  </a:t>
            </a:r>
            <a:r>
              <a:rPr lang="ar-DZ" sz="2800" b="1" dirty="0"/>
              <a:t>نصت عليه المادة 39 من ق إ ج التي حددت الأجل الذي يتقادم فيه عمل الإدارة الجبائية والمحدودة بـ أربع (04) سنوات، الا في وجود مناورات تدليسية </a:t>
            </a:r>
            <a:r>
              <a:rPr lang="ar-DZ" sz="2800" b="1" dirty="0" smtClean="0"/>
              <a:t>.</a:t>
            </a:r>
            <a:endParaRPr lang="ar-DZ" sz="2800" b="1" dirty="0"/>
          </a:p>
        </p:txBody>
      </p:sp>
    </p:spTree>
    <p:extLst>
      <p:ext uri="{BB962C8B-B14F-4D97-AF65-F5344CB8AC3E}">
        <p14:creationId xmlns:p14="http://schemas.microsoft.com/office/powerpoint/2010/main" val="375887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ثانيا: </a:t>
            </a:r>
            <a:r>
              <a:rPr lang="ar-DZ" sz="2800" b="1" dirty="0"/>
              <a:t>حقوق المكلف الخاضع للرقابة</a:t>
            </a:r>
          </a:p>
        </p:txBody>
      </p:sp>
      <p:sp>
        <p:nvSpPr>
          <p:cNvPr id="4" name="مربع نص 3"/>
          <p:cNvSpPr txBox="1"/>
          <p:nvPr/>
        </p:nvSpPr>
        <p:spPr>
          <a:xfrm>
            <a:off x="-391236" y="667616"/>
            <a:ext cx="12583236" cy="1015663"/>
          </a:xfrm>
          <a:prstGeom prst="rect">
            <a:avLst/>
          </a:prstGeom>
          <a:noFill/>
        </p:spPr>
        <p:txBody>
          <a:bodyPr wrap="square" rtlCol="1">
            <a:spAutoFit/>
          </a:bodyPr>
          <a:lstStyle/>
          <a:p>
            <a:r>
              <a:rPr lang="ar-DZ" sz="3200" b="1" dirty="0" smtClean="0">
                <a:solidFill>
                  <a:srgbClr val="FF0000"/>
                </a:solidFill>
              </a:rPr>
              <a:t>1-الإعلام </a:t>
            </a:r>
            <a:r>
              <a:rPr lang="ar-DZ" sz="3200" b="1" dirty="0">
                <a:solidFill>
                  <a:srgbClr val="FF0000"/>
                </a:solidFill>
              </a:rPr>
              <a:t>المسبق وأجل التحضير: </a:t>
            </a:r>
            <a:r>
              <a:rPr lang="ar-DZ" sz="2800" b="1" dirty="0" smtClean="0"/>
              <a:t>إن </a:t>
            </a:r>
            <a:r>
              <a:rPr lang="ar-DZ" sz="2800" b="1" dirty="0"/>
              <a:t>أعوان </a:t>
            </a:r>
            <a:r>
              <a:rPr lang="ar-DZ" sz="2800" b="1" dirty="0" smtClean="0"/>
              <a:t>لا </a:t>
            </a:r>
            <a:r>
              <a:rPr lang="ar-DZ" sz="2800" b="1" dirty="0"/>
              <a:t>يستطيعون إجراء أي مراقبة جبائية بدون إرسال إشعار بالمراقبة، في مقابل إشعار بالاستلام من المكلف مرفقا بميثاق حقوق وواجبات المكلف الخاضع للرقابة</a:t>
            </a:r>
          </a:p>
        </p:txBody>
      </p:sp>
      <p:sp>
        <p:nvSpPr>
          <p:cNvPr id="5" name="مربع نص 4"/>
          <p:cNvSpPr txBox="1"/>
          <p:nvPr/>
        </p:nvSpPr>
        <p:spPr>
          <a:xfrm>
            <a:off x="-391236" y="1683279"/>
            <a:ext cx="12583236" cy="1015663"/>
          </a:xfrm>
          <a:prstGeom prst="rect">
            <a:avLst/>
          </a:prstGeom>
          <a:noFill/>
        </p:spPr>
        <p:txBody>
          <a:bodyPr wrap="square" rtlCol="1">
            <a:spAutoFit/>
          </a:bodyPr>
          <a:lstStyle/>
          <a:p>
            <a:r>
              <a:rPr lang="ar-DZ" sz="3200" b="1" dirty="0" smtClean="0">
                <a:solidFill>
                  <a:srgbClr val="FF0000"/>
                </a:solidFill>
              </a:rPr>
              <a:t>2-الاستعانة </a:t>
            </a:r>
            <a:r>
              <a:rPr lang="ar-DZ" sz="3200" b="1" dirty="0">
                <a:solidFill>
                  <a:srgbClr val="FF0000"/>
                </a:solidFill>
              </a:rPr>
              <a:t>بمستشار: </a:t>
            </a:r>
            <a:r>
              <a:rPr lang="ar-DZ" sz="2800" b="1" dirty="0"/>
              <a:t>يمكن لكل مكلف خاضع للرقابة أن يستعين بمستشار من اختياره (محامي، محاسب، مستشار جبائي) كما يمكن لهذا المستشار الإنابة </a:t>
            </a:r>
            <a:r>
              <a:rPr lang="ar-DZ" sz="2800" b="1" dirty="0" smtClean="0"/>
              <a:t>عنه أثناء </a:t>
            </a:r>
            <a:r>
              <a:rPr lang="ar-DZ" sz="2800" b="1" dirty="0"/>
              <a:t>عمليات </a:t>
            </a:r>
            <a:r>
              <a:rPr lang="ar-DZ" sz="2800" b="1" dirty="0" smtClean="0"/>
              <a:t>التحقيق.</a:t>
            </a:r>
            <a:endParaRPr lang="ar-DZ" sz="2800" b="1" dirty="0"/>
          </a:p>
        </p:txBody>
      </p:sp>
      <p:sp>
        <p:nvSpPr>
          <p:cNvPr id="7" name="مربع نص 6"/>
          <p:cNvSpPr txBox="1"/>
          <p:nvPr/>
        </p:nvSpPr>
        <p:spPr>
          <a:xfrm>
            <a:off x="-391236" y="2698942"/>
            <a:ext cx="12583236" cy="1015663"/>
          </a:xfrm>
          <a:prstGeom prst="rect">
            <a:avLst/>
          </a:prstGeom>
          <a:noFill/>
        </p:spPr>
        <p:txBody>
          <a:bodyPr wrap="square" rtlCol="1">
            <a:spAutoFit/>
          </a:bodyPr>
          <a:lstStyle/>
          <a:p>
            <a:r>
              <a:rPr lang="ar-DZ" sz="3200" b="1" dirty="0" smtClean="0">
                <a:solidFill>
                  <a:srgbClr val="FF0000"/>
                </a:solidFill>
              </a:rPr>
              <a:t>3-عدم </a:t>
            </a:r>
            <a:r>
              <a:rPr lang="ar-DZ" sz="3200" b="1" dirty="0">
                <a:solidFill>
                  <a:srgbClr val="FF0000"/>
                </a:solidFill>
              </a:rPr>
              <a:t>إعادة الرقابة: </a:t>
            </a:r>
            <a:r>
              <a:rPr lang="ar-DZ" sz="2800" b="1" dirty="0"/>
              <a:t>لا يمكن للإدارة الجبائية أن تجري رقابة أخرى فيما يخص نفس الضرائب والرسوم ونفس الفترة، وتكون الرقابة الجبائية نهائية عندما يعطي المكلف موافقته على التعديلات والاقتراحات</a:t>
            </a:r>
          </a:p>
        </p:txBody>
      </p:sp>
      <p:sp>
        <p:nvSpPr>
          <p:cNvPr id="8" name="مربع نص 7"/>
          <p:cNvSpPr txBox="1"/>
          <p:nvPr/>
        </p:nvSpPr>
        <p:spPr>
          <a:xfrm>
            <a:off x="-391236" y="3714605"/>
            <a:ext cx="12583236" cy="1077218"/>
          </a:xfrm>
          <a:prstGeom prst="rect">
            <a:avLst/>
          </a:prstGeom>
          <a:noFill/>
        </p:spPr>
        <p:txBody>
          <a:bodyPr wrap="square" rtlCol="1">
            <a:spAutoFit/>
          </a:bodyPr>
          <a:lstStyle/>
          <a:p>
            <a:r>
              <a:rPr lang="ar-DZ" sz="3200" b="1" dirty="0" smtClean="0">
                <a:solidFill>
                  <a:srgbClr val="FF0000"/>
                </a:solidFill>
              </a:rPr>
              <a:t>4-الاجراء </a:t>
            </a:r>
            <a:r>
              <a:rPr lang="ar-DZ" sz="3200" b="1" dirty="0" err="1" smtClean="0">
                <a:solidFill>
                  <a:srgbClr val="FF0000"/>
                </a:solidFill>
              </a:rPr>
              <a:t>الاعتراضي</a:t>
            </a:r>
            <a:r>
              <a:rPr lang="ar-DZ" sz="3200" b="1" dirty="0" smtClean="0">
                <a:solidFill>
                  <a:srgbClr val="FF0000"/>
                </a:solidFill>
              </a:rPr>
              <a:t>: </a:t>
            </a:r>
            <a:r>
              <a:rPr lang="ar-DZ" sz="2800" b="1" dirty="0" smtClean="0"/>
              <a:t>النقاش </a:t>
            </a:r>
            <a:r>
              <a:rPr lang="ar-DZ" sz="2800" b="1" dirty="0"/>
              <a:t>الشفوي أو الكتابي بين المحقق والمكلف من اجل </a:t>
            </a:r>
            <a:r>
              <a:rPr lang="ar-DZ" sz="2800" b="1" dirty="0" smtClean="0"/>
              <a:t>الاستعلام </a:t>
            </a:r>
            <a:r>
              <a:rPr lang="ar-DZ" sz="2800" b="1" dirty="0"/>
              <a:t>حول سير أشغال عملية الرقابة الجبائية، وهذا بدوره يسمح بإقامة جو من الثقة المتبادلة</a:t>
            </a:r>
            <a:r>
              <a:rPr lang="ar-DZ" sz="2800" b="1" dirty="0" smtClean="0">
                <a:solidFill>
                  <a:srgbClr val="FF0000"/>
                </a:solidFill>
              </a:rPr>
              <a:t> </a:t>
            </a:r>
            <a:r>
              <a:rPr lang="ar-DZ" sz="2800" b="1" dirty="0"/>
              <a:t>بين الطرفين</a:t>
            </a:r>
            <a:r>
              <a:rPr lang="ar-DZ" sz="3200" dirty="0"/>
              <a:t> </a:t>
            </a:r>
          </a:p>
        </p:txBody>
      </p:sp>
      <p:sp>
        <p:nvSpPr>
          <p:cNvPr id="9" name="مربع نص 8"/>
          <p:cNvSpPr txBox="1"/>
          <p:nvPr/>
        </p:nvSpPr>
        <p:spPr>
          <a:xfrm>
            <a:off x="-391236" y="4730268"/>
            <a:ext cx="12583236" cy="584775"/>
          </a:xfrm>
          <a:prstGeom prst="rect">
            <a:avLst/>
          </a:prstGeom>
          <a:noFill/>
        </p:spPr>
        <p:txBody>
          <a:bodyPr wrap="square" rtlCol="1">
            <a:spAutoFit/>
          </a:bodyPr>
          <a:lstStyle/>
          <a:p>
            <a:r>
              <a:rPr lang="ar-DZ" sz="3200" b="1" dirty="0" smtClean="0">
                <a:solidFill>
                  <a:srgbClr val="FF0000"/>
                </a:solidFill>
              </a:rPr>
              <a:t>5-السر المهني:</a:t>
            </a:r>
            <a:endParaRPr lang="ar-DZ" sz="3200" dirty="0"/>
          </a:p>
        </p:txBody>
      </p:sp>
      <p:sp>
        <p:nvSpPr>
          <p:cNvPr id="10" name="مربع نص 9"/>
          <p:cNvSpPr txBox="1"/>
          <p:nvPr/>
        </p:nvSpPr>
        <p:spPr>
          <a:xfrm>
            <a:off x="-357117" y="5315043"/>
            <a:ext cx="12583236" cy="2000548"/>
          </a:xfrm>
          <a:prstGeom prst="rect">
            <a:avLst/>
          </a:prstGeom>
          <a:noFill/>
        </p:spPr>
        <p:txBody>
          <a:bodyPr wrap="square" rtlCol="1">
            <a:spAutoFit/>
          </a:bodyPr>
          <a:lstStyle/>
          <a:p>
            <a:r>
              <a:rPr lang="ar-DZ" sz="3200" b="1" dirty="0" smtClean="0">
                <a:solidFill>
                  <a:srgbClr val="FF0000"/>
                </a:solidFill>
              </a:rPr>
              <a:t>6-اللجوء </a:t>
            </a:r>
            <a:r>
              <a:rPr lang="ar-DZ" sz="3200" b="1" dirty="0">
                <a:solidFill>
                  <a:srgbClr val="FF0000"/>
                </a:solidFill>
              </a:rPr>
              <a:t>النزاعي أو اللجوء الودي</a:t>
            </a:r>
            <a:r>
              <a:rPr lang="ar-DZ" sz="2800" b="1" dirty="0"/>
              <a:t>: اللجوء النزاعي الذي يهدف إلى تصحيح الأخطاء المرتكبة في </a:t>
            </a:r>
            <a:r>
              <a:rPr lang="ar-DZ" sz="2800" b="1" dirty="0" smtClean="0"/>
              <a:t>الوعاء، اللجوء </a:t>
            </a:r>
            <a:r>
              <a:rPr lang="ar-DZ" sz="2800" b="1" dirty="0"/>
              <a:t>الودي يسمح للمكلفين الذين يوجدون في حالة عسر مالي ويستحيل عليهم تسديد دينهم الجبائي بالاستفادة من تخفيض أو تعديل للحقوق </a:t>
            </a:r>
            <a:r>
              <a:rPr lang="ar-DZ" sz="2800" b="1" dirty="0" smtClean="0"/>
              <a:t>المفروضة</a:t>
            </a:r>
            <a:r>
              <a:rPr lang="ar-DZ" sz="3200" b="1" dirty="0" smtClean="0">
                <a:solidFill>
                  <a:srgbClr val="FF0000"/>
                </a:solidFill>
              </a:rPr>
              <a:t>.</a:t>
            </a:r>
            <a:endParaRPr lang="ar-DZ" sz="3200" b="1" dirty="0">
              <a:solidFill>
                <a:srgbClr val="FF0000"/>
              </a:solidFill>
            </a:endParaRPr>
          </a:p>
          <a:p>
            <a:endParaRPr lang="ar-DZ" sz="3200" dirty="0"/>
          </a:p>
        </p:txBody>
      </p:sp>
    </p:spTree>
    <p:extLst>
      <p:ext uri="{BB962C8B-B14F-4D97-AF65-F5344CB8AC3E}">
        <p14:creationId xmlns:p14="http://schemas.microsoft.com/office/powerpoint/2010/main" val="384244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91236" y="152539"/>
            <a:ext cx="12583236" cy="584775"/>
          </a:xfrm>
          <a:prstGeom prst="rect">
            <a:avLst/>
          </a:prstGeom>
          <a:noFill/>
        </p:spPr>
        <p:txBody>
          <a:bodyPr wrap="square" rtlCol="1">
            <a:spAutoFit/>
          </a:bodyPr>
          <a:lstStyle/>
          <a:p>
            <a:r>
              <a:rPr lang="ar-DZ" sz="3200" b="1" dirty="0" smtClean="0">
                <a:solidFill>
                  <a:srgbClr val="FF0000"/>
                </a:solidFill>
              </a:rPr>
              <a:t>7-محدودية </a:t>
            </a:r>
            <a:r>
              <a:rPr lang="ar-DZ" sz="3200" b="1" dirty="0">
                <a:solidFill>
                  <a:srgbClr val="FF0000"/>
                </a:solidFill>
              </a:rPr>
              <a:t>فترة الرقابة في عين المكان</a:t>
            </a:r>
            <a:r>
              <a:rPr lang="ar-DZ" sz="3200" b="1" dirty="0" smtClean="0">
                <a:solidFill>
                  <a:srgbClr val="FF0000"/>
                </a:solidFill>
              </a:rPr>
              <a:t>:</a:t>
            </a:r>
            <a:endParaRPr lang="ar-DZ" sz="2800" b="1" dirty="0"/>
          </a:p>
        </p:txBody>
      </p:sp>
      <p:sp>
        <p:nvSpPr>
          <p:cNvPr id="3" name="مستطيل 2"/>
          <p:cNvSpPr/>
          <p:nvPr/>
        </p:nvSpPr>
        <p:spPr>
          <a:xfrm>
            <a:off x="9254978" y="755433"/>
            <a:ext cx="2937022" cy="584775"/>
          </a:xfrm>
          <a:prstGeom prst="rect">
            <a:avLst/>
          </a:prstGeom>
        </p:spPr>
        <p:txBody>
          <a:bodyPr wrap="none">
            <a:spAutoFit/>
          </a:bodyPr>
          <a:lstStyle/>
          <a:p>
            <a:r>
              <a:rPr lang="ar-DZ" sz="3200" b="1" u="sng" dirty="0" smtClean="0"/>
              <a:t>‌أ-التحقيق </a:t>
            </a:r>
            <a:r>
              <a:rPr lang="ar-DZ" sz="3200" b="1" u="sng" dirty="0"/>
              <a:t>المحاسبي:</a:t>
            </a:r>
          </a:p>
        </p:txBody>
      </p:sp>
      <p:graphicFrame>
        <p:nvGraphicFramePr>
          <p:cNvPr id="4" name="جدول 3"/>
          <p:cNvGraphicFramePr>
            <a:graphicFrameLocks noGrp="1"/>
          </p:cNvGraphicFramePr>
          <p:nvPr>
            <p:extLst>
              <p:ext uri="{D42A27DB-BD31-4B8C-83A1-F6EECF244321}">
                <p14:modId xmlns:p14="http://schemas.microsoft.com/office/powerpoint/2010/main" val="2721596749"/>
              </p:ext>
            </p:extLst>
          </p:nvPr>
        </p:nvGraphicFramePr>
        <p:xfrm>
          <a:off x="2708366" y="1514901"/>
          <a:ext cx="9015060" cy="2453640"/>
        </p:xfrm>
        <a:graphic>
          <a:graphicData uri="http://schemas.openxmlformats.org/drawingml/2006/table">
            <a:tbl>
              <a:tblPr rtl="1" firstRow="1" firstCol="1" bandRow="1"/>
              <a:tblGrid>
                <a:gridCol w="2172105"/>
                <a:gridCol w="4539096"/>
                <a:gridCol w="2303859"/>
              </a:tblGrid>
              <a:tr h="345303">
                <a:tc>
                  <a:txBody>
                    <a:bodyPr/>
                    <a:lstStyle/>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طبيعة النشاط</a:t>
                      </a:r>
                      <a:endParaRPr lang="en-US" sz="1800" b="1" dirty="0">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مبلغ رقم الاعمال محقق فكل سنة (دج)</a:t>
                      </a:r>
                      <a:endParaRPr lang="en-US" sz="1800" b="1" dirty="0">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مدة الرقابة</a:t>
                      </a:r>
                      <a:endParaRPr lang="en-US" sz="1800" b="1">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035908">
                <a:tc>
                  <a:txBody>
                    <a:bodyPr/>
                    <a:lstStyle/>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مؤدي الخدمات</a:t>
                      </a:r>
                      <a:endParaRPr lang="en-US" sz="1800" b="1">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2000" b="1" dirty="0">
                          <a:effectLst/>
                          <a:latin typeface="Times New Roman" panose="02020603050405020304" pitchFamily="18" charset="0"/>
                          <a:ea typeface="SimSun" panose="02010600030101010101" pitchFamily="2" charset="-122"/>
                          <a:cs typeface="Simplified Arabic" panose="02010000000000000000" pitchFamily="2" charset="-78"/>
                        </a:rPr>
                        <a:t>1000000 &gt;</a:t>
                      </a:r>
                      <a:r>
                        <a:rPr lang="ar-SA" sz="2000" b="1" dirty="0">
                          <a:effectLst/>
                          <a:latin typeface="Times New Roman" panose="02020603050405020304" pitchFamily="18" charset="0"/>
                          <a:ea typeface="SimSun" panose="02010600030101010101" pitchFamily="2" charset="-122"/>
                          <a:cs typeface="Simplified Arabic" panose="02010000000000000000" pitchFamily="2" charset="-78"/>
                        </a:rPr>
                        <a:t>دج </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1000000 دج &lt; رقم الأعمال&lt; 5000000 دج</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	</a:t>
                      </a:r>
                      <a:r>
                        <a:rPr lang="fr-FR" sz="2000" b="1" dirty="0">
                          <a:effectLst/>
                          <a:latin typeface="Times New Roman" panose="02020603050405020304" pitchFamily="18" charset="0"/>
                          <a:ea typeface="SimSun" panose="02010600030101010101" pitchFamily="2" charset="-122"/>
                          <a:cs typeface="Simplified Arabic" panose="02010000000000000000" pitchFamily="2" charset="-78"/>
                        </a:rPr>
                        <a:t> &lt;</a:t>
                      </a: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	5000000 دج </a:t>
                      </a:r>
                      <a:endParaRPr lang="en-US" sz="1800" b="1" dirty="0">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3 أشهر</a:t>
                      </a:r>
                      <a:endParaRPr lang="en-US" sz="1800" b="1">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6 أشهر </a:t>
                      </a:r>
                      <a:endParaRPr lang="en-US" sz="1800" b="1">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9 أشهر </a:t>
                      </a:r>
                      <a:endParaRPr lang="en-US" sz="1800" b="1">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5908">
                <a:tc>
                  <a:txBody>
                    <a:bodyPr/>
                    <a:lstStyle/>
                    <a:p>
                      <a:pPr algn="just" rtl="1">
                        <a:lnSpc>
                          <a:spcPct val="115000"/>
                        </a:lnSpc>
                        <a:spcAft>
                          <a:spcPts val="0"/>
                        </a:spcAft>
                      </a:pPr>
                      <a:r>
                        <a:rPr lang="ar-DZ" sz="2000" b="1">
                          <a:effectLst/>
                          <a:latin typeface="Times New Roman" panose="02020603050405020304" pitchFamily="18" charset="0"/>
                          <a:ea typeface="SimSun" panose="02010600030101010101" pitchFamily="2" charset="-122"/>
                          <a:cs typeface="Simplified Arabic" panose="02010000000000000000" pitchFamily="2" charset="-78"/>
                        </a:rPr>
                        <a:t>كل المؤسسات الأخرى</a:t>
                      </a:r>
                      <a:endParaRPr lang="en-US" sz="1800" b="1">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 </a:t>
                      </a:r>
                      <a:r>
                        <a:rPr lang="en-US" sz="2000" b="1" dirty="0">
                          <a:effectLst/>
                          <a:latin typeface="Times New Roman" panose="02020603050405020304" pitchFamily="18" charset="0"/>
                          <a:ea typeface="SimSun" panose="02010600030101010101" pitchFamily="2" charset="-122"/>
                          <a:cs typeface="Simplified Arabic" panose="02010000000000000000" pitchFamily="2" charset="-78"/>
                        </a:rPr>
                        <a:t>2000000 &gt;</a:t>
                      </a:r>
                      <a:r>
                        <a:rPr lang="ar-SA" sz="2000" b="1" dirty="0">
                          <a:effectLst/>
                          <a:latin typeface="Times New Roman" panose="02020603050405020304" pitchFamily="18" charset="0"/>
                          <a:ea typeface="SimSun" panose="02010600030101010101" pitchFamily="2" charset="-122"/>
                          <a:cs typeface="Simplified Arabic" panose="02010000000000000000" pitchFamily="2" charset="-78"/>
                        </a:rPr>
                        <a:t>دج </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2000000 دج&lt; رقم الأعمال&lt; 10000000 دج</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en-US" sz="2000" b="1" dirty="0">
                          <a:effectLst/>
                          <a:latin typeface="Times New Roman" panose="02020603050405020304" pitchFamily="18" charset="0"/>
                          <a:ea typeface="SimSun" panose="02010600030101010101" pitchFamily="2" charset="-122"/>
                          <a:cs typeface="Simplified Arabic" panose="02010000000000000000" pitchFamily="2" charset="-78"/>
                        </a:rPr>
                        <a:t>10000000 </a:t>
                      </a:r>
                      <a:r>
                        <a:rPr lang="fr-FR" sz="2000" b="1" dirty="0">
                          <a:effectLst/>
                          <a:latin typeface="Times New Roman" panose="02020603050405020304" pitchFamily="18" charset="0"/>
                          <a:ea typeface="SimSun" panose="02010600030101010101" pitchFamily="2" charset="-122"/>
                          <a:cs typeface="Simplified Arabic" panose="02010000000000000000" pitchFamily="2" charset="-78"/>
                        </a:rPr>
                        <a:t>&lt;</a:t>
                      </a:r>
                      <a:r>
                        <a:rPr lang="ar-SA" sz="2000" b="1" dirty="0">
                          <a:effectLst/>
                          <a:latin typeface="Times New Roman" panose="02020603050405020304" pitchFamily="18" charset="0"/>
                          <a:ea typeface="SimSun" panose="02010600030101010101" pitchFamily="2" charset="-122"/>
                          <a:cs typeface="Simplified Arabic" panose="02010000000000000000" pitchFamily="2" charset="-78"/>
                        </a:rPr>
                        <a:t>دج</a:t>
                      </a:r>
                      <a:endParaRPr lang="en-US" sz="1800" b="1" dirty="0">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3 أشهر</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6 أشهر </a:t>
                      </a:r>
                      <a:endParaRPr lang="en-US" sz="1800" b="1" dirty="0">
                        <a:effectLst/>
                        <a:latin typeface="Times New Roman" panose="02020603050405020304" pitchFamily="18" charset="0"/>
                        <a:ea typeface="SimSun" panose="02010600030101010101" pitchFamily="2" charset="-122"/>
                      </a:endParaRPr>
                    </a:p>
                    <a:p>
                      <a:pPr algn="just" rtl="1">
                        <a:lnSpc>
                          <a:spcPct val="115000"/>
                        </a:lnSpc>
                        <a:spcAft>
                          <a:spcPts val="0"/>
                        </a:spcAft>
                      </a:pPr>
                      <a:r>
                        <a:rPr lang="ar-DZ" sz="2000" b="1" dirty="0">
                          <a:effectLst/>
                          <a:latin typeface="Times New Roman" panose="02020603050405020304" pitchFamily="18" charset="0"/>
                          <a:ea typeface="SimSun" panose="02010600030101010101" pitchFamily="2" charset="-122"/>
                          <a:cs typeface="Simplified Arabic" panose="02010000000000000000" pitchFamily="2" charset="-78"/>
                        </a:rPr>
                        <a:t>9 أشهر</a:t>
                      </a:r>
                      <a:endParaRPr lang="en-US" sz="1800" b="1" dirty="0">
                        <a:effectLst/>
                        <a:latin typeface="Times New Roman" panose="02020603050405020304" pitchFamily="18" charset="0"/>
                        <a:ea typeface="SimSun"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مستطيل 4"/>
          <p:cNvSpPr/>
          <p:nvPr/>
        </p:nvSpPr>
        <p:spPr>
          <a:xfrm>
            <a:off x="1994978" y="4028699"/>
            <a:ext cx="10197022" cy="584775"/>
          </a:xfrm>
          <a:prstGeom prst="rect">
            <a:avLst/>
          </a:prstGeom>
        </p:spPr>
        <p:txBody>
          <a:bodyPr wrap="none">
            <a:spAutoFit/>
          </a:bodyPr>
          <a:lstStyle/>
          <a:p>
            <a:r>
              <a:rPr lang="ar-DZ" sz="3200" b="1" u="sng" dirty="0" smtClean="0"/>
              <a:t>ب-التحقيق </a:t>
            </a:r>
            <a:r>
              <a:rPr lang="ar-DZ" sz="3200" b="1" u="sng" dirty="0"/>
              <a:t>المصوب: </a:t>
            </a:r>
            <a:r>
              <a:rPr lang="ar-DZ" sz="3200" b="1" dirty="0" smtClean="0"/>
              <a:t>مدة </a:t>
            </a:r>
            <a:r>
              <a:rPr lang="ar-DZ" sz="3200" b="1" dirty="0"/>
              <a:t>التحقيق في عين المكان، </a:t>
            </a:r>
            <a:r>
              <a:rPr lang="ar-DZ" sz="3200" b="1" dirty="0" smtClean="0"/>
              <a:t>على أكثر شهرين(02</a:t>
            </a:r>
            <a:r>
              <a:rPr lang="ar-DZ" sz="3200" b="1" dirty="0"/>
              <a:t>) .</a:t>
            </a:r>
          </a:p>
        </p:txBody>
      </p:sp>
      <p:sp>
        <p:nvSpPr>
          <p:cNvPr id="6" name="مستطيل 5"/>
          <p:cNvSpPr/>
          <p:nvPr/>
        </p:nvSpPr>
        <p:spPr>
          <a:xfrm>
            <a:off x="-87976" y="4923981"/>
            <a:ext cx="12729767" cy="584775"/>
          </a:xfrm>
          <a:prstGeom prst="rect">
            <a:avLst/>
          </a:prstGeom>
        </p:spPr>
        <p:txBody>
          <a:bodyPr wrap="none">
            <a:spAutoFit/>
          </a:bodyPr>
          <a:lstStyle/>
          <a:p>
            <a:pPr lvl="1"/>
            <a:r>
              <a:rPr lang="ar-DZ" sz="3200" b="1" u="sng" dirty="0"/>
              <a:t>ج-التحقيق</a:t>
            </a:r>
            <a:r>
              <a:rPr lang="ar-DZ" sz="2800" b="1" u="sng" dirty="0"/>
              <a:t> المعمق في الوضعية الجبائية الشاملة: </a:t>
            </a:r>
            <a:r>
              <a:rPr lang="ar-DZ" sz="2800" b="1" dirty="0"/>
              <a:t>سنة واحدة </a:t>
            </a:r>
            <a:r>
              <a:rPr lang="ar-DZ" sz="2800" b="1" dirty="0" smtClean="0"/>
              <a:t>اعتبارا </a:t>
            </a:r>
            <a:r>
              <a:rPr lang="ar-DZ" sz="2800" b="1" dirty="0"/>
              <a:t>من تاريخ استلام الإشعار بالتحقيق</a:t>
            </a:r>
            <a:endParaRPr lang="en-US" sz="2800" b="1" dirty="0"/>
          </a:p>
        </p:txBody>
      </p:sp>
    </p:spTree>
    <p:extLst>
      <p:ext uri="{BB962C8B-B14F-4D97-AF65-F5344CB8AC3E}">
        <p14:creationId xmlns:p14="http://schemas.microsoft.com/office/powerpoint/2010/main" val="1726087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ثالثا: التزامات المكلفين بالضريبة</a:t>
            </a:r>
            <a:endParaRPr lang="ar-DZ" sz="2800" b="1" dirty="0"/>
          </a:p>
        </p:txBody>
      </p:sp>
      <p:sp>
        <p:nvSpPr>
          <p:cNvPr id="3" name="مربع نص 2"/>
          <p:cNvSpPr txBox="1"/>
          <p:nvPr/>
        </p:nvSpPr>
        <p:spPr>
          <a:xfrm>
            <a:off x="-391236" y="667616"/>
            <a:ext cx="12583236" cy="584775"/>
          </a:xfrm>
          <a:prstGeom prst="rect">
            <a:avLst/>
          </a:prstGeom>
          <a:noFill/>
        </p:spPr>
        <p:txBody>
          <a:bodyPr wrap="square" rtlCol="1">
            <a:spAutoFit/>
          </a:bodyPr>
          <a:lstStyle/>
          <a:p>
            <a:r>
              <a:rPr lang="ar-DZ" sz="3200" b="1" dirty="0" smtClean="0">
                <a:solidFill>
                  <a:srgbClr val="FF0000"/>
                </a:solidFill>
              </a:rPr>
              <a:t>1-الالتزامات المحاسبية: </a:t>
            </a:r>
            <a:r>
              <a:rPr lang="ar-DZ" sz="2800" b="1" dirty="0" smtClean="0"/>
              <a:t>تطبيق محاسبة تتماشى مع النظام الساري المفعول و مسك الدفاتر المحاسبية </a:t>
            </a:r>
            <a:endParaRPr lang="ar-DZ" sz="2800" b="1" dirty="0"/>
          </a:p>
        </p:txBody>
      </p:sp>
      <p:sp>
        <p:nvSpPr>
          <p:cNvPr id="4" name="مربع نص 3"/>
          <p:cNvSpPr txBox="1"/>
          <p:nvPr/>
        </p:nvSpPr>
        <p:spPr>
          <a:xfrm>
            <a:off x="-391236" y="1929050"/>
            <a:ext cx="12583236" cy="1015663"/>
          </a:xfrm>
          <a:prstGeom prst="rect">
            <a:avLst/>
          </a:prstGeom>
          <a:noFill/>
        </p:spPr>
        <p:txBody>
          <a:bodyPr wrap="square" rtlCol="1">
            <a:spAutoFit/>
          </a:bodyPr>
          <a:lstStyle/>
          <a:p>
            <a:r>
              <a:rPr lang="ar-DZ" sz="3200" b="1" dirty="0" smtClean="0">
                <a:solidFill>
                  <a:srgbClr val="FF0000"/>
                </a:solidFill>
              </a:rPr>
              <a:t>2-الالتزامات التصريحية: </a:t>
            </a:r>
            <a:r>
              <a:rPr lang="ar-DZ" sz="2800" b="1" dirty="0" smtClean="0"/>
              <a:t>التصريح بالوجود، التصريحات الشهرية والفصلية والسنوية،  </a:t>
            </a:r>
          </a:p>
          <a:p>
            <a:pPr algn="ctr"/>
            <a:r>
              <a:rPr lang="ar-DZ" sz="2800" b="1" dirty="0" smtClean="0"/>
              <a:t>التصريح بالتوقف </a:t>
            </a:r>
            <a:endParaRPr lang="ar-DZ" sz="2800" b="1" dirty="0"/>
          </a:p>
        </p:txBody>
      </p:sp>
    </p:spTree>
    <p:extLst>
      <p:ext uri="{BB962C8B-B14F-4D97-AF65-F5344CB8AC3E}">
        <p14:creationId xmlns:p14="http://schemas.microsoft.com/office/powerpoint/2010/main" val="229083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TotalTime>
  <Words>1156</Words>
  <Application>Microsoft Office PowerPoint</Application>
  <PresentationFormat>ملء الشاشة</PresentationFormat>
  <Paragraphs>105</Paragraphs>
  <Slides>18</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18</vt:i4>
      </vt:variant>
    </vt:vector>
  </HeadingPairs>
  <TitlesOfParts>
    <vt:vector size="25" baseType="lpstr">
      <vt:lpstr>SimSun</vt:lpstr>
      <vt:lpstr>Arial</vt:lpstr>
      <vt:lpstr>Calibri</vt:lpstr>
      <vt:lpstr>Calibri Light</vt:lpstr>
      <vt:lpstr>Simplified Arabic</vt:lpstr>
      <vt:lpstr>Times New Roman</vt:lpstr>
      <vt:lpstr>نسق Office</vt:lpstr>
      <vt:lpstr>الاطار المفاهيمي</vt:lpstr>
      <vt:lpstr>عرض تقديمي في PowerPoint</vt:lpstr>
      <vt:lpstr>عرض تقديمي في PowerPoint</vt:lpstr>
      <vt:lpstr>عرض تقديمي في PowerPoint</vt:lpstr>
      <vt:lpstr>الاطار القانوني</vt:lpstr>
      <vt:lpstr>عرض تقديمي في PowerPoint</vt:lpstr>
      <vt:lpstr>عرض تقديمي في PowerPoint</vt:lpstr>
      <vt:lpstr>عرض تقديمي في PowerPoint</vt:lpstr>
      <vt:lpstr>عرض تقديمي في PowerPoint</vt:lpstr>
      <vt:lpstr>سير عملية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الاطار النظري</dc:title>
  <dc:creator>I3</dc:creator>
  <cp:lastModifiedBy>I3</cp:lastModifiedBy>
  <cp:revision>55</cp:revision>
  <dcterms:created xsi:type="dcterms:W3CDTF">2016-03-12T18:57:11Z</dcterms:created>
  <dcterms:modified xsi:type="dcterms:W3CDTF">2016-04-03T17:27:41Z</dcterms:modified>
</cp:coreProperties>
</file>