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94" r:id="rId3"/>
    <p:sldId id="296" r:id="rId4"/>
    <p:sldId id="256" r:id="rId5"/>
    <p:sldId id="257" r:id="rId6"/>
    <p:sldId id="258" r:id="rId7"/>
    <p:sldId id="259" r:id="rId8"/>
    <p:sldId id="260" r:id="rId9"/>
    <p:sldId id="261" r:id="rId10"/>
    <p:sldId id="262" r:id="rId11"/>
    <p:sldId id="263" r:id="rId12"/>
    <p:sldId id="264" r:id="rId13"/>
    <p:sldId id="265" r:id="rId14"/>
    <p:sldId id="266" r:id="rId15"/>
    <p:sldId id="269" r:id="rId16"/>
    <p:sldId id="270" r:id="rId17"/>
    <p:sldId id="271" r:id="rId18"/>
    <p:sldId id="272" r:id="rId19"/>
    <p:sldId id="273" r:id="rId20"/>
    <p:sldId id="275" r:id="rId21"/>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38FFF3F-2383-485F-9D20-25AB0AE99D57}" type="datetimeFigureOut">
              <a:rPr lang="fr-FR"/>
              <a:pPr>
                <a:defRPr/>
              </a:pPr>
              <a:t>02/06/2020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6AC1EC4F-EBED-4DD2-A661-A1279D4AF42F}"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B5D09C61-D119-48A5-ABBF-3BB20414A968}" type="datetimeFigureOut">
              <a:rPr lang="fr-FR"/>
              <a:pPr>
                <a:defRPr/>
              </a:pPr>
              <a:t>02/06/2020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ECDD1E32-4E21-47B9-98F4-01D395DE2B4B}" type="slidenum">
              <a:rPr lang="fr-FR" altLang="fr-FR"/>
              <a:pPr/>
              <a:t>‹N°›</a:t>
            </a:fld>
            <a:endParaRPr lang="fr-FR" altLang="fr-FR"/>
          </a:p>
        </p:txBody>
      </p:sp>
    </p:spTree>
    <p:extLst>
      <p:ext uri="{BB962C8B-B14F-4D97-AF65-F5344CB8AC3E}">
        <p14:creationId xmlns:p14="http://schemas.microsoft.com/office/powerpoint/2010/main" val="990909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A9E45F9-2265-4E2D-AF12-E28F940BD2F6}" type="datetimeFigureOut">
              <a:rPr lang="fr-FR"/>
              <a:pPr>
                <a:defRPr/>
              </a:pPr>
              <a:t>02/06/2020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5BDAD06E-A083-404C-A21C-D5F0E07A57E3}" type="slidenum">
              <a:rPr lang="fr-FR" altLang="fr-FR"/>
              <a:pPr/>
              <a:t>‹N°›</a:t>
            </a:fld>
            <a:endParaRPr lang="fr-FR" altLang="fr-FR"/>
          </a:p>
        </p:txBody>
      </p:sp>
    </p:spTree>
    <p:extLst>
      <p:ext uri="{BB962C8B-B14F-4D97-AF65-F5344CB8AC3E}">
        <p14:creationId xmlns:p14="http://schemas.microsoft.com/office/powerpoint/2010/main" val="210155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05DD419-78AE-45DB-A75C-4530887CA95A}" type="datetimeFigureOut">
              <a:rPr lang="fr-FR"/>
              <a:pPr>
                <a:defRPr/>
              </a:pPr>
              <a:t>02/06/2020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FD237E6C-7B85-4914-A4D2-B7D13B057A6A}" type="slidenum">
              <a:rPr lang="fr-FR" altLang="fr-FR"/>
              <a:pPr/>
              <a:t>‹N°›</a:t>
            </a:fld>
            <a:endParaRPr lang="fr-FR" altLang="fr-FR"/>
          </a:p>
        </p:txBody>
      </p:sp>
    </p:spTree>
    <p:extLst>
      <p:ext uri="{BB962C8B-B14F-4D97-AF65-F5344CB8AC3E}">
        <p14:creationId xmlns:p14="http://schemas.microsoft.com/office/powerpoint/2010/main" val="3895063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6" descr="Brickwork-HD-R1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Freeform 11"/>
          <p:cNvSpPr/>
          <p:nvPr/>
        </p:nvSpPr>
        <p:spPr>
          <a:xfrm>
            <a:off x="-11907" y="1"/>
            <a:ext cx="8762858"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6" name="Freeform 13"/>
          <p:cNvSpPr/>
          <p:nvPr/>
        </p:nvSpPr>
        <p:spPr>
          <a:xfrm>
            <a:off x="0" y="4282258"/>
            <a:ext cx="8496943"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 name="Freeform 25"/>
          <p:cNvSpPr/>
          <p:nvPr/>
        </p:nvSpPr>
        <p:spPr>
          <a:xfrm>
            <a:off x="1" y="1"/>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 name="Freeform 14"/>
          <p:cNvSpPr/>
          <p:nvPr/>
        </p:nvSpPr>
        <p:spPr>
          <a:xfrm rot="21420000">
            <a:off x="-120650" y="293688"/>
            <a:ext cx="8524875" cy="5751512"/>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 name="5-Point Star 24"/>
          <p:cNvSpPr/>
          <p:nvPr/>
        </p:nvSpPr>
        <p:spPr>
          <a:xfrm rot="21420000">
            <a:off x="3165475" y="5111750"/>
            <a:ext cx="387350" cy="51435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rot="21420000">
            <a:off x="668401" y="662656"/>
            <a:ext cx="7316390" cy="2766528"/>
          </a:xfrm>
        </p:spPr>
        <p:txBody>
          <a:bodyPr anchor="b"/>
          <a:lstStyle>
            <a:lvl1pPr algn="r">
              <a:defRPr sz="6000"/>
            </a:lvl1pPr>
          </a:lstStyle>
          <a:p>
            <a:r>
              <a:rPr lang="fr-FR"/>
              <a:t>Modifiez le style du titre</a:t>
            </a:r>
            <a:endParaRPr lang="en-US" dirty="0"/>
          </a:p>
        </p:txBody>
      </p:sp>
      <p:sp>
        <p:nvSpPr>
          <p:cNvPr id="3" name="Subtitle 2"/>
          <p:cNvSpPr>
            <a:spLocks noGrp="1"/>
          </p:cNvSpPr>
          <p:nvPr>
            <p:ph type="subTitle" idx="1"/>
          </p:nvPr>
        </p:nvSpPr>
        <p:spPr>
          <a:xfrm rot="21420000">
            <a:off x="737297" y="3505210"/>
            <a:ext cx="7316390" cy="550333"/>
          </a:xfrm>
        </p:spPr>
        <p:txBody>
          <a:bodyPr anchor="t">
            <a:noAutofit/>
          </a:bodyPr>
          <a:lstStyle>
            <a:lvl1pPr marL="0" indent="0" algn="r">
              <a:buNone/>
              <a:defRPr sz="21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10" name="Date Placeholder 3"/>
          <p:cNvSpPr>
            <a:spLocks noGrp="1"/>
          </p:cNvSpPr>
          <p:nvPr>
            <p:ph type="dt" sz="half" idx="10"/>
          </p:nvPr>
        </p:nvSpPr>
        <p:spPr>
          <a:xfrm rot="21420000">
            <a:off x="3711575" y="4578350"/>
            <a:ext cx="4606925" cy="1163638"/>
          </a:xfrm>
        </p:spPr>
        <p:txBody>
          <a:bodyPr/>
          <a:lstStyle>
            <a:lvl1pPr algn="ctr">
              <a:defRPr sz="4050">
                <a:solidFill>
                  <a:schemeClr val="accent1">
                    <a:lumMod val="50000"/>
                  </a:schemeClr>
                </a:solidFill>
              </a:defRPr>
            </a:lvl1pPr>
          </a:lstStyle>
          <a:p>
            <a:pPr>
              <a:defRPr/>
            </a:pPr>
            <a:fld id="{1F49D3AF-301A-427F-91A4-E67391559D72}" type="datetimeFigureOut">
              <a:rPr lang="en-US"/>
              <a:pPr>
                <a:defRPr/>
              </a:pPr>
              <a:t>6/2/2020</a:t>
            </a:fld>
            <a:endParaRPr lang="en-US"/>
          </a:p>
        </p:txBody>
      </p:sp>
      <p:sp>
        <p:nvSpPr>
          <p:cNvPr id="11" name="Footer Placeholder 4"/>
          <p:cNvSpPr>
            <a:spLocks noGrp="1"/>
          </p:cNvSpPr>
          <p:nvPr>
            <p:ph type="ftr" sz="quarter" idx="11"/>
          </p:nvPr>
        </p:nvSpPr>
        <p:spPr>
          <a:xfrm rot="21420000">
            <a:off x="-4763" y="4883150"/>
            <a:ext cx="3035301" cy="1195388"/>
          </a:xfrm>
        </p:spPr>
        <p:txBody>
          <a:bodyPr/>
          <a:lstStyle>
            <a:lvl1pPr algn="r">
              <a:defRPr lang="en-US" sz="4050"/>
            </a:lvl1pPr>
          </a:lstStyle>
          <a:p>
            <a:pPr>
              <a:defRPr/>
            </a:pPr>
            <a:endParaRPr/>
          </a:p>
        </p:txBody>
      </p:sp>
      <p:sp>
        <p:nvSpPr>
          <p:cNvPr id="12" name="Slide Number Placeholder 5"/>
          <p:cNvSpPr>
            <a:spLocks noGrp="1"/>
          </p:cNvSpPr>
          <p:nvPr>
            <p:ph type="sldNum" sz="quarter" idx="12"/>
          </p:nvPr>
        </p:nvSpPr>
        <p:spPr>
          <a:xfrm rot="21420000">
            <a:off x="7388225" y="3832225"/>
            <a:ext cx="681038" cy="498475"/>
          </a:xfrm>
        </p:spPr>
        <p:txBody>
          <a:bodyPr/>
          <a:lstStyle>
            <a:lvl1pPr>
              <a:defRPr sz="1800">
                <a:solidFill>
                  <a:srgbClr val="404040"/>
                </a:solidFill>
              </a:defRPr>
            </a:lvl1pPr>
          </a:lstStyle>
          <a:p>
            <a:fld id="{1888F44E-1508-4977-AE74-41D13BCE7A41}" type="slidenum">
              <a:rPr lang="en-US" altLang="fr-FR"/>
              <a:pPr/>
              <a:t>‹N°›</a:t>
            </a:fld>
            <a:endParaRPr lang="en-US" altLang="fr-FR"/>
          </a:p>
        </p:txBody>
      </p:sp>
    </p:spTree>
    <p:extLst>
      <p:ext uri="{BB962C8B-B14F-4D97-AF65-F5344CB8AC3E}">
        <p14:creationId xmlns:p14="http://schemas.microsoft.com/office/powerpoint/2010/main" val="2285486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4"/>
          </p:nvPr>
        </p:nvSpPr>
        <p:spPr/>
        <p:txBody>
          <a:bodyPr/>
          <a:lstStyle>
            <a:lvl1pPr>
              <a:defRPr/>
            </a:lvl1pPr>
          </a:lstStyle>
          <a:p>
            <a:pPr>
              <a:defRPr/>
            </a:pPr>
            <a:fld id="{0911B590-EFDB-45B7-AC34-4438E48033C9}" type="datetimeFigureOut">
              <a:rPr lang="en-US"/>
              <a:pPr>
                <a:defRPr/>
              </a:pPr>
              <a:t>6/2/2020</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09042B05-4F06-4CFB-A938-0200155E44E1}" type="slidenum">
              <a:rPr lang="en-US" altLang="fr-FR"/>
              <a:pPr/>
              <a:t>‹N°›</a:t>
            </a:fld>
            <a:endParaRPr lang="en-US" altLang="fr-FR"/>
          </a:p>
        </p:txBody>
      </p:sp>
    </p:spTree>
    <p:extLst>
      <p:ext uri="{BB962C8B-B14F-4D97-AF65-F5344CB8AC3E}">
        <p14:creationId xmlns:p14="http://schemas.microsoft.com/office/powerpoint/2010/main" val="2911024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lstStyle>
            <a:lvl1pPr algn="l">
              <a:defRPr sz="4050"/>
            </a:lvl1pPr>
          </a:lstStyle>
          <a:p>
            <a:r>
              <a:rPr lang="fr-FR"/>
              <a:t>Modifiez le style du titre</a:t>
            </a:r>
            <a:endParaRPr lang="en-US" dirty="0"/>
          </a:p>
        </p:txBody>
      </p:sp>
      <p:sp>
        <p:nvSpPr>
          <p:cNvPr id="3" name="Text Placeholder 2"/>
          <p:cNvSpPr>
            <a:spLocks noGrp="1"/>
          </p:cNvSpPr>
          <p:nvPr>
            <p:ph type="body" idx="1"/>
          </p:nvPr>
        </p:nvSpPr>
        <p:spPr>
          <a:xfrm>
            <a:off x="514351" y="3742267"/>
            <a:ext cx="7796030" cy="1639614"/>
          </a:xfrm>
        </p:spPr>
        <p:txBody>
          <a:bodyPr anchor="t"/>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lvl1pPr>
          </a:lstStyle>
          <a:p>
            <a:pPr>
              <a:defRPr/>
            </a:pPr>
            <a:fld id="{6734D866-CB44-4B8A-9951-08D2E6C579DA}" type="datetimeFigureOut">
              <a:rPr lang="en-US"/>
              <a:pPr>
                <a:defRPr/>
              </a:pPr>
              <a:t>6/2/2020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BC93977-15BA-4971-AC80-6DE8CD35DFEF}" type="slidenum">
              <a:rPr lang="en-US" altLang="fr-FR"/>
              <a:pPr/>
              <a:t>‹N°›</a:t>
            </a:fld>
            <a:endParaRPr lang="en-US" altLang="fr-FR"/>
          </a:p>
        </p:txBody>
      </p:sp>
    </p:spTree>
    <p:extLst>
      <p:ext uri="{BB962C8B-B14F-4D97-AF65-F5344CB8AC3E}">
        <p14:creationId xmlns:p14="http://schemas.microsoft.com/office/powerpoint/2010/main" val="2317250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fr-FR"/>
              <a:t>Modifiez le style du titre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5"/>
          </p:nvPr>
        </p:nvSpPr>
        <p:spPr/>
        <p:txBody>
          <a:bodyPr/>
          <a:lstStyle>
            <a:lvl1pPr>
              <a:defRPr/>
            </a:lvl1pPr>
          </a:lstStyle>
          <a:p>
            <a:pPr>
              <a:defRPr/>
            </a:pPr>
            <a:fld id="{5695EA1F-C87F-42C1-B93A-EEFAA8084C66}" type="datetimeFigureOut">
              <a:rPr lang="en-US"/>
              <a:pPr>
                <a:defRPr/>
              </a:pPr>
              <a:t>6/2/2020</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fld id="{25F45441-93B4-4DB7-93B6-B7E9E15DDDEB}" type="slidenum">
              <a:rPr lang="en-US" altLang="fr-FR"/>
              <a:pPr/>
              <a:t>‹N°›</a:t>
            </a:fld>
            <a:endParaRPr lang="en-US" altLang="fr-FR"/>
          </a:p>
        </p:txBody>
      </p:sp>
    </p:spTree>
    <p:extLst>
      <p:ext uri="{BB962C8B-B14F-4D97-AF65-F5344CB8AC3E}">
        <p14:creationId xmlns:p14="http://schemas.microsoft.com/office/powerpoint/2010/main" val="1835445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fr-FR"/>
              <a:t>Modifiez le style du titre</a:t>
            </a:r>
            <a:endParaRPr lang="en-US" dirty="0"/>
          </a:p>
        </p:txBody>
      </p:sp>
      <p:sp>
        <p:nvSpPr>
          <p:cNvPr id="3" name="Text Placeholder 2"/>
          <p:cNvSpPr>
            <a:spLocks noGrp="1"/>
          </p:cNvSpPr>
          <p:nvPr>
            <p:ph type="body" idx="1"/>
          </p:nvPr>
        </p:nvSpPr>
        <p:spPr>
          <a:xfrm>
            <a:off x="688767" y="2063396"/>
            <a:ext cx="3642119"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2" name="Content Placeholder 3"/>
          <p:cNvSpPr>
            <a:spLocks noGrp="1"/>
          </p:cNvSpPr>
          <p:nvPr>
            <p:ph sz="quarter" idx="13"/>
          </p:nvPr>
        </p:nvSpPr>
        <p:spPr>
          <a:xfrm>
            <a:off x="514352" y="2861733"/>
            <a:ext cx="3816534" cy="2512852"/>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63644" y="2063396"/>
            <a:ext cx="3648368"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3" name="Content Placeholder 5"/>
          <p:cNvSpPr>
            <a:spLocks noGrp="1"/>
          </p:cNvSpPr>
          <p:nvPr>
            <p:ph sz="quarter" idx="14"/>
          </p:nvPr>
        </p:nvSpPr>
        <p:spPr>
          <a:xfrm>
            <a:off x="4495477" y="2861733"/>
            <a:ext cx="3816535" cy="2512852"/>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5"/>
          </p:nvPr>
        </p:nvSpPr>
        <p:spPr/>
        <p:txBody>
          <a:bodyPr/>
          <a:lstStyle>
            <a:lvl1pPr>
              <a:defRPr/>
            </a:lvl1pPr>
          </a:lstStyle>
          <a:p>
            <a:pPr>
              <a:defRPr/>
            </a:pPr>
            <a:fld id="{9289ED57-1379-43D5-B568-172A83C388A7}" type="datetimeFigureOut">
              <a:rPr lang="en-US"/>
              <a:pPr>
                <a:defRPr/>
              </a:pPr>
              <a:t>6/2/2020</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fld id="{8A8AE5C5-6258-4409-82B8-2E21232C6914}" type="slidenum">
              <a:rPr lang="en-US" altLang="fr-FR"/>
              <a:pPr/>
              <a:t>‹N°›</a:t>
            </a:fld>
            <a:endParaRPr lang="en-US" altLang="fr-FR"/>
          </a:p>
        </p:txBody>
      </p:sp>
    </p:spTree>
    <p:extLst>
      <p:ext uri="{BB962C8B-B14F-4D97-AF65-F5344CB8AC3E}">
        <p14:creationId xmlns:p14="http://schemas.microsoft.com/office/powerpoint/2010/main" val="2680616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6589FA66-7D57-4076-854C-002660CA8D14}" type="datetimeFigureOut">
              <a:rPr lang="en-US"/>
              <a:pPr>
                <a:defRPr/>
              </a:pPr>
              <a:t>6/2/2020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8149753-1E86-4F50-8E54-F5C4E1362906}" type="slidenum">
              <a:rPr lang="en-US" altLang="fr-FR"/>
              <a:pPr/>
              <a:t>‹N°›</a:t>
            </a:fld>
            <a:endParaRPr lang="en-US" altLang="fr-FR"/>
          </a:p>
        </p:txBody>
      </p:sp>
    </p:spTree>
    <p:extLst>
      <p:ext uri="{BB962C8B-B14F-4D97-AF65-F5344CB8AC3E}">
        <p14:creationId xmlns:p14="http://schemas.microsoft.com/office/powerpoint/2010/main" val="3287755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9BEFF0-AF4D-4F86-809A-71C240056BD3}" type="datetimeFigureOut">
              <a:rPr lang="en-US"/>
              <a:pPr>
                <a:defRPr/>
              </a:pPr>
              <a:t>6/2/2020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FEF8D75-94C5-4DFD-846F-ACEC17893941}" type="slidenum">
              <a:rPr lang="en-US" altLang="fr-FR"/>
              <a:pPr/>
              <a:t>‹N°›</a:t>
            </a:fld>
            <a:endParaRPr lang="en-US" altLang="fr-FR"/>
          </a:p>
        </p:txBody>
      </p:sp>
    </p:spTree>
    <p:extLst>
      <p:ext uri="{BB962C8B-B14F-4D97-AF65-F5344CB8AC3E}">
        <p14:creationId xmlns:p14="http://schemas.microsoft.com/office/powerpoint/2010/main" val="1402088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lstStyle>
            <a:lvl1pPr algn="ctr">
              <a:defRPr sz="2700"/>
            </a:lvl1pPr>
          </a:lstStyle>
          <a:p>
            <a:r>
              <a:rPr lang="fr-FR"/>
              <a:t>Modifiez le style du titre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232" y="2709053"/>
            <a:ext cx="3095146" cy="2665533"/>
          </a:xfrm>
        </p:spPr>
        <p:txBody>
          <a:bodyPr anchor="t"/>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3"/>
          <p:cNvSpPr>
            <a:spLocks noGrp="1"/>
          </p:cNvSpPr>
          <p:nvPr>
            <p:ph type="dt" sz="half" idx="14"/>
          </p:nvPr>
        </p:nvSpPr>
        <p:spPr/>
        <p:txBody>
          <a:bodyPr/>
          <a:lstStyle>
            <a:lvl1pPr>
              <a:defRPr/>
            </a:lvl1pPr>
          </a:lstStyle>
          <a:p>
            <a:pPr>
              <a:defRPr/>
            </a:pPr>
            <a:fld id="{B1EB9BBB-4C19-4849-986B-573F1903DE3D}" type="datetimeFigureOut">
              <a:rPr lang="en-US"/>
              <a:pPr>
                <a:defRPr/>
              </a:pPr>
              <a:t>6/2/2020</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A2108796-4763-4B99-8999-83E690ACA196}" type="slidenum">
              <a:rPr lang="en-US" altLang="fr-FR"/>
              <a:pPr/>
              <a:t>‹N°›</a:t>
            </a:fld>
            <a:endParaRPr lang="en-US" altLang="fr-FR"/>
          </a:p>
        </p:txBody>
      </p:sp>
    </p:spTree>
    <p:extLst>
      <p:ext uri="{BB962C8B-B14F-4D97-AF65-F5344CB8AC3E}">
        <p14:creationId xmlns:p14="http://schemas.microsoft.com/office/powerpoint/2010/main" val="577032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3FA0905-7B01-43CA-B6E1-1A8F968D074C}" type="datetimeFigureOut">
              <a:rPr lang="fr-FR"/>
              <a:pPr>
                <a:defRPr/>
              </a:pPr>
              <a:t>02/06/2020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2B08308B-B103-4A3B-8938-68593EDC0DD4}" type="slidenum">
              <a:rPr lang="fr-FR" altLang="fr-FR"/>
              <a:pPr/>
              <a:t>‹N°›</a:t>
            </a:fld>
            <a:endParaRPr lang="fr-FR" altLang="fr-FR"/>
          </a:p>
        </p:txBody>
      </p:sp>
    </p:spTree>
    <p:extLst>
      <p:ext uri="{BB962C8B-B14F-4D97-AF65-F5344CB8AC3E}">
        <p14:creationId xmlns:p14="http://schemas.microsoft.com/office/powerpoint/2010/main" val="3206935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0"/>
            <a:ext cx="4758977" cy="2023252"/>
          </a:xfrm>
        </p:spPr>
        <p:txBody>
          <a:bodyPr anchor="b"/>
          <a:lstStyle>
            <a:lvl1pPr algn="ctr">
              <a:defRPr sz="2700"/>
            </a:lvl1pPr>
          </a:lstStyle>
          <a:p>
            <a:r>
              <a:rPr lang="fr-FR"/>
              <a:t>Modifiez le style du titre</a:t>
            </a:r>
            <a:endParaRPr lang="en-US" dirty="0"/>
          </a:p>
        </p:txBody>
      </p:sp>
      <p:sp>
        <p:nvSpPr>
          <p:cNvPr id="3" name="Picture Placeholder 2"/>
          <p:cNvSpPr>
            <a:spLocks noGrp="1" noChangeAspect="1"/>
          </p:cNvSpPr>
          <p:nvPr>
            <p:ph type="pic" idx="1"/>
          </p:nvPr>
        </p:nvSpPr>
        <p:spPr>
          <a:xfrm>
            <a:off x="5611771" y="1"/>
            <a:ext cx="2698610" cy="507153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514351" y="2709053"/>
            <a:ext cx="4758976" cy="2362481"/>
          </a:xfrm>
        </p:spPr>
        <p:txBody>
          <a:bodyPr anchor="t"/>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FD400693-216E-4677-9687-E00DC0E805AE}" type="datetimeFigureOut">
              <a:rPr lang="en-US"/>
              <a:pPr>
                <a:defRPr/>
              </a:pPr>
              <a:t>6/2/2020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F8B6EC2-CC65-498B-AB38-2D6520E389B6}" type="slidenum">
              <a:rPr lang="en-US" altLang="fr-FR"/>
              <a:pPr/>
              <a:t>‹N°›</a:t>
            </a:fld>
            <a:endParaRPr lang="en-US" altLang="fr-FR"/>
          </a:p>
        </p:txBody>
      </p:sp>
    </p:spTree>
    <p:extLst>
      <p:ext uri="{BB962C8B-B14F-4D97-AF65-F5344CB8AC3E}">
        <p14:creationId xmlns:p14="http://schemas.microsoft.com/office/powerpoint/2010/main" val="570603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1060EAB5-1C19-4479-953C-4C02DF7E81BB}" type="datetimeFigureOut">
              <a:rPr lang="en-US"/>
              <a:pPr>
                <a:defRPr/>
              </a:pPr>
              <a:t>6/2/2020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B758041-EACC-43DA-91B8-C18CB4FFBD41}" type="slidenum">
              <a:rPr lang="en-US" altLang="fr-FR"/>
              <a:pPr/>
              <a:t>‹N°›</a:t>
            </a:fld>
            <a:endParaRPr lang="en-US" altLang="fr-FR"/>
          </a:p>
        </p:txBody>
      </p:sp>
    </p:spTree>
    <p:extLst>
      <p:ext uri="{BB962C8B-B14F-4D97-AF65-F5344CB8AC3E}">
        <p14:creationId xmlns:p14="http://schemas.microsoft.com/office/powerpoint/2010/main" val="447660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lstStyle>
            <a:lvl1pPr algn="ctr">
              <a:defRPr sz="3600"/>
            </a:lvl1pPr>
          </a:lstStyle>
          <a:p>
            <a:r>
              <a:rPr lang="fr-FR"/>
              <a:t>Modifiez le style du titre</a:t>
            </a:r>
            <a:endParaRPr lang="en-US" dirty="0"/>
          </a:p>
        </p:txBody>
      </p:sp>
      <p:sp>
        <p:nvSpPr>
          <p:cNvPr id="4" name="Text Placeholder 3"/>
          <p:cNvSpPr>
            <a:spLocks noGrp="1"/>
          </p:cNvSpPr>
          <p:nvPr>
            <p:ph type="body" sz="half" idx="2"/>
          </p:nvPr>
        </p:nvSpPr>
        <p:spPr>
          <a:xfrm>
            <a:off x="514335" y="4106333"/>
            <a:ext cx="7796047" cy="1273606"/>
          </a:xfrm>
        </p:spPr>
        <p:txBody>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B29129D0-B83A-4F1F-9DF4-310DF43D3360}" type="datetimeFigureOut">
              <a:rPr lang="en-US"/>
              <a:pPr>
                <a:defRPr/>
              </a:pPr>
              <a:t>6/2/2020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8C511FF-4CCB-4C0A-B43E-DFE19F970758}" type="slidenum">
              <a:rPr lang="en-US" altLang="fr-FR"/>
              <a:pPr/>
              <a:t>‹N°›</a:t>
            </a:fld>
            <a:endParaRPr lang="en-US" altLang="fr-FR"/>
          </a:p>
        </p:txBody>
      </p:sp>
    </p:spTree>
    <p:extLst>
      <p:ext uri="{BB962C8B-B14F-4D97-AF65-F5344CB8AC3E}">
        <p14:creationId xmlns:p14="http://schemas.microsoft.com/office/powerpoint/2010/main" val="3875820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5" name="TextBox 12"/>
          <p:cNvSpPr txBox="1"/>
          <p:nvPr/>
        </p:nvSpPr>
        <p:spPr>
          <a:xfrm>
            <a:off x="514350" y="892175"/>
            <a:ext cx="457200" cy="585788"/>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6000" dirty="0">
                <a:effectLst/>
              </a:rPr>
              <a:t>“</a:t>
            </a:r>
          </a:p>
        </p:txBody>
      </p:sp>
      <p:sp>
        <p:nvSpPr>
          <p:cNvPr id="6" name="TextBox 13"/>
          <p:cNvSpPr txBox="1"/>
          <p:nvPr/>
        </p:nvSpPr>
        <p:spPr>
          <a:xfrm>
            <a:off x="7854950" y="2922588"/>
            <a:ext cx="457200" cy="585787"/>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6000" dirty="0">
                <a:effectLst/>
              </a:rPr>
              <a:t>”</a:t>
            </a:r>
          </a:p>
        </p:txBody>
      </p:sp>
      <p:sp>
        <p:nvSpPr>
          <p:cNvPr id="2" name="Title 1"/>
          <p:cNvSpPr>
            <a:spLocks noGrp="1"/>
          </p:cNvSpPr>
          <p:nvPr>
            <p:ph type="title"/>
          </p:nvPr>
        </p:nvSpPr>
        <p:spPr>
          <a:xfrm>
            <a:off x="841299" y="685800"/>
            <a:ext cx="7143765" cy="2916704"/>
          </a:xfrm>
        </p:spPr>
        <p:txBody>
          <a:bodyPr/>
          <a:lstStyle>
            <a:lvl1pPr algn="ctr">
              <a:defRPr sz="3600"/>
            </a:lvl1pPr>
          </a:lstStyle>
          <a:p>
            <a:r>
              <a:rPr lang="fr-FR"/>
              <a:t>Modifiez le style du titre</a:t>
            </a:r>
            <a:endParaRPr lang="en-US" dirty="0"/>
          </a:p>
        </p:txBody>
      </p:sp>
      <p:sp>
        <p:nvSpPr>
          <p:cNvPr id="12" name="Text Placeholder 3"/>
          <p:cNvSpPr>
            <a:spLocks noGrp="1"/>
          </p:cNvSpPr>
          <p:nvPr>
            <p:ph type="body" sz="half" idx="13"/>
          </p:nvPr>
        </p:nvSpPr>
        <p:spPr>
          <a:xfrm>
            <a:off x="1162698" y="3610032"/>
            <a:ext cx="6500967" cy="377768"/>
          </a:xfrm>
        </p:spPr>
        <p:txBody>
          <a:bodyPr anchor="t"/>
          <a:lstStyle>
            <a:lvl1pPr marL="0" indent="0" algn="r">
              <a:buNone/>
              <a:defRPr sz="1050">
                <a:solidFill>
                  <a:schemeClr val="tx1">
                    <a:lumMod val="50000"/>
                    <a:lumOff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4" name="Text Placeholder 3"/>
          <p:cNvSpPr>
            <a:spLocks noGrp="1"/>
          </p:cNvSpPr>
          <p:nvPr>
            <p:ph type="body" sz="half" idx="2"/>
          </p:nvPr>
        </p:nvSpPr>
        <p:spPr>
          <a:xfrm>
            <a:off x="514351" y="4106334"/>
            <a:ext cx="7797662" cy="1268252"/>
          </a:xfrm>
        </p:spPr>
        <p:txBody>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7" name="Date Placeholder 4"/>
          <p:cNvSpPr>
            <a:spLocks noGrp="1"/>
          </p:cNvSpPr>
          <p:nvPr>
            <p:ph type="dt" sz="half" idx="14"/>
          </p:nvPr>
        </p:nvSpPr>
        <p:spPr/>
        <p:txBody>
          <a:bodyPr/>
          <a:lstStyle>
            <a:lvl1pPr>
              <a:defRPr/>
            </a:lvl1pPr>
          </a:lstStyle>
          <a:p>
            <a:pPr>
              <a:defRPr/>
            </a:pPr>
            <a:fld id="{8E908DEF-B7A8-45DD-86AB-97DD5F1F0308}" type="datetimeFigureOut">
              <a:rPr lang="en-US"/>
              <a:pPr>
                <a:defRPr/>
              </a:pPr>
              <a:t>6/2/2020</a:t>
            </a:fld>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fld id="{EF8204B2-72ED-4648-980C-26B8DEC2D3FB}" type="slidenum">
              <a:rPr lang="en-US" altLang="fr-FR"/>
              <a:pPr/>
              <a:t>‹N°›</a:t>
            </a:fld>
            <a:endParaRPr lang="en-US" altLang="fr-FR"/>
          </a:p>
        </p:txBody>
      </p:sp>
    </p:spTree>
    <p:extLst>
      <p:ext uri="{BB962C8B-B14F-4D97-AF65-F5344CB8AC3E}">
        <p14:creationId xmlns:p14="http://schemas.microsoft.com/office/powerpoint/2010/main" val="624905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lstStyle>
            <a:lvl1pPr algn="l">
              <a:defRPr sz="3600"/>
            </a:lvl1pPr>
          </a:lstStyle>
          <a:p>
            <a:r>
              <a:rPr lang="fr-FR"/>
              <a:t>Modifiez le style du titre</a:t>
            </a:r>
            <a:endParaRPr lang="en-US" dirty="0"/>
          </a:p>
        </p:txBody>
      </p:sp>
      <p:sp>
        <p:nvSpPr>
          <p:cNvPr id="4" name="Text Placeholder 3"/>
          <p:cNvSpPr>
            <a:spLocks noGrp="1"/>
          </p:cNvSpPr>
          <p:nvPr>
            <p:ph type="body" sz="half" idx="2"/>
          </p:nvPr>
        </p:nvSpPr>
        <p:spPr>
          <a:xfrm>
            <a:off x="514351" y="4247468"/>
            <a:ext cx="7796030" cy="1140644"/>
          </a:xfrm>
        </p:spPr>
        <p:txBody>
          <a:bodyPr anchor="t"/>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64FA2934-F2E8-48AC-A80E-4596412D88A9}" type="datetimeFigureOut">
              <a:rPr lang="en-US"/>
              <a:pPr>
                <a:defRPr/>
              </a:pPr>
              <a:t>6/2/2020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DE004BD-9153-4A8D-8269-18D0FF51C66D}" type="slidenum">
              <a:rPr lang="en-US" altLang="fr-FR"/>
              <a:pPr/>
              <a:t>‹N°›</a:t>
            </a:fld>
            <a:endParaRPr lang="en-US" altLang="fr-FR"/>
          </a:p>
        </p:txBody>
      </p:sp>
    </p:spTree>
    <p:extLst>
      <p:ext uri="{BB962C8B-B14F-4D97-AF65-F5344CB8AC3E}">
        <p14:creationId xmlns:p14="http://schemas.microsoft.com/office/powerpoint/2010/main" val="820385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fr-FR"/>
              <a:t>Modifiez le style du titre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8" name="Text Placeholder 3"/>
          <p:cNvSpPr>
            <a:spLocks noGrp="1"/>
          </p:cNvSpPr>
          <p:nvPr>
            <p:ph type="body" sz="half" idx="15"/>
          </p:nvPr>
        </p:nvSpPr>
        <p:spPr>
          <a:xfrm>
            <a:off x="514352" y="2639658"/>
            <a:ext cx="2482596" cy="2734928"/>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0" name="Text Placeholder 3"/>
          <p:cNvSpPr>
            <a:spLocks noGrp="1"/>
          </p:cNvSpPr>
          <p:nvPr>
            <p:ph type="body" sz="half" idx="16"/>
          </p:nvPr>
        </p:nvSpPr>
        <p:spPr>
          <a:xfrm>
            <a:off x="3175966" y="2639658"/>
            <a:ext cx="2482596" cy="2734928"/>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2" name="Text Placeholder 3"/>
          <p:cNvSpPr>
            <a:spLocks noGrp="1"/>
          </p:cNvSpPr>
          <p:nvPr>
            <p:ph type="body" sz="half" idx="17"/>
          </p:nvPr>
        </p:nvSpPr>
        <p:spPr>
          <a:xfrm>
            <a:off x="5827785" y="2639658"/>
            <a:ext cx="2482596" cy="2734928"/>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13" name="Date Placeholder 3"/>
          <p:cNvSpPr>
            <a:spLocks noGrp="1"/>
          </p:cNvSpPr>
          <p:nvPr>
            <p:ph type="dt" sz="half" idx="18"/>
          </p:nvPr>
        </p:nvSpPr>
        <p:spPr/>
        <p:txBody>
          <a:bodyPr/>
          <a:lstStyle>
            <a:lvl1pPr>
              <a:defRPr/>
            </a:lvl1pPr>
          </a:lstStyle>
          <a:p>
            <a:pPr>
              <a:defRPr/>
            </a:pPr>
            <a:fld id="{E79D49E4-B854-4245-8575-5FF6FA90DFC9}" type="datetimeFigureOut">
              <a:rPr lang="en-US"/>
              <a:pPr>
                <a:defRPr/>
              </a:pPr>
              <a:t>6/2/2020</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fld id="{25C14C34-AA21-454F-A2D4-3627A43BA8ED}" type="slidenum">
              <a:rPr lang="en-US" altLang="fr-FR"/>
              <a:pPr/>
              <a:t>‹N°›</a:t>
            </a:fld>
            <a:endParaRPr lang="en-US" altLang="fr-FR"/>
          </a:p>
        </p:txBody>
      </p:sp>
    </p:spTree>
    <p:extLst>
      <p:ext uri="{BB962C8B-B14F-4D97-AF65-F5344CB8AC3E}">
        <p14:creationId xmlns:p14="http://schemas.microsoft.com/office/powerpoint/2010/main" val="4040645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fr-FR"/>
              <a:t>Modifiez le style du titre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fr-FR" noProof="0"/>
              <a:t>Cliquez sur l'icône pour ajouter une image</a:t>
            </a:r>
            <a:endParaRPr lang="en-US" noProof="0" dirty="0"/>
          </a:p>
        </p:txBody>
      </p:sp>
      <p:sp>
        <p:nvSpPr>
          <p:cNvPr id="21" name="Text Placeholder 3"/>
          <p:cNvSpPr>
            <a:spLocks noGrp="1"/>
          </p:cNvSpPr>
          <p:nvPr>
            <p:ph type="body" sz="half" idx="18"/>
          </p:nvPr>
        </p:nvSpPr>
        <p:spPr>
          <a:xfrm>
            <a:off x="518880" y="4389288"/>
            <a:ext cx="2482596" cy="985299"/>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fr-FR" noProof="0"/>
              <a:t>Cliquez sur l'icône pour ajouter une image</a:t>
            </a:r>
            <a:endParaRPr lang="en-US" noProof="0" dirty="0"/>
          </a:p>
        </p:txBody>
      </p:sp>
      <p:sp>
        <p:nvSpPr>
          <p:cNvPr id="24" name="Text Placeholder 3"/>
          <p:cNvSpPr>
            <a:spLocks noGrp="1"/>
          </p:cNvSpPr>
          <p:nvPr>
            <p:ph type="body" sz="half" idx="19"/>
          </p:nvPr>
        </p:nvSpPr>
        <p:spPr>
          <a:xfrm>
            <a:off x="3176999" y="4389286"/>
            <a:ext cx="2482596" cy="985300"/>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fr-FR" noProof="0"/>
              <a:t>Cliquez sur l'icône pour ajouter une image</a:t>
            </a:r>
            <a:endParaRPr lang="en-US" noProof="0" dirty="0"/>
          </a:p>
        </p:txBody>
      </p:sp>
      <p:sp>
        <p:nvSpPr>
          <p:cNvPr id="27" name="Text Placeholder 3"/>
          <p:cNvSpPr>
            <a:spLocks noGrp="1"/>
          </p:cNvSpPr>
          <p:nvPr>
            <p:ph type="body" sz="half" idx="20"/>
          </p:nvPr>
        </p:nvSpPr>
        <p:spPr>
          <a:xfrm>
            <a:off x="5826614" y="4389284"/>
            <a:ext cx="2482596" cy="985302"/>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12" name="Date Placeholder 3"/>
          <p:cNvSpPr>
            <a:spLocks noGrp="1"/>
          </p:cNvSpPr>
          <p:nvPr>
            <p:ph type="dt" sz="half" idx="23"/>
          </p:nvPr>
        </p:nvSpPr>
        <p:spPr/>
        <p:txBody>
          <a:bodyPr/>
          <a:lstStyle>
            <a:lvl1pPr>
              <a:defRPr/>
            </a:lvl1pPr>
          </a:lstStyle>
          <a:p>
            <a:pPr>
              <a:defRPr/>
            </a:pPr>
            <a:fld id="{791B84D3-D40F-41EB-BA22-911627EB7872}" type="datetimeFigureOut">
              <a:rPr lang="en-US"/>
              <a:pPr>
                <a:defRPr/>
              </a:pPr>
              <a:t>6/2/2020</a:t>
            </a:fld>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fld id="{7EB31551-629E-4D13-9D3A-05489710823A}" type="slidenum">
              <a:rPr lang="en-US" altLang="fr-FR"/>
              <a:pPr/>
              <a:t>‹N°›</a:t>
            </a:fld>
            <a:endParaRPr lang="en-US" altLang="fr-FR"/>
          </a:p>
        </p:txBody>
      </p:sp>
    </p:spTree>
    <p:extLst>
      <p:ext uri="{BB962C8B-B14F-4D97-AF65-F5344CB8AC3E}">
        <p14:creationId xmlns:p14="http://schemas.microsoft.com/office/powerpoint/2010/main" val="3041966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4"/>
          </p:nvPr>
        </p:nvSpPr>
        <p:spPr/>
        <p:txBody>
          <a:bodyPr/>
          <a:lstStyle>
            <a:lvl1pPr>
              <a:defRPr/>
            </a:lvl1pPr>
          </a:lstStyle>
          <a:p>
            <a:pPr>
              <a:defRPr/>
            </a:pPr>
            <a:fld id="{21E871BA-B17A-4228-8F5A-E16EED784E2F}" type="datetimeFigureOut">
              <a:rPr lang="en-US"/>
              <a:pPr>
                <a:defRPr/>
              </a:pPr>
              <a:t>6/2/2020</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43CDC5BB-EEFA-4BD1-898E-17ADEDF0C1A7}" type="slidenum">
              <a:rPr lang="en-US" altLang="fr-FR"/>
              <a:pPr/>
              <a:t>‹N°›</a:t>
            </a:fld>
            <a:endParaRPr lang="en-US" altLang="fr-FR"/>
          </a:p>
        </p:txBody>
      </p:sp>
    </p:spTree>
    <p:extLst>
      <p:ext uri="{BB962C8B-B14F-4D97-AF65-F5344CB8AC3E}">
        <p14:creationId xmlns:p14="http://schemas.microsoft.com/office/powerpoint/2010/main" val="2664671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4"/>
          </p:nvPr>
        </p:nvSpPr>
        <p:spPr/>
        <p:txBody>
          <a:bodyPr/>
          <a:lstStyle>
            <a:lvl1pPr>
              <a:defRPr/>
            </a:lvl1pPr>
          </a:lstStyle>
          <a:p>
            <a:pPr>
              <a:defRPr/>
            </a:pPr>
            <a:fld id="{4ABFFEB2-5F81-445D-B59A-1CA996C8D08E}" type="datetimeFigureOut">
              <a:rPr lang="en-US"/>
              <a:pPr>
                <a:defRPr/>
              </a:pPr>
              <a:t>6/2/2020</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A3B2EC19-979F-467A-B28F-A758CBAE360E}" type="slidenum">
              <a:rPr lang="en-US" altLang="fr-FR"/>
              <a:pPr/>
              <a:t>‹N°›</a:t>
            </a:fld>
            <a:endParaRPr lang="en-US" altLang="fr-FR"/>
          </a:p>
        </p:txBody>
      </p:sp>
    </p:spTree>
    <p:extLst>
      <p:ext uri="{BB962C8B-B14F-4D97-AF65-F5344CB8AC3E}">
        <p14:creationId xmlns:p14="http://schemas.microsoft.com/office/powerpoint/2010/main" val="625553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C09B10C-8F69-4646-8C05-27F96BA77D04}" type="datetimeFigureOut">
              <a:rPr lang="fr-FR"/>
              <a:pPr>
                <a:defRPr/>
              </a:pPr>
              <a:t>02/06/2020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917BC68E-984C-4620-BBA4-70354673863A}" type="slidenum">
              <a:rPr lang="fr-FR" altLang="fr-FR"/>
              <a:pPr/>
              <a:t>‹N°›</a:t>
            </a:fld>
            <a:endParaRPr lang="fr-FR" altLang="fr-FR"/>
          </a:p>
        </p:txBody>
      </p:sp>
    </p:spTree>
    <p:extLst>
      <p:ext uri="{BB962C8B-B14F-4D97-AF65-F5344CB8AC3E}">
        <p14:creationId xmlns:p14="http://schemas.microsoft.com/office/powerpoint/2010/main" val="30740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C0912F8D-0086-479E-A21F-B49CD2F1096E}" type="datetimeFigureOut">
              <a:rPr lang="fr-FR"/>
              <a:pPr>
                <a:defRPr/>
              </a:pPr>
              <a:t>02/06/2020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CDBA108A-0578-46A6-A138-68F7D6AD902F}" type="slidenum">
              <a:rPr lang="fr-FR" altLang="fr-FR"/>
              <a:pPr/>
              <a:t>‹N°›</a:t>
            </a:fld>
            <a:endParaRPr lang="fr-FR" altLang="fr-FR"/>
          </a:p>
        </p:txBody>
      </p:sp>
    </p:spTree>
    <p:extLst>
      <p:ext uri="{BB962C8B-B14F-4D97-AF65-F5344CB8AC3E}">
        <p14:creationId xmlns:p14="http://schemas.microsoft.com/office/powerpoint/2010/main" val="4229569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F569EBF8-CF39-4CB9-B015-47974FE79A06}" type="datetimeFigureOut">
              <a:rPr lang="fr-FR"/>
              <a:pPr>
                <a:defRPr/>
              </a:pPr>
              <a:t>02/06/2020</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BD6DA5BA-FDCD-47D3-AA07-1B995E1D0A18}" type="slidenum">
              <a:rPr lang="fr-FR" altLang="fr-FR"/>
              <a:pPr/>
              <a:t>‹N°›</a:t>
            </a:fld>
            <a:endParaRPr lang="fr-FR" altLang="fr-FR"/>
          </a:p>
        </p:txBody>
      </p:sp>
    </p:spTree>
    <p:extLst>
      <p:ext uri="{BB962C8B-B14F-4D97-AF65-F5344CB8AC3E}">
        <p14:creationId xmlns:p14="http://schemas.microsoft.com/office/powerpoint/2010/main" val="248197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9475AAB9-2C0C-47F8-B9A8-4C473E603316}" type="datetimeFigureOut">
              <a:rPr lang="fr-FR"/>
              <a:pPr>
                <a:defRPr/>
              </a:pPr>
              <a:t>02/06/2020</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90EDD2C4-A2DD-4139-9BBF-B6A013CA15A1}" type="slidenum">
              <a:rPr lang="fr-FR" altLang="fr-FR"/>
              <a:pPr/>
              <a:t>‹N°›</a:t>
            </a:fld>
            <a:endParaRPr lang="fr-FR" altLang="fr-FR"/>
          </a:p>
        </p:txBody>
      </p:sp>
    </p:spTree>
    <p:extLst>
      <p:ext uri="{BB962C8B-B14F-4D97-AF65-F5344CB8AC3E}">
        <p14:creationId xmlns:p14="http://schemas.microsoft.com/office/powerpoint/2010/main" val="440995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591856B-D93E-4678-8A73-116E655DBA0F}" type="datetimeFigureOut">
              <a:rPr lang="fr-FR"/>
              <a:pPr>
                <a:defRPr/>
              </a:pPr>
              <a:t>02/06/2020</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33D8ABF6-DD6D-4B2F-8F9A-1C7DF826CABA}" type="slidenum">
              <a:rPr lang="fr-FR" altLang="fr-FR"/>
              <a:pPr/>
              <a:t>‹N°›</a:t>
            </a:fld>
            <a:endParaRPr lang="fr-FR" altLang="fr-FR"/>
          </a:p>
        </p:txBody>
      </p:sp>
    </p:spTree>
    <p:extLst>
      <p:ext uri="{BB962C8B-B14F-4D97-AF65-F5344CB8AC3E}">
        <p14:creationId xmlns:p14="http://schemas.microsoft.com/office/powerpoint/2010/main" val="1613295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39B36D4-491B-4F52-A92F-C250215AF8EB}" type="datetimeFigureOut">
              <a:rPr lang="fr-FR"/>
              <a:pPr>
                <a:defRPr/>
              </a:pPr>
              <a:t>02/06/2020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8956DBB3-0925-49A5-960D-AB662E322BDE}" type="slidenum">
              <a:rPr lang="fr-FR" altLang="fr-FR"/>
              <a:pPr/>
              <a:t>‹N°›</a:t>
            </a:fld>
            <a:endParaRPr lang="fr-FR" altLang="fr-FR"/>
          </a:p>
        </p:txBody>
      </p:sp>
    </p:spTree>
    <p:extLst>
      <p:ext uri="{BB962C8B-B14F-4D97-AF65-F5344CB8AC3E}">
        <p14:creationId xmlns:p14="http://schemas.microsoft.com/office/powerpoint/2010/main" val="3813798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7521ACF-84B6-4295-A974-D06604F61A7B}" type="datetimeFigureOut">
              <a:rPr lang="fr-FR"/>
              <a:pPr>
                <a:defRPr/>
              </a:pPr>
              <a:t>02/06/2020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2F3DE8E6-9CBF-4DEE-B8AF-AB32E493140F}" type="slidenum">
              <a:rPr lang="fr-FR" altLang="fr-FR"/>
              <a:pPr/>
              <a:t>‹N°›</a:t>
            </a:fld>
            <a:endParaRPr lang="fr-FR" altLang="fr-FR"/>
          </a:p>
        </p:txBody>
      </p:sp>
    </p:spTree>
    <p:extLst>
      <p:ext uri="{BB962C8B-B14F-4D97-AF65-F5344CB8AC3E}">
        <p14:creationId xmlns:p14="http://schemas.microsoft.com/office/powerpoint/2010/main" val="25702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6DE9BBB-2D0A-49C8-A32B-2F7CF72F3A28}" type="datetimeFigureOut">
              <a:rPr lang="fr-FR"/>
              <a:pPr>
                <a:defRPr/>
              </a:pPr>
              <a:t>02/06/2020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fld id="{CE378B8D-2594-4748-B88A-02FBC54A0391}" type="slidenum">
              <a:rPr lang="fr-FR" altLang="fr-FR"/>
              <a:pPr/>
              <a:t>‹N°›</a:t>
            </a:fld>
            <a:endParaRPr lang="fr-FR" altLang="fr-FR"/>
          </a:p>
        </p:txBody>
      </p:sp>
    </p:spTree>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2050" name="Picture 6" descr="Brickwork-HD-R1a.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1" name="Group 9"/>
          <p:cNvGrpSpPr>
            <a:grpSpLocks/>
          </p:cNvGrpSpPr>
          <p:nvPr/>
        </p:nvGrpSpPr>
        <p:grpSpPr bwMode="auto">
          <a:xfrm>
            <a:off x="-19050" y="0"/>
            <a:ext cx="9004300" cy="6643688"/>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2524" cy="6420230"/>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4350" y="685800"/>
            <a:ext cx="7797800" cy="115252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4350" y="2063750"/>
            <a:ext cx="7797800" cy="3311525"/>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473700" y="5757863"/>
            <a:ext cx="2838450" cy="498475"/>
          </a:xfrm>
          <a:prstGeom prst="rect">
            <a:avLst/>
          </a:prstGeom>
        </p:spPr>
        <p:txBody>
          <a:bodyPr vert="horz" lIns="91440" tIns="45720" rIns="91440" bIns="45720" rtlCol="0" anchor="ctr"/>
          <a:lstStyle>
            <a:lvl1pPr algn="r">
              <a:defRPr sz="2400" cap="all" baseline="0">
                <a:solidFill>
                  <a:schemeClr val="accent1">
                    <a:lumMod val="50000"/>
                  </a:schemeClr>
                </a:solidFill>
              </a:defRPr>
            </a:lvl1pPr>
          </a:lstStyle>
          <a:p>
            <a:pPr>
              <a:defRPr/>
            </a:pPr>
            <a:fld id="{945459AE-D30A-45AB-BCEB-F5E14A7B11CE}" type="datetimeFigureOut">
              <a:rPr lang="en-US"/>
              <a:pPr>
                <a:defRPr/>
              </a:pPr>
              <a:t>6/2/2020</a:t>
            </a:fld>
            <a:endParaRPr lang="en-US"/>
          </a:p>
        </p:txBody>
      </p:sp>
      <p:sp>
        <p:nvSpPr>
          <p:cNvPr id="5" name="Footer Placeholder 4"/>
          <p:cNvSpPr>
            <a:spLocks noGrp="1"/>
          </p:cNvSpPr>
          <p:nvPr>
            <p:ph type="ftr" sz="quarter" idx="3"/>
          </p:nvPr>
        </p:nvSpPr>
        <p:spPr>
          <a:xfrm>
            <a:off x="514350" y="5757863"/>
            <a:ext cx="4124325" cy="498475"/>
          </a:xfrm>
          <a:prstGeom prst="rect">
            <a:avLst/>
          </a:prstGeom>
        </p:spPr>
        <p:txBody>
          <a:bodyPr vert="horz" lIns="91440" tIns="45720" rIns="91440" bIns="45720" rtlCol="0" anchor="ctr"/>
          <a:lstStyle>
            <a:lvl1pPr algn="l">
              <a:defRPr sz="2400" cap="all" baseline="0">
                <a:solidFill>
                  <a:schemeClr val="accent1">
                    <a:lumMod val="50000"/>
                  </a:schemeClr>
                </a:solidFill>
              </a:defRPr>
            </a:lvl1pPr>
          </a:lstStyle>
          <a:p>
            <a:pPr>
              <a:defRPr/>
            </a:pPr>
            <a:endParaRPr lang="en-US"/>
          </a:p>
        </p:txBody>
      </p:sp>
      <p:sp>
        <p:nvSpPr>
          <p:cNvPr id="6" name="Slide Number Placeholder 5"/>
          <p:cNvSpPr>
            <a:spLocks noGrp="1"/>
          </p:cNvSpPr>
          <p:nvPr>
            <p:ph type="sldNum" sz="quarter" idx="4"/>
          </p:nvPr>
        </p:nvSpPr>
        <p:spPr>
          <a:xfrm>
            <a:off x="4714875" y="5757863"/>
            <a:ext cx="681038" cy="498475"/>
          </a:xfrm>
          <a:prstGeom prst="rect">
            <a:avLst/>
          </a:prstGeom>
        </p:spPr>
        <p:txBody>
          <a:bodyPr vert="horz" wrap="square" lIns="91440" tIns="45720" rIns="91440" bIns="45720" numCol="1" anchor="ctr" anchorCtr="0" compatLnSpc="1">
            <a:prstTxWarp prst="textNoShape">
              <a:avLst/>
            </a:prstTxWarp>
          </a:bodyPr>
          <a:lstStyle>
            <a:lvl1pPr algn="ctr">
              <a:defRPr sz="2400">
                <a:solidFill>
                  <a:srgbClr val="5C0708"/>
                </a:solidFill>
              </a:defRPr>
            </a:lvl1pPr>
          </a:lstStyle>
          <a:p>
            <a:fld id="{AE6A0819-3866-45BE-B9C6-151D9E21D0A7}" type="slidenum">
              <a:rPr lang="en-US" altLang="fr-FR"/>
              <a:pPr/>
              <a:t>‹N°›</a:t>
            </a:fld>
            <a:endParaRPr lang="en-US" altLang="fr-FR"/>
          </a:p>
        </p:txBody>
      </p:sp>
    </p:spTree>
  </p:cSld>
  <p:clrMap bg1="lt1" tx1="dk1" bg2="lt2" tx2="dk2" accent1="accent1" accent2="accent2" accent3="accent3" accent4="accent4" accent5="accent5" accent6="accent6" hlink="hlink" folHlink="folHlink"/>
  <p:sldLayoutIdLst>
    <p:sldLayoutId id="2147483736"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7" r:id="rId12"/>
    <p:sldLayoutId id="2147483731" r:id="rId13"/>
    <p:sldLayoutId id="2147483732" r:id="rId14"/>
    <p:sldLayoutId id="2147483733" r:id="rId15"/>
    <p:sldLayoutId id="2147483734" r:id="rId16"/>
    <p:sldLayoutId id="2147483735" r:id="rId17"/>
  </p:sldLayoutIdLst>
  <p:hf sldNum="0" hdr="0" ftr="0" dt="0"/>
  <p:txStyles>
    <p:titleStyle>
      <a:lvl1pPr algn="l" defTabSz="685800" rtl="0" eaLnBrk="0" fontAlgn="base" hangingPunct="0">
        <a:lnSpc>
          <a:spcPct val="90000"/>
        </a:lnSpc>
        <a:spcBef>
          <a:spcPct val="0"/>
        </a:spcBef>
        <a:spcAft>
          <a:spcPct val="0"/>
        </a:spcAft>
        <a:defRPr sz="4000" kern="1200" cap="all">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accent1"/>
          </a:solidFill>
          <a:latin typeface="Impact" panose="020B0806030902050204" pitchFamily="34" charset="0"/>
        </a:defRPr>
      </a:lvl2pPr>
      <a:lvl3pPr algn="l" defTabSz="685800" rtl="0" eaLnBrk="0" fontAlgn="base" hangingPunct="0">
        <a:lnSpc>
          <a:spcPct val="90000"/>
        </a:lnSpc>
        <a:spcBef>
          <a:spcPct val="0"/>
        </a:spcBef>
        <a:spcAft>
          <a:spcPct val="0"/>
        </a:spcAft>
        <a:defRPr sz="4000">
          <a:solidFill>
            <a:schemeClr val="accent1"/>
          </a:solidFill>
          <a:latin typeface="Impact" panose="020B0806030902050204" pitchFamily="34" charset="0"/>
        </a:defRPr>
      </a:lvl3pPr>
      <a:lvl4pPr algn="l" defTabSz="685800" rtl="0" eaLnBrk="0" fontAlgn="base" hangingPunct="0">
        <a:lnSpc>
          <a:spcPct val="90000"/>
        </a:lnSpc>
        <a:spcBef>
          <a:spcPct val="0"/>
        </a:spcBef>
        <a:spcAft>
          <a:spcPct val="0"/>
        </a:spcAft>
        <a:defRPr sz="4000">
          <a:solidFill>
            <a:schemeClr val="accent1"/>
          </a:solidFill>
          <a:latin typeface="Impact" panose="020B0806030902050204" pitchFamily="34" charset="0"/>
        </a:defRPr>
      </a:lvl4pPr>
      <a:lvl5pPr algn="l" defTabSz="685800" rtl="0" eaLnBrk="0" fontAlgn="base" hangingPunct="0">
        <a:lnSpc>
          <a:spcPct val="90000"/>
        </a:lnSpc>
        <a:spcBef>
          <a:spcPct val="0"/>
        </a:spcBef>
        <a:spcAft>
          <a:spcPct val="0"/>
        </a:spcAft>
        <a:defRPr sz="4000">
          <a:solidFill>
            <a:schemeClr val="accent1"/>
          </a:solidFill>
          <a:latin typeface="Impact" panose="020B0806030902050204" pitchFamily="34" charset="0"/>
        </a:defRPr>
      </a:lvl5pPr>
      <a:lvl6pPr marL="457200" algn="l" defTabSz="685800" rtl="0" fontAlgn="base">
        <a:lnSpc>
          <a:spcPct val="90000"/>
        </a:lnSpc>
        <a:spcBef>
          <a:spcPct val="0"/>
        </a:spcBef>
        <a:spcAft>
          <a:spcPct val="0"/>
        </a:spcAft>
        <a:defRPr sz="4000">
          <a:solidFill>
            <a:schemeClr val="accent1"/>
          </a:solidFill>
          <a:latin typeface="Impact" panose="020B0806030902050204" pitchFamily="34" charset="0"/>
        </a:defRPr>
      </a:lvl6pPr>
      <a:lvl7pPr marL="914400" algn="l" defTabSz="685800" rtl="0" fontAlgn="base">
        <a:lnSpc>
          <a:spcPct val="90000"/>
        </a:lnSpc>
        <a:spcBef>
          <a:spcPct val="0"/>
        </a:spcBef>
        <a:spcAft>
          <a:spcPct val="0"/>
        </a:spcAft>
        <a:defRPr sz="4000">
          <a:solidFill>
            <a:schemeClr val="accent1"/>
          </a:solidFill>
          <a:latin typeface="Impact" panose="020B0806030902050204" pitchFamily="34" charset="0"/>
        </a:defRPr>
      </a:lvl7pPr>
      <a:lvl8pPr marL="1371600" algn="l" defTabSz="685800" rtl="0" fontAlgn="base">
        <a:lnSpc>
          <a:spcPct val="90000"/>
        </a:lnSpc>
        <a:spcBef>
          <a:spcPct val="0"/>
        </a:spcBef>
        <a:spcAft>
          <a:spcPct val="0"/>
        </a:spcAft>
        <a:defRPr sz="4000">
          <a:solidFill>
            <a:schemeClr val="accent1"/>
          </a:solidFill>
          <a:latin typeface="Impact" panose="020B0806030902050204" pitchFamily="34" charset="0"/>
        </a:defRPr>
      </a:lvl8pPr>
      <a:lvl9pPr marL="1828800" algn="l" defTabSz="685800" rtl="0" fontAlgn="base">
        <a:lnSpc>
          <a:spcPct val="90000"/>
        </a:lnSpc>
        <a:spcBef>
          <a:spcPct val="0"/>
        </a:spcBef>
        <a:spcAft>
          <a:spcPct val="0"/>
        </a:spcAft>
        <a:defRPr sz="4000">
          <a:solidFill>
            <a:schemeClr val="accent1"/>
          </a:solidFill>
          <a:latin typeface="Impact" panose="020B0806030902050204" pitchFamily="34" charset="0"/>
        </a:defRPr>
      </a:lvl9pPr>
    </p:titleStyle>
    <p:bodyStyle>
      <a:lvl1pPr marL="171450" indent="-171450" algn="l" defTabSz="685800" rtl="0" eaLnBrk="0" fontAlgn="base" hangingPunct="0">
        <a:lnSpc>
          <a:spcPct val="120000"/>
        </a:lnSpc>
        <a:spcBef>
          <a:spcPts val="750"/>
        </a:spcBef>
        <a:spcAft>
          <a:spcPct val="0"/>
        </a:spcAft>
        <a:buClr>
          <a:schemeClr val="accent1"/>
        </a:buClr>
        <a:buSzPct val="160000"/>
        <a:buFont typeface="Arial" panose="020B0604020202020204" pitchFamily="34" charset="0"/>
        <a:buChar char="•"/>
        <a:defRPr sz="1500" kern="1200" cap="all">
          <a:solidFill>
            <a:schemeClr val="tx1"/>
          </a:solidFill>
          <a:latin typeface="+mn-lt"/>
          <a:ea typeface="+mn-ea"/>
          <a:cs typeface="+mn-cs"/>
        </a:defRPr>
      </a:lvl1pPr>
      <a:lvl2pPr marL="514350" indent="-171450" algn="l" defTabSz="685800" rtl="0" eaLnBrk="0" fontAlgn="base" hangingPunct="0">
        <a:lnSpc>
          <a:spcPct val="120000"/>
        </a:lnSpc>
        <a:spcBef>
          <a:spcPts val="375"/>
        </a:spcBef>
        <a:spcAft>
          <a:spcPct val="0"/>
        </a:spcAft>
        <a:buClr>
          <a:schemeClr val="accent1"/>
        </a:buClr>
        <a:buSzPct val="160000"/>
        <a:buFont typeface="Arial" panose="020B0604020202020204" pitchFamily="34" charset="0"/>
        <a:buChar char="•"/>
        <a:defRPr sz="1300" kern="1200" cap="all">
          <a:solidFill>
            <a:schemeClr val="tx1"/>
          </a:solidFill>
          <a:latin typeface="+mn-lt"/>
          <a:ea typeface="+mn-ea"/>
          <a:cs typeface="+mn-cs"/>
        </a:defRPr>
      </a:lvl2pPr>
      <a:lvl3pPr marL="857250" indent="-171450" algn="l" defTabSz="685800" rtl="0" eaLnBrk="0" fontAlgn="base" hangingPunct="0">
        <a:lnSpc>
          <a:spcPct val="120000"/>
        </a:lnSpc>
        <a:spcBef>
          <a:spcPts val="375"/>
        </a:spcBef>
        <a:spcAft>
          <a:spcPct val="0"/>
        </a:spcAft>
        <a:buClr>
          <a:schemeClr val="accent1"/>
        </a:buClr>
        <a:buSzPct val="160000"/>
        <a:buFont typeface="Arial" panose="020B0604020202020204" pitchFamily="34" charset="0"/>
        <a:buChar char="•"/>
        <a:defRPr sz="1200" kern="1200" cap="all">
          <a:solidFill>
            <a:schemeClr val="tx1"/>
          </a:solidFill>
          <a:latin typeface="+mn-lt"/>
          <a:ea typeface="+mn-ea"/>
          <a:cs typeface="+mn-cs"/>
        </a:defRPr>
      </a:lvl3pPr>
      <a:lvl4pPr marL="1200150" indent="-171450" algn="l" defTabSz="685800" rtl="0" eaLnBrk="0" fontAlgn="base" hangingPunct="0">
        <a:lnSpc>
          <a:spcPct val="120000"/>
        </a:lnSpc>
        <a:spcBef>
          <a:spcPts val="375"/>
        </a:spcBef>
        <a:spcAft>
          <a:spcPct val="0"/>
        </a:spcAft>
        <a:buClr>
          <a:schemeClr val="accent1"/>
        </a:buClr>
        <a:buSzPct val="160000"/>
        <a:buFont typeface="Arial" panose="020B0604020202020204" pitchFamily="34" charset="0"/>
        <a:buChar char="•"/>
        <a:defRPr sz="1000" kern="1200" cap="all">
          <a:solidFill>
            <a:schemeClr val="tx1"/>
          </a:solidFill>
          <a:latin typeface="+mn-lt"/>
          <a:ea typeface="+mn-ea"/>
          <a:cs typeface="+mn-cs"/>
        </a:defRPr>
      </a:lvl4pPr>
      <a:lvl5pPr marL="1543050" indent="-171450" algn="l" defTabSz="685800" rtl="0" eaLnBrk="0" fontAlgn="base" hangingPunct="0">
        <a:lnSpc>
          <a:spcPct val="120000"/>
        </a:lnSpc>
        <a:spcBef>
          <a:spcPts val="375"/>
        </a:spcBef>
        <a:spcAft>
          <a:spcPct val="0"/>
        </a:spcAft>
        <a:buClr>
          <a:schemeClr val="accent1"/>
        </a:buClr>
        <a:buSzPct val="160000"/>
        <a:buFont typeface="Arial" panose="020B0604020202020204" pitchFamily="34" charset="0"/>
        <a:buChar char="•"/>
        <a:defRPr sz="1000" kern="1200" cap="all">
          <a:solidFill>
            <a:schemeClr val="tx1"/>
          </a:solidFill>
          <a:latin typeface="+mn-lt"/>
          <a:ea typeface="+mn-ea"/>
          <a:cs typeface="+mn-cs"/>
        </a:defRPr>
      </a:lvl5pPr>
      <a:lvl6pPr marL="18859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4.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ag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73400" y="2049463"/>
            <a:ext cx="60579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41650" y="5932488"/>
            <a:ext cx="6057900" cy="692150"/>
          </a:xfrm>
          <a:prstGeom prst="rect">
            <a:avLst/>
          </a:prstGeom>
          <a:solidFill>
            <a:srgbClr val="FF0000"/>
          </a:solidFill>
        </p:spPr>
        <p:txBody>
          <a:bodyPr lIns="68580" tIns="34290" rIns="68580" bIns="34290">
            <a:spAutoFit/>
          </a:bodyPr>
          <a:lstStyle/>
          <a:p>
            <a:pPr algn="ctr" defTabSz="342900" eaLnBrk="1" fontAlgn="auto" hangingPunct="1">
              <a:spcBef>
                <a:spcPts val="0"/>
              </a:spcBef>
              <a:spcAft>
                <a:spcPts val="0"/>
              </a:spcAft>
              <a:defRPr/>
            </a:pPr>
            <a:r>
              <a:rPr lang="ar-DZ" sz="4050" b="1" dirty="0">
                <a:ln w="0"/>
                <a:solidFill>
                  <a:srgbClr val="FFFF00"/>
                </a:solidFill>
                <a:effectLst>
                  <a:outerShdw blurRad="38100" dist="25400" dir="5400000" algn="ctr" rotWithShape="0">
                    <a:srgbClr val="6E747A">
                      <a:alpha val="43000"/>
                    </a:srgbClr>
                  </a:outerShdw>
                </a:effectLst>
                <a:latin typeface="Impact" panose="020B0806030902050204"/>
              </a:rPr>
              <a:t>تكاليف الإنتاج( الجزء الأول)</a:t>
            </a:r>
            <a:endParaRPr lang="fr-FR" sz="4050" b="1" dirty="0">
              <a:ln w="0"/>
              <a:solidFill>
                <a:srgbClr val="FFFF00"/>
              </a:solidFill>
              <a:effectLst>
                <a:outerShdw blurRad="38100" dist="25400" dir="5400000" algn="ctr" rotWithShape="0">
                  <a:srgbClr val="6E747A">
                    <a:alpha val="43000"/>
                  </a:srgbClr>
                </a:outerShdw>
              </a:effectLst>
              <a:latin typeface="Impact" panose="020B0806030902050204"/>
              <a:cs typeface="+mn-cs"/>
            </a:endParaRPr>
          </a:p>
        </p:txBody>
      </p:sp>
    </p:spTree>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504" y="116632"/>
            <a:ext cx="8928992" cy="1470025"/>
          </a:xfrm>
          <a:solidFill>
            <a:srgbClr val="FFFF00"/>
          </a:solidFill>
          <a:ln>
            <a:miter lim="800000"/>
            <a:headEnd/>
            <a:tailEnd/>
          </a:ln>
        </p:spPr>
        <p:txBody>
          <a:bodyPr rtlCol="0">
            <a:normAutofit/>
          </a:bodyPr>
          <a:lstStyle/>
          <a:p>
            <a:pPr eaLnBrk="1" fontAlgn="auto" hangingPunct="1">
              <a:spcAft>
                <a:spcPts val="0"/>
              </a:spcAft>
              <a:defRPr/>
            </a:pP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2</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انواع</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تكاليف الإنتاج في الفترة القصيرة</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3" name="Sous-titre 2"/>
          <p:cNvSpPr>
            <a:spLocks noGrp="1"/>
          </p:cNvSpPr>
          <p:nvPr>
            <p:ph type="subTitle" idx="1"/>
          </p:nvPr>
        </p:nvSpPr>
        <p:spPr>
          <a:xfrm>
            <a:off x="107950" y="1700213"/>
            <a:ext cx="8928100" cy="5041900"/>
          </a:xfrm>
          <a:blipFill>
            <a:blip r:embed="rId2"/>
            <a:tile tx="0" ty="0" sx="100000" sy="100000" flip="none" algn="tl"/>
          </a:blipFill>
          <a:ln>
            <a:miter lim="800000"/>
            <a:headEnd/>
            <a:tailEnd/>
          </a:ln>
        </p:spPr>
        <p:txBody>
          <a:bodyPr rtlCol="0">
            <a:normAutofit/>
          </a:bodyPr>
          <a:lstStyle/>
          <a:p>
            <a:pPr algn="r" rtl="1" eaLnBrk="1" fontAlgn="auto" hangingPunct="1">
              <a:spcAft>
                <a:spcPts val="0"/>
              </a:spcAft>
              <a:defRPr/>
            </a:pPr>
            <a:r>
              <a:rPr lang="ar-SA" b="1" dirty="0">
                <a:solidFill>
                  <a:srgbClr val="FF0000"/>
                </a:solidFill>
                <a:effectLst>
                  <a:outerShdw blurRad="38100" dist="38100" dir="2700000" algn="tl">
                    <a:srgbClr val="000000">
                      <a:alpha val="43137"/>
                    </a:srgbClr>
                  </a:outerShdw>
                </a:effectLst>
              </a:rPr>
              <a:t>وعندما تتوفر لنا تكاليف بشكل علاقة بينية دالية فإن التكلفة الحدية في هاته الحالة هي المشتقة الجزئية الأولى لدالة التكلفة الكلية:</a:t>
            </a:r>
            <a:endParaRPr lang="fr-FR" b="1" dirty="0">
              <a:solidFill>
                <a:srgbClr val="FF0000"/>
              </a:solidFill>
              <a:effectLst>
                <a:outerShdw blurRad="38100" dist="38100" dir="2700000" algn="tl">
                  <a:srgbClr val="000000">
                    <a:alpha val="43137"/>
                  </a:srgbClr>
                </a:outerShdw>
              </a:effectLst>
            </a:endParaRPr>
          </a:p>
          <a:p>
            <a:pPr algn="r" rtl="1" eaLnBrk="1" fontAlgn="auto" hangingPunct="1">
              <a:spcAft>
                <a:spcPts val="0"/>
              </a:spcAft>
              <a:defRPr/>
            </a:pPr>
            <a:endParaRPr lang="fr-FR" sz="2400" b="1" dirty="0">
              <a:solidFill>
                <a:srgbClr val="002060"/>
              </a:solidFill>
              <a:effectLst>
                <a:outerShdw blurRad="38100" dist="38100" dir="2700000" algn="tl">
                  <a:srgbClr val="000000">
                    <a:alpha val="43137"/>
                  </a:srgbClr>
                </a:outerShdw>
              </a:effectLst>
            </a:endParaRPr>
          </a:p>
        </p:txBody>
      </p:sp>
      <p:pic>
        <p:nvPicPr>
          <p:cNvPr id="15364" name="Imag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3575" y="2924175"/>
            <a:ext cx="1965325" cy="11525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65" name="Imag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03575" y="4437063"/>
            <a:ext cx="1965325" cy="11525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505" y="116632"/>
            <a:ext cx="8893589" cy="1240666"/>
          </a:xfrm>
          <a:solidFill>
            <a:srgbClr val="FFC000"/>
          </a:solidFill>
          <a:ln>
            <a:miter lim="800000"/>
            <a:headEnd/>
            <a:tailEnd/>
          </a:ln>
        </p:spPr>
        <p:txBody>
          <a:bodyPr rtlCol="0">
            <a:normAutofit fontScale="90000"/>
          </a:bodyPr>
          <a:lstStyle/>
          <a:p>
            <a:pPr rtl="1" eaLnBrk="1" fontAlgn="auto" hangingPunct="1">
              <a:spcAft>
                <a:spcPts val="0"/>
              </a:spcAft>
              <a:defRPr/>
            </a:pP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r>
            <a:b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b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3</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التمثيل البياني</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لتكاليف الإنتاج في الفترة القصيرة</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fr-FR" dirty="0"/>
              <a:t/>
            </a:r>
            <a:br>
              <a:rPr lang="fr-FR" dirty="0"/>
            </a:br>
            <a:endParaRPr lang="fr-FR" dirty="0"/>
          </a:p>
        </p:txBody>
      </p:sp>
      <p:sp>
        <p:nvSpPr>
          <p:cNvPr id="3" name="Sous-titre 2"/>
          <p:cNvSpPr>
            <a:spLocks noGrp="1"/>
          </p:cNvSpPr>
          <p:nvPr>
            <p:ph type="subTitle" idx="1"/>
          </p:nvPr>
        </p:nvSpPr>
        <p:spPr>
          <a:xfrm>
            <a:off x="107950" y="1428750"/>
            <a:ext cx="8893175" cy="5143500"/>
          </a:xfrm>
          <a:blipFill dpi="0" rotWithShape="1">
            <a:blip r:embed="rId2"/>
            <a:srcRect/>
            <a:tile tx="0" ty="0" sx="100000" sy="100000" flip="none" algn="tl"/>
          </a:blipFill>
        </p:spPr>
        <p:txBody>
          <a:bodyPr/>
          <a:lstStyle/>
          <a:p>
            <a:pPr marL="457200" indent="-457200" algn="r" rtl="1" eaLnBrk="1" hangingPunct="1">
              <a:buFont typeface="Wingdings" panose="05000000000000000000" pitchFamily="2" charset="2"/>
              <a:buChar char="q"/>
              <a:defRPr/>
            </a:pPr>
            <a:r>
              <a:rPr lang="ar-SA" b="1" u="sng" dirty="0">
                <a:solidFill>
                  <a:srgbClr val="002060"/>
                </a:solidFill>
                <a:effectLst>
                  <a:outerShdw blurRad="38100" dist="38100" dir="2700000" algn="tl">
                    <a:srgbClr val="000000">
                      <a:alpha val="43137"/>
                    </a:srgbClr>
                  </a:outerShdw>
                </a:effectLst>
              </a:rPr>
              <a:t>مثال</a:t>
            </a:r>
            <a:r>
              <a:rPr lang="ar-SA" b="1" dirty="0">
                <a:solidFill>
                  <a:srgbClr val="002060"/>
                </a:solidFill>
                <a:effectLst>
                  <a:outerShdw blurRad="38100" dist="38100" dir="2700000" algn="tl">
                    <a:srgbClr val="000000">
                      <a:alpha val="43137"/>
                    </a:srgbClr>
                  </a:outerShdw>
                </a:effectLst>
              </a:rPr>
              <a:t>: </a:t>
            </a:r>
            <a:r>
              <a:rPr lang="ar-SA" b="1" dirty="0" err="1">
                <a:solidFill>
                  <a:srgbClr val="002060"/>
                </a:solidFill>
                <a:effectLst>
                  <a:outerShdw blurRad="38100" dist="38100" dir="2700000" algn="tl">
                    <a:srgbClr val="000000">
                      <a:alpha val="43137"/>
                    </a:srgbClr>
                  </a:outerShdw>
                </a:effectLst>
              </a:rPr>
              <a:t>اذاكانت</a:t>
            </a:r>
            <a:r>
              <a:rPr lang="ar-SA" b="1" dirty="0">
                <a:solidFill>
                  <a:srgbClr val="002060"/>
                </a:solidFill>
                <a:effectLst>
                  <a:outerShdw blurRad="38100" dist="38100" dir="2700000" algn="tl">
                    <a:srgbClr val="000000">
                      <a:alpha val="43137"/>
                    </a:srgbClr>
                  </a:outerShdw>
                </a:effectLst>
              </a:rPr>
              <a:t> التكاليف الثابتة لإحدى المؤسسات الصناعية 5000 </a:t>
            </a:r>
            <a:r>
              <a:rPr lang="ar-SA" b="1" dirty="0" err="1">
                <a:solidFill>
                  <a:srgbClr val="002060"/>
                </a:solidFill>
                <a:effectLst>
                  <a:outerShdw blurRad="38100" dist="38100" dir="2700000" algn="tl">
                    <a:srgbClr val="000000">
                      <a:alpha val="43137"/>
                    </a:srgbClr>
                  </a:outerShdw>
                </a:effectLst>
              </a:rPr>
              <a:t>دج،و</a:t>
            </a:r>
            <a:r>
              <a:rPr lang="ar-SA" b="1" dirty="0">
                <a:solidFill>
                  <a:srgbClr val="002060"/>
                </a:solidFill>
                <a:effectLst>
                  <a:outerShdw blurRad="38100" dist="38100" dir="2700000" algn="tl">
                    <a:srgbClr val="000000">
                      <a:alpha val="43137"/>
                    </a:srgbClr>
                  </a:outerShdw>
                </a:effectLst>
              </a:rPr>
              <a:t> كان تكاليفها المتغيرة كما يلي:</a:t>
            </a:r>
            <a:endParaRPr lang="fr-FR" b="1" dirty="0">
              <a:solidFill>
                <a:srgbClr val="002060"/>
              </a:solidFill>
              <a:effectLst>
                <a:outerShdw blurRad="38100" dist="38100" dir="2700000" algn="tl">
                  <a:srgbClr val="000000">
                    <a:alpha val="43137"/>
                  </a:srgbClr>
                </a:outerShdw>
              </a:effectLst>
            </a:endParaRPr>
          </a:p>
          <a:p>
            <a:pPr algn="r" rtl="1" eaLnBrk="1" hangingPunct="1">
              <a:buFont typeface="Arial" charset="0"/>
              <a:buNone/>
              <a:defRPr/>
            </a:pPr>
            <a:endParaRPr lang="ar-DZ" dirty="0">
              <a:solidFill>
                <a:schemeClr val="tx1"/>
              </a:solidFill>
            </a:endParaRPr>
          </a:p>
          <a:p>
            <a:pPr algn="r" rtl="1" eaLnBrk="1" hangingPunct="1">
              <a:buFont typeface="Arial" charset="0"/>
              <a:buNone/>
              <a:defRPr/>
            </a:pPr>
            <a:endParaRPr lang="ar-DZ" dirty="0">
              <a:solidFill>
                <a:schemeClr val="tx1"/>
              </a:solidFill>
            </a:endParaRPr>
          </a:p>
          <a:p>
            <a:pPr marL="457200" indent="-457200" algn="r" rtl="1">
              <a:buFont typeface="Wingdings" panose="05000000000000000000" pitchFamily="2" charset="2"/>
              <a:buChar char="§"/>
              <a:defRPr/>
            </a:pPr>
            <a:r>
              <a:rPr lang="ar-SA" b="1" u="sng" dirty="0">
                <a:solidFill>
                  <a:srgbClr val="002060"/>
                </a:solidFill>
                <a:effectLst>
                  <a:outerShdw blurRad="38100" dist="38100" dir="2700000" algn="tl">
                    <a:srgbClr val="000000">
                      <a:alpha val="43137"/>
                    </a:srgbClr>
                  </a:outerShdw>
                </a:effectLst>
              </a:rPr>
              <a:t>المطلوب</a:t>
            </a:r>
            <a:r>
              <a:rPr lang="ar-SA" b="1" dirty="0">
                <a:solidFill>
                  <a:srgbClr val="002060"/>
                </a:solidFill>
                <a:effectLst>
                  <a:outerShdw blurRad="38100" dist="38100" dir="2700000" algn="tl">
                    <a:srgbClr val="000000">
                      <a:alpha val="43137"/>
                    </a:srgbClr>
                  </a:outerShdw>
                </a:effectLst>
              </a:rPr>
              <a:t>: - احسب </a:t>
            </a:r>
            <a:r>
              <a:rPr lang="ar-DZ" b="1" dirty="0">
                <a:solidFill>
                  <a:srgbClr val="002060"/>
                </a:solidFill>
                <a:effectLst>
                  <a:outerShdw blurRad="38100" dist="38100" dir="2700000" algn="tl">
                    <a:srgbClr val="000000">
                      <a:alpha val="43137"/>
                    </a:srgbClr>
                  </a:outerShdw>
                </a:effectLst>
              </a:rPr>
              <a:t>كل من التكاليف الكلية و التكاليف المتوسطة و التكاليف المتوسطة الثابتة و المتوسطة المتغيرة، و التكلفة الحدية</a:t>
            </a:r>
            <a:r>
              <a:rPr lang="ar-SA" b="1" dirty="0">
                <a:solidFill>
                  <a:srgbClr val="002060"/>
                </a:solidFill>
                <a:effectLst>
                  <a:outerShdw blurRad="38100" dist="38100" dir="2700000" algn="tl">
                    <a:srgbClr val="000000">
                      <a:alpha val="43137"/>
                    </a:srgbClr>
                  </a:outerShdw>
                </a:effectLst>
              </a:rPr>
              <a:t>.</a:t>
            </a:r>
            <a:endParaRPr lang="fr-FR" b="1" dirty="0">
              <a:solidFill>
                <a:srgbClr val="002060"/>
              </a:solidFill>
              <a:effectLst>
                <a:outerShdw blurRad="38100" dist="38100" dir="2700000" algn="tl">
                  <a:srgbClr val="000000">
                    <a:alpha val="43137"/>
                  </a:srgbClr>
                </a:outerShdw>
              </a:effectLst>
            </a:endParaRPr>
          </a:p>
          <a:p>
            <a:pPr algn="r" rtl="1">
              <a:defRPr/>
            </a:pPr>
            <a:r>
              <a:rPr lang="ar-SA" b="1" dirty="0">
                <a:solidFill>
                  <a:srgbClr val="002060"/>
                </a:solidFill>
                <a:effectLst>
                  <a:outerShdw blurRad="38100" dist="38100" dir="2700000" algn="tl">
                    <a:srgbClr val="000000">
                      <a:alpha val="43137"/>
                    </a:srgbClr>
                  </a:outerShdw>
                </a:effectLst>
              </a:rPr>
              <a:t>- مثل بيانيا كل من التكلفة الكلية و المتغيرة و الثابتة و المتوسطة الثابتة و المتوسطة المتغيرة و التكلفة الحدية.</a:t>
            </a:r>
            <a:endParaRPr lang="fr-FR" b="1" dirty="0">
              <a:solidFill>
                <a:srgbClr val="002060"/>
              </a:solidFill>
              <a:effectLst>
                <a:outerShdw blurRad="38100" dist="38100" dir="2700000" algn="tl">
                  <a:srgbClr val="000000">
                    <a:alpha val="43137"/>
                  </a:srgbClr>
                </a:outerShdw>
              </a:effectLst>
            </a:endParaRPr>
          </a:p>
        </p:txBody>
      </p:sp>
      <p:graphicFrame>
        <p:nvGraphicFramePr>
          <p:cNvPr id="4" name="Tableau 3"/>
          <p:cNvGraphicFramePr>
            <a:graphicFrameLocks noGrp="1"/>
          </p:cNvGraphicFramePr>
          <p:nvPr/>
        </p:nvGraphicFramePr>
        <p:xfrm>
          <a:off x="684213" y="2420938"/>
          <a:ext cx="5543550" cy="969962"/>
        </p:xfrm>
        <a:graphic>
          <a:graphicData uri="http://schemas.openxmlformats.org/drawingml/2006/table">
            <a:tbl>
              <a:tblPr rtl="1" firstRow="1" firstCol="1" lastRow="1" lastCol="1" bandRow="1" bandCol="1">
                <a:tableStyleId>{5C22544A-7EE6-4342-B048-85BDC9FD1C3A}</a:tableStyleId>
              </a:tblPr>
              <a:tblGrid>
                <a:gridCol w="874811">
                  <a:extLst>
                    <a:ext uri="{9D8B030D-6E8A-4147-A177-3AD203B41FA5}">
                      <a16:colId xmlns:a16="http://schemas.microsoft.com/office/drawing/2014/main" val="20000"/>
                    </a:ext>
                  </a:extLst>
                </a:gridCol>
                <a:gridCol w="874811">
                  <a:extLst>
                    <a:ext uri="{9D8B030D-6E8A-4147-A177-3AD203B41FA5}">
                      <a16:colId xmlns:a16="http://schemas.microsoft.com/office/drawing/2014/main" val="20001"/>
                    </a:ext>
                  </a:extLst>
                </a:gridCol>
                <a:gridCol w="874811">
                  <a:extLst>
                    <a:ext uri="{9D8B030D-6E8A-4147-A177-3AD203B41FA5}">
                      <a16:colId xmlns:a16="http://schemas.microsoft.com/office/drawing/2014/main" val="20002"/>
                    </a:ext>
                  </a:extLst>
                </a:gridCol>
                <a:gridCol w="874811">
                  <a:extLst>
                    <a:ext uri="{9D8B030D-6E8A-4147-A177-3AD203B41FA5}">
                      <a16:colId xmlns:a16="http://schemas.microsoft.com/office/drawing/2014/main" val="20003"/>
                    </a:ext>
                  </a:extLst>
                </a:gridCol>
                <a:gridCol w="874811">
                  <a:extLst>
                    <a:ext uri="{9D8B030D-6E8A-4147-A177-3AD203B41FA5}">
                      <a16:colId xmlns:a16="http://schemas.microsoft.com/office/drawing/2014/main" val="20004"/>
                    </a:ext>
                  </a:extLst>
                </a:gridCol>
                <a:gridCol w="670657">
                  <a:extLst>
                    <a:ext uri="{9D8B030D-6E8A-4147-A177-3AD203B41FA5}">
                      <a16:colId xmlns:a16="http://schemas.microsoft.com/office/drawing/2014/main" val="20005"/>
                    </a:ext>
                  </a:extLst>
                </a:gridCol>
                <a:gridCol w="498837">
                  <a:extLst>
                    <a:ext uri="{9D8B030D-6E8A-4147-A177-3AD203B41FA5}">
                      <a16:colId xmlns:a16="http://schemas.microsoft.com/office/drawing/2014/main" val="20006"/>
                    </a:ext>
                  </a:extLst>
                </a:gridCol>
              </a:tblGrid>
              <a:tr h="503894">
                <a:tc>
                  <a:txBody>
                    <a:bodyPr/>
                    <a:lstStyle/>
                    <a:p>
                      <a:pPr algn="ctr" rtl="1">
                        <a:lnSpc>
                          <a:spcPct val="150000"/>
                        </a:lnSpc>
                        <a:spcAft>
                          <a:spcPts val="0"/>
                        </a:spcAft>
                      </a:pPr>
                      <a:r>
                        <a:rPr lang="en-US" sz="2000" dirty="0">
                          <a:solidFill>
                            <a:srgbClr val="FFC000"/>
                          </a:solidFill>
                          <a:effectLst/>
                        </a:rPr>
                        <a:t>60</a:t>
                      </a:r>
                      <a:endParaRPr lang="fr-FR" sz="2000" b="1" dirty="0">
                        <a:solidFill>
                          <a:srgbClr val="FFC000"/>
                        </a:solidFill>
                        <a:effectLst/>
                        <a:latin typeface="Times New Roman" panose="02020603050405020304" pitchFamily="18" charset="0"/>
                        <a:cs typeface="Arabic Transparent" panose="020B0604020202020204" pitchFamily="34" charset="0"/>
                      </a:endParaRPr>
                    </a:p>
                  </a:txBody>
                  <a:tcPr marL="68567" marR="68567" marT="0" marB="0">
                    <a:solidFill>
                      <a:srgbClr val="FF0000"/>
                    </a:solidFill>
                  </a:tcPr>
                </a:tc>
                <a:tc>
                  <a:txBody>
                    <a:bodyPr/>
                    <a:lstStyle/>
                    <a:p>
                      <a:pPr algn="ctr" rtl="0">
                        <a:lnSpc>
                          <a:spcPct val="150000"/>
                        </a:lnSpc>
                        <a:spcAft>
                          <a:spcPts val="0"/>
                        </a:spcAft>
                      </a:pPr>
                      <a:r>
                        <a:rPr lang="en-US" sz="2000" dirty="0">
                          <a:solidFill>
                            <a:srgbClr val="FFC000"/>
                          </a:solidFill>
                          <a:effectLst/>
                        </a:rPr>
                        <a:t>50</a:t>
                      </a:r>
                      <a:endParaRPr lang="fr-FR" sz="2000" b="1" dirty="0">
                        <a:solidFill>
                          <a:srgbClr val="FFC000"/>
                        </a:solidFill>
                        <a:effectLst/>
                        <a:latin typeface="Times New Roman" panose="02020603050405020304" pitchFamily="18" charset="0"/>
                        <a:cs typeface="Arabic Transparent" panose="020B0604020202020204" pitchFamily="34" charset="0"/>
                      </a:endParaRPr>
                    </a:p>
                  </a:txBody>
                  <a:tcPr marL="68567" marR="68567" marT="0" marB="0">
                    <a:solidFill>
                      <a:srgbClr val="FF0000"/>
                    </a:solidFill>
                  </a:tcPr>
                </a:tc>
                <a:tc>
                  <a:txBody>
                    <a:bodyPr/>
                    <a:lstStyle/>
                    <a:p>
                      <a:pPr algn="ctr" rtl="0">
                        <a:lnSpc>
                          <a:spcPct val="150000"/>
                        </a:lnSpc>
                        <a:spcAft>
                          <a:spcPts val="0"/>
                        </a:spcAft>
                      </a:pPr>
                      <a:r>
                        <a:rPr lang="en-US" sz="2000" dirty="0">
                          <a:solidFill>
                            <a:srgbClr val="FFC000"/>
                          </a:solidFill>
                          <a:effectLst/>
                        </a:rPr>
                        <a:t>40</a:t>
                      </a:r>
                      <a:endParaRPr lang="fr-FR" sz="2000" b="1" dirty="0">
                        <a:solidFill>
                          <a:srgbClr val="FFC000"/>
                        </a:solidFill>
                        <a:effectLst/>
                        <a:latin typeface="Times New Roman" panose="02020603050405020304" pitchFamily="18" charset="0"/>
                        <a:cs typeface="Arabic Transparent" panose="020B0604020202020204" pitchFamily="34" charset="0"/>
                      </a:endParaRPr>
                    </a:p>
                  </a:txBody>
                  <a:tcPr marL="68567" marR="68567" marT="0" marB="0">
                    <a:solidFill>
                      <a:srgbClr val="FF0000"/>
                    </a:solidFill>
                  </a:tcPr>
                </a:tc>
                <a:tc>
                  <a:txBody>
                    <a:bodyPr/>
                    <a:lstStyle/>
                    <a:p>
                      <a:pPr algn="ctr" rtl="0">
                        <a:lnSpc>
                          <a:spcPct val="150000"/>
                        </a:lnSpc>
                        <a:spcAft>
                          <a:spcPts val="0"/>
                        </a:spcAft>
                      </a:pPr>
                      <a:r>
                        <a:rPr lang="en-US" sz="2000" dirty="0">
                          <a:solidFill>
                            <a:srgbClr val="FFC000"/>
                          </a:solidFill>
                          <a:effectLst/>
                        </a:rPr>
                        <a:t>30</a:t>
                      </a:r>
                      <a:endParaRPr lang="fr-FR" sz="2000" b="1" dirty="0">
                        <a:solidFill>
                          <a:srgbClr val="FFC000"/>
                        </a:solidFill>
                        <a:effectLst/>
                        <a:latin typeface="Times New Roman" panose="02020603050405020304" pitchFamily="18" charset="0"/>
                        <a:cs typeface="Arabic Transparent" panose="020B0604020202020204" pitchFamily="34" charset="0"/>
                      </a:endParaRPr>
                    </a:p>
                  </a:txBody>
                  <a:tcPr marL="68567" marR="68567" marT="0" marB="0">
                    <a:solidFill>
                      <a:srgbClr val="FF0000"/>
                    </a:solidFill>
                  </a:tcPr>
                </a:tc>
                <a:tc>
                  <a:txBody>
                    <a:bodyPr/>
                    <a:lstStyle/>
                    <a:p>
                      <a:pPr algn="ctr" rtl="0">
                        <a:lnSpc>
                          <a:spcPct val="150000"/>
                        </a:lnSpc>
                        <a:spcAft>
                          <a:spcPts val="0"/>
                        </a:spcAft>
                      </a:pPr>
                      <a:r>
                        <a:rPr lang="en-US" sz="2000" dirty="0">
                          <a:solidFill>
                            <a:srgbClr val="FFC000"/>
                          </a:solidFill>
                          <a:effectLst/>
                        </a:rPr>
                        <a:t>20</a:t>
                      </a:r>
                      <a:endParaRPr lang="fr-FR" sz="2000" b="1" dirty="0">
                        <a:solidFill>
                          <a:srgbClr val="FFC000"/>
                        </a:solidFill>
                        <a:effectLst/>
                        <a:latin typeface="Times New Roman" panose="02020603050405020304" pitchFamily="18" charset="0"/>
                        <a:cs typeface="Arabic Transparent" panose="020B0604020202020204" pitchFamily="34" charset="0"/>
                      </a:endParaRPr>
                    </a:p>
                  </a:txBody>
                  <a:tcPr marL="68567" marR="68567" marT="0" marB="0">
                    <a:solidFill>
                      <a:srgbClr val="FF0000"/>
                    </a:solidFill>
                  </a:tcPr>
                </a:tc>
                <a:tc>
                  <a:txBody>
                    <a:bodyPr/>
                    <a:lstStyle/>
                    <a:p>
                      <a:pPr algn="ctr" rtl="1">
                        <a:lnSpc>
                          <a:spcPct val="150000"/>
                        </a:lnSpc>
                        <a:spcAft>
                          <a:spcPts val="0"/>
                        </a:spcAft>
                      </a:pPr>
                      <a:r>
                        <a:rPr lang="en-US" sz="2000" dirty="0">
                          <a:solidFill>
                            <a:srgbClr val="FFC000"/>
                          </a:solidFill>
                          <a:effectLst/>
                        </a:rPr>
                        <a:t>10</a:t>
                      </a:r>
                      <a:endParaRPr lang="fr-FR" sz="2000" b="1" dirty="0">
                        <a:solidFill>
                          <a:srgbClr val="FFC000"/>
                        </a:solidFill>
                        <a:effectLst/>
                        <a:latin typeface="Times New Roman" panose="02020603050405020304" pitchFamily="18" charset="0"/>
                        <a:cs typeface="Arabic Transparent" panose="020B0604020202020204" pitchFamily="34" charset="0"/>
                      </a:endParaRPr>
                    </a:p>
                  </a:txBody>
                  <a:tcPr marL="68567" marR="68567" marT="0" marB="0">
                    <a:solidFill>
                      <a:srgbClr val="FF0000"/>
                    </a:solidFill>
                  </a:tcPr>
                </a:tc>
                <a:tc>
                  <a:txBody>
                    <a:bodyPr/>
                    <a:lstStyle/>
                    <a:p>
                      <a:pPr algn="ctr" rtl="1">
                        <a:lnSpc>
                          <a:spcPct val="150000"/>
                        </a:lnSpc>
                        <a:spcAft>
                          <a:spcPts val="0"/>
                        </a:spcAft>
                      </a:pPr>
                      <a:r>
                        <a:rPr lang="fr-FR" sz="2000">
                          <a:solidFill>
                            <a:srgbClr val="FFC000"/>
                          </a:solidFill>
                          <a:effectLst/>
                        </a:rPr>
                        <a:t>Q</a:t>
                      </a:r>
                      <a:endParaRPr lang="fr-FR" sz="2000" b="1">
                        <a:solidFill>
                          <a:srgbClr val="FFC000"/>
                        </a:solidFill>
                        <a:effectLst/>
                        <a:latin typeface="Times New Roman" panose="02020603050405020304" pitchFamily="18" charset="0"/>
                        <a:cs typeface="Arabic Transparent" panose="020B0604020202020204" pitchFamily="34" charset="0"/>
                      </a:endParaRPr>
                    </a:p>
                  </a:txBody>
                  <a:tcPr marL="68567" marR="68567" marT="0" marB="0">
                    <a:solidFill>
                      <a:srgbClr val="FF0000"/>
                    </a:solidFill>
                  </a:tcPr>
                </a:tc>
                <a:extLst>
                  <a:ext uri="{0D108BD9-81ED-4DB2-BD59-A6C34878D82A}">
                    <a16:rowId xmlns:a16="http://schemas.microsoft.com/office/drawing/2014/main" val="10000"/>
                  </a:ext>
                </a:extLst>
              </a:tr>
              <a:tr h="466068">
                <a:tc>
                  <a:txBody>
                    <a:bodyPr/>
                    <a:lstStyle/>
                    <a:p>
                      <a:pPr algn="ctr" rtl="0">
                        <a:lnSpc>
                          <a:spcPct val="150000"/>
                        </a:lnSpc>
                        <a:spcAft>
                          <a:spcPts val="0"/>
                        </a:spcAft>
                      </a:pPr>
                      <a:r>
                        <a:rPr lang="en-US" sz="2000">
                          <a:solidFill>
                            <a:srgbClr val="FFC000"/>
                          </a:solidFill>
                          <a:effectLst/>
                        </a:rPr>
                        <a:t>18000</a:t>
                      </a:r>
                      <a:endParaRPr lang="fr-FR" sz="2000" b="1">
                        <a:solidFill>
                          <a:srgbClr val="FFC000"/>
                        </a:solidFill>
                        <a:effectLst/>
                        <a:latin typeface="Times New Roman" panose="02020603050405020304" pitchFamily="18" charset="0"/>
                        <a:cs typeface="Arabic Transparent" panose="020B0604020202020204" pitchFamily="34" charset="0"/>
                      </a:endParaRPr>
                    </a:p>
                  </a:txBody>
                  <a:tcPr marL="68567" marR="68567" marT="0" marB="0">
                    <a:solidFill>
                      <a:srgbClr val="FF0000"/>
                    </a:solidFill>
                  </a:tcPr>
                </a:tc>
                <a:tc>
                  <a:txBody>
                    <a:bodyPr/>
                    <a:lstStyle/>
                    <a:p>
                      <a:pPr algn="ctr" rtl="0">
                        <a:lnSpc>
                          <a:spcPct val="150000"/>
                        </a:lnSpc>
                        <a:spcAft>
                          <a:spcPts val="0"/>
                        </a:spcAft>
                      </a:pPr>
                      <a:r>
                        <a:rPr lang="en-US" sz="2000">
                          <a:solidFill>
                            <a:srgbClr val="FFC000"/>
                          </a:solidFill>
                          <a:effectLst/>
                        </a:rPr>
                        <a:t>10000</a:t>
                      </a:r>
                      <a:endParaRPr lang="fr-FR" sz="2000" b="1">
                        <a:solidFill>
                          <a:srgbClr val="FFC000"/>
                        </a:solidFill>
                        <a:effectLst/>
                        <a:latin typeface="Times New Roman" panose="02020603050405020304" pitchFamily="18" charset="0"/>
                        <a:cs typeface="Arabic Transparent" panose="020B0604020202020204" pitchFamily="34" charset="0"/>
                      </a:endParaRPr>
                    </a:p>
                  </a:txBody>
                  <a:tcPr marL="68567" marR="68567" marT="0" marB="0">
                    <a:solidFill>
                      <a:srgbClr val="FF0000"/>
                    </a:solidFill>
                  </a:tcPr>
                </a:tc>
                <a:tc>
                  <a:txBody>
                    <a:bodyPr/>
                    <a:lstStyle/>
                    <a:p>
                      <a:pPr algn="ctr" rtl="0">
                        <a:lnSpc>
                          <a:spcPct val="150000"/>
                        </a:lnSpc>
                        <a:spcAft>
                          <a:spcPts val="0"/>
                        </a:spcAft>
                      </a:pPr>
                      <a:r>
                        <a:rPr lang="en-US" sz="2000">
                          <a:solidFill>
                            <a:srgbClr val="FFC000"/>
                          </a:solidFill>
                          <a:effectLst/>
                        </a:rPr>
                        <a:t>7000</a:t>
                      </a:r>
                      <a:endParaRPr lang="fr-FR" sz="2000" b="1">
                        <a:solidFill>
                          <a:srgbClr val="FFC000"/>
                        </a:solidFill>
                        <a:effectLst/>
                        <a:latin typeface="Times New Roman" panose="02020603050405020304" pitchFamily="18" charset="0"/>
                        <a:cs typeface="Arabic Transparent" panose="020B0604020202020204" pitchFamily="34" charset="0"/>
                      </a:endParaRPr>
                    </a:p>
                  </a:txBody>
                  <a:tcPr marL="68567" marR="68567" marT="0" marB="0">
                    <a:solidFill>
                      <a:srgbClr val="FF0000"/>
                    </a:solidFill>
                  </a:tcPr>
                </a:tc>
                <a:tc>
                  <a:txBody>
                    <a:bodyPr/>
                    <a:lstStyle/>
                    <a:p>
                      <a:pPr algn="ctr" rtl="0">
                        <a:lnSpc>
                          <a:spcPct val="150000"/>
                        </a:lnSpc>
                        <a:spcAft>
                          <a:spcPts val="0"/>
                        </a:spcAft>
                      </a:pPr>
                      <a:r>
                        <a:rPr lang="en-US" sz="2000" dirty="0">
                          <a:solidFill>
                            <a:srgbClr val="FFC000"/>
                          </a:solidFill>
                          <a:effectLst/>
                        </a:rPr>
                        <a:t>5000</a:t>
                      </a:r>
                      <a:endParaRPr lang="fr-FR" sz="2000" b="1" dirty="0">
                        <a:solidFill>
                          <a:srgbClr val="FFC000"/>
                        </a:solidFill>
                        <a:effectLst/>
                        <a:latin typeface="Times New Roman" panose="02020603050405020304" pitchFamily="18" charset="0"/>
                        <a:cs typeface="Arabic Transparent" panose="020B0604020202020204" pitchFamily="34" charset="0"/>
                      </a:endParaRPr>
                    </a:p>
                  </a:txBody>
                  <a:tcPr marL="68567" marR="68567" marT="0" marB="0">
                    <a:solidFill>
                      <a:srgbClr val="FF0000"/>
                    </a:solidFill>
                  </a:tcPr>
                </a:tc>
                <a:tc>
                  <a:txBody>
                    <a:bodyPr/>
                    <a:lstStyle/>
                    <a:p>
                      <a:pPr algn="ctr" rtl="0">
                        <a:lnSpc>
                          <a:spcPct val="150000"/>
                        </a:lnSpc>
                        <a:spcAft>
                          <a:spcPts val="0"/>
                        </a:spcAft>
                      </a:pPr>
                      <a:r>
                        <a:rPr lang="en-US" sz="2000">
                          <a:solidFill>
                            <a:srgbClr val="FFC000"/>
                          </a:solidFill>
                          <a:effectLst/>
                        </a:rPr>
                        <a:t>3600</a:t>
                      </a:r>
                      <a:endParaRPr lang="fr-FR" sz="2000" b="1">
                        <a:solidFill>
                          <a:srgbClr val="FFC000"/>
                        </a:solidFill>
                        <a:effectLst/>
                        <a:latin typeface="Times New Roman" panose="02020603050405020304" pitchFamily="18" charset="0"/>
                        <a:cs typeface="Arabic Transparent" panose="020B0604020202020204" pitchFamily="34" charset="0"/>
                      </a:endParaRPr>
                    </a:p>
                  </a:txBody>
                  <a:tcPr marL="68567" marR="68567" marT="0" marB="0">
                    <a:solidFill>
                      <a:srgbClr val="FF0000"/>
                    </a:solidFill>
                  </a:tcPr>
                </a:tc>
                <a:tc>
                  <a:txBody>
                    <a:bodyPr/>
                    <a:lstStyle/>
                    <a:p>
                      <a:pPr algn="ctr" rtl="0">
                        <a:lnSpc>
                          <a:spcPct val="150000"/>
                        </a:lnSpc>
                        <a:spcAft>
                          <a:spcPts val="0"/>
                        </a:spcAft>
                      </a:pPr>
                      <a:r>
                        <a:rPr lang="en-US" sz="2000" dirty="0">
                          <a:solidFill>
                            <a:srgbClr val="FFC000"/>
                          </a:solidFill>
                          <a:effectLst/>
                        </a:rPr>
                        <a:t>2000</a:t>
                      </a:r>
                      <a:endParaRPr lang="fr-FR" sz="2000" b="1" dirty="0">
                        <a:solidFill>
                          <a:srgbClr val="FFC000"/>
                        </a:solidFill>
                        <a:effectLst/>
                        <a:latin typeface="Times New Roman" panose="02020603050405020304" pitchFamily="18" charset="0"/>
                        <a:cs typeface="Arabic Transparent" panose="020B0604020202020204" pitchFamily="34" charset="0"/>
                      </a:endParaRPr>
                    </a:p>
                  </a:txBody>
                  <a:tcPr marL="68567" marR="68567" marT="0" marB="0">
                    <a:solidFill>
                      <a:srgbClr val="FF0000"/>
                    </a:solidFill>
                  </a:tcPr>
                </a:tc>
                <a:tc>
                  <a:txBody>
                    <a:bodyPr/>
                    <a:lstStyle/>
                    <a:p>
                      <a:pPr algn="ctr" rtl="1">
                        <a:lnSpc>
                          <a:spcPct val="150000"/>
                        </a:lnSpc>
                        <a:spcAft>
                          <a:spcPts val="0"/>
                        </a:spcAft>
                      </a:pPr>
                      <a:r>
                        <a:rPr lang="en-US" sz="2000" dirty="0">
                          <a:solidFill>
                            <a:srgbClr val="FFC000"/>
                          </a:solidFill>
                          <a:effectLst/>
                        </a:rPr>
                        <a:t>CV</a:t>
                      </a:r>
                      <a:endParaRPr lang="fr-FR" sz="2000" b="1" dirty="0">
                        <a:solidFill>
                          <a:srgbClr val="FFC000"/>
                        </a:solidFill>
                        <a:effectLst/>
                        <a:latin typeface="Times New Roman" panose="02020603050405020304" pitchFamily="18" charset="0"/>
                        <a:cs typeface="Arabic Transparent" panose="020B0604020202020204" pitchFamily="34" charset="0"/>
                      </a:endParaRPr>
                    </a:p>
                  </a:txBody>
                  <a:tcPr marL="68567" marR="68567" marT="0" marB="0">
                    <a:solidFill>
                      <a:srgbClr val="FF0000"/>
                    </a:solidFill>
                  </a:tcPr>
                </a:tc>
                <a:extLst>
                  <a:ext uri="{0D108BD9-81ED-4DB2-BD59-A6C34878D82A}">
                    <a16:rowId xmlns:a16="http://schemas.microsoft.com/office/drawing/2014/main" val="10001"/>
                  </a:ext>
                </a:extLst>
              </a:tr>
            </a:tbl>
          </a:graphicData>
        </a:graphic>
      </p:graphicFrame>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ctrTitle"/>
          </p:nvPr>
        </p:nvSpPr>
        <p:spPr>
          <a:xfrm>
            <a:off x="143145" y="214290"/>
            <a:ext cx="8929718" cy="1342502"/>
          </a:xfrm>
          <a:solidFill>
            <a:srgbClr val="FFC000"/>
          </a:solidFill>
          <a:ln>
            <a:miter lim="800000"/>
            <a:headEnd/>
            <a:tailEnd/>
          </a:ln>
        </p:spPr>
        <p:txBody>
          <a:bodyPr rtlCol="0">
            <a:normAutofit fontScale="90000"/>
          </a:bodyPr>
          <a:lstStyle/>
          <a:p>
            <a:pPr eaLnBrk="1" fontAlgn="auto" hangingPunct="1">
              <a:spcAft>
                <a:spcPts val="0"/>
              </a:spcAft>
              <a:defRPr/>
            </a:pP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3</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التمثيل البياني</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لتكاليف الإنتاج في الفترة القصيرة</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3" name="Sous-titre 2"/>
          <p:cNvSpPr>
            <a:spLocks noGrp="1"/>
          </p:cNvSpPr>
          <p:nvPr>
            <p:ph type="subTitle" idx="1"/>
          </p:nvPr>
        </p:nvSpPr>
        <p:spPr>
          <a:xfrm>
            <a:off x="179512" y="1700808"/>
            <a:ext cx="8856984" cy="4942902"/>
          </a:xfrm>
          <a:blipFill>
            <a:blip r:embed="rId2"/>
            <a:tile tx="0" ty="0" sx="100000" sy="100000" flip="none" algn="tl"/>
          </a:blipFill>
          <a:ln>
            <a:miter lim="800000"/>
            <a:headEnd/>
            <a:tailEnd/>
          </a:ln>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eaLnBrk="1" fontAlgn="auto" hangingPunct="1">
              <a:spcAft>
                <a:spcPts val="0"/>
              </a:spcAft>
              <a:defRPr/>
            </a:pPr>
            <a:r>
              <a:rPr lang="ar-DZ" b="1" spc="50" dirty="0">
                <a:ln w="11430"/>
                <a:solidFill>
                  <a:srgbClr val="002060"/>
                </a:solidFill>
                <a:effectLst>
                  <a:outerShdw blurRad="76200" dist="50800" dir="5400000" algn="tl" rotWithShape="0">
                    <a:srgbClr val="000000">
                      <a:alpha val="65000"/>
                    </a:srgbClr>
                  </a:outerShdw>
                </a:effectLst>
              </a:rPr>
              <a:t> </a:t>
            </a:r>
            <a:r>
              <a:rPr lang="ar-SA" b="1" u="sng" dirty="0">
                <a:solidFill>
                  <a:schemeClr val="bg1">
                    <a:lumMod val="95000"/>
                    <a:lumOff val="5000"/>
                  </a:schemeClr>
                </a:solidFill>
              </a:rPr>
              <a:t>الحل</a:t>
            </a:r>
            <a:r>
              <a:rPr lang="ar-SA" b="1" dirty="0">
                <a:solidFill>
                  <a:schemeClr val="bg1">
                    <a:lumMod val="95000"/>
                    <a:lumOff val="5000"/>
                  </a:schemeClr>
                </a:solidFill>
              </a:rPr>
              <a:t>: </a:t>
            </a:r>
            <a:r>
              <a:rPr lang="ar-SA" dirty="0">
                <a:solidFill>
                  <a:schemeClr val="bg1">
                    <a:lumMod val="95000"/>
                    <a:lumOff val="5000"/>
                  </a:schemeClr>
                </a:solidFill>
              </a:rPr>
              <a:t>لدينا:</a:t>
            </a:r>
            <a:r>
              <a:rPr lang="en-US" dirty="0">
                <a:solidFill>
                  <a:schemeClr val="bg1">
                    <a:lumMod val="95000"/>
                    <a:lumOff val="5000"/>
                  </a:schemeClr>
                </a:solidFill>
              </a:rPr>
              <a:t>	CF=5000DA</a:t>
            </a:r>
            <a:endParaRPr lang="fr-FR" dirty="0">
              <a:solidFill>
                <a:schemeClr val="bg1">
                  <a:lumMod val="95000"/>
                  <a:lumOff val="5000"/>
                </a:schemeClr>
              </a:solidFill>
            </a:endParaRPr>
          </a:p>
          <a:p>
            <a:pPr algn="r" rtl="1" eaLnBrk="1" fontAlgn="auto" hangingPunct="1">
              <a:spcAft>
                <a:spcPts val="0"/>
              </a:spcAft>
              <a:defRPr/>
            </a:pP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Tableau 3"/>
          <p:cNvGraphicFramePr>
            <a:graphicFrameLocks noGrp="1"/>
          </p:cNvGraphicFramePr>
          <p:nvPr/>
        </p:nvGraphicFramePr>
        <p:xfrm>
          <a:off x="1187450" y="3429000"/>
          <a:ext cx="6769100" cy="2570163"/>
        </p:xfrm>
        <a:graphic>
          <a:graphicData uri="http://schemas.openxmlformats.org/drawingml/2006/table">
            <a:tbl>
              <a:tblPr rtl="1" firstRow="1" firstCol="1" bandRow="1">
                <a:tableStyleId>{5C22544A-7EE6-4342-B048-85BDC9FD1C3A}</a:tableStyleId>
              </a:tblPr>
              <a:tblGrid>
                <a:gridCol w="966556">
                  <a:extLst>
                    <a:ext uri="{9D8B030D-6E8A-4147-A177-3AD203B41FA5}">
                      <a16:colId xmlns:a16="http://schemas.microsoft.com/office/drawing/2014/main" val="20000"/>
                    </a:ext>
                  </a:extLst>
                </a:gridCol>
                <a:gridCol w="966556">
                  <a:extLst>
                    <a:ext uri="{9D8B030D-6E8A-4147-A177-3AD203B41FA5}">
                      <a16:colId xmlns:a16="http://schemas.microsoft.com/office/drawing/2014/main" val="20001"/>
                    </a:ext>
                  </a:extLst>
                </a:gridCol>
                <a:gridCol w="966556">
                  <a:extLst>
                    <a:ext uri="{9D8B030D-6E8A-4147-A177-3AD203B41FA5}">
                      <a16:colId xmlns:a16="http://schemas.microsoft.com/office/drawing/2014/main" val="20002"/>
                    </a:ext>
                  </a:extLst>
                </a:gridCol>
                <a:gridCol w="967358">
                  <a:extLst>
                    <a:ext uri="{9D8B030D-6E8A-4147-A177-3AD203B41FA5}">
                      <a16:colId xmlns:a16="http://schemas.microsoft.com/office/drawing/2014/main" val="20003"/>
                    </a:ext>
                  </a:extLst>
                </a:gridCol>
                <a:gridCol w="967358">
                  <a:extLst>
                    <a:ext uri="{9D8B030D-6E8A-4147-A177-3AD203B41FA5}">
                      <a16:colId xmlns:a16="http://schemas.microsoft.com/office/drawing/2014/main" val="20004"/>
                    </a:ext>
                  </a:extLst>
                </a:gridCol>
                <a:gridCol w="967358">
                  <a:extLst>
                    <a:ext uri="{9D8B030D-6E8A-4147-A177-3AD203B41FA5}">
                      <a16:colId xmlns:a16="http://schemas.microsoft.com/office/drawing/2014/main" val="20005"/>
                    </a:ext>
                  </a:extLst>
                </a:gridCol>
                <a:gridCol w="967358">
                  <a:extLst>
                    <a:ext uri="{9D8B030D-6E8A-4147-A177-3AD203B41FA5}">
                      <a16:colId xmlns:a16="http://schemas.microsoft.com/office/drawing/2014/main" val="20006"/>
                    </a:ext>
                  </a:extLst>
                </a:gridCol>
              </a:tblGrid>
              <a:tr h="367166">
                <a:tc>
                  <a:txBody>
                    <a:bodyPr/>
                    <a:lstStyle/>
                    <a:p>
                      <a:pPr algn="ctr" rtl="1">
                        <a:lnSpc>
                          <a:spcPct val="115000"/>
                        </a:lnSpc>
                        <a:spcAft>
                          <a:spcPts val="0"/>
                        </a:spcAft>
                      </a:pPr>
                      <a:r>
                        <a:rPr lang="en-US" sz="2000" b="1" dirty="0">
                          <a:effectLst>
                            <a:outerShdw blurRad="38100" dist="38100" dir="2700000" algn="tl">
                              <a:srgbClr val="000000">
                                <a:alpha val="43137"/>
                              </a:srgbClr>
                            </a:outerShdw>
                          </a:effectLst>
                        </a:rPr>
                        <a:t>60</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50</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40</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30</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20</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10</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rtl="1">
                        <a:lnSpc>
                          <a:spcPct val="115000"/>
                        </a:lnSpc>
                        <a:spcAft>
                          <a:spcPts val="0"/>
                        </a:spcAft>
                      </a:pPr>
                      <a:r>
                        <a:rPr lang="en-US" sz="2000" b="1">
                          <a:effectLst>
                            <a:outerShdw blurRad="38100" dist="38100" dir="2700000" algn="tl">
                              <a:srgbClr val="000000">
                                <a:alpha val="43137"/>
                              </a:srgbClr>
                            </a:outerShdw>
                          </a:effectLst>
                        </a:rPr>
                        <a:t>Q</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tc>
                <a:extLst>
                  <a:ext uri="{0D108BD9-81ED-4DB2-BD59-A6C34878D82A}">
                    <a16:rowId xmlns:a16="http://schemas.microsoft.com/office/drawing/2014/main" val="10000"/>
                  </a:ext>
                </a:extLst>
              </a:tr>
              <a:tr h="367166">
                <a:tc>
                  <a:txBody>
                    <a:bodyPr/>
                    <a:lstStyle/>
                    <a:p>
                      <a:pPr algn="ctr" rtl="1">
                        <a:lnSpc>
                          <a:spcPct val="115000"/>
                        </a:lnSpc>
                        <a:spcAft>
                          <a:spcPts val="0"/>
                        </a:spcAft>
                      </a:pPr>
                      <a:r>
                        <a:rPr lang="en-US" sz="2000" b="1" dirty="0">
                          <a:effectLst>
                            <a:outerShdw blurRad="38100" dist="38100" dir="2700000" algn="tl">
                              <a:srgbClr val="000000">
                                <a:alpha val="43137"/>
                              </a:srgbClr>
                            </a:outerShdw>
                          </a:effectLst>
                        </a:rPr>
                        <a:t>18000</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FF00"/>
                    </a:solidFill>
                  </a:tcPr>
                </a:tc>
                <a:tc>
                  <a:txBody>
                    <a:bodyPr/>
                    <a:lstStyle/>
                    <a:p>
                      <a:pPr algn="ctr" rtl="0">
                        <a:lnSpc>
                          <a:spcPct val="115000"/>
                        </a:lnSpc>
                        <a:spcAft>
                          <a:spcPts val="0"/>
                        </a:spcAft>
                      </a:pPr>
                      <a:r>
                        <a:rPr lang="en-US" sz="2000" b="1" dirty="0">
                          <a:effectLst>
                            <a:outerShdw blurRad="38100" dist="38100" dir="2700000" algn="tl">
                              <a:srgbClr val="000000">
                                <a:alpha val="43137"/>
                              </a:srgbClr>
                            </a:outerShdw>
                          </a:effectLst>
                        </a:rPr>
                        <a:t>10000</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FF00"/>
                    </a:solidFill>
                  </a:tcPr>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7000</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FF00"/>
                    </a:solidFill>
                  </a:tcPr>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5000</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FF00"/>
                    </a:solidFill>
                  </a:tcPr>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3600</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FF00"/>
                    </a:solidFill>
                  </a:tcPr>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2000</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FF00"/>
                    </a:solidFill>
                  </a:tcPr>
                </a:tc>
                <a:tc>
                  <a:txBody>
                    <a:bodyPr/>
                    <a:lstStyle/>
                    <a:p>
                      <a:pPr algn="ctr" rtl="1">
                        <a:lnSpc>
                          <a:spcPct val="115000"/>
                        </a:lnSpc>
                        <a:spcAft>
                          <a:spcPts val="0"/>
                        </a:spcAft>
                      </a:pPr>
                      <a:r>
                        <a:rPr lang="en-US" sz="2000" b="1" dirty="0">
                          <a:effectLst>
                            <a:outerShdw blurRad="38100" dist="38100" dir="2700000" algn="tl">
                              <a:srgbClr val="000000">
                                <a:alpha val="43137"/>
                              </a:srgbClr>
                            </a:outerShdw>
                          </a:effectLst>
                        </a:rPr>
                        <a:t>CV</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FF00"/>
                    </a:solidFill>
                  </a:tcPr>
                </a:tc>
                <a:extLst>
                  <a:ext uri="{0D108BD9-81ED-4DB2-BD59-A6C34878D82A}">
                    <a16:rowId xmlns:a16="http://schemas.microsoft.com/office/drawing/2014/main" val="10001"/>
                  </a:ext>
                </a:extLst>
              </a:tr>
              <a:tr h="367166">
                <a:tc>
                  <a:txBody>
                    <a:bodyPr/>
                    <a:lstStyle/>
                    <a:p>
                      <a:pPr algn="ctr" rtl="1">
                        <a:lnSpc>
                          <a:spcPct val="115000"/>
                        </a:lnSpc>
                        <a:spcAft>
                          <a:spcPts val="0"/>
                        </a:spcAft>
                      </a:pPr>
                      <a:r>
                        <a:rPr lang="en-US" sz="2000" b="1" dirty="0">
                          <a:effectLst>
                            <a:outerShdw blurRad="38100" dist="38100" dir="2700000" algn="tl">
                              <a:srgbClr val="000000">
                                <a:alpha val="43137"/>
                              </a:srgbClr>
                            </a:outerShdw>
                          </a:effectLst>
                        </a:rPr>
                        <a:t>23000</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00B0F0"/>
                    </a:solidFill>
                  </a:tcPr>
                </a:tc>
                <a:tc>
                  <a:txBody>
                    <a:bodyPr/>
                    <a:lstStyle/>
                    <a:p>
                      <a:pPr algn="ctr" rtl="0">
                        <a:lnSpc>
                          <a:spcPct val="115000"/>
                        </a:lnSpc>
                        <a:spcAft>
                          <a:spcPts val="0"/>
                        </a:spcAft>
                      </a:pPr>
                      <a:r>
                        <a:rPr lang="en-US" sz="2000" b="1" dirty="0">
                          <a:effectLst>
                            <a:outerShdw blurRad="38100" dist="38100" dir="2700000" algn="tl">
                              <a:srgbClr val="000000">
                                <a:alpha val="43137"/>
                              </a:srgbClr>
                            </a:outerShdw>
                          </a:effectLst>
                        </a:rPr>
                        <a:t>15000</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00B0F0"/>
                    </a:solidFill>
                  </a:tcPr>
                </a:tc>
                <a:tc>
                  <a:txBody>
                    <a:bodyPr/>
                    <a:lstStyle/>
                    <a:p>
                      <a:pPr algn="ctr" rtl="0">
                        <a:lnSpc>
                          <a:spcPct val="115000"/>
                        </a:lnSpc>
                        <a:spcAft>
                          <a:spcPts val="0"/>
                        </a:spcAft>
                      </a:pPr>
                      <a:r>
                        <a:rPr lang="en-US" sz="2000" b="1" dirty="0">
                          <a:effectLst>
                            <a:outerShdw blurRad="38100" dist="38100" dir="2700000" algn="tl">
                              <a:srgbClr val="000000">
                                <a:alpha val="43137"/>
                              </a:srgbClr>
                            </a:outerShdw>
                          </a:effectLst>
                        </a:rPr>
                        <a:t>12000</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00B0F0"/>
                    </a:solidFill>
                  </a:tcPr>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10000</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00B0F0"/>
                    </a:solidFill>
                  </a:tcPr>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8600</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00B0F0"/>
                    </a:solidFill>
                  </a:tcPr>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7000</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00B0F0"/>
                    </a:solidFill>
                  </a:tcPr>
                </a:tc>
                <a:tc>
                  <a:txBody>
                    <a:bodyPr/>
                    <a:lstStyle/>
                    <a:p>
                      <a:pPr algn="ctr" rtl="1">
                        <a:lnSpc>
                          <a:spcPct val="115000"/>
                        </a:lnSpc>
                        <a:spcAft>
                          <a:spcPts val="0"/>
                        </a:spcAft>
                      </a:pPr>
                      <a:r>
                        <a:rPr lang="en-US" sz="2000" b="1" dirty="0">
                          <a:effectLst>
                            <a:outerShdw blurRad="38100" dist="38100" dir="2700000" algn="tl">
                              <a:srgbClr val="000000">
                                <a:alpha val="43137"/>
                              </a:srgbClr>
                            </a:outerShdw>
                          </a:effectLst>
                        </a:rPr>
                        <a:t>CT</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00B0F0"/>
                    </a:solidFill>
                  </a:tcPr>
                </a:tc>
                <a:extLst>
                  <a:ext uri="{0D108BD9-81ED-4DB2-BD59-A6C34878D82A}">
                    <a16:rowId xmlns:a16="http://schemas.microsoft.com/office/drawing/2014/main" val="10002"/>
                  </a:ext>
                </a:extLst>
              </a:tr>
              <a:tr h="367166">
                <a:tc>
                  <a:txBody>
                    <a:bodyPr/>
                    <a:lstStyle/>
                    <a:p>
                      <a:pPr algn="ctr" rtl="1">
                        <a:lnSpc>
                          <a:spcPct val="115000"/>
                        </a:lnSpc>
                        <a:spcAft>
                          <a:spcPts val="0"/>
                        </a:spcAft>
                      </a:pPr>
                      <a:r>
                        <a:rPr lang="en-US" sz="2000" b="1" dirty="0">
                          <a:effectLst>
                            <a:outerShdw blurRad="38100" dist="38100" dir="2700000" algn="tl">
                              <a:srgbClr val="000000">
                                <a:alpha val="43137"/>
                              </a:srgbClr>
                            </a:outerShdw>
                          </a:effectLst>
                        </a:rPr>
                        <a:t>383,3</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92D050"/>
                    </a:solidFill>
                  </a:tcPr>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300</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92D050"/>
                    </a:solidFill>
                  </a:tcPr>
                </a:tc>
                <a:tc>
                  <a:txBody>
                    <a:bodyPr/>
                    <a:lstStyle/>
                    <a:p>
                      <a:pPr algn="ctr" rtl="0">
                        <a:lnSpc>
                          <a:spcPct val="115000"/>
                        </a:lnSpc>
                        <a:spcAft>
                          <a:spcPts val="0"/>
                        </a:spcAft>
                      </a:pPr>
                      <a:r>
                        <a:rPr lang="en-US" sz="2000" b="1" dirty="0">
                          <a:effectLst>
                            <a:outerShdw blurRad="38100" dist="38100" dir="2700000" algn="tl">
                              <a:srgbClr val="000000">
                                <a:alpha val="43137"/>
                              </a:srgbClr>
                            </a:outerShdw>
                          </a:effectLst>
                        </a:rPr>
                        <a:t>300</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92D050"/>
                    </a:solidFill>
                  </a:tcPr>
                </a:tc>
                <a:tc>
                  <a:txBody>
                    <a:bodyPr/>
                    <a:lstStyle/>
                    <a:p>
                      <a:pPr algn="ctr" rtl="0">
                        <a:lnSpc>
                          <a:spcPct val="115000"/>
                        </a:lnSpc>
                        <a:spcAft>
                          <a:spcPts val="0"/>
                        </a:spcAft>
                      </a:pPr>
                      <a:r>
                        <a:rPr lang="en-US" sz="2000" b="1" dirty="0">
                          <a:effectLst>
                            <a:outerShdw blurRad="38100" dist="38100" dir="2700000" algn="tl">
                              <a:srgbClr val="000000">
                                <a:alpha val="43137"/>
                              </a:srgbClr>
                            </a:outerShdw>
                          </a:effectLst>
                        </a:rPr>
                        <a:t>333,3</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92D050"/>
                    </a:solidFill>
                  </a:tcPr>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430</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92D050"/>
                    </a:solidFill>
                  </a:tcPr>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700</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92D050"/>
                    </a:solidFill>
                  </a:tcPr>
                </a:tc>
                <a:tc>
                  <a:txBody>
                    <a:bodyPr/>
                    <a:lstStyle/>
                    <a:p>
                      <a:pPr algn="ctr" rtl="1">
                        <a:lnSpc>
                          <a:spcPct val="115000"/>
                        </a:lnSpc>
                        <a:spcAft>
                          <a:spcPts val="0"/>
                        </a:spcAft>
                      </a:pPr>
                      <a:r>
                        <a:rPr lang="en-US" sz="2000" b="1" dirty="0">
                          <a:effectLst>
                            <a:outerShdw blurRad="38100" dist="38100" dir="2700000" algn="tl">
                              <a:srgbClr val="000000">
                                <a:alpha val="43137"/>
                              </a:srgbClr>
                            </a:outerShdw>
                          </a:effectLst>
                        </a:rPr>
                        <a:t>ACT</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92D050"/>
                    </a:solidFill>
                  </a:tcPr>
                </a:tc>
                <a:extLst>
                  <a:ext uri="{0D108BD9-81ED-4DB2-BD59-A6C34878D82A}">
                    <a16:rowId xmlns:a16="http://schemas.microsoft.com/office/drawing/2014/main" val="10003"/>
                  </a:ext>
                </a:extLst>
              </a:tr>
              <a:tr h="367166">
                <a:tc>
                  <a:txBody>
                    <a:bodyPr/>
                    <a:lstStyle/>
                    <a:p>
                      <a:pPr algn="ctr" rtl="1">
                        <a:lnSpc>
                          <a:spcPct val="115000"/>
                        </a:lnSpc>
                        <a:spcAft>
                          <a:spcPts val="0"/>
                        </a:spcAft>
                      </a:pPr>
                      <a:r>
                        <a:rPr lang="en-US" sz="2000" b="1" dirty="0">
                          <a:effectLst>
                            <a:outerShdw blurRad="38100" dist="38100" dir="2700000" algn="tl">
                              <a:srgbClr val="000000">
                                <a:alpha val="43137"/>
                              </a:srgbClr>
                            </a:outerShdw>
                          </a:effectLst>
                        </a:rPr>
                        <a:t>300</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0000"/>
                    </a:solidFill>
                  </a:tcPr>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200</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0000"/>
                    </a:solidFill>
                  </a:tcPr>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175</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0000"/>
                    </a:solidFill>
                  </a:tcPr>
                </a:tc>
                <a:tc>
                  <a:txBody>
                    <a:bodyPr/>
                    <a:lstStyle/>
                    <a:p>
                      <a:pPr algn="ctr" rtl="0">
                        <a:lnSpc>
                          <a:spcPct val="115000"/>
                        </a:lnSpc>
                        <a:spcAft>
                          <a:spcPts val="0"/>
                        </a:spcAft>
                      </a:pPr>
                      <a:r>
                        <a:rPr lang="en-US" sz="2000" b="1" dirty="0">
                          <a:effectLst>
                            <a:outerShdw blurRad="38100" dist="38100" dir="2700000" algn="tl">
                              <a:srgbClr val="000000">
                                <a:alpha val="43137"/>
                              </a:srgbClr>
                            </a:outerShdw>
                          </a:effectLst>
                        </a:rPr>
                        <a:t>166,6</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0000"/>
                    </a:solidFill>
                  </a:tcPr>
                </a:tc>
                <a:tc>
                  <a:txBody>
                    <a:bodyPr/>
                    <a:lstStyle/>
                    <a:p>
                      <a:pPr algn="ctr" rtl="0">
                        <a:lnSpc>
                          <a:spcPct val="115000"/>
                        </a:lnSpc>
                        <a:spcAft>
                          <a:spcPts val="0"/>
                        </a:spcAft>
                      </a:pPr>
                      <a:r>
                        <a:rPr lang="en-US" sz="2000" b="1" dirty="0">
                          <a:effectLst>
                            <a:outerShdw blurRad="38100" dist="38100" dir="2700000" algn="tl">
                              <a:srgbClr val="000000">
                                <a:alpha val="43137"/>
                              </a:srgbClr>
                            </a:outerShdw>
                          </a:effectLst>
                        </a:rPr>
                        <a:t>180</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0000"/>
                    </a:solidFill>
                  </a:tcPr>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200</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0000"/>
                    </a:solidFill>
                  </a:tcPr>
                </a:tc>
                <a:tc>
                  <a:txBody>
                    <a:bodyPr/>
                    <a:lstStyle/>
                    <a:p>
                      <a:pPr algn="ctr" rtl="1">
                        <a:lnSpc>
                          <a:spcPct val="115000"/>
                        </a:lnSpc>
                        <a:spcAft>
                          <a:spcPts val="0"/>
                        </a:spcAft>
                      </a:pPr>
                      <a:r>
                        <a:rPr lang="en-US" sz="2000" b="1" dirty="0">
                          <a:effectLst>
                            <a:outerShdw blurRad="38100" dist="38100" dir="2700000" algn="tl">
                              <a:srgbClr val="000000">
                                <a:alpha val="43137"/>
                              </a:srgbClr>
                            </a:outerShdw>
                          </a:effectLst>
                        </a:rPr>
                        <a:t>ACV</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0000"/>
                    </a:solidFill>
                  </a:tcPr>
                </a:tc>
                <a:extLst>
                  <a:ext uri="{0D108BD9-81ED-4DB2-BD59-A6C34878D82A}">
                    <a16:rowId xmlns:a16="http://schemas.microsoft.com/office/drawing/2014/main" val="10004"/>
                  </a:ext>
                </a:extLst>
              </a:tr>
              <a:tr h="367166">
                <a:tc>
                  <a:txBody>
                    <a:bodyPr/>
                    <a:lstStyle/>
                    <a:p>
                      <a:pPr algn="ctr" rtl="1">
                        <a:lnSpc>
                          <a:spcPct val="115000"/>
                        </a:lnSpc>
                        <a:spcAft>
                          <a:spcPts val="0"/>
                        </a:spcAft>
                      </a:pPr>
                      <a:r>
                        <a:rPr lang="en-US" sz="2000" b="1" dirty="0">
                          <a:effectLst>
                            <a:outerShdw blurRad="38100" dist="38100" dir="2700000" algn="tl">
                              <a:srgbClr val="000000">
                                <a:alpha val="43137"/>
                              </a:srgbClr>
                            </a:outerShdw>
                          </a:effectLst>
                        </a:rPr>
                        <a:t>83,3</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C000"/>
                    </a:solidFill>
                  </a:tcPr>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100</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C000"/>
                    </a:solidFill>
                  </a:tcPr>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125</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C000"/>
                    </a:solidFill>
                  </a:tcPr>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166,6</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C000"/>
                    </a:solidFill>
                  </a:tcPr>
                </a:tc>
                <a:tc>
                  <a:txBody>
                    <a:bodyPr/>
                    <a:lstStyle/>
                    <a:p>
                      <a:pPr algn="ctr" rtl="0">
                        <a:lnSpc>
                          <a:spcPct val="115000"/>
                        </a:lnSpc>
                        <a:spcAft>
                          <a:spcPts val="0"/>
                        </a:spcAft>
                      </a:pPr>
                      <a:r>
                        <a:rPr lang="en-US" sz="2000" b="1" dirty="0">
                          <a:effectLst>
                            <a:outerShdw blurRad="38100" dist="38100" dir="2700000" algn="tl">
                              <a:srgbClr val="000000">
                                <a:alpha val="43137"/>
                              </a:srgbClr>
                            </a:outerShdw>
                          </a:effectLst>
                        </a:rPr>
                        <a:t>250</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C000"/>
                    </a:solidFill>
                  </a:tcPr>
                </a:tc>
                <a:tc>
                  <a:txBody>
                    <a:bodyPr/>
                    <a:lstStyle/>
                    <a:p>
                      <a:pPr algn="ctr" rtl="0">
                        <a:lnSpc>
                          <a:spcPct val="115000"/>
                        </a:lnSpc>
                        <a:spcAft>
                          <a:spcPts val="0"/>
                        </a:spcAft>
                      </a:pPr>
                      <a:r>
                        <a:rPr lang="en-US" sz="2000" b="1" dirty="0">
                          <a:effectLst>
                            <a:outerShdw blurRad="38100" dist="38100" dir="2700000" algn="tl">
                              <a:srgbClr val="000000">
                                <a:alpha val="43137"/>
                              </a:srgbClr>
                            </a:outerShdw>
                          </a:effectLst>
                        </a:rPr>
                        <a:t>500</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C000"/>
                    </a:solidFill>
                  </a:tcPr>
                </a:tc>
                <a:tc>
                  <a:txBody>
                    <a:bodyPr/>
                    <a:lstStyle/>
                    <a:p>
                      <a:pPr algn="ctr" rtl="1">
                        <a:lnSpc>
                          <a:spcPct val="115000"/>
                        </a:lnSpc>
                        <a:spcAft>
                          <a:spcPts val="0"/>
                        </a:spcAft>
                      </a:pPr>
                      <a:r>
                        <a:rPr lang="en-US" sz="2000" b="1" dirty="0">
                          <a:effectLst>
                            <a:outerShdw blurRad="38100" dist="38100" dir="2700000" algn="tl">
                              <a:srgbClr val="000000">
                                <a:alpha val="43137"/>
                              </a:srgbClr>
                            </a:outerShdw>
                          </a:effectLst>
                        </a:rPr>
                        <a:t>ACF</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C000"/>
                    </a:solidFill>
                  </a:tcPr>
                </a:tc>
                <a:extLst>
                  <a:ext uri="{0D108BD9-81ED-4DB2-BD59-A6C34878D82A}">
                    <a16:rowId xmlns:a16="http://schemas.microsoft.com/office/drawing/2014/main" val="10005"/>
                  </a:ext>
                </a:extLst>
              </a:tr>
              <a:tr h="367166">
                <a:tc>
                  <a:txBody>
                    <a:bodyPr/>
                    <a:lstStyle/>
                    <a:p>
                      <a:pPr algn="ctr" rtl="1">
                        <a:lnSpc>
                          <a:spcPct val="115000"/>
                        </a:lnSpc>
                        <a:spcAft>
                          <a:spcPts val="0"/>
                        </a:spcAft>
                      </a:pPr>
                      <a:r>
                        <a:rPr lang="en-US" sz="2000" b="1" dirty="0">
                          <a:effectLst>
                            <a:outerShdw blurRad="38100" dist="38100" dir="2700000" algn="tl">
                              <a:srgbClr val="000000">
                                <a:alpha val="43137"/>
                              </a:srgbClr>
                            </a:outerShdw>
                          </a:effectLst>
                        </a:rPr>
                        <a:t>800</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0000"/>
                    </a:solidFill>
                  </a:tcPr>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300</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0000"/>
                    </a:solidFill>
                  </a:tcPr>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200</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0000"/>
                    </a:solidFill>
                  </a:tcPr>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140</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0000"/>
                    </a:solidFill>
                  </a:tcPr>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160</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0000"/>
                    </a:solidFill>
                  </a:tcPr>
                </a:tc>
                <a:tc>
                  <a:txBody>
                    <a:bodyPr/>
                    <a:lstStyle/>
                    <a:p>
                      <a:pPr algn="ctr" rtl="0">
                        <a:lnSpc>
                          <a:spcPct val="115000"/>
                        </a:lnSpc>
                        <a:spcAft>
                          <a:spcPts val="0"/>
                        </a:spcAft>
                      </a:pPr>
                      <a:r>
                        <a:rPr lang="en-US" sz="2000" b="1">
                          <a:effectLst>
                            <a:outerShdw blurRad="38100" dist="38100" dir="2700000" algn="tl">
                              <a:srgbClr val="000000">
                                <a:alpha val="43137"/>
                              </a:srgbClr>
                            </a:outerShdw>
                          </a:effectLst>
                        </a:rPr>
                        <a:t>-</a:t>
                      </a:r>
                      <a:endParaRPr lang="fr-FR" sz="2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0000"/>
                    </a:solidFill>
                  </a:tcPr>
                </a:tc>
                <a:tc>
                  <a:txBody>
                    <a:bodyPr/>
                    <a:lstStyle/>
                    <a:p>
                      <a:pPr algn="ctr" rtl="1">
                        <a:lnSpc>
                          <a:spcPct val="115000"/>
                        </a:lnSpc>
                        <a:spcAft>
                          <a:spcPts val="0"/>
                        </a:spcAft>
                      </a:pPr>
                      <a:r>
                        <a:rPr lang="en-US" sz="2000" b="1" dirty="0">
                          <a:effectLst>
                            <a:outerShdw blurRad="38100" dist="38100" dir="2700000" algn="tl">
                              <a:srgbClr val="000000">
                                <a:alpha val="43137"/>
                              </a:srgbClr>
                            </a:outerShdw>
                          </a:effectLst>
                        </a:rPr>
                        <a:t>MC</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4" marR="68584" marT="0" marB="0">
                    <a:solidFill>
                      <a:srgbClr val="FF0000"/>
                    </a:solidFill>
                  </a:tcPr>
                </a:tc>
                <a:extLst>
                  <a:ext uri="{0D108BD9-81ED-4DB2-BD59-A6C34878D82A}">
                    <a16:rowId xmlns:a16="http://schemas.microsoft.com/office/drawing/2014/main" val="10006"/>
                  </a:ext>
                </a:extLst>
              </a:tr>
            </a:tbl>
          </a:graphicData>
        </a:graphic>
      </p:graphicFrame>
      <p:pic>
        <p:nvPicPr>
          <p:cNvPr id="17478" name="Imag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1913" y="2133600"/>
            <a:ext cx="6264275" cy="10604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413" y="1700213"/>
            <a:ext cx="8893175" cy="4943475"/>
          </a:xfrm>
          <a:blipFill>
            <a:blip r:embed="rId2"/>
            <a:tile tx="0" ty="0" sx="100000" sy="100000" flip="none" algn="tl"/>
          </a:blipFill>
          <a:ln>
            <a:miter lim="800000"/>
            <a:headEnd/>
            <a:tailEnd/>
          </a:ln>
        </p:spPr>
        <p:txBody>
          <a:bodyPr rtlCol="0">
            <a:normAutofit/>
          </a:bodyPr>
          <a:lstStyle/>
          <a:p>
            <a:pPr algn="r" rtl="1" eaLnBrk="1" fontAlgn="auto" hangingPunct="1">
              <a:spcAft>
                <a:spcPts val="0"/>
              </a:spcAft>
              <a:defRPr/>
            </a:pPr>
            <a:endParaRPr lang="fr-FR" dirty="0"/>
          </a:p>
        </p:txBody>
      </p:sp>
      <p:sp>
        <p:nvSpPr>
          <p:cNvPr id="4" name="Titre 1"/>
          <p:cNvSpPr txBox="1">
            <a:spLocks/>
          </p:cNvSpPr>
          <p:nvPr/>
        </p:nvSpPr>
        <p:spPr bwMode="auto">
          <a:xfrm>
            <a:off x="125325" y="214290"/>
            <a:ext cx="8947538" cy="1342502"/>
          </a:xfrm>
          <a:prstGeom prst="rect">
            <a:avLst/>
          </a:prstGeom>
          <a:solidFill>
            <a:srgbClr val="FFC000"/>
          </a:solidFill>
          <a:ln>
            <a:noFill/>
            <a:miter lim="800000"/>
            <a:headEnd/>
            <a:tailEnd/>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ar-DZ" sz="4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3</a:t>
            </a:r>
            <a:r>
              <a:rPr lang="ar-AE" sz="4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ar-DZ" sz="4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التمثيل البياني</a:t>
            </a:r>
            <a:r>
              <a:rPr lang="ar-AE" sz="4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ar-DZ" sz="4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لتكاليف الإنتاج في الفترة القصيرة</a:t>
            </a:r>
            <a:r>
              <a:rPr lang="ar-AE" sz="4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endParaRPr lang="fr-FR" sz="4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pic>
        <p:nvPicPr>
          <p:cNvPr id="7" name="Image 6"/>
          <p:cNvPicPr>
            <a:picLocks noChangeAspect="1"/>
          </p:cNvPicPr>
          <p:nvPr/>
        </p:nvPicPr>
        <p:blipFill>
          <a:blip r:embed="rId3"/>
          <a:stretch>
            <a:fillRect/>
          </a:stretch>
        </p:blipFill>
        <p:spPr>
          <a:xfrm>
            <a:off x="1466850" y="1876425"/>
            <a:ext cx="6264275" cy="4591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413" y="1700213"/>
            <a:ext cx="8947150" cy="5041900"/>
          </a:xfrm>
          <a:blipFill>
            <a:blip r:embed="rId2"/>
            <a:tile tx="0" ty="0" sx="100000" sy="100000" flip="none" algn="tl"/>
          </a:blipFill>
        </p:spPr>
        <p:txBody>
          <a:bodyPr/>
          <a:lstStyle/>
          <a:p>
            <a:pPr eaLnBrk="1" hangingPunct="1">
              <a:buFont typeface="Arial" charset="0"/>
              <a:buNone/>
              <a:defRPr/>
            </a:pPr>
            <a:endParaRPr lang="fr-FR" dirty="0"/>
          </a:p>
        </p:txBody>
      </p:sp>
      <p:sp>
        <p:nvSpPr>
          <p:cNvPr id="6" name="Titre 1"/>
          <p:cNvSpPr txBox="1">
            <a:spLocks/>
          </p:cNvSpPr>
          <p:nvPr/>
        </p:nvSpPr>
        <p:spPr bwMode="auto">
          <a:xfrm>
            <a:off x="125325" y="214290"/>
            <a:ext cx="8947538" cy="1342502"/>
          </a:xfrm>
          <a:prstGeom prst="rect">
            <a:avLst/>
          </a:prstGeom>
          <a:solidFill>
            <a:srgbClr val="FFC000"/>
          </a:solidFill>
          <a:ln>
            <a:noFill/>
            <a:miter lim="800000"/>
            <a:headEnd/>
            <a:tailEnd/>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ar-DZ" sz="4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3</a:t>
            </a:r>
            <a:r>
              <a:rPr lang="ar-AE" sz="4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ar-DZ" sz="4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التمثيل البياني</a:t>
            </a:r>
            <a:r>
              <a:rPr lang="ar-AE" sz="4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ar-DZ" sz="4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لتكاليف الإنتاج في الفترة القصيرة</a:t>
            </a:r>
            <a:r>
              <a:rPr lang="ar-AE" sz="4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endParaRPr lang="fr-FR" sz="4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pic>
        <p:nvPicPr>
          <p:cNvPr id="19460" name="Imag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8888" y="1873250"/>
            <a:ext cx="6337300" cy="46958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950" y="239713"/>
            <a:ext cx="8928100" cy="1470025"/>
          </a:xfrm>
          <a:solidFill>
            <a:srgbClr val="FFFF00"/>
          </a:solidFill>
        </p:spPr>
        <p:txBody>
          <a:bodyPr/>
          <a:lstStyle/>
          <a:p>
            <a:pPr>
              <a:defRPr/>
            </a:pPr>
            <a:r>
              <a:rPr lang="ar-AE" b="1" dirty="0">
                <a:solidFill>
                  <a:srgbClr val="002060"/>
                </a:solidFill>
                <a:effectLst>
                  <a:outerShdw blurRad="38100" dist="38100" dir="2700000" algn="tl">
                    <a:srgbClr val="000000">
                      <a:alpha val="43137"/>
                    </a:srgbClr>
                  </a:outerShdw>
                </a:effectLst>
              </a:rPr>
              <a:t>شرح الرسم البياني</a:t>
            </a:r>
            <a:r>
              <a:rPr lang="ar-DZ" b="1" dirty="0">
                <a:solidFill>
                  <a:srgbClr val="002060"/>
                </a:solidFill>
                <a:effectLst>
                  <a:outerShdw blurRad="38100" dist="38100" dir="2700000" algn="tl">
                    <a:srgbClr val="000000">
                      <a:alpha val="43137"/>
                    </a:srgbClr>
                  </a:outerShdw>
                </a:effectLst>
              </a:rPr>
              <a:t> الأول:</a:t>
            </a:r>
            <a:endParaRPr lang="fr-FR" b="1" dirty="0">
              <a:solidFill>
                <a:srgbClr val="002060"/>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107950" y="1844675"/>
            <a:ext cx="8928100" cy="4897438"/>
          </a:xfrm>
          <a:blipFill>
            <a:blip r:embed="rId2"/>
            <a:tile tx="0" ty="0" sx="100000" sy="100000" flip="none" algn="tl"/>
          </a:blipFill>
        </p:spPr>
        <p:txBody>
          <a:bodyPr/>
          <a:lstStyle/>
          <a:p>
            <a:pPr algn="r" rtl="1">
              <a:defRPr/>
            </a:pPr>
            <a:r>
              <a:rPr lang="ar-SA" sz="3000" b="1" dirty="0">
                <a:solidFill>
                  <a:srgbClr val="FFFF00"/>
                </a:solidFill>
                <a:effectLst>
                  <a:outerShdw blurRad="38100" dist="38100" dir="2700000" algn="tl">
                    <a:srgbClr val="000000">
                      <a:alpha val="43137"/>
                    </a:srgbClr>
                  </a:outerShdw>
                </a:effectLst>
              </a:rPr>
              <a:t>تعتبر منحنيات التكلفة من أهم الأدوات التي تساعدنا في الفترة القصيرة </a:t>
            </a:r>
            <a:r>
              <a:rPr lang="ar-SA" sz="3000" b="1" dirty="0" err="1">
                <a:solidFill>
                  <a:srgbClr val="FFFF00"/>
                </a:solidFill>
                <a:effectLst>
                  <a:outerShdw blurRad="38100" dist="38100" dir="2700000" algn="tl">
                    <a:srgbClr val="000000">
                      <a:alpha val="43137"/>
                    </a:srgbClr>
                  </a:outerShdw>
                </a:effectLst>
              </a:rPr>
              <a:t>للمؤسسة،لأنها</a:t>
            </a:r>
            <a:r>
              <a:rPr lang="ar-SA" sz="3000" b="1" dirty="0">
                <a:solidFill>
                  <a:srgbClr val="FFFF00"/>
                </a:solidFill>
                <a:effectLst>
                  <a:outerShdw blurRad="38100" dist="38100" dir="2700000" algn="tl">
                    <a:srgbClr val="000000">
                      <a:alpha val="43137"/>
                    </a:srgbClr>
                  </a:outerShdw>
                </a:effectLst>
              </a:rPr>
              <a:t> تبين لنا بوضوح المستويات الدنيا للتكاليف التي يتخذ المنتج قراراته، ومن المثال السابق الشكل الأول نستنتج أن:</a:t>
            </a:r>
            <a:endParaRPr lang="fr-FR" sz="3000" b="1" dirty="0">
              <a:solidFill>
                <a:srgbClr val="FFFF00"/>
              </a:solidFill>
              <a:effectLst>
                <a:outerShdw blurRad="38100" dist="38100" dir="2700000" algn="tl">
                  <a:srgbClr val="000000">
                    <a:alpha val="43137"/>
                  </a:srgbClr>
                </a:outerShdw>
              </a:effectLst>
            </a:endParaRPr>
          </a:p>
          <a:p>
            <a:pPr algn="r" rtl="1">
              <a:defRPr/>
            </a:pPr>
            <a:r>
              <a:rPr lang="ar-SA" sz="3000" b="1" dirty="0">
                <a:solidFill>
                  <a:srgbClr val="FFFF00"/>
                </a:solidFill>
                <a:effectLst>
                  <a:outerShdw blurRad="38100" dist="38100" dir="2700000" algn="tl">
                    <a:srgbClr val="000000">
                      <a:alpha val="43137"/>
                    </a:srgbClr>
                  </a:outerShdw>
                </a:effectLst>
              </a:rPr>
              <a:t>- التكاليف الثابتة هي خط مستقيم موازي لمحور الكميات ، وهذا يدل على أنها مستقلة عن حجم الإنتاج.</a:t>
            </a:r>
            <a:endParaRPr lang="fr-FR" sz="3000" b="1" dirty="0">
              <a:solidFill>
                <a:srgbClr val="FFFF00"/>
              </a:solidFill>
              <a:effectLst>
                <a:outerShdw blurRad="38100" dist="38100" dir="2700000" algn="tl">
                  <a:srgbClr val="000000">
                    <a:alpha val="43137"/>
                  </a:srgbClr>
                </a:outerShdw>
              </a:effectLst>
            </a:endParaRPr>
          </a:p>
          <a:p>
            <a:pPr algn="r" rtl="1">
              <a:defRPr/>
            </a:pPr>
            <a:r>
              <a:rPr lang="ar-SA" sz="3000" b="1" dirty="0">
                <a:solidFill>
                  <a:srgbClr val="FFFF00"/>
                </a:solidFill>
                <a:effectLst>
                  <a:outerShdw blurRad="38100" dist="38100" dir="2700000" algn="tl">
                    <a:srgbClr val="000000">
                      <a:alpha val="43137"/>
                    </a:srgbClr>
                  </a:outerShdw>
                </a:effectLst>
              </a:rPr>
              <a:t>- التكاليف المتغيرة تبدأ من نقطة الصفر، وتزيد في البداية بمعدلات متناقصة ثم تزداد بمعدلات متزايدة.</a:t>
            </a:r>
            <a:endParaRPr lang="fr-FR" sz="3000" b="1" dirty="0">
              <a:solidFill>
                <a:srgbClr val="FFFF00"/>
              </a:solidFill>
              <a:effectLst>
                <a:outerShdw blurRad="38100" dist="38100" dir="2700000" algn="tl">
                  <a:srgbClr val="000000">
                    <a:alpha val="43137"/>
                  </a:srgbClr>
                </a:outerShdw>
              </a:effectLst>
            </a:endParaRPr>
          </a:p>
          <a:p>
            <a:pPr algn="r" rtl="1">
              <a:defRPr/>
            </a:pPr>
            <a:r>
              <a:rPr lang="ar-SA" sz="3000" b="1" dirty="0">
                <a:solidFill>
                  <a:srgbClr val="FFFF00"/>
                </a:solidFill>
                <a:effectLst>
                  <a:outerShdw blurRad="38100" dist="38100" dir="2700000" algn="tl">
                    <a:srgbClr val="000000">
                      <a:alpha val="43137"/>
                    </a:srgbClr>
                  </a:outerShdw>
                </a:effectLst>
              </a:rPr>
              <a:t>- التكاليف الكلية تبدأ من نقطة تقاطع منحنى التكاليف الثابتة مع محور التكاليف.</a:t>
            </a:r>
            <a:endParaRPr lang="fr-FR" sz="3000" b="1" dirty="0">
              <a:solidFill>
                <a:srgbClr val="FFFF00"/>
              </a:solidFill>
              <a:effectLst>
                <a:outerShdw blurRad="38100" dist="38100" dir="2700000" algn="tl">
                  <a:srgbClr val="000000">
                    <a:alpha val="43137"/>
                  </a:srgbClr>
                </a:outerShdw>
              </a:effectLst>
            </a:endParaRPr>
          </a:p>
          <a:p>
            <a:pPr>
              <a:buFont typeface="Arial" charset="0"/>
              <a:buNone/>
              <a:defRPr/>
            </a:pPr>
            <a:endParaRPr lang="fr-FR"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950" y="1773238"/>
            <a:ext cx="8928100" cy="4967287"/>
          </a:xfrm>
          <a:blipFill>
            <a:blip r:embed="rId2"/>
            <a:tile tx="0" ty="0" sx="100000" sy="100000" flip="none" algn="tl"/>
          </a:blipFill>
        </p:spPr>
        <p:txBody>
          <a:bodyPr/>
          <a:lstStyle/>
          <a:p>
            <a:pPr marL="457200" indent="-457200" algn="r" rtl="1">
              <a:buFont typeface="Wingdings" panose="05000000000000000000" pitchFamily="2" charset="2"/>
              <a:buChar char="q"/>
              <a:defRPr/>
            </a:pPr>
            <a:r>
              <a:rPr lang="ar-SA" sz="3600" b="1" dirty="0">
                <a:effectLst>
                  <a:outerShdw blurRad="38100" dist="38100" dir="2700000" algn="tl">
                    <a:srgbClr val="000000">
                      <a:alpha val="43137"/>
                    </a:srgbClr>
                  </a:outerShdw>
                </a:effectLst>
              </a:rPr>
              <a:t>من الشكل الثاني نلاحظ أن:</a:t>
            </a:r>
            <a:endParaRPr lang="fr-FR" sz="3600" b="1" dirty="0">
              <a:effectLst>
                <a:outerShdw blurRad="38100" dist="38100" dir="2700000" algn="tl">
                  <a:srgbClr val="000000">
                    <a:alpha val="43137"/>
                  </a:srgbClr>
                </a:outerShdw>
              </a:effectLst>
            </a:endParaRPr>
          </a:p>
          <a:p>
            <a:pPr algn="r" rtl="1">
              <a:defRPr/>
            </a:pPr>
            <a:r>
              <a:rPr lang="ar-SA" sz="3600" b="1" dirty="0">
                <a:effectLst>
                  <a:outerShdw blurRad="38100" dist="38100" dir="2700000" algn="tl">
                    <a:srgbClr val="000000">
                      <a:alpha val="43137"/>
                    </a:srgbClr>
                  </a:outerShdw>
                </a:effectLst>
              </a:rPr>
              <a:t>- منحنى التكاليف المتوسطة الثابتة ينحدر من أعلى اليسار إلى أسفل اليمين, ويقترب من محور الكميات عندما يزداد حجم الإنتاج وهذا يدل على أن التكلفة المتوسطة الثابتة للوحدة الواحدة تنخفض كلما زاد الإنتاج.</a:t>
            </a:r>
            <a:endParaRPr lang="fr-FR" sz="3600" b="1" dirty="0">
              <a:effectLst>
                <a:outerShdw blurRad="38100" dist="38100" dir="2700000" algn="tl">
                  <a:srgbClr val="000000">
                    <a:alpha val="43137"/>
                  </a:srgbClr>
                </a:outerShdw>
              </a:effectLst>
            </a:endParaRPr>
          </a:p>
          <a:p>
            <a:pPr algn="r" rtl="1">
              <a:defRPr/>
            </a:pPr>
            <a:r>
              <a:rPr lang="ar-SA" sz="3600" b="1" dirty="0">
                <a:effectLst>
                  <a:outerShdw blurRad="38100" dist="38100" dir="2700000" algn="tl">
                    <a:srgbClr val="000000">
                      <a:alpha val="43137"/>
                    </a:srgbClr>
                  </a:outerShdw>
                </a:effectLst>
              </a:rPr>
              <a:t>- منحنى التكاليف المتوسطة الكلية ينخفض إلى أن يصل إلى نقطة صغرى يبدأ بعدها في الارتفاع (التزايد).</a:t>
            </a:r>
            <a:endParaRPr lang="fr-FR" sz="3600" b="1" dirty="0">
              <a:effectLst>
                <a:outerShdw blurRad="38100" dist="38100" dir="2700000" algn="tl">
                  <a:srgbClr val="000000">
                    <a:alpha val="43137"/>
                  </a:srgbClr>
                </a:outerShdw>
              </a:effectLst>
            </a:endParaRPr>
          </a:p>
          <a:p>
            <a:pPr>
              <a:buFont typeface="Arial" charset="0"/>
              <a:buNone/>
              <a:defRPr/>
            </a:pPr>
            <a:endParaRPr lang="fr-FR" dirty="0"/>
          </a:p>
        </p:txBody>
      </p:sp>
      <p:sp>
        <p:nvSpPr>
          <p:cNvPr id="4" name="Titre 1"/>
          <p:cNvSpPr txBox="1">
            <a:spLocks/>
          </p:cNvSpPr>
          <p:nvPr/>
        </p:nvSpPr>
        <p:spPr bwMode="auto">
          <a:xfrm>
            <a:off x="107950" y="117475"/>
            <a:ext cx="8928100" cy="1511300"/>
          </a:xfrm>
          <a:prstGeom prst="rect">
            <a:avLst/>
          </a:prstGeom>
          <a:solidFill>
            <a:srgbClr val="FFFF00"/>
          </a:solid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ar-AE" b="1" dirty="0">
                <a:solidFill>
                  <a:srgbClr val="002060"/>
                </a:solidFill>
                <a:effectLst>
                  <a:outerShdw blurRad="38100" dist="38100" dir="2700000" algn="tl">
                    <a:srgbClr val="000000">
                      <a:alpha val="43137"/>
                    </a:srgbClr>
                  </a:outerShdw>
                </a:effectLst>
              </a:rPr>
              <a:t>شرح الرسم البياني</a:t>
            </a:r>
            <a:r>
              <a:rPr lang="ar-DZ" b="1" dirty="0">
                <a:solidFill>
                  <a:srgbClr val="002060"/>
                </a:solidFill>
                <a:effectLst>
                  <a:outerShdw blurRad="38100" dist="38100" dir="2700000" algn="tl">
                    <a:srgbClr val="000000">
                      <a:alpha val="43137"/>
                    </a:srgbClr>
                  </a:outerShdw>
                </a:effectLst>
              </a:rPr>
              <a:t> الثاني:</a:t>
            </a:r>
            <a:endParaRPr lang="fr-FR" b="1" dirty="0">
              <a:solidFill>
                <a:srgbClr val="002060"/>
              </a:solidFill>
              <a:effectLst>
                <a:outerShdw blurRad="38100" dist="38100" dir="2700000" algn="tl">
                  <a:srgbClr val="000000">
                    <a:alpha val="43137"/>
                  </a:srgbClr>
                </a:outerShdw>
              </a:effectLs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lide(fromBottom)">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950" y="1628775"/>
            <a:ext cx="8928100" cy="5105400"/>
          </a:xfrm>
          <a:blipFill>
            <a:blip r:embed="rId2"/>
            <a:tile tx="0" ty="0" sx="100000" sy="100000" flip="none" algn="tl"/>
          </a:blipFill>
        </p:spPr>
        <p:txBody>
          <a:bodyPr/>
          <a:lstStyle/>
          <a:p>
            <a:pPr algn="r" rtl="1">
              <a:defRPr/>
            </a:pPr>
            <a:r>
              <a:rPr lang="ar-SA" b="1" dirty="0">
                <a:effectLst>
                  <a:outerShdw blurRad="38100" dist="38100" dir="2700000" algn="tl">
                    <a:srgbClr val="000000">
                      <a:alpha val="43137"/>
                    </a:srgbClr>
                  </a:outerShdw>
                </a:effectLst>
              </a:rPr>
              <a:t>- منحنى التكاليف المتوسطة المتغيرة  ينخفض في مرحلته الأولى إلى أن يصل إلى النقطة الصغرى يبدأ بعدها في الارتفاع , ويكون أسفل التكلفة المتوسطة الكلية. </a:t>
            </a:r>
            <a:endParaRPr lang="fr-FR" b="1" dirty="0">
              <a:effectLst>
                <a:outerShdw blurRad="38100" dist="38100" dir="2700000" algn="tl">
                  <a:srgbClr val="000000">
                    <a:alpha val="43137"/>
                  </a:srgbClr>
                </a:outerShdw>
              </a:effectLst>
            </a:endParaRPr>
          </a:p>
          <a:p>
            <a:pPr algn="r" rtl="1">
              <a:defRPr/>
            </a:pPr>
            <a:r>
              <a:rPr lang="ar-SA" b="1" dirty="0">
                <a:effectLst>
                  <a:outerShdw blurRad="38100" dist="38100" dir="2700000" algn="tl">
                    <a:srgbClr val="000000">
                      <a:alpha val="43137"/>
                    </a:srgbClr>
                  </a:outerShdw>
                </a:effectLst>
              </a:rPr>
              <a:t>- منحنى التكاليف الحدية  ينخفض في البداية بسرعة أكبر من انخفاض التكاليف المتوسطة الكلية  إلى أن يصل إلى النقطة الصغرى يبدأ بعدها في الارتفاع و أثناء صعوده يقطع منحنى التكاليف المتوسطة المتغيرة  في النقطة الدنيا, ويقطع منحنى التكلفة المتوسطة الكلية، وابتداء من نقطة التقاطع هذه يرتفعان معا ولكن منحنى التكاليف الحدية يكون أسرع صعودا من منحنى التكاليف المتغيرة.</a:t>
            </a:r>
            <a:endParaRPr lang="fr-FR" b="1" dirty="0">
              <a:effectLst>
                <a:outerShdw blurRad="38100" dist="38100" dir="2700000" algn="tl">
                  <a:srgbClr val="000000">
                    <a:alpha val="43137"/>
                  </a:srgbClr>
                </a:outerShdw>
              </a:effectLst>
            </a:endParaRPr>
          </a:p>
          <a:p>
            <a:pPr>
              <a:buFont typeface="Arial" charset="0"/>
              <a:buNone/>
              <a:defRPr/>
            </a:pPr>
            <a:endParaRPr lang="fr-FR" dirty="0"/>
          </a:p>
        </p:txBody>
      </p:sp>
      <p:sp>
        <p:nvSpPr>
          <p:cNvPr id="5" name="Titre 1"/>
          <p:cNvSpPr txBox="1">
            <a:spLocks/>
          </p:cNvSpPr>
          <p:nvPr/>
        </p:nvSpPr>
        <p:spPr bwMode="auto">
          <a:xfrm>
            <a:off x="107950" y="123825"/>
            <a:ext cx="8928100" cy="1360488"/>
          </a:xfrm>
          <a:prstGeom prst="rect">
            <a:avLst/>
          </a:prstGeom>
          <a:solidFill>
            <a:srgbClr val="FFFF00"/>
          </a:solid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ar-AE" b="1" dirty="0">
                <a:solidFill>
                  <a:srgbClr val="002060"/>
                </a:solidFill>
                <a:effectLst>
                  <a:outerShdw blurRad="38100" dist="38100" dir="2700000" algn="tl">
                    <a:srgbClr val="000000">
                      <a:alpha val="43137"/>
                    </a:srgbClr>
                  </a:outerShdw>
                </a:effectLst>
              </a:rPr>
              <a:t>شرح الرسم البياني</a:t>
            </a:r>
            <a:r>
              <a:rPr lang="ar-DZ" b="1" dirty="0">
                <a:solidFill>
                  <a:srgbClr val="002060"/>
                </a:solidFill>
                <a:effectLst>
                  <a:outerShdw blurRad="38100" dist="38100" dir="2700000" algn="tl">
                    <a:srgbClr val="000000">
                      <a:alpha val="43137"/>
                    </a:srgbClr>
                  </a:outerShdw>
                </a:effectLst>
              </a:rPr>
              <a:t> الثاني:</a:t>
            </a:r>
            <a:endParaRPr lang="fr-FR" b="1" dirty="0">
              <a:solidFill>
                <a:srgbClr val="002060"/>
              </a:solidFill>
              <a:effectLst>
                <a:outerShdw blurRad="38100" dist="38100" dir="2700000" algn="tl">
                  <a:srgbClr val="000000">
                    <a:alpha val="43137"/>
                  </a:srgbClr>
                </a:outerShdw>
              </a:effectLs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950" y="1700213"/>
            <a:ext cx="8928100" cy="5038725"/>
          </a:xfrm>
          <a:blipFill>
            <a:blip r:embed="rId2"/>
            <a:tile tx="0" ty="0" sx="100000" sy="100000" flip="none" algn="tl"/>
          </a:blipFill>
        </p:spPr>
        <p:txBody>
          <a:bodyPr/>
          <a:lstStyle/>
          <a:p>
            <a:pPr algn="r" rtl="1">
              <a:defRPr/>
            </a:pPr>
            <a:r>
              <a:rPr lang="ar-DZ" sz="3000" b="1" dirty="0">
                <a:solidFill>
                  <a:srgbClr val="FFFF00"/>
                </a:solidFill>
              </a:rPr>
              <a:t>2-6-</a:t>
            </a:r>
            <a:r>
              <a:rPr lang="ar-SA" sz="3000" b="1" u="sng" dirty="0">
                <a:solidFill>
                  <a:srgbClr val="FFFF00"/>
                </a:solidFill>
                <a:effectLst>
                  <a:outerShdw blurRad="38100" dist="38100" dir="2700000" algn="tl">
                    <a:srgbClr val="000000">
                      <a:alpha val="43137"/>
                    </a:srgbClr>
                  </a:outerShdw>
                </a:effectLst>
              </a:rPr>
              <a:t>العلاقة بين منحنيات الإنتاج ومنحنيات التكلفة في الفترة القصيرة: </a:t>
            </a:r>
            <a:endParaRPr lang="fr-FR" sz="3000" b="1" dirty="0">
              <a:solidFill>
                <a:srgbClr val="FFFF00"/>
              </a:solidFill>
              <a:effectLst>
                <a:outerShdw blurRad="38100" dist="38100" dir="2700000" algn="tl">
                  <a:srgbClr val="000000">
                    <a:alpha val="43137"/>
                  </a:srgbClr>
                </a:outerShdw>
              </a:effectLst>
            </a:endParaRPr>
          </a:p>
          <a:p>
            <a:pPr algn="r" rtl="1">
              <a:defRPr/>
            </a:pPr>
            <a:r>
              <a:rPr lang="ar-SA" sz="3000" b="1" dirty="0"/>
              <a:t> </a:t>
            </a:r>
            <a:r>
              <a:rPr lang="ar-SA" sz="3000" b="1" dirty="0">
                <a:effectLst>
                  <a:outerShdw blurRad="38100" dist="38100" dir="2700000" algn="tl">
                    <a:srgbClr val="000000">
                      <a:alpha val="43137"/>
                    </a:srgbClr>
                  </a:outerShdw>
                </a:effectLst>
              </a:rPr>
              <a:t>هناك تناظر بين منحنيات الإنتاج في الفترة القصيرة ومنحنيات التكلفة في نفس الفترة هذا التناظر يتم بين:</a:t>
            </a:r>
            <a:endParaRPr lang="fr-FR" sz="3000" b="1" dirty="0">
              <a:effectLst>
                <a:outerShdw blurRad="38100" dist="38100" dir="2700000" algn="tl">
                  <a:srgbClr val="000000">
                    <a:alpha val="43137"/>
                  </a:srgbClr>
                </a:outerShdw>
              </a:effectLst>
            </a:endParaRPr>
          </a:p>
          <a:p>
            <a:pPr algn="r" rtl="1">
              <a:defRPr/>
            </a:pPr>
            <a:r>
              <a:rPr lang="ar-SA" sz="3000" b="1" dirty="0">
                <a:effectLst>
                  <a:outerShdw blurRad="38100" dist="38100" dir="2700000" algn="tl">
                    <a:srgbClr val="000000">
                      <a:alpha val="43137"/>
                    </a:srgbClr>
                  </a:outerShdw>
                </a:effectLst>
              </a:rPr>
              <a:t>- الإنتاج الكلي من جهة و التكاليف الكلية من جهة أخرى أو التكاليف المتغيرة.</a:t>
            </a:r>
            <a:endParaRPr lang="fr-FR" sz="3000" b="1" dirty="0">
              <a:effectLst>
                <a:outerShdw blurRad="38100" dist="38100" dir="2700000" algn="tl">
                  <a:srgbClr val="000000">
                    <a:alpha val="43137"/>
                  </a:srgbClr>
                </a:outerShdw>
              </a:effectLst>
            </a:endParaRPr>
          </a:p>
          <a:p>
            <a:pPr algn="r" rtl="1">
              <a:defRPr/>
            </a:pPr>
            <a:r>
              <a:rPr lang="ar-SA" sz="3000" b="1" dirty="0">
                <a:effectLst>
                  <a:outerShdw blurRad="38100" dist="38100" dir="2700000" algn="tl">
                    <a:srgbClr val="000000">
                      <a:alpha val="43137"/>
                    </a:srgbClr>
                  </a:outerShdw>
                </a:effectLst>
              </a:rPr>
              <a:t>- الإنتاج المتوسط من جهة و التكاليف المتوسطة المتغيرة من جهة أخرى.</a:t>
            </a:r>
            <a:endParaRPr lang="fr-FR" sz="3000" b="1" dirty="0">
              <a:effectLst>
                <a:outerShdw blurRad="38100" dist="38100" dir="2700000" algn="tl">
                  <a:srgbClr val="000000">
                    <a:alpha val="43137"/>
                  </a:srgbClr>
                </a:outerShdw>
              </a:effectLst>
            </a:endParaRPr>
          </a:p>
          <a:p>
            <a:pPr algn="r" rtl="1">
              <a:defRPr/>
            </a:pPr>
            <a:r>
              <a:rPr lang="ar-SA" sz="3000" b="1" dirty="0">
                <a:effectLst>
                  <a:outerShdw blurRad="38100" dist="38100" dir="2700000" algn="tl">
                    <a:srgbClr val="000000">
                      <a:alpha val="43137"/>
                    </a:srgbClr>
                  </a:outerShdw>
                </a:effectLst>
              </a:rPr>
              <a:t>- الإنتاج الحدي من جهة و التكاليف الحدية من جهة أخرى.</a:t>
            </a:r>
            <a:endParaRPr lang="fr-FR" sz="3000" b="1" dirty="0">
              <a:effectLst>
                <a:outerShdw blurRad="38100" dist="38100" dir="2700000" algn="tl">
                  <a:srgbClr val="000000">
                    <a:alpha val="43137"/>
                  </a:srgbClr>
                </a:outerShdw>
              </a:effectLst>
            </a:endParaRPr>
          </a:p>
          <a:p>
            <a:pPr algn="r" rtl="1">
              <a:defRPr/>
            </a:pPr>
            <a:r>
              <a:rPr lang="ar-SA" sz="3000" b="1" dirty="0">
                <a:effectLst>
                  <a:outerShdw blurRad="38100" dist="38100" dir="2700000" algn="tl">
                    <a:srgbClr val="000000">
                      <a:alpha val="43137"/>
                    </a:srgbClr>
                  </a:outerShdw>
                </a:effectLst>
              </a:rPr>
              <a:t>ويمكن تلخيص هذه العلاقة فيما يلي:</a:t>
            </a:r>
            <a:endParaRPr lang="fr-FR" sz="3000" b="1" dirty="0">
              <a:effectLst>
                <a:outerShdw blurRad="38100" dist="38100" dir="2700000" algn="tl">
                  <a:srgbClr val="000000">
                    <a:alpha val="43137"/>
                  </a:srgbClr>
                </a:outerShdw>
              </a:effectLst>
            </a:endParaRPr>
          </a:p>
          <a:p>
            <a:pPr>
              <a:buFont typeface="Arial" charset="0"/>
              <a:buNone/>
              <a:defRPr/>
            </a:pPr>
            <a:endParaRPr lang="fr-FR" dirty="0"/>
          </a:p>
        </p:txBody>
      </p:sp>
      <p:sp>
        <p:nvSpPr>
          <p:cNvPr id="4" name="Titre 1"/>
          <p:cNvSpPr txBox="1">
            <a:spLocks/>
          </p:cNvSpPr>
          <p:nvPr/>
        </p:nvSpPr>
        <p:spPr bwMode="auto">
          <a:xfrm>
            <a:off x="107504" y="118501"/>
            <a:ext cx="8928992" cy="1470025"/>
          </a:xfrm>
          <a:prstGeom prst="rect">
            <a:avLst/>
          </a:prstGeom>
          <a:solidFill>
            <a:srgbClr val="FFFF00"/>
          </a:solidFill>
          <a:ln>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eaLnBrk="1" fontAlgn="auto" hangingPunct="1">
              <a:spcAft>
                <a:spcPts val="0"/>
              </a:spcAft>
              <a:defRPr/>
            </a:pPr>
            <a:r>
              <a:rPr lang="ar-AE"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2- </a:t>
            </a:r>
            <a:r>
              <a:rPr lang="ar-DZ"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تكاليف الإنتاج في الفترة القصيرة</a:t>
            </a:r>
            <a:r>
              <a:rPr lang="ar-AE"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edg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edg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edg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edg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ox(in)">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950" y="1814513"/>
            <a:ext cx="8928100" cy="4835525"/>
          </a:xfrm>
          <a:blipFill>
            <a:blip r:embed="rId3"/>
            <a:tile tx="0" ty="0" sx="100000" sy="100000" flip="none" algn="tl"/>
          </a:blipFill>
        </p:spPr>
        <p:txBody>
          <a:bodyPr/>
          <a:lstStyle/>
          <a:p>
            <a:pPr>
              <a:buFont typeface="Arial" charset="0"/>
              <a:buNone/>
              <a:defRPr/>
            </a:pPr>
            <a:endParaRPr lang="fr-FR" dirty="0"/>
          </a:p>
        </p:txBody>
      </p:sp>
      <p:sp>
        <p:nvSpPr>
          <p:cNvPr id="5" name="Titre 1"/>
          <p:cNvSpPr txBox="1">
            <a:spLocks/>
          </p:cNvSpPr>
          <p:nvPr/>
        </p:nvSpPr>
        <p:spPr bwMode="auto">
          <a:xfrm>
            <a:off x="107504" y="207815"/>
            <a:ext cx="8928992" cy="1470025"/>
          </a:xfrm>
          <a:prstGeom prst="rect">
            <a:avLst/>
          </a:prstGeom>
          <a:solidFill>
            <a:srgbClr val="FFFF00"/>
          </a:solidFill>
          <a:ln>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eaLnBrk="1" fontAlgn="auto" hangingPunct="1">
              <a:spcAft>
                <a:spcPts val="0"/>
              </a:spcAft>
              <a:defRPr/>
            </a:pPr>
            <a:r>
              <a:rPr lang="ar-AE"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2- </a:t>
            </a:r>
            <a:r>
              <a:rPr lang="ar-DZ"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تكاليف الإنتاج في الفترة القصيرة</a:t>
            </a:r>
            <a:r>
              <a:rPr lang="ar-AE"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graphicFrame>
        <p:nvGraphicFramePr>
          <p:cNvPr id="17" name="Tableau 16"/>
          <p:cNvGraphicFramePr>
            <a:graphicFrameLocks noGrp="1"/>
          </p:cNvGraphicFramePr>
          <p:nvPr/>
        </p:nvGraphicFramePr>
        <p:xfrm>
          <a:off x="323850" y="1960563"/>
          <a:ext cx="8629650" cy="4595812"/>
        </p:xfrm>
        <a:graphic>
          <a:graphicData uri="http://schemas.openxmlformats.org/drawingml/2006/table">
            <a:tbl>
              <a:tblPr rtl="1">
                <a:tableStyleId>{5C22544A-7EE6-4342-B048-85BDC9FD1C3A}</a:tableStyleId>
              </a:tblPr>
              <a:tblGrid>
                <a:gridCol w="3955081">
                  <a:extLst>
                    <a:ext uri="{9D8B030D-6E8A-4147-A177-3AD203B41FA5}">
                      <a16:colId xmlns:a16="http://schemas.microsoft.com/office/drawing/2014/main" val="20000"/>
                    </a:ext>
                  </a:extLst>
                </a:gridCol>
                <a:gridCol w="4674569">
                  <a:extLst>
                    <a:ext uri="{9D8B030D-6E8A-4147-A177-3AD203B41FA5}">
                      <a16:colId xmlns:a16="http://schemas.microsoft.com/office/drawing/2014/main" val="20001"/>
                    </a:ext>
                  </a:extLst>
                </a:gridCol>
              </a:tblGrid>
              <a:tr h="463925">
                <a:tc>
                  <a:txBody>
                    <a:bodyPr/>
                    <a:lstStyle/>
                    <a:p>
                      <a:pPr algn="ctr" rtl="1">
                        <a:lnSpc>
                          <a:spcPct val="150000"/>
                        </a:lnSpc>
                        <a:spcAft>
                          <a:spcPts val="0"/>
                        </a:spcAft>
                      </a:pPr>
                      <a:r>
                        <a:rPr lang="ar-SA" sz="2000" b="1" dirty="0">
                          <a:effectLst>
                            <a:outerShdw blurRad="38100" dist="38100" dir="2700000" algn="tl">
                              <a:srgbClr val="000000">
                                <a:alpha val="43137"/>
                              </a:srgbClr>
                            </a:outerShdw>
                          </a:effectLst>
                        </a:rPr>
                        <a:t>منحنيات الإنتــــــاج</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73" marR="68573" marT="0" marB="0">
                    <a:solidFill>
                      <a:srgbClr val="0070C0"/>
                    </a:solidFill>
                  </a:tcPr>
                </a:tc>
                <a:tc>
                  <a:txBody>
                    <a:bodyPr/>
                    <a:lstStyle/>
                    <a:p>
                      <a:pPr algn="ctr" rtl="1">
                        <a:lnSpc>
                          <a:spcPct val="150000"/>
                        </a:lnSpc>
                        <a:spcAft>
                          <a:spcPts val="0"/>
                        </a:spcAft>
                      </a:pPr>
                      <a:r>
                        <a:rPr lang="ar-SA" sz="2000" b="1" dirty="0">
                          <a:effectLst>
                            <a:outerShdw blurRad="38100" dist="38100" dir="2700000" algn="tl">
                              <a:srgbClr val="000000">
                                <a:alpha val="43137"/>
                              </a:srgbClr>
                            </a:outerShdw>
                          </a:effectLst>
                        </a:rPr>
                        <a:t>منحنيات التكــــــاليف</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73" marR="68573" marT="0" marB="0">
                    <a:solidFill>
                      <a:srgbClr val="FF0000"/>
                    </a:solidFill>
                  </a:tcPr>
                </a:tc>
                <a:extLst>
                  <a:ext uri="{0D108BD9-81ED-4DB2-BD59-A6C34878D82A}">
                    <a16:rowId xmlns:a16="http://schemas.microsoft.com/office/drawing/2014/main" val="10000"/>
                  </a:ext>
                </a:extLst>
              </a:tr>
              <a:tr h="916838">
                <a:tc>
                  <a:txBody>
                    <a:bodyPr/>
                    <a:lstStyle/>
                    <a:p>
                      <a:pPr marL="21590" algn="r" rtl="1">
                        <a:lnSpc>
                          <a:spcPct val="150000"/>
                        </a:lnSpc>
                        <a:spcAft>
                          <a:spcPts val="0"/>
                        </a:spcAft>
                        <a:tabLst>
                          <a:tab pos="291465" algn="r"/>
                        </a:tabLst>
                      </a:pPr>
                      <a:r>
                        <a:rPr lang="ar-SA" sz="2000" b="1" dirty="0">
                          <a:effectLst>
                            <a:outerShdw blurRad="38100" dist="38100" dir="2700000" algn="tl">
                              <a:srgbClr val="000000">
                                <a:alpha val="43137"/>
                              </a:srgbClr>
                            </a:outerShdw>
                          </a:effectLst>
                        </a:rPr>
                        <a:t>في البداية يأخذ الإنتاج الكلي في الزيادة بمعدل متزايد ثم يتزايد بمعدل متناقص. </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73" marR="68573" marT="0" marB="0">
                    <a:solidFill>
                      <a:srgbClr val="FF0000"/>
                    </a:solidFill>
                  </a:tcPr>
                </a:tc>
                <a:tc>
                  <a:txBody>
                    <a:bodyPr/>
                    <a:lstStyle/>
                    <a:p>
                      <a:pPr marL="21590" algn="r" rtl="1">
                        <a:lnSpc>
                          <a:spcPct val="150000"/>
                        </a:lnSpc>
                        <a:spcAft>
                          <a:spcPts val="0"/>
                        </a:spcAft>
                        <a:tabLst>
                          <a:tab pos="21590" algn="r"/>
                        </a:tabLst>
                      </a:pPr>
                      <a:r>
                        <a:rPr lang="ar-SA" sz="2000" b="1" dirty="0">
                          <a:effectLst>
                            <a:outerShdw blurRad="38100" dist="38100" dir="2700000" algn="tl">
                              <a:srgbClr val="000000">
                                <a:alpha val="43137"/>
                              </a:srgbClr>
                            </a:outerShdw>
                          </a:effectLst>
                        </a:rPr>
                        <a:t>في البداية تأخذ التكاليف المتغيرة بالزيادة بمعدلات متناقصة ثم بمعدلات متزايدة.</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73" marR="68573" marT="0" marB="0">
                    <a:solidFill>
                      <a:srgbClr val="0070C0"/>
                    </a:solidFill>
                  </a:tcPr>
                </a:tc>
                <a:extLst>
                  <a:ext uri="{0D108BD9-81ED-4DB2-BD59-A6C34878D82A}">
                    <a16:rowId xmlns:a16="http://schemas.microsoft.com/office/drawing/2014/main" val="10001"/>
                  </a:ext>
                </a:extLst>
              </a:tr>
              <a:tr h="912847">
                <a:tc>
                  <a:txBody>
                    <a:bodyPr/>
                    <a:lstStyle/>
                    <a:p>
                      <a:pPr marL="21590" indent="-21590" algn="r" rtl="1">
                        <a:lnSpc>
                          <a:spcPct val="150000"/>
                        </a:lnSpc>
                        <a:spcAft>
                          <a:spcPts val="0"/>
                        </a:spcAft>
                      </a:pPr>
                      <a:r>
                        <a:rPr lang="ar-SA" sz="2000" b="1" dirty="0">
                          <a:effectLst>
                            <a:outerShdw blurRad="38100" dist="38100" dir="2700000" algn="tl">
                              <a:srgbClr val="000000">
                                <a:alpha val="43137"/>
                              </a:srgbClr>
                            </a:outerShdw>
                          </a:effectLst>
                        </a:rPr>
                        <a:t>يزداد الإنتاج المتوسط حتى يبلغ نهايته العظمى ثم يبدأ بعدها في التناقص.</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73" marR="68573" marT="0" marB="0">
                    <a:solidFill>
                      <a:srgbClr val="0070C0"/>
                    </a:solidFill>
                  </a:tcPr>
                </a:tc>
                <a:tc>
                  <a:txBody>
                    <a:bodyPr/>
                    <a:lstStyle/>
                    <a:p>
                      <a:pPr marL="21590" indent="-21590" algn="r" rtl="1">
                        <a:lnSpc>
                          <a:spcPct val="150000"/>
                        </a:lnSpc>
                        <a:spcAft>
                          <a:spcPts val="0"/>
                        </a:spcAft>
                      </a:pPr>
                      <a:r>
                        <a:rPr lang="ar-SA" sz="2000" b="1" dirty="0">
                          <a:effectLst>
                            <a:outerShdw blurRad="38100" dist="38100" dir="2700000" algn="tl">
                              <a:srgbClr val="000000">
                                <a:alpha val="43137"/>
                              </a:srgbClr>
                            </a:outerShdw>
                          </a:effectLst>
                        </a:rPr>
                        <a:t>تنخفض التكاليف المتوسطة المتغيرة حتى تبلغ نهايتها الصغرى ثم تبدأ بعدها في التزايد.</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73" marR="68573" marT="0" marB="0">
                    <a:solidFill>
                      <a:srgbClr val="FF0000"/>
                    </a:solidFill>
                  </a:tcPr>
                </a:tc>
                <a:extLst>
                  <a:ext uri="{0D108BD9-81ED-4DB2-BD59-A6C34878D82A}">
                    <a16:rowId xmlns:a16="http://schemas.microsoft.com/office/drawing/2014/main" val="10002"/>
                  </a:ext>
                </a:extLst>
              </a:tr>
              <a:tr h="2302202">
                <a:tc>
                  <a:txBody>
                    <a:bodyPr/>
                    <a:lstStyle/>
                    <a:p>
                      <a:pPr algn="r" rtl="1">
                        <a:lnSpc>
                          <a:spcPct val="150000"/>
                        </a:lnSpc>
                        <a:spcAft>
                          <a:spcPts val="0"/>
                        </a:spcAft>
                      </a:pPr>
                      <a:r>
                        <a:rPr lang="ar-SA" sz="2000" b="1" dirty="0">
                          <a:effectLst>
                            <a:outerShdw blurRad="38100" dist="38100" dir="2700000" algn="tl">
                              <a:srgbClr val="000000">
                                <a:alpha val="43137"/>
                              </a:srgbClr>
                            </a:outerShdw>
                          </a:effectLst>
                        </a:rPr>
                        <a:t>يزداد الإنتاج الحدي حتى يبلغ نهايته العظمى قبل الإنتاج المتوسط, ثم يبدأ في الانخفاض ويقطع منحنى الإنتاج المتوسط في نهايته العظمى، ويستمر في الانخفاض بمعدل أسرع من الإنتاج المتوسط.</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73" marR="68573" marT="0" marB="0">
                    <a:solidFill>
                      <a:srgbClr val="FF0000"/>
                    </a:solidFill>
                  </a:tcPr>
                </a:tc>
                <a:tc>
                  <a:txBody>
                    <a:bodyPr/>
                    <a:lstStyle/>
                    <a:p>
                      <a:pPr indent="21590" algn="r" rtl="1">
                        <a:lnSpc>
                          <a:spcPct val="150000"/>
                        </a:lnSpc>
                        <a:spcAft>
                          <a:spcPts val="0"/>
                        </a:spcAft>
                      </a:pPr>
                      <a:r>
                        <a:rPr lang="ar-SA" sz="2000" b="1" dirty="0">
                          <a:effectLst>
                            <a:outerShdw blurRad="38100" dist="38100" dir="2700000" algn="tl">
                              <a:srgbClr val="000000">
                                <a:alpha val="43137"/>
                              </a:srgbClr>
                            </a:outerShdw>
                          </a:effectLst>
                        </a:rPr>
                        <a:t>تنخفض التكاليف الحدية حتى تبلغ نهايتها الصغرى (الدنيا) قبل التكاليف المتوسطة المتغيرة, ثم تبدأ في الزيادة حتى تقطع منحنى التكاليف المتوسطة المتغيرة  في نهايتها الصغرى وتستمر في الارتفاع بمعدل أسرع منها. </a:t>
                      </a:r>
                      <a:endPar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73" marR="68573" marT="0" marB="0">
                    <a:solidFill>
                      <a:srgbClr val="0070C0"/>
                    </a:solidFill>
                  </a:tcPr>
                </a:tc>
                <a:extLst>
                  <a:ext uri="{0D108BD9-81ED-4DB2-BD59-A6C34878D82A}">
                    <a16:rowId xmlns:a16="http://schemas.microsoft.com/office/drawing/2014/main" val="10003"/>
                  </a:ext>
                </a:extLst>
              </a:tr>
            </a:tbl>
          </a:graphicData>
        </a:graphic>
      </p:graphicFrame>
      <p:graphicFrame>
        <p:nvGraphicFramePr>
          <p:cNvPr id="24597" name="Objet 17"/>
          <p:cNvGraphicFramePr>
            <a:graphicFrameLocks noChangeAspect="1"/>
          </p:cNvGraphicFramePr>
          <p:nvPr/>
        </p:nvGraphicFramePr>
        <p:xfrm>
          <a:off x="414338" y="-28575"/>
          <a:ext cx="147637" cy="261938"/>
        </p:xfrm>
        <a:graphic>
          <a:graphicData uri="http://schemas.openxmlformats.org/presentationml/2006/ole">
            <mc:AlternateContent xmlns:mc="http://schemas.openxmlformats.org/markup-compatibility/2006">
              <mc:Choice xmlns:v="urn:schemas-microsoft-com:vml" Requires="v">
                <p:oleObj spid="_x0000_s24602" r:id="rId4" imgW="114151" imgH="215619" progId="Equation.3">
                  <p:embed/>
                </p:oleObj>
              </mc:Choice>
              <mc:Fallback>
                <p:oleObj r:id="rId4" imgW="114151" imgH="215619" progId="Equation.3">
                  <p:embed/>
                  <p:pic>
                    <p:nvPicPr>
                      <p:cNvPr id="0" name="Obje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338" y="-28575"/>
                        <a:ext cx="147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Connecteur droit 19"/>
          <p:cNvCxnSpPr>
            <a:cxnSpLocks/>
          </p:cNvCxnSpPr>
          <p:nvPr/>
        </p:nvCxnSpPr>
        <p:spPr>
          <a:xfrm>
            <a:off x="5003800" y="1976438"/>
            <a:ext cx="20638" cy="426085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a:cxnSpLocks/>
          </p:cNvCxnSpPr>
          <p:nvPr/>
        </p:nvCxnSpPr>
        <p:spPr>
          <a:xfrm>
            <a:off x="323850" y="3284538"/>
            <a:ext cx="87344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a:cxnSpLocks/>
            <a:stCxn id="17" idx="1"/>
            <a:endCxn id="17" idx="3"/>
          </p:cNvCxnSpPr>
          <p:nvPr/>
        </p:nvCxnSpPr>
        <p:spPr>
          <a:xfrm>
            <a:off x="323850" y="4259263"/>
            <a:ext cx="862965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a:cxnSpLocks/>
          </p:cNvCxnSpPr>
          <p:nvPr/>
        </p:nvCxnSpPr>
        <p:spPr>
          <a:xfrm>
            <a:off x="323850" y="6556375"/>
            <a:ext cx="840581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292820">
            <a:off x="6951663" y="1635125"/>
            <a:ext cx="1385887"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us-titre 2"/>
          <p:cNvSpPr>
            <a:spLocks noGrp="1"/>
          </p:cNvSpPr>
          <p:nvPr>
            <p:ph type="subTitle" idx="1"/>
          </p:nvPr>
        </p:nvSpPr>
        <p:spPr>
          <a:xfrm rot="21356090">
            <a:off x="574675" y="3490913"/>
            <a:ext cx="7478713" cy="412750"/>
          </a:xfrm>
          <a:solidFill>
            <a:srgbClr val="00B0F0"/>
          </a:solidFill>
        </p:spPr>
        <p:txBody>
          <a:bodyPr/>
          <a:lstStyle/>
          <a:p>
            <a:pPr eaLnBrk="1" fontAlgn="auto" hangingPunct="1">
              <a:spcAft>
                <a:spcPts val="0"/>
              </a:spcAft>
              <a:defRPr/>
            </a:pPr>
            <a:r>
              <a:rPr lang="ar-DZ" b="1" dirty="0">
                <a:solidFill>
                  <a:srgbClr val="002060"/>
                </a:solidFill>
                <a:effectLst>
                  <a:outerShdw blurRad="38100" dist="38100" dir="2700000" algn="tl">
                    <a:srgbClr val="000000">
                      <a:alpha val="43137"/>
                    </a:srgbClr>
                  </a:outerShdw>
                </a:effectLst>
              </a:rPr>
              <a:t>كلية العلوم الاقتصادية و التجارية و علوم التسيير- جامعة محمد خيضر بسكرة</a:t>
            </a:r>
            <a:endParaRPr lang="fr-FR" b="1" dirty="0">
              <a:solidFill>
                <a:srgbClr val="002060"/>
              </a:solidFill>
              <a:effectLst>
                <a:outerShdw blurRad="38100" dist="38100" dir="2700000" algn="tl">
                  <a:srgbClr val="000000">
                    <a:alpha val="43137"/>
                  </a:srgbClr>
                </a:outerShdw>
              </a:effectLst>
            </a:endParaRPr>
          </a:p>
        </p:txBody>
      </p:sp>
      <p:sp>
        <p:nvSpPr>
          <p:cNvPr id="5" name="Titre 4"/>
          <p:cNvSpPr txBox="1">
            <a:spLocks noGrp="1"/>
          </p:cNvSpPr>
          <p:nvPr>
            <p:ph type="ctrTitle"/>
          </p:nvPr>
        </p:nvSpPr>
        <p:spPr>
          <a:xfrm rot="21371039">
            <a:off x="1241425" y="2063750"/>
            <a:ext cx="5749925" cy="1223963"/>
          </a:xfrm>
          <a:solidFill>
            <a:srgbClr val="002060"/>
          </a:solidFill>
        </p:spPr>
        <p:style>
          <a:lnRef idx="3">
            <a:schemeClr val="lt1"/>
          </a:lnRef>
          <a:fillRef idx="1">
            <a:schemeClr val="accent3"/>
          </a:fillRef>
          <a:effectRef idx="1">
            <a:schemeClr val="accent3"/>
          </a:effectRef>
          <a:fontRef idx="minor">
            <a:schemeClr val="lt1"/>
          </a:fontRef>
        </p:style>
        <p:txBody>
          <a:bodyPr wrap="square">
            <a:spAutoFit/>
          </a:bodyPr>
          <a:lstStyle/>
          <a:p>
            <a:pPr algn="ctr" eaLnBrk="1" fontAlgn="auto" hangingPunct="1">
              <a:spcAft>
                <a:spcPts val="0"/>
              </a:spcAft>
              <a:defRPr/>
            </a:pPr>
            <a:r>
              <a:rPr lang="ar-DZ" sz="2700" dirty="0">
                <a:cs typeface="AdvertisingBold" pitchFamily="2" charset="-78"/>
              </a:rPr>
              <a:t>أ.د/ خليفي عيسى</a:t>
            </a:r>
            <a:br>
              <a:rPr lang="ar-DZ" sz="2700" dirty="0">
                <a:cs typeface="AdvertisingBold" pitchFamily="2" charset="-78"/>
              </a:rPr>
            </a:br>
            <a:r>
              <a:rPr lang="fr-FR" sz="2700" b="1" dirty="0">
                <a:solidFill>
                  <a:srgbClr val="FFC000"/>
                </a:solidFill>
                <a:effectLst>
                  <a:outerShdw blurRad="38100" dist="38100" dir="2700000" algn="tl">
                    <a:srgbClr val="000000">
                      <a:alpha val="43137"/>
                    </a:srgbClr>
                  </a:outerShdw>
                </a:effectLst>
                <a:cs typeface="AdvertisingBold" pitchFamily="2" charset="-78"/>
              </a:rPr>
              <a:t>Pr:</a:t>
            </a:r>
            <a:r>
              <a:rPr lang="fr-FR" sz="2700" dirty="0">
                <a:cs typeface="AdvertisingBold" pitchFamily="2" charset="-78"/>
              </a:rPr>
              <a:t> </a:t>
            </a:r>
            <a:r>
              <a:rPr lang="ar-DZ" sz="2700" dirty="0">
                <a:cs typeface="AdvertisingBold" pitchFamily="2" charset="-78"/>
              </a:rPr>
              <a:t>                                     </a:t>
            </a:r>
            <a:r>
              <a:rPr lang="fr-FR" sz="2700" b="1" dirty="0">
                <a:solidFill>
                  <a:srgbClr val="FFFF00"/>
                </a:solidFill>
                <a:effectLst>
                  <a:outerShdw blurRad="38100" dist="38100" dir="2700000" algn="tl">
                    <a:srgbClr val="000000">
                      <a:alpha val="43137"/>
                    </a:srgbClr>
                  </a:outerShdw>
                </a:effectLst>
                <a:latin typeface="Franklin Gothic Heavy" panose="020B0903020102020204" pitchFamily="34" charset="0"/>
                <a:cs typeface="AdvertisingBold" pitchFamily="2" charset="-78"/>
              </a:rPr>
              <a:t>CHANNEL</a:t>
            </a:r>
            <a:br>
              <a:rPr lang="fr-FR" sz="2700" b="1" dirty="0">
                <a:solidFill>
                  <a:srgbClr val="FFFF00"/>
                </a:solidFill>
                <a:effectLst>
                  <a:outerShdw blurRad="38100" dist="38100" dir="2700000" algn="tl">
                    <a:srgbClr val="000000">
                      <a:alpha val="43137"/>
                    </a:srgbClr>
                  </a:outerShdw>
                </a:effectLst>
                <a:latin typeface="Franklin Gothic Heavy" panose="020B0903020102020204" pitchFamily="34" charset="0"/>
                <a:cs typeface="AdvertisingBold" pitchFamily="2" charset="-78"/>
              </a:rPr>
            </a:br>
            <a:r>
              <a:rPr lang="ar-DZ" sz="2700" b="1" dirty="0">
                <a:solidFill>
                  <a:srgbClr val="92D050"/>
                </a:solidFill>
                <a:effectLst>
                  <a:outerShdw blurRad="38100" dist="38100" dir="2700000" algn="tl">
                    <a:srgbClr val="000000">
                      <a:alpha val="43137"/>
                    </a:srgbClr>
                  </a:outerShdw>
                </a:effectLst>
                <a:cs typeface="AdvertisingBold" pitchFamily="2" charset="-78"/>
              </a:rPr>
              <a:t>استاذ الاقتصاد الجزئي</a:t>
            </a:r>
            <a:endParaRPr lang="fr-FR" sz="2700" b="1" dirty="0">
              <a:solidFill>
                <a:srgbClr val="92D050"/>
              </a:solidFill>
              <a:effectLst>
                <a:outerShdw blurRad="38100" dist="38100" dir="2700000" algn="tl">
                  <a:srgbClr val="000000">
                    <a:alpha val="43137"/>
                  </a:srgbClr>
                </a:outerShdw>
              </a:effectLst>
              <a:cs typeface="AdvertisingBold" pitchFamily="2" charset="-78"/>
            </a:endParaRPr>
          </a:p>
        </p:txBody>
      </p:sp>
      <p:sp>
        <p:nvSpPr>
          <p:cNvPr id="6" name="Rectangle 5"/>
          <p:cNvSpPr/>
          <p:nvPr/>
        </p:nvSpPr>
        <p:spPr>
          <a:xfrm rot="21305573">
            <a:off x="1978778" y="2433378"/>
            <a:ext cx="3386184" cy="484748"/>
          </a:xfrm>
          <a:prstGeom prst="rect">
            <a:avLst/>
          </a:prstGeom>
          <a:noFill/>
        </p:spPr>
        <p:txBody>
          <a:bodyPr wrap="none" lIns="68580" tIns="34290" rIns="68580" bIns="34290">
            <a:spAutoFit/>
          </a:bodyPr>
          <a:lstStyle/>
          <a:p>
            <a:pPr algn="ctr" defTabSz="342900" eaLnBrk="1" fontAlgn="auto" hangingPunct="1">
              <a:spcBef>
                <a:spcPts val="0"/>
              </a:spcBef>
              <a:spcAft>
                <a:spcPts val="0"/>
              </a:spcAft>
              <a:defRPr/>
            </a:pPr>
            <a:r>
              <a:rPr lang="fr-FR" sz="2700" b="1" dirty="0">
                <a:ln w="12700">
                  <a:solidFill>
                    <a:srgbClr val="B80E0F"/>
                  </a:solidFill>
                  <a:prstDash val="solid"/>
                </a:ln>
                <a:pattFill prst="pct50">
                  <a:fgClr>
                    <a:srgbClr val="B80E0F"/>
                  </a:fgClr>
                  <a:bgClr>
                    <a:srgbClr val="B80E0F">
                      <a:lumMod val="20000"/>
                      <a:lumOff val="80000"/>
                    </a:srgbClr>
                  </a:bgClr>
                </a:pattFill>
                <a:effectLst>
                  <a:outerShdw dist="38100" dir="2640000" algn="bl" rotWithShape="0">
                    <a:srgbClr val="B80E0F"/>
                  </a:outerShdw>
                </a:effectLst>
                <a:latin typeface="Arial Black" panose="020B0A04020102020204" pitchFamily="34" charset="0"/>
                <a:cs typeface="AdvertisingBold" pitchFamily="2" charset="-78"/>
              </a:rPr>
              <a:t>KHELIFI AISSA  </a:t>
            </a:r>
            <a:r>
              <a:rPr lang="ar-DZ" sz="2700" b="1" dirty="0">
                <a:ln w="12700">
                  <a:solidFill>
                    <a:srgbClr val="B80E0F"/>
                  </a:solidFill>
                  <a:prstDash val="solid"/>
                </a:ln>
                <a:pattFill prst="pct50">
                  <a:fgClr>
                    <a:srgbClr val="B80E0F"/>
                  </a:fgClr>
                  <a:bgClr>
                    <a:srgbClr val="B80E0F">
                      <a:lumMod val="20000"/>
                      <a:lumOff val="80000"/>
                    </a:srgbClr>
                  </a:bgClr>
                </a:pattFill>
                <a:effectLst>
                  <a:outerShdw dist="38100" dir="2640000" algn="bl" rotWithShape="0">
                    <a:srgbClr val="B80E0F"/>
                  </a:outerShdw>
                </a:effectLst>
                <a:latin typeface="Arial Black" panose="020B0A04020102020204" pitchFamily="34" charset="0"/>
                <a:cs typeface="AdvertisingBold" pitchFamily="2" charset="-78"/>
              </a:rPr>
              <a:t>  </a:t>
            </a:r>
            <a:endParaRPr lang="fr-FR" sz="2700" b="1" dirty="0">
              <a:ln w="12700">
                <a:solidFill>
                  <a:srgbClr val="B80E0F"/>
                </a:solidFill>
                <a:prstDash val="solid"/>
              </a:ln>
              <a:pattFill prst="pct50">
                <a:fgClr>
                  <a:srgbClr val="B80E0F"/>
                </a:fgClr>
                <a:bgClr>
                  <a:srgbClr val="B80E0F">
                    <a:lumMod val="20000"/>
                    <a:lumOff val="80000"/>
                  </a:srgbClr>
                </a:bgClr>
              </a:pattFill>
              <a:effectLst>
                <a:outerShdw dist="38100" dir="2640000" algn="bl" rotWithShape="0">
                  <a:srgbClr val="B80E0F"/>
                </a:outerShdw>
              </a:effectLst>
              <a:latin typeface="Impact" panose="020B0806030902050204"/>
              <a:cs typeface="+mn-cs"/>
            </a:endParaRPr>
          </a:p>
        </p:txBody>
      </p:sp>
      <p:sp>
        <p:nvSpPr>
          <p:cNvPr id="7" name="Rectangle 6"/>
          <p:cNvSpPr/>
          <p:nvPr/>
        </p:nvSpPr>
        <p:spPr>
          <a:xfrm rot="21404650">
            <a:off x="3745275" y="1322264"/>
            <a:ext cx="1020151" cy="692497"/>
          </a:xfrm>
          <a:prstGeom prst="rect">
            <a:avLst/>
          </a:prstGeom>
          <a:solidFill>
            <a:srgbClr val="00B0F0"/>
          </a:solid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defTabSz="342900" eaLnBrk="1" fontAlgn="auto" hangingPunct="1">
              <a:spcBef>
                <a:spcPts val="0"/>
              </a:spcBef>
              <a:spcAft>
                <a:spcPts val="0"/>
              </a:spcAft>
              <a:defRPr/>
            </a:pPr>
            <a:r>
              <a:rPr lang="ar-DZ" sz="4050" b="1" dirty="0">
                <a:ln/>
                <a:solidFill>
                  <a:srgbClr val="002060"/>
                </a:solidFill>
                <a:latin typeface="Impact" panose="020B0806030902050204"/>
                <a:cs typeface="AdvertisingBold" pitchFamily="2" charset="-78"/>
              </a:rPr>
              <a:t>قناة</a:t>
            </a:r>
            <a:endParaRPr lang="fr-FR" sz="4050" b="1" dirty="0">
              <a:ln/>
              <a:solidFill>
                <a:srgbClr val="002060"/>
              </a:solidFill>
              <a:latin typeface="Impact" panose="020B0806030902050204"/>
              <a:cs typeface="+mn-cs"/>
            </a:endParaRPr>
          </a:p>
        </p:txBody>
      </p:sp>
      <p:pic>
        <p:nvPicPr>
          <p:cNvPr id="7175" name="Image 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75786">
            <a:off x="50800" y="2290763"/>
            <a:ext cx="137318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Image 1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53115">
            <a:off x="6299200" y="4146550"/>
            <a:ext cx="20859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rot="21329783">
            <a:off x="731838" y="4813300"/>
            <a:ext cx="4987925" cy="692150"/>
          </a:xfrm>
          <a:prstGeom prst="rect">
            <a:avLst/>
          </a:prstGeom>
          <a:noFill/>
        </p:spPr>
        <p:txBody>
          <a:bodyPr lIns="68580" tIns="34290" rIns="68580" bIns="34290">
            <a:spAutoFit/>
          </a:bodyPr>
          <a:lstStyle/>
          <a:p>
            <a:pPr algn="ctr" defTabSz="342900" eaLnBrk="1" fontAlgn="auto" hangingPunct="1">
              <a:spcBef>
                <a:spcPts val="0"/>
              </a:spcBef>
              <a:spcAft>
                <a:spcPts val="0"/>
              </a:spcAft>
              <a:defRPr/>
            </a:pPr>
            <a:r>
              <a:rPr lang="ar-DZ" sz="4050" b="1" dirty="0">
                <a:ln w="0"/>
                <a:solidFill>
                  <a:srgbClr val="FFFF00"/>
                </a:solidFill>
                <a:effectLst>
                  <a:outerShdw blurRad="38100" dist="25400" dir="5400000" algn="ctr" rotWithShape="0">
                    <a:srgbClr val="6E747A">
                      <a:alpha val="43000"/>
                    </a:srgbClr>
                  </a:outerShdw>
                </a:effectLst>
                <a:latin typeface="Impact" panose="020B0806030902050204"/>
              </a:rPr>
              <a:t>تكاليف الإنتاج( الجزء الأول)</a:t>
            </a:r>
            <a:endParaRPr lang="fr-FR" sz="4050" b="1" dirty="0">
              <a:ln w="0"/>
              <a:solidFill>
                <a:srgbClr val="FFFF00"/>
              </a:solidFill>
              <a:effectLst>
                <a:outerShdw blurRad="38100" dist="25400" dir="5400000" algn="ctr" rotWithShape="0">
                  <a:srgbClr val="6E747A">
                    <a:alpha val="43000"/>
                  </a:srgbClr>
                </a:outerShdw>
              </a:effectLst>
              <a:latin typeface="Impact" panose="020B0806030902050204"/>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42938" y="2571750"/>
            <a:ext cx="8072437" cy="3857625"/>
          </a:xfrm>
          <a:blipFill>
            <a:blip r:embed="rId2"/>
            <a:tile tx="0" ty="0" sx="100000" sy="100000" flip="none" algn="tl"/>
          </a:blipFill>
          <a:ln>
            <a:miter lim="800000"/>
            <a:headEnd/>
            <a:tailEnd/>
          </a:ln>
        </p:spPr>
        <p:txBody>
          <a:bodyPr rtlCol="0">
            <a:normAutofit/>
          </a:bodyPr>
          <a:lstStyle/>
          <a:p>
            <a:pPr eaLnBrk="1" fontAlgn="auto" hangingPunct="1">
              <a:spcAft>
                <a:spcPts val="0"/>
              </a:spcAft>
              <a:defRPr/>
            </a:pPr>
            <a:endParaRPr lang="fr-FR" dirty="0"/>
          </a:p>
        </p:txBody>
      </p:sp>
      <p:sp>
        <p:nvSpPr>
          <p:cNvPr id="4" name="Titre 1"/>
          <p:cNvSpPr>
            <a:spLocks noGrp="1"/>
          </p:cNvSpPr>
          <p:nvPr>
            <p:ph type="ctrTitle"/>
          </p:nvPr>
        </p:nvSpPr>
        <p:spPr>
          <a:xfrm>
            <a:off x="81885" y="177309"/>
            <a:ext cx="8980227" cy="1944380"/>
          </a:xfrm>
          <a:solidFill>
            <a:srgbClr val="FFC000"/>
          </a:solidFill>
          <a:ln>
            <a:miter lim="800000"/>
            <a:headEnd/>
            <a:tailEnd/>
          </a:ln>
        </p:spPr>
        <p:txBody>
          <a:bodyPr rtlCol="0">
            <a:normAutofit fontScale="90000"/>
          </a:bodyPr>
          <a:lstStyle/>
          <a:p>
            <a:pPr rtl="1" eaLnBrk="1" fontAlgn="auto" hangingPunct="1">
              <a:spcAft>
                <a:spcPts val="0"/>
              </a:spcAft>
              <a:defRPr/>
            </a:pPr>
            <a:r>
              <a:rPr lang="ar-A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A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A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جامعة محمد </a:t>
            </a:r>
            <a:r>
              <a:rPr lang="ar-AE"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خيضر</a:t>
            </a:r>
            <a:r>
              <a:rPr lang="ar-A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بسكرة-</a:t>
            </a:r>
            <a:r>
              <a:rPr lang="fr-FR" dirty="0"/>
              <a:t/>
            </a:r>
            <a:br>
              <a:rPr lang="fr-FR" dirty="0"/>
            </a:br>
            <a:r>
              <a:rPr lang="fr-FR" dirty="0">
                <a:effectLst>
                  <a:outerShdw blurRad="38100" dist="38100" dir="2700000" algn="tl">
                    <a:srgbClr val="000000">
                      <a:alpha val="43137"/>
                    </a:srgbClr>
                  </a:outerShdw>
                </a:effectLst>
              </a:rPr>
              <a:t/>
            </a:r>
            <a:br>
              <a:rPr lang="fr-FR" dirty="0">
                <a:effectLst>
                  <a:outerShdw blurRad="38100" dist="38100" dir="2700000" algn="tl">
                    <a:srgbClr val="000000">
                      <a:alpha val="43137"/>
                    </a:srgbClr>
                  </a:outerShdw>
                </a:effectLst>
              </a:rPr>
            </a:br>
            <a:r>
              <a:rPr lang="en-US" b="1" dirty="0"/>
              <a:t> </a:t>
            </a:r>
            <a:r>
              <a:rPr lang="fr-FR" dirty="0"/>
              <a:t/>
            </a:r>
            <a:br>
              <a:rPr lang="fr-FR" dirty="0"/>
            </a:br>
            <a:endParaRPr lang="fr-FR" dirty="0"/>
          </a:p>
        </p:txBody>
      </p:sp>
      <p:sp>
        <p:nvSpPr>
          <p:cNvPr id="5" name="Subtitle 2"/>
          <p:cNvSpPr txBox="1">
            <a:spLocks/>
          </p:cNvSpPr>
          <p:nvPr/>
        </p:nvSpPr>
        <p:spPr bwMode="auto">
          <a:xfrm>
            <a:off x="81886" y="2121690"/>
            <a:ext cx="8980227" cy="4559001"/>
          </a:xfrm>
          <a:prstGeom prst="rect">
            <a:avLst/>
          </a:prstGeom>
          <a:blipFill>
            <a:blip r:embed="rId3"/>
            <a:tile tx="0" ty="0" sx="100000" sy="100000" flip="none" algn="tl"/>
          </a:blipFill>
          <a:ln>
            <a:noFill/>
          </a:ln>
        </p:spPr>
        <p:txBody>
          <a:bodyPr>
            <a:norm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rtl="1" eaLnBrk="1" fontAlgn="auto" hangingPunct="1">
              <a:spcAft>
                <a:spcPts val="0"/>
              </a:spcAft>
              <a:defRPr/>
            </a:pPr>
            <a:r>
              <a:rPr lang="ar-DZ" sz="5800" b="1" cap="all" dirty="0">
                <a:ln w="9000" cmpd="sng">
                  <a:solidFill>
                    <a:schemeClr val="accent4">
                      <a:shade val="50000"/>
                      <a:satMod val="120000"/>
                    </a:schemeClr>
                  </a:solidFill>
                  <a:prstDash val="solid"/>
                </a:ln>
                <a:solidFill>
                  <a:schemeClr val="tx1"/>
                </a:solidFill>
                <a:effectLst>
                  <a:outerShdw blurRad="38100" dist="38100" dir="2700000" algn="tl">
                    <a:srgbClr val="000000">
                      <a:alpha val="43137"/>
                    </a:srgbClr>
                  </a:outerShdw>
                  <a:reflection blurRad="12700" stA="28000" endPos="45000" dist="1000" dir="5400000" sy="-100000" algn="bl" rotWithShape="0"/>
                </a:effectLst>
              </a:rPr>
              <a:t>تكاليف الانتاج</a:t>
            </a:r>
            <a:r>
              <a:rPr lang="fr-FR" sz="5800" b="1" cap="all" dirty="0">
                <a:ln w="9000" cmpd="sng">
                  <a:solidFill>
                    <a:schemeClr val="accent4">
                      <a:shade val="50000"/>
                      <a:satMod val="120000"/>
                    </a:schemeClr>
                  </a:solidFill>
                  <a:prstDash val="solid"/>
                </a:ln>
                <a:solidFill>
                  <a:schemeClr val="tx1"/>
                </a:solidFill>
                <a:effectLst>
                  <a:outerShdw blurRad="38100" dist="38100" dir="2700000" algn="tl">
                    <a:srgbClr val="000000">
                      <a:alpha val="43137"/>
                    </a:srgbClr>
                  </a:outerShdw>
                  <a:reflection blurRad="12700" stA="28000" endPos="45000" dist="1000" dir="5400000" sy="-100000" algn="bl" rotWithShape="0"/>
                </a:effectLst>
              </a:rPr>
              <a:t> </a:t>
            </a:r>
            <a:r>
              <a:rPr lang="ar-DZ" sz="5800" b="1" cap="all" dirty="0">
                <a:ln w="9000" cmpd="sng">
                  <a:solidFill>
                    <a:schemeClr val="accent4">
                      <a:shade val="50000"/>
                      <a:satMod val="120000"/>
                    </a:schemeClr>
                  </a:solidFill>
                  <a:prstDash val="solid"/>
                </a:ln>
                <a:solidFill>
                  <a:schemeClr val="tx1"/>
                </a:solidFill>
                <a:effectLst>
                  <a:outerShdw blurRad="38100" dist="38100" dir="2700000" algn="tl">
                    <a:srgbClr val="000000">
                      <a:alpha val="43137"/>
                    </a:srgbClr>
                  </a:outerShdw>
                  <a:reflection blurRad="12700" stA="28000" endPos="45000" dist="1000" dir="5400000" sy="-100000" algn="bl" rotWithShape="0"/>
                </a:effectLst>
              </a:rPr>
              <a:t>( الجزء الأول) </a:t>
            </a:r>
            <a:endParaRPr lang="ar-AE" sz="5800" b="1" cap="all" dirty="0">
              <a:ln w="9000" cmpd="sng">
                <a:solidFill>
                  <a:schemeClr val="accent4">
                    <a:shade val="50000"/>
                    <a:satMod val="120000"/>
                  </a:schemeClr>
                </a:solidFill>
                <a:prstDash val="solid"/>
              </a:ln>
              <a:solidFill>
                <a:schemeClr val="tx1"/>
              </a:solidFill>
              <a:effectLst>
                <a:outerShdw blurRad="38100" dist="38100" dir="2700000" algn="tl">
                  <a:srgbClr val="000000">
                    <a:alpha val="43137"/>
                  </a:srgbClr>
                </a:outerShdw>
                <a:reflection blurRad="12700" stA="28000" endPos="45000" dist="1000" dir="5400000" sy="-100000" algn="bl" rotWithShape="0"/>
              </a:effectLst>
            </a:endParaRPr>
          </a:p>
          <a:p>
            <a:pPr>
              <a:defRPr/>
            </a:pPr>
            <a:endParaRPr lang="ar-AE" dirty="0">
              <a:solidFill>
                <a:schemeClr val="tx1"/>
              </a:solidFill>
            </a:endParaRPr>
          </a:p>
          <a:p>
            <a:pPr>
              <a:defRPr/>
            </a:pPr>
            <a:endParaRPr lang="ar-AE" dirty="0"/>
          </a:p>
          <a:p>
            <a:pPr>
              <a:defRPr/>
            </a:pPr>
            <a:endParaRPr lang="ar-AE" dirty="0"/>
          </a:p>
          <a:p>
            <a:pPr>
              <a:defRPr/>
            </a:pPr>
            <a:endParaRPr lang="ar-AE" dirty="0"/>
          </a:p>
          <a:p>
            <a:pPr>
              <a:defRPr/>
            </a:pPr>
            <a:endParaRPr lang="ar-AE" dirty="0"/>
          </a:p>
          <a:p>
            <a:pPr>
              <a:defRPr/>
            </a:pPr>
            <a:endParaRPr lang="ar-AE" dirty="0"/>
          </a:p>
          <a:p>
            <a:pPr>
              <a:defRPr/>
            </a:pPr>
            <a:endParaRPr lang="en-US" dirty="0"/>
          </a:p>
        </p:txBody>
      </p:sp>
      <p:pic>
        <p:nvPicPr>
          <p:cNvPr id="7" name="Image 6"/>
          <p:cNvPicPr>
            <a:picLocks noChangeAspect="1"/>
          </p:cNvPicPr>
          <p:nvPr/>
        </p:nvPicPr>
        <p:blipFill>
          <a:blip r:embed="rId4"/>
          <a:stretch>
            <a:fillRect/>
          </a:stretch>
        </p:blipFill>
        <p:spPr>
          <a:xfrm>
            <a:off x="7667625" y="3692525"/>
            <a:ext cx="1257300" cy="1620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 7"/>
          <p:cNvPicPr>
            <a:picLocks noChangeAspect="1"/>
          </p:cNvPicPr>
          <p:nvPr/>
        </p:nvPicPr>
        <p:blipFill>
          <a:blip r:embed="rId4"/>
          <a:stretch>
            <a:fillRect/>
          </a:stretch>
        </p:blipFill>
        <p:spPr>
          <a:xfrm>
            <a:off x="219075" y="3692525"/>
            <a:ext cx="1257300" cy="1620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 11"/>
          <p:cNvPicPr>
            <a:picLocks noChangeAspect="1"/>
          </p:cNvPicPr>
          <p:nvPr/>
        </p:nvPicPr>
        <p:blipFill>
          <a:blip r:embed="rId5"/>
          <a:stretch>
            <a:fillRect/>
          </a:stretch>
        </p:blipFill>
        <p:spPr>
          <a:xfrm>
            <a:off x="1900239" y="2996952"/>
            <a:ext cx="5420648" cy="266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219075" y="882997"/>
            <a:ext cx="8705850" cy="707886"/>
          </a:xfrm>
          <a:prstGeom prst="rect">
            <a:avLst/>
          </a:prstGeom>
          <a:noFill/>
        </p:spPr>
        <p:txBody>
          <a:bodyPr>
            <a:spAutoFit/>
          </a:bodyPr>
          <a:lstStyle/>
          <a:p>
            <a:pPr algn="ctr">
              <a:defRPr/>
            </a:pPr>
            <a:r>
              <a:rPr lang="ar-AE" sz="4000" b="1" spc="50" dirty="0">
                <a:ln w="0"/>
                <a:solidFill>
                  <a:schemeClr val="bg2"/>
                </a:solidFill>
                <a:effectLst>
                  <a:innerShdw blurRad="63500" dist="50800" dir="13500000">
                    <a:srgbClr val="000000">
                      <a:alpha val="50000"/>
                    </a:srgbClr>
                  </a:innerShdw>
                </a:effectLst>
              </a:rPr>
              <a:t>كلية العلوم الاقتصادية و التجارية و علوم التسيير</a:t>
            </a:r>
            <a:endParaRPr lang="fr-FR" sz="4000" b="1" spc="50" dirty="0">
              <a:ln w="0"/>
              <a:solidFill>
                <a:schemeClr val="bg2"/>
              </a:solidFill>
              <a:effectLst>
                <a:innerShdw blurRad="63500" dist="50800" dir="13500000">
                  <a:srgbClr val="000000">
                    <a:alpha val="50000"/>
                  </a:srgbClr>
                </a:innerShdw>
              </a:effectLst>
            </a:endParaRPr>
          </a:p>
        </p:txBody>
      </p:sp>
      <p:sp>
        <p:nvSpPr>
          <p:cNvPr id="6" name="ZoneTexte 5"/>
          <p:cNvSpPr txBox="1"/>
          <p:nvPr/>
        </p:nvSpPr>
        <p:spPr>
          <a:xfrm>
            <a:off x="2922588" y="4735513"/>
            <a:ext cx="3240087" cy="708025"/>
          </a:xfrm>
          <a:prstGeom prst="rect">
            <a:avLst/>
          </a:prstGeom>
          <a:noFill/>
        </p:spPr>
        <p:txBody>
          <a:bodyPr>
            <a:spAutoFit/>
          </a:bodyPr>
          <a:lstStyle/>
          <a:p>
            <a:pPr rtl="1">
              <a:defRPr/>
            </a:pPr>
            <a:r>
              <a:rPr lang="ar-AE" sz="4000" b="1" dirty="0">
                <a:ln w="1905"/>
                <a:solidFill>
                  <a:srgbClr val="002060"/>
                </a:solidFill>
                <a:effectLst>
                  <a:outerShdw blurRad="38100" dist="38100" dir="2700000" algn="tl">
                    <a:srgbClr val="000000">
                      <a:alpha val="43137"/>
                    </a:srgbClr>
                  </a:outerShdw>
                </a:effectLst>
              </a:rPr>
              <a:t>أ.د/ خليفي عيسى</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3532" y="188640"/>
            <a:ext cx="8895955" cy="1470025"/>
          </a:xfrm>
          <a:solidFill>
            <a:srgbClr val="FFFF00"/>
          </a:solidFill>
          <a:ln>
            <a:miter lim="800000"/>
            <a:headEnd/>
            <a:tailEnd/>
          </a:ln>
        </p:spPr>
        <p:txBody>
          <a:bodyPr rtlCol="0">
            <a:normAutofit/>
          </a:bodyPr>
          <a:lstStyle/>
          <a:p>
            <a:pPr eaLnBrk="1" fontAlgn="auto" hangingPunct="1">
              <a:spcAft>
                <a:spcPts val="0"/>
              </a:spcAft>
              <a:defRPr/>
            </a:pP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تكاليف الإنتاج في الاجل القصير.</a:t>
            </a:r>
            <a:endParaRPr lang="fr-FR" dirty="0">
              <a:effectLst>
                <a:outerShdw blurRad="38100" dist="38100" dir="2700000" algn="tl">
                  <a:srgbClr val="000000">
                    <a:alpha val="43137"/>
                  </a:srgbClr>
                </a:outerShdw>
                <a:reflection blurRad="12700" stA="28000" endPos="45000" dist="1000" dir="5400000" sy="-100000" algn="bl" rotWithShape="0"/>
              </a:effectLst>
            </a:endParaRPr>
          </a:p>
        </p:txBody>
      </p:sp>
      <p:sp>
        <p:nvSpPr>
          <p:cNvPr id="3" name="Sous-titre 2"/>
          <p:cNvSpPr>
            <a:spLocks noGrp="1"/>
          </p:cNvSpPr>
          <p:nvPr>
            <p:ph type="subTitle" idx="1"/>
          </p:nvPr>
        </p:nvSpPr>
        <p:spPr>
          <a:xfrm>
            <a:off x="133533" y="1844824"/>
            <a:ext cx="8895956" cy="4824536"/>
          </a:xfrm>
          <a:blipFill>
            <a:blip r:embed="rId2"/>
            <a:tile tx="0" ty="0" sx="100000" sy="100000" flip="none" algn="tl"/>
          </a:blipFill>
          <a:ln>
            <a:miter lim="800000"/>
            <a:headEnd/>
            <a:tailEnd/>
          </a:ln>
        </p:spPr>
        <p:txBody>
          <a:bodyPr rtlCol="0">
            <a:normAutofit/>
          </a:bodyPr>
          <a:lstStyle/>
          <a:p>
            <a:pPr lvl="1" indent="-277813" algn="r" rtl="1" eaLnBrk="1" fontAlgn="auto" hangingPunct="1">
              <a:spcAft>
                <a:spcPts val="0"/>
              </a:spcAft>
              <a:buFont typeface="Wingdings" pitchFamily="2" charset="2"/>
              <a:buChar char="q"/>
              <a:defRPr/>
            </a:pPr>
            <a:endParaRPr lang="ar-DZ"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lvl="1" indent="-277813" algn="r" rtl="1" eaLnBrk="1" fontAlgn="auto" hangingPunct="1">
              <a:spcAft>
                <a:spcPts val="0"/>
              </a:spcAft>
              <a:buFont typeface="Wingdings" pitchFamily="2" charset="2"/>
              <a:buChar char="q"/>
              <a:defRPr/>
            </a:pPr>
            <a:r>
              <a:rPr lang="ar-DZ" sz="4400" b="1" dirty="0">
                <a:ln w="1905"/>
                <a:solidFill>
                  <a:srgbClr val="FFC000"/>
                </a:solidFill>
                <a:effectLst>
                  <a:outerShdw blurRad="38100" dist="38100" dir="2700000" algn="tl">
                    <a:srgbClr val="000000">
                      <a:alpha val="43137"/>
                    </a:srgbClr>
                  </a:outerShdw>
                </a:effectLst>
              </a:rPr>
              <a:t>تعريف تكاليف الانتاج</a:t>
            </a:r>
            <a:r>
              <a:rPr lang="ar-AE" sz="4400" b="1" dirty="0">
                <a:ln w="1905"/>
                <a:solidFill>
                  <a:srgbClr val="FFC000"/>
                </a:solidFill>
                <a:effectLst>
                  <a:outerShdw blurRad="38100" dist="38100" dir="2700000" algn="tl">
                    <a:srgbClr val="000000">
                      <a:alpha val="43137"/>
                    </a:srgbClr>
                  </a:outerShdw>
                </a:effectLst>
              </a:rPr>
              <a:t>.</a:t>
            </a:r>
            <a:endParaRPr lang="ar-DZ" sz="4400" b="1" dirty="0">
              <a:ln w="1905"/>
              <a:solidFill>
                <a:srgbClr val="FFC000"/>
              </a:solidFill>
              <a:effectLst>
                <a:outerShdw blurRad="38100" dist="38100" dir="2700000" algn="tl">
                  <a:srgbClr val="000000">
                    <a:alpha val="43137"/>
                  </a:srgbClr>
                </a:outerShdw>
              </a:effectLst>
            </a:endParaRPr>
          </a:p>
          <a:p>
            <a:pPr marL="179387" lvl="1" algn="r" rtl="1" eaLnBrk="1" fontAlgn="auto" hangingPunct="1">
              <a:spcAft>
                <a:spcPts val="0"/>
              </a:spcAft>
              <a:defRPr/>
            </a:pPr>
            <a:endParaRPr lang="ar-DZ" sz="3600" b="1" dirty="0">
              <a:ln w="1905"/>
              <a:solidFill>
                <a:srgbClr val="FFC000"/>
              </a:solidFill>
              <a:effectLst>
                <a:outerShdw blurRad="38100" dist="38100" dir="2700000" algn="tl">
                  <a:srgbClr val="000000">
                    <a:alpha val="43137"/>
                  </a:srgbClr>
                </a:outerShdw>
              </a:effectLst>
            </a:endParaRPr>
          </a:p>
          <a:p>
            <a:pPr marL="179387" lvl="1" algn="r" rtl="1" eaLnBrk="1" fontAlgn="auto" hangingPunct="1">
              <a:spcAft>
                <a:spcPts val="0"/>
              </a:spcAft>
              <a:defRPr/>
            </a:pPr>
            <a:endParaRPr lang="fr-F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lvl="1" indent="-277813" algn="r" rtl="1" eaLnBrk="1" fontAlgn="auto" hangingPunct="1">
              <a:spcAft>
                <a:spcPts val="0"/>
              </a:spcAft>
              <a:buFont typeface="Wingdings" pitchFamily="2" charset="2"/>
              <a:buChar char="q"/>
              <a:defRPr/>
            </a:pPr>
            <a:r>
              <a:rPr lang="ar-DZ" sz="4400" b="1" dirty="0">
                <a:ln w="1905"/>
                <a:solidFill>
                  <a:srgbClr val="FFFF00"/>
                </a:solidFill>
                <a:effectLst>
                  <a:outerShdw blurRad="38100" dist="38100" dir="2700000" algn="tl">
                    <a:srgbClr val="000000">
                      <a:alpha val="43137"/>
                    </a:srgbClr>
                  </a:outerShdw>
                </a:effectLst>
              </a:rPr>
              <a:t>تكاليف الإنتاج في الفترة القصيرة.</a:t>
            </a:r>
          </a:p>
          <a:p>
            <a:pPr marL="179387" lvl="1" algn="r" rtl="1" eaLnBrk="1" fontAlgn="auto" hangingPunct="1">
              <a:spcAft>
                <a:spcPts val="0"/>
              </a:spcAft>
              <a:defRPr/>
            </a:pPr>
            <a:endParaRPr lang="fr-F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marL="179387" lvl="1" algn="r" rtl="1" eaLnBrk="1" fontAlgn="auto" hangingPunct="1">
              <a:spcAft>
                <a:spcPts val="0"/>
              </a:spcAft>
              <a:defRPr/>
            </a:pPr>
            <a:endParaRPr lang="fr-F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marL="179387" lvl="1" algn="r" rtl="1" eaLnBrk="1" fontAlgn="auto" hangingPunct="1">
              <a:spcAft>
                <a:spcPts val="0"/>
              </a:spcAft>
              <a:defRPr/>
            </a:pPr>
            <a:endParaRPr lang="fr-F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rtl="1" eaLnBrk="1" fontAlgn="auto" hangingPunct="1">
              <a:spcAft>
                <a:spcPts val="0"/>
              </a:spcAft>
              <a:defRPr/>
            </a:pPr>
            <a:endParaRPr lang="fr-FR" sz="20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214290"/>
            <a:ext cx="8715436" cy="1470025"/>
          </a:xfrm>
          <a:solidFill>
            <a:srgbClr val="FFFF00"/>
          </a:solidFill>
          <a:ln>
            <a:miter lim="800000"/>
            <a:headEnd/>
            <a:tailEnd/>
          </a:ln>
        </p:spPr>
        <p:txBody>
          <a:bodyPr rtlCol="0">
            <a:normAutofit fontScale="90000"/>
          </a:bodyPr>
          <a:lstStyle/>
          <a:p>
            <a:pPr rtl="1" eaLnBrk="1" fontAlgn="auto" hangingPunct="1">
              <a:spcAft>
                <a:spcPts val="0"/>
              </a:spcAft>
              <a:defRPr/>
            </a:pPr>
            <a:r>
              <a:rPr lang="ar-DZ"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1</a:t>
            </a:r>
            <a:r>
              <a:rPr lang="ar-AE"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t>
            </a:r>
            <a:r>
              <a:rPr lang="fr-FR" b="1" dirty="0">
                <a:solidFill>
                  <a:srgbClr val="002060"/>
                </a:solidFill>
              </a:rPr>
              <a:t> </a:t>
            </a:r>
            <a:r>
              <a:rPr lang="ar-SA" sz="5400" b="1" dirty="0">
                <a:solidFill>
                  <a:srgbClr val="002060"/>
                </a:solidFill>
              </a:rPr>
              <a:t>تعريف تكاليف الإنتاج:</a:t>
            </a:r>
            <a:r>
              <a:rPr lang="fr-FR" dirty="0"/>
              <a:t/>
            </a:r>
            <a:br>
              <a:rPr lang="fr-FR" dirty="0"/>
            </a:b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p>
        </p:txBody>
      </p:sp>
      <p:sp>
        <p:nvSpPr>
          <p:cNvPr id="3" name="Sous-titre 2"/>
          <p:cNvSpPr>
            <a:spLocks noGrp="1"/>
          </p:cNvSpPr>
          <p:nvPr>
            <p:ph type="subTitle" idx="1"/>
          </p:nvPr>
        </p:nvSpPr>
        <p:spPr>
          <a:xfrm>
            <a:off x="214282" y="1844824"/>
            <a:ext cx="8715436" cy="4798886"/>
          </a:xfrm>
          <a:blipFill>
            <a:blip r:embed="rId2"/>
            <a:tile tx="0" ty="0" sx="100000" sy="100000" flip="none" algn="tl"/>
          </a:blipFill>
          <a:ln>
            <a:miter lim="800000"/>
            <a:headEnd/>
            <a:tailEnd/>
          </a:ln>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defRPr/>
            </a:pPr>
            <a:r>
              <a:rPr lang="ar-SA" dirty="0">
                <a:solidFill>
                  <a:schemeClr val="tx1"/>
                </a:solidFill>
              </a:rPr>
              <a:t>هي كل النفقات التي يدفعها المنظم، أو المؤسسة منذ البدأ في عملية الإنتاج إلى غاية بيع المنتج النهائي، وعلى هذا الأساس فهي تعبر عن تكاليف الحصول على عوامل الإنتاج ( يد عاملة- مواد أولية- آلات .........إلخ )، والتكاليف المدفوعة أثناء تنفيذ عملية الإنتاج </a:t>
            </a:r>
            <a:endParaRPr lang="ar-DZ" dirty="0">
              <a:solidFill>
                <a:schemeClr val="tx1"/>
              </a:solidFill>
            </a:endParaRPr>
          </a:p>
          <a:p>
            <a:pPr algn="r" rtl="1">
              <a:defRPr/>
            </a:pPr>
            <a:r>
              <a:rPr lang="ar-SA" dirty="0">
                <a:solidFill>
                  <a:schemeClr val="tx1"/>
                </a:solidFill>
              </a:rPr>
              <a:t>( كهرباء، صيانة،</a:t>
            </a:r>
            <a:r>
              <a:rPr lang="ar-DZ" dirty="0">
                <a:solidFill>
                  <a:schemeClr val="tx1"/>
                </a:solidFill>
              </a:rPr>
              <a:t> </a:t>
            </a:r>
            <a:r>
              <a:rPr lang="ar-SA" dirty="0">
                <a:solidFill>
                  <a:schemeClr val="tx1"/>
                </a:solidFill>
              </a:rPr>
              <a:t>مصاريف التأمين...)، بالإضافة إلى تكاليف البيع ( مثل النقل ).</a:t>
            </a:r>
            <a:endParaRPr lang="fr-FR" dirty="0">
              <a:solidFill>
                <a:schemeClr val="tx1"/>
              </a:solidFill>
            </a:endParaRPr>
          </a:p>
          <a:p>
            <a:pPr algn="r" rtl="1">
              <a:defRPr/>
            </a:pPr>
            <a:r>
              <a:rPr lang="ar-SA" dirty="0">
                <a:solidFill>
                  <a:schemeClr val="tx1"/>
                </a:solidFill>
              </a:rPr>
              <a:t> ويمكن أن </a:t>
            </a:r>
            <a:r>
              <a:rPr lang="ar-SA" dirty="0" err="1">
                <a:solidFill>
                  <a:schemeClr val="tx1"/>
                </a:solidFill>
              </a:rPr>
              <a:t>نجزء</a:t>
            </a:r>
            <a:r>
              <a:rPr lang="ar-SA" dirty="0">
                <a:solidFill>
                  <a:schemeClr val="tx1"/>
                </a:solidFill>
              </a:rPr>
              <a:t> التكاليف إلى تكاليف الفترة القصيرة وتكاليف الفترة الطويلة.</a:t>
            </a:r>
            <a:endParaRPr lang="fr-FR" dirty="0">
              <a:solidFill>
                <a:schemeClr val="tx1"/>
              </a:solidFill>
            </a:endParaRPr>
          </a:p>
          <a:p>
            <a:pPr algn="r" rtl="1" eaLnBrk="1" fontAlgn="auto" hangingPunct="1">
              <a:spcAft>
                <a:spcPts val="0"/>
              </a:spcAft>
              <a:defRPr/>
            </a:pPr>
            <a:endParaRPr lang="fr-FR" b="1" spc="50" dirty="0">
              <a:ln w="11430"/>
              <a:solidFill>
                <a:schemeClr val="tx1"/>
              </a:solidFill>
              <a:effectLst>
                <a:outerShdw blurRad="76200" dist="50800" dir="5400000" algn="tl" rotWithShape="0">
                  <a:srgbClr val="000000">
                    <a:alpha val="65000"/>
                  </a:srgbClr>
                </a:outerShdw>
              </a:effectLst>
            </a:endParaRPr>
          </a:p>
          <a:p>
            <a:pPr algn="r" rtl="1" eaLnBrk="1" fontAlgn="auto" hangingPunct="1">
              <a:spcAft>
                <a:spcPts val="0"/>
              </a:spcAft>
              <a:buFont typeface="Wingdings" pitchFamily="2" charset="2"/>
              <a:buChar char="q"/>
              <a:defRPr/>
            </a:pP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7730" y="214290"/>
            <a:ext cx="8715436" cy="1470025"/>
          </a:xfrm>
          <a:solidFill>
            <a:srgbClr val="FFFF00"/>
          </a:solidFill>
          <a:ln>
            <a:miter lim="800000"/>
            <a:headEnd/>
            <a:tailEnd/>
          </a:ln>
        </p:spPr>
        <p:txBody>
          <a:bodyPr rtlCol="0">
            <a:normAutofit/>
          </a:bodyPr>
          <a:lstStyle/>
          <a:p>
            <a:pPr rtl="1" eaLnBrk="1" fontAlgn="auto" hangingPunct="1">
              <a:spcAft>
                <a:spcPts val="0"/>
              </a:spcAft>
              <a:defRPr/>
            </a:pP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2- </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تكاليف الإنتاج في الفترة القصيرة</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3" name="Sous-titre 2"/>
          <p:cNvSpPr>
            <a:spLocks noGrp="1"/>
          </p:cNvSpPr>
          <p:nvPr>
            <p:ph type="subTitle" idx="1"/>
          </p:nvPr>
        </p:nvSpPr>
        <p:spPr>
          <a:xfrm>
            <a:off x="214282" y="1844824"/>
            <a:ext cx="8715436" cy="4798886"/>
          </a:xfrm>
          <a:blipFill>
            <a:blip r:embed="rId2"/>
            <a:tile tx="0" ty="0" sx="100000" sy="100000" flip="none" algn="tl"/>
          </a:blipFill>
          <a:ln>
            <a:miter lim="800000"/>
            <a:headEnd/>
            <a:tailEnd/>
          </a:ln>
        </p:spPr>
        <p:txBody>
          <a:bodyPr rtlCol="0">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fontAlgn="auto" hangingPunct="1">
              <a:spcAft>
                <a:spcPts val="0"/>
              </a:spcAft>
              <a:defRPr/>
            </a:pPr>
            <a:r>
              <a:rPr lang="ar-SA" sz="4000" dirty="0">
                <a:solidFill>
                  <a:srgbClr val="002060"/>
                </a:solidFill>
              </a:rPr>
              <a:t>لا يمكن للمنظم أن يغير كل عوامل الإنتاج في الفترة القصيرة، وعليه في هذه الفترة هناك جزء من التكاليف يكون ثابتا، وجزء آخر يكون متغيرا . وبصفة عامة التكاليف المتغيرة ، هي تلك التكاليف التي تتغير تناسبيا مع مستوى الإنتاج ، أي هي تابعة الإنتاج، بينما التكاليف الثابتة : هي التي </a:t>
            </a:r>
            <a:r>
              <a:rPr lang="ar-SA" sz="4000" dirty="0" err="1">
                <a:solidFill>
                  <a:srgbClr val="002060"/>
                </a:solidFill>
              </a:rPr>
              <a:t>لاتتغير</a:t>
            </a:r>
            <a:r>
              <a:rPr lang="ar-SA" sz="4000" dirty="0">
                <a:solidFill>
                  <a:srgbClr val="002060"/>
                </a:solidFill>
              </a:rPr>
              <a:t> مهما تغير مستوي الإنتاج (هي تكاليف متغيرة عن الإنتاج</a:t>
            </a:r>
            <a:r>
              <a:rPr lang="ar-DZ" sz="4000" dirty="0">
                <a:solidFill>
                  <a:srgbClr val="002060"/>
                </a:solidFill>
              </a:rPr>
              <a:t>).</a:t>
            </a:r>
            <a:r>
              <a:rPr lang="ar-SA" sz="4000" dirty="0">
                <a:solidFill>
                  <a:srgbClr val="002060"/>
                </a:solidFill>
              </a:rPr>
              <a:t> </a:t>
            </a: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137838"/>
            <a:ext cx="8715436" cy="1143007"/>
          </a:xfrm>
          <a:solidFill>
            <a:srgbClr val="FFFF00"/>
          </a:solidFill>
          <a:ln>
            <a:miter lim="800000"/>
            <a:headEnd/>
            <a:tailEnd/>
          </a:ln>
        </p:spPr>
        <p:txBody>
          <a:bodyPr rtlCol="0">
            <a:normAutofit/>
          </a:bodyPr>
          <a:lstStyle/>
          <a:p>
            <a:pPr rtl="1" eaLnBrk="1" fontAlgn="auto" hangingPunct="1">
              <a:spcAft>
                <a:spcPts val="0"/>
              </a:spcAft>
              <a:defRPr/>
            </a:pP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2- انواع</a:t>
            </a:r>
            <a:r>
              <a:rPr lang="ar-AE"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تكاليف الإنتاج في الفترة القصيرة</a:t>
            </a:r>
            <a:r>
              <a:rPr lang="ar-AE"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endParaRPr lang="fr-F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3" name="Sous-titre 2"/>
          <p:cNvSpPr>
            <a:spLocks noGrp="1"/>
          </p:cNvSpPr>
          <p:nvPr>
            <p:ph type="subTitle" idx="1"/>
          </p:nvPr>
        </p:nvSpPr>
        <p:spPr>
          <a:xfrm>
            <a:off x="214282" y="1500174"/>
            <a:ext cx="8715436" cy="5241194"/>
          </a:xfrm>
          <a:blipFill>
            <a:blip r:embed="rId2"/>
            <a:tile tx="0" ty="0" sx="100000" sy="100000" flip="none" algn="tl"/>
          </a:blipFill>
          <a:ln>
            <a:miter lim="800000"/>
            <a:headEnd/>
            <a:tailEnd/>
          </a:ln>
        </p:spPr>
        <p:txBody>
          <a:bodyPr rtlCol="0">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defRPr/>
            </a:pPr>
            <a:r>
              <a:rPr lang="ar-SA" b="1" dirty="0">
                <a:solidFill>
                  <a:srgbClr val="00B0F0"/>
                </a:solidFill>
              </a:rPr>
              <a:t>2-1- </a:t>
            </a:r>
            <a:r>
              <a:rPr lang="ar-SA" b="1" u="sng" dirty="0">
                <a:solidFill>
                  <a:srgbClr val="00B0F0"/>
                </a:solidFill>
              </a:rPr>
              <a:t>التكاليف الثابتة</a:t>
            </a:r>
            <a:r>
              <a:rPr lang="ar-SA" b="1" dirty="0">
                <a:solidFill>
                  <a:srgbClr val="00B0F0"/>
                </a:solidFill>
              </a:rPr>
              <a:t>:</a:t>
            </a:r>
            <a:endParaRPr lang="fr-FR" dirty="0">
              <a:solidFill>
                <a:srgbClr val="00B0F0"/>
              </a:solidFill>
            </a:endParaRPr>
          </a:p>
          <a:p>
            <a:pPr algn="r" rtl="1">
              <a:defRPr/>
            </a:pPr>
            <a:r>
              <a:rPr lang="ar-SA" dirty="0">
                <a:solidFill>
                  <a:srgbClr val="00B0F0"/>
                </a:solidFill>
              </a:rPr>
              <a:t>هي تلك التكاليف التي لا تتغير مهما تغير مستوى الإنتاج في الفترة القصيرة ( التكلفة</a:t>
            </a:r>
            <a:r>
              <a:rPr lang="ar-SA" b="1" dirty="0">
                <a:solidFill>
                  <a:srgbClr val="00B0F0"/>
                </a:solidFill>
              </a:rPr>
              <a:t>   </a:t>
            </a:r>
            <a:endParaRPr lang="fr-FR" dirty="0">
              <a:solidFill>
                <a:srgbClr val="00B0F0"/>
              </a:solidFill>
            </a:endParaRPr>
          </a:p>
          <a:p>
            <a:pPr algn="r" rtl="1">
              <a:defRPr/>
            </a:pPr>
            <a:r>
              <a:rPr lang="ar-SA" dirty="0">
                <a:solidFill>
                  <a:srgbClr val="00B0F0"/>
                </a:solidFill>
              </a:rPr>
              <a:t>تبقى ثابتة مهما تغير الإنتاج ) مثل: إيجار المصنع- ثمن الآلات........إلخ. </a:t>
            </a:r>
            <a:endParaRPr lang="ar-DZ" dirty="0">
              <a:solidFill>
                <a:srgbClr val="00B0F0"/>
              </a:solidFill>
            </a:endParaRPr>
          </a:p>
          <a:p>
            <a:pPr algn="r" rtl="1">
              <a:defRPr/>
            </a:pPr>
            <a:r>
              <a:rPr lang="ar-SA" b="1" dirty="0">
                <a:solidFill>
                  <a:srgbClr val="00B0F0"/>
                </a:solidFill>
              </a:rPr>
              <a:t>2-2- </a:t>
            </a:r>
            <a:r>
              <a:rPr lang="ar-SA" b="1" u="sng" dirty="0">
                <a:solidFill>
                  <a:srgbClr val="00B0F0"/>
                </a:solidFill>
              </a:rPr>
              <a:t>التكاليف المتغيرة</a:t>
            </a:r>
            <a:r>
              <a:rPr lang="ar-SA" b="1" dirty="0">
                <a:solidFill>
                  <a:srgbClr val="00B0F0"/>
                </a:solidFill>
              </a:rPr>
              <a:t>: </a:t>
            </a:r>
            <a:endParaRPr lang="fr-FR" dirty="0">
              <a:solidFill>
                <a:srgbClr val="00B0F0"/>
              </a:solidFill>
            </a:endParaRPr>
          </a:p>
          <a:p>
            <a:pPr algn="r" rtl="1">
              <a:defRPr/>
            </a:pPr>
            <a:r>
              <a:rPr lang="ar-SA" dirty="0">
                <a:solidFill>
                  <a:srgbClr val="00B0F0"/>
                </a:solidFill>
              </a:rPr>
              <a:t>هي تلك التكاليف التي تتغير تناسبيا مع مستوى الإنتاج، أي هي تابعة الإنتاج وهي جزء من التكاليف في الفترة القصيرة التي تتغير بتغير مستويات الإنتاج مثل: تكاليف أجور العمال- تكلفة المواد الأولية.................إلخ.</a:t>
            </a:r>
            <a:endParaRPr lang="fr-FR" dirty="0">
              <a:solidFill>
                <a:srgbClr val="00B0F0"/>
              </a:solidFill>
            </a:endParaRPr>
          </a:p>
          <a:p>
            <a:pPr algn="r" rtl="1">
              <a:defRPr/>
            </a:pPr>
            <a:endParaRPr lang="fr-FR" dirty="0">
              <a:solidFill>
                <a:srgbClr val="FFC000"/>
              </a:solidFill>
            </a:endParaRPr>
          </a:p>
          <a:p>
            <a:pPr eaLnBrk="1" fontAlgn="auto" hangingPunct="1">
              <a:spcAft>
                <a:spcPts val="0"/>
              </a:spcAft>
              <a:defRPr/>
            </a:pP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285728"/>
            <a:ext cx="8715436" cy="1470025"/>
          </a:xfrm>
          <a:solidFill>
            <a:srgbClr val="FFFF00"/>
          </a:solidFill>
          <a:ln>
            <a:miter lim="800000"/>
            <a:headEnd/>
            <a:tailEnd/>
          </a:ln>
        </p:spPr>
        <p:txBody>
          <a:bodyPr rtlCol="0">
            <a:normAutofit/>
          </a:bodyPr>
          <a:lstStyle/>
          <a:p>
            <a:pPr rtl="1" eaLnBrk="1" fontAlgn="auto" hangingPunct="1">
              <a:spcAft>
                <a:spcPts val="0"/>
              </a:spcAft>
              <a:defRPr/>
            </a:pP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2</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انواع</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تكاليف الإنتاج في الفترة القصيرة</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fr-FR" dirty="0"/>
              <a:t/>
            </a:r>
            <a:br>
              <a:rPr lang="fr-FR" dirty="0"/>
            </a:br>
            <a:endParaRPr lang="fr-FR" dirty="0"/>
          </a:p>
        </p:txBody>
      </p:sp>
      <p:sp>
        <p:nvSpPr>
          <p:cNvPr id="3" name="Sous-titre 2"/>
          <p:cNvSpPr>
            <a:spLocks noGrp="1"/>
          </p:cNvSpPr>
          <p:nvPr>
            <p:ph type="subTitle" idx="1"/>
          </p:nvPr>
        </p:nvSpPr>
        <p:spPr>
          <a:xfrm>
            <a:off x="214282" y="1928802"/>
            <a:ext cx="8715436" cy="4714908"/>
          </a:xfrm>
          <a:blipFill>
            <a:blip r:embed="rId2"/>
            <a:tile tx="0" ty="0" sx="100000" sy="100000" flip="none" algn="tl"/>
          </a:blipFill>
          <a:ln>
            <a:miter lim="800000"/>
            <a:headEnd/>
            <a:tailEnd/>
          </a:ln>
        </p:spPr>
        <p:txBody>
          <a:bodyPr rtlCol="0">
            <a:normAutofit fontScale="92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defRPr/>
            </a:pPr>
            <a:r>
              <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SA" b="1" dirty="0">
                <a:solidFill>
                  <a:srgbClr val="FFFF00"/>
                </a:solidFill>
              </a:rPr>
              <a:t>2-3- </a:t>
            </a:r>
            <a:r>
              <a:rPr lang="ar-SA" b="1" u="sng" dirty="0">
                <a:solidFill>
                  <a:srgbClr val="FFFF00"/>
                </a:solidFill>
              </a:rPr>
              <a:t>التكاليف الكلية</a:t>
            </a:r>
            <a:r>
              <a:rPr lang="ar-SA" b="1" dirty="0">
                <a:solidFill>
                  <a:srgbClr val="FFFF00"/>
                </a:solidFill>
              </a:rPr>
              <a:t>:</a:t>
            </a:r>
            <a:endParaRPr lang="fr-FR" dirty="0">
              <a:solidFill>
                <a:srgbClr val="FFFF00"/>
              </a:solidFill>
            </a:endParaRPr>
          </a:p>
          <a:p>
            <a:pPr algn="r" rtl="1">
              <a:defRPr/>
            </a:pPr>
            <a:r>
              <a:rPr lang="ar-SA" b="1" dirty="0">
                <a:solidFill>
                  <a:srgbClr val="FFFF00"/>
                </a:solidFill>
              </a:rPr>
              <a:t> </a:t>
            </a:r>
            <a:r>
              <a:rPr lang="ar-SA" dirty="0">
                <a:solidFill>
                  <a:srgbClr val="FFFF00"/>
                </a:solidFill>
              </a:rPr>
              <a:t>وهي تمثل حاصل جمع التكاليف المتغيرة والتكاليف الثابتة .</a:t>
            </a:r>
            <a:endParaRPr lang="ar-DZ" dirty="0">
              <a:solidFill>
                <a:srgbClr val="FFFF00"/>
              </a:solidFill>
            </a:endParaRPr>
          </a:p>
          <a:p>
            <a:pPr algn="r" rtl="1">
              <a:defRPr/>
            </a:pPr>
            <a:endParaRPr lang="ar-DZ" dirty="0">
              <a:solidFill>
                <a:srgbClr val="FFFF00"/>
              </a:solidFill>
            </a:endParaRPr>
          </a:p>
          <a:p>
            <a:pPr algn="r" rtl="1">
              <a:defRPr/>
            </a:pPr>
            <a:r>
              <a:rPr lang="ar-SA" b="1" dirty="0">
                <a:solidFill>
                  <a:srgbClr val="FFFF00"/>
                </a:solidFill>
              </a:rPr>
              <a:t>2-4 - </a:t>
            </a:r>
            <a:r>
              <a:rPr lang="ar-SA" b="1" u="sng" dirty="0">
                <a:solidFill>
                  <a:srgbClr val="FFFF00"/>
                </a:solidFill>
              </a:rPr>
              <a:t>التكلفة المتوسطة</a:t>
            </a:r>
            <a:r>
              <a:rPr lang="ar-SA" b="1" dirty="0">
                <a:solidFill>
                  <a:srgbClr val="FFFF00"/>
                </a:solidFill>
              </a:rPr>
              <a:t>: </a:t>
            </a:r>
            <a:r>
              <a:rPr lang="ar-SA" dirty="0">
                <a:solidFill>
                  <a:srgbClr val="FFFF00"/>
                </a:solidFill>
              </a:rPr>
              <a:t>ويمكن إيجادها بالنسبة لكل أنواع التكاليف:</a:t>
            </a:r>
            <a:endParaRPr lang="ar-DZ" dirty="0">
              <a:solidFill>
                <a:srgbClr val="FFFF00"/>
              </a:solidFill>
            </a:endParaRPr>
          </a:p>
          <a:p>
            <a:pPr marL="514350" indent="-514350" algn="r" rtl="1">
              <a:buFont typeface="Arial" panose="020B0604020202020204" pitchFamily="34" charset="0"/>
              <a:buAutoNum type="arabic1Minus"/>
              <a:defRPr/>
            </a:pPr>
            <a:r>
              <a:rPr lang="ar-SA" b="1" u="sng" dirty="0">
                <a:solidFill>
                  <a:srgbClr val="FFFF00"/>
                </a:solidFill>
              </a:rPr>
              <a:t>التكلفة المتوسطة الكلية</a:t>
            </a:r>
            <a:r>
              <a:rPr lang="ar-SA" dirty="0">
                <a:solidFill>
                  <a:srgbClr val="FFFF00"/>
                </a:solidFill>
              </a:rPr>
              <a:t>: وهي مقدار ما تتحمله وحدة الإنتاج الواحد من التكاليف الكلية.</a:t>
            </a:r>
            <a:endParaRPr lang="ar-DZ" dirty="0">
              <a:solidFill>
                <a:srgbClr val="FFFF00"/>
              </a:solidFill>
            </a:endParaRPr>
          </a:p>
          <a:p>
            <a:pPr algn="r" rtl="1">
              <a:defRPr/>
            </a:pPr>
            <a:endParaRPr lang="fr-FR" dirty="0">
              <a:solidFill>
                <a:srgbClr val="FFFF00"/>
              </a:solidFill>
            </a:endParaRPr>
          </a:p>
          <a:p>
            <a:pPr algn="r" rtl="1">
              <a:defRPr/>
            </a:pPr>
            <a:endParaRPr lang="fr-FR" dirty="0">
              <a:solidFill>
                <a:srgbClr val="FFFF00"/>
              </a:solidFill>
            </a:endParaRPr>
          </a:p>
          <a:p>
            <a:pPr algn="r" rtl="1">
              <a:defRPr/>
            </a:pPr>
            <a:endParaRPr lang="fr-FR" dirty="0">
              <a:solidFill>
                <a:srgbClr val="FFFF00"/>
              </a:solidFill>
            </a:endParaRPr>
          </a:p>
          <a:p>
            <a:pPr eaLnBrk="1" fontAlgn="auto" hangingPunct="1">
              <a:spcAft>
                <a:spcPts val="0"/>
              </a:spcAft>
              <a:defRPr/>
            </a:pPr>
            <a:r>
              <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pic>
        <p:nvPicPr>
          <p:cNvPr id="13316" name="Imag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11413" y="2784475"/>
            <a:ext cx="18621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Image 1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00338" y="4437063"/>
            <a:ext cx="1655762" cy="8191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18" name="Image 1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95450" y="5549900"/>
            <a:ext cx="2876550" cy="4159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504" y="116632"/>
            <a:ext cx="8928992" cy="1383542"/>
          </a:xfrm>
          <a:solidFill>
            <a:srgbClr val="FFC000"/>
          </a:solidFill>
          <a:ln>
            <a:miter lim="800000"/>
            <a:headEnd/>
            <a:tailEnd/>
          </a:ln>
        </p:spPr>
        <p:txBody>
          <a:bodyPr rtlCol="0">
            <a:normAutofit fontScale="90000"/>
          </a:bodyPr>
          <a:lstStyle/>
          <a:p>
            <a:pPr rtl="1" eaLnBrk="1" fontAlgn="auto" hangingPunct="1">
              <a:spcAft>
                <a:spcPts val="0"/>
              </a:spcAft>
              <a:defRPr/>
            </a:pP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2</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انواع</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تكاليف الإنتاج في الفترة القصيرة</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fr-FR" dirty="0"/>
              <a:t/>
            </a:r>
            <a:br>
              <a:rPr lang="fr-FR" dirty="0"/>
            </a:br>
            <a:endParaRPr lang="fr-FR" dirty="0"/>
          </a:p>
        </p:txBody>
      </p:sp>
      <p:sp>
        <p:nvSpPr>
          <p:cNvPr id="3" name="Sous-titre 2"/>
          <p:cNvSpPr>
            <a:spLocks noGrp="1"/>
          </p:cNvSpPr>
          <p:nvPr>
            <p:ph type="subTitle" idx="1"/>
          </p:nvPr>
        </p:nvSpPr>
        <p:spPr>
          <a:xfrm>
            <a:off x="107504" y="1643050"/>
            <a:ext cx="8928992" cy="5098318"/>
          </a:xfrm>
          <a:blipFill>
            <a:blip r:embed="rId2"/>
            <a:tile tx="0" ty="0" sx="100000" sy="100000" flip="none" algn="tl"/>
          </a:blipFill>
          <a:ln>
            <a:miter lim="800000"/>
            <a:headEnd/>
            <a:tailEnd/>
          </a:ln>
        </p:spPr>
        <p:txBody>
          <a:bodyPr rtlCol="0">
            <a:normAutofit/>
          </a:bodyPr>
          <a:lstStyle/>
          <a:p>
            <a:pPr algn="r" rtl="1" eaLnBrk="1" fontAlgn="auto" hangingPunct="1">
              <a:spcAft>
                <a:spcPts val="0"/>
              </a:spcAft>
              <a:defRPr/>
            </a:pPr>
            <a:r>
              <a:rPr lang="fr-FR" b="1" dirty="0">
                <a:ln w="1905"/>
                <a:solidFill>
                  <a:srgbClr val="FFFF00"/>
                </a:solidFill>
                <a:effectLst>
                  <a:innerShdw blurRad="69850" dist="43180" dir="5400000">
                    <a:srgbClr val="000000">
                      <a:alpha val="65000"/>
                    </a:srgbClr>
                  </a:innerShdw>
                </a:effectLst>
              </a:rPr>
              <a:t> </a:t>
            </a:r>
            <a:r>
              <a:rPr lang="ar-SA" b="1" dirty="0">
                <a:solidFill>
                  <a:srgbClr val="FFFF00"/>
                </a:solidFill>
              </a:rPr>
              <a:t>ب- </a:t>
            </a:r>
            <a:r>
              <a:rPr lang="ar-SA" b="1" u="sng" dirty="0">
                <a:solidFill>
                  <a:srgbClr val="FFFF00"/>
                </a:solidFill>
              </a:rPr>
              <a:t>التكلفة المتوسطة المتغيرة</a:t>
            </a:r>
            <a:r>
              <a:rPr lang="ar-SA" dirty="0">
                <a:solidFill>
                  <a:srgbClr val="FFFF00"/>
                </a:solidFill>
              </a:rPr>
              <a:t>: </a:t>
            </a:r>
            <a:r>
              <a:rPr lang="ar-SA" b="1" dirty="0">
                <a:solidFill>
                  <a:srgbClr val="FFFF00"/>
                </a:solidFill>
                <a:effectLst>
                  <a:outerShdw blurRad="38100" dist="38100" dir="2700000" algn="tl">
                    <a:srgbClr val="000000">
                      <a:alpha val="43137"/>
                    </a:srgbClr>
                  </a:outerShdw>
                </a:effectLst>
              </a:rPr>
              <a:t>تمثل تكلفة الحصول على عنصر الإنتاج المتغير لكل وحدة واحدة من الإنتاج.</a:t>
            </a:r>
            <a:endParaRPr lang="fr-FR" b="1" dirty="0">
              <a:solidFill>
                <a:srgbClr val="FFFF00"/>
              </a:solidFill>
              <a:effectLst>
                <a:outerShdw blurRad="38100" dist="38100" dir="2700000" algn="tl">
                  <a:srgbClr val="000000">
                    <a:alpha val="43137"/>
                  </a:srgbClr>
                </a:outerShdw>
              </a:effectLst>
            </a:endParaRPr>
          </a:p>
          <a:p>
            <a:pPr algn="r" rtl="1" eaLnBrk="1" fontAlgn="auto" hangingPunct="1">
              <a:spcAft>
                <a:spcPts val="0"/>
              </a:spcAft>
              <a:defRPr/>
            </a:pPr>
            <a:r>
              <a:rPr lang="ar-SA" b="1" dirty="0">
                <a:solidFill>
                  <a:srgbClr val="FFFF00"/>
                </a:solidFill>
                <a:effectLst>
                  <a:outerShdw blurRad="38100" dist="38100" dir="2700000" algn="tl">
                    <a:srgbClr val="000000">
                      <a:alpha val="43137"/>
                    </a:srgbClr>
                  </a:outerShdw>
                </a:effectLst>
              </a:rPr>
              <a:t>د-</a:t>
            </a:r>
            <a:r>
              <a:rPr lang="ar-SA" b="1" u="sng" dirty="0">
                <a:solidFill>
                  <a:srgbClr val="FFFF00"/>
                </a:solidFill>
                <a:effectLst>
                  <a:outerShdw blurRad="38100" dist="38100" dir="2700000" algn="tl">
                    <a:srgbClr val="000000">
                      <a:alpha val="43137"/>
                    </a:srgbClr>
                  </a:outerShdw>
                </a:effectLst>
              </a:rPr>
              <a:t>التكلفة المتوسطة الثابتة</a:t>
            </a:r>
            <a:r>
              <a:rPr lang="ar-SA" b="1" dirty="0">
                <a:solidFill>
                  <a:srgbClr val="FFFF00"/>
                </a:solidFill>
                <a:effectLst>
                  <a:outerShdw blurRad="38100" dist="38100" dir="2700000" algn="tl">
                    <a:srgbClr val="000000">
                      <a:alpha val="43137"/>
                    </a:srgbClr>
                  </a:outerShdw>
                </a:effectLst>
              </a:rPr>
              <a:t>: وتعرف على أنها مقدار ما تتحمله الوحدة الواحدة من التكاليف الثابتة.</a:t>
            </a:r>
            <a:endParaRPr lang="ar-DZ" b="1" dirty="0">
              <a:solidFill>
                <a:srgbClr val="FFFF00"/>
              </a:solidFill>
              <a:effectLst>
                <a:outerShdw blurRad="38100" dist="38100" dir="2700000" algn="tl">
                  <a:srgbClr val="000000">
                    <a:alpha val="43137"/>
                  </a:srgbClr>
                </a:outerShdw>
              </a:effectLst>
            </a:endParaRPr>
          </a:p>
          <a:p>
            <a:pPr algn="r" rtl="1" eaLnBrk="1" fontAlgn="auto" hangingPunct="1">
              <a:spcAft>
                <a:spcPts val="0"/>
              </a:spcAft>
              <a:defRPr/>
            </a:pPr>
            <a:r>
              <a:rPr lang="ar-SA" b="1" dirty="0">
                <a:solidFill>
                  <a:srgbClr val="FFFF00"/>
                </a:solidFill>
                <a:effectLst>
                  <a:outerShdw blurRad="38100" dist="38100" dir="2700000" algn="tl">
                    <a:srgbClr val="000000">
                      <a:alpha val="43137"/>
                    </a:srgbClr>
                  </a:outerShdw>
                </a:effectLst>
              </a:rPr>
              <a:t>2-5- </a:t>
            </a:r>
            <a:r>
              <a:rPr lang="ar-SA" b="1" u="sng" dirty="0">
                <a:solidFill>
                  <a:srgbClr val="FFFF00"/>
                </a:solidFill>
                <a:effectLst>
                  <a:outerShdw blurRad="38100" dist="38100" dir="2700000" algn="tl">
                    <a:srgbClr val="000000">
                      <a:alpha val="43137"/>
                    </a:srgbClr>
                  </a:outerShdw>
                </a:effectLst>
              </a:rPr>
              <a:t>التكلفة </a:t>
            </a:r>
            <a:r>
              <a:rPr lang="ar-SA" b="1" u="sng" dirty="0" err="1">
                <a:solidFill>
                  <a:srgbClr val="FFFF00"/>
                </a:solidFill>
                <a:effectLst>
                  <a:outerShdw blurRad="38100" dist="38100" dir="2700000" algn="tl">
                    <a:srgbClr val="000000">
                      <a:alpha val="43137"/>
                    </a:srgbClr>
                  </a:outerShdw>
                </a:effectLst>
              </a:rPr>
              <a:t>الحدية</a:t>
            </a:r>
            <a:r>
              <a:rPr lang="ar-SA" b="1" dirty="0" err="1">
                <a:solidFill>
                  <a:srgbClr val="FFFF00"/>
                </a:solidFill>
                <a:effectLst>
                  <a:outerShdw blurRad="38100" dist="38100" dir="2700000" algn="tl">
                    <a:srgbClr val="000000">
                      <a:alpha val="43137"/>
                    </a:srgbClr>
                  </a:outerShdw>
                </a:effectLst>
              </a:rPr>
              <a:t>:هي</a:t>
            </a:r>
            <a:r>
              <a:rPr lang="ar-SA" b="1" dirty="0">
                <a:solidFill>
                  <a:srgbClr val="FFFF00"/>
                </a:solidFill>
                <a:effectLst>
                  <a:outerShdw blurRad="38100" dist="38100" dir="2700000" algn="tl">
                    <a:srgbClr val="000000">
                      <a:alpha val="43137"/>
                    </a:srgbClr>
                  </a:outerShdw>
                </a:effectLst>
              </a:rPr>
              <a:t> عبارة عن التغير في التكلفة الكلية الناتج عن التغير الإنتاج بوحدة واحدة. (أو هي تكلفة الوحدة </a:t>
            </a:r>
            <a:r>
              <a:rPr lang="ar-SA" b="1" i="1" dirty="0">
                <a:solidFill>
                  <a:srgbClr val="FFFF00"/>
                </a:solidFill>
                <a:effectLst>
                  <a:outerShdw blurRad="38100" dist="38100" dir="2700000" algn="tl">
                    <a:srgbClr val="000000">
                      <a:alpha val="43137"/>
                    </a:srgbClr>
                  </a:outerShdw>
                </a:effectLst>
              </a:rPr>
              <a:t>الأخيرة</a:t>
            </a:r>
            <a:r>
              <a:rPr lang="ar-SA" b="1" dirty="0">
                <a:solidFill>
                  <a:srgbClr val="FFFF00"/>
                </a:solidFill>
                <a:effectLst>
                  <a:outerShdw blurRad="38100" dist="38100" dir="2700000" algn="tl">
                    <a:srgbClr val="000000">
                      <a:alpha val="43137"/>
                    </a:srgbClr>
                  </a:outerShdw>
                </a:effectLst>
              </a:rPr>
              <a:t> من الإنتاج).</a:t>
            </a:r>
            <a:endParaRPr lang="fr-FR" b="1" dirty="0">
              <a:solidFill>
                <a:srgbClr val="FFFF00"/>
              </a:solidFill>
              <a:effectLst>
                <a:outerShdw blurRad="38100" dist="38100" dir="2700000" algn="tl">
                  <a:srgbClr val="000000">
                    <a:alpha val="43137"/>
                  </a:srgbClr>
                </a:outerShdw>
              </a:effectLst>
            </a:endParaRPr>
          </a:p>
          <a:p>
            <a:pPr algn="r" rtl="1" eaLnBrk="1" fontAlgn="auto" hangingPunct="1">
              <a:spcAft>
                <a:spcPts val="0"/>
              </a:spcAft>
              <a:defRPr/>
            </a:pPr>
            <a:endParaRPr lang="fr-FR" dirty="0"/>
          </a:p>
        </p:txBody>
      </p:sp>
      <p:pic>
        <p:nvPicPr>
          <p:cNvPr id="14340" name="Imag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8888" y="2171700"/>
            <a:ext cx="1687512" cy="7239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pic>
        <p:nvPicPr>
          <p:cNvPr id="14342" name="Imag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27313" y="3184525"/>
            <a:ext cx="1347787" cy="777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43" name="Imag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51275" y="4827588"/>
            <a:ext cx="923925" cy="7778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44" name="Image 9"/>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665538" y="5741988"/>
            <a:ext cx="1295400" cy="777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and événem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1028</Words>
  <Application>Microsoft Office PowerPoint</Application>
  <PresentationFormat>Affichage à l'écran (4:3)</PresentationFormat>
  <Paragraphs>152</Paragraphs>
  <Slides>19</Slides>
  <Notes>0</Notes>
  <HiddenSlides>0</HiddenSlides>
  <MMClips>0</MMClips>
  <ScaleCrop>false</ScaleCrop>
  <HeadingPairs>
    <vt:vector size="8" baseType="variant">
      <vt:variant>
        <vt:lpstr>Polices utilisées</vt:lpstr>
      </vt:variant>
      <vt:variant>
        <vt:i4>8</vt:i4>
      </vt:variant>
      <vt:variant>
        <vt:lpstr>Thème</vt:lpstr>
      </vt:variant>
      <vt:variant>
        <vt:i4>2</vt:i4>
      </vt:variant>
      <vt:variant>
        <vt:lpstr>Serveurs OLE incorporés</vt:lpstr>
      </vt:variant>
      <vt:variant>
        <vt:i4>1</vt:i4>
      </vt:variant>
      <vt:variant>
        <vt:lpstr>Titres des diapositives</vt:lpstr>
      </vt:variant>
      <vt:variant>
        <vt:i4>19</vt:i4>
      </vt:variant>
    </vt:vector>
  </HeadingPairs>
  <TitlesOfParts>
    <vt:vector size="30" baseType="lpstr">
      <vt:lpstr>Arial</vt:lpstr>
      <vt:lpstr>Calibri</vt:lpstr>
      <vt:lpstr>Impact</vt:lpstr>
      <vt:lpstr>AdvertisingBold</vt:lpstr>
      <vt:lpstr>Franklin Gothic Heavy</vt:lpstr>
      <vt:lpstr>Wingdings</vt:lpstr>
      <vt:lpstr>Times New Roman</vt:lpstr>
      <vt:lpstr>Arabic Transparent</vt:lpstr>
      <vt:lpstr>Thème Office</vt:lpstr>
      <vt:lpstr>Grand événement</vt:lpstr>
      <vt:lpstr>Equation.3</vt:lpstr>
      <vt:lpstr>Présentation PowerPoint</vt:lpstr>
      <vt:lpstr>أ.د/ خليفي عيسى Pr:                                      CHANNEL استاذ الاقتصاد الجزئي</vt:lpstr>
      <vt:lpstr> جامعة محمد خيضر- بسكرة-    </vt:lpstr>
      <vt:lpstr>تكاليف الإنتاج في الاجل القصير.</vt:lpstr>
      <vt:lpstr>1-  تعريف تكاليف الإنتاج: .</vt:lpstr>
      <vt:lpstr>2- تكاليف الإنتاج في الفترة القصيرة:</vt:lpstr>
      <vt:lpstr>2- انواع تكاليف الإنتاج في الفترة القصيرة:</vt:lpstr>
      <vt:lpstr>2- انواع تكاليف الإنتاج في الفترة القصيرة: </vt:lpstr>
      <vt:lpstr>2- انواع تكاليف الإنتاج في الفترة القصيرة: </vt:lpstr>
      <vt:lpstr>2- انواع تكاليف الإنتاج في الفترة القصيرة:</vt:lpstr>
      <vt:lpstr> 3- التمثيل البياني لتكاليف الإنتاج في الفترة القصيرة: </vt:lpstr>
      <vt:lpstr>3- التمثيل البياني لتكاليف الإنتاج في الفترة القصيرة:</vt:lpstr>
      <vt:lpstr>Présentation PowerPoint</vt:lpstr>
      <vt:lpstr>Présentation PowerPoint</vt:lpstr>
      <vt:lpstr>شرح الرسم البياني الأول:</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محمد خيضر- بسكرة- كلية العلوم الاقتصادية و التجارية و علوم التسيير</dc:title>
  <dc:creator>MICRO</dc:creator>
  <cp:lastModifiedBy>Utilisateur Windows</cp:lastModifiedBy>
  <cp:revision>70</cp:revision>
  <dcterms:created xsi:type="dcterms:W3CDTF">2020-04-16T09:12:43Z</dcterms:created>
  <dcterms:modified xsi:type="dcterms:W3CDTF">2020-06-02T18:05:11Z</dcterms:modified>
</cp:coreProperties>
</file>