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4" r:id="rId3"/>
    <p:sldId id="268" r:id="rId4"/>
    <p:sldId id="271" r:id="rId5"/>
    <p:sldId id="272" r:id="rId6"/>
    <p:sldId id="269" r:id="rId7"/>
    <p:sldId id="27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1D89A-5696-46B8-B7EC-42161B5409D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41911" y="2514600"/>
            <a:ext cx="6686550" cy="2262783"/>
          </a:xfrm>
        </p:spPr>
        <p:txBody>
          <a:bodyPr anchor="b"/>
          <a:lstStyle>
            <a:lvl1pPr>
              <a:defRPr sz="405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F7C1F-CBF9-4D94-A98A-5991B477B4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41911" y="4777383"/>
            <a:ext cx="668655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162C0-0B19-49ED-9FF7-AE794BCFBC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BE5EA0-25B2-4F27-81A0-117E8532EAB1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3C1EE-593D-4FD9-AC0D-F790D37CA3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ECD9EA5-DD72-4427-8060-2EA8118FDD04}"/>
              </a:ext>
            </a:extLst>
          </p:cNvPr>
          <p:cNvSpPr/>
          <p:nvPr/>
        </p:nvSpPr>
        <p:spPr>
          <a:xfrm>
            <a:off x="1" y="4323814"/>
            <a:ext cx="1308485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+- f4 0 f2"/>
              <a:gd name="f24" fmla="+- f3 0 f2"/>
              <a:gd name="f25" fmla="*/ f24 1 372"/>
              <a:gd name="f26" fmla="*/ f23 1 166"/>
              <a:gd name="f27" fmla="*/ 0 1 f25"/>
              <a:gd name="f28" fmla="*/ f3 1 f25"/>
              <a:gd name="f29" fmla="*/ 0 1 f26"/>
              <a:gd name="f30" fmla="*/ f4 1 f26"/>
              <a:gd name="f31" fmla="*/ f27 f21 1"/>
              <a:gd name="f32" fmla="*/ f28 f21 1"/>
              <a:gd name="f33" fmla="*/ f30 f22 1"/>
              <a:gd name="f34" fmla="*/ f29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9F9088-3E5D-48D8-98D5-E1D2070373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529545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39D132D-0F11-45AD-9E9F-B3CA455C463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630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9715-581A-49BF-A9CD-C8979EDEB0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6A3EB-7BD6-4EBB-AE99-7330AE81769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41911" y="2133596"/>
            <a:ext cx="668655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EE64-18EB-4592-88FA-2C5DA4F052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FF377C-4374-447B-AAA7-808F0B8AF81B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FE7C6-4761-4978-9F7D-930CDC543C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2EDD4CA-AD44-4F76-A1EC-C7E51610984B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1E04EA-171F-488F-9D46-138C21A864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709CC3-BDCF-4F36-9E8A-678880E3651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409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6DC7F-AF83-4EA9-A4AD-F3D12FD504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2058753"/>
            <a:ext cx="6686550" cy="1468800"/>
          </a:xfrm>
        </p:spPr>
        <p:txBody>
          <a:bodyPr anchor="b"/>
          <a:lstStyle>
            <a:lvl1pPr>
              <a:defRPr sz="3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FFDDA-4CF2-46DA-AF28-298234255F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41911" y="3530133"/>
            <a:ext cx="6686550" cy="860395"/>
          </a:xfrm>
        </p:spPr>
        <p:txBody>
          <a:bodyPr/>
          <a:lstStyle>
            <a:lvl1pPr marL="0" indent="0">
              <a:buNone/>
              <a:defRPr sz="15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E41E1-A7C2-431E-940A-F857CDB408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70B82E-A1F4-4C37-B8D4-04C6076348D3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91346-D9EB-4FBD-B74B-CD9E390350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A8B6442D-B828-4D11-BE58-920143678F7A}"/>
              </a:ext>
            </a:extLst>
          </p:cNvPr>
          <p:cNvSpPr/>
          <p:nvPr/>
        </p:nvSpPr>
        <p:spPr>
          <a:xfrm flipV="1">
            <a:off x="-3140" y="3178171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B921B9-28F1-4FEC-AE91-2E7815A704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3244136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FE241E4-8F95-4976-BE8B-E94E15F3AFD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7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52858158-6D5A-46CF-B412-0A5E8D04A0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3C56B-72A9-476F-BC5B-22E7D28EA2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41911" y="2133596"/>
            <a:ext cx="3235398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859FF-AE35-4402-A7DC-D7B86BCAD7E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393063" y="2126217"/>
            <a:ext cx="3235398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0CEE7-F182-4A8E-8A64-4C520C3EC8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2A0F9-F55D-45D2-8E74-76BD0D40A6D3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82899-3D79-4D81-ABAC-091E1408E5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BFFA9C1F-B4D0-4A85-A34A-B3E957BCD91D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A661AA-EF85-4D07-8A9C-0428A776F1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566A0B-0CCC-4447-AD39-EA46C5CDDE2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06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4816B337-EA72-469D-8085-1CAB387A99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5B744-AD29-4AAC-A80E-A32C50C7B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04532" y="1972699"/>
            <a:ext cx="2994545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DB764-E0CF-49DE-99E6-7F7C386C89C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941912" y="2548964"/>
            <a:ext cx="3257173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71D3F-B873-4291-A6B4-07369FA893D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629972" y="1969471"/>
            <a:ext cx="2999250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FE596-7B87-4072-8B1D-E253D79EBB1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375218" y="2545736"/>
            <a:ext cx="3254004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85392-5EA2-4A2D-9259-BA0BDB45AA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BBFF29-39F7-41BA-8009-B69FC42DD7D3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1C1B1-F3DE-40D6-8857-9BCDF561D1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A4639E61-BAD3-4062-8613-3E787E7EF0D8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5F88064-5C39-4A7D-A162-86C7A23518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D46EF6-3754-4294-B671-CA50F13BD54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3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4A9C-8352-4E66-81C2-0D66EFA0B3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15EF1-6F6F-4D16-8966-434CCB75C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3DCF12-27B9-49CE-8BBA-12016DE165E6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E01C5-5886-49F2-AD3C-4AB58E5376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8A61A0B5-F03C-45A9-B4A8-9D296B8EDB51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EB840BF-8441-4EA2-94A7-2B3327CB13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69D4CF-F47C-450F-9B2A-62DB6779E68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6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74C81-51F0-4A78-982C-7281B9E58C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30F025-A656-4825-8D60-C24007044707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91925-95EA-44D7-8993-82161EB187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reeform 11">
            <a:extLst>
              <a:ext uri="{FF2B5EF4-FFF2-40B4-BE49-F238E27FC236}">
                <a16:creationId xmlns:a16="http://schemas.microsoft.com/office/drawing/2014/main" id="{6AB3AA03-C506-4F63-B4FE-5DAB4DE14C29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C2E8782-2338-4919-86D3-0ECD2AE505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216818-9FE1-4FB6-BC8B-4EE9705D4EC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6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CAB7-CEB7-4D25-B16A-FB643C9D91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446090"/>
            <a:ext cx="2628897" cy="976314"/>
          </a:xfrm>
        </p:spPr>
        <p:txBody>
          <a:bodyPr anchor="b"/>
          <a:lstStyle>
            <a:lvl1pPr>
              <a:defRPr sz="15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49D22-B298-4AC2-B62D-61355F13E9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42259" y="446091"/>
            <a:ext cx="3886202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2C208-DFBB-4FD5-9850-3796B3EC585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941911" y="1598609"/>
            <a:ext cx="2628897" cy="4262439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2293E-87E0-4F67-83D4-0A4B9BEA44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190F6-0BCB-4C54-91DD-4B49A8CB4697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02365-1A2E-4820-8EEA-B04E93B884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CD3913A7-30EF-4193-9EEC-36BD178E97A2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DF24C5D-71A0-42B4-975A-ED1C7E889A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15016E-FA66-483D-998B-2CC7EDD51E5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3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26A45-B7F9-4300-B70A-7B5882FACA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4800601"/>
            <a:ext cx="6686550" cy="566735"/>
          </a:xfr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0771B-5302-4047-B6DE-A6286F76C95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941911" y="634969"/>
            <a:ext cx="6686550" cy="3854973"/>
          </a:xfrm>
        </p:spPr>
        <p:txBody>
          <a:bodyPr anchorCtr="1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61808-309D-40C7-BFEE-A7971C283F4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941911" y="5367336"/>
            <a:ext cx="6686550" cy="493711"/>
          </a:xfr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4242C-42F3-4612-B57F-2DFAF469C6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87861A-92E7-40E3-8B23-C4007A443E05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C344-FF73-469C-9FFD-3412F6361E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805CFDD7-9C1F-45C3-91DA-4B483AA3C496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043ABF0-2563-48D5-90AC-0F39265286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A1E445B-64E9-4871-AF35-92B4260C750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15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DB4E-0520-4A9E-ABBB-9A4241B8EA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609604"/>
            <a:ext cx="6686550" cy="3117043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64472-3C96-43EF-BC67-413BCAEFD1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54043"/>
            <a:ext cx="668655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62485-B022-4332-AE8F-769BA99DBD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04E972-2619-4010-8C45-11E6B3B0440C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54345-3DEF-4802-ADEC-A14D493D4B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EA39F6F2-1DC9-4D30-9B5C-0DC2C76701C9}"/>
              </a:ext>
            </a:extLst>
          </p:cNvPr>
          <p:cNvSpPr/>
          <p:nvPr/>
        </p:nvSpPr>
        <p:spPr>
          <a:xfrm flipV="1">
            <a:off x="-3140" y="3178171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65D248-B87F-4324-A2AB-F18626164C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3244136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3296594-E7CF-49CF-AC96-EECA6C721E1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9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7CA1-E1B5-4A95-98D2-97F7E13D92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37460" y="609604"/>
            <a:ext cx="6295445" cy="2895603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0E139688-6066-400B-89AF-49EC97D9D0E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56262" y="3505197"/>
            <a:ext cx="5652418" cy="381003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9F004EB-3AD5-49C7-9858-66E9DABCE2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54043"/>
            <a:ext cx="668655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FBFEC7-0968-4949-9E65-AAAF9DBF08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EFD8A3-C9B8-4DD4-8C4E-37B2341BBD6F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81AAFC-8B85-4D2E-8D93-1F221AA66A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F62B7952-2E8A-4530-81F9-6A72E41F1DC9}"/>
              </a:ext>
            </a:extLst>
          </p:cNvPr>
          <p:cNvSpPr/>
          <p:nvPr/>
        </p:nvSpPr>
        <p:spPr>
          <a:xfrm flipV="1">
            <a:off x="-3140" y="3178171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8ECA71-90D7-40CC-9CD8-979F2912B4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3244136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A1E51E2-5419-4FF2-9E45-C3607E563104}" type="slidenum">
              <a:t>‹N°›</a:t>
            </a:fld>
            <a:endParaRPr lang="en-US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07F80977-4BE3-4D83-A325-0A8226E3CE22}"/>
              </a:ext>
            </a:extLst>
          </p:cNvPr>
          <p:cNvSpPr txBox="1"/>
          <p:nvPr/>
        </p:nvSpPr>
        <p:spPr>
          <a:xfrm>
            <a:off x="1850741" y="648008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26175401-D07D-4E44-8FF8-0E04B19A2C1A}"/>
              </a:ext>
            </a:extLst>
          </p:cNvPr>
          <p:cNvSpPr txBox="1"/>
          <p:nvPr/>
        </p:nvSpPr>
        <p:spPr>
          <a:xfrm>
            <a:off x="8336140" y="2905305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2245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65A6-16E1-4E1A-AE9C-26C18E16C9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2438404"/>
            <a:ext cx="6686550" cy="2724847"/>
          </a:xfrm>
        </p:spPr>
        <p:txBody>
          <a:bodyPr anchor="b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3EFF8E3-AFF4-497A-B1D1-022AA09175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5181603"/>
            <a:ext cx="668655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9B1464E4-1E70-47DC-816C-36BD04EABB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55922D-2990-4658-A209-E8183592BD9B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8900891-27A5-4CE5-BBD2-56762B8D6B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492D4B82-0005-48E9-B8FE-DF1416E83AB3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4F9BE-CE69-4F49-852F-818C83E8DC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0F0D5FD-5136-4B5D-9CF8-40F1318B10B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91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E664-FCFF-41E6-A1B8-9735A9C21A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37460" y="609604"/>
            <a:ext cx="6295445" cy="2895603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91D02E7A-C9AD-4BFA-8E00-7D0E3BF900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43401"/>
            <a:ext cx="6686550" cy="838203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rgbClr val="A53010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18C0B-68B2-4DB0-B07C-8728697638A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5181603"/>
            <a:ext cx="668655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DB128-690C-4E7E-BCF2-7F1838C389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13244A-AAEB-4EDF-AA30-615BA76D75CE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DB50F-F32F-4CD7-8F62-A53DC641AE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FFAF4BBE-96CD-437E-BF9B-4DCCAD662AA1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32DE5E0-9D70-47DE-AD79-1C79246EB3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4C8DA9B-CE3D-46A6-B8B2-D0C5F985A7F2}" type="slidenum">
              <a:t>‹N°›</a:t>
            </a:fld>
            <a:endParaRPr lang="en-US"/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85EBC916-FC70-4DEA-88F4-079344003D6A}"/>
              </a:ext>
            </a:extLst>
          </p:cNvPr>
          <p:cNvSpPr txBox="1"/>
          <p:nvPr/>
        </p:nvSpPr>
        <p:spPr>
          <a:xfrm>
            <a:off x="1850741" y="648008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2AA35DD6-04BA-4C89-A231-514CC4CD7D05}"/>
              </a:ext>
            </a:extLst>
          </p:cNvPr>
          <p:cNvSpPr txBox="1"/>
          <p:nvPr/>
        </p:nvSpPr>
        <p:spPr>
          <a:xfrm>
            <a:off x="8336140" y="2905305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6301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FBDBC-51B0-4028-8328-897F7B9544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627407"/>
            <a:ext cx="6686550" cy="2880021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2271CB60-2CFF-4407-B8E5-108790AFC9E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43401"/>
            <a:ext cx="6686550" cy="838203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rgbClr val="A53010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4448E-787D-4623-A877-C6CB360277C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5181603"/>
            <a:ext cx="668655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564FC-1F8E-4B2D-AF17-EA13784088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8E6C5F-1F88-4964-BF81-E941AE70E690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5E4F8-397E-4E01-9FF6-47D05C5322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AF6C7E22-1CA2-4DD1-884D-B0700B349DCF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3750677-4218-4FA6-9B31-1492FBD0FA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51F68DE-4303-4006-AFF9-2CEFE4514B8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13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6F9E-3C44-48B8-AEC2-D28BDB7991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F9976-0D29-42FB-A385-5D4A5175430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F6528-4516-4299-92B8-55FCB1AFAB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DA17F-8E35-4C36-8FF2-FB1674AC72B5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F92F-8585-495C-A390-41DE63F637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B0B515C0-B457-40B3-B3B5-62FFC61070D8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0BAAB0-7DCA-43CD-983C-020D12C0AD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EA2565-D587-4D22-BAF0-51EC27990EB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80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757B4-DBFC-4B34-B46A-2444FFA7D97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971109" y="627406"/>
            <a:ext cx="16556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53DD8-034B-4354-BFE1-40477C0323A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941911" y="627406"/>
            <a:ext cx="4857747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66685-0DA1-47E4-9B8F-494F89B1B9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F0EEB9-A469-4377-AF8E-1B5F3FBA35AA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E3EC9-6AFD-4A56-8A70-91BFE31A06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F43558ED-96D4-4453-8888-88CD2612EC49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ACBA36-E382-420D-827B-C1300A99B7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5BD04-312F-491B-8C8E-53D5B77627E1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5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77F2B3-0754-4364-9682-76D95A9495EC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E1818EE-B4A7-4934-B29D-AF32A85354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>
            <a:extLst>
              <a:ext uri="{FF2B5EF4-FFF2-40B4-BE49-F238E27FC236}">
                <a16:creationId xmlns:a16="http://schemas.microsoft.com/office/drawing/2014/main" id="{A3E337BB-1070-4EC4-B51C-7196FFA7DB28}"/>
              </a:ext>
            </a:extLst>
          </p:cNvPr>
          <p:cNvGrpSpPr/>
          <p:nvPr/>
        </p:nvGrpSpPr>
        <p:grpSpPr>
          <a:xfrm>
            <a:off x="0" y="228600"/>
            <a:ext cx="2138633" cy="6638634"/>
            <a:chOff x="0" y="228600"/>
            <a:chExt cx="2851510" cy="6638634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71903EED-544F-48FC-A474-FEBFFA7AA8E6}"/>
                </a:ext>
              </a:extLst>
            </p:cNvPr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+- f4 0 f2"/>
                <a:gd name="f26" fmla="+- f3 0 f2"/>
                <a:gd name="f27" fmla="*/ f26 1 22"/>
                <a:gd name="f28" fmla="*/ f25 1 136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D31228A0-8C5A-446B-B538-2B5F3A6DF7DB}"/>
                </a:ext>
              </a:extLst>
            </p:cNvPr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+- f4 0 f2"/>
                <a:gd name="f38" fmla="+- f3 0 f2"/>
                <a:gd name="f39" fmla="*/ f38 1 140"/>
                <a:gd name="f40" fmla="*/ f37 1 504"/>
                <a:gd name="f41" fmla="*/ 0 1 f39"/>
                <a:gd name="f42" fmla="*/ f3 1 f39"/>
                <a:gd name="f43" fmla="*/ 0 1 f40"/>
                <a:gd name="f44" fmla="*/ f4 1 f40"/>
                <a:gd name="f45" fmla="*/ f41 f35 1"/>
                <a:gd name="f46" fmla="*/ f42 f35 1"/>
                <a:gd name="f47" fmla="*/ f44 f36 1"/>
                <a:gd name="f48" fmla="*/ f43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8CDD4138-A89A-4A60-8E7E-A894997C3623}"/>
                </a:ext>
              </a:extLst>
            </p:cNvPr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+- f4 0 f2"/>
                <a:gd name="f35" fmla="+- f3 0 f2"/>
                <a:gd name="f36" fmla="*/ f35 1 132"/>
                <a:gd name="f37" fmla="*/ f34 1 308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9A5944D6-0A28-4788-B898-AA5221AE574E}"/>
                </a:ext>
              </a:extLst>
            </p:cNvPr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+- f4 0 f2"/>
                <a:gd name="f15" fmla="+- f3 0 f2"/>
                <a:gd name="f16" fmla="*/ f15 1 37"/>
                <a:gd name="f17" fmla="*/ f14 1 7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49EF1891-4D18-4893-8CD3-AB7545E69B36}"/>
                </a:ext>
              </a:extLst>
            </p:cNvPr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+- f4 0 f2"/>
                <a:gd name="f60" fmla="+- f3 0 f2"/>
                <a:gd name="f61" fmla="*/ f60 1 178"/>
                <a:gd name="f62" fmla="*/ f59 1 722"/>
                <a:gd name="f63" fmla="*/ 0 1 f61"/>
                <a:gd name="f64" fmla="*/ f3 1 f61"/>
                <a:gd name="f65" fmla="*/ 0 1 f62"/>
                <a:gd name="f66" fmla="*/ f4 1 f62"/>
                <a:gd name="f67" fmla="*/ f63 f57 1"/>
                <a:gd name="f68" fmla="*/ f64 f57 1"/>
                <a:gd name="f69" fmla="*/ f66 f58 1"/>
                <a:gd name="f70" fmla="*/ f65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7" t="f70" r="f68" b="f69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B3C92F59-984B-4578-88EC-4F3F4EC799B5}"/>
                </a:ext>
              </a:extLst>
            </p:cNvPr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+- f4 0 f2"/>
                <a:gd name="f39" fmla="+- f3 0 f2"/>
                <a:gd name="f40" fmla="*/ f39 1 23"/>
                <a:gd name="f41" fmla="*/ f38 1 635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1B0AD1E2-0833-422D-AECA-D7A6F29E28E3}"/>
                </a:ext>
              </a:extLst>
            </p:cNvPr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762C0F24-9799-41C6-9CBF-9BCC55B2A503}"/>
                </a:ext>
              </a:extLst>
            </p:cNvPr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+- f4 0 f2"/>
                <a:gd name="f48" fmla="+- f3 0 f2"/>
                <a:gd name="f49" fmla="*/ f48 1 41"/>
                <a:gd name="f50" fmla="*/ f47 1 222"/>
                <a:gd name="f51" fmla="*/ 0 1 f49"/>
                <a:gd name="f52" fmla="*/ f3 1 f49"/>
                <a:gd name="f53" fmla="*/ 0 1 f50"/>
                <a:gd name="f54" fmla="*/ f4 1 f50"/>
                <a:gd name="f55" fmla="*/ f51 f45 1"/>
                <a:gd name="f56" fmla="*/ f52 f45 1"/>
                <a:gd name="f57" fmla="*/ f54 f46 1"/>
                <a:gd name="f58" fmla="*/ f53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6DEE42DA-22FF-4C30-97AD-E0226F84C0D6}"/>
                </a:ext>
              </a:extLst>
            </p:cNvPr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+- f4 0 f2"/>
                <a:gd name="f87" fmla="+- f3 0 f2"/>
                <a:gd name="f88" fmla="*/ f87 1 450"/>
                <a:gd name="f89" fmla="*/ f86 1 878"/>
                <a:gd name="f90" fmla="*/ 0 1 f88"/>
                <a:gd name="f91" fmla="*/ f3 1 f88"/>
                <a:gd name="f92" fmla="*/ 0 1 f89"/>
                <a:gd name="f93" fmla="*/ f4 1 f89"/>
                <a:gd name="f94" fmla="*/ f90 f84 1"/>
                <a:gd name="f95" fmla="*/ f91 f84 1"/>
                <a:gd name="f96" fmla="*/ f93 f85 1"/>
                <a:gd name="f97" fmla="*/ f92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7E056739-244B-4BF9-8523-38C8E8842C33}"/>
                </a:ext>
              </a:extLst>
            </p:cNvPr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+- f4 0 f2"/>
                <a:gd name="f15" fmla="+- f3 0 f2"/>
                <a:gd name="f16" fmla="*/ f15 1 35"/>
                <a:gd name="f17" fmla="*/ f14 1 7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E837C4BF-FAD2-47BE-82B7-E0A49BD1D9C4}"/>
                </a:ext>
              </a:extLst>
            </p:cNvPr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+- f4 0 f2"/>
                <a:gd name="f25" fmla="+- f3 0 f2"/>
                <a:gd name="f26" fmla="*/ f25 1 8"/>
                <a:gd name="f27" fmla="*/ f24 1 48"/>
                <a:gd name="f28" fmla="*/ 0 1 f26"/>
                <a:gd name="f29" fmla="*/ f3 1 f26"/>
                <a:gd name="f30" fmla="*/ 0 1 f27"/>
                <a:gd name="f31" fmla="*/ f4 1 f27"/>
                <a:gd name="f32" fmla="*/ f28 f22 1"/>
                <a:gd name="f33" fmla="*/ f29 f22 1"/>
                <a:gd name="f34" fmla="*/ f31 f23 1"/>
                <a:gd name="f35" fmla="*/ f30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BA12736B-C4DA-4066-99E4-E5DFE5FC15E9}"/>
                </a:ext>
              </a:extLst>
            </p:cNvPr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+- f4 0 f2"/>
                <a:gd name="f35" fmla="+- f3 0 f2"/>
                <a:gd name="f36" fmla="*/ f35 1 52"/>
                <a:gd name="f37" fmla="*/ f34 1 135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5" name="Group 9">
            <a:extLst>
              <a:ext uri="{FF2B5EF4-FFF2-40B4-BE49-F238E27FC236}">
                <a16:creationId xmlns:a16="http://schemas.microsoft.com/office/drawing/2014/main" id="{FB07E20F-85CE-4574-96B2-BC39F1364A0D}"/>
              </a:ext>
            </a:extLst>
          </p:cNvPr>
          <p:cNvGrpSpPr/>
          <p:nvPr/>
        </p:nvGrpSpPr>
        <p:grpSpPr>
          <a:xfrm>
            <a:off x="20416" y="-786"/>
            <a:ext cx="1767506" cy="6854040"/>
            <a:chOff x="27221" y="-786"/>
            <a:chExt cx="2356674" cy="6854040"/>
          </a:xfrm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2EBFA30A-7F1F-49D4-9472-E6C34B3DE907}"/>
                </a:ext>
              </a:extLst>
            </p:cNvPr>
            <p:cNvSpPr/>
            <p:nvPr/>
          </p:nvSpPr>
          <p:spPr>
            <a:xfrm>
              <a:off x="27221" y="-786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+- f4 0 f2"/>
                <a:gd name="f65" fmla="+- f3 0 f2"/>
                <a:gd name="f66" fmla="*/ f65 1 103"/>
                <a:gd name="f67" fmla="*/ f64 1 920"/>
                <a:gd name="f68" fmla="*/ 0 1 f66"/>
                <a:gd name="f69" fmla="*/ f3 1 f66"/>
                <a:gd name="f70" fmla="*/ 0 1 f67"/>
                <a:gd name="f71" fmla="*/ f4 1 f67"/>
                <a:gd name="f72" fmla="*/ f68 f62 1"/>
                <a:gd name="f73" fmla="*/ f69 f62 1"/>
                <a:gd name="f74" fmla="*/ f71 f63 1"/>
                <a:gd name="f75" fmla="*/ f70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2" t="f75" r="f73" b="f74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F44CF477-2547-4788-9CB5-3858A0CD386F}"/>
                </a:ext>
              </a:extLst>
            </p:cNvPr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+- f4 0 f2"/>
                <a:gd name="f39" fmla="+- f3 0 f2"/>
                <a:gd name="f40" fmla="*/ f39 1 88"/>
                <a:gd name="f41" fmla="*/ f38 1 330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1D32A5C8-B37E-4341-B399-9AB424EBB996}"/>
                </a:ext>
              </a:extLst>
            </p:cNvPr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+- f5 0 f3"/>
                <a:gd name="f39" fmla="+- f4 0 f3"/>
                <a:gd name="f40" fmla="*/ f39 1 90"/>
                <a:gd name="f41" fmla="*/ f38 1 207"/>
                <a:gd name="f42" fmla="*/ 0 1 f40"/>
                <a:gd name="f43" fmla="*/ f4 1 f40"/>
                <a:gd name="f44" fmla="*/ 0 1 f41"/>
                <a:gd name="f45" fmla="*/ f5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A00DAE7C-95D6-44E0-AA35-5830D46F08FD}"/>
                </a:ext>
              </a:extLst>
            </p:cNvPr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+- f4 0 f2"/>
                <a:gd name="f63" fmla="+- f3 0 f2"/>
                <a:gd name="f64" fmla="*/ f63 1 115"/>
                <a:gd name="f65" fmla="*/ f62 1 467"/>
                <a:gd name="f66" fmla="*/ 0 1 f64"/>
                <a:gd name="f67" fmla="*/ f3 1 f64"/>
                <a:gd name="f68" fmla="*/ 0 1 f65"/>
                <a:gd name="f69" fmla="*/ f4 1 f65"/>
                <a:gd name="f70" fmla="*/ f66 f60 1"/>
                <a:gd name="f71" fmla="*/ f67 f60 1"/>
                <a:gd name="f72" fmla="*/ f69 f61 1"/>
                <a:gd name="f73" fmla="*/ f68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B73DBF04-3E69-492F-BEB6-A2C52C18CADE}"/>
                </a:ext>
              </a:extLst>
            </p:cNvPr>
            <p:cNvSpPr/>
            <p:nvPr/>
          </p:nvSpPr>
          <p:spPr>
            <a:xfrm>
              <a:off x="467898" y="1289194"/>
              <a:ext cx="174357" cy="30272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+- f4 0 f2"/>
                <a:gd name="f49" fmla="+- f3 0 f2"/>
                <a:gd name="f50" fmla="*/ f49 1 36"/>
                <a:gd name="f51" fmla="*/ f48 1 633"/>
                <a:gd name="f52" fmla="*/ 0 1 f50"/>
                <a:gd name="f53" fmla="*/ f3 1 f50"/>
                <a:gd name="f54" fmla="*/ 0 1 f51"/>
                <a:gd name="f55" fmla="*/ f4 1 f51"/>
                <a:gd name="f56" fmla="*/ f52 f46 1"/>
                <a:gd name="f57" fmla="*/ f53 f46 1"/>
                <a:gd name="f58" fmla="*/ f55 f47 1"/>
                <a:gd name="f59" fmla="*/ f54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BDC2C7F1-D445-4611-B2A2-9F0DA84114BB}"/>
                </a:ext>
              </a:extLst>
            </p:cNvPr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+- f4 0 f2"/>
                <a:gd name="f15" fmla="+- f3 0 f2"/>
                <a:gd name="f16" fmla="*/ f15 1 28"/>
                <a:gd name="f17" fmla="*/ f14 1 5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2D985634-925A-4B2C-9753-28D42E86C95A}"/>
                </a:ext>
              </a:extLst>
            </p:cNvPr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C1C08B62-F68D-4610-8E65-FF5531D340A5}"/>
                </a:ext>
              </a:extLst>
            </p:cNvPr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+- f4 0 f2"/>
                <a:gd name="f82" fmla="+- f3 0 f2"/>
                <a:gd name="f83" fmla="*/ f82 1 294"/>
                <a:gd name="f84" fmla="*/ f81 1 568"/>
                <a:gd name="f85" fmla="*/ 0 1 f83"/>
                <a:gd name="f86" fmla="*/ f3 1 f83"/>
                <a:gd name="f87" fmla="*/ 0 1 f84"/>
                <a:gd name="f88" fmla="*/ f4 1 f84"/>
                <a:gd name="f89" fmla="*/ f85 f79 1"/>
                <a:gd name="f90" fmla="*/ f86 f79 1"/>
                <a:gd name="f91" fmla="*/ f88 f80 1"/>
                <a:gd name="f92" fmla="*/ f87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60232D1A-2692-413B-87D1-AFF5205AF287}"/>
                </a:ext>
              </a:extLst>
            </p:cNvPr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+- f4 0 f2"/>
                <a:gd name="f15" fmla="+- f3 0 f2"/>
                <a:gd name="f16" fmla="*/ f15 1 25"/>
                <a:gd name="f17" fmla="*/ f14 1 5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74E4633-F2DD-4458-9AE2-30C4B0E3220B}"/>
                </a:ext>
              </a:extLst>
            </p:cNvPr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+- f4 0 f2"/>
                <a:gd name="f36" fmla="+- f3 0 f2"/>
                <a:gd name="f37" fmla="*/ f36 1 29"/>
                <a:gd name="f38" fmla="*/ f35 1 141"/>
                <a:gd name="f39" fmla="*/ 0 1 f37"/>
                <a:gd name="f40" fmla="*/ f3 1 f37"/>
                <a:gd name="f41" fmla="*/ 0 1 f38"/>
                <a:gd name="f42" fmla="*/ f4 1 f38"/>
                <a:gd name="f43" fmla="*/ f39 f33 1"/>
                <a:gd name="f44" fmla="*/ f40 f33 1"/>
                <a:gd name="f45" fmla="*/ f42 f34 1"/>
                <a:gd name="f46" fmla="*/ f41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9B197E47-6AA2-41AA-AF9C-AE6CDCB6DD1D}"/>
                </a:ext>
              </a:extLst>
            </p:cNvPr>
            <p:cNvSpPr/>
            <p:nvPr/>
          </p:nvSpPr>
          <p:spPr>
            <a:xfrm>
              <a:off x="973726" y="5772625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+- f4 0 f2"/>
                <a:gd name="f26" fmla="+- f3 0 f2"/>
                <a:gd name="f27" fmla="*/ f26 1 8"/>
                <a:gd name="f28" fmla="*/ f25 1 48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D310CE45-9495-4A0A-BB67-461F4B2F908F}"/>
                </a:ext>
              </a:extLst>
            </p:cNvPr>
            <p:cNvSpPr/>
            <p:nvPr/>
          </p:nvSpPr>
          <p:spPr>
            <a:xfrm>
              <a:off x="1006297" y="6322518"/>
              <a:ext cx="210760" cy="5307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+- f4 0 f2"/>
                <a:gd name="f35" fmla="+- f3 0 f2"/>
                <a:gd name="f36" fmla="*/ f35 1 44"/>
                <a:gd name="f37" fmla="*/ f34 1 111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Rectangle 6">
            <a:extLst>
              <a:ext uri="{FF2B5EF4-FFF2-40B4-BE49-F238E27FC236}">
                <a16:creationId xmlns:a16="http://schemas.microsoft.com/office/drawing/2014/main" id="{6889DA3E-5874-442D-AAEA-E92F15378699}"/>
              </a:ext>
            </a:extLst>
          </p:cNvPr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rgbClr val="766F5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9" name="Title Placeholder 1">
            <a:extLst>
              <a:ext uri="{FF2B5EF4-FFF2-40B4-BE49-F238E27FC236}">
                <a16:creationId xmlns:a16="http://schemas.microsoft.com/office/drawing/2014/main" id="{54507A22-9616-40B7-BAE7-70DBE6391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4696" y="624106"/>
            <a:ext cx="6683765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0C6921C0-2779-415A-A05C-F92A2618BD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41911" y="2133596"/>
            <a:ext cx="668655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F1E0F48D-1D2B-4C48-8A08-984F7F9E088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771211" y="6130439"/>
            <a:ext cx="85971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75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BED70677-7B56-4AED-9D8D-471445A49B52}" type="datetime1">
              <a:rPr lang="en-US"/>
              <a:pPr lvl="0"/>
              <a:t>4/21/2020</a:t>
            </a:fld>
            <a:endParaRPr lang="en-US"/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FFB73A30-7EED-4E14-9C25-D67828A02EB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941911" y="6135807"/>
            <a:ext cx="57149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75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0289B5CB-004F-45E9-B846-C3D1A0B6888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98862" y="787783"/>
            <a:ext cx="58482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5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35DD9E84-8242-4672-9DA9-8FAC2C07DC6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9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marL="0" marR="0" lvl="0" indent="0" algn="l" defTabSz="3429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2700" b="0" i="0" u="none" strike="noStrike" kern="1200" cap="none" spc="0" baseline="0">
          <a:solidFill>
            <a:srgbClr val="262626"/>
          </a:solidFill>
          <a:uFillTx/>
          <a:latin typeface="Century Gothic"/>
        </a:defRPr>
      </a:lvl1pPr>
    </p:titleStyle>
    <p:bodyStyle>
      <a:lvl1pPr marL="257175" marR="0" lvl="0" indent="-257175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135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557213" marR="0" lvl="1" indent="-214313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857250" marR="0" lvl="2" indent="-171450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105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200150" marR="0" lvl="3" indent="-171450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9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1543050" marR="0" lvl="4" indent="-171450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9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8F4F2-EE91-4861-A29C-15449EDF049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67744" y="-603448"/>
            <a:ext cx="6686550" cy="2495002"/>
          </a:xfrm>
        </p:spPr>
        <p:txBody>
          <a:bodyPr>
            <a:normAutofit fontScale="90000"/>
          </a:bodyPr>
          <a:lstStyle/>
          <a:p>
            <a:pPr lvl="0" algn="r" rtl="1"/>
            <a:br>
              <a:rPr lang="fr-FR" sz="3225" dirty="0">
                <a:cs typeface="Times New Roman" pitchFamily="18"/>
              </a:rPr>
            </a:br>
            <a:br>
              <a:rPr lang="fr-FR" sz="3225" dirty="0">
                <a:cs typeface="Times New Roman" pitchFamily="18"/>
              </a:rPr>
            </a:br>
            <a:br>
              <a:rPr lang="fr-FR" sz="3225" dirty="0">
                <a:cs typeface="Times New Roman" pitchFamily="18"/>
              </a:rPr>
            </a:br>
            <a:br>
              <a:rPr lang="fr-FR" sz="900" dirty="0">
                <a:cs typeface="Times New Roman" pitchFamily="18"/>
              </a:rPr>
            </a:br>
            <a:r>
              <a:rPr lang="ar-DZ" sz="2000" dirty="0">
                <a:cs typeface="Times New Roman" pitchFamily="18"/>
              </a:rPr>
              <a:t>كلية العلوم الاقتصادية التجارية وعلوم التسيير</a:t>
            </a:r>
            <a:br>
              <a:rPr lang="ar-DZ" sz="2000" dirty="0">
                <a:cs typeface="Times New Roman" pitchFamily="18"/>
              </a:rPr>
            </a:br>
            <a:r>
              <a:rPr lang="ar-DZ" sz="2000" dirty="0">
                <a:cs typeface="Times New Roman" pitchFamily="18"/>
              </a:rPr>
              <a:t>السنة ثانية – علوم التسيير</a:t>
            </a:r>
            <a:br>
              <a:rPr lang="fr-FR" sz="2000" dirty="0">
                <a:cs typeface="Times New Roman" pitchFamily="18"/>
              </a:rPr>
            </a:br>
            <a:r>
              <a:rPr lang="ar-DZ" sz="2000" dirty="0">
                <a:cs typeface="Times New Roman" pitchFamily="18"/>
              </a:rPr>
              <a:t>مقياس الفساد وأخلاقيات الأعمال</a:t>
            </a:r>
            <a:br>
              <a:rPr lang="fr-FR" sz="3225" dirty="0">
                <a:cs typeface="Times New Roman" pitchFamily="18"/>
              </a:rPr>
            </a:br>
            <a:r>
              <a:rPr lang="ar-DZ" sz="3225" dirty="0">
                <a:cs typeface="Times New Roman" pitchFamily="18"/>
              </a:rPr>
              <a:t>المحاضرة رقم (</a:t>
            </a:r>
            <a:r>
              <a:rPr lang="fr-FR" sz="3225" dirty="0">
                <a:cs typeface="Times New Roman" pitchFamily="18"/>
              </a:rPr>
              <a:t>11</a:t>
            </a:r>
            <a:r>
              <a:rPr lang="ar-DZ" sz="3225">
                <a:cs typeface="Times New Roman" pitchFamily="18"/>
              </a:rPr>
              <a:t>)</a:t>
            </a:r>
            <a:br>
              <a:rPr lang="fr-FR" sz="1575" dirty="0">
                <a:cs typeface="Times New Roman" pitchFamily="18"/>
              </a:rPr>
            </a:br>
            <a:br>
              <a:rPr lang="fr-FR" sz="1575" dirty="0">
                <a:cs typeface="Times New Roman" pitchFamily="18"/>
              </a:rPr>
            </a:br>
            <a:endParaRPr lang="fr-FR" sz="1575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E0C5D8-9A89-44AC-9F7C-3BB7F99DE1E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67544" y="2809609"/>
            <a:ext cx="7823201" cy="1238781"/>
          </a:xfrm>
        </p:spPr>
        <p:txBody>
          <a:bodyPr>
            <a:normAutofit/>
          </a:bodyPr>
          <a:lstStyle/>
          <a:p>
            <a:pPr marL="428625" indent="-428625" algn="r" rtl="1">
              <a:lnSpc>
                <a:spcPct val="50000"/>
              </a:lnSpc>
              <a:buFont typeface="Arial" pitchFamily="34"/>
              <a:buChar char="•"/>
            </a:pPr>
            <a:r>
              <a:rPr lang="ar-DZ" sz="4400" b="1" dirty="0">
                <a:solidFill>
                  <a:srgbClr val="FF0000"/>
                </a:solidFill>
              </a:rPr>
              <a:t>المدونات الأخلاقية في منظمات الأعمال</a:t>
            </a:r>
            <a:endParaRPr lang="fr-FR" sz="44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Code de déontologie et professionalisme de Astral Voyance">
            <a:extLst>
              <a:ext uri="{FF2B5EF4-FFF2-40B4-BE49-F238E27FC236}">
                <a16:creationId xmlns:a16="http://schemas.microsoft.com/office/drawing/2014/main" id="{562A4F56-5D73-463D-8627-3E77D6E27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2428875" cy="275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14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/>
          </a:bodyPr>
          <a:lstStyle/>
          <a:p>
            <a:pPr rtl="1"/>
            <a:r>
              <a:rPr lang="ar-DZ" sz="4000" u="sng" dirty="0"/>
              <a:t>1- </a:t>
            </a:r>
            <a:r>
              <a:rPr lang="ar-DZ" b="1" u="sng" dirty="0"/>
              <a:t>أخلاقيات المهنة : </a:t>
            </a:r>
            <a:endParaRPr lang="fr-FR" u="sng" dirty="0"/>
          </a:p>
          <a:p>
            <a:pPr rtl="1"/>
            <a:r>
              <a:rPr lang="ar-DZ" dirty="0"/>
              <a:t>و يجسدها السلوك الأخلاقي القويم  من خلال عدد من العناصر منها: </a:t>
            </a:r>
            <a:endParaRPr lang="fr-FR" dirty="0"/>
          </a:p>
          <a:p>
            <a:pPr lvl="0" rtl="1"/>
            <a:r>
              <a:rPr lang="fr-FR" dirty="0"/>
              <a:t>* </a:t>
            </a:r>
            <a:r>
              <a:rPr lang="ar-DZ" dirty="0"/>
              <a:t>الصيانة وحماية النفس عن الحاجة والتذلل للآخرين. (عزة النفس)</a:t>
            </a:r>
            <a:r>
              <a:rPr lang="ar-DZ" b="1" dirty="0"/>
              <a:t> </a:t>
            </a:r>
            <a:r>
              <a:rPr lang="ar-DZ" sz="1800" dirty="0"/>
              <a:t>عز نفسك تجدها ومن هانت عليه نفسه تراها على الناس أهون</a:t>
            </a:r>
            <a:endParaRPr lang="fr-FR" sz="1800" dirty="0"/>
          </a:p>
          <a:p>
            <a:pPr lvl="0" rtl="1"/>
            <a:r>
              <a:rPr lang="fr-FR" dirty="0"/>
              <a:t>*</a:t>
            </a:r>
            <a:r>
              <a:rPr lang="ar-DZ" dirty="0"/>
              <a:t>المؤازرة وتقديم العون للآخرين. </a:t>
            </a:r>
            <a:r>
              <a:rPr lang="fr-FR" dirty="0"/>
              <a:t>)</a:t>
            </a:r>
            <a:r>
              <a:rPr lang="ar-DZ" u="sng" dirty="0"/>
              <a:t>معنى الحياة تولستوي)</a:t>
            </a:r>
            <a:endParaRPr lang="fr-FR" u="sng" dirty="0"/>
          </a:p>
          <a:p>
            <a:pPr lvl="0" rtl="1"/>
            <a:r>
              <a:rPr lang="fr-FR" dirty="0"/>
              <a:t>*</a:t>
            </a:r>
            <a:r>
              <a:rPr lang="ar-DZ" dirty="0"/>
              <a:t>الاعتدال في المواقف. </a:t>
            </a:r>
            <a:r>
              <a:rPr lang="ar-DZ" u="sng" dirty="0"/>
              <a:t>(نبذ التطرف)</a:t>
            </a:r>
            <a:endParaRPr lang="fr-FR" u="sng" dirty="0"/>
          </a:p>
          <a:p>
            <a:pPr lvl="0" rtl="1"/>
            <a:r>
              <a:rPr lang="fr-FR" dirty="0"/>
              <a:t>* </a:t>
            </a:r>
            <a:r>
              <a:rPr lang="ar-DZ" dirty="0"/>
              <a:t>الاعتراف بالخطـأ والقدرة على تغيير المواقف </a:t>
            </a:r>
            <a:r>
              <a:rPr lang="ar-DZ" u="sng" dirty="0"/>
              <a:t>(قول الشافعي) </a:t>
            </a:r>
            <a:endParaRPr lang="fr-FR" u="sng" dirty="0"/>
          </a:p>
          <a:p>
            <a:pPr lvl="0" rtl="1"/>
            <a:r>
              <a:rPr lang="fr-FR" dirty="0"/>
              <a:t>*</a:t>
            </a:r>
            <a:r>
              <a:rPr lang="ar-DZ" dirty="0"/>
              <a:t>الصفح والاعتذار والتسامح. </a:t>
            </a:r>
            <a:r>
              <a:rPr lang="ar-DZ" u="sng" dirty="0"/>
              <a:t>(اذهبوا فانتم الطلقاء) </a:t>
            </a:r>
            <a:endParaRPr lang="fr-FR" u="sng" dirty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/>
          </a:bodyPr>
          <a:lstStyle/>
          <a:p>
            <a:r>
              <a:rPr lang="ar-DZ" b="1" u="sng" dirty="0"/>
              <a:t>2- تصاريح قيم الشركة. </a:t>
            </a:r>
            <a:endParaRPr lang="fr-FR" u="sng" dirty="0"/>
          </a:p>
          <a:p>
            <a:endParaRPr lang="ar-DZ" dirty="0"/>
          </a:p>
          <a:p>
            <a:r>
              <a:rPr lang="ar-DZ" dirty="0"/>
              <a:t>و تتضمن قيم الشركة المقدمة لصورة ملخصة عن أولوياتها للجمهور والمجتمع وأصحاب المصالح وحتى العاملين بها.</a:t>
            </a:r>
          </a:p>
          <a:p>
            <a:r>
              <a:rPr lang="ar-DZ" b="1" u="sng" dirty="0"/>
              <a:t> </a:t>
            </a:r>
            <a:r>
              <a:rPr lang="fr-FR" b="1" u="sng" dirty="0"/>
              <a:t>Sony </a:t>
            </a:r>
            <a:r>
              <a:rPr lang="ar-DZ" b="1" u="sng" dirty="0"/>
              <a:t>مثلا شركة</a:t>
            </a:r>
          </a:p>
          <a:p>
            <a:pPr marL="514350" lvl="0" indent="-514350" rtl="1">
              <a:buFont typeface="+mj-lt"/>
              <a:buAutoNum type="arabicParenR"/>
            </a:pPr>
            <a:r>
              <a:rPr lang="ar-DZ" dirty="0"/>
              <a:t>الارتقاء بالثقافة اليابانية والمكانة الوطنية .</a:t>
            </a:r>
          </a:p>
          <a:p>
            <a:pPr marL="514350" indent="-514350" rtl="1">
              <a:buFont typeface="+mj-lt"/>
              <a:buAutoNum type="arabicParenR"/>
            </a:pPr>
            <a:r>
              <a:rPr lang="ar-DZ" dirty="0"/>
              <a:t>أن تكون ريادية لا تتبع الآخرين ،  أعمل المستحيل </a:t>
            </a:r>
            <a:endParaRPr lang="fr-FR" dirty="0"/>
          </a:p>
          <a:p>
            <a:pPr marL="514350" indent="-514350" rtl="1">
              <a:buFont typeface="+mj-lt"/>
              <a:buAutoNum type="arabicParenR"/>
            </a:pPr>
            <a:r>
              <a:rPr lang="ar-DZ" dirty="0"/>
              <a:t>تشجيع القدرة والإبداع الفرديين</a:t>
            </a:r>
          </a:p>
          <a:p>
            <a:r>
              <a:rPr lang="ar-DZ" dirty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4000" dirty="0"/>
              <a:t> </a:t>
            </a:r>
            <a:r>
              <a:rPr lang="ar-DZ" sz="4000" b="1" u="sng" dirty="0"/>
              <a:t>3- المدونات الأخلاقية: </a:t>
            </a:r>
            <a:endParaRPr lang="fr-FR" sz="4000" u="sng" dirty="0"/>
          </a:p>
          <a:p>
            <a:pPr rtl="1"/>
            <a:r>
              <a:rPr lang="ar-DZ" sz="4000" b="1" dirty="0">
                <a:solidFill>
                  <a:srgbClr val="FF0000"/>
                </a:solidFill>
              </a:rPr>
              <a:t>هي وثيقة تصدرها المنظمة تتضمن مجموعة القيم والمبادئ التي تلتزم بها المؤسسة. </a:t>
            </a:r>
          </a:p>
          <a:p>
            <a:pPr rtl="1"/>
            <a:r>
              <a:rPr lang="ar-DZ" sz="4000" b="1" dirty="0"/>
              <a:t>وهي تتضمن عموما المبادئ </a:t>
            </a:r>
            <a:r>
              <a:rPr lang="ar-DZ" sz="4000" b="1" dirty="0" err="1"/>
              <a:t>الاساسية</a:t>
            </a:r>
            <a:r>
              <a:rPr lang="ar-DZ" sz="4000" b="1" dirty="0"/>
              <a:t> وحقوق وواجبات </a:t>
            </a:r>
            <a:r>
              <a:rPr lang="ar-DZ" sz="4000" b="1" dirty="0" err="1"/>
              <a:t>الاعضاء</a:t>
            </a:r>
            <a:r>
              <a:rPr lang="ar-DZ" sz="4000" b="1" dirty="0"/>
              <a:t>. </a:t>
            </a:r>
            <a:endParaRPr lang="fr-FR" sz="4000" dirty="0"/>
          </a:p>
          <a:p>
            <a:pPr rtl="1"/>
            <a:r>
              <a:rPr lang="ar-DZ" sz="4000" b="1" dirty="0"/>
              <a:t>أسس العديد من المهنيين مدونات </a:t>
            </a:r>
            <a:r>
              <a:rPr lang="ar-DZ" sz="4000" b="1" dirty="0" err="1"/>
              <a:t>اخلاقية</a:t>
            </a:r>
            <a:r>
              <a:rPr lang="ar-DZ" sz="4000" b="1" dirty="0"/>
              <a:t> خاصة بمهنهم </a:t>
            </a:r>
            <a:r>
              <a:rPr lang="ar-DZ" sz="4000" b="1" dirty="0" err="1"/>
              <a:t>كالاطباء</a:t>
            </a:r>
            <a:r>
              <a:rPr lang="ar-DZ" sz="4000" b="1" dirty="0"/>
              <a:t>، المهندسين المعماريين، المحامين، الموثقين، الصيادلة، المحضرين القضائيين، القضاة، الصحفيين، الجامعة.... </a:t>
            </a:r>
            <a:endParaRPr lang="fr-FR" sz="4000" dirty="0"/>
          </a:p>
          <a:p>
            <a:pPr rtl="1"/>
            <a:r>
              <a:rPr lang="ar-DZ" sz="4000" b="1" dirty="0"/>
              <a:t>ماذا عن </a:t>
            </a:r>
            <a:r>
              <a:rPr lang="ar-DZ" sz="4000" b="1" dirty="0" err="1"/>
              <a:t>السياسين</a:t>
            </a:r>
            <a:r>
              <a:rPr lang="ar-DZ" sz="4000" b="1" dirty="0"/>
              <a:t>؟؟؟</a:t>
            </a:r>
            <a:endParaRPr lang="fr-FR" sz="4000" dirty="0"/>
          </a:p>
          <a:p>
            <a:pPr rtl="1"/>
            <a:endParaRPr lang="fr-FR" sz="40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algn="r" rtl="1"/>
            <a:r>
              <a:rPr lang="ar-DZ" sz="4000" b="1" u="sng" dirty="0"/>
              <a:t>4-أنواع المدونات :</a:t>
            </a:r>
            <a:r>
              <a:rPr lang="ar-DZ" sz="4000" u="sng" dirty="0"/>
              <a:t> </a:t>
            </a:r>
            <a:endParaRPr lang="fr-FR" sz="4000" u="sng" dirty="0"/>
          </a:p>
          <a:p>
            <a:pPr algn="r" rtl="1"/>
            <a:r>
              <a:rPr lang="ar-DZ" sz="4000" dirty="0"/>
              <a:t>يمكن الحديث هنا عن نوعين أساسيين هما : </a:t>
            </a:r>
            <a:endParaRPr lang="fr-FR" sz="4000" dirty="0"/>
          </a:p>
          <a:p>
            <a:pPr lvl="1" algn="r" rtl="1">
              <a:buFont typeface="Wingdings" pitchFamily="2" charset="2"/>
              <a:buChar char="ü"/>
            </a:pPr>
            <a:r>
              <a:rPr lang="ar-DZ" sz="4000" dirty="0"/>
              <a:t>المدونة الأخلاقية القائمة على أساس </a:t>
            </a:r>
            <a:r>
              <a:rPr lang="ar-DZ" sz="4000" b="1" u="sng" dirty="0"/>
              <a:t>الإذعان</a:t>
            </a:r>
            <a:r>
              <a:rPr lang="ar-DZ" sz="4000" dirty="0"/>
              <a:t> والتي يتم فيها التركيز على الجوانب القانونية والمعايير التي تمنع السلوك </a:t>
            </a:r>
            <a:r>
              <a:rPr lang="ar-DZ" sz="4000" dirty="0" err="1"/>
              <a:t>اللاأخلاقي</a:t>
            </a:r>
            <a:r>
              <a:rPr lang="ar-DZ" sz="4000" dirty="0"/>
              <a:t> . </a:t>
            </a:r>
            <a:endParaRPr lang="fr-FR" sz="4000" dirty="0"/>
          </a:p>
          <a:p>
            <a:pPr lvl="1" algn="r" rtl="1">
              <a:buFont typeface="Wingdings" pitchFamily="2" charset="2"/>
              <a:buChar char="ü"/>
            </a:pPr>
            <a:r>
              <a:rPr lang="ar-DZ" sz="4000" dirty="0"/>
              <a:t>المدونات القائمة على أساس </a:t>
            </a:r>
            <a:r>
              <a:rPr lang="ar-DZ" sz="4000" b="1" u="sng" dirty="0"/>
              <a:t>النزاهة والاستقامة</a:t>
            </a:r>
            <a:r>
              <a:rPr lang="ar-DZ" sz="4000" dirty="0"/>
              <a:t> : وهي التي تعمل على تعزيز القيم التنظيمية وخلق بيئة ومناخ يدعم السلوك الأخلاقي القويم.</a:t>
            </a:r>
            <a:endParaRPr lang="fr-FR" sz="40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501122" cy="6143668"/>
          </a:xfrm>
        </p:spPr>
        <p:txBody>
          <a:bodyPr/>
          <a:lstStyle/>
          <a:p>
            <a:pPr algn="r" rtl="1"/>
            <a:r>
              <a:rPr lang="ar-DZ" sz="4000" b="1" dirty="0"/>
              <a:t>5- </a:t>
            </a:r>
            <a:r>
              <a:rPr lang="ar-DZ" sz="4000" b="1" u="sng" dirty="0"/>
              <a:t>عيوب وسلبيات المدونات الأخلاقية: </a:t>
            </a:r>
            <a:endParaRPr lang="fr-FR" sz="4000" u="sng" dirty="0"/>
          </a:p>
          <a:p>
            <a:pPr lvl="0" algn="l" rtl="1">
              <a:buFont typeface="Wingdings" pitchFamily="2" charset="2"/>
              <a:buChar char="ü"/>
            </a:pPr>
            <a:endParaRPr lang="en-US" sz="4000" b="1" i="1" dirty="0"/>
          </a:p>
          <a:p>
            <a:pPr lvl="0" algn="l" rtl="1">
              <a:buFont typeface="Wingdings" pitchFamily="2" charset="2"/>
              <a:buChar char="ü"/>
            </a:pPr>
            <a:r>
              <a:rPr lang="en-US" sz="4000" b="1" i="1" dirty="0"/>
              <a:t>Le </a:t>
            </a:r>
            <a:r>
              <a:rPr lang="en-US" sz="4000" b="1" i="1" dirty="0" err="1"/>
              <a:t>décalage</a:t>
            </a:r>
            <a:r>
              <a:rPr lang="en-US" sz="4000" b="1" i="1" dirty="0"/>
              <a:t> entre le </a:t>
            </a:r>
            <a:r>
              <a:rPr lang="en-US" sz="4000" b="1" i="1" dirty="0" err="1"/>
              <a:t>discours</a:t>
            </a:r>
            <a:r>
              <a:rPr lang="en-US" sz="4000" b="1" i="1" dirty="0"/>
              <a:t> et les </a:t>
            </a:r>
            <a:r>
              <a:rPr lang="en-US" sz="4000" b="1" i="1" dirty="0" err="1"/>
              <a:t>faits</a:t>
            </a:r>
            <a:endParaRPr lang="en-US" sz="4000" b="1" i="1" dirty="0"/>
          </a:p>
          <a:p>
            <a:pPr lvl="0" rtl="1"/>
            <a:r>
              <a:rPr lang="ar-DZ" sz="4000" dirty="0"/>
              <a:t>فالمدونة الأخلاقية معرضة لأن تكون مجرد شعارات براقة </a:t>
            </a:r>
            <a:r>
              <a:rPr lang="ar-DZ" sz="4000" dirty="0" err="1"/>
              <a:t>مرفوعه</a:t>
            </a:r>
            <a:r>
              <a:rPr lang="ar-DZ" sz="4000" dirty="0"/>
              <a:t> لتلميع صورة الشركة ، دون أن تقدم صورة </a:t>
            </a:r>
            <a:r>
              <a:rPr lang="ar-DZ" sz="4000" dirty="0" err="1"/>
              <a:t>حقيقيته</a:t>
            </a:r>
            <a:r>
              <a:rPr lang="ar-DZ" sz="4000" dirty="0"/>
              <a:t> لواقع الممارسات داخل الشركة. </a:t>
            </a:r>
            <a:r>
              <a:rPr lang="fr-FR" sz="4000" dirty="0"/>
              <a:t>Total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745</TotalTime>
  <Words>310</Words>
  <Application>Microsoft Office PowerPoint</Application>
  <PresentationFormat>Affichage à l'écran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Rockwell</vt:lpstr>
      <vt:lpstr>Wingdings</vt:lpstr>
      <vt:lpstr>Wingdings 2</vt:lpstr>
      <vt:lpstr>Wingdings 3</vt:lpstr>
      <vt:lpstr>Fonderie</vt:lpstr>
      <vt:lpstr>Brin</vt:lpstr>
      <vt:lpstr>    كلية العلوم الاقتصادية التجارية وعلوم التسيير السنة ثانية – علوم التسيير مقياس الفساد وأخلاقيات الأعمال المحاضرة رقم (11) 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yoyo</dc:creator>
  <cp:lastModifiedBy>Nellow _</cp:lastModifiedBy>
  <cp:revision>59</cp:revision>
  <dcterms:created xsi:type="dcterms:W3CDTF">2015-03-25T16:02:27Z</dcterms:created>
  <dcterms:modified xsi:type="dcterms:W3CDTF">2020-04-21T18:13:23Z</dcterms:modified>
</cp:coreProperties>
</file>