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9"/>
  </p:notesMasterIdLst>
  <p:sldIdLst>
    <p:sldId id="266" r:id="rId2"/>
    <p:sldId id="259" r:id="rId3"/>
    <p:sldId id="261" r:id="rId4"/>
    <p:sldId id="260" r:id="rId5"/>
    <p:sldId id="262" r:id="rId6"/>
    <p:sldId id="264" r:id="rId7"/>
    <p:sldId id="258" r:id="rId8"/>
  </p:sldIdLst>
  <p:sldSz cx="12192000" cy="6858000"/>
  <p:notesSz cx="6858000" cy="9144000"/>
  <p:defaultTextStyle>
    <a:defPPr>
      <a:defRPr lang="fr-D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368"/>
    <p:restoredTop sz="94611"/>
  </p:normalViewPr>
  <p:slideViewPr>
    <p:cSldViewPr snapToGrid="0" snapToObjects="1">
      <p:cViewPr varScale="1">
        <p:scale>
          <a:sx n="76" d="100"/>
          <a:sy n="76" d="100"/>
        </p:scale>
        <p:origin x="232" y="5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DZ"/>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DAACD63-1F2C-D04F-A22F-03625004C1B9}" type="datetimeFigureOut">
              <a:rPr lang="fr-DZ" smtClean="0"/>
              <a:t>14/03/2020</a:t>
            </a:fld>
            <a:endParaRPr lang="fr-DZ"/>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DZ"/>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DZ"/>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3F6DFDC-4872-2D49-827E-1A2E6597201C}" type="slidenum">
              <a:rPr lang="fr-DZ" smtClean="0"/>
              <a:t>‹N°›</a:t>
            </a:fld>
            <a:endParaRPr lang="fr-DZ"/>
          </a:p>
        </p:txBody>
      </p:sp>
    </p:spTree>
    <p:extLst>
      <p:ext uri="{BB962C8B-B14F-4D97-AF65-F5344CB8AC3E}">
        <p14:creationId xmlns:p14="http://schemas.microsoft.com/office/powerpoint/2010/main" val="32397645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ar-DZ" sz="1200" b="1" i="0" u="none" strike="noStrike" kern="1200" dirty="0">
                <a:solidFill>
                  <a:schemeClr val="tx1"/>
                </a:solidFill>
                <a:effectLst/>
                <a:latin typeface="+mn-lt"/>
                <a:ea typeface="+mn-ea"/>
                <a:cs typeface="+mn-cs"/>
              </a:rPr>
              <a:t>معدل العائد الخالي من الخطر :</a:t>
            </a:r>
            <a:endParaRPr lang="ar-DZ" sz="1200" b="0" i="0" u="none" strike="noStrike" kern="1200" dirty="0">
              <a:solidFill>
                <a:schemeClr val="tx1"/>
              </a:solidFill>
              <a:effectLst/>
              <a:latin typeface="+mn-lt"/>
              <a:ea typeface="+mn-ea"/>
              <a:cs typeface="+mn-cs"/>
            </a:endParaRPr>
          </a:p>
          <a:p>
            <a:r>
              <a:rPr lang="ar-DZ" sz="1200" b="0" i="0" u="none" strike="noStrike" kern="1200" dirty="0">
                <a:solidFill>
                  <a:schemeClr val="tx1"/>
                </a:solidFill>
                <a:effectLst/>
                <a:latin typeface="+mn-lt"/>
                <a:ea typeface="+mn-ea"/>
                <a:cs typeface="+mn-cs"/>
              </a:rPr>
              <a:t>يقصد به معدل العائد علي ورقة مالية ذات دخل ثابت تصدرها جهة حكومية قادرة تماما علي سداد ما عليها من التزامات تجاه حامل تلك الورقة مثل معدل العائد علي اذون الخزانة ومعدل العائد علي السندات الحكومية .</a:t>
            </a:r>
          </a:p>
        </p:txBody>
      </p:sp>
      <p:sp>
        <p:nvSpPr>
          <p:cNvPr id="4" name="Espace réservé du numéro de diapositive 3"/>
          <p:cNvSpPr>
            <a:spLocks noGrp="1"/>
          </p:cNvSpPr>
          <p:nvPr>
            <p:ph type="sldNum" sz="quarter" idx="5"/>
          </p:nvPr>
        </p:nvSpPr>
        <p:spPr/>
        <p:txBody>
          <a:bodyPr/>
          <a:lstStyle/>
          <a:p>
            <a:fld id="{63F6DFDC-4872-2D49-827E-1A2E6597201C}" type="slidenum">
              <a:rPr lang="fr-DZ" smtClean="0"/>
              <a:t>3</a:t>
            </a:fld>
            <a:endParaRPr lang="fr-DZ"/>
          </a:p>
        </p:txBody>
      </p:sp>
    </p:spTree>
    <p:extLst>
      <p:ext uri="{BB962C8B-B14F-4D97-AF65-F5344CB8AC3E}">
        <p14:creationId xmlns:p14="http://schemas.microsoft.com/office/powerpoint/2010/main" val="127434244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fr-FR"/>
              <a:t>Modifiez le style du titre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0F3A0E1B-5B43-B64C-86F8-519ABFD1F11C}" type="datetime1">
              <a:rPr lang="fr-FR" smtClean="0"/>
              <a:t>14/03/2020</a:t>
            </a:fld>
            <a:endParaRPr lang="ar-SA"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r>
              <a:rPr lang="ar-SA"/>
              <a:t>د.قشاري يسمينة   </a:t>
            </a:r>
            <a:r>
              <a:rPr lang="fr-FR"/>
              <a:t>e-mail: guechariuniv2016@gmail.com </a:t>
            </a:r>
            <a:endParaRPr lang="ar-SA"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25871DA0-99FA-5C4C-B687-95454B7D3B8F}" type="slidenum">
              <a:rPr lang="ar-SA" smtClean="0"/>
              <a:t>‹N°›</a:t>
            </a:fld>
            <a:endParaRPr lang="ar-SA" dirty="0"/>
          </a:p>
        </p:txBody>
      </p:sp>
    </p:spTree>
    <p:extLst>
      <p:ext uri="{BB962C8B-B14F-4D97-AF65-F5344CB8AC3E}">
        <p14:creationId xmlns:p14="http://schemas.microsoft.com/office/powerpoint/2010/main" val="22084969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dirty="0"/>
              <a:t>Cliquez sur l'icône pour ajouter une image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
Deuxième niveau
Troisième niveau
Quatrième niveau
Cinquième niveau</a:t>
            </a:r>
            <a:endParaRPr lang="en-US" dirty="0"/>
          </a:p>
        </p:txBody>
      </p:sp>
      <p:sp>
        <p:nvSpPr>
          <p:cNvPr id="5" name="Date Placeholder 4"/>
          <p:cNvSpPr>
            <a:spLocks noGrp="1"/>
          </p:cNvSpPr>
          <p:nvPr>
            <p:ph type="dt" sz="half" idx="10"/>
          </p:nvPr>
        </p:nvSpPr>
        <p:spPr/>
        <p:txBody>
          <a:bodyPr/>
          <a:lstStyle/>
          <a:p>
            <a:fld id="{DF5FB8AE-C951-7C4B-A84D-0CDDE98DF14A}" type="datetime1">
              <a:rPr lang="fr-FR" smtClean="0"/>
              <a:t>14/03/2020</a:t>
            </a:fld>
            <a:endParaRPr lang="ar-SA" dirty="0"/>
          </a:p>
        </p:txBody>
      </p:sp>
      <p:sp>
        <p:nvSpPr>
          <p:cNvPr id="6" name="Footer Placeholder 5"/>
          <p:cNvSpPr>
            <a:spLocks noGrp="1"/>
          </p:cNvSpPr>
          <p:nvPr>
            <p:ph type="ftr" sz="quarter" idx="11"/>
          </p:nvPr>
        </p:nvSpPr>
        <p:spPr/>
        <p:txBody>
          <a:bodyPr/>
          <a:lstStyle/>
          <a:p>
            <a:r>
              <a:rPr lang="ar-SA"/>
              <a:t>د.قشاري يسمينة   </a:t>
            </a:r>
            <a:r>
              <a:rPr lang="fr-FR"/>
              <a:t>e-mail: guechariuniv2016@gmail.com </a:t>
            </a:r>
            <a:endParaRPr lang="ar-SA"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25871DA0-99FA-5C4C-B687-95454B7D3B8F}" type="slidenum">
              <a:rPr lang="ar-SA" smtClean="0"/>
              <a:t>‹N°›</a:t>
            </a:fld>
            <a:endParaRPr lang="ar-SA" dirty="0"/>
          </a:p>
        </p:txBody>
      </p:sp>
    </p:spTree>
    <p:extLst>
      <p:ext uri="{BB962C8B-B14F-4D97-AF65-F5344CB8AC3E}">
        <p14:creationId xmlns:p14="http://schemas.microsoft.com/office/powerpoint/2010/main" val="26431756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re et légen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fr-FR"/>
              <a:t>Modifiez le style du titre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10"/>
          </p:nvPr>
        </p:nvSpPr>
        <p:spPr/>
        <p:txBody>
          <a:bodyPr/>
          <a:lstStyle/>
          <a:p>
            <a:fld id="{10CC154E-F16F-5340-AEEF-F5FD61146C64}" type="datetime1">
              <a:rPr lang="fr-FR" smtClean="0"/>
              <a:t>14/03/2020</a:t>
            </a:fld>
            <a:endParaRPr lang="ar-SA" dirty="0"/>
          </a:p>
        </p:txBody>
      </p:sp>
      <p:sp>
        <p:nvSpPr>
          <p:cNvPr id="5" name="Footer Placeholder 4"/>
          <p:cNvSpPr>
            <a:spLocks noGrp="1"/>
          </p:cNvSpPr>
          <p:nvPr>
            <p:ph type="ftr" sz="quarter" idx="11"/>
          </p:nvPr>
        </p:nvSpPr>
        <p:spPr/>
        <p:txBody>
          <a:bodyPr/>
          <a:lstStyle/>
          <a:p>
            <a:r>
              <a:rPr lang="ar-SA"/>
              <a:t>د.قشاري يسمينة   </a:t>
            </a:r>
            <a:r>
              <a:rPr lang="fr-FR"/>
              <a:t>e-mail: guechariuniv2016@gmail.com </a:t>
            </a:r>
            <a:endParaRPr lang="ar-SA"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25871DA0-99FA-5C4C-B687-95454B7D3B8F}" type="slidenum">
              <a:rPr lang="ar-SA" smtClean="0"/>
              <a:t>‹N°›</a:t>
            </a:fld>
            <a:endParaRPr lang="ar-SA" dirty="0"/>
          </a:p>
        </p:txBody>
      </p:sp>
    </p:spTree>
    <p:extLst>
      <p:ext uri="{BB962C8B-B14F-4D97-AF65-F5344CB8AC3E}">
        <p14:creationId xmlns:p14="http://schemas.microsoft.com/office/powerpoint/2010/main" val="3399614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tion avec légende">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fr-FR"/>
              <a:t>Modifiez le style du titre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
Deuxième niveau
Troisième niveau
Quatrième niveau
Cinquième niveau</a:t>
            </a:r>
            <a:endParaRPr lang="en-US" dirty="0"/>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10"/>
          </p:nvPr>
        </p:nvSpPr>
        <p:spPr/>
        <p:txBody>
          <a:bodyPr/>
          <a:lstStyle/>
          <a:p>
            <a:fld id="{47C3C1A1-CDFA-6247-842C-7925F6408074}" type="datetime1">
              <a:rPr lang="fr-FR" smtClean="0"/>
              <a:t>14/03/2020</a:t>
            </a:fld>
            <a:endParaRPr lang="ar-SA" dirty="0"/>
          </a:p>
        </p:txBody>
      </p:sp>
      <p:sp>
        <p:nvSpPr>
          <p:cNvPr id="5" name="Footer Placeholder 4"/>
          <p:cNvSpPr>
            <a:spLocks noGrp="1"/>
          </p:cNvSpPr>
          <p:nvPr>
            <p:ph type="ftr" sz="quarter" idx="11"/>
          </p:nvPr>
        </p:nvSpPr>
        <p:spPr/>
        <p:txBody>
          <a:bodyPr/>
          <a:lstStyle/>
          <a:p>
            <a:r>
              <a:rPr lang="ar-SA"/>
              <a:t>د.قشاري يسمينة   </a:t>
            </a:r>
            <a:r>
              <a:rPr lang="fr-FR"/>
              <a:t>e-mail: guechariuniv2016@gmail.com </a:t>
            </a:r>
            <a:endParaRPr lang="ar-SA"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25871DA0-99FA-5C4C-B687-95454B7D3B8F}" type="slidenum">
              <a:rPr lang="ar-SA" smtClean="0"/>
              <a:t>‹N°›</a:t>
            </a:fld>
            <a:endParaRPr lang="ar-SA" dirty="0"/>
          </a:p>
        </p:txBody>
      </p:sp>
    </p:spTree>
    <p:extLst>
      <p:ext uri="{BB962C8B-B14F-4D97-AF65-F5344CB8AC3E}">
        <p14:creationId xmlns:p14="http://schemas.microsoft.com/office/powerpoint/2010/main" val="41351967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Carte no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10"/>
          </p:nvPr>
        </p:nvSpPr>
        <p:spPr/>
        <p:txBody>
          <a:bodyPr/>
          <a:lstStyle/>
          <a:p>
            <a:fld id="{DE4A1488-0B77-154E-9E8F-477E3B0F7FB3}" type="datetime1">
              <a:rPr lang="fr-FR" smtClean="0"/>
              <a:t>14/03/2020</a:t>
            </a:fld>
            <a:endParaRPr lang="ar-SA" dirty="0"/>
          </a:p>
        </p:txBody>
      </p:sp>
      <p:sp>
        <p:nvSpPr>
          <p:cNvPr id="5" name="Footer Placeholder 4"/>
          <p:cNvSpPr>
            <a:spLocks noGrp="1"/>
          </p:cNvSpPr>
          <p:nvPr>
            <p:ph type="ftr" sz="quarter" idx="11"/>
          </p:nvPr>
        </p:nvSpPr>
        <p:spPr/>
        <p:txBody>
          <a:bodyPr/>
          <a:lstStyle/>
          <a:p>
            <a:r>
              <a:rPr lang="ar-SA"/>
              <a:t>د.قشاري يسمينة   </a:t>
            </a:r>
            <a:r>
              <a:rPr lang="fr-FR"/>
              <a:t>e-mail: guechariuniv2016@gmail.com </a:t>
            </a:r>
            <a:endParaRPr lang="ar-SA"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25871DA0-99FA-5C4C-B687-95454B7D3B8F}" type="slidenum">
              <a:rPr lang="ar-SA" smtClean="0"/>
              <a:t>‹N°›</a:t>
            </a:fld>
            <a:endParaRPr lang="ar-SA" dirty="0"/>
          </a:p>
        </p:txBody>
      </p:sp>
    </p:spTree>
    <p:extLst>
      <p:ext uri="{BB962C8B-B14F-4D97-AF65-F5344CB8AC3E}">
        <p14:creationId xmlns:p14="http://schemas.microsoft.com/office/powerpoint/2010/main" val="12001090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fr-FR"/>
              <a:t>Modifiez le style du titre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
Deuxième niveau
Troisième niveau
Quatrième niveau
Cinquième niveau</a:t>
            </a:r>
            <a:endParaRPr lang="en-US" dirty="0"/>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
Deuxième niveau
Troisième niveau
Quatrième niveau
Cinquième niveau</a:t>
            </a:r>
            <a:endParaRPr lang="en-US" dirty="0"/>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
Deuxième niveau
Troisième niveau
Quatrième niveau
Cinquième niveau</a:t>
            </a:r>
            <a:endParaRPr lang="en-US" dirty="0"/>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
Deuxième niveau
Troisième niveau
Quatrième niveau
Cinquième niveau</a:t>
            </a:r>
            <a:endParaRPr lang="en-US" dirty="0"/>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
Deuxième niveau
Troisième niveau
Quatrième niveau
Cinquième niveau</a:t>
            </a:r>
            <a:endParaRPr lang="en-US" dirty="0"/>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
Deuxième niveau
Troisième niveau
Quatrième niveau
Cinquième niveau</a:t>
            </a:r>
            <a:endParaRPr lang="en-US" dirty="0"/>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3237A8B4-203B-A240-8241-5515E08AB98F}" type="datetime1">
              <a:rPr lang="fr-FR" smtClean="0"/>
              <a:t>14/03/2020</a:t>
            </a:fld>
            <a:endParaRPr lang="ar-SA" dirty="0"/>
          </a:p>
        </p:txBody>
      </p:sp>
      <p:sp>
        <p:nvSpPr>
          <p:cNvPr id="8" name="Footer Placeholder 7"/>
          <p:cNvSpPr>
            <a:spLocks noGrp="1"/>
          </p:cNvSpPr>
          <p:nvPr>
            <p:ph type="ftr" sz="quarter" idx="11"/>
          </p:nvPr>
        </p:nvSpPr>
        <p:spPr/>
        <p:txBody>
          <a:bodyPr/>
          <a:lstStyle/>
          <a:p>
            <a:r>
              <a:rPr lang="ar-SA"/>
              <a:t>د.قشاري يسمينة   </a:t>
            </a:r>
            <a:r>
              <a:rPr lang="fr-FR"/>
              <a:t>e-mail: guechariuniv2016@gmail.com </a:t>
            </a:r>
            <a:endParaRPr lang="ar-SA" dirty="0"/>
          </a:p>
        </p:txBody>
      </p:sp>
      <p:sp>
        <p:nvSpPr>
          <p:cNvPr id="9" name="Slide Number Placeholder 8"/>
          <p:cNvSpPr>
            <a:spLocks noGrp="1"/>
          </p:cNvSpPr>
          <p:nvPr>
            <p:ph type="sldNum" sz="quarter" idx="12"/>
          </p:nvPr>
        </p:nvSpPr>
        <p:spPr/>
        <p:txBody>
          <a:bodyPr/>
          <a:lstStyle/>
          <a:p>
            <a:fld id="{25871DA0-99FA-5C4C-B687-95454B7D3B8F}" type="slidenum">
              <a:rPr lang="ar-SA" smtClean="0"/>
              <a:t>‹N°›</a:t>
            </a:fld>
            <a:endParaRPr lang="ar-SA" dirty="0"/>
          </a:p>
        </p:txBody>
      </p:sp>
    </p:spTree>
    <p:extLst>
      <p:ext uri="{BB962C8B-B14F-4D97-AF65-F5344CB8AC3E}">
        <p14:creationId xmlns:p14="http://schemas.microsoft.com/office/powerpoint/2010/main" val="35154308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fr-FR"/>
              <a:t>Modifiez le style du titre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
Deuxième niveau
Troisième niveau
Quatrième niveau
Cinquième niveau</a:t>
            </a:r>
            <a:endParaRPr lang="en-US" dirty="0"/>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dirty="0"/>
              <a:t>Cliquez sur l'icône pour ajouter une image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
Deuxième niveau
Troisième niveau
Quatrième niveau
Cinquième niveau</a:t>
            </a:r>
            <a:endParaRPr lang="en-US" dirty="0"/>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
Deuxième niveau
Troisième niveau
Quatrième niveau
Cinquième niveau</a:t>
            </a:r>
            <a:endParaRPr lang="en-US" dirty="0"/>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dirty="0"/>
              <a:t>Cliquez sur l'icône pour ajouter une image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
Deuxième niveau
Troisième niveau
Quatrième niveau
Cinquième niveau</a:t>
            </a:r>
            <a:endParaRPr lang="en-US" dirty="0"/>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
Deuxième niveau
Troisième niveau
Quatrième niveau
Cinquième niveau</a:t>
            </a:r>
            <a:endParaRPr lang="en-US" dirty="0"/>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dirty="0"/>
              <a:t>Cliquez sur l'icône pour ajouter une image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
Deuxième niveau
Troisième niveau
Quatrième niveau
Cinquième niveau</a:t>
            </a:r>
            <a:endParaRPr lang="en-US" dirty="0"/>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DE17EDE3-BFA9-AF43-97BA-F0D090BAF03C}" type="datetime1">
              <a:rPr lang="fr-FR" smtClean="0"/>
              <a:t>14/03/2020</a:t>
            </a:fld>
            <a:endParaRPr lang="ar-SA" dirty="0"/>
          </a:p>
        </p:txBody>
      </p:sp>
      <p:sp>
        <p:nvSpPr>
          <p:cNvPr id="8" name="Footer Placeholder 7"/>
          <p:cNvSpPr>
            <a:spLocks noGrp="1"/>
          </p:cNvSpPr>
          <p:nvPr>
            <p:ph type="ftr" sz="quarter" idx="11"/>
          </p:nvPr>
        </p:nvSpPr>
        <p:spPr>
          <a:xfrm>
            <a:off x="561111" y="6391838"/>
            <a:ext cx="3644282" cy="304801"/>
          </a:xfrm>
        </p:spPr>
        <p:txBody>
          <a:bodyPr/>
          <a:lstStyle/>
          <a:p>
            <a:r>
              <a:rPr lang="ar-SA"/>
              <a:t>د.قشاري يسمينة   </a:t>
            </a:r>
            <a:r>
              <a:rPr lang="fr-FR"/>
              <a:t>e-mail: guechariuniv2016@gmail.com </a:t>
            </a:r>
            <a:endParaRPr lang="ar-SA" dirty="0"/>
          </a:p>
        </p:txBody>
      </p:sp>
      <p:sp>
        <p:nvSpPr>
          <p:cNvPr id="9" name="Slide Number Placeholder 8"/>
          <p:cNvSpPr>
            <a:spLocks noGrp="1"/>
          </p:cNvSpPr>
          <p:nvPr>
            <p:ph type="sldNum" sz="quarter" idx="12"/>
          </p:nvPr>
        </p:nvSpPr>
        <p:spPr/>
        <p:txBody>
          <a:bodyPr/>
          <a:lstStyle/>
          <a:p>
            <a:fld id="{25871DA0-99FA-5C4C-B687-95454B7D3B8F}" type="slidenum">
              <a:rPr lang="ar-SA" smtClean="0"/>
              <a:t>‹N°›</a:t>
            </a:fld>
            <a:endParaRPr lang="ar-SA" dirty="0"/>
          </a:p>
        </p:txBody>
      </p:sp>
    </p:spTree>
    <p:extLst>
      <p:ext uri="{BB962C8B-B14F-4D97-AF65-F5344CB8AC3E}">
        <p14:creationId xmlns:p14="http://schemas.microsoft.com/office/powerpoint/2010/main" val="321903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fr-FR"/>
              <a:t>Modifiez le style du titre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8EE8629-E8EA-BF4F-B17C-50090FAA6840}" type="datetime1">
              <a:rPr lang="fr-FR" smtClean="0"/>
              <a:t>14/03/2020</a:t>
            </a:fld>
            <a:endParaRPr lang="ar-SA" dirty="0"/>
          </a:p>
        </p:txBody>
      </p:sp>
      <p:sp>
        <p:nvSpPr>
          <p:cNvPr id="5" name="Footer Placeholder 4"/>
          <p:cNvSpPr>
            <a:spLocks noGrp="1"/>
          </p:cNvSpPr>
          <p:nvPr>
            <p:ph type="ftr" sz="quarter" idx="11"/>
          </p:nvPr>
        </p:nvSpPr>
        <p:spPr/>
        <p:txBody>
          <a:bodyPr/>
          <a:lstStyle/>
          <a:p>
            <a:r>
              <a:rPr lang="ar-SA"/>
              <a:t>د.قشاري يسمينة   </a:t>
            </a:r>
            <a:r>
              <a:rPr lang="fr-FR"/>
              <a:t>e-mail: guechariuniv2016@gmail.com </a:t>
            </a:r>
            <a:endParaRPr lang="ar-SA" dirty="0"/>
          </a:p>
        </p:txBody>
      </p:sp>
      <p:sp>
        <p:nvSpPr>
          <p:cNvPr id="6" name="Slide Number Placeholder 5"/>
          <p:cNvSpPr>
            <a:spLocks noGrp="1"/>
          </p:cNvSpPr>
          <p:nvPr>
            <p:ph type="sldNum" sz="quarter" idx="12"/>
          </p:nvPr>
        </p:nvSpPr>
        <p:spPr/>
        <p:txBody>
          <a:bodyPr/>
          <a:lstStyle/>
          <a:p>
            <a:fld id="{25871DA0-99FA-5C4C-B687-95454B7D3B8F}" type="slidenum">
              <a:rPr lang="ar-SA" smtClean="0"/>
              <a:t>‹N°›</a:t>
            </a:fld>
            <a:endParaRPr lang="ar-SA" dirty="0"/>
          </a:p>
        </p:txBody>
      </p:sp>
    </p:spTree>
    <p:extLst>
      <p:ext uri="{BB962C8B-B14F-4D97-AF65-F5344CB8AC3E}">
        <p14:creationId xmlns:p14="http://schemas.microsoft.com/office/powerpoint/2010/main" val="24342538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fr-FR"/>
              <a:t>Modifiez le style du titre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1B363EE-ADFB-3043-9262-A87840367B6B}" type="datetime1">
              <a:rPr lang="fr-FR" smtClean="0"/>
              <a:t>14/03/2020</a:t>
            </a:fld>
            <a:endParaRPr lang="ar-SA" dirty="0"/>
          </a:p>
        </p:txBody>
      </p:sp>
      <p:sp>
        <p:nvSpPr>
          <p:cNvPr id="5" name="Footer Placeholder 4"/>
          <p:cNvSpPr>
            <a:spLocks noGrp="1"/>
          </p:cNvSpPr>
          <p:nvPr>
            <p:ph type="ftr" sz="quarter" idx="11"/>
          </p:nvPr>
        </p:nvSpPr>
        <p:spPr/>
        <p:txBody>
          <a:bodyPr/>
          <a:lstStyle/>
          <a:p>
            <a:r>
              <a:rPr lang="ar-SA"/>
              <a:t>د.قشاري يسمينة   </a:t>
            </a:r>
            <a:r>
              <a:rPr lang="fr-FR"/>
              <a:t>e-mail: guechariuniv2016@gmail.com </a:t>
            </a:r>
            <a:endParaRPr lang="ar-SA"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25871DA0-99FA-5C4C-B687-95454B7D3B8F}" type="slidenum">
              <a:rPr lang="ar-SA" smtClean="0"/>
              <a:t>‹N°›</a:t>
            </a:fld>
            <a:endParaRPr lang="ar-SA" dirty="0"/>
          </a:p>
        </p:txBody>
      </p:sp>
    </p:spTree>
    <p:extLst>
      <p:ext uri="{BB962C8B-B14F-4D97-AF65-F5344CB8AC3E}">
        <p14:creationId xmlns:p14="http://schemas.microsoft.com/office/powerpoint/2010/main" val="32526557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10"/>
          </p:nvPr>
        </p:nvSpPr>
        <p:spPr/>
        <p:txBody>
          <a:bodyPr/>
          <a:lstStyle/>
          <a:p>
            <a:fld id="{76FC0778-A823-3044-A12A-7DA08FBFCC3C}" type="datetime1">
              <a:rPr lang="fr-FR" smtClean="0"/>
              <a:t>14/03/2020</a:t>
            </a:fld>
            <a:endParaRPr lang="ar-SA" dirty="0"/>
          </a:p>
        </p:txBody>
      </p:sp>
      <p:sp>
        <p:nvSpPr>
          <p:cNvPr id="5" name="Footer Placeholder 4"/>
          <p:cNvSpPr>
            <a:spLocks noGrp="1"/>
          </p:cNvSpPr>
          <p:nvPr>
            <p:ph type="ftr" sz="quarter" idx="11"/>
          </p:nvPr>
        </p:nvSpPr>
        <p:spPr/>
        <p:txBody>
          <a:bodyPr/>
          <a:lstStyle/>
          <a:p>
            <a:r>
              <a:rPr lang="ar-SA"/>
              <a:t>د.قشاري يسمينة   </a:t>
            </a:r>
            <a:r>
              <a:rPr lang="fr-FR"/>
              <a:t>e-mail: guechariuniv2016@gmail.com </a:t>
            </a:r>
            <a:endParaRPr lang="ar-SA" dirty="0"/>
          </a:p>
        </p:txBody>
      </p:sp>
      <p:sp>
        <p:nvSpPr>
          <p:cNvPr id="6" name="Slide Number Placeholder 5"/>
          <p:cNvSpPr>
            <a:spLocks noGrp="1"/>
          </p:cNvSpPr>
          <p:nvPr>
            <p:ph type="sldNum" sz="quarter" idx="12"/>
          </p:nvPr>
        </p:nvSpPr>
        <p:spPr/>
        <p:txBody>
          <a:bodyPr/>
          <a:lstStyle/>
          <a:p>
            <a:fld id="{25871DA0-99FA-5C4C-B687-95454B7D3B8F}" type="slidenum">
              <a:rPr lang="ar-SA" smtClean="0"/>
              <a:t>‹N°›</a:t>
            </a:fld>
            <a:endParaRPr lang="ar-SA" dirty="0"/>
          </a:p>
        </p:txBody>
      </p:sp>
    </p:spTree>
    <p:extLst>
      <p:ext uri="{BB962C8B-B14F-4D97-AF65-F5344CB8AC3E}">
        <p14:creationId xmlns:p14="http://schemas.microsoft.com/office/powerpoint/2010/main" val="35796964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10"/>
          </p:nvPr>
        </p:nvSpPr>
        <p:spPr/>
        <p:txBody>
          <a:bodyPr/>
          <a:lstStyle/>
          <a:p>
            <a:fld id="{B304AE23-F0DF-E045-B892-D53BCEC46FD9}" type="datetime1">
              <a:rPr lang="fr-FR" smtClean="0"/>
              <a:t>14/03/2020</a:t>
            </a:fld>
            <a:endParaRPr lang="ar-SA" dirty="0"/>
          </a:p>
        </p:txBody>
      </p:sp>
      <p:sp>
        <p:nvSpPr>
          <p:cNvPr id="5" name="Footer Placeholder 4"/>
          <p:cNvSpPr>
            <a:spLocks noGrp="1"/>
          </p:cNvSpPr>
          <p:nvPr>
            <p:ph type="ftr" sz="quarter" idx="11"/>
          </p:nvPr>
        </p:nvSpPr>
        <p:spPr/>
        <p:txBody>
          <a:bodyPr/>
          <a:lstStyle/>
          <a:p>
            <a:r>
              <a:rPr lang="ar-SA"/>
              <a:t>د.قشاري يسمينة   </a:t>
            </a:r>
            <a:r>
              <a:rPr lang="fr-FR"/>
              <a:t>e-mail: guechariuniv2016@gmail.com </a:t>
            </a:r>
            <a:endParaRPr lang="ar-SA"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25871DA0-99FA-5C4C-B687-95454B7D3B8F}" type="slidenum">
              <a:rPr lang="ar-SA" smtClean="0"/>
              <a:t>‹N°›</a:t>
            </a:fld>
            <a:endParaRPr lang="ar-SA" dirty="0"/>
          </a:p>
        </p:txBody>
      </p:sp>
    </p:spTree>
    <p:extLst>
      <p:ext uri="{BB962C8B-B14F-4D97-AF65-F5344CB8AC3E}">
        <p14:creationId xmlns:p14="http://schemas.microsoft.com/office/powerpoint/2010/main" val="41975994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fr-FR"/>
              <a:t>Modifier les styles du texte du masque
Deuxième niveau
Troisième niveau
Quatrième niveau
Cinquième niveau</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fr-FR"/>
              <a:t>Modifier les styles du texte du masque
Deuxième niveau
Troisième niveau
Quatrième niveau
Cinquième niveau</a:t>
            </a:r>
            <a:endParaRPr lang="en-US" dirty="0"/>
          </a:p>
        </p:txBody>
      </p:sp>
      <p:sp>
        <p:nvSpPr>
          <p:cNvPr id="5" name="Date Placeholder 4"/>
          <p:cNvSpPr>
            <a:spLocks noGrp="1"/>
          </p:cNvSpPr>
          <p:nvPr>
            <p:ph type="dt" sz="half" idx="10"/>
          </p:nvPr>
        </p:nvSpPr>
        <p:spPr/>
        <p:txBody>
          <a:bodyPr/>
          <a:lstStyle/>
          <a:p>
            <a:fld id="{9675809E-CD99-234A-ACB6-BDE25136CB33}" type="datetime1">
              <a:rPr lang="fr-FR" smtClean="0"/>
              <a:t>14/03/2020</a:t>
            </a:fld>
            <a:endParaRPr lang="ar-SA" dirty="0"/>
          </a:p>
        </p:txBody>
      </p:sp>
      <p:sp>
        <p:nvSpPr>
          <p:cNvPr id="6" name="Footer Placeholder 5"/>
          <p:cNvSpPr>
            <a:spLocks noGrp="1"/>
          </p:cNvSpPr>
          <p:nvPr>
            <p:ph type="ftr" sz="quarter" idx="11"/>
          </p:nvPr>
        </p:nvSpPr>
        <p:spPr/>
        <p:txBody>
          <a:bodyPr/>
          <a:lstStyle/>
          <a:p>
            <a:r>
              <a:rPr lang="ar-SA"/>
              <a:t>د.قشاري يسمينة   </a:t>
            </a:r>
            <a:r>
              <a:rPr lang="fr-FR"/>
              <a:t>e-mail: guechariuniv2016@gmail.com </a:t>
            </a:r>
            <a:endParaRPr lang="ar-SA" dirty="0"/>
          </a:p>
        </p:txBody>
      </p:sp>
      <p:sp>
        <p:nvSpPr>
          <p:cNvPr id="7" name="Slide Number Placeholder 6"/>
          <p:cNvSpPr>
            <a:spLocks noGrp="1"/>
          </p:cNvSpPr>
          <p:nvPr>
            <p:ph type="sldNum" sz="quarter" idx="12"/>
          </p:nvPr>
        </p:nvSpPr>
        <p:spPr/>
        <p:txBody>
          <a:bodyPr/>
          <a:lstStyle/>
          <a:p>
            <a:fld id="{25871DA0-99FA-5C4C-B687-95454B7D3B8F}" type="slidenum">
              <a:rPr lang="ar-SA" smtClean="0"/>
              <a:t>‹N°›</a:t>
            </a:fld>
            <a:endParaRPr lang="ar-SA" dirty="0"/>
          </a:p>
        </p:txBody>
      </p:sp>
    </p:spTree>
    <p:extLst>
      <p:ext uri="{BB962C8B-B14F-4D97-AF65-F5344CB8AC3E}">
        <p14:creationId xmlns:p14="http://schemas.microsoft.com/office/powerpoint/2010/main" val="38628736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
Deuxième niveau
Troisième niveau
Quatrième niveau
Cinquième niveau</a:t>
            </a:r>
            <a:endParaRPr lang="en-US" dirty="0"/>
          </a:p>
        </p:txBody>
      </p:sp>
      <p:sp>
        <p:nvSpPr>
          <p:cNvPr id="4" name="Content Placeholder 3"/>
          <p:cNvSpPr>
            <a:spLocks noGrp="1"/>
          </p:cNvSpPr>
          <p:nvPr>
            <p:ph sz="half" idx="2"/>
          </p:nvPr>
        </p:nvSpPr>
        <p:spPr>
          <a:xfrm>
            <a:off x="1154954" y="3179762"/>
            <a:ext cx="4825158" cy="2840039"/>
          </a:xfrm>
        </p:spPr>
        <p:txBody>
          <a:bodyPr>
            <a:normAutofit/>
          </a:bodyPr>
          <a:lstStyle/>
          <a:p>
            <a:pPr lvl="0"/>
            <a:r>
              <a:rPr lang="fr-FR"/>
              <a:t>Modifier les styles du texte du masque
Deuxième niveau
Troisième niveau
Quatrième niveau
Cinquième niveau</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
Deuxième niveau
Troisième niveau
Quatrième niveau
Cinquième niveau</a:t>
            </a:r>
            <a:endParaRPr lang="en-US" dirty="0"/>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Modifier les styles du texte du masque
Deuxième niveau
Troisième niveau
Quatrième niveau
Cinquième niveau</a:t>
            </a:r>
            <a:endParaRPr lang="en-US" dirty="0"/>
          </a:p>
        </p:txBody>
      </p:sp>
      <p:sp>
        <p:nvSpPr>
          <p:cNvPr id="7" name="Date Placeholder 6"/>
          <p:cNvSpPr>
            <a:spLocks noGrp="1"/>
          </p:cNvSpPr>
          <p:nvPr>
            <p:ph type="dt" sz="half" idx="10"/>
          </p:nvPr>
        </p:nvSpPr>
        <p:spPr/>
        <p:txBody>
          <a:bodyPr/>
          <a:lstStyle/>
          <a:p>
            <a:fld id="{225111EE-169E-0148-A666-3C03C42EAC6A}" type="datetime1">
              <a:rPr lang="fr-FR" smtClean="0"/>
              <a:t>14/03/2020</a:t>
            </a:fld>
            <a:endParaRPr lang="ar-SA" dirty="0"/>
          </a:p>
        </p:txBody>
      </p:sp>
      <p:sp>
        <p:nvSpPr>
          <p:cNvPr id="8" name="Footer Placeholder 7"/>
          <p:cNvSpPr>
            <a:spLocks noGrp="1"/>
          </p:cNvSpPr>
          <p:nvPr>
            <p:ph type="ftr" sz="quarter" idx="11"/>
          </p:nvPr>
        </p:nvSpPr>
        <p:spPr/>
        <p:txBody>
          <a:bodyPr/>
          <a:lstStyle/>
          <a:p>
            <a:r>
              <a:rPr lang="ar-SA"/>
              <a:t>د.قشاري يسمينة   </a:t>
            </a:r>
            <a:r>
              <a:rPr lang="fr-FR"/>
              <a:t>e-mail: guechariuniv2016@gmail.com </a:t>
            </a:r>
            <a:endParaRPr lang="ar-SA" dirty="0"/>
          </a:p>
        </p:txBody>
      </p:sp>
      <p:sp>
        <p:nvSpPr>
          <p:cNvPr id="9" name="Slide Number Placeholder 8"/>
          <p:cNvSpPr>
            <a:spLocks noGrp="1"/>
          </p:cNvSpPr>
          <p:nvPr>
            <p:ph type="sldNum" sz="quarter" idx="12"/>
          </p:nvPr>
        </p:nvSpPr>
        <p:spPr/>
        <p:txBody>
          <a:bodyPr/>
          <a:lstStyle/>
          <a:p>
            <a:fld id="{25871DA0-99FA-5C4C-B687-95454B7D3B8F}" type="slidenum">
              <a:rPr lang="ar-SA" smtClean="0"/>
              <a:t>‹N°›</a:t>
            </a:fld>
            <a:endParaRPr lang="ar-SA" dirty="0"/>
          </a:p>
        </p:txBody>
      </p:sp>
    </p:spTree>
    <p:extLst>
      <p:ext uri="{BB962C8B-B14F-4D97-AF65-F5344CB8AC3E}">
        <p14:creationId xmlns:p14="http://schemas.microsoft.com/office/powerpoint/2010/main" val="207898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fr-FR"/>
              <a:t>Modifiez le style du titre</a:t>
            </a:r>
            <a:endParaRPr lang="en-US" dirty="0"/>
          </a:p>
        </p:txBody>
      </p:sp>
      <p:sp>
        <p:nvSpPr>
          <p:cNvPr id="3" name="Date Placeholder 2"/>
          <p:cNvSpPr>
            <a:spLocks noGrp="1"/>
          </p:cNvSpPr>
          <p:nvPr>
            <p:ph type="dt" sz="half" idx="10"/>
          </p:nvPr>
        </p:nvSpPr>
        <p:spPr/>
        <p:txBody>
          <a:bodyPr/>
          <a:lstStyle/>
          <a:p>
            <a:fld id="{8E4E858D-E0F6-F147-BE3A-78587B2EF2E5}" type="datetime1">
              <a:rPr lang="fr-FR" smtClean="0"/>
              <a:t>14/03/2020</a:t>
            </a:fld>
            <a:endParaRPr lang="ar-SA" dirty="0"/>
          </a:p>
        </p:txBody>
      </p:sp>
      <p:sp>
        <p:nvSpPr>
          <p:cNvPr id="4" name="Footer Placeholder 3"/>
          <p:cNvSpPr>
            <a:spLocks noGrp="1"/>
          </p:cNvSpPr>
          <p:nvPr>
            <p:ph type="ftr" sz="quarter" idx="11"/>
          </p:nvPr>
        </p:nvSpPr>
        <p:spPr/>
        <p:txBody>
          <a:bodyPr/>
          <a:lstStyle/>
          <a:p>
            <a:r>
              <a:rPr lang="ar-SA"/>
              <a:t>د.قشاري يسمينة   </a:t>
            </a:r>
            <a:r>
              <a:rPr lang="fr-FR"/>
              <a:t>e-mail: guechariuniv2016@gmail.com </a:t>
            </a:r>
            <a:endParaRPr lang="ar-SA" dirty="0"/>
          </a:p>
        </p:txBody>
      </p:sp>
      <p:sp>
        <p:nvSpPr>
          <p:cNvPr id="5" name="Slide Number Placeholder 4"/>
          <p:cNvSpPr>
            <a:spLocks noGrp="1"/>
          </p:cNvSpPr>
          <p:nvPr>
            <p:ph type="sldNum" sz="quarter" idx="12"/>
          </p:nvPr>
        </p:nvSpPr>
        <p:spPr/>
        <p:txBody>
          <a:bodyPr/>
          <a:lstStyle/>
          <a:p>
            <a:fld id="{25871DA0-99FA-5C4C-B687-95454B7D3B8F}" type="slidenum">
              <a:rPr lang="ar-SA" smtClean="0"/>
              <a:t>‹N°›</a:t>
            </a:fld>
            <a:endParaRPr lang="ar-SA" dirty="0"/>
          </a:p>
        </p:txBody>
      </p:sp>
    </p:spTree>
    <p:extLst>
      <p:ext uri="{BB962C8B-B14F-4D97-AF65-F5344CB8AC3E}">
        <p14:creationId xmlns:p14="http://schemas.microsoft.com/office/powerpoint/2010/main" val="3370326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302B87-56AE-7C4E-A34B-23121766BC40}" type="datetime1">
              <a:rPr lang="fr-FR" smtClean="0"/>
              <a:t>14/03/2020</a:t>
            </a:fld>
            <a:endParaRPr lang="ar-SA" dirty="0"/>
          </a:p>
        </p:txBody>
      </p:sp>
      <p:sp>
        <p:nvSpPr>
          <p:cNvPr id="3" name="Footer Placeholder 2"/>
          <p:cNvSpPr>
            <a:spLocks noGrp="1"/>
          </p:cNvSpPr>
          <p:nvPr>
            <p:ph type="ftr" sz="quarter" idx="11"/>
          </p:nvPr>
        </p:nvSpPr>
        <p:spPr/>
        <p:txBody>
          <a:bodyPr/>
          <a:lstStyle/>
          <a:p>
            <a:r>
              <a:rPr lang="ar-SA"/>
              <a:t>د.قشاري يسمينة   </a:t>
            </a:r>
            <a:r>
              <a:rPr lang="fr-FR"/>
              <a:t>e-mail: guechariuniv2016@gmail.com </a:t>
            </a:r>
            <a:endParaRPr lang="ar-SA"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25871DA0-99FA-5C4C-B687-95454B7D3B8F}" type="slidenum">
              <a:rPr lang="ar-SA" smtClean="0"/>
              <a:t>‹N°›</a:t>
            </a:fld>
            <a:endParaRPr lang="ar-SA" dirty="0"/>
          </a:p>
        </p:txBody>
      </p:sp>
    </p:spTree>
    <p:extLst>
      <p:ext uri="{BB962C8B-B14F-4D97-AF65-F5344CB8AC3E}">
        <p14:creationId xmlns:p14="http://schemas.microsoft.com/office/powerpoint/2010/main" val="19010897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fr-FR"/>
              <a:t>Modifiez le style du titre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fr-FR"/>
              <a:t>Modifier les styles du texte du masque
Deuxième niveau
Troisième niveau
Quatrième niveau
Cinquième niveau</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
Deuxième niveau
Troisième niveau
Quatrième niveau
Cinquième niveau</a:t>
            </a:r>
            <a:endParaRPr lang="en-US" dirty="0"/>
          </a:p>
        </p:txBody>
      </p:sp>
      <p:sp>
        <p:nvSpPr>
          <p:cNvPr id="5" name="Date Placeholder 4"/>
          <p:cNvSpPr>
            <a:spLocks noGrp="1"/>
          </p:cNvSpPr>
          <p:nvPr>
            <p:ph type="dt" sz="half" idx="10"/>
          </p:nvPr>
        </p:nvSpPr>
        <p:spPr/>
        <p:txBody>
          <a:bodyPr/>
          <a:lstStyle/>
          <a:p>
            <a:fld id="{3D3F2CFA-0E4D-DE4F-BD0E-D7BA4E1C57EE}" type="datetime1">
              <a:rPr lang="fr-FR" smtClean="0"/>
              <a:t>14/03/2020</a:t>
            </a:fld>
            <a:endParaRPr lang="ar-SA" dirty="0"/>
          </a:p>
        </p:txBody>
      </p:sp>
      <p:sp>
        <p:nvSpPr>
          <p:cNvPr id="6" name="Footer Placeholder 5"/>
          <p:cNvSpPr>
            <a:spLocks noGrp="1"/>
          </p:cNvSpPr>
          <p:nvPr>
            <p:ph type="ftr" sz="quarter" idx="11"/>
          </p:nvPr>
        </p:nvSpPr>
        <p:spPr/>
        <p:txBody>
          <a:bodyPr/>
          <a:lstStyle/>
          <a:p>
            <a:r>
              <a:rPr lang="ar-SA"/>
              <a:t>د.قشاري يسمينة   </a:t>
            </a:r>
            <a:r>
              <a:rPr lang="fr-FR"/>
              <a:t>e-mail: guechariuniv2016@gmail.com </a:t>
            </a:r>
            <a:endParaRPr lang="ar-SA"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25871DA0-99FA-5C4C-B687-95454B7D3B8F}" type="slidenum">
              <a:rPr lang="ar-SA" smtClean="0"/>
              <a:t>‹N°›</a:t>
            </a:fld>
            <a:endParaRPr lang="ar-SA" dirty="0"/>
          </a:p>
        </p:txBody>
      </p:sp>
    </p:spTree>
    <p:extLst>
      <p:ext uri="{BB962C8B-B14F-4D97-AF65-F5344CB8AC3E}">
        <p14:creationId xmlns:p14="http://schemas.microsoft.com/office/powerpoint/2010/main" val="20384337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fr-FR"/>
              <a:t>Modifiez le style du titre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fr-FR" dirty="0"/>
              <a:t>Cliquez sur l'icône pour ajouter une image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
Deuxième niveau
Troisième niveau
Quatrième niveau
Cinquième niveau</a:t>
            </a:r>
            <a:endParaRPr lang="en-US" dirty="0"/>
          </a:p>
        </p:txBody>
      </p:sp>
      <p:sp>
        <p:nvSpPr>
          <p:cNvPr id="5" name="Date Placeholder 4"/>
          <p:cNvSpPr>
            <a:spLocks noGrp="1"/>
          </p:cNvSpPr>
          <p:nvPr>
            <p:ph type="dt" sz="half" idx="10"/>
          </p:nvPr>
        </p:nvSpPr>
        <p:spPr/>
        <p:txBody>
          <a:bodyPr/>
          <a:lstStyle/>
          <a:p>
            <a:fld id="{C4A3B9C9-B2E4-4340-967A-502CDC653051}" type="datetime1">
              <a:rPr lang="fr-FR" smtClean="0"/>
              <a:t>14/03/2020</a:t>
            </a:fld>
            <a:endParaRPr lang="ar-SA" dirty="0"/>
          </a:p>
        </p:txBody>
      </p:sp>
      <p:sp>
        <p:nvSpPr>
          <p:cNvPr id="6" name="Footer Placeholder 5"/>
          <p:cNvSpPr>
            <a:spLocks noGrp="1"/>
          </p:cNvSpPr>
          <p:nvPr>
            <p:ph type="ftr" sz="quarter" idx="11"/>
          </p:nvPr>
        </p:nvSpPr>
        <p:spPr/>
        <p:txBody>
          <a:bodyPr/>
          <a:lstStyle/>
          <a:p>
            <a:r>
              <a:rPr lang="ar-SA"/>
              <a:t>د.قشاري يسمينة   </a:t>
            </a:r>
            <a:r>
              <a:rPr lang="fr-FR"/>
              <a:t>e-mail: guechariuniv2016@gmail.com </a:t>
            </a:r>
            <a:endParaRPr lang="ar-SA"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25871DA0-99FA-5C4C-B687-95454B7D3B8F}" type="slidenum">
              <a:rPr lang="ar-SA" smtClean="0"/>
              <a:t>‹N°›</a:t>
            </a:fld>
            <a:endParaRPr lang="ar-SA" dirty="0"/>
          </a:p>
        </p:txBody>
      </p:sp>
    </p:spTree>
    <p:extLst>
      <p:ext uri="{BB962C8B-B14F-4D97-AF65-F5344CB8AC3E}">
        <p14:creationId xmlns:p14="http://schemas.microsoft.com/office/powerpoint/2010/main" val="14412460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fr-FR"/>
              <a:t>Modifiez le style du titre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4BF1615F-85A3-8D42-8A58-49565FF67D84}" type="datetime1">
              <a:rPr lang="fr-FR" smtClean="0"/>
              <a:t>14/03/2020</a:t>
            </a:fld>
            <a:endParaRPr lang="ar-SA"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r>
              <a:rPr lang="ar-SA"/>
              <a:t>د.قشاري يسمينة   </a:t>
            </a:r>
            <a:r>
              <a:rPr lang="fr-FR"/>
              <a:t>e-mail: guechariuniv2016@gmail.com </a:t>
            </a:r>
            <a:endParaRPr lang="ar-SA"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25871DA0-99FA-5C4C-B687-95454B7D3B8F}" type="slidenum">
              <a:rPr lang="ar-SA" smtClean="0"/>
              <a:t>‹N°›</a:t>
            </a:fld>
            <a:endParaRPr lang="ar-SA" dirty="0"/>
          </a:p>
        </p:txBody>
      </p:sp>
    </p:spTree>
    <p:extLst>
      <p:ext uri="{BB962C8B-B14F-4D97-AF65-F5344CB8AC3E}">
        <p14:creationId xmlns:p14="http://schemas.microsoft.com/office/powerpoint/2010/main" val="251606278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hf hdr="0"/>
  <p:txStyles>
    <p:titleStyle>
      <a:lvl1pPr algn="l" defTabSz="457200" rtl="1" eaLnBrk="1" latinLnBrk="0" hangingPunct="1">
        <a:spcBef>
          <a:spcPct val="0"/>
        </a:spcBef>
        <a:buNone/>
        <a:defRPr sz="3600" b="0" i="0" kern="1200">
          <a:solidFill>
            <a:schemeClr val="bg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6E3F4A-1260-CE46-844C-E81B2EEC3B5D}"/>
              </a:ext>
            </a:extLst>
          </p:cNvPr>
          <p:cNvSpPr>
            <a:spLocks noGrp="1"/>
          </p:cNvSpPr>
          <p:nvPr>
            <p:ph type="ctrTitle"/>
          </p:nvPr>
        </p:nvSpPr>
        <p:spPr>
          <a:xfrm>
            <a:off x="1298917" y="2289982"/>
            <a:ext cx="9144000" cy="1958462"/>
          </a:xfrm>
        </p:spPr>
        <p:txBody>
          <a:bodyPr>
            <a:normAutofit/>
          </a:bodyPr>
          <a:lstStyle/>
          <a:p>
            <a:pPr algn="ctr" defTabSz="914400" rtl="1" eaLnBrk="1" latinLnBrk="0" hangingPunct="1">
              <a:lnSpc>
                <a:spcPct val="90000"/>
              </a:lnSpc>
              <a:spcBef>
                <a:spcPct val="0"/>
              </a:spcBef>
              <a:buNone/>
            </a:pPr>
            <a:r>
              <a:rPr lang="ar-SA" dirty="0"/>
              <a:t>تسعير العقود الآجلة للبضائع</a:t>
            </a:r>
          </a:p>
        </p:txBody>
      </p:sp>
    </p:spTree>
    <p:extLst>
      <p:ext uri="{BB962C8B-B14F-4D97-AF65-F5344CB8AC3E}">
        <p14:creationId xmlns:p14="http://schemas.microsoft.com/office/powerpoint/2010/main" val="19568753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2C5B9FD-730C-5642-8421-BDA108C212E8}"/>
              </a:ext>
            </a:extLst>
          </p:cNvPr>
          <p:cNvSpPr>
            <a:spLocks noGrp="1"/>
          </p:cNvSpPr>
          <p:nvPr>
            <p:ph type="title"/>
          </p:nvPr>
        </p:nvSpPr>
        <p:spPr>
          <a:xfrm>
            <a:off x="1294228" y="764373"/>
            <a:ext cx="10211972" cy="1061252"/>
          </a:xfrm>
        </p:spPr>
        <p:txBody>
          <a:bodyPr/>
          <a:lstStyle/>
          <a:p>
            <a:pPr algn="ctr" defTabSz="914400" rtl="1" eaLnBrk="1" latinLnBrk="0" hangingPunct="1">
              <a:lnSpc>
                <a:spcPct val="90000"/>
              </a:lnSpc>
              <a:spcBef>
                <a:spcPct val="0"/>
              </a:spcBef>
            </a:pPr>
            <a:r>
              <a:rPr lang="ar-SA" dirty="0"/>
              <a:t>تسعير العقود الآجلة</a:t>
            </a:r>
          </a:p>
        </p:txBody>
      </p:sp>
      <p:sp>
        <p:nvSpPr>
          <p:cNvPr id="3" name="Espace réservé du contenu 2">
            <a:extLst>
              <a:ext uri="{FF2B5EF4-FFF2-40B4-BE49-F238E27FC236}">
                <a16:creationId xmlns:a16="http://schemas.microsoft.com/office/drawing/2014/main" id="{34837FC0-A79E-AE45-BE77-23BD495704C2}"/>
              </a:ext>
            </a:extLst>
          </p:cNvPr>
          <p:cNvSpPr>
            <a:spLocks noGrp="1"/>
          </p:cNvSpPr>
          <p:nvPr>
            <p:ph idx="1"/>
          </p:nvPr>
        </p:nvSpPr>
        <p:spPr>
          <a:xfrm>
            <a:off x="838200" y="1825625"/>
            <a:ext cx="10515600" cy="4667250"/>
          </a:xfrm>
        </p:spPr>
        <p:txBody>
          <a:bodyPr>
            <a:normAutofit/>
          </a:bodyPr>
          <a:lstStyle/>
          <a:p>
            <a:pPr marL="0" indent="0">
              <a:buNone/>
            </a:pPr>
            <a:endParaRPr lang="ar-SA" b="1" dirty="0"/>
          </a:p>
          <a:p>
            <a:pPr marL="571500" indent="-571500">
              <a:buFont typeface="+mj-lt"/>
              <a:buAutoNum type="arabicPeriod"/>
            </a:pPr>
            <a:r>
              <a:rPr lang="ar-SA" sz="2800" dirty="0"/>
              <a:t>العقد الآجل هو مجرد عقد بين طرفين لشراء أو بيع أصل في وقت مستقبلي محدد بسعر متفق عليه اليوم.</a:t>
            </a:r>
          </a:p>
          <a:p>
            <a:pPr marL="571500" indent="-571500">
              <a:buFont typeface="+mj-lt"/>
              <a:buAutoNum type="arabicPeriod"/>
            </a:pPr>
            <a:r>
              <a:rPr lang="ar-SA" sz="2800" dirty="0"/>
              <a:t>ليكن مثلا سعر الفولاذ في السوق الفورية $420|طن، وفي السوق لآجل مختلف تماما، لماذا هذا الاختلاف؟</a:t>
            </a:r>
          </a:p>
          <a:p>
            <a:pPr>
              <a:buFont typeface="Arial" panose="020B0604020202020204" pitchFamily="34" charset="0"/>
              <a:buChar char="•"/>
            </a:pPr>
            <a:r>
              <a:rPr lang="ar-SA" sz="2800" dirty="0"/>
              <a:t>يعود الاختلاف الى عدة عوامل:</a:t>
            </a:r>
          </a:p>
          <a:p>
            <a:pPr marL="514350" indent="-514350">
              <a:buFont typeface="+mj-lt"/>
              <a:buAutoNum type="arabicParenR"/>
            </a:pPr>
            <a:r>
              <a:rPr lang="ar-SA" sz="2800" dirty="0"/>
              <a:t>العامل الأساسي هو تكلفة التخزين من اليوم حتى تاريخ العقد الآجل حيث انه يتضمن تكاليف التخزين والتأمين.</a:t>
            </a:r>
          </a:p>
          <a:p>
            <a:pPr marL="514350" indent="-514350">
              <a:buFont typeface="+mj-lt"/>
              <a:buAutoNum type="arabicParenR"/>
            </a:pPr>
            <a:r>
              <a:rPr lang="ar-SA" sz="2800" dirty="0"/>
              <a:t>تكلفة سعر الفائدة</a:t>
            </a:r>
          </a:p>
        </p:txBody>
      </p:sp>
      <p:sp>
        <p:nvSpPr>
          <p:cNvPr id="4" name="Espace réservé de la date 3">
            <a:extLst>
              <a:ext uri="{FF2B5EF4-FFF2-40B4-BE49-F238E27FC236}">
                <a16:creationId xmlns:a16="http://schemas.microsoft.com/office/drawing/2014/main" id="{AA94ADFA-9073-5B4B-8A12-FA0BE488B702}"/>
              </a:ext>
            </a:extLst>
          </p:cNvPr>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DFD8FCB-5A5B-1244-843F-FEB18F016833}" type="datetime1">
              <a:rPr kumimoji="0" lang="fr-FR" sz="1000" b="1" i="0" u="none" strike="noStrike" kern="1200" cap="none" spc="0" normalizeH="0" baseline="0" noProof="0" smtClean="0">
                <a:ln>
                  <a:noFill/>
                </a:ln>
                <a:solidFill>
                  <a:srgbClr val="B31166"/>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14/03/2020</a:t>
            </a:fld>
            <a:endParaRPr kumimoji="0" lang="ar-SA" sz="1000" b="1" i="0" u="none" strike="noStrike" kern="1200" cap="none" spc="0" normalizeH="0" baseline="0" noProof="0" dirty="0">
              <a:ln>
                <a:noFill/>
              </a:ln>
              <a:solidFill>
                <a:srgbClr val="B31166"/>
              </a:solidFill>
              <a:effectLst/>
              <a:uLnTx/>
              <a:uFillTx/>
              <a:latin typeface="Century Gothic" panose="020B0502020202020204"/>
              <a:ea typeface="+mn-ea"/>
              <a:cs typeface="Arial" panose="020B0604020202020204" pitchFamily="34" charset="0"/>
            </a:endParaRPr>
          </a:p>
        </p:txBody>
      </p:sp>
      <p:sp>
        <p:nvSpPr>
          <p:cNvPr id="5" name="Espace réservé du pied de page 4">
            <a:extLst>
              <a:ext uri="{FF2B5EF4-FFF2-40B4-BE49-F238E27FC236}">
                <a16:creationId xmlns:a16="http://schemas.microsoft.com/office/drawing/2014/main" id="{BA623764-462D-4F4D-8F4C-57CEAE59BD5A}"/>
              </a:ext>
            </a:extLst>
          </p:cNvPr>
          <p:cNvSpPr>
            <a:spLocks noGrp="1"/>
          </p:cNvSpPr>
          <p:nvPr>
            <p:ph type="ftr" sz="quarter" idx="11"/>
          </p:nvPr>
        </p:nvSpPr>
        <p:spPr>
          <a:xfrm>
            <a:off x="561110" y="6492875"/>
            <a:ext cx="7401204" cy="203764"/>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ar-SA" sz="1000" b="1" i="0" u="none" strike="noStrike" kern="1200" cap="none" spc="0" normalizeH="0" baseline="0" noProof="0" dirty="0" err="1">
                <a:ln>
                  <a:noFill/>
                </a:ln>
                <a:solidFill>
                  <a:srgbClr val="B31166"/>
                </a:solidFill>
                <a:effectLst/>
                <a:uLnTx/>
                <a:uFillTx/>
                <a:latin typeface="Century Gothic" panose="020B0502020202020204"/>
                <a:ea typeface="+mn-ea"/>
                <a:cs typeface="Arial" panose="020B0604020202020204" pitchFamily="34" charset="0"/>
              </a:rPr>
              <a:t>د.قشاري</a:t>
            </a:r>
            <a:r>
              <a:rPr kumimoji="0" lang="ar-SA" sz="1000" b="1" i="0" u="none" strike="noStrike" kern="1200" cap="none" spc="0" normalizeH="0" baseline="0" noProof="0" dirty="0">
                <a:ln>
                  <a:noFill/>
                </a:ln>
                <a:solidFill>
                  <a:srgbClr val="B31166"/>
                </a:solidFill>
                <a:effectLst/>
                <a:uLnTx/>
                <a:uFillTx/>
                <a:latin typeface="Century Gothic" panose="020B0502020202020204"/>
                <a:ea typeface="+mn-ea"/>
                <a:cs typeface="Arial" panose="020B0604020202020204" pitchFamily="34" charset="0"/>
              </a:rPr>
              <a:t> يسمينة   </a:t>
            </a:r>
            <a:r>
              <a:rPr kumimoji="0" lang="fr-FR" sz="1000" b="1" i="0" u="none" strike="noStrike" kern="1200" cap="none" spc="0" normalizeH="0" baseline="0" noProof="0" dirty="0">
                <a:ln>
                  <a:noFill/>
                </a:ln>
                <a:solidFill>
                  <a:srgbClr val="B31166"/>
                </a:solidFill>
                <a:effectLst/>
                <a:uLnTx/>
                <a:uFillTx/>
                <a:latin typeface="Century Gothic" panose="020B0502020202020204"/>
                <a:ea typeface="+mn-ea"/>
                <a:cs typeface="+mn-cs"/>
              </a:rPr>
              <a:t>                                                                          e-mail: guechariuniv2016@gmail.com </a:t>
            </a:r>
            <a:endParaRPr kumimoji="0" lang="ar-SA" sz="1000" b="1" i="0" u="none" strike="noStrike" kern="1200" cap="none" spc="0" normalizeH="0" baseline="0" noProof="0" dirty="0">
              <a:ln>
                <a:noFill/>
              </a:ln>
              <a:solidFill>
                <a:srgbClr val="B31166"/>
              </a:solidFill>
              <a:effectLst/>
              <a:uLnTx/>
              <a:uFillTx/>
              <a:latin typeface="Century Gothic" panose="020B0502020202020204"/>
              <a:ea typeface="+mn-ea"/>
              <a:cs typeface="Arial" panose="020B0604020202020204" pitchFamily="34" charset="0"/>
            </a:endParaRPr>
          </a:p>
        </p:txBody>
      </p:sp>
      <p:sp>
        <p:nvSpPr>
          <p:cNvPr id="6" name="Espace réservé du numéro de diapositive 5">
            <a:extLst>
              <a:ext uri="{FF2B5EF4-FFF2-40B4-BE49-F238E27FC236}">
                <a16:creationId xmlns:a16="http://schemas.microsoft.com/office/drawing/2014/main" id="{7B71D123-AEA2-4345-AC1D-FA340079A6D0}"/>
              </a:ext>
            </a:extLst>
          </p:cNvPr>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25871DA0-99FA-5C4C-B687-95454B7D3B8F}" type="slidenum">
              <a:rPr kumimoji="0" lang="ar-SA" sz="2800" b="0" i="0" u="none" strike="noStrike" kern="1200" cap="none" spc="0" normalizeH="0" baseline="0" noProof="0" smtClean="0">
                <a:ln>
                  <a:noFill/>
                </a:ln>
                <a:solidFill>
                  <a:prstClr val="white"/>
                </a:solidFill>
                <a:effectLst/>
                <a:uLnTx/>
                <a:uFillTx/>
                <a:latin typeface="Century Gothic" panose="020B0502020202020204"/>
                <a:ea typeface="+mn-ea"/>
                <a:cs typeface="Arial" panose="020B0604020202020204" pitchFamily="34" charset="0"/>
              </a:rPr>
              <a:pPr marL="0" marR="0" lvl="0" indent="0" algn="ctr" defTabSz="457200" rtl="0" eaLnBrk="1" fontAlgn="auto" latinLnBrk="0" hangingPunct="1">
                <a:lnSpc>
                  <a:spcPct val="100000"/>
                </a:lnSpc>
                <a:spcBef>
                  <a:spcPts val="0"/>
                </a:spcBef>
                <a:spcAft>
                  <a:spcPts val="0"/>
                </a:spcAft>
                <a:buClrTx/>
                <a:buSzTx/>
                <a:buFontTx/>
                <a:buNone/>
                <a:tabLst/>
                <a:defRPr/>
              </a:pPr>
              <a:t>2</a:t>
            </a:fld>
            <a:endParaRPr kumimoji="0" lang="ar-SA" sz="2800" b="0" i="0" u="none" strike="noStrike" kern="1200" cap="none" spc="0" normalizeH="0" baseline="0" noProof="0" dirty="0">
              <a:ln>
                <a:noFill/>
              </a:ln>
              <a:solidFill>
                <a:prstClr val="white"/>
              </a:solidFill>
              <a:effectLst/>
              <a:uLnTx/>
              <a:uFillTx/>
              <a:latin typeface="Century Gothic" panose="020B0502020202020204"/>
              <a:ea typeface="+mn-ea"/>
              <a:cs typeface="Arial" panose="020B0604020202020204" pitchFamily="34" charset="0"/>
            </a:endParaRPr>
          </a:p>
        </p:txBody>
      </p:sp>
    </p:spTree>
    <p:extLst>
      <p:ext uri="{BB962C8B-B14F-4D97-AF65-F5344CB8AC3E}">
        <p14:creationId xmlns:p14="http://schemas.microsoft.com/office/powerpoint/2010/main" val="35497332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0FC7B9C-1820-6D4D-9073-43B8912AF1DE}"/>
              </a:ext>
            </a:extLst>
          </p:cNvPr>
          <p:cNvSpPr>
            <a:spLocks noGrp="1"/>
          </p:cNvSpPr>
          <p:nvPr>
            <p:ph type="title"/>
          </p:nvPr>
        </p:nvSpPr>
        <p:spPr/>
        <p:txBody>
          <a:bodyPr/>
          <a:lstStyle/>
          <a:p>
            <a:pPr algn="ctr"/>
            <a:r>
              <a:rPr lang="ar-SA" dirty="0"/>
              <a:t>تسعير العقود الآجلة</a:t>
            </a:r>
          </a:p>
        </p:txBody>
      </p:sp>
      <mc:AlternateContent xmlns:mc="http://schemas.openxmlformats.org/markup-compatibility/2006">
        <mc:Choice xmlns:a14="http://schemas.microsoft.com/office/drawing/2010/main" Requires="a14">
          <p:sp>
            <p:nvSpPr>
              <p:cNvPr id="3" name="Espace réservé du contenu 2">
                <a:extLst>
                  <a:ext uri="{FF2B5EF4-FFF2-40B4-BE49-F238E27FC236}">
                    <a16:creationId xmlns:a16="http://schemas.microsoft.com/office/drawing/2014/main" id="{632A82C0-74B9-AA4D-9514-9B4CE64E2E37}"/>
                  </a:ext>
                </a:extLst>
              </p:cNvPr>
              <p:cNvSpPr>
                <a:spLocks noGrp="1"/>
              </p:cNvSpPr>
              <p:nvPr>
                <p:ph idx="1"/>
              </p:nvPr>
            </p:nvSpPr>
            <p:spPr>
              <a:xfrm>
                <a:off x="1154954" y="2293033"/>
                <a:ext cx="10521231" cy="4098805"/>
              </a:xfrm>
            </p:spPr>
            <p:txBody>
              <a:bodyPr>
                <a:normAutofit lnSpcReduction="10000"/>
              </a:bodyPr>
              <a:lstStyle/>
              <a:p>
                <a:r>
                  <a:rPr lang="ar-SA" sz="2800" dirty="0"/>
                  <a:t>وبالتالي يتحدد سعر العقد الآجل كما يلي: </a:t>
                </a:r>
              </a:p>
              <a:p>
                <a:r>
                  <a:rPr lang="ar-SA" sz="2800" dirty="0"/>
                  <a:t>في حالة عدم وجود تكاليف التخزين: </a:t>
                </a:r>
                <a14:m>
                  <m:oMath xmlns:m="http://schemas.openxmlformats.org/officeDocument/2006/math">
                    <m:sSub>
                      <m:sSubPr>
                        <m:ctrlPr>
                          <a:rPr lang="fr-DZ" sz="2800" i="1">
                            <a:latin typeface="Cambria Math" panose="02040503050406030204" pitchFamily="18" charset="0"/>
                          </a:rPr>
                        </m:ctrlPr>
                      </m:sSubPr>
                      <m:e>
                        <m:r>
                          <a:rPr lang="fr-FR" sz="2800" i="1">
                            <a:latin typeface="Cambria Math" panose="02040503050406030204" pitchFamily="18" charset="0"/>
                          </a:rPr>
                          <m:t>𝐹</m:t>
                        </m:r>
                      </m:e>
                      <m:sub>
                        <m:r>
                          <a:rPr lang="fr-DZ" sz="2800" i="1">
                            <a:latin typeface="Cambria Math" panose="02040503050406030204" pitchFamily="18" charset="0"/>
                          </a:rPr>
                          <m:t>0</m:t>
                        </m:r>
                      </m:sub>
                    </m:sSub>
                    <m:r>
                      <a:rPr lang="fr-DZ" sz="2800" i="1">
                        <a:latin typeface="Cambria Math" panose="02040503050406030204" pitchFamily="18" charset="0"/>
                      </a:rPr>
                      <m:t>=</m:t>
                    </m:r>
                    <m:sSub>
                      <m:sSubPr>
                        <m:ctrlPr>
                          <a:rPr lang="fr-DZ" sz="2800" i="1">
                            <a:latin typeface="Cambria Math" panose="02040503050406030204" pitchFamily="18" charset="0"/>
                          </a:rPr>
                        </m:ctrlPr>
                      </m:sSubPr>
                      <m:e>
                        <m:r>
                          <a:rPr lang="fr-DZ" sz="2800" i="1">
                            <a:latin typeface="Cambria Math" panose="02040503050406030204" pitchFamily="18" charset="0"/>
                          </a:rPr>
                          <m:t>𝑆</m:t>
                        </m:r>
                      </m:e>
                      <m:sub>
                        <m:r>
                          <a:rPr lang="fr-DZ" sz="2800" i="1">
                            <a:latin typeface="Cambria Math" panose="02040503050406030204" pitchFamily="18" charset="0"/>
                          </a:rPr>
                          <m:t>0</m:t>
                        </m:r>
                      </m:sub>
                    </m:sSub>
                    <m:sSup>
                      <m:sSupPr>
                        <m:ctrlPr>
                          <a:rPr lang="fr-DZ" sz="2800" i="1">
                            <a:latin typeface="Cambria Math" panose="02040503050406030204" pitchFamily="18" charset="0"/>
                          </a:rPr>
                        </m:ctrlPr>
                      </m:sSupPr>
                      <m:e>
                        <m:r>
                          <a:rPr lang="fr-DZ" sz="2800" i="1">
                            <a:latin typeface="Cambria Math" panose="02040503050406030204" pitchFamily="18" charset="0"/>
                          </a:rPr>
                          <m:t>𝑒</m:t>
                        </m:r>
                      </m:e>
                      <m:sup>
                        <m:r>
                          <a:rPr lang="fr-DZ" sz="2800" i="1">
                            <a:latin typeface="Cambria Math" panose="02040503050406030204" pitchFamily="18" charset="0"/>
                          </a:rPr>
                          <m:t>−</m:t>
                        </m:r>
                        <m:r>
                          <a:rPr lang="fr-DZ" sz="2800" i="1">
                            <a:latin typeface="Cambria Math" panose="02040503050406030204" pitchFamily="18" charset="0"/>
                          </a:rPr>
                          <m:t>𝑟𝑇</m:t>
                        </m:r>
                        <m:r>
                          <a:rPr lang="fr-DZ" sz="2800" i="1">
                            <a:latin typeface="Cambria Math" panose="02040503050406030204" pitchFamily="18" charset="0"/>
                          </a:rPr>
                          <m:t> </m:t>
                        </m:r>
                      </m:sup>
                    </m:sSup>
                  </m:oMath>
                </a14:m>
                <a:endParaRPr lang="ar-SA" sz="2800" dirty="0"/>
              </a:p>
              <a:p>
                <a:pPr/>
                <a:r>
                  <a:rPr lang="ar-SA" sz="3200" dirty="0"/>
                  <a:t>في حالة وجود تكاليف التخزين: </a:t>
                </a:r>
                <a14:m>
                  <m:oMath xmlns:m="http://schemas.openxmlformats.org/officeDocument/2006/math">
                    <m:sSub>
                      <m:sSubPr>
                        <m:ctrlPr>
                          <a:rPr lang="fr-DZ" sz="2400" i="1"/>
                        </m:ctrlPr>
                      </m:sSubPr>
                      <m:e>
                        <m:r>
                          <a:rPr lang="fr-DZ" sz="2400" i="1"/>
                          <m:t>𝐹</m:t>
                        </m:r>
                      </m:e>
                      <m:sub>
                        <m:r>
                          <a:rPr lang="fr-DZ" sz="2400" i="1"/>
                          <m:t>0</m:t>
                        </m:r>
                      </m:sub>
                    </m:sSub>
                    <m:r>
                      <a:rPr lang="fr-DZ" sz="2400" i="1"/>
                      <m:t>=(</m:t>
                    </m:r>
                    <m:sSub>
                      <m:sSubPr>
                        <m:ctrlPr>
                          <a:rPr lang="fr-DZ" sz="2400" i="1"/>
                        </m:ctrlPr>
                      </m:sSubPr>
                      <m:e>
                        <m:r>
                          <a:rPr lang="fr-DZ" sz="2400" i="1"/>
                          <m:t>𝑆</m:t>
                        </m:r>
                      </m:e>
                      <m:sub>
                        <m:r>
                          <a:rPr lang="fr-DZ" sz="2400" i="1"/>
                          <m:t>0</m:t>
                        </m:r>
                      </m:sub>
                    </m:sSub>
                    <m:r>
                      <a:rPr lang="fr-DZ" sz="2400" i="1"/>
                      <m:t>+</m:t>
                    </m:r>
                    <m:r>
                      <a:rPr lang="fr-DZ" sz="2400" i="1"/>
                      <m:t>𝑈</m:t>
                    </m:r>
                    <m:r>
                      <a:rPr lang="fr-DZ" sz="2400" i="1"/>
                      <m:t>)</m:t>
                    </m:r>
                    <m:sSup>
                      <m:sSupPr>
                        <m:ctrlPr>
                          <a:rPr lang="fr-DZ" sz="2400" i="1"/>
                        </m:ctrlPr>
                      </m:sSupPr>
                      <m:e>
                        <m:r>
                          <a:rPr lang="fr-DZ" sz="2400" i="1"/>
                          <m:t>𝑒</m:t>
                        </m:r>
                      </m:e>
                      <m:sup>
                        <m:r>
                          <a:rPr lang="fr-DZ" sz="2400" i="1"/>
                          <m:t>𝑟𝑇</m:t>
                        </m:r>
                      </m:sup>
                    </m:sSup>
                  </m:oMath>
                </a14:m>
                <a:endParaRPr lang="ar-SA" sz="2800" dirty="0"/>
              </a:p>
              <a:p>
                <a:pPr algn="l" rtl="0"/>
                <a:r>
                  <a:rPr lang="fr-FR" sz="2600" b="1" dirty="0"/>
                  <a:t>F: </a:t>
                </a:r>
                <a:r>
                  <a:rPr lang="fr-FR" sz="2600" b="1" dirty="0" err="1"/>
                  <a:t>Forward</a:t>
                </a:r>
                <a:r>
                  <a:rPr lang="fr-FR" sz="2600" b="1" dirty="0"/>
                  <a:t> Price </a:t>
                </a:r>
                <a:r>
                  <a:rPr lang="ar-SA" sz="2600" b="1" dirty="0"/>
                  <a:t>السعر الآجل</a:t>
                </a:r>
                <a:r>
                  <a:rPr lang="fr-FR" sz="2600" b="1" dirty="0"/>
                  <a:t> </a:t>
                </a:r>
              </a:p>
              <a:p>
                <a:pPr algn="l" rtl="0"/>
                <a:r>
                  <a:rPr lang="fr-FR" sz="2600" b="1" dirty="0"/>
                  <a:t>S: spot Price</a:t>
                </a:r>
                <a:r>
                  <a:rPr lang="ar-SA" sz="2600" b="1" dirty="0"/>
                  <a:t>   السعر الفوري </a:t>
                </a:r>
              </a:p>
              <a:p>
                <a:pPr algn="l" rtl="0"/>
                <a:r>
                  <a:rPr lang="fr-FR" sz="2600" b="1" dirty="0"/>
                  <a:t>U: </a:t>
                </a:r>
                <a:r>
                  <a:rPr lang="fr-FR" sz="2600" b="1" dirty="0" err="1"/>
                  <a:t>cost</a:t>
                </a:r>
                <a:r>
                  <a:rPr lang="fr-FR" sz="2600" b="1" dirty="0"/>
                  <a:t> of </a:t>
                </a:r>
                <a:r>
                  <a:rPr lang="fr-FR" sz="2600" b="1" dirty="0" err="1"/>
                  <a:t>storage</a:t>
                </a:r>
                <a:r>
                  <a:rPr lang="fr-FR" sz="2600" b="1" dirty="0"/>
                  <a:t> </a:t>
                </a:r>
                <a:r>
                  <a:rPr lang="ar-SA" sz="2600" b="1" dirty="0"/>
                  <a:t>تكاليف التخزين</a:t>
                </a:r>
              </a:p>
              <a:p>
                <a:pPr algn="l" rtl="0"/>
                <a:r>
                  <a:rPr lang="fr-FR" sz="2600" b="1" dirty="0"/>
                  <a:t>r: the </a:t>
                </a:r>
                <a:r>
                  <a:rPr lang="fr-FR" sz="2600" b="1" dirty="0" err="1"/>
                  <a:t>risk</a:t>
                </a:r>
                <a:r>
                  <a:rPr lang="fr-FR" sz="2600" b="1" dirty="0"/>
                  <a:t>-free rate </a:t>
                </a:r>
                <a:r>
                  <a:rPr lang="ar-DZ" sz="2600" b="1" dirty="0"/>
                  <a:t>معدل العائد الخالي من الخطر</a:t>
                </a:r>
                <a:endParaRPr lang="fr-FR" sz="2600" b="1" dirty="0"/>
              </a:p>
              <a:p>
                <a:pPr algn="l" rtl="0"/>
                <a:r>
                  <a:rPr lang="ar-SA" sz="2400" b="1" dirty="0"/>
                  <a:t>ُ</a:t>
                </a:r>
                <a:r>
                  <a:rPr lang="fr-FR" sz="2400" b="1" dirty="0" err="1"/>
                  <a:t>T</a:t>
                </a:r>
                <a:r>
                  <a:rPr lang="fr-FR" sz="2400" b="1" dirty="0"/>
                  <a:t>: time , e=2.7183 </a:t>
                </a:r>
              </a:p>
              <a:p>
                <a:pPr algn="r"/>
                <a:endParaRPr lang="ar-SA" dirty="0"/>
              </a:p>
            </p:txBody>
          </p:sp>
        </mc:Choice>
        <mc:Fallback>
          <p:sp>
            <p:nvSpPr>
              <p:cNvPr id="3" name="Espace réservé du contenu 2">
                <a:extLst>
                  <a:ext uri="{FF2B5EF4-FFF2-40B4-BE49-F238E27FC236}">
                    <a16:creationId xmlns:a16="http://schemas.microsoft.com/office/drawing/2014/main" id="{632A82C0-74B9-AA4D-9514-9B4CE64E2E37}"/>
                  </a:ext>
                </a:extLst>
              </p:cNvPr>
              <p:cNvSpPr>
                <a:spLocks noGrp="1" noRot="1" noChangeAspect="1" noMove="1" noResize="1" noEditPoints="1" noAdjustHandles="1" noChangeArrowheads="1" noChangeShapeType="1" noTextEdit="1"/>
              </p:cNvSpPr>
              <p:nvPr>
                <p:ph idx="1"/>
              </p:nvPr>
            </p:nvSpPr>
            <p:spPr>
              <a:xfrm>
                <a:off x="1154954" y="2293033"/>
                <a:ext cx="10521231" cy="4098805"/>
              </a:xfrm>
              <a:blipFill>
                <a:blip r:embed="rId3"/>
                <a:stretch>
                  <a:fillRect l="-603" t="-2477" r="-844" b="-7740"/>
                </a:stretch>
              </a:blipFill>
            </p:spPr>
            <p:txBody>
              <a:bodyPr/>
              <a:lstStyle/>
              <a:p>
                <a:r>
                  <a:rPr lang="fr-DZ">
                    <a:noFill/>
                  </a:rPr>
                  <a:t> </a:t>
                </a:r>
              </a:p>
            </p:txBody>
          </p:sp>
        </mc:Fallback>
      </mc:AlternateContent>
      <p:sp>
        <p:nvSpPr>
          <p:cNvPr id="4" name="Espace réservé de la date 3">
            <a:extLst>
              <a:ext uri="{FF2B5EF4-FFF2-40B4-BE49-F238E27FC236}">
                <a16:creationId xmlns:a16="http://schemas.microsoft.com/office/drawing/2014/main" id="{C5891A38-FC8D-0D42-B670-1674E43ED177}"/>
              </a:ext>
            </a:extLst>
          </p:cNvPr>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B1CFABD-4A15-C744-9A53-ED408748C2CE}" type="datetime1">
              <a:rPr kumimoji="0" lang="fr-FR" sz="1000" b="1" i="0" u="none" strike="noStrike" kern="1200" cap="none" spc="0" normalizeH="0" baseline="0" noProof="0" smtClean="0">
                <a:ln>
                  <a:noFill/>
                </a:ln>
                <a:solidFill>
                  <a:srgbClr val="B31166"/>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14/03/2020</a:t>
            </a:fld>
            <a:endParaRPr kumimoji="0" lang="ar-SA" sz="1000" b="1" i="0" u="none" strike="noStrike" kern="1200" cap="none" spc="0" normalizeH="0" baseline="0" noProof="0" dirty="0">
              <a:ln>
                <a:noFill/>
              </a:ln>
              <a:solidFill>
                <a:srgbClr val="B31166"/>
              </a:solidFill>
              <a:effectLst/>
              <a:uLnTx/>
              <a:uFillTx/>
              <a:latin typeface="Century Gothic" panose="020B0502020202020204"/>
              <a:ea typeface="+mn-ea"/>
              <a:cs typeface="Arial" panose="020B0604020202020204" pitchFamily="34" charset="0"/>
            </a:endParaRPr>
          </a:p>
        </p:txBody>
      </p:sp>
      <p:sp>
        <p:nvSpPr>
          <p:cNvPr id="5" name="Espace réservé du pied de page 4">
            <a:extLst>
              <a:ext uri="{FF2B5EF4-FFF2-40B4-BE49-F238E27FC236}">
                <a16:creationId xmlns:a16="http://schemas.microsoft.com/office/drawing/2014/main" id="{4075DF97-756B-F84D-BB91-D01AD829E054}"/>
              </a:ext>
            </a:extLst>
          </p:cNvPr>
          <p:cNvSpPr>
            <a:spLocks noGrp="1"/>
          </p:cNvSpPr>
          <p:nvPr>
            <p:ph type="ftr" sz="quarter" idx="11"/>
          </p:nvPr>
        </p:nvSpPr>
        <p:spPr>
          <a:xfrm>
            <a:off x="561110" y="6391838"/>
            <a:ext cx="6936970" cy="304801"/>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ar-SA" sz="1000" b="1" i="0" u="none" strike="noStrike" kern="1200" cap="none" spc="0" normalizeH="0" baseline="0" noProof="0" dirty="0" err="1">
                <a:ln>
                  <a:noFill/>
                </a:ln>
                <a:solidFill>
                  <a:srgbClr val="B31166"/>
                </a:solidFill>
                <a:effectLst/>
                <a:uLnTx/>
                <a:uFillTx/>
                <a:latin typeface="Century Gothic" panose="020B0502020202020204"/>
                <a:ea typeface="+mn-ea"/>
                <a:cs typeface="Arial" panose="020B0604020202020204" pitchFamily="34" charset="0"/>
              </a:rPr>
              <a:t>د.قشاري</a:t>
            </a:r>
            <a:r>
              <a:rPr kumimoji="0" lang="ar-SA" sz="1000" b="1" i="0" u="none" strike="noStrike" kern="1200" cap="none" spc="0" normalizeH="0" baseline="0" noProof="0" dirty="0">
                <a:ln>
                  <a:noFill/>
                </a:ln>
                <a:solidFill>
                  <a:srgbClr val="B31166"/>
                </a:solidFill>
                <a:effectLst/>
                <a:uLnTx/>
                <a:uFillTx/>
                <a:latin typeface="Century Gothic" panose="020B0502020202020204"/>
                <a:ea typeface="+mn-ea"/>
                <a:cs typeface="Arial" panose="020B0604020202020204" pitchFamily="34" charset="0"/>
              </a:rPr>
              <a:t> يسمينة   </a:t>
            </a:r>
            <a:r>
              <a:rPr kumimoji="0" lang="fr-FR" sz="1000" b="1" i="0" u="none" strike="noStrike" kern="1200" cap="none" spc="0" normalizeH="0" baseline="0" noProof="0" dirty="0">
                <a:ln>
                  <a:noFill/>
                </a:ln>
                <a:solidFill>
                  <a:srgbClr val="B31166"/>
                </a:solidFill>
                <a:effectLst/>
                <a:uLnTx/>
                <a:uFillTx/>
                <a:latin typeface="Century Gothic" panose="020B0502020202020204"/>
                <a:ea typeface="+mn-ea"/>
                <a:cs typeface="+mn-cs"/>
              </a:rPr>
              <a:t>                                                              e-mail: guechariuniv2016@gmail.com </a:t>
            </a:r>
            <a:endParaRPr kumimoji="0" lang="ar-SA" sz="1000" b="1" i="0" u="none" strike="noStrike" kern="1200" cap="none" spc="0" normalizeH="0" baseline="0" noProof="0" dirty="0">
              <a:ln>
                <a:noFill/>
              </a:ln>
              <a:solidFill>
                <a:srgbClr val="B31166"/>
              </a:solidFill>
              <a:effectLst/>
              <a:uLnTx/>
              <a:uFillTx/>
              <a:latin typeface="Century Gothic" panose="020B0502020202020204"/>
              <a:ea typeface="+mn-ea"/>
              <a:cs typeface="Arial" panose="020B0604020202020204" pitchFamily="34" charset="0"/>
            </a:endParaRPr>
          </a:p>
        </p:txBody>
      </p:sp>
      <p:sp>
        <p:nvSpPr>
          <p:cNvPr id="6" name="Espace réservé du numéro de diapositive 5">
            <a:extLst>
              <a:ext uri="{FF2B5EF4-FFF2-40B4-BE49-F238E27FC236}">
                <a16:creationId xmlns:a16="http://schemas.microsoft.com/office/drawing/2014/main" id="{42D46D21-501C-2C4D-B937-5B725DB95808}"/>
              </a:ext>
            </a:extLst>
          </p:cNvPr>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25871DA0-99FA-5C4C-B687-95454B7D3B8F}" type="slidenum">
              <a:rPr kumimoji="0" lang="ar-SA" sz="2800" b="0" i="0" u="none" strike="noStrike" kern="1200" cap="none" spc="0" normalizeH="0" baseline="0" noProof="0" smtClean="0">
                <a:ln>
                  <a:noFill/>
                </a:ln>
                <a:solidFill>
                  <a:prstClr val="white"/>
                </a:solidFill>
                <a:effectLst/>
                <a:uLnTx/>
                <a:uFillTx/>
                <a:latin typeface="Century Gothic" panose="020B0502020202020204"/>
                <a:ea typeface="+mn-ea"/>
                <a:cs typeface="Arial" panose="020B0604020202020204" pitchFamily="34" charset="0"/>
              </a:rPr>
              <a:pPr marL="0" marR="0" lvl="0" indent="0" algn="ctr" defTabSz="457200" rtl="0" eaLnBrk="1" fontAlgn="auto" latinLnBrk="0" hangingPunct="1">
                <a:lnSpc>
                  <a:spcPct val="100000"/>
                </a:lnSpc>
                <a:spcBef>
                  <a:spcPts val="0"/>
                </a:spcBef>
                <a:spcAft>
                  <a:spcPts val="0"/>
                </a:spcAft>
                <a:buClrTx/>
                <a:buSzTx/>
                <a:buFontTx/>
                <a:buNone/>
                <a:tabLst/>
                <a:defRPr/>
              </a:pPr>
              <a:t>3</a:t>
            </a:fld>
            <a:endParaRPr kumimoji="0" lang="ar-SA" sz="2800" b="0" i="0" u="none" strike="noStrike" kern="1200" cap="none" spc="0" normalizeH="0" baseline="0" noProof="0" dirty="0">
              <a:ln>
                <a:noFill/>
              </a:ln>
              <a:solidFill>
                <a:prstClr val="white"/>
              </a:solidFill>
              <a:effectLst/>
              <a:uLnTx/>
              <a:uFillTx/>
              <a:latin typeface="Century Gothic" panose="020B0502020202020204"/>
              <a:ea typeface="+mn-ea"/>
              <a:cs typeface="Arial" panose="020B0604020202020204" pitchFamily="34" charset="0"/>
            </a:endParaRPr>
          </a:p>
        </p:txBody>
      </p:sp>
    </p:spTree>
    <p:extLst>
      <p:ext uri="{BB962C8B-B14F-4D97-AF65-F5344CB8AC3E}">
        <p14:creationId xmlns:p14="http://schemas.microsoft.com/office/powerpoint/2010/main" val="42394009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0FC7B9C-1820-6D4D-9073-43B8912AF1DE}"/>
              </a:ext>
            </a:extLst>
          </p:cNvPr>
          <p:cNvSpPr>
            <a:spLocks noGrp="1"/>
          </p:cNvSpPr>
          <p:nvPr>
            <p:ph type="title"/>
          </p:nvPr>
        </p:nvSpPr>
        <p:spPr/>
        <p:txBody>
          <a:bodyPr/>
          <a:lstStyle/>
          <a:p>
            <a:pPr algn="ctr"/>
            <a:r>
              <a:rPr lang="ar-SA" dirty="0"/>
              <a:t>تسعير العقود الآجلة</a:t>
            </a:r>
          </a:p>
        </p:txBody>
      </p:sp>
      <mc:AlternateContent xmlns:mc="http://schemas.openxmlformats.org/markup-compatibility/2006">
        <mc:Choice xmlns:a14="http://schemas.microsoft.com/office/drawing/2010/main" Requires="a14">
          <p:sp>
            <p:nvSpPr>
              <p:cNvPr id="3" name="Espace réservé du contenu 2">
                <a:extLst>
                  <a:ext uri="{FF2B5EF4-FFF2-40B4-BE49-F238E27FC236}">
                    <a16:creationId xmlns:a16="http://schemas.microsoft.com/office/drawing/2014/main" id="{632A82C0-74B9-AA4D-9514-9B4CE64E2E37}"/>
                  </a:ext>
                </a:extLst>
              </p:cNvPr>
              <p:cNvSpPr>
                <a:spLocks noGrp="1"/>
              </p:cNvSpPr>
              <p:nvPr>
                <p:ph idx="1"/>
              </p:nvPr>
            </p:nvSpPr>
            <p:spPr>
              <a:xfrm>
                <a:off x="422032" y="2293033"/>
                <a:ext cx="11254154" cy="4065563"/>
              </a:xfrm>
            </p:spPr>
            <p:txBody>
              <a:bodyPr>
                <a:normAutofit/>
              </a:bodyPr>
              <a:lstStyle/>
              <a:p>
                <a:r>
                  <a:rPr lang="ar-SA" sz="2400" b="1" dirty="0"/>
                  <a:t>مثال: </a:t>
                </a:r>
                <a:r>
                  <a:rPr lang="ar-SA" sz="2400" dirty="0"/>
                  <a:t>ليكن السعر الفوري للفولاذ هو $420|طن، اذا علمت ان تكلفة التخزين هي 2$ للوحدة وان </a:t>
                </a:r>
                <a:r>
                  <a:rPr lang="ar-DZ" sz="2400" dirty="0"/>
                  <a:t>معدل العائد الخالي من الخطر</a:t>
                </a:r>
                <a:r>
                  <a:rPr lang="ar-SA" sz="2400" dirty="0"/>
                  <a:t> هي 10٪، ما هو سعر عقد آجل 3اشهر.</a:t>
                </a:r>
              </a:p>
              <a:p>
                <a:pPr algn="r"/>
                <a:r>
                  <a:rPr lang="ar-SA" sz="2400" b="1" dirty="0"/>
                  <a:t>الحل: </a:t>
                </a:r>
              </a:p>
              <a:p>
                <a:r>
                  <a:rPr lang="ar-SA" sz="2400" dirty="0"/>
                  <a:t>لنفرض انه ليس هناك تكلفة التخزين عندها يكون سعر العقد الآجل هو 430.63$ </a:t>
                </a:r>
                <a:r>
                  <a:rPr lang="fr-FR" sz="2400" dirty="0"/>
                  <a:t>=</a:t>
                </a:r>
                <a:r>
                  <a:rPr lang="ar-SA" sz="2400" dirty="0"/>
                  <a:t> </a:t>
                </a:r>
                <a14:m>
                  <m:oMath xmlns:m="http://schemas.openxmlformats.org/officeDocument/2006/math">
                    <m:sSub>
                      <m:sSubPr>
                        <m:ctrlPr>
                          <a:rPr lang="ar-SA" sz="2400" i="1" smtClean="0">
                            <a:latin typeface="Cambria Math" panose="02040503050406030204" pitchFamily="18" charset="0"/>
                          </a:rPr>
                        </m:ctrlPr>
                      </m:sSubPr>
                      <m:e>
                        <m:r>
                          <a:rPr lang="fr-FR" sz="2400" b="0" i="1" smtClean="0">
                            <a:latin typeface="Cambria Math" panose="02040503050406030204" pitchFamily="18" charset="0"/>
                          </a:rPr>
                          <m:t>𝐹</m:t>
                        </m:r>
                      </m:e>
                      <m:sub>
                        <m:r>
                          <a:rPr lang="fr-FR" sz="2400" b="0" i="1" smtClean="0">
                            <a:latin typeface="Cambria Math" panose="02040503050406030204" pitchFamily="18" charset="0"/>
                          </a:rPr>
                          <m:t>0</m:t>
                        </m:r>
                      </m:sub>
                    </m:sSub>
                    <m:r>
                      <a:rPr lang="ar-SA" sz="2400" i="1" smtClean="0">
                        <a:latin typeface="Cambria Math" panose="02040503050406030204" pitchFamily="18" charset="0"/>
                        <a:ea typeface="Cambria Math" panose="02040503050406030204" pitchFamily="18" charset="0"/>
                      </a:rPr>
                      <m:t>=</m:t>
                    </m:r>
                    <m:r>
                      <a:rPr lang="fr-FR" sz="2400" b="0" i="1" smtClean="0">
                        <a:latin typeface="Cambria Math" panose="02040503050406030204" pitchFamily="18" charset="0"/>
                        <a:ea typeface="Cambria Math" panose="02040503050406030204" pitchFamily="18" charset="0"/>
                      </a:rPr>
                      <m:t>420×</m:t>
                    </m:r>
                    <m:sSup>
                      <m:sSupPr>
                        <m:ctrlPr>
                          <a:rPr lang="fr-FR" sz="2400" b="0" i="1" smtClean="0">
                            <a:latin typeface="Cambria Math" panose="02040503050406030204" pitchFamily="18" charset="0"/>
                            <a:ea typeface="Cambria Math" panose="02040503050406030204" pitchFamily="18" charset="0"/>
                          </a:rPr>
                        </m:ctrlPr>
                      </m:sSupPr>
                      <m:e>
                        <m:r>
                          <a:rPr lang="fr-FR" sz="2400" b="0" i="1" smtClean="0">
                            <a:latin typeface="Cambria Math" panose="02040503050406030204" pitchFamily="18" charset="0"/>
                            <a:ea typeface="Cambria Math" panose="02040503050406030204" pitchFamily="18" charset="0"/>
                          </a:rPr>
                          <m:t>𝑒</m:t>
                        </m:r>
                      </m:e>
                      <m:sup>
                        <m:r>
                          <a:rPr lang="fr-FR" sz="2400" b="0" i="1" smtClean="0">
                            <a:latin typeface="Cambria Math" panose="02040503050406030204" pitchFamily="18" charset="0"/>
                            <a:ea typeface="Cambria Math" panose="02040503050406030204" pitchFamily="18" charset="0"/>
                          </a:rPr>
                          <m:t>0.1∗</m:t>
                        </m:r>
                        <m:f>
                          <m:fPr>
                            <m:type m:val="lin"/>
                            <m:ctrlPr>
                              <a:rPr lang="fr-FR" sz="2400" b="0" i="1" smtClean="0">
                                <a:latin typeface="Cambria Math" panose="02040503050406030204" pitchFamily="18" charset="0"/>
                                <a:ea typeface="Cambria Math" panose="02040503050406030204" pitchFamily="18" charset="0"/>
                              </a:rPr>
                            </m:ctrlPr>
                          </m:fPr>
                          <m:num>
                            <m:r>
                              <a:rPr lang="fr-FR" sz="2400" b="0" i="1" smtClean="0">
                                <a:latin typeface="Cambria Math" panose="02040503050406030204" pitchFamily="18" charset="0"/>
                                <a:ea typeface="Cambria Math" panose="02040503050406030204" pitchFamily="18" charset="0"/>
                              </a:rPr>
                              <m:t>3</m:t>
                            </m:r>
                          </m:num>
                          <m:den>
                            <m:r>
                              <a:rPr lang="fr-FR" sz="2400" b="0" i="1" smtClean="0">
                                <a:latin typeface="Cambria Math" panose="02040503050406030204" pitchFamily="18" charset="0"/>
                                <a:ea typeface="Cambria Math" panose="02040503050406030204" pitchFamily="18" charset="0"/>
                              </a:rPr>
                              <m:t>12</m:t>
                            </m:r>
                          </m:den>
                        </m:f>
                      </m:sup>
                    </m:sSup>
                  </m:oMath>
                </a14:m>
                <a:endParaRPr lang="ar-SA" sz="2400" dirty="0"/>
              </a:p>
              <a:p>
                <a:r>
                  <a:rPr lang="ar-SA" sz="2400" dirty="0"/>
                  <a:t>اذا كان هناك تكاليف التخزين </a:t>
                </a:r>
              </a:p>
              <a:p>
                <a:r>
                  <a:rPr lang="fr-FR" sz="2400" dirty="0"/>
                  <a:t>U= </a:t>
                </a:r>
                <a14:m>
                  <m:oMath xmlns:m="http://schemas.openxmlformats.org/officeDocument/2006/math">
                    <m:sSup>
                      <m:sSupPr>
                        <m:ctrlPr>
                          <a:rPr lang="fr-FR" sz="2400" i="1">
                            <a:latin typeface="Cambria Math" panose="02040503050406030204" pitchFamily="18" charset="0"/>
                            <a:ea typeface="Cambria Math" panose="02040503050406030204" pitchFamily="18" charset="0"/>
                          </a:rPr>
                        </m:ctrlPr>
                      </m:sSupPr>
                      <m:e>
                        <m:r>
                          <a:rPr lang="fr-FR" sz="2400" b="0" i="1" smtClean="0">
                            <a:latin typeface="Cambria Math" panose="02040503050406030204" pitchFamily="18" charset="0"/>
                            <a:ea typeface="Cambria Math" panose="02040503050406030204" pitchFamily="18" charset="0"/>
                          </a:rPr>
                          <m:t>2 </m:t>
                        </m:r>
                        <m:r>
                          <a:rPr lang="fr-FR" sz="2400" i="1">
                            <a:latin typeface="Cambria Math" panose="02040503050406030204" pitchFamily="18" charset="0"/>
                            <a:ea typeface="Cambria Math" panose="02040503050406030204" pitchFamily="18" charset="0"/>
                          </a:rPr>
                          <m:t>𝑒</m:t>
                        </m:r>
                      </m:e>
                      <m:sup>
                        <m:r>
                          <a:rPr lang="fr-FR" sz="2400" i="1">
                            <a:latin typeface="Cambria Math" panose="02040503050406030204" pitchFamily="18" charset="0"/>
                            <a:ea typeface="Cambria Math" panose="02040503050406030204" pitchFamily="18" charset="0"/>
                          </a:rPr>
                          <m:t>0.1∗</m:t>
                        </m:r>
                        <m:f>
                          <m:fPr>
                            <m:type m:val="lin"/>
                            <m:ctrlPr>
                              <a:rPr lang="fr-FR" sz="2400" i="1">
                                <a:latin typeface="Cambria Math" panose="02040503050406030204" pitchFamily="18" charset="0"/>
                                <a:ea typeface="Cambria Math" panose="02040503050406030204" pitchFamily="18" charset="0"/>
                              </a:rPr>
                            </m:ctrlPr>
                          </m:fPr>
                          <m:num>
                            <m:r>
                              <a:rPr lang="fr-FR" sz="2400" i="1">
                                <a:latin typeface="Cambria Math" panose="02040503050406030204" pitchFamily="18" charset="0"/>
                                <a:ea typeface="Cambria Math" panose="02040503050406030204" pitchFamily="18" charset="0"/>
                              </a:rPr>
                              <m:t>3</m:t>
                            </m:r>
                          </m:num>
                          <m:den>
                            <m:r>
                              <a:rPr lang="fr-FR" sz="2400" i="1">
                                <a:latin typeface="Cambria Math" panose="02040503050406030204" pitchFamily="18" charset="0"/>
                                <a:ea typeface="Cambria Math" panose="02040503050406030204" pitchFamily="18" charset="0"/>
                              </a:rPr>
                              <m:t>1</m:t>
                            </m:r>
                            <m:r>
                              <a:rPr lang="fr-FR" sz="2400" b="0" i="1" smtClean="0">
                                <a:latin typeface="Cambria Math" panose="02040503050406030204" pitchFamily="18" charset="0"/>
                                <a:ea typeface="Cambria Math" panose="02040503050406030204" pitchFamily="18" charset="0"/>
                              </a:rPr>
                              <m:t>2</m:t>
                            </m:r>
                          </m:den>
                        </m:f>
                      </m:sup>
                    </m:sSup>
                  </m:oMath>
                </a14:m>
                <a:r>
                  <a:rPr lang="fr-FR" sz="2400" dirty="0"/>
                  <a:t>= 2.0506</a:t>
                </a:r>
              </a:p>
              <a:p>
                <a:r>
                  <a:rPr lang="ar-SA" sz="2400" dirty="0"/>
                  <a:t>ومنه سعر العقد لآجل هو:</a:t>
                </a:r>
                <a:r>
                  <a:rPr lang="fr-FR" sz="2400" dirty="0"/>
                  <a:t>= </a:t>
                </a:r>
                <a:r>
                  <a:rPr lang="ar-SA" sz="2400" dirty="0"/>
                  <a:t>$ </a:t>
                </a:r>
                <a:r>
                  <a:rPr lang="fr-FR" sz="2400" dirty="0"/>
                  <a:t>432.735</a:t>
                </a:r>
                <a:r>
                  <a:rPr lang="ar-SA" sz="2400" dirty="0"/>
                  <a:t> </a:t>
                </a:r>
                <a14:m>
                  <m:oMath xmlns:m="http://schemas.openxmlformats.org/officeDocument/2006/math">
                    <m:sSub>
                      <m:sSubPr>
                        <m:ctrlPr>
                          <a:rPr lang="ar-SA" sz="2400" i="1">
                            <a:latin typeface="Cambria Math" panose="02040503050406030204" pitchFamily="18" charset="0"/>
                          </a:rPr>
                        </m:ctrlPr>
                      </m:sSubPr>
                      <m:e>
                        <m:r>
                          <a:rPr lang="fr-FR" sz="2400" i="1">
                            <a:latin typeface="Cambria Math" panose="02040503050406030204" pitchFamily="18" charset="0"/>
                          </a:rPr>
                          <m:t>𝐹</m:t>
                        </m:r>
                      </m:e>
                      <m:sub>
                        <m:r>
                          <a:rPr lang="fr-FR" sz="2400" i="1">
                            <a:latin typeface="Cambria Math" panose="02040503050406030204" pitchFamily="18" charset="0"/>
                          </a:rPr>
                          <m:t>0</m:t>
                        </m:r>
                      </m:sub>
                    </m:sSub>
                    <m:r>
                      <a:rPr lang="ar-SA" sz="2400" i="1">
                        <a:latin typeface="Cambria Math" panose="02040503050406030204" pitchFamily="18" charset="0"/>
                        <a:ea typeface="Cambria Math" panose="02040503050406030204" pitchFamily="18" charset="0"/>
                      </a:rPr>
                      <m:t>=</m:t>
                    </m:r>
                    <m:r>
                      <a:rPr lang="ar-SA" sz="2400" b="0" i="1" smtClean="0">
                        <a:latin typeface="Cambria Math" panose="02040503050406030204" pitchFamily="18" charset="0"/>
                        <a:ea typeface="Cambria Math" panose="02040503050406030204" pitchFamily="18" charset="0"/>
                      </a:rPr>
                      <m:t>(</m:t>
                    </m:r>
                    <m:r>
                      <a:rPr lang="fr-FR" sz="2400" i="1">
                        <a:latin typeface="Cambria Math" panose="02040503050406030204" pitchFamily="18" charset="0"/>
                        <a:ea typeface="Cambria Math" panose="02040503050406030204" pitchFamily="18" charset="0"/>
                      </a:rPr>
                      <m:t>420</m:t>
                    </m:r>
                    <m:r>
                      <a:rPr lang="fr-FR" sz="2400" b="0" i="1" smtClean="0">
                        <a:latin typeface="Cambria Math" panose="02040503050406030204" pitchFamily="18" charset="0"/>
                        <a:ea typeface="Cambria Math" panose="02040503050406030204" pitchFamily="18" charset="0"/>
                      </a:rPr>
                      <m:t>+2.0506</m:t>
                    </m:r>
                    <m:r>
                      <a:rPr lang="ar-SA" sz="2400" b="0" i="1" smtClean="0">
                        <a:latin typeface="Cambria Math" panose="02040503050406030204" pitchFamily="18" charset="0"/>
                        <a:ea typeface="Cambria Math" panose="02040503050406030204" pitchFamily="18" charset="0"/>
                      </a:rPr>
                      <m:t>)</m:t>
                    </m:r>
                    <m:r>
                      <a:rPr lang="fr-FR" sz="2400" i="1">
                        <a:latin typeface="Cambria Math" panose="02040503050406030204" pitchFamily="18" charset="0"/>
                        <a:ea typeface="Cambria Math" panose="02040503050406030204" pitchFamily="18" charset="0"/>
                      </a:rPr>
                      <m:t>×</m:t>
                    </m:r>
                    <m:sSup>
                      <m:sSupPr>
                        <m:ctrlPr>
                          <a:rPr lang="fr-FR" sz="2400" i="1">
                            <a:latin typeface="Cambria Math" panose="02040503050406030204" pitchFamily="18" charset="0"/>
                            <a:ea typeface="Cambria Math" panose="02040503050406030204" pitchFamily="18" charset="0"/>
                          </a:rPr>
                        </m:ctrlPr>
                      </m:sSupPr>
                      <m:e>
                        <m:r>
                          <a:rPr lang="fr-FR" sz="2400" i="1">
                            <a:latin typeface="Cambria Math" panose="02040503050406030204" pitchFamily="18" charset="0"/>
                            <a:ea typeface="Cambria Math" panose="02040503050406030204" pitchFamily="18" charset="0"/>
                          </a:rPr>
                          <m:t>𝑒</m:t>
                        </m:r>
                      </m:e>
                      <m:sup>
                        <m:r>
                          <a:rPr lang="fr-FR" sz="2400" i="1">
                            <a:latin typeface="Cambria Math" panose="02040503050406030204" pitchFamily="18" charset="0"/>
                            <a:ea typeface="Cambria Math" panose="02040503050406030204" pitchFamily="18" charset="0"/>
                          </a:rPr>
                          <m:t>0.1∗</m:t>
                        </m:r>
                        <m:f>
                          <m:fPr>
                            <m:type m:val="lin"/>
                            <m:ctrlPr>
                              <a:rPr lang="fr-FR" sz="2400" i="1">
                                <a:latin typeface="Cambria Math" panose="02040503050406030204" pitchFamily="18" charset="0"/>
                                <a:ea typeface="Cambria Math" panose="02040503050406030204" pitchFamily="18" charset="0"/>
                              </a:rPr>
                            </m:ctrlPr>
                          </m:fPr>
                          <m:num>
                            <m:r>
                              <a:rPr lang="fr-FR" sz="2400" i="1">
                                <a:latin typeface="Cambria Math" panose="02040503050406030204" pitchFamily="18" charset="0"/>
                                <a:ea typeface="Cambria Math" panose="02040503050406030204" pitchFamily="18" charset="0"/>
                              </a:rPr>
                              <m:t>3</m:t>
                            </m:r>
                          </m:num>
                          <m:den>
                            <m:r>
                              <a:rPr lang="fr-FR" sz="2400" i="1">
                                <a:latin typeface="Cambria Math" panose="02040503050406030204" pitchFamily="18" charset="0"/>
                                <a:ea typeface="Cambria Math" panose="02040503050406030204" pitchFamily="18" charset="0"/>
                              </a:rPr>
                              <m:t>12</m:t>
                            </m:r>
                          </m:den>
                        </m:f>
                      </m:sup>
                    </m:sSup>
                  </m:oMath>
                </a14:m>
                <a:endParaRPr lang="fr-FR" sz="2400" dirty="0"/>
              </a:p>
              <a:p>
                <a:endParaRPr lang="ar-SA" dirty="0"/>
              </a:p>
            </p:txBody>
          </p:sp>
        </mc:Choice>
        <mc:Fallback>
          <p:sp>
            <p:nvSpPr>
              <p:cNvPr id="3" name="Espace réservé du contenu 2">
                <a:extLst>
                  <a:ext uri="{FF2B5EF4-FFF2-40B4-BE49-F238E27FC236}">
                    <a16:creationId xmlns:a16="http://schemas.microsoft.com/office/drawing/2014/main" id="{632A82C0-74B9-AA4D-9514-9B4CE64E2E37}"/>
                  </a:ext>
                </a:extLst>
              </p:cNvPr>
              <p:cNvSpPr>
                <a:spLocks noGrp="1" noRot="1" noChangeAspect="1" noMove="1" noResize="1" noEditPoints="1" noAdjustHandles="1" noChangeArrowheads="1" noChangeShapeType="1" noTextEdit="1"/>
              </p:cNvSpPr>
              <p:nvPr>
                <p:ph idx="1"/>
              </p:nvPr>
            </p:nvSpPr>
            <p:spPr>
              <a:xfrm>
                <a:off x="422032" y="2293033"/>
                <a:ext cx="11254154" cy="4065563"/>
              </a:xfrm>
              <a:blipFill>
                <a:blip r:embed="rId2"/>
                <a:stretch>
                  <a:fillRect l="-1127" t="-1246" r="-451"/>
                </a:stretch>
              </a:blipFill>
            </p:spPr>
            <p:txBody>
              <a:bodyPr/>
              <a:lstStyle/>
              <a:p>
                <a:r>
                  <a:rPr lang="fr-DZ">
                    <a:noFill/>
                  </a:rPr>
                  <a:t> </a:t>
                </a:r>
              </a:p>
            </p:txBody>
          </p:sp>
        </mc:Fallback>
      </mc:AlternateContent>
      <p:sp>
        <p:nvSpPr>
          <p:cNvPr id="4" name="Espace réservé de la date 3">
            <a:extLst>
              <a:ext uri="{FF2B5EF4-FFF2-40B4-BE49-F238E27FC236}">
                <a16:creationId xmlns:a16="http://schemas.microsoft.com/office/drawing/2014/main" id="{C5891A38-FC8D-0D42-B670-1674E43ED177}"/>
              </a:ext>
            </a:extLst>
          </p:cNvPr>
          <p:cNvSpPr>
            <a:spLocks noGrp="1"/>
          </p:cNvSpPr>
          <p:nvPr>
            <p:ph type="dt" sz="half" idx="10"/>
          </p:nvPr>
        </p:nvSpPr>
        <p:spPr/>
        <p:txBody>
          <a:bodyPr/>
          <a:lstStyle/>
          <a:p>
            <a:fld id="{EB1CFABD-4A15-C744-9A53-ED408748C2CE}" type="datetime1">
              <a:rPr lang="fr-FR" smtClean="0"/>
              <a:t>14/03/2020</a:t>
            </a:fld>
            <a:endParaRPr lang="ar-SA" dirty="0"/>
          </a:p>
        </p:txBody>
      </p:sp>
      <p:sp>
        <p:nvSpPr>
          <p:cNvPr id="5" name="Espace réservé du pied de page 4">
            <a:extLst>
              <a:ext uri="{FF2B5EF4-FFF2-40B4-BE49-F238E27FC236}">
                <a16:creationId xmlns:a16="http://schemas.microsoft.com/office/drawing/2014/main" id="{4075DF97-756B-F84D-BB91-D01AD829E054}"/>
              </a:ext>
            </a:extLst>
          </p:cNvPr>
          <p:cNvSpPr>
            <a:spLocks noGrp="1"/>
          </p:cNvSpPr>
          <p:nvPr>
            <p:ph type="ftr" sz="quarter" idx="11"/>
          </p:nvPr>
        </p:nvSpPr>
        <p:spPr>
          <a:xfrm>
            <a:off x="561110" y="6391838"/>
            <a:ext cx="6936970" cy="304801"/>
          </a:xfrm>
        </p:spPr>
        <p:txBody>
          <a:bodyPr/>
          <a:lstStyle/>
          <a:p>
            <a:r>
              <a:rPr lang="ar-SA" dirty="0" err="1"/>
              <a:t>د.قشاري</a:t>
            </a:r>
            <a:r>
              <a:rPr lang="ar-SA" dirty="0"/>
              <a:t> يسمينة   </a:t>
            </a:r>
            <a:r>
              <a:rPr lang="fr-FR" dirty="0"/>
              <a:t>                                                              e-mail: guechariuniv2016@gmail.com </a:t>
            </a:r>
            <a:endParaRPr lang="ar-SA" dirty="0"/>
          </a:p>
        </p:txBody>
      </p:sp>
      <p:sp>
        <p:nvSpPr>
          <p:cNvPr id="6" name="Espace réservé du numéro de diapositive 5">
            <a:extLst>
              <a:ext uri="{FF2B5EF4-FFF2-40B4-BE49-F238E27FC236}">
                <a16:creationId xmlns:a16="http://schemas.microsoft.com/office/drawing/2014/main" id="{42D46D21-501C-2C4D-B937-5B725DB95808}"/>
              </a:ext>
            </a:extLst>
          </p:cNvPr>
          <p:cNvSpPr>
            <a:spLocks noGrp="1"/>
          </p:cNvSpPr>
          <p:nvPr>
            <p:ph type="sldNum" sz="quarter" idx="12"/>
          </p:nvPr>
        </p:nvSpPr>
        <p:spPr/>
        <p:txBody>
          <a:bodyPr/>
          <a:lstStyle/>
          <a:p>
            <a:fld id="{25871DA0-99FA-5C4C-B687-95454B7D3B8F}" type="slidenum">
              <a:rPr lang="ar-SA" smtClean="0"/>
              <a:t>4</a:t>
            </a:fld>
            <a:endParaRPr lang="ar-SA" dirty="0"/>
          </a:p>
        </p:txBody>
      </p:sp>
    </p:spTree>
    <p:extLst>
      <p:ext uri="{BB962C8B-B14F-4D97-AF65-F5344CB8AC3E}">
        <p14:creationId xmlns:p14="http://schemas.microsoft.com/office/powerpoint/2010/main" val="11540014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80A12BD-823A-A54B-9BC6-DFFDE08FE482}"/>
              </a:ext>
            </a:extLst>
          </p:cNvPr>
          <p:cNvSpPr>
            <a:spLocks noGrp="1"/>
          </p:cNvSpPr>
          <p:nvPr>
            <p:ph type="title"/>
          </p:nvPr>
        </p:nvSpPr>
        <p:spPr/>
        <p:txBody>
          <a:bodyPr/>
          <a:lstStyle/>
          <a:p>
            <a:pPr algn="ctr"/>
            <a:r>
              <a:rPr lang="ar-SA" dirty="0"/>
              <a:t>تسعير العقود الآجلة</a:t>
            </a:r>
          </a:p>
        </p:txBody>
      </p:sp>
      <p:sp>
        <p:nvSpPr>
          <p:cNvPr id="3" name="Espace réservé du contenu 2">
            <a:extLst>
              <a:ext uri="{FF2B5EF4-FFF2-40B4-BE49-F238E27FC236}">
                <a16:creationId xmlns:a16="http://schemas.microsoft.com/office/drawing/2014/main" id="{C6899ABE-A082-B344-9892-6CE4AA1C8B80}"/>
              </a:ext>
            </a:extLst>
          </p:cNvPr>
          <p:cNvSpPr>
            <a:spLocks noGrp="1"/>
          </p:cNvSpPr>
          <p:nvPr>
            <p:ph idx="1"/>
          </p:nvPr>
        </p:nvSpPr>
        <p:spPr>
          <a:xfrm>
            <a:off x="1154954" y="2335237"/>
            <a:ext cx="8825659" cy="4318781"/>
          </a:xfrm>
        </p:spPr>
        <p:txBody>
          <a:bodyPr>
            <a:normAutofit/>
          </a:bodyPr>
          <a:lstStyle/>
          <a:p>
            <a:pPr marL="342900" indent="-342900" algn="r" defTabSz="457200" rtl="1" eaLnBrk="1" latinLnBrk="0" hangingPunct="1">
              <a:spcBef>
                <a:spcPts val="1000"/>
              </a:spcBef>
              <a:spcAft>
                <a:spcPts val="0"/>
              </a:spcAft>
              <a:buClr>
                <a:schemeClr val="accent1"/>
              </a:buClr>
              <a:buSzPct val="80000"/>
              <a:buFont typeface="Wingdings 3" charset="2"/>
              <a:buChar char=""/>
            </a:pPr>
            <a:r>
              <a:rPr lang="ar-SA" sz="2800" dirty="0"/>
              <a:t>بالإضافة الى هذه العوامل هناك عوامل أخرى وهي عوامل غير قياسية، يمكن ان تساهم في تحديد سعر العقد الآجل والمتمثلة في:</a:t>
            </a:r>
          </a:p>
          <a:p>
            <a:pPr algn="r" defTabSz="457200" rtl="1" eaLnBrk="1" latinLnBrk="0" hangingPunct="1">
              <a:spcBef>
                <a:spcPts val="1000"/>
              </a:spcBef>
              <a:spcAft>
                <a:spcPts val="0"/>
              </a:spcAft>
              <a:buClr>
                <a:schemeClr val="accent1"/>
              </a:buClr>
              <a:buSzPct val="80000"/>
              <a:buFont typeface="+mj-lt"/>
              <a:buAutoNum type="arabicParenR"/>
            </a:pPr>
            <a:r>
              <a:rPr lang="ar-SA" sz="2800" b="1" dirty="0"/>
              <a:t>توقعات السوق</a:t>
            </a:r>
            <a:r>
              <a:rPr lang="ar-SA" sz="2800" dirty="0"/>
              <a:t>: تعتبر توقعات السوق للسلعة سبب لتباين في العرض والطلب، فمثلا اذ كان المتداولين صعودين بشأن السلعة فإن الأسعار الآجلة أعلى من سعر التعادل لأجل بينما اذا كان هناك توجه للانخفاض الطلب على السلعة فإن الأسعار الآجلة تكون اقل عن سعر التعادل الآجل.</a:t>
            </a:r>
          </a:p>
        </p:txBody>
      </p:sp>
      <p:sp>
        <p:nvSpPr>
          <p:cNvPr id="4" name="Espace réservé de la date 3">
            <a:extLst>
              <a:ext uri="{FF2B5EF4-FFF2-40B4-BE49-F238E27FC236}">
                <a16:creationId xmlns:a16="http://schemas.microsoft.com/office/drawing/2014/main" id="{CC2E67A4-6B6E-2743-9723-FED1390DC90A}"/>
              </a:ext>
            </a:extLst>
          </p:cNvPr>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107F723-EC42-7846-ADA4-136138330266}" type="datetime1">
              <a:rPr kumimoji="0" lang="fr-FR" sz="1000" b="1" i="0" u="none" strike="noStrike" kern="1200" cap="none" spc="0" normalizeH="0" baseline="0" noProof="0" smtClean="0">
                <a:ln>
                  <a:noFill/>
                </a:ln>
                <a:solidFill>
                  <a:srgbClr val="B31166"/>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14/03/2020</a:t>
            </a:fld>
            <a:endParaRPr kumimoji="0" lang="ar-SA" sz="1000" b="1" i="0" u="none" strike="noStrike" kern="1200" cap="none" spc="0" normalizeH="0" baseline="0" noProof="0" dirty="0">
              <a:ln>
                <a:noFill/>
              </a:ln>
              <a:solidFill>
                <a:srgbClr val="B31166"/>
              </a:solidFill>
              <a:effectLst/>
              <a:uLnTx/>
              <a:uFillTx/>
              <a:latin typeface="Century Gothic" panose="020B0502020202020204"/>
              <a:ea typeface="+mn-ea"/>
              <a:cs typeface="Arial" panose="020B0604020202020204" pitchFamily="34" charset="0"/>
            </a:endParaRPr>
          </a:p>
        </p:txBody>
      </p:sp>
      <p:sp>
        <p:nvSpPr>
          <p:cNvPr id="5" name="Espace réservé du pied de page 4">
            <a:extLst>
              <a:ext uri="{FF2B5EF4-FFF2-40B4-BE49-F238E27FC236}">
                <a16:creationId xmlns:a16="http://schemas.microsoft.com/office/drawing/2014/main" id="{3DBB6C6B-E7BC-9A4B-A8DD-21B843667C1D}"/>
              </a:ext>
            </a:extLst>
          </p:cNvPr>
          <p:cNvSpPr>
            <a:spLocks noGrp="1"/>
          </p:cNvSpPr>
          <p:nvPr>
            <p:ph type="ftr" sz="quarter" idx="11"/>
          </p:nvPr>
        </p:nvSpPr>
        <p:spPr>
          <a:xfrm>
            <a:off x="814329" y="6396528"/>
            <a:ext cx="7682558" cy="304799"/>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ar-SA" sz="1000" b="1" i="0" u="none" strike="noStrike" kern="1200" cap="none" spc="0" normalizeH="0" baseline="0" noProof="0" dirty="0" err="1">
                <a:ln>
                  <a:noFill/>
                </a:ln>
                <a:solidFill>
                  <a:srgbClr val="B31166"/>
                </a:solidFill>
                <a:effectLst/>
                <a:uLnTx/>
                <a:uFillTx/>
                <a:latin typeface="Century Gothic" panose="020B0502020202020204"/>
                <a:ea typeface="+mn-ea"/>
                <a:cs typeface="Arial" panose="020B0604020202020204" pitchFamily="34" charset="0"/>
              </a:rPr>
              <a:t>د.قشاري</a:t>
            </a:r>
            <a:r>
              <a:rPr kumimoji="0" lang="ar-SA" sz="1000" b="1" i="0" u="none" strike="noStrike" kern="1200" cap="none" spc="0" normalizeH="0" baseline="0" noProof="0" dirty="0">
                <a:ln>
                  <a:noFill/>
                </a:ln>
                <a:solidFill>
                  <a:srgbClr val="B31166"/>
                </a:solidFill>
                <a:effectLst/>
                <a:uLnTx/>
                <a:uFillTx/>
                <a:latin typeface="Century Gothic" panose="020B0502020202020204"/>
                <a:ea typeface="+mn-ea"/>
                <a:cs typeface="Arial" panose="020B0604020202020204" pitchFamily="34" charset="0"/>
              </a:rPr>
              <a:t> يسمينة   </a:t>
            </a:r>
            <a:r>
              <a:rPr kumimoji="0" lang="fr-FR" sz="1000" b="1" i="0" u="none" strike="noStrike" kern="1200" cap="none" spc="0" normalizeH="0" baseline="0" noProof="0" dirty="0">
                <a:ln>
                  <a:noFill/>
                </a:ln>
                <a:solidFill>
                  <a:srgbClr val="B31166"/>
                </a:solidFill>
                <a:effectLst/>
                <a:uLnTx/>
                <a:uFillTx/>
                <a:latin typeface="Century Gothic" panose="020B0502020202020204"/>
                <a:ea typeface="+mn-ea"/>
                <a:cs typeface="+mn-cs"/>
              </a:rPr>
              <a:t>                                                                   e-mail: guechariuniv2016@gmail.com </a:t>
            </a:r>
            <a:endParaRPr kumimoji="0" lang="ar-SA" sz="1000" b="1" i="0" u="none" strike="noStrike" kern="1200" cap="none" spc="0" normalizeH="0" baseline="0" noProof="0" dirty="0">
              <a:ln>
                <a:noFill/>
              </a:ln>
              <a:solidFill>
                <a:srgbClr val="B31166"/>
              </a:solidFill>
              <a:effectLst/>
              <a:uLnTx/>
              <a:uFillTx/>
              <a:latin typeface="Century Gothic" panose="020B0502020202020204"/>
              <a:ea typeface="+mn-ea"/>
              <a:cs typeface="Arial" panose="020B0604020202020204" pitchFamily="34" charset="0"/>
            </a:endParaRPr>
          </a:p>
        </p:txBody>
      </p:sp>
      <p:sp>
        <p:nvSpPr>
          <p:cNvPr id="6" name="Espace réservé du numéro de diapositive 5">
            <a:extLst>
              <a:ext uri="{FF2B5EF4-FFF2-40B4-BE49-F238E27FC236}">
                <a16:creationId xmlns:a16="http://schemas.microsoft.com/office/drawing/2014/main" id="{20E1748C-5EF2-8741-8869-31D729E7729B}"/>
              </a:ext>
            </a:extLst>
          </p:cNvPr>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25871DA0-99FA-5C4C-B687-95454B7D3B8F}" type="slidenum">
              <a:rPr kumimoji="0" lang="ar-SA" sz="2800" b="0" i="0" u="none" strike="noStrike" kern="1200" cap="none" spc="0" normalizeH="0" baseline="0" noProof="0" smtClean="0">
                <a:ln>
                  <a:noFill/>
                </a:ln>
                <a:solidFill>
                  <a:prstClr val="white"/>
                </a:solidFill>
                <a:effectLst/>
                <a:uLnTx/>
                <a:uFillTx/>
                <a:latin typeface="Century Gothic" panose="020B0502020202020204"/>
                <a:ea typeface="+mn-ea"/>
                <a:cs typeface="Arial" panose="020B0604020202020204" pitchFamily="34" charset="0"/>
              </a:rPr>
              <a:pPr marL="0" marR="0" lvl="0" indent="0" algn="ctr" defTabSz="457200" rtl="0" eaLnBrk="1" fontAlgn="auto" latinLnBrk="0" hangingPunct="1">
                <a:lnSpc>
                  <a:spcPct val="100000"/>
                </a:lnSpc>
                <a:spcBef>
                  <a:spcPts val="0"/>
                </a:spcBef>
                <a:spcAft>
                  <a:spcPts val="0"/>
                </a:spcAft>
                <a:buClrTx/>
                <a:buSzTx/>
                <a:buFontTx/>
                <a:buNone/>
                <a:tabLst/>
                <a:defRPr/>
              </a:pPr>
              <a:t>5</a:t>
            </a:fld>
            <a:endParaRPr kumimoji="0" lang="ar-SA" sz="2800" b="0" i="0" u="none" strike="noStrike" kern="1200" cap="none" spc="0" normalizeH="0" baseline="0" noProof="0" dirty="0">
              <a:ln>
                <a:noFill/>
              </a:ln>
              <a:solidFill>
                <a:prstClr val="white"/>
              </a:solidFill>
              <a:effectLst/>
              <a:uLnTx/>
              <a:uFillTx/>
              <a:latin typeface="Century Gothic" panose="020B0502020202020204"/>
              <a:ea typeface="+mn-ea"/>
              <a:cs typeface="Arial" panose="020B0604020202020204" pitchFamily="34" charset="0"/>
            </a:endParaRPr>
          </a:p>
        </p:txBody>
      </p:sp>
    </p:spTree>
    <p:extLst>
      <p:ext uri="{BB962C8B-B14F-4D97-AF65-F5344CB8AC3E}">
        <p14:creationId xmlns:p14="http://schemas.microsoft.com/office/powerpoint/2010/main" val="32529197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4C40DAE-C3B8-6648-A7CF-9192FB7D458E}"/>
              </a:ext>
            </a:extLst>
          </p:cNvPr>
          <p:cNvSpPr>
            <a:spLocks noGrp="1"/>
          </p:cNvSpPr>
          <p:nvPr>
            <p:ph type="title"/>
          </p:nvPr>
        </p:nvSpPr>
        <p:spPr/>
        <p:txBody>
          <a:bodyPr/>
          <a:lstStyle/>
          <a:p>
            <a:pPr algn="ctr"/>
            <a:r>
              <a:rPr lang="ar-SA" dirty="0"/>
              <a:t>تسعير العقود الآجلة</a:t>
            </a:r>
          </a:p>
        </p:txBody>
      </p:sp>
      <p:sp>
        <p:nvSpPr>
          <p:cNvPr id="3" name="Espace réservé du contenu 2">
            <a:extLst>
              <a:ext uri="{FF2B5EF4-FFF2-40B4-BE49-F238E27FC236}">
                <a16:creationId xmlns:a16="http://schemas.microsoft.com/office/drawing/2014/main" id="{8B6EA1E4-B9D3-2C49-8453-B5A3E9A5E026}"/>
              </a:ext>
            </a:extLst>
          </p:cNvPr>
          <p:cNvSpPr>
            <a:spLocks noGrp="1"/>
          </p:cNvSpPr>
          <p:nvPr>
            <p:ph idx="1"/>
          </p:nvPr>
        </p:nvSpPr>
        <p:spPr>
          <a:xfrm>
            <a:off x="1154954" y="2349305"/>
            <a:ext cx="8825659" cy="4375052"/>
          </a:xfrm>
        </p:spPr>
        <p:txBody>
          <a:bodyPr>
            <a:normAutofit/>
          </a:bodyPr>
          <a:lstStyle/>
          <a:p>
            <a:pPr>
              <a:buFont typeface="+mj-lt"/>
              <a:buAutoNum type="arabicParenR" startAt="2"/>
            </a:pPr>
            <a:r>
              <a:rPr lang="ar-SA" sz="2800" b="1" dirty="0"/>
              <a:t>التحكيم: </a:t>
            </a:r>
            <a:r>
              <a:rPr lang="ar-SA" sz="2800" dirty="0"/>
              <a:t>يتمثل في الاستفادة من الفارق في الأسعار من سوق واحدة الى أخرى (أي الشراء في السوق اين السعر منخفض وإعادة البيع في السوق اين الأسعار مرتفعة)، وهذا يؤثر على أسعار العقود الآجلة.</a:t>
            </a:r>
          </a:p>
          <a:p>
            <a:r>
              <a:rPr lang="ar-SA" sz="2800" b="1" dirty="0"/>
              <a:t>مثلا:</a:t>
            </a:r>
            <a:r>
              <a:rPr lang="ar-SA" sz="2800" dirty="0"/>
              <a:t> اذا كان سعر الذهب هو $41.47|غ في بورصة نيويورك و$42.07|غ في بورصة لندن، فيمكن للمستثمر ان يحقق ربح من فارق الأسعار </a:t>
            </a:r>
            <a:r>
              <a:rPr lang="ar-SA" sz="2800"/>
              <a:t>بين البورصتين</a:t>
            </a:r>
            <a:r>
              <a:rPr lang="ar-SA" sz="2800" dirty="0"/>
              <a:t>، حيث يشتري في بورصة نيويورك بسعر $41.47|غ ويبيع فورا ب $42.07|غ في بورصة لندن وبالتالي يحقق ربح $0.60|غ. </a:t>
            </a:r>
            <a:endParaRPr lang="ar-SA" sz="2800" b="1" dirty="0"/>
          </a:p>
        </p:txBody>
      </p:sp>
      <p:sp>
        <p:nvSpPr>
          <p:cNvPr id="4" name="Espace réservé de la date 3">
            <a:extLst>
              <a:ext uri="{FF2B5EF4-FFF2-40B4-BE49-F238E27FC236}">
                <a16:creationId xmlns:a16="http://schemas.microsoft.com/office/drawing/2014/main" id="{0D199122-4541-AB43-97A9-8DB8A909AEDB}"/>
              </a:ext>
            </a:extLst>
          </p:cNvPr>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4BEEC4-FF9B-3D4D-9516-17001B1CF6C2}" type="datetime1">
              <a:rPr kumimoji="0" lang="fr-FR" sz="1000" b="1" i="0" u="none" strike="noStrike" kern="1200" cap="none" spc="0" normalizeH="0" baseline="0" noProof="0" smtClean="0">
                <a:ln>
                  <a:noFill/>
                </a:ln>
                <a:solidFill>
                  <a:srgbClr val="B31166"/>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14/03/2020</a:t>
            </a:fld>
            <a:endParaRPr kumimoji="0" lang="ar-SA" sz="1000" b="1" i="0" u="none" strike="noStrike" kern="1200" cap="none" spc="0" normalizeH="0" baseline="0" noProof="0" dirty="0">
              <a:ln>
                <a:noFill/>
              </a:ln>
              <a:solidFill>
                <a:srgbClr val="B31166"/>
              </a:solidFill>
              <a:effectLst/>
              <a:uLnTx/>
              <a:uFillTx/>
              <a:latin typeface="Century Gothic" panose="020B0502020202020204"/>
              <a:ea typeface="+mn-ea"/>
              <a:cs typeface="Arial" panose="020B0604020202020204" pitchFamily="34" charset="0"/>
            </a:endParaRPr>
          </a:p>
        </p:txBody>
      </p:sp>
      <p:sp>
        <p:nvSpPr>
          <p:cNvPr id="5" name="Espace réservé du pied de page 4">
            <a:extLst>
              <a:ext uri="{FF2B5EF4-FFF2-40B4-BE49-F238E27FC236}">
                <a16:creationId xmlns:a16="http://schemas.microsoft.com/office/drawing/2014/main" id="{EFD58EF7-35AE-F240-8BD3-3BC5FA0E0642}"/>
              </a:ext>
            </a:extLst>
          </p:cNvPr>
          <p:cNvSpPr>
            <a:spLocks noGrp="1"/>
          </p:cNvSpPr>
          <p:nvPr>
            <p:ph type="ftr" sz="quarter" idx="11"/>
          </p:nvPr>
        </p:nvSpPr>
        <p:spPr>
          <a:xfrm>
            <a:off x="561110" y="6391838"/>
            <a:ext cx="6571210" cy="304801"/>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rgbClr val="B31166"/>
                </a:solidFill>
                <a:effectLst/>
                <a:uLnTx/>
                <a:uFillTx/>
                <a:latin typeface="Century Gothic" panose="020B0502020202020204"/>
                <a:ea typeface="+mn-ea"/>
                <a:cs typeface="+mn-cs"/>
              </a:rPr>
              <a:t>  </a:t>
            </a:r>
            <a:r>
              <a:rPr kumimoji="0" lang="ar-SA" sz="1000" b="1" i="0" u="none" strike="noStrike" kern="1200" cap="none" spc="0" normalizeH="0" baseline="0" noProof="0" dirty="0" err="1">
                <a:ln>
                  <a:noFill/>
                </a:ln>
                <a:solidFill>
                  <a:srgbClr val="B31166"/>
                </a:solidFill>
                <a:effectLst/>
                <a:uLnTx/>
                <a:uFillTx/>
                <a:latin typeface="Century Gothic" panose="020B0502020202020204"/>
                <a:ea typeface="+mn-ea"/>
                <a:cs typeface="Arial" panose="020B0604020202020204" pitchFamily="34" charset="0"/>
              </a:rPr>
              <a:t>د.قشاري</a:t>
            </a:r>
            <a:r>
              <a:rPr kumimoji="0" lang="ar-SA" sz="1000" b="1" i="0" u="none" strike="noStrike" kern="1200" cap="none" spc="0" normalizeH="0" baseline="0" noProof="0" dirty="0">
                <a:ln>
                  <a:noFill/>
                </a:ln>
                <a:solidFill>
                  <a:srgbClr val="B31166"/>
                </a:solidFill>
                <a:effectLst/>
                <a:uLnTx/>
                <a:uFillTx/>
                <a:latin typeface="Century Gothic" panose="020B0502020202020204"/>
                <a:ea typeface="+mn-ea"/>
                <a:cs typeface="Arial" panose="020B0604020202020204" pitchFamily="34" charset="0"/>
              </a:rPr>
              <a:t> يسمينة   </a:t>
            </a:r>
            <a:r>
              <a:rPr kumimoji="0" lang="fr-FR" sz="1000" b="1" i="0" u="none" strike="noStrike" kern="1200" cap="none" spc="0" normalizeH="0" baseline="0" noProof="0" dirty="0">
                <a:ln>
                  <a:noFill/>
                </a:ln>
                <a:solidFill>
                  <a:srgbClr val="B31166"/>
                </a:solidFill>
                <a:effectLst/>
                <a:uLnTx/>
                <a:uFillTx/>
                <a:latin typeface="Century Gothic" panose="020B0502020202020204"/>
                <a:ea typeface="+mn-ea"/>
                <a:cs typeface="+mn-cs"/>
              </a:rPr>
              <a:t>                                                                        e-mail: guechariuniv2016@gmail.com </a:t>
            </a:r>
            <a:endParaRPr kumimoji="0" lang="ar-SA" sz="1000" b="1" i="0" u="none" strike="noStrike" kern="1200" cap="none" spc="0" normalizeH="0" baseline="0" noProof="0" dirty="0">
              <a:ln>
                <a:noFill/>
              </a:ln>
              <a:solidFill>
                <a:srgbClr val="B31166"/>
              </a:solidFill>
              <a:effectLst/>
              <a:uLnTx/>
              <a:uFillTx/>
              <a:latin typeface="Century Gothic" panose="020B0502020202020204"/>
              <a:ea typeface="+mn-ea"/>
              <a:cs typeface="Arial" panose="020B0604020202020204" pitchFamily="34" charset="0"/>
            </a:endParaRPr>
          </a:p>
        </p:txBody>
      </p:sp>
      <p:sp>
        <p:nvSpPr>
          <p:cNvPr id="6" name="Espace réservé du numéro de diapositive 5">
            <a:extLst>
              <a:ext uri="{FF2B5EF4-FFF2-40B4-BE49-F238E27FC236}">
                <a16:creationId xmlns:a16="http://schemas.microsoft.com/office/drawing/2014/main" id="{6CF6F2CA-4C02-FF4F-B970-DDF3462C2FB7}"/>
              </a:ext>
            </a:extLst>
          </p:cNvPr>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25871DA0-99FA-5C4C-B687-95454B7D3B8F}" type="slidenum">
              <a:rPr kumimoji="0" lang="ar-SA" sz="2800" b="0" i="0" u="none" strike="noStrike" kern="1200" cap="none" spc="0" normalizeH="0" baseline="0" noProof="0" smtClean="0">
                <a:ln>
                  <a:noFill/>
                </a:ln>
                <a:solidFill>
                  <a:prstClr val="white"/>
                </a:solidFill>
                <a:effectLst/>
                <a:uLnTx/>
                <a:uFillTx/>
                <a:latin typeface="Century Gothic" panose="020B0502020202020204"/>
                <a:ea typeface="+mn-ea"/>
                <a:cs typeface="Arial" panose="020B0604020202020204" pitchFamily="34" charset="0"/>
              </a:rPr>
              <a:pPr marL="0" marR="0" lvl="0" indent="0" algn="ctr" defTabSz="457200" rtl="0" eaLnBrk="1" fontAlgn="auto" latinLnBrk="0" hangingPunct="1">
                <a:lnSpc>
                  <a:spcPct val="100000"/>
                </a:lnSpc>
                <a:spcBef>
                  <a:spcPts val="0"/>
                </a:spcBef>
                <a:spcAft>
                  <a:spcPts val="0"/>
                </a:spcAft>
                <a:buClrTx/>
                <a:buSzTx/>
                <a:buFontTx/>
                <a:buNone/>
                <a:tabLst/>
                <a:defRPr/>
              </a:pPr>
              <a:t>6</a:t>
            </a:fld>
            <a:endParaRPr kumimoji="0" lang="ar-SA" sz="2800" b="0" i="0" u="none" strike="noStrike" kern="1200" cap="none" spc="0" normalizeH="0" baseline="0" noProof="0" dirty="0">
              <a:ln>
                <a:noFill/>
              </a:ln>
              <a:solidFill>
                <a:prstClr val="white"/>
              </a:solidFill>
              <a:effectLst/>
              <a:uLnTx/>
              <a:uFillTx/>
              <a:latin typeface="Century Gothic" panose="020B0502020202020204"/>
              <a:ea typeface="+mn-ea"/>
              <a:cs typeface="Arial" panose="020B0604020202020204" pitchFamily="34" charset="0"/>
            </a:endParaRPr>
          </a:p>
        </p:txBody>
      </p:sp>
    </p:spTree>
    <p:extLst>
      <p:ext uri="{BB962C8B-B14F-4D97-AF65-F5344CB8AC3E}">
        <p14:creationId xmlns:p14="http://schemas.microsoft.com/office/powerpoint/2010/main" val="9315329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641FF2A-20C5-444D-88B8-065E20565B3E}"/>
              </a:ext>
            </a:extLst>
          </p:cNvPr>
          <p:cNvSpPr>
            <a:spLocks noGrp="1"/>
          </p:cNvSpPr>
          <p:nvPr>
            <p:ph type="title"/>
          </p:nvPr>
        </p:nvSpPr>
        <p:spPr/>
        <p:txBody>
          <a:bodyPr/>
          <a:lstStyle/>
          <a:p>
            <a:pPr algn="ctr"/>
            <a:r>
              <a:rPr lang="ar-SA" dirty="0"/>
              <a:t>تسعير العقود الآجلة</a:t>
            </a:r>
          </a:p>
        </p:txBody>
      </p:sp>
      <p:sp>
        <p:nvSpPr>
          <p:cNvPr id="3" name="Espace réservé du contenu 2">
            <a:extLst>
              <a:ext uri="{FF2B5EF4-FFF2-40B4-BE49-F238E27FC236}">
                <a16:creationId xmlns:a16="http://schemas.microsoft.com/office/drawing/2014/main" id="{913F75EE-C7BA-A64B-B0A9-179B2D667ACB}"/>
              </a:ext>
            </a:extLst>
          </p:cNvPr>
          <p:cNvSpPr>
            <a:spLocks noGrp="1"/>
          </p:cNvSpPr>
          <p:nvPr>
            <p:ph idx="1"/>
          </p:nvPr>
        </p:nvSpPr>
        <p:spPr/>
        <p:txBody>
          <a:bodyPr>
            <a:normAutofit/>
          </a:bodyPr>
          <a:lstStyle/>
          <a:p>
            <a:pPr marL="514350" indent="-514350" algn="r">
              <a:buFont typeface="+mj-lt"/>
              <a:buAutoNum type="arabicParenR" startAt="3"/>
            </a:pPr>
            <a:r>
              <a:rPr lang="ar-SA" sz="2800" b="1" dirty="0"/>
              <a:t>العوامل التنظيمية: </a:t>
            </a:r>
            <a:r>
              <a:rPr lang="ar-SA" sz="2800" dirty="0"/>
              <a:t>قد تكون السياسات الحكومية الخاصة بالسلع الأساسية عاملاً رئيسياً في تحديد الأسعار. مثل إذا فرضت الحكومة ضرائب على واردات الصلب ، فسوف ترتفع أسعار الصلب المحلية في كل من الأسواق الفورية والأسواق الآجلة.</a:t>
            </a:r>
          </a:p>
          <a:p>
            <a:pPr marL="514350" indent="-514350" algn="r">
              <a:buFont typeface="+mj-lt"/>
              <a:buAutoNum type="arabicParenR" startAt="3"/>
            </a:pPr>
            <a:r>
              <a:rPr lang="ar-SA" sz="2800" b="1" dirty="0"/>
              <a:t>الأسواق الدولية: </a:t>
            </a:r>
            <a:r>
              <a:rPr lang="ar-SA" sz="2800" dirty="0"/>
              <a:t>تؤثر أسعار السلع في الأسواق الدولية إلى حد ما على أسعار السلع الأساسية في الأسواق الفورية والآجلة.</a:t>
            </a:r>
          </a:p>
        </p:txBody>
      </p:sp>
      <p:sp>
        <p:nvSpPr>
          <p:cNvPr id="4" name="Espace réservé de la date 3">
            <a:extLst>
              <a:ext uri="{FF2B5EF4-FFF2-40B4-BE49-F238E27FC236}">
                <a16:creationId xmlns:a16="http://schemas.microsoft.com/office/drawing/2014/main" id="{547B31F7-F351-094C-A2EB-C2D6A68BF0EE}"/>
              </a:ext>
            </a:extLst>
          </p:cNvPr>
          <p:cNvSpPr>
            <a:spLocks noGrp="1"/>
          </p:cNvSpPr>
          <p:nvPr>
            <p:ph type="dt" sz="half" idx="10"/>
          </p:nvPr>
        </p:nvSpPr>
        <p:spPr/>
        <p:txBody>
          <a:bodyPr/>
          <a:lstStyle/>
          <a:p>
            <a:fld id="{19A438B9-BD54-0043-BE29-D352F22B4811}" type="datetime1">
              <a:rPr lang="fr-FR" smtClean="0"/>
              <a:t>14/03/2020</a:t>
            </a:fld>
            <a:endParaRPr lang="ar-SA" dirty="0"/>
          </a:p>
        </p:txBody>
      </p:sp>
      <p:sp>
        <p:nvSpPr>
          <p:cNvPr id="5" name="Espace réservé du pied de page 4">
            <a:extLst>
              <a:ext uri="{FF2B5EF4-FFF2-40B4-BE49-F238E27FC236}">
                <a16:creationId xmlns:a16="http://schemas.microsoft.com/office/drawing/2014/main" id="{D54F5526-04DA-D643-A99C-1747DF69D398}"/>
              </a:ext>
            </a:extLst>
          </p:cNvPr>
          <p:cNvSpPr>
            <a:spLocks noGrp="1"/>
          </p:cNvSpPr>
          <p:nvPr>
            <p:ph type="ftr" sz="quarter" idx="11"/>
          </p:nvPr>
        </p:nvSpPr>
        <p:spPr>
          <a:xfrm>
            <a:off x="561110" y="6391838"/>
            <a:ext cx="7640355" cy="304799"/>
          </a:xfrm>
        </p:spPr>
        <p:txBody>
          <a:bodyPr/>
          <a:lstStyle/>
          <a:p>
            <a:r>
              <a:rPr lang="ar-SA" dirty="0" err="1"/>
              <a:t>د.قشاري</a:t>
            </a:r>
            <a:r>
              <a:rPr lang="ar-SA" dirty="0"/>
              <a:t> يسمينة   </a:t>
            </a:r>
            <a:r>
              <a:rPr lang="fr-FR" dirty="0"/>
              <a:t>                                                                                                 e-mail: guechariuniv2016@gmail.com </a:t>
            </a:r>
            <a:endParaRPr lang="ar-SA" dirty="0"/>
          </a:p>
        </p:txBody>
      </p:sp>
      <p:sp>
        <p:nvSpPr>
          <p:cNvPr id="6" name="Espace réservé du numéro de diapositive 5">
            <a:extLst>
              <a:ext uri="{FF2B5EF4-FFF2-40B4-BE49-F238E27FC236}">
                <a16:creationId xmlns:a16="http://schemas.microsoft.com/office/drawing/2014/main" id="{73D25278-5A9C-0A4F-B640-22DCD2443823}"/>
              </a:ext>
            </a:extLst>
          </p:cNvPr>
          <p:cNvSpPr>
            <a:spLocks noGrp="1"/>
          </p:cNvSpPr>
          <p:nvPr>
            <p:ph type="sldNum" sz="quarter" idx="12"/>
          </p:nvPr>
        </p:nvSpPr>
        <p:spPr/>
        <p:txBody>
          <a:bodyPr/>
          <a:lstStyle/>
          <a:p>
            <a:fld id="{25871DA0-99FA-5C4C-B687-95454B7D3B8F}" type="slidenum">
              <a:rPr lang="ar-SA" smtClean="0"/>
              <a:t>7</a:t>
            </a:fld>
            <a:endParaRPr lang="ar-SA" dirty="0"/>
          </a:p>
        </p:txBody>
      </p:sp>
    </p:spTree>
    <p:extLst>
      <p:ext uri="{BB962C8B-B14F-4D97-AF65-F5344CB8AC3E}">
        <p14:creationId xmlns:p14="http://schemas.microsoft.com/office/powerpoint/2010/main" val="317060959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lle d’ions">
  <a:themeElements>
    <a:clrScheme name="Salle d’ions">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Salle d’ions">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alle d’ions">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264</TotalTime>
  <Words>595</Words>
  <Application>Microsoft Macintosh PowerPoint</Application>
  <PresentationFormat>Grand écran</PresentationFormat>
  <Paragraphs>54</Paragraphs>
  <Slides>7</Slides>
  <Notes>1</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7</vt:i4>
      </vt:variant>
    </vt:vector>
  </HeadingPairs>
  <TitlesOfParts>
    <vt:vector size="13" baseType="lpstr">
      <vt:lpstr>Arial</vt:lpstr>
      <vt:lpstr>Calibri</vt:lpstr>
      <vt:lpstr>Cambria Math</vt:lpstr>
      <vt:lpstr>Century Gothic</vt:lpstr>
      <vt:lpstr>Wingdings 3</vt:lpstr>
      <vt:lpstr>Salle d’ions</vt:lpstr>
      <vt:lpstr>تسعير العقود الآجلة للبضائع</vt:lpstr>
      <vt:lpstr>تسعير العقود الآجلة</vt:lpstr>
      <vt:lpstr>تسعير العقود الآجلة</vt:lpstr>
      <vt:lpstr>تسعير العقود الآجلة</vt:lpstr>
      <vt:lpstr>تسعير العقود الآجلة</vt:lpstr>
      <vt:lpstr>تسعير العقود الآجلة</vt:lpstr>
      <vt:lpstr>تسعير العقود الآجلة</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Guechariuniv2016@gmail.com</dc:creator>
  <cp:lastModifiedBy>Guechariuniv2016@gmail.com</cp:lastModifiedBy>
  <cp:revision>8</cp:revision>
  <dcterms:created xsi:type="dcterms:W3CDTF">2020-03-14T12:09:02Z</dcterms:created>
  <dcterms:modified xsi:type="dcterms:W3CDTF">2020-03-14T16:33:59Z</dcterms:modified>
</cp:coreProperties>
</file>