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3" r:id="rId4"/>
    <p:sldId id="264" r:id="rId5"/>
    <p:sldId id="265" r:id="rId6"/>
    <p:sldId id="257" r:id="rId7"/>
    <p:sldId id="258" r:id="rId8"/>
    <p:sldId id="266" r:id="rId9"/>
    <p:sldId id="267" r:id="rId10"/>
    <p:sldId id="268" r:id="rId11"/>
    <p:sldId id="259" r:id="rId12"/>
    <p:sldId id="269" r:id="rId13"/>
    <p:sldId id="260" r:id="rId14"/>
    <p:sldId id="261" r:id="rId15"/>
    <p:sldId id="272" r:id="rId16"/>
    <p:sldId id="273" r:id="rId17"/>
    <p:sldId id="280" r:id="rId18"/>
    <p:sldId id="275" r:id="rId19"/>
    <p:sldId id="277" r:id="rId20"/>
    <p:sldId id="270" r:id="rId21"/>
    <p:sldId id="278" r:id="rId22"/>
    <p:sldId id="279" r:id="rId2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r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5" name="Sous-titr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1" name="Espace réservé de la date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FDCAB74-D210-4551-96BA-9DEAC46972E8}" type="datetimeFigureOut">
              <a:rPr lang="fr-FR" smtClean="0"/>
              <a:pPr/>
              <a:t>11/03/2020</a:t>
            </a:fld>
            <a:endParaRPr lang="fr-FR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C5EFF42-A4B4-4854-926F-55DD80759A2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DCAB74-D210-4551-96BA-9DEAC46972E8}" type="datetimeFigureOut">
              <a:rPr lang="fr-FR" smtClean="0"/>
              <a:pPr/>
              <a:t>11/03/2020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5EFF42-A4B4-4854-926F-55DD80759A2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EFDCAB74-D210-4551-96BA-9DEAC46972E8}" type="datetimeFigureOut">
              <a:rPr lang="fr-FR" smtClean="0"/>
              <a:pPr/>
              <a:t>11/03/2020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C5EFF42-A4B4-4854-926F-55DD80759A2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DCAB74-D210-4551-96BA-9DEAC46972E8}" type="datetimeFigureOut">
              <a:rPr lang="fr-FR" smtClean="0"/>
              <a:pPr/>
              <a:t>11/03/2020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5EFF42-A4B4-4854-926F-55DD80759A2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FDCAB74-D210-4551-96BA-9DEAC46972E8}" type="datetimeFigureOut">
              <a:rPr lang="fr-FR" smtClean="0"/>
              <a:pPr/>
              <a:t>11/03/2020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0C5EFF42-A4B4-4854-926F-55DD80759A2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DCAB74-D210-4551-96BA-9DEAC46972E8}" type="datetimeFigureOut">
              <a:rPr lang="fr-FR" smtClean="0"/>
              <a:pPr/>
              <a:t>11/03/2020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5EFF42-A4B4-4854-926F-55DD80759A2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DCAB74-D210-4551-96BA-9DEAC46972E8}" type="datetimeFigureOut">
              <a:rPr lang="fr-FR" smtClean="0"/>
              <a:pPr/>
              <a:t>11/03/2020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5EFF42-A4B4-4854-926F-55DD80759A2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DCAB74-D210-4551-96BA-9DEAC46972E8}" type="datetimeFigureOut">
              <a:rPr lang="fr-FR" smtClean="0"/>
              <a:pPr/>
              <a:t>11/03/2020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5EFF42-A4B4-4854-926F-55DD80759A2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FDCAB74-D210-4551-96BA-9DEAC46972E8}" type="datetimeFigureOut">
              <a:rPr lang="fr-FR" smtClean="0"/>
              <a:pPr/>
              <a:t>11/03/2020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5EFF42-A4B4-4854-926F-55DD80759A2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DCAB74-D210-4551-96BA-9DEAC46972E8}" type="datetimeFigureOut">
              <a:rPr lang="fr-FR" smtClean="0"/>
              <a:pPr/>
              <a:t>11/03/2020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5EFF42-A4B4-4854-926F-55DD80759A2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DCAB74-D210-4551-96BA-9DEAC46972E8}" type="datetimeFigureOut">
              <a:rPr lang="fr-FR" smtClean="0"/>
              <a:pPr/>
              <a:t>11/03/2020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5EFF42-A4B4-4854-926F-55DD80759A2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pour une image 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Espace réservé du titre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1" name="Espace réservé du texte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7" name="Espace réservé de la date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EFDCAB74-D210-4551-96BA-9DEAC46972E8}" type="datetimeFigureOut">
              <a:rPr lang="fr-FR" smtClean="0"/>
              <a:pPr/>
              <a:t>11/03/2020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0C5EFF42-A4B4-4854-926F-55DD80759A2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Séquence 1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b="1" dirty="0"/>
              <a:t>Sécurité et sûreté</a:t>
            </a:r>
            <a:br>
              <a:rPr lang="fr-FR" b="1" dirty="0"/>
            </a:br>
            <a:r>
              <a:rPr lang="fr-FR" b="1" dirty="0"/>
              <a:t>alimentaire</a:t>
            </a:r>
            <a:r>
              <a:rPr lang="fr-FR" dirty="0" smtClean="0"/>
              <a:t> </a:t>
            </a:r>
            <a:br>
              <a:rPr lang="fr-FR" dirty="0" smtClean="0"/>
            </a:b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suite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Elle est </a:t>
            </a:r>
            <a:r>
              <a:rPr lang="fr-FR" dirty="0"/>
              <a:t>par essence </a:t>
            </a:r>
            <a:r>
              <a:rPr lang="fr-FR" b="1" dirty="0"/>
              <a:t>politique</a:t>
            </a:r>
            <a:r>
              <a:rPr lang="fr-FR" dirty="0"/>
              <a:t> dans la mesure où elle </a:t>
            </a:r>
            <a:r>
              <a:rPr lang="fr-FR" dirty="0" smtClean="0"/>
              <a:t>se traduit</a:t>
            </a:r>
            <a:r>
              <a:rPr lang="fr-FR" dirty="0"/>
              <a:t>, selon ses initiateurs, par le droit pour un pays/peuple </a:t>
            </a:r>
            <a:r>
              <a:rPr lang="fr-FR" dirty="0" smtClean="0"/>
              <a:t>de mettre </a:t>
            </a:r>
            <a:r>
              <a:rPr lang="fr-FR" dirty="0"/>
              <a:t>en place les politiques agricoles les mieux adaptées à </a:t>
            </a:r>
            <a:r>
              <a:rPr lang="fr-FR" dirty="0" smtClean="0"/>
              <a:t>leurs populations .</a:t>
            </a:r>
            <a:br>
              <a:rPr lang="fr-FR" dirty="0" smtClean="0"/>
            </a:b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57298"/>
          </a:xfrm>
        </p:spPr>
        <p:txBody>
          <a:bodyPr>
            <a:normAutofit fontScale="90000"/>
          </a:bodyPr>
          <a:lstStyle/>
          <a:p>
            <a:r>
              <a:rPr lang="fr-FR" sz="3600" b="1" dirty="0" smtClean="0"/>
              <a:t>L’aspect multidimensionnel </a:t>
            </a:r>
            <a:r>
              <a:rPr lang="fr-FR" sz="3600" b="1" dirty="0"/>
              <a:t>de la sécurité alimentaire</a:t>
            </a:r>
            <a:r>
              <a:rPr lang="fr-FR" sz="3600" b="1" dirty="0" smtClean="0"/>
              <a:t> 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fr-FR" sz="8000" dirty="0" smtClean="0"/>
              <a:t>Il est </a:t>
            </a:r>
            <a:r>
              <a:rPr lang="fr-FR" sz="8000" dirty="0"/>
              <a:t>aussi bien </a:t>
            </a:r>
            <a:r>
              <a:rPr lang="fr-FR" sz="8000" b="1" dirty="0">
                <a:solidFill>
                  <a:srgbClr val="FF0000"/>
                </a:solidFill>
              </a:rPr>
              <a:t>quantitativement</a:t>
            </a:r>
            <a:r>
              <a:rPr lang="fr-FR" sz="8000" dirty="0"/>
              <a:t> que </a:t>
            </a:r>
            <a:r>
              <a:rPr lang="fr-FR" sz="8000" b="1" dirty="0">
                <a:solidFill>
                  <a:srgbClr val="FF0000"/>
                </a:solidFill>
              </a:rPr>
              <a:t>qualitativement</a:t>
            </a:r>
            <a:r>
              <a:rPr lang="fr-FR" sz="8000" dirty="0"/>
              <a:t> selon </a:t>
            </a:r>
            <a:r>
              <a:rPr lang="fr-FR" sz="8000" dirty="0">
                <a:solidFill>
                  <a:srgbClr val="FF0000"/>
                </a:solidFill>
              </a:rPr>
              <a:t>quatre</a:t>
            </a:r>
            <a:r>
              <a:rPr lang="fr-FR" sz="8000" dirty="0"/>
              <a:t/>
            </a:r>
            <a:br>
              <a:rPr lang="fr-FR" sz="8000" dirty="0"/>
            </a:br>
            <a:r>
              <a:rPr lang="fr-FR" sz="8000" dirty="0"/>
              <a:t>aspects</a:t>
            </a:r>
            <a:r>
              <a:rPr lang="fr-FR" sz="8000" dirty="0" smtClean="0"/>
              <a:t> :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8000" b="1" dirty="0" smtClean="0">
                <a:solidFill>
                  <a:srgbClr val="FF0000"/>
                </a:solidFill>
              </a:rPr>
              <a:t>La </a:t>
            </a:r>
            <a:r>
              <a:rPr lang="fr-FR" sz="8000" b="1" dirty="0">
                <a:solidFill>
                  <a:srgbClr val="FF0000"/>
                </a:solidFill>
              </a:rPr>
              <a:t>disponibilité </a:t>
            </a:r>
            <a:r>
              <a:rPr lang="fr-FR" sz="8000" dirty="0"/>
              <a:t>alimentaire</a:t>
            </a:r>
            <a:r>
              <a:rPr lang="fr-FR" sz="8000" dirty="0" smtClean="0"/>
              <a:t> </a:t>
            </a:r>
          </a:p>
          <a:p>
            <a:pPr marL="514350" indent="-514350">
              <a:buNone/>
            </a:pPr>
            <a:r>
              <a:rPr lang="fr-FR" sz="8000" dirty="0" smtClean="0"/>
              <a:t>          «En </a:t>
            </a:r>
            <a:r>
              <a:rPr lang="fr-FR" sz="8000" dirty="0"/>
              <a:t>quantités suffisantes de nourriture de nature </a:t>
            </a:r>
            <a:r>
              <a:rPr lang="fr-FR" sz="8000" dirty="0" smtClean="0"/>
              <a:t>et qualité </a:t>
            </a:r>
            <a:r>
              <a:rPr lang="fr-FR" sz="8000" dirty="0"/>
              <a:t>appropriée dans toutes les portions du territoire national, </a:t>
            </a:r>
            <a:r>
              <a:rPr lang="fr-FR" sz="8000" dirty="0" smtClean="0"/>
              <a:t>quelle que </a:t>
            </a:r>
            <a:r>
              <a:rPr lang="fr-FR" sz="8000" dirty="0"/>
              <a:t>soit la provenance de cette nourriture (production locale</a:t>
            </a:r>
            <a:r>
              <a:rPr lang="fr-FR" sz="8000" dirty="0" smtClean="0"/>
              <a:t>,  importation </a:t>
            </a:r>
            <a:r>
              <a:rPr lang="fr-FR" sz="8000" dirty="0"/>
              <a:t>ou aide </a:t>
            </a:r>
            <a:r>
              <a:rPr lang="fr-FR" sz="8000" dirty="0" smtClean="0"/>
              <a:t>alimentaire » </a:t>
            </a:r>
            <a:br>
              <a:rPr lang="fr-FR" sz="8000" dirty="0" smtClean="0"/>
            </a:br>
            <a:endParaRPr lang="fr-FR" sz="8000" dirty="0" smtClean="0"/>
          </a:p>
          <a:p>
            <a:pPr marL="514350" indent="-514350">
              <a:buNone/>
            </a:pPr>
            <a:r>
              <a:rPr lang="fr-FR" sz="8000" b="1" dirty="0" smtClean="0">
                <a:solidFill>
                  <a:srgbClr val="FF0000"/>
                </a:solidFill>
              </a:rPr>
              <a:t>2. l’accès </a:t>
            </a:r>
            <a:r>
              <a:rPr lang="fr-FR" sz="8000" dirty="0"/>
              <a:t>à la nourriture</a:t>
            </a:r>
            <a:r>
              <a:rPr lang="fr-FR" sz="8000" dirty="0" smtClean="0"/>
              <a:t> : «</a:t>
            </a:r>
            <a:r>
              <a:rPr lang="fr-FR" sz="8000" dirty="0"/>
              <a:t>de toute personne aux ressources nécessaires pour </a:t>
            </a:r>
            <a:r>
              <a:rPr lang="fr-FR" sz="8000" dirty="0" smtClean="0"/>
              <a:t>pouvoir acquérir </a:t>
            </a:r>
            <a:r>
              <a:rPr lang="fr-FR" sz="8000" dirty="0"/>
              <a:t>les aliments nécessaires à un régime alimentaire nourrissant</a:t>
            </a:r>
            <a:r>
              <a:rPr lang="fr-FR" sz="8000" dirty="0" smtClean="0"/>
              <a:t>. Ces </a:t>
            </a:r>
            <a:r>
              <a:rPr lang="fr-FR" sz="8000" dirty="0"/>
              <a:t>ressources comprennent tant les ressources monétaires que </a:t>
            </a:r>
            <a:r>
              <a:rPr lang="fr-FR" sz="8000" dirty="0" smtClean="0"/>
              <a:t>les droits </a:t>
            </a:r>
            <a:r>
              <a:rPr lang="fr-FR" sz="8000" dirty="0"/>
              <a:t>d’accès nécessaires pour produire des aliments.</a:t>
            </a:r>
            <a:r>
              <a:rPr lang="fr-FR" sz="8000" dirty="0" smtClean="0"/>
              <a:t> </a:t>
            </a:r>
            <a:br>
              <a:rPr lang="fr-FR" sz="8000" dirty="0" smtClean="0"/>
            </a:br>
            <a:endParaRPr lang="fr-FR" sz="8000" dirty="0" smtClean="0"/>
          </a:p>
          <a:p>
            <a:pPr marL="514350" indent="-514350">
              <a:buNone/>
            </a:pP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suite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 </a:t>
            </a:r>
            <a:r>
              <a:rPr lang="fr-FR" b="1" dirty="0"/>
              <a:t>3- </a:t>
            </a:r>
            <a:r>
              <a:rPr lang="fr-FR" b="1" dirty="0">
                <a:solidFill>
                  <a:srgbClr val="FF0000"/>
                </a:solidFill>
              </a:rPr>
              <a:t>La stabilité </a:t>
            </a:r>
            <a:r>
              <a:rPr lang="fr-FR" dirty="0"/>
              <a:t>de l’accès à la nourriture, c’est-à-dire que l’accès à </a:t>
            </a:r>
            <a:r>
              <a:rPr lang="fr-FR" dirty="0" smtClean="0"/>
              <a:t>la nourriture </a:t>
            </a:r>
            <a:r>
              <a:rPr lang="fr-FR" dirty="0"/>
              <a:t>de la population ne peut pas être mis en cause par </a:t>
            </a:r>
            <a:r>
              <a:rPr lang="fr-FR" dirty="0" smtClean="0"/>
              <a:t>un quelconque </a:t>
            </a:r>
            <a:r>
              <a:rPr lang="fr-FR" dirty="0"/>
              <a:t>choc naturel ou </a:t>
            </a:r>
            <a:r>
              <a:rPr lang="fr-FR" dirty="0" smtClean="0"/>
              <a:t>économique.</a:t>
            </a:r>
          </a:p>
          <a:p>
            <a:r>
              <a:rPr lang="fr-FR" b="1" dirty="0"/>
              <a:t>4- </a:t>
            </a:r>
            <a:r>
              <a:rPr lang="fr-FR" b="1" dirty="0">
                <a:solidFill>
                  <a:srgbClr val="FF0000"/>
                </a:solidFill>
              </a:rPr>
              <a:t>Une utilisation </a:t>
            </a:r>
            <a:r>
              <a:rPr lang="fr-FR" dirty="0"/>
              <a:t>satisfaisante de la nourriture qui ne soit pas </a:t>
            </a:r>
            <a:r>
              <a:rPr lang="fr-FR" dirty="0" smtClean="0"/>
              <a:t>menacée par </a:t>
            </a:r>
            <a:r>
              <a:rPr lang="fr-FR" dirty="0"/>
              <a:t>des problèmes de santé (eau potable, sanitaires ou infrastructure</a:t>
            </a:r>
            <a:br>
              <a:rPr lang="fr-FR" dirty="0"/>
            </a:br>
            <a:r>
              <a:rPr lang="fr-FR" dirty="0"/>
              <a:t>médicale).</a:t>
            </a:r>
            <a:r>
              <a:rPr lang="fr-FR" dirty="0" smtClean="0"/>
              <a:t> </a:t>
            </a:r>
            <a:br>
              <a:rPr lang="fr-FR" dirty="0" smtClean="0"/>
            </a:br>
            <a:r>
              <a:rPr lang="fr-FR" dirty="0" smtClean="0"/>
              <a:t> </a:t>
            </a:r>
            <a:br>
              <a:rPr lang="fr-FR" dirty="0" smtClean="0"/>
            </a:b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Composantes de la S-A et les variables qui l’affectent</a:t>
            </a:r>
            <a:endParaRPr lang="fr-F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1571612"/>
            <a:ext cx="8358246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Indicateurs de la SA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/>
              <a:t>évaluer l’état de la sécurité alimentaire dans le </a:t>
            </a:r>
            <a:r>
              <a:rPr lang="fr-FR" dirty="0" smtClean="0"/>
              <a:t>monde;</a:t>
            </a:r>
          </a:p>
          <a:p>
            <a:r>
              <a:rPr lang="fr-FR" dirty="0" smtClean="0"/>
              <a:t>Ces indicateurs sont </a:t>
            </a:r>
            <a:r>
              <a:rPr lang="fr-FR" dirty="0"/>
              <a:t>aujourd’hui regroupés sous la</a:t>
            </a:r>
            <a:br>
              <a:rPr lang="fr-FR" dirty="0"/>
            </a:br>
            <a:r>
              <a:rPr lang="fr-FR" dirty="0"/>
              <a:t>dénomination « Systèmes d’information et de</a:t>
            </a:r>
            <a:br>
              <a:rPr lang="fr-FR" dirty="0"/>
            </a:br>
            <a:r>
              <a:rPr lang="fr-FR" dirty="0"/>
              <a:t>cartographie sur l’insécurité alimentaire et la</a:t>
            </a:r>
            <a:br>
              <a:rPr lang="fr-FR" dirty="0"/>
            </a:br>
            <a:r>
              <a:rPr lang="fr-FR" dirty="0"/>
              <a:t>vulnérabilité » (SICIAV), ont fortement évolué au cours</a:t>
            </a:r>
            <a:br>
              <a:rPr lang="fr-FR" dirty="0"/>
            </a:br>
            <a:r>
              <a:rPr lang="fr-FR" dirty="0"/>
              <a:t>du temps, en fonction de l’évolution du concept de</a:t>
            </a:r>
            <a:br>
              <a:rPr lang="fr-FR" dirty="0"/>
            </a:br>
            <a:r>
              <a:rPr lang="fr-FR" dirty="0"/>
              <a:t>sécurité alimentaire.</a:t>
            </a:r>
            <a:r>
              <a:rPr lang="fr-FR" dirty="0" smtClean="0"/>
              <a:t> </a:t>
            </a:r>
            <a:br>
              <a:rPr lang="fr-FR" dirty="0" smtClean="0"/>
            </a:br>
            <a:r>
              <a:rPr lang="fr-FR" dirty="0" smtClean="0"/>
              <a:t> </a:t>
            </a:r>
          </a:p>
          <a:p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500034" y="428604"/>
            <a:ext cx="8358246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1. Stocks céréaliers mondiaux en pourcentage des tendances de la consommation céréalière mondiale</a:t>
            </a:r>
            <a:br>
              <a:rPr lang="fr-FR" sz="2800" dirty="0"/>
            </a:br>
            <a:r>
              <a:rPr lang="fr-FR" sz="2800" dirty="0" smtClean="0"/>
              <a:t> 2. </a:t>
            </a:r>
            <a:r>
              <a:rPr lang="fr-FR" sz="2800" dirty="0"/>
              <a:t>Rapport entre les disponibilités et les besoins des cinq grands exportateurs de céréales (qui mesure</a:t>
            </a:r>
            <a:br>
              <a:rPr lang="fr-FR" sz="2800" dirty="0"/>
            </a:br>
            <a:r>
              <a:rPr lang="fr-FR" sz="2800" dirty="0"/>
              <a:t>la capacité des cinq principaux pays exportateurs de céréales à satisfaire la demande d’importations</a:t>
            </a:r>
            <a:br>
              <a:rPr lang="fr-FR" sz="2800" dirty="0"/>
            </a:br>
            <a:r>
              <a:rPr lang="fr-FR" sz="2800" dirty="0"/>
              <a:t>de blé et de céréales secondaires) ;</a:t>
            </a:r>
            <a:br>
              <a:rPr lang="fr-FR" sz="2800" dirty="0"/>
            </a:br>
            <a:r>
              <a:rPr lang="fr-FR" sz="2800" dirty="0"/>
              <a:t>3. Stocks de clôture en pourcentage d’utilisation totale pour les principaux exportateurs de céréales ;</a:t>
            </a:r>
            <a:br>
              <a:rPr lang="fr-FR" sz="2800" dirty="0"/>
            </a:br>
            <a:r>
              <a:rPr lang="fr-FR" sz="2800" dirty="0"/>
              <a:t>4. Variations de la production céréalière en Chine, en Inde et dans la CEI (Communauté des Etats</a:t>
            </a:r>
            <a:br>
              <a:rPr lang="fr-FR" sz="2800" dirty="0"/>
            </a:br>
            <a:r>
              <a:rPr lang="fr-FR" sz="2800" dirty="0"/>
              <a:t>Indépendants) </a:t>
            </a:r>
            <a:r>
              <a:rPr lang="fr-FR" dirty="0"/>
              <a:t>;</a:t>
            </a:r>
            <a:br>
              <a:rPr lang="fr-FR" dirty="0"/>
            </a:b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28596" y="142852"/>
            <a:ext cx="8429685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/>
              <a:t>4. Variations de la production céréalière en Chine, en Inde et dans la CEI (Communauté des Etats</a:t>
            </a:r>
            <a:br>
              <a:rPr lang="fr-FR" sz="2800" dirty="0"/>
            </a:br>
            <a:r>
              <a:rPr lang="fr-FR" sz="2800" dirty="0"/>
              <a:t>Indépendants) </a:t>
            </a:r>
            <a:r>
              <a:rPr lang="fr-FR" sz="2800" dirty="0" smtClean="0"/>
              <a:t>;</a:t>
            </a:r>
          </a:p>
          <a:p>
            <a:r>
              <a:rPr lang="fr-FR" sz="2800" dirty="0"/>
              <a:t/>
            </a:r>
            <a:br>
              <a:rPr lang="fr-FR" sz="2800" dirty="0"/>
            </a:br>
            <a:r>
              <a:rPr lang="fr-FR" sz="2800" dirty="0"/>
              <a:t>5. Variations de la production céréalière dans les pays à faible revenu et à déficit vivrier (PFRDV), à</a:t>
            </a:r>
            <a:br>
              <a:rPr lang="fr-FR" sz="2800" dirty="0"/>
            </a:br>
            <a:r>
              <a:rPr lang="fr-FR" sz="2800" dirty="0"/>
              <a:t>savoir environ 80 pays en développement considérés comme les plus vulnérables aux fluctuations des</a:t>
            </a:r>
            <a:br>
              <a:rPr lang="fr-FR" sz="2800" dirty="0"/>
            </a:br>
            <a:r>
              <a:rPr lang="fr-FR" sz="2800" dirty="0"/>
              <a:t>approvisionnements alimentaires et des cours internationaux ;</a:t>
            </a:r>
            <a:br>
              <a:rPr lang="fr-FR" sz="2800" dirty="0"/>
            </a:b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85786" y="428604"/>
            <a:ext cx="685804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600" dirty="0" smtClean="0"/>
              <a:t>6. Variations de la production céréalière dans les PFRDV, à l’exception de la Chine et de l’Inde (qui </a:t>
            </a:r>
            <a:r>
              <a:rPr lang="fr-FR" sz="3600" dirty="0" smtClean="0"/>
              <a:t>ont une </a:t>
            </a:r>
            <a:r>
              <a:rPr lang="fr-FR" sz="3600" dirty="0" smtClean="0"/>
              <a:t>forte incidence sur le niveau de l’indicateur 5</a:t>
            </a:r>
          </a:p>
          <a:p>
            <a:r>
              <a:rPr lang="fr-FR" sz="3600" dirty="0" smtClean="0"/>
              <a:t> 7. Mouvements des prix à l’exportation des principales céréales</a:t>
            </a:r>
            <a:r>
              <a:rPr lang="fr-FR" dirty="0" smtClean="0"/>
              <a:t>. </a:t>
            </a:r>
            <a:endParaRPr lang="fr-F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329642" cy="1203348"/>
          </a:xfrm>
        </p:spPr>
        <p:txBody>
          <a:bodyPr>
            <a:normAutofit fontScale="90000"/>
          </a:bodyPr>
          <a:lstStyle/>
          <a:p>
            <a:r>
              <a:rPr lang="fr-FR" b="1" dirty="0"/>
              <a:t>7 indicateurs pour le suivi mondial de la </a:t>
            </a:r>
            <a:r>
              <a:rPr lang="fr-FR" b="1" dirty="0" smtClean="0"/>
              <a:t>sécurité alimentaire 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fr-FR" sz="10000" dirty="0"/>
              <a:t>• </a:t>
            </a:r>
            <a:r>
              <a:rPr lang="fr-FR" sz="11200" dirty="0"/>
              <a:t>pourcentage de la population sous-alimentée </a:t>
            </a:r>
            <a:r>
              <a:rPr lang="fr-FR" sz="11200" dirty="0" smtClean="0"/>
              <a:t>;</a:t>
            </a:r>
          </a:p>
          <a:p>
            <a:r>
              <a:rPr lang="fr-FR" sz="11200" dirty="0" smtClean="0"/>
              <a:t>disponibilité énergétique alimentaire moyenne par personne (DEA);</a:t>
            </a:r>
          </a:p>
          <a:p>
            <a:r>
              <a:rPr lang="fr-FR" sz="11200" dirty="0" smtClean="0"/>
              <a:t>part des céréales, des racines et tubercules dans la DEA totale (afin d’évaluer la qualité du régime alimentaire moyen d’une population : un pourcentage élevé souligne un régime peu diversifié et donc assez pauvre, et une probabilité plus forte de sous-alimentation chez un grand nombre de personnes ainsi nourries) ;</a:t>
            </a:r>
            <a:r>
              <a:rPr lang="fr-FR" sz="10000" dirty="0"/>
              <a:t/>
            </a:r>
            <a:br>
              <a:rPr lang="fr-FR" sz="10000" dirty="0"/>
            </a:br>
            <a:r>
              <a:rPr lang="fr-FR" sz="10000" dirty="0"/>
              <a:t/>
            </a:r>
            <a:br>
              <a:rPr lang="fr-FR" sz="10000" dirty="0"/>
            </a:br>
            <a:r>
              <a:rPr lang="fr-FR" sz="10000" dirty="0"/>
              <a:t/>
            </a:r>
            <a:br>
              <a:rPr lang="fr-FR" sz="10000" dirty="0"/>
            </a:b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500034" y="428604"/>
            <a:ext cx="807249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/>
              <a:t>• espérance de vie à la naissance (qui, comme les trois données suivantes,  mesure l’accès aux denrées alimentaires et leur bonne utilisation</a:t>
            </a:r>
            <a:br>
              <a:rPr lang="fr-FR" sz="2800" dirty="0" smtClean="0"/>
            </a:br>
            <a:r>
              <a:rPr lang="fr-FR" sz="2800" dirty="0" smtClean="0"/>
              <a:t>nutritionnelle) ;</a:t>
            </a:r>
            <a:br>
              <a:rPr lang="fr-FR" sz="2800" dirty="0" smtClean="0"/>
            </a:br>
            <a:r>
              <a:rPr lang="fr-FR" sz="2800" dirty="0" smtClean="0"/>
              <a:t>• mortalité des enfants de moins de cinq ans ;</a:t>
            </a:r>
            <a:br>
              <a:rPr lang="fr-FR" sz="2800" dirty="0" smtClean="0"/>
            </a:br>
            <a:r>
              <a:rPr lang="fr-FR" sz="2800" dirty="0" smtClean="0"/>
              <a:t>• proportion d'enfants de moins de cinq ans présentant une insuffisance</a:t>
            </a:r>
            <a:br>
              <a:rPr lang="fr-FR" sz="2800" dirty="0" smtClean="0"/>
            </a:br>
            <a:r>
              <a:rPr lang="fr-FR" sz="2800" dirty="0" smtClean="0"/>
              <a:t>pondérale ;</a:t>
            </a:r>
            <a:br>
              <a:rPr lang="fr-FR" sz="2800" dirty="0" smtClean="0"/>
            </a:br>
            <a:r>
              <a:rPr lang="fr-FR" sz="2800" dirty="0" smtClean="0"/>
              <a:t>• pourcentage d'adultes ayant un indice de masse corporelle (IMC) &lt; 18,5</a:t>
            </a:r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/>
              <a:t>un concept macroéconomique et </a:t>
            </a:r>
            <a:r>
              <a:rPr lang="fr-FR" b="1" dirty="0">
                <a:solidFill>
                  <a:srgbClr val="FF0000"/>
                </a:solidFill>
              </a:rPr>
              <a:t>quantitatif</a:t>
            </a:r>
            <a:r>
              <a:rPr lang="fr-FR" dirty="0" smtClean="0"/>
              <a:t> 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« Capacité </a:t>
            </a:r>
            <a:r>
              <a:rPr lang="fr-FR" dirty="0"/>
              <a:t>de tout temps d’approvisionner la monde en produits de base, </a:t>
            </a:r>
            <a:r>
              <a:rPr lang="fr-FR" dirty="0" smtClean="0"/>
              <a:t>pour soutenir </a:t>
            </a:r>
            <a:r>
              <a:rPr lang="fr-FR" dirty="0"/>
              <a:t>une croissance de la consommation alimentaire, tout en </a:t>
            </a:r>
            <a:r>
              <a:rPr lang="fr-FR" dirty="0" smtClean="0"/>
              <a:t>maîtrisant les </a:t>
            </a:r>
            <a:r>
              <a:rPr lang="fr-FR" dirty="0"/>
              <a:t>fluctuations et les prix ». (</a:t>
            </a:r>
            <a:r>
              <a:rPr lang="fr-FR" dirty="0">
                <a:solidFill>
                  <a:srgbClr val="FF0000"/>
                </a:solidFill>
              </a:rPr>
              <a:t>Sommet mondial de l’alimentation</a:t>
            </a:r>
            <a:r>
              <a:rPr lang="fr-FR" dirty="0"/>
              <a:t>, </a:t>
            </a:r>
            <a:r>
              <a:rPr lang="fr-FR" dirty="0">
                <a:solidFill>
                  <a:srgbClr val="00B050"/>
                </a:solidFill>
              </a:rPr>
              <a:t>1974</a:t>
            </a:r>
            <a:r>
              <a:rPr lang="fr-FR" dirty="0"/>
              <a:t>)</a:t>
            </a:r>
            <a:r>
              <a:rPr lang="fr-FR" dirty="0" smtClean="0"/>
              <a:t> </a:t>
            </a:r>
            <a:br>
              <a:rPr lang="fr-FR" dirty="0" smtClean="0"/>
            </a:b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sécurité </a:t>
            </a:r>
            <a:r>
              <a:rPr lang="fr-FR" b="1" dirty="0"/>
              <a:t>nutritionnelle</a:t>
            </a:r>
            <a:r>
              <a:rPr lang="fr-FR" dirty="0" smtClean="0"/>
              <a:t> 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complète celui de sécurité alimentaire en y ajoutant la disponibilité </a:t>
            </a:r>
            <a:r>
              <a:rPr lang="fr-FR" dirty="0" smtClean="0"/>
              <a:t>de </a:t>
            </a:r>
            <a:r>
              <a:rPr lang="fr-FR" dirty="0" smtClean="0">
                <a:solidFill>
                  <a:srgbClr val="FF0000"/>
                </a:solidFill>
              </a:rPr>
              <a:t>services </a:t>
            </a:r>
            <a:r>
              <a:rPr lang="fr-FR" dirty="0">
                <a:solidFill>
                  <a:srgbClr val="FF0000"/>
                </a:solidFill>
              </a:rPr>
              <a:t>de santé </a:t>
            </a:r>
            <a:r>
              <a:rPr lang="fr-FR" dirty="0"/>
              <a:t>et de la connaissance par la population des </a:t>
            </a:r>
            <a:r>
              <a:rPr lang="fr-FR" dirty="0" smtClean="0">
                <a:solidFill>
                  <a:srgbClr val="FF0000"/>
                </a:solidFill>
              </a:rPr>
              <a:t>bonnes pratiques </a:t>
            </a:r>
            <a:r>
              <a:rPr lang="fr-FR" dirty="0"/>
              <a:t>nécessaires à une bonne santé des membres du foyer,</a:t>
            </a:r>
            <a:br>
              <a:rPr lang="fr-FR" dirty="0"/>
            </a:br>
            <a:r>
              <a:rPr lang="fr-FR" dirty="0"/>
              <a:t>indispensables au plein développement de leur potentiel</a:t>
            </a:r>
            <a:r>
              <a:rPr lang="fr-FR" dirty="0" smtClean="0"/>
              <a:t>.</a:t>
            </a:r>
          </a:p>
          <a:p>
            <a:pPr>
              <a:buNone/>
            </a:pPr>
            <a:r>
              <a:rPr lang="fr-FR" dirty="0" smtClean="0"/>
              <a:t> </a:t>
            </a:r>
            <a:r>
              <a:rPr lang="fr-FR" dirty="0"/>
              <a:t>La </a:t>
            </a:r>
            <a:r>
              <a:rPr lang="fr-FR" dirty="0" smtClean="0"/>
              <a:t>sécurité nutritionnelle </a:t>
            </a:r>
            <a:r>
              <a:rPr lang="fr-FR" dirty="0"/>
              <a:t>inclut également l'élimination des principales </a:t>
            </a:r>
            <a:r>
              <a:rPr lang="fr-FR" dirty="0">
                <a:solidFill>
                  <a:srgbClr val="FF0000"/>
                </a:solidFill>
              </a:rPr>
              <a:t>carences </a:t>
            </a:r>
            <a:r>
              <a:rPr lang="fr-FR" dirty="0" smtClean="0">
                <a:solidFill>
                  <a:srgbClr val="FF0000"/>
                </a:solidFill>
              </a:rPr>
              <a:t>en minéraux</a:t>
            </a:r>
            <a:r>
              <a:rPr lang="fr-FR" dirty="0" smtClean="0"/>
              <a:t> </a:t>
            </a:r>
            <a:r>
              <a:rPr lang="fr-FR" dirty="0"/>
              <a:t>et </a:t>
            </a:r>
            <a:r>
              <a:rPr lang="fr-FR" dirty="0">
                <a:solidFill>
                  <a:srgbClr val="FF0000"/>
                </a:solidFill>
              </a:rPr>
              <a:t>vitamines</a:t>
            </a:r>
            <a:r>
              <a:rPr lang="fr-FR" dirty="0"/>
              <a:t>, qui sont souvent associées et </a:t>
            </a:r>
            <a:r>
              <a:rPr lang="fr-FR" dirty="0" smtClean="0"/>
              <a:t>s'aggravent mutuellement</a:t>
            </a:r>
            <a:r>
              <a:rPr lang="fr-FR" dirty="0"/>
              <a:t>.</a:t>
            </a:r>
            <a:r>
              <a:rPr lang="fr-FR" dirty="0" smtClean="0"/>
              <a:t> </a:t>
            </a:r>
            <a:br>
              <a:rPr lang="fr-FR" dirty="0" smtClean="0"/>
            </a:b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/>
              <a:t>Enjeux de la sécurité alimentaire</a:t>
            </a:r>
            <a:r>
              <a:rPr lang="fr-FR" dirty="0" smtClean="0"/>
              <a:t> 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/>
              <a:t>Un secteur agricole pauvre et techniquement sous-développé.</a:t>
            </a:r>
            <a:br>
              <a:rPr lang="fr-FR" dirty="0"/>
            </a:br>
            <a:r>
              <a:rPr lang="fr-FR" dirty="0"/>
              <a:t>b. Politiques défavorables et institutions peu efficaces.</a:t>
            </a:r>
            <a:br>
              <a:rPr lang="fr-FR" dirty="0"/>
            </a:br>
            <a:r>
              <a:rPr lang="fr-FR" dirty="0"/>
              <a:t>c. Catastrophes naturelles telles qu’inondations, famines et sécheresses.</a:t>
            </a:r>
            <a:br>
              <a:rPr lang="fr-FR" dirty="0"/>
            </a:br>
            <a:r>
              <a:rPr lang="fr-FR" dirty="0"/>
              <a:t>d. Environnement politique instable et nombre croissant de réfugiés.</a:t>
            </a:r>
            <a:br>
              <a:rPr lang="fr-FR" dirty="0"/>
            </a:br>
            <a:r>
              <a:rPr lang="fr-FR" dirty="0"/>
              <a:t>e. L’accès aux terres et le clivage rural-urbain.</a:t>
            </a:r>
            <a:br>
              <a:rPr lang="fr-FR" dirty="0"/>
            </a:br>
            <a:r>
              <a:rPr lang="fr-FR" dirty="0"/>
              <a:t>f. Prix alimentaires.</a:t>
            </a:r>
            <a:br>
              <a:rPr lang="fr-FR" dirty="0"/>
            </a:br>
            <a:r>
              <a:rPr lang="fr-FR" dirty="0"/>
              <a:t>g. Une population en croissance rapide.</a:t>
            </a:r>
            <a:br>
              <a:rPr lang="fr-FR" dirty="0"/>
            </a:br>
            <a:r>
              <a:rPr lang="fr-FR" dirty="0"/>
              <a:t>h. Faibles revenus et pauvreté persistante.</a:t>
            </a:r>
            <a:br>
              <a:rPr lang="fr-FR" dirty="0"/>
            </a:br>
            <a:r>
              <a:rPr lang="fr-FR" dirty="0"/>
              <a:t>i. VIH/sida, médiocre état de santé et nutrition insuffisante.</a:t>
            </a:r>
            <a:br>
              <a:rPr lang="fr-FR" dirty="0"/>
            </a:br>
            <a:r>
              <a:rPr lang="fr-FR" dirty="0"/>
              <a:t>Conclusion</a:t>
            </a:r>
            <a:r>
              <a:rPr lang="fr-FR" dirty="0" smtClean="0"/>
              <a:t> </a:t>
            </a:r>
            <a:br>
              <a:rPr lang="fr-FR" dirty="0" smtClean="0"/>
            </a:b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Conclusion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sz="3300" dirty="0"/>
              <a:t>L’Afrique connait des crises alimentaires et une </a:t>
            </a:r>
            <a:r>
              <a:rPr lang="fr-FR" sz="3300" dirty="0" smtClean="0"/>
              <a:t>insécurité alimentaire </a:t>
            </a:r>
            <a:r>
              <a:rPr lang="fr-FR" sz="3300" dirty="0"/>
              <a:t>récurrentes, ce qui entraine de graves </a:t>
            </a:r>
            <a:r>
              <a:rPr lang="fr-FR" sz="3300" dirty="0" smtClean="0"/>
              <a:t>difficultés sociales </a:t>
            </a:r>
            <a:r>
              <a:rPr lang="fr-FR" sz="3300" dirty="0"/>
              <a:t>et économiques pour de nombreux pays </a:t>
            </a:r>
            <a:r>
              <a:rPr lang="fr-FR" sz="3300" dirty="0" smtClean="0"/>
              <a:t>et communautés.</a:t>
            </a:r>
          </a:p>
          <a:p>
            <a:endParaRPr lang="fr-FR" sz="3300" dirty="0"/>
          </a:p>
          <a:p>
            <a:pPr>
              <a:buNone/>
            </a:pPr>
            <a:r>
              <a:rPr lang="fr-FR" sz="3300" dirty="0"/>
              <a:t/>
            </a:r>
            <a:br>
              <a:rPr lang="fr-FR" sz="3300" dirty="0"/>
            </a:br>
            <a:r>
              <a:rPr lang="fr-FR" sz="3300" dirty="0"/>
              <a:t>• Au niveau mondial, de nouveaux engagements ont été </a:t>
            </a:r>
            <a:r>
              <a:rPr lang="fr-FR" sz="3300" dirty="0" smtClean="0"/>
              <a:t>pris pour </a:t>
            </a:r>
            <a:r>
              <a:rPr lang="fr-FR" sz="3300" dirty="0"/>
              <a:t>combattre l’insécurité alimentaire.</a:t>
            </a:r>
            <a:r>
              <a:rPr lang="fr-FR" sz="3300" dirty="0" smtClean="0"/>
              <a:t> </a:t>
            </a:r>
            <a:r>
              <a:rPr lang="fr-FR" sz="3300" dirty="0"/>
              <a:t>C’est le cas de la Nouvelle Alliance pour la sécurité </a:t>
            </a:r>
            <a:r>
              <a:rPr lang="fr-FR" sz="3300" dirty="0" smtClean="0"/>
              <a:t>alimentaire et </a:t>
            </a:r>
            <a:r>
              <a:rPr lang="fr-FR" sz="3300" dirty="0"/>
              <a:t>la nutrition, qui œuvre au travers de structures </a:t>
            </a:r>
            <a:r>
              <a:rPr lang="fr-FR" sz="3300" dirty="0" smtClean="0"/>
              <a:t>existantes en </a:t>
            </a:r>
            <a:r>
              <a:rPr lang="fr-FR" sz="3300" dirty="0"/>
              <a:t>Afrique à garantir la sécurité alimentaire sur le continent</a:t>
            </a:r>
            <a:r>
              <a:rPr lang="fr-FR" sz="3300" dirty="0" smtClean="0"/>
              <a:t> 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 </a:t>
            </a:r>
            <a:br>
              <a:rPr lang="fr-FR" dirty="0" smtClean="0"/>
            </a:br>
            <a:endParaRPr lang="fr-FR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/>
              <a:t>notion microéconomique et </a:t>
            </a:r>
            <a:r>
              <a:rPr lang="fr-FR" b="1" dirty="0">
                <a:solidFill>
                  <a:srgbClr val="FF0000"/>
                </a:solidFill>
              </a:rPr>
              <a:t>qualitative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une préoccupation en termes de satisfaction de </a:t>
            </a:r>
            <a:r>
              <a:rPr lang="fr-FR" dirty="0" smtClean="0"/>
              <a:t>la demande</a:t>
            </a:r>
            <a:r>
              <a:rPr lang="fr-FR" dirty="0"/>
              <a:t>, à l’échelle familiale, avec la prise en compte </a:t>
            </a:r>
            <a:r>
              <a:rPr lang="fr-FR" dirty="0" smtClean="0"/>
              <a:t>des mécanismes </a:t>
            </a:r>
            <a:r>
              <a:rPr lang="fr-FR" dirty="0"/>
              <a:t>d’</a:t>
            </a:r>
            <a:r>
              <a:rPr lang="fr-FR" b="1" dirty="0">
                <a:solidFill>
                  <a:srgbClr val="FF0000"/>
                </a:solidFill>
              </a:rPr>
              <a:t>accès</a:t>
            </a:r>
            <a:r>
              <a:rPr lang="fr-FR" dirty="0"/>
              <a:t> aux ressources alimentaires et la capacité des</a:t>
            </a:r>
            <a:br>
              <a:rPr lang="fr-FR" dirty="0"/>
            </a:br>
            <a:r>
              <a:rPr lang="fr-FR" dirty="0"/>
              <a:t>plus démunis à se </a:t>
            </a:r>
            <a:r>
              <a:rPr lang="fr-FR" dirty="0">
                <a:solidFill>
                  <a:srgbClr val="FF0000"/>
                </a:solidFill>
              </a:rPr>
              <a:t>nourrir</a:t>
            </a:r>
            <a:r>
              <a:rPr lang="fr-FR" dirty="0"/>
              <a:t> (cf. A. Sen, </a:t>
            </a:r>
            <a:r>
              <a:rPr lang="fr-FR" dirty="0" err="1"/>
              <a:t>Poverty</a:t>
            </a:r>
            <a:r>
              <a:rPr lang="fr-FR" dirty="0"/>
              <a:t> and Famines : </a:t>
            </a:r>
            <a:r>
              <a:rPr lang="fr-FR" dirty="0" err="1" smtClean="0"/>
              <a:t>AnEssay</a:t>
            </a:r>
            <a:r>
              <a:rPr lang="fr-FR" dirty="0" smtClean="0"/>
              <a:t> </a:t>
            </a:r>
            <a:r>
              <a:rPr lang="fr-FR" dirty="0"/>
              <a:t>on </a:t>
            </a:r>
            <a:r>
              <a:rPr lang="fr-FR" dirty="0" err="1"/>
              <a:t>Entitlement</a:t>
            </a:r>
            <a:r>
              <a:rPr lang="fr-FR" dirty="0"/>
              <a:t> and </a:t>
            </a:r>
            <a:r>
              <a:rPr lang="fr-FR" dirty="0" err="1"/>
              <a:t>Deprivation</a:t>
            </a:r>
            <a:r>
              <a:rPr lang="fr-FR" dirty="0"/>
              <a:t>, </a:t>
            </a:r>
            <a:r>
              <a:rPr lang="fr-FR" dirty="0">
                <a:solidFill>
                  <a:srgbClr val="92D050"/>
                </a:solidFill>
              </a:rPr>
              <a:t>1981</a:t>
            </a:r>
            <a:r>
              <a:rPr lang="fr-FR" dirty="0"/>
              <a:t>)</a:t>
            </a:r>
            <a:r>
              <a:rPr lang="fr-FR" dirty="0" smtClean="0"/>
              <a:t> </a:t>
            </a:r>
            <a:br>
              <a:rPr lang="fr-FR" dirty="0" smtClean="0"/>
            </a:b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1990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ESB</a:t>
            </a:r>
            <a:r>
              <a:rPr lang="fr-FR" dirty="0"/>
              <a:t>, et </a:t>
            </a:r>
            <a:r>
              <a:rPr lang="fr-FR" dirty="0" smtClean="0"/>
              <a:t>plus récemment </a:t>
            </a:r>
            <a:r>
              <a:rPr lang="fr-FR" dirty="0"/>
              <a:t>le lait à la </a:t>
            </a:r>
            <a:r>
              <a:rPr lang="fr-FR" dirty="0">
                <a:solidFill>
                  <a:srgbClr val="FF0000"/>
                </a:solidFill>
              </a:rPr>
              <a:t>mélamine</a:t>
            </a:r>
            <a:r>
              <a:rPr lang="fr-FR" dirty="0"/>
              <a:t>) ont imprimé les </a:t>
            </a:r>
            <a:r>
              <a:rPr lang="fr-FR" dirty="0" smtClean="0"/>
              <a:t>dernières évolutions </a:t>
            </a:r>
            <a:r>
              <a:rPr lang="fr-FR" dirty="0"/>
              <a:t>au concept. La sécurité alimentaire est alors passée </a:t>
            </a:r>
            <a:r>
              <a:rPr lang="fr-FR" dirty="0" smtClean="0"/>
              <a:t>d’une dimension </a:t>
            </a:r>
            <a:r>
              <a:rPr lang="fr-FR" dirty="0"/>
              <a:t>purement </a:t>
            </a:r>
            <a:r>
              <a:rPr lang="fr-FR" dirty="0">
                <a:solidFill>
                  <a:srgbClr val="FF0000"/>
                </a:solidFill>
              </a:rPr>
              <a:t>quantitative</a:t>
            </a:r>
            <a:r>
              <a:rPr lang="fr-FR" dirty="0"/>
              <a:t> à une satisfaction qui </a:t>
            </a:r>
            <a:r>
              <a:rPr lang="fr-FR" dirty="0" smtClean="0"/>
              <a:t>est également </a:t>
            </a:r>
            <a:r>
              <a:rPr lang="fr-FR" dirty="0">
                <a:solidFill>
                  <a:srgbClr val="FF0000"/>
                </a:solidFill>
              </a:rPr>
              <a:t>qualitative</a:t>
            </a:r>
            <a:r>
              <a:rPr lang="fr-FR" dirty="0"/>
              <a:t> : la sécurité alimentaire est considérée </a:t>
            </a:r>
            <a:r>
              <a:rPr lang="fr-FR" dirty="0" smtClean="0"/>
              <a:t>comme assurée </a:t>
            </a:r>
            <a:r>
              <a:rPr lang="fr-FR" dirty="0"/>
              <a:t>si sont garantis, au même titre que les quantités, </a:t>
            </a:r>
            <a:r>
              <a:rPr lang="fr-FR" dirty="0" smtClean="0"/>
              <a:t>l’équilibre nutritionnel </a:t>
            </a:r>
            <a:r>
              <a:rPr lang="fr-FR" dirty="0"/>
              <a:t>de la ration alimentaire (protéines, lipides et glucides),</a:t>
            </a:r>
            <a:br>
              <a:rPr lang="fr-FR" dirty="0"/>
            </a:br>
            <a:r>
              <a:rPr lang="fr-FR" dirty="0"/>
              <a:t>l’apport en </a:t>
            </a:r>
            <a:r>
              <a:rPr lang="fr-FR" dirty="0" err="1"/>
              <a:t>micro-nutriments</a:t>
            </a:r>
            <a:r>
              <a:rPr lang="fr-FR" dirty="0"/>
              <a:t>, et les qualités sanitaires et </a:t>
            </a:r>
            <a:r>
              <a:rPr lang="fr-FR" dirty="0" smtClean="0"/>
              <a:t>hygiéniques des </a:t>
            </a:r>
            <a:r>
              <a:rPr lang="fr-FR" dirty="0"/>
              <a:t>aliments.</a:t>
            </a:r>
            <a:r>
              <a:rPr lang="fr-FR" dirty="0" smtClean="0"/>
              <a:t> </a:t>
            </a:r>
          </a:p>
          <a:p>
            <a:pPr>
              <a:buNone/>
            </a:pP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2000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la </a:t>
            </a:r>
            <a:r>
              <a:rPr lang="fr-FR" dirty="0" smtClean="0"/>
              <a:t>Commission européenne</a:t>
            </a:r>
            <a:r>
              <a:rPr lang="fr-FR" dirty="0"/>
              <a:t>, dont la « politique de sécurité alimentaire</a:t>
            </a:r>
            <a:br>
              <a:rPr lang="fr-FR" dirty="0"/>
            </a:br>
            <a:r>
              <a:rPr lang="fr-FR" dirty="0"/>
              <a:t>», réformée au début des années 2000, a </a:t>
            </a:r>
            <a:r>
              <a:rPr lang="fr-FR" dirty="0" smtClean="0"/>
              <a:t>uniquement pour </a:t>
            </a:r>
            <a:r>
              <a:rPr lang="fr-FR" dirty="0"/>
              <a:t>objet de garantir la sécurité sanitaire des </a:t>
            </a:r>
            <a:r>
              <a:rPr lang="fr-FR" dirty="0" smtClean="0"/>
              <a:t>produits alimentaires</a:t>
            </a:r>
            <a:r>
              <a:rPr lang="fr-FR" dirty="0"/>
              <a:t>, depuis « la fourche jusqu’à la fourchette »</a:t>
            </a:r>
            <a:r>
              <a:rPr lang="fr-FR" dirty="0" smtClean="0"/>
              <a:t> </a:t>
            </a:r>
            <a:br>
              <a:rPr lang="fr-FR" dirty="0" smtClean="0"/>
            </a:b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Définitions et enjeux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Crise </a:t>
            </a:r>
            <a:r>
              <a:rPr lang="fr-FR" dirty="0"/>
              <a:t>alimentaire de 2007/2008</a:t>
            </a:r>
            <a:r>
              <a:rPr lang="fr-FR" dirty="0" smtClean="0"/>
              <a:t> : «</a:t>
            </a:r>
            <a:r>
              <a:rPr lang="fr-FR" dirty="0"/>
              <a:t>émeutes de la faim</a:t>
            </a:r>
            <a:r>
              <a:rPr lang="fr-FR" dirty="0" smtClean="0"/>
              <a:t> </a:t>
            </a:r>
            <a:br>
              <a:rPr lang="fr-FR" dirty="0" smtClean="0"/>
            </a:br>
            <a:r>
              <a:rPr lang="fr-FR" dirty="0" smtClean="0"/>
              <a:t>«                     la </a:t>
            </a:r>
            <a:r>
              <a:rPr lang="fr-FR" dirty="0"/>
              <a:t>communauté internationale a fait preuve d’un regain d’intérêt</a:t>
            </a:r>
            <a:br>
              <a:rPr lang="fr-FR" dirty="0"/>
            </a:br>
            <a:r>
              <a:rPr lang="fr-FR" dirty="0"/>
              <a:t>pour la sécurité alimentaire mondiale</a:t>
            </a:r>
            <a:r>
              <a:rPr lang="fr-FR" dirty="0" smtClean="0"/>
              <a:t> </a:t>
            </a:r>
            <a:br>
              <a:rPr lang="fr-FR" dirty="0" smtClean="0"/>
            </a:br>
            <a:r>
              <a:rPr lang="fr-FR" dirty="0" smtClean="0"/>
              <a:t>La  </a:t>
            </a:r>
            <a:r>
              <a:rPr lang="fr-FR" dirty="0"/>
              <a:t>notion de </a:t>
            </a:r>
            <a:r>
              <a:rPr lang="fr-FR" b="1" dirty="0">
                <a:solidFill>
                  <a:srgbClr val="FF0000"/>
                </a:solidFill>
              </a:rPr>
              <a:t>sécurité alimentaire</a:t>
            </a:r>
            <a:r>
              <a:rPr lang="fr-FR" b="1" dirty="0" smtClean="0">
                <a:solidFill>
                  <a:srgbClr val="FF0000"/>
                </a:solidFill>
              </a:rPr>
              <a:t> :</a:t>
            </a:r>
          </a:p>
          <a:p>
            <a:r>
              <a:rPr lang="fr-FR" dirty="0"/>
              <a:t>préoccupation </a:t>
            </a:r>
            <a:r>
              <a:rPr lang="fr-FR" dirty="0" smtClean="0"/>
              <a:t>politique: «</a:t>
            </a:r>
            <a:r>
              <a:rPr lang="fr-FR" dirty="0"/>
              <a:t>droit à </a:t>
            </a:r>
            <a:r>
              <a:rPr lang="fr-FR" dirty="0" smtClean="0"/>
              <a:t>l’alimentation »</a:t>
            </a:r>
          </a:p>
          <a:p>
            <a:pPr>
              <a:buNone/>
            </a:pPr>
            <a:r>
              <a:rPr lang="fr-FR" dirty="0" smtClean="0"/>
              <a:t> </a:t>
            </a:r>
            <a:br>
              <a:rPr lang="fr-FR" dirty="0" smtClean="0"/>
            </a:br>
            <a:r>
              <a:rPr lang="fr-FR" dirty="0" smtClean="0"/>
              <a:t> </a:t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cxnSp>
        <p:nvCxnSpPr>
          <p:cNvPr id="5" name="Connecteur droit avec flèche 4"/>
          <p:cNvCxnSpPr/>
          <p:nvPr/>
        </p:nvCxnSpPr>
        <p:spPr>
          <a:xfrm>
            <a:off x="1357290" y="2214554"/>
            <a:ext cx="107157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lèche droite 5"/>
          <p:cNvSpPr/>
          <p:nvPr/>
        </p:nvSpPr>
        <p:spPr>
          <a:xfrm>
            <a:off x="500034" y="3214686"/>
            <a:ext cx="142876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Sécurité alimentaire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dirty="0"/>
              <a:t>Sommet mondial de l’alimentation de 1996</a:t>
            </a:r>
            <a:r>
              <a:rPr lang="fr-FR" dirty="0" smtClean="0"/>
              <a:t> :</a:t>
            </a:r>
          </a:p>
          <a:p>
            <a:pPr>
              <a:buNone/>
            </a:pP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«</a:t>
            </a:r>
            <a:r>
              <a:rPr lang="fr-FR" dirty="0">
                <a:solidFill>
                  <a:srgbClr val="FF0000"/>
                </a:solidFill>
              </a:rPr>
              <a:t>La sécurité alimentaire </a:t>
            </a:r>
            <a:r>
              <a:rPr lang="fr-FR" dirty="0"/>
              <a:t>est assurée quand </a:t>
            </a:r>
            <a:r>
              <a:rPr lang="fr-FR" b="1" dirty="0">
                <a:solidFill>
                  <a:srgbClr val="FF0000"/>
                </a:solidFill>
              </a:rPr>
              <a:t>toutes</a:t>
            </a:r>
            <a:r>
              <a:rPr lang="fr-FR" dirty="0"/>
              <a:t> les </a:t>
            </a:r>
            <a:r>
              <a:rPr lang="fr-FR" b="1" dirty="0">
                <a:solidFill>
                  <a:srgbClr val="FF0000"/>
                </a:solidFill>
              </a:rPr>
              <a:t>personnes</a:t>
            </a:r>
            <a:r>
              <a:rPr lang="fr-FR" dirty="0" smtClean="0"/>
              <a:t>,  en </a:t>
            </a:r>
            <a:r>
              <a:rPr lang="fr-FR" dirty="0"/>
              <a:t>tout </a:t>
            </a:r>
            <a:r>
              <a:rPr lang="fr-FR" b="1" dirty="0">
                <a:solidFill>
                  <a:srgbClr val="FF0000"/>
                </a:solidFill>
              </a:rPr>
              <a:t>temps</a:t>
            </a:r>
            <a:r>
              <a:rPr lang="fr-FR" dirty="0"/>
              <a:t>, ont économiquement, socialement </a:t>
            </a:r>
            <a:r>
              <a:rPr lang="fr-FR" dirty="0" smtClean="0"/>
              <a:t>et physiquement </a:t>
            </a:r>
            <a:r>
              <a:rPr lang="fr-FR" b="1" dirty="0">
                <a:solidFill>
                  <a:srgbClr val="FF0000"/>
                </a:solidFill>
              </a:rPr>
              <a:t>accès</a:t>
            </a:r>
            <a:r>
              <a:rPr lang="fr-FR" dirty="0"/>
              <a:t> à une </a:t>
            </a:r>
            <a:r>
              <a:rPr lang="fr-FR" dirty="0">
                <a:solidFill>
                  <a:srgbClr val="FF0000"/>
                </a:solidFill>
              </a:rPr>
              <a:t>alimentation</a:t>
            </a:r>
            <a:r>
              <a:rPr lang="fr-FR" dirty="0"/>
              <a:t> </a:t>
            </a:r>
            <a:r>
              <a:rPr lang="fr-FR" dirty="0">
                <a:solidFill>
                  <a:srgbClr val="FF0000"/>
                </a:solidFill>
              </a:rPr>
              <a:t>suffisante</a:t>
            </a:r>
            <a:r>
              <a:rPr lang="fr-FR" dirty="0"/>
              <a:t>, </a:t>
            </a:r>
            <a:r>
              <a:rPr lang="fr-FR" dirty="0">
                <a:solidFill>
                  <a:srgbClr val="FF0000"/>
                </a:solidFill>
              </a:rPr>
              <a:t>sûre</a:t>
            </a:r>
            <a:r>
              <a:rPr lang="fr-FR" dirty="0"/>
              <a:t> et </a:t>
            </a:r>
            <a:r>
              <a:rPr lang="fr-FR" dirty="0" smtClean="0">
                <a:solidFill>
                  <a:srgbClr val="FF0000"/>
                </a:solidFill>
              </a:rPr>
              <a:t>nutritive </a:t>
            </a:r>
            <a:r>
              <a:rPr lang="fr-FR" dirty="0" smtClean="0"/>
              <a:t>qui </a:t>
            </a:r>
            <a:r>
              <a:rPr lang="fr-FR" dirty="0"/>
              <a:t>satisfait leurs </a:t>
            </a:r>
            <a:r>
              <a:rPr lang="fr-FR" dirty="0">
                <a:solidFill>
                  <a:srgbClr val="FF0000"/>
                </a:solidFill>
              </a:rPr>
              <a:t>besoins</a:t>
            </a:r>
            <a:r>
              <a:rPr lang="fr-FR" dirty="0"/>
              <a:t> nutritionnels et leurs </a:t>
            </a:r>
            <a:r>
              <a:rPr lang="fr-FR" b="1" dirty="0" smtClean="0">
                <a:solidFill>
                  <a:srgbClr val="FF0000"/>
                </a:solidFill>
              </a:rPr>
              <a:t>préférences alimentaires </a:t>
            </a:r>
            <a:r>
              <a:rPr lang="fr-FR" dirty="0"/>
              <a:t>pour leur permettre de mener </a:t>
            </a:r>
            <a:r>
              <a:rPr lang="fr-FR" b="1" dirty="0">
                <a:solidFill>
                  <a:srgbClr val="FF0000"/>
                </a:solidFill>
              </a:rPr>
              <a:t>une vie active et saine</a:t>
            </a:r>
            <a:r>
              <a:rPr lang="fr-FR" dirty="0"/>
              <a:t>»</a:t>
            </a:r>
            <a:r>
              <a:rPr lang="fr-FR" dirty="0" smtClean="0"/>
              <a:t> </a:t>
            </a:r>
            <a:br>
              <a:rPr lang="fr-FR" dirty="0" smtClean="0"/>
            </a:b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Faux amis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b="1" dirty="0"/>
              <a:t>a. L’autosuffisance alimentaire</a:t>
            </a:r>
            <a:br>
              <a:rPr lang="fr-FR" b="1" dirty="0"/>
            </a:br>
            <a:r>
              <a:rPr lang="fr-FR" i="1" dirty="0"/>
              <a:t>L’autosuffisance alimentaire est la capacité de</a:t>
            </a:r>
            <a:br>
              <a:rPr lang="fr-FR" i="1" dirty="0"/>
            </a:br>
            <a:r>
              <a:rPr lang="fr-FR" i="1" dirty="0"/>
              <a:t>satisfaire tous les besoins alimentaires d’une</a:t>
            </a:r>
            <a:br>
              <a:rPr lang="fr-FR" i="1" dirty="0"/>
            </a:br>
            <a:r>
              <a:rPr lang="fr-FR" i="1" dirty="0"/>
              <a:t>population par la seule production nationale.</a:t>
            </a:r>
            <a:r>
              <a:rPr lang="fr-FR" dirty="0" smtClean="0"/>
              <a:t> </a:t>
            </a:r>
            <a:br>
              <a:rPr lang="fr-FR" dirty="0" smtClean="0"/>
            </a:br>
            <a:r>
              <a:rPr lang="fr-FR" dirty="0" smtClean="0"/>
              <a:t># </a:t>
            </a:r>
            <a:r>
              <a:rPr lang="fr-FR" dirty="0"/>
              <a:t>La sécurité alimentaire est un concept plus vaste</a:t>
            </a:r>
            <a:r>
              <a:rPr lang="fr-FR" dirty="0" smtClean="0"/>
              <a:t> (production locale + importation)</a:t>
            </a:r>
          </a:p>
          <a:p>
            <a:pPr>
              <a:buNone/>
            </a:pPr>
            <a:r>
              <a:rPr lang="fr-FR" dirty="0" smtClean="0"/>
              <a:t># </a:t>
            </a:r>
            <a:r>
              <a:rPr lang="fr-FR" dirty="0"/>
              <a:t>n’ont pas la même </a:t>
            </a:r>
            <a:r>
              <a:rPr lang="fr-FR" dirty="0" smtClean="0"/>
              <a:t>finalité: </a:t>
            </a:r>
            <a:r>
              <a:rPr lang="fr-FR" dirty="0" err="1" smtClean="0"/>
              <a:t>AutoS</a:t>
            </a:r>
            <a:r>
              <a:rPr lang="fr-FR" dirty="0" smtClean="0"/>
              <a:t>: </a:t>
            </a:r>
            <a:r>
              <a:rPr lang="fr-FR" dirty="0"/>
              <a:t>la recherche d’indépendance politique</a:t>
            </a:r>
            <a:r>
              <a:rPr lang="fr-FR" dirty="0" smtClean="0"/>
              <a:t> </a:t>
            </a:r>
            <a:br>
              <a:rPr lang="fr-FR" dirty="0" smtClean="0"/>
            </a:br>
            <a:r>
              <a:rPr lang="fr-FR" dirty="0" smtClean="0"/>
              <a:t> </a:t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La « souveraineté alimentaire »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fr-FR" b="1" dirty="0"/>
              <a:t/>
            </a:r>
            <a:br>
              <a:rPr lang="fr-FR" b="1" dirty="0"/>
            </a:br>
            <a:r>
              <a:rPr lang="fr-FR" dirty="0"/>
              <a:t>La souveraineté alimentaire est un concept développé</a:t>
            </a:r>
            <a:br>
              <a:rPr lang="fr-FR" dirty="0"/>
            </a:br>
            <a:r>
              <a:rPr lang="fr-FR" dirty="0"/>
              <a:t>et présenté pour la première fois par « Via </a:t>
            </a:r>
            <a:r>
              <a:rPr lang="fr-FR" dirty="0" err="1"/>
              <a:t>Campesina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» lors du Sommet de l’alimentation organisé par la FAO</a:t>
            </a:r>
            <a:br>
              <a:rPr lang="fr-FR" dirty="0"/>
            </a:br>
            <a:r>
              <a:rPr lang="fr-FR" dirty="0"/>
              <a:t>à Rome en 1996.</a:t>
            </a:r>
            <a:br>
              <a:rPr lang="fr-FR" dirty="0"/>
            </a:br>
            <a:r>
              <a:rPr lang="fr-FR" dirty="0"/>
              <a:t>Il est présenté comme un </a:t>
            </a:r>
            <a:r>
              <a:rPr lang="fr-FR" i="1" dirty="0"/>
              <a:t>« droit [international] des</a:t>
            </a:r>
            <a:br>
              <a:rPr lang="fr-FR" i="1" dirty="0"/>
            </a:br>
            <a:r>
              <a:rPr lang="fr-FR" i="1" dirty="0"/>
              <a:t>populations, de leurs Etats ou Unions à définir leur</a:t>
            </a:r>
            <a:br>
              <a:rPr lang="fr-FR" i="1" dirty="0"/>
            </a:br>
            <a:r>
              <a:rPr lang="fr-FR" i="1" dirty="0"/>
              <a:t>politique agricole et alimentaire, sans dumping vis-à-</a:t>
            </a:r>
            <a:br>
              <a:rPr lang="fr-FR" i="1" dirty="0"/>
            </a:br>
            <a:r>
              <a:rPr lang="fr-FR" i="1" dirty="0"/>
              <a:t>vis des pays tiers.</a:t>
            </a:r>
            <a:r>
              <a:rPr lang="fr-FR" dirty="0" smtClean="0"/>
              <a:t> </a:t>
            </a:r>
            <a:br>
              <a:rPr lang="fr-FR" dirty="0" smtClean="0"/>
            </a:b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182</TotalTime>
  <Words>597</Words>
  <Application>Microsoft Office PowerPoint</Application>
  <PresentationFormat>Affichage à l'écran (4:3)</PresentationFormat>
  <Paragraphs>58</Paragraphs>
  <Slides>22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3" baseType="lpstr">
      <vt:lpstr>Opulent</vt:lpstr>
      <vt:lpstr>Séquence 1</vt:lpstr>
      <vt:lpstr>un concept macroéconomique et quantitatif  </vt:lpstr>
      <vt:lpstr>notion microéconomique et qualitative  </vt:lpstr>
      <vt:lpstr>1990</vt:lpstr>
      <vt:lpstr>2000</vt:lpstr>
      <vt:lpstr>Définitions et enjeux</vt:lpstr>
      <vt:lpstr>Sécurité alimentaire</vt:lpstr>
      <vt:lpstr>Faux amis</vt:lpstr>
      <vt:lpstr>La « souveraineté alimentaire »</vt:lpstr>
      <vt:lpstr>suite</vt:lpstr>
      <vt:lpstr>L’aspect multidimensionnel de la sécurité alimentaire  </vt:lpstr>
      <vt:lpstr>suite</vt:lpstr>
      <vt:lpstr>Composantes de la S-A et les variables qui l’affectent</vt:lpstr>
      <vt:lpstr>Indicateurs de la SA</vt:lpstr>
      <vt:lpstr>Diapositive 15</vt:lpstr>
      <vt:lpstr>Diapositive 16</vt:lpstr>
      <vt:lpstr>Diapositive 17</vt:lpstr>
      <vt:lpstr>7 indicateurs pour le suivi mondial de la sécurité alimentaire  </vt:lpstr>
      <vt:lpstr>Diapositive 19</vt:lpstr>
      <vt:lpstr>sécurité nutritionnelle  </vt:lpstr>
      <vt:lpstr>Enjeux de la sécurité alimentaire  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Séquence 1</dc:title>
  <dc:creator>hicher</dc:creator>
  <cp:lastModifiedBy>hicher</cp:lastModifiedBy>
  <cp:revision>16</cp:revision>
  <dcterms:created xsi:type="dcterms:W3CDTF">2020-02-25T17:01:46Z</dcterms:created>
  <dcterms:modified xsi:type="dcterms:W3CDTF">2020-03-11T12:49:34Z</dcterms:modified>
</cp:coreProperties>
</file>