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4E14A90-C12A-400D-B5BC-A4E3EEB43CCD}"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24799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E14A90-C12A-400D-B5BC-A4E3EEB43CCD}"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407710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E14A90-C12A-400D-B5BC-A4E3EEB43CCD}"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390488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E14A90-C12A-400D-B5BC-A4E3EEB43CCD}"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250720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4E14A90-C12A-400D-B5BC-A4E3EEB43CCD}"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392933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E14A90-C12A-400D-B5BC-A4E3EEB43CCD}"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16371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E14A90-C12A-400D-B5BC-A4E3EEB43CCD}" type="datetimeFigureOut">
              <a:rPr lang="fr-FR" smtClean="0"/>
              <a:t>19/05/2020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427713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4E14A90-C12A-400D-B5BC-A4E3EEB43CCD}" type="datetimeFigureOut">
              <a:rPr lang="fr-FR" smtClean="0"/>
              <a:t>19/05/2020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414219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E14A90-C12A-400D-B5BC-A4E3EEB43CCD}" type="datetimeFigureOut">
              <a:rPr lang="fr-FR" smtClean="0"/>
              <a:t>19/05/2020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173791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E14A90-C12A-400D-B5BC-A4E3EEB43CCD}"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65926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E14A90-C12A-400D-B5BC-A4E3EEB43CCD}"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A2567B-1819-4B58-9233-C56956A0BD24}" type="slidenum">
              <a:rPr lang="fr-FR" smtClean="0"/>
              <a:t>‹N°›</a:t>
            </a:fld>
            <a:endParaRPr lang="fr-FR"/>
          </a:p>
        </p:txBody>
      </p:sp>
    </p:spTree>
    <p:extLst>
      <p:ext uri="{BB962C8B-B14F-4D97-AF65-F5344CB8AC3E}">
        <p14:creationId xmlns:p14="http://schemas.microsoft.com/office/powerpoint/2010/main" val="205504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14A90-C12A-400D-B5BC-A4E3EEB43CCD}" type="datetimeFigureOut">
              <a:rPr lang="fr-FR" smtClean="0"/>
              <a:t>19/05/2020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2567B-1819-4B58-9233-C56956A0BD24}" type="slidenum">
              <a:rPr lang="fr-FR" smtClean="0"/>
              <a:t>‹N°›</a:t>
            </a:fld>
            <a:endParaRPr lang="fr-FR"/>
          </a:p>
        </p:txBody>
      </p:sp>
    </p:spTree>
    <p:extLst>
      <p:ext uri="{BB962C8B-B14F-4D97-AF65-F5344CB8AC3E}">
        <p14:creationId xmlns:p14="http://schemas.microsoft.com/office/powerpoint/2010/main" val="31162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22722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Rameau d'araucaria (photo MPA)"/>
          <p:cNvPicPr>
            <a:picLocks noChangeAspect="1" noChangeArrowheads="1"/>
          </p:cNvPicPr>
          <p:nvPr/>
        </p:nvPicPr>
        <p:blipFill>
          <a:blip r:embed="rId2"/>
          <a:srcRect/>
          <a:stretch>
            <a:fillRect/>
          </a:stretch>
        </p:blipFill>
        <p:spPr bwMode="auto">
          <a:xfrm>
            <a:off x="1524000" y="0"/>
            <a:ext cx="9144000" cy="5500702"/>
          </a:xfrm>
          <a:prstGeom prst="rect">
            <a:avLst/>
          </a:prstGeom>
          <a:noFill/>
        </p:spPr>
      </p:pic>
      <p:sp>
        <p:nvSpPr>
          <p:cNvPr id="3" name="ZoneTexte 2"/>
          <p:cNvSpPr txBox="1"/>
          <p:nvPr/>
        </p:nvSpPr>
        <p:spPr>
          <a:xfrm>
            <a:off x="2809852" y="5786454"/>
            <a:ext cx="7143800" cy="523220"/>
          </a:xfrm>
          <a:prstGeom prst="rect">
            <a:avLst/>
          </a:prstGeom>
          <a:noFill/>
        </p:spPr>
        <p:txBody>
          <a:bodyPr wrap="square" rtlCol="0">
            <a:spAutoFit/>
          </a:bodyPr>
          <a:lstStyle/>
          <a:p>
            <a:pPr algn="ctr"/>
            <a:r>
              <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Rameau d'araucaria (photo MPA)</a:t>
            </a:r>
            <a:endPar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1032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Rameau de sapin (photo MPA)"/>
          <p:cNvPicPr>
            <a:picLocks noChangeAspect="1" noChangeArrowheads="1"/>
          </p:cNvPicPr>
          <p:nvPr/>
        </p:nvPicPr>
        <p:blipFill>
          <a:blip r:embed="rId2"/>
          <a:srcRect/>
          <a:stretch>
            <a:fillRect/>
          </a:stretch>
        </p:blipFill>
        <p:spPr bwMode="auto">
          <a:xfrm>
            <a:off x="1524000" y="0"/>
            <a:ext cx="9144000" cy="5214950"/>
          </a:xfrm>
          <a:prstGeom prst="rect">
            <a:avLst/>
          </a:prstGeom>
          <a:noFill/>
        </p:spPr>
      </p:pic>
      <p:sp>
        <p:nvSpPr>
          <p:cNvPr id="3" name="ZoneTexte 2"/>
          <p:cNvSpPr txBox="1"/>
          <p:nvPr/>
        </p:nvSpPr>
        <p:spPr>
          <a:xfrm>
            <a:off x="3024166" y="5572140"/>
            <a:ext cx="6858048" cy="523220"/>
          </a:xfrm>
          <a:prstGeom prst="rect">
            <a:avLst/>
          </a:prstGeom>
          <a:noFill/>
        </p:spPr>
        <p:txBody>
          <a:bodyPr wrap="square" rtlCol="0">
            <a:spAutoFit/>
          </a:bodyPr>
          <a:lstStyle/>
          <a:p>
            <a:pPr algn="ctr"/>
            <a:r>
              <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Rameau de sapin (photo MPA)</a:t>
            </a:r>
            <a:endPar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424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Rameau de cèdre (photo MPA)"/>
          <p:cNvPicPr>
            <a:picLocks noChangeAspect="1" noChangeArrowheads="1"/>
          </p:cNvPicPr>
          <p:nvPr/>
        </p:nvPicPr>
        <p:blipFill>
          <a:blip r:embed="rId2"/>
          <a:srcRect/>
          <a:stretch>
            <a:fillRect/>
          </a:stretch>
        </p:blipFill>
        <p:spPr bwMode="auto">
          <a:xfrm>
            <a:off x="1524000" y="0"/>
            <a:ext cx="9144000" cy="5000636"/>
          </a:xfrm>
          <a:prstGeom prst="rect">
            <a:avLst/>
          </a:prstGeom>
          <a:noFill/>
        </p:spPr>
      </p:pic>
      <p:sp>
        <p:nvSpPr>
          <p:cNvPr id="3" name="ZoneTexte 2"/>
          <p:cNvSpPr txBox="1"/>
          <p:nvPr/>
        </p:nvSpPr>
        <p:spPr>
          <a:xfrm>
            <a:off x="2595538" y="5143512"/>
            <a:ext cx="5929354" cy="523220"/>
          </a:xfrm>
          <a:prstGeom prst="rect">
            <a:avLst/>
          </a:prstGeom>
          <a:noFill/>
        </p:spPr>
        <p:txBody>
          <a:bodyPr wrap="square" rtlCol="0">
            <a:spAutoFit/>
          </a:bodyPr>
          <a:lstStyle/>
          <a:p>
            <a:pPr algn="ctr"/>
            <a:r>
              <a:rPr lang="fr-FR" sz="2800" b="1" u="sng" dirty="0">
                <a:solidFill>
                  <a:srgbClr val="FF0000"/>
                </a:solidFill>
                <a:latin typeface="Times New Roman" pitchFamily="18" charset="0"/>
                <a:cs typeface="Times New Roman" pitchFamily="18" charset="0"/>
              </a:rPr>
              <a:t>Rameau de cèdre (photo MPA)</a:t>
            </a:r>
            <a:endParaRPr lang="fr-FR" sz="28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7137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Rameau de mélèze (photo MPA)"/>
          <p:cNvPicPr>
            <a:picLocks noChangeAspect="1" noChangeArrowheads="1"/>
          </p:cNvPicPr>
          <p:nvPr/>
        </p:nvPicPr>
        <p:blipFill>
          <a:blip r:embed="rId2"/>
          <a:srcRect/>
          <a:stretch>
            <a:fillRect/>
          </a:stretch>
        </p:blipFill>
        <p:spPr bwMode="auto">
          <a:xfrm>
            <a:off x="1524000" y="0"/>
            <a:ext cx="9144000" cy="5286388"/>
          </a:xfrm>
          <a:prstGeom prst="rect">
            <a:avLst/>
          </a:prstGeom>
          <a:noFill/>
        </p:spPr>
      </p:pic>
      <p:sp>
        <p:nvSpPr>
          <p:cNvPr id="3" name="ZoneTexte 2"/>
          <p:cNvSpPr txBox="1"/>
          <p:nvPr/>
        </p:nvSpPr>
        <p:spPr>
          <a:xfrm>
            <a:off x="2238348" y="4786322"/>
            <a:ext cx="7643866" cy="523220"/>
          </a:xfrm>
          <a:prstGeom prst="rect">
            <a:avLst/>
          </a:prstGeom>
          <a:noFill/>
        </p:spPr>
        <p:txBody>
          <a:bodyPr wrap="square" rtlCol="0">
            <a:spAutoFit/>
          </a:bodyPr>
          <a:lstStyle/>
          <a:p>
            <a:pPr algn="ctr"/>
            <a:r>
              <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Rameau de mélèze (photo MPA)</a:t>
            </a:r>
            <a:endPar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ZoneTexte 3"/>
          <p:cNvSpPr txBox="1"/>
          <p:nvPr/>
        </p:nvSpPr>
        <p:spPr>
          <a:xfrm>
            <a:off x="1809720" y="5643579"/>
            <a:ext cx="8858280" cy="1200329"/>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La plupart des espèces de conifères sont à feuilles persistantes. Néanmoins, certaines espèces comme le mélèze perdent toutes leurs aiguilles en automne.</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35258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214290"/>
            <a:ext cx="9144000" cy="6124754"/>
          </a:xfrm>
          <a:prstGeom prst="rect">
            <a:avLst/>
          </a:prstGeom>
          <a:noFill/>
        </p:spPr>
        <p:txBody>
          <a:bodyPr wrap="square" rtlCol="0">
            <a:spAutoFit/>
          </a:bodyPr>
          <a:lstStyle/>
          <a:p>
            <a:pPr algn="just"/>
            <a:r>
              <a:rPr lang="fr-FR" sz="2800" b="1" u="sng" dirty="0">
                <a:solidFill>
                  <a:srgbClr val="FF0000"/>
                </a:solidFill>
                <a:latin typeface="Times New Roman" pitchFamily="18" charset="0"/>
                <a:cs typeface="Times New Roman" pitchFamily="18" charset="0"/>
              </a:rPr>
              <a:t>I-3-Les gymnospermes - Organes reproducteurs</a:t>
            </a:r>
          </a:p>
          <a:p>
            <a:pPr algn="just"/>
            <a:r>
              <a:rPr lang="fr-FR" sz="2800" dirty="0">
                <a:latin typeface="Times New Roman" pitchFamily="18" charset="0"/>
                <a:cs typeface="Times New Roman" pitchFamily="18" charset="0"/>
              </a:rPr>
              <a:t>Les organes reproducteurs sont regroupés en fleurs encore peu évoluées chez les gymnospermes. C'est à l'intérieur de certains organes de ces fleurs que les gamétophytes se développeront. Les conifères sont des espèces dioïques ou monoïques mais leurs fleurs sont toujours unisexuées.</a:t>
            </a:r>
          </a:p>
          <a:p>
            <a:pPr algn="just"/>
            <a:r>
              <a:rPr lang="fr-FR" sz="2800" dirty="0">
                <a:latin typeface="Times New Roman" pitchFamily="18" charset="0"/>
                <a:cs typeface="Times New Roman" pitchFamily="18" charset="0"/>
              </a:rPr>
              <a:t>1- Les fleurs femelles de conifère sont regroupées en cônes plus ou moins allongés (ex : la pomme de pin). Le cône est un ensemble de fleurs femelles ou inflorescence femelle. Les fleurs s'insèrent en spirale sur l'axe du cône et chacune est constituée d'une bractée (écaille réduite) à l'aisselle de laquelle se trouve une écaille ovulifère portant le plus souvent deux ovules.</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75385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oupe Longitudinale de cône femelle de pin"/>
          <p:cNvPicPr>
            <a:picLocks noChangeAspect="1" noChangeArrowheads="1"/>
          </p:cNvPicPr>
          <p:nvPr/>
        </p:nvPicPr>
        <p:blipFill>
          <a:blip r:embed="rId2"/>
          <a:srcRect/>
          <a:stretch>
            <a:fillRect/>
          </a:stretch>
        </p:blipFill>
        <p:spPr bwMode="auto">
          <a:xfrm>
            <a:off x="1524000" y="0"/>
            <a:ext cx="9144000" cy="4714884"/>
          </a:xfrm>
          <a:prstGeom prst="rect">
            <a:avLst/>
          </a:prstGeom>
          <a:noFill/>
        </p:spPr>
      </p:pic>
      <p:sp>
        <p:nvSpPr>
          <p:cNvPr id="4" name="ZoneTexte 3"/>
          <p:cNvSpPr txBox="1"/>
          <p:nvPr/>
        </p:nvSpPr>
        <p:spPr>
          <a:xfrm>
            <a:off x="2166910" y="5857892"/>
            <a:ext cx="8286808"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Coupe Longitudinale de cône femelle de pin</a:t>
            </a:r>
            <a:endParaRPr lang="fr-FR" sz="2800" b="1" dirty="0">
              <a:solidFill>
                <a:srgbClr val="FF0000"/>
              </a:solidFill>
              <a:latin typeface="Times New Roman" pitchFamily="18" charset="0"/>
              <a:cs typeface="Times New Roman" pitchFamily="18" charset="0"/>
            </a:endParaRPr>
          </a:p>
        </p:txBody>
      </p:sp>
      <p:sp>
        <p:nvSpPr>
          <p:cNvPr id="5" name="ZoneTexte 4"/>
          <p:cNvSpPr txBox="1"/>
          <p:nvPr/>
        </p:nvSpPr>
        <p:spPr>
          <a:xfrm>
            <a:off x="1809720" y="4500571"/>
            <a:ext cx="8572560" cy="954107"/>
          </a:xfrm>
          <a:prstGeom prst="rect">
            <a:avLst/>
          </a:prstGeom>
          <a:noFill/>
        </p:spPr>
        <p:txBody>
          <a:bodyPr wrap="square" rtlCol="0">
            <a:spAutoFit/>
          </a:bodyPr>
          <a:lstStyle/>
          <a:p>
            <a:r>
              <a:rPr lang="fr-FR" sz="2800" dirty="0" err="1">
                <a:latin typeface="Times New Roman" pitchFamily="18" charset="0"/>
                <a:cs typeface="Times New Roman" pitchFamily="18" charset="0"/>
              </a:rPr>
              <a:t>br</a:t>
            </a:r>
            <a:r>
              <a:rPr lang="fr-FR" sz="2800" dirty="0">
                <a:latin typeface="Times New Roman" pitchFamily="18" charset="0"/>
                <a:cs typeface="Times New Roman" pitchFamily="18" charset="0"/>
              </a:rPr>
              <a:t> : bractée ; </a:t>
            </a:r>
            <a:r>
              <a:rPr lang="fr-FR" sz="2800" dirty="0" err="1">
                <a:latin typeface="Times New Roman" pitchFamily="18" charset="0"/>
                <a:cs typeface="Times New Roman" pitchFamily="18" charset="0"/>
              </a:rPr>
              <a:t>ec</a:t>
            </a:r>
            <a:r>
              <a:rPr lang="fr-FR" sz="2800" dirty="0">
                <a:latin typeface="Times New Roman" pitchFamily="18" charset="0"/>
                <a:cs typeface="Times New Roman" pitchFamily="18" charset="0"/>
              </a:rPr>
              <a:t> : écaille ovulifère ; o : ovule=fleur femelle</a:t>
            </a:r>
          </a:p>
          <a:p>
            <a:endParaRPr lang="fr-F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11916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ône femelle de pin"/>
          <p:cNvPicPr>
            <a:picLocks noChangeAspect="1" noChangeArrowheads="1"/>
          </p:cNvPicPr>
          <p:nvPr/>
        </p:nvPicPr>
        <p:blipFill>
          <a:blip r:embed="rId2"/>
          <a:srcRect/>
          <a:stretch>
            <a:fillRect/>
          </a:stretch>
        </p:blipFill>
        <p:spPr bwMode="auto">
          <a:xfrm>
            <a:off x="1524000" y="0"/>
            <a:ext cx="9144000" cy="5357826"/>
          </a:xfrm>
          <a:prstGeom prst="rect">
            <a:avLst/>
          </a:prstGeom>
          <a:noFill/>
        </p:spPr>
      </p:pic>
      <p:sp>
        <p:nvSpPr>
          <p:cNvPr id="3" name="ZoneTexte 2"/>
          <p:cNvSpPr txBox="1"/>
          <p:nvPr/>
        </p:nvSpPr>
        <p:spPr>
          <a:xfrm>
            <a:off x="2595538" y="5715016"/>
            <a:ext cx="6357982"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Cône femelle de pin</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284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Schéma d'ovule de pin"/>
          <p:cNvPicPr>
            <a:picLocks noChangeAspect="1" noChangeArrowheads="1"/>
          </p:cNvPicPr>
          <p:nvPr/>
        </p:nvPicPr>
        <p:blipFill>
          <a:blip r:embed="rId2"/>
          <a:srcRect/>
          <a:stretch>
            <a:fillRect/>
          </a:stretch>
        </p:blipFill>
        <p:spPr bwMode="auto">
          <a:xfrm>
            <a:off x="1809720" y="0"/>
            <a:ext cx="8858280" cy="5500702"/>
          </a:xfrm>
          <a:prstGeom prst="rect">
            <a:avLst/>
          </a:prstGeom>
          <a:noFill/>
        </p:spPr>
      </p:pic>
      <p:sp>
        <p:nvSpPr>
          <p:cNvPr id="3" name="ZoneTexte 2"/>
          <p:cNvSpPr txBox="1"/>
          <p:nvPr/>
        </p:nvSpPr>
        <p:spPr>
          <a:xfrm>
            <a:off x="3881422" y="5715016"/>
            <a:ext cx="6215106"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Schéma d'ovule de pin</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376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571480"/>
            <a:ext cx="8929718" cy="5693866"/>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Les ovules sont nus sur l'écaille ovulifère, ou feuille carpellaire, directement accessibles au pollen. Il n'y a pas de chambre pollinique comme chez l'ovule des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et l'ovule est toujours entouré par un seul tégument protecteur. Ce tégument renferme le nucelle ou macrosporange dans lequel se forme après méiose quatre macrospores. Trois dégénèrent, la macrospore restante se développe au sein du nucelle par mitose pour donner le gamétophyte femelle ou "endosperme". </a:t>
            </a:r>
          </a:p>
          <a:p>
            <a:pPr algn="just"/>
            <a:r>
              <a:rPr lang="fr-FR" sz="2800" dirty="0"/>
              <a:t>L' endosperme, bien que réduit à quelques centaines de cellules possède encore deux archégones rudimentaires qui se différencient au pôle apical ou pôle micropylaire. Une seule oosphère par ovule sera fécondée.</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52233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285728"/>
            <a:ext cx="9144000" cy="6124754"/>
          </a:xfrm>
          <a:prstGeom prst="rect">
            <a:avLst/>
          </a:prstGeom>
          <a:noFill/>
        </p:spPr>
        <p:txBody>
          <a:bodyPr wrap="square" rtlCol="0">
            <a:spAutoFit/>
          </a:bodyPr>
          <a:lstStyle/>
          <a:p>
            <a:pPr algn="just"/>
            <a:r>
              <a:rPr lang="fr-FR" sz="2800" b="1" dirty="0">
                <a:solidFill>
                  <a:srgbClr val="FF0000"/>
                </a:solidFill>
                <a:latin typeface="Times New Roman" pitchFamily="18" charset="0"/>
                <a:cs typeface="Times New Roman" pitchFamily="18" charset="0"/>
              </a:rPr>
              <a:t>L'organe reproducteur mâle</a:t>
            </a:r>
          </a:p>
          <a:p>
            <a:pPr algn="just"/>
            <a:r>
              <a:rPr lang="fr-FR" sz="2800" dirty="0">
                <a:latin typeface="Times New Roman" pitchFamily="18" charset="0"/>
                <a:cs typeface="Times New Roman" pitchFamily="18" charset="0"/>
              </a:rPr>
              <a:t>Les fleurs mâles forment de petits cônes constitués uniquement d'étamines insérées en spirale sur un petit axe court. Ces étamines, aux formes diverses, sont de petites écailles crochues chez le pin. Elles portent sur leur face inférieure deux sacs polliniques. A l'intérieur de ces sacs polliniques a lieu la méiose pour donner des microspores qui ne sont pas disséminées, mais qui se développent par mitose pour donner les gamétophytes mâles ou grains de pollen, très réduits (quelques cellules) qui eux seront disséminés. Ces grains de pollen sont anémophiles, c'est à dire qu'ils sont véhiculés par le vent, et c'est pour cette raison qu'ils sont munis de deux sacs aérifères ou "</a:t>
            </a:r>
            <a:r>
              <a:rPr lang="fr-FR" sz="2800" dirty="0" err="1">
                <a:latin typeface="Times New Roman" pitchFamily="18" charset="0"/>
                <a:cs typeface="Times New Roman" pitchFamily="18" charset="0"/>
              </a:rPr>
              <a:t>ballonets</a:t>
            </a:r>
            <a:r>
              <a:rPr lang="fr-FR" sz="2800" dirty="0">
                <a:latin typeface="Times New Roman" pitchFamily="18" charset="0"/>
                <a:cs typeface="Times New Roman" pitchFamily="18" charset="0"/>
              </a:rPr>
              <a:t>".</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47798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5538" y="2000240"/>
            <a:ext cx="757242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Spérmaphyte</a:t>
            </a: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5214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Cône mâle de pin"/>
          <p:cNvPicPr>
            <a:picLocks noChangeAspect="1" noChangeArrowheads="1"/>
          </p:cNvPicPr>
          <p:nvPr/>
        </p:nvPicPr>
        <p:blipFill>
          <a:blip r:embed="rId2"/>
          <a:srcRect/>
          <a:stretch>
            <a:fillRect/>
          </a:stretch>
        </p:blipFill>
        <p:spPr bwMode="auto">
          <a:xfrm>
            <a:off x="1524000" y="0"/>
            <a:ext cx="9144000" cy="5357826"/>
          </a:xfrm>
          <a:prstGeom prst="rect">
            <a:avLst/>
          </a:prstGeom>
          <a:noFill/>
        </p:spPr>
      </p:pic>
      <p:sp>
        <p:nvSpPr>
          <p:cNvPr id="3" name="ZoneTexte 2"/>
          <p:cNvSpPr txBox="1"/>
          <p:nvPr/>
        </p:nvSpPr>
        <p:spPr>
          <a:xfrm>
            <a:off x="3524232" y="5643578"/>
            <a:ext cx="4071966"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Cône mâle de pin</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2195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Schéma de grain de pollen de pin"/>
          <p:cNvPicPr>
            <a:picLocks noChangeAspect="1" noChangeArrowheads="1"/>
          </p:cNvPicPr>
          <p:nvPr/>
        </p:nvPicPr>
        <p:blipFill>
          <a:blip r:embed="rId2"/>
          <a:srcRect/>
          <a:stretch>
            <a:fillRect/>
          </a:stretch>
        </p:blipFill>
        <p:spPr bwMode="auto">
          <a:xfrm>
            <a:off x="1524000" y="0"/>
            <a:ext cx="8858280" cy="5572140"/>
          </a:xfrm>
          <a:prstGeom prst="rect">
            <a:avLst/>
          </a:prstGeom>
          <a:noFill/>
        </p:spPr>
      </p:pic>
      <p:sp>
        <p:nvSpPr>
          <p:cNvPr id="3" name="Rectangle 2"/>
          <p:cNvSpPr/>
          <p:nvPr/>
        </p:nvSpPr>
        <p:spPr>
          <a:xfrm>
            <a:off x="3881423" y="5214950"/>
            <a:ext cx="5253361" cy="523220"/>
          </a:xfrm>
          <a:prstGeom prst="rect">
            <a:avLst/>
          </a:prstGeom>
        </p:spPr>
        <p:txBody>
          <a:bodyPr wrap="none">
            <a:spAutoFit/>
          </a:bodyPr>
          <a:lstStyle/>
          <a:p>
            <a:pPr algn="ctr"/>
            <a:r>
              <a:rPr lang="fr-FR" sz="2800" b="1" dirty="0">
                <a:solidFill>
                  <a:srgbClr val="FF0000"/>
                </a:solidFill>
                <a:latin typeface="Times New Roman" pitchFamily="18" charset="0"/>
                <a:cs typeface="Times New Roman" pitchFamily="18" charset="0"/>
              </a:rPr>
              <a:t>Schéma de grain de pollen de pin</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59172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000108"/>
            <a:ext cx="8929718" cy="3539430"/>
          </a:xfrm>
          <a:prstGeom prst="rect">
            <a:avLst/>
          </a:prstGeom>
          <a:noFill/>
        </p:spPr>
        <p:txBody>
          <a:bodyPr wrap="square" rtlCol="0">
            <a:spAutoFit/>
          </a:bodyPr>
          <a:lstStyle/>
          <a:p>
            <a:pPr algn="just"/>
            <a:r>
              <a:rPr lang="fr-FR" sz="2800" b="1" u="sng" dirty="0">
                <a:solidFill>
                  <a:srgbClr val="FF0000"/>
                </a:solidFill>
                <a:latin typeface="Times New Roman" pitchFamily="18" charset="0"/>
                <a:cs typeface="Times New Roman" pitchFamily="18" charset="0"/>
              </a:rPr>
              <a:t>I-4-Les gymnospermes – Reproduction</a:t>
            </a:r>
          </a:p>
          <a:p>
            <a:pPr algn="just"/>
            <a:r>
              <a:rPr lang="fr-FR" sz="2800" dirty="0">
                <a:latin typeface="Times New Roman" pitchFamily="18" charset="0"/>
                <a:cs typeface="Times New Roman" pitchFamily="18" charset="0"/>
              </a:rPr>
              <a:t>Le cycle biologique est toujours </a:t>
            </a:r>
            <a:r>
              <a:rPr lang="fr-FR" sz="2800" dirty="0" err="1">
                <a:latin typeface="Times New Roman" pitchFamily="18" charset="0"/>
                <a:cs typeface="Times New Roman" pitchFamily="18" charset="0"/>
              </a:rPr>
              <a:t>digénétique</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diplo</a:t>
            </a:r>
            <a:r>
              <a:rPr lang="fr-FR" sz="2800" dirty="0">
                <a:latin typeface="Times New Roman" pitchFamily="18" charset="0"/>
                <a:cs typeface="Times New Roman" pitchFamily="18" charset="0"/>
              </a:rPr>
              <a:t>-</a:t>
            </a:r>
            <a:r>
              <a:rPr lang="fr-FR" sz="2800" dirty="0" err="1">
                <a:latin typeface="Times New Roman" pitchFamily="18" charset="0"/>
                <a:cs typeface="Times New Roman" pitchFamily="18" charset="0"/>
              </a:rPr>
              <a:t>haplophasique</a:t>
            </a:r>
            <a:r>
              <a:rPr lang="fr-FR" sz="2800" dirty="0">
                <a:latin typeface="Times New Roman" pitchFamily="18" charset="0"/>
                <a:cs typeface="Times New Roman" pitchFamily="18" charset="0"/>
              </a:rPr>
              <a:t>. La prédominance de la phase </a:t>
            </a:r>
            <a:r>
              <a:rPr lang="fr-FR" sz="2800" dirty="0" err="1">
                <a:latin typeface="Times New Roman" pitchFamily="18" charset="0"/>
                <a:cs typeface="Times New Roman" pitchFamily="18" charset="0"/>
              </a:rPr>
              <a:t>sporophytique</a:t>
            </a:r>
            <a:r>
              <a:rPr lang="fr-FR" sz="2800" dirty="0">
                <a:latin typeface="Times New Roman" pitchFamily="18" charset="0"/>
                <a:cs typeface="Times New Roman" pitchFamily="18" charset="0"/>
              </a:rPr>
              <a:t> se traduit morphologiquement par la taille incomparablement plus grande des sporophytes par rapport aux gamétophytes et physiologiquement par le développement parasite des gamétophytes dans les tissus des sporophytes.</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65429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71480"/>
            <a:ext cx="8929718" cy="4832092"/>
          </a:xfrm>
          <a:prstGeom prst="rect">
            <a:avLst/>
          </a:prstGeom>
        </p:spPr>
        <p:txBody>
          <a:bodyPr wrap="square">
            <a:spAutoFit/>
          </a:bodyPr>
          <a:lstStyle/>
          <a:p>
            <a:pPr algn="just"/>
            <a:r>
              <a:rPr lang="fr-FR" sz="2800" dirty="0">
                <a:latin typeface="Times New Roman" pitchFamily="18" charset="0"/>
                <a:cs typeface="Times New Roman" pitchFamily="18" charset="0"/>
              </a:rPr>
              <a:t>Dans l'ovule, au contact du nucelle, le grain de pollen émet un fin prolongement non cloisonné, le tube pollinique, qui conduit deux gamètes mâles inertes jusqu'au contact d'un gamète femelle. Ce mode de fécondation s'appelle la siphonogamie. Elle est caractérisée par l'absence de gamètes mâles mobiles et de phase nageuse, ce qui libère complètement la reproduction du milieu aquatique. C'est la </a:t>
            </a:r>
            <a:r>
              <a:rPr lang="fr-FR" sz="2800" dirty="0" err="1">
                <a:latin typeface="Times New Roman" pitchFamily="18" charset="0"/>
                <a:cs typeface="Times New Roman" pitchFamily="18" charset="0"/>
              </a:rPr>
              <a:t>gamie</a:t>
            </a:r>
            <a:r>
              <a:rPr lang="fr-FR" sz="2800" dirty="0">
                <a:latin typeface="Times New Roman" pitchFamily="18" charset="0"/>
                <a:cs typeface="Times New Roman" pitchFamily="18" charset="0"/>
              </a:rPr>
              <a:t> la mieux adaptée à la vie en milieu aérien et à la colonisation du milieu terrestre. La siphonogamie est l'un des facteurs qui a certainement permis aux gymnospermes de supplanter les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a:t>
            </a:r>
          </a:p>
        </p:txBody>
      </p:sp>
    </p:spTree>
    <p:extLst>
      <p:ext uri="{BB962C8B-B14F-4D97-AF65-F5344CB8AC3E}">
        <p14:creationId xmlns:p14="http://schemas.microsoft.com/office/powerpoint/2010/main" val="378105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357167"/>
            <a:ext cx="9144000" cy="4401205"/>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Une seule oosphère par ovule est fécondée par l'un des deux gamètes mâles, le second dégénère. Il se forme un œuf ou zygote. Contrairement aux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l'ovule fécondé reste sur le sporophyte parental et il y a maintien des relations physiologiques entre les deux. Ces relations permettent :</a:t>
            </a:r>
          </a:p>
          <a:p>
            <a:pPr algn="just"/>
            <a:r>
              <a:rPr lang="fr-FR" sz="2800" dirty="0">
                <a:latin typeface="Times New Roman" pitchFamily="18" charset="0"/>
                <a:cs typeface="Times New Roman" pitchFamily="18" charset="0"/>
              </a:rPr>
              <a:t>le développement du zygote au sein du gamétophyte femelle, toujours enfermée dans le nucelle, formant un embryon ou jeune sporophyte fils. Au début de son développement, celui-ci est donc dépendant du sporophyte parental,</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199955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357166"/>
            <a:ext cx="9144000" cy="6986528"/>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l'accumulation des réserves nutritives dans l'endosperme alors que chez les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elles étaient accumulées avant la fécondation.</a:t>
            </a:r>
          </a:p>
          <a:p>
            <a:pPr algn="just"/>
            <a:r>
              <a:rPr lang="fr-FR" sz="2800" dirty="0">
                <a:latin typeface="Times New Roman" pitchFamily="18" charset="0"/>
                <a:cs typeface="Times New Roman" pitchFamily="18" charset="0"/>
              </a:rPr>
              <a:t>A un certain stade de développement, l'embryon arrête sa croissance, le tégument de l'ovule se lignifie et une forte </a:t>
            </a:r>
            <a:r>
              <a:rPr lang="fr-FR" sz="2800" dirty="0" err="1">
                <a:latin typeface="Times New Roman" pitchFamily="18" charset="0"/>
                <a:cs typeface="Times New Roman" pitchFamily="18" charset="0"/>
              </a:rPr>
              <a:t>deshydratation</a:t>
            </a:r>
            <a:r>
              <a:rPr lang="fr-FR" sz="2800" dirty="0">
                <a:latin typeface="Times New Roman" pitchFamily="18" charset="0"/>
                <a:cs typeface="Times New Roman" pitchFamily="18" charset="0"/>
              </a:rPr>
              <a:t> permet le passage en état de vie ralentie. Un nouvel organe est alors réalisé : la graine et il y a alors séparation de la plante mère.</a:t>
            </a:r>
          </a:p>
          <a:p>
            <a:pPr algn="just"/>
            <a:r>
              <a:rPr lang="fr-FR" sz="2800" dirty="0">
                <a:latin typeface="Times New Roman" pitchFamily="18" charset="0"/>
                <a:cs typeface="Times New Roman" pitchFamily="18" charset="0"/>
              </a:rPr>
              <a:t>Une graine ne peut germer qu'après un certain temps de latence après sa dissémination, on parle de dormance. En général, une graine présente une grande capacité de résistance aux conditions extérieures défavorables, comme l'hiver et les basses températures, la sécheresse et les conditions désertiques. Elles peuvent ainsi attendre plusieurs semaines ou plusieurs années des conditions favorables à leur germination.</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387851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428604"/>
            <a:ext cx="8929718" cy="1815882"/>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L'invention de la graine permet une meilleure adaptation des végétaux au milieu terrestre. C'est un autre facteur important qui a permis aux gymnospermes de supplanter les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et de coloniser de nouveaux milieux.</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53229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09720" y="500042"/>
            <a:ext cx="8643998" cy="6124754"/>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Les spermaphytes, ou plantes à graine sont les dernières à être apparues sur terre. Ce groupe est divisé en trois sous embranchements :</a:t>
            </a:r>
          </a:p>
          <a:p>
            <a:pPr algn="just"/>
            <a:r>
              <a:rPr lang="fr-FR" sz="2800" b="1" u="sng" dirty="0">
                <a:solidFill>
                  <a:srgbClr val="FF0000"/>
                </a:solidFill>
                <a:latin typeface="Times New Roman" pitchFamily="18" charset="0"/>
                <a:cs typeface="Times New Roman" pitchFamily="18" charset="0"/>
              </a:rPr>
              <a:t>Les gymnospermes </a:t>
            </a:r>
            <a:r>
              <a:rPr lang="fr-FR" sz="2800" dirty="0">
                <a:latin typeface="Times New Roman" pitchFamily="18" charset="0"/>
                <a:cs typeface="Times New Roman" pitchFamily="18" charset="0"/>
              </a:rPr>
              <a:t>qui sont actuellement représentés par environ 600 espèces vivantes.</a:t>
            </a:r>
          </a:p>
          <a:p>
            <a:pPr algn="just"/>
            <a:r>
              <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Les </a:t>
            </a:r>
            <a:r>
              <a:rPr lang="fr-FR"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chlamydospermes</a:t>
            </a:r>
            <a:r>
              <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2800" dirty="0">
                <a:latin typeface="Times New Roman" pitchFamily="18" charset="0"/>
                <a:cs typeface="Times New Roman" pitchFamily="18" charset="0"/>
              </a:rPr>
              <a:t>- constituant un groupe certainement artificiel - sont considérés comme intermédiaires entre les gymnospermes et les angiospermes. Leur ovule est entouré par une enveloppe qui évoque l'ovaire des angiospermes. Ils sont aujourd'hui représentés par 75 espèces reparties en trois genres : </a:t>
            </a:r>
            <a:r>
              <a:rPr lang="fr-FR" sz="2800" dirty="0" err="1">
                <a:latin typeface="Times New Roman" pitchFamily="18" charset="0"/>
                <a:cs typeface="Times New Roman" pitchFamily="18" charset="0"/>
              </a:rPr>
              <a:t>Ephedra</a:t>
            </a:r>
            <a:r>
              <a:rPr lang="fr-FR" sz="2800" dirty="0">
                <a:latin typeface="Times New Roman" pitchFamily="18" charset="0"/>
                <a:cs typeface="Times New Roman" pitchFamily="18" charset="0"/>
              </a:rPr>
              <a:t>, Gnetum et </a:t>
            </a:r>
            <a:r>
              <a:rPr lang="fr-FR" sz="2800" dirty="0" err="1">
                <a:latin typeface="Times New Roman" pitchFamily="18" charset="0"/>
                <a:cs typeface="Times New Roman" pitchFamily="18" charset="0"/>
              </a:rPr>
              <a:t>Welwitschia</a:t>
            </a:r>
            <a:r>
              <a:rPr lang="fr-FR" sz="2800" dirty="0">
                <a:latin typeface="Times New Roman" pitchFamily="18" charset="0"/>
                <a:cs typeface="Times New Roman" pitchFamily="18" charset="0"/>
              </a:rPr>
              <a:t>. Nous ne détaillerons pas les caractéristiques de ce sous embranchement.</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73533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214423"/>
            <a:ext cx="9144000" cy="3108543"/>
          </a:xfrm>
          <a:prstGeom prst="rect">
            <a:avLst/>
          </a:prstGeom>
          <a:noFill/>
        </p:spPr>
        <p:txBody>
          <a:bodyPr wrap="square" rtlCol="0">
            <a:spAutoFit/>
          </a:bodyPr>
          <a:lstStyle/>
          <a:p>
            <a:pPr algn="just"/>
            <a:r>
              <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Les angiospermes</a:t>
            </a:r>
            <a:r>
              <a:rPr lang="fr-FR" sz="2800" dirty="0">
                <a:latin typeface="Times New Roman" pitchFamily="18" charset="0"/>
                <a:cs typeface="Times New Roman" pitchFamily="18" charset="0"/>
              </a:rPr>
              <a:t>, plantes les plus récemment apparues sur terre, connaissent aujourd'hui leur apogée. Ce groupe compte en effet plus de 250.000 espèces vivantes, herbacées ou arborescentes et adaptées à pratiquement tous les biotopes de notre planète. Ce sont typiquement celles que nous appelons plantes à fleur.</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5195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2795" y="2571744"/>
            <a:ext cx="5074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I-Gymnospermes</a:t>
            </a: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0406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24"/>
            <a:ext cx="9144000" cy="6555641"/>
          </a:xfrm>
          <a:prstGeom prst="rect">
            <a:avLst/>
          </a:prstGeom>
          <a:noFill/>
        </p:spPr>
        <p:txBody>
          <a:bodyPr wrap="square" rtlCol="0">
            <a:spAutoFit/>
          </a:bodyPr>
          <a:lstStyle/>
          <a:p>
            <a:r>
              <a:rPr lang="fr-FR" sz="2800" b="1" u="sng" dirty="0">
                <a:solidFill>
                  <a:srgbClr val="FF0000"/>
                </a:solidFill>
                <a:latin typeface="Times New Roman" pitchFamily="18" charset="0"/>
                <a:cs typeface="Times New Roman" pitchFamily="18" charset="0"/>
              </a:rPr>
              <a:t>I- Gymnosperme</a:t>
            </a:r>
          </a:p>
          <a:p>
            <a:r>
              <a:rPr lang="fr-FR" sz="2800" b="1" u="sng" dirty="0">
                <a:solidFill>
                  <a:srgbClr val="FF0000"/>
                </a:solidFill>
                <a:latin typeface="Times New Roman" pitchFamily="18" charset="0"/>
                <a:cs typeface="Times New Roman" pitchFamily="18" charset="0"/>
              </a:rPr>
              <a:t>I-1-Les gymnospermes - Structure et caractéristiques</a:t>
            </a:r>
          </a:p>
          <a:p>
            <a:pPr algn="just"/>
            <a:r>
              <a:rPr lang="fr-FR" sz="2800" dirty="0">
                <a:latin typeface="Times New Roman" pitchFamily="18" charset="0"/>
                <a:cs typeface="Times New Roman" pitchFamily="18" charset="0"/>
              </a:rPr>
              <a:t>Les gymnospermes ont évolué à partir des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mais leur origine est double : les </a:t>
            </a:r>
            <a:r>
              <a:rPr lang="fr-FR" sz="2800" dirty="0" err="1">
                <a:latin typeface="Times New Roman" pitchFamily="18" charset="0"/>
                <a:cs typeface="Times New Roman" pitchFamily="18" charset="0"/>
              </a:rPr>
              <a:t>bénnettitinées</a:t>
            </a:r>
            <a:r>
              <a:rPr lang="fr-FR" sz="2800" dirty="0">
                <a:latin typeface="Times New Roman" pitchFamily="18" charset="0"/>
                <a:cs typeface="Times New Roman" pitchFamily="18" charset="0"/>
              </a:rPr>
              <a:t> dériveraient des </a:t>
            </a:r>
            <a:r>
              <a:rPr lang="fr-FR" sz="2800" dirty="0" err="1">
                <a:latin typeface="Times New Roman" pitchFamily="18" charset="0"/>
                <a:cs typeface="Times New Roman" pitchFamily="18" charset="0"/>
              </a:rPr>
              <a:t>ptéridospermes</a:t>
            </a:r>
            <a:r>
              <a:rPr lang="fr-FR" sz="2800" dirty="0">
                <a:latin typeface="Times New Roman" pitchFamily="18" charset="0"/>
                <a:cs typeface="Times New Roman" pitchFamily="18" charset="0"/>
              </a:rPr>
              <a:t>, alors que les conifères dériveraient des </a:t>
            </a:r>
            <a:r>
              <a:rPr lang="fr-FR" sz="2800" dirty="0" err="1">
                <a:latin typeface="Times New Roman" pitchFamily="18" charset="0"/>
                <a:cs typeface="Times New Roman" pitchFamily="18" charset="0"/>
              </a:rPr>
              <a:t>cordaïtes</a:t>
            </a:r>
            <a:r>
              <a:rPr lang="fr-FR" sz="2800" dirty="0">
                <a:latin typeface="Times New Roman" pitchFamily="18" charset="0"/>
                <a:cs typeface="Times New Roman" pitchFamily="18" charset="0"/>
              </a:rPr>
              <a:t>. Les gymnospermes constituent un groupe diphylétique. Les premiers seraient apparus à la fin du carbonifère il y a 300 millions d'années, ils auraient atteint leur apogée au jurassique, début du crétacé (entre -200 et -150 Millions d'années) pour ensuite décliner lentement, laissant la place aux angiospermes.</a:t>
            </a:r>
          </a:p>
          <a:p>
            <a:pPr algn="just"/>
            <a:r>
              <a:rPr lang="fr-FR" sz="2800" dirty="0"/>
              <a:t>Les </a:t>
            </a:r>
            <a:r>
              <a:rPr lang="fr-FR" sz="2800" dirty="0" err="1"/>
              <a:t>bénnettitinées</a:t>
            </a:r>
            <a:r>
              <a:rPr lang="fr-FR" sz="2800" dirty="0"/>
              <a:t> sont entièrement fossiles, alors que les conifères sont actuellement représentés par environ 560 espèces vivantes. C'est pour cette raison que nous n'étudierons que les conifères dans les pages suivantes.</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80612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357167"/>
            <a:ext cx="8929718" cy="5262979"/>
          </a:xfrm>
          <a:prstGeom prst="rect">
            <a:avLst/>
          </a:prstGeom>
          <a:noFill/>
        </p:spPr>
        <p:txBody>
          <a:bodyPr wrap="square" rtlCol="0">
            <a:spAutoFit/>
          </a:bodyPr>
          <a:lstStyle/>
          <a:p>
            <a:pPr algn="just"/>
            <a:r>
              <a:rPr lang="fr-FR" sz="2800" b="1" u="sng" dirty="0">
                <a:solidFill>
                  <a:srgbClr val="FF0000"/>
                </a:solidFill>
                <a:latin typeface="Times New Roman" pitchFamily="18" charset="0"/>
                <a:cs typeface="Times New Roman" pitchFamily="18" charset="0"/>
              </a:rPr>
              <a:t>I-2-Les gymnospermes - Morphologie du </a:t>
            </a:r>
            <a:r>
              <a:rPr lang="fr-FR" sz="2800" b="1" u="sng" dirty="0" err="1">
                <a:solidFill>
                  <a:srgbClr val="FF0000"/>
                </a:solidFill>
                <a:latin typeface="Times New Roman" pitchFamily="18" charset="0"/>
                <a:cs typeface="Times New Roman" pitchFamily="18" charset="0"/>
              </a:rPr>
              <a:t>cormus</a:t>
            </a:r>
            <a:endParaRPr lang="fr-FR" sz="2800" b="1" u="sng" dirty="0">
              <a:solidFill>
                <a:srgbClr val="FF0000"/>
              </a:solidFill>
              <a:latin typeface="Times New Roman" pitchFamily="18" charset="0"/>
              <a:cs typeface="Times New Roman" pitchFamily="18" charset="0"/>
            </a:endParaRPr>
          </a:p>
          <a:p>
            <a:pPr algn="just"/>
            <a:endParaRPr lang="fr-FR" sz="2800" b="1" u="sng" dirty="0">
              <a:solidFill>
                <a:srgbClr val="FF0000"/>
              </a:solidFill>
              <a:latin typeface="Times New Roman" pitchFamily="18" charset="0"/>
              <a:cs typeface="Times New Roman" pitchFamily="18" charset="0"/>
            </a:endParaRPr>
          </a:p>
          <a:p>
            <a:pPr algn="just"/>
            <a:r>
              <a:rPr lang="fr-FR" sz="2800" dirty="0"/>
              <a:t>La génération gamétophytique, extrêmement réduite, sera traitée dans les pages concernant les organes reproducteurs, nous ne nous intéresserons ici qu'à la morphologie du sporophyte. La plupart des conifères sont représentés par des formes arborescentes typiques, de plusieurs mètres de haut, et constitués d'axes ramifiés et différenciés. La croissance des axes est assurée par des groupes de cellules indifférenciées, les méristèmes. Ces axes peuvent être à croissance verticale ou orthotrope ou horizontale ou </a:t>
            </a:r>
            <a:r>
              <a:rPr lang="fr-FR" sz="2800" dirty="0" err="1"/>
              <a:t>plagiotrope</a:t>
            </a:r>
            <a:r>
              <a:rPr lang="fr-FR" sz="2800" dirty="0"/>
              <a:t>.</a:t>
            </a:r>
            <a:endParaRPr lang="fr-FR" sz="28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5854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428605"/>
            <a:ext cx="8929718" cy="4401205"/>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Ces axes sont porteurs de feuilles dont la fonction est de réaliser la photosynthèse. Chez les conifères, ces feuilles sont des écailles ou des aiguilles persistantes ou caduques (comme chez le mélèze par exemple).</a:t>
            </a:r>
          </a:p>
          <a:p>
            <a:pPr algn="just"/>
            <a:r>
              <a:rPr lang="fr-FR" sz="2800" dirty="0">
                <a:latin typeface="Times New Roman" pitchFamily="18" charset="0"/>
                <a:cs typeface="Times New Roman" pitchFamily="18" charset="0"/>
              </a:rPr>
              <a:t>Les conifères possèdent un appareil racinaire bien développé constitué là aussi d'axes ramifiés, faisant continuité sous la terre avec les axes aériens. Ces organes sont eux-mêmes constitués par des tissus structurellement et fonctionnellement bien différenciés.</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73999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Rameau de seqoïadendron (photo MPA)"/>
          <p:cNvPicPr>
            <a:picLocks noChangeAspect="1" noChangeArrowheads="1"/>
          </p:cNvPicPr>
          <p:nvPr/>
        </p:nvPicPr>
        <p:blipFill>
          <a:blip r:embed="rId2"/>
          <a:srcRect/>
          <a:stretch>
            <a:fillRect/>
          </a:stretch>
        </p:blipFill>
        <p:spPr bwMode="auto">
          <a:xfrm>
            <a:off x="1809720" y="0"/>
            <a:ext cx="8501122" cy="5000636"/>
          </a:xfrm>
          <a:prstGeom prst="rect">
            <a:avLst/>
          </a:prstGeom>
          <a:noFill/>
        </p:spPr>
      </p:pic>
      <p:sp>
        <p:nvSpPr>
          <p:cNvPr id="3" name="ZoneTexte 2"/>
          <p:cNvSpPr txBox="1"/>
          <p:nvPr/>
        </p:nvSpPr>
        <p:spPr>
          <a:xfrm>
            <a:off x="3238480" y="5500702"/>
            <a:ext cx="7215238" cy="523220"/>
          </a:xfrm>
          <a:prstGeom prst="rect">
            <a:avLst/>
          </a:prstGeom>
          <a:noFill/>
        </p:spPr>
        <p:txBody>
          <a:bodyPr wrap="square" rtlCol="0">
            <a:spAutoFit/>
          </a:bodyPr>
          <a:lstStyle/>
          <a:p>
            <a:r>
              <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Rameau de </a:t>
            </a:r>
            <a:r>
              <a:rPr lang="fr-FR" sz="28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seqoïadendron</a:t>
            </a:r>
            <a:r>
              <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(photo MPA)</a:t>
            </a:r>
            <a:endParaRPr lang="fr-FR"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985998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1301</Words>
  <Application>Microsoft Office PowerPoint</Application>
  <PresentationFormat>Grand écran</PresentationFormat>
  <Paragraphs>43</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cash</dc:creator>
  <cp:lastModifiedBy>cash</cp:lastModifiedBy>
  <cp:revision>1</cp:revision>
  <dcterms:created xsi:type="dcterms:W3CDTF">2020-05-19T14:01:48Z</dcterms:created>
  <dcterms:modified xsi:type="dcterms:W3CDTF">2020-05-19T14:01:59Z</dcterms:modified>
</cp:coreProperties>
</file>