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95" r:id="rId3"/>
    <p:sldId id="259" r:id="rId4"/>
    <p:sldId id="306" r:id="rId5"/>
    <p:sldId id="260" r:id="rId6"/>
    <p:sldId id="261" r:id="rId7"/>
    <p:sldId id="262" r:id="rId8"/>
    <p:sldId id="297" r:id="rId9"/>
    <p:sldId id="263" r:id="rId10"/>
    <p:sldId id="300" r:id="rId11"/>
    <p:sldId id="301" r:id="rId12"/>
    <p:sldId id="265" r:id="rId13"/>
    <p:sldId id="302" r:id="rId14"/>
    <p:sldId id="303" r:id="rId15"/>
    <p:sldId id="268" r:id="rId16"/>
    <p:sldId id="269" r:id="rId17"/>
    <p:sldId id="304" r:id="rId18"/>
    <p:sldId id="271" r:id="rId19"/>
    <p:sldId id="273" r:id="rId20"/>
    <p:sldId id="279" r:id="rId21"/>
    <p:sldId id="280" r:id="rId22"/>
    <p:sldId id="281" r:id="rId23"/>
    <p:sldId id="284" r:id="rId24"/>
    <p:sldId id="285" r:id="rId25"/>
    <p:sldId id="287" r:id="rId26"/>
    <p:sldId id="291" r:id="rId27"/>
    <p:sldId id="293"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DDD"/>
    <a:srgbClr val="E97FDC"/>
    <a:srgbClr val="2688B4"/>
    <a:srgbClr val="34A2D4"/>
    <a:srgbClr val="22040A"/>
    <a:srgbClr val="A98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0" d="100"/>
          <a:sy n="70" d="100"/>
        </p:scale>
        <p:origin x="-7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1D41B-2B59-4EA3-92C6-D1E8FEA0E3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B0415DB7-E479-4566-88C4-1E7C904B6DE0}">
      <dgm:prSet phldrT="[Texte]" custT="1"/>
      <dgm:spPr/>
      <dgm:t>
        <a:bodyPr/>
        <a:lstStyle/>
        <a:p>
          <a:pPr rtl="1"/>
          <a:r>
            <a:rPr lang="ar-DZ" sz="2800" dirty="0"/>
            <a:t>التحديات</a:t>
          </a:r>
          <a:r>
            <a:rPr lang="ar-DZ" sz="2800" baseline="0" dirty="0"/>
            <a:t> الداخلية</a:t>
          </a:r>
          <a:endParaRPr lang="fr-FR" sz="2800" dirty="0"/>
        </a:p>
      </dgm:t>
    </dgm:pt>
    <dgm:pt modelId="{DCF815D4-7452-4B0F-BA59-5F3D7FEDEEDA}" type="parTrans" cxnId="{649AAF8A-5F5D-488D-8BB1-8A431DB781DB}">
      <dgm:prSet/>
      <dgm:spPr/>
      <dgm:t>
        <a:bodyPr/>
        <a:lstStyle/>
        <a:p>
          <a:endParaRPr lang="fr-FR"/>
        </a:p>
      </dgm:t>
    </dgm:pt>
    <dgm:pt modelId="{B7B2E377-E031-4F92-9BA7-5C9FF2435C83}" type="sibTrans" cxnId="{649AAF8A-5F5D-488D-8BB1-8A431DB781DB}">
      <dgm:prSet/>
      <dgm:spPr/>
      <dgm:t>
        <a:bodyPr/>
        <a:lstStyle/>
        <a:p>
          <a:endParaRPr lang="fr-FR"/>
        </a:p>
      </dgm:t>
    </dgm:pt>
    <dgm:pt modelId="{E3223787-2A6A-4EC6-9513-99C9F6E6C2E3}">
      <dgm:prSet phldrT="[Texte]" custT="1"/>
      <dgm:spPr/>
      <dgm:t>
        <a:bodyPr/>
        <a:lstStyle/>
        <a:p>
          <a:pPr rtl="1"/>
          <a:r>
            <a:rPr lang="ar-DZ" sz="2000" b="0" i="0" dirty="0"/>
            <a:t>انخفاض رضاء الأفراد عن الأجور والمزايا الممنوحة لهم مما ينعكس على ولائهم وانتمائهم إلى المنظمة</a:t>
          </a:r>
          <a:br>
            <a:rPr lang="ar-DZ" sz="2000" dirty="0"/>
          </a:br>
          <a:r>
            <a:rPr lang="ar-DZ" sz="2000" b="0" i="0" dirty="0"/>
            <a:t>شعور الأفراد بنقص المعلومات المتاحة لهم واللازمة لأداء العمل بالشكل المأمول</a:t>
          </a:r>
          <a:br>
            <a:rPr lang="ar-DZ" sz="2000" dirty="0"/>
          </a:br>
          <a:r>
            <a:rPr lang="ar-DZ" sz="2000" b="0" i="0" dirty="0"/>
            <a:t>انخفاض شعور الأفراد بالأمان الوظيفي الناجم عن النقص في بعض مهارتهم المطلوبة للعمل نتيجة ا</a:t>
          </a:r>
          <a:br>
            <a:rPr lang="ar-DZ" sz="2000" b="0" i="0" dirty="0"/>
          </a:br>
          <a:r>
            <a:rPr lang="ar-DZ" sz="2000" b="0" i="0" dirty="0"/>
            <a:t>التطور التكنولوجي السريع</a:t>
          </a:r>
          <a:br>
            <a:rPr lang="ar-DZ" sz="2000" dirty="0"/>
          </a:br>
          <a:r>
            <a:rPr lang="ar-DZ" sz="2000" dirty="0"/>
            <a:t>ا</a:t>
          </a:r>
          <a:r>
            <a:rPr lang="ar-DZ" sz="2000" b="0" i="0" dirty="0"/>
            <a:t>عتقاد الأفراد بعدم استغلال المنظمة  لقدراتهم استغلال كاملا</a:t>
          </a:r>
          <a:endParaRPr lang="fr-FR" sz="2000" dirty="0"/>
        </a:p>
      </dgm:t>
    </dgm:pt>
    <dgm:pt modelId="{E12DEAEC-D434-4C43-B009-704A36C678FE}" type="parTrans" cxnId="{8ED53A3D-3750-42C5-95AE-CFB9A73A2895}">
      <dgm:prSet/>
      <dgm:spPr/>
      <dgm:t>
        <a:bodyPr/>
        <a:lstStyle/>
        <a:p>
          <a:endParaRPr lang="fr-FR"/>
        </a:p>
      </dgm:t>
    </dgm:pt>
    <dgm:pt modelId="{9DE935E9-A7B8-402A-A3D2-919B88D7A43D}" type="sibTrans" cxnId="{8ED53A3D-3750-42C5-95AE-CFB9A73A2895}">
      <dgm:prSet/>
      <dgm:spPr/>
      <dgm:t>
        <a:bodyPr/>
        <a:lstStyle/>
        <a:p>
          <a:endParaRPr lang="fr-FR"/>
        </a:p>
      </dgm:t>
    </dgm:pt>
    <dgm:pt modelId="{C9879015-F2DB-4FAB-A735-778A8C86B596}">
      <dgm:prSet phldrT="[Texte]" custT="1"/>
      <dgm:spPr/>
      <dgm:t>
        <a:bodyPr/>
        <a:lstStyle/>
        <a:p>
          <a:pPr rtl="1"/>
          <a:r>
            <a:rPr lang="ar-DZ" sz="2000" b="0" i="0" dirty="0"/>
            <a:t>شعور الأفراد بعدم الوضوح في طرق تقييم أدائهم</a:t>
          </a:r>
          <a:br>
            <a:rPr lang="ar-DZ" sz="2000" dirty="0"/>
          </a:br>
          <a:endParaRPr lang="fr-FR" sz="2000" dirty="0"/>
        </a:p>
      </dgm:t>
    </dgm:pt>
    <dgm:pt modelId="{16D178BC-FF4A-44F5-A39D-D44715280577}" type="parTrans" cxnId="{BEAA1CC9-F605-4D01-B1D0-F4B1F9C4B4B0}">
      <dgm:prSet/>
      <dgm:spPr/>
      <dgm:t>
        <a:bodyPr/>
        <a:lstStyle/>
        <a:p>
          <a:endParaRPr lang="fr-FR"/>
        </a:p>
      </dgm:t>
    </dgm:pt>
    <dgm:pt modelId="{99873A08-D1C5-4345-9E35-0DD207C87E35}" type="sibTrans" cxnId="{BEAA1CC9-F605-4D01-B1D0-F4B1F9C4B4B0}">
      <dgm:prSet/>
      <dgm:spPr/>
      <dgm:t>
        <a:bodyPr/>
        <a:lstStyle/>
        <a:p>
          <a:endParaRPr lang="fr-FR"/>
        </a:p>
      </dgm:t>
    </dgm:pt>
    <dgm:pt modelId="{9E56542E-6D28-4159-A85C-0AC33FC22ED3}">
      <dgm:prSet phldrT="[Texte]" custT="1"/>
      <dgm:spPr/>
      <dgm:t>
        <a:bodyPr/>
        <a:lstStyle/>
        <a:p>
          <a:pPr rtl="1"/>
          <a:r>
            <a:rPr lang="ar-DZ" sz="2800" dirty="0"/>
            <a:t>التحديات الخارجية</a:t>
          </a:r>
          <a:endParaRPr lang="fr-FR" sz="2800" dirty="0"/>
        </a:p>
      </dgm:t>
    </dgm:pt>
    <dgm:pt modelId="{9323B3E9-2C15-4551-B554-AF6C81BFAAB9}" type="parTrans" cxnId="{C4B85AEA-3A63-4F4D-BAF9-20CFE15167ED}">
      <dgm:prSet/>
      <dgm:spPr/>
      <dgm:t>
        <a:bodyPr/>
        <a:lstStyle/>
        <a:p>
          <a:endParaRPr lang="fr-FR"/>
        </a:p>
      </dgm:t>
    </dgm:pt>
    <dgm:pt modelId="{E6699297-2CF2-4C80-AA81-3267875DB57B}" type="sibTrans" cxnId="{C4B85AEA-3A63-4F4D-BAF9-20CFE15167ED}">
      <dgm:prSet/>
      <dgm:spPr/>
      <dgm:t>
        <a:bodyPr/>
        <a:lstStyle/>
        <a:p>
          <a:endParaRPr lang="fr-FR"/>
        </a:p>
      </dgm:t>
    </dgm:pt>
    <dgm:pt modelId="{E810DA2F-1A73-4ECB-8CC3-1E8245602A65}">
      <dgm:prSet phldrT="[Texte]" custT="1"/>
      <dgm:spPr/>
      <dgm:t>
        <a:bodyPr/>
        <a:lstStyle/>
        <a:p>
          <a:pPr rtl="1"/>
          <a:r>
            <a:rPr lang="ar-DZ" sz="2000" b="0" i="0" dirty="0"/>
            <a:t>التطور التكنولوجي السريع والتحولات العالية في مجال المعلومات والعلاقات الدولية </a:t>
          </a:r>
          <a:br>
            <a:rPr lang="ar-DZ" sz="2000" dirty="0"/>
          </a:br>
          <a:r>
            <a:rPr lang="ar-DZ" sz="2000" b="0" i="0" dirty="0"/>
            <a:t>حرية انتقال العمالة في ظل النظام العالمي الجديد وتعدد القوانين الحكومية المنظمة لأنشطة المنظمات المختلفة .</a:t>
          </a:r>
          <a:br>
            <a:rPr lang="ar-DZ" sz="2000" b="0" i="0" dirty="0"/>
          </a:br>
          <a:r>
            <a:rPr lang="ar-DZ" sz="2000" b="1" i="0" dirty="0"/>
            <a:t>- </a:t>
          </a:r>
          <a:r>
            <a:rPr lang="ar-DZ" sz="2000" b="0" i="0" dirty="0"/>
            <a:t>زيادة حدة المنافسة لدرجة أصبحت عالمية مما أدى إلى إعادة تنظيم المنظمات .</a:t>
          </a:r>
          <a:br>
            <a:rPr lang="ar-DZ" sz="2000" b="0" i="0" dirty="0"/>
          </a:br>
          <a:r>
            <a:rPr lang="ar-DZ" sz="2000" b="1" i="0" dirty="0"/>
            <a:t>- </a:t>
          </a:r>
          <a:r>
            <a:rPr lang="ar-DZ" sz="2000" b="0" i="0" dirty="0"/>
            <a:t>البطء في نمو الأسواق وما يصاحب ذلك من تغير مستمر في أذواق ورغبات المستهلكين .</a:t>
          </a:r>
          <a:br>
            <a:rPr lang="ar-DZ" sz="2000" b="0" i="0" dirty="0"/>
          </a:br>
          <a:r>
            <a:rPr lang="ar-DZ" sz="2000" b="1" i="0" dirty="0"/>
            <a:t>- </a:t>
          </a:r>
          <a:r>
            <a:rPr lang="ar-DZ" sz="2000" b="0" i="0" dirty="0"/>
            <a:t>التغيرات الديمغرافية للقوى العاملة في سوق العمل .</a:t>
          </a:r>
          <a:endParaRPr lang="fr-FR" sz="2000" dirty="0"/>
        </a:p>
      </dgm:t>
    </dgm:pt>
    <dgm:pt modelId="{FF159E2F-47C6-4658-AB49-CCB7EBED6BCF}" type="parTrans" cxnId="{7A2F3394-C022-4667-861F-3A52D440D642}">
      <dgm:prSet/>
      <dgm:spPr/>
      <dgm:t>
        <a:bodyPr/>
        <a:lstStyle/>
        <a:p>
          <a:endParaRPr lang="fr-FR"/>
        </a:p>
      </dgm:t>
    </dgm:pt>
    <dgm:pt modelId="{6B81FE07-DC0A-4456-A4E3-94162655E69F}" type="sibTrans" cxnId="{7A2F3394-C022-4667-861F-3A52D440D642}">
      <dgm:prSet/>
      <dgm:spPr/>
      <dgm:t>
        <a:bodyPr/>
        <a:lstStyle/>
        <a:p>
          <a:endParaRPr lang="fr-FR"/>
        </a:p>
      </dgm:t>
    </dgm:pt>
    <dgm:pt modelId="{981C47BC-AB30-49D2-B35D-CABF4E8A9735}" type="pres">
      <dgm:prSet presAssocID="{ADC1D41B-2B59-4EA3-92C6-D1E8FEA0E356}" presName="linearFlow" presStyleCnt="0">
        <dgm:presLayoutVars>
          <dgm:dir/>
          <dgm:animLvl val="lvl"/>
          <dgm:resizeHandles val="exact"/>
        </dgm:presLayoutVars>
      </dgm:prSet>
      <dgm:spPr/>
    </dgm:pt>
    <dgm:pt modelId="{D05E7171-BA13-4CFF-AD3C-8C78865F0B64}" type="pres">
      <dgm:prSet presAssocID="{B0415DB7-E479-4566-88C4-1E7C904B6DE0}" presName="composite" presStyleCnt="0"/>
      <dgm:spPr/>
    </dgm:pt>
    <dgm:pt modelId="{90D3B3A3-CE78-41D5-BF10-A3B8EF6FB703}" type="pres">
      <dgm:prSet presAssocID="{B0415DB7-E479-4566-88C4-1E7C904B6DE0}" presName="parentText" presStyleLbl="alignNode1" presStyleIdx="0" presStyleCnt="2" custScaleX="203615" custLinFactNeighborX="0" custLinFactNeighborY="-8131">
        <dgm:presLayoutVars>
          <dgm:chMax val="1"/>
          <dgm:bulletEnabled val="1"/>
        </dgm:presLayoutVars>
      </dgm:prSet>
      <dgm:spPr/>
    </dgm:pt>
    <dgm:pt modelId="{82EF5606-9C3D-424F-9F38-283C16EE55AA}" type="pres">
      <dgm:prSet presAssocID="{B0415DB7-E479-4566-88C4-1E7C904B6DE0}" presName="descendantText" presStyleLbl="alignAcc1" presStyleIdx="0" presStyleCnt="2" custScaleY="144055" custLinFactNeighborX="9544" custLinFactNeighborY="-24267">
        <dgm:presLayoutVars>
          <dgm:bulletEnabled val="1"/>
        </dgm:presLayoutVars>
      </dgm:prSet>
      <dgm:spPr/>
    </dgm:pt>
    <dgm:pt modelId="{3BAEC714-D437-4BC0-B7F5-38A81AEBCBE2}" type="pres">
      <dgm:prSet presAssocID="{B7B2E377-E031-4F92-9BA7-5C9FF2435C83}" presName="sp" presStyleCnt="0"/>
      <dgm:spPr/>
    </dgm:pt>
    <dgm:pt modelId="{9982582F-C2B5-4307-865B-01AFCE39AEB0}" type="pres">
      <dgm:prSet presAssocID="{9E56542E-6D28-4159-A85C-0AC33FC22ED3}" presName="composite" presStyleCnt="0"/>
      <dgm:spPr/>
    </dgm:pt>
    <dgm:pt modelId="{8CB6E492-220E-4713-AFDA-4684D2A258D9}" type="pres">
      <dgm:prSet presAssocID="{9E56542E-6D28-4159-A85C-0AC33FC22ED3}" presName="parentText" presStyleLbl="alignNode1" presStyleIdx="1" presStyleCnt="2" custScaleX="152960" custScaleY="109164" custLinFactNeighborX="2057" custLinFactNeighborY="19807">
        <dgm:presLayoutVars>
          <dgm:chMax val="1"/>
          <dgm:bulletEnabled val="1"/>
        </dgm:presLayoutVars>
      </dgm:prSet>
      <dgm:spPr/>
    </dgm:pt>
    <dgm:pt modelId="{0D21B40D-4903-4AA2-879C-6CEA9A56CECD}" type="pres">
      <dgm:prSet presAssocID="{9E56542E-6D28-4159-A85C-0AC33FC22ED3}" presName="descendantText" presStyleLbl="alignAcc1" presStyleIdx="1" presStyleCnt="2" custScaleX="91127" custScaleY="153322" custLinFactNeighborX="3228" custLinFactNeighborY="65178">
        <dgm:presLayoutVars>
          <dgm:bulletEnabled val="1"/>
        </dgm:presLayoutVars>
      </dgm:prSet>
      <dgm:spPr/>
    </dgm:pt>
  </dgm:ptLst>
  <dgm:cxnLst>
    <dgm:cxn modelId="{8ED53A3D-3750-42C5-95AE-CFB9A73A2895}" srcId="{B0415DB7-E479-4566-88C4-1E7C904B6DE0}" destId="{E3223787-2A6A-4EC6-9513-99C9F6E6C2E3}" srcOrd="0" destOrd="0" parTransId="{E12DEAEC-D434-4C43-B009-704A36C678FE}" sibTransId="{9DE935E9-A7B8-402A-A3D2-919B88D7A43D}"/>
    <dgm:cxn modelId="{7DC46166-3D8B-4751-94A9-677C10A5C1C5}" type="presOf" srcId="{ADC1D41B-2B59-4EA3-92C6-D1E8FEA0E356}" destId="{981C47BC-AB30-49D2-B35D-CABF4E8A9735}" srcOrd="0" destOrd="0" presId="urn:microsoft.com/office/officeart/2005/8/layout/chevron2"/>
    <dgm:cxn modelId="{649AAF8A-5F5D-488D-8BB1-8A431DB781DB}" srcId="{ADC1D41B-2B59-4EA3-92C6-D1E8FEA0E356}" destId="{B0415DB7-E479-4566-88C4-1E7C904B6DE0}" srcOrd="0" destOrd="0" parTransId="{DCF815D4-7452-4B0F-BA59-5F3D7FEDEEDA}" sibTransId="{B7B2E377-E031-4F92-9BA7-5C9FF2435C83}"/>
    <dgm:cxn modelId="{7A2F3394-C022-4667-861F-3A52D440D642}" srcId="{9E56542E-6D28-4159-A85C-0AC33FC22ED3}" destId="{E810DA2F-1A73-4ECB-8CC3-1E8245602A65}" srcOrd="0" destOrd="0" parTransId="{FF159E2F-47C6-4658-AB49-CCB7EBED6BCF}" sibTransId="{6B81FE07-DC0A-4456-A4E3-94162655E69F}"/>
    <dgm:cxn modelId="{8CA5C1A7-82D1-4A20-AA89-7B0D3C769520}" type="presOf" srcId="{9E56542E-6D28-4159-A85C-0AC33FC22ED3}" destId="{8CB6E492-220E-4713-AFDA-4684D2A258D9}" srcOrd="0" destOrd="0" presId="urn:microsoft.com/office/officeart/2005/8/layout/chevron2"/>
    <dgm:cxn modelId="{D397D2C2-908E-4DEE-B0FB-A15AA775AA9C}" type="presOf" srcId="{C9879015-F2DB-4FAB-A735-778A8C86B596}" destId="{82EF5606-9C3D-424F-9F38-283C16EE55AA}" srcOrd="0" destOrd="1" presId="urn:microsoft.com/office/officeart/2005/8/layout/chevron2"/>
    <dgm:cxn modelId="{BEAA1CC9-F605-4D01-B1D0-F4B1F9C4B4B0}" srcId="{B0415DB7-E479-4566-88C4-1E7C904B6DE0}" destId="{C9879015-F2DB-4FAB-A735-778A8C86B596}" srcOrd="1" destOrd="0" parTransId="{16D178BC-FF4A-44F5-A39D-D44715280577}" sibTransId="{99873A08-D1C5-4345-9E35-0DD207C87E35}"/>
    <dgm:cxn modelId="{14E16ACC-3823-492E-9602-D75424D7E2BD}" type="presOf" srcId="{E810DA2F-1A73-4ECB-8CC3-1E8245602A65}" destId="{0D21B40D-4903-4AA2-879C-6CEA9A56CECD}" srcOrd="0" destOrd="0" presId="urn:microsoft.com/office/officeart/2005/8/layout/chevron2"/>
    <dgm:cxn modelId="{9FCC2DEA-8DE9-4BBE-BBAF-B903EFB021BF}" type="presOf" srcId="{E3223787-2A6A-4EC6-9513-99C9F6E6C2E3}" destId="{82EF5606-9C3D-424F-9F38-283C16EE55AA}" srcOrd="0" destOrd="0" presId="urn:microsoft.com/office/officeart/2005/8/layout/chevron2"/>
    <dgm:cxn modelId="{C4B85AEA-3A63-4F4D-BAF9-20CFE15167ED}" srcId="{ADC1D41B-2B59-4EA3-92C6-D1E8FEA0E356}" destId="{9E56542E-6D28-4159-A85C-0AC33FC22ED3}" srcOrd="1" destOrd="0" parTransId="{9323B3E9-2C15-4551-B554-AF6C81BFAAB9}" sibTransId="{E6699297-2CF2-4C80-AA81-3267875DB57B}"/>
    <dgm:cxn modelId="{08E9A0F7-D4E7-4E26-BE7C-E5B668D7B274}" type="presOf" srcId="{B0415DB7-E479-4566-88C4-1E7C904B6DE0}" destId="{90D3B3A3-CE78-41D5-BF10-A3B8EF6FB703}" srcOrd="0" destOrd="0" presId="urn:microsoft.com/office/officeart/2005/8/layout/chevron2"/>
    <dgm:cxn modelId="{5A9214B2-5D6E-4AD4-BCBE-FA1A19D49555}" type="presParOf" srcId="{981C47BC-AB30-49D2-B35D-CABF4E8A9735}" destId="{D05E7171-BA13-4CFF-AD3C-8C78865F0B64}" srcOrd="0" destOrd="0" presId="urn:microsoft.com/office/officeart/2005/8/layout/chevron2"/>
    <dgm:cxn modelId="{C7DEB8B8-2457-4E33-937D-FC082472E353}" type="presParOf" srcId="{D05E7171-BA13-4CFF-AD3C-8C78865F0B64}" destId="{90D3B3A3-CE78-41D5-BF10-A3B8EF6FB703}" srcOrd="0" destOrd="0" presId="urn:microsoft.com/office/officeart/2005/8/layout/chevron2"/>
    <dgm:cxn modelId="{DBE3BC4D-07AD-4997-8BD9-9BEF457090BC}" type="presParOf" srcId="{D05E7171-BA13-4CFF-AD3C-8C78865F0B64}" destId="{82EF5606-9C3D-424F-9F38-283C16EE55AA}" srcOrd="1" destOrd="0" presId="urn:microsoft.com/office/officeart/2005/8/layout/chevron2"/>
    <dgm:cxn modelId="{2D8B1E67-8316-46F6-8B8A-EC46EA40B217}" type="presParOf" srcId="{981C47BC-AB30-49D2-B35D-CABF4E8A9735}" destId="{3BAEC714-D437-4BC0-B7F5-38A81AEBCBE2}" srcOrd="1" destOrd="0" presId="urn:microsoft.com/office/officeart/2005/8/layout/chevron2"/>
    <dgm:cxn modelId="{EADD1E34-4186-469B-82EC-1E9E11F613AC}" type="presParOf" srcId="{981C47BC-AB30-49D2-B35D-CABF4E8A9735}" destId="{9982582F-C2B5-4307-865B-01AFCE39AEB0}" srcOrd="2" destOrd="0" presId="urn:microsoft.com/office/officeart/2005/8/layout/chevron2"/>
    <dgm:cxn modelId="{2DF141D1-994E-4F4C-ACA8-0BF9476AD234}" type="presParOf" srcId="{9982582F-C2B5-4307-865B-01AFCE39AEB0}" destId="{8CB6E492-220E-4713-AFDA-4684D2A258D9}" srcOrd="0" destOrd="0" presId="urn:microsoft.com/office/officeart/2005/8/layout/chevron2"/>
    <dgm:cxn modelId="{6C8714A8-FE05-4EC2-9356-7FDA13A19713}" type="presParOf" srcId="{9982582F-C2B5-4307-865B-01AFCE39AEB0}" destId="{0D21B40D-4903-4AA2-879C-6CEA9A56CE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651D6-03C5-433C-828E-4D3E3F2360EA}" type="doc">
      <dgm:prSet loTypeId="urn:microsoft.com/office/officeart/2005/8/layout/chart3" loCatId="cycle" qsTypeId="urn:microsoft.com/office/officeart/2009/2/quickstyle/3d8" qsCatId="3D" csTypeId="urn:microsoft.com/office/officeart/2005/8/colors/colorful1#1" csCatId="colorful" phldr="1"/>
      <dgm:spPr/>
    </dgm:pt>
    <dgm:pt modelId="{E59BF11E-D7F0-4E39-B85A-34755ECD279C}">
      <dgm:prSet phldrT="[Texte]" custT="1"/>
      <dgm:spPr/>
      <dgm:t>
        <a:bodyPr/>
        <a:lstStyle/>
        <a:p>
          <a:r>
            <a:rPr lang="ar-DZ" sz="4000" b="0" dirty="0"/>
            <a:t>ميزة</a:t>
          </a:r>
          <a:endParaRPr lang="fr-FR" sz="4000" b="0" dirty="0"/>
        </a:p>
      </dgm:t>
    </dgm:pt>
    <dgm:pt modelId="{068A2696-969A-4AEB-9BD9-C1B3FBD7C99B}" type="parTrans" cxnId="{89661DA8-CE3B-47F3-9356-65613B7E386F}">
      <dgm:prSet/>
      <dgm:spPr/>
      <dgm:t>
        <a:bodyPr/>
        <a:lstStyle/>
        <a:p>
          <a:endParaRPr lang="fr-FR"/>
        </a:p>
      </dgm:t>
    </dgm:pt>
    <dgm:pt modelId="{90FC845A-3325-49E5-8447-3B8731CDF030}" type="sibTrans" cxnId="{89661DA8-CE3B-47F3-9356-65613B7E386F}">
      <dgm:prSet/>
      <dgm:spPr/>
      <dgm:t>
        <a:bodyPr/>
        <a:lstStyle/>
        <a:p>
          <a:endParaRPr lang="fr-FR"/>
        </a:p>
      </dgm:t>
    </dgm:pt>
    <dgm:pt modelId="{FFE5569D-AA33-4E9F-992D-42EF0938315A}">
      <dgm:prSet phldrT="[Texte]"/>
      <dgm:spPr/>
      <dgm:t>
        <a:bodyPr/>
        <a:lstStyle/>
        <a:p>
          <a:r>
            <a:rPr lang="ar-DZ" b="1" dirty="0"/>
            <a:t> التكلفة</a:t>
          </a:r>
          <a:endParaRPr lang="fr-FR" b="1" dirty="0"/>
        </a:p>
      </dgm:t>
    </dgm:pt>
    <dgm:pt modelId="{4908159E-A04D-4788-91B1-8CD53373E3C3}" type="parTrans" cxnId="{40E1FA53-FBBB-414C-815B-C981D9D7702C}">
      <dgm:prSet/>
      <dgm:spPr/>
      <dgm:t>
        <a:bodyPr/>
        <a:lstStyle/>
        <a:p>
          <a:endParaRPr lang="fr-FR"/>
        </a:p>
      </dgm:t>
    </dgm:pt>
    <dgm:pt modelId="{47AB49B9-D286-4164-A67C-3BCBCEB85605}" type="sibTrans" cxnId="{40E1FA53-FBBB-414C-815B-C981D9D7702C}">
      <dgm:prSet/>
      <dgm:spPr/>
      <dgm:t>
        <a:bodyPr/>
        <a:lstStyle/>
        <a:p>
          <a:endParaRPr lang="fr-FR"/>
        </a:p>
      </dgm:t>
    </dgm:pt>
    <dgm:pt modelId="{961336B6-45CD-4BF8-8E46-3B62752A3810}">
      <dgm:prSet phldrT="[Texte]" custT="1"/>
      <dgm:spPr/>
      <dgm:t>
        <a:bodyPr/>
        <a:lstStyle/>
        <a:p>
          <a:r>
            <a:rPr lang="ar-DZ" sz="4400" b="1" dirty="0">
              <a:latin typeface="Arabic Typesetting" panose="03020402040406030203" pitchFamily="66" charset="-78"/>
              <a:cs typeface="Arabic Typesetting" panose="03020402040406030203" pitchFamily="66" charset="-78"/>
            </a:rPr>
            <a:t>الاقل</a:t>
          </a:r>
          <a:endParaRPr lang="fr-FR" sz="4400" b="1" dirty="0">
            <a:latin typeface="Arabic Typesetting" panose="03020402040406030203" pitchFamily="66" charset="-78"/>
            <a:cs typeface="Arabic Typesetting" panose="03020402040406030203" pitchFamily="66" charset="-78"/>
          </a:endParaRPr>
        </a:p>
      </dgm:t>
    </dgm:pt>
    <dgm:pt modelId="{8C5B51AB-6000-4CFD-86A9-2B3A86D4FD8B}" type="sibTrans" cxnId="{8AE81621-97CD-441A-80B7-0972ACD756CE}">
      <dgm:prSet/>
      <dgm:spPr/>
      <dgm:t>
        <a:bodyPr/>
        <a:lstStyle/>
        <a:p>
          <a:endParaRPr lang="fr-FR"/>
        </a:p>
      </dgm:t>
    </dgm:pt>
    <dgm:pt modelId="{5849570F-2508-4D98-AF46-D59F5B9A0BFE}" type="parTrans" cxnId="{8AE81621-97CD-441A-80B7-0972ACD756CE}">
      <dgm:prSet/>
      <dgm:spPr/>
      <dgm:t>
        <a:bodyPr/>
        <a:lstStyle/>
        <a:p>
          <a:endParaRPr lang="fr-FR"/>
        </a:p>
      </dgm:t>
    </dgm:pt>
    <dgm:pt modelId="{866AFDCB-E92C-4C48-88B2-E696404E8B62}" type="pres">
      <dgm:prSet presAssocID="{EAF651D6-03C5-433C-828E-4D3E3F2360EA}" presName="compositeShape" presStyleCnt="0">
        <dgm:presLayoutVars>
          <dgm:chMax val="7"/>
          <dgm:dir/>
          <dgm:resizeHandles val="exact"/>
        </dgm:presLayoutVars>
      </dgm:prSet>
      <dgm:spPr/>
    </dgm:pt>
    <dgm:pt modelId="{E7D583C7-D712-4A69-BCFD-E2F5E7485CC2}" type="pres">
      <dgm:prSet presAssocID="{EAF651D6-03C5-433C-828E-4D3E3F2360EA}" presName="wedge1" presStyleLbl="node1" presStyleIdx="0" presStyleCnt="3" custLinFactNeighborX="-283" custLinFactNeighborY="2806"/>
      <dgm:spPr/>
    </dgm:pt>
    <dgm:pt modelId="{8104D8A0-203F-462B-9219-51BA06C13E8D}" type="pres">
      <dgm:prSet presAssocID="{EAF651D6-03C5-433C-828E-4D3E3F2360EA}" presName="wedge1Tx" presStyleLbl="node1" presStyleIdx="0" presStyleCnt="3">
        <dgm:presLayoutVars>
          <dgm:chMax val="0"/>
          <dgm:chPref val="0"/>
          <dgm:bulletEnabled val="1"/>
        </dgm:presLayoutVars>
      </dgm:prSet>
      <dgm:spPr/>
    </dgm:pt>
    <dgm:pt modelId="{1DFB02FB-2080-4292-8E12-BEA3FE826240}" type="pres">
      <dgm:prSet presAssocID="{EAF651D6-03C5-433C-828E-4D3E3F2360EA}" presName="wedge2" presStyleLbl="node1" presStyleIdx="1" presStyleCnt="3"/>
      <dgm:spPr/>
    </dgm:pt>
    <dgm:pt modelId="{5E57DD21-57C1-42B5-BA6A-70F14BBE8526}" type="pres">
      <dgm:prSet presAssocID="{EAF651D6-03C5-433C-828E-4D3E3F2360EA}" presName="wedge2Tx" presStyleLbl="node1" presStyleIdx="1" presStyleCnt="3">
        <dgm:presLayoutVars>
          <dgm:chMax val="0"/>
          <dgm:chPref val="0"/>
          <dgm:bulletEnabled val="1"/>
        </dgm:presLayoutVars>
      </dgm:prSet>
      <dgm:spPr/>
    </dgm:pt>
    <dgm:pt modelId="{C0CF644D-4AED-42D3-BBF5-FC282C6E5D3C}" type="pres">
      <dgm:prSet presAssocID="{EAF651D6-03C5-433C-828E-4D3E3F2360EA}" presName="wedge3" presStyleLbl="node1" presStyleIdx="2" presStyleCnt="3"/>
      <dgm:spPr/>
    </dgm:pt>
    <dgm:pt modelId="{2773C3E9-B740-4F93-BDD1-AFE9ECFC2532}" type="pres">
      <dgm:prSet presAssocID="{EAF651D6-03C5-433C-828E-4D3E3F2360EA}" presName="wedge3Tx" presStyleLbl="node1" presStyleIdx="2" presStyleCnt="3">
        <dgm:presLayoutVars>
          <dgm:chMax val="0"/>
          <dgm:chPref val="0"/>
          <dgm:bulletEnabled val="1"/>
        </dgm:presLayoutVars>
      </dgm:prSet>
      <dgm:spPr/>
    </dgm:pt>
  </dgm:ptLst>
  <dgm:cxnLst>
    <dgm:cxn modelId="{B1165A18-784D-4A0A-BBEC-382DF330247A}" type="presOf" srcId="{EAF651D6-03C5-433C-828E-4D3E3F2360EA}" destId="{866AFDCB-E92C-4C48-88B2-E696404E8B62}" srcOrd="0" destOrd="0" presId="urn:microsoft.com/office/officeart/2005/8/layout/chart3"/>
    <dgm:cxn modelId="{8AE81621-97CD-441A-80B7-0972ACD756CE}" srcId="{EAF651D6-03C5-433C-828E-4D3E3F2360EA}" destId="{961336B6-45CD-4BF8-8E46-3B62752A3810}" srcOrd="1" destOrd="0" parTransId="{5849570F-2508-4D98-AF46-D59F5B9A0BFE}" sibTransId="{8C5B51AB-6000-4CFD-86A9-2B3A86D4FD8B}"/>
    <dgm:cxn modelId="{F54EAF42-737C-46EF-82D7-02AEC6138365}" type="presOf" srcId="{961336B6-45CD-4BF8-8E46-3B62752A3810}" destId="{5E57DD21-57C1-42B5-BA6A-70F14BBE8526}" srcOrd="1" destOrd="0" presId="urn:microsoft.com/office/officeart/2005/8/layout/chart3"/>
    <dgm:cxn modelId="{40E1FA53-FBBB-414C-815B-C981D9D7702C}" srcId="{EAF651D6-03C5-433C-828E-4D3E3F2360EA}" destId="{FFE5569D-AA33-4E9F-992D-42EF0938315A}" srcOrd="2" destOrd="0" parTransId="{4908159E-A04D-4788-91B1-8CD53373E3C3}" sibTransId="{47AB49B9-D286-4164-A67C-3BCBCEB85605}"/>
    <dgm:cxn modelId="{09F2FA77-9889-4CF5-A72E-4BA85853ECC3}" type="presOf" srcId="{FFE5569D-AA33-4E9F-992D-42EF0938315A}" destId="{2773C3E9-B740-4F93-BDD1-AFE9ECFC2532}" srcOrd="1" destOrd="0" presId="urn:microsoft.com/office/officeart/2005/8/layout/chart3"/>
    <dgm:cxn modelId="{3373C594-F9E4-44C4-8941-7B73AAB03EDE}" type="presOf" srcId="{961336B6-45CD-4BF8-8E46-3B62752A3810}" destId="{1DFB02FB-2080-4292-8E12-BEA3FE826240}" srcOrd="0" destOrd="0" presId="urn:microsoft.com/office/officeart/2005/8/layout/chart3"/>
    <dgm:cxn modelId="{89661DA8-CE3B-47F3-9356-65613B7E386F}" srcId="{EAF651D6-03C5-433C-828E-4D3E3F2360EA}" destId="{E59BF11E-D7F0-4E39-B85A-34755ECD279C}" srcOrd="0" destOrd="0" parTransId="{068A2696-969A-4AEB-9BD9-C1B3FBD7C99B}" sibTransId="{90FC845A-3325-49E5-8447-3B8731CDF030}"/>
    <dgm:cxn modelId="{2DD86DAB-B129-42B4-9433-3969E61C4588}" type="presOf" srcId="{E59BF11E-D7F0-4E39-B85A-34755ECD279C}" destId="{E7D583C7-D712-4A69-BCFD-E2F5E7485CC2}" srcOrd="0" destOrd="0" presId="urn:microsoft.com/office/officeart/2005/8/layout/chart3"/>
    <dgm:cxn modelId="{C045ADEE-9FD2-4EB7-95B7-F7554B7A0624}" type="presOf" srcId="{E59BF11E-D7F0-4E39-B85A-34755ECD279C}" destId="{8104D8A0-203F-462B-9219-51BA06C13E8D}" srcOrd="1" destOrd="0" presId="urn:microsoft.com/office/officeart/2005/8/layout/chart3"/>
    <dgm:cxn modelId="{CB27D5FD-4691-4400-8E44-85063E114C42}" type="presOf" srcId="{FFE5569D-AA33-4E9F-992D-42EF0938315A}" destId="{C0CF644D-4AED-42D3-BBF5-FC282C6E5D3C}" srcOrd="0" destOrd="0" presId="urn:microsoft.com/office/officeart/2005/8/layout/chart3"/>
    <dgm:cxn modelId="{3117AD8C-FB0B-4DD6-A195-6834BA476C4D}" type="presParOf" srcId="{866AFDCB-E92C-4C48-88B2-E696404E8B62}" destId="{E7D583C7-D712-4A69-BCFD-E2F5E7485CC2}" srcOrd="0" destOrd="0" presId="urn:microsoft.com/office/officeart/2005/8/layout/chart3"/>
    <dgm:cxn modelId="{4510E335-659D-4164-970C-372869CC77DD}" type="presParOf" srcId="{866AFDCB-E92C-4C48-88B2-E696404E8B62}" destId="{8104D8A0-203F-462B-9219-51BA06C13E8D}" srcOrd="1" destOrd="0" presId="urn:microsoft.com/office/officeart/2005/8/layout/chart3"/>
    <dgm:cxn modelId="{0BD54020-57D1-445F-B71C-61CF88D7637F}" type="presParOf" srcId="{866AFDCB-E92C-4C48-88B2-E696404E8B62}" destId="{1DFB02FB-2080-4292-8E12-BEA3FE826240}" srcOrd="2" destOrd="0" presId="urn:microsoft.com/office/officeart/2005/8/layout/chart3"/>
    <dgm:cxn modelId="{C939AD96-53FA-4609-A6F4-DC3913124212}" type="presParOf" srcId="{866AFDCB-E92C-4C48-88B2-E696404E8B62}" destId="{5E57DD21-57C1-42B5-BA6A-70F14BBE8526}" srcOrd="3" destOrd="0" presId="urn:microsoft.com/office/officeart/2005/8/layout/chart3"/>
    <dgm:cxn modelId="{1ABBBBB1-6029-491A-8166-B809BD28CA31}" type="presParOf" srcId="{866AFDCB-E92C-4C48-88B2-E696404E8B62}" destId="{C0CF644D-4AED-42D3-BBF5-FC282C6E5D3C}" srcOrd="4" destOrd="0" presId="urn:microsoft.com/office/officeart/2005/8/layout/chart3"/>
    <dgm:cxn modelId="{3E765A09-C0EA-480A-B623-0F31163C8B80}" type="presParOf" srcId="{866AFDCB-E92C-4C48-88B2-E696404E8B62}" destId="{2773C3E9-B740-4F93-BDD1-AFE9ECFC2532}" srcOrd="5" destOrd="0" presId="urn:microsoft.com/office/officeart/2005/8/layout/chart3"/>
  </dgm:cxnLst>
  <dgm:bg>
    <a:effectLst>
      <a:glow rad="2286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76A7F09-B8A8-4EDE-B723-36D587206753}" type="doc">
      <dgm:prSet loTypeId="urn:microsoft.com/office/officeart/2005/8/layout/chart3" loCatId="cycle" qsTypeId="urn:microsoft.com/office/officeart/2009/2/quickstyle/3d8" qsCatId="3D" csTypeId="urn:microsoft.com/office/officeart/2005/8/colors/colorful3" csCatId="colorful" phldr="1"/>
      <dgm:spPr/>
    </dgm:pt>
    <dgm:pt modelId="{8F45BB71-A089-47B2-9566-0393AA8302DF}">
      <dgm:prSet phldrT="[Texte]"/>
      <dgm:spPr/>
      <dgm:t>
        <a:bodyPr/>
        <a:lstStyle/>
        <a:p>
          <a:r>
            <a:rPr lang="ar-DZ" b="1" dirty="0"/>
            <a:t>ميزة</a:t>
          </a:r>
          <a:endParaRPr lang="fr-FR" b="1" dirty="0"/>
        </a:p>
      </dgm:t>
    </dgm:pt>
    <dgm:pt modelId="{9837E9BB-2626-4C9A-AB9C-1CA9CFB70313}" type="parTrans" cxnId="{9C944A8A-967F-4028-8575-B5EC50EB5464}">
      <dgm:prSet/>
      <dgm:spPr/>
      <dgm:t>
        <a:bodyPr/>
        <a:lstStyle/>
        <a:p>
          <a:endParaRPr lang="fr-FR"/>
        </a:p>
      </dgm:t>
    </dgm:pt>
    <dgm:pt modelId="{7E4C56EC-484D-4038-98F5-5C7F40640ABC}" type="sibTrans" cxnId="{9C944A8A-967F-4028-8575-B5EC50EB5464}">
      <dgm:prSet/>
      <dgm:spPr/>
      <dgm:t>
        <a:bodyPr/>
        <a:lstStyle/>
        <a:p>
          <a:endParaRPr lang="fr-FR"/>
        </a:p>
      </dgm:t>
    </dgm:pt>
    <dgm:pt modelId="{9D34A938-7B9D-4422-8F72-E9AF3D3A4065}">
      <dgm:prSet phldrT="[Texte]"/>
      <dgm:spPr/>
      <dgm:t>
        <a:bodyPr/>
        <a:lstStyle/>
        <a:p>
          <a:r>
            <a:rPr lang="ar-DZ" b="1" dirty="0"/>
            <a:t>التميز</a:t>
          </a:r>
          <a:endParaRPr lang="fr-FR" b="1" dirty="0"/>
        </a:p>
      </dgm:t>
    </dgm:pt>
    <dgm:pt modelId="{F76AC1AA-D32B-4A73-84C2-D6C641F7DB9B}" type="parTrans" cxnId="{611EA05A-6078-48B5-B1FC-AB68F362BBB8}">
      <dgm:prSet/>
      <dgm:spPr/>
      <dgm:t>
        <a:bodyPr/>
        <a:lstStyle/>
        <a:p>
          <a:endParaRPr lang="fr-FR"/>
        </a:p>
      </dgm:t>
    </dgm:pt>
    <dgm:pt modelId="{1C3C5A5E-E836-4F45-91F1-4D9D04916662}" type="sibTrans" cxnId="{611EA05A-6078-48B5-B1FC-AB68F362BBB8}">
      <dgm:prSet/>
      <dgm:spPr/>
      <dgm:t>
        <a:bodyPr/>
        <a:lstStyle/>
        <a:p>
          <a:endParaRPr lang="fr-FR"/>
        </a:p>
      </dgm:t>
    </dgm:pt>
    <dgm:pt modelId="{A85B4CAA-77B2-437C-B51C-79DB81A589E8}">
      <dgm:prSet phldrT="[Texte]" custT="1"/>
      <dgm:spPr/>
      <dgm:t>
        <a:bodyPr/>
        <a:lstStyle/>
        <a:p>
          <a:r>
            <a:rPr lang="ar-DZ" sz="3600" b="1" dirty="0"/>
            <a:t>التميز</a:t>
          </a:r>
          <a:endParaRPr lang="fr-FR" sz="2900" dirty="0"/>
        </a:p>
      </dgm:t>
    </dgm:pt>
    <dgm:pt modelId="{BB3083F6-DB62-40F3-B07F-7F8A11ABA540}" type="parTrans" cxnId="{4949AA57-E29B-49C5-A2D7-30E42A3B587B}">
      <dgm:prSet/>
      <dgm:spPr/>
      <dgm:t>
        <a:bodyPr/>
        <a:lstStyle/>
        <a:p>
          <a:endParaRPr lang="fr-FR"/>
        </a:p>
      </dgm:t>
    </dgm:pt>
    <dgm:pt modelId="{53F1C561-D71F-4E55-BBE3-923258793285}" type="sibTrans" cxnId="{4949AA57-E29B-49C5-A2D7-30E42A3B587B}">
      <dgm:prSet/>
      <dgm:spPr/>
      <dgm:t>
        <a:bodyPr/>
        <a:lstStyle/>
        <a:p>
          <a:endParaRPr lang="fr-FR"/>
        </a:p>
      </dgm:t>
    </dgm:pt>
    <dgm:pt modelId="{18618B3B-E5CD-4053-8C17-11178BD096C6}" type="pres">
      <dgm:prSet presAssocID="{876A7F09-B8A8-4EDE-B723-36D587206753}" presName="compositeShape" presStyleCnt="0">
        <dgm:presLayoutVars>
          <dgm:chMax val="7"/>
          <dgm:dir/>
          <dgm:resizeHandles val="exact"/>
        </dgm:presLayoutVars>
      </dgm:prSet>
      <dgm:spPr/>
    </dgm:pt>
    <dgm:pt modelId="{D39020D5-5721-482C-92C7-944C1F719885}" type="pres">
      <dgm:prSet presAssocID="{876A7F09-B8A8-4EDE-B723-36D587206753}" presName="wedge1" presStyleLbl="node1" presStyleIdx="0" presStyleCnt="3"/>
      <dgm:spPr/>
    </dgm:pt>
    <dgm:pt modelId="{83BBBC6C-F4AC-4C5C-B193-046A9A641A17}" type="pres">
      <dgm:prSet presAssocID="{876A7F09-B8A8-4EDE-B723-36D587206753}" presName="wedge1Tx" presStyleLbl="node1" presStyleIdx="0" presStyleCnt="3">
        <dgm:presLayoutVars>
          <dgm:chMax val="0"/>
          <dgm:chPref val="0"/>
          <dgm:bulletEnabled val="1"/>
        </dgm:presLayoutVars>
      </dgm:prSet>
      <dgm:spPr/>
    </dgm:pt>
    <dgm:pt modelId="{EE3A23B0-90EC-4C5F-89B0-E0F15637F225}" type="pres">
      <dgm:prSet presAssocID="{876A7F09-B8A8-4EDE-B723-36D587206753}" presName="wedge2" presStyleLbl="node1" presStyleIdx="1" presStyleCnt="3"/>
      <dgm:spPr/>
    </dgm:pt>
    <dgm:pt modelId="{33CC3B92-0E54-4ACA-B267-B1A8EE816249}" type="pres">
      <dgm:prSet presAssocID="{876A7F09-B8A8-4EDE-B723-36D587206753}" presName="wedge2Tx" presStyleLbl="node1" presStyleIdx="1" presStyleCnt="3">
        <dgm:presLayoutVars>
          <dgm:chMax val="0"/>
          <dgm:chPref val="0"/>
          <dgm:bulletEnabled val="1"/>
        </dgm:presLayoutVars>
      </dgm:prSet>
      <dgm:spPr/>
    </dgm:pt>
    <dgm:pt modelId="{15BCF4D9-150E-43E1-B6E7-48DC6F349BF7}" type="pres">
      <dgm:prSet presAssocID="{876A7F09-B8A8-4EDE-B723-36D587206753}" presName="wedge3" presStyleLbl="node1" presStyleIdx="2" presStyleCnt="3"/>
      <dgm:spPr/>
    </dgm:pt>
    <dgm:pt modelId="{D3BEB312-F48B-4D26-B59A-8A74EF35ED95}" type="pres">
      <dgm:prSet presAssocID="{876A7F09-B8A8-4EDE-B723-36D587206753}" presName="wedge3Tx" presStyleLbl="node1" presStyleIdx="2" presStyleCnt="3">
        <dgm:presLayoutVars>
          <dgm:chMax val="0"/>
          <dgm:chPref val="0"/>
          <dgm:bulletEnabled val="1"/>
        </dgm:presLayoutVars>
      </dgm:prSet>
      <dgm:spPr/>
    </dgm:pt>
  </dgm:ptLst>
  <dgm:cxnLst>
    <dgm:cxn modelId="{F1C2F34B-59EB-47AE-A689-C5F6CA07910C}" type="presOf" srcId="{8F45BB71-A089-47B2-9566-0393AA8302DF}" destId="{83BBBC6C-F4AC-4C5C-B193-046A9A641A17}" srcOrd="1" destOrd="0" presId="urn:microsoft.com/office/officeart/2005/8/layout/chart3"/>
    <dgm:cxn modelId="{4949AA57-E29B-49C5-A2D7-30E42A3B587B}" srcId="{876A7F09-B8A8-4EDE-B723-36D587206753}" destId="{A85B4CAA-77B2-437C-B51C-79DB81A589E8}" srcOrd="2" destOrd="0" parTransId="{BB3083F6-DB62-40F3-B07F-7F8A11ABA540}" sibTransId="{53F1C561-D71F-4E55-BBE3-923258793285}"/>
    <dgm:cxn modelId="{611EA05A-6078-48B5-B1FC-AB68F362BBB8}" srcId="{876A7F09-B8A8-4EDE-B723-36D587206753}" destId="{9D34A938-7B9D-4422-8F72-E9AF3D3A4065}" srcOrd="1" destOrd="0" parTransId="{F76AC1AA-D32B-4A73-84C2-D6C641F7DB9B}" sibTransId="{1C3C5A5E-E836-4F45-91F1-4D9D04916662}"/>
    <dgm:cxn modelId="{657E7364-C429-4144-84A2-ABD750B4F78E}" type="presOf" srcId="{A85B4CAA-77B2-437C-B51C-79DB81A589E8}" destId="{D3BEB312-F48B-4D26-B59A-8A74EF35ED95}" srcOrd="1" destOrd="0" presId="urn:microsoft.com/office/officeart/2005/8/layout/chart3"/>
    <dgm:cxn modelId="{040E6588-097C-42C9-876C-BDF074D321D8}" type="presOf" srcId="{9D34A938-7B9D-4422-8F72-E9AF3D3A4065}" destId="{33CC3B92-0E54-4ACA-B267-B1A8EE816249}" srcOrd="1" destOrd="0" presId="urn:microsoft.com/office/officeart/2005/8/layout/chart3"/>
    <dgm:cxn modelId="{9C944A8A-967F-4028-8575-B5EC50EB5464}" srcId="{876A7F09-B8A8-4EDE-B723-36D587206753}" destId="{8F45BB71-A089-47B2-9566-0393AA8302DF}" srcOrd="0" destOrd="0" parTransId="{9837E9BB-2626-4C9A-AB9C-1CA9CFB70313}" sibTransId="{7E4C56EC-484D-4038-98F5-5C7F40640ABC}"/>
    <dgm:cxn modelId="{96E8E18B-450C-4E56-808B-F9BE452D3E6C}" type="presOf" srcId="{9D34A938-7B9D-4422-8F72-E9AF3D3A4065}" destId="{EE3A23B0-90EC-4C5F-89B0-E0F15637F225}" srcOrd="0" destOrd="0" presId="urn:microsoft.com/office/officeart/2005/8/layout/chart3"/>
    <dgm:cxn modelId="{F90FB0B2-C4DF-4AD6-8C3E-E00A5E0F2C99}" type="presOf" srcId="{876A7F09-B8A8-4EDE-B723-36D587206753}" destId="{18618B3B-E5CD-4053-8C17-11178BD096C6}" srcOrd="0" destOrd="0" presId="urn:microsoft.com/office/officeart/2005/8/layout/chart3"/>
    <dgm:cxn modelId="{C5DE11C8-6D91-4A2E-9530-57F1E79B242E}" type="presOf" srcId="{8F45BB71-A089-47B2-9566-0393AA8302DF}" destId="{D39020D5-5721-482C-92C7-944C1F719885}" srcOrd="0" destOrd="0" presId="urn:microsoft.com/office/officeart/2005/8/layout/chart3"/>
    <dgm:cxn modelId="{A8C0DDF5-8A68-4A0C-A992-C6F9E68E72F7}" type="presOf" srcId="{A85B4CAA-77B2-437C-B51C-79DB81A589E8}" destId="{15BCF4D9-150E-43E1-B6E7-48DC6F349BF7}" srcOrd="0" destOrd="0" presId="urn:microsoft.com/office/officeart/2005/8/layout/chart3"/>
    <dgm:cxn modelId="{02CF9FC5-691D-4868-A4D4-A6999DD67589}" type="presParOf" srcId="{18618B3B-E5CD-4053-8C17-11178BD096C6}" destId="{D39020D5-5721-482C-92C7-944C1F719885}" srcOrd="0" destOrd="0" presId="urn:microsoft.com/office/officeart/2005/8/layout/chart3"/>
    <dgm:cxn modelId="{A1F65427-BFAD-4E49-BCBB-FD91600FAF33}" type="presParOf" srcId="{18618B3B-E5CD-4053-8C17-11178BD096C6}" destId="{83BBBC6C-F4AC-4C5C-B193-046A9A641A17}" srcOrd="1" destOrd="0" presId="urn:microsoft.com/office/officeart/2005/8/layout/chart3"/>
    <dgm:cxn modelId="{2DECD4EA-5C1E-410B-8299-112871A1E72D}" type="presParOf" srcId="{18618B3B-E5CD-4053-8C17-11178BD096C6}" destId="{EE3A23B0-90EC-4C5F-89B0-E0F15637F225}" srcOrd="2" destOrd="0" presId="urn:microsoft.com/office/officeart/2005/8/layout/chart3"/>
    <dgm:cxn modelId="{1689B68F-A4B6-4E0B-82A5-74DA49329826}" type="presParOf" srcId="{18618B3B-E5CD-4053-8C17-11178BD096C6}" destId="{33CC3B92-0E54-4ACA-B267-B1A8EE816249}" srcOrd="3" destOrd="0" presId="urn:microsoft.com/office/officeart/2005/8/layout/chart3"/>
    <dgm:cxn modelId="{A4FA749D-45FF-48FD-8512-9B304153F5B4}" type="presParOf" srcId="{18618B3B-E5CD-4053-8C17-11178BD096C6}" destId="{15BCF4D9-150E-43E1-B6E7-48DC6F349BF7}" srcOrd="4" destOrd="0" presId="urn:microsoft.com/office/officeart/2005/8/layout/chart3"/>
    <dgm:cxn modelId="{AC12694D-51BA-44DD-9BDA-5908D68E03A0}" type="presParOf" srcId="{18618B3B-E5CD-4053-8C17-11178BD096C6}" destId="{D3BEB312-F48B-4D26-B59A-8A74EF35ED95}"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3B3A3-CE78-41D5-BF10-A3B8EF6FB703}">
      <dsp:nvSpPr>
        <dsp:cNvPr id="0" name=""/>
        <dsp:cNvSpPr/>
      </dsp:nvSpPr>
      <dsp:spPr>
        <a:xfrm rot="5400000">
          <a:off x="508265" y="-348422"/>
          <a:ext cx="2384211" cy="339822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DZ" sz="2800" kern="1200" dirty="0"/>
            <a:t>التحديات</a:t>
          </a:r>
          <a:r>
            <a:rPr lang="ar-DZ" sz="2800" kern="1200" baseline="0" dirty="0"/>
            <a:t> الداخلية</a:t>
          </a:r>
          <a:endParaRPr lang="fr-FR" sz="2800" kern="1200" dirty="0"/>
        </a:p>
      </dsp:txBody>
      <dsp:txXfrm rot="-5400000">
        <a:off x="1257" y="158586"/>
        <a:ext cx="3398228" cy="2384211"/>
      </dsp:txXfrm>
    </dsp:sp>
    <dsp:sp modelId="{82EF5606-9C3D-424F-9F38-283C16EE55AA}">
      <dsp:nvSpPr>
        <dsp:cNvPr id="0" name=""/>
        <dsp:cNvSpPr/>
      </dsp:nvSpPr>
      <dsp:spPr>
        <a:xfrm rot="5400000">
          <a:off x="6390018" y="-3058331"/>
          <a:ext cx="2232474" cy="8349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DZ" sz="2000" b="0" i="0" kern="1200" dirty="0"/>
            <a:t>انخفاض رضاء الأفراد عن الأجور والمزايا الممنوحة لهم مما ينعكس على ولائهم وانتمائهم إلى المنظمة</a:t>
          </a:r>
          <a:br>
            <a:rPr lang="ar-DZ" sz="2000" kern="1200" dirty="0"/>
          </a:br>
          <a:r>
            <a:rPr lang="ar-DZ" sz="2000" b="0" i="0" kern="1200" dirty="0"/>
            <a:t>شعور الأفراد بنقص المعلومات المتاحة لهم واللازمة لأداء العمل بالشكل المأمول</a:t>
          </a:r>
          <a:br>
            <a:rPr lang="ar-DZ" sz="2000" kern="1200" dirty="0"/>
          </a:br>
          <a:r>
            <a:rPr lang="ar-DZ" sz="2000" b="0" i="0" kern="1200" dirty="0"/>
            <a:t>انخفاض شعور الأفراد بالأمان الوظيفي الناجم عن النقص في بعض مهارتهم المطلوبة للعمل نتيجة ا</a:t>
          </a:r>
          <a:br>
            <a:rPr lang="ar-DZ" sz="2000" b="0" i="0" kern="1200" dirty="0"/>
          </a:br>
          <a:r>
            <a:rPr lang="ar-DZ" sz="2000" b="0" i="0" kern="1200" dirty="0"/>
            <a:t>التطور التكنولوجي السريع</a:t>
          </a:r>
          <a:br>
            <a:rPr lang="ar-DZ" sz="2000" kern="1200" dirty="0"/>
          </a:br>
          <a:r>
            <a:rPr lang="ar-DZ" sz="2000" kern="1200" dirty="0"/>
            <a:t>ا</a:t>
          </a:r>
          <a:r>
            <a:rPr lang="ar-DZ" sz="2000" b="0" i="0" kern="1200" dirty="0"/>
            <a:t>عتقاد الأفراد بعدم استغلال المنظمة  لقدراتهم استغلال كاملا</a:t>
          </a:r>
          <a:endParaRPr lang="fr-FR" sz="2000" kern="1200" dirty="0"/>
        </a:p>
        <a:p>
          <a:pPr marL="228600" lvl="1" indent="-228600" algn="r" defTabSz="889000" rtl="1">
            <a:lnSpc>
              <a:spcPct val="90000"/>
            </a:lnSpc>
            <a:spcBef>
              <a:spcPct val="0"/>
            </a:spcBef>
            <a:spcAft>
              <a:spcPct val="15000"/>
            </a:spcAft>
            <a:buChar char="•"/>
          </a:pPr>
          <a:r>
            <a:rPr lang="ar-DZ" sz="2000" b="0" i="0" kern="1200" dirty="0"/>
            <a:t>شعور الأفراد بعدم الوضوح في طرق تقييم أدائهم</a:t>
          </a:r>
          <a:br>
            <a:rPr lang="ar-DZ" sz="2000" kern="1200" dirty="0"/>
          </a:br>
          <a:endParaRPr lang="fr-FR" sz="2000" kern="1200" dirty="0"/>
        </a:p>
      </dsp:txBody>
      <dsp:txXfrm rot="-5400000">
        <a:off x="3331687" y="108980"/>
        <a:ext cx="8240157" cy="2014514"/>
      </dsp:txXfrm>
    </dsp:sp>
    <dsp:sp modelId="{8CB6E492-220E-4713-AFDA-4684D2A258D9}">
      <dsp:nvSpPr>
        <dsp:cNvPr id="0" name=""/>
        <dsp:cNvSpPr/>
      </dsp:nvSpPr>
      <dsp:spPr>
        <a:xfrm rot="5400000">
          <a:off x="10648" y="2840905"/>
          <a:ext cx="2602700" cy="25528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DZ" sz="2800" kern="1200" dirty="0"/>
            <a:t>التحديات الخارجية</a:t>
          </a:r>
          <a:endParaRPr lang="fr-FR" sz="2800" kern="1200" dirty="0"/>
        </a:p>
      </dsp:txBody>
      <dsp:txXfrm rot="-5400000">
        <a:off x="35587" y="4092377"/>
        <a:ext cx="2552822" cy="49878"/>
      </dsp:txXfrm>
    </dsp:sp>
    <dsp:sp modelId="{0D21B40D-4903-4AA2-879C-6CEA9A56CECD}">
      <dsp:nvSpPr>
        <dsp:cNvPr id="0" name=""/>
        <dsp:cNvSpPr/>
      </dsp:nvSpPr>
      <dsp:spPr>
        <a:xfrm rot="5400000">
          <a:off x="5934398" y="-333967"/>
          <a:ext cx="2376088" cy="91291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DZ" sz="2000" b="0" i="0" kern="1200" dirty="0"/>
            <a:t>التطور التكنولوجي السريع والتحولات العالية في مجال المعلومات والعلاقات الدولية </a:t>
          </a:r>
          <a:br>
            <a:rPr lang="ar-DZ" sz="2000" kern="1200" dirty="0"/>
          </a:br>
          <a:r>
            <a:rPr lang="ar-DZ" sz="2000" b="0" i="0" kern="1200" dirty="0"/>
            <a:t>حرية انتقال العمالة في ظل النظام العالمي الجديد وتعدد القوانين الحكومية المنظمة لأنشطة المنظمات المختلفة .</a:t>
          </a:r>
          <a:br>
            <a:rPr lang="ar-DZ" sz="2000" b="0" i="0" kern="1200" dirty="0"/>
          </a:br>
          <a:r>
            <a:rPr lang="ar-DZ" sz="2000" b="1" i="0" kern="1200" dirty="0"/>
            <a:t>- </a:t>
          </a:r>
          <a:r>
            <a:rPr lang="ar-DZ" sz="2000" b="0" i="0" kern="1200" dirty="0"/>
            <a:t>زيادة حدة المنافسة لدرجة أصبحت عالمية مما أدى إلى إعادة تنظيم المنظمات .</a:t>
          </a:r>
          <a:br>
            <a:rPr lang="ar-DZ" sz="2000" b="0" i="0" kern="1200" dirty="0"/>
          </a:br>
          <a:r>
            <a:rPr lang="ar-DZ" sz="2000" b="1" i="0" kern="1200" dirty="0"/>
            <a:t>- </a:t>
          </a:r>
          <a:r>
            <a:rPr lang="ar-DZ" sz="2000" b="0" i="0" kern="1200" dirty="0"/>
            <a:t>البطء في نمو الأسواق وما يصاحب ذلك من تغير مستمر في أذواق ورغبات المستهلكين .</a:t>
          </a:r>
          <a:br>
            <a:rPr lang="ar-DZ" sz="2000" b="0" i="0" kern="1200" dirty="0"/>
          </a:br>
          <a:r>
            <a:rPr lang="ar-DZ" sz="2000" b="1" i="0" kern="1200" dirty="0"/>
            <a:t>- </a:t>
          </a:r>
          <a:r>
            <a:rPr lang="ar-DZ" sz="2000" b="0" i="0" kern="1200" dirty="0"/>
            <a:t>التغيرات الديمغرافية للقوى العاملة في سوق العمل .</a:t>
          </a:r>
          <a:endParaRPr lang="fr-FR" sz="2000" kern="1200" dirty="0"/>
        </a:p>
      </dsp:txBody>
      <dsp:txXfrm rot="-5400000">
        <a:off x="2557853" y="3158569"/>
        <a:ext cx="9013189" cy="2144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583C7-D712-4A69-BCFD-E2F5E7485CC2}">
      <dsp:nvSpPr>
        <dsp:cNvPr id="0" name=""/>
        <dsp:cNvSpPr/>
      </dsp:nvSpPr>
      <dsp:spPr>
        <a:xfrm>
          <a:off x="2185427" y="426929"/>
          <a:ext cx="3937843" cy="3937843"/>
        </a:xfrm>
        <a:prstGeom prst="pie">
          <a:avLst>
            <a:gd name="adj1" fmla="val 16200000"/>
            <a:gd name="adj2" fmla="val 1800000"/>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ar-DZ" sz="4000" b="0" kern="1200" dirty="0"/>
            <a:t>ميزة</a:t>
          </a:r>
          <a:endParaRPr lang="fr-FR" sz="4000" b="0" kern="1200" dirty="0"/>
        </a:p>
      </dsp:txBody>
      <dsp:txXfrm>
        <a:off x="4326395" y="1153555"/>
        <a:ext cx="1336054" cy="1312614"/>
      </dsp:txXfrm>
    </dsp:sp>
    <dsp:sp modelId="{1DFB02FB-2080-4292-8E12-BEA3FE826240}">
      <dsp:nvSpPr>
        <dsp:cNvPr id="0" name=""/>
        <dsp:cNvSpPr/>
      </dsp:nvSpPr>
      <dsp:spPr>
        <a:xfrm>
          <a:off x="1993584" y="433631"/>
          <a:ext cx="3937843" cy="3937843"/>
        </a:xfrm>
        <a:prstGeom prst="pie">
          <a:avLst>
            <a:gd name="adj1" fmla="val 1800000"/>
            <a:gd name="adj2" fmla="val 9000000"/>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ar-DZ" sz="4400" b="1" kern="1200" dirty="0">
              <a:latin typeface="Arabic Typesetting" panose="03020402040406030203" pitchFamily="66" charset="-78"/>
              <a:cs typeface="Arabic Typesetting" panose="03020402040406030203" pitchFamily="66" charset="-78"/>
            </a:rPr>
            <a:t>الاقل</a:t>
          </a:r>
          <a:endParaRPr lang="fr-FR" sz="4400" b="1" kern="1200" dirty="0">
            <a:latin typeface="Arabic Typesetting" panose="03020402040406030203" pitchFamily="66" charset="-78"/>
            <a:cs typeface="Arabic Typesetting" panose="03020402040406030203" pitchFamily="66" charset="-78"/>
          </a:endParaRPr>
        </a:p>
      </dsp:txBody>
      <dsp:txXfrm>
        <a:off x="3071804" y="2918223"/>
        <a:ext cx="1781405" cy="1218856"/>
      </dsp:txXfrm>
    </dsp:sp>
    <dsp:sp modelId="{C0CF644D-4AED-42D3-BBF5-FC282C6E5D3C}">
      <dsp:nvSpPr>
        <dsp:cNvPr id="0" name=""/>
        <dsp:cNvSpPr/>
      </dsp:nvSpPr>
      <dsp:spPr>
        <a:xfrm>
          <a:off x="1993584" y="433631"/>
          <a:ext cx="3937843" cy="3937843"/>
        </a:xfrm>
        <a:prstGeom prst="pie">
          <a:avLst>
            <a:gd name="adj1" fmla="val 9000000"/>
            <a:gd name="adj2" fmla="val 16200000"/>
          </a:avLst>
        </a:prstGeom>
        <a:solidFill>
          <a:schemeClr val="accent4">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ar-DZ" sz="4400" b="1" kern="1200" dirty="0"/>
            <a:t> التكلفة</a:t>
          </a:r>
          <a:endParaRPr lang="fr-FR" sz="4400" b="1" kern="1200" dirty="0"/>
        </a:p>
      </dsp:txBody>
      <dsp:txXfrm>
        <a:off x="2415496" y="1207136"/>
        <a:ext cx="1336054" cy="1312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020D5-5721-482C-92C7-944C1F719885}">
      <dsp:nvSpPr>
        <dsp:cNvPr id="0" name=""/>
        <dsp:cNvSpPr/>
      </dsp:nvSpPr>
      <dsp:spPr>
        <a:xfrm>
          <a:off x="2250175" y="307350"/>
          <a:ext cx="3824809" cy="3824809"/>
        </a:xfrm>
        <a:prstGeom prst="pie">
          <a:avLst>
            <a:gd name="adj1" fmla="val 16200000"/>
            <a:gd name="adj2" fmla="val 1800000"/>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ar-DZ" sz="6100" b="1" kern="1200" dirty="0"/>
            <a:t>ميزة</a:t>
          </a:r>
          <a:endParaRPr lang="fr-FR" sz="6100" b="1" kern="1200" dirty="0"/>
        </a:p>
      </dsp:txBody>
      <dsp:txXfrm>
        <a:off x="4329687" y="1013119"/>
        <a:ext cx="1297703" cy="1274936"/>
      </dsp:txXfrm>
    </dsp:sp>
    <dsp:sp modelId="{EE3A23B0-90EC-4C5F-89B0-E0F15637F225}">
      <dsp:nvSpPr>
        <dsp:cNvPr id="0" name=""/>
        <dsp:cNvSpPr/>
      </dsp:nvSpPr>
      <dsp:spPr>
        <a:xfrm>
          <a:off x="2053015" y="421184"/>
          <a:ext cx="3824809" cy="3824809"/>
        </a:xfrm>
        <a:prstGeom prst="pie">
          <a:avLst>
            <a:gd name="adj1" fmla="val 1800000"/>
            <a:gd name="adj2" fmla="val 9000000"/>
          </a:avLst>
        </a:prstGeom>
        <a:solidFill>
          <a:schemeClr val="accent3">
            <a:hueOff val="-927046"/>
            <a:satOff val="6683"/>
            <a:lumOff val="1500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ar-DZ" sz="6100" b="1" kern="1200" dirty="0"/>
            <a:t>التميز</a:t>
          </a:r>
          <a:endParaRPr lang="fr-FR" sz="6100" b="1" kern="1200" dirty="0"/>
        </a:p>
      </dsp:txBody>
      <dsp:txXfrm>
        <a:off x="3100284" y="2834457"/>
        <a:ext cx="1730271" cy="1183869"/>
      </dsp:txXfrm>
    </dsp:sp>
    <dsp:sp modelId="{15BCF4D9-150E-43E1-B6E7-48DC6F349BF7}">
      <dsp:nvSpPr>
        <dsp:cNvPr id="0" name=""/>
        <dsp:cNvSpPr/>
      </dsp:nvSpPr>
      <dsp:spPr>
        <a:xfrm>
          <a:off x="2053015" y="421184"/>
          <a:ext cx="3824809" cy="3824809"/>
        </a:xfrm>
        <a:prstGeom prst="pie">
          <a:avLst>
            <a:gd name="adj1" fmla="val 9000000"/>
            <a:gd name="adj2" fmla="val 16200000"/>
          </a:avLst>
        </a:prstGeom>
        <a:solidFill>
          <a:schemeClr val="accent3">
            <a:hueOff val="-1854091"/>
            <a:satOff val="13367"/>
            <a:lumOff val="3000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ar-DZ" sz="3600" b="1" kern="1200" dirty="0"/>
            <a:t>التميز</a:t>
          </a:r>
          <a:endParaRPr lang="fr-FR" sz="2900" kern="1200" dirty="0"/>
        </a:p>
      </dsp:txBody>
      <dsp:txXfrm>
        <a:off x="2462816" y="1172486"/>
        <a:ext cx="1297703" cy="12749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3/30/20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3/30/20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38"/>
            <a:ext cx="12273566" cy="689663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679" y="824247"/>
            <a:ext cx="7405352" cy="3966693"/>
          </a:xfrm>
          <a:prstGeom prst="rect">
            <a:avLst/>
          </a:prstGeom>
        </p:spPr>
      </p:pic>
    </p:spTree>
    <p:extLst>
      <p:ext uri="{BB962C8B-B14F-4D97-AF65-F5344CB8AC3E}">
        <p14:creationId xmlns:p14="http://schemas.microsoft.com/office/powerpoint/2010/main" val="63356787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926081" y="270072"/>
            <a:ext cx="3928057" cy="1569660"/>
          </a:xfrm>
          <a:prstGeom prst="rect">
            <a:avLst/>
          </a:prstGeom>
          <a:noFill/>
        </p:spPr>
        <p:txBody>
          <a:bodyPr wrap="square" rtlCol="0">
            <a:spAutoFit/>
          </a:bodyPr>
          <a:lstStyle/>
          <a:p>
            <a:pPr algn="r" rtl="1"/>
            <a:r>
              <a:rPr lang="ar-DZ" sz="3200" b="1" i="1" u="sng" dirty="0">
                <a:latin typeface="Arabic Typesetting" panose="03020402040406030203" pitchFamily="66" charset="-78"/>
                <a:cs typeface="Arabic Typesetting" panose="03020402040406030203" pitchFamily="66" charset="-78"/>
              </a:rPr>
              <a:t>:  </a:t>
            </a:r>
            <a:r>
              <a:rPr lang="ar-DZ" sz="3200" b="1" dirty="0"/>
              <a:t>عوامل تغيير نظرة المنظمة المعاصرة للعنصر البشري </a:t>
            </a:r>
            <a:br>
              <a:rPr lang="ar-DZ" sz="3200" b="1" dirty="0"/>
            </a:br>
            <a:endParaRPr lang="fr-FR" sz="3200" b="1" i="1" u="sng" dirty="0">
              <a:latin typeface="Arabic Typesetting" panose="03020402040406030203" pitchFamily="66" charset="-78"/>
              <a:cs typeface="Arabic Typesetting" panose="03020402040406030203" pitchFamily="66" charset="-78"/>
            </a:endParaRPr>
          </a:p>
        </p:txBody>
      </p:sp>
      <p:sp>
        <p:nvSpPr>
          <p:cNvPr id="5" name="Organigramme : Alternative 4"/>
          <p:cNvSpPr/>
          <p:nvPr/>
        </p:nvSpPr>
        <p:spPr>
          <a:xfrm>
            <a:off x="798490" y="2240924"/>
            <a:ext cx="9996889" cy="4200820"/>
          </a:xfrm>
          <a:prstGeom prst="flowChartAlternateProcess">
            <a:avLst/>
          </a:prstGeom>
          <a:solidFill>
            <a:schemeClr val="accent6">
              <a:lumMod val="20000"/>
              <a:lumOff val="80000"/>
            </a:schemeClr>
          </a:solidFill>
          <a:ln>
            <a:solidFill>
              <a:srgbClr val="E97FDC"/>
            </a:solidFill>
          </a:ln>
          <a:effectLst>
            <a:glow rad="101600">
              <a:schemeClr val="accent3">
                <a:satMod val="175000"/>
                <a:alpha val="40000"/>
              </a:schemeClr>
            </a:glow>
            <a:innerShdw blurRad="63500" dist="50800" dir="81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Clr>
                <a:schemeClr val="accent1">
                  <a:lumMod val="75000"/>
                </a:schemeClr>
              </a:buClr>
              <a:buFont typeface="Courier New" panose="02070309020205020404" pitchFamily="49" charset="0"/>
              <a:buChar char="o"/>
            </a:pPr>
            <a:r>
              <a:rPr lang="ar-DZ" dirty="0">
                <a:solidFill>
                  <a:schemeClr val="tx1">
                    <a:lumMod val="85000"/>
                    <a:lumOff val="15000"/>
                  </a:schemeClr>
                </a:solidFill>
              </a:rPr>
              <a:t>اشتداد المنافسة واتساع الأسواق وتنامي الطلب "الأمر الذي استوجب وجود مختصين" في مجالات البيع والتسويق</a:t>
            </a:r>
            <a:br>
              <a:rPr lang="ar-DZ" dirty="0">
                <a:solidFill>
                  <a:schemeClr val="tx1">
                    <a:lumMod val="85000"/>
                    <a:lumOff val="15000"/>
                  </a:schemeClr>
                </a:solidFill>
              </a:rPr>
            </a:br>
            <a:r>
              <a:rPr lang="ar-DZ" dirty="0">
                <a:solidFill>
                  <a:schemeClr val="tx1">
                    <a:lumMod val="85000"/>
                    <a:lumOff val="15000"/>
                  </a:schemeClr>
                </a:solidFill>
              </a:rPr>
              <a:t>والترويج لمواجهة تلك الهجمات التنافسية .</a:t>
            </a:r>
            <a:br>
              <a:rPr lang="ar-DZ" dirty="0">
                <a:solidFill>
                  <a:schemeClr val="tx1">
                    <a:lumMod val="85000"/>
                    <a:lumOff val="15000"/>
                  </a:schemeClr>
                </a:solidFill>
              </a:rPr>
            </a:br>
            <a:r>
              <a:rPr lang="ar-DZ" b="1" dirty="0">
                <a:solidFill>
                  <a:schemeClr val="tx1">
                    <a:lumMod val="85000"/>
                    <a:lumOff val="15000"/>
                  </a:schemeClr>
                </a:solidFill>
              </a:rPr>
              <a:t>- </a:t>
            </a:r>
            <a:r>
              <a:rPr lang="ar-DZ" dirty="0">
                <a:solidFill>
                  <a:schemeClr val="tx1">
                    <a:lumMod val="85000"/>
                    <a:lumOff val="15000"/>
                  </a:schemeClr>
                </a:solidFill>
              </a:rPr>
              <a:t>ظاهرة العولمة وانفتاح الأسواق العالمية أمام المنظمات مع تطبيق اتفاقية الجات وظهور منظمة التجارة العالمية ودورها</a:t>
            </a:r>
            <a:br>
              <a:rPr lang="ar-DZ" dirty="0">
                <a:solidFill>
                  <a:schemeClr val="tx1">
                    <a:lumMod val="85000"/>
                    <a:lumOff val="15000"/>
                  </a:schemeClr>
                </a:solidFill>
              </a:rPr>
            </a:br>
            <a:r>
              <a:rPr lang="ar-DZ" dirty="0">
                <a:solidFill>
                  <a:schemeClr val="tx1">
                    <a:lumMod val="85000"/>
                    <a:lumOff val="15000"/>
                  </a:schemeClr>
                </a:solidFill>
              </a:rPr>
              <a:t>في تحرير التجارة الدولية من خلال إزالة العوائق الجمركية في تحرير التجارة الدولية، هذا الأمر أوجد هو الآخر احتياجاً</a:t>
            </a:r>
            <a:br>
              <a:rPr lang="ar-DZ" dirty="0">
                <a:solidFill>
                  <a:schemeClr val="tx1">
                    <a:lumMod val="85000"/>
                    <a:lumOff val="15000"/>
                  </a:schemeClr>
                </a:solidFill>
              </a:rPr>
            </a:br>
            <a:r>
              <a:rPr lang="ar-DZ" dirty="0">
                <a:solidFill>
                  <a:schemeClr val="tx1">
                    <a:lumMod val="85000"/>
                    <a:lumOff val="15000"/>
                  </a:schemeClr>
                </a:solidFill>
              </a:rPr>
              <a:t>متزايداً لنوعية جديدة من الموارد البشرية تتفهم الثقافات المختلفة وتستوعب المتغيرات المحلية في الأسواق الخارجية .</a:t>
            </a:r>
            <a:br>
              <a:rPr lang="ar-DZ" dirty="0">
                <a:solidFill>
                  <a:schemeClr val="tx1">
                    <a:lumMod val="85000"/>
                    <a:lumOff val="15000"/>
                  </a:schemeClr>
                </a:solidFill>
              </a:rPr>
            </a:br>
            <a:r>
              <a:rPr lang="ar-DZ" b="1" dirty="0">
                <a:solidFill>
                  <a:schemeClr val="tx1">
                    <a:lumMod val="85000"/>
                    <a:lumOff val="15000"/>
                  </a:schemeClr>
                </a:solidFill>
              </a:rPr>
              <a:t>- </a:t>
            </a:r>
            <a:r>
              <a:rPr lang="ar-DZ" dirty="0">
                <a:solidFill>
                  <a:schemeClr val="tx1">
                    <a:lumMod val="85000"/>
                    <a:lumOff val="15000"/>
                  </a:schemeClr>
                </a:solidFill>
              </a:rPr>
              <a:t>ارتفاع مستوى التعليم وتطور مهارات البشر ذوي المعرفة المتخصصة في فروع العلم والتقنية الجديدة والمتجددة</a:t>
            </a:r>
            <a:br>
              <a:rPr lang="ar-DZ" dirty="0">
                <a:solidFill>
                  <a:schemeClr val="tx1">
                    <a:lumMod val="85000"/>
                    <a:lumOff val="15000"/>
                  </a:schemeClr>
                </a:solidFill>
              </a:rPr>
            </a:br>
            <a:r>
              <a:rPr lang="ar-DZ" dirty="0">
                <a:solidFill>
                  <a:schemeClr val="tx1">
                    <a:lumMod val="85000"/>
                    <a:lumOff val="15000"/>
                  </a:schemeClr>
                </a:solidFill>
              </a:rPr>
              <a:t>والذين أصبحت المنظمات تسعى إليهم لأهميتهم في تشغيل تلك التقنيات وصيانتها. ومن ثم اكتساب القدرة التنافسية .</a:t>
            </a:r>
            <a:br>
              <a:rPr lang="ar-DZ" dirty="0">
                <a:solidFill>
                  <a:schemeClr val="tx1">
                    <a:lumMod val="85000"/>
                    <a:lumOff val="15000"/>
                  </a:schemeClr>
                </a:solidFill>
              </a:rPr>
            </a:br>
            <a:r>
              <a:rPr lang="ar-DZ" dirty="0">
                <a:solidFill>
                  <a:schemeClr val="tx1">
                    <a:lumMod val="85000"/>
                    <a:lumOff val="15000"/>
                  </a:schemeClr>
                </a:solidFill>
              </a:rPr>
              <a:t>تلك التغيرات كانت السبب الرئيسي في تغيير نظرة المؤسسة المعاصرة إلى الموارد البشرية وبداية التحول نحو اعتبارهم</a:t>
            </a:r>
            <a:br>
              <a:rPr lang="ar-DZ" dirty="0">
                <a:solidFill>
                  <a:schemeClr val="tx1">
                    <a:lumMod val="85000"/>
                    <a:lumOff val="15000"/>
                  </a:schemeClr>
                </a:solidFill>
              </a:rPr>
            </a:br>
            <a:r>
              <a:rPr lang="ar-DZ" dirty="0">
                <a:solidFill>
                  <a:schemeClr val="tx1">
                    <a:lumMod val="85000"/>
                    <a:lumOff val="15000"/>
                  </a:schemeClr>
                </a:solidFill>
              </a:rPr>
              <a:t>المصدر الأساسي للقدرات التنافسية وأكثر الأصول أهمية وخطورة في المؤسسة وبذلك بدأت الإدارة المعاصرة تبحث عن</a:t>
            </a:r>
            <a:br>
              <a:rPr lang="ar-DZ" dirty="0">
                <a:solidFill>
                  <a:schemeClr val="tx1">
                    <a:lumMod val="85000"/>
                    <a:lumOff val="15000"/>
                  </a:schemeClr>
                </a:solidFill>
              </a:rPr>
            </a:br>
            <a:r>
              <a:rPr lang="ar-DZ" dirty="0">
                <a:solidFill>
                  <a:schemeClr val="tx1">
                    <a:lumMod val="85000"/>
                    <a:lumOff val="15000"/>
                  </a:schemeClr>
                </a:solidFill>
              </a:rPr>
              <a:t>مفاهيم وأساليب جديدة لإدارة الموارد البشرية تتناسب مع أهميتها وحيوية الدور الذي تقوم به ، ومن ثم بدأ الاهتمام</a:t>
            </a:r>
            <a:br>
              <a:rPr lang="ar-DZ" dirty="0">
                <a:solidFill>
                  <a:schemeClr val="tx1">
                    <a:lumMod val="85000"/>
                    <a:lumOff val="15000"/>
                  </a:schemeClr>
                </a:solidFill>
              </a:rPr>
            </a:br>
            <a:r>
              <a:rPr lang="ar-DZ" dirty="0">
                <a:solidFill>
                  <a:schemeClr val="tx1">
                    <a:lumMod val="85000"/>
                    <a:lumOff val="15000"/>
                  </a:schemeClr>
                </a:solidFill>
              </a:rPr>
              <a:t>بإدارة الموارد البشرية الاستراتيجية </a:t>
            </a:r>
            <a:br>
              <a:rPr lang="ar-DZ" dirty="0">
                <a:solidFill>
                  <a:schemeClr val="tx1">
                    <a:lumMod val="85000"/>
                    <a:lumOff val="15000"/>
                  </a:schemeClr>
                </a:solidFill>
              </a:rPr>
            </a:br>
            <a:endParaRPr lang="fr-FR"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pic>
        <p:nvPicPr>
          <p:cNvPr id="4" name="Picture 2" descr="RÃ©sultat de recherche d'images pour &quot;â«Ø§ÙÙÙØ§Ø±Ø¯ Ø§ÙØ¨Ø´Ø±ÙØ©â¬â&quot;"/>
          <p:cNvPicPr>
            <a:picLocks noChangeAspect="1" noChangeArrowheads="1"/>
          </p:cNvPicPr>
          <p:nvPr/>
        </p:nvPicPr>
        <p:blipFill>
          <a:blip r:embed="rId2"/>
          <a:srcRect/>
          <a:stretch>
            <a:fillRect/>
          </a:stretch>
        </p:blipFill>
        <p:spPr bwMode="auto">
          <a:xfrm>
            <a:off x="-1" y="0"/>
            <a:ext cx="7315201" cy="1610436"/>
          </a:xfrm>
          <a:prstGeom prst="rect">
            <a:avLst/>
          </a:prstGeom>
          <a:noFill/>
          <a:effectLst>
            <a:glow rad="228600">
              <a:schemeClr val="accent3">
                <a:satMod val="175000"/>
                <a:alpha val="40000"/>
              </a:schemeClr>
            </a:glow>
          </a:effectLst>
          <a:scene3d>
            <a:camera prst="perspectiveFront"/>
            <a:lightRig rig="threePt" dir="t"/>
          </a:scene3d>
        </p:spPr>
      </p:pic>
    </p:spTree>
    <p:extLst>
      <p:ext uri="{BB962C8B-B14F-4D97-AF65-F5344CB8AC3E}">
        <p14:creationId xmlns:p14="http://schemas.microsoft.com/office/powerpoint/2010/main" val="278468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28833" y="0"/>
            <a:ext cx="4185634" cy="923330"/>
          </a:xfrm>
          <a:prstGeom prst="rect">
            <a:avLst/>
          </a:prstGeom>
          <a:noFill/>
        </p:spPr>
        <p:txBody>
          <a:bodyPr wrap="square" rtlCol="0">
            <a:spAutoFit/>
          </a:bodyPr>
          <a:lstStyle/>
          <a:p>
            <a:pPr algn="ctr" rtl="1"/>
            <a:r>
              <a:rPr lang="ar-DZ" sz="5400" b="1" dirty="0">
                <a:latin typeface="Arabic Typesetting" panose="03020402040406030203" pitchFamily="66" charset="-78"/>
                <a:cs typeface="Arabic Typesetting" panose="03020402040406030203" pitchFamily="66" charset="-78"/>
              </a:rPr>
              <a:t>الميزة التنافسية </a:t>
            </a:r>
            <a:endParaRPr lang="fr-FR" sz="5400" b="1" dirty="0">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880" y="1036189"/>
            <a:ext cx="6745358" cy="4793221"/>
          </a:xfrm>
          <a:prstGeom prst="rect">
            <a:avLst/>
          </a:prstGeom>
          <a:scene3d>
            <a:camera prst="isometricOffAxis2Right"/>
            <a:lightRig rig="threePt" dir="t"/>
          </a:scene3d>
          <a:sp3d>
            <a:bevelT w="114300" prst="artDeco"/>
          </a:sp3d>
        </p:spPr>
      </p:pic>
      <p:sp>
        <p:nvSpPr>
          <p:cNvPr id="5" name="Arrondir un rectangle avec un coin diagonal 4"/>
          <p:cNvSpPr/>
          <p:nvPr/>
        </p:nvSpPr>
        <p:spPr>
          <a:xfrm>
            <a:off x="3903261" y="1282891"/>
            <a:ext cx="7724632" cy="4326339"/>
          </a:xfrm>
          <a:prstGeom prst="round2DiagRect">
            <a:avLst/>
          </a:prstGeom>
          <a:solidFill>
            <a:schemeClr val="accent5">
              <a:lumMod val="40000"/>
              <a:lumOff val="60000"/>
            </a:schemeClr>
          </a:solidFill>
          <a:ln>
            <a:solidFill>
              <a:srgbClr val="FFFF00"/>
            </a:solidFill>
          </a:ln>
          <a:effectLst>
            <a:glow rad="228600">
              <a:schemeClr val="accent5">
                <a:satMod val="175000"/>
                <a:alpha val="4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a:solidFill>
                  <a:schemeClr val="tx1">
                    <a:lumMod val="85000"/>
                    <a:lumOff val="15000"/>
                  </a:schemeClr>
                </a:solidFill>
              </a:rPr>
              <a:t>تعريف علي السلمي : '' القدرة التنافسية هي المهارة أو التقنية أو المورد المتميز الذي يتيح للمنظمة إنتاج قيم ومنافع</a:t>
            </a:r>
            <a:br>
              <a:rPr lang="ar-DZ" dirty="0">
                <a:solidFill>
                  <a:schemeClr val="tx1">
                    <a:lumMod val="85000"/>
                    <a:lumOff val="15000"/>
                  </a:schemeClr>
                </a:solidFill>
              </a:rPr>
            </a:br>
            <a:r>
              <a:rPr lang="ar-DZ" dirty="0">
                <a:solidFill>
                  <a:schemeClr val="tx1">
                    <a:lumMod val="85000"/>
                    <a:lumOff val="15000"/>
                  </a:schemeClr>
                </a:solidFill>
              </a:rPr>
              <a:t>للعملاء تزيد عما يقدمه لهم المنافسون ، ويؤكد تميزها واختلافها عن هؤلاء المنافسين من وجهة نظر العملاء الذين يتقبلون</a:t>
            </a:r>
            <a:br>
              <a:rPr lang="ar-DZ" dirty="0">
                <a:solidFill>
                  <a:schemeClr val="tx1">
                    <a:lumMod val="85000"/>
                    <a:lumOff val="15000"/>
                  </a:schemeClr>
                </a:solidFill>
              </a:rPr>
            </a:br>
            <a:r>
              <a:rPr lang="ar-DZ" dirty="0">
                <a:solidFill>
                  <a:schemeClr val="tx1">
                    <a:lumMod val="85000"/>
                    <a:lumOff val="15000"/>
                  </a:schemeClr>
                </a:solidFill>
              </a:rPr>
              <a:t>هذا الاختلاف والتميز ، حيث يحقق لهم المزيد من المنافع والقيم التي تتفوق على ما يقدمه لهم المنافسون الآخرون .''</a:t>
            </a:r>
            <a:br>
              <a:rPr lang="ar-DZ" dirty="0">
                <a:solidFill>
                  <a:schemeClr val="tx1">
                    <a:lumMod val="85000"/>
                    <a:lumOff val="15000"/>
                  </a:schemeClr>
                </a:solidFill>
              </a:rPr>
            </a:br>
            <a:r>
              <a:rPr lang="ar-DZ" dirty="0">
                <a:solidFill>
                  <a:schemeClr val="tx1">
                    <a:lumMod val="85000"/>
                    <a:lumOff val="15000"/>
                  </a:schemeClr>
                </a:solidFill>
              </a:rPr>
              <a:t>- تعريف نبيل مرسي خليل : تعرف الميزة التنافسية على انها'' ميزة أو عنصر تفوق للمؤسسة يتم تحقيقه في حالة اتباعها</a:t>
            </a:r>
            <a:br>
              <a:rPr lang="ar-DZ" dirty="0">
                <a:solidFill>
                  <a:schemeClr val="tx1">
                    <a:lumMod val="85000"/>
                    <a:lumOff val="15000"/>
                  </a:schemeClr>
                </a:solidFill>
              </a:rPr>
            </a:br>
            <a:r>
              <a:rPr lang="ar-DZ" dirty="0">
                <a:solidFill>
                  <a:schemeClr val="tx1">
                    <a:lumMod val="85000"/>
                    <a:lumOff val="15000"/>
                  </a:schemeClr>
                </a:solidFill>
              </a:rPr>
              <a:t>لاستراتيجية معينة للتنافس '‘</a:t>
            </a:r>
          </a:p>
          <a:p>
            <a:pPr algn="ctr" rtl="1"/>
            <a:r>
              <a:rPr lang="ar-DZ" dirty="0">
                <a:solidFill>
                  <a:schemeClr val="tx1">
                    <a:lumMod val="85000"/>
                    <a:lumOff val="15000"/>
                  </a:schemeClr>
                </a:solidFill>
              </a:rPr>
              <a:t>من خلال التعريفين نلاحظ أنّ التعريف الأول يركز على خلق القيمة للعميل ، في حين التعريف الثاني يركز على أحد</a:t>
            </a:r>
            <a:br>
              <a:rPr lang="ar-DZ" dirty="0">
                <a:solidFill>
                  <a:schemeClr val="tx1">
                    <a:lumMod val="85000"/>
                    <a:lumOff val="15000"/>
                  </a:schemeClr>
                </a:solidFill>
              </a:rPr>
            </a:br>
            <a:r>
              <a:rPr lang="ar-DZ" dirty="0">
                <a:solidFill>
                  <a:schemeClr val="tx1">
                    <a:lumMod val="85000"/>
                    <a:lumOff val="15000"/>
                  </a:schemeClr>
                </a:solidFill>
              </a:rPr>
              <a:t>مصادر الميزة التنافسية والمتمثل في استراتيجية التنافس ومن هنا يتضح أهمية كل من لاستراتيجية التنافس )طريقة التنافس ،</a:t>
            </a:r>
            <a:br>
              <a:rPr lang="ar-DZ" dirty="0">
                <a:solidFill>
                  <a:schemeClr val="tx1">
                    <a:lumMod val="85000"/>
                    <a:lumOff val="15000"/>
                  </a:schemeClr>
                </a:solidFill>
              </a:rPr>
            </a:br>
            <a:r>
              <a:rPr lang="ar-DZ" dirty="0">
                <a:solidFill>
                  <a:schemeClr val="tx1">
                    <a:lumMod val="85000"/>
                    <a:lumOff val="15000"/>
                  </a:schemeClr>
                </a:solidFill>
              </a:rPr>
              <a:t>حلبة التنافس وأساس التنافس( وكذا العملاء في تحديد الميزة التنافسية للمؤسسة </a:t>
            </a:r>
            <a:br>
              <a:rPr lang="ar-DZ" dirty="0">
                <a:solidFill>
                  <a:schemeClr val="tx1">
                    <a:lumMod val="85000"/>
                    <a:lumOff val="15000"/>
                  </a:schemeClr>
                </a:solidFill>
              </a:rPr>
            </a:br>
            <a:r>
              <a:rPr lang="ar-DZ" dirty="0">
                <a:solidFill>
                  <a:schemeClr val="tx1">
                    <a:lumMod val="85000"/>
                    <a:lumOff val="15000"/>
                  </a:schemeClr>
                </a:solidFill>
              </a:rPr>
              <a:t> </a:t>
            </a:r>
            <a:br>
              <a:rPr lang="ar-DZ" dirty="0">
                <a:solidFill>
                  <a:schemeClr val="tx1">
                    <a:lumMod val="85000"/>
                    <a:lumOff val="15000"/>
                  </a:schemeClr>
                </a:solidFill>
              </a:rPr>
            </a:br>
            <a:endParaRPr lang="fr-FR"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63549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égende encadrée avec une bordure 2 3"/>
          <p:cNvSpPr/>
          <p:nvPr/>
        </p:nvSpPr>
        <p:spPr>
          <a:xfrm>
            <a:off x="1888600" y="25756"/>
            <a:ext cx="10037237" cy="862885"/>
          </a:xfrm>
          <a:prstGeom prst="accentBorderCallout2">
            <a:avLst>
              <a:gd name="adj1" fmla="val 23628"/>
              <a:gd name="adj2" fmla="val -2163"/>
              <a:gd name="adj3" fmla="val 27159"/>
              <a:gd name="adj4" fmla="val -2786"/>
              <a:gd name="adj5" fmla="val 197828"/>
              <a:gd name="adj6" fmla="val -6029"/>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rgbClr val="22040A"/>
                </a:solidFill>
                <a:latin typeface="Arabic Typesetting" panose="03020402040406030203" pitchFamily="66" charset="-78"/>
                <a:cs typeface="Arabic Typesetting" panose="03020402040406030203" pitchFamily="66" charset="-78"/>
              </a:rPr>
              <a:t>انواع الميزة التنافسية</a:t>
            </a:r>
            <a:endParaRPr lang="fr-FR" sz="4000" b="1" dirty="0">
              <a:solidFill>
                <a:srgbClr val="22040A"/>
              </a:solidFill>
              <a:latin typeface="Arabic Typesetting" panose="03020402040406030203" pitchFamily="66" charset="-78"/>
              <a:cs typeface="Arabic Typesetting" panose="03020402040406030203" pitchFamily="66" charset="-78"/>
            </a:endParaRPr>
          </a:p>
        </p:txBody>
      </p:sp>
      <p:sp>
        <p:nvSpPr>
          <p:cNvPr id="7" name="ZoneTexte 6"/>
          <p:cNvSpPr txBox="1"/>
          <p:nvPr/>
        </p:nvSpPr>
        <p:spPr>
          <a:xfrm>
            <a:off x="3992450" y="3078050"/>
            <a:ext cx="2228045" cy="769441"/>
          </a:xfrm>
          <a:prstGeom prst="rect">
            <a:avLst/>
          </a:prstGeom>
          <a:noFill/>
          <a:scene3d>
            <a:camera prst="perspectiveRight"/>
            <a:lightRig rig="threePt" dir="t"/>
          </a:scene3d>
        </p:spPr>
        <p:txBody>
          <a:bodyPr wrap="square" rtlCol="0">
            <a:spAutoFit/>
          </a:bodyPr>
          <a:lstStyle/>
          <a:p>
            <a:r>
              <a:rPr lang="ar-DZ" sz="4400" dirty="0">
                <a:latin typeface="Arabic Typesetting" panose="03020402040406030203" pitchFamily="66" charset="-78"/>
                <a:cs typeface="Arabic Typesetting" panose="03020402040406030203" pitchFamily="66" charset="-78"/>
              </a:rPr>
              <a:t>  </a:t>
            </a:r>
            <a:endParaRPr lang="fr-FR" sz="4400" dirty="0">
              <a:latin typeface="Arabic Typesetting" panose="03020402040406030203" pitchFamily="66" charset="-78"/>
              <a:cs typeface="Arabic Typesetting" panose="03020402040406030203" pitchFamily="66" charset="-78"/>
            </a:endParaRPr>
          </a:p>
        </p:txBody>
      </p:sp>
      <p:sp>
        <p:nvSpPr>
          <p:cNvPr id="8" name="Organigramme : Disque magnétique 7"/>
          <p:cNvSpPr/>
          <p:nvPr/>
        </p:nvSpPr>
        <p:spPr>
          <a:xfrm>
            <a:off x="6040192" y="5770400"/>
            <a:ext cx="5164428" cy="850006"/>
          </a:xfrm>
          <a:prstGeom prst="flowChartMagneticDisk">
            <a:avLst/>
          </a:prstGeom>
          <a:solidFill>
            <a:schemeClr val="accent1">
              <a:lumMod val="40000"/>
              <a:lumOff val="60000"/>
            </a:schemeClr>
          </a:solidFill>
          <a:effectLst>
            <a:glow rad="228600">
              <a:schemeClr val="accent3">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2311">
            <a:off x="10922319" y="972090"/>
            <a:ext cx="476250" cy="4956885"/>
          </a:xfrm>
          <a:prstGeom prst="rect">
            <a:avLst/>
          </a:prstGeom>
        </p:spPr>
      </p:pic>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8172">
            <a:off x="5710711" y="888378"/>
            <a:ext cx="476250" cy="5102150"/>
          </a:xfrm>
          <a:prstGeom prst="rect">
            <a:avLst/>
          </a:prstGeom>
        </p:spPr>
      </p:pic>
      <p:sp>
        <p:nvSpPr>
          <p:cNvPr id="21" name="Organigramme : Disque magnétique 20"/>
          <p:cNvSpPr/>
          <p:nvPr/>
        </p:nvSpPr>
        <p:spPr>
          <a:xfrm>
            <a:off x="739035" y="4631388"/>
            <a:ext cx="5164428" cy="850006"/>
          </a:xfrm>
          <a:prstGeom prst="flowChartMagneticDisk">
            <a:avLst/>
          </a:prstGeom>
          <a:solidFill>
            <a:schemeClr val="accent1">
              <a:lumMod val="40000"/>
              <a:lumOff val="60000"/>
            </a:schemeClr>
          </a:solidFill>
          <a:effectLst>
            <a:glow rad="228600">
              <a:schemeClr val="accent3">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8367">
            <a:off x="939901" y="521258"/>
            <a:ext cx="476250" cy="4348888"/>
          </a:xfrm>
          <a:prstGeom prst="rect">
            <a:avLst/>
          </a:prstGeom>
        </p:spPr>
      </p:pic>
      <p:graphicFrame>
        <p:nvGraphicFramePr>
          <p:cNvPr id="25" name="Diagramme 24"/>
          <p:cNvGraphicFramePr/>
          <p:nvPr>
            <p:extLst>
              <p:ext uri="{D42A27DB-BD31-4B8C-83A1-F6EECF244321}">
                <p14:modId xmlns:p14="http://schemas.microsoft.com/office/powerpoint/2010/main" val="471032221"/>
              </p:ext>
            </p:extLst>
          </p:nvPr>
        </p:nvGraphicFramePr>
        <p:xfrm>
          <a:off x="4659291" y="1932497"/>
          <a:ext cx="8128000" cy="4687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me 25"/>
          <p:cNvGraphicFramePr/>
          <p:nvPr>
            <p:extLst>
              <p:ext uri="{D42A27DB-BD31-4B8C-83A1-F6EECF244321}">
                <p14:modId xmlns:p14="http://schemas.microsoft.com/office/powerpoint/2010/main" val="1893339847"/>
              </p:ext>
            </p:extLst>
          </p:nvPr>
        </p:nvGraphicFramePr>
        <p:xfrm>
          <a:off x="-728373" y="734096"/>
          <a:ext cx="8128000" cy="4553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25132">
            <a:off x="4916660" y="848625"/>
            <a:ext cx="476250" cy="3980507"/>
          </a:xfrm>
          <a:prstGeom prst="rect">
            <a:avLst/>
          </a:prstGeom>
        </p:spPr>
      </p:pic>
    </p:spTree>
    <p:extLst>
      <p:ext uri="{BB962C8B-B14F-4D97-AF65-F5344CB8AC3E}">
        <p14:creationId xmlns:p14="http://schemas.microsoft.com/office/powerpoint/2010/main" val="319194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31100" y="399245"/>
            <a:ext cx="4365938" cy="1323439"/>
          </a:xfrm>
          <a:prstGeom prst="rect">
            <a:avLst/>
          </a:prstGeom>
          <a:noFill/>
        </p:spPr>
        <p:txBody>
          <a:bodyPr wrap="square" rtlCol="0">
            <a:spAutoFit/>
          </a:bodyPr>
          <a:lstStyle/>
          <a:p>
            <a:r>
              <a:rPr lang="ar-DZ" sz="4000" dirty="0">
                <a:latin typeface="Andalus" panose="02020603050405020304" pitchFamily="18" charset="-78"/>
                <a:cs typeface="Andalus" panose="02020603050405020304" pitchFamily="18" charset="-78"/>
              </a:rPr>
              <a:t> </a:t>
            </a:r>
          </a:p>
          <a:p>
            <a:endParaRPr lang="fr-FR" sz="4000" dirty="0">
              <a:latin typeface="Andalus" panose="02020603050405020304" pitchFamily="18" charset="-78"/>
              <a:cs typeface="Andalus" panose="02020603050405020304" pitchFamily="18" charset="-78"/>
            </a:endParaRPr>
          </a:p>
        </p:txBody>
      </p:sp>
      <p:sp>
        <p:nvSpPr>
          <p:cNvPr id="3" name="Plaque 2"/>
          <p:cNvSpPr/>
          <p:nvPr/>
        </p:nvSpPr>
        <p:spPr>
          <a:xfrm>
            <a:off x="746974" y="1581017"/>
            <a:ext cx="10792495" cy="4443212"/>
          </a:xfrm>
          <a:prstGeom prst="bevel">
            <a:avLst>
              <a:gd name="adj" fmla="val 4963"/>
            </a:avLst>
          </a:prstGeom>
          <a:solidFill>
            <a:schemeClr val="accent3">
              <a:lumMod val="20000"/>
              <a:lumOff val="80000"/>
            </a:schemeClr>
          </a:solidFill>
          <a:ln>
            <a:solidFill>
              <a:schemeClr val="accent6">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Clr>
                <a:schemeClr val="accent2">
                  <a:lumMod val="60000"/>
                  <a:lumOff val="40000"/>
                </a:schemeClr>
              </a:buClr>
              <a:buFont typeface="Wingdings" panose="05000000000000000000" pitchFamily="2" charset="2"/>
              <a:buChar char="Ø"/>
            </a:pPr>
            <a:r>
              <a:rPr lang="ar-DZ" sz="2800" dirty="0"/>
              <a:t>مصدر الميزة : نميز بين نوعين من المزايا وفقاً لهذا المعيار :</a:t>
            </a:r>
            <a:br>
              <a:rPr lang="ar-DZ" sz="3600" dirty="0"/>
            </a:br>
            <a:r>
              <a:rPr lang="ar-DZ" dirty="0">
                <a:solidFill>
                  <a:schemeClr val="tx1">
                    <a:lumMod val="85000"/>
                    <a:lumOff val="15000"/>
                  </a:schemeClr>
                </a:solidFill>
              </a:rPr>
              <a:t>- مزايا تنافسية منخفضة : تعتمد على التكلفة الأقل لقوة العمل والمواد الخام ، وهي سهلة التقليد من المنافسين .</a:t>
            </a:r>
            <a:br>
              <a:rPr lang="ar-DZ" dirty="0">
                <a:solidFill>
                  <a:schemeClr val="tx1">
                    <a:lumMod val="85000"/>
                    <a:lumOff val="15000"/>
                  </a:schemeClr>
                </a:solidFill>
              </a:rPr>
            </a:br>
            <a:r>
              <a:rPr lang="ar-DZ" dirty="0">
                <a:solidFill>
                  <a:schemeClr val="tx1">
                    <a:lumMod val="85000"/>
                    <a:lumOff val="15000"/>
                  </a:schemeClr>
                </a:solidFill>
              </a:rPr>
              <a:t>- مزايا تنافسية مرتفعة : تستند إلى تميز المنتج أو الخدمة ، السمعة الطيبة أو العلامة التجارية ، العلاقات الوطيدة بالعملاء</a:t>
            </a:r>
            <a:br>
              <a:rPr lang="ar-DZ" dirty="0">
                <a:solidFill>
                  <a:schemeClr val="tx1">
                    <a:lumMod val="85000"/>
                    <a:lumOff val="15000"/>
                  </a:schemeClr>
                </a:solidFill>
              </a:rPr>
            </a:br>
            <a:r>
              <a:rPr lang="ar-DZ" dirty="0">
                <a:solidFill>
                  <a:schemeClr val="tx1">
                    <a:lumMod val="85000"/>
                    <a:lumOff val="15000"/>
                  </a:schemeClr>
                </a:solidFill>
              </a:rPr>
              <a:t>، وتتطلب هذه المزايا توافر مهارات وقدرات عالية المستوى مثل تدريب العمال .</a:t>
            </a:r>
            <a:br>
              <a:rPr lang="ar-DZ" dirty="0">
                <a:solidFill>
                  <a:schemeClr val="tx1">
                    <a:lumMod val="85000"/>
                    <a:lumOff val="15000"/>
                  </a:schemeClr>
                </a:solidFill>
              </a:rPr>
            </a:br>
            <a:r>
              <a:rPr lang="ar-DZ" dirty="0">
                <a:solidFill>
                  <a:schemeClr val="tx1">
                    <a:lumMod val="85000"/>
                    <a:lumOff val="15000"/>
                  </a:schemeClr>
                </a:solidFill>
              </a:rPr>
              <a:t>· </a:t>
            </a:r>
            <a:r>
              <a:rPr lang="ar-DZ" sz="2800" dirty="0">
                <a:solidFill>
                  <a:schemeClr val="bg1"/>
                </a:solidFill>
              </a:rPr>
              <a:t>عدد مصادر الميزة التي تمتلكها المؤسسة </a:t>
            </a:r>
            <a:r>
              <a:rPr lang="ar-DZ" dirty="0">
                <a:solidFill>
                  <a:schemeClr val="tx1">
                    <a:lumMod val="85000"/>
                    <a:lumOff val="15000"/>
                  </a:schemeClr>
                </a:solidFill>
              </a:rPr>
              <a:t>: إنّ اعتماد المؤسسة على ميزة تنافسية واحدة يعرضها إلى خطر سهولة تقليدها</a:t>
            </a:r>
            <a:br>
              <a:rPr lang="ar-DZ" dirty="0">
                <a:solidFill>
                  <a:schemeClr val="tx1">
                    <a:lumMod val="85000"/>
                    <a:lumOff val="15000"/>
                  </a:schemeClr>
                </a:solidFill>
              </a:rPr>
            </a:br>
            <a:r>
              <a:rPr lang="ar-DZ" dirty="0">
                <a:solidFill>
                  <a:schemeClr val="tx1">
                    <a:lumMod val="85000"/>
                    <a:lumOff val="15000"/>
                  </a:schemeClr>
                </a:solidFill>
              </a:rPr>
              <a:t>من قبل المنافسين ، لذا يستحسن تعدد مصادر الميزة التنافسية لكي يصعب تقليدها .</a:t>
            </a:r>
            <a:br>
              <a:rPr lang="ar-DZ" dirty="0">
                <a:solidFill>
                  <a:schemeClr val="tx1">
                    <a:lumMod val="85000"/>
                    <a:lumOff val="15000"/>
                  </a:schemeClr>
                </a:solidFill>
              </a:rPr>
            </a:br>
            <a:r>
              <a:rPr lang="ar-DZ" dirty="0">
                <a:solidFill>
                  <a:schemeClr val="tx1">
                    <a:lumMod val="85000"/>
                    <a:lumOff val="15000"/>
                  </a:schemeClr>
                </a:solidFill>
              </a:rPr>
              <a:t>· </a:t>
            </a:r>
            <a:r>
              <a:rPr lang="ar-DZ" sz="2800" dirty="0">
                <a:solidFill>
                  <a:schemeClr val="bg1"/>
                </a:solidFill>
              </a:rPr>
              <a:t>درجة التحسين ، التطوير والتجديد المستمر في الميزة : </a:t>
            </a:r>
            <a:r>
              <a:rPr lang="ar-DZ" dirty="0">
                <a:solidFill>
                  <a:schemeClr val="tx1">
                    <a:lumMod val="85000"/>
                    <a:lumOff val="15000"/>
                  </a:schemeClr>
                </a:solidFill>
              </a:rPr>
              <a:t>تقوم المؤسسات بخلق مزايا جديدة وبشكل أسرع لتفادي قيام</a:t>
            </a:r>
            <a:br>
              <a:rPr lang="ar-DZ" dirty="0">
                <a:solidFill>
                  <a:schemeClr val="tx1">
                    <a:lumMod val="85000"/>
                    <a:lumOff val="15000"/>
                  </a:schemeClr>
                </a:solidFill>
              </a:rPr>
            </a:br>
            <a:r>
              <a:rPr lang="ar-DZ" dirty="0">
                <a:solidFill>
                  <a:schemeClr val="tx1">
                    <a:lumMod val="85000"/>
                    <a:lumOff val="15000"/>
                  </a:schemeClr>
                </a:solidFill>
              </a:rPr>
              <a:t>المؤسسات المنافسة بتقليد أو محاكاة ميزتها التنافسية الحالية ، لذا تتجه لخلق مزايا تنافسية من المرتبة المرتفعة ، كما يجب</a:t>
            </a:r>
            <a:br>
              <a:rPr lang="ar-DZ" dirty="0">
                <a:solidFill>
                  <a:schemeClr val="tx1">
                    <a:lumMod val="85000"/>
                    <a:lumOff val="15000"/>
                  </a:schemeClr>
                </a:solidFill>
              </a:rPr>
            </a:br>
            <a:r>
              <a:rPr lang="ar-DZ" dirty="0">
                <a:solidFill>
                  <a:schemeClr val="tx1">
                    <a:lumMod val="85000"/>
                    <a:lumOff val="15000"/>
                  </a:schemeClr>
                </a:solidFill>
              </a:rPr>
              <a:t>على المؤسسة أن تقوم بتقييم مستمر لأداء ميزتها التنافسية ومدى سدادها بالاستناد على المعايير السائدة في القطاع ، كما</a:t>
            </a:r>
            <a:br>
              <a:rPr lang="ar-DZ" dirty="0">
                <a:solidFill>
                  <a:schemeClr val="tx1">
                    <a:lumMod val="85000"/>
                    <a:lumOff val="15000"/>
                  </a:schemeClr>
                </a:solidFill>
              </a:rPr>
            </a:br>
            <a:r>
              <a:rPr lang="ar-DZ" dirty="0">
                <a:solidFill>
                  <a:schemeClr val="tx1">
                    <a:lumMod val="85000"/>
                    <a:lumOff val="15000"/>
                  </a:schemeClr>
                </a:solidFill>
              </a:rPr>
              <a:t>يمكنها إثراء هذه المعايير بهدف التقييم الصائب لها ومعرفة مدى ناجعتها ، وبالتالي اتخاذ القرار في الاحتفاظ بها أو التخلي</a:t>
            </a:r>
            <a:br>
              <a:rPr lang="ar-DZ" dirty="0">
                <a:solidFill>
                  <a:schemeClr val="tx1">
                    <a:lumMod val="85000"/>
                    <a:lumOff val="15000"/>
                  </a:schemeClr>
                </a:solidFill>
              </a:rPr>
            </a:br>
            <a:r>
              <a:rPr lang="ar-DZ" dirty="0">
                <a:solidFill>
                  <a:schemeClr val="tx1">
                    <a:lumMod val="85000"/>
                    <a:lumOff val="15000"/>
                  </a:schemeClr>
                </a:solidFill>
              </a:rPr>
              <a:t>عنها في حالة أنها لا تحقق هدفي التفوق على المنافس والوفورات الاقتصادية . </a:t>
            </a:r>
            <a:br>
              <a:rPr lang="ar-DZ" dirty="0">
                <a:solidFill>
                  <a:schemeClr val="tx1">
                    <a:lumMod val="85000"/>
                    <a:lumOff val="15000"/>
                  </a:schemeClr>
                </a:solidFill>
              </a:rPr>
            </a:br>
            <a:endParaRPr lang="fr-FR"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5640115" y="567351"/>
            <a:ext cx="6096000" cy="1077218"/>
          </a:xfrm>
          <a:prstGeom prst="rect">
            <a:avLst/>
          </a:prstGeom>
        </p:spPr>
        <p:txBody>
          <a:bodyPr>
            <a:spAutoFit/>
          </a:bodyPr>
          <a:lstStyle/>
          <a:p>
            <a:r>
              <a:rPr lang="ar-DZ" sz="3200" b="1" dirty="0"/>
              <a:t>معايير الحكم على جودة الميزة التنافسية: </a:t>
            </a:r>
            <a:br>
              <a:rPr lang="ar-DZ" sz="3200" b="1" dirty="0"/>
            </a:br>
            <a:endParaRPr lang="fr-FR" sz="3200" b="1" dirty="0"/>
          </a:p>
        </p:txBody>
      </p:sp>
    </p:spTree>
    <p:extLst>
      <p:ext uri="{BB962C8B-B14F-4D97-AF65-F5344CB8AC3E}">
        <p14:creationId xmlns:p14="http://schemas.microsoft.com/office/powerpoint/2010/main" val="316082951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183" y="207872"/>
            <a:ext cx="5709634" cy="3810336"/>
          </a:xfrm>
          <a:prstGeom prst="rect">
            <a:avLst/>
          </a:prstGeom>
          <a:scene3d>
            <a:camera prst="perspectiveHeroicExtremeLeftFacing"/>
            <a:lightRig rig="threePt" dir="t"/>
          </a:scene3d>
        </p:spPr>
      </p:pic>
      <p:sp>
        <p:nvSpPr>
          <p:cNvPr id="4" name="Rectangle 3"/>
          <p:cNvSpPr/>
          <p:nvPr/>
        </p:nvSpPr>
        <p:spPr>
          <a:xfrm>
            <a:off x="7894749" y="74680"/>
            <a:ext cx="2594776" cy="1569660"/>
          </a:xfrm>
          <a:prstGeom prst="rect">
            <a:avLst/>
          </a:prstGeom>
          <a:noFill/>
          <a:scene3d>
            <a:camera prst="perspectiveHeroicExtremeLeftFacing"/>
            <a:lightRig rig="threePt" dir="t"/>
          </a:scene3d>
        </p:spPr>
        <p:txBody>
          <a:bodyPr wrap="square" lIns="91440" tIns="45720" rIns="91440" bIns="45720">
            <a:spAutoFit/>
          </a:bodyPr>
          <a:lstStyle/>
          <a:p>
            <a:pPr algn="ctr"/>
            <a:r>
              <a:rPr lang="fr-FR"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Z</a:t>
            </a:r>
          </a:p>
        </p:txBody>
      </p:sp>
      <p:sp>
        <p:nvSpPr>
          <p:cNvPr id="7" name="Larme 6"/>
          <p:cNvSpPr/>
          <p:nvPr/>
        </p:nvSpPr>
        <p:spPr>
          <a:xfrm>
            <a:off x="682388" y="2674960"/>
            <a:ext cx="5898716" cy="3881003"/>
          </a:xfrm>
          <a:prstGeom prst="teardrop">
            <a:avLst/>
          </a:prstGeom>
        </p:spPr>
        <p:style>
          <a:lnRef idx="1">
            <a:schemeClr val="accent2"/>
          </a:lnRef>
          <a:fillRef idx="2">
            <a:schemeClr val="accent2"/>
          </a:fillRef>
          <a:effectRef idx="1">
            <a:schemeClr val="accent2"/>
          </a:effectRef>
          <a:fontRef idx="minor">
            <a:schemeClr val="dk1"/>
          </a:fontRef>
        </p:style>
        <p:txBody>
          <a:bodyPr rtlCol="0" anchor="ctr"/>
          <a:lstStyle/>
          <a:p>
            <a:pPr marL="571500" indent="-571500" algn="r" rtl="1">
              <a:buClr>
                <a:schemeClr val="accent1">
                  <a:lumMod val="60000"/>
                  <a:lumOff val="40000"/>
                </a:schemeClr>
              </a:buClr>
              <a:buFont typeface="Wingdings" panose="05000000000000000000" pitchFamily="2" charset="2"/>
              <a:buChar char="§"/>
            </a:pPr>
            <a:r>
              <a:rPr lang="ar-DZ" sz="4400" b="1" i="1" dirty="0">
                <a:latin typeface="Arabic Typesetting" panose="03020402040406030203" pitchFamily="66" charset="-78"/>
                <a:cs typeface="Arabic Typesetting" panose="03020402040406030203" pitchFamily="66" charset="-78"/>
              </a:rPr>
              <a:t>التفكير الاستراتيجي</a:t>
            </a:r>
          </a:p>
          <a:p>
            <a:pPr marL="571500" indent="-571500" algn="r" rtl="1">
              <a:buClr>
                <a:schemeClr val="accent1">
                  <a:lumMod val="60000"/>
                  <a:lumOff val="40000"/>
                </a:schemeClr>
              </a:buClr>
              <a:buFont typeface="Wingdings" panose="05000000000000000000" pitchFamily="2" charset="2"/>
              <a:buChar char="§"/>
            </a:pPr>
            <a:r>
              <a:rPr lang="ar-DZ" sz="4400" b="1" i="1" dirty="0">
                <a:latin typeface="Arabic Typesetting" panose="03020402040406030203" pitchFamily="66" charset="-78"/>
                <a:cs typeface="Arabic Typesetting" panose="03020402040406030203" pitchFamily="66" charset="-78"/>
              </a:rPr>
              <a:t>الاطار الوطني</a:t>
            </a:r>
          </a:p>
          <a:p>
            <a:pPr marL="571500" indent="-571500" algn="r" rtl="1">
              <a:buClr>
                <a:schemeClr val="accent1">
                  <a:lumMod val="60000"/>
                  <a:lumOff val="40000"/>
                </a:schemeClr>
              </a:buClr>
              <a:buFont typeface="Wingdings" panose="05000000000000000000" pitchFamily="2" charset="2"/>
              <a:buChar char="§"/>
            </a:pPr>
            <a:r>
              <a:rPr lang="ar-DZ" sz="4400" b="1" i="1" dirty="0">
                <a:latin typeface="Arabic Typesetting" panose="03020402040406030203" pitchFamily="66" charset="-78"/>
                <a:cs typeface="Arabic Typesetting" panose="03020402040406030203" pitchFamily="66" charset="-78"/>
              </a:rPr>
              <a:t>مدخل الموارد </a:t>
            </a:r>
          </a:p>
        </p:txBody>
      </p:sp>
      <p:sp>
        <p:nvSpPr>
          <p:cNvPr id="3" name="Rectangle 2"/>
          <p:cNvSpPr/>
          <p:nvPr/>
        </p:nvSpPr>
        <p:spPr>
          <a:xfrm>
            <a:off x="1055427" y="1249739"/>
            <a:ext cx="6096000" cy="1754326"/>
          </a:xfrm>
          <a:prstGeom prst="rect">
            <a:avLst/>
          </a:prstGeom>
        </p:spPr>
        <p:txBody>
          <a:bodyPr>
            <a:spAutoFit/>
          </a:bodyPr>
          <a:lstStyle/>
          <a:p>
            <a:r>
              <a:rPr lang="ar-DZ" sz="5400" dirty="0"/>
              <a:t>مصادر الميزة التنافسية </a:t>
            </a:r>
            <a:br>
              <a:rPr lang="ar-DZ" sz="5400" dirty="0"/>
            </a:br>
            <a:endParaRPr lang="fr-FR" sz="5400" dirty="0"/>
          </a:p>
        </p:txBody>
      </p:sp>
    </p:spTree>
    <p:extLst>
      <p:ext uri="{BB962C8B-B14F-4D97-AF65-F5344CB8AC3E}">
        <p14:creationId xmlns:p14="http://schemas.microsoft.com/office/powerpoint/2010/main" val="20233385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sées 4"/>
          <p:cNvSpPr/>
          <p:nvPr/>
        </p:nvSpPr>
        <p:spPr>
          <a:xfrm>
            <a:off x="614149" y="2115403"/>
            <a:ext cx="11468767" cy="4585648"/>
          </a:xfrm>
          <a:prstGeom prst="cloudCallout">
            <a:avLst>
              <a:gd name="adj1" fmla="val -2122"/>
              <a:gd name="adj2" fmla="val -75114"/>
            </a:avLst>
          </a:prstGeom>
          <a:solidFill>
            <a:schemeClr val="accent3">
              <a:lumMod val="20000"/>
              <a:lumOff val="80000"/>
            </a:schemeClr>
          </a:solidFill>
          <a:ln>
            <a:solidFill>
              <a:schemeClr val="accent6">
                <a:lumMod val="60000"/>
                <a:lumOff val="40000"/>
              </a:schemeClr>
            </a:solidFill>
          </a:ln>
          <a:effectLst>
            <a:glow rad="139700">
              <a:schemeClr val="accent3">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dirty="0">
                <a:solidFill>
                  <a:schemeClr val="tx1">
                    <a:lumMod val="95000"/>
                    <a:lumOff val="5000"/>
                  </a:schemeClr>
                </a:solidFill>
              </a:rPr>
              <a:t>التفكير الاستراتيجي </a:t>
            </a:r>
            <a:r>
              <a:rPr lang="ar-DZ" sz="1600" dirty="0">
                <a:solidFill>
                  <a:schemeClr val="tx1">
                    <a:lumMod val="95000"/>
                    <a:lumOff val="5000"/>
                  </a:schemeClr>
                </a:solidFill>
              </a:rPr>
              <a:t>: تستند المؤسسات على استراتيجية معينة للتنافس تهدف  لتحقيق أسبقية على منافسيها من خلال</a:t>
            </a:r>
            <a:br>
              <a:rPr lang="ar-DZ" sz="1600" dirty="0">
                <a:solidFill>
                  <a:schemeClr val="tx1">
                    <a:lumMod val="95000"/>
                    <a:lumOff val="5000"/>
                  </a:schemeClr>
                </a:solidFill>
              </a:rPr>
            </a:br>
            <a:r>
              <a:rPr lang="ar-DZ" sz="1600" dirty="0">
                <a:solidFill>
                  <a:schemeClr val="tx1">
                    <a:lumMod val="95000"/>
                    <a:lumOff val="5000"/>
                  </a:schemeClr>
                </a:solidFill>
              </a:rPr>
              <a:t>الحيازة على ميزة أو مزايا تنافسية ، وتعرف الاستراتيجية على انها تلك القرارات الهيكلية التي تتخذها المؤسسة لتحقيق</a:t>
            </a:r>
            <a:br>
              <a:rPr lang="ar-DZ" sz="1600" dirty="0">
                <a:solidFill>
                  <a:schemeClr val="tx1">
                    <a:lumMod val="95000"/>
                    <a:lumOff val="5000"/>
                  </a:schemeClr>
                </a:solidFill>
              </a:rPr>
            </a:br>
            <a:r>
              <a:rPr lang="ar-DZ" sz="1600" dirty="0">
                <a:solidFill>
                  <a:schemeClr val="tx1">
                    <a:lumMod val="95000"/>
                    <a:lumOff val="5000"/>
                  </a:schemeClr>
                </a:solidFill>
              </a:rPr>
              <a:t>أهداف دقيقة ، والتي يتوقف على درجة تحقيقها نجاح أو فشل المؤسسة وصنف " "</a:t>
            </a:r>
            <a:r>
              <a:rPr lang="fr-FR" sz="1600" dirty="0">
                <a:solidFill>
                  <a:schemeClr val="tx1">
                    <a:lumMod val="95000"/>
                    <a:lumOff val="5000"/>
                  </a:schemeClr>
                </a:solidFill>
              </a:rPr>
              <a:t>M. Porter</a:t>
            </a:r>
            <a:r>
              <a:rPr lang="ar-DZ" sz="1600" dirty="0">
                <a:solidFill>
                  <a:schemeClr val="tx1">
                    <a:lumMod val="95000"/>
                    <a:lumOff val="5000"/>
                  </a:schemeClr>
                </a:solidFill>
              </a:rPr>
              <a:t>استراتيجيات التنافس إلى</a:t>
            </a:r>
            <a:br>
              <a:rPr lang="ar-DZ" sz="1600" dirty="0">
                <a:solidFill>
                  <a:schemeClr val="tx1">
                    <a:lumMod val="95000"/>
                    <a:lumOff val="5000"/>
                  </a:schemeClr>
                </a:solidFill>
              </a:rPr>
            </a:br>
            <a:r>
              <a:rPr lang="ar-DZ" sz="1600" dirty="0">
                <a:solidFill>
                  <a:schemeClr val="tx1">
                    <a:lumMod val="95000"/>
                    <a:lumOff val="5000"/>
                  </a:schemeClr>
                </a:solidFill>
              </a:rPr>
              <a:t>ثلاث أصناف </a:t>
            </a:r>
            <a:endParaRPr lang="fr-FR" sz="1600" dirty="0">
              <a:solidFill>
                <a:schemeClr val="tx1">
                  <a:lumMod val="95000"/>
                  <a:lumOff val="5000"/>
                </a:schemeClr>
              </a:solidFill>
            </a:endParaRPr>
          </a:p>
          <a:p>
            <a:pPr algn="r" rtl="1"/>
            <a:r>
              <a:rPr lang="ar-DZ" sz="1600" dirty="0">
                <a:solidFill>
                  <a:schemeClr val="tx1">
                    <a:lumMod val="95000"/>
                    <a:lumOff val="5000"/>
                  </a:schemeClr>
                </a:solidFill>
              </a:rPr>
              <a:t>استراتيجية قيادة التكلفة : تهدف إلى تحقيق تكلفة أقل بالمقارنة مع المنافسين ، ومن بين الدوافع المتشجعة على تطبيقها</a:t>
            </a:r>
            <a:br>
              <a:rPr lang="ar-DZ" sz="1600" dirty="0">
                <a:solidFill>
                  <a:schemeClr val="tx1">
                    <a:lumMod val="95000"/>
                    <a:lumOff val="5000"/>
                  </a:schemeClr>
                </a:solidFill>
              </a:rPr>
            </a:br>
            <a:r>
              <a:rPr lang="ar-DZ" sz="1600" dirty="0">
                <a:solidFill>
                  <a:schemeClr val="tx1">
                    <a:lumMod val="95000"/>
                    <a:lumOff val="5000"/>
                  </a:schemeClr>
                </a:solidFill>
              </a:rPr>
              <a:t>: وجود فرص مشجعة على تخفيض التكلفة وكذا سوق مكون من مشترين واعين تماماً بالسعر .</a:t>
            </a:r>
            <a:br>
              <a:rPr lang="ar-DZ" sz="1600" dirty="0">
                <a:solidFill>
                  <a:schemeClr val="tx1">
                    <a:lumMod val="95000"/>
                    <a:lumOff val="5000"/>
                  </a:schemeClr>
                </a:solidFill>
              </a:rPr>
            </a:br>
            <a:r>
              <a:rPr lang="ar-DZ" sz="1600" dirty="0">
                <a:solidFill>
                  <a:schemeClr val="tx1">
                    <a:lumMod val="95000"/>
                    <a:lumOff val="5000"/>
                  </a:schemeClr>
                </a:solidFill>
              </a:rPr>
              <a:t>- استراتيجية التميز والاختلاف : من خلال تقديم تشكيلات وخدمات ممتازة للمنتج ، الريادة التكنولوجية ، السمعة</a:t>
            </a:r>
            <a:br>
              <a:rPr lang="ar-DZ" sz="1600" dirty="0">
                <a:solidFill>
                  <a:schemeClr val="tx1">
                    <a:lumMod val="95000"/>
                    <a:lumOff val="5000"/>
                  </a:schemeClr>
                </a:solidFill>
              </a:rPr>
            </a:br>
            <a:r>
              <a:rPr lang="ar-DZ" sz="1600" dirty="0">
                <a:solidFill>
                  <a:schemeClr val="tx1">
                    <a:lumMod val="95000"/>
                    <a:lumOff val="5000"/>
                  </a:schemeClr>
                </a:solidFill>
              </a:rPr>
              <a:t>الجيدة ويتزايد نجاحها بزيادة تمتع المؤسسات بالمهارات والكفاءات التي يصعب على المنافسين محاكاتها .</a:t>
            </a:r>
            <a:br>
              <a:rPr lang="ar-DZ" sz="1600" dirty="0">
                <a:solidFill>
                  <a:schemeClr val="tx1">
                    <a:lumMod val="95000"/>
                    <a:lumOff val="5000"/>
                  </a:schemeClr>
                </a:solidFill>
              </a:rPr>
            </a:br>
            <a:r>
              <a:rPr lang="ar-DZ" sz="1600" dirty="0">
                <a:solidFill>
                  <a:schemeClr val="tx1">
                    <a:lumMod val="95000"/>
                    <a:lumOff val="5000"/>
                  </a:schemeClr>
                </a:solidFill>
              </a:rPr>
              <a:t>- استراتيجية التركيز أو التخصص : تهدف إلى بناء ميزة تنافسية والوصول إلى مواقع أفضل في السوق ، من خلال إشباع</a:t>
            </a:r>
            <a:br>
              <a:rPr lang="ar-DZ" sz="1600" dirty="0">
                <a:solidFill>
                  <a:schemeClr val="tx1">
                    <a:lumMod val="95000"/>
                    <a:lumOff val="5000"/>
                  </a:schemeClr>
                </a:solidFill>
              </a:rPr>
            </a:br>
            <a:r>
              <a:rPr lang="ar-DZ" sz="1600" dirty="0">
                <a:solidFill>
                  <a:schemeClr val="tx1">
                    <a:lumMod val="95000"/>
                    <a:lumOff val="5000"/>
                  </a:schemeClr>
                </a:solidFill>
              </a:rPr>
              <a:t>حاجات خاصة مجموعة معينة من المستهلكين )العملاء( ، بالتركيز على استخدامات معينة للمنتج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3" y="0"/>
            <a:ext cx="6086475" cy="2215166"/>
          </a:xfrm>
          <a:prstGeom prst="ellipse">
            <a:avLst/>
          </a:prstGeom>
          <a:ln>
            <a:noFill/>
          </a:ln>
          <a:effectLst>
            <a:softEdge rad="112500"/>
          </a:effectLst>
        </p:spPr>
      </p:pic>
    </p:spTree>
    <p:extLst>
      <p:ext uri="{BB962C8B-B14F-4D97-AF65-F5344CB8AC3E}">
        <p14:creationId xmlns:p14="http://schemas.microsoft.com/office/powerpoint/2010/main" val="41040156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424082" cy="6535271"/>
          </a:xfrm>
          <a:prstGeom prst="ellipse">
            <a:avLst/>
          </a:prstGeom>
          <a:ln>
            <a:noFill/>
          </a:ln>
          <a:effectLst>
            <a:softEdge rad="112500"/>
          </a:effectLst>
        </p:spPr>
      </p:pic>
      <p:sp>
        <p:nvSpPr>
          <p:cNvPr id="3" name="Nuage 2"/>
          <p:cNvSpPr/>
          <p:nvPr/>
        </p:nvSpPr>
        <p:spPr>
          <a:xfrm>
            <a:off x="8014447" y="268941"/>
            <a:ext cx="3671047" cy="1465730"/>
          </a:xfrm>
          <a:prstGeom prst="cloud">
            <a:avLst/>
          </a:prstGeom>
          <a:solidFill>
            <a:schemeClr val="accent1">
              <a:lumMod val="20000"/>
              <a:lumOff val="8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a:solidFill>
                  <a:srgbClr val="22040A"/>
                </a:solidFill>
                <a:latin typeface="Andalus" panose="02020603050405020304" pitchFamily="18" charset="-78"/>
                <a:cs typeface="Andalus" panose="02020603050405020304" pitchFamily="18" charset="-78"/>
              </a:rPr>
              <a:t>الاطار الوطني</a:t>
            </a:r>
            <a:endParaRPr lang="fr-FR" sz="4000" dirty="0">
              <a:solidFill>
                <a:srgbClr val="22040A"/>
              </a:solidFill>
              <a:latin typeface="Andalus" panose="02020603050405020304" pitchFamily="18" charset="-78"/>
              <a:cs typeface="Andalus" panose="02020603050405020304" pitchFamily="18" charset="-78"/>
            </a:endParaRPr>
          </a:p>
        </p:txBody>
      </p:sp>
      <p:sp>
        <p:nvSpPr>
          <p:cNvPr id="4" name="Nuage 3"/>
          <p:cNvSpPr/>
          <p:nvPr/>
        </p:nvSpPr>
        <p:spPr>
          <a:xfrm>
            <a:off x="121025" y="268941"/>
            <a:ext cx="3859304" cy="1600200"/>
          </a:xfrm>
          <a:prstGeom prst="cloud">
            <a:avLst/>
          </a:prstGeom>
          <a:solidFill>
            <a:schemeClr val="accent1">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a:solidFill>
                  <a:srgbClr val="22040A"/>
                </a:solidFill>
                <a:latin typeface="Andalus" panose="02020603050405020304" pitchFamily="18" charset="-78"/>
                <a:cs typeface="Andalus" panose="02020603050405020304" pitchFamily="18" charset="-78"/>
              </a:rPr>
              <a:t>مدخل الموارد</a:t>
            </a:r>
            <a:endParaRPr lang="fr-FR" sz="4400" dirty="0">
              <a:solidFill>
                <a:srgbClr val="22040A"/>
              </a:solidFill>
              <a:latin typeface="Andalus" panose="02020603050405020304" pitchFamily="18" charset="-78"/>
              <a:cs typeface="Andalus" panose="02020603050405020304" pitchFamily="18" charset="-78"/>
            </a:endParaRPr>
          </a:p>
        </p:txBody>
      </p:sp>
      <p:sp>
        <p:nvSpPr>
          <p:cNvPr id="5" name="Flèche vers le haut 4"/>
          <p:cNvSpPr/>
          <p:nvPr/>
        </p:nvSpPr>
        <p:spPr>
          <a:xfrm>
            <a:off x="8148918" y="2006221"/>
            <a:ext cx="3697941" cy="4708477"/>
          </a:xfrm>
          <a:prstGeom prst="upArrow">
            <a:avLst>
              <a:gd name="adj1" fmla="val 84182"/>
              <a:gd name="adj2" fmla="val 17556"/>
            </a:avLst>
          </a:prstGeom>
          <a:solidFill>
            <a:schemeClr val="bg1">
              <a:lumMod val="95000"/>
            </a:schemeClr>
          </a:solidFill>
          <a:ln>
            <a:solidFill>
              <a:schemeClr val="tx1">
                <a:lumMod val="95000"/>
                <a:lumOff val="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dirty="0">
                <a:solidFill>
                  <a:schemeClr val="tx1">
                    <a:lumMod val="85000"/>
                    <a:lumOff val="15000"/>
                  </a:schemeClr>
                </a:solidFill>
              </a:rPr>
              <a:t>إنّ الإطار الوطني الجيد للمؤسسات يتيح لها القدرة على الحيازة على ميزة أو مزايا تنافسية ، لذلك نجد</a:t>
            </a:r>
            <a:br>
              <a:rPr lang="ar-DZ" sz="1600" dirty="0">
                <a:solidFill>
                  <a:schemeClr val="tx1">
                    <a:lumMod val="85000"/>
                    <a:lumOff val="15000"/>
                  </a:schemeClr>
                </a:solidFill>
              </a:rPr>
            </a:br>
            <a:r>
              <a:rPr lang="ar-DZ" sz="1600" dirty="0">
                <a:solidFill>
                  <a:schemeClr val="tx1">
                    <a:lumMod val="85000"/>
                    <a:lumOff val="15000"/>
                  </a:schemeClr>
                </a:solidFill>
              </a:rPr>
              <a:t>المؤسسات في بعض الدول متفوقة ورائدة في قطاع نشاطها عن بعض المؤسسات في الدول الأخرى ، بحيث تملك الدولة</a:t>
            </a:r>
            <a:br>
              <a:rPr lang="ar-DZ" sz="1600" dirty="0">
                <a:solidFill>
                  <a:schemeClr val="tx1">
                    <a:lumMod val="85000"/>
                    <a:lumOff val="15000"/>
                  </a:schemeClr>
                </a:solidFill>
              </a:rPr>
            </a:br>
            <a:r>
              <a:rPr lang="ar-DZ" sz="1600" dirty="0">
                <a:solidFill>
                  <a:schemeClr val="tx1">
                    <a:lumMod val="85000"/>
                    <a:lumOff val="15000"/>
                  </a:schemeClr>
                </a:solidFill>
              </a:rPr>
              <a:t>عوامل الإنتاج الضرورية للصناعة والممثلة في الموارد البشرية ، الفيزيائية ، المعرفية ، المالية والبنية التحتية ، فالحيازة على</a:t>
            </a:r>
            <a:br>
              <a:rPr lang="ar-DZ" sz="1600" dirty="0">
                <a:solidFill>
                  <a:schemeClr val="tx1">
                    <a:lumMod val="85000"/>
                    <a:lumOff val="15000"/>
                  </a:schemeClr>
                </a:solidFill>
              </a:rPr>
            </a:br>
            <a:r>
              <a:rPr lang="ar-DZ" sz="1600" dirty="0">
                <a:solidFill>
                  <a:schemeClr val="tx1">
                    <a:lumMod val="85000"/>
                    <a:lumOff val="15000"/>
                  </a:schemeClr>
                </a:solidFill>
              </a:rPr>
              <a:t>هذه العوامل يلعب دوراً مهماً في الحيازة على ميزة تنافسية قوية ، وتشكل هذه العناصر نظاماً قائماً بذاته ، ومن نتائجه</a:t>
            </a:r>
            <a:br>
              <a:rPr lang="ar-DZ" sz="1600" dirty="0">
                <a:solidFill>
                  <a:schemeClr val="tx1">
                    <a:lumMod val="85000"/>
                    <a:lumOff val="15000"/>
                  </a:schemeClr>
                </a:solidFill>
              </a:rPr>
            </a:br>
            <a:r>
              <a:rPr lang="ar-DZ" sz="1600" dirty="0">
                <a:solidFill>
                  <a:schemeClr val="tx1">
                    <a:lumMod val="85000"/>
                    <a:lumOff val="15000"/>
                  </a:schemeClr>
                </a:solidFill>
              </a:rPr>
              <a:t>إطار وطني محفز ومدعم لبروز مزايا تنافسية للصناعات الوطنية ، وبالتالي يصبح الإطار الوطني منشأ لمزايا تنافسية يمكن</a:t>
            </a:r>
            <a:br>
              <a:rPr lang="ar-DZ" sz="1600" dirty="0">
                <a:solidFill>
                  <a:schemeClr val="tx1">
                    <a:lumMod val="85000"/>
                    <a:lumOff val="15000"/>
                  </a:schemeClr>
                </a:solidFill>
              </a:rPr>
            </a:br>
            <a:r>
              <a:rPr lang="ar-DZ" sz="1600" dirty="0">
                <a:solidFill>
                  <a:schemeClr val="tx1">
                    <a:lumMod val="85000"/>
                    <a:lumOff val="15000"/>
                  </a:schemeClr>
                </a:solidFill>
              </a:rPr>
              <a:t>تدويلها . </a:t>
            </a:r>
            <a:br>
              <a:rPr lang="ar-DZ" sz="1600" dirty="0">
                <a:solidFill>
                  <a:schemeClr val="tx1">
                    <a:lumMod val="85000"/>
                    <a:lumOff val="15000"/>
                  </a:schemeClr>
                </a:solidFill>
              </a:rPr>
            </a:br>
            <a:endParaRPr lang="fr-FR" sz="1600"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sp>
        <p:nvSpPr>
          <p:cNvPr id="6" name="Flèche vers le haut 5"/>
          <p:cNvSpPr/>
          <p:nvPr/>
        </p:nvSpPr>
        <p:spPr>
          <a:xfrm>
            <a:off x="121025" y="2169994"/>
            <a:ext cx="3859304" cy="4544704"/>
          </a:xfrm>
          <a:prstGeom prst="upArrow">
            <a:avLst>
              <a:gd name="adj1" fmla="val 84182"/>
              <a:gd name="adj2" fmla="val 17556"/>
            </a:avLst>
          </a:prstGeom>
          <a:solidFill>
            <a:schemeClr val="bg1">
              <a:lumMod val="95000"/>
            </a:schemeClr>
          </a:solidFill>
          <a:ln>
            <a:solidFill>
              <a:schemeClr val="tx1">
                <a:lumMod val="95000"/>
                <a:lumOff val="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dirty="0">
                <a:solidFill>
                  <a:schemeClr val="tx1">
                    <a:lumMod val="85000"/>
                    <a:lumOff val="15000"/>
                  </a:schemeClr>
                </a:solidFill>
              </a:rPr>
              <a:t>يتطلب تجسيد الاستراتيجية الموارد والكفاءات الضرورية لذلك ، بحيث أن حيازة هذه الأخيرة</a:t>
            </a:r>
            <a:br>
              <a:rPr lang="ar-DZ" sz="1600" dirty="0">
                <a:solidFill>
                  <a:schemeClr val="tx1">
                    <a:lumMod val="85000"/>
                    <a:lumOff val="15000"/>
                  </a:schemeClr>
                </a:solidFill>
              </a:rPr>
            </a:br>
            <a:r>
              <a:rPr lang="ar-DZ" sz="1600" dirty="0">
                <a:solidFill>
                  <a:schemeClr val="tx1">
                    <a:lumMod val="85000"/>
                    <a:lumOff val="15000"/>
                  </a:schemeClr>
                </a:solidFill>
              </a:rPr>
              <a:t>بالجودة المطلوبة وحسن استغلالها يضمن لنا نجاح الاستراتيجية ، ويمكن التمييز بين الموارد التالية :</a:t>
            </a:r>
            <a:br>
              <a:rPr lang="ar-DZ" sz="1600" dirty="0">
                <a:solidFill>
                  <a:schemeClr val="tx1">
                    <a:lumMod val="85000"/>
                    <a:lumOff val="15000"/>
                  </a:schemeClr>
                </a:solidFill>
              </a:rPr>
            </a:br>
            <a:r>
              <a:rPr lang="ar-DZ" sz="1600" dirty="0">
                <a:solidFill>
                  <a:schemeClr val="tx1">
                    <a:lumMod val="85000"/>
                    <a:lumOff val="15000"/>
                  </a:schemeClr>
                </a:solidFill>
              </a:rPr>
              <a:t>- الموارد الملموسة : تصنف إلى ثلاث أنواع : المواد الأولية ، معدات الإنتاج ، الموارد المالية .</a:t>
            </a:r>
            <a:br>
              <a:rPr lang="ar-DZ" sz="1600" dirty="0">
                <a:solidFill>
                  <a:schemeClr val="tx1">
                    <a:lumMod val="85000"/>
                    <a:lumOff val="15000"/>
                  </a:schemeClr>
                </a:solidFill>
              </a:rPr>
            </a:br>
            <a:r>
              <a:rPr lang="ar-DZ" sz="1600" dirty="0">
                <a:solidFill>
                  <a:schemeClr val="tx1">
                    <a:lumMod val="85000"/>
                    <a:lumOff val="15000"/>
                  </a:schemeClr>
                </a:solidFill>
              </a:rPr>
              <a:t>- الموارد غير الملموسة : نميز فيها ما يلي : الجودة ، التكنولوجيا ، المعلومات ، المعرفة ، معرفة كيفية العمل .</a:t>
            </a:r>
            <a:br>
              <a:rPr lang="ar-DZ" sz="1600" dirty="0">
                <a:solidFill>
                  <a:schemeClr val="tx1">
                    <a:lumMod val="85000"/>
                    <a:lumOff val="15000"/>
                  </a:schemeClr>
                </a:solidFill>
              </a:rPr>
            </a:br>
            <a:r>
              <a:rPr lang="ar-DZ" sz="1600" dirty="0">
                <a:solidFill>
                  <a:schemeClr val="tx1">
                    <a:lumMod val="85000"/>
                    <a:lumOff val="15000"/>
                  </a:schemeClr>
                </a:solidFill>
              </a:rPr>
              <a:t>· الكفاءات : تعتبر الكفاءات أصل من أصول المؤسسة ، لأنها ذات طبيعة تراكمية ، وهي صعبة التقليد من قبل المنافسين</a:t>
            </a:r>
            <a:r>
              <a:rPr lang="ar-DZ" sz="3600" dirty="0">
                <a:solidFill>
                  <a:srgbClr val="22040A"/>
                </a:solidFill>
                <a:latin typeface="Arabic Typesetting" panose="03020402040406030203" pitchFamily="66" charset="-78"/>
                <a:cs typeface="Arabic Typesetting" panose="03020402040406030203" pitchFamily="66" charset="-78"/>
              </a:rPr>
              <a:t>  </a:t>
            </a:r>
            <a:endParaRPr lang="fr-FR" sz="3600" dirty="0">
              <a:solidFill>
                <a:srgbClr val="22040A"/>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74100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645"/>
            <a:ext cx="12270427" cy="5557234"/>
          </a:xfrm>
          <a:prstGeom prst="rect">
            <a:avLst/>
          </a:prstGeom>
        </p:spPr>
      </p:pic>
      <p:sp>
        <p:nvSpPr>
          <p:cNvPr id="4" name="Légende à une bordure 1 3"/>
          <p:cNvSpPr/>
          <p:nvPr/>
        </p:nvSpPr>
        <p:spPr>
          <a:xfrm>
            <a:off x="1429555" y="0"/>
            <a:ext cx="10650829" cy="1313645"/>
          </a:xfrm>
          <a:prstGeom prst="accentCallout1">
            <a:avLst>
              <a:gd name="adj1" fmla="val 17574"/>
              <a:gd name="adj2" fmla="val -1854"/>
              <a:gd name="adj3" fmla="val 87795"/>
              <a:gd name="adj4" fmla="val -7972"/>
            </a:avLst>
          </a:prstGeom>
          <a:solidFill>
            <a:srgbClr val="B1BDDD"/>
          </a:solidFill>
          <a:effectLst>
            <a:glow rad="228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t>دور الادارة الاستراتيجية للموارد البشرية في خلق الميزة التنافسية </a:t>
            </a:r>
            <a:br>
              <a:rPr lang="ar-DZ" sz="4000" dirty="0"/>
            </a:b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5" name="Étoile à 7 branches 4"/>
          <p:cNvSpPr/>
          <p:nvPr/>
        </p:nvSpPr>
        <p:spPr>
          <a:xfrm>
            <a:off x="0" y="4175591"/>
            <a:ext cx="3322749" cy="2756848"/>
          </a:xfrm>
          <a:prstGeom prst="star7">
            <a:avLst/>
          </a:prstGeom>
          <a:solidFill>
            <a:schemeClr val="tx2">
              <a:lumMod val="40000"/>
              <a:lumOff val="60000"/>
            </a:schemeClr>
          </a:solidFill>
          <a:ln>
            <a:solidFill>
              <a:schemeClr val="accent1"/>
            </a:solidFill>
          </a:ln>
          <a:effectLst>
            <a:glow rad="228600">
              <a:schemeClr val="accent3">
                <a:satMod val="175000"/>
                <a:alpha val="40000"/>
              </a:schemeClr>
            </a:glo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t>أهمية الموارد البشرية في تنمية القدرات التنافسية للمنظمة</a:t>
            </a:r>
            <a:r>
              <a:rPr lang="ar-DZ" sz="2000" dirty="0"/>
              <a:t> </a:t>
            </a:r>
            <a:br>
              <a:rPr lang="ar-DZ" sz="2800" dirty="0"/>
            </a:br>
            <a:endParaRPr lang="fr-FR" sz="2800" dirty="0">
              <a:solidFill>
                <a:schemeClr val="tx1"/>
              </a:solidFill>
              <a:latin typeface="Andalus" panose="02020603050405020304" pitchFamily="18" charset="-78"/>
              <a:cs typeface="Andalus" panose="02020603050405020304" pitchFamily="18" charset="-78"/>
            </a:endParaRPr>
          </a:p>
        </p:txBody>
      </p:sp>
      <p:sp>
        <p:nvSpPr>
          <p:cNvPr id="6" name="Étoile à 7 branches 5"/>
          <p:cNvSpPr/>
          <p:nvPr/>
        </p:nvSpPr>
        <p:spPr>
          <a:xfrm>
            <a:off x="2524836" y="3142445"/>
            <a:ext cx="3332490" cy="2445377"/>
          </a:xfrm>
          <a:prstGeom prst="star7">
            <a:avLst/>
          </a:prstGeom>
          <a:solidFill>
            <a:schemeClr val="tx2">
              <a:lumMod val="40000"/>
              <a:lumOff val="60000"/>
            </a:schemeClr>
          </a:solidFill>
          <a:ln>
            <a:solidFill>
              <a:schemeClr val="accent1"/>
            </a:solidFill>
          </a:ln>
          <a:effectLst>
            <a:glow rad="101600">
              <a:schemeClr val="accent1">
                <a:satMod val="175000"/>
                <a:alpha val="40000"/>
              </a:schemeClr>
            </a:glo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t>أسس تنمية القدرات التنافسية للموارد البشرية </a:t>
            </a:r>
            <a:br>
              <a:rPr lang="ar-DZ" sz="3600" dirty="0"/>
            </a:br>
            <a:endParaRPr lang="fr-FR" sz="3600" dirty="0">
              <a:solidFill>
                <a:schemeClr val="tx1"/>
              </a:solidFill>
              <a:latin typeface="Andalus" panose="02020603050405020304" pitchFamily="18" charset="-78"/>
              <a:cs typeface="Andalus" panose="02020603050405020304" pitchFamily="18" charset="-78"/>
            </a:endParaRPr>
          </a:p>
        </p:txBody>
      </p:sp>
      <p:sp>
        <p:nvSpPr>
          <p:cNvPr id="7" name="Étoile à 7 branches 6"/>
          <p:cNvSpPr/>
          <p:nvPr/>
        </p:nvSpPr>
        <p:spPr>
          <a:xfrm>
            <a:off x="9610532" y="1621724"/>
            <a:ext cx="2137893" cy="1828800"/>
          </a:xfrm>
          <a:prstGeom prst="star7">
            <a:avLst/>
          </a:prstGeom>
          <a:solidFill>
            <a:schemeClr val="tx2">
              <a:lumMod val="40000"/>
              <a:lumOff val="60000"/>
            </a:schemeClr>
          </a:solidFill>
          <a:ln>
            <a:solidFill>
              <a:schemeClr val="accent1"/>
            </a:solidFill>
          </a:ln>
          <a:effectLst>
            <a:glow rad="139700">
              <a:schemeClr val="accent3">
                <a:satMod val="175000"/>
                <a:alpha val="40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a:solidFill>
                  <a:schemeClr val="tx1"/>
                </a:solidFill>
                <a:latin typeface="Andalus" panose="02020603050405020304" pitchFamily="18" charset="-78"/>
                <a:cs typeface="Andalus" panose="02020603050405020304" pitchFamily="18" charset="-78"/>
              </a:rPr>
              <a:t>3</a:t>
            </a:r>
          </a:p>
        </p:txBody>
      </p:sp>
      <p:sp>
        <p:nvSpPr>
          <p:cNvPr id="9" name="Étoile à 7 branches 8"/>
          <p:cNvSpPr/>
          <p:nvPr/>
        </p:nvSpPr>
        <p:spPr>
          <a:xfrm>
            <a:off x="8471682" y="4673422"/>
            <a:ext cx="2617028" cy="1828800"/>
          </a:xfrm>
          <a:prstGeom prst="star7">
            <a:avLst/>
          </a:prstGeom>
          <a:solidFill>
            <a:schemeClr val="tx2">
              <a:lumMod val="40000"/>
              <a:lumOff val="60000"/>
            </a:schemeClr>
          </a:solidFill>
          <a:ln>
            <a:solidFill>
              <a:schemeClr val="accent1"/>
            </a:solidFill>
          </a:ln>
          <a:effectLst>
            <a:glow rad="139700">
              <a:schemeClr val="accent5">
                <a:satMod val="175000"/>
                <a:alpha val="40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chemeClr val="tx1"/>
                </a:solidFill>
                <a:latin typeface="Arabic Typesetting" panose="03020402040406030203" pitchFamily="66" charset="-78"/>
                <a:cs typeface="Arabic Typesetting" panose="03020402040406030203" pitchFamily="66" charset="-78"/>
              </a:rPr>
              <a:t>2</a:t>
            </a:r>
            <a:endParaRPr lang="fr-FR" sz="4000" b="1" dirty="0">
              <a:solidFill>
                <a:schemeClr val="tx1"/>
              </a:solidFill>
              <a:latin typeface="Arabic Typesetting" panose="03020402040406030203" pitchFamily="66" charset="-78"/>
              <a:cs typeface="Arabic Typesetting" panose="03020402040406030203" pitchFamily="66" charset="-78"/>
            </a:endParaRPr>
          </a:p>
        </p:txBody>
      </p:sp>
      <p:sp>
        <p:nvSpPr>
          <p:cNvPr id="10" name="Étoile à 7 branches 9"/>
          <p:cNvSpPr/>
          <p:nvPr/>
        </p:nvSpPr>
        <p:spPr>
          <a:xfrm>
            <a:off x="5741835" y="4639615"/>
            <a:ext cx="2492061" cy="1828800"/>
          </a:xfrm>
          <a:prstGeom prst="star7">
            <a:avLst/>
          </a:prstGeom>
          <a:solidFill>
            <a:schemeClr val="tx2">
              <a:lumMod val="40000"/>
              <a:lumOff val="60000"/>
            </a:schemeClr>
          </a:solidFill>
          <a:ln>
            <a:solidFill>
              <a:schemeClr val="accent1"/>
            </a:solidFill>
          </a:ln>
          <a:effectLst>
            <a:glow rad="228600">
              <a:schemeClr val="accent3">
                <a:satMod val="175000"/>
                <a:alpha val="40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chemeClr val="tx1"/>
                </a:solidFill>
                <a:latin typeface="Arabic Typesetting" panose="03020402040406030203" pitchFamily="66" charset="-78"/>
                <a:cs typeface="Arabic Typesetting" panose="03020402040406030203" pitchFamily="66" charset="-78"/>
              </a:rPr>
              <a:t> 1</a:t>
            </a:r>
            <a:endParaRPr lang="fr-FR" sz="4000" b="1" dirty="0">
              <a:solidFill>
                <a:schemeClr val="tx1"/>
              </a:solidFill>
              <a:latin typeface="Arabic Typesetting" panose="03020402040406030203" pitchFamily="66" charset="-78"/>
              <a:cs typeface="Arabic Typesetting" panose="03020402040406030203" pitchFamily="66" charset="-78"/>
            </a:endParaRPr>
          </a:p>
        </p:txBody>
      </p:sp>
      <p:sp>
        <p:nvSpPr>
          <p:cNvPr id="11" name="Étoile à 7 branches 10"/>
          <p:cNvSpPr/>
          <p:nvPr/>
        </p:nvSpPr>
        <p:spPr>
          <a:xfrm>
            <a:off x="4790364" y="1313645"/>
            <a:ext cx="3171235" cy="2303012"/>
          </a:xfrm>
          <a:prstGeom prst="star7">
            <a:avLst/>
          </a:prstGeom>
          <a:solidFill>
            <a:schemeClr val="tx2">
              <a:lumMod val="40000"/>
              <a:lumOff val="60000"/>
            </a:schemeClr>
          </a:solidFill>
          <a:ln>
            <a:solidFill>
              <a:schemeClr val="accent1"/>
            </a:solidFill>
          </a:ln>
          <a:effectLst>
            <a:glow rad="101600">
              <a:schemeClr val="accent6">
                <a:satMod val="175000"/>
                <a:alpha val="40000"/>
              </a:schemeClr>
            </a:glo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t>الإدارة الاستراتيجية للموارد البشرية كمدخل لتحقيق الميزة التنافسية</a:t>
            </a:r>
            <a:r>
              <a:rPr lang="ar-DZ" dirty="0"/>
              <a:t> </a:t>
            </a:r>
            <a:br>
              <a:rPr lang="ar-DZ" dirty="0"/>
            </a:br>
            <a:endParaRPr lang="fr-FR" dirty="0"/>
          </a:p>
        </p:txBody>
      </p:sp>
    </p:spTree>
    <p:extLst>
      <p:ext uri="{BB962C8B-B14F-4D97-AF65-F5344CB8AC3E}">
        <p14:creationId xmlns:p14="http://schemas.microsoft.com/office/powerpoint/2010/main" val="8403834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le ronde 3"/>
          <p:cNvSpPr/>
          <p:nvPr/>
        </p:nvSpPr>
        <p:spPr>
          <a:xfrm>
            <a:off x="2850783" y="450021"/>
            <a:ext cx="7812741" cy="3714108"/>
          </a:xfrm>
          <a:prstGeom prst="wedgeEllipseCallout">
            <a:avLst>
              <a:gd name="adj1" fmla="val 38565"/>
              <a:gd name="adj2" fmla="val -51785"/>
            </a:avLst>
          </a:prstGeom>
          <a:solidFill>
            <a:schemeClr val="accent4">
              <a:lumMod val="20000"/>
              <a:lumOff val="80000"/>
            </a:schemeClr>
          </a:solidFill>
          <a:ln>
            <a:solidFill>
              <a:schemeClr val="accent3">
                <a:lumMod val="60000"/>
                <a:lumOff val="40000"/>
              </a:schemeClr>
            </a:solidFill>
          </a:ln>
          <a:effectLst>
            <a:glow rad="63500">
              <a:schemeClr val="accent1">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dirty="0">
                <a:solidFill>
                  <a:schemeClr val="tx1">
                    <a:lumMod val="85000"/>
                    <a:lumOff val="15000"/>
                  </a:schemeClr>
                </a:solidFill>
              </a:rPr>
              <a:t>لقد وهب االله سبحانه وتعالى للإنسان ميزة العقل والتفكير ، ومن ثم تبين للإدارة المعاصرة أن المصدر الحقيقي لتكوين</a:t>
            </a:r>
            <a:br>
              <a:rPr lang="ar-DZ" sz="2000" dirty="0">
                <a:solidFill>
                  <a:schemeClr val="tx1">
                    <a:lumMod val="85000"/>
                    <a:lumOff val="15000"/>
                  </a:schemeClr>
                </a:solidFill>
              </a:rPr>
            </a:br>
            <a:r>
              <a:rPr lang="ar-DZ" sz="2000" dirty="0">
                <a:solidFill>
                  <a:schemeClr val="tx1">
                    <a:lumMod val="85000"/>
                    <a:lumOff val="15000"/>
                  </a:schemeClr>
                </a:solidFill>
              </a:rPr>
              <a:t>القدرات التنافسية واستمرارها هو " المورد البشري " الفعال ، وأن ما يتاح لديها من موارد مادية ومالية وتقنية ومعلوماتية</a:t>
            </a:r>
            <a:br>
              <a:rPr lang="ar-DZ" sz="2000" dirty="0">
                <a:solidFill>
                  <a:schemeClr val="tx1">
                    <a:lumMod val="85000"/>
                    <a:lumOff val="15000"/>
                  </a:schemeClr>
                </a:solidFill>
              </a:rPr>
            </a:br>
            <a:r>
              <a:rPr lang="ar-DZ" sz="2000" dirty="0">
                <a:solidFill>
                  <a:schemeClr val="tx1">
                    <a:lumMod val="85000"/>
                    <a:lumOff val="15000"/>
                  </a:schemeClr>
                </a:solidFill>
              </a:rPr>
              <a:t>، وما قد تتميز به تلك الموارد من خصائص و"إن كانت شرطاً ضرورياً لإمكان الوصول إلى تلك القدرة التنافسية ، إلا</a:t>
            </a:r>
            <a:r>
              <a:rPr lang="fr-FR" sz="2000" dirty="0">
                <a:solidFill>
                  <a:schemeClr val="tx1">
                    <a:lumMod val="85000"/>
                    <a:lumOff val="15000"/>
                  </a:schemeClr>
                </a:solidFill>
              </a:rPr>
              <a:t> </a:t>
            </a:r>
            <a:r>
              <a:rPr lang="ar-DZ" sz="2000" dirty="0">
                <a:solidFill>
                  <a:schemeClr val="tx1">
                    <a:lumMod val="85000"/>
                    <a:lumOff val="15000"/>
                  </a:schemeClr>
                </a:solidFill>
              </a:rPr>
              <a:t> انها</a:t>
            </a:r>
            <a:br>
              <a:rPr lang="ar-DZ" sz="2000" dirty="0">
                <a:solidFill>
                  <a:schemeClr val="tx1">
                    <a:lumMod val="85000"/>
                    <a:lumOff val="15000"/>
                  </a:schemeClr>
                </a:solidFill>
              </a:rPr>
            </a:br>
            <a:r>
              <a:rPr lang="ar-DZ" sz="2000" dirty="0">
                <a:solidFill>
                  <a:schemeClr val="tx1">
                    <a:lumMod val="85000"/>
                    <a:lumOff val="15000"/>
                  </a:schemeClr>
                </a:solidFill>
              </a:rPr>
              <a:t>ليست شرطاً كافياً لتكوين تلك القدرة لذلك لا بد من توفر العمل البشري "المتمثل</a:t>
            </a:r>
            <a:br>
              <a:rPr lang="ar-DZ" sz="2000" dirty="0">
                <a:solidFill>
                  <a:schemeClr val="tx1">
                    <a:lumMod val="85000"/>
                    <a:lumOff val="15000"/>
                  </a:schemeClr>
                </a:solidFill>
              </a:rPr>
            </a:br>
            <a:r>
              <a:rPr lang="ar-DZ" sz="3600" dirty="0">
                <a:solidFill>
                  <a:srgbClr val="22040A"/>
                </a:solidFill>
                <a:latin typeface="Arabic Typesetting" panose="03020402040406030203" pitchFamily="66" charset="-78"/>
                <a:cs typeface="Arabic Typesetting" panose="03020402040406030203" pitchFamily="66" charset="-78"/>
              </a:rPr>
              <a:t>  </a:t>
            </a:r>
            <a:endParaRPr lang="fr-FR" sz="3600" dirty="0">
              <a:solidFill>
                <a:srgbClr val="22040A"/>
              </a:solidFill>
              <a:latin typeface="Arabic Typesetting" panose="03020402040406030203" pitchFamily="66" charset="-78"/>
              <a:cs typeface="Arabic Typesetting" panose="03020402040406030203" pitchFamily="66" charset="-78"/>
            </a:endParaRPr>
          </a:p>
        </p:txBody>
      </p:sp>
      <p:sp>
        <p:nvSpPr>
          <p:cNvPr id="5" name="Flèche courbée vers la droite 4"/>
          <p:cNvSpPr/>
          <p:nvPr/>
        </p:nvSpPr>
        <p:spPr>
          <a:xfrm>
            <a:off x="2719669" y="3895298"/>
            <a:ext cx="847165" cy="1021976"/>
          </a:xfrm>
          <a:prstGeom prst="curvedRightArrow">
            <a:avLst>
              <a:gd name="adj1" fmla="val 25000"/>
              <a:gd name="adj2" fmla="val 45154"/>
              <a:gd name="adj3" fmla="val 18269"/>
            </a:avLst>
          </a:prstGeom>
          <a:effectLst>
            <a:outerShdw blurRad="63500" dist="25400" dir="14700000" algn="t" rotWithShape="0">
              <a:srgbClr val="000000">
                <a:alpha val="50000"/>
              </a:srgbClr>
            </a:outerShdw>
            <a:reflection blurRad="6350" stA="52000" endA="300" endPos="350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solidFill>
                <a:schemeClr val="tx1"/>
              </a:solidFill>
            </a:endParaRPr>
          </a:p>
        </p:txBody>
      </p:sp>
      <p:sp>
        <p:nvSpPr>
          <p:cNvPr id="6" name="Flèche courbée vers la gauche 5"/>
          <p:cNvSpPr/>
          <p:nvPr/>
        </p:nvSpPr>
        <p:spPr>
          <a:xfrm>
            <a:off x="9648968" y="4355282"/>
            <a:ext cx="873456" cy="697905"/>
          </a:xfrm>
          <a:prstGeom prst="curvedLeftArrow">
            <a:avLst/>
          </a:prstGeom>
          <a:effectLst>
            <a:outerShdw blurRad="50800" dist="38100" dir="14700000" algn="t" rotWithShape="0">
              <a:srgbClr val="000000">
                <a:alpha val="60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dirty="0">
              <a:solidFill>
                <a:schemeClr val="tx1"/>
              </a:solidFill>
            </a:endParaRPr>
          </a:p>
        </p:txBody>
      </p:sp>
      <p:sp>
        <p:nvSpPr>
          <p:cNvPr id="7" name="Flèche courbée vers la droite 6"/>
          <p:cNvSpPr/>
          <p:nvPr/>
        </p:nvSpPr>
        <p:spPr>
          <a:xfrm>
            <a:off x="1148602" y="5379276"/>
            <a:ext cx="551330" cy="1015250"/>
          </a:xfrm>
          <a:prstGeom prst="curvedRightArrow">
            <a:avLst/>
          </a:prstGeom>
          <a:effectLst>
            <a:outerShdw blurRad="50800" dist="38100" dir="14700000" algn="t" rotWithShape="0">
              <a:srgbClr val="000000">
                <a:alpha val="60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solidFill>
                <a:schemeClr val="tx1"/>
              </a:solidFill>
            </a:endParaRPr>
          </a:p>
        </p:txBody>
      </p:sp>
      <p:sp>
        <p:nvSpPr>
          <p:cNvPr id="8" name="Flèche courbée vers la gauche 7"/>
          <p:cNvSpPr/>
          <p:nvPr/>
        </p:nvSpPr>
        <p:spPr>
          <a:xfrm>
            <a:off x="6499978" y="5648647"/>
            <a:ext cx="524435" cy="954741"/>
          </a:xfrm>
          <a:prstGeom prst="curvedLeftArrow">
            <a:avLst/>
          </a:prstGeom>
          <a:effectLst>
            <a:outerShdw blurRad="50800" dist="38100" dir="14700000" algn="t" rotWithShape="0">
              <a:srgbClr val="000000">
                <a:alpha val="60000"/>
              </a:srgb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dirty="0">
              <a:solidFill>
                <a:schemeClr val="tx1"/>
              </a:solidFill>
            </a:endParaRPr>
          </a:p>
        </p:txBody>
      </p:sp>
      <p:sp>
        <p:nvSpPr>
          <p:cNvPr id="9" name="ZoneTexte 8"/>
          <p:cNvSpPr txBox="1"/>
          <p:nvPr/>
        </p:nvSpPr>
        <p:spPr>
          <a:xfrm>
            <a:off x="3671248" y="4422585"/>
            <a:ext cx="2195031" cy="646331"/>
          </a:xfrm>
          <a:prstGeom prst="rect">
            <a:avLst/>
          </a:prstGeom>
          <a:noFill/>
        </p:spPr>
        <p:txBody>
          <a:bodyPr wrap="square" rtlCol="0">
            <a:spAutoFit/>
          </a:bodyPr>
          <a:lstStyle/>
          <a:p>
            <a:r>
              <a:rPr lang="ar-DZ" sz="3600" b="1" dirty="0">
                <a:latin typeface="Arabic Typesetting" panose="03020402040406030203" pitchFamily="66" charset="-78"/>
                <a:cs typeface="Arabic Typesetting" panose="03020402040406030203" pitchFamily="66" charset="-78"/>
              </a:rPr>
              <a:t>التصميم والابداع</a:t>
            </a:r>
            <a:r>
              <a:rPr lang="ar-DZ" b="1" dirty="0">
                <a:latin typeface="Arabic Typesetting" panose="03020402040406030203" pitchFamily="66" charset="-78"/>
                <a:cs typeface="Arabic Typesetting" panose="03020402040406030203" pitchFamily="66" charset="-78"/>
              </a:rPr>
              <a:t> </a:t>
            </a:r>
            <a:endParaRPr lang="fr-FR" b="1" dirty="0">
              <a:latin typeface="Arabic Typesetting" panose="03020402040406030203" pitchFamily="66" charset="-78"/>
              <a:cs typeface="Arabic Typesetting" panose="03020402040406030203" pitchFamily="66" charset="-78"/>
            </a:endParaRPr>
          </a:p>
        </p:txBody>
      </p:sp>
      <p:sp>
        <p:nvSpPr>
          <p:cNvPr id="10" name="ZoneTexte 9"/>
          <p:cNvSpPr txBox="1"/>
          <p:nvPr/>
        </p:nvSpPr>
        <p:spPr>
          <a:xfrm>
            <a:off x="2127434" y="5748195"/>
            <a:ext cx="2031634" cy="646331"/>
          </a:xfrm>
          <a:prstGeom prst="rect">
            <a:avLst/>
          </a:prstGeom>
          <a:noFill/>
        </p:spPr>
        <p:txBody>
          <a:bodyPr wrap="square" rtlCol="0">
            <a:spAutoFit/>
          </a:bodyPr>
          <a:lstStyle/>
          <a:p>
            <a:r>
              <a:rPr lang="ar-DZ" sz="3600" b="1" dirty="0">
                <a:latin typeface="Arabic Typesetting" panose="03020402040406030203" pitchFamily="66" charset="-78"/>
                <a:cs typeface="Arabic Typesetting" panose="03020402040406030203" pitchFamily="66" charset="-78"/>
              </a:rPr>
              <a:t>التنفيذ والانجاز</a:t>
            </a:r>
            <a:endParaRPr lang="fr-FR" sz="3600" b="1" dirty="0">
              <a:latin typeface="Arabic Typesetting" panose="03020402040406030203" pitchFamily="66" charset="-78"/>
              <a:cs typeface="Arabic Typesetting" panose="03020402040406030203" pitchFamily="66" charset="-78"/>
            </a:endParaRPr>
          </a:p>
        </p:txBody>
      </p:sp>
      <p:sp>
        <p:nvSpPr>
          <p:cNvPr id="11" name="ZoneTexte 10"/>
          <p:cNvSpPr txBox="1"/>
          <p:nvPr/>
        </p:nvSpPr>
        <p:spPr>
          <a:xfrm>
            <a:off x="7783606" y="4730022"/>
            <a:ext cx="2493157" cy="646331"/>
          </a:xfrm>
          <a:prstGeom prst="rect">
            <a:avLst/>
          </a:prstGeom>
          <a:noFill/>
        </p:spPr>
        <p:txBody>
          <a:bodyPr wrap="square" rtlCol="0">
            <a:spAutoFit/>
          </a:bodyPr>
          <a:lstStyle/>
          <a:p>
            <a:r>
              <a:rPr lang="ar-DZ" sz="3600" b="1" dirty="0">
                <a:latin typeface="Arabic Typesetting" panose="03020402040406030203" pitchFamily="66" charset="-78"/>
                <a:cs typeface="Arabic Typesetting" panose="03020402040406030203" pitchFamily="66" charset="-78"/>
              </a:rPr>
              <a:t>التخطيط والبرمجة</a:t>
            </a:r>
            <a:r>
              <a:rPr lang="ar-DZ" sz="2000" b="1" dirty="0">
                <a:latin typeface="Arabic Typesetting" panose="03020402040406030203" pitchFamily="66" charset="-78"/>
                <a:cs typeface="Arabic Typesetting" panose="03020402040406030203" pitchFamily="66" charset="-78"/>
              </a:rPr>
              <a:t> </a:t>
            </a:r>
            <a:endParaRPr lang="fr-FR" sz="2000" b="1" dirty="0">
              <a:latin typeface="Arabic Typesetting" panose="03020402040406030203" pitchFamily="66" charset="-78"/>
              <a:cs typeface="Arabic Typesetting" panose="03020402040406030203" pitchFamily="66" charset="-78"/>
            </a:endParaRPr>
          </a:p>
        </p:txBody>
      </p:sp>
      <p:sp>
        <p:nvSpPr>
          <p:cNvPr id="12" name="ZoneTexte 11"/>
          <p:cNvSpPr txBox="1"/>
          <p:nvPr/>
        </p:nvSpPr>
        <p:spPr>
          <a:xfrm>
            <a:off x="4339988" y="6126017"/>
            <a:ext cx="2131409" cy="646331"/>
          </a:xfrm>
          <a:prstGeom prst="rect">
            <a:avLst/>
          </a:prstGeom>
          <a:noFill/>
        </p:spPr>
        <p:txBody>
          <a:bodyPr wrap="square" rtlCol="0">
            <a:spAutoFit/>
          </a:bodyPr>
          <a:lstStyle/>
          <a:p>
            <a:r>
              <a:rPr lang="ar-DZ" sz="3600" b="1" dirty="0">
                <a:latin typeface="Arabic Typesetting" panose="03020402040406030203" pitchFamily="66" charset="-78"/>
                <a:cs typeface="Arabic Typesetting" panose="03020402040406030203" pitchFamily="66" charset="-78"/>
              </a:rPr>
              <a:t>التنسيق والتنظيم</a:t>
            </a:r>
            <a:endParaRPr lang="fr-FR"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2699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down)">
                                      <p:cBhvr>
                                        <p:cTn id="115" dur="580">
                                          <p:stCondLst>
                                            <p:cond delay="0"/>
                                          </p:stCondLst>
                                        </p:cTn>
                                        <p:tgtEl>
                                          <p:spTgt spid="8"/>
                                        </p:tgtEl>
                                      </p:cBhvr>
                                    </p:animEffect>
                                    <p:anim calcmode="lin" valueType="num">
                                      <p:cBhvr>
                                        <p:cTn id="1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gtEl>
                                      </p:cBhvr>
                                      <p:to x="100000" y="60000"/>
                                    </p:animScale>
                                    <p:animScale>
                                      <p:cBhvr>
                                        <p:cTn id="122" dur="166" decel="50000">
                                          <p:stCondLst>
                                            <p:cond delay="676"/>
                                          </p:stCondLst>
                                        </p:cTn>
                                        <p:tgtEl>
                                          <p:spTgt spid="8"/>
                                        </p:tgtEl>
                                      </p:cBhvr>
                                      <p:to x="100000" y="100000"/>
                                    </p:animScale>
                                    <p:animScale>
                                      <p:cBhvr>
                                        <p:cTn id="123" dur="26">
                                          <p:stCondLst>
                                            <p:cond delay="1312"/>
                                          </p:stCondLst>
                                        </p:cTn>
                                        <p:tgtEl>
                                          <p:spTgt spid="8"/>
                                        </p:tgtEl>
                                      </p:cBhvr>
                                      <p:to x="100000" y="80000"/>
                                    </p:animScale>
                                    <p:animScale>
                                      <p:cBhvr>
                                        <p:cTn id="124" dur="166" decel="50000">
                                          <p:stCondLst>
                                            <p:cond delay="1338"/>
                                          </p:stCondLst>
                                        </p:cTn>
                                        <p:tgtEl>
                                          <p:spTgt spid="8"/>
                                        </p:tgtEl>
                                      </p:cBhvr>
                                      <p:to x="100000" y="100000"/>
                                    </p:animScale>
                                    <p:animScale>
                                      <p:cBhvr>
                                        <p:cTn id="125" dur="26">
                                          <p:stCondLst>
                                            <p:cond delay="1642"/>
                                          </p:stCondLst>
                                        </p:cTn>
                                        <p:tgtEl>
                                          <p:spTgt spid="8"/>
                                        </p:tgtEl>
                                      </p:cBhvr>
                                      <p:to x="100000" y="90000"/>
                                    </p:animScale>
                                    <p:animScale>
                                      <p:cBhvr>
                                        <p:cTn id="126" dur="166" decel="50000">
                                          <p:stCondLst>
                                            <p:cond delay="1668"/>
                                          </p:stCondLst>
                                        </p:cTn>
                                        <p:tgtEl>
                                          <p:spTgt spid="8"/>
                                        </p:tgtEl>
                                      </p:cBhvr>
                                      <p:to x="100000" y="100000"/>
                                    </p:animScale>
                                    <p:animScale>
                                      <p:cBhvr>
                                        <p:cTn id="127" dur="26">
                                          <p:stCondLst>
                                            <p:cond delay="1808"/>
                                          </p:stCondLst>
                                        </p:cTn>
                                        <p:tgtEl>
                                          <p:spTgt spid="8"/>
                                        </p:tgtEl>
                                      </p:cBhvr>
                                      <p:to x="100000" y="95000"/>
                                    </p:animScale>
                                    <p:animScale>
                                      <p:cBhvr>
                                        <p:cTn id="128" dur="166" decel="50000">
                                          <p:stCondLst>
                                            <p:cond delay="1834"/>
                                          </p:stCondLst>
                                        </p:cTn>
                                        <p:tgtEl>
                                          <p:spTgt spid="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wipe(down)">
                                      <p:cBhvr>
                                        <p:cTn id="133" dur="580">
                                          <p:stCondLst>
                                            <p:cond delay="0"/>
                                          </p:stCondLst>
                                        </p:cTn>
                                        <p:tgtEl>
                                          <p:spTgt spid="12"/>
                                        </p:tgtEl>
                                      </p:cBhvr>
                                    </p:animEffect>
                                    <p:anim calcmode="lin" valueType="num">
                                      <p:cBhvr>
                                        <p:cTn id="1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9" dur="26">
                                          <p:stCondLst>
                                            <p:cond delay="650"/>
                                          </p:stCondLst>
                                        </p:cTn>
                                        <p:tgtEl>
                                          <p:spTgt spid="12"/>
                                        </p:tgtEl>
                                      </p:cBhvr>
                                      <p:to x="100000" y="60000"/>
                                    </p:animScale>
                                    <p:animScale>
                                      <p:cBhvr>
                                        <p:cTn id="140" dur="166" decel="50000">
                                          <p:stCondLst>
                                            <p:cond delay="676"/>
                                          </p:stCondLst>
                                        </p:cTn>
                                        <p:tgtEl>
                                          <p:spTgt spid="12"/>
                                        </p:tgtEl>
                                      </p:cBhvr>
                                      <p:to x="100000" y="100000"/>
                                    </p:animScale>
                                    <p:animScale>
                                      <p:cBhvr>
                                        <p:cTn id="141" dur="26">
                                          <p:stCondLst>
                                            <p:cond delay="1312"/>
                                          </p:stCondLst>
                                        </p:cTn>
                                        <p:tgtEl>
                                          <p:spTgt spid="12"/>
                                        </p:tgtEl>
                                      </p:cBhvr>
                                      <p:to x="100000" y="80000"/>
                                    </p:animScale>
                                    <p:animScale>
                                      <p:cBhvr>
                                        <p:cTn id="142" dur="166" decel="50000">
                                          <p:stCondLst>
                                            <p:cond delay="1338"/>
                                          </p:stCondLst>
                                        </p:cTn>
                                        <p:tgtEl>
                                          <p:spTgt spid="12"/>
                                        </p:tgtEl>
                                      </p:cBhvr>
                                      <p:to x="100000" y="100000"/>
                                    </p:animScale>
                                    <p:animScale>
                                      <p:cBhvr>
                                        <p:cTn id="143" dur="26">
                                          <p:stCondLst>
                                            <p:cond delay="1642"/>
                                          </p:stCondLst>
                                        </p:cTn>
                                        <p:tgtEl>
                                          <p:spTgt spid="12"/>
                                        </p:tgtEl>
                                      </p:cBhvr>
                                      <p:to x="100000" y="90000"/>
                                    </p:animScale>
                                    <p:animScale>
                                      <p:cBhvr>
                                        <p:cTn id="144" dur="166" decel="50000">
                                          <p:stCondLst>
                                            <p:cond delay="1668"/>
                                          </p:stCondLst>
                                        </p:cTn>
                                        <p:tgtEl>
                                          <p:spTgt spid="12"/>
                                        </p:tgtEl>
                                      </p:cBhvr>
                                      <p:to x="100000" y="100000"/>
                                    </p:animScale>
                                    <p:animScale>
                                      <p:cBhvr>
                                        <p:cTn id="145" dur="26">
                                          <p:stCondLst>
                                            <p:cond delay="1808"/>
                                          </p:stCondLst>
                                        </p:cTn>
                                        <p:tgtEl>
                                          <p:spTgt spid="12"/>
                                        </p:tgtEl>
                                      </p:cBhvr>
                                      <p:to x="100000" y="95000"/>
                                    </p:animScale>
                                    <p:animScale>
                                      <p:cBhvr>
                                        <p:cTn id="14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99647" y="-49680"/>
            <a:ext cx="6736977" cy="1015663"/>
          </a:xfrm>
          <a:prstGeom prst="rect">
            <a:avLst/>
          </a:prstGeom>
          <a:noFill/>
        </p:spPr>
        <p:txBody>
          <a:bodyPr wrap="square" rtlCol="0">
            <a:spAutoFit/>
          </a:bodyPr>
          <a:lstStyle/>
          <a:p>
            <a:pPr algn="ctr"/>
            <a:r>
              <a:rPr lang="ar-DZ" sz="6000" dirty="0">
                <a:latin typeface="Arabic Typesetting" panose="03020402040406030203" pitchFamily="66" charset="-78"/>
                <a:cs typeface="Arabic Typesetting" panose="03020402040406030203" pitchFamily="66" charset="-78"/>
              </a:rPr>
              <a:t> </a:t>
            </a:r>
            <a:endParaRPr lang="fr-FR" sz="6000" dirty="0">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2125" cy="6858000"/>
          </a:xfrm>
          <a:prstGeom prst="rect">
            <a:avLst/>
          </a:prstGeom>
        </p:spPr>
      </p:pic>
      <p:sp>
        <p:nvSpPr>
          <p:cNvPr id="3" name="Rectangle 2"/>
          <p:cNvSpPr/>
          <p:nvPr/>
        </p:nvSpPr>
        <p:spPr>
          <a:xfrm>
            <a:off x="5295332" y="475043"/>
            <a:ext cx="6896668" cy="4154984"/>
          </a:xfrm>
          <a:prstGeom prst="rect">
            <a:avLst/>
          </a:prstGeom>
        </p:spPr>
        <p:txBody>
          <a:bodyPr wrap="square">
            <a:spAutoFit/>
          </a:bodyPr>
          <a:lstStyle/>
          <a:p>
            <a:pPr algn="r" rtl="1"/>
            <a:r>
              <a:rPr lang="ar-DZ" sz="2400" dirty="0"/>
              <a:t>العمليات التي هي من إنتاج العمل الإنساني وبدونها لا يتحقق اي نجاح  مهما كانت الموارد المتاحة للمنظمة .كما يمكن</a:t>
            </a:r>
            <a:br>
              <a:rPr lang="ar-DZ" sz="2400" dirty="0"/>
            </a:br>
            <a:r>
              <a:rPr lang="ar-DZ" sz="2400" dirty="0"/>
              <a:t>القول ان تواجد العنصر البشري فحسب ليس كافياً لضمان تحقيق الأهداف المسطرة من قبل المنظمة والمتمثلة غالبا في</a:t>
            </a:r>
            <a:br>
              <a:rPr lang="ar-DZ" sz="2400" dirty="0"/>
            </a:br>
            <a:r>
              <a:rPr lang="ar-DZ" sz="2400" dirty="0"/>
              <a:t>القدرة على تحقيق الميزة التنافسية ، بل وجب تنمية قدراته الفكرية وإطلاق الفرصة أمامه للإبداع والتطوير وتمكينه من</a:t>
            </a:r>
            <a:br>
              <a:rPr lang="ar-DZ" sz="2400" dirty="0"/>
            </a:br>
            <a:r>
              <a:rPr lang="ar-DZ" sz="2400" dirty="0"/>
              <a:t>مباشرة مسؤولياته حتى تثيره التحديات والمشكلات وتدفعه إلى الابتكار والتطوير ، إذاً ما تتمتع به تلك الموارد البشرية</a:t>
            </a:r>
            <a:br>
              <a:rPr lang="ar-DZ" sz="2400" dirty="0"/>
            </a:br>
            <a:r>
              <a:rPr lang="ar-DZ" sz="2400" dirty="0"/>
              <a:t>من مميزات وقدرات هي التي تصنع النجاح المستمر ، ووضع تلك المبتكرات والاختراعات في حيز التنفيذ . </a:t>
            </a:r>
            <a:br>
              <a:rPr lang="ar-DZ" sz="2400" dirty="0"/>
            </a:br>
            <a:endParaRPr lang="fr-FR" sz="24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6" y="1566959"/>
            <a:ext cx="5472752" cy="3652252"/>
          </a:xfrm>
          <a:prstGeom prst="rect">
            <a:avLst/>
          </a:prstGeom>
          <a:scene3d>
            <a:camera prst="perspectiveHeroicExtremeLeftFacing"/>
            <a:lightRig rig="threePt" dir="t"/>
          </a:scene3d>
        </p:spPr>
      </p:pic>
    </p:spTree>
    <p:extLst>
      <p:ext uri="{BB962C8B-B14F-4D97-AF65-F5344CB8AC3E}">
        <p14:creationId xmlns:p14="http://schemas.microsoft.com/office/powerpoint/2010/main" val="14521253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4" y="33507"/>
            <a:ext cx="12192085" cy="6858000"/>
          </a:xfrm>
          <a:prstGeom prst="rect">
            <a:avLst/>
          </a:prstGeom>
        </p:spPr>
      </p:pic>
      <p:sp>
        <p:nvSpPr>
          <p:cNvPr id="8" name="Rectangle 7"/>
          <p:cNvSpPr/>
          <p:nvPr/>
        </p:nvSpPr>
        <p:spPr>
          <a:xfrm>
            <a:off x="44" y="2539177"/>
            <a:ext cx="12192085" cy="1754328"/>
          </a:xfrm>
          <a:prstGeom prst="rect">
            <a:avLst/>
          </a:prstGeom>
          <a:noFill/>
        </p:spPr>
        <p:txBody>
          <a:bodyPr wrap="square" lIns="91440" tIns="45721" rIns="91440" bIns="45721">
            <a:spAutoFit/>
            <a:scene3d>
              <a:camera prst="orthographicFront"/>
              <a:lightRig rig="soft" dir="t">
                <a:rot lat="0" lon="0" rev="10800000"/>
              </a:lightRig>
            </a:scene3d>
            <a:sp3d>
              <a:bevelT w="27940" h="12700"/>
              <a:contourClr>
                <a:srgbClr val="DDDDDD"/>
              </a:contourClr>
            </a:sp3d>
          </a:bodyPr>
          <a:lstStyle/>
          <a:p>
            <a:pPr algn="ctr"/>
            <a:r>
              <a:rPr lang="ar-DZ" sz="5400" b="1" i="1" u="sng" spc="150" dirty="0">
                <a:ln w="11430"/>
                <a:solidFill>
                  <a:srgbClr val="FF0000"/>
                </a:solidFill>
                <a:effectLst>
                  <a:outerShdw blurRad="25400" algn="tl" rotWithShape="0">
                    <a:srgbClr val="000000">
                      <a:alpha val="43000"/>
                    </a:srgbClr>
                  </a:outerShdw>
                </a:effectLst>
                <a:latin typeface="Baskerville Old Face" panose="02020602080505020303" pitchFamily="18" charset="0"/>
                <a:ea typeface="Segoe UI Symbol" panose="020B0502040204020203" pitchFamily="34" charset="0"/>
                <a:cs typeface="Simplified Arabic" pitchFamily="18" charset="-78"/>
              </a:rPr>
              <a:t>دور الادارة الاستراتيجية للموارد البشرية في تحقيق الميزة التنافسية</a:t>
            </a:r>
            <a:endParaRPr lang="fr-FR" sz="5400" b="1" i="1" u="sng" spc="150" dirty="0">
              <a:ln w="11430"/>
              <a:solidFill>
                <a:srgbClr val="FF0000"/>
              </a:solidFill>
              <a:effectLst>
                <a:outerShdw blurRad="25400" algn="tl" rotWithShape="0">
                  <a:srgbClr val="000000">
                    <a:alpha val="43000"/>
                  </a:srgbClr>
                </a:outerShdw>
              </a:effectLst>
              <a:latin typeface="Baskerville Old Face" panose="02020602080505020303" pitchFamily="18" charset="0"/>
              <a:ea typeface="Segoe UI Symbol" panose="020B0502040204020203" pitchFamily="34" charset="0"/>
              <a:cs typeface="Simplified Arabic" pitchFamily="18" charset="-78"/>
            </a:endParaRPr>
          </a:p>
        </p:txBody>
      </p:sp>
      <p:sp>
        <p:nvSpPr>
          <p:cNvPr id="9" name="ZoneTexte 8"/>
          <p:cNvSpPr txBox="1"/>
          <p:nvPr/>
        </p:nvSpPr>
        <p:spPr>
          <a:xfrm>
            <a:off x="1047715" y="-23"/>
            <a:ext cx="10096571" cy="1569660"/>
          </a:xfrm>
          <a:prstGeom prst="rect">
            <a:avLst/>
          </a:prstGeom>
          <a:noFill/>
        </p:spPr>
        <p:txBody>
          <a:bodyPr wrap="square" rtlCol="0">
            <a:spAutoFit/>
          </a:bodyPr>
          <a:lstStyle/>
          <a:p>
            <a:pPr algn="ctr" rtl="1"/>
            <a:r>
              <a:rPr lang="ar-DZ" sz="1600" b="1" dirty="0">
                <a:solidFill>
                  <a:schemeClr val="bg1"/>
                </a:solidFill>
                <a:latin typeface="Arial" pitchFamily="34" charset="0"/>
                <a:cs typeface="Arial" pitchFamily="34" charset="0"/>
              </a:rPr>
              <a:t>الجمهــورية الجزائــرية الديمقــراطية الشعبيـــة</a:t>
            </a:r>
            <a:br>
              <a:rPr lang="fr-FR" sz="1600" b="1" i="1" dirty="0">
                <a:solidFill>
                  <a:schemeClr val="bg1"/>
                </a:solidFill>
                <a:latin typeface="Arial" pitchFamily="34" charset="0"/>
                <a:cs typeface="Arial" pitchFamily="34" charset="0"/>
              </a:rPr>
            </a:br>
            <a:r>
              <a:rPr lang="ar-DZ" sz="1600" b="1" dirty="0">
                <a:solidFill>
                  <a:schemeClr val="bg1"/>
                </a:solidFill>
                <a:latin typeface="Arial" pitchFamily="34" charset="0"/>
                <a:cs typeface="Arial" pitchFamily="34" charset="0"/>
              </a:rPr>
              <a:t>وزارة التعليــم العــالي و البحــث العلمـي</a:t>
            </a:r>
            <a:br>
              <a:rPr lang="ar-DZ" sz="1600" b="1" dirty="0">
                <a:solidFill>
                  <a:schemeClr val="bg1"/>
                </a:solidFill>
                <a:latin typeface="Arial" pitchFamily="34" charset="0"/>
                <a:cs typeface="Arial" pitchFamily="34" charset="0"/>
              </a:rPr>
            </a:br>
            <a:r>
              <a:rPr lang="ar-DZ" sz="1600" b="1" dirty="0">
                <a:solidFill>
                  <a:schemeClr val="bg1"/>
                </a:solidFill>
                <a:latin typeface="Arial" pitchFamily="34" charset="0"/>
                <a:cs typeface="Arial" pitchFamily="34" charset="0"/>
              </a:rPr>
              <a:t>جــامعة محــمد خيضــر – بسكرة –</a:t>
            </a:r>
            <a:br>
              <a:rPr lang="ar-DZ" sz="1600" b="1" dirty="0">
                <a:solidFill>
                  <a:schemeClr val="bg1"/>
                </a:solidFill>
                <a:latin typeface="Arial" pitchFamily="34" charset="0"/>
                <a:cs typeface="Arial" pitchFamily="34" charset="0"/>
              </a:rPr>
            </a:br>
            <a:r>
              <a:rPr lang="ar-DZ" sz="1600" b="1" dirty="0">
                <a:solidFill>
                  <a:schemeClr val="bg1"/>
                </a:solidFill>
                <a:latin typeface="Arial" pitchFamily="34" charset="0"/>
                <a:cs typeface="Arial" pitchFamily="34" charset="0"/>
              </a:rPr>
              <a:t>كــلية العلــوم الاقتصــادية و التجــارية و علــوم التسييــر</a:t>
            </a:r>
            <a:br>
              <a:rPr lang="ar-DZ" sz="1600" b="1" dirty="0">
                <a:solidFill>
                  <a:schemeClr val="bg1"/>
                </a:solidFill>
                <a:latin typeface="Arial" pitchFamily="34" charset="0"/>
                <a:cs typeface="Arial" pitchFamily="34" charset="0"/>
              </a:rPr>
            </a:br>
            <a:r>
              <a:rPr lang="ar-DZ" sz="1600" b="1" dirty="0">
                <a:solidFill>
                  <a:schemeClr val="bg1"/>
                </a:solidFill>
                <a:latin typeface="Arial" pitchFamily="34" charset="0"/>
                <a:cs typeface="Arial" pitchFamily="34" charset="0"/>
              </a:rPr>
              <a:t>قســـم علـــوم التسييــر </a:t>
            </a:r>
            <a:br>
              <a:rPr lang="ar-DZ" sz="1600" b="1" dirty="0">
                <a:solidFill>
                  <a:schemeClr val="bg1"/>
                </a:solidFill>
                <a:latin typeface="Arial" pitchFamily="34" charset="0"/>
                <a:cs typeface="Arial" pitchFamily="34" charset="0"/>
              </a:rPr>
            </a:br>
            <a:endParaRPr lang="fr-FR" sz="1600" b="1" dirty="0">
              <a:solidFill>
                <a:schemeClr val="bg1"/>
              </a:solidFill>
              <a:latin typeface="Arial" pitchFamily="34" charset="0"/>
              <a:cs typeface="Arial" pitchFamily="34" charset="0"/>
            </a:endParaRPr>
          </a:p>
        </p:txBody>
      </p:sp>
      <p:sp>
        <p:nvSpPr>
          <p:cNvPr id="14" name="ZoneTexte 13"/>
          <p:cNvSpPr txBox="1"/>
          <p:nvPr/>
        </p:nvSpPr>
        <p:spPr>
          <a:xfrm>
            <a:off x="9334523" y="4502549"/>
            <a:ext cx="2667019" cy="1077218"/>
          </a:xfrm>
          <a:prstGeom prst="rect">
            <a:avLst/>
          </a:prstGeom>
          <a:noFill/>
        </p:spPr>
        <p:txBody>
          <a:bodyPr wrap="square" rtlCol="0">
            <a:spAutoFit/>
          </a:bodyPr>
          <a:lstStyle/>
          <a:p>
            <a:pPr algn="r" rtl="1"/>
            <a:r>
              <a:rPr lang="ar-DZ" sz="1600" b="1" dirty="0">
                <a:solidFill>
                  <a:schemeClr val="bg1"/>
                </a:solidFill>
                <a:latin typeface="Arial" pitchFamily="34" charset="0"/>
                <a:cs typeface="Arial" pitchFamily="34" charset="0"/>
              </a:rPr>
              <a:t>من اعداد الطالبات</a:t>
            </a:r>
          </a:p>
          <a:p>
            <a:pPr algn="r" rtl="1"/>
            <a:r>
              <a:rPr lang="ar-DZ" sz="1600" b="1" dirty="0">
                <a:solidFill>
                  <a:schemeClr val="bg1"/>
                </a:solidFill>
                <a:latin typeface="Arial" pitchFamily="34" charset="0"/>
                <a:cs typeface="Arial" pitchFamily="34" charset="0"/>
              </a:rPr>
              <a:t>عفيصة شيماء</a:t>
            </a:r>
          </a:p>
          <a:p>
            <a:pPr algn="r" rtl="1"/>
            <a:r>
              <a:rPr lang="ar-DZ" sz="1600" b="1" dirty="0">
                <a:solidFill>
                  <a:schemeClr val="bg1"/>
                </a:solidFill>
                <a:latin typeface="Arial" pitchFamily="34" charset="0"/>
                <a:cs typeface="Arial" pitchFamily="34" charset="0"/>
              </a:rPr>
              <a:t>طاهري هاجر </a:t>
            </a:r>
          </a:p>
          <a:p>
            <a:pPr algn="r" rtl="1"/>
            <a:r>
              <a:rPr lang="ar-DZ" sz="1600" b="1" dirty="0">
                <a:solidFill>
                  <a:schemeClr val="bg1"/>
                </a:solidFill>
                <a:latin typeface="Arial" pitchFamily="34" charset="0"/>
                <a:cs typeface="Arial" pitchFamily="34" charset="0"/>
              </a:rPr>
              <a:t>ضحوة سارة</a:t>
            </a:r>
          </a:p>
        </p:txBody>
      </p:sp>
      <p:sp>
        <p:nvSpPr>
          <p:cNvPr id="16" name="ZoneTexte 15"/>
          <p:cNvSpPr txBox="1"/>
          <p:nvPr/>
        </p:nvSpPr>
        <p:spPr>
          <a:xfrm>
            <a:off x="285709" y="4669708"/>
            <a:ext cx="3810027" cy="830997"/>
          </a:xfrm>
          <a:prstGeom prst="rect">
            <a:avLst/>
          </a:prstGeom>
          <a:noFill/>
        </p:spPr>
        <p:txBody>
          <a:bodyPr wrap="square" rtlCol="0">
            <a:spAutoFit/>
          </a:bodyPr>
          <a:lstStyle/>
          <a:p>
            <a:pPr algn="r" rtl="1"/>
            <a:r>
              <a:rPr lang="ar-DZ" sz="1600" b="1" dirty="0">
                <a:solidFill>
                  <a:schemeClr val="bg1"/>
                </a:solidFill>
                <a:latin typeface="Arial" pitchFamily="34" charset="0"/>
                <a:cs typeface="Arial" pitchFamily="34" charset="0"/>
              </a:rPr>
              <a:t>تحت إشراف أستاذة </a:t>
            </a:r>
          </a:p>
          <a:p>
            <a:pPr algn="r" rtl="1"/>
            <a:r>
              <a:rPr lang="ar-DZ" sz="1600" b="1" dirty="0">
                <a:solidFill>
                  <a:schemeClr val="bg1"/>
                </a:solidFill>
                <a:latin typeface="Arial" pitchFamily="34" charset="0"/>
                <a:cs typeface="Arial" pitchFamily="34" charset="0"/>
              </a:rPr>
              <a:t>موسي سهام</a:t>
            </a:r>
          </a:p>
          <a:p>
            <a:pPr algn="r" rtl="1">
              <a:buFontTx/>
              <a:buChar char="-"/>
            </a:pPr>
            <a:endParaRPr lang="fr-FR" sz="1600" b="1" dirty="0">
              <a:solidFill>
                <a:schemeClr val="bg1"/>
              </a:solidFill>
              <a:latin typeface="Arial" pitchFamily="34" charset="0"/>
              <a:cs typeface="Arial" pitchFamily="34" charset="0"/>
            </a:endParaRPr>
          </a:p>
        </p:txBody>
      </p:sp>
      <p:sp>
        <p:nvSpPr>
          <p:cNvPr id="17" name="ZoneTexte 16"/>
          <p:cNvSpPr txBox="1"/>
          <p:nvPr/>
        </p:nvSpPr>
        <p:spPr>
          <a:xfrm>
            <a:off x="3809984" y="6131502"/>
            <a:ext cx="4095779" cy="369332"/>
          </a:xfrm>
          <a:prstGeom prst="rect">
            <a:avLst/>
          </a:prstGeom>
          <a:noFill/>
        </p:spPr>
        <p:txBody>
          <a:bodyPr wrap="square" rtlCol="0">
            <a:spAutoFit/>
          </a:bodyPr>
          <a:lstStyle/>
          <a:p>
            <a:pPr algn="ctr"/>
            <a:r>
              <a:rPr lang="ar-DZ" b="1" dirty="0">
                <a:solidFill>
                  <a:schemeClr val="bg1"/>
                </a:solidFill>
                <a:latin typeface="Arial" pitchFamily="34" charset="0"/>
                <a:cs typeface="Arial" pitchFamily="34" charset="0"/>
              </a:rPr>
              <a:t>السنة الجامعية: 2021/2020</a:t>
            </a:r>
            <a:endParaRPr lang="fr-FR" b="1" dirty="0">
              <a:solidFill>
                <a:schemeClr val="bg1"/>
              </a:solidFill>
              <a:latin typeface="Arial" pitchFamily="34" charset="0"/>
              <a:cs typeface="Arial" pitchFamily="34" charset="0"/>
            </a:endParaRPr>
          </a:p>
        </p:txBody>
      </p:sp>
      <p:pic>
        <p:nvPicPr>
          <p:cNvPr id="11" name="Image 10" descr="Related image"/>
          <p:cNvPicPr/>
          <p:nvPr/>
        </p:nvPicPr>
        <p:blipFill>
          <a:blip r:embed="rId3"/>
          <a:srcRect/>
          <a:stretch>
            <a:fillRect/>
          </a:stretch>
        </p:blipFill>
        <p:spPr bwMode="auto">
          <a:xfrm>
            <a:off x="10382280" y="642918"/>
            <a:ext cx="1437219" cy="1143008"/>
          </a:xfrm>
          <a:prstGeom prst="ellipse">
            <a:avLst/>
          </a:prstGeom>
          <a:ln>
            <a:noFill/>
          </a:ln>
          <a:effectLst>
            <a:softEdge rad="112500"/>
          </a:effectLst>
        </p:spPr>
      </p:pic>
      <p:pic>
        <p:nvPicPr>
          <p:cNvPr id="12" name="Image 11" descr="Related image"/>
          <p:cNvPicPr/>
          <p:nvPr/>
        </p:nvPicPr>
        <p:blipFill>
          <a:blip r:embed="rId3"/>
          <a:srcRect/>
          <a:stretch>
            <a:fillRect/>
          </a:stretch>
        </p:blipFill>
        <p:spPr bwMode="auto">
          <a:xfrm>
            <a:off x="476211" y="642918"/>
            <a:ext cx="1437219" cy="1143008"/>
          </a:xfrm>
          <a:prstGeom prst="ellipse">
            <a:avLst/>
          </a:prstGeom>
          <a:ln>
            <a:noFill/>
          </a:ln>
          <a:effectLst>
            <a:softEdge rad="112500"/>
          </a:effectLst>
        </p:spPr>
      </p:pic>
    </p:spTree>
    <p:extLst>
      <p:ext uri="{BB962C8B-B14F-4D97-AF65-F5344CB8AC3E}">
        <p14:creationId xmlns:p14="http://schemas.microsoft.com/office/powerpoint/2010/main" val="314324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égende à une bordure 2 3"/>
          <p:cNvSpPr/>
          <p:nvPr/>
        </p:nvSpPr>
        <p:spPr>
          <a:xfrm>
            <a:off x="1446663" y="1255594"/>
            <a:ext cx="9237004" cy="5602406"/>
          </a:xfrm>
          <a:prstGeom prst="accentCallout2">
            <a:avLst>
              <a:gd name="adj1" fmla="val 31746"/>
              <a:gd name="adj2" fmla="val -328"/>
              <a:gd name="adj3" fmla="val 32760"/>
              <a:gd name="adj4" fmla="val -657"/>
              <a:gd name="adj5" fmla="val 64869"/>
              <a:gd name="adj6" fmla="val -320"/>
            </a:avLst>
          </a:prstGeom>
          <a:solidFill>
            <a:schemeClr val="bg1">
              <a:lumMod val="75000"/>
            </a:schemeClr>
          </a:solidFill>
          <a:ln>
            <a:solidFill>
              <a:schemeClr val="accent5">
                <a:lumMod val="75000"/>
              </a:schemeClr>
            </a:solidFill>
          </a:ln>
          <a:effectLst>
            <a:glow rad="139700">
              <a:schemeClr val="accent5">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a:solidFill>
                  <a:schemeClr val="tx1">
                    <a:lumMod val="85000"/>
                    <a:lumOff val="15000"/>
                  </a:schemeClr>
                </a:solidFill>
              </a:rPr>
              <a:t>باعتبار المورد البشري هو الذي يعمل على تفعيل واستثمار باقي الموارد المادية والتقنية الأخرى في المنظمة فإن نجاح</a:t>
            </a:r>
            <a:br>
              <a:rPr lang="ar-DZ" dirty="0">
                <a:solidFill>
                  <a:schemeClr val="tx1">
                    <a:lumMod val="85000"/>
                    <a:lumOff val="15000"/>
                  </a:schemeClr>
                </a:solidFill>
              </a:rPr>
            </a:br>
            <a:r>
              <a:rPr lang="ar-DZ" dirty="0">
                <a:solidFill>
                  <a:schemeClr val="tx1">
                    <a:lumMod val="85000"/>
                    <a:lumOff val="15000"/>
                  </a:schemeClr>
                </a:solidFill>
              </a:rPr>
              <a:t>المنظمة يعتمد بالدرجة الأولى على نوعية هذه الموارد البشرية لذا وجب على مختلف المنظمات التي تسعى لبلوغ اهدافها</a:t>
            </a:r>
            <a:endParaRPr lang="fr-FR" dirty="0">
              <a:solidFill>
                <a:schemeClr val="tx1">
                  <a:lumMod val="85000"/>
                  <a:lumOff val="15000"/>
                </a:schemeClr>
              </a:solidFill>
            </a:endParaRPr>
          </a:p>
          <a:p>
            <a:pPr algn="r" rtl="1"/>
            <a:endParaRPr lang="fr-FR" dirty="0">
              <a:solidFill>
                <a:schemeClr val="tx1">
                  <a:lumMod val="85000"/>
                  <a:lumOff val="15000"/>
                </a:schemeClr>
              </a:solidFill>
            </a:endParaRPr>
          </a:p>
          <a:p>
            <a:pPr algn="r" rtl="1"/>
            <a:r>
              <a:rPr lang="ar-DZ" dirty="0">
                <a:solidFill>
                  <a:schemeClr val="tx1">
                    <a:lumMod val="85000"/>
                    <a:lumOff val="15000"/>
                  </a:schemeClr>
                </a:solidFill>
              </a:rPr>
              <a:t>أن توجه جهودها في سبيل تطوير وتنمية هذا المورد من أجل الوصول به إلى حد الامتياز وذلك من خلال توفير الصفات</a:t>
            </a:r>
            <a:br>
              <a:rPr lang="ar-DZ" dirty="0">
                <a:solidFill>
                  <a:schemeClr val="tx1">
                    <a:lumMod val="85000"/>
                    <a:lumOff val="15000"/>
                  </a:schemeClr>
                </a:solidFill>
              </a:rPr>
            </a:br>
            <a:r>
              <a:rPr lang="ar-DZ" dirty="0">
                <a:solidFill>
                  <a:schemeClr val="tx1">
                    <a:lumMod val="85000"/>
                    <a:lumOff val="15000"/>
                  </a:schemeClr>
                </a:solidFill>
              </a:rPr>
              <a:t>التالي</a:t>
            </a:r>
            <a:r>
              <a:rPr lang="fr-FR" dirty="0">
                <a:solidFill>
                  <a:schemeClr val="tx1">
                    <a:lumMod val="85000"/>
                    <a:lumOff val="15000"/>
                  </a:schemeClr>
                </a:solidFill>
              </a:rPr>
              <a:t> </a:t>
            </a:r>
          </a:p>
          <a:p>
            <a:pPr algn="r" rtl="1"/>
            <a:r>
              <a:rPr lang="ar-DZ" dirty="0">
                <a:solidFill>
                  <a:schemeClr val="tx1">
                    <a:lumMod val="85000"/>
                    <a:lumOff val="15000"/>
                  </a:schemeClr>
                </a:solidFill>
              </a:rPr>
              <a:t>أن تكون نادرة أي غير متاحة للمنافسين ، بمعنى أن يتوفر للمؤسسة موارد بشرية نادرة المهارات والقدرات ولا</a:t>
            </a:r>
            <a:br>
              <a:rPr lang="ar-DZ" dirty="0">
                <a:solidFill>
                  <a:schemeClr val="tx1">
                    <a:lumMod val="85000"/>
                    <a:lumOff val="15000"/>
                  </a:schemeClr>
                </a:solidFill>
              </a:rPr>
            </a:br>
            <a:r>
              <a:rPr lang="ar-DZ" dirty="0">
                <a:solidFill>
                  <a:schemeClr val="tx1">
                    <a:lumMod val="85000"/>
                    <a:lumOff val="15000"/>
                  </a:schemeClr>
                </a:solidFill>
              </a:rPr>
              <a:t>يمكن للمنافسين الحصول على مثلها ، كأن تتوفر لدى هذه الموارد البشرية القدرة على الابتكار والإبداع وقبول</a:t>
            </a:r>
            <a:br>
              <a:rPr lang="ar-DZ" dirty="0">
                <a:solidFill>
                  <a:schemeClr val="tx1">
                    <a:lumMod val="85000"/>
                    <a:lumOff val="15000"/>
                  </a:schemeClr>
                </a:solidFill>
              </a:rPr>
            </a:br>
            <a:r>
              <a:rPr lang="ar-DZ" dirty="0">
                <a:solidFill>
                  <a:schemeClr val="tx1">
                    <a:lumMod val="85000"/>
                    <a:lumOff val="15000"/>
                  </a:schemeClr>
                </a:solidFill>
              </a:rPr>
              <a:t>التحديات والمهام الصعبة والقدرة على التعامل مع تقنيات مختلفة .</a:t>
            </a:r>
            <a:br>
              <a:rPr lang="ar-DZ" dirty="0">
                <a:solidFill>
                  <a:schemeClr val="tx1">
                    <a:lumMod val="85000"/>
                    <a:lumOff val="15000"/>
                  </a:schemeClr>
                </a:solidFill>
              </a:rPr>
            </a:br>
            <a:r>
              <a:rPr lang="ar-DZ" b="1" dirty="0">
                <a:solidFill>
                  <a:schemeClr val="tx1">
                    <a:lumMod val="85000"/>
                    <a:lumOff val="15000"/>
                  </a:schemeClr>
                </a:solidFill>
              </a:rPr>
              <a:t>- </a:t>
            </a:r>
            <a:r>
              <a:rPr lang="ar-DZ" dirty="0">
                <a:solidFill>
                  <a:schemeClr val="tx1">
                    <a:lumMod val="85000"/>
                    <a:lumOff val="15000"/>
                  </a:schemeClr>
                </a:solidFill>
              </a:rPr>
              <a:t>أن تكون الموارد البشرية قادرة على إنتاج القيم " " </a:t>
            </a:r>
            <a:r>
              <a:rPr lang="fr-FR" dirty="0">
                <a:solidFill>
                  <a:schemeClr val="tx1">
                    <a:lumMod val="85000"/>
                    <a:lumOff val="15000"/>
                  </a:schemeClr>
                </a:solidFill>
              </a:rPr>
              <a:t>Valeur</a:t>
            </a:r>
            <a:r>
              <a:rPr lang="ar-DZ" dirty="0">
                <a:solidFill>
                  <a:schemeClr val="tx1">
                    <a:lumMod val="85000"/>
                    <a:lumOff val="15000"/>
                  </a:schemeClr>
                </a:solidFill>
              </a:rPr>
              <a:t>من خلال تنظيم غير مسبوق" " </a:t>
            </a:r>
            <a:r>
              <a:rPr lang="fr-FR" dirty="0">
                <a:solidFill>
                  <a:schemeClr val="tx1">
                    <a:lumMod val="85000"/>
                    <a:lumOff val="15000"/>
                  </a:schemeClr>
                </a:solidFill>
              </a:rPr>
              <a:t>sans précédent</a:t>
            </a:r>
            <a:br>
              <a:rPr lang="fr-FR" dirty="0">
                <a:solidFill>
                  <a:schemeClr val="tx1">
                    <a:lumMod val="85000"/>
                    <a:lumOff val="15000"/>
                  </a:schemeClr>
                </a:solidFill>
              </a:rPr>
            </a:br>
            <a:r>
              <a:rPr lang="ar-DZ" dirty="0">
                <a:solidFill>
                  <a:schemeClr val="tx1">
                    <a:lumMod val="85000"/>
                    <a:lumOff val="15000"/>
                  </a:schemeClr>
                </a:solidFill>
              </a:rPr>
              <a:t>وتكامل المهارات والخبرات ومن خلال القدرات العالية على العمل في فريق . </a:t>
            </a:r>
            <a:br>
              <a:rPr lang="ar-DZ" dirty="0">
                <a:solidFill>
                  <a:schemeClr val="tx1">
                    <a:lumMod val="85000"/>
                    <a:lumOff val="15000"/>
                  </a:schemeClr>
                </a:solidFill>
              </a:rPr>
            </a:br>
            <a:r>
              <a:rPr lang="ar-DZ" dirty="0">
                <a:solidFill>
                  <a:schemeClr val="tx1">
                    <a:lumMod val="85000"/>
                    <a:lumOff val="15000"/>
                  </a:schemeClr>
                </a:solidFill>
              </a:rPr>
              <a:t>أن يصعب على المنافسين تقليدها ، سواء بالتدريب والتأهيل ، ولعل ما يذكر عن الموارد البشرية اليابانية هو نوع من</a:t>
            </a:r>
            <a:br>
              <a:rPr lang="ar-DZ" dirty="0">
                <a:solidFill>
                  <a:schemeClr val="tx1">
                    <a:lumMod val="85000"/>
                    <a:lumOff val="15000"/>
                  </a:schemeClr>
                </a:solidFill>
              </a:rPr>
            </a:br>
            <a:r>
              <a:rPr lang="ar-DZ" dirty="0">
                <a:solidFill>
                  <a:schemeClr val="tx1">
                    <a:lumMod val="85000"/>
                    <a:lumOff val="15000"/>
                  </a:schemeClr>
                </a:solidFill>
              </a:rPr>
              <a:t>الموارد التي يصعب تقليدها إذا تعرف على نها مرتبطة بالمؤسسات التي تعمل فيها ارتباطاً وثيقاً يعبر عنه بفكرة التوظف</a:t>
            </a:r>
            <a:br>
              <a:rPr lang="ar-DZ" dirty="0">
                <a:solidFill>
                  <a:schemeClr val="tx1">
                    <a:lumMod val="85000"/>
                    <a:lumOff val="15000"/>
                  </a:schemeClr>
                </a:solidFill>
              </a:rPr>
            </a:br>
            <a:r>
              <a:rPr lang="ar-DZ" dirty="0">
                <a:solidFill>
                  <a:schemeClr val="tx1">
                    <a:lumMod val="85000"/>
                    <a:lumOff val="15000"/>
                  </a:schemeClr>
                </a:solidFill>
              </a:rPr>
              <a:t>الدائم ، فتعتبر هذه الحالة فريدة من نوعها ، لا تكرر بسهولة في غير المؤسسات اليابانية .</a:t>
            </a:r>
            <a:br>
              <a:rPr lang="ar-DZ" dirty="0">
                <a:solidFill>
                  <a:schemeClr val="tx1">
                    <a:lumMod val="85000"/>
                    <a:lumOff val="15000"/>
                  </a:schemeClr>
                </a:solidFill>
              </a:rPr>
            </a:br>
            <a:r>
              <a:rPr lang="ar-DZ" dirty="0">
                <a:solidFill>
                  <a:schemeClr val="tx1">
                    <a:lumMod val="85000"/>
                    <a:lumOff val="15000"/>
                  </a:schemeClr>
                </a:solidFill>
              </a:rPr>
              <a:t>لكن لكي تمتلك المؤسسة هذه الموارد البشرية المتميزة يجب أن توفر مجموعة من المتطلبات والأسس التي يمكن حصرها في</a:t>
            </a:r>
            <a:br>
              <a:rPr lang="ar-DZ" dirty="0">
                <a:solidFill>
                  <a:schemeClr val="tx1">
                    <a:lumMod val="85000"/>
                    <a:lumOff val="15000"/>
                  </a:schemeClr>
                </a:solidFill>
              </a:rPr>
            </a:br>
            <a:r>
              <a:rPr lang="ar-DZ" dirty="0">
                <a:solidFill>
                  <a:schemeClr val="tx1">
                    <a:lumMod val="85000"/>
                    <a:lumOff val="15000"/>
                  </a:schemeClr>
                </a:solidFill>
              </a:rPr>
              <a:t>هذه النقاط </a:t>
            </a:r>
            <a:endParaRPr lang="fr-FR" dirty="0">
              <a:solidFill>
                <a:schemeClr val="tx1">
                  <a:lumMod val="85000"/>
                  <a:lumOff val="15000"/>
                </a:schemeClr>
              </a:solidFill>
            </a:endParaRPr>
          </a:p>
          <a:p>
            <a:pPr algn="r" rtl="1"/>
            <a:r>
              <a:rPr lang="ar-DZ" dirty="0">
                <a:solidFill>
                  <a:schemeClr val="tx1">
                    <a:lumMod val="85000"/>
                    <a:lumOff val="15000"/>
                  </a:schemeClr>
                </a:solidFill>
              </a:rPr>
              <a:t> </a:t>
            </a:r>
            <a:br>
              <a:rPr lang="ar-DZ" dirty="0">
                <a:solidFill>
                  <a:schemeClr val="tx1">
                    <a:lumMod val="85000"/>
                    <a:lumOff val="15000"/>
                  </a:schemeClr>
                </a:solidFill>
              </a:rPr>
            </a:br>
            <a:endParaRPr lang="fr-FR" dirty="0">
              <a:solidFill>
                <a:schemeClr val="tx1">
                  <a:lumMod val="85000"/>
                  <a:lumOff val="15000"/>
                </a:schemeClr>
              </a:solidFill>
            </a:endParaRPr>
          </a:p>
          <a:p>
            <a:pPr algn="r" rtl="1"/>
            <a:endParaRPr lang="fr-FR" dirty="0">
              <a:solidFill>
                <a:schemeClr val="tx1">
                  <a:lumMod val="85000"/>
                  <a:lumOff val="15000"/>
                </a:schemeClr>
              </a:solidFill>
            </a:endParaRPr>
          </a:p>
          <a:p>
            <a:pPr algn="r" rtl="1"/>
            <a:endParaRPr lang="fr-FR" dirty="0">
              <a:solidFill>
                <a:schemeClr val="tx1">
                  <a:lumMod val="85000"/>
                  <a:lumOff val="15000"/>
                </a:schemeClr>
              </a:solidFill>
            </a:endParaRPr>
          </a:p>
          <a:p>
            <a:pPr algn="r" rtl="1"/>
            <a:r>
              <a:rPr lang="ar-DZ" dirty="0">
                <a:solidFill>
                  <a:schemeClr val="tx1">
                    <a:lumMod val="85000"/>
                    <a:lumOff val="15000"/>
                  </a:schemeClr>
                </a:solidFill>
              </a:rPr>
              <a:t> </a:t>
            </a:r>
            <a:br>
              <a:rPr lang="ar-DZ" dirty="0">
                <a:solidFill>
                  <a:schemeClr val="tx1">
                    <a:lumMod val="85000"/>
                    <a:lumOff val="15000"/>
                  </a:schemeClr>
                </a:solidFill>
              </a:rPr>
            </a:br>
            <a:endParaRPr lang="fr-FR" dirty="0">
              <a:solidFill>
                <a:schemeClr val="tx1">
                  <a:lumMod val="85000"/>
                  <a:lumOff val="15000"/>
                </a:schemeClr>
              </a:solidFill>
              <a:latin typeface="Traditional Arabic" panose="02020603050405020304" pitchFamily="18" charset="-78"/>
              <a:cs typeface="Traditional Arabic" panose="02020603050405020304" pitchFamily="18" charset="-78"/>
            </a:endParaRPr>
          </a:p>
        </p:txBody>
      </p:sp>
      <p:sp>
        <p:nvSpPr>
          <p:cNvPr id="2" name="Rectangle 1"/>
          <p:cNvSpPr/>
          <p:nvPr/>
        </p:nvSpPr>
        <p:spPr>
          <a:xfrm>
            <a:off x="5627426" y="335339"/>
            <a:ext cx="5877636" cy="584775"/>
          </a:xfrm>
          <a:prstGeom prst="rect">
            <a:avLst/>
          </a:prstGeom>
        </p:spPr>
        <p:txBody>
          <a:bodyPr wrap="square">
            <a:spAutoFit/>
          </a:bodyPr>
          <a:lstStyle/>
          <a:p>
            <a:r>
              <a:rPr lang="ar-DZ" sz="3200" dirty="0"/>
              <a:t>أسس تنمية القدرات التنافسية للموارد البشرية </a:t>
            </a:r>
            <a:endParaRPr lang="fr-FR" sz="3200" dirty="0"/>
          </a:p>
        </p:txBody>
      </p:sp>
    </p:spTree>
    <p:extLst>
      <p:ext uri="{BB962C8B-B14F-4D97-AF65-F5344CB8AC3E}">
        <p14:creationId xmlns:p14="http://schemas.microsoft.com/office/powerpoint/2010/main" val="1205075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p:cNvSpPr/>
          <p:nvPr/>
        </p:nvSpPr>
        <p:spPr>
          <a:xfrm>
            <a:off x="564524" y="1091821"/>
            <a:ext cx="11062951" cy="5566557"/>
          </a:xfrm>
          <a:prstGeom prst="flowChartAlternateProcess">
            <a:avLst/>
          </a:prstGeom>
          <a:solidFill>
            <a:schemeClr val="bg1">
              <a:lumMod val="95000"/>
            </a:schemeClr>
          </a:solid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000" dirty="0">
                <a:solidFill>
                  <a:srgbClr val="FF0000"/>
                </a:solidFill>
              </a:rPr>
              <a:t>1</a:t>
            </a:r>
            <a:r>
              <a:rPr lang="ar-DZ" sz="2000" dirty="0">
                <a:solidFill>
                  <a:schemeClr val="tx1">
                    <a:lumMod val="85000"/>
                    <a:lumOff val="15000"/>
                  </a:schemeClr>
                </a:solidFill>
              </a:rPr>
              <a:t>التدقيق في اختيار العناصر المرشحة لشغل وظائف تسهم في قضية بناء وتنمية وتوظيف القدرات التنافسية بوضع</a:t>
            </a:r>
            <a:br>
              <a:rPr lang="ar-DZ" sz="2000" dirty="0">
                <a:solidFill>
                  <a:schemeClr val="tx1">
                    <a:lumMod val="85000"/>
                    <a:lumOff val="15000"/>
                  </a:schemeClr>
                </a:solidFill>
              </a:rPr>
            </a:br>
            <a:r>
              <a:rPr lang="ar-DZ" sz="2000" dirty="0">
                <a:solidFill>
                  <a:schemeClr val="tx1">
                    <a:lumMod val="85000"/>
                    <a:lumOff val="15000"/>
                  </a:schemeClr>
                </a:solidFill>
              </a:rPr>
              <a:t>الأسس السليمة لتقدير احتياجات المنظمة من الموارد البشرية وتحديد مواصفات وخصائص الأفراد المطلوبين بعناية</a:t>
            </a:r>
            <a:endParaRPr lang="fr-FR" sz="2000" dirty="0">
              <a:solidFill>
                <a:schemeClr val="tx1">
                  <a:lumMod val="85000"/>
                  <a:lumOff val="15000"/>
                </a:schemeClr>
              </a:solidFill>
            </a:endParaRPr>
          </a:p>
          <a:p>
            <a:pPr algn="ctr" rtl="1"/>
            <a:endParaRPr lang="fr-FR" sz="2000" dirty="0">
              <a:solidFill>
                <a:schemeClr val="tx1">
                  <a:lumMod val="85000"/>
                  <a:lumOff val="15000"/>
                </a:schemeClr>
              </a:solidFill>
            </a:endParaRPr>
          </a:p>
          <a:p>
            <a:pPr algn="ctr" rtl="1"/>
            <a:r>
              <a:rPr lang="fr-FR" sz="2000" dirty="0">
                <a:solidFill>
                  <a:srgbClr val="FF0000"/>
                </a:solidFill>
              </a:rPr>
              <a:t>2</a:t>
            </a:r>
            <a:r>
              <a:rPr lang="ar-DZ" sz="2000" dirty="0">
                <a:solidFill>
                  <a:schemeClr val="tx1">
                    <a:lumMod val="85000"/>
                    <a:lumOff val="15000"/>
                  </a:schemeClr>
                </a:solidFill>
              </a:rPr>
              <a:t>الاهتمام بتدريب الموارد البشرية بمعنى أشمل وأعمق مما كانت تتعامل به إدارة الموارد البشرية التقليدية ، أي عدم</a:t>
            </a:r>
            <a:br>
              <a:rPr lang="ar-DZ" sz="2000" dirty="0">
                <a:solidFill>
                  <a:schemeClr val="tx1">
                    <a:lumMod val="85000"/>
                    <a:lumOff val="15000"/>
                  </a:schemeClr>
                </a:solidFill>
              </a:rPr>
            </a:br>
            <a:r>
              <a:rPr lang="ar-DZ" sz="2000" dirty="0">
                <a:solidFill>
                  <a:schemeClr val="tx1">
                    <a:lumMod val="85000"/>
                    <a:lumOff val="15000"/>
                  </a:schemeClr>
                </a:solidFill>
              </a:rPr>
              <a:t>انحصارها على الأفراد الذين يبدون قصور في مستويات أدائهم ، بل يجب أن يشمل جميع أفراد المنظمة مهما كان سنهم ،</a:t>
            </a:r>
            <a:endParaRPr lang="fr-FR" sz="2000" dirty="0">
              <a:solidFill>
                <a:schemeClr val="tx1">
                  <a:lumMod val="85000"/>
                  <a:lumOff val="15000"/>
                </a:schemeClr>
              </a:solidFill>
            </a:endParaRPr>
          </a:p>
          <a:p>
            <a:pPr algn="ctr" rtl="1"/>
            <a:r>
              <a:rPr lang="ar-DZ" sz="2000" dirty="0">
                <a:solidFill>
                  <a:schemeClr val="tx1">
                    <a:lumMod val="85000"/>
                    <a:lumOff val="15000"/>
                  </a:schemeClr>
                </a:solidFill>
              </a:rPr>
              <a:t>ومهما كان مستواهم المعرفي والوظيفي ، أي جميع أفراد المنظمة لا على التعيين ، وقد تبين منهجية إدارة الموارد البشرية</a:t>
            </a:r>
            <a:br>
              <a:rPr lang="ar-DZ" sz="2000" dirty="0">
                <a:solidFill>
                  <a:schemeClr val="tx1">
                    <a:lumMod val="85000"/>
                    <a:lumOff val="15000"/>
                  </a:schemeClr>
                </a:solidFill>
              </a:rPr>
            </a:br>
            <a:r>
              <a:rPr lang="ar-DZ" sz="2000" dirty="0">
                <a:solidFill>
                  <a:schemeClr val="tx1">
                    <a:lumMod val="85000"/>
                    <a:lumOff val="15000"/>
                  </a:schemeClr>
                </a:solidFill>
              </a:rPr>
              <a:t>الاستراتيجية أن تفعيل التدريب وجرعات تنمية الموارد البشرية لا تتحقق بمجرد توجيهها وتركيزها على الأفراد القائمين</a:t>
            </a:r>
            <a:br>
              <a:rPr lang="ar-DZ" sz="2000" dirty="0">
                <a:solidFill>
                  <a:schemeClr val="tx1">
                    <a:lumMod val="85000"/>
                    <a:lumOff val="15000"/>
                  </a:schemeClr>
                </a:solidFill>
              </a:rPr>
            </a:br>
            <a:r>
              <a:rPr lang="ar-DZ" sz="2000" dirty="0">
                <a:solidFill>
                  <a:schemeClr val="tx1">
                    <a:lumMod val="85000"/>
                    <a:lumOff val="15000"/>
                  </a:schemeClr>
                </a:solidFill>
              </a:rPr>
              <a:t>بالعمل ، وإنما لا بد من أن تتناول جهود التنمية المنظمة ذاتها وذلك من خلال تحويلها إلى منظمة تتعلم حتى </a:t>
            </a:r>
            <a:r>
              <a:rPr lang="ar-DZ" sz="2000" dirty="0" err="1">
                <a:solidFill>
                  <a:schemeClr val="tx1">
                    <a:lumMod val="85000"/>
                    <a:lumOff val="15000"/>
                  </a:schemeClr>
                </a:solidFill>
              </a:rPr>
              <a:t>يهئ</a:t>
            </a:r>
            <a:r>
              <a:rPr lang="ar-DZ" sz="2000" dirty="0">
                <a:solidFill>
                  <a:schemeClr val="tx1">
                    <a:lumMod val="85000"/>
                    <a:lumOff val="15000"/>
                  </a:schemeClr>
                </a:solidFill>
              </a:rPr>
              <a:t> الفرص</a:t>
            </a:r>
            <a:br>
              <a:rPr lang="ar-DZ" sz="2000" dirty="0">
                <a:solidFill>
                  <a:schemeClr val="tx1">
                    <a:lumMod val="85000"/>
                    <a:lumOff val="15000"/>
                  </a:schemeClr>
                </a:solidFill>
              </a:rPr>
            </a:br>
            <a:r>
              <a:rPr lang="ar-DZ" sz="2000" dirty="0">
                <a:solidFill>
                  <a:schemeClr val="tx1">
                    <a:lumMod val="85000"/>
                    <a:lumOff val="15000"/>
                  </a:schemeClr>
                </a:solidFill>
              </a:rPr>
              <a:t>للعاملين فيها بالتعلم وتتميز معارفهم في تطوير الأداء </a:t>
            </a:r>
            <a:r>
              <a:rPr lang="fr-FR" sz="2000" dirty="0">
                <a:solidFill>
                  <a:schemeClr val="tx1">
                    <a:lumMod val="85000"/>
                    <a:lumOff val="15000"/>
                  </a:schemeClr>
                </a:solidFill>
              </a:rPr>
              <a:t>                                                                            </a:t>
            </a:r>
          </a:p>
          <a:p>
            <a:pPr algn="ctr" rtl="1"/>
            <a:r>
              <a:rPr lang="fr-FR" sz="2000" dirty="0">
                <a:solidFill>
                  <a:schemeClr val="tx1">
                    <a:lumMod val="85000"/>
                    <a:lumOff val="15000"/>
                  </a:schemeClr>
                </a:solidFill>
              </a:rPr>
              <a:t>                                                                     </a:t>
            </a:r>
          </a:p>
          <a:p>
            <a:pPr algn="ctr" rtl="1"/>
            <a:r>
              <a:rPr lang="fr-FR" sz="2000" dirty="0">
                <a:solidFill>
                  <a:srgbClr val="FF0000"/>
                </a:solidFill>
              </a:rPr>
              <a:t>3</a:t>
            </a:r>
            <a:r>
              <a:rPr lang="ar-DZ" sz="2000" dirty="0">
                <a:solidFill>
                  <a:schemeClr val="tx1">
                    <a:lumMod val="85000"/>
                    <a:lumOff val="15000"/>
                  </a:schemeClr>
                </a:solidFill>
              </a:rPr>
              <a:t>ولكي تضمن المؤسسة ذلك يجب أن تكون في ارتباط مستمر مع الجامعات ومراكز البحث وحتى المؤسسات الرائدة لكي</a:t>
            </a:r>
            <a:br>
              <a:rPr lang="ar-DZ" sz="2000" dirty="0">
                <a:solidFill>
                  <a:schemeClr val="tx1">
                    <a:lumMod val="85000"/>
                    <a:lumOff val="15000"/>
                  </a:schemeClr>
                </a:solidFill>
              </a:rPr>
            </a:br>
            <a:r>
              <a:rPr lang="ar-DZ" sz="2000" dirty="0">
                <a:solidFill>
                  <a:schemeClr val="tx1">
                    <a:lumMod val="85000"/>
                    <a:lumOff val="15000"/>
                  </a:schemeClr>
                </a:solidFill>
              </a:rPr>
              <a:t>يتسنى لها الحصول على المعارف الجديدة .</a:t>
            </a:r>
            <a:r>
              <a:rPr lang="fr-FR" sz="2000" dirty="0">
                <a:solidFill>
                  <a:schemeClr val="tx1">
                    <a:lumMod val="85000"/>
                    <a:lumOff val="15000"/>
                  </a:schemeClr>
                </a:solidFill>
              </a:rPr>
              <a:t>                                                                                      </a:t>
            </a:r>
          </a:p>
          <a:p>
            <a:pPr algn="ctr" rtl="1"/>
            <a:br>
              <a:rPr lang="ar-DZ" sz="2000" dirty="0">
                <a:solidFill>
                  <a:schemeClr val="tx1">
                    <a:lumMod val="85000"/>
                    <a:lumOff val="15000"/>
                  </a:schemeClr>
                </a:solidFill>
              </a:rPr>
            </a:br>
            <a:r>
              <a:rPr lang="fr-FR" sz="2000" dirty="0">
                <a:solidFill>
                  <a:srgbClr val="FF0000"/>
                </a:solidFill>
              </a:rPr>
              <a:t>4</a:t>
            </a:r>
            <a:r>
              <a:rPr lang="ar-DZ" sz="2000" dirty="0">
                <a:solidFill>
                  <a:schemeClr val="tx1">
                    <a:lumMod val="85000"/>
                    <a:lumOff val="15000"/>
                  </a:schemeClr>
                </a:solidFill>
              </a:rPr>
              <a:t>· ترسيخ روح التعلم لدى الأفراد وإتاحتهم الفرص للمشاركة في المؤتمرات والندوات العلمية والمهنية المختلفة وتطبيق</a:t>
            </a:r>
            <a:br>
              <a:rPr lang="ar-DZ" sz="2000" dirty="0">
                <a:solidFill>
                  <a:schemeClr val="tx1">
                    <a:lumMod val="85000"/>
                    <a:lumOff val="15000"/>
                  </a:schemeClr>
                </a:solidFill>
              </a:rPr>
            </a:br>
            <a:r>
              <a:rPr lang="ar-DZ" sz="2000" dirty="0">
                <a:solidFill>
                  <a:schemeClr val="tx1">
                    <a:lumMod val="85000"/>
                    <a:lumOff val="15000"/>
                  </a:schemeClr>
                </a:solidFill>
              </a:rPr>
              <a:t>نظام يقضي بتحمل المنظمة عنهم رسوم الاشتراك في تلك المؤتمرات والندوات ورسوم العضوية في الجمعيات والهيئات</a:t>
            </a:r>
            <a:br>
              <a:rPr lang="ar-DZ" sz="2000" dirty="0">
                <a:solidFill>
                  <a:schemeClr val="tx1">
                    <a:lumMod val="85000"/>
                    <a:lumOff val="15000"/>
                  </a:schemeClr>
                </a:solidFill>
              </a:rPr>
            </a:br>
            <a:r>
              <a:rPr lang="ar-DZ" sz="2000" dirty="0">
                <a:solidFill>
                  <a:schemeClr val="tx1">
                    <a:lumMod val="85000"/>
                    <a:lumOff val="15000"/>
                  </a:schemeClr>
                </a:solidFill>
              </a:rPr>
              <a:t>العلمية والمهنية. فضلاً عن تيسير فرص استكمال الدراسات العليا والمتخصصة مع تحمل نفقات عنهم ، كلها أو جزء منها</a:t>
            </a:r>
            <a:br>
              <a:rPr lang="ar-DZ" sz="2000" dirty="0">
                <a:solidFill>
                  <a:schemeClr val="tx1">
                    <a:lumMod val="85000"/>
                    <a:lumOff val="15000"/>
                  </a:schemeClr>
                </a:solidFill>
              </a:rPr>
            </a:br>
            <a:r>
              <a:rPr lang="ar-DZ" sz="2000" dirty="0">
                <a:solidFill>
                  <a:schemeClr val="tx1">
                    <a:lumMod val="85000"/>
                    <a:lumOff val="15000"/>
                  </a:schemeClr>
                </a:solidFill>
              </a:rPr>
              <a:t>وعلى حساب وقت المؤسسة </a:t>
            </a:r>
            <a:r>
              <a:rPr lang="fr-FR" sz="2000" dirty="0">
                <a:solidFill>
                  <a:schemeClr val="tx1">
                    <a:lumMod val="85000"/>
                    <a:lumOff val="15000"/>
                  </a:schemeClr>
                </a:solidFill>
              </a:rPr>
              <a:t>,</a:t>
            </a:r>
          </a:p>
        </p:txBody>
      </p:sp>
    </p:spTree>
    <p:extLst>
      <p:ext uri="{BB962C8B-B14F-4D97-AF65-F5344CB8AC3E}">
        <p14:creationId xmlns:p14="http://schemas.microsoft.com/office/powerpoint/2010/main" val="2800185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74619"/>
            <a:ext cx="8100811" cy="1980691"/>
          </a:xfrm>
          <a:prstGeom prst="rect">
            <a:avLst/>
          </a:prstGeom>
          <a:ln>
            <a:noFill/>
          </a:ln>
          <a:effectLst>
            <a:softEdge rad="112500"/>
          </a:effectLst>
        </p:spPr>
      </p:pic>
      <p:sp>
        <p:nvSpPr>
          <p:cNvPr id="3" name="ZoneTexte 2"/>
          <p:cNvSpPr txBox="1"/>
          <p:nvPr/>
        </p:nvSpPr>
        <p:spPr>
          <a:xfrm>
            <a:off x="7598535" y="734096"/>
            <a:ext cx="3928057" cy="707886"/>
          </a:xfrm>
          <a:prstGeom prst="rect">
            <a:avLst/>
          </a:prstGeom>
          <a:noFill/>
        </p:spPr>
        <p:txBody>
          <a:bodyPr wrap="square" rtlCol="0">
            <a:spAutoFit/>
          </a:bodyPr>
          <a:lstStyle/>
          <a:p>
            <a:pPr algn="r" rtl="1"/>
            <a:r>
              <a:rPr lang="ar-DZ" sz="4000" i="1" u="sng" dirty="0">
                <a:latin typeface="Arabic Typesetting" panose="03020402040406030203" pitchFamily="66" charset="-78"/>
                <a:cs typeface="Arabic Typesetting" panose="03020402040406030203" pitchFamily="66" charset="-78"/>
              </a:rPr>
              <a:t> </a:t>
            </a:r>
            <a:endParaRPr lang="fr-FR" sz="4000" i="1" u="sng" dirty="0">
              <a:latin typeface="Arabic Typesetting" panose="03020402040406030203" pitchFamily="66" charset="-78"/>
              <a:cs typeface="Arabic Typesetting" panose="03020402040406030203" pitchFamily="66" charset="-78"/>
            </a:endParaRPr>
          </a:p>
        </p:txBody>
      </p:sp>
      <p:sp>
        <p:nvSpPr>
          <p:cNvPr id="5" name="Organigramme : Alternative 4"/>
          <p:cNvSpPr/>
          <p:nvPr/>
        </p:nvSpPr>
        <p:spPr>
          <a:xfrm>
            <a:off x="798490" y="2240923"/>
            <a:ext cx="10148552" cy="4378817"/>
          </a:xfrm>
          <a:prstGeom prst="flowChartAlternateProcess">
            <a:avLst/>
          </a:prstGeom>
          <a:solidFill>
            <a:schemeClr val="accent6">
              <a:lumMod val="20000"/>
              <a:lumOff val="80000"/>
            </a:schemeClr>
          </a:solidFill>
          <a:ln>
            <a:solidFill>
              <a:srgbClr val="E97FDC"/>
            </a:solidFill>
          </a:ln>
          <a:effectLst>
            <a:glow rad="101600">
              <a:schemeClr val="accent3">
                <a:satMod val="175000"/>
                <a:alpha val="40000"/>
              </a:schemeClr>
            </a:glow>
            <a:innerShdw blurRad="63500" dist="50800" dir="81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Clr>
                <a:schemeClr val="accent1">
                  <a:lumMod val="75000"/>
                </a:schemeClr>
              </a:buClr>
              <a:buFont typeface="Courier New" panose="02070309020205020404" pitchFamily="49" charset="0"/>
              <a:buChar char="o"/>
            </a:pPr>
            <a:r>
              <a:rPr lang="ar-DZ" sz="2000" dirty="0">
                <a:solidFill>
                  <a:schemeClr val="tx1">
                    <a:lumMod val="75000"/>
                    <a:lumOff val="25000"/>
                  </a:schemeClr>
                </a:solidFill>
              </a:rPr>
              <a:t>تنمية أساليب العمل الجماعي وتكريس روح الفريق للموارد البشرية في المؤسسة وضرورة توفير المناخ المساند لتنمية</a:t>
            </a:r>
            <a:br>
              <a:rPr lang="ar-DZ" sz="2000" dirty="0">
                <a:solidFill>
                  <a:schemeClr val="tx1">
                    <a:lumMod val="75000"/>
                    <a:lumOff val="25000"/>
                  </a:schemeClr>
                </a:solidFill>
              </a:rPr>
            </a:br>
            <a:r>
              <a:rPr lang="ar-DZ" sz="2000" dirty="0">
                <a:solidFill>
                  <a:schemeClr val="tx1">
                    <a:lumMod val="75000"/>
                    <a:lumOff val="25000"/>
                  </a:schemeClr>
                </a:solidFill>
              </a:rPr>
              <a:t>الاتصالات الإيجابية والتواصل بين شرائح العاملين المختلفة وتحقيق أسس الانتماء للمنظمة</a:t>
            </a:r>
            <a:endParaRPr lang="fr-FR" sz="2000" dirty="0">
              <a:solidFill>
                <a:schemeClr val="tx1">
                  <a:lumMod val="75000"/>
                  <a:lumOff val="25000"/>
                </a:schemeClr>
              </a:solidFill>
            </a:endParaRPr>
          </a:p>
          <a:p>
            <a:pPr marL="571500" indent="-571500" algn="r" rtl="1">
              <a:buClr>
                <a:schemeClr val="accent1">
                  <a:lumMod val="75000"/>
                </a:schemeClr>
              </a:buClr>
              <a:buFont typeface="Courier New" panose="02070309020205020404" pitchFamily="49" charset="0"/>
              <a:buChar char="o"/>
            </a:pPr>
            <a:r>
              <a:rPr lang="ar-DZ" sz="2000" dirty="0">
                <a:solidFill>
                  <a:schemeClr val="tx1">
                    <a:lumMod val="75000"/>
                    <a:lumOff val="25000"/>
                  </a:schemeClr>
                </a:solidFill>
              </a:rPr>
              <a:t> .</a:t>
            </a:r>
            <a:br>
              <a:rPr lang="ar-DZ" sz="2000" dirty="0">
                <a:solidFill>
                  <a:schemeClr val="tx1">
                    <a:lumMod val="75000"/>
                    <a:lumOff val="25000"/>
                  </a:schemeClr>
                </a:solidFill>
              </a:rPr>
            </a:br>
            <a:r>
              <a:rPr lang="ar-DZ" sz="2000" dirty="0">
                <a:solidFill>
                  <a:schemeClr val="tx1">
                    <a:lumMod val="75000"/>
                    <a:lumOff val="25000"/>
                  </a:schemeClr>
                </a:solidFill>
              </a:rPr>
              <a:t>· تنمية واستثمار الطاقات الفكرية والقدرات الإبداعية للأفراد وتوفير الفرص للممتازين منهم لتجريب أفكارهم</a:t>
            </a:r>
            <a:br>
              <a:rPr lang="ar-DZ" sz="2000" dirty="0">
                <a:solidFill>
                  <a:schemeClr val="tx1">
                    <a:lumMod val="75000"/>
                    <a:lumOff val="25000"/>
                  </a:schemeClr>
                </a:solidFill>
              </a:rPr>
            </a:br>
            <a:r>
              <a:rPr lang="ar-DZ" sz="2000" dirty="0">
                <a:solidFill>
                  <a:schemeClr val="tx1">
                    <a:lumMod val="75000"/>
                    <a:lumOff val="25000"/>
                  </a:schemeClr>
                </a:solidFill>
              </a:rPr>
              <a:t>ومشروعاتهم الخلاقة ، والعمل بمبدأ الابتكار أو الفناء </a:t>
            </a:r>
            <a:br>
              <a:rPr lang="ar-DZ" sz="2000" dirty="0">
                <a:solidFill>
                  <a:schemeClr val="tx1">
                    <a:lumMod val="75000"/>
                    <a:lumOff val="25000"/>
                  </a:schemeClr>
                </a:solidFill>
              </a:rPr>
            </a:br>
            <a:endParaRPr lang="fr-FR" sz="2000" dirty="0">
              <a:solidFill>
                <a:schemeClr val="tx1">
                  <a:lumMod val="75000"/>
                  <a:lumOff val="2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50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28833" y="0"/>
            <a:ext cx="4185634" cy="923330"/>
          </a:xfrm>
          <a:prstGeom prst="rect">
            <a:avLst/>
          </a:prstGeom>
          <a:noFill/>
        </p:spPr>
        <p:txBody>
          <a:bodyPr wrap="square" rtlCol="0">
            <a:spAutoFit/>
          </a:bodyPr>
          <a:lstStyle/>
          <a:p>
            <a:pPr algn="ctr" rtl="1"/>
            <a:r>
              <a:rPr lang="ar-DZ" sz="5400" b="1" dirty="0">
                <a:latin typeface="Arabic Typesetting" panose="03020402040406030203" pitchFamily="66" charset="-78"/>
                <a:cs typeface="Arabic Typesetting" panose="03020402040406030203" pitchFamily="66" charset="-78"/>
              </a:rPr>
              <a:t> </a:t>
            </a:r>
            <a:endParaRPr lang="fr-FR" sz="5400" b="1" dirty="0">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880" y="1036189"/>
            <a:ext cx="6745358" cy="4793221"/>
          </a:xfrm>
          <a:prstGeom prst="rect">
            <a:avLst/>
          </a:prstGeom>
          <a:scene3d>
            <a:camera prst="isometricOffAxis2Right"/>
            <a:lightRig rig="threePt" dir="t"/>
          </a:scene3d>
          <a:sp3d>
            <a:bevelT w="114300" prst="artDeco"/>
          </a:sp3d>
        </p:spPr>
      </p:pic>
      <p:sp>
        <p:nvSpPr>
          <p:cNvPr id="5" name="Arrondir un rectangle avec un coin diagonal 4"/>
          <p:cNvSpPr/>
          <p:nvPr/>
        </p:nvSpPr>
        <p:spPr>
          <a:xfrm>
            <a:off x="3862317" y="461665"/>
            <a:ext cx="7824564" cy="6277970"/>
          </a:xfrm>
          <a:prstGeom prst="round2DiagRect">
            <a:avLst/>
          </a:prstGeom>
          <a:solidFill>
            <a:schemeClr val="accent5">
              <a:lumMod val="40000"/>
              <a:lumOff val="60000"/>
            </a:schemeClr>
          </a:solidFill>
          <a:ln>
            <a:solidFill>
              <a:srgbClr val="FFFF00"/>
            </a:solidFill>
          </a:ln>
          <a:effectLst>
            <a:glow rad="228600">
              <a:schemeClr val="accent5">
                <a:satMod val="175000"/>
                <a:alpha val="4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mj-lt"/>
              <a:buAutoNum type="arabicParenR"/>
            </a:pPr>
            <a:r>
              <a:rPr lang="ar-DZ" dirty="0">
                <a:solidFill>
                  <a:schemeClr val="tx1">
                    <a:lumMod val="85000"/>
                    <a:lumOff val="15000"/>
                  </a:schemeClr>
                </a:solidFill>
              </a:rPr>
              <a:t>فتح قنوات الاتصال وتسيير تدفقات المعلومات والمعرفة بين قطاعات وجماعات العمل المختلفة لتحقيق الفائدة الأعلى</a:t>
            </a:r>
            <a:br>
              <a:rPr lang="ar-DZ" dirty="0">
                <a:solidFill>
                  <a:schemeClr val="tx1">
                    <a:lumMod val="85000"/>
                    <a:lumOff val="15000"/>
                  </a:schemeClr>
                </a:solidFill>
              </a:rPr>
            </a:br>
            <a:r>
              <a:rPr lang="ar-DZ" dirty="0">
                <a:solidFill>
                  <a:schemeClr val="tx1">
                    <a:lumMod val="85000"/>
                    <a:lumOff val="15000"/>
                  </a:schemeClr>
                </a:solidFill>
              </a:rPr>
              <a:t>الناشئة من هذا النمو المتصاعد للمعرفة نتيجة التداول والتعامل فيها ، باعتبار أن ما يفرق المعرفة على الموارد الأخرى التي</a:t>
            </a:r>
            <a:br>
              <a:rPr lang="ar-DZ" dirty="0">
                <a:solidFill>
                  <a:schemeClr val="tx1">
                    <a:lumMod val="85000"/>
                    <a:lumOff val="15000"/>
                  </a:schemeClr>
                </a:solidFill>
              </a:rPr>
            </a:br>
            <a:r>
              <a:rPr lang="ar-DZ" dirty="0">
                <a:solidFill>
                  <a:schemeClr val="tx1">
                    <a:lumMod val="85000"/>
                    <a:lumOff val="15000"/>
                  </a:schemeClr>
                </a:solidFill>
              </a:rPr>
              <a:t>تتاح لدى المؤسسة هو أنها لا تنقص تلك بالتداول ، بالعكس فهي تنمو وتتطور كلما زاد انتشارها وتداولها بين</a:t>
            </a:r>
            <a:br>
              <a:rPr lang="ar-DZ" dirty="0">
                <a:solidFill>
                  <a:schemeClr val="tx1">
                    <a:lumMod val="85000"/>
                    <a:lumOff val="15000"/>
                  </a:schemeClr>
                </a:solidFill>
              </a:rPr>
            </a:br>
            <a:r>
              <a:rPr lang="ar-DZ" dirty="0">
                <a:solidFill>
                  <a:schemeClr val="tx1">
                    <a:lumMod val="85000"/>
                    <a:lumOff val="15000"/>
                  </a:schemeClr>
                </a:solidFill>
              </a:rPr>
              <a:t>الأفراد .</a:t>
            </a:r>
            <a:br>
              <a:rPr lang="ar-DZ" dirty="0">
                <a:solidFill>
                  <a:schemeClr val="tx1">
                    <a:lumMod val="85000"/>
                    <a:lumOff val="15000"/>
                  </a:schemeClr>
                </a:solidFill>
              </a:rPr>
            </a:br>
            <a:r>
              <a:rPr lang="ar-DZ" dirty="0">
                <a:solidFill>
                  <a:schemeClr val="tx1">
                    <a:lumMod val="85000"/>
                    <a:lumOff val="15000"/>
                  </a:schemeClr>
                </a:solidFill>
              </a:rPr>
              <a:t>إلى جانب هذا نذكر أهمية  منح الفرص للعاملين للمشاركة في اقتراح الاستراتيجيات وتطوير النظم وتأمين مناخ من</a:t>
            </a:r>
            <a:br>
              <a:rPr lang="ar-DZ" dirty="0">
                <a:solidFill>
                  <a:schemeClr val="tx1">
                    <a:lumMod val="85000"/>
                    <a:lumOff val="15000"/>
                  </a:schemeClr>
                </a:solidFill>
              </a:rPr>
            </a:br>
            <a:r>
              <a:rPr lang="ar-DZ" dirty="0">
                <a:solidFill>
                  <a:schemeClr val="tx1">
                    <a:lumMod val="85000"/>
                    <a:lumOff val="15000"/>
                  </a:schemeClr>
                </a:solidFill>
              </a:rPr>
              <a:t>الانفتاح الفكري الذي يحفز العاملين على التفكير والإبداع والمساهمة بالأفكار في إثراء القاعدة المعرفية للمنظمة .</a:t>
            </a:r>
          </a:p>
          <a:p>
            <a:pPr marL="342900" indent="-342900" algn="ctr" rtl="1">
              <a:buFont typeface="+mj-lt"/>
              <a:buAutoNum type="arabicParenR"/>
            </a:pPr>
            <a:r>
              <a:rPr lang="ar-DZ" dirty="0">
                <a:solidFill>
                  <a:schemeClr val="tx1">
                    <a:lumMod val="85000"/>
                    <a:lumOff val="15000"/>
                  </a:schemeClr>
                </a:solidFill>
              </a:rPr>
              <a:t>                                                                                 </a:t>
            </a:r>
            <a:br>
              <a:rPr lang="ar-DZ" dirty="0">
                <a:solidFill>
                  <a:schemeClr val="tx1">
                    <a:lumMod val="85000"/>
                    <a:lumOff val="15000"/>
                  </a:schemeClr>
                </a:solidFill>
              </a:rPr>
            </a:br>
            <a:r>
              <a:rPr lang="ar-DZ" dirty="0">
                <a:solidFill>
                  <a:schemeClr val="tx1">
                    <a:lumMod val="85000"/>
                    <a:lumOff val="15000"/>
                  </a:schemeClr>
                </a:solidFill>
              </a:rPr>
              <a:t>· تطبيق نظام إدارة الأداء ومن ثم الاهتمام بجميع عناصره البشرية والمادية والتقنية والتصميمية في إطار متناسق</a:t>
            </a:r>
            <a:br>
              <a:rPr lang="ar-DZ" dirty="0">
                <a:solidFill>
                  <a:schemeClr val="tx1">
                    <a:lumMod val="85000"/>
                    <a:lumOff val="15000"/>
                  </a:schemeClr>
                </a:solidFill>
              </a:rPr>
            </a:br>
            <a:r>
              <a:rPr lang="ar-DZ" dirty="0">
                <a:solidFill>
                  <a:schemeClr val="tx1">
                    <a:lumMod val="85000"/>
                    <a:lumOff val="15000"/>
                  </a:schemeClr>
                </a:solidFill>
              </a:rPr>
              <a:t>ومتكامل والاهتمام بقضية مهمة جداً ألا وهي مراعاة الأبعاد الثقافية والاجتماعية للموارد البشرية واختلاف مستوياتهم</a:t>
            </a:r>
            <a:br>
              <a:rPr lang="ar-DZ" dirty="0">
                <a:solidFill>
                  <a:schemeClr val="tx1">
                    <a:lumMod val="85000"/>
                    <a:lumOff val="15000"/>
                  </a:schemeClr>
                </a:solidFill>
              </a:rPr>
            </a:br>
            <a:r>
              <a:rPr lang="ar-DZ" dirty="0">
                <a:solidFill>
                  <a:schemeClr val="tx1">
                    <a:lumMod val="85000"/>
                    <a:lumOff val="15000"/>
                  </a:schemeClr>
                </a:solidFill>
              </a:rPr>
              <a:t>الفكرية ، وأخذ هذه الفروق في الاعتبار عند تصميم الأعمال وإعداد خطط الأداء وتحديد معايير التقييم</a:t>
            </a:r>
          </a:p>
          <a:p>
            <a:pPr marL="342900" indent="-342900" algn="ctr" rtl="1">
              <a:buFont typeface="+mj-lt"/>
              <a:buAutoNum type="arabicParenR"/>
            </a:pPr>
            <a:br>
              <a:rPr lang="ar-DZ" dirty="0">
                <a:solidFill>
                  <a:schemeClr val="tx1">
                    <a:lumMod val="85000"/>
                    <a:lumOff val="15000"/>
                  </a:schemeClr>
                </a:solidFill>
              </a:rPr>
            </a:br>
            <a:r>
              <a:rPr lang="ar-DZ" dirty="0">
                <a:solidFill>
                  <a:schemeClr val="tx1">
                    <a:lumMod val="85000"/>
                    <a:lumOff val="15000"/>
                  </a:schemeClr>
                </a:solidFill>
              </a:rPr>
              <a:t>إلى جانب تزويد العاملين بالمعلومات المتجددة ، عن طريق التدريب أو الاجتماعات الدورية بين العاملين والرؤساء</a:t>
            </a:r>
            <a:br>
              <a:rPr lang="ar-DZ" dirty="0">
                <a:solidFill>
                  <a:schemeClr val="tx1">
                    <a:lumMod val="85000"/>
                    <a:lumOff val="15000"/>
                  </a:schemeClr>
                </a:solidFill>
              </a:rPr>
            </a:br>
            <a:r>
              <a:rPr lang="ar-DZ" dirty="0">
                <a:solidFill>
                  <a:schemeClr val="tx1">
                    <a:lumMod val="85000"/>
                    <a:lumOff val="15000"/>
                  </a:schemeClr>
                </a:solidFill>
              </a:rPr>
              <a:t>والكشف عن أفكار جدية لتحسين فرص الأداء حسب الخطط المعتمدة . </a:t>
            </a:r>
            <a:br>
              <a:rPr lang="ar-DZ" dirty="0">
                <a:solidFill>
                  <a:schemeClr val="tx1">
                    <a:lumMod val="85000"/>
                    <a:lumOff val="15000"/>
                  </a:schemeClr>
                </a:solidFill>
              </a:rPr>
            </a:br>
            <a:endParaRPr lang="fr-FR"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07811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37779" y="354841"/>
            <a:ext cx="4688679" cy="1384995"/>
          </a:xfrm>
          <a:prstGeom prst="rect">
            <a:avLst/>
          </a:prstGeom>
          <a:noFill/>
        </p:spPr>
        <p:txBody>
          <a:bodyPr wrap="square" rtlCol="0">
            <a:spAutoFit/>
          </a:bodyPr>
          <a:lstStyle/>
          <a:p>
            <a:pPr algn="ctr"/>
            <a:r>
              <a:rPr lang="ar-DZ" sz="2800" b="1" dirty="0"/>
              <a:t>الإدارة الاستراتيجية للموارد البشرية كمدخل لتحقيق الميزة التنافسية </a:t>
            </a:r>
            <a:br>
              <a:rPr lang="ar-DZ" sz="2800" b="1" dirty="0"/>
            </a:br>
            <a:endParaRPr lang="fr-FR" sz="2800" b="1" dirty="0">
              <a:latin typeface="Arabic Typesetting" panose="03020402040406030203" pitchFamily="66" charset="-78"/>
              <a:cs typeface="Arabic Typesetting" panose="03020402040406030203" pitchFamily="66" charset="-78"/>
            </a:endParaRPr>
          </a:p>
        </p:txBody>
      </p:sp>
      <p:sp>
        <p:nvSpPr>
          <p:cNvPr id="3" name="Organigramme : Entrée manuelle 2"/>
          <p:cNvSpPr/>
          <p:nvPr/>
        </p:nvSpPr>
        <p:spPr>
          <a:xfrm>
            <a:off x="566671" y="1906072"/>
            <a:ext cx="10702344" cy="4031087"/>
          </a:xfrm>
          <a:prstGeom prst="flowChartManualInput">
            <a:avLst/>
          </a:prstGeom>
          <a:solidFill>
            <a:srgbClr val="E97FDC"/>
          </a:solidFill>
          <a:ln>
            <a:solidFill>
              <a:schemeClr val="accent3">
                <a:lumMod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tx1">
                    <a:lumMod val="95000"/>
                    <a:lumOff val="5000"/>
                  </a:schemeClr>
                </a:solidFill>
              </a:rPr>
              <a:t>تمثل الميزة التنافسية بشكل عام في تميز المنظمة على منافسيها بمركز فريد يمكنها من تقديم منتج متميز أو أكثر بأسلوب</a:t>
            </a:r>
            <a:br>
              <a:rPr lang="ar-DZ" sz="2000" dirty="0">
                <a:solidFill>
                  <a:schemeClr val="tx1">
                    <a:lumMod val="95000"/>
                    <a:lumOff val="5000"/>
                  </a:schemeClr>
                </a:solidFill>
              </a:rPr>
            </a:br>
            <a:r>
              <a:rPr lang="ar-DZ" sz="2000" dirty="0">
                <a:solidFill>
                  <a:schemeClr val="tx1">
                    <a:lumMod val="95000"/>
                    <a:lumOff val="5000"/>
                  </a:schemeClr>
                </a:solidFill>
              </a:rPr>
              <a:t>ناجح وربحية أفضل وذلك من خلال انخفاض تكلفتها أو الحصول على براءة اختراع أو حق امتياز أو تصنيع أو تكنولوجيا</a:t>
            </a:r>
            <a:br>
              <a:rPr lang="ar-DZ" sz="2000" dirty="0">
                <a:solidFill>
                  <a:schemeClr val="tx1">
                    <a:lumMod val="95000"/>
                    <a:lumOff val="5000"/>
                  </a:schemeClr>
                </a:solidFill>
              </a:rPr>
            </a:br>
            <a:r>
              <a:rPr lang="ar-DZ" sz="2000" dirty="0">
                <a:solidFill>
                  <a:schemeClr val="tx1">
                    <a:lumMod val="95000"/>
                    <a:lumOff val="5000"/>
                  </a:schemeClr>
                </a:solidFill>
              </a:rPr>
              <a:t>جديدة أو تصميم منتجات تتناسب مع توقعات وتقسيمات العملاء وغيرها .</a:t>
            </a:r>
            <a:br>
              <a:rPr lang="ar-DZ" sz="2000" dirty="0">
                <a:solidFill>
                  <a:schemeClr val="tx1">
                    <a:lumMod val="95000"/>
                    <a:lumOff val="5000"/>
                  </a:schemeClr>
                </a:solidFill>
              </a:rPr>
            </a:br>
            <a:endParaRPr lang="fr-FR" sz="2000" dirty="0">
              <a:solidFill>
                <a:schemeClr val="tx1">
                  <a:lumMod val="95000"/>
                  <a:lumOff val="5000"/>
                </a:schemeClr>
              </a:solidFill>
            </a:endParaRPr>
          </a:p>
          <a:p>
            <a:pPr algn="ctr"/>
            <a:r>
              <a:rPr lang="ar-DZ" sz="2000" dirty="0">
                <a:solidFill>
                  <a:schemeClr val="tx1">
                    <a:lumMod val="95000"/>
                    <a:lumOff val="5000"/>
                  </a:schemeClr>
                </a:solidFill>
              </a:rPr>
              <a:t>وهناك العديد من الوسائل التي يمكن من خلالها تحقيق الميزة التنافسية منها :</a:t>
            </a:r>
          </a:p>
          <a:p>
            <a:pPr algn="ctr" rtl="1"/>
            <a:r>
              <a:rPr lang="ar-DZ" sz="2000" dirty="0">
                <a:solidFill>
                  <a:schemeClr val="tx1">
                    <a:lumMod val="95000"/>
                    <a:lumOff val="5000"/>
                  </a:schemeClr>
                </a:solidFill>
              </a:rPr>
              <a:t>1الريادة في التكلفة ** بحيث تسعى المؤسسة ان تكون منتجاتها اقل تكلفة من  منافسيها وكذلك</a:t>
            </a:r>
            <a:br>
              <a:rPr lang="ar-DZ" sz="2000" dirty="0">
                <a:solidFill>
                  <a:schemeClr val="tx1">
                    <a:lumMod val="95000"/>
                    <a:lumOff val="5000"/>
                  </a:schemeClr>
                </a:solidFill>
              </a:rPr>
            </a:br>
            <a:r>
              <a:rPr lang="ar-DZ" sz="2000" dirty="0">
                <a:solidFill>
                  <a:schemeClr val="tx1">
                    <a:lumMod val="95000"/>
                    <a:lumOff val="5000"/>
                  </a:schemeClr>
                </a:solidFill>
              </a:rPr>
              <a:t>من خلال عدم تبذير المواد المستعملة والتركيز في الوقت نفسه على جودة المنتج ، حيث انه كلما كانت تكلفة المنتج اقل كان سعره أقل وهو ما يجعله مرغوب من طرف المستهلكين خاصة إذا كان إضافة إلى سعره المنخفض يتميز بالجودة في</a:t>
            </a:r>
            <a:br>
              <a:rPr lang="ar-DZ" sz="2000" dirty="0">
                <a:solidFill>
                  <a:schemeClr val="tx1">
                    <a:lumMod val="95000"/>
                    <a:lumOff val="5000"/>
                  </a:schemeClr>
                </a:solidFill>
              </a:rPr>
            </a:br>
            <a:r>
              <a:rPr lang="ar-DZ" sz="2000" dirty="0">
                <a:solidFill>
                  <a:schemeClr val="tx1">
                    <a:lumMod val="95000"/>
                    <a:lumOff val="5000"/>
                  </a:schemeClr>
                </a:solidFill>
              </a:rPr>
              <a:t>الأداء </a:t>
            </a:r>
            <a:br>
              <a:rPr lang="ar-DZ" sz="2000" dirty="0">
                <a:solidFill>
                  <a:schemeClr val="tx1">
                    <a:lumMod val="95000"/>
                    <a:lumOff val="5000"/>
                  </a:schemeClr>
                </a:solidFill>
              </a:rPr>
            </a:br>
            <a:br>
              <a:rPr lang="ar-DZ" sz="2000" dirty="0">
                <a:solidFill>
                  <a:schemeClr val="tx1">
                    <a:lumMod val="95000"/>
                    <a:lumOff val="5000"/>
                  </a:schemeClr>
                </a:solidFill>
              </a:rPr>
            </a:br>
            <a:endParaRPr lang="fr-FR" sz="2000"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pic>
        <p:nvPicPr>
          <p:cNvPr id="6146" name="Picture 2" descr="RÃ©sultat de recherche d'images pour &quot;â«Ø§ÙÙÙØ§Ø±Ø¯ Ø§ÙØ¨Ø´Ø±ÙØ©â¬â&quot;"/>
          <p:cNvPicPr>
            <a:picLocks noChangeAspect="1" noChangeArrowheads="1"/>
          </p:cNvPicPr>
          <p:nvPr/>
        </p:nvPicPr>
        <p:blipFill>
          <a:blip r:embed="rId2"/>
          <a:srcRect/>
          <a:stretch>
            <a:fillRect/>
          </a:stretch>
        </p:blipFill>
        <p:spPr bwMode="auto">
          <a:xfrm>
            <a:off x="0" y="0"/>
            <a:ext cx="6968359" cy="1891862"/>
          </a:xfrm>
          <a:prstGeom prst="rect">
            <a:avLst/>
          </a:prstGeom>
          <a:noFill/>
          <a:effectLst>
            <a:glow rad="228600">
              <a:schemeClr val="accent3">
                <a:satMod val="175000"/>
                <a:alpha val="40000"/>
              </a:schemeClr>
            </a:glow>
          </a:effectLst>
          <a:scene3d>
            <a:camera prst="perspectiveFront"/>
            <a:lightRig rig="threePt" dir="t"/>
          </a:scene3d>
        </p:spPr>
      </p:pic>
    </p:spTree>
    <p:extLst>
      <p:ext uri="{BB962C8B-B14F-4D97-AF65-F5344CB8AC3E}">
        <p14:creationId xmlns:p14="http://schemas.microsoft.com/office/powerpoint/2010/main" val="2691809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31852" y="136871"/>
            <a:ext cx="4365938" cy="1323439"/>
          </a:xfrm>
          <a:prstGeom prst="rect">
            <a:avLst/>
          </a:prstGeom>
          <a:noFill/>
        </p:spPr>
        <p:txBody>
          <a:bodyPr wrap="square" rtlCol="0">
            <a:spAutoFit/>
          </a:bodyPr>
          <a:lstStyle/>
          <a:p>
            <a:r>
              <a:rPr lang="ar-DZ" sz="4000" dirty="0">
                <a:latin typeface="Andalus" panose="02020603050405020304" pitchFamily="18" charset="-78"/>
                <a:cs typeface="Andalus" panose="02020603050405020304" pitchFamily="18" charset="-78"/>
              </a:rPr>
              <a:t> </a:t>
            </a:r>
          </a:p>
          <a:p>
            <a:endParaRPr lang="fr-FR" sz="4000" dirty="0">
              <a:latin typeface="Andalus" panose="02020603050405020304" pitchFamily="18" charset="-78"/>
              <a:cs typeface="Andalus" panose="02020603050405020304" pitchFamily="18" charset="-78"/>
            </a:endParaRPr>
          </a:p>
        </p:txBody>
      </p:sp>
      <p:sp>
        <p:nvSpPr>
          <p:cNvPr id="3" name="Plaque 2"/>
          <p:cNvSpPr/>
          <p:nvPr/>
        </p:nvSpPr>
        <p:spPr>
          <a:xfrm>
            <a:off x="313898" y="1460310"/>
            <a:ext cx="11659737" cy="5343098"/>
          </a:xfrm>
          <a:prstGeom prst="bevel">
            <a:avLst>
              <a:gd name="adj" fmla="val 4963"/>
            </a:avLst>
          </a:prstGeom>
          <a:solidFill>
            <a:schemeClr val="accent3">
              <a:lumMod val="20000"/>
              <a:lumOff val="80000"/>
            </a:schemeClr>
          </a:solidFill>
          <a:ln>
            <a:solidFill>
              <a:schemeClr val="accent6">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Clr>
                <a:schemeClr val="accent2">
                  <a:lumMod val="60000"/>
                  <a:lumOff val="40000"/>
                </a:schemeClr>
              </a:buClr>
              <a:buFont typeface="Wingdings" panose="05000000000000000000" pitchFamily="2" charset="2"/>
              <a:buChar char="Ø"/>
            </a:pPr>
            <a:r>
              <a:rPr lang="ar-DZ" sz="2000" dirty="0">
                <a:solidFill>
                  <a:schemeClr val="tx1">
                    <a:lumMod val="85000"/>
                    <a:lumOff val="15000"/>
                  </a:schemeClr>
                </a:solidFill>
              </a:rPr>
              <a:t>التميز أو الاختلاف : ويقصد بالاختلاف سعي المنظمة لأن تكون هي المتميزة على مستوى الصناعة التي تنتمي إليها</a:t>
            </a:r>
            <a:br>
              <a:rPr lang="ar-DZ" sz="2000" dirty="0">
                <a:solidFill>
                  <a:schemeClr val="tx1">
                    <a:lumMod val="85000"/>
                    <a:lumOff val="15000"/>
                  </a:schemeClr>
                </a:solidFill>
              </a:rPr>
            </a:br>
            <a:r>
              <a:rPr lang="ar-DZ" sz="2000" dirty="0">
                <a:solidFill>
                  <a:schemeClr val="tx1">
                    <a:lumMod val="85000"/>
                    <a:lumOff val="15000"/>
                  </a:schemeClr>
                </a:solidFill>
              </a:rPr>
              <a:t>وذلك من خلال التركيز على الجوانب التي يرغب العملاء في توافرها في المنتجات التي تقدمها تلك المنظمة .</a:t>
            </a:r>
            <a:br>
              <a:rPr lang="ar-DZ" sz="2000" dirty="0">
                <a:solidFill>
                  <a:schemeClr val="tx1">
                    <a:lumMod val="85000"/>
                    <a:lumOff val="15000"/>
                  </a:schemeClr>
                </a:solidFill>
              </a:rPr>
            </a:br>
            <a:r>
              <a:rPr lang="ar-DZ" sz="2000" dirty="0">
                <a:solidFill>
                  <a:schemeClr val="tx1">
                    <a:lumMod val="85000"/>
                    <a:lumOff val="15000"/>
                  </a:schemeClr>
                </a:solidFill>
              </a:rPr>
              <a:t>هذا وتعتبر إدارة الموارد البشرية على مستوى المنظمة مدخل استراتيجي لإدارة أهم أصول المنظمة وهم العاملون ا</a:t>
            </a:r>
            <a:br>
              <a:rPr lang="ar-DZ" sz="2000" dirty="0">
                <a:solidFill>
                  <a:schemeClr val="tx1">
                    <a:lumMod val="85000"/>
                    <a:lumOff val="15000"/>
                  </a:schemeClr>
                </a:solidFill>
              </a:rPr>
            </a:br>
            <a:r>
              <a:rPr lang="ar-DZ" sz="2000" dirty="0">
                <a:solidFill>
                  <a:schemeClr val="tx1">
                    <a:lumMod val="85000"/>
                    <a:lumOff val="15000"/>
                  </a:schemeClr>
                </a:solidFill>
              </a:rPr>
              <a:t>والذين يسهمون بشكل فردي وجماعي في تحقيق أهدافها ، وهو ما يحقق ميزة تنافسية للمنظمة </a:t>
            </a:r>
            <a:endParaRPr lang="fr-FR" sz="2000" dirty="0">
              <a:solidFill>
                <a:schemeClr val="tx1">
                  <a:lumMod val="85000"/>
                  <a:lumOff val="15000"/>
                </a:schemeClr>
              </a:solidFill>
            </a:endParaRPr>
          </a:p>
          <a:p>
            <a:pPr marL="571500" indent="-571500" algn="r" rtl="1">
              <a:buClr>
                <a:schemeClr val="accent2">
                  <a:lumMod val="60000"/>
                  <a:lumOff val="40000"/>
                </a:schemeClr>
              </a:buClr>
              <a:buFont typeface="Wingdings" panose="05000000000000000000" pitchFamily="2" charset="2"/>
              <a:buChar char="Ø"/>
            </a:pPr>
            <a:r>
              <a:rPr lang="ar-DZ" sz="2000" dirty="0">
                <a:solidFill>
                  <a:schemeClr val="tx1">
                    <a:lumMod val="85000"/>
                    <a:lumOff val="15000"/>
                  </a:schemeClr>
                </a:solidFill>
              </a:rPr>
              <a:t>وهو ما جعل المنظمات الحديثة تهتم المورد اهتماما كبيرا بداية من توظيف عمالة عالية المهارة ، والعمل على زيادة</a:t>
            </a:r>
            <a:br>
              <a:rPr lang="ar-DZ" sz="2000" dirty="0">
                <a:solidFill>
                  <a:schemeClr val="tx1">
                    <a:lumMod val="85000"/>
                    <a:lumOff val="15000"/>
                  </a:schemeClr>
                </a:solidFill>
              </a:rPr>
            </a:br>
            <a:r>
              <a:rPr lang="ar-DZ" sz="2000" dirty="0">
                <a:solidFill>
                  <a:schemeClr val="tx1">
                    <a:lumMod val="85000"/>
                    <a:lumOff val="15000"/>
                  </a:schemeClr>
                </a:solidFill>
              </a:rPr>
              <a:t>ولاءها والتزامها نحو العمل من خلال والاهتمام بتنمية قدرات مواردها البشرية المادية والمعنوية والفكرية ، مما يمكنها من</a:t>
            </a:r>
            <a:br>
              <a:rPr lang="ar-DZ" sz="2000" dirty="0">
                <a:solidFill>
                  <a:schemeClr val="tx1">
                    <a:lumMod val="85000"/>
                    <a:lumOff val="15000"/>
                  </a:schemeClr>
                </a:solidFill>
              </a:rPr>
            </a:br>
            <a:r>
              <a:rPr lang="ar-DZ" sz="2000" dirty="0">
                <a:solidFill>
                  <a:schemeClr val="tx1">
                    <a:lumMod val="85000"/>
                    <a:lumOff val="15000"/>
                  </a:schemeClr>
                </a:solidFill>
              </a:rPr>
              <a:t>إنتاج منتجات عالية الجودة بأقل تكلفة ، ومن أمثلة هذه المنظمات نجد شركة تويوتا وما تحققه من ميزة تنافسية في</a:t>
            </a:r>
            <a:br>
              <a:rPr lang="ar-DZ" sz="2000" dirty="0">
                <a:solidFill>
                  <a:schemeClr val="tx1">
                    <a:lumMod val="85000"/>
                    <a:lumOff val="15000"/>
                  </a:schemeClr>
                </a:solidFill>
              </a:rPr>
            </a:br>
            <a:r>
              <a:rPr lang="ar-DZ" sz="2000" dirty="0">
                <a:solidFill>
                  <a:schemeClr val="tx1">
                    <a:lumMod val="85000"/>
                    <a:lumOff val="15000"/>
                  </a:schemeClr>
                </a:solidFill>
              </a:rPr>
              <a:t>التكلفة لما تنتجه من سيارات بفضل وجود قوة عمل أكثر التزاما وأكثر قدرة على المنافسة </a:t>
            </a:r>
            <a:endParaRPr lang="fr-FR" sz="2000" dirty="0">
              <a:solidFill>
                <a:schemeClr val="tx1">
                  <a:lumMod val="85000"/>
                  <a:lumOff val="15000"/>
                </a:schemeClr>
              </a:solidFill>
            </a:endParaRPr>
          </a:p>
          <a:p>
            <a:pPr marL="571500" indent="-571500" algn="r" rtl="1">
              <a:buClr>
                <a:schemeClr val="accent2">
                  <a:lumMod val="60000"/>
                  <a:lumOff val="40000"/>
                </a:schemeClr>
              </a:buClr>
              <a:buFont typeface="Wingdings" panose="05000000000000000000" pitchFamily="2" charset="2"/>
              <a:buChar char="Ø"/>
            </a:pPr>
            <a:r>
              <a:rPr lang="ar-DZ" sz="2000" dirty="0">
                <a:solidFill>
                  <a:schemeClr val="tx1">
                    <a:lumMod val="85000"/>
                    <a:lumOff val="15000"/>
                  </a:schemeClr>
                </a:solidFill>
              </a:rPr>
              <a:t>ومن ناحية أخرى فإن تحقيق ميزة تنافسية للمنظمة من خلال الإدارة الاستراتيجية للموارد البشرية وممارساتهم المختلفة ربما</a:t>
            </a:r>
            <a:br>
              <a:rPr lang="ar-DZ" sz="2000" dirty="0">
                <a:solidFill>
                  <a:schemeClr val="tx1">
                    <a:lumMod val="85000"/>
                    <a:lumOff val="15000"/>
                  </a:schemeClr>
                </a:solidFill>
              </a:rPr>
            </a:br>
            <a:r>
              <a:rPr lang="ar-DZ" sz="2000" dirty="0">
                <a:solidFill>
                  <a:schemeClr val="tx1">
                    <a:lumMod val="85000"/>
                    <a:lumOff val="15000"/>
                  </a:schemeClr>
                </a:solidFill>
              </a:rPr>
              <a:t>يختلف في نتائجه عن أي ميزة تنافسية أخرى ناتجة عن أنشطة الإنتاج أو التسويق أو التمويل وذلك لأن خلق ميزة تنافسية</a:t>
            </a:r>
            <a:br>
              <a:rPr lang="ar-DZ" sz="2000" dirty="0">
                <a:solidFill>
                  <a:schemeClr val="tx1">
                    <a:lumMod val="85000"/>
                    <a:lumOff val="15000"/>
                  </a:schemeClr>
                </a:solidFill>
              </a:rPr>
            </a:br>
            <a:r>
              <a:rPr lang="ar-DZ" sz="2000" dirty="0">
                <a:solidFill>
                  <a:schemeClr val="tx1">
                    <a:lumMod val="85000"/>
                    <a:lumOff val="15000"/>
                  </a:schemeClr>
                </a:solidFill>
              </a:rPr>
              <a:t>عن طريق ممارسات إدارة الموارد البشرية يستغرق وقتا طويلا ، وفي نفس الوقت فإن ردود أفعال المنافسين تجاه هذه الميزة</a:t>
            </a:r>
            <a:br>
              <a:rPr lang="ar-DZ" sz="2000" dirty="0">
                <a:solidFill>
                  <a:schemeClr val="tx1">
                    <a:lumMod val="85000"/>
                    <a:lumOff val="15000"/>
                  </a:schemeClr>
                </a:solidFill>
              </a:rPr>
            </a:br>
            <a:r>
              <a:rPr lang="ar-DZ" sz="2000" dirty="0">
                <a:solidFill>
                  <a:schemeClr val="tx1">
                    <a:lumMod val="85000"/>
                    <a:lumOff val="15000"/>
                  </a:schemeClr>
                </a:solidFill>
              </a:rPr>
              <a:t>التنافسية يكون بطيئا في العادة ، لأن محاولات المنافسين لتغيير ممارسات إدارة الموارد البشرية الخاصة م لمواجهة هذه الميزة</a:t>
            </a:r>
            <a:br>
              <a:rPr lang="ar-DZ" sz="2000" dirty="0">
                <a:solidFill>
                  <a:schemeClr val="tx1">
                    <a:lumMod val="85000"/>
                    <a:lumOff val="15000"/>
                  </a:schemeClr>
                </a:solidFill>
              </a:rPr>
            </a:br>
            <a:r>
              <a:rPr lang="ar-DZ" sz="2000" dirty="0">
                <a:solidFill>
                  <a:schemeClr val="tx1">
                    <a:lumMod val="85000"/>
                    <a:lumOff val="15000"/>
                  </a:schemeClr>
                </a:solidFill>
              </a:rPr>
              <a:t>يحتاج وقت وجهد أكبير ، أضف إلى ذلك أن تغيير الممارسات يحتاج لتحليل عميق ودراسة متأنية حتى يمكن تحقيق</a:t>
            </a:r>
            <a:br>
              <a:rPr lang="ar-DZ" sz="2000" dirty="0">
                <a:solidFill>
                  <a:schemeClr val="tx1">
                    <a:lumMod val="85000"/>
                    <a:lumOff val="15000"/>
                  </a:schemeClr>
                </a:solidFill>
              </a:rPr>
            </a:br>
            <a:r>
              <a:rPr lang="ar-DZ" sz="2000" dirty="0">
                <a:solidFill>
                  <a:schemeClr val="tx1">
                    <a:lumMod val="85000"/>
                    <a:lumOff val="15000"/>
                  </a:schemeClr>
                </a:solidFill>
              </a:rPr>
              <a:t>التنسيق والانسجام بين هذه الممارسات والاستراتيجية العامة للمنظمة من ناحية ، وبينها وبين احتياجات الأفراد العامين</a:t>
            </a:r>
            <a:br>
              <a:rPr lang="ar-DZ" sz="2000" dirty="0">
                <a:solidFill>
                  <a:schemeClr val="tx1">
                    <a:lumMod val="85000"/>
                    <a:lumOff val="15000"/>
                  </a:schemeClr>
                </a:solidFill>
              </a:rPr>
            </a:br>
            <a:r>
              <a:rPr lang="ar-DZ" sz="2000" dirty="0">
                <a:solidFill>
                  <a:schemeClr val="tx1">
                    <a:lumMod val="85000"/>
                    <a:lumOff val="15000"/>
                  </a:schemeClr>
                </a:solidFill>
              </a:rPr>
              <a:t>بالمنظمة من ناحية أخرى</a:t>
            </a:r>
            <a:endParaRPr lang="fr-FR" sz="2000" dirty="0">
              <a:solidFill>
                <a:schemeClr val="tx1">
                  <a:lumMod val="85000"/>
                  <a:lumOff val="15000"/>
                </a:schemeClr>
              </a:solidFill>
            </a:endParaRPr>
          </a:p>
          <a:p>
            <a:pPr marL="571500" indent="-571500" algn="r" rtl="1">
              <a:buClr>
                <a:schemeClr val="accent2">
                  <a:lumMod val="60000"/>
                  <a:lumOff val="40000"/>
                </a:schemeClr>
              </a:buClr>
              <a:buFont typeface="Wingdings" panose="05000000000000000000" pitchFamily="2" charset="2"/>
              <a:buChar char="Ø"/>
            </a:pPr>
            <a:endParaRPr lang="fr-FR" sz="2000" dirty="0">
              <a:solidFill>
                <a:schemeClr val="tx1">
                  <a:lumMod val="85000"/>
                  <a:lumOff val="15000"/>
                </a:schemeClr>
              </a:solidFill>
            </a:endParaRPr>
          </a:p>
        </p:txBody>
      </p:sp>
    </p:spTree>
    <p:extLst>
      <p:ext uri="{BB962C8B-B14F-4D97-AF65-F5344CB8AC3E}">
        <p14:creationId xmlns:p14="http://schemas.microsoft.com/office/powerpoint/2010/main" val="406081103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0371" y="-2760372"/>
            <a:ext cx="6671256" cy="12192000"/>
          </a:xfrm>
          <a:prstGeom prst="rect">
            <a:avLst/>
          </a:prstGeom>
        </p:spPr>
      </p:pic>
      <p:sp>
        <p:nvSpPr>
          <p:cNvPr id="3" name="ZoneTexte 2"/>
          <p:cNvSpPr txBox="1"/>
          <p:nvPr/>
        </p:nvSpPr>
        <p:spPr>
          <a:xfrm>
            <a:off x="6464488" y="910554"/>
            <a:ext cx="4906851" cy="1323439"/>
          </a:xfrm>
          <a:prstGeom prst="rect">
            <a:avLst/>
          </a:prstGeom>
          <a:noFill/>
        </p:spPr>
        <p:txBody>
          <a:bodyPr wrap="square" rtlCol="0">
            <a:spAutoFit/>
          </a:bodyPr>
          <a:lstStyle/>
          <a:p>
            <a:pPr algn="ctr"/>
            <a:r>
              <a:rPr lang="ar-DZ" sz="8000" dirty="0">
                <a:latin typeface="Andalus" panose="02020603050405020304" pitchFamily="18" charset="-78"/>
                <a:cs typeface="Andalus" panose="02020603050405020304" pitchFamily="18" charset="-78"/>
              </a:rPr>
              <a:t> </a:t>
            </a:r>
            <a:endParaRPr lang="fr-FR" sz="8000" dirty="0">
              <a:latin typeface="Andalus" panose="02020603050405020304" pitchFamily="18" charset="-78"/>
              <a:cs typeface="Andalus" panose="02020603050405020304" pitchFamily="18" charset="-78"/>
            </a:endParaRPr>
          </a:p>
        </p:txBody>
      </p:sp>
      <p:sp>
        <p:nvSpPr>
          <p:cNvPr id="5" name="Rectangle 4"/>
          <p:cNvSpPr/>
          <p:nvPr/>
        </p:nvSpPr>
        <p:spPr>
          <a:xfrm rot="21071054">
            <a:off x="5252723" y="1046986"/>
            <a:ext cx="6472376" cy="2677656"/>
          </a:xfrm>
          <a:prstGeom prst="rect">
            <a:avLst/>
          </a:prstGeom>
        </p:spPr>
        <p:txBody>
          <a:bodyPr wrap="square">
            <a:spAutoFit/>
          </a:bodyPr>
          <a:lstStyle/>
          <a:p>
            <a:pPr algn="r" rtl="1"/>
            <a:r>
              <a:rPr lang="ar-DZ" sz="2400" dirty="0"/>
              <a:t>ومن هنا فإن خلق ميزة تنافسية من خلال الإدارة الاستراتيجية للموارد البشرية وممارستها إنما يحقق عائد كبيرا للمنظمة</a:t>
            </a:r>
            <a:br>
              <a:rPr lang="ar-DZ" sz="2400" dirty="0"/>
            </a:br>
            <a:r>
              <a:rPr lang="ar-DZ" sz="2400" dirty="0"/>
              <a:t>يستمر لفترة غير قصيرة إلى أن يتمكن المنافسون من التغلب على ذلك بخلق ميزة تنافسية لهم</a:t>
            </a:r>
            <a:r>
              <a:rPr lang="fr-FR" sz="2400" dirty="0"/>
              <a:t>  </a:t>
            </a:r>
            <a:r>
              <a:rPr lang="ar-DZ" sz="2400" dirty="0"/>
              <a:t> .</a:t>
            </a:r>
            <a:br>
              <a:rPr lang="ar-DZ" sz="2400" dirty="0"/>
            </a:br>
            <a:r>
              <a:rPr lang="ar-DZ" sz="2400" dirty="0"/>
              <a:t>ولعل من أهم المزايا التي تحققها المنظمة من خلال الاعتماد على الإدارة الاستراتيجية للموارد البشرية ما يلي : </a:t>
            </a:r>
            <a:br>
              <a:rPr lang="ar-DZ" sz="2400" dirty="0"/>
            </a:br>
            <a:endParaRPr lang="fr-FR" sz="2400" dirty="0"/>
          </a:p>
        </p:txBody>
      </p:sp>
    </p:spTree>
    <p:extLst>
      <p:ext uri="{BB962C8B-B14F-4D97-AF65-F5344CB8AC3E}">
        <p14:creationId xmlns:p14="http://schemas.microsoft.com/office/powerpoint/2010/main" val="3723347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0766"/>
            <a:ext cx="12192000" cy="5557234"/>
          </a:xfrm>
          <a:prstGeom prst="rect">
            <a:avLst/>
          </a:prstGeom>
        </p:spPr>
      </p:pic>
      <p:sp>
        <p:nvSpPr>
          <p:cNvPr id="4" name="Légende à une bordure 1 3"/>
          <p:cNvSpPr/>
          <p:nvPr/>
        </p:nvSpPr>
        <p:spPr>
          <a:xfrm>
            <a:off x="1429555" y="-63478"/>
            <a:ext cx="10650829" cy="1313645"/>
          </a:xfrm>
          <a:prstGeom prst="accentCallout1">
            <a:avLst>
              <a:gd name="adj1" fmla="val 17574"/>
              <a:gd name="adj2" fmla="val -1854"/>
              <a:gd name="adj3" fmla="val 87795"/>
              <a:gd name="adj4" fmla="val -7972"/>
            </a:avLst>
          </a:prstGeom>
          <a:solidFill>
            <a:srgbClr val="B1BDDD"/>
          </a:solidFill>
          <a:effectLst>
            <a:glow rad="228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a:solidFill>
                  <a:schemeClr val="tx1"/>
                </a:solidFill>
                <a:latin typeface="Arabic Typesetting" panose="03020402040406030203" pitchFamily="66" charset="-78"/>
                <a:cs typeface="Arabic Typesetting" panose="03020402040406030203" pitchFamily="66" charset="-78"/>
              </a:rPr>
              <a:t>:</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7" name="Étoile à 7 branches 6"/>
          <p:cNvSpPr/>
          <p:nvPr/>
        </p:nvSpPr>
        <p:spPr>
          <a:xfrm>
            <a:off x="9532005" y="1621724"/>
            <a:ext cx="2137893" cy="1828800"/>
          </a:xfrm>
          <a:prstGeom prst="star7">
            <a:avLst/>
          </a:prstGeom>
          <a:solidFill>
            <a:schemeClr val="tx2">
              <a:lumMod val="40000"/>
              <a:lumOff val="60000"/>
            </a:schemeClr>
          </a:solidFill>
          <a:ln>
            <a:solidFill>
              <a:schemeClr val="accent1"/>
            </a:solidFill>
          </a:ln>
          <a:effectLst>
            <a:glow rad="139700">
              <a:schemeClr val="accent3">
                <a:satMod val="175000"/>
                <a:alpha val="40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solidFill>
                <a:schemeClr val="tx1"/>
              </a:solidFill>
              <a:latin typeface="Andalus" panose="02020603050405020304" pitchFamily="18" charset="-78"/>
              <a:cs typeface="Andalus" panose="02020603050405020304" pitchFamily="18" charset="-78"/>
            </a:endParaRPr>
          </a:p>
        </p:txBody>
      </p:sp>
      <p:sp>
        <p:nvSpPr>
          <p:cNvPr id="10" name="Étoile à 7 branches 9"/>
          <p:cNvSpPr/>
          <p:nvPr/>
        </p:nvSpPr>
        <p:spPr>
          <a:xfrm>
            <a:off x="1146412" y="4217158"/>
            <a:ext cx="5199797" cy="2640842"/>
          </a:xfrm>
          <a:prstGeom prst="star7">
            <a:avLst/>
          </a:prstGeom>
          <a:solidFill>
            <a:schemeClr val="tx2">
              <a:lumMod val="40000"/>
              <a:lumOff val="60000"/>
            </a:schemeClr>
          </a:solidFill>
          <a:ln>
            <a:solidFill>
              <a:schemeClr val="accent1"/>
            </a:solidFill>
          </a:ln>
          <a:effectLst>
            <a:glow rad="228600">
              <a:schemeClr val="accent3">
                <a:satMod val="175000"/>
                <a:alpha val="40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chemeClr val="tx1"/>
                </a:solidFill>
                <a:latin typeface="Arabic Typesetting" panose="03020402040406030203" pitchFamily="66" charset="-78"/>
                <a:cs typeface="Arabic Typesetting" panose="03020402040406030203" pitchFamily="66" charset="-78"/>
              </a:rPr>
              <a:t> </a:t>
            </a:r>
            <a:endParaRPr lang="fr-FR" sz="4000" b="1" dirty="0">
              <a:solidFill>
                <a:schemeClr val="tx1"/>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7546" y="127590"/>
            <a:ext cx="8925636" cy="4401205"/>
          </a:xfrm>
          <a:prstGeom prst="rect">
            <a:avLst/>
          </a:prstGeom>
        </p:spPr>
        <p:txBody>
          <a:bodyPr wrap="square">
            <a:spAutoFit/>
          </a:bodyPr>
          <a:lstStyle/>
          <a:p>
            <a:pPr algn="r" rtl="1"/>
            <a:r>
              <a:rPr lang="ar-DZ" sz="2000" dirty="0"/>
              <a:t>استخدام الخطط الاستراتيجية كمرشد ودليل للمنظمة لتحديد التغيرات الهامة والتكيف معها بفعالية وخلق منظمة</a:t>
            </a:r>
            <a:br>
              <a:rPr lang="ar-DZ" sz="2000" dirty="0"/>
            </a:br>
            <a:r>
              <a:rPr lang="ar-DZ" sz="2000" dirty="0"/>
              <a:t>قادرة على التعلم والتكيف مع المتطلبات الحالية والمستقبلية .</a:t>
            </a:r>
            <a:br>
              <a:rPr lang="ar-DZ" sz="2000" dirty="0"/>
            </a:br>
            <a:r>
              <a:rPr lang="ar-DZ" sz="2000" b="1" dirty="0"/>
              <a:t>- </a:t>
            </a:r>
            <a:r>
              <a:rPr lang="ar-DZ" sz="2000" dirty="0"/>
              <a:t>زيادة قدرة المنظمة على تحديد أهدافها المتغيرة والتعرف على نقاط القوة والضعف ا ، والفرص والتهديدات في</a:t>
            </a:r>
            <a:br>
              <a:rPr lang="ar-DZ" sz="2000" dirty="0"/>
            </a:br>
            <a:r>
              <a:rPr lang="ar-DZ" sz="2000" dirty="0"/>
              <a:t>البيئة المحيطة ، وتحديد البرامج التنفيذية للتعامل معها .</a:t>
            </a:r>
            <a:br>
              <a:rPr lang="ar-DZ" sz="2000" dirty="0"/>
            </a:br>
            <a:r>
              <a:rPr lang="ar-DZ" sz="2000" b="1" dirty="0"/>
              <a:t>- </a:t>
            </a:r>
            <a:r>
              <a:rPr lang="ar-DZ" sz="2000" dirty="0"/>
              <a:t>زيادة قدرة المنظمة على التنبؤ باحتياجاتها من الموارد البشرية كما وكيفا ، وتنميتها بصورة تتفق مع تحقيق أهدافها</a:t>
            </a:r>
            <a:br>
              <a:rPr lang="ar-DZ" sz="2000" dirty="0"/>
            </a:br>
            <a:r>
              <a:rPr lang="ar-DZ" sz="2000" dirty="0"/>
              <a:t>الاستراتيجية ومن هنا زيادة الاتساق والتوافق بين خطط الموارد البشرية والعمليات التنفيذية بالمنظمة .</a:t>
            </a:r>
            <a:br>
              <a:rPr lang="ar-DZ" sz="2000" dirty="0"/>
            </a:br>
            <a:r>
              <a:rPr lang="ar-DZ" sz="2000" b="1" dirty="0"/>
              <a:t>- </a:t>
            </a:r>
            <a:r>
              <a:rPr lang="ar-DZ" sz="2000" dirty="0"/>
              <a:t>إيجاد وسيلة للربط بين سياسات وأنظمة الموارد البشرية - بما فيه سياسة التدريب وتنمية الأفراد – وربطها</a:t>
            </a:r>
            <a:br>
              <a:rPr lang="ar-DZ" sz="2000" dirty="0"/>
            </a:br>
            <a:r>
              <a:rPr lang="ar-DZ" sz="2000" dirty="0"/>
              <a:t>باستراتيجية العمل ككل .</a:t>
            </a:r>
            <a:br>
              <a:rPr lang="ar-DZ" sz="2000" dirty="0"/>
            </a:br>
            <a:r>
              <a:rPr lang="ar-DZ" sz="2000" b="1" dirty="0"/>
              <a:t>- </a:t>
            </a:r>
            <a:r>
              <a:rPr lang="ar-DZ" sz="2000" dirty="0"/>
              <a:t>زيادة فعالية استخدام الموارد البشرية وتحسين إنتاجيتها وخفض معدلات الحوادث ودوران العمل والغياب ومن ثم</a:t>
            </a:r>
            <a:br>
              <a:rPr lang="ar-DZ" sz="2000" dirty="0"/>
            </a:br>
            <a:r>
              <a:rPr lang="ar-DZ" sz="2000" dirty="0"/>
              <a:t>تحسين الفعالية التنظيمية والأداء الكلي للمنظمة . </a:t>
            </a:r>
            <a:br>
              <a:rPr lang="ar-DZ" sz="2000" dirty="0"/>
            </a:br>
            <a:endParaRPr lang="fr-FR" sz="2000" dirty="0"/>
          </a:p>
        </p:txBody>
      </p:sp>
    </p:spTree>
    <p:extLst>
      <p:ext uri="{BB962C8B-B14F-4D97-AF65-F5344CB8AC3E}">
        <p14:creationId xmlns:p14="http://schemas.microsoft.com/office/powerpoint/2010/main" val="2910149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a:effectLst>
            <a:outerShdw blurRad="50800" dist="38100" dir="5400000" algn="t" rotWithShape="0">
              <a:prstClr val="black">
                <a:alpha val="40000"/>
              </a:prstClr>
            </a:outerShdw>
          </a:effectLst>
        </p:spPr>
      </p:pic>
      <p:sp>
        <p:nvSpPr>
          <p:cNvPr id="4" name="ZoneTexte 3"/>
          <p:cNvSpPr txBox="1"/>
          <p:nvPr/>
        </p:nvSpPr>
        <p:spPr>
          <a:xfrm>
            <a:off x="5141844" y="106018"/>
            <a:ext cx="2862469" cy="1107996"/>
          </a:xfrm>
          <a:prstGeom prst="rect">
            <a:avLst/>
          </a:prstGeom>
          <a:noFill/>
        </p:spPr>
        <p:txBody>
          <a:bodyPr wrap="square" rtlCol="0">
            <a:spAutoFit/>
          </a:bodyPr>
          <a:lstStyle/>
          <a:p>
            <a:r>
              <a:rPr lang="ar-DZ" sz="6600" b="1" dirty="0">
                <a:latin typeface="Andalus" panose="02020603050405020304" pitchFamily="18" charset="-78"/>
                <a:cs typeface="Andalus" panose="02020603050405020304" pitchFamily="18" charset="-78"/>
              </a:rPr>
              <a:t>خاتمة</a:t>
            </a:r>
            <a:endParaRPr lang="fr-FR" sz="6600" b="1" dirty="0">
              <a:latin typeface="Andalus" panose="02020603050405020304" pitchFamily="18" charset="-78"/>
              <a:cs typeface="Andalus" panose="02020603050405020304" pitchFamily="18" charset="-78"/>
            </a:endParaRPr>
          </a:p>
        </p:txBody>
      </p:sp>
      <p:sp>
        <p:nvSpPr>
          <p:cNvPr id="2" name="ZoneTexte 1"/>
          <p:cNvSpPr txBox="1"/>
          <p:nvPr/>
        </p:nvSpPr>
        <p:spPr>
          <a:xfrm>
            <a:off x="450375" y="948690"/>
            <a:ext cx="6852241" cy="4524315"/>
          </a:xfrm>
          <a:prstGeom prst="rect">
            <a:avLst/>
          </a:prstGeom>
          <a:noFill/>
        </p:spPr>
        <p:txBody>
          <a:bodyPr wrap="square" rtlCol="0">
            <a:spAutoFit/>
          </a:bodyPr>
          <a:lstStyle/>
          <a:p>
            <a:pPr algn="r" rtl="1"/>
            <a:r>
              <a:rPr lang="ar-DZ" sz="2400" dirty="0"/>
              <a:t>تأسيسا على ما سبق يمكن القول أن التغيرات التي عرفها العالم المعاصر جعل المؤسسات باختلاف مجال عملها تغير نظرتها</a:t>
            </a:r>
            <a:br>
              <a:rPr lang="ar-DZ" sz="2400" dirty="0"/>
            </a:br>
            <a:r>
              <a:rPr lang="ar-DZ" sz="2400" dirty="0"/>
              <a:t>للموارد البشرية التي أصبحت تنظر إليها باعتبارها المورد الأساسي لاستراتيجيتها التنافسية ، فالكفاءات البشرية هي التي</a:t>
            </a:r>
            <a:br>
              <a:rPr lang="ar-DZ" sz="2400" dirty="0"/>
            </a:br>
            <a:r>
              <a:rPr lang="ar-DZ" sz="2400" dirty="0"/>
              <a:t>تحقق النجاح والتميز ، إذا ما استطاعت المؤسسة وضع هيكلة استراتيجية لكيفية التعامل معها والاستثمار فيها ، ويعتبر</a:t>
            </a:r>
            <a:br>
              <a:rPr lang="ar-DZ" sz="2400" dirty="0"/>
            </a:br>
            <a:r>
              <a:rPr lang="ar-DZ" sz="2400" dirty="0"/>
              <a:t>مدخل الإدارة الاستراتيجية للموارد البشرية من أهم المداخل الحديثة التي تسعى مختلف المؤسسات إلى تطبيقه كونه يعنى</a:t>
            </a:r>
            <a:br>
              <a:rPr lang="ar-DZ" sz="2400" dirty="0"/>
            </a:br>
            <a:r>
              <a:rPr lang="ar-DZ" sz="2400" dirty="0"/>
              <a:t>بشكل خاص بالموارد البشرية وبكل ما يتعلق م داخل المؤسسة طيلة مسارهم المهني . </a:t>
            </a:r>
            <a:br>
              <a:rPr lang="ar-DZ" sz="2400" dirty="0"/>
            </a:br>
            <a:endParaRPr lang="ar-DZ" sz="2400" dirty="0">
              <a:latin typeface="Arabic Typesetting" panose="03020402040406030203" pitchFamily="66" charset="-78"/>
              <a:cs typeface="Arabic Typesetting" panose="03020402040406030203" pitchFamily="66" charset="-78"/>
            </a:endParaRPr>
          </a:p>
          <a:p>
            <a:pPr algn="r" rtl="1"/>
            <a:endParaRPr lang="fr-FR" sz="2400" dirty="0"/>
          </a:p>
        </p:txBody>
      </p:sp>
    </p:spTree>
    <p:extLst>
      <p:ext uri="{BB962C8B-B14F-4D97-AF65-F5344CB8AC3E}">
        <p14:creationId xmlns:p14="http://schemas.microsoft.com/office/powerpoint/2010/main" val="220628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4" y="0"/>
            <a:ext cx="12359424" cy="6857999"/>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8019245" y="1936"/>
            <a:ext cx="4172755" cy="1107996"/>
          </a:xfrm>
          <a:prstGeom prst="rect">
            <a:avLst/>
          </a:prstGeom>
          <a:noFill/>
        </p:spPr>
        <p:txBody>
          <a:bodyPr wrap="square" rtlCol="0">
            <a:spAutoFit/>
          </a:bodyPr>
          <a:lstStyle/>
          <a:p>
            <a:r>
              <a:rPr lang="ar-DZ" sz="6600" dirty="0">
                <a:latin typeface="Andalus" panose="02020603050405020304" pitchFamily="18" charset="-78"/>
                <a:cs typeface="Andalus" panose="02020603050405020304" pitchFamily="18" charset="-78"/>
              </a:rPr>
              <a:t>محتوى البحث </a:t>
            </a:r>
            <a:r>
              <a:rPr lang="ar-DZ" dirty="0"/>
              <a:t>: </a:t>
            </a:r>
            <a:endParaRPr lang="fr-FR" dirty="0"/>
          </a:p>
        </p:txBody>
      </p:sp>
      <p:sp>
        <p:nvSpPr>
          <p:cNvPr id="4" name="ZoneTexte 3"/>
          <p:cNvSpPr txBox="1"/>
          <p:nvPr/>
        </p:nvSpPr>
        <p:spPr>
          <a:xfrm>
            <a:off x="-637087" y="0"/>
            <a:ext cx="8669979" cy="8279190"/>
          </a:xfrm>
          <a:prstGeom prst="rect">
            <a:avLst/>
          </a:prstGeom>
          <a:noFill/>
        </p:spPr>
        <p:txBody>
          <a:bodyPr wrap="square" rtlCol="0">
            <a:spAutoFit/>
          </a:bodyPr>
          <a:lstStyle/>
          <a:p>
            <a:pPr algn="r"/>
            <a:r>
              <a:rPr lang="ar-DZ" sz="2800" dirty="0">
                <a:latin typeface="Traditional Arabic" panose="02020603050405020304" pitchFamily="18" charset="-78"/>
                <a:cs typeface="Traditional Arabic" panose="02020603050405020304" pitchFamily="18" charset="-78"/>
              </a:rPr>
              <a:t>     </a:t>
            </a:r>
            <a:r>
              <a:rPr lang="ar-DZ" sz="2800" b="1" dirty="0">
                <a:latin typeface="Traditional Arabic" panose="02020603050405020304" pitchFamily="18" charset="-78"/>
                <a:cs typeface="Traditional Arabic" panose="02020603050405020304" pitchFamily="18" charset="-78"/>
              </a:rPr>
              <a:t>مقدمة </a:t>
            </a:r>
          </a:p>
          <a:p>
            <a:pPr algn="r" rtl="1"/>
            <a:r>
              <a:rPr lang="ar-DZ" sz="2800" dirty="0"/>
              <a:t>             اولا: ماهية الإدارة الاستراتيجية للموارد البشرية .</a:t>
            </a:r>
            <a:br>
              <a:rPr lang="ar-DZ" sz="2800" dirty="0"/>
            </a:br>
            <a:r>
              <a:rPr lang="ar-DZ" sz="2800" dirty="0"/>
              <a:t>.1مفهوم الإدارة الاستراتيجية للموارد البشرية .</a:t>
            </a:r>
            <a:br>
              <a:rPr lang="ar-DZ" sz="2800" dirty="0"/>
            </a:br>
            <a:r>
              <a:rPr lang="ar-DZ" sz="2800" dirty="0"/>
              <a:t>.2خصائص الإدارة الاستراتيجية للموارد البشرية .</a:t>
            </a:r>
            <a:br>
              <a:rPr lang="ar-DZ" sz="2800" dirty="0"/>
            </a:br>
            <a:r>
              <a:rPr lang="ar-DZ" sz="2800" dirty="0"/>
              <a:t>.3أهمية الإدارة الاستراتيجية للموارد البشرية .</a:t>
            </a:r>
            <a:br>
              <a:rPr lang="ar-DZ" sz="2800" dirty="0"/>
            </a:br>
            <a:r>
              <a:rPr lang="ar-DZ" sz="2800" dirty="0"/>
              <a:t>.4التحديات التي تزيد من أهمية الإدارة الاستراتيجية للموارد البشرية .</a:t>
            </a:r>
            <a:br>
              <a:rPr lang="ar-DZ" sz="2800" dirty="0"/>
            </a:br>
            <a:r>
              <a:rPr lang="ar-DZ" sz="2800" dirty="0"/>
              <a:t>.5عوامل تغيير نظرة المنظمة المعاصرة للعنصر البشري . </a:t>
            </a:r>
            <a:br>
              <a:rPr lang="ar-DZ" sz="2800" dirty="0"/>
            </a:br>
            <a:r>
              <a:rPr lang="fr-FR" sz="2800" dirty="0"/>
              <a:t>                </a:t>
            </a:r>
            <a:r>
              <a:rPr lang="ar-DZ" sz="2800" dirty="0"/>
              <a:t>ثانيا : ماهية الميزة التنافسية .</a:t>
            </a:r>
            <a:br>
              <a:rPr lang="ar-DZ" sz="2800" dirty="0"/>
            </a:br>
            <a:r>
              <a:rPr lang="ar-DZ" sz="2800" dirty="0"/>
              <a:t>.1مفهوم الميزة التنافسية .</a:t>
            </a:r>
            <a:br>
              <a:rPr lang="ar-DZ" sz="2800" dirty="0"/>
            </a:br>
            <a:r>
              <a:rPr lang="ar-DZ" sz="2800" dirty="0"/>
              <a:t>.2أنواع الميزة التنافسية .</a:t>
            </a:r>
            <a:br>
              <a:rPr lang="ar-DZ" sz="2800" dirty="0"/>
            </a:br>
            <a:r>
              <a:rPr lang="ar-DZ" sz="2800" dirty="0"/>
              <a:t>.3معايير الحكم على جودة الميزة التنافسية .</a:t>
            </a:r>
            <a:br>
              <a:rPr lang="ar-DZ" sz="2800" dirty="0"/>
            </a:br>
            <a:r>
              <a:rPr lang="ar-DZ" sz="2800" dirty="0"/>
              <a:t>.4مصادر الميزة التنافسية .</a:t>
            </a:r>
            <a:br>
              <a:rPr lang="ar-DZ" sz="2800" dirty="0"/>
            </a:br>
            <a:r>
              <a:rPr lang="ar-DZ" sz="2800" dirty="0"/>
              <a:t>ثالثا : دور الادارة الاستراتيجية للموارد البشرية في خلق الميزة التنافسية .</a:t>
            </a:r>
            <a:br>
              <a:rPr lang="ar-DZ" sz="2800" dirty="0"/>
            </a:br>
            <a:r>
              <a:rPr lang="ar-DZ" sz="2800" dirty="0"/>
              <a:t>.1أهمية الموارد البشرية في تنمية القدرات التنافسية للمنظمة .</a:t>
            </a:r>
            <a:br>
              <a:rPr lang="ar-DZ" sz="2800" dirty="0"/>
            </a:br>
            <a:r>
              <a:rPr lang="ar-DZ" sz="2800" dirty="0"/>
              <a:t>.2أسس تنمية القدرات التنافسية للموارد البشرية .</a:t>
            </a:r>
            <a:br>
              <a:rPr lang="ar-DZ" sz="2800" dirty="0"/>
            </a:br>
            <a:r>
              <a:rPr lang="ar-DZ" sz="2800" dirty="0"/>
              <a:t>.3الإدارة الاستراتيجية للموارد البشرية كمدخل لتحقيق الميزة التنافسية . </a:t>
            </a:r>
            <a:br>
              <a:rPr lang="ar-DZ" sz="2800" dirty="0"/>
            </a:br>
            <a:r>
              <a:rPr lang="ar-DZ" sz="2800" b="1" dirty="0">
                <a:latin typeface="Traditional Arabic" panose="02020603050405020304" pitchFamily="18" charset="-78"/>
                <a:cs typeface="Traditional Arabic" panose="02020603050405020304" pitchFamily="18" charset="-78"/>
              </a:rPr>
              <a:t> </a:t>
            </a:r>
          </a:p>
          <a:p>
            <a:pPr algn="r" rtl="1"/>
            <a:r>
              <a:rPr lang="ar-DZ" sz="2800" dirty="0">
                <a:latin typeface="Traditional Arabic" panose="02020603050405020304" pitchFamily="18" charset="-78"/>
                <a:cs typeface="Traditional Arabic" panose="02020603050405020304" pitchFamily="18" charset="-78"/>
              </a:rPr>
              <a:t>             </a:t>
            </a:r>
          </a:p>
          <a:p>
            <a:pPr algn="r"/>
            <a:r>
              <a:rPr lang="ar-DZ" sz="2800" dirty="0">
                <a:latin typeface="Traditional Arabic" panose="02020603050405020304" pitchFamily="18" charset="-78"/>
                <a:cs typeface="Traditional Arabic" panose="02020603050405020304" pitchFamily="18" charset="-78"/>
              </a:rPr>
              <a:t> </a:t>
            </a:r>
            <a:endParaRPr lang="fr-FR"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85532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anim calcmode="lin" valueType="num">
                                      <p:cBhvr>
                                        <p:cTn id="18"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anim calcmode="lin" valueType="num">
                                      <p:cBhvr>
                                        <p:cTn id="23"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32547" y="-2732551"/>
            <a:ext cx="6726898" cy="12192000"/>
          </a:xfrm>
          <a:prstGeom prst="rect">
            <a:avLst/>
          </a:prstGeom>
        </p:spPr>
      </p:pic>
      <p:sp>
        <p:nvSpPr>
          <p:cNvPr id="3" name="ZoneTexte 2"/>
          <p:cNvSpPr txBox="1"/>
          <p:nvPr/>
        </p:nvSpPr>
        <p:spPr>
          <a:xfrm>
            <a:off x="6464488" y="910554"/>
            <a:ext cx="4906851" cy="1323439"/>
          </a:xfrm>
          <a:prstGeom prst="rect">
            <a:avLst/>
          </a:prstGeom>
          <a:noFill/>
        </p:spPr>
        <p:txBody>
          <a:bodyPr wrap="square" rtlCol="0">
            <a:spAutoFit/>
          </a:bodyPr>
          <a:lstStyle/>
          <a:p>
            <a:pPr algn="ctr"/>
            <a:r>
              <a:rPr lang="ar-DZ" sz="8000" dirty="0">
                <a:latin typeface="Andalus" panose="02020603050405020304" pitchFamily="18" charset="-78"/>
                <a:cs typeface="Andalus" panose="02020603050405020304" pitchFamily="18" charset="-78"/>
              </a:rPr>
              <a:t> </a:t>
            </a:r>
            <a:endParaRPr lang="fr-FR" sz="8000" dirty="0">
              <a:latin typeface="Andalus" panose="02020603050405020304" pitchFamily="18" charset="-78"/>
              <a:cs typeface="Andalus" panose="02020603050405020304" pitchFamily="18" charset="-78"/>
            </a:endParaRPr>
          </a:p>
        </p:txBody>
      </p:sp>
      <p:sp>
        <p:nvSpPr>
          <p:cNvPr id="4" name="Rectangle 3"/>
          <p:cNvSpPr/>
          <p:nvPr/>
        </p:nvSpPr>
        <p:spPr>
          <a:xfrm rot="20637684">
            <a:off x="5368118" y="1791423"/>
            <a:ext cx="6409899" cy="1938992"/>
          </a:xfrm>
          <a:prstGeom prst="rect">
            <a:avLst/>
          </a:prstGeom>
        </p:spPr>
        <p:txBody>
          <a:bodyPr wrap="square">
            <a:spAutoFit/>
          </a:bodyPr>
          <a:lstStyle/>
          <a:p>
            <a:pPr algn="r" rtl="1"/>
            <a:r>
              <a:rPr lang="ar-DZ" sz="3600" b="1" dirty="0"/>
              <a:t>الكلمات المفتاحية </a:t>
            </a:r>
          </a:p>
          <a:p>
            <a:pPr algn="r" rtl="1"/>
            <a:r>
              <a:rPr lang="ar-DZ" sz="2800" b="1" dirty="0"/>
              <a:t>الإدارة الاستراتيجية للموارد البشرية ، التميز الإداري ، الموارد البشرية ، الميزة التنافسية . </a:t>
            </a:r>
            <a:br>
              <a:rPr lang="ar-DZ" sz="2800" b="1" dirty="0"/>
            </a:br>
            <a:endParaRPr lang="fr-FR" sz="2800" b="1" dirty="0"/>
          </a:p>
        </p:txBody>
      </p:sp>
    </p:spTree>
    <p:extLst>
      <p:ext uri="{BB962C8B-B14F-4D97-AF65-F5344CB8AC3E}">
        <p14:creationId xmlns:p14="http://schemas.microsoft.com/office/powerpoint/2010/main" val="1927464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8664"/>
            <a:ext cx="3915177" cy="5419335"/>
          </a:xfrm>
          <a:prstGeom prst="rect">
            <a:avLst/>
          </a:prstGeom>
        </p:spPr>
      </p:pic>
      <p:sp>
        <p:nvSpPr>
          <p:cNvPr id="3" name="ZoneTexte 2"/>
          <p:cNvSpPr txBox="1"/>
          <p:nvPr/>
        </p:nvSpPr>
        <p:spPr>
          <a:xfrm>
            <a:off x="3807725" y="119479"/>
            <a:ext cx="7708680" cy="1015663"/>
          </a:xfrm>
          <a:prstGeom prst="rect">
            <a:avLst/>
          </a:prstGeom>
          <a:noFill/>
        </p:spPr>
        <p:txBody>
          <a:bodyPr wrap="square" rtlCol="0">
            <a:spAutoFit/>
          </a:bodyPr>
          <a:lstStyle/>
          <a:p>
            <a:pPr algn="r" rtl="1"/>
            <a:r>
              <a:rPr lang="ar-DZ" sz="6000" b="1" dirty="0">
                <a:latin typeface="Arabic Typesetting" panose="03020402040406030203" pitchFamily="66" charset="-78"/>
                <a:cs typeface="Arabic Typesetting" panose="03020402040406030203" pitchFamily="66" charset="-78"/>
              </a:rPr>
              <a:t>       </a:t>
            </a:r>
            <a:r>
              <a:rPr lang="fr-FR" sz="6000" b="1" dirty="0">
                <a:latin typeface="Arabic Typesetting" panose="03020402040406030203" pitchFamily="66" charset="-78"/>
                <a:cs typeface="Arabic Typesetting" panose="03020402040406030203" pitchFamily="66" charset="-78"/>
              </a:rPr>
              <a:t>            </a:t>
            </a:r>
            <a:r>
              <a:rPr lang="ar-DZ" sz="6000" b="1" dirty="0">
                <a:latin typeface="Arabic Typesetting" panose="03020402040406030203" pitchFamily="66" charset="-78"/>
                <a:cs typeface="Arabic Typesetting" panose="03020402040406030203" pitchFamily="66" charset="-78"/>
              </a:rPr>
              <a:t>مقدمة</a:t>
            </a:r>
            <a:r>
              <a:rPr lang="ar-DZ" sz="6000" dirty="0">
                <a:latin typeface="Arabic Typesetting" panose="03020402040406030203" pitchFamily="66" charset="-78"/>
                <a:cs typeface="Arabic Typesetting" panose="03020402040406030203" pitchFamily="66" charset="-78"/>
              </a:rPr>
              <a:t> </a:t>
            </a:r>
          </a:p>
        </p:txBody>
      </p:sp>
      <p:sp>
        <p:nvSpPr>
          <p:cNvPr id="4" name="Rectangle 3"/>
          <p:cNvSpPr/>
          <p:nvPr/>
        </p:nvSpPr>
        <p:spPr>
          <a:xfrm>
            <a:off x="3330054" y="784705"/>
            <a:ext cx="8636726" cy="6186309"/>
          </a:xfrm>
          <a:prstGeom prst="rect">
            <a:avLst/>
          </a:prstGeom>
        </p:spPr>
        <p:txBody>
          <a:bodyPr wrap="square">
            <a:spAutoFit/>
          </a:bodyPr>
          <a:lstStyle/>
          <a:p>
            <a:pPr algn="r" rtl="1"/>
            <a:r>
              <a:rPr lang="ar-DZ" dirty="0">
                <a:effectLst>
                  <a:outerShdw blurRad="38100" dist="38100" dir="2700000" algn="tl">
                    <a:srgbClr val="000000">
                      <a:alpha val="43137"/>
                    </a:srgbClr>
                  </a:outerShdw>
                </a:effectLst>
              </a:rPr>
              <a:t>نتيجة للتحولات الجديدة التي تطرحها العولمة والتطورات التي يشهدها الميدان التكنولوجي بكل جوانبه ، أصبح تأقلم</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المؤسسات وما تتوفر عليه من موارد مادية وبشرية ضرورة ملحة لضمان الاستمرارية في ظل بيئة تتميز بكثرة التقلبات</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واشتداد حدة المنافسة ، وهو ما جعل مختلف المؤسسات تسعى جاهدة إلى اختيار وتطبيق العديد من الاستراتيجيات</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والرؤى الجديدة من أجل المحافظة على البقاء ومن أهم الاستراتيجيات التي تعتمد عليها المؤسسات في هذا الشأن الإدارة</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الاستراتيجية للموارد البشرية التي تعنى برسم سياسة المؤسسة طويلة الأجل للعنصر البشري في العمل وكل ما يتعلق بحياته</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الوظيفية داخل المؤسسة ، وتسعى هذه الإدارة خاصة إلى الاستثمار في المورد البشري واعتباره رأس مال فكري لا عبء</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عليها لذا يجب الاهتمام به وبكل متطلباته ، والعمل على تأهيله تطوير كفاءاته وذلك بإتباع عدة مناهج وطرق مساعدة</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 على التحكم في متطلبات وظيفته وتكمن اهمية هذه المداخلة في أهمية الموضوع الذي معالجة والمتمثل في الاستثمار في رأس المال البشري الذي يعد محركا</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ومفتاحا لتحقيق النمو وتدعيم القدرة على المنافسة وبالتالي الوصول إلى تحقيق التميز الإداري الذي أصبح مطلبا وغاية</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تسعى كل المؤسسات إلى الوصول إليها ، والعمل الجاد وبنفس الوتيرة للمحافظة على هذه الريادة . </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يهدف هذا المقال إلى إبراز أهمية الموارد البشرية في تحقيق الميزة التنافسية ، من خلال أدارة استراتيجية والتخطيط</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الاستراتيجي لمسارهم الوظيفي داخل المؤسسة والعمل على الاستثمار فيهم لتنمية وتطوير  قدراتهم وذلك من خلال</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الإجابة على الإشكال التالي :</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ما المقصود بالإدارة الاستراتيجية للموارد البشرية وماهي أساسيا تها؟ وكيف يمكن أن تسهم في خلق الميزة التنافسية</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للمؤسسة ؟ </a:t>
            </a:r>
            <a:br>
              <a:rPr lang="ar-DZ" dirty="0">
                <a:effectLst>
                  <a:outerShdw blurRad="38100" dist="38100" dir="2700000" algn="tl">
                    <a:srgbClr val="000000">
                      <a:alpha val="43137"/>
                    </a:srgbClr>
                  </a:outerShdw>
                </a:effectLst>
              </a:rPr>
            </a:br>
            <a:r>
              <a:rPr lang="ar-DZ" dirty="0">
                <a:effectLst>
                  <a:outerShdw blurRad="38100" dist="38100" dir="2700000" algn="tl">
                    <a:srgbClr val="000000">
                      <a:alpha val="43137"/>
                    </a:srgbClr>
                  </a:outerShdw>
                </a:effectLst>
              </a:rPr>
              <a:t>. </a:t>
            </a:r>
            <a:br>
              <a:rPr lang="ar-DZ"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64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élai 1"/>
          <p:cNvSpPr/>
          <p:nvPr/>
        </p:nvSpPr>
        <p:spPr>
          <a:xfrm>
            <a:off x="9800824" y="962694"/>
            <a:ext cx="1373746" cy="4868214"/>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rot="5400000">
            <a:off x="7837888" y="2743383"/>
            <a:ext cx="4836020" cy="830997"/>
          </a:xfrm>
          <a:prstGeom prst="rect">
            <a:avLst/>
          </a:prstGeom>
          <a:noFill/>
        </p:spPr>
        <p:txBody>
          <a:bodyPr wrap="square" rtlCol="0">
            <a:spAutoFit/>
          </a:bodyPr>
          <a:lstStyle/>
          <a:p>
            <a:pPr algn="r" rtl="1"/>
            <a:r>
              <a:rPr lang="ar-DZ" sz="2400" b="1" dirty="0"/>
              <a:t>مفهوم الإدارة الاستراتيجية للموارد البشرية </a:t>
            </a:r>
            <a:br>
              <a:rPr lang="ar-DZ" sz="2400" b="1" dirty="0"/>
            </a:br>
            <a:endParaRPr lang="fr-FR" sz="2400" b="1" dirty="0">
              <a:latin typeface="Andalus" panose="02020603050405020304" pitchFamily="18" charset="-78"/>
              <a:cs typeface="Andalus" panose="02020603050405020304" pitchFamily="18" charset="-78"/>
            </a:endParaRPr>
          </a:p>
        </p:txBody>
      </p:sp>
      <p:sp>
        <p:nvSpPr>
          <p:cNvPr id="4" name="Ellipse 3"/>
          <p:cNvSpPr/>
          <p:nvPr/>
        </p:nvSpPr>
        <p:spPr>
          <a:xfrm>
            <a:off x="1050878" y="467917"/>
            <a:ext cx="7286826" cy="1852202"/>
          </a:xfrm>
          <a:prstGeom prst="ellipse">
            <a:avLst/>
          </a:prstGeom>
          <a:solidFill>
            <a:schemeClr val="bg1"/>
          </a:solidFill>
          <a:ln>
            <a:solidFill>
              <a:schemeClr val="accent6">
                <a:lumMod val="60000"/>
                <a:lumOff val="40000"/>
              </a:schemeClr>
            </a:solidFill>
          </a:ln>
          <a:effectLst>
            <a:glow rad="228600">
              <a:schemeClr val="accent5">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a:solidFill>
                  <a:schemeClr val="tx1">
                    <a:lumMod val="75000"/>
                    <a:lumOff val="25000"/>
                  </a:schemeClr>
                </a:solidFill>
              </a:rPr>
              <a:t>رسم سياسة  تعامل المؤسسة  مع العنصر البشري في العمل  وكل ما يرتبط بشؤونه الخاصة بحياته الوظيفية في عمله وذلك بواسطة ممارسات جديدة ومعاصرة تتماشى مع استراتيجياتها العامة في ظل  البيئة التي  تعيشها ,</a:t>
            </a:r>
            <a:endParaRPr lang="fr-FR" sz="2400" b="1" dirty="0">
              <a:solidFill>
                <a:schemeClr val="tx1">
                  <a:lumMod val="75000"/>
                  <a:lumOff val="25000"/>
                </a:schemeClr>
              </a:solidFill>
              <a:latin typeface="Arabic Typesetting" panose="03020402040406030203" pitchFamily="66" charset="-78"/>
              <a:cs typeface="Arabic Typesetting" panose="03020402040406030203" pitchFamily="66" charset="-78"/>
            </a:endParaRPr>
          </a:p>
        </p:txBody>
      </p:sp>
      <p:sp>
        <p:nvSpPr>
          <p:cNvPr id="5" name="Ellipse 4"/>
          <p:cNvSpPr/>
          <p:nvPr/>
        </p:nvSpPr>
        <p:spPr>
          <a:xfrm>
            <a:off x="1207926" y="2483893"/>
            <a:ext cx="6915954" cy="1842448"/>
          </a:xfrm>
          <a:prstGeom prst="ellipse">
            <a:avLst/>
          </a:prstGeom>
          <a:solidFill>
            <a:schemeClr val="bg1"/>
          </a:solidFill>
          <a:ln>
            <a:solidFill>
              <a:schemeClr val="accent6">
                <a:lumMod val="40000"/>
                <a:lumOff val="60000"/>
              </a:schemeClr>
            </a:solidFill>
          </a:ln>
          <a:effectLst>
            <a:glow rad="228600">
              <a:schemeClr val="accent1">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chemeClr val="tx1"/>
                </a:solidFill>
                <a:latin typeface="Traditional Arabic" panose="02020603050405020304" pitchFamily="18" charset="-78"/>
                <a:cs typeface="Traditional Arabic" panose="02020603050405020304" pitchFamily="18" charset="-78"/>
              </a:rPr>
              <a:t> الاتجاه العام للمنظمة لبلوغ اهدافها الاستراتيجية من خلال مواردها البشرية  والتي تسهم بجهودها  في تنفيذ الخطة الاستراتيجية للمنظمة ,</a:t>
            </a:r>
            <a:endParaRPr lang="fr-FR" sz="3200" dirty="0">
              <a:solidFill>
                <a:schemeClr val="tx1"/>
              </a:solidFill>
              <a:latin typeface="Traditional Arabic" panose="02020603050405020304" pitchFamily="18" charset="-78"/>
              <a:cs typeface="Traditional Arabic" panose="02020603050405020304" pitchFamily="18" charset="-78"/>
            </a:endParaRPr>
          </a:p>
        </p:txBody>
      </p:sp>
      <p:sp>
        <p:nvSpPr>
          <p:cNvPr id="7" name="Ellipse 6"/>
          <p:cNvSpPr/>
          <p:nvPr/>
        </p:nvSpPr>
        <p:spPr>
          <a:xfrm>
            <a:off x="941696" y="4490113"/>
            <a:ext cx="7750557" cy="2238233"/>
          </a:xfrm>
          <a:prstGeom prst="ellipse">
            <a:avLst/>
          </a:prstGeom>
          <a:solidFill>
            <a:schemeClr val="bg1"/>
          </a:solidFill>
          <a:ln>
            <a:solidFill>
              <a:schemeClr val="accent6">
                <a:lumMod val="40000"/>
                <a:lumOff val="60000"/>
              </a:schemeClr>
            </a:solidFill>
          </a:ln>
          <a:effectLst>
            <a:glow rad="1397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tx1"/>
                </a:solidFill>
                <a:latin typeface="Arabic Typesetting" panose="03020402040406030203" pitchFamily="66" charset="-78"/>
                <a:cs typeface="Arabic Typesetting" panose="03020402040406030203" pitchFamily="66" charset="-78"/>
              </a:rPr>
              <a:t>هي مدخل لصنع القرارات الاستراتيجية المتعلقة بالموارد البشرية داخل المؤسسة  على كل المستويات خلال مسارهم الوظيفي من بداية التوظيف حتى التقاعد في ضوء استراتيجية المؤسسة وذلك بغرض تطوير قدراتهم من اجل تحقيق ميزة تنافسية والبقاء في الريادة,</a:t>
            </a:r>
            <a:endParaRPr lang="fr-FR" sz="2800"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09636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29" y="1572857"/>
            <a:ext cx="3446708" cy="4721944"/>
          </a:xfrm>
          <a:prstGeom prst="rect">
            <a:avLst/>
          </a:prstGeom>
          <a:effectLst>
            <a:innerShdw blurRad="63500" dist="50800" dir="8100000">
              <a:prstClr val="black">
                <a:alpha val="50000"/>
              </a:prstClr>
            </a:innerShdw>
          </a:effectLst>
          <a:scene3d>
            <a:camera prst="perspectiveHeroicExtremeRightFacing"/>
            <a:lightRig rig="threePt" dir="t"/>
          </a:scene3d>
        </p:spPr>
      </p:pic>
      <p:sp>
        <p:nvSpPr>
          <p:cNvPr id="3" name="ZoneTexte 2"/>
          <p:cNvSpPr txBox="1"/>
          <p:nvPr/>
        </p:nvSpPr>
        <p:spPr>
          <a:xfrm>
            <a:off x="4713668" y="1956280"/>
            <a:ext cx="5331853" cy="369332"/>
          </a:xfrm>
          <a:prstGeom prst="rect">
            <a:avLst/>
          </a:prstGeom>
          <a:noFill/>
        </p:spPr>
        <p:txBody>
          <a:bodyPr wrap="square" rtlCol="0">
            <a:spAutoFit/>
          </a:bodyPr>
          <a:lstStyle/>
          <a:p>
            <a:pPr algn="ctr"/>
            <a:r>
              <a:rPr lang="ar-DZ" dirty="0"/>
              <a:t> </a:t>
            </a:r>
            <a:endParaRPr lang="fr-FR" dirty="0"/>
          </a:p>
        </p:txBody>
      </p:sp>
      <p:sp>
        <p:nvSpPr>
          <p:cNvPr id="5" name="Pentagone 4"/>
          <p:cNvSpPr/>
          <p:nvPr/>
        </p:nvSpPr>
        <p:spPr>
          <a:xfrm>
            <a:off x="4177553" y="1322834"/>
            <a:ext cx="8014447" cy="1636224"/>
          </a:xfrm>
          <a:prstGeom prst="homePlate">
            <a:avLst/>
          </a:prstGeom>
          <a:solidFill>
            <a:srgbClr val="E97FDC"/>
          </a:solidFill>
          <a:effectLst>
            <a:outerShdw blurRad="50800" dist="38100" dir="8100000" algn="tr" rotWithShape="0">
              <a:prstClr val="black">
                <a:alpha val="4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lumMod val="85000"/>
                    <a:lumOff val="15000"/>
                  </a:schemeClr>
                </a:solidFill>
              </a:rPr>
              <a:t>النظر للموارد البشرية باعتبارها موردا استراتيجيا . </a:t>
            </a:r>
            <a:br>
              <a:rPr lang="ar-DZ" sz="2800" dirty="0">
                <a:solidFill>
                  <a:schemeClr val="tx1">
                    <a:lumMod val="85000"/>
                    <a:lumOff val="15000"/>
                  </a:schemeClr>
                </a:solidFill>
              </a:rPr>
            </a:br>
            <a:endParaRPr lang="fr-FR" sz="2800" dirty="0">
              <a:solidFill>
                <a:schemeClr val="tx1">
                  <a:lumMod val="85000"/>
                  <a:lumOff val="15000"/>
                </a:schemeClr>
              </a:solidFill>
            </a:endParaRPr>
          </a:p>
        </p:txBody>
      </p:sp>
      <p:sp>
        <p:nvSpPr>
          <p:cNvPr id="8" name="Pentagone 7"/>
          <p:cNvSpPr/>
          <p:nvPr/>
        </p:nvSpPr>
        <p:spPr>
          <a:xfrm>
            <a:off x="4291925" y="2683891"/>
            <a:ext cx="8014447" cy="1591152"/>
          </a:xfrm>
          <a:prstGeom prst="homePlate">
            <a:avLst/>
          </a:prstGeom>
          <a:solidFill>
            <a:schemeClr val="accent5">
              <a:lumMod val="60000"/>
              <a:lumOff val="40000"/>
            </a:schemeClr>
          </a:solidFill>
          <a:effectLst>
            <a:outerShdw blurRad="50800" dist="38100" dir="8100000" algn="tr" rotWithShape="0">
              <a:prstClr val="black">
                <a:alpha val="4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tx1">
                    <a:lumMod val="75000"/>
                    <a:lumOff val="25000"/>
                  </a:schemeClr>
                </a:solidFill>
              </a:rPr>
              <a:t>ضرورة الربط بين الإدارة الاستراتيجية للموارد البشرية مع الاستراتيجية العامة للمنظمة وتحقيق التكامل بينهما </a:t>
            </a:r>
            <a:br>
              <a:rPr lang="ar-DZ" sz="2800" dirty="0">
                <a:solidFill>
                  <a:schemeClr val="tx1">
                    <a:lumMod val="75000"/>
                    <a:lumOff val="25000"/>
                  </a:schemeClr>
                </a:solidFill>
              </a:rPr>
            </a:br>
            <a:endParaRPr lang="fr-FR" sz="2800" dirty="0">
              <a:solidFill>
                <a:schemeClr val="tx1">
                  <a:lumMod val="75000"/>
                  <a:lumOff val="25000"/>
                </a:schemeClr>
              </a:solidFill>
            </a:endParaRPr>
          </a:p>
        </p:txBody>
      </p:sp>
      <p:sp>
        <p:nvSpPr>
          <p:cNvPr id="9" name="Pentagone 8"/>
          <p:cNvSpPr/>
          <p:nvPr/>
        </p:nvSpPr>
        <p:spPr>
          <a:xfrm>
            <a:off x="4291924" y="3933830"/>
            <a:ext cx="8014447" cy="1690772"/>
          </a:xfrm>
          <a:prstGeom prst="homePlate">
            <a:avLst>
              <a:gd name="adj" fmla="val 41194"/>
            </a:avLst>
          </a:prstGeom>
          <a:solidFill>
            <a:schemeClr val="accent2">
              <a:lumMod val="50000"/>
            </a:schemeClr>
          </a:solidFill>
          <a:effectLst>
            <a:outerShdw blurRad="50800" dist="38100" dir="8100000" algn="tr" rotWithShape="0">
              <a:prstClr val="black">
                <a:alpha val="4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lumMod val="85000"/>
                    <a:lumOff val="15000"/>
                  </a:schemeClr>
                </a:solidFill>
              </a:rPr>
              <a:t>ضرورة الأخذ في الحسبان البيئة الخارجية المحيطة بالمنظمة بما تضمنه من فرص و البيئة الداخلية</a:t>
            </a:r>
            <a:br>
              <a:rPr lang="ar-DZ" sz="2800" dirty="0">
                <a:solidFill>
                  <a:schemeClr val="tx1">
                    <a:lumMod val="85000"/>
                    <a:lumOff val="15000"/>
                  </a:schemeClr>
                </a:solidFill>
              </a:rPr>
            </a:br>
            <a:r>
              <a:rPr lang="ar-DZ" sz="2800" dirty="0">
                <a:solidFill>
                  <a:schemeClr val="tx1">
                    <a:lumMod val="85000"/>
                    <a:lumOff val="15000"/>
                  </a:schemeClr>
                </a:solidFill>
              </a:rPr>
              <a:t>لإدارة الموارد البشرية بما تشمله من جوانب قوة أو نواحي ضعف </a:t>
            </a:r>
            <a:br>
              <a:rPr lang="ar-DZ" sz="2800" dirty="0">
                <a:solidFill>
                  <a:schemeClr val="tx1">
                    <a:lumMod val="85000"/>
                    <a:lumOff val="15000"/>
                  </a:schemeClr>
                </a:solidFill>
              </a:rPr>
            </a:br>
            <a:endParaRPr lang="fr-FR" sz="2800" dirty="0">
              <a:solidFill>
                <a:schemeClr val="tx1">
                  <a:lumMod val="85000"/>
                  <a:lumOff val="15000"/>
                </a:schemeClr>
              </a:solidFill>
            </a:endParaRPr>
          </a:p>
        </p:txBody>
      </p:sp>
      <p:sp>
        <p:nvSpPr>
          <p:cNvPr id="10" name="Pentagone 9"/>
          <p:cNvSpPr/>
          <p:nvPr/>
        </p:nvSpPr>
        <p:spPr>
          <a:xfrm>
            <a:off x="3599324" y="5347218"/>
            <a:ext cx="8592676" cy="1649506"/>
          </a:xfrm>
          <a:prstGeom prst="homePlate">
            <a:avLst>
              <a:gd name="adj" fmla="val 33695"/>
            </a:avLst>
          </a:prstGeom>
          <a:solidFill>
            <a:srgbClr val="002060"/>
          </a:solidFill>
          <a:effectLst>
            <a:outerShdw blurRad="50800" dist="38100" dir="8100000" algn="tr" rotWithShape="0">
              <a:prstClr val="black">
                <a:alpha val="4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lumMod val="85000"/>
                    <a:lumOff val="15000"/>
                  </a:schemeClr>
                </a:solidFill>
              </a:rPr>
              <a:t>النظر للإدارة الاستراتيجية للموارد البشرية باعتبارها أداة لتحسين مستويات الأداء التنظيمي وتنمية ثقافة تنظيمية</a:t>
            </a:r>
            <a:br>
              <a:rPr lang="ar-DZ" sz="2800" dirty="0">
                <a:solidFill>
                  <a:schemeClr val="tx1">
                    <a:lumMod val="85000"/>
                    <a:lumOff val="15000"/>
                  </a:schemeClr>
                </a:solidFill>
              </a:rPr>
            </a:br>
            <a:r>
              <a:rPr lang="ar-DZ" sz="2800" dirty="0">
                <a:solidFill>
                  <a:schemeClr val="tx1">
                    <a:lumMod val="85000"/>
                    <a:lumOff val="15000"/>
                  </a:schemeClr>
                </a:solidFill>
              </a:rPr>
              <a:t>معززة لهذا الأداء . </a:t>
            </a:r>
            <a:br>
              <a:rPr lang="ar-DZ" sz="2800" dirty="0">
                <a:solidFill>
                  <a:schemeClr val="tx1">
                    <a:lumMod val="85000"/>
                    <a:lumOff val="15000"/>
                  </a:schemeClr>
                </a:solidFill>
              </a:rPr>
            </a:br>
            <a:endParaRPr lang="fr-FR" sz="2800" dirty="0">
              <a:solidFill>
                <a:schemeClr val="tx1">
                  <a:lumMod val="85000"/>
                  <a:lumOff val="15000"/>
                </a:schemeClr>
              </a:solidFill>
            </a:endParaRPr>
          </a:p>
        </p:txBody>
      </p:sp>
      <p:sp>
        <p:nvSpPr>
          <p:cNvPr id="4" name="Rectangle 3"/>
          <p:cNvSpPr/>
          <p:nvPr/>
        </p:nvSpPr>
        <p:spPr>
          <a:xfrm>
            <a:off x="5845791" y="376283"/>
            <a:ext cx="6096000" cy="954107"/>
          </a:xfrm>
          <a:prstGeom prst="rect">
            <a:avLst/>
          </a:prstGeom>
        </p:spPr>
        <p:txBody>
          <a:bodyPr>
            <a:spAutoFit/>
          </a:bodyPr>
          <a:lstStyle/>
          <a:p>
            <a:r>
              <a:rPr lang="ar-DZ" sz="2800" b="1" dirty="0"/>
              <a:t>خصائص الإدارة الاستراتيجية للموارد البشرية </a:t>
            </a:r>
            <a:br>
              <a:rPr lang="ar-DZ" sz="2800" dirty="0"/>
            </a:br>
            <a:endParaRPr lang="fr-FR" sz="2800" dirty="0"/>
          </a:p>
        </p:txBody>
      </p:sp>
    </p:spTree>
    <p:extLst>
      <p:ext uri="{BB962C8B-B14F-4D97-AF65-F5344CB8AC3E}">
        <p14:creationId xmlns:p14="http://schemas.microsoft.com/office/powerpoint/2010/main" val="1279983629"/>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340" y="1366177"/>
            <a:ext cx="5585011" cy="3416320"/>
          </a:xfrm>
          <a:prstGeom prst="rect">
            <a:avLst/>
          </a:prstGeom>
        </p:spPr>
        <p:txBody>
          <a:bodyPr wrap="square">
            <a:spAutoFit/>
          </a:bodyPr>
          <a:lstStyle/>
          <a:p>
            <a:pPr algn="ctr"/>
            <a:r>
              <a:rPr lang="ar-DZ" sz="5400" b="1" dirty="0">
                <a:solidFill>
                  <a:schemeClr val="bg1"/>
                </a:solidFill>
                <a:latin typeface="Arabic Typesetting" panose="03020402040406030203" pitchFamily="66" charset="-78"/>
                <a:cs typeface="Arabic Typesetting" panose="03020402040406030203" pitchFamily="66" charset="-78"/>
              </a:rPr>
              <a:t>أولا :</a:t>
            </a:r>
          </a:p>
          <a:p>
            <a:pPr algn="ctr"/>
            <a:r>
              <a:rPr lang="ar-DZ" sz="5400" b="1" dirty="0">
                <a:solidFill>
                  <a:schemeClr val="bg1"/>
                </a:solidFill>
                <a:latin typeface="Arabic Typesetting" panose="03020402040406030203" pitchFamily="66" charset="-78"/>
                <a:cs typeface="Arabic Typesetting" panose="03020402040406030203" pitchFamily="66" charset="-78"/>
              </a:rPr>
              <a:t> نظرية العدالة او المساواة لـ: </a:t>
            </a:r>
            <a:r>
              <a:rPr lang="fr-FR" sz="5400" b="1" dirty="0">
                <a:solidFill>
                  <a:schemeClr val="bg1"/>
                </a:solidFill>
                <a:latin typeface="Arabic Typesetting" panose="03020402040406030203" pitchFamily="66" charset="-78"/>
                <a:cs typeface="Arabic Typesetting" panose="03020402040406030203" pitchFamily="66" charset="-78"/>
              </a:rPr>
              <a:t>ADAMS</a:t>
            </a:r>
            <a:r>
              <a:rPr lang="ar-DZ" sz="5400" b="1" dirty="0">
                <a:solidFill>
                  <a:schemeClr val="bg1"/>
                </a:solidFill>
                <a:latin typeface="Arabic Typesetting" panose="03020402040406030203" pitchFamily="66" charset="-78"/>
                <a:cs typeface="Arabic Typesetting" panose="03020402040406030203" pitchFamily="66" charset="-78"/>
              </a:rPr>
              <a:t> </a:t>
            </a:r>
            <a:br>
              <a:rPr lang="ar-DZ" sz="5400" b="1" dirty="0">
                <a:solidFill>
                  <a:schemeClr val="bg1"/>
                </a:solidFill>
                <a:latin typeface="Arabic Typesetting" panose="03020402040406030203" pitchFamily="66" charset="-78"/>
                <a:cs typeface="Arabic Typesetting" panose="03020402040406030203" pitchFamily="66" charset="-78"/>
              </a:rPr>
            </a:br>
            <a:r>
              <a:rPr lang="ar-DZ" sz="5400" b="1" dirty="0">
                <a:solidFill>
                  <a:schemeClr val="bg1"/>
                </a:solidFill>
                <a:latin typeface="Arabic Typesetting" panose="03020402040406030203" pitchFamily="66" charset="-78"/>
                <a:cs typeface="Arabic Typesetting" panose="03020402040406030203" pitchFamily="66" charset="-78"/>
              </a:rPr>
              <a:t> </a:t>
            </a:r>
            <a:endParaRPr lang="fr-FR" sz="5400" dirty="0">
              <a:solidFill>
                <a:schemeClr val="bg1"/>
              </a:solidFill>
              <a:latin typeface="Arabic Typesetting" panose="03020402040406030203" pitchFamily="66" charset="-78"/>
              <a:cs typeface="Arabic Typesetting" panose="03020402040406030203" pitchFamily="66"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me 3"/>
          <p:cNvGraphicFramePr/>
          <p:nvPr>
            <p:extLst>
              <p:ext uri="{D42A27DB-BD31-4B8C-83A1-F6EECF244321}">
                <p14:modId xmlns:p14="http://schemas.microsoft.com/office/powerpoint/2010/main" val="4114621292"/>
              </p:ext>
            </p:extLst>
          </p:nvPr>
        </p:nvGraphicFramePr>
        <p:xfrm>
          <a:off x="926307" y="218277"/>
          <a:ext cx="116870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8880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ulle ronde 6"/>
          <p:cNvSpPr/>
          <p:nvPr/>
        </p:nvSpPr>
        <p:spPr>
          <a:xfrm>
            <a:off x="838364" y="1491175"/>
            <a:ext cx="10748585" cy="3207433"/>
          </a:xfrm>
          <a:prstGeom prst="wedgeEllipseCallout">
            <a:avLst>
              <a:gd name="adj1" fmla="val 39792"/>
              <a:gd name="adj2" fmla="val -57495"/>
            </a:avLst>
          </a:prstGeom>
          <a:solidFill>
            <a:schemeClr val="bg1">
              <a:lumMod val="95000"/>
            </a:schemeClr>
          </a:solidFill>
          <a:ln>
            <a:solidFill>
              <a:schemeClr val="tx1">
                <a:lumMod val="95000"/>
                <a:lumOff val="5000"/>
              </a:schemeClr>
            </a:solidFill>
          </a:ln>
          <a:effectLst>
            <a:glow rad="63500">
              <a:schemeClr val="accent1">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r" rtl="1"/>
            <a:r>
              <a:rPr lang="ar-DZ" dirty="0">
                <a:solidFill>
                  <a:schemeClr val="tx1">
                    <a:lumMod val="85000"/>
                    <a:lumOff val="15000"/>
                  </a:schemeClr>
                </a:solidFill>
              </a:rPr>
              <a:t>قبل سنوات قليلة كان الاهتمام بشؤون الموارد البشرية ينحصر في عدد قليل من المتخصصين الذين يعملون في قسم يطلق                                                                                                                         </a:t>
            </a:r>
            <a:br>
              <a:rPr lang="ar-DZ" dirty="0">
                <a:solidFill>
                  <a:schemeClr val="tx1">
                    <a:lumMod val="85000"/>
                    <a:lumOff val="15000"/>
                  </a:schemeClr>
                </a:solidFill>
              </a:rPr>
            </a:br>
            <a:r>
              <a:rPr lang="ar-DZ" dirty="0">
                <a:solidFill>
                  <a:schemeClr val="tx1">
                    <a:lumMod val="85000"/>
                    <a:lumOff val="15000"/>
                  </a:schemeClr>
                </a:solidFill>
              </a:rPr>
              <a:t>عليه " قسم أو إدارة الأفراد والموارد البشرية " يختصون بكافة المسائل الإجرائية المتصلة باستقطاب الأفراد وتنفيذ سياسات</a:t>
            </a:r>
            <a:br>
              <a:rPr lang="ar-DZ" dirty="0">
                <a:solidFill>
                  <a:schemeClr val="tx1">
                    <a:lumMod val="85000"/>
                    <a:lumOff val="15000"/>
                  </a:schemeClr>
                </a:solidFill>
              </a:rPr>
            </a:br>
            <a:r>
              <a:rPr lang="ar-DZ" dirty="0">
                <a:solidFill>
                  <a:schemeClr val="tx1">
                    <a:lumMod val="85000"/>
                    <a:lumOff val="15000"/>
                  </a:schemeClr>
                </a:solidFill>
              </a:rPr>
              <a:t>المؤسسة في أمور المفاضلة والاختيار بين المقدمين لشغل الوظائف ، ثم إجراءات التعيين وإسناد العمل لمن يقع عليه</a:t>
            </a:r>
            <a:br>
              <a:rPr lang="ar-DZ" dirty="0">
                <a:solidFill>
                  <a:schemeClr val="tx1">
                    <a:lumMod val="85000"/>
                    <a:lumOff val="15000"/>
                  </a:schemeClr>
                </a:solidFill>
              </a:rPr>
            </a:br>
            <a:r>
              <a:rPr lang="ar-DZ" dirty="0">
                <a:solidFill>
                  <a:schemeClr val="tx1">
                    <a:lumMod val="85000"/>
                    <a:lumOff val="15000"/>
                  </a:schemeClr>
                </a:solidFill>
              </a:rPr>
              <a:t>الاختيار ، وكانت مهام إدارة الموارد البشرية تشمل متابعة الشؤون الوظيفية للعاملين من حيث احتساب الرواتب ، ضبط</a:t>
            </a:r>
            <a:br>
              <a:rPr lang="ar-DZ" dirty="0">
                <a:solidFill>
                  <a:schemeClr val="tx1">
                    <a:lumMod val="85000"/>
                    <a:lumOff val="15000"/>
                  </a:schemeClr>
                </a:solidFill>
              </a:rPr>
            </a:br>
            <a:r>
              <a:rPr lang="ar-DZ" dirty="0">
                <a:solidFill>
                  <a:schemeClr val="tx1">
                    <a:lumMod val="85000"/>
                    <a:lumOff val="15000"/>
                  </a:schemeClr>
                </a:solidFill>
              </a:rPr>
              <a:t>الوقت ، تطبيق اللوائح في شأن المخالفات التي قد تصدر منهم ، وتنفيذ إجراءات الإجازات على اختلاف أنواعها ،</a:t>
            </a:r>
            <a:br>
              <a:rPr lang="ar-DZ" dirty="0">
                <a:solidFill>
                  <a:schemeClr val="tx1">
                    <a:lumMod val="85000"/>
                    <a:lumOff val="15000"/>
                  </a:schemeClr>
                </a:solidFill>
              </a:rPr>
            </a:br>
            <a:r>
              <a:rPr lang="ar-DZ" dirty="0">
                <a:solidFill>
                  <a:schemeClr val="tx1">
                    <a:lumMod val="85000"/>
                    <a:lumOff val="15000"/>
                  </a:schemeClr>
                </a:solidFill>
              </a:rPr>
              <a:t>متابعة إجراءات الخدمة حتى التقاعد وغيرها من الإجراءات الروتينية . </a:t>
            </a:r>
            <a:br>
              <a:rPr lang="ar-DZ" dirty="0">
                <a:solidFill>
                  <a:schemeClr val="tx1">
                    <a:lumMod val="85000"/>
                    <a:lumOff val="15000"/>
                  </a:schemeClr>
                </a:solidFill>
              </a:rPr>
            </a:br>
            <a:endParaRPr lang="fr-FR" dirty="0">
              <a:solidFill>
                <a:schemeClr val="tx1">
                  <a:lumMod val="85000"/>
                  <a:lumOff val="15000"/>
                </a:schemeClr>
              </a:solidFill>
            </a:endParaRPr>
          </a:p>
        </p:txBody>
      </p:sp>
    </p:spTree>
    <p:extLst>
      <p:ext uri="{BB962C8B-B14F-4D97-AF65-F5344CB8AC3E}">
        <p14:creationId xmlns:p14="http://schemas.microsoft.com/office/powerpoint/2010/main" val="3620598634"/>
      </p:ext>
    </p:extLst>
  </p:cSld>
  <p:clrMapOvr>
    <a:masterClrMapping/>
  </p:clrMapOvr>
  <p:transition spd="slow">
    <p:fade/>
  </p:transition>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 supérieur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TM04033923[[fn=Profondeur]]</Template>
  <TotalTime>6602</TotalTime>
  <Words>697</Words>
  <Application>Microsoft Office PowerPoint</Application>
  <PresentationFormat>Grand écran</PresentationFormat>
  <Paragraphs>116</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Traînée de condensation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sarah dhahoua</cp:lastModifiedBy>
  <cp:revision>184</cp:revision>
  <dcterms:created xsi:type="dcterms:W3CDTF">2018-03-30T17:14:26Z</dcterms:created>
  <dcterms:modified xsi:type="dcterms:W3CDTF">2020-03-30T18:59:18Z</dcterms:modified>
</cp:coreProperties>
</file>