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57" r:id="rId5"/>
    <p:sldId id="259" r:id="rId6"/>
    <p:sldId id="260" r:id="rId7"/>
    <p:sldId id="261" r:id="rId8"/>
    <p:sldId id="262" r:id="rId9"/>
    <p:sldId id="275"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273426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20770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F1AF2E-0F7A-4D6D-8CC3-F2FC3FEC96A2}" type="slidenum">
              <a:rPr lang="fr-FR" smtClean="0"/>
              <a:pPr/>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2150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747825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4671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536327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474576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2088255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353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766621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15772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650428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55807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615929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157513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AB96B7A-E36F-4E3A-9D4F-23A429C0CED0}" type="datetimeFigureOut">
              <a:rPr lang="fr-FR" smtClean="0"/>
              <a:pPr/>
              <a:t>14/04/2020</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9F1AF2E-0F7A-4D6D-8CC3-F2FC3FEC96A2}" type="slidenum">
              <a:rPr lang="fr-FR" smtClean="0"/>
              <a:pPr/>
              <a:t>‹N°›</a:t>
            </a:fld>
            <a:endParaRPr lang="fr-FR"/>
          </a:p>
        </p:txBody>
      </p:sp>
    </p:spTree>
    <p:extLst>
      <p:ext uri="{BB962C8B-B14F-4D97-AF65-F5344CB8AC3E}">
        <p14:creationId xmlns:p14="http://schemas.microsoft.com/office/powerpoint/2010/main" val="4121020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AB96B7A-E36F-4E3A-9D4F-23A429C0CED0}" type="datetimeFigureOut">
              <a:rPr lang="fr-FR" smtClean="0"/>
              <a:pPr/>
              <a:t>14/04/2020</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9F1AF2E-0F7A-4D6D-8CC3-F2FC3FEC96A2}" type="slidenum">
              <a:rPr lang="fr-FR" smtClean="0"/>
              <a:pPr/>
              <a:t>‹N°›</a:t>
            </a:fld>
            <a:endParaRPr lang="fr-FR"/>
          </a:p>
        </p:txBody>
      </p:sp>
    </p:spTree>
    <p:extLst>
      <p:ext uri="{BB962C8B-B14F-4D97-AF65-F5344CB8AC3E}">
        <p14:creationId xmlns:p14="http://schemas.microsoft.com/office/powerpoint/2010/main" val="1670269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27564" y="3129758"/>
            <a:ext cx="8956963" cy="2003351"/>
          </a:xfrm>
        </p:spPr>
        <p:txBody>
          <a:bodyPr>
            <a:normAutofit fontScale="90000"/>
          </a:bodyPr>
          <a:lstStyle/>
          <a:p>
            <a:pPr algn="ctr" rtl="1"/>
            <a:r>
              <a:rPr lang="ar-SA" sz="4900" b="1" dirty="0">
                <a:solidFill>
                  <a:schemeClr val="accent1"/>
                </a:solidFill>
                <a:latin typeface="Calibri"/>
                <a:ea typeface="Calibri"/>
                <a:cs typeface="Traditional Arabic"/>
              </a:rPr>
              <a:t>النموذج </a:t>
            </a:r>
            <a:r>
              <a:rPr lang="ar-SA" sz="4900" b="1" dirty="0" err="1">
                <a:solidFill>
                  <a:schemeClr val="accent1"/>
                </a:solidFill>
                <a:latin typeface="Calibri"/>
                <a:ea typeface="Calibri"/>
                <a:cs typeface="Traditional Arabic"/>
              </a:rPr>
              <a:t>الكينزي</a:t>
            </a:r>
            <a:r>
              <a:rPr lang="ar-SA" sz="4900" b="1" dirty="0">
                <a:solidFill>
                  <a:schemeClr val="accent1"/>
                </a:solidFill>
                <a:latin typeface="Calibri"/>
                <a:ea typeface="Calibri"/>
                <a:cs typeface="Traditional Arabic"/>
              </a:rPr>
              <a:t> لاقتصاد يتكون من ثلاث </a:t>
            </a:r>
            <a:r>
              <a:rPr lang="ar-SA" sz="4900" b="1" dirty="0" smtClean="0">
                <a:solidFill>
                  <a:schemeClr val="accent1"/>
                </a:solidFill>
                <a:latin typeface="Calibri"/>
                <a:ea typeface="Calibri"/>
                <a:cs typeface="Traditional Arabic"/>
              </a:rPr>
              <a:t>قطاعات</a:t>
            </a:r>
            <a:r>
              <a:rPr lang="ar-DZ" sz="4900" b="1" dirty="0" smtClean="0">
                <a:solidFill>
                  <a:schemeClr val="accent1"/>
                </a:solidFill>
                <a:latin typeface="Calibri"/>
                <a:ea typeface="Calibri"/>
                <a:cs typeface="Traditional Arabic"/>
              </a:rPr>
              <a:t/>
            </a:r>
            <a:br>
              <a:rPr lang="ar-DZ" sz="4900" b="1" dirty="0" smtClean="0">
                <a:solidFill>
                  <a:schemeClr val="accent1"/>
                </a:solidFill>
                <a:latin typeface="Calibri"/>
                <a:ea typeface="Calibri"/>
                <a:cs typeface="Traditional Arabic"/>
              </a:rPr>
            </a:br>
            <a:r>
              <a:rPr lang="fr-FR" sz="4000" dirty="0" smtClean="0">
                <a:latin typeface="Calibri"/>
                <a:ea typeface="Calibri"/>
                <a:cs typeface="Arial"/>
              </a:rPr>
              <a:t/>
            </a:r>
            <a:br>
              <a:rPr lang="fr-FR" sz="4000" dirty="0" smtClean="0">
                <a:latin typeface="Calibri"/>
                <a:ea typeface="Calibri"/>
                <a:cs typeface="Arial"/>
              </a:rPr>
            </a:br>
            <a:r>
              <a:rPr lang="ar-DZ" sz="4000" dirty="0" smtClean="0">
                <a:latin typeface="Calibri"/>
                <a:ea typeface="Calibri"/>
                <a:cs typeface="Arial"/>
              </a:rPr>
              <a:t>  </a:t>
            </a:r>
            <a:r>
              <a:rPr lang="ar-DZ" sz="3200" dirty="0" smtClean="0">
                <a:latin typeface="Calibri"/>
                <a:ea typeface="Calibri"/>
                <a:cs typeface="Arial"/>
              </a:rPr>
              <a:t>الأستاذة: </a:t>
            </a:r>
            <a:r>
              <a:rPr lang="ar-DZ" sz="3200" dirty="0" err="1" smtClean="0">
                <a:latin typeface="Calibri"/>
                <a:ea typeface="Calibri"/>
                <a:cs typeface="Arial"/>
              </a:rPr>
              <a:t>عديسة</a:t>
            </a:r>
            <a:r>
              <a:rPr lang="ar-DZ" sz="3200" dirty="0" smtClean="0">
                <a:latin typeface="Calibri"/>
                <a:ea typeface="Calibri"/>
                <a:cs typeface="Arial"/>
              </a:rPr>
              <a:t>   </a:t>
            </a:r>
            <a:endParaRPr lang="fr-FR" sz="4400" b="1" dirty="0">
              <a:latin typeface="Simplified Arabic" pitchFamily="18" charset="-78"/>
              <a:cs typeface="Simplified Arabic" pitchFamily="18" charset="-78"/>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 y="0"/>
            <a:ext cx="11972544"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7654" y="899826"/>
            <a:ext cx="1428750" cy="1258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26674" y="1011425"/>
            <a:ext cx="1428750" cy="1146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ag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82368" y="1048164"/>
            <a:ext cx="7973568" cy="53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2816352" y="1528905"/>
            <a:ext cx="6510528" cy="923330"/>
          </a:xfrm>
          <a:prstGeom prst="rect">
            <a:avLst/>
          </a:prstGeom>
        </p:spPr>
        <p:txBody>
          <a:bodyPr wrap="square">
            <a:spAutoFit/>
          </a:bodyPr>
          <a:lstStyle/>
          <a:p>
            <a:pPr algn="ctr" rtl="1"/>
            <a:r>
              <a:rPr lang="ar-DZ" b="1" dirty="0">
                <a:solidFill>
                  <a:srgbClr val="000000"/>
                </a:solidFill>
                <a:latin typeface="Simplified Arabic"/>
                <a:ea typeface="Calibri" panose="020F0502020204030204" pitchFamily="34" charset="0"/>
                <a:cs typeface="Simplified Arabic"/>
              </a:rPr>
              <a:t>جامعة محمد خيضر- بسكرة</a:t>
            </a:r>
            <a:endParaRPr lang="fr-FR" sz="140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ctr" rtl="1"/>
            <a:r>
              <a:rPr lang="ar-DZ" b="1" dirty="0">
                <a:solidFill>
                  <a:srgbClr val="000000"/>
                </a:solidFill>
                <a:latin typeface="Simplified Arabic"/>
                <a:ea typeface="Calibri" panose="020F0502020204030204" pitchFamily="34" charset="0"/>
                <a:cs typeface="Simplified Arabic"/>
              </a:rPr>
              <a:t>كلية العلوم الاقتصادية والتجارية وعلوم التسيير</a:t>
            </a:r>
            <a:endParaRPr lang="fr-FR" sz="1400" b="1" dirty="0">
              <a:solidFill>
                <a:srgbClr val="000000"/>
              </a:solidFill>
              <a:latin typeface="Arial" panose="020B0604020202020204" pitchFamily="34" charset="0"/>
              <a:cs typeface="Arial" panose="020B0604020202020204" pitchFamily="34" charset="0"/>
            </a:endParaRPr>
          </a:p>
          <a:p>
            <a:pPr algn="ctr" rtl="1"/>
            <a:r>
              <a:rPr lang="ar-SY" b="1" dirty="0">
                <a:solidFill>
                  <a:srgbClr val="000000"/>
                </a:solidFill>
                <a:latin typeface="Onyx" panose="04050602080702020203" pitchFamily="82" charset="0"/>
                <a:ea typeface="Simplified Arabic"/>
                <a:cs typeface="Simplified Arabic"/>
              </a:rPr>
              <a:t>قسم ا</a:t>
            </a:r>
            <a:r>
              <a:rPr lang="ar-DZ" b="1" dirty="0">
                <a:solidFill>
                  <a:srgbClr val="000000"/>
                </a:solidFill>
                <a:latin typeface="Onyx" panose="04050602080702020203" pitchFamily="82" charset="0"/>
                <a:ea typeface="Simplified Arabic"/>
                <a:cs typeface="Simplified Arabic"/>
              </a:rPr>
              <a:t>لعلوم الاقتصادية</a:t>
            </a:r>
          </a:p>
        </p:txBody>
      </p:sp>
      <p:sp>
        <p:nvSpPr>
          <p:cNvPr id="4" name="Rectangle 3"/>
          <p:cNvSpPr/>
          <p:nvPr/>
        </p:nvSpPr>
        <p:spPr>
          <a:xfrm>
            <a:off x="1434803" y="2394367"/>
            <a:ext cx="9849724" cy="1077218"/>
          </a:xfrm>
          <a:prstGeom prst="rect">
            <a:avLst/>
          </a:prstGeom>
        </p:spPr>
        <p:txBody>
          <a:bodyPr wrap="square">
            <a:spAutoFit/>
          </a:bodyPr>
          <a:lstStyle/>
          <a:p>
            <a:pPr algn="l" rtl="1"/>
            <a:r>
              <a:rPr lang="ar-DZ" sz="3200" b="1" dirty="0" smtClean="0">
                <a:latin typeface="Traditional Arabic" panose="02020603050405020304" pitchFamily="18" charset="-78"/>
                <a:ea typeface="Calibri"/>
                <a:cs typeface="Traditional Arabic" panose="02020603050405020304" pitchFamily="18" charset="-78"/>
              </a:rPr>
              <a:t>محاضرات في الاقتصاد الكلي  موجه الى طلبة السنة الثانية ليسانس علوم مالية وتجارية</a:t>
            </a:r>
            <a:r>
              <a:rPr lang="fr-FR" sz="3200" dirty="0">
                <a:latin typeface="Traditional Arabic" panose="02020603050405020304" pitchFamily="18" charset="-78"/>
                <a:ea typeface="Calibri"/>
                <a:cs typeface="Traditional Arabic" panose="02020603050405020304" pitchFamily="18" charset="-78"/>
              </a:rPr>
              <a:t/>
            </a:r>
            <a:br>
              <a:rPr lang="fr-FR" sz="3200" dirty="0">
                <a:latin typeface="Traditional Arabic" panose="02020603050405020304" pitchFamily="18" charset="-78"/>
                <a:ea typeface="Calibri"/>
                <a:cs typeface="Traditional Arabic" panose="02020603050405020304" pitchFamily="18" charset="-78"/>
              </a:rPr>
            </a:br>
            <a:endParaRPr lang="fr-FR"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466932821"/>
      </p:ext>
    </p:extLst>
  </p:cSld>
  <p:clrMapOvr>
    <a:masterClrMapping/>
  </p:clrMapOvr>
  <p:transition>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2497" y="438912"/>
            <a:ext cx="9887712" cy="1255776"/>
          </a:xfrm>
        </p:spPr>
        <p:txBody>
          <a:bodyPr>
            <a:normAutofit fontScale="90000"/>
          </a:bodyPr>
          <a:lstStyle/>
          <a:p>
            <a:pPr algn="r" rtl="1">
              <a:lnSpc>
                <a:spcPct val="115000"/>
              </a:lnSpc>
              <a:spcAft>
                <a:spcPts val="0"/>
              </a:spcAft>
            </a:pPr>
            <a:r>
              <a:rPr lang="ar-SA" sz="2400" dirty="0" smtClean="0">
                <a:latin typeface="Calibri"/>
                <a:ea typeface="Calibri"/>
                <a:cs typeface="Traditional Arabic"/>
              </a:rPr>
              <a:t>اقتصر </a:t>
            </a:r>
            <a:r>
              <a:rPr lang="ar-SA" sz="2400" dirty="0">
                <a:latin typeface="Calibri"/>
                <a:ea typeface="Calibri"/>
                <a:cs typeface="Traditional Arabic"/>
              </a:rPr>
              <a:t>النموذج البسي</a:t>
            </a:r>
            <a:r>
              <a:rPr lang="ar-DZ" sz="2400" dirty="0">
                <a:latin typeface="Calibri"/>
                <a:ea typeface="Calibri"/>
                <a:cs typeface="Traditional Arabic"/>
              </a:rPr>
              <a:t>ط </a:t>
            </a:r>
            <a:r>
              <a:rPr lang="ar-SA" sz="2400" dirty="0">
                <a:latin typeface="Calibri"/>
                <a:ea typeface="Calibri"/>
                <a:cs typeface="Traditional Arabic"/>
              </a:rPr>
              <a:t>الذي درسناه على متغيرين اثنين هما الاستهلاك والاستثمار، وحتى يصبح النموذج أكثر واقعية سنضيف القطاع الحكومي بحيث يمكن للحكومة أن تأثر في الحياة الاقتصادية بأساليب متعددة أهمها</a:t>
            </a:r>
            <a:r>
              <a:rPr lang="fr-FR" sz="2400" dirty="0">
                <a:latin typeface="Traditional Arabic"/>
                <a:ea typeface="Calibri"/>
                <a:cs typeface="Arial"/>
              </a:rPr>
              <a:t>:</a:t>
            </a:r>
            <a:r>
              <a:rPr lang="fr-FR" sz="2400" dirty="0">
                <a:latin typeface="Calibri"/>
                <a:ea typeface="Calibri"/>
                <a:cs typeface="Arial"/>
              </a:rPr>
              <a:t/>
            </a:r>
            <a:br>
              <a:rPr lang="fr-FR" sz="2400" dirty="0">
                <a:latin typeface="Calibri"/>
                <a:ea typeface="Calibri"/>
                <a:cs typeface="Arial"/>
              </a:rPr>
            </a:br>
            <a:endParaRPr lang="fr-FR" sz="2400" b="1" dirty="0">
              <a:solidFill>
                <a:schemeClr val="accent1"/>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1097280" y="1353312"/>
            <a:ext cx="10936224" cy="5364480"/>
          </a:xfrm>
        </p:spPr>
        <p:txBody>
          <a:bodyPr>
            <a:noAutofit/>
          </a:bodyPr>
          <a:lstStyle/>
          <a:p>
            <a:pPr algn="r" rtl="1"/>
            <a:r>
              <a:rPr lang="ar-SA" sz="2400" dirty="0">
                <a:latin typeface="Traditional Arabic" pitchFamily="18" charset="-78"/>
                <a:cs typeface="Traditional Arabic" pitchFamily="18" charset="-78"/>
              </a:rPr>
              <a:t>الانفاق </a:t>
            </a:r>
            <a:r>
              <a:rPr lang="ar-SA" sz="2400" dirty="0" smtClean="0">
                <a:latin typeface="Traditional Arabic" pitchFamily="18" charset="-78"/>
                <a:cs typeface="Traditional Arabic" pitchFamily="18" charset="-78"/>
              </a:rPr>
              <a:t>الحكومي</a:t>
            </a:r>
            <a:r>
              <a:rPr lang="ar-SA" sz="2400" dirty="0" smtClean="0">
                <a:latin typeface="Traditional Arabic" pitchFamily="18" charset="-78"/>
                <a:cs typeface="Traditional Arabic" pitchFamily="18" charset="-78"/>
              </a:rPr>
              <a:t>:</a:t>
            </a:r>
            <a:r>
              <a:rPr lang="ar-DZ" sz="2400" dirty="0" smtClean="0">
                <a:latin typeface="Traditional Arabic" pitchFamily="18" charset="-78"/>
                <a:cs typeface="Traditional Arabic" pitchFamily="18" charset="-78"/>
              </a:rPr>
              <a:t> </a:t>
            </a:r>
            <a:r>
              <a:rPr lang="ar-SA" sz="2400" dirty="0" smtClean="0">
                <a:latin typeface="Traditional Arabic" pitchFamily="18" charset="-78"/>
                <a:cs typeface="Traditional Arabic" pitchFamily="18" charset="-78"/>
              </a:rPr>
              <a:t>وهو </a:t>
            </a:r>
            <a:r>
              <a:rPr lang="ar-SA" sz="2400" dirty="0">
                <a:latin typeface="Traditional Arabic" pitchFamily="18" charset="-78"/>
                <a:cs typeface="Traditional Arabic" pitchFamily="18" charset="-78"/>
              </a:rPr>
              <a:t>عبارة عن ما تنفقه الحكومة لقاء الحصول على السلع والخدمات وسوف نرمز له بالرمز </a:t>
            </a:r>
            <a:r>
              <a:rPr lang="fr-FR" sz="2400" b="1" dirty="0" smtClean="0">
                <a:latin typeface="Traditional Arabic" pitchFamily="18" charset="-78"/>
                <a:cs typeface="Traditional Arabic" pitchFamily="18" charset="-78"/>
              </a:rPr>
              <a:t>G</a:t>
            </a:r>
            <a:r>
              <a:rPr lang="ar-SA" sz="2400" dirty="0" smtClean="0">
                <a:latin typeface="Traditional Arabic" pitchFamily="18" charset="-78"/>
                <a:cs typeface="Traditional Arabic" pitchFamily="18" charset="-78"/>
              </a:rPr>
              <a:t>ويتوقف مقدار الإنفاق الحكومي على اعتبارات سياسية ولا يمكن تحديد أثار العوامل الاقتصادية ،على هاذا الإنفاق بطريقة ثابتة، لذلك يمكن اعتباره متغير خارجي أي مستقل عن الدخل وعليه تصبح معادلة الإنفاق الحكومي كما يلي </a:t>
            </a:r>
            <a:r>
              <a:rPr lang="fr-FR" sz="2400" b="1" dirty="0" smtClean="0">
                <a:latin typeface="Traditional Arabic" pitchFamily="18" charset="-78"/>
                <a:cs typeface="Traditional Arabic" pitchFamily="18" charset="-78"/>
              </a:rPr>
              <a:t>G = G</a:t>
            </a:r>
            <a:r>
              <a:rPr lang="fr-FR" sz="2400" b="1" baseline="-25000" dirty="0" smtClean="0">
                <a:latin typeface="Traditional Arabic" pitchFamily="18" charset="-78"/>
                <a:cs typeface="Traditional Arabic" pitchFamily="18" charset="-78"/>
              </a:rPr>
              <a:t>0</a:t>
            </a:r>
            <a:endParaRPr lang="fr-FR" sz="2400" b="1" dirty="0" smtClean="0">
              <a:latin typeface="Traditional Arabic" pitchFamily="18" charset="-78"/>
              <a:cs typeface="Traditional Arabic" pitchFamily="18" charset="-78"/>
            </a:endParaRPr>
          </a:p>
          <a:p>
            <a:pPr algn="r" rtl="1"/>
            <a:r>
              <a:rPr lang="ar-SA" sz="2400" dirty="0" smtClean="0">
                <a:latin typeface="Traditional Arabic" pitchFamily="18" charset="-78"/>
                <a:cs typeface="Traditional Arabic" pitchFamily="18" charset="-78"/>
              </a:rPr>
              <a:t>الضرائب</a:t>
            </a:r>
            <a:r>
              <a:rPr lang="fr-FR" sz="2400" dirty="0" smtClean="0">
                <a:latin typeface="Traditional Arabic" pitchFamily="18" charset="-78"/>
                <a:cs typeface="Traditional Arabic" pitchFamily="18" charset="-78"/>
              </a:rPr>
              <a:t> </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وتشمل ما تستلمه الحكومة من الأفراد بدون أي مقابل، أي ما تقتطعه الحكومة من ضرائب</a:t>
            </a:r>
            <a:r>
              <a:rPr lang="ar-DZ"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ويمكن اعتبار الضرائب </a:t>
            </a:r>
            <a:r>
              <a:rPr lang="ar-SA" sz="2400" dirty="0" smtClean="0">
                <a:latin typeface="Traditional Arabic" pitchFamily="18" charset="-78"/>
                <a:cs typeface="Traditional Arabic" pitchFamily="18" charset="-78"/>
              </a:rPr>
              <a:t>متغير مستقل </a:t>
            </a:r>
            <a:r>
              <a:rPr lang="ar-SA" sz="2400" dirty="0">
                <a:latin typeface="Traditional Arabic" pitchFamily="18" charset="-78"/>
                <a:cs typeface="Traditional Arabic" pitchFamily="18" charset="-78"/>
              </a:rPr>
              <a:t>عن الدخل  ونرمز لاه بالرمز </a:t>
            </a:r>
            <a:r>
              <a:rPr lang="fr-FR" sz="2400" dirty="0" err="1">
                <a:latin typeface="Traditional Arabic" pitchFamily="18" charset="-78"/>
                <a:cs typeface="Traditional Arabic" pitchFamily="18" charset="-78"/>
              </a:rPr>
              <a:t>Tx</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 حيث  </a:t>
            </a:r>
            <a:r>
              <a:rPr lang="fr-FR" sz="2400" b="1" dirty="0" err="1">
                <a:latin typeface="Traditional Arabic" pitchFamily="18" charset="-78"/>
                <a:cs typeface="Traditional Arabic" pitchFamily="18" charset="-78"/>
              </a:rPr>
              <a:t>Tx</a:t>
            </a:r>
            <a:r>
              <a:rPr lang="fr-FR" sz="2400" b="1" dirty="0">
                <a:latin typeface="Traditional Arabic" pitchFamily="18" charset="-78"/>
                <a:cs typeface="Traditional Arabic" pitchFamily="18" charset="-78"/>
              </a:rPr>
              <a:t> = Tx</a:t>
            </a:r>
            <a:r>
              <a:rPr lang="fr-FR" sz="2400" b="1" baseline="-25000" dirty="0">
                <a:latin typeface="Traditional Arabic" pitchFamily="18" charset="-78"/>
                <a:cs typeface="Traditional Arabic" pitchFamily="18" charset="-78"/>
              </a:rPr>
              <a:t>0</a:t>
            </a:r>
            <a:r>
              <a:rPr lang="fr-FR" sz="2400" b="1"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،أما اذا اعتبرنا الضرائب مرتبطة بالدخل وهي الحالة الواقعية فتكتب   </a:t>
            </a:r>
            <a:r>
              <a:rPr lang="fr-FR" sz="2000" b="1" dirty="0" err="1">
                <a:latin typeface="Times New Roman" pitchFamily="18" charset="0"/>
                <a:cs typeface="Times New Roman" pitchFamily="18" charset="0"/>
              </a:rPr>
              <a:t>Tx</a:t>
            </a:r>
            <a:r>
              <a:rPr lang="fr-FR" sz="2000" b="1" dirty="0">
                <a:latin typeface="Times New Roman" pitchFamily="18" charset="0"/>
                <a:cs typeface="Times New Roman" pitchFamily="18" charset="0"/>
              </a:rPr>
              <a:t> = Tx0 +</a:t>
            </a:r>
            <a:r>
              <a:rPr lang="fr-FR" sz="2000" b="1" dirty="0" err="1">
                <a:latin typeface="Times New Roman" pitchFamily="18" charset="0"/>
                <a:cs typeface="Times New Roman" pitchFamily="18" charset="0"/>
              </a:rPr>
              <a:t>ty</a:t>
            </a:r>
            <a:r>
              <a:rPr lang="fr-FR" sz="2000" b="1" dirty="0">
                <a:latin typeface="Times New Roman" pitchFamily="18" charset="0"/>
                <a:cs typeface="Times New Roman" pitchFamily="18" charset="0"/>
              </a:rPr>
              <a:t>  </a:t>
            </a:r>
            <a:r>
              <a:rPr lang="ar-SA" sz="2000" b="1" dirty="0">
                <a:latin typeface="Times New Roman" pitchFamily="18" charset="0"/>
                <a:cs typeface="Times New Roman" pitchFamily="18" charset="0"/>
              </a:rPr>
              <a:t>،</a:t>
            </a:r>
            <a:endParaRPr lang="fr-FR" sz="2000" b="1" dirty="0">
              <a:latin typeface="Times New Roman" pitchFamily="18" charset="0"/>
              <a:cs typeface="Times New Roman" pitchFamily="18" charset="0"/>
            </a:endParaRPr>
          </a:p>
          <a:p>
            <a:pPr algn="r" rtl="1"/>
            <a:r>
              <a:rPr lang="ar-SA" sz="2400" dirty="0">
                <a:latin typeface="Traditional Arabic" pitchFamily="18" charset="-78"/>
                <a:cs typeface="Traditional Arabic" pitchFamily="18" charset="-78"/>
              </a:rPr>
              <a:t>التحويلات</a:t>
            </a:r>
            <a:r>
              <a:rPr lang="fr-FR" sz="2400" dirty="0">
                <a:latin typeface="Traditional Arabic" pitchFamily="18" charset="-78"/>
                <a:cs typeface="Traditional Arabic" pitchFamily="18" charset="-78"/>
              </a:rPr>
              <a:t>: </a:t>
            </a:r>
            <a:r>
              <a:rPr lang="ar-SA" sz="2400" dirty="0">
                <a:latin typeface="Traditional Arabic" pitchFamily="18" charset="-78"/>
                <a:cs typeface="Traditional Arabic" pitchFamily="18" charset="-78"/>
              </a:rPr>
              <a:t>وتشمل ما تدفعه الحكومة للأفراد بدوا مقابل وسوف نرمز له بالرمز </a:t>
            </a:r>
            <a:r>
              <a:rPr lang="fr-FR" sz="2400" dirty="0">
                <a:latin typeface="Traditional Arabic" pitchFamily="18" charset="-78"/>
                <a:cs typeface="Traditional Arabic" pitchFamily="18" charset="-78"/>
              </a:rPr>
              <a:t>Tr</a:t>
            </a:r>
            <a:r>
              <a:rPr lang="ar-SA" sz="2400" dirty="0">
                <a:latin typeface="Traditional Arabic" pitchFamily="18" charset="-78"/>
                <a:cs typeface="Traditional Arabic" pitchFamily="18" charset="-78"/>
              </a:rPr>
              <a:t> </a:t>
            </a:r>
            <a:r>
              <a:rPr lang="ar-SA" sz="2400" dirty="0" smtClean="0">
                <a:latin typeface="Traditional Arabic" pitchFamily="18" charset="-78"/>
                <a:cs typeface="Traditional Arabic" pitchFamily="18" charset="-78"/>
              </a:rPr>
              <a:t>حيث</a:t>
            </a:r>
            <a:r>
              <a:rPr lang="fr-FR" sz="2400" b="1" dirty="0" smtClean="0">
                <a:latin typeface="Traditional Arabic" pitchFamily="18" charset="-78"/>
                <a:cs typeface="Traditional Arabic" pitchFamily="18" charset="-78"/>
              </a:rPr>
              <a:t>.Tr </a:t>
            </a:r>
            <a:r>
              <a:rPr lang="fr-FR" sz="2400" b="1" dirty="0">
                <a:latin typeface="Traditional Arabic" pitchFamily="18" charset="-78"/>
                <a:cs typeface="Traditional Arabic" pitchFamily="18" charset="-78"/>
              </a:rPr>
              <a:t>= Tr </a:t>
            </a:r>
            <a:r>
              <a:rPr lang="fr-FR" sz="2400" b="1" baseline="-25000" dirty="0" smtClean="0">
                <a:latin typeface="Traditional Arabic" pitchFamily="18" charset="-78"/>
                <a:cs typeface="Traditional Arabic" pitchFamily="18" charset="-78"/>
              </a:rPr>
              <a:t>0</a:t>
            </a:r>
            <a:endParaRPr lang="ar-DZ" sz="2400" b="1" baseline="-25000" dirty="0" smtClean="0">
              <a:latin typeface="Traditional Arabic" pitchFamily="18" charset="-78"/>
              <a:cs typeface="Traditional Arabic" pitchFamily="18" charset="-78"/>
            </a:endParaRPr>
          </a:p>
          <a:p>
            <a:pPr marL="0" indent="0" algn="r" rtl="1">
              <a:buNone/>
            </a:pPr>
            <a:r>
              <a:rPr lang="ar-SA" sz="2400" dirty="0" smtClean="0">
                <a:latin typeface="Traditional Arabic" pitchFamily="18" charset="-78"/>
                <a:cs typeface="Traditional Arabic" pitchFamily="18" charset="-78"/>
              </a:rPr>
              <a:t>وبالتالي </a:t>
            </a:r>
            <a:r>
              <a:rPr lang="ar-SA" sz="2400" dirty="0">
                <a:latin typeface="Traditional Arabic" pitchFamily="18" charset="-78"/>
                <a:cs typeface="Traditional Arabic" pitchFamily="18" charset="-78"/>
              </a:rPr>
              <a:t>يصبح النموذج يتكون من ثلاث قطاعات </a:t>
            </a:r>
            <a:r>
              <a:rPr lang="ar-SA" sz="2400" dirty="0" smtClean="0">
                <a:latin typeface="Traditional Arabic" pitchFamily="18" charset="-78"/>
                <a:cs typeface="Traditional Arabic" pitchFamily="18" charset="-78"/>
              </a:rPr>
              <a:t>وهي</a:t>
            </a:r>
            <a:r>
              <a:rPr lang="ar-DZ" sz="2400" dirty="0" smtClean="0">
                <a:latin typeface="Traditional Arabic" pitchFamily="18" charset="-78"/>
                <a:cs typeface="Traditional Arabic" pitchFamily="18" charset="-78"/>
              </a:rPr>
              <a:t>:</a:t>
            </a:r>
            <a:r>
              <a:rPr lang="fr-FR" sz="2400" dirty="0" smtClean="0">
                <a:latin typeface="Traditional Arabic" pitchFamily="18" charset="-78"/>
                <a:cs typeface="Traditional Arabic" pitchFamily="18" charset="-78"/>
              </a:rPr>
              <a:t>-</a:t>
            </a:r>
            <a:r>
              <a:rPr lang="ar-SA" sz="2400" dirty="0" smtClean="0">
                <a:latin typeface="Traditional Arabic" pitchFamily="18" charset="-78"/>
                <a:cs typeface="Traditional Arabic" pitchFamily="18" charset="-78"/>
              </a:rPr>
              <a:t>القطاع </a:t>
            </a:r>
            <a:r>
              <a:rPr lang="ar-SA" sz="2400" dirty="0">
                <a:latin typeface="Traditional Arabic" pitchFamily="18" charset="-78"/>
                <a:cs typeface="Traditional Arabic" pitchFamily="18" charset="-78"/>
              </a:rPr>
              <a:t>العائلي  ونرمز له بالرمز </a:t>
            </a:r>
            <a:r>
              <a:rPr lang="fr-FR" sz="2400" dirty="0" smtClean="0">
                <a:latin typeface="Traditional Arabic" pitchFamily="18" charset="-78"/>
                <a:cs typeface="Traditional Arabic" pitchFamily="18" charset="-78"/>
              </a:rPr>
              <a:t>C</a:t>
            </a:r>
            <a:r>
              <a:rPr lang="ar-DZ" sz="2400" dirty="0" smtClean="0">
                <a:latin typeface="Traditional Arabic" pitchFamily="18" charset="-78"/>
                <a:cs typeface="Traditional Arabic" pitchFamily="18" charset="-78"/>
              </a:rPr>
              <a:t>-القطاع  </a:t>
            </a:r>
            <a:r>
              <a:rPr lang="ar-DZ" sz="2400" dirty="0">
                <a:latin typeface="Traditional Arabic" pitchFamily="18" charset="-78"/>
                <a:cs typeface="Traditional Arabic" pitchFamily="18" charset="-78"/>
              </a:rPr>
              <a:t>الحكومي ونرمز له بالرمز </a:t>
            </a:r>
            <a:r>
              <a:rPr lang="fr-FR" sz="2400" b="1" dirty="0" smtClean="0">
                <a:latin typeface="Traditional Arabic" pitchFamily="18" charset="-78"/>
                <a:cs typeface="Traditional Arabic" pitchFamily="18" charset="-78"/>
              </a:rPr>
              <a:t>G</a:t>
            </a:r>
            <a:endParaRPr lang="ar-DZ" sz="2400" b="1" dirty="0" smtClean="0">
              <a:latin typeface="Traditional Arabic" pitchFamily="18" charset="-78"/>
              <a:cs typeface="Traditional Arabic" pitchFamily="18" charset="-78"/>
            </a:endParaRPr>
          </a:p>
          <a:p>
            <a:pPr marL="0" indent="0" algn="r" rtl="1">
              <a:buNone/>
            </a:pPr>
            <a:r>
              <a:rPr lang="ar-DZ" sz="2400" dirty="0">
                <a:latin typeface="Traditional Arabic" pitchFamily="18" charset="-78"/>
                <a:cs typeface="Traditional Arabic" pitchFamily="18" charset="-78"/>
              </a:rPr>
              <a:t>-</a:t>
            </a:r>
            <a:r>
              <a:rPr lang="ar-DZ" sz="2400" dirty="0" smtClean="0">
                <a:latin typeface="Traditional Arabic" pitchFamily="18" charset="-78"/>
                <a:cs typeface="Traditional Arabic" pitchFamily="18" charset="-78"/>
              </a:rPr>
              <a:t>قطاع </a:t>
            </a:r>
            <a:r>
              <a:rPr lang="ar-DZ" sz="2400" dirty="0">
                <a:latin typeface="Traditional Arabic" pitchFamily="18" charset="-78"/>
                <a:cs typeface="Traditional Arabic" pitchFamily="18" charset="-78"/>
              </a:rPr>
              <a:t>الأعمال ونرمز له بالرمز</a:t>
            </a:r>
            <a:r>
              <a:rPr lang="fr-FR" sz="2400" b="1" dirty="0">
                <a:latin typeface="Traditional Arabic" pitchFamily="18" charset="-78"/>
                <a:cs typeface="Traditional Arabic" pitchFamily="18" charset="-78"/>
              </a:rPr>
              <a:t>I</a:t>
            </a:r>
          </a:p>
          <a:p>
            <a:pPr algn="r" rtl="1"/>
            <a:r>
              <a:rPr lang="ar-SA" sz="2400" dirty="0">
                <a:latin typeface="Traditional Arabic" pitchFamily="18" charset="-78"/>
                <a:cs typeface="Traditional Arabic" pitchFamily="18" charset="-78"/>
              </a:rPr>
              <a:t>أما الضرائب والتحويلات فيدخلان في النموذج بطريقة غير مباشرة من خلال دالة الاستهلاك</a:t>
            </a:r>
            <a:r>
              <a:rPr lang="fr-FR" sz="2400" dirty="0">
                <a:latin typeface="Traditional Arabic" pitchFamily="18" charset="-78"/>
                <a:cs typeface="Traditional Arabic" pitchFamily="18" charset="-78"/>
              </a:rPr>
              <a:t> :</a:t>
            </a:r>
          </a:p>
          <a:p>
            <a:pPr algn="r" rtl="1">
              <a:buNone/>
            </a:pPr>
            <a:r>
              <a:rPr lang="fr-FR" sz="2000" b="1" dirty="0">
                <a:latin typeface="Times New Roman" pitchFamily="18" charset="0"/>
                <a:cs typeface="Times New Roman" pitchFamily="18" charset="0"/>
              </a:rPr>
              <a:t>C = a + </a:t>
            </a:r>
            <a:r>
              <a:rPr lang="fr-FR" sz="2000" b="1" dirty="0" err="1">
                <a:latin typeface="Times New Roman" pitchFamily="18" charset="0"/>
                <a:cs typeface="Times New Roman" pitchFamily="18" charset="0"/>
              </a:rPr>
              <a:t>by</a:t>
            </a:r>
            <a:r>
              <a:rPr lang="fr-FR" sz="2000" b="1" baseline="-25000" dirty="0" err="1">
                <a:latin typeface="Times New Roman" pitchFamily="18" charset="0"/>
                <a:cs typeface="Times New Roman" pitchFamily="18" charset="0"/>
              </a:rPr>
              <a:t>d</a:t>
            </a:r>
            <a:r>
              <a:rPr lang="fr-FR" sz="2000" b="1" dirty="0">
                <a:latin typeface="Times New Roman" pitchFamily="18" charset="0"/>
                <a:cs typeface="Times New Roman" pitchFamily="18" charset="0"/>
              </a:rPr>
              <a:t> </a:t>
            </a:r>
            <a:r>
              <a:rPr lang="fr-FR" sz="2400" dirty="0"/>
              <a:t>,</a:t>
            </a:r>
            <a:r>
              <a:rPr lang="ar-SA" sz="2400" dirty="0"/>
              <a:t> </a:t>
            </a:r>
            <a:r>
              <a:rPr lang="ar-SA" sz="2400" dirty="0">
                <a:latin typeface="Traditional Arabic" pitchFamily="18" charset="-78"/>
                <a:cs typeface="Traditional Arabic" pitchFamily="18" charset="-78"/>
              </a:rPr>
              <a:t>حيث</a:t>
            </a:r>
            <a:r>
              <a:rPr lang="ar-SA" sz="2400" b="1" dirty="0">
                <a:latin typeface="Traditional Arabic" pitchFamily="18" charset="-78"/>
                <a:cs typeface="Traditional Arabic" pitchFamily="18" charset="-78"/>
              </a:rPr>
              <a:t> </a:t>
            </a:r>
            <a:r>
              <a:rPr lang="fr-FR" sz="2000" b="1" dirty="0">
                <a:latin typeface="Times New Roman" pitchFamily="18" charset="0"/>
                <a:cs typeface="Times New Roman" pitchFamily="18" charset="0"/>
              </a:rPr>
              <a:t> </a:t>
            </a:r>
            <a:r>
              <a:rPr lang="fr-FR" sz="2000" b="1" dirty="0" err="1">
                <a:latin typeface="Times New Roman" pitchFamily="18" charset="0"/>
                <a:cs typeface="Times New Roman" pitchFamily="18" charset="0"/>
              </a:rPr>
              <a:t>y</a:t>
            </a:r>
            <a:r>
              <a:rPr lang="fr-FR" sz="2000" b="1" baseline="-25000" dirty="0" err="1">
                <a:latin typeface="Times New Roman" pitchFamily="18" charset="0"/>
                <a:cs typeface="Times New Roman" pitchFamily="18" charset="0"/>
              </a:rPr>
              <a:t>d</a:t>
            </a:r>
            <a:r>
              <a:rPr lang="fr-FR" sz="2000" b="1" dirty="0">
                <a:latin typeface="Times New Roman" pitchFamily="18" charset="0"/>
                <a:cs typeface="Times New Roman" pitchFamily="18" charset="0"/>
              </a:rPr>
              <a:t>= y–</a:t>
            </a:r>
            <a:r>
              <a:rPr lang="fr-FR" sz="2000" b="1" dirty="0" err="1">
                <a:latin typeface="Times New Roman" pitchFamily="18" charset="0"/>
                <a:cs typeface="Times New Roman" pitchFamily="18" charset="0"/>
              </a:rPr>
              <a:t>T</a:t>
            </a:r>
            <a:r>
              <a:rPr lang="fr-FR" sz="2000" b="1" baseline="-25000" dirty="0" err="1">
                <a:latin typeface="Times New Roman" pitchFamily="18" charset="0"/>
                <a:cs typeface="Times New Roman" pitchFamily="18" charset="0"/>
              </a:rPr>
              <a:t>x</a:t>
            </a:r>
            <a:r>
              <a:rPr lang="fr-FR" sz="2000" b="1" dirty="0" err="1">
                <a:latin typeface="Times New Roman" pitchFamily="18" charset="0"/>
                <a:cs typeface="Times New Roman" pitchFamily="18" charset="0"/>
              </a:rPr>
              <a:t>+T</a:t>
            </a:r>
            <a:r>
              <a:rPr lang="fr-FR" sz="2000" b="1" baseline="-25000" dirty="0" err="1"/>
              <a:t>r</a:t>
            </a:r>
            <a:endParaRPr lang="fr-FR" sz="2000" b="1" dirty="0"/>
          </a:p>
          <a:p>
            <a:pPr algn="r" rtl="1">
              <a:buNone/>
            </a:pPr>
            <a:r>
              <a:rPr lang="ar-DZ" sz="2400" b="1" dirty="0" smtClean="0">
                <a:latin typeface="Traditional Arabic" pitchFamily="18" charset="-78"/>
                <a:cs typeface="Traditional Arabic" pitchFamily="18" charset="-78"/>
              </a:rPr>
              <a:t>ومنه :</a:t>
            </a:r>
            <a:r>
              <a:rPr lang="fr-FR" sz="2400" b="1" dirty="0"/>
              <a:t> </a:t>
            </a:r>
            <a:r>
              <a:rPr lang="fr-FR" sz="2000" b="1" dirty="0">
                <a:latin typeface="Times New Roman" pitchFamily="18" charset="0"/>
                <a:cs typeface="Times New Roman" pitchFamily="18" charset="0"/>
              </a:rPr>
              <a:t>C = a + b (y–</a:t>
            </a:r>
            <a:r>
              <a:rPr lang="fr-FR" sz="2000" b="1" dirty="0" err="1">
                <a:latin typeface="Times New Roman" pitchFamily="18" charset="0"/>
                <a:cs typeface="Times New Roman" pitchFamily="18" charset="0"/>
              </a:rPr>
              <a:t>T</a:t>
            </a:r>
            <a:r>
              <a:rPr lang="fr-FR" sz="2000" b="1" baseline="-25000" dirty="0" err="1">
                <a:latin typeface="Times New Roman" pitchFamily="18" charset="0"/>
                <a:cs typeface="Times New Roman" pitchFamily="18" charset="0"/>
              </a:rPr>
              <a:t>x</a:t>
            </a:r>
            <a:r>
              <a:rPr lang="fr-FR" sz="2000" b="1" dirty="0" err="1">
                <a:latin typeface="Times New Roman" pitchFamily="18" charset="0"/>
                <a:cs typeface="Times New Roman" pitchFamily="18" charset="0"/>
              </a:rPr>
              <a:t>+T</a:t>
            </a:r>
            <a:r>
              <a:rPr lang="fr-FR" sz="2000" b="1" baseline="-25000" dirty="0" err="1">
                <a:latin typeface="Times New Roman" pitchFamily="18" charset="0"/>
                <a:cs typeface="Times New Roman" pitchFamily="18" charset="0"/>
              </a:rPr>
              <a:t>r</a:t>
            </a:r>
            <a:r>
              <a:rPr lang="fr-FR" sz="2000" b="1" dirty="0">
                <a:latin typeface="Times New Roman" pitchFamily="18" charset="0"/>
                <a:cs typeface="Times New Roman" pitchFamily="18" charset="0"/>
              </a:rPr>
              <a:t> ) </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3945" y="394855"/>
            <a:ext cx="10484428" cy="654627"/>
          </a:xfrm>
        </p:spPr>
        <p:txBody>
          <a:bodyPr>
            <a:noAutofit/>
          </a:bodyPr>
          <a:lstStyle/>
          <a:p>
            <a:pPr algn="ctr"/>
            <a:r>
              <a:rPr lang="ar-SA" sz="3200" b="1" dirty="0">
                <a:latin typeface="Traditional Arabic" pitchFamily="18" charset="-78"/>
                <a:cs typeface="Traditional Arabic" pitchFamily="18" charset="-78"/>
              </a:rPr>
              <a:t>تحديد قيمة الدخل التوازني بافتراض أن الضرائب مستقلة عن الدخل والاستثمار تابع </a:t>
            </a:r>
            <a:r>
              <a:rPr lang="ar-DZ" sz="3200" b="1" dirty="0" smtClean="0">
                <a:latin typeface="Traditional Arabic" pitchFamily="18" charset="-78"/>
                <a:cs typeface="Traditional Arabic" pitchFamily="18" charset="-78"/>
              </a:rPr>
              <a:t>للدخل</a:t>
            </a:r>
            <a:endParaRPr lang="fr-FR" dirty="0"/>
          </a:p>
        </p:txBody>
      </p:sp>
      <p:sp>
        <p:nvSpPr>
          <p:cNvPr id="3" name="Espace réservé du contenu 2"/>
          <p:cNvSpPr>
            <a:spLocks noGrp="1"/>
          </p:cNvSpPr>
          <p:nvPr>
            <p:ph idx="1"/>
          </p:nvPr>
        </p:nvSpPr>
        <p:spPr>
          <a:xfrm>
            <a:off x="1211995" y="1049482"/>
            <a:ext cx="10820678" cy="5621481"/>
          </a:xfrm>
        </p:spPr>
        <p:txBody>
          <a:bodyPr>
            <a:normAutofit lnSpcReduction="10000"/>
          </a:bodyPr>
          <a:lstStyle/>
          <a:p>
            <a:pPr algn="r" rtl="1">
              <a:buNone/>
            </a:pPr>
            <a:r>
              <a:rPr lang="ar-SA" sz="3200" b="1" dirty="0">
                <a:latin typeface="Traditional Arabic" pitchFamily="18" charset="-78"/>
                <a:cs typeface="Traditional Arabic" pitchFamily="18" charset="-78"/>
              </a:rPr>
              <a:t>أ</a:t>
            </a:r>
            <a:r>
              <a:rPr lang="fr-FR" sz="3200" b="1" dirty="0">
                <a:latin typeface="Traditional Arabic" pitchFamily="18" charset="-78"/>
                <a:cs typeface="Traditional Arabic" pitchFamily="18" charset="-78"/>
              </a:rPr>
              <a:t>.</a:t>
            </a:r>
            <a:r>
              <a:rPr lang="ar-SA" sz="3200" b="1" dirty="0">
                <a:latin typeface="Traditional Arabic" pitchFamily="18" charset="-78"/>
                <a:cs typeface="Traditional Arabic" pitchFamily="18" charset="-78"/>
              </a:rPr>
              <a:t>طريقة عرض الكلي يساوي </a:t>
            </a:r>
            <a:r>
              <a:rPr lang="ar-SA" sz="3200" b="1" dirty="0" smtClean="0">
                <a:latin typeface="Traditional Arabic" pitchFamily="18" charset="-78"/>
                <a:cs typeface="Traditional Arabic" pitchFamily="18" charset="-78"/>
              </a:rPr>
              <a:t>طل</a:t>
            </a:r>
            <a:r>
              <a:rPr lang="ar-DZ" sz="3200" b="1" dirty="0" smtClean="0">
                <a:latin typeface="Traditional Arabic" pitchFamily="18" charset="-78"/>
                <a:cs typeface="Traditional Arabic" pitchFamily="18" charset="-78"/>
              </a:rPr>
              <a:t>ب</a:t>
            </a:r>
            <a:r>
              <a:rPr lang="ar-SA" sz="3200" b="1" dirty="0" smtClean="0">
                <a:latin typeface="Traditional Arabic" pitchFamily="18" charset="-78"/>
                <a:cs typeface="Traditional Arabic" pitchFamily="18" charset="-78"/>
              </a:rPr>
              <a:t> </a:t>
            </a:r>
            <a:r>
              <a:rPr lang="ar-SA" sz="3200" b="1" dirty="0">
                <a:latin typeface="Traditional Arabic" pitchFamily="18" charset="-78"/>
                <a:cs typeface="Traditional Arabic" pitchFamily="18" charset="-78"/>
              </a:rPr>
              <a:t>كلي</a:t>
            </a:r>
            <a:r>
              <a:rPr lang="fr-FR" sz="3200" b="1" dirty="0">
                <a:latin typeface="Traditional Arabic" pitchFamily="18" charset="-78"/>
                <a:cs typeface="Traditional Arabic" pitchFamily="18" charset="-78"/>
              </a:rPr>
              <a:t>:</a:t>
            </a:r>
            <a:endParaRPr lang="fr-FR" sz="3200" dirty="0">
              <a:latin typeface="Traditional Arabic" pitchFamily="18" charset="-78"/>
              <a:cs typeface="Traditional Arabic" pitchFamily="18" charset="-78"/>
            </a:endParaRPr>
          </a:p>
          <a:p>
            <a:pPr marL="0" indent="0">
              <a:buNone/>
            </a:pPr>
            <a:r>
              <a:rPr lang="fr-FR" sz="3200" dirty="0" smtClean="0">
                <a:latin typeface="Times New Roman" pitchFamily="18" charset="0"/>
                <a:cs typeface="Times New Roman" pitchFamily="18" charset="0"/>
              </a:rPr>
              <a:t>C = a + </a:t>
            </a:r>
            <a:r>
              <a:rPr lang="fr-FR" sz="3200" dirty="0" err="1" smtClean="0">
                <a:latin typeface="Times New Roman" pitchFamily="18" charset="0"/>
                <a:cs typeface="Times New Roman" pitchFamily="18" charset="0"/>
              </a:rPr>
              <a:t>by</a:t>
            </a:r>
            <a:r>
              <a:rPr lang="fr-FR" sz="3200" baseline="-25000" dirty="0" err="1" smtClean="0">
                <a:latin typeface="Times New Roman" pitchFamily="18" charset="0"/>
                <a:cs typeface="Times New Roman" pitchFamily="18" charset="0"/>
              </a:rPr>
              <a:t>d</a:t>
            </a:r>
            <a:endParaRPr lang="fr-FR" sz="3200" dirty="0" smtClean="0">
              <a:latin typeface="Times New Roman" pitchFamily="18" charset="0"/>
              <a:cs typeface="Times New Roman" pitchFamily="18" charset="0"/>
            </a:endParaRPr>
          </a:p>
          <a:p>
            <a:pPr marL="0" indent="0">
              <a:buNone/>
            </a:pPr>
            <a:r>
              <a:rPr lang="fr-FR" sz="3200" dirty="0" smtClean="0">
                <a:latin typeface="Times New Roman" pitchFamily="18" charset="0"/>
                <a:cs typeface="Times New Roman" pitchFamily="18" charset="0"/>
              </a:rPr>
              <a:t>I </a:t>
            </a:r>
            <a:r>
              <a:rPr lang="fr-FR" sz="3200" dirty="0">
                <a:latin typeface="Times New Roman" pitchFamily="18" charset="0"/>
                <a:cs typeface="Times New Roman" pitchFamily="18" charset="0"/>
              </a:rPr>
              <a:t>= I</a:t>
            </a:r>
            <a:r>
              <a:rPr lang="fr-FR" sz="3200" baseline="-25000" dirty="0">
                <a:latin typeface="Times New Roman" pitchFamily="18" charset="0"/>
                <a:cs typeface="Times New Roman" pitchFamily="18" charset="0"/>
              </a:rPr>
              <a:t>0</a:t>
            </a:r>
            <a:r>
              <a:rPr lang="fr-FR" sz="3200" dirty="0">
                <a:latin typeface="Times New Roman" pitchFamily="18" charset="0"/>
                <a:cs typeface="Times New Roman" pitchFamily="18" charset="0"/>
              </a:rPr>
              <a:t> + </a:t>
            </a:r>
            <a:r>
              <a:rPr lang="fr-FR" sz="3200" dirty="0" err="1" smtClean="0">
                <a:latin typeface="Times New Roman" pitchFamily="18" charset="0"/>
                <a:cs typeface="Times New Roman" pitchFamily="18" charset="0"/>
              </a:rPr>
              <a:t>ry</a:t>
            </a:r>
            <a:endParaRPr lang="fr-FR" sz="3200" dirty="0">
              <a:latin typeface="Times New Roman" pitchFamily="18" charset="0"/>
              <a:cs typeface="Times New Roman" pitchFamily="18" charset="0"/>
            </a:endParaRPr>
          </a:p>
          <a:p>
            <a:pPr marL="0" indent="0">
              <a:buNone/>
            </a:pPr>
            <a:r>
              <a:rPr lang="fr-FR" sz="3200" dirty="0">
                <a:latin typeface="Times New Roman" pitchFamily="18" charset="0"/>
                <a:cs typeface="Times New Roman" pitchFamily="18" charset="0"/>
              </a:rPr>
              <a:t>G = G</a:t>
            </a:r>
            <a:r>
              <a:rPr lang="fr-FR" sz="3200" baseline="-25000" dirty="0">
                <a:latin typeface="Times New Roman" pitchFamily="18" charset="0"/>
                <a:cs typeface="Times New Roman" pitchFamily="18" charset="0"/>
              </a:rPr>
              <a:t>0</a:t>
            </a:r>
            <a:r>
              <a:rPr lang="fr-FR" sz="3200" dirty="0">
                <a:latin typeface="Times New Roman" pitchFamily="18" charset="0"/>
                <a:cs typeface="Times New Roman" pitchFamily="18" charset="0"/>
              </a:rPr>
              <a:t>, </a:t>
            </a:r>
            <a:r>
              <a:rPr lang="fr-FR" sz="3200" dirty="0" err="1" smtClean="0">
                <a:latin typeface="Times New Roman" pitchFamily="18" charset="0"/>
                <a:cs typeface="Times New Roman" pitchFamily="18" charset="0"/>
              </a:rPr>
              <a:t>tx</a:t>
            </a:r>
            <a:r>
              <a:rPr lang="fr-FR" sz="3200" dirty="0" smtClean="0">
                <a:latin typeface="Times New Roman" pitchFamily="18" charset="0"/>
                <a:cs typeface="Times New Roman" pitchFamily="18" charset="0"/>
              </a:rPr>
              <a:t> </a:t>
            </a:r>
            <a:r>
              <a:rPr lang="fr-FR" sz="3200" dirty="0">
                <a:latin typeface="Times New Roman" pitchFamily="18" charset="0"/>
                <a:cs typeface="Times New Roman" pitchFamily="18" charset="0"/>
              </a:rPr>
              <a:t>= Tx</a:t>
            </a:r>
            <a:r>
              <a:rPr lang="fr-FR" sz="3200" baseline="-25000" dirty="0">
                <a:latin typeface="Times New Roman" pitchFamily="18" charset="0"/>
                <a:cs typeface="Times New Roman" pitchFamily="18" charset="0"/>
              </a:rPr>
              <a:t>0</a:t>
            </a:r>
            <a:r>
              <a:rPr lang="fr-FR" sz="3200" dirty="0">
                <a:latin typeface="Times New Roman" pitchFamily="18" charset="0"/>
                <a:cs typeface="Times New Roman" pitchFamily="18" charset="0"/>
              </a:rPr>
              <a:t> ,Tr = Tr</a:t>
            </a:r>
            <a:r>
              <a:rPr lang="fr-FR" sz="3200" baseline="-25000" dirty="0">
                <a:latin typeface="Times New Roman" pitchFamily="18" charset="0"/>
                <a:cs typeface="Times New Roman" pitchFamily="18" charset="0"/>
              </a:rPr>
              <a:t>0</a:t>
            </a:r>
            <a:endParaRPr lang="fr-FR" sz="3200" dirty="0">
              <a:latin typeface="Times New Roman" pitchFamily="18" charset="0"/>
              <a:cs typeface="Times New Roman" pitchFamily="18" charset="0"/>
            </a:endParaRPr>
          </a:p>
          <a:p>
            <a:pPr marL="0" indent="0" algn="r" rtl="1">
              <a:buNone/>
            </a:pPr>
            <a:r>
              <a:rPr lang="ar-DZ" sz="3200" b="1" dirty="0" smtClean="0">
                <a:latin typeface="Traditional Arabic" panose="02020603050405020304" pitchFamily="18" charset="-78"/>
                <a:cs typeface="Traditional Arabic" panose="02020603050405020304" pitchFamily="18" charset="-78"/>
              </a:rPr>
              <a:t>1-</a:t>
            </a:r>
            <a:r>
              <a:rPr lang="ar-SA" sz="3200" b="1" dirty="0" smtClean="0">
                <a:latin typeface="Traditional Arabic" panose="02020603050405020304" pitchFamily="18" charset="-78"/>
                <a:cs typeface="Traditional Arabic" panose="02020603050405020304" pitchFamily="18" charset="-78"/>
              </a:rPr>
              <a:t>طريقة عرض الكلي يساوي طل</a:t>
            </a:r>
            <a:r>
              <a:rPr lang="ar-DZ" sz="3200" b="1" dirty="0" smtClean="0">
                <a:latin typeface="Traditional Arabic" panose="02020603050405020304" pitchFamily="18" charset="-78"/>
                <a:cs typeface="Traditional Arabic" panose="02020603050405020304" pitchFamily="18" charset="-78"/>
              </a:rPr>
              <a:t>ب</a:t>
            </a:r>
            <a:r>
              <a:rPr lang="ar-SA" sz="3200" b="1" dirty="0" smtClean="0">
                <a:latin typeface="Traditional Arabic" panose="02020603050405020304" pitchFamily="18" charset="-78"/>
                <a:cs typeface="Traditional Arabic" panose="02020603050405020304" pitchFamily="18" charset="-78"/>
              </a:rPr>
              <a:t> كلي</a:t>
            </a:r>
            <a:r>
              <a:rPr lang="fr-FR" sz="3200" b="1" dirty="0" smtClean="0">
                <a:latin typeface="Traditional Arabic" panose="02020603050405020304" pitchFamily="18" charset="-78"/>
                <a:cs typeface="Traditional Arabic" panose="02020603050405020304" pitchFamily="18" charset="-78"/>
              </a:rPr>
              <a:t>:</a:t>
            </a:r>
            <a:endParaRPr lang="fr-FR" sz="3200" dirty="0" smtClean="0">
              <a:latin typeface="Traditional Arabic" panose="02020603050405020304" pitchFamily="18" charset="-78"/>
              <a:cs typeface="Traditional Arabic" panose="02020603050405020304" pitchFamily="18" charset="-78"/>
            </a:endParaRPr>
          </a:p>
          <a:p>
            <a:pPr marL="0" indent="0" algn="r" rtl="1">
              <a:buNone/>
            </a:pPr>
            <a:r>
              <a:rPr lang="ar-DZ" sz="2800" dirty="0"/>
              <a:t>	</a:t>
            </a:r>
            <a:r>
              <a:rPr lang="ar-SA" sz="3200" dirty="0" err="1">
                <a:latin typeface="Traditional Arabic" panose="02020603050405020304" pitchFamily="18" charset="-78"/>
                <a:cs typeface="Traditional Arabic" panose="02020603050405020304" pitchFamily="18" charset="-78"/>
              </a:rPr>
              <a:t>يتحق</a:t>
            </a:r>
            <a:r>
              <a:rPr lang="ar-SA" sz="3200" dirty="0">
                <a:latin typeface="Traditional Arabic" panose="02020603050405020304" pitchFamily="18" charset="-78"/>
                <a:cs typeface="Traditional Arabic" panose="02020603050405020304" pitchFamily="18" charset="-78"/>
              </a:rPr>
              <a:t> التوازان لما:</a:t>
            </a:r>
            <a:r>
              <a:rPr lang="fr-FR" sz="3200" dirty="0">
                <a:latin typeface="Traditional Arabic" panose="02020603050405020304" pitchFamily="18" charset="-78"/>
                <a:cs typeface="Traditional Arabic" panose="02020603050405020304" pitchFamily="18" charset="-78"/>
              </a:rPr>
              <a:t> AS = </a:t>
            </a:r>
            <a:r>
              <a:rPr lang="fr-FR" sz="3200" dirty="0" smtClean="0">
                <a:latin typeface="Traditional Arabic" panose="02020603050405020304" pitchFamily="18" charset="-78"/>
                <a:cs typeface="Traditional Arabic" panose="02020603050405020304" pitchFamily="18" charset="-78"/>
              </a:rPr>
              <a:t>AD</a:t>
            </a:r>
          </a:p>
          <a:p>
            <a:pPr rtl="1">
              <a:buNone/>
            </a:pPr>
            <a:r>
              <a:rPr lang="fr-FR" sz="2800" dirty="0" smtClean="0"/>
              <a:t>  </a:t>
            </a:r>
            <a:r>
              <a:rPr lang="fr-FR" sz="2800" dirty="0" smtClean="0">
                <a:latin typeface="Times New Roman" panose="02020603050405020304" pitchFamily="18" charset="0"/>
                <a:cs typeface="Times New Roman" panose="02020603050405020304" pitchFamily="18" charset="0"/>
              </a:rPr>
              <a:t>y</a:t>
            </a:r>
            <a:r>
              <a:rPr lang="fr-FR" sz="2800" dirty="0">
                <a:latin typeface="Times New Roman" panose="02020603050405020304" pitchFamily="18" charset="0"/>
                <a:cs typeface="Times New Roman" panose="02020603050405020304" pitchFamily="18" charset="0"/>
              </a:rPr>
              <a:t>=  C + I + </a:t>
            </a:r>
            <a:r>
              <a:rPr lang="fr-FR" sz="2800" dirty="0" smtClean="0">
                <a:latin typeface="Times New Roman" panose="02020603050405020304" pitchFamily="18" charset="0"/>
                <a:cs typeface="Times New Roman" panose="02020603050405020304" pitchFamily="18" charset="0"/>
              </a:rPr>
              <a:t>G</a:t>
            </a:r>
          </a:p>
          <a:p>
            <a:pPr rtl="1">
              <a:buNone/>
            </a:pPr>
            <a:r>
              <a:rPr lang="fr-FR" sz="2800" dirty="0">
                <a:latin typeface="Times New Roman" panose="02020603050405020304" pitchFamily="18" charset="0"/>
                <a:cs typeface="Times New Roman" panose="02020603050405020304" pitchFamily="18" charset="0"/>
              </a:rPr>
              <a:t>y =a + b(y–Tx</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+Tr</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 ) + I</a:t>
            </a:r>
            <a:r>
              <a:rPr lang="fr-FR" sz="2800" baseline="-25000" dirty="0">
                <a:latin typeface="Times New Roman" panose="02020603050405020304" pitchFamily="18" charset="0"/>
                <a:cs typeface="Times New Roman" panose="02020603050405020304" pitchFamily="18" charset="0"/>
              </a:rPr>
              <a:t>o</a:t>
            </a:r>
            <a:r>
              <a:rPr lang="fr-FR" sz="2800" dirty="0">
                <a:latin typeface="Times New Roman" panose="02020603050405020304" pitchFamily="18" charset="0"/>
                <a:cs typeface="Times New Roman" panose="02020603050405020304" pitchFamily="18" charset="0"/>
              </a:rPr>
              <a:t> + </a:t>
            </a:r>
            <a:r>
              <a:rPr lang="fr-FR" sz="2800" dirty="0" err="1">
                <a:latin typeface="Times New Roman" panose="02020603050405020304" pitchFamily="18" charset="0"/>
                <a:cs typeface="Times New Roman" panose="02020603050405020304" pitchFamily="18" charset="0"/>
              </a:rPr>
              <a:t>r</a:t>
            </a:r>
            <a:r>
              <a:rPr lang="fr-FR" sz="2800" baseline="-25000" dirty="0" err="1">
                <a:latin typeface="Times New Roman" panose="02020603050405020304" pitchFamily="18" charset="0"/>
                <a:cs typeface="Times New Roman" panose="02020603050405020304" pitchFamily="18" charset="0"/>
              </a:rPr>
              <a:t>y</a:t>
            </a:r>
            <a:r>
              <a:rPr lang="fr-FR" sz="2800" dirty="0">
                <a:latin typeface="Times New Roman" panose="02020603050405020304" pitchFamily="18" charset="0"/>
                <a:cs typeface="Times New Roman" panose="02020603050405020304" pitchFamily="18" charset="0"/>
              </a:rPr>
              <a:t> + G</a:t>
            </a:r>
            <a:r>
              <a:rPr lang="fr-FR" sz="2800" baseline="-25000" dirty="0">
                <a:latin typeface="Times New Roman" panose="02020603050405020304" pitchFamily="18" charset="0"/>
                <a:cs typeface="Times New Roman" panose="02020603050405020304" pitchFamily="18" charset="0"/>
              </a:rPr>
              <a:t>0</a:t>
            </a:r>
            <a:endParaRPr lang="fr-FR" sz="2800" dirty="0">
              <a:latin typeface="Times New Roman" panose="02020603050405020304" pitchFamily="18" charset="0"/>
              <a:cs typeface="Times New Roman" panose="02020603050405020304" pitchFamily="18" charset="0"/>
            </a:endParaRPr>
          </a:p>
          <a:p>
            <a:pPr rtl="1">
              <a:buNone/>
            </a:pPr>
            <a:r>
              <a:rPr lang="fr-FR" sz="2800" dirty="0">
                <a:latin typeface="Times New Roman" panose="02020603050405020304" pitchFamily="18" charset="0"/>
                <a:cs typeface="Times New Roman" panose="02020603050405020304" pitchFamily="18" charset="0"/>
              </a:rPr>
              <a:t>y = a + b y – bTx</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+bTr</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 + I</a:t>
            </a:r>
            <a:r>
              <a:rPr lang="fr-FR" sz="2800" baseline="-25000" dirty="0">
                <a:latin typeface="Times New Roman" panose="02020603050405020304" pitchFamily="18" charset="0"/>
                <a:cs typeface="Times New Roman" panose="02020603050405020304" pitchFamily="18" charset="0"/>
              </a:rPr>
              <a:t>o</a:t>
            </a:r>
            <a:r>
              <a:rPr lang="fr-FR" sz="2800" dirty="0">
                <a:latin typeface="Times New Roman" panose="02020603050405020304" pitchFamily="18" charset="0"/>
                <a:cs typeface="Times New Roman" panose="02020603050405020304" pitchFamily="18" charset="0"/>
              </a:rPr>
              <a:t> + </a:t>
            </a:r>
            <a:r>
              <a:rPr lang="fr-FR" sz="2800" dirty="0" err="1">
                <a:latin typeface="Times New Roman" panose="02020603050405020304" pitchFamily="18" charset="0"/>
                <a:cs typeface="Times New Roman" panose="02020603050405020304" pitchFamily="18" charset="0"/>
              </a:rPr>
              <a:t>ry</a:t>
            </a:r>
            <a:r>
              <a:rPr lang="fr-FR" sz="2800" dirty="0">
                <a:latin typeface="Times New Roman" panose="02020603050405020304" pitchFamily="18" charset="0"/>
                <a:cs typeface="Times New Roman" panose="02020603050405020304" pitchFamily="18" charset="0"/>
              </a:rPr>
              <a:t> + G</a:t>
            </a:r>
            <a:r>
              <a:rPr lang="fr-FR" sz="2800" baseline="-25000" dirty="0">
                <a:latin typeface="Times New Roman" panose="02020603050405020304" pitchFamily="18" charset="0"/>
                <a:cs typeface="Times New Roman" panose="02020603050405020304" pitchFamily="18" charset="0"/>
              </a:rPr>
              <a:t>0</a:t>
            </a:r>
            <a:endParaRPr lang="fr-FR" sz="2800" dirty="0">
              <a:latin typeface="Times New Roman" panose="02020603050405020304" pitchFamily="18" charset="0"/>
              <a:cs typeface="Times New Roman" panose="02020603050405020304" pitchFamily="18" charset="0"/>
            </a:endParaRPr>
          </a:p>
          <a:p>
            <a:pPr rtl="1">
              <a:buNone/>
            </a:pPr>
            <a:r>
              <a:rPr lang="fr-FR" sz="2800" dirty="0">
                <a:latin typeface="Times New Roman" panose="02020603050405020304" pitchFamily="18" charset="0"/>
                <a:cs typeface="Times New Roman" panose="02020603050405020304" pitchFamily="18" charset="0"/>
              </a:rPr>
              <a:t>y </a:t>
            </a:r>
            <a:r>
              <a:rPr lang="fr-FR" sz="2800" dirty="0" smtClean="0">
                <a:latin typeface="Times New Roman" panose="02020603050405020304" pitchFamily="18" charset="0"/>
                <a:cs typeface="Times New Roman" panose="02020603050405020304" pitchFamily="18" charset="0"/>
              </a:rPr>
              <a:t>-by</a:t>
            </a:r>
            <a:r>
              <a:rPr lang="fr-FR" sz="2800" dirty="0">
                <a:latin typeface="Times New Roman" panose="02020603050405020304" pitchFamily="18" charset="0"/>
                <a:cs typeface="Times New Roman" panose="02020603050405020304" pitchFamily="18" charset="0"/>
              </a:rPr>
              <a:t>– r y = a – bTx</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+bTr</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 + I</a:t>
            </a:r>
            <a:r>
              <a:rPr lang="fr-FR" sz="2800" baseline="-25000" dirty="0">
                <a:latin typeface="Times New Roman" panose="02020603050405020304" pitchFamily="18" charset="0"/>
                <a:cs typeface="Times New Roman" panose="02020603050405020304" pitchFamily="18" charset="0"/>
              </a:rPr>
              <a:t>o</a:t>
            </a:r>
            <a:r>
              <a:rPr lang="fr-FR" sz="2800" dirty="0">
                <a:latin typeface="Times New Roman" panose="02020603050405020304" pitchFamily="18" charset="0"/>
                <a:cs typeface="Times New Roman" panose="02020603050405020304" pitchFamily="18" charset="0"/>
              </a:rPr>
              <a:t> + G</a:t>
            </a:r>
            <a:r>
              <a:rPr lang="fr-FR" sz="2800" baseline="-25000" dirty="0">
                <a:latin typeface="Times New Roman" panose="02020603050405020304" pitchFamily="18" charset="0"/>
                <a:cs typeface="Times New Roman" panose="02020603050405020304" pitchFamily="18" charset="0"/>
              </a:rPr>
              <a:t>0</a:t>
            </a:r>
            <a:endParaRPr lang="fr-FR" sz="2800" dirty="0">
              <a:latin typeface="Times New Roman" panose="02020603050405020304" pitchFamily="18" charset="0"/>
              <a:cs typeface="Times New Roman" panose="02020603050405020304" pitchFamily="18" charset="0"/>
            </a:endParaRPr>
          </a:p>
          <a:p>
            <a:pPr rtl="1">
              <a:buNone/>
            </a:pPr>
            <a:endParaRPr lang="ar-DZ" sz="2800" b="1" dirty="0" smtClean="0">
              <a:solidFill>
                <a:schemeClr val="accent1"/>
              </a:solidFill>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0982" y="72736"/>
            <a:ext cx="9304079" cy="1517073"/>
          </a:xfrm>
        </p:spPr>
        <p:txBody>
          <a:bodyPr>
            <a:noAutofit/>
          </a:bodyPr>
          <a:lstStyle/>
          <a:p>
            <a:pPr algn="r" rtl="1"/>
            <a:r>
              <a:rPr lang="fr-FR" sz="2800" dirty="0">
                <a:latin typeface="Times New Roman" panose="02020603050405020304" pitchFamily="18" charset="0"/>
                <a:cs typeface="Times New Roman" panose="02020603050405020304" pitchFamily="18" charset="0"/>
              </a:rPr>
              <a:t>y ( 1– b– r ) =a – bTx</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+bTr</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 + I</a:t>
            </a:r>
            <a:r>
              <a:rPr lang="fr-FR" sz="2800" baseline="-25000" dirty="0">
                <a:latin typeface="Times New Roman" panose="02020603050405020304" pitchFamily="18" charset="0"/>
                <a:cs typeface="Times New Roman" panose="02020603050405020304" pitchFamily="18" charset="0"/>
              </a:rPr>
              <a:t>o </a:t>
            </a:r>
            <a:r>
              <a:rPr lang="fr-FR" sz="2800" dirty="0">
                <a:latin typeface="Times New Roman" panose="02020603050405020304" pitchFamily="18" charset="0"/>
                <a:cs typeface="Times New Roman" panose="02020603050405020304" pitchFamily="18" charset="0"/>
              </a:rPr>
              <a:t>+ G</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 </a:t>
            </a:r>
            <a:br>
              <a:rPr lang="fr-FR" sz="2800" dirty="0">
                <a:latin typeface="Times New Roman" panose="02020603050405020304" pitchFamily="18" charset="0"/>
                <a:cs typeface="Times New Roman" panose="02020603050405020304" pitchFamily="18" charset="0"/>
              </a:rPr>
            </a:br>
            <a:r>
              <a:rPr lang="fr-FR" sz="2800" dirty="0">
                <a:latin typeface="Times New Roman" panose="02020603050405020304" pitchFamily="18" charset="0"/>
                <a:cs typeface="Times New Roman" panose="02020603050405020304" pitchFamily="18" charset="0"/>
              </a:rPr>
              <a:t>y*=1 /1-b-r  (a – bTx</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+bTr</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 + I</a:t>
            </a:r>
            <a:r>
              <a:rPr lang="fr-FR" sz="2800" baseline="-25000" dirty="0">
                <a:latin typeface="Times New Roman" panose="02020603050405020304" pitchFamily="18" charset="0"/>
                <a:cs typeface="Times New Roman" panose="02020603050405020304" pitchFamily="18" charset="0"/>
              </a:rPr>
              <a:t>o </a:t>
            </a:r>
            <a:r>
              <a:rPr lang="fr-FR" sz="2800" dirty="0">
                <a:latin typeface="Times New Roman" panose="02020603050405020304" pitchFamily="18" charset="0"/>
                <a:cs typeface="Times New Roman" panose="02020603050405020304" pitchFamily="18" charset="0"/>
              </a:rPr>
              <a:t>+ G</a:t>
            </a:r>
            <a:r>
              <a:rPr lang="fr-FR" sz="2800" baseline="-25000" dirty="0">
                <a:latin typeface="Times New Roman" panose="02020603050405020304" pitchFamily="18" charset="0"/>
                <a:cs typeface="Times New Roman" panose="02020603050405020304" pitchFamily="18" charset="0"/>
              </a:rPr>
              <a:t>0</a:t>
            </a:r>
            <a:r>
              <a:rPr lang="fr-FR" sz="2800" dirty="0">
                <a:latin typeface="Times New Roman" panose="02020603050405020304" pitchFamily="18" charset="0"/>
                <a:cs typeface="Times New Roman" panose="02020603050405020304" pitchFamily="18" charset="0"/>
              </a:rPr>
              <a:t>)</a:t>
            </a:r>
            <a:br>
              <a:rPr lang="fr-FR" sz="2800" dirty="0">
                <a:latin typeface="Times New Roman" panose="02020603050405020304" pitchFamily="18" charset="0"/>
                <a:cs typeface="Times New Roman" panose="02020603050405020304" pitchFamily="18" charset="0"/>
              </a:rPr>
            </a:br>
            <a:r>
              <a:rPr lang="ar-SA" sz="3200" b="1" dirty="0">
                <a:latin typeface="Traditional Arabic" panose="02020603050405020304" pitchFamily="18" charset="-78"/>
                <a:cs typeface="Traditional Arabic" panose="02020603050405020304" pitchFamily="18" charset="-78"/>
              </a:rPr>
              <a:t>ويمكن تمثيل التوازن السابق من خلال عرضنا للشكل البياني التالي:</a:t>
            </a:r>
            <a:r>
              <a:rPr lang="fr-FR" sz="3200" b="1" dirty="0">
                <a:latin typeface="Traditional Arabic" panose="02020603050405020304" pitchFamily="18" charset="-78"/>
                <a:cs typeface="Traditional Arabic" panose="02020603050405020304" pitchFamily="18" charset="-78"/>
              </a:rPr>
              <a:t/>
            </a:r>
            <a:br>
              <a:rPr lang="fr-FR" sz="3200" b="1" dirty="0">
                <a:latin typeface="Traditional Arabic" panose="02020603050405020304" pitchFamily="18" charset="-78"/>
                <a:cs typeface="Traditional Arabic" panose="02020603050405020304" pitchFamily="18" charset="-78"/>
              </a:rPr>
            </a:br>
            <a:endParaRPr lang="fr-FR" sz="2800"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195173" y="1511876"/>
            <a:ext cx="10567336" cy="4914899"/>
          </a:xfrm>
        </p:spPr>
        <p:txBody>
          <a:bodyPr>
            <a:normAutofit lnSpcReduction="10000"/>
          </a:bodyPr>
          <a:lstStyle/>
          <a:p>
            <a:pPr marL="0" indent="0">
              <a:buNone/>
            </a:pPr>
            <a:r>
              <a:rPr lang="fr-FR" sz="2800" b="1" dirty="0" smtClean="0">
                <a:latin typeface="Times New Roman" panose="02020603050405020304" pitchFamily="18" charset="0"/>
                <a:cs typeface="Times New Roman" panose="02020603050405020304" pitchFamily="18" charset="0"/>
              </a:rPr>
              <a:t>C,</a:t>
            </a:r>
            <a:r>
              <a:rPr lang="fr-FR" sz="2800" dirty="0">
                <a:latin typeface="Times New Roman" panose="02020603050405020304" pitchFamily="18" charset="0"/>
                <a:cs typeface="Times New Roman" panose="02020603050405020304" pitchFamily="18" charset="0"/>
              </a:rPr>
              <a:t> I</a:t>
            </a:r>
            <a:r>
              <a:rPr lang="fr-FR" sz="2800" baseline="-25000" dirty="0">
                <a:latin typeface="Times New Roman" panose="02020603050405020304" pitchFamily="18" charset="0"/>
                <a:cs typeface="Times New Roman" panose="02020603050405020304" pitchFamily="18" charset="0"/>
              </a:rPr>
              <a:t>o</a:t>
            </a:r>
            <a:r>
              <a:rPr lang="fr-FR" sz="2800" b="1" dirty="0" smtClean="0">
                <a:latin typeface="Times New Roman" panose="02020603050405020304" pitchFamily="18" charset="0"/>
                <a:cs typeface="Times New Roman" panose="02020603050405020304" pitchFamily="18" charset="0"/>
              </a:rPr>
              <a:t>,</a:t>
            </a:r>
            <a:r>
              <a:rPr lang="fr-FR" sz="2800" dirty="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G</a:t>
            </a:r>
            <a:r>
              <a:rPr lang="fr-FR" sz="2800" baseline="-25000" dirty="0" smtClean="0">
                <a:latin typeface="Times New Roman" panose="02020603050405020304" pitchFamily="18" charset="0"/>
                <a:cs typeface="Times New Roman" panose="02020603050405020304" pitchFamily="18" charset="0"/>
              </a:rPr>
              <a:t>0                                                                                               AS  </a:t>
            </a:r>
          </a:p>
          <a:p>
            <a:pPr marL="0" indent="0">
              <a:buNone/>
            </a:pPr>
            <a:r>
              <a:rPr lang="fr-FR" sz="2800" baseline="-25000" dirty="0">
                <a:latin typeface="Times New Roman" panose="02020603050405020304" pitchFamily="18" charset="0"/>
                <a:cs typeface="Times New Roman" panose="02020603050405020304" pitchFamily="18" charset="0"/>
              </a:rPr>
              <a:t> </a:t>
            </a:r>
            <a:r>
              <a:rPr lang="fr-FR" sz="2800" baseline="-25000"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a:t>
            </a:r>
            <a:r>
              <a:rPr lang="fr-FR" sz="2000" dirty="0" smtClean="0">
                <a:latin typeface="Times New Roman" panose="02020603050405020304" pitchFamily="18" charset="0"/>
                <a:cs typeface="Times New Roman" panose="02020603050405020304" pitchFamily="18" charset="0"/>
              </a:rPr>
              <a:t>AD=C+I+G</a:t>
            </a:r>
            <a:r>
              <a:rPr lang="fr-FR" sz="2800" baseline="-25000" dirty="0">
                <a:latin typeface="Times New Roman" panose="02020603050405020304" pitchFamily="18" charset="0"/>
                <a:cs typeface="Times New Roman" panose="02020603050405020304" pitchFamily="18" charset="0"/>
              </a:rPr>
              <a:t>0</a:t>
            </a:r>
            <a:r>
              <a:rPr lang="fr-FR" sz="2800" baseline="-25000" dirty="0" smtClean="0">
                <a:latin typeface="Times New Roman" panose="02020603050405020304" pitchFamily="18" charset="0"/>
                <a:cs typeface="Times New Roman" panose="02020603050405020304" pitchFamily="18" charset="0"/>
              </a:rPr>
              <a:t>                                                                                                                                  </a:t>
            </a:r>
            <a:endParaRPr lang="fr-FR" sz="2800" baseline="-25000" dirty="0">
              <a:latin typeface="Times New Roman" panose="02020603050405020304" pitchFamily="18" charset="0"/>
              <a:cs typeface="Times New Roman" panose="02020603050405020304" pitchFamily="18" charset="0"/>
            </a:endParaRPr>
          </a:p>
          <a:p>
            <a:pPr marL="0" indent="0">
              <a:buNone/>
            </a:pPr>
            <a:r>
              <a:rPr lang="fr-FR" sz="2800" baseline="-25000" dirty="0" smtClean="0">
                <a:latin typeface="Times New Roman" panose="02020603050405020304" pitchFamily="18" charset="0"/>
                <a:cs typeface="Times New Roman" panose="02020603050405020304" pitchFamily="18" charset="0"/>
              </a:rPr>
              <a:t> </a:t>
            </a:r>
            <a:r>
              <a:rPr lang="fr-FR" sz="2800" b="1" dirty="0">
                <a:latin typeface="Times New Roman" panose="02020603050405020304" pitchFamily="18" charset="0"/>
                <a:cs typeface="Times New Roman" panose="02020603050405020304" pitchFamily="18" charset="0"/>
              </a:rPr>
              <a:t>C*,</a:t>
            </a:r>
            <a:r>
              <a:rPr lang="fr-FR" sz="2800" dirty="0">
                <a:latin typeface="Times New Roman" panose="02020603050405020304" pitchFamily="18" charset="0"/>
                <a:cs typeface="Times New Roman" panose="02020603050405020304" pitchFamily="18" charset="0"/>
              </a:rPr>
              <a:t> I</a:t>
            </a:r>
            <a:r>
              <a:rPr lang="fr-FR" sz="2800" baseline="-25000" dirty="0">
                <a:latin typeface="Times New Roman" panose="02020603050405020304" pitchFamily="18" charset="0"/>
                <a:cs typeface="Times New Roman" panose="02020603050405020304" pitchFamily="18" charset="0"/>
              </a:rPr>
              <a:t>o</a:t>
            </a:r>
            <a:r>
              <a:rPr lang="fr-FR" sz="2800" b="1" dirty="0">
                <a:latin typeface="Times New Roman" panose="02020603050405020304" pitchFamily="18" charset="0"/>
                <a:cs typeface="Times New Roman" panose="02020603050405020304" pitchFamily="18" charset="0"/>
              </a:rPr>
              <a:t>,</a:t>
            </a:r>
            <a:r>
              <a:rPr lang="fr-FR" sz="2800" dirty="0">
                <a:latin typeface="Times New Roman" panose="02020603050405020304" pitchFamily="18" charset="0"/>
                <a:cs typeface="Times New Roman" panose="02020603050405020304" pitchFamily="18" charset="0"/>
              </a:rPr>
              <a:t> G</a:t>
            </a:r>
            <a:r>
              <a:rPr lang="fr-FR" sz="2800" baseline="-25000" dirty="0">
                <a:latin typeface="Times New Roman" panose="02020603050405020304" pitchFamily="18" charset="0"/>
                <a:cs typeface="Times New Roman" panose="02020603050405020304" pitchFamily="18" charset="0"/>
              </a:rPr>
              <a:t>0</a:t>
            </a:r>
            <a:r>
              <a:rPr lang="fr-FR" sz="2800" baseline="-25000"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a:t>
            </a:r>
            <a:endParaRPr lang="fr-FR" sz="2800" baseline="-25000" dirty="0" smtClean="0">
              <a:latin typeface="Times New Roman" panose="02020603050405020304" pitchFamily="18" charset="0"/>
              <a:cs typeface="Times New Roman" panose="02020603050405020304" pitchFamily="18" charset="0"/>
            </a:endParaRPr>
          </a:p>
          <a:p>
            <a:pPr marL="0" indent="0">
              <a:buNone/>
            </a:pPr>
            <a:r>
              <a:rPr lang="fr-FR" sz="2800" baseline="-25000" dirty="0" smtClean="0">
                <a:latin typeface="Times New Roman" panose="02020603050405020304" pitchFamily="18" charset="0"/>
                <a:cs typeface="Times New Roman" panose="02020603050405020304" pitchFamily="18" charset="0"/>
              </a:rPr>
              <a:t>                                                                                                                 C=</a:t>
            </a:r>
            <a:r>
              <a:rPr lang="fr-FR" sz="2800" baseline="-25000" dirty="0" err="1" smtClean="0">
                <a:latin typeface="Times New Roman" panose="02020603050405020304" pitchFamily="18" charset="0"/>
                <a:cs typeface="Times New Roman" panose="02020603050405020304" pitchFamily="18" charset="0"/>
              </a:rPr>
              <a:t>a+bY</a:t>
            </a:r>
            <a:endParaRPr lang="fr-FR" sz="2800" baseline="-25000" dirty="0">
              <a:latin typeface="Times New Roman" panose="02020603050405020304" pitchFamily="18" charset="0"/>
              <a:cs typeface="Times New Roman" panose="02020603050405020304" pitchFamily="18" charset="0"/>
            </a:endParaRPr>
          </a:p>
          <a:p>
            <a:pPr marL="0" indent="0">
              <a:buNone/>
            </a:pPr>
            <a:endParaRPr lang="fr-FR" sz="2800" baseline="-25000" dirty="0" smtClean="0">
              <a:latin typeface="Times New Roman" panose="02020603050405020304" pitchFamily="18" charset="0"/>
              <a:cs typeface="Times New Roman" panose="02020603050405020304" pitchFamily="18" charset="0"/>
            </a:endParaRPr>
          </a:p>
          <a:p>
            <a:pPr marL="0" indent="0">
              <a:buNone/>
            </a:pPr>
            <a:r>
              <a:rPr lang="fr-FR" sz="2800" baseline="-25000" dirty="0" smtClean="0">
                <a:latin typeface="Times New Roman" panose="02020603050405020304" pitchFamily="18" charset="0"/>
                <a:cs typeface="Times New Roman" panose="02020603050405020304" pitchFamily="18" charset="0"/>
              </a:rPr>
              <a:t>a+</a:t>
            </a:r>
            <a:r>
              <a:rPr lang="fr-FR" sz="2800" dirty="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I</a:t>
            </a:r>
            <a:r>
              <a:rPr lang="fr-FR" sz="2800" baseline="-25000" dirty="0" smtClean="0">
                <a:latin typeface="Times New Roman" panose="02020603050405020304" pitchFamily="18" charset="0"/>
                <a:cs typeface="Times New Roman" panose="02020603050405020304" pitchFamily="18" charset="0"/>
              </a:rPr>
              <a:t>o+</a:t>
            </a:r>
            <a:r>
              <a:rPr lang="fr-FR" sz="2800" dirty="0">
                <a:latin typeface="Times New Roman" panose="02020603050405020304" pitchFamily="18" charset="0"/>
                <a:cs typeface="Times New Roman" panose="02020603050405020304" pitchFamily="18" charset="0"/>
              </a:rPr>
              <a:t> G</a:t>
            </a:r>
            <a:r>
              <a:rPr lang="fr-FR" sz="2800" baseline="-25000" dirty="0">
                <a:latin typeface="Times New Roman" panose="02020603050405020304" pitchFamily="18" charset="0"/>
                <a:cs typeface="Times New Roman" panose="02020603050405020304" pitchFamily="18" charset="0"/>
              </a:rPr>
              <a:t>0</a:t>
            </a:r>
            <a:r>
              <a:rPr lang="fr-FR" sz="2800" baseline="-25000" dirty="0" smtClean="0">
                <a:latin typeface="Times New Roman" panose="02020603050405020304" pitchFamily="18" charset="0"/>
                <a:cs typeface="Times New Roman" panose="02020603050405020304" pitchFamily="18" charset="0"/>
              </a:rPr>
              <a:t> </a:t>
            </a:r>
          </a:p>
          <a:p>
            <a:pPr marL="0" indent="0">
              <a:buNone/>
            </a:pPr>
            <a:endParaRPr lang="fr-FR" sz="2800" baseline="-25000" dirty="0">
              <a:latin typeface="Times New Roman" panose="02020603050405020304" pitchFamily="18" charset="0"/>
              <a:cs typeface="Times New Roman" panose="02020603050405020304" pitchFamily="18" charset="0"/>
            </a:endParaRPr>
          </a:p>
          <a:p>
            <a:pPr marL="0" indent="0">
              <a:buNone/>
            </a:pPr>
            <a:r>
              <a:rPr lang="fr-FR" sz="2800" baseline="-25000"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a</a:t>
            </a:r>
          </a:p>
          <a:p>
            <a:pPr marL="0" indent="0">
              <a:buNone/>
            </a:pPr>
            <a:endParaRPr lang="fr-FR" sz="2800" baseline="-25000" dirty="0">
              <a:latin typeface="Times New Roman" panose="02020603050405020304" pitchFamily="18" charset="0"/>
              <a:cs typeface="Times New Roman" panose="02020603050405020304" pitchFamily="18" charset="0"/>
            </a:endParaRPr>
          </a:p>
          <a:p>
            <a:pPr marL="0" indent="0">
              <a:buNone/>
            </a:pPr>
            <a:r>
              <a:rPr lang="fr-FR" sz="2800" baseline="-25000" dirty="0" smtClean="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y*          Y</a:t>
            </a:r>
            <a:r>
              <a:rPr lang="fr-FR" sz="2800" baseline="-25000" dirty="0" smtClean="0">
                <a:latin typeface="Times New Roman" panose="02020603050405020304" pitchFamily="18" charset="0"/>
                <a:cs typeface="Times New Roman" panose="02020603050405020304" pitchFamily="18" charset="0"/>
              </a:rPr>
              <a:t>         </a:t>
            </a:r>
            <a:endParaRPr lang="fr-FR" sz="2800" b="1" dirty="0">
              <a:latin typeface="Times New Roman" panose="02020603050405020304" pitchFamily="18" charset="0"/>
              <a:cs typeface="Times New Roman" panose="02020603050405020304" pitchFamily="18" charset="0"/>
            </a:endParaRPr>
          </a:p>
        </p:txBody>
      </p:sp>
      <p:cxnSp>
        <p:nvCxnSpPr>
          <p:cNvPr id="5" name="Connecteur droit avec flèche 4"/>
          <p:cNvCxnSpPr/>
          <p:nvPr/>
        </p:nvCxnSpPr>
        <p:spPr>
          <a:xfrm flipH="1" flipV="1">
            <a:off x="2680855" y="2088572"/>
            <a:ext cx="10391" cy="3761509"/>
          </a:xfrm>
          <a:prstGeom prst="straightConnector1">
            <a:avLst/>
          </a:prstGeom>
          <a:ln w="2857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2723188" y="5870865"/>
            <a:ext cx="574540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flipV="1">
            <a:off x="2780338" y="2109354"/>
            <a:ext cx="5465618" cy="37615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V="1">
            <a:off x="2723188" y="3335484"/>
            <a:ext cx="5455227" cy="17976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flipV="1">
            <a:off x="2723188" y="2488624"/>
            <a:ext cx="5320145" cy="174567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flipH="1">
            <a:off x="7367155" y="2739861"/>
            <a:ext cx="10392" cy="312061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flipH="1">
            <a:off x="2691246" y="2739861"/>
            <a:ext cx="4675909" cy="76075"/>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365782"/>
      </p:ext>
    </p:extLst>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83127"/>
            <a:ext cx="8911687" cy="716973"/>
          </a:xfrm>
        </p:spPr>
        <p:txBody>
          <a:bodyPr>
            <a:normAutofit fontScale="90000"/>
          </a:bodyPr>
          <a:lstStyle/>
          <a:p>
            <a:pPr algn="r" rtl="1"/>
            <a:r>
              <a:rPr lang="ar-DZ" sz="3200" b="1" dirty="0" smtClean="0"/>
              <a:t>2</a:t>
            </a:r>
            <a:r>
              <a:rPr lang="fr-FR" sz="3200" b="1" dirty="0"/>
              <a:t>.</a:t>
            </a:r>
            <a:r>
              <a:rPr lang="ar-SA" sz="3200" b="1" dirty="0"/>
              <a:t>طريقة إضافات تساوي تسربات</a:t>
            </a:r>
            <a:r>
              <a:rPr lang="fr-FR" b="1" dirty="0"/>
              <a:t>:</a:t>
            </a:r>
            <a:br>
              <a:rPr lang="fr-FR" b="1" dirty="0"/>
            </a:br>
            <a:endParaRPr lang="fr-FR" b="1" dirty="0">
              <a:solidFill>
                <a:srgbClr val="FF0000"/>
              </a:solidFill>
              <a:latin typeface="Traditional Arabic" panose="02020603050405020304" pitchFamily="18" charset="-78"/>
              <a:cs typeface="Traditional Arabic" panose="02020603050405020304" pitchFamily="18" charset="-78"/>
            </a:endParaRPr>
          </a:p>
        </p:txBody>
      </p:sp>
      <p:sp>
        <p:nvSpPr>
          <p:cNvPr id="3" name="Espace réservé du contenu 2"/>
          <p:cNvSpPr>
            <a:spLocks noGrp="1"/>
          </p:cNvSpPr>
          <p:nvPr>
            <p:ph idx="1"/>
          </p:nvPr>
        </p:nvSpPr>
        <p:spPr>
          <a:xfrm>
            <a:off x="737756" y="893617"/>
            <a:ext cx="11420400" cy="6141027"/>
          </a:xfrm>
        </p:spPr>
        <p:txBody>
          <a:bodyPr>
            <a:normAutofit lnSpcReduction="10000"/>
          </a:bodyPr>
          <a:lstStyle/>
          <a:p>
            <a:pPr marL="0" indent="0">
              <a:buNone/>
            </a:pPr>
            <a:r>
              <a:rPr lang="fr-FR" dirty="0" smtClean="0">
                <a:latin typeface="Times New Roman" panose="02020603050405020304" pitchFamily="18" charset="0"/>
                <a:cs typeface="Times New Roman" panose="02020603050405020304" pitchFamily="18" charset="0"/>
              </a:rPr>
              <a:t>               S </a:t>
            </a:r>
            <a:r>
              <a:rPr lang="fr-FR" dirty="0">
                <a:latin typeface="Times New Roman" panose="02020603050405020304" pitchFamily="18" charset="0"/>
                <a:cs typeface="Times New Roman" panose="02020603050405020304" pitchFamily="18" charset="0"/>
              </a:rPr>
              <a:t>+</a:t>
            </a:r>
            <a:r>
              <a:rPr lang="fr-FR" dirty="0" err="1">
                <a:latin typeface="Times New Roman" panose="02020603050405020304" pitchFamily="18" charset="0"/>
                <a:cs typeface="Times New Roman" panose="02020603050405020304" pitchFamily="18" charset="0"/>
              </a:rPr>
              <a:t>Tx</a:t>
            </a:r>
            <a:r>
              <a:rPr lang="fr-FR" dirty="0">
                <a:latin typeface="Times New Roman" panose="02020603050405020304" pitchFamily="18" charset="0"/>
                <a:cs typeface="Times New Roman" panose="02020603050405020304" pitchFamily="18" charset="0"/>
              </a:rPr>
              <a:t> = I + G + </a:t>
            </a:r>
            <a:r>
              <a:rPr lang="fr-FR" dirty="0" smtClean="0">
                <a:latin typeface="Times New Roman" panose="02020603050405020304" pitchFamily="18" charset="0"/>
                <a:cs typeface="Times New Roman" panose="02020603050405020304" pitchFamily="18" charset="0"/>
              </a:rPr>
              <a:t>Tr  </a:t>
            </a:r>
            <a:endParaRPr lang="fr-FR" dirty="0">
              <a:latin typeface="Times New Roman" panose="02020603050405020304" pitchFamily="18" charset="0"/>
              <a:cs typeface="Times New Roman" panose="02020603050405020304" pitchFamily="18" charset="0"/>
            </a:endParaRPr>
          </a:p>
          <a:p>
            <a:pPr marL="0" indent="0">
              <a:buNone/>
            </a:pPr>
            <a:r>
              <a:rPr lang="fr-FR" dirty="0">
                <a:latin typeface="Times New Roman" panose="02020603050405020304" pitchFamily="18" charset="0"/>
                <a:cs typeface="Times New Roman" panose="02020603050405020304" pitchFamily="18" charset="0"/>
              </a:rPr>
              <a:t>– a + (1 – b ) (y–Tx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+Tr</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 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I </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ry</a:t>
            </a:r>
            <a:r>
              <a:rPr lang="fr-FR" dirty="0">
                <a:latin typeface="Times New Roman" panose="02020603050405020304" pitchFamily="18" charset="0"/>
                <a:cs typeface="Times New Roman" panose="02020603050405020304" pitchFamily="18" charset="0"/>
              </a:rPr>
              <a:t> + G</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Tr</a:t>
            </a:r>
            <a:r>
              <a:rPr lang="fr-FR" b="1" dirty="0">
                <a:latin typeface="Times New Roman" panose="02020603050405020304" pitchFamily="18" charset="0"/>
                <a:cs typeface="Times New Roman" panose="02020603050405020304" pitchFamily="18" charset="0"/>
              </a:rPr>
              <a:t> </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sym typeface="Symbol" panose="05050102010706020507" pitchFamily="18" charset="2"/>
              </a:rPr>
              <a:t></a:t>
            </a:r>
            <a:r>
              <a:rPr lang="fr-FR" dirty="0">
                <a:latin typeface="Times New Roman" panose="02020603050405020304" pitchFamily="18" charset="0"/>
                <a:cs typeface="Times New Roman" panose="02020603050405020304" pitchFamily="18" charset="0"/>
              </a:rPr>
              <a:t> – a + y – 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+Tr0 – b y+ b 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a:t>
            </a:r>
            <a:r>
              <a:rPr lang="fr-FR" dirty="0" err="1">
                <a:latin typeface="Times New Roman" panose="02020603050405020304" pitchFamily="18" charset="0"/>
                <a:cs typeface="Times New Roman" panose="02020603050405020304" pitchFamily="18" charset="0"/>
              </a:rPr>
              <a:t>bTr</a:t>
            </a:r>
            <a:r>
              <a:rPr lang="fr-FR" dirty="0">
                <a:latin typeface="Times New Roman" panose="02020603050405020304" pitchFamily="18" charset="0"/>
                <a:cs typeface="Times New Roman" panose="02020603050405020304" pitchFamily="18" charset="0"/>
              </a:rPr>
              <a:t> </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Tx</a:t>
            </a:r>
            <a:r>
              <a:rPr lang="fr-FR" dirty="0">
                <a:latin typeface="Times New Roman" panose="02020603050405020304" pitchFamily="18" charset="0"/>
                <a:cs typeface="Times New Roman" panose="02020603050405020304" pitchFamily="18" charset="0"/>
              </a:rPr>
              <a:t> </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Io+ r </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G </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Tr</a:t>
            </a:r>
            <a:r>
              <a:rPr lang="fr-FR" baseline="-25000" dirty="0">
                <a:latin typeface="Times New Roman" panose="02020603050405020304" pitchFamily="18" charset="0"/>
                <a:cs typeface="Times New Roman" panose="02020603050405020304" pitchFamily="18" charset="0"/>
              </a:rPr>
              <a:t>0</a:t>
            </a:r>
          </a:p>
          <a:p>
            <a:pPr marL="0" indent="0">
              <a:buNone/>
            </a:pPr>
            <a:r>
              <a:rPr lang="fr-FR" dirty="0">
                <a:latin typeface="Times New Roman" panose="02020603050405020304" pitchFamily="18" charset="0"/>
                <a:cs typeface="Times New Roman" panose="02020603050405020304" pitchFamily="18" charset="0"/>
                <a:sym typeface="Symbol" panose="05050102010706020507" pitchFamily="18" charset="2"/>
              </a:rPr>
              <a:t></a:t>
            </a:r>
            <a:r>
              <a:rPr lang="fr-FR" dirty="0">
                <a:latin typeface="Times New Roman" panose="02020603050405020304" pitchFamily="18" charset="0"/>
                <a:cs typeface="Times New Roman" panose="02020603050405020304" pitchFamily="18" charset="0"/>
              </a:rPr>
              <a:t>y – b y – </a:t>
            </a:r>
            <a:r>
              <a:rPr lang="fr-FR" dirty="0" err="1">
                <a:latin typeface="Times New Roman" panose="02020603050405020304" pitchFamily="18" charset="0"/>
                <a:cs typeface="Times New Roman" panose="02020603050405020304" pitchFamily="18" charset="0"/>
              </a:rPr>
              <a:t>ry</a:t>
            </a:r>
            <a:r>
              <a:rPr lang="fr-FR" dirty="0">
                <a:latin typeface="Times New Roman" panose="02020603050405020304" pitchFamily="18" charset="0"/>
                <a:cs typeface="Times New Roman" panose="02020603050405020304" pitchFamily="18" charset="0"/>
              </a:rPr>
              <a:t> = a – b 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bTr</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Io + G</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ea typeface="SymbolMT"/>
                <a:cs typeface="Times New Roman" panose="02020603050405020304" pitchFamily="18" charset="0"/>
                <a:sym typeface="Symbol" panose="05050102010706020507" pitchFamily="18" charset="2"/>
              </a:rPr>
              <a:t></a:t>
            </a:r>
            <a:r>
              <a:rPr lang="fr-FR" dirty="0">
                <a:latin typeface="Times New Roman" panose="02020603050405020304" pitchFamily="18" charset="0"/>
                <a:cs typeface="Times New Roman" panose="02020603050405020304" pitchFamily="18" charset="0"/>
              </a:rPr>
              <a:t>y ( 1– b– r ) = a – bTx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+bTr</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I</a:t>
            </a:r>
            <a:r>
              <a:rPr lang="fr-FR" baseline="-25000" dirty="0">
                <a:latin typeface="Times New Roman" panose="02020603050405020304" pitchFamily="18" charset="0"/>
                <a:cs typeface="Times New Roman" panose="02020603050405020304" pitchFamily="18" charset="0"/>
              </a:rPr>
              <a:t>o </a:t>
            </a:r>
            <a:r>
              <a:rPr lang="fr-FR" dirty="0">
                <a:latin typeface="Times New Roman" panose="02020603050405020304" pitchFamily="18" charset="0"/>
                <a:cs typeface="Times New Roman" panose="02020603050405020304" pitchFamily="18" charset="0"/>
              </a:rPr>
              <a:t>+ G</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a:t>
            </a:r>
          </a:p>
          <a:p>
            <a:pPr marL="0" indent="0">
              <a:buNone/>
            </a:pPr>
            <a:r>
              <a:rPr lang="fr-FR" dirty="0">
                <a:latin typeface="Times New Roman" panose="02020603050405020304" pitchFamily="18" charset="0"/>
                <a:ea typeface="Calibri" panose="020F0502020204030204" pitchFamily="34" charset="0"/>
                <a:cs typeface="Times New Roman" panose="02020603050405020304" pitchFamily="18" charset="0"/>
              </a:rPr>
              <a:t>y*=1 /1-b-r  (a – bTx</a:t>
            </a:r>
            <a:r>
              <a:rPr lang="fr-FR" baseline="-25000" dirty="0">
                <a:latin typeface="Times New Roman" panose="02020603050405020304" pitchFamily="18" charset="0"/>
                <a:ea typeface="Calibri" panose="020F0502020204030204" pitchFamily="34" charset="0"/>
                <a:cs typeface="Times New Roman" panose="02020603050405020304" pitchFamily="18" charset="0"/>
              </a:rPr>
              <a:t>0</a:t>
            </a:r>
            <a:r>
              <a:rPr lang="fr-FR" dirty="0">
                <a:latin typeface="Times New Roman" panose="02020603050405020304" pitchFamily="18" charset="0"/>
                <a:ea typeface="Calibri" panose="020F0502020204030204" pitchFamily="34" charset="0"/>
                <a:cs typeface="Times New Roman" panose="02020603050405020304" pitchFamily="18" charset="0"/>
              </a:rPr>
              <a:t>+bTr</a:t>
            </a:r>
            <a:r>
              <a:rPr lang="fr-FR" baseline="-25000" dirty="0">
                <a:latin typeface="Times New Roman" panose="02020603050405020304" pitchFamily="18" charset="0"/>
                <a:ea typeface="Calibri" panose="020F0502020204030204" pitchFamily="34" charset="0"/>
                <a:cs typeface="Times New Roman" panose="02020603050405020304" pitchFamily="18" charset="0"/>
              </a:rPr>
              <a:t>0</a:t>
            </a:r>
            <a:r>
              <a:rPr lang="fr-FR" dirty="0">
                <a:latin typeface="Times New Roman" panose="02020603050405020304" pitchFamily="18" charset="0"/>
                <a:ea typeface="Calibri" panose="020F0502020204030204" pitchFamily="34" charset="0"/>
                <a:cs typeface="Times New Roman" panose="02020603050405020304" pitchFamily="18" charset="0"/>
              </a:rPr>
              <a:t> + I</a:t>
            </a:r>
            <a:r>
              <a:rPr lang="fr-FR" baseline="-25000" dirty="0">
                <a:latin typeface="Times New Roman" panose="02020603050405020304" pitchFamily="18" charset="0"/>
                <a:ea typeface="Calibri" panose="020F0502020204030204" pitchFamily="34" charset="0"/>
                <a:cs typeface="Times New Roman" panose="02020603050405020304" pitchFamily="18" charset="0"/>
              </a:rPr>
              <a:t>o </a:t>
            </a:r>
            <a:r>
              <a:rPr lang="fr-FR" dirty="0">
                <a:latin typeface="Times New Roman" panose="02020603050405020304" pitchFamily="18" charset="0"/>
                <a:ea typeface="Calibri" panose="020F0502020204030204" pitchFamily="34" charset="0"/>
                <a:cs typeface="Times New Roman" panose="02020603050405020304" pitchFamily="18" charset="0"/>
              </a:rPr>
              <a:t>+ </a:t>
            </a:r>
            <a:r>
              <a:rPr lang="fr-FR" dirty="0" smtClean="0">
                <a:latin typeface="Times New Roman" panose="02020603050405020304" pitchFamily="18" charset="0"/>
                <a:ea typeface="Calibri" panose="020F0502020204030204" pitchFamily="34" charset="0"/>
                <a:cs typeface="Times New Roman" panose="02020603050405020304" pitchFamily="18" charset="0"/>
              </a:rPr>
              <a:t>G</a:t>
            </a:r>
            <a:r>
              <a:rPr lang="fr-FR" baseline="-25000" dirty="0" smtClean="0">
                <a:latin typeface="Times New Roman" panose="02020603050405020304" pitchFamily="18" charset="0"/>
                <a:ea typeface="Calibri" panose="020F0502020204030204" pitchFamily="34" charset="0"/>
                <a:cs typeface="Times New Roman" panose="02020603050405020304" pitchFamily="18" charset="0"/>
              </a:rPr>
              <a:t>0</a:t>
            </a:r>
          </a:p>
          <a:p>
            <a:pPr marL="0" indent="0" algn="r" rtl="1">
              <a:buNone/>
            </a:pPr>
            <a:r>
              <a:rPr lang="ar-SA" b="1" dirty="0">
                <a:latin typeface="Traditional Arabic" panose="02020603050405020304" pitchFamily="18" charset="-78"/>
                <a:cs typeface="Traditional Arabic" panose="02020603050405020304" pitchFamily="18" charset="-78"/>
              </a:rPr>
              <a:t>ويمكن تمثيل التوازن السابق من خلال عرضنا للشكل البياني التالي</a:t>
            </a:r>
            <a:r>
              <a:rPr lang="ar-SA" b="1" dirty="0" smtClean="0">
                <a:latin typeface="Traditional Arabic" panose="02020603050405020304" pitchFamily="18" charset="-78"/>
                <a:cs typeface="Traditional Arabic" panose="02020603050405020304" pitchFamily="18" charset="-78"/>
              </a:rPr>
              <a:t>:</a:t>
            </a:r>
            <a:r>
              <a:rPr lang="fr-FR" b="1" dirty="0" smtClean="0">
                <a:latin typeface="Traditional Arabic" panose="02020603050405020304" pitchFamily="18" charset="-78"/>
                <a:cs typeface="Traditional Arabic" panose="02020603050405020304" pitchFamily="18" charset="-78"/>
              </a:rPr>
              <a:t>                                                           </a:t>
            </a:r>
            <a:r>
              <a:rPr lang="fr-FR" b="1" dirty="0" err="1" smtClean="0">
                <a:latin typeface="Traditional Arabic" panose="02020603050405020304" pitchFamily="18" charset="-78"/>
                <a:cs typeface="Traditional Arabic" panose="02020603050405020304" pitchFamily="18" charset="-78"/>
              </a:rPr>
              <a:t>s+tx</a:t>
            </a:r>
            <a:r>
              <a:rPr lang="fr-FR" b="1" dirty="0" smtClean="0">
                <a:latin typeface="Traditional Arabic" panose="02020603050405020304" pitchFamily="18" charset="-78"/>
                <a:cs typeface="Traditional Arabic" panose="02020603050405020304" pitchFamily="18" charset="-78"/>
              </a:rPr>
              <a:t>    </a:t>
            </a:r>
          </a:p>
          <a:p>
            <a:pPr marL="0" indent="0">
              <a:buNone/>
            </a:pPr>
            <a:r>
              <a:rPr lang="fr-FR" b="1" baseline="-25000" dirty="0" smtClean="0">
                <a:latin typeface="Times New Roman" panose="02020603050405020304" pitchFamily="18" charset="0"/>
                <a:ea typeface="Calibri" panose="020F0502020204030204" pitchFamily="34" charset="0"/>
                <a:cs typeface="Times New Roman" panose="02020603050405020304" pitchFamily="18" charset="0"/>
              </a:rPr>
              <a:t>      </a:t>
            </a:r>
            <a:r>
              <a:rPr lang="fr-FR" sz="3200" b="1" baseline="-25000" dirty="0" smtClean="0">
                <a:latin typeface="Times New Roman" panose="02020603050405020304" pitchFamily="18" charset="0"/>
                <a:ea typeface="Calibri" panose="020F0502020204030204" pitchFamily="34" charset="0"/>
                <a:cs typeface="Times New Roman" panose="02020603050405020304" pitchFamily="18" charset="0"/>
              </a:rPr>
              <a:t>S,I,G                                                                                                   s=-a+(1-b)</a:t>
            </a:r>
            <a:r>
              <a:rPr lang="fr-FR" sz="3200" b="1" baseline="-25000" dirty="0" err="1" smtClean="0">
                <a:latin typeface="Times New Roman" panose="02020603050405020304" pitchFamily="18" charset="0"/>
                <a:ea typeface="Calibri" panose="020F0502020204030204" pitchFamily="34" charset="0"/>
                <a:cs typeface="Times New Roman" panose="02020603050405020304" pitchFamily="18" charset="0"/>
              </a:rPr>
              <a:t>yd</a:t>
            </a:r>
            <a:endParaRPr lang="fr-FR" sz="3200" b="1" baseline="-250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r" rtl="1">
              <a:buNone/>
            </a:pPr>
            <a:r>
              <a:rPr lang="fr-FR" baseline="-25000" dirty="0" smtClean="0">
                <a:latin typeface="Times New Roman" panose="02020603050405020304" pitchFamily="18" charset="0"/>
                <a:ea typeface="Calibri" panose="020F0502020204030204" pitchFamily="34" charset="0"/>
                <a:cs typeface="Times New Roman" panose="02020603050405020304" pitchFamily="18" charset="0"/>
              </a:rPr>
              <a:t>       </a:t>
            </a:r>
            <a:endParaRPr lang="fr-FR" baseline="-250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fr-FR" baseline="-250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fr-FR" baseline="-25000" dirty="0">
              <a:latin typeface="Times New Roman" panose="02020603050405020304" pitchFamily="18" charset="0"/>
              <a:ea typeface="Calibri" panose="020F0502020204030204" pitchFamily="34" charset="0"/>
              <a:cs typeface="Times New Roman" panose="02020603050405020304" pitchFamily="18" charset="0"/>
            </a:endParaRPr>
          </a:p>
          <a:p>
            <a:pPr>
              <a:buNone/>
            </a:pPr>
            <a:r>
              <a:rPr lang="fr-FR" sz="2000" dirty="0" smtClean="0">
                <a:latin typeface="Times New Roman" panose="02020603050405020304" pitchFamily="18" charset="0"/>
                <a:cs typeface="Times New Roman" panose="02020603050405020304" pitchFamily="18" charset="0"/>
              </a:rPr>
              <a:t>Tr</a:t>
            </a:r>
            <a:r>
              <a:rPr lang="fr-FR" sz="2000" baseline="-25000" dirty="0" smtClean="0">
                <a:latin typeface="Times New Roman" panose="02020603050405020304" pitchFamily="18" charset="0"/>
                <a:cs typeface="Times New Roman" panose="02020603050405020304" pitchFamily="18" charset="0"/>
              </a:rPr>
              <a:t>0+</a:t>
            </a:r>
            <a:r>
              <a:rPr lang="fr-FR" sz="2000" dirty="0">
                <a:latin typeface="Times New Roman" panose="02020603050405020304" pitchFamily="18" charset="0"/>
                <a:cs typeface="Times New Roman" panose="02020603050405020304" pitchFamily="18" charset="0"/>
              </a:rPr>
              <a:t> </a:t>
            </a:r>
            <a:r>
              <a:rPr lang="fr-FR" sz="2000" dirty="0" smtClean="0">
                <a:latin typeface="Times New Roman" panose="02020603050405020304" pitchFamily="18" charset="0"/>
                <a:cs typeface="Times New Roman" panose="02020603050405020304" pitchFamily="18" charset="0"/>
              </a:rPr>
              <a:t>I</a:t>
            </a:r>
            <a:r>
              <a:rPr lang="fr-FR" sz="2000" baseline="-25000" dirty="0" smtClean="0">
                <a:latin typeface="Times New Roman" panose="02020603050405020304" pitchFamily="18" charset="0"/>
                <a:cs typeface="Times New Roman" panose="02020603050405020304" pitchFamily="18" charset="0"/>
              </a:rPr>
              <a:t>o+</a:t>
            </a:r>
            <a:r>
              <a:rPr lang="fr-FR" sz="2000" dirty="0">
                <a:latin typeface="Times New Roman" panose="02020603050405020304" pitchFamily="18" charset="0"/>
                <a:cs typeface="Times New Roman" panose="02020603050405020304" pitchFamily="18" charset="0"/>
              </a:rPr>
              <a:t> </a:t>
            </a:r>
            <a:r>
              <a:rPr lang="fr-FR" sz="2000" dirty="0" smtClean="0">
                <a:latin typeface="Times New Roman" panose="02020603050405020304" pitchFamily="18" charset="0"/>
                <a:cs typeface="Times New Roman" panose="02020603050405020304" pitchFamily="18" charset="0"/>
              </a:rPr>
              <a:t>G</a:t>
            </a:r>
            <a:r>
              <a:rPr lang="fr-FR" sz="2000" baseline="-25000" dirty="0" smtClean="0">
                <a:latin typeface="Times New Roman" panose="02020603050405020304" pitchFamily="18" charset="0"/>
                <a:cs typeface="Times New Roman" panose="02020603050405020304" pitchFamily="18" charset="0"/>
              </a:rPr>
              <a:t>0                                                                                                                                                                                                       </a:t>
            </a:r>
            <a:r>
              <a:rPr lang="fr-FR" sz="2000" dirty="0" smtClean="0">
                <a:latin typeface="Times New Roman" panose="02020603050405020304" pitchFamily="18" charset="0"/>
                <a:cs typeface="Times New Roman" panose="02020603050405020304" pitchFamily="18" charset="0"/>
              </a:rPr>
              <a:t>Tr</a:t>
            </a:r>
            <a:r>
              <a:rPr lang="fr-FR" sz="2000" baseline="-25000" dirty="0" smtClean="0">
                <a:latin typeface="Times New Roman" panose="02020603050405020304" pitchFamily="18" charset="0"/>
                <a:cs typeface="Times New Roman" panose="02020603050405020304" pitchFamily="18" charset="0"/>
              </a:rPr>
              <a:t>+</a:t>
            </a:r>
            <a:r>
              <a:rPr lang="fr-FR" sz="2000" dirty="0" smtClean="0">
                <a:latin typeface="Times New Roman" panose="02020603050405020304" pitchFamily="18" charset="0"/>
                <a:cs typeface="Times New Roman" panose="02020603050405020304" pitchFamily="18" charset="0"/>
              </a:rPr>
              <a:t> I</a:t>
            </a:r>
            <a:r>
              <a:rPr lang="fr-FR" sz="2000" baseline="-25000" dirty="0" smtClean="0">
                <a:latin typeface="Times New Roman" panose="02020603050405020304" pitchFamily="18" charset="0"/>
                <a:cs typeface="Times New Roman" panose="02020603050405020304" pitchFamily="18" charset="0"/>
              </a:rPr>
              <a:t>+</a:t>
            </a:r>
            <a:r>
              <a:rPr lang="fr-FR" sz="2000" dirty="0" smtClean="0">
                <a:latin typeface="Times New Roman" panose="02020603050405020304" pitchFamily="18" charset="0"/>
                <a:cs typeface="Times New Roman" panose="02020603050405020304" pitchFamily="18" charset="0"/>
              </a:rPr>
              <a:t> G</a:t>
            </a:r>
            <a:endParaRPr lang="fr-FR" sz="2000" baseline="-25000" dirty="0">
              <a:latin typeface="Times New Roman" panose="02020603050405020304" pitchFamily="18" charset="0"/>
              <a:cs typeface="Times New Roman" panose="02020603050405020304" pitchFamily="18" charset="0"/>
            </a:endParaRPr>
          </a:p>
          <a:p>
            <a:pPr>
              <a:buNone/>
            </a:pPr>
            <a:r>
              <a:rPr lang="fr-FR" sz="2000" baseline="-25000" dirty="0" smtClean="0">
                <a:latin typeface="Times New Roman" panose="02020603050405020304" pitchFamily="18" charset="0"/>
                <a:cs typeface="Times New Roman" panose="02020603050405020304" pitchFamily="18" charset="0"/>
              </a:rPr>
              <a:t>    </a:t>
            </a:r>
          </a:p>
          <a:p>
            <a:pPr>
              <a:buNone/>
            </a:pPr>
            <a:r>
              <a:rPr lang="fr-FR" sz="2800" b="1" dirty="0" smtClean="0">
                <a:latin typeface="Times New Roman" panose="02020603050405020304" pitchFamily="18" charset="0"/>
                <a:cs typeface="Times New Roman" panose="02020603050405020304" pitchFamily="18" charset="0"/>
              </a:rPr>
              <a:t>     </a:t>
            </a:r>
            <a:r>
              <a:rPr lang="fr-FR" sz="2800" baseline="-25000" dirty="0" smtClean="0">
                <a:latin typeface="Times New Roman" panose="02020603050405020304" pitchFamily="18" charset="0"/>
                <a:cs typeface="Times New Roman" panose="02020603050405020304" pitchFamily="18" charset="0"/>
              </a:rPr>
              <a:t>-a+Tx</a:t>
            </a:r>
            <a:r>
              <a:rPr lang="fr-FR" sz="2000" baseline="-25000" dirty="0">
                <a:latin typeface="Times New Roman" panose="02020603050405020304" pitchFamily="18" charset="0"/>
                <a:cs typeface="Times New Roman" panose="02020603050405020304" pitchFamily="18" charset="0"/>
              </a:rPr>
              <a:t>0</a:t>
            </a:r>
          </a:p>
          <a:p>
            <a:pPr>
              <a:buNone/>
            </a:pPr>
            <a:r>
              <a:rPr lang="fr-FR" sz="3200" b="1" dirty="0" smtClean="0">
                <a:latin typeface="Traditional Arabic" panose="02020603050405020304" pitchFamily="18" charset="-78"/>
                <a:cs typeface="Traditional Arabic" panose="02020603050405020304" pitchFamily="18" charset="-78"/>
              </a:rPr>
              <a:t/>
            </a:r>
            <a:br>
              <a:rPr lang="fr-FR" sz="3200" b="1" dirty="0" smtClean="0">
                <a:latin typeface="Traditional Arabic" panose="02020603050405020304" pitchFamily="18" charset="-78"/>
                <a:cs typeface="Traditional Arabic" panose="02020603050405020304" pitchFamily="18" charset="-78"/>
              </a:rPr>
            </a:br>
            <a:r>
              <a:rPr lang="fr-FR" sz="3200" b="1" dirty="0" smtClean="0">
                <a:latin typeface="Traditional Arabic" panose="02020603050405020304" pitchFamily="18" charset="-78"/>
                <a:cs typeface="Traditional Arabic" panose="02020603050405020304" pitchFamily="18" charset="-78"/>
              </a:rPr>
              <a:t>                            y*                                                y</a:t>
            </a:r>
          </a:p>
          <a:p>
            <a:pPr algn="l">
              <a:buNone/>
            </a:pPr>
            <a:r>
              <a:rPr lang="fr-FR" sz="3200" b="1" dirty="0" smtClean="0">
                <a:latin typeface="Traditional Arabic" panose="02020603050405020304" pitchFamily="18" charset="-78"/>
                <a:cs typeface="Traditional Arabic" panose="02020603050405020304" pitchFamily="18" charset="-78"/>
              </a:rPr>
              <a:t>           </a:t>
            </a:r>
            <a:r>
              <a:rPr lang="fr-FR" sz="3200" dirty="0" smtClean="0">
                <a:latin typeface="Traditional Arabic" panose="02020603050405020304" pitchFamily="18" charset="-78"/>
                <a:cs typeface="Traditional Arabic" panose="02020603050405020304" pitchFamily="18" charset="-78"/>
              </a:rPr>
              <a:t>-a</a:t>
            </a:r>
          </a:p>
        </p:txBody>
      </p:sp>
      <p:cxnSp>
        <p:nvCxnSpPr>
          <p:cNvPr id="7" name="Connecteur droit avec flèche 6"/>
          <p:cNvCxnSpPr/>
          <p:nvPr/>
        </p:nvCxnSpPr>
        <p:spPr>
          <a:xfrm flipV="1">
            <a:off x="2400300" y="2701639"/>
            <a:ext cx="41564" cy="38862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1652155" y="5444836"/>
            <a:ext cx="7325590" cy="4156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flipV="1">
            <a:off x="2400300" y="2857500"/>
            <a:ext cx="6982691" cy="314844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V="1">
            <a:off x="2400300" y="2597724"/>
            <a:ext cx="5756564" cy="242108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flipV="1">
            <a:off x="2400300" y="4322617"/>
            <a:ext cx="7959436" cy="415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4031674" y="4364181"/>
            <a:ext cx="0" cy="108065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 name="Connecteur droit 4"/>
          <p:cNvCxnSpPr/>
          <p:nvPr/>
        </p:nvCxnSpPr>
        <p:spPr>
          <a:xfrm>
            <a:off x="9736283" y="1361209"/>
            <a:ext cx="238990" cy="290945"/>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6909955" y="1257300"/>
            <a:ext cx="176645" cy="280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7502236" y="1257300"/>
            <a:ext cx="145473" cy="2805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11504612" y="1226127"/>
            <a:ext cx="205943" cy="37926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446810"/>
            <a:ext cx="8911687" cy="550717"/>
          </a:xfrm>
        </p:spPr>
        <p:txBody>
          <a:bodyPr>
            <a:normAutofit/>
          </a:bodyPr>
          <a:lstStyle/>
          <a:p>
            <a:pPr algn="r" rtl="1"/>
            <a:r>
              <a:rPr lang="ar-SA" sz="2800" b="1" dirty="0">
                <a:latin typeface="Traditional Arabic" panose="02020603050405020304" pitchFamily="18" charset="-78"/>
                <a:cs typeface="Traditional Arabic" panose="02020603050405020304" pitchFamily="18" charset="-78"/>
              </a:rPr>
              <a:t>تحديد معادلة الدخل التوازني بافتراض أن الضرائب تابعة في الدخل</a:t>
            </a:r>
            <a:endParaRPr lang="fr-FR" sz="2800" b="1" dirty="0">
              <a:latin typeface="Traditional Arabic" panose="02020603050405020304" pitchFamily="18" charset="-78"/>
              <a:cs typeface="Traditional Arabic" panose="02020603050405020304" pitchFamily="18" charset="-78"/>
            </a:endParaRPr>
          </a:p>
        </p:txBody>
      </p:sp>
      <p:sp>
        <p:nvSpPr>
          <p:cNvPr id="3" name="Espace réservé du contenu 2"/>
          <p:cNvSpPr>
            <a:spLocks noGrp="1"/>
          </p:cNvSpPr>
          <p:nvPr>
            <p:ph idx="1"/>
          </p:nvPr>
        </p:nvSpPr>
        <p:spPr>
          <a:xfrm>
            <a:off x="457200" y="1143000"/>
            <a:ext cx="11364686" cy="5725391"/>
          </a:xfrm>
        </p:spPr>
        <p:txBody>
          <a:bodyPr>
            <a:noAutofit/>
          </a:bodyPr>
          <a:lstStyle/>
          <a:p>
            <a:pPr rtl="1">
              <a:buNone/>
            </a:pPr>
            <a:r>
              <a:rPr lang="fr-FR" sz="2400" dirty="0">
                <a:latin typeface="Times New Roman" panose="02020603050405020304" pitchFamily="18" charset="0"/>
                <a:cs typeface="Times New Roman" panose="02020603050405020304" pitchFamily="18" charset="0"/>
              </a:rPr>
              <a:t>C = a + </a:t>
            </a:r>
            <a:r>
              <a:rPr lang="fr-FR" sz="2400" dirty="0" err="1">
                <a:latin typeface="Times New Roman" panose="02020603050405020304" pitchFamily="18" charset="0"/>
                <a:cs typeface="Times New Roman" panose="02020603050405020304" pitchFamily="18" charset="0"/>
              </a:rPr>
              <a:t>byd</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I = </a:t>
            </a:r>
            <a:r>
              <a:rPr lang="fr-FR" sz="2400" dirty="0" smtClean="0">
                <a:latin typeface="Times New Roman" panose="02020603050405020304" pitchFamily="18" charset="0"/>
                <a:cs typeface="Times New Roman" panose="02020603050405020304" pitchFamily="18" charset="0"/>
              </a:rPr>
              <a:t>I0 </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ry</a:t>
            </a:r>
            <a:endParaRPr lang="fr-FR" sz="2400" dirty="0">
              <a:latin typeface="Times New Roman" panose="02020603050405020304" pitchFamily="18" charset="0"/>
              <a:cs typeface="Times New Roman" panose="02020603050405020304" pitchFamily="18" charset="0"/>
            </a:endParaRPr>
          </a:p>
          <a:p>
            <a:pPr marL="0" indent="0">
              <a:buNone/>
            </a:pPr>
            <a:r>
              <a:rPr lang="fr-FR" sz="2400" dirty="0">
                <a:latin typeface="Times New Roman" panose="02020603050405020304" pitchFamily="18" charset="0"/>
                <a:cs typeface="Times New Roman" panose="02020603050405020304" pitchFamily="18" charset="0"/>
              </a:rPr>
              <a:t>G = </a:t>
            </a:r>
            <a:r>
              <a:rPr lang="fr-FR" sz="2400" dirty="0" smtClean="0">
                <a:latin typeface="Times New Roman" panose="02020603050405020304" pitchFamily="18" charset="0"/>
                <a:cs typeface="Times New Roman" panose="02020603050405020304" pitchFamily="18" charset="0"/>
              </a:rPr>
              <a:t>G</a:t>
            </a:r>
            <a:r>
              <a:rPr lang="fr-FR" sz="2400" baseline="-25000" dirty="0">
                <a:latin typeface="Times New Roman" panose="02020603050405020304" pitchFamily="18" charset="0"/>
                <a:cs typeface="Times New Roman" panose="02020603050405020304" pitchFamily="18" charset="0"/>
              </a:rPr>
              <a:t>0</a:t>
            </a:r>
            <a:r>
              <a:rPr lang="fr-FR" sz="2400" dirty="0" smtClean="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Tx</a:t>
            </a:r>
            <a:r>
              <a:rPr lang="fr-FR" sz="2400" dirty="0">
                <a:latin typeface="Times New Roman" panose="02020603050405020304" pitchFamily="18" charset="0"/>
                <a:cs typeface="Times New Roman" panose="02020603050405020304" pitchFamily="18" charset="0"/>
              </a:rPr>
              <a:t> = </a:t>
            </a:r>
            <a:r>
              <a:rPr lang="fr-FR" sz="2400" dirty="0" smtClean="0">
                <a:latin typeface="Times New Roman" panose="02020603050405020304" pitchFamily="18" charset="0"/>
                <a:cs typeface="Times New Roman" panose="02020603050405020304" pitchFamily="18" charset="0"/>
              </a:rPr>
              <a:t>Tx</a:t>
            </a:r>
            <a:r>
              <a:rPr lang="fr-FR" sz="2400" baseline="-25000" dirty="0">
                <a:latin typeface="Times New Roman" panose="02020603050405020304" pitchFamily="18" charset="0"/>
                <a:cs typeface="Times New Roman" panose="02020603050405020304" pitchFamily="18" charset="0"/>
              </a:rPr>
              <a:t>0</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ty</a:t>
            </a:r>
            <a:r>
              <a:rPr lang="fr-FR" sz="2400" dirty="0">
                <a:latin typeface="Times New Roman" panose="02020603050405020304" pitchFamily="18" charset="0"/>
                <a:cs typeface="Times New Roman" panose="02020603050405020304" pitchFamily="18" charset="0"/>
              </a:rPr>
              <a:t> ,Tr = </a:t>
            </a:r>
            <a:r>
              <a:rPr lang="fr-FR" sz="2400" dirty="0" smtClean="0">
                <a:latin typeface="Times New Roman" panose="02020603050405020304" pitchFamily="18" charset="0"/>
                <a:cs typeface="Times New Roman" panose="02020603050405020304" pitchFamily="18" charset="0"/>
              </a:rPr>
              <a:t>Tr</a:t>
            </a:r>
            <a:r>
              <a:rPr lang="fr-FR" sz="2400" baseline="-25000" dirty="0" smtClean="0">
                <a:latin typeface="Times New Roman" panose="02020603050405020304" pitchFamily="18" charset="0"/>
                <a:cs typeface="Times New Roman" panose="02020603050405020304" pitchFamily="18" charset="0"/>
              </a:rPr>
              <a:t>0</a:t>
            </a:r>
            <a:endParaRPr lang="ar-DZ" sz="2400" baseline="-25000" dirty="0" smtClean="0">
              <a:latin typeface="Times New Roman" panose="02020603050405020304" pitchFamily="18" charset="0"/>
              <a:cs typeface="Times New Roman" panose="02020603050405020304" pitchFamily="18" charset="0"/>
            </a:endParaRPr>
          </a:p>
          <a:p>
            <a:pPr marL="0" indent="0" algn="r" rtl="1">
              <a:buNone/>
            </a:pPr>
            <a:r>
              <a:rPr lang="ar-DZ" sz="2400" b="1" dirty="0" smtClean="0"/>
              <a:t>1</a:t>
            </a:r>
            <a:r>
              <a:rPr lang="fr-FR" sz="2400" b="1" dirty="0" smtClean="0"/>
              <a:t>.</a:t>
            </a:r>
            <a:r>
              <a:rPr lang="ar-SA" sz="2400" b="1" dirty="0" smtClean="0"/>
              <a:t>طريقة عرض الكلي يساوي طل</a:t>
            </a:r>
            <a:r>
              <a:rPr lang="ar-DZ" sz="2400" b="1" dirty="0" smtClean="0"/>
              <a:t>ب</a:t>
            </a:r>
            <a:r>
              <a:rPr lang="ar-SA" sz="2400" b="1" dirty="0" smtClean="0"/>
              <a:t> كلي</a:t>
            </a:r>
            <a:r>
              <a:rPr lang="fr-FR" sz="2400" b="1" dirty="0" smtClean="0"/>
              <a:t>:</a:t>
            </a:r>
            <a:endParaRPr lang="fr-FR" sz="2400" dirty="0" smtClean="0"/>
          </a:p>
          <a:p>
            <a:pPr marL="0" indent="0" rtl="1">
              <a:buNone/>
            </a:pPr>
            <a:r>
              <a:rPr lang="fr-FR" sz="2400" dirty="0" smtClean="0">
                <a:latin typeface="Times New Roman" panose="02020603050405020304" pitchFamily="18" charset="0"/>
                <a:cs typeface="Times New Roman" panose="02020603050405020304" pitchFamily="18" charset="0"/>
              </a:rPr>
              <a:t>y </a:t>
            </a:r>
            <a:r>
              <a:rPr lang="fr-FR" sz="2400" dirty="0">
                <a:latin typeface="Times New Roman" panose="02020603050405020304" pitchFamily="18" charset="0"/>
                <a:cs typeface="Times New Roman" panose="02020603050405020304" pitchFamily="18" charset="0"/>
              </a:rPr>
              <a:t>= C + I + G</a:t>
            </a:r>
          </a:p>
          <a:p>
            <a:pPr marL="0" indent="0">
              <a:buNone/>
            </a:pPr>
            <a:r>
              <a:rPr lang="fr-FR" sz="2400" dirty="0">
                <a:latin typeface="Times New Roman" panose="02020603050405020304" pitchFamily="18" charset="0"/>
                <a:cs typeface="Times New Roman" panose="02020603050405020304" pitchFamily="18" charset="0"/>
              </a:rPr>
              <a:t>y = a + b(y–Tx</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ty</a:t>
            </a:r>
            <a:r>
              <a:rPr lang="fr-FR" sz="2400" dirty="0">
                <a:latin typeface="Times New Roman" panose="02020603050405020304" pitchFamily="18" charset="0"/>
                <a:cs typeface="Times New Roman" panose="02020603050405020304" pitchFamily="18" charset="0"/>
              </a:rPr>
              <a:t> +Tr</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I</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a:t>
            </a:r>
            <a:r>
              <a:rPr lang="fr-FR" sz="2400" dirty="0" err="1">
                <a:latin typeface="Times New Roman" panose="02020603050405020304" pitchFamily="18" charset="0"/>
                <a:cs typeface="Times New Roman" panose="02020603050405020304" pitchFamily="18" charset="0"/>
              </a:rPr>
              <a:t>ry</a:t>
            </a:r>
            <a:r>
              <a:rPr lang="fr-FR" sz="2400" dirty="0">
                <a:latin typeface="Times New Roman" panose="02020603050405020304" pitchFamily="18" charset="0"/>
                <a:cs typeface="Times New Roman" panose="02020603050405020304" pitchFamily="18" charset="0"/>
              </a:rPr>
              <a:t> + G</a:t>
            </a:r>
            <a:r>
              <a:rPr lang="fr-FR" sz="2400" baseline="-25000" dirty="0">
                <a:latin typeface="Times New Roman" panose="02020603050405020304" pitchFamily="18" charset="0"/>
                <a:cs typeface="Times New Roman" panose="02020603050405020304" pitchFamily="18" charset="0"/>
              </a:rPr>
              <a:t>0</a:t>
            </a:r>
          </a:p>
          <a:p>
            <a:pPr marL="0" indent="0">
              <a:buNone/>
            </a:pPr>
            <a:r>
              <a:rPr lang="fr-FR" sz="2400" dirty="0">
                <a:latin typeface="Times New Roman" panose="02020603050405020304" pitchFamily="18" charset="0"/>
                <a:cs typeface="Times New Roman" panose="02020603050405020304" pitchFamily="18" charset="0"/>
              </a:rPr>
              <a:t> y= a + b y – bTx</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a:t>
            </a:r>
            <a:r>
              <a:rPr lang="fr-FR" sz="2400" dirty="0" err="1">
                <a:latin typeface="Times New Roman" panose="02020603050405020304" pitchFamily="18" charset="0"/>
                <a:cs typeface="Times New Roman" panose="02020603050405020304" pitchFamily="18" charset="0"/>
              </a:rPr>
              <a:t>bty</a:t>
            </a:r>
            <a:r>
              <a:rPr lang="fr-FR" sz="2400" dirty="0">
                <a:latin typeface="Times New Roman" panose="02020603050405020304" pitchFamily="18" charset="0"/>
                <a:cs typeface="Times New Roman" panose="02020603050405020304" pitchFamily="18" charset="0"/>
              </a:rPr>
              <a:t> +bTr</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I</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a:t>
            </a:r>
            <a:r>
              <a:rPr lang="fr-FR" sz="2400" dirty="0" err="1">
                <a:latin typeface="Times New Roman" panose="02020603050405020304" pitchFamily="18" charset="0"/>
                <a:cs typeface="Times New Roman" panose="02020603050405020304" pitchFamily="18" charset="0"/>
              </a:rPr>
              <a:t>ry</a:t>
            </a:r>
            <a:r>
              <a:rPr lang="fr-FR" sz="2400" dirty="0">
                <a:latin typeface="Times New Roman" panose="02020603050405020304" pitchFamily="18" charset="0"/>
                <a:cs typeface="Times New Roman" panose="02020603050405020304" pitchFamily="18" charset="0"/>
              </a:rPr>
              <a:t> + G</a:t>
            </a:r>
            <a:r>
              <a:rPr lang="fr-FR" sz="2400" baseline="-25000" dirty="0">
                <a:latin typeface="Times New Roman" panose="02020603050405020304" pitchFamily="18" charset="0"/>
                <a:cs typeface="Times New Roman" panose="02020603050405020304" pitchFamily="18" charset="0"/>
              </a:rPr>
              <a:t>0</a:t>
            </a:r>
          </a:p>
          <a:p>
            <a:pPr marL="0" indent="0">
              <a:buNone/>
            </a:pPr>
            <a:r>
              <a:rPr lang="fr-FR" sz="2400" dirty="0">
                <a:latin typeface="Times New Roman" panose="02020603050405020304" pitchFamily="18" charset="0"/>
                <a:cs typeface="Times New Roman" panose="02020603050405020304" pitchFamily="18" charset="0"/>
              </a:rPr>
              <a:t>y – by+ </a:t>
            </a:r>
            <a:r>
              <a:rPr lang="fr-FR" sz="2400" dirty="0" err="1">
                <a:latin typeface="Times New Roman" panose="02020603050405020304" pitchFamily="18" charset="0"/>
                <a:cs typeface="Times New Roman" panose="02020603050405020304" pitchFamily="18" charset="0"/>
              </a:rPr>
              <a:t>bty</a:t>
            </a:r>
            <a:r>
              <a:rPr lang="fr-FR" sz="2400" dirty="0">
                <a:latin typeface="Times New Roman" panose="02020603050405020304" pitchFamily="18" charset="0"/>
                <a:cs typeface="Times New Roman" panose="02020603050405020304" pitchFamily="18" charset="0"/>
              </a:rPr>
              <a:t> – r y= a – bTx</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+bTr</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I</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G</a:t>
            </a:r>
            <a:r>
              <a:rPr lang="fr-FR" sz="2400" baseline="-25000" dirty="0">
                <a:latin typeface="Times New Roman" panose="02020603050405020304" pitchFamily="18" charset="0"/>
                <a:cs typeface="Times New Roman" panose="02020603050405020304" pitchFamily="18" charset="0"/>
              </a:rPr>
              <a:t>0</a:t>
            </a:r>
          </a:p>
          <a:p>
            <a:pPr marL="0" indent="0">
              <a:buNone/>
            </a:pPr>
            <a:r>
              <a:rPr lang="fr-FR" sz="2400" dirty="0">
                <a:latin typeface="Times New Roman" panose="02020603050405020304" pitchFamily="18" charset="0"/>
                <a:cs typeface="Times New Roman" panose="02020603050405020304" pitchFamily="18" charset="0"/>
              </a:rPr>
              <a:t>y ( 1– </a:t>
            </a:r>
            <a:r>
              <a:rPr lang="fr-FR" sz="2400" dirty="0" err="1">
                <a:latin typeface="Times New Roman" panose="02020603050405020304" pitchFamily="18" charset="0"/>
                <a:cs typeface="Times New Roman" panose="02020603050405020304" pitchFamily="18" charset="0"/>
              </a:rPr>
              <a:t>b+bt</a:t>
            </a:r>
            <a:r>
              <a:rPr lang="fr-FR" sz="2400" dirty="0">
                <a:latin typeface="Times New Roman" panose="02020603050405020304" pitchFamily="18" charset="0"/>
                <a:cs typeface="Times New Roman" panose="02020603050405020304" pitchFamily="18" charset="0"/>
              </a:rPr>
              <a:t> – r ) = a – bTx</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+bTr</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I</a:t>
            </a:r>
            <a:r>
              <a:rPr lang="fr-FR" sz="2400" baseline="-25000" dirty="0">
                <a:latin typeface="Times New Roman" panose="02020603050405020304" pitchFamily="18" charset="0"/>
                <a:cs typeface="Times New Roman" panose="02020603050405020304" pitchFamily="18" charset="0"/>
              </a:rPr>
              <a:t>0</a:t>
            </a:r>
            <a:r>
              <a:rPr lang="fr-FR" sz="2400" dirty="0">
                <a:latin typeface="Times New Roman" panose="02020603050405020304" pitchFamily="18" charset="0"/>
                <a:cs typeface="Times New Roman" panose="02020603050405020304" pitchFamily="18" charset="0"/>
              </a:rPr>
              <a:t> + G</a:t>
            </a:r>
            <a:r>
              <a:rPr lang="fr-FR" sz="2400" baseline="-25000" dirty="0">
                <a:latin typeface="Times New Roman" panose="02020603050405020304" pitchFamily="18" charset="0"/>
                <a:cs typeface="Times New Roman" panose="02020603050405020304" pitchFamily="18" charset="0"/>
              </a:rPr>
              <a:t>0</a:t>
            </a:r>
            <a:endParaRPr lang="fr-FR" sz="2400" dirty="0">
              <a:latin typeface="Times New Roman" panose="02020603050405020304" pitchFamily="18" charset="0"/>
              <a:cs typeface="Times New Roman" panose="02020603050405020304" pitchFamily="18" charset="0"/>
            </a:endParaRPr>
          </a:p>
          <a:p>
            <a:pPr rtl="1">
              <a:buNone/>
            </a:pPr>
            <a:r>
              <a:rPr lang="fr-FR" sz="2400" dirty="0"/>
              <a:t>y*= 1/1-b+bt-r ( a – bTx</a:t>
            </a:r>
            <a:r>
              <a:rPr lang="fr-FR" sz="2400" baseline="-25000" dirty="0">
                <a:latin typeface="Times New Roman" panose="02020603050405020304" pitchFamily="18" charset="0"/>
                <a:cs typeface="Times New Roman" panose="02020603050405020304" pitchFamily="18" charset="0"/>
              </a:rPr>
              <a:t>0</a:t>
            </a:r>
            <a:r>
              <a:rPr lang="fr-FR" sz="2400" dirty="0"/>
              <a:t>+bTr</a:t>
            </a:r>
            <a:r>
              <a:rPr lang="fr-FR" sz="2400" baseline="-25000" dirty="0">
                <a:latin typeface="Times New Roman" panose="02020603050405020304" pitchFamily="18" charset="0"/>
                <a:cs typeface="Times New Roman" panose="02020603050405020304" pitchFamily="18" charset="0"/>
              </a:rPr>
              <a:t>0</a:t>
            </a:r>
            <a:r>
              <a:rPr lang="fr-FR" sz="2400" dirty="0"/>
              <a:t> + I</a:t>
            </a:r>
            <a:r>
              <a:rPr lang="fr-FR" sz="2400" baseline="-25000" dirty="0">
                <a:latin typeface="Times New Roman" panose="02020603050405020304" pitchFamily="18" charset="0"/>
                <a:cs typeface="Times New Roman" panose="02020603050405020304" pitchFamily="18" charset="0"/>
              </a:rPr>
              <a:t>0</a:t>
            </a:r>
            <a:r>
              <a:rPr lang="fr-FR" sz="2400" dirty="0"/>
              <a:t>+ G</a:t>
            </a:r>
            <a:r>
              <a:rPr lang="fr-FR" sz="2400" baseline="-25000" dirty="0">
                <a:latin typeface="Times New Roman" panose="02020603050405020304" pitchFamily="18" charset="0"/>
                <a:cs typeface="Times New Roman" panose="02020603050405020304" pitchFamily="18" charset="0"/>
              </a:rPr>
              <a:t>0</a:t>
            </a:r>
            <a:r>
              <a:rPr lang="fr-FR" sz="2400" dirty="0"/>
              <a:t>)</a:t>
            </a:r>
          </a:p>
          <a:p>
            <a:pPr rtl="1">
              <a:buNone/>
            </a:pPr>
            <a:endParaRPr lang="fr-FR" sz="2400" dirty="0"/>
          </a:p>
          <a:p>
            <a:pPr algn="r">
              <a:buNone/>
            </a:pPr>
            <a:endParaRPr lang="fr-FR" sz="2400" b="1" dirty="0">
              <a:latin typeface="Traditional Arabic" panose="02020603050405020304" pitchFamily="18" charset="-78"/>
              <a:cs typeface="Traditional Arabic" panose="02020603050405020304" pitchFamily="18" charset="-78"/>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155864"/>
            <a:ext cx="8911687" cy="529937"/>
          </a:xfrm>
        </p:spPr>
        <p:txBody>
          <a:bodyPr>
            <a:normAutofit fontScale="90000"/>
          </a:bodyPr>
          <a:lstStyle/>
          <a:p>
            <a:pPr algn="r" rtl="1"/>
            <a:r>
              <a:rPr lang="ar-SA" sz="4000" b="1" dirty="0">
                <a:latin typeface="Traditional Arabic" panose="02020603050405020304" pitchFamily="18" charset="-78"/>
                <a:cs typeface="Traditional Arabic" panose="02020603050405020304" pitchFamily="18" charset="-78"/>
              </a:rPr>
              <a:t>ويمكن تمثيل التوازن السابق من خلال عرضنا للشكل البياني التالي:</a:t>
            </a:r>
            <a:r>
              <a:rPr lang="fr-FR" sz="4000" b="1" dirty="0">
                <a:latin typeface="Traditional Arabic" panose="02020603050405020304" pitchFamily="18" charset="-78"/>
                <a:cs typeface="Traditional Arabic" panose="02020603050405020304" pitchFamily="18" charset="-78"/>
              </a:rPr>
              <a:t/>
            </a:r>
            <a:br>
              <a:rPr lang="fr-FR" sz="4000" b="1" dirty="0">
                <a:latin typeface="Traditional Arabic" panose="02020603050405020304" pitchFamily="18" charset="-78"/>
                <a:cs typeface="Traditional Arabic" panose="02020603050405020304" pitchFamily="18" charset="-78"/>
              </a:rPr>
            </a:br>
            <a:endParaRPr lang="fr-FR" sz="4000" dirty="0"/>
          </a:p>
        </p:txBody>
      </p:sp>
      <p:sp>
        <p:nvSpPr>
          <p:cNvPr id="3" name="Espace réservé du contenu 2"/>
          <p:cNvSpPr>
            <a:spLocks noGrp="1"/>
          </p:cNvSpPr>
          <p:nvPr>
            <p:ph idx="1"/>
          </p:nvPr>
        </p:nvSpPr>
        <p:spPr>
          <a:xfrm>
            <a:off x="1044212" y="819695"/>
            <a:ext cx="10998925" cy="6038305"/>
          </a:xfrm>
        </p:spPr>
        <p:txBody>
          <a:bodyPr>
            <a:normAutofit lnSpcReduction="10000"/>
          </a:bodyPr>
          <a:lstStyle/>
          <a:p>
            <a:pPr algn="r">
              <a:buNone/>
            </a:pPr>
            <a:r>
              <a:rPr lang="ar-SA" sz="2400" b="1" dirty="0" smtClean="0">
                <a:latin typeface="Traditional Arabic" panose="02020603050405020304" pitchFamily="18" charset="-78"/>
                <a:cs typeface="Traditional Arabic" panose="02020603050405020304" pitchFamily="18" charset="-78"/>
              </a:rPr>
              <a:t>عنوان </a:t>
            </a:r>
            <a:r>
              <a:rPr lang="ar-SA" sz="2400" b="1" dirty="0">
                <a:latin typeface="Traditional Arabic" panose="02020603050405020304" pitchFamily="18" charset="-78"/>
                <a:cs typeface="Traditional Arabic" panose="02020603050405020304" pitchFamily="18" charset="-78"/>
              </a:rPr>
              <a:t>الشكل: التوازن بين الطلب الكلي والعرض </a:t>
            </a:r>
            <a:r>
              <a:rPr lang="ar-DZ" sz="2400" b="1" dirty="0" smtClean="0">
                <a:latin typeface="Traditional Arabic" panose="02020603050405020304" pitchFamily="18" charset="-78"/>
                <a:cs typeface="Traditional Arabic" panose="02020603050405020304" pitchFamily="18" charset="-78"/>
              </a:rPr>
              <a:t>الكلي (حالة الضرائب تابعة)</a:t>
            </a:r>
            <a:endParaRPr lang="ar-DZ" sz="2400" b="1" dirty="0">
              <a:latin typeface="Traditional Arabic" panose="02020603050405020304" pitchFamily="18" charset="-78"/>
              <a:cs typeface="Traditional Arabic" panose="02020603050405020304" pitchFamily="18" charset="-78"/>
            </a:endParaRPr>
          </a:p>
          <a:p>
            <a:pPr marL="0" indent="0">
              <a:buNone/>
            </a:pPr>
            <a:r>
              <a:rPr lang="fr-FR" sz="2000" dirty="0">
                <a:latin typeface="Times New Roman" panose="02020603050405020304" pitchFamily="18" charset="0"/>
                <a:cs typeface="Times New Roman" panose="02020603050405020304" pitchFamily="18" charset="0"/>
              </a:rPr>
              <a:t>AS=Y</a:t>
            </a:r>
          </a:p>
          <a:p>
            <a:pPr marL="0" indent="0">
              <a:buNone/>
            </a:pPr>
            <a:r>
              <a:rPr lang="fr-FR" sz="2000" dirty="0">
                <a:latin typeface="Times New Roman" panose="02020603050405020304" pitchFamily="18" charset="0"/>
                <a:cs typeface="Times New Roman" panose="02020603050405020304" pitchFamily="18" charset="0"/>
              </a:rPr>
              <a:t>AD=C+I+G</a:t>
            </a:r>
          </a:p>
          <a:p>
            <a:pPr marL="0" indent="0">
              <a:buNone/>
            </a:pPr>
            <a:r>
              <a:rPr lang="fr-FR" sz="2000" dirty="0">
                <a:latin typeface="Times New Roman" panose="02020603050405020304" pitchFamily="18" charset="0"/>
                <a:cs typeface="Times New Roman" panose="02020603050405020304" pitchFamily="18" charset="0"/>
              </a:rPr>
              <a:t>AD=</a:t>
            </a:r>
            <a:r>
              <a:rPr lang="fr-FR" sz="2000" dirty="0" err="1">
                <a:latin typeface="Times New Roman" panose="02020603050405020304" pitchFamily="18" charset="0"/>
                <a:cs typeface="Times New Roman" panose="02020603050405020304" pitchFamily="18" charset="0"/>
              </a:rPr>
              <a:t>a+b</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y-Tx+Tr</a:t>
            </a:r>
            <a:r>
              <a:rPr lang="fr-FR" sz="2000" dirty="0">
                <a:latin typeface="Times New Roman" panose="02020603050405020304" pitchFamily="18" charset="0"/>
                <a:cs typeface="Times New Roman" panose="02020603050405020304" pitchFamily="18" charset="0"/>
              </a:rPr>
              <a:t> )+</a:t>
            </a:r>
            <a:r>
              <a:rPr lang="fr-FR" sz="2000" dirty="0" smtClean="0">
                <a:latin typeface="Times New Roman" panose="02020603050405020304" pitchFamily="18" charset="0"/>
                <a:cs typeface="Times New Roman" panose="02020603050405020304" pitchFamily="18" charset="0"/>
              </a:rPr>
              <a:t>I0+ry+G0                                                      </a:t>
            </a:r>
            <a:r>
              <a:rPr lang="fr-FR" sz="2000" dirty="0">
                <a:latin typeface="Times New Roman" panose="02020603050405020304" pitchFamily="18" charset="0"/>
                <a:cs typeface="Times New Roman" panose="02020603050405020304" pitchFamily="18" charset="0"/>
              </a:rPr>
              <a:t>AS</a:t>
            </a:r>
          </a:p>
          <a:p>
            <a:pPr algn="l">
              <a:buNone/>
            </a:pPr>
            <a:r>
              <a:rPr lang="fr-FR" sz="2400" b="1" dirty="0" smtClean="0">
                <a:latin typeface="Times New Roman" pitchFamily="18" charset="0"/>
                <a:cs typeface="Times New Roman" pitchFamily="18" charset="0"/>
              </a:rPr>
              <a:t>C,I,G                                                                                   </a:t>
            </a:r>
            <a:r>
              <a:rPr lang="fr-FR" sz="2000" dirty="0" smtClean="0">
                <a:latin typeface="Times New Roman" pitchFamily="18" charset="0"/>
                <a:cs typeface="Times New Roman" pitchFamily="18" charset="0"/>
              </a:rPr>
              <a:t>AD=C+I+G</a:t>
            </a:r>
          </a:p>
          <a:p>
            <a:pPr>
              <a:buNone/>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 c*,</a:t>
            </a:r>
            <a:r>
              <a:rPr lang="fr-FR" sz="2000" dirty="0">
                <a:latin typeface="Times New Roman" panose="02020603050405020304" pitchFamily="18" charset="0"/>
                <a:cs typeface="Times New Roman" panose="02020603050405020304" pitchFamily="18" charset="0"/>
              </a:rPr>
              <a:t> </a:t>
            </a:r>
            <a:r>
              <a:rPr lang="fr-FR" sz="2000" dirty="0" smtClean="0">
                <a:latin typeface="Times New Roman" pitchFamily="18" charset="0"/>
                <a:cs typeface="Times New Roman" pitchFamily="18" charset="0"/>
              </a:rPr>
              <a:t>I0, </a:t>
            </a:r>
            <a:r>
              <a:rPr lang="fr-FR" sz="2000" dirty="0">
                <a:latin typeface="Times New Roman" panose="02020603050405020304" pitchFamily="18" charset="0"/>
                <a:cs typeface="Times New Roman" panose="02020603050405020304" pitchFamily="18" charset="0"/>
              </a:rPr>
              <a:t>G0</a:t>
            </a:r>
            <a:r>
              <a:rPr lang="fr-FR" sz="2000" dirty="0" smtClean="0">
                <a:latin typeface="Times New Roman" pitchFamily="18" charset="0"/>
                <a:cs typeface="Times New Roman" pitchFamily="18" charset="0"/>
              </a:rPr>
              <a:t>                                                                                                                                               </a:t>
            </a:r>
          </a:p>
          <a:p>
            <a:pPr algn="l">
              <a:buNone/>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p>
          <a:p>
            <a:pPr algn="l">
              <a:buNone/>
            </a:pPr>
            <a:r>
              <a:rPr lang="fr-FR" sz="2000" dirty="0" smtClean="0">
                <a:latin typeface="Times New Roman" pitchFamily="18" charset="0"/>
                <a:cs typeface="Times New Roman" pitchFamily="18" charset="0"/>
              </a:rPr>
              <a:t>                                                                                        C=</a:t>
            </a:r>
            <a:r>
              <a:rPr lang="fr-FR" sz="2000" dirty="0" err="1" smtClean="0">
                <a:latin typeface="Times New Roman" pitchFamily="18" charset="0"/>
                <a:cs typeface="Times New Roman" pitchFamily="18" charset="0"/>
              </a:rPr>
              <a:t>a+bYd</a:t>
            </a:r>
            <a:endParaRPr lang="fr-FR" sz="2000" dirty="0">
              <a:latin typeface="Times New Roman" pitchFamily="18" charset="0"/>
              <a:cs typeface="Times New Roman" pitchFamily="18" charset="0"/>
            </a:endParaRPr>
          </a:p>
          <a:p>
            <a:pPr>
              <a:buNone/>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           a+ I0+</a:t>
            </a:r>
            <a:r>
              <a:rPr lang="fr-FR" sz="2000" dirty="0">
                <a:latin typeface="Times New Roman" panose="02020603050405020304" pitchFamily="18" charset="0"/>
                <a:cs typeface="Times New Roman" panose="02020603050405020304" pitchFamily="18" charset="0"/>
              </a:rPr>
              <a:t> </a:t>
            </a:r>
            <a:r>
              <a:rPr lang="fr-FR" sz="2000" dirty="0" smtClean="0">
                <a:latin typeface="Times New Roman" pitchFamily="18" charset="0"/>
                <a:cs typeface="Times New Roman" pitchFamily="18" charset="0"/>
              </a:rPr>
              <a:t>G0</a:t>
            </a:r>
          </a:p>
          <a:p>
            <a:pPr>
              <a:buNone/>
            </a:pPr>
            <a:r>
              <a:rPr lang="fr-FR" sz="2000" dirty="0">
                <a:latin typeface="Times New Roman" pitchFamily="18" charset="0"/>
                <a:cs typeface="Times New Roman" pitchFamily="18" charset="0"/>
              </a:rPr>
              <a:t> </a:t>
            </a:r>
            <a:r>
              <a:rPr lang="fr-FR" sz="2000" dirty="0" smtClean="0">
                <a:latin typeface="Times New Roman" pitchFamily="18" charset="0"/>
                <a:cs typeface="Times New Roman" pitchFamily="18" charset="0"/>
              </a:rPr>
              <a:t>                         a</a:t>
            </a:r>
          </a:p>
          <a:p>
            <a:pPr>
              <a:buNone/>
            </a:pPr>
            <a:endParaRPr lang="fr-FR" sz="2000" dirty="0">
              <a:latin typeface="Times New Roman" pitchFamily="18" charset="0"/>
              <a:cs typeface="Times New Roman" pitchFamily="18" charset="0"/>
            </a:endParaRPr>
          </a:p>
          <a:p>
            <a:pPr>
              <a:buNone/>
            </a:pPr>
            <a:endParaRPr lang="fr-FR" sz="2000" dirty="0" smtClean="0">
              <a:latin typeface="Times New Roman" pitchFamily="18" charset="0"/>
              <a:cs typeface="Times New Roman" pitchFamily="18" charset="0"/>
            </a:endParaRPr>
          </a:p>
          <a:p>
            <a:pPr>
              <a:buNone/>
            </a:pPr>
            <a:endParaRPr lang="fr-FR" sz="2000" dirty="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y*                         Y</a:t>
            </a:r>
            <a:endParaRPr lang="fr-FR" sz="2000" dirty="0">
              <a:latin typeface="Times New Roman" pitchFamily="18" charset="0"/>
              <a:cs typeface="Times New Roman" pitchFamily="18" charset="0"/>
            </a:endParaRPr>
          </a:p>
        </p:txBody>
      </p:sp>
      <p:cxnSp>
        <p:nvCxnSpPr>
          <p:cNvPr id="115" name="Connecteur droit 114"/>
          <p:cNvCxnSpPr/>
          <p:nvPr/>
        </p:nvCxnSpPr>
        <p:spPr>
          <a:xfrm>
            <a:off x="4670714" y="2230755"/>
            <a:ext cx="0" cy="47625"/>
          </a:xfrm>
          <a:prstGeom prst="line">
            <a:avLst/>
          </a:prstGeom>
        </p:spPr>
        <p:style>
          <a:lnRef idx="1">
            <a:schemeClr val="dk1"/>
          </a:lnRef>
          <a:fillRef idx="0">
            <a:schemeClr val="dk1"/>
          </a:fillRef>
          <a:effectRef idx="0">
            <a:schemeClr val="dk1"/>
          </a:effectRef>
          <a:fontRef idx="minor">
            <a:schemeClr val="tx1"/>
          </a:fontRef>
        </p:style>
      </p:cxnSp>
      <p:sp>
        <p:nvSpPr>
          <p:cNvPr id="121" name="Rectangle 104"/>
          <p:cNvSpPr>
            <a:spLocks noChangeArrowheads="1"/>
          </p:cNvSpPr>
          <p:nvPr/>
        </p:nvSpPr>
        <p:spPr bwMode="auto">
          <a:xfrm>
            <a:off x="841664" y="475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cxnSp>
        <p:nvCxnSpPr>
          <p:cNvPr id="5" name="Connecteur droit avec flèche 4"/>
          <p:cNvCxnSpPr/>
          <p:nvPr/>
        </p:nvCxnSpPr>
        <p:spPr>
          <a:xfrm flipV="1">
            <a:off x="2857500" y="2524991"/>
            <a:ext cx="41566" cy="392895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2857500" y="6453943"/>
            <a:ext cx="5850082"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flipV="1">
            <a:off x="2857500" y="2254567"/>
            <a:ext cx="5652655" cy="41993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flipV="1">
            <a:off x="2857500" y="3657600"/>
            <a:ext cx="6619009" cy="136120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flipV="1">
            <a:off x="2857500" y="2524990"/>
            <a:ext cx="6109855" cy="208976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flipH="1">
            <a:off x="2899066" y="3070513"/>
            <a:ext cx="4540827" cy="7793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a:off x="7408757" y="3070512"/>
            <a:ext cx="31136" cy="3287313"/>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4" name="Arc 23"/>
          <p:cNvSpPr/>
          <p:nvPr/>
        </p:nvSpPr>
        <p:spPr>
          <a:xfrm>
            <a:off x="2696444" y="6239146"/>
            <a:ext cx="405243" cy="312916"/>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fr-F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72736"/>
            <a:ext cx="8911687" cy="529937"/>
          </a:xfrm>
        </p:spPr>
        <p:txBody>
          <a:bodyPr>
            <a:normAutofit fontScale="90000"/>
          </a:bodyPr>
          <a:lstStyle/>
          <a:p>
            <a:pPr algn="r" rtl="1"/>
            <a:r>
              <a:rPr lang="ar-SA" sz="2800" b="1" dirty="0">
                <a:latin typeface="Traditional Arabic" panose="02020603050405020304" pitchFamily="18" charset="-78"/>
                <a:cs typeface="Traditional Arabic" panose="02020603050405020304" pitchFamily="18" charset="-78"/>
              </a:rPr>
              <a:t>2</a:t>
            </a:r>
            <a:r>
              <a:rPr lang="fr-FR" b="1" dirty="0">
                <a:latin typeface="Traditional Arabic" panose="02020603050405020304" pitchFamily="18" charset="-78"/>
                <a:cs typeface="Traditional Arabic" panose="02020603050405020304" pitchFamily="18" charset="-78"/>
              </a:rPr>
              <a:t>.</a:t>
            </a:r>
            <a:r>
              <a:rPr lang="ar-SA" b="1" dirty="0">
                <a:latin typeface="Traditional Arabic" panose="02020603050405020304" pitchFamily="18" charset="-78"/>
                <a:cs typeface="Traditional Arabic" panose="02020603050405020304" pitchFamily="18" charset="-78"/>
              </a:rPr>
              <a:t>طريقة إضافات تساوي تسربات</a:t>
            </a:r>
            <a:r>
              <a:rPr lang="fr-FR" b="1" dirty="0">
                <a:latin typeface="Traditional Arabic" panose="02020603050405020304" pitchFamily="18" charset="-78"/>
                <a:cs typeface="Traditional Arabic" panose="02020603050405020304" pitchFamily="18" charset="-78"/>
              </a:rPr>
              <a:t>:</a:t>
            </a:r>
            <a:r>
              <a:rPr lang="fr-FR" dirty="0"/>
              <a:t/>
            </a:r>
            <a:br>
              <a:rPr lang="fr-FR" dirty="0"/>
            </a:br>
            <a:endParaRPr lang="fr-FR" dirty="0"/>
          </a:p>
        </p:txBody>
      </p:sp>
      <p:sp>
        <p:nvSpPr>
          <p:cNvPr id="3" name="Espace réservé du contenu 2"/>
          <p:cNvSpPr>
            <a:spLocks noGrp="1"/>
          </p:cNvSpPr>
          <p:nvPr>
            <p:ph idx="1"/>
          </p:nvPr>
        </p:nvSpPr>
        <p:spPr>
          <a:xfrm>
            <a:off x="1325306" y="602673"/>
            <a:ext cx="10750732" cy="5911982"/>
          </a:xfrm>
        </p:spPr>
        <p:txBody>
          <a:bodyPr>
            <a:normAutofit fontScale="85000" lnSpcReduction="10000"/>
          </a:bodyPr>
          <a:lstStyle/>
          <a:p>
            <a:pPr>
              <a:buNone/>
            </a:pPr>
            <a:r>
              <a:rPr lang="fr-FR" dirty="0">
                <a:latin typeface="Times New Roman" panose="02020603050405020304" pitchFamily="18" charset="0"/>
                <a:cs typeface="Times New Roman" panose="02020603050405020304" pitchFamily="18" charset="0"/>
              </a:rPr>
              <a:t>S +</a:t>
            </a:r>
            <a:r>
              <a:rPr lang="fr-FR" dirty="0" err="1">
                <a:latin typeface="Times New Roman" panose="02020603050405020304" pitchFamily="18" charset="0"/>
                <a:cs typeface="Times New Roman" panose="02020603050405020304" pitchFamily="18" charset="0"/>
              </a:rPr>
              <a:t>Tx</a:t>
            </a:r>
            <a:r>
              <a:rPr lang="fr-FR" dirty="0">
                <a:latin typeface="Times New Roman" panose="02020603050405020304" pitchFamily="18" charset="0"/>
                <a:cs typeface="Times New Roman" panose="02020603050405020304" pitchFamily="18" charset="0"/>
              </a:rPr>
              <a:t> = I + G + Tr</a:t>
            </a:r>
          </a:p>
          <a:p>
            <a:pPr>
              <a:buNone/>
            </a:pPr>
            <a:r>
              <a:rPr lang="fr-FR" dirty="0">
                <a:latin typeface="Times New Roman" panose="02020603050405020304" pitchFamily="18" charset="0"/>
                <a:cs typeface="Times New Roman" panose="02020603050405020304" pitchFamily="18" charset="0"/>
                <a:sym typeface="Symbol" panose="05050102010706020507" pitchFamily="18" charset="2"/>
              </a:rPr>
              <a:t></a:t>
            </a:r>
            <a:r>
              <a:rPr lang="fr-FR" dirty="0">
                <a:latin typeface="Times New Roman" panose="02020603050405020304" pitchFamily="18" charset="0"/>
                <a:cs typeface="Times New Roman" panose="02020603050405020304" pitchFamily="18" charset="0"/>
              </a:rPr>
              <a:t>– a + (1 – b ) (y–Tx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ty</a:t>
            </a:r>
            <a:r>
              <a:rPr lang="fr-FR" dirty="0">
                <a:latin typeface="Times New Roman" panose="02020603050405020304" pitchFamily="18" charset="0"/>
                <a:cs typeface="Times New Roman" panose="02020603050405020304" pitchFamily="18" charset="0"/>
              </a:rPr>
              <a:t> +Tr</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Tx</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a:t>
            </a:r>
            <a:r>
              <a:rPr lang="fr-FR" dirty="0" err="1">
                <a:latin typeface="Times New Roman" panose="02020603050405020304" pitchFamily="18" charset="0"/>
                <a:cs typeface="Times New Roman" panose="02020603050405020304" pitchFamily="18" charset="0"/>
              </a:rPr>
              <a:t>ty</a:t>
            </a:r>
            <a:r>
              <a:rPr lang="fr-FR" dirty="0">
                <a:latin typeface="Times New Roman" panose="02020603050405020304" pitchFamily="18" charset="0"/>
                <a:cs typeface="Times New Roman" panose="02020603050405020304" pitchFamily="18" charset="0"/>
              </a:rPr>
              <a:t> = I</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a:t>
            </a:r>
            <a:r>
              <a:rPr lang="fr-FR" dirty="0" err="1">
                <a:latin typeface="Times New Roman" panose="02020603050405020304" pitchFamily="18" charset="0"/>
                <a:cs typeface="Times New Roman" panose="02020603050405020304" pitchFamily="18" charset="0"/>
              </a:rPr>
              <a:t>ry</a:t>
            </a:r>
            <a:r>
              <a:rPr lang="fr-FR" dirty="0">
                <a:latin typeface="Times New Roman" panose="02020603050405020304" pitchFamily="18" charset="0"/>
                <a:cs typeface="Times New Roman" panose="02020603050405020304" pitchFamily="18" charset="0"/>
              </a:rPr>
              <a:t> + G</a:t>
            </a:r>
            <a:r>
              <a:rPr lang="fr-FR" baseline="-25000" dirty="0">
                <a:latin typeface="Times New Roman" panose="02020603050405020304" pitchFamily="18" charset="0"/>
                <a:cs typeface="Times New Roman" panose="02020603050405020304" pitchFamily="18" charset="0"/>
              </a:rPr>
              <a:t>0</a:t>
            </a:r>
            <a:r>
              <a:rPr lang="fr-FR" dirty="0">
                <a:latin typeface="Times New Roman" panose="02020603050405020304" pitchFamily="18" charset="0"/>
                <a:cs typeface="Times New Roman" panose="02020603050405020304" pitchFamily="18" charset="0"/>
              </a:rPr>
              <a:t> + Tr</a:t>
            </a:r>
            <a:r>
              <a:rPr lang="fr-FR" baseline="-25000" dirty="0">
                <a:latin typeface="Times New Roman" panose="02020603050405020304" pitchFamily="18" charset="0"/>
                <a:cs typeface="Times New Roman" panose="02020603050405020304" pitchFamily="18" charset="0"/>
              </a:rPr>
              <a:t>0</a:t>
            </a:r>
            <a:endParaRPr lang="ar-DZ" dirty="0">
              <a:latin typeface="Times New Roman" panose="02020603050405020304" pitchFamily="18" charset="0"/>
              <a:cs typeface="Times New Roman" panose="02020603050405020304" pitchFamily="18" charset="0"/>
            </a:endParaRPr>
          </a:p>
          <a:p>
            <a:pPr>
              <a:buNone/>
            </a:pPr>
            <a:r>
              <a:rPr lang="fr-FR" dirty="0">
                <a:sym typeface="Symbol" panose="05050102010706020507" pitchFamily="18" charset="2"/>
              </a:rPr>
              <a:t></a:t>
            </a:r>
            <a:r>
              <a:rPr lang="fr-FR" dirty="0"/>
              <a:t>– a + y – Tx</a:t>
            </a:r>
            <a:r>
              <a:rPr lang="fr-FR" baseline="-25000" dirty="0">
                <a:latin typeface="Times New Roman" panose="02020603050405020304" pitchFamily="18" charset="0"/>
                <a:cs typeface="Times New Roman" panose="02020603050405020304" pitchFamily="18" charset="0"/>
              </a:rPr>
              <a:t>0</a:t>
            </a:r>
            <a:r>
              <a:rPr lang="fr-FR" dirty="0"/>
              <a:t> – </a:t>
            </a:r>
            <a:r>
              <a:rPr lang="fr-FR" dirty="0" err="1"/>
              <a:t>ty</a:t>
            </a:r>
            <a:r>
              <a:rPr lang="fr-FR" dirty="0"/>
              <a:t> +Tr</a:t>
            </a:r>
            <a:r>
              <a:rPr lang="fr-FR" baseline="-25000" dirty="0">
                <a:latin typeface="Times New Roman" panose="02020603050405020304" pitchFamily="18" charset="0"/>
                <a:cs typeface="Times New Roman" panose="02020603050405020304" pitchFamily="18" charset="0"/>
              </a:rPr>
              <a:t>0</a:t>
            </a:r>
            <a:r>
              <a:rPr lang="fr-FR" dirty="0"/>
              <a:t> – b y+ b Tx</a:t>
            </a:r>
            <a:r>
              <a:rPr lang="fr-FR" baseline="-25000" dirty="0">
                <a:latin typeface="Times New Roman" panose="02020603050405020304" pitchFamily="18" charset="0"/>
                <a:cs typeface="Times New Roman" panose="02020603050405020304" pitchFamily="18" charset="0"/>
              </a:rPr>
              <a:t>0</a:t>
            </a:r>
            <a:r>
              <a:rPr lang="fr-FR" dirty="0"/>
              <a:t> + </a:t>
            </a:r>
            <a:r>
              <a:rPr lang="fr-FR" dirty="0" err="1"/>
              <a:t>bty</a:t>
            </a:r>
            <a:r>
              <a:rPr lang="fr-FR" dirty="0"/>
              <a:t>– bTr</a:t>
            </a:r>
            <a:r>
              <a:rPr lang="fr-FR" baseline="-25000" dirty="0">
                <a:latin typeface="Times New Roman" panose="02020603050405020304" pitchFamily="18" charset="0"/>
                <a:cs typeface="Times New Roman" panose="02020603050405020304" pitchFamily="18" charset="0"/>
              </a:rPr>
              <a:t>0</a:t>
            </a:r>
            <a:r>
              <a:rPr lang="fr-FR" dirty="0"/>
              <a:t> + Tx</a:t>
            </a:r>
            <a:r>
              <a:rPr lang="fr-FR" baseline="-25000" dirty="0">
                <a:latin typeface="Times New Roman" panose="02020603050405020304" pitchFamily="18" charset="0"/>
                <a:cs typeface="Times New Roman" panose="02020603050405020304" pitchFamily="18" charset="0"/>
              </a:rPr>
              <a:t>0</a:t>
            </a:r>
            <a:r>
              <a:rPr lang="fr-FR" dirty="0"/>
              <a:t> + </a:t>
            </a:r>
            <a:r>
              <a:rPr lang="fr-FR" dirty="0" err="1"/>
              <a:t>ty</a:t>
            </a:r>
            <a:r>
              <a:rPr lang="fr-FR" dirty="0"/>
              <a:t> = I</a:t>
            </a:r>
            <a:r>
              <a:rPr lang="fr-FR" baseline="-25000" dirty="0">
                <a:latin typeface="Times New Roman" panose="02020603050405020304" pitchFamily="18" charset="0"/>
                <a:cs typeface="Times New Roman" panose="02020603050405020304" pitchFamily="18" charset="0"/>
              </a:rPr>
              <a:t>0</a:t>
            </a:r>
            <a:r>
              <a:rPr lang="fr-FR" dirty="0"/>
              <a:t>+ </a:t>
            </a:r>
            <a:r>
              <a:rPr lang="fr-FR" dirty="0" err="1"/>
              <a:t>ry</a:t>
            </a:r>
            <a:r>
              <a:rPr lang="fr-FR" dirty="0"/>
              <a:t> + G</a:t>
            </a:r>
            <a:r>
              <a:rPr lang="fr-FR" baseline="-25000" dirty="0">
                <a:latin typeface="Times New Roman" panose="02020603050405020304" pitchFamily="18" charset="0"/>
                <a:cs typeface="Times New Roman" panose="02020603050405020304" pitchFamily="18" charset="0"/>
              </a:rPr>
              <a:t>0</a:t>
            </a:r>
            <a:r>
              <a:rPr lang="fr-FR" dirty="0"/>
              <a:t> + Tr</a:t>
            </a:r>
            <a:r>
              <a:rPr lang="fr-FR" baseline="-25000" dirty="0">
                <a:latin typeface="Times New Roman" panose="02020603050405020304" pitchFamily="18" charset="0"/>
                <a:cs typeface="Times New Roman" panose="02020603050405020304" pitchFamily="18" charset="0"/>
              </a:rPr>
              <a:t>0</a:t>
            </a:r>
            <a:endParaRPr lang="ar-DZ" baseline="-25000" dirty="0">
              <a:latin typeface="Times New Roman" panose="02020603050405020304" pitchFamily="18" charset="0"/>
              <a:cs typeface="Times New Roman" panose="02020603050405020304" pitchFamily="18" charset="0"/>
            </a:endParaRPr>
          </a:p>
          <a:p>
            <a:pPr>
              <a:buFont typeface="Symbol" panose="05050102010706020507" pitchFamily="18" charset="2"/>
              <a:buChar char="Þ"/>
            </a:pPr>
            <a:r>
              <a:rPr lang="fr-FR" sz="1600" dirty="0"/>
              <a:t>y – b y+ </a:t>
            </a:r>
            <a:r>
              <a:rPr lang="fr-FR" sz="1600" dirty="0" err="1"/>
              <a:t>bty</a:t>
            </a:r>
            <a:r>
              <a:rPr lang="fr-FR" sz="1600" dirty="0"/>
              <a:t> – </a:t>
            </a:r>
            <a:r>
              <a:rPr lang="fr-FR" sz="1600" dirty="0" err="1"/>
              <a:t>ry</a:t>
            </a:r>
            <a:r>
              <a:rPr lang="fr-FR" sz="1600" dirty="0"/>
              <a:t> = a – b Tx</a:t>
            </a:r>
            <a:r>
              <a:rPr lang="fr-FR" sz="1600" baseline="-25000" dirty="0">
                <a:latin typeface="Times New Roman" panose="02020603050405020304" pitchFamily="18" charset="0"/>
                <a:cs typeface="Times New Roman" panose="02020603050405020304" pitchFamily="18" charset="0"/>
              </a:rPr>
              <a:t>0</a:t>
            </a:r>
            <a:r>
              <a:rPr lang="fr-FR" sz="1600" dirty="0"/>
              <a:t>+ bTr</a:t>
            </a:r>
            <a:r>
              <a:rPr lang="fr-FR" sz="1600" baseline="-25000" dirty="0">
                <a:latin typeface="Times New Roman" panose="02020603050405020304" pitchFamily="18" charset="0"/>
                <a:cs typeface="Times New Roman" panose="02020603050405020304" pitchFamily="18" charset="0"/>
              </a:rPr>
              <a:t>0</a:t>
            </a:r>
            <a:r>
              <a:rPr lang="fr-FR" sz="1600" dirty="0"/>
              <a:t>+ I</a:t>
            </a:r>
            <a:r>
              <a:rPr lang="fr-FR" sz="1600" baseline="-25000" dirty="0">
                <a:latin typeface="Times New Roman" panose="02020603050405020304" pitchFamily="18" charset="0"/>
                <a:cs typeface="Times New Roman" panose="02020603050405020304" pitchFamily="18" charset="0"/>
              </a:rPr>
              <a:t>0</a:t>
            </a:r>
            <a:r>
              <a:rPr lang="fr-FR" sz="1600" dirty="0"/>
              <a:t>+ G</a:t>
            </a:r>
            <a:r>
              <a:rPr lang="fr-FR" sz="1600" baseline="-25000" dirty="0">
                <a:latin typeface="Times New Roman" panose="02020603050405020304" pitchFamily="18" charset="0"/>
                <a:cs typeface="Times New Roman" panose="02020603050405020304" pitchFamily="18" charset="0"/>
              </a:rPr>
              <a:t>0</a:t>
            </a:r>
            <a:endParaRPr lang="ar-DZ" sz="1600" baseline="-25000" dirty="0">
              <a:latin typeface="Times New Roman" panose="02020603050405020304" pitchFamily="18" charset="0"/>
              <a:cs typeface="Times New Roman" panose="02020603050405020304" pitchFamily="18" charset="0"/>
            </a:endParaRPr>
          </a:p>
          <a:p>
            <a:pPr>
              <a:buFont typeface="Symbol" panose="05050102010706020507" pitchFamily="18" charset="2"/>
              <a:buChar char="Þ"/>
            </a:pPr>
            <a:r>
              <a:rPr lang="fr-FR" sz="1600" dirty="0"/>
              <a:t>y*= 1/1-b+bt-r ( a – bTx</a:t>
            </a:r>
            <a:r>
              <a:rPr lang="fr-FR" sz="1600" baseline="-25000" dirty="0">
                <a:latin typeface="Times New Roman" panose="02020603050405020304" pitchFamily="18" charset="0"/>
                <a:cs typeface="Times New Roman" panose="02020603050405020304" pitchFamily="18" charset="0"/>
              </a:rPr>
              <a:t>0</a:t>
            </a:r>
            <a:r>
              <a:rPr lang="fr-FR" sz="1600" dirty="0"/>
              <a:t>+bTr</a:t>
            </a:r>
            <a:r>
              <a:rPr lang="fr-FR" sz="1600" baseline="-25000" dirty="0">
                <a:latin typeface="Times New Roman" panose="02020603050405020304" pitchFamily="18" charset="0"/>
                <a:cs typeface="Times New Roman" panose="02020603050405020304" pitchFamily="18" charset="0"/>
              </a:rPr>
              <a:t>0</a:t>
            </a:r>
            <a:r>
              <a:rPr lang="fr-FR" sz="1600" dirty="0"/>
              <a:t>+ I</a:t>
            </a:r>
            <a:r>
              <a:rPr lang="fr-FR" sz="1600" baseline="-25000" dirty="0">
                <a:latin typeface="Times New Roman" panose="02020603050405020304" pitchFamily="18" charset="0"/>
                <a:cs typeface="Times New Roman" panose="02020603050405020304" pitchFamily="18" charset="0"/>
              </a:rPr>
              <a:t>0</a:t>
            </a:r>
            <a:r>
              <a:rPr lang="fr-FR" sz="1600" dirty="0"/>
              <a:t>+ G</a:t>
            </a:r>
            <a:r>
              <a:rPr lang="fr-FR" sz="1600" baseline="-25000" dirty="0">
                <a:latin typeface="Times New Roman" panose="02020603050405020304" pitchFamily="18" charset="0"/>
                <a:cs typeface="Times New Roman" panose="02020603050405020304" pitchFamily="18" charset="0"/>
              </a:rPr>
              <a:t>0</a:t>
            </a:r>
            <a:r>
              <a:rPr lang="fr-FR" sz="1600" dirty="0"/>
              <a:t>)</a:t>
            </a:r>
          </a:p>
          <a:p>
            <a:pPr>
              <a:buFont typeface="Symbol" panose="05050102010706020507" pitchFamily="18" charset="2"/>
              <a:buChar char="Þ"/>
            </a:pPr>
            <a:endParaRPr lang="ar-DZ" sz="1600" baseline="-25000" dirty="0">
              <a:latin typeface="Times New Roman" panose="02020603050405020304" pitchFamily="18" charset="0"/>
              <a:cs typeface="Times New Roman" panose="02020603050405020304" pitchFamily="18" charset="0"/>
            </a:endParaRPr>
          </a:p>
          <a:p>
            <a:pPr algn="r" rtl="1">
              <a:buNone/>
            </a:pPr>
            <a:r>
              <a:rPr lang="ar-SA" sz="1600" dirty="0" smtClean="0"/>
              <a:t>ويمكن </a:t>
            </a:r>
            <a:r>
              <a:rPr lang="ar-SA" sz="1600" dirty="0"/>
              <a:t>تمثيل هذا التوازن بيانيا كما يلي</a:t>
            </a:r>
            <a:r>
              <a:rPr lang="fr-FR" sz="1600" dirty="0" smtClean="0"/>
              <a:t>:</a:t>
            </a:r>
            <a:r>
              <a:rPr lang="ar-DZ" sz="1600" dirty="0" smtClean="0"/>
              <a:t>                                                                                                            </a:t>
            </a:r>
            <a:r>
              <a:rPr lang="fr-FR" sz="1600" b="1" dirty="0" smtClean="0"/>
              <a:t>S,I,G  </a:t>
            </a:r>
            <a:endParaRPr lang="fr-FR" sz="1600" b="1" dirty="0" smtClean="0">
              <a:latin typeface="Times New Roman" pitchFamily="18" charset="0"/>
              <a:cs typeface="Times New Roman" pitchFamily="18" charset="0"/>
            </a:endParaRPr>
          </a:p>
          <a:p>
            <a:pPr algn="r">
              <a:buNone/>
            </a:pPr>
            <a:endParaRPr lang="fr-FR" dirty="0" smtClean="0">
              <a:latin typeface="Times New Roman" pitchFamily="18" charset="0"/>
              <a:cs typeface="Times New Roman" pitchFamily="18" charset="0"/>
            </a:endParaRPr>
          </a:p>
          <a:p>
            <a:pPr algn="r">
              <a:buNone/>
            </a:pPr>
            <a:r>
              <a:rPr lang="fr-FR" dirty="0" err="1">
                <a:latin typeface="Times New Roman" pitchFamily="18" charset="0"/>
                <a:cs typeface="Times New Roman" pitchFamily="18" charset="0"/>
              </a:rPr>
              <a:t>S+Tx</a:t>
            </a:r>
            <a:r>
              <a:rPr lang="fr-FR" dirty="0">
                <a:latin typeface="Times New Roman" pitchFamily="18" charset="0"/>
                <a:cs typeface="Times New Roman" pitchFamily="18" charset="0"/>
              </a:rPr>
              <a:t>     </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a:t>
            </a:r>
          </a:p>
          <a:p>
            <a:pPr algn="r">
              <a:buNone/>
            </a:pPr>
            <a:r>
              <a:rPr lang="fr-FR" dirty="0" smtClean="0">
                <a:latin typeface="Times New Roman" pitchFamily="18" charset="0"/>
                <a:cs typeface="Times New Roman" pitchFamily="18" charset="0"/>
              </a:rPr>
              <a:t>   </a:t>
            </a:r>
          </a:p>
          <a:p>
            <a:pPr algn="l" rtl="1">
              <a:buNone/>
            </a:pPr>
            <a:r>
              <a:rPr lang="fr-FR" dirty="0" smtClean="0">
                <a:latin typeface="Times New Roman" pitchFamily="18" charset="0"/>
                <a:cs typeface="Times New Roman" pitchFamily="18" charset="0"/>
              </a:rPr>
              <a:t>     </a:t>
            </a:r>
          </a:p>
          <a:p>
            <a:pPr algn="l" rtl="1">
              <a:buNone/>
            </a:pPr>
            <a:r>
              <a:rPr lang="ar-DZ" dirty="0" smtClean="0">
                <a:latin typeface="Times New Roman" pitchFamily="18" charset="0"/>
                <a:cs typeface="Times New Roman" pitchFamily="18" charset="0"/>
              </a:rPr>
              <a:t> </a:t>
            </a:r>
            <a:r>
              <a:rPr lang="fr-FR" dirty="0" err="1">
                <a:latin typeface="Times New Roman" panose="02020603050405020304" pitchFamily="18" charset="0"/>
                <a:cs typeface="Times New Roman" panose="02020603050405020304" pitchFamily="18" charset="0"/>
              </a:rPr>
              <a:t>Tro</a:t>
            </a:r>
            <a:r>
              <a:rPr lang="fr-FR" baseline="-25000" dirty="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Io</a:t>
            </a:r>
            <a:r>
              <a:rPr lang="fr-FR" baseline="-25000" dirty="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Go</a:t>
            </a:r>
            <a:endParaRPr lang="fr-FR" baseline="-25000" dirty="0">
              <a:latin typeface="Times New Roman" panose="02020603050405020304" pitchFamily="18" charset="0"/>
              <a:cs typeface="Times New Roman" panose="02020603050405020304" pitchFamily="18" charset="0"/>
            </a:endParaRPr>
          </a:p>
          <a:p>
            <a:pPr algn="r">
              <a:buNone/>
            </a:pPr>
            <a:r>
              <a:rPr lang="fr-FR"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Tr</a:t>
            </a:r>
            <a:r>
              <a:rPr lang="fr-FR" baseline="-25000" dirty="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I</a:t>
            </a:r>
            <a:r>
              <a:rPr lang="fr-FR" baseline="-25000" dirty="0" smtClean="0">
                <a:latin typeface="Times New Roman" panose="02020603050405020304" pitchFamily="18" charset="0"/>
                <a:cs typeface="Times New Roman" panose="02020603050405020304" pitchFamily="18" charset="0"/>
              </a:rPr>
              <a:t>+</a:t>
            </a:r>
            <a:r>
              <a:rPr lang="fr-FR" dirty="0" smtClean="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G</a:t>
            </a:r>
            <a:endParaRPr lang="fr-FR" baseline="-25000" dirty="0">
              <a:latin typeface="Times New Roman" panose="02020603050405020304" pitchFamily="18" charset="0"/>
              <a:cs typeface="Times New Roman" panose="02020603050405020304" pitchFamily="18" charset="0"/>
            </a:endParaRPr>
          </a:p>
          <a:p>
            <a:pPr algn="l" rtl="1">
              <a:buNone/>
            </a:pP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a+Txo</a:t>
            </a:r>
            <a:r>
              <a:rPr lang="fr-FR" dirty="0" smtClean="0">
                <a:latin typeface="Times New Roman" pitchFamily="18" charset="0"/>
                <a:cs typeface="Times New Roman" pitchFamily="18" charset="0"/>
              </a:rPr>
              <a:t>   </a:t>
            </a:r>
          </a:p>
          <a:p>
            <a:pPr algn="r">
              <a:buNone/>
            </a:pPr>
            <a:r>
              <a:rPr lang="fr-FR" dirty="0" smtClean="0">
                <a:latin typeface="Times New Roman" pitchFamily="18" charset="0"/>
                <a:cs typeface="Times New Roman" pitchFamily="18" charset="0"/>
              </a:rPr>
              <a:t>  </a:t>
            </a:r>
          </a:p>
          <a:p>
            <a:pPr algn="r">
              <a:buNone/>
            </a:pP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Y*                                                                                             </a:t>
            </a: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Y                                                       </a:t>
            </a:r>
            <a:r>
              <a:rPr lang="ar-DZ"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l" rtl="1">
              <a:buNone/>
            </a:pPr>
            <a:r>
              <a:rPr lang="ar-DZ"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-a</a:t>
            </a:r>
            <a:r>
              <a:rPr lang="ar-DZ" dirty="0" smtClean="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r">
              <a:buNone/>
            </a:pPr>
            <a:r>
              <a:rPr lang="fr-FR"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cxnSp>
        <p:nvCxnSpPr>
          <p:cNvPr id="5" name="Connecteur droit 4"/>
          <p:cNvCxnSpPr/>
          <p:nvPr/>
        </p:nvCxnSpPr>
        <p:spPr>
          <a:xfrm>
            <a:off x="7643573" y="1290247"/>
            <a:ext cx="151061" cy="259773"/>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2331294" y="1309254"/>
            <a:ext cx="187036" cy="25977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3175046" y="1309254"/>
            <a:ext cx="166255" cy="25977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cteur droit 10"/>
          <p:cNvCxnSpPr/>
          <p:nvPr/>
        </p:nvCxnSpPr>
        <p:spPr>
          <a:xfrm>
            <a:off x="5627578" y="1265249"/>
            <a:ext cx="259772" cy="332509"/>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6062181" y="1254858"/>
            <a:ext cx="135082" cy="342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2810000" y="1217511"/>
            <a:ext cx="167738" cy="33250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V="1">
            <a:off x="2954748" y="2763982"/>
            <a:ext cx="0" cy="3418609"/>
          </a:xfrm>
          <a:prstGeom prst="straightConnector1">
            <a:avLst/>
          </a:prstGeom>
          <a:ln w="28575">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flipV="1">
            <a:off x="2592925" y="5418303"/>
            <a:ext cx="7716715" cy="1050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flipV="1">
            <a:off x="2931759" y="4204231"/>
            <a:ext cx="5617752" cy="19015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Connecteur droit 20"/>
          <p:cNvCxnSpPr/>
          <p:nvPr/>
        </p:nvCxnSpPr>
        <p:spPr>
          <a:xfrm flipV="1">
            <a:off x="2922128" y="3367763"/>
            <a:ext cx="6959627" cy="1703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flipV="1">
            <a:off x="2977738" y="4604281"/>
            <a:ext cx="7600207" cy="17154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a:off x="4260273" y="4722444"/>
            <a:ext cx="20782" cy="784515"/>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rot="10800000" flipV="1">
            <a:off x="8456715" y="3761282"/>
            <a:ext cx="1705594" cy="646331"/>
          </a:xfrm>
          <a:prstGeom prst="rect">
            <a:avLst/>
          </a:prstGeom>
        </p:spPr>
        <p:txBody>
          <a:bodyPr wrap="square">
            <a:spAutoFit/>
          </a:bodyPr>
          <a:lstStyle/>
          <a:p>
            <a:r>
              <a:rPr lang="fr-FR" dirty="0" smtClean="0"/>
              <a:t>s=-a+(1-b)</a:t>
            </a:r>
            <a:r>
              <a:rPr lang="fr-FR" dirty="0" err="1" smtClean="0"/>
              <a:t>Yd</a:t>
            </a:r>
            <a:endParaRPr lang="fr-FR" dirty="0" smtClean="0"/>
          </a:p>
          <a:p>
            <a:r>
              <a:rPr lang="fr-FR" dirty="0" smtClean="0"/>
              <a:t> </a:t>
            </a:r>
            <a:endParaRPr lang="fr-F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0264" y="2587336"/>
            <a:ext cx="10297391" cy="1350819"/>
          </a:xfrm>
        </p:spPr>
        <p:txBody>
          <a:bodyPr>
            <a:normAutofit/>
          </a:bodyPr>
          <a:lstStyle/>
          <a:p>
            <a:pPr algn="ctr">
              <a:buNone/>
            </a:pPr>
            <a:r>
              <a:rPr lang="ar-DZ" sz="6000" dirty="0" smtClean="0">
                <a:solidFill>
                  <a:schemeClr val="accent1"/>
                </a:solidFill>
                <a:latin typeface="Traditional Arabic" panose="02020603050405020304" pitchFamily="18" charset="-78"/>
                <a:cs typeface="Traditional Arabic" panose="02020603050405020304" pitchFamily="18" charset="-78"/>
              </a:rPr>
              <a:t>شكرا على </a:t>
            </a:r>
            <a:r>
              <a:rPr lang="ar-DZ" sz="6000" dirty="0" err="1" smtClean="0">
                <a:solidFill>
                  <a:schemeClr val="accent1"/>
                </a:solidFill>
                <a:latin typeface="Traditional Arabic" panose="02020603050405020304" pitchFamily="18" charset="-78"/>
                <a:cs typeface="Traditional Arabic" panose="02020603050405020304" pitchFamily="18" charset="-78"/>
              </a:rPr>
              <a:t>الاصغاءونلتقي</a:t>
            </a:r>
            <a:r>
              <a:rPr lang="ar-DZ" sz="6000" dirty="0" smtClean="0">
                <a:solidFill>
                  <a:schemeClr val="accent1"/>
                </a:solidFill>
                <a:latin typeface="Traditional Arabic" panose="02020603050405020304" pitchFamily="18" charset="-78"/>
                <a:cs typeface="Traditional Arabic" panose="02020603050405020304" pitchFamily="18" charset="-78"/>
              </a:rPr>
              <a:t> </a:t>
            </a:r>
            <a:r>
              <a:rPr lang="ar-DZ" sz="6000" dirty="0" smtClean="0">
                <a:solidFill>
                  <a:schemeClr val="accent1"/>
                </a:solidFill>
                <a:latin typeface="Traditional Arabic" panose="02020603050405020304" pitchFamily="18" charset="-78"/>
                <a:cs typeface="Traditional Arabic" panose="02020603050405020304" pitchFamily="18" charset="-78"/>
              </a:rPr>
              <a:t>في المحاضرة التالية</a:t>
            </a:r>
            <a:endParaRPr lang="fr-FR" sz="6000" dirty="0">
              <a:solidFill>
                <a:schemeClr val="accent1"/>
              </a:solidFill>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533</TotalTime>
  <Words>807</Words>
  <Application>Microsoft Office PowerPoint</Application>
  <PresentationFormat>Grand écran</PresentationFormat>
  <Paragraphs>99</Paragraphs>
  <Slides>9</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9</vt:i4>
      </vt:variant>
    </vt:vector>
  </HeadingPairs>
  <TitlesOfParts>
    <vt:vector size="21" baseType="lpstr">
      <vt:lpstr>Arial</vt:lpstr>
      <vt:lpstr>Calibri</vt:lpstr>
      <vt:lpstr>Century Gothic</vt:lpstr>
      <vt:lpstr>Onyx</vt:lpstr>
      <vt:lpstr>Simplified Arabic</vt:lpstr>
      <vt:lpstr>Symbol</vt:lpstr>
      <vt:lpstr>SymbolMT</vt:lpstr>
      <vt:lpstr>Tahoma</vt:lpstr>
      <vt:lpstr>Times New Roman</vt:lpstr>
      <vt:lpstr>Traditional Arabic</vt:lpstr>
      <vt:lpstr>Wingdings 3</vt:lpstr>
      <vt:lpstr>Brin</vt:lpstr>
      <vt:lpstr>النموذج الكينزي لاقتصاد يتكون من ثلاث قطاعات    الأستاذة: عديسة   </vt:lpstr>
      <vt:lpstr>اقتصر النموذج البسيط الذي درسناه على متغيرين اثنين هما الاستهلاك والاستثمار، وحتى يصبح النموذج أكثر واقعية سنضيف القطاع الحكومي بحيث يمكن للحكومة أن تأثر في الحياة الاقتصادية بأساليب متعددة أهمها: </vt:lpstr>
      <vt:lpstr>تحديد قيمة الدخل التوازني بافتراض أن الضرائب مستقلة عن الدخل والاستثمار تابع للدخل</vt:lpstr>
      <vt:lpstr>y ( 1– b– r ) =a – bTx0+bTr0 + Io + G0  y*=1 /1-b-r  (a – bTx0+bTr0 + Io + G0) ويمكن تمثيل التوازن السابق من خلال عرضنا للشكل البياني التالي: </vt:lpstr>
      <vt:lpstr>2.طريقة إضافات تساوي تسربات: </vt:lpstr>
      <vt:lpstr>تحديد معادلة الدخل التوازني بافتراض أن الضرائب تابعة في الدخل</vt:lpstr>
      <vt:lpstr>ويمكن تمثيل التوازن السابق من خلال عرضنا للشكل البياني التالي: </vt:lpstr>
      <vt:lpstr>2.طريقة إضافات تساوي تسربات: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الموضوع</dc:title>
  <dc:creator>eldjawda</dc:creator>
  <cp:lastModifiedBy>Adissa Oussama</cp:lastModifiedBy>
  <cp:revision>97</cp:revision>
  <dcterms:created xsi:type="dcterms:W3CDTF">2019-11-18T21:56:28Z</dcterms:created>
  <dcterms:modified xsi:type="dcterms:W3CDTF">2020-04-14T09:07:24Z</dcterms:modified>
</cp:coreProperties>
</file>