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257" r:id="rId2"/>
    <p:sldId id="310" r:id="rId3"/>
    <p:sldId id="292" r:id="rId4"/>
    <p:sldId id="309" r:id="rId5"/>
    <p:sldId id="293" r:id="rId6"/>
    <p:sldId id="298" r:id="rId7"/>
    <p:sldId id="262" r:id="rId8"/>
    <p:sldId id="307" r:id="rId9"/>
    <p:sldId id="294" r:id="rId10"/>
    <p:sldId id="311" r:id="rId11"/>
    <p:sldId id="308" r:id="rId12"/>
    <p:sldId id="263" r:id="rId13"/>
    <p:sldId id="265" r:id="rId14"/>
    <p:sldId id="266" r:id="rId15"/>
    <p:sldId id="268" r:id="rId16"/>
    <p:sldId id="271" r:id="rId17"/>
    <p:sldId id="272" r:id="rId18"/>
    <p:sldId id="273" r:id="rId19"/>
    <p:sldId id="274" r:id="rId20"/>
    <p:sldId id="277" r:id="rId21"/>
    <p:sldId id="278" r:id="rId22"/>
    <p:sldId id="279" r:id="rId23"/>
    <p:sldId id="280" r:id="rId24"/>
    <p:sldId id="304" r:id="rId25"/>
    <p:sldId id="282" r:id="rId26"/>
    <p:sldId id="283" r:id="rId27"/>
    <p:sldId id="296" r:id="rId28"/>
    <p:sldId id="300" r:id="rId29"/>
    <p:sldId id="302" r:id="rId30"/>
    <p:sldId id="30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-64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58E01-AA8A-431F-8CE7-1414081A58C8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89C2B-DEAF-45B6-8E79-4DE29F554D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59318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2DDE5-C5EB-44E9-83E7-CAB6A010CE9E}" type="slidenum">
              <a:rPr lang="ar-SA" smtClean="0">
                <a:solidFill>
                  <a:prstClr val="black"/>
                </a:solidFill>
              </a:rPr>
              <a:pPr/>
              <a:t>3</a:t>
            </a:fld>
            <a:endParaRPr lang="ar-S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607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2DDE5-C5EB-44E9-83E7-CAB6A010CE9E}" type="slidenum">
              <a:rPr lang="ar-SA" smtClean="0">
                <a:solidFill>
                  <a:prstClr val="black"/>
                </a:solidFill>
              </a:rPr>
              <a:pPr/>
              <a:t>4</a:t>
            </a:fld>
            <a:endParaRPr lang="ar-S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607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2DDE5-C5EB-44E9-83E7-CAB6A010CE9E}" type="slidenum">
              <a:rPr lang="ar-SA" smtClean="0">
                <a:solidFill>
                  <a:prstClr val="black"/>
                </a:solidFill>
              </a:rPr>
              <a:pPr/>
              <a:t>5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5220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www.arabangel.net/vb/imgcache2/6521.gif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خطط انسيابي: رابط 15"/>
          <p:cNvSpPr/>
          <p:nvPr/>
        </p:nvSpPr>
        <p:spPr>
          <a:xfrm rot="21001314">
            <a:off x="1746162" y="116628"/>
            <a:ext cx="4846785" cy="6398464"/>
          </a:xfrm>
          <a:prstGeom prst="flowChartConnector">
            <a:avLst/>
          </a:prstGeom>
        </p:spPr>
        <p:style>
          <a:lnRef idx="1">
            <a:schemeClr val="accent3"/>
          </a:lnRef>
          <a:fillRef idx="1002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lnSpc>
                <a:spcPct val="150000"/>
              </a:lnSpc>
              <a:defRPr/>
            </a:pPr>
            <a:r>
              <a:rPr lang="ar-DZ" sz="3600" b="1" dirty="0">
                <a:solidFill>
                  <a:schemeClr val="bg1"/>
                </a:solidFill>
                <a:latin typeface="Simplified Arabic" pitchFamily="18" charset="-78"/>
                <a:ea typeface="Tahoma" pitchFamily="34" charset="0"/>
                <a:cs typeface="Simplified Arabic" pitchFamily="18" charset="-78"/>
              </a:rPr>
              <a:t>المحاضرة رقم </a:t>
            </a:r>
            <a:r>
              <a:rPr lang="fr-FR" sz="3600" b="1" dirty="0">
                <a:solidFill>
                  <a:schemeClr val="bg1"/>
                </a:solidFill>
                <a:latin typeface="Simplified Arabic" pitchFamily="18" charset="-78"/>
                <a:ea typeface="Tahoma" pitchFamily="34" charset="0"/>
                <a:cs typeface="Simplified Arabic" pitchFamily="18" charset="-78"/>
              </a:rPr>
              <a:t>06</a:t>
            </a:r>
            <a:r>
              <a:rPr lang="ar-DZ" sz="3600" b="1" dirty="0">
                <a:solidFill>
                  <a:schemeClr val="bg1"/>
                </a:solidFill>
                <a:latin typeface="Simplified Arabic" pitchFamily="18" charset="-78"/>
                <a:ea typeface="Tahoma" pitchFamily="34" charset="0"/>
                <a:cs typeface="Simplified Arabic" pitchFamily="18" charset="-78"/>
              </a:rPr>
              <a:t>: الانحدار الخطي البسيط</a:t>
            </a:r>
            <a:endParaRPr lang="ar-SA" sz="3600" b="1" dirty="0">
              <a:solidFill>
                <a:schemeClr val="bg1"/>
              </a:solidFill>
              <a:latin typeface="Simplified Arabic" pitchFamily="18" charset="-78"/>
              <a:ea typeface="Tahoma" pitchFamily="34" charset="0"/>
              <a:cs typeface="Simplified Arabic" pitchFamily="18" charset="-78"/>
            </a:endParaRPr>
          </a:p>
        </p:txBody>
      </p:sp>
      <p:pic>
        <p:nvPicPr>
          <p:cNvPr id="20" name="Picture 2" descr="http://www.arabangel.net/vb/imgcache2/6521.gif"/>
          <p:cNvPicPr>
            <a:picLocks noChangeAspect="1" noChangeArrowheads="1"/>
          </p:cNvPicPr>
          <p:nvPr/>
        </p:nvPicPr>
        <p:blipFill>
          <a:blip r:embed="rId2" r:link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132436">
            <a:off x="8523830" y="4867157"/>
            <a:ext cx="2188161" cy="168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875934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213" y="1137813"/>
            <a:ext cx="113299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DZ" sz="2800" dirty="0" smtClean="0">
                <a:solidFill>
                  <a:srgbClr val="FF0000"/>
                </a:solidFill>
                <a:latin typeface="KhalidArtbold-Identity-H"/>
              </a:rPr>
              <a:t>2-</a:t>
            </a:r>
            <a:r>
              <a:rPr lang="ar-DZ" sz="2800" dirty="0" smtClean="0">
                <a:solidFill>
                  <a:srgbClr val="FF0000"/>
                </a:solidFill>
                <a:latin typeface="SimplifiedArabic-Identity-H"/>
              </a:rPr>
              <a:t> </a:t>
            </a:r>
            <a:r>
              <a:rPr lang="ar-DZ" sz="2800" dirty="0">
                <a:solidFill>
                  <a:srgbClr val="FF0000"/>
                </a:solidFill>
                <a:latin typeface="KhalidArtbold-Identity-H"/>
              </a:rPr>
              <a:t>المعنوية الجزئية للنموذج:</a:t>
            </a:r>
          </a:p>
          <a:p>
            <a:pPr algn="r" rtl="1"/>
            <a:r>
              <a:rPr lang="ar-DZ" sz="2800" dirty="0">
                <a:latin typeface="KhalidArtbold-Identity-H"/>
              </a:rPr>
              <a:t>يقصد بها اختبار معنوية معاملات الانحدار لكل متغير من المتغيرات </a:t>
            </a:r>
            <a:r>
              <a:rPr lang="ar-DZ" sz="2800" dirty="0" smtClean="0">
                <a:latin typeface="KhalidArtbold-Identity-H"/>
              </a:rPr>
              <a:t>المستقلة على </a:t>
            </a:r>
            <a:r>
              <a:rPr lang="ar-DZ" sz="2800" dirty="0">
                <a:latin typeface="KhalidArtbold-Identity-H"/>
              </a:rPr>
              <a:t>حدى بالإضافة إلى ثابت </a:t>
            </a:r>
            <a:r>
              <a:rPr lang="ar-DZ" sz="2800" dirty="0" smtClean="0">
                <a:latin typeface="KhalidArtbold-Identity-H"/>
              </a:rPr>
              <a:t>الانحدار</a:t>
            </a:r>
            <a:r>
              <a:rPr lang="fr-FR" sz="2800" dirty="0" smtClean="0">
                <a:latin typeface="KhalidArtbold-Identity-H"/>
              </a:rPr>
              <a:t>,</a:t>
            </a:r>
            <a:r>
              <a:rPr lang="fr-FR" sz="2800" dirty="0" smtClean="0">
                <a:latin typeface="SimplifiedArabic-Identity-H"/>
              </a:rPr>
              <a:t> (constant)</a:t>
            </a:r>
            <a:r>
              <a:rPr lang="ar-DZ" sz="2800" dirty="0" smtClean="0">
                <a:latin typeface="KhalidArtbold-Identity-H"/>
              </a:rPr>
              <a:t> وذلك من خلال اختبار(ت</a:t>
            </a:r>
            <a:r>
              <a:rPr lang="ar-DZ" sz="2800" dirty="0" err="1" smtClean="0">
                <a:latin typeface="KhalidArtbold-Identity-H"/>
              </a:rPr>
              <a:t>)</a:t>
            </a:r>
            <a:r>
              <a:rPr lang="ar-DZ" sz="2800" dirty="0" smtClean="0">
                <a:latin typeface="KhalidArtbold-Identity-H"/>
              </a:rPr>
              <a:t> </a:t>
            </a:r>
            <a:r>
              <a:rPr lang="fr-FR" sz="2800" dirty="0" smtClean="0">
                <a:latin typeface="KhalidArtbold-Identity-H"/>
              </a:rPr>
              <a:t>(</a:t>
            </a:r>
            <a:r>
              <a:rPr lang="fr-FR" sz="2800" dirty="0" smtClean="0">
                <a:latin typeface="SimplifiedArabic-Identity-H"/>
              </a:rPr>
              <a:t>T-test)</a:t>
            </a:r>
            <a:r>
              <a:rPr lang="ar-DZ" sz="2800" dirty="0" smtClean="0">
                <a:latin typeface="KhalidArtbold-Identity-H"/>
              </a:rPr>
              <a:t> ، حيث </a:t>
            </a:r>
            <a:r>
              <a:rPr lang="ar-DZ" sz="2800" dirty="0">
                <a:latin typeface="KhalidArtbold-Identity-H"/>
              </a:rPr>
              <a:t>يجب أن تفوق قيمته المحسوبة القيمة الجدولية</a:t>
            </a:r>
            <a:r>
              <a:rPr lang="ar-DZ" sz="2800" dirty="0" err="1">
                <a:latin typeface="KhalidArtbold-Identity-H"/>
              </a:rPr>
              <a:t>.</a:t>
            </a:r>
            <a:r>
              <a:rPr lang="ar-DZ" sz="2800" dirty="0">
                <a:latin typeface="KhalidArtbold-Identity-H"/>
              </a:rPr>
              <a:t> </a:t>
            </a:r>
            <a:r>
              <a:rPr lang="ar-DZ" sz="2800" dirty="0" smtClean="0"/>
              <a:t>وعموما يمكن </a:t>
            </a:r>
            <a:r>
              <a:rPr lang="ar-DZ" sz="2800" dirty="0" smtClean="0"/>
              <a:t>الاستناد على ما يلي للحكم على المعنوية </a:t>
            </a:r>
            <a:r>
              <a:rPr lang="ar-DZ" sz="2800" dirty="0" err="1" smtClean="0"/>
              <a:t>الجزئية:</a:t>
            </a:r>
            <a:endParaRPr lang="ar-DZ" sz="2800" dirty="0">
              <a:latin typeface="KhalidArtbold-Identity-H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700212" y="3719513"/>
            <a:ext cx="8829675" cy="1909762"/>
            <a:chOff x="1714500" y="3448051"/>
            <a:chExt cx="8829675" cy="23812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14500" y="3448051"/>
              <a:ext cx="8829675" cy="23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5214939" y="3490486"/>
              <a:ext cx="2514599" cy="3242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 rtl="1"/>
              <a:r>
                <a:rPr lang="fr-FR" sz="1500" b="1" i="1" dirty="0" smtClean="0">
                  <a:solidFill>
                    <a:schemeClr val="bg2"/>
                  </a:solidFill>
                  <a:latin typeface="KhalidArtbold-Identity-H"/>
                </a:rPr>
                <a:t>Basé sur un test bilatéral;</a:t>
              </a:r>
              <a:endParaRPr lang="ar-DZ" sz="1500" b="1" i="1" dirty="0">
                <a:solidFill>
                  <a:schemeClr val="bg2"/>
                </a:solidFill>
                <a:latin typeface="KhalidArtbold-Identity-H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4080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823" y="754559"/>
            <a:ext cx="11536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DZ" sz="2400" dirty="0" smtClean="0">
                <a:solidFill>
                  <a:srgbClr val="FF0000"/>
                </a:solidFill>
              </a:rPr>
              <a:t>3 مدى توفر شروط الطريقة المستخدمة في تقدير معالم نموذج الانحدار: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ar-DZ" sz="2400" dirty="0" smtClean="0"/>
              <a:t>يعتبر أشهر هذه الطرق طريقة المربعات الصغرى</a:t>
            </a:r>
            <a:r>
              <a:rPr lang="fr-FR" sz="2400" dirty="0" smtClean="0"/>
              <a:t> OLS </a:t>
            </a:r>
            <a:r>
              <a:rPr lang="ar-DZ" sz="2400" dirty="0" smtClean="0"/>
              <a:t>، وتتمثل أهم شروط هذه الطريقة ما </a:t>
            </a:r>
            <a:r>
              <a:rPr lang="ar-DZ" sz="2400" dirty="0" err="1" smtClean="0"/>
              <a:t>يلي:</a:t>
            </a:r>
            <a:endParaRPr lang="ar-DZ" sz="2400" dirty="0" smtClean="0"/>
          </a:p>
          <a:p>
            <a:pPr marL="457200" indent="-457200" algn="just" rtl="1">
              <a:buAutoNum type="arabic1Minus"/>
            </a:pPr>
            <a:r>
              <a:rPr lang="ar-DZ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التوزيع </a:t>
            </a:r>
            <a:r>
              <a:rPr lang="ar-DZ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الطبيعي </a:t>
            </a:r>
            <a:r>
              <a:rPr lang="ar-DZ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ar-DZ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إعتدالية</a:t>
            </a:r>
            <a:r>
              <a:rPr lang="ar-DZ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التوزيع الاحتمالي للبواقي</a:t>
            </a:r>
            <a:r>
              <a:rPr lang="ar-DZ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r>
              <a:rPr lang="fr-FR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ar-DZ" sz="2400" dirty="0" err="1" smtClean="0"/>
              <a:t>:</a:t>
            </a:r>
            <a:endParaRPr lang="ar-DZ" sz="2400" dirty="0" smtClean="0"/>
          </a:p>
          <a:p>
            <a:pPr indent="-457200" algn="just" rtl="1"/>
            <a:r>
              <a:rPr lang="ar-DZ" sz="2400" dirty="0" smtClean="0"/>
              <a:t>حتى نتمكن من الاعتماد على </a:t>
            </a:r>
            <a:r>
              <a:rPr lang="ar-DZ" sz="2400" dirty="0" smtClean="0"/>
              <a:t>اختبار(ف</a:t>
            </a:r>
            <a:r>
              <a:rPr lang="ar-DZ" sz="2400" dirty="0" smtClean="0"/>
              <a:t>) في المعنوية الكلية </a:t>
            </a:r>
            <a:r>
              <a:rPr lang="ar-DZ" sz="2400" dirty="0" smtClean="0"/>
              <a:t>واختبار(ت</a:t>
            </a:r>
            <a:r>
              <a:rPr lang="ar-DZ" sz="2400" dirty="0" err="1" smtClean="0"/>
              <a:t>)</a:t>
            </a:r>
            <a:r>
              <a:rPr lang="fr-FR" sz="2400" dirty="0" smtClean="0"/>
              <a:t> </a:t>
            </a:r>
            <a:r>
              <a:rPr lang="ar-DZ" sz="2400" dirty="0" smtClean="0"/>
              <a:t>في المعنوية الجزئية يجب توفر شرط </a:t>
            </a:r>
            <a:r>
              <a:rPr lang="ar-DZ" sz="2400" dirty="0" err="1" smtClean="0"/>
              <a:t>إعتدالية</a:t>
            </a:r>
            <a:r>
              <a:rPr lang="ar-DZ" sz="2400" dirty="0" smtClean="0"/>
              <a:t> التوزيع الاحتمالي للبواقي.</a:t>
            </a:r>
            <a:r>
              <a:rPr lang="fr-FR" sz="2400" dirty="0" smtClean="0"/>
              <a:t> </a:t>
            </a:r>
            <a:r>
              <a:rPr lang="ar-DZ" sz="2400" dirty="0" smtClean="0"/>
              <a:t>علما أن هذا الشرط مرتبط بحجم العينة إذا يعتبر تحققه ضروري في حالة</a:t>
            </a:r>
            <a:r>
              <a:rPr lang="fr-FR" sz="2400" dirty="0" smtClean="0"/>
              <a:t> </a:t>
            </a:r>
            <a:r>
              <a:rPr lang="ar-DZ" sz="2400" dirty="0" smtClean="0"/>
              <a:t>العينات الصغيرة، بينما يمكن تجاوزه في حالة العينات الكبيرة ذلك لأنه</a:t>
            </a:r>
            <a:r>
              <a:rPr lang="fr-FR" sz="2400" dirty="0" smtClean="0"/>
              <a:t> </a:t>
            </a:r>
            <a:r>
              <a:rPr lang="ar-DZ" sz="2400" dirty="0" smtClean="0"/>
              <a:t>وفقا لنظرية الحد المركزية فإن التوزيعات الاحتمالية تؤول إلى التوزيع</a:t>
            </a:r>
            <a:r>
              <a:rPr lang="fr-FR" sz="2400" dirty="0" smtClean="0"/>
              <a:t> </a:t>
            </a:r>
            <a:r>
              <a:rPr lang="ar-DZ" sz="2400" dirty="0" smtClean="0"/>
              <a:t>الطبيعي في حالة العينات التي يزيد حجمها عن 30 </a:t>
            </a:r>
            <a:r>
              <a:rPr lang="ar-DZ" sz="2400" dirty="0" err="1" smtClean="0"/>
              <a:t>مشاهدة </a:t>
            </a:r>
            <a:r>
              <a:rPr lang="ar-DZ" sz="2400" dirty="0" smtClean="0"/>
              <a:t>(استمارة</a:t>
            </a:r>
            <a:r>
              <a:rPr lang="ar-DZ" sz="2400" dirty="0" err="1" smtClean="0"/>
              <a:t>).</a:t>
            </a:r>
            <a:endParaRPr lang="ar-DZ" sz="2400" dirty="0" smtClean="0"/>
          </a:p>
          <a:p>
            <a:pPr algn="just" rtl="1"/>
            <a:r>
              <a:rPr lang="ar-DZ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ب </a:t>
            </a:r>
            <a:r>
              <a:rPr lang="ar-DZ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- الاستقلال الذاتي </a:t>
            </a:r>
            <a:r>
              <a:rPr lang="ar-DZ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للبواقي:</a:t>
            </a:r>
            <a:endParaRPr lang="ar-DZ" sz="2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 rtl="1"/>
            <a:r>
              <a:rPr lang="ar-DZ" sz="2400" dirty="0" smtClean="0"/>
              <a:t>تعود أهمية ضرورة وجود استقلال ذاتي للبواقي في تحليل الانحدار، إلى أن وجود</a:t>
            </a:r>
            <a:r>
              <a:rPr lang="fr-FR" sz="2400" dirty="0" smtClean="0"/>
              <a:t> </a:t>
            </a:r>
            <a:r>
              <a:rPr lang="ar-DZ" sz="2400" dirty="0" smtClean="0"/>
              <a:t>هذا الارتباط الذاتي يجعل قيمة التباين المقدر </a:t>
            </a:r>
            <a:r>
              <a:rPr lang="ar-DZ" sz="2400" dirty="0" err="1" smtClean="0"/>
              <a:t>للخطأ </a:t>
            </a:r>
            <a:r>
              <a:rPr lang="ar-DZ" sz="2400" dirty="0" smtClean="0"/>
              <a:t>(الخطأ المعياري) يكون</a:t>
            </a:r>
            <a:r>
              <a:rPr lang="fr-FR" sz="2400" dirty="0" smtClean="0"/>
              <a:t> </a:t>
            </a:r>
            <a:r>
              <a:rPr lang="ar-DZ" sz="2400" dirty="0" smtClean="0"/>
              <a:t>أقل من قيمته </a:t>
            </a:r>
            <a:r>
              <a:rPr lang="ar-DZ" sz="2400" dirty="0" err="1" smtClean="0"/>
              <a:t>الحقيقية.</a:t>
            </a:r>
            <a:r>
              <a:rPr lang="ar-DZ" sz="2400" dirty="0" smtClean="0"/>
              <a:t> وبالتالي فإن القيم  الإحصائية التي تعتمد في حسابها</a:t>
            </a:r>
            <a:r>
              <a:rPr lang="fr-FR" sz="2400" dirty="0" smtClean="0"/>
              <a:t> </a:t>
            </a:r>
            <a:r>
              <a:rPr lang="ar-DZ" sz="2400" dirty="0" smtClean="0"/>
              <a:t>على التباين المقدر للخطأ مثل</a:t>
            </a:r>
            <a:r>
              <a:rPr lang="fr-FR" sz="2400" dirty="0" smtClean="0"/>
              <a:t> (</a:t>
            </a:r>
            <a:r>
              <a:rPr lang="fr-FR" sz="2400" dirty="0" smtClean="0"/>
              <a:t>R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) ،(F) ،(</a:t>
            </a:r>
            <a:r>
              <a:rPr lang="en-US" sz="2400" dirty="0" smtClean="0"/>
              <a:t>T</a:t>
            </a:r>
            <a:r>
              <a:rPr lang="fr-FR" sz="2400" dirty="0" smtClean="0"/>
              <a:t>) </a:t>
            </a:r>
            <a:r>
              <a:rPr lang="ar-DZ" sz="2400" dirty="0" smtClean="0"/>
              <a:t> تكون أكبر من قيمها  </a:t>
            </a:r>
            <a:r>
              <a:rPr lang="ar-DZ" sz="2400" dirty="0" err="1" smtClean="0"/>
              <a:t>الحقيقية</a:t>
            </a:r>
            <a:r>
              <a:rPr lang="ar-DZ" sz="2400" dirty="0" smtClean="0"/>
              <a:t>، مما يجعل قرار الحكم على صلاحية النموذج قرار مشكوك فيه.</a:t>
            </a:r>
          </a:p>
          <a:p>
            <a:pPr algn="just" rtl="1"/>
            <a:r>
              <a:rPr lang="ar-DZ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ج- </a:t>
            </a:r>
            <a:r>
              <a:rPr lang="ar-DZ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اختبار تجانس </a:t>
            </a:r>
            <a:r>
              <a:rPr lang="ar-DZ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البواقي </a:t>
            </a:r>
            <a:r>
              <a:rPr lang="ar-DZ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(اختبار ثبات التباين</a:t>
            </a:r>
            <a:r>
              <a:rPr lang="ar-DZ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r>
              <a:rPr lang="fr-FR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ar-DZ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</a:t>
            </a:r>
            <a:endParaRPr lang="ar-DZ" sz="2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 rtl="1"/>
            <a:r>
              <a:rPr lang="ar-DZ" sz="2400" dirty="0" smtClean="0"/>
              <a:t>إن عدم ثبات التباين في نموذج الانحدار يؤدي نفس الآثار المترتبة من وجود</a:t>
            </a:r>
            <a:r>
              <a:rPr lang="fr-FR" sz="2400" dirty="0" smtClean="0"/>
              <a:t> </a:t>
            </a:r>
            <a:r>
              <a:rPr lang="ar-DZ" sz="2400" dirty="0" smtClean="0"/>
              <a:t>ارتباط  ذاتي بين البواقي، حيث تكون الأخطاء المعيارية المقدرة أقل من</a:t>
            </a:r>
            <a:r>
              <a:rPr lang="fr-FR" sz="2400" dirty="0" smtClean="0"/>
              <a:t> </a:t>
            </a:r>
            <a:r>
              <a:rPr lang="ar-DZ" sz="2400" dirty="0" smtClean="0"/>
              <a:t>قيمتها </a:t>
            </a:r>
            <a:r>
              <a:rPr lang="ar-DZ" sz="2400" dirty="0" err="1" smtClean="0"/>
              <a:t>الحقيقية.</a:t>
            </a:r>
            <a:endParaRPr lang="fr-FR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مربع نص 20"/>
          <p:cNvSpPr txBox="1"/>
          <p:nvPr/>
        </p:nvSpPr>
        <p:spPr>
          <a:xfrm>
            <a:off x="7596198" y="3714753"/>
            <a:ext cx="92869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>
                <a:solidFill>
                  <a:srgbClr val="6600FF"/>
                </a:solidFill>
              </a:rPr>
              <a:t>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524000" y="285729"/>
            <a:ext cx="907256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3500" b="1" dirty="0">
                <a:solidFill>
                  <a:srgbClr val="FFFF00"/>
                </a:solidFill>
              </a:rPr>
              <a:t>حساب  الانحدار الخطي البسيط باستخدام برنامج </a:t>
            </a:r>
            <a:r>
              <a:rPr lang="ar-DZ" sz="3500" b="1" dirty="0" err="1">
                <a:solidFill>
                  <a:srgbClr val="FFFF00"/>
                </a:solidFill>
              </a:rPr>
              <a:t>الـ</a:t>
            </a:r>
            <a:r>
              <a:rPr lang="fr-FR" sz="3500" b="1" dirty="0">
                <a:solidFill>
                  <a:srgbClr val="FFFF00"/>
                </a:solidFill>
              </a:rPr>
              <a:t>SPSS </a:t>
            </a:r>
            <a:r>
              <a:rPr lang="ar-DZ" sz="3500" b="1" dirty="0">
                <a:solidFill>
                  <a:srgbClr val="FFFF00"/>
                </a:solidFill>
              </a:rPr>
              <a:t> :</a:t>
            </a:r>
          </a:p>
          <a:p>
            <a:pPr algn="just" rtl="1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524000" y="1070444"/>
            <a:ext cx="9144000" cy="1572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1">
              <a:lnSpc>
                <a:spcPct val="150000"/>
              </a:lnSpc>
              <a:defRPr/>
            </a:pPr>
            <a:r>
              <a:rPr lang="fr-FR" altLang="fr-FR" sz="3000" b="1" dirty="0">
                <a:solidFill>
                  <a:srgbClr val="FF0000"/>
                </a:solidFill>
              </a:rPr>
              <a:t>1- </a:t>
            </a:r>
            <a:r>
              <a:rPr lang="fr-FR" altLang="fr-FR" sz="2800" b="1" dirty="0"/>
              <a:t>Menu Analyse--&gt;  Régression--&gt; Linéaire</a:t>
            </a:r>
          </a:p>
          <a:p>
            <a:pPr algn="l">
              <a:lnSpc>
                <a:spcPct val="80000"/>
              </a:lnSpc>
              <a:defRPr/>
            </a:pPr>
            <a:endParaRPr lang="fr-FR" altLang="fr-FR" sz="3200" dirty="0">
              <a:solidFill>
                <a:srgbClr val="FF0000"/>
              </a:solidFill>
            </a:endParaRPr>
          </a:p>
          <a:p>
            <a:pPr algn="l">
              <a:lnSpc>
                <a:spcPct val="80000"/>
              </a:lnSpc>
              <a:defRPr/>
            </a:pPr>
            <a:endParaRPr lang="fr-FR" altLang="fr-FR" sz="32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22391" r="36310" b="47103"/>
          <a:stretch>
            <a:fillRect/>
          </a:stretch>
        </p:blipFill>
        <p:spPr bwMode="auto">
          <a:xfrm>
            <a:off x="1809720" y="2428868"/>
            <a:ext cx="871540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35785496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 rotWithShape="1">
          <a:blip r:embed="rId2"/>
          <a:srcRect l="8929" t="44876" r="38713" b="14756"/>
          <a:stretch/>
        </p:blipFill>
        <p:spPr bwMode="auto">
          <a:xfrm>
            <a:off x="42864" y="1548619"/>
            <a:ext cx="6362466" cy="41369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25714" t="18036" r="25536" b="23571"/>
          <a:stretch>
            <a:fillRect/>
          </a:stretch>
        </p:blipFill>
        <p:spPr bwMode="auto">
          <a:xfrm>
            <a:off x="6400800" y="836023"/>
            <a:ext cx="5791199" cy="529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5066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4562375" y="203279"/>
            <a:ext cx="762962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r>
              <a:rPr lang="ar-DZ" sz="2800" b="1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الزر </a:t>
            </a:r>
            <a:r>
              <a:rPr lang="fr-FR" sz="2800" b="1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Statistiques </a:t>
            </a:r>
          </a:p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r>
              <a:rPr lang="ar-DZ" sz="2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نقوم </a:t>
            </a:r>
            <a:r>
              <a:rPr lang="ar-DZ" sz="2800" dirty="0">
                <a:latin typeface="Calibri" pitchFamily="34" charset="0"/>
                <a:ea typeface="Calibri" pitchFamily="34" charset="0"/>
                <a:cs typeface="Arial" pitchFamily="34" charset="0"/>
              </a:rPr>
              <a:t>بتحديد الخيارات التالية:</a:t>
            </a:r>
            <a:endParaRPr lang="fr-FR" sz="2800" dirty="0">
              <a:latin typeface="Arial" pitchFamily="34" charset="0"/>
              <a:cs typeface="Arial" pitchFamily="34" charset="0"/>
            </a:endParaRPr>
          </a:p>
          <a:p>
            <a:pPr algn="r" defTabSz="914400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F76FE4"/>
              </a:buClr>
              <a:buFont typeface="Wingdings" pitchFamily="2" charset="2"/>
              <a:buChar char="ü"/>
            </a:pPr>
            <a:r>
              <a:rPr lang="fr-FR" sz="28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Estimations</a:t>
            </a:r>
            <a:r>
              <a:rPr lang="ar-DZ" sz="2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lang="ar-DZ" sz="2800" dirty="0">
                <a:latin typeface="Calibri" pitchFamily="34" charset="0"/>
                <a:ea typeface="Calibri" pitchFamily="34" charset="0"/>
                <a:cs typeface="Arial" pitchFamily="34" charset="0"/>
              </a:rPr>
              <a:t>لتقدير </a:t>
            </a:r>
            <a:r>
              <a:rPr lang="ar-DZ" sz="2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معاملات </a:t>
            </a:r>
            <a:r>
              <a:rPr lang="ar-DZ" sz="2800" dirty="0">
                <a:latin typeface="Calibri" pitchFamily="34" charset="0"/>
                <a:ea typeface="Calibri" pitchFamily="34" charset="0"/>
                <a:cs typeface="Arial" pitchFamily="34" charset="0"/>
              </a:rPr>
              <a:t>نموذج الانحدار </a:t>
            </a:r>
            <a:endParaRPr lang="ar-DZ" sz="2800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algn="r" defTabSz="914400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F76FE4"/>
              </a:buClr>
              <a:buFont typeface="Wingdings" pitchFamily="2" charset="2"/>
              <a:buChar char="ü"/>
            </a:pPr>
            <a:r>
              <a:rPr lang="fr-FR" sz="28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Intervalle</a:t>
            </a:r>
            <a:r>
              <a:rPr lang="en-US" sz="2800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lang="fr-FR" sz="2800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de confiance</a:t>
            </a:r>
            <a:r>
              <a:rPr lang="ar-DZ" sz="2800" dirty="0">
                <a:latin typeface="Calibri" pitchFamily="34" charset="0"/>
                <a:ea typeface="Calibri" pitchFamily="34" charset="0"/>
                <a:cs typeface="Arial" pitchFamily="34" charset="0"/>
              </a:rPr>
              <a:t> : لتقدير </a:t>
            </a:r>
            <a:r>
              <a:rPr lang="ar-DZ" sz="2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مجال الثقة </a:t>
            </a:r>
            <a:r>
              <a:rPr lang="fr-FR" sz="2800" dirty="0">
                <a:latin typeface="Calibri" pitchFamily="34" charset="0"/>
                <a:ea typeface="Calibri" pitchFamily="34" charset="0"/>
                <a:cs typeface="Arial" pitchFamily="34" charset="0"/>
              </a:rPr>
              <a:t>95% </a:t>
            </a:r>
            <a:r>
              <a:rPr lang="ar-DZ" sz="2800" dirty="0">
                <a:latin typeface="Calibri" pitchFamily="34" charset="0"/>
                <a:ea typeface="Calibri" pitchFamily="34" charset="0"/>
                <a:cs typeface="Arial" pitchFamily="34" charset="0"/>
              </a:rPr>
              <a:t> لمعلمي الانحدار.</a:t>
            </a:r>
            <a:endParaRPr lang="fr-FR" sz="2800" dirty="0">
              <a:latin typeface="Arial" pitchFamily="34" charset="0"/>
              <a:cs typeface="Arial" pitchFamily="34" charset="0"/>
            </a:endParaRPr>
          </a:p>
          <a:p>
            <a:pPr algn="r" defTabSz="914400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F76FE4"/>
              </a:buClr>
              <a:buFont typeface="Wingdings" pitchFamily="2" charset="2"/>
              <a:buChar char="ü"/>
            </a:pPr>
            <a:r>
              <a:rPr lang="fr-FR" sz="2800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Qualité de l’ajustement</a:t>
            </a:r>
            <a:r>
              <a:rPr lang="ar-DZ" sz="2800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DZ" sz="2800" dirty="0">
                <a:latin typeface="Calibri" pitchFamily="34" charset="0"/>
                <a:ea typeface="Calibri" pitchFamily="34" charset="0"/>
                <a:cs typeface="Arial" pitchFamily="34" charset="0"/>
              </a:rPr>
              <a:t>: لتقدير جودة </a:t>
            </a:r>
            <a:r>
              <a:rPr lang="ar-DZ" sz="2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النموذج (لعرض جدول تحليل التباين و معامل التحديد).</a:t>
            </a:r>
            <a:endParaRPr lang="fr-FR" sz="2800" dirty="0">
              <a:latin typeface="Arial" pitchFamily="34" charset="0"/>
              <a:cs typeface="Arial" pitchFamily="34" charset="0"/>
            </a:endParaRPr>
          </a:p>
          <a:p>
            <a:pPr algn="r" defTabSz="914400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F76FE4"/>
              </a:buClr>
              <a:buFont typeface="Wingdings" pitchFamily="2" charset="2"/>
              <a:buChar char="ü"/>
            </a:pPr>
            <a:r>
              <a:rPr lang="fr-FR" sz="2800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Caractéristiques</a:t>
            </a:r>
            <a:r>
              <a:rPr lang="ar-DZ" sz="2800" dirty="0">
                <a:latin typeface="Calibri" pitchFamily="34" charset="0"/>
                <a:ea typeface="Calibri" pitchFamily="34" charset="0"/>
                <a:cs typeface="Arial" pitchFamily="34" charset="0"/>
              </a:rPr>
              <a:t>: لعرض الإحصاءات الوصفية.</a:t>
            </a:r>
            <a:endParaRPr lang="fr-FR" sz="2800" dirty="0">
              <a:latin typeface="Arial" pitchFamily="34" charset="0"/>
              <a:cs typeface="Arial" pitchFamily="34" charset="0"/>
            </a:endParaRPr>
          </a:p>
          <a:p>
            <a:pPr algn="r" defTabSz="914400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F76FE4"/>
              </a:buClr>
              <a:buFont typeface="Wingdings" pitchFamily="2" charset="2"/>
              <a:buChar char="ü"/>
            </a:pPr>
            <a:r>
              <a:rPr lang="fr-FR" sz="2800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Mesure et corrélations partielles</a:t>
            </a:r>
            <a:r>
              <a:rPr lang="ar-DZ" sz="2800" dirty="0">
                <a:latin typeface="Calibri" pitchFamily="34" charset="0"/>
                <a:ea typeface="Calibri" pitchFamily="34" charset="0"/>
                <a:cs typeface="Arial" pitchFamily="34" charset="0"/>
              </a:rPr>
              <a:t>: لحساب معاملات الارتباط البسيط و الجزئي</a:t>
            </a:r>
            <a:r>
              <a:rPr lang="ar-DZ" sz="2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lang="fr-FR" sz="2800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algn="r" defTabSz="914400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F76FE4"/>
              </a:buClr>
              <a:buFont typeface="Wingdings" pitchFamily="2" charset="2"/>
              <a:buChar char="ü"/>
            </a:pPr>
            <a:r>
              <a:rPr lang="fr-FR" sz="2800" b="1" dirty="0" smtClean="0">
                <a:solidFill>
                  <a:srgbClr val="FFC000"/>
                </a:solidFill>
                <a:latin typeface="Calibri" pitchFamily="34" charset="0"/>
                <a:cs typeface="Arial" pitchFamily="34" charset="0"/>
              </a:rPr>
              <a:t>:</a:t>
            </a:r>
            <a:r>
              <a:rPr lang="fr-FR" sz="2800" b="1" dirty="0" err="1" smtClean="0">
                <a:solidFill>
                  <a:srgbClr val="FFC000"/>
                </a:solidFill>
                <a:latin typeface="Calibri" pitchFamily="34" charset="0"/>
                <a:cs typeface="Arial" pitchFamily="34" charset="0"/>
              </a:rPr>
              <a:t>Durbin</a:t>
            </a:r>
            <a:r>
              <a:rPr lang="fr-FR" sz="2800" b="1" dirty="0" smtClean="0">
                <a:solidFill>
                  <a:srgbClr val="FFC000"/>
                </a:solidFill>
                <a:latin typeface="Calibri" pitchFamily="34" charset="0"/>
                <a:cs typeface="Arial" pitchFamily="34" charset="0"/>
              </a:rPr>
              <a:t>-Watson</a:t>
            </a:r>
            <a:r>
              <a:rPr lang="ar-DZ" sz="2800" dirty="0" smtClean="0">
                <a:latin typeface="Calibri" pitchFamily="34" charset="0"/>
                <a:cs typeface="Arial" pitchFamily="34" charset="0"/>
              </a:rPr>
              <a:t>اختبار الارتباط الذاتي للبواقي</a:t>
            </a:r>
            <a:endParaRPr lang="ar-DZ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Connecteur en angle 5"/>
          <p:cNvCxnSpPr/>
          <p:nvPr/>
        </p:nvCxnSpPr>
        <p:spPr>
          <a:xfrm rot="10800000" flipV="1">
            <a:off x="9397466" y="5100653"/>
            <a:ext cx="1500198" cy="714380"/>
          </a:xfrm>
          <a:prstGeom prst="bentConnector3">
            <a:avLst>
              <a:gd name="adj1" fmla="val 50000"/>
            </a:avLst>
          </a:prstGeom>
          <a:ln w="57150">
            <a:solidFill>
              <a:srgbClr val="F76FE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7218664" y="5426579"/>
            <a:ext cx="2178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Poursuivre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34633" t="25391" r="34926" b="30273"/>
          <a:stretch>
            <a:fillRect/>
          </a:stretch>
        </p:blipFill>
        <p:spPr bwMode="auto">
          <a:xfrm>
            <a:off x="42864" y="542925"/>
            <a:ext cx="4772024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1910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9725939" y="197772"/>
            <a:ext cx="25717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rtl="1" fontAlgn="base">
              <a:spcBef>
                <a:spcPct val="0"/>
              </a:spcBef>
              <a:spcAft>
                <a:spcPct val="0"/>
              </a:spcAft>
              <a:tabLst>
                <a:tab pos="1298575" algn="l"/>
              </a:tabLst>
            </a:pPr>
            <a:r>
              <a:rPr lang="ar-DZ" sz="2400" b="1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الزر </a:t>
            </a:r>
            <a:r>
              <a:rPr lang="fr-FR" sz="2400" b="1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Enregistrer</a:t>
            </a:r>
          </a:p>
        </p:txBody>
      </p:sp>
      <p:sp>
        <p:nvSpPr>
          <p:cNvPr id="5" name="Rectangle 4"/>
          <p:cNvSpPr/>
          <p:nvPr/>
        </p:nvSpPr>
        <p:spPr>
          <a:xfrm>
            <a:off x="6742062" y="1781995"/>
            <a:ext cx="3499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tabLst>
                <a:tab pos="1298575" algn="l"/>
              </a:tabLst>
            </a:pPr>
            <a:r>
              <a:rPr lang="fr-FR" sz="2000" dirty="0">
                <a:latin typeface="Calibri" pitchFamily="34" charset="0"/>
                <a:ea typeface="Calibri" pitchFamily="34" charset="0"/>
                <a:cs typeface="Arial" pitchFamily="34" charset="0"/>
              </a:rPr>
              <a:t>Non standardisés       prévisions </a:t>
            </a:r>
          </a:p>
        </p:txBody>
      </p:sp>
      <p:sp>
        <p:nvSpPr>
          <p:cNvPr id="6" name="Rectangle 5"/>
          <p:cNvSpPr/>
          <p:nvPr/>
        </p:nvSpPr>
        <p:spPr>
          <a:xfrm>
            <a:off x="6918947" y="2892922"/>
            <a:ext cx="3194656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1298575" algn="l"/>
              </a:tabLst>
            </a:pPr>
            <a:r>
              <a:rPr lang="fr-FR" sz="2000" dirty="0">
                <a:latin typeface="Calibri" pitchFamily="34" charset="0"/>
                <a:ea typeface="Calibri" pitchFamily="34" charset="0"/>
                <a:cs typeface="Arial" pitchFamily="34" charset="0"/>
              </a:rPr>
              <a:t>Standardisées              résidus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necteur en angle 7"/>
          <p:cNvCxnSpPr/>
          <p:nvPr/>
        </p:nvCxnSpPr>
        <p:spPr>
          <a:xfrm rot="10800000" flipV="1">
            <a:off x="10082940" y="650067"/>
            <a:ext cx="1500198" cy="1285884"/>
          </a:xfrm>
          <a:prstGeom prst="bentConnector3">
            <a:avLst>
              <a:gd name="adj1" fmla="val 50000"/>
            </a:avLst>
          </a:prstGeom>
          <a:ln w="38100">
            <a:solidFill>
              <a:srgbClr val="F76FE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en angle 10"/>
          <p:cNvCxnSpPr/>
          <p:nvPr/>
        </p:nvCxnSpPr>
        <p:spPr>
          <a:xfrm rot="5400000">
            <a:off x="9784918" y="2184122"/>
            <a:ext cx="1357322" cy="714380"/>
          </a:xfrm>
          <a:prstGeom prst="bentConnector3">
            <a:avLst>
              <a:gd name="adj1" fmla="val 98120"/>
            </a:avLst>
          </a:prstGeom>
          <a:ln w="38100">
            <a:solidFill>
              <a:srgbClr val="F76FE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en angle 6"/>
          <p:cNvCxnSpPr/>
          <p:nvPr/>
        </p:nvCxnSpPr>
        <p:spPr>
          <a:xfrm rot="10800000" flipV="1">
            <a:off x="10412904" y="4160231"/>
            <a:ext cx="1500198" cy="714380"/>
          </a:xfrm>
          <a:prstGeom prst="bentConnector3">
            <a:avLst>
              <a:gd name="adj1" fmla="val 50000"/>
            </a:avLst>
          </a:prstGeom>
          <a:ln w="57150">
            <a:solidFill>
              <a:srgbClr val="F76FE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9010839" y="4674557"/>
            <a:ext cx="1430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Poursuivre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30198" t="5859" r="31036" b="12109"/>
          <a:stretch>
            <a:fillRect/>
          </a:stretch>
        </p:blipFill>
        <p:spPr bwMode="auto">
          <a:xfrm>
            <a:off x="0" y="197772"/>
            <a:ext cx="6163224" cy="573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2928938" y="5937606"/>
            <a:ext cx="88467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dirty="0" smtClean="0">
                <a:latin typeface="SimplifiedArabic-Identity-H"/>
              </a:rPr>
              <a:t>Prédictions </a:t>
            </a:r>
            <a:r>
              <a:rPr lang="ar-DZ" sz="2000" dirty="0">
                <a:latin typeface="KhalidArtbold-Identity-H"/>
              </a:rPr>
              <a:t>من الاختيارات الخاصة ب </a:t>
            </a:r>
            <a:r>
              <a:rPr lang="fr-FR" sz="2000" dirty="0">
                <a:latin typeface="Calibri" pitchFamily="34" charset="0"/>
                <a:ea typeface="Calibri" pitchFamily="34" charset="0"/>
                <a:cs typeface="Arial" pitchFamily="34" charset="0"/>
              </a:rPr>
              <a:t>Non standardisés </a:t>
            </a:r>
            <a:r>
              <a:rPr lang="ar-DZ" sz="2000" dirty="0" smtClean="0">
                <a:latin typeface="KhalidArtbold-Identity-H"/>
              </a:rPr>
              <a:t>في </a:t>
            </a:r>
            <a:r>
              <a:rPr lang="ar-DZ" sz="2000" dirty="0">
                <a:latin typeface="KhalidArtbold-Identity-H"/>
              </a:rPr>
              <a:t>هذه النافذة نؤشر على</a:t>
            </a:r>
          </a:p>
          <a:p>
            <a:pPr algn="r"/>
            <a:r>
              <a:rPr lang="ar-DZ" sz="2000" dirty="0" smtClean="0">
                <a:latin typeface="KhalidArtbold-Identity-H"/>
              </a:rPr>
              <a:t>من الاختيارات الخاصة </a:t>
            </a:r>
            <a:r>
              <a:rPr lang="ar-DZ" sz="2000" dirty="0" err="1" smtClean="0">
                <a:latin typeface="KhalidArtbold-Identity-H"/>
              </a:rPr>
              <a:t>ب </a:t>
            </a:r>
            <a:r>
              <a:rPr lang="ar-DZ" sz="2000" dirty="0" smtClean="0">
                <a:latin typeface="SimplifiedArabic-Identity-H"/>
              </a:rPr>
              <a:t>(</a:t>
            </a:r>
            <a:r>
              <a:rPr lang="ar-DZ" sz="2000" dirty="0" smtClean="0">
                <a:latin typeface="KhalidArtbold-Identity-H"/>
              </a:rPr>
              <a:t>البواقي)، ثم نضغط على</a:t>
            </a:r>
            <a:r>
              <a:rPr lang="fr-FR" sz="2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Standardisées </a:t>
            </a:r>
            <a:r>
              <a:rPr lang="ar-DZ" sz="2000" dirty="0" smtClean="0">
                <a:latin typeface="KhalidArtbold-Identity-H"/>
              </a:rPr>
              <a:t>(القيم التنبؤية) كما نؤشر على</a:t>
            </a:r>
            <a:endParaRPr lang="fr-FR" sz="2000" dirty="0"/>
          </a:p>
        </p:txBody>
      </p:sp>
      <p:sp>
        <p:nvSpPr>
          <p:cNvPr id="3" name="Rectangle 2"/>
          <p:cNvSpPr/>
          <p:nvPr/>
        </p:nvSpPr>
        <p:spPr>
          <a:xfrm>
            <a:off x="-27659" y="6243180"/>
            <a:ext cx="36054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r-FR" sz="2000" dirty="0" smtClean="0">
                <a:latin typeface="KhalidArtbold-Identity-H"/>
              </a:rPr>
              <a:t>poursuivre</a:t>
            </a:r>
            <a:r>
              <a:rPr lang="ar-DZ" sz="2000" dirty="0" smtClean="0">
                <a:latin typeface="KhalidArtbold-Identity-H"/>
              </a:rPr>
              <a:t>للعودة </a:t>
            </a:r>
            <a:r>
              <a:rPr lang="ar-DZ" sz="2000" dirty="0">
                <a:latin typeface="KhalidArtbold-Identity-H"/>
              </a:rPr>
              <a:t>إلى النافذة الأساسية.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xmlns="" val="244864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9572" t="25715" r="29821" b="31428"/>
          <a:stretch>
            <a:fillRect/>
          </a:stretch>
        </p:blipFill>
        <p:spPr bwMode="auto">
          <a:xfrm>
            <a:off x="14694" y="271463"/>
            <a:ext cx="5165134" cy="383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401050" y="120263"/>
            <a:ext cx="31861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  <a:tabLst>
                <a:tab pos="1298575" algn="l"/>
              </a:tabLst>
            </a:pPr>
            <a:r>
              <a:rPr lang="ar-DZ" sz="3200" b="1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الزر </a:t>
            </a:r>
            <a:r>
              <a:rPr lang="fr-FR" sz="3200" b="1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Diagrammes</a:t>
            </a:r>
          </a:p>
        </p:txBody>
      </p:sp>
      <p:cxnSp>
        <p:nvCxnSpPr>
          <p:cNvPr id="5" name="Connecteur en angle 4"/>
          <p:cNvCxnSpPr/>
          <p:nvPr/>
        </p:nvCxnSpPr>
        <p:spPr>
          <a:xfrm rot="16200000" flipV="1">
            <a:off x="907259" y="3521871"/>
            <a:ext cx="1814512" cy="1428747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82388" y="5157784"/>
            <a:ext cx="5772132" cy="4308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1298575" algn="l"/>
              </a:tabLst>
            </a:pPr>
            <a:r>
              <a:rPr lang="ar-DZ" sz="2200" dirty="0" smtClean="0"/>
              <a:t>مخطط التوزيع </a:t>
            </a:r>
            <a:r>
              <a:rPr lang="ar-DZ" sz="2200" dirty="0" err="1" smtClean="0"/>
              <a:t>الطبيعي </a:t>
            </a:r>
            <a:r>
              <a:rPr lang="ar-DZ" sz="2200" dirty="0" smtClean="0"/>
              <a:t>(</a:t>
            </a:r>
            <a:r>
              <a:rPr lang="ar-DZ" sz="2200" dirty="0" err="1" smtClean="0"/>
              <a:t>إعتدالية</a:t>
            </a:r>
            <a:r>
              <a:rPr lang="ar-DZ" sz="2200" dirty="0" smtClean="0"/>
              <a:t> التوزيع الاحتمالي للبواقي</a:t>
            </a:r>
            <a:r>
              <a:rPr lang="ar-DZ" sz="2200" dirty="0" err="1" smtClean="0"/>
              <a:t>)</a:t>
            </a:r>
            <a:endParaRPr lang="fr-FR" sz="2200" dirty="0"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cxnSp>
        <p:nvCxnSpPr>
          <p:cNvPr id="10" name="Connecteur en angle 9"/>
          <p:cNvCxnSpPr/>
          <p:nvPr/>
        </p:nvCxnSpPr>
        <p:spPr>
          <a:xfrm rot="10800000">
            <a:off x="4043098" y="1795462"/>
            <a:ext cx="1822125" cy="516665"/>
          </a:xfrm>
          <a:prstGeom prst="bentConnector3">
            <a:avLst>
              <a:gd name="adj1" fmla="val 25625"/>
            </a:avLst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en angle 12"/>
          <p:cNvCxnSpPr/>
          <p:nvPr/>
        </p:nvCxnSpPr>
        <p:spPr>
          <a:xfrm rot="10800000">
            <a:off x="4099154" y="2323011"/>
            <a:ext cx="1674628" cy="1047207"/>
          </a:xfrm>
          <a:prstGeom prst="bentConnector3">
            <a:avLst>
              <a:gd name="adj1" fmla="val 29719"/>
            </a:avLst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760719" y="3195634"/>
            <a:ext cx="6392092" cy="4308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1298575" algn="l"/>
              </a:tabLst>
            </a:pPr>
            <a:r>
              <a:rPr lang="ar-DZ" sz="2200" dirty="0">
                <a:latin typeface="Calibri" pitchFamily="34" charset="0"/>
                <a:ea typeface="Calibri" pitchFamily="34" charset="0"/>
                <a:cs typeface="Arial" pitchFamily="34" charset="0"/>
              </a:rPr>
              <a:t> (متغير الأخطاء </a:t>
            </a:r>
            <a:r>
              <a:rPr lang="ar-DZ" sz="22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العشوائية </a:t>
            </a:r>
            <a:r>
              <a:rPr lang="ar-DZ" sz="22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المعيارية </a:t>
            </a:r>
            <a:r>
              <a:rPr lang="ar-DZ" sz="22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(البواقي</a:t>
            </a:r>
            <a:r>
              <a:rPr lang="ar-DZ" sz="22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))</a:t>
            </a:r>
            <a:r>
              <a:rPr lang="ar-DZ" sz="22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2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*</a:t>
            </a:r>
            <a:r>
              <a:rPr lang="fr-FR" sz="2200" dirty="0">
                <a:latin typeface="Calibri" pitchFamily="34" charset="0"/>
                <a:ea typeface="Calibri" pitchFamily="34" charset="0"/>
                <a:cs typeface="Arial" pitchFamily="34" charset="0"/>
              </a:rPr>
              <a:t>ZPRED</a:t>
            </a:r>
            <a:r>
              <a:rPr lang="ar-DZ" sz="2200" dirty="0">
                <a:latin typeface="Calibri" pitchFamily="34" charset="0"/>
                <a:ea typeface="Calibri" pitchFamily="34" charset="0"/>
                <a:cs typeface="Arial" pitchFamily="34" charset="0"/>
              </a:rPr>
              <a:t>أدخل </a:t>
            </a:r>
            <a:r>
              <a:rPr lang="fr-FR" sz="2200" dirty="0" smtClean="0">
                <a:latin typeface="Calibri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</a:t>
            </a:r>
            <a:r>
              <a:rPr lang="fr-FR" sz="22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X</a:t>
            </a:r>
            <a:endParaRPr lang="fr-FR" sz="2200" dirty="0"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64388" y="1326781"/>
            <a:ext cx="57721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DZ" sz="2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مخطط اختبار </a:t>
            </a:r>
            <a:r>
              <a:rPr lang="ar-DZ" sz="2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تجانس </a:t>
            </a:r>
            <a:r>
              <a:rPr lang="ar-DZ" sz="2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البواقي </a:t>
            </a:r>
            <a:r>
              <a:rPr lang="ar-DZ" sz="2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(اختبار ثبات التباين</a:t>
            </a:r>
            <a:r>
              <a:rPr lang="ar-DZ" sz="2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r>
              <a:rPr lang="fr-FR" sz="2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ar-DZ" sz="2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</a:t>
            </a:r>
            <a:endParaRPr lang="ar-DZ" sz="22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52160" y="2107049"/>
            <a:ext cx="6278879" cy="4308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1298575" algn="l"/>
              </a:tabLst>
            </a:pPr>
            <a:r>
              <a:rPr lang="ar-DZ" sz="2200" dirty="0">
                <a:latin typeface="Calibri" pitchFamily="34" charset="0"/>
                <a:ea typeface="Calibri" pitchFamily="34" charset="0"/>
                <a:cs typeface="Arial" pitchFamily="34" charset="0"/>
              </a:rPr>
              <a:t> (متغير الأخطاء </a:t>
            </a:r>
            <a:r>
              <a:rPr lang="ar-DZ" sz="22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العشوائية </a:t>
            </a:r>
            <a:r>
              <a:rPr lang="ar-DZ" sz="22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المعيارية </a:t>
            </a:r>
            <a:r>
              <a:rPr lang="ar-DZ" sz="22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(البواقي</a:t>
            </a:r>
            <a:r>
              <a:rPr lang="ar-DZ" sz="22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))</a:t>
            </a:r>
            <a:r>
              <a:rPr lang="ar-DZ" sz="22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2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*</a:t>
            </a:r>
            <a:r>
              <a:rPr lang="fr-FR" sz="2200" dirty="0">
                <a:latin typeface="Calibri" pitchFamily="34" charset="0"/>
                <a:ea typeface="Calibri" pitchFamily="34" charset="0"/>
                <a:cs typeface="Arial" pitchFamily="34" charset="0"/>
              </a:rPr>
              <a:t>ZPRED</a:t>
            </a:r>
            <a:r>
              <a:rPr lang="ar-DZ" sz="2200" dirty="0">
                <a:latin typeface="Calibri" pitchFamily="34" charset="0"/>
                <a:ea typeface="Calibri" pitchFamily="34" charset="0"/>
                <a:cs typeface="Arial" pitchFamily="34" charset="0"/>
              </a:rPr>
              <a:t>أدخل </a:t>
            </a:r>
            <a:r>
              <a:rPr lang="fr-FR" sz="2200" dirty="0" smtClean="0">
                <a:latin typeface="Calibri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</a:t>
            </a:r>
            <a:r>
              <a:rPr lang="fr-FR" sz="22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X</a:t>
            </a:r>
            <a:endParaRPr lang="fr-FR" sz="2200" dirty="0"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cxnSp>
        <p:nvCxnSpPr>
          <p:cNvPr id="33" name="Connecteur en angle 32"/>
          <p:cNvCxnSpPr/>
          <p:nvPr/>
        </p:nvCxnSpPr>
        <p:spPr>
          <a:xfrm rot="10800000" flipV="1">
            <a:off x="6448698" y="5560708"/>
            <a:ext cx="1500198" cy="7143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4448434" y="5989337"/>
            <a:ext cx="168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" pitchFamily="34" charset="0"/>
                <a:cs typeface="Arial" pitchFamily="34" charset="0"/>
              </a:rPr>
              <a:t>Poursuivre</a:t>
            </a:r>
          </a:p>
        </p:txBody>
      </p:sp>
      <p:cxnSp>
        <p:nvCxnSpPr>
          <p:cNvPr id="35" name="Connecteur droit avec flèche 34"/>
          <p:cNvCxnSpPr/>
          <p:nvPr/>
        </p:nvCxnSpPr>
        <p:spPr>
          <a:xfrm rot="10800000">
            <a:off x="3305426" y="6275088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2376733" y="5989336"/>
            <a:ext cx="928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itchFamily="34" charset="0"/>
                <a:cs typeface="Arial" pitchFamily="34" charset="0"/>
              </a:rPr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xmlns="" val="279196094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5"/>
          <p:cNvSpPr txBox="1"/>
          <p:nvPr/>
        </p:nvSpPr>
        <p:spPr>
          <a:xfrm>
            <a:off x="4000500" y="1097772"/>
            <a:ext cx="798195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SA" sz="2800" b="1" dirty="0"/>
              <a:t>في الجدول </a:t>
            </a:r>
            <a:r>
              <a:rPr lang="ar-SA" sz="2800" b="1" dirty="0" smtClean="0"/>
              <a:t>التالي،</a:t>
            </a:r>
            <a:r>
              <a:rPr lang="ar-DZ" sz="2800" b="1" dirty="0" smtClean="0"/>
              <a:t> </a:t>
            </a:r>
            <a:r>
              <a:rPr lang="ar-SA" sz="2800" b="1" dirty="0" smtClean="0"/>
              <a:t>المتغير </a:t>
            </a:r>
            <a:r>
              <a:rPr lang="en-US" sz="2800" b="1" dirty="0"/>
              <a:t>x</a:t>
            </a:r>
            <a:r>
              <a:rPr lang="ar-SA" sz="2800" b="1" dirty="0"/>
              <a:t> هو </a:t>
            </a:r>
            <a:r>
              <a:rPr lang="ar-DZ" sz="2800" b="1" dirty="0" smtClean="0"/>
              <a:t>الدخل </a:t>
            </a:r>
            <a:r>
              <a:rPr lang="ar-SA" sz="2800" b="1" dirty="0" smtClean="0"/>
              <a:t>والمتغير </a:t>
            </a:r>
            <a:r>
              <a:rPr lang="en-US" sz="2800" b="1" dirty="0" smtClean="0"/>
              <a:t>y</a:t>
            </a:r>
            <a:r>
              <a:rPr lang="ar-DZ" sz="2800" b="1" dirty="0" smtClean="0"/>
              <a:t> </a:t>
            </a:r>
            <a:r>
              <a:rPr lang="ar-DZ" sz="2800" b="1" dirty="0" smtClean="0"/>
              <a:t>الاستهلاك، الوحدة هي </a:t>
            </a:r>
            <a:r>
              <a:rPr lang="ar-SA" sz="2800" b="1" dirty="0" err="1" smtClean="0"/>
              <a:t>(</a:t>
            </a:r>
            <a:r>
              <a:rPr lang="ar-DZ" sz="2800" b="1" dirty="0" smtClean="0"/>
              <a:t>ألف دينار</a:t>
            </a:r>
            <a:r>
              <a:rPr lang="ar-SA" sz="2800" b="1" dirty="0" err="1" smtClean="0"/>
              <a:t>) :</a:t>
            </a:r>
            <a:r>
              <a:rPr lang="ar-SA" sz="2800" b="1" dirty="0" smtClean="0"/>
              <a:t> </a:t>
            </a:r>
            <a:endParaRPr lang="ar-SA" sz="2800" b="1" dirty="0"/>
          </a:p>
        </p:txBody>
      </p:sp>
      <p:sp>
        <p:nvSpPr>
          <p:cNvPr id="9" name="مربع نص 5"/>
          <p:cNvSpPr txBox="1"/>
          <p:nvPr/>
        </p:nvSpPr>
        <p:spPr>
          <a:xfrm>
            <a:off x="1775520" y="191136"/>
            <a:ext cx="889248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DZ" sz="3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مثــــــــــال</a:t>
            </a:r>
            <a:endParaRPr lang="ar-SA" sz="3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 t="2930" r="76680" b="8789"/>
          <a:stretch>
            <a:fillRect/>
          </a:stretch>
        </p:blipFill>
        <p:spPr bwMode="auto">
          <a:xfrm>
            <a:off x="0" y="214313"/>
            <a:ext cx="3757613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ربع نص 5"/>
          <p:cNvSpPr txBox="1"/>
          <p:nvPr/>
        </p:nvSpPr>
        <p:spPr>
          <a:xfrm>
            <a:off x="4022272" y="2177635"/>
            <a:ext cx="7981950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DZ" sz="2800" b="1" dirty="0" smtClean="0">
                <a:solidFill>
                  <a:srgbClr val="FFFF00"/>
                </a:solidFill>
              </a:rPr>
              <a:t>المطلــــوب</a:t>
            </a:r>
          </a:p>
          <a:p>
            <a:pPr algn="just" rtl="1"/>
            <a:endParaRPr lang="ar-DZ" sz="2800" b="1" dirty="0" smtClean="0">
              <a:solidFill>
                <a:srgbClr val="FFFF00"/>
              </a:solidFill>
            </a:endParaRPr>
          </a:p>
          <a:p>
            <a:pPr algn="just" rtl="1">
              <a:buFont typeface="Wingdings" pitchFamily="2" charset="2"/>
              <a:buChar char="ü"/>
            </a:pPr>
            <a:r>
              <a:rPr lang="ar-DZ" sz="2800" b="1" dirty="0" smtClean="0"/>
              <a:t>أوجد معادة الانحدار.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DZ" sz="2800" b="1" dirty="0" smtClean="0"/>
              <a:t>قدر الاستهلاك لدخل يساوي </a:t>
            </a:r>
            <a:r>
              <a:rPr lang="ar-DZ" sz="2800" b="1" dirty="0" err="1" smtClean="0">
                <a:solidFill>
                  <a:srgbClr val="FF0000"/>
                </a:solidFill>
              </a:rPr>
              <a:t>120</a:t>
            </a:r>
            <a:r>
              <a:rPr lang="ar-DZ" sz="2800" b="1" dirty="0" err="1" smtClean="0"/>
              <a:t>ألف</a:t>
            </a:r>
            <a:r>
              <a:rPr lang="ar-DZ" sz="2800" b="1" dirty="0" smtClean="0"/>
              <a:t> دينار</a:t>
            </a:r>
          </a:p>
          <a:p>
            <a:pPr algn="just" rtl="1">
              <a:buFont typeface="Wingdings" pitchFamily="2" charset="2"/>
              <a:buChar char="ü"/>
            </a:pPr>
            <a:r>
              <a:rPr lang="ar-DZ" sz="2800" b="1" dirty="0" smtClean="0"/>
              <a:t>أوجد مقدار الخطأ للاستهلاك لما الدخل يساوي </a:t>
            </a:r>
            <a:r>
              <a:rPr lang="ar-DZ" sz="2800" b="1" dirty="0" smtClean="0">
                <a:solidFill>
                  <a:srgbClr val="FF0000"/>
                </a:solidFill>
              </a:rPr>
              <a:t>142 </a:t>
            </a:r>
            <a:r>
              <a:rPr lang="ar-DZ" sz="2800" b="1" dirty="0" smtClean="0"/>
              <a:t>ألف دينار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xmlns="" val="357116173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5"/>
          <p:cNvSpPr txBox="1"/>
          <p:nvPr/>
        </p:nvSpPr>
        <p:spPr>
          <a:xfrm>
            <a:off x="1775520" y="62544"/>
            <a:ext cx="889248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DZ" sz="3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خطــــــــــوات الحل</a:t>
            </a:r>
            <a:endParaRPr lang="ar-SA" sz="3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t="2930" r="36836" b="22852"/>
          <a:stretch>
            <a:fillRect/>
          </a:stretch>
        </p:blipFill>
        <p:spPr bwMode="auto">
          <a:xfrm>
            <a:off x="1454876" y="1177290"/>
            <a:ext cx="8686800" cy="5086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2963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34633" t="25391" r="34926" b="30273"/>
          <a:stretch>
            <a:fillRect/>
          </a:stretch>
        </p:blipFill>
        <p:spPr bwMode="auto">
          <a:xfrm>
            <a:off x="6343650" y="0"/>
            <a:ext cx="5614988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29571" t="25178" r="29500" b="30715"/>
          <a:stretch>
            <a:fillRect/>
          </a:stretch>
        </p:blipFill>
        <p:spPr bwMode="auto">
          <a:xfrm>
            <a:off x="0" y="3560041"/>
            <a:ext cx="5815013" cy="322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 l="25781" t="17773" r="25586" b="22656"/>
          <a:stretch>
            <a:fillRect/>
          </a:stretch>
        </p:blipFill>
        <p:spPr bwMode="auto">
          <a:xfrm>
            <a:off x="0" y="-1"/>
            <a:ext cx="6157913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5129212" y="2314575"/>
            <a:ext cx="542926" cy="4001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1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125075" y="1795463"/>
            <a:ext cx="542926" cy="4001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2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767262" y="5738813"/>
            <a:ext cx="542926" cy="4001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3</a:t>
            </a: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30198" t="5859" r="31036" b="12109"/>
          <a:stretch>
            <a:fillRect/>
          </a:stretch>
        </p:blipFill>
        <p:spPr bwMode="auto">
          <a:xfrm>
            <a:off x="6186488" y="2914650"/>
            <a:ext cx="5815012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10548937" y="5348288"/>
            <a:ext cx="542926" cy="4001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4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5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-1600200"/>
            <a:ext cx="6870700" cy="1600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  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509451" y="2196223"/>
            <a:ext cx="10998925" cy="357981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438912" indent="-320040" algn="r" rtl="1"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q"/>
              <a:defRPr/>
            </a:pPr>
            <a:r>
              <a:rPr lang="ar-SA" sz="2400" dirty="0">
                <a:solidFill>
                  <a:srgbClr val="FFC000"/>
                </a:solidFill>
                <a:latin typeface="Arabic Transparent" pitchFamily="34" charset="0"/>
                <a:cs typeface="Arabic Transparent" pitchFamily="34" charset="0"/>
              </a:rPr>
              <a:t>المتغير </a:t>
            </a:r>
            <a:r>
              <a:rPr lang="en-GB" sz="2400" dirty="0">
                <a:solidFill>
                  <a:srgbClr val="FFC000"/>
                </a:solidFill>
                <a:latin typeface="Arabic Transparent" pitchFamily="34" charset="0"/>
                <a:cs typeface="Arabic Transparent" pitchFamily="34" charset="0"/>
              </a:rPr>
              <a:t>variable</a:t>
            </a:r>
            <a:r>
              <a:rPr lang="ar-SA" sz="2400" dirty="0" err="1" smtClean="0">
                <a:solidFill>
                  <a:srgbClr val="FFC000"/>
                </a:solidFill>
                <a:latin typeface="Arabic Transparent" pitchFamily="34" charset="0"/>
                <a:cs typeface="Arabic Transparent" pitchFamily="34" charset="0"/>
              </a:rPr>
              <a:t>:</a:t>
            </a:r>
            <a:r>
              <a:rPr lang="fr-FR" sz="2400" dirty="0" smtClean="0">
                <a:solidFill>
                  <a:srgbClr val="FFC000"/>
                </a:solidFill>
                <a:latin typeface="Arabic Transparent" pitchFamily="34" charset="0"/>
                <a:cs typeface="Arabic Transparent" pitchFamily="34" charset="0"/>
              </a:rPr>
              <a:t> </a:t>
            </a:r>
            <a:r>
              <a:rPr lang="ar-SA" sz="2400" dirty="0" smtClean="0">
                <a:latin typeface="Arabic Transparent" pitchFamily="34" charset="0"/>
                <a:cs typeface="Arabic Transparent" pitchFamily="34" charset="0"/>
              </a:rPr>
              <a:t>مصطلح </a:t>
            </a:r>
            <a:r>
              <a:rPr lang="ar-SA" sz="2400" dirty="0">
                <a:latin typeface="Arabic Transparent" pitchFamily="34" charset="0"/>
                <a:cs typeface="Arabic Transparent" pitchFamily="34" charset="0"/>
              </a:rPr>
              <a:t>علمي يتضمن شيئاً يتغير ويأخذ قيماً مختلفة او صفات متعددة</a:t>
            </a:r>
            <a:r>
              <a:rPr lang="ar-SA" sz="2400" dirty="0" smtClean="0">
                <a:latin typeface="Arabic Transparent" pitchFamily="34" charset="0"/>
                <a:cs typeface="Arabic Transparent" pitchFamily="34" charset="0"/>
              </a:rPr>
              <a:t>.</a:t>
            </a:r>
            <a:endParaRPr lang="fr-FR" sz="2400" dirty="0" smtClean="0">
              <a:latin typeface="Arabic Transparent" pitchFamily="34" charset="0"/>
              <a:cs typeface="Arabic Transparent" pitchFamily="34" charset="0"/>
            </a:endParaRPr>
          </a:p>
          <a:p>
            <a:pPr marL="438912" indent="-320040" algn="r" rtl="1">
              <a:spcBef>
                <a:spcPts val="0"/>
              </a:spcBef>
              <a:buClr>
                <a:srgbClr val="FFC000"/>
              </a:buClr>
              <a:buNone/>
              <a:defRPr/>
            </a:pPr>
            <a:endParaRPr lang="ar-SA" sz="2400" dirty="0">
              <a:latin typeface="Arabic Transparent" pitchFamily="34" charset="0"/>
              <a:cs typeface="Arabic Transparent" pitchFamily="34" charset="0"/>
            </a:endParaRPr>
          </a:p>
          <a:p>
            <a:pPr marL="118872" indent="0" algn="r" rtl="1"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q"/>
              <a:defRPr/>
            </a:pPr>
            <a:r>
              <a:rPr lang="ar-SA" sz="2400" dirty="0" smtClean="0">
                <a:latin typeface="Arabic Transparent" pitchFamily="34" charset="0"/>
                <a:cs typeface="Arabic Transparent" pitchFamily="34" charset="0"/>
              </a:rPr>
              <a:t>اكثر </a:t>
            </a:r>
            <a:r>
              <a:rPr lang="ar-SA" sz="2400" dirty="0">
                <a:latin typeface="Arabic Transparent" pitchFamily="34" charset="0"/>
                <a:cs typeface="Arabic Transparent" pitchFamily="34" charset="0"/>
              </a:rPr>
              <a:t>التصنيفات شيوعاً التصنيف التالي</a:t>
            </a:r>
            <a:r>
              <a:rPr lang="ar-SA" sz="2400" dirty="0" smtClean="0">
                <a:latin typeface="Arabic Transparent" pitchFamily="34" charset="0"/>
                <a:cs typeface="Arabic Transparent" pitchFamily="34" charset="0"/>
              </a:rPr>
              <a:t>:</a:t>
            </a:r>
            <a:endParaRPr lang="fr-FR" sz="2400" dirty="0" smtClean="0">
              <a:latin typeface="Arabic Transparent" pitchFamily="34" charset="0"/>
              <a:cs typeface="Arabic Transparent" pitchFamily="34" charset="0"/>
            </a:endParaRPr>
          </a:p>
          <a:p>
            <a:pPr marL="118872" indent="0" algn="r" rtl="1">
              <a:spcBef>
                <a:spcPts val="0"/>
              </a:spcBef>
              <a:buClr>
                <a:srgbClr val="FFC000"/>
              </a:buClr>
              <a:buNone/>
              <a:defRPr/>
            </a:pPr>
            <a:endParaRPr lang="ar-SA" sz="2400" dirty="0">
              <a:latin typeface="Arabic Transparent" pitchFamily="34" charset="0"/>
              <a:cs typeface="Arabic Transparent" pitchFamily="34" charset="0"/>
            </a:endParaRPr>
          </a:p>
          <a:p>
            <a:pPr marL="438912" indent="-320040" algn="r" rtl="1"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q"/>
              <a:defRPr/>
            </a:pPr>
            <a:r>
              <a:rPr lang="ar-SA" sz="2400" dirty="0">
                <a:solidFill>
                  <a:srgbClr val="FFC000"/>
                </a:solidFill>
                <a:latin typeface="Arabic Transparent" pitchFamily="34" charset="0"/>
                <a:ea typeface="Arial Unicode MS" pitchFamily="34" charset="-128"/>
                <a:cs typeface="Arabic Transparent" pitchFamily="34" charset="0"/>
              </a:rPr>
              <a:t>المتغير </a:t>
            </a:r>
            <a:r>
              <a:rPr lang="ar-SA" sz="2400" dirty="0" smtClean="0">
                <a:solidFill>
                  <a:srgbClr val="FFC000"/>
                </a:solidFill>
                <a:latin typeface="Arabic Transparent" pitchFamily="34" charset="0"/>
                <a:ea typeface="Arial Unicode MS" pitchFamily="34" charset="-128"/>
                <a:cs typeface="Arabic Transparent" pitchFamily="34" charset="0"/>
              </a:rPr>
              <a:t>المستقل</a:t>
            </a:r>
            <a:r>
              <a:rPr lang="en-GB" sz="2400" dirty="0" smtClean="0">
                <a:solidFill>
                  <a:srgbClr val="FFC000"/>
                </a:solidFill>
                <a:latin typeface="Arabic Transparent" pitchFamily="34" charset="0"/>
                <a:ea typeface="Arial Unicode MS" pitchFamily="34" charset="-128"/>
                <a:cs typeface="Arabic Transparent" pitchFamily="34" charset="0"/>
              </a:rPr>
              <a:t> </a:t>
            </a:r>
            <a:r>
              <a:rPr lang="fr-FR" sz="2400" dirty="0" smtClean="0">
                <a:solidFill>
                  <a:srgbClr val="FFC000"/>
                </a:solidFill>
                <a:latin typeface="Arabic Transparent" pitchFamily="34" charset="0"/>
                <a:ea typeface="Arial Unicode MS" pitchFamily="34" charset="-128"/>
                <a:cs typeface="Arabic Transparent" pitchFamily="34" charset="0"/>
              </a:rPr>
              <a:t>Independent </a:t>
            </a:r>
            <a:r>
              <a:rPr lang="ar-SA" sz="2400" dirty="0" smtClean="0">
                <a:solidFill>
                  <a:srgbClr val="FFC000"/>
                </a:solidFill>
                <a:latin typeface="Arabic Transparent" pitchFamily="34" charset="0"/>
                <a:ea typeface="Arial Unicode MS" pitchFamily="34" charset="-128"/>
                <a:cs typeface="Arabic Transparent" pitchFamily="34" charset="0"/>
              </a:rPr>
              <a:t> </a:t>
            </a:r>
            <a:r>
              <a:rPr lang="en-GB" sz="2400" dirty="0" smtClean="0">
                <a:solidFill>
                  <a:srgbClr val="FFC000"/>
                </a:solidFill>
                <a:latin typeface="Arabic Transparent" pitchFamily="34" charset="0"/>
                <a:ea typeface="Arial Unicode MS" pitchFamily="34" charset="-128"/>
                <a:cs typeface="Arabic Transparent" pitchFamily="34" charset="0"/>
              </a:rPr>
              <a:t>variable</a:t>
            </a:r>
            <a:r>
              <a:rPr lang="ar-SA" sz="2400" dirty="0" err="1" smtClean="0">
                <a:solidFill>
                  <a:srgbClr val="FFC000"/>
                </a:solidFill>
                <a:latin typeface="Arabic Transparent" pitchFamily="34" charset="0"/>
                <a:ea typeface="Arial Unicode MS" pitchFamily="34" charset="-128"/>
                <a:cs typeface="Arabic Transparent" pitchFamily="34" charset="0"/>
              </a:rPr>
              <a:t>:</a:t>
            </a:r>
            <a:r>
              <a:rPr lang="fr-FR" sz="2400" dirty="0" smtClean="0">
                <a:solidFill>
                  <a:srgbClr val="FFC000"/>
                </a:solidFill>
                <a:latin typeface="Arabic Transparent" pitchFamily="34" charset="0"/>
                <a:ea typeface="Arial Unicode MS" pitchFamily="34" charset="-128"/>
                <a:cs typeface="Arabic Transparent" pitchFamily="34" charset="0"/>
              </a:rPr>
              <a:t> </a:t>
            </a:r>
            <a:r>
              <a:rPr lang="ar-SA" sz="2400" dirty="0" smtClean="0">
                <a:latin typeface="Arabic Transparent" pitchFamily="34" charset="0"/>
                <a:cs typeface="Arabic Transparent" pitchFamily="34" charset="0"/>
              </a:rPr>
              <a:t>هو </a:t>
            </a:r>
            <a:r>
              <a:rPr lang="ar-SA" sz="2400" dirty="0">
                <a:latin typeface="Arabic Transparent" pitchFamily="34" charset="0"/>
                <a:cs typeface="Arabic Transparent" pitchFamily="34" charset="0"/>
              </a:rPr>
              <a:t>المتغير الذي يتم بحث اثره في متغير اخر ويمكن للباحث التحكم فيه للكشف عن تباين هذا الاثر باختلاف قيم ذلك المتغير</a:t>
            </a:r>
            <a:r>
              <a:rPr lang="ar-SA" sz="2400" dirty="0" smtClean="0">
                <a:latin typeface="Arabic Transparent" pitchFamily="34" charset="0"/>
                <a:cs typeface="Arabic Transparent" pitchFamily="34" charset="0"/>
              </a:rPr>
              <a:t>.</a:t>
            </a:r>
            <a:endParaRPr lang="fr-FR" sz="2400" dirty="0" smtClean="0">
              <a:latin typeface="Arabic Transparent" pitchFamily="34" charset="0"/>
              <a:cs typeface="Arabic Transparent" pitchFamily="34" charset="0"/>
            </a:endParaRPr>
          </a:p>
          <a:p>
            <a:pPr marL="438912" indent="-320040" algn="r" rtl="1">
              <a:spcBef>
                <a:spcPts val="0"/>
              </a:spcBef>
              <a:buClr>
                <a:srgbClr val="FFC000"/>
              </a:buClr>
              <a:buNone/>
              <a:defRPr/>
            </a:pPr>
            <a:endParaRPr lang="ar-SA" sz="2400" dirty="0">
              <a:latin typeface="Arabic Transparent" pitchFamily="34" charset="0"/>
              <a:cs typeface="Arabic Transparent" pitchFamily="34" charset="0"/>
            </a:endParaRPr>
          </a:p>
          <a:p>
            <a:pPr marL="438912" indent="-320040" algn="r" rtl="1"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q"/>
              <a:defRPr/>
            </a:pPr>
            <a:r>
              <a:rPr lang="ar-SA" sz="2400" dirty="0">
                <a:solidFill>
                  <a:srgbClr val="FFC000"/>
                </a:solidFill>
                <a:latin typeface="Arabic Transparent" pitchFamily="34" charset="0"/>
                <a:cs typeface="Arabic Transparent" pitchFamily="34" charset="0"/>
              </a:rPr>
              <a:t>المتغير </a:t>
            </a:r>
            <a:r>
              <a:rPr lang="ar-SA" sz="2400" dirty="0" smtClean="0">
                <a:solidFill>
                  <a:srgbClr val="FFC000"/>
                </a:solidFill>
                <a:latin typeface="Arabic Transparent" pitchFamily="34" charset="0"/>
                <a:cs typeface="Arabic Transparent" pitchFamily="34" charset="0"/>
              </a:rPr>
              <a:t>التابع</a:t>
            </a:r>
            <a:r>
              <a:rPr lang="en-GB" sz="2400" dirty="0" smtClean="0">
                <a:solidFill>
                  <a:srgbClr val="FFC000"/>
                </a:solidFill>
                <a:latin typeface="Arabic Transparent" pitchFamily="34" charset="0"/>
                <a:ea typeface="Arial Unicode MS" pitchFamily="34" charset="-128"/>
                <a:cs typeface="Arabic Transparent" pitchFamily="34" charset="0"/>
              </a:rPr>
              <a:t> </a:t>
            </a:r>
            <a:r>
              <a:rPr lang="fr-FR" sz="2400" dirty="0" smtClean="0">
                <a:solidFill>
                  <a:srgbClr val="FFC000"/>
                </a:solidFill>
                <a:latin typeface="Arabic Transparent" pitchFamily="34" charset="0"/>
                <a:ea typeface="Arial Unicode MS" pitchFamily="34" charset="-128"/>
                <a:cs typeface="Arabic Transparent" pitchFamily="34" charset="0"/>
              </a:rPr>
              <a:t>dépendent </a:t>
            </a:r>
            <a:r>
              <a:rPr lang="ar-SA" sz="2400" dirty="0" smtClean="0">
                <a:solidFill>
                  <a:srgbClr val="FFC000"/>
                </a:solidFill>
                <a:latin typeface="Arabic Transparent" pitchFamily="34" charset="0"/>
                <a:cs typeface="Arabic Transparent" pitchFamily="34" charset="0"/>
              </a:rPr>
              <a:t> </a:t>
            </a:r>
            <a:r>
              <a:rPr lang="en-GB" sz="2400" dirty="0" smtClean="0">
                <a:solidFill>
                  <a:srgbClr val="FFC000"/>
                </a:solidFill>
                <a:latin typeface="Arabic Transparent" pitchFamily="34" charset="0"/>
                <a:ea typeface="Arial Unicode MS" pitchFamily="34" charset="-128"/>
                <a:cs typeface="Arabic Transparent" pitchFamily="34" charset="0"/>
              </a:rPr>
              <a:t>variable </a:t>
            </a:r>
            <a:r>
              <a:rPr lang="ar-SA" sz="2400" dirty="0" err="1" smtClean="0">
                <a:solidFill>
                  <a:srgbClr val="FFC000"/>
                </a:solidFill>
                <a:latin typeface="Arabic Transparent" pitchFamily="34" charset="0"/>
                <a:cs typeface="Arabic Transparent" pitchFamily="34" charset="0"/>
              </a:rPr>
              <a:t>:</a:t>
            </a:r>
            <a:r>
              <a:rPr lang="fr-FR" sz="2400" dirty="0" smtClean="0">
                <a:solidFill>
                  <a:srgbClr val="FFC000"/>
                </a:solidFill>
                <a:latin typeface="Arabic Transparent" pitchFamily="34" charset="0"/>
                <a:cs typeface="Arabic Transparent" pitchFamily="34" charset="0"/>
              </a:rPr>
              <a:t> </a:t>
            </a:r>
            <a:r>
              <a:rPr lang="ar-SA" sz="2400" dirty="0" smtClean="0">
                <a:latin typeface="Arabic Transparent" pitchFamily="34" charset="0"/>
                <a:cs typeface="Arabic Transparent" pitchFamily="34" charset="0"/>
              </a:rPr>
              <a:t>هو </a:t>
            </a:r>
            <a:r>
              <a:rPr lang="ar-SA" sz="2400" dirty="0">
                <a:latin typeface="Arabic Transparent" pitchFamily="34" charset="0"/>
                <a:cs typeface="Arabic Transparent" pitchFamily="34" charset="0"/>
              </a:rPr>
              <a:t>ذلك المتغير الذي يرغب الباحث في الكشف عن تأثير المتغير المستقل عليه.</a:t>
            </a:r>
            <a:endParaRPr lang="en-US" sz="2400" dirty="0">
              <a:latin typeface="Arabic Transparent" pitchFamily="34" charset="0"/>
              <a:cs typeface="Arabic Transparent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281863" y="1300162"/>
            <a:ext cx="4648200" cy="762000"/>
          </a:xfrm>
          <a:prstGeom prst="rect">
            <a:avLst/>
          </a:prstGeom>
          <a:solidFill>
            <a:schemeClr val="bg1"/>
          </a:solidFill>
        </p:spPr>
        <p:txBody>
          <a:bodyPr rIns="4572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ar-SA" sz="2800" dirty="0" smtClean="0">
                <a:solidFill>
                  <a:srgbClr val="FFFF00"/>
                </a:solidFill>
                <a:latin typeface="Arabic Transparent" pitchFamily="34" charset="0"/>
                <a:cs typeface="Arabic Transparent" pitchFamily="34" charset="0"/>
              </a:rPr>
              <a:t>المتغيرات الاحصائية</a:t>
            </a:r>
            <a:endParaRPr lang="en-US" sz="2800" dirty="0">
              <a:solidFill>
                <a:srgbClr val="FFFF00"/>
              </a:solidFill>
              <a:latin typeface="Arabic Transparent" pitchFamily="34" charset="0"/>
              <a:cs typeface="Arabic Transparent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33900" y="481013"/>
            <a:ext cx="4648200" cy="762000"/>
          </a:xfrm>
          <a:prstGeom prst="rect">
            <a:avLst/>
          </a:prstGeom>
          <a:solidFill>
            <a:schemeClr val="bg1"/>
          </a:solidFill>
        </p:spPr>
        <p:txBody>
          <a:bodyPr rIns="4572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ar-DZ" sz="3600" dirty="0" smtClean="0">
                <a:solidFill>
                  <a:srgbClr val="FFFF00"/>
                </a:solidFill>
                <a:latin typeface="Arabic Transparent" pitchFamily="34" charset="0"/>
                <a:cs typeface="Arabic Transparent" pitchFamily="34" charset="0"/>
              </a:rPr>
              <a:t>مقدمــــــة</a:t>
            </a:r>
            <a:endParaRPr lang="en-US" sz="3600" dirty="0">
              <a:solidFill>
                <a:srgbClr val="FFFF00"/>
              </a:solidFill>
              <a:latin typeface="Arabic Transparent" pitchFamily="34" charset="0"/>
              <a:cs typeface="Arabic Transpare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4753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96390" y="4336612"/>
            <a:ext cx="1116947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rtl="1" fontAlgn="base">
              <a:spcBef>
                <a:spcPct val="0"/>
              </a:spcBef>
              <a:spcAft>
                <a:spcPct val="0"/>
              </a:spcAft>
              <a:tabLst>
                <a:tab pos="60325" algn="l"/>
              </a:tabLst>
            </a:pPr>
            <a:r>
              <a:rPr lang="ar-DZ" sz="2800" b="1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الجدول الأول</a:t>
            </a:r>
            <a:r>
              <a:rPr lang="ar-DZ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lang="ar-DZ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يوضح الإحصاءات الوصفية للمتغيرين حيث يظهر ان المتوسط الحسابي لمتغير </a:t>
            </a:r>
            <a:r>
              <a:rPr lang="ar-DZ" sz="2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الاستهلاك قد </a:t>
            </a:r>
            <a:r>
              <a:rPr lang="ar-DZ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بلغ </a:t>
            </a:r>
            <a:r>
              <a:rPr lang="ar-DZ" sz="2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113.</a:t>
            </a:r>
            <a:r>
              <a:rPr lang="ar-DZ" sz="2800" b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5882بانحراف</a:t>
            </a:r>
            <a:r>
              <a:rPr lang="ar-DZ" sz="2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DZ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معياري </a:t>
            </a:r>
            <a:r>
              <a:rPr lang="ar-DZ" sz="2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13.</a:t>
            </a:r>
            <a:r>
              <a:rPr lang="ar-DZ" sz="2800" b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36534في</a:t>
            </a:r>
            <a:r>
              <a:rPr lang="ar-DZ" sz="2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DZ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حين أن المتوسط الحسابي لمتغير التكلفة قد بلغ </a:t>
            </a:r>
            <a:r>
              <a:rPr lang="ar-DZ" sz="2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143.</a:t>
            </a:r>
            <a:r>
              <a:rPr lang="ar-DZ" sz="2800" b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5294بانحراف</a:t>
            </a:r>
            <a:r>
              <a:rPr lang="ar-DZ" sz="2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DZ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معياري </a:t>
            </a:r>
            <a:r>
              <a:rPr lang="ar-DZ" sz="2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16.</a:t>
            </a:r>
            <a:r>
              <a:rPr lang="ar-DZ" sz="2800" b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12110و</a:t>
            </a:r>
            <a:r>
              <a:rPr lang="ar-DZ" sz="2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DZ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بما ان كل البيانات كانت كاملة لكل وحدات العينة فان حجم العينة لم يتغير و هو يساوي </a:t>
            </a:r>
            <a:r>
              <a:rPr lang="ar-DZ" sz="2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17.</a:t>
            </a:r>
            <a:endParaRPr lang="ar-DZ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مربع نص 5"/>
          <p:cNvSpPr txBox="1"/>
          <p:nvPr/>
        </p:nvSpPr>
        <p:spPr>
          <a:xfrm>
            <a:off x="1775520" y="191136"/>
            <a:ext cx="889248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DZ" sz="3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تحليل النتائــــــــــــــــــج</a:t>
            </a:r>
            <a:endParaRPr lang="ar-SA" sz="3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4701" y="1276350"/>
            <a:ext cx="60293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9022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092992" y="4589184"/>
            <a:ext cx="1072178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الجدول الثاني</a:t>
            </a:r>
            <a:r>
              <a:rPr lang="ar-SA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:  </a:t>
            </a:r>
            <a:r>
              <a:rPr lang="ar-SA" sz="2800" b="1" dirty="0" err="1"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lang="ar-SA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 يظهر نتائج الارتباط البسيط بين المتغيرين حيث يظهر ارتباطا موجب </a:t>
            </a:r>
            <a:r>
              <a:rPr lang="ar-DZ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قوي </a:t>
            </a:r>
            <a:r>
              <a:rPr lang="ar-SA" sz="2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بين </a:t>
            </a:r>
            <a:r>
              <a:rPr lang="ar-SA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متغير </a:t>
            </a:r>
            <a:r>
              <a:rPr lang="ar-DZ" sz="2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الاستهلاك </a:t>
            </a:r>
            <a:r>
              <a:rPr lang="ar-SA" sz="2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و </a:t>
            </a:r>
            <a:r>
              <a:rPr lang="ar-DZ" sz="2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الدخل </a:t>
            </a:r>
            <a:r>
              <a:rPr lang="ar-SA" sz="2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و </a:t>
            </a:r>
            <a:r>
              <a:rPr lang="ar-SA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قد بلغ </a:t>
            </a:r>
            <a:r>
              <a:rPr lang="ar-DZ" sz="2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0.886</a:t>
            </a:r>
            <a:r>
              <a:rPr lang="ar-SA" sz="2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عند </a:t>
            </a:r>
            <a:r>
              <a:rPr lang="ar-SA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مستوى دلالة 0.05 حيث يظهر أن </a:t>
            </a:r>
            <a:r>
              <a:rPr lang="fr-FR" sz="28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Sig</a:t>
            </a:r>
            <a:r>
              <a:rPr lang="fr-FR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 &lt;  </a:t>
            </a:r>
            <a:r>
              <a:rPr lang="el-GR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</a:t>
            </a:r>
            <a:r>
              <a:rPr lang="ar-SA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  ( </a:t>
            </a:r>
            <a:r>
              <a:rPr lang="ar-SA" sz="2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0.00</a:t>
            </a:r>
            <a:r>
              <a:rPr lang="ar-DZ" sz="2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0</a:t>
            </a:r>
            <a:r>
              <a:rPr lang="ar-SA" sz="2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&gt;</a:t>
            </a:r>
            <a:r>
              <a:rPr lang="ar-DZ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 0.05 ) </a:t>
            </a:r>
            <a:r>
              <a:rPr lang="ar-SA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منه نرفض فرضية العدم </a:t>
            </a:r>
            <a:r>
              <a:rPr lang="fr-FR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fr-FR" sz="2800" b="1" baseline="-30000" dirty="0">
                <a:latin typeface="Calibri" pitchFamily="34" charset="0"/>
                <a:ea typeface="Calibri" pitchFamily="34" charset="0"/>
                <a:cs typeface="Arial" pitchFamily="34" charset="0"/>
              </a:rPr>
              <a:t>0 </a:t>
            </a:r>
            <a:r>
              <a:rPr lang="ar-DZ" sz="2800" b="1" baseline="-30000" dirty="0">
                <a:latin typeface="Calibri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lang="ar-DZ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مما يدل على أن لمعامل الارتباط دلالة إحصائية عند مستوى معنوية 0.05= </a:t>
            </a:r>
            <a:r>
              <a:rPr lang="el-GR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</a:t>
            </a:r>
            <a:r>
              <a:rPr lang="ar-DZ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ar-DZ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8888" y="1614488"/>
            <a:ext cx="8415337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6821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058779" y="4431764"/>
            <a:ext cx="1033265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rtl="1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الجدول الثالث</a:t>
            </a:r>
            <a:r>
              <a:rPr lang="ar-SA" sz="2800" b="1" u="sng" dirty="0"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  <a:r>
              <a:rPr lang="ar-SA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 و يبين </a:t>
            </a:r>
            <a:r>
              <a:rPr lang="ar-DZ" sz="2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أ</a:t>
            </a:r>
            <a:r>
              <a:rPr lang="ar-SA" sz="2800" b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سلوب</a:t>
            </a:r>
            <a:r>
              <a:rPr lang="ar-SA" sz="2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الانحدار المستخدم و في هذا المثال هو </a:t>
            </a:r>
            <a:r>
              <a:rPr lang="ar-DZ" sz="2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أ</a:t>
            </a:r>
            <a:r>
              <a:rPr lang="ar-SA" sz="2800" b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سلوب</a:t>
            </a:r>
            <a:r>
              <a:rPr lang="ar-SA" sz="2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800" b="1" dirty="0">
                <a:latin typeface="Arial" pitchFamily="34" charset="0"/>
                <a:ea typeface="Calibri" pitchFamily="34" charset="0"/>
                <a:cs typeface="Arial" pitchFamily="34" charset="0"/>
              </a:rPr>
              <a:t>Entr</a:t>
            </a:r>
            <a:r>
              <a:rPr lang="fr-FR" sz="2800" b="1" dirty="0"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lang="fr-FR" sz="2800" b="1" dirty="0">
                <a:latin typeface="Arial" pitchFamily="34" charset="0"/>
                <a:ea typeface="Calibri" pitchFamily="34" charset="0"/>
                <a:cs typeface="Arial" pitchFamily="34" charset="0"/>
              </a:rPr>
              <a:t>e </a:t>
            </a:r>
            <a:r>
              <a:rPr lang="ar-SA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 فقد تم ادخال متغير مفسر </a:t>
            </a:r>
            <a:r>
              <a:rPr lang="ar-SA" sz="2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واحد</a:t>
            </a:r>
            <a:r>
              <a:rPr lang="ar-DZ" sz="2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(مستقل</a:t>
            </a:r>
            <a:r>
              <a:rPr lang="ar-DZ" sz="2800" b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lang="ar-SA" sz="2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و هو متغير </a:t>
            </a:r>
            <a:r>
              <a:rPr lang="ar-DZ" sz="2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الدخل </a:t>
            </a:r>
            <a:r>
              <a:rPr lang="ar-SA" sz="2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باعتبار </a:t>
            </a:r>
            <a:r>
              <a:rPr lang="ar-SA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انه المتغير الوحيد المدرج في النموذج المفسر للانحدار و </a:t>
            </a:r>
            <a:r>
              <a:rPr lang="ar-SA" sz="2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ب</a:t>
            </a:r>
            <a:r>
              <a:rPr lang="ar-DZ" sz="2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أ</a:t>
            </a:r>
            <a:r>
              <a:rPr lang="ar-SA" sz="2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ن </a:t>
            </a:r>
            <a:r>
              <a:rPr lang="ar-SA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المتغير التابع هو متغير </a:t>
            </a:r>
            <a:r>
              <a:rPr lang="ar-DZ" sz="2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الاستهلاك</a:t>
            </a:r>
            <a:r>
              <a:rPr lang="ar-SA" sz="2800" b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lang="ar-SA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7475" y="1614489"/>
            <a:ext cx="7815263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1039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10403184" y="570013"/>
            <a:ext cx="2648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168184" y="4252450"/>
            <a:ext cx="1020598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rtl="1" fontAlgn="base">
              <a:spcBef>
                <a:spcPct val="0"/>
              </a:spcBef>
              <a:spcAft>
                <a:spcPct val="0"/>
              </a:spcAft>
            </a:pPr>
            <a:r>
              <a:rPr lang="ar-SA" sz="2500" b="1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الجدول الرابع:</a:t>
            </a:r>
            <a:r>
              <a:rPr lang="ar-SA" sz="25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5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يتضمن الجدول أهم مؤشرات نموذج الانحدار و المتمثل في معامل التحديد و الذي يرمز له بالرمز </a:t>
            </a:r>
            <a:r>
              <a:rPr lang="fr-FR" sz="25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R</a:t>
            </a:r>
            <a:r>
              <a:rPr lang="fr-FR" sz="2500" b="1" baseline="30000" dirty="0">
                <a:latin typeface="Calibri" pitchFamily="34" charset="0"/>
                <a:ea typeface="Calibri" pitchFamily="34" charset="0"/>
                <a:cs typeface="Arial" pitchFamily="34" charset="0"/>
              </a:rPr>
              <a:t>2 </a:t>
            </a:r>
            <a:r>
              <a:rPr lang="fr-FR" sz="25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5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lang="fr-FR" sz="25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R-deux</a:t>
            </a:r>
            <a:r>
              <a:rPr lang="ar-SA" sz="25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) و الذي يعتبر مقياسا لدقة النموذج و هو يساوي </a:t>
            </a:r>
            <a:r>
              <a:rPr lang="ar-DZ" sz="25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0.785</a:t>
            </a:r>
            <a:r>
              <a:rPr lang="ar-SA" sz="25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و </a:t>
            </a:r>
            <a:r>
              <a:rPr lang="ar-SA" sz="25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تفسير ذلك ان </a:t>
            </a:r>
            <a:r>
              <a:rPr lang="ar-DZ" sz="25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78.5</a:t>
            </a:r>
            <a:r>
              <a:rPr lang="fr-FR" sz="25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%</a:t>
            </a:r>
            <a:r>
              <a:rPr lang="ar-DZ" sz="25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DZ" sz="2800" dirty="0" smtClean="0"/>
              <a:t>من التغيرات التي تحدث في المتغير التابع تعزي إلى المتغير </a:t>
            </a:r>
            <a:r>
              <a:rPr lang="ar-DZ" sz="2800" dirty="0" smtClean="0"/>
              <a:t>المستقل</a:t>
            </a:r>
            <a:r>
              <a:rPr lang="fr-FR" sz="25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)</a:t>
            </a:r>
            <a:r>
              <a:rPr lang="ar-DZ" sz="25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DZ" sz="25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تفسرها العلاقة الخطية أي نموذج </a:t>
            </a:r>
            <a:r>
              <a:rPr lang="ar-DZ" sz="25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الانحدار</a:t>
            </a:r>
            <a:r>
              <a:rPr lang="fr-FR" sz="25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lang="ar-DZ" sz="25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DZ" sz="25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و </a:t>
            </a:r>
            <a:r>
              <a:rPr lang="ar-DZ" sz="25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النسبة البقية 21.5</a:t>
            </a:r>
            <a:r>
              <a:rPr lang="fr-FR" sz="25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%</a:t>
            </a:r>
            <a:r>
              <a:rPr lang="ar-SA" sz="25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5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ترجع </a:t>
            </a:r>
            <a:r>
              <a:rPr lang="ar-SA" sz="25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إلى عوامل أخرى</a:t>
            </a:r>
            <a:r>
              <a:rPr lang="ar-DZ" sz="25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، </a:t>
            </a:r>
            <a:r>
              <a:rPr lang="ar-SA" sz="25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و كلما اقتربت قيمة </a:t>
            </a:r>
            <a:r>
              <a:rPr lang="fr-FR" sz="25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R</a:t>
            </a:r>
            <a:r>
              <a:rPr lang="fr-FR" sz="2500" b="1" baseline="30000" dirty="0">
                <a:latin typeface="Calibri" pitchFamily="34" charset="0"/>
                <a:ea typeface="Calibri" pitchFamily="34" charset="0"/>
                <a:cs typeface="Arial" pitchFamily="34" charset="0"/>
              </a:rPr>
              <a:t>2 </a:t>
            </a:r>
            <a:r>
              <a:rPr lang="ar-SA" sz="25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من 100</a:t>
            </a:r>
            <a:r>
              <a:rPr lang="fr-FR" sz="25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%</a:t>
            </a:r>
            <a:r>
              <a:rPr lang="ar-SA" sz="25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 دل ذلك على دقة النموذج و ذلك لان :</a:t>
            </a:r>
            <a:endParaRPr lang="fr-FR" sz="2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4923" y="5920277"/>
            <a:ext cx="2714644" cy="5076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4667560" y="684041"/>
            <a:ext cx="6250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2400" b="1" dirty="0">
                <a:solidFill>
                  <a:srgbClr val="FFFF00"/>
                </a:solidFill>
                <a:latin typeface="KhalidArtbold-Identity-H"/>
              </a:rPr>
              <a:t>:</a:t>
            </a:r>
            <a:r>
              <a:rPr lang="fr-FR" sz="2400" b="1" dirty="0" err="1">
                <a:solidFill>
                  <a:srgbClr val="FFFF00"/>
                </a:solidFill>
                <a:latin typeface="SimplifiedArabic-Bold-Identity-H"/>
              </a:rPr>
              <a:t>Durbin</a:t>
            </a:r>
            <a:r>
              <a:rPr lang="fr-FR" sz="2400" b="1" dirty="0">
                <a:solidFill>
                  <a:srgbClr val="FFFF00"/>
                </a:solidFill>
                <a:latin typeface="SimplifiedArabic-Bold-Identity-H"/>
              </a:rPr>
              <a:t>-Watson </a:t>
            </a:r>
            <a:r>
              <a:rPr lang="ar-DZ" sz="2400" b="1" dirty="0" smtClean="0">
                <a:solidFill>
                  <a:srgbClr val="FFFF00"/>
                </a:solidFill>
                <a:latin typeface="KhalidArtbold-Identity-H"/>
              </a:rPr>
              <a:t>جدول </a:t>
            </a:r>
            <a:r>
              <a:rPr lang="ar-DZ" sz="2400" b="1" dirty="0">
                <a:solidFill>
                  <a:srgbClr val="FFFF00"/>
                </a:solidFill>
                <a:latin typeface="KhalidArtbold-Identity-H"/>
              </a:rPr>
              <a:t>معامل التحديد وإحصائي اختبار</a:t>
            </a:r>
            <a:endParaRPr lang="fr-FR" sz="2400" b="1" dirty="0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8726" y="1485901"/>
            <a:ext cx="10015538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5969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/>
          <p:cNvGrpSpPr/>
          <p:nvPr/>
        </p:nvGrpSpPr>
        <p:grpSpPr>
          <a:xfrm>
            <a:off x="352702" y="169819"/>
            <a:ext cx="11414582" cy="4716506"/>
            <a:chOff x="1400168" y="199177"/>
            <a:chExt cx="10143001" cy="6409855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2"/>
            <a:srcRect l="15425" t="45010" r="13694" b="14115"/>
            <a:stretch/>
          </p:blipFill>
          <p:spPr>
            <a:xfrm>
              <a:off x="1400175" y="4157663"/>
              <a:ext cx="10142994" cy="2451369"/>
            </a:xfrm>
            <a:prstGeom prst="rect">
              <a:avLst/>
            </a:prstGeom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3"/>
            <a:srcRect l="14531" t="26382" r="12639" b="33742"/>
            <a:stretch/>
          </p:blipFill>
          <p:spPr>
            <a:xfrm>
              <a:off x="1400175" y="199177"/>
              <a:ext cx="10142994" cy="2489704"/>
            </a:xfrm>
            <a:prstGeom prst="rect">
              <a:avLst/>
            </a:prstGeom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2"/>
            <a:srcRect l="15425" t="40007" r="13694" b="52608"/>
            <a:stretch/>
          </p:blipFill>
          <p:spPr>
            <a:xfrm>
              <a:off x="1400168" y="2686049"/>
              <a:ext cx="10142994" cy="442913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5086352" y="314324"/>
              <a:ext cx="825867" cy="4001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ar-DZ" sz="2000" dirty="0" smtClean="0">
                  <a:solidFill>
                    <a:schemeClr val="bg1"/>
                  </a:solidFill>
                </a:rPr>
                <a:t>1.879</a:t>
              </a:r>
              <a:endParaRPr lang="fr-FR" sz="2000" dirty="0">
                <a:solidFill>
                  <a:schemeClr val="bg1"/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3838577" y="5781674"/>
              <a:ext cx="825867" cy="4001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ar-DZ" sz="2000" dirty="0" smtClean="0">
                  <a:solidFill>
                    <a:schemeClr val="bg1"/>
                  </a:solidFill>
                </a:rPr>
                <a:t>1.879</a:t>
              </a:r>
              <a:endParaRPr lang="fr-FR" sz="2000" dirty="0">
                <a:solidFill>
                  <a:schemeClr val="bg1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562100" y="5805487"/>
              <a:ext cx="423862" cy="4001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fr-FR" sz="2000" dirty="0">
                <a:solidFill>
                  <a:schemeClr val="bg1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9777415" y="6148387"/>
              <a:ext cx="909635" cy="4001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fr-FR" sz="2000" dirty="0">
                <a:solidFill>
                  <a:schemeClr val="bg1"/>
                </a:solidFill>
              </a:endParaRPr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2"/>
            <a:srcRect l="15425" t="20519" r="13694" b="70713"/>
            <a:stretch/>
          </p:blipFill>
          <p:spPr>
            <a:xfrm>
              <a:off x="1400175" y="3846169"/>
              <a:ext cx="10142994" cy="525807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 rotWithShape="1">
            <a:blip r:embed="rId2"/>
            <a:srcRect l="15425" t="26428" r="13694" b="59993"/>
            <a:stretch/>
          </p:blipFill>
          <p:spPr>
            <a:xfrm>
              <a:off x="1400175" y="3043238"/>
              <a:ext cx="10142994" cy="814387"/>
            </a:xfrm>
            <a:prstGeom prst="rect">
              <a:avLst/>
            </a:prstGeom>
          </p:spPr>
        </p:pic>
      </p:grpSp>
      <p:grpSp>
        <p:nvGrpSpPr>
          <p:cNvPr id="24" name="Groupe 23"/>
          <p:cNvGrpSpPr/>
          <p:nvPr/>
        </p:nvGrpSpPr>
        <p:grpSpPr>
          <a:xfrm>
            <a:off x="1524000" y="4986340"/>
            <a:ext cx="9286875" cy="1840882"/>
            <a:chOff x="1524000" y="4986340"/>
            <a:chExt cx="9286875" cy="184088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/>
            <a:srcRect b="19321"/>
            <a:stretch>
              <a:fillRect/>
            </a:stretch>
          </p:blipFill>
          <p:spPr bwMode="auto">
            <a:xfrm>
              <a:off x="1524000" y="4986340"/>
              <a:ext cx="9286875" cy="147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ZoneTexte 18"/>
            <p:cNvSpPr txBox="1"/>
            <p:nvPr/>
          </p:nvSpPr>
          <p:spPr>
            <a:xfrm>
              <a:off x="7115174" y="6488668"/>
              <a:ext cx="588623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2.64</a:t>
              </a:r>
              <a:endParaRPr lang="fr-F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8853486" y="6488668"/>
              <a:ext cx="588623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2.92</a:t>
              </a:r>
              <a:endParaRPr lang="fr-F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4805361" y="6488668"/>
              <a:ext cx="588623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1.36</a:t>
              </a:r>
              <a:endParaRPr lang="fr-F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2762249" y="6488668"/>
              <a:ext cx="588623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1.08</a:t>
              </a:r>
              <a:endParaRPr lang="fr-F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5176836" y="5691193"/>
              <a:ext cx="7040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DW</a:t>
              </a:r>
            </a:p>
            <a:p>
              <a:r>
                <a:rPr lang="fr-FR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1.879</a:t>
              </a:r>
              <a:endParaRPr lang="fr-F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58326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836023" y="4243778"/>
            <a:ext cx="1024127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الجدول الخامس:</a:t>
            </a:r>
            <a:r>
              <a:rPr lang="ar-SA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من خلال جدول تحليل التباين نستخلص العلاقة بين </a:t>
            </a:r>
            <a:r>
              <a:rPr lang="fr-FR" sz="28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Sig</a:t>
            </a:r>
            <a:r>
              <a:rPr lang="ar-DZ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 و  </a:t>
            </a:r>
            <a:r>
              <a:rPr lang="el-GR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</a:t>
            </a:r>
            <a:r>
              <a:rPr lang="ar-SA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   فعندما تكون </a:t>
            </a:r>
            <a:r>
              <a:rPr lang="fr-FR" sz="28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Sig</a:t>
            </a:r>
            <a:r>
              <a:rPr lang="fr-FR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 &lt;  </a:t>
            </a:r>
            <a:r>
              <a:rPr lang="el-GR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</a:t>
            </a:r>
            <a:r>
              <a:rPr lang="ar-SA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DZ" sz="2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نستطيع </a:t>
            </a:r>
            <a:r>
              <a:rPr lang="ar-DZ" sz="2800" b="1" dirty="0" smtClean="0"/>
              <a:t>الحكم </a:t>
            </a:r>
            <a:r>
              <a:rPr lang="ar-DZ" sz="2800" b="1" dirty="0"/>
              <a:t>على تحقق شرط المعنوية الكلية للنموذج.</a:t>
            </a:r>
            <a:endParaRPr lang="ar-SA" sz="2800" b="1" dirty="0">
              <a:latin typeface="Arial" pitchFamily="34" charset="0"/>
            </a:endParaRPr>
          </a:p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r>
              <a:rPr lang="ar-DZ" sz="2800" b="1" dirty="0" smtClean="0"/>
              <a:t>و في مثالنا تحقق شرط </a:t>
            </a:r>
            <a:r>
              <a:rPr lang="ar-DZ" sz="2800" b="1" dirty="0"/>
              <a:t>المعنوية الكلية للنموذج.</a:t>
            </a:r>
            <a:endParaRPr lang="ar-SA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339" y="528294"/>
            <a:ext cx="3335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FF00"/>
                </a:solidFill>
                <a:latin typeface="KhalidArtbold-Identity-H"/>
              </a:rPr>
              <a:t>:</a:t>
            </a:r>
            <a:r>
              <a:rPr lang="fr-FR" sz="2400" b="1" dirty="0">
                <a:solidFill>
                  <a:srgbClr val="FFFF00"/>
                </a:solidFill>
                <a:latin typeface="SimplifiedArabic-Bold-Identity-H"/>
              </a:rPr>
              <a:t>ANOVA </a:t>
            </a:r>
            <a:r>
              <a:rPr lang="ar-DZ" sz="2400" b="1" dirty="0" smtClean="0">
                <a:solidFill>
                  <a:srgbClr val="FFFF00"/>
                </a:solidFill>
                <a:latin typeface="KhalidArtbold-Identity-H"/>
              </a:rPr>
              <a:t>جدول </a:t>
            </a:r>
            <a:r>
              <a:rPr lang="ar-DZ" sz="2400" b="1" dirty="0">
                <a:solidFill>
                  <a:srgbClr val="FFFF00"/>
                </a:solidFill>
                <a:latin typeface="KhalidArtbold-Identity-H"/>
              </a:rPr>
              <a:t>تحليل التباين</a:t>
            </a:r>
            <a:endParaRPr lang="fr-FR" sz="2400" b="1" dirty="0">
              <a:solidFill>
                <a:srgbClr val="FFFF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338263"/>
            <a:ext cx="1017270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043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452398" y="3071810"/>
            <a:ext cx="15002756" cy="270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en-US" sz="28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360227" y="5432468"/>
            <a:ext cx="8858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rtl="1"/>
            <a:r>
              <a:rPr lang="ar-SA" sz="3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حسب </a:t>
            </a:r>
            <a:r>
              <a:rPr lang="ar-SA" sz="32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الجدول نستنتج معادلة نموذج الانحدار التالية: </a:t>
            </a:r>
            <a:endParaRPr lang="ar-DZ" sz="3200" b="1" dirty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algn="just" rtl="1"/>
            <a:r>
              <a:rPr lang="ar-SA" sz="32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32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y=a+</a:t>
            </a:r>
            <a:r>
              <a:rPr lang="fr-FR" sz="3200" b="1" dirty="0" err="1">
                <a:latin typeface="Calibri" pitchFamily="34" charset="0"/>
                <a:ea typeface="Calibri" pitchFamily="34" charset="0"/>
                <a:cs typeface="Arial" pitchFamily="34" charset="0"/>
              </a:rPr>
              <a:t>bx</a:t>
            </a:r>
            <a:r>
              <a:rPr lang="fr-FR" sz="32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DZ" sz="32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      </a:t>
            </a:r>
            <a:r>
              <a:rPr lang="ar-SA" sz="3200" b="1" dirty="0">
                <a:latin typeface="Arial" pitchFamily="34" charset="0"/>
                <a:ea typeface="Calibri" pitchFamily="34" charset="0"/>
                <a:cs typeface="Arial" pitchFamily="34" charset="0"/>
              </a:rPr>
              <a:t>و منه   </a:t>
            </a:r>
            <a:r>
              <a:rPr lang="ar-SA" sz="32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      </a:t>
            </a:r>
            <a:r>
              <a:rPr lang="fr-FR" sz="3600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y=-163.609+3.439x</a:t>
            </a:r>
            <a:endParaRPr lang="en-US" sz="3600" b="1" dirty="0">
              <a:solidFill>
                <a:srgbClr val="FFC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rtl="1"/>
            <a:endParaRPr lang="fr-FR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8963746" y="288326"/>
            <a:ext cx="2624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2400" b="1" dirty="0" smtClean="0">
                <a:solidFill>
                  <a:srgbClr val="FFFF00"/>
                </a:solidFill>
                <a:latin typeface="KhalidArtbold-Identity-H"/>
              </a:rPr>
              <a:t>جدول </a:t>
            </a:r>
            <a:r>
              <a:rPr lang="ar-DZ" sz="2400" b="1" dirty="0">
                <a:solidFill>
                  <a:srgbClr val="FFFF00"/>
                </a:solidFill>
                <a:latin typeface="KhalidArtbold-Identity-H"/>
              </a:rPr>
              <a:t>معاملات الانحدار:</a:t>
            </a:r>
            <a:endParaRPr lang="fr-FR" sz="24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1995" y="3819274"/>
            <a:ext cx="86681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DZ" sz="2400" b="1" dirty="0">
                <a:latin typeface="KhalidArtbold-Identity-H"/>
              </a:rPr>
              <a:t>الخاصة بالثابت هي </a:t>
            </a:r>
            <a:r>
              <a:rPr lang="ar-DZ" sz="2400" b="1" dirty="0" smtClean="0">
                <a:latin typeface="SimplifiedArabic-Identity-H"/>
              </a:rPr>
              <a:t>0.</a:t>
            </a:r>
            <a:r>
              <a:rPr lang="ar-DZ" sz="2400" b="1" dirty="0" err="1" smtClean="0">
                <a:latin typeface="SimplifiedArabic-Identity-H"/>
              </a:rPr>
              <a:t>569</a:t>
            </a:r>
            <a:r>
              <a:rPr lang="ar-DZ" sz="2400" b="1" dirty="0" err="1" smtClean="0">
                <a:latin typeface="KhalidArtbold-Identity-H"/>
              </a:rPr>
              <a:t>وهي</a:t>
            </a:r>
            <a:r>
              <a:rPr lang="ar-DZ" sz="2400" b="1" dirty="0" smtClean="0">
                <a:latin typeface="KhalidArtbold-Identity-H"/>
              </a:rPr>
              <a:t> </a:t>
            </a:r>
            <a:r>
              <a:rPr lang="ar-DZ" sz="2400" b="1" dirty="0">
                <a:latin typeface="KhalidArtbold-Identity-H"/>
              </a:rPr>
              <a:t>أكبر من </a:t>
            </a:r>
            <a:r>
              <a:rPr lang="fr-FR" sz="2400" b="1" dirty="0" err="1">
                <a:latin typeface="SimplifiedArabic-Identity-H"/>
              </a:rPr>
              <a:t>Sig</a:t>
            </a:r>
            <a:r>
              <a:rPr lang="fr-FR" sz="2400" b="1" dirty="0">
                <a:latin typeface="SimplifiedArabic-Identity-H"/>
              </a:rPr>
              <a:t> </a:t>
            </a:r>
            <a:r>
              <a:rPr lang="ar-DZ" sz="2400" b="1" dirty="0">
                <a:latin typeface="KhalidArtbold-Identity-H"/>
              </a:rPr>
              <a:t>كما يتضح من الجدول أن </a:t>
            </a:r>
            <a:r>
              <a:rPr lang="ar-DZ" sz="2400" b="1" dirty="0" smtClean="0">
                <a:latin typeface="KhalidArtbold-Identity-H"/>
              </a:rPr>
              <a:t>قيمة</a:t>
            </a:r>
          </a:p>
          <a:p>
            <a:pPr algn="r"/>
            <a:r>
              <a:rPr lang="ar-DZ" sz="2400" b="1" dirty="0" smtClean="0">
                <a:latin typeface="KhalidArtbold-Identity-H"/>
              </a:rPr>
              <a:t>مستوى المعنوية </a:t>
            </a:r>
            <a:r>
              <a:rPr lang="ar-DZ" sz="2400" b="1" dirty="0" smtClean="0">
                <a:latin typeface="SimplifiedArabic-Identity-H"/>
              </a:rPr>
              <a:t>0.05 </a:t>
            </a:r>
            <a:r>
              <a:rPr lang="ar-DZ" sz="2400" b="1" dirty="0" smtClean="0">
                <a:latin typeface="KhalidArtbold-Identity-H"/>
              </a:rPr>
              <a:t>مما يدل أن المقدار الثابت في نموذج الانحدار غير معنوي.</a:t>
            </a:r>
          </a:p>
          <a:p>
            <a:pPr algn="r"/>
            <a:r>
              <a:rPr lang="ar-DZ" sz="2400" b="1" dirty="0" smtClean="0">
                <a:latin typeface="KhalidArtbold-Identity-H"/>
              </a:rPr>
              <a:t>الخاصة </a:t>
            </a:r>
            <a:r>
              <a:rPr lang="ar-DZ" sz="2400" b="1" dirty="0">
                <a:latin typeface="KhalidArtbold-Identity-H"/>
              </a:rPr>
              <a:t>بالمتغير هي </a:t>
            </a:r>
            <a:r>
              <a:rPr lang="ar-DZ" sz="2400" b="1" dirty="0" smtClean="0">
                <a:latin typeface="SimplifiedArabic-Identity-H"/>
              </a:rPr>
              <a:t>0.000 </a:t>
            </a:r>
            <a:r>
              <a:rPr lang="ar-DZ" sz="2400" b="1" dirty="0">
                <a:latin typeface="KhalidArtbold-Identity-H"/>
              </a:rPr>
              <a:t>وهي أقل من </a:t>
            </a:r>
            <a:r>
              <a:rPr lang="ar-DZ" sz="2400" b="1" dirty="0">
                <a:latin typeface="SimplifiedArabic-Identity-H"/>
              </a:rPr>
              <a:t>0.05 </a:t>
            </a:r>
            <a:r>
              <a:rPr lang="ar-DZ" sz="2400" b="1" dirty="0">
                <a:latin typeface="KhalidArtbold-Identity-H"/>
              </a:rPr>
              <a:t>مما يدل أن </a:t>
            </a:r>
            <a:r>
              <a:rPr lang="fr-FR" sz="2400" b="1" dirty="0" err="1">
                <a:latin typeface="SimplifiedArabic-Identity-H"/>
              </a:rPr>
              <a:t>Sig</a:t>
            </a:r>
            <a:r>
              <a:rPr lang="fr-FR" sz="2400" b="1" dirty="0">
                <a:latin typeface="SimplifiedArabic-Identity-H"/>
              </a:rPr>
              <a:t> </a:t>
            </a:r>
            <a:r>
              <a:rPr lang="ar-DZ" sz="2400" b="1" dirty="0">
                <a:latin typeface="KhalidArtbold-Identity-H"/>
              </a:rPr>
              <a:t>بينما نجد قيمة</a:t>
            </a:r>
          </a:p>
          <a:p>
            <a:pPr algn="r"/>
            <a:r>
              <a:rPr lang="ar-DZ" sz="2400" b="1" dirty="0">
                <a:latin typeface="KhalidArtbold-Identity-H"/>
              </a:rPr>
              <a:t>في نموذج الانحدار معنوي. </a:t>
            </a:r>
            <a:r>
              <a:rPr lang="fr-FR" sz="2400" b="1" dirty="0">
                <a:latin typeface="SimplifiedArabic-Identity-H"/>
              </a:rPr>
              <a:t>b </a:t>
            </a:r>
            <a:r>
              <a:rPr lang="ar-DZ" sz="2400" b="1" dirty="0">
                <a:latin typeface="KhalidArtbold-Identity-H"/>
              </a:rPr>
              <a:t>قيمة معامل </a:t>
            </a:r>
            <a:r>
              <a:rPr lang="ar-DZ" sz="2400" b="1" dirty="0" smtClean="0">
                <a:latin typeface="KhalidArtbold-Identity-H"/>
              </a:rPr>
              <a:t>الانحدار</a:t>
            </a:r>
            <a:endParaRPr lang="ar-DZ" sz="2400" b="1" dirty="0">
              <a:latin typeface="KhalidArtbold-Identity-H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226" y="929148"/>
            <a:ext cx="11769213" cy="265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7921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6571" y="5276781"/>
            <a:ext cx="115475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DZ" sz="2400" dirty="0" smtClean="0"/>
              <a:t>من خلال الشكل البياني السابق يتم الحكم على مدى توافر الشرط الخاص</a:t>
            </a:r>
            <a:r>
              <a:rPr lang="fr-FR" sz="2400" dirty="0" smtClean="0"/>
              <a:t> </a:t>
            </a:r>
            <a:r>
              <a:rPr lang="ar-DZ" sz="2400" dirty="0" err="1" smtClean="0"/>
              <a:t>باعتدالية</a:t>
            </a:r>
            <a:r>
              <a:rPr lang="ar-DZ" sz="2400" dirty="0" smtClean="0"/>
              <a:t> التوزيع الاحتمالي للبواقي في نموذج </a:t>
            </a:r>
            <a:r>
              <a:rPr lang="ar-DZ" sz="2400" dirty="0" err="1" smtClean="0"/>
              <a:t>الانحدار.</a:t>
            </a:r>
            <a:r>
              <a:rPr lang="ar-DZ" sz="2400" dirty="0" smtClean="0"/>
              <a:t> بحيث نجد أن النقاط</a:t>
            </a:r>
            <a:r>
              <a:rPr lang="fr-FR" sz="2400" dirty="0" smtClean="0"/>
              <a:t> </a:t>
            </a:r>
            <a:r>
              <a:rPr lang="ar-DZ" sz="2400" dirty="0" smtClean="0"/>
              <a:t>تقع بشكل متقارب جدا على الخط الواصل بين الركن الأيمن العلوي والركن</a:t>
            </a:r>
            <a:r>
              <a:rPr lang="fr-FR" sz="2400" dirty="0" smtClean="0"/>
              <a:t> </a:t>
            </a:r>
            <a:r>
              <a:rPr lang="ar-DZ" sz="2400" dirty="0" smtClean="0"/>
              <a:t>الأيسر السفلي أو تتوزع هذه النقاط بشكل عشوائي على جانبي الخط، في كلتا</a:t>
            </a:r>
            <a:r>
              <a:rPr lang="fr-FR" sz="2400" dirty="0" smtClean="0"/>
              <a:t> </a:t>
            </a:r>
            <a:r>
              <a:rPr lang="ar-DZ" sz="2400" dirty="0" smtClean="0"/>
              <a:t>الحالتين نقول أن الأخطاء تتوزع توزيع طبيعي.</a:t>
            </a:r>
            <a:endParaRPr lang="fr-FR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4225" y="342900"/>
            <a:ext cx="84042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03392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6971"/>
            <a:ext cx="115475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sz="2000" b="1" dirty="0" smtClean="0"/>
              <a:t>كما يمكن الحكم على مدى </a:t>
            </a:r>
            <a:r>
              <a:rPr lang="ar-DZ" sz="2000" b="1" dirty="0" err="1" smtClean="0"/>
              <a:t>اعتدالية</a:t>
            </a:r>
            <a:r>
              <a:rPr lang="ar-DZ" sz="2000" b="1" dirty="0" smtClean="0"/>
              <a:t> البواقي اعتمادا على الطريقة الحسابية</a:t>
            </a:r>
            <a:r>
              <a:rPr lang="fr-FR" sz="2000" b="1" dirty="0" smtClean="0"/>
              <a:t> </a:t>
            </a:r>
            <a:r>
              <a:rPr lang="ar-DZ" sz="2000" b="1" dirty="0" smtClean="0"/>
              <a:t>وذلك من خلال </a:t>
            </a:r>
            <a:r>
              <a:rPr lang="ar-DZ" sz="2000" b="1" dirty="0" err="1" smtClean="0"/>
              <a:t>اختبار </a:t>
            </a:r>
            <a:r>
              <a:rPr lang="ar-DZ" sz="2000" b="1" dirty="0" smtClean="0"/>
              <a:t>(</a:t>
            </a:r>
            <a:r>
              <a:rPr lang="ar-DZ" sz="2000" b="1" dirty="0" err="1" smtClean="0"/>
              <a:t>كلومجروف</a:t>
            </a:r>
            <a:r>
              <a:rPr lang="ar-DZ" sz="2000" b="1" dirty="0" smtClean="0"/>
              <a:t>- </a:t>
            </a:r>
            <a:r>
              <a:rPr lang="ar-DZ" sz="2000" b="1" dirty="0" err="1" smtClean="0"/>
              <a:t>سمنروف</a:t>
            </a:r>
            <a:r>
              <a:rPr lang="ar-DZ" sz="2000" b="1" dirty="0" smtClean="0"/>
              <a:t>) </a:t>
            </a:r>
            <a:r>
              <a:rPr lang="ar-DZ" sz="2000" b="1" dirty="0" err="1" smtClean="0"/>
              <a:t>واختبار </a:t>
            </a:r>
            <a:r>
              <a:rPr lang="ar-DZ" sz="2000" b="1" dirty="0" smtClean="0"/>
              <a:t>(</a:t>
            </a:r>
            <a:r>
              <a:rPr lang="ar-DZ" sz="2000" b="1" dirty="0" err="1" smtClean="0"/>
              <a:t>شابيرو</a:t>
            </a:r>
            <a:r>
              <a:rPr lang="ar-DZ" sz="2000" b="1" dirty="0" smtClean="0"/>
              <a:t>-ويليك)، ونحصل</a:t>
            </a:r>
            <a:r>
              <a:rPr lang="fr-FR" sz="2000" b="1" dirty="0" smtClean="0"/>
              <a:t> </a:t>
            </a:r>
            <a:r>
              <a:rPr lang="ar-DZ" sz="2000" b="1" dirty="0" smtClean="0"/>
              <a:t>عليهما من خلال اتباع الخطوات التالية</a:t>
            </a:r>
          </a:p>
          <a:p>
            <a:pPr algn="r" rtl="1"/>
            <a:r>
              <a:rPr lang="ar-DZ" sz="2000" b="1" dirty="0" smtClean="0"/>
              <a:t>فتظهر لنا النافذة التالية:</a:t>
            </a:r>
            <a:endParaRPr lang="fr-FR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1428750" y="503170"/>
            <a:ext cx="5192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Analyse---Statistiques descriptives---Explore 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5012" y="3342199"/>
            <a:ext cx="104169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b="1" dirty="0" smtClean="0"/>
              <a:t>Diagrammes </a:t>
            </a:r>
            <a:r>
              <a:rPr lang="ar-DZ" b="1" dirty="0" smtClean="0"/>
              <a:t>ثم ننتقل إلى </a:t>
            </a:r>
            <a:r>
              <a:rPr lang="fr-FR" b="1" dirty="0" smtClean="0"/>
              <a:t>Liste variables dépendantes </a:t>
            </a:r>
            <a:r>
              <a:rPr lang="ar-DZ" b="1" dirty="0" smtClean="0"/>
              <a:t>إلى </a:t>
            </a:r>
            <a:r>
              <a:rPr lang="fr-FR" b="1" dirty="0" err="1" smtClean="0"/>
              <a:t>Standardized</a:t>
            </a:r>
            <a:r>
              <a:rPr lang="fr-FR" b="1" dirty="0" smtClean="0"/>
              <a:t> </a:t>
            </a:r>
            <a:r>
              <a:rPr lang="fr-FR" b="1" dirty="0" err="1" smtClean="0"/>
              <a:t>Ressiduals</a:t>
            </a:r>
            <a:r>
              <a:rPr lang="fr-FR" b="1" dirty="0" smtClean="0"/>
              <a:t> </a:t>
            </a:r>
            <a:r>
              <a:rPr lang="ar-DZ" b="1" dirty="0" smtClean="0"/>
              <a:t>نقوم بإدراج المتغير</a:t>
            </a:r>
          </a:p>
          <a:p>
            <a:pPr algn="r"/>
            <a:r>
              <a:rPr lang="ar-DZ" b="1" dirty="0" smtClean="0"/>
              <a:t>فتظهر نافذة جديدة في نفس النافذة كما يلي:</a:t>
            </a:r>
            <a:endParaRPr lang="fr-FR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0117" t="24609" r="29922" b="30274"/>
          <a:stretch>
            <a:fillRect/>
          </a:stretch>
        </p:blipFill>
        <p:spPr bwMode="auto">
          <a:xfrm>
            <a:off x="0" y="824699"/>
            <a:ext cx="5086355" cy="247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33867" t="25000" r="33438" b="31445"/>
          <a:stretch>
            <a:fillRect/>
          </a:stretch>
        </p:blipFill>
        <p:spPr bwMode="auto">
          <a:xfrm>
            <a:off x="-1" y="3804149"/>
            <a:ext cx="4854389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719918" y="4769240"/>
            <a:ext cx="747208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في هذه النافذة نؤشر على 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Graphes de répartition gaussiens avec tests </a:t>
            </a:r>
            <a:r>
              <a:rPr kumimoji="0" lang="ar-D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ثم من </a:t>
            </a:r>
            <a:r>
              <a:rPr kumimoji="0" lang="ar-DZ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الخيار ،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Boites à moustaches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D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نؤشر </a:t>
            </a:r>
            <a:r>
              <a:rPr kumimoji="0" lang="ar-D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على 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Aucun </a:t>
            </a:r>
            <a:r>
              <a:rPr kumimoji="0" lang="ar-D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ونلغي التأشير على 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Tige et feuille </a:t>
            </a:r>
            <a:r>
              <a:rPr kumimoji="0" lang="ar-D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بهدف تقيل المخرجات التي لسنا بحاجة  </a:t>
            </a:r>
            <a:r>
              <a:rPr kumimoji="0" lang="ar-DZ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إليها.</a:t>
            </a:r>
            <a:r>
              <a:rPr kumimoji="0" lang="ar-D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ثم نضغط على 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Continue </a:t>
            </a:r>
            <a:r>
              <a:rPr kumimoji="0" lang="ar-D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ثم 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ok </a:t>
            </a:r>
            <a:r>
              <a:rPr kumimoji="0" lang="ar-D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نحصل على الجدول </a:t>
            </a:r>
            <a:r>
              <a:rPr kumimoji="0" lang="ar-DZ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التالي:</a:t>
            </a:r>
            <a:endParaRPr kumimoji="0" lang="ar-D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3587" y="142874"/>
            <a:ext cx="9744075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e 6"/>
          <p:cNvGrpSpPr/>
          <p:nvPr/>
        </p:nvGrpSpPr>
        <p:grpSpPr>
          <a:xfrm>
            <a:off x="1071563" y="1563046"/>
            <a:ext cx="10806113" cy="1765935"/>
            <a:chOff x="528639" y="3320415"/>
            <a:chExt cx="11072812" cy="2717075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/>
            <a:srcRect t="10314"/>
            <a:stretch>
              <a:fillRect/>
            </a:stretch>
          </p:blipFill>
          <p:spPr bwMode="auto">
            <a:xfrm>
              <a:off x="528639" y="3320415"/>
              <a:ext cx="11072812" cy="271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ZoneTexte 3"/>
            <p:cNvSpPr txBox="1"/>
            <p:nvPr/>
          </p:nvSpPr>
          <p:spPr>
            <a:xfrm>
              <a:off x="6200773" y="4164255"/>
              <a:ext cx="1714502" cy="2616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fr-FR" sz="11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Affichage de données</a:t>
              </a:r>
              <a:endParaRPr lang="fr-F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4938710" y="4480407"/>
              <a:ext cx="776290" cy="40251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fr-FR" sz="11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ZRE_1</a:t>
              </a:r>
              <a:endParaRPr lang="fr-F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7691787" y="4773479"/>
              <a:ext cx="776290" cy="4066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fr-FR" sz="11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PRE_1</a:t>
              </a:r>
              <a:endParaRPr lang="fr-F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t="13281" r="52656" b="25000"/>
          <a:stretch>
            <a:fillRect/>
          </a:stretch>
        </p:blipFill>
        <p:spPr bwMode="auto">
          <a:xfrm>
            <a:off x="42864" y="3057524"/>
            <a:ext cx="5600700" cy="375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61765" y="64540"/>
            <a:ext cx="11338560" cy="6202674"/>
            <a:chOff x="106855260" y="107967780"/>
            <a:chExt cx="6645600" cy="4285296"/>
          </a:xfrm>
        </p:grpSpPr>
        <p:sp>
          <p:nvSpPr>
            <p:cNvPr id="3" name="Rectangle 15"/>
            <p:cNvSpPr>
              <a:spLocks noChangeArrowheads="1"/>
            </p:cNvSpPr>
            <p:nvPr/>
          </p:nvSpPr>
          <p:spPr bwMode="auto">
            <a:xfrm flipH="1">
              <a:off x="106855260" y="107967780"/>
              <a:ext cx="6556992" cy="4936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 dirty="0">
                <a:solidFill>
                  <a:prstClr val="black"/>
                </a:solidFill>
              </a:endParaRP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12947060" y="108101490"/>
              <a:ext cx="221520" cy="225428"/>
              <a:chOff x="112947060" y="108101490"/>
              <a:chExt cx="221520" cy="225428"/>
            </a:xfrm>
          </p:grpSpPr>
          <p:sp>
            <p:nvSpPr>
              <p:cNvPr id="22" name="AutoShape 17"/>
              <p:cNvSpPr>
                <a:spLocks noChangeArrowheads="1"/>
              </p:cNvSpPr>
              <p:nvPr/>
            </p:nvSpPr>
            <p:spPr bwMode="auto">
              <a:xfrm flipH="1">
                <a:off x="112947060" y="108101490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AutoShape 18"/>
              <p:cNvSpPr>
                <a:spLocks noChangeArrowheads="1"/>
              </p:cNvSpPr>
              <p:nvPr/>
            </p:nvSpPr>
            <p:spPr bwMode="auto">
              <a:xfrm flipH="1">
                <a:off x="112947060" y="108192052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AutoShape 19"/>
              <p:cNvSpPr>
                <a:spLocks noChangeArrowheads="1"/>
              </p:cNvSpPr>
              <p:nvPr/>
            </p:nvSpPr>
            <p:spPr bwMode="auto">
              <a:xfrm flipH="1">
                <a:off x="112947060" y="108283569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Rectangle 20"/>
            <p:cNvSpPr>
              <a:spLocks noChangeArrowheads="1"/>
            </p:cNvSpPr>
            <p:nvPr/>
          </p:nvSpPr>
          <p:spPr bwMode="auto">
            <a:xfrm flipH="1">
              <a:off x="106855260" y="108747196"/>
              <a:ext cx="6527735" cy="350588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 dirty="0">
                <a:solidFill>
                  <a:prstClr val="black"/>
                </a:solidFill>
              </a:endParaRPr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 flipH="1">
              <a:off x="113168580" y="108747196"/>
              <a:ext cx="331631" cy="350588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90000"/>
                    <a:shade val="30000"/>
                    <a:satMod val="115000"/>
                  </a:schemeClr>
                </a:gs>
                <a:gs pos="50000">
                  <a:schemeClr val="bg2">
                    <a:lumMod val="90000"/>
                    <a:shade val="67500"/>
                    <a:satMod val="115000"/>
                  </a:schemeClr>
                </a:gs>
                <a:gs pos="100000">
                  <a:schemeClr val="bg2">
                    <a:lumMod val="9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 dirty="0">
                <a:solidFill>
                  <a:prstClr val="black"/>
                </a:solidFill>
              </a:endParaRPr>
            </a:p>
          </p:txBody>
        </p:sp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 flipH="1">
              <a:off x="106955222" y="108406199"/>
              <a:ext cx="6364372" cy="306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algn="ctr" defTabSz="766816" rtl="1" fontAlgn="base">
                <a:spcBef>
                  <a:spcPct val="0"/>
                </a:spcBef>
                <a:spcAft>
                  <a:spcPts val="587"/>
                </a:spcAft>
              </a:pPr>
              <a:r>
                <a:rPr lang="ar-SA" sz="20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الانحدار </a:t>
              </a:r>
              <a:r>
                <a:rPr lang="ar-SA" sz="2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الخطي</a:t>
              </a:r>
              <a:r>
                <a:rPr lang="fr-FR" sz="2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Linéaire </a:t>
              </a:r>
              <a:r>
                <a:rPr lang="ar-SA" sz="2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Regression</a:t>
              </a:r>
              <a:endParaRPr lang="ar-SA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 flipH="1">
              <a:off x="106943868" y="107967780"/>
              <a:ext cx="5781672" cy="493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ctr" anchorCtr="0" compatLnSpc="1">
              <a:prstTxWarp prst="textNoShape">
                <a:avLst/>
              </a:prstTxWarp>
            </a:bodyPr>
            <a:lstStyle/>
            <a:p>
              <a:pPr algn="ctr" defTabSz="766816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3600" cap="all" dirty="0">
                  <a:solidFill>
                    <a:srgbClr val="FFFF00"/>
                  </a:solidFill>
                  <a:effectLst>
                    <a:reflection blurRad="12700" stA="48000" endA="300" endPos="55000" dir="5400000" sy="-90000" algn="bl" rotWithShape="0"/>
                  </a:effectLst>
                  <a:latin typeface="Arial" pitchFamily="34" charset="0"/>
                  <a:cs typeface="Arial" pitchFamily="34" charset="0"/>
                </a:rPr>
                <a:t>الانحدار الخطي </a:t>
              </a:r>
            </a:p>
          </p:txBody>
        </p:sp>
        <p:sp>
          <p:nvSpPr>
            <p:cNvPr id="20" name="Rectangle 30" hidden="1"/>
            <p:cNvSpPr>
              <a:spLocks noChangeArrowheads="1"/>
            </p:cNvSpPr>
            <p:nvPr/>
          </p:nvSpPr>
          <p:spPr bwMode="auto">
            <a:xfrm>
              <a:off x="108458176" y="109118630"/>
              <a:ext cx="675199" cy="6751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 dirty="0">
                <a:solidFill>
                  <a:prstClr val="black"/>
                </a:solidFill>
              </a:endParaRP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113412252" y="107967780"/>
              <a:ext cx="88608" cy="428529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 dirty="0">
                <a:solidFill>
                  <a:prstClr val="black"/>
                </a:solidFill>
              </a:endParaRPr>
            </a:p>
          </p:txBody>
        </p:sp>
      </p:grpSp>
      <p:sp>
        <p:nvSpPr>
          <p:cNvPr id="29" name="AutoShape 35"/>
          <p:cNvSpPr>
            <a:spLocks noChangeArrowheads="1"/>
          </p:cNvSpPr>
          <p:nvPr/>
        </p:nvSpPr>
        <p:spPr bwMode="auto">
          <a:xfrm>
            <a:off x="770021" y="2035375"/>
            <a:ext cx="10417092" cy="3822492"/>
          </a:xfrm>
          <a:prstGeom prst="roundRect">
            <a:avLst>
              <a:gd name="adj" fmla="val 4056"/>
            </a:avLst>
          </a:prstGeom>
          <a:solidFill>
            <a:schemeClr val="tx1">
              <a:lumMod val="95000"/>
            </a:schemeClr>
          </a:solidFill>
          <a:ln w="9525" algn="in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/>
            <a:endParaRPr lang="fr-FR" sz="24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Clr>
                <a:srgbClr val="FFC000"/>
              </a:buClr>
              <a:buFont typeface="Wingdings" pitchFamily="2" charset="2"/>
              <a:buChar char="q"/>
            </a:pPr>
            <a:r>
              <a:rPr lang="ar-DZ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</a:t>
            </a:r>
            <a:r>
              <a:rPr lang="ar-EG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لانحدار </a:t>
            </a:r>
            <a:r>
              <a:rPr lang="ar-EG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أسلوب يمكن بواسطته تقدير قيمة أحد المتغيرين بمعلومية قيمة المتغير الآخر عن طريق </a:t>
            </a:r>
            <a:r>
              <a:rPr lang="ar-EG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معادلة</a:t>
            </a:r>
            <a:r>
              <a:rPr lang="ar-DZ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(دالة)</a:t>
            </a:r>
            <a:r>
              <a:rPr lang="ar-EG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الانحدار.</a:t>
            </a:r>
          </a:p>
          <a:p>
            <a:pPr marL="342900" indent="-342900" algn="just">
              <a:buClr>
                <a:srgbClr val="FFC000"/>
              </a:buClr>
              <a:buFont typeface="Wingdings" pitchFamily="2" charset="2"/>
              <a:buChar char="q"/>
            </a:pPr>
            <a:r>
              <a:rPr lang="ar-EG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ويعرف المتغير الأول بالمتغير التابع </a:t>
            </a:r>
            <a:r>
              <a:rPr lang="fr-FR" sz="20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Dépendent</a:t>
            </a:r>
            <a:r>
              <a:rPr lang="ar-EG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ويرمز له بالحرف </a:t>
            </a:r>
            <a:r>
              <a:rPr lang="en-US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Y</a:t>
            </a:r>
            <a:r>
              <a:rPr lang="ar-EG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، في حين يعرف المتغير الآخر بالمتغير المستقل </a:t>
            </a:r>
            <a:r>
              <a:rPr lang="fr-FR" sz="20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Indépendant</a:t>
            </a:r>
            <a:r>
              <a:rPr lang="ar-EG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ويرمز له بالحرف </a:t>
            </a:r>
            <a:r>
              <a:rPr lang="en-US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X</a:t>
            </a:r>
            <a:r>
              <a:rPr lang="ar-EG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  <a:endParaRPr lang="en-US" sz="24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Clr>
                <a:srgbClr val="FFC000"/>
              </a:buClr>
              <a:buFont typeface="Wingdings" pitchFamily="2" charset="2"/>
              <a:buChar char="q"/>
            </a:pPr>
            <a:r>
              <a:rPr lang="ar-EG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تهدف دراسة الانحدار التنبؤ بقيمة متغير </a:t>
            </a:r>
            <a:r>
              <a:rPr lang="en-US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Y</a:t>
            </a:r>
            <a:r>
              <a:rPr lang="ar-EG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بمعرفة متغير </a:t>
            </a:r>
            <a:r>
              <a:rPr lang="en-US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X</a:t>
            </a:r>
            <a:r>
              <a:rPr lang="ar-EG" sz="2400" b="1" dirty="0" err="1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  <a:r>
              <a:rPr lang="ar-EG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إذ</a:t>
            </a:r>
            <a:r>
              <a:rPr lang="ar-DZ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ن</a:t>
            </a:r>
            <a:r>
              <a:rPr lang="ar-EG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الغاية من استخدام أسلوب تحليل الانحدار الخطي دراسة وتحليل أثر متغير كمي على متغير كمي آخر.</a:t>
            </a:r>
          </a:p>
          <a:p>
            <a:pPr marL="342900" indent="-342900" algn="just">
              <a:buClr>
                <a:srgbClr val="FFC000"/>
              </a:buClr>
              <a:buFont typeface="Wingdings" pitchFamily="2" charset="2"/>
              <a:buChar char="q"/>
            </a:pPr>
            <a:r>
              <a:rPr lang="ar-EG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ويعتمد نموذج الانحدار دائماً على علاقة السببية، بمعنى ان يكون التغير في المتغير المستقل مسبب رئيسي للتغير في المتغير التابع.</a:t>
            </a:r>
          </a:p>
          <a:p>
            <a:pPr marL="342900" indent="-342900" algn="just">
              <a:buFont typeface="Wingdings" pitchFamily="2" charset="2"/>
              <a:buChar char="q"/>
            </a:pPr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4" name="Line 40"/>
          <p:cNvSpPr>
            <a:spLocks noChangeShapeType="1"/>
          </p:cNvSpPr>
          <p:nvPr/>
        </p:nvSpPr>
        <p:spPr bwMode="auto">
          <a:xfrm>
            <a:off x="1263832" y="1467792"/>
            <a:ext cx="8545155" cy="0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5495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037" y="5065853"/>
            <a:ext cx="116443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DZ" sz="2400" dirty="0" smtClean="0"/>
              <a:t>يلاحظ أن انتشار وتوزيع البواقي يأخذ شكل عشوائي على جانبي الخط الذي يمثل</a:t>
            </a:r>
            <a:r>
              <a:rPr lang="fr-FR" sz="2400" dirty="0" smtClean="0"/>
              <a:t> </a:t>
            </a:r>
            <a:r>
              <a:rPr lang="ar-DZ" sz="2400" dirty="0" err="1" smtClean="0"/>
              <a:t>الصفر </a:t>
            </a:r>
            <a:r>
              <a:rPr lang="ar-DZ" sz="2400" dirty="0" smtClean="0"/>
              <a:t>(وهو الخط الذي يفصل بين البواقي السالبة والبواقي الموجبة)، حيث أنه لا</a:t>
            </a:r>
            <a:r>
              <a:rPr lang="fr-FR" sz="2400" dirty="0" smtClean="0"/>
              <a:t> </a:t>
            </a:r>
            <a:r>
              <a:rPr lang="ar-DZ" sz="2400" dirty="0" smtClean="0"/>
              <a:t>يمكننا رصد نمط أو شكل معين لتباين هذه البواقي، وهو ما يعني أن هناك</a:t>
            </a:r>
            <a:r>
              <a:rPr lang="fr-FR" sz="2400" dirty="0" smtClean="0"/>
              <a:t> </a:t>
            </a:r>
            <a:r>
              <a:rPr lang="ar-DZ" sz="2400" dirty="0" smtClean="0"/>
              <a:t>تجانس أو ثبات في تباين الأخطاء.</a:t>
            </a:r>
            <a:endParaRPr lang="fr-FR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328612"/>
            <a:ext cx="8143875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61765" y="64540"/>
            <a:ext cx="11338560" cy="6202674"/>
            <a:chOff x="106855260" y="107967780"/>
            <a:chExt cx="6645600" cy="4285296"/>
          </a:xfrm>
        </p:grpSpPr>
        <p:sp>
          <p:nvSpPr>
            <p:cNvPr id="3" name="Rectangle 15"/>
            <p:cNvSpPr>
              <a:spLocks noChangeArrowheads="1"/>
            </p:cNvSpPr>
            <p:nvPr/>
          </p:nvSpPr>
          <p:spPr bwMode="auto">
            <a:xfrm flipH="1">
              <a:off x="106855260" y="107967780"/>
              <a:ext cx="6556992" cy="4936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 dirty="0">
                <a:solidFill>
                  <a:prstClr val="black"/>
                </a:solidFill>
              </a:endParaRP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12947060" y="108101490"/>
              <a:ext cx="221520" cy="225428"/>
              <a:chOff x="112947060" y="108101490"/>
              <a:chExt cx="221520" cy="225428"/>
            </a:xfrm>
          </p:grpSpPr>
          <p:sp>
            <p:nvSpPr>
              <p:cNvPr id="22" name="AutoShape 17"/>
              <p:cNvSpPr>
                <a:spLocks noChangeArrowheads="1"/>
              </p:cNvSpPr>
              <p:nvPr/>
            </p:nvSpPr>
            <p:spPr bwMode="auto">
              <a:xfrm flipH="1">
                <a:off x="112947060" y="108101490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AutoShape 18"/>
              <p:cNvSpPr>
                <a:spLocks noChangeArrowheads="1"/>
              </p:cNvSpPr>
              <p:nvPr/>
            </p:nvSpPr>
            <p:spPr bwMode="auto">
              <a:xfrm flipH="1">
                <a:off x="112947060" y="108192052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AutoShape 19"/>
              <p:cNvSpPr>
                <a:spLocks noChangeArrowheads="1"/>
              </p:cNvSpPr>
              <p:nvPr/>
            </p:nvSpPr>
            <p:spPr bwMode="auto">
              <a:xfrm flipH="1">
                <a:off x="112947060" y="108283569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Rectangle 20"/>
            <p:cNvSpPr>
              <a:spLocks noChangeArrowheads="1"/>
            </p:cNvSpPr>
            <p:nvPr/>
          </p:nvSpPr>
          <p:spPr bwMode="auto">
            <a:xfrm flipH="1">
              <a:off x="106855260" y="108747196"/>
              <a:ext cx="6527735" cy="350588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 dirty="0">
                <a:solidFill>
                  <a:prstClr val="black"/>
                </a:solidFill>
              </a:endParaRPr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 flipH="1">
              <a:off x="113168580" y="108747196"/>
              <a:ext cx="331631" cy="350588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90000"/>
                    <a:shade val="30000"/>
                    <a:satMod val="115000"/>
                  </a:schemeClr>
                </a:gs>
                <a:gs pos="50000">
                  <a:schemeClr val="bg2">
                    <a:lumMod val="90000"/>
                    <a:shade val="67500"/>
                    <a:satMod val="115000"/>
                  </a:schemeClr>
                </a:gs>
                <a:gs pos="100000">
                  <a:schemeClr val="bg2">
                    <a:lumMod val="9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 dirty="0">
                <a:solidFill>
                  <a:prstClr val="black"/>
                </a:solidFill>
              </a:endParaRPr>
            </a:p>
          </p:txBody>
        </p:sp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 flipH="1">
              <a:off x="106955222" y="108406199"/>
              <a:ext cx="6364372" cy="306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algn="ctr" defTabSz="766816" rtl="1" fontAlgn="base">
                <a:spcBef>
                  <a:spcPct val="0"/>
                </a:spcBef>
                <a:spcAft>
                  <a:spcPts val="587"/>
                </a:spcAft>
              </a:pPr>
              <a:r>
                <a:rPr lang="ar-SA" sz="20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الانحدار </a:t>
              </a:r>
              <a:r>
                <a:rPr lang="ar-SA" sz="2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الخطي</a:t>
              </a:r>
              <a:r>
                <a:rPr lang="fr-FR" sz="2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Linéaire </a:t>
              </a:r>
              <a:r>
                <a:rPr lang="ar-SA" sz="2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Regression</a:t>
              </a:r>
              <a:endParaRPr lang="ar-SA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 flipH="1">
              <a:off x="106943868" y="107967780"/>
              <a:ext cx="5781672" cy="493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ctr" anchorCtr="0" compatLnSpc="1">
              <a:prstTxWarp prst="textNoShape">
                <a:avLst/>
              </a:prstTxWarp>
            </a:bodyPr>
            <a:lstStyle/>
            <a:p>
              <a:pPr algn="ctr" defTabSz="766816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3600" cap="all" dirty="0">
                  <a:solidFill>
                    <a:srgbClr val="FFFF00"/>
                  </a:solidFill>
                  <a:effectLst>
                    <a:reflection blurRad="12700" stA="48000" endA="300" endPos="55000" dir="5400000" sy="-90000" algn="bl" rotWithShape="0"/>
                  </a:effectLst>
                  <a:latin typeface="Arial" pitchFamily="34" charset="0"/>
                  <a:cs typeface="Arial" pitchFamily="34" charset="0"/>
                </a:rPr>
                <a:t>الانحدار الخطي </a:t>
              </a:r>
            </a:p>
          </p:txBody>
        </p:sp>
        <p:sp>
          <p:nvSpPr>
            <p:cNvPr id="20" name="Rectangle 30" hidden="1"/>
            <p:cNvSpPr>
              <a:spLocks noChangeArrowheads="1"/>
            </p:cNvSpPr>
            <p:nvPr/>
          </p:nvSpPr>
          <p:spPr bwMode="auto">
            <a:xfrm>
              <a:off x="108458176" y="109118630"/>
              <a:ext cx="675199" cy="6751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 dirty="0">
                <a:solidFill>
                  <a:prstClr val="black"/>
                </a:solidFill>
              </a:endParaRP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113412252" y="107967780"/>
              <a:ext cx="88608" cy="428529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 dirty="0">
                <a:solidFill>
                  <a:prstClr val="black"/>
                </a:solidFill>
              </a:endParaRPr>
            </a:p>
          </p:txBody>
        </p:sp>
      </p:grpSp>
      <p:sp>
        <p:nvSpPr>
          <p:cNvPr id="29" name="AutoShape 35"/>
          <p:cNvSpPr>
            <a:spLocks noChangeArrowheads="1"/>
          </p:cNvSpPr>
          <p:nvPr/>
        </p:nvSpPr>
        <p:spPr bwMode="auto">
          <a:xfrm>
            <a:off x="770021" y="2035375"/>
            <a:ext cx="10417092" cy="3822492"/>
          </a:xfrm>
          <a:prstGeom prst="roundRect">
            <a:avLst>
              <a:gd name="adj" fmla="val 4056"/>
            </a:avLst>
          </a:prstGeom>
          <a:solidFill>
            <a:schemeClr val="tx1">
              <a:lumMod val="95000"/>
            </a:schemeClr>
          </a:solidFill>
          <a:ln w="9525" algn="in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/>
            <a:endParaRPr lang="fr-FR" sz="24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4" name="Line 40"/>
          <p:cNvSpPr>
            <a:spLocks noChangeShapeType="1"/>
          </p:cNvSpPr>
          <p:nvPr/>
        </p:nvSpPr>
        <p:spPr bwMode="auto">
          <a:xfrm>
            <a:off x="1263832" y="1467792"/>
            <a:ext cx="8545155" cy="0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38678" y="1427882"/>
            <a:ext cx="8365251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DZ" sz="2700" dirty="0" smtClean="0">
                <a:latin typeface="ArabicTransparent"/>
              </a:rPr>
              <a:t>وله </a:t>
            </a:r>
            <a:r>
              <a:rPr lang="ar-DZ" sz="2700" dirty="0">
                <a:latin typeface="ArabicTransparent"/>
              </a:rPr>
              <a:t>أنواع :</a:t>
            </a:r>
            <a:endParaRPr lang="fr-FR" sz="2700" dirty="0">
              <a:latin typeface="ArabicTransparent"/>
            </a:endParaRPr>
          </a:p>
          <a:p>
            <a:pPr algn="r"/>
            <a:endParaRPr lang="ar-DZ" sz="2700" dirty="0">
              <a:solidFill>
                <a:schemeClr val="bg2"/>
              </a:solidFill>
              <a:latin typeface="ArabicTransparent"/>
            </a:endParaRPr>
          </a:p>
          <a:p>
            <a:pPr algn="r"/>
            <a:r>
              <a:rPr lang="fr-FR" sz="2700" dirty="0" smtClean="0">
                <a:solidFill>
                  <a:schemeClr val="bg1"/>
                </a:solidFill>
                <a:latin typeface="GillSansMT"/>
              </a:rPr>
              <a:t>Y </a:t>
            </a:r>
            <a:r>
              <a:rPr lang="ar-DZ" sz="2700" dirty="0" smtClean="0">
                <a:solidFill>
                  <a:srgbClr val="FF0000"/>
                </a:solidFill>
                <a:latin typeface="ArabicTransparent"/>
              </a:rPr>
              <a:t>الانحدار </a:t>
            </a:r>
            <a:r>
              <a:rPr lang="ar-DZ" sz="2700" dirty="0">
                <a:solidFill>
                  <a:srgbClr val="FF0000"/>
                </a:solidFill>
                <a:latin typeface="ArabicTransparent"/>
              </a:rPr>
              <a:t>الخطي البسيط : </a:t>
            </a:r>
            <a:r>
              <a:rPr lang="ar-DZ" sz="2700" dirty="0">
                <a:solidFill>
                  <a:schemeClr val="bg1"/>
                </a:solidFill>
                <a:latin typeface="ArabicTransparent"/>
              </a:rPr>
              <a:t>فكلمة " بسيط " تعني أن المتغير التابع </a:t>
            </a:r>
            <a:endParaRPr lang="ar-DZ" sz="2700" dirty="0">
              <a:solidFill>
                <a:schemeClr val="bg1"/>
              </a:solidFill>
              <a:latin typeface="Wingdings2"/>
            </a:endParaRPr>
          </a:p>
          <a:p>
            <a:pPr algn="r"/>
            <a:r>
              <a:rPr lang="ar-DZ" sz="2700" dirty="0" smtClean="0">
                <a:solidFill>
                  <a:schemeClr val="bg1"/>
                </a:solidFill>
                <a:latin typeface="ArabicTransparent"/>
              </a:rPr>
              <a:t> </a:t>
            </a:r>
            <a:r>
              <a:rPr lang="ar-DZ" sz="2700" dirty="0" err="1" smtClean="0">
                <a:solidFill>
                  <a:schemeClr val="bg1"/>
                </a:solidFill>
                <a:latin typeface="ArabicTransparent"/>
              </a:rPr>
              <a:t>وكلمة </a:t>
            </a:r>
            <a:r>
              <a:rPr lang="ar-DZ" sz="2700" dirty="0">
                <a:solidFill>
                  <a:schemeClr val="bg1"/>
                </a:solidFill>
                <a:latin typeface="ArabicTransparent"/>
              </a:rPr>
              <a:t>" خطي" تعني أن العلاقة </a:t>
            </a:r>
            <a:r>
              <a:rPr lang="fr-FR" sz="2700" dirty="0" smtClean="0">
                <a:solidFill>
                  <a:schemeClr val="bg1"/>
                </a:solidFill>
                <a:latin typeface="GillSansMT"/>
              </a:rPr>
              <a:t>X </a:t>
            </a:r>
            <a:r>
              <a:rPr lang="ar-DZ" sz="2700" dirty="0" smtClean="0">
                <a:solidFill>
                  <a:schemeClr val="bg1"/>
                </a:solidFill>
                <a:latin typeface="ArabicTransparent"/>
              </a:rPr>
              <a:t>يعتمد على متغير مستقل واحد وهو</a:t>
            </a:r>
            <a:endParaRPr lang="ar-DZ" sz="2700" dirty="0">
              <a:solidFill>
                <a:schemeClr val="bg1"/>
              </a:solidFill>
              <a:latin typeface="ArabicTransparent"/>
            </a:endParaRPr>
          </a:p>
          <a:p>
            <a:pPr algn="r"/>
            <a:r>
              <a:rPr lang="ar-DZ" sz="2700" dirty="0">
                <a:solidFill>
                  <a:schemeClr val="bg1"/>
                </a:solidFill>
                <a:latin typeface="ArabicTransparent"/>
              </a:rPr>
              <a:t>علاقة </a:t>
            </a:r>
            <a:r>
              <a:rPr lang="ar-DZ" sz="2700" dirty="0" err="1" smtClean="0">
                <a:solidFill>
                  <a:schemeClr val="bg1"/>
                </a:solidFill>
                <a:latin typeface="ArabicTransparent"/>
              </a:rPr>
              <a:t>خطية.</a:t>
            </a:r>
            <a:r>
              <a:rPr lang="ar-DZ" sz="2700" dirty="0" smtClean="0">
                <a:solidFill>
                  <a:schemeClr val="bg1"/>
                </a:solidFill>
                <a:latin typeface="ArabicTransparent"/>
              </a:rPr>
              <a:t> </a:t>
            </a:r>
            <a:r>
              <a:rPr lang="fr-FR" sz="2700" dirty="0">
                <a:solidFill>
                  <a:schemeClr val="bg1"/>
                </a:solidFill>
                <a:latin typeface="ArabicTransparent"/>
              </a:rPr>
              <a:t>(</a:t>
            </a:r>
            <a:r>
              <a:rPr lang="fr-FR" sz="2700" dirty="0">
                <a:solidFill>
                  <a:schemeClr val="bg1"/>
                </a:solidFill>
                <a:latin typeface="GillSansMT"/>
              </a:rPr>
              <a:t>X , Y) </a:t>
            </a:r>
            <a:r>
              <a:rPr lang="ar-DZ" sz="2700" dirty="0">
                <a:solidFill>
                  <a:schemeClr val="bg1"/>
                </a:solidFill>
                <a:latin typeface="ArabicTransparent"/>
              </a:rPr>
              <a:t>بين المتغيرين</a:t>
            </a:r>
            <a:endParaRPr lang="fr-FR" sz="2700" dirty="0">
              <a:solidFill>
                <a:schemeClr val="bg1"/>
              </a:solidFill>
              <a:latin typeface="ArabicTransparent"/>
            </a:endParaRPr>
          </a:p>
          <a:p>
            <a:pPr algn="r"/>
            <a:endParaRPr lang="fr-FR" sz="2700" dirty="0">
              <a:solidFill>
                <a:schemeClr val="bg1"/>
              </a:solidFill>
              <a:latin typeface="ArabicTransparent"/>
            </a:endParaRPr>
          </a:p>
          <a:p>
            <a:pPr algn="r"/>
            <a:r>
              <a:rPr lang="ar-DZ" sz="2700" dirty="0">
                <a:solidFill>
                  <a:schemeClr val="bg1"/>
                </a:solidFill>
                <a:latin typeface="ArabicTransparent"/>
              </a:rPr>
              <a:t>يعتمد على أكثر من متغير </a:t>
            </a:r>
            <a:r>
              <a:rPr lang="ar-DZ" sz="2700" dirty="0" smtClean="0">
                <a:solidFill>
                  <a:schemeClr val="bg1"/>
                </a:solidFill>
                <a:latin typeface="ArabicTransparent"/>
              </a:rPr>
              <a:t>مستقل.</a:t>
            </a:r>
            <a:r>
              <a:rPr lang="fr-FR" sz="2700" dirty="0" smtClean="0">
                <a:solidFill>
                  <a:schemeClr val="bg1"/>
                </a:solidFill>
                <a:latin typeface="ArabicTransparent"/>
              </a:rPr>
              <a:t> </a:t>
            </a:r>
            <a:r>
              <a:rPr lang="fr-FR" sz="2700" dirty="0" smtClean="0">
                <a:solidFill>
                  <a:schemeClr val="bg1"/>
                </a:solidFill>
                <a:latin typeface="GillSansMT"/>
              </a:rPr>
              <a:t>Y</a:t>
            </a:r>
            <a:r>
              <a:rPr lang="ar-DZ" sz="2700" dirty="0" smtClean="0">
                <a:solidFill>
                  <a:srgbClr val="FF0000"/>
                </a:solidFill>
                <a:latin typeface="ArabicTransparent"/>
              </a:rPr>
              <a:t>الانحدار </a:t>
            </a:r>
            <a:r>
              <a:rPr lang="ar-DZ" sz="2700" dirty="0">
                <a:solidFill>
                  <a:srgbClr val="FF0000"/>
                </a:solidFill>
                <a:latin typeface="ArabicTransparent"/>
              </a:rPr>
              <a:t>المتعدد : </a:t>
            </a:r>
            <a:r>
              <a:rPr lang="ar-DZ" sz="2700" dirty="0">
                <a:solidFill>
                  <a:schemeClr val="bg1"/>
                </a:solidFill>
                <a:latin typeface="ArabicTransparent"/>
              </a:rPr>
              <a:t>إذا كان المتغير</a:t>
            </a:r>
            <a:endParaRPr lang="fr-FR" sz="2700" dirty="0">
              <a:solidFill>
                <a:schemeClr val="bg1"/>
              </a:solidFill>
              <a:latin typeface="ArabicTransparent"/>
            </a:endParaRPr>
          </a:p>
          <a:p>
            <a:pPr algn="r"/>
            <a:endParaRPr lang="ar-DZ" sz="2700" dirty="0" smtClean="0">
              <a:solidFill>
                <a:schemeClr val="bg1"/>
              </a:solidFill>
              <a:latin typeface="ArabicTransparent"/>
            </a:endParaRPr>
          </a:p>
          <a:p>
            <a:pPr algn="r"/>
            <a:r>
              <a:rPr lang="ar-DZ" sz="2700" dirty="0" smtClean="0">
                <a:solidFill>
                  <a:schemeClr val="bg1"/>
                </a:solidFill>
                <a:latin typeface="ArabicTransparent"/>
              </a:rPr>
              <a:t>والمتغيرات </a:t>
            </a:r>
            <a:r>
              <a:rPr lang="fr-FR" sz="2700" dirty="0" smtClean="0">
                <a:solidFill>
                  <a:schemeClr val="bg1"/>
                </a:solidFill>
                <a:latin typeface="GillSansMT"/>
              </a:rPr>
              <a:t>Y </a:t>
            </a:r>
            <a:r>
              <a:rPr lang="ar-DZ" sz="2700" dirty="0" smtClean="0">
                <a:solidFill>
                  <a:srgbClr val="FF0000"/>
                </a:solidFill>
                <a:latin typeface="ArabicTransparent"/>
              </a:rPr>
              <a:t>الانحدار غير </a:t>
            </a:r>
            <a:r>
              <a:rPr lang="ar-DZ" sz="2700" dirty="0" err="1" smtClean="0">
                <a:solidFill>
                  <a:srgbClr val="FF0000"/>
                </a:solidFill>
                <a:latin typeface="ArabicTransparent"/>
              </a:rPr>
              <a:t>الخطي </a:t>
            </a:r>
            <a:r>
              <a:rPr lang="ar-DZ" sz="2700" dirty="0" smtClean="0">
                <a:solidFill>
                  <a:srgbClr val="FF0000"/>
                </a:solidFill>
                <a:latin typeface="ArabicTransparent"/>
              </a:rPr>
              <a:t>: </a:t>
            </a:r>
            <a:r>
              <a:rPr lang="ar-DZ" sz="2700" dirty="0" smtClean="0">
                <a:solidFill>
                  <a:schemeClr val="bg1"/>
                </a:solidFill>
                <a:latin typeface="ArabicTransparent"/>
              </a:rPr>
              <a:t>إذا كانت العلاقة بين المتغير </a:t>
            </a:r>
            <a:endParaRPr lang="ar-DZ" sz="2700" dirty="0" smtClean="0">
              <a:solidFill>
                <a:schemeClr val="bg1"/>
              </a:solidFill>
              <a:latin typeface="Wingdings2"/>
            </a:endParaRPr>
          </a:p>
          <a:p>
            <a:pPr algn="r"/>
            <a:r>
              <a:rPr lang="ar-DZ" sz="2700" dirty="0" smtClean="0">
                <a:solidFill>
                  <a:schemeClr val="bg1"/>
                </a:solidFill>
                <a:latin typeface="ArabicTransparent"/>
              </a:rPr>
              <a:t>المستقلة غير خطية كأن تكون من الدرجة الثانية أو آسية</a:t>
            </a:r>
            <a:r>
              <a:rPr lang="ar-DZ" sz="2700" dirty="0" smtClean="0">
                <a:solidFill>
                  <a:schemeClr val="bg1"/>
                </a:solidFill>
                <a:latin typeface="GillSansMT"/>
              </a:rPr>
              <a:t>.</a:t>
            </a:r>
            <a:endParaRPr lang="fr-FR" sz="2700" dirty="0" smtClean="0">
              <a:solidFill>
                <a:schemeClr val="bg1"/>
              </a:solidFill>
            </a:endParaRPr>
          </a:p>
          <a:p>
            <a:pPr algn="r"/>
            <a:endParaRPr lang="ar-DZ" sz="2700" dirty="0">
              <a:solidFill>
                <a:schemeClr val="bg2"/>
              </a:solidFill>
              <a:latin typeface="ArabicTransparen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5495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69507" y="49"/>
            <a:ext cx="11290434" cy="6857143"/>
            <a:chOff x="106855260" y="107967780"/>
            <a:chExt cx="6645600" cy="4285296"/>
          </a:xfrm>
        </p:grpSpPr>
        <p:sp>
          <p:nvSpPr>
            <p:cNvPr id="3" name="Rectangle 15"/>
            <p:cNvSpPr>
              <a:spLocks noChangeArrowheads="1"/>
            </p:cNvSpPr>
            <p:nvPr/>
          </p:nvSpPr>
          <p:spPr bwMode="auto">
            <a:xfrm flipH="1">
              <a:off x="106855260" y="107967780"/>
              <a:ext cx="6556992" cy="4936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12947060" y="108101490"/>
              <a:ext cx="221520" cy="225428"/>
              <a:chOff x="112947060" y="108101490"/>
              <a:chExt cx="221520" cy="225428"/>
            </a:xfrm>
          </p:grpSpPr>
          <p:sp>
            <p:nvSpPr>
              <p:cNvPr id="22" name="AutoShape 17"/>
              <p:cNvSpPr>
                <a:spLocks noChangeArrowheads="1"/>
              </p:cNvSpPr>
              <p:nvPr/>
            </p:nvSpPr>
            <p:spPr bwMode="auto">
              <a:xfrm flipH="1">
                <a:off x="112947060" y="108101490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AutoShape 18"/>
              <p:cNvSpPr>
                <a:spLocks noChangeArrowheads="1"/>
              </p:cNvSpPr>
              <p:nvPr/>
            </p:nvSpPr>
            <p:spPr bwMode="auto">
              <a:xfrm flipH="1">
                <a:off x="112947060" y="108192052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AutoShape 19"/>
              <p:cNvSpPr>
                <a:spLocks noChangeArrowheads="1"/>
              </p:cNvSpPr>
              <p:nvPr/>
            </p:nvSpPr>
            <p:spPr bwMode="auto">
              <a:xfrm flipH="1">
                <a:off x="112947060" y="108283569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Rectangle 20"/>
            <p:cNvSpPr>
              <a:spLocks noChangeArrowheads="1"/>
            </p:cNvSpPr>
            <p:nvPr/>
          </p:nvSpPr>
          <p:spPr bwMode="auto">
            <a:xfrm flipH="1">
              <a:off x="106855260" y="108747196"/>
              <a:ext cx="6527735" cy="350588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 flipH="1">
              <a:off x="113168580" y="108747196"/>
              <a:ext cx="331631" cy="350588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90000"/>
                    <a:shade val="30000"/>
                    <a:satMod val="115000"/>
                  </a:schemeClr>
                </a:gs>
                <a:gs pos="50000">
                  <a:schemeClr val="bg2">
                    <a:lumMod val="90000"/>
                    <a:shade val="67500"/>
                    <a:satMod val="115000"/>
                  </a:schemeClr>
                </a:gs>
                <a:gs pos="100000">
                  <a:schemeClr val="bg2">
                    <a:lumMod val="9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 flipH="1">
              <a:off x="106949947" y="108539194"/>
              <a:ext cx="6349359" cy="208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r>
                <a:rPr lang="ar-DZ" sz="2000" b="1" dirty="0">
                  <a:solidFill>
                    <a:srgbClr val="FFFF00"/>
                  </a:solidFill>
                </a:rPr>
                <a:t>حيث تكون معادلة الانحدار بالشكل التالي:</a:t>
              </a:r>
              <a:endParaRPr lang="fr-FR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 flipH="1">
              <a:off x="106943868" y="107967780"/>
              <a:ext cx="5781672" cy="493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ctr" anchorCtr="0" compatLnSpc="1">
              <a:prstTxWarp prst="textNoShape">
                <a:avLst/>
              </a:prstTxWarp>
            </a:bodyPr>
            <a:lstStyle/>
            <a:p>
              <a:pPr algn="ctr" defTabSz="766816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3600" cap="all" dirty="0">
                  <a:solidFill>
                    <a:srgbClr val="FFFF00"/>
                  </a:solidFill>
                  <a:effectLst>
                    <a:reflection blurRad="12700" stA="48000" endA="300" endPos="55000" dir="5400000" sy="-90000" algn="bl" rotWithShape="0"/>
                  </a:effectLst>
                  <a:latin typeface="Arial" pitchFamily="34" charset="0"/>
                  <a:ea typeface="+mj-ea"/>
                  <a:cs typeface="Arial" pitchFamily="34" charset="0"/>
                </a:rPr>
                <a:t>الانحدار الخطي </a:t>
              </a:r>
            </a:p>
          </p:txBody>
        </p:sp>
        <p:sp>
          <p:nvSpPr>
            <p:cNvPr id="20" name="Rectangle 30" hidden="1"/>
            <p:cNvSpPr>
              <a:spLocks noChangeArrowheads="1"/>
            </p:cNvSpPr>
            <p:nvPr/>
          </p:nvSpPr>
          <p:spPr bwMode="auto">
            <a:xfrm>
              <a:off x="108458176" y="109118630"/>
              <a:ext cx="675199" cy="6751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113412252" y="107967780"/>
              <a:ext cx="88608" cy="428529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9" name="AutoShape 35"/>
          <p:cNvSpPr>
            <a:spLocks noChangeArrowheads="1"/>
          </p:cNvSpPr>
          <p:nvPr/>
        </p:nvSpPr>
        <p:spPr bwMode="auto">
          <a:xfrm>
            <a:off x="1646743" y="1619363"/>
            <a:ext cx="8556879" cy="5058863"/>
          </a:xfrm>
          <a:prstGeom prst="roundRect">
            <a:avLst>
              <a:gd name="adj" fmla="val 4056"/>
            </a:avLst>
          </a:prstGeom>
          <a:solidFill>
            <a:srgbClr val="FFFFFF"/>
          </a:solidFill>
          <a:ln w="9525" algn="in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ar-EG" sz="2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 flipV="1">
            <a:off x="1658466" y="1445432"/>
            <a:ext cx="0" cy="476107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3877044" y="1404813"/>
            <a:ext cx="6293430" cy="544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34" name="Line 40"/>
          <p:cNvSpPr>
            <a:spLocks noChangeShapeType="1"/>
          </p:cNvSpPr>
          <p:nvPr/>
        </p:nvSpPr>
        <p:spPr bwMode="auto">
          <a:xfrm>
            <a:off x="1658468" y="1467792"/>
            <a:ext cx="8545155" cy="0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8182" y="1619363"/>
            <a:ext cx="7544054" cy="337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2944" y="5021818"/>
            <a:ext cx="7696200" cy="164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14"/>
          <p:cNvGrpSpPr>
            <a:grpSpLocks/>
          </p:cNvGrpSpPr>
          <p:nvPr/>
        </p:nvGrpSpPr>
        <p:grpSpPr bwMode="auto">
          <a:xfrm>
            <a:off x="261765" y="64540"/>
            <a:ext cx="11338560" cy="6202674"/>
            <a:chOff x="106855260" y="107967780"/>
            <a:chExt cx="6645600" cy="4285296"/>
          </a:xfrm>
        </p:grpSpPr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 flipH="1">
              <a:off x="106855260" y="107967780"/>
              <a:ext cx="6556992" cy="4936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 dirty="0">
                <a:solidFill>
                  <a:prstClr val="black"/>
                </a:solidFill>
              </a:endParaRPr>
            </a:p>
          </p:txBody>
        </p:sp>
        <p:grpSp>
          <p:nvGrpSpPr>
            <p:cNvPr id="28" name="Group 16"/>
            <p:cNvGrpSpPr>
              <a:grpSpLocks/>
            </p:cNvGrpSpPr>
            <p:nvPr/>
          </p:nvGrpSpPr>
          <p:grpSpPr bwMode="auto">
            <a:xfrm>
              <a:off x="112947060" y="108101490"/>
              <a:ext cx="221520" cy="225428"/>
              <a:chOff x="112947060" y="108101490"/>
              <a:chExt cx="221520" cy="225428"/>
            </a:xfrm>
          </p:grpSpPr>
          <p:sp>
            <p:nvSpPr>
              <p:cNvPr id="39" name="AutoShape 17"/>
              <p:cNvSpPr>
                <a:spLocks noChangeArrowheads="1"/>
              </p:cNvSpPr>
              <p:nvPr/>
            </p:nvSpPr>
            <p:spPr bwMode="auto">
              <a:xfrm flipH="1">
                <a:off x="112947060" y="108101490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AutoShape 18"/>
              <p:cNvSpPr>
                <a:spLocks noChangeArrowheads="1"/>
              </p:cNvSpPr>
              <p:nvPr/>
            </p:nvSpPr>
            <p:spPr bwMode="auto">
              <a:xfrm flipH="1">
                <a:off x="112947060" y="108192052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AutoShape 19"/>
              <p:cNvSpPr>
                <a:spLocks noChangeArrowheads="1"/>
              </p:cNvSpPr>
              <p:nvPr/>
            </p:nvSpPr>
            <p:spPr bwMode="auto">
              <a:xfrm flipH="1">
                <a:off x="112947060" y="108283569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2" name="Rectangle 22"/>
            <p:cNvSpPr>
              <a:spLocks noChangeArrowheads="1"/>
            </p:cNvSpPr>
            <p:nvPr/>
          </p:nvSpPr>
          <p:spPr bwMode="auto">
            <a:xfrm flipH="1">
              <a:off x="113168580" y="108747196"/>
              <a:ext cx="331631" cy="350588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90000"/>
                    <a:shade val="30000"/>
                    <a:satMod val="115000"/>
                  </a:schemeClr>
                </a:gs>
                <a:gs pos="50000">
                  <a:schemeClr val="bg2">
                    <a:lumMod val="90000"/>
                    <a:shade val="67500"/>
                    <a:satMod val="115000"/>
                  </a:schemeClr>
                </a:gs>
                <a:gs pos="100000">
                  <a:schemeClr val="bg2">
                    <a:lumMod val="9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 dirty="0">
                <a:solidFill>
                  <a:prstClr val="black"/>
                </a:solidFill>
              </a:endParaRPr>
            </a:p>
          </p:txBody>
        </p:sp>
        <p:sp>
          <p:nvSpPr>
            <p:cNvPr id="35" name="Text Box 26"/>
            <p:cNvSpPr txBox="1">
              <a:spLocks noChangeArrowheads="1"/>
            </p:cNvSpPr>
            <p:nvPr/>
          </p:nvSpPr>
          <p:spPr bwMode="auto">
            <a:xfrm flipH="1">
              <a:off x="106997092" y="108050846"/>
              <a:ext cx="6364372" cy="306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algn="ctr" defTabSz="766816" rtl="1" fontAlgn="base">
                <a:spcBef>
                  <a:spcPct val="0"/>
                </a:spcBef>
                <a:spcAft>
                  <a:spcPts val="587"/>
                </a:spcAft>
              </a:pPr>
              <a:r>
                <a:rPr lang="ar-SA" sz="20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الانحدار </a:t>
              </a:r>
              <a:r>
                <a:rPr lang="ar-SA" sz="2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الخطي</a:t>
              </a:r>
              <a:r>
                <a:rPr lang="fr-FR" sz="2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Linéaire </a:t>
              </a:r>
              <a:r>
                <a:rPr lang="ar-SA" sz="2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Regression</a:t>
              </a:r>
              <a:endParaRPr lang="ar-SA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30" hidden="1"/>
            <p:cNvSpPr>
              <a:spLocks noChangeArrowheads="1"/>
            </p:cNvSpPr>
            <p:nvPr/>
          </p:nvSpPr>
          <p:spPr bwMode="auto">
            <a:xfrm>
              <a:off x="108458176" y="109118630"/>
              <a:ext cx="675199" cy="6751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 dirty="0">
                <a:solidFill>
                  <a:prstClr val="black"/>
                </a:solidFill>
              </a:endParaRPr>
            </a:p>
          </p:txBody>
        </p:sp>
        <p:sp>
          <p:nvSpPr>
            <p:cNvPr id="38" name="Rectangle 32"/>
            <p:cNvSpPr>
              <a:spLocks noChangeArrowheads="1"/>
            </p:cNvSpPr>
            <p:nvPr/>
          </p:nvSpPr>
          <p:spPr bwMode="auto">
            <a:xfrm>
              <a:off x="113412252" y="107967780"/>
              <a:ext cx="88608" cy="428529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830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785812" y="142880"/>
            <a:ext cx="10358437" cy="4414838"/>
            <a:chOff x="700087" y="800100"/>
            <a:chExt cx="10358437" cy="455771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 l="26133" t="39453" r="19258" b="8789"/>
            <a:stretch>
              <a:fillRect/>
            </a:stretch>
          </p:blipFill>
          <p:spPr bwMode="auto">
            <a:xfrm>
              <a:off x="700087" y="800100"/>
              <a:ext cx="10358437" cy="4557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3438" y="938213"/>
              <a:ext cx="3786187" cy="576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15036" y="3314699"/>
              <a:ext cx="3629025" cy="67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ZoneTexte 6"/>
            <p:cNvSpPr txBox="1"/>
            <p:nvPr/>
          </p:nvSpPr>
          <p:spPr>
            <a:xfrm>
              <a:off x="4300538" y="4772025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DZ" sz="2400" b="1" dirty="0" smtClean="0">
                  <a:solidFill>
                    <a:srgbClr val="FF0000"/>
                  </a:solidFill>
                </a:rPr>
                <a:t>القيمة النظرية</a:t>
              </a:r>
              <a:endParaRPr lang="fr-FR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238751" y="1881187"/>
              <a:ext cx="25683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DZ" sz="2400" b="1" dirty="0" smtClean="0">
                  <a:solidFill>
                    <a:srgbClr val="FF0000"/>
                  </a:solidFill>
                </a:rPr>
                <a:t>الخطأ </a:t>
              </a:r>
              <a:r>
                <a:rPr lang="ar-DZ" sz="2400" b="1" dirty="0" err="1" smtClean="0">
                  <a:solidFill>
                    <a:srgbClr val="FF0000"/>
                  </a:solidFill>
                </a:rPr>
                <a:t>العشوائي </a:t>
              </a:r>
              <a:r>
                <a:rPr lang="ar-DZ" sz="2400" b="1" dirty="0" smtClean="0">
                  <a:solidFill>
                    <a:srgbClr val="FF0000"/>
                  </a:solidFill>
                </a:rPr>
                <a:t>(الباقي</a:t>
              </a:r>
              <a:r>
                <a:rPr lang="ar-DZ" sz="2400" b="1" dirty="0" err="1" smtClean="0">
                  <a:solidFill>
                    <a:srgbClr val="FF0000"/>
                  </a:solidFill>
                </a:rPr>
                <a:t>)</a:t>
              </a:r>
              <a:endParaRPr lang="fr-FR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9501189" y="2081212"/>
              <a:ext cx="14692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DZ" sz="2000" b="1" dirty="0" smtClean="0">
                  <a:solidFill>
                    <a:srgbClr val="FF0000"/>
                  </a:solidFill>
                </a:rPr>
                <a:t>القيمة </a:t>
              </a:r>
              <a:r>
                <a:rPr lang="ar-DZ" sz="2000" b="1" dirty="0" err="1" smtClean="0">
                  <a:solidFill>
                    <a:srgbClr val="FF0000"/>
                  </a:solidFill>
                </a:rPr>
                <a:t>المتوقعة </a:t>
              </a:r>
              <a:r>
                <a:rPr lang="ar-DZ" sz="2000" b="1" dirty="0" smtClean="0">
                  <a:solidFill>
                    <a:srgbClr val="FF0000"/>
                  </a:solidFill>
                </a:rPr>
                <a:t>(المحسوبة</a:t>
              </a:r>
              <a:r>
                <a:rPr lang="ar-DZ" sz="2000" b="1" dirty="0" err="1" smtClean="0">
                  <a:solidFill>
                    <a:srgbClr val="FF0000"/>
                  </a:solidFill>
                </a:rPr>
                <a:t>)</a:t>
              </a:r>
              <a:endParaRPr lang="fr-FR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452232" y="4939679"/>
            <a:ext cx="99225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DZ" sz="2800" b="1" dirty="0" smtClean="0">
                <a:solidFill>
                  <a:srgbClr val="FFFF00"/>
                </a:solidFill>
                <a:latin typeface="ArabicTransparent"/>
              </a:rPr>
              <a:t>ملاحظة </a:t>
            </a:r>
            <a:r>
              <a:rPr lang="ar-DZ" sz="2800" b="1" dirty="0">
                <a:solidFill>
                  <a:srgbClr val="FFFF00"/>
                </a:solidFill>
                <a:latin typeface="ArabicTransparent"/>
              </a:rPr>
              <a:t>هامة : </a:t>
            </a:r>
            <a:endParaRPr lang="ar-DZ" sz="2800" b="1" dirty="0">
              <a:solidFill>
                <a:srgbClr val="FFFF00"/>
              </a:solidFill>
              <a:latin typeface="Wingdings2"/>
            </a:endParaRPr>
          </a:p>
          <a:p>
            <a:pPr algn="r"/>
            <a:r>
              <a:rPr lang="ar-DZ" sz="2800" dirty="0" smtClean="0">
                <a:latin typeface="ArabicTransparent"/>
              </a:rPr>
              <a:t>إشارة </a:t>
            </a:r>
            <a:r>
              <a:rPr lang="ar-DZ" sz="2800" dirty="0">
                <a:latin typeface="ArabicTransparent"/>
              </a:rPr>
              <a:t>معامل الانحدار تدل على نوع الارتباط الخطي (طردي أو </a:t>
            </a:r>
            <a:r>
              <a:rPr lang="ar-DZ" sz="2800" dirty="0" smtClean="0">
                <a:latin typeface="ArabicTransparent"/>
              </a:rPr>
              <a:t>عكسي </a:t>
            </a:r>
            <a:r>
              <a:rPr lang="ar-DZ" sz="2800" dirty="0">
                <a:latin typeface="ArabicTransparent"/>
              </a:rPr>
              <a:t>)</a:t>
            </a:r>
          </a:p>
          <a:p>
            <a:pPr algn="r"/>
            <a:r>
              <a:rPr lang="ar-DZ" sz="2800" dirty="0">
                <a:latin typeface="ArabicTransparent"/>
              </a:rPr>
              <a:t>توجد علاقة بين معامل الانحدار ومعامل </a:t>
            </a:r>
            <a:r>
              <a:rPr lang="ar-DZ" sz="2800" dirty="0" smtClean="0">
                <a:latin typeface="ArabicTransparent"/>
              </a:rPr>
              <a:t>الارتباط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386033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15"/>
          <p:cNvSpPr txBox="1">
            <a:spLocks noGrp="1"/>
          </p:cNvSpPr>
          <p:nvPr>
            <p:ph idx="1"/>
          </p:nvPr>
        </p:nvSpPr>
        <p:spPr>
          <a:xfrm>
            <a:off x="2144211" y="1757487"/>
            <a:ext cx="8540054" cy="3337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just" rtl="1">
              <a:buNone/>
            </a:pPr>
            <a:r>
              <a:rPr lang="ar-DZ" sz="3200" dirty="0">
                <a:cs typeface="+mj-cs"/>
              </a:rPr>
              <a:t>و من الأمثلة </a:t>
            </a:r>
            <a:r>
              <a:rPr lang="ar-DZ" sz="3200" dirty="0" smtClean="0">
                <a:cs typeface="+mj-cs"/>
              </a:rPr>
              <a:t>على</a:t>
            </a:r>
            <a:r>
              <a:rPr lang="ar-DZ" sz="3200" dirty="0">
                <a:solidFill>
                  <a:srgbClr val="FFC000"/>
                </a:solidFill>
                <a:latin typeface="ArabicTransparent"/>
              </a:rPr>
              <a:t> الانحدار الخطي البسيط</a:t>
            </a:r>
            <a:r>
              <a:rPr lang="ar-DZ" sz="3200" dirty="0" smtClean="0">
                <a:cs typeface="+mj-cs"/>
              </a:rPr>
              <a:t>  نذكر:</a:t>
            </a:r>
            <a:endParaRPr lang="fr-FR" sz="3200" dirty="0">
              <a:cs typeface="+mj-cs"/>
            </a:endParaRPr>
          </a:p>
          <a:p>
            <a:pPr algn="just" rtl="1">
              <a:buClr>
                <a:srgbClr val="FFC000"/>
              </a:buClr>
              <a:buFont typeface="Wingdings" pitchFamily="2" charset="2"/>
              <a:buChar char="q"/>
            </a:pPr>
            <a:r>
              <a:rPr lang="ar-DZ" sz="3200" dirty="0">
                <a:cs typeface="+mj-cs"/>
              </a:rPr>
              <a:t>دراسة </a:t>
            </a:r>
            <a:r>
              <a:rPr lang="ar-DZ" sz="3200" dirty="0" smtClean="0">
                <a:cs typeface="+mj-cs"/>
              </a:rPr>
              <a:t>اثر التكلفة على</a:t>
            </a:r>
            <a:r>
              <a:rPr lang="fr-FR" sz="3200" dirty="0" smtClean="0">
                <a:cs typeface="+mj-cs"/>
              </a:rPr>
              <a:t> </a:t>
            </a:r>
            <a:r>
              <a:rPr lang="ar-DZ" sz="3200" dirty="0" smtClean="0">
                <a:cs typeface="+mj-cs"/>
              </a:rPr>
              <a:t>الإنتاج </a:t>
            </a:r>
            <a:r>
              <a:rPr lang="ar-DZ" sz="3200" dirty="0">
                <a:cs typeface="+mj-cs"/>
              </a:rPr>
              <a:t>. </a:t>
            </a:r>
            <a:endParaRPr lang="fr-FR" sz="3200" dirty="0">
              <a:cs typeface="+mj-cs"/>
            </a:endParaRPr>
          </a:p>
          <a:p>
            <a:pPr algn="just" rtl="1">
              <a:buClr>
                <a:srgbClr val="FFC000"/>
              </a:buClr>
              <a:buFont typeface="Wingdings" pitchFamily="2" charset="2"/>
              <a:buChar char="q"/>
            </a:pPr>
            <a:r>
              <a:rPr lang="ar-DZ" sz="3200" dirty="0">
                <a:cs typeface="+mj-cs"/>
              </a:rPr>
              <a:t>اثر الدخل على الإنفاق الاستهلاكي</a:t>
            </a:r>
            <a:r>
              <a:rPr lang="ar-DZ" sz="3200" dirty="0" smtClean="0">
                <a:cs typeface="+mj-cs"/>
              </a:rPr>
              <a:t>.</a:t>
            </a:r>
            <a:endParaRPr lang="fr-FR" sz="3200" dirty="0" smtClean="0">
              <a:cs typeface="+mj-cs"/>
            </a:endParaRPr>
          </a:p>
          <a:p>
            <a:pPr algn="just" rtl="1">
              <a:buClr>
                <a:srgbClr val="FFC000"/>
              </a:buClr>
              <a:buFont typeface="Wingdings" pitchFamily="2" charset="2"/>
              <a:buChar char="q"/>
            </a:pPr>
            <a:r>
              <a:rPr lang="ar-DZ" sz="3200" dirty="0"/>
              <a:t>اثر </a:t>
            </a:r>
            <a:r>
              <a:rPr lang="ar-DZ" sz="3200" dirty="0" smtClean="0"/>
              <a:t>درجات الحرارة على استهلاك المياه.</a:t>
            </a:r>
          </a:p>
          <a:p>
            <a:pPr algn="just" rtl="1">
              <a:buClr>
                <a:srgbClr val="FFC000"/>
              </a:buClr>
              <a:buFont typeface="Wingdings" pitchFamily="2" charset="2"/>
              <a:buChar char="q"/>
            </a:pPr>
            <a:r>
              <a:rPr lang="ar-DZ" sz="3200" b="1" dirty="0" err="1" smtClean="0">
                <a:solidFill>
                  <a:srgbClr val="FFC000"/>
                </a:solidFill>
                <a:latin typeface="Simplified Arabic" pitchFamily="18" charset="-78"/>
                <a:cs typeface="+mj-cs"/>
              </a:rPr>
              <a:t>......</a:t>
            </a:r>
            <a:endParaRPr lang="fr-FR" sz="4000" b="1" dirty="0">
              <a:solidFill>
                <a:srgbClr val="FFC000"/>
              </a:solidFill>
              <a:latin typeface="Simplified Arabic" pitchFamily="18" charset="-78"/>
              <a:cs typeface="+mj-cs"/>
            </a:endParaRPr>
          </a:p>
          <a:p>
            <a:pPr algn="ctr" rtl="1"/>
            <a:endParaRPr lang="fr-FR" sz="2000" b="1" dirty="0">
              <a:solidFill>
                <a:srgbClr val="FFC000"/>
              </a:solidFill>
              <a:latin typeface="Simplified Arabic" pitchFamily="18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36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461" y="2771762"/>
            <a:ext cx="117014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DZ" sz="2800" b="1" dirty="0" err="1" smtClean="0">
                <a:solidFill>
                  <a:srgbClr val="92D050"/>
                </a:solidFill>
              </a:rPr>
              <a:t>أ.</a:t>
            </a:r>
            <a:r>
              <a:rPr lang="ar-DZ" sz="2800" b="1" dirty="0" smtClean="0">
                <a:solidFill>
                  <a:srgbClr val="92D050"/>
                </a:solidFill>
              </a:rPr>
              <a:t> الشــروط النظريــة</a:t>
            </a:r>
          </a:p>
          <a:p>
            <a:pPr algn="just" rtl="1"/>
            <a:r>
              <a:rPr lang="ar-DZ" sz="2800" dirty="0" smtClean="0">
                <a:solidFill>
                  <a:srgbClr val="FF0000"/>
                </a:solidFill>
              </a:rPr>
              <a:t>1</a:t>
            </a:r>
            <a:r>
              <a:rPr lang="ar-DZ" sz="2800" dirty="0" smtClean="0"/>
              <a:t> منطقية واتفاق إشارات وقيم معاملات الانحدار مع الأساس النظري الذي</a:t>
            </a:r>
            <a:r>
              <a:rPr lang="fr-FR" sz="2800" dirty="0" smtClean="0"/>
              <a:t> </a:t>
            </a:r>
            <a:r>
              <a:rPr lang="ar-DZ" sz="2800" dirty="0" smtClean="0"/>
              <a:t>يحكم الظاهرة محل الدراسة.</a:t>
            </a:r>
          </a:p>
          <a:p>
            <a:pPr algn="just" rtl="1"/>
            <a:r>
              <a:rPr lang="ar-DZ" sz="2800" dirty="0" smtClean="0">
                <a:solidFill>
                  <a:srgbClr val="FF0000"/>
                </a:solidFill>
              </a:rPr>
              <a:t>2</a:t>
            </a:r>
            <a:r>
              <a:rPr lang="ar-DZ" sz="2800" dirty="0" smtClean="0"/>
              <a:t> قبول أو كفاية القدرة التفسيرية للنموذج: وتحدد القدرة التفسيرية اعتمادا على نسبة التغيرات التي تحدث في المتغير التابع نتيجة المتغيرات </a:t>
            </a:r>
            <a:r>
              <a:rPr lang="ar-DZ" sz="2800" dirty="0" err="1" smtClean="0"/>
              <a:t>المستقلة.</a:t>
            </a:r>
            <a:r>
              <a:rPr lang="ar-DZ" sz="2800" dirty="0" smtClean="0"/>
              <a:t> بحيث أنه لا يوجد اتفاق لهذه النسبة، بل ذلك أمر نسبي وتقديري يتوقف على طبيعة الظاهرة المدروسة التي تحكم هذه العلاقة فمثلا النسبة </a:t>
            </a:r>
            <a:r>
              <a:rPr lang="ar-DZ" sz="2800" dirty="0" err="1" smtClean="0">
                <a:solidFill>
                  <a:srgbClr val="FF0000"/>
                </a:solidFill>
              </a:rPr>
              <a:t>65 </a:t>
            </a:r>
            <a:r>
              <a:rPr lang="ar-DZ" sz="2800" dirty="0" smtClean="0">
                <a:solidFill>
                  <a:srgbClr val="FF0000"/>
                </a:solidFill>
              </a:rPr>
              <a:t>% </a:t>
            </a:r>
            <a:r>
              <a:rPr lang="ar-DZ" sz="2800" dirty="0" smtClean="0"/>
              <a:t>قد نعتبرها ذات تفسير جيد في الظواهر الإدارية والمفاهيم النوعية بينما نعتبرها غير كافية في الظواهر الاقتصادية أو الكمية.</a:t>
            </a:r>
            <a:endParaRPr lang="fr-FR" sz="2800" dirty="0"/>
          </a:p>
        </p:txBody>
      </p:sp>
      <p:sp>
        <p:nvSpPr>
          <p:cNvPr id="3" name="Rectangle 2"/>
          <p:cNvSpPr/>
          <p:nvPr/>
        </p:nvSpPr>
        <p:spPr>
          <a:xfrm>
            <a:off x="257175" y="983111"/>
            <a:ext cx="115496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DZ" sz="2800" b="1" dirty="0" smtClean="0">
                <a:solidFill>
                  <a:srgbClr val="FFFF00"/>
                </a:solidFill>
                <a:latin typeface="KhalidArtbold-Identity-H"/>
              </a:rPr>
              <a:t>شـــــــــــروط </a:t>
            </a:r>
            <a:r>
              <a:rPr lang="ar-DZ" sz="2800" b="1" dirty="0">
                <a:solidFill>
                  <a:srgbClr val="FFFF00"/>
                </a:solidFill>
                <a:latin typeface="KhalidArtbold-Identity-H"/>
              </a:rPr>
              <a:t>الانحدار الخطي:</a:t>
            </a:r>
          </a:p>
          <a:p>
            <a:pPr algn="just" rtl="1"/>
            <a:r>
              <a:rPr lang="ar-DZ" sz="2800" dirty="0">
                <a:latin typeface="KhalidArtbold-Identity-H"/>
              </a:rPr>
              <a:t>للحكم على صلاحية نموذج الانحدار الذي تم توفيقه للعلاقة بين المتغير </a:t>
            </a:r>
            <a:r>
              <a:rPr lang="ar-DZ" sz="2800" dirty="0" smtClean="0">
                <a:latin typeface="KhalidArtbold-Identity-H"/>
              </a:rPr>
              <a:t>التابع والمتغيرات </a:t>
            </a:r>
            <a:r>
              <a:rPr lang="ar-DZ" sz="2800" dirty="0">
                <a:latin typeface="KhalidArtbold-Identity-H"/>
              </a:rPr>
              <a:t>المستقلة، يجب توفر مجموعة من الشروط، يمكن تقسيمها إلى: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1512" y="809200"/>
            <a:ext cx="1120140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DZ" sz="2800" dirty="0" smtClean="0">
                <a:solidFill>
                  <a:srgbClr val="92D050"/>
                </a:solidFill>
                <a:latin typeface="KhalidArtbold-Identity-H"/>
              </a:rPr>
              <a:t> الشـــروط </a:t>
            </a:r>
            <a:r>
              <a:rPr lang="ar-DZ" sz="2800" dirty="0" smtClean="0">
                <a:solidFill>
                  <a:srgbClr val="92D050"/>
                </a:solidFill>
                <a:latin typeface="KhalidArtbold-Identity-H"/>
              </a:rPr>
              <a:t>الإحصائيــــة</a:t>
            </a:r>
          </a:p>
          <a:p>
            <a:pPr algn="just" rtl="1"/>
            <a:endParaRPr lang="ar-DZ" sz="2800" dirty="0">
              <a:solidFill>
                <a:srgbClr val="92D050"/>
              </a:solidFill>
              <a:latin typeface="KhalidArtbold-Identity-H"/>
            </a:endParaRPr>
          </a:p>
          <a:p>
            <a:pPr algn="just" rtl="1"/>
            <a:r>
              <a:rPr lang="ar-DZ" sz="2800" dirty="0" smtClean="0">
                <a:solidFill>
                  <a:srgbClr val="FF0000"/>
                </a:solidFill>
                <a:latin typeface="KhalidArtbold-Identity-H"/>
              </a:rPr>
              <a:t>1- المعنوية </a:t>
            </a:r>
            <a:r>
              <a:rPr lang="ar-DZ" sz="2800" dirty="0">
                <a:solidFill>
                  <a:srgbClr val="FF0000"/>
                </a:solidFill>
                <a:latin typeface="KhalidArtbold-Identity-H"/>
              </a:rPr>
              <a:t>الكلية لنموذج الانحدار:</a:t>
            </a:r>
          </a:p>
          <a:p>
            <a:pPr algn="just" rtl="1"/>
            <a:r>
              <a:rPr lang="ar-DZ" sz="2800" dirty="0">
                <a:latin typeface="KhalidArtbold-Identity-H"/>
              </a:rPr>
              <a:t>ويقصد بها اختبار الشكل الدالي للعلاقة بين المتغير التابع </a:t>
            </a:r>
            <a:r>
              <a:rPr lang="ar-DZ" sz="2800" dirty="0" smtClean="0">
                <a:latin typeface="KhalidArtbold-Identity-H"/>
              </a:rPr>
              <a:t>والمتغيرات المستقلة في نموذج الانحدار وذلك </a:t>
            </a:r>
            <a:r>
              <a:rPr lang="ar-DZ" sz="2800" dirty="0">
                <a:latin typeface="KhalidArtbold-Identity-H"/>
              </a:rPr>
              <a:t>باستخدام </a:t>
            </a:r>
            <a:r>
              <a:rPr lang="ar-DZ" sz="2800" dirty="0" smtClean="0">
                <a:latin typeface="KhalidArtbold-Identity-H"/>
              </a:rPr>
              <a:t>اختبار(ف</a:t>
            </a:r>
            <a:r>
              <a:rPr lang="ar-DZ" sz="2800" dirty="0" err="1" smtClean="0">
                <a:latin typeface="KhalidArtbold-Identity-H"/>
              </a:rPr>
              <a:t>)</a:t>
            </a:r>
            <a:r>
              <a:rPr lang="ar-DZ" sz="2800" dirty="0" smtClean="0">
                <a:latin typeface="KhalidArtbold-Identity-H"/>
              </a:rPr>
              <a:t> </a:t>
            </a:r>
            <a:r>
              <a:rPr lang="fr-FR" sz="2800" dirty="0" smtClean="0">
                <a:latin typeface="KhalidArtbold-Identity-H"/>
              </a:rPr>
              <a:t>(</a:t>
            </a:r>
            <a:r>
              <a:rPr lang="fr-FR" sz="2800" dirty="0" smtClean="0">
                <a:latin typeface="SimplifiedArabic-Identity-H"/>
              </a:rPr>
              <a:t>F-test)</a:t>
            </a:r>
            <a:r>
              <a:rPr lang="ar-DZ" sz="2800" dirty="0" err="1" smtClean="0">
                <a:latin typeface="KhalidArtbold-Identity-H"/>
              </a:rPr>
              <a:t>.</a:t>
            </a:r>
            <a:r>
              <a:rPr lang="ar-DZ" sz="2800" dirty="0" smtClean="0">
                <a:latin typeface="KhalidArtbold-Identity-H"/>
              </a:rPr>
              <a:t> بحيث يجب </a:t>
            </a:r>
            <a:r>
              <a:rPr lang="ar-DZ" sz="2800" dirty="0">
                <a:latin typeface="KhalidArtbold-Identity-H"/>
              </a:rPr>
              <a:t>أن تكون قيمته المحسوبة أكثر من القيمة الجدولية أي هناك </a:t>
            </a:r>
            <a:r>
              <a:rPr lang="ar-DZ" sz="2800" dirty="0" smtClean="0">
                <a:latin typeface="KhalidArtbold-Identity-H"/>
              </a:rPr>
              <a:t>دلالة احصائية </a:t>
            </a:r>
            <a:r>
              <a:rPr lang="ar-DZ" sz="2800" dirty="0">
                <a:latin typeface="KhalidArtbold-Identity-H"/>
              </a:rPr>
              <a:t>للنموذج ككل. كما </a:t>
            </a:r>
            <a:r>
              <a:rPr lang="ar-DZ" sz="2800" dirty="0" smtClean="0">
                <a:latin typeface="KhalidArtbold-Identity-H"/>
              </a:rPr>
              <a:t>أن </a:t>
            </a:r>
            <a:r>
              <a:rPr lang="ar-DZ" sz="2800" dirty="0">
                <a:latin typeface="KhalidArtbold-Identity-H"/>
              </a:rPr>
              <a:t>وجود معنوية كلية للنموذج تعني آليا </a:t>
            </a:r>
            <a:r>
              <a:rPr lang="ar-DZ" sz="2800" dirty="0" smtClean="0">
                <a:latin typeface="KhalidArtbold-Identity-H"/>
              </a:rPr>
              <a:t>أن هناك </a:t>
            </a:r>
            <a:r>
              <a:rPr lang="ar-DZ" sz="2800" dirty="0">
                <a:latin typeface="KhalidArtbold-Identity-H"/>
              </a:rPr>
              <a:t>معامل واحد على الأقل من معاملات نموذج الانحدار له مستوى معنوية.</a:t>
            </a:r>
          </a:p>
          <a:p>
            <a:pPr algn="just" rtl="1"/>
            <a:r>
              <a:rPr lang="ar-DZ" sz="2800" dirty="0">
                <a:latin typeface="KhalidArtbold-Identity-H"/>
              </a:rPr>
              <a:t>ففي حالة النفي أي عدم معنوية كلية فذلك قد يدفع الباحث إلى </a:t>
            </a:r>
            <a:r>
              <a:rPr lang="ar-DZ" sz="2800" dirty="0" smtClean="0">
                <a:latin typeface="KhalidArtbold-Identity-H"/>
              </a:rPr>
              <a:t>محاولة</a:t>
            </a:r>
            <a:r>
              <a:rPr lang="ar-DZ" sz="2800" dirty="0">
                <a:latin typeface="KhalidArtbold-Identity-H"/>
              </a:rPr>
              <a:t> </a:t>
            </a:r>
            <a:r>
              <a:rPr lang="ar-DZ" sz="2800" dirty="0" smtClean="0">
                <a:latin typeface="KhalidArtbold-Identity-H"/>
              </a:rPr>
              <a:t>إيجاد </a:t>
            </a:r>
            <a:r>
              <a:rPr lang="ar-DZ" sz="2800" dirty="0">
                <a:latin typeface="KhalidArtbold-Identity-H"/>
              </a:rPr>
              <a:t>نموذج آخر يمكن أن يقدم وصف أفضل للعلاقة بين المتغيرات، </a:t>
            </a:r>
            <a:r>
              <a:rPr lang="ar-DZ" sz="2800" dirty="0" smtClean="0">
                <a:latin typeface="KhalidArtbold-Identity-H"/>
              </a:rPr>
              <a:t>كأن يقترح </a:t>
            </a:r>
            <a:r>
              <a:rPr lang="ar-DZ" sz="2800" dirty="0">
                <a:latin typeface="KhalidArtbold-Identity-H"/>
              </a:rPr>
              <a:t>نموذج غير خطي لهذه العلاقة</a:t>
            </a:r>
            <a:r>
              <a:rPr lang="ar-DZ" sz="2800" dirty="0" smtClean="0">
                <a:latin typeface="KhalidArtbold-Identity-H"/>
              </a:rPr>
              <a:t>.</a:t>
            </a:r>
            <a:endParaRPr lang="ar-DZ" sz="2800" dirty="0">
              <a:latin typeface="KhalidArtbold-Identity-H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80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înée de condensatio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</TotalTime>
  <Words>1673</Words>
  <Application>Microsoft Office PowerPoint</Application>
  <PresentationFormat>Personnalisé</PresentationFormat>
  <Paragraphs>174</Paragraphs>
  <Slides>30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Traînée de condensation</vt:lpstr>
      <vt:lpstr>Diapositive 1</vt:lpstr>
      <vt:lpstr>   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</dc:creator>
  <cp:lastModifiedBy>ADMIN</cp:lastModifiedBy>
  <cp:revision>36</cp:revision>
  <dcterms:created xsi:type="dcterms:W3CDTF">2020-03-09T16:04:02Z</dcterms:created>
  <dcterms:modified xsi:type="dcterms:W3CDTF">2020-03-31T17:30:45Z</dcterms:modified>
</cp:coreProperties>
</file>