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s/slide215.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6"/>
  </p:notesMasterIdLst>
  <p:sldIdLst>
    <p:sldId id="426" r:id="rId2"/>
    <p:sldId id="256" r:id="rId3"/>
    <p:sldId id="266" r:id="rId4"/>
    <p:sldId id="257" r:id="rId5"/>
    <p:sldId id="260" r:id="rId6"/>
    <p:sldId id="259" r:id="rId7"/>
    <p:sldId id="262" r:id="rId8"/>
    <p:sldId id="263" r:id="rId9"/>
    <p:sldId id="264" r:id="rId10"/>
    <p:sldId id="267" r:id="rId11"/>
    <p:sldId id="268" r:id="rId12"/>
    <p:sldId id="269" r:id="rId13"/>
    <p:sldId id="270" r:id="rId14"/>
    <p:sldId id="271" r:id="rId15"/>
    <p:sldId id="272" r:id="rId16"/>
    <p:sldId id="280" r:id="rId17"/>
    <p:sldId id="273" r:id="rId18"/>
    <p:sldId id="434" r:id="rId19"/>
    <p:sldId id="435" r:id="rId20"/>
    <p:sldId id="436" r:id="rId21"/>
    <p:sldId id="437" r:id="rId22"/>
    <p:sldId id="438" r:id="rId23"/>
    <p:sldId id="439" r:id="rId24"/>
    <p:sldId id="440" r:id="rId25"/>
    <p:sldId id="274" r:id="rId26"/>
    <p:sldId id="275" r:id="rId27"/>
    <p:sldId id="276" r:id="rId28"/>
    <p:sldId id="277" r:id="rId29"/>
    <p:sldId id="278" r:id="rId30"/>
    <p:sldId id="279" r:id="rId31"/>
    <p:sldId id="281" r:id="rId32"/>
    <p:sldId id="282" r:id="rId33"/>
    <p:sldId id="428" r:id="rId34"/>
    <p:sldId id="430" r:id="rId35"/>
    <p:sldId id="283" r:id="rId36"/>
    <p:sldId id="284" r:id="rId37"/>
    <p:sldId id="432" r:id="rId38"/>
    <p:sldId id="433" r:id="rId39"/>
    <p:sldId id="285" r:id="rId40"/>
    <p:sldId id="286" r:id="rId41"/>
    <p:sldId id="287" r:id="rId42"/>
    <p:sldId id="600" r:id="rId43"/>
    <p:sldId id="291" r:id="rId44"/>
    <p:sldId id="303" r:id="rId45"/>
    <p:sldId id="288" r:id="rId46"/>
    <p:sldId id="289" r:id="rId47"/>
    <p:sldId id="301" r:id="rId48"/>
    <p:sldId id="292" r:id="rId49"/>
    <p:sldId id="297" r:id="rId50"/>
    <p:sldId id="293" r:id="rId51"/>
    <p:sldId id="305" r:id="rId52"/>
    <p:sldId id="294" r:id="rId53"/>
    <p:sldId id="295" r:id="rId54"/>
    <p:sldId id="307" r:id="rId55"/>
    <p:sldId id="308" r:id="rId56"/>
    <p:sldId id="309" r:id="rId57"/>
    <p:sldId id="310" r:id="rId58"/>
    <p:sldId id="441"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442" r:id="rId73"/>
    <p:sldId id="443" r:id="rId74"/>
    <p:sldId id="444" r:id="rId75"/>
    <p:sldId id="445" r:id="rId76"/>
    <p:sldId id="446" r:id="rId77"/>
    <p:sldId id="468" r:id="rId78"/>
    <p:sldId id="469" r:id="rId79"/>
    <p:sldId id="470" r:id="rId80"/>
    <p:sldId id="447" r:id="rId81"/>
    <p:sldId id="464" r:id="rId82"/>
    <p:sldId id="448" r:id="rId83"/>
    <p:sldId id="449" r:id="rId84"/>
    <p:sldId id="465" r:id="rId85"/>
    <p:sldId id="450" r:id="rId86"/>
    <p:sldId id="466" r:id="rId87"/>
    <p:sldId id="451" r:id="rId88"/>
    <p:sldId id="552" r:id="rId89"/>
    <p:sldId id="452" r:id="rId90"/>
    <p:sldId id="453" r:id="rId91"/>
    <p:sldId id="454" r:id="rId92"/>
    <p:sldId id="455" r:id="rId93"/>
    <p:sldId id="456" r:id="rId94"/>
    <p:sldId id="457" r:id="rId95"/>
    <p:sldId id="467" r:id="rId96"/>
    <p:sldId id="458" r:id="rId97"/>
    <p:sldId id="459" r:id="rId98"/>
    <p:sldId id="460" r:id="rId99"/>
    <p:sldId id="461" r:id="rId100"/>
    <p:sldId id="462" r:id="rId101"/>
    <p:sldId id="463" r:id="rId102"/>
    <p:sldId id="471" r:id="rId103"/>
    <p:sldId id="472" r:id="rId104"/>
    <p:sldId id="473" r:id="rId105"/>
    <p:sldId id="493" r:id="rId106"/>
    <p:sldId id="474" r:id="rId107"/>
    <p:sldId id="475" r:id="rId108"/>
    <p:sldId id="476" r:id="rId109"/>
    <p:sldId id="539" r:id="rId110"/>
    <p:sldId id="540" r:id="rId111"/>
    <p:sldId id="541" r:id="rId112"/>
    <p:sldId id="542" r:id="rId113"/>
    <p:sldId id="543" r:id="rId114"/>
    <p:sldId id="477" r:id="rId115"/>
    <p:sldId id="478" r:id="rId116"/>
    <p:sldId id="479" r:id="rId117"/>
    <p:sldId id="480" r:id="rId118"/>
    <p:sldId id="481" r:id="rId119"/>
    <p:sldId id="482" r:id="rId120"/>
    <p:sldId id="483" r:id="rId121"/>
    <p:sldId id="484" r:id="rId122"/>
    <p:sldId id="485" r:id="rId123"/>
    <p:sldId id="486" r:id="rId124"/>
    <p:sldId id="487" r:id="rId125"/>
    <p:sldId id="488" r:id="rId126"/>
    <p:sldId id="489" r:id="rId127"/>
    <p:sldId id="492" r:id="rId128"/>
    <p:sldId id="490" r:id="rId129"/>
    <p:sldId id="491" r:id="rId130"/>
    <p:sldId id="494" r:id="rId131"/>
    <p:sldId id="495" r:id="rId132"/>
    <p:sldId id="496" r:id="rId133"/>
    <p:sldId id="497" r:id="rId134"/>
    <p:sldId id="498" r:id="rId135"/>
    <p:sldId id="499" r:id="rId136"/>
    <p:sldId id="517" r:id="rId137"/>
    <p:sldId id="500" r:id="rId138"/>
    <p:sldId id="518" r:id="rId139"/>
    <p:sldId id="519" r:id="rId140"/>
    <p:sldId id="501" r:id="rId141"/>
    <p:sldId id="502" r:id="rId142"/>
    <p:sldId id="521" r:id="rId143"/>
    <p:sldId id="522" r:id="rId144"/>
    <p:sldId id="523" r:id="rId145"/>
    <p:sldId id="503" r:id="rId146"/>
    <p:sldId id="504" r:id="rId147"/>
    <p:sldId id="505" r:id="rId148"/>
    <p:sldId id="524" r:id="rId149"/>
    <p:sldId id="506" r:id="rId150"/>
    <p:sldId id="525" r:id="rId151"/>
    <p:sldId id="507" r:id="rId152"/>
    <p:sldId id="526" r:id="rId153"/>
    <p:sldId id="527" r:id="rId154"/>
    <p:sldId id="508" r:id="rId155"/>
    <p:sldId id="509" r:id="rId156"/>
    <p:sldId id="510" r:id="rId157"/>
    <p:sldId id="511" r:id="rId158"/>
    <p:sldId id="512" r:id="rId159"/>
    <p:sldId id="513" r:id="rId160"/>
    <p:sldId id="514" r:id="rId161"/>
    <p:sldId id="515" r:id="rId162"/>
    <p:sldId id="516" r:id="rId163"/>
    <p:sldId id="528" r:id="rId164"/>
    <p:sldId id="529" r:id="rId165"/>
    <p:sldId id="530" r:id="rId166"/>
    <p:sldId id="531" r:id="rId167"/>
    <p:sldId id="532" r:id="rId168"/>
    <p:sldId id="533" r:id="rId169"/>
    <p:sldId id="534" r:id="rId170"/>
    <p:sldId id="535" r:id="rId171"/>
    <p:sldId id="536" r:id="rId172"/>
    <p:sldId id="537" r:id="rId173"/>
    <p:sldId id="538" r:id="rId174"/>
    <p:sldId id="553" r:id="rId175"/>
    <p:sldId id="554" r:id="rId176"/>
    <p:sldId id="555" r:id="rId177"/>
    <p:sldId id="556" r:id="rId178"/>
    <p:sldId id="557" r:id="rId179"/>
    <p:sldId id="558" r:id="rId180"/>
    <p:sldId id="559" r:id="rId181"/>
    <p:sldId id="560" r:id="rId182"/>
    <p:sldId id="561" r:id="rId183"/>
    <p:sldId id="562" r:id="rId184"/>
    <p:sldId id="544" r:id="rId185"/>
    <p:sldId id="563" r:id="rId186"/>
    <p:sldId id="564" r:id="rId187"/>
    <p:sldId id="565" r:id="rId188"/>
    <p:sldId id="566" r:id="rId189"/>
    <p:sldId id="567" r:id="rId190"/>
    <p:sldId id="568" r:id="rId191"/>
    <p:sldId id="569" r:id="rId192"/>
    <p:sldId id="571" r:id="rId193"/>
    <p:sldId id="572" r:id="rId194"/>
    <p:sldId id="573" r:id="rId195"/>
    <p:sldId id="570" r:id="rId196"/>
    <p:sldId id="574" r:id="rId197"/>
    <p:sldId id="575" r:id="rId198"/>
    <p:sldId id="576" r:id="rId199"/>
    <p:sldId id="577" r:id="rId200"/>
    <p:sldId id="578" r:id="rId201"/>
    <p:sldId id="580" r:id="rId202"/>
    <p:sldId id="581" r:id="rId203"/>
    <p:sldId id="582" r:id="rId204"/>
    <p:sldId id="579" r:id="rId205"/>
    <p:sldId id="583" r:id="rId206"/>
    <p:sldId id="584" r:id="rId207"/>
    <p:sldId id="585" r:id="rId208"/>
    <p:sldId id="586" r:id="rId209"/>
    <p:sldId id="587" r:id="rId210"/>
    <p:sldId id="588" r:id="rId211"/>
    <p:sldId id="589" r:id="rId212"/>
    <p:sldId id="590" r:id="rId213"/>
    <p:sldId id="591" r:id="rId214"/>
    <p:sldId id="592" r:id="rId215"/>
    <p:sldId id="593" r:id="rId216"/>
    <p:sldId id="594" r:id="rId217"/>
    <p:sldId id="595" r:id="rId218"/>
    <p:sldId id="596" r:id="rId219"/>
    <p:sldId id="597" r:id="rId220"/>
    <p:sldId id="598" r:id="rId221"/>
    <p:sldId id="545" r:id="rId222"/>
    <p:sldId id="599" r:id="rId223"/>
    <p:sldId id="550" r:id="rId224"/>
    <p:sldId id="551" r:id="rId22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84051" autoAdjust="0"/>
  </p:normalViewPr>
  <p:slideViewPr>
    <p:cSldViewPr>
      <p:cViewPr>
        <p:scale>
          <a:sx n="55" d="100"/>
          <a:sy n="55" d="100"/>
        </p:scale>
        <p:origin x="-1704" y="-15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presProps" Target="presProps.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theme" Target="theme/theme1.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A1AB9A-EE4D-4186-999D-FA94EDEEB00B}" type="datetimeFigureOut">
              <a:rPr lang="fr-FR" smtClean="0"/>
              <a:pPr/>
              <a:t>08/03/2020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35F9AB-54DD-4EEB-9BDF-885451C8D127}" type="slidenum">
              <a:rPr lang="fr-FR" smtClean="0"/>
              <a:pPr/>
              <a:t>‹N°›</a:t>
            </a:fld>
            <a:endParaRPr lang="fr-FR"/>
          </a:p>
        </p:txBody>
      </p:sp>
    </p:spTree>
    <p:extLst>
      <p:ext uri="{BB962C8B-B14F-4D97-AF65-F5344CB8AC3E}">
        <p14:creationId xmlns="" xmlns:p14="http://schemas.microsoft.com/office/powerpoint/2010/main" val="1538157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s</a:t>
            </a:r>
            <a:endParaRPr lang="fr-FR" dirty="0"/>
          </a:p>
        </p:txBody>
      </p:sp>
      <p:sp>
        <p:nvSpPr>
          <p:cNvPr id="4" name="Espace réservé du numéro de diapositive 3"/>
          <p:cNvSpPr>
            <a:spLocks noGrp="1"/>
          </p:cNvSpPr>
          <p:nvPr>
            <p:ph type="sldNum" sz="quarter" idx="10"/>
          </p:nvPr>
        </p:nvSpPr>
        <p:spPr/>
        <p:txBody>
          <a:bodyPr/>
          <a:lstStyle/>
          <a:p>
            <a:fld id="{3E35F9AB-54DD-4EEB-9BDF-885451C8D127}" type="slidenum">
              <a:rPr lang="fr-FR" smtClean="0"/>
              <a:pPr/>
              <a:t>62</a:t>
            </a:fld>
            <a:endParaRPr lang="fr-FR"/>
          </a:p>
        </p:txBody>
      </p:sp>
    </p:spTree>
    <p:extLst>
      <p:ext uri="{BB962C8B-B14F-4D97-AF65-F5344CB8AC3E}">
        <p14:creationId xmlns="" xmlns:p14="http://schemas.microsoft.com/office/powerpoint/2010/main" val="2000756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35F9AB-54DD-4EEB-9BDF-885451C8D127}" type="slidenum">
              <a:rPr lang="fr-FR" smtClean="0"/>
              <a:pPr/>
              <a:t>69</a:t>
            </a:fld>
            <a:endParaRPr lang="fr-FR"/>
          </a:p>
        </p:txBody>
      </p:sp>
    </p:spTree>
    <p:extLst>
      <p:ext uri="{BB962C8B-B14F-4D97-AF65-F5344CB8AC3E}">
        <p14:creationId xmlns="" xmlns:p14="http://schemas.microsoft.com/office/powerpoint/2010/main" val="1832836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D6413D8C-EFC3-40DA-A4B0-FBBA40563502}" type="datetimeFigureOut">
              <a:rPr lang="fr-FR" smtClean="0"/>
              <a:pPr/>
              <a:t>08/03/2020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0215D0-55BA-4D09-AA2B-9D2BB395F971}"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6413D8C-EFC3-40DA-A4B0-FBBA40563502}" type="datetimeFigureOut">
              <a:rPr lang="fr-FR" smtClean="0"/>
              <a:pPr/>
              <a:t>08/03/2020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0215D0-55BA-4D09-AA2B-9D2BB395F971}"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6413D8C-EFC3-40DA-A4B0-FBBA40563502}" type="datetimeFigureOut">
              <a:rPr lang="fr-FR" smtClean="0"/>
              <a:pPr/>
              <a:t>08/03/2020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0215D0-55BA-4D09-AA2B-9D2BB395F971}"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6413D8C-EFC3-40DA-A4B0-FBBA40563502}" type="datetimeFigureOut">
              <a:rPr lang="fr-FR" smtClean="0"/>
              <a:pPr/>
              <a:t>08/03/2020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0215D0-55BA-4D09-AA2B-9D2BB395F971}"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D6413D8C-EFC3-40DA-A4B0-FBBA40563502}" type="datetimeFigureOut">
              <a:rPr lang="fr-FR" smtClean="0"/>
              <a:pPr/>
              <a:t>08/03/2020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50215D0-55BA-4D09-AA2B-9D2BB395F971}"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6413D8C-EFC3-40DA-A4B0-FBBA40563502}" type="datetimeFigureOut">
              <a:rPr lang="fr-FR" smtClean="0"/>
              <a:pPr/>
              <a:t>08/03/2020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50215D0-55BA-4D09-AA2B-9D2BB395F971}"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6413D8C-EFC3-40DA-A4B0-FBBA40563502}" type="datetimeFigureOut">
              <a:rPr lang="fr-FR" smtClean="0"/>
              <a:pPr/>
              <a:t>08/03/2020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50215D0-55BA-4D09-AA2B-9D2BB395F971}"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D6413D8C-EFC3-40DA-A4B0-FBBA40563502}" type="datetimeFigureOut">
              <a:rPr lang="fr-FR" smtClean="0"/>
              <a:pPr/>
              <a:t>08/03/2020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50215D0-55BA-4D09-AA2B-9D2BB395F971}"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6413D8C-EFC3-40DA-A4B0-FBBA40563502}" type="datetimeFigureOut">
              <a:rPr lang="fr-FR" smtClean="0"/>
              <a:pPr/>
              <a:t>08/03/2020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50215D0-55BA-4D09-AA2B-9D2BB395F971}"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6413D8C-EFC3-40DA-A4B0-FBBA40563502}" type="datetimeFigureOut">
              <a:rPr lang="fr-FR" smtClean="0"/>
              <a:pPr/>
              <a:t>08/03/2020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50215D0-55BA-4D09-AA2B-9D2BB395F971}"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6413D8C-EFC3-40DA-A4B0-FBBA40563502}" type="datetimeFigureOut">
              <a:rPr lang="fr-FR" smtClean="0"/>
              <a:pPr/>
              <a:t>08/03/2020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50215D0-55BA-4D09-AA2B-9D2BB395F971}"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413D8C-EFC3-40DA-A4B0-FBBA40563502}" type="datetimeFigureOut">
              <a:rPr lang="fr-FR" smtClean="0"/>
              <a:pPr/>
              <a:t>08/03/2020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215D0-55BA-4D09-AA2B-9D2BB395F971}"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hyperlink" Target="https://fr.wikipedia.org/wiki/Angiosperme" TargetMode="External"/><Relationship Id="rId7" Type="http://schemas.openxmlformats.org/officeDocument/2006/relationships/hyperlink" Target="https://fr.wikipedia.org/wiki/Cladistique" TargetMode="External"/><Relationship Id="rId2" Type="http://schemas.openxmlformats.org/officeDocument/2006/relationships/hyperlink" Target="https://fr.wikipedia.org/wiki/Chronologie_de_la_classification_botanique" TargetMode="External"/><Relationship Id="rId1" Type="http://schemas.openxmlformats.org/officeDocument/2006/relationships/slideLayout" Target="../slideLayouts/slideLayout7.xml"/><Relationship Id="rId6" Type="http://schemas.openxmlformats.org/officeDocument/2006/relationships/hyperlink" Target="https://fr.wikipedia.org/wiki/Phylog%C3%A9n%C3%A9tique" TargetMode="External"/><Relationship Id="rId5" Type="http://schemas.openxmlformats.org/officeDocument/2006/relationships/hyperlink" Target="https://fr.wikipedia.org/wiki/Classification_APG_III" TargetMode="External"/><Relationship Id="rId4" Type="http://schemas.openxmlformats.org/officeDocument/2006/relationships/hyperlink" Target="https://fr.wikipedia.org/wiki/Angiosperm_Phylogeny_Group" TargetMode="External"/></Relationships>
</file>

<file path=ppt/slides/_rels/slide222.xml.rels><?xml version="1.0" encoding="UTF-8" standalone="yes"?>
<Relationships xmlns="http://schemas.openxmlformats.org/package/2006/relationships"><Relationship Id="rId8" Type="http://schemas.openxmlformats.org/officeDocument/2006/relationships/hyperlink" Target="https://fr.wikipedia.org/wiki/Classification_APG_IV" TargetMode="External"/><Relationship Id="rId3" Type="http://schemas.openxmlformats.org/officeDocument/2006/relationships/hyperlink" Target="https://fr.wikipedia.org/wiki/Mark_Wayne_Chase" TargetMode="External"/><Relationship Id="rId7" Type="http://schemas.openxmlformats.org/officeDocument/2006/relationships/hyperlink" Target="https://fr.wikipedia.org/wiki/Classification_APG_III" TargetMode="External"/><Relationship Id="rId2" Type="http://schemas.openxmlformats.org/officeDocument/2006/relationships/hyperlink" Target="https://fr.wikipedia.org/wiki/Classification_APG" TargetMode="External"/><Relationship Id="rId1" Type="http://schemas.openxmlformats.org/officeDocument/2006/relationships/slideLayout" Target="../slideLayouts/slideLayout7.xml"/><Relationship Id="rId6" Type="http://schemas.openxmlformats.org/officeDocument/2006/relationships/hyperlink" Target="https://fr.wikipedia.org/wiki/James_Lauritz_Reveal" TargetMode="External"/><Relationship Id="rId5" Type="http://schemas.openxmlformats.org/officeDocument/2006/relationships/hyperlink" Target="https://fr.wikipedia.org/wiki/Classification_APG_II" TargetMode="External"/><Relationship Id="rId4" Type="http://schemas.openxmlformats.org/officeDocument/2006/relationships/hyperlink" Target="https://fr.wikipedia.org/wiki/Peter_F._Stevens" TargetMode="Externa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hyperlink" Target="http://www.osi-perception.org/IMG/pdf/Diagramme_floral.pdf" TargetMode="External"/><Relationship Id="rId2" Type="http://schemas.openxmlformats.org/officeDocument/2006/relationships/hyperlink" Target="http://uel.unisciel.fr/biologie/module1/module1_ch01/co/apprendre_ch01_8.html"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785786" y="3286124"/>
            <a:ext cx="7491442" cy="1600200"/>
          </a:xfrm>
        </p:spPr>
        <p:txBody>
          <a:bodyPr>
            <a:normAutofit/>
          </a:bodyPr>
          <a:lstStyle/>
          <a:p>
            <a:r>
              <a:rPr lang="fr-FR" sz="6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Partie II Botanique</a:t>
            </a:r>
            <a:endParaRPr lang="fr-FR" sz="6000" b="1" dirty="0"/>
          </a:p>
        </p:txBody>
      </p:sp>
      <p:sp>
        <p:nvSpPr>
          <p:cNvPr id="5" name="ZoneTexte 4"/>
          <p:cNvSpPr txBox="1"/>
          <p:nvPr/>
        </p:nvSpPr>
        <p:spPr>
          <a:xfrm>
            <a:off x="5500694" y="5929330"/>
            <a:ext cx="3143272" cy="369332"/>
          </a:xfrm>
          <a:prstGeom prst="rect">
            <a:avLst/>
          </a:prstGeom>
          <a:noFill/>
        </p:spPr>
        <p:txBody>
          <a:bodyPr wrap="square" rtlCol="0">
            <a:spAutoFit/>
          </a:bodyPr>
          <a:lstStyle/>
          <a:p>
            <a:pPr algn="r"/>
            <a:r>
              <a:rPr lang="fr-FR" b="1" dirty="0" smtClean="0"/>
              <a:t>DR: </a:t>
            </a:r>
            <a:r>
              <a:rPr lang="fr-FR" b="1" dirty="0" err="1" smtClean="0"/>
              <a:t>Bouatrous</a:t>
            </a:r>
            <a:endParaRPr lang="fr-FR"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484784"/>
            <a:ext cx="8352928" cy="2677656"/>
          </a:xfrm>
          <a:prstGeom prst="rect">
            <a:avLst/>
          </a:prstGeom>
        </p:spPr>
        <p:txBody>
          <a:bodyPr wrap="square">
            <a:spAutoFit/>
          </a:bodyPr>
          <a:lstStyle/>
          <a:p>
            <a:pPr marL="457200" indent="-457200" algn="just" eaLnBrk="0" hangingPunct="0">
              <a:buFontTx/>
              <a:buChar char="-"/>
            </a:pPr>
            <a:r>
              <a:rPr lang="fr-CH" sz="2400" dirty="0" smtClean="0">
                <a:latin typeface="Times New Roman" pitchFamily="18" charset="0"/>
                <a:cs typeface="Times New Roman" pitchFamily="18" charset="0"/>
              </a:rPr>
              <a:t>La distribution chez les </a:t>
            </a:r>
            <a:r>
              <a:rPr lang="fr-CH" sz="2400" i="1" dirty="0" smtClean="0">
                <a:latin typeface="Times New Roman" pitchFamily="18" charset="0"/>
                <a:cs typeface="Times New Roman" pitchFamily="18" charset="0"/>
              </a:rPr>
              <a:t>Bryophytes</a:t>
            </a:r>
            <a:r>
              <a:rPr lang="fr-CH" sz="2400" dirty="0" smtClean="0">
                <a:latin typeface="Times New Roman" pitchFamily="18" charset="0"/>
                <a:cs typeface="Times New Roman" pitchFamily="18" charset="0"/>
              </a:rPr>
              <a:t> est achevée par : </a:t>
            </a:r>
          </a:p>
          <a:p>
            <a:pPr marL="1371600" lvl="2" indent="-457200" algn="just" eaLnBrk="0" hangingPunct="0">
              <a:buFontTx/>
              <a:buChar char="-"/>
            </a:pPr>
            <a:r>
              <a:rPr lang="fr-CH" sz="2400" dirty="0" smtClean="0">
                <a:latin typeface="Times New Roman" pitchFamily="18" charset="0"/>
                <a:cs typeface="Times New Roman" pitchFamily="18" charset="0"/>
              </a:rPr>
              <a:t>La </a:t>
            </a:r>
            <a:r>
              <a:rPr lang="fr-CH" sz="2400" u="sng" dirty="0" smtClean="0">
                <a:latin typeface="Times New Roman" pitchFamily="18" charset="0"/>
                <a:cs typeface="Times New Roman" pitchFamily="18" charset="0"/>
              </a:rPr>
              <a:t>dispersion des spores</a:t>
            </a:r>
          </a:p>
          <a:p>
            <a:pPr marL="1371600" lvl="2" indent="-457200" algn="just" eaLnBrk="0" hangingPunct="0">
              <a:buFontTx/>
              <a:buChar char="-"/>
            </a:pPr>
            <a:r>
              <a:rPr lang="fr-CH" sz="2400" dirty="0" smtClean="0">
                <a:latin typeface="Times New Roman" pitchFamily="18" charset="0"/>
                <a:cs typeface="Times New Roman" pitchFamily="18" charset="0"/>
              </a:rPr>
              <a:t>Le </a:t>
            </a:r>
            <a:r>
              <a:rPr lang="fr-CH" sz="2400" u="sng" dirty="0" smtClean="0">
                <a:latin typeface="Times New Roman" pitchFamily="18" charset="0"/>
                <a:cs typeface="Times New Roman" pitchFamily="18" charset="0"/>
              </a:rPr>
              <a:t>mouvement par le vent ou l’eau</a:t>
            </a:r>
            <a:r>
              <a:rPr lang="fr-CH" sz="2400" dirty="0" smtClean="0">
                <a:latin typeface="Times New Roman" pitchFamily="18" charset="0"/>
                <a:cs typeface="Times New Roman" pitchFamily="18" charset="0"/>
              </a:rPr>
              <a:t>  des parties de la plante. </a:t>
            </a:r>
          </a:p>
          <a:p>
            <a:pPr marL="457200" indent="-457200" algn="just" eaLnBrk="0" hangingPunct="0">
              <a:buFontTx/>
              <a:buChar char="-"/>
            </a:pPr>
            <a:r>
              <a:rPr lang="fr-CH" sz="2400" dirty="0" smtClean="0">
                <a:latin typeface="Times New Roman" pitchFamily="18" charset="0"/>
                <a:cs typeface="Times New Roman" pitchFamily="18" charset="0"/>
              </a:rPr>
              <a:t>Les </a:t>
            </a:r>
            <a:r>
              <a:rPr lang="fr-CH" sz="2400" i="1" dirty="0" smtClean="0">
                <a:latin typeface="Times New Roman" pitchFamily="18" charset="0"/>
                <a:cs typeface="Times New Roman" pitchFamily="18" charset="0"/>
              </a:rPr>
              <a:t>Bryophytes</a:t>
            </a:r>
            <a:r>
              <a:rPr lang="fr-CH" sz="2400" dirty="0" smtClean="0">
                <a:latin typeface="Times New Roman" pitchFamily="18" charset="0"/>
                <a:cs typeface="Times New Roman" pitchFamily="18" charset="0"/>
              </a:rPr>
              <a:t>  sont : </a:t>
            </a:r>
          </a:p>
          <a:p>
            <a:pPr marL="1371600" lvl="2" indent="-457200" algn="just" eaLnBrk="0" hangingPunct="0">
              <a:buFontTx/>
              <a:buChar char="-"/>
            </a:pPr>
            <a:r>
              <a:rPr lang="fr-CH" sz="2400" u="sng" dirty="0" smtClean="0">
                <a:latin typeface="Times New Roman" pitchFamily="18" charset="0"/>
                <a:cs typeface="Times New Roman" pitchFamily="18" charset="0"/>
              </a:rPr>
              <a:t>Monoïques</a:t>
            </a:r>
            <a:endParaRPr lang="fr-CH" sz="2400" dirty="0" smtClean="0">
              <a:latin typeface="Times New Roman" pitchFamily="18" charset="0"/>
              <a:cs typeface="Times New Roman" pitchFamily="18" charset="0"/>
            </a:endParaRPr>
          </a:p>
          <a:p>
            <a:pPr marL="1371600" lvl="2" indent="-457200" algn="just" eaLnBrk="0" hangingPunct="0">
              <a:buFontTx/>
              <a:buChar char="-"/>
            </a:pPr>
            <a:r>
              <a:rPr lang="fr-CH" sz="2400" u="sng" dirty="0" smtClean="0">
                <a:latin typeface="Times New Roman" pitchFamily="18" charset="0"/>
                <a:cs typeface="Times New Roman" pitchFamily="18" charset="0"/>
              </a:rPr>
              <a:t>Dioïques</a:t>
            </a:r>
            <a:r>
              <a:rPr lang="fr-CH" sz="2400" dirty="0" smtClean="0">
                <a:latin typeface="Times New Roman" pitchFamily="18" charset="0"/>
                <a:cs typeface="Times New Roman" pitchFamily="18" charset="0"/>
              </a:rPr>
              <a:t> :</a:t>
            </a:r>
            <a:endParaRPr lang="fr-CH"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5720" y="571480"/>
            <a:ext cx="8643998" cy="6124754"/>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Le nucelle des ovules est creusé d'une chambre pollinique remplie d'un liquide mucilagineux (liquide de fécondation). Lorsqu'un grain de pollen disséminé par le vent (pollen anémophile) atterrit sur le gros ovule (pollinisation des ovules), il pénètre à l'intérieur par le micropyle et libère deux gros anthérozoïdes ciliés dans la chambre pollinique où ils nagent activement. Un seul anthérozoïde féconde l'un des deux oosphères formant ainsi un zygote diploïde. Généralement, l'ovule tombe alors de l'arbre (la fécondation peut également avoir lieu après la chute de l'ovule) et le développement du zygote, aux dépens de réserves de l'ovule, commence immédiatement (dans les conditions climatiques d'origine) et donne naissance à un nouveau sporophyte.</a:t>
            </a:r>
            <a:endParaRPr lang="fr-FR" sz="2800" dirty="0">
              <a:latin typeface="Times New Roman" pitchFamily="18" charset="0"/>
              <a:cs typeface="Times New Roman" pitchFamily="18"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3108543"/>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Ces espèces ont encore un mode de reproduction archaïque puisque la fécondation est réalisée par des gamètes mâles mobiles qui atteignent les gamètes femelles en se déplaçant activement dans l'eau. C'est encore une </a:t>
            </a:r>
            <a:r>
              <a:rPr lang="fr-FR" sz="2800" dirty="0" err="1" smtClean="0">
                <a:latin typeface="Times New Roman" pitchFamily="18" charset="0"/>
                <a:cs typeface="Times New Roman" pitchFamily="18" charset="0"/>
              </a:rPr>
              <a:t>zoïdogamie</a:t>
            </a:r>
            <a:r>
              <a:rPr lang="fr-FR" sz="2800" dirty="0" smtClean="0">
                <a:latin typeface="Times New Roman" pitchFamily="18" charset="0"/>
                <a:cs typeface="Times New Roman" pitchFamily="18" charset="0"/>
              </a:rPr>
              <a:t>. Cependant, la fécondation se fait désormais à l'intérieur d'un organe protecteur : l'ovule, bourré de substances de réserves qui permettra à l'embryon d'être à la fois protégé et nourri.</a:t>
            </a:r>
            <a:endParaRPr lang="fr-FR" sz="2800" dirty="0">
              <a:latin typeface="Times New Roman" pitchFamily="18" charset="0"/>
              <a:cs typeface="Times New Roman" pitchFamily="18"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1538" y="2000240"/>
            <a:ext cx="7572428"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Spérmaphyte</a:t>
            </a:r>
            <a:endParaRPr lang="fr-F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5720" y="500042"/>
            <a:ext cx="8643998" cy="6124754"/>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Les spermaphytes, ou plantes à graine sont les dernières à être apparues sur terre. Ce groupe est divisé en trois sous embranchements :</a:t>
            </a:r>
          </a:p>
          <a:p>
            <a:pPr algn="just"/>
            <a:r>
              <a:rPr lang="fr-FR" sz="2800" b="1" u="sng" dirty="0" smtClean="0">
                <a:solidFill>
                  <a:srgbClr val="FF0000"/>
                </a:solidFill>
                <a:latin typeface="Times New Roman" pitchFamily="18" charset="0"/>
                <a:cs typeface="Times New Roman" pitchFamily="18" charset="0"/>
              </a:rPr>
              <a:t>Les gymnospermes </a:t>
            </a:r>
            <a:r>
              <a:rPr lang="fr-FR" sz="2800" dirty="0" smtClean="0">
                <a:latin typeface="Times New Roman" pitchFamily="18" charset="0"/>
                <a:cs typeface="Times New Roman" pitchFamily="18" charset="0"/>
              </a:rPr>
              <a:t>qui sont actuellement représentés par environ 600 espèces vivantes.</a:t>
            </a:r>
          </a:p>
          <a:p>
            <a:pPr algn="just"/>
            <a:r>
              <a:rPr lang="fr-FR"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Les </a:t>
            </a:r>
            <a:r>
              <a:rPr lang="fr-FR"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chlamydospermes</a:t>
            </a:r>
            <a:r>
              <a:rPr lang="fr-FR"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fr-FR" sz="2800" dirty="0" smtClean="0">
                <a:latin typeface="Times New Roman" pitchFamily="18" charset="0"/>
                <a:cs typeface="Times New Roman" pitchFamily="18" charset="0"/>
              </a:rPr>
              <a:t>- constituant un groupe certainement artificiel - sont considérés comme intermédiaires entre les gymnospermes et les angiospermes. Leur ovule est entouré par une enveloppe qui évoque l'ovaire des angiospermes. Ils sont aujourd'hui représentés par 75 espèces reparties en trois genres : </a:t>
            </a:r>
            <a:r>
              <a:rPr lang="fr-FR" sz="2800" dirty="0" err="1" smtClean="0">
                <a:latin typeface="Times New Roman" pitchFamily="18" charset="0"/>
                <a:cs typeface="Times New Roman" pitchFamily="18" charset="0"/>
              </a:rPr>
              <a:t>Ephedra</a:t>
            </a:r>
            <a:r>
              <a:rPr lang="fr-FR" sz="2800" dirty="0" smtClean="0">
                <a:latin typeface="Times New Roman" pitchFamily="18" charset="0"/>
                <a:cs typeface="Times New Roman" pitchFamily="18" charset="0"/>
              </a:rPr>
              <a:t>, Gnetum et </a:t>
            </a:r>
            <a:r>
              <a:rPr lang="fr-FR" sz="2800" dirty="0" err="1" smtClean="0">
                <a:latin typeface="Times New Roman" pitchFamily="18" charset="0"/>
                <a:cs typeface="Times New Roman" pitchFamily="18" charset="0"/>
              </a:rPr>
              <a:t>Welwitschia</a:t>
            </a:r>
            <a:r>
              <a:rPr lang="fr-FR" sz="2800" dirty="0" smtClean="0">
                <a:latin typeface="Times New Roman" pitchFamily="18" charset="0"/>
                <a:cs typeface="Times New Roman" pitchFamily="18" charset="0"/>
              </a:rPr>
              <a:t>. Nous ne détaillerons pas les caractéristiques de ce sous embranchement.</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214422"/>
            <a:ext cx="9144000" cy="3108543"/>
          </a:xfrm>
          <a:prstGeom prst="rect">
            <a:avLst/>
          </a:prstGeom>
          <a:noFill/>
        </p:spPr>
        <p:txBody>
          <a:bodyPr wrap="square" rtlCol="0">
            <a:spAutoFit/>
          </a:bodyPr>
          <a:lstStyle/>
          <a:p>
            <a:pPr algn="just"/>
            <a:r>
              <a:rPr lang="fr-FR"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Les angiospermes</a:t>
            </a:r>
            <a:r>
              <a:rPr lang="fr-FR" sz="2800" dirty="0" smtClean="0">
                <a:latin typeface="Times New Roman" pitchFamily="18" charset="0"/>
                <a:cs typeface="Times New Roman" pitchFamily="18" charset="0"/>
              </a:rPr>
              <a:t>, plantes les plus récemment apparues sur terre, connaissent aujourd'hui leur apogée. Ce groupe compte en effet plus de 250.000 espèces vivantes, herbacées ou arborescentes et adaptées à pratiquement tous les biotopes de notre planète. Ce sont typiquement celles que nous appelons plantes à fleur.</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8794" y="2571744"/>
            <a:ext cx="507491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I-Gymnospermes</a:t>
            </a:r>
            <a:endParaRPr lang="fr-F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4"/>
            <a:ext cx="9144000" cy="6555641"/>
          </a:xfrm>
          <a:prstGeom prst="rect">
            <a:avLst/>
          </a:prstGeom>
          <a:noFill/>
        </p:spPr>
        <p:txBody>
          <a:bodyPr wrap="square" rtlCol="0">
            <a:spAutoFit/>
          </a:bodyPr>
          <a:lstStyle/>
          <a:p>
            <a:r>
              <a:rPr lang="fr-FR" sz="2800" b="1" u="sng" dirty="0" smtClean="0">
                <a:solidFill>
                  <a:srgbClr val="FF0000"/>
                </a:solidFill>
                <a:latin typeface="Times New Roman" pitchFamily="18" charset="0"/>
                <a:cs typeface="Times New Roman" pitchFamily="18" charset="0"/>
              </a:rPr>
              <a:t>I- Gymnosperme</a:t>
            </a:r>
          </a:p>
          <a:p>
            <a:r>
              <a:rPr lang="fr-FR" sz="2800" b="1" u="sng" dirty="0" smtClean="0">
                <a:solidFill>
                  <a:srgbClr val="FF0000"/>
                </a:solidFill>
                <a:latin typeface="Times New Roman" pitchFamily="18" charset="0"/>
                <a:cs typeface="Times New Roman" pitchFamily="18" charset="0"/>
              </a:rPr>
              <a:t>I-1-Les gymnospermes - Structure et caractéristiques</a:t>
            </a:r>
          </a:p>
          <a:p>
            <a:pPr algn="just"/>
            <a:r>
              <a:rPr lang="fr-FR" sz="2800" dirty="0" smtClean="0">
                <a:latin typeface="Times New Roman" pitchFamily="18" charset="0"/>
                <a:cs typeface="Times New Roman" pitchFamily="18" charset="0"/>
              </a:rPr>
              <a:t>Les gymnospermes ont évolué à partir des </a:t>
            </a:r>
            <a:r>
              <a:rPr lang="fr-FR" sz="2800" dirty="0" err="1" smtClean="0">
                <a:latin typeface="Times New Roman" pitchFamily="18" charset="0"/>
                <a:cs typeface="Times New Roman" pitchFamily="18" charset="0"/>
              </a:rPr>
              <a:t>préspermaphytes</a:t>
            </a:r>
            <a:r>
              <a:rPr lang="fr-FR" sz="2800" dirty="0" smtClean="0">
                <a:latin typeface="Times New Roman" pitchFamily="18" charset="0"/>
                <a:cs typeface="Times New Roman" pitchFamily="18" charset="0"/>
              </a:rPr>
              <a:t> mais leur origine est double : les </a:t>
            </a:r>
            <a:r>
              <a:rPr lang="fr-FR" sz="2800" dirty="0" err="1" smtClean="0">
                <a:latin typeface="Times New Roman" pitchFamily="18" charset="0"/>
                <a:cs typeface="Times New Roman" pitchFamily="18" charset="0"/>
              </a:rPr>
              <a:t>bénnettitinées</a:t>
            </a:r>
            <a:r>
              <a:rPr lang="fr-FR" sz="2800" dirty="0" smtClean="0">
                <a:latin typeface="Times New Roman" pitchFamily="18" charset="0"/>
                <a:cs typeface="Times New Roman" pitchFamily="18" charset="0"/>
              </a:rPr>
              <a:t> dériveraient des </a:t>
            </a:r>
            <a:r>
              <a:rPr lang="fr-FR" sz="2800" dirty="0" err="1" smtClean="0">
                <a:latin typeface="Times New Roman" pitchFamily="18" charset="0"/>
                <a:cs typeface="Times New Roman" pitchFamily="18" charset="0"/>
              </a:rPr>
              <a:t>ptéridospermes</a:t>
            </a:r>
            <a:r>
              <a:rPr lang="fr-FR" sz="2800" dirty="0" smtClean="0">
                <a:latin typeface="Times New Roman" pitchFamily="18" charset="0"/>
                <a:cs typeface="Times New Roman" pitchFamily="18" charset="0"/>
              </a:rPr>
              <a:t>, alors que les conifères dériveraient des </a:t>
            </a:r>
            <a:r>
              <a:rPr lang="fr-FR" sz="2800" dirty="0" err="1" smtClean="0">
                <a:latin typeface="Times New Roman" pitchFamily="18" charset="0"/>
                <a:cs typeface="Times New Roman" pitchFamily="18" charset="0"/>
              </a:rPr>
              <a:t>cordaïtes</a:t>
            </a:r>
            <a:r>
              <a:rPr lang="fr-FR" sz="2800" dirty="0" smtClean="0">
                <a:latin typeface="Times New Roman" pitchFamily="18" charset="0"/>
                <a:cs typeface="Times New Roman" pitchFamily="18" charset="0"/>
              </a:rPr>
              <a:t>. Les gymnospermes constituent un groupe diphylétique. Les premiers seraient apparus à la fin du carbonifère il y a 300 millions d'années, ils auraient atteint leur apogée au jurassique, début du crétacé (entre -200 et -150 Millions d'années) pour ensuite décliner lentement, laissant la place aux angiospermes.</a:t>
            </a:r>
          </a:p>
          <a:p>
            <a:pPr algn="just"/>
            <a:r>
              <a:rPr lang="fr-FR" sz="2800" dirty="0" smtClean="0"/>
              <a:t>Les </a:t>
            </a:r>
            <a:r>
              <a:rPr lang="fr-FR" sz="2800" dirty="0" err="1" smtClean="0"/>
              <a:t>bénnettitinées</a:t>
            </a:r>
            <a:r>
              <a:rPr lang="fr-FR" sz="2800" dirty="0" smtClean="0"/>
              <a:t> sont entièrement fossiles, alors que les conifères sont actuellement représentés par environ 560 espèces vivantes. C'est pour cette raison que nous n'étudierons que les conifères dans les pages suivantes.</a:t>
            </a:r>
            <a:endParaRPr lang="fr-FR" sz="2800" dirty="0">
              <a:latin typeface="Times New Roman" pitchFamily="18" charset="0"/>
              <a:cs typeface="Times New Roman" pitchFamily="18"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8929718" cy="5262979"/>
          </a:xfrm>
          <a:prstGeom prst="rect">
            <a:avLst/>
          </a:prstGeom>
          <a:noFill/>
        </p:spPr>
        <p:txBody>
          <a:bodyPr wrap="square" rtlCol="0">
            <a:spAutoFit/>
          </a:bodyPr>
          <a:lstStyle/>
          <a:p>
            <a:pPr algn="just"/>
            <a:r>
              <a:rPr lang="fr-FR" sz="2800" b="1" u="sng" dirty="0" smtClean="0">
                <a:solidFill>
                  <a:srgbClr val="FF0000"/>
                </a:solidFill>
                <a:latin typeface="Times New Roman" pitchFamily="18" charset="0"/>
                <a:cs typeface="Times New Roman" pitchFamily="18" charset="0"/>
              </a:rPr>
              <a:t>I-2-Les gymnospermes - Morphologie du </a:t>
            </a:r>
            <a:r>
              <a:rPr lang="fr-FR" sz="2800" b="1" u="sng" dirty="0" err="1" smtClean="0">
                <a:solidFill>
                  <a:srgbClr val="FF0000"/>
                </a:solidFill>
                <a:latin typeface="Times New Roman" pitchFamily="18" charset="0"/>
                <a:cs typeface="Times New Roman" pitchFamily="18" charset="0"/>
              </a:rPr>
              <a:t>cormus</a:t>
            </a:r>
            <a:endParaRPr lang="fr-FR" sz="2800" b="1" u="sng" dirty="0" smtClean="0">
              <a:solidFill>
                <a:srgbClr val="FF0000"/>
              </a:solidFill>
              <a:latin typeface="Times New Roman" pitchFamily="18" charset="0"/>
              <a:cs typeface="Times New Roman" pitchFamily="18" charset="0"/>
            </a:endParaRPr>
          </a:p>
          <a:p>
            <a:pPr algn="just"/>
            <a:endParaRPr lang="fr-FR" sz="2800" b="1" u="sng" dirty="0" smtClean="0">
              <a:solidFill>
                <a:srgbClr val="FF0000"/>
              </a:solidFill>
              <a:latin typeface="Times New Roman" pitchFamily="18" charset="0"/>
              <a:cs typeface="Times New Roman" pitchFamily="18" charset="0"/>
            </a:endParaRPr>
          </a:p>
          <a:p>
            <a:pPr algn="just"/>
            <a:r>
              <a:rPr lang="fr-FR" sz="2800" dirty="0" smtClean="0"/>
              <a:t>La génération gamétophytique, extrêmement réduite, sera traitée dans les pages concernant les organes reproducteurs, nous ne nous intéresserons ici qu'à la morphologie du sporophyte. La plupart des conifères sont représentés par des formes arborescentes typiques, de plusieurs mètres de haut, et constitués d'axes ramifiés et différenciés. La croissance des axes est assurée par des groupes de cellules indifférenciées, les méristèmes. Ces axes peuvent être à croissance verticale ou orthotrope ou horizontale ou </a:t>
            </a:r>
            <a:r>
              <a:rPr lang="fr-FR" sz="2800" dirty="0" err="1" smtClean="0"/>
              <a:t>plagiotrope</a:t>
            </a:r>
            <a:r>
              <a:rPr lang="fr-FR" sz="2800" dirty="0" smtClean="0"/>
              <a:t>.</a:t>
            </a:r>
            <a:endParaRPr lang="fr-FR" sz="2800" b="1" u="sng" dirty="0">
              <a:solidFill>
                <a:srgbClr val="FF0000"/>
              </a:solidFill>
              <a:latin typeface="Times New Roman" pitchFamily="18" charset="0"/>
              <a:cs typeface="Times New Roman"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28604"/>
            <a:ext cx="8929718" cy="4401205"/>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Ces axes sont porteurs de feuilles dont la fonction est de réaliser la photosynthèse. Chez les conifères, ces feuilles sont des écailles ou des aiguilles persistantes ou caduques (comme chez le mélèze par exemple).</a:t>
            </a:r>
          </a:p>
          <a:p>
            <a:pPr algn="just"/>
            <a:r>
              <a:rPr lang="fr-FR" sz="2800" dirty="0" smtClean="0">
                <a:latin typeface="Times New Roman" pitchFamily="18" charset="0"/>
                <a:cs typeface="Times New Roman" pitchFamily="18" charset="0"/>
              </a:rPr>
              <a:t>Les conifères possèdent un appareil racinaire bien développé constitué là aussi d'axes ramifiés, faisant continuité sous la terre avec les axes aériens. Ces organes sont eux-mêmes constitués par des tissus structurellement et fonctionnellement bien différenciés.</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Rameau de seqoïadendron (photo MPA)"/>
          <p:cNvPicPr>
            <a:picLocks noChangeAspect="1" noChangeArrowheads="1"/>
          </p:cNvPicPr>
          <p:nvPr/>
        </p:nvPicPr>
        <p:blipFill>
          <a:blip r:embed="rId2"/>
          <a:srcRect/>
          <a:stretch>
            <a:fillRect/>
          </a:stretch>
        </p:blipFill>
        <p:spPr bwMode="auto">
          <a:xfrm>
            <a:off x="285720" y="0"/>
            <a:ext cx="8501122" cy="5000636"/>
          </a:xfrm>
          <a:prstGeom prst="rect">
            <a:avLst/>
          </a:prstGeom>
          <a:noFill/>
        </p:spPr>
      </p:pic>
      <p:sp>
        <p:nvSpPr>
          <p:cNvPr id="3" name="ZoneTexte 2"/>
          <p:cNvSpPr txBox="1"/>
          <p:nvPr/>
        </p:nvSpPr>
        <p:spPr>
          <a:xfrm>
            <a:off x="1714480" y="5500702"/>
            <a:ext cx="7215238" cy="523220"/>
          </a:xfrm>
          <a:prstGeom prst="rect">
            <a:avLst/>
          </a:prstGeom>
          <a:noFill/>
        </p:spPr>
        <p:txBody>
          <a:bodyPr wrap="square" rtlCol="0">
            <a:spAutoFit/>
          </a:bodyPr>
          <a:lstStyle/>
          <a:p>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Rameau de </a:t>
            </a:r>
            <a:r>
              <a:rPr lang="fr-FR" sz="2800" b="1"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seqoïadendron</a:t>
            </a:r>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(photo MPA)</a:t>
            </a:r>
            <a:endParaRPr lang="fr-FR" sz="2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DOCUME~1\ADMINI~1\LOCALS~1\Temp\npo000007.tmp"/>
          <p:cNvPicPr>
            <a:picLocks noChangeAspect="1" noChangeArrowheads="1"/>
          </p:cNvPicPr>
          <p:nvPr/>
        </p:nvPicPr>
        <p:blipFill>
          <a:blip r:embed="rId2" cstate="print"/>
          <a:srcRect/>
          <a:stretch>
            <a:fillRect/>
          </a:stretch>
        </p:blipFill>
        <p:spPr bwMode="auto">
          <a:xfrm>
            <a:off x="758825" y="582613"/>
            <a:ext cx="7623175" cy="5692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Rameau d'araucaria (photo MPA)"/>
          <p:cNvPicPr>
            <a:picLocks noChangeAspect="1" noChangeArrowheads="1"/>
          </p:cNvPicPr>
          <p:nvPr/>
        </p:nvPicPr>
        <p:blipFill>
          <a:blip r:embed="rId2"/>
          <a:srcRect/>
          <a:stretch>
            <a:fillRect/>
          </a:stretch>
        </p:blipFill>
        <p:spPr bwMode="auto">
          <a:xfrm>
            <a:off x="0" y="0"/>
            <a:ext cx="9144000" cy="5500702"/>
          </a:xfrm>
          <a:prstGeom prst="rect">
            <a:avLst/>
          </a:prstGeom>
          <a:noFill/>
        </p:spPr>
      </p:pic>
      <p:sp>
        <p:nvSpPr>
          <p:cNvPr id="3" name="ZoneTexte 2"/>
          <p:cNvSpPr txBox="1"/>
          <p:nvPr/>
        </p:nvSpPr>
        <p:spPr>
          <a:xfrm>
            <a:off x="1285852" y="5786454"/>
            <a:ext cx="7143800" cy="523220"/>
          </a:xfrm>
          <a:prstGeom prst="rect">
            <a:avLst/>
          </a:prstGeom>
          <a:noFill/>
        </p:spPr>
        <p:txBody>
          <a:bodyPr wrap="square" rtlCol="0">
            <a:spAutoFit/>
          </a:bodyPr>
          <a:lstStyle/>
          <a:p>
            <a:pPr algn="ctr"/>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Rameau d'araucaria (photo MPA)</a:t>
            </a:r>
            <a:endParaRPr lang="fr-FR" sz="2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Rameau de sapin (photo MPA)"/>
          <p:cNvPicPr>
            <a:picLocks noChangeAspect="1" noChangeArrowheads="1"/>
          </p:cNvPicPr>
          <p:nvPr/>
        </p:nvPicPr>
        <p:blipFill>
          <a:blip r:embed="rId2"/>
          <a:srcRect/>
          <a:stretch>
            <a:fillRect/>
          </a:stretch>
        </p:blipFill>
        <p:spPr bwMode="auto">
          <a:xfrm>
            <a:off x="0" y="0"/>
            <a:ext cx="9144000" cy="5214950"/>
          </a:xfrm>
          <a:prstGeom prst="rect">
            <a:avLst/>
          </a:prstGeom>
          <a:noFill/>
        </p:spPr>
      </p:pic>
      <p:sp>
        <p:nvSpPr>
          <p:cNvPr id="3" name="ZoneTexte 2"/>
          <p:cNvSpPr txBox="1"/>
          <p:nvPr/>
        </p:nvSpPr>
        <p:spPr>
          <a:xfrm>
            <a:off x="1500166" y="5572140"/>
            <a:ext cx="6858048" cy="523220"/>
          </a:xfrm>
          <a:prstGeom prst="rect">
            <a:avLst/>
          </a:prstGeom>
          <a:noFill/>
        </p:spPr>
        <p:txBody>
          <a:bodyPr wrap="square" rtlCol="0">
            <a:spAutoFit/>
          </a:bodyPr>
          <a:lstStyle/>
          <a:p>
            <a:pPr algn="ctr"/>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Rameau de sapin (photo MPA)</a:t>
            </a:r>
            <a:endParaRPr lang="fr-FR" sz="2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Rameau de cèdre (photo MPA)"/>
          <p:cNvPicPr>
            <a:picLocks noChangeAspect="1" noChangeArrowheads="1"/>
          </p:cNvPicPr>
          <p:nvPr/>
        </p:nvPicPr>
        <p:blipFill>
          <a:blip r:embed="rId2"/>
          <a:srcRect/>
          <a:stretch>
            <a:fillRect/>
          </a:stretch>
        </p:blipFill>
        <p:spPr bwMode="auto">
          <a:xfrm>
            <a:off x="0" y="0"/>
            <a:ext cx="9144000" cy="5000636"/>
          </a:xfrm>
          <a:prstGeom prst="rect">
            <a:avLst/>
          </a:prstGeom>
          <a:noFill/>
        </p:spPr>
      </p:pic>
      <p:sp>
        <p:nvSpPr>
          <p:cNvPr id="3" name="ZoneTexte 2"/>
          <p:cNvSpPr txBox="1"/>
          <p:nvPr/>
        </p:nvSpPr>
        <p:spPr>
          <a:xfrm>
            <a:off x="1071538" y="5143512"/>
            <a:ext cx="5929354" cy="523220"/>
          </a:xfrm>
          <a:prstGeom prst="rect">
            <a:avLst/>
          </a:prstGeom>
          <a:noFill/>
        </p:spPr>
        <p:txBody>
          <a:bodyPr wrap="square" rtlCol="0">
            <a:spAutoFit/>
          </a:bodyPr>
          <a:lstStyle/>
          <a:p>
            <a:pPr algn="ctr"/>
            <a:r>
              <a:rPr lang="fr-FR" sz="2800" b="1" u="sng" dirty="0" smtClean="0">
                <a:solidFill>
                  <a:srgbClr val="FF0000"/>
                </a:solidFill>
                <a:latin typeface="Times New Roman" pitchFamily="18" charset="0"/>
                <a:cs typeface="Times New Roman" pitchFamily="18" charset="0"/>
              </a:rPr>
              <a:t>Rameau de cèdre (photo MPA)</a:t>
            </a:r>
            <a:endParaRPr lang="fr-FR" sz="2800" b="1" u="sng" dirty="0">
              <a:solidFill>
                <a:srgbClr val="FF0000"/>
              </a:solidFill>
              <a:latin typeface="Times New Roman" pitchFamily="18" charset="0"/>
              <a:cs typeface="Times New Roman" pitchFamily="18"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Rameau de mélèze (photo MPA)"/>
          <p:cNvPicPr>
            <a:picLocks noChangeAspect="1" noChangeArrowheads="1"/>
          </p:cNvPicPr>
          <p:nvPr/>
        </p:nvPicPr>
        <p:blipFill>
          <a:blip r:embed="rId2"/>
          <a:srcRect/>
          <a:stretch>
            <a:fillRect/>
          </a:stretch>
        </p:blipFill>
        <p:spPr bwMode="auto">
          <a:xfrm>
            <a:off x="0" y="0"/>
            <a:ext cx="9144000" cy="5286388"/>
          </a:xfrm>
          <a:prstGeom prst="rect">
            <a:avLst/>
          </a:prstGeom>
          <a:noFill/>
        </p:spPr>
      </p:pic>
      <p:sp>
        <p:nvSpPr>
          <p:cNvPr id="3" name="ZoneTexte 2"/>
          <p:cNvSpPr txBox="1"/>
          <p:nvPr/>
        </p:nvSpPr>
        <p:spPr>
          <a:xfrm>
            <a:off x="714348" y="4786322"/>
            <a:ext cx="7643866" cy="523220"/>
          </a:xfrm>
          <a:prstGeom prst="rect">
            <a:avLst/>
          </a:prstGeom>
          <a:noFill/>
        </p:spPr>
        <p:txBody>
          <a:bodyPr wrap="square" rtlCol="0">
            <a:spAutoFit/>
          </a:bodyPr>
          <a:lstStyle/>
          <a:p>
            <a:pPr algn="ctr"/>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Rameau de mélèze (photo MPA)</a:t>
            </a:r>
            <a:endParaRPr lang="fr-FR" sz="2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ZoneTexte 3"/>
          <p:cNvSpPr txBox="1"/>
          <p:nvPr/>
        </p:nvSpPr>
        <p:spPr>
          <a:xfrm>
            <a:off x="285720" y="5643578"/>
            <a:ext cx="8858280" cy="1200329"/>
          </a:xfrm>
          <a:prstGeom prst="rect">
            <a:avLst/>
          </a:prstGeom>
          <a:noFill/>
        </p:spPr>
        <p:txBody>
          <a:bodyPr wrap="square" rtlCol="0">
            <a:spAutoFit/>
          </a:bodyPr>
          <a:lstStyle/>
          <a:p>
            <a:pPr algn="just"/>
            <a:r>
              <a:rPr lang="fr-FR" sz="2400" dirty="0" smtClean="0">
                <a:latin typeface="Times New Roman" pitchFamily="18" charset="0"/>
                <a:cs typeface="Times New Roman" pitchFamily="18" charset="0"/>
              </a:rPr>
              <a:t>La plupart des espèces de conifères sont à feuilles persistantes. Néanmoins, certaines espèces comme le mélèze perdent toutes leurs aiguilles en automne.</a:t>
            </a:r>
            <a:endParaRPr lang="fr-FR" sz="2400" dirty="0">
              <a:latin typeface="Times New Roman" pitchFamily="18" charset="0"/>
              <a:cs typeface="Times New Roman" pitchFamily="18"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14290"/>
            <a:ext cx="9144000" cy="6124754"/>
          </a:xfrm>
          <a:prstGeom prst="rect">
            <a:avLst/>
          </a:prstGeom>
          <a:noFill/>
        </p:spPr>
        <p:txBody>
          <a:bodyPr wrap="square" rtlCol="0">
            <a:spAutoFit/>
          </a:bodyPr>
          <a:lstStyle/>
          <a:p>
            <a:pPr algn="just"/>
            <a:r>
              <a:rPr lang="fr-FR" sz="2800" b="1" u="sng" dirty="0" smtClean="0">
                <a:solidFill>
                  <a:srgbClr val="FF0000"/>
                </a:solidFill>
                <a:latin typeface="Times New Roman" pitchFamily="18" charset="0"/>
                <a:cs typeface="Times New Roman" pitchFamily="18" charset="0"/>
              </a:rPr>
              <a:t>I-3-Les gymnospermes - Organes reproducteurs</a:t>
            </a:r>
          </a:p>
          <a:p>
            <a:pPr algn="just"/>
            <a:r>
              <a:rPr lang="fr-FR" sz="2800" dirty="0" smtClean="0">
                <a:latin typeface="Times New Roman" pitchFamily="18" charset="0"/>
                <a:cs typeface="Times New Roman" pitchFamily="18" charset="0"/>
              </a:rPr>
              <a:t>Les organes reproducteurs sont regroupés en fleurs encore peu évoluées chez les gymnospermes. C'est à l'intérieur de certains organes de ces fleurs que les gamétophytes se développeront. Les conifères sont des espèces dioïques ou monoïques mais leurs fleurs sont toujours unisexuées.</a:t>
            </a:r>
          </a:p>
          <a:p>
            <a:pPr algn="just"/>
            <a:r>
              <a:rPr lang="fr-FR" sz="2800" dirty="0" smtClean="0">
                <a:latin typeface="Times New Roman" pitchFamily="18" charset="0"/>
                <a:cs typeface="Times New Roman" pitchFamily="18" charset="0"/>
              </a:rPr>
              <a:t>1- Les fleurs femelles de conifère sont regroupées en cônes plus ou moins allongés (ex : la pomme de pin). Le cône est un ensemble de fleurs femelles ou inflorescence femelle. Les fleurs s'insèrent en spirale sur l'axe du cône et chacune est constituée d'une bractée (écaille réduite) à l'aisselle de laquelle se trouve une écaille ovulifère portant le plus souvent deux ovules.</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Coupe Longitudinale de cône femelle de pin"/>
          <p:cNvPicPr>
            <a:picLocks noChangeAspect="1" noChangeArrowheads="1"/>
          </p:cNvPicPr>
          <p:nvPr/>
        </p:nvPicPr>
        <p:blipFill>
          <a:blip r:embed="rId2"/>
          <a:srcRect/>
          <a:stretch>
            <a:fillRect/>
          </a:stretch>
        </p:blipFill>
        <p:spPr bwMode="auto">
          <a:xfrm>
            <a:off x="0" y="0"/>
            <a:ext cx="9144000" cy="4714884"/>
          </a:xfrm>
          <a:prstGeom prst="rect">
            <a:avLst/>
          </a:prstGeom>
          <a:noFill/>
        </p:spPr>
      </p:pic>
      <p:sp>
        <p:nvSpPr>
          <p:cNvPr id="4" name="ZoneTexte 3"/>
          <p:cNvSpPr txBox="1"/>
          <p:nvPr/>
        </p:nvSpPr>
        <p:spPr>
          <a:xfrm>
            <a:off x="642910" y="5857892"/>
            <a:ext cx="8286808" cy="523220"/>
          </a:xfrm>
          <a:prstGeom prst="rect">
            <a:avLst/>
          </a:prstGeom>
          <a:noFill/>
        </p:spPr>
        <p:txBody>
          <a:bodyPr wrap="square" rtlCol="0">
            <a:spAutoFit/>
          </a:bodyPr>
          <a:lstStyle/>
          <a:p>
            <a:pPr algn="ctr"/>
            <a:r>
              <a:rPr lang="fr-FR" sz="2800" b="1" dirty="0" smtClean="0">
                <a:solidFill>
                  <a:srgbClr val="FF0000"/>
                </a:solidFill>
                <a:latin typeface="Times New Roman" pitchFamily="18" charset="0"/>
                <a:cs typeface="Times New Roman" pitchFamily="18" charset="0"/>
              </a:rPr>
              <a:t>Coupe Longitudinale de cône femelle de pin</a:t>
            </a:r>
            <a:endParaRPr lang="fr-FR" sz="2800" b="1" dirty="0">
              <a:solidFill>
                <a:srgbClr val="FF0000"/>
              </a:solidFill>
              <a:latin typeface="Times New Roman" pitchFamily="18" charset="0"/>
              <a:cs typeface="Times New Roman" pitchFamily="18" charset="0"/>
            </a:endParaRPr>
          </a:p>
        </p:txBody>
      </p:sp>
      <p:sp>
        <p:nvSpPr>
          <p:cNvPr id="5" name="ZoneTexte 4"/>
          <p:cNvSpPr txBox="1"/>
          <p:nvPr/>
        </p:nvSpPr>
        <p:spPr>
          <a:xfrm>
            <a:off x="285720" y="4500570"/>
            <a:ext cx="8572560" cy="954107"/>
          </a:xfrm>
          <a:prstGeom prst="rect">
            <a:avLst/>
          </a:prstGeom>
          <a:noFill/>
        </p:spPr>
        <p:txBody>
          <a:bodyPr wrap="square" rtlCol="0">
            <a:spAutoFit/>
          </a:bodyPr>
          <a:lstStyle/>
          <a:p>
            <a:r>
              <a:rPr lang="fr-FR" sz="2800" dirty="0" err="1" smtClean="0">
                <a:latin typeface="Times New Roman" pitchFamily="18" charset="0"/>
                <a:cs typeface="Times New Roman" pitchFamily="18" charset="0"/>
              </a:rPr>
              <a:t>br</a:t>
            </a:r>
            <a:r>
              <a:rPr lang="fr-FR" sz="2800" dirty="0" smtClean="0">
                <a:latin typeface="Times New Roman" pitchFamily="18" charset="0"/>
                <a:cs typeface="Times New Roman" pitchFamily="18" charset="0"/>
              </a:rPr>
              <a:t> : bractée ; </a:t>
            </a:r>
            <a:r>
              <a:rPr lang="fr-FR" sz="2800" dirty="0" err="1" smtClean="0">
                <a:latin typeface="Times New Roman" pitchFamily="18" charset="0"/>
                <a:cs typeface="Times New Roman" pitchFamily="18" charset="0"/>
              </a:rPr>
              <a:t>ec</a:t>
            </a:r>
            <a:r>
              <a:rPr lang="fr-FR" sz="2800" dirty="0" smtClean="0">
                <a:latin typeface="Times New Roman" pitchFamily="18" charset="0"/>
                <a:cs typeface="Times New Roman" pitchFamily="18" charset="0"/>
              </a:rPr>
              <a:t> : écaille ovulifère ; o : ovule=fleur femelle</a:t>
            </a:r>
          </a:p>
          <a:p>
            <a:endParaRPr lang="fr-FR" sz="2800" b="1" dirty="0">
              <a:latin typeface="Times New Roman" pitchFamily="18" charset="0"/>
              <a:cs typeface="Times New Roman"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ône femelle de pin"/>
          <p:cNvPicPr>
            <a:picLocks noChangeAspect="1" noChangeArrowheads="1"/>
          </p:cNvPicPr>
          <p:nvPr/>
        </p:nvPicPr>
        <p:blipFill>
          <a:blip r:embed="rId2"/>
          <a:srcRect/>
          <a:stretch>
            <a:fillRect/>
          </a:stretch>
        </p:blipFill>
        <p:spPr bwMode="auto">
          <a:xfrm>
            <a:off x="0" y="0"/>
            <a:ext cx="9144000" cy="5357826"/>
          </a:xfrm>
          <a:prstGeom prst="rect">
            <a:avLst/>
          </a:prstGeom>
          <a:noFill/>
        </p:spPr>
      </p:pic>
      <p:sp>
        <p:nvSpPr>
          <p:cNvPr id="3" name="ZoneTexte 2"/>
          <p:cNvSpPr txBox="1"/>
          <p:nvPr/>
        </p:nvSpPr>
        <p:spPr>
          <a:xfrm>
            <a:off x="1071538" y="5715016"/>
            <a:ext cx="6357982" cy="523220"/>
          </a:xfrm>
          <a:prstGeom prst="rect">
            <a:avLst/>
          </a:prstGeom>
          <a:noFill/>
        </p:spPr>
        <p:txBody>
          <a:bodyPr wrap="square" rtlCol="0">
            <a:spAutoFit/>
          </a:bodyPr>
          <a:lstStyle/>
          <a:p>
            <a:pPr algn="ctr"/>
            <a:r>
              <a:rPr lang="fr-FR" sz="2800" b="1" dirty="0" smtClean="0">
                <a:solidFill>
                  <a:srgbClr val="FF0000"/>
                </a:solidFill>
                <a:latin typeface="Times New Roman" pitchFamily="18" charset="0"/>
                <a:cs typeface="Times New Roman" pitchFamily="18" charset="0"/>
              </a:rPr>
              <a:t>Cône femelle de pin</a:t>
            </a:r>
            <a:endParaRPr lang="fr-FR" sz="2800" b="1" dirty="0">
              <a:solidFill>
                <a:srgbClr val="FF0000"/>
              </a:solidFill>
              <a:latin typeface="Times New Roman" pitchFamily="18" charset="0"/>
              <a:cs typeface="Times New Roman" pitchFamily="18"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Schéma d'ovule de pin"/>
          <p:cNvPicPr>
            <a:picLocks noChangeAspect="1" noChangeArrowheads="1"/>
          </p:cNvPicPr>
          <p:nvPr/>
        </p:nvPicPr>
        <p:blipFill>
          <a:blip r:embed="rId2"/>
          <a:srcRect/>
          <a:stretch>
            <a:fillRect/>
          </a:stretch>
        </p:blipFill>
        <p:spPr bwMode="auto">
          <a:xfrm>
            <a:off x="285720" y="0"/>
            <a:ext cx="8858280" cy="5500702"/>
          </a:xfrm>
          <a:prstGeom prst="rect">
            <a:avLst/>
          </a:prstGeom>
          <a:noFill/>
        </p:spPr>
      </p:pic>
      <p:sp>
        <p:nvSpPr>
          <p:cNvPr id="3" name="ZoneTexte 2"/>
          <p:cNvSpPr txBox="1"/>
          <p:nvPr/>
        </p:nvSpPr>
        <p:spPr>
          <a:xfrm>
            <a:off x="2357422" y="5715016"/>
            <a:ext cx="6215106" cy="523220"/>
          </a:xfrm>
          <a:prstGeom prst="rect">
            <a:avLst/>
          </a:prstGeom>
          <a:noFill/>
        </p:spPr>
        <p:txBody>
          <a:bodyPr wrap="square" rtlCol="0">
            <a:spAutoFit/>
          </a:bodyPr>
          <a:lstStyle/>
          <a:p>
            <a:pPr algn="ctr"/>
            <a:r>
              <a:rPr lang="fr-FR" sz="2800" b="1" dirty="0" smtClean="0">
                <a:solidFill>
                  <a:srgbClr val="FF0000"/>
                </a:solidFill>
                <a:latin typeface="Times New Roman" pitchFamily="18" charset="0"/>
                <a:cs typeface="Times New Roman" pitchFamily="18" charset="0"/>
              </a:rPr>
              <a:t>Schéma d'ovule de pin</a:t>
            </a:r>
            <a:endParaRPr lang="fr-FR" sz="2800" b="1" dirty="0">
              <a:solidFill>
                <a:srgbClr val="FF0000"/>
              </a:solidFill>
              <a:latin typeface="Times New Roman" pitchFamily="18" charset="0"/>
              <a:cs typeface="Times New Roman" pitchFamily="18"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571480"/>
            <a:ext cx="8929718" cy="5693866"/>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Les ovules sont nus sur l'écaille ovulifère, ou feuille carpellaire, directement accessibles au pollen. Il n'y a pas de chambre pollinique comme chez l'ovule des </a:t>
            </a:r>
            <a:r>
              <a:rPr lang="fr-FR" sz="2800" dirty="0" err="1" smtClean="0">
                <a:latin typeface="Times New Roman" pitchFamily="18" charset="0"/>
                <a:cs typeface="Times New Roman" pitchFamily="18" charset="0"/>
              </a:rPr>
              <a:t>préspermaphytes</a:t>
            </a:r>
            <a:r>
              <a:rPr lang="fr-FR" sz="2800" dirty="0" smtClean="0">
                <a:latin typeface="Times New Roman" pitchFamily="18" charset="0"/>
                <a:cs typeface="Times New Roman" pitchFamily="18" charset="0"/>
              </a:rPr>
              <a:t> et l'ovule est toujours entouré par un seul tégument protecteur. Ce tégument renferme le nucelle ou macrosporange dans lequel se forme après méiose quatre macrospores. Trois dégénèrent, la macrospore restante se développe au sein du nucelle par mitose pour donner le gamétophyte femelle ou "endosperme". </a:t>
            </a:r>
          </a:p>
          <a:p>
            <a:pPr algn="just"/>
            <a:r>
              <a:rPr lang="fr-FR" sz="2800" dirty="0" smtClean="0"/>
              <a:t>L' endosperme, bien que réduit à quelques centaines de cellules possède encore deux archégones rudimentaires qui se différencient au pôle apical ou pôle micropylaire. Une seule oosphère par ovule sera fécondée.</a:t>
            </a:r>
            <a:endParaRPr lang="fr-FR" sz="2800" dirty="0">
              <a:latin typeface="Times New Roman" pitchFamily="18" charset="0"/>
              <a:cs typeface="Times New Roman"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85728"/>
            <a:ext cx="9144000" cy="6124754"/>
          </a:xfrm>
          <a:prstGeom prst="rect">
            <a:avLst/>
          </a:prstGeom>
          <a:noFill/>
        </p:spPr>
        <p:txBody>
          <a:bodyPr wrap="square" rtlCol="0">
            <a:spAutoFit/>
          </a:bodyPr>
          <a:lstStyle/>
          <a:p>
            <a:pPr algn="just"/>
            <a:r>
              <a:rPr lang="fr-FR" sz="2800" b="1" dirty="0" smtClean="0">
                <a:solidFill>
                  <a:srgbClr val="FF0000"/>
                </a:solidFill>
                <a:latin typeface="Times New Roman" pitchFamily="18" charset="0"/>
                <a:cs typeface="Times New Roman" pitchFamily="18" charset="0"/>
              </a:rPr>
              <a:t>L'organe reproducteur mâle</a:t>
            </a:r>
          </a:p>
          <a:p>
            <a:pPr algn="just"/>
            <a:r>
              <a:rPr lang="fr-FR" sz="2800" dirty="0" smtClean="0">
                <a:latin typeface="Times New Roman" pitchFamily="18" charset="0"/>
                <a:cs typeface="Times New Roman" pitchFamily="18" charset="0"/>
              </a:rPr>
              <a:t>Les fleurs mâles forment de petits cônes constitués uniquement d'étamines insérées en spirale sur un petit axe court. Ces étamines, aux formes diverses, sont de petites écailles crochues chez le pin. Elles portent sur leur face inférieure deux sacs polliniques. A l'intérieur de ces sacs polliniques a lieu la méiose pour donner des microspores qui ne sont pas disséminées, mais qui se développent par mitose pour donner les gamétophytes mâles ou grains de pollen, très réduits (quelques cellules) qui eux seront disséminés. Ces grains de pollen sont anémophiles, c'est à dire qu'ils sont véhiculés par le vent, et c'est pour cette raison qu'ils sont munis de deux sacs aérifères ou "</a:t>
            </a:r>
            <a:r>
              <a:rPr lang="fr-FR" sz="2800" dirty="0" err="1" smtClean="0">
                <a:latin typeface="Times New Roman" pitchFamily="18" charset="0"/>
                <a:cs typeface="Times New Roman" pitchFamily="18" charset="0"/>
              </a:rPr>
              <a:t>ballonets</a:t>
            </a:r>
            <a:r>
              <a:rPr lang="fr-FR" sz="2800" dirty="0" smtClean="0">
                <a:latin typeface="Times New Roman" pitchFamily="18" charset="0"/>
                <a:cs typeface="Times New Roman" pitchFamily="18" charset="0"/>
              </a:rPr>
              <a:t>".</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1880" y="404664"/>
            <a:ext cx="2503186" cy="584775"/>
          </a:xfrm>
          <a:prstGeom prst="rect">
            <a:avLst/>
          </a:prstGeom>
        </p:spPr>
        <p:txBody>
          <a:bodyPr wrap="none">
            <a:spAutoFit/>
          </a:bodyPr>
          <a:lstStyle/>
          <a:p>
            <a:r>
              <a:rPr lang="fr-CH" sz="3200" b="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Anthocérotes</a:t>
            </a:r>
            <a:endParaRPr lang="fr-FR" sz="32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Rectangle 2"/>
          <p:cNvSpPr/>
          <p:nvPr/>
        </p:nvSpPr>
        <p:spPr>
          <a:xfrm>
            <a:off x="323528" y="1340769"/>
            <a:ext cx="8640960" cy="4524315"/>
          </a:xfrm>
          <a:prstGeom prst="rect">
            <a:avLst/>
          </a:prstGeom>
        </p:spPr>
        <p:txBody>
          <a:bodyPr wrap="square">
            <a:spAutoFit/>
          </a:bodyPr>
          <a:lstStyle/>
          <a:p>
            <a:pPr marL="457200" indent="-457200" algn="just" eaLnBrk="0" hangingPunct="0"/>
            <a:r>
              <a:rPr lang="fr-CH" sz="2400" b="1" dirty="0" smtClean="0">
                <a:solidFill>
                  <a:srgbClr val="C00000"/>
                </a:solidFill>
                <a:latin typeface="Times New Roman" pitchFamily="18" charset="0"/>
                <a:cs typeface="Times New Roman" pitchFamily="18" charset="0"/>
              </a:rPr>
              <a:t>Description morphologique :</a:t>
            </a:r>
          </a:p>
          <a:p>
            <a:pPr marL="914400" lvl="1" indent="-457200" algn="just" eaLnBrk="0" hangingPunct="0">
              <a:buFontTx/>
              <a:buChar char="-"/>
            </a:pPr>
            <a:r>
              <a:rPr lang="fr-CH" sz="2400" dirty="0" smtClean="0">
                <a:latin typeface="Times New Roman" pitchFamily="18" charset="0"/>
                <a:cs typeface="Times New Roman" pitchFamily="18" charset="0"/>
              </a:rPr>
              <a:t>Le cycle de vie : </a:t>
            </a:r>
          </a:p>
          <a:p>
            <a:pPr marL="1371600" lvl="2" indent="-457200" algn="just" eaLnBrk="0" hangingPunct="0">
              <a:buFontTx/>
              <a:buChar char="-"/>
            </a:pPr>
            <a:r>
              <a:rPr lang="fr-CH" sz="2400" dirty="0" smtClean="0">
                <a:latin typeface="Times New Roman" pitchFamily="18" charset="0"/>
                <a:cs typeface="Times New Roman" pitchFamily="18" charset="0"/>
              </a:rPr>
              <a:t>Les </a:t>
            </a:r>
            <a:r>
              <a:rPr lang="fr-CH" sz="2400" b="1" dirty="0" smtClean="0">
                <a:solidFill>
                  <a:srgbClr val="339933"/>
                </a:solidFill>
                <a:effectLst>
                  <a:outerShdw blurRad="38100" dist="38100" dir="2700000" algn="tl">
                    <a:srgbClr val="C0C0C0"/>
                  </a:outerShdw>
                </a:effectLst>
                <a:latin typeface="Times New Roman" pitchFamily="18" charset="0"/>
                <a:cs typeface="Times New Roman" pitchFamily="18" charset="0"/>
              </a:rPr>
              <a:t>gamétophytes</a:t>
            </a:r>
            <a:r>
              <a:rPr lang="fr-CH" sz="2400" dirty="0" smtClean="0">
                <a:latin typeface="Times New Roman" pitchFamily="18" charset="0"/>
                <a:cs typeface="Times New Roman" pitchFamily="18" charset="0"/>
              </a:rPr>
              <a:t> sont </a:t>
            </a:r>
            <a:r>
              <a:rPr lang="fr-CH" sz="2400" u="sng" dirty="0" err="1" smtClean="0">
                <a:latin typeface="Times New Roman" pitchFamily="18" charset="0"/>
                <a:cs typeface="Times New Roman" pitchFamily="18" charset="0"/>
              </a:rPr>
              <a:t>thalloïdes</a:t>
            </a:r>
            <a:r>
              <a:rPr lang="fr-CH" sz="2400" dirty="0" smtClean="0">
                <a:latin typeface="Times New Roman" pitchFamily="18" charset="0"/>
                <a:cs typeface="Times New Roman" pitchFamily="18" charset="0"/>
              </a:rPr>
              <a:t> et forment des rosettes vert clair à foncé. Le </a:t>
            </a:r>
            <a:r>
              <a:rPr lang="fr-CH" sz="2400" u="sng" dirty="0" smtClean="0">
                <a:latin typeface="Times New Roman" pitchFamily="18" charset="0"/>
                <a:cs typeface="Times New Roman" pitchFamily="18" charset="0"/>
              </a:rPr>
              <a:t>thalle</a:t>
            </a:r>
            <a:r>
              <a:rPr lang="fr-CH" sz="2400" dirty="0" smtClean="0">
                <a:latin typeface="Times New Roman" pitchFamily="18" charset="0"/>
                <a:cs typeface="Times New Roman" pitchFamily="18" charset="0"/>
              </a:rPr>
              <a:t> est indifférencié, excepté pour les petites cavités internes qui contiennent des </a:t>
            </a:r>
            <a:r>
              <a:rPr lang="fr-CH" sz="2400" u="sng" dirty="0" smtClean="0">
                <a:latin typeface="Times New Roman" pitchFamily="18" charset="0"/>
                <a:cs typeface="Times New Roman" pitchFamily="18" charset="0"/>
              </a:rPr>
              <a:t>cellules mucilages</a:t>
            </a:r>
            <a:r>
              <a:rPr lang="fr-CH" sz="2400" dirty="0" smtClean="0">
                <a:latin typeface="Times New Roman" pitchFamily="18" charset="0"/>
                <a:cs typeface="Times New Roman" pitchFamily="18" charset="0"/>
              </a:rPr>
              <a:t>. La surface inférieure du thalle possède des pores mucilagineux qui sont entourés par 2 cellules qui ressemblent au stomate ; ces structures sont nommées </a:t>
            </a:r>
            <a:r>
              <a:rPr lang="fr-CH" sz="2400" u="sng" dirty="0" err="1" smtClean="0">
                <a:latin typeface="Times New Roman" pitchFamily="18" charset="0"/>
                <a:cs typeface="Times New Roman" pitchFamily="18" charset="0"/>
              </a:rPr>
              <a:t>pseudostomates</a:t>
            </a:r>
            <a:r>
              <a:rPr lang="fr-CH" sz="2400" dirty="0" smtClean="0">
                <a:latin typeface="Times New Roman" pitchFamily="18" charset="0"/>
                <a:cs typeface="Times New Roman" pitchFamily="18" charset="0"/>
              </a:rPr>
              <a:t>. </a:t>
            </a:r>
            <a:r>
              <a:rPr lang="fr-CH" sz="2400" u="sng" dirty="0" smtClean="0">
                <a:latin typeface="Times New Roman" pitchFamily="18" charset="0"/>
                <a:cs typeface="Times New Roman" pitchFamily="18" charset="0"/>
              </a:rPr>
              <a:t>La formation des organes sexuels est dépendante de la </a:t>
            </a:r>
            <a:r>
              <a:rPr lang="fr-CH" sz="2400" u="sng" dirty="0" err="1" smtClean="0">
                <a:latin typeface="Times New Roman" pitchFamily="18" charset="0"/>
                <a:cs typeface="Times New Roman" pitchFamily="18" charset="0"/>
              </a:rPr>
              <a:t>photopériodicité</a:t>
            </a:r>
            <a:r>
              <a:rPr lang="fr-CH" sz="2400" dirty="0" smtClean="0">
                <a:latin typeface="Times New Roman" pitchFamily="18" charset="0"/>
                <a:cs typeface="Times New Roman" pitchFamily="18" charset="0"/>
              </a:rPr>
              <a:t>, la diminution des jours initie la production de gamètes et la fertilisation se passe en hiver. </a:t>
            </a:r>
            <a:endParaRPr lang="fr-CH"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Cône mâle de pin"/>
          <p:cNvPicPr>
            <a:picLocks noChangeAspect="1" noChangeArrowheads="1"/>
          </p:cNvPicPr>
          <p:nvPr/>
        </p:nvPicPr>
        <p:blipFill>
          <a:blip r:embed="rId2"/>
          <a:srcRect/>
          <a:stretch>
            <a:fillRect/>
          </a:stretch>
        </p:blipFill>
        <p:spPr bwMode="auto">
          <a:xfrm>
            <a:off x="0" y="0"/>
            <a:ext cx="9144000" cy="5357826"/>
          </a:xfrm>
          <a:prstGeom prst="rect">
            <a:avLst/>
          </a:prstGeom>
          <a:noFill/>
        </p:spPr>
      </p:pic>
      <p:sp>
        <p:nvSpPr>
          <p:cNvPr id="3" name="ZoneTexte 2"/>
          <p:cNvSpPr txBox="1"/>
          <p:nvPr/>
        </p:nvSpPr>
        <p:spPr>
          <a:xfrm>
            <a:off x="2000232" y="5643578"/>
            <a:ext cx="4071966" cy="523220"/>
          </a:xfrm>
          <a:prstGeom prst="rect">
            <a:avLst/>
          </a:prstGeom>
          <a:noFill/>
        </p:spPr>
        <p:txBody>
          <a:bodyPr wrap="square" rtlCol="0">
            <a:spAutoFit/>
          </a:bodyPr>
          <a:lstStyle/>
          <a:p>
            <a:pPr algn="ctr"/>
            <a:r>
              <a:rPr lang="fr-FR" sz="2800" b="1" dirty="0" smtClean="0">
                <a:solidFill>
                  <a:srgbClr val="FF0000"/>
                </a:solidFill>
                <a:latin typeface="Times New Roman" pitchFamily="18" charset="0"/>
                <a:cs typeface="Times New Roman" pitchFamily="18" charset="0"/>
              </a:rPr>
              <a:t>Cône mâle de pin</a:t>
            </a:r>
            <a:endParaRPr lang="fr-FR" sz="2800" b="1" dirty="0">
              <a:solidFill>
                <a:srgbClr val="FF0000"/>
              </a:solidFill>
              <a:latin typeface="Times New Roman" pitchFamily="18" charset="0"/>
              <a:cs typeface="Times New Roman" pitchFamily="18"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Schéma de grain de pollen de pin"/>
          <p:cNvPicPr>
            <a:picLocks noChangeAspect="1" noChangeArrowheads="1"/>
          </p:cNvPicPr>
          <p:nvPr/>
        </p:nvPicPr>
        <p:blipFill>
          <a:blip r:embed="rId2"/>
          <a:srcRect/>
          <a:stretch>
            <a:fillRect/>
          </a:stretch>
        </p:blipFill>
        <p:spPr bwMode="auto">
          <a:xfrm>
            <a:off x="0" y="0"/>
            <a:ext cx="8858280" cy="5572140"/>
          </a:xfrm>
          <a:prstGeom prst="rect">
            <a:avLst/>
          </a:prstGeom>
          <a:noFill/>
        </p:spPr>
      </p:pic>
      <p:sp>
        <p:nvSpPr>
          <p:cNvPr id="3" name="Rectangle 2"/>
          <p:cNvSpPr/>
          <p:nvPr/>
        </p:nvSpPr>
        <p:spPr>
          <a:xfrm>
            <a:off x="2357422" y="5214950"/>
            <a:ext cx="5253361" cy="523220"/>
          </a:xfrm>
          <a:prstGeom prst="rect">
            <a:avLst/>
          </a:prstGeom>
        </p:spPr>
        <p:txBody>
          <a:bodyPr wrap="none">
            <a:spAutoFit/>
          </a:bodyPr>
          <a:lstStyle/>
          <a:p>
            <a:pPr algn="ctr"/>
            <a:r>
              <a:rPr lang="fr-FR" sz="2800" b="1" dirty="0" smtClean="0">
                <a:solidFill>
                  <a:srgbClr val="FF0000"/>
                </a:solidFill>
                <a:latin typeface="Times New Roman" pitchFamily="18" charset="0"/>
                <a:cs typeface="Times New Roman" pitchFamily="18" charset="0"/>
              </a:rPr>
              <a:t>Schéma de grain de pollen de pin</a:t>
            </a:r>
            <a:endParaRPr lang="fr-FR" sz="2800" b="1" dirty="0">
              <a:solidFill>
                <a:srgbClr val="FF0000"/>
              </a:solidFill>
              <a:latin typeface="Times New Roman" pitchFamily="18" charset="0"/>
              <a:cs typeface="Times New Roman" pitchFamily="18"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000108"/>
            <a:ext cx="8929718" cy="3539430"/>
          </a:xfrm>
          <a:prstGeom prst="rect">
            <a:avLst/>
          </a:prstGeom>
          <a:noFill/>
        </p:spPr>
        <p:txBody>
          <a:bodyPr wrap="square" rtlCol="0">
            <a:spAutoFit/>
          </a:bodyPr>
          <a:lstStyle/>
          <a:p>
            <a:pPr algn="just"/>
            <a:r>
              <a:rPr lang="fr-FR" sz="2800" b="1" u="sng" dirty="0" smtClean="0">
                <a:solidFill>
                  <a:srgbClr val="FF0000"/>
                </a:solidFill>
                <a:latin typeface="Times New Roman" pitchFamily="18" charset="0"/>
                <a:cs typeface="Times New Roman" pitchFamily="18" charset="0"/>
              </a:rPr>
              <a:t>I-4-Les gymnospermes – Reproduction</a:t>
            </a:r>
          </a:p>
          <a:p>
            <a:pPr algn="just"/>
            <a:r>
              <a:rPr lang="fr-FR" sz="2800" dirty="0" smtClean="0">
                <a:latin typeface="Times New Roman" pitchFamily="18" charset="0"/>
                <a:cs typeface="Times New Roman" pitchFamily="18" charset="0"/>
              </a:rPr>
              <a:t>Le cycle biologique est toujours </a:t>
            </a:r>
            <a:r>
              <a:rPr lang="fr-FR" sz="2800" dirty="0" err="1" smtClean="0">
                <a:latin typeface="Times New Roman" pitchFamily="18" charset="0"/>
                <a:cs typeface="Times New Roman" pitchFamily="18" charset="0"/>
              </a:rPr>
              <a:t>digénétique</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diplo</a:t>
            </a:r>
            <a:r>
              <a:rPr lang="fr-FR" sz="2800" dirty="0" smtClean="0">
                <a:latin typeface="Times New Roman" pitchFamily="18" charset="0"/>
                <a:cs typeface="Times New Roman" pitchFamily="18" charset="0"/>
              </a:rPr>
              <a:t>-</a:t>
            </a:r>
            <a:r>
              <a:rPr lang="fr-FR" sz="2800" dirty="0" err="1" smtClean="0">
                <a:latin typeface="Times New Roman" pitchFamily="18" charset="0"/>
                <a:cs typeface="Times New Roman" pitchFamily="18" charset="0"/>
              </a:rPr>
              <a:t>haplophasique</a:t>
            </a:r>
            <a:r>
              <a:rPr lang="fr-FR" sz="2800" dirty="0" smtClean="0">
                <a:latin typeface="Times New Roman" pitchFamily="18" charset="0"/>
                <a:cs typeface="Times New Roman" pitchFamily="18" charset="0"/>
              </a:rPr>
              <a:t>. La prédominance de la phase </a:t>
            </a:r>
            <a:r>
              <a:rPr lang="fr-FR" sz="2800" dirty="0" err="1" smtClean="0">
                <a:latin typeface="Times New Roman" pitchFamily="18" charset="0"/>
                <a:cs typeface="Times New Roman" pitchFamily="18" charset="0"/>
              </a:rPr>
              <a:t>sporophytique</a:t>
            </a:r>
            <a:r>
              <a:rPr lang="fr-FR" sz="2800" dirty="0" smtClean="0">
                <a:latin typeface="Times New Roman" pitchFamily="18" charset="0"/>
                <a:cs typeface="Times New Roman" pitchFamily="18" charset="0"/>
              </a:rPr>
              <a:t> se traduit morphologiquement par la taille incomparablement plus grande des sporophytes par rapport aux gamétophytes et physiologiquement par le développement parasite des gamétophytes dans les tissus des sporophytes.</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1480"/>
            <a:ext cx="8929718" cy="4832092"/>
          </a:xfrm>
          <a:prstGeom prst="rect">
            <a:avLst/>
          </a:prstGeom>
        </p:spPr>
        <p:txBody>
          <a:bodyPr wrap="square">
            <a:spAutoFit/>
          </a:bodyPr>
          <a:lstStyle/>
          <a:p>
            <a:pPr algn="just"/>
            <a:r>
              <a:rPr lang="fr-FR" sz="2800" dirty="0" smtClean="0">
                <a:latin typeface="Times New Roman" pitchFamily="18" charset="0"/>
                <a:cs typeface="Times New Roman" pitchFamily="18" charset="0"/>
              </a:rPr>
              <a:t>Dans l'ovule, au contact du nucelle, le grain de pollen émet un fin prolongement non cloisonné, le tube pollinique, qui conduit deux gamètes mâles inertes jusqu'au contact d'un gamète femelle. Ce mode de fécondation s'appelle la siphonogamie. Elle est caractérisée par l'absence de gamètes mâles mobiles et de phase nageuse, ce qui libère complètement la reproduction du milieu aquatique. C'est la </a:t>
            </a:r>
            <a:r>
              <a:rPr lang="fr-FR" sz="2800" dirty="0" err="1" smtClean="0">
                <a:latin typeface="Times New Roman" pitchFamily="18" charset="0"/>
                <a:cs typeface="Times New Roman" pitchFamily="18" charset="0"/>
              </a:rPr>
              <a:t>gamie</a:t>
            </a:r>
            <a:r>
              <a:rPr lang="fr-FR" sz="2800" dirty="0" smtClean="0">
                <a:latin typeface="Times New Roman" pitchFamily="18" charset="0"/>
                <a:cs typeface="Times New Roman" pitchFamily="18" charset="0"/>
              </a:rPr>
              <a:t> la mieux adaptée à la vie en milieu aérien et à la colonisation du milieu terrestre. La siphonogamie est l'un des facteurs qui a certainement permis aux gymnospermes de supplanter les </a:t>
            </a:r>
            <a:r>
              <a:rPr lang="fr-FR" sz="2800" dirty="0" err="1" smtClean="0">
                <a:latin typeface="Times New Roman" pitchFamily="18" charset="0"/>
                <a:cs typeface="Times New Roman" pitchFamily="18" charset="0"/>
              </a:rPr>
              <a:t>préspermaphytes</a:t>
            </a:r>
            <a:r>
              <a:rPr lang="fr-FR" sz="2800" dirty="0" smtClean="0">
                <a:latin typeface="Times New Roman" pitchFamily="18" charset="0"/>
                <a:cs typeface="Times New Roman" pitchFamily="18" charset="0"/>
              </a:rPr>
              <a:t>.</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4401205"/>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Une seule oosphère par ovule est fécondée par l'un des deux gamètes mâles, le second dégénère. Il se forme un œuf ou zygote. Contrairement aux </a:t>
            </a:r>
            <a:r>
              <a:rPr lang="fr-FR" sz="2800" dirty="0" err="1" smtClean="0">
                <a:latin typeface="Times New Roman" pitchFamily="18" charset="0"/>
                <a:cs typeface="Times New Roman" pitchFamily="18" charset="0"/>
              </a:rPr>
              <a:t>préspermaphytes</a:t>
            </a:r>
            <a:r>
              <a:rPr lang="fr-FR" sz="2800" dirty="0" smtClean="0">
                <a:latin typeface="Times New Roman" pitchFamily="18" charset="0"/>
                <a:cs typeface="Times New Roman" pitchFamily="18" charset="0"/>
              </a:rPr>
              <a:t>, l'ovule fécondé reste sur le sporophyte parental et il y a maintien des relations physiologiques entre les deux. Ces relations permettent :</a:t>
            </a:r>
          </a:p>
          <a:p>
            <a:pPr algn="just"/>
            <a:r>
              <a:rPr lang="fr-FR" sz="2800" dirty="0" smtClean="0">
                <a:latin typeface="Times New Roman" pitchFamily="18" charset="0"/>
                <a:cs typeface="Times New Roman" pitchFamily="18" charset="0"/>
              </a:rPr>
              <a:t>le développement du zygote au sein du gamétophyte femelle, toujours enfermée dans le nucelle, formant un embryon ou jeune sporophyte fils. Au début de son développement, celui-ci est donc dépendant du sporophyte parental,</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6986528"/>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l'accumulation des réserves nutritives dans l'endosperme alors que chez les </a:t>
            </a:r>
            <a:r>
              <a:rPr lang="fr-FR" sz="2800" dirty="0" err="1" smtClean="0">
                <a:latin typeface="Times New Roman" pitchFamily="18" charset="0"/>
                <a:cs typeface="Times New Roman" pitchFamily="18" charset="0"/>
              </a:rPr>
              <a:t>préspermaphytes</a:t>
            </a:r>
            <a:r>
              <a:rPr lang="fr-FR" sz="2800" dirty="0" smtClean="0">
                <a:latin typeface="Times New Roman" pitchFamily="18" charset="0"/>
                <a:cs typeface="Times New Roman" pitchFamily="18" charset="0"/>
              </a:rPr>
              <a:t> elles étaient accumulées avant la fécondation.</a:t>
            </a:r>
          </a:p>
          <a:p>
            <a:pPr algn="just"/>
            <a:r>
              <a:rPr lang="fr-FR" sz="2800" dirty="0" smtClean="0">
                <a:latin typeface="Times New Roman" pitchFamily="18" charset="0"/>
                <a:cs typeface="Times New Roman" pitchFamily="18" charset="0"/>
              </a:rPr>
              <a:t>A un certain stade de développement, l'embryon arrête sa croissance, le tégument de l'ovule se lignifie et une forte </a:t>
            </a:r>
            <a:r>
              <a:rPr lang="fr-FR" sz="2800" dirty="0" err="1" smtClean="0">
                <a:latin typeface="Times New Roman" pitchFamily="18" charset="0"/>
                <a:cs typeface="Times New Roman" pitchFamily="18" charset="0"/>
              </a:rPr>
              <a:t>deshydratation</a:t>
            </a:r>
            <a:r>
              <a:rPr lang="fr-FR" sz="2800" dirty="0" smtClean="0">
                <a:latin typeface="Times New Roman" pitchFamily="18" charset="0"/>
                <a:cs typeface="Times New Roman" pitchFamily="18" charset="0"/>
              </a:rPr>
              <a:t> permet le passage en état de vie ralentie. Un nouvel organe est alors réalisé : la graine et il y a alors séparation de la plante mère.</a:t>
            </a:r>
          </a:p>
          <a:p>
            <a:pPr algn="just"/>
            <a:r>
              <a:rPr lang="fr-FR" sz="2800" dirty="0" smtClean="0">
                <a:latin typeface="Times New Roman" pitchFamily="18" charset="0"/>
                <a:cs typeface="Times New Roman" pitchFamily="18" charset="0"/>
              </a:rPr>
              <a:t>Une graine ne peut germer qu'après un certain temps de latence après sa dissémination, on parle de dormance. En général, une graine présente une grande capacité de résistance aux conditions extérieures défavorables, comme l'hiver et les basses températures, la sécheresse et les conditions désertiques. Elles peuvent ainsi attendre plusieurs semaines ou plusieurs années des conditions favorables à leur germination.</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28604"/>
            <a:ext cx="8929718" cy="1815882"/>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L'invention de la graine permet une meilleure adaptation des végétaux au milieu terrestre. C'est un autre facteur important qui a permis aux gymnospermes de supplanter les </a:t>
            </a:r>
            <a:r>
              <a:rPr lang="fr-FR" sz="2800" dirty="0" err="1" smtClean="0">
                <a:latin typeface="Times New Roman" pitchFamily="18" charset="0"/>
                <a:cs typeface="Times New Roman" pitchFamily="18" charset="0"/>
              </a:rPr>
              <a:t>préspermaphytes</a:t>
            </a:r>
            <a:r>
              <a:rPr lang="fr-FR" sz="2800" dirty="0" smtClean="0">
                <a:latin typeface="Times New Roman" pitchFamily="18" charset="0"/>
                <a:cs typeface="Times New Roman" pitchFamily="18" charset="0"/>
              </a:rPr>
              <a:t> et de coloniser de nouveaux milieux.</a:t>
            </a:r>
            <a:endParaRPr lang="fr-FR" sz="2800" dirty="0">
              <a:latin typeface="Times New Roman" pitchFamily="18" charset="0"/>
              <a:cs typeface="Times New Roman"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7356" y="2428868"/>
            <a:ext cx="485581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II-Angiospermes</a:t>
            </a:r>
            <a:endParaRPr lang="fr-F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0"/>
            <a:ext cx="8929718" cy="6986528"/>
          </a:xfrm>
          <a:prstGeom prst="rect">
            <a:avLst/>
          </a:prstGeom>
          <a:noFill/>
        </p:spPr>
        <p:txBody>
          <a:bodyPr wrap="square" rtlCol="0">
            <a:spAutoFit/>
          </a:bodyPr>
          <a:lstStyle/>
          <a:p>
            <a:pPr algn="just"/>
            <a:r>
              <a:rPr lang="fr-FR" sz="2800" b="1" u="sng" dirty="0" smtClean="0">
                <a:solidFill>
                  <a:srgbClr val="FF0000"/>
                </a:solidFill>
                <a:latin typeface="Times New Roman" pitchFamily="18" charset="0"/>
                <a:cs typeface="Times New Roman" pitchFamily="18" charset="0"/>
              </a:rPr>
              <a:t>II-Les angiospermes - Structure et caractéristiques</a:t>
            </a:r>
          </a:p>
          <a:p>
            <a:pPr algn="just"/>
            <a:r>
              <a:rPr lang="fr-FR" sz="2800" dirty="0" smtClean="0">
                <a:latin typeface="Times New Roman" pitchFamily="18" charset="0"/>
                <a:cs typeface="Times New Roman" pitchFamily="18" charset="0"/>
              </a:rPr>
              <a:t>Bien que les angiospermes constituent la civilisation végétale la plus récente, qui domine aujourd'hui l'ensemble de la flore terrestre, leur origine reste mal connue. Certains angiospermes dériveraient des </a:t>
            </a:r>
            <a:r>
              <a:rPr lang="fr-FR" sz="2800" dirty="0" err="1" smtClean="0">
                <a:latin typeface="Times New Roman" pitchFamily="18" charset="0"/>
                <a:cs typeface="Times New Roman" pitchFamily="18" charset="0"/>
              </a:rPr>
              <a:t>ptéridospermes</a:t>
            </a:r>
            <a:r>
              <a:rPr lang="fr-FR" sz="2800" dirty="0" smtClean="0">
                <a:latin typeface="Times New Roman" pitchFamily="18" charset="0"/>
                <a:cs typeface="Times New Roman" pitchFamily="18" charset="0"/>
              </a:rPr>
              <a:t>, les autres des gymnospermes de type </a:t>
            </a:r>
            <a:r>
              <a:rPr lang="fr-FR" sz="2800" dirty="0" err="1" smtClean="0">
                <a:latin typeface="Times New Roman" pitchFamily="18" charset="0"/>
                <a:cs typeface="Times New Roman" pitchFamily="18" charset="0"/>
              </a:rPr>
              <a:t>bénnettitinées</a:t>
            </a:r>
            <a:r>
              <a:rPr lang="fr-FR" sz="2800" dirty="0" smtClean="0">
                <a:latin typeface="Times New Roman" pitchFamily="18" charset="0"/>
                <a:cs typeface="Times New Roman" pitchFamily="18" charset="0"/>
              </a:rPr>
              <a:t>.</a:t>
            </a:r>
          </a:p>
          <a:p>
            <a:pPr algn="just"/>
            <a:r>
              <a:rPr lang="fr-FR" sz="2800" dirty="0" smtClean="0">
                <a:latin typeface="Times New Roman" pitchFamily="18" charset="0"/>
                <a:cs typeface="Times New Roman" pitchFamily="18" charset="0"/>
              </a:rPr>
              <a:t>Les angiospermes auraient fait leur apparition probablement dès le Jurassique, il y a environ 150 millions d'années. Depuis cette lignée n'a cessé de se diversifier et elle semble être aujourd'hui à son apogée. On dénombre au moins 250.000 espèces d'angiospermes qui se sont adaptées à toutes les régions du monde, à l'exception des régions polaires, du sommet des hautes montagnes et de certains déserts. Néanmoins, deux tiers des espèces vivent sous climat tropical.</a:t>
            </a:r>
          </a:p>
          <a:p>
            <a:pPr algn="just"/>
            <a:endParaRPr lang="fr-FR"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28604"/>
            <a:ext cx="8929718" cy="5693866"/>
          </a:xfrm>
          <a:prstGeom prst="rect">
            <a:avLst/>
          </a:prstGeom>
          <a:noFill/>
        </p:spPr>
        <p:txBody>
          <a:bodyPr wrap="square" rtlCol="0">
            <a:spAutoFit/>
          </a:bodyPr>
          <a:lstStyle/>
          <a:p>
            <a:pPr algn="just"/>
            <a:r>
              <a:rPr lang="fr-FR" sz="2800" b="1" u="sng" dirty="0" smtClean="0">
                <a:solidFill>
                  <a:srgbClr val="FF0000"/>
                </a:solidFill>
                <a:latin typeface="Times New Roman" pitchFamily="18" charset="0"/>
                <a:cs typeface="Times New Roman" pitchFamily="18" charset="0"/>
              </a:rPr>
              <a:t>II-2-Les angiospermes - Morphologie du </a:t>
            </a:r>
            <a:r>
              <a:rPr lang="fr-FR" sz="2800" b="1" u="sng" dirty="0" err="1" smtClean="0">
                <a:solidFill>
                  <a:srgbClr val="FF0000"/>
                </a:solidFill>
                <a:latin typeface="Times New Roman" pitchFamily="18" charset="0"/>
                <a:cs typeface="Times New Roman" pitchFamily="18" charset="0"/>
              </a:rPr>
              <a:t>cormus</a:t>
            </a:r>
            <a:endParaRPr lang="fr-FR" sz="2800" b="1" u="sng" dirty="0" smtClean="0">
              <a:solidFill>
                <a:srgbClr val="FF0000"/>
              </a:solidFill>
              <a:latin typeface="Times New Roman" pitchFamily="18" charset="0"/>
              <a:cs typeface="Times New Roman" pitchFamily="18" charset="0"/>
            </a:endParaRPr>
          </a:p>
          <a:p>
            <a:pPr algn="just"/>
            <a:r>
              <a:rPr lang="fr-FR" sz="2800" dirty="0" smtClean="0">
                <a:latin typeface="Times New Roman" pitchFamily="18" charset="0"/>
                <a:cs typeface="Times New Roman" pitchFamily="18" charset="0"/>
              </a:rPr>
              <a:t>La génération gamétophytique, extrêmement réduite, sera traitée dans les pages concernant les organes reproducteurs, nous ne nous intéresserons ici qu'à la morphologie du sporophyte.</a:t>
            </a:r>
          </a:p>
          <a:p>
            <a:pPr algn="just"/>
            <a:r>
              <a:rPr lang="fr-FR" sz="2800" dirty="0" smtClean="0">
                <a:latin typeface="Times New Roman" pitchFamily="18" charset="0"/>
                <a:cs typeface="Times New Roman" pitchFamily="18" charset="0"/>
              </a:rPr>
              <a:t>Les angiospermes présentent un </a:t>
            </a:r>
            <a:r>
              <a:rPr lang="fr-FR" sz="2800" dirty="0" err="1" smtClean="0">
                <a:latin typeface="Times New Roman" pitchFamily="18" charset="0"/>
                <a:cs typeface="Times New Roman" pitchFamily="18" charset="0"/>
              </a:rPr>
              <a:t>cormus</a:t>
            </a:r>
            <a:r>
              <a:rPr lang="fr-FR" sz="2800" dirty="0" smtClean="0">
                <a:latin typeface="Times New Roman" pitchFamily="18" charset="0"/>
                <a:cs typeface="Times New Roman" pitchFamily="18" charset="0"/>
              </a:rPr>
              <a:t> typique, formé de tiges, de feuilles, de racines et de fleurs. Ce </a:t>
            </a:r>
            <a:r>
              <a:rPr lang="fr-FR" sz="2800" dirty="0" err="1" smtClean="0">
                <a:latin typeface="Times New Roman" pitchFamily="18" charset="0"/>
                <a:cs typeface="Times New Roman" pitchFamily="18" charset="0"/>
              </a:rPr>
              <a:t>cormus</a:t>
            </a:r>
            <a:r>
              <a:rPr lang="fr-FR" sz="2800" dirty="0" smtClean="0">
                <a:latin typeface="Times New Roman" pitchFamily="18" charset="0"/>
                <a:cs typeface="Times New Roman" pitchFamily="18" charset="0"/>
              </a:rPr>
              <a:t> montre une très grande diversité morphologique au niveau de chaque organe (feuille, fleur, ramification...) ou de l'organisme tout entier (herbes, arbustes, arbres, lianes...) et une grande diversité biologique. Il peut être en effet aquatique ou aérien, généralement autotrophe mais parfois parasite.</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476672"/>
            <a:ext cx="8280920" cy="1938992"/>
          </a:xfrm>
          <a:prstGeom prst="rect">
            <a:avLst/>
          </a:prstGeom>
        </p:spPr>
        <p:txBody>
          <a:bodyPr wrap="square">
            <a:spAutoFit/>
          </a:bodyPr>
          <a:lstStyle/>
          <a:p>
            <a:r>
              <a:rPr lang="fr-CH" sz="2400" dirty="0" smtClean="0">
                <a:latin typeface="Times New Roman" pitchFamily="18" charset="0"/>
                <a:cs typeface="Times New Roman" pitchFamily="18" charset="0"/>
              </a:rPr>
              <a:t>Les </a:t>
            </a:r>
            <a:r>
              <a:rPr lang="fr-CH" sz="2400" b="1" dirty="0" smtClean="0">
                <a:solidFill>
                  <a:srgbClr val="FF6600"/>
                </a:solidFill>
                <a:effectLst>
                  <a:outerShdw blurRad="38100" dist="38100" dir="2700000" algn="tl">
                    <a:srgbClr val="C0C0C0"/>
                  </a:outerShdw>
                </a:effectLst>
                <a:latin typeface="Times New Roman" pitchFamily="18" charset="0"/>
                <a:cs typeface="Times New Roman" pitchFamily="18" charset="0"/>
              </a:rPr>
              <a:t>anthéridies</a:t>
            </a:r>
            <a:r>
              <a:rPr lang="fr-CH" sz="2400" dirty="0" smtClean="0">
                <a:latin typeface="Times New Roman" pitchFamily="18" charset="0"/>
                <a:cs typeface="Times New Roman" pitchFamily="18" charset="0"/>
              </a:rPr>
              <a:t> croissent à partir d’une cellule proche de la surface du thalle : une chambre est formée autour de l’anthéridie qui s’ouvre lorsque les spermatozoïdes sont matures. L’</a:t>
            </a:r>
            <a:r>
              <a:rPr lang="fr-CH" sz="2400" b="1" dirty="0" smtClean="0">
                <a:solidFill>
                  <a:srgbClr val="FF6600"/>
                </a:solidFill>
                <a:effectLst>
                  <a:outerShdw blurRad="38100" dist="38100" dir="2700000" algn="tl">
                    <a:srgbClr val="C0C0C0"/>
                  </a:outerShdw>
                </a:effectLst>
                <a:latin typeface="Times New Roman" pitchFamily="18" charset="0"/>
                <a:cs typeface="Times New Roman" pitchFamily="18" charset="0"/>
              </a:rPr>
              <a:t>archégone</a:t>
            </a:r>
            <a:r>
              <a:rPr lang="fr-CH" sz="2400" dirty="0" smtClean="0">
                <a:latin typeface="Times New Roman" pitchFamily="18" charset="0"/>
                <a:cs typeface="Times New Roman" pitchFamily="18" charset="0"/>
              </a:rPr>
              <a:t> croit superficiellement avec les cellules du col qui s’ouvre à la surface du thalle. </a:t>
            </a:r>
            <a:endParaRPr lang="fr-FR" sz="2400" dirty="0"/>
          </a:p>
        </p:txBody>
      </p:sp>
      <p:sp>
        <p:nvSpPr>
          <p:cNvPr id="3" name="Rectangle 2"/>
          <p:cNvSpPr/>
          <p:nvPr/>
        </p:nvSpPr>
        <p:spPr>
          <a:xfrm>
            <a:off x="539552" y="2780928"/>
            <a:ext cx="8280920" cy="3416320"/>
          </a:xfrm>
          <a:prstGeom prst="rect">
            <a:avLst/>
          </a:prstGeom>
        </p:spPr>
        <p:txBody>
          <a:bodyPr wrap="square">
            <a:spAutoFit/>
          </a:bodyPr>
          <a:lstStyle/>
          <a:p>
            <a:pPr marL="1371600" lvl="2" indent="-457200" algn="just" eaLnBrk="0" hangingPunct="0">
              <a:buFontTx/>
              <a:buChar char="-"/>
            </a:pPr>
            <a:r>
              <a:rPr lang="fr-CH" sz="2400" dirty="0" smtClean="0">
                <a:latin typeface="Times New Roman" pitchFamily="18" charset="0"/>
                <a:cs typeface="Times New Roman" pitchFamily="18" charset="0"/>
              </a:rPr>
              <a:t>Les </a:t>
            </a:r>
            <a:r>
              <a:rPr lang="fr-CH" sz="2400" b="1" dirty="0" smtClean="0">
                <a:solidFill>
                  <a:srgbClr val="339933"/>
                </a:solidFill>
                <a:effectLst>
                  <a:outerShdw blurRad="38100" dist="38100" dir="2700000" algn="tl">
                    <a:srgbClr val="C0C0C0"/>
                  </a:outerShdw>
                </a:effectLst>
                <a:latin typeface="Times New Roman" pitchFamily="18" charset="0"/>
                <a:cs typeface="Times New Roman" pitchFamily="18" charset="0"/>
              </a:rPr>
              <a:t>sporophytes</a:t>
            </a:r>
            <a:r>
              <a:rPr lang="fr-CH" sz="2400" dirty="0" smtClean="0">
                <a:latin typeface="Times New Roman" pitchFamily="18" charset="0"/>
                <a:cs typeface="Times New Roman" pitchFamily="18" charset="0"/>
              </a:rPr>
              <a:t> contenant une petite quantité de tissu fertile à l’intérieur proviennent du développement d’un zygote diploïde. Le sporophyte continue de s’étendre à partir d’un </a:t>
            </a:r>
            <a:r>
              <a:rPr lang="fr-CH" sz="2400" u="sng" dirty="0" smtClean="0">
                <a:latin typeface="Times New Roman" pitchFamily="18" charset="0"/>
                <a:cs typeface="Times New Roman" pitchFamily="18" charset="0"/>
              </a:rPr>
              <a:t>méristème basal</a:t>
            </a:r>
            <a:r>
              <a:rPr lang="fr-CH" sz="2400" dirty="0" smtClean="0">
                <a:latin typeface="Times New Roman" pitchFamily="18" charset="0"/>
                <a:cs typeface="Times New Roman" pitchFamily="18" charset="0"/>
              </a:rPr>
              <a:t>. Durant ce temps, l’</a:t>
            </a:r>
            <a:r>
              <a:rPr lang="fr-CH" sz="2400" dirty="0" err="1" smtClean="0">
                <a:latin typeface="Times New Roman" pitchFamily="18" charset="0"/>
                <a:cs typeface="Times New Roman" pitchFamily="18" charset="0"/>
              </a:rPr>
              <a:t>archesporium</a:t>
            </a:r>
            <a:r>
              <a:rPr lang="fr-CH" sz="2400" dirty="0" smtClean="0">
                <a:latin typeface="Times New Roman" pitchFamily="18" charset="0"/>
                <a:cs typeface="Times New Roman" pitchFamily="18" charset="0"/>
              </a:rPr>
              <a:t> se différencie en un cylindre creux, dont le centre est occupé par une colonne stérile.  Autour se forme une couche </a:t>
            </a:r>
            <a:r>
              <a:rPr lang="fr-CH" sz="2400" dirty="0" err="1" smtClean="0">
                <a:latin typeface="Times New Roman" pitchFamily="18" charset="0"/>
                <a:cs typeface="Times New Roman" pitchFamily="18" charset="0"/>
              </a:rPr>
              <a:t>multicellulaire.alors</a:t>
            </a:r>
            <a:r>
              <a:rPr lang="fr-CH" sz="2400" dirty="0" smtClean="0">
                <a:latin typeface="Times New Roman" pitchFamily="18" charset="0"/>
                <a:cs typeface="Times New Roman" pitchFamily="18" charset="0"/>
              </a:rPr>
              <a:t> que cette partie sèche, les différentes partie du sporophyte (=valves) se séparent complètement et tournent. </a:t>
            </a:r>
            <a:endParaRPr lang="fr-FR"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Gui (forme parasite)"/>
          <p:cNvPicPr>
            <a:picLocks noChangeAspect="1" noChangeArrowheads="1"/>
          </p:cNvPicPr>
          <p:nvPr/>
        </p:nvPicPr>
        <p:blipFill>
          <a:blip r:embed="rId2"/>
          <a:srcRect/>
          <a:stretch>
            <a:fillRect/>
          </a:stretch>
        </p:blipFill>
        <p:spPr bwMode="auto">
          <a:xfrm>
            <a:off x="0" y="0"/>
            <a:ext cx="8786842" cy="5786454"/>
          </a:xfrm>
          <a:prstGeom prst="rect">
            <a:avLst/>
          </a:prstGeom>
          <a:noFill/>
        </p:spPr>
      </p:pic>
      <p:sp>
        <p:nvSpPr>
          <p:cNvPr id="3" name="Rectangle 2"/>
          <p:cNvSpPr/>
          <p:nvPr/>
        </p:nvSpPr>
        <p:spPr>
          <a:xfrm>
            <a:off x="3071802" y="6072206"/>
            <a:ext cx="3336170" cy="523220"/>
          </a:xfrm>
          <a:prstGeom prst="rect">
            <a:avLst/>
          </a:prstGeom>
        </p:spPr>
        <p:txBody>
          <a:bodyPr wrap="none">
            <a:spAutoFit/>
          </a:bodyPr>
          <a:lstStyle/>
          <a:p>
            <a:r>
              <a:rPr lang="fr-FR" sz="2800" b="1" u="sng" dirty="0" smtClean="0">
                <a:solidFill>
                  <a:srgbClr val="FF0000"/>
                </a:solidFill>
                <a:latin typeface="Times New Roman" pitchFamily="18" charset="0"/>
                <a:cs typeface="Times New Roman" pitchFamily="18" charset="0"/>
              </a:rPr>
              <a:t>Gui (forme parasite)</a:t>
            </a:r>
            <a:endParaRPr lang="fr-FR" sz="2800" b="1" u="sng" dirty="0">
              <a:solidFill>
                <a:srgbClr val="FF0000"/>
              </a:solidFill>
              <a:latin typeface="Times New Roman" pitchFamily="18" charset="0"/>
              <a:cs typeface="Times New Roman" pitchFamily="18"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Lierre (liane) (photo VT)"/>
          <p:cNvPicPr>
            <a:picLocks noChangeAspect="1" noChangeArrowheads="1"/>
          </p:cNvPicPr>
          <p:nvPr/>
        </p:nvPicPr>
        <p:blipFill>
          <a:blip r:embed="rId2"/>
          <a:srcRect/>
          <a:stretch>
            <a:fillRect/>
          </a:stretch>
        </p:blipFill>
        <p:spPr bwMode="auto">
          <a:xfrm>
            <a:off x="0" y="0"/>
            <a:ext cx="8715404" cy="5572140"/>
          </a:xfrm>
          <a:prstGeom prst="rect">
            <a:avLst/>
          </a:prstGeom>
          <a:noFill/>
        </p:spPr>
      </p:pic>
      <p:sp>
        <p:nvSpPr>
          <p:cNvPr id="3" name="Rectangle 2"/>
          <p:cNvSpPr/>
          <p:nvPr/>
        </p:nvSpPr>
        <p:spPr>
          <a:xfrm>
            <a:off x="3786182" y="5857892"/>
            <a:ext cx="4363630" cy="523220"/>
          </a:xfrm>
          <a:prstGeom prst="rect">
            <a:avLst/>
          </a:prstGeom>
        </p:spPr>
        <p:txBody>
          <a:bodyPr wrap="none">
            <a:spAutoFit/>
          </a:bodyPr>
          <a:lstStyle/>
          <a:p>
            <a:r>
              <a:rPr lang="fr-FR" sz="2800" b="1" dirty="0" smtClean="0">
                <a:solidFill>
                  <a:srgbClr val="FF0000"/>
                </a:solidFill>
                <a:latin typeface="Times New Roman" pitchFamily="18" charset="0"/>
                <a:cs typeface="Times New Roman" pitchFamily="18" charset="0"/>
              </a:rPr>
              <a:t>Lierre (liane) </a:t>
            </a:r>
            <a:r>
              <a:rPr lang="fr-FR" sz="2800" i="1" dirty="0" err="1" smtClean="0"/>
              <a:t>Viscum</a:t>
            </a:r>
            <a:r>
              <a:rPr lang="fr-FR" sz="2800" i="1" dirty="0" smtClean="0"/>
              <a:t> album</a:t>
            </a:r>
            <a:endParaRPr lang="fr-FR" sz="2800" b="1" i="1" dirty="0">
              <a:solidFill>
                <a:srgbClr val="FF0000"/>
              </a:solidFill>
              <a:latin typeface="Times New Roman" pitchFamily="18" charset="0"/>
              <a:cs typeface="Times New Roman" pitchFamily="18"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Liliacée"/>
          <p:cNvPicPr>
            <a:picLocks noChangeAspect="1" noChangeArrowheads="1"/>
          </p:cNvPicPr>
          <p:nvPr/>
        </p:nvPicPr>
        <p:blipFill>
          <a:blip r:embed="rId2"/>
          <a:srcRect/>
          <a:stretch>
            <a:fillRect/>
          </a:stretch>
        </p:blipFill>
        <p:spPr bwMode="auto">
          <a:xfrm>
            <a:off x="0" y="214290"/>
            <a:ext cx="9144000" cy="5715040"/>
          </a:xfrm>
          <a:prstGeom prst="rect">
            <a:avLst/>
          </a:prstGeom>
          <a:noFill/>
        </p:spPr>
      </p:pic>
      <p:sp>
        <p:nvSpPr>
          <p:cNvPr id="3" name="Rectangle 2"/>
          <p:cNvSpPr/>
          <p:nvPr/>
        </p:nvSpPr>
        <p:spPr>
          <a:xfrm>
            <a:off x="4214810" y="6072206"/>
            <a:ext cx="3375283" cy="523220"/>
          </a:xfrm>
          <a:prstGeom prst="rect">
            <a:avLst/>
          </a:prstGeom>
        </p:spPr>
        <p:txBody>
          <a:bodyPr wrap="none">
            <a:spAutoFit/>
          </a:bodyPr>
          <a:lstStyle/>
          <a:p>
            <a:r>
              <a:rPr lang="fr-FR" sz="2800" b="1" dirty="0" smtClean="0">
                <a:solidFill>
                  <a:srgbClr val="FF0000"/>
                </a:solidFill>
                <a:latin typeface="Times New Roman" pitchFamily="18" charset="0"/>
                <a:cs typeface="Times New Roman" pitchFamily="18" charset="0"/>
              </a:rPr>
              <a:t>Liliacée </a:t>
            </a:r>
            <a:r>
              <a:rPr lang="fr-FR" sz="2800" i="1" dirty="0" smtClean="0"/>
              <a:t>Hedera </a:t>
            </a:r>
            <a:r>
              <a:rPr lang="fr-FR" sz="2800" i="1" dirty="0" err="1" smtClean="0"/>
              <a:t>helix</a:t>
            </a:r>
            <a:r>
              <a:rPr lang="fr-FR" sz="2800" i="1" dirty="0" smtClean="0"/>
              <a:t> </a:t>
            </a:r>
            <a:endParaRPr lang="fr-FR" sz="2800" b="1" i="1" dirty="0">
              <a:solidFill>
                <a:srgbClr val="FF0000"/>
              </a:solidFill>
              <a:latin typeface="Times New Roman" pitchFamily="18" charset="0"/>
              <a:cs typeface="Times New Roman" pitchFamily="18"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uel.unisciel.fr/biologie/module1/module1_ch01/res/angio-digitale.png"/>
          <p:cNvPicPr>
            <a:picLocks noChangeAspect="1" noChangeArrowheads="1"/>
          </p:cNvPicPr>
          <p:nvPr/>
        </p:nvPicPr>
        <p:blipFill>
          <a:blip r:embed="rId2"/>
          <a:srcRect/>
          <a:stretch>
            <a:fillRect/>
          </a:stretch>
        </p:blipFill>
        <p:spPr bwMode="auto">
          <a:xfrm>
            <a:off x="0" y="0"/>
            <a:ext cx="9144000" cy="5357826"/>
          </a:xfrm>
          <a:prstGeom prst="rect">
            <a:avLst/>
          </a:prstGeom>
          <a:noFill/>
        </p:spPr>
      </p:pic>
      <p:sp>
        <p:nvSpPr>
          <p:cNvPr id="3" name="Rectangle 2"/>
          <p:cNvSpPr/>
          <p:nvPr/>
        </p:nvSpPr>
        <p:spPr>
          <a:xfrm>
            <a:off x="3000364" y="5643578"/>
            <a:ext cx="4373248" cy="523220"/>
          </a:xfrm>
          <a:prstGeom prst="rect">
            <a:avLst/>
          </a:prstGeom>
        </p:spPr>
        <p:txBody>
          <a:bodyPr wrap="none">
            <a:spAutoFit/>
          </a:bodyPr>
          <a:lstStyle/>
          <a:p>
            <a:r>
              <a:rPr lang="fr-FR" sz="2800" b="1" dirty="0" smtClean="0">
                <a:solidFill>
                  <a:srgbClr val="FF0000"/>
                </a:solidFill>
                <a:latin typeface="Times New Roman" pitchFamily="18" charset="0"/>
                <a:cs typeface="Times New Roman" pitchFamily="18" charset="0"/>
              </a:rPr>
              <a:t> Liliacée </a:t>
            </a:r>
            <a:r>
              <a:rPr lang="fr-FR" sz="2800" b="1" i="1" dirty="0" err="1" smtClean="0">
                <a:solidFill>
                  <a:srgbClr val="FF0000"/>
                </a:solidFill>
                <a:latin typeface="Times New Roman" pitchFamily="18" charset="0"/>
                <a:cs typeface="Times New Roman" pitchFamily="18" charset="0"/>
              </a:rPr>
              <a:t>Digitalis</a:t>
            </a:r>
            <a:r>
              <a:rPr lang="fr-FR" sz="2800" b="1" i="1" dirty="0" smtClean="0">
                <a:solidFill>
                  <a:srgbClr val="FF0000"/>
                </a:solidFill>
                <a:latin typeface="Times New Roman" pitchFamily="18" charset="0"/>
                <a:cs typeface="Times New Roman" pitchFamily="18" charset="0"/>
              </a:rPr>
              <a:t> </a:t>
            </a:r>
            <a:r>
              <a:rPr lang="fr-FR" sz="2800" b="1" i="1" dirty="0" err="1" smtClean="0">
                <a:solidFill>
                  <a:srgbClr val="FF0000"/>
                </a:solidFill>
                <a:latin typeface="Times New Roman" pitchFamily="18" charset="0"/>
                <a:cs typeface="Times New Roman" pitchFamily="18" charset="0"/>
              </a:rPr>
              <a:t>purpurea</a:t>
            </a:r>
            <a:endParaRPr lang="fr-FR" sz="2800" b="1" i="1" dirty="0">
              <a:solidFill>
                <a:srgbClr val="FF0000"/>
              </a:solidFill>
              <a:latin typeface="Times New Roman" pitchFamily="18" charset="0"/>
              <a:cs typeface="Times New Roman" pitchFamily="18"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4832092"/>
          </a:xfrm>
          <a:prstGeom prst="rect">
            <a:avLst/>
          </a:prstGeom>
          <a:noFill/>
        </p:spPr>
        <p:txBody>
          <a:bodyPr wrap="square" rtlCol="0">
            <a:spAutoFit/>
          </a:bodyPr>
          <a:lstStyle/>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II-3-Les angiospermes - Différentiation anatomique</a:t>
            </a:r>
          </a:p>
          <a:p>
            <a:pPr algn="just"/>
            <a:r>
              <a:rPr lang="fr-FR" sz="2800" dirty="0" smtClean="0">
                <a:latin typeface="Times New Roman" pitchFamily="18" charset="0"/>
                <a:cs typeface="Times New Roman" pitchFamily="18" charset="0"/>
              </a:rPr>
              <a:t>Les cellules d'un végétal vont se différencier, se spécialiser pour former différents tissus. Le regroupement de ces tissus en vue d'assurer les différentes fonctions donneront naissance aux organes : racines, tiges, feuilles et fleurs.</a:t>
            </a:r>
          </a:p>
          <a:p>
            <a:pPr algn="just"/>
            <a:r>
              <a:rPr lang="fr-FR" sz="2800" dirty="0" smtClean="0">
                <a:latin typeface="Times New Roman" pitchFamily="18" charset="0"/>
                <a:cs typeface="Times New Roman" pitchFamily="18" charset="0"/>
              </a:rPr>
              <a:t>La formation des organes et des tissus résultent de l'activité des méristèmes et a lieu tout au long de la vie de la plante. Ceci est une des caractéristiques des organismes végétaux puisque chez les animaux, la formation des organes et des tissus a surtout lieu durant l'embryogenèse.</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28604"/>
            <a:ext cx="8929718" cy="6124754"/>
          </a:xfrm>
          <a:prstGeom prst="rect">
            <a:avLst/>
          </a:prstGeom>
          <a:noFill/>
        </p:spPr>
        <p:txBody>
          <a:bodyPr wrap="square" rtlCol="0">
            <a:spAutoFit/>
          </a:bodyPr>
          <a:lstStyle/>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1-Les méristèmes</a:t>
            </a:r>
          </a:p>
          <a:p>
            <a:pPr algn="just"/>
            <a:r>
              <a:rPr lang="fr-FR" sz="2800" dirty="0" smtClean="0">
                <a:latin typeface="Times New Roman" pitchFamily="18" charset="0"/>
                <a:cs typeface="Times New Roman" pitchFamily="18" charset="0"/>
              </a:rPr>
              <a:t>Ils sont formés de petites cellules indifférenciées isodiamétriques qui se divisent intensément pour assurer le développement de la plante. Les méristèmes primaires apparaissent en premier au cours de l'embryogenèse. Localisés aux extrémités des tiges et des racines, ils assurent la croissance en longueur de la plante et donnent naissance aux tissus primaires et aux méristèmes secondaires. Ces méristèmes secondaires assurent le développement en largeur en augmentant le diamètre des divers axes (tiges, racines). Ils sont à l'origine des tissus dits secondaires. Les méristèmes secondaires existent chez tous les spermaphytes à l'exception des monocotylédones.</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Méristème racinaire (photo J.Zafran)"/>
          <p:cNvPicPr>
            <a:picLocks noChangeAspect="1" noChangeArrowheads="1"/>
          </p:cNvPicPr>
          <p:nvPr/>
        </p:nvPicPr>
        <p:blipFill>
          <a:blip r:embed="rId2"/>
          <a:srcRect/>
          <a:stretch>
            <a:fillRect/>
          </a:stretch>
        </p:blipFill>
        <p:spPr bwMode="auto">
          <a:xfrm>
            <a:off x="0" y="0"/>
            <a:ext cx="8429652" cy="5429264"/>
          </a:xfrm>
          <a:prstGeom prst="rect">
            <a:avLst/>
          </a:prstGeom>
          <a:noFill/>
        </p:spPr>
      </p:pic>
      <p:sp>
        <p:nvSpPr>
          <p:cNvPr id="3" name="ZoneTexte 2"/>
          <p:cNvSpPr txBox="1"/>
          <p:nvPr/>
        </p:nvSpPr>
        <p:spPr>
          <a:xfrm>
            <a:off x="1142976" y="5857892"/>
            <a:ext cx="6357982" cy="523220"/>
          </a:xfrm>
          <a:prstGeom prst="rect">
            <a:avLst/>
          </a:prstGeom>
          <a:noFill/>
        </p:spPr>
        <p:txBody>
          <a:bodyPr wrap="square" rtlCol="0">
            <a:spAutoFit/>
          </a:bodyPr>
          <a:lstStyle/>
          <a:p>
            <a:pPr algn="ctr"/>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Méristème racinaire photo </a:t>
            </a:r>
            <a:r>
              <a:rPr lang="fr-FR" sz="2800" b="1"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J.Zafron</a:t>
            </a:r>
            <a:endParaRPr lang="fr-FR" sz="2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28604"/>
            <a:ext cx="9144000" cy="6124754"/>
          </a:xfrm>
          <a:prstGeom prst="rect">
            <a:avLst/>
          </a:prstGeom>
          <a:noFill/>
        </p:spPr>
        <p:txBody>
          <a:bodyPr wrap="square" rtlCol="0">
            <a:spAutoFit/>
          </a:bodyPr>
          <a:lstStyle/>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2-L'épiderme</a:t>
            </a:r>
          </a:p>
          <a:p>
            <a:pPr algn="just"/>
            <a:r>
              <a:rPr lang="fr-FR" sz="2800" dirty="0" smtClean="0">
                <a:latin typeface="Times New Roman" pitchFamily="18" charset="0"/>
                <a:cs typeface="Times New Roman" pitchFamily="18" charset="0"/>
              </a:rPr>
              <a:t>L'épiderme est le tissu superficiel des feuilles et des tiges jeunes. Il ne comporte, en général, qu'une seule assise cellulaire. La paroi externe des cellules est épaissie d'une couche imperméable, ou cuticule, qui réduit les pertes d'eau par évaporation. L'épiderme est interrompu de place en place par des ouvertures (stomates) bordées par deux cellules stomatiques qui se resserrent ou s'écartent, réglant ainsi les possibilités d'échange gazeux et de vapeur d'eau avec l'extérieur. Dans les plantes à croissance secondaire (gymnospermes et angiospermes dicotylédones), l'épiderme est remplacé par un </a:t>
            </a:r>
            <a:r>
              <a:rPr lang="fr-FR" sz="2800" dirty="0" err="1" smtClean="0">
                <a:latin typeface="Times New Roman" pitchFamily="18" charset="0"/>
                <a:cs typeface="Times New Roman" pitchFamily="18" charset="0"/>
              </a:rPr>
              <a:t>périderme</a:t>
            </a:r>
            <a:r>
              <a:rPr lang="fr-FR" sz="2800" dirty="0" smtClean="0">
                <a:latin typeface="Times New Roman" pitchFamily="18" charset="0"/>
                <a:cs typeface="Times New Roman" pitchFamily="18" charset="0"/>
              </a:rPr>
              <a:t>. Celui-ci provient du fonctionnement d'un méristème secondaire, la zone génératrice </a:t>
            </a:r>
            <a:r>
              <a:rPr lang="fr-FR" sz="2800" dirty="0" err="1" smtClean="0">
                <a:latin typeface="Times New Roman" pitchFamily="18" charset="0"/>
                <a:cs typeface="Times New Roman" pitchFamily="18" charset="0"/>
              </a:rPr>
              <a:t>subéro</a:t>
            </a:r>
            <a:r>
              <a:rPr lang="fr-FR" sz="2800" dirty="0" smtClean="0">
                <a:latin typeface="Times New Roman" pitchFamily="18" charset="0"/>
                <a:cs typeface="Times New Roman" pitchFamily="18" charset="0"/>
              </a:rPr>
              <a:t>-</a:t>
            </a:r>
            <a:r>
              <a:rPr lang="fr-FR" sz="2800" dirty="0" err="1" smtClean="0">
                <a:latin typeface="Times New Roman" pitchFamily="18" charset="0"/>
                <a:cs typeface="Times New Roman" pitchFamily="18" charset="0"/>
              </a:rPr>
              <a:t>phellodermique</a:t>
            </a:r>
            <a:r>
              <a:rPr lang="fr-FR" sz="2800" dirty="0" smtClean="0">
                <a:latin typeface="Times New Roman" pitchFamily="18" charset="0"/>
                <a:cs typeface="Times New Roman" pitchFamily="18" charset="0"/>
              </a:rPr>
              <a:t>, </a:t>
            </a:r>
            <a:endParaRPr lang="fr-FR" sz="2800" dirty="0">
              <a:latin typeface="Times New Roman" pitchFamily="18" charset="0"/>
              <a:cs typeface="Times New Roman" pitchFamily="18"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Coupe Transversale au niveau d'un stomate (photo M.P. Arvy)"/>
          <p:cNvPicPr>
            <a:picLocks noChangeAspect="1" noChangeArrowheads="1"/>
          </p:cNvPicPr>
          <p:nvPr/>
        </p:nvPicPr>
        <p:blipFill>
          <a:blip r:embed="rId2"/>
          <a:srcRect/>
          <a:stretch>
            <a:fillRect/>
          </a:stretch>
        </p:blipFill>
        <p:spPr bwMode="auto">
          <a:xfrm>
            <a:off x="0" y="0"/>
            <a:ext cx="9144000" cy="4929198"/>
          </a:xfrm>
          <a:prstGeom prst="rect">
            <a:avLst/>
          </a:prstGeom>
          <a:noFill/>
        </p:spPr>
      </p:pic>
      <p:sp>
        <p:nvSpPr>
          <p:cNvPr id="3" name="ZoneTexte 2"/>
          <p:cNvSpPr txBox="1"/>
          <p:nvPr/>
        </p:nvSpPr>
        <p:spPr>
          <a:xfrm>
            <a:off x="1142976" y="5429264"/>
            <a:ext cx="7572428" cy="523220"/>
          </a:xfrm>
          <a:prstGeom prst="rect">
            <a:avLst/>
          </a:prstGeom>
          <a:noFill/>
        </p:spPr>
        <p:txBody>
          <a:bodyPr wrap="square" rtlCol="0">
            <a:spAutoFit/>
          </a:bodyPr>
          <a:lstStyle/>
          <a:p>
            <a:pPr algn="ctr"/>
            <a:r>
              <a:rPr lang="fr-FR" sz="28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Coupe transversale d’une stomate</a:t>
            </a:r>
            <a:endParaRPr lang="fr-FR" sz="28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Photo d'un stomate (photo M.P.Arvy)"/>
          <p:cNvPicPr>
            <a:picLocks noChangeAspect="1" noChangeArrowheads="1"/>
          </p:cNvPicPr>
          <p:nvPr/>
        </p:nvPicPr>
        <p:blipFill>
          <a:blip r:embed="rId2"/>
          <a:srcRect/>
          <a:stretch>
            <a:fillRect/>
          </a:stretch>
        </p:blipFill>
        <p:spPr bwMode="auto">
          <a:xfrm>
            <a:off x="0" y="0"/>
            <a:ext cx="9144000" cy="4929198"/>
          </a:xfrm>
          <a:prstGeom prst="rect">
            <a:avLst/>
          </a:prstGeom>
          <a:noFill/>
        </p:spPr>
      </p:pic>
      <p:sp>
        <p:nvSpPr>
          <p:cNvPr id="3" name="ZoneTexte 2"/>
          <p:cNvSpPr txBox="1"/>
          <p:nvPr/>
        </p:nvSpPr>
        <p:spPr>
          <a:xfrm>
            <a:off x="2928926" y="5715016"/>
            <a:ext cx="4143404" cy="523220"/>
          </a:xfrm>
          <a:prstGeom prst="rect">
            <a:avLst/>
          </a:prstGeom>
          <a:noFill/>
        </p:spPr>
        <p:txBody>
          <a:bodyPr wrap="square" rtlCol="0">
            <a:spAutoFit/>
          </a:bodyPr>
          <a:lstStyle/>
          <a:p>
            <a:pPr algn="ctr"/>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Photo d’une stomate</a:t>
            </a:r>
            <a:endParaRPr lang="fr-FR" sz="2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8532440" cy="4154984"/>
          </a:xfrm>
          <a:prstGeom prst="rect">
            <a:avLst/>
          </a:prstGeom>
        </p:spPr>
        <p:txBody>
          <a:bodyPr wrap="square">
            <a:spAutoFit/>
          </a:bodyPr>
          <a:lstStyle/>
          <a:p>
            <a:pPr marL="1371600" lvl="2" indent="-457200" algn="just" eaLnBrk="0" hangingPunct="0">
              <a:buFontTx/>
              <a:buChar char="-"/>
            </a:pPr>
            <a:r>
              <a:rPr lang="fr-CH" sz="2400" dirty="0" smtClean="0">
                <a:latin typeface="Times New Roman" pitchFamily="18" charset="0"/>
                <a:cs typeface="Times New Roman" pitchFamily="18" charset="0"/>
              </a:rPr>
              <a:t>Cela expose la spore ce qui permet la dispersion des spores. Les valves continuent de se séparer et le méristème basal continue de produire plus de matériel </a:t>
            </a:r>
            <a:r>
              <a:rPr lang="fr-CH" sz="2400" dirty="0" err="1" smtClean="0">
                <a:latin typeface="Times New Roman" pitchFamily="18" charset="0"/>
                <a:cs typeface="Times New Roman" pitchFamily="18" charset="0"/>
              </a:rPr>
              <a:t>sporophytique</a:t>
            </a:r>
            <a:r>
              <a:rPr lang="fr-CH" sz="2400" dirty="0" smtClean="0">
                <a:latin typeface="Times New Roman" pitchFamily="18" charset="0"/>
                <a:cs typeface="Times New Roman" pitchFamily="18" charset="0"/>
              </a:rPr>
              <a:t> afin que des spores soient produites tout au long de la vie du sporophyte, </a:t>
            </a:r>
            <a:r>
              <a:rPr lang="fr-CH" sz="2400" b="1" dirty="0" smtClean="0">
                <a:solidFill>
                  <a:srgbClr val="C00000"/>
                </a:solidFill>
                <a:latin typeface="Times New Roman" pitchFamily="18" charset="0"/>
                <a:cs typeface="Times New Roman" pitchFamily="18" charset="0"/>
              </a:rPr>
              <a:t>fait caractéristique des </a:t>
            </a:r>
            <a:r>
              <a:rPr lang="fr-CH" sz="2400" b="1" i="1" dirty="0" err="1" smtClean="0">
                <a:solidFill>
                  <a:srgbClr val="C00000"/>
                </a:solidFill>
                <a:latin typeface="Times New Roman" pitchFamily="18" charset="0"/>
                <a:cs typeface="Times New Roman" pitchFamily="18" charset="0"/>
              </a:rPr>
              <a:t>Anthocérotes</a:t>
            </a:r>
            <a:r>
              <a:rPr lang="fr-CH" sz="2400" b="1" dirty="0" smtClean="0">
                <a:solidFill>
                  <a:srgbClr val="C00000"/>
                </a:solidFill>
                <a:latin typeface="Times New Roman" pitchFamily="18" charset="0"/>
                <a:cs typeface="Times New Roman" pitchFamily="18" charset="0"/>
              </a:rPr>
              <a:t>. </a:t>
            </a:r>
          </a:p>
          <a:p>
            <a:pPr marL="914400" lvl="1" indent="-457200" algn="just" eaLnBrk="0" hangingPunct="0">
              <a:buFontTx/>
              <a:buChar char="-"/>
            </a:pPr>
            <a:r>
              <a:rPr lang="fr-CH" sz="2400" dirty="0" smtClean="0">
                <a:latin typeface="Times New Roman" pitchFamily="18" charset="0"/>
                <a:cs typeface="Times New Roman" pitchFamily="18" charset="0"/>
              </a:rPr>
              <a:t>Chez la plupart des espèces, un seul chloroplaste, contenant un complexe </a:t>
            </a:r>
            <a:r>
              <a:rPr lang="fr-CH" sz="2400" b="1" dirty="0" err="1" smtClean="0">
                <a:solidFill>
                  <a:srgbClr val="00B050"/>
                </a:solidFill>
                <a:latin typeface="Times New Roman" pitchFamily="18" charset="0"/>
                <a:cs typeface="Times New Roman" pitchFamily="18" charset="0"/>
              </a:rPr>
              <a:t>pyrénoïde</a:t>
            </a:r>
            <a:r>
              <a:rPr lang="fr-CH" sz="2400" dirty="0" smtClean="0">
                <a:latin typeface="Times New Roman" pitchFamily="18" charset="0"/>
                <a:cs typeface="Times New Roman" pitchFamily="18" charset="0"/>
              </a:rPr>
              <a:t> (une région de condensation du glucose en amidon) est trouvé dans chaque cellule. La présence de cette structure suggère que les </a:t>
            </a:r>
            <a:r>
              <a:rPr lang="fr-CH" sz="2400" i="1" dirty="0" err="1" smtClean="0">
                <a:latin typeface="Times New Roman" pitchFamily="18" charset="0"/>
                <a:cs typeface="Times New Roman" pitchFamily="18" charset="0"/>
              </a:rPr>
              <a:t>Anthocérotes</a:t>
            </a:r>
            <a:r>
              <a:rPr lang="fr-CH" sz="2400" dirty="0" smtClean="0">
                <a:latin typeface="Times New Roman" pitchFamily="18" charset="0"/>
                <a:cs typeface="Times New Roman" pitchFamily="18" charset="0"/>
              </a:rPr>
              <a:t> sont plus proches des algues que les autres </a:t>
            </a:r>
            <a:r>
              <a:rPr lang="fr-CH" sz="2400" i="1" dirty="0" smtClean="0">
                <a:latin typeface="Times New Roman" pitchFamily="18" charset="0"/>
                <a:cs typeface="Times New Roman" pitchFamily="18" charset="0"/>
              </a:rPr>
              <a:t>Bryophytes</a:t>
            </a:r>
            <a:r>
              <a:rPr lang="fr-CH" sz="2400" dirty="0" smtClean="0">
                <a:latin typeface="Times New Roman" pitchFamily="18" charset="0"/>
                <a:cs typeface="Times New Roman" pitchFamily="18" charset="0"/>
              </a:rPr>
              <a:t>. </a:t>
            </a:r>
            <a:endParaRPr lang="fr-FR"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4832092"/>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qui produit vers l'extérieur des cellules qui meurent et forment le liège (écorce de tronc d'arbre), vers l'intérieur un tissu vivant, le phelloderme.</a:t>
            </a:r>
          </a:p>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3-Les tissus vasculaires</a:t>
            </a:r>
          </a:p>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Le xylème </a:t>
            </a:r>
            <a:r>
              <a:rPr lang="fr-FR" sz="2800" dirty="0" smtClean="0">
                <a:latin typeface="Times New Roman" pitchFamily="18" charset="0"/>
                <a:cs typeface="Times New Roman" pitchFamily="18" charset="0"/>
              </a:rPr>
              <a:t>assure la circulation de la sève brute (sève ascendante), composée d'eau et de sels minéraux puisés par les racines. Il est constitué de cellules mortes dont les parois longitudinales sont épaissies par des dépôts de lignine interrompus de place en place. Chez les fougères, les épaississements sont disposés comme des barreaux d'échelle (trachéides scalariformes) ; </a:t>
            </a:r>
            <a:endParaRPr lang="fr-FR" sz="2800" dirty="0">
              <a:latin typeface="Times New Roman" pitchFamily="18" charset="0"/>
              <a:cs typeface="Times New Roman" pitchFamily="18"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85728"/>
            <a:ext cx="9144000" cy="3970318"/>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chez les gymnospermes, seules de petites formations circulaires, les aréoles, ne sont pas épaissies (trachéides aréolées) ; chez les plantes à fleurs, les épaississements forment des anneaux, une spire continue ou un réseau (trachéides annelées, spiralées, réticulées). Les vaisseaux parfaits, dépourvus de paroi transversale et propres aux plantes à fleurs (angiospermes), sont annelés, spiralés, réticulés, ponctués suivant leur stade de différenciation.</a:t>
            </a:r>
          </a:p>
          <a:p>
            <a:pPr algn="just"/>
            <a:endParaRPr lang="fr-FR" sz="2800"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Trachéides scalariformes (ptéridophytes)"/>
          <p:cNvPicPr>
            <a:picLocks noChangeAspect="1" noChangeArrowheads="1"/>
          </p:cNvPicPr>
          <p:nvPr/>
        </p:nvPicPr>
        <p:blipFill>
          <a:blip r:embed="rId2"/>
          <a:srcRect/>
          <a:stretch>
            <a:fillRect/>
          </a:stretch>
        </p:blipFill>
        <p:spPr bwMode="auto">
          <a:xfrm>
            <a:off x="0" y="0"/>
            <a:ext cx="9144000" cy="5357826"/>
          </a:xfrm>
          <a:prstGeom prst="rect">
            <a:avLst/>
          </a:prstGeom>
          <a:noFill/>
        </p:spPr>
      </p:pic>
      <p:sp>
        <p:nvSpPr>
          <p:cNvPr id="3" name="ZoneTexte 2"/>
          <p:cNvSpPr txBox="1"/>
          <p:nvPr/>
        </p:nvSpPr>
        <p:spPr>
          <a:xfrm>
            <a:off x="571472" y="5857892"/>
            <a:ext cx="7715304" cy="523220"/>
          </a:xfrm>
          <a:prstGeom prst="rect">
            <a:avLst/>
          </a:prstGeom>
          <a:noFill/>
        </p:spPr>
        <p:txBody>
          <a:bodyPr wrap="square" rtlCol="0">
            <a:spAutoFit/>
          </a:bodyPr>
          <a:lstStyle/>
          <a:p>
            <a:pPr algn="ctr"/>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Les trachéides de ptéridophytes</a:t>
            </a:r>
            <a:endParaRPr lang="fr-FR" sz="2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Trachéides aréolées (gymnospermes)"/>
          <p:cNvPicPr>
            <a:picLocks noChangeAspect="1" noChangeArrowheads="1"/>
          </p:cNvPicPr>
          <p:nvPr/>
        </p:nvPicPr>
        <p:blipFill>
          <a:blip r:embed="rId2"/>
          <a:srcRect/>
          <a:stretch>
            <a:fillRect/>
          </a:stretch>
        </p:blipFill>
        <p:spPr bwMode="auto">
          <a:xfrm>
            <a:off x="214282" y="0"/>
            <a:ext cx="8643998" cy="5857892"/>
          </a:xfrm>
          <a:prstGeom prst="rect">
            <a:avLst/>
          </a:prstGeom>
          <a:noFill/>
        </p:spPr>
      </p:pic>
      <p:sp>
        <p:nvSpPr>
          <p:cNvPr id="3" name="ZoneTexte 2"/>
          <p:cNvSpPr txBox="1"/>
          <p:nvPr/>
        </p:nvSpPr>
        <p:spPr>
          <a:xfrm>
            <a:off x="1571604" y="6143644"/>
            <a:ext cx="7572396" cy="523220"/>
          </a:xfrm>
          <a:prstGeom prst="rect">
            <a:avLst/>
          </a:prstGeom>
          <a:noFill/>
        </p:spPr>
        <p:txBody>
          <a:bodyPr wrap="square" rtlCol="0">
            <a:spAutoFit/>
          </a:bodyPr>
          <a:lstStyle/>
          <a:p>
            <a:pPr algn="ctr"/>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Trachéides </a:t>
            </a:r>
            <a:r>
              <a:rPr lang="fr-FR" sz="2800" b="1"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aréiolé</a:t>
            </a:r>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de Gymnospermes</a:t>
            </a:r>
            <a:endParaRPr lang="fr-FR" sz="2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Trachéides annelés, spiralés et réticulés (angiospermes)"/>
          <p:cNvPicPr>
            <a:picLocks noChangeAspect="1" noChangeArrowheads="1"/>
          </p:cNvPicPr>
          <p:nvPr/>
        </p:nvPicPr>
        <p:blipFill>
          <a:blip r:embed="rId2"/>
          <a:srcRect/>
          <a:stretch>
            <a:fillRect/>
          </a:stretch>
        </p:blipFill>
        <p:spPr bwMode="auto">
          <a:xfrm>
            <a:off x="0" y="0"/>
            <a:ext cx="8643966" cy="5786454"/>
          </a:xfrm>
          <a:prstGeom prst="rect">
            <a:avLst/>
          </a:prstGeom>
          <a:noFill/>
        </p:spPr>
      </p:pic>
      <p:sp>
        <p:nvSpPr>
          <p:cNvPr id="3" name="ZoneTexte 2"/>
          <p:cNvSpPr txBox="1"/>
          <p:nvPr/>
        </p:nvSpPr>
        <p:spPr>
          <a:xfrm>
            <a:off x="1071538" y="5857892"/>
            <a:ext cx="7572396" cy="954107"/>
          </a:xfrm>
          <a:prstGeom prst="rect">
            <a:avLst/>
          </a:prstGeom>
          <a:noFill/>
        </p:spPr>
        <p:txBody>
          <a:bodyPr wrap="square" rtlCol="0">
            <a:spAutoFit/>
          </a:bodyPr>
          <a:lstStyle/>
          <a:p>
            <a:pPr algn="ctr"/>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Trachéides annelé spiralés et articulés de Angiospermes</a:t>
            </a:r>
            <a:endParaRPr lang="fr-FR" sz="2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4282" y="714356"/>
            <a:ext cx="8715436" cy="3970318"/>
          </a:xfrm>
          <a:prstGeom prst="rect">
            <a:avLst/>
          </a:prstGeom>
          <a:noFill/>
        </p:spPr>
        <p:txBody>
          <a:bodyPr wrap="square" rtlCol="0">
            <a:spAutoFit/>
          </a:bodyPr>
          <a:lstStyle/>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Le phloème </a:t>
            </a:r>
            <a:r>
              <a:rPr lang="fr-FR" sz="2800" dirty="0" smtClean="0">
                <a:latin typeface="Times New Roman" pitchFamily="18" charset="0"/>
                <a:cs typeface="Times New Roman" pitchFamily="18" charset="0"/>
              </a:rPr>
              <a:t>assure la circulation de la sève élaborée (sève descendante) qui est enrichie des substances issues de la photosynthèse. Il est composé de tubes criblés constitués de cellules allongées, vivantes mais ayant perdu leur noyau, dont les cloisons transversales sont perforées et au-travers desquelles circule la sève. Ces tubes sont flanqués de cellules compagnes plus petites, vivantes et nucléées, et supposées participer au contrôle des échanges entre tubes criblés et organes végétaux.</a:t>
            </a:r>
            <a:endParaRPr lang="fr-FR" sz="2800" dirty="0">
              <a:latin typeface="Times New Roman" pitchFamily="18" charset="0"/>
              <a:cs typeface="Times New Roman" pitchFamily="18"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714356"/>
            <a:ext cx="9144000" cy="4401205"/>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Les éléments de conduction de la sève sont groupés en faisceaux. Dans les racines, faisceaux du xylème et faisceaux du phloème alternent. Dans les tiges, ils sont superposés (ceux du phloème étant les plus externes) en faisceaux indépendants.</a:t>
            </a:r>
          </a:p>
          <a:p>
            <a:pPr algn="just"/>
            <a:r>
              <a:rPr lang="fr-FR" sz="2800" dirty="0" smtClean="0">
                <a:latin typeface="Times New Roman" pitchFamily="18" charset="0"/>
                <a:cs typeface="Times New Roman" pitchFamily="18" charset="0"/>
              </a:rPr>
              <a:t>Chez les dicotylédones et les gymnospermes, la croissance en diamètre des axes est assurée par un méristème secondaire, le cambium ou zone génératrice libéro-ligneuse, qui se met en place, en une assise continue entre les faisceaux de xylème et de phloème primaires.</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571480"/>
            <a:ext cx="9144000" cy="4401205"/>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Ce cambium produit un xylème secondaire, ou bois, vers l'intérieur et un phloème secondaire, ou liber, vers l'extérieur ; l'ensemble de ces productions secondaires formant ainsi un manchon cylindrique. Les plantes à fleurs monocotylédones (graminées, par exemple), dont les axes, le plus souvent, cessent rapidement toute croissance en diamètre, ne possèdent pas de cambium ; de plus, dans une coupe transversale, les faisceaux conducteurs se présentent dispersés dans l'ensemble de la section, alors que chez les dicotylédones ils sont disposés selon un seul cercle.</a:t>
            </a:r>
            <a:endParaRPr lang="fr-FR" sz="2800" dirty="0">
              <a:latin typeface="Times New Roman" pitchFamily="18" charset="0"/>
              <a:cs typeface="Times New Roman" pitchFamily="18"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Coupe Transversale d'un vaisseau du phloème (photo M.P. Arvy)"/>
          <p:cNvPicPr>
            <a:picLocks noChangeAspect="1" noChangeArrowheads="1"/>
          </p:cNvPicPr>
          <p:nvPr/>
        </p:nvPicPr>
        <p:blipFill>
          <a:blip r:embed="rId2"/>
          <a:srcRect/>
          <a:stretch>
            <a:fillRect/>
          </a:stretch>
        </p:blipFill>
        <p:spPr bwMode="auto">
          <a:xfrm>
            <a:off x="214282" y="0"/>
            <a:ext cx="8429684" cy="4929198"/>
          </a:xfrm>
          <a:prstGeom prst="rect">
            <a:avLst/>
          </a:prstGeom>
          <a:noFill/>
        </p:spPr>
      </p:pic>
      <p:sp>
        <p:nvSpPr>
          <p:cNvPr id="3" name="ZoneTexte 2"/>
          <p:cNvSpPr txBox="1"/>
          <p:nvPr/>
        </p:nvSpPr>
        <p:spPr>
          <a:xfrm>
            <a:off x="500034" y="5572140"/>
            <a:ext cx="8358246" cy="523220"/>
          </a:xfrm>
          <a:prstGeom prst="rect">
            <a:avLst/>
          </a:prstGeom>
          <a:noFill/>
        </p:spPr>
        <p:txBody>
          <a:bodyPr wrap="square" rtlCol="0">
            <a:spAutoFit/>
          </a:bodyPr>
          <a:lstStyle/>
          <a:p>
            <a:pPr algn="ctr"/>
            <a:r>
              <a:rPr lang="fr-FR"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Coupe transversale d’un vaisseau du phloème</a:t>
            </a:r>
            <a:endParaRPr lang="fr-FR"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4832092"/>
          </a:xfrm>
          <a:prstGeom prst="rect">
            <a:avLst/>
          </a:prstGeom>
          <a:noFill/>
        </p:spPr>
        <p:txBody>
          <a:bodyPr wrap="square" rtlCol="0">
            <a:spAutoFit/>
          </a:bodyPr>
          <a:lstStyle/>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4-Les tissus assimilateurs et de réserve</a:t>
            </a:r>
          </a:p>
          <a:p>
            <a:pPr algn="just"/>
            <a:r>
              <a:rPr lang="fr-FR" sz="2800" dirty="0" smtClean="0">
                <a:latin typeface="Times New Roman" pitchFamily="18" charset="0"/>
                <a:cs typeface="Times New Roman" pitchFamily="18" charset="0"/>
              </a:rPr>
              <a:t>Ce sont les parenchymes nés du fonctionnement des méristèmes. Ils sont formés de cellules vivantes mais qui ne se divisent pas. On distingue les parenchymes assimilateurs, périphériques et chlorophylliens, qui font la photosynthèse, et les parenchymes de réserve, plus internes, qui accumulent des composés organiques (sucres, lipides, protéines). La structure des parenchymes est plus ou moins compacte. Aussi, le parenchyme lacuneux, qui est très poreux, a un rôle dédié aux échanges gazeux avec le milieu.</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www.afblum.be/bioafb/cyclbryo/cyclanth.JPG"/>
          <p:cNvPicPr/>
          <p:nvPr/>
        </p:nvPicPr>
        <p:blipFill>
          <a:blip r:embed="rId2" cstate="print"/>
          <a:srcRect/>
          <a:stretch>
            <a:fillRect/>
          </a:stretch>
        </p:blipFill>
        <p:spPr bwMode="auto">
          <a:xfrm>
            <a:off x="179512" y="188640"/>
            <a:ext cx="8568952" cy="5616624"/>
          </a:xfrm>
          <a:prstGeom prst="rect">
            <a:avLst/>
          </a:prstGeom>
          <a:noFill/>
          <a:ln w="9525">
            <a:noFill/>
            <a:miter lim="800000"/>
            <a:headEnd/>
            <a:tailEnd/>
          </a:ln>
        </p:spPr>
      </p:pic>
      <p:sp>
        <p:nvSpPr>
          <p:cNvPr id="2049" name="Rectangle 1"/>
          <p:cNvSpPr>
            <a:spLocks noChangeArrowheads="1"/>
          </p:cNvSpPr>
          <p:nvPr/>
        </p:nvSpPr>
        <p:spPr bwMode="auto">
          <a:xfrm>
            <a:off x="251520" y="5926723"/>
            <a:ext cx="864096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Cycle de vie d'une </a:t>
            </a:r>
            <a:r>
              <a:rPr kumimoji="0" lang="fr-FR"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anthoc</a:t>
            </a:r>
            <a:r>
              <a:rPr kumimoji="0" lang="fr-FR" b="1" i="0" u="none" strike="noStrike" cap="none" normalizeH="0" baseline="0" dirty="0" err="1" smtClean="0">
                <a:ln>
                  <a:noFill/>
                </a:ln>
                <a:solidFill>
                  <a:schemeClr val="tx1"/>
                </a:solidFill>
                <a:effectLst/>
                <a:latin typeface="Calibri"/>
                <a:ea typeface="Calibri" pitchFamily="34" charset="0"/>
                <a:cs typeface="Times New Roman" pitchFamily="18" charset="0"/>
              </a:rPr>
              <a:t>é</a:t>
            </a:r>
            <a:r>
              <a:rPr kumimoji="0" lang="fr-FR"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rote</a:t>
            </a:r>
            <a:r>
              <a:rPr kumimoji="0" lang="fr-FR"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du genre </a:t>
            </a:r>
            <a:r>
              <a:rPr kumimoji="0" lang="fr-FR"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Anthoceros</a:t>
            </a:r>
            <a:r>
              <a:rPr kumimoji="0" lang="fr-FR"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Les structures diplo</a:t>
            </a:r>
            <a:r>
              <a:rPr kumimoji="0" lang="fr-FR" b="1" i="0" u="none" strike="noStrike" cap="none" normalizeH="0" baseline="0" dirty="0" smtClean="0">
                <a:ln>
                  <a:noFill/>
                </a:ln>
                <a:solidFill>
                  <a:schemeClr val="tx1"/>
                </a:solidFill>
                <a:effectLst/>
                <a:latin typeface="Calibri"/>
                <a:ea typeface="Calibri" pitchFamily="34" charset="0"/>
                <a:cs typeface="Times New Roman" pitchFamily="18" charset="0"/>
              </a:rPr>
              <a:t>ï</a:t>
            </a:r>
            <a:r>
              <a:rPr kumimoji="0" lang="fr-FR"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des sont dessin</a:t>
            </a:r>
            <a:r>
              <a:rPr kumimoji="0" lang="fr-FR" b="1"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es en rouge.</a:t>
            </a:r>
            <a:endParaRPr kumimoji="0" lang="fr-FR"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Coupe Transversale au niveau d'un parenchyme de réserve"/>
          <p:cNvPicPr>
            <a:picLocks noChangeAspect="1" noChangeArrowheads="1"/>
          </p:cNvPicPr>
          <p:nvPr/>
        </p:nvPicPr>
        <p:blipFill>
          <a:blip r:embed="rId2"/>
          <a:srcRect/>
          <a:stretch>
            <a:fillRect/>
          </a:stretch>
        </p:blipFill>
        <p:spPr bwMode="auto">
          <a:xfrm>
            <a:off x="0" y="0"/>
            <a:ext cx="9144000" cy="5072074"/>
          </a:xfrm>
          <a:prstGeom prst="rect">
            <a:avLst/>
          </a:prstGeom>
          <a:noFill/>
        </p:spPr>
      </p:pic>
      <p:sp>
        <p:nvSpPr>
          <p:cNvPr id="3" name="ZoneTexte 2"/>
          <p:cNvSpPr txBox="1"/>
          <p:nvPr/>
        </p:nvSpPr>
        <p:spPr>
          <a:xfrm>
            <a:off x="285720" y="5500702"/>
            <a:ext cx="8501122" cy="954107"/>
          </a:xfrm>
          <a:prstGeom prst="rect">
            <a:avLst/>
          </a:prstGeom>
          <a:noFill/>
        </p:spPr>
        <p:txBody>
          <a:bodyPr wrap="square" rtlCol="0">
            <a:spAutoFit/>
          </a:bodyPr>
          <a:lstStyle/>
          <a:p>
            <a:pPr algn="ctr"/>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Coupe transversale  au niveau d’un parenchyme de réserve</a:t>
            </a:r>
            <a:endParaRPr lang="fr-FR" sz="2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85728"/>
            <a:ext cx="9144000" cy="4832092"/>
          </a:xfrm>
          <a:prstGeom prst="rect">
            <a:avLst/>
          </a:prstGeom>
          <a:noFill/>
        </p:spPr>
        <p:txBody>
          <a:bodyPr wrap="square" rtlCol="0">
            <a:spAutoFit/>
          </a:bodyPr>
          <a:lstStyle/>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5-Les tissus de soutien</a:t>
            </a:r>
          </a:p>
          <a:p>
            <a:pPr algn="just"/>
            <a:r>
              <a:rPr lang="fr-FR" sz="2800" dirty="0" smtClean="0">
                <a:latin typeface="Times New Roman" pitchFamily="18" charset="0"/>
                <a:cs typeface="Times New Roman" pitchFamily="18" charset="0"/>
              </a:rPr>
              <a:t>A côté des faisceaux de xylème, qui jouent un important rôle de soutien, se trouvent des éléments particuliers formés par des cellules vivantes à parois très épaissies. Ils constituent le collenchyme, aux parois cellulaires cellulosiques, dans les axes jeunes, et le sclérenchyme, aux parois épaissies de lignine et dont les cellules sont mortes, plus abondant dans les végétaux dont la croissance est terminée. Ce type de tissus renforce la résistance mécanique des différents organes de la plante.</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Coupe Transversale au niveau d'un sclérenchyme"/>
          <p:cNvPicPr>
            <a:picLocks noChangeAspect="1" noChangeArrowheads="1"/>
          </p:cNvPicPr>
          <p:nvPr/>
        </p:nvPicPr>
        <p:blipFill>
          <a:blip r:embed="rId2"/>
          <a:srcRect/>
          <a:stretch>
            <a:fillRect/>
          </a:stretch>
        </p:blipFill>
        <p:spPr bwMode="auto">
          <a:xfrm>
            <a:off x="0" y="0"/>
            <a:ext cx="9144000" cy="5572140"/>
          </a:xfrm>
          <a:prstGeom prst="rect">
            <a:avLst/>
          </a:prstGeom>
          <a:noFill/>
        </p:spPr>
      </p:pic>
      <p:sp>
        <p:nvSpPr>
          <p:cNvPr id="3" name="ZoneTexte 2"/>
          <p:cNvSpPr txBox="1"/>
          <p:nvPr/>
        </p:nvSpPr>
        <p:spPr>
          <a:xfrm>
            <a:off x="285720" y="5500702"/>
            <a:ext cx="8501122" cy="523220"/>
          </a:xfrm>
          <a:prstGeom prst="rect">
            <a:avLst/>
          </a:prstGeom>
          <a:noFill/>
        </p:spPr>
        <p:txBody>
          <a:bodyPr wrap="square" rtlCol="0">
            <a:spAutoFit/>
          </a:bodyPr>
          <a:lstStyle/>
          <a:p>
            <a:pPr algn="ctr"/>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Coupe transversale  au niveau d’un sclérenchyme</a:t>
            </a:r>
            <a:endParaRPr lang="fr-FR" sz="2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Coupe Transversale au niveau d'un collenchyme"/>
          <p:cNvPicPr>
            <a:picLocks noChangeAspect="1" noChangeArrowheads="1"/>
          </p:cNvPicPr>
          <p:nvPr/>
        </p:nvPicPr>
        <p:blipFill>
          <a:blip r:embed="rId2"/>
          <a:srcRect/>
          <a:stretch>
            <a:fillRect/>
          </a:stretch>
        </p:blipFill>
        <p:spPr bwMode="auto">
          <a:xfrm>
            <a:off x="0" y="0"/>
            <a:ext cx="9144000" cy="5072074"/>
          </a:xfrm>
          <a:prstGeom prst="rect">
            <a:avLst/>
          </a:prstGeom>
          <a:noFill/>
        </p:spPr>
      </p:pic>
      <p:sp>
        <p:nvSpPr>
          <p:cNvPr id="3" name="ZoneTexte 2"/>
          <p:cNvSpPr txBox="1"/>
          <p:nvPr/>
        </p:nvSpPr>
        <p:spPr>
          <a:xfrm>
            <a:off x="285720" y="5500702"/>
            <a:ext cx="8501122" cy="523220"/>
          </a:xfrm>
          <a:prstGeom prst="rect">
            <a:avLst/>
          </a:prstGeom>
          <a:noFill/>
        </p:spPr>
        <p:txBody>
          <a:bodyPr wrap="square" rtlCol="0">
            <a:spAutoFit/>
          </a:bodyPr>
          <a:lstStyle/>
          <a:p>
            <a:pPr algn="ctr"/>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Coupe transversale  au niveau d’un collenchyme </a:t>
            </a:r>
            <a:endParaRPr lang="fr-FR" sz="2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8929718" cy="4832092"/>
          </a:xfrm>
          <a:prstGeom prst="rect">
            <a:avLst/>
          </a:prstGeom>
          <a:noFill/>
        </p:spPr>
        <p:txBody>
          <a:bodyPr wrap="square" rtlCol="0">
            <a:spAutoFit/>
          </a:bodyPr>
          <a:lstStyle/>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II-4-Les angiospermes - Organes reproducteurs</a:t>
            </a:r>
          </a:p>
          <a:p>
            <a:pPr algn="just"/>
            <a:r>
              <a:rPr lang="fr-FR" sz="2800" dirty="0" smtClean="0">
                <a:latin typeface="Times New Roman" pitchFamily="18" charset="0"/>
                <a:cs typeface="Times New Roman" pitchFamily="18" charset="0"/>
              </a:rPr>
              <a:t>Les organes reproducteurs sont regroupés en fleurs, organes qui chez les angiospermes sont très évolués et prennent souvent des formes et des couleurs très attrayantes pour certains animaux qui joueront le rôle d'agents pollinisateurs. C'est à l'intérieur de certaines pièces florales que les gamétophytes se développent. On trouve chez les angiospermes des espèces encore dioïques, le plus souvent monoïques avec des fleurs hermaphrodites (porteuses des organes de reproduction mâle et femelle à la fois).</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Inflorescence des ombellifères (ex : carotte sauvage)"/>
          <p:cNvPicPr>
            <a:picLocks noChangeAspect="1" noChangeArrowheads="1"/>
          </p:cNvPicPr>
          <p:nvPr/>
        </p:nvPicPr>
        <p:blipFill>
          <a:blip r:embed="rId2"/>
          <a:srcRect/>
          <a:stretch>
            <a:fillRect/>
          </a:stretch>
        </p:blipFill>
        <p:spPr bwMode="auto">
          <a:xfrm>
            <a:off x="0" y="0"/>
            <a:ext cx="9144000" cy="5643578"/>
          </a:xfrm>
          <a:prstGeom prst="rect">
            <a:avLst/>
          </a:prstGeom>
          <a:noFill/>
        </p:spPr>
      </p:pic>
      <p:sp>
        <p:nvSpPr>
          <p:cNvPr id="5" name="ZoneTexte 4"/>
          <p:cNvSpPr txBox="1"/>
          <p:nvPr/>
        </p:nvSpPr>
        <p:spPr>
          <a:xfrm>
            <a:off x="0" y="5929330"/>
            <a:ext cx="8786842" cy="523220"/>
          </a:xfrm>
          <a:prstGeom prst="rect">
            <a:avLst/>
          </a:prstGeom>
          <a:noFill/>
        </p:spPr>
        <p:txBody>
          <a:bodyPr wrap="square" rtlCol="0">
            <a:spAutoFit/>
          </a:bodyPr>
          <a:lstStyle/>
          <a:p>
            <a:pPr algn="ctr"/>
            <a:r>
              <a:rPr lang="fr-FR" sz="2800" b="1" dirty="0" smtClean="0">
                <a:solidFill>
                  <a:srgbClr val="FF0000"/>
                </a:solidFill>
                <a:latin typeface="Times New Roman" pitchFamily="18" charset="0"/>
                <a:cs typeface="Times New Roman" pitchFamily="18" charset="0"/>
              </a:rPr>
              <a:t>Inflorescence des Ombellifère (ex: carotte sauvage)</a:t>
            </a:r>
            <a:endParaRPr lang="fr-FR" sz="28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quot;Squelette&quot; d'une ombelle"/>
          <p:cNvPicPr>
            <a:picLocks noChangeAspect="1" noChangeArrowheads="1"/>
          </p:cNvPicPr>
          <p:nvPr/>
        </p:nvPicPr>
        <p:blipFill>
          <a:blip r:embed="rId2"/>
          <a:srcRect/>
          <a:stretch>
            <a:fillRect/>
          </a:stretch>
        </p:blipFill>
        <p:spPr bwMode="auto">
          <a:xfrm>
            <a:off x="0" y="0"/>
            <a:ext cx="9144000" cy="5857892"/>
          </a:xfrm>
          <a:prstGeom prst="rect">
            <a:avLst/>
          </a:prstGeom>
          <a:noFill/>
        </p:spPr>
      </p:pic>
      <p:sp>
        <p:nvSpPr>
          <p:cNvPr id="3" name="ZoneTexte 2"/>
          <p:cNvSpPr txBox="1"/>
          <p:nvPr/>
        </p:nvSpPr>
        <p:spPr>
          <a:xfrm>
            <a:off x="1500166" y="6143644"/>
            <a:ext cx="5500726" cy="523220"/>
          </a:xfrm>
          <a:prstGeom prst="rect">
            <a:avLst/>
          </a:prstGeom>
          <a:noFill/>
        </p:spPr>
        <p:txBody>
          <a:bodyPr wrap="square" rtlCol="0">
            <a:spAutoFit/>
          </a:bodyPr>
          <a:lstStyle/>
          <a:p>
            <a:pPr algn="ctr"/>
            <a:r>
              <a:rPr lang="fr-FR" sz="2800" b="1" dirty="0" smtClean="0">
                <a:solidFill>
                  <a:srgbClr val="FF0000"/>
                </a:solidFill>
                <a:latin typeface="Times New Roman" pitchFamily="18" charset="0"/>
                <a:cs typeface="Times New Roman" pitchFamily="18" charset="0"/>
              </a:rPr>
              <a:t>Squelette d’une ombelle</a:t>
            </a:r>
            <a:endParaRPr lang="fr-FR" sz="2800" b="1" dirty="0">
              <a:solidFill>
                <a:srgbClr val="FF0000"/>
              </a:solidFill>
              <a:latin typeface="Times New Roman" pitchFamily="18" charset="0"/>
              <a:cs typeface="Times New Roman" pitchFamily="18"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Un capitule : inflorescence des composés, comme ici sur le tournesol"/>
          <p:cNvPicPr>
            <a:picLocks noChangeAspect="1" noChangeArrowheads="1"/>
          </p:cNvPicPr>
          <p:nvPr/>
        </p:nvPicPr>
        <p:blipFill>
          <a:blip r:embed="rId2"/>
          <a:srcRect/>
          <a:stretch>
            <a:fillRect/>
          </a:stretch>
        </p:blipFill>
        <p:spPr bwMode="auto">
          <a:xfrm>
            <a:off x="0" y="0"/>
            <a:ext cx="9144000" cy="5500702"/>
          </a:xfrm>
          <a:prstGeom prst="rect">
            <a:avLst/>
          </a:prstGeom>
          <a:noFill/>
        </p:spPr>
      </p:pic>
      <p:sp>
        <p:nvSpPr>
          <p:cNvPr id="3" name="ZoneTexte 2"/>
          <p:cNvSpPr txBox="1"/>
          <p:nvPr/>
        </p:nvSpPr>
        <p:spPr>
          <a:xfrm>
            <a:off x="857224" y="5786454"/>
            <a:ext cx="6643734" cy="954107"/>
          </a:xfrm>
          <a:prstGeom prst="rect">
            <a:avLst/>
          </a:prstGeom>
          <a:noFill/>
        </p:spPr>
        <p:txBody>
          <a:bodyPr wrap="square" rtlCol="0">
            <a:spAutoFit/>
          </a:bodyPr>
          <a:lstStyle/>
          <a:p>
            <a:pPr algn="ctr"/>
            <a:r>
              <a:rPr lang="fr-FR" sz="2800" b="1" dirty="0" smtClean="0">
                <a:solidFill>
                  <a:srgbClr val="FF0000"/>
                </a:solidFill>
                <a:latin typeface="Times New Roman" pitchFamily="18" charset="0"/>
                <a:cs typeface="Times New Roman" pitchFamily="18" charset="0"/>
              </a:rPr>
              <a:t>Un capitule: inflorescence de composé (tournesol)</a:t>
            </a:r>
            <a:endParaRPr lang="fr-FR" sz="2800" b="1" dirty="0">
              <a:solidFill>
                <a:srgbClr val="FF0000"/>
              </a:solidFill>
              <a:latin typeface="Times New Roman" pitchFamily="18" charset="0"/>
              <a:cs typeface="Times New Roman" pitchFamily="18"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85728"/>
            <a:ext cx="9144000" cy="6124754"/>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De l'extérieur vers l'intérieur d'une fleur hermaphrodite, on distingue généralement quatre grands ensembles de pièces florales, souvent regroupés en verticilles sur le réceptacle floral :</a:t>
            </a:r>
          </a:p>
          <a:p>
            <a:pPr algn="just"/>
            <a:r>
              <a:rPr lang="fr-FR" sz="2800" dirty="0" smtClean="0">
                <a:latin typeface="Times New Roman" pitchFamily="18" charset="0"/>
                <a:cs typeface="Times New Roman" pitchFamily="18" charset="0"/>
              </a:rPr>
              <a:t>Deux ensembles de pièces stériles, ou "enveloppes florales", formant le</a:t>
            </a:r>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périanthe </a:t>
            </a:r>
            <a:r>
              <a:rPr lang="fr-FR" sz="2800" dirty="0" smtClean="0">
                <a:latin typeface="Times New Roman" pitchFamily="18" charset="0"/>
                <a:cs typeface="Times New Roman" pitchFamily="18" charset="0"/>
              </a:rPr>
              <a:t>:</a:t>
            </a:r>
          </a:p>
          <a:p>
            <a:pPr lvl="1"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le calice </a:t>
            </a:r>
            <a:r>
              <a:rPr lang="fr-FR" sz="2800" dirty="0" smtClean="0">
                <a:latin typeface="Times New Roman" pitchFamily="18" charset="0"/>
                <a:cs typeface="Times New Roman" pitchFamily="18" charset="0"/>
              </a:rPr>
              <a:t>constitué de sépales généralement chlorophylliens, destinés à protéger la fleur en bouton,</a:t>
            </a:r>
          </a:p>
          <a:p>
            <a:pPr lvl="1"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la corolle </a:t>
            </a:r>
            <a:r>
              <a:rPr lang="fr-FR" sz="2800" dirty="0" smtClean="0">
                <a:latin typeface="Times New Roman" pitchFamily="18" charset="0"/>
                <a:cs typeface="Times New Roman" pitchFamily="18" charset="0"/>
              </a:rPr>
              <a:t>constituée de pétales généralement vivement colorés, dont le rôle est d'attirer les animaux pollinisateurs qui sont pour la plupart des insectes.</a:t>
            </a:r>
          </a:p>
          <a:p>
            <a:pPr algn="just"/>
            <a:r>
              <a:rPr lang="fr-FR" sz="2800" dirty="0" smtClean="0">
                <a:latin typeface="Times New Roman" pitchFamily="18" charset="0"/>
                <a:cs typeface="Times New Roman" pitchFamily="18" charset="0"/>
              </a:rPr>
              <a:t>Deux ensembles de pièces fertiles directement impliquées dans les phénomènes de reproduction :</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85728"/>
            <a:ext cx="9144000" cy="6555641"/>
          </a:xfrm>
          <a:prstGeom prst="rect">
            <a:avLst/>
          </a:prstGeom>
          <a:noFill/>
        </p:spPr>
        <p:txBody>
          <a:bodyPr wrap="square" rtlCol="0">
            <a:spAutoFit/>
          </a:bodyPr>
          <a:lstStyle/>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'androcée, </a:t>
            </a:r>
            <a:r>
              <a:rPr lang="fr-FR" sz="2800" dirty="0" smtClean="0">
                <a:latin typeface="Times New Roman" pitchFamily="18" charset="0"/>
                <a:cs typeface="Times New Roman" pitchFamily="18" charset="0"/>
              </a:rPr>
              <a:t>constituée d'étamines. Chaque étamine comprend un filet et une anthère constituée généralement de 4 sacs polliniques au sein desquels la méiose du tissu </a:t>
            </a:r>
            <a:r>
              <a:rPr lang="fr-FR" sz="2800" dirty="0" err="1" smtClean="0">
                <a:latin typeface="Times New Roman" pitchFamily="18" charset="0"/>
                <a:cs typeface="Times New Roman" pitchFamily="18" charset="0"/>
              </a:rPr>
              <a:t>sporogène</a:t>
            </a:r>
            <a:r>
              <a:rPr lang="fr-FR" sz="2800" dirty="0" smtClean="0">
                <a:latin typeface="Times New Roman" pitchFamily="18" charset="0"/>
                <a:cs typeface="Times New Roman" pitchFamily="18" charset="0"/>
              </a:rPr>
              <a:t> engendre de nombreuses microspores, non disséminées. A l'intérieur de la paroi des microspores, une seule mitose donne naissance au gamétophyte mâle, ou "grain de pollen", qui sera libéré à maturité, entouré d'une paroi épaisse très résistante et ornementée.</a:t>
            </a:r>
          </a:p>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le gynécée ou "pistil" </a:t>
            </a:r>
            <a:r>
              <a:rPr lang="fr-FR" sz="2800" dirty="0" smtClean="0">
                <a:latin typeface="Times New Roman" pitchFamily="18" charset="0"/>
                <a:cs typeface="Times New Roman" pitchFamily="18" charset="0"/>
              </a:rPr>
              <a:t>au centre de la fleur. Comme les sépales il reste vert, étant donné que sa fonction photosynthétique n'est pas achevée. Après fécondation, il reprendra son développement et synthétisera de la matière organique pour former les fruits. Le pistil est formé de carpelles, libres ou soudés entre eux.</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251520" y="26711"/>
            <a:ext cx="8568952"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Gamétophyte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Involucre tubulaire, b Thalle, c Rhizoïdes</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 Sporophyte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Pied, b Epiderme, c Columelle centrale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 Spores</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4 Elatères</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5 Spore germant</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6 Gamétophyte: face dorsale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Anthéridie, b Archégone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7 Anthéridie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8 Anthérozoïdes</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9 Archégone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Cellules du canal du col, b O(v)oosphère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10 Jeune sporophyte dans le thalle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a:t>
            </a:r>
            <a:r>
              <a:rPr kumimoji="0" lang="fr-FR"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Amphithecium</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 </a:t>
            </a:r>
            <a:r>
              <a:rPr kumimoji="0" lang="fr-FR"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Endothecium</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 Pied</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11 Jeune sporophyte émergeant de l'involucre( </a:t>
            </a:r>
            <a:r>
              <a:rPr kumimoji="0" lang="fr-FR"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ensemble de bractées formant une collerette)</a:t>
            </a:r>
            <a:endParaRPr kumimoji="0" lang="fr-FR"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85728"/>
            <a:ext cx="9144000" cy="3970318"/>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Chaque carpelle est composé d'un ovaire, partie renflée et creuse contenant les ovules, et d'un style, prolongement de l'ovaire qui s'épanouit à sa partie terminale en un stigmate destiné à capter les grains de pollen véhiculés par le vent ou les insectes. Chez les angiospermes, les ovules qui sont enfermés dans l'ovaire ne présentent pas de chambre pollinique et sont entourés de deux téguments: le tégument interne, ou "</a:t>
            </a:r>
            <a:r>
              <a:rPr lang="fr-FR" sz="2800" dirty="0" err="1" smtClean="0">
                <a:latin typeface="Times New Roman" pitchFamily="18" charset="0"/>
                <a:cs typeface="Times New Roman" pitchFamily="18" charset="0"/>
              </a:rPr>
              <a:t>macrosporophylle</a:t>
            </a:r>
            <a:r>
              <a:rPr lang="fr-FR" sz="2800" dirty="0" smtClean="0">
                <a:latin typeface="Times New Roman" pitchFamily="18" charset="0"/>
                <a:cs typeface="Times New Roman" pitchFamily="18" charset="0"/>
              </a:rPr>
              <a:t>", et le tégument externe qui est une enveloppe supplémentaire du macrosporange - nucelle.</a:t>
            </a:r>
            <a:endParaRPr lang="fr-FR" sz="2800" dirty="0">
              <a:latin typeface="Times New Roman" pitchFamily="18" charset="0"/>
              <a:cs typeface="Times New Roman" pitchFamily="18"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500042"/>
            <a:ext cx="8929718" cy="6124754"/>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Le plus souvent, il n'existe qu'une seule cellule mère des macrospores au sein du nucelle. Après méiose, trois des quatre macrospores dégénèrent en général. La macrospore restante se développe par mitoses (trois seulement le plus fréquemment) pour donner le gamétophyte femelle ou "sac embryonnaire", petit massif ovoïde, constitué seulement de sept cellules : au pôle micropylaire, une oosphère unique entourée de deux cellules stériles, les synergides; au pôle opposé, trois cellules stériles, les antipodes; au centre une grande cellule vacuolisée avec deux noyaux haploïdes, les noyaux accessoires ou secondaires. Dans ce gamétophyte femelle, on ne trouve plus ici de structure pouvant rappeler un archégone comme c'était encore le cas pour les ovules de gymnospermes.</a:t>
            </a:r>
            <a:endParaRPr lang="fr-FR" sz="2800" dirty="0">
              <a:latin typeface="Times New Roman" pitchFamily="18" charset="0"/>
              <a:cs typeface="Times New Roman" pitchFamily="18"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Schéma général d'une fleur (angiosperme)"/>
          <p:cNvPicPr>
            <a:picLocks noChangeAspect="1" noChangeArrowheads="1"/>
          </p:cNvPicPr>
          <p:nvPr/>
        </p:nvPicPr>
        <p:blipFill>
          <a:blip r:embed="rId2"/>
          <a:srcRect/>
          <a:stretch>
            <a:fillRect/>
          </a:stretch>
        </p:blipFill>
        <p:spPr bwMode="auto">
          <a:xfrm>
            <a:off x="0" y="0"/>
            <a:ext cx="9144000" cy="5786454"/>
          </a:xfrm>
          <a:prstGeom prst="rect">
            <a:avLst/>
          </a:prstGeom>
          <a:noFill/>
        </p:spPr>
      </p:pic>
      <p:sp>
        <p:nvSpPr>
          <p:cNvPr id="3" name="ZoneTexte 2"/>
          <p:cNvSpPr txBox="1"/>
          <p:nvPr/>
        </p:nvSpPr>
        <p:spPr>
          <a:xfrm>
            <a:off x="428596" y="6000768"/>
            <a:ext cx="8715404" cy="523220"/>
          </a:xfrm>
          <a:prstGeom prst="rect">
            <a:avLst/>
          </a:prstGeom>
          <a:noFill/>
        </p:spPr>
        <p:txBody>
          <a:bodyPr wrap="square" rtlCol="0">
            <a:spAutoFit/>
          </a:bodyPr>
          <a:lstStyle/>
          <a:p>
            <a:pPr algn="ctr"/>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Schéma général d’une fleur angiosperme</a:t>
            </a:r>
            <a:endParaRPr lang="fr-FR" sz="28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144000" cy="7417415"/>
          </a:xfrm>
          <a:prstGeom prst="rect">
            <a:avLst/>
          </a:prstGeom>
          <a:noFill/>
        </p:spPr>
        <p:txBody>
          <a:bodyPr wrap="square" rtlCol="0">
            <a:spAutoFit/>
          </a:bodyPr>
          <a:lstStyle/>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II-5-Les angiospermes - Reproduction</a:t>
            </a:r>
          </a:p>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1-La multiplication végétative</a:t>
            </a:r>
          </a:p>
          <a:p>
            <a:pPr algn="just"/>
            <a:r>
              <a:rPr lang="fr-FR" sz="2800" dirty="0" smtClean="0">
                <a:latin typeface="Times New Roman" pitchFamily="18" charset="0"/>
                <a:cs typeface="Times New Roman" pitchFamily="18" charset="0"/>
              </a:rPr>
              <a:t>Elle est relativement moins répandue chez les angiospermes que dans les autres embranchements de végétaux. Elle n'affecte que la phase </a:t>
            </a:r>
            <a:r>
              <a:rPr lang="fr-FR" sz="2800" dirty="0" err="1" smtClean="0">
                <a:latin typeface="Times New Roman" pitchFamily="18" charset="0"/>
                <a:cs typeface="Times New Roman" pitchFamily="18" charset="0"/>
              </a:rPr>
              <a:t>sporophytique</a:t>
            </a:r>
            <a:r>
              <a:rPr lang="fr-FR" sz="2800" dirty="0" smtClean="0">
                <a:latin typeface="Times New Roman" pitchFamily="18" charset="0"/>
                <a:cs typeface="Times New Roman" pitchFamily="18" charset="0"/>
              </a:rPr>
              <a:t> et est assurée par l'enracinement d'organes végétatifs plus ou moins spécialisés. Ce sont des tiges marcottées ou greffées, des bulbes, des bulbilles, des tubercules, des stolons, des drageons....</a:t>
            </a:r>
          </a:p>
          <a:p>
            <a:pPr algn="just"/>
            <a:r>
              <a:rPr lang="fr-FR" sz="2800" dirty="0" smtClean="0">
                <a:latin typeface="Times New Roman" pitchFamily="18" charset="0"/>
                <a:cs typeface="Times New Roman" pitchFamily="18" charset="0"/>
              </a:rPr>
              <a:t>Naturellement peu fréquente, elle est cependant pour certains groupes d'angiospermes le seul mode de multiplication efficace dont ils disposent. C'est par exemple le cas du bananier qui se multiplie uniquement par </a:t>
            </a:r>
            <a:r>
              <a:rPr lang="fr-FR" sz="2800" dirty="0" err="1" smtClean="0">
                <a:latin typeface="Times New Roman" pitchFamily="18" charset="0"/>
                <a:cs typeface="Times New Roman" pitchFamily="18" charset="0"/>
              </a:rPr>
              <a:t>thallage</a:t>
            </a:r>
            <a:r>
              <a:rPr lang="fr-FR" sz="2800" dirty="0" smtClean="0">
                <a:latin typeface="Times New Roman" pitchFamily="18" charset="0"/>
                <a:cs typeface="Times New Roman" pitchFamily="18" charset="0"/>
              </a:rPr>
              <a:t>. Cette capacité à la multiplication végétative, qui résulte de la totipotence de la cellule végétale est mise à profit en laboratoire pour multiplier in vitro les individus présentant un intérêt économique.</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4282" y="285728"/>
            <a:ext cx="8929718" cy="4832092"/>
          </a:xfrm>
          <a:prstGeom prst="rect">
            <a:avLst/>
          </a:prstGeom>
          <a:noFill/>
        </p:spPr>
        <p:txBody>
          <a:bodyPr wrap="square" rtlCol="0">
            <a:spAutoFit/>
          </a:bodyPr>
          <a:lstStyle/>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2-La reproduction sexuée</a:t>
            </a:r>
          </a:p>
          <a:p>
            <a:pPr algn="just"/>
            <a:r>
              <a:rPr lang="fr-FR" sz="2800" dirty="0" smtClean="0">
                <a:latin typeface="Times New Roman" pitchFamily="18" charset="0"/>
                <a:cs typeface="Times New Roman" pitchFamily="18" charset="0"/>
              </a:rPr>
              <a:t>Le cycle biologique des angiospermes est toujours typiquement </a:t>
            </a:r>
            <a:r>
              <a:rPr lang="fr-FR" sz="2800" dirty="0" err="1" smtClean="0">
                <a:latin typeface="Times New Roman" pitchFamily="18" charset="0"/>
                <a:cs typeface="Times New Roman" pitchFamily="18" charset="0"/>
              </a:rPr>
              <a:t>diplo</a:t>
            </a:r>
            <a:r>
              <a:rPr lang="fr-FR" sz="2800" dirty="0" smtClean="0">
                <a:latin typeface="Times New Roman" pitchFamily="18" charset="0"/>
                <a:cs typeface="Times New Roman" pitchFamily="18" charset="0"/>
              </a:rPr>
              <a:t>-</a:t>
            </a:r>
            <a:r>
              <a:rPr lang="fr-FR" sz="2800" dirty="0" err="1" smtClean="0">
                <a:latin typeface="Times New Roman" pitchFamily="18" charset="0"/>
                <a:cs typeface="Times New Roman" pitchFamily="18" charset="0"/>
              </a:rPr>
              <a:t>haplophasique</a:t>
            </a:r>
            <a:r>
              <a:rPr lang="fr-FR" sz="2800" dirty="0" smtClean="0">
                <a:latin typeface="Times New Roman" pitchFamily="18" charset="0"/>
                <a:cs typeface="Times New Roman" pitchFamily="18" charset="0"/>
              </a:rPr>
              <a:t>. La prédominance de la phase </a:t>
            </a:r>
            <a:r>
              <a:rPr lang="fr-FR" sz="2800" dirty="0" err="1" smtClean="0">
                <a:latin typeface="Times New Roman" pitchFamily="18" charset="0"/>
                <a:cs typeface="Times New Roman" pitchFamily="18" charset="0"/>
              </a:rPr>
              <a:t>sporophytique</a:t>
            </a:r>
            <a:r>
              <a:rPr lang="fr-FR" sz="2800" dirty="0" smtClean="0">
                <a:latin typeface="Times New Roman" pitchFamily="18" charset="0"/>
                <a:cs typeface="Times New Roman" pitchFamily="18" charset="0"/>
              </a:rPr>
              <a:t> se traduit morphologiquement par la taille incomparablement plus grande des sporophytes par rapport aux gamétophytes (réduits à 7 cellules pour le gamétophyte femelle ou sac embryonnaire et à deux pour le gamétophyte mâle ou grain de pollen) et physiologiquement par le développement parasite des gamétophytes dans les tissus des sporophytes.</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28604"/>
            <a:ext cx="9144000" cy="4832092"/>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Au contact des stigmates, situés à l'extrémité du pistil, le grain de pollen des angiospermes émet un fin prolongement appelé tube pollinique, conduisant le noyau reproducteur haploïde jusqu'au contact d'un ovule. La migration du tube pollinique à travers les tissus du style, puis de l'ovaire, est un processus actif. Ce mode de fécondation est donc toujours une siphonogamie caractérisée par l'absence de gamètes mâles mobiles et de phase nageuse dans un milieu aqueux. Lorsque le tube pollinique arrive au contact du micropyle de l'ovule, le noyau reproducteur se divise pour donner deux noyaux fécondants :</a:t>
            </a:r>
            <a:endParaRPr lang="fr-FR" sz="2800" dirty="0">
              <a:latin typeface="Times New Roman" pitchFamily="18" charset="0"/>
              <a:cs typeface="Times New Roman" pitchFamily="18"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500042"/>
            <a:ext cx="9144000" cy="3539430"/>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l'un des deux fécondera l'oosphère pour donner un œuf principal diploïde, qui se développera en embryon </a:t>
            </a:r>
            <a:r>
              <a:rPr lang="fr-FR" sz="2800" dirty="0" err="1" smtClean="0">
                <a:latin typeface="Times New Roman" pitchFamily="18" charset="0"/>
                <a:cs typeface="Times New Roman" pitchFamily="18" charset="0"/>
              </a:rPr>
              <a:t>sporophytique</a:t>
            </a:r>
            <a:r>
              <a:rPr lang="fr-FR" sz="2800" dirty="0" smtClean="0">
                <a:latin typeface="Times New Roman" pitchFamily="18" charset="0"/>
                <a:cs typeface="Times New Roman" pitchFamily="18" charset="0"/>
              </a:rPr>
              <a:t>. L'autre noyau mâle fusionnera avec les deux noyaux accessoires du sac embryonnaire pour donner un œuf accessoire triploïde (3n chromosomes) et l'albumen, qui se développera par mitoses successives pour donner un tissu nourricier triploïde au dépend duquel l‘</a:t>
            </a:r>
            <a:r>
              <a:rPr lang="fr-FR" sz="2800" dirty="0" err="1" smtClean="0">
                <a:latin typeface="Times New Roman" pitchFamily="18" charset="0"/>
                <a:cs typeface="Times New Roman" pitchFamily="18" charset="0"/>
              </a:rPr>
              <a:t>oeuf</a:t>
            </a:r>
            <a:r>
              <a:rPr lang="fr-FR" sz="2800" dirty="0" smtClean="0">
                <a:latin typeface="Times New Roman" pitchFamily="18" charset="0"/>
                <a:cs typeface="Times New Roman" pitchFamily="18" charset="0"/>
              </a:rPr>
              <a:t> principal se développera.</a:t>
            </a:r>
            <a:endParaRPr lang="fr-FR" sz="2800" dirty="0">
              <a:latin typeface="Times New Roman" pitchFamily="18" charset="0"/>
              <a:cs typeface="Times New Roman" pitchFamily="18"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500042"/>
            <a:ext cx="9144000" cy="5262979"/>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Chez les angiospermes il y a donc double fécondation. La fécondation est en outre suivie d'un durcissement des téguments de l'ovule et d'une forte déshydratation des tissus : comme chez les gymnospermes il y a formation d'une graine. Parallèlement, chez les angiospermes, les parois de l'ovaire se transforment par durcissement ou accumulation de réserves, permettant la formation d'un fruit, respectivement sec ou charnu. L'invention du fruit est l'un des facteurs qui confère aux angiospermes une meilleure adaptation au milieu terrestre que les gymnospermes, en permettant, en particulier, une dissémination des graines sur de plus grandes distances grâce aux animaux (</a:t>
            </a:r>
            <a:r>
              <a:rPr lang="fr-FR" sz="2800" dirty="0" err="1" smtClean="0">
                <a:latin typeface="Times New Roman" pitchFamily="18" charset="0"/>
                <a:cs typeface="Times New Roman" pitchFamily="18" charset="0"/>
              </a:rPr>
              <a:t>entomophilie</a:t>
            </a:r>
            <a:r>
              <a:rPr lang="fr-FR" sz="2800" dirty="0" smtClean="0">
                <a:latin typeface="Times New Roman" pitchFamily="18" charset="0"/>
                <a:cs typeface="Times New Roman" pitchFamily="18" charset="0"/>
              </a:rPr>
              <a:t>) et au vent (anémophilie).</a:t>
            </a:r>
            <a:endParaRPr lang="fr-FR" sz="2800" dirty="0">
              <a:latin typeface="Times New Roman" pitchFamily="18" charset="0"/>
              <a:cs typeface="Times New Roman" pitchFamily="18"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La fleur (photo P. Gantet)"/>
          <p:cNvPicPr>
            <a:picLocks noChangeAspect="1" noChangeArrowheads="1"/>
          </p:cNvPicPr>
          <p:nvPr/>
        </p:nvPicPr>
        <p:blipFill>
          <a:blip r:embed="rId2"/>
          <a:srcRect/>
          <a:stretch>
            <a:fillRect/>
          </a:stretch>
        </p:blipFill>
        <p:spPr bwMode="auto">
          <a:xfrm>
            <a:off x="1000100" y="571480"/>
            <a:ext cx="3071834" cy="3071834"/>
          </a:xfrm>
          <a:prstGeom prst="rect">
            <a:avLst/>
          </a:prstGeom>
          <a:noFill/>
        </p:spPr>
      </p:pic>
      <p:pic>
        <p:nvPicPr>
          <p:cNvPr id="179204" name="Picture 4" descr="Le pistil (photo P. Gantet)"/>
          <p:cNvPicPr>
            <a:picLocks noChangeAspect="1" noChangeArrowheads="1"/>
          </p:cNvPicPr>
          <p:nvPr/>
        </p:nvPicPr>
        <p:blipFill>
          <a:blip r:embed="rId3"/>
          <a:srcRect/>
          <a:stretch>
            <a:fillRect/>
          </a:stretch>
        </p:blipFill>
        <p:spPr bwMode="auto">
          <a:xfrm>
            <a:off x="4357686" y="571480"/>
            <a:ext cx="4214842" cy="3000396"/>
          </a:xfrm>
          <a:prstGeom prst="rect">
            <a:avLst/>
          </a:prstGeom>
          <a:noFill/>
        </p:spPr>
      </p:pic>
      <p:pic>
        <p:nvPicPr>
          <p:cNvPr id="179206" name="Picture 6" descr="Fruit contenant les graines (photo P. Gantet)"/>
          <p:cNvPicPr>
            <a:picLocks noChangeAspect="1" noChangeArrowheads="1"/>
          </p:cNvPicPr>
          <p:nvPr/>
        </p:nvPicPr>
        <p:blipFill>
          <a:blip r:embed="rId4"/>
          <a:srcRect/>
          <a:stretch>
            <a:fillRect/>
          </a:stretch>
        </p:blipFill>
        <p:spPr bwMode="auto">
          <a:xfrm>
            <a:off x="1785918" y="3714752"/>
            <a:ext cx="6215106" cy="2714644"/>
          </a:xfrm>
          <a:prstGeom prst="rect">
            <a:avLst/>
          </a:prstGeom>
          <a:noFill/>
        </p:spPr>
      </p:pic>
      <p:sp>
        <p:nvSpPr>
          <p:cNvPr id="5" name="ZoneTexte 4"/>
          <p:cNvSpPr txBox="1"/>
          <p:nvPr/>
        </p:nvSpPr>
        <p:spPr>
          <a:xfrm>
            <a:off x="5929322" y="214290"/>
            <a:ext cx="1285884" cy="369332"/>
          </a:xfrm>
          <a:prstGeom prst="rect">
            <a:avLst/>
          </a:prstGeom>
          <a:noFill/>
        </p:spPr>
        <p:txBody>
          <a:bodyPr wrap="square" rtlCol="0">
            <a:spAutoFit/>
          </a:bodyPr>
          <a:lstStyle/>
          <a:p>
            <a:r>
              <a:rPr lang="fr-FR" b="1" u="sng" dirty="0" smtClean="0">
                <a:solidFill>
                  <a:srgbClr val="FF0000"/>
                </a:solidFill>
                <a:effectLst>
                  <a:outerShdw blurRad="38100" dist="38100" dir="2700000" algn="tl">
                    <a:srgbClr val="000000">
                      <a:alpha val="43137"/>
                    </a:srgbClr>
                  </a:outerShdw>
                </a:effectLst>
              </a:rPr>
              <a:t>pistil</a:t>
            </a:r>
            <a:endParaRPr lang="fr-FR" b="1" u="sng" dirty="0">
              <a:solidFill>
                <a:srgbClr val="FF0000"/>
              </a:solidFill>
              <a:effectLst>
                <a:outerShdw blurRad="38100" dist="38100" dir="2700000" algn="tl">
                  <a:srgbClr val="000000">
                    <a:alpha val="43137"/>
                  </a:srgbClr>
                </a:outerShdw>
              </a:effectLst>
            </a:endParaRPr>
          </a:p>
        </p:txBody>
      </p:sp>
      <p:sp>
        <p:nvSpPr>
          <p:cNvPr id="6" name="ZoneTexte 5"/>
          <p:cNvSpPr txBox="1"/>
          <p:nvPr/>
        </p:nvSpPr>
        <p:spPr>
          <a:xfrm>
            <a:off x="1142976" y="214290"/>
            <a:ext cx="1857388" cy="369332"/>
          </a:xfrm>
          <a:prstGeom prst="rect">
            <a:avLst/>
          </a:prstGeom>
          <a:noFill/>
        </p:spPr>
        <p:txBody>
          <a:bodyPr wrap="square" rtlCol="0">
            <a:spAutoFit/>
          </a:bodyPr>
          <a:lstStyle/>
          <a:p>
            <a:r>
              <a:rPr lang="fr-FR" b="1" u="sng" dirty="0" smtClean="0">
                <a:solidFill>
                  <a:srgbClr val="FF0000"/>
                </a:solidFill>
                <a:effectLst>
                  <a:outerShdw blurRad="38100" dist="38100" dir="2700000" algn="tl">
                    <a:srgbClr val="000000">
                      <a:alpha val="43137"/>
                    </a:srgbClr>
                  </a:outerShdw>
                </a:effectLst>
              </a:rPr>
              <a:t>fleur</a:t>
            </a:r>
            <a:endParaRPr lang="fr-FR" b="1" u="sng" dirty="0">
              <a:solidFill>
                <a:srgbClr val="FF0000"/>
              </a:solidFill>
              <a:effectLst>
                <a:outerShdw blurRad="38100" dist="38100" dir="2700000" algn="tl">
                  <a:srgbClr val="000000">
                    <a:alpha val="43137"/>
                  </a:srgbClr>
                </a:outerShdw>
              </a:effectLst>
            </a:endParaRPr>
          </a:p>
        </p:txBody>
      </p:sp>
      <p:sp>
        <p:nvSpPr>
          <p:cNvPr id="7" name="ZoneTexte 6"/>
          <p:cNvSpPr txBox="1"/>
          <p:nvPr/>
        </p:nvSpPr>
        <p:spPr>
          <a:xfrm>
            <a:off x="3500430" y="6572272"/>
            <a:ext cx="2071702" cy="369332"/>
          </a:xfrm>
          <a:prstGeom prst="rect">
            <a:avLst/>
          </a:prstGeom>
          <a:noFill/>
        </p:spPr>
        <p:txBody>
          <a:bodyPr wrap="square" rtlCol="0">
            <a:spAutoFit/>
          </a:bodyPr>
          <a:lstStyle/>
          <a:p>
            <a:r>
              <a:rPr lang="fr-FR" b="1" u="sng" dirty="0" smtClean="0">
                <a:solidFill>
                  <a:srgbClr val="FF0000"/>
                </a:solidFill>
                <a:effectLst>
                  <a:outerShdw blurRad="38100" dist="38100" dir="2700000" algn="tl">
                    <a:srgbClr val="000000">
                      <a:alpha val="43137"/>
                    </a:srgbClr>
                  </a:outerShdw>
                </a:effectLst>
              </a:rPr>
              <a:t>Fruit </a:t>
            </a:r>
            <a:endParaRPr lang="fr-FR" b="1" u="sng"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4832092"/>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Ci-dessus : transformation de l'ovaire en fruit (photos de P. </a:t>
            </a:r>
            <a:r>
              <a:rPr lang="fr-FR" sz="2800" dirty="0" err="1" smtClean="0">
                <a:latin typeface="Times New Roman" pitchFamily="18" charset="0"/>
                <a:cs typeface="Times New Roman" pitchFamily="18" charset="0"/>
              </a:rPr>
              <a:t>Gantet</a:t>
            </a:r>
            <a:r>
              <a:rPr lang="fr-FR" sz="2800" dirty="0" smtClean="0">
                <a:latin typeface="Times New Roman" pitchFamily="18" charset="0"/>
                <a:cs typeface="Times New Roman" pitchFamily="18" charset="0"/>
              </a:rPr>
              <a:t>)</a:t>
            </a:r>
          </a:p>
          <a:p>
            <a:pPr algn="just"/>
            <a:r>
              <a:rPr lang="fr-FR" sz="2800" dirty="0" smtClean="0">
                <a:latin typeface="Times New Roman" pitchFamily="18" charset="0"/>
                <a:cs typeface="Times New Roman" pitchFamily="18" charset="0"/>
              </a:rPr>
              <a:t>D'autres facteurs ont sans doute joué un rôle déterminant dans le succès des angiospermes qui ont peu à peu remplacé les autres groupes de végétaux et en particulier les conifères :</a:t>
            </a:r>
          </a:p>
          <a:p>
            <a:pPr algn="just"/>
            <a:r>
              <a:rPr lang="fr-FR" sz="2800" dirty="0" smtClean="0">
                <a:latin typeface="Times New Roman" pitchFamily="18" charset="0"/>
                <a:cs typeface="Times New Roman" pitchFamily="18" charset="0"/>
              </a:rPr>
              <a:t>la protection accrue du gamétophyte femelle dans un ovule </a:t>
            </a:r>
            <a:r>
              <a:rPr lang="fr-FR" sz="2800" dirty="0" err="1" smtClean="0">
                <a:latin typeface="Times New Roman" pitchFamily="18" charset="0"/>
                <a:cs typeface="Times New Roman" pitchFamily="18" charset="0"/>
              </a:rPr>
              <a:t>bi-tégumenté</a:t>
            </a:r>
            <a:r>
              <a:rPr lang="fr-FR" sz="2800" dirty="0" smtClean="0">
                <a:latin typeface="Times New Roman" pitchFamily="18" charset="0"/>
                <a:cs typeface="Times New Roman" pitchFamily="18" charset="0"/>
              </a:rPr>
              <a:t> et un ovaire (</a:t>
            </a:r>
            <a:r>
              <a:rPr lang="fr-FR" sz="2800" dirty="0" err="1" smtClean="0">
                <a:latin typeface="Times New Roman" pitchFamily="18" charset="0"/>
                <a:cs typeface="Times New Roman" pitchFamily="18" charset="0"/>
              </a:rPr>
              <a:t>angiovulie</a:t>
            </a:r>
            <a:r>
              <a:rPr lang="fr-FR" sz="2800" dirty="0" smtClean="0">
                <a:latin typeface="Times New Roman" pitchFamily="18" charset="0"/>
                <a:cs typeface="Times New Roman" pitchFamily="18" charset="0"/>
              </a:rPr>
              <a:t>), la miniaturisation extrême des ovules qui a permis une augmentation potentielle du nombre des ovules donc du nombre de graines produits par une seule fleur,</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1720" y="332656"/>
            <a:ext cx="5350183" cy="584775"/>
          </a:xfrm>
          <a:prstGeom prst="rect">
            <a:avLst/>
          </a:prstGeom>
        </p:spPr>
        <p:txBody>
          <a:bodyPr wrap="none">
            <a:spAutoFit/>
          </a:bodyPr>
          <a:lstStyle/>
          <a:p>
            <a:pPr algn="ctr"/>
            <a:r>
              <a:rPr lang="fr-CH" sz="3200" b="1" dirty="0" err="1" smtClean="0">
                <a:solidFill>
                  <a:srgbClr val="C00000"/>
                </a:solidFill>
                <a:effectLst>
                  <a:outerShdw blurRad="38100" dist="38100" dir="2700000" algn="tl">
                    <a:srgbClr val="C0C0C0"/>
                  </a:outerShdw>
                </a:effectLst>
              </a:rPr>
              <a:t>Marchantiopsida</a:t>
            </a:r>
            <a:r>
              <a:rPr lang="fr-CH" sz="3200" b="1" dirty="0" smtClean="0">
                <a:solidFill>
                  <a:srgbClr val="C00000"/>
                </a:solidFill>
                <a:effectLst>
                  <a:outerShdw blurRad="38100" dist="38100" dir="2700000" algn="tl">
                    <a:srgbClr val="C0C0C0"/>
                  </a:outerShdw>
                </a:effectLst>
              </a:rPr>
              <a:t> (Hépatiques)</a:t>
            </a:r>
            <a:endParaRPr lang="fr-FR" sz="3200" dirty="0">
              <a:solidFill>
                <a:srgbClr val="C00000"/>
              </a:solidFill>
            </a:endParaRPr>
          </a:p>
        </p:txBody>
      </p:sp>
      <p:sp>
        <p:nvSpPr>
          <p:cNvPr id="3" name="Rectangle 2"/>
          <p:cNvSpPr/>
          <p:nvPr/>
        </p:nvSpPr>
        <p:spPr>
          <a:xfrm>
            <a:off x="827584" y="1412776"/>
            <a:ext cx="7920880" cy="3046988"/>
          </a:xfrm>
          <a:prstGeom prst="rect">
            <a:avLst/>
          </a:prstGeom>
        </p:spPr>
        <p:txBody>
          <a:bodyPr wrap="square">
            <a:spAutoFit/>
          </a:bodyPr>
          <a:lstStyle/>
          <a:p>
            <a:pPr marL="457200" indent="-457200" algn="just" eaLnBrk="0" hangingPunct="0">
              <a:buFontTx/>
              <a:buChar char="-"/>
            </a:pPr>
            <a:r>
              <a:rPr lang="fr-CH" sz="2400" i="1" u="sng" dirty="0" smtClean="0">
                <a:latin typeface="Times New Roman" pitchFamily="18" charset="0"/>
                <a:cs typeface="Times New Roman" pitchFamily="18" charset="0"/>
              </a:rPr>
              <a:t>Quelques caractères dérivés propres</a:t>
            </a:r>
            <a:r>
              <a:rPr lang="fr-CH" sz="2400" dirty="0" smtClean="0">
                <a:latin typeface="Times New Roman" pitchFamily="18" charset="0"/>
                <a:cs typeface="Times New Roman" pitchFamily="18" charset="0"/>
              </a:rPr>
              <a:t> :</a:t>
            </a:r>
          </a:p>
          <a:p>
            <a:pPr marL="1371600" lvl="2" indent="-457200" algn="just" eaLnBrk="0" hangingPunct="0">
              <a:buFont typeface="Wingdings" pitchFamily="2" charset="2"/>
              <a:buChar char="Ø"/>
            </a:pPr>
            <a:r>
              <a:rPr lang="fr-CH" sz="2400" dirty="0" smtClean="0">
                <a:solidFill>
                  <a:srgbClr val="0000FF"/>
                </a:solidFill>
                <a:latin typeface="Times New Roman" pitchFamily="18" charset="0"/>
                <a:cs typeface="Times New Roman" pitchFamily="18" charset="0"/>
              </a:rPr>
              <a:t>Le </a:t>
            </a:r>
            <a:r>
              <a:rPr lang="fr-CH" sz="2400" b="1" dirty="0" err="1" smtClean="0">
                <a:solidFill>
                  <a:srgbClr val="0000FF"/>
                </a:solidFill>
                <a:effectLst>
                  <a:outerShdw blurRad="38100" dist="38100" dir="2700000" algn="tl">
                    <a:srgbClr val="C0C0C0"/>
                  </a:outerShdw>
                </a:effectLst>
                <a:latin typeface="Times New Roman" pitchFamily="18" charset="0"/>
                <a:cs typeface="Times New Roman" pitchFamily="18" charset="0"/>
              </a:rPr>
              <a:t>protonema</a:t>
            </a:r>
            <a:r>
              <a:rPr lang="fr-CH" sz="2400" dirty="0" smtClean="0">
                <a:solidFill>
                  <a:srgbClr val="0000FF"/>
                </a:solidFill>
                <a:latin typeface="Times New Roman" pitchFamily="18" charset="0"/>
                <a:cs typeface="Times New Roman" pitchFamily="18" charset="0"/>
              </a:rPr>
              <a:t> est en série. </a:t>
            </a:r>
          </a:p>
          <a:p>
            <a:pPr marL="1371600" lvl="2" indent="-457200" algn="just" eaLnBrk="0" hangingPunct="0">
              <a:buFont typeface="Wingdings" pitchFamily="2" charset="2"/>
              <a:buChar char="Ø"/>
            </a:pPr>
            <a:r>
              <a:rPr lang="fr-CH" sz="2400" dirty="0" smtClean="0">
                <a:solidFill>
                  <a:srgbClr val="0000FF"/>
                </a:solidFill>
                <a:latin typeface="Times New Roman" pitchFamily="18" charset="0"/>
                <a:cs typeface="Times New Roman" pitchFamily="18" charset="0"/>
              </a:rPr>
              <a:t>Le </a:t>
            </a:r>
            <a:r>
              <a:rPr lang="fr-CH" sz="2400" b="1" dirty="0" smtClean="0">
                <a:solidFill>
                  <a:srgbClr val="0000FF"/>
                </a:solidFill>
                <a:effectLst>
                  <a:outerShdw blurRad="38100" dist="38100" dir="2700000" algn="tl">
                    <a:srgbClr val="C0C0C0"/>
                  </a:outerShdw>
                </a:effectLst>
                <a:latin typeface="Times New Roman" pitchFamily="18" charset="0"/>
                <a:cs typeface="Times New Roman" pitchFamily="18" charset="0"/>
              </a:rPr>
              <a:t>rhizoïde</a:t>
            </a:r>
            <a:r>
              <a:rPr lang="fr-CH" sz="2400" dirty="0" smtClean="0">
                <a:solidFill>
                  <a:srgbClr val="0000FF"/>
                </a:solidFill>
                <a:latin typeface="Times New Roman" pitchFamily="18" charset="0"/>
                <a:cs typeface="Times New Roman" pitchFamily="18" charset="0"/>
              </a:rPr>
              <a:t> est généralement unicellulaire. </a:t>
            </a:r>
          </a:p>
          <a:p>
            <a:pPr marL="1371600" lvl="2" indent="-457200" algn="just" eaLnBrk="0" hangingPunct="0">
              <a:buFont typeface="Wingdings" pitchFamily="2" charset="2"/>
              <a:buChar char="Ø"/>
            </a:pPr>
            <a:r>
              <a:rPr lang="fr-CH" sz="2400" dirty="0" smtClean="0">
                <a:solidFill>
                  <a:srgbClr val="0000FF"/>
                </a:solidFill>
                <a:latin typeface="Times New Roman" pitchFamily="18" charset="0"/>
                <a:cs typeface="Times New Roman" pitchFamily="18" charset="0"/>
              </a:rPr>
              <a:t>Le </a:t>
            </a:r>
            <a:r>
              <a:rPr lang="fr-CH" sz="2400" b="1" dirty="0" smtClean="0">
                <a:solidFill>
                  <a:srgbClr val="0000FF"/>
                </a:solidFill>
                <a:effectLst>
                  <a:outerShdw blurRad="38100" dist="38100" dir="2700000" algn="tl">
                    <a:srgbClr val="C0C0C0"/>
                  </a:outerShdw>
                </a:effectLst>
                <a:latin typeface="Times New Roman" pitchFamily="18" charset="0"/>
                <a:cs typeface="Times New Roman" pitchFamily="18" charset="0"/>
              </a:rPr>
              <a:t>gamétophyte mature</a:t>
            </a:r>
            <a:r>
              <a:rPr lang="fr-CH" sz="2400" dirty="0" smtClean="0">
                <a:solidFill>
                  <a:srgbClr val="0000FF"/>
                </a:solidFill>
                <a:latin typeface="Times New Roman" pitchFamily="18" charset="0"/>
                <a:cs typeface="Times New Roman" pitchFamily="18" charset="0"/>
              </a:rPr>
              <a:t> en position </a:t>
            </a:r>
            <a:r>
              <a:rPr lang="fr-CH" sz="2400" dirty="0" err="1" smtClean="0">
                <a:solidFill>
                  <a:srgbClr val="0000FF"/>
                </a:solidFill>
                <a:latin typeface="Times New Roman" pitchFamily="18" charset="0"/>
                <a:cs typeface="Times New Roman" pitchFamily="18" charset="0"/>
              </a:rPr>
              <a:t>dorso</a:t>
            </a:r>
            <a:r>
              <a:rPr lang="fr-CH" sz="2400" dirty="0" smtClean="0">
                <a:solidFill>
                  <a:srgbClr val="0000FF"/>
                </a:solidFill>
                <a:latin typeface="Times New Roman" pitchFamily="18" charset="0"/>
                <a:cs typeface="Times New Roman" pitchFamily="18" charset="0"/>
              </a:rPr>
              <a:t>-ventrale.</a:t>
            </a:r>
          </a:p>
          <a:p>
            <a:pPr marL="1371600" lvl="2" indent="-457200" algn="just" eaLnBrk="0" hangingPunct="0">
              <a:buFont typeface="Wingdings" pitchFamily="2" charset="2"/>
              <a:buChar char="Ø"/>
            </a:pPr>
            <a:r>
              <a:rPr lang="fr-CH" sz="2400" dirty="0" smtClean="0">
                <a:solidFill>
                  <a:srgbClr val="0000FF"/>
                </a:solidFill>
                <a:latin typeface="Times New Roman" pitchFamily="18" charset="0"/>
                <a:cs typeface="Times New Roman" pitchFamily="18" charset="0"/>
              </a:rPr>
              <a:t>On trouve des </a:t>
            </a:r>
            <a:r>
              <a:rPr lang="fr-CH" sz="2400" b="1" dirty="0" smtClean="0">
                <a:solidFill>
                  <a:srgbClr val="0000FF"/>
                </a:solidFill>
                <a:effectLst>
                  <a:outerShdw blurRad="38100" dist="38100" dir="2700000" algn="tl">
                    <a:srgbClr val="C0C0C0"/>
                  </a:outerShdw>
                </a:effectLst>
                <a:latin typeface="Times New Roman" pitchFamily="18" charset="0"/>
                <a:cs typeface="Times New Roman" pitchFamily="18" charset="0"/>
              </a:rPr>
              <a:t>corps lipidiques</a:t>
            </a:r>
            <a:r>
              <a:rPr lang="fr-CH" sz="2400" dirty="0" smtClean="0">
                <a:solidFill>
                  <a:srgbClr val="0000FF"/>
                </a:solidFill>
                <a:latin typeface="Times New Roman" pitchFamily="18" charset="0"/>
                <a:cs typeface="Times New Roman" pitchFamily="18" charset="0"/>
              </a:rPr>
              <a:t> dans les cellules. </a:t>
            </a:r>
          </a:p>
          <a:p>
            <a:pPr marL="1371600" lvl="2" indent="-457200" algn="just" eaLnBrk="0" hangingPunct="0">
              <a:buFont typeface="Wingdings" pitchFamily="2" charset="2"/>
              <a:buChar char="Ø"/>
            </a:pPr>
            <a:r>
              <a:rPr lang="fr-CH" sz="2400" dirty="0" smtClean="0">
                <a:solidFill>
                  <a:srgbClr val="0000FF"/>
                </a:solidFill>
                <a:latin typeface="Times New Roman" pitchFamily="18" charset="0"/>
                <a:cs typeface="Times New Roman" pitchFamily="18" charset="0"/>
              </a:rPr>
              <a:t>La </a:t>
            </a:r>
            <a:r>
              <a:rPr lang="fr-CH" sz="2400" b="1" dirty="0" smtClean="0">
                <a:solidFill>
                  <a:srgbClr val="0000FF"/>
                </a:solidFill>
                <a:effectLst>
                  <a:outerShdw blurRad="38100" dist="38100" dir="2700000" algn="tl">
                    <a:srgbClr val="C0C0C0"/>
                  </a:outerShdw>
                </a:effectLst>
                <a:latin typeface="Times New Roman" pitchFamily="18" charset="0"/>
                <a:cs typeface="Times New Roman" pitchFamily="18" charset="0"/>
              </a:rPr>
              <a:t>capsule</a:t>
            </a:r>
            <a:r>
              <a:rPr lang="fr-CH" sz="2400" dirty="0" smtClean="0">
                <a:solidFill>
                  <a:srgbClr val="0000FF"/>
                </a:solidFill>
                <a:latin typeface="Times New Roman" pitchFamily="18" charset="0"/>
                <a:cs typeface="Times New Roman" pitchFamily="18" charset="0"/>
              </a:rPr>
              <a:t> se mature avant que la tige ne s’allonge. </a:t>
            </a:r>
          </a:p>
          <a:p>
            <a:pPr marL="1371600" lvl="2" indent="-457200" algn="just" eaLnBrk="0" hangingPunct="0">
              <a:buFont typeface="Wingdings" pitchFamily="2" charset="2"/>
              <a:buChar char="Ø"/>
            </a:pPr>
            <a:r>
              <a:rPr lang="fr-CH" sz="2400" dirty="0" smtClean="0">
                <a:solidFill>
                  <a:srgbClr val="0000FF"/>
                </a:solidFill>
                <a:latin typeface="Times New Roman" pitchFamily="18" charset="0"/>
                <a:cs typeface="Times New Roman" pitchFamily="18" charset="0"/>
              </a:rPr>
              <a:t>Ils n’ont </a:t>
            </a:r>
            <a:r>
              <a:rPr lang="fr-CH" sz="2400" b="1" dirty="0" smtClean="0">
                <a:solidFill>
                  <a:srgbClr val="0000FF"/>
                </a:solidFill>
                <a:effectLst>
                  <a:outerShdw blurRad="38100" dist="38100" dir="2700000" algn="tl">
                    <a:srgbClr val="C0C0C0"/>
                  </a:outerShdw>
                </a:effectLst>
                <a:latin typeface="Times New Roman" pitchFamily="18" charset="0"/>
                <a:cs typeface="Times New Roman" pitchFamily="18" charset="0"/>
              </a:rPr>
              <a:t>ni racines, ni système vasculaire</a:t>
            </a:r>
            <a:endParaRPr lang="fr-FR"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4832092"/>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l'amélioration de la pollinisation : alors que chez les gymnospermes les grains de pollens sont aléatoirement transportés par le vent (pollinisation anémophile), chez les angiospermes, le pollen est transporté de manière ciblée par les insectes (pollinisation entomophile) ce qui accroît les chances de fécondation,</a:t>
            </a:r>
          </a:p>
          <a:p>
            <a:pPr algn="just"/>
            <a:r>
              <a:rPr lang="fr-FR" sz="2800" dirty="0" smtClean="0">
                <a:latin typeface="Times New Roman" pitchFamily="18" charset="0"/>
                <a:cs typeface="Times New Roman" pitchFamily="18" charset="0"/>
              </a:rPr>
              <a:t>l'amélioration des tissus conducteurs de sève, en particulier au niveau du xylème où les trachéides des gymnospermes sont remplacés par des vaisseaux parfaits, plus performants pour le transport de la sève brute (eau et sel minéraux).</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500042"/>
            <a:ext cx="9144000" cy="4401205"/>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l'apparition des formes herbacées : les conifères sont tous des arbres ou des arbustes. Les arbres utilisent beaucoup d'énergie pour construire leur appareil végétatif; ils restent plusieurs années à l'état juvénile avant de se reproduire et doivent pouvoir survivre aux saisons défavorables. Au contraire, les espèces herbacées, répandues chez les angiospermes, développent rapidement un appareil végétatif modeste et achèvent leur cycle de reproduction pendant la période favorable et passent ainsi la mauvaise saison sous forme de graine, organe de résistance et de conservation...</a:t>
            </a:r>
            <a:endParaRPr lang="fr-FR" sz="2800" dirty="0">
              <a:latin typeface="Times New Roman" pitchFamily="18" charset="0"/>
              <a:cs typeface="Times New Roman" pitchFamily="18"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500042"/>
            <a:ext cx="9144000" cy="5262979"/>
          </a:xfrm>
          <a:prstGeom prst="rect">
            <a:avLst/>
          </a:prstGeom>
          <a:noFill/>
        </p:spPr>
        <p:txBody>
          <a:bodyPr wrap="square" rtlCol="0">
            <a:spAutoFit/>
          </a:bodyPr>
          <a:lstStyle/>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Quel avenir pour l'évolution de la vie végétale ?</a:t>
            </a:r>
          </a:p>
          <a:p>
            <a:pPr algn="just"/>
            <a:r>
              <a:rPr lang="fr-FR" sz="2800" dirty="0" smtClean="0">
                <a:latin typeface="Times New Roman" pitchFamily="18" charset="0"/>
                <a:cs typeface="Times New Roman" pitchFamily="18" charset="0"/>
              </a:rPr>
              <a:t>Bien sûr, l'évolution future est difficile à prévoir, puisqu'elle dépendra des modifications de l'environnement et il est difficile d'imaginer quelles seront les formes végétales dans quelques centaines de millions d'années.</a:t>
            </a:r>
          </a:p>
          <a:p>
            <a:pPr algn="just"/>
            <a:r>
              <a:rPr lang="fr-FR" sz="2800" dirty="0" smtClean="0">
                <a:latin typeface="Times New Roman" pitchFamily="18" charset="0"/>
                <a:cs typeface="Times New Roman" pitchFamily="18" charset="0"/>
              </a:rPr>
              <a:t>Néanmoins, l'adaptation au milieu terrestre a conduit à une amélioration constante du système de reproduction et de dissémination des végétaux. De ce point de vue, l'évolution de la vie végétale s'est faite dans le sens d'une protection accrue des gamétophytes femelles, porteurs du zygote puis de l'embryon. </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85728"/>
            <a:ext cx="9144000" cy="4832092"/>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Les </a:t>
            </a:r>
            <a:r>
              <a:rPr lang="fr-FR" sz="2800" dirty="0" err="1" smtClean="0">
                <a:latin typeface="Times New Roman" pitchFamily="18" charset="0"/>
                <a:cs typeface="Times New Roman" pitchFamily="18" charset="0"/>
              </a:rPr>
              <a:t>préspermaphytes</a:t>
            </a:r>
            <a:r>
              <a:rPr lang="fr-FR" sz="2800" dirty="0" smtClean="0">
                <a:latin typeface="Times New Roman" pitchFamily="18" charset="0"/>
                <a:cs typeface="Times New Roman" pitchFamily="18" charset="0"/>
              </a:rPr>
              <a:t> ont réalisé l'ovule, c'est à dire l'enveloppement du </a:t>
            </a:r>
            <a:r>
              <a:rPr lang="fr-FR" sz="2800" dirty="0" err="1" smtClean="0">
                <a:latin typeface="Times New Roman" pitchFamily="18" charset="0"/>
                <a:cs typeface="Times New Roman" pitchFamily="18" charset="0"/>
              </a:rPr>
              <a:t>mégasporange</a:t>
            </a:r>
            <a:r>
              <a:rPr lang="fr-FR" sz="2800" dirty="0" smtClean="0">
                <a:latin typeface="Times New Roman" pitchFamily="18" charset="0"/>
                <a:cs typeface="Times New Roman" pitchFamily="18" charset="0"/>
              </a:rPr>
              <a:t>-nucelle (</a:t>
            </a:r>
            <a:r>
              <a:rPr lang="fr-FR" sz="2800" dirty="0" err="1" smtClean="0">
                <a:latin typeface="Times New Roman" pitchFamily="18" charset="0"/>
                <a:cs typeface="Times New Roman" pitchFamily="18" charset="0"/>
              </a:rPr>
              <a:t>angiosporangie</a:t>
            </a:r>
            <a:r>
              <a:rPr lang="fr-FR" sz="2800" dirty="0" smtClean="0">
                <a:latin typeface="Times New Roman" pitchFamily="18" charset="0"/>
                <a:cs typeface="Times New Roman" pitchFamily="18" charset="0"/>
              </a:rPr>
              <a:t>), ainsi que celui du prothalle femelle-endosperme (</a:t>
            </a:r>
            <a:r>
              <a:rPr lang="fr-FR" sz="2800" dirty="0" err="1" smtClean="0">
                <a:latin typeface="Times New Roman" pitchFamily="18" charset="0"/>
                <a:cs typeface="Times New Roman" pitchFamily="18" charset="0"/>
              </a:rPr>
              <a:t>angioprothallie</a:t>
            </a:r>
            <a:r>
              <a:rPr lang="fr-FR" sz="2800" dirty="0" smtClean="0">
                <a:latin typeface="Times New Roman" pitchFamily="18" charset="0"/>
                <a:cs typeface="Times New Roman" pitchFamily="18" charset="0"/>
              </a:rPr>
              <a:t>). Chez les angiospermes, l'ovule est enveloppé à son tour (</a:t>
            </a:r>
            <a:r>
              <a:rPr lang="fr-FR" sz="2800" dirty="0" err="1" smtClean="0">
                <a:latin typeface="Times New Roman" pitchFamily="18" charset="0"/>
                <a:cs typeface="Times New Roman" pitchFamily="18" charset="0"/>
              </a:rPr>
              <a:t>angiovulie</a:t>
            </a:r>
            <a:r>
              <a:rPr lang="fr-FR" sz="2800" dirty="0" smtClean="0">
                <a:latin typeface="Times New Roman" pitchFamily="18" charset="0"/>
                <a:cs typeface="Times New Roman" pitchFamily="18" charset="0"/>
              </a:rPr>
              <a:t>) dans un ovaire. Certaines espèces montrent des fleurs chez lesquelles le réceptacle floral entoure l'ovaire (</a:t>
            </a:r>
            <a:r>
              <a:rPr lang="fr-FR" sz="2800" dirty="0" err="1" smtClean="0">
                <a:latin typeface="Times New Roman" pitchFamily="18" charset="0"/>
                <a:cs typeface="Times New Roman" pitchFamily="18" charset="0"/>
              </a:rPr>
              <a:t>angiovarie</a:t>
            </a:r>
            <a:r>
              <a:rPr lang="fr-FR" sz="2800" dirty="0" smtClean="0">
                <a:latin typeface="Times New Roman" pitchFamily="18" charset="0"/>
                <a:cs typeface="Times New Roman" pitchFamily="18" charset="0"/>
              </a:rPr>
              <a:t>). Ce phénomène pourrait être l'amorce d'une nouvelle phase évolutive qui traduirait l'enrobement non seulement de l'ovaire mais aussi du style (angiocarpie). Les angiocarpes remplaceraient alors les angiospermes...</a:t>
            </a:r>
            <a:endParaRPr lang="fr-FR" sz="2800" dirty="0">
              <a:latin typeface="Times New Roman" pitchFamily="18" charset="0"/>
              <a:cs typeface="Times New Roman" pitchFamily="18"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5262979"/>
          </a:xfrm>
          <a:prstGeom prst="rect">
            <a:avLst/>
          </a:prstGeom>
          <a:noFill/>
        </p:spPr>
        <p:txBody>
          <a:bodyPr wrap="square" rtlCol="0">
            <a:spAutoFit/>
          </a:bodyPr>
          <a:lstStyle/>
          <a:p>
            <a:pPr algn="ctr"/>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Diagramme floral</a:t>
            </a:r>
          </a:p>
          <a:p>
            <a:pPr algn="just"/>
            <a:r>
              <a:rPr lang="fr-FR" sz="2800" dirty="0" smtClean="0">
                <a:latin typeface="Times New Roman" pitchFamily="18" charset="0"/>
                <a:cs typeface="Times New Roman" pitchFamily="18" charset="0"/>
              </a:rPr>
              <a:t>Il existe sur Terre des millions d’espèces d’arbres, de fleurs, d’algues et de végétaux en tous genres. Les plantes que tu rencontres le plus souvent font partie de la famille des Angiospermes (ou plantes à fleur), qui est subdivisée en plusieurs sous familles.</a:t>
            </a:r>
          </a:p>
          <a:p>
            <a:pPr algn="just"/>
            <a:r>
              <a:rPr lang="fr-FR" sz="2800" dirty="0" smtClean="0">
                <a:latin typeface="Times New Roman" pitchFamily="18" charset="0"/>
                <a:cs typeface="Times New Roman" pitchFamily="18" charset="0"/>
              </a:rPr>
              <a:t>Afin de classer toutes ces espèces différentes, il faut se baser sur des critères morphologiques très précis, par exemple la forme de la fleur : combien de pétales ?</a:t>
            </a:r>
          </a:p>
          <a:p>
            <a:pPr algn="just"/>
            <a:r>
              <a:rPr lang="fr-FR" sz="2800" dirty="0" smtClean="0">
                <a:latin typeface="Times New Roman" pitchFamily="18" charset="0"/>
                <a:cs typeface="Times New Roman" pitchFamily="18" charset="0"/>
              </a:rPr>
              <a:t>combien de sépales, d’étamines, de carpelles ? Quelle couleur ? Pour répondre à toutes ces questions, on réalise souvent</a:t>
            </a:r>
          </a:p>
          <a:p>
            <a:pPr algn="just"/>
            <a:r>
              <a:rPr lang="fr-FR" sz="2800" dirty="0" smtClean="0">
                <a:latin typeface="Times New Roman" pitchFamily="18" charset="0"/>
                <a:cs typeface="Times New Roman" pitchFamily="18" charset="0"/>
              </a:rPr>
              <a:t>un diagramme floral.</a:t>
            </a:r>
            <a:endParaRPr lang="fr-FR" sz="2800" dirty="0">
              <a:latin typeface="Times New Roman" pitchFamily="18" charset="0"/>
              <a:cs typeface="Times New Roman" pitchFamily="18"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85728"/>
            <a:ext cx="9144000" cy="4401205"/>
          </a:xfrm>
          <a:prstGeom prst="rect">
            <a:avLst/>
          </a:prstGeom>
          <a:noFill/>
        </p:spPr>
        <p:txBody>
          <a:bodyPr wrap="square" rtlCol="0">
            <a:spAutoFit/>
          </a:bodyPr>
          <a:lstStyle/>
          <a:p>
            <a:pPr algn="just"/>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REALISATION DU DIAGRAMME FLORAL.</a:t>
            </a:r>
          </a:p>
          <a:p>
            <a:pPr algn="just"/>
            <a:r>
              <a:rPr lang="fr-FR" sz="2800" dirty="0" smtClean="0">
                <a:latin typeface="Times New Roman" pitchFamily="18" charset="0"/>
                <a:cs typeface="Times New Roman" pitchFamily="18" charset="0"/>
              </a:rPr>
              <a:t>Pour réaliser ton diagramme floral, il te suffit de « disséquer » ta plante, et de représenter schématiquement tous les éléments que tu observes.</a:t>
            </a:r>
          </a:p>
          <a:p>
            <a:pPr algn="just"/>
            <a:r>
              <a:rPr lang="fr-FR" sz="2800" dirty="0" smtClean="0">
                <a:latin typeface="Times New Roman" pitchFamily="18" charset="0"/>
                <a:cs typeface="Times New Roman" pitchFamily="18" charset="0"/>
              </a:rPr>
              <a:t>On commence généralement par l’extérieur. Les pièces florales sont généralement disposées en couronnes ou verticilles, selon des cercles concentriques.</a:t>
            </a:r>
          </a:p>
          <a:p>
            <a:pPr algn="just"/>
            <a:r>
              <a:rPr lang="fr-FR" sz="2800" dirty="0" smtClean="0">
                <a:latin typeface="Times New Roman" pitchFamily="18" charset="0"/>
                <a:cs typeface="Times New Roman" pitchFamily="18" charset="0"/>
              </a:rPr>
              <a:t>a) Le calice : Il s’agit du verticille le plus à l’extérieur, l’ensemble des sépales. On le représente généralement comme des croissants de lunes vides et aplatis.</a:t>
            </a:r>
            <a:endParaRPr lang="fr-FR" sz="2800" dirty="0">
              <a:latin typeface="Times New Roman" pitchFamily="18" charset="0"/>
              <a:cs typeface="Times New Roman" pitchFamily="18"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2"/>
          <a:srcRect/>
          <a:stretch>
            <a:fillRect/>
          </a:stretch>
        </p:blipFill>
        <p:spPr bwMode="auto">
          <a:xfrm>
            <a:off x="0" y="0"/>
            <a:ext cx="8786842" cy="6429395"/>
          </a:xfrm>
          <a:prstGeom prst="rect">
            <a:avLst/>
          </a:prstGeom>
          <a:noFill/>
          <a:ln w="9525">
            <a:noFill/>
            <a:miter lim="800000"/>
            <a:headEnd/>
            <a:tailEnd/>
          </a:ln>
          <a:effec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285728"/>
            <a:ext cx="9144000" cy="1815882"/>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b) La corolle : Il s’agit de l’ensemble des pétales. On les représente aussi comme des croissants de lune, mais légèrement plus petits et pleins. </a:t>
            </a:r>
          </a:p>
          <a:p>
            <a:pPr algn="just"/>
            <a:endParaRPr lang="fr-FR" sz="2800" dirty="0">
              <a:latin typeface="Times New Roman" pitchFamily="18" charset="0"/>
              <a:cs typeface="Times New Roman" pitchFamily="18" charset="0"/>
            </a:endParaRPr>
          </a:p>
        </p:txBody>
      </p:sp>
      <p:pic>
        <p:nvPicPr>
          <p:cNvPr id="205826" name="Picture 2"/>
          <p:cNvPicPr>
            <a:picLocks noChangeAspect="1" noChangeArrowheads="1"/>
          </p:cNvPicPr>
          <p:nvPr/>
        </p:nvPicPr>
        <p:blipFill>
          <a:blip r:embed="rId2"/>
          <a:srcRect/>
          <a:stretch>
            <a:fillRect/>
          </a:stretch>
        </p:blipFill>
        <p:spPr bwMode="auto">
          <a:xfrm>
            <a:off x="214282" y="1757363"/>
            <a:ext cx="8572560" cy="4600595"/>
          </a:xfrm>
          <a:prstGeom prst="rect">
            <a:avLst/>
          </a:prstGeom>
          <a:noFill/>
          <a:ln w="9525">
            <a:noFill/>
            <a:miter lim="800000"/>
            <a:headEnd/>
            <a:tailEnd/>
          </a:ln>
          <a:effectLst/>
        </p:spPr>
      </p:pic>
      <p:sp>
        <p:nvSpPr>
          <p:cNvPr id="5" name="Rectangle 4"/>
          <p:cNvSpPr/>
          <p:nvPr/>
        </p:nvSpPr>
        <p:spPr>
          <a:xfrm>
            <a:off x="1714480" y="6072206"/>
            <a:ext cx="6391430" cy="523220"/>
          </a:xfrm>
          <a:prstGeom prst="rect">
            <a:avLst/>
          </a:prstGeom>
        </p:spPr>
        <p:txBody>
          <a:bodyPr wrap="none">
            <a:spAutoFit/>
          </a:bodyPr>
          <a:lstStyle/>
          <a:p>
            <a:r>
              <a:rPr lang="fr-FR" sz="28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La corolle et le calice forme le périanthe.</a:t>
            </a:r>
            <a:endParaRPr lang="fr-FR" sz="2800"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1815882"/>
          </a:xfrm>
          <a:prstGeom prst="rect">
            <a:avLst/>
          </a:prstGeom>
          <a:noFill/>
        </p:spPr>
        <p:txBody>
          <a:bodyPr wrap="square" rtlCol="0">
            <a:spAutoFit/>
          </a:bodyPr>
          <a:lstStyle/>
          <a:p>
            <a:r>
              <a:rPr lang="fr-FR" sz="2800" dirty="0" smtClean="0">
                <a:latin typeface="Times New Roman" pitchFamily="18" charset="0"/>
                <a:cs typeface="Times New Roman" pitchFamily="18" charset="0"/>
              </a:rPr>
              <a:t>c) L’androcée : Il s’agit de l’ensemble des organes mâles. On les représente par un huit. (En fait le huit représente les deux sacs polliniques de l’anthère.</a:t>
            </a:r>
          </a:p>
          <a:p>
            <a:endParaRPr lang="fr-FR" sz="2800" dirty="0">
              <a:latin typeface="Times New Roman" pitchFamily="18" charset="0"/>
              <a:cs typeface="Times New Roman" pitchFamily="18" charset="0"/>
            </a:endParaRPr>
          </a:p>
        </p:txBody>
      </p:sp>
      <p:pic>
        <p:nvPicPr>
          <p:cNvPr id="206850" name="Picture 2"/>
          <p:cNvPicPr>
            <a:picLocks noChangeAspect="1" noChangeArrowheads="1"/>
          </p:cNvPicPr>
          <p:nvPr/>
        </p:nvPicPr>
        <p:blipFill>
          <a:blip r:embed="rId2"/>
          <a:srcRect/>
          <a:stretch>
            <a:fillRect/>
          </a:stretch>
        </p:blipFill>
        <p:spPr bwMode="auto">
          <a:xfrm>
            <a:off x="357159" y="1890713"/>
            <a:ext cx="8143932" cy="3824303"/>
          </a:xfrm>
          <a:prstGeom prst="rect">
            <a:avLst/>
          </a:prstGeom>
          <a:noFill/>
          <a:ln w="9525">
            <a:noFill/>
            <a:miter lim="800000"/>
            <a:headEnd/>
            <a:tailEnd/>
          </a:ln>
          <a:effec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28604"/>
            <a:ext cx="9144000" cy="3539430"/>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d) Le gynécée : Il s’agit de l’ensemble des organes femelle. </a:t>
            </a:r>
          </a:p>
          <a:p>
            <a:pPr algn="just"/>
            <a:r>
              <a:rPr lang="fr-FR" sz="2800" dirty="0" smtClean="0">
                <a:latin typeface="Times New Roman" pitchFamily="18" charset="0"/>
                <a:cs typeface="Times New Roman" pitchFamily="18" charset="0"/>
              </a:rPr>
              <a:t>On le représente par un cercle, découpé en autant de tranches qu’il y a de carpelles, c’est - À - dire de compartiments à  l’intérieur du pistil. Pour dénombrer ces compartiments, il te </a:t>
            </a:r>
          </a:p>
          <a:p>
            <a:pPr algn="just"/>
            <a:r>
              <a:rPr lang="fr-FR" sz="2800" dirty="0" smtClean="0">
                <a:latin typeface="Times New Roman" pitchFamily="18" charset="0"/>
                <a:cs typeface="Times New Roman" pitchFamily="18" charset="0"/>
              </a:rPr>
              <a:t>faudra faire une coupe du pistil, et observer avec une bonne  loupe ! </a:t>
            </a:r>
          </a:p>
          <a:p>
            <a:pPr algn="just"/>
            <a:endParaRPr lang="fr-FR" sz="2800" dirty="0" smtClean="0">
              <a:latin typeface="Times New Roman" pitchFamily="18" charset="0"/>
              <a:cs typeface="Times New Roman" pitchFamily="18" charset="0"/>
            </a:endParaRPr>
          </a:p>
          <a:p>
            <a:pPr algn="just"/>
            <a:endParaRPr lang="fr-FR" sz="2800" dirty="0">
              <a:latin typeface="Times New Roman" pitchFamily="18" charset="0"/>
              <a:cs typeface="Times New Roman" pitchFamily="18" charset="0"/>
            </a:endParaRPr>
          </a:p>
        </p:txBody>
      </p:sp>
      <p:pic>
        <p:nvPicPr>
          <p:cNvPr id="207874" name="Picture 2"/>
          <p:cNvPicPr>
            <a:picLocks noChangeAspect="1" noChangeArrowheads="1"/>
          </p:cNvPicPr>
          <p:nvPr/>
        </p:nvPicPr>
        <p:blipFill>
          <a:blip r:embed="rId2"/>
          <a:srcRect/>
          <a:stretch>
            <a:fillRect/>
          </a:stretch>
        </p:blipFill>
        <p:spPr bwMode="auto">
          <a:xfrm>
            <a:off x="0" y="3071810"/>
            <a:ext cx="8929717" cy="3500462"/>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Cycle de vie des bryophytes_files\lophocol.JPG"/>
          <p:cNvPicPr>
            <a:picLocks noChangeAspect="1" noChangeArrowheads="1"/>
          </p:cNvPicPr>
          <p:nvPr/>
        </p:nvPicPr>
        <p:blipFill>
          <a:blip r:embed="rId2"/>
          <a:srcRect/>
          <a:stretch>
            <a:fillRect/>
          </a:stretch>
        </p:blipFill>
        <p:spPr bwMode="auto">
          <a:xfrm>
            <a:off x="1357290" y="142852"/>
            <a:ext cx="6357982" cy="4857784"/>
          </a:xfrm>
          <a:prstGeom prst="rect">
            <a:avLst/>
          </a:prstGeom>
          <a:noFill/>
        </p:spPr>
      </p:pic>
      <p:sp>
        <p:nvSpPr>
          <p:cNvPr id="3" name="ZoneTexte 2"/>
          <p:cNvSpPr txBox="1"/>
          <p:nvPr/>
        </p:nvSpPr>
        <p:spPr>
          <a:xfrm>
            <a:off x="357158" y="5072074"/>
            <a:ext cx="8572560" cy="1569660"/>
          </a:xfrm>
          <a:prstGeom prst="rect">
            <a:avLst/>
          </a:prstGeom>
          <a:noFill/>
        </p:spPr>
        <p:txBody>
          <a:bodyPr wrap="square" rtlCol="0">
            <a:spAutoFit/>
          </a:bodyPr>
          <a:lstStyle/>
          <a:p>
            <a:pPr algn="just"/>
            <a:r>
              <a:rPr lang="fr-FR" sz="2400" dirty="0" smtClean="0">
                <a:latin typeface="Times New Roman" pitchFamily="18" charset="0"/>
                <a:cs typeface="Times New Roman" pitchFamily="18" charset="0"/>
              </a:rPr>
              <a:t>Hépatique à feuilles </a:t>
            </a:r>
            <a:r>
              <a:rPr lang="fr-FR" sz="2400" i="1" dirty="0" err="1" smtClean="0">
                <a:latin typeface="Times New Roman" pitchFamily="18" charset="0"/>
                <a:cs typeface="Times New Roman" pitchFamily="18" charset="0"/>
              </a:rPr>
              <a:t>Lophocolea</a:t>
            </a:r>
            <a:r>
              <a:rPr lang="fr-FR" sz="2400" i="1" dirty="0" smtClean="0">
                <a:latin typeface="Times New Roman" pitchFamily="18" charset="0"/>
                <a:cs typeface="Times New Roman" pitchFamily="18" charset="0"/>
              </a:rPr>
              <a:t> </a:t>
            </a:r>
            <a:r>
              <a:rPr lang="fr-FR" sz="2400" i="1" dirty="0" err="1" smtClean="0">
                <a:latin typeface="Times New Roman" pitchFamily="18" charset="0"/>
                <a:cs typeface="Times New Roman" pitchFamily="18" charset="0"/>
              </a:rPr>
              <a:t>bidentata</a:t>
            </a:r>
            <a:r>
              <a:rPr lang="fr-FR" sz="2400"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Lophocoleaceae</a:t>
            </a:r>
            <a:r>
              <a:rPr lang="fr-FR" sz="2400"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Jungermaniales</a:t>
            </a:r>
            <a:r>
              <a:rPr lang="fr-FR" sz="2400" dirty="0" smtClean="0">
                <a:latin typeface="Times New Roman" pitchFamily="18" charset="0"/>
                <a:cs typeface="Times New Roman" pitchFamily="18" charset="0"/>
              </a:rPr>
              <a:t>, Bryophytes (3 cm de haut) (Watermael-Boitsfort, Brabant, Belgique - 27/12/1981 - Diapositive originale réalisée par Eric Walravens).</a:t>
            </a:r>
            <a:endParaRPr lang="fr-FR" sz="2400" dirty="0">
              <a:latin typeface="Times New Roman" pitchFamily="18" charset="0"/>
              <a:cs typeface="Times New Roman" pitchFamily="18"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8858280" cy="1815882"/>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e) La bractée et le rameau : On rajoute ces éléments pour orienter la fleur. Par convention, le rameau (ou tige) est toujours en haut, et la bractée, en forme de crochet, est en bas.</a:t>
            </a:r>
          </a:p>
        </p:txBody>
      </p:sp>
      <p:pic>
        <p:nvPicPr>
          <p:cNvPr id="208898" name="Picture 2"/>
          <p:cNvPicPr>
            <a:picLocks noChangeAspect="1" noChangeArrowheads="1"/>
          </p:cNvPicPr>
          <p:nvPr/>
        </p:nvPicPr>
        <p:blipFill>
          <a:blip r:embed="rId2"/>
          <a:srcRect/>
          <a:stretch>
            <a:fillRect/>
          </a:stretch>
        </p:blipFill>
        <p:spPr bwMode="auto">
          <a:xfrm>
            <a:off x="571473" y="2043113"/>
            <a:ext cx="7858179" cy="3814779"/>
          </a:xfrm>
          <a:prstGeom prst="rect">
            <a:avLst/>
          </a:prstGeom>
          <a:noFill/>
          <a:ln w="9525">
            <a:noFill/>
            <a:miter lim="800000"/>
            <a:headEnd/>
            <a:tailEnd/>
          </a:ln>
          <a:effec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500042"/>
            <a:ext cx="9144000" cy="2246769"/>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LA FORMULE FLORALE</a:t>
            </a:r>
          </a:p>
          <a:p>
            <a:pPr algn="just"/>
            <a:r>
              <a:rPr lang="fr-FR" sz="2800" dirty="0" smtClean="0">
                <a:latin typeface="Times New Roman" pitchFamily="18" charset="0"/>
                <a:cs typeface="Times New Roman" pitchFamily="18" charset="0"/>
              </a:rPr>
              <a:t>Il est possible de décrire une fleur en utilisant une formule quasi mathématique !</a:t>
            </a:r>
          </a:p>
          <a:p>
            <a:pPr algn="just"/>
            <a:r>
              <a:rPr lang="fr-FR" sz="2800" dirty="0" smtClean="0">
                <a:latin typeface="Times New Roman" pitchFamily="18" charset="0"/>
                <a:cs typeface="Times New Roman" pitchFamily="18" charset="0"/>
              </a:rPr>
              <a:t>Il suffit de suivre le code ci-dessous :</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54" name="AutoShape 10" descr="Résultat de recherche d'images pour &quot;formule florale&quot;"/>
          <p:cNvSpPr>
            <a:spLocks noChangeAspect="1" noChangeArrowheads="1"/>
          </p:cNvSpPr>
          <p:nvPr/>
        </p:nvSpPr>
        <p:spPr bwMode="auto">
          <a:xfrm>
            <a:off x="155575" y="-1058863"/>
            <a:ext cx="6191250" cy="2209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10957" name="AutoShape 13" descr="https://www.biologievegetale.be/img/dia41pp3.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10959" name="Picture 15"/>
          <p:cNvPicPr>
            <a:picLocks noChangeAspect="1" noChangeArrowheads="1"/>
          </p:cNvPicPr>
          <p:nvPr/>
        </p:nvPicPr>
        <p:blipFill>
          <a:blip r:embed="rId2"/>
          <a:srcRect/>
          <a:stretch>
            <a:fillRect/>
          </a:stretch>
        </p:blipFill>
        <p:spPr bwMode="auto">
          <a:xfrm>
            <a:off x="285721" y="0"/>
            <a:ext cx="8643998" cy="6500834"/>
          </a:xfrm>
          <a:prstGeom prst="rect">
            <a:avLst/>
          </a:prstGeom>
          <a:noFill/>
          <a:ln w="9525">
            <a:noFill/>
            <a:miter lim="800000"/>
            <a:headEnd/>
            <a:tailEnd/>
          </a:ln>
          <a:effec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28604"/>
            <a:ext cx="9144000" cy="6124754"/>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Les petits signes en haut à gauche donnent la symétrie de la plante. Si la plante à un centre de symétrie (symétrie radiale), elle est actinomorphe, si elle présente un axe de symétrie, elle est zygomorphe.</a:t>
            </a:r>
          </a:p>
          <a:p>
            <a:pPr algn="just"/>
            <a:r>
              <a:rPr lang="fr-FR" sz="2800" dirty="0" smtClean="0">
                <a:latin typeface="Times New Roman" pitchFamily="18" charset="0"/>
                <a:cs typeface="Times New Roman" pitchFamily="18" charset="0"/>
              </a:rPr>
              <a:t>Lorsqu’on ne peut pas distinguer les pétales des sépales (ça arrive !), on écrit le nombre T de tépales.</a:t>
            </a:r>
          </a:p>
          <a:p>
            <a:pPr algn="just"/>
            <a:r>
              <a:rPr lang="fr-FR" sz="2800" dirty="0" smtClean="0">
                <a:latin typeface="Times New Roman" pitchFamily="18" charset="0"/>
                <a:cs typeface="Times New Roman" pitchFamily="18" charset="0"/>
              </a:rPr>
              <a:t>Lorsque les pièces sont accrochées les unes aux autres, on entoure le nombre par des parenthèses.</a:t>
            </a:r>
          </a:p>
          <a:p>
            <a:pPr algn="just"/>
            <a:r>
              <a:rPr lang="fr-FR" sz="2800" dirty="0" smtClean="0">
                <a:latin typeface="Times New Roman" pitchFamily="18" charset="0"/>
                <a:cs typeface="Times New Roman" pitchFamily="18" charset="0"/>
              </a:rPr>
              <a:t>Enfin, pour les carpelles, si l’ovaire est en dessous de la corolle, on parle d’ovaire infère, et on met une barre au dessus</a:t>
            </a:r>
          </a:p>
          <a:p>
            <a:pPr algn="just"/>
            <a:r>
              <a:rPr lang="fr-FR" sz="2800" dirty="0" smtClean="0">
                <a:latin typeface="Times New Roman" pitchFamily="18" charset="0"/>
                <a:cs typeface="Times New Roman" pitchFamily="18" charset="0"/>
              </a:rPr>
              <a:t>du nombre. S’il est au-dessus de la corolle, on parle d’ovaire supère, et la barre est en dessous du nombre.</a:t>
            </a:r>
          </a:p>
          <a:p>
            <a:pPr algn="just"/>
            <a:r>
              <a:rPr lang="fr-FR" sz="2800" dirty="0" smtClean="0">
                <a:latin typeface="Times New Roman" pitchFamily="18" charset="0"/>
                <a:cs typeface="Times New Roman" pitchFamily="18" charset="0"/>
              </a:rPr>
              <a:t>Exemple : Pour la plante dont on a fait le diagramme plus haut, la formule serait la suivante : S5 P5 A5 G5</a:t>
            </a:r>
            <a:endParaRPr lang="fr-FR" sz="2800" dirty="0">
              <a:latin typeface="Times New Roman" pitchFamily="18" charset="0"/>
              <a:cs typeface="Times New Roman" pitchFamily="18"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6492" y="2967335"/>
            <a:ext cx="387234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classification</a:t>
            </a:r>
            <a:endParaRPr lang="fr-F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1428736"/>
            <a:ext cx="9144000" cy="3108543"/>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La classification des plantes fondées sur la description des organes sexuels n’avait pas subi de transformation majeure depuis Linné Il fut un temps où la classification des quelques 250 000 espèces de plantes à fleurs apparaissait simple : les systèmes les plus suivis étaient ceux de Hooker ou d’</a:t>
            </a:r>
            <a:r>
              <a:rPr lang="fr-FR" sz="2800" dirty="0" err="1" smtClean="0">
                <a:latin typeface="Times New Roman" pitchFamily="18" charset="0"/>
                <a:cs typeface="Times New Roman" pitchFamily="18" charset="0"/>
              </a:rPr>
              <a:t>Engler</a:t>
            </a:r>
            <a:r>
              <a:rPr lang="fr-FR" sz="2800" dirty="0" smtClean="0">
                <a:latin typeface="Times New Roman" pitchFamily="18" charset="0"/>
                <a:cs typeface="Times New Roman" pitchFamily="18" charset="0"/>
              </a:rPr>
              <a:t>. La classification faisant autorité ces dernières décennies étant celle de </a:t>
            </a:r>
            <a:r>
              <a:rPr lang="fr-FR" sz="2800" dirty="0" err="1" smtClean="0">
                <a:latin typeface="Times New Roman" pitchFamily="18" charset="0"/>
                <a:cs typeface="Times New Roman" pitchFamily="18" charset="0"/>
              </a:rPr>
              <a:t>Cronquist</a:t>
            </a:r>
            <a:endParaRPr lang="fr-FR" sz="2800" dirty="0">
              <a:latin typeface="Times New Roman" pitchFamily="18" charset="0"/>
              <a:cs typeface="Times New Roman" pitchFamily="18" charset="0"/>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5720" y="428604"/>
            <a:ext cx="8572560" cy="6124754"/>
          </a:xfrm>
          <a:prstGeom prst="rect">
            <a:avLst/>
          </a:prstGeom>
          <a:noFill/>
        </p:spPr>
        <p:txBody>
          <a:bodyPr wrap="square" rtlCol="0">
            <a:spAutoFit/>
          </a:bodyPr>
          <a:lstStyle/>
          <a:p>
            <a:pPr algn="just"/>
            <a:r>
              <a:rPr lang="fr-FR" sz="2800" dirty="0" smtClean="0">
                <a:solidFill>
                  <a:schemeClr val="tx1">
                    <a:lumMod val="95000"/>
                    <a:lumOff val="5000"/>
                  </a:schemeClr>
                </a:solidFill>
                <a:latin typeface="Times New Roman" pitchFamily="18" charset="0"/>
                <a:cs typeface="Times New Roman" pitchFamily="18" charset="0"/>
              </a:rPr>
              <a:t>La systématique, qui est l’étude de la diversité biologique en vue de sa classification, se concentre, à la lumière des découvertes récentes, sur une classification phylogénétique remplaçant à présent la classification classique. La classification classique établit des groupes ou taxons en fonction d'un simple critère de ressemblance globale. Une classification phylogénétique suppose que l'on regroupe les êtres vivants en fonction de leurs liens de parenté. Tout groupe systématique (ou « taxon ») renferme donc des êtres vivants proches entre eux génétiquement (ce qui n'est pas toujours corrélé à une ressemblance phénotypique globale). </a:t>
            </a:r>
            <a:r>
              <a:rPr lang="fr-FR" sz="2800" i="1" dirty="0" smtClean="0">
                <a:solidFill>
                  <a:schemeClr val="tx1">
                    <a:lumMod val="95000"/>
                    <a:lumOff val="5000"/>
                  </a:schemeClr>
                </a:solidFill>
                <a:latin typeface="Times New Roman" pitchFamily="18" charset="0"/>
                <a:cs typeface="Times New Roman" pitchFamily="18" charset="0"/>
              </a:rPr>
              <a:t>Exemple les algues brunes ne descendent pas d’un même ancêtre que les algues rouges et les algues vertes*</a:t>
            </a:r>
            <a:endParaRPr lang="fr-FR" sz="2800" dirty="0">
              <a:solidFill>
                <a:schemeClr val="tx1">
                  <a:lumMod val="95000"/>
                  <a:lumOff val="5000"/>
                </a:schemeClr>
              </a:solidFill>
              <a:latin typeface="Times New Roman" pitchFamily="18" charset="0"/>
              <a:cs typeface="Times New Roman" pitchFamily="18"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3108543"/>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Les liens de parenté entre deux membres d'un taxon sont toujours plus étroits que les liens de parenté entre un membre quelconque du groupe et un être vivant extérieur au groupe (il arrive que ce membre extérieur soit pourtant très ressemblant en raison du phénomène de convergence évolutive, il s'agit alors d'analogie entre les espèces, ce qui ne permet pas de les classer).</a:t>
            </a:r>
            <a:endParaRPr lang="fr-FR" sz="2800" dirty="0">
              <a:latin typeface="Times New Roman" pitchFamily="18" charset="0"/>
              <a:cs typeface="Times New Roman" pitchFamily="18"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85728"/>
            <a:ext cx="9144000" cy="5693866"/>
          </a:xfrm>
          <a:prstGeom prst="rect">
            <a:avLst/>
          </a:prstGeom>
          <a:noFill/>
        </p:spPr>
        <p:txBody>
          <a:bodyPr wrap="square" rtlCol="0">
            <a:spAutoFit/>
          </a:bodyPr>
          <a:lstStyle/>
          <a:p>
            <a:r>
              <a:rPr lang="fr-FR" sz="2800" dirty="0" smtClean="0">
                <a:latin typeface="Times New Roman" pitchFamily="18" charset="0"/>
                <a:cs typeface="Times New Roman" pitchFamily="18" charset="0"/>
              </a:rPr>
              <a:t>Pour reconstituer les liens de parenté entre êtres vivants, la phylogénie procède selon deux techniques : la </a:t>
            </a:r>
            <a:r>
              <a:rPr lang="fr-FR" sz="2800" dirty="0" err="1" smtClean="0">
                <a:latin typeface="Times New Roman" pitchFamily="18" charset="0"/>
                <a:cs typeface="Times New Roman" pitchFamily="18" charset="0"/>
              </a:rPr>
              <a:t>phénétique</a:t>
            </a:r>
            <a:r>
              <a:rPr lang="fr-FR" sz="2800" dirty="0" smtClean="0">
                <a:latin typeface="Times New Roman" pitchFamily="18" charset="0"/>
                <a:cs typeface="Times New Roman" pitchFamily="18" charset="0"/>
              </a:rPr>
              <a:t> et la cladistique. Il est donc vraiment important de saisir la différence entre analogue (caractère qui se ressemble) et homologue (caractère semblable hérité d'un ancêtre commun et dû à une évolution.</a:t>
            </a:r>
          </a:p>
          <a:p>
            <a:endParaRPr lang="fr-FR" sz="2800" dirty="0" smtClean="0">
              <a:latin typeface="Times New Roman" pitchFamily="18" charset="0"/>
              <a:cs typeface="Times New Roman" pitchFamily="18" charset="0"/>
            </a:endParaRPr>
          </a:p>
          <a:p>
            <a:r>
              <a:rPr lang="fr-FR" sz="2800" dirty="0" smtClean="0">
                <a:latin typeface="Times New Roman" pitchFamily="18" charset="0"/>
                <a:cs typeface="Times New Roman" pitchFamily="18" charset="0"/>
              </a:rPr>
              <a:t>Désormais la classification dite phylogénétique a fait son apparition chez les angiospermes et peu à peu va s’imposer à nous celle-ci est plus scientifique et tient compte de l’évolution des espèces, au final pour des familles très homogènes comme les lamiacées les astéracées ou les solanacées</a:t>
            </a:r>
            <a:endParaRPr lang="fr-FR" sz="2800" dirty="0">
              <a:latin typeface="Times New Roman" pitchFamily="18" charset="0"/>
              <a:cs typeface="Times New Roman" pitchFamily="18"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4832092"/>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il n’ y a pas de changement profond en revanche des familles dites par enchainement comme les renonculacées et les plantaginacées de profondes modifications ont été faites il faudra s’habituer par exemple à ce que la digitale soit désormais une plantaginacée comme le plantain et non plus une scrofulariacée comme le bouillon blanc.</a:t>
            </a:r>
          </a:p>
          <a:p>
            <a:pPr algn="just"/>
            <a:r>
              <a:rPr lang="fr-FR" sz="2800" dirty="0" smtClean="0">
                <a:latin typeface="Times New Roman" pitchFamily="18" charset="0"/>
                <a:cs typeface="Times New Roman" pitchFamily="18" charset="0"/>
              </a:rPr>
              <a:t>Cette nouvelle classification fait appel à un vocabulaire particulier c’est pourquoi nous avons mis en fin de l’article les quelques définitions indispensables. Phylogénie Clade cladistique</a:t>
            </a:r>
          </a:p>
          <a:p>
            <a:pPr algn="just"/>
            <a:r>
              <a:rPr lang="fr-FR" sz="2800" b="1" dirty="0" smtClean="0">
                <a:latin typeface="Times New Roman" pitchFamily="18" charset="0"/>
                <a:cs typeface="Times New Roman" pitchFamily="18" charset="0"/>
              </a:rPr>
              <a:t>Les bases de la classification de Linné</a:t>
            </a:r>
            <a:endParaRPr lang="fr-FR" sz="2800" dirty="0">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Cycle de vie des bryophytes_files\marcpoly.JPG"/>
          <p:cNvPicPr>
            <a:picLocks noChangeAspect="1" noChangeArrowheads="1"/>
          </p:cNvPicPr>
          <p:nvPr/>
        </p:nvPicPr>
        <p:blipFill>
          <a:blip r:embed="rId2"/>
          <a:srcRect/>
          <a:stretch>
            <a:fillRect/>
          </a:stretch>
        </p:blipFill>
        <p:spPr bwMode="auto">
          <a:xfrm>
            <a:off x="714348" y="0"/>
            <a:ext cx="7286676" cy="4643446"/>
          </a:xfrm>
          <a:prstGeom prst="rect">
            <a:avLst/>
          </a:prstGeom>
          <a:noFill/>
        </p:spPr>
      </p:pic>
      <p:sp>
        <p:nvSpPr>
          <p:cNvPr id="3" name="ZoneTexte 2"/>
          <p:cNvSpPr txBox="1"/>
          <p:nvPr/>
        </p:nvSpPr>
        <p:spPr>
          <a:xfrm>
            <a:off x="357158" y="4786322"/>
            <a:ext cx="8358246" cy="1569660"/>
          </a:xfrm>
          <a:prstGeom prst="rect">
            <a:avLst/>
          </a:prstGeom>
          <a:noFill/>
        </p:spPr>
        <p:txBody>
          <a:bodyPr wrap="square" rtlCol="0">
            <a:spAutoFit/>
          </a:bodyPr>
          <a:lstStyle/>
          <a:p>
            <a:pPr algn="just"/>
            <a:r>
              <a:rPr lang="fr-FR" sz="2400" dirty="0" smtClean="0"/>
              <a:t>Thalle et corbeilles à propagules de </a:t>
            </a:r>
            <a:r>
              <a:rPr lang="fr-FR" sz="2400" i="1" dirty="0" smtClean="0"/>
              <a:t>Marchantia </a:t>
            </a:r>
            <a:r>
              <a:rPr lang="fr-FR" sz="2400" i="1" dirty="0" err="1" smtClean="0"/>
              <a:t>polymorpha</a:t>
            </a:r>
            <a:r>
              <a:rPr lang="fr-FR" sz="2400" dirty="0" smtClean="0"/>
              <a:t>, </a:t>
            </a:r>
            <a:r>
              <a:rPr lang="fr-FR" sz="2400" dirty="0" err="1" smtClean="0"/>
              <a:t>Marchantiaceae</a:t>
            </a:r>
            <a:r>
              <a:rPr lang="fr-FR" sz="2400" dirty="0" smtClean="0"/>
              <a:t>, Marchantiales, Bryophytes (Watermael-Boitsfort, Province de Brabant, Belgique - 24/03/1986 - Diapositive originale réalisée par Eric Walravens).</a:t>
            </a:r>
            <a:endParaRPr lang="fr-FR" sz="2400" dirty="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4"/>
            <a:ext cx="9144000" cy="6986528"/>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Le premier classificateur connu fut Aristote ,la classification classique désigne la classification scientifique traditionnelle, fondée sur une analyse comparée des caractères morphologiques des espèces. Le botaniste suédois Carl </a:t>
            </a:r>
            <a:r>
              <a:rPr lang="fr-FR" sz="2800" dirty="0" err="1" smtClean="0">
                <a:latin typeface="Times New Roman" pitchFamily="18" charset="0"/>
                <a:cs typeface="Times New Roman" pitchFamily="18" charset="0"/>
              </a:rPr>
              <a:t>von</a:t>
            </a:r>
            <a:r>
              <a:rPr lang="fr-FR" sz="2800" dirty="0" smtClean="0">
                <a:latin typeface="Times New Roman" pitchFamily="18" charset="0"/>
                <a:cs typeface="Times New Roman" pitchFamily="18" charset="0"/>
              </a:rPr>
              <a:t> Linné (1707-1778) en fut l'initiateur, en essayant de l'appliquer à tous les êtres vivants qu'il connaissait. Pour ce qui est de la nomenclature, l'attribution des noms donnés aux taxons,° la classification classique s'est développée en intégrant le système de </a:t>
            </a:r>
            <a:r>
              <a:rPr lang="fr-FR" sz="2800" dirty="0" smtClean="0"/>
              <a:t>nomenclature proposé par Linné établit le système de nomenclature binominale selon lequel une espèce reçoit un nom en latin constitué de deux termes. Le premier est le genre, un substantif dont la première lettre s'écrit en majuscule, et le deuxième est le terme ou épithète spécifique, qui détermine, au sein d'un genre, de quelle espèce il est question en particulier. Exemple </a:t>
            </a:r>
            <a:r>
              <a:rPr lang="fr-FR" sz="2800" i="1" dirty="0" err="1" smtClean="0"/>
              <a:t>Mentha</a:t>
            </a:r>
            <a:r>
              <a:rPr lang="fr-FR" sz="2800" i="1" dirty="0" smtClean="0"/>
              <a:t> </a:t>
            </a:r>
            <a:r>
              <a:rPr lang="fr-FR" sz="2800" i="1" dirty="0" err="1" smtClean="0"/>
              <a:t>piperata</a:t>
            </a:r>
            <a:r>
              <a:rPr lang="fr-FR" sz="2800" i="1" dirty="0" smtClean="0"/>
              <a:t> pour la menthe poivrée</a:t>
            </a:r>
            <a:endParaRPr lang="fr-FR" sz="2800" dirty="0">
              <a:latin typeface="Times New Roman" pitchFamily="18" charset="0"/>
              <a:cs typeface="Times New Roman" pitchFamily="18"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1"/>
            <a:ext cx="9144000" cy="6072206"/>
          </a:xfrm>
          <a:prstGeom prst="rect">
            <a:avLst/>
          </a:prstGeom>
          <a:noFill/>
          <a:ln w="9525">
            <a:noFill/>
            <a:miter lim="800000"/>
            <a:headEnd/>
            <a:tailEnd/>
          </a:ln>
          <a:effectLst/>
        </p:spPr>
      </p:pic>
      <p:sp>
        <p:nvSpPr>
          <p:cNvPr id="3" name="ZoneTexte 2"/>
          <p:cNvSpPr txBox="1"/>
          <p:nvPr/>
        </p:nvSpPr>
        <p:spPr>
          <a:xfrm>
            <a:off x="500034" y="6143644"/>
            <a:ext cx="8858312" cy="523220"/>
          </a:xfrm>
          <a:prstGeom prst="rect">
            <a:avLst/>
          </a:prstGeom>
          <a:noFill/>
        </p:spPr>
        <p:txBody>
          <a:bodyPr wrap="square" rtlCol="0">
            <a:spAutoFit/>
          </a:bodyPr>
          <a:lstStyle/>
          <a:p>
            <a:pPr algn="ctr"/>
            <a:r>
              <a:rPr lang="fr-FR" sz="28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Fig.1 classification de Linné selon les organes sexuels</a:t>
            </a:r>
            <a:endParaRPr lang="fr-FR" sz="28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9144000" cy="6072206"/>
          </a:xfrm>
          <a:prstGeom prst="rect">
            <a:avLst/>
          </a:prstGeom>
          <a:noFill/>
          <a:ln w="9525">
            <a:noFill/>
            <a:miter lim="800000"/>
            <a:headEnd/>
            <a:tailEnd/>
          </a:ln>
          <a:effectLst/>
        </p:spPr>
      </p:pic>
      <p:sp>
        <p:nvSpPr>
          <p:cNvPr id="3" name="ZoneTexte 2"/>
          <p:cNvSpPr txBox="1"/>
          <p:nvPr/>
        </p:nvSpPr>
        <p:spPr>
          <a:xfrm>
            <a:off x="0" y="6215082"/>
            <a:ext cx="9144000" cy="523220"/>
          </a:xfrm>
          <a:prstGeom prst="rect">
            <a:avLst/>
          </a:prstGeom>
          <a:noFill/>
        </p:spPr>
        <p:txBody>
          <a:bodyPr wrap="square" rtlCol="0">
            <a:spAutoFit/>
          </a:bodyPr>
          <a:lstStyle/>
          <a:p>
            <a:r>
              <a:rPr lang="fr-FR" sz="28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Fig.2 de l’antiquité à Linné classification de la pâquerette</a:t>
            </a:r>
            <a:endParaRPr lang="fr-FR" sz="28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4282" y="1000108"/>
            <a:ext cx="8643998" cy="3539430"/>
          </a:xfrm>
          <a:prstGeom prst="rect">
            <a:avLst/>
          </a:prstGeom>
          <a:noFill/>
        </p:spPr>
        <p:txBody>
          <a:bodyPr wrap="square" rtlCol="0">
            <a:spAutoFit/>
          </a:bodyPr>
          <a:lstStyle/>
          <a:p>
            <a:pPr algn="just"/>
            <a:r>
              <a:rPr lang="fr-FR" sz="2800" b="1" dirty="0" smtClean="0">
                <a:latin typeface="Times New Roman" pitchFamily="18" charset="0"/>
                <a:cs typeface="Times New Roman" pitchFamily="18" charset="0"/>
              </a:rPr>
              <a:t>L’arrivée des techniques de cladistique et de biologie moléculaire</a:t>
            </a:r>
          </a:p>
          <a:p>
            <a:pPr algn="just"/>
            <a:r>
              <a:rPr lang="fr-FR" sz="2800" dirty="0" smtClean="0">
                <a:latin typeface="Times New Roman" pitchFamily="18" charset="0"/>
                <a:cs typeface="Times New Roman" pitchFamily="18" charset="0"/>
              </a:rPr>
              <a:t>La cladistique débute en 1950 avec les travaux de l’entomologiste allemand </a:t>
            </a:r>
            <a:r>
              <a:rPr lang="fr-FR" sz="2800" dirty="0" err="1" smtClean="0">
                <a:latin typeface="Times New Roman" pitchFamily="18" charset="0"/>
                <a:cs typeface="Times New Roman" pitchFamily="18" charset="0"/>
              </a:rPr>
              <a:t>Hennig</a:t>
            </a:r>
            <a:r>
              <a:rPr lang="fr-FR" sz="2800" dirty="0" smtClean="0">
                <a:latin typeface="Times New Roman" pitchFamily="18" charset="0"/>
                <a:cs typeface="Times New Roman" pitchFamily="18" charset="0"/>
              </a:rPr>
              <a:t>. Elle cherche à établir, au sein d’un groupe donné, des hypothèses de parentés évolutives entre les espèces en les rassemblant dans des ensembles monophylétiques ou clades, comprenant l’ancêtre et tous ses descendants.</a:t>
            </a:r>
            <a:endParaRPr lang="fr-FR" sz="2800" dirty="0">
              <a:latin typeface="Times New Roman" pitchFamily="18" charset="0"/>
              <a:cs typeface="Times New Roman" pitchFamily="18"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500042"/>
            <a:ext cx="8929718" cy="3539430"/>
          </a:xfrm>
          <a:prstGeom prst="rect">
            <a:avLst/>
          </a:prstGeom>
          <a:noFill/>
        </p:spPr>
        <p:txBody>
          <a:bodyPr wrap="square" rtlCol="0">
            <a:spAutoFit/>
          </a:bodyPr>
          <a:lstStyle/>
          <a:p>
            <a:pPr algn="just"/>
            <a:r>
              <a:rPr lang="fr-FR" sz="2800" b="1" dirty="0" smtClean="0">
                <a:latin typeface="Times New Roman" pitchFamily="18" charset="0"/>
                <a:cs typeface="Times New Roman" pitchFamily="18" charset="0"/>
              </a:rPr>
              <a:t>La classification APG </a:t>
            </a:r>
            <a:r>
              <a:rPr lang="fr-FR" sz="2800" b="1" dirty="0" err="1" smtClean="0">
                <a:latin typeface="Times New Roman" pitchFamily="18" charset="0"/>
                <a:cs typeface="Times New Roman" pitchFamily="18" charset="0"/>
              </a:rPr>
              <a:t>Angiosperm</a:t>
            </a:r>
            <a:r>
              <a:rPr lang="fr-FR" sz="2800" b="1" dirty="0" smtClean="0">
                <a:latin typeface="Times New Roman" pitchFamily="18" charset="0"/>
                <a:cs typeface="Times New Roman" pitchFamily="18" charset="0"/>
              </a:rPr>
              <a:t> </a:t>
            </a:r>
            <a:r>
              <a:rPr lang="fr-FR" sz="2800" b="1" dirty="0" err="1" smtClean="0">
                <a:latin typeface="Times New Roman" pitchFamily="18" charset="0"/>
                <a:cs typeface="Times New Roman" pitchFamily="18" charset="0"/>
              </a:rPr>
              <a:t>Phylogeny</a:t>
            </a:r>
            <a:r>
              <a:rPr lang="fr-FR" sz="2800" b="1" dirty="0" smtClean="0">
                <a:latin typeface="Times New Roman" pitchFamily="18" charset="0"/>
                <a:cs typeface="Times New Roman" pitchFamily="18" charset="0"/>
              </a:rPr>
              <a:t> Group</a:t>
            </a:r>
          </a:p>
          <a:p>
            <a:pPr algn="just"/>
            <a:r>
              <a:rPr lang="fr-FR" sz="2800" dirty="0" smtClean="0">
                <a:latin typeface="Times New Roman" pitchFamily="18" charset="0"/>
                <a:cs typeface="Times New Roman" pitchFamily="18" charset="0"/>
              </a:rPr>
              <a:t>.</a:t>
            </a:r>
          </a:p>
          <a:p>
            <a:pPr algn="just"/>
            <a:r>
              <a:rPr lang="fr-FR" sz="2800" dirty="0" smtClean="0">
                <a:latin typeface="Times New Roman" pitchFamily="18" charset="0"/>
                <a:cs typeface="Times New Roman" pitchFamily="18" charset="0"/>
              </a:rPr>
              <a:t>Pour les plantes, les premiers travaux de </a:t>
            </a:r>
            <a:r>
              <a:rPr lang="fr-FR" sz="2800" dirty="0" err="1" smtClean="0">
                <a:latin typeface="Times New Roman" pitchFamily="18" charset="0"/>
                <a:cs typeface="Times New Roman" pitchFamily="18" charset="0"/>
              </a:rPr>
              <a:t>Donognue</a:t>
            </a:r>
            <a:r>
              <a:rPr lang="fr-FR" sz="2800" dirty="0" smtClean="0">
                <a:latin typeface="Times New Roman" pitchFamily="18" charset="0"/>
                <a:cs typeface="Times New Roman" pitchFamily="18" charset="0"/>
              </a:rPr>
              <a:t> et Doyle (1989) et de Leconte et Stevenson (1991), fondés sur des caractères morphologiques, confirmaient les soupçons d’anciens botanistes (</a:t>
            </a:r>
            <a:r>
              <a:rPr lang="fr-FR" sz="2800" dirty="0" err="1" smtClean="0">
                <a:latin typeface="Times New Roman" pitchFamily="18" charset="0"/>
                <a:cs typeface="Times New Roman" pitchFamily="18" charset="0"/>
              </a:rPr>
              <a:t>Emberger</a:t>
            </a:r>
            <a:r>
              <a:rPr lang="fr-FR" sz="2800" dirty="0" smtClean="0">
                <a:latin typeface="Times New Roman" pitchFamily="18" charset="0"/>
                <a:cs typeface="Times New Roman" pitchFamily="18" charset="0"/>
              </a:rPr>
              <a:t> par exemple) en démontrant que les Dicotylédones n’étaient nullement monophylétiques c’est-à-dire qu’il n’avait pas le même ancêtre</a:t>
            </a:r>
            <a:endParaRPr lang="fr-FR" sz="2800" dirty="0">
              <a:latin typeface="Times New Roman" pitchFamily="18" charset="0"/>
              <a:cs typeface="Times New Roman" pitchFamily="18"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500042"/>
            <a:ext cx="8858280" cy="6124754"/>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C’est entre 1993 et 1998, que le groupe du botaniste britannique Mark Chase a utilisé des caractères moléculaires, à savoir 499 séquences du gène chloroplastique </a:t>
            </a:r>
            <a:r>
              <a:rPr lang="fr-FR" sz="2800" dirty="0" err="1" smtClean="0">
                <a:latin typeface="Times New Roman" pitchFamily="18" charset="0"/>
                <a:cs typeface="Times New Roman" pitchFamily="18" charset="0"/>
              </a:rPr>
              <a:t>rbcL</a:t>
            </a:r>
            <a:r>
              <a:rPr lang="fr-FR" sz="2800" dirty="0" smtClean="0">
                <a:latin typeface="Times New Roman" pitchFamily="18" charset="0"/>
                <a:cs typeface="Times New Roman" pitchFamily="18" charset="0"/>
              </a:rPr>
              <a:t> (qui code la grande sous-unité de la </a:t>
            </a:r>
            <a:r>
              <a:rPr lang="fr-FR" sz="2800" dirty="0" err="1" smtClean="0">
                <a:latin typeface="Times New Roman" pitchFamily="18" charset="0"/>
                <a:cs typeface="Times New Roman" pitchFamily="18" charset="0"/>
              </a:rPr>
              <a:t>ribulose</a:t>
            </a:r>
            <a:r>
              <a:rPr lang="fr-FR" sz="2800" dirty="0" smtClean="0">
                <a:latin typeface="Times New Roman" pitchFamily="18" charset="0"/>
                <a:cs typeface="Times New Roman" pitchFamily="18" charset="0"/>
              </a:rPr>
              <a:t>-1,5-</a:t>
            </a:r>
            <a:r>
              <a:rPr lang="fr-FR" sz="2800" dirty="0" err="1" smtClean="0">
                <a:latin typeface="Times New Roman" pitchFamily="18" charset="0"/>
                <a:cs typeface="Times New Roman" pitchFamily="18" charset="0"/>
              </a:rPr>
              <a:t>bisphosphate</a:t>
            </a:r>
            <a:r>
              <a:rPr lang="fr-FR" sz="2800" dirty="0" smtClean="0">
                <a:latin typeface="Times New Roman" pitchFamily="18" charset="0"/>
                <a:cs typeface="Times New Roman" pitchFamily="18" charset="0"/>
              </a:rPr>
              <a:t> carboxylase-oxygénase) caractérisées dans des espèces végétales couvrant les principaux ensembles de plantes à fleurs. Cette analyse cladistique et phylogénétique a permis au groupe de proposer en 1998 une nouvelle classification des Angiospermes qui a été ensuite confirmée par des études utilisant d’autres séquences : ADN </a:t>
            </a:r>
            <a:r>
              <a:rPr lang="fr-FR" sz="2800" dirty="0" err="1" smtClean="0">
                <a:latin typeface="Times New Roman" pitchFamily="18" charset="0"/>
                <a:cs typeface="Times New Roman" pitchFamily="18" charset="0"/>
              </a:rPr>
              <a:t>ribosomique</a:t>
            </a:r>
            <a:r>
              <a:rPr lang="fr-FR" sz="2800" dirty="0" smtClean="0">
                <a:latin typeface="Times New Roman" pitchFamily="18" charset="0"/>
                <a:cs typeface="Times New Roman" pitchFamily="18" charset="0"/>
              </a:rPr>
              <a:t> 18S (Douglas, </a:t>
            </a:r>
            <a:r>
              <a:rPr lang="fr-FR" sz="2800" dirty="0" err="1" smtClean="0">
                <a:latin typeface="Times New Roman" pitchFamily="18" charset="0"/>
                <a:cs typeface="Times New Roman" pitchFamily="18" charset="0"/>
              </a:rPr>
              <a:t>Soltis</a:t>
            </a:r>
            <a:r>
              <a:rPr lang="fr-FR" sz="2800" dirty="0" smtClean="0">
                <a:latin typeface="Times New Roman" pitchFamily="18" charset="0"/>
                <a:cs typeface="Times New Roman" pitchFamily="18" charset="0"/>
              </a:rPr>
              <a:t> et Pamela, 1997), gène chloroplastique </a:t>
            </a:r>
            <a:r>
              <a:rPr lang="fr-FR" sz="2800" dirty="0" err="1" smtClean="0">
                <a:latin typeface="Times New Roman" pitchFamily="18" charset="0"/>
                <a:cs typeface="Times New Roman" pitchFamily="18" charset="0"/>
              </a:rPr>
              <a:t>atpB</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Savolainen</a:t>
            </a:r>
            <a:r>
              <a:rPr lang="fr-FR" sz="2800" dirty="0" smtClean="0">
                <a:latin typeface="Times New Roman" pitchFamily="18" charset="0"/>
                <a:cs typeface="Times New Roman" pitchFamily="18" charset="0"/>
              </a:rPr>
              <a:t> et al., 2000), gènes mitochondriaux </a:t>
            </a:r>
            <a:r>
              <a:rPr lang="fr-FR" sz="2800" dirty="0" err="1" smtClean="0">
                <a:latin typeface="Times New Roman" pitchFamily="18" charset="0"/>
                <a:cs typeface="Times New Roman" pitchFamily="18" charset="0"/>
              </a:rPr>
              <a:t>matR</a:t>
            </a:r>
            <a:r>
              <a:rPr lang="fr-FR" sz="2800" dirty="0" smtClean="0">
                <a:latin typeface="Times New Roman" pitchFamily="18" charset="0"/>
                <a:cs typeface="Times New Roman" pitchFamily="18" charset="0"/>
              </a:rPr>
              <a:t> et atp1 (Qiu et al. 2000).</a:t>
            </a:r>
            <a:endParaRPr lang="fr-FR" sz="2800" dirty="0">
              <a:latin typeface="Times New Roman" pitchFamily="18" charset="0"/>
              <a:cs typeface="Times New Roman" pitchFamily="18"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8929718" cy="2677656"/>
          </a:xfrm>
          <a:prstGeom prst="rect">
            <a:avLst/>
          </a:prstGeom>
          <a:noFill/>
        </p:spPr>
        <p:txBody>
          <a:bodyPr wrap="square" rtlCol="0">
            <a:spAutoFit/>
          </a:bodyPr>
          <a:lstStyle/>
          <a:p>
            <a:pPr algn="just"/>
            <a:r>
              <a:rPr lang="fr-FR" sz="2800" b="1" dirty="0" smtClean="0">
                <a:latin typeface="Times New Roman" pitchFamily="18" charset="0"/>
                <a:cs typeface="Times New Roman" pitchFamily="18" charset="0"/>
              </a:rPr>
              <a:t>La classification APGIII</a:t>
            </a:r>
          </a:p>
          <a:p>
            <a:pPr algn="just"/>
            <a:r>
              <a:rPr lang="fr-FR" sz="2800" dirty="0" smtClean="0">
                <a:latin typeface="Times New Roman" pitchFamily="18" charset="0"/>
                <a:cs typeface="Times New Roman" pitchFamily="18" charset="0"/>
              </a:rPr>
              <a:t>Dans la nouvelle classification APGIII qui ne tient compte que des angiospermes.</a:t>
            </a:r>
          </a:p>
          <a:p>
            <a:pPr algn="just"/>
            <a:r>
              <a:rPr lang="fr-FR" sz="2800" dirty="0" smtClean="0">
                <a:latin typeface="Times New Roman" pitchFamily="18" charset="0"/>
                <a:cs typeface="Times New Roman" pitchFamily="18" charset="0"/>
              </a:rPr>
              <a:t>On distingue maintenant les </a:t>
            </a:r>
            <a:r>
              <a:rPr lang="fr-FR" sz="2800" dirty="0" err="1" smtClean="0">
                <a:latin typeface="Times New Roman" pitchFamily="18" charset="0"/>
                <a:cs typeface="Times New Roman" pitchFamily="18" charset="0"/>
              </a:rPr>
              <a:t>protoangiospermes</a:t>
            </a:r>
            <a:r>
              <a:rPr lang="fr-FR" sz="2800" dirty="0" smtClean="0">
                <a:latin typeface="Times New Roman" pitchFamily="18" charset="0"/>
                <a:cs typeface="Times New Roman" pitchFamily="18" charset="0"/>
              </a:rPr>
              <a:t> les </a:t>
            </a:r>
            <a:r>
              <a:rPr lang="fr-FR" sz="2800" dirty="0" err="1" smtClean="0">
                <a:latin typeface="Times New Roman" pitchFamily="18" charset="0"/>
                <a:cs typeface="Times New Roman" pitchFamily="18" charset="0"/>
              </a:rPr>
              <a:t>euangiospermes</a:t>
            </a:r>
            <a:r>
              <a:rPr lang="fr-FR" sz="2800" dirty="0" smtClean="0">
                <a:latin typeface="Times New Roman" pitchFamily="18" charset="0"/>
                <a:cs typeface="Times New Roman" pitchFamily="18" charset="0"/>
              </a:rPr>
              <a:t> ou angiospermes vrais de même les monocotylédones sont classés en archaïques et évoluées</a:t>
            </a:r>
            <a:endParaRPr lang="fr-FR" sz="2800" dirty="0">
              <a:latin typeface="Times New Roman" pitchFamily="18" charset="0"/>
              <a:cs typeface="Times New Roman" pitchFamily="18"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285720" y="0"/>
            <a:ext cx="8858280" cy="6000767"/>
          </a:xfrm>
          <a:prstGeom prst="rect">
            <a:avLst/>
          </a:prstGeom>
          <a:noFill/>
          <a:ln w="9525">
            <a:noFill/>
            <a:miter lim="800000"/>
            <a:headEnd/>
            <a:tailEnd/>
          </a:ln>
          <a:effec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85728"/>
            <a:ext cx="8929718" cy="6555641"/>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La classification APG traduit les relations évolutives entre Angiospermes obtenues après plusieurs analyses cladistiques sur des critères moléculaires. Elle se veut le résultat d’un travail de réflexion de tout un groupe de chercheurs, d’où son nom « APG » pour </a:t>
            </a:r>
            <a:r>
              <a:rPr lang="fr-FR" sz="2800" dirty="0" err="1" smtClean="0">
                <a:latin typeface="Times New Roman" pitchFamily="18" charset="0"/>
                <a:cs typeface="Times New Roman" pitchFamily="18" charset="0"/>
              </a:rPr>
              <a:t>Angiosperm</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Phylogeny</a:t>
            </a:r>
            <a:r>
              <a:rPr lang="fr-FR" sz="2800" dirty="0" smtClean="0">
                <a:latin typeface="Times New Roman" pitchFamily="18" charset="0"/>
                <a:cs typeface="Times New Roman" pitchFamily="18" charset="0"/>
              </a:rPr>
              <a:t> Group. La version initiale de 1998 (APG I,) reconnaissait 462 familles rangées en 40 ordres supposés monophylétiques. Une version révisée (APG II) a été publiée en 2003, et la plus récente (APG III) est parue en 2009. Elle est améliorée en permanence par des travaux qui prennent simultanée en compte plusieurs séquences moléculaires, ce qui augmente la quantité d’informations phylogénétiques. Moore et al. (2010) ont par exemple récemment utilisé 83 gènes </a:t>
            </a:r>
            <a:r>
              <a:rPr lang="fr-FR" sz="2800" dirty="0" err="1" smtClean="0">
                <a:latin typeface="Times New Roman" pitchFamily="18" charset="0"/>
                <a:cs typeface="Times New Roman" pitchFamily="18" charset="0"/>
              </a:rPr>
              <a:t>plastidiaux</a:t>
            </a:r>
            <a:r>
              <a:rPr lang="fr-FR" sz="2800" dirty="0" smtClean="0">
                <a:latin typeface="Times New Roman" pitchFamily="18" charset="0"/>
                <a:cs typeface="Times New Roman" pitchFamily="18" charset="0"/>
              </a:rPr>
              <a:t> pour tenter de résoudre l’origine et la diversification des </a:t>
            </a:r>
            <a:r>
              <a:rPr lang="fr-FR" sz="2800" dirty="0" err="1" smtClean="0">
                <a:latin typeface="Times New Roman" pitchFamily="18" charset="0"/>
                <a:cs typeface="Times New Roman" pitchFamily="18" charset="0"/>
              </a:rPr>
              <a:t>Eudicotylédones</a:t>
            </a:r>
            <a:r>
              <a:rPr lang="fr-FR" sz="2800" dirty="0" smtClean="0">
                <a:latin typeface="Times New Roman" pitchFamily="18" charset="0"/>
                <a:cs typeface="Times New Roman" pitchFamily="18" charset="0"/>
              </a:rPr>
              <a:t>.</a:t>
            </a:r>
            <a:endParaRPr lang="fr-FR" sz="2800" dirty="0">
              <a:latin typeface="Times New Roman" pitchFamily="18" charset="0"/>
              <a:cs typeface="Times New Roman" pitchFamily="18" charset="0"/>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214290"/>
            <a:ext cx="9144000" cy="954107"/>
          </a:xfrm>
          <a:prstGeom prst="rect">
            <a:avLst/>
          </a:prstGeom>
          <a:noFill/>
        </p:spPr>
        <p:txBody>
          <a:bodyPr wrap="square" rtlCol="0">
            <a:spAutoFit/>
          </a:bodyPr>
          <a:lstStyle/>
          <a:p>
            <a:r>
              <a:rPr lang="fr-FR" sz="2800" dirty="0" smtClean="0">
                <a:latin typeface="Times New Roman" pitchFamily="18" charset="0"/>
                <a:cs typeface="Times New Roman" pitchFamily="18" charset="0"/>
              </a:rPr>
              <a:t>La classification APG III peut se résumer comme suit (seules les familles importantes ou caractéristiques sont mentionnées)</a:t>
            </a:r>
            <a:endParaRPr lang="fr-FR" sz="2800"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b="1" dirty="0" smtClean="0">
                <a:solidFill>
                  <a:srgbClr val="FF0000"/>
                </a:solidFill>
                <a:latin typeface="Times New Roman" pitchFamily="18" charset="0"/>
                <a:cs typeface="Times New Roman" pitchFamily="18" charset="0"/>
              </a:rPr>
              <a:t>BRYOPHYTES</a:t>
            </a:r>
            <a:endParaRPr lang="fr-FR" b="1" dirty="0">
              <a:solidFill>
                <a:srgbClr val="FF0000"/>
              </a:solidFill>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Cycle de vie des bryophytes_files\peliepi3.JPG"/>
          <p:cNvPicPr>
            <a:picLocks noChangeAspect="1" noChangeArrowheads="1"/>
          </p:cNvPicPr>
          <p:nvPr/>
        </p:nvPicPr>
        <p:blipFill>
          <a:blip r:embed="rId2"/>
          <a:srcRect/>
          <a:stretch>
            <a:fillRect/>
          </a:stretch>
        </p:blipFill>
        <p:spPr bwMode="auto">
          <a:xfrm>
            <a:off x="1357290" y="0"/>
            <a:ext cx="6500858" cy="4362451"/>
          </a:xfrm>
          <a:prstGeom prst="rect">
            <a:avLst/>
          </a:prstGeom>
          <a:noFill/>
        </p:spPr>
      </p:pic>
      <p:sp>
        <p:nvSpPr>
          <p:cNvPr id="4" name="ZoneTexte 3"/>
          <p:cNvSpPr txBox="1"/>
          <p:nvPr/>
        </p:nvSpPr>
        <p:spPr>
          <a:xfrm>
            <a:off x="0" y="4786322"/>
            <a:ext cx="8858280" cy="1200329"/>
          </a:xfrm>
          <a:prstGeom prst="rect">
            <a:avLst/>
          </a:prstGeom>
          <a:noFill/>
        </p:spPr>
        <p:txBody>
          <a:bodyPr wrap="square" rtlCol="0">
            <a:spAutoFit/>
          </a:bodyPr>
          <a:lstStyle/>
          <a:p>
            <a:pPr algn="just"/>
            <a:r>
              <a:rPr lang="fr-FR" sz="2400" dirty="0" smtClean="0"/>
              <a:t>Sporophyte mature d'hépatique à thalle </a:t>
            </a:r>
            <a:r>
              <a:rPr lang="fr-FR" sz="2400" i="1" dirty="0" err="1" smtClean="0"/>
              <a:t>Pellia</a:t>
            </a:r>
            <a:r>
              <a:rPr lang="fr-FR" sz="2400" i="1" dirty="0" smtClean="0"/>
              <a:t> </a:t>
            </a:r>
            <a:r>
              <a:rPr lang="fr-FR" sz="2400" i="1" dirty="0" err="1" smtClean="0"/>
              <a:t>epiphylla</a:t>
            </a:r>
            <a:r>
              <a:rPr lang="fr-FR" sz="2400" dirty="0" smtClean="0"/>
              <a:t>, </a:t>
            </a:r>
            <a:r>
              <a:rPr lang="fr-FR" sz="2400" dirty="0" err="1" smtClean="0"/>
              <a:t>Pelliaceae</a:t>
            </a:r>
            <a:r>
              <a:rPr lang="fr-FR" sz="2400" dirty="0" smtClean="0"/>
              <a:t>, </a:t>
            </a:r>
            <a:r>
              <a:rPr lang="fr-FR" sz="2400" dirty="0" err="1" smtClean="0"/>
              <a:t>Metzgeriale</a:t>
            </a:r>
            <a:r>
              <a:rPr lang="fr-FR" sz="2400" dirty="0" smtClean="0"/>
              <a:t>, Bryophyte (Watermael-Boitsfort, Province de Brabant, Belgique - 1/02/1982 - Diapositive originale réalisée par Eric Walravens).</a:t>
            </a:r>
            <a:endParaRPr lang="fr-FR" sz="2400"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71438" y="52389"/>
            <a:ext cx="9001125" cy="5591190"/>
          </a:xfrm>
          <a:prstGeom prst="rect">
            <a:avLst/>
          </a:prstGeom>
          <a:noFill/>
          <a:ln w="9525">
            <a:noFill/>
            <a:miter lim="800000"/>
            <a:headEnd/>
            <a:tailEnd/>
          </a:ln>
          <a:effectLst/>
        </p:spPr>
      </p:pic>
      <p:sp>
        <p:nvSpPr>
          <p:cNvPr id="3" name="ZoneTexte 2"/>
          <p:cNvSpPr txBox="1"/>
          <p:nvPr/>
        </p:nvSpPr>
        <p:spPr>
          <a:xfrm>
            <a:off x="642910" y="6000768"/>
            <a:ext cx="7715304" cy="523220"/>
          </a:xfrm>
          <a:prstGeom prst="rect">
            <a:avLst/>
          </a:prstGeom>
          <a:noFill/>
        </p:spPr>
        <p:txBody>
          <a:bodyPr wrap="square" rtlCol="0">
            <a:spAutoFit/>
          </a:bodyPr>
          <a:lstStyle/>
          <a:p>
            <a:pPr algn="ctr"/>
            <a:r>
              <a:rPr lang="fr-FR" sz="28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Tableau de classification APGIII</a:t>
            </a:r>
            <a:endParaRPr lang="fr-FR" sz="28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28604"/>
            <a:ext cx="8858280" cy="4401205"/>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1. PROTO-ANGIOSPERMES :</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Amborellales</a:t>
            </a:r>
            <a:endParaRPr lang="fr-FR" sz="2800" dirty="0" smtClean="0">
              <a:latin typeface="Times New Roman" pitchFamily="18" charset="0"/>
              <a:cs typeface="Times New Roman" pitchFamily="18" charset="0"/>
            </a:endParaRP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Nymphéales</a:t>
            </a:r>
            <a:r>
              <a:rPr lang="fr-FR" sz="2800" dirty="0" smtClean="0">
                <a:latin typeface="Times New Roman" pitchFamily="18" charset="0"/>
                <a:cs typeface="Times New Roman" pitchFamily="18" charset="0"/>
              </a:rPr>
              <a:t> ;</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Austrobaileyales</a:t>
            </a:r>
            <a:r>
              <a:rPr lang="fr-FR" sz="2800" dirty="0" smtClean="0">
                <a:latin typeface="Times New Roman" pitchFamily="18" charset="0"/>
                <a:cs typeface="Times New Roman" pitchFamily="18" charset="0"/>
              </a:rPr>
              <a:t> (avec la famille des </a:t>
            </a:r>
            <a:r>
              <a:rPr lang="fr-FR" sz="2800" dirty="0" err="1" smtClean="0">
                <a:latin typeface="Times New Roman" pitchFamily="18" charset="0"/>
                <a:cs typeface="Times New Roman" pitchFamily="18" charset="0"/>
              </a:rPr>
              <a:t>Schizandracées</a:t>
            </a:r>
            <a:r>
              <a:rPr lang="fr-FR" sz="2800" dirty="0" smtClean="0">
                <a:latin typeface="Times New Roman" pitchFamily="18" charset="0"/>
                <a:cs typeface="Times New Roman" pitchFamily="18" charset="0"/>
              </a:rPr>
              <a:t> à laquelle appartient l’Anis étoilé) et les</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Chloranthalles</a:t>
            </a:r>
            <a:r>
              <a:rPr lang="fr-FR" sz="2800" dirty="0" smtClean="0">
                <a:latin typeface="Times New Roman" pitchFamily="18" charset="0"/>
                <a:cs typeface="Times New Roman" pitchFamily="18" charset="0"/>
              </a:rPr>
              <a:t>, probable groupe-frère des </a:t>
            </a:r>
            <a:r>
              <a:rPr lang="fr-FR" sz="2800" dirty="0" err="1" smtClean="0">
                <a:latin typeface="Times New Roman" pitchFamily="18" charset="0"/>
                <a:cs typeface="Times New Roman" pitchFamily="18" charset="0"/>
              </a:rPr>
              <a:t>Magnoliidées</a:t>
            </a:r>
            <a:endParaRPr lang="fr-FR" sz="2800" dirty="0" smtClean="0">
              <a:latin typeface="Times New Roman" pitchFamily="18" charset="0"/>
              <a:cs typeface="Times New Roman" pitchFamily="18" charset="0"/>
            </a:endParaRPr>
          </a:p>
          <a:p>
            <a:pPr algn="just"/>
            <a:r>
              <a:rPr lang="fr-FR" sz="2800" dirty="0" smtClean="0">
                <a:latin typeface="Times New Roman" pitchFamily="18" charset="0"/>
                <a:cs typeface="Times New Roman" pitchFamily="18" charset="0"/>
              </a:rPr>
              <a:t>2. MAGNOLIIDÉES :</a:t>
            </a:r>
          </a:p>
          <a:p>
            <a:pPr algn="just"/>
            <a:r>
              <a:rPr lang="fr-FR" sz="2800" dirty="0" smtClean="0">
                <a:latin typeface="Times New Roman" pitchFamily="18" charset="0"/>
                <a:cs typeface="Times New Roman" pitchFamily="18" charset="0"/>
              </a:rPr>
              <a:t> Magnoliales (Magnoliacées, Annonacées) et </a:t>
            </a:r>
            <a:r>
              <a:rPr lang="fr-FR" sz="2800" dirty="0" err="1" smtClean="0">
                <a:latin typeface="Times New Roman" pitchFamily="18" charset="0"/>
                <a:cs typeface="Times New Roman" pitchFamily="18" charset="0"/>
              </a:rPr>
              <a:t>Laurales</a:t>
            </a:r>
            <a:r>
              <a:rPr lang="fr-FR" sz="2800" dirty="0" smtClean="0">
                <a:latin typeface="Times New Roman" pitchFamily="18" charset="0"/>
                <a:cs typeface="Times New Roman" pitchFamily="18" charset="0"/>
              </a:rPr>
              <a:t> (Lauracées, </a:t>
            </a:r>
            <a:r>
              <a:rPr lang="fr-FR" sz="2800" dirty="0" err="1" smtClean="0">
                <a:latin typeface="Times New Roman" pitchFamily="18" charset="0"/>
                <a:cs typeface="Times New Roman" pitchFamily="18" charset="0"/>
              </a:rPr>
              <a:t>Monimiacées</a:t>
            </a:r>
            <a:r>
              <a:rPr lang="fr-FR" sz="2800" dirty="0" smtClean="0">
                <a:latin typeface="Times New Roman" pitchFamily="18" charset="0"/>
                <a:cs typeface="Times New Roman" pitchFamily="18" charset="0"/>
              </a:rPr>
              <a:t>) ;</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Canellales</a:t>
            </a:r>
            <a:r>
              <a:rPr lang="fr-FR" sz="2800" dirty="0" smtClean="0">
                <a:latin typeface="Times New Roman" pitchFamily="18" charset="0"/>
                <a:cs typeface="Times New Roman" pitchFamily="18" charset="0"/>
              </a:rPr>
              <a:t> et Pipérales (Pipéracées, Aristolochiacées)</a:t>
            </a:r>
            <a:endParaRPr lang="fr-FR" sz="2800" dirty="0">
              <a:latin typeface="Times New Roman" pitchFamily="18" charset="0"/>
              <a:cs typeface="Times New Roman" pitchFamily="18" charset="0"/>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85728"/>
            <a:ext cx="9144000" cy="5693866"/>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3. MONOCOTYLÉDONES</a:t>
            </a:r>
          </a:p>
          <a:p>
            <a:pPr algn="just"/>
            <a:r>
              <a:rPr lang="fr-FR" sz="2800" dirty="0" smtClean="0">
                <a:latin typeface="Times New Roman" pitchFamily="18" charset="0"/>
                <a:cs typeface="Times New Roman" pitchFamily="18" charset="0"/>
              </a:rPr>
              <a:t>- </a:t>
            </a:r>
            <a:r>
              <a:rPr lang="fr-FR" sz="2800" i="1" dirty="0" err="1" smtClean="0">
                <a:latin typeface="Times New Roman" pitchFamily="18" charset="0"/>
                <a:cs typeface="Times New Roman" pitchFamily="18" charset="0"/>
              </a:rPr>
              <a:t>Protomonocotylédones</a:t>
            </a:r>
            <a:r>
              <a:rPr lang="fr-FR" sz="2800" i="1" dirty="0" smtClean="0">
                <a:latin typeface="Times New Roman" pitchFamily="18" charset="0"/>
                <a:cs typeface="Times New Roman" pitchFamily="18" charset="0"/>
              </a:rPr>
              <a:t> : </a:t>
            </a:r>
            <a:r>
              <a:rPr lang="fr-FR" sz="2800" i="1" dirty="0" err="1" smtClean="0">
                <a:latin typeface="Times New Roman" pitchFamily="18" charset="0"/>
                <a:cs typeface="Times New Roman" pitchFamily="18" charset="0"/>
              </a:rPr>
              <a:t>Acorales</a:t>
            </a:r>
            <a:r>
              <a:rPr lang="fr-FR" sz="2800" i="1" dirty="0" smtClean="0">
                <a:latin typeface="Times New Roman" pitchFamily="18" charset="0"/>
                <a:cs typeface="Times New Roman" pitchFamily="18" charset="0"/>
              </a:rPr>
              <a:t>, s (</a:t>
            </a:r>
            <a:r>
              <a:rPr lang="fr-FR" sz="2800" i="1" dirty="0" err="1" smtClean="0">
                <a:latin typeface="Times New Roman" pitchFamily="18" charset="0"/>
                <a:cs typeface="Times New Roman" pitchFamily="18" charset="0"/>
              </a:rPr>
              <a:t>Alismatacées</a:t>
            </a:r>
            <a:r>
              <a:rPr lang="fr-FR" sz="2800" i="1" dirty="0" smtClean="0">
                <a:latin typeface="Times New Roman" pitchFamily="18" charset="0"/>
                <a:cs typeface="Times New Roman" pitchFamily="18" charset="0"/>
              </a:rPr>
              <a:t>, Aracées), Dioscoréales et - </a:t>
            </a:r>
            <a:r>
              <a:rPr lang="fr-FR" sz="2800" i="1" dirty="0" err="1" smtClean="0">
                <a:latin typeface="Times New Roman" pitchFamily="18" charset="0"/>
                <a:cs typeface="Times New Roman" pitchFamily="18" charset="0"/>
              </a:rPr>
              <a:t>Liliidées</a:t>
            </a:r>
            <a:r>
              <a:rPr lang="fr-FR" sz="2800" i="1" dirty="0" smtClean="0">
                <a:latin typeface="Times New Roman" pitchFamily="18" charset="0"/>
                <a:cs typeface="Times New Roman" pitchFamily="18" charset="0"/>
              </a:rPr>
              <a:t> (groupe central des Monocotylédones)</a:t>
            </a:r>
          </a:p>
          <a:p>
            <a:pPr algn="just"/>
            <a:r>
              <a:rPr lang="fr-FR" sz="2800" dirty="0" smtClean="0">
                <a:latin typeface="Times New Roman" pitchFamily="18" charset="0"/>
                <a:cs typeface="Times New Roman" pitchFamily="18" charset="0"/>
              </a:rPr>
              <a:t> Liliales (Liliacées, Colchicacées, </a:t>
            </a:r>
            <a:r>
              <a:rPr lang="fr-FR" sz="2800" dirty="0" err="1" smtClean="0">
                <a:latin typeface="Times New Roman" pitchFamily="18" charset="0"/>
                <a:cs typeface="Times New Roman" pitchFamily="18" charset="0"/>
              </a:rPr>
              <a:t>Smilacacées</a:t>
            </a:r>
            <a:r>
              <a:rPr lang="fr-FR" sz="2800" dirty="0" smtClean="0">
                <a:latin typeface="Times New Roman" pitchFamily="18" charset="0"/>
                <a:cs typeface="Times New Roman" pitchFamily="18" charset="0"/>
              </a:rPr>
              <a:t>) ;</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Asparagales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Asparagacées</a:t>
            </a:r>
            <a:r>
              <a:rPr lang="fr-FR" sz="2800" dirty="0" smtClean="0">
                <a:latin typeface="Times New Roman" pitchFamily="18" charset="0"/>
                <a:cs typeface="Times New Roman" pitchFamily="18" charset="0"/>
              </a:rPr>
              <a:t> incluant </a:t>
            </a:r>
            <a:r>
              <a:rPr lang="fr-FR" sz="2800" dirty="0" err="1" smtClean="0">
                <a:latin typeface="Times New Roman" pitchFamily="18" charset="0"/>
                <a:cs typeface="Times New Roman" pitchFamily="18" charset="0"/>
              </a:rPr>
              <a:t>Agavacées</a:t>
            </a:r>
            <a:r>
              <a:rPr lang="fr-FR" sz="2800" dirty="0" smtClean="0">
                <a:latin typeface="Times New Roman" pitchFamily="18" charset="0"/>
                <a:cs typeface="Times New Roman" pitchFamily="18" charset="0"/>
              </a:rPr>
              <a:t> et </a:t>
            </a:r>
            <a:r>
              <a:rPr lang="fr-FR" sz="2800" dirty="0" err="1" smtClean="0">
                <a:latin typeface="Times New Roman" pitchFamily="18" charset="0"/>
                <a:cs typeface="Times New Roman" pitchFamily="18" charset="0"/>
              </a:rPr>
              <a:t>Convallariacées</a:t>
            </a:r>
            <a:r>
              <a:rPr lang="fr-FR" sz="2800" dirty="0" smtClean="0">
                <a:latin typeface="Times New Roman" pitchFamily="18" charset="0"/>
                <a:cs typeface="Times New Roman" pitchFamily="18" charset="0"/>
              </a:rPr>
              <a:t> ; Iridacées ; Orchidacées ; Amaryllidacées incluant les Alliacées)</a:t>
            </a:r>
          </a:p>
          <a:p>
            <a:pPr algn="just"/>
            <a:r>
              <a:rPr lang="fr-FR" sz="2800" dirty="0" smtClean="0">
                <a:latin typeface="Times New Roman" pitchFamily="18" charset="0"/>
                <a:cs typeface="Times New Roman" pitchFamily="18" charset="0"/>
              </a:rPr>
              <a:t>- </a:t>
            </a:r>
            <a:r>
              <a:rPr lang="fr-FR" sz="2800" i="1" dirty="0" err="1" smtClean="0">
                <a:latin typeface="Times New Roman" pitchFamily="18" charset="0"/>
                <a:cs typeface="Times New Roman" pitchFamily="18" charset="0"/>
              </a:rPr>
              <a:t>Commélinidées</a:t>
            </a:r>
            <a:r>
              <a:rPr lang="fr-FR" sz="2800" i="1" dirty="0" smtClean="0">
                <a:latin typeface="Times New Roman" pitchFamily="18" charset="0"/>
                <a:cs typeface="Times New Roman" pitchFamily="18" charset="0"/>
              </a:rPr>
              <a:t>)</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Arécales</a:t>
            </a:r>
            <a:r>
              <a:rPr lang="fr-FR" sz="2800" dirty="0" smtClean="0">
                <a:latin typeface="Times New Roman" pitchFamily="18" charset="0"/>
                <a:cs typeface="Times New Roman" pitchFamily="18" charset="0"/>
              </a:rPr>
              <a:t> (Palmacées)</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Poales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Poacées</a:t>
            </a:r>
            <a:r>
              <a:rPr lang="fr-FR" sz="2800" dirty="0" smtClean="0">
                <a:latin typeface="Times New Roman" pitchFamily="18" charset="0"/>
                <a:cs typeface="Times New Roman" pitchFamily="18" charset="0"/>
              </a:rPr>
              <a:t>, Cypéracées, Joncacées, Typhacées, Broméliacées)</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Commélinales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Commélinacées</a:t>
            </a:r>
            <a:r>
              <a:rPr lang="fr-FR" sz="2800" dirty="0" smtClean="0">
                <a:latin typeface="Times New Roman" pitchFamily="18" charset="0"/>
                <a:cs typeface="Times New Roman" pitchFamily="18" charset="0"/>
              </a:rPr>
              <a:t>, Pontédériacées)</a:t>
            </a:r>
            <a:endParaRPr lang="fr-FR" sz="2800" dirty="0">
              <a:latin typeface="Times New Roman" pitchFamily="18" charset="0"/>
              <a:cs typeface="Times New Roman" pitchFamily="18" charset="0"/>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28604"/>
            <a:ext cx="8929718" cy="4401205"/>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 Zingibérales (Musacées, Zingibéracées, </a:t>
            </a:r>
            <a:r>
              <a:rPr lang="fr-FR" sz="2800" dirty="0" err="1" smtClean="0">
                <a:latin typeface="Times New Roman" pitchFamily="18" charset="0"/>
                <a:cs typeface="Times New Roman" pitchFamily="18" charset="0"/>
              </a:rPr>
              <a:t>Cannacées</a:t>
            </a:r>
            <a:r>
              <a:rPr lang="fr-FR" sz="2800" dirty="0" smtClean="0">
                <a:latin typeface="Times New Roman" pitchFamily="18" charset="0"/>
                <a:cs typeface="Times New Roman" pitchFamily="18" charset="0"/>
              </a:rPr>
              <a:t>, Marantacées)</a:t>
            </a:r>
          </a:p>
          <a:p>
            <a:pPr algn="just"/>
            <a:r>
              <a:rPr lang="fr-FR" sz="2800" dirty="0" smtClean="0">
                <a:latin typeface="Times New Roman" pitchFamily="18" charset="0"/>
                <a:cs typeface="Times New Roman" pitchFamily="18" charset="0"/>
              </a:rPr>
              <a:t>Les Proto-angiospermes et les </a:t>
            </a:r>
            <a:r>
              <a:rPr lang="fr-FR" sz="2800" dirty="0" err="1" smtClean="0">
                <a:latin typeface="Times New Roman" pitchFamily="18" charset="0"/>
                <a:cs typeface="Times New Roman" pitchFamily="18" charset="0"/>
              </a:rPr>
              <a:t>Magnoliidées</a:t>
            </a:r>
            <a:r>
              <a:rPr lang="fr-FR" sz="2800" dirty="0" smtClean="0">
                <a:latin typeface="Times New Roman" pitchFamily="18" charset="0"/>
                <a:cs typeface="Times New Roman" pitchFamily="18" charset="0"/>
              </a:rPr>
              <a:t> peuvent être rassemblées en un ensemble </a:t>
            </a:r>
            <a:r>
              <a:rPr lang="fr-FR" sz="2800" dirty="0" err="1" smtClean="0">
                <a:latin typeface="Times New Roman" pitchFamily="18" charset="0"/>
                <a:cs typeface="Times New Roman" pitchFamily="18" charset="0"/>
              </a:rPr>
              <a:t>paraphylétique</a:t>
            </a:r>
            <a:r>
              <a:rPr lang="fr-FR" sz="2800" dirty="0" smtClean="0">
                <a:latin typeface="Times New Roman" pitchFamily="18" charset="0"/>
                <a:cs typeface="Times New Roman" pitchFamily="18" charset="0"/>
              </a:rPr>
              <a:t> de « Dicotylédones primitives » qui partagent avec les Monocotylédones la présence de grains de pollen à une seule aperture.</a:t>
            </a:r>
          </a:p>
          <a:p>
            <a:pPr algn="just"/>
            <a:r>
              <a:rPr lang="fr-FR" sz="2800" dirty="0" smtClean="0">
                <a:latin typeface="Times New Roman" pitchFamily="18" charset="0"/>
                <a:cs typeface="Times New Roman" pitchFamily="18" charset="0"/>
              </a:rPr>
              <a:t>Les autres Angiospermes = </a:t>
            </a:r>
            <a:r>
              <a:rPr lang="fr-FR" sz="2800" dirty="0" err="1" smtClean="0">
                <a:latin typeface="Times New Roman" pitchFamily="18" charset="0"/>
                <a:cs typeface="Times New Roman" pitchFamily="18" charset="0"/>
              </a:rPr>
              <a:t>Eudicotylédones</a:t>
            </a:r>
            <a:r>
              <a:rPr lang="fr-FR" sz="2800" dirty="0" smtClean="0">
                <a:latin typeface="Times New Roman" pitchFamily="18" charset="0"/>
                <a:cs typeface="Times New Roman" pitchFamily="18" charset="0"/>
              </a:rPr>
              <a:t> ou Dicotylédones tri-</a:t>
            </a:r>
            <a:r>
              <a:rPr lang="fr-FR" sz="2800" dirty="0" err="1" smtClean="0">
                <a:latin typeface="Times New Roman" pitchFamily="18" charset="0"/>
                <a:cs typeface="Times New Roman" pitchFamily="18" charset="0"/>
              </a:rPr>
              <a:t>aperturées</a:t>
            </a:r>
            <a:r>
              <a:rPr lang="fr-FR" sz="2800" dirty="0" smtClean="0">
                <a:latin typeface="Times New Roman" pitchFamily="18" charset="0"/>
                <a:cs typeface="Times New Roman" pitchFamily="18" charset="0"/>
              </a:rPr>
              <a:t>) ont des grains de pollen à trois apertures.</a:t>
            </a:r>
            <a:endParaRPr lang="fr-FR" sz="2800" dirty="0">
              <a:latin typeface="Times New Roman" pitchFamily="18" charset="0"/>
              <a:cs typeface="Times New Roman" pitchFamily="18"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 y="214313"/>
            <a:ext cx="4286248" cy="3857629"/>
          </a:xfrm>
          <a:prstGeom prst="rect">
            <a:avLst/>
          </a:prstGeom>
          <a:noFill/>
          <a:ln w="9525">
            <a:noFill/>
            <a:miter lim="800000"/>
            <a:headEnd/>
            <a:tailEnd/>
          </a:ln>
          <a:effectLst/>
        </p:spPr>
      </p:pic>
      <p:sp>
        <p:nvSpPr>
          <p:cNvPr id="3" name="ZoneTexte 2"/>
          <p:cNvSpPr txBox="1"/>
          <p:nvPr/>
        </p:nvSpPr>
        <p:spPr>
          <a:xfrm>
            <a:off x="357158" y="4429132"/>
            <a:ext cx="3786214" cy="461665"/>
          </a:xfrm>
          <a:prstGeom prst="rect">
            <a:avLst/>
          </a:prstGeom>
          <a:noFill/>
        </p:spPr>
        <p:txBody>
          <a:bodyPr wrap="square" rtlCol="0">
            <a:spAutoFit/>
          </a:bodyPr>
          <a:lstStyle/>
          <a:p>
            <a:r>
              <a:rPr lang="fr-FR" sz="24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Fig.1 pollen mono </a:t>
            </a:r>
            <a:r>
              <a:rPr lang="fr-FR" sz="2400" b="1" u="sng"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aperturé</a:t>
            </a:r>
            <a:endParaRPr lang="fr-FR" sz="24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3"/>
          <a:srcRect/>
          <a:stretch>
            <a:fillRect/>
          </a:stretch>
        </p:blipFill>
        <p:spPr bwMode="auto">
          <a:xfrm>
            <a:off x="4429124" y="214291"/>
            <a:ext cx="4342683" cy="3929090"/>
          </a:xfrm>
          <a:prstGeom prst="rect">
            <a:avLst/>
          </a:prstGeom>
          <a:noFill/>
          <a:ln w="9525">
            <a:noFill/>
            <a:miter lim="800000"/>
            <a:headEnd/>
            <a:tailEnd/>
          </a:ln>
          <a:effectLst/>
        </p:spPr>
      </p:pic>
      <p:sp>
        <p:nvSpPr>
          <p:cNvPr id="5" name="ZoneTexte 4"/>
          <p:cNvSpPr txBox="1"/>
          <p:nvPr/>
        </p:nvSpPr>
        <p:spPr>
          <a:xfrm>
            <a:off x="4643438" y="4500570"/>
            <a:ext cx="4143404" cy="461665"/>
          </a:xfrm>
          <a:prstGeom prst="rect">
            <a:avLst/>
          </a:prstGeom>
          <a:noFill/>
        </p:spPr>
        <p:txBody>
          <a:bodyPr wrap="square" rtlCol="0">
            <a:spAutoFit/>
          </a:bodyPr>
          <a:lstStyle/>
          <a:p>
            <a:r>
              <a:rPr lang="fr-FR" sz="24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Fig.2 pollen tri </a:t>
            </a:r>
            <a:r>
              <a:rPr lang="fr-FR" sz="2400" b="1" u="sng"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aperturé</a:t>
            </a:r>
            <a:endParaRPr lang="fr-FR" sz="24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8929718" cy="4832092"/>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4. CÉRATOPHYLLALES</a:t>
            </a:r>
          </a:p>
          <a:p>
            <a:pPr algn="just"/>
            <a:r>
              <a:rPr lang="fr-FR" sz="2800" dirty="0" smtClean="0">
                <a:latin typeface="Times New Roman" pitchFamily="18" charset="0"/>
                <a:cs typeface="Times New Roman" pitchFamily="18" charset="0"/>
              </a:rPr>
              <a:t>Groupe-frère de toutes les autres </a:t>
            </a:r>
            <a:r>
              <a:rPr lang="fr-FR" sz="2800" dirty="0" err="1" smtClean="0">
                <a:latin typeface="Times New Roman" pitchFamily="18" charset="0"/>
                <a:cs typeface="Times New Roman" pitchFamily="18" charset="0"/>
              </a:rPr>
              <a:t>Eudicotylédones</a:t>
            </a:r>
            <a:r>
              <a:rPr lang="fr-FR" sz="2800" dirty="0" smtClean="0">
                <a:latin typeface="Times New Roman" pitchFamily="18" charset="0"/>
                <a:cs typeface="Times New Roman" pitchFamily="18" charset="0"/>
              </a:rPr>
              <a:t>.</a:t>
            </a:r>
          </a:p>
          <a:p>
            <a:pPr algn="just"/>
            <a:r>
              <a:rPr lang="fr-FR" sz="2800" dirty="0" smtClean="0">
                <a:latin typeface="Times New Roman" pitchFamily="18" charset="0"/>
                <a:cs typeface="Times New Roman" pitchFamily="18" charset="0"/>
              </a:rPr>
              <a:t>5. EUDICOTYLÉDONES BASALES = Proto-</a:t>
            </a:r>
            <a:r>
              <a:rPr lang="fr-FR" sz="2800" dirty="0" err="1" smtClean="0">
                <a:latin typeface="Times New Roman" pitchFamily="18" charset="0"/>
                <a:cs typeface="Times New Roman" pitchFamily="18" charset="0"/>
              </a:rPr>
              <a:t>eudicotylédones</a:t>
            </a:r>
            <a:r>
              <a:rPr lang="fr-FR" sz="2800" dirty="0" smtClean="0">
                <a:latin typeface="Times New Roman" pitchFamily="18" charset="0"/>
                <a:cs typeface="Times New Roman" pitchFamily="18" charset="0"/>
              </a:rPr>
              <a:t> = </a:t>
            </a:r>
            <a:r>
              <a:rPr lang="fr-FR" sz="2800" dirty="0" err="1" smtClean="0">
                <a:latin typeface="Times New Roman" pitchFamily="18" charset="0"/>
                <a:cs typeface="Times New Roman" pitchFamily="18" charset="0"/>
              </a:rPr>
              <a:t>Eudicotylédones</a:t>
            </a:r>
            <a:r>
              <a:rPr lang="fr-FR" sz="2800" dirty="0" smtClean="0">
                <a:latin typeface="Times New Roman" pitchFamily="18" charset="0"/>
                <a:cs typeface="Times New Roman" pitchFamily="18" charset="0"/>
              </a:rPr>
              <a:t> archaïques</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Renonculales</a:t>
            </a:r>
            <a:r>
              <a:rPr lang="fr-FR" sz="2800" dirty="0" smtClean="0">
                <a:latin typeface="Times New Roman" pitchFamily="18" charset="0"/>
                <a:cs typeface="Times New Roman" pitchFamily="18" charset="0"/>
              </a:rPr>
              <a:t> (Renonculacées, Berbéridacées, Papavéracées incluant les Fumariacées, </a:t>
            </a:r>
            <a:r>
              <a:rPr lang="fr-FR" sz="2800" dirty="0" err="1" smtClean="0">
                <a:latin typeface="Times New Roman" pitchFamily="18" charset="0"/>
                <a:cs typeface="Times New Roman" pitchFamily="18" charset="0"/>
              </a:rPr>
              <a:t>Ménispermacées</a:t>
            </a:r>
            <a:r>
              <a:rPr lang="fr-FR" sz="2800" dirty="0" smtClean="0">
                <a:latin typeface="Times New Roman" pitchFamily="18" charset="0"/>
                <a:cs typeface="Times New Roman" pitchFamily="18" charset="0"/>
              </a:rPr>
              <a:t>)</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Protéales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Protéacées</a:t>
            </a:r>
            <a:r>
              <a:rPr lang="fr-FR" sz="2800" dirty="0" smtClean="0">
                <a:latin typeface="Times New Roman" pitchFamily="18" charset="0"/>
                <a:cs typeface="Times New Roman" pitchFamily="18" charset="0"/>
              </a:rPr>
              <a:t>, Platanacées, </a:t>
            </a:r>
            <a:r>
              <a:rPr lang="fr-FR" sz="2800" dirty="0" err="1" smtClean="0">
                <a:latin typeface="Times New Roman" pitchFamily="18" charset="0"/>
                <a:cs typeface="Times New Roman" pitchFamily="18" charset="0"/>
              </a:rPr>
              <a:t>Nélumbonacées</a:t>
            </a:r>
            <a:r>
              <a:rPr lang="fr-FR" sz="2800" dirty="0" smtClean="0">
                <a:latin typeface="Times New Roman" pitchFamily="18" charset="0"/>
                <a:cs typeface="Times New Roman" pitchFamily="18" charset="0"/>
              </a:rPr>
              <a:t>, regroupées sur des critères moléculaires bien que morphologiquement très différentes)</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Buxales</a:t>
            </a:r>
            <a:r>
              <a:rPr lang="fr-FR" sz="2800" dirty="0" smtClean="0">
                <a:latin typeface="Times New Roman" pitchFamily="18" charset="0"/>
                <a:cs typeface="Times New Roman" pitchFamily="18" charset="0"/>
              </a:rPr>
              <a:t> (Buxacées)</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Gunnérales</a:t>
            </a:r>
            <a:endParaRPr lang="fr-FR" sz="2800" dirty="0">
              <a:latin typeface="Times New Roman" pitchFamily="18" charset="0"/>
              <a:cs typeface="Times New Roman" pitchFamily="18" charset="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28604"/>
            <a:ext cx="9144000" cy="3539430"/>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7. SUPER-ROSIDÉES = EUDICOTYLÉDONES CENTRALES</a:t>
            </a:r>
          </a:p>
          <a:p>
            <a:pPr algn="just"/>
            <a:r>
              <a:rPr lang="fr-FR" sz="2800" dirty="0" smtClean="0">
                <a:latin typeface="Times New Roman" pitchFamily="18" charset="0"/>
                <a:cs typeface="Times New Roman" pitchFamily="18" charset="0"/>
              </a:rPr>
              <a:t>Ce super-clade regroupe les :</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Saxifragales</a:t>
            </a:r>
            <a:r>
              <a:rPr lang="fr-FR" sz="2800" dirty="0" smtClean="0">
                <a:latin typeface="Times New Roman" pitchFamily="18" charset="0"/>
                <a:cs typeface="Times New Roman" pitchFamily="18" charset="0"/>
              </a:rPr>
              <a:t> (Crassulacées, Saxifragacées, </a:t>
            </a:r>
            <a:r>
              <a:rPr lang="fr-FR" sz="2800" dirty="0" err="1" smtClean="0">
                <a:latin typeface="Times New Roman" pitchFamily="18" charset="0"/>
                <a:cs typeface="Times New Roman" pitchFamily="18" charset="0"/>
              </a:rPr>
              <a:t>Grossulariacées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Péoniacées</a:t>
            </a:r>
            <a:r>
              <a:rPr lang="fr-FR" sz="2800" dirty="0" smtClean="0">
                <a:latin typeface="Times New Roman" pitchFamily="18" charset="0"/>
                <a:cs typeface="Times New Roman" pitchFamily="18" charset="0"/>
              </a:rPr>
              <a:t>, Hamamélidacées)</a:t>
            </a:r>
          </a:p>
          <a:p>
            <a:pPr algn="just"/>
            <a:r>
              <a:rPr lang="fr-FR" sz="2800" dirty="0" smtClean="0">
                <a:latin typeface="Times New Roman" pitchFamily="18" charset="0"/>
                <a:cs typeface="Times New Roman" pitchFamily="18" charset="0"/>
              </a:rPr>
              <a:t> Vitales (Vitacées)</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Rosidées</a:t>
            </a:r>
            <a:r>
              <a:rPr lang="fr-FR" sz="2800" dirty="0" smtClean="0">
                <a:latin typeface="Times New Roman" pitchFamily="18" charset="0"/>
                <a:cs typeface="Times New Roman" pitchFamily="18" charset="0"/>
              </a:rPr>
              <a:t> : clade très vaste de 80 000 espèces comprenant deux sous-clades : les </a:t>
            </a:r>
            <a:r>
              <a:rPr lang="fr-FR" sz="2800" dirty="0" err="1" smtClean="0">
                <a:latin typeface="Times New Roman" pitchFamily="18" charset="0"/>
                <a:cs typeface="Times New Roman" pitchFamily="18" charset="0"/>
              </a:rPr>
              <a:t>Fabidées</a:t>
            </a:r>
            <a:r>
              <a:rPr lang="fr-FR" sz="2800" dirty="0" smtClean="0">
                <a:latin typeface="Times New Roman" pitchFamily="18" charset="0"/>
                <a:cs typeface="Times New Roman" pitchFamily="18" charset="0"/>
              </a:rPr>
              <a:t> et les </a:t>
            </a:r>
            <a:r>
              <a:rPr lang="fr-FR" sz="2800" dirty="0" err="1" smtClean="0">
                <a:latin typeface="Times New Roman" pitchFamily="18" charset="0"/>
                <a:cs typeface="Times New Roman" pitchFamily="18" charset="0"/>
              </a:rPr>
              <a:t>Malvidées</a:t>
            </a:r>
            <a:endParaRPr lang="fr-FR" sz="2800" dirty="0">
              <a:latin typeface="Times New Roman" pitchFamily="18" charset="0"/>
              <a:cs typeface="Times New Roman" pitchFamily="18" charset="0"/>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4401205"/>
          </a:xfrm>
          <a:prstGeom prst="rect">
            <a:avLst/>
          </a:prstGeom>
          <a:noFill/>
        </p:spPr>
        <p:txBody>
          <a:bodyPr wrap="square" rtlCol="0">
            <a:spAutoFit/>
          </a:bodyPr>
          <a:lstStyle/>
          <a:p>
            <a:pPr algn="just"/>
            <a:r>
              <a:rPr lang="fr-FR" sz="2800" i="1" dirty="0" smtClean="0">
                <a:latin typeface="Times New Roman" pitchFamily="18" charset="0"/>
                <a:cs typeface="Times New Roman" pitchFamily="18" charset="0"/>
              </a:rPr>
              <a:t>FABIDÉES ou ROSIDÉES I</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Zygophyllales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Célastrales</a:t>
            </a:r>
            <a:r>
              <a:rPr lang="fr-FR" sz="2800" dirty="0" smtClean="0">
                <a:latin typeface="Times New Roman" pitchFamily="18" charset="0"/>
                <a:cs typeface="Times New Roman" pitchFamily="18" charset="0"/>
              </a:rPr>
              <a:t> (Célastracées)</a:t>
            </a:r>
            <a:r>
              <a:rPr lang="fr-FR" sz="2800" dirty="0" err="1" smtClean="0">
                <a:latin typeface="Times New Roman" pitchFamily="18" charset="0"/>
                <a:cs typeface="Times New Roman" pitchFamily="18" charset="0"/>
              </a:rPr>
              <a:t>Oxalidales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Oxalidacées</a:t>
            </a:r>
            <a:r>
              <a:rPr lang="fr-FR" sz="2800" dirty="0" smtClean="0">
                <a:latin typeface="Times New Roman" pitchFamily="18" charset="0"/>
                <a:cs typeface="Times New Roman" pitchFamily="18" charset="0"/>
              </a:rPr>
              <a:t>)</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Malpighiales</a:t>
            </a:r>
            <a:r>
              <a:rPr lang="fr-FR" sz="2800" dirty="0" smtClean="0">
                <a:latin typeface="Times New Roman" pitchFamily="18" charset="0"/>
                <a:cs typeface="Times New Roman" pitchFamily="18" charset="0"/>
              </a:rPr>
              <a:t> (Malpighiacées, Linacées, Hypéricacées, Violacées, Euphorbiacées </a:t>
            </a:r>
            <a:r>
              <a:rPr lang="fr-FR" sz="2800" dirty="0" err="1" smtClean="0">
                <a:latin typeface="Times New Roman" pitchFamily="18" charset="0"/>
                <a:cs typeface="Times New Roman" pitchFamily="18" charset="0"/>
              </a:rPr>
              <a:t>Fabales</a:t>
            </a:r>
            <a:r>
              <a:rPr lang="fr-FR" sz="2800" dirty="0" smtClean="0">
                <a:latin typeface="Times New Roman" pitchFamily="18" charset="0"/>
                <a:cs typeface="Times New Roman" pitchFamily="18" charset="0"/>
              </a:rPr>
              <a:t> (Fabacées, Polygalacées, </a:t>
            </a:r>
            <a:r>
              <a:rPr lang="fr-FR" sz="2800" dirty="0" err="1" smtClean="0">
                <a:latin typeface="Times New Roman" pitchFamily="18" charset="0"/>
                <a:cs typeface="Times New Roman" pitchFamily="18" charset="0"/>
              </a:rPr>
              <a:t>Quillajacées</a:t>
            </a:r>
            <a:r>
              <a:rPr lang="fr-FR" sz="2800" dirty="0" smtClean="0">
                <a:latin typeface="Times New Roman" pitchFamily="18" charset="0"/>
                <a:cs typeface="Times New Roman" pitchFamily="18" charset="0"/>
              </a:rPr>
              <a:t>)</a:t>
            </a:r>
          </a:p>
          <a:p>
            <a:pPr algn="just"/>
            <a:r>
              <a:rPr lang="fr-FR" sz="2800" dirty="0" smtClean="0">
                <a:latin typeface="Times New Roman" pitchFamily="18" charset="0"/>
                <a:cs typeface="Times New Roman" pitchFamily="18" charset="0"/>
              </a:rPr>
              <a:t> Rosales (Rosacées, Rhamnacées, Urticacées-Moracées-Cannabinacées)</a:t>
            </a:r>
          </a:p>
          <a:p>
            <a:pPr algn="just"/>
            <a:r>
              <a:rPr lang="fr-FR" sz="2800" dirty="0" smtClean="0">
                <a:latin typeface="Times New Roman" pitchFamily="18" charset="0"/>
                <a:cs typeface="Times New Roman" pitchFamily="18" charset="0"/>
              </a:rPr>
              <a:t> Fagales (Bétulacées, Fagacées, Juglandacées) Cucurbitales (Cucurbitacées, Bégoniacées)</a:t>
            </a:r>
            <a:endParaRPr lang="fr-FR" sz="2800" dirty="0">
              <a:latin typeface="Times New Roman" pitchFamily="18" charset="0"/>
              <a:cs typeface="Times New Roman" pitchFamily="18"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28604"/>
            <a:ext cx="9144000" cy="3108543"/>
          </a:xfrm>
          <a:prstGeom prst="rect">
            <a:avLst/>
          </a:prstGeom>
          <a:noFill/>
        </p:spPr>
        <p:txBody>
          <a:bodyPr wrap="square" rtlCol="0">
            <a:spAutoFit/>
          </a:bodyPr>
          <a:lstStyle/>
          <a:p>
            <a:pPr algn="just"/>
            <a:r>
              <a:rPr lang="fr-FR" sz="2800" i="1" dirty="0" smtClean="0">
                <a:latin typeface="Times New Roman" pitchFamily="18" charset="0"/>
                <a:cs typeface="Times New Roman" pitchFamily="18" charset="0"/>
              </a:rPr>
              <a:t>MALVIDÉES ou ROSIDÉES II</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Myrtales</a:t>
            </a:r>
            <a:r>
              <a:rPr lang="fr-FR" sz="2800" dirty="0" smtClean="0">
                <a:latin typeface="Times New Roman" pitchFamily="18" charset="0"/>
                <a:cs typeface="Times New Roman" pitchFamily="18" charset="0"/>
              </a:rPr>
              <a:t> (Myrtacées, </a:t>
            </a:r>
            <a:r>
              <a:rPr lang="fr-FR" sz="2800" dirty="0" err="1" smtClean="0">
                <a:latin typeface="Times New Roman" pitchFamily="18" charset="0"/>
                <a:cs typeface="Times New Roman" pitchFamily="18" charset="0"/>
              </a:rPr>
              <a:t>Mélastomatacées</a:t>
            </a:r>
            <a:r>
              <a:rPr lang="fr-FR" sz="2800" dirty="0" smtClean="0">
                <a:latin typeface="Times New Roman" pitchFamily="18" charset="0"/>
                <a:cs typeface="Times New Roman" pitchFamily="18" charset="0"/>
              </a:rPr>
              <a:t>, Lythracées, Onagracées, Combrétacées) Géraniales (Géraniacées)</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Sapindales</a:t>
            </a:r>
            <a:r>
              <a:rPr lang="fr-FR" sz="2800" dirty="0" smtClean="0">
                <a:latin typeface="Times New Roman" pitchFamily="18" charset="0"/>
                <a:cs typeface="Times New Roman" pitchFamily="18" charset="0"/>
              </a:rPr>
              <a:t> (Sapindacées, Rutacées) </a:t>
            </a:r>
            <a:r>
              <a:rPr lang="fr-FR" sz="2800" dirty="0" err="1" smtClean="0">
                <a:latin typeface="Times New Roman" pitchFamily="18" charset="0"/>
                <a:cs typeface="Times New Roman" pitchFamily="18" charset="0"/>
              </a:rPr>
              <a:t>Malvales</a:t>
            </a:r>
            <a:r>
              <a:rPr lang="fr-FR" sz="2800" dirty="0" smtClean="0">
                <a:latin typeface="Times New Roman" pitchFamily="18" charset="0"/>
                <a:cs typeface="Times New Roman" pitchFamily="18" charset="0"/>
              </a:rPr>
              <a:t> (Malvacées incluant les Tiliacées)</a:t>
            </a:r>
          </a:p>
          <a:p>
            <a:pPr algn="just"/>
            <a:r>
              <a:rPr lang="fr-FR" sz="2800" dirty="0" smtClean="0">
                <a:latin typeface="Times New Roman" pitchFamily="18" charset="0"/>
                <a:cs typeface="Times New Roman" pitchFamily="18" charset="0"/>
              </a:rPr>
              <a:t> Brassicales (</a:t>
            </a:r>
            <a:r>
              <a:rPr lang="fr-FR" sz="2800" dirty="0" err="1" smtClean="0">
                <a:latin typeface="Times New Roman" pitchFamily="18" charset="0"/>
                <a:cs typeface="Times New Roman" pitchFamily="18" charset="0"/>
              </a:rPr>
              <a:t>Brassicacées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Capparacées</a:t>
            </a:r>
            <a:r>
              <a:rPr lang="fr-FR" sz="2800" dirty="0" smtClean="0">
                <a:latin typeface="Times New Roman" pitchFamily="18" charset="0"/>
                <a:cs typeface="Times New Roman" pitchFamily="18" charset="0"/>
              </a:rPr>
              <a:t>, Résédacées, </a:t>
            </a:r>
            <a:r>
              <a:rPr lang="fr-FR" sz="2800" dirty="0" err="1" smtClean="0">
                <a:latin typeface="Times New Roman" pitchFamily="18" charset="0"/>
                <a:cs typeface="Times New Roman" pitchFamily="18" charset="0"/>
              </a:rPr>
              <a:t>Caricacées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Tropéolacées</a:t>
            </a:r>
            <a:r>
              <a:rPr lang="fr-FR" sz="2800" dirty="0" smtClean="0">
                <a:latin typeface="Times New Roman" pitchFamily="18" charset="0"/>
                <a:cs typeface="Times New Roman" pitchFamily="18" charset="0"/>
              </a:rPr>
              <a:t>)</a:t>
            </a:r>
            <a:endParaRPr lang="fr-FR" sz="2800" dirty="0">
              <a:latin typeface="Times New Roman" pitchFamily="18" charset="0"/>
              <a:cs typeface="Times New Roman" pitchFamily="18"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500042"/>
            <a:ext cx="9144000" cy="6124754"/>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8. SUPER-ASTERIDÉES = EUDICOTYLÉDONES EVOLUÉES</a:t>
            </a:r>
          </a:p>
          <a:p>
            <a:pPr algn="just"/>
            <a:r>
              <a:rPr lang="fr-FR" sz="2800" dirty="0" smtClean="0">
                <a:latin typeface="Times New Roman" pitchFamily="18" charset="0"/>
                <a:cs typeface="Times New Roman" pitchFamily="18" charset="0"/>
              </a:rPr>
              <a:t>Ce super-clade regroupe les :</a:t>
            </a:r>
          </a:p>
          <a:p>
            <a:pPr algn="just"/>
            <a:r>
              <a:rPr lang="fr-FR" sz="2800" i="1" dirty="0" smtClean="0">
                <a:latin typeface="Times New Roman" pitchFamily="18" charset="0"/>
                <a:cs typeface="Times New Roman" pitchFamily="18" charset="0"/>
              </a:rPr>
              <a:t>- Les Pré-</a:t>
            </a:r>
            <a:r>
              <a:rPr lang="fr-FR" sz="2800" i="1" dirty="0" err="1" smtClean="0">
                <a:latin typeface="Times New Roman" pitchFamily="18" charset="0"/>
                <a:cs typeface="Times New Roman" pitchFamily="18" charset="0"/>
              </a:rPr>
              <a:t>Astéridées</a:t>
            </a:r>
            <a:endParaRPr lang="fr-FR" sz="2800" i="1" dirty="0" smtClean="0">
              <a:latin typeface="Times New Roman" pitchFamily="18" charset="0"/>
              <a:cs typeface="Times New Roman" pitchFamily="18" charset="0"/>
            </a:endParaRP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Santalales</a:t>
            </a:r>
            <a:r>
              <a:rPr lang="fr-FR" sz="2800" dirty="0" smtClean="0">
                <a:latin typeface="Times New Roman" pitchFamily="18" charset="0"/>
                <a:cs typeface="Times New Roman" pitchFamily="18" charset="0"/>
              </a:rPr>
              <a:t> (Santalacées, Loranthacées)</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Caryophyllales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Amaranthacées</a:t>
            </a:r>
            <a:r>
              <a:rPr lang="fr-FR" sz="2800" dirty="0" smtClean="0">
                <a:latin typeface="Times New Roman" pitchFamily="18" charset="0"/>
                <a:cs typeface="Times New Roman" pitchFamily="18" charset="0"/>
              </a:rPr>
              <a:t>, Caryophyllacées, Polygonacées, Cactacées, Aizoacées, Phytolaccacées, Portulacacées)</a:t>
            </a:r>
          </a:p>
          <a:p>
            <a:pPr algn="just"/>
            <a:r>
              <a:rPr lang="fr-FR" sz="2800" dirty="0" smtClean="0">
                <a:latin typeface="Times New Roman" pitchFamily="18" charset="0"/>
                <a:cs typeface="Times New Roman" pitchFamily="18" charset="0"/>
              </a:rPr>
              <a:t>- </a:t>
            </a:r>
            <a:r>
              <a:rPr lang="fr-FR" sz="2800" i="1" dirty="0" smtClean="0">
                <a:latin typeface="Times New Roman" pitchFamily="18" charset="0"/>
                <a:cs typeface="Times New Roman" pitchFamily="18" charset="0"/>
              </a:rPr>
              <a:t>Les Proto-</a:t>
            </a:r>
            <a:r>
              <a:rPr lang="fr-FR" sz="2800" i="1" dirty="0" err="1" smtClean="0">
                <a:latin typeface="Times New Roman" pitchFamily="18" charset="0"/>
                <a:cs typeface="Times New Roman" pitchFamily="18" charset="0"/>
              </a:rPr>
              <a:t>Astéridées</a:t>
            </a:r>
            <a:r>
              <a:rPr lang="fr-FR" sz="2800" i="1" dirty="0" smtClean="0">
                <a:latin typeface="Times New Roman" pitchFamily="18" charset="0"/>
                <a:cs typeface="Times New Roman" pitchFamily="18" charset="0"/>
              </a:rPr>
              <a:t> </a:t>
            </a:r>
            <a:r>
              <a:rPr lang="fr-FR" sz="2800" i="1" dirty="0" err="1" smtClean="0">
                <a:latin typeface="Times New Roman" pitchFamily="18" charset="0"/>
                <a:cs typeface="Times New Roman" pitchFamily="18" charset="0"/>
              </a:rPr>
              <a:t>Cornales</a:t>
            </a:r>
            <a:r>
              <a:rPr lang="fr-FR" sz="2800" i="1" dirty="0" smtClean="0">
                <a:latin typeface="Times New Roman" pitchFamily="18" charset="0"/>
                <a:cs typeface="Times New Roman" pitchFamily="18" charset="0"/>
              </a:rPr>
              <a:t> (Cornacées) Éricales (Théacées, Ericacées, Primulacées, </a:t>
            </a:r>
            <a:r>
              <a:rPr lang="fr-FR" sz="2800" i="1" dirty="0" err="1" smtClean="0">
                <a:latin typeface="Times New Roman" pitchFamily="18" charset="0"/>
                <a:cs typeface="Times New Roman" pitchFamily="18" charset="0"/>
              </a:rPr>
              <a:t>Saracéniacées</a:t>
            </a:r>
            <a:r>
              <a:rPr lang="fr-FR" sz="2800" i="1" dirty="0" smtClean="0">
                <a:latin typeface="Times New Roman" pitchFamily="18" charset="0"/>
                <a:cs typeface="Times New Roman" pitchFamily="18" charset="0"/>
              </a:rPr>
              <a:t>, Ébénacées, Sapotacées)</a:t>
            </a:r>
          </a:p>
          <a:p>
            <a:pPr algn="just"/>
            <a:r>
              <a:rPr lang="fr-FR" sz="2800" i="1" dirty="0" smtClean="0">
                <a:latin typeface="Times New Roman" pitchFamily="18" charset="0"/>
                <a:cs typeface="Times New Roman" pitchFamily="18" charset="0"/>
              </a:rPr>
              <a:t>- Les </a:t>
            </a:r>
            <a:r>
              <a:rPr lang="fr-FR" sz="2800" i="1" dirty="0" err="1" smtClean="0">
                <a:latin typeface="Times New Roman" pitchFamily="18" charset="0"/>
                <a:cs typeface="Times New Roman" pitchFamily="18" charset="0"/>
              </a:rPr>
              <a:t>Astéridées</a:t>
            </a:r>
            <a:r>
              <a:rPr lang="fr-FR" sz="2800" i="1" dirty="0" smtClean="0">
                <a:latin typeface="Times New Roman" pitchFamily="18" charset="0"/>
                <a:cs typeface="Times New Roman" pitchFamily="18" charset="0"/>
              </a:rPr>
              <a:t> : clade très vaste de 91 000 espèces regroupées en 99 familles et deux sous-clades : les </a:t>
            </a:r>
            <a:r>
              <a:rPr lang="fr-FR" sz="2800" i="1" dirty="0" err="1" smtClean="0">
                <a:latin typeface="Times New Roman" pitchFamily="18" charset="0"/>
                <a:cs typeface="Times New Roman" pitchFamily="18" charset="0"/>
              </a:rPr>
              <a:t>Lamiidées</a:t>
            </a:r>
            <a:r>
              <a:rPr lang="fr-FR" sz="2800" i="1" dirty="0" smtClean="0">
                <a:latin typeface="Times New Roman" pitchFamily="18" charset="0"/>
                <a:cs typeface="Times New Roman" pitchFamily="18" charset="0"/>
              </a:rPr>
              <a:t> et les </a:t>
            </a:r>
            <a:r>
              <a:rPr lang="fr-FR" sz="2800" i="1" dirty="0" err="1" smtClean="0">
                <a:latin typeface="Times New Roman" pitchFamily="18" charset="0"/>
                <a:cs typeface="Times New Roman" pitchFamily="18" charset="0"/>
              </a:rPr>
              <a:t>Campanulidées</a:t>
            </a:r>
            <a:endParaRPr lang="fr-FR" sz="2800"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Cycle de vie des bryophytes_files\conoconi.JPG"/>
          <p:cNvPicPr>
            <a:picLocks noChangeAspect="1" noChangeArrowheads="1"/>
          </p:cNvPicPr>
          <p:nvPr/>
        </p:nvPicPr>
        <p:blipFill>
          <a:blip r:embed="rId2"/>
          <a:srcRect/>
          <a:stretch>
            <a:fillRect/>
          </a:stretch>
        </p:blipFill>
        <p:spPr bwMode="auto">
          <a:xfrm>
            <a:off x="1571604" y="142852"/>
            <a:ext cx="5643602" cy="4143404"/>
          </a:xfrm>
          <a:prstGeom prst="rect">
            <a:avLst/>
          </a:prstGeom>
          <a:noFill/>
        </p:spPr>
      </p:pic>
      <p:sp>
        <p:nvSpPr>
          <p:cNvPr id="3" name="ZoneTexte 2"/>
          <p:cNvSpPr txBox="1"/>
          <p:nvPr/>
        </p:nvSpPr>
        <p:spPr>
          <a:xfrm>
            <a:off x="500034" y="4643446"/>
            <a:ext cx="8358246" cy="1569660"/>
          </a:xfrm>
          <a:prstGeom prst="rect">
            <a:avLst/>
          </a:prstGeom>
          <a:noFill/>
        </p:spPr>
        <p:txBody>
          <a:bodyPr wrap="square" rtlCol="0">
            <a:spAutoFit/>
          </a:bodyPr>
          <a:lstStyle/>
          <a:p>
            <a:pPr algn="just"/>
            <a:r>
              <a:rPr lang="fr-FR" sz="2400" dirty="0" smtClean="0">
                <a:latin typeface="Times New Roman" pitchFamily="18" charset="0"/>
                <a:cs typeface="Times New Roman" pitchFamily="18" charset="0"/>
              </a:rPr>
              <a:t>Sporogones émergeant d'archégoniophores de </a:t>
            </a:r>
            <a:r>
              <a:rPr lang="fr-FR" sz="2400" i="1" dirty="0" err="1" smtClean="0">
                <a:latin typeface="Times New Roman" pitchFamily="18" charset="0"/>
                <a:cs typeface="Times New Roman" pitchFamily="18" charset="0"/>
              </a:rPr>
              <a:t>Conocephalum</a:t>
            </a:r>
            <a:r>
              <a:rPr lang="fr-FR" sz="2400" i="1" dirty="0" smtClean="0">
                <a:latin typeface="Times New Roman" pitchFamily="18" charset="0"/>
                <a:cs typeface="Times New Roman" pitchFamily="18" charset="0"/>
              </a:rPr>
              <a:t> </a:t>
            </a:r>
            <a:r>
              <a:rPr lang="fr-FR" sz="2400" i="1" dirty="0" err="1" smtClean="0">
                <a:latin typeface="Times New Roman" pitchFamily="18" charset="0"/>
                <a:cs typeface="Times New Roman" pitchFamily="18" charset="0"/>
              </a:rPr>
              <a:t>conicum</a:t>
            </a:r>
            <a:r>
              <a:rPr lang="fr-FR" sz="2400"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Conocephalaceae</a:t>
            </a:r>
            <a:r>
              <a:rPr lang="fr-FR" sz="2400" dirty="0" smtClean="0">
                <a:latin typeface="Times New Roman" pitchFamily="18" charset="0"/>
                <a:cs typeface="Times New Roman" pitchFamily="18" charset="0"/>
              </a:rPr>
              <a:t>, Marchantiale, Hépatique, Bryophyte (Forêt de Soignes, Groenendael, </a:t>
            </a:r>
            <a:r>
              <a:rPr lang="fr-FR" sz="2400" dirty="0" err="1" smtClean="0">
                <a:latin typeface="Times New Roman" pitchFamily="18" charset="0"/>
                <a:cs typeface="Times New Roman" pitchFamily="18" charset="0"/>
              </a:rPr>
              <a:t>Hoeilaert</a:t>
            </a:r>
            <a:r>
              <a:rPr lang="fr-FR" sz="2400" dirty="0" smtClean="0">
                <a:latin typeface="Times New Roman" pitchFamily="18" charset="0"/>
                <a:cs typeface="Times New Roman" pitchFamily="18" charset="0"/>
              </a:rPr>
              <a:t>, Brabant, Belgique - 11/03/1982 - Diapositive originale réalisée par Eric Walravens).</a:t>
            </a:r>
            <a:endParaRPr lang="fr-FR" sz="2400" dirty="0">
              <a:latin typeface="Times New Roman" pitchFamily="18" charset="0"/>
              <a:cs typeface="Times New Roman" pitchFamily="18"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85728"/>
            <a:ext cx="9144000" cy="3970318"/>
          </a:xfrm>
          <a:prstGeom prst="rect">
            <a:avLst/>
          </a:prstGeom>
          <a:noFill/>
        </p:spPr>
        <p:txBody>
          <a:bodyPr wrap="square" rtlCol="0">
            <a:spAutoFit/>
          </a:bodyPr>
          <a:lstStyle/>
          <a:p>
            <a:pPr algn="just"/>
            <a:r>
              <a:rPr lang="fr-FR" sz="2800" i="1" dirty="0" smtClean="0">
                <a:latin typeface="Times New Roman" pitchFamily="18" charset="0"/>
                <a:cs typeface="Times New Roman" pitchFamily="18" charset="0"/>
              </a:rPr>
              <a:t>LAMIIDÉES = ASTERIDEES I</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Borraginales</a:t>
            </a:r>
            <a:r>
              <a:rPr lang="fr-FR" sz="2800" dirty="0" smtClean="0">
                <a:latin typeface="Times New Roman" pitchFamily="18" charset="0"/>
                <a:cs typeface="Times New Roman" pitchFamily="18" charset="0"/>
              </a:rPr>
              <a:t> (Borraginacées) Gentianales (Gentianacées, Loganiacées, Apocynacées en incluant les Asclépiadacées, Rubiacées)</a:t>
            </a:r>
          </a:p>
          <a:p>
            <a:pPr algn="just"/>
            <a:r>
              <a:rPr lang="fr-FR" sz="2800" dirty="0" err="1" smtClean="0">
                <a:latin typeface="Times New Roman" pitchFamily="18" charset="0"/>
                <a:cs typeface="Times New Roman" pitchFamily="18" charset="0"/>
              </a:rPr>
              <a:t>Lamiales</a:t>
            </a:r>
            <a:r>
              <a:rPr lang="fr-FR" sz="2800" dirty="0" smtClean="0">
                <a:latin typeface="Times New Roman" pitchFamily="18" charset="0"/>
                <a:cs typeface="Times New Roman" pitchFamily="18" charset="0"/>
              </a:rPr>
              <a:t> (Oléacées, Lamiacées, Verbénacées, Plantaginacées en incluant les </a:t>
            </a:r>
            <a:r>
              <a:rPr lang="fr-FR" sz="2800" dirty="0" err="1" smtClean="0">
                <a:latin typeface="Times New Roman" pitchFamily="18" charset="0"/>
                <a:cs typeface="Times New Roman" pitchFamily="18" charset="0"/>
              </a:rPr>
              <a:t>Callitrichacées</a:t>
            </a:r>
            <a:r>
              <a:rPr lang="fr-FR" sz="2800" dirty="0" smtClean="0">
                <a:latin typeface="Times New Roman" pitchFamily="18" charset="0"/>
                <a:cs typeface="Times New Roman" pitchFamily="18" charset="0"/>
              </a:rPr>
              <a:t> et les </a:t>
            </a:r>
            <a:r>
              <a:rPr lang="fr-FR" sz="2800" dirty="0" err="1" smtClean="0">
                <a:latin typeface="Times New Roman" pitchFamily="18" charset="0"/>
                <a:cs typeface="Times New Roman" pitchFamily="18" charset="0"/>
              </a:rPr>
              <a:t>Hippuridacées</a:t>
            </a:r>
            <a:r>
              <a:rPr lang="fr-FR" sz="2800" dirty="0" smtClean="0">
                <a:latin typeface="Times New Roman" pitchFamily="18" charset="0"/>
                <a:cs typeface="Times New Roman" pitchFamily="18" charset="0"/>
              </a:rPr>
              <a:t>, Scrofulariacées ; Orobanchacées, </a:t>
            </a:r>
            <a:r>
              <a:rPr lang="fr-FR" sz="2800" dirty="0" err="1" smtClean="0">
                <a:latin typeface="Times New Roman" pitchFamily="18" charset="0"/>
                <a:cs typeface="Times New Roman" pitchFamily="18" charset="0"/>
              </a:rPr>
              <a:t>Gesnariacées</a:t>
            </a:r>
            <a:r>
              <a:rPr lang="fr-FR" sz="2800" dirty="0" smtClean="0">
                <a:latin typeface="Times New Roman" pitchFamily="18" charset="0"/>
                <a:cs typeface="Times New Roman" pitchFamily="18" charset="0"/>
              </a:rPr>
              <a:t>, Acanthacées, Bignoniacées, </a:t>
            </a:r>
            <a:r>
              <a:rPr lang="fr-FR" sz="2800" dirty="0" err="1" smtClean="0">
                <a:latin typeface="Times New Roman" pitchFamily="18" charset="0"/>
                <a:cs typeface="Times New Roman" pitchFamily="18" charset="0"/>
              </a:rPr>
              <a:t>Paulowniacées</a:t>
            </a:r>
            <a:r>
              <a:rPr lang="fr-FR" sz="2800" dirty="0" smtClean="0">
                <a:latin typeface="Times New Roman" pitchFamily="18" charset="0"/>
                <a:cs typeface="Times New Roman" pitchFamily="18" charset="0"/>
              </a:rPr>
              <a:t>)</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Solanales</a:t>
            </a:r>
            <a:r>
              <a:rPr lang="fr-FR" sz="2800" dirty="0" smtClean="0">
                <a:latin typeface="Times New Roman" pitchFamily="18" charset="0"/>
                <a:cs typeface="Times New Roman" pitchFamily="18" charset="0"/>
              </a:rPr>
              <a:t> (Solanacées, Convolvulacées)</a:t>
            </a:r>
            <a:endParaRPr lang="fr-FR" sz="2800" dirty="0">
              <a:latin typeface="Times New Roman" pitchFamily="18" charset="0"/>
              <a:cs typeface="Times New Roman" pitchFamily="18"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85728"/>
            <a:ext cx="8929718" cy="5693866"/>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CAMPANULIDÉES = ASTERIDÉES II. Groupe-frère des </a:t>
            </a:r>
            <a:r>
              <a:rPr lang="fr-FR" sz="2800" dirty="0" err="1" smtClean="0">
                <a:latin typeface="Times New Roman" pitchFamily="18" charset="0"/>
                <a:cs typeface="Times New Roman" pitchFamily="18" charset="0"/>
              </a:rPr>
              <a:t>Lamiidées</a:t>
            </a:r>
            <a:endParaRPr lang="fr-FR" sz="2800" dirty="0" smtClean="0">
              <a:latin typeface="Times New Roman" pitchFamily="18" charset="0"/>
              <a:cs typeface="Times New Roman" pitchFamily="18" charset="0"/>
            </a:endParaRP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Aquifoliales</a:t>
            </a:r>
            <a:r>
              <a:rPr lang="fr-FR" sz="2800" dirty="0" smtClean="0">
                <a:latin typeface="Times New Roman" pitchFamily="18" charset="0"/>
                <a:cs typeface="Times New Roman" pitchFamily="18" charset="0"/>
              </a:rPr>
              <a:t> (Aquifoliacées)</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Apiales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Apiacées</a:t>
            </a:r>
            <a:r>
              <a:rPr lang="fr-FR" sz="2800" dirty="0" smtClean="0">
                <a:latin typeface="Times New Roman" pitchFamily="18" charset="0"/>
                <a:cs typeface="Times New Roman" pitchFamily="18" charset="0"/>
              </a:rPr>
              <a:t>, Araliacées, </a:t>
            </a:r>
            <a:r>
              <a:rPr lang="fr-FR" sz="2800" dirty="0" err="1" smtClean="0">
                <a:latin typeface="Times New Roman" pitchFamily="18" charset="0"/>
                <a:cs typeface="Times New Roman" pitchFamily="18" charset="0"/>
              </a:rPr>
              <a:t>Pittosporacées</a:t>
            </a:r>
            <a:r>
              <a:rPr lang="fr-FR" sz="2800" dirty="0" smtClean="0">
                <a:latin typeface="Times New Roman" pitchFamily="18" charset="0"/>
                <a:cs typeface="Times New Roman" pitchFamily="18" charset="0"/>
              </a:rPr>
              <a:t>)</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Dipsacales</a:t>
            </a:r>
            <a:r>
              <a:rPr lang="fr-FR" sz="2800" dirty="0" smtClean="0">
                <a:latin typeface="Times New Roman" pitchFamily="18" charset="0"/>
                <a:cs typeface="Times New Roman" pitchFamily="18" charset="0"/>
              </a:rPr>
              <a:t> (Caprifoliacées incluant les Dipsacacées et les Valérianacées, </a:t>
            </a:r>
            <a:r>
              <a:rPr lang="fr-FR" sz="2800" dirty="0" err="1" smtClean="0">
                <a:latin typeface="Times New Roman" pitchFamily="18" charset="0"/>
                <a:cs typeface="Times New Roman" pitchFamily="18" charset="0"/>
              </a:rPr>
              <a:t>Adoxacées</a:t>
            </a:r>
            <a:r>
              <a:rPr lang="fr-FR" sz="2800" dirty="0" smtClean="0">
                <a:latin typeface="Times New Roman" pitchFamily="18" charset="0"/>
                <a:cs typeface="Times New Roman" pitchFamily="18" charset="0"/>
              </a:rPr>
              <a:t>)</a:t>
            </a:r>
          </a:p>
          <a:p>
            <a:pPr algn="just"/>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Astérales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Ményanthacées</a:t>
            </a:r>
            <a:r>
              <a:rPr lang="fr-FR" sz="2800" dirty="0" smtClean="0">
                <a:latin typeface="Times New Roman" pitchFamily="18" charset="0"/>
                <a:cs typeface="Times New Roman" pitchFamily="18" charset="0"/>
              </a:rPr>
              <a:t>, Campanulacées, Astéracées)</a:t>
            </a:r>
          </a:p>
          <a:p>
            <a:pPr algn="just"/>
            <a:r>
              <a:rPr lang="fr-FR" sz="2800" b="1" dirty="0" smtClean="0">
                <a:latin typeface="Times New Roman" pitchFamily="18" charset="0"/>
                <a:cs typeface="Times New Roman" pitchFamily="18" charset="0"/>
              </a:rPr>
              <a:t>Les surprises de la classification APG III</a:t>
            </a:r>
          </a:p>
          <a:p>
            <a:pPr algn="just"/>
            <a:r>
              <a:rPr lang="fr-FR" sz="2800" b="1" dirty="0" smtClean="0">
                <a:latin typeface="Times New Roman" pitchFamily="18" charset="0"/>
                <a:cs typeface="Times New Roman" pitchFamily="18" charset="0"/>
              </a:rPr>
              <a:t>- La nouvelle classification des Angiospermes apporte un bouleversement majeur avec la disparition des Dicotylédones telles qu’on les concevait autrefois. Ce groupe ne forme pas un clade. En revanche, les Monocotylédones sont clairement monophylétiques.</a:t>
            </a:r>
            <a:endParaRPr lang="fr-FR" sz="2800" dirty="0">
              <a:latin typeface="Times New Roman" pitchFamily="18" charset="0"/>
              <a:cs typeface="Times New Roman" pitchFamily="18"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6555641"/>
          </a:xfrm>
          <a:prstGeom prst="rect">
            <a:avLst/>
          </a:prstGeom>
          <a:noFill/>
        </p:spPr>
        <p:txBody>
          <a:bodyPr wrap="square" rtlCol="0">
            <a:spAutoFit/>
          </a:bodyPr>
          <a:lstStyle/>
          <a:p>
            <a:pPr algn="just"/>
            <a:r>
              <a:rPr lang="fr-FR" sz="2800" i="1" dirty="0" smtClean="0">
                <a:latin typeface="Times New Roman" pitchFamily="18" charset="0"/>
                <a:cs typeface="Times New Roman" pitchFamily="18" charset="0"/>
              </a:rPr>
              <a:t>- Les auteurs de la classification APG III ont cherché à conserver les noms anciens pour les familles mais leur définition peut différer de celle des anciennes classifications.</a:t>
            </a:r>
          </a:p>
          <a:p>
            <a:pPr algn="just"/>
            <a:r>
              <a:rPr lang="fr-FR" sz="2800" dirty="0" smtClean="0">
                <a:latin typeface="Times New Roman" pitchFamily="18" charset="0"/>
                <a:cs typeface="Times New Roman" pitchFamily="18" charset="0"/>
              </a:rPr>
              <a:t>Un bon exemple est celui des anciennes Scrofulariacées dont les genres sont maintenant rangés : soit dans les Plantaginacées (Gueule de loup, Véronique, Digitale) au voisinage de genres tels les Callitriches, les </a:t>
            </a:r>
            <a:r>
              <a:rPr lang="fr-FR" sz="2800" dirty="0" err="1" smtClean="0">
                <a:latin typeface="Times New Roman" pitchFamily="18" charset="0"/>
                <a:cs typeface="Times New Roman" pitchFamily="18" charset="0"/>
              </a:rPr>
              <a:t>Hippuris</a:t>
            </a:r>
            <a:r>
              <a:rPr lang="fr-FR" sz="2800" dirty="0" smtClean="0">
                <a:latin typeface="Times New Roman" pitchFamily="18" charset="0"/>
                <a:cs typeface="Times New Roman" pitchFamily="18" charset="0"/>
              </a:rPr>
              <a:t> d’autres familles) ; soit dans les Scrofulariacées « maintenues » (Scrofulaire, Buddleia, Bouillon blanc).</a:t>
            </a:r>
          </a:p>
          <a:p>
            <a:pPr algn="just">
              <a:buFontTx/>
              <a:buChar char="-"/>
            </a:pPr>
            <a:r>
              <a:rPr lang="fr-FR" sz="2800" i="1" dirty="0" smtClean="0">
                <a:latin typeface="Times New Roman" pitchFamily="18" charset="0"/>
                <a:cs typeface="Times New Roman" pitchFamily="18" charset="0"/>
              </a:rPr>
              <a:t>Des familles traditionnelles disparaissent par regroupement dans d’autres familles.</a:t>
            </a:r>
          </a:p>
          <a:p>
            <a:pPr algn="just">
              <a:buFontTx/>
              <a:buChar char="-"/>
            </a:pPr>
            <a:r>
              <a:rPr lang="fr-FR" sz="2800" dirty="0" smtClean="0">
                <a:latin typeface="Times New Roman" pitchFamily="18" charset="0"/>
                <a:cs typeface="Times New Roman" pitchFamily="18" charset="0"/>
              </a:rPr>
              <a:t>Les Dipsacacées et la Valérianacées sont incluses dans les Caprifoliacées. Les Fumariacées le sont dans les Papavéracées, les Lobéliacées dans les Campanulacées, les Chénopodiacées dans les </a:t>
            </a:r>
            <a:r>
              <a:rPr lang="fr-FR" sz="2800" dirty="0" err="1" smtClean="0">
                <a:latin typeface="Times New Roman" pitchFamily="18" charset="0"/>
                <a:cs typeface="Times New Roman" pitchFamily="18" charset="0"/>
              </a:rPr>
              <a:t>Amaranthacées</a:t>
            </a:r>
            <a:r>
              <a:rPr lang="fr-FR" sz="2800" dirty="0" smtClean="0">
                <a:latin typeface="Times New Roman" pitchFamily="18" charset="0"/>
                <a:cs typeface="Times New Roman" pitchFamily="18" charset="0"/>
              </a:rPr>
              <a:t>, etc.</a:t>
            </a:r>
            <a:endParaRPr lang="fr-FR" sz="2800" dirty="0">
              <a:latin typeface="Times New Roman" pitchFamily="18" charset="0"/>
              <a:cs typeface="Times New Roman" pitchFamily="18"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5262979"/>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 </a:t>
            </a:r>
            <a:r>
              <a:rPr lang="fr-FR" sz="2800" i="1" dirty="0" smtClean="0">
                <a:latin typeface="Times New Roman" pitchFamily="18" charset="0"/>
                <a:cs typeface="Times New Roman" pitchFamily="18" charset="0"/>
              </a:rPr>
              <a:t>Des rapprochements inattendus ont été mis en évidence.</a:t>
            </a:r>
          </a:p>
          <a:p>
            <a:pPr algn="just"/>
            <a:r>
              <a:rPr lang="fr-FR" sz="2800" dirty="0" smtClean="0">
                <a:latin typeface="Times New Roman" pitchFamily="18" charset="0"/>
                <a:cs typeface="Times New Roman" pitchFamily="18" charset="0"/>
              </a:rPr>
              <a:t>Les exemples abondent : Le Lotus (Nelumbo), traditionnellement classé avec les nénuphars, est reconnu comme apparenté au Platane et intégré dans les </a:t>
            </a:r>
            <a:r>
              <a:rPr lang="fr-FR" sz="2800" dirty="0" err="1" smtClean="0">
                <a:latin typeface="Times New Roman" pitchFamily="18" charset="0"/>
                <a:cs typeface="Times New Roman" pitchFamily="18" charset="0"/>
              </a:rPr>
              <a:t>Protéales</a:t>
            </a:r>
            <a:r>
              <a:rPr lang="fr-FR" sz="2800" dirty="0" smtClean="0">
                <a:latin typeface="Times New Roman" pitchFamily="18" charset="0"/>
                <a:cs typeface="Times New Roman" pitchFamily="18" charset="0"/>
              </a:rPr>
              <a:t> dans la nouvelle classification. Les Droséracées et les Népenthacées placés autrefois près des </a:t>
            </a:r>
            <a:r>
              <a:rPr lang="fr-FR" sz="2800" dirty="0" err="1" smtClean="0">
                <a:latin typeface="Times New Roman" pitchFamily="18" charset="0"/>
                <a:cs typeface="Times New Roman" pitchFamily="18" charset="0"/>
              </a:rPr>
              <a:t>Brassicacées</a:t>
            </a:r>
            <a:r>
              <a:rPr lang="fr-FR" sz="2800" dirty="0" smtClean="0">
                <a:latin typeface="Times New Roman" pitchFamily="18" charset="0"/>
                <a:cs typeface="Times New Roman" pitchFamily="18" charset="0"/>
              </a:rPr>
              <a:t> sont rangés maintenant dans les </a:t>
            </a:r>
            <a:r>
              <a:rPr lang="fr-FR" sz="2800" dirty="0" err="1" smtClean="0">
                <a:latin typeface="Times New Roman" pitchFamily="18" charset="0"/>
                <a:cs typeface="Times New Roman" pitchFamily="18" charset="0"/>
              </a:rPr>
              <a:t>Caryophyllales</a:t>
            </a:r>
            <a:r>
              <a:rPr lang="fr-FR" sz="2800" dirty="0" smtClean="0">
                <a:latin typeface="Times New Roman" pitchFamily="18" charset="0"/>
                <a:cs typeface="Times New Roman" pitchFamily="18" charset="0"/>
              </a:rPr>
              <a:t>. Les Rhamnacées sont rapprochées des Urticacées, les Polygalacées des Fabacées.</a:t>
            </a:r>
          </a:p>
          <a:p>
            <a:pPr algn="just"/>
            <a:r>
              <a:rPr lang="fr-FR" sz="2800" dirty="0" smtClean="0">
                <a:latin typeface="Times New Roman" pitchFamily="18" charset="0"/>
                <a:cs typeface="Times New Roman" pitchFamily="18" charset="0"/>
              </a:rPr>
              <a:t>En revanche des plantes comme le muguet le petit houx ou le sceau de Salomon ne font plus partie des liliales mais des </a:t>
            </a:r>
            <a:r>
              <a:rPr lang="fr-FR" sz="2800" dirty="0" err="1" smtClean="0">
                <a:latin typeface="Times New Roman" pitchFamily="18" charset="0"/>
                <a:cs typeface="Times New Roman" pitchFamily="18" charset="0"/>
              </a:rPr>
              <a:t>asparagales</a:t>
            </a:r>
            <a:r>
              <a:rPr lang="fr-FR" sz="2800" dirty="0" smtClean="0">
                <a:latin typeface="Times New Roman" pitchFamily="18" charset="0"/>
                <a:cs typeface="Times New Roman" pitchFamily="18" charset="0"/>
              </a:rPr>
              <a:t> comme l’asperge ce qui n’est pas choquant d’un point de vue morphologique</a:t>
            </a:r>
            <a:endParaRPr lang="fr-FR" sz="2800" dirty="0">
              <a:latin typeface="Times New Roman" pitchFamily="18" charset="0"/>
              <a:cs typeface="Times New Roman" pitchFamily="18" charset="0"/>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4401205"/>
          </a:xfrm>
          <a:prstGeom prst="rect">
            <a:avLst/>
          </a:prstGeom>
          <a:noFill/>
        </p:spPr>
        <p:txBody>
          <a:bodyPr wrap="square" rtlCol="0">
            <a:spAutoFit/>
          </a:bodyPr>
          <a:lstStyle/>
          <a:p>
            <a:pPr algn="just"/>
            <a:r>
              <a:rPr lang="fr-FR" sz="2800" b="1" dirty="0" smtClean="0">
                <a:latin typeface="Times New Roman" pitchFamily="18" charset="0"/>
                <a:cs typeface="Times New Roman" pitchFamily="18" charset="0"/>
              </a:rPr>
              <a:t>Quel est le bien-fondé de la nouvelle classification ?</a:t>
            </a:r>
          </a:p>
          <a:p>
            <a:pPr algn="just"/>
            <a:r>
              <a:rPr lang="fr-FR" sz="2800" dirty="0" smtClean="0">
                <a:latin typeface="Times New Roman" pitchFamily="18" charset="0"/>
                <a:cs typeface="Times New Roman" pitchFamily="18" charset="0"/>
              </a:rPr>
              <a:t>Elle a été critiquée par les morphologistes pour lesquels les caractères observables chez les Angiospermes dépendent de l’expression des gènes et non d’une seule séquence génétique. De plus, la phylogénie d’un gène peut être différente de la phylogénie d’une espèce. Toutefois, l’utilisation des séquences de gènes différents conduit à des cladogrammes (c’est-à-dire plusieurs clades successivement emboités) ressemblants qui rassure sur le caractère pérenne de cette nouvelle classification.</a:t>
            </a:r>
            <a:endParaRPr lang="fr-FR" sz="2800" dirty="0">
              <a:latin typeface="Times New Roman" pitchFamily="18" charset="0"/>
              <a:cs typeface="Times New Roman" pitchFamily="18"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3970318"/>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Il faut bien sûr avoir confiance dans les algorithmes qui sont utilisés dans le traitement informatique et ne pas oublier que ces cladogrammes ne reflètent qu’une hypothèse de parenté qui peut être remise en question par de nouvelles analyses. La phylogénie moléculaire est un très outil puissant mais qui doit être confronté à d’autres données (biochimie, anatomie comparée, découvertes de fossiles.). La classification APG III sera suivie par d’autres améliorations, mais qui devraient seulement affiner certains liens de parentés.</a:t>
            </a:r>
            <a:endParaRPr lang="fr-FR" sz="2800" dirty="0">
              <a:latin typeface="Times New Roman" pitchFamily="18" charset="0"/>
              <a:cs typeface="Times New Roman" pitchFamily="18"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3539430"/>
          </a:xfrm>
          <a:prstGeom prst="rect">
            <a:avLst/>
          </a:prstGeom>
          <a:noFill/>
        </p:spPr>
        <p:txBody>
          <a:bodyPr wrap="square" rtlCol="0">
            <a:spAutoFit/>
          </a:bodyPr>
          <a:lstStyle/>
          <a:p>
            <a:pPr algn="just"/>
            <a:r>
              <a:rPr lang="fr-FR" sz="2800" b="1" dirty="0" smtClean="0">
                <a:latin typeface="Times New Roman" pitchFamily="18" charset="0"/>
                <a:cs typeface="Times New Roman" pitchFamily="18" charset="0"/>
              </a:rPr>
              <a:t>La nouvelle classification et la phytothérapie</a:t>
            </a:r>
          </a:p>
          <a:p>
            <a:pPr algn="just"/>
            <a:r>
              <a:rPr lang="fr-FR" sz="2800" dirty="0" smtClean="0">
                <a:latin typeface="Times New Roman" pitchFamily="18" charset="0"/>
                <a:cs typeface="Times New Roman" pitchFamily="18" charset="0"/>
              </a:rPr>
              <a:t>Ce que cela va changer pour nous si au départ on pouvait se faire un peu peur cette classification même si elle apporte quelques révolutions en revanche elle colle beaucoup plus à une certaine réalité génétique et tout ce qu’il en découle c’est à dire des familles plus cohérentes des rapprochements permettant d’expliquer la présence de composés chimiques dans des familles jadis très éloignées</a:t>
            </a:r>
            <a:endParaRPr lang="fr-FR" sz="2800" dirty="0">
              <a:latin typeface="Times New Roman" pitchFamily="18" charset="0"/>
              <a:cs typeface="Times New Roman" pitchFamily="18" charset="0"/>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85728"/>
            <a:ext cx="9144000" cy="3970318"/>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Cette classification était nécessaire la botanique est une science qui se modernise énormément avec l’informatique et on peut espérer des nouvelles découvertes chimiques et des explications plus rationnelles qui peuvent amener les scientifiques à d’autres axes de recherche.</a:t>
            </a:r>
          </a:p>
          <a:p>
            <a:pPr algn="just"/>
            <a:r>
              <a:rPr lang="fr-FR" sz="2800" dirty="0" smtClean="0">
                <a:latin typeface="Times New Roman" pitchFamily="18" charset="0"/>
                <a:cs typeface="Times New Roman" pitchFamily="18" charset="0"/>
              </a:rPr>
              <a:t>Sur un plan purement pratique les nouvelles classifications sont facile à retrouver le portail </a:t>
            </a:r>
            <a:r>
              <a:rPr lang="fr-FR" sz="2800" dirty="0" err="1" smtClean="0">
                <a:latin typeface="Times New Roman" pitchFamily="18" charset="0"/>
                <a:cs typeface="Times New Roman" pitchFamily="18" charset="0"/>
              </a:rPr>
              <a:t>wikipedia</a:t>
            </a:r>
            <a:r>
              <a:rPr lang="fr-FR" sz="2800" dirty="0" smtClean="0">
                <a:latin typeface="Times New Roman" pitchFamily="18" charset="0"/>
                <a:cs typeface="Times New Roman" pitchFamily="18" charset="0"/>
              </a:rPr>
              <a:t> est à ce sujet très bien organisé on trouve toujours la classification ancienne selon </a:t>
            </a:r>
            <a:r>
              <a:rPr lang="fr-FR" sz="2800" dirty="0" err="1" smtClean="0">
                <a:latin typeface="Times New Roman" pitchFamily="18" charset="0"/>
                <a:cs typeface="Times New Roman" pitchFamily="18" charset="0"/>
              </a:rPr>
              <a:t>Cronquist</a:t>
            </a:r>
            <a:r>
              <a:rPr lang="fr-FR" sz="2800" dirty="0" smtClean="0">
                <a:latin typeface="Times New Roman" pitchFamily="18" charset="0"/>
                <a:cs typeface="Times New Roman" pitchFamily="18" charset="0"/>
              </a:rPr>
              <a:t> avec la nouvelle classification APGIII</a:t>
            </a:r>
            <a:endParaRPr lang="fr-FR" sz="2800" dirty="0">
              <a:latin typeface="Times New Roman" pitchFamily="18" charset="0"/>
              <a:cs typeface="Times New Roman" pitchFamily="18"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 y="214313"/>
            <a:ext cx="3786182" cy="3429001"/>
          </a:xfrm>
          <a:prstGeom prst="rect">
            <a:avLst/>
          </a:prstGeom>
          <a:noFill/>
          <a:ln w="9525">
            <a:noFill/>
            <a:miter lim="800000"/>
            <a:headEnd/>
            <a:tailEnd/>
          </a:ln>
          <a:effectLst/>
        </p:spPr>
      </p:pic>
      <p:sp>
        <p:nvSpPr>
          <p:cNvPr id="3" name="ZoneTexte 2"/>
          <p:cNvSpPr txBox="1"/>
          <p:nvPr/>
        </p:nvSpPr>
        <p:spPr>
          <a:xfrm>
            <a:off x="0" y="3929066"/>
            <a:ext cx="4786314" cy="400110"/>
          </a:xfrm>
          <a:prstGeom prst="rect">
            <a:avLst/>
          </a:prstGeom>
          <a:noFill/>
        </p:spPr>
        <p:txBody>
          <a:bodyPr wrap="square" rtlCol="0">
            <a:spAutoFit/>
          </a:bodyPr>
          <a:lstStyle/>
          <a:p>
            <a:r>
              <a:rPr lang="fr-FR" sz="20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Mono </a:t>
            </a:r>
            <a:r>
              <a:rPr lang="fr-FR" sz="2000" b="1" u="sng"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aperturé</a:t>
            </a:r>
            <a:r>
              <a:rPr lang="fr-FR" sz="20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des monocotylédones</a:t>
            </a:r>
            <a:endParaRPr lang="fr-FR"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147" name="Picture 3"/>
          <p:cNvPicPr>
            <a:picLocks noChangeAspect="1" noChangeArrowheads="1"/>
          </p:cNvPicPr>
          <p:nvPr/>
        </p:nvPicPr>
        <p:blipFill>
          <a:blip r:embed="rId3"/>
          <a:srcRect/>
          <a:stretch>
            <a:fillRect/>
          </a:stretch>
        </p:blipFill>
        <p:spPr bwMode="auto">
          <a:xfrm>
            <a:off x="4071934" y="214290"/>
            <a:ext cx="4252924" cy="3571900"/>
          </a:xfrm>
          <a:prstGeom prst="rect">
            <a:avLst/>
          </a:prstGeom>
          <a:noFill/>
          <a:ln w="9525">
            <a:noFill/>
            <a:miter lim="800000"/>
            <a:headEnd/>
            <a:tailEnd/>
          </a:ln>
          <a:effectLst/>
        </p:spPr>
      </p:pic>
      <p:sp>
        <p:nvSpPr>
          <p:cNvPr id="5" name="ZoneTexte 4"/>
          <p:cNvSpPr txBox="1"/>
          <p:nvPr/>
        </p:nvSpPr>
        <p:spPr>
          <a:xfrm>
            <a:off x="4786314" y="4071942"/>
            <a:ext cx="3714776" cy="400110"/>
          </a:xfrm>
          <a:prstGeom prst="rect">
            <a:avLst/>
          </a:prstGeom>
          <a:noFill/>
        </p:spPr>
        <p:txBody>
          <a:bodyPr wrap="square" rtlCol="0">
            <a:spAutoFit/>
          </a:bodyPr>
          <a:lstStyle/>
          <a:p>
            <a:r>
              <a:rPr lang="fr-FR" sz="2000" b="1" u="sng"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Triaperturé</a:t>
            </a:r>
            <a:r>
              <a:rPr lang="fr-FR" sz="20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des </a:t>
            </a:r>
            <a:r>
              <a:rPr lang="fr-FR" sz="2000" b="1" u="sng"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dicotylédonest</a:t>
            </a:r>
            <a:endParaRPr lang="fr-FR"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71438" y="52389"/>
            <a:ext cx="9001125" cy="6019818"/>
          </a:xfrm>
          <a:prstGeom prst="rect">
            <a:avLst/>
          </a:prstGeom>
          <a:noFill/>
          <a:ln w="9525">
            <a:noFill/>
            <a:miter lim="800000"/>
            <a:headEnd/>
            <a:tailEnd/>
          </a:ln>
          <a:effectLst/>
        </p:spPr>
      </p:pic>
      <p:sp>
        <p:nvSpPr>
          <p:cNvPr id="3" name="ZoneTexte 2"/>
          <p:cNvSpPr txBox="1"/>
          <p:nvPr/>
        </p:nvSpPr>
        <p:spPr>
          <a:xfrm>
            <a:off x="1142976" y="6286520"/>
            <a:ext cx="6429420" cy="400110"/>
          </a:xfrm>
          <a:prstGeom prst="rect">
            <a:avLst/>
          </a:prstGeom>
          <a:noFill/>
        </p:spPr>
        <p:txBody>
          <a:bodyPr wrap="square" rtlCol="0">
            <a:spAutoFit/>
          </a:bodyPr>
          <a:lstStyle/>
          <a:p>
            <a:pPr algn="ctr"/>
            <a:r>
              <a:rPr lang="fr-FR" sz="20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Nouvelle classification fig.1</a:t>
            </a:r>
            <a:endParaRPr lang="fr-FR"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Cycle de vie des bryophytes_files\elateres.JPG"/>
          <p:cNvPicPr>
            <a:picLocks noChangeAspect="1" noChangeArrowheads="1"/>
          </p:cNvPicPr>
          <p:nvPr/>
        </p:nvPicPr>
        <p:blipFill>
          <a:blip r:embed="rId2"/>
          <a:srcRect/>
          <a:stretch>
            <a:fillRect/>
          </a:stretch>
        </p:blipFill>
        <p:spPr bwMode="auto">
          <a:xfrm>
            <a:off x="2143108" y="214290"/>
            <a:ext cx="4286280" cy="4143404"/>
          </a:xfrm>
          <a:prstGeom prst="rect">
            <a:avLst/>
          </a:prstGeom>
          <a:noFill/>
        </p:spPr>
      </p:pic>
      <p:sp>
        <p:nvSpPr>
          <p:cNvPr id="3" name="ZoneTexte 2"/>
          <p:cNvSpPr txBox="1"/>
          <p:nvPr/>
        </p:nvSpPr>
        <p:spPr>
          <a:xfrm>
            <a:off x="0" y="4429132"/>
            <a:ext cx="8929718" cy="1569660"/>
          </a:xfrm>
          <a:prstGeom prst="rect">
            <a:avLst/>
          </a:prstGeom>
          <a:noFill/>
        </p:spPr>
        <p:txBody>
          <a:bodyPr wrap="square" rtlCol="0">
            <a:spAutoFit/>
          </a:bodyPr>
          <a:lstStyle/>
          <a:p>
            <a:pPr algn="just"/>
            <a:r>
              <a:rPr lang="fr-FR" sz="2400" dirty="0" smtClean="0"/>
              <a:t>Spores et élatères de </a:t>
            </a:r>
            <a:r>
              <a:rPr lang="fr-FR" sz="2400" i="1" dirty="0" err="1" smtClean="0"/>
              <a:t>Conocephalum</a:t>
            </a:r>
            <a:r>
              <a:rPr lang="fr-FR" sz="2400" i="1" dirty="0" smtClean="0"/>
              <a:t> </a:t>
            </a:r>
            <a:r>
              <a:rPr lang="fr-FR" sz="2400" i="1" dirty="0" err="1" smtClean="0"/>
              <a:t>conicum</a:t>
            </a:r>
            <a:r>
              <a:rPr lang="fr-FR" sz="2400" dirty="0" smtClean="0"/>
              <a:t>, </a:t>
            </a:r>
            <a:r>
              <a:rPr lang="fr-FR" sz="2400" dirty="0" err="1" smtClean="0"/>
              <a:t>Conocephalaceae</a:t>
            </a:r>
            <a:r>
              <a:rPr lang="fr-FR" sz="2400" dirty="0" smtClean="0"/>
              <a:t>, Marchantiale, Hépatique, Bryophyte, vues au microscope (grossissement 67X) (Watermael-Boitsfort, Brabant, Belgique - 14/03/1982 - Diapositive originale réalisée par Eric Walravens).</a:t>
            </a:r>
            <a:endParaRPr lang="fr-FR" sz="2400"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642910" y="285728"/>
            <a:ext cx="7929618" cy="6000791"/>
          </a:xfrm>
          <a:prstGeom prst="rect">
            <a:avLst/>
          </a:prstGeom>
          <a:noFill/>
          <a:ln w="9525">
            <a:noFill/>
            <a:miter lim="800000"/>
            <a:headEnd/>
            <a:tailEnd/>
          </a:ln>
          <a:effectLst/>
        </p:spPr>
      </p:pic>
      <p:sp>
        <p:nvSpPr>
          <p:cNvPr id="3" name="ZoneTexte 2"/>
          <p:cNvSpPr txBox="1"/>
          <p:nvPr/>
        </p:nvSpPr>
        <p:spPr>
          <a:xfrm>
            <a:off x="500034" y="5857892"/>
            <a:ext cx="8286808" cy="461665"/>
          </a:xfrm>
          <a:prstGeom prst="rect">
            <a:avLst/>
          </a:prstGeom>
          <a:noFill/>
        </p:spPr>
        <p:txBody>
          <a:bodyPr wrap="square" rtlCol="0">
            <a:spAutoFit/>
          </a:bodyPr>
          <a:lstStyle/>
          <a:p>
            <a:pPr algn="ctr"/>
            <a:r>
              <a:rPr lang="fr-FR" sz="24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Fig.3 dendrogramme de la classification ancienne</a:t>
            </a:r>
            <a:endParaRPr lang="fr-FR" sz="24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285728"/>
            <a:ext cx="8786842" cy="4832092"/>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La </a:t>
            </a:r>
            <a:r>
              <a:rPr lang="fr-FR" sz="2800" b="1" dirty="0" smtClean="0">
                <a:latin typeface="Times New Roman" pitchFamily="18" charset="0"/>
                <a:cs typeface="Times New Roman" pitchFamily="18" charset="0"/>
              </a:rPr>
              <a:t>classification APG IV</a:t>
            </a:r>
            <a:r>
              <a:rPr lang="fr-FR" sz="2800" dirty="0" smtClean="0">
                <a:latin typeface="Times New Roman" pitchFamily="18" charset="0"/>
                <a:cs typeface="Times New Roman" pitchFamily="18" charset="0"/>
              </a:rPr>
              <a:t> (2016), ou classification phylogénétique, est la quatrième version de </a:t>
            </a:r>
            <a:r>
              <a:rPr lang="fr-FR" sz="2800" dirty="0" smtClean="0">
                <a:latin typeface="Times New Roman" pitchFamily="18" charset="0"/>
                <a:cs typeface="Times New Roman" pitchFamily="18" charset="0"/>
                <a:hlinkClick r:id="rId2" tooltip="Chronologie de la classification botanique"/>
              </a:rPr>
              <a:t>classification botanique</a:t>
            </a:r>
            <a:r>
              <a:rPr lang="fr-FR" sz="2800" dirty="0" smtClean="0">
                <a:latin typeface="Times New Roman" pitchFamily="18" charset="0"/>
                <a:cs typeface="Times New Roman" pitchFamily="18" charset="0"/>
              </a:rPr>
              <a:t> des </a:t>
            </a:r>
            <a:r>
              <a:rPr lang="fr-FR" sz="2800" dirty="0" smtClean="0">
                <a:latin typeface="Times New Roman" pitchFamily="18" charset="0"/>
                <a:cs typeface="Times New Roman" pitchFamily="18" charset="0"/>
                <a:hlinkClick r:id="rId3" tooltip="Angiosperme"/>
              </a:rPr>
              <a:t>angiospermes</a:t>
            </a:r>
            <a:r>
              <a:rPr lang="fr-FR" sz="2800" dirty="0" smtClean="0">
                <a:latin typeface="Times New Roman" pitchFamily="18" charset="0"/>
                <a:cs typeface="Times New Roman" pitchFamily="18" charset="0"/>
              </a:rPr>
              <a:t> établie par </a:t>
            </a:r>
            <a:r>
              <a:rPr lang="fr-FR" sz="2800" dirty="0" smtClean="0">
                <a:latin typeface="Times New Roman" pitchFamily="18" charset="0"/>
                <a:cs typeface="Times New Roman" pitchFamily="18" charset="0"/>
                <a:hlinkClick r:id="rId4" tooltip="Angiosperm Phylogeny Group"/>
              </a:rPr>
              <a:t>l'</a:t>
            </a:r>
            <a:r>
              <a:rPr lang="fr-FR" sz="2800" b="1" i="1" dirty="0" err="1" smtClean="0">
                <a:latin typeface="Times New Roman" pitchFamily="18" charset="0"/>
                <a:cs typeface="Times New Roman" pitchFamily="18" charset="0"/>
                <a:hlinkClick r:id="rId4" tooltip="Angiosperm Phylogeny Group"/>
              </a:rPr>
              <a:t>A</a:t>
            </a:r>
            <a:r>
              <a:rPr lang="fr-FR" sz="2800" i="1" dirty="0" err="1" smtClean="0">
                <a:latin typeface="Times New Roman" pitchFamily="18" charset="0"/>
                <a:cs typeface="Times New Roman" pitchFamily="18" charset="0"/>
                <a:hlinkClick r:id="rId4" tooltip="Angiosperm Phylogeny Group"/>
              </a:rPr>
              <a:t>ngiosperms</a:t>
            </a:r>
            <a:r>
              <a:rPr lang="fr-FR" sz="2800" i="1" dirty="0" smtClean="0">
                <a:latin typeface="Times New Roman" pitchFamily="18" charset="0"/>
                <a:cs typeface="Times New Roman" pitchFamily="18" charset="0"/>
                <a:hlinkClick r:id="rId4" tooltip="Angiosperm Phylogeny Group"/>
              </a:rPr>
              <a:t> </a:t>
            </a:r>
            <a:r>
              <a:rPr lang="fr-FR" sz="2800" b="1" i="1" dirty="0" err="1" smtClean="0">
                <a:latin typeface="Times New Roman" pitchFamily="18" charset="0"/>
                <a:cs typeface="Times New Roman" pitchFamily="18" charset="0"/>
                <a:hlinkClick r:id="rId4" tooltip="Angiosperm Phylogeny Group"/>
              </a:rPr>
              <a:t>P</a:t>
            </a:r>
            <a:r>
              <a:rPr lang="fr-FR" sz="2800" i="1" dirty="0" err="1" smtClean="0">
                <a:latin typeface="Times New Roman" pitchFamily="18" charset="0"/>
                <a:cs typeface="Times New Roman" pitchFamily="18" charset="0"/>
                <a:hlinkClick r:id="rId4" tooltip="Angiosperm Phylogeny Group"/>
              </a:rPr>
              <a:t>hylogeny</a:t>
            </a:r>
            <a:r>
              <a:rPr lang="fr-FR" sz="2800" i="1" dirty="0" smtClean="0">
                <a:latin typeface="Times New Roman" pitchFamily="18" charset="0"/>
                <a:cs typeface="Times New Roman" pitchFamily="18" charset="0"/>
                <a:hlinkClick r:id="rId4" tooltip="Angiosperm Phylogeny Group"/>
              </a:rPr>
              <a:t> </a:t>
            </a:r>
            <a:r>
              <a:rPr lang="fr-FR" sz="2800" b="1" i="1" dirty="0" smtClean="0">
                <a:latin typeface="Times New Roman" pitchFamily="18" charset="0"/>
                <a:cs typeface="Times New Roman" pitchFamily="18" charset="0"/>
                <a:hlinkClick r:id="rId4" tooltip="Angiosperm Phylogeny Group"/>
              </a:rPr>
              <a:t>G</a:t>
            </a:r>
            <a:r>
              <a:rPr lang="fr-FR" sz="2800" i="1" dirty="0" smtClean="0">
                <a:latin typeface="Times New Roman" pitchFamily="18" charset="0"/>
                <a:cs typeface="Times New Roman" pitchFamily="18" charset="0"/>
                <a:hlinkClick r:id="rId4" tooltip="Angiosperm Phylogeny Group"/>
              </a:rPr>
              <a:t>roup</a:t>
            </a:r>
            <a:r>
              <a:rPr lang="fr-FR" sz="2800" dirty="0" smtClean="0">
                <a:latin typeface="Times New Roman" pitchFamily="18" charset="0"/>
                <a:cs typeface="Times New Roman" pitchFamily="18" charset="0"/>
              </a:rPr>
              <a:t>. Elle est une modification de la </a:t>
            </a:r>
            <a:r>
              <a:rPr lang="fr-FR" sz="2800" dirty="0" smtClean="0">
                <a:latin typeface="Times New Roman" pitchFamily="18" charset="0"/>
                <a:cs typeface="Times New Roman" pitchFamily="18" charset="0"/>
                <a:hlinkClick r:id="rId5" tooltip="Classification APG III"/>
              </a:rPr>
              <a:t>classification phylogénétique APG III (2009)</a:t>
            </a:r>
            <a:r>
              <a:rPr lang="fr-FR" sz="2800" dirty="0" smtClean="0">
                <a:latin typeface="Times New Roman" pitchFamily="18" charset="0"/>
                <a:cs typeface="Times New Roman" pitchFamily="18" charset="0"/>
              </a:rPr>
              <a:t>.</a:t>
            </a:r>
          </a:p>
          <a:p>
            <a:pPr algn="just">
              <a:buFont typeface="Arial" charset="0"/>
              <a:buChar char="•"/>
            </a:pPr>
            <a:r>
              <a:rPr lang="fr-FR" sz="2800" dirty="0" smtClean="0"/>
              <a:t>L'</a:t>
            </a:r>
            <a:r>
              <a:rPr lang="fr-FR" sz="2800" b="1" dirty="0" err="1" smtClean="0"/>
              <a:t>Angiosperm</a:t>
            </a:r>
            <a:r>
              <a:rPr lang="fr-FR" sz="2800" b="1" dirty="0" smtClean="0"/>
              <a:t> </a:t>
            </a:r>
            <a:r>
              <a:rPr lang="fr-FR" sz="2800" b="1" dirty="0" err="1" smtClean="0"/>
              <a:t>Phylogeny</a:t>
            </a:r>
            <a:r>
              <a:rPr lang="fr-FR" sz="2800" b="1" dirty="0" smtClean="0"/>
              <a:t> Group</a:t>
            </a:r>
            <a:r>
              <a:rPr lang="fr-FR" sz="2800" dirty="0" smtClean="0"/>
              <a:t> (APG) est un groupe de botanistes qui travaillent sur la </a:t>
            </a:r>
            <a:r>
              <a:rPr lang="fr-FR" sz="2800" dirty="0" smtClean="0">
                <a:hlinkClick r:id="rId6" tooltip="Phylogénétique"/>
              </a:rPr>
              <a:t>phylogénétique</a:t>
            </a:r>
            <a:r>
              <a:rPr lang="fr-FR" sz="2800" dirty="0" smtClean="0"/>
              <a:t> végétale, en utilisant les techniques moléculaires et l'analyse </a:t>
            </a:r>
            <a:r>
              <a:rPr lang="fr-FR" sz="2800" dirty="0" smtClean="0">
                <a:hlinkClick r:id="rId7" tooltip="Cladistique"/>
              </a:rPr>
              <a:t>cladistique</a:t>
            </a:r>
            <a:r>
              <a:rPr lang="fr-FR" sz="2800" dirty="0" smtClean="0"/>
              <a:t>. Ce groupe a publié quatre classifications botaniques :</a:t>
            </a:r>
          </a:p>
          <a:p>
            <a:pPr algn="just">
              <a:buFont typeface="Arial" charset="0"/>
              <a:buChar char="•"/>
            </a:pPr>
            <a:endParaRPr lang="fr-FR" sz="2800" dirty="0">
              <a:latin typeface="Times New Roman" pitchFamily="18" charset="0"/>
              <a:cs typeface="Times New Roman" pitchFamily="18" charset="0"/>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14290"/>
            <a:ext cx="8929718" cy="6740307"/>
          </a:xfrm>
          <a:prstGeom prst="rect">
            <a:avLst/>
          </a:prstGeom>
          <a:noFill/>
        </p:spPr>
        <p:txBody>
          <a:bodyPr wrap="square" rtlCol="0">
            <a:spAutoFit/>
          </a:bodyPr>
          <a:lstStyle/>
          <a:p>
            <a:pPr algn="just"/>
            <a:r>
              <a:rPr lang="fr-FR" dirty="0" smtClean="0">
                <a:latin typeface="Times New Roman" pitchFamily="18" charset="0"/>
                <a:cs typeface="Times New Roman" pitchFamily="18" charset="0"/>
              </a:rPr>
              <a:t>La </a:t>
            </a:r>
            <a:r>
              <a:rPr lang="fr-FR" b="1" dirty="0" smtClean="0">
                <a:latin typeface="Times New Roman" pitchFamily="18" charset="0"/>
                <a:cs typeface="Times New Roman" pitchFamily="18" charset="0"/>
                <a:hlinkClick r:id="rId2" tooltip="Classification APG"/>
              </a:rPr>
              <a:t>classification APG (1998)</a:t>
            </a:r>
            <a:r>
              <a:rPr lang="fr-FR" dirty="0" smtClean="0">
                <a:latin typeface="Times New Roman" pitchFamily="18" charset="0"/>
                <a:cs typeface="Times New Roman" pitchFamily="18" charset="0"/>
              </a:rPr>
              <a:t>, par les auteurs : </a:t>
            </a:r>
            <a:r>
              <a:rPr lang="fr-FR" u="sng" dirty="0" smtClean="0">
                <a:latin typeface="Times New Roman" pitchFamily="18" charset="0"/>
                <a:cs typeface="Times New Roman" pitchFamily="18" charset="0"/>
              </a:rPr>
              <a:t>Arne A. </a:t>
            </a:r>
            <a:r>
              <a:rPr lang="fr-FR" u="sng" dirty="0" err="1" smtClean="0">
                <a:latin typeface="Times New Roman" pitchFamily="18" charset="0"/>
                <a:cs typeface="Times New Roman" pitchFamily="18" charset="0"/>
              </a:rPr>
              <a:t>Anderberg</a:t>
            </a:r>
            <a:r>
              <a:rPr lang="fr-FR" dirty="0" smtClean="0">
                <a:latin typeface="Times New Roman" pitchFamily="18" charset="0"/>
                <a:cs typeface="Times New Roman" pitchFamily="18" charset="0"/>
              </a:rPr>
              <a:t>, </a:t>
            </a:r>
            <a:r>
              <a:rPr lang="fr-FR" i="1" dirty="0" smtClean="0">
                <a:latin typeface="Times New Roman" pitchFamily="18" charset="0"/>
                <a:cs typeface="Times New Roman" pitchFamily="18" charset="0"/>
              </a:rPr>
              <a:t>Anders </a:t>
            </a:r>
            <a:r>
              <a:rPr lang="fr-FR" i="1" dirty="0" err="1" smtClean="0">
                <a:latin typeface="Times New Roman" pitchFamily="18" charset="0"/>
                <a:cs typeface="Times New Roman" pitchFamily="18" charset="0"/>
              </a:rPr>
              <a:t>Backlund</a:t>
            </a:r>
            <a:r>
              <a:rPr lang="fr-FR" dirty="0" smtClean="0">
                <a:latin typeface="Times New Roman" pitchFamily="18" charset="0"/>
                <a:cs typeface="Times New Roman" pitchFamily="18" charset="0"/>
              </a:rPr>
              <a:t>, </a:t>
            </a:r>
            <a:r>
              <a:rPr lang="fr-FR" u="sng" dirty="0" err="1" smtClean="0">
                <a:latin typeface="Times New Roman" pitchFamily="18" charset="0"/>
                <a:cs typeface="Times New Roman" pitchFamily="18" charset="0"/>
              </a:rPr>
              <a:t>Birgitta</a:t>
            </a:r>
            <a:r>
              <a:rPr lang="fr-FR" u="sng" dirty="0" smtClean="0">
                <a:latin typeface="Times New Roman" pitchFamily="18" charset="0"/>
                <a:cs typeface="Times New Roman" pitchFamily="18" charset="0"/>
              </a:rPr>
              <a:t> Bremer</a:t>
            </a:r>
            <a:r>
              <a:rPr lang="fr-FR" dirty="0" smtClean="0">
                <a:latin typeface="Times New Roman" pitchFamily="18" charset="0"/>
                <a:cs typeface="Times New Roman" pitchFamily="18" charset="0"/>
              </a:rPr>
              <a:t>, </a:t>
            </a:r>
            <a:r>
              <a:rPr lang="fr-FR" u="sng" dirty="0" err="1" smtClean="0">
                <a:latin typeface="Times New Roman" pitchFamily="18" charset="0"/>
                <a:cs typeface="Times New Roman" pitchFamily="18" charset="0"/>
              </a:rPr>
              <a:t>Kåre</a:t>
            </a:r>
            <a:r>
              <a:rPr lang="fr-FR" u="sng" dirty="0" smtClean="0">
                <a:latin typeface="Times New Roman" pitchFamily="18" charset="0"/>
                <a:cs typeface="Times New Roman" pitchFamily="18" charset="0"/>
              </a:rPr>
              <a:t> Bremer</a:t>
            </a:r>
            <a:r>
              <a:rPr lang="fr-FR" dirty="0" smtClean="0">
                <a:latin typeface="Times New Roman" pitchFamily="18" charset="0"/>
                <a:cs typeface="Times New Roman" pitchFamily="18" charset="0"/>
              </a:rPr>
              <a:t>, </a:t>
            </a:r>
            <a:r>
              <a:rPr lang="fr-FR" i="1" dirty="0" smtClean="0">
                <a:latin typeface="Times New Roman" pitchFamily="18" charset="0"/>
                <a:cs typeface="Times New Roman" pitchFamily="18" charset="0"/>
              </a:rPr>
              <a:t>Barbara </a:t>
            </a:r>
            <a:r>
              <a:rPr lang="fr-FR" i="1" dirty="0" err="1" smtClean="0">
                <a:latin typeface="Times New Roman" pitchFamily="18" charset="0"/>
                <a:cs typeface="Times New Roman" pitchFamily="18" charset="0"/>
              </a:rPr>
              <a:t>G.Biggs</a:t>
            </a:r>
            <a:r>
              <a:rPr lang="fr-FR" dirty="0" smtClean="0">
                <a:latin typeface="Times New Roman" pitchFamily="18" charset="0"/>
                <a:cs typeface="Times New Roman" pitchFamily="18" charset="0"/>
              </a:rPr>
              <a:t>, </a:t>
            </a:r>
            <a:r>
              <a:rPr lang="fr-FR" u="sng" dirty="0" smtClean="0">
                <a:latin typeface="Times New Roman" pitchFamily="18" charset="0"/>
                <a:cs typeface="Times New Roman" pitchFamily="18" charset="0"/>
                <a:hlinkClick r:id="rId3" tooltip="Mark Wayne Chase"/>
              </a:rPr>
              <a:t>Mark W. Chase</a:t>
            </a:r>
            <a:r>
              <a:rPr lang="fr-FR" dirty="0" smtClean="0">
                <a:latin typeface="Times New Roman" pitchFamily="18" charset="0"/>
                <a:cs typeface="Times New Roman" pitchFamily="18" charset="0"/>
              </a:rPr>
              <a:t>, </a:t>
            </a:r>
            <a:r>
              <a:rPr lang="fr-FR" i="1" dirty="0" smtClean="0">
                <a:latin typeface="Times New Roman" pitchFamily="18" charset="0"/>
                <a:cs typeface="Times New Roman" pitchFamily="18" charset="0"/>
              </a:rPr>
              <a:t>Peter K. </a:t>
            </a:r>
            <a:r>
              <a:rPr lang="fr-FR" i="1" dirty="0" err="1" smtClean="0">
                <a:latin typeface="Times New Roman" pitchFamily="18" charset="0"/>
                <a:cs typeface="Times New Roman" pitchFamily="18" charset="0"/>
              </a:rPr>
              <a:t>Endress</a:t>
            </a:r>
            <a:r>
              <a:rPr lang="fr-FR" dirty="0" smtClean="0">
                <a:latin typeface="Times New Roman" pitchFamily="18" charset="0"/>
                <a:cs typeface="Times New Roman" pitchFamily="18" charset="0"/>
              </a:rPr>
              <a:t>, </a:t>
            </a:r>
            <a:r>
              <a:rPr lang="fr-FR" u="sng" dirty="0" smtClean="0">
                <a:latin typeface="Times New Roman" pitchFamily="18" charset="0"/>
                <a:cs typeface="Times New Roman" pitchFamily="18" charset="0"/>
              </a:rPr>
              <a:t>Michael F. </a:t>
            </a:r>
            <a:r>
              <a:rPr lang="fr-FR" u="sng" dirty="0" err="1" smtClean="0">
                <a:latin typeface="Times New Roman" pitchFamily="18" charset="0"/>
                <a:cs typeface="Times New Roman" pitchFamily="18" charset="0"/>
              </a:rPr>
              <a:t>Fay</a:t>
            </a:r>
            <a:r>
              <a:rPr lang="fr-FR" dirty="0" smtClean="0">
                <a:latin typeface="Times New Roman" pitchFamily="18" charset="0"/>
                <a:cs typeface="Times New Roman" pitchFamily="18" charset="0"/>
              </a:rPr>
              <a:t>, Peter </a:t>
            </a:r>
            <a:r>
              <a:rPr lang="fr-FR" dirty="0" err="1" smtClean="0">
                <a:latin typeface="Times New Roman" pitchFamily="18" charset="0"/>
                <a:cs typeface="Times New Roman" pitchFamily="18" charset="0"/>
              </a:rPr>
              <a:t>Goldblatt</a:t>
            </a:r>
            <a:r>
              <a:rPr lang="fr-FR" dirty="0" smtClean="0">
                <a:latin typeface="Times New Roman" pitchFamily="18" charset="0"/>
                <a:cs typeface="Times New Roman" pitchFamily="18" charset="0"/>
              </a:rPr>
              <a:t>, </a:t>
            </a:r>
            <a:r>
              <a:rPr lang="fr-FR" i="1" dirty="0" smtClean="0">
                <a:latin typeface="Times New Roman" pitchFamily="18" charset="0"/>
                <a:cs typeface="Times New Roman" pitchFamily="18" charset="0"/>
              </a:rPr>
              <a:t>Mats H.G. </a:t>
            </a:r>
            <a:r>
              <a:rPr lang="fr-FR" i="1" dirty="0" err="1" smtClean="0">
                <a:latin typeface="Times New Roman" pitchFamily="18" charset="0"/>
                <a:cs typeface="Times New Roman" pitchFamily="18" charset="0"/>
              </a:rPr>
              <a:t>Gustafsson</a:t>
            </a:r>
            <a:r>
              <a:rPr lang="fr-FR" dirty="0" smtClean="0">
                <a:latin typeface="Times New Roman" pitchFamily="18" charset="0"/>
                <a:cs typeface="Times New Roman" pitchFamily="18" charset="0"/>
              </a:rPr>
              <a:t>, </a:t>
            </a:r>
            <a:r>
              <a:rPr lang="fr-FR" i="1" dirty="0" smtClean="0">
                <a:latin typeface="Times New Roman" pitchFamily="18" charset="0"/>
                <a:cs typeface="Times New Roman" pitchFamily="18" charset="0"/>
              </a:rPr>
              <a:t>Sara B. </a:t>
            </a:r>
            <a:r>
              <a:rPr lang="fr-FR" i="1" dirty="0" err="1" smtClean="0">
                <a:latin typeface="Times New Roman" pitchFamily="18" charset="0"/>
                <a:cs typeface="Times New Roman" pitchFamily="18" charset="0"/>
              </a:rPr>
              <a:t>Hoot</a:t>
            </a:r>
            <a:r>
              <a:rPr lang="fr-FR" dirty="0" smtClean="0">
                <a:latin typeface="Times New Roman" pitchFamily="18" charset="0"/>
                <a:cs typeface="Times New Roman" pitchFamily="18" charset="0"/>
              </a:rPr>
              <a:t>, Walter S. </a:t>
            </a:r>
            <a:r>
              <a:rPr lang="fr-FR" dirty="0" err="1" smtClean="0">
                <a:latin typeface="Times New Roman" pitchFamily="18" charset="0"/>
                <a:cs typeface="Times New Roman" pitchFamily="18" charset="0"/>
              </a:rPr>
              <a:t>Judd</a:t>
            </a:r>
            <a:r>
              <a:rPr lang="fr-FR" dirty="0" smtClean="0">
                <a:latin typeface="Times New Roman" pitchFamily="18" charset="0"/>
                <a:cs typeface="Times New Roman" pitchFamily="18" charset="0"/>
              </a:rPr>
              <a:t>, Mari </a:t>
            </a:r>
            <a:r>
              <a:rPr lang="fr-FR" dirty="0" err="1" smtClean="0">
                <a:latin typeface="Times New Roman" pitchFamily="18" charset="0"/>
                <a:cs typeface="Times New Roman" pitchFamily="18" charset="0"/>
              </a:rPr>
              <a:t>Källersjö</a:t>
            </a:r>
            <a:r>
              <a:rPr lang="fr-FR" dirty="0" smtClean="0">
                <a:latin typeface="Times New Roman" pitchFamily="18" charset="0"/>
                <a:cs typeface="Times New Roman" pitchFamily="18" charset="0"/>
              </a:rPr>
              <a:t>, </a:t>
            </a:r>
            <a:r>
              <a:rPr lang="fr-FR" i="1" dirty="0" smtClean="0">
                <a:latin typeface="Times New Roman" pitchFamily="18" charset="0"/>
                <a:cs typeface="Times New Roman" pitchFamily="18" charset="0"/>
              </a:rPr>
              <a:t>Elizabeth A. Kellogg</a:t>
            </a:r>
            <a:r>
              <a:rPr lang="fr-FR" dirty="0" smtClean="0">
                <a:latin typeface="Times New Roman" pitchFamily="18" charset="0"/>
                <a:cs typeface="Times New Roman" pitchFamily="18" charset="0"/>
              </a:rPr>
              <a:t>, Kathleen A. Kron, </a:t>
            </a:r>
            <a:r>
              <a:rPr lang="fr-FR" i="1" dirty="0" smtClean="0">
                <a:latin typeface="Times New Roman" pitchFamily="18" charset="0"/>
                <a:cs typeface="Times New Roman" pitchFamily="18" charset="0"/>
              </a:rPr>
              <a:t>Donald H. Les</a:t>
            </a:r>
            <a:r>
              <a:rPr lang="fr-FR" dirty="0" smtClean="0">
                <a:latin typeface="Times New Roman" pitchFamily="18" charset="0"/>
                <a:cs typeface="Times New Roman" pitchFamily="18" charset="0"/>
              </a:rPr>
              <a:t>, </a:t>
            </a:r>
            <a:r>
              <a:rPr lang="fr-FR" i="1" dirty="0" smtClean="0">
                <a:latin typeface="Times New Roman" pitchFamily="18" charset="0"/>
                <a:cs typeface="Times New Roman" pitchFamily="18" charset="0"/>
              </a:rPr>
              <a:t>Cynthia M. Morton</a:t>
            </a:r>
            <a:r>
              <a:rPr lang="fr-FR" dirty="0" smtClean="0">
                <a:latin typeface="Times New Roman" pitchFamily="18" charset="0"/>
                <a:cs typeface="Times New Roman" pitchFamily="18" charset="0"/>
              </a:rPr>
              <a:t>, Daniel L. </a:t>
            </a:r>
            <a:r>
              <a:rPr lang="fr-FR" dirty="0" err="1" smtClean="0">
                <a:latin typeface="Times New Roman" pitchFamily="18" charset="0"/>
                <a:cs typeface="Times New Roman" pitchFamily="18" charset="0"/>
              </a:rPr>
              <a:t>Nickrent</a:t>
            </a:r>
            <a:r>
              <a:rPr lang="fr-FR" dirty="0" smtClean="0">
                <a:latin typeface="Times New Roman" pitchFamily="18" charset="0"/>
                <a:cs typeface="Times New Roman" pitchFamily="18" charset="0"/>
              </a:rPr>
              <a:t>, </a:t>
            </a:r>
            <a:r>
              <a:rPr lang="fr-FR" u="sng" dirty="0" smtClean="0">
                <a:latin typeface="Times New Roman" pitchFamily="18" charset="0"/>
                <a:cs typeface="Times New Roman" pitchFamily="18" charset="0"/>
              </a:rPr>
              <a:t>Richard G. Olmstead</a:t>
            </a:r>
            <a:r>
              <a:rPr lang="fr-FR" dirty="0" smtClean="0">
                <a:latin typeface="Times New Roman" pitchFamily="18" charset="0"/>
                <a:cs typeface="Times New Roman" pitchFamily="18" charset="0"/>
              </a:rPr>
              <a:t>, </a:t>
            </a:r>
            <a:r>
              <a:rPr lang="fr-FR" i="1" dirty="0" smtClean="0">
                <a:latin typeface="Times New Roman" pitchFamily="18" charset="0"/>
                <a:cs typeface="Times New Roman" pitchFamily="18" charset="0"/>
              </a:rPr>
              <a:t>Robert A. Price</a:t>
            </a:r>
            <a:r>
              <a:rPr lang="fr-FR" dirty="0" smtClean="0">
                <a:latin typeface="Times New Roman" pitchFamily="18" charset="0"/>
                <a:cs typeface="Times New Roman" pitchFamily="18" charset="0"/>
              </a:rPr>
              <a:t>, </a:t>
            </a:r>
            <a:r>
              <a:rPr lang="fr-FR" i="1" dirty="0" smtClean="0">
                <a:latin typeface="Times New Roman" pitchFamily="18" charset="0"/>
                <a:cs typeface="Times New Roman" pitchFamily="18" charset="0"/>
              </a:rPr>
              <a:t>Christopher J. Quinn</a:t>
            </a:r>
            <a:r>
              <a:rPr lang="fr-FR" dirty="0" smtClean="0">
                <a:latin typeface="Times New Roman" pitchFamily="18" charset="0"/>
                <a:cs typeface="Times New Roman" pitchFamily="18" charset="0"/>
              </a:rPr>
              <a:t>, James E. </a:t>
            </a:r>
            <a:r>
              <a:rPr lang="fr-FR" dirty="0" err="1" smtClean="0">
                <a:latin typeface="Times New Roman" pitchFamily="18" charset="0"/>
                <a:cs typeface="Times New Roman" pitchFamily="18" charset="0"/>
              </a:rPr>
              <a:t>Rodman</a:t>
            </a:r>
            <a:r>
              <a:rPr lang="fr-FR" dirty="0" smtClean="0">
                <a:latin typeface="Times New Roman" pitchFamily="18" charset="0"/>
                <a:cs typeface="Times New Roman" pitchFamily="18" charset="0"/>
              </a:rPr>
              <a:t>, </a:t>
            </a:r>
            <a:r>
              <a:rPr lang="fr-FR" u="sng" dirty="0" smtClean="0">
                <a:latin typeface="Times New Roman" pitchFamily="18" charset="0"/>
                <a:cs typeface="Times New Roman" pitchFamily="18" charset="0"/>
              </a:rPr>
              <a:t>Paula J. </a:t>
            </a:r>
            <a:r>
              <a:rPr lang="fr-FR" u="sng" dirty="0" err="1" smtClean="0">
                <a:latin typeface="Times New Roman" pitchFamily="18" charset="0"/>
                <a:cs typeface="Times New Roman" pitchFamily="18" charset="0"/>
              </a:rPr>
              <a:t>Rudall</a:t>
            </a:r>
            <a:r>
              <a:rPr lang="fr-FR" dirty="0" smtClean="0">
                <a:latin typeface="Times New Roman" pitchFamily="18" charset="0"/>
                <a:cs typeface="Times New Roman" pitchFamily="18" charset="0"/>
              </a:rPr>
              <a:t>, </a:t>
            </a:r>
            <a:r>
              <a:rPr lang="fr-FR" u="sng" dirty="0" smtClean="0">
                <a:latin typeface="Times New Roman" pitchFamily="18" charset="0"/>
                <a:cs typeface="Times New Roman" pitchFamily="18" charset="0"/>
                <a:hlinkClick r:id="rId4" tooltip="Peter F. Stevens"/>
              </a:rPr>
              <a:t>Peter F. Stevens</a:t>
            </a:r>
            <a:r>
              <a:rPr lang="fr-FR" dirty="0" smtClean="0">
                <a:latin typeface="Times New Roman" pitchFamily="18" charset="0"/>
                <a:cs typeface="Times New Roman" pitchFamily="18" charset="0"/>
              </a:rPr>
              <a:t>, Vincent </a:t>
            </a:r>
            <a:r>
              <a:rPr lang="fr-FR" dirty="0" err="1" smtClean="0">
                <a:latin typeface="Times New Roman" pitchFamily="18" charset="0"/>
                <a:cs typeface="Times New Roman" pitchFamily="18" charset="0"/>
              </a:rPr>
              <a:t>Savolainen</a:t>
            </a:r>
            <a:r>
              <a:rPr lang="fr-FR" dirty="0" smtClean="0">
                <a:latin typeface="Times New Roman" pitchFamily="18" charset="0"/>
                <a:cs typeface="Times New Roman" pitchFamily="18" charset="0"/>
              </a:rPr>
              <a:t>, </a:t>
            </a:r>
            <a:r>
              <a:rPr lang="fr-FR" u="sng" dirty="0" smtClean="0">
                <a:latin typeface="Times New Roman" pitchFamily="18" charset="0"/>
                <a:cs typeface="Times New Roman" pitchFamily="18" charset="0"/>
              </a:rPr>
              <a:t>Douglas E. </a:t>
            </a:r>
            <a:r>
              <a:rPr lang="fr-FR" u="sng" dirty="0" err="1" smtClean="0">
                <a:latin typeface="Times New Roman" pitchFamily="18" charset="0"/>
                <a:cs typeface="Times New Roman" pitchFamily="18" charset="0"/>
              </a:rPr>
              <a:t>Soltis</a:t>
            </a:r>
            <a:r>
              <a:rPr lang="fr-FR" dirty="0" smtClean="0">
                <a:latin typeface="Times New Roman" pitchFamily="18" charset="0"/>
                <a:cs typeface="Times New Roman" pitchFamily="18" charset="0"/>
              </a:rPr>
              <a:t>, </a:t>
            </a:r>
            <a:r>
              <a:rPr lang="fr-FR" u="sng" dirty="0" smtClean="0">
                <a:latin typeface="Times New Roman" pitchFamily="18" charset="0"/>
                <a:cs typeface="Times New Roman" pitchFamily="18" charset="0"/>
              </a:rPr>
              <a:t>Pamela E. </a:t>
            </a:r>
            <a:r>
              <a:rPr lang="fr-FR" u="sng" dirty="0" err="1" smtClean="0">
                <a:latin typeface="Times New Roman" pitchFamily="18" charset="0"/>
                <a:cs typeface="Times New Roman" pitchFamily="18" charset="0"/>
              </a:rPr>
              <a:t>Soltis</a:t>
            </a:r>
            <a:r>
              <a:rPr lang="fr-FR" dirty="0" smtClean="0">
                <a:latin typeface="Times New Roman" pitchFamily="18" charset="0"/>
                <a:cs typeface="Times New Roman" pitchFamily="18" charset="0"/>
              </a:rPr>
              <a:t>, </a:t>
            </a:r>
            <a:r>
              <a:rPr lang="fr-FR" u="sng" dirty="0" smtClean="0">
                <a:latin typeface="Times New Roman" pitchFamily="18" charset="0"/>
                <a:cs typeface="Times New Roman" pitchFamily="18" charset="0"/>
              </a:rPr>
              <a:t>Kenneth J. </a:t>
            </a:r>
            <a:r>
              <a:rPr lang="fr-FR" u="sng" dirty="0" err="1" smtClean="0">
                <a:latin typeface="Times New Roman" pitchFamily="18" charset="0"/>
                <a:cs typeface="Times New Roman" pitchFamily="18" charset="0"/>
              </a:rPr>
              <a:t>Sytsma</a:t>
            </a:r>
            <a:r>
              <a:rPr lang="fr-FR" dirty="0" smtClean="0">
                <a:latin typeface="Times New Roman" pitchFamily="18" charset="0"/>
                <a:cs typeface="Times New Roman" pitchFamily="18" charset="0"/>
              </a:rPr>
              <a:t> et </a:t>
            </a:r>
            <a:r>
              <a:rPr lang="fr-FR" i="1" dirty="0" smtClean="0">
                <a:latin typeface="Times New Roman" pitchFamily="18" charset="0"/>
                <a:cs typeface="Times New Roman" pitchFamily="18" charset="0"/>
              </a:rPr>
              <a:t>Mats </a:t>
            </a:r>
            <a:r>
              <a:rPr lang="fr-FR" i="1" dirty="0" err="1" smtClean="0">
                <a:latin typeface="Times New Roman" pitchFamily="18" charset="0"/>
                <a:cs typeface="Times New Roman" pitchFamily="18" charset="0"/>
              </a:rPr>
              <a:t>Thulin</a:t>
            </a:r>
            <a:r>
              <a:rPr lang="fr-FR" dirty="0" smtClean="0">
                <a:latin typeface="Times New Roman" pitchFamily="18" charset="0"/>
                <a:cs typeface="Times New Roman" pitchFamily="18" charset="0"/>
              </a:rPr>
              <a:t>. N.B. Dans cette première liste, les noms auteurs ou contributeurs des trois versions de la classification sont soulignés, les noms absents des listes APG II et III sont indiqués en italique.</a:t>
            </a:r>
          </a:p>
          <a:p>
            <a:pPr algn="just"/>
            <a:r>
              <a:rPr lang="fr-FR" dirty="0" smtClean="0">
                <a:latin typeface="Times New Roman" pitchFamily="18" charset="0"/>
                <a:cs typeface="Times New Roman" pitchFamily="18" charset="0"/>
              </a:rPr>
              <a:t>La </a:t>
            </a:r>
            <a:r>
              <a:rPr lang="fr-FR" b="1" dirty="0" smtClean="0">
                <a:latin typeface="Times New Roman" pitchFamily="18" charset="0"/>
                <a:cs typeface="Times New Roman" pitchFamily="18" charset="0"/>
                <a:hlinkClick r:id="rId5" tooltip="Classification APG II"/>
              </a:rPr>
              <a:t>classification APG II (2003)</a:t>
            </a:r>
            <a:r>
              <a:rPr lang="fr-FR" dirty="0" smtClean="0">
                <a:latin typeface="Times New Roman" pitchFamily="18" charset="0"/>
                <a:cs typeface="Times New Roman" pitchFamily="18" charset="0"/>
              </a:rPr>
              <a:t>, par les auteurs : Arne A. </a:t>
            </a:r>
            <a:r>
              <a:rPr lang="fr-FR" dirty="0" err="1" smtClean="0">
                <a:latin typeface="Times New Roman" pitchFamily="18" charset="0"/>
                <a:cs typeface="Times New Roman" pitchFamily="18" charset="0"/>
              </a:rPr>
              <a:t>Anderberg</a:t>
            </a:r>
            <a:r>
              <a:rPr lang="fr-FR" dirty="0" smtClean="0">
                <a:latin typeface="Times New Roman" pitchFamily="18" charset="0"/>
                <a:cs typeface="Times New Roman" pitchFamily="18" charset="0"/>
              </a:rPr>
              <a:t>, </a:t>
            </a:r>
            <a:r>
              <a:rPr lang="fr-FR" dirty="0" err="1" smtClean="0">
                <a:latin typeface="Times New Roman" pitchFamily="18" charset="0"/>
                <a:cs typeface="Times New Roman" pitchFamily="18" charset="0"/>
              </a:rPr>
              <a:t>Birgitta</a:t>
            </a:r>
            <a:r>
              <a:rPr lang="fr-FR" dirty="0" smtClean="0">
                <a:latin typeface="Times New Roman" pitchFamily="18" charset="0"/>
                <a:cs typeface="Times New Roman" pitchFamily="18" charset="0"/>
              </a:rPr>
              <a:t> Bremer, </a:t>
            </a:r>
            <a:r>
              <a:rPr lang="fr-FR" dirty="0" err="1" smtClean="0">
                <a:latin typeface="Times New Roman" pitchFamily="18" charset="0"/>
                <a:cs typeface="Times New Roman" pitchFamily="18" charset="0"/>
              </a:rPr>
              <a:t>Kåre</a:t>
            </a:r>
            <a:r>
              <a:rPr lang="fr-FR" dirty="0" smtClean="0">
                <a:latin typeface="Times New Roman" pitchFamily="18" charset="0"/>
                <a:cs typeface="Times New Roman" pitchFamily="18" charset="0"/>
              </a:rPr>
              <a:t> Bremer, </a:t>
            </a:r>
            <a:r>
              <a:rPr lang="fr-FR" dirty="0" smtClean="0">
                <a:latin typeface="Times New Roman" pitchFamily="18" charset="0"/>
                <a:cs typeface="Times New Roman" pitchFamily="18" charset="0"/>
                <a:hlinkClick r:id="rId3" tooltip="Mark Wayne Chase"/>
              </a:rPr>
              <a:t>Mark W. Chase</a:t>
            </a:r>
            <a:r>
              <a:rPr lang="fr-FR" dirty="0" smtClean="0">
                <a:latin typeface="Times New Roman" pitchFamily="18" charset="0"/>
                <a:cs typeface="Times New Roman" pitchFamily="18" charset="0"/>
              </a:rPr>
              <a:t>, Michael F. </a:t>
            </a:r>
            <a:r>
              <a:rPr lang="fr-FR" dirty="0" err="1" smtClean="0">
                <a:latin typeface="Times New Roman" pitchFamily="18" charset="0"/>
                <a:cs typeface="Times New Roman" pitchFamily="18" charset="0"/>
              </a:rPr>
              <a:t>Fay</a:t>
            </a:r>
            <a:r>
              <a:rPr lang="fr-FR" dirty="0" smtClean="0">
                <a:latin typeface="Times New Roman" pitchFamily="18" charset="0"/>
                <a:cs typeface="Times New Roman" pitchFamily="18" charset="0"/>
              </a:rPr>
              <a:t>, Peter </a:t>
            </a:r>
            <a:r>
              <a:rPr lang="fr-FR" dirty="0" err="1" smtClean="0">
                <a:latin typeface="Times New Roman" pitchFamily="18" charset="0"/>
                <a:cs typeface="Times New Roman" pitchFamily="18" charset="0"/>
              </a:rPr>
              <a:t>Goldblatt</a:t>
            </a:r>
            <a:r>
              <a:rPr lang="fr-FR" dirty="0" smtClean="0">
                <a:latin typeface="Times New Roman" pitchFamily="18" charset="0"/>
                <a:cs typeface="Times New Roman" pitchFamily="18" charset="0"/>
              </a:rPr>
              <a:t>, Walter S. </a:t>
            </a:r>
            <a:r>
              <a:rPr lang="fr-FR" dirty="0" err="1" smtClean="0">
                <a:latin typeface="Times New Roman" pitchFamily="18" charset="0"/>
                <a:cs typeface="Times New Roman" pitchFamily="18" charset="0"/>
              </a:rPr>
              <a:t>Judd</a:t>
            </a:r>
            <a:r>
              <a:rPr lang="fr-FR" dirty="0" smtClean="0">
                <a:latin typeface="Times New Roman" pitchFamily="18" charset="0"/>
                <a:cs typeface="Times New Roman" pitchFamily="18" charset="0"/>
              </a:rPr>
              <a:t>, Mari </a:t>
            </a:r>
            <a:r>
              <a:rPr lang="fr-FR" dirty="0" err="1" smtClean="0">
                <a:latin typeface="Times New Roman" pitchFamily="18" charset="0"/>
                <a:cs typeface="Times New Roman" pitchFamily="18" charset="0"/>
              </a:rPr>
              <a:t>Källersjö</a:t>
            </a:r>
            <a:r>
              <a:rPr lang="fr-FR" dirty="0" smtClean="0">
                <a:latin typeface="Times New Roman" pitchFamily="18" charset="0"/>
                <a:cs typeface="Times New Roman" pitchFamily="18" charset="0"/>
              </a:rPr>
              <a:t>, Jesper </a:t>
            </a:r>
            <a:r>
              <a:rPr lang="fr-FR" dirty="0" err="1" smtClean="0">
                <a:latin typeface="Times New Roman" pitchFamily="18" charset="0"/>
                <a:cs typeface="Times New Roman" pitchFamily="18" charset="0"/>
              </a:rPr>
              <a:t>Kårehed</a:t>
            </a:r>
            <a:r>
              <a:rPr lang="fr-FR" dirty="0" smtClean="0">
                <a:latin typeface="Times New Roman" pitchFamily="18" charset="0"/>
                <a:cs typeface="Times New Roman" pitchFamily="18" charset="0"/>
              </a:rPr>
              <a:t>, Kathleen A. Kron, Johannes </a:t>
            </a:r>
            <a:r>
              <a:rPr lang="fr-FR" dirty="0" err="1" smtClean="0">
                <a:latin typeface="Times New Roman" pitchFamily="18" charset="0"/>
                <a:cs typeface="Times New Roman" pitchFamily="18" charset="0"/>
              </a:rPr>
              <a:t>Lundberg</a:t>
            </a:r>
            <a:r>
              <a:rPr lang="fr-FR" dirty="0" smtClean="0">
                <a:latin typeface="Times New Roman" pitchFamily="18" charset="0"/>
                <a:cs typeface="Times New Roman" pitchFamily="18" charset="0"/>
              </a:rPr>
              <a:t>, Daniel L. </a:t>
            </a:r>
            <a:r>
              <a:rPr lang="fr-FR" dirty="0" err="1" smtClean="0">
                <a:latin typeface="Times New Roman" pitchFamily="18" charset="0"/>
                <a:cs typeface="Times New Roman" pitchFamily="18" charset="0"/>
              </a:rPr>
              <a:t>Nickrent</a:t>
            </a:r>
            <a:r>
              <a:rPr lang="fr-FR" dirty="0" smtClean="0">
                <a:latin typeface="Times New Roman" pitchFamily="18" charset="0"/>
                <a:cs typeface="Times New Roman" pitchFamily="18" charset="0"/>
              </a:rPr>
              <a:t>, Richard G. Olmstead, </a:t>
            </a:r>
            <a:r>
              <a:rPr lang="fr-FR" dirty="0" err="1" smtClean="0">
                <a:latin typeface="Times New Roman" pitchFamily="18" charset="0"/>
                <a:cs typeface="Times New Roman" pitchFamily="18" charset="0"/>
              </a:rPr>
              <a:t>Bengt</a:t>
            </a:r>
            <a:r>
              <a:rPr lang="fr-FR" dirty="0" smtClean="0">
                <a:latin typeface="Times New Roman" pitchFamily="18" charset="0"/>
                <a:cs typeface="Times New Roman" pitchFamily="18" charset="0"/>
              </a:rPr>
              <a:t> </a:t>
            </a:r>
            <a:r>
              <a:rPr lang="fr-FR" dirty="0" err="1" smtClean="0">
                <a:latin typeface="Times New Roman" pitchFamily="18" charset="0"/>
                <a:cs typeface="Times New Roman" pitchFamily="18" charset="0"/>
              </a:rPr>
              <a:t>Oxelman</a:t>
            </a:r>
            <a:r>
              <a:rPr lang="fr-FR" dirty="0" smtClean="0">
                <a:latin typeface="Times New Roman" pitchFamily="18" charset="0"/>
                <a:cs typeface="Times New Roman" pitchFamily="18" charset="0"/>
              </a:rPr>
              <a:t>, J. Chris Pires, </a:t>
            </a:r>
            <a:r>
              <a:rPr lang="fr-FR" dirty="0" smtClean="0">
                <a:latin typeface="Times New Roman" pitchFamily="18" charset="0"/>
                <a:cs typeface="Times New Roman" pitchFamily="18" charset="0"/>
                <a:hlinkClick r:id="rId6" tooltip="James Lauritz Reveal"/>
              </a:rPr>
              <a:t>James L. </a:t>
            </a:r>
            <a:r>
              <a:rPr lang="fr-FR" dirty="0" err="1" smtClean="0">
                <a:latin typeface="Times New Roman" pitchFamily="18" charset="0"/>
                <a:cs typeface="Times New Roman" pitchFamily="18" charset="0"/>
                <a:hlinkClick r:id="rId6" tooltip="James Lauritz Reveal"/>
              </a:rPr>
              <a:t>Reveal</a:t>
            </a:r>
            <a:r>
              <a:rPr lang="fr-FR" dirty="0" smtClean="0">
                <a:latin typeface="Times New Roman" pitchFamily="18" charset="0"/>
                <a:cs typeface="Times New Roman" pitchFamily="18" charset="0"/>
              </a:rPr>
              <a:t>, James E. </a:t>
            </a:r>
            <a:r>
              <a:rPr lang="fr-FR" dirty="0" err="1" smtClean="0">
                <a:latin typeface="Times New Roman" pitchFamily="18" charset="0"/>
                <a:cs typeface="Times New Roman" pitchFamily="18" charset="0"/>
              </a:rPr>
              <a:t>Rodman</a:t>
            </a:r>
            <a:r>
              <a:rPr lang="fr-FR" dirty="0" smtClean="0">
                <a:latin typeface="Times New Roman" pitchFamily="18" charset="0"/>
                <a:cs typeface="Times New Roman" pitchFamily="18" charset="0"/>
              </a:rPr>
              <a:t>, Paula J. </a:t>
            </a:r>
            <a:r>
              <a:rPr lang="fr-FR" dirty="0" err="1" smtClean="0">
                <a:latin typeface="Times New Roman" pitchFamily="18" charset="0"/>
                <a:cs typeface="Times New Roman" pitchFamily="18" charset="0"/>
              </a:rPr>
              <a:t>Rudall</a:t>
            </a:r>
            <a:r>
              <a:rPr lang="fr-FR" dirty="0" smtClean="0">
                <a:latin typeface="Times New Roman" pitchFamily="18" charset="0"/>
                <a:cs typeface="Times New Roman" pitchFamily="18" charset="0"/>
              </a:rPr>
              <a:t>, Douglas E. </a:t>
            </a:r>
            <a:r>
              <a:rPr lang="fr-FR" dirty="0" err="1" smtClean="0">
                <a:latin typeface="Times New Roman" pitchFamily="18" charset="0"/>
                <a:cs typeface="Times New Roman" pitchFamily="18" charset="0"/>
              </a:rPr>
              <a:t>Soltis</a:t>
            </a:r>
            <a:r>
              <a:rPr lang="fr-FR" dirty="0" smtClean="0">
                <a:latin typeface="Times New Roman" pitchFamily="18" charset="0"/>
                <a:cs typeface="Times New Roman" pitchFamily="18" charset="0"/>
              </a:rPr>
              <a:t>, Pamela S. </a:t>
            </a:r>
            <a:r>
              <a:rPr lang="fr-FR" dirty="0" err="1" smtClean="0">
                <a:latin typeface="Times New Roman" pitchFamily="18" charset="0"/>
                <a:cs typeface="Times New Roman" pitchFamily="18" charset="0"/>
              </a:rPr>
              <a:t>Soltis</a:t>
            </a:r>
            <a:r>
              <a:rPr lang="fr-FR" dirty="0" smtClean="0">
                <a:latin typeface="Times New Roman" pitchFamily="18" charset="0"/>
                <a:cs typeface="Times New Roman" pitchFamily="18" charset="0"/>
              </a:rPr>
              <a:t>, </a:t>
            </a:r>
            <a:r>
              <a:rPr lang="fr-FR" dirty="0" smtClean="0">
                <a:latin typeface="Times New Roman" pitchFamily="18" charset="0"/>
                <a:cs typeface="Times New Roman" pitchFamily="18" charset="0"/>
                <a:hlinkClick r:id="rId4" tooltip="Peter F. Stevens"/>
              </a:rPr>
              <a:t>Peter F. Stevens</a:t>
            </a:r>
            <a:r>
              <a:rPr lang="fr-FR" dirty="0" smtClean="0">
                <a:latin typeface="Times New Roman" pitchFamily="18" charset="0"/>
                <a:cs typeface="Times New Roman" pitchFamily="18" charset="0"/>
              </a:rPr>
              <a:t>, Vincent </a:t>
            </a:r>
            <a:r>
              <a:rPr lang="fr-FR" dirty="0" err="1" smtClean="0">
                <a:latin typeface="Times New Roman" pitchFamily="18" charset="0"/>
                <a:cs typeface="Times New Roman" pitchFamily="18" charset="0"/>
              </a:rPr>
              <a:t>Savolainen</a:t>
            </a:r>
            <a:r>
              <a:rPr lang="fr-FR" dirty="0" smtClean="0">
                <a:latin typeface="Times New Roman" pitchFamily="18" charset="0"/>
                <a:cs typeface="Times New Roman" pitchFamily="18" charset="0"/>
              </a:rPr>
              <a:t>, Kenneth J. </a:t>
            </a:r>
            <a:r>
              <a:rPr lang="fr-FR" dirty="0" err="1" smtClean="0">
                <a:latin typeface="Times New Roman" pitchFamily="18" charset="0"/>
                <a:cs typeface="Times New Roman" pitchFamily="18" charset="0"/>
              </a:rPr>
              <a:t>Sytsma</a:t>
            </a:r>
            <a:r>
              <a:rPr lang="fr-FR" dirty="0" smtClean="0">
                <a:latin typeface="Times New Roman" pitchFamily="18" charset="0"/>
                <a:cs typeface="Times New Roman" pitchFamily="18" charset="0"/>
              </a:rPr>
              <a:t>, Michelle van der Bank, Kenneth </a:t>
            </a:r>
            <a:r>
              <a:rPr lang="fr-FR" dirty="0" err="1" smtClean="0">
                <a:latin typeface="Times New Roman" pitchFamily="18" charset="0"/>
                <a:cs typeface="Times New Roman" pitchFamily="18" charset="0"/>
              </a:rPr>
              <a:t>Wurdack</a:t>
            </a:r>
            <a:r>
              <a:rPr lang="fr-FR" dirty="0" smtClean="0">
                <a:latin typeface="Times New Roman" pitchFamily="18" charset="0"/>
                <a:cs typeface="Times New Roman" pitchFamily="18" charset="0"/>
              </a:rPr>
              <a:t>, Jenny Q.-Y. Xiang et Sue </a:t>
            </a:r>
            <a:r>
              <a:rPr lang="fr-FR" dirty="0" err="1" smtClean="0">
                <a:latin typeface="Times New Roman" pitchFamily="18" charset="0"/>
                <a:cs typeface="Times New Roman" pitchFamily="18" charset="0"/>
              </a:rPr>
              <a:t>Zmarzty</a:t>
            </a:r>
            <a:r>
              <a:rPr lang="fr-FR" dirty="0" smtClean="0">
                <a:latin typeface="Times New Roman" pitchFamily="18" charset="0"/>
                <a:cs typeface="Times New Roman" pitchFamily="18" charset="0"/>
              </a:rPr>
              <a:t>.</a:t>
            </a:r>
          </a:p>
          <a:p>
            <a:pPr algn="just"/>
            <a:r>
              <a:rPr lang="fr-FR" dirty="0" smtClean="0">
                <a:latin typeface="Times New Roman" pitchFamily="18" charset="0"/>
                <a:cs typeface="Times New Roman" pitchFamily="18" charset="0"/>
              </a:rPr>
              <a:t>La </a:t>
            </a:r>
            <a:r>
              <a:rPr lang="fr-FR" b="1" dirty="0" smtClean="0">
                <a:latin typeface="Times New Roman" pitchFamily="18" charset="0"/>
                <a:cs typeface="Times New Roman" pitchFamily="18" charset="0"/>
                <a:hlinkClick r:id="rId7" tooltip="Classification APG III"/>
              </a:rPr>
              <a:t>classification APG III (2009)</a:t>
            </a:r>
            <a:r>
              <a:rPr lang="fr-FR" dirty="0" smtClean="0">
                <a:latin typeface="Times New Roman" pitchFamily="18" charset="0"/>
                <a:cs typeface="Times New Roman" pitchFamily="18" charset="0"/>
              </a:rPr>
              <a:t>, par les auteurs : </a:t>
            </a:r>
            <a:r>
              <a:rPr lang="fr-FR" dirty="0" err="1" smtClean="0">
                <a:latin typeface="Times New Roman" pitchFamily="18" charset="0"/>
                <a:cs typeface="Times New Roman" pitchFamily="18" charset="0"/>
              </a:rPr>
              <a:t>Birgitta</a:t>
            </a:r>
            <a:r>
              <a:rPr lang="fr-FR" dirty="0" smtClean="0">
                <a:latin typeface="Times New Roman" pitchFamily="18" charset="0"/>
                <a:cs typeface="Times New Roman" pitchFamily="18" charset="0"/>
              </a:rPr>
              <a:t> Bremer, </a:t>
            </a:r>
            <a:r>
              <a:rPr lang="fr-FR" dirty="0" err="1" smtClean="0">
                <a:latin typeface="Times New Roman" pitchFamily="18" charset="0"/>
                <a:cs typeface="Times New Roman" pitchFamily="18" charset="0"/>
              </a:rPr>
              <a:t>Kåre</a:t>
            </a:r>
            <a:r>
              <a:rPr lang="fr-FR" dirty="0" smtClean="0">
                <a:latin typeface="Times New Roman" pitchFamily="18" charset="0"/>
                <a:cs typeface="Times New Roman" pitchFamily="18" charset="0"/>
              </a:rPr>
              <a:t> Bremer, </a:t>
            </a:r>
            <a:r>
              <a:rPr lang="fr-FR" dirty="0" smtClean="0">
                <a:latin typeface="Times New Roman" pitchFamily="18" charset="0"/>
                <a:cs typeface="Times New Roman" pitchFamily="18" charset="0"/>
                <a:hlinkClick r:id="rId3" tooltip="Mark Wayne Chase"/>
              </a:rPr>
              <a:t>Mark W. Chase</a:t>
            </a:r>
            <a:r>
              <a:rPr lang="fr-FR" dirty="0" smtClean="0">
                <a:latin typeface="Times New Roman" pitchFamily="18" charset="0"/>
                <a:cs typeface="Times New Roman" pitchFamily="18" charset="0"/>
              </a:rPr>
              <a:t>, Michael F. </a:t>
            </a:r>
            <a:r>
              <a:rPr lang="fr-FR" dirty="0" err="1" smtClean="0">
                <a:latin typeface="Times New Roman" pitchFamily="18" charset="0"/>
                <a:cs typeface="Times New Roman" pitchFamily="18" charset="0"/>
              </a:rPr>
              <a:t>Fay</a:t>
            </a:r>
            <a:r>
              <a:rPr lang="fr-FR" dirty="0" smtClean="0">
                <a:latin typeface="Times New Roman" pitchFamily="18" charset="0"/>
                <a:cs typeface="Times New Roman" pitchFamily="18" charset="0"/>
              </a:rPr>
              <a:t>, </a:t>
            </a:r>
            <a:r>
              <a:rPr lang="fr-FR" dirty="0" smtClean="0">
                <a:latin typeface="Times New Roman" pitchFamily="18" charset="0"/>
                <a:cs typeface="Times New Roman" pitchFamily="18" charset="0"/>
                <a:hlinkClick r:id="rId6" tooltip="James Lauritz Reveal"/>
              </a:rPr>
              <a:t>James L. </a:t>
            </a:r>
            <a:r>
              <a:rPr lang="fr-FR" dirty="0" err="1" smtClean="0">
                <a:latin typeface="Times New Roman" pitchFamily="18" charset="0"/>
                <a:cs typeface="Times New Roman" pitchFamily="18" charset="0"/>
                <a:hlinkClick r:id="rId6" tooltip="James Lauritz Reveal"/>
              </a:rPr>
              <a:t>Reveal</a:t>
            </a:r>
            <a:r>
              <a:rPr lang="fr-FR" dirty="0" smtClean="0">
                <a:latin typeface="Times New Roman" pitchFamily="18" charset="0"/>
                <a:cs typeface="Times New Roman" pitchFamily="18" charset="0"/>
              </a:rPr>
              <a:t>, Douglas E. </a:t>
            </a:r>
            <a:r>
              <a:rPr lang="fr-FR" dirty="0" err="1" smtClean="0">
                <a:latin typeface="Times New Roman" pitchFamily="18" charset="0"/>
                <a:cs typeface="Times New Roman" pitchFamily="18" charset="0"/>
              </a:rPr>
              <a:t>Soltis</a:t>
            </a:r>
            <a:r>
              <a:rPr lang="fr-FR" dirty="0" smtClean="0">
                <a:latin typeface="Times New Roman" pitchFamily="18" charset="0"/>
                <a:cs typeface="Times New Roman" pitchFamily="18" charset="0"/>
              </a:rPr>
              <a:t>, Pamela S. </a:t>
            </a:r>
            <a:r>
              <a:rPr lang="fr-FR" dirty="0" err="1" smtClean="0">
                <a:latin typeface="Times New Roman" pitchFamily="18" charset="0"/>
                <a:cs typeface="Times New Roman" pitchFamily="18" charset="0"/>
              </a:rPr>
              <a:t>Soltis</a:t>
            </a:r>
            <a:r>
              <a:rPr lang="fr-FR" dirty="0" smtClean="0">
                <a:latin typeface="Times New Roman" pitchFamily="18" charset="0"/>
                <a:cs typeface="Times New Roman" pitchFamily="18" charset="0"/>
              </a:rPr>
              <a:t> and </a:t>
            </a:r>
            <a:r>
              <a:rPr lang="fr-FR" dirty="0" smtClean="0">
                <a:latin typeface="Times New Roman" pitchFamily="18" charset="0"/>
                <a:cs typeface="Times New Roman" pitchFamily="18" charset="0"/>
                <a:hlinkClick r:id="rId4" tooltip="Peter F. Stevens"/>
              </a:rPr>
              <a:t>Peter F. Stevens</a:t>
            </a:r>
            <a:r>
              <a:rPr lang="fr-FR" dirty="0" smtClean="0">
                <a:latin typeface="Times New Roman" pitchFamily="18" charset="0"/>
                <a:cs typeface="Times New Roman" pitchFamily="18" charset="0"/>
              </a:rPr>
              <a:t>, avec la contribution de: Arne A. </a:t>
            </a:r>
            <a:r>
              <a:rPr lang="fr-FR" dirty="0" err="1" smtClean="0">
                <a:latin typeface="Times New Roman" pitchFamily="18" charset="0"/>
                <a:cs typeface="Times New Roman" pitchFamily="18" charset="0"/>
              </a:rPr>
              <a:t>Anderberg</a:t>
            </a:r>
            <a:r>
              <a:rPr lang="fr-FR" dirty="0" smtClean="0">
                <a:latin typeface="Times New Roman" pitchFamily="18" charset="0"/>
                <a:cs typeface="Times New Roman" pitchFamily="18" charset="0"/>
              </a:rPr>
              <a:t>, Michael J. Moore, Richard G. Olmstead, Paula J. </a:t>
            </a:r>
            <a:r>
              <a:rPr lang="fr-FR" dirty="0" err="1" smtClean="0">
                <a:latin typeface="Times New Roman" pitchFamily="18" charset="0"/>
                <a:cs typeface="Times New Roman" pitchFamily="18" charset="0"/>
              </a:rPr>
              <a:t>Rudall</a:t>
            </a:r>
            <a:r>
              <a:rPr lang="fr-FR" dirty="0" smtClean="0">
                <a:latin typeface="Times New Roman" pitchFamily="18" charset="0"/>
                <a:cs typeface="Times New Roman" pitchFamily="18" charset="0"/>
              </a:rPr>
              <a:t>, Kenneth J. </a:t>
            </a:r>
            <a:r>
              <a:rPr lang="fr-FR" dirty="0" err="1" smtClean="0">
                <a:latin typeface="Times New Roman" pitchFamily="18" charset="0"/>
                <a:cs typeface="Times New Roman" pitchFamily="18" charset="0"/>
              </a:rPr>
              <a:t>Sytsma</a:t>
            </a:r>
            <a:r>
              <a:rPr lang="fr-FR" dirty="0" smtClean="0">
                <a:latin typeface="Times New Roman" pitchFamily="18" charset="0"/>
                <a:cs typeface="Times New Roman" pitchFamily="18" charset="0"/>
              </a:rPr>
              <a:t>, David C. Tank, Kenneth </a:t>
            </a:r>
            <a:r>
              <a:rPr lang="fr-FR" dirty="0" err="1" smtClean="0">
                <a:latin typeface="Times New Roman" pitchFamily="18" charset="0"/>
                <a:cs typeface="Times New Roman" pitchFamily="18" charset="0"/>
              </a:rPr>
              <a:t>Wurdack</a:t>
            </a:r>
            <a:r>
              <a:rPr lang="fr-FR" dirty="0" smtClean="0">
                <a:latin typeface="Times New Roman" pitchFamily="18" charset="0"/>
                <a:cs typeface="Times New Roman" pitchFamily="18" charset="0"/>
              </a:rPr>
              <a:t>, Jenny Q.-Y. Xiang and Sue </a:t>
            </a:r>
            <a:r>
              <a:rPr lang="fr-FR" dirty="0" err="1" smtClean="0">
                <a:latin typeface="Times New Roman" pitchFamily="18" charset="0"/>
                <a:cs typeface="Times New Roman" pitchFamily="18" charset="0"/>
              </a:rPr>
              <a:t>Zmarzty</a:t>
            </a:r>
            <a:r>
              <a:rPr lang="fr-FR" dirty="0" smtClean="0">
                <a:latin typeface="Times New Roman" pitchFamily="18" charset="0"/>
                <a:cs typeface="Times New Roman" pitchFamily="18" charset="0"/>
              </a:rPr>
              <a:t>.</a:t>
            </a:r>
          </a:p>
          <a:p>
            <a:pPr algn="just"/>
            <a:r>
              <a:rPr lang="fr-FR" dirty="0" smtClean="0">
                <a:latin typeface="Times New Roman" pitchFamily="18" charset="0"/>
                <a:cs typeface="Times New Roman" pitchFamily="18" charset="0"/>
              </a:rPr>
              <a:t>La </a:t>
            </a:r>
            <a:r>
              <a:rPr lang="fr-FR" b="1" dirty="0" smtClean="0">
                <a:latin typeface="Times New Roman" pitchFamily="18" charset="0"/>
                <a:cs typeface="Times New Roman" pitchFamily="18" charset="0"/>
                <a:hlinkClick r:id="rId8" tooltip="Classification APG IV"/>
              </a:rPr>
              <a:t>classification APG IV (2016)</a:t>
            </a:r>
            <a:r>
              <a:rPr lang="fr-FR" dirty="0" smtClean="0">
                <a:latin typeface="Times New Roman" pitchFamily="18" charset="0"/>
                <a:cs typeface="Times New Roman" pitchFamily="18" charset="0"/>
              </a:rPr>
              <a:t>, par les auteurs : James W. Byng, </a:t>
            </a:r>
            <a:r>
              <a:rPr lang="fr-FR" dirty="0" smtClean="0">
                <a:latin typeface="Times New Roman" pitchFamily="18" charset="0"/>
                <a:cs typeface="Times New Roman" pitchFamily="18" charset="0"/>
                <a:hlinkClick r:id="rId3" tooltip="Mark Wayne Chase"/>
              </a:rPr>
              <a:t>Mark W. Chase</a:t>
            </a:r>
            <a:r>
              <a:rPr lang="fr-FR" dirty="0" smtClean="0">
                <a:latin typeface="Times New Roman" pitchFamily="18" charset="0"/>
                <a:cs typeface="Times New Roman" pitchFamily="18" charset="0"/>
              </a:rPr>
              <a:t>, Maarten J. M. </a:t>
            </a:r>
            <a:r>
              <a:rPr lang="fr-FR" dirty="0" err="1" smtClean="0">
                <a:latin typeface="Times New Roman" pitchFamily="18" charset="0"/>
                <a:cs typeface="Times New Roman" pitchFamily="18" charset="0"/>
              </a:rPr>
              <a:t>Christenhusz</a:t>
            </a:r>
            <a:r>
              <a:rPr lang="fr-FR" dirty="0" smtClean="0">
                <a:latin typeface="Times New Roman" pitchFamily="18" charset="0"/>
                <a:cs typeface="Times New Roman" pitchFamily="18" charset="0"/>
              </a:rPr>
              <a:t>, Michael F. </a:t>
            </a:r>
            <a:r>
              <a:rPr lang="fr-FR" dirty="0" err="1" smtClean="0">
                <a:latin typeface="Times New Roman" pitchFamily="18" charset="0"/>
                <a:cs typeface="Times New Roman" pitchFamily="18" charset="0"/>
              </a:rPr>
              <a:t>Fay</a:t>
            </a:r>
            <a:r>
              <a:rPr lang="fr-FR" dirty="0" smtClean="0">
                <a:latin typeface="Times New Roman" pitchFamily="18" charset="0"/>
                <a:cs typeface="Times New Roman" pitchFamily="18" charset="0"/>
              </a:rPr>
              <a:t>, Walter S. </a:t>
            </a:r>
            <a:r>
              <a:rPr lang="fr-FR" dirty="0" err="1" smtClean="0">
                <a:latin typeface="Times New Roman" pitchFamily="18" charset="0"/>
                <a:cs typeface="Times New Roman" pitchFamily="18" charset="0"/>
              </a:rPr>
              <a:t>Judd</a:t>
            </a:r>
            <a:r>
              <a:rPr lang="fr-FR" dirty="0" smtClean="0">
                <a:latin typeface="Times New Roman" pitchFamily="18" charset="0"/>
                <a:cs typeface="Times New Roman" pitchFamily="18" charset="0"/>
              </a:rPr>
              <a:t>, David J. </a:t>
            </a:r>
            <a:r>
              <a:rPr lang="fr-FR" dirty="0" err="1" smtClean="0">
                <a:latin typeface="Times New Roman" pitchFamily="18" charset="0"/>
                <a:cs typeface="Times New Roman" pitchFamily="18" charset="0"/>
              </a:rPr>
              <a:t>Mabberley</a:t>
            </a:r>
            <a:r>
              <a:rPr lang="fr-FR" dirty="0" smtClean="0">
                <a:latin typeface="Times New Roman" pitchFamily="18" charset="0"/>
                <a:cs typeface="Times New Roman" pitchFamily="18" charset="0"/>
              </a:rPr>
              <a:t>, Alexander N. </a:t>
            </a:r>
            <a:r>
              <a:rPr lang="fr-FR" dirty="0" err="1" smtClean="0">
                <a:latin typeface="Times New Roman" pitchFamily="18" charset="0"/>
                <a:cs typeface="Times New Roman" pitchFamily="18" charset="0"/>
              </a:rPr>
              <a:t>Sennikov</a:t>
            </a:r>
            <a:r>
              <a:rPr lang="fr-FR" dirty="0" smtClean="0">
                <a:latin typeface="Times New Roman" pitchFamily="18" charset="0"/>
                <a:cs typeface="Times New Roman" pitchFamily="18" charset="0"/>
              </a:rPr>
              <a:t>, Douglas E. </a:t>
            </a:r>
            <a:r>
              <a:rPr lang="fr-FR" dirty="0" err="1" smtClean="0">
                <a:latin typeface="Times New Roman" pitchFamily="18" charset="0"/>
                <a:cs typeface="Times New Roman" pitchFamily="18" charset="0"/>
              </a:rPr>
              <a:t>Soltis</a:t>
            </a:r>
            <a:r>
              <a:rPr lang="fr-FR" dirty="0" smtClean="0">
                <a:latin typeface="Times New Roman" pitchFamily="18" charset="0"/>
                <a:cs typeface="Times New Roman" pitchFamily="18" charset="0"/>
              </a:rPr>
              <a:t>, Pamela S. </a:t>
            </a:r>
            <a:r>
              <a:rPr lang="fr-FR" dirty="0" err="1" smtClean="0">
                <a:latin typeface="Times New Roman" pitchFamily="18" charset="0"/>
                <a:cs typeface="Times New Roman" pitchFamily="18" charset="0"/>
              </a:rPr>
              <a:t>Soltis</a:t>
            </a:r>
            <a:r>
              <a:rPr lang="fr-FR" dirty="0" smtClean="0">
                <a:latin typeface="Times New Roman" pitchFamily="18" charset="0"/>
                <a:cs typeface="Times New Roman" pitchFamily="18" charset="0"/>
              </a:rPr>
              <a:t> and </a:t>
            </a:r>
            <a:r>
              <a:rPr lang="fr-FR" dirty="0" smtClean="0">
                <a:latin typeface="Times New Roman" pitchFamily="18" charset="0"/>
                <a:cs typeface="Times New Roman" pitchFamily="18" charset="0"/>
                <a:hlinkClick r:id="rId4" tooltip="Peter F. Stevens"/>
              </a:rPr>
              <a:t>Peter F. Stevens</a:t>
            </a:r>
            <a:r>
              <a:rPr lang="fr-FR" dirty="0" smtClean="0">
                <a:latin typeface="Times New Roman" pitchFamily="18" charset="0"/>
                <a:cs typeface="Times New Roman" pitchFamily="18" charset="0"/>
              </a:rPr>
              <a:t>.</a:t>
            </a:r>
          </a:p>
          <a:p>
            <a:pPr algn="just"/>
            <a:endParaRPr lang="fr-FR" dirty="0">
              <a:latin typeface="Times New Roman" pitchFamily="18" charset="0"/>
              <a:cs typeface="Times New Roman" pitchFamily="18"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2" y="2928934"/>
            <a:ext cx="8358246"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Références </a:t>
            </a:r>
            <a:r>
              <a:rPr lang="fr-FR"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biblographiques</a:t>
            </a:r>
            <a:endParaRPr lang="fr-F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28604"/>
            <a:ext cx="9144000" cy="6247864"/>
          </a:xfrm>
          <a:prstGeom prst="rect">
            <a:avLst/>
          </a:prstGeom>
          <a:noFill/>
        </p:spPr>
        <p:txBody>
          <a:bodyPr wrap="square" rtlCol="0">
            <a:spAutoFit/>
          </a:bodyPr>
          <a:lstStyle/>
          <a:p>
            <a:pPr algn="just"/>
            <a:r>
              <a:rPr lang="fr-FR" sz="2000" dirty="0" smtClean="0">
                <a:latin typeface="Times New Roman" pitchFamily="18" charset="0"/>
                <a:cs typeface="Times New Roman" pitchFamily="18" charset="0"/>
              </a:rPr>
              <a:t>1- </a:t>
            </a:r>
            <a:r>
              <a:rPr lang="fr-FR" sz="2000" dirty="0" smtClean="0">
                <a:latin typeface="Times New Roman" pitchFamily="18" charset="0"/>
                <a:cs typeface="Times New Roman" pitchFamily="18" charset="0"/>
                <a:hlinkClick r:id="rId2"/>
              </a:rPr>
              <a:t>http://uel.unisciel.fr/biologie/module1/module1_ch01/co/apprendre_ch01_8.html</a:t>
            </a:r>
            <a:endParaRPr lang="fr-FR" sz="2000" dirty="0" smtClean="0">
              <a:latin typeface="Times New Roman" pitchFamily="18" charset="0"/>
              <a:cs typeface="Times New Roman" pitchFamily="18" charset="0"/>
            </a:endParaRPr>
          </a:p>
          <a:p>
            <a:pPr algn="just"/>
            <a:r>
              <a:rPr lang="fr-FR" sz="2000" dirty="0" smtClean="0">
                <a:latin typeface="Times New Roman" pitchFamily="18" charset="0"/>
                <a:cs typeface="Times New Roman" pitchFamily="18" charset="0"/>
              </a:rPr>
              <a:t>2- </a:t>
            </a:r>
            <a:r>
              <a:rPr lang="fr-FR" sz="2000" dirty="0" smtClean="0">
                <a:latin typeface="Times New Roman" pitchFamily="18" charset="0"/>
                <a:cs typeface="Times New Roman" pitchFamily="18" charset="0"/>
                <a:hlinkClick r:id="rId3"/>
              </a:rPr>
              <a:t>http://www.osi-perception.org/IMG/pdf/Diagramme_floral.pdf</a:t>
            </a:r>
            <a:endParaRPr lang="fr-FR" sz="2000" dirty="0" smtClean="0">
              <a:latin typeface="Times New Roman" pitchFamily="18" charset="0"/>
              <a:cs typeface="Times New Roman" pitchFamily="18" charset="0"/>
            </a:endParaRPr>
          </a:p>
          <a:p>
            <a:pPr algn="just"/>
            <a:r>
              <a:rPr lang="fr-FR" sz="2000" dirty="0" smtClean="0">
                <a:latin typeface="Times New Roman" pitchFamily="18" charset="0"/>
                <a:cs typeface="Times New Roman" pitchFamily="18" charset="0"/>
              </a:rPr>
              <a:t>3- </a:t>
            </a:r>
            <a:r>
              <a:rPr lang="en-US" sz="2000" dirty="0" smtClean="0">
                <a:latin typeface="Times New Roman" pitchFamily="18" charset="0"/>
                <a:cs typeface="Times New Roman" pitchFamily="18" charset="0"/>
              </a:rPr>
              <a:t>APG, 1998. An ordinal classification for the families of flowering plants. </a:t>
            </a:r>
            <a:r>
              <a:rPr lang="en-US" sz="2000" i="1" dirty="0" smtClean="0">
                <a:latin typeface="Times New Roman" pitchFamily="18" charset="0"/>
                <a:cs typeface="Times New Roman" pitchFamily="18" charset="0"/>
              </a:rPr>
              <a:t>Annals of the Missouri Botanical Garden, </a:t>
            </a:r>
            <a:r>
              <a:rPr lang="en-US" sz="2000" b="1" i="1" dirty="0" smtClean="0">
                <a:latin typeface="Times New Roman" pitchFamily="18" charset="0"/>
                <a:cs typeface="Times New Roman" pitchFamily="18" charset="0"/>
              </a:rPr>
              <a:t>85: 531–553.</a:t>
            </a:r>
          </a:p>
          <a:p>
            <a:pPr algn="just"/>
            <a:r>
              <a:rPr lang="en-US" sz="2000" dirty="0" smtClean="0">
                <a:latin typeface="Times New Roman" pitchFamily="18" charset="0"/>
                <a:cs typeface="Times New Roman" pitchFamily="18" charset="0"/>
              </a:rPr>
              <a:t>4-APG II. 2003. An update of the Angiosperm Phylogeny Group classification for the orders and families of flowering plants: APG II. </a:t>
            </a:r>
            <a:r>
              <a:rPr lang="en-US" sz="2000" i="1" dirty="0" smtClean="0">
                <a:latin typeface="Times New Roman" pitchFamily="18" charset="0"/>
                <a:cs typeface="Times New Roman" pitchFamily="18" charset="0"/>
              </a:rPr>
              <a:t>Botanical Journal of the </a:t>
            </a:r>
            <a:r>
              <a:rPr lang="en-US" sz="2000" i="1" dirty="0" err="1" smtClean="0">
                <a:latin typeface="Times New Roman" pitchFamily="18" charset="0"/>
                <a:cs typeface="Times New Roman" pitchFamily="18" charset="0"/>
              </a:rPr>
              <a:t>Linnean</a:t>
            </a:r>
            <a:r>
              <a:rPr lang="en-US" sz="2000" i="1" dirty="0" smtClean="0">
                <a:latin typeface="Times New Roman" pitchFamily="18" charset="0"/>
                <a:cs typeface="Times New Roman" pitchFamily="18" charset="0"/>
              </a:rPr>
              <a:t> Society, </a:t>
            </a:r>
            <a:r>
              <a:rPr lang="en-US" sz="2000" b="1" i="1" dirty="0" smtClean="0">
                <a:latin typeface="Times New Roman" pitchFamily="18" charset="0"/>
                <a:cs typeface="Times New Roman" pitchFamily="18" charset="0"/>
              </a:rPr>
              <a:t>141: 399–436.</a:t>
            </a:r>
          </a:p>
          <a:p>
            <a:pPr algn="just"/>
            <a:r>
              <a:rPr lang="en-US" sz="2000" dirty="0" smtClean="0">
                <a:latin typeface="Times New Roman" pitchFamily="18" charset="0"/>
                <a:cs typeface="Times New Roman" pitchFamily="18" charset="0"/>
              </a:rPr>
              <a:t>5-APG III, 2009. An update of the Angiosperm Phylogeny Group classification for the orders and families of flowering plants: APG III. </a:t>
            </a:r>
            <a:r>
              <a:rPr lang="en-US" sz="2000" i="1" dirty="0" smtClean="0">
                <a:latin typeface="Times New Roman" pitchFamily="18" charset="0"/>
                <a:cs typeface="Times New Roman" pitchFamily="18" charset="0"/>
              </a:rPr>
              <a:t>Botanical Journal of the </a:t>
            </a:r>
            <a:r>
              <a:rPr lang="en-US" sz="2000" i="1" dirty="0" err="1" smtClean="0">
                <a:latin typeface="Times New Roman" pitchFamily="18" charset="0"/>
                <a:cs typeface="Times New Roman" pitchFamily="18" charset="0"/>
              </a:rPr>
              <a:t>Linnean</a:t>
            </a:r>
            <a:r>
              <a:rPr lang="en-US" sz="2000" i="1" dirty="0" smtClean="0">
                <a:latin typeface="Times New Roman" pitchFamily="18" charset="0"/>
                <a:cs typeface="Times New Roman" pitchFamily="18" charset="0"/>
              </a:rPr>
              <a:t> Society, </a:t>
            </a:r>
            <a:r>
              <a:rPr lang="en-US" sz="2000" b="1" i="1" dirty="0" smtClean="0">
                <a:latin typeface="Times New Roman" pitchFamily="18" charset="0"/>
                <a:cs typeface="Times New Roman" pitchFamily="18" charset="0"/>
              </a:rPr>
              <a:t>161: 105–121.</a:t>
            </a:r>
          </a:p>
          <a:p>
            <a:pPr algn="just"/>
            <a:r>
              <a:rPr lang="fr-FR" sz="2000" dirty="0" smtClean="0">
                <a:latin typeface="Times New Roman" pitchFamily="18" charset="0"/>
                <a:cs typeface="Times New Roman" pitchFamily="18" charset="0"/>
              </a:rPr>
              <a:t>6-Dupont F. et Guignard J.-L., 2012. </a:t>
            </a:r>
            <a:r>
              <a:rPr lang="fr-FR" sz="2000" i="1" dirty="0" smtClean="0">
                <a:latin typeface="Times New Roman" pitchFamily="18" charset="0"/>
                <a:cs typeface="Times New Roman" pitchFamily="18" charset="0"/>
              </a:rPr>
              <a:t>Botanique. Les familles de plantes. Elsevier-Masson, 15ème édition. [Donne un panorama très actualisé de la nouvelle classification).</a:t>
            </a:r>
          </a:p>
          <a:p>
            <a:pPr algn="just"/>
            <a:r>
              <a:rPr lang="fr-FR" sz="2000" dirty="0" smtClean="0">
                <a:latin typeface="Times New Roman" pitchFamily="18" charset="0"/>
                <a:cs typeface="Times New Roman" pitchFamily="18" charset="0"/>
              </a:rPr>
              <a:t>7-</a:t>
            </a:r>
            <a:r>
              <a:rPr lang="fr-FR" sz="2000" dirty="0" err="1" smtClean="0">
                <a:latin typeface="Times New Roman" pitchFamily="18" charset="0"/>
                <a:cs typeface="Times New Roman" pitchFamily="18" charset="0"/>
              </a:rPr>
              <a:t>Haston</a:t>
            </a:r>
            <a:r>
              <a:rPr lang="fr-FR" sz="2000" dirty="0" smtClean="0">
                <a:latin typeface="Times New Roman" pitchFamily="18" charset="0"/>
                <a:cs typeface="Times New Roman" pitchFamily="18" charset="0"/>
              </a:rPr>
              <a:t> E., Richardson J.E., Stevens P.F., Chase M.W., Harris D.J., 2009. The </a:t>
            </a:r>
            <a:r>
              <a:rPr lang="fr-FR" sz="2000" dirty="0" err="1" smtClean="0">
                <a:latin typeface="Times New Roman" pitchFamily="18" charset="0"/>
                <a:cs typeface="Times New Roman" pitchFamily="18" charset="0"/>
              </a:rPr>
              <a:t>linear</a:t>
            </a:r>
            <a:r>
              <a:rPr lang="fr-FR" sz="2000" dirty="0" smtClean="0">
                <a:latin typeface="Times New Roman" pitchFamily="18" charset="0"/>
                <a:cs typeface="Times New Roman" pitchFamily="18" charset="0"/>
              </a:rPr>
              <a:t> </a:t>
            </a:r>
            <a:r>
              <a:rPr lang="fr-FR" sz="2000" dirty="0" err="1" smtClean="0">
                <a:latin typeface="Times New Roman" pitchFamily="18" charset="0"/>
                <a:cs typeface="Times New Roman" pitchFamily="18" charset="0"/>
              </a:rPr>
              <a:t>Angiosperm</a:t>
            </a:r>
            <a:r>
              <a:rPr lang="fr-FR" sz="2000" dirty="0" smtClean="0">
                <a:latin typeface="Times New Roman" pitchFamily="18" charset="0"/>
                <a:cs typeface="Times New Roman" pitchFamily="18" charset="0"/>
              </a:rPr>
              <a:t> </a:t>
            </a:r>
            <a:r>
              <a:rPr lang="fr-FR" sz="2000" dirty="0" err="1" smtClean="0">
                <a:latin typeface="Times New Roman" pitchFamily="18" charset="0"/>
                <a:cs typeface="Times New Roman" pitchFamily="18" charset="0"/>
              </a:rPr>
              <a:t>Phylogeny</a:t>
            </a:r>
            <a:r>
              <a:rPr lang="fr-FR" sz="2000" dirty="0" smtClean="0">
                <a:latin typeface="Times New Roman" pitchFamily="18" charset="0"/>
                <a:cs typeface="Times New Roman" pitchFamily="18" charset="0"/>
              </a:rPr>
              <a:t> Group (LAPG) III : a </a:t>
            </a:r>
            <a:r>
              <a:rPr lang="fr-FR" sz="2000" dirty="0" err="1" smtClean="0">
                <a:latin typeface="Times New Roman" pitchFamily="18" charset="0"/>
                <a:cs typeface="Times New Roman" pitchFamily="18" charset="0"/>
              </a:rPr>
              <a:t>linear</a:t>
            </a:r>
            <a:r>
              <a:rPr lang="fr-FR" sz="2000" dirty="0" smtClean="0">
                <a:latin typeface="Times New Roman" pitchFamily="18" charset="0"/>
                <a:cs typeface="Times New Roman" pitchFamily="18" charset="0"/>
              </a:rPr>
              <a:t> </a:t>
            </a:r>
            <a:r>
              <a:rPr lang="fr-FR" sz="2000" dirty="0" err="1" smtClean="0">
                <a:latin typeface="Times New Roman" pitchFamily="18" charset="0"/>
                <a:cs typeface="Times New Roman" pitchFamily="18" charset="0"/>
              </a:rPr>
              <a:t>sequence</a:t>
            </a:r>
            <a:r>
              <a:rPr lang="fr-FR" sz="2000" dirty="0" smtClean="0">
                <a:latin typeface="Times New Roman" pitchFamily="18" charset="0"/>
                <a:cs typeface="Times New Roman" pitchFamily="18" charset="0"/>
              </a:rPr>
              <a:t> of the </a:t>
            </a:r>
            <a:r>
              <a:rPr lang="fr-FR" sz="2000" dirty="0" err="1" smtClean="0">
                <a:latin typeface="Times New Roman" pitchFamily="18" charset="0"/>
                <a:cs typeface="Times New Roman" pitchFamily="18" charset="0"/>
              </a:rPr>
              <a:t>families</a:t>
            </a:r>
            <a:r>
              <a:rPr lang="fr-FR" sz="2000" dirty="0" smtClean="0">
                <a:latin typeface="Times New Roman" pitchFamily="18" charset="0"/>
                <a:cs typeface="Times New Roman" pitchFamily="18" charset="0"/>
              </a:rPr>
              <a:t> in APG III. </a:t>
            </a:r>
            <a:r>
              <a:rPr lang="fr-FR" sz="2000" i="1" dirty="0" err="1" smtClean="0">
                <a:latin typeface="Times New Roman" pitchFamily="18" charset="0"/>
                <a:cs typeface="Times New Roman" pitchFamily="18" charset="0"/>
              </a:rPr>
              <a:t>Botanical</a:t>
            </a:r>
            <a:r>
              <a:rPr lang="fr-FR" sz="2000" i="1" dirty="0" smtClean="0">
                <a:latin typeface="Times New Roman" pitchFamily="18" charset="0"/>
                <a:cs typeface="Times New Roman" pitchFamily="18" charset="0"/>
              </a:rPr>
              <a:t> Journal of the </a:t>
            </a:r>
            <a:r>
              <a:rPr lang="fr-FR" sz="2000" i="1" dirty="0" err="1" smtClean="0">
                <a:latin typeface="Times New Roman" pitchFamily="18" charset="0"/>
                <a:cs typeface="Times New Roman" pitchFamily="18" charset="0"/>
              </a:rPr>
              <a:t>Linnean</a:t>
            </a:r>
            <a:r>
              <a:rPr lang="fr-FR" sz="2000" i="1" dirty="0" smtClean="0">
                <a:latin typeface="Times New Roman" pitchFamily="18" charset="0"/>
                <a:cs typeface="Times New Roman" pitchFamily="18" charset="0"/>
              </a:rPr>
              <a:t> Society, </a:t>
            </a:r>
            <a:r>
              <a:rPr lang="fr-FR" sz="2000" b="1" i="1" dirty="0" smtClean="0">
                <a:latin typeface="Times New Roman" pitchFamily="18" charset="0"/>
                <a:cs typeface="Times New Roman" pitchFamily="18" charset="0"/>
              </a:rPr>
              <a:t>161: 128-131. (version "en séquence linéaire" pour utilisation dans les herbiers ou les ouvrages)</a:t>
            </a:r>
          </a:p>
          <a:p>
            <a:pPr algn="just"/>
            <a:r>
              <a:rPr lang="fr-FR" sz="2000" dirty="0" smtClean="0">
                <a:latin typeface="Times New Roman" pitchFamily="18" charset="0"/>
                <a:cs typeface="Times New Roman" pitchFamily="18" charset="0"/>
              </a:rPr>
              <a:t>8-Moore M.J., </a:t>
            </a:r>
            <a:r>
              <a:rPr lang="fr-FR" sz="2000" dirty="0" err="1" smtClean="0">
                <a:latin typeface="Times New Roman" pitchFamily="18" charset="0"/>
                <a:cs typeface="Times New Roman" pitchFamily="18" charset="0"/>
              </a:rPr>
              <a:t>Soltis</a:t>
            </a:r>
            <a:r>
              <a:rPr lang="fr-FR" sz="2000" dirty="0" smtClean="0">
                <a:latin typeface="Times New Roman" pitchFamily="18" charset="0"/>
                <a:cs typeface="Times New Roman" pitchFamily="18" charset="0"/>
              </a:rPr>
              <a:t> P.S., Bell C.D., </a:t>
            </a:r>
            <a:r>
              <a:rPr lang="fr-FR" sz="2000" dirty="0" err="1" smtClean="0">
                <a:latin typeface="Times New Roman" pitchFamily="18" charset="0"/>
                <a:cs typeface="Times New Roman" pitchFamily="18" charset="0"/>
              </a:rPr>
              <a:t>Burleign</a:t>
            </a:r>
            <a:r>
              <a:rPr lang="fr-FR" sz="2000" dirty="0" smtClean="0">
                <a:latin typeface="Times New Roman" pitchFamily="18" charset="0"/>
                <a:cs typeface="Times New Roman" pitchFamily="18" charset="0"/>
              </a:rPr>
              <a:t> J.G., </a:t>
            </a:r>
            <a:r>
              <a:rPr lang="fr-FR" sz="2000" dirty="0" err="1" smtClean="0">
                <a:latin typeface="Times New Roman" pitchFamily="18" charset="0"/>
                <a:cs typeface="Times New Roman" pitchFamily="18" charset="0"/>
              </a:rPr>
              <a:t>Soltis</a:t>
            </a:r>
            <a:r>
              <a:rPr lang="fr-FR" sz="2000" dirty="0" smtClean="0">
                <a:latin typeface="Times New Roman" pitchFamily="18" charset="0"/>
                <a:cs typeface="Times New Roman" pitchFamily="18" charset="0"/>
              </a:rPr>
              <a:t> D.E., 2010. </a:t>
            </a:r>
            <a:r>
              <a:rPr lang="fr-FR" sz="2000" dirty="0" err="1" smtClean="0">
                <a:latin typeface="Times New Roman" pitchFamily="18" charset="0"/>
                <a:cs typeface="Times New Roman" pitchFamily="18" charset="0"/>
              </a:rPr>
              <a:t>Phylogenetic</a:t>
            </a:r>
            <a:r>
              <a:rPr lang="fr-FR" sz="2000" dirty="0" smtClean="0">
                <a:latin typeface="Times New Roman" pitchFamily="18" charset="0"/>
                <a:cs typeface="Times New Roman" pitchFamily="18" charset="0"/>
              </a:rPr>
              <a:t> </a:t>
            </a:r>
            <a:r>
              <a:rPr lang="fr-FR" sz="2000" dirty="0" err="1" smtClean="0">
                <a:latin typeface="Times New Roman" pitchFamily="18" charset="0"/>
                <a:cs typeface="Times New Roman" pitchFamily="18" charset="0"/>
              </a:rPr>
              <a:t>analysis</a:t>
            </a:r>
            <a:r>
              <a:rPr lang="fr-FR" sz="2000" dirty="0" smtClean="0">
                <a:latin typeface="Times New Roman" pitchFamily="18" charset="0"/>
                <a:cs typeface="Times New Roman" pitchFamily="18" charset="0"/>
              </a:rPr>
              <a:t> of 83 </a:t>
            </a:r>
            <a:r>
              <a:rPr lang="fr-FR" sz="2000" dirty="0" err="1" smtClean="0">
                <a:latin typeface="Times New Roman" pitchFamily="18" charset="0"/>
                <a:cs typeface="Times New Roman" pitchFamily="18" charset="0"/>
              </a:rPr>
              <a:t>plastid</a:t>
            </a:r>
            <a:r>
              <a:rPr lang="fr-FR" sz="2000" dirty="0" smtClean="0">
                <a:latin typeface="Times New Roman" pitchFamily="18" charset="0"/>
                <a:cs typeface="Times New Roman" pitchFamily="18" charset="0"/>
              </a:rPr>
              <a:t> </a:t>
            </a:r>
            <a:r>
              <a:rPr lang="fr-FR" sz="2000" dirty="0" err="1" smtClean="0">
                <a:latin typeface="Times New Roman" pitchFamily="18" charset="0"/>
                <a:cs typeface="Times New Roman" pitchFamily="18" charset="0"/>
              </a:rPr>
              <a:t>genes</a:t>
            </a:r>
            <a:r>
              <a:rPr lang="fr-FR" sz="2000" dirty="0" smtClean="0">
                <a:latin typeface="Times New Roman" pitchFamily="18" charset="0"/>
                <a:cs typeface="Times New Roman" pitchFamily="18" charset="0"/>
              </a:rPr>
              <a:t> </a:t>
            </a:r>
            <a:r>
              <a:rPr lang="fr-FR" sz="2000" dirty="0" err="1" smtClean="0">
                <a:latin typeface="Times New Roman" pitchFamily="18" charset="0"/>
                <a:cs typeface="Times New Roman" pitchFamily="18" charset="0"/>
              </a:rPr>
              <a:t>further</a:t>
            </a:r>
            <a:r>
              <a:rPr lang="fr-FR" sz="2000" dirty="0" smtClean="0">
                <a:latin typeface="Times New Roman" pitchFamily="18" charset="0"/>
                <a:cs typeface="Times New Roman" pitchFamily="18" charset="0"/>
              </a:rPr>
              <a:t> </a:t>
            </a:r>
            <a:r>
              <a:rPr lang="fr-FR" sz="2000" dirty="0" err="1" smtClean="0">
                <a:latin typeface="Times New Roman" pitchFamily="18" charset="0"/>
                <a:cs typeface="Times New Roman" pitchFamily="18" charset="0"/>
              </a:rPr>
              <a:t>resolves</a:t>
            </a:r>
            <a:r>
              <a:rPr lang="fr-FR" sz="2000" dirty="0" smtClean="0">
                <a:latin typeface="Times New Roman" pitchFamily="18" charset="0"/>
                <a:cs typeface="Times New Roman" pitchFamily="18" charset="0"/>
              </a:rPr>
              <a:t> the </a:t>
            </a:r>
            <a:r>
              <a:rPr lang="fr-FR" sz="2000" dirty="0" err="1" smtClean="0">
                <a:latin typeface="Times New Roman" pitchFamily="18" charset="0"/>
                <a:cs typeface="Times New Roman" pitchFamily="18" charset="0"/>
              </a:rPr>
              <a:t>early</a:t>
            </a:r>
            <a:r>
              <a:rPr lang="fr-FR" sz="2000" dirty="0" smtClean="0">
                <a:latin typeface="Times New Roman" pitchFamily="18" charset="0"/>
                <a:cs typeface="Times New Roman" pitchFamily="18" charset="0"/>
              </a:rPr>
              <a:t> diversification of </a:t>
            </a:r>
            <a:r>
              <a:rPr lang="fr-FR" sz="2000" dirty="0" err="1" smtClean="0">
                <a:latin typeface="Times New Roman" pitchFamily="18" charset="0"/>
                <a:cs typeface="Times New Roman" pitchFamily="18" charset="0"/>
              </a:rPr>
              <a:t>eudicots</a:t>
            </a:r>
            <a:r>
              <a:rPr lang="fr-FR" sz="2000" dirty="0" smtClean="0">
                <a:latin typeface="Times New Roman" pitchFamily="18" charset="0"/>
                <a:cs typeface="Times New Roman" pitchFamily="18" charset="0"/>
              </a:rPr>
              <a:t>. </a:t>
            </a:r>
            <a:r>
              <a:rPr lang="fr-FR" sz="2000" i="1" dirty="0" smtClean="0">
                <a:latin typeface="Times New Roman" pitchFamily="18" charset="0"/>
                <a:cs typeface="Times New Roman" pitchFamily="18" charset="0"/>
              </a:rPr>
              <a:t>PNAS, 107 : 4623-4628.</a:t>
            </a:r>
            <a:endParaRPr lang="fr-FR"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Cycle de vie des bryophytes_files\sporgerm.JPG"/>
          <p:cNvPicPr>
            <a:picLocks noChangeAspect="1" noChangeArrowheads="1"/>
          </p:cNvPicPr>
          <p:nvPr/>
        </p:nvPicPr>
        <p:blipFill>
          <a:blip r:embed="rId2"/>
          <a:srcRect/>
          <a:stretch>
            <a:fillRect/>
          </a:stretch>
        </p:blipFill>
        <p:spPr bwMode="auto">
          <a:xfrm>
            <a:off x="2071670" y="0"/>
            <a:ext cx="4714908" cy="4214817"/>
          </a:xfrm>
          <a:prstGeom prst="rect">
            <a:avLst/>
          </a:prstGeom>
          <a:noFill/>
        </p:spPr>
      </p:pic>
      <p:sp>
        <p:nvSpPr>
          <p:cNvPr id="3" name="ZoneTexte 2"/>
          <p:cNvSpPr txBox="1"/>
          <p:nvPr/>
        </p:nvSpPr>
        <p:spPr>
          <a:xfrm>
            <a:off x="357158" y="4714884"/>
            <a:ext cx="8572560" cy="1569660"/>
          </a:xfrm>
          <a:prstGeom prst="rect">
            <a:avLst/>
          </a:prstGeom>
          <a:noFill/>
        </p:spPr>
        <p:txBody>
          <a:bodyPr wrap="square" rtlCol="0">
            <a:spAutoFit/>
          </a:bodyPr>
          <a:lstStyle/>
          <a:p>
            <a:pPr algn="just"/>
            <a:r>
              <a:rPr lang="fr-FR" sz="2400" b="1" dirty="0" smtClean="0"/>
              <a:t>Spores germées de </a:t>
            </a:r>
            <a:r>
              <a:rPr lang="fr-FR" sz="2400" b="1" i="1" dirty="0" err="1" smtClean="0"/>
              <a:t>Pellia</a:t>
            </a:r>
            <a:r>
              <a:rPr lang="fr-FR" sz="2400" b="1" i="1" dirty="0" smtClean="0"/>
              <a:t> </a:t>
            </a:r>
            <a:r>
              <a:rPr lang="fr-FR" sz="2400" b="1" i="1" dirty="0" err="1" smtClean="0"/>
              <a:t>epiphylla</a:t>
            </a:r>
            <a:r>
              <a:rPr lang="fr-FR" sz="2400" b="1" dirty="0" smtClean="0"/>
              <a:t>, </a:t>
            </a:r>
            <a:r>
              <a:rPr lang="fr-FR" sz="2400" b="1" dirty="0" err="1" smtClean="0"/>
              <a:t>Pelliaceae</a:t>
            </a:r>
            <a:r>
              <a:rPr lang="fr-FR" sz="2400" b="1" dirty="0" smtClean="0"/>
              <a:t>, </a:t>
            </a:r>
            <a:r>
              <a:rPr lang="fr-FR" sz="2400" b="1" dirty="0" err="1" smtClean="0"/>
              <a:t>Metzgeriale</a:t>
            </a:r>
            <a:r>
              <a:rPr lang="fr-FR" sz="2400" b="1" dirty="0" smtClean="0"/>
              <a:t>, Hépatique, Bryophyte, vues au microscope (grossissement 67X) (Watermael-Boitsfort, Brabant, Belgique - 14/03/1982 - Diapositive originale réalisée par Eric Walravens).</a:t>
            </a:r>
            <a:endParaRPr lang="fr-FR" sz="24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Cycle de vie des bryophytes_files\cyclmarc.JPG"/>
          <p:cNvPicPr>
            <a:picLocks noChangeAspect="1" noChangeArrowheads="1"/>
          </p:cNvPicPr>
          <p:nvPr/>
        </p:nvPicPr>
        <p:blipFill>
          <a:blip r:embed="rId2"/>
          <a:srcRect/>
          <a:stretch>
            <a:fillRect/>
          </a:stretch>
        </p:blipFill>
        <p:spPr bwMode="auto">
          <a:xfrm>
            <a:off x="0" y="0"/>
            <a:ext cx="9144000" cy="5643578"/>
          </a:xfrm>
          <a:prstGeom prst="rect">
            <a:avLst/>
          </a:prstGeom>
          <a:noFill/>
        </p:spPr>
      </p:pic>
      <p:sp>
        <p:nvSpPr>
          <p:cNvPr id="3" name="ZoneTexte 2"/>
          <p:cNvSpPr txBox="1"/>
          <p:nvPr/>
        </p:nvSpPr>
        <p:spPr>
          <a:xfrm>
            <a:off x="214282" y="5929330"/>
            <a:ext cx="8715436" cy="830997"/>
          </a:xfrm>
          <a:prstGeom prst="rect">
            <a:avLst/>
          </a:prstGeom>
          <a:noFill/>
        </p:spPr>
        <p:txBody>
          <a:bodyPr wrap="square" rtlCol="0">
            <a:spAutoFit/>
          </a:bodyPr>
          <a:lstStyle/>
          <a:p>
            <a:pPr algn="ctr"/>
            <a:r>
              <a:rPr lang="fr-FR" sz="2400" b="1" dirty="0" smtClean="0">
                <a:solidFill>
                  <a:srgbClr val="FF0000"/>
                </a:solidFill>
              </a:rPr>
              <a:t>Cycle de vie de l'hépatique </a:t>
            </a:r>
            <a:r>
              <a:rPr lang="fr-FR" sz="2400" b="1" i="1" dirty="0" smtClean="0">
                <a:solidFill>
                  <a:srgbClr val="FF0000"/>
                </a:solidFill>
              </a:rPr>
              <a:t>Marchantia </a:t>
            </a:r>
            <a:r>
              <a:rPr lang="fr-FR" sz="2400" b="1" i="1" dirty="0" err="1" smtClean="0">
                <a:solidFill>
                  <a:srgbClr val="FF0000"/>
                </a:solidFill>
              </a:rPr>
              <a:t>polymorpha</a:t>
            </a:r>
            <a:r>
              <a:rPr lang="fr-FR" sz="2400" b="1" dirty="0" smtClean="0">
                <a:solidFill>
                  <a:srgbClr val="FF0000"/>
                </a:solidFill>
              </a:rPr>
              <a:t>. Les structures diploïdes sont dessinées en rouge.</a:t>
            </a:r>
            <a:endParaRPr lang="fr-FR" sz="2400" b="1"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DOCUME~1\ADMINI~1\LOCALS~1\Temp\npo00000d.tmp"/>
          <p:cNvPicPr>
            <a:picLocks noChangeAspect="1" noChangeArrowheads="1"/>
          </p:cNvPicPr>
          <p:nvPr/>
        </p:nvPicPr>
        <p:blipFill>
          <a:blip r:embed="rId2" cstate="print"/>
          <a:srcRect/>
          <a:stretch>
            <a:fillRect/>
          </a:stretch>
        </p:blipFill>
        <p:spPr bwMode="auto">
          <a:xfrm>
            <a:off x="323528" y="188641"/>
            <a:ext cx="8424935" cy="63645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95536" y="548680"/>
            <a:ext cx="8280920" cy="5262979"/>
          </a:xfrm>
          <a:prstGeom prst="rect">
            <a:avLst/>
          </a:prstGeom>
          <a:noFill/>
        </p:spPr>
        <p:txBody>
          <a:bodyPr wrap="square" rtlCol="0">
            <a:spAutoFit/>
          </a:bodyPr>
          <a:lstStyle/>
          <a:p>
            <a:pPr algn="just"/>
            <a:endParaRPr lang="fr-FR" sz="2400" dirty="0" smtClean="0">
              <a:latin typeface="Times New Roman" pitchFamily="18" charset="0"/>
              <a:cs typeface="Times New Roman" pitchFamily="18" charset="0"/>
            </a:endParaRPr>
          </a:p>
          <a:p>
            <a:pPr algn="just"/>
            <a:r>
              <a:rPr lang="fr-FR" sz="2400" b="1" dirty="0">
                <a:solidFill>
                  <a:srgbClr val="C00000"/>
                </a:solidFill>
              </a:rPr>
              <a:t>A </a:t>
            </a:r>
            <a:r>
              <a:rPr lang="fr-FR" sz="2400" b="1" dirty="0" smtClean="0">
                <a:solidFill>
                  <a:srgbClr val="C00000"/>
                </a:solidFill>
              </a:rPr>
              <a:t>-Le </a:t>
            </a:r>
            <a:r>
              <a:rPr lang="fr-FR" sz="2400" b="1" dirty="0">
                <a:solidFill>
                  <a:srgbClr val="C00000"/>
                </a:solidFill>
              </a:rPr>
              <a:t>gamétophyte.</a:t>
            </a:r>
            <a:endParaRPr lang="fr-FR" sz="2400" dirty="0">
              <a:solidFill>
                <a:srgbClr val="C00000"/>
              </a:solidFill>
            </a:endParaRPr>
          </a:p>
          <a:p>
            <a:pPr algn="just"/>
            <a:endParaRPr lang="fr-FR" sz="2400" dirty="0">
              <a:latin typeface="Times New Roman" pitchFamily="18" charset="0"/>
              <a:cs typeface="Times New Roman" pitchFamily="18" charset="0"/>
            </a:endParaRPr>
          </a:p>
          <a:p>
            <a:pPr algn="just"/>
            <a:r>
              <a:rPr lang="fr-FR" sz="2400" dirty="0" smtClean="0">
                <a:latin typeface="Times New Roman" pitchFamily="18" charset="0"/>
                <a:cs typeface="Times New Roman" pitchFamily="18" charset="0"/>
              </a:rPr>
              <a:t>Au </a:t>
            </a:r>
            <a:r>
              <a:rPr lang="fr-FR" sz="2400" dirty="0">
                <a:latin typeface="Times New Roman" pitchFamily="18" charset="0"/>
                <a:cs typeface="Times New Roman" pitchFamily="18" charset="0"/>
              </a:rPr>
              <a:t>départ, on a </a:t>
            </a:r>
            <a:r>
              <a:rPr lang="fr-FR" sz="2400" dirty="0" smtClean="0">
                <a:latin typeface="Times New Roman" pitchFamily="18" charset="0"/>
                <a:cs typeface="Times New Roman" pitchFamily="18" charset="0"/>
              </a:rPr>
              <a:t>une spore à </a:t>
            </a:r>
            <a:r>
              <a:rPr lang="fr-FR" sz="2400" dirty="0">
                <a:latin typeface="Times New Roman" pitchFamily="18" charset="0"/>
                <a:cs typeface="Times New Roman" pitchFamily="18" charset="0"/>
              </a:rPr>
              <a:t>N, puis il germe sur un sol humide et donne de petits filaments : des protonéma de 4 cellules chacun (une cellule est un rhizoïde). Le développement est réalisé par les divisions successives de la cellule apicale, ce qui donne un thalle prostré sur le sol. Ce dernier a l’aspect d’une rosette à plusieurs branches</a:t>
            </a:r>
            <a:r>
              <a:rPr lang="fr-FR" sz="2400" dirty="0" smtClean="0">
                <a:latin typeface="Times New Roman" pitchFamily="18" charset="0"/>
                <a:cs typeface="Times New Roman" pitchFamily="18" charset="0"/>
              </a:rPr>
              <a:t>.</a:t>
            </a:r>
          </a:p>
          <a:p>
            <a:pPr algn="just"/>
            <a:r>
              <a:rPr lang="fr-FR" sz="2400" b="1" dirty="0" smtClean="0">
                <a:solidFill>
                  <a:srgbClr val="C00000"/>
                </a:solidFill>
              </a:rPr>
              <a:t>B- </a:t>
            </a:r>
            <a:r>
              <a:rPr lang="fr-FR" sz="2400" b="1" dirty="0">
                <a:solidFill>
                  <a:srgbClr val="C00000"/>
                </a:solidFill>
              </a:rPr>
              <a:t>L’appareil reproducteur </a:t>
            </a:r>
            <a:endParaRPr lang="fr-FR" sz="2400" b="1" dirty="0" smtClean="0">
              <a:solidFill>
                <a:srgbClr val="C00000"/>
              </a:solidFill>
            </a:endParaRPr>
          </a:p>
          <a:p>
            <a:pPr algn="just"/>
            <a:r>
              <a:rPr lang="fr-FR" sz="2400" dirty="0">
                <a:latin typeface="Times New Roman" pitchFamily="18" charset="0"/>
                <a:cs typeface="Times New Roman" pitchFamily="18" charset="0"/>
              </a:rPr>
              <a:t>Il est composé des anthéridies et des archégones sur la partie dorsale du thalle, dans le sillon longitudinal.</a:t>
            </a:r>
          </a:p>
          <a:p>
            <a:pPr algn="just"/>
            <a:endParaRPr lang="fr-FR" sz="2400" dirty="0">
              <a:solidFill>
                <a:srgbClr val="C00000"/>
              </a:solidFill>
              <a:latin typeface="Times New Roman" pitchFamily="18" charset="0"/>
              <a:cs typeface="Times New Roman" pitchFamily="18" charset="0"/>
            </a:endParaRPr>
          </a:p>
          <a:p>
            <a:pPr algn="just"/>
            <a:endParaRPr lang="fr-FR"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23528" y="404664"/>
            <a:ext cx="8496944" cy="4893647"/>
          </a:xfrm>
          <a:prstGeom prst="rect">
            <a:avLst/>
          </a:prstGeom>
          <a:noFill/>
        </p:spPr>
        <p:txBody>
          <a:bodyPr wrap="square" rtlCol="0">
            <a:spAutoFit/>
          </a:bodyPr>
          <a:lstStyle/>
          <a:p>
            <a:pPr algn="just"/>
            <a:r>
              <a:rPr lang="fr-FR" sz="2400" b="1" dirty="0" smtClean="0">
                <a:solidFill>
                  <a:srgbClr val="C00000"/>
                </a:solidFill>
                <a:latin typeface="Times New Roman" pitchFamily="18" charset="0"/>
                <a:cs typeface="Times New Roman" pitchFamily="18" charset="0"/>
              </a:rPr>
              <a:t>C-La fécondation</a:t>
            </a:r>
          </a:p>
          <a:p>
            <a:pPr algn="just"/>
            <a:r>
              <a:rPr lang="fr-FR" sz="2400" dirty="0" smtClean="0">
                <a:latin typeface="Times New Roman" pitchFamily="18" charset="0"/>
                <a:cs typeface="Times New Roman" pitchFamily="18" charset="0"/>
              </a:rPr>
              <a:t>A </a:t>
            </a:r>
            <a:r>
              <a:rPr lang="fr-FR" sz="2400" dirty="0">
                <a:latin typeface="Times New Roman" pitchFamily="18" charset="0"/>
                <a:cs typeface="Times New Roman" pitchFamily="18" charset="0"/>
              </a:rPr>
              <a:t>maturité, l’archégone s’ouvre au sommet. Les cellules qui se trouvent à l’intérieur du col se gélifient. Les anthérozoïdes, attirés par </a:t>
            </a:r>
            <a:r>
              <a:rPr lang="fr-FR" sz="2400" dirty="0" err="1">
                <a:latin typeface="Times New Roman" pitchFamily="18" charset="0"/>
                <a:cs typeface="Times New Roman" pitchFamily="18" charset="0"/>
              </a:rPr>
              <a:t>chimiotachtisme</a:t>
            </a:r>
            <a:r>
              <a:rPr lang="fr-FR" sz="2400" dirty="0">
                <a:latin typeface="Times New Roman" pitchFamily="18" charset="0"/>
                <a:cs typeface="Times New Roman" pitchFamily="18" charset="0"/>
              </a:rPr>
              <a:t> (à cause des sucres et des substances de mucilage), se déplaçant dans une goutte d’eau, vont pénétrer dans le col et un seul des anthérozoïdes va s’unir à l’oosphère, ce qui va donner un œuf. C’est la première cellule (à 2N) du sporophyte dont la fécondation s’effectue par </a:t>
            </a:r>
            <a:r>
              <a:rPr lang="fr-FR" sz="2400" dirty="0" err="1" smtClean="0">
                <a:latin typeface="Times New Roman" pitchFamily="18" charset="0"/>
                <a:cs typeface="Times New Roman" pitchFamily="18" charset="0"/>
              </a:rPr>
              <a:t>zoïdogamie</a:t>
            </a:r>
            <a:endParaRPr lang="fr-FR" sz="2400" dirty="0" smtClean="0">
              <a:latin typeface="Times New Roman" pitchFamily="18" charset="0"/>
              <a:cs typeface="Times New Roman" pitchFamily="18" charset="0"/>
            </a:endParaRPr>
          </a:p>
          <a:p>
            <a:pPr algn="just"/>
            <a:endParaRPr lang="fr-FR" sz="2400" dirty="0">
              <a:latin typeface="Times New Roman" pitchFamily="18" charset="0"/>
              <a:cs typeface="Times New Roman" pitchFamily="18" charset="0"/>
            </a:endParaRPr>
          </a:p>
          <a:p>
            <a:pPr algn="just"/>
            <a:endParaRPr lang="fr-FR" sz="2400" dirty="0" smtClean="0">
              <a:latin typeface="Times New Roman" pitchFamily="18" charset="0"/>
              <a:cs typeface="Times New Roman" pitchFamily="18" charset="0"/>
            </a:endParaRPr>
          </a:p>
          <a:p>
            <a:pPr algn="just"/>
            <a:r>
              <a:rPr lang="fr-FR" sz="2400" b="1" dirty="0" smtClean="0">
                <a:solidFill>
                  <a:srgbClr val="C00000"/>
                </a:solidFill>
              </a:rPr>
              <a:t>D- </a:t>
            </a:r>
            <a:r>
              <a:rPr lang="fr-FR" sz="2400" b="1" dirty="0">
                <a:solidFill>
                  <a:srgbClr val="C00000"/>
                </a:solidFill>
              </a:rPr>
              <a:t>Le sporophyte à 2N.</a:t>
            </a:r>
            <a:endParaRPr lang="fr-FR" sz="2400" dirty="0">
              <a:solidFill>
                <a:srgbClr val="C00000"/>
              </a:solidFill>
            </a:endParaRPr>
          </a:p>
          <a:p>
            <a:pPr algn="just"/>
            <a:endParaRPr lang="fr-FR" sz="2400" dirty="0">
              <a:latin typeface="Times New Roman" pitchFamily="18" charset="0"/>
              <a:cs typeface="Times New Roman" pitchFamily="18" charset="0"/>
            </a:endParaRPr>
          </a:p>
          <a:p>
            <a:pPr algn="just"/>
            <a:endParaRPr lang="fr-FR"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5536" y="476672"/>
            <a:ext cx="8064896" cy="7109639"/>
          </a:xfrm>
          <a:prstGeom prst="rect">
            <a:avLst/>
          </a:prstGeom>
          <a:noFill/>
        </p:spPr>
        <p:txBody>
          <a:bodyPr wrap="square" rtlCol="0">
            <a:spAutoFit/>
          </a:bodyPr>
          <a:lstStyle/>
          <a:p>
            <a:pPr algn="just"/>
            <a:r>
              <a:rPr lang="fr-FR" sz="2400" dirty="0" smtClean="0">
                <a:latin typeface="Times New Roman" pitchFamily="18" charset="0"/>
                <a:cs typeface="Times New Roman" pitchFamily="18" charset="0"/>
              </a:rPr>
              <a:t>L’œuf, par divisions successives, donne un sporophyte globuleux inclus dans le ventre de l’archégone. Il présente deux zones distinctes :</a:t>
            </a:r>
          </a:p>
          <a:p>
            <a:pPr lvl="0" algn="just"/>
            <a:r>
              <a:rPr lang="fr-FR" sz="2400" dirty="0" smtClean="0">
                <a:latin typeface="Times New Roman" pitchFamily="18" charset="0"/>
                <a:cs typeface="Times New Roman" pitchFamily="18" charset="0"/>
              </a:rPr>
              <a:t>une zone externe : l’</a:t>
            </a:r>
            <a:r>
              <a:rPr lang="fr-FR" sz="2400" dirty="0" err="1" smtClean="0">
                <a:latin typeface="Times New Roman" pitchFamily="18" charset="0"/>
                <a:cs typeface="Times New Roman" pitchFamily="18" charset="0"/>
              </a:rPr>
              <a:t>amphithécium</a:t>
            </a:r>
            <a:r>
              <a:rPr lang="fr-FR" sz="2400" dirty="0" smtClean="0">
                <a:latin typeface="Times New Roman" pitchFamily="18" charset="0"/>
                <a:cs typeface="Times New Roman" pitchFamily="18" charset="0"/>
              </a:rPr>
              <a:t> qui forme la paroi du sporophyte</a:t>
            </a:r>
          </a:p>
          <a:p>
            <a:pPr lvl="0" algn="just"/>
            <a:r>
              <a:rPr lang="fr-FR" sz="2400" dirty="0" smtClean="0">
                <a:latin typeface="Times New Roman" pitchFamily="18" charset="0"/>
                <a:cs typeface="Times New Roman" pitchFamily="18" charset="0"/>
              </a:rPr>
              <a:t>une zone interne : l’</a:t>
            </a:r>
            <a:r>
              <a:rPr lang="fr-FR" sz="2400" dirty="0" err="1" smtClean="0">
                <a:latin typeface="Times New Roman" pitchFamily="18" charset="0"/>
                <a:cs typeface="Times New Roman" pitchFamily="18" charset="0"/>
              </a:rPr>
              <a:t>endothécium</a:t>
            </a:r>
            <a:r>
              <a:rPr lang="fr-FR" sz="2400" dirty="0" smtClean="0">
                <a:latin typeface="Times New Roman" pitchFamily="18" charset="0"/>
                <a:cs typeface="Times New Roman" pitchFamily="18" charset="0"/>
              </a:rPr>
              <a:t> qui par mitoses va donner des cellules nourricières et les cellules mères des </a:t>
            </a:r>
            <a:r>
              <a:rPr lang="fr-FR" sz="2400" dirty="0" err="1" smtClean="0">
                <a:latin typeface="Times New Roman" pitchFamily="18" charset="0"/>
                <a:cs typeface="Times New Roman" pitchFamily="18" charset="0"/>
              </a:rPr>
              <a:t>archéspores</a:t>
            </a:r>
            <a:r>
              <a:rPr lang="fr-FR" sz="2400" dirty="0" smtClean="0">
                <a:latin typeface="Times New Roman" pitchFamily="18" charset="0"/>
                <a:cs typeface="Times New Roman" pitchFamily="18" charset="0"/>
              </a:rPr>
              <a:t>.</a:t>
            </a:r>
          </a:p>
          <a:p>
            <a:pPr lvl="0" algn="just"/>
            <a:r>
              <a:rPr lang="fr-FR" sz="2400" dirty="0" smtClean="0">
                <a:latin typeface="Times New Roman" pitchFamily="18" charset="0"/>
                <a:cs typeface="Times New Roman" pitchFamily="18" charset="0"/>
              </a:rPr>
              <a:t>les cellules mères subissent la réduction chromatique et chacune d’elles donnera 4 </a:t>
            </a:r>
            <a:r>
              <a:rPr lang="fr-FR" sz="2400" dirty="0" err="1" smtClean="0">
                <a:latin typeface="Times New Roman" pitchFamily="18" charset="0"/>
                <a:cs typeface="Times New Roman" pitchFamily="18" charset="0"/>
              </a:rPr>
              <a:t>méiospores</a:t>
            </a:r>
            <a:r>
              <a:rPr lang="fr-FR" sz="2400" dirty="0" smtClean="0">
                <a:latin typeface="Times New Roman" pitchFamily="18" charset="0"/>
                <a:cs typeface="Times New Roman" pitchFamily="18" charset="0"/>
              </a:rPr>
              <a:t> libérées après la destruction des tissus du thalle (en général, un an après).</a:t>
            </a:r>
          </a:p>
          <a:p>
            <a:pPr lvl="0" algn="just"/>
            <a:r>
              <a:rPr lang="fr-FR" sz="2400" dirty="0" smtClean="0">
                <a:latin typeface="Times New Roman" pitchFamily="18" charset="0"/>
                <a:cs typeface="Times New Roman" pitchFamily="18" charset="0"/>
              </a:rPr>
              <a:t>La nouvelle génération donne un protonéma.</a:t>
            </a:r>
          </a:p>
          <a:p>
            <a:pPr algn="just"/>
            <a:r>
              <a:rPr lang="fr-FR" sz="2400" b="1" dirty="0" smtClean="0">
                <a:solidFill>
                  <a:srgbClr val="C00000"/>
                </a:solidFill>
                <a:latin typeface="Times New Roman" pitchFamily="18" charset="0"/>
                <a:cs typeface="Times New Roman" pitchFamily="18" charset="0"/>
              </a:rPr>
              <a:t>Le sporophyte a une existence transitoire, c’est un parasite du gamétophyte. Il disparaît après la réduction chromatique</a:t>
            </a:r>
            <a:r>
              <a:rPr lang="fr-FR" sz="2400" dirty="0" smtClean="0"/>
              <a:t>.</a:t>
            </a:r>
          </a:p>
          <a:p>
            <a:pPr algn="just"/>
            <a:r>
              <a:rPr lang="fr-FR" sz="2400" b="1" i="1" dirty="0">
                <a:solidFill>
                  <a:srgbClr val="00B050"/>
                </a:solidFill>
                <a:latin typeface="Times New Roman" pitchFamily="18" charset="0"/>
                <a:cs typeface="Times New Roman" pitchFamily="18" charset="0"/>
              </a:rPr>
              <a:t>Le cycle est haplodiplophasique mais avec une dominance du gamétophyte</a:t>
            </a:r>
            <a:endParaRPr lang="fr-FR" sz="2400" b="1" dirty="0" smtClean="0">
              <a:solidFill>
                <a:srgbClr val="00B050"/>
              </a:solidFill>
              <a:latin typeface="Times New Roman" pitchFamily="18" charset="0"/>
              <a:cs typeface="Times New Roman" pitchFamily="18" charset="0"/>
            </a:endParaRPr>
          </a:p>
          <a:p>
            <a:pPr algn="just"/>
            <a:endParaRPr lang="fr-FR" sz="2400" dirty="0" smtClean="0"/>
          </a:p>
          <a:p>
            <a:pPr lvl="0" algn="just"/>
            <a:endParaRPr lang="fr-FR" sz="2400" dirty="0" smtClean="0">
              <a:latin typeface="Times New Roman" pitchFamily="18" charset="0"/>
              <a:cs typeface="Times New Roman" pitchFamily="18" charset="0"/>
            </a:endParaRPr>
          </a:p>
          <a:p>
            <a:pPr algn="just"/>
            <a:endParaRPr lang="fr-FR"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www.afblum.be/bioafb/cyclbryo/cyclmarc.JPG"/>
          <p:cNvPicPr/>
          <p:nvPr/>
        </p:nvPicPr>
        <p:blipFill>
          <a:blip r:embed="rId2" cstate="print"/>
          <a:srcRect/>
          <a:stretch>
            <a:fillRect/>
          </a:stretch>
        </p:blipFill>
        <p:spPr bwMode="auto">
          <a:xfrm>
            <a:off x="0" y="1"/>
            <a:ext cx="9144000" cy="5949280"/>
          </a:xfrm>
          <a:prstGeom prst="rect">
            <a:avLst/>
          </a:prstGeom>
          <a:noFill/>
          <a:ln w="9525">
            <a:noFill/>
            <a:miter lim="800000"/>
            <a:headEnd/>
            <a:tailEnd/>
          </a:ln>
        </p:spPr>
      </p:pic>
      <p:sp>
        <p:nvSpPr>
          <p:cNvPr id="32769" name="Rectangle 1"/>
          <p:cNvSpPr>
            <a:spLocks noChangeArrowheads="1"/>
          </p:cNvSpPr>
          <p:nvPr/>
        </p:nvSpPr>
        <p:spPr bwMode="auto">
          <a:xfrm>
            <a:off x="323528" y="5998731"/>
            <a:ext cx="864096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fr-FR"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Cycle de vie de l'hépatique </a:t>
            </a:r>
            <a:r>
              <a:rPr kumimoji="0" lang="fr-FR"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Marchantia </a:t>
            </a:r>
            <a:r>
              <a:rPr kumimoji="0" lang="fr-FR"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polymorpha</a:t>
            </a:r>
            <a:r>
              <a:rPr kumimoji="0" lang="fr-FR"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Les structures diploïdes sont dessinées en rouge.</a:t>
            </a:r>
            <a:endParaRPr kumimoji="0" lang="fr-FR"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90600" y="76200"/>
            <a:ext cx="7162800" cy="228600"/>
          </a:xfrm>
        </p:spPr>
        <p:txBody>
          <a:bodyPr>
            <a:normAutofit fontScale="90000"/>
          </a:bodyPr>
          <a:lstStyle/>
          <a:p>
            <a:r>
              <a:rPr lang="fr-CH" sz="1600" b="1" i="1">
                <a:solidFill>
                  <a:srgbClr val="CC3399"/>
                </a:solidFill>
                <a:effectLst>
                  <a:outerShdw blurRad="38100" dist="38100" dir="2700000" algn="tl">
                    <a:srgbClr val="C0C0C0"/>
                  </a:outerShdw>
                </a:effectLst>
              </a:rPr>
              <a:t>Bryophytes</a:t>
            </a:r>
            <a:endParaRPr lang="fr-FR" sz="1600" b="1" i="1">
              <a:solidFill>
                <a:srgbClr val="CC3399"/>
              </a:solidFill>
              <a:effectLst>
                <a:outerShdw blurRad="38100" dist="38100" dir="2700000" algn="tl">
                  <a:srgbClr val="C0C0C0"/>
                </a:outerShdw>
              </a:effectLst>
            </a:endParaRPr>
          </a:p>
        </p:txBody>
      </p:sp>
      <p:sp>
        <p:nvSpPr>
          <p:cNvPr id="17412" name="Text Box 4"/>
          <p:cNvSpPr txBox="1">
            <a:spLocks noChangeArrowheads="1"/>
          </p:cNvSpPr>
          <p:nvPr/>
        </p:nvSpPr>
        <p:spPr bwMode="auto">
          <a:xfrm>
            <a:off x="8305800" y="6507163"/>
            <a:ext cx="838200" cy="274637"/>
          </a:xfrm>
          <a:prstGeom prst="rect">
            <a:avLst/>
          </a:prstGeom>
          <a:noFill/>
          <a:ln w="9525">
            <a:noFill/>
            <a:miter lim="800000"/>
            <a:headEnd/>
            <a:tailEnd/>
          </a:ln>
          <a:effectLst/>
        </p:spPr>
        <p:txBody>
          <a:bodyPr>
            <a:spAutoFit/>
          </a:bodyPr>
          <a:lstStyle/>
          <a:p>
            <a:pPr>
              <a:spcBef>
                <a:spcPct val="50000"/>
              </a:spcBef>
            </a:pPr>
            <a:r>
              <a:rPr lang="fr-CH" sz="1200" i="1"/>
              <a:t>Page 6</a:t>
            </a:r>
            <a:endParaRPr lang="fr-FR" sz="1200" i="1"/>
          </a:p>
        </p:txBody>
      </p:sp>
      <p:sp>
        <p:nvSpPr>
          <p:cNvPr id="17414" name="Text Box 6"/>
          <p:cNvSpPr txBox="1">
            <a:spLocks noChangeArrowheads="1"/>
          </p:cNvSpPr>
          <p:nvPr/>
        </p:nvSpPr>
        <p:spPr bwMode="auto">
          <a:xfrm>
            <a:off x="533400" y="5108575"/>
            <a:ext cx="1066800" cy="244475"/>
          </a:xfrm>
          <a:prstGeom prst="rect">
            <a:avLst/>
          </a:prstGeom>
          <a:solidFill>
            <a:srgbClr val="CCFFFF"/>
          </a:solidFill>
          <a:ln w="3175">
            <a:noFill/>
            <a:miter lim="800000"/>
            <a:headEnd/>
            <a:tailEnd/>
          </a:ln>
          <a:effectLst/>
        </p:spPr>
        <p:txBody>
          <a:bodyPr>
            <a:spAutoFit/>
          </a:bodyPr>
          <a:lstStyle/>
          <a:p>
            <a:pPr algn="ctr">
              <a:spcBef>
                <a:spcPct val="50000"/>
              </a:spcBef>
            </a:pPr>
            <a:r>
              <a:rPr lang="fr-CH" sz="1000"/>
              <a:t>Phylum</a:t>
            </a:r>
            <a:endParaRPr lang="fr-FR" sz="1000"/>
          </a:p>
        </p:txBody>
      </p:sp>
      <p:sp>
        <p:nvSpPr>
          <p:cNvPr id="17415" name="Text Box 7"/>
          <p:cNvSpPr txBox="1">
            <a:spLocks noChangeArrowheads="1"/>
          </p:cNvSpPr>
          <p:nvPr/>
        </p:nvSpPr>
        <p:spPr bwMode="auto">
          <a:xfrm>
            <a:off x="533400" y="4495800"/>
            <a:ext cx="1066800" cy="244475"/>
          </a:xfrm>
          <a:prstGeom prst="rect">
            <a:avLst/>
          </a:prstGeom>
          <a:solidFill>
            <a:srgbClr val="FFCC99"/>
          </a:solidFill>
          <a:ln w="3175">
            <a:noFill/>
            <a:miter lim="800000"/>
            <a:headEnd/>
            <a:tailEnd/>
          </a:ln>
          <a:effectLst/>
        </p:spPr>
        <p:txBody>
          <a:bodyPr>
            <a:spAutoFit/>
          </a:bodyPr>
          <a:lstStyle/>
          <a:p>
            <a:pPr algn="ctr">
              <a:spcBef>
                <a:spcPct val="50000"/>
              </a:spcBef>
            </a:pPr>
            <a:r>
              <a:rPr lang="fr-CH" sz="1000"/>
              <a:t>Règne</a:t>
            </a:r>
            <a:endParaRPr lang="fr-FR" sz="1000"/>
          </a:p>
        </p:txBody>
      </p:sp>
      <p:sp>
        <p:nvSpPr>
          <p:cNvPr id="17416" name="Text Box 8"/>
          <p:cNvSpPr txBox="1">
            <a:spLocks noChangeArrowheads="1"/>
          </p:cNvSpPr>
          <p:nvPr/>
        </p:nvSpPr>
        <p:spPr bwMode="auto">
          <a:xfrm>
            <a:off x="533400" y="4191000"/>
            <a:ext cx="1066800" cy="244475"/>
          </a:xfrm>
          <a:prstGeom prst="rect">
            <a:avLst/>
          </a:prstGeom>
          <a:solidFill>
            <a:srgbClr val="99FF99"/>
          </a:solidFill>
          <a:ln w="3175">
            <a:noFill/>
            <a:miter lim="800000"/>
            <a:headEnd/>
            <a:tailEnd/>
          </a:ln>
          <a:effectLst/>
        </p:spPr>
        <p:txBody>
          <a:bodyPr>
            <a:spAutoFit/>
          </a:bodyPr>
          <a:lstStyle/>
          <a:p>
            <a:pPr algn="ctr">
              <a:spcBef>
                <a:spcPct val="50000"/>
              </a:spcBef>
            </a:pPr>
            <a:r>
              <a:rPr lang="fr-CH" sz="1000" dirty="0"/>
              <a:t>Empire</a:t>
            </a:r>
            <a:endParaRPr lang="fr-FR" sz="1000" dirty="0"/>
          </a:p>
        </p:txBody>
      </p:sp>
      <p:sp>
        <p:nvSpPr>
          <p:cNvPr id="17417" name="Text Box 9"/>
          <p:cNvSpPr txBox="1">
            <a:spLocks noChangeArrowheads="1"/>
          </p:cNvSpPr>
          <p:nvPr/>
        </p:nvSpPr>
        <p:spPr bwMode="auto">
          <a:xfrm>
            <a:off x="533400" y="4802188"/>
            <a:ext cx="1066800" cy="244475"/>
          </a:xfrm>
          <a:prstGeom prst="rect">
            <a:avLst/>
          </a:prstGeom>
          <a:solidFill>
            <a:srgbClr val="FFCC66"/>
          </a:solidFill>
          <a:ln w="3175">
            <a:noFill/>
            <a:miter lim="800000"/>
            <a:headEnd/>
            <a:tailEnd/>
          </a:ln>
          <a:effectLst/>
        </p:spPr>
        <p:txBody>
          <a:bodyPr>
            <a:spAutoFit/>
          </a:bodyPr>
          <a:lstStyle/>
          <a:p>
            <a:pPr algn="ctr">
              <a:spcBef>
                <a:spcPct val="50000"/>
              </a:spcBef>
            </a:pPr>
            <a:r>
              <a:rPr lang="fr-CH" sz="1000"/>
              <a:t>Sous règne</a:t>
            </a:r>
            <a:endParaRPr lang="fr-FR" sz="1000"/>
          </a:p>
        </p:txBody>
      </p:sp>
      <p:sp>
        <p:nvSpPr>
          <p:cNvPr id="17418" name="Text Box 10"/>
          <p:cNvSpPr txBox="1">
            <a:spLocks noChangeArrowheads="1"/>
          </p:cNvSpPr>
          <p:nvPr/>
        </p:nvSpPr>
        <p:spPr bwMode="auto">
          <a:xfrm>
            <a:off x="533400" y="5414963"/>
            <a:ext cx="1066800" cy="244475"/>
          </a:xfrm>
          <a:prstGeom prst="rect">
            <a:avLst/>
          </a:prstGeom>
          <a:solidFill>
            <a:srgbClr val="66CCFF"/>
          </a:solidFill>
          <a:ln w="3175">
            <a:noFill/>
            <a:miter lim="800000"/>
            <a:headEnd/>
            <a:tailEnd/>
          </a:ln>
          <a:effectLst/>
        </p:spPr>
        <p:txBody>
          <a:bodyPr>
            <a:spAutoFit/>
          </a:bodyPr>
          <a:lstStyle/>
          <a:p>
            <a:pPr algn="ctr">
              <a:spcBef>
                <a:spcPct val="50000"/>
              </a:spcBef>
            </a:pPr>
            <a:r>
              <a:rPr lang="fr-CH" sz="1000"/>
              <a:t>Classe</a:t>
            </a:r>
            <a:endParaRPr lang="fr-FR" sz="1000"/>
          </a:p>
        </p:txBody>
      </p:sp>
      <p:sp>
        <p:nvSpPr>
          <p:cNvPr id="17427" name="Text Box 19"/>
          <p:cNvSpPr txBox="1">
            <a:spLocks noChangeArrowheads="1"/>
          </p:cNvSpPr>
          <p:nvPr/>
        </p:nvSpPr>
        <p:spPr bwMode="auto">
          <a:xfrm>
            <a:off x="609600" y="1828800"/>
            <a:ext cx="1066800" cy="338554"/>
          </a:xfrm>
          <a:prstGeom prst="rect">
            <a:avLst/>
          </a:prstGeom>
          <a:solidFill>
            <a:srgbClr val="99FF99"/>
          </a:solidFill>
          <a:ln w="3175">
            <a:noFill/>
            <a:miter lim="800000"/>
            <a:headEnd/>
            <a:tailEnd/>
          </a:ln>
          <a:effectLst/>
        </p:spPr>
        <p:txBody>
          <a:bodyPr>
            <a:spAutoFit/>
          </a:bodyPr>
          <a:lstStyle/>
          <a:p>
            <a:pPr algn="ctr">
              <a:spcBef>
                <a:spcPct val="50000"/>
              </a:spcBef>
            </a:pPr>
            <a:r>
              <a:rPr lang="fr-CH" sz="1600" b="1"/>
              <a:t>Eucaryote</a:t>
            </a:r>
            <a:endParaRPr lang="fr-FR" sz="1600" b="1"/>
          </a:p>
        </p:txBody>
      </p:sp>
      <p:cxnSp>
        <p:nvCxnSpPr>
          <p:cNvPr id="17434" name="AutoShape 26"/>
          <p:cNvCxnSpPr>
            <a:cxnSpLocks noChangeShapeType="1"/>
            <a:stCxn id="17427" idx="2"/>
            <a:endCxn id="17477" idx="0"/>
          </p:cNvCxnSpPr>
          <p:nvPr/>
        </p:nvCxnSpPr>
        <p:spPr bwMode="auto">
          <a:xfrm>
            <a:off x="1143000" y="2167354"/>
            <a:ext cx="0" cy="804446"/>
          </a:xfrm>
          <a:prstGeom prst="straightConnector1">
            <a:avLst/>
          </a:prstGeom>
          <a:noFill/>
          <a:ln w="9525">
            <a:solidFill>
              <a:schemeClr val="tx1"/>
            </a:solidFill>
            <a:round/>
            <a:headEnd/>
            <a:tailEnd/>
          </a:ln>
          <a:effectLst/>
        </p:spPr>
      </p:cxnSp>
      <p:sp>
        <p:nvSpPr>
          <p:cNvPr id="17435" name="Text Box 27"/>
          <p:cNvSpPr txBox="1">
            <a:spLocks noChangeArrowheads="1"/>
          </p:cNvSpPr>
          <p:nvPr/>
        </p:nvSpPr>
        <p:spPr bwMode="auto">
          <a:xfrm>
            <a:off x="2209800" y="2514600"/>
            <a:ext cx="1066800" cy="338554"/>
          </a:xfrm>
          <a:prstGeom prst="rect">
            <a:avLst/>
          </a:prstGeom>
          <a:solidFill>
            <a:srgbClr val="CCFFFF"/>
          </a:solidFill>
          <a:ln w="3175">
            <a:noFill/>
            <a:miter lim="800000"/>
            <a:headEnd/>
            <a:tailEnd/>
          </a:ln>
          <a:effectLst/>
        </p:spPr>
        <p:txBody>
          <a:bodyPr>
            <a:spAutoFit/>
          </a:bodyPr>
          <a:lstStyle/>
          <a:p>
            <a:pPr algn="ctr">
              <a:spcBef>
                <a:spcPct val="50000"/>
              </a:spcBef>
            </a:pPr>
            <a:r>
              <a:rPr lang="fr-CH" sz="1600" b="1" dirty="0"/>
              <a:t>Bryophyte</a:t>
            </a:r>
            <a:endParaRPr lang="fr-FR" sz="1600" b="1" dirty="0"/>
          </a:p>
        </p:txBody>
      </p:sp>
      <p:sp>
        <p:nvSpPr>
          <p:cNvPr id="17437" name="Text Box 29"/>
          <p:cNvSpPr txBox="1">
            <a:spLocks noChangeArrowheads="1"/>
          </p:cNvSpPr>
          <p:nvPr/>
        </p:nvSpPr>
        <p:spPr bwMode="auto">
          <a:xfrm>
            <a:off x="3635896" y="1676400"/>
            <a:ext cx="1512168" cy="307777"/>
          </a:xfrm>
          <a:prstGeom prst="rect">
            <a:avLst/>
          </a:prstGeom>
          <a:solidFill>
            <a:srgbClr val="66CCFF"/>
          </a:solidFill>
          <a:ln w="3175">
            <a:noFill/>
            <a:miter lim="800000"/>
            <a:headEnd/>
            <a:tailEnd/>
          </a:ln>
          <a:effectLst/>
        </p:spPr>
        <p:txBody>
          <a:bodyPr wrap="square">
            <a:spAutoFit/>
          </a:bodyPr>
          <a:lstStyle/>
          <a:p>
            <a:pPr algn="ctr">
              <a:spcBef>
                <a:spcPct val="50000"/>
              </a:spcBef>
            </a:pPr>
            <a:r>
              <a:rPr lang="fr-CH" sz="1400" b="1" dirty="0" err="1">
                <a:latin typeface="Times New Roman" pitchFamily="18" charset="0"/>
                <a:cs typeface="Times New Roman" pitchFamily="18" charset="0"/>
              </a:rPr>
              <a:t>Marchantiopsida</a:t>
            </a:r>
            <a:endParaRPr lang="fr-FR" sz="1400" b="1" dirty="0">
              <a:latin typeface="Times New Roman" pitchFamily="18" charset="0"/>
              <a:cs typeface="Times New Roman" pitchFamily="18" charset="0"/>
            </a:endParaRPr>
          </a:p>
        </p:txBody>
      </p:sp>
      <p:sp>
        <p:nvSpPr>
          <p:cNvPr id="17438" name="Text Box 30"/>
          <p:cNvSpPr txBox="1">
            <a:spLocks noChangeArrowheads="1"/>
          </p:cNvSpPr>
          <p:nvPr/>
        </p:nvSpPr>
        <p:spPr bwMode="auto">
          <a:xfrm>
            <a:off x="3962400" y="4022725"/>
            <a:ext cx="1066800" cy="307777"/>
          </a:xfrm>
          <a:prstGeom prst="rect">
            <a:avLst/>
          </a:prstGeom>
          <a:solidFill>
            <a:srgbClr val="66CCFF"/>
          </a:solidFill>
          <a:ln w="3175">
            <a:noFill/>
            <a:miter lim="800000"/>
            <a:headEnd/>
            <a:tailEnd/>
          </a:ln>
          <a:effectLst/>
        </p:spPr>
        <p:txBody>
          <a:bodyPr>
            <a:spAutoFit/>
          </a:bodyPr>
          <a:lstStyle/>
          <a:p>
            <a:pPr algn="ctr">
              <a:spcBef>
                <a:spcPct val="50000"/>
              </a:spcBef>
            </a:pPr>
            <a:r>
              <a:rPr lang="fr-CH" sz="1400" b="1" dirty="0" err="1">
                <a:latin typeface="Times New Roman" pitchFamily="18" charset="0"/>
                <a:cs typeface="Times New Roman" pitchFamily="18" charset="0"/>
              </a:rPr>
              <a:t>Bryopsida</a:t>
            </a:r>
            <a:endParaRPr lang="fr-FR" sz="1400" b="1" dirty="0">
              <a:latin typeface="Times New Roman" pitchFamily="18" charset="0"/>
              <a:cs typeface="Times New Roman" pitchFamily="18" charset="0"/>
            </a:endParaRPr>
          </a:p>
        </p:txBody>
      </p:sp>
      <p:sp>
        <p:nvSpPr>
          <p:cNvPr id="17439" name="Text Box 31"/>
          <p:cNvSpPr txBox="1">
            <a:spLocks noChangeArrowheads="1"/>
          </p:cNvSpPr>
          <p:nvPr/>
        </p:nvSpPr>
        <p:spPr bwMode="auto">
          <a:xfrm>
            <a:off x="3779912" y="5622925"/>
            <a:ext cx="1584176" cy="307777"/>
          </a:xfrm>
          <a:prstGeom prst="rect">
            <a:avLst/>
          </a:prstGeom>
          <a:solidFill>
            <a:srgbClr val="66CCFF"/>
          </a:solidFill>
          <a:ln w="3175">
            <a:noFill/>
            <a:miter lim="800000"/>
            <a:headEnd/>
            <a:tailEnd/>
          </a:ln>
          <a:effectLst/>
        </p:spPr>
        <p:txBody>
          <a:bodyPr wrap="square">
            <a:spAutoFit/>
          </a:bodyPr>
          <a:lstStyle/>
          <a:p>
            <a:pPr algn="ctr">
              <a:spcBef>
                <a:spcPct val="50000"/>
              </a:spcBef>
            </a:pPr>
            <a:r>
              <a:rPr lang="fr-CH" sz="1400" b="1" dirty="0" err="1">
                <a:latin typeface="Times New Roman" pitchFamily="18" charset="0"/>
                <a:cs typeface="Times New Roman" pitchFamily="18" charset="0"/>
              </a:rPr>
              <a:t>Anthoceropsida</a:t>
            </a:r>
            <a:endParaRPr lang="fr-FR" sz="1400" b="1" dirty="0">
              <a:latin typeface="Times New Roman" pitchFamily="18" charset="0"/>
              <a:cs typeface="Times New Roman" pitchFamily="18" charset="0"/>
            </a:endParaRPr>
          </a:p>
        </p:txBody>
      </p:sp>
      <p:sp>
        <p:nvSpPr>
          <p:cNvPr id="17442" name="Text Box 34"/>
          <p:cNvSpPr txBox="1">
            <a:spLocks noChangeArrowheads="1"/>
          </p:cNvSpPr>
          <p:nvPr/>
        </p:nvSpPr>
        <p:spPr bwMode="auto">
          <a:xfrm>
            <a:off x="5715000" y="974725"/>
            <a:ext cx="1066800" cy="244475"/>
          </a:xfrm>
          <a:prstGeom prst="rect">
            <a:avLst/>
          </a:prstGeom>
          <a:solidFill>
            <a:srgbClr val="FFCCFF"/>
          </a:solidFill>
          <a:ln w="3175">
            <a:noFill/>
            <a:miter lim="800000"/>
            <a:headEnd/>
            <a:tailEnd/>
          </a:ln>
          <a:effectLst/>
        </p:spPr>
        <p:txBody>
          <a:bodyPr>
            <a:spAutoFit/>
          </a:bodyPr>
          <a:lstStyle/>
          <a:p>
            <a:pPr algn="ctr">
              <a:spcBef>
                <a:spcPct val="50000"/>
              </a:spcBef>
            </a:pPr>
            <a:r>
              <a:rPr lang="fr-CH" sz="1000"/>
              <a:t>Marchantiales</a:t>
            </a:r>
            <a:endParaRPr lang="fr-FR" sz="1000"/>
          </a:p>
        </p:txBody>
      </p:sp>
      <p:sp>
        <p:nvSpPr>
          <p:cNvPr id="17477" name="Text Box 69"/>
          <p:cNvSpPr txBox="1">
            <a:spLocks noChangeArrowheads="1"/>
          </p:cNvSpPr>
          <p:nvPr/>
        </p:nvSpPr>
        <p:spPr bwMode="auto">
          <a:xfrm>
            <a:off x="609600" y="2971800"/>
            <a:ext cx="1066800" cy="338554"/>
          </a:xfrm>
          <a:prstGeom prst="rect">
            <a:avLst/>
          </a:prstGeom>
          <a:solidFill>
            <a:srgbClr val="FFCC99"/>
          </a:solidFill>
          <a:ln w="3175">
            <a:noFill/>
            <a:miter lim="800000"/>
            <a:headEnd/>
            <a:tailEnd/>
          </a:ln>
          <a:effectLst/>
        </p:spPr>
        <p:txBody>
          <a:bodyPr>
            <a:spAutoFit/>
          </a:bodyPr>
          <a:lstStyle/>
          <a:p>
            <a:pPr algn="ctr">
              <a:spcBef>
                <a:spcPct val="50000"/>
              </a:spcBef>
            </a:pPr>
            <a:r>
              <a:rPr lang="fr-CH" sz="1600" b="1" dirty="0"/>
              <a:t>Plantes</a:t>
            </a:r>
            <a:endParaRPr lang="fr-FR" sz="1600" b="1" dirty="0"/>
          </a:p>
        </p:txBody>
      </p:sp>
      <p:cxnSp>
        <p:nvCxnSpPr>
          <p:cNvPr id="17478" name="AutoShape 70"/>
          <p:cNvCxnSpPr>
            <a:cxnSpLocks noChangeShapeType="1"/>
            <a:stCxn id="17477" idx="3"/>
            <a:endCxn id="17435" idx="1"/>
          </p:cNvCxnSpPr>
          <p:nvPr/>
        </p:nvCxnSpPr>
        <p:spPr bwMode="auto">
          <a:xfrm flipV="1">
            <a:off x="1676400" y="2683877"/>
            <a:ext cx="533400" cy="457200"/>
          </a:xfrm>
          <a:prstGeom prst="bentConnector3">
            <a:avLst>
              <a:gd name="adj1" fmla="val 50000"/>
            </a:avLst>
          </a:prstGeom>
          <a:noFill/>
          <a:ln w="9525">
            <a:solidFill>
              <a:schemeClr val="tx1"/>
            </a:solidFill>
            <a:miter lim="800000"/>
            <a:headEnd/>
            <a:tailEnd/>
          </a:ln>
          <a:effectLst/>
        </p:spPr>
      </p:cxnSp>
      <p:sp>
        <p:nvSpPr>
          <p:cNvPr id="17479" name="Text Box 71"/>
          <p:cNvSpPr txBox="1">
            <a:spLocks noChangeArrowheads="1"/>
          </p:cNvSpPr>
          <p:nvPr/>
        </p:nvSpPr>
        <p:spPr bwMode="auto">
          <a:xfrm>
            <a:off x="2123728" y="3413125"/>
            <a:ext cx="1368152" cy="338554"/>
          </a:xfrm>
          <a:prstGeom prst="rect">
            <a:avLst/>
          </a:prstGeom>
          <a:solidFill>
            <a:srgbClr val="CCFFFF"/>
          </a:solidFill>
          <a:ln w="3175">
            <a:noFill/>
            <a:miter lim="800000"/>
            <a:headEnd/>
            <a:tailEnd/>
          </a:ln>
          <a:effectLst/>
        </p:spPr>
        <p:txBody>
          <a:bodyPr wrap="square">
            <a:spAutoFit/>
          </a:bodyPr>
          <a:lstStyle/>
          <a:p>
            <a:pPr algn="ctr">
              <a:spcBef>
                <a:spcPct val="50000"/>
              </a:spcBef>
            </a:pPr>
            <a:r>
              <a:rPr lang="fr-CH" sz="1600" b="1" dirty="0"/>
              <a:t>Trachéophyte</a:t>
            </a:r>
            <a:endParaRPr lang="fr-FR" sz="1600" b="1" dirty="0"/>
          </a:p>
        </p:txBody>
      </p:sp>
      <p:cxnSp>
        <p:nvCxnSpPr>
          <p:cNvPr id="17480" name="AutoShape 72"/>
          <p:cNvCxnSpPr>
            <a:cxnSpLocks noChangeShapeType="1"/>
            <a:stCxn id="17477" idx="3"/>
            <a:endCxn id="17479" idx="1"/>
          </p:cNvCxnSpPr>
          <p:nvPr/>
        </p:nvCxnSpPr>
        <p:spPr bwMode="auto">
          <a:xfrm>
            <a:off x="1676400" y="3141077"/>
            <a:ext cx="447328" cy="441325"/>
          </a:xfrm>
          <a:prstGeom prst="bentConnector3">
            <a:avLst>
              <a:gd name="adj1" fmla="val 50000"/>
            </a:avLst>
          </a:prstGeom>
          <a:noFill/>
          <a:ln w="9525">
            <a:solidFill>
              <a:schemeClr val="tx1"/>
            </a:solidFill>
            <a:miter lim="800000"/>
            <a:headEnd/>
            <a:tailEnd/>
          </a:ln>
          <a:effectLst/>
        </p:spPr>
      </p:cxnSp>
      <p:cxnSp>
        <p:nvCxnSpPr>
          <p:cNvPr id="17481" name="AutoShape 73"/>
          <p:cNvCxnSpPr>
            <a:cxnSpLocks noChangeShapeType="1"/>
            <a:stCxn id="17435" idx="3"/>
            <a:endCxn id="17437" idx="1"/>
          </p:cNvCxnSpPr>
          <p:nvPr/>
        </p:nvCxnSpPr>
        <p:spPr bwMode="auto">
          <a:xfrm flipV="1">
            <a:off x="3276600" y="1830289"/>
            <a:ext cx="359296" cy="853588"/>
          </a:xfrm>
          <a:prstGeom prst="bentConnector3">
            <a:avLst>
              <a:gd name="adj1" fmla="val 50000"/>
            </a:avLst>
          </a:prstGeom>
          <a:noFill/>
          <a:ln w="9525">
            <a:solidFill>
              <a:schemeClr val="tx1"/>
            </a:solidFill>
            <a:miter lim="800000"/>
            <a:headEnd/>
            <a:tailEnd/>
          </a:ln>
          <a:effectLst/>
        </p:spPr>
      </p:cxnSp>
      <p:cxnSp>
        <p:nvCxnSpPr>
          <p:cNvPr id="17482" name="AutoShape 74"/>
          <p:cNvCxnSpPr>
            <a:cxnSpLocks noChangeShapeType="1"/>
            <a:stCxn id="17435" idx="3"/>
            <a:endCxn id="17438" idx="1"/>
          </p:cNvCxnSpPr>
          <p:nvPr/>
        </p:nvCxnSpPr>
        <p:spPr bwMode="auto">
          <a:xfrm>
            <a:off x="3276600" y="2683877"/>
            <a:ext cx="685800" cy="1492737"/>
          </a:xfrm>
          <a:prstGeom prst="bentConnector3">
            <a:avLst>
              <a:gd name="adj1" fmla="val 50000"/>
            </a:avLst>
          </a:prstGeom>
          <a:noFill/>
          <a:ln w="9525">
            <a:solidFill>
              <a:schemeClr val="tx1"/>
            </a:solidFill>
            <a:miter lim="800000"/>
            <a:headEnd/>
            <a:tailEnd/>
          </a:ln>
          <a:effectLst/>
        </p:spPr>
      </p:cxnSp>
      <p:cxnSp>
        <p:nvCxnSpPr>
          <p:cNvPr id="17483" name="AutoShape 75"/>
          <p:cNvCxnSpPr>
            <a:cxnSpLocks noChangeShapeType="1"/>
            <a:stCxn id="17435" idx="3"/>
            <a:endCxn id="17439" idx="1"/>
          </p:cNvCxnSpPr>
          <p:nvPr/>
        </p:nvCxnSpPr>
        <p:spPr bwMode="auto">
          <a:xfrm>
            <a:off x="3276600" y="2683877"/>
            <a:ext cx="503312" cy="3092937"/>
          </a:xfrm>
          <a:prstGeom prst="bentConnector3">
            <a:avLst>
              <a:gd name="adj1" fmla="val 50000"/>
            </a:avLst>
          </a:prstGeom>
          <a:noFill/>
          <a:ln w="9525">
            <a:solidFill>
              <a:schemeClr val="tx1"/>
            </a:solidFill>
            <a:miter lim="800000"/>
            <a:headEnd/>
            <a:tailEnd/>
          </a:ln>
          <a:effectLst/>
        </p:spPr>
      </p:cxnSp>
      <p:sp>
        <p:nvSpPr>
          <p:cNvPr id="17484" name="Text Box 76"/>
          <p:cNvSpPr txBox="1">
            <a:spLocks noChangeArrowheads="1"/>
          </p:cNvSpPr>
          <p:nvPr/>
        </p:nvSpPr>
        <p:spPr bwMode="auto">
          <a:xfrm>
            <a:off x="5715000" y="1374775"/>
            <a:ext cx="1066800" cy="244475"/>
          </a:xfrm>
          <a:prstGeom prst="rect">
            <a:avLst/>
          </a:prstGeom>
          <a:solidFill>
            <a:srgbClr val="FFCCFF"/>
          </a:solidFill>
          <a:ln w="3175">
            <a:noFill/>
            <a:miter lim="800000"/>
            <a:headEnd/>
            <a:tailEnd/>
          </a:ln>
          <a:effectLst/>
        </p:spPr>
        <p:txBody>
          <a:bodyPr>
            <a:spAutoFit/>
          </a:bodyPr>
          <a:lstStyle/>
          <a:p>
            <a:pPr algn="ctr">
              <a:spcBef>
                <a:spcPct val="50000"/>
              </a:spcBef>
            </a:pPr>
            <a:r>
              <a:rPr lang="fr-CH" sz="1000" dirty="0" err="1"/>
              <a:t>Calobryales</a:t>
            </a:r>
            <a:endParaRPr lang="fr-FR" sz="1000" dirty="0"/>
          </a:p>
        </p:txBody>
      </p:sp>
      <p:sp>
        <p:nvSpPr>
          <p:cNvPr id="17485" name="Text Box 77"/>
          <p:cNvSpPr txBox="1">
            <a:spLocks noChangeArrowheads="1"/>
          </p:cNvSpPr>
          <p:nvPr/>
        </p:nvSpPr>
        <p:spPr bwMode="auto">
          <a:xfrm>
            <a:off x="5715000" y="1774825"/>
            <a:ext cx="1066800" cy="244475"/>
          </a:xfrm>
          <a:prstGeom prst="rect">
            <a:avLst/>
          </a:prstGeom>
          <a:solidFill>
            <a:srgbClr val="FFCCFF"/>
          </a:solidFill>
          <a:ln w="3175">
            <a:noFill/>
            <a:miter lim="800000"/>
            <a:headEnd/>
            <a:tailEnd/>
          </a:ln>
          <a:effectLst/>
        </p:spPr>
        <p:txBody>
          <a:bodyPr>
            <a:spAutoFit/>
          </a:bodyPr>
          <a:lstStyle/>
          <a:p>
            <a:pPr algn="ctr">
              <a:spcBef>
                <a:spcPct val="50000"/>
              </a:spcBef>
            </a:pPr>
            <a:r>
              <a:rPr lang="fr-CH" sz="1000"/>
              <a:t>Metzgeriales</a:t>
            </a:r>
            <a:endParaRPr lang="fr-FR" sz="1000"/>
          </a:p>
        </p:txBody>
      </p:sp>
      <p:sp>
        <p:nvSpPr>
          <p:cNvPr id="17486" name="Text Box 78"/>
          <p:cNvSpPr txBox="1">
            <a:spLocks noChangeArrowheads="1"/>
          </p:cNvSpPr>
          <p:nvPr/>
        </p:nvSpPr>
        <p:spPr bwMode="auto">
          <a:xfrm>
            <a:off x="5715000" y="2174875"/>
            <a:ext cx="1066800" cy="244475"/>
          </a:xfrm>
          <a:prstGeom prst="rect">
            <a:avLst/>
          </a:prstGeom>
          <a:solidFill>
            <a:srgbClr val="FFCCFF"/>
          </a:solidFill>
          <a:ln w="3175">
            <a:noFill/>
            <a:miter lim="800000"/>
            <a:headEnd/>
            <a:tailEnd/>
          </a:ln>
          <a:effectLst/>
        </p:spPr>
        <p:txBody>
          <a:bodyPr>
            <a:spAutoFit/>
          </a:bodyPr>
          <a:lstStyle/>
          <a:p>
            <a:pPr algn="ctr">
              <a:spcBef>
                <a:spcPct val="50000"/>
              </a:spcBef>
            </a:pPr>
            <a:r>
              <a:rPr lang="fr-CH" sz="1000"/>
              <a:t>Jungermanniales</a:t>
            </a:r>
            <a:endParaRPr lang="fr-FR" sz="1000"/>
          </a:p>
        </p:txBody>
      </p:sp>
      <p:sp>
        <p:nvSpPr>
          <p:cNvPr id="17487" name="Text Box 79"/>
          <p:cNvSpPr txBox="1">
            <a:spLocks noChangeArrowheads="1"/>
          </p:cNvSpPr>
          <p:nvPr/>
        </p:nvSpPr>
        <p:spPr bwMode="auto">
          <a:xfrm>
            <a:off x="5715000" y="2574925"/>
            <a:ext cx="1066800" cy="244475"/>
          </a:xfrm>
          <a:prstGeom prst="rect">
            <a:avLst/>
          </a:prstGeom>
          <a:solidFill>
            <a:srgbClr val="FFCCFF"/>
          </a:solidFill>
          <a:ln w="3175">
            <a:noFill/>
            <a:miter lim="800000"/>
            <a:headEnd/>
            <a:tailEnd/>
          </a:ln>
          <a:effectLst/>
        </p:spPr>
        <p:txBody>
          <a:bodyPr>
            <a:spAutoFit/>
          </a:bodyPr>
          <a:lstStyle/>
          <a:p>
            <a:pPr algn="ctr">
              <a:spcBef>
                <a:spcPct val="50000"/>
              </a:spcBef>
            </a:pPr>
            <a:r>
              <a:rPr lang="fr-CH" sz="1000"/>
              <a:t>Sphaerocarpales</a:t>
            </a:r>
            <a:endParaRPr lang="fr-FR" sz="1000"/>
          </a:p>
        </p:txBody>
      </p:sp>
      <p:cxnSp>
        <p:nvCxnSpPr>
          <p:cNvPr id="17488" name="AutoShape 80"/>
          <p:cNvCxnSpPr>
            <a:cxnSpLocks noChangeShapeType="1"/>
            <a:stCxn id="17437" idx="3"/>
            <a:endCxn id="17442" idx="1"/>
          </p:cNvCxnSpPr>
          <p:nvPr/>
        </p:nvCxnSpPr>
        <p:spPr bwMode="auto">
          <a:xfrm flipV="1">
            <a:off x="5148064" y="1096963"/>
            <a:ext cx="566936" cy="733326"/>
          </a:xfrm>
          <a:prstGeom prst="bentConnector3">
            <a:avLst>
              <a:gd name="adj1" fmla="val 50000"/>
            </a:avLst>
          </a:prstGeom>
          <a:noFill/>
          <a:ln w="9525">
            <a:solidFill>
              <a:schemeClr val="tx1"/>
            </a:solidFill>
            <a:miter lim="800000"/>
            <a:headEnd/>
            <a:tailEnd/>
          </a:ln>
          <a:effectLst/>
        </p:spPr>
      </p:cxnSp>
      <p:cxnSp>
        <p:nvCxnSpPr>
          <p:cNvPr id="17489" name="AutoShape 81"/>
          <p:cNvCxnSpPr>
            <a:cxnSpLocks noChangeShapeType="1"/>
            <a:stCxn id="17437" idx="3"/>
            <a:endCxn id="17484" idx="1"/>
          </p:cNvCxnSpPr>
          <p:nvPr/>
        </p:nvCxnSpPr>
        <p:spPr bwMode="auto">
          <a:xfrm flipV="1">
            <a:off x="5148064" y="1497013"/>
            <a:ext cx="566936" cy="333276"/>
          </a:xfrm>
          <a:prstGeom prst="bentConnector3">
            <a:avLst>
              <a:gd name="adj1" fmla="val 50000"/>
            </a:avLst>
          </a:prstGeom>
          <a:noFill/>
          <a:ln w="9525">
            <a:solidFill>
              <a:schemeClr val="tx1"/>
            </a:solidFill>
            <a:miter lim="800000"/>
            <a:headEnd/>
            <a:tailEnd/>
          </a:ln>
          <a:effectLst/>
        </p:spPr>
      </p:cxnSp>
      <p:cxnSp>
        <p:nvCxnSpPr>
          <p:cNvPr id="17490" name="AutoShape 82"/>
          <p:cNvCxnSpPr>
            <a:cxnSpLocks noChangeShapeType="1"/>
            <a:stCxn id="17437" idx="3"/>
            <a:endCxn id="17485" idx="1"/>
          </p:cNvCxnSpPr>
          <p:nvPr/>
        </p:nvCxnSpPr>
        <p:spPr bwMode="auto">
          <a:xfrm>
            <a:off x="5148064" y="1830289"/>
            <a:ext cx="566936" cy="66774"/>
          </a:xfrm>
          <a:prstGeom prst="bentConnector3">
            <a:avLst>
              <a:gd name="adj1" fmla="val 50000"/>
            </a:avLst>
          </a:prstGeom>
          <a:noFill/>
          <a:ln w="9525">
            <a:solidFill>
              <a:schemeClr val="tx1"/>
            </a:solidFill>
            <a:miter lim="800000"/>
            <a:headEnd/>
            <a:tailEnd/>
          </a:ln>
          <a:effectLst/>
        </p:spPr>
      </p:cxnSp>
      <p:cxnSp>
        <p:nvCxnSpPr>
          <p:cNvPr id="17491" name="AutoShape 83"/>
          <p:cNvCxnSpPr>
            <a:cxnSpLocks noChangeShapeType="1"/>
            <a:stCxn id="17437" idx="3"/>
            <a:endCxn id="17486" idx="1"/>
          </p:cNvCxnSpPr>
          <p:nvPr/>
        </p:nvCxnSpPr>
        <p:spPr bwMode="auto">
          <a:xfrm>
            <a:off x="5148064" y="1830289"/>
            <a:ext cx="566936" cy="466824"/>
          </a:xfrm>
          <a:prstGeom prst="bentConnector3">
            <a:avLst>
              <a:gd name="adj1" fmla="val 50000"/>
            </a:avLst>
          </a:prstGeom>
          <a:noFill/>
          <a:ln w="9525">
            <a:solidFill>
              <a:schemeClr val="tx1"/>
            </a:solidFill>
            <a:miter lim="800000"/>
            <a:headEnd/>
            <a:tailEnd/>
          </a:ln>
          <a:effectLst/>
        </p:spPr>
      </p:cxnSp>
      <p:cxnSp>
        <p:nvCxnSpPr>
          <p:cNvPr id="17492" name="AutoShape 84"/>
          <p:cNvCxnSpPr>
            <a:cxnSpLocks noChangeShapeType="1"/>
            <a:stCxn id="17437" idx="3"/>
            <a:endCxn id="17487" idx="1"/>
          </p:cNvCxnSpPr>
          <p:nvPr/>
        </p:nvCxnSpPr>
        <p:spPr bwMode="auto">
          <a:xfrm>
            <a:off x="5148064" y="1830289"/>
            <a:ext cx="566936" cy="866874"/>
          </a:xfrm>
          <a:prstGeom prst="bentConnector3">
            <a:avLst>
              <a:gd name="adj1" fmla="val 50000"/>
            </a:avLst>
          </a:prstGeom>
          <a:noFill/>
          <a:ln w="9525">
            <a:solidFill>
              <a:schemeClr val="tx1"/>
            </a:solidFill>
            <a:miter lim="800000"/>
            <a:headEnd/>
            <a:tailEnd/>
          </a:ln>
          <a:effectLst/>
        </p:spPr>
      </p:cxnSp>
      <p:sp>
        <p:nvSpPr>
          <p:cNvPr id="17493" name="Text Box 85"/>
          <p:cNvSpPr txBox="1">
            <a:spLocks noChangeArrowheads="1"/>
          </p:cNvSpPr>
          <p:nvPr/>
        </p:nvSpPr>
        <p:spPr bwMode="auto">
          <a:xfrm>
            <a:off x="5715000" y="3336925"/>
            <a:ext cx="1066800" cy="244475"/>
          </a:xfrm>
          <a:prstGeom prst="rect">
            <a:avLst/>
          </a:prstGeom>
          <a:solidFill>
            <a:srgbClr val="FFCCFF"/>
          </a:solidFill>
          <a:ln w="3175">
            <a:noFill/>
            <a:miter lim="800000"/>
            <a:headEnd/>
            <a:tailEnd/>
          </a:ln>
          <a:effectLst/>
        </p:spPr>
        <p:txBody>
          <a:bodyPr>
            <a:spAutoFit/>
          </a:bodyPr>
          <a:lstStyle/>
          <a:p>
            <a:pPr algn="ctr">
              <a:spcBef>
                <a:spcPct val="50000"/>
              </a:spcBef>
            </a:pPr>
            <a:r>
              <a:rPr lang="fr-CH" sz="1000"/>
              <a:t>Sphagnales</a:t>
            </a:r>
            <a:endParaRPr lang="fr-FR" sz="1000"/>
          </a:p>
        </p:txBody>
      </p:sp>
      <p:sp>
        <p:nvSpPr>
          <p:cNvPr id="17494" name="Text Box 86"/>
          <p:cNvSpPr txBox="1">
            <a:spLocks noChangeArrowheads="1"/>
          </p:cNvSpPr>
          <p:nvPr/>
        </p:nvSpPr>
        <p:spPr bwMode="auto">
          <a:xfrm>
            <a:off x="5715000" y="3736975"/>
            <a:ext cx="1066800" cy="244475"/>
          </a:xfrm>
          <a:prstGeom prst="rect">
            <a:avLst/>
          </a:prstGeom>
          <a:solidFill>
            <a:srgbClr val="FFCCFF"/>
          </a:solidFill>
          <a:ln w="3175">
            <a:noFill/>
            <a:miter lim="800000"/>
            <a:headEnd/>
            <a:tailEnd/>
          </a:ln>
          <a:effectLst/>
        </p:spPr>
        <p:txBody>
          <a:bodyPr>
            <a:spAutoFit/>
          </a:bodyPr>
          <a:lstStyle/>
          <a:p>
            <a:pPr algn="ctr">
              <a:spcBef>
                <a:spcPct val="50000"/>
              </a:spcBef>
            </a:pPr>
            <a:r>
              <a:rPr lang="fr-CH" sz="1000"/>
              <a:t>Polytrichales</a:t>
            </a:r>
            <a:endParaRPr lang="fr-FR" sz="1000"/>
          </a:p>
        </p:txBody>
      </p:sp>
      <p:sp>
        <p:nvSpPr>
          <p:cNvPr id="17495" name="Text Box 87"/>
          <p:cNvSpPr txBox="1">
            <a:spLocks noChangeArrowheads="1"/>
          </p:cNvSpPr>
          <p:nvPr/>
        </p:nvSpPr>
        <p:spPr bwMode="auto">
          <a:xfrm>
            <a:off x="5715000" y="4137025"/>
            <a:ext cx="1066800" cy="244475"/>
          </a:xfrm>
          <a:prstGeom prst="rect">
            <a:avLst/>
          </a:prstGeom>
          <a:solidFill>
            <a:srgbClr val="FFCCFF"/>
          </a:solidFill>
          <a:ln w="3175">
            <a:noFill/>
            <a:miter lim="800000"/>
            <a:headEnd/>
            <a:tailEnd/>
          </a:ln>
          <a:effectLst/>
        </p:spPr>
        <p:txBody>
          <a:bodyPr>
            <a:spAutoFit/>
          </a:bodyPr>
          <a:lstStyle/>
          <a:p>
            <a:pPr algn="ctr">
              <a:spcBef>
                <a:spcPct val="50000"/>
              </a:spcBef>
            </a:pPr>
            <a:r>
              <a:rPr lang="fr-CH" sz="1000"/>
              <a:t>Tétraphidales</a:t>
            </a:r>
            <a:endParaRPr lang="fr-FR" sz="1000"/>
          </a:p>
        </p:txBody>
      </p:sp>
      <p:sp>
        <p:nvSpPr>
          <p:cNvPr id="17496" name="Text Box 88"/>
          <p:cNvSpPr txBox="1">
            <a:spLocks noChangeArrowheads="1"/>
          </p:cNvSpPr>
          <p:nvPr/>
        </p:nvSpPr>
        <p:spPr bwMode="auto">
          <a:xfrm>
            <a:off x="533400" y="5721350"/>
            <a:ext cx="1066800" cy="244475"/>
          </a:xfrm>
          <a:prstGeom prst="rect">
            <a:avLst/>
          </a:prstGeom>
          <a:solidFill>
            <a:srgbClr val="FFCCFF"/>
          </a:solidFill>
          <a:ln w="3175">
            <a:noFill/>
            <a:miter lim="800000"/>
            <a:headEnd/>
            <a:tailEnd/>
          </a:ln>
          <a:effectLst/>
        </p:spPr>
        <p:txBody>
          <a:bodyPr>
            <a:spAutoFit/>
          </a:bodyPr>
          <a:lstStyle/>
          <a:p>
            <a:pPr algn="ctr">
              <a:spcBef>
                <a:spcPct val="50000"/>
              </a:spcBef>
            </a:pPr>
            <a:r>
              <a:rPr lang="fr-CH" sz="1000"/>
              <a:t>Ordre</a:t>
            </a:r>
            <a:endParaRPr lang="fr-FR" sz="1000"/>
          </a:p>
        </p:txBody>
      </p:sp>
      <p:sp>
        <p:nvSpPr>
          <p:cNvPr id="17498" name="Text Box 90"/>
          <p:cNvSpPr txBox="1">
            <a:spLocks noChangeArrowheads="1"/>
          </p:cNvSpPr>
          <p:nvPr/>
        </p:nvSpPr>
        <p:spPr bwMode="auto">
          <a:xfrm>
            <a:off x="7467600" y="3581400"/>
            <a:ext cx="1066800" cy="244475"/>
          </a:xfrm>
          <a:prstGeom prst="rect">
            <a:avLst/>
          </a:prstGeom>
          <a:solidFill>
            <a:srgbClr val="FF99FF"/>
          </a:solidFill>
          <a:ln w="3175">
            <a:noFill/>
            <a:miter lim="800000"/>
            <a:headEnd/>
            <a:tailEnd/>
          </a:ln>
          <a:effectLst/>
        </p:spPr>
        <p:txBody>
          <a:bodyPr>
            <a:spAutoFit/>
          </a:bodyPr>
          <a:lstStyle/>
          <a:p>
            <a:pPr algn="ctr">
              <a:spcBef>
                <a:spcPct val="50000"/>
              </a:spcBef>
            </a:pPr>
            <a:r>
              <a:rPr lang="fr-CH" sz="1000"/>
              <a:t>Polytrichaea</a:t>
            </a:r>
            <a:endParaRPr lang="fr-FR" sz="1000"/>
          </a:p>
        </p:txBody>
      </p:sp>
      <p:sp>
        <p:nvSpPr>
          <p:cNvPr id="17499" name="Text Box 91"/>
          <p:cNvSpPr txBox="1">
            <a:spLocks noChangeArrowheads="1"/>
          </p:cNvSpPr>
          <p:nvPr/>
        </p:nvSpPr>
        <p:spPr bwMode="auto">
          <a:xfrm>
            <a:off x="7467600" y="3946525"/>
            <a:ext cx="1066800" cy="244475"/>
          </a:xfrm>
          <a:prstGeom prst="rect">
            <a:avLst/>
          </a:prstGeom>
          <a:solidFill>
            <a:srgbClr val="FF99FF"/>
          </a:solidFill>
          <a:ln w="3175">
            <a:noFill/>
            <a:miter lim="800000"/>
            <a:headEnd/>
            <a:tailEnd/>
          </a:ln>
          <a:effectLst/>
        </p:spPr>
        <p:txBody>
          <a:bodyPr>
            <a:spAutoFit/>
          </a:bodyPr>
          <a:lstStyle/>
          <a:p>
            <a:pPr algn="ctr">
              <a:spcBef>
                <a:spcPct val="50000"/>
              </a:spcBef>
            </a:pPr>
            <a:r>
              <a:rPr lang="fr-CH" sz="1000"/>
              <a:t>Dawsoniaceae</a:t>
            </a:r>
            <a:endParaRPr lang="fr-FR" sz="1000"/>
          </a:p>
        </p:txBody>
      </p:sp>
      <p:cxnSp>
        <p:nvCxnSpPr>
          <p:cNvPr id="17500" name="AutoShape 92"/>
          <p:cNvCxnSpPr>
            <a:cxnSpLocks noChangeShapeType="1"/>
            <a:stCxn id="17494" idx="3"/>
            <a:endCxn id="17498" idx="1"/>
          </p:cNvCxnSpPr>
          <p:nvPr/>
        </p:nvCxnSpPr>
        <p:spPr bwMode="auto">
          <a:xfrm flipV="1">
            <a:off x="6781800" y="3703638"/>
            <a:ext cx="685800" cy="155575"/>
          </a:xfrm>
          <a:prstGeom prst="bentConnector3">
            <a:avLst>
              <a:gd name="adj1" fmla="val 50000"/>
            </a:avLst>
          </a:prstGeom>
          <a:noFill/>
          <a:ln w="9525">
            <a:solidFill>
              <a:schemeClr val="tx1"/>
            </a:solidFill>
            <a:miter lim="800000"/>
            <a:headEnd/>
            <a:tailEnd/>
          </a:ln>
          <a:effectLst/>
        </p:spPr>
      </p:cxnSp>
      <p:cxnSp>
        <p:nvCxnSpPr>
          <p:cNvPr id="17501" name="AutoShape 93"/>
          <p:cNvCxnSpPr>
            <a:cxnSpLocks noChangeShapeType="1"/>
            <a:stCxn id="17494" idx="3"/>
            <a:endCxn id="17499" idx="1"/>
          </p:cNvCxnSpPr>
          <p:nvPr/>
        </p:nvCxnSpPr>
        <p:spPr bwMode="auto">
          <a:xfrm>
            <a:off x="6781800" y="3859213"/>
            <a:ext cx="685800" cy="209550"/>
          </a:xfrm>
          <a:prstGeom prst="bentConnector3">
            <a:avLst>
              <a:gd name="adj1" fmla="val 50000"/>
            </a:avLst>
          </a:prstGeom>
          <a:noFill/>
          <a:ln w="9525">
            <a:solidFill>
              <a:schemeClr val="tx1"/>
            </a:solidFill>
            <a:miter lim="800000"/>
            <a:headEnd/>
            <a:tailEnd/>
          </a:ln>
          <a:effectLst/>
        </p:spPr>
      </p:cxnSp>
      <p:sp>
        <p:nvSpPr>
          <p:cNvPr id="17502" name="Text Box 94"/>
          <p:cNvSpPr txBox="1">
            <a:spLocks noChangeArrowheads="1"/>
          </p:cNvSpPr>
          <p:nvPr/>
        </p:nvSpPr>
        <p:spPr bwMode="auto">
          <a:xfrm>
            <a:off x="5715000" y="4537075"/>
            <a:ext cx="1066800" cy="244475"/>
          </a:xfrm>
          <a:prstGeom prst="rect">
            <a:avLst/>
          </a:prstGeom>
          <a:solidFill>
            <a:srgbClr val="FFCCFF"/>
          </a:solidFill>
          <a:ln w="3175">
            <a:noFill/>
            <a:miter lim="800000"/>
            <a:headEnd/>
            <a:tailEnd/>
          </a:ln>
          <a:effectLst/>
        </p:spPr>
        <p:txBody>
          <a:bodyPr>
            <a:spAutoFit/>
          </a:bodyPr>
          <a:lstStyle/>
          <a:p>
            <a:pPr algn="ctr">
              <a:spcBef>
                <a:spcPct val="50000"/>
              </a:spcBef>
            </a:pPr>
            <a:r>
              <a:rPr lang="fr-CH" sz="1000"/>
              <a:t>Andréales</a:t>
            </a:r>
            <a:endParaRPr lang="fr-FR" sz="1000"/>
          </a:p>
        </p:txBody>
      </p:sp>
      <p:sp>
        <p:nvSpPr>
          <p:cNvPr id="17503" name="Text Box 95"/>
          <p:cNvSpPr txBox="1">
            <a:spLocks noChangeArrowheads="1"/>
          </p:cNvSpPr>
          <p:nvPr/>
        </p:nvSpPr>
        <p:spPr bwMode="auto">
          <a:xfrm>
            <a:off x="5715000" y="4937125"/>
            <a:ext cx="1066800" cy="244475"/>
          </a:xfrm>
          <a:prstGeom prst="rect">
            <a:avLst/>
          </a:prstGeom>
          <a:solidFill>
            <a:srgbClr val="FFCCFF"/>
          </a:solidFill>
          <a:ln w="3175">
            <a:noFill/>
            <a:miter lim="800000"/>
            <a:headEnd/>
            <a:tailEnd/>
          </a:ln>
          <a:effectLst/>
        </p:spPr>
        <p:txBody>
          <a:bodyPr>
            <a:spAutoFit/>
          </a:bodyPr>
          <a:lstStyle/>
          <a:p>
            <a:pPr algn="ctr">
              <a:spcBef>
                <a:spcPct val="50000"/>
              </a:spcBef>
            </a:pPr>
            <a:r>
              <a:rPr lang="fr-CH" sz="1000"/>
              <a:t>Bryales</a:t>
            </a:r>
            <a:endParaRPr lang="fr-FR" sz="1000"/>
          </a:p>
        </p:txBody>
      </p:sp>
      <p:sp>
        <p:nvSpPr>
          <p:cNvPr id="17504" name="Text Box 96"/>
          <p:cNvSpPr txBox="1">
            <a:spLocks noChangeArrowheads="1"/>
          </p:cNvSpPr>
          <p:nvPr/>
        </p:nvSpPr>
        <p:spPr bwMode="auto">
          <a:xfrm>
            <a:off x="7467600" y="4800600"/>
            <a:ext cx="1066800" cy="244475"/>
          </a:xfrm>
          <a:prstGeom prst="rect">
            <a:avLst/>
          </a:prstGeom>
          <a:solidFill>
            <a:srgbClr val="FF99FF"/>
          </a:solidFill>
          <a:ln w="3175">
            <a:noFill/>
            <a:miter lim="800000"/>
            <a:headEnd/>
            <a:tailEnd/>
          </a:ln>
          <a:effectLst/>
        </p:spPr>
        <p:txBody>
          <a:bodyPr>
            <a:spAutoFit/>
          </a:bodyPr>
          <a:lstStyle/>
          <a:p>
            <a:pPr algn="ctr">
              <a:spcBef>
                <a:spcPct val="50000"/>
              </a:spcBef>
            </a:pPr>
            <a:r>
              <a:rPr lang="fr-CH" sz="1000"/>
              <a:t>Pleurocarpes</a:t>
            </a:r>
            <a:endParaRPr lang="fr-FR" sz="1000"/>
          </a:p>
        </p:txBody>
      </p:sp>
      <p:sp>
        <p:nvSpPr>
          <p:cNvPr id="17505" name="Text Box 97"/>
          <p:cNvSpPr txBox="1">
            <a:spLocks noChangeArrowheads="1"/>
          </p:cNvSpPr>
          <p:nvPr/>
        </p:nvSpPr>
        <p:spPr bwMode="auto">
          <a:xfrm>
            <a:off x="7467600" y="5165725"/>
            <a:ext cx="1066800" cy="244475"/>
          </a:xfrm>
          <a:prstGeom prst="rect">
            <a:avLst/>
          </a:prstGeom>
          <a:solidFill>
            <a:srgbClr val="FF99FF"/>
          </a:solidFill>
          <a:ln w="3175">
            <a:noFill/>
            <a:miter lim="800000"/>
            <a:headEnd/>
            <a:tailEnd/>
          </a:ln>
          <a:effectLst/>
        </p:spPr>
        <p:txBody>
          <a:bodyPr>
            <a:spAutoFit/>
          </a:bodyPr>
          <a:lstStyle/>
          <a:p>
            <a:pPr algn="ctr">
              <a:spcBef>
                <a:spcPct val="50000"/>
              </a:spcBef>
            </a:pPr>
            <a:r>
              <a:rPr lang="fr-CH" sz="1000"/>
              <a:t>Acrocarpes</a:t>
            </a:r>
            <a:endParaRPr lang="fr-FR" sz="1000"/>
          </a:p>
        </p:txBody>
      </p:sp>
      <p:cxnSp>
        <p:nvCxnSpPr>
          <p:cNvPr id="17506" name="AutoShape 98"/>
          <p:cNvCxnSpPr>
            <a:cxnSpLocks noChangeShapeType="1"/>
            <a:stCxn id="17503" idx="3"/>
            <a:endCxn id="17504" idx="1"/>
          </p:cNvCxnSpPr>
          <p:nvPr/>
        </p:nvCxnSpPr>
        <p:spPr bwMode="auto">
          <a:xfrm flipV="1">
            <a:off x="6781800" y="4922838"/>
            <a:ext cx="685800" cy="136525"/>
          </a:xfrm>
          <a:prstGeom prst="bentConnector3">
            <a:avLst>
              <a:gd name="adj1" fmla="val 50000"/>
            </a:avLst>
          </a:prstGeom>
          <a:noFill/>
          <a:ln w="9525">
            <a:solidFill>
              <a:schemeClr val="tx1"/>
            </a:solidFill>
            <a:miter lim="800000"/>
            <a:headEnd/>
            <a:tailEnd/>
          </a:ln>
          <a:effectLst/>
        </p:spPr>
      </p:cxnSp>
      <p:cxnSp>
        <p:nvCxnSpPr>
          <p:cNvPr id="17507" name="AutoShape 99"/>
          <p:cNvCxnSpPr>
            <a:cxnSpLocks noChangeShapeType="1"/>
            <a:stCxn id="17503" idx="3"/>
            <a:endCxn id="17505" idx="1"/>
          </p:cNvCxnSpPr>
          <p:nvPr/>
        </p:nvCxnSpPr>
        <p:spPr bwMode="auto">
          <a:xfrm>
            <a:off x="6781800" y="5059363"/>
            <a:ext cx="685800" cy="228600"/>
          </a:xfrm>
          <a:prstGeom prst="bentConnector3">
            <a:avLst>
              <a:gd name="adj1" fmla="val 50000"/>
            </a:avLst>
          </a:prstGeom>
          <a:noFill/>
          <a:ln w="9525">
            <a:solidFill>
              <a:schemeClr val="tx1"/>
            </a:solidFill>
            <a:miter lim="800000"/>
            <a:headEnd/>
            <a:tailEnd/>
          </a:ln>
          <a:effectLst/>
        </p:spPr>
      </p:cxnSp>
      <p:cxnSp>
        <p:nvCxnSpPr>
          <p:cNvPr id="17508" name="AutoShape 100"/>
          <p:cNvCxnSpPr>
            <a:cxnSpLocks noChangeShapeType="1"/>
            <a:stCxn id="17438" idx="3"/>
            <a:endCxn id="17493" idx="1"/>
          </p:cNvCxnSpPr>
          <p:nvPr/>
        </p:nvCxnSpPr>
        <p:spPr bwMode="auto">
          <a:xfrm flipV="1">
            <a:off x="5029200" y="3459163"/>
            <a:ext cx="685800" cy="717451"/>
          </a:xfrm>
          <a:prstGeom prst="bentConnector3">
            <a:avLst>
              <a:gd name="adj1" fmla="val 50000"/>
            </a:avLst>
          </a:prstGeom>
          <a:noFill/>
          <a:ln w="9525">
            <a:solidFill>
              <a:schemeClr val="tx1"/>
            </a:solidFill>
            <a:miter lim="800000"/>
            <a:headEnd/>
            <a:tailEnd/>
          </a:ln>
          <a:effectLst/>
        </p:spPr>
      </p:cxnSp>
      <p:cxnSp>
        <p:nvCxnSpPr>
          <p:cNvPr id="17509" name="AutoShape 101"/>
          <p:cNvCxnSpPr>
            <a:cxnSpLocks noChangeShapeType="1"/>
            <a:stCxn id="17438" idx="3"/>
            <a:endCxn id="17494" idx="1"/>
          </p:cNvCxnSpPr>
          <p:nvPr/>
        </p:nvCxnSpPr>
        <p:spPr bwMode="auto">
          <a:xfrm flipV="1">
            <a:off x="5029200" y="3859213"/>
            <a:ext cx="685800" cy="317401"/>
          </a:xfrm>
          <a:prstGeom prst="bentConnector3">
            <a:avLst>
              <a:gd name="adj1" fmla="val 50000"/>
            </a:avLst>
          </a:prstGeom>
          <a:noFill/>
          <a:ln w="9525">
            <a:solidFill>
              <a:schemeClr val="tx1"/>
            </a:solidFill>
            <a:miter lim="800000"/>
            <a:headEnd/>
            <a:tailEnd/>
          </a:ln>
          <a:effectLst/>
        </p:spPr>
      </p:cxnSp>
      <p:cxnSp>
        <p:nvCxnSpPr>
          <p:cNvPr id="17510" name="AutoShape 102"/>
          <p:cNvCxnSpPr>
            <a:cxnSpLocks noChangeShapeType="1"/>
            <a:stCxn id="17438" idx="3"/>
            <a:endCxn id="17495" idx="1"/>
          </p:cNvCxnSpPr>
          <p:nvPr/>
        </p:nvCxnSpPr>
        <p:spPr bwMode="auto">
          <a:xfrm>
            <a:off x="5029200" y="4176614"/>
            <a:ext cx="685800" cy="82649"/>
          </a:xfrm>
          <a:prstGeom prst="bentConnector3">
            <a:avLst>
              <a:gd name="adj1" fmla="val 50000"/>
            </a:avLst>
          </a:prstGeom>
          <a:noFill/>
          <a:ln w="9525">
            <a:solidFill>
              <a:schemeClr val="tx1"/>
            </a:solidFill>
            <a:miter lim="800000"/>
            <a:headEnd/>
            <a:tailEnd/>
          </a:ln>
          <a:effectLst/>
        </p:spPr>
      </p:cxnSp>
      <p:cxnSp>
        <p:nvCxnSpPr>
          <p:cNvPr id="17511" name="AutoShape 103"/>
          <p:cNvCxnSpPr>
            <a:cxnSpLocks noChangeShapeType="1"/>
            <a:stCxn id="17438" idx="3"/>
            <a:endCxn id="17502" idx="1"/>
          </p:cNvCxnSpPr>
          <p:nvPr/>
        </p:nvCxnSpPr>
        <p:spPr bwMode="auto">
          <a:xfrm>
            <a:off x="5029200" y="4176614"/>
            <a:ext cx="685800" cy="482699"/>
          </a:xfrm>
          <a:prstGeom prst="bentConnector3">
            <a:avLst>
              <a:gd name="adj1" fmla="val 50000"/>
            </a:avLst>
          </a:prstGeom>
          <a:noFill/>
          <a:ln w="9525">
            <a:solidFill>
              <a:schemeClr val="tx1"/>
            </a:solidFill>
            <a:miter lim="800000"/>
            <a:headEnd/>
            <a:tailEnd/>
          </a:ln>
          <a:effectLst/>
        </p:spPr>
      </p:cxnSp>
      <p:cxnSp>
        <p:nvCxnSpPr>
          <p:cNvPr id="17512" name="AutoShape 104"/>
          <p:cNvCxnSpPr>
            <a:cxnSpLocks noChangeShapeType="1"/>
            <a:stCxn id="17438" idx="3"/>
            <a:endCxn id="17503" idx="1"/>
          </p:cNvCxnSpPr>
          <p:nvPr/>
        </p:nvCxnSpPr>
        <p:spPr bwMode="auto">
          <a:xfrm>
            <a:off x="5029200" y="4176614"/>
            <a:ext cx="685800" cy="882749"/>
          </a:xfrm>
          <a:prstGeom prst="bentConnector3">
            <a:avLst>
              <a:gd name="adj1" fmla="val 50000"/>
            </a:avLst>
          </a:prstGeom>
          <a:noFill/>
          <a:ln w="9525">
            <a:solidFill>
              <a:schemeClr val="tx1"/>
            </a:solidFill>
            <a:miter lim="800000"/>
            <a:headEnd/>
            <a:tailEnd/>
          </a:ln>
          <a:effectLst/>
        </p:spPr>
      </p:cxnSp>
      <p:sp>
        <p:nvSpPr>
          <p:cNvPr id="17513" name="Text Box 105"/>
          <p:cNvSpPr txBox="1">
            <a:spLocks noChangeArrowheads="1"/>
          </p:cNvSpPr>
          <p:nvPr/>
        </p:nvSpPr>
        <p:spPr bwMode="auto">
          <a:xfrm>
            <a:off x="533400" y="6019800"/>
            <a:ext cx="1066800" cy="244475"/>
          </a:xfrm>
          <a:prstGeom prst="rect">
            <a:avLst/>
          </a:prstGeom>
          <a:solidFill>
            <a:srgbClr val="FF99FF"/>
          </a:solidFill>
          <a:ln w="3175">
            <a:noFill/>
            <a:miter lim="800000"/>
            <a:headEnd/>
            <a:tailEnd/>
          </a:ln>
          <a:effectLst/>
        </p:spPr>
        <p:txBody>
          <a:bodyPr>
            <a:spAutoFit/>
          </a:bodyPr>
          <a:lstStyle/>
          <a:p>
            <a:pPr algn="ctr">
              <a:spcBef>
                <a:spcPct val="50000"/>
              </a:spcBef>
            </a:pPr>
            <a:r>
              <a:rPr lang="fr-CH" sz="1000"/>
              <a:t>Famille</a:t>
            </a:r>
            <a:endParaRPr lang="fr-FR" sz="1000"/>
          </a:p>
        </p:txBody>
      </p:sp>
      <p:sp>
        <p:nvSpPr>
          <p:cNvPr id="17514" name="Text Box 106"/>
          <p:cNvSpPr txBox="1">
            <a:spLocks noChangeArrowheads="1"/>
          </p:cNvSpPr>
          <p:nvPr/>
        </p:nvSpPr>
        <p:spPr bwMode="auto">
          <a:xfrm>
            <a:off x="5715000" y="5622925"/>
            <a:ext cx="1066800" cy="244475"/>
          </a:xfrm>
          <a:prstGeom prst="rect">
            <a:avLst/>
          </a:prstGeom>
          <a:solidFill>
            <a:srgbClr val="FFCCFF"/>
          </a:solidFill>
          <a:ln w="3175">
            <a:noFill/>
            <a:miter lim="800000"/>
            <a:headEnd/>
            <a:tailEnd/>
          </a:ln>
          <a:effectLst/>
        </p:spPr>
        <p:txBody>
          <a:bodyPr>
            <a:spAutoFit/>
          </a:bodyPr>
          <a:lstStyle/>
          <a:p>
            <a:pPr algn="ctr">
              <a:spcBef>
                <a:spcPct val="50000"/>
              </a:spcBef>
            </a:pPr>
            <a:r>
              <a:rPr lang="fr-CH" sz="1000"/>
              <a:t>Anthocerotales</a:t>
            </a:r>
            <a:endParaRPr lang="fr-FR" sz="1000"/>
          </a:p>
        </p:txBody>
      </p:sp>
      <p:cxnSp>
        <p:nvCxnSpPr>
          <p:cNvPr id="17515" name="AutoShape 107"/>
          <p:cNvCxnSpPr>
            <a:cxnSpLocks noChangeShapeType="1"/>
            <a:stCxn id="17439" idx="3"/>
            <a:endCxn id="17514" idx="1"/>
          </p:cNvCxnSpPr>
          <p:nvPr/>
        </p:nvCxnSpPr>
        <p:spPr bwMode="auto">
          <a:xfrm flipV="1">
            <a:off x="5364088" y="5745163"/>
            <a:ext cx="350912" cy="31651"/>
          </a:xfrm>
          <a:prstGeom prst="straightConnector1">
            <a:avLst/>
          </a:prstGeom>
          <a:noFill/>
          <a:ln w="9525">
            <a:solidFill>
              <a:schemeClr val="tx1"/>
            </a:solidFill>
            <a:round/>
            <a:headEnd/>
            <a:tailEnd/>
          </a:ln>
          <a:effectLst/>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323528" y="620688"/>
            <a:ext cx="8424936"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Thalle (gamétophyte)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Rhizoïdes, b Corbeille à propagules, c Anthéridiophore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 Anthéridiophore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3-5 Anthéridie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6 Anthérozoïde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7 Thalle (gamétophyte)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Jeune archégoniophore, b Archégoniophore mature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8 Archégoniophore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9 Archégone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O(v)oosphère, b Cellule ventrale du canal du col, c Cellule apicale du canal du col</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10 Archégone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Noyau de l'o(v)oosphère, b Noyau de l'anthérozoïde, c Ventre de l'archégone, d Col de l'archégone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11 Archégone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Coiffe (involucre), b Ventre, c Zygote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12 Archégone développé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Pied, b Soie, c Capsule, d Ventre, e Coiffe (involucre)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13 Elatère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14 Cellule-mère de spore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15 Tétrade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9792" y="332656"/>
            <a:ext cx="3710311" cy="584775"/>
          </a:xfrm>
          <a:prstGeom prst="rect">
            <a:avLst/>
          </a:prstGeom>
        </p:spPr>
        <p:txBody>
          <a:bodyPr wrap="none">
            <a:spAutoFit/>
          </a:bodyPr>
          <a:lstStyle/>
          <a:p>
            <a:r>
              <a:rPr lang="fr-CH" sz="3200" b="1" dirty="0" err="1" smtClean="0">
                <a:solidFill>
                  <a:srgbClr val="C00000"/>
                </a:solidFill>
                <a:effectLst>
                  <a:outerShdw blurRad="38100" dist="38100" dir="2700000" algn="tl">
                    <a:srgbClr val="C0C0C0"/>
                  </a:outerShdw>
                </a:effectLst>
              </a:rPr>
              <a:t>Bryopsida</a:t>
            </a:r>
            <a:r>
              <a:rPr lang="fr-CH" sz="3200" b="1" dirty="0" smtClean="0">
                <a:solidFill>
                  <a:srgbClr val="C00000"/>
                </a:solidFill>
                <a:effectLst>
                  <a:outerShdw blurRad="38100" dist="38100" dir="2700000" algn="tl">
                    <a:srgbClr val="C0C0C0"/>
                  </a:outerShdw>
                </a:effectLst>
              </a:rPr>
              <a:t> (Mousses)</a:t>
            </a:r>
            <a:endParaRPr lang="fr-FR" sz="3200" dirty="0">
              <a:solidFill>
                <a:srgbClr val="C00000"/>
              </a:solidFill>
            </a:endParaRPr>
          </a:p>
        </p:txBody>
      </p:sp>
      <p:sp>
        <p:nvSpPr>
          <p:cNvPr id="3" name="Rectangle 2"/>
          <p:cNvSpPr/>
          <p:nvPr/>
        </p:nvSpPr>
        <p:spPr>
          <a:xfrm>
            <a:off x="323528" y="1700808"/>
            <a:ext cx="8424936" cy="3785652"/>
          </a:xfrm>
          <a:prstGeom prst="rect">
            <a:avLst/>
          </a:prstGeom>
        </p:spPr>
        <p:txBody>
          <a:bodyPr wrap="square">
            <a:spAutoFit/>
          </a:bodyPr>
          <a:lstStyle/>
          <a:p>
            <a:pPr marL="457200" indent="-457200" algn="just" eaLnBrk="0" hangingPunct="0">
              <a:buFontTx/>
              <a:buChar char="-"/>
            </a:pPr>
            <a:r>
              <a:rPr lang="fr-CH" sz="2400" i="1" u="sng" dirty="0" smtClean="0">
                <a:latin typeface="Times New Roman" pitchFamily="18" charset="0"/>
                <a:cs typeface="Times New Roman" pitchFamily="18" charset="0"/>
              </a:rPr>
              <a:t>Quelques caractères dérivés propres</a:t>
            </a:r>
            <a:r>
              <a:rPr lang="fr-CH" sz="2400" dirty="0" smtClean="0">
                <a:latin typeface="Times New Roman" pitchFamily="18" charset="0"/>
                <a:cs typeface="Times New Roman" pitchFamily="18" charset="0"/>
              </a:rPr>
              <a:t> :</a:t>
            </a:r>
          </a:p>
          <a:p>
            <a:pPr marL="1371600" lvl="2" indent="-457200" algn="just" eaLnBrk="0" hangingPunct="0">
              <a:buFont typeface="Wingdings" pitchFamily="2" charset="2"/>
              <a:buChar char="Ø"/>
            </a:pPr>
            <a:r>
              <a:rPr lang="fr-CH" sz="2400" dirty="0" smtClean="0">
                <a:solidFill>
                  <a:srgbClr val="0000FF"/>
                </a:solidFill>
                <a:latin typeface="Times New Roman" pitchFamily="18" charset="0"/>
                <a:cs typeface="Times New Roman" pitchFamily="18" charset="0"/>
              </a:rPr>
              <a:t>On observe un stade du </a:t>
            </a:r>
            <a:r>
              <a:rPr lang="fr-CH" sz="2400" b="1" dirty="0" smtClean="0">
                <a:solidFill>
                  <a:srgbClr val="0000FF"/>
                </a:solidFill>
                <a:effectLst>
                  <a:outerShdw blurRad="38100" dist="38100" dir="2700000" algn="tl">
                    <a:srgbClr val="C0C0C0"/>
                  </a:outerShdw>
                </a:effectLst>
                <a:latin typeface="Times New Roman" pitchFamily="18" charset="0"/>
                <a:cs typeface="Times New Roman" pitchFamily="18" charset="0"/>
              </a:rPr>
              <a:t>protonéma</a:t>
            </a:r>
            <a:r>
              <a:rPr lang="fr-CH" sz="2400" dirty="0" smtClean="0">
                <a:solidFill>
                  <a:srgbClr val="0000FF"/>
                </a:solidFill>
                <a:latin typeface="Times New Roman" pitchFamily="18" charset="0"/>
                <a:cs typeface="Times New Roman" pitchFamily="18" charset="0"/>
              </a:rPr>
              <a:t> bien distingué lors de la croissance. </a:t>
            </a:r>
          </a:p>
          <a:p>
            <a:pPr marL="1371600" lvl="2" indent="-457200" algn="just" eaLnBrk="0" hangingPunct="0">
              <a:buFont typeface="Wingdings" pitchFamily="2" charset="2"/>
              <a:buChar char="Ø"/>
            </a:pPr>
            <a:r>
              <a:rPr lang="fr-CH" sz="2400" dirty="0" smtClean="0">
                <a:solidFill>
                  <a:srgbClr val="0000FF"/>
                </a:solidFill>
                <a:latin typeface="Times New Roman" pitchFamily="18" charset="0"/>
                <a:cs typeface="Times New Roman" pitchFamily="18" charset="0"/>
              </a:rPr>
              <a:t>Les </a:t>
            </a:r>
            <a:r>
              <a:rPr lang="fr-CH" sz="2400" b="1" dirty="0" smtClean="0">
                <a:solidFill>
                  <a:srgbClr val="0000FF"/>
                </a:solidFill>
                <a:effectLst>
                  <a:outerShdw blurRad="38100" dist="38100" dir="2700000" algn="tl">
                    <a:srgbClr val="C0C0C0"/>
                  </a:outerShdw>
                </a:effectLst>
                <a:latin typeface="Times New Roman" pitchFamily="18" charset="0"/>
                <a:cs typeface="Times New Roman" pitchFamily="18" charset="0"/>
              </a:rPr>
              <a:t>gamétophytes sont feuillus</a:t>
            </a:r>
            <a:r>
              <a:rPr lang="fr-CH" sz="2400" dirty="0" smtClean="0">
                <a:solidFill>
                  <a:srgbClr val="0000FF"/>
                </a:solidFill>
                <a:latin typeface="Times New Roman" pitchFamily="18" charset="0"/>
                <a:cs typeface="Times New Roman" pitchFamily="18" charset="0"/>
              </a:rPr>
              <a:t> lorsqu’ils sont matures. </a:t>
            </a:r>
          </a:p>
          <a:p>
            <a:pPr marL="1371600" lvl="2" indent="-457200" algn="just" eaLnBrk="0" hangingPunct="0">
              <a:buFont typeface="Wingdings" pitchFamily="2" charset="2"/>
              <a:buChar char="Ø"/>
            </a:pPr>
            <a:r>
              <a:rPr lang="fr-CH" sz="2400" dirty="0" smtClean="0">
                <a:solidFill>
                  <a:srgbClr val="0000FF"/>
                </a:solidFill>
                <a:latin typeface="Times New Roman" pitchFamily="18" charset="0"/>
                <a:cs typeface="Times New Roman" pitchFamily="18" charset="0"/>
              </a:rPr>
              <a:t>Les </a:t>
            </a:r>
            <a:r>
              <a:rPr lang="fr-CH" sz="2400" b="1" dirty="0" smtClean="0">
                <a:solidFill>
                  <a:srgbClr val="0000FF"/>
                </a:solidFill>
                <a:effectLst>
                  <a:outerShdw blurRad="38100" dist="38100" dir="2700000" algn="tl">
                    <a:srgbClr val="C0C0C0"/>
                  </a:outerShdw>
                </a:effectLst>
                <a:latin typeface="Times New Roman" pitchFamily="18" charset="0"/>
                <a:cs typeface="Times New Roman" pitchFamily="18" charset="0"/>
              </a:rPr>
              <a:t>rhizoïdes</a:t>
            </a:r>
            <a:r>
              <a:rPr lang="fr-CH" sz="2400" dirty="0" smtClean="0">
                <a:solidFill>
                  <a:srgbClr val="0000FF"/>
                </a:solidFill>
                <a:latin typeface="Times New Roman" pitchFamily="18" charset="0"/>
                <a:cs typeface="Times New Roman" pitchFamily="18" charset="0"/>
              </a:rPr>
              <a:t> sont multicellulaires. </a:t>
            </a:r>
          </a:p>
          <a:p>
            <a:pPr marL="1371600" lvl="2" indent="-457200" algn="just" eaLnBrk="0" hangingPunct="0">
              <a:buFont typeface="Wingdings" pitchFamily="2" charset="2"/>
              <a:buChar char="Ø"/>
            </a:pPr>
            <a:r>
              <a:rPr lang="fr-CH" sz="2400" dirty="0" smtClean="0">
                <a:solidFill>
                  <a:srgbClr val="0000FF"/>
                </a:solidFill>
                <a:latin typeface="Times New Roman" pitchFamily="18" charset="0"/>
                <a:cs typeface="Times New Roman" pitchFamily="18" charset="0"/>
              </a:rPr>
              <a:t>La </a:t>
            </a:r>
            <a:r>
              <a:rPr lang="fr-CH" sz="2400" b="1" dirty="0" smtClean="0">
                <a:solidFill>
                  <a:srgbClr val="0000FF"/>
                </a:solidFill>
                <a:effectLst>
                  <a:outerShdw blurRad="38100" dist="38100" dir="2700000" algn="tl">
                    <a:srgbClr val="C0C0C0"/>
                  </a:outerShdw>
                </a:effectLst>
                <a:latin typeface="Times New Roman" pitchFamily="18" charset="0"/>
                <a:cs typeface="Times New Roman" pitchFamily="18" charset="0"/>
              </a:rPr>
              <a:t>croissance </a:t>
            </a:r>
            <a:r>
              <a:rPr lang="fr-CH" sz="2400" b="1" dirty="0" err="1" smtClean="0">
                <a:solidFill>
                  <a:srgbClr val="0000FF"/>
                </a:solidFill>
                <a:effectLst>
                  <a:outerShdw blurRad="38100" dist="38100" dir="2700000" algn="tl">
                    <a:srgbClr val="C0C0C0"/>
                  </a:outerShdw>
                </a:effectLst>
                <a:latin typeface="Times New Roman" pitchFamily="18" charset="0"/>
                <a:cs typeface="Times New Roman" pitchFamily="18" charset="0"/>
              </a:rPr>
              <a:t>sporophytique</a:t>
            </a:r>
            <a:r>
              <a:rPr lang="fr-CH" sz="2400" dirty="0" smtClean="0">
                <a:solidFill>
                  <a:srgbClr val="0000FF"/>
                </a:solidFill>
                <a:latin typeface="Times New Roman" pitchFamily="18" charset="0"/>
                <a:cs typeface="Times New Roman" pitchFamily="18" charset="0"/>
              </a:rPr>
              <a:t> se fait à partir d’une cellule apicale. </a:t>
            </a:r>
          </a:p>
          <a:p>
            <a:pPr marL="1371600" lvl="2" indent="-457200" algn="just" eaLnBrk="0" hangingPunct="0">
              <a:buFont typeface="Wingdings" pitchFamily="2" charset="2"/>
              <a:buChar char="Ø"/>
            </a:pPr>
            <a:r>
              <a:rPr lang="fr-CH" sz="2400" dirty="0" smtClean="0">
                <a:solidFill>
                  <a:srgbClr val="0000FF"/>
                </a:solidFill>
                <a:latin typeface="Times New Roman" pitchFamily="18" charset="0"/>
                <a:cs typeface="Times New Roman" pitchFamily="18" charset="0"/>
              </a:rPr>
              <a:t>Les </a:t>
            </a:r>
            <a:r>
              <a:rPr lang="fr-CH" sz="2400" b="1" dirty="0" smtClean="0">
                <a:solidFill>
                  <a:srgbClr val="0000FF"/>
                </a:solidFill>
                <a:effectLst>
                  <a:outerShdw blurRad="38100" dist="38100" dir="2700000" algn="tl">
                    <a:srgbClr val="C0C0C0"/>
                  </a:outerShdw>
                </a:effectLst>
                <a:latin typeface="Times New Roman" pitchFamily="18" charset="0"/>
                <a:cs typeface="Times New Roman" pitchFamily="18" charset="0"/>
              </a:rPr>
              <a:t>capsules</a:t>
            </a:r>
            <a:r>
              <a:rPr lang="fr-CH" sz="2400" dirty="0" smtClean="0">
                <a:solidFill>
                  <a:srgbClr val="0000FF"/>
                </a:solidFill>
                <a:latin typeface="Times New Roman" pitchFamily="18" charset="0"/>
                <a:cs typeface="Times New Roman" pitchFamily="18" charset="0"/>
              </a:rPr>
              <a:t> possèdent un mécanisme d’ouverture complexe. </a:t>
            </a:r>
            <a:endParaRPr lang="fr-CH" sz="24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7544" y="404664"/>
            <a:ext cx="8136904" cy="5262979"/>
          </a:xfrm>
          <a:prstGeom prst="rect">
            <a:avLst/>
          </a:prstGeom>
          <a:noFill/>
        </p:spPr>
        <p:txBody>
          <a:bodyPr wrap="square" rtlCol="0">
            <a:spAutoFit/>
          </a:bodyPr>
          <a:lstStyle/>
          <a:p>
            <a:pPr algn="just"/>
            <a:r>
              <a:rPr lang="fr-FR" sz="2400" b="1" dirty="0">
                <a:solidFill>
                  <a:srgbClr val="C00000"/>
                </a:solidFill>
              </a:rPr>
              <a:t>A/ Le gamétophyte : l’appareil végétatif.</a:t>
            </a:r>
            <a:endParaRPr lang="fr-FR" sz="2400" dirty="0">
              <a:solidFill>
                <a:srgbClr val="C00000"/>
              </a:solidFill>
            </a:endParaRPr>
          </a:p>
          <a:p>
            <a:pPr algn="just"/>
            <a:r>
              <a:rPr lang="fr-FR" sz="2400" dirty="0"/>
              <a:t>Une </a:t>
            </a:r>
            <a:r>
              <a:rPr lang="fr-FR" sz="2400" dirty="0" err="1"/>
              <a:t>méiospore</a:t>
            </a:r>
            <a:r>
              <a:rPr lang="fr-FR" sz="2400" dirty="0"/>
              <a:t> à N qui germe sur un sol humide et donne naissance à un filament chlorophyllien unisérié, rampant : le protonéma. Ce filament se ramifie et émet des rhizoïdes. Sur ces filaments naissent des cellules renflées qui après s’être divisées, donnent les tiges </a:t>
            </a:r>
            <a:r>
              <a:rPr lang="fr-FR" sz="2400" dirty="0" smtClean="0"/>
              <a:t>feuillées.</a:t>
            </a:r>
          </a:p>
          <a:p>
            <a:pPr algn="just"/>
            <a:endParaRPr lang="fr-FR" sz="2400" dirty="0"/>
          </a:p>
          <a:p>
            <a:pPr algn="just"/>
            <a:r>
              <a:rPr lang="fr-FR" sz="2400" b="1" dirty="0">
                <a:solidFill>
                  <a:srgbClr val="C00000"/>
                </a:solidFill>
              </a:rPr>
              <a:t>B/ L’appareil reproducteur monoïque.</a:t>
            </a:r>
            <a:endParaRPr lang="fr-FR" sz="2400" dirty="0">
              <a:solidFill>
                <a:srgbClr val="C00000"/>
              </a:solidFill>
            </a:endParaRPr>
          </a:p>
          <a:p>
            <a:pPr algn="just"/>
            <a:r>
              <a:rPr lang="fr-FR" sz="2400" b="1" dirty="0">
                <a:solidFill>
                  <a:srgbClr val="C00000"/>
                </a:solidFill>
              </a:rPr>
              <a:t>1 Les anthéridies.</a:t>
            </a:r>
            <a:endParaRPr lang="fr-FR" sz="2400" dirty="0">
              <a:solidFill>
                <a:srgbClr val="C00000"/>
              </a:solidFill>
            </a:endParaRPr>
          </a:p>
          <a:p>
            <a:pPr algn="just"/>
            <a:r>
              <a:rPr lang="fr-FR" sz="2400" dirty="0"/>
              <a:t>Elles sont situées à l’extrémité des rameaux latéraux des </a:t>
            </a:r>
            <a:r>
              <a:rPr lang="fr-FR" sz="2400" dirty="0" err="1"/>
              <a:t>gamétophores</a:t>
            </a:r>
            <a:r>
              <a:rPr lang="fr-FR" sz="2400" dirty="0"/>
              <a:t>. Elles se trouvent dans des corbeilles spécifiques, dites «à anthéridies », fermées par un ensemble de feuilles modifiées par rapport aux autres : ce sont les feuilles </a:t>
            </a:r>
            <a:r>
              <a:rPr lang="fr-FR" sz="2400" dirty="0" err="1"/>
              <a:t>périgoniales</a:t>
            </a:r>
            <a:r>
              <a:rPr lang="fr-FR" sz="2400" dirty="0"/>
              <a:t>. </a:t>
            </a:r>
            <a:r>
              <a:rPr lang="fr-FR" sz="2400" dirty="0" smtClean="0"/>
              <a:t> </a:t>
            </a:r>
            <a:endParaRPr lang="fr-FR"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Cycle de vie des bryophytes_files\polypil3.JPG"/>
          <p:cNvPicPr>
            <a:picLocks noChangeAspect="1" noChangeArrowheads="1"/>
          </p:cNvPicPr>
          <p:nvPr/>
        </p:nvPicPr>
        <p:blipFill>
          <a:blip r:embed="rId2"/>
          <a:srcRect/>
          <a:stretch>
            <a:fillRect/>
          </a:stretch>
        </p:blipFill>
        <p:spPr bwMode="auto">
          <a:xfrm>
            <a:off x="714348" y="0"/>
            <a:ext cx="7858180" cy="4857760"/>
          </a:xfrm>
          <a:prstGeom prst="rect">
            <a:avLst/>
          </a:prstGeom>
          <a:noFill/>
        </p:spPr>
      </p:pic>
      <p:sp>
        <p:nvSpPr>
          <p:cNvPr id="5" name="ZoneTexte 4"/>
          <p:cNvSpPr txBox="1"/>
          <p:nvPr/>
        </p:nvSpPr>
        <p:spPr>
          <a:xfrm>
            <a:off x="571472" y="5143512"/>
            <a:ext cx="8358246" cy="1569660"/>
          </a:xfrm>
          <a:prstGeom prst="rect">
            <a:avLst/>
          </a:prstGeom>
          <a:noFill/>
        </p:spPr>
        <p:txBody>
          <a:bodyPr wrap="square" rtlCol="0">
            <a:spAutoFit/>
          </a:bodyPr>
          <a:lstStyle/>
          <a:p>
            <a:pPr algn="just"/>
            <a:r>
              <a:rPr lang="fr-FR" sz="2400" dirty="0" smtClean="0"/>
              <a:t>Gamétophytes mâles de polytric </a:t>
            </a:r>
            <a:r>
              <a:rPr lang="fr-FR" sz="2400" i="1" dirty="0" err="1" smtClean="0"/>
              <a:t>Polytrichum</a:t>
            </a:r>
            <a:r>
              <a:rPr lang="fr-FR" sz="2400" i="1" dirty="0" smtClean="0"/>
              <a:t> </a:t>
            </a:r>
            <a:r>
              <a:rPr lang="fr-FR" sz="2400" i="1" dirty="0" err="1" smtClean="0"/>
              <a:t>piliferum</a:t>
            </a:r>
            <a:r>
              <a:rPr lang="fr-FR" sz="2400" dirty="0" smtClean="0"/>
              <a:t>, </a:t>
            </a:r>
            <a:r>
              <a:rPr lang="fr-FR" sz="2400" dirty="0" err="1" smtClean="0"/>
              <a:t>Polytrichaceae</a:t>
            </a:r>
            <a:r>
              <a:rPr lang="fr-FR" sz="2400" dirty="0" smtClean="0"/>
              <a:t>, </a:t>
            </a:r>
            <a:r>
              <a:rPr lang="fr-FR" sz="2400" dirty="0" err="1" smtClean="0"/>
              <a:t>Tetraphydales</a:t>
            </a:r>
            <a:r>
              <a:rPr lang="fr-FR" sz="2400" dirty="0" smtClean="0"/>
              <a:t>, Bryophytes (Hautes-Fagnes, Province de Liège, Belgique - 28/04/1986 - Diapositive originale réalisée par Eric Walravens). Remarquez les anthéridiophores rouges.</a:t>
            </a:r>
            <a:endParaRPr lang="fr-FR"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Cycle de vie des bryophytes_files\polypil1.JPG"/>
          <p:cNvPicPr>
            <a:picLocks noChangeAspect="1" noChangeArrowheads="1"/>
          </p:cNvPicPr>
          <p:nvPr/>
        </p:nvPicPr>
        <p:blipFill>
          <a:blip r:embed="rId2"/>
          <a:srcRect/>
          <a:stretch>
            <a:fillRect/>
          </a:stretch>
        </p:blipFill>
        <p:spPr bwMode="auto">
          <a:xfrm>
            <a:off x="785786" y="428604"/>
            <a:ext cx="7715304" cy="4214842"/>
          </a:xfrm>
          <a:prstGeom prst="rect">
            <a:avLst/>
          </a:prstGeom>
          <a:noFill/>
        </p:spPr>
      </p:pic>
      <p:sp>
        <p:nvSpPr>
          <p:cNvPr id="6" name="ZoneTexte 5"/>
          <p:cNvSpPr txBox="1"/>
          <p:nvPr/>
        </p:nvSpPr>
        <p:spPr>
          <a:xfrm>
            <a:off x="428596" y="5072074"/>
            <a:ext cx="8429684" cy="1569660"/>
          </a:xfrm>
          <a:prstGeom prst="rect">
            <a:avLst/>
          </a:prstGeom>
          <a:noFill/>
        </p:spPr>
        <p:txBody>
          <a:bodyPr wrap="square" rtlCol="0">
            <a:spAutoFit/>
          </a:bodyPr>
          <a:lstStyle/>
          <a:p>
            <a:pPr algn="just"/>
            <a:r>
              <a:rPr lang="fr-FR" sz="2400" dirty="0" smtClean="0">
                <a:latin typeface="Times New Roman" pitchFamily="18" charset="0"/>
                <a:cs typeface="Times New Roman" pitchFamily="18" charset="0"/>
              </a:rPr>
              <a:t>Gamétophytes mâles de polytric </a:t>
            </a:r>
            <a:r>
              <a:rPr lang="fr-FR" sz="2400" i="1" dirty="0" err="1" smtClean="0">
                <a:latin typeface="Times New Roman" pitchFamily="18" charset="0"/>
                <a:cs typeface="Times New Roman" pitchFamily="18" charset="0"/>
              </a:rPr>
              <a:t>Polytrichum</a:t>
            </a:r>
            <a:r>
              <a:rPr lang="fr-FR" sz="2400" i="1" dirty="0" smtClean="0">
                <a:latin typeface="Times New Roman" pitchFamily="18" charset="0"/>
                <a:cs typeface="Times New Roman" pitchFamily="18" charset="0"/>
              </a:rPr>
              <a:t> </a:t>
            </a:r>
            <a:r>
              <a:rPr lang="fr-FR" sz="2400" i="1" dirty="0" err="1" smtClean="0">
                <a:latin typeface="Times New Roman" pitchFamily="18" charset="0"/>
                <a:cs typeface="Times New Roman" pitchFamily="18" charset="0"/>
              </a:rPr>
              <a:t>piliferum</a:t>
            </a:r>
            <a:r>
              <a:rPr lang="fr-FR" sz="2400"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Polytrichaceae</a:t>
            </a:r>
            <a:r>
              <a:rPr lang="fr-FR" sz="2400"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Tetraphydales</a:t>
            </a:r>
            <a:r>
              <a:rPr lang="fr-FR" sz="2400" dirty="0" smtClean="0">
                <a:latin typeface="Times New Roman" pitchFamily="18" charset="0"/>
                <a:cs typeface="Times New Roman" pitchFamily="18" charset="0"/>
              </a:rPr>
              <a:t>, Bryophytes (Hautes-Fagnes, Province de Liège, Belgique - 28/04/1986 - Diapositive originale réalisée par Eric Walravens).</a:t>
            </a:r>
            <a:endParaRPr lang="fr-FR" sz="2400" dirty="0">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404664"/>
            <a:ext cx="8352928" cy="4524315"/>
          </a:xfrm>
          <a:prstGeom prst="rect">
            <a:avLst/>
          </a:prstGeom>
          <a:noFill/>
        </p:spPr>
        <p:txBody>
          <a:bodyPr wrap="square" rtlCol="0">
            <a:spAutoFit/>
          </a:bodyPr>
          <a:lstStyle/>
          <a:p>
            <a:pPr algn="just"/>
            <a:r>
              <a:rPr lang="fr-FR" sz="2400" b="1" dirty="0">
                <a:solidFill>
                  <a:srgbClr val="C00000"/>
                </a:solidFill>
                <a:latin typeface="Times New Roman" pitchFamily="18" charset="0"/>
                <a:cs typeface="Times New Roman" pitchFamily="18" charset="0"/>
              </a:rPr>
              <a:t>2 L’archégone.</a:t>
            </a:r>
            <a:endParaRPr lang="fr-FR" sz="2400" dirty="0">
              <a:solidFill>
                <a:srgbClr val="C00000"/>
              </a:solidFill>
              <a:latin typeface="Times New Roman" pitchFamily="18" charset="0"/>
              <a:cs typeface="Times New Roman" pitchFamily="18" charset="0"/>
            </a:endParaRPr>
          </a:p>
          <a:p>
            <a:pPr algn="just"/>
            <a:r>
              <a:rPr lang="fr-FR" sz="2400" dirty="0">
                <a:latin typeface="Times New Roman" pitchFamily="18" charset="0"/>
                <a:cs typeface="Times New Roman" pitchFamily="18" charset="0"/>
              </a:rPr>
              <a:t>Il y en a de 2 à 5 par pied. Elles sont situées à l’extrémité de la tige principale, entourées de feuilles </a:t>
            </a:r>
            <a:r>
              <a:rPr lang="fr-FR" sz="2400" dirty="0" err="1">
                <a:latin typeface="Times New Roman" pitchFamily="18" charset="0"/>
                <a:cs typeface="Times New Roman" pitchFamily="18" charset="0"/>
              </a:rPr>
              <a:t>périgoniales</a:t>
            </a:r>
            <a:r>
              <a:rPr lang="fr-FR" sz="2400" dirty="0">
                <a:latin typeface="Times New Roman" pitchFamily="18" charset="0"/>
                <a:cs typeface="Times New Roman" pitchFamily="18" charset="0"/>
              </a:rPr>
              <a:t> mais pas de paraphyses. Le développement </a:t>
            </a:r>
            <a:r>
              <a:rPr lang="fr-FR" sz="2400" dirty="0" smtClean="0">
                <a:latin typeface="Times New Roman" pitchFamily="18" charset="0"/>
                <a:cs typeface="Times New Roman" pitchFamily="18" charset="0"/>
              </a:rPr>
              <a:t>a </a:t>
            </a:r>
            <a:r>
              <a:rPr lang="fr-FR" sz="2400" dirty="0">
                <a:latin typeface="Times New Roman" pitchFamily="18" charset="0"/>
                <a:cs typeface="Times New Roman" pitchFamily="18" charset="0"/>
              </a:rPr>
              <a:t>lieu à partir d’une cellule unique </a:t>
            </a:r>
            <a:r>
              <a:rPr lang="fr-FR" sz="2400" dirty="0" smtClean="0">
                <a:latin typeface="Times New Roman" pitchFamily="18" charset="0"/>
                <a:cs typeface="Times New Roman" pitchFamily="18" charset="0"/>
              </a:rPr>
              <a:t>superficielle</a:t>
            </a:r>
          </a:p>
          <a:p>
            <a:pPr algn="just"/>
            <a:r>
              <a:rPr lang="fr-FR" sz="2400" b="1" dirty="0">
                <a:solidFill>
                  <a:srgbClr val="C00000"/>
                </a:solidFill>
              </a:rPr>
              <a:t>La fécondation</a:t>
            </a:r>
            <a:r>
              <a:rPr lang="fr-FR" sz="2400" dirty="0">
                <a:solidFill>
                  <a:srgbClr val="C00000"/>
                </a:solidFill>
              </a:rPr>
              <a:t> </a:t>
            </a:r>
            <a:r>
              <a:rPr lang="fr-FR" sz="2400" dirty="0"/>
              <a:t>: A maturité, les cellules de canal du col (à l’extrémité supérieure) se gélifient. Les anthérozoïdes sont attirés par </a:t>
            </a:r>
            <a:r>
              <a:rPr lang="fr-FR" sz="2400" dirty="0" err="1"/>
              <a:t>chimiotachtisme</a:t>
            </a:r>
            <a:r>
              <a:rPr lang="fr-FR" sz="2400" dirty="0"/>
              <a:t> et se déplacent vers l’archégone en nageant dans l’eau de pluie ou dans de la rosée, puis ils pénètrent dans le col. Un anthérozoïde fusionne avec l’oosphère et donne un zygote entouré par une membrane cellulosique.</a:t>
            </a:r>
          </a:p>
          <a:p>
            <a:pPr algn="just"/>
            <a:endParaRPr lang="fr-FR"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548680"/>
            <a:ext cx="8352928" cy="3046988"/>
          </a:xfrm>
          <a:prstGeom prst="rect">
            <a:avLst/>
          </a:prstGeom>
          <a:noFill/>
        </p:spPr>
        <p:txBody>
          <a:bodyPr wrap="square" rtlCol="0">
            <a:spAutoFit/>
          </a:bodyPr>
          <a:lstStyle/>
          <a:p>
            <a:pPr algn="just"/>
            <a:r>
              <a:rPr lang="fr-FR" sz="2400" b="1" dirty="0">
                <a:solidFill>
                  <a:srgbClr val="C00000"/>
                </a:solidFill>
                <a:latin typeface="Times New Roman" pitchFamily="18" charset="0"/>
                <a:cs typeface="Times New Roman" pitchFamily="18" charset="0"/>
              </a:rPr>
              <a:t>3 Le sporophyte.</a:t>
            </a:r>
            <a:endParaRPr lang="fr-FR" sz="2400" dirty="0">
              <a:solidFill>
                <a:srgbClr val="C00000"/>
              </a:solidFill>
              <a:latin typeface="Times New Roman" pitchFamily="18" charset="0"/>
              <a:cs typeface="Times New Roman" pitchFamily="18" charset="0"/>
            </a:endParaRPr>
          </a:p>
          <a:p>
            <a:pPr algn="just"/>
            <a:r>
              <a:rPr lang="fr-FR" sz="2400" dirty="0">
                <a:latin typeface="Times New Roman" pitchFamily="18" charset="0"/>
                <a:cs typeface="Times New Roman" pitchFamily="18" charset="0"/>
              </a:rPr>
              <a:t>L’œuf grossit par mitose et donne le sporophyte (ou sporogone). Il se développe ensuite en entraînant l’archégone qui donnera naissance à la coiffe. Le sporophyte est constitué par le pied (suçoir) fixé en parasite sur le gamétophyte, la soie (long filament), la capsule (ou urne) qui est obturée par les dents du péristome et fermée par l’opercule et le tout est recouvert par la coiffe. Cette urne contient les </a:t>
            </a:r>
            <a:r>
              <a:rPr lang="fr-FR" sz="2400" dirty="0" err="1">
                <a:latin typeface="Times New Roman" pitchFamily="18" charset="0"/>
                <a:cs typeface="Times New Roman" pitchFamily="18" charset="0"/>
              </a:rPr>
              <a:t>méiospores</a:t>
            </a:r>
            <a:r>
              <a:rPr lang="fr-FR" sz="2400" dirty="0">
                <a:latin typeface="Times New Roman" pitchFamily="18" charset="0"/>
                <a:cs typeface="Times New Roman" pitchFamily="18" charset="0"/>
              </a:rPr>
              <a:t> à maturité</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Cycle de vie des bryophytes_files\bartpomi.JPG"/>
          <p:cNvPicPr>
            <a:picLocks noChangeAspect="1" noChangeArrowheads="1"/>
          </p:cNvPicPr>
          <p:nvPr/>
        </p:nvPicPr>
        <p:blipFill>
          <a:blip r:embed="rId2"/>
          <a:srcRect/>
          <a:stretch>
            <a:fillRect/>
          </a:stretch>
        </p:blipFill>
        <p:spPr bwMode="auto">
          <a:xfrm>
            <a:off x="714348" y="0"/>
            <a:ext cx="7500990" cy="4333855"/>
          </a:xfrm>
          <a:prstGeom prst="rect">
            <a:avLst/>
          </a:prstGeom>
          <a:noFill/>
        </p:spPr>
      </p:pic>
      <p:sp>
        <p:nvSpPr>
          <p:cNvPr id="5" name="ZoneTexte 4"/>
          <p:cNvSpPr txBox="1"/>
          <p:nvPr/>
        </p:nvSpPr>
        <p:spPr>
          <a:xfrm>
            <a:off x="500034" y="4572008"/>
            <a:ext cx="8286808" cy="1200329"/>
          </a:xfrm>
          <a:prstGeom prst="rect">
            <a:avLst/>
          </a:prstGeom>
          <a:noFill/>
        </p:spPr>
        <p:txBody>
          <a:bodyPr wrap="square" rtlCol="0">
            <a:spAutoFit/>
          </a:bodyPr>
          <a:lstStyle/>
          <a:p>
            <a:pPr algn="just"/>
            <a:r>
              <a:rPr lang="fr-FR" sz="2400" dirty="0" smtClean="0">
                <a:latin typeface="Times New Roman" pitchFamily="18" charset="0"/>
                <a:cs typeface="Times New Roman" pitchFamily="18" charset="0"/>
              </a:rPr>
              <a:t>Sporophytes de </a:t>
            </a:r>
            <a:r>
              <a:rPr lang="fr-FR" sz="2400" i="1" dirty="0" err="1" smtClean="0">
                <a:latin typeface="Times New Roman" pitchFamily="18" charset="0"/>
                <a:cs typeface="Times New Roman" pitchFamily="18" charset="0"/>
              </a:rPr>
              <a:t>Bartramia</a:t>
            </a:r>
            <a:r>
              <a:rPr lang="fr-FR" sz="2400" i="1" dirty="0" smtClean="0">
                <a:latin typeface="Times New Roman" pitchFamily="18" charset="0"/>
                <a:cs typeface="Times New Roman" pitchFamily="18" charset="0"/>
              </a:rPr>
              <a:t> </a:t>
            </a:r>
            <a:r>
              <a:rPr lang="fr-FR" sz="2400" i="1" dirty="0" err="1" smtClean="0">
                <a:latin typeface="Times New Roman" pitchFamily="18" charset="0"/>
                <a:cs typeface="Times New Roman" pitchFamily="18" charset="0"/>
              </a:rPr>
              <a:t>pomiformis</a:t>
            </a:r>
            <a:r>
              <a:rPr lang="fr-FR" sz="2400"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Bartramiaceae</a:t>
            </a:r>
            <a:r>
              <a:rPr lang="fr-FR" sz="2400"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Bryales</a:t>
            </a:r>
            <a:r>
              <a:rPr lang="fr-FR" sz="2400" dirty="0" smtClean="0">
                <a:latin typeface="Times New Roman" pitchFamily="18" charset="0"/>
                <a:cs typeface="Times New Roman" pitchFamily="18" charset="0"/>
              </a:rPr>
              <a:t>, Bryophytes (Province de Brabant, Belgique - Diapositive originale réalisée par Eric Walravens).</a:t>
            </a:r>
            <a:endParaRPr lang="fr-FR" sz="2400" dirty="0">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Cycle de vie des bryophytes_files\polypil2.JPG"/>
          <p:cNvPicPr>
            <a:picLocks noChangeAspect="1" noChangeArrowheads="1"/>
          </p:cNvPicPr>
          <p:nvPr/>
        </p:nvPicPr>
        <p:blipFill>
          <a:blip r:embed="rId2"/>
          <a:srcRect/>
          <a:stretch>
            <a:fillRect/>
          </a:stretch>
        </p:blipFill>
        <p:spPr bwMode="auto">
          <a:xfrm>
            <a:off x="714348" y="214290"/>
            <a:ext cx="7715304" cy="3905251"/>
          </a:xfrm>
          <a:prstGeom prst="rect">
            <a:avLst/>
          </a:prstGeom>
          <a:noFill/>
        </p:spPr>
      </p:pic>
      <p:sp>
        <p:nvSpPr>
          <p:cNvPr id="4" name="ZoneTexte 3"/>
          <p:cNvSpPr txBox="1"/>
          <p:nvPr/>
        </p:nvSpPr>
        <p:spPr>
          <a:xfrm>
            <a:off x="571472" y="4286256"/>
            <a:ext cx="8215370" cy="1569660"/>
          </a:xfrm>
          <a:prstGeom prst="rect">
            <a:avLst/>
          </a:prstGeom>
          <a:noFill/>
        </p:spPr>
        <p:txBody>
          <a:bodyPr wrap="square" rtlCol="0">
            <a:spAutoFit/>
          </a:bodyPr>
          <a:lstStyle/>
          <a:p>
            <a:pPr algn="just"/>
            <a:r>
              <a:rPr lang="fr-FR" sz="2400" dirty="0" smtClean="0">
                <a:latin typeface="Times New Roman" pitchFamily="18" charset="0"/>
                <a:cs typeface="Times New Roman" pitchFamily="18" charset="0"/>
              </a:rPr>
              <a:t>Sporophytes de polytric </a:t>
            </a:r>
            <a:r>
              <a:rPr lang="fr-FR" sz="2400" i="1" dirty="0" err="1" smtClean="0">
                <a:latin typeface="Times New Roman" pitchFamily="18" charset="0"/>
                <a:cs typeface="Times New Roman" pitchFamily="18" charset="0"/>
              </a:rPr>
              <a:t>Polytrichum</a:t>
            </a:r>
            <a:r>
              <a:rPr lang="fr-FR" sz="2400" i="1" dirty="0" smtClean="0">
                <a:latin typeface="Times New Roman" pitchFamily="18" charset="0"/>
                <a:cs typeface="Times New Roman" pitchFamily="18" charset="0"/>
              </a:rPr>
              <a:t> </a:t>
            </a:r>
            <a:r>
              <a:rPr lang="fr-FR" sz="2400" i="1" dirty="0" err="1" smtClean="0">
                <a:latin typeface="Times New Roman" pitchFamily="18" charset="0"/>
                <a:cs typeface="Times New Roman" pitchFamily="18" charset="0"/>
              </a:rPr>
              <a:t>piliferum</a:t>
            </a:r>
            <a:r>
              <a:rPr lang="fr-FR" sz="2400"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Polytrichaceae</a:t>
            </a:r>
            <a:r>
              <a:rPr lang="fr-FR" sz="2400"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Tetraphydales</a:t>
            </a:r>
            <a:r>
              <a:rPr lang="fr-FR" sz="2400" dirty="0" smtClean="0">
                <a:latin typeface="Times New Roman" pitchFamily="18" charset="0"/>
                <a:cs typeface="Times New Roman" pitchFamily="18" charset="0"/>
              </a:rPr>
              <a:t>, Bryophytes (Le Hohneck, </a:t>
            </a:r>
            <a:r>
              <a:rPr lang="fr-FR" sz="2400" dirty="0" err="1" smtClean="0">
                <a:latin typeface="Times New Roman" pitchFamily="18" charset="0"/>
                <a:cs typeface="Times New Roman" pitchFamily="18" charset="0"/>
              </a:rPr>
              <a:t>Stosswihr</a:t>
            </a:r>
            <a:r>
              <a:rPr lang="fr-FR" sz="2400" dirty="0" smtClean="0">
                <a:latin typeface="Times New Roman" pitchFamily="18" charset="0"/>
                <a:cs typeface="Times New Roman" pitchFamily="18" charset="0"/>
              </a:rPr>
              <a:t>, Haut-Rhin, Alsace, France - 27/04/2001 - Diapositive originale réalisée par Eric Walravens).</a:t>
            </a:r>
            <a:endParaRPr lang="fr-FR" sz="2400" dirty="0">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www.afblum.be/bioafb/cyclbryo/cyclpoly.JPG"/>
          <p:cNvPicPr/>
          <p:nvPr/>
        </p:nvPicPr>
        <p:blipFill>
          <a:blip r:embed="rId2" cstate="print"/>
          <a:srcRect/>
          <a:stretch>
            <a:fillRect/>
          </a:stretch>
        </p:blipFill>
        <p:spPr bwMode="auto">
          <a:xfrm>
            <a:off x="323528" y="260649"/>
            <a:ext cx="8424936" cy="5832648"/>
          </a:xfrm>
          <a:prstGeom prst="rect">
            <a:avLst/>
          </a:prstGeom>
          <a:noFill/>
          <a:ln w="9525">
            <a:noFill/>
            <a:miter lim="800000"/>
            <a:headEnd/>
            <a:tailEnd/>
          </a:ln>
        </p:spPr>
      </p:pic>
      <p:sp>
        <p:nvSpPr>
          <p:cNvPr id="3" name="Rectangle 2"/>
          <p:cNvSpPr/>
          <p:nvPr/>
        </p:nvSpPr>
        <p:spPr>
          <a:xfrm>
            <a:off x="179512" y="5934670"/>
            <a:ext cx="8964488" cy="646331"/>
          </a:xfrm>
          <a:prstGeom prst="rect">
            <a:avLst/>
          </a:prstGeom>
        </p:spPr>
        <p:txBody>
          <a:bodyPr wrap="square">
            <a:spAutoFit/>
          </a:bodyPr>
          <a:lstStyle/>
          <a:p>
            <a:pPr algn="ctr"/>
            <a:r>
              <a:rPr lang="fr-FR" b="1" dirty="0">
                <a:latin typeface="Times New Roman" pitchFamily="18" charset="0"/>
                <a:cs typeface="Times New Roman" pitchFamily="18" charset="0"/>
              </a:rPr>
              <a:t>Cycle de vie d'une mousse du genre </a:t>
            </a:r>
            <a:r>
              <a:rPr lang="fr-FR" b="1" i="1" dirty="0" err="1">
                <a:latin typeface="Times New Roman" pitchFamily="18" charset="0"/>
                <a:cs typeface="Times New Roman" pitchFamily="18" charset="0"/>
              </a:rPr>
              <a:t>Polytrichum</a:t>
            </a:r>
            <a:r>
              <a:rPr lang="fr-FR" b="1" dirty="0">
                <a:latin typeface="Times New Roman" pitchFamily="18" charset="0"/>
                <a:cs typeface="Times New Roman" pitchFamily="18" charset="0"/>
              </a:rPr>
              <a:t>. Les structures diploïdes sont dessinées en rouge.</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23528" y="980728"/>
            <a:ext cx="8534400" cy="3785652"/>
          </a:xfrm>
          <a:prstGeom prst="rect">
            <a:avLst/>
          </a:prstGeom>
          <a:noFill/>
          <a:ln w="3175">
            <a:noFill/>
            <a:miter lim="800000"/>
            <a:headEnd/>
            <a:tailEnd/>
          </a:ln>
          <a:effectLst/>
        </p:spPr>
        <p:txBody>
          <a:bodyPr wrap="square">
            <a:spAutoFit/>
          </a:bodyPr>
          <a:lstStyle/>
          <a:p>
            <a:pPr marL="457200" indent="-457200" algn="just" eaLnBrk="0" hangingPunct="0"/>
            <a:r>
              <a:rPr lang="fr-CH" sz="2400" b="1" u="sng" dirty="0">
                <a:solidFill>
                  <a:srgbClr val="FF0000"/>
                </a:solidFill>
                <a:latin typeface="Times New Roman" pitchFamily="18" charset="0"/>
                <a:cs typeface="Times New Roman" pitchFamily="18" charset="0"/>
              </a:rPr>
              <a:t>Description morphologique :</a:t>
            </a:r>
          </a:p>
          <a:p>
            <a:pPr marL="914400" lvl="1" indent="-457200" algn="just" eaLnBrk="0" hangingPunct="0">
              <a:buFontTx/>
              <a:buChar char="-"/>
            </a:pPr>
            <a:r>
              <a:rPr lang="fr-CH" sz="2400" dirty="0">
                <a:latin typeface="Times New Roman" pitchFamily="18" charset="0"/>
                <a:cs typeface="Times New Roman" pitchFamily="18" charset="0"/>
              </a:rPr>
              <a:t>Ils mesurent entre quelques millimètres et plusieurs centimètres. Ils contiennent de la chlorophylle a et b, du </a:t>
            </a:r>
            <a:r>
              <a:rPr lang="fr-CH" sz="2400" dirty="0">
                <a:latin typeface="Times New Roman" pitchFamily="18" charset="0"/>
                <a:cs typeface="Times New Roman" pitchFamily="18" charset="0"/>
                <a:sym typeface="Symbol" pitchFamily="18" charset="2"/>
              </a:rPr>
              <a:t>-carotène et des xanthophylles (lutéine) dans leur </a:t>
            </a:r>
            <a:r>
              <a:rPr lang="fr-CH" sz="2400" dirty="0" err="1">
                <a:latin typeface="Times New Roman" pitchFamily="18" charset="0"/>
                <a:cs typeface="Times New Roman" pitchFamily="18" charset="0"/>
                <a:sym typeface="Symbol" pitchFamily="18" charset="2"/>
              </a:rPr>
              <a:t>plastides</a:t>
            </a:r>
            <a:r>
              <a:rPr lang="fr-CH" sz="2400" dirty="0">
                <a:latin typeface="Times New Roman" pitchFamily="18" charset="0"/>
                <a:cs typeface="Times New Roman" pitchFamily="18" charset="0"/>
                <a:sym typeface="Symbol" pitchFamily="18" charset="2"/>
              </a:rPr>
              <a:t>, de l’</a:t>
            </a:r>
            <a:r>
              <a:rPr lang="fr-CH" sz="2400" dirty="0" err="1">
                <a:latin typeface="Times New Roman" pitchFamily="18" charset="0"/>
                <a:cs typeface="Times New Roman" pitchFamily="18" charset="0"/>
                <a:sym typeface="Symbol" pitchFamily="18" charset="2"/>
              </a:rPr>
              <a:t>hémi-cellulose</a:t>
            </a:r>
            <a:r>
              <a:rPr lang="fr-CH" sz="2400" dirty="0">
                <a:latin typeface="Times New Roman" pitchFamily="18" charset="0"/>
                <a:cs typeface="Times New Roman" pitchFamily="18" charset="0"/>
                <a:sym typeface="Symbol" pitchFamily="18" charset="2"/>
              </a:rPr>
              <a:t> et de la cellulose dans leurs parois, et l’amidon est utilisé comme principale réserve de nourriture. </a:t>
            </a:r>
            <a:r>
              <a:rPr lang="fr-CH" sz="2400" b="1" dirty="0">
                <a:solidFill>
                  <a:srgbClr val="00B050"/>
                </a:solidFill>
                <a:latin typeface="Times New Roman" pitchFamily="18" charset="0"/>
                <a:cs typeface="Times New Roman" pitchFamily="18" charset="0"/>
                <a:sym typeface="Symbol" pitchFamily="18" charset="2"/>
              </a:rPr>
              <a:t>Ils manquent : </a:t>
            </a:r>
          </a:p>
          <a:p>
            <a:pPr marL="1828800" lvl="3" indent="-457200" algn="just" eaLnBrk="0" hangingPunct="0">
              <a:buFontTx/>
              <a:buChar char="-"/>
            </a:pPr>
            <a:r>
              <a:rPr lang="fr-CH" sz="2400" dirty="0">
                <a:latin typeface="Times New Roman" pitchFamily="18" charset="0"/>
                <a:cs typeface="Times New Roman" pitchFamily="18" charset="0"/>
                <a:sym typeface="Symbol" pitchFamily="18" charset="2"/>
              </a:rPr>
              <a:t>De vraies racines</a:t>
            </a:r>
          </a:p>
          <a:p>
            <a:pPr marL="1828800" lvl="3" indent="-457200" algn="just" eaLnBrk="0" hangingPunct="0">
              <a:buFontTx/>
              <a:buChar char="-"/>
            </a:pPr>
            <a:r>
              <a:rPr lang="fr-CH" sz="2400" dirty="0">
                <a:latin typeface="Times New Roman" pitchFamily="18" charset="0"/>
                <a:cs typeface="Times New Roman" pitchFamily="18" charset="0"/>
                <a:sym typeface="Symbol" pitchFamily="18" charset="2"/>
              </a:rPr>
              <a:t>De véritables vaisseaux internes (xylème et phloème des </a:t>
            </a:r>
            <a:r>
              <a:rPr lang="fr-CH" sz="2400" i="1" dirty="0" err="1">
                <a:latin typeface="Times New Roman" pitchFamily="18" charset="0"/>
                <a:cs typeface="Times New Roman" pitchFamily="18" charset="0"/>
                <a:sym typeface="Symbol" pitchFamily="18" charset="2"/>
              </a:rPr>
              <a:t>Trachéocytes</a:t>
            </a:r>
            <a:r>
              <a:rPr lang="fr-CH" sz="2400" dirty="0" smtClean="0">
                <a:latin typeface="Times New Roman" pitchFamily="18" charset="0"/>
                <a:cs typeface="Times New Roman" pitchFamily="18" charset="0"/>
                <a:sym typeface="Symbol" pitchFamily="18" charset="2"/>
              </a:rPr>
              <a:t>)</a:t>
            </a:r>
            <a:endParaRPr lang="fr-CH" sz="2400" dirty="0">
              <a:latin typeface="Times New Roman" pitchFamily="18" charset="0"/>
              <a:cs typeface="Times New Roman" pitchFamily="18" charset="0"/>
              <a:sym typeface="Symbol" pitchFamily="18" charset="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251521" y="538808"/>
            <a:ext cx="8568952"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Gamétophyte feuillé, mâle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Feuilles, b Rhizoïdes, c Anthéridiophore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 Anthéridiophore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Anthéridie, b Paraphyse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3-4 Anthéridie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5 Anthérozoïde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6 Gamétophyte feuillé, femelle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Feuilles, b Rhizoïdes, c Archégoniophore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7 Archégoniophore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8 Archégone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O(v)oosphère, b Col de l'archégone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9 Archégone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O(v)oosphère, b Embryon (sporophyte), c Ventre de l'archégone, d Pied</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10 Sporophyte porté sur le gamétophyte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Coiffe, b Soie, c Pied</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11 Capsule (coiffe emportée)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12 Capsule : </a:t>
            </a:r>
            <a:r>
              <a:rPr kumimoji="0" lang="fr-FR"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Opercule, b Spores, c Cellules-mères de spores</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13 Sporophyte déhiscent</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14 Spore</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15 Protonéma</a:t>
            </a: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9712" y="332656"/>
            <a:ext cx="5019900" cy="461665"/>
          </a:xfrm>
          <a:prstGeom prst="rect">
            <a:avLst/>
          </a:prstGeom>
        </p:spPr>
        <p:txBody>
          <a:bodyPr wrap="none">
            <a:spAutoFit/>
          </a:bodyPr>
          <a:lstStyle/>
          <a:p>
            <a:pPr algn="ctr"/>
            <a:r>
              <a:rPr lang="fr-CH" sz="24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Tableau récapitulatif des Bryophytes</a:t>
            </a:r>
            <a:endParaRPr lang="fr-FR" sz="2400" dirty="0">
              <a:solidFill>
                <a:srgbClr val="C00000"/>
              </a:solidFill>
              <a:latin typeface="Times New Roman" pitchFamily="18" charset="0"/>
              <a:cs typeface="Times New Roman" pitchFamily="18" charset="0"/>
            </a:endParaRPr>
          </a:p>
        </p:txBody>
      </p:sp>
      <p:graphicFrame>
        <p:nvGraphicFramePr>
          <p:cNvPr id="3" name="Group 114"/>
          <p:cNvGraphicFramePr>
            <a:graphicFrameLocks noGrp="1"/>
          </p:cNvGraphicFramePr>
          <p:nvPr/>
        </p:nvGraphicFramePr>
        <p:xfrm>
          <a:off x="304800" y="790575"/>
          <a:ext cx="8534400" cy="11625287"/>
        </p:xfrm>
        <a:graphic>
          <a:graphicData uri="http://schemas.openxmlformats.org/drawingml/2006/table">
            <a:tbl>
              <a:tblPr/>
              <a:tblGrid>
                <a:gridCol w="2844800"/>
                <a:gridCol w="2844800"/>
                <a:gridCol w="2844800"/>
              </a:tblGrid>
              <a:tr h="3778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800" b="1" i="0" u="none" strike="noStrike" cap="none" normalizeH="0" baseline="0" dirty="0" err="1" smtClean="0">
                          <a:ln>
                            <a:noFill/>
                          </a:ln>
                          <a:solidFill>
                            <a:schemeClr val="tx1"/>
                          </a:solidFill>
                          <a:effectLst>
                            <a:outerShdw blurRad="38100" dist="38100" dir="2700000" algn="tl">
                              <a:srgbClr val="FFFFFF"/>
                            </a:outerShdw>
                          </a:effectLst>
                          <a:latin typeface="Times New Roman" charset="0"/>
                        </a:rPr>
                        <a:t>Anthoceropsida</a:t>
                      </a:r>
                      <a:endParaRPr kumimoji="0" lang="fr-FR" sz="1800" b="1" i="0" u="none" strike="noStrike" cap="none" normalizeH="0" baseline="0" dirty="0" smtClean="0">
                        <a:ln>
                          <a:noFill/>
                        </a:ln>
                        <a:solidFill>
                          <a:schemeClr val="tx1"/>
                        </a:solidFill>
                        <a:effectLst>
                          <a:outerShdw blurRad="38100" dist="38100" dir="2700000" algn="tl">
                            <a:srgbClr val="FFFFFF"/>
                          </a:outerShdw>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800" b="1" i="0" u="none" strike="noStrike" cap="none" normalizeH="0" baseline="0" dirty="0" err="1" smtClean="0">
                          <a:ln>
                            <a:noFill/>
                          </a:ln>
                          <a:solidFill>
                            <a:schemeClr val="tx1"/>
                          </a:solidFill>
                          <a:effectLst>
                            <a:outerShdw blurRad="38100" dist="38100" dir="2700000" algn="tl">
                              <a:srgbClr val="FFFFFF"/>
                            </a:outerShdw>
                          </a:effectLst>
                          <a:latin typeface="Times New Roman" charset="0"/>
                        </a:rPr>
                        <a:t>Marchantiopsida</a:t>
                      </a:r>
                      <a:endParaRPr kumimoji="0" lang="fr-FR" sz="1800" b="1" i="0" u="none" strike="noStrike" cap="none" normalizeH="0" baseline="0" dirty="0" smtClean="0">
                        <a:ln>
                          <a:noFill/>
                        </a:ln>
                        <a:solidFill>
                          <a:schemeClr val="tx1"/>
                        </a:solidFill>
                        <a:effectLst>
                          <a:outerShdw blurRad="38100" dist="38100" dir="2700000" algn="tl">
                            <a:srgbClr val="FFFFFF"/>
                          </a:outerShdw>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H" sz="1800" b="1" i="0" u="none" strike="noStrike" cap="none" normalizeH="0" baseline="0" smtClean="0">
                          <a:ln>
                            <a:noFill/>
                          </a:ln>
                          <a:solidFill>
                            <a:schemeClr val="tx1"/>
                          </a:solidFill>
                          <a:effectLst>
                            <a:outerShdw blurRad="38100" dist="38100" dir="2700000" algn="tl">
                              <a:srgbClr val="FFFFFF"/>
                            </a:outerShdw>
                          </a:effectLst>
                          <a:latin typeface="Times New Roman" charset="0"/>
                        </a:rPr>
                        <a:t>Bryopsida</a:t>
                      </a:r>
                      <a:endParaRPr kumimoji="0" lang="fr-FR" sz="1800" b="1" i="0" u="none" strike="noStrike" cap="none" normalizeH="0" baseline="0" smtClean="0">
                        <a:ln>
                          <a:noFill/>
                        </a:ln>
                        <a:solidFill>
                          <a:schemeClr val="tx1"/>
                        </a:solidFill>
                        <a:effectLst>
                          <a:outerShdw blurRad="38100" dist="38100" dir="2700000" algn="tl">
                            <a:srgbClr val="FFFFFF"/>
                          </a:outerShdw>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r>
              <a:tr h="37941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Absence de protonéma</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Croissance du protonéma, s’il est présent, de manière apicale et intercalaire ; les parois ne sont pas obliques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Croissance du protonéma seulement apicalement, parois surtout obliques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Pas d’huile corporelle</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Présence d’huiles corporelles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Pas d’huiles corporelles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623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Rhizoïdes unicellulaires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Rhizoïdes absents ou unicellulaires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Rhizoïdes multicellulaires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37782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1" i="0" u="none" strike="noStrike" cap="none" normalizeH="0" baseline="0" smtClean="0">
                          <a:ln>
                            <a:noFill/>
                          </a:ln>
                          <a:solidFill>
                            <a:schemeClr val="tx1"/>
                          </a:solidFill>
                          <a:effectLst>
                            <a:outerShdw blurRad="38100" dist="38100" dir="2700000" algn="tl">
                              <a:srgbClr val="FFFFFF"/>
                            </a:outerShdw>
                          </a:effectLst>
                          <a:latin typeface="Times New Roman" charset="0"/>
                        </a:rPr>
                        <a:t>Pas</a:t>
                      </a:r>
                      <a:r>
                        <a:rPr kumimoji="0" lang="fr-CH" sz="1800" b="0" i="0" u="none" strike="noStrike" cap="none" normalizeH="0" baseline="0" smtClean="0">
                          <a:ln>
                            <a:noFill/>
                          </a:ln>
                          <a:solidFill>
                            <a:schemeClr val="tx1"/>
                          </a:solidFill>
                          <a:effectLst/>
                          <a:latin typeface="Times New Roman" charset="0"/>
                        </a:rPr>
                        <a:t> de feuilles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Feuilles, si présentes, bilobées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Feuilles non bilobées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37782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Grand plastide seul par cellule</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Grands plastides lenticulaires nombreux</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Grands plastides lenticulaires nombreux</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41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Thallose</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Présence à la fois des formes feuillues et thalliques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Tous feuillus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137194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1" i="0" u="none" strike="noStrike" cap="none" normalizeH="0" baseline="0" smtClean="0">
                          <a:ln>
                            <a:noFill/>
                          </a:ln>
                          <a:solidFill>
                            <a:schemeClr val="tx1"/>
                          </a:solidFill>
                          <a:effectLst>
                            <a:outerShdw blurRad="38100" dist="38100" dir="2700000" algn="tl">
                              <a:srgbClr val="C0C0C0"/>
                            </a:outerShdw>
                          </a:effectLst>
                          <a:latin typeface="Times New Roman" charset="0"/>
                        </a:rPr>
                        <a:t>Pas</a:t>
                      </a:r>
                      <a:r>
                        <a:rPr kumimoji="0" lang="fr-CH" sz="1800" b="0" i="0" u="none" strike="noStrike" cap="none" normalizeH="0" baseline="0" smtClean="0">
                          <a:ln>
                            <a:noFill/>
                          </a:ln>
                          <a:solidFill>
                            <a:schemeClr val="tx1"/>
                          </a:solidFill>
                          <a:effectLst/>
                          <a:latin typeface="Times New Roman" charset="0"/>
                        </a:rPr>
                        <a:t> de protonema par les spores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Protonéma à partir des spores produit un seul bourgeon</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Protonéma à partir d’un spore capable de produire plus d’un bourgeon (excepté les Sphagnales)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Cellules du protonéma possèdent des parois fines et décolorées</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Certaines cellules </a:t>
                      </a:r>
                      <a:r>
                        <a:rPr kumimoji="0" lang="fr-CH" sz="1800" b="0" i="0" u="none" strike="noStrike" cap="none" normalizeH="0" baseline="0" dirty="0" err="1" smtClean="0">
                          <a:ln>
                            <a:noFill/>
                          </a:ln>
                          <a:solidFill>
                            <a:schemeClr val="tx1"/>
                          </a:solidFill>
                          <a:effectLst/>
                          <a:latin typeface="Times New Roman" charset="0"/>
                        </a:rPr>
                        <a:t>protonémales</a:t>
                      </a:r>
                      <a:r>
                        <a:rPr kumimoji="0" lang="fr-CH" sz="1800" b="0" i="0" u="none" strike="noStrike" cap="none" normalizeH="0" baseline="0" dirty="0" smtClean="0">
                          <a:ln>
                            <a:noFill/>
                          </a:ln>
                          <a:solidFill>
                            <a:schemeClr val="tx1"/>
                          </a:solidFill>
                          <a:effectLst/>
                          <a:latin typeface="Times New Roman" charset="0"/>
                        </a:rPr>
                        <a:t> possèdent des parois brunies épaissies (</a:t>
                      </a:r>
                      <a:r>
                        <a:rPr kumimoji="0" lang="fr-CH" sz="1800" b="0" i="0" u="none" strike="noStrike" cap="none" normalizeH="0" baseline="0" dirty="0" err="1" smtClean="0">
                          <a:ln>
                            <a:noFill/>
                          </a:ln>
                          <a:solidFill>
                            <a:schemeClr val="tx1"/>
                          </a:solidFill>
                          <a:effectLst/>
                          <a:latin typeface="Times New Roman" charset="0"/>
                        </a:rPr>
                        <a:t>caulonéma</a:t>
                      </a:r>
                      <a:r>
                        <a:rPr kumimoji="0" lang="fr-CH" sz="1800" b="0" i="0" u="none" strike="noStrike" cap="none" normalizeH="0" baseline="0" dirty="0" smtClean="0">
                          <a:ln>
                            <a:noFill/>
                          </a:ln>
                          <a:solidFill>
                            <a:schemeClr val="tx1"/>
                          </a:solidFill>
                          <a:effectLst/>
                          <a:latin typeface="Times New Roman" charset="0"/>
                        </a:rPr>
                        <a:t>)</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40163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Organes sexuels immergés dans le thalle</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Organes sexuels émergents</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Organes sexuels émergents</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623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Sporophyte non limité : sporophyte continu de grandir</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Sporophyte contenu dans les calyptres et le périanthe ou le pseudopérianthe</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Sporophyte émergeant tôt à partir des </a:t>
                      </a:r>
                      <a:r>
                        <a:rPr kumimoji="0" lang="fr-CH" sz="1800" b="0" i="0" u="none" strike="noStrike" cap="none" normalizeH="0" baseline="0" dirty="0" err="1" smtClean="0">
                          <a:ln>
                            <a:noFill/>
                          </a:ln>
                          <a:solidFill>
                            <a:schemeClr val="tx1"/>
                          </a:solidFill>
                          <a:effectLst/>
                          <a:latin typeface="Times New Roman" charset="0"/>
                        </a:rPr>
                        <a:t>calyptres</a:t>
                      </a:r>
                      <a:r>
                        <a:rPr kumimoji="0" lang="fr-CH" sz="1800" b="0" i="0" u="none" strike="noStrike" cap="none" normalizeH="0" baseline="0" dirty="0" smtClean="0">
                          <a:ln>
                            <a:noFill/>
                          </a:ln>
                          <a:solidFill>
                            <a:schemeClr val="tx1"/>
                          </a:solidFill>
                          <a:effectLst/>
                          <a:latin typeface="Times New Roman" charset="0"/>
                        </a:rPr>
                        <a:t>. Maturation après sa rupture</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1" i="0" u="none" strike="noStrike" cap="none" normalizeH="0" baseline="0" smtClean="0">
                          <a:ln>
                            <a:noFill/>
                          </a:ln>
                          <a:solidFill>
                            <a:schemeClr val="tx1"/>
                          </a:solidFill>
                          <a:effectLst>
                            <a:outerShdw blurRad="38100" dist="38100" dir="2700000" algn="tl">
                              <a:srgbClr val="C0C0C0"/>
                            </a:outerShdw>
                          </a:effectLst>
                          <a:latin typeface="Times New Roman" charset="0"/>
                        </a:rPr>
                        <a:t>Pas</a:t>
                      </a:r>
                      <a:r>
                        <a:rPr kumimoji="0" lang="fr-CH" sz="1800" b="0" i="0" u="none" strike="noStrike" cap="none" normalizeH="0" baseline="0" smtClean="0">
                          <a:ln>
                            <a:noFill/>
                          </a:ln>
                          <a:solidFill>
                            <a:schemeClr val="tx1"/>
                          </a:solidFill>
                          <a:effectLst/>
                          <a:latin typeface="Times New Roman" charset="0"/>
                        </a:rPr>
                        <a:t> de sètes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Sètes du sporophyte, si présent, s’allongent seulement à maturité</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err="1" smtClean="0">
                          <a:ln>
                            <a:noFill/>
                          </a:ln>
                          <a:solidFill>
                            <a:schemeClr val="tx1"/>
                          </a:solidFill>
                          <a:effectLst/>
                          <a:latin typeface="Times New Roman" charset="0"/>
                        </a:rPr>
                        <a:t>Sètes</a:t>
                      </a:r>
                      <a:r>
                        <a:rPr kumimoji="0" lang="fr-CH" sz="1800" b="0" i="0" u="none" strike="noStrike" cap="none" normalizeH="0" baseline="0" dirty="0" smtClean="0">
                          <a:ln>
                            <a:noFill/>
                          </a:ln>
                          <a:solidFill>
                            <a:schemeClr val="tx1"/>
                          </a:solidFill>
                          <a:effectLst/>
                          <a:latin typeface="Times New Roman" charset="0"/>
                        </a:rPr>
                        <a:t> s’allongeant durant l’ontogenèse ; absence chez les Sphagnales et les </a:t>
                      </a:r>
                      <a:r>
                        <a:rPr kumimoji="0" lang="fr-CH" sz="1800" b="0" i="0" u="none" strike="noStrike" cap="none" normalizeH="0" baseline="0" dirty="0" err="1" smtClean="0">
                          <a:ln>
                            <a:noFill/>
                          </a:ln>
                          <a:solidFill>
                            <a:schemeClr val="tx1"/>
                          </a:solidFill>
                          <a:effectLst/>
                          <a:latin typeface="Times New Roman" charset="0"/>
                        </a:rPr>
                        <a:t>Andreaeales</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41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Présence de « pseudoelaters »</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 Elaters » présents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 </a:t>
                      </a:r>
                      <a:r>
                        <a:rPr kumimoji="0" lang="fr-CH" sz="1800" b="0" i="0" u="none" strike="noStrike" cap="none" normalizeH="0" baseline="0" dirty="0" err="1" smtClean="0">
                          <a:ln>
                            <a:noFill/>
                          </a:ln>
                          <a:solidFill>
                            <a:schemeClr val="tx1"/>
                          </a:solidFill>
                          <a:effectLst/>
                          <a:latin typeface="Times New Roman" charset="0"/>
                        </a:rPr>
                        <a:t>Elaters</a:t>
                      </a:r>
                      <a:r>
                        <a:rPr kumimoji="0" lang="fr-CH" sz="1800" b="0" i="0" u="none" strike="noStrike" cap="none" normalizeH="0" baseline="0" dirty="0" smtClean="0">
                          <a:ln>
                            <a:noFill/>
                          </a:ln>
                          <a:solidFill>
                            <a:schemeClr val="tx1"/>
                          </a:solidFill>
                          <a:effectLst/>
                          <a:latin typeface="Times New Roman" charset="0"/>
                        </a:rPr>
                        <a:t> » absentes</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37782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Sporophytes manquent d’operculum, de péristome et d’annulus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Sporophytes sans </a:t>
                      </a:r>
                      <a:r>
                        <a:rPr kumimoji="0" lang="fr-CH" sz="1800" b="0" i="0" u="none" strike="noStrike" cap="none" normalizeH="0" baseline="0" dirty="0" err="1" smtClean="0">
                          <a:ln>
                            <a:noFill/>
                          </a:ln>
                          <a:solidFill>
                            <a:schemeClr val="tx1"/>
                          </a:solidFill>
                          <a:effectLst/>
                          <a:latin typeface="Times New Roman" charset="0"/>
                        </a:rPr>
                        <a:t>operculum</a:t>
                      </a:r>
                      <a:r>
                        <a:rPr kumimoji="0" lang="fr-CH" sz="1800" b="0" i="0" u="none" strike="noStrike" cap="none" normalizeH="0" baseline="0" dirty="0" smtClean="0">
                          <a:ln>
                            <a:noFill/>
                          </a:ln>
                          <a:solidFill>
                            <a:schemeClr val="tx1"/>
                          </a:solidFill>
                          <a:effectLst/>
                          <a:latin typeface="Times New Roman" charset="0"/>
                        </a:rPr>
                        <a:t>, péristome, ni </a:t>
                      </a:r>
                      <a:r>
                        <a:rPr kumimoji="0" lang="fr-CH" sz="1800" b="0" i="0" u="none" strike="noStrike" cap="none" normalizeH="0" baseline="0" dirty="0" err="1" smtClean="0">
                          <a:ln>
                            <a:noFill/>
                          </a:ln>
                          <a:solidFill>
                            <a:schemeClr val="tx1"/>
                          </a:solidFill>
                          <a:effectLst/>
                          <a:latin typeface="Times New Roman" charset="0"/>
                        </a:rPr>
                        <a:t>annulus</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Sporophytes avec </a:t>
                      </a:r>
                      <a:r>
                        <a:rPr kumimoji="0" lang="fr-CH" sz="1800" b="0" i="0" u="none" strike="noStrike" cap="none" normalizeH="0" baseline="0" dirty="0" err="1" smtClean="0">
                          <a:ln>
                            <a:noFill/>
                          </a:ln>
                          <a:solidFill>
                            <a:schemeClr val="tx1"/>
                          </a:solidFill>
                          <a:effectLst/>
                          <a:latin typeface="Times New Roman" charset="0"/>
                        </a:rPr>
                        <a:t>operculum</a:t>
                      </a:r>
                      <a:r>
                        <a:rPr kumimoji="0" lang="fr-CH" sz="1800" b="0" i="0" u="none" strike="noStrike" cap="none" normalizeH="0" baseline="0" dirty="0" smtClean="0">
                          <a:ln>
                            <a:noFill/>
                          </a:ln>
                          <a:solidFill>
                            <a:schemeClr val="tx1"/>
                          </a:solidFill>
                          <a:effectLst/>
                          <a:latin typeface="Times New Roman" charset="0"/>
                        </a:rPr>
                        <a:t>, péristome et </a:t>
                      </a:r>
                      <a:r>
                        <a:rPr kumimoji="0" lang="fr-CH" sz="1800" b="0" i="0" u="none" strike="noStrike" cap="none" normalizeH="0" baseline="0" dirty="0" err="1" smtClean="0">
                          <a:ln>
                            <a:noFill/>
                          </a:ln>
                          <a:solidFill>
                            <a:schemeClr val="tx1"/>
                          </a:solidFill>
                          <a:effectLst/>
                          <a:latin typeface="Times New Roman" charset="0"/>
                        </a:rPr>
                        <a:t>annulus</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357158" y="214290"/>
          <a:ext cx="8534400" cy="5486400"/>
        </p:xfrm>
        <a:graphic>
          <a:graphicData uri="http://schemas.openxmlformats.org/drawingml/2006/table">
            <a:tbl>
              <a:tblPr/>
              <a:tblGrid>
                <a:gridCol w="2844800"/>
                <a:gridCol w="2844800"/>
                <a:gridCol w="2844800"/>
              </a:tblGrid>
              <a:tr h="31591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Cellules du protonéma possèdent des parois fines et décolorées</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Certaines cellules </a:t>
                      </a:r>
                      <a:r>
                        <a:rPr kumimoji="0" lang="fr-CH" sz="1800" b="0" i="0" u="none" strike="noStrike" cap="none" normalizeH="0" baseline="0" dirty="0" err="1" smtClean="0">
                          <a:ln>
                            <a:noFill/>
                          </a:ln>
                          <a:solidFill>
                            <a:schemeClr val="tx1"/>
                          </a:solidFill>
                          <a:effectLst/>
                          <a:latin typeface="Times New Roman" charset="0"/>
                        </a:rPr>
                        <a:t>protonémales</a:t>
                      </a:r>
                      <a:r>
                        <a:rPr kumimoji="0" lang="fr-CH" sz="1800" b="0" i="0" u="none" strike="noStrike" cap="none" normalizeH="0" baseline="0" dirty="0" smtClean="0">
                          <a:ln>
                            <a:noFill/>
                          </a:ln>
                          <a:solidFill>
                            <a:schemeClr val="tx1"/>
                          </a:solidFill>
                          <a:effectLst/>
                          <a:latin typeface="Times New Roman" charset="0"/>
                        </a:rPr>
                        <a:t> possèdent des parois brunies épaissies (</a:t>
                      </a:r>
                      <a:r>
                        <a:rPr kumimoji="0" lang="fr-CH" sz="1800" b="0" i="0" u="none" strike="noStrike" cap="none" normalizeH="0" baseline="0" dirty="0" err="1" smtClean="0">
                          <a:ln>
                            <a:noFill/>
                          </a:ln>
                          <a:solidFill>
                            <a:schemeClr val="tx1"/>
                          </a:solidFill>
                          <a:effectLst/>
                          <a:latin typeface="Times New Roman" charset="0"/>
                        </a:rPr>
                        <a:t>caulonéma</a:t>
                      </a:r>
                      <a:r>
                        <a:rPr kumimoji="0" lang="fr-CH" sz="1800" b="0" i="0" u="none" strike="noStrike" cap="none" normalizeH="0" baseline="0" dirty="0" smtClean="0">
                          <a:ln>
                            <a:noFill/>
                          </a:ln>
                          <a:solidFill>
                            <a:schemeClr val="tx1"/>
                          </a:solidFill>
                          <a:effectLst/>
                          <a:latin typeface="Times New Roman" charset="0"/>
                        </a:rPr>
                        <a:t>)</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40163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Organes sexuels immergés dans le thalle</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Organes sexuels émergents</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Organes sexuels émergents</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623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Sporophyte non limité : sporophyte continu de grandir</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Sporophyte contenu dans les calyptres et le périanthe ou le pseudopérianthe</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Sporophyte émergeant tôt à partir des </a:t>
                      </a:r>
                      <a:r>
                        <a:rPr kumimoji="0" lang="fr-CH" sz="1800" b="0" i="0" u="none" strike="noStrike" cap="none" normalizeH="0" baseline="0" dirty="0" err="1" smtClean="0">
                          <a:ln>
                            <a:noFill/>
                          </a:ln>
                          <a:solidFill>
                            <a:schemeClr val="tx1"/>
                          </a:solidFill>
                          <a:effectLst/>
                          <a:latin typeface="Times New Roman" charset="0"/>
                        </a:rPr>
                        <a:t>calyptres</a:t>
                      </a:r>
                      <a:r>
                        <a:rPr kumimoji="0" lang="fr-CH" sz="1800" b="0" i="0" u="none" strike="noStrike" cap="none" normalizeH="0" baseline="0" dirty="0" smtClean="0">
                          <a:ln>
                            <a:noFill/>
                          </a:ln>
                          <a:solidFill>
                            <a:schemeClr val="tx1"/>
                          </a:solidFill>
                          <a:effectLst/>
                          <a:latin typeface="Times New Roman" charset="0"/>
                        </a:rPr>
                        <a:t>. Maturation après sa rupture</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1" i="0" u="none" strike="noStrike" cap="none" normalizeH="0" baseline="0" smtClean="0">
                          <a:ln>
                            <a:noFill/>
                          </a:ln>
                          <a:solidFill>
                            <a:schemeClr val="tx1"/>
                          </a:solidFill>
                          <a:effectLst>
                            <a:outerShdw blurRad="38100" dist="38100" dir="2700000" algn="tl">
                              <a:srgbClr val="C0C0C0"/>
                            </a:outerShdw>
                          </a:effectLst>
                          <a:latin typeface="Times New Roman" charset="0"/>
                        </a:rPr>
                        <a:t>Pas</a:t>
                      </a:r>
                      <a:r>
                        <a:rPr kumimoji="0" lang="fr-CH" sz="1800" b="0" i="0" u="none" strike="noStrike" cap="none" normalizeH="0" baseline="0" smtClean="0">
                          <a:ln>
                            <a:noFill/>
                          </a:ln>
                          <a:solidFill>
                            <a:schemeClr val="tx1"/>
                          </a:solidFill>
                          <a:effectLst/>
                          <a:latin typeface="Times New Roman" charset="0"/>
                        </a:rPr>
                        <a:t> de sètes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Sètes du sporophyte, si présent, s’allongent seulement à maturité</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err="1" smtClean="0">
                          <a:ln>
                            <a:noFill/>
                          </a:ln>
                          <a:solidFill>
                            <a:schemeClr val="tx1"/>
                          </a:solidFill>
                          <a:effectLst/>
                          <a:latin typeface="Times New Roman" charset="0"/>
                        </a:rPr>
                        <a:t>Sètes</a:t>
                      </a:r>
                      <a:r>
                        <a:rPr kumimoji="0" lang="fr-CH" sz="1800" b="0" i="0" u="none" strike="noStrike" cap="none" normalizeH="0" baseline="0" dirty="0" smtClean="0">
                          <a:ln>
                            <a:noFill/>
                          </a:ln>
                          <a:solidFill>
                            <a:schemeClr val="tx1"/>
                          </a:solidFill>
                          <a:effectLst/>
                          <a:latin typeface="Times New Roman" charset="0"/>
                        </a:rPr>
                        <a:t> s’allongeant durant l’ontogenèse ; absence chez les Sphagnales et les </a:t>
                      </a:r>
                      <a:r>
                        <a:rPr kumimoji="0" lang="fr-CH" sz="1800" b="0" i="0" u="none" strike="noStrike" cap="none" normalizeH="0" baseline="0" dirty="0" err="1" smtClean="0">
                          <a:ln>
                            <a:noFill/>
                          </a:ln>
                          <a:solidFill>
                            <a:schemeClr val="tx1"/>
                          </a:solidFill>
                          <a:effectLst/>
                          <a:latin typeface="Times New Roman" charset="0"/>
                        </a:rPr>
                        <a:t>Andreaeales</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41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Présence de « pseudoelaters »</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 Elaters » présents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 </a:t>
                      </a:r>
                      <a:r>
                        <a:rPr kumimoji="0" lang="fr-CH" sz="1800" b="0" i="0" u="none" strike="noStrike" cap="none" normalizeH="0" baseline="0" dirty="0" err="1" smtClean="0">
                          <a:ln>
                            <a:noFill/>
                          </a:ln>
                          <a:solidFill>
                            <a:schemeClr val="tx1"/>
                          </a:solidFill>
                          <a:effectLst/>
                          <a:latin typeface="Times New Roman" charset="0"/>
                        </a:rPr>
                        <a:t>Elaters</a:t>
                      </a:r>
                      <a:r>
                        <a:rPr kumimoji="0" lang="fr-CH" sz="1800" b="0" i="0" u="none" strike="noStrike" cap="none" normalizeH="0" baseline="0" dirty="0" smtClean="0">
                          <a:ln>
                            <a:noFill/>
                          </a:ln>
                          <a:solidFill>
                            <a:schemeClr val="tx1"/>
                          </a:solidFill>
                          <a:effectLst/>
                          <a:latin typeface="Times New Roman" charset="0"/>
                        </a:rPr>
                        <a:t> » absentes</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37782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smtClean="0">
                          <a:ln>
                            <a:noFill/>
                          </a:ln>
                          <a:solidFill>
                            <a:schemeClr val="tx1"/>
                          </a:solidFill>
                          <a:effectLst/>
                          <a:latin typeface="Times New Roman" charset="0"/>
                        </a:rPr>
                        <a:t>Sporophytes manquent d’operculum, de péristome et d’annulus</a:t>
                      </a:r>
                      <a:endParaRPr kumimoji="0" lang="fr-FR" sz="1800" b="0" i="0" u="none" strike="noStrike" cap="none" normalizeH="0" baseline="0" smtClean="0">
                        <a:ln>
                          <a:noFill/>
                        </a:ln>
                        <a:solidFill>
                          <a:schemeClr val="tx1"/>
                        </a:solidFill>
                        <a:effectLst/>
                        <a:latin typeface="Times New Roma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Sporophytes sans </a:t>
                      </a:r>
                      <a:r>
                        <a:rPr kumimoji="0" lang="fr-CH" sz="1800" b="0" i="0" u="none" strike="noStrike" cap="none" normalizeH="0" baseline="0" dirty="0" err="1" smtClean="0">
                          <a:ln>
                            <a:noFill/>
                          </a:ln>
                          <a:solidFill>
                            <a:schemeClr val="tx1"/>
                          </a:solidFill>
                          <a:effectLst/>
                          <a:latin typeface="Times New Roman" charset="0"/>
                        </a:rPr>
                        <a:t>operculum</a:t>
                      </a:r>
                      <a:r>
                        <a:rPr kumimoji="0" lang="fr-CH" sz="1800" b="0" i="0" u="none" strike="noStrike" cap="none" normalizeH="0" baseline="0" dirty="0" smtClean="0">
                          <a:ln>
                            <a:noFill/>
                          </a:ln>
                          <a:solidFill>
                            <a:schemeClr val="tx1"/>
                          </a:solidFill>
                          <a:effectLst/>
                          <a:latin typeface="Times New Roman" charset="0"/>
                        </a:rPr>
                        <a:t>, péristome, ni </a:t>
                      </a:r>
                      <a:r>
                        <a:rPr kumimoji="0" lang="fr-CH" sz="1800" b="0" i="0" u="none" strike="noStrike" cap="none" normalizeH="0" baseline="0" dirty="0" err="1" smtClean="0">
                          <a:ln>
                            <a:noFill/>
                          </a:ln>
                          <a:solidFill>
                            <a:schemeClr val="tx1"/>
                          </a:solidFill>
                          <a:effectLst/>
                          <a:latin typeface="Times New Roman" charset="0"/>
                        </a:rPr>
                        <a:t>annulus</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H" sz="1800" b="0" i="0" u="none" strike="noStrike" cap="none" normalizeH="0" baseline="0" dirty="0" smtClean="0">
                          <a:ln>
                            <a:noFill/>
                          </a:ln>
                          <a:solidFill>
                            <a:schemeClr val="tx1"/>
                          </a:solidFill>
                          <a:effectLst/>
                          <a:latin typeface="Times New Roman" charset="0"/>
                        </a:rPr>
                        <a:t>Sporophytes avec </a:t>
                      </a:r>
                      <a:r>
                        <a:rPr kumimoji="0" lang="fr-CH" sz="1800" b="0" i="0" u="none" strike="noStrike" cap="none" normalizeH="0" baseline="0" dirty="0" err="1" smtClean="0">
                          <a:ln>
                            <a:noFill/>
                          </a:ln>
                          <a:solidFill>
                            <a:schemeClr val="tx1"/>
                          </a:solidFill>
                          <a:effectLst/>
                          <a:latin typeface="Times New Roman" charset="0"/>
                        </a:rPr>
                        <a:t>operculum</a:t>
                      </a:r>
                      <a:r>
                        <a:rPr kumimoji="0" lang="fr-CH" sz="1800" b="0" i="0" u="none" strike="noStrike" cap="none" normalizeH="0" baseline="0" dirty="0" smtClean="0">
                          <a:ln>
                            <a:noFill/>
                          </a:ln>
                          <a:solidFill>
                            <a:schemeClr val="tx1"/>
                          </a:solidFill>
                          <a:effectLst/>
                          <a:latin typeface="Times New Roman" charset="0"/>
                        </a:rPr>
                        <a:t>, péristome et </a:t>
                      </a:r>
                      <a:r>
                        <a:rPr kumimoji="0" lang="fr-CH" sz="1800" b="0" i="0" u="none" strike="noStrike" cap="none" normalizeH="0" baseline="0" dirty="0" err="1" smtClean="0">
                          <a:ln>
                            <a:noFill/>
                          </a:ln>
                          <a:solidFill>
                            <a:schemeClr val="tx1"/>
                          </a:solidFill>
                          <a:effectLst/>
                          <a:latin typeface="Times New Roman" charset="0"/>
                        </a:rPr>
                        <a:t>annulus</a:t>
                      </a:r>
                      <a:endParaRPr kumimoji="0" lang="fr-FR" sz="1800" b="0" i="0" u="none" strike="noStrike" cap="none" normalizeH="0" baseline="0" dirty="0" smtClean="0">
                        <a:ln>
                          <a:noFill/>
                        </a:ln>
                        <a:solidFill>
                          <a:schemeClr val="tx1"/>
                        </a:solidFill>
                        <a:effectLst/>
                        <a:latin typeface="Times New Roman"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WordArt 3" descr="Papier Kraft"/>
          <p:cNvSpPr>
            <a:spLocks noChangeArrowheads="1" noChangeShapeType="1" noTextEdit="1"/>
          </p:cNvSpPr>
          <p:nvPr/>
        </p:nvSpPr>
        <p:spPr bwMode="auto">
          <a:xfrm>
            <a:off x="1600200" y="1530350"/>
            <a:ext cx="5943600" cy="3803650"/>
          </a:xfrm>
          <a:prstGeom prst="rect">
            <a:avLst/>
          </a:prstGeom>
        </p:spPr>
        <p:txBody>
          <a:bodyPr wrap="none" fromWordArt="1">
            <a:prstTxWarp prst="textPlain">
              <a:avLst>
                <a:gd name="adj" fmla="val 50000"/>
              </a:avLst>
            </a:prstTxWarp>
          </a:bodyPr>
          <a:lstStyle/>
          <a:p>
            <a:pPr algn="ctr"/>
            <a:r>
              <a:rPr lang="fr-FR" sz="3600" kern="10" dirty="0" err="1">
                <a:ln w="9525">
                  <a:solidFill>
                    <a:srgbClr val="008000"/>
                  </a:solidFill>
                  <a:round/>
                  <a:headEnd/>
                  <a:tailEnd/>
                </a:ln>
                <a:solidFill>
                  <a:srgbClr val="FF0000"/>
                </a:solidFill>
                <a:effectLst>
                  <a:outerShdw dist="563972" dir="14049741" sx="125000" sy="125000" algn="tl" rotWithShape="0">
                    <a:srgbClr val="C7DFD3"/>
                  </a:outerShdw>
                </a:effectLst>
                <a:latin typeface="Times New Roman"/>
                <a:cs typeface="Times New Roman"/>
              </a:rPr>
              <a:t>Ptérydophytes</a:t>
            </a:r>
            <a:endParaRPr lang="fr-FR" sz="3600" kern="10" dirty="0">
              <a:ln w="9525">
                <a:solidFill>
                  <a:srgbClr val="008000"/>
                </a:solidFill>
                <a:round/>
                <a:headEnd/>
                <a:tailEnd/>
              </a:ln>
              <a:solidFill>
                <a:srgbClr val="FF0000"/>
              </a:solidFill>
              <a:effectLst>
                <a:outerShdw dist="563972" dir="14049741" sx="125000" sy="125000" algn="tl" rotWithShape="0">
                  <a:srgbClr val="C7DFD3"/>
                </a:outerShdw>
              </a:effectLst>
              <a:latin typeface="Times New Roman"/>
              <a:cs typeface="Times New Roman"/>
            </a:endParaRPr>
          </a:p>
        </p:txBody>
      </p:sp>
    </p:spTree>
    <p:extLst>
      <p:ext uri="{BB962C8B-B14F-4D97-AF65-F5344CB8AC3E}">
        <p14:creationId xmlns="" xmlns:p14="http://schemas.microsoft.com/office/powerpoint/2010/main" val="9514515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ryopteris"/>
          <p:cNvPicPr>
            <a:picLocks noChangeAspect="1" noChangeArrowheads="1"/>
          </p:cNvPicPr>
          <p:nvPr/>
        </p:nvPicPr>
        <p:blipFill>
          <a:blip r:embed="rId2" cstate="print"/>
          <a:srcRect/>
          <a:stretch>
            <a:fillRect/>
          </a:stretch>
        </p:blipFill>
        <p:spPr bwMode="auto">
          <a:xfrm>
            <a:off x="4572000" y="0"/>
            <a:ext cx="4572000" cy="3181350"/>
          </a:xfrm>
          <a:prstGeom prst="rect">
            <a:avLst/>
          </a:prstGeom>
          <a:noFill/>
        </p:spPr>
      </p:pic>
      <p:sp>
        <p:nvSpPr>
          <p:cNvPr id="45059" name="Text Box 3"/>
          <p:cNvSpPr txBox="1">
            <a:spLocks noChangeArrowheads="1"/>
          </p:cNvSpPr>
          <p:nvPr/>
        </p:nvSpPr>
        <p:spPr bwMode="auto">
          <a:xfrm>
            <a:off x="250825" y="2955925"/>
            <a:ext cx="3889375" cy="946150"/>
          </a:xfrm>
          <a:prstGeom prst="rect">
            <a:avLst/>
          </a:prstGeom>
          <a:noFill/>
          <a:ln w="9525">
            <a:noFill/>
            <a:miter lim="800000"/>
            <a:headEnd/>
            <a:tailEnd/>
          </a:ln>
          <a:effectLst/>
        </p:spPr>
        <p:txBody>
          <a:bodyPr>
            <a:spAutoFit/>
          </a:bodyPr>
          <a:lstStyle/>
          <a:p>
            <a:pPr>
              <a:spcBef>
                <a:spcPct val="50000"/>
              </a:spcBef>
            </a:pPr>
            <a:r>
              <a:rPr lang="fr-FR" sz="2800">
                <a:solidFill>
                  <a:schemeClr val="bg1"/>
                </a:solidFill>
              </a:rPr>
              <a:t>Filicopsides (11 familles)</a:t>
            </a:r>
          </a:p>
        </p:txBody>
      </p:sp>
      <p:pic>
        <p:nvPicPr>
          <p:cNvPr id="45060" name="Picture 4" descr="Athyrium filix-femina"/>
          <p:cNvPicPr>
            <a:picLocks noChangeAspect="1" noChangeArrowheads="1"/>
          </p:cNvPicPr>
          <p:nvPr/>
        </p:nvPicPr>
        <p:blipFill>
          <a:blip r:embed="rId3" cstate="print"/>
          <a:srcRect/>
          <a:stretch>
            <a:fillRect/>
          </a:stretch>
        </p:blipFill>
        <p:spPr bwMode="auto">
          <a:xfrm>
            <a:off x="4572000" y="3141663"/>
            <a:ext cx="4572000" cy="3716337"/>
          </a:xfrm>
          <a:prstGeom prst="rect">
            <a:avLst/>
          </a:prstGeom>
          <a:noFill/>
        </p:spPr>
      </p:pic>
      <p:sp>
        <p:nvSpPr>
          <p:cNvPr id="45061" name="Text Box 5"/>
          <p:cNvSpPr txBox="1">
            <a:spLocks noChangeArrowheads="1"/>
          </p:cNvSpPr>
          <p:nvPr/>
        </p:nvSpPr>
        <p:spPr bwMode="auto">
          <a:xfrm>
            <a:off x="2627313" y="981075"/>
            <a:ext cx="1727200" cy="366713"/>
          </a:xfrm>
          <a:prstGeom prst="rect">
            <a:avLst/>
          </a:prstGeom>
          <a:noFill/>
          <a:ln w="9525">
            <a:noFill/>
            <a:miter lim="800000"/>
            <a:headEnd/>
            <a:tailEnd/>
          </a:ln>
          <a:effectLst/>
        </p:spPr>
        <p:txBody>
          <a:bodyPr>
            <a:spAutoFit/>
          </a:bodyPr>
          <a:lstStyle/>
          <a:p>
            <a:pPr>
              <a:spcBef>
                <a:spcPct val="50000"/>
              </a:spcBef>
            </a:pPr>
            <a:r>
              <a:rPr lang="fr-FR" i="1">
                <a:solidFill>
                  <a:schemeClr val="bg1"/>
                </a:solidFill>
              </a:rPr>
              <a:t>Dryopteris sp.</a:t>
            </a:r>
            <a:endParaRPr lang="fr-FR"/>
          </a:p>
        </p:txBody>
      </p:sp>
      <p:sp>
        <p:nvSpPr>
          <p:cNvPr id="45062" name="Rectangle 6"/>
          <p:cNvSpPr>
            <a:spLocks noChangeArrowheads="1"/>
          </p:cNvSpPr>
          <p:nvPr/>
        </p:nvSpPr>
        <p:spPr bwMode="auto">
          <a:xfrm>
            <a:off x="2330450" y="4508500"/>
            <a:ext cx="2241550" cy="779463"/>
          </a:xfrm>
          <a:prstGeom prst="rect">
            <a:avLst/>
          </a:prstGeom>
          <a:noFill/>
          <a:ln w="9525">
            <a:noFill/>
            <a:miter lim="800000"/>
            <a:headEnd/>
            <a:tailEnd/>
          </a:ln>
          <a:effectLst/>
        </p:spPr>
        <p:txBody>
          <a:bodyPr wrap="none">
            <a:spAutoFit/>
          </a:bodyPr>
          <a:lstStyle/>
          <a:p>
            <a:pPr>
              <a:spcBef>
                <a:spcPct val="50000"/>
              </a:spcBef>
            </a:pPr>
            <a:r>
              <a:rPr lang="fr-FR" i="1">
                <a:solidFill>
                  <a:schemeClr val="bg1"/>
                </a:solidFill>
              </a:rPr>
              <a:t>Athyrium filix-femina</a:t>
            </a:r>
          </a:p>
          <a:p>
            <a:pPr>
              <a:spcBef>
                <a:spcPct val="50000"/>
              </a:spcBef>
            </a:pPr>
            <a:r>
              <a:rPr lang="fr-FR" i="1">
                <a:solidFill>
                  <a:schemeClr val="bg1"/>
                </a:solidFill>
              </a:rPr>
              <a:t>(fougère femelle)</a:t>
            </a:r>
          </a:p>
        </p:txBody>
      </p:sp>
      <p:sp>
        <p:nvSpPr>
          <p:cNvPr id="45063" name="Text Box 7"/>
          <p:cNvSpPr txBox="1">
            <a:spLocks noChangeArrowheads="1"/>
          </p:cNvSpPr>
          <p:nvPr/>
        </p:nvSpPr>
        <p:spPr bwMode="auto">
          <a:xfrm>
            <a:off x="0" y="0"/>
            <a:ext cx="2230438" cy="396875"/>
          </a:xfrm>
          <a:prstGeom prst="rect">
            <a:avLst/>
          </a:prstGeom>
          <a:noFill/>
          <a:ln w="9525">
            <a:noFill/>
            <a:miter lim="800000"/>
            <a:headEnd/>
            <a:tailEnd/>
          </a:ln>
          <a:effectLst/>
        </p:spPr>
        <p:txBody>
          <a:bodyPr>
            <a:spAutoFit/>
          </a:bodyPr>
          <a:lstStyle/>
          <a:p>
            <a:pPr>
              <a:spcBef>
                <a:spcPct val="50000"/>
              </a:spcBef>
            </a:pPr>
            <a:r>
              <a:rPr lang="fr-FR" sz="2000">
                <a:solidFill>
                  <a:srgbClr val="FFFF99"/>
                </a:solidFill>
              </a:rPr>
              <a:t>Leptoporangées</a:t>
            </a:r>
          </a:p>
        </p:txBody>
      </p:sp>
    </p:spTree>
    <p:extLst>
      <p:ext uri="{BB962C8B-B14F-4D97-AF65-F5344CB8AC3E}">
        <p14:creationId xmlns="" xmlns:p14="http://schemas.microsoft.com/office/powerpoint/2010/main" val="17511627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2297242" y="628909"/>
            <a:ext cx="3900428"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fr-FR" sz="32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Les Ptéridophytes.</a:t>
            </a:r>
            <a:endParaRPr kumimoji="0" lang="fr-FR" sz="3200" b="0" i="0" u="none" strike="noStrike" cap="none" normalizeH="0" baseline="0" dirty="0" smtClean="0">
              <a:ln>
                <a:noFill/>
              </a:ln>
              <a:solidFill>
                <a:srgbClr val="C00000"/>
              </a:solidFill>
              <a:effectLst/>
              <a:latin typeface="Times New Roman" pitchFamily="18" charset="0"/>
              <a:cs typeface="Times New Roman" pitchFamily="18" charset="0"/>
            </a:endParaRPr>
          </a:p>
        </p:txBody>
      </p:sp>
      <p:pic>
        <p:nvPicPr>
          <p:cNvPr id="3" name="Image 2" descr="Evolution"/>
          <p:cNvPicPr/>
          <p:nvPr/>
        </p:nvPicPr>
        <p:blipFill>
          <a:blip r:embed="rId2" cstate="print"/>
          <a:srcRect/>
          <a:stretch>
            <a:fillRect/>
          </a:stretch>
        </p:blipFill>
        <p:spPr bwMode="auto">
          <a:xfrm>
            <a:off x="395536" y="1484784"/>
            <a:ext cx="8568952" cy="1454516"/>
          </a:xfrm>
          <a:prstGeom prst="rect">
            <a:avLst/>
          </a:prstGeom>
          <a:noFill/>
          <a:ln w="9525">
            <a:noFill/>
            <a:miter lim="800000"/>
            <a:headEnd/>
            <a:tailEnd/>
          </a:ln>
        </p:spPr>
      </p:pic>
      <p:sp>
        <p:nvSpPr>
          <p:cNvPr id="7" name="ZoneTexte 6"/>
          <p:cNvSpPr txBox="1"/>
          <p:nvPr/>
        </p:nvSpPr>
        <p:spPr>
          <a:xfrm>
            <a:off x="467544" y="3068960"/>
            <a:ext cx="8496944" cy="3416320"/>
          </a:xfrm>
          <a:prstGeom prst="rect">
            <a:avLst/>
          </a:prstGeom>
          <a:noFill/>
        </p:spPr>
        <p:txBody>
          <a:bodyPr wrap="square" rtlCol="0">
            <a:spAutoFit/>
          </a:bodyPr>
          <a:lstStyle/>
          <a:p>
            <a:pPr algn="just"/>
            <a:r>
              <a:rPr lang="fr-FR" sz="2400" dirty="0">
                <a:latin typeface="Times New Roman" pitchFamily="18" charset="0"/>
                <a:cs typeface="Times New Roman" pitchFamily="18" charset="0"/>
              </a:rPr>
              <a:t>Elles font parti de l’embranchement des archégoniates. Ce sont des cormophytes. Les gamètes sont formés dans les gamétanges. Les ptéridophytes sont des cryptogames vasculaires car ils possèdent des vaisseaux du bois de type scalariforme. Morphologiquement, </a:t>
            </a:r>
            <a:r>
              <a:rPr lang="fr-FR" sz="2400" dirty="0" smtClean="0">
                <a:latin typeface="Times New Roman" pitchFamily="18" charset="0"/>
                <a:cs typeface="Times New Roman" pitchFamily="18" charset="0"/>
              </a:rPr>
              <a:t>possède  </a:t>
            </a:r>
            <a:r>
              <a:rPr lang="fr-FR" sz="2400" dirty="0">
                <a:latin typeface="Times New Roman" pitchFamily="18" charset="0"/>
                <a:cs typeface="Times New Roman" pitchFamily="18" charset="0"/>
              </a:rPr>
              <a:t>une tige, des feuilles et des racines. Le sporophyte est la forme prédominante, chlorophyllien, rapidement autonome par rapport au gamétophyte. Ce dernier est souvent </a:t>
            </a:r>
            <a:r>
              <a:rPr lang="fr-FR" sz="2400" dirty="0" err="1">
                <a:latin typeface="Times New Roman" pitchFamily="18" charset="0"/>
                <a:cs typeface="Times New Roman" pitchFamily="18" charset="0"/>
              </a:rPr>
              <a:t>thalloïde</a:t>
            </a:r>
            <a:r>
              <a:rPr lang="fr-FR" sz="2400" dirty="0">
                <a:latin typeface="Times New Roman" pitchFamily="18" charset="0"/>
                <a:cs typeface="Times New Roman" pitchFamily="18" charset="0"/>
              </a:rPr>
              <a:t> et dépourvu de vaisseaux conducteurs.</a:t>
            </a:r>
          </a:p>
          <a:p>
            <a:pPr algn="just"/>
            <a:endParaRPr lang="fr-FR"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620688"/>
            <a:ext cx="8352928" cy="4893647"/>
          </a:xfrm>
          <a:prstGeom prst="rect">
            <a:avLst/>
          </a:prstGeom>
          <a:noFill/>
        </p:spPr>
        <p:txBody>
          <a:bodyPr wrap="square" rtlCol="0">
            <a:spAutoFit/>
          </a:bodyPr>
          <a:lstStyle/>
          <a:p>
            <a:pPr algn="just"/>
            <a:r>
              <a:rPr lang="fr-FR" sz="2400" dirty="0">
                <a:latin typeface="Times New Roman" pitchFamily="18" charset="0"/>
                <a:cs typeface="Times New Roman" pitchFamily="18" charset="0"/>
              </a:rPr>
              <a:t>On trouve quatre classes de ptéridophytes : les </a:t>
            </a:r>
            <a:r>
              <a:rPr lang="fr-FR" sz="2400" dirty="0" err="1">
                <a:latin typeface="Times New Roman" pitchFamily="18" charset="0"/>
                <a:cs typeface="Times New Roman" pitchFamily="18" charset="0"/>
              </a:rPr>
              <a:t>Psilophytinées</a:t>
            </a:r>
            <a:r>
              <a:rPr lang="fr-FR" sz="2400" dirty="0">
                <a:latin typeface="Times New Roman" pitchFamily="18" charset="0"/>
                <a:cs typeface="Times New Roman" pitchFamily="18" charset="0"/>
              </a:rPr>
              <a:t>, les Lycopodinées, les Equisétinées et les Filicinées</a:t>
            </a:r>
            <a:r>
              <a:rPr lang="fr-FR" sz="2400" dirty="0" smtClean="0">
                <a:latin typeface="Times New Roman" pitchFamily="18" charset="0"/>
                <a:cs typeface="Times New Roman" pitchFamily="18" charset="0"/>
              </a:rPr>
              <a:t>.</a:t>
            </a:r>
            <a:endParaRPr lang="fr-FR" sz="2400" dirty="0"/>
          </a:p>
          <a:p>
            <a:r>
              <a:rPr lang="fr-FR" sz="2400" dirty="0"/>
              <a:t> </a:t>
            </a:r>
          </a:p>
          <a:p>
            <a:r>
              <a:rPr lang="fr-FR" sz="2400" b="1" cap="small" dirty="0"/>
              <a:t>1.  CARACTERES </a:t>
            </a:r>
            <a:r>
              <a:rPr lang="fr-FR" sz="2400" b="1" cap="small" dirty="0" smtClean="0"/>
              <a:t>GENERAUX</a:t>
            </a:r>
            <a:endParaRPr lang="fr-FR" sz="2400" dirty="0"/>
          </a:p>
          <a:p>
            <a:r>
              <a:rPr lang="fr-FR" sz="2400" cap="small" dirty="0"/>
              <a:t> </a:t>
            </a:r>
            <a:endParaRPr lang="fr-FR" sz="2400" dirty="0"/>
          </a:p>
          <a:p>
            <a:pPr lvl="0"/>
            <a:r>
              <a:rPr lang="fr-FR" sz="2400" dirty="0"/>
              <a:t>Les Ptéridophytes sont des plantes vasculaires.  Elles sont munies :</a:t>
            </a:r>
          </a:p>
          <a:p>
            <a:pPr lvl="0"/>
            <a:r>
              <a:rPr lang="fr-FR" sz="2400" dirty="0"/>
              <a:t>De tissus conducteurs et de tissus de soutien autorisant une taille plus élevée qui favorise la dispersion des spores à plus grande distance.</a:t>
            </a:r>
          </a:p>
          <a:p>
            <a:pPr lvl="0"/>
            <a:r>
              <a:rPr lang="fr-FR" sz="2400" dirty="0"/>
              <a:t>De racines rendant la plante moins tributaire des variations d'humidité du sol.</a:t>
            </a:r>
          </a:p>
          <a:p>
            <a:r>
              <a:rPr lang="fr-FR" sz="2400" cap="small" dirty="0"/>
              <a:t> </a:t>
            </a:r>
            <a:endParaRPr lang="fr-FR" sz="2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a:xfrm>
            <a:off x="250825" y="333375"/>
            <a:ext cx="8229600" cy="676275"/>
          </a:xfrm>
        </p:spPr>
        <p:txBody>
          <a:bodyPr/>
          <a:lstStyle/>
          <a:p>
            <a:pPr>
              <a:buFontTx/>
              <a:buNone/>
            </a:pPr>
            <a:r>
              <a:rPr lang="fr-FR" i="1">
                <a:solidFill>
                  <a:schemeClr val="bg1"/>
                </a:solidFill>
              </a:rPr>
              <a:t>Salvinia sp</a:t>
            </a:r>
            <a:r>
              <a:rPr lang="fr-FR">
                <a:solidFill>
                  <a:schemeClr val="bg1"/>
                </a:solidFill>
              </a:rPr>
              <a:t>. Salviniacées</a:t>
            </a:r>
          </a:p>
        </p:txBody>
      </p:sp>
      <p:pic>
        <p:nvPicPr>
          <p:cNvPr id="43012" name="Picture 4" descr="salvinia sp"/>
          <p:cNvPicPr>
            <a:picLocks noChangeAspect="1" noChangeArrowheads="1"/>
          </p:cNvPicPr>
          <p:nvPr/>
        </p:nvPicPr>
        <p:blipFill>
          <a:blip r:embed="rId2" cstate="print"/>
          <a:srcRect/>
          <a:stretch>
            <a:fillRect/>
          </a:stretch>
        </p:blipFill>
        <p:spPr bwMode="auto">
          <a:xfrm>
            <a:off x="1979613" y="1917700"/>
            <a:ext cx="7058025" cy="4940300"/>
          </a:xfrm>
          <a:prstGeom prst="rect">
            <a:avLst/>
          </a:prstGeom>
          <a:noFill/>
        </p:spPr>
      </p:pic>
      <p:pic>
        <p:nvPicPr>
          <p:cNvPr id="43013" name="Picture 5" descr="Salvinia"/>
          <p:cNvPicPr>
            <a:picLocks noChangeAspect="1" noChangeArrowheads="1"/>
          </p:cNvPicPr>
          <p:nvPr/>
        </p:nvPicPr>
        <p:blipFill>
          <a:blip r:embed="rId3" cstate="print"/>
          <a:srcRect/>
          <a:stretch>
            <a:fillRect/>
          </a:stretch>
        </p:blipFill>
        <p:spPr bwMode="auto">
          <a:xfrm>
            <a:off x="0" y="1196975"/>
            <a:ext cx="2509838" cy="3240088"/>
          </a:xfrm>
          <a:prstGeom prst="rect">
            <a:avLst/>
          </a:prstGeom>
          <a:noFill/>
        </p:spPr>
      </p:pic>
      <p:sp>
        <p:nvSpPr>
          <p:cNvPr id="43014" name="Text Box 6"/>
          <p:cNvSpPr txBox="1">
            <a:spLocks noChangeArrowheads="1"/>
          </p:cNvSpPr>
          <p:nvPr/>
        </p:nvSpPr>
        <p:spPr bwMode="auto">
          <a:xfrm>
            <a:off x="6732588" y="188913"/>
            <a:ext cx="2230437" cy="396875"/>
          </a:xfrm>
          <a:prstGeom prst="rect">
            <a:avLst/>
          </a:prstGeom>
          <a:noFill/>
          <a:ln w="9525">
            <a:noFill/>
            <a:miter lim="800000"/>
            <a:headEnd/>
            <a:tailEnd/>
          </a:ln>
          <a:effectLst/>
        </p:spPr>
        <p:txBody>
          <a:bodyPr>
            <a:spAutoFit/>
          </a:bodyPr>
          <a:lstStyle/>
          <a:p>
            <a:pPr>
              <a:spcBef>
                <a:spcPct val="50000"/>
              </a:spcBef>
            </a:pPr>
            <a:r>
              <a:rPr lang="fr-FR" sz="2000">
                <a:solidFill>
                  <a:srgbClr val="FFFF99"/>
                </a:solidFill>
              </a:rPr>
              <a:t>Leptoporangées</a:t>
            </a:r>
          </a:p>
        </p:txBody>
      </p:sp>
    </p:spTree>
    <p:extLst>
      <p:ext uri="{BB962C8B-B14F-4D97-AF65-F5344CB8AC3E}">
        <p14:creationId xmlns="" xmlns:p14="http://schemas.microsoft.com/office/powerpoint/2010/main" val="28629719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751344"/>
            <a:ext cx="8496944" cy="6001643"/>
          </a:xfrm>
          <a:prstGeom prst="rect">
            <a:avLst/>
          </a:prstGeom>
        </p:spPr>
        <p:txBody>
          <a:bodyPr wrap="square">
            <a:spAutoFit/>
          </a:bodyPr>
          <a:lstStyle/>
          <a:p>
            <a:pPr lvl="0"/>
            <a:r>
              <a:rPr lang="fr-FR" sz="2400" dirty="0">
                <a:latin typeface="Times New Roman" panose="02020603050405020304" pitchFamily="18" charset="0"/>
                <a:cs typeface="Times New Roman" panose="02020603050405020304" pitchFamily="18" charset="0"/>
              </a:rPr>
              <a:t>Durant le cycle de vie, c'est la phase </a:t>
            </a:r>
            <a:r>
              <a:rPr lang="fr-FR" sz="2400" dirty="0" err="1">
                <a:latin typeface="Times New Roman" panose="02020603050405020304" pitchFamily="18" charset="0"/>
                <a:cs typeface="Times New Roman" panose="02020603050405020304" pitchFamily="18" charset="0"/>
              </a:rPr>
              <a:t>sporophytique</a:t>
            </a:r>
            <a:r>
              <a:rPr lang="fr-FR" sz="2400" dirty="0">
                <a:latin typeface="Times New Roman" pitchFamily="18" charset="0"/>
                <a:cs typeface="Times New Roman" pitchFamily="18" charset="0"/>
              </a:rPr>
              <a:t> qui domine.</a:t>
            </a:r>
          </a:p>
          <a:p>
            <a:r>
              <a:rPr lang="fr-FR" sz="2400" dirty="0">
                <a:latin typeface="Times New Roman" pitchFamily="18" charset="0"/>
                <a:cs typeface="Times New Roman" pitchFamily="18" charset="0"/>
              </a:rPr>
              <a:t> </a:t>
            </a:r>
          </a:p>
          <a:p>
            <a:pPr lvl="0"/>
            <a:r>
              <a:rPr lang="fr-FR" sz="2400" dirty="0">
                <a:latin typeface="Times New Roman" pitchFamily="18" charset="0"/>
                <a:cs typeface="Times New Roman" pitchFamily="18" charset="0"/>
              </a:rPr>
              <a:t>Les sporanges sont nus.</a:t>
            </a:r>
          </a:p>
          <a:p>
            <a:r>
              <a:rPr lang="fr-FR" sz="2400" dirty="0">
                <a:latin typeface="Times New Roman" pitchFamily="18" charset="0"/>
                <a:cs typeface="Times New Roman" pitchFamily="18" charset="0"/>
              </a:rPr>
              <a:t> </a:t>
            </a:r>
          </a:p>
          <a:p>
            <a:pPr lvl="0"/>
            <a:r>
              <a:rPr lang="fr-FR" sz="2400" dirty="0">
                <a:latin typeface="Times New Roman" pitchFamily="18" charset="0"/>
                <a:cs typeface="Times New Roman" pitchFamily="18" charset="0"/>
              </a:rPr>
              <a:t>La fécondation demeure aquatique (comme chez les Bryophytes).  Le gamétophyte, dépourvu d'épiderme et non vascularisé, reste inféodé à des conditions très humides.</a:t>
            </a:r>
          </a:p>
          <a:p>
            <a:r>
              <a:rPr lang="fr-FR" sz="2400" dirty="0">
                <a:latin typeface="Times New Roman" pitchFamily="18" charset="0"/>
                <a:cs typeface="Times New Roman" pitchFamily="18" charset="0"/>
              </a:rPr>
              <a:t> </a:t>
            </a:r>
          </a:p>
          <a:p>
            <a:r>
              <a:rPr lang="fr-FR" sz="2400" dirty="0">
                <a:latin typeface="Times New Roman" pitchFamily="18" charset="0"/>
                <a:cs typeface="Times New Roman" pitchFamily="18" charset="0"/>
              </a:rPr>
              <a:t>Les Ptéridophytes constituent une étape intermédiaire dans la conquête de la terre ferme.  A certains moments leur cycle de reproduction est encore tributaire de l'eau.</a:t>
            </a:r>
          </a:p>
          <a:p>
            <a:r>
              <a:rPr lang="fr-FR" sz="2400" dirty="0">
                <a:latin typeface="Times New Roman" pitchFamily="18" charset="0"/>
                <a:cs typeface="Times New Roman" pitchFamily="18" charset="0"/>
              </a:rPr>
              <a:t> </a:t>
            </a:r>
          </a:p>
          <a:p>
            <a:r>
              <a:rPr lang="fr-FR" sz="2400" dirty="0">
                <a:latin typeface="Times New Roman" pitchFamily="18" charset="0"/>
                <a:cs typeface="Times New Roman" pitchFamily="18" charset="0"/>
              </a:rPr>
              <a:t> </a:t>
            </a:r>
          </a:p>
          <a:p>
            <a:r>
              <a:rPr lang="fr-FR" sz="2400" dirty="0">
                <a:latin typeface="Times New Roman" pitchFamily="18" charset="0"/>
                <a:cs typeface="Times New Roman" pitchFamily="18" charset="0"/>
              </a:rPr>
              <a:t> </a:t>
            </a:r>
          </a:p>
          <a:p>
            <a:pPr algn="just"/>
            <a:endParaRPr lang="fr-FR" sz="2400" dirty="0">
              <a:latin typeface="Times New Roman" pitchFamily="18" charset="0"/>
              <a:cs typeface="Times New Roman" pitchFamily="18" charset="0"/>
            </a:endParaRPr>
          </a:p>
          <a:p>
            <a:pPr algn="just"/>
            <a:endParaRPr lang="fr-FR" sz="2400" dirty="0">
              <a:latin typeface="Times New Roman" pitchFamily="18" charset="0"/>
              <a:cs typeface="Times New Roman" pitchFamily="18" charset="0"/>
            </a:endParaRPr>
          </a:p>
        </p:txBody>
      </p:sp>
    </p:spTree>
    <p:extLst>
      <p:ext uri="{BB962C8B-B14F-4D97-AF65-F5344CB8AC3E}">
        <p14:creationId xmlns="" xmlns:p14="http://schemas.microsoft.com/office/powerpoint/2010/main" val="39590576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marattia_salicina"/>
          <p:cNvPicPr>
            <a:picLocks noChangeAspect="1" noChangeArrowheads="1"/>
          </p:cNvPicPr>
          <p:nvPr/>
        </p:nvPicPr>
        <p:blipFill>
          <a:blip r:embed="rId2" cstate="print"/>
          <a:srcRect/>
          <a:stretch>
            <a:fillRect/>
          </a:stretch>
        </p:blipFill>
        <p:spPr bwMode="auto">
          <a:xfrm>
            <a:off x="0" y="765175"/>
            <a:ext cx="4667250" cy="3200400"/>
          </a:xfrm>
          <a:prstGeom prst="rect">
            <a:avLst/>
          </a:prstGeom>
          <a:noFill/>
        </p:spPr>
      </p:pic>
      <p:pic>
        <p:nvPicPr>
          <p:cNvPr id="39941" name="Picture 5" descr="MarattiaDevo"/>
          <p:cNvPicPr>
            <a:picLocks noChangeAspect="1" noChangeArrowheads="1"/>
          </p:cNvPicPr>
          <p:nvPr/>
        </p:nvPicPr>
        <p:blipFill>
          <a:blip r:embed="rId3" cstate="print"/>
          <a:srcRect/>
          <a:stretch>
            <a:fillRect/>
          </a:stretch>
        </p:blipFill>
        <p:spPr bwMode="auto">
          <a:xfrm>
            <a:off x="3079750" y="2708275"/>
            <a:ext cx="6064250" cy="3971925"/>
          </a:xfrm>
          <a:prstGeom prst="rect">
            <a:avLst/>
          </a:prstGeom>
          <a:noFill/>
        </p:spPr>
      </p:pic>
      <p:pic>
        <p:nvPicPr>
          <p:cNvPr id="39942" name="Picture 6" descr="marattia_sporange"/>
          <p:cNvPicPr>
            <a:picLocks noChangeAspect="1" noChangeArrowheads="1"/>
          </p:cNvPicPr>
          <p:nvPr/>
        </p:nvPicPr>
        <p:blipFill>
          <a:blip r:embed="rId4" cstate="print"/>
          <a:srcRect/>
          <a:stretch>
            <a:fillRect/>
          </a:stretch>
        </p:blipFill>
        <p:spPr bwMode="auto">
          <a:xfrm>
            <a:off x="323850" y="4437063"/>
            <a:ext cx="3203575" cy="2138362"/>
          </a:xfrm>
          <a:prstGeom prst="rect">
            <a:avLst/>
          </a:prstGeom>
          <a:noFill/>
        </p:spPr>
      </p:pic>
      <p:sp>
        <p:nvSpPr>
          <p:cNvPr id="39943" name="Text Box 7"/>
          <p:cNvSpPr txBox="1">
            <a:spLocks noChangeArrowheads="1"/>
          </p:cNvSpPr>
          <p:nvPr/>
        </p:nvSpPr>
        <p:spPr bwMode="auto">
          <a:xfrm>
            <a:off x="7019925" y="188913"/>
            <a:ext cx="1943100" cy="396875"/>
          </a:xfrm>
          <a:prstGeom prst="rect">
            <a:avLst/>
          </a:prstGeom>
          <a:noFill/>
          <a:ln w="9525">
            <a:noFill/>
            <a:miter lim="800000"/>
            <a:headEnd/>
            <a:tailEnd/>
          </a:ln>
          <a:effectLst/>
        </p:spPr>
        <p:txBody>
          <a:bodyPr>
            <a:spAutoFit/>
          </a:bodyPr>
          <a:lstStyle/>
          <a:p>
            <a:pPr>
              <a:spcBef>
                <a:spcPct val="50000"/>
              </a:spcBef>
            </a:pPr>
            <a:r>
              <a:rPr lang="fr-FR" sz="2000">
                <a:solidFill>
                  <a:srgbClr val="FFFF99"/>
                </a:solidFill>
              </a:rPr>
              <a:t>Eusporangées</a:t>
            </a:r>
          </a:p>
        </p:txBody>
      </p:sp>
      <p:sp>
        <p:nvSpPr>
          <p:cNvPr id="39939" name="Rectangle 3"/>
          <p:cNvSpPr>
            <a:spLocks noGrp="1" noChangeArrowheads="1"/>
          </p:cNvSpPr>
          <p:nvPr>
            <p:ph idx="1"/>
          </p:nvPr>
        </p:nvSpPr>
        <p:spPr>
          <a:xfrm>
            <a:off x="4211638" y="1341438"/>
            <a:ext cx="4824412" cy="549275"/>
          </a:xfrm>
        </p:spPr>
        <p:txBody>
          <a:bodyPr/>
          <a:lstStyle/>
          <a:p>
            <a:pPr>
              <a:lnSpc>
                <a:spcPct val="90000"/>
              </a:lnSpc>
              <a:buFontTx/>
              <a:buNone/>
            </a:pPr>
            <a:r>
              <a:rPr lang="fr-FR" i="1">
                <a:solidFill>
                  <a:schemeClr val="bg1"/>
                </a:solidFill>
              </a:rPr>
              <a:t>Marattia sp</a:t>
            </a:r>
            <a:r>
              <a:rPr lang="fr-FR">
                <a:solidFill>
                  <a:schemeClr val="bg1"/>
                </a:solidFill>
              </a:rPr>
              <a:t>. Marattiacées</a:t>
            </a:r>
            <a:r>
              <a:rPr lang="fr-FR"/>
              <a:t> </a:t>
            </a:r>
          </a:p>
        </p:txBody>
      </p:sp>
    </p:spTree>
    <p:extLst>
      <p:ext uri="{BB962C8B-B14F-4D97-AF65-F5344CB8AC3E}">
        <p14:creationId xmlns="" xmlns:p14="http://schemas.microsoft.com/office/powerpoint/2010/main" val="4532467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980728"/>
            <a:ext cx="8496944" cy="5262979"/>
          </a:xfrm>
          <a:prstGeom prst="rect">
            <a:avLst/>
          </a:prstGeom>
        </p:spPr>
        <p:txBody>
          <a:bodyPr wrap="square">
            <a:spAutoFit/>
          </a:bodyPr>
          <a:lstStyle/>
          <a:p>
            <a:pPr algn="just"/>
            <a:r>
              <a:rPr lang="fr-FR" sz="2400" dirty="0">
                <a:latin typeface="Times New Roman" pitchFamily="18" charset="0"/>
                <a:cs typeface="Times New Roman" pitchFamily="18" charset="0"/>
              </a:rPr>
              <a:t>Les bryophytes vivent le plus souvent en milieu humide. On observe sur ces mousses le phénomène de reviviscence : elles peuvent supporter une dessiccation prolongée, en passant à un état de vie ralentie. Quand des conditions viables reviennent, elles font repartir leur </a:t>
            </a:r>
            <a:r>
              <a:rPr lang="fr-FR" sz="2400" dirty="0" smtClean="0">
                <a:latin typeface="Times New Roman" pitchFamily="18" charset="0"/>
                <a:cs typeface="Times New Roman" pitchFamily="18" charset="0"/>
              </a:rPr>
              <a:t>métabolisme</a:t>
            </a:r>
          </a:p>
          <a:p>
            <a:pPr algn="just"/>
            <a:endParaRPr lang="fr-FR" sz="2400" dirty="0">
              <a:latin typeface="Times New Roman" pitchFamily="18" charset="0"/>
              <a:cs typeface="Times New Roman" pitchFamily="18" charset="0"/>
            </a:endParaRPr>
          </a:p>
          <a:p>
            <a:pPr algn="just"/>
            <a:r>
              <a:rPr lang="fr-FR" sz="2400" b="1" dirty="0" smtClean="0">
                <a:solidFill>
                  <a:srgbClr val="C00000"/>
                </a:solidFill>
                <a:latin typeface="Times New Roman" pitchFamily="18" charset="0"/>
                <a:cs typeface="Times New Roman" pitchFamily="18" charset="0"/>
              </a:rPr>
              <a:t>Les différentes classes de bryophytes</a:t>
            </a:r>
          </a:p>
          <a:p>
            <a:pPr algn="just">
              <a:buFontTx/>
              <a:buChar char="-"/>
            </a:pPr>
            <a:r>
              <a:rPr lang="fr-FR" sz="2400" b="1" dirty="0" smtClean="0">
                <a:solidFill>
                  <a:srgbClr val="C00000"/>
                </a:solidFill>
                <a:latin typeface="Times New Roman" pitchFamily="18" charset="0"/>
                <a:cs typeface="Times New Roman" pitchFamily="18" charset="0"/>
              </a:rPr>
              <a:t>Les mousses (</a:t>
            </a:r>
            <a:r>
              <a:rPr lang="fr-FR" sz="2400" b="1" dirty="0" err="1" smtClean="0">
                <a:solidFill>
                  <a:srgbClr val="C00000"/>
                </a:solidFill>
                <a:latin typeface="Times New Roman" pitchFamily="18" charset="0"/>
                <a:cs typeface="Times New Roman" pitchFamily="18" charset="0"/>
              </a:rPr>
              <a:t>Bryopsida</a:t>
            </a:r>
            <a:r>
              <a:rPr lang="fr-FR" sz="2400" b="1" dirty="0" smtClean="0">
                <a:solidFill>
                  <a:srgbClr val="C00000"/>
                </a:solidFill>
                <a:latin typeface="Times New Roman" pitchFamily="18" charset="0"/>
                <a:cs typeface="Times New Roman" pitchFamily="18" charset="0"/>
              </a:rPr>
              <a:t>)</a:t>
            </a:r>
          </a:p>
          <a:p>
            <a:pPr algn="just">
              <a:buFontTx/>
              <a:buChar char="-"/>
            </a:pPr>
            <a:r>
              <a:rPr lang="fr-FR" sz="2400" b="1" dirty="0" smtClean="0">
                <a:solidFill>
                  <a:srgbClr val="C00000"/>
                </a:solidFill>
                <a:latin typeface="Times New Roman" pitchFamily="18" charset="0"/>
                <a:cs typeface="Times New Roman" pitchFamily="18" charset="0"/>
              </a:rPr>
              <a:t>Les hépatiques (</a:t>
            </a:r>
            <a:r>
              <a:rPr lang="fr-CH" sz="2400" b="1" dirty="0" err="1" smtClean="0">
                <a:solidFill>
                  <a:srgbClr val="C00000"/>
                </a:solidFill>
              </a:rPr>
              <a:t>Marchantiopsida</a:t>
            </a:r>
            <a:r>
              <a:rPr lang="fr-CH" sz="2400" dirty="0" smtClean="0"/>
              <a:t>)</a:t>
            </a:r>
            <a:endParaRPr lang="fr-FR" sz="2400" dirty="0" smtClean="0"/>
          </a:p>
          <a:p>
            <a:pPr algn="just">
              <a:buFontTx/>
              <a:buChar char="-"/>
            </a:pPr>
            <a:r>
              <a:rPr lang="fr-FR" sz="2400" b="1" dirty="0" smtClean="0">
                <a:solidFill>
                  <a:srgbClr val="C00000"/>
                </a:solidFill>
                <a:latin typeface="Times New Roman" pitchFamily="18" charset="0"/>
                <a:cs typeface="Times New Roman" pitchFamily="18" charset="0"/>
              </a:rPr>
              <a:t>Les </a:t>
            </a:r>
            <a:r>
              <a:rPr lang="fr-FR" sz="2400" b="1" dirty="0" err="1" smtClean="0">
                <a:solidFill>
                  <a:srgbClr val="C00000"/>
                </a:solidFill>
                <a:latin typeface="Times New Roman" pitchFamily="18" charset="0"/>
                <a:cs typeface="Times New Roman" pitchFamily="18" charset="0"/>
              </a:rPr>
              <a:t>anthocérotes</a:t>
            </a:r>
            <a:r>
              <a:rPr lang="fr-FR" sz="2400" b="1" dirty="0" smtClean="0">
                <a:solidFill>
                  <a:srgbClr val="C00000"/>
                </a:solidFill>
                <a:latin typeface="Times New Roman" pitchFamily="18" charset="0"/>
                <a:cs typeface="Times New Roman" pitchFamily="18" charset="0"/>
              </a:rPr>
              <a:t> (</a:t>
            </a:r>
            <a:r>
              <a:rPr lang="fr-FR" sz="2400" b="1" dirty="0" err="1" smtClean="0">
                <a:solidFill>
                  <a:srgbClr val="C00000"/>
                </a:solidFill>
                <a:latin typeface="Times New Roman" pitchFamily="18" charset="0"/>
                <a:cs typeface="Times New Roman" pitchFamily="18" charset="0"/>
              </a:rPr>
              <a:t>Anthoceropsida</a:t>
            </a:r>
            <a:r>
              <a:rPr lang="fr-FR" sz="2400" b="1" dirty="0" smtClean="0">
                <a:solidFill>
                  <a:srgbClr val="C00000"/>
                </a:solidFill>
                <a:latin typeface="Times New Roman" pitchFamily="18" charset="0"/>
                <a:cs typeface="Times New Roman" pitchFamily="18" charset="0"/>
              </a:rPr>
              <a:t>)</a:t>
            </a:r>
          </a:p>
          <a:p>
            <a:pPr algn="just">
              <a:buFontTx/>
              <a:buChar char="-"/>
            </a:pPr>
            <a:endParaRPr lang="fr-FR" sz="2400" b="1" dirty="0" smtClean="0">
              <a:solidFill>
                <a:srgbClr val="C00000"/>
              </a:solidFill>
              <a:latin typeface="Times New Roman" pitchFamily="18" charset="0"/>
              <a:cs typeface="Times New Roman" pitchFamily="18" charset="0"/>
            </a:endParaRPr>
          </a:p>
          <a:p>
            <a:pPr algn="just"/>
            <a:endParaRPr lang="fr-FR" sz="2400" dirty="0">
              <a:latin typeface="Times New Roman" pitchFamily="18" charset="0"/>
              <a:cs typeface="Times New Roman" pitchFamily="18" charset="0"/>
            </a:endParaRPr>
          </a:p>
          <a:p>
            <a:pPr algn="just"/>
            <a:endParaRPr lang="fr-FR" sz="2400" dirty="0" smtClean="0">
              <a:latin typeface="Times New Roman" pitchFamily="18" charset="0"/>
              <a:cs typeface="Times New Roman" pitchFamily="18" charset="0"/>
            </a:endParaRPr>
          </a:p>
          <a:p>
            <a:pPr algn="just"/>
            <a:endParaRPr lang="fr-FR"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720840"/>
            <a:ext cx="8640960" cy="3416320"/>
          </a:xfrm>
          <a:prstGeom prst="rect">
            <a:avLst/>
          </a:prstGeom>
        </p:spPr>
        <p:txBody>
          <a:bodyPr wrap="square">
            <a:spAutoFit/>
          </a:bodyPr>
          <a:lstStyle/>
          <a:p>
            <a:r>
              <a:rPr lang="fr-FR" sz="2400" b="1" cap="all" dirty="0">
                <a:solidFill>
                  <a:srgbClr val="FF0000"/>
                </a:solidFill>
                <a:latin typeface="Times New Roman" panose="02020603050405020304" pitchFamily="18" charset="0"/>
                <a:cs typeface="Times New Roman" panose="02020603050405020304" pitchFamily="18" charset="0"/>
              </a:rPr>
              <a:t>2.  CYCLE DE REPRODUCTION DES FOUGERES (</a:t>
            </a:r>
            <a:r>
              <a:rPr lang="fr-FR" sz="2400" b="1" cap="all" dirty="0" err="1">
                <a:solidFill>
                  <a:srgbClr val="FF0000"/>
                </a:solidFill>
                <a:latin typeface="Times New Roman" panose="02020603050405020304" pitchFamily="18" charset="0"/>
                <a:cs typeface="Times New Roman" panose="02020603050405020304" pitchFamily="18" charset="0"/>
              </a:rPr>
              <a:t>Ptéropsida</a:t>
            </a:r>
            <a:r>
              <a:rPr lang="fr-FR" sz="2400" b="1" cap="all" dirty="0">
                <a:solidFill>
                  <a:srgbClr val="FF0000"/>
                </a:solidFill>
                <a:latin typeface="Times New Roman" panose="02020603050405020304" pitchFamily="18" charset="0"/>
                <a:cs typeface="Times New Roman" panose="02020603050405020304" pitchFamily="18" charset="0"/>
              </a:rPr>
              <a:t>) </a:t>
            </a:r>
            <a:r>
              <a:rPr lang="fr-FR" sz="2400" b="1" cap="all" dirty="0" smtClean="0">
                <a:solidFill>
                  <a:srgbClr val="FF0000"/>
                </a:solidFill>
                <a:latin typeface="Times New Roman" panose="02020603050405020304" pitchFamily="18" charset="0"/>
                <a:cs typeface="Times New Roman" panose="02020603050405020304" pitchFamily="18" charset="0"/>
              </a:rPr>
              <a:t> </a:t>
            </a:r>
            <a:r>
              <a:rPr lang="fr-FR" sz="2400" b="1" cap="all" dirty="0">
                <a:solidFill>
                  <a:srgbClr val="FF0000"/>
                </a:solidFill>
                <a:latin typeface="Times New Roman" panose="02020603050405020304" pitchFamily="18" charset="0"/>
                <a:cs typeface="Times New Roman" panose="02020603050405020304" pitchFamily="18" charset="0"/>
              </a:rPr>
              <a:t>Exemple de la fougère mâle</a:t>
            </a:r>
            <a:endParaRPr lang="fr-FR" sz="2400" b="1" dirty="0">
              <a:solidFill>
                <a:srgbClr val="FF0000"/>
              </a:solidFill>
              <a:latin typeface="Times New Roman" panose="02020603050405020304" pitchFamily="18" charset="0"/>
              <a:cs typeface="Times New Roman" panose="02020603050405020304" pitchFamily="18" charset="0"/>
            </a:endParaRPr>
          </a:p>
          <a:p>
            <a:r>
              <a:rPr lang="fr-FR" sz="2400" b="1" dirty="0">
                <a:solidFill>
                  <a:srgbClr val="FF0000"/>
                </a:solidFill>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La fougère mâle (</a:t>
            </a:r>
            <a:r>
              <a:rPr lang="fr-FR" sz="2400" dirty="0" err="1">
                <a:latin typeface="Times New Roman" panose="02020603050405020304" pitchFamily="18" charset="0"/>
                <a:cs typeface="Times New Roman" panose="02020603050405020304" pitchFamily="18" charset="0"/>
              </a:rPr>
              <a:t>Dryopteris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filix</a:t>
            </a:r>
            <a:r>
              <a:rPr lang="fr-FR" sz="2400" dirty="0">
                <a:latin typeface="Times New Roman" panose="02020603050405020304" pitchFamily="18" charset="0"/>
                <a:cs typeface="Times New Roman" panose="02020603050405020304" pitchFamily="18" charset="0"/>
              </a:rPr>
              <a:t> mas) est une espèce fréquente dans nos forêts.  Dans le langage courant, le terme "fougère" désigne en réalité le </a:t>
            </a:r>
            <a:r>
              <a:rPr lang="fr-FR" sz="2400" b="1" dirty="0">
                <a:latin typeface="Times New Roman" panose="02020603050405020304" pitchFamily="18" charset="0"/>
                <a:cs typeface="Times New Roman" panose="02020603050405020304" pitchFamily="18" charset="0"/>
              </a:rPr>
              <a:t>sporophyte diploïde</a:t>
            </a:r>
            <a:r>
              <a:rPr lang="fr-FR" sz="2400" dirty="0">
                <a:latin typeface="Times New Roman" panose="02020603050405020304" pitchFamily="18" charset="0"/>
                <a:cs typeface="Times New Roman" panose="02020603050405020304" pitchFamily="18" charset="0"/>
              </a:rPr>
              <a:t>.  Le </a:t>
            </a:r>
            <a:r>
              <a:rPr lang="fr-FR" sz="2400" b="1" dirty="0">
                <a:latin typeface="Times New Roman" panose="02020603050405020304" pitchFamily="18" charset="0"/>
                <a:cs typeface="Times New Roman" panose="02020603050405020304" pitchFamily="18" charset="0"/>
              </a:rPr>
              <a:t>gamétophyte</a:t>
            </a:r>
            <a:r>
              <a:rPr lang="fr-FR" sz="2400" dirty="0">
                <a:latin typeface="Times New Roman" panose="02020603050405020304" pitchFamily="18" charset="0"/>
                <a:cs typeface="Times New Roman" panose="02020603050405020304" pitchFamily="18" charset="0"/>
              </a:rPr>
              <a:t> est quant à lui discret et très petit.</a:t>
            </a:r>
          </a:p>
          <a:p>
            <a:r>
              <a:rPr lang="fr-FR" sz="2400" dirty="0">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4724846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Dryopteris x complexa sorus"/>
          <p:cNvPicPr>
            <a:picLocks noChangeAspect="1" noChangeArrowheads="1"/>
          </p:cNvPicPr>
          <p:nvPr/>
        </p:nvPicPr>
        <p:blipFill>
          <a:blip r:embed="rId2" cstate="print"/>
          <a:srcRect/>
          <a:stretch>
            <a:fillRect/>
          </a:stretch>
        </p:blipFill>
        <p:spPr bwMode="auto">
          <a:xfrm>
            <a:off x="684213" y="0"/>
            <a:ext cx="3887787" cy="2997200"/>
          </a:xfrm>
          <a:prstGeom prst="rect">
            <a:avLst/>
          </a:prstGeom>
          <a:noFill/>
        </p:spPr>
      </p:pic>
      <p:pic>
        <p:nvPicPr>
          <p:cNvPr id="47107" name="Picture 3" descr="Dryopteris x complexa sporangium"/>
          <p:cNvPicPr>
            <a:picLocks noChangeAspect="1" noChangeArrowheads="1"/>
          </p:cNvPicPr>
          <p:nvPr/>
        </p:nvPicPr>
        <p:blipFill>
          <a:blip r:embed="rId3" cstate="print"/>
          <a:srcRect/>
          <a:stretch>
            <a:fillRect/>
          </a:stretch>
        </p:blipFill>
        <p:spPr bwMode="auto">
          <a:xfrm>
            <a:off x="5435600" y="2530475"/>
            <a:ext cx="3462338" cy="4327525"/>
          </a:xfrm>
          <a:prstGeom prst="rect">
            <a:avLst/>
          </a:prstGeom>
          <a:noFill/>
        </p:spPr>
      </p:pic>
      <p:sp>
        <p:nvSpPr>
          <p:cNvPr id="47108" name="Text Box 4"/>
          <p:cNvSpPr txBox="1">
            <a:spLocks noChangeArrowheads="1"/>
          </p:cNvSpPr>
          <p:nvPr/>
        </p:nvSpPr>
        <p:spPr bwMode="auto">
          <a:xfrm>
            <a:off x="5435600" y="692150"/>
            <a:ext cx="3240088" cy="457200"/>
          </a:xfrm>
          <a:prstGeom prst="rect">
            <a:avLst/>
          </a:prstGeom>
          <a:noFill/>
          <a:ln w="9525">
            <a:noFill/>
            <a:miter lim="800000"/>
            <a:headEnd/>
            <a:tailEnd/>
          </a:ln>
          <a:effectLst/>
        </p:spPr>
        <p:txBody>
          <a:bodyPr>
            <a:spAutoFit/>
          </a:bodyPr>
          <a:lstStyle/>
          <a:p>
            <a:pPr>
              <a:spcBef>
                <a:spcPct val="50000"/>
              </a:spcBef>
            </a:pPr>
            <a:r>
              <a:rPr lang="fr-FR" sz="2400" i="1">
                <a:solidFill>
                  <a:schemeClr val="bg1"/>
                </a:solidFill>
              </a:rPr>
              <a:t>Dryopteris sp.</a:t>
            </a:r>
            <a:endParaRPr lang="fr-FR" sz="2400"/>
          </a:p>
        </p:txBody>
      </p:sp>
      <p:sp>
        <p:nvSpPr>
          <p:cNvPr id="47109" name="Text Box 5"/>
          <p:cNvSpPr txBox="1">
            <a:spLocks noChangeArrowheads="1"/>
          </p:cNvSpPr>
          <p:nvPr/>
        </p:nvSpPr>
        <p:spPr bwMode="auto">
          <a:xfrm>
            <a:off x="684213" y="3230563"/>
            <a:ext cx="3600450" cy="396875"/>
          </a:xfrm>
          <a:prstGeom prst="rect">
            <a:avLst/>
          </a:prstGeom>
          <a:noFill/>
          <a:ln w="9525">
            <a:noFill/>
            <a:miter lim="800000"/>
            <a:headEnd/>
            <a:tailEnd/>
          </a:ln>
          <a:effectLst/>
        </p:spPr>
        <p:txBody>
          <a:bodyPr>
            <a:spAutoFit/>
          </a:bodyPr>
          <a:lstStyle/>
          <a:p>
            <a:pPr>
              <a:spcBef>
                <a:spcPct val="50000"/>
              </a:spcBef>
            </a:pPr>
            <a:r>
              <a:rPr lang="fr-FR" sz="2000">
                <a:solidFill>
                  <a:schemeClr val="bg1"/>
                </a:solidFill>
              </a:rPr>
              <a:t>Sporanges réunis en sores</a:t>
            </a:r>
          </a:p>
        </p:txBody>
      </p:sp>
      <p:sp>
        <p:nvSpPr>
          <p:cNvPr id="47110" name="Text Box 6"/>
          <p:cNvSpPr txBox="1">
            <a:spLocks noChangeArrowheads="1"/>
          </p:cNvSpPr>
          <p:nvPr/>
        </p:nvSpPr>
        <p:spPr bwMode="auto">
          <a:xfrm>
            <a:off x="3563938" y="5013325"/>
            <a:ext cx="1366837" cy="701675"/>
          </a:xfrm>
          <a:prstGeom prst="rect">
            <a:avLst/>
          </a:prstGeom>
          <a:noFill/>
          <a:ln w="9525">
            <a:noFill/>
            <a:miter lim="800000"/>
            <a:headEnd/>
            <a:tailEnd/>
          </a:ln>
          <a:effectLst/>
        </p:spPr>
        <p:txBody>
          <a:bodyPr>
            <a:spAutoFit/>
          </a:bodyPr>
          <a:lstStyle/>
          <a:p>
            <a:pPr>
              <a:spcBef>
                <a:spcPct val="50000"/>
              </a:spcBef>
            </a:pPr>
            <a:r>
              <a:rPr lang="fr-FR" sz="2000">
                <a:solidFill>
                  <a:schemeClr val="bg1"/>
                </a:solidFill>
              </a:rPr>
              <a:t>Coupe de sporange</a:t>
            </a:r>
          </a:p>
        </p:txBody>
      </p:sp>
      <p:sp>
        <p:nvSpPr>
          <p:cNvPr id="47111" name="Line 7"/>
          <p:cNvSpPr>
            <a:spLocks noChangeShapeType="1"/>
          </p:cNvSpPr>
          <p:nvPr/>
        </p:nvSpPr>
        <p:spPr bwMode="auto">
          <a:xfrm flipH="1">
            <a:off x="2411413" y="1773238"/>
            <a:ext cx="360362" cy="1368425"/>
          </a:xfrm>
          <a:prstGeom prst="line">
            <a:avLst/>
          </a:prstGeom>
          <a:noFill/>
          <a:ln w="9525">
            <a:solidFill>
              <a:schemeClr val="tx1"/>
            </a:solidFill>
            <a:round/>
            <a:headEnd type="triangle" w="med" len="med"/>
            <a:tailEnd/>
          </a:ln>
          <a:effectLst/>
        </p:spPr>
        <p:txBody>
          <a:bodyPr/>
          <a:lstStyle/>
          <a:p>
            <a:endParaRPr lang="fr-FR"/>
          </a:p>
        </p:txBody>
      </p:sp>
      <p:sp>
        <p:nvSpPr>
          <p:cNvPr id="47112" name="Line 8"/>
          <p:cNvSpPr>
            <a:spLocks noChangeShapeType="1"/>
          </p:cNvSpPr>
          <p:nvPr/>
        </p:nvSpPr>
        <p:spPr bwMode="auto">
          <a:xfrm>
            <a:off x="1692275" y="1989138"/>
            <a:ext cx="719138" cy="1152525"/>
          </a:xfrm>
          <a:prstGeom prst="line">
            <a:avLst/>
          </a:prstGeom>
          <a:noFill/>
          <a:ln w="9525">
            <a:solidFill>
              <a:schemeClr val="tx1"/>
            </a:solidFill>
            <a:round/>
            <a:headEnd type="triangle" w="med" len="med"/>
            <a:tailEnd/>
          </a:ln>
          <a:effectLst/>
        </p:spPr>
        <p:txBody>
          <a:bodyPr/>
          <a:lstStyle/>
          <a:p>
            <a:endParaRPr lang="fr-FR"/>
          </a:p>
        </p:txBody>
      </p:sp>
      <p:sp>
        <p:nvSpPr>
          <p:cNvPr id="47113" name="Line 9"/>
          <p:cNvSpPr>
            <a:spLocks noChangeShapeType="1"/>
          </p:cNvSpPr>
          <p:nvPr/>
        </p:nvSpPr>
        <p:spPr bwMode="auto">
          <a:xfrm>
            <a:off x="2411413" y="2060575"/>
            <a:ext cx="0" cy="1081088"/>
          </a:xfrm>
          <a:prstGeom prst="line">
            <a:avLst/>
          </a:prstGeom>
          <a:noFill/>
          <a:ln w="9525">
            <a:solidFill>
              <a:schemeClr val="tx1"/>
            </a:solidFill>
            <a:round/>
            <a:headEnd type="triangle" w="med" len="med"/>
            <a:tailEnd/>
          </a:ln>
          <a:effectLst/>
        </p:spPr>
        <p:txBody>
          <a:bodyPr/>
          <a:lstStyle/>
          <a:p>
            <a:endParaRPr lang="fr-FR"/>
          </a:p>
        </p:txBody>
      </p:sp>
    </p:spTree>
    <p:extLst>
      <p:ext uri="{BB962C8B-B14F-4D97-AF65-F5344CB8AC3E}">
        <p14:creationId xmlns="" xmlns:p14="http://schemas.microsoft.com/office/powerpoint/2010/main" val="127583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500" tmFilter="0, 0; .2, .5; .8, .5; 1, 0"/>
                                        <p:tgtEl>
                                          <p:spTgt spid="47112"/>
                                        </p:tgtEl>
                                      </p:cBhvr>
                                    </p:animEffect>
                                    <p:animScale>
                                      <p:cBhvr>
                                        <p:cTn id="7" dur="250" autoRev="1" fill="hold"/>
                                        <p:tgtEl>
                                          <p:spTgt spid="47112"/>
                                        </p:tgtEl>
                                      </p:cBhvr>
                                      <p:by x="105000" y="105000"/>
                                    </p:animScale>
                                  </p:childTnLst>
                                </p:cTn>
                              </p:par>
                              <p:par>
                                <p:cTn id="8" presetID="26" presetClass="emph" presetSubtype="0" repeatCount="indefinite" fill="hold" grpId="0" nodeType="withEffect">
                                  <p:stCondLst>
                                    <p:cond delay="0"/>
                                  </p:stCondLst>
                                  <p:endCondLst>
                                    <p:cond evt="onNext" delay="0">
                                      <p:tgtEl>
                                        <p:sldTgt/>
                                      </p:tgtEl>
                                    </p:cond>
                                  </p:endCondLst>
                                  <p:childTnLst>
                                    <p:animEffect transition="out" filter="fade">
                                      <p:cBhvr>
                                        <p:cTn id="9" dur="500" tmFilter="0, 0; .2, .5; .8, .5; 1, 0"/>
                                        <p:tgtEl>
                                          <p:spTgt spid="47113"/>
                                        </p:tgtEl>
                                      </p:cBhvr>
                                    </p:animEffect>
                                    <p:animScale>
                                      <p:cBhvr>
                                        <p:cTn id="10" dur="250" autoRev="1" fill="hold"/>
                                        <p:tgtEl>
                                          <p:spTgt spid="47113"/>
                                        </p:tgtEl>
                                      </p:cBhvr>
                                      <p:by x="105000" y="105000"/>
                                    </p:animScale>
                                  </p:childTnLst>
                                </p:cTn>
                              </p:par>
                              <p:par>
                                <p:cTn id="11" presetID="26" presetClass="emph" presetSubtype="0" repeatCount="indefinite" fill="hold" grpId="0" nodeType="withEffect">
                                  <p:stCondLst>
                                    <p:cond delay="0"/>
                                  </p:stCondLst>
                                  <p:endCondLst>
                                    <p:cond evt="onNext" delay="0">
                                      <p:tgtEl>
                                        <p:sldTgt/>
                                      </p:tgtEl>
                                    </p:cond>
                                  </p:endCondLst>
                                  <p:childTnLst>
                                    <p:animEffect transition="out" filter="fade">
                                      <p:cBhvr>
                                        <p:cTn id="12" dur="500" tmFilter="0, 0; .2, .5; .8, .5; 1, 0"/>
                                        <p:tgtEl>
                                          <p:spTgt spid="47111"/>
                                        </p:tgtEl>
                                      </p:cBhvr>
                                    </p:animEffect>
                                    <p:animScale>
                                      <p:cBhvr>
                                        <p:cTn id="13" dur="250" autoRev="1" fill="hold"/>
                                        <p:tgtEl>
                                          <p:spTgt spid="471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animBg="1"/>
      <p:bldP spid="47112" grpId="0" animBg="1"/>
      <p:bldP spid="471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39552" y="1484784"/>
            <a:ext cx="8064896" cy="5262979"/>
          </a:xfrm>
          <a:prstGeom prst="rect">
            <a:avLst/>
          </a:prstGeom>
          <a:noFill/>
        </p:spPr>
        <p:txBody>
          <a:bodyPr wrap="square" rtlCol="0">
            <a:spAutoFit/>
          </a:bodyPr>
          <a:lstStyle/>
          <a:p>
            <a:pPr algn="just"/>
            <a:r>
              <a:rPr lang="fr-FR" sz="2400" b="1" cap="all" dirty="0">
                <a:latin typeface="Times New Roman" panose="02020603050405020304" pitchFamily="18" charset="0"/>
                <a:cs typeface="Times New Roman" panose="02020603050405020304" pitchFamily="18" charset="0"/>
              </a:rPr>
              <a:t>2.1  Le sporophyte</a:t>
            </a:r>
            <a:endParaRPr lang="fr-FR" sz="2400" b="1" u="dotted" dirty="0">
              <a:latin typeface="Times New Roman" panose="02020603050405020304" pitchFamily="18" charset="0"/>
              <a:cs typeface="Times New Roman" panose="02020603050405020304" pitchFamily="18" charset="0"/>
            </a:endParaRPr>
          </a:p>
          <a:p>
            <a:pPr algn="just"/>
            <a:r>
              <a:rPr lang="fr-FR" sz="2400" dirty="0">
                <a:latin typeface="Times New Roman" panose="02020603050405020304" pitchFamily="18" charset="0"/>
                <a:cs typeface="Times New Roman" panose="02020603050405020304" pitchFamily="18" charset="0"/>
              </a:rPr>
              <a:t> </a:t>
            </a:r>
          </a:p>
          <a:p>
            <a:pPr algn="just"/>
            <a:r>
              <a:rPr lang="fr-FR" sz="2400" dirty="0">
                <a:latin typeface="Times New Roman" panose="02020603050405020304" pitchFamily="18" charset="0"/>
                <a:cs typeface="Times New Roman" panose="02020603050405020304" pitchFamily="18" charset="0"/>
              </a:rPr>
              <a:t>Il est organisé en véritable </a:t>
            </a:r>
            <a:r>
              <a:rPr lang="fr-FR" sz="2400" b="1" dirty="0" err="1">
                <a:latin typeface="Times New Roman" panose="02020603050405020304" pitchFamily="18" charset="0"/>
                <a:cs typeface="Times New Roman" panose="02020603050405020304" pitchFamily="18" charset="0"/>
              </a:rPr>
              <a:t>cormus</a:t>
            </a:r>
            <a:r>
              <a:rPr lang="fr-FR" sz="2400" dirty="0">
                <a:latin typeface="Times New Roman" panose="02020603050405020304" pitchFamily="18" charset="0"/>
                <a:cs typeface="Times New Roman" panose="02020603050405020304" pitchFamily="18" charset="0"/>
              </a:rPr>
              <a:t> (tige, feuilles et racines).  A la fin du printemps, des </a:t>
            </a:r>
            <a:r>
              <a:rPr lang="fr-FR" sz="2400" b="1" dirty="0">
                <a:latin typeface="Times New Roman" panose="02020603050405020304" pitchFamily="18" charset="0"/>
                <a:cs typeface="Times New Roman" panose="02020603050405020304" pitchFamily="18" charset="0"/>
              </a:rPr>
              <a:t>sporanges</a:t>
            </a:r>
            <a:r>
              <a:rPr lang="fr-FR" sz="2400" dirty="0">
                <a:latin typeface="Times New Roman" panose="02020603050405020304" pitchFamily="18" charset="0"/>
                <a:cs typeface="Times New Roman" panose="02020603050405020304" pitchFamily="18" charset="0"/>
              </a:rPr>
              <a:t> groupés en </a:t>
            </a:r>
            <a:r>
              <a:rPr lang="fr-FR" sz="2400" b="1" dirty="0">
                <a:latin typeface="Times New Roman" panose="02020603050405020304" pitchFamily="18" charset="0"/>
                <a:cs typeface="Times New Roman" panose="02020603050405020304" pitchFamily="18" charset="0"/>
              </a:rPr>
              <a:t>sores</a:t>
            </a:r>
            <a:r>
              <a:rPr lang="fr-FR" sz="2400" dirty="0">
                <a:latin typeface="Times New Roman" panose="02020603050405020304" pitchFamily="18" charset="0"/>
                <a:cs typeface="Times New Roman" panose="02020603050405020304" pitchFamily="18" charset="0"/>
              </a:rPr>
              <a:t> apparaissent à la face inférieure des feuilles les plus âgées.  Les </a:t>
            </a:r>
            <a:r>
              <a:rPr lang="fr-FR" sz="2400" b="1" dirty="0">
                <a:latin typeface="Times New Roman" panose="02020603050405020304" pitchFamily="18" charset="0"/>
                <a:cs typeface="Times New Roman" panose="02020603050405020304" pitchFamily="18" charset="0"/>
              </a:rPr>
              <a:t>sores</a:t>
            </a:r>
            <a:r>
              <a:rPr lang="fr-FR" sz="2400" dirty="0">
                <a:latin typeface="Times New Roman" panose="02020603050405020304" pitchFamily="18" charset="0"/>
                <a:cs typeface="Times New Roman" panose="02020603050405020304" pitchFamily="18" charset="0"/>
              </a:rPr>
              <a:t> sont protégées par une lame très mince, </a:t>
            </a:r>
            <a:r>
              <a:rPr lang="fr-FR" sz="2400" b="1" dirty="0">
                <a:latin typeface="Times New Roman" panose="02020603050405020304" pitchFamily="18" charset="0"/>
                <a:cs typeface="Times New Roman" panose="02020603050405020304" pitchFamily="18" charset="0"/>
              </a:rPr>
              <a:t>l'indusie</a:t>
            </a:r>
            <a:r>
              <a:rPr lang="fr-FR" sz="2400" dirty="0">
                <a:latin typeface="Times New Roman" panose="02020603050405020304" pitchFamily="18" charset="0"/>
                <a:cs typeface="Times New Roman" panose="02020603050405020304" pitchFamily="18" charset="0"/>
              </a:rPr>
              <a:t> (certaines espèces en sont dépourvues).</a:t>
            </a:r>
          </a:p>
          <a:p>
            <a:pPr algn="just"/>
            <a:r>
              <a:rPr lang="fr-FR" sz="2400" dirty="0">
                <a:latin typeface="Times New Roman" panose="02020603050405020304" pitchFamily="18" charset="0"/>
                <a:cs typeface="Times New Roman" panose="02020603050405020304" pitchFamily="18" charset="0"/>
              </a:rPr>
              <a:t>Les sporanges sont en forme de massue pédicellée.  A maturité, ils s'ouvrent grâce à un anneau de déhiscence dont les cellules sont  épaissies en U.  La déhiscence brutale du sporange expulse 48 à 66 </a:t>
            </a:r>
            <a:r>
              <a:rPr lang="fr-FR" sz="2400" b="1" dirty="0">
                <a:latin typeface="Times New Roman" panose="02020603050405020304" pitchFamily="18" charset="0"/>
                <a:cs typeface="Times New Roman" panose="02020603050405020304" pitchFamily="18" charset="0"/>
              </a:rPr>
              <a:t>spores</a:t>
            </a:r>
            <a:r>
              <a:rPr lang="fr-FR" sz="2400"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anémochores</a:t>
            </a:r>
            <a:r>
              <a:rPr lang="fr-FR" sz="2400" dirty="0">
                <a:latin typeface="Times New Roman" panose="02020603050405020304" pitchFamily="18" charset="0"/>
                <a:cs typeface="Times New Roman" panose="02020603050405020304" pitchFamily="18" charset="0"/>
              </a:rPr>
              <a:t>.  Ces spores ont bien entendu subi la réduction chromatique et présentent n chromosomes. </a:t>
            </a:r>
          </a:p>
          <a:p>
            <a:pPr algn="just"/>
            <a:r>
              <a:rPr lang="fr-FR" sz="2400" dirty="0">
                <a:latin typeface="Times New Roman" panose="02020603050405020304" pitchFamily="18" charset="0"/>
                <a:cs typeface="Times New Roman" panose="02020603050405020304" pitchFamily="18" charset="0"/>
              </a:rPr>
              <a:t> </a:t>
            </a:r>
          </a:p>
          <a:p>
            <a:pPr algn="just"/>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2183240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713" y="764704"/>
            <a:ext cx="8748464" cy="1938992"/>
          </a:xfrm>
          <a:prstGeom prst="rect">
            <a:avLst/>
          </a:prstGeom>
        </p:spPr>
        <p:txBody>
          <a:bodyPr wrap="square">
            <a:spAutoFit/>
          </a:bodyPr>
          <a:lstStyle/>
          <a:p>
            <a:r>
              <a:rPr lang="fr-FR" sz="2400" dirty="0">
                <a:latin typeface="Times New Roman" panose="02020603050405020304" pitchFamily="18" charset="0"/>
                <a:cs typeface="Times New Roman" panose="02020603050405020304" pitchFamily="18" charset="0"/>
              </a:rPr>
              <a:t> Leur dimension est d'environ 20 .  Elles sont toutes identiques, l'espèce est dite </a:t>
            </a:r>
            <a:r>
              <a:rPr lang="fr-FR" sz="2400" b="1" dirty="0" err="1">
                <a:latin typeface="Times New Roman" panose="02020603050405020304" pitchFamily="18" charset="0"/>
                <a:cs typeface="Times New Roman" panose="02020603050405020304" pitchFamily="18" charset="0"/>
              </a:rPr>
              <a:t>isosporée</a:t>
            </a:r>
            <a:r>
              <a:rPr lang="fr-FR" sz="2400" dirty="0">
                <a:latin typeface="Times New Roman" panose="02020603050405020304" pitchFamily="18" charset="0"/>
                <a:cs typeface="Times New Roman" panose="02020603050405020304" pitchFamily="18" charset="0"/>
              </a:rPr>
              <a:t>.  Le nombre de spores disséminés par un seul pied de fougère mâle au cours d'une année de végétation est de l'ordre de 500 millions.  Un très faible pourcentage se développera pour donner de nouvelles plantes.</a:t>
            </a:r>
            <a:endParaRPr lang="fr-FR" sz="2400" dirty="0"/>
          </a:p>
        </p:txBody>
      </p:sp>
    </p:spTree>
    <p:extLst>
      <p:ext uri="{BB962C8B-B14F-4D97-AF65-F5344CB8AC3E}">
        <p14:creationId xmlns="" xmlns:p14="http://schemas.microsoft.com/office/powerpoint/2010/main" val="7956237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457200" y="115888"/>
            <a:ext cx="8229600" cy="476250"/>
          </a:xfrm>
        </p:spPr>
        <p:txBody>
          <a:bodyPr/>
          <a:lstStyle/>
          <a:p>
            <a:pPr algn="ctr">
              <a:lnSpc>
                <a:spcPct val="90000"/>
              </a:lnSpc>
              <a:buFontTx/>
              <a:buNone/>
            </a:pPr>
            <a:r>
              <a:rPr lang="fr-FR" sz="2800">
                <a:solidFill>
                  <a:schemeClr val="bg1"/>
                </a:solidFill>
              </a:rPr>
              <a:t>Cycle de développement de </a:t>
            </a:r>
            <a:r>
              <a:rPr lang="fr-FR" sz="2800" i="1">
                <a:solidFill>
                  <a:schemeClr val="bg1"/>
                </a:solidFill>
              </a:rPr>
              <a:t>Polypodium vulgare</a:t>
            </a:r>
          </a:p>
        </p:txBody>
      </p:sp>
      <p:pic>
        <p:nvPicPr>
          <p:cNvPr id="49156" name="Picture 4" descr="cycpolypode"/>
          <p:cNvPicPr>
            <a:picLocks noChangeAspect="1" noChangeArrowheads="1"/>
          </p:cNvPicPr>
          <p:nvPr/>
        </p:nvPicPr>
        <p:blipFill>
          <a:blip r:embed="rId2" cstate="print"/>
          <a:srcRect/>
          <a:stretch>
            <a:fillRect/>
          </a:stretch>
        </p:blipFill>
        <p:spPr bwMode="auto">
          <a:xfrm>
            <a:off x="0" y="684213"/>
            <a:ext cx="9144000" cy="6173787"/>
          </a:xfrm>
          <a:prstGeom prst="rect">
            <a:avLst/>
          </a:prstGeom>
          <a:noFill/>
        </p:spPr>
      </p:pic>
    </p:spTree>
    <p:extLst>
      <p:ext uri="{BB962C8B-B14F-4D97-AF65-F5344CB8AC3E}">
        <p14:creationId xmlns="" xmlns:p14="http://schemas.microsoft.com/office/powerpoint/2010/main" val="26242986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89844"/>
            <a:ext cx="8892480" cy="4893647"/>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 </a:t>
            </a:r>
          </a:p>
          <a:p>
            <a:pPr algn="just"/>
            <a:r>
              <a:rPr lang="fr-FR" sz="2400" b="1" cap="all" dirty="0">
                <a:latin typeface="Times New Roman" panose="02020603050405020304" pitchFamily="18" charset="0"/>
                <a:cs typeface="Times New Roman" panose="02020603050405020304" pitchFamily="18" charset="0"/>
              </a:rPr>
              <a:t>2.2  Le gamétophyte</a:t>
            </a:r>
          </a:p>
          <a:p>
            <a:pPr algn="just"/>
            <a:r>
              <a:rPr lang="fr-FR" sz="2400" dirty="0">
                <a:latin typeface="Times New Roman" panose="02020603050405020304" pitchFamily="18" charset="0"/>
                <a:cs typeface="Times New Roman" panose="02020603050405020304" pitchFamily="18" charset="0"/>
              </a:rPr>
              <a:t> </a:t>
            </a:r>
          </a:p>
          <a:p>
            <a:pPr algn="just"/>
            <a:r>
              <a:rPr lang="fr-FR" sz="2400" dirty="0">
                <a:latin typeface="Times New Roman" panose="02020603050405020304" pitchFamily="18" charset="0"/>
                <a:cs typeface="Times New Roman" panose="02020603050405020304" pitchFamily="18" charset="0"/>
              </a:rPr>
              <a:t>Lorsque les conditions sont favorables (surtout humidité), la spore germe en donnant un filament chlorophyllien qui s'organise rapidement en un organe aplati de petite taille ayant une forme de cœur et fixé sur le sol par des </a:t>
            </a:r>
            <a:r>
              <a:rPr lang="fr-FR" sz="2400" b="1" dirty="0">
                <a:latin typeface="Times New Roman" panose="02020603050405020304" pitchFamily="18" charset="0"/>
                <a:cs typeface="Times New Roman" panose="02020603050405020304" pitchFamily="18" charset="0"/>
              </a:rPr>
              <a:t>rhizoïdes</a:t>
            </a:r>
            <a:r>
              <a:rPr lang="fr-FR" sz="2400" dirty="0">
                <a:latin typeface="Times New Roman" panose="02020603050405020304" pitchFamily="18" charset="0"/>
                <a:cs typeface="Times New Roman" panose="02020603050405020304" pitchFamily="18" charset="0"/>
              </a:rPr>
              <a:t>; il s'agit du </a:t>
            </a:r>
            <a:r>
              <a:rPr lang="fr-FR" sz="2400" b="1" dirty="0">
                <a:latin typeface="Times New Roman" panose="02020603050405020304" pitchFamily="18" charset="0"/>
                <a:cs typeface="Times New Roman" panose="02020603050405020304" pitchFamily="18" charset="0"/>
              </a:rPr>
              <a:t>prothalle</a:t>
            </a:r>
            <a:r>
              <a:rPr lang="fr-FR" sz="2400" dirty="0">
                <a:latin typeface="Times New Roman" panose="02020603050405020304" pitchFamily="18" charset="0"/>
                <a:cs typeface="Times New Roman" panose="02020603050405020304" pitchFamily="18" charset="0"/>
              </a:rPr>
              <a:t> qui est un organe se nourrissant par autotrophie et indépendant du sporophyte.  A sa face inférieure apparaissent bientôt des organes reproducteurs mâles, les </a:t>
            </a:r>
            <a:r>
              <a:rPr lang="fr-FR" sz="2400" b="1" dirty="0">
                <a:latin typeface="Times New Roman" panose="02020603050405020304" pitchFamily="18" charset="0"/>
                <a:cs typeface="Times New Roman" panose="02020603050405020304" pitchFamily="18" charset="0"/>
              </a:rPr>
              <a:t>anthéridies</a:t>
            </a:r>
            <a:r>
              <a:rPr lang="fr-FR" sz="2400" dirty="0">
                <a:latin typeface="Times New Roman" panose="02020603050405020304" pitchFamily="18" charset="0"/>
                <a:cs typeface="Times New Roman" panose="02020603050405020304" pitchFamily="18" charset="0"/>
              </a:rPr>
              <a:t> et femelle, les </a:t>
            </a:r>
            <a:r>
              <a:rPr lang="fr-FR" sz="2400" b="1" dirty="0">
                <a:latin typeface="Times New Roman" panose="02020603050405020304" pitchFamily="18" charset="0"/>
                <a:cs typeface="Times New Roman" panose="02020603050405020304" pitchFamily="18" charset="0"/>
              </a:rPr>
              <a:t>archégones</a:t>
            </a:r>
            <a:r>
              <a:rPr lang="fr-FR" sz="2400" dirty="0">
                <a:latin typeface="Times New Roman" panose="02020603050405020304" pitchFamily="18" charset="0"/>
                <a:cs typeface="Times New Roman" panose="02020603050405020304" pitchFamily="18" charset="0"/>
              </a:rPr>
              <a:t>.  Le </a:t>
            </a:r>
            <a:r>
              <a:rPr lang="fr-FR" sz="2400" b="1" dirty="0">
                <a:latin typeface="Times New Roman" panose="02020603050405020304" pitchFamily="18" charset="0"/>
                <a:cs typeface="Times New Roman" panose="02020603050405020304" pitchFamily="18" charset="0"/>
              </a:rPr>
              <a:t>gamétophyte</a:t>
            </a:r>
            <a:r>
              <a:rPr lang="fr-FR" sz="2400" dirty="0">
                <a:latin typeface="Times New Roman" panose="02020603050405020304" pitchFamily="18" charset="0"/>
                <a:cs typeface="Times New Roman" panose="02020603050405020304" pitchFamily="18" charset="0"/>
              </a:rPr>
              <a:t> est bisexué et l'apparition des organes mâles et femelles se fait soit en même temps, soit à des moments différents selon que la reproduction est </a:t>
            </a:r>
            <a:r>
              <a:rPr lang="fr-FR" sz="2400" b="1" dirty="0">
                <a:latin typeface="Times New Roman" panose="02020603050405020304" pitchFamily="18" charset="0"/>
                <a:cs typeface="Times New Roman" panose="02020603050405020304" pitchFamily="18" charset="0"/>
              </a:rPr>
              <a:t>autogame</a:t>
            </a:r>
            <a:r>
              <a:rPr lang="fr-FR" sz="2400" dirty="0">
                <a:latin typeface="Times New Roman" panose="02020603050405020304" pitchFamily="18" charset="0"/>
                <a:cs typeface="Times New Roman" panose="02020603050405020304" pitchFamily="18" charset="0"/>
              </a:rPr>
              <a:t> ou </a:t>
            </a:r>
            <a:r>
              <a:rPr lang="fr-FR" sz="2400" b="1" dirty="0">
                <a:latin typeface="Times New Roman" panose="02020603050405020304" pitchFamily="18" charset="0"/>
                <a:cs typeface="Times New Roman" panose="02020603050405020304" pitchFamily="18" charset="0"/>
              </a:rPr>
              <a:t>allogame.</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4324089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2845"/>
            <a:ext cx="8820472" cy="5262979"/>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Les </a:t>
            </a:r>
            <a:r>
              <a:rPr lang="fr-FR" sz="2400" b="1" dirty="0">
                <a:latin typeface="Times New Roman" panose="02020603050405020304" pitchFamily="18" charset="0"/>
                <a:cs typeface="Times New Roman" panose="02020603050405020304" pitchFamily="18" charset="0"/>
              </a:rPr>
              <a:t>anthéridies</a:t>
            </a:r>
            <a:r>
              <a:rPr lang="fr-FR" sz="2400" dirty="0">
                <a:latin typeface="Times New Roman" panose="02020603050405020304" pitchFamily="18" charset="0"/>
                <a:cs typeface="Times New Roman" panose="02020603050405020304" pitchFamily="18" charset="0"/>
              </a:rPr>
              <a:t> produisent chacun 30 à 50 gamètes </a:t>
            </a:r>
            <a:r>
              <a:rPr lang="fr-FR" sz="2400" dirty="0">
                <a:latin typeface="Times New Roman" panose="02020603050405020304" pitchFamily="18" charset="0"/>
                <a:cs typeface="Times New Roman" panose="02020603050405020304" pitchFamily="18" charset="0"/>
                <a:sym typeface="CommercialPi BT"/>
              </a:rPr>
              <a:t></a:t>
            </a:r>
            <a:r>
              <a:rPr lang="fr-FR" sz="2400" dirty="0">
                <a:latin typeface="Times New Roman" panose="02020603050405020304" pitchFamily="18" charset="0"/>
                <a:cs typeface="Times New Roman" panose="02020603050405020304" pitchFamily="18" charset="0"/>
              </a:rPr>
              <a:t> ou </a:t>
            </a:r>
            <a:r>
              <a:rPr lang="fr-FR" sz="2400" b="1" dirty="0">
                <a:latin typeface="Times New Roman" panose="02020603050405020304" pitchFamily="18" charset="0"/>
                <a:cs typeface="Times New Roman" panose="02020603050405020304" pitchFamily="18" charset="0"/>
              </a:rPr>
              <a:t>anthérozoïdes</a:t>
            </a:r>
            <a:r>
              <a:rPr lang="fr-FR" sz="2400" dirty="0">
                <a:latin typeface="Times New Roman" panose="02020603050405020304" pitchFamily="18" charset="0"/>
                <a:cs typeface="Times New Roman" panose="02020603050405020304" pitchFamily="18" charset="0"/>
              </a:rPr>
              <a:t> et les </a:t>
            </a:r>
            <a:r>
              <a:rPr lang="fr-FR" sz="2400" b="1" dirty="0">
                <a:latin typeface="Times New Roman" panose="02020603050405020304" pitchFamily="18" charset="0"/>
                <a:cs typeface="Times New Roman" panose="02020603050405020304" pitchFamily="18" charset="0"/>
              </a:rPr>
              <a:t>archégones</a:t>
            </a:r>
            <a:r>
              <a:rPr lang="fr-FR" sz="2400" dirty="0">
                <a:latin typeface="Times New Roman" panose="02020603050405020304" pitchFamily="18" charset="0"/>
                <a:cs typeface="Times New Roman" panose="02020603050405020304" pitchFamily="18" charset="0"/>
              </a:rPr>
              <a:t> produisent chacun un </a:t>
            </a:r>
            <a:r>
              <a:rPr lang="fr-FR" sz="2400" b="1" dirty="0">
                <a:latin typeface="Times New Roman" panose="02020603050405020304" pitchFamily="18" charset="0"/>
                <a:cs typeface="Times New Roman" panose="02020603050405020304" pitchFamily="18" charset="0"/>
              </a:rPr>
              <a:t>oosphère</a:t>
            </a:r>
            <a:r>
              <a:rPr lang="fr-FR" sz="2400" dirty="0">
                <a:latin typeface="Times New Roman" panose="02020603050405020304" pitchFamily="18" charset="0"/>
                <a:cs typeface="Times New Roman" panose="02020603050405020304" pitchFamily="18" charset="0"/>
              </a:rPr>
              <a:t>.  Les archégones ont une forme de bouteille mais de structure plus simple que chez les Bryophytes (l'évolution est généralement simplificatrice).  Profitant d'une goutte d'eau, les anthérozoïdes </a:t>
            </a:r>
            <a:r>
              <a:rPr lang="fr-FR" sz="2400" dirty="0" err="1">
                <a:latin typeface="Times New Roman" panose="02020603050405020304" pitchFamily="18" charset="0"/>
                <a:cs typeface="Times New Roman" panose="02020603050405020304" pitchFamily="18" charset="0"/>
              </a:rPr>
              <a:t>multiflagellés</a:t>
            </a:r>
            <a:r>
              <a:rPr lang="fr-FR" sz="2400" dirty="0">
                <a:latin typeface="Times New Roman" panose="02020603050405020304" pitchFamily="18" charset="0"/>
                <a:cs typeface="Times New Roman" panose="02020603050405020304" pitchFamily="18" charset="0"/>
              </a:rPr>
              <a:t>, (20 à 30 flagelles) nagent vers les </a:t>
            </a:r>
            <a:r>
              <a:rPr lang="fr-FR" sz="2400" b="1" dirty="0">
                <a:latin typeface="Times New Roman" panose="02020603050405020304" pitchFamily="18" charset="0"/>
                <a:cs typeface="Times New Roman" panose="02020603050405020304" pitchFamily="18" charset="0"/>
              </a:rPr>
              <a:t>oosphères</a:t>
            </a:r>
            <a:r>
              <a:rPr lang="fr-FR" sz="2400" dirty="0">
                <a:latin typeface="Times New Roman" panose="02020603050405020304" pitchFamily="18" charset="0"/>
                <a:cs typeface="Times New Roman" panose="02020603050405020304" pitchFamily="18" charset="0"/>
              </a:rPr>
              <a:t>, attirés par l'acide malique contenu dans le col des archégones (chimiotactisme).  Dès qu'un oosphère est fécondé </a:t>
            </a:r>
            <a:r>
              <a:rPr lang="fr-FR" sz="2400" b="1" dirty="0">
                <a:latin typeface="Times New Roman" panose="02020603050405020304" pitchFamily="18" charset="0"/>
                <a:cs typeface="Times New Roman" panose="02020603050405020304" pitchFamily="18" charset="0"/>
              </a:rPr>
              <a:t>(zygote)</a:t>
            </a:r>
            <a:r>
              <a:rPr lang="fr-FR" sz="2400" dirty="0">
                <a:latin typeface="Times New Roman" panose="02020603050405020304" pitchFamily="18" charset="0"/>
                <a:cs typeface="Times New Roman" panose="02020603050405020304" pitchFamily="18" charset="0"/>
              </a:rPr>
              <a:t>, il se développe rapidement en un </a:t>
            </a:r>
            <a:r>
              <a:rPr lang="fr-FR" sz="2400" b="1" dirty="0">
                <a:latin typeface="Times New Roman" panose="02020603050405020304" pitchFamily="18" charset="0"/>
                <a:cs typeface="Times New Roman" panose="02020603050405020304" pitchFamily="18" charset="0"/>
              </a:rPr>
              <a:t>embryon</a:t>
            </a:r>
            <a:r>
              <a:rPr lang="fr-FR" sz="2400" dirty="0">
                <a:latin typeface="Times New Roman" panose="02020603050405020304" pitchFamily="18" charset="0"/>
                <a:cs typeface="Times New Roman" panose="02020603050405020304" pitchFamily="18" charset="0"/>
              </a:rPr>
              <a:t> qui reste ancré par un pied dans le prothalle du gamétophyte; ce dernier le nourrira durant les premières étapes de son développement.  Lorsque la première feuille et la première racine sont formées, ce nouveau sporophyte devient autonome et le prothalle dégénère.  La plante feuillée grandit.</a:t>
            </a:r>
          </a:p>
          <a:p>
            <a:pPr algn="just"/>
            <a:r>
              <a:rPr lang="fr-FR" sz="2400" dirty="0">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32493360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500041"/>
            <a:ext cx="8424936" cy="6001643"/>
          </a:xfrm>
          <a:prstGeom prst="rect">
            <a:avLst/>
          </a:prstGeom>
        </p:spPr>
        <p:txBody>
          <a:bodyPr wrap="square">
            <a:spAutoFit/>
          </a:bodyPr>
          <a:lstStyle/>
          <a:p>
            <a:r>
              <a:rPr lang="fr-FR" sz="2400" b="1" dirty="0">
                <a:latin typeface="Times New Roman" panose="02020603050405020304" pitchFamily="18" charset="0"/>
                <a:cs typeface="Times New Roman" panose="02020603050405020304" pitchFamily="18" charset="0"/>
              </a:rPr>
              <a:t/>
            </a:r>
            <a:br>
              <a:rPr lang="fr-FR" sz="2400" b="1" dirty="0">
                <a:latin typeface="Times New Roman" panose="02020603050405020304" pitchFamily="18" charset="0"/>
                <a:cs typeface="Times New Roman" panose="02020603050405020304" pitchFamily="18" charset="0"/>
              </a:rPr>
            </a:br>
            <a:r>
              <a:rPr lang="fr-FR" sz="2400" b="1" dirty="0">
                <a:latin typeface="Times New Roman" panose="02020603050405020304" pitchFamily="18" charset="0"/>
                <a:cs typeface="Times New Roman" panose="02020603050405020304" pitchFamily="18" charset="0"/>
              </a:rPr>
              <a:t>                                                </a:t>
            </a:r>
            <a:endParaRPr lang="fr-FR" sz="2400" b="1" dirty="0" smtClean="0">
              <a:latin typeface="Times New Roman" panose="02020603050405020304" pitchFamily="18" charset="0"/>
              <a:cs typeface="Times New Roman" panose="02020603050405020304" pitchFamily="18" charset="0"/>
            </a:endParaRPr>
          </a:p>
          <a:p>
            <a:r>
              <a:rPr lang="fr-FR" sz="2400" b="1" dirty="0" smtClean="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CONCLUSIONS</a:t>
            </a:r>
            <a:br>
              <a:rPr lang="fr-FR" sz="2400" b="1"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
            </a:r>
            <a:br>
              <a:rPr lang="fr-FR" sz="2400" dirty="0">
                <a:latin typeface="Times New Roman" panose="02020603050405020304" pitchFamily="18" charset="0"/>
                <a:cs typeface="Times New Roman" panose="02020603050405020304" pitchFamily="18" charset="0"/>
              </a:rPr>
            </a:br>
            <a:r>
              <a:rPr lang="fr-FR" sz="2400" dirty="0" smtClean="0">
                <a:latin typeface="Times New Roman" panose="02020603050405020304" pitchFamily="18" charset="0"/>
                <a:cs typeface="Times New Roman" panose="02020603050405020304" pitchFamily="18" charset="0"/>
                <a:sym typeface="Wingdings"/>
              </a:rPr>
              <a:t></a:t>
            </a:r>
            <a:r>
              <a:rPr lang="fr-FR" sz="2400" dirty="0" smtClean="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Le cycle des Ptéridophytes est </a:t>
            </a:r>
            <a:r>
              <a:rPr lang="fr-FR" sz="2400" dirty="0" err="1">
                <a:latin typeface="Times New Roman" panose="02020603050405020304" pitchFamily="18" charset="0"/>
                <a:cs typeface="Times New Roman" panose="02020603050405020304" pitchFamily="18" charset="0"/>
              </a:rPr>
              <a:t>digénétique</a:t>
            </a:r>
            <a:r>
              <a:rPr lang="fr-FR" sz="2400" dirty="0">
                <a:latin typeface="Times New Roman" panose="02020603050405020304" pitchFamily="18" charset="0"/>
                <a:cs typeface="Times New Roman" panose="02020603050405020304" pitchFamily="18" charset="0"/>
              </a:rPr>
              <a:t> haplo–diploïde avec :</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            -   dominance du sporophyte qui n'est parasite du gamétophyte que de façon </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                 transitoire;</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            -   réduction du gamétophyte (contrairement aux Bryophytes).</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       Ce point constitue une étape importante dans l'évolution des plantes.  Les groupes qui </a:t>
            </a:r>
            <a:r>
              <a:rPr lang="fr-FR" sz="2400" dirty="0" smtClean="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apparaîtront par la suite garderont, en le perfectionnant, ce type d'alternance de génération.</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
            </a:r>
            <a:br>
              <a:rPr lang="fr-FR" sz="2400" dirty="0">
                <a:latin typeface="Times New Roman" panose="02020603050405020304" pitchFamily="18" charset="0"/>
                <a:cs typeface="Times New Roman" panose="02020603050405020304" pitchFamily="18" charset="0"/>
              </a:rPr>
            </a:b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2422370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89844"/>
            <a:ext cx="8858280" cy="6124754"/>
          </a:xfrm>
          <a:prstGeom prst="rect">
            <a:avLst/>
          </a:prstGeom>
        </p:spPr>
        <p:txBody>
          <a:bodyPr wrap="square">
            <a:spAutoFit/>
          </a:bodyPr>
          <a:lstStyle/>
          <a:p>
            <a:r>
              <a:rPr lang="fr-FR" sz="2800" dirty="0" smtClean="0">
                <a:latin typeface="Times New Roman" panose="02020603050405020304" pitchFamily="18" charset="0"/>
                <a:cs typeface="Times New Roman" panose="02020603050405020304" pitchFamily="18" charset="0"/>
              </a:rPr>
              <a:t> Par rapport aux Bryophytes, on assiste à une simplification des gamétanges (anthéridies    et archégones) dont le nombre de cellules est limité.</a:t>
            </a:r>
            <a:br>
              <a:rPr lang="fr-FR" sz="2800" dirty="0" smtClean="0">
                <a:latin typeface="Times New Roman" panose="02020603050405020304" pitchFamily="18" charset="0"/>
                <a:cs typeface="Times New Roman" panose="02020603050405020304" pitchFamily="18" charset="0"/>
              </a:rPr>
            </a:br>
            <a:r>
              <a:rPr lang="fr-FR" sz="2800" dirty="0" smtClean="0">
                <a:latin typeface="Times New Roman" panose="02020603050405020304" pitchFamily="18" charset="0"/>
                <a:cs typeface="Times New Roman" panose="02020603050405020304" pitchFamily="18" charset="0"/>
              </a:rPr>
              <a:t/>
            </a:r>
            <a:br>
              <a:rPr lang="fr-FR" sz="2800" dirty="0" smtClean="0">
                <a:latin typeface="Times New Roman" panose="02020603050405020304" pitchFamily="18" charset="0"/>
                <a:cs typeface="Times New Roman" panose="02020603050405020304" pitchFamily="18" charset="0"/>
              </a:rPr>
            </a:br>
            <a:r>
              <a:rPr lang="fr-FR" sz="2800" dirty="0" smtClean="0">
                <a:latin typeface="Times New Roman" panose="02020603050405020304" pitchFamily="18" charset="0"/>
                <a:cs typeface="Times New Roman" panose="02020603050405020304" pitchFamily="18" charset="0"/>
                <a:sym typeface="Wingdings"/>
              </a:rPr>
              <a:t></a:t>
            </a:r>
            <a:r>
              <a:rPr lang="fr-FR" sz="2800" dirty="0" smtClean="0">
                <a:latin typeface="Times New Roman" panose="02020603050405020304" pitchFamily="18" charset="0"/>
                <a:cs typeface="Times New Roman" panose="02020603050405020304" pitchFamily="18" charset="0"/>
              </a:rPr>
              <a:t>    Fécondation aquatique; oogamie</a:t>
            </a:r>
            <a:br>
              <a:rPr lang="fr-FR" sz="2800" dirty="0" smtClean="0">
                <a:latin typeface="Times New Roman" panose="02020603050405020304" pitchFamily="18" charset="0"/>
                <a:cs typeface="Times New Roman" panose="02020603050405020304" pitchFamily="18" charset="0"/>
              </a:rPr>
            </a:br>
            <a:r>
              <a:rPr lang="fr-FR" sz="2800" dirty="0" smtClean="0">
                <a:latin typeface="Times New Roman" panose="02020603050405020304" pitchFamily="18" charset="0"/>
                <a:cs typeface="Times New Roman" panose="02020603050405020304" pitchFamily="18" charset="0"/>
              </a:rPr>
              <a:t>       Les Ptéridophytes, comme les Bryophytes et les algues, ont conservé des anthérozoïdes         ciliés; leur fécondation est toujours tributaire de l'eau.  </a:t>
            </a:r>
          </a:p>
          <a:p>
            <a:r>
              <a:rPr lang="fr-FR" sz="2800" dirty="0" smtClean="0">
                <a:latin typeface="Times New Roman" panose="02020603050405020304" pitchFamily="18" charset="0"/>
                <a:cs typeface="Times New Roman" panose="02020603050405020304" pitchFamily="18" charset="0"/>
              </a:rPr>
              <a:t>Ce dernier point ne constituait pas        un inconvénient à l'ère primaire durant laquelle le climat était très humide.  Par la suite,         les climats devenant plus secs, des cycles indépendants de l'eau apparaîtront.</a:t>
            </a:r>
            <a:br>
              <a:rPr lang="fr-FR" sz="2800" dirty="0" smtClean="0">
                <a:latin typeface="Times New Roman" panose="02020603050405020304" pitchFamily="18" charset="0"/>
                <a:cs typeface="Times New Roman" panose="02020603050405020304" pitchFamily="18" charset="0"/>
              </a:rPr>
            </a:br>
            <a:r>
              <a:rPr lang="fr-FR" sz="2800" dirty="0" smtClean="0">
                <a:latin typeface="Times New Roman" panose="02020603050405020304" pitchFamily="18" charset="0"/>
                <a:cs typeface="Times New Roman" panose="02020603050405020304" pitchFamily="18" charset="0"/>
              </a:rPr>
              <a:t/>
            </a:r>
            <a:br>
              <a:rPr lang="fr-FR" sz="2800" dirty="0" smtClean="0">
                <a:latin typeface="Times New Roman" panose="02020603050405020304" pitchFamily="18" charset="0"/>
                <a:cs typeface="Times New Roman" panose="02020603050405020304" pitchFamily="18" charset="0"/>
              </a:rPr>
            </a:br>
            <a:endParaRPr lang="fr-FR" sz="28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05342"/>
            <a:ext cx="9144000" cy="4524315"/>
          </a:xfrm>
          <a:prstGeom prst="rect">
            <a:avLst/>
          </a:prstGeom>
        </p:spPr>
        <p:txBody>
          <a:bodyPr wrap="square">
            <a:spAutoFit/>
          </a:bodyPr>
          <a:lstStyle/>
          <a:p>
            <a:pPr algn="just"/>
            <a:r>
              <a:rPr lang="fr-FR" sz="2400" b="1" u="sng" cap="all" dirty="0">
                <a:solidFill>
                  <a:srgbClr val="FF0000"/>
                </a:solidFill>
                <a:latin typeface="Times New Roman" panose="02020603050405020304" pitchFamily="18" charset="0"/>
                <a:cs typeface="Times New Roman" panose="02020603050405020304" pitchFamily="18" charset="0"/>
              </a:rPr>
              <a:t>4.  Classification des Ptéridophytes</a:t>
            </a:r>
          </a:p>
          <a:p>
            <a:pPr algn="just"/>
            <a:r>
              <a:rPr lang="fr-FR" sz="2400" cap="small" dirty="0">
                <a:latin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a:p>
            <a:pPr lvl="0" algn="just"/>
            <a:r>
              <a:rPr lang="fr-FR" sz="2400" dirty="0">
                <a:latin typeface="Times New Roman" panose="02020603050405020304" pitchFamily="18" charset="0"/>
                <a:cs typeface="Times New Roman" panose="02020603050405020304" pitchFamily="18" charset="0"/>
              </a:rPr>
              <a:t>Plantes </a:t>
            </a:r>
            <a:r>
              <a:rPr lang="fr-FR" sz="2400" dirty="0" smtClean="0">
                <a:latin typeface="Times New Roman" panose="02020603050405020304" pitchFamily="18" charset="0"/>
                <a:cs typeface="Times New Roman" panose="02020603050405020304" pitchFamily="18" charset="0"/>
              </a:rPr>
              <a:t>pourvues </a:t>
            </a:r>
            <a:r>
              <a:rPr lang="fr-FR" sz="2400" dirty="0">
                <a:latin typeface="Times New Roman" panose="02020603050405020304" pitchFamily="18" charset="0"/>
                <a:cs typeface="Times New Roman" panose="02020603050405020304" pitchFamily="18" charset="0"/>
              </a:rPr>
              <a:t>de racines; à sporanges terminaux </a:t>
            </a:r>
            <a:r>
              <a:rPr lang="fr-FR" sz="2400" dirty="0" smtClean="0">
                <a:latin typeface="Times New Roman" panose="02020603050405020304" pitchFamily="18" charset="0"/>
                <a:cs typeface="Times New Roman" panose="02020603050405020304" pitchFamily="18" charset="0"/>
              </a:rPr>
              <a:t> isolés</a:t>
            </a:r>
            <a:r>
              <a:rPr lang="fr-FR" sz="2400" dirty="0">
                <a:latin typeface="Times New Roman" panose="02020603050405020304" pitchFamily="18" charset="0"/>
                <a:cs typeface="Times New Roman" panose="02020603050405020304" pitchFamily="18" charset="0"/>
              </a:rPr>
              <a:t>…………... </a:t>
            </a:r>
            <a:r>
              <a:rPr lang="fr-FR" sz="2400" b="1" cap="small" dirty="0" err="1">
                <a:latin typeface="Times New Roman" panose="02020603050405020304" pitchFamily="18" charset="0"/>
                <a:cs typeface="Times New Roman" panose="02020603050405020304" pitchFamily="18" charset="0"/>
              </a:rPr>
              <a:t>Psilophyta</a:t>
            </a:r>
            <a:endParaRPr lang="fr-FR" sz="2400" dirty="0">
              <a:latin typeface="Times New Roman" panose="02020603050405020304" pitchFamily="18" charset="0"/>
              <a:cs typeface="Times New Roman" panose="02020603050405020304" pitchFamily="18" charset="0"/>
            </a:endParaRPr>
          </a:p>
          <a:p>
            <a:pPr algn="just"/>
            <a:r>
              <a:rPr lang="fr-FR" sz="2400" dirty="0">
                <a:latin typeface="Times New Roman" panose="02020603050405020304" pitchFamily="18" charset="0"/>
                <a:cs typeface="Times New Roman" panose="02020603050405020304" pitchFamily="18" charset="0"/>
              </a:rPr>
              <a:t> </a:t>
            </a:r>
          </a:p>
          <a:p>
            <a:pPr lvl="0" algn="just"/>
            <a:r>
              <a:rPr lang="fr-FR" sz="2400" dirty="0">
                <a:latin typeface="Times New Roman" panose="02020603050405020304" pitchFamily="18" charset="0"/>
                <a:cs typeface="Times New Roman" panose="02020603050405020304" pitchFamily="18" charset="0"/>
              </a:rPr>
              <a:t>Racines présentes; sporanges latéraux généralement développés à l'aisselle de bractées.</a:t>
            </a:r>
          </a:p>
          <a:p>
            <a:pPr algn="just"/>
            <a:r>
              <a:rPr lang="fr-FR" sz="2400" dirty="0">
                <a:latin typeface="Times New Roman" panose="02020603050405020304" pitchFamily="18" charset="0"/>
                <a:cs typeface="Times New Roman" panose="02020603050405020304" pitchFamily="18" charset="0"/>
              </a:rPr>
              <a:t>On distingue 3 séries évolutives constituant les 3 groupes suivants :</a:t>
            </a:r>
          </a:p>
          <a:p>
            <a:pPr algn="just"/>
            <a:r>
              <a:rPr lang="fr-FR" sz="2400" dirty="0">
                <a:latin typeface="Times New Roman" panose="02020603050405020304" pitchFamily="18" charset="0"/>
                <a:cs typeface="Times New Roman" panose="02020603050405020304" pitchFamily="18" charset="0"/>
              </a:rPr>
              <a:t> </a:t>
            </a:r>
          </a:p>
          <a:p>
            <a:pPr lvl="0" algn="just"/>
            <a:r>
              <a:rPr lang="fr-FR" sz="2400" dirty="0">
                <a:latin typeface="Times New Roman" panose="02020603050405020304" pitchFamily="18" charset="0"/>
                <a:cs typeface="Times New Roman" panose="02020603050405020304" pitchFamily="18" charset="0"/>
              </a:rPr>
              <a:t>Plantes </a:t>
            </a:r>
            <a:r>
              <a:rPr lang="fr-FR" sz="2400" dirty="0" err="1">
                <a:latin typeface="Times New Roman" panose="02020603050405020304" pitchFamily="18" charset="0"/>
                <a:cs typeface="Times New Roman" panose="02020603050405020304" pitchFamily="18" charset="0"/>
              </a:rPr>
              <a:t>microphylles</a:t>
            </a:r>
            <a:r>
              <a:rPr lang="fr-FR" sz="2400" dirty="0">
                <a:latin typeface="Times New Roman" panose="02020603050405020304" pitchFamily="18" charset="0"/>
                <a:cs typeface="Times New Roman" panose="02020603050405020304" pitchFamily="18" charset="0"/>
              </a:rPr>
              <a:t> à tiges développées; </a:t>
            </a:r>
            <a:r>
              <a:rPr lang="fr-FR" sz="2400" dirty="0" err="1">
                <a:latin typeface="Times New Roman" panose="02020603050405020304" pitchFamily="18" charset="0"/>
                <a:cs typeface="Times New Roman" panose="02020603050405020304" pitchFamily="18" charset="0"/>
              </a:rPr>
              <a:t>stachyosporées</a:t>
            </a:r>
            <a:r>
              <a:rPr lang="fr-FR" sz="2400" dirty="0">
                <a:latin typeface="Times New Roman" panose="02020603050405020304" pitchFamily="18" charset="0"/>
                <a:cs typeface="Times New Roman" panose="02020603050405020304" pitchFamily="18" charset="0"/>
              </a:rPr>
              <a:t> (sporanges terminaux à l'extrémité de télomes.</a:t>
            </a:r>
          </a:p>
          <a:p>
            <a:pPr algn="just"/>
            <a:r>
              <a:rPr lang="fr-FR" sz="2400" dirty="0">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2178831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29-15-BryophytesCollage"/>
          <p:cNvPicPr>
            <a:picLocks noChangeAspect="1" noChangeArrowheads="1"/>
          </p:cNvPicPr>
          <p:nvPr/>
        </p:nvPicPr>
        <p:blipFill>
          <a:blip r:embed="rId2" cstate="print"/>
          <a:srcRect/>
          <a:stretch>
            <a:fillRect/>
          </a:stretch>
        </p:blipFill>
        <p:spPr bwMode="auto">
          <a:xfrm>
            <a:off x="228600" y="838200"/>
            <a:ext cx="8686800" cy="5829300"/>
          </a:xfrm>
          <a:prstGeom prst="rect">
            <a:avLst/>
          </a:prstGeom>
          <a:noFill/>
        </p:spPr>
      </p:pic>
      <p:sp>
        <p:nvSpPr>
          <p:cNvPr id="45059" name="Text Box 3"/>
          <p:cNvSpPr txBox="1">
            <a:spLocks noChangeArrowheads="1"/>
          </p:cNvSpPr>
          <p:nvPr/>
        </p:nvSpPr>
        <p:spPr bwMode="auto">
          <a:xfrm>
            <a:off x="228600" y="228600"/>
            <a:ext cx="2971800" cy="457200"/>
          </a:xfrm>
          <a:prstGeom prst="rect">
            <a:avLst/>
          </a:prstGeom>
          <a:noFill/>
          <a:ln w="9525">
            <a:noFill/>
            <a:miter lim="800000"/>
            <a:headEnd/>
            <a:tailEnd/>
          </a:ln>
          <a:effectLst/>
        </p:spPr>
        <p:txBody>
          <a:bodyPr>
            <a:spAutoFit/>
          </a:bodyPr>
          <a:lstStyle/>
          <a:p>
            <a:pPr>
              <a:spcBef>
                <a:spcPct val="50000"/>
              </a:spcBef>
            </a:pPr>
            <a:r>
              <a:rPr lang="en-US">
                <a:solidFill>
                  <a:schemeClr val="accent2"/>
                </a:solidFill>
                <a:latin typeface="Arial" charset="0"/>
              </a:rPr>
              <a:t>Bryophytes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582341"/>
            <a:ext cx="8784976" cy="3416320"/>
          </a:xfrm>
          <a:prstGeom prst="rect">
            <a:avLst/>
          </a:prstGeom>
        </p:spPr>
        <p:txBody>
          <a:bodyPr wrap="square">
            <a:spAutoFit/>
          </a:bodyPr>
          <a:lstStyle/>
          <a:p>
            <a:pPr lvl="0"/>
            <a:r>
              <a:rPr lang="fr-FR" sz="2400" dirty="0">
                <a:latin typeface="Times New Roman" panose="02020603050405020304" pitchFamily="18" charset="0"/>
                <a:cs typeface="Times New Roman" panose="02020603050405020304" pitchFamily="18" charset="0"/>
              </a:rPr>
              <a:t>Ramification dichotomique; feuilles spiralées ou distiques; sporanges orthotropes à l'aisselle de </a:t>
            </a:r>
            <a:r>
              <a:rPr lang="fr-FR" sz="2400" dirty="0" err="1">
                <a:latin typeface="Times New Roman" panose="02020603050405020304" pitchFamily="18" charset="0"/>
                <a:cs typeface="Times New Roman" panose="02020603050405020304" pitchFamily="18" charset="0"/>
              </a:rPr>
              <a:t>sporophylles</a:t>
            </a:r>
            <a:r>
              <a:rPr lang="fr-FR" sz="2400" dirty="0">
                <a:latin typeface="Times New Roman" panose="02020603050405020304" pitchFamily="18" charset="0"/>
                <a:cs typeface="Times New Roman" panose="02020603050405020304" pitchFamily="18" charset="0"/>
              </a:rPr>
              <a:t> groupées en ensemble </a:t>
            </a:r>
            <a:r>
              <a:rPr lang="fr-FR" sz="2400" dirty="0">
                <a:latin typeface="Times New Roman" panose="02020603050405020304" pitchFamily="18" charset="0"/>
                <a:cs typeface="Times New Roman" panose="02020603050405020304" pitchFamily="18" charset="0"/>
                <a:sym typeface="Symbol"/>
              </a:rPr>
              <a:t></a:t>
            </a:r>
            <a:r>
              <a:rPr lang="fr-FR" sz="2400"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dense (épi)…..  </a:t>
            </a:r>
            <a:r>
              <a:rPr lang="fr-FR" sz="2400" b="1" dirty="0" err="1">
                <a:latin typeface="Times New Roman" panose="02020603050405020304" pitchFamily="18" charset="0"/>
                <a:cs typeface="Times New Roman" panose="02020603050405020304" pitchFamily="18" charset="0"/>
              </a:rPr>
              <a:t>L</a:t>
            </a:r>
            <a:r>
              <a:rPr lang="fr-FR" sz="2400" b="1" cap="small" dirty="0" err="1">
                <a:latin typeface="Times New Roman" panose="02020603050405020304" pitchFamily="18" charset="0"/>
                <a:cs typeface="Times New Roman" panose="02020603050405020304" pitchFamily="18" charset="0"/>
              </a:rPr>
              <a:t>ycophyta</a:t>
            </a:r>
            <a:endParaRPr lang="fr-FR" sz="2400" dirty="0">
              <a:latin typeface="Times New Roman" panose="02020603050405020304" pitchFamily="18" charset="0"/>
              <a:cs typeface="Times New Roman" panose="02020603050405020304" pitchFamily="18" charset="0"/>
            </a:endParaRPr>
          </a:p>
          <a:p>
            <a:pPr lvl="0"/>
            <a:r>
              <a:rPr lang="fr-FR" sz="2400" dirty="0">
                <a:latin typeface="Times New Roman" panose="02020603050405020304" pitchFamily="18" charset="0"/>
                <a:cs typeface="Times New Roman" panose="02020603050405020304" pitchFamily="18" charset="0"/>
              </a:rPr>
              <a:t>Plantes </a:t>
            </a:r>
            <a:r>
              <a:rPr lang="fr-FR" sz="2400" dirty="0" err="1">
                <a:latin typeface="Times New Roman" panose="02020603050405020304" pitchFamily="18" charset="0"/>
                <a:cs typeface="Times New Roman" panose="02020603050405020304" pitchFamily="18" charset="0"/>
              </a:rPr>
              <a:t>isosporées</a:t>
            </a:r>
            <a:r>
              <a:rPr lang="fr-FR" sz="2400" dirty="0">
                <a:latin typeface="Times New Roman" panose="02020603050405020304" pitchFamily="18" charset="0"/>
                <a:cs typeface="Times New Roman" panose="02020603050405020304" pitchFamily="18" charset="0"/>
              </a:rPr>
              <a:t> ………………………………………………</a:t>
            </a:r>
            <a:r>
              <a:rPr lang="fr-FR" sz="2400" b="1" cap="small" dirty="0">
                <a:latin typeface="Times New Roman" panose="02020603050405020304" pitchFamily="18" charset="0"/>
                <a:cs typeface="Times New Roman" panose="02020603050405020304" pitchFamily="18" charset="0"/>
              </a:rPr>
              <a:t>lycopodiales</a:t>
            </a:r>
            <a:endParaRPr lang="fr-FR" sz="2400" dirty="0">
              <a:latin typeface="Times New Roman" panose="02020603050405020304" pitchFamily="18" charset="0"/>
              <a:cs typeface="Times New Roman" panose="02020603050405020304" pitchFamily="18" charset="0"/>
            </a:endParaRPr>
          </a:p>
          <a:p>
            <a:pPr lvl="0"/>
            <a:r>
              <a:rPr lang="fr-FR" sz="2400" dirty="0">
                <a:latin typeface="Times New Roman" panose="02020603050405020304" pitchFamily="18" charset="0"/>
                <a:cs typeface="Times New Roman" panose="02020603050405020304" pitchFamily="18" charset="0"/>
              </a:rPr>
              <a:t>Plantes </a:t>
            </a:r>
            <a:r>
              <a:rPr lang="fr-FR" sz="2400" dirty="0" err="1">
                <a:latin typeface="Times New Roman" panose="02020603050405020304" pitchFamily="18" charset="0"/>
                <a:cs typeface="Times New Roman" panose="02020603050405020304" pitchFamily="18" charset="0"/>
              </a:rPr>
              <a:t>hétérosporées</a:t>
            </a:r>
            <a:r>
              <a:rPr lang="fr-FR" sz="2400" dirty="0">
                <a:latin typeface="Times New Roman" panose="02020603050405020304" pitchFamily="18" charset="0"/>
                <a:cs typeface="Times New Roman" panose="02020603050405020304" pitchFamily="18" charset="0"/>
              </a:rPr>
              <a:t>						</a:t>
            </a:r>
          </a:p>
          <a:p>
            <a:pPr lvl="0"/>
            <a:r>
              <a:rPr lang="fr-FR" sz="2400" dirty="0">
                <a:latin typeface="Times New Roman" panose="02020603050405020304" pitchFamily="18" charset="0"/>
                <a:cs typeface="Times New Roman" panose="02020603050405020304" pitchFamily="18" charset="0"/>
              </a:rPr>
              <a:t>Arbres fossiles …………………………………...</a:t>
            </a:r>
            <a:r>
              <a:rPr lang="fr-FR" sz="2400" b="1" cap="small" dirty="0" err="1">
                <a:latin typeface="Times New Roman" panose="02020603050405020304" pitchFamily="18" charset="0"/>
                <a:cs typeface="Times New Roman" panose="02020603050405020304" pitchFamily="18" charset="0"/>
              </a:rPr>
              <a:t>lepidodendrales</a:t>
            </a:r>
            <a:endParaRPr lang="fr-FR" sz="2400" dirty="0">
              <a:latin typeface="Times New Roman" panose="02020603050405020304" pitchFamily="18" charset="0"/>
              <a:cs typeface="Times New Roman" panose="02020603050405020304" pitchFamily="18" charset="0"/>
            </a:endParaRPr>
          </a:p>
          <a:p>
            <a:pPr lvl="0"/>
            <a:r>
              <a:rPr lang="fr-FR" sz="2400" dirty="0">
                <a:latin typeface="Times New Roman" panose="02020603050405020304" pitchFamily="18" charset="0"/>
                <a:cs typeface="Times New Roman" panose="02020603050405020304" pitchFamily="18" charset="0"/>
              </a:rPr>
              <a:t>Herbes actuelles ……………………………………..</a:t>
            </a:r>
            <a:r>
              <a:rPr lang="fr-FR" sz="2400" b="1" cap="small" dirty="0" err="1">
                <a:latin typeface="Times New Roman" panose="02020603050405020304" pitchFamily="18" charset="0"/>
                <a:cs typeface="Times New Roman" panose="02020603050405020304" pitchFamily="18" charset="0"/>
              </a:rPr>
              <a:t>selaginellaes</a:t>
            </a:r>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a:t>
            </a:r>
          </a:p>
        </p:txBody>
      </p:sp>
    </p:spTree>
    <p:extLst>
      <p:ext uri="{BB962C8B-B14F-4D97-AF65-F5344CB8AC3E}">
        <p14:creationId xmlns="" xmlns:p14="http://schemas.microsoft.com/office/powerpoint/2010/main" val="28596872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582341"/>
            <a:ext cx="8964488" cy="3046988"/>
          </a:xfrm>
          <a:prstGeom prst="rect">
            <a:avLst/>
          </a:prstGeom>
        </p:spPr>
        <p:txBody>
          <a:bodyPr wrap="square">
            <a:spAutoFit/>
          </a:bodyPr>
          <a:lstStyle/>
          <a:p>
            <a:pPr lvl="0" algn="just"/>
            <a:r>
              <a:rPr lang="fr-FR" sz="2400" dirty="0" smtClean="0">
                <a:latin typeface="Times New Roman" panose="02020603050405020304" pitchFamily="18" charset="0"/>
                <a:cs typeface="Times New Roman" panose="02020603050405020304" pitchFamily="18" charset="0"/>
              </a:rPr>
              <a:t>Ramification devenant </a:t>
            </a:r>
            <a:r>
              <a:rPr lang="fr-FR" sz="2400" dirty="0" err="1" smtClean="0">
                <a:latin typeface="Times New Roman" panose="02020603050405020304" pitchFamily="18" charset="0"/>
                <a:cs typeface="Times New Roman" panose="02020603050405020304" pitchFamily="18" charset="0"/>
              </a:rPr>
              <a:t>monopodiale</a:t>
            </a:r>
            <a:r>
              <a:rPr lang="fr-FR" sz="2400" dirty="0" smtClean="0">
                <a:latin typeface="Times New Roman" panose="02020603050405020304" pitchFamily="18" charset="0"/>
                <a:cs typeface="Times New Roman" panose="02020603050405020304" pitchFamily="18" charset="0"/>
              </a:rPr>
              <a:t> avec rameaux latéraux en verticilles; tiges et rameaux articulés; feuilles verticillées; sporanges anatropes groupés et en connexion avec des verticilles de </a:t>
            </a:r>
            <a:r>
              <a:rPr lang="fr-FR" sz="2400" dirty="0" err="1" smtClean="0">
                <a:latin typeface="Times New Roman" panose="02020603050405020304" pitchFamily="18" charset="0"/>
                <a:cs typeface="Times New Roman" panose="02020603050405020304" pitchFamily="18" charset="0"/>
              </a:rPr>
              <a:t>sporophylles</a:t>
            </a:r>
            <a:r>
              <a:rPr lang="fr-FR" sz="2400" dirty="0" smtClean="0">
                <a:latin typeface="Times New Roman" panose="02020603050405020304" pitchFamily="18" charset="0"/>
                <a:cs typeface="Times New Roman" panose="02020603050405020304" pitchFamily="18" charset="0"/>
              </a:rPr>
              <a:t>               </a:t>
            </a:r>
          </a:p>
          <a:p>
            <a:pPr lvl="0" algn="just"/>
            <a:r>
              <a:rPr lang="fr-FR" sz="2400" dirty="0" smtClean="0">
                <a:latin typeface="Times New Roman" panose="02020603050405020304" pitchFamily="18" charset="0"/>
                <a:cs typeface="Times New Roman" panose="02020603050405020304" pitchFamily="18" charset="0"/>
              </a:rPr>
              <a:t>Plantes fossiles …………………………….</a:t>
            </a:r>
            <a:r>
              <a:rPr lang="fr-FR" sz="2400" b="1" dirty="0" err="1" smtClean="0">
                <a:latin typeface="Times New Roman" panose="02020603050405020304" pitchFamily="18" charset="0"/>
                <a:cs typeface="Times New Roman" panose="02020603050405020304" pitchFamily="18" charset="0"/>
              </a:rPr>
              <a:t>S</a:t>
            </a:r>
            <a:r>
              <a:rPr lang="fr-FR" sz="2400" b="1" cap="small" dirty="0" err="1" smtClean="0">
                <a:latin typeface="Times New Roman" panose="02020603050405020304" pitchFamily="18" charset="0"/>
                <a:cs typeface="Times New Roman" panose="02020603050405020304" pitchFamily="18" charset="0"/>
              </a:rPr>
              <a:t>phenophyta</a:t>
            </a:r>
            <a:endParaRPr lang="fr-FR" sz="2400" dirty="0" smtClean="0">
              <a:latin typeface="Times New Roman" panose="02020603050405020304" pitchFamily="18" charset="0"/>
              <a:cs typeface="Times New Roman" panose="02020603050405020304" pitchFamily="18" charset="0"/>
            </a:endParaRPr>
          </a:p>
          <a:p>
            <a:pPr lvl="0" algn="just"/>
            <a:endParaRPr lang="fr-FR" sz="2400" dirty="0">
              <a:latin typeface="Times New Roman" panose="02020603050405020304" pitchFamily="18" charset="0"/>
              <a:cs typeface="Times New Roman" panose="02020603050405020304" pitchFamily="18" charset="0"/>
            </a:endParaRPr>
          </a:p>
          <a:p>
            <a:pPr lvl="0" algn="just"/>
            <a:r>
              <a:rPr lang="fr-FR" sz="2400" dirty="0">
                <a:latin typeface="Times New Roman" panose="02020603050405020304" pitchFamily="18" charset="0"/>
                <a:cs typeface="Times New Roman" panose="02020603050405020304" pitchFamily="18" charset="0"/>
              </a:rPr>
              <a:t>Plantes arborescentes </a:t>
            </a:r>
            <a:r>
              <a:rPr lang="fr-FR" sz="2400" dirty="0" smtClean="0">
                <a:latin typeface="Times New Roman" panose="02020603050405020304" pitchFamily="18" charset="0"/>
                <a:cs typeface="Times New Roman" panose="02020603050405020304" pitchFamily="18" charset="0"/>
              </a:rPr>
              <a:t>……………………………</a:t>
            </a:r>
            <a:r>
              <a:rPr lang="fr-FR" sz="2400" b="1" cap="small" dirty="0" err="1" smtClean="0">
                <a:latin typeface="Times New Roman" panose="02020603050405020304" pitchFamily="18" charset="0"/>
                <a:cs typeface="Times New Roman" panose="02020603050405020304" pitchFamily="18" charset="0"/>
              </a:rPr>
              <a:t>calamitales</a:t>
            </a:r>
            <a:endParaRPr lang="fr-FR" sz="2400" dirty="0">
              <a:latin typeface="Times New Roman" panose="02020603050405020304" pitchFamily="18" charset="0"/>
              <a:cs typeface="Times New Roman" panose="02020603050405020304" pitchFamily="18" charset="0"/>
            </a:endParaRPr>
          </a:p>
          <a:p>
            <a:pPr lvl="0" algn="just"/>
            <a:r>
              <a:rPr lang="fr-FR" sz="2400" dirty="0">
                <a:latin typeface="Times New Roman" panose="02020603050405020304" pitchFamily="18" charset="0"/>
                <a:cs typeface="Times New Roman" panose="02020603050405020304" pitchFamily="18" charset="0"/>
              </a:rPr>
              <a:t>Plantes herbacées ……………………………….</a:t>
            </a:r>
            <a:r>
              <a:rPr lang="fr-FR" sz="2400" b="1" cap="small" dirty="0" err="1">
                <a:latin typeface="Times New Roman" panose="02020603050405020304" pitchFamily="18" charset="0"/>
                <a:cs typeface="Times New Roman" panose="02020603050405020304" pitchFamily="18" charset="0"/>
              </a:rPr>
              <a:t>sphenophyllales</a:t>
            </a:r>
            <a:endParaRPr lang="fr-FR" sz="2400" dirty="0">
              <a:latin typeface="Times New Roman" panose="02020603050405020304" pitchFamily="18" charset="0"/>
              <a:cs typeface="Times New Roman" panose="02020603050405020304" pitchFamily="18" charset="0"/>
            </a:endParaRPr>
          </a:p>
          <a:p>
            <a:pPr lvl="0" algn="just"/>
            <a:r>
              <a:rPr lang="fr-FR" sz="2400" dirty="0" smtClean="0">
                <a:latin typeface="Times New Roman" panose="02020603050405020304" pitchFamily="18" charset="0"/>
                <a:cs typeface="Times New Roman" panose="02020603050405020304" pitchFamily="18" charset="0"/>
              </a:rPr>
              <a:t>Plante actuelles ………………………………….</a:t>
            </a:r>
            <a:r>
              <a:rPr lang="fr-FR" sz="2400" b="1" cap="small" dirty="0" err="1">
                <a:latin typeface="Times New Roman" panose="02020603050405020304" pitchFamily="18" charset="0"/>
                <a:cs typeface="Times New Roman" panose="02020603050405020304" pitchFamily="18" charset="0"/>
              </a:rPr>
              <a:t>equisetales</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3939146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0" y="836712"/>
            <a:ext cx="8820472" cy="6370975"/>
          </a:xfrm>
          <a:prstGeom prst="rect">
            <a:avLst/>
          </a:prstGeom>
          <a:noFill/>
        </p:spPr>
        <p:txBody>
          <a:bodyPr wrap="square" rtlCol="0">
            <a:spAutoFit/>
          </a:bodyPr>
          <a:lstStyle/>
          <a:p>
            <a:endParaRPr lang="en-US" sz="2400" dirty="0" smtClean="0">
              <a:latin typeface="Times New Roman" panose="02020603050405020304" pitchFamily="18" charset="0"/>
              <a:cs typeface="Times New Roman" panose="02020603050405020304" pitchFamily="18" charset="0"/>
            </a:endParaRPr>
          </a:p>
          <a:p>
            <a:pPr lvl="0"/>
            <a:r>
              <a:rPr lang="fr-FR" sz="2400" dirty="0">
                <a:latin typeface="Times New Roman" panose="02020603050405020304" pitchFamily="18" charset="0"/>
                <a:cs typeface="Times New Roman" panose="02020603050405020304" pitchFamily="18" charset="0"/>
              </a:rPr>
              <a:t>Plantes </a:t>
            </a:r>
            <a:r>
              <a:rPr lang="fr-FR" sz="2400" dirty="0" err="1">
                <a:latin typeface="Times New Roman" panose="02020603050405020304" pitchFamily="18" charset="0"/>
                <a:cs typeface="Times New Roman" panose="02020603050405020304" pitchFamily="18" charset="0"/>
              </a:rPr>
              <a:t>macrophylles</a:t>
            </a:r>
            <a:r>
              <a:rPr lang="fr-FR" sz="2400" dirty="0">
                <a:latin typeface="Times New Roman" panose="02020603050405020304" pitchFamily="18" charset="0"/>
                <a:cs typeface="Times New Roman" panose="02020603050405020304" pitchFamily="18" charset="0"/>
              </a:rPr>
              <a:t> à tiges réduites; feuilles organisées en fronde, c'est-à-dire en crosse dans leur jeune âge; </a:t>
            </a:r>
            <a:r>
              <a:rPr lang="fr-FR" sz="2400" dirty="0" err="1">
                <a:latin typeface="Times New Roman" panose="02020603050405020304" pitchFamily="18" charset="0"/>
                <a:cs typeface="Times New Roman" panose="02020603050405020304" pitchFamily="18" charset="0"/>
              </a:rPr>
              <a:t>phyllosporées</a:t>
            </a:r>
            <a:r>
              <a:rPr lang="fr-FR" sz="2400" dirty="0">
                <a:latin typeface="Times New Roman" panose="02020603050405020304" pitchFamily="18" charset="0"/>
                <a:cs typeface="Times New Roman" panose="02020603050405020304" pitchFamily="18" charset="0"/>
              </a:rPr>
              <a:t> (sporanges insérés au bord d'une </a:t>
            </a:r>
            <a:r>
              <a:rPr lang="fr-FR" sz="2400" dirty="0" err="1">
                <a:latin typeface="Times New Roman" panose="02020603050405020304" pitchFamily="18" charset="0"/>
                <a:cs typeface="Times New Roman" panose="02020603050405020304" pitchFamily="18" charset="0"/>
              </a:rPr>
              <a:t>sporophylle</a:t>
            </a:r>
            <a:r>
              <a:rPr lang="fr-FR" sz="2400" dirty="0">
                <a:latin typeface="Times New Roman" panose="02020603050405020304" pitchFamily="18" charset="0"/>
                <a:cs typeface="Times New Roman" panose="02020603050405020304" pitchFamily="18" charset="0"/>
              </a:rPr>
              <a:t>) </a:t>
            </a:r>
            <a:r>
              <a:rPr lang="fr-FR" sz="2400" dirty="0" smtClean="0">
                <a:latin typeface="Times New Roman" panose="02020603050405020304" pitchFamily="18" charset="0"/>
                <a:cs typeface="Times New Roman" panose="02020603050405020304" pitchFamily="18" charset="0"/>
              </a:rPr>
              <a:t> …………………...</a:t>
            </a:r>
            <a:r>
              <a:rPr lang="fr-FR" sz="2400" b="1" dirty="0" err="1">
                <a:latin typeface="Times New Roman" panose="02020603050405020304" pitchFamily="18" charset="0"/>
                <a:cs typeface="Times New Roman" panose="02020603050405020304" pitchFamily="18" charset="0"/>
              </a:rPr>
              <a:t>P</a:t>
            </a:r>
            <a:r>
              <a:rPr lang="fr-FR" sz="2400" b="1" cap="small" dirty="0" err="1">
                <a:latin typeface="Times New Roman" panose="02020603050405020304" pitchFamily="18" charset="0"/>
                <a:cs typeface="Times New Roman" panose="02020603050405020304" pitchFamily="18" charset="0"/>
              </a:rPr>
              <a:t>terophyta</a:t>
            </a:r>
            <a:endParaRPr lang="fr-FR" sz="2400" dirty="0">
              <a:latin typeface="Times New Roman" panose="02020603050405020304" pitchFamily="18" charset="0"/>
              <a:cs typeface="Times New Roman" panose="02020603050405020304" pitchFamily="18" charset="0"/>
            </a:endParaRPr>
          </a:p>
          <a:p>
            <a:r>
              <a:rPr lang="fr-FR" sz="2400" cap="small" dirty="0">
                <a:latin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a:p>
            <a:pPr lvl="0"/>
            <a:r>
              <a:rPr lang="fr-FR" sz="2400" dirty="0">
                <a:latin typeface="Times New Roman" panose="02020603050405020304" pitchFamily="18" charset="0"/>
                <a:cs typeface="Times New Roman" panose="02020603050405020304" pitchFamily="18" charset="0"/>
              </a:rPr>
              <a:t>Sporanges terminaux à paroi épaisse; essentiellement fossiles </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 </a:t>
            </a:r>
            <a:r>
              <a:rPr lang="fr-FR" sz="2400" dirty="0" smtClean="0">
                <a:latin typeface="Times New Roman" panose="02020603050405020304" pitchFamily="18" charset="0"/>
                <a:cs typeface="Times New Roman" panose="02020603050405020304" pitchFamily="18" charset="0"/>
              </a:rPr>
              <a:t>…………………………………... </a:t>
            </a:r>
            <a:r>
              <a:rPr lang="fr-FR" sz="2400" b="1" cap="small" dirty="0">
                <a:latin typeface="Times New Roman" panose="02020603050405020304" pitchFamily="18" charset="0"/>
                <a:cs typeface="Times New Roman" panose="02020603050405020304" pitchFamily="18" charset="0"/>
              </a:rPr>
              <a:t>Fougères </a:t>
            </a:r>
            <a:r>
              <a:rPr lang="fr-FR" sz="2400" b="1" cap="small" dirty="0" err="1">
                <a:latin typeface="Times New Roman" panose="02020603050405020304" pitchFamily="18" charset="0"/>
                <a:cs typeface="Times New Roman" panose="02020603050405020304" pitchFamily="18" charset="0"/>
              </a:rPr>
              <a:t>eurospangiées</a:t>
            </a:r>
            <a:endParaRPr lang="fr-FR" sz="2400" dirty="0">
              <a:latin typeface="Times New Roman" panose="02020603050405020304" pitchFamily="18" charset="0"/>
              <a:cs typeface="Times New Roman" panose="02020603050405020304" pitchFamily="18" charset="0"/>
            </a:endParaRPr>
          </a:p>
          <a:p>
            <a:r>
              <a:rPr lang="fr-FR" sz="2400" b="1" cap="small" dirty="0">
                <a:latin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a:p>
            <a:pPr lvl="0"/>
            <a:r>
              <a:rPr lang="fr-FR" sz="2400" dirty="0">
                <a:latin typeface="Times New Roman" panose="02020603050405020304" pitchFamily="18" charset="0"/>
                <a:cs typeface="Times New Roman" panose="02020603050405020304" pitchFamily="18" charset="0"/>
              </a:rPr>
              <a:t>Sporanges à paroi mince; la plupart des fougères </a:t>
            </a:r>
            <a:r>
              <a:rPr lang="fr-FR" sz="2400" dirty="0" smtClean="0">
                <a:latin typeface="Times New Roman" panose="02020603050405020304" pitchFamily="18" charset="0"/>
                <a:cs typeface="Times New Roman" panose="02020603050405020304" pitchFamily="18" charset="0"/>
              </a:rPr>
              <a:t>actuelles</a:t>
            </a:r>
            <a:r>
              <a:rPr lang="fr-FR" sz="2400" dirty="0">
                <a:latin typeface="Times New Roman" panose="02020603050405020304" pitchFamily="18" charset="0"/>
                <a:cs typeface="Times New Roman" panose="02020603050405020304" pitchFamily="18" charset="0"/>
              </a:rPr>
              <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 </a:t>
            </a:r>
            <a:r>
              <a:rPr lang="fr-FR" sz="2400" dirty="0" smtClean="0">
                <a:latin typeface="Times New Roman" panose="02020603050405020304" pitchFamily="18" charset="0"/>
                <a:cs typeface="Times New Roman" panose="02020603050405020304" pitchFamily="18" charset="0"/>
              </a:rPr>
              <a:t>…………………………………..</a:t>
            </a:r>
            <a:r>
              <a:rPr lang="fr-FR" sz="2400" b="1" cap="small" dirty="0" err="1">
                <a:latin typeface="Times New Roman" panose="02020603050405020304" pitchFamily="18" charset="0"/>
                <a:cs typeface="Times New Roman" panose="02020603050405020304" pitchFamily="18" charset="0"/>
              </a:rPr>
              <a:t>fougeres</a:t>
            </a:r>
            <a:r>
              <a:rPr lang="fr-FR" sz="2400" b="1" cap="small" dirty="0">
                <a:latin typeface="Times New Roman" panose="02020603050405020304" pitchFamily="18" charset="0"/>
                <a:cs typeface="Times New Roman" panose="02020603050405020304" pitchFamily="18" charset="0"/>
              </a:rPr>
              <a:t> </a:t>
            </a:r>
            <a:r>
              <a:rPr lang="fr-FR" sz="2400" b="1" cap="small" dirty="0" err="1">
                <a:latin typeface="Times New Roman" panose="02020603050405020304" pitchFamily="18" charset="0"/>
                <a:cs typeface="Times New Roman" panose="02020603050405020304" pitchFamily="18" charset="0"/>
              </a:rPr>
              <a:t>leptosporangiees</a:t>
            </a:r>
            <a:endParaRPr lang="fr-FR" sz="2400" dirty="0">
              <a:latin typeface="Times New Roman" panose="02020603050405020304" pitchFamily="18" charset="0"/>
              <a:cs typeface="Times New Roman" panose="02020603050405020304" pitchFamily="18" charset="0"/>
            </a:endParaRPr>
          </a:p>
          <a:p>
            <a:pPr lvl="0"/>
            <a:r>
              <a:rPr lang="fr-FR" sz="2400" dirty="0">
                <a:latin typeface="Times New Roman" panose="02020603050405020304" pitchFamily="18" charset="0"/>
                <a:cs typeface="Times New Roman" panose="02020603050405020304" pitchFamily="18" charset="0"/>
              </a:rPr>
              <a:t>Groupe primitif; pas d'indusie </a:t>
            </a:r>
            <a:r>
              <a:rPr lang="fr-FR" sz="2400" dirty="0" smtClean="0">
                <a:latin typeface="Times New Roman" panose="02020603050405020304" pitchFamily="18" charset="0"/>
                <a:cs typeface="Times New Roman" panose="02020603050405020304" pitchFamily="18" charset="0"/>
              </a:rPr>
              <a:t>………………………</a:t>
            </a:r>
            <a:r>
              <a:rPr lang="fr-FR" sz="2400" b="1" cap="small" dirty="0">
                <a:latin typeface="Times New Roman" panose="02020603050405020304" pitchFamily="18" charset="0"/>
                <a:cs typeface="Times New Roman" panose="02020603050405020304" pitchFamily="18" charset="0"/>
              </a:rPr>
              <a:t>osmondales</a:t>
            </a:r>
            <a:endParaRPr lang="fr-FR" sz="2400" dirty="0">
              <a:latin typeface="Times New Roman" panose="02020603050405020304" pitchFamily="18" charset="0"/>
              <a:cs typeface="Times New Roman" panose="02020603050405020304" pitchFamily="18" charset="0"/>
            </a:endParaRPr>
          </a:p>
          <a:p>
            <a:pPr lvl="0"/>
            <a:r>
              <a:rPr lang="fr-FR" sz="2400" dirty="0">
                <a:latin typeface="Times New Roman" panose="02020603050405020304" pitchFamily="18" charset="0"/>
                <a:cs typeface="Times New Roman" panose="02020603050405020304" pitchFamily="18" charset="0"/>
              </a:rPr>
              <a:t>Groupe typique; indusie présente </a:t>
            </a:r>
            <a:r>
              <a:rPr lang="fr-FR" sz="2400" dirty="0" smtClean="0">
                <a:latin typeface="Times New Roman" panose="02020603050405020304" pitchFamily="18" charset="0"/>
                <a:cs typeface="Times New Roman" panose="02020603050405020304" pitchFamily="18" charset="0"/>
              </a:rPr>
              <a:t>……………………</a:t>
            </a:r>
            <a:r>
              <a:rPr lang="fr-FR" sz="2400" b="1" cap="small" dirty="0">
                <a:latin typeface="Times New Roman" panose="02020603050405020304" pitchFamily="18" charset="0"/>
                <a:cs typeface="Times New Roman" panose="02020603050405020304" pitchFamily="18" charset="0"/>
              </a:rPr>
              <a:t>filicales</a:t>
            </a:r>
            <a:endParaRPr lang="fr-FR" sz="2400" dirty="0">
              <a:latin typeface="Times New Roman" panose="02020603050405020304" pitchFamily="18" charset="0"/>
              <a:cs typeface="Times New Roman" panose="02020603050405020304" pitchFamily="18" charset="0"/>
            </a:endParaRPr>
          </a:p>
          <a:p>
            <a:pPr lvl="0"/>
            <a:r>
              <a:rPr lang="fr-FR" sz="2400" dirty="0">
                <a:latin typeface="Times New Roman" panose="02020603050405020304" pitchFamily="18" charset="0"/>
                <a:cs typeface="Times New Roman" panose="02020603050405020304" pitchFamily="18" charset="0"/>
              </a:rPr>
              <a:t>Groupe évolué; fougères aquatiques </a:t>
            </a:r>
            <a:r>
              <a:rPr lang="fr-FR" sz="2400" dirty="0" smtClean="0">
                <a:latin typeface="Times New Roman" panose="02020603050405020304" pitchFamily="18" charset="0"/>
                <a:cs typeface="Times New Roman" panose="02020603050405020304" pitchFamily="18" charset="0"/>
              </a:rPr>
              <a:t>………...       </a:t>
            </a:r>
            <a:r>
              <a:rPr lang="fr-FR" sz="2400" b="1" cap="small" dirty="0" err="1">
                <a:latin typeface="Times New Roman" panose="02020603050405020304" pitchFamily="18" charset="0"/>
                <a:cs typeface="Times New Roman" panose="02020603050405020304" pitchFamily="18" charset="0"/>
              </a:rPr>
              <a:t>marsileales</a:t>
            </a:r>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a:t>
            </a:r>
            <a:r>
              <a:rPr lang="fr-FR" sz="2400" b="1" cap="small" dirty="0" err="1">
                <a:latin typeface="Times New Roman" panose="02020603050405020304" pitchFamily="18" charset="0"/>
                <a:cs typeface="Times New Roman" panose="02020603050405020304" pitchFamily="18" charset="0"/>
              </a:rPr>
              <a:t>salviniales</a:t>
            </a:r>
            <a:endParaRPr lang="fr-FR" sz="2400" dirty="0">
              <a:latin typeface="Times New Roman" panose="02020603050405020304" pitchFamily="18" charset="0"/>
              <a:cs typeface="Times New Roman" panose="02020603050405020304" pitchFamily="18" charset="0"/>
            </a:endParaRPr>
          </a:p>
          <a:p>
            <a:r>
              <a:rPr lang="fr-FR" sz="2400" cap="small" dirty="0">
                <a:latin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a:p>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6616660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59340"/>
            <a:ext cx="8964488" cy="2308324"/>
          </a:xfrm>
          <a:prstGeom prst="rect">
            <a:avLst/>
          </a:prstGeom>
        </p:spPr>
        <p:txBody>
          <a:bodyPr wrap="square">
            <a:spAutoFit/>
          </a:bodyPr>
          <a:lstStyle/>
          <a:p>
            <a:r>
              <a:rPr lang="fr-FR" sz="2400" b="1" cap="small" dirty="0">
                <a:latin typeface="Times New Roman" panose="02020603050405020304" pitchFamily="18" charset="0"/>
                <a:cs typeface="Times New Roman" panose="02020603050405020304" pitchFamily="18" charset="0"/>
              </a:rPr>
              <a:t>1.  </a:t>
            </a:r>
            <a:r>
              <a:rPr lang="fr-FR" sz="2400" b="1" cap="all" dirty="0" err="1">
                <a:latin typeface="Times New Roman" panose="02020603050405020304" pitchFamily="18" charset="0"/>
                <a:cs typeface="Times New Roman" panose="02020603050405020304" pitchFamily="18" charset="0"/>
              </a:rPr>
              <a:t>psiloPHYTA</a:t>
            </a:r>
            <a:r>
              <a:rPr lang="fr-FR" sz="2400" b="1" cap="all" dirty="0">
                <a:latin typeface="Times New Roman" panose="02020603050405020304" pitchFamily="18" charset="0"/>
                <a:cs typeface="Times New Roman" panose="02020603050405020304" pitchFamily="18" charset="0"/>
              </a:rPr>
              <a:t> (</a:t>
            </a:r>
            <a:r>
              <a:rPr lang="fr-FR" sz="2400" b="1" cap="all" dirty="0" err="1">
                <a:latin typeface="Times New Roman" panose="02020603050405020304" pitchFamily="18" charset="0"/>
                <a:cs typeface="Times New Roman" panose="02020603050405020304" pitchFamily="18" charset="0"/>
              </a:rPr>
              <a:t>PsilopSIDA</a:t>
            </a:r>
            <a:r>
              <a:rPr lang="fr-FR" sz="2400" b="1" cap="all" dirty="0">
                <a:latin typeface="Times New Roman" panose="02020603050405020304" pitchFamily="18" charset="0"/>
                <a:cs typeface="Times New Roman" panose="02020603050405020304" pitchFamily="18" charset="0"/>
              </a:rPr>
              <a:t>)</a:t>
            </a:r>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Plantes vasculaires les plus anciennes apparues il y a 420 M.A. durant le Silurien et ayant vécu jusqu'au Dévonien (360 M.A.).  Ce sont donc presque exclusivement des plantes fossiles à l'exception de quelques espèces actuelles (genres </a:t>
            </a:r>
            <a:r>
              <a:rPr lang="fr-FR" sz="2400" dirty="0" err="1">
                <a:latin typeface="Times New Roman" panose="02020603050405020304" pitchFamily="18" charset="0"/>
                <a:cs typeface="Times New Roman" panose="02020603050405020304" pitchFamily="18" charset="0"/>
              </a:rPr>
              <a:t>Psilotum</a:t>
            </a:r>
            <a:r>
              <a:rPr lang="fr-FR" sz="2400" dirty="0">
                <a:latin typeface="Times New Roman" panose="02020603050405020304" pitchFamily="18" charset="0"/>
                <a:cs typeface="Times New Roman" panose="02020603050405020304" pitchFamily="18" charset="0"/>
              </a:rPr>
              <a:t> et </a:t>
            </a:r>
            <a:r>
              <a:rPr lang="fr-FR" sz="2400" dirty="0" err="1">
                <a:latin typeface="Times New Roman" panose="02020603050405020304" pitchFamily="18" charset="0"/>
                <a:cs typeface="Times New Roman" panose="02020603050405020304" pitchFamily="18" charset="0"/>
              </a:rPr>
              <a:t>Tmesipteris</a:t>
            </a:r>
            <a:r>
              <a:rPr lang="fr-FR" sz="2400" dirty="0" smtClean="0">
                <a:latin typeface="Times New Roman" panose="02020603050405020304" pitchFamily="18" charset="0"/>
                <a:cs typeface="Times New Roman" panose="02020603050405020304" pitchFamily="18" charset="0"/>
              </a:rPr>
              <a:t>).</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7930617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scription de cette image, également commentée ci-après"/>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3589834"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http://t1.gstatic.com/images?q=tbn:ANd9GcTSxGO2BS-w1eHJYPda2frjr0nTLa2VUPuDdAtaujhZftN1_u2fk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67944" y="20435"/>
            <a:ext cx="4608512" cy="683756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104780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774" y="260648"/>
            <a:ext cx="8712968" cy="6740307"/>
          </a:xfrm>
          <a:prstGeom prst="rect">
            <a:avLst/>
          </a:prstGeom>
        </p:spPr>
        <p:txBody>
          <a:bodyPr wrap="square">
            <a:spAutoFit/>
          </a:bodyPr>
          <a:lstStyle/>
          <a:p>
            <a:pPr algn="just"/>
            <a:r>
              <a:rPr lang="fr-FR" sz="2400" b="1" cap="all" dirty="0">
                <a:latin typeface="Times New Roman" panose="02020603050405020304" pitchFamily="18" charset="0"/>
                <a:cs typeface="Times New Roman" panose="02020603050405020304" pitchFamily="18" charset="0"/>
              </a:rPr>
              <a:t>2.  </a:t>
            </a:r>
            <a:r>
              <a:rPr lang="fr-FR" sz="2400" b="1" cap="all" dirty="0" err="1">
                <a:latin typeface="Times New Roman" panose="02020603050405020304" pitchFamily="18" charset="0"/>
                <a:cs typeface="Times New Roman" panose="02020603050405020304" pitchFamily="18" charset="0"/>
              </a:rPr>
              <a:t>lycopHYTA</a:t>
            </a:r>
            <a:r>
              <a:rPr lang="fr-FR" sz="2400" b="1" cap="all" dirty="0">
                <a:latin typeface="Times New Roman" panose="02020603050405020304" pitchFamily="18" charset="0"/>
                <a:cs typeface="Times New Roman" panose="02020603050405020304" pitchFamily="18" charset="0"/>
              </a:rPr>
              <a:t> (</a:t>
            </a:r>
            <a:r>
              <a:rPr lang="fr-FR" sz="2400" b="1" cap="all" dirty="0" err="1">
                <a:latin typeface="Times New Roman" panose="02020603050405020304" pitchFamily="18" charset="0"/>
                <a:cs typeface="Times New Roman" panose="02020603050405020304" pitchFamily="18" charset="0"/>
              </a:rPr>
              <a:t>lycopSIDA</a:t>
            </a:r>
            <a:r>
              <a:rPr lang="fr-FR" sz="2400" b="1" cap="all" dirty="0" smtClean="0">
                <a:latin typeface="Times New Roman" panose="02020603050405020304" pitchFamily="18" charset="0"/>
                <a:cs typeface="Times New Roman" panose="02020603050405020304" pitchFamily="18" charset="0"/>
              </a:rPr>
              <a:t>)</a:t>
            </a:r>
            <a:endParaRPr lang="fr-FR" sz="2400" dirty="0">
              <a:latin typeface="Times New Roman" panose="02020603050405020304" pitchFamily="18" charset="0"/>
              <a:cs typeface="Times New Roman" panose="02020603050405020304" pitchFamily="18" charset="0"/>
            </a:endParaRPr>
          </a:p>
          <a:p>
            <a:pPr algn="just"/>
            <a:r>
              <a:rPr lang="fr-FR" sz="2400" b="1" cap="small" dirty="0" err="1">
                <a:latin typeface="Times New Roman" panose="02020603050405020304" pitchFamily="18" charset="0"/>
                <a:cs typeface="Times New Roman" panose="02020603050405020304" pitchFamily="18" charset="0"/>
              </a:rPr>
              <a:t>Lepidodendrales</a:t>
            </a:r>
            <a:endParaRPr lang="fr-FR" sz="2400" b="1" u="dash" cap="small" dirty="0">
              <a:latin typeface="Times New Roman" panose="02020603050405020304" pitchFamily="18" charset="0"/>
              <a:cs typeface="Times New Roman" panose="02020603050405020304" pitchFamily="18" charset="0"/>
            </a:endParaRPr>
          </a:p>
          <a:p>
            <a:pPr algn="just"/>
            <a:r>
              <a:rPr lang="fr-FR" sz="2400" dirty="0">
                <a:latin typeface="Times New Roman" panose="02020603050405020304" pitchFamily="18" charset="0"/>
                <a:cs typeface="Times New Roman" panose="02020603050405020304" pitchFamily="18" charset="0"/>
              </a:rPr>
              <a:t>Arbres fossiles atteignant 30 m de haut, apparus au Dévonien et disparus au Permien avec un maximum d'extension au Carbonifère supérieur.</a:t>
            </a:r>
          </a:p>
          <a:p>
            <a:pPr algn="just"/>
            <a:r>
              <a:rPr lang="fr-FR" sz="2400" dirty="0">
                <a:latin typeface="Times New Roman" panose="02020603050405020304" pitchFamily="18" charset="0"/>
                <a:cs typeface="Times New Roman" panose="02020603050405020304" pitchFamily="18" charset="0"/>
              </a:rPr>
              <a:t>2 genres principaux : Lepidodendron et </a:t>
            </a:r>
            <a:r>
              <a:rPr lang="fr-FR" sz="2400" dirty="0" err="1">
                <a:latin typeface="Times New Roman" panose="02020603050405020304" pitchFamily="18" charset="0"/>
                <a:cs typeface="Times New Roman" panose="02020603050405020304" pitchFamily="18" charset="0"/>
              </a:rPr>
              <a:t>Sigillaria</a:t>
            </a:r>
            <a:r>
              <a:rPr lang="fr-FR" sz="2400" dirty="0">
                <a:latin typeface="Times New Roman" panose="02020603050405020304" pitchFamily="18" charset="0"/>
                <a:cs typeface="Times New Roman" panose="02020603050405020304" pitchFamily="18" charset="0"/>
              </a:rPr>
              <a:t> .  Les feuilles simples, étroites, ligulées et caduques laissaient en tombant une cicatrice caractéristique (coussinet foliaire).</a:t>
            </a:r>
          </a:p>
          <a:p>
            <a:pPr algn="just"/>
            <a:r>
              <a:rPr lang="fr-FR" sz="2400" dirty="0">
                <a:latin typeface="Times New Roman" panose="02020603050405020304" pitchFamily="18" charset="0"/>
                <a:cs typeface="Times New Roman" panose="02020603050405020304" pitchFamily="18" charset="0"/>
              </a:rPr>
              <a:t>Les parties souterraines découvertes séparément ont toutes été décrites sous le nom de </a:t>
            </a:r>
            <a:r>
              <a:rPr lang="fr-FR" sz="2400" dirty="0" err="1">
                <a:latin typeface="Times New Roman" panose="02020603050405020304" pitchFamily="18" charset="0"/>
                <a:cs typeface="Times New Roman" panose="02020603050405020304" pitchFamily="18" charset="0"/>
              </a:rPr>
              <a:t>Stigmaria</a:t>
            </a:r>
            <a:r>
              <a:rPr lang="fr-FR" sz="2400" dirty="0" smtClean="0">
                <a:latin typeface="Times New Roman" panose="02020603050405020304" pitchFamily="18" charset="0"/>
                <a:cs typeface="Times New Roman" panose="02020603050405020304" pitchFamily="18" charset="0"/>
              </a:rPr>
              <a:t>.</a:t>
            </a:r>
          </a:p>
          <a:p>
            <a:r>
              <a:rPr lang="fr-FR" sz="2400" b="1" cap="small" dirty="0">
                <a:latin typeface="Times New Roman" panose="02020603050405020304" pitchFamily="18" charset="0"/>
                <a:cs typeface="Times New Roman" panose="02020603050405020304" pitchFamily="18" charset="0"/>
              </a:rPr>
              <a:t>Lycopodiales</a:t>
            </a:r>
          </a:p>
          <a:p>
            <a:r>
              <a:rPr lang="fr-FR" sz="2400" dirty="0">
                <a:latin typeface="Times New Roman" panose="02020603050405020304" pitchFamily="18" charset="0"/>
                <a:cs typeface="Times New Roman" panose="02020603050405020304" pitchFamily="18" charset="0"/>
              </a:rPr>
              <a:t>Groupe jadis plus diversifié, remontant avec certitude au Carbonifère et ne comptant plus aujourd'hui que 2 genres dont le plus important est </a:t>
            </a:r>
            <a:r>
              <a:rPr lang="fr-FR" sz="2400" dirty="0" err="1">
                <a:latin typeface="Times New Roman" panose="02020603050405020304" pitchFamily="18" charset="0"/>
                <a:cs typeface="Times New Roman" panose="02020603050405020304" pitchFamily="18" charset="0"/>
              </a:rPr>
              <a:t>Lycopodium</a:t>
            </a:r>
            <a:r>
              <a:rPr lang="fr-FR" sz="2400" dirty="0">
                <a:latin typeface="Times New Roman" panose="02020603050405020304" pitchFamily="18" charset="0"/>
                <a:cs typeface="Times New Roman" panose="02020603050405020304" pitchFamily="18" charset="0"/>
              </a:rPr>
              <a:t>.</a:t>
            </a:r>
          </a:p>
          <a:p>
            <a:r>
              <a:rPr lang="fr-FR" sz="2400" b="1" cap="small" dirty="0" err="1" smtClean="0">
                <a:latin typeface="Times New Roman" panose="02020603050405020304" pitchFamily="18" charset="0"/>
                <a:cs typeface="Times New Roman" panose="02020603050405020304" pitchFamily="18" charset="0"/>
              </a:rPr>
              <a:t>Selaginellales</a:t>
            </a:r>
            <a:endParaRPr lang="fr-FR" sz="2400" b="1" cap="small"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Remontant au Carbonifère, représenté actuellement par le genre </a:t>
            </a:r>
            <a:r>
              <a:rPr lang="fr-FR" sz="2400" dirty="0" err="1">
                <a:latin typeface="Times New Roman" panose="02020603050405020304" pitchFamily="18" charset="0"/>
                <a:cs typeface="Times New Roman" panose="02020603050405020304" pitchFamily="18" charset="0"/>
              </a:rPr>
              <a:t>Selaginella</a:t>
            </a:r>
            <a:r>
              <a:rPr lang="fr-FR" sz="2400" dirty="0">
                <a:latin typeface="Times New Roman" panose="02020603050405020304" pitchFamily="18" charset="0"/>
                <a:cs typeface="Times New Roman" panose="02020603050405020304" pitchFamily="18" charset="0"/>
              </a:rPr>
              <a:t>.</a:t>
            </a:r>
          </a:p>
          <a:p>
            <a:pPr algn="just"/>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5118506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MSEhUUExQWFhUXGCAZFBcYGB4gIBwcIBscHh8aHCAfICggHhslHBwdITEiJSksLi4uIB8zODQsNygtLisBCgoKDg0OGxAQGy4kICQ0NC03LDQsLCwsMiwvMC0sLCwsLCw0LywsNC8sLCwsLC8sLCwsLCwsLCwsLCwsLCwsL//AABEIARMAtwMBIgACEQEDEQH/xAAbAAACAgMBAAAAAAAAAAAAAAAFBgQHAAIDAf/EAEEQAAIBAwIFAwMCBAQDBwQDAAECEQMSIQAxBAUiQVEGE2EycYFCkSNSocEUYrHRM+HwBxUkU3KC8TSSorJDY3P/xAAaAQACAwEBAAAAAAAAAAAAAAACAwEEBQAG/8QAMhEAAgIBAwIEBAUEAwEAAAAAAQIAEQMSITEEQRMiUfAyYYGxI3GRwdEFM6HhFDRCJP/aAAwDAQACEQMRAD8AUv8AvAPxiVSgs2tYYAgrJ8+fvqf6qMrF5KwMIIEA4LHwPGgXMuD9p0XMkkD94/OuXE1nCwxMdwf6T5+2sp/MUIMeSbX5wtyStapg5m6f8oEzrX1Oy2IuSzDA7ff8nQjl3GJ0BptUkx5xgfvqVVrs1UPbLE4XsB2jU6aNmM4Wd/TAqJa4QMDUtqqcXUyBMT+pf+ttWdy49Z/VmM4IwZnyuNo/bSHymm1WqUggkQrDdHnpZZxg4+Z09cBQMC9pYt1CLRNpkj4O+qXWuSAYk8Rc9UcTggWlgxDN5zgAfAE/EjShx11pbYHsNtM/qnjFWQwua4ikIgRuxA3HfqPxG2EziSWHcITgD+50zp18ggGS+VvLo87i0/ft/po/xVQolwwMho87idLPJqvXae+34018Ul/DuhkiQfif+ho8wogxI+OVnVqn3ST5zPfRXhWPttMQDjOc/wBtDuOYe8fE50T5Hy816tMA4ZoI8KNz+2tJj5bPEcpqTeIpKvsho+m4z3kyf6aicxZaTsF6v5Z2AO0DRnnDJVNVTINNpUje3bXP09yocRUBObBCt2LATb940hMtAsffpHjGP13/AJi1xdW6ZUz+2nbnBU0KUgQ6KbjsLR/r16m8Z6f9yQ0BcEsPgSf2/uNDPWBjh6Fn0BoUfFuJ+cagZVyMKhhdKsRvOno2rTFVwjU5ZSqe6MtkHp2E42kEfOrD5n00wxt6RJn6T87ZMZ1X3o9FuuMlQRkiROc7SGEYOnfnHM19oGLjIhSJn4UCNZ/Vb5RE3cqbnJu4lpmWEsT5Pgdl8DUfh+UBzaxIPaPGiPF1E/7wpGsOlnAZQZAWYAJ/UZySMds6kcRwxSu6jBRzH2B/21osxVARAY7zzhuD9ggRg4BH9zqfxZKCYZvga7tVD0QB+oxPg/8AzofxHEtMFmXtKic7GdUkYu28E+XeRWqipgwkdjvrND63KMkAuZMktjWauaQP/UIXW0K8ZzAVVo1CQGWtaRGf0nqnI+nA7Z8k6ZvVfLqRQPTHUDHwrEfUx/6zGhnNOVJd/imACsyFqayLmFxNwkEY3I8/fUjmdOu/DhqlUZWVp0wM/qlnO32z20ltDBGuh72j/KQDFjmHBIi9IljGZ79z9sbazl3FjqZmtMSTOT8D51z45h7loJI7GcR8d99Rk4UkwI05yDzAeNXpvmNNat3XKwzSMBSYM/zRIM9onETqyOXNeA04DEdWYnawxnVUcgoVKbkiQb1RoF1obIYzuJ6WHhp7atflnCBKK04tysdx0jNu8fEnaNZnXbVI5ER/WHDWoZZ0FSqyjY1HMD9qYgEgeDMSNKPHEdMQJGV+f+enz1QiKHZlFxJRCTc5/Ux8Kox8nG25revXZiboxq1041YxAcTflqE10A7tq1aHLaT8I+TcTAG8FZHbeCT98aQ/S/KDVa4hsZDDABBH7gzv5UjVh05tNPGVDb9iBj486T1eWmCg7xa1e8qLnPLQrVM2kbAEH8Ejvoh6AqCknEcQ+1JIX7n/AKGpPqSkgZlUyoBCnYHOY+Pk76g8GscMtJR/xatzDyqwB/XV0scmPT6kfpyZBs7Qer1QxaDtme86cf8As3osB1BWQteCu4YEdJ/zDOPBbyNB3WpxNVeGpLCrlz4A+f7asjlfApRpU6SQCegGcsRBz4bfq8TpXXZFCFRyftGljxIvqR2VLVE3AKwX7fSD47k+NKPPXH+DUfyMuO4kRJ+/b409c54ZXaGZVQrBPmFJJuiAoElm8CBMwVHlYFWi8i5RUukCJ6unBzgRjeNV+jOjGL9YzGxoj5GT/QItUkfUwHTvJggNPae/gjUTnga9hggyEW7GPPeJ76N8hpQDaDmZGwkEbfgf00F9TIFMkSrMZAkE9hMCY/t99KB1ZyYoGIXNOMW9XAutxeBAZgZMDsq4AHgfOnPnlo4ydhVppUHzcv8AuDpR9Qu1Sp7dMKEprARAFE/qgTJMmO50wcdWBXl1Zu1CypPlGIyPzrYyY9WGSO8mcaqqqWmGBlh/fUDieJsH3z++pXMitQmqghQIMbfcaEGoXYFiSoIBxG+2qOPGQLM5qaGuGoe8BifMCTrzR3kXGJQBF1j7B4kEeD86zSmykHaL8SCec1f/AAxvcXtbYsQQFbqg/wAkQD2JnQzmfEE0qIMEe2uDttH76k1yxS6+9mFxkSqKv0qFjLGJI8ffQXi1hEPaI/Y6eq2gB9f2lm/KPzkSjVlpLXE/t9hovyygGuMTAOP9/wA6AUnHY/2/bRzl/EWq2SJECN9Myqe0Ve8bvSnBSHUsRHWApAJI7ickAEg/cbbh95YIpLBAkn6MhsHB2tPzpJ9N8MxYVEH0rNRZg2kR7tI9yNmXx/R44RwtOAwIKm4xA3/VGSc/nWX1ZthGLvK79a8U1hA6aaTIUYvJnqY5JC7IPkntquFrhrI3iDPme58fOnT1Kyku95qICV6ktpqZzAJN5JxtGPzqv6FBmYkqSoMMV7SYx85wNavSKPDoxby1vSXC+2tsFZAqqjGSoJYFcGRDB4JAkfNw0aSjLGWiKS4PyI287CPzoV6c5a5SiSRf7TUSbuyvKwf5SQInIM5BDDTRwgAIJBIYEMMTI3zHgHP31ldQLzFhAC7yr/V1FkhjkExOIx2A/lG33nXHj1socPG9rEx8xrb17TYObjEE2ovfJmewCnH76851XUUqaKMWjJ3+Z/OtJOF+sgimhT0pxVKkj1GhViWJ/wCs6P8ApziqtXi1qVJVCJoEQVtMgoSMTIDBu4Y/irOO5hevtrNqiT8nzq0v+zrgisPfCHATEU33NkkGxwfp7EHONK6jEFQu3JhIIY58b6diqG6WKUezEfSGaekZ8jtpL5LxTexUb3AShZgEGBC/V9uw04+pQoVkqMURgbxMdO8FgSQG2MCTMDSPyqs6DjU6WKqWjBHUQpiwkCBHfG2g6RdWIiWMdA7/ADjT6M4gOr7H+u2dtwY0P9U03Y1Nkpr1M53mO3zA3+w1M9AlQhObs3Licf11p60pKgJqt0W3FAcv3Cr4XEk6UpAz1A00sqvjaig7R4HeO35jRjjP/oeCIAk+6p/FQb/vpe5iWNRrxDEzHj40yVMcu4Lsb6//AO663FXyxaCHeKtp8OisATGY/bH9f30o16rAmVK9wCc/nXZOOY2rMgTHwddeUyrlmUEspAuzPz8EaSW3siGwA3jH6e4r3UAY2g7z5HcazQH/AB7ZpnABkA7nG4Os1VbCtxRxgHiMHDUqa8OVJY1Wpuz4wnT0qZ28k/66Vubt0URDAkGcdJ6ic+Dop6grJSPshnDAhqki3qaGAbuWgiQftGhL3ShVdsFiIkyTH7fnTsKUtn1uP/8AMGVENFusAk5tnb/1fPxqdwVYuVEksSIAyT+B/prfjeYpUtZuFpYm6wspee5MnI0e9OepFoqBQpUuFmQXAvqNA7u0mJOwjTWGpYo16x05Ny5xTQurU3QkqhwxG8he6kbg7QCO+iVfj1FP3SNg0qB9UbKBIElvJECTMDQL0k7PUYs7GsT7iGSSxgAE/OP3B867er+MQUmeELUyHCEYapPT0jcD6o/y6xcqhsyrUbQAiX6qrVapBrFWMXWiStMHACZAJgHO2mP0PypBwVeVH8SbWgEwIgqDm6TvpJ5tXqe861HJqNDMe4JHf5iDHYEDVs8CgXgkAgC0yYJ3jM9vtq31r+HjVRJUWbkfkwWmtMWQLiyyCYBCE3MDh5Inzv3yUqVGDkSWZRuojMEA+NpEk+c50P5FXMopqE+27pIgzJB6to32wZJOxGutVWD1EBCuwm0nE5MHJnAn7hZ3GqB3yRZ5le+sOZXs1MdLDqH27if66XefVhdCTAVZPyRmPzo/6s5cyuD9TXZIAgDGP9BGoPOPTtamjVHIKWhljIiCf3wNvPxrXwFKU3AI3uLfLQTWpgTcWAEGDvtPztq9PRnDWqScAMeooqkBRFjqIkjacdt41TXLKAeooKAy0FW7z2+CdvjVyeleLucXmCwwriHTA6SdnA2BPiO2lf1FrWHjkr1DwAqv1DAl1YnaAcqNg24n9IkxIGq05AGo1uOokETw1Qwd8EMBA+k94Ow1ZnqLivaZXCtUjptiCfkscIsiZ2wN9jXfLqTf94x0ualJxZSMqqujWi4/V2JOZ3zpfQnyEGNqFvQ3OB9BBkiRJH0/5W3nz+NMHPOKD1SFsvCiLlk77gdzPcwBpH9JkAxdEmVbsBuQR5IBg/OnKrUBqdK5IuczlgIAj/LiMd+/bSc1JlLD0iySBKo5ylUV3qVVIIys5nb/AEuH50V45A3L+CzBD1i04mXA/to36m4Ok/EOMFnTJwEp5MHO7sxCgDOCdLvP+H9rheDBDAursQe0uY1qYMviYw3rIX4YDWtuB5xphrczVqKIqiVyGG5MbftqPwXIq1Oma9RZQ0y9pJtZLbs+fgeRrKtDh2pM5rGnUsBoUUpkgtdEO2wuWSCPB8QWaFc7dpGw3MjcS5ZQ/VnE/wBtZrG4j3UKRayHDDv5+x1mpAoVGCzvGnnQdqzUqhVkpj3K5ABguB7dIEiSQouu7kscAaF1+GpwAGZqYfrbbeDiYyAT99NvPeFNN6tRiEoKrdC7szFSGyM1CZAGYAUmF0gcw4orTZSIlrgAe2wHzERPxqtgOrHtIN6DMqcLShbaoYE5W0gqAe84z8HTr6W9MBUkvTYQbGXInr6vjtj40l0aS0eJNEtkGwkwRdbBHiLpGcbT31anpYRQtskr+nIAYADMmRAOVM4jeZNbr2dMdKeYljvxIfIeWLTNoJUBSaTeDI6W77dWhPqPmiioWsUmJCnYNJkDTPw9HZ1hcFs/qJm7Hhhn7TEjOlFOFStxlMPIQ1FqDuGQMLlJ7bgn4BHfSE8zgtGhtribWj3r2MscvPkmTvvq0uA5hdwyooAKqQCxMR2nQL1V6fpU6adKyKRZnyY6LyMYuwMnYFzGNbemCzIigKzEfSwwTGAcyQTG2c403qGHUY1dfWEjekY/T9lW1uoVGPtcTCkEmmcFu2JGd4Op/F0v/EN9MgTiCInc9pn/AE87cPT3HB+pCVcAo1N4BRlAFrGAHVhawfuPzrnzGqBUFJWMmCSgm05lmO20xE9sGANZ7f3aMAiKXNXuqVJW6mD1A/UP8wG+JB7fjcPlbgaFfgKSvaqgCJFws7jAyCsifHbSEOJp/wCIZhKMh6VBu91dnXMXVRMypwfBAl7pE1uGVmk4lQDAg7AjtA3GrOa0C/KLaVy1OmvFPVW16NQE2gFWC7BiWURUJFwIkEgnY6JHmZp8QrhlcQOpcSPkdm86zjHvdvaTpIl4j6VMWp3CpIlhlmY9iFAXjGAuK7KdgBv/AM/OrTjWISGjzHrieJWsv8eAtt3W6hZGVm7pbzBGMb6SOT8VSp8wo+y5qM1VQ9d5NzObcDHTmJO+jHKDSrhhxCrYqgs2ekR9RP0jwASSewOgPLeGqVeJVuHUCxgxki8rdN22TjYCBo+nWlIjL3hPkjWVGo2wS0Nj+VyAf7/nTTWpAVVMCLupi30gREAZEtn7jS7TplOaV1En+I13whzd/Xtpi4Prq3BSY/adj+YzvnVPqNnv5QckC+p6DNWWB0r1Go0WoASDau5btn++hfOKq1q3CKSHFOkQwfEkkmPgntvmN9M/MOW1K9WfcK0hFyr+thtPwPj++E6sC3GuoYGy5bdiwxKyO58jYj8asdO/4dDsICMKIlmcPRT/AAwQAW4C3gYgkqI2iSf6aWvUPKFpgMoGOliRt1XXfhQf/uI76ZqKXIsK7AxOQZUxuPkgSfJ3yNe804R2tVShdTPVIUY+th3aMgfnbWaHdcgo95BlM1A1Nym0EyD33gnw0a8129TcKaFU9TMGEhm/VP6gN4Paf9IJzW+oLCxODES0vVdAKzkUatd3WxaS4RQT1G4RExbPcYxqsufcH7fF0RVIk1UvUDGCJUdlCghbfiYAibn9TMwRqnuhUX6rQS0ASUESSTAGGBM75zV3qd6LNRWmntPZNOiBJQNsGiYa1Q0DYZJJyaPQZNqlhuID9h35hxCmle/vVGan+r62JtU/VjBXeDiIkW9yCiTSClvcgSHOS6jIDyAA8ETInz31XvO/bbmVHi7iicQiveBgVAApn/KwC3T/AOZO2rG9P1z7TMZ6riQxxIOVYxkA7HBK4ORGu/qRsCJYUYA40BVdiVUhiVVdzEgyfMgz5E/jj6dVkqBWFy1GupsBNrKDcMbbLM4xG+p3NFpigxJChmIwIlpGSIwk4kn7ba5emC16CGUC+FjdgBgSOmoCJ+Q57EAVecZnAbSR6mdzTYoLSLgxybc9gJLmQOkA7bd1W+UIpqFQTIF0kgkHGSQSJuMkScXZ/Vpx9S0VI6m9pLCWIhWtiW6nACT5AJ2ic6TvTtRXdhAuuIUBSBjFsHtAgTk986b0u2GEm0deVVnem8g3EKrC2T4vBAiIJyI7ERMaFeo+MqL7lOmL2IAhTGOwqPEIsAnEEwfEg9yhB7bfUFKgkT1AzgrgypztnSjz41anuMF6V/4gLCnTQ/zVGJHuED9KgxiY1TwjXmudFDllr1mFRradSpZWx0GR0ssCUZWiJi4AgHcG2OWyKCUob20ARfcb64MFmcYJNvYbAaqfl5vou1Nipp7sFnpJMs6wS1MyLhBIgGOkxbPLaq+0q9NoW+64ELIwyQRepkkH/eNXeuY0B79+zA5i3ziuyUOlVJUXEwM9WwUbAbT8GN2LKfE1S9MFrbv5lEBlOwjyNvtGmrmVW8LaGLX3MW2qAYF2O0/T8+MlY5tQWn0qDEkof8pM40eI+WpwJ4m3A1YU3EWqRan8zHz5j+mptDlNdg3E8JceIpgsAomRkH4HffeMaDcMsm4nCj+vYaO8t54vCC8uQXhQEJyJnqnwScjTFNNDHxUZK5/Xt461Abqwp1CTjptHSPzJP2GjXLqaEsAGuBIY3YnBBEbEA/00I5jxTVq1OuRTtttUsBcxBJCr37nbTEAqqTAE9RzsPn7DVXqa2/KD1JKmcuZ8YKVNnkYBtnu0GBqt/TNEvUqM633GWXZiSbpQ/wA4yYH+hkF+d8wbiWNik06YJAg9Xlm7Kvydh86g+nHpkMrgdQIVjda0QbSRt5DjIj76diUrjN8mLxrUtWkoYUyASf5gSCW7BgNjHf7HWepKbPTUoivJEqfpP/8AoVMsoIyo3221GooQiFQ2REzJONjE74g+QfvojzNyBAIEyyfGOpngAYz4G+s6/OLjiJSX/aHxC1OJUhi/8MXPBFzEkk2ybV7gfykTrNcPWF3uqkGBcbm+qoxPVUIPUFwEUGICbAyBmvTYvgEA8y/+MBq0GKspJHSYwMYNx+qSAe2qe4nkhppVIuaMVazEX1SwaQs5p02tPW31iYkEDVh8p50tSg9NyvQslAVYgHKkFcAEf5fyd9KfMeGD1JqIvsUYAqVLiajlVLKqSqvUuYoWIIWOwGsbogyuwMexkXlwB4akGQuqAizuVYGmVB+wpfvp45FTH+FFpLrAXqx0gwCZIJgC2M7ZzpS5anvU66MpmWtUQLTYHW3t9VFIx3098uhqC2kOMM0kypje0wTO8Ebzoev4EBhxFD1EbIYPEzfdk1MEBFH6VBzPwB2GtfTFaqpRXgNTX3FVlkMmRcp7MpNrD5U7jUvniqivUAcvtLAFoySqzhBaGM4J8kTr30kW6Ge6rDWU6ikwVNxFwMEEMCCHF07EgnUH+zcgjaS/UwS6mCCbySg39yoYtRRAxE9REKLj20j8o4crWIXLqxNv/mD/AC5m4GDvMT86f/U1KEx/EdRbasqWkfROLAR9T4gTpD5YCnEFD0mFsqKOgHpCwJBtBhQ0gwZMg4npxeMgQalk8vAFOmy3CVIBI6+xAAxcN8eZ+Yrz1HWC+4GBaqf+AjS9RjkSqgRTprklvqaANtP/AAvGg8MCALxJaRlTOfbFs5PbsZ1XvqhLQxqVFoGpBtUXOydrjAcz2WETOSe9foR+KbhNAHpKs1OpVJLBIW91IlIYQ8ZgDvggiQZmDbHLaZNBFNvXdDIAJFxJWBhZbPjJ1V3oumfeJQZCsFM2sJUjBmJI2BxcAJBIm0eSVooU1NQNeDcVQrf8ECAjj6SMZ/bVv+oAkxYizzbiCqrvIduqegC62F85xPcsfGl3m1U2hTmDE/6fbfTJ6sKik6kJcKiqlMMN2NQgn5MNAn9Py0q/NB0KWw0DH4/tpmL4BDvaQb/6f0/5n/Sdcubm1lTLOP1E4mAYEbxI/OtC/jz43P8Ay0T5ZS92pTH80kMd8GAoHYY/OrAOjzHtAYxo9GIHpKzDNMnB89vz/vrt6g4pqn8GmJL/AFkdgIMf765c24scHwxp0YNW0ncb92/Gw+2teSUf4COS5LKSQ0SRsbT/ADBgwIPcazsps+L27QWtzqMH80rGhTZEqiAAKi0wPq/SHJMFu4AnbQ70nUqVqsB2vYi5GyG+wbBMdv2109S8Q1W2gxVOovYFAC3bXH9TkEZ/3115DwvsVgWRWCrJKjqQzA+JO8fnVxQBi43hDmWHQkMEyIU4X6TjNoPcfUO+COx0Q5srFLwAZVROepvmDMDBxHfbfXHlhaqwgy+7NvBJBDgbnJMxuI2iDK9S0i6CmwNzYIBCpEEkliuBEk7ntudZR3eo2U569Wm9aaZucYZy4sLLaCitPtlgCCQhgADuxVc1p61vqVlVwqJSFtKkhlgsnqYdixySTJ+YxmvR4iNA2kaLlg+m6zsHWqAXVR7dZmvarScSJeATbAIDCYbcxobxgAR61VqdSsSbSfpphZstBknqP1GFmYGx1K9K01NEw0mmoNPsDTbDKB/LcQ4Hy43U6X/UnFt7HEMwCrf7aeWYC0n4UQwA8hzrIQH/AJBra6k3PfQtdqr1GILdYFQ94lWk+ckjvvvp74SqRwarNpuIzMLaTNvnaIP6o1Vfo3jXppPtmohaLkHXTMgkEd6ZgEkbSfjVl8LTvY0iF/4rtBO4LFgZnpgQJ+dO6xQN/T394S7gRZ55Wd0amSzOCWNMGBbk/wARsQoxIncLsANEPSdLK3qQPpLRkQtr03yCQKikj4KkZBI4eq7OmkSoFV7DZ1S8dIbYsq9JKZy6+BJH0zVY1KYi+1ArVabAm4BQy1Ac3EqGkqDIIIESU5ARh39+/dwYf51RFQUxV+hTLA5EDuxnqBgYkfJidInOqQqVSUKsjPJYAEE4WfFizH2zp451TDEo63gS4UsTJGRAAe34wfgE6RfU/EoazItylVW0iIAtJtsJxEkFSZ3nS+mBoyCBDdMl6YWpuGNxbIwOpiuzEQek7kAfGq+9TMzVBUqyWqS0k7KICIMkSBBJEiTAOJLXzFTWoJ7pxdLkEi8KtxUAdyVt2kk+TpV9Se49UvUAuaLVUdKrEhB+/wCxB76f0Yo/rAPE6eiaAqVxkq+QrAnMqZRgO0AsGBBBWc41afJULUmX3jU3BvQgneL8TM9+4/fSH6P4T26gu6QYRsAiZm0nYMAAw+xnE6sDkFJlZlhwoYiD1ADGJgmwkdxKmRtoOubeMCEAXFznPBUveRYFaqs1KdKngFsAVDPTYhPfeN4kaTedsRKTPWAT2nInOrRfg761VFcTaWIRNsQDMjA2AJEkyQRtVHPqdj2yDaSIuuiIwWiC3mMeMaPpXLBQe06hcj+ouJp3AIAAB2/oP6T+dGPTHDikn+LqGSARSE+f7iI0A4XhhXqKD0qstVY5AUb742xolxHOhgoLaSECknaB3+/kHVrMCw0D6/x9YJUuZ247hXrG9mHVsPzgCBjbTBy5Kq0w3n/hqzSFOzD4EiZ8fGlipx/uMNk7QDGfg6PcPVgEPmcMvnx9gcT8TqpmDaQpgMCu0i8MEbiREMVJZqmYZvIJ7SYB76a+UhXaT1XfVOMAEZbOJtH/AMRpU5fWKVCzJ7zGIzCp/vGjXKePaqhsCshEqEiRb2UTtvjufuNc4bmEqbgmOfIuAIugSB9Mm1lxlHAEgfIkZwe+s9Q1ybKdJiWb6RTIG0T/ABDhRG7b699M1g4JJSIAIIMnEEEdjOYg9tR+cqtRlstKJ1IHEJeCAoIghhknIPneIpbeJvt7+kbW0p31lQK1iptnfowue4k3v/62AJ8ADXmtPWTluKqSxdgYd/LTmRJjwBJIAWTM6916PCPIJDVcZP8As8qe5Tbhq0pVo/xKNwIJpnNRB9oD298nddSvWQpVKIJJvRXZp22bqHbIhB/m+0agemDUMUbj0CVkyCJMyM2wdiI+qDjYt6kp0mptfDBVWogBFrt1QrfAAuPgXazMvl6oGvfy/OdUQvSXEVWdqSKlQuJWk89TAfoYEFakTHk43jVrnjRwxFWrHWsIvZiBJcncKBj7t8HVZ+juEqmq1U1faRWHuMGALMTikva5s/bfThx3FDiJ4hgLqbKBT7JSgwD2LE5P4HaTa6kA3CQHROPFVOLZWrooSm21OgLq1jSCabGCFMFiyYJU7jY16J5eFrFnpQ9VCKddGhK6zJvpzNOpIk4wZ27q/rLj09oNBeKoMVM3lkILNBB2S1SPpANpwTpk5JxwFUWvUPvruxw9MZvAmxnUwGKgOOqRkk18q/gwTUZPUtKotr07AyD6nqBVUx/MfqPfecDuMVfzCot6r7iMxkEUwxAGCCCwFzXR1E5wJOm71GeHIJqpUqM5/gUaZgkLBY5OFAXLRLbCYMJJcVeNrL7akk229TC+V6ZujDQMRMYxoOlx/h2YDcxopUb6aSVUy0s2wEMxYydgM+TEd9I3NL6vFMaV73t/BgEllGzR5P1H76bedqP8OrG61SD7Y/XnCfZiQMdp1JbhnULxDgJIAKJsm5BH+UN++dK6fKMQ1dzYEnGLkj056erUkHvAoWFxJAZTmbXAx9juDpv5ZwkMQisMg2ljB7HJxIHkmQBtGNeR83p11FM9NWMr3x3WcMO+unHUUDA0vqAW69iO56YjcZO8b6oN1WTKSuRaMe3EH8VSNKsWU1Kogn25sQ5Jl2nKr23ED96s9U10esxVlgQqqg6FA/Sp75k/8yYeud8dxNdqip00xh6pIACwLm/zBVmPBJxORXXMgKbWUzJ/QCB4wTjG23yNavRLQ35ibFSNUqBKZQVBJP8AEEGTtA+wz+RrYVJIkTidsTH/AF/TQ0UCrG8HAJPnciT8d/8A513dirAFt1uHfB/0MftrS0CSjaRtCPLHW8XOaanBIS7HmJH9f+WnC3hVP/1FYGbrvZAkWiP14lsRpB5fQZqtpvECSvf+vaY01MhuJiwBQc7YgkfudVsy0eJLEHgQxX4LhAWanUrsTCBbEDZYAgCTIjv50bqch4ejYVqVQ1MXLdUULMBYZgsrAtXH+XzlLpPUZxWV2kHJWRMg25+GnbP06n0+NNQgVBLC63rCyTsjEggIwnJGJHbYdVCvWcGBFVLL5eyK6saSBp3LBYmeqCOwxMefOg3PeZ/4esaj3w6wqLlysiQP5Q3fExGtfSfHJQUo1Kpw9mPZc3BNzKyBcp3+IHnPD1KXqkqnGLSUL7lWqqEuFgkMeoCmuMEsNseNZaKfGo8e/S4Uqvn/AAzAk1f4LFopUMn2qcAiV3XtjfcmJGs1w51zChUZl4dWFKZepU+uofJ/lWc2juSTOIzXokJCjaJPO0O8ioLV+oW1BmlVVrSHAwGOQAYwzAgEQY301c35a9d6QJIpJ1cSO7RBCH43x8AfIUfTfKy96VUqUgsKa99oDHZVDDqecQD37DOmzn/HqnDlQCTmmqKZJY9Iae5n+sdsazOqB8RSPdj373hmuTEjjuOV6xo2EUw8UgBJlm6qpA+p2OZ8AARp/Ao/4VaWDUKBfcIwxzaqnuFk53MDaNV/x3Lv8My/4j/iPINNIISmAVtkHDgQ3xiZMw++n+ZMEI9tK6ML0IwReJJg5EmCRO5JBmdWMpUUSdv8QlPcxN54abVeHpVQUDsRXzBFSFRXk9lWAJEfX99GPRFB6YVGYVaSViFlYNJoBYMGypm0ECRk5zkF6t4a2ufcWw1qgd1b9MSrQewBJP5HjTb6dNYVGoVOtaRD0nJEtHSFY92seQDnByRGldQ3/wA9D0izzUk+qeaexTqNTUtXq0yEa3NNMzUnsgho3JYDaDNbenaTPcFaxolWG4YZB+xAYHTt6w44+1UpnJqNaYkdKHJ/9CwqydzMQAZVfS3DiZU4YlWP8pAJH4P0/nUdO2npjtBaN/Mq6oVqOGYIemmBczMNhjee/kT50wcooCqCGlr5wIhDtHjEf00vVXGDvaOkdl8MfIB/G+i1DmgRgFOYmI7fqP4/t41kZlZsdLzDxHSaM94/lZ4erSVmFl11JxuP/wCsn9M9vwNMfFVhxCBxVgq82xF6gBSs/wA6ktjvnSfw3NGr06qVIKrLKTsIkx5ztrbkPFsaNI+4Za4tO56pjPcyonzHnRFGYan+ICv9++8axFbTT1FxRKPw6qFpgF6z4k5LCntmLA1oPye0JXLkViwIJaBBByDOD+P99Mvq93anVSnCimCWbNzMWQhfsFGw7keTpZ5FxZLi/EEXbDuM/ffWp04PggwAuogTpz6v0HpAMjcAA+e9xwY2jfB30F5rQsNLM9MCdoBx47HU3jKTVmYICc7XGAfwDJJ7liZ134nlFdqan2WBUAAmBBNuPyTGrmPygTgnIEhcHxJUq5wAcHwP5flfjRepU94pRVTLG5mgSRiPsPqgf6nQnjeVtSqAMCIPg5AO4IkA/BjRXh+HqilKyIBS4YBBAKmZ8kZ1GVRyOZKg/DxCfC1HVGAa1CwUKNwMw09zA2nzqHwHMabnLe2oYEVGk5DQAwAJCt3gEiBuJ1xdCvtU0aSsQQd6l3WzfEqVHwB51x4uglhB3uumB2JkAbZkwNIVRe/eFWkUolicGWVwQUq8IyRQZKit7PWbqfSSppGI/C7EMAM9VcPSThbKg9um7l3dSLng2BAp+qoxDBSZCBZgRJD+nK5pV6dEwoALUmUkh0aS65zDjqC4hljeRoj6iU1XL1INGky+xTj/AItUkwH8UwZu2kAjtiufL1A9K/f7wKiivB0wxeoltxygkogiApgqbhA3P3GvNc04i9buq5jdUqSoJJyQJGJOdeavhm9ZIBrj7/zJnqXiKn+I9sNaiiKSiVCjuDGzdyR3GdjpnHF/+CprRP8AGi01WGb+7Rvtgbk5jfS76i4pa1QU29umP/4glS8o38zsJUzsTcT8xESeFYjpllaYnYA5tI+ZgaqZd1W+28VdtOXHcMtLhmJDGpQroapJl7KyGS26hr0U29pAPfTB6erXUlFP6PbY02CkRLdSlZJ6WnpBIyYwRoGvF0w9SiwUK/DEmRIaoHFRQfJ7E/zFvjU307T9qoTYypTJLjqxJCRmYJMdJMwCcxpnU49WGFyJG59wQq0ybnapwxJdnyal6ySDtN4/rojyOvUpLSDhanX7K1cTYYdADuabERkyhWMTGjHMOFpng67lf4b1Fp3eQ623bTCkJnA3/ljQP0ry9qFImoSCrVKSx9LgQQ87wj3bb4HY6X/cwC/f6Tq2ubeseIYn2ltWnF/EVLRIgMqUVacmCTA/8wzidCuQctZGKtlHKlCsxJEb+AwEH5+40aoKodQP4hwzs2VEExTCiJyAzQY2mdTeSU6qirUALEB/ZBwqlxYGgCAIlsYwvjS9YGPR79+6i2MDvxBpMRMBRJJxInNsiCJ7a4txwYEmYzAElvGAIg/5mwO0b629U8N0L0lYUos7NESfBgkCPg/kZT5ezSU6MH/8YE9WczMiTuMRoseNSoYmWhpK62kM8xYSiiAT9IJJHbqYmJ/J08clpBlvYwrKHHmcY+AVmB2yPkLo5JYgNqkhSxOc5WB+ADnYz37G+UcQt6giBaSV/lZW7/BBA/8AcvlonqQpS1i2YNZEz1TQNSkEZgvum9sjppU7iWbuWZzI7KEJP1DVfUeIte2nDAt0kqM+LpG3x99O3qyoHmlkFlmuwAChA38NS25FwwJjqYxKg6TeX8PkeJEfPVG/7/bTujFYR9pyg1GmsVKI4BUVAS3tsVJYDqwZH1DsBuNSeN5ZWcH2nLAopANQK0qOwO5wCc/qB0ErVb6TIcWPemdwell8xAu8Y+cluXceFrIWi1QpQyMhkW4Ge3z5OuLaaPyP7VJy2m4M24vgp6Hkv1F5FphABGYwzSZ7gjUnjOWIKNSr7gTohUBxdjFv8qqo/NuiHHc8o22mn7lPKo8m7BHeD8YOIjQmlQvf3WM0Fn2iRAJHUwI7lSTIG52wNKGRiL4itbHc7QQOBa16rFQygG03SSfMbEiTmNj9ta8XTMXNMlgqEgAA2XMwBP0hc3n8aY+M4akzU4clGucuygscxdaJJSRbAxj50C5k/vOQxkxAbtGxEbwQI+0aYmaz5hOGRjxJHp+pNOnepNrXo09rhcR9j1Hscz2glzviVdBRDMqLc1eqR9FwExIgsVFuJIDNH1NqRyWl0qJEqCV+zrlTO31T9if5dc+L4gNTsuCIpFx/8yqTbSBwTaCAwWJJknCCa2sHLYh994h1uHN4UUgBE0y5ElT3JJCmd42HbWaa6HEEUrayLXEhj+k3FFnqAiS13btrNXTmA2nEjsYDbgif/Ei+tTqMS0/WhnZx3P2xG3jRWvT9+n/Dj3KZVhEdQUgx/wCoDzqRyDhBRpsxj6f1OI+JiZ2J/HxrymLWNSkEyQLjMg9UuBGQq9+86Scurb04P7H7SQ4YbCoJ4yolOp7kSB9Q7lZlgvYHtOpNBGpmpcxAD4BeSAYYKTsRt986keq+XIAlVSIJzBkD9X5GZHxGuAp1Uqe5UP0qC7GJBCpGO3S2D8E9jBDKMmP/AB+m0Ejcho2cu4qn7NU1rRfTEUb4d7Gkd4VTP3gn8DX5s9Za7rNliuZxFgytNewgx/8AcdzqDyz2vfWo4BpVLqbuDcFDIQDAGIYqZ7Rrl/F4VGFYAT0sIEqLW7jB6pX8/Ea5EpahVt8oe5UyJBFIt3qDJuJyoMCSBk29yRjGjdTnbCkUhVptU+pMhpIEMDJBzA8eNLPJOKhVZj9IuAxLxAMRJwLdx31L4nimcSCqpUl7ojqW8j7GUH/Uazyh1biVSYv+peMaq4DE+2g+nBgNdkQSWj5MmY8Ea8nqhFtJWBlJAlSQwif1DqmdecZQqVHUMVAIiYnETMAZ3AjudAqPFVFIfc327CMRMYz8/j51oIhbHQqW001pMaOG5qKbbjuLZDFjAAndB+86mcHSGHEsYET5AGCI/ln7wNJ9BqHt1A94YE2BAIOTud5P+aTiNGuT8xLMVyCZDye0yCPByf2+2hzYQqGoJrtJnOU9wBajhE9z+Jhs+FWAZk/fIzAGJnE8gSwGp0zsoCiATOYxOZ+57b6C1nYOi/UQYUsO2TIA3MjJ0WHHGXqMnUsSsja6I2iY+41A1rjCpLODihBVfhCjMpAvAYTvgqBmO+G799b1uHY1DbiaQKGJEggQQRkQR4xPjUjjKxqMScx1eYHc74UD89jvrvV5oVCrSy7Kufi0EN+D5xIHzpoFUTvDdFY+/feDeZF3LZgi0VATs30BfP0rInYDXflvN1WRxAileshVAUwYkREWrkbzEHeRLr0VWlaTBQi/uSx3P+aDj8E940A5lQYGoUqGJUqgBF7QCSwGOnqz5jAzpmMhuYnKgK2IS9R8WeGrolJhYtJPbcIsEEFpBIw0PmO8yNDeYcwvQuQGZWjsrHc9lE7HGNSeEqoWK1GJ+kqDkAqMMoPcmQfgjwdbc2pLUWqgIaoQDggm4OLVA+ASNA2nUNonGdJK1JnpvjmYhWU3FbkYTtuyH/NifMD5Gt+acIvE9NwRkqSnYzvGRAkCJ89sRrn6bpMJSqHFdBNwBBZFKmwnZiD33gkYI115pUK1MhSv8jBbiCDERmZ7wdtU22zeXY++JxNma1KgaZNox0gAkGDiDjed5+POs0I/xJMpO+YBUH+v/X31mnLjrmCU9JM51xiOLVpgPTJY7MGW2RBEiARsDMnO2pPD81/gqKzS04ECbicjyAEjGJ/bS+xR49r3A2wucBQTvJMRvO/k7a6cu5VxH/GToJZ1I7hkAMERAJ7DO2nZMCaaJ4nFVAHqIfPCXqVzbcv/ALTa0n+mtuEpK9OorFwSQCBEtkKRk7TB7xjGogXiWWmWyWDEqRHUiXQYxcUzEa61hU9pKyB3/iKWwd8xPcCU/ofB1S0spq4OUgjYzTiOQtTqGpQdUhgvtIbgKcNc9RtjtGZljv21K51xo/xFek49yk1V7hkhQWMTn6pViCI2HnRN+MFWnTZ7iA4uMkKxWC2IzkzB7CRqJy7lDhv8QHFxctxNNsMrG7ojxDGdzkGIyHrlJW359952PIVTeKnF8EU2JNMXPTbfA/S38pGZPfRnkiVNmjEob5A7bT+k43Gm7jeXQ/u2BUchTfFrXbNieu2Vbs03AyY1E5xw1CxT7owDaBIZlAgCAMEFSJx28ZS3UBxpq/nDxlWaDWZTH6WiMkYE7mMAZ3kTHbQ0crvdSI6CBSLDouJHVEQfttA1xPE5ZY+nYMsgiREx+oEf8u+pfCTUYBiQPBFo2yAIAmMalVZOJz4tK2DBXMuBV0pqv6cE/ecAzkfBzOt+HotLVIFqxBnM7R84/t8TP5nwq3lUUwIHUMhioM7bEEH9vOitXltWlw9M2gZ/iYz2yTMxt2gatHOhUX3ljEUcgesE009wTcCwboiIBzjzDjGNjB7a2ouX6m+loWTuIzBAibdoGteaU6VIQoupwCbdwxwYiCIMxdj9hrQVWrWmGRWQ1M53IBI+7AGfkaJUC88SQmlqubcXVp0JyKrkdHZQDIMnYgzn4AE7zs4po1XifeZ6qvYKVNQoVwLVBY5xBbpW3pie2oaOq1FT20yRcY2m4mQY/SsyJGfONQua8eymwOMN/EAGC5MnbsML9wfOjCb1FuwvaF6wqspeLlVZZT8/6x/fXLl9cKVtpKXMxULN048LBm3B/wChrbhebKtCxv1gCBJPUboj+buYG0Rrryagz1Ubptk3AnYWjcDCjcZzj5GudSAaEF2tTU5ccjFhCqFPT03AM3fuWIHiSNzONB6FUPaFgdw2MGLgYMm2B22/pp4rhXRyULPZCoWIFO5YuEYx37+D5XqPJAlQQCFMkCTmBO3n9PwQPOkYuoFEZOREeORzCPJ69SoB7oAqDY3YP3P80T38HMjXD1ITN4DdEwJO5ic9ycbeNdqDU6KmZfsxOIIEg7CBMifGDJGeHE8SrjDC0rb47iTkmTgAD9+2qxs5tfacri7i/wA4qe3UK0KjuBBvIKmSO4naNjPfWa3eqhqPfNna0bnEDJMADx4A2281olgDxGl4zV+RpWFaofbpvBDKAQWBEZBxcGPa0xv3Gi5rcNRtK15dkVqoYgNIEAgrgmADIAJCj41XtZqpLCqxL3BbZBuaRdkSJB7+QdcOFom8lUIVf0zAHTEk/gn7476V/wAYt8bRHhnvLV5bxFF1RxVpgCHBYR1rAgfzXKoEff5nrwoUq6o1OCWqJTg4I6lQzAIk1NiDDR2zW3JuPq0qjAIGptJqJEhQBdep3BVRO/aNNT8cjG2jDEkQxO1xWAYwQMmR86qZOkZDQO0gY96nbheFWrW9sEU6StMloCz2BO4GR+320ycwr0+HpGqgDupIZ7cMoGTb3a1B/wC0HE6X+X8qLYDhIN1SpUEgBhFkXAF3iZyVAwMZle2tdOrpa0kMMAwwteDgg4OfJjzpWWiws+X394LHf5RP4/1VVrWn6mPU0rCqVqBqZAGCFUFSO4BzOt+UcElfJIVwTbkhWDTg5wZYdQ+xjfWnMqNNGqUlpNlsOWJAMMHYMTLiC3c/SPsfeA48AQGmASGYWg2xaIG7FVjIj7b60jjUY7x7R448s6c44f2WWqGt6r0gSxPUcDvb8neSYAB0J4XmJqBFtzcRcDvuQCAD+T486mc85h/CtuYECJUhhjcAgFd8gzncGDpe5bVtqyKhQfqcKGIGxwcGfmBnUYcZKebmcFvmWCaTELUqTLKFdmMmRgCRJc4G3ZZMaOUnRUFN3JplQxhpIMEwCTEQ39PnUHjOKQ0qFRmHUGRuosd5/TCGbRNu22RnS9Vrl1CyzBC13QxLdxIGPpAktG2s/wAMvv8AnJxYWYalk3mtFR7oofxHClEAAYGbhLdsAzcYjfESB3EoVYMrgrTtDEAxBNrptkg2gkYmADIOtafOQGCgMLsR+TgjEdR+dtEqVM1qTEsArIUYMRMfUoUCGkd8Hbftq4hKCm7SQzarczWgsEVckqjJAEyQSAMZ2Ox8AaVuacuZWuVSVkwd57mRv30z8dw4amAhABYVG8wxIEg7SJzHYd869rUbKdQKblGGeASssRdg3RdgHABIyO7sWXVHsQ1morcM5psbYkA3ncZH0qR4M58x23bPSnO0ppbUS5MsBmbif1fHgiO0idKL0ynR2BEAEZJjqAiY3A/ETqTxnCGm4pq2VZVdh/MRLJ8kd4xj925FB2i1veN9bjjW4gFFhCItDCYOQbDDAAiD98ak8XSpcMFaoZBlkWfET+InXnKOJKGKzdNotEmWIMEj/KIiZ3nS1zXm78TVKUgLIFoZkAjMm5zhpHc6ymVs2WgKA5lRlLNQk0Uqk3hYu3U9lk4gxj9/31z4FKSzcOlYwcAZ2ONjIH51vU4WqtEtWqotRYSnTWqjVGWMEhGY2jzd8ahcFTqVEMMblYe6p3ClSF/GJ/J8DT/D0neGqECzxO9OiFqqwhlJecbE5GfiSJ7zrNGavE0OHpU5pFapkuSQAc/VvCgxiY7fOvNd4Zbcb/U/xA8O97gf1ByhlphgL46VULJRBAgkwZ36VU9u2dBeV8jrVeIp0AmahBO/Sn8zGcCJO/b5nT63FUVWKgqFsFSHAQnETAJInsd57694fiKaj3nvuczWYdN7WmKYGTufP8xMTALF1B00BvDGRm2ixX4YItGoqspqUwVAJwAWW/zkoT9hOZ1rwPHj/EU4kyKjud7rabM105wAx84G+pNSi1VkZMUaaGnG4UBJETvkgfcba5+meB9tw1ZoYo9rLki8BCOqM2szEGMCDEnTC6kMIRyCiI5mrTNBcU2Bwsx1PEqxBExlO0fncDxnFtSucvUqkOEqVSCA8x/CUfSAA2SV/mnJ028DRAZ3BUXKWpAAQFa4dR22Hx2Olzm3DG4qaqyQFphEBWmRksACJqTLSfpgeYObhyKTpMR+cjc2Rr1IqVASFWkOlBc2FZoEmCe5MnzJ0l8FScri43dVMxF04OTj9M5/vOnjh+IZaT16iStKHpJPZAfbVj3LG0x8fOo/C8GyVoAlVoqlW0QiuwsCqNgQxdsYhj5GruLNoQqe0NDpiNxfDMG616oj+8ffTJ6a5Wh4Wq7gT1hQREzRxPwLyZntOi9DlK10FNltuph1aYFOLlE/LLZvk/Op44elwdGmBUo1Sq/xUUxl8Gd1bJt3HiCZ1GTqiVoDeML6l2kfhOErHhqCXn3CpZoAAAwBMLhRDmI2E76X+dUHS1Rl2cqpA+okiWE/pO2cGAe4Om/iucUFpso92WmZIiJEodiVON/HxrgnArXDtTrrSdlsqM2SoLSVG0ExvPYeBqsmcqdTCh+UlcuRBXaIq00SvSQCSuS4abmuySBhVC7LH6Z/Vhv5SaDPMMoGAoMDbxEGImSNidQq3ppEqq1OpHtgq6AgCYwqiJAzczHv+nXvBOocUadMkgwHJiJjNp+lM4DEMck7xqy7eJup7SNm/OTf+7GqGoSB1wq5ttAm2ASRcB5G8bRqDx/B16LCoabiM/w0qvENO4VVjHcQSfvJ/juLCU2C1LnWmLiAwphjELE7CRJxM48605d71ciKhAJ3P2EDvPcffUYna/yjMahjpBirSZKV9XJekxCA0UGbQw/UGIT68ERIPbWnB0KVqVhJAJKoSRNTYEEnI33JiIJJmGjm3BNTqljc7HtgYA+YUjzG+2lupQauRVRkIjppFRbjAt3giO2cDfTCC23+Y58ZU0JArcU1SVJUVjhRUYqAvme2Z3jUn0zy/hyjOzMrJN47E5GAMj77ZOBqRQK8RYlVKYqKCEDFwSBi0GVJkDG/+0dZpk1VointaR7jb95ZiBsOoAH5GmABVpdjEeGRxNSUQlaZQgAkhZJtnIIjcdsbyO50X4XivbYxl3EbAmM4n9S+AdjPnS+vEC0Tj+UhhOZDeCRBz99eVKjBbinuKfk5UmJnOxnePOkZEL8w/D8ohjnXHK1pakjmTBdWA/KsrLMYm77YjWa5caTRo0yhnByQG3I84b7n76zTMItdoparmecb6oqMsUhazKFcMsqPLqMdUmROMxHfUFeaPajmYLe3RBJws9TGf1EyZ+/jUfgKVwZgQSokSuSO5Ancb57A+NQWrGqwqE4QEJ8KFIH5nOrS4UVaWcUCDywvybiWpDh0Bu90dYbI6mKqR4MiZ0b4Lm7f4g1B9X8SIQH6XCEqvmMwPB0m8PzCx6csTY+wxCwveO4kR2j50e4N3NUW1qCMSxYVRJJeqzGJGxJA3nbGk5sIokwD3995ZHKyhptUU3MSLlwLtsWydsY7bb6AcdUhlajRqLBt9oqA0G1mKZIIwe8k7baZ+L4oJSXJCkgqYlSIAIkDGZzoHyvjq1EVPakgtJQmWkADpwdoOAAfjOsTFyxrv/qKnfj+KtpArRAhLwQcuJBaJmHmNzmB/LA6caSirTpoAjNsq7YdiWOSWLAgk9zOplHiarAOxR0bKGASHb9LAnqmYx577jfi+IVS5LsJZUCzDXwxMZGwkTvoy1DiTcCc1NVaTgqjC2+hZAL2wVY9MK0NAkHI++htDgqrqjsq3Mvt1FYyZJvvkDqdSFE4A114n1RTVCQoXJEkC8WnoWxjcT2kbw2gb+s2aqh+gTDSBAN0mIJkMvbfOJOrWPHmYbL9YyzC/MOENJAjsjNESCbj1HuRBInOe86BUTUzH/CUBTDQQdi3yY2AwJ8b7cfzXp92ockWmirSlRhMONrUgknAOwnOltePLGXzM2xgKM7CIH41axYCFs8xijajHvlXGViKoo1aVWrWkmjJDiML7ZdVDtA2BkxgGNdaHOaNZFJAVwP4ivi1si20A5kGcYx5jVfC9iAogbjt+Z7ZAj50Ur8Qa7K7MyVoCu9wioJi58/WNi36sZnfn6RDvVTvDDGM/HcezdCr0sbqiqMAZ2nN0Md9SeF5kKarllZTJMbkiYMzOSDOd9FORcWH+m1KdhYgj6jA7/YT9/zpX5nxFM16i/T1fzbEbx2GNid9sYhOJrBFS2mnGCahfja1QXXkszAWki6AerAgzPk43+NK/BCrTNQlArGoClNVUREThQArsAIwGkL8kugqUxTpmoGi00za+CwyhMGD0kiJ/TMb64864SkvtqkFzNwECMyLTk9QGTEz43AjqSraJU6nqGZr7RX51RddiKimQ14jrX9YbBVrgZIicHN2hnHcZUpMzU5CvBDXFllgGIBmDkN+Bo7VpsoYGGFpauLhAWIUAzhpt8nBP35rwtNKCC24hSqlh9OScjs8OY82j7atLmUizBGW6MU69SoTEkuJYyTIjJmfgf11twZqs1tIEyOoZ7kntkGSYjR2vwllKo9sXiCSImSvSuNhG/fQ+jKyaYtBAByTmN/zv+dPxlcgutozEWyGMvFUpoU7hsQN/j/lr3XlOf8ADpP8234OvdZisVJA9ZWqiRFFnNF5pOCQRB/1kD84nbU7mFBFd2WLaiCqs7gNh1A2PXO2wjzqC1Jyxemw91QDYBEgrlqfmCTK6mU+OFVbWIFZJgmYKuoXbZcquP8AMNs602Y3fpzHgniCKnDJ7QIBaqzeDJgksfEW2/8A5fEOHp2tUpNdTKQAqgsDMG0EmMEZPbcdtLPHUQGpgNarJkZlTJkY3ImDpk5Kj29SQwmQMhhuCMyDt9wJGldS34cW4pdo2PxnuslwCm0lDcYkGDTIJ+l8dMEG3zGp/KK1EtIDhrCHRh1U7VlSG+lwoMBsErvMZXOGqGmzKwuDYClZkHcn/JbGT3xOiVfmLBUpUQ1Ww/xHpVFDCdsE4GMg7yZ1lFTQVR/EUPnOPOedsM02QuBFSoFHUVYkYOxHfHcxGkkepq1WqR11UYyy+3MTkkFWVpnY3CPnQ3nleoCwubLEFgd/jBzMTqJymFcE5nB/Pn/WexAOtbH0uNFsi/nLLBdlAjHxHCUSgq12bubQtpE/EsTmJaYkj5OoAqowK8NSK3AhslmYAAkkkSAJ7Ht9tduYBGVyXEfqJmcLCgATi5nJx/uBfCcwgCmplFnJEEzN0idoOxnYeNNx0whFqraFOV8FcArKzFh0me2x7kEqCTGMT8TzblEMwmGu/h/CKZZ2ntG0xPfEHRnldRFJKN1FiYaDDsxHSYG5IHbcb6hcRxoAZJJ2QKoGTEyzZLeBAjvk5FfxWOQgSK9IL4pGFEOhBDMROBIB/SIGPsNa8rQTMkwp/BOBBOJz37xqUbX4VWfBFRrcEifDA5gj+sdsjblfGpToszKCAyqowTGWYgHB6gInAJ8xq3ViTwYVo8zqU6ZWAskAoSQVkqN8SdxjI31P4Wm4yWsqL9DtablPZ+rqB+PA76Vq3EQGPUVMhryA0QNiCRJPeYnU/mPNw6IKAvIHUIOAfqFwgqRj+uq2TGdQAXnkyXzNdVsYU4EvSoOtdgJcFQcsYmKgzAuDDz99DqfHu1RkB9zaMeJgwMTB7+Nd+R3FTdtba5Jm4YMRtvnbUbmT+1VBFqjd2j8Dbx/18ryKusoNzFZAGOmE69EIVspqIAYqDNs4Ej5M77XfvqOKsvbpIYN+qQe+QR3xjcffXGpx9P27rhDHJM5I77HExjPf50B4nimqXKrCGwYAyJu/1/tpmPGNtUfiCIvzhnj+emtSSndNMkYI+kqpNnyIggn+2ooQ3UxSgzJyMmI6Qex++o/KKASm92cnHeQCfOJ7/YfGuXJS3RLA2tspE77x2wYAxMacqLiBCihJxkodoyUOIBRCxiSWtOIER/qdZqHzamqlVJwq5gxMnGf21mqKYFyDUTEaLJJgLiBie4Mg+P8AqdSOUZqMTBLESSPMz+fnWazV/LxGNzJHqGuyvRZTBtYT/wC5f9tHaTkELOMf7RO8R/vrNZqnm+BYl+JI4lfepAVJYHcEmO3bbSy3Co3FMCoi04GJ+8b/AJ1ms0ODZdoI5gznVMKYUQA6wPEhifxrTjRDADAjtjz41ms1oDdBGL2mVUFzD4P+h1quACI87dwd/wCv/UazWa4cRslcLUKVqbLuCGHfNsznG+dcqZJqGmSbADAk9ojO+s1moUDVOeG6VBTwGQDBJ/IaAf2xqLzRQtwAEWTHyXck/uo/bWazUA7/AKzhz9J39L8vp1+Ko0aq3U3qEMskSPEgg629T8W6cRxNOmfbSiwWktMBAoJE/TEk+TJ1ms04i2ncLDXKM0KRMkkXEk7nydKvq+obznxrNZrK6T/sN9fvKqfEYDr1TCCcWzrbgFucKdjE/wBNZrNaZ4jl+IRn5hTFKmDTlTsSCciEEHzt31x9L8Kj1FLLJ8/Y6zWaUx8hj2Hmjl/3XRqVKV6BpLzM5gY/bWazWarr8Iju5n//2Q=="/>
          <p:cNvSpPr>
            <a:spLocks noChangeAspect="1" noChangeArrowheads="1"/>
          </p:cNvSpPr>
          <p:nvPr/>
        </p:nvSpPr>
        <p:spPr bwMode="auto">
          <a:xfrm>
            <a:off x="155575" y="-1790700"/>
            <a:ext cx="2486025" cy="374332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data:image/jpeg;base64,/9j/4AAQSkZJRgABAQAAAQABAAD/2wCEAAkGBxMSEhUUExQWFhUXGCAZFBcYGB4gIBwcIBscHh8aHCAfICggHhslHBwdITEiJSksLi4uIB8zODQsNygtLisBCgoKDg0OGxAQGy4kICQ0NC03LDQsLCwsMiwvMC0sLCwsLCw0LywsNC8sLCwsLC8sLCwsLCwsLCwsLCwsLCwsL//AABEIARMAtwMBIgACEQEDEQH/xAAbAAACAgMBAAAAAAAAAAAAAAAFBgQHAAIDAf/EAEEQAAIBAwIFAwMCBAQDBwQDAAECEQMSIQAxBAUiQVEGE2EycYFCkSNSocEUYrHRM+HwBxUkU3KC8TSSorJDY3P/xAAaAQACAwEBAAAAAAAAAAAAAAACAwEEBQAG/8QAMhEAAgIBAwIEBAUEAwEAAAAAAQIAEQMSITEEQRMiUfAyYYGxI3GRwdEFM6HhFDRCJP/aAAwDAQACEQMRAD8AUv8AvAPxiVSgs2tYYAgrJ8+fvqf6qMrF5KwMIIEA4LHwPGgXMuD9p0XMkkD94/OuXE1nCwxMdwf6T5+2sp/MUIMeSbX5wtyStapg5m6f8oEzrX1Oy2IuSzDA7ff8nQjl3GJ0BptUkx5xgfvqVVrs1UPbLE4XsB2jU6aNmM4Wd/TAqJa4QMDUtqqcXUyBMT+pf+ttWdy49Z/VmM4IwZnyuNo/bSHymm1WqUggkQrDdHnpZZxg4+Z09cBQMC9pYt1CLRNpkj4O+qXWuSAYk8Rc9UcTggWlgxDN5zgAfAE/EjShx11pbYHsNtM/qnjFWQwua4ikIgRuxA3HfqPxG2EziSWHcITgD+50zp18ggGS+VvLo87i0/ft/po/xVQolwwMho87idLPJqvXae+34018Ul/DuhkiQfif+ho8wogxI+OVnVqn3ST5zPfRXhWPttMQDjOc/wBtDuOYe8fE50T5Hy816tMA4ZoI8KNz+2tJj5bPEcpqTeIpKvsho+m4z3kyf6aicxZaTsF6v5Z2AO0DRnnDJVNVTINNpUje3bXP09yocRUBObBCt2LATb940hMtAsffpHjGP13/AJi1xdW6ZUz+2nbnBU0KUgQ6KbjsLR/r16m8Z6f9yQ0BcEsPgSf2/uNDPWBjh6Fn0BoUfFuJ+cagZVyMKhhdKsRvOno2rTFVwjU5ZSqe6MtkHp2E42kEfOrD5n00wxt6RJn6T87ZMZ1X3o9FuuMlQRkiROc7SGEYOnfnHM19oGLjIhSJn4UCNZ/Vb5RE3cqbnJu4lpmWEsT5Pgdl8DUfh+UBzaxIPaPGiPF1E/7wpGsOlnAZQZAWYAJ/UZySMds6kcRwxSu6jBRzH2B/21osxVARAY7zzhuD9ggRg4BH9zqfxZKCYZvga7tVD0QB+oxPg/8AzofxHEtMFmXtKic7GdUkYu28E+XeRWqipgwkdjvrND63KMkAuZMktjWauaQP/UIXW0K8ZzAVVo1CQGWtaRGf0nqnI+nA7Z8k6ZvVfLqRQPTHUDHwrEfUx/6zGhnNOVJd/imACsyFqayLmFxNwkEY3I8/fUjmdOu/DhqlUZWVp0wM/qlnO32z20ltDBGuh72j/KQDFjmHBIi9IljGZ79z9sbazl3FjqZmtMSTOT8D51z45h7loJI7GcR8d99Rk4UkwI05yDzAeNXpvmNNat3XKwzSMBSYM/zRIM9onETqyOXNeA04DEdWYnawxnVUcgoVKbkiQb1RoF1obIYzuJ6WHhp7atflnCBKK04tysdx0jNu8fEnaNZnXbVI5ER/WHDWoZZ0FSqyjY1HMD9qYgEgeDMSNKPHEdMQJGV+f+enz1QiKHZlFxJRCTc5/Ux8Kox8nG25revXZiboxq1041YxAcTflqE10A7tq1aHLaT8I+TcTAG8FZHbeCT98aQ/S/KDVa4hsZDDABBH7gzv5UjVh05tNPGVDb9iBj486T1eWmCg7xa1e8qLnPLQrVM2kbAEH8Ejvoh6AqCknEcQ+1JIX7n/AKGpPqSkgZlUyoBCnYHOY+Pk76g8GscMtJR/xatzDyqwB/XV0scmPT6kfpyZBs7Qer1QxaDtme86cf8As3osB1BWQteCu4YEdJ/zDOPBbyNB3WpxNVeGpLCrlz4A+f7asjlfApRpU6SQCegGcsRBz4bfq8TpXXZFCFRyftGljxIvqR2VLVE3AKwX7fSD47k+NKPPXH+DUfyMuO4kRJ+/b409c54ZXaGZVQrBPmFJJuiAoElm8CBMwVHlYFWi8i5RUukCJ6unBzgRjeNV+jOjGL9YzGxoj5GT/QItUkfUwHTvJggNPae/gjUTnga9hggyEW7GPPeJ76N8hpQDaDmZGwkEbfgf00F9TIFMkSrMZAkE9hMCY/t99KB1ZyYoGIXNOMW9XAutxeBAZgZMDsq4AHgfOnPnlo4ydhVppUHzcv8AuDpR9Qu1Sp7dMKEprARAFE/qgTJMmO50wcdWBXl1Zu1CypPlGIyPzrYyY9WGSO8mcaqqqWmGBlh/fUDieJsH3z++pXMitQmqghQIMbfcaEGoXYFiSoIBxG+2qOPGQLM5qaGuGoe8BifMCTrzR3kXGJQBF1j7B4kEeD86zSmykHaL8SCec1f/AAxvcXtbYsQQFbqg/wAkQD2JnQzmfEE0qIMEe2uDttH76k1yxS6+9mFxkSqKv0qFjLGJI8ffQXi1hEPaI/Y6eq2gB9f2lm/KPzkSjVlpLXE/t9hovyygGuMTAOP9/wA6AUnHY/2/bRzl/EWq2SJECN9Myqe0Ve8bvSnBSHUsRHWApAJI7ickAEg/cbbh95YIpLBAkn6MhsHB2tPzpJ9N8MxYVEH0rNRZg2kR7tI9yNmXx/R44RwtOAwIKm4xA3/VGSc/nWX1ZthGLvK79a8U1hA6aaTIUYvJnqY5JC7IPkntquFrhrI3iDPme58fOnT1Kyku95qICV6ktpqZzAJN5JxtGPzqv6FBmYkqSoMMV7SYx85wNavSKPDoxby1vSXC+2tsFZAqqjGSoJYFcGRDB4JAkfNw0aSjLGWiKS4PyI287CPzoV6c5a5SiSRf7TUSbuyvKwf5SQInIM5BDDTRwgAIJBIYEMMTI3zHgHP31ldQLzFhAC7yr/V1FkhjkExOIx2A/lG33nXHj1socPG9rEx8xrb17TYObjEE2ovfJmewCnH76851XUUqaKMWjJ3+Z/OtJOF+sgimhT0pxVKkj1GhViWJ/wCs6P8ApziqtXi1qVJVCJoEQVtMgoSMTIDBu4Y/irOO5hevtrNqiT8nzq0v+zrgisPfCHATEU33NkkGxwfp7EHONK6jEFQu3JhIIY58b6diqG6WKUezEfSGaekZ8jtpL5LxTexUb3AShZgEGBC/V9uw04+pQoVkqMURgbxMdO8FgSQG2MCTMDSPyqs6DjU6WKqWjBHUQpiwkCBHfG2g6RdWIiWMdA7/ADjT6M4gOr7H+u2dtwY0P9U03Y1Nkpr1M53mO3zA3+w1M9AlQhObs3Licf11p60pKgJqt0W3FAcv3Cr4XEk6UpAz1A00sqvjaig7R4HeO35jRjjP/oeCIAk+6p/FQb/vpe5iWNRrxDEzHj40yVMcu4Lsb6//AO663FXyxaCHeKtp8OisATGY/bH9f30o16rAmVK9wCc/nXZOOY2rMgTHwddeUyrlmUEspAuzPz8EaSW3siGwA3jH6e4r3UAY2g7z5HcazQH/AB7ZpnABkA7nG4Os1VbCtxRxgHiMHDUqa8OVJY1Wpuz4wnT0qZ28k/66Vubt0URDAkGcdJ6ic+Dop6grJSPshnDAhqki3qaGAbuWgiQftGhL3ShVdsFiIkyTH7fnTsKUtn1uP/8AMGVENFusAk5tnb/1fPxqdwVYuVEksSIAyT+B/prfjeYpUtZuFpYm6wspee5MnI0e9OepFoqBQpUuFmQXAvqNA7u0mJOwjTWGpYo16x05Ny5xTQurU3QkqhwxG8he6kbg7QCO+iVfj1FP3SNg0qB9UbKBIElvJECTMDQL0k7PUYs7GsT7iGSSxgAE/OP3B867er+MQUmeELUyHCEYapPT0jcD6o/y6xcqhsyrUbQAiX6qrVapBrFWMXWiStMHACZAJgHO2mP0PypBwVeVH8SbWgEwIgqDm6TvpJ5tXqe861HJqNDMe4JHf5iDHYEDVs8CgXgkAgC0yYJ3jM9vtq31r+HjVRJUWbkfkwWmtMWQLiyyCYBCE3MDh5Inzv3yUqVGDkSWZRuojMEA+NpEk+c50P5FXMopqE+27pIgzJB6to32wZJOxGutVWD1EBCuwm0nE5MHJnAn7hZ3GqB3yRZ5le+sOZXs1MdLDqH27if66XefVhdCTAVZPyRmPzo/6s5cyuD9TXZIAgDGP9BGoPOPTtamjVHIKWhljIiCf3wNvPxrXwFKU3AI3uLfLQTWpgTcWAEGDvtPztq9PRnDWqScAMeooqkBRFjqIkjacdt41TXLKAeooKAy0FW7z2+CdvjVyeleLucXmCwwriHTA6SdnA2BPiO2lf1FrWHjkr1DwAqv1DAl1YnaAcqNg24n9IkxIGq05AGo1uOokETw1Qwd8EMBA+k94Ow1ZnqLivaZXCtUjptiCfkscIsiZ2wN9jXfLqTf94x0ualJxZSMqqujWi4/V2JOZ3zpfQnyEGNqFvQ3OB9BBkiRJH0/5W3nz+NMHPOKD1SFsvCiLlk77gdzPcwBpH9JkAxdEmVbsBuQR5IBg/OnKrUBqdK5IuczlgIAj/LiMd+/bSc1JlLD0iySBKo5ylUV3qVVIIys5nb/AEuH50V45A3L+CzBD1i04mXA/to36m4Ok/EOMFnTJwEp5MHO7sxCgDOCdLvP+H9rheDBDAursQe0uY1qYMviYw3rIX4YDWtuB5xphrczVqKIqiVyGG5MbftqPwXIq1Oma9RZQ0y9pJtZLbs+fgeRrKtDh2pM5rGnUsBoUUpkgtdEO2wuWSCPB8QWaFc7dpGw3MjcS5ZQ/VnE/wBtZrG4j3UKRayHDDv5+x1mpAoVGCzvGnnQdqzUqhVkpj3K5ABguB7dIEiSQouu7kscAaF1+GpwAGZqYfrbbeDiYyAT99NvPeFNN6tRiEoKrdC7szFSGyM1CZAGYAUmF0gcw4orTZSIlrgAe2wHzERPxqtgOrHtIN6DMqcLShbaoYE5W0gqAe84z8HTr6W9MBUkvTYQbGXInr6vjtj40l0aS0eJNEtkGwkwRdbBHiLpGcbT31anpYRQtskr+nIAYADMmRAOVM4jeZNbr2dMdKeYljvxIfIeWLTNoJUBSaTeDI6W77dWhPqPmiioWsUmJCnYNJkDTPw9HZ1hcFs/qJm7Hhhn7TEjOlFOFStxlMPIQ1FqDuGQMLlJ7bgn4BHfSE8zgtGhtribWj3r2MscvPkmTvvq0uA5hdwyooAKqQCxMR2nQL1V6fpU6adKyKRZnyY6LyMYuwMnYFzGNbemCzIigKzEfSwwTGAcyQTG2c403qGHUY1dfWEjekY/T9lW1uoVGPtcTCkEmmcFu2JGd4Op/F0v/EN9MgTiCInc9pn/AE87cPT3HB+pCVcAo1N4BRlAFrGAHVhawfuPzrnzGqBUFJWMmCSgm05lmO20xE9sGANZ7f3aMAiKXNXuqVJW6mD1A/UP8wG+JB7fjcPlbgaFfgKSvaqgCJFws7jAyCsifHbSEOJp/wCIZhKMh6VBu91dnXMXVRMypwfBAl7pE1uGVmk4lQDAg7AjtA3GrOa0C/KLaVy1OmvFPVW16NQE2gFWC7BiWURUJFwIkEgnY6JHmZp8QrhlcQOpcSPkdm86zjHvdvaTpIl4j6VMWp3CpIlhlmY9iFAXjGAuK7KdgBv/AM/OrTjWISGjzHrieJWsv8eAtt3W6hZGVm7pbzBGMb6SOT8VSp8wo+y5qM1VQ9d5NzObcDHTmJO+jHKDSrhhxCrYqgs2ekR9RP0jwASSewOgPLeGqVeJVuHUCxgxki8rdN22TjYCBo+nWlIjL3hPkjWVGo2wS0Nj+VyAf7/nTTWpAVVMCLupi30gREAZEtn7jS7TplOaV1En+I13whzd/Xtpi4Prq3BSY/adj+YzvnVPqNnv5QckC+p6DNWWB0r1Go0WoASDau5btn++hfOKq1q3CKSHFOkQwfEkkmPgntvmN9M/MOW1K9WfcK0hFyr+thtPwPj++E6sC3GuoYGy5bdiwxKyO58jYj8asdO/4dDsICMKIlmcPRT/AAwQAW4C3gYgkqI2iSf6aWvUPKFpgMoGOliRt1XXfhQf/uI76ZqKXIsK7AxOQZUxuPkgSfJ3yNe804R2tVShdTPVIUY+th3aMgfnbWaHdcgo95BlM1A1Nym0EyD33gnw0a8129TcKaFU9TMGEhm/VP6gN4Paf9IJzW+oLCxODES0vVdAKzkUatd3WxaS4RQT1G4RExbPcYxqsufcH7fF0RVIk1UvUDGCJUdlCghbfiYAibn9TMwRqnuhUX6rQS0ASUESSTAGGBM75zV3qd6LNRWmntPZNOiBJQNsGiYa1Q0DYZJJyaPQZNqlhuID9h35hxCmle/vVGan+r62JtU/VjBXeDiIkW9yCiTSClvcgSHOS6jIDyAA8ETInz31XvO/bbmVHi7iicQiveBgVAApn/KwC3T/AOZO2rG9P1z7TMZ6riQxxIOVYxkA7HBK4ORGu/qRsCJYUYA40BVdiVUhiVVdzEgyfMgz5E/jj6dVkqBWFy1GupsBNrKDcMbbLM4xG+p3NFpigxJChmIwIlpGSIwk4kn7ba5emC16CGUC+FjdgBgSOmoCJ+Q57EAVecZnAbSR6mdzTYoLSLgxybc9gJLmQOkA7bd1W+UIpqFQTIF0kgkHGSQSJuMkScXZ/Vpx9S0VI6m9pLCWIhWtiW6nACT5AJ2ic6TvTtRXdhAuuIUBSBjFsHtAgTk986b0u2GEm0deVVnem8g3EKrC2T4vBAiIJyI7ERMaFeo+MqL7lOmL2IAhTGOwqPEIsAnEEwfEg9yhB7bfUFKgkT1AzgrgypztnSjz41anuMF6V/4gLCnTQ/zVGJHuED9KgxiY1TwjXmudFDllr1mFRradSpZWx0GR0ssCUZWiJi4AgHcG2OWyKCUob20ARfcb64MFmcYJNvYbAaqfl5vou1Nipp7sFnpJMs6wS1MyLhBIgGOkxbPLaq+0q9NoW+64ELIwyQRepkkH/eNXeuY0B79+zA5i3ziuyUOlVJUXEwM9WwUbAbT8GN2LKfE1S9MFrbv5lEBlOwjyNvtGmrmVW8LaGLX3MW2qAYF2O0/T8+MlY5tQWn0qDEkof8pM40eI+WpwJ4m3A1YU3EWqRan8zHz5j+mptDlNdg3E8JceIpgsAomRkH4HffeMaDcMsm4nCj+vYaO8t54vCC8uQXhQEJyJnqnwScjTFNNDHxUZK5/Xt461Abqwp1CTjptHSPzJP2GjXLqaEsAGuBIY3YnBBEbEA/00I5jxTVq1OuRTtttUsBcxBJCr37nbTEAqqTAE9RzsPn7DVXqa2/KD1JKmcuZ8YKVNnkYBtnu0GBqt/TNEvUqM633GWXZiSbpQ/wA4yYH+hkF+d8wbiWNik06YJAg9Xlm7Kvydh86g+nHpkMrgdQIVjda0QbSRt5DjIj76diUrjN8mLxrUtWkoYUyASf5gSCW7BgNjHf7HWepKbPTUoivJEqfpP/8AoVMsoIyo3221GooQiFQ2REzJONjE74g+QfvojzNyBAIEyyfGOpngAYz4G+s6/OLjiJSX/aHxC1OJUhi/8MXPBFzEkk2ybV7gfykTrNcPWF3uqkGBcbm+qoxPVUIPUFwEUGICbAyBmvTYvgEA8y/+MBq0GKspJHSYwMYNx+qSAe2qe4nkhppVIuaMVazEX1SwaQs5p02tPW31iYkEDVh8p50tSg9NyvQslAVYgHKkFcAEf5fyd9KfMeGD1JqIvsUYAqVLiajlVLKqSqvUuYoWIIWOwGsbogyuwMexkXlwB4akGQuqAizuVYGmVB+wpfvp45FTH+FFpLrAXqx0gwCZIJgC2M7ZzpS5anvU66MpmWtUQLTYHW3t9VFIx3098uhqC2kOMM0kypje0wTO8Ebzoev4EBhxFD1EbIYPEzfdk1MEBFH6VBzPwB2GtfTFaqpRXgNTX3FVlkMmRcp7MpNrD5U7jUvniqivUAcvtLAFoySqzhBaGM4J8kTr30kW6Ge6rDWU6ikwVNxFwMEEMCCHF07EgnUH+zcgjaS/UwS6mCCbySg39yoYtRRAxE9REKLj20j8o4crWIXLqxNv/mD/AC5m4GDvMT86f/U1KEx/EdRbasqWkfROLAR9T4gTpD5YCnEFD0mFsqKOgHpCwJBtBhQ0gwZMg4npxeMgQalk8vAFOmy3CVIBI6+xAAxcN8eZ+Yrz1HWC+4GBaqf+AjS9RjkSqgRTprklvqaANtP/AAvGg8MCALxJaRlTOfbFs5PbsZ1XvqhLQxqVFoGpBtUXOydrjAcz2WETOSe9foR+KbhNAHpKs1OpVJLBIW91IlIYQ8ZgDvggiQZmDbHLaZNBFNvXdDIAJFxJWBhZbPjJ1V3oumfeJQZCsFM2sJUjBmJI2BxcAJBIm0eSVooU1NQNeDcVQrf8ECAjj6SMZ/bVv+oAkxYizzbiCqrvIduqegC62F85xPcsfGl3m1U2hTmDE/6fbfTJ6sKik6kJcKiqlMMN2NQgn5MNAn9Py0q/NB0KWw0DH4/tpmL4BDvaQb/6f0/5n/Sdcubm1lTLOP1E4mAYEbxI/OtC/jz43P8Ay0T5ZS92pTH80kMd8GAoHYY/OrAOjzHtAYxo9GIHpKzDNMnB89vz/vrt6g4pqn8GmJL/AFkdgIMf765c24scHwxp0YNW0ncb92/Gw+2teSUf4COS5LKSQ0SRsbT/ADBgwIPcazsps+L27QWtzqMH80rGhTZEqiAAKi0wPq/SHJMFu4AnbQ70nUqVqsB2vYi5GyG+wbBMdv2109S8Q1W2gxVOovYFAC3bXH9TkEZ/3115DwvsVgWRWCrJKjqQzA+JO8fnVxQBi43hDmWHQkMEyIU4X6TjNoPcfUO+COx0Q5srFLwAZVROepvmDMDBxHfbfXHlhaqwgy+7NvBJBDgbnJMxuI2iDK9S0i6CmwNzYIBCpEEkliuBEk7ntudZR3eo2U569Wm9aaZucYZy4sLLaCitPtlgCCQhgADuxVc1p61vqVlVwqJSFtKkhlgsnqYdixySTJ+YxmvR4iNA2kaLlg+m6zsHWqAXVR7dZmvarScSJeATbAIDCYbcxobxgAR61VqdSsSbSfpphZstBknqP1GFmYGx1K9K01NEw0mmoNPsDTbDKB/LcQ4Hy43U6X/UnFt7HEMwCrf7aeWYC0n4UQwA8hzrIQH/AJBra6k3PfQtdqr1GILdYFQ94lWk+ckjvvvp74SqRwarNpuIzMLaTNvnaIP6o1Vfo3jXppPtmohaLkHXTMgkEd6ZgEkbSfjVl8LTvY0iF/4rtBO4LFgZnpgQJ+dO6xQN/T394S7gRZ55Wd0amSzOCWNMGBbk/wARsQoxIncLsANEPSdLK3qQPpLRkQtr03yCQKikj4KkZBI4eq7OmkSoFV7DZ1S8dIbYsq9JKZy6+BJH0zVY1KYi+1ArVabAm4BQy1Ac3EqGkqDIIIESU5ARh39+/dwYf51RFQUxV+hTLA5EDuxnqBgYkfJidInOqQqVSUKsjPJYAEE4WfFizH2zp451TDEo63gS4UsTJGRAAe34wfgE6RfU/EoazItylVW0iIAtJtsJxEkFSZ3nS+mBoyCBDdMl6YWpuGNxbIwOpiuzEQek7kAfGq+9TMzVBUqyWqS0k7KICIMkSBBJEiTAOJLXzFTWoJ7pxdLkEi8KtxUAdyVt2kk+TpV9Se49UvUAuaLVUdKrEhB+/wCxB76f0Yo/rAPE6eiaAqVxkq+QrAnMqZRgO0AsGBBBWc41afJULUmX3jU3BvQgneL8TM9+4/fSH6P4T26gu6QYRsAiZm0nYMAAw+xnE6sDkFJlZlhwoYiD1ADGJgmwkdxKmRtoOubeMCEAXFznPBUveRYFaqs1KdKngFsAVDPTYhPfeN4kaTedsRKTPWAT2nInOrRfg761VFcTaWIRNsQDMjA2AJEkyQRtVHPqdj2yDaSIuuiIwWiC3mMeMaPpXLBQe06hcj+ouJp3AIAAB2/oP6T+dGPTHDikn+LqGSARSE+f7iI0A4XhhXqKD0qstVY5AUb742xolxHOhgoLaSECknaB3+/kHVrMCw0D6/x9YJUuZ247hXrG9mHVsPzgCBjbTBy5Kq0w3n/hqzSFOzD4EiZ8fGlipx/uMNk7QDGfg6PcPVgEPmcMvnx9gcT8TqpmDaQpgMCu0i8MEbiREMVJZqmYZvIJ7SYB76a+UhXaT1XfVOMAEZbOJtH/AMRpU5fWKVCzJ7zGIzCp/vGjXKePaqhsCshEqEiRb2UTtvjufuNc4bmEqbgmOfIuAIugSB9Mm1lxlHAEgfIkZwe+s9Q1ybKdJiWb6RTIG0T/ABDhRG7b699M1g4JJSIAIIMnEEEdjOYg9tR+cqtRlstKJ1IHEJeCAoIghhknIPneIpbeJvt7+kbW0p31lQK1iptnfowue4k3v/62AJ8ADXmtPWTluKqSxdgYd/LTmRJjwBJIAWTM6916PCPIJDVcZP8As8qe5Tbhq0pVo/xKNwIJpnNRB9oD298nddSvWQpVKIJJvRXZp22bqHbIhB/m+0agemDUMUbj0CVkyCJMyM2wdiI+qDjYt6kp0mptfDBVWogBFrt1QrfAAuPgXazMvl6oGvfy/OdUQvSXEVWdqSKlQuJWk89TAfoYEFakTHk43jVrnjRwxFWrHWsIvZiBJcncKBj7t8HVZ+juEqmq1U1faRWHuMGALMTikva5s/bfThx3FDiJ4hgLqbKBT7JSgwD2LE5P4HaTa6kA3CQHROPFVOLZWrooSm21OgLq1jSCabGCFMFiyYJU7jY16J5eFrFnpQ9VCKddGhK6zJvpzNOpIk4wZ27q/rLj09oNBeKoMVM3lkILNBB2S1SPpANpwTpk5JxwFUWvUPvruxw9MZvAmxnUwGKgOOqRkk18q/gwTUZPUtKotr07AyD6nqBVUx/MfqPfecDuMVfzCot6r7iMxkEUwxAGCCCwFzXR1E5wJOm71GeHIJqpUqM5/gUaZgkLBY5OFAXLRLbCYMJJcVeNrL7akk229TC+V6ZujDQMRMYxoOlx/h2YDcxopUb6aSVUy0s2wEMxYydgM+TEd9I3NL6vFMaV73t/BgEllGzR5P1H76bedqP8OrG61SD7Y/XnCfZiQMdp1JbhnULxDgJIAKJsm5BH+UN++dK6fKMQ1dzYEnGLkj056erUkHvAoWFxJAZTmbXAx9juDpv5ZwkMQisMg2ljB7HJxIHkmQBtGNeR83p11FM9NWMr3x3WcMO+unHUUDA0vqAW69iO56YjcZO8b6oN1WTKSuRaMe3EH8VSNKsWU1Kogn25sQ5Jl2nKr23ED96s9U10esxVlgQqqg6FA/Sp75k/8yYeud8dxNdqip00xh6pIACwLm/zBVmPBJxORXXMgKbWUzJ/QCB4wTjG23yNavRLQ35ibFSNUqBKZQVBJP8AEEGTtA+wz+RrYVJIkTidsTH/AF/TQ0UCrG8HAJPnciT8d/8A513dirAFt1uHfB/0MftrS0CSjaRtCPLHW8XOaanBIS7HmJH9f+WnC3hVP/1FYGbrvZAkWiP14lsRpB5fQZqtpvECSvf+vaY01MhuJiwBQc7YgkfudVsy0eJLEHgQxX4LhAWanUrsTCBbEDZYAgCTIjv50bqch4ejYVqVQ1MXLdUULMBYZgsrAtXH+XzlLpPUZxWV2kHJWRMg25+GnbP06n0+NNQgVBLC63rCyTsjEggIwnJGJHbYdVCvWcGBFVLL5eyK6saSBp3LBYmeqCOwxMefOg3PeZ/4esaj3w6wqLlysiQP5Q3fExGtfSfHJQUo1Kpw9mPZc3BNzKyBcp3+IHnPD1KXqkqnGLSUL7lWqqEuFgkMeoCmuMEsNseNZaKfGo8e/S4Uqvn/AAzAk1f4LFopUMn2qcAiV3XtjfcmJGs1w51zChUZl4dWFKZepU+uofJ/lWc2juSTOIzXokJCjaJPO0O8ioLV+oW1BmlVVrSHAwGOQAYwzAgEQY301c35a9d6QJIpJ1cSO7RBCH43x8AfIUfTfKy96VUqUgsKa99oDHZVDDqecQD37DOmzn/HqnDlQCTmmqKZJY9Iae5n+sdsazOqB8RSPdj373hmuTEjjuOV6xo2EUw8UgBJlm6qpA+p2OZ8AARp/Ao/4VaWDUKBfcIwxzaqnuFk53MDaNV/x3Lv8My/4j/iPINNIISmAVtkHDgQ3xiZMw++n+ZMEI9tK6ML0IwReJJg5EmCRO5JBmdWMpUUSdv8QlPcxN54abVeHpVQUDsRXzBFSFRXk9lWAJEfX99GPRFB6YVGYVaSViFlYNJoBYMGypm0ECRk5zkF6t4a2ufcWw1qgd1b9MSrQewBJP5HjTb6dNYVGoVOtaRD0nJEtHSFY92seQDnByRGldQ3/wA9D0izzUk+qeaexTqNTUtXq0yEa3NNMzUnsgho3JYDaDNbenaTPcFaxolWG4YZB+xAYHTt6w44+1UpnJqNaYkdKHJ/9CwqydzMQAZVfS3DiZU4YlWP8pAJH4P0/nUdO2npjtBaN/Mq6oVqOGYIemmBczMNhjee/kT50wcooCqCGlr5wIhDtHjEf00vVXGDvaOkdl8MfIB/G+i1DmgRgFOYmI7fqP4/t41kZlZsdLzDxHSaM94/lZ4erSVmFl11JxuP/wCsn9M9vwNMfFVhxCBxVgq82xF6gBSs/wA6ktjvnSfw3NGr06qVIKrLKTsIkx5ztrbkPFsaNI+4Za4tO56pjPcyonzHnRFGYan+ICv9++8axFbTT1FxRKPw6qFpgF6z4k5LCntmLA1oPye0JXLkViwIJaBBByDOD+P99Mvq93anVSnCimCWbNzMWQhfsFGw7keTpZ5FxZLi/EEXbDuM/ffWp04PggwAuogTpz6v0HpAMjcAA+e9xwY2jfB30F5rQsNLM9MCdoBx47HU3jKTVmYICc7XGAfwDJJ7liZ134nlFdqan2WBUAAmBBNuPyTGrmPygTgnIEhcHxJUq5wAcHwP5flfjRepU94pRVTLG5mgSRiPsPqgf6nQnjeVtSqAMCIPg5AO4IkA/BjRXh+HqilKyIBS4YBBAKmZ8kZ1GVRyOZKg/DxCfC1HVGAa1CwUKNwMw09zA2nzqHwHMabnLe2oYEVGk5DQAwAJCt3gEiBuJ1xdCvtU0aSsQQd6l3WzfEqVHwB51x4uglhB3uumB2JkAbZkwNIVRe/eFWkUolicGWVwQUq8IyRQZKit7PWbqfSSppGI/C7EMAM9VcPSThbKg9um7l3dSLng2BAp+qoxDBSZCBZgRJD+nK5pV6dEwoALUmUkh0aS65zDjqC4hljeRoj6iU1XL1INGky+xTj/AItUkwH8UwZu2kAjtiufL1A9K/f7wKiivB0wxeoltxygkogiApgqbhA3P3GvNc04i9buq5jdUqSoJJyQJGJOdeavhm9ZIBrj7/zJnqXiKn+I9sNaiiKSiVCjuDGzdyR3GdjpnHF/+CprRP8AGi01WGb+7Rvtgbk5jfS76i4pa1QU29umP/4glS8o38zsJUzsTcT8xESeFYjpllaYnYA5tI+ZgaqZd1W+28VdtOXHcMtLhmJDGpQroapJl7KyGS26hr0U29pAPfTB6erXUlFP6PbY02CkRLdSlZJ6WnpBIyYwRoGvF0w9SiwUK/DEmRIaoHFRQfJ7E/zFvjU307T9qoTYypTJLjqxJCRmYJMdJMwCcxpnU49WGFyJG59wQq0ybnapwxJdnyal6ySDtN4/rojyOvUpLSDhanX7K1cTYYdADuabERkyhWMTGjHMOFpng67lf4b1Fp3eQ623bTCkJnA3/ljQP0ry9qFImoSCrVKSx9LgQQ87wj3bb4HY6X/cwC/f6Tq2ubeseIYn2ltWnF/EVLRIgMqUVacmCTA/8wzidCuQctZGKtlHKlCsxJEb+AwEH5+40aoKodQP4hwzs2VEExTCiJyAzQY2mdTeSU6qirUALEB/ZBwqlxYGgCAIlsYwvjS9YGPR79+6i2MDvxBpMRMBRJJxInNsiCJ7a4txwYEmYzAElvGAIg/5mwO0b629U8N0L0lYUos7NESfBgkCPg/kZT5ezSU6MH/8YE9WczMiTuMRoseNSoYmWhpK62kM8xYSiiAT9IJJHbqYmJ/J08clpBlvYwrKHHmcY+AVmB2yPkLo5JYgNqkhSxOc5WB+ADnYz37G+UcQt6giBaSV/lZW7/BBA/8AcvlonqQpS1i2YNZEz1TQNSkEZgvum9sjppU7iWbuWZzI7KEJP1DVfUeIte2nDAt0kqM+LpG3x99O3qyoHmlkFlmuwAChA38NS25FwwJjqYxKg6TeX8PkeJEfPVG/7/bTujFYR9pyg1GmsVKI4BUVAS3tsVJYDqwZH1DsBuNSeN5ZWcH2nLAopANQK0qOwO5wCc/qB0ErVb6TIcWPemdwell8xAu8Y+cluXceFrIWi1QpQyMhkW4Ge3z5OuLaaPyP7VJy2m4M24vgp6Hkv1F5FphABGYwzSZ7gjUnjOWIKNSr7gTohUBxdjFv8qqo/NuiHHc8o22mn7lPKo8m7BHeD8YOIjQmlQvf3WM0Fn2iRAJHUwI7lSTIG52wNKGRiL4itbHc7QQOBa16rFQygG03SSfMbEiTmNj9ta8XTMXNMlgqEgAA2XMwBP0hc3n8aY+M4akzU4clGucuygscxdaJJSRbAxj50C5k/vOQxkxAbtGxEbwQI+0aYmaz5hOGRjxJHp+pNOnepNrXo09rhcR9j1Hscz2glzviVdBRDMqLc1eqR9FwExIgsVFuJIDNH1NqRyWl0qJEqCV+zrlTO31T9if5dc+L4gNTsuCIpFx/8yqTbSBwTaCAwWJJknCCa2sHLYh994h1uHN4UUgBE0y5ElT3JJCmd42HbWaa6HEEUrayLXEhj+k3FFnqAiS13btrNXTmA2nEjsYDbgif/Ei+tTqMS0/WhnZx3P2xG3jRWvT9+n/Dj3KZVhEdQUgx/wCoDzqRyDhBRpsxj6f1OI+JiZ2J/HxrymLWNSkEyQLjMg9UuBGQq9+86Scurb04P7H7SQ4YbCoJ4yolOp7kSB9Q7lZlgvYHtOpNBGpmpcxAD4BeSAYYKTsRt986keq+XIAlVSIJzBkD9X5GZHxGuAp1Uqe5UP0qC7GJBCpGO3S2D8E9jBDKMmP/AB+m0Ejcho2cu4qn7NU1rRfTEUb4d7Gkd4VTP3gn8DX5s9Za7rNliuZxFgytNewgx/8AcdzqDyz2vfWo4BpVLqbuDcFDIQDAGIYqZ7Rrl/F4VGFYAT0sIEqLW7jB6pX8/Ea5EpahVt8oe5UyJBFIt3qDJuJyoMCSBk29yRjGjdTnbCkUhVptU+pMhpIEMDJBzA8eNLPJOKhVZj9IuAxLxAMRJwLdx31L4nimcSCqpUl7ojqW8j7GUH/Uazyh1biVSYv+peMaq4DE+2g+nBgNdkQSWj5MmY8Ea8nqhFtJWBlJAlSQwif1DqmdecZQqVHUMVAIiYnETMAZ3AjudAqPFVFIfc327CMRMYz8/j51oIhbHQqW001pMaOG5qKbbjuLZDFjAAndB+86mcHSGHEsYET5AGCI/ln7wNJ9BqHt1A94YE2BAIOTud5P+aTiNGuT8xLMVyCZDye0yCPByf2+2hzYQqGoJrtJnOU9wBajhE9z+Jhs+FWAZk/fIzAGJnE8gSwGp0zsoCiATOYxOZ+57b6C1nYOi/UQYUsO2TIA3MjJ0WHHGXqMnUsSsja6I2iY+41A1rjCpLODihBVfhCjMpAvAYTvgqBmO+G799b1uHY1DbiaQKGJEggQQRkQR4xPjUjjKxqMScx1eYHc74UD89jvrvV5oVCrSy7Kufi0EN+D5xIHzpoFUTvDdFY+/feDeZF3LZgi0VATs30BfP0rInYDXflvN1WRxAileshVAUwYkREWrkbzEHeRLr0VWlaTBQi/uSx3P+aDj8E940A5lQYGoUqGJUqgBF7QCSwGOnqz5jAzpmMhuYnKgK2IS9R8WeGrolJhYtJPbcIsEEFpBIw0PmO8yNDeYcwvQuQGZWjsrHc9lE7HGNSeEqoWK1GJ+kqDkAqMMoPcmQfgjwdbc2pLUWqgIaoQDggm4OLVA+ASNA2nUNonGdJK1JnpvjmYhWU3FbkYTtuyH/NifMD5Gt+acIvE9NwRkqSnYzvGRAkCJ89sRrn6bpMJSqHFdBNwBBZFKmwnZiD33gkYI115pUK1MhSv8jBbiCDERmZ7wdtU22zeXY++JxNma1KgaZNox0gAkGDiDjed5+POs0I/xJMpO+YBUH+v/X31mnLjrmCU9JM51xiOLVpgPTJY7MGW2RBEiARsDMnO2pPD81/gqKzS04ECbicjyAEjGJ/bS+xR49r3A2wucBQTvJMRvO/k7a6cu5VxH/GToJZ1I7hkAMERAJ7DO2nZMCaaJ4nFVAHqIfPCXqVzbcv/ALTa0n+mtuEpK9OorFwSQCBEtkKRk7TB7xjGogXiWWmWyWDEqRHUiXQYxcUzEa61hU9pKyB3/iKWwd8xPcCU/ofB1S0spq4OUgjYzTiOQtTqGpQdUhgvtIbgKcNc9RtjtGZljv21K51xo/xFek49yk1V7hkhQWMTn6pViCI2HnRN+MFWnTZ7iA4uMkKxWC2IzkzB7CRqJy7lDhv8QHFxctxNNsMrG7ojxDGdzkGIyHrlJW359952PIVTeKnF8EU2JNMXPTbfA/S38pGZPfRnkiVNmjEob5A7bT+k43Gm7jeXQ/u2BUchTfFrXbNieu2Vbs03AyY1E5xw1CxT7owDaBIZlAgCAMEFSJx28ZS3UBxpq/nDxlWaDWZTH6WiMkYE7mMAZ3kTHbQ0crvdSI6CBSLDouJHVEQfttA1xPE5ZY+nYMsgiREx+oEf8u+pfCTUYBiQPBFo2yAIAmMalVZOJz4tK2DBXMuBV0pqv6cE/ecAzkfBzOt+HotLVIFqxBnM7R84/t8TP5nwq3lUUwIHUMhioM7bEEH9vOitXltWlw9M2gZ/iYz2yTMxt2gatHOhUX3ljEUcgesE009wTcCwboiIBzjzDjGNjB7a2ouX6m+loWTuIzBAibdoGteaU6VIQoupwCbdwxwYiCIMxdj9hrQVWrWmGRWQ1M53IBI+7AGfkaJUC88SQmlqubcXVp0JyKrkdHZQDIMnYgzn4AE7zs4po1XifeZ6qvYKVNQoVwLVBY5xBbpW3pie2oaOq1FT20yRcY2m4mQY/SsyJGfONQua8eymwOMN/EAGC5MnbsML9wfOjCb1FuwvaF6wqspeLlVZZT8/6x/fXLl9cKVtpKXMxULN048LBm3B/wChrbhebKtCxv1gCBJPUboj+buYG0Rrryagz1Ubptk3AnYWjcDCjcZzj5GudSAaEF2tTU5ccjFhCqFPT03AM3fuWIHiSNzONB6FUPaFgdw2MGLgYMm2B22/pp4rhXRyULPZCoWIFO5YuEYx37+D5XqPJAlQQCFMkCTmBO3n9PwQPOkYuoFEZOREeORzCPJ69SoB7oAqDY3YP3P80T38HMjXD1ITN4DdEwJO5ic9ycbeNdqDU6KmZfsxOIIEg7CBMifGDJGeHE8SrjDC0rb47iTkmTgAD9+2qxs5tfacri7i/wA4qe3UK0KjuBBvIKmSO4naNjPfWa3eqhqPfNna0bnEDJMADx4A2281olgDxGl4zV+RpWFaofbpvBDKAQWBEZBxcGPa0xv3Gi5rcNRtK15dkVqoYgNIEAgrgmADIAJCj41XtZqpLCqxL3BbZBuaRdkSJB7+QdcOFom8lUIVf0zAHTEk/gn7476V/wAYt8bRHhnvLV5bxFF1RxVpgCHBYR1rAgfzXKoEff5nrwoUq6o1OCWqJTg4I6lQzAIk1NiDDR2zW3JuPq0qjAIGptJqJEhQBdep3BVRO/aNNT8cjG2jDEkQxO1xWAYwQMmR86qZOkZDQO0gY96nbheFWrW9sEU6StMloCz2BO4GR+320ycwr0+HpGqgDupIZ7cMoGTb3a1B/wC0HE6X+X8qLYDhIN1SpUEgBhFkXAF3iZyVAwMZle2tdOrpa0kMMAwwteDgg4OfJjzpWWiws+X394LHf5RP4/1VVrWn6mPU0rCqVqBqZAGCFUFSO4BzOt+UcElfJIVwTbkhWDTg5wZYdQ+xjfWnMqNNGqUlpNlsOWJAMMHYMTLiC3c/SPsfeA48AQGmASGYWg2xaIG7FVjIj7b60jjUY7x7R448s6c44f2WWqGt6r0gSxPUcDvb8neSYAB0J4XmJqBFtzcRcDvuQCAD+T486mc85h/CtuYECJUhhjcAgFd8gzncGDpe5bVtqyKhQfqcKGIGxwcGfmBnUYcZKebmcFvmWCaTELUqTLKFdmMmRgCRJc4G3ZZMaOUnRUFN3JplQxhpIMEwCTEQ39PnUHjOKQ0qFRmHUGRuosd5/TCGbRNu22RnS9Vrl1CyzBC13QxLdxIGPpAktG2s/wAMvv8AnJxYWYalk3mtFR7oofxHClEAAYGbhLdsAzcYjfESB3EoVYMrgrTtDEAxBNrptkg2gkYmADIOtafOQGCgMLsR+TgjEdR+dtEqVM1qTEsArIUYMRMfUoUCGkd8Hbftq4hKCm7SQzarczWgsEVckqjJAEyQSAMZ2Ox8AaVuacuZWuVSVkwd57mRv30z8dw4amAhABYVG8wxIEg7SJzHYd869rUbKdQKblGGeASssRdg3RdgHABIyO7sWXVHsQ1morcM5psbYkA3ncZH0qR4M58x23bPSnO0ppbUS5MsBmbif1fHgiO0idKL0ynR2BEAEZJjqAiY3A/ETqTxnCGm4pq2VZVdh/MRLJ8kd4xj925FB2i1veN9bjjW4gFFhCItDCYOQbDDAAiD98ak8XSpcMFaoZBlkWfET+InXnKOJKGKzdNotEmWIMEj/KIiZ3nS1zXm78TVKUgLIFoZkAjMm5zhpHc6ymVs2WgKA5lRlLNQk0Uqk3hYu3U9lk4gxj9/31z4FKSzcOlYwcAZ2ONjIH51vU4WqtEtWqotRYSnTWqjVGWMEhGY2jzd8ahcFTqVEMMblYe6p3ClSF/GJ/J8DT/D0neGqECzxO9OiFqqwhlJecbE5GfiSJ7zrNGavE0OHpU5pFapkuSQAc/VvCgxiY7fOvNd4Zbcb/U/xA8O97gf1ByhlphgL46VULJRBAgkwZ36VU9u2dBeV8jrVeIp0AmahBO/Sn8zGcCJO/b5nT63FUVWKgqFsFSHAQnETAJInsd57694fiKaj3nvuczWYdN7WmKYGTufP8xMTALF1B00BvDGRm2ixX4YItGoqspqUwVAJwAWW/zkoT9hOZ1rwPHj/EU4kyKjud7rabM105wAx84G+pNSi1VkZMUaaGnG4UBJETvkgfcba5+meB9tw1ZoYo9rLki8BCOqM2szEGMCDEnTC6kMIRyCiI5mrTNBcU2Bwsx1PEqxBExlO0fncDxnFtSucvUqkOEqVSCA8x/CUfSAA2SV/mnJ028DRAZ3BUXKWpAAQFa4dR22Hx2Olzm3DG4qaqyQFphEBWmRksACJqTLSfpgeYObhyKTpMR+cjc2Rr1IqVASFWkOlBc2FZoEmCe5MnzJ0l8FScri43dVMxF04OTj9M5/vOnjh+IZaT16iStKHpJPZAfbVj3LG0x8fOo/C8GyVoAlVoqlW0QiuwsCqNgQxdsYhj5GruLNoQqe0NDpiNxfDMG616oj+8ffTJ6a5Wh4Wq7gT1hQREzRxPwLyZntOi9DlK10FNltuph1aYFOLlE/LLZvk/Op44elwdGmBUo1Sq/xUUxl8Gd1bJt3HiCZ1GTqiVoDeML6l2kfhOErHhqCXn3CpZoAAAwBMLhRDmI2E76X+dUHS1Rl2cqpA+okiWE/pO2cGAe4Om/iucUFpso92WmZIiJEodiVON/HxrgnArXDtTrrSdlsqM2SoLSVG0ExvPYeBqsmcqdTCh+UlcuRBXaIq00SvSQCSuS4abmuySBhVC7LH6Z/Vhv5SaDPMMoGAoMDbxEGImSNidQq3ppEqq1OpHtgq6AgCYwqiJAzczHv+nXvBOocUadMkgwHJiJjNp+lM4DEMck7xqy7eJup7SNm/OTf+7GqGoSB1wq5ttAm2ASRcB5G8bRqDx/B16LCoabiM/w0qvENO4VVjHcQSfvJ/juLCU2C1LnWmLiAwphjELE7CRJxM48605d71ciKhAJ3P2EDvPcffUYna/yjMahjpBirSZKV9XJekxCA0UGbQw/UGIT68ERIPbWnB0KVqVhJAJKoSRNTYEEnI33JiIJJmGjm3BNTqljc7HtgYA+YUjzG+2lupQauRVRkIjppFRbjAt3giO2cDfTCC23+Y58ZU0JArcU1SVJUVjhRUYqAvme2Z3jUn0zy/hyjOzMrJN47E5GAMj77ZOBqRQK8RYlVKYqKCEDFwSBi0GVJkDG/+0dZpk1VointaR7jb95ZiBsOoAH5GmABVpdjEeGRxNSUQlaZQgAkhZJtnIIjcdsbyO50X4XivbYxl3EbAmM4n9S+AdjPnS+vEC0Tj+UhhOZDeCRBz99eVKjBbinuKfk5UmJnOxnePOkZEL8w/D8ohjnXHK1pakjmTBdWA/KsrLMYm77YjWa5caTRo0yhnByQG3I84b7n76zTMItdoparmecb6oqMsUhazKFcMsqPLqMdUmROMxHfUFeaPajmYLe3RBJws9TGf1EyZ+/jUfgKVwZgQSokSuSO5Ancb57A+NQWrGqwqE4QEJ8KFIH5nOrS4UVaWcUCDywvybiWpDh0Bu90dYbI6mKqR4MiZ0b4Lm7f4g1B9X8SIQH6XCEqvmMwPB0m8PzCx6csTY+wxCwveO4kR2j50e4N3NUW1qCMSxYVRJJeqzGJGxJA3nbGk5sIokwD3995ZHKyhptUU3MSLlwLtsWydsY7bb6AcdUhlajRqLBt9oqA0G1mKZIIwe8k7baZ+L4oJSXJCkgqYlSIAIkDGZzoHyvjq1EVPakgtJQmWkADpwdoOAAfjOsTFyxrv/qKnfj+KtpArRAhLwQcuJBaJmHmNzmB/LA6caSirTpoAjNsq7YdiWOSWLAgk9zOplHiarAOxR0bKGASHb9LAnqmYx577jfi+IVS5LsJZUCzDXwxMZGwkTvoy1DiTcCc1NVaTgqjC2+hZAL2wVY9MK0NAkHI++htDgqrqjsq3Mvt1FYyZJvvkDqdSFE4A114n1RTVCQoXJEkC8WnoWxjcT2kbw2gb+s2aqh+gTDSBAN0mIJkMvbfOJOrWPHmYbL9YyzC/MOENJAjsjNESCbj1HuRBInOe86BUTUzH/CUBTDQQdi3yY2AwJ8b7cfzXp92ockWmirSlRhMONrUgknAOwnOltePLGXzM2xgKM7CIH41axYCFs8xijajHvlXGViKoo1aVWrWkmjJDiML7ZdVDtA2BkxgGNdaHOaNZFJAVwP4ivi1si20A5kGcYx5jVfC9iAogbjt+Z7ZAj50Ur8Qa7K7MyVoCu9wioJi58/WNi36sZnfn6RDvVTvDDGM/HcezdCr0sbqiqMAZ2nN0Md9SeF5kKarllZTJMbkiYMzOSDOd9FORcWH+m1KdhYgj6jA7/YT9/zpX5nxFM16i/T1fzbEbx2GNid9sYhOJrBFS2mnGCahfja1QXXkszAWki6AerAgzPk43+NK/BCrTNQlArGoClNVUREThQArsAIwGkL8kugqUxTpmoGi00za+CwyhMGD0kiJ/TMb64864SkvtqkFzNwECMyLTk9QGTEz43AjqSraJU6nqGZr7RX51RddiKimQ14jrX9YbBVrgZIicHN2hnHcZUpMzU5CvBDXFllgGIBmDkN+Bo7VpsoYGGFpauLhAWIUAzhpt8nBP35rwtNKCC24hSqlh9OScjs8OY82j7atLmUizBGW6MU69SoTEkuJYyTIjJmfgf11twZqs1tIEyOoZ7kntkGSYjR2vwllKo9sXiCSImSvSuNhG/fQ+jKyaYtBAByTmN/zv+dPxlcgutozEWyGMvFUpoU7hsQN/j/lr3XlOf8ADpP8234OvdZisVJA9ZWqiRFFnNF5pOCQRB/1kD84nbU7mFBFd2WLaiCqs7gNh1A2PXO2wjzqC1Jyxemw91QDYBEgrlqfmCTK6mU+OFVbWIFZJgmYKuoXbZcquP8AMNs602Y3fpzHgniCKnDJ7QIBaqzeDJgksfEW2/8A5fEOHp2tUpNdTKQAqgsDMG0EmMEZPbcdtLPHUQGpgNarJkZlTJkY3ImDpk5Kj29SQwmQMhhuCMyDt9wJGldS34cW4pdo2PxnuslwCm0lDcYkGDTIJ+l8dMEG3zGp/KK1EtIDhrCHRh1U7VlSG+lwoMBsErvMZXOGqGmzKwuDYClZkHcn/JbGT3xOiVfmLBUpUQ1Ww/xHpVFDCdsE4GMg7yZ1lFTQVR/EUPnOPOedsM02QuBFSoFHUVYkYOxHfHcxGkkepq1WqR11UYyy+3MTkkFWVpnY3CPnQ3nleoCwubLEFgd/jBzMTqJymFcE5nB/Pn/WexAOtbH0uNFsi/nLLBdlAjHxHCUSgq12bubQtpE/EsTmJaYkj5OoAqowK8NSK3AhslmYAAkkkSAJ7Ht9tduYBGVyXEfqJmcLCgATi5nJx/uBfCcwgCmplFnJEEzN0idoOxnYeNNx0whFqraFOV8FcArKzFh0me2x7kEqCTGMT8TzblEMwmGu/h/CKZZ2ntG0xPfEHRnldRFJKN1FiYaDDsxHSYG5IHbcb6hcRxoAZJJ2QKoGTEyzZLeBAjvk5FfxWOQgSK9IL4pGFEOhBDMROBIB/SIGPsNa8rQTMkwp/BOBBOJz37xqUbX4VWfBFRrcEifDA5gj+sdsjblfGpToszKCAyqowTGWYgHB6gInAJ8xq3ViTwYVo8zqU6ZWAskAoSQVkqN8SdxjI31P4Wm4yWsqL9DtablPZ+rqB+PA76Vq3EQGPUVMhryA0QNiCRJPeYnU/mPNw6IKAvIHUIOAfqFwgqRj+uq2TGdQAXnkyXzNdVsYU4EvSoOtdgJcFQcsYmKgzAuDDz99DqfHu1RkB9zaMeJgwMTB7+Nd+R3FTdtba5Jm4YMRtvnbUbmT+1VBFqjd2j8Dbx/18ryKusoNzFZAGOmE69EIVspqIAYqDNs4Ej5M77XfvqOKsvbpIYN+qQe+QR3xjcffXGpx9P27rhDHJM5I77HExjPf50B4nimqXKrCGwYAyJu/1/tpmPGNtUfiCIvzhnj+emtSSndNMkYI+kqpNnyIggn+2ooQ3UxSgzJyMmI6Qex++o/KKASm92cnHeQCfOJ7/YfGuXJS3RLA2tspE77x2wYAxMacqLiBCihJxkodoyUOIBRCxiSWtOIER/qdZqHzamqlVJwq5gxMnGf21mqKYFyDUTEaLJJgLiBie4Mg+P8AqdSOUZqMTBLESSPMz+fnWazV/LxGNzJHqGuyvRZTBtYT/wC5f9tHaTkELOMf7RO8R/vrNZqnm+BYl+JI4lfepAVJYHcEmO3bbSy3Co3FMCoi04GJ+8b/AJ1ms0ODZdoI5gznVMKYUQA6wPEhifxrTjRDADAjtjz41ms1oDdBGL2mVUFzD4P+h1quACI87dwd/wCv/UazWa4cRslcLUKVqbLuCGHfNsznG+dcqZJqGmSbADAk9ojO+s1moUDVOeG6VBTwGQDBJ/IaAf2xqLzRQtwAEWTHyXck/uo/bWazUA7/AKzhz9J39L8vp1+Ko0aq3U3qEMskSPEgg629T8W6cRxNOmfbSiwWktMBAoJE/TEk+TJ1ms04i2ncLDXKM0KRMkkXEk7nydKvq+obznxrNZrK6T/sN9fvKqfEYDr1TCCcWzrbgFucKdjE/wBNZrNaZ4jl+IRn5hTFKmDTlTsSCciEEHzt31x9L8Kj1FLLJ8/Y6zWaUx8hj2Hmjl/3XRqVKV6BpLzM5gY/bWazWarr8Iju5n//2Q=="/>
          <p:cNvSpPr>
            <a:spLocks noChangeAspect="1" noChangeArrowheads="1"/>
          </p:cNvSpPr>
          <p:nvPr/>
        </p:nvSpPr>
        <p:spPr bwMode="auto">
          <a:xfrm>
            <a:off x="307975" y="-1638300"/>
            <a:ext cx="2486025" cy="374332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6" descr="data:image/jpeg;base64,/9j/4AAQSkZJRgABAQAAAQABAAD/2wCEAAkGBxMSEhUUExQWFhUXGCAZFBcYGB4gIBwcIBscHh8aHCAfICggHhslHBwdITEiJSksLi4uIB8zODQsNygtLisBCgoKDg0OGxAQGy4kICQ0NC03LDQsLCwsMiwvMC0sLCwsLCw0LywsNC8sLCwsLC8sLCwsLCwsLCwsLCwsLCwsL//AABEIARMAtwMBIgACEQEDEQH/xAAbAAACAgMBAAAAAAAAAAAAAAAFBgQHAAIDAf/EAEEQAAIBAwIFAwMCBAQDBwQDAAECEQMSIQAxBAUiQVEGE2EycYFCkSNSocEUYrHRM+HwBxUkU3KC8TSSorJDY3P/xAAaAQACAwEBAAAAAAAAAAAAAAACAwEEBQAG/8QAMhEAAgIBAwIEBAUEAwEAAAAAAQIAEQMSITEEQRMiUfAyYYGxI3GRwdEFM6HhFDRCJP/aAAwDAQACEQMRAD8AUv8AvAPxiVSgs2tYYAgrJ8+fvqf6qMrF5KwMIIEA4LHwPGgXMuD9p0XMkkD94/OuXE1nCwxMdwf6T5+2sp/MUIMeSbX5wtyStapg5m6f8oEzrX1Oy2IuSzDA7ff8nQjl3GJ0BptUkx5xgfvqVVrs1UPbLE4XsB2jU6aNmM4Wd/TAqJa4QMDUtqqcXUyBMT+pf+ttWdy49Z/VmM4IwZnyuNo/bSHymm1WqUggkQrDdHnpZZxg4+Z09cBQMC9pYt1CLRNpkj4O+qXWuSAYk8Rc9UcTggWlgxDN5zgAfAE/EjShx11pbYHsNtM/qnjFWQwua4ikIgRuxA3HfqPxG2EziSWHcITgD+50zp18ggGS+VvLo87i0/ft/po/xVQolwwMho87idLPJqvXae+34018Ul/DuhkiQfif+ho8wogxI+OVnVqn3ST5zPfRXhWPttMQDjOc/wBtDuOYe8fE50T5Hy816tMA4ZoI8KNz+2tJj5bPEcpqTeIpKvsho+m4z3kyf6aicxZaTsF6v5Z2AO0DRnnDJVNVTINNpUje3bXP09yocRUBObBCt2LATb940hMtAsffpHjGP13/AJi1xdW6ZUz+2nbnBU0KUgQ6KbjsLR/r16m8Z6f9yQ0BcEsPgSf2/uNDPWBjh6Fn0BoUfFuJ+cagZVyMKhhdKsRvOno2rTFVwjU5ZSqe6MtkHp2E42kEfOrD5n00wxt6RJn6T87ZMZ1X3o9FuuMlQRkiROc7SGEYOnfnHM19oGLjIhSJn4UCNZ/Vb5RE3cqbnJu4lpmWEsT5Pgdl8DUfh+UBzaxIPaPGiPF1E/7wpGsOlnAZQZAWYAJ/UZySMds6kcRwxSu6jBRzH2B/21osxVARAY7zzhuD9ggRg4BH9zqfxZKCYZvga7tVD0QB+oxPg/8AzofxHEtMFmXtKic7GdUkYu28E+XeRWqipgwkdjvrND63KMkAuZMktjWauaQP/UIXW0K8ZzAVVo1CQGWtaRGf0nqnI+nA7Z8k6ZvVfLqRQPTHUDHwrEfUx/6zGhnNOVJd/imACsyFqayLmFxNwkEY3I8/fUjmdOu/DhqlUZWVp0wM/qlnO32z20ltDBGuh72j/KQDFjmHBIi9IljGZ79z9sbazl3FjqZmtMSTOT8D51z45h7loJI7GcR8d99Rk4UkwI05yDzAeNXpvmNNat3XKwzSMBSYM/zRIM9onETqyOXNeA04DEdWYnawxnVUcgoVKbkiQb1RoF1obIYzuJ6WHhp7atflnCBKK04tysdx0jNu8fEnaNZnXbVI5ER/WHDWoZZ0FSqyjY1HMD9qYgEgeDMSNKPHEdMQJGV+f+enz1QiKHZlFxJRCTc5/Ux8Kox8nG25revXZiboxq1041YxAcTflqE10A7tq1aHLaT8I+TcTAG8FZHbeCT98aQ/S/KDVa4hsZDDABBH7gzv5UjVh05tNPGVDb9iBj486T1eWmCg7xa1e8qLnPLQrVM2kbAEH8Ejvoh6AqCknEcQ+1JIX7n/AKGpPqSkgZlUyoBCnYHOY+Pk76g8GscMtJR/xatzDyqwB/XV0scmPT6kfpyZBs7Qer1QxaDtme86cf8As3osB1BWQteCu4YEdJ/zDOPBbyNB3WpxNVeGpLCrlz4A+f7asjlfApRpU6SQCegGcsRBz4bfq8TpXXZFCFRyftGljxIvqR2VLVE3AKwX7fSD47k+NKPPXH+DUfyMuO4kRJ+/b409c54ZXaGZVQrBPmFJJuiAoElm8CBMwVHlYFWi8i5RUukCJ6unBzgRjeNV+jOjGL9YzGxoj5GT/QItUkfUwHTvJggNPae/gjUTnga9hggyEW7GPPeJ76N8hpQDaDmZGwkEbfgf00F9TIFMkSrMZAkE9hMCY/t99KB1ZyYoGIXNOMW9XAutxeBAZgZMDsq4AHgfOnPnlo4ydhVppUHzcv8AuDpR9Qu1Sp7dMKEprARAFE/qgTJMmO50wcdWBXl1Zu1CypPlGIyPzrYyY9WGSO8mcaqqqWmGBlh/fUDieJsH3z++pXMitQmqghQIMbfcaEGoXYFiSoIBxG+2qOPGQLM5qaGuGoe8BifMCTrzR3kXGJQBF1j7B4kEeD86zSmykHaL8SCec1f/AAxvcXtbYsQQFbqg/wAkQD2JnQzmfEE0qIMEe2uDttH76k1yxS6+9mFxkSqKv0qFjLGJI8ffQXi1hEPaI/Y6eq2gB9f2lm/KPzkSjVlpLXE/t9hovyygGuMTAOP9/wA6AUnHY/2/bRzl/EWq2SJECN9Myqe0Ve8bvSnBSHUsRHWApAJI7ickAEg/cbbh95YIpLBAkn6MhsHB2tPzpJ9N8MxYVEH0rNRZg2kR7tI9yNmXx/R44RwtOAwIKm4xA3/VGSc/nWX1ZthGLvK79a8U1hA6aaTIUYvJnqY5JC7IPkntquFrhrI3iDPme58fOnT1Kyku95qICV6ktpqZzAJN5JxtGPzqv6FBmYkqSoMMV7SYx85wNavSKPDoxby1vSXC+2tsFZAqqjGSoJYFcGRDB4JAkfNw0aSjLGWiKS4PyI287CPzoV6c5a5SiSRf7TUSbuyvKwf5SQInIM5BDDTRwgAIJBIYEMMTI3zHgHP31ldQLzFhAC7yr/V1FkhjkExOIx2A/lG33nXHj1socPG9rEx8xrb17TYObjEE2ovfJmewCnH76851XUUqaKMWjJ3+Z/OtJOF+sgimhT0pxVKkj1GhViWJ/wCs6P8ApziqtXi1qVJVCJoEQVtMgoSMTIDBu4Y/irOO5hevtrNqiT8nzq0v+zrgisPfCHATEU33NkkGxwfp7EHONK6jEFQu3JhIIY58b6diqG6WKUezEfSGaekZ8jtpL5LxTexUb3AShZgEGBC/V9uw04+pQoVkqMURgbxMdO8FgSQG2MCTMDSPyqs6DjU6WKqWjBHUQpiwkCBHfG2g6RdWIiWMdA7/ADjT6M4gOr7H+u2dtwY0P9U03Y1Nkpr1M53mO3zA3+w1M9AlQhObs3Licf11p60pKgJqt0W3FAcv3Cr4XEk6UpAz1A00sqvjaig7R4HeO35jRjjP/oeCIAk+6p/FQb/vpe5iWNRrxDEzHj40yVMcu4Lsb6//AO663FXyxaCHeKtp8OisATGY/bH9f30o16rAmVK9wCc/nXZOOY2rMgTHwddeUyrlmUEspAuzPz8EaSW3siGwA3jH6e4r3UAY2g7z5HcazQH/AB7ZpnABkA7nG4Os1VbCtxRxgHiMHDUqa8OVJY1Wpuz4wnT0qZ28k/66Vubt0URDAkGcdJ6ic+Dop6grJSPshnDAhqki3qaGAbuWgiQftGhL3ShVdsFiIkyTH7fnTsKUtn1uP/8AMGVENFusAk5tnb/1fPxqdwVYuVEksSIAyT+B/prfjeYpUtZuFpYm6wspee5MnI0e9OepFoqBQpUuFmQXAvqNA7u0mJOwjTWGpYo16x05Ny5xTQurU3QkqhwxG8he6kbg7QCO+iVfj1FP3SNg0qB9UbKBIElvJECTMDQL0k7PUYs7GsT7iGSSxgAE/OP3B867er+MQUmeELUyHCEYapPT0jcD6o/y6xcqhsyrUbQAiX6qrVapBrFWMXWiStMHACZAJgHO2mP0PypBwVeVH8SbWgEwIgqDm6TvpJ5tXqe861HJqNDMe4JHf5iDHYEDVs8CgXgkAgC0yYJ3jM9vtq31r+HjVRJUWbkfkwWmtMWQLiyyCYBCE3MDh5Inzv3yUqVGDkSWZRuojMEA+NpEk+c50P5FXMopqE+27pIgzJB6to32wZJOxGutVWD1EBCuwm0nE5MHJnAn7hZ3GqB3yRZ5le+sOZXs1MdLDqH27if66XefVhdCTAVZPyRmPzo/6s5cyuD9TXZIAgDGP9BGoPOPTtamjVHIKWhljIiCf3wNvPxrXwFKU3AI3uLfLQTWpgTcWAEGDvtPztq9PRnDWqScAMeooqkBRFjqIkjacdt41TXLKAeooKAy0FW7z2+CdvjVyeleLucXmCwwriHTA6SdnA2BPiO2lf1FrWHjkr1DwAqv1DAl1YnaAcqNg24n9IkxIGq05AGo1uOokETw1Qwd8EMBA+k94Ow1ZnqLivaZXCtUjptiCfkscIsiZ2wN9jXfLqTf94x0ualJxZSMqqujWi4/V2JOZ3zpfQnyEGNqFvQ3OB9BBkiRJH0/5W3nz+NMHPOKD1SFsvCiLlk77gdzPcwBpH9JkAxdEmVbsBuQR5IBg/OnKrUBqdK5IuczlgIAj/LiMd+/bSc1JlLD0iySBKo5ylUV3qVVIIys5nb/AEuH50V45A3L+CzBD1i04mXA/to36m4Ok/EOMFnTJwEp5MHO7sxCgDOCdLvP+H9rheDBDAursQe0uY1qYMviYw3rIX4YDWtuB5xphrczVqKIqiVyGG5MbftqPwXIq1Oma9RZQ0y9pJtZLbs+fgeRrKtDh2pM5rGnUsBoUUpkgtdEO2wuWSCPB8QWaFc7dpGw3MjcS5ZQ/VnE/wBtZrG4j3UKRayHDDv5+x1mpAoVGCzvGnnQdqzUqhVkpj3K5ABguB7dIEiSQouu7kscAaF1+GpwAGZqYfrbbeDiYyAT99NvPeFNN6tRiEoKrdC7szFSGyM1CZAGYAUmF0gcw4orTZSIlrgAe2wHzERPxqtgOrHtIN6DMqcLShbaoYE5W0gqAe84z8HTr6W9MBUkvTYQbGXInr6vjtj40l0aS0eJNEtkGwkwRdbBHiLpGcbT31anpYRQtskr+nIAYADMmRAOVM4jeZNbr2dMdKeYljvxIfIeWLTNoJUBSaTeDI6W77dWhPqPmiioWsUmJCnYNJkDTPw9HZ1hcFs/qJm7Hhhn7TEjOlFOFStxlMPIQ1FqDuGQMLlJ7bgn4BHfSE8zgtGhtribWj3r2MscvPkmTvvq0uA5hdwyooAKqQCxMR2nQL1V6fpU6adKyKRZnyY6LyMYuwMnYFzGNbemCzIigKzEfSwwTGAcyQTG2c403qGHUY1dfWEjekY/T9lW1uoVGPtcTCkEmmcFu2JGd4Op/F0v/EN9MgTiCInc9pn/AE87cPT3HB+pCVcAo1N4BRlAFrGAHVhawfuPzrnzGqBUFJWMmCSgm05lmO20xE9sGANZ7f3aMAiKXNXuqVJW6mD1A/UP8wG+JB7fjcPlbgaFfgKSvaqgCJFws7jAyCsifHbSEOJp/wCIZhKMh6VBu91dnXMXVRMypwfBAl7pE1uGVmk4lQDAg7AjtA3GrOa0C/KLaVy1OmvFPVW16NQE2gFWC7BiWURUJFwIkEgnY6JHmZp8QrhlcQOpcSPkdm86zjHvdvaTpIl4j6VMWp3CpIlhlmY9iFAXjGAuK7KdgBv/AM/OrTjWISGjzHrieJWsv8eAtt3W6hZGVm7pbzBGMb6SOT8VSp8wo+y5qM1VQ9d5NzObcDHTmJO+jHKDSrhhxCrYqgs2ekR9RP0jwASSewOgPLeGqVeJVuHUCxgxki8rdN22TjYCBo+nWlIjL3hPkjWVGo2wS0Nj+VyAf7/nTTWpAVVMCLupi30gREAZEtn7jS7TplOaV1En+I13whzd/Xtpi4Prq3BSY/adj+YzvnVPqNnv5QckC+p6DNWWB0r1Go0WoASDau5btn++hfOKq1q3CKSHFOkQwfEkkmPgntvmN9M/MOW1K9WfcK0hFyr+thtPwPj++E6sC3GuoYGy5bdiwxKyO58jYj8asdO/4dDsICMKIlmcPRT/AAwQAW4C3gYgkqI2iSf6aWvUPKFpgMoGOliRt1XXfhQf/uI76ZqKXIsK7AxOQZUxuPkgSfJ3yNe804R2tVShdTPVIUY+th3aMgfnbWaHdcgo95BlM1A1Nym0EyD33gnw0a8129TcKaFU9TMGEhm/VP6gN4Paf9IJzW+oLCxODES0vVdAKzkUatd3WxaS4RQT1G4RExbPcYxqsufcH7fF0RVIk1UvUDGCJUdlCghbfiYAibn9TMwRqnuhUX6rQS0ASUESSTAGGBM75zV3qd6LNRWmntPZNOiBJQNsGiYa1Q0DYZJJyaPQZNqlhuID9h35hxCmle/vVGan+r62JtU/VjBXeDiIkW9yCiTSClvcgSHOS6jIDyAA8ETInz31XvO/bbmVHi7iicQiveBgVAApn/KwC3T/AOZO2rG9P1z7TMZ6riQxxIOVYxkA7HBK4ORGu/qRsCJYUYA40BVdiVUhiVVdzEgyfMgz5E/jj6dVkqBWFy1GupsBNrKDcMbbLM4xG+p3NFpigxJChmIwIlpGSIwk4kn7ba5emC16CGUC+FjdgBgSOmoCJ+Q57EAVecZnAbSR6mdzTYoLSLgxybc9gJLmQOkA7bd1W+UIpqFQTIF0kgkHGSQSJuMkScXZ/Vpx9S0VI6m9pLCWIhWtiW6nACT5AJ2ic6TvTtRXdhAuuIUBSBjFsHtAgTk986b0u2GEm0deVVnem8g3EKrC2T4vBAiIJyI7ERMaFeo+MqL7lOmL2IAhTGOwqPEIsAnEEwfEg9yhB7bfUFKgkT1AzgrgypztnSjz41anuMF6V/4gLCnTQ/zVGJHuED9KgxiY1TwjXmudFDllr1mFRradSpZWx0GR0ssCUZWiJi4AgHcG2OWyKCUob20ARfcb64MFmcYJNvYbAaqfl5vou1Nipp7sFnpJMs6wS1MyLhBIgGOkxbPLaq+0q9NoW+64ELIwyQRepkkH/eNXeuY0B79+zA5i3ziuyUOlVJUXEwM9WwUbAbT8GN2LKfE1S9MFrbv5lEBlOwjyNvtGmrmVW8LaGLX3MW2qAYF2O0/T8+MlY5tQWn0qDEkof8pM40eI+WpwJ4m3A1YU3EWqRan8zHz5j+mptDlNdg3E8JceIpgsAomRkH4HffeMaDcMsm4nCj+vYaO8t54vCC8uQXhQEJyJnqnwScjTFNNDHxUZK5/Xt461Abqwp1CTjptHSPzJP2GjXLqaEsAGuBIY3YnBBEbEA/00I5jxTVq1OuRTtttUsBcxBJCr37nbTEAqqTAE9RzsPn7DVXqa2/KD1JKmcuZ8YKVNnkYBtnu0GBqt/TNEvUqM633GWXZiSbpQ/wA4yYH+hkF+d8wbiWNik06YJAg9Xlm7Kvydh86g+nHpkMrgdQIVjda0QbSRt5DjIj76diUrjN8mLxrUtWkoYUyASf5gSCW7BgNjHf7HWepKbPTUoivJEqfpP/8AoVMsoIyo3221GooQiFQ2REzJONjE74g+QfvojzNyBAIEyyfGOpngAYz4G+s6/OLjiJSX/aHxC1OJUhi/8MXPBFzEkk2ybV7gfykTrNcPWF3uqkGBcbm+qoxPVUIPUFwEUGICbAyBmvTYvgEA8y/+MBq0GKspJHSYwMYNx+qSAe2qe4nkhppVIuaMVazEX1SwaQs5p02tPW31iYkEDVh8p50tSg9NyvQslAVYgHKkFcAEf5fyd9KfMeGD1JqIvsUYAqVLiajlVLKqSqvUuYoWIIWOwGsbogyuwMexkXlwB4akGQuqAizuVYGmVB+wpfvp45FTH+FFpLrAXqx0gwCZIJgC2M7ZzpS5anvU66MpmWtUQLTYHW3t9VFIx3098uhqC2kOMM0kypje0wTO8Ebzoev4EBhxFD1EbIYPEzfdk1MEBFH6VBzPwB2GtfTFaqpRXgNTX3FVlkMmRcp7MpNrD5U7jUvniqivUAcvtLAFoySqzhBaGM4J8kTr30kW6Ge6rDWU6ikwVNxFwMEEMCCHF07EgnUH+zcgjaS/UwS6mCCbySg39yoYtRRAxE9REKLj20j8o4crWIXLqxNv/mD/AC5m4GDvMT86f/U1KEx/EdRbasqWkfROLAR9T4gTpD5YCnEFD0mFsqKOgHpCwJBtBhQ0gwZMg4npxeMgQalk8vAFOmy3CVIBI6+xAAxcN8eZ+Yrz1HWC+4GBaqf+AjS9RjkSqgRTprklvqaANtP/AAvGg8MCALxJaRlTOfbFs5PbsZ1XvqhLQxqVFoGpBtUXOydrjAcz2WETOSe9foR+KbhNAHpKs1OpVJLBIW91IlIYQ8ZgDvggiQZmDbHLaZNBFNvXdDIAJFxJWBhZbPjJ1V3oumfeJQZCsFM2sJUjBmJI2BxcAJBIm0eSVooU1NQNeDcVQrf8ECAjj6SMZ/bVv+oAkxYizzbiCqrvIduqegC62F85xPcsfGl3m1U2hTmDE/6fbfTJ6sKik6kJcKiqlMMN2NQgn5MNAn9Py0q/NB0KWw0DH4/tpmL4BDvaQb/6f0/5n/Sdcubm1lTLOP1E4mAYEbxI/OtC/jz43P8Ay0T5ZS92pTH80kMd8GAoHYY/OrAOjzHtAYxo9GIHpKzDNMnB89vz/vrt6g4pqn8GmJL/AFkdgIMf765c24scHwxp0YNW0ncb92/Gw+2teSUf4COS5LKSQ0SRsbT/ADBgwIPcazsps+L27QWtzqMH80rGhTZEqiAAKi0wPq/SHJMFu4AnbQ70nUqVqsB2vYi5GyG+wbBMdv2109S8Q1W2gxVOovYFAC3bXH9TkEZ/3115DwvsVgWRWCrJKjqQzA+JO8fnVxQBi43hDmWHQkMEyIU4X6TjNoPcfUO+COx0Q5srFLwAZVROepvmDMDBxHfbfXHlhaqwgy+7NvBJBDgbnJMxuI2iDK9S0i6CmwNzYIBCpEEkliuBEk7ntudZR3eo2U569Wm9aaZucYZy4sLLaCitPtlgCCQhgADuxVc1p61vqVlVwqJSFtKkhlgsnqYdixySTJ+YxmvR4iNA2kaLlg+m6zsHWqAXVR7dZmvarScSJeATbAIDCYbcxobxgAR61VqdSsSbSfpphZstBknqP1GFmYGx1K9K01NEw0mmoNPsDTbDKB/LcQ4Hy43U6X/UnFt7HEMwCrf7aeWYC0n4UQwA8hzrIQH/AJBra6k3PfQtdqr1GILdYFQ94lWk+ckjvvvp74SqRwarNpuIzMLaTNvnaIP6o1Vfo3jXppPtmohaLkHXTMgkEd6ZgEkbSfjVl8LTvY0iF/4rtBO4LFgZnpgQJ+dO6xQN/T394S7gRZ55Wd0amSzOCWNMGBbk/wARsQoxIncLsANEPSdLK3qQPpLRkQtr03yCQKikj4KkZBI4eq7OmkSoFV7DZ1S8dIbYsq9JKZy6+BJH0zVY1KYi+1ArVabAm4BQy1Ac3EqGkqDIIIESU5ARh39+/dwYf51RFQUxV+hTLA5EDuxnqBgYkfJidInOqQqVSUKsjPJYAEE4WfFizH2zp451TDEo63gS4UsTJGRAAe34wfgE6RfU/EoazItylVW0iIAtJtsJxEkFSZ3nS+mBoyCBDdMl6YWpuGNxbIwOpiuzEQek7kAfGq+9TMzVBUqyWqS0k7KICIMkSBBJEiTAOJLXzFTWoJ7pxdLkEi8KtxUAdyVt2kk+TpV9Se49UvUAuaLVUdKrEhB+/wCxB76f0Yo/rAPE6eiaAqVxkq+QrAnMqZRgO0AsGBBBWc41afJULUmX3jU3BvQgneL8TM9+4/fSH6P4T26gu6QYRsAiZm0nYMAAw+xnE6sDkFJlZlhwoYiD1ADGJgmwkdxKmRtoOubeMCEAXFznPBUveRYFaqs1KdKngFsAVDPTYhPfeN4kaTedsRKTPWAT2nInOrRfg761VFcTaWIRNsQDMjA2AJEkyQRtVHPqdj2yDaSIuuiIwWiC3mMeMaPpXLBQe06hcj+ouJp3AIAAB2/oP6T+dGPTHDikn+LqGSARSE+f7iI0A4XhhXqKD0qstVY5AUb742xolxHOhgoLaSECknaB3+/kHVrMCw0D6/x9YJUuZ247hXrG9mHVsPzgCBjbTBy5Kq0w3n/hqzSFOzD4EiZ8fGlipx/uMNk7QDGfg6PcPVgEPmcMvnx9gcT8TqpmDaQpgMCu0i8MEbiREMVJZqmYZvIJ7SYB76a+UhXaT1XfVOMAEZbOJtH/AMRpU5fWKVCzJ7zGIzCp/vGjXKePaqhsCshEqEiRb2UTtvjufuNc4bmEqbgmOfIuAIugSB9Mm1lxlHAEgfIkZwe+s9Q1ybKdJiWb6RTIG0T/ABDhRG7b699M1g4JJSIAIIMnEEEdjOYg9tR+cqtRlstKJ1IHEJeCAoIghhknIPneIpbeJvt7+kbW0p31lQK1iptnfowue4k3v/62AJ8ADXmtPWTluKqSxdgYd/LTmRJjwBJIAWTM6916PCPIJDVcZP8As8qe5Tbhq0pVo/xKNwIJpnNRB9oD298nddSvWQpVKIJJvRXZp22bqHbIhB/m+0agemDUMUbj0CVkyCJMyM2wdiI+qDjYt6kp0mptfDBVWogBFrt1QrfAAuPgXazMvl6oGvfy/OdUQvSXEVWdqSKlQuJWk89TAfoYEFakTHk43jVrnjRwxFWrHWsIvZiBJcncKBj7t8HVZ+juEqmq1U1faRWHuMGALMTikva5s/bfThx3FDiJ4hgLqbKBT7JSgwD2LE5P4HaTa6kA3CQHROPFVOLZWrooSm21OgLq1jSCabGCFMFiyYJU7jY16J5eFrFnpQ9VCKddGhK6zJvpzNOpIk4wZ27q/rLj09oNBeKoMVM3lkILNBB2S1SPpANpwTpk5JxwFUWvUPvruxw9MZvAmxnUwGKgOOqRkk18q/gwTUZPUtKotr07AyD6nqBVUx/MfqPfecDuMVfzCot6r7iMxkEUwxAGCCCwFzXR1E5wJOm71GeHIJqpUqM5/gUaZgkLBY5OFAXLRLbCYMJJcVeNrL7akk229TC+V6ZujDQMRMYxoOlx/h2YDcxopUb6aSVUy0s2wEMxYydgM+TEd9I3NL6vFMaV73t/BgEllGzR5P1H76bedqP8OrG61SD7Y/XnCfZiQMdp1JbhnULxDgJIAKJsm5BH+UN++dK6fKMQ1dzYEnGLkj056erUkHvAoWFxJAZTmbXAx9juDpv5ZwkMQisMg2ljB7HJxIHkmQBtGNeR83p11FM9NWMr3x3WcMO+unHUUDA0vqAW69iO56YjcZO8b6oN1WTKSuRaMe3EH8VSNKsWU1Kogn25sQ5Jl2nKr23ED96s9U10esxVlgQqqg6FA/Sp75k/8yYeud8dxNdqip00xh6pIACwLm/zBVmPBJxORXXMgKbWUzJ/QCB4wTjG23yNavRLQ35ibFSNUqBKZQVBJP8AEEGTtA+wz+RrYVJIkTidsTH/AF/TQ0UCrG8HAJPnciT8d/8A513dirAFt1uHfB/0MftrS0CSjaRtCPLHW8XOaanBIS7HmJH9f+WnC3hVP/1FYGbrvZAkWiP14lsRpB5fQZqtpvECSvf+vaY01MhuJiwBQc7YgkfudVsy0eJLEHgQxX4LhAWanUrsTCBbEDZYAgCTIjv50bqch4ejYVqVQ1MXLdUULMBYZgsrAtXH+XzlLpPUZxWV2kHJWRMg25+GnbP06n0+NNQgVBLC63rCyTsjEggIwnJGJHbYdVCvWcGBFVLL5eyK6saSBp3LBYmeqCOwxMefOg3PeZ/4esaj3w6wqLlysiQP5Q3fExGtfSfHJQUo1Kpw9mPZc3BNzKyBcp3+IHnPD1KXqkqnGLSUL7lWqqEuFgkMeoCmuMEsNseNZaKfGo8e/S4Uqvn/AAzAk1f4LFopUMn2qcAiV3XtjfcmJGs1w51zChUZl4dWFKZepU+uofJ/lWc2juSTOIzXokJCjaJPO0O8ioLV+oW1BmlVVrSHAwGOQAYwzAgEQY301c35a9d6QJIpJ1cSO7RBCH43x8AfIUfTfKy96VUqUgsKa99oDHZVDDqecQD37DOmzn/HqnDlQCTmmqKZJY9Iae5n+sdsazOqB8RSPdj373hmuTEjjuOV6xo2EUw8UgBJlm6qpA+p2OZ8AARp/Ao/4VaWDUKBfcIwxzaqnuFk53MDaNV/x3Lv8My/4j/iPINNIISmAVtkHDgQ3xiZMw++n+ZMEI9tK6ML0IwReJJg5EmCRO5JBmdWMpUUSdv8QlPcxN54abVeHpVQUDsRXzBFSFRXk9lWAJEfX99GPRFB6YVGYVaSViFlYNJoBYMGypm0ECRk5zkF6t4a2ufcWw1qgd1b9MSrQewBJP5HjTb6dNYVGoVOtaRD0nJEtHSFY92seQDnByRGldQ3/wA9D0izzUk+qeaexTqNTUtXq0yEa3NNMzUnsgho3JYDaDNbenaTPcFaxolWG4YZB+xAYHTt6w44+1UpnJqNaYkdKHJ/9CwqydzMQAZVfS3DiZU4YlWP8pAJH4P0/nUdO2npjtBaN/Mq6oVqOGYIemmBczMNhjee/kT50wcooCqCGlr5wIhDtHjEf00vVXGDvaOkdl8MfIB/G+i1DmgRgFOYmI7fqP4/t41kZlZsdLzDxHSaM94/lZ4erSVmFl11JxuP/wCsn9M9vwNMfFVhxCBxVgq82xF6gBSs/wA6ktjvnSfw3NGr06qVIKrLKTsIkx5ztrbkPFsaNI+4Za4tO56pjPcyonzHnRFGYan+ICv9++8axFbTT1FxRKPw6qFpgF6z4k5LCntmLA1oPye0JXLkViwIJaBBByDOD+P99Mvq93anVSnCimCWbNzMWQhfsFGw7keTpZ5FxZLi/EEXbDuM/ffWp04PggwAuogTpz6v0HpAMjcAA+e9xwY2jfB30F5rQsNLM9MCdoBx47HU3jKTVmYICc7XGAfwDJJ7liZ134nlFdqan2WBUAAmBBNuPyTGrmPygTgnIEhcHxJUq5wAcHwP5flfjRepU94pRVTLG5mgSRiPsPqgf6nQnjeVtSqAMCIPg5AO4IkA/BjRXh+HqilKyIBS4YBBAKmZ8kZ1GVRyOZKg/DxCfC1HVGAa1CwUKNwMw09zA2nzqHwHMabnLe2oYEVGk5DQAwAJCt3gEiBuJ1xdCvtU0aSsQQd6l3WzfEqVHwB51x4uglhB3uumB2JkAbZkwNIVRe/eFWkUolicGWVwQUq8IyRQZKit7PWbqfSSppGI/C7EMAM9VcPSThbKg9um7l3dSLng2BAp+qoxDBSZCBZgRJD+nK5pV6dEwoALUmUkh0aS65zDjqC4hljeRoj6iU1XL1INGky+xTj/AItUkwH8UwZu2kAjtiufL1A9K/f7wKiivB0wxeoltxygkogiApgqbhA3P3GvNc04i9buq5jdUqSoJJyQJGJOdeavhm9ZIBrj7/zJnqXiKn+I9sNaiiKSiVCjuDGzdyR3GdjpnHF/+CprRP8AGi01WGb+7Rvtgbk5jfS76i4pa1QU29umP/4glS8o38zsJUzsTcT8xESeFYjpllaYnYA5tI+ZgaqZd1W+28VdtOXHcMtLhmJDGpQroapJl7KyGS26hr0U29pAPfTB6erXUlFP6PbY02CkRLdSlZJ6WnpBIyYwRoGvF0w9SiwUK/DEmRIaoHFRQfJ7E/zFvjU307T9qoTYypTJLjqxJCRmYJMdJMwCcxpnU49WGFyJG59wQq0ybnapwxJdnyal6ySDtN4/rojyOvUpLSDhanX7K1cTYYdADuabERkyhWMTGjHMOFpng67lf4b1Fp3eQ623bTCkJnA3/ljQP0ry9qFImoSCrVKSx9LgQQ87wj3bb4HY6X/cwC/f6Tq2ubeseIYn2ltWnF/EVLRIgMqUVacmCTA/8wzidCuQctZGKtlHKlCsxJEb+AwEH5+40aoKodQP4hwzs2VEExTCiJyAzQY2mdTeSU6qirUALEB/ZBwqlxYGgCAIlsYwvjS9YGPR79+6i2MDvxBpMRMBRJJxInNsiCJ7a4txwYEmYzAElvGAIg/5mwO0b629U8N0L0lYUos7NESfBgkCPg/kZT5ezSU6MH/8YE9WczMiTuMRoseNSoYmWhpK62kM8xYSiiAT9IJJHbqYmJ/J08clpBlvYwrKHHmcY+AVmB2yPkLo5JYgNqkhSxOc5WB+ADnYz37G+UcQt6giBaSV/lZW7/BBA/8AcvlonqQpS1i2YNZEz1TQNSkEZgvum9sjppU7iWbuWZzI7KEJP1DVfUeIte2nDAt0kqM+LpG3x99O3qyoHmlkFlmuwAChA38NS25FwwJjqYxKg6TeX8PkeJEfPVG/7/bTujFYR9pyg1GmsVKI4BUVAS3tsVJYDqwZH1DsBuNSeN5ZWcH2nLAopANQK0qOwO5wCc/qB0ErVb6TIcWPemdwell8xAu8Y+cluXceFrIWi1QpQyMhkW4Ge3z5OuLaaPyP7VJy2m4M24vgp6Hkv1F5FphABGYwzSZ7gjUnjOWIKNSr7gTohUBxdjFv8qqo/NuiHHc8o22mn7lPKo8m7BHeD8YOIjQmlQvf3WM0Fn2iRAJHUwI7lSTIG52wNKGRiL4itbHc7QQOBa16rFQygG03SSfMbEiTmNj9ta8XTMXNMlgqEgAA2XMwBP0hc3n8aY+M4akzU4clGucuygscxdaJJSRbAxj50C5k/vOQxkxAbtGxEbwQI+0aYmaz5hOGRjxJHp+pNOnepNrXo09rhcR9j1Hscz2glzviVdBRDMqLc1eqR9FwExIgsVFuJIDNH1NqRyWl0qJEqCV+zrlTO31T9if5dc+L4gNTsuCIpFx/8yqTbSBwTaCAwWJJknCCa2sHLYh994h1uHN4UUgBE0y5ElT3JJCmd42HbWaa6HEEUrayLXEhj+k3FFnqAiS13btrNXTmA2nEjsYDbgif/Ei+tTqMS0/WhnZx3P2xG3jRWvT9+n/Dj3KZVhEdQUgx/wCoDzqRyDhBRpsxj6f1OI+JiZ2J/HxrymLWNSkEyQLjMg9UuBGQq9+86Scurb04P7H7SQ4YbCoJ4yolOp7kSB9Q7lZlgvYHtOpNBGpmpcxAD4BeSAYYKTsRt986keq+XIAlVSIJzBkD9X5GZHxGuAp1Uqe5UP0qC7GJBCpGO3S2D8E9jBDKMmP/AB+m0Ejcho2cu4qn7NU1rRfTEUb4d7Gkd4VTP3gn8DX5s9Za7rNliuZxFgytNewgx/8AcdzqDyz2vfWo4BpVLqbuDcFDIQDAGIYqZ7Rrl/F4VGFYAT0sIEqLW7jB6pX8/Ea5EpahVt8oe5UyJBFIt3qDJuJyoMCSBk29yRjGjdTnbCkUhVptU+pMhpIEMDJBzA8eNLPJOKhVZj9IuAxLxAMRJwLdx31L4nimcSCqpUl7ojqW8j7GUH/Uazyh1biVSYv+peMaq4DE+2g+nBgNdkQSWj5MmY8Ea8nqhFtJWBlJAlSQwif1DqmdecZQqVHUMVAIiYnETMAZ3AjudAqPFVFIfc327CMRMYz8/j51oIhbHQqW001pMaOG5qKbbjuLZDFjAAndB+86mcHSGHEsYET5AGCI/ln7wNJ9BqHt1A94YE2BAIOTud5P+aTiNGuT8xLMVyCZDye0yCPByf2+2hzYQqGoJrtJnOU9wBajhE9z+Jhs+FWAZk/fIzAGJnE8gSwGp0zsoCiATOYxOZ+57b6C1nYOi/UQYUsO2TIA3MjJ0WHHGXqMnUsSsja6I2iY+41A1rjCpLODihBVfhCjMpAvAYTvgqBmO+G799b1uHY1DbiaQKGJEggQQRkQR4xPjUjjKxqMScx1eYHc74UD89jvrvV5oVCrSy7Kufi0EN+D5xIHzpoFUTvDdFY+/feDeZF3LZgi0VATs30BfP0rInYDXflvN1WRxAileshVAUwYkREWrkbzEHeRLr0VWlaTBQi/uSx3P+aDj8E940A5lQYGoUqGJUqgBF7QCSwGOnqz5jAzpmMhuYnKgK2IS9R8WeGrolJhYtJPbcIsEEFpBIw0PmO8yNDeYcwvQuQGZWjsrHc9lE7HGNSeEqoWK1GJ+kqDkAqMMoPcmQfgjwdbc2pLUWqgIaoQDggm4OLVA+ASNA2nUNonGdJK1JnpvjmYhWU3FbkYTtuyH/NifMD5Gt+acIvE9NwRkqSnYzvGRAkCJ89sRrn6bpMJSqHFdBNwBBZFKmwnZiD33gkYI115pUK1MhSv8jBbiCDERmZ7wdtU22zeXY++JxNma1KgaZNox0gAkGDiDjed5+POs0I/xJMpO+YBUH+v/X31mnLjrmCU9JM51xiOLVpgPTJY7MGW2RBEiARsDMnO2pPD81/gqKzS04ECbicjyAEjGJ/bS+xR49r3A2wucBQTvJMRvO/k7a6cu5VxH/GToJZ1I7hkAMERAJ7DO2nZMCaaJ4nFVAHqIfPCXqVzbcv/ALTa0n+mtuEpK9OorFwSQCBEtkKRk7TB7xjGogXiWWmWyWDEqRHUiXQYxcUzEa61hU9pKyB3/iKWwd8xPcCU/ofB1S0spq4OUgjYzTiOQtTqGpQdUhgvtIbgKcNc9RtjtGZljv21K51xo/xFek49yk1V7hkhQWMTn6pViCI2HnRN+MFWnTZ7iA4uMkKxWC2IzkzB7CRqJy7lDhv8QHFxctxNNsMrG7ojxDGdzkGIyHrlJW359952PIVTeKnF8EU2JNMXPTbfA/S38pGZPfRnkiVNmjEob5A7bT+k43Gm7jeXQ/u2BUchTfFrXbNieu2Vbs03AyY1E5xw1CxT7owDaBIZlAgCAMEFSJx28ZS3UBxpq/nDxlWaDWZTH6WiMkYE7mMAZ3kTHbQ0crvdSI6CBSLDouJHVEQfttA1xPE5ZY+nYMsgiREx+oEf8u+pfCTUYBiQPBFo2yAIAmMalVZOJz4tK2DBXMuBV0pqv6cE/ecAzkfBzOt+HotLVIFqxBnM7R84/t8TP5nwq3lUUwIHUMhioM7bEEH9vOitXltWlw9M2gZ/iYz2yTMxt2gatHOhUX3ljEUcgesE009wTcCwboiIBzjzDjGNjB7a2ouX6m+loWTuIzBAibdoGteaU6VIQoupwCbdwxwYiCIMxdj9hrQVWrWmGRWQ1M53IBI+7AGfkaJUC88SQmlqubcXVp0JyKrkdHZQDIMnYgzn4AE7zs4po1XifeZ6qvYKVNQoVwLVBY5xBbpW3pie2oaOq1FT20yRcY2m4mQY/SsyJGfONQua8eymwOMN/EAGC5MnbsML9wfOjCb1FuwvaF6wqspeLlVZZT8/6x/fXLl9cKVtpKXMxULN048LBm3B/wChrbhebKtCxv1gCBJPUboj+buYG0Rrryagz1Ubptk3AnYWjcDCjcZzj5GudSAaEF2tTU5ccjFhCqFPT03AM3fuWIHiSNzONB6FUPaFgdw2MGLgYMm2B22/pp4rhXRyULPZCoWIFO5YuEYx37+D5XqPJAlQQCFMkCTmBO3n9PwQPOkYuoFEZOREeORzCPJ69SoB7oAqDY3YP3P80T38HMjXD1ITN4DdEwJO5ic9ycbeNdqDU6KmZfsxOIIEg7CBMifGDJGeHE8SrjDC0rb47iTkmTgAD9+2qxs5tfacri7i/wA4qe3UK0KjuBBvIKmSO4naNjPfWa3eqhqPfNna0bnEDJMADx4A2281olgDxGl4zV+RpWFaofbpvBDKAQWBEZBxcGPa0xv3Gi5rcNRtK15dkVqoYgNIEAgrgmADIAJCj41XtZqpLCqxL3BbZBuaRdkSJB7+QdcOFom8lUIVf0zAHTEk/gn7476V/wAYt8bRHhnvLV5bxFF1RxVpgCHBYR1rAgfzXKoEff5nrwoUq6o1OCWqJTg4I6lQzAIk1NiDDR2zW3JuPq0qjAIGptJqJEhQBdep3BVRO/aNNT8cjG2jDEkQxO1xWAYwQMmR86qZOkZDQO0gY96nbheFWrW9sEU6StMloCz2BO4GR+320ycwr0+HpGqgDupIZ7cMoGTb3a1B/wC0HE6X+X8qLYDhIN1SpUEgBhFkXAF3iZyVAwMZle2tdOrpa0kMMAwwteDgg4OfJjzpWWiws+X394LHf5RP4/1VVrWn6mPU0rCqVqBqZAGCFUFSO4BzOt+UcElfJIVwTbkhWDTg5wZYdQ+xjfWnMqNNGqUlpNlsOWJAMMHYMTLiC3c/SPsfeA48AQGmASGYWg2xaIG7FVjIj7b60jjUY7x7R448s6c44f2WWqGt6r0gSxPUcDvb8neSYAB0J4XmJqBFtzcRcDvuQCAD+T486mc85h/CtuYECJUhhjcAgFd8gzncGDpe5bVtqyKhQfqcKGIGxwcGfmBnUYcZKebmcFvmWCaTELUqTLKFdmMmRgCRJc4G3ZZMaOUnRUFN3JplQxhpIMEwCTEQ39PnUHjOKQ0qFRmHUGRuosd5/TCGbRNu22RnS9Vrl1CyzBC13QxLdxIGPpAktG2s/wAMvv8AnJxYWYalk3mtFR7oofxHClEAAYGbhLdsAzcYjfESB3EoVYMrgrTtDEAxBNrptkg2gkYmADIOtafOQGCgMLsR+TgjEdR+dtEqVM1qTEsArIUYMRMfUoUCGkd8Hbftq4hKCm7SQzarczWgsEVckqjJAEyQSAMZ2Ox8AaVuacuZWuVSVkwd57mRv30z8dw4amAhABYVG8wxIEg7SJzHYd869rUbKdQKblGGeASssRdg3RdgHABIyO7sWXVHsQ1morcM5psbYkA3ncZH0qR4M58x23bPSnO0ppbUS5MsBmbif1fHgiO0idKL0ynR2BEAEZJjqAiY3A/ETqTxnCGm4pq2VZVdh/MRLJ8kd4xj925FB2i1veN9bjjW4gFFhCItDCYOQbDDAAiD98ak8XSpcMFaoZBlkWfET+InXnKOJKGKzdNotEmWIMEj/KIiZ3nS1zXm78TVKUgLIFoZkAjMm5zhpHc6ymVs2WgKA5lRlLNQk0Uqk3hYu3U9lk4gxj9/31z4FKSzcOlYwcAZ2ONjIH51vU4WqtEtWqotRYSnTWqjVGWMEhGY2jzd8ahcFTqVEMMblYe6p3ClSF/GJ/J8DT/D0neGqECzxO9OiFqqwhlJecbE5GfiSJ7zrNGavE0OHpU5pFapkuSQAc/VvCgxiY7fOvNd4Zbcb/U/xA8O97gf1ByhlphgL46VULJRBAgkwZ36VU9u2dBeV8jrVeIp0AmahBO/Sn8zGcCJO/b5nT63FUVWKgqFsFSHAQnETAJInsd57694fiKaj3nvuczWYdN7WmKYGTufP8xMTALF1B00BvDGRm2ixX4YItGoqspqUwVAJwAWW/zkoT9hOZ1rwPHj/EU4kyKjud7rabM105wAx84G+pNSi1VkZMUaaGnG4UBJETvkgfcba5+meB9tw1ZoYo9rLki8BCOqM2szEGMCDEnTC6kMIRyCiI5mrTNBcU2Bwsx1PEqxBExlO0fncDxnFtSucvUqkOEqVSCA8x/CUfSAA2SV/mnJ028DRAZ3BUXKWpAAQFa4dR22Hx2Olzm3DG4qaqyQFphEBWmRksACJqTLSfpgeYObhyKTpMR+cjc2Rr1IqVASFWkOlBc2FZoEmCe5MnzJ0l8FScri43dVMxF04OTj9M5/vOnjh+IZaT16iStKHpJPZAfbVj3LG0x8fOo/C8GyVoAlVoqlW0QiuwsCqNgQxdsYhj5GruLNoQqe0NDpiNxfDMG616oj+8ffTJ6a5Wh4Wq7gT1hQREzRxPwLyZntOi9DlK10FNltuph1aYFOLlE/LLZvk/Op44elwdGmBUo1Sq/xUUxl8Gd1bJt3HiCZ1GTqiVoDeML6l2kfhOErHhqCXn3CpZoAAAwBMLhRDmI2E76X+dUHS1Rl2cqpA+okiWE/pO2cGAe4Om/iucUFpso92WmZIiJEodiVON/HxrgnArXDtTrrSdlsqM2SoLSVG0ExvPYeBqsmcqdTCh+UlcuRBXaIq00SvSQCSuS4abmuySBhVC7LH6Z/Vhv5SaDPMMoGAoMDbxEGImSNidQq3ppEqq1OpHtgq6AgCYwqiJAzczHv+nXvBOocUadMkgwHJiJjNp+lM4DEMck7xqy7eJup7SNm/OTf+7GqGoSB1wq5ttAm2ASRcB5G8bRqDx/B16LCoabiM/w0qvENO4VVjHcQSfvJ/juLCU2C1LnWmLiAwphjELE7CRJxM48605d71ciKhAJ3P2EDvPcffUYna/yjMahjpBirSZKV9XJekxCA0UGbQw/UGIT68ERIPbWnB0KVqVhJAJKoSRNTYEEnI33JiIJJmGjm3BNTqljc7HtgYA+YUjzG+2lupQauRVRkIjppFRbjAt3giO2cDfTCC23+Y58ZU0JArcU1SVJUVjhRUYqAvme2Z3jUn0zy/hyjOzMrJN47E5GAMj77ZOBqRQK8RYlVKYqKCEDFwSBi0GVJkDG/+0dZpk1VointaR7jb95ZiBsOoAH5GmABVpdjEeGRxNSUQlaZQgAkhZJtnIIjcdsbyO50X4XivbYxl3EbAmM4n9S+AdjPnS+vEC0Tj+UhhOZDeCRBz99eVKjBbinuKfk5UmJnOxnePOkZEL8w/D8ohjnXHK1pakjmTBdWA/KsrLMYm77YjWa5caTRo0yhnByQG3I84b7n76zTMItdoparmecb6oqMsUhazKFcMsqPLqMdUmROMxHfUFeaPajmYLe3RBJws9TGf1EyZ+/jUfgKVwZgQSokSuSO5Ancb57A+NQWrGqwqE4QEJ8KFIH5nOrS4UVaWcUCDywvybiWpDh0Bu90dYbI6mKqR4MiZ0b4Lm7f4g1B9X8SIQH6XCEqvmMwPB0m8PzCx6csTY+wxCwveO4kR2j50e4N3NUW1qCMSxYVRJJeqzGJGxJA3nbGk5sIokwD3995ZHKyhptUU3MSLlwLtsWydsY7bb6AcdUhlajRqLBt9oqA0G1mKZIIwe8k7baZ+L4oJSXJCkgqYlSIAIkDGZzoHyvjq1EVPakgtJQmWkADpwdoOAAfjOsTFyxrv/qKnfj+KtpArRAhLwQcuJBaJmHmNzmB/LA6caSirTpoAjNsq7YdiWOSWLAgk9zOplHiarAOxR0bKGASHb9LAnqmYx577jfi+IVS5LsJZUCzDXwxMZGwkTvoy1DiTcCc1NVaTgqjC2+hZAL2wVY9MK0NAkHI++htDgqrqjsq3Mvt1FYyZJvvkDqdSFE4A114n1RTVCQoXJEkC8WnoWxjcT2kbw2gb+s2aqh+gTDSBAN0mIJkMvbfOJOrWPHmYbL9YyzC/MOENJAjsjNESCbj1HuRBInOe86BUTUzH/CUBTDQQdi3yY2AwJ8b7cfzXp92ockWmirSlRhMONrUgknAOwnOltePLGXzM2xgKM7CIH41axYCFs8xijajHvlXGViKoo1aVWrWkmjJDiML7ZdVDtA2BkxgGNdaHOaNZFJAVwP4ivi1si20A5kGcYx5jVfC9iAogbjt+Z7ZAj50Ur8Qa7K7MyVoCu9wioJi58/WNi36sZnfn6RDvVTvDDGM/HcezdCr0sbqiqMAZ2nN0Md9SeF5kKarllZTJMbkiYMzOSDOd9FORcWH+m1KdhYgj6jA7/YT9/zpX5nxFM16i/T1fzbEbx2GNid9sYhOJrBFS2mnGCahfja1QXXkszAWki6AerAgzPk43+NK/BCrTNQlArGoClNVUREThQArsAIwGkL8kugqUxTpmoGi00za+CwyhMGD0kiJ/TMb64864SkvtqkFzNwECMyLTk9QGTEz43AjqSraJU6nqGZr7RX51RddiKimQ14jrX9YbBVrgZIicHN2hnHcZUpMzU5CvBDXFllgGIBmDkN+Bo7VpsoYGGFpauLhAWIUAzhpt8nBP35rwtNKCC24hSqlh9OScjs8OY82j7atLmUizBGW6MU69SoTEkuJYyTIjJmfgf11twZqs1tIEyOoZ7kntkGSYjR2vwllKo9sXiCSImSvSuNhG/fQ+jKyaYtBAByTmN/zv+dPxlcgutozEWyGMvFUpoU7hsQN/j/lr3XlOf8ADpP8234OvdZisVJA9ZWqiRFFnNF5pOCQRB/1kD84nbU7mFBFd2WLaiCqs7gNh1A2PXO2wjzqC1Jyxemw91QDYBEgrlqfmCTK6mU+OFVbWIFZJgmYKuoXbZcquP8AMNs602Y3fpzHgniCKnDJ7QIBaqzeDJgksfEW2/8A5fEOHp2tUpNdTKQAqgsDMG0EmMEZPbcdtLPHUQGpgNarJkZlTJkY3ImDpk5Kj29SQwmQMhhuCMyDt9wJGldS34cW4pdo2PxnuslwCm0lDcYkGDTIJ+l8dMEG3zGp/KK1EtIDhrCHRh1U7VlSG+lwoMBsErvMZXOGqGmzKwuDYClZkHcn/JbGT3xOiVfmLBUpUQ1Ww/xHpVFDCdsE4GMg7yZ1lFTQVR/EUPnOPOedsM02QuBFSoFHUVYkYOxHfHcxGkkepq1WqR11UYyy+3MTkkFWVpnY3CPnQ3nleoCwubLEFgd/jBzMTqJymFcE5nB/Pn/WexAOtbH0uNFsi/nLLBdlAjHxHCUSgq12bubQtpE/EsTmJaYkj5OoAqowK8NSK3AhslmYAAkkkSAJ7Ht9tduYBGVyXEfqJmcLCgATi5nJx/uBfCcwgCmplFnJEEzN0idoOxnYeNNx0whFqraFOV8FcArKzFh0me2x7kEqCTGMT8TzblEMwmGu/h/CKZZ2ntG0xPfEHRnldRFJKN1FiYaDDsxHSYG5IHbcb6hcRxoAZJJ2QKoGTEyzZLeBAjvk5FfxWOQgSK9IL4pGFEOhBDMROBIB/SIGPsNa8rQTMkwp/BOBBOJz37xqUbX4VWfBFRrcEifDA5gj+sdsjblfGpToszKCAyqowTGWYgHB6gInAJ8xq3ViTwYVo8zqU6ZWAskAoSQVkqN8SdxjI31P4Wm4yWsqL9DtablPZ+rqB+PA76Vq3EQGPUVMhryA0QNiCRJPeYnU/mPNw6IKAvIHUIOAfqFwgqRj+uq2TGdQAXnkyXzNdVsYU4EvSoOtdgJcFQcsYmKgzAuDDz99DqfHu1RkB9zaMeJgwMTB7+Nd+R3FTdtba5Jm4YMRtvnbUbmT+1VBFqjd2j8Dbx/18ryKusoNzFZAGOmE69EIVspqIAYqDNs4Ej5M77XfvqOKsvbpIYN+qQe+QR3xjcffXGpx9P27rhDHJM5I77HExjPf50B4nimqXKrCGwYAyJu/1/tpmPGNtUfiCIvzhnj+emtSSndNMkYI+kqpNnyIggn+2ooQ3UxSgzJyMmI6Qex++o/KKASm92cnHeQCfOJ7/YfGuXJS3RLA2tspE77x2wYAxMacqLiBCihJxkodoyUOIBRCxiSWtOIER/qdZqHzamqlVJwq5gxMnGf21mqKYFyDUTEaLJJgLiBie4Mg+P8AqdSOUZqMTBLESSPMz+fnWazV/LxGNzJHqGuyvRZTBtYT/wC5f9tHaTkELOMf7RO8R/vrNZqnm+BYl+JI4lfepAVJYHcEmO3bbSy3Co3FMCoi04GJ+8b/AJ1ms0ODZdoI5gznVMKYUQA6wPEhifxrTjRDADAjtjz41ms1oDdBGL2mVUFzD4P+h1quACI87dwd/wCv/UazWa4cRslcLUKVqbLuCGHfNsznG+dcqZJqGmSbADAk9ojO+s1moUDVOeG6VBTwGQDBJ/IaAf2xqLzRQtwAEWTHyXck/uo/bWazUA7/AKzhz9J39L8vp1+Ko0aq3U3qEMskSPEgg629T8W6cRxNOmfbSiwWktMBAoJE/TEk+TJ1ms04i2ncLDXKM0KRMkkXEk7nydKvq+obznxrNZrK6T/sN9fvKqfEYDr1TCCcWzrbgFucKdjE/wBNZrNaZ4jl+IRn5hTFKmDTlTsSCciEEHzt31x9L8Kj1FLLJ8/Y6zWaUx8hj2Hmjl/3XRqVKV6BpLzM5gY/bWazWarr8Iju5n//2Q=="/>
          <p:cNvSpPr>
            <a:spLocks noChangeAspect="1" noChangeArrowheads="1"/>
          </p:cNvSpPr>
          <p:nvPr/>
        </p:nvSpPr>
        <p:spPr bwMode="auto">
          <a:xfrm>
            <a:off x="460375" y="-1485900"/>
            <a:ext cx="2486025" cy="374332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4" name="Picture 8" descr="http://upload.wikimedia.org/wikipedia/commons/thumb/c/c1/Lycopodiella_inundata_001.jpg/220px-Lycopodiella_inundata_00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9702" y="33020"/>
            <a:ext cx="3408313" cy="6597352"/>
          </a:xfrm>
          <a:prstGeom prst="rect">
            <a:avLst/>
          </a:prstGeom>
          <a:noFill/>
          <a:extLst>
            <a:ext uri="{909E8E84-426E-40DD-AFC4-6F175D3DCCD1}">
              <a14:hiddenFill xmlns="" xmlns:a14="http://schemas.microsoft.com/office/drawing/2010/main">
                <a:solidFill>
                  <a:srgbClr val="FFFFFF"/>
                </a:solidFill>
              </a14:hiddenFill>
            </a:ext>
          </a:extLst>
        </p:spPr>
      </p:pic>
      <p:pic>
        <p:nvPicPr>
          <p:cNvPr id="4106" name="Picture 10" descr="https://encrypted-tbn2.gstatic.com/images?q=tbn:ANd9GcSmOnxfmt2OuX7D6DCeQyTsEWSOcn6nIkcPkw4XSVuL8rPzT09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51920" y="233362"/>
            <a:ext cx="4104456" cy="621997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554783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20840"/>
            <a:ext cx="8964488" cy="3416320"/>
          </a:xfrm>
          <a:prstGeom prst="rect">
            <a:avLst/>
          </a:prstGeom>
        </p:spPr>
        <p:txBody>
          <a:bodyPr wrap="square">
            <a:spAutoFit/>
          </a:bodyPr>
          <a:lstStyle/>
          <a:p>
            <a:pPr algn="just"/>
            <a:r>
              <a:rPr lang="fr-FR" sz="2400" b="1" cap="all" dirty="0">
                <a:latin typeface="Times New Roman" panose="02020603050405020304" pitchFamily="18" charset="0"/>
                <a:cs typeface="Times New Roman" panose="02020603050405020304" pitchFamily="18" charset="0"/>
              </a:rPr>
              <a:t>3.  </a:t>
            </a:r>
            <a:r>
              <a:rPr lang="fr-FR" sz="2400" b="1" cap="all" dirty="0" err="1" smtClean="0">
                <a:latin typeface="Times New Roman" panose="02020603050405020304" pitchFamily="18" charset="0"/>
                <a:cs typeface="Times New Roman" panose="02020603050405020304" pitchFamily="18" charset="0"/>
              </a:rPr>
              <a:t>sphenophyta</a:t>
            </a:r>
            <a:r>
              <a:rPr lang="fr-FR" sz="2400" b="1" cap="all" dirty="0" smtClean="0">
                <a:latin typeface="Times New Roman" panose="02020603050405020304" pitchFamily="18" charset="0"/>
                <a:cs typeface="Times New Roman" panose="02020603050405020304" pitchFamily="18" charset="0"/>
              </a:rPr>
              <a:t> </a:t>
            </a:r>
            <a:r>
              <a:rPr lang="fr-FR" sz="2400" b="1" cap="all" dirty="0">
                <a:latin typeface="Times New Roman" panose="02020603050405020304" pitchFamily="18" charset="0"/>
                <a:cs typeface="Times New Roman" panose="02020603050405020304" pitchFamily="18" charset="0"/>
              </a:rPr>
              <a:t>(</a:t>
            </a:r>
            <a:r>
              <a:rPr lang="fr-FR" sz="2400" b="1" cap="all" dirty="0" err="1">
                <a:latin typeface="Times New Roman" panose="02020603050405020304" pitchFamily="18" charset="0"/>
                <a:cs typeface="Times New Roman" panose="02020603050405020304" pitchFamily="18" charset="0"/>
              </a:rPr>
              <a:t>calamopsida</a:t>
            </a:r>
            <a:r>
              <a:rPr lang="fr-FR" sz="2400" b="1" cap="all" dirty="0">
                <a:latin typeface="Times New Roman" panose="02020603050405020304" pitchFamily="18" charset="0"/>
                <a:cs typeface="Times New Roman" panose="02020603050405020304" pitchFamily="18" charset="0"/>
              </a:rPr>
              <a:t> ou </a:t>
            </a:r>
            <a:r>
              <a:rPr lang="fr-FR" sz="2400" b="1" cap="all" dirty="0" err="1">
                <a:latin typeface="Times New Roman" panose="02020603050405020304" pitchFamily="18" charset="0"/>
                <a:cs typeface="Times New Roman" panose="02020603050405020304" pitchFamily="18" charset="0"/>
              </a:rPr>
              <a:t>spenopsida</a:t>
            </a:r>
            <a:r>
              <a:rPr lang="fr-FR" sz="2400" b="1" cap="all" dirty="0">
                <a:latin typeface="Times New Roman" panose="02020603050405020304" pitchFamily="18" charset="0"/>
                <a:cs typeface="Times New Roman" panose="02020603050405020304" pitchFamily="18" charset="0"/>
              </a:rPr>
              <a:t>)</a:t>
            </a:r>
            <a:endParaRPr lang="fr-FR" sz="2400" dirty="0">
              <a:latin typeface="Times New Roman" panose="02020603050405020304" pitchFamily="18" charset="0"/>
              <a:cs typeface="Times New Roman" panose="02020603050405020304" pitchFamily="18" charset="0"/>
            </a:endParaRPr>
          </a:p>
          <a:p>
            <a:pPr algn="just"/>
            <a:r>
              <a:rPr lang="fr-FR" sz="2400" cap="small" dirty="0">
                <a:latin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a:p>
            <a:pPr algn="just"/>
            <a:r>
              <a:rPr lang="fr-FR" sz="2400" b="1" cap="small" dirty="0" err="1">
                <a:latin typeface="Times New Roman" panose="02020603050405020304" pitchFamily="18" charset="0"/>
                <a:cs typeface="Times New Roman" panose="02020603050405020304" pitchFamily="18" charset="0"/>
              </a:rPr>
              <a:t>Calamitales</a:t>
            </a:r>
            <a:r>
              <a:rPr lang="fr-FR" sz="2400" b="1" cap="small" dirty="0">
                <a:latin typeface="Times New Roman" panose="02020603050405020304" pitchFamily="18" charset="0"/>
                <a:cs typeface="Times New Roman" panose="02020603050405020304" pitchFamily="18" charset="0"/>
              </a:rPr>
              <a:t>  et  </a:t>
            </a:r>
            <a:r>
              <a:rPr lang="fr-FR" sz="2400" b="1" cap="small" dirty="0" err="1">
                <a:latin typeface="Times New Roman" panose="02020603050405020304" pitchFamily="18" charset="0"/>
                <a:cs typeface="Times New Roman" panose="02020603050405020304" pitchFamily="18" charset="0"/>
              </a:rPr>
              <a:t>shenophyllales</a:t>
            </a:r>
            <a:endParaRPr lang="fr-FR" sz="2400" b="1" cap="small" dirty="0">
              <a:latin typeface="Times New Roman" panose="02020603050405020304" pitchFamily="18" charset="0"/>
              <a:cs typeface="Times New Roman" panose="02020603050405020304" pitchFamily="18" charset="0"/>
            </a:endParaRPr>
          </a:p>
          <a:p>
            <a:pPr algn="just"/>
            <a:r>
              <a:rPr lang="fr-FR" sz="2400" dirty="0">
                <a:latin typeface="Times New Roman" panose="02020603050405020304" pitchFamily="18" charset="0"/>
                <a:cs typeface="Times New Roman" panose="02020603050405020304" pitchFamily="18" charset="0"/>
              </a:rPr>
              <a:t>Plantes fossiles apparues au Dévonien et ayant vécu respectivement jusqu'au Permien et au Trias.</a:t>
            </a:r>
          </a:p>
          <a:p>
            <a:pPr algn="just"/>
            <a:r>
              <a:rPr lang="fr-FR" sz="2400" dirty="0">
                <a:latin typeface="Times New Roman" panose="02020603050405020304" pitchFamily="18" charset="0"/>
                <a:cs typeface="Times New Roman" panose="02020603050405020304" pitchFamily="18" charset="0"/>
              </a:rPr>
              <a:t> </a:t>
            </a:r>
          </a:p>
          <a:p>
            <a:pPr algn="just"/>
            <a:r>
              <a:rPr lang="fr-FR" sz="2400" b="1" cap="small" dirty="0" err="1">
                <a:latin typeface="Times New Roman" panose="02020603050405020304" pitchFamily="18" charset="0"/>
                <a:cs typeface="Times New Roman" panose="02020603050405020304" pitchFamily="18" charset="0"/>
              </a:rPr>
              <a:t>Equisetales</a:t>
            </a:r>
            <a:endParaRPr lang="fr-FR" sz="2400" b="1" cap="small" dirty="0">
              <a:latin typeface="Times New Roman" panose="02020603050405020304" pitchFamily="18" charset="0"/>
              <a:cs typeface="Times New Roman" panose="02020603050405020304" pitchFamily="18" charset="0"/>
            </a:endParaRPr>
          </a:p>
          <a:p>
            <a:pPr algn="just"/>
            <a:r>
              <a:rPr lang="fr-FR" sz="2400" dirty="0">
                <a:latin typeface="Times New Roman" panose="02020603050405020304" pitchFamily="18" charset="0"/>
                <a:cs typeface="Times New Roman" panose="02020603050405020304" pitchFamily="18" charset="0"/>
              </a:rPr>
              <a:t>Arbres remontant au Carbonifère et ne comptant actuellement qu'un seul genre herbacé: Equisetum (prêle)</a:t>
            </a:r>
          </a:p>
        </p:txBody>
      </p:sp>
    </p:spTree>
    <p:extLst>
      <p:ext uri="{BB962C8B-B14F-4D97-AF65-F5344CB8AC3E}">
        <p14:creationId xmlns="" xmlns:p14="http://schemas.microsoft.com/office/powerpoint/2010/main" val="35507472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group of small erect plants with unbranched segmented stems. Whorls of small leaves sprout from each segment, thicker at the top end and absent in the lower portion of the stem, giving it the appearance of a bottle brush or a horse's tail."/>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7622" y="0"/>
            <a:ext cx="2512169" cy="68579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294697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136339"/>
            <a:ext cx="8784976" cy="2308324"/>
          </a:xfrm>
          <a:prstGeom prst="rect">
            <a:avLst/>
          </a:prstGeom>
        </p:spPr>
        <p:txBody>
          <a:bodyPr wrap="square">
            <a:spAutoFit/>
          </a:bodyPr>
          <a:lstStyle/>
          <a:p>
            <a:r>
              <a:rPr lang="fr-FR" sz="2400" dirty="0">
                <a:latin typeface="Times New Roman" panose="02020603050405020304" pitchFamily="18" charset="0"/>
                <a:cs typeface="Times New Roman" panose="02020603050405020304" pitchFamily="18" charset="0"/>
              </a:rPr>
              <a:t> </a:t>
            </a:r>
          </a:p>
          <a:p>
            <a:r>
              <a:rPr lang="fr-FR" sz="2400" b="1" cap="all" dirty="0">
                <a:latin typeface="Times New Roman" panose="02020603050405020304" pitchFamily="18" charset="0"/>
                <a:cs typeface="Times New Roman" panose="02020603050405020304" pitchFamily="18" charset="0"/>
              </a:rPr>
              <a:t>4.  </a:t>
            </a:r>
            <a:r>
              <a:rPr lang="fr-FR" sz="2400" b="1" cap="all" dirty="0" err="1">
                <a:latin typeface="Times New Roman" panose="02020603050405020304" pitchFamily="18" charset="0"/>
                <a:cs typeface="Times New Roman" panose="02020603050405020304" pitchFamily="18" charset="0"/>
              </a:rPr>
              <a:t>pterophyta</a:t>
            </a:r>
            <a:r>
              <a:rPr lang="fr-FR" sz="2400" b="1" cap="all" dirty="0">
                <a:latin typeface="Times New Roman" panose="02020603050405020304" pitchFamily="18" charset="0"/>
                <a:cs typeface="Times New Roman" panose="02020603050405020304" pitchFamily="18" charset="0"/>
              </a:rPr>
              <a:t> (</a:t>
            </a:r>
            <a:r>
              <a:rPr lang="fr-FR" sz="2400" b="1" cap="all" dirty="0" err="1">
                <a:latin typeface="Times New Roman" panose="02020603050405020304" pitchFamily="18" charset="0"/>
                <a:cs typeface="Times New Roman" panose="02020603050405020304" pitchFamily="18" charset="0"/>
              </a:rPr>
              <a:t>filicopsida</a:t>
            </a:r>
            <a:r>
              <a:rPr lang="fr-FR" sz="2400" b="1" cap="all" dirty="0">
                <a:latin typeface="Times New Roman" panose="02020603050405020304" pitchFamily="18" charset="0"/>
                <a:cs typeface="Times New Roman" panose="02020603050405020304" pitchFamily="18" charset="0"/>
              </a:rPr>
              <a:t> ou </a:t>
            </a:r>
            <a:r>
              <a:rPr lang="fr-FR" sz="2400" b="1" cap="all" dirty="0" err="1">
                <a:latin typeface="Times New Roman" panose="02020603050405020304" pitchFamily="18" charset="0"/>
                <a:cs typeface="Times New Roman" panose="02020603050405020304" pitchFamily="18" charset="0"/>
              </a:rPr>
              <a:t>pteropsida</a:t>
            </a:r>
            <a:r>
              <a:rPr lang="fr-FR" sz="2400" b="1" cap="all" dirty="0">
                <a:latin typeface="Times New Roman" panose="02020603050405020304" pitchFamily="18" charset="0"/>
                <a:cs typeface="Times New Roman" panose="02020603050405020304" pitchFamily="18" charset="0"/>
              </a:rPr>
              <a:t>)</a:t>
            </a:r>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a:t>
            </a:r>
          </a:p>
          <a:p>
            <a:r>
              <a:rPr lang="fr-FR" sz="2400" dirty="0">
                <a:latin typeface="Times New Roman" panose="02020603050405020304" pitchFamily="18" charset="0"/>
                <a:cs typeface="Times New Roman" panose="02020603050405020304" pitchFamily="18" charset="0"/>
              </a:rPr>
              <a:t>Ce sont les fougères.  Nées au Dévonien, elles se sont diversifiées pendant le Carbonifère.  Il existe de nombreux groupes fossiles.  Les groupes modernes n'ont cessé de s'épanouir depuis le Carbonifère.</a:t>
            </a:r>
          </a:p>
        </p:txBody>
      </p:sp>
    </p:spTree>
    <p:extLst>
      <p:ext uri="{BB962C8B-B14F-4D97-AF65-F5344CB8AC3E}">
        <p14:creationId xmlns="" xmlns:p14="http://schemas.microsoft.com/office/powerpoint/2010/main" val="3634676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60648"/>
            <a:ext cx="8424936" cy="5632311"/>
          </a:xfrm>
          <a:prstGeom prst="rect">
            <a:avLst/>
          </a:prstGeom>
        </p:spPr>
        <p:txBody>
          <a:bodyPr wrap="square">
            <a:spAutoFit/>
          </a:bodyPr>
          <a:lstStyle/>
          <a:p>
            <a:pPr marL="457200" indent="-457200" algn="just" eaLnBrk="0" hangingPunct="0">
              <a:buFontTx/>
              <a:buChar char="-"/>
            </a:pPr>
            <a:r>
              <a:rPr lang="fr-CH" sz="2400" dirty="0" smtClean="0">
                <a:latin typeface="Times New Roman" pitchFamily="18" charset="0"/>
                <a:cs typeface="Times New Roman" pitchFamily="18" charset="0"/>
              </a:rPr>
              <a:t>Le </a:t>
            </a:r>
            <a:r>
              <a:rPr lang="fr-CH" sz="2400" u="sng" dirty="0" smtClean="0">
                <a:latin typeface="Times New Roman" pitchFamily="18" charset="0"/>
                <a:cs typeface="Times New Roman" pitchFamily="18" charset="0"/>
              </a:rPr>
              <a:t>cycle de vie des </a:t>
            </a:r>
            <a:r>
              <a:rPr lang="fr-CH" sz="2400" i="1" u="sng" dirty="0" smtClean="0">
                <a:latin typeface="Times New Roman" pitchFamily="18" charset="0"/>
                <a:cs typeface="Times New Roman" pitchFamily="18" charset="0"/>
              </a:rPr>
              <a:t>Bryophytes</a:t>
            </a:r>
            <a:r>
              <a:rPr lang="fr-CH" sz="2400" dirty="0" smtClean="0">
                <a:latin typeface="Times New Roman" pitchFamily="18" charset="0"/>
                <a:cs typeface="Times New Roman" pitchFamily="18" charset="0"/>
              </a:rPr>
              <a:t> est une alternance entre 2 phases. </a:t>
            </a:r>
          </a:p>
          <a:p>
            <a:pPr marL="914400" lvl="1" indent="-457200" algn="just" eaLnBrk="0" hangingPunct="0">
              <a:buFontTx/>
              <a:buChar char="-"/>
            </a:pPr>
            <a:r>
              <a:rPr lang="fr-CH" sz="2400" b="1" dirty="0" smtClean="0">
                <a:solidFill>
                  <a:srgbClr val="339933"/>
                </a:solidFill>
                <a:effectLst>
                  <a:outerShdw blurRad="38100" dist="38100" dir="2700000" algn="tl">
                    <a:srgbClr val="C0C0C0"/>
                  </a:outerShdw>
                </a:effectLst>
                <a:latin typeface="Times New Roman" pitchFamily="18" charset="0"/>
                <a:cs typeface="Times New Roman" pitchFamily="18" charset="0"/>
              </a:rPr>
              <a:t>Gamétophyte</a:t>
            </a:r>
            <a:r>
              <a:rPr lang="fr-CH" sz="2400" dirty="0" smtClean="0">
                <a:latin typeface="Times New Roman" pitchFamily="18" charset="0"/>
                <a:cs typeface="Times New Roman" pitchFamily="18" charset="0"/>
              </a:rPr>
              <a:t> (</a:t>
            </a:r>
            <a:r>
              <a:rPr lang="fr-CH" sz="2400" u="sng" dirty="0" smtClean="0">
                <a:latin typeface="Times New Roman" pitchFamily="18" charset="0"/>
                <a:cs typeface="Times New Roman" pitchFamily="18" charset="0"/>
              </a:rPr>
              <a:t>haploïde</a:t>
            </a:r>
            <a:r>
              <a:rPr lang="fr-CH" sz="2400" dirty="0" smtClean="0">
                <a:latin typeface="Times New Roman" pitchFamily="18" charset="0"/>
                <a:cs typeface="Times New Roman" pitchFamily="18" charset="0"/>
              </a:rPr>
              <a:t>) : il s’agit de la phase de production des </a:t>
            </a:r>
            <a:r>
              <a:rPr lang="fr-CH" sz="2400" u="sng" dirty="0" smtClean="0">
                <a:latin typeface="Times New Roman" pitchFamily="18" charset="0"/>
                <a:cs typeface="Times New Roman" pitchFamily="18" charset="0"/>
              </a:rPr>
              <a:t>gamétanges</a:t>
            </a:r>
            <a:r>
              <a:rPr lang="fr-CH" sz="2400" dirty="0" smtClean="0">
                <a:latin typeface="Times New Roman" pitchFamily="18" charset="0"/>
                <a:cs typeface="Times New Roman" pitchFamily="18" charset="0"/>
              </a:rPr>
              <a:t> et des </a:t>
            </a:r>
            <a:r>
              <a:rPr lang="fr-CH" sz="2400" u="sng" dirty="0" smtClean="0">
                <a:latin typeface="Times New Roman" pitchFamily="18" charset="0"/>
                <a:cs typeface="Times New Roman" pitchFamily="18" charset="0"/>
              </a:rPr>
              <a:t>gamètes</a:t>
            </a:r>
            <a:r>
              <a:rPr lang="fr-CH" sz="2400" dirty="0" smtClean="0">
                <a:latin typeface="Times New Roman" pitchFamily="18" charset="0"/>
                <a:cs typeface="Times New Roman" pitchFamily="18" charset="0"/>
              </a:rPr>
              <a:t>. Il s’agit de la phase dominante, et est représentée par le </a:t>
            </a:r>
            <a:r>
              <a:rPr lang="fr-CH" sz="2400" u="sng" dirty="0" err="1" smtClean="0">
                <a:latin typeface="Times New Roman" pitchFamily="18" charset="0"/>
                <a:cs typeface="Times New Roman" pitchFamily="18" charset="0"/>
              </a:rPr>
              <a:t>thalloïde</a:t>
            </a:r>
            <a:r>
              <a:rPr lang="fr-CH" sz="2400" u="sng" dirty="0" smtClean="0">
                <a:latin typeface="Times New Roman" pitchFamily="18" charset="0"/>
                <a:cs typeface="Times New Roman" pitchFamily="18" charset="0"/>
              </a:rPr>
              <a:t> vert</a:t>
            </a:r>
            <a:r>
              <a:rPr lang="fr-CH" sz="2400" dirty="0" smtClean="0">
                <a:latin typeface="Times New Roman" pitchFamily="18" charset="0"/>
                <a:cs typeface="Times New Roman" pitchFamily="18" charset="0"/>
              </a:rPr>
              <a:t> (ou plante à feuilles). Il se développe depuis les </a:t>
            </a:r>
            <a:r>
              <a:rPr lang="fr-CH" sz="2400" u="sng" dirty="0" smtClean="0">
                <a:latin typeface="Times New Roman" pitchFamily="18" charset="0"/>
                <a:cs typeface="Times New Roman" pitchFamily="18" charset="0"/>
              </a:rPr>
              <a:t>spores haploïdes</a:t>
            </a:r>
            <a:r>
              <a:rPr lang="fr-CH" sz="2400" dirty="0" smtClean="0">
                <a:latin typeface="Times New Roman" pitchFamily="18" charset="0"/>
                <a:cs typeface="Times New Roman" pitchFamily="18" charset="0"/>
              </a:rPr>
              <a:t> en produisant de simples filaments appelés </a:t>
            </a:r>
            <a:r>
              <a:rPr lang="fr-CH" sz="2400" u="sng" dirty="0" smtClean="0">
                <a:latin typeface="Times New Roman" pitchFamily="18" charset="0"/>
                <a:cs typeface="Times New Roman" pitchFamily="18" charset="0"/>
              </a:rPr>
              <a:t>protonéma</a:t>
            </a:r>
            <a:r>
              <a:rPr lang="fr-CH" sz="2400" dirty="0" smtClean="0">
                <a:latin typeface="Times New Roman" pitchFamily="18" charset="0"/>
                <a:cs typeface="Times New Roman" pitchFamily="18" charset="0"/>
              </a:rPr>
              <a:t> (</a:t>
            </a:r>
            <a:r>
              <a:rPr lang="fr-CH" sz="2400" i="1" dirty="0" err="1" smtClean="0">
                <a:latin typeface="Times New Roman" pitchFamily="18" charset="0"/>
                <a:cs typeface="Times New Roman" pitchFamily="18" charset="0"/>
              </a:rPr>
              <a:t>Marchantiopsida</a:t>
            </a:r>
            <a:r>
              <a:rPr lang="fr-CH" sz="2400" dirty="0" smtClean="0">
                <a:latin typeface="Times New Roman" pitchFamily="18" charset="0"/>
                <a:cs typeface="Times New Roman" pitchFamily="18" charset="0"/>
              </a:rPr>
              <a:t> et </a:t>
            </a:r>
            <a:r>
              <a:rPr lang="fr-CH" sz="2400" i="1" dirty="0" err="1" smtClean="0">
                <a:latin typeface="Times New Roman" pitchFamily="18" charset="0"/>
                <a:cs typeface="Times New Roman" pitchFamily="18" charset="0"/>
              </a:rPr>
              <a:t>Bryopsida</a:t>
            </a:r>
            <a:r>
              <a:rPr lang="fr-CH" sz="2400" dirty="0" smtClean="0">
                <a:latin typeface="Times New Roman" pitchFamily="18" charset="0"/>
                <a:cs typeface="Times New Roman" pitchFamily="18" charset="0"/>
              </a:rPr>
              <a:t>). Les protonéma développent une ou plus structures en forme de bourgeon qui se différencient pour former le </a:t>
            </a:r>
            <a:r>
              <a:rPr lang="fr-CH" sz="2400" u="sng" dirty="0" smtClean="0">
                <a:latin typeface="Times New Roman" pitchFamily="18" charset="0"/>
                <a:cs typeface="Times New Roman" pitchFamily="18" charset="0"/>
              </a:rPr>
              <a:t>gamétophyte</a:t>
            </a:r>
            <a:r>
              <a:rPr lang="fr-CH" sz="2400" dirty="0" smtClean="0">
                <a:latin typeface="Times New Roman" pitchFamily="18" charset="0"/>
                <a:cs typeface="Times New Roman" pitchFamily="18" charset="0"/>
              </a:rPr>
              <a:t> et </a:t>
            </a:r>
            <a:r>
              <a:rPr lang="fr-CH" sz="2400" u="sng" dirty="0" smtClean="0">
                <a:latin typeface="Times New Roman" pitchFamily="18" charset="0"/>
                <a:cs typeface="Times New Roman" pitchFamily="18" charset="0"/>
              </a:rPr>
              <a:t>rhizoïdes</a:t>
            </a:r>
            <a:r>
              <a:rPr lang="fr-CH" sz="2400" dirty="0" smtClean="0">
                <a:latin typeface="Times New Roman" pitchFamily="18" charset="0"/>
                <a:cs typeface="Times New Roman" pitchFamily="18" charset="0"/>
              </a:rPr>
              <a:t> plus complexes. La différentiation chez la plante se fait par </a:t>
            </a:r>
            <a:r>
              <a:rPr lang="fr-CH" sz="2400" u="sng" dirty="0" smtClean="0">
                <a:latin typeface="Times New Roman" pitchFamily="18" charset="0"/>
                <a:cs typeface="Times New Roman" pitchFamily="18" charset="0"/>
              </a:rPr>
              <a:t>division cellulaire apicale</a:t>
            </a:r>
            <a:r>
              <a:rPr lang="fr-CH" sz="2400" dirty="0" smtClean="0">
                <a:latin typeface="Times New Roman" pitchFamily="18" charset="0"/>
                <a:cs typeface="Times New Roman" pitchFamily="18" charset="0"/>
              </a:rPr>
              <a:t> et toutes les divisions cellulaires du gamétophyte sont </a:t>
            </a:r>
            <a:r>
              <a:rPr lang="fr-CH" sz="2400" u="sng" dirty="0" smtClean="0">
                <a:latin typeface="Times New Roman" pitchFamily="18" charset="0"/>
                <a:cs typeface="Times New Roman" pitchFamily="18" charset="0"/>
              </a:rPr>
              <a:t>mitotiques</a:t>
            </a:r>
            <a:r>
              <a:rPr lang="fr-CH" sz="2400" dirty="0" smtClean="0">
                <a:latin typeface="Times New Roman" pitchFamily="18" charset="0"/>
                <a:cs typeface="Times New Roman" pitchFamily="18" charset="0"/>
              </a:rPr>
              <a:t> (la division méiotique ne se trouvant que lors de la production des spores dans la capsule). La gamétophyte porte les </a:t>
            </a:r>
            <a:r>
              <a:rPr lang="fr-CH" sz="2400" u="sng" dirty="0" smtClean="0">
                <a:latin typeface="Times New Roman" pitchFamily="18" charset="0"/>
                <a:cs typeface="Times New Roman" pitchFamily="18" charset="0"/>
              </a:rPr>
              <a:t>gamétanges</a:t>
            </a:r>
            <a:r>
              <a:rPr lang="fr-CH" sz="2400" dirty="0" smtClean="0">
                <a:latin typeface="Times New Roman" pitchFamily="18" charset="0"/>
                <a:cs typeface="Times New Roman" pitchFamily="18" charset="0"/>
              </a:rPr>
              <a:t> : </a:t>
            </a:r>
            <a:endParaRPr lang="fr-CH"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TEhUUExQWFhQXGBcYFhgWFxgYFxkcHBQXGBUXGBwYHCggGRolHBcUITEhJSkrLi4uFx8zODMsNygtLiwBCgoKDg0OGxAQGywkICQsLCwsLCwsLCwsLCwsLCwsLCwsLCwsLCwsLCwsLCwsLCwsLCwsLCwsLCwsLCwsLCwsLP/AABEIALcBEwMBIgACEQEDEQH/xAAcAAABBQEBAQAAAAAAAAAAAAAEAAIDBQYBBwj/xABLEAABAwIDBAUGCggEBgMBAAABAAIRAyEEMUEFElFhByJxgZEGE6GxwdIUIzIzQlRzstHwFyREk6Oz4fFSY4OSQ1NicqLCZHSCFf/EABgBAAMBAQAAAAAAAAAAAAAAAAECAwAE/8QAIxEAAgIDAQACAwEBAQAAAAAAAAECEQMSITFBURMiMgRxYf/aAAwDAQACEQMRAD8AvfL3ysds9lJzabannHOb1nFsQ0OmwPFY+l0u1XX+CUwOJqu9jEZ04tmlhR/mP+4F5nQowL8FzcSQmSbiem0ek2s4T8Gp/vH+4mVOlKo0ScPTGkecf7i8xwmKdM5gGw0RtCuCIcRN5HtS9vpLeV9ZtP0wVfqtP9673Fyp0yVBb4LTPZVd7i83xdO+6OKGqUwFZKJWMrPWKHSzVcJ+C0/3rvcXT0s1Zj4LTP8Aqu9xeaYB/VupRWg8ykaok8srPQ63S7UaY+C0zx+Nd7i7R6XahmcNTbHGq6//AILzWq0ZqCtQcACQQDlIWVMdTb+T1JvS3VcYZhWO4xUd7qnHSjV1w1MH7V3uLz7ZFMBsgX4+tLFg77QBnmdLKbl2kTeWV0jfP6Vao/ZqZ/1Xe4h63S9Wb+yMI4iq6PuLFY8CBA1hQV/kxmIWjICzS+T0TA9K1Wo0n4MwAGPnHHT/ALUSOkyp9XZ/vPurzDZlN4aQ22txYKxo0ct5xJ1vaexab7wMssr4ze/pNqfV2R/3u/BQYvpUrMbvDC0yNfjHD/1WKdTEyLH0T2ILHOcBBIIOoEdyEZWwRyzv02jemWqbDCMP+q73UczpPxJ/Y6Y7azvdXl+ynhlTeItcDlzVu3aDTkHHsaqT4+IpPJJeHoI6Sa27Jw1OeHnHR47qhd0qvb8vDtb/APtxHcQ1Yuo90BwbOcj6XL+yCxWMpFjmuOmRBBn8UibbJrJNs3OG6Wq1QkMwjCBqarhbT6KOb0l1dcPT7qjvdXkWzcW5hhrd7ei2varqmazswxn/AJFPkjT+B5ykn6ejO6Sn6UGf7z7qFxHSrUpiXYVscW1CfGWiFhNotqtALOsAL2l3aqbF7Tc9pYWgcc5t6kIRcjQlN9s9PwfS1VqG2FpgC5+Nd7maNb0mv+rs/wB591eVbHxMS3dJJiI5K1Y0yCbcBrlFz7EMnHQs8kk/TfjpNqfV2fvHe6oKvSpUB3Rh6U2sarmnu6sLCvpv0cO9vtUOH2eZL6h3iT3W1KEWl6wLK/lnpB6S6muHZ+8d7qjr9J9VrS4YZhgSfjCP/VYoOJCC2gzqEukt1gwe3gUsXbBHLNv03mE6VqrwSMKwRl8Y6/g1GYLpJqVKtKn8HYN97GE77jG88NJjd0lec7LY3zfVkXOf5yRuyXD4Th4mfP0ctPjmZ8olM3+1IP5ZbUmfUDMI0CN0HtAJXEQQkurSJ1HhfTe4ilhSP+ZU/lheSYnGOcN3Iar1vpvJFLCxc+cqfywvG98glJBcQslbC6VQMbOui5h2l1yhWCSArGofNt5nJaS+CUlX/WDB/WK5VuRwR2y8O5pO8w9YCCRleyNqYRpiQM7xY9inKajIWU1FkNCiPNjidfzogKzXC4aSrejShsXzOegmyc8f2U1OmSUqZRMrzY2WkfTD2wbgi3hZV+MwYcJjLh+bo/CVi5gJzFj4WK2Rqk0GbTVoHwNIsBYTJJkAZQp2i8xdS1KBIMCHaH86KKwtrF4y7uSnd9EfSGrkYjvQtX8lFuIIyMZSclNSwbXsuSDkO4cEbowHhsQ0NjXszRO46JiAY1v4KKlhtx+6RckRGRE+hWeIp7wIGZyQb6ZgFBpc6BlmeSbjKRc7zQ1g72kalG4FkM7SSU9gBJOvyZ9JAQ2pmTorRstrXsEkgzM8uzRWDyG5wOGgSq5i/FR1WAvBIBgLOTfpm7JDfvVR5QYcbodbeBg8TKuQZPtVVttkObYEuF+7VPjlUhoOpFdsfHMpb283PUZjiFb0cdvkblN55mAFW7FwLHVYfoC4NNpK0T6rRab6Bok+AyVMzjt4Plcb8B31d1wDrSBf6M6gnRA7awjC3zlpmLR1p/BWxIydA5HLs4FD4rZbXCwg6HTvUYSpk4umUmzcQKRMgkERbMK1p1DUu0EN1JzPYFRtIkTlN44TdaOliQ+1IWEXIgD8VTIvkeZHXa4fJg9tio6FKo6d7qt/wjVGPYRkR36rjXCDvdW8RKltSJpjXNBt4f0VTtsPaB1iWnS2caxmrV8GAbcND3cFQbbe4P3C4uAgidJGvNVwq5D4k2yyw9QENDcov+HarDZA/WcPb/j0b8PjWqm2dVmmBlu2/BWWxKn6zh+t/wAeiIzzqs8EK/ev/TV+1H1ZKS7KS7TtPDOm0fF4T7Sp/LC8eDBJvK9d6c58zhYz84/7gXleHw9rqKdRRPI9QTJ1tE2o4k3Vlh8DvSZAExfWM+5WGFG4N0gC9joeF1nkSJvIkNwGJ842TZwzGpgZovuy4Jp48JuAJyvC7MtHMD1Lnl1kH3wcGwCngjKFG02Fhlpku8PUPYlAOqVdMuxA1NphjgI3h9LQ/wBUqWIa5xA9Oarxhg+sGzDS6J7fz6VSEU30eMbfTQfCRVb8WZjNuTgqyuST2d3aFZ0dm02iGgg5709b+nYicTQa/wCUL8rHkptxT4I6vhzDwWN/wxlpz71Hu7kCOq50CJkW1BGSkwDDulsRu66mTqOXHsR1KibEW5pLpgA3MkEWnQ9+fJdaJmLiSPCx7bqRpgRY5CciSeWQHeuPJE3/ADyWMRtbaMosBOmntUYcTM6ZKR/DTSU84eRnnosYEPPT83UUknnkI/OaNwzbu5RGsEyfG3pT20gHE8RlwM3juPpWugWBuqBtngjuy7UNtPCERUAsQJ9ls1aVqQJbOk98QQF3F095pafpRP8AuB9iylTNZnaOyzVIJkCY3tAtCyk1ghoDRwGZ7eJTq1MOZu5CwtwkWHgpPMtEBoDZ4DQBaeRsZybInkZOi/GI7JylVu2dmgUy9stjNsndIPtVtUp6ZgjX2rP7ZohsbjyWmZbvSB3cEcb7w0PSkL9IV3sPEG7A0HWZiNL8VUujRFbKrEVBBgGxK6Z9iWl1GiI0m6EqVnBwDmtNpaRbLOZyUrnXiZVPtHFHfEOJDcuXFc0Fs6JRVlg+tnIm1x/dZarmrfG1rQNVW1WQJ1XTg/Uti4zuEqkEeCt9i1v1zCt/+RQn981UdH0BWXkuC7G4YjLz9H+a1V1W1lNVtZ9iJJSkmK2eGdNx+Lwk/wDNf9wLznDlpMTnP9l6N03US+nhGjM1Kn3AsBQZDQ0gWGkQefaoSdRRDPSG0qG7YGRrPrCla3jknBo9icGqNnNZGwZgWjT1KB+KbTduusPlCNL3Edq5jq5Y5pGcGRym098qmxtYvdvHPK3BVhC/SkIW+ltS2kzdv8oTAjO9vWoPh5awiOMHhKqGZoysbKjxxTKPGosk2bst1Xrbwa0OgzM6F0QOBWgdsyllu5f9RvHG8EFVPk9iwCaZ+kZb2gXHeI8Fftd+F1LLKW1CZXKyRrbkzaLDgeI/BSU3AXM6CIMkxpy1nhKFp1iJ3mmGgkuyBuY3dSTa2l50RL3nLKFBokx9RxNwSE2ntEE+bf8AFmeq42a/kToVDWqAXPIAes+lD4rBeegb+7F8pnj3rRr5Mq+Q6uCCRcEZyCO8TmOeSGO8Y3TeRY3adDIROGwYDdx7jUZ9EOiWni1wuOxD4jCPpvY9lQubvDeD9JtJjMAH2rUgcCMdhA9pDQAR8nmeB7VzAgebbBybHeM/TKNay9tEyhQa07sbrdATmZJO7N4Fr5XSXwUCoMipUEEb264DQ2hzh3x2d6JdTMix17ALGT6FJVw1Qw6gxr3AwQ4kSMyG3ABJj0cEsRBEzeXCNWOFjI0IJyTPvgX9kLmXAMZntyyHp8Fx4058PC+ie10+1ckfhxy9OaQA3ck95Tmsm/L2/nwXKjg1u8bNBgmDA5+pS0nbwDmw4cQQZjhxKDCMLTnxVXtPZgqCfkuAAB0txA9aIdtB5aQynvOmw17wNR2rNbQ2rWqWjdgkwJBHIngFbDCTdopjg27AMWx7HFjrEfmQpKGJa0DOeK7UwznN3nOk8Df0rrtmu3ZkZTC7Li+M6bg1TDcZtCGAtN3eriquvXcbkZ8UbgcDkXXn0BWuIwYLY0i2mimnCDpIknGLpFTTaCAQVC2nvmAbBT4LZ9pdeTYadqc2gGlwjUepG0m+htJuiUYKLRZWHk7S3cThwMvP0f5rVXF1s0bsI/rOG+3ofzmJVb+RE22fWaS7KS6qOyjxDpj+Tg8/nKmVj82FgAbjScuZW96aHwzCH/MqfywvKMRXc7M5XAFo7FzSjaRDNG5FnisY1rXAmHAGBrlLYVXiNrucBYAjUanjyQzutJOageITxxxNDHEe+u4u3iSTzXSZuoZTg5V1+irj9EuFa0vbvmGzcjhqtX//AD6URuCNDJkjQzKrtl7Kpuph7pdM2BgCDF4uTr3q3o0g2zRAiN2TGl7zfs4rlyz7w5ss7fCvrbDpky0ubwAuJ77ovBNe1oDm9VgMumd6JIgZkoqlTdachJLuUmLZi1u7NKnVLmgm06cOR5j2JHNtUxHJtdEyoXNBNg4A+IUZqAXM6SZsAoa7dx3nLRYEZZn5Q0lS0q1JxALxBtwPYZySNfQodhnbzYF7dxHHnnkn+ZF7RIiwgjmOB/BRDBUx9GO9w07US1txfllnaBrnlKmIRYcOhoeQTu3de7oEaWnjxR9F4bMxJzEXAMxPCYyUdOoGmL7xBMRcNBA3jwk2/BMLesXC07s2BBi2usTcIvpmF08Q0Ah262TAP0ZOQPD1dihqhzXXEEcVG/gYPHXRUuE2wabnUa8wJa2oAHPbBtIPy2csxohGF+BSsbthtakzeo1qgaOqQHmQJsZFyMuYsq7yf8+S/dIc3N2+6AScjOe9nfxRm3q9ZrQ1255t92vpjq1ALiDJ5WsbI7yfpxRB/wARcTbgd0dtrzzXResO0Vtxj0gwVR765DgWebbdoOZJtvH6QvP5Kb5SUHO82QSBvbptYExuutrEo1zCK+9BhzN0nSQZaO2AiMbSLm2BJBa5sakGQDy5pHJKSYm3RuPbFJ4aLBjgByAMBS4Wnuta0aW9vrUr6ftzyXGAQI9IIPpUW+UIwbAEQ9w1e6/EByHq7OY6pUccybRaDutk87qxZTgGOJPMyZJSLLZWzt6UNqfDWZSvhC2zovPZb8+ldpNkcoyV7tHCgtuMrhVDxdo56XhXhLZFERUGhrRwHFdpVCJ3r3JHZwuiKjJ4d6hrCLnIKg1kbSRxMkkHS+gjJVm1KjmuaYAJkkaf1RdTaNMWk9wy/qo6NEOJJvaRN85KePOtDrnWiqq4px5Kz8msSTi8KP8APofzWqPEYEE2tbT0J3k3QIxuG5V6N/8AVaqxcWisZQaPsQpLhcuKlMtR4f00DqYT7Wp/LC8tczelendONQtpYVwzFSp9wLyKjjXNnWVFRbSolkg2+D3MKiewlTYeva4Taj+CKuxE2nQOKR4KfCYM1KjWAgE6nIACSVym46o3A4Co87zDu7v0iYg8o1TOdDObRd4TAspAhpffUkeqI9aNYyZ/DLj2oOnhqo/4u9zdTE+vJFsERJue7uz19hXFPvycknb9HMrAkiciRGoEwCRzt6ENineaJfAglofa+Zgi+eYUj2EHeb8rLtE3afCx0JVdtnadM0i1rpc4i2ogyd7gdE0Y2+BjG3wJx+JZ5l7g4ERbjMiBHFUmC2bWrguaAGzEuMAngOKrrucAJJOUXP4rX7GFdlMMfSs35PWaHQTMRPM5wrOP4489LOOkeek2zsHXpDdNRrhAid49wkW8Va0KhzLS0Wzi7uDYJkZmbWULapv1X8uqDPIbpN+2FNiQYgGHA2Ig6Qc5BzIvK45O305n12yLaGGFQ7wO68DqOaYI4Dsn1qKnjWlxYeo8ZteQP9pmCFNh6hIDSeuLGYG9zb+GiotvNArcy0T6h6ALck8VfDIm2lj3U6jgwgjMj5Qk3dlxN7cVYMwFJ3XgPLutvuvPG2Qjghdl7NpPp7x6x+lcgNvaw9eV0WzZQE+be9k8HSPB0o2vA2gzCYVm4aW63zbjLm3zOo4EaEckVhtllo3d6WtENOu7oHcIUFFjqYG85r3G0wG2iZzzyGnYpG1y0zrkZ8IPEKLb+xHZBiKQEEXIOvyRzgRJiYkwLlNLi4EObFyOTo1bPygQJ4+CfWrN6xFtyN8CTucDGZpm0OGWoGaDxWKomm6XsIIJABEzBLS0ZgzCZJvjQVYS08+zgE8MN9YsY/HRUuwXVakue9+4LWN3OjIOzAGZgobaOxGnEMayzHjeOsQetc8oiZzTfjV1YyirpmjoVmuLt1zXbvyiCLW15c1X1duU911jNwII3dQHTnGuSB8otl020mFjYIcG6mQQYmTnIzUlHyeptpOL5L90umbAxMAa96Chjq2ZKNWCUtuueTMQMrRM5kqMVJIPCe9LEbPdT3QRZ03mb6g8D/VNc5o3QL6iBPK8KtL2JSvolxWKa0bxtH5hAbQ2sN3qGSdcoUW06Bdf8967s7BNuXdY68IPtVY6pWxoqKVspmiT3rTNpltjEHkZ/BVDcJ8e1oykEchmryjB3oIs4xGl4G94Ep8juimR2iB1ME8LRmURsSj+tYfL5+j/ADWoPCvc6S46mI7b93BWGxj+s4f/AOxS/mtyUyPjPqxJclcXUdp4R07fM4X7R/3AvHmC69h6dfmcL9o/7gXj9NJB/qCTJWrpC4EpSkjoEK/2S2sG2ADLkb1pyyi5GXJUAbK17DUIG8xoMaO5WkRbsmylldInkHNa45lvdJ9cKR9MPEEWP58V1jdT2cUndQOIEjMjWwvHONNVz2QAK+0vNuLajSY+kIkgixI0KyuKfvPc4WlxPZJmPSrPaeKFR5cLCABOcBVzaYJuYE3MaSLxrafBdmJa9OnFwk2RinUqzXtbvETa95aQYjkTdbOjtWmRJD2ZfKYfWBdTbNw9BjR5ksMfTkbxnUnMdlkVvSO+M9eHaufLljJ+Ess1J+Cw1UGSCCMpFxxsdckJXr+au75uTcAy0kyN7i0km8WsicQ4iCBvQCN3UgxMcxEgaycpXeq8WhzXWnMEG35CkqXSS4Vu1a9M0HnfaQWndhwu6OpGsz7VReT2EdWdExAJc43ge0kpvk/sRuIqvaXw1nAdZ9yLeF881qsLsSnSM0y9pymQe0EEQQexXnKONa30rLWC1OUNkNYZa94doQQPREHsRdKjUa0kuDyA7dG6ASb7odBiOwDRSspu1Ij/ALf6+xCs2ozzjqbyGPDiADZpbmzrZTB1XMnJkesfTxDKjTDmuEdYcJzDgcuEckHiMX5khrwXNjquAAIAMFp/xRaDwQ+3HeaqMdTO69wO9ukXAiJGRm+fBVmNxj6nynTGWQA45BUUL6MkPxu03GsKlHeaWgBupgZyBaDOWSlq4IVwX02ebqi76MEB17vpT4lvgrTyfLPNdX5wzv6OzJGf0YjJW1F0GfA9147pWll14jOVcRX7Kw+7SZAOQJmczn/ZO+DE1t+bBm7fKS6THGwEq1NbeltgZtz5IGvQ3s5Dh8lwsR+I5FRUrbEshx2HDg3esGvDjYk2BEW0vmpa7A5pE2sbXkAyQO2EmVOtukw4QYykaFvEack6qQzdmGgndEwBOdvSt3iN0irMuDwkjW5EfistXwfm6tQ5BxkcgTJHsWnxOOpMduve1pIm+Wo8eSzW3sW0lvm3h1jMdtpVcW10UhsSClaTmmMpBp5nhw/MIQ7a6sbl4zm3IhO2XX3t4uMmYnXL1K2jXSmrXSRlA+cDxFgc/QhsTg3sBcxxkjrDjqrKtIEyAIOYkc0ysJZAM2znNMpMKkykwT6gaQBbQn2Izybe8YzDtP1iiT+9ZqpYFhwj1IryfH63h/tqX81vinWS34FZO+H1iVxdCS6DqPB+nX5nC/aP+4F5C1ev9OnzOF+0f9wLx0mVKH8gkSsKe5NDYCQMoEqJsK1xc0N+VIjtm355LaNDvpROsSB6VicOSHth27cdbhfPuW3oiwuXWzIHjZc+deEcp1rBlxBMchmfSqjbGPqUSWCC1zeqSDvNFwRM6XiVY7Rr02seHP3HAS28OmOq5upnK2krF4rEuqHec4uOUkyeSOHHfWbFC+saako7ZWANao2nvBszc8hJgankgaLVabF2aa9SN6A0SSPlROnP1K0mkmVk0jS0fJ6gwRubx4uMk+FvQi8Pg6dP5LQ282CTcG0QJfHOpUPtUhbFxMCZFzYmSe0R61wyk38nK5N/Jyhlu6tiZvI0d7DzWR8o/OUKzvNvcxtUSQ1xAOjpjnPitPtYObTNWmes0bwNiHNMbwPFpEd4Cxe1cXUrv33wLQA0QAOQPer/AOddsphXbLvyf8m2vY2sahvcCmYjOznZg9i0rcORHxtSBxLXW4FzmlxHes55P+Tz2tbVNV9PeAIbTMGNN6bd0LR0GFti97je7iD6gPSp5pW+Oxcr76EBmqo/KXZ8ltYaQx3iS089R4K+wrycx1hY8Msx/wBJVH5Q7XYQ+g0HfDgHSLACHWM3MwFHE5bcJxu+FA4K62DSo7u85zTUnJxA3b2IBznis9iMQBmr3Y+yaLqYqPLahImJ6reUa966ZpVbKtc6XTqtNxLd5riMxYwuY2m7cBpgb7DLW6GxBbbiCfQuYOhTb821oGpbHrUdOv5o7lV0NJPm3nIj/C46OHE5qHzwj88O4HGsqjqnrR1mnMeOahxW1w2q6mXNBsWuddsn6D4yjiOKrX4FtbFPDXDdgOcWkcBIbHPVXTcFTYI820DiQOzMpmoxdsakii+BVa+J3q7S1tMZNs3OQGkcSSZnwVntLANqBgLZhwy/wwd4E8MlaurwMp4j86qEPDhIMg5Rb+xGoQeRvvwjObMvtvY0XpC0EubOUaieWioV6HVZ+e5Y3b+GFOpI+S4b3YZuBy/FWw5duFccm+FO7NdpViwyITaB3ngHInRWuJwjSLWjULpbrjLSaTpk2FxQqTnDQS4exOwxkRYcgAAEPsthFKtNjYej+qc6sGC83tbsJUmutInJdpEjrza49KJ2E39aw5/z6P8AMb+KGwpGfHOVLsCsDjMO0R8/RiJM/GNlaIEmfWiSUpLr6dnTwfp1+Zwv2j/uBeOtzXsXTr8zhftH/cavIWMBUouogkyROhNAXXIEQrY8iuyACZ+llkb9sTHNa6piGtEvcAJAJJ45e1ZPYBms3kHH/wAT+K5tzaXnDutPUHpPH2BTnBzlQsoOUqINo4x1V+8/QQIEWGVuN0JvrjnLjc10JUiyVE9J02Cu/J/CNc4+cduxECd0k3mD4ZXUWEpsaLXKsdnVAH3AMi0wI7O1cuSfHRzzl9F5TY1uU9pJJ8SSSpzWa2N4xORJi+ccigGVedkBtTH74NMbpAcDvAyDAt6/QuOKcmR1sHxuIeH1WMf8WSbD5N844X4IFlIapOcRZNa4yutcQ6NDsRw81Ac/MyJcALmzeSP3rdW0GY48Z5+1Uez8WQzdOh9f9UaccGtJm8WnXkuaae3BGuj/ACi2k1lIup1N2q1zQADDxPypHYVjsNXJLnOJJNyTqTmV3bWLNWqXlsWAtlAyQAcV34sSjCjrhjSjQ+tV3jK03k3Qw/m95w36kneBBMXtAAjgbrKrV+Tjmilb5W8d6DnGRjSyH+jmPhsqqFI0mbYbDSMjFh3cELtDaNI0qlOsQx4aQWnUgdUs43iE2tihTbvlwEAkBxiYGXbJGXFY7bu0/P1A8N3YaBEzMalcuHG5u34c+PHsyTYWFfVfuttAknQf34LY4LZ7GEEy5wGbiTHYFlvJOtu1HTUDBAsY617Z8M+9atlYOmDOkj2FN/pbUg5/6Jn1wyS8wzMOvaTk7lzVFiMe74Sfg81WODfOBsxMXIdo6Iv4qWvtQ+cOHeAS4QHzDYc3Mj8NQjdn0BSpim0ggSZAgntubpFWNW/WLFa9Zyngqwq77qpLALRAMG8GBu2Oo4Kv2zRkNk7wkgSLifxjNXFfEkBrp6pgHsdYHxj0obHMDmubnafzzlLu9kwJuzJmmGm1o1GaMpcSQT+eSHNyBwz/AKrtSs1h6xJByHr/ALrq6yi6EvPxdRwEXETmcrlV1NrnGXRa08kQcVvtjIExf2p1GiJjn2I+DN0B13PmGB0cRr6Ef5IPNPGUCRc1qLb86rd4jnClpNESdJAR2xhOKw5j/jUe35xsoqfwFT+D6mKSdCS6bR1WeD9O3zOF+0f9xq8jZkvXOnb5jC/aP+4F5E02UV/KEmPBTaxsk7JQl0pkrFirY6lVLTLSQbixixsQmJJBUKCSSSWMW+zKcN3jaUR8KGYuZVSx7oibBTUnrmlHvTllH5LnGY4ho3TBde2YEZKt3zomlJhSRiorgiCadSVI2khXWRFAy2QszD8tYJUDg6YhTt4G/BcrZWzQADuANlWYmgWnlorF7SLqL4O55BdlwVIS1Kwlr0Ap0SRIFkZsvF+af1vkmA7lwPdKsWUQBwCrdpU7hwFjqnU1LjGU9nTGbQx76hhzt5rS7d0zOfoCESSVUqVIsklwstg4gMq3AuCJOnMLVU8RJzWJws70xOitX1XNaQDmuXPjUpHNmX7Bjofiy47x3QLmIkDK+iuW1w0tkxM/3gaLNYF27fTK+nPmrEY9jSTBJ/xEegcAo5INsSXpYUWEBwdJbvEtBIIAmQocXjgNLmSAPWTpr4IWptIRJBuDGnJVlTEFxvnHjeboQxuT/YGrH08yT4kwP7oXaTpHYR6lc1KgcACBECxAjwVPj8CAZadTbQXJELog1fSkGr6Q4GqAWzkrQMJII0KqcJQk3BjT2qwpEtPLKL+KadWbJVktSoGkSbTwPpVrsZ361hx/nUv5rVXV2BwzB9NlB5PmMbhhJI89Ri8x8c1JGNmjGz69lJJcXVR1nhHTt8xhftH/AHAvHZXsXTt8xhftH/cC8dS4/wCUBilJJJOYSSSUrGEkknUhJWbpAbomoAjsRLjAlJoTK7rLnu2c7dsgfiL2ROHqSEJSpSi204Fk0q8GnqlSDqWMDrEf1REAclWRkdQiHOLxDbdqk0ibr4JKtVpgEwVIWxr3rhwoIuIKexgAAS8FGebyOo8F0DVRV8xBjiutfGv4FYw6o4kXiFFINosMkQd3S0oWsd2EyRhuMwW82WtgjQKrojrQQryriwGG8HLLNA4dolPGTSKxm0icU2xKgq1t0GynN8wIQ1WiDqeKVVfRI0/RmHqz2oxxEGFXV6IF2rlKoU7in1FJQT6gkuh4H5BQ9aqd+2mSkZQJOUnslH0cLGnDePPgFtlE1qIsNiJG66zvZxTnscbZcz+bqWlRz5R281KGnd5628VJtXZJ/aIaFCOJ9CJaoKldrQLgSdeKVF+9JAtoeNtEOvpnfpyoMr6ZT7NVPsiiBicOdfhFC/8ArMVRj8WAQG5gzPD+qv8AyXdv1sM7Xz1GdLiq2YTqMo0x9ZKmfVBSToSXRw6jCeUnkHT2nTpitUfTDC5zfN7smQAZ3gVnz0C4T6ziP4fupJLR/kzF+gbCfWcR/D91L9A2E+s4j+H7qSS1gF+gXCfWcR/D91L9AuE+s4j+H7qSS1mF+gbCfWcR/D91Ob0D4QZYnEfw/dXEljEv6DcN9axHhS9xMPQVhdcViPCl7iSSOqBqhN6CsKP2rEeFL3E/9B+G+tYjwp+4upIao2iOM6DsKP2rEHtFP3E9vQjhgZGJr+FP3VxJbRAcI/RMehnD/Wa/hT91Mf0LYc/tNfwp+6kkgscfo344/RF+hDC5/Ca/hT91SjoWw31mv4U/dSSW0Vm/FEZV6E8M79prxwAp+1qiHQVhfrWJ/h+4kkjSQdUjr+gzCnPFYjwpe4ut6DcN9axHhS9xdSQpG1Q9vQnhh+01/Cn7iif0F4U3+E4ju837iSSKigKEUM/QPhPrWJ/h+6nt6DMKP2rEeFL3Eklmg6oeOhDDSP1rEHtFL3FO7obw5/aa47BT91dSQ0QNIsiHQtQBn4XiJIA+TSyGX0O1SU+hnDhoHwmuY1Ipz91JJFwT9C4RBa/QZhXGTisR4UvcRI6GsOBAxFcDS1P3UklnBPgNU+AbugfCEz8JxH8P3UZsvoaw1B7XtxNc7j2vAd5uJa4O0byhJJZr4C0emJJJIjH/2Q=="/>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data:image/jpeg;base64,/9j/4AAQSkZJRgABAQAAAQABAAD/2wCEAAkGBxQTEhUUExQWFhQXGBcYFhgWFxgYFxkcHBQXGBUXGBwYHCggGRolHBcUITEhJSkrLi4uFx8zODMsNygtLiwBCgoKDg0OGxAQGywkICQsLCwsLCwsLCwsLCwsLCwsLCwsLCwsLCwsLCwsLCwsLCwsLCwsLCwsLCwsLCwsLCwsLP/AABEIALcBEwMBIgACEQEDEQH/xAAcAAABBQEBAQAAAAAAAAAAAAAEAAIDBQYBBwj/xABLEAABAwIDBAUGCggEBgMBAAABAAIRAyEEMUEFElFhByJxgZEGE6GxwdIUIzIzQlRzstHwFyREk6Oz4fFSY4OSQ1NicqLCZHSCFf/EABgBAAMBAQAAAAAAAAAAAAAAAAECAwAE/8QAIxEAAgIDAQACAwEBAQAAAAAAAAECEQMSITFBURMiMgRxYf/aAAwDAQACEQMRAD8AvfL3ysds9lJzabannHOb1nFsQ0OmwPFY+l0u1XX+CUwOJqu9jEZ04tmlhR/mP+4F5nQowL8FzcSQmSbiem0ek2s4T8Gp/vH+4mVOlKo0ScPTGkecf7i8xwmKdM5gGw0RtCuCIcRN5HtS9vpLeV9ZtP0wVfqtP9673Fyp0yVBb4LTPZVd7i83xdO+6OKGqUwFZKJWMrPWKHSzVcJ+C0/3rvcXT0s1Zj4LTP8Aqu9xeaYB/VupRWg8ykaok8srPQ63S7UaY+C0zx+Nd7i7R6XahmcNTbHGq6//AILzWq0ZqCtQcACQQDlIWVMdTb+T1JvS3VcYZhWO4xUd7qnHSjV1w1MH7V3uLz7ZFMBsgX4+tLFg77QBnmdLKbl2kTeWV0jfP6Vao/ZqZ/1Xe4h63S9Wb+yMI4iq6PuLFY8CBA1hQV/kxmIWjICzS+T0TA9K1Wo0n4MwAGPnHHT/ALUSOkyp9XZ/vPurzDZlN4aQ22txYKxo0ct5xJ1vaexab7wMssr4ze/pNqfV2R/3u/BQYvpUrMbvDC0yNfjHD/1WKdTEyLH0T2ILHOcBBIIOoEdyEZWwRyzv02jemWqbDCMP+q73UczpPxJ/Y6Y7azvdXl+ynhlTeItcDlzVu3aDTkHHsaqT4+IpPJJeHoI6Sa27Jw1OeHnHR47qhd0qvb8vDtb/APtxHcQ1Yuo90BwbOcj6XL+yCxWMpFjmuOmRBBn8UibbJrJNs3OG6Wq1QkMwjCBqarhbT6KOb0l1dcPT7qjvdXkWzcW5hhrd7ei2varqmazswxn/AJFPkjT+B5ykn6ejO6Sn6UGf7z7qFxHSrUpiXYVscW1CfGWiFhNotqtALOsAL2l3aqbF7Tc9pYWgcc5t6kIRcjQlN9s9PwfS1VqG2FpgC5+Nd7maNb0mv+rs/wB591eVbHxMS3dJJiI5K1Y0yCbcBrlFz7EMnHQs8kk/TfjpNqfV2fvHe6oKvSpUB3Rh6U2sarmnu6sLCvpv0cO9vtUOH2eZL6h3iT3W1KEWl6wLK/lnpB6S6muHZ+8d7qjr9J9VrS4YZhgSfjCP/VYoOJCC2gzqEukt1gwe3gUsXbBHLNv03mE6VqrwSMKwRl8Y6/g1GYLpJqVKtKn8HYN97GE77jG88NJjd0lec7LY3zfVkXOf5yRuyXD4Th4mfP0ctPjmZ8olM3+1IP5ZbUmfUDMI0CN0HtAJXEQQkurSJ1HhfTe4ilhSP+ZU/lheSYnGOcN3Iar1vpvJFLCxc+cqfywvG98glJBcQslbC6VQMbOui5h2l1yhWCSArGofNt5nJaS+CUlX/WDB/WK5VuRwR2y8O5pO8w9YCCRleyNqYRpiQM7xY9inKajIWU1FkNCiPNjidfzogKzXC4aSrejShsXzOegmyc8f2U1OmSUqZRMrzY2WkfTD2wbgi3hZV+MwYcJjLh+bo/CVi5gJzFj4WK2Rqk0GbTVoHwNIsBYTJJkAZQp2i8xdS1KBIMCHaH86KKwtrF4y7uSnd9EfSGrkYjvQtX8lFuIIyMZSclNSwbXsuSDkO4cEbowHhsQ0NjXszRO46JiAY1v4KKlhtx+6RckRGRE+hWeIp7wIGZyQb6ZgFBpc6BlmeSbjKRc7zQ1g72kalG4FkM7SSU9gBJOvyZ9JAQ2pmTorRstrXsEkgzM8uzRWDyG5wOGgSq5i/FR1WAvBIBgLOTfpm7JDfvVR5QYcbodbeBg8TKuQZPtVVttkObYEuF+7VPjlUhoOpFdsfHMpb283PUZjiFb0cdvkblN55mAFW7FwLHVYfoC4NNpK0T6rRab6Bok+AyVMzjt4Plcb8B31d1wDrSBf6M6gnRA7awjC3zlpmLR1p/BWxIydA5HLs4FD4rZbXCwg6HTvUYSpk4umUmzcQKRMgkERbMK1p1DUu0EN1JzPYFRtIkTlN44TdaOliQ+1IWEXIgD8VTIvkeZHXa4fJg9tio6FKo6d7qt/wjVGPYRkR36rjXCDvdW8RKltSJpjXNBt4f0VTtsPaB1iWnS2caxmrV8GAbcND3cFQbbe4P3C4uAgidJGvNVwq5D4k2yyw9QENDcov+HarDZA/WcPb/j0b8PjWqm2dVmmBlu2/BWWxKn6zh+t/wAeiIzzqs8EK/ev/TV+1H1ZKS7KS7TtPDOm0fF4T7Sp/LC8eDBJvK9d6c58zhYz84/7gXleHw9rqKdRRPI9QTJ1tE2o4k3Vlh8DvSZAExfWM+5WGFG4N0gC9joeF1nkSJvIkNwGJ842TZwzGpgZovuy4Jp48JuAJyvC7MtHMD1Lnl1kH3wcGwCngjKFG02Fhlpku8PUPYlAOqVdMuxA1NphjgI3h9LQ/wBUqWIa5xA9Oarxhg+sGzDS6J7fz6VSEU30eMbfTQfCRVb8WZjNuTgqyuST2d3aFZ0dm02iGgg5709b+nYicTQa/wCUL8rHkptxT4I6vhzDwWN/wxlpz71Hu7kCOq50CJkW1BGSkwDDulsRu66mTqOXHsR1KibEW5pLpgA3MkEWnQ9+fJdaJmLiSPCx7bqRpgRY5CciSeWQHeuPJE3/ADyWMRtbaMosBOmntUYcTM6ZKR/DTSU84eRnnosYEPPT83UUknnkI/OaNwzbu5RGsEyfG3pT20gHE8RlwM3juPpWugWBuqBtngjuy7UNtPCERUAsQJ9ls1aVqQJbOk98QQF3F095pafpRP8AuB9iylTNZnaOyzVIJkCY3tAtCyk1ghoDRwGZ7eJTq1MOZu5CwtwkWHgpPMtEBoDZ4DQBaeRsZybInkZOi/GI7JylVu2dmgUy9stjNsndIPtVtUp6ZgjX2rP7ZohsbjyWmZbvSB3cEcb7w0PSkL9IV3sPEG7A0HWZiNL8VUujRFbKrEVBBgGxK6Z9iWl1GiI0m6EqVnBwDmtNpaRbLOZyUrnXiZVPtHFHfEOJDcuXFc0Fs6JRVlg+tnIm1x/dZarmrfG1rQNVW1WQJ1XTg/Uti4zuEqkEeCt9i1v1zCt/+RQn981UdH0BWXkuC7G4YjLz9H+a1V1W1lNVtZ9iJJSkmK2eGdNx+Lwk/wDNf9wLznDlpMTnP9l6N03US+nhGjM1Kn3AsBQZDQ0gWGkQefaoSdRRDPSG0qG7YGRrPrCla3jknBo9icGqNnNZGwZgWjT1KB+KbTduusPlCNL3Edq5jq5Y5pGcGRym098qmxtYvdvHPK3BVhC/SkIW+ltS2kzdv8oTAjO9vWoPh5awiOMHhKqGZoysbKjxxTKPGosk2bst1Xrbwa0OgzM6F0QOBWgdsyllu5f9RvHG8EFVPk9iwCaZ+kZb2gXHeI8Fftd+F1LLKW1CZXKyRrbkzaLDgeI/BSU3AXM6CIMkxpy1nhKFp1iJ3mmGgkuyBuY3dSTa2l50RL3nLKFBokx9RxNwSE2ntEE+bf8AFmeq42a/kToVDWqAXPIAes+lD4rBeegb+7F8pnj3rRr5Mq+Q6uCCRcEZyCO8TmOeSGO8Y3TeRY3adDIROGwYDdx7jUZ9EOiWni1wuOxD4jCPpvY9lQubvDeD9JtJjMAH2rUgcCMdhA9pDQAR8nmeB7VzAgebbBybHeM/TKNay9tEyhQa07sbrdATmZJO7N4Fr5XSXwUCoMipUEEb264DQ2hzh3x2d6JdTMix17ALGT6FJVw1Qw6gxr3AwQ4kSMyG3ABJj0cEsRBEzeXCNWOFjI0IJyTPvgX9kLmXAMZntyyHp8Fx4058PC+ie10+1ckfhxy9OaQA3ck95Tmsm/L2/nwXKjg1u8bNBgmDA5+pS0nbwDmw4cQQZjhxKDCMLTnxVXtPZgqCfkuAAB0txA9aIdtB5aQynvOmw17wNR2rNbQ2rWqWjdgkwJBHIngFbDCTdopjg27AMWx7HFjrEfmQpKGJa0DOeK7UwznN3nOk8Df0rrtmu3ZkZTC7Li+M6bg1TDcZtCGAtN3eriquvXcbkZ8UbgcDkXXn0BWuIwYLY0i2mimnCDpIknGLpFTTaCAQVC2nvmAbBT4LZ9pdeTYadqc2gGlwjUepG0m+htJuiUYKLRZWHk7S3cThwMvP0f5rVXF1s0bsI/rOG+3ofzmJVb+RE22fWaS7KS6qOyjxDpj+Tg8/nKmVj82FgAbjScuZW96aHwzCH/MqfywvKMRXc7M5XAFo7FzSjaRDNG5FnisY1rXAmHAGBrlLYVXiNrucBYAjUanjyQzutJOageITxxxNDHEe+u4u3iSTzXSZuoZTg5V1+irj9EuFa0vbvmGzcjhqtX//AD6URuCNDJkjQzKrtl7Kpuph7pdM2BgCDF4uTr3q3o0g2zRAiN2TGl7zfs4rlyz7w5ss7fCvrbDpky0ubwAuJ77ovBNe1oDm9VgMumd6JIgZkoqlTdachJLuUmLZi1u7NKnVLmgm06cOR5j2JHNtUxHJtdEyoXNBNg4A+IUZqAXM6SZsAoa7dx3nLRYEZZn5Q0lS0q1JxALxBtwPYZySNfQodhnbzYF7dxHHnnkn+ZF7RIiwgjmOB/BRDBUx9GO9w07US1txfllnaBrnlKmIRYcOhoeQTu3de7oEaWnjxR9F4bMxJzEXAMxPCYyUdOoGmL7xBMRcNBA3jwk2/BMLesXC07s2BBi2usTcIvpmF08Q0Ah262TAP0ZOQPD1dihqhzXXEEcVG/gYPHXRUuE2wabnUa8wJa2oAHPbBtIPy2csxohGF+BSsbthtakzeo1qgaOqQHmQJsZFyMuYsq7yf8+S/dIc3N2+6AScjOe9nfxRm3q9ZrQ1255t92vpjq1ALiDJ5WsbI7yfpxRB/wARcTbgd0dtrzzXResO0Vtxj0gwVR765DgWebbdoOZJtvH6QvP5Kb5SUHO82QSBvbptYExuutrEo1zCK+9BhzN0nSQZaO2AiMbSLm2BJBa5sakGQDy5pHJKSYm3RuPbFJ4aLBjgByAMBS4Wnuta0aW9vrUr6ftzyXGAQI9IIPpUW+UIwbAEQ9w1e6/EByHq7OY6pUccybRaDutk87qxZTgGOJPMyZJSLLZWzt6UNqfDWZSvhC2zovPZb8+ldpNkcoyV7tHCgtuMrhVDxdo56XhXhLZFERUGhrRwHFdpVCJ3r3JHZwuiKjJ4d6hrCLnIKg1kbSRxMkkHS+gjJVm1KjmuaYAJkkaf1RdTaNMWk9wy/qo6NEOJJvaRN85KePOtDrnWiqq4px5Kz8msSTi8KP8APofzWqPEYEE2tbT0J3k3QIxuG5V6N/8AVaqxcWisZQaPsQpLhcuKlMtR4f00DqYT7Wp/LC8tczelendONQtpYVwzFSp9wLyKjjXNnWVFRbSolkg2+D3MKiewlTYeva4Taj+CKuxE2nQOKR4KfCYM1KjWAgE6nIACSVym46o3A4Co87zDu7v0iYg8o1TOdDObRd4TAspAhpffUkeqI9aNYyZ/DLj2oOnhqo/4u9zdTE+vJFsERJue7uz19hXFPvycknb9HMrAkiciRGoEwCRzt6ENineaJfAglofa+Zgi+eYUj2EHeb8rLtE3afCx0JVdtnadM0i1rpc4i2ogyd7gdE0Y2+BjG3wJx+JZ5l7g4ERbjMiBHFUmC2bWrguaAGzEuMAngOKrrucAJJOUXP4rX7GFdlMMfSs35PWaHQTMRPM5wrOP4489LOOkeek2zsHXpDdNRrhAid49wkW8Va0KhzLS0Wzi7uDYJkZmbWULapv1X8uqDPIbpN+2FNiQYgGHA2Ig6Qc5BzIvK45O305n12yLaGGFQ7wO68DqOaYI4Dsn1qKnjWlxYeo8ZteQP9pmCFNh6hIDSeuLGYG9zb+GiotvNArcy0T6h6ALck8VfDIm2lj3U6jgwgjMj5Qk3dlxN7cVYMwFJ3XgPLutvuvPG2Qjghdl7NpPp7x6x+lcgNvaw9eV0WzZQE+be9k8HSPB0o2vA2gzCYVm4aW63zbjLm3zOo4EaEckVhtllo3d6WtENOu7oHcIUFFjqYG85r3G0wG2iZzzyGnYpG1y0zrkZ8IPEKLb+xHZBiKQEEXIOvyRzgRJiYkwLlNLi4EObFyOTo1bPygQJ4+CfWrN6xFtyN8CTucDGZpm0OGWoGaDxWKomm6XsIIJABEzBLS0ZgzCZJvjQVYS08+zgE8MN9YsY/HRUuwXVakue9+4LWN3OjIOzAGZgobaOxGnEMayzHjeOsQetc8oiZzTfjV1YyirpmjoVmuLt1zXbvyiCLW15c1X1duU911jNwII3dQHTnGuSB8otl020mFjYIcG6mQQYmTnIzUlHyeptpOL5L90umbAxMAa96Chjq2ZKNWCUtuueTMQMrRM5kqMVJIPCe9LEbPdT3QRZ03mb6g8D/VNc5o3QL6iBPK8KtL2JSvolxWKa0bxtH5hAbQ2sN3qGSdcoUW06Bdf8967s7BNuXdY68IPtVY6pWxoqKVspmiT3rTNpltjEHkZ/BVDcJ8e1oykEchmryjB3oIs4xGl4G94Ep8juimR2iB1ME8LRmURsSj+tYfL5+j/ADWoPCvc6S46mI7b93BWGxj+s4f/AOxS/mtyUyPjPqxJclcXUdp4R07fM4X7R/3AvHmC69h6dfmcL9o/7gXj9NJB/qCTJWrpC4EpSkjoEK/2S2sG2ADLkb1pyyi5GXJUAbK17DUIG8xoMaO5WkRbsmylldInkHNa45lvdJ9cKR9MPEEWP58V1jdT2cUndQOIEjMjWwvHONNVz2QAK+0vNuLajSY+kIkgixI0KyuKfvPc4WlxPZJmPSrPaeKFR5cLCABOcBVzaYJuYE3MaSLxrafBdmJa9OnFwk2RinUqzXtbvETa95aQYjkTdbOjtWmRJD2ZfKYfWBdTbNw9BjR5ksMfTkbxnUnMdlkVvSO+M9eHaufLljJ+Ess1J+Cw1UGSCCMpFxxsdckJXr+au75uTcAy0kyN7i0km8WsicQ4iCBvQCN3UgxMcxEgaycpXeq8WhzXWnMEG35CkqXSS4Vu1a9M0HnfaQWndhwu6OpGsz7VReT2EdWdExAJc43ge0kpvk/sRuIqvaXw1nAdZ9yLeF881qsLsSnSM0y9pymQe0EEQQexXnKONa30rLWC1OUNkNYZa94doQQPREHsRdKjUa0kuDyA7dG6ASb7odBiOwDRSspu1Ij/ALf6+xCs2ozzjqbyGPDiADZpbmzrZTB1XMnJkesfTxDKjTDmuEdYcJzDgcuEckHiMX5khrwXNjquAAIAMFp/xRaDwQ+3HeaqMdTO69wO9ukXAiJGRm+fBVmNxj6nynTGWQA45BUUL6MkPxu03GsKlHeaWgBupgZyBaDOWSlq4IVwX02ebqi76MEB17vpT4lvgrTyfLPNdX5wzv6OzJGf0YjJW1F0GfA9147pWll14jOVcRX7Kw+7SZAOQJmczn/ZO+DE1t+bBm7fKS6THGwEq1NbeltgZtz5IGvQ3s5Dh8lwsR+I5FRUrbEshx2HDg3esGvDjYk2BEW0vmpa7A5pE2sbXkAyQO2EmVOtukw4QYykaFvEack6qQzdmGgndEwBOdvSt3iN0irMuDwkjW5EfistXwfm6tQ5BxkcgTJHsWnxOOpMduve1pIm+Wo8eSzW3sW0lvm3h1jMdtpVcW10UhsSClaTmmMpBp5nhw/MIQ7a6sbl4zm3IhO2XX3t4uMmYnXL1K2jXSmrXSRlA+cDxFgc/QhsTg3sBcxxkjrDjqrKtIEyAIOYkc0ysJZAM2znNMpMKkykwT6gaQBbQn2Izybe8YzDtP1iiT+9ZqpYFhwj1IryfH63h/tqX81vinWS34FZO+H1iVxdCS6DqPB+nX5nC/aP+4F5C1ev9OnzOF+0f9wLx0mVKH8gkSsKe5NDYCQMoEqJsK1xc0N+VIjtm355LaNDvpROsSB6VicOSHth27cdbhfPuW3oiwuXWzIHjZc+deEcp1rBlxBMchmfSqjbGPqUSWCC1zeqSDvNFwRM6XiVY7Rr02seHP3HAS28OmOq5upnK2krF4rEuqHec4uOUkyeSOHHfWbFC+saako7ZWANao2nvBszc8hJgankgaLVabF2aa9SN6A0SSPlROnP1K0mkmVk0jS0fJ6gwRubx4uMk+FvQi8Pg6dP5LQ282CTcG0QJfHOpUPtUhbFxMCZFzYmSe0R61wyk38nK5N/Jyhlu6tiZvI0d7DzWR8o/OUKzvNvcxtUSQ1xAOjpjnPitPtYObTNWmes0bwNiHNMbwPFpEd4Cxe1cXUrv33wLQA0QAOQPer/AOddsphXbLvyf8m2vY2sahvcCmYjOznZg9i0rcORHxtSBxLXW4FzmlxHes55P+Tz2tbVNV9PeAIbTMGNN6bd0LR0GFti97je7iD6gPSp5pW+Oxcr76EBmqo/KXZ8ltYaQx3iS089R4K+wrycx1hY8Msx/wBJVH5Q7XYQ+g0HfDgHSLACHWM3MwFHE5bcJxu+FA4K62DSo7u85zTUnJxA3b2IBznis9iMQBmr3Y+yaLqYqPLahImJ6reUa966ZpVbKtc6XTqtNxLd5riMxYwuY2m7cBpgb7DLW6GxBbbiCfQuYOhTb821oGpbHrUdOv5o7lV0NJPm3nIj/C46OHE5qHzwj88O4HGsqjqnrR1mnMeOahxW1w2q6mXNBsWuddsn6D4yjiOKrX4FtbFPDXDdgOcWkcBIbHPVXTcFTYI820DiQOzMpmoxdsakii+BVa+J3q7S1tMZNs3OQGkcSSZnwVntLANqBgLZhwy/wwd4E8MlaurwMp4j86qEPDhIMg5Rb+xGoQeRvvwjObMvtvY0XpC0EubOUaieWioV6HVZ+e5Y3b+GFOpI+S4b3YZuBy/FWw5duFccm+FO7NdpViwyITaB3ngHInRWuJwjSLWjULpbrjLSaTpk2FxQqTnDQS4exOwxkRYcgAAEPsthFKtNjYej+qc6sGC83tbsJUmutInJdpEjrza49KJ2E39aw5/z6P8AMb+KGwpGfHOVLsCsDjMO0R8/RiJM/GNlaIEmfWiSUpLr6dnTwfp1+Zwv2j/uBeOtzXsXTr8zhftH/cavIWMBUouogkyROhNAXXIEQrY8iuyACZ+llkb9sTHNa6piGtEvcAJAJJ45e1ZPYBms3kHH/wAT+K5tzaXnDutPUHpPH2BTnBzlQsoOUqINo4x1V+8/QQIEWGVuN0JvrjnLjc10JUiyVE9J02Cu/J/CNc4+cduxECd0k3mD4ZXUWEpsaLXKsdnVAH3AMi0wI7O1cuSfHRzzl9F5TY1uU9pJJ8SSSpzWa2N4xORJi+ccigGVedkBtTH74NMbpAcDvAyDAt6/QuOKcmR1sHxuIeH1WMf8WSbD5N844X4IFlIapOcRZNa4yutcQ6NDsRw81Ac/MyJcALmzeSP3rdW0GY48Z5+1Uez8WQzdOh9f9UaccGtJm8WnXkuaae3BGuj/ACi2k1lIup1N2q1zQADDxPypHYVjsNXJLnOJJNyTqTmV3bWLNWqXlsWAtlAyQAcV34sSjCjrhjSjQ+tV3jK03k3Qw/m95w36kneBBMXtAAjgbrKrV+Tjmilb5W8d6DnGRjSyH+jmPhsqqFI0mbYbDSMjFh3cELtDaNI0qlOsQx4aQWnUgdUs43iE2tihTbvlwEAkBxiYGXbJGXFY7bu0/P1A8N3YaBEzMalcuHG5u34c+PHsyTYWFfVfuttAknQf34LY4LZ7GEEy5wGbiTHYFlvJOtu1HTUDBAsY617Z8M+9atlYOmDOkj2FN/pbUg5/6Jn1wyS8wzMOvaTk7lzVFiMe74Sfg81WODfOBsxMXIdo6Iv4qWvtQ+cOHeAS4QHzDYc3Mj8NQjdn0BSpim0ggSZAgntubpFWNW/WLFa9Zyngqwq77qpLALRAMG8GBu2Oo4Kv2zRkNk7wkgSLifxjNXFfEkBrp6pgHsdYHxj0obHMDmubnafzzlLu9kwJuzJmmGm1o1GaMpcSQT+eSHNyBwz/AKrtSs1h6xJByHr/ALrq6yi6EvPxdRwEXETmcrlV1NrnGXRa08kQcVvtjIExf2p1GiJjn2I+DN0B13PmGB0cRr6Ef5IPNPGUCRc1qLb86rd4jnClpNESdJAR2xhOKw5j/jUe35xsoqfwFT+D6mKSdCS6bR1WeD9O3zOF+0f9xq8jZkvXOnb5jC/aP+4F5E02UV/KEmPBTaxsk7JQl0pkrFirY6lVLTLSQbixixsQmJJBUKCSSSWMW+zKcN3jaUR8KGYuZVSx7oibBTUnrmlHvTllH5LnGY4ho3TBde2YEZKt3zomlJhSRiorgiCadSVI2khXWRFAy2QszD8tYJUDg6YhTt4G/BcrZWzQADuANlWYmgWnlorF7SLqL4O55BdlwVIS1Kwlr0Ap0SRIFkZsvF+af1vkmA7lwPdKsWUQBwCrdpU7hwFjqnU1LjGU9nTGbQx76hhzt5rS7d0zOfoCESSVUqVIsklwstg4gMq3AuCJOnMLVU8RJzWJws70xOitX1XNaQDmuXPjUpHNmX7Bjofiy47x3QLmIkDK+iuW1w0tkxM/3gaLNYF27fTK+nPmrEY9jSTBJ/xEegcAo5INsSXpYUWEBwdJbvEtBIIAmQocXjgNLmSAPWTpr4IWptIRJBuDGnJVlTEFxvnHjeboQxuT/YGrH08yT4kwP7oXaTpHYR6lc1KgcACBECxAjwVPj8CAZadTbQXJELog1fSkGr6Q4GqAWzkrQMJII0KqcJQk3BjT2qwpEtPLKL+KadWbJVktSoGkSbTwPpVrsZ361hx/nUv5rVXV2BwzB9NlB5PmMbhhJI89Ri8x8c1JGNmjGz69lJJcXVR1nhHTt8xhftH/AHAvHZXsXTt8xhftH/cC8dS4/wCUBilJJJOYSSSUrGEkknUhJWbpAbomoAjsRLjAlJoTK7rLnu2c7dsgfiL2ROHqSEJSpSi204Fk0q8GnqlSDqWMDrEf1REAclWRkdQiHOLxDbdqk0ibr4JKtVpgEwVIWxr3rhwoIuIKexgAAS8FGebyOo8F0DVRV8xBjiutfGv4FYw6o4kXiFFINosMkQd3S0oWsd2EyRhuMwW82WtgjQKrojrQQryriwGG8HLLNA4dolPGTSKxm0icU2xKgq1t0GynN8wIQ1WiDqeKVVfRI0/RmHqz2oxxEGFXV6IF2rlKoU7in1FJQT6gkuh4H5BQ9aqd+2mSkZQJOUnslH0cLGnDePPgFtlE1qIsNiJG66zvZxTnscbZcz+bqWlRz5R281KGnd5628VJtXZJ/aIaFCOJ9CJaoKldrQLgSdeKVF+9JAtoeNtEOvpnfpyoMr6ZT7NVPsiiBicOdfhFC/8ArMVRj8WAQG5gzPD+qv8AyXdv1sM7Xz1GdLiq2YTqMo0x9ZKmfVBSToSXRw6jCeUnkHT2nTpitUfTDC5zfN7smQAZ3gVnz0C4T6ziP4fupJLR/kzF+gbCfWcR/D91L9A2E+s4j+H7qSS1gF+gXCfWcR/D91L9AuE+s4j+H7qSS1mF+gbCfWcR/D91Ob0D4QZYnEfw/dXEljEv6DcN9axHhS9xMPQVhdcViPCl7iSSOqBqhN6CsKP2rEeFL3E/9B+G+tYjwp+4upIao2iOM6DsKP2rEHtFP3E9vQjhgZGJr+FP3VxJbRAcI/RMehnD/Wa/hT91Mf0LYc/tNfwp+6kkgscfo344/RF+hDC5/Ca/hT91SjoWw31mv4U/dSSW0Vm/FEZV6E8M79prxwAp+1qiHQVhfrWJ/h+4kkjSQdUjr+gzCnPFYjwpe4ut6DcN9axHhS9xdSQpG1Q9vQnhh+01/Cn7iif0F4U3+E4ju837iSSKigKEUM/QPhPrWJ/h+6nt6DMKP2rEeFL3Eklmg6oeOhDDSP1rEHtFL3FO7obw5/aa47BT91dSQ0QNIsiHQtQBn4XiJIA+TSyGX0O1SU+hnDhoHwmuY1Ipz91JJFwT9C4RBa/QZhXGTisR4UvcRI6GsOBAxFcDS1P3UklnBPgNU+AbugfCEz8JxH8P3UZsvoaw1B7XtxNc7j2vAd5uJa4O0byhJJZr4C0emJJJIjH/2Q=="/>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6" descr="data:image/jpeg;base64,/9j/4AAQSkZJRgABAQAAAQABAAD/2wCEAAkGBxQTEhUUExQWFhQXGBcYFhgWFxgYFxkcHBQXGBUXGBwYHCggGRolHBcUITEhJSkrLi4uFx8zODMsNygtLiwBCgoKDg0OGxAQGywkICQsLCwsLCwsLCwsLCwsLCwsLCwsLCwsLCwsLCwsLCwsLCwsLCwsLCwsLCwsLCwsLCwsLP/AABEIALcBEwMBIgACEQEDEQH/xAAcAAABBQEBAQAAAAAAAAAAAAAEAAIDBQYBBwj/xABLEAABAwIDBAUGCggEBgMBAAABAAIRAyEEMUEFElFhByJxgZEGE6GxwdIUIzIzQlRzstHwFyREk6Oz4fFSY4OSQ1NicqLCZHSCFf/EABgBAAMBAQAAAAAAAAAAAAAAAAECAwAE/8QAIxEAAgIDAQACAwEBAQAAAAAAAAECEQMSITFBURMiMgRxYf/aAAwDAQACEQMRAD8AvfL3ysds9lJzabannHOb1nFsQ0OmwPFY+l0u1XX+CUwOJqu9jEZ04tmlhR/mP+4F5nQowL8FzcSQmSbiem0ek2s4T8Gp/vH+4mVOlKo0ScPTGkecf7i8xwmKdM5gGw0RtCuCIcRN5HtS9vpLeV9ZtP0wVfqtP9673Fyp0yVBb4LTPZVd7i83xdO+6OKGqUwFZKJWMrPWKHSzVcJ+C0/3rvcXT0s1Zj4LTP8Aqu9xeaYB/VupRWg8ykaok8srPQ63S7UaY+C0zx+Nd7i7R6XahmcNTbHGq6//AILzWq0ZqCtQcACQQDlIWVMdTb+T1JvS3VcYZhWO4xUd7qnHSjV1w1MH7V3uLz7ZFMBsgX4+tLFg77QBnmdLKbl2kTeWV0jfP6Vao/ZqZ/1Xe4h63S9Wb+yMI4iq6PuLFY8CBA1hQV/kxmIWjICzS+T0TA9K1Wo0n4MwAGPnHHT/ALUSOkyp9XZ/vPurzDZlN4aQ22txYKxo0ct5xJ1vaexab7wMssr4ze/pNqfV2R/3u/BQYvpUrMbvDC0yNfjHD/1WKdTEyLH0T2ILHOcBBIIOoEdyEZWwRyzv02jemWqbDCMP+q73UczpPxJ/Y6Y7azvdXl+ynhlTeItcDlzVu3aDTkHHsaqT4+IpPJJeHoI6Sa27Jw1OeHnHR47qhd0qvb8vDtb/APtxHcQ1Yuo90BwbOcj6XL+yCxWMpFjmuOmRBBn8UibbJrJNs3OG6Wq1QkMwjCBqarhbT6KOb0l1dcPT7qjvdXkWzcW5hhrd7ei2varqmazswxn/AJFPkjT+B5ykn6ejO6Sn6UGf7z7qFxHSrUpiXYVscW1CfGWiFhNotqtALOsAL2l3aqbF7Tc9pYWgcc5t6kIRcjQlN9s9PwfS1VqG2FpgC5+Nd7maNb0mv+rs/wB591eVbHxMS3dJJiI5K1Y0yCbcBrlFz7EMnHQs8kk/TfjpNqfV2fvHe6oKvSpUB3Rh6U2sarmnu6sLCvpv0cO9vtUOH2eZL6h3iT3W1KEWl6wLK/lnpB6S6muHZ+8d7qjr9J9VrS4YZhgSfjCP/VYoOJCC2gzqEukt1gwe3gUsXbBHLNv03mE6VqrwSMKwRl8Y6/g1GYLpJqVKtKn8HYN97GE77jG88NJjd0lec7LY3zfVkXOf5yRuyXD4Th4mfP0ctPjmZ8olM3+1IP5ZbUmfUDMI0CN0HtAJXEQQkurSJ1HhfTe4ilhSP+ZU/lheSYnGOcN3Iar1vpvJFLCxc+cqfywvG98glJBcQslbC6VQMbOui5h2l1yhWCSArGofNt5nJaS+CUlX/WDB/WK5VuRwR2y8O5pO8w9YCCRleyNqYRpiQM7xY9inKajIWU1FkNCiPNjidfzogKzXC4aSrejShsXzOegmyc8f2U1OmSUqZRMrzY2WkfTD2wbgi3hZV+MwYcJjLh+bo/CVi5gJzFj4WK2Rqk0GbTVoHwNIsBYTJJkAZQp2i8xdS1KBIMCHaH86KKwtrF4y7uSnd9EfSGrkYjvQtX8lFuIIyMZSclNSwbXsuSDkO4cEbowHhsQ0NjXszRO46JiAY1v4KKlhtx+6RckRGRE+hWeIp7wIGZyQb6ZgFBpc6BlmeSbjKRc7zQ1g72kalG4FkM7SSU9gBJOvyZ9JAQ2pmTorRstrXsEkgzM8uzRWDyG5wOGgSq5i/FR1WAvBIBgLOTfpm7JDfvVR5QYcbodbeBg8TKuQZPtVVttkObYEuF+7VPjlUhoOpFdsfHMpb283PUZjiFb0cdvkblN55mAFW7FwLHVYfoC4NNpK0T6rRab6Bok+AyVMzjt4Plcb8B31d1wDrSBf6M6gnRA7awjC3zlpmLR1p/BWxIydA5HLs4FD4rZbXCwg6HTvUYSpk4umUmzcQKRMgkERbMK1p1DUu0EN1JzPYFRtIkTlN44TdaOliQ+1IWEXIgD8VTIvkeZHXa4fJg9tio6FKo6d7qt/wjVGPYRkR36rjXCDvdW8RKltSJpjXNBt4f0VTtsPaB1iWnS2caxmrV8GAbcND3cFQbbe4P3C4uAgidJGvNVwq5D4k2yyw9QENDcov+HarDZA/WcPb/j0b8PjWqm2dVmmBlu2/BWWxKn6zh+t/wAeiIzzqs8EK/ev/TV+1H1ZKS7KS7TtPDOm0fF4T7Sp/LC8eDBJvK9d6c58zhYz84/7gXleHw9rqKdRRPI9QTJ1tE2o4k3Vlh8DvSZAExfWM+5WGFG4N0gC9joeF1nkSJvIkNwGJ842TZwzGpgZovuy4Jp48JuAJyvC7MtHMD1Lnl1kH3wcGwCngjKFG02Fhlpku8PUPYlAOqVdMuxA1NphjgI3h9LQ/wBUqWIa5xA9Oarxhg+sGzDS6J7fz6VSEU30eMbfTQfCRVb8WZjNuTgqyuST2d3aFZ0dm02iGgg5709b+nYicTQa/wCUL8rHkptxT4I6vhzDwWN/wxlpz71Hu7kCOq50CJkW1BGSkwDDulsRu66mTqOXHsR1KibEW5pLpgA3MkEWnQ9+fJdaJmLiSPCx7bqRpgRY5CciSeWQHeuPJE3/ADyWMRtbaMosBOmntUYcTM6ZKR/DTSU84eRnnosYEPPT83UUknnkI/OaNwzbu5RGsEyfG3pT20gHE8RlwM3juPpWugWBuqBtngjuy7UNtPCERUAsQJ9ls1aVqQJbOk98QQF3F095pafpRP8AuB9iylTNZnaOyzVIJkCY3tAtCyk1ghoDRwGZ7eJTq1MOZu5CwtwkWHgpPMtEBoDZ4DQBaeRsZybInkZOi/GI7JylVu2dmgUy9stjNsndIPtVtUp6ZgjX2rP7ZohsbjyWmZbvSB3cEcb7w0PSkL9IV3sPEG7A0HWZiNL8VUujRFbKrEVBBgGxK6Z9iWl1GiI0m6EqVnBwDmtNpaRbLOZyUrnXiZVPtHFHfEOJDcuXFc0Fs6JRVlg+tnIm1x/dZarmrfG1rQNVW1WQJ1XTg/Uti4zuEqkEeCt9i1v1zCt/+RQn981UdH0BWXkuC7G4YjLz9H+a1V1W1lNVtZ9iJJSkmK2eGdNx+Lwk/wDNf9wLznDlpMTnP9l6N03US+nhGjM1Kn3AsBQZDQ0gWGkQefaoSdRRDPSG0qG7YGRrPrCla3jknBo9icGqNnNZGwZgWjT1KB+KbTduusPlCNL3Edq5jq5Y5pGcGRym098qmxtYvdvHPK3BVhC/SkIW+ltS2kzdv8oTAjO9vWoPh5awiOMHhKqGZoysbKjxxTKPGosk2bst1Xrbwa0OgzM6F0QOBWgdsyllu5f9RvHG8EFVPk9iwCaZ+kZb2gXHeI8Fftd+F1LLKW1CZXKyRrbkzaLDgeI/BSU3AXM6CIMkxpy1nhKFp1iJ3mmGgkuyBuY3dSTa2l50RL3nLKFBokx9RxNwSE2ntEE+bf8AFmeq42a/kToVDWqAXPIAes+lD4rBeegb+7F8pnj3rRr5Mq+Q6uCCRcEZyCO8TmOeSGO8Y3TeRY3adDIROGwYDdx7jUZ9EOiWni1wuOxD4jCPpvY9lQubvDeD9JtJjMAH2rUgcCMdhA9pDQAR8nmeB7VzAgebbBybHeM/TKNay9tEyhQa07sbrdATmZJO7N4Fr5XSXwUCoMipUEEb264DQ2hzh3x2d6JdTMix17ALGT6FJVw1Qw6gxr3AwQ4kSMyG3ABJj0cEsRBEzeXCNWOFjI0IJyTPvgX9kLmXAMZntyyHp8Fx4058PC+ie10+1ckfhxy9OaQA3ck95Tmsm/L2/nwXKjg1u8bNBgmDA5+pS0nbwDmw4cQQZjhxKDCMLTnxVXtPZgqCfkuAAB0txA9aIdtB5aQynvOmw17wNR2rNbQ2rWqWjdgkwJBHIngFbDCTdopjg27AMWx7HFjrEfmQpKGJa0DOeK7UwznN3nOk8Df0rrtmu3ZkZTC7Li+M6bg1TDcZtCGAtN3eriquvXcbkZ8UbgcDkXXn0BWuIwYLY0i2mimnCDpIknGLpFTTaCAQVC2nvmAbBT4LZ9pdeTYadqc2gGlwjUepG0m+htJuiUYKLRZWHk7S3cThwMvP0f5rVXF1s0bsI/rOG+3ofzmJVb+RE22fWaS7KS6qOyjxDpj+Tg8/nKmVj82FgAbjScuZW96aHwzCH/MqfywvKMRXc7M5XAFo7FzSjaRDNG5FnisY1rXAmHAGBrlLYVXiNrucBYAjUanjyQzutJOageITxxxNDHEe+u4u3iSTzXSZuoZTg5V1+irj9EuFa0vbvmGzcjhqtX//AD6URuCNDJkjQzKrtl7Kpuph7pdM2BgCDF4uTr3q3o0g2zRAiN2TGl7zfs4rlyz7w5ss7fCvrbDpky0ubwAuJ77ovBNe1oDm9VgMumd6JIgZkoqlTdachJLuUmLZi1u7NKnVLmgm06cOR5j2JHNtUxHJtdEyoXNBNg4A+IUZqAXM6SZsAoa7dx3nLRYEZZn5Q0lS0q1JxALxBtwPYZySNfQodhnbzYF7dxHHnnkn+ZF7RIiwgjmOB/BRDBUx9GO9w07US1txfllnaBrnlKmIRYcOhoeQTu3de7oEaWnjxR9F4bMxJzEXAMxPCYyUdOoGmL7xBMRcNBA3jwk2/BMLesXC07s2BBi2usTcIvpmF08Q0Ah262TAP0ZOQPD1dihqhzXXEEcVG/gYPHXRUuE2wabnUa8wJa2oAHPbBtIPy2csxohGF+BSsbthtakzeo1qgaOqQHmQJsZFyMuYsq7yf8+S/dIc3N2+6AScjOe9nfxRm3q9ZrQ1255t92vpjq1ALiDJ5WsbI7yfpxRB/wARcTbgd0dtrzzXResO0Vtxj0gwVR765DgWebbdoOZJtvH6QvP5Kb5SUHO82QSBvbptYExuutrEo1zCK+9BhzN0nSQZaO2AiMbSLm2BJBa5sakGQDy5pHJKSYm3RuPbFJ4aLBjgByAMBS4Wnuta0aW9vrUr6ftzyXGAQI9IIPpUW+UIwbAEQ9w1e6/EByHq7OY6pUccybRaDutk87qxZTgGOJPMyZJSLLZWzt6UNqfDWZSvhC2zovPZb8+ldpNkcoyV7tHCgtuMrhVDxdo56XhXhLZFERUGhrRwHFdpVCJ3r3JHZwuiKjJ4d6hrCLnIKg1kbSRxMkkHS+gjJVm1KjmuaYAJkkaf1RdTaNMWk9wy/qo6NEOJJvaRN85KePOtDrnWiqq4px5Kz8msSTi8KP8APofzWqPEYEE2tbT0J3k3QIxuG5V6N/8AVaqxcWisZQaPsQpLhcuKlMtR4f00DqYT7Wp/LC8tczelendONQtpYVwzFSp9wLyKjjXNnWVFRbSolkg2+D3MKiewlTYeva4Taj+CKuxE2nQOKR4KfCYM1KjWAgE6nIACSVym46o3A4Co87zDu7v0iYg8o1TOdDObRd4TAspAhpffUkeqI9aNYyZ/DLj2oOnhqo/4u9zdTE+vJFsERJue7uz19hXFPvycknb9HMrAkiciRGoEwCRzt6ENineaJfAglofa+Zgi+eYUj2EHeb8rLtE3afCx0JVdtnadM0i1rpc4i2ogyd7gdE0Y2+BjG3wJx+JZ5l7g4ERbjMiBHFUmC2bWrguaAGzEuMAngOKrrucAJJOUXP4rX7GFdlMMfSs35PWaHQTMRPM5wrOP4489LOOkeek2zsHXpDdNRrhAid49wkW8Va0KhzLS0Wzi7uDYJkZmbWULapv1X8uqDPIbpN+2FNiQYgGHA2Ig6Qc5BzIvK45O305n12yLaGGFQ7wO68DqOaYI4Dsn1qKnjWlxYeo8ZteQP9pmCFNh6hIDSeuLGYG9zb+GiotvNArcy0T6h6ALck8VfDIm2lj3U6jgwgjMj5Qk3dlxN7cVYMwFJ3XgPLutvuvPG2Qjghdl7NpPp7x6x+lcgNvaw9eV0WzZQE+be9k8HSPB0o2vA2gzCYVm4aW63zbjLm3zOo4EaEckVhtllo3d6WtENOu7oHcIUFFjqYG85r3G0wG2iZzzyGnYpG1y0zrkZ8IPEKLb+xHZBiKQEEXIOvyRzgRJiYkwLlNLi4EObFyOTo1bPygQJ4+CfWrN6xFtyN8CTucDGZpm0OGWoGaDxWKomm6XsIIJABEzBLS0ZgzCZJvjQVYS08+zgE8MN9YsY/HRUuwXVakue9+4LWN3OjIOzAGZgobaOxGnEMayzHjeOsQetc8oiZzTfjV1YyirpmjoVmuLt1zXbvyiCLW15c1X1duU911jNwII3dQHTnGuSB8otl020mFjYIcG6mQQYmTnIzUlHyeptpOL5L90umbAxMAa96Chjq2ZKNWCUtuueTMQMrRM5kqMVJIPCe9LEbPdT3QRZ03mb6g8D/VNc5o3QL6iBPK8KtL2JSvolxWKa0bxtH5hAbQ2sN3qGSdcoUW06Bdf8967s7BNuXdY68IPtVY6pWxoqKVspmiT3rTNpltjEHkZ/BVDcJ8e1oykEchmryjB3oIs4xGl4G94Ep8juimR2iB1ME8LRmURsSj+tYfL5+j/ADWoPCvc6S46mI7b93BWGxj+s4f/AOxS/mtyUyPjPqxJclcXUdp4R07fM4X7R/3AvHmC69h6dfmcL9o/7gXj9NJB/qCTJWrpC4EpSkjoEK/2S2sG2ADLkb1pyyi5GXJUAbK17DUIG8xoMaO5WkRbsmylldInkHNa45lvdJ9cKR9MPEEWP58V1jdT2cUndQOIEjMjWwvHONNVz2QAK+0vNuLajSY+kIkgixI0KyuKfvPc4WlxPZJmPSrPaeKFR5cLCABOcBVzaYJuYE3MaSLxrafBdmJa9OnFwk2RinUqzXtbvETa95aQYjkTdbOjtWmRJD2ZfKYfWBdTbNw9BjR5ksMfTkbxnUnMdlkVvSO+M9eHaufLljJ+Ess1J+Cw1UGSCCMpFxxsdckJXr+au75uTcAy0kyN7i0km8WsicQ4iCBvQCN3UgxMcxEgaycpXeq8WhzXWnMEG35CkqXSS4Vu1a9M0HnfaQWndhwu6OpGsz7VReT2EdWdExAJc43ge0kpvk/sRuIqvaXw1nAdZ9yLeF881qsLsSnSM0y9pymQe0EEQQexXnKONa30rLWC1OUNkNYZa94doQQPREHsRdKjUa0kuDyA7dG6ASb7odBiOwDRSspu1Ij/ALf6+xCs2ozzjqbyGPDiADZpbmzrZTB1XMnJkesfTxDKjTDmuEdYcJzDgcuEckHiMX5khrwXNjquAAIAMFp/xRaDwQ+3HeaqMdTO69wO9ukXAiJGRm+fBVmNxj6nynTGWQA45BUUL6MkPxu03GsKlHeaWgBupgZyBaDOWSlq4IVwX02ebqi76MEB17vpT4lvgrTyfLPNdX5wzv6OzJGf0YjJW1F0GfA9147pWll14jOVcRX7Kw+7SZAOQJmczn/ZO+DE1t+bBm7fKS6THGwEq1NbeltgZtz5IGvQ3s5Dh8lwsR+I5FRUrbEshx2HDg3esGvDjYk2BEW0vmpa7A5pE2sbXkAyQO2EmVOtukw4QYykaFvEack6qQzdmGgndEwBOdvSt3iN0irMuDwkjW5EfistXwfm6tQ5BxkcgTJHsWnxOOpMduve1pIm+Wo8eSzW3sW0lvm3h1jMdtpVcW10UhsSClaTmmMpBp5nhw/MIQ7a6sbl4zm3IhO2XX3t4uMmYnXL1K2jXSmrXSRlA+cDxFgc/QhsTg3sBcxxkjrDjqrKtIEyAIOYkc0ysJZAM2znNMpMKkykwT6gaQBbQn2Izybe8YzDtP1iiT+9ZqpYFhwj1IryfH63h/tqX81vinWS34FZO+H1iVxdCS6DqPB+nX5nC/aP+4F5C1ev9OnzOF+0f9wLx0mVKH8gkSsKe5NDYCQMoEqJsK1xc0N+VIjtm355LaNDvpROsSB6VicOSHth27cdbhfPuW3oiwuXWzIHjZc+deEcp1rBlxBMchmfSqjbGPqUSWCC1zeqSDvNFwRM6XiVY7Rr02seHP3HAS28OmOq5upnK2krF4rEuqHec4uOUkyeSOHHfWbFC+saako7ZWANao2nvBszc8hJgankgaLVabF2aa9SN6A0SSPlROnP1K0mkmVk0jS0fJ6gwRubx4uMk+FvQi8Pg6dP5LQ282CTcG0QJfHOpUPtUhbFxMCZFzYmSe0R61wyk38nK5N/Jyhlu6tiZvI0d7DzWR8o/OUKzvNvcxtUSQ1xAOjpjnPitPtYObTNWmes0bwNiHNMbwPFpEd4Cxe1cXUrv33wLQA0QAOQPer/AOddsphXbLvyf8m2vY2sahvcCmYjOznZg9i0rcORHxtSBxLXW4FzmlxHes55P+Tz2tbVNV9PeAIbTMGNN6bd0LR0GFti97je7iD6gPSp5pW+Oxcr76EBmqo/KXZ8ltYaQx3iS089R4K+wrycx1hY8Msx/wBJVH5Q7XYQ+g0HfDgHSLACHWM3MwFHE5bcJxu+FA4K62DSo7u85zTUnJxA3b2IBznis9iMQBmr3Y+yaLqYqPLahImJ6reUa966ZpVbKtc6XTqtNxLd5riMxYwuY2m7cBpgb7DLW6GxBbbiCfQuYOhTb821oGpbHrUdOv5o7lV0NJPm3nIj/C46OHE5qHzwj88O4HGsqjqnrR1mnMeOahxW1w2q6mXNBsWuddsn6D4yjiOKrX4FtbFPDXDdgOcWkcBIbHPVXTcFTYI820DiQOzMpmoxdsakii+BVa+J3q7S1tMZNs3OQGkcSSZnwVntLANqBgLZhwy/wwd4E8MlaurwMp4j86qEPDhIMg5Rb+xGoQeRvvwjObMvtvY0XpC0EubOUaieWioV6HVZ+e5Y3b+GFOpI+S4b3YZuBy/FWw5duFccm+FO7NdpViwyITaB3ngHInRWuJwjSLWjULpbrjLSaTpk2FxQqTnDQS4exOwxkRYcgAAEPsthFKtNjYej+qc6sGC83tbsJUmutInJdpEjrza49KJ2E39aw5/z6P8AMb+KGwpGfHOVLsCsDjMO0R8/RiJM/GNlaIEmfWiSUpLr6dnTwfp1+Zwv2j/uBeOtzXsXTr8zhftH/cavIWMBUouogkyROhNAXXIEQrY8iuyACZ+llkb9sTHNa6piGtEvcAJAJJ45e1ZPYBms3kHH/wAT+K5tzaXnDutPUHpPH2BTnBzlQsoOUqINo4x1V+8/QQIEWGVuN0JvrjnLjc10JUiyVE9J02Cu/J/CNc4+cduxECd0k3mD4ZXUWEpsaLXKsdnVAH3AMi0wI7O1cuSfHRzzl9F5TY1uU9pJJ8SSSpzWa2N4xORJi+ccigGVedkBtTH74NMbpAcDvAyDAt6/QuOKcmR1sHxuIeH1WMf8WSbD5N844X4IFlIapOcRZNa4yutcQ6NDsRw81Ac/MyJcALmzeSP3rdW0GY48Z5+1Uez8WQzdOh9f9UaccGtJm8WnXkuaae3BGuj/ACi2k1lIup1N2q1zQADDxPypHYVjsNXJLnOJJNyTqTmV3bWLNWqXlsWAtlAyQAcV34sSjCjrhjSjQ+tV3jK03k3Qw/m95w36kneBBMXtAAjgbrKrV+Tjmilb5W8d6DnGRjSyH+jmPhsqqFI0mbYbDSMjFh3cELtDaNI0qlOsQx4aQWnUgdUs43iE2tihTbvlwEAkBxiYGXbJGXFY7bu0/P1A8N3YaBEzMalcuHG5u34c+PHsyTYWFfVfuttAknQf34LY4LZ7GEEy5wGbiTHYFlvJOtu1HTUDBAsY617Z8M+9atlYOmDOkj2FN/pbUg5/6Jn1wyS8wzMOvaTk7lzVFiMe74Sfg81WODfOBsxMXIdo6Iv4qWvtQ+cOHeAS4QHzDYc3Mj8NQjdn0BSpim0ggSZAgntubpFWNW/WLFa9Zyngqwq77qpLALRAMG8GBu2Oo4Kv2zRkNk7wkgSLifxjNXFfEkBrp6pgHsdYHxj0obHMDmubnafzzlLu9kwJuzJmmGm1o1GaMpcSQT+eSHNyBwz/AKrtSs1h6xJByHr/ALrq6yi6EvPxdRwEXETmcrlV1NrnGXRa08kQcVvtjIExf2p1GiJjn2I+DN0B13PmGB0cRr6Ef5IPNPGUCRc1qLb86rd4jnClpNESdJAR2xhOKw5j/jUe35xsoqfwFT+D6mKSdCS6bR1WeD9O3zOF+0f9xq8jZkvXOnb5jC/aP+4F5E02UV/KEmPBTaxsk7JQl0pkrFirY6lVLTLSQbixixsQmJJBUKCSSSWMW+zKcN3jaUR8KGYuZVSx7oibBTUnrmlHvTllH5LnGY4ho3TBde2YEZKt3zomlJhSRiorgiCadSVI2khXWRFAy2QszD8tYJUDg6YhTt4G/BcrZWzQADuANlWYmgWnlorF7SLqL4O55BdlwVIS1Kwlr0Ap0SRIFkZsvF+af1vkmA7lwPdKsWUQBwCrdpU7hwFjqnU1LjGU9nTGbQx76hhzt5rS7d0zOfoCESSVUqVIsklwstg4gMq3AuCJOnMLVU8RJzWJws70xOitX1XNaQDmuXPjUpHNmX7Bjofiy47x3QLmIkDK+iuW1w0tkxM/3gaLNYF27fTK+nPmrEY9jSTBJ/xEegcAo5INsSXpYUWEBwdJbvEtBIIAmQocXjgNLmSAPWTpr4IWptIRJBuDGnJVlTEFxvnHjeboQxuT/YGrH08yT4kwP7oXaTpHYR6lc1KgcACBECxAjwVPj8CAZadTbQXJELog1fSkGr6Q4GqAWzkrQMJII0KqcJQk3BjT2qwpEtPLKL+KadWbJVktSoGkSbTwPpVrsZ361hx/nUv5rVXV2BwzB9NlB5PmMbhhJI89Ri8x8c1JGNmjGz69lJJcXVR1nhHTt8xhftH/AHAvHZXsXTt8xhftH/cC8dS4/wCUBilJJJOYSSSUrGEkknUhJWbpAbomoAjsRLjAlJoTK7rLnu2c7dsgfiL2ROHqSEJSpSi204Fk0q8GnqlSDqWMDrEf1REAclWRkdQiHOLxDbdqk0ibr4JKtVpgEwVIWxr3rhwoIuIKexgAAS8FGebyOo8F0DVRV8xBjiutfGv4FYw6o4kXiFFINosMkQd3S0oWsd2EyRhuMwW82WtgjQKrojrQQryriwGG8HLLNA4dolPGTSKxm0icU2xKgq1t0GynN8wIQ1WiDqeKVVfRI0/RmHqz2oxxEGFXV6IF2rlKoU7in1FJQT6gkuh4H5BQ9aqd+2mSkZQJOUnslH0cLGnDePPgFtlE1qIsNiJG66zvZxTnscbZcz+bqWlRz5R281KGnd5628VJtXZJ/aIaFCOJ9CJaoKldrQLgSdeKVF+9JAtoeNtEOvpnfpyoMr6ZT7NVPsiiBicOdfhFC/8ArMVRj8WAQG5gzPD+qv8AyXdv1sM7Xz1GdLiq2YTqMo0x9ZKmfVBSToSXRw6jCeUnkHT2nTpitUfTDC5zfN7smQAZ3gVnz0C4T6ziP4fupJLR/kzF+gbCfWcR/D91L9A2E+s4j+H7qSS1gF+gXCfWcR/D91L9AuE+s4j+H7qSS1mF+gbCfWcR/D91Ob0D4QZYnEfw/dXEljEv6DcN9axHhS9xMPQVhdcViPCl7iSSOqBqhN6CsKP2rEeFL3E/9B+G+tYjwp+4upIao2iOM6DsKP2rEHtFP3E9vQjhgZGJr+FP3VxJbRAcI/RMehnD/Wa/hT91Mf0LYc/tNfwp+6kkgscfo344/RF+hDC5/Ca/hT91SjoWw31mv4U/dSSW0Vm/FEZV6E8M79prxwAp+1qiHQVhfrWJ/h+4kkjSQdUjr+gzCnPFYjwpe4ut6DcN9axHhS9xdSQpG1Q9vQnhh+01/Cn7iif0F4U3+E4ju837iSSKigKEUM/QPhPrWJ/h+6nt6DMKP2rEeFL3Eklmg6oeOhDDSP1rEHtFL3FO7obw5/aa47BT91dSQ0QNIsiHQtQBn4XiJIA+TSyGX0O1SU+hnDhoHwmuY1Ipz91JJFwT9C4RBa/QZhXGTisR4UvcRI6GsOBAxFcDS1P3UklnBPgNU+AbugfCEz8JxH8P3UZsvoaw1B7XtxNc7j2vAd5uJa4O0byhJJZr4C0emJJJIjH/2Q=="/>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8" descr="data:image/jpeg;base64,/9j/4AAQSkZJRgABAQAAAQABAAD/2wCEAAkGBxQTEhUUExQWFhQXGBcYFhgWFxgYFxkcHBQXGBUXGBwYHCggGRolHBcUITEhJSkrLi4uFx8zODMsNygtLiwBCgoKDg0OGxAQGywkICQsLCwsLCwsLCwsLCwsLCwsLCwsLCwsLCwsLCwsLCwsLCwsLCwsLCwsLCwsLCwsLCwsLP/AABEIALcBEwMBIgACEQEDEQH/xAAcAAABBQEBAQAAAAAAAAAAAAAEAAIDBQYBBwj/xABLEAABAwIDBAUGCggEBgMBAAABAAIRAyEEMUEFElFhByJxgZEGE6GxwdIUIzIzQlRzstHwFyREk6Oz4fFSY4OSQ1NicqLCZHSCFf/EABgBAAMBAQAAAAAAAAAAAAAAAAECAwAE/8QAIxEAAgIDAQACAwEBAQAAAAAAAAECEQMSITFBURMiMgRxYf/aAAwDAQACEQMRAD8AvfL3ysds9lJzabannHOb1nFsQ0OmwPFY+l0u1XX+CUwOJqu9jEZ04tmlhR/mP+4F5nQowL8FzcSQmSbiem0ek2s4T8Gp/vH+4mVOlKo0ScPTGkecf7i8xwmKdM5gGw0RtCuCIcRN5HtS9vpLeV9ZtP0wVfqtP9673Fyp0yVBb4LTPZVd7i83xdO+6OKGqUwFZKJWMrPWKHSzVcJ+C0/3rvcXT0s1Zj4LTP8Aqu9xeaYB/VupRWg8ykaok8srPQ63S7UaY+C0zx+Nd7i7R6XahmcNTbHGq6//AILzWq0ZqCtQcACQQDlIWVMdTb+T1JvS3VcYZhWO4xUd7qnHSjV1w1MH7V3uLz7ZFMBsgX4+tLFg77QBnmdLKbl2kTeWV0jfP6Vao/ZqZ/1Xe4h63S9Wb+yMI4iq6PuLFY8CBA1hQV/kxmIWjICzS+T0TA9K1Wo0n4MwAGPnHHT/ALUSOkyp9XZ/vPurzDZlN4aQ22txYKxo0ct5xJ1vaexab7wMssr4ze/pNqfV2R/3u/BQYvpUrMbvDC0yNfjHD/1WKdTEyLH0T2ILHOcBBIIOoEdyEZWwRyzv02jemWqbDCMP+q73UczpPxJ/Y6Y7azvdXl+ynhlTeItcDlzVu3aDTkHHsaqT4+IpPJJeHoI6Sa27Jw1OeHnHR47qhd0qvb8vDtb/APtxHcQ1Yuo90BwbOcj6XL+yCxWMpFjmuOmRBBn8UibbJrJNs3OG6Wq1QkMwjCBqarhbT6KOb0l1dcPT7qjvdXkWzcW5hhrd7ei2varqmazswxn/AJFPkjT+B5ykn6ejO6Sn6UGf7z7qFxHSrUpiXYVscW1CfGWiFhNotqtALOsAL2l3aqbF7Tc9pYWgcc5t6kIRcjQlN9s9PwfS1VqG2FpgC5+Nd7maNb0mv+rs/wB591eVbHxMS3dJJiI5K1Y0yCbcBrlFz7EMnHQs8kk/TfjpNqfV2fvHe6oKvSpUB3Rh6U2sarmnu6sLCvpv0cO9vtUOH2eZL6h3iT3W1KEWl6wLK/lnpB6S6muHZ+8d7qjr9J9VrS4YZhgSfjCP/VYoOJCC2gzqEukt1gwe3gUsXbBHLNv03mE6VqrwSMKwRl8Y6/g1GYLpJqVKtKn8HYN97GE77jG88NJjd0lec7LY3zfVkXOf5yRuyXD4Th4mfP0ctPjmZ8olM3+1IP5ZbUmfUDMI0CN0HtAJXEQQkurSJ1HhfTe4ilhSP+ZU/lheSYnGOcN3Iar1vpvJFLCxc+cqfywvG98glJBcQslbC6VQMbOui5h2l1yhWCSArGofNt5nJaS+CUlX/WDB/WK5VuRwR2y8O5pO8w9YCCRleyNqYRpiQM7xY9inKajIWU1FkNCiPNjidfzogKzXC4aSrejShsXzOegmyc8f2U1OmSUqZRMrzY2WkfTD2wbgi3hZV+MwYcJjLh+bo/CVi5gJzFj4WK2Rqk0GbTVoHwNIsBYTJJkAZQp2i8xdS1KBIMCHaH86KKwtrF4y7uSnd9EfSGrkYjvQtX8lFuIIyMZSclNSwbXsuSDkO4cEbowHhsQ0NjXszRO46JiAY1v4KKlhtx+6RckRGRE+hWeIp7wIGZyQb6ZgFBpc6BlmeSbjKRc7zQ1g72kalG4FkM7SSU9gBJOvyZ9JAQ2pmTorRstrXsEkgzM8uzRWDyG5wOGgSq5i/FR1WAvBIBgLOTfpm7JDfvVR5QYcbodbeBg8TKuQZPtVVttkObYEuF+7VPjlUhoOpFdsfHMpb283PUZjiFb0cdvkblN55mAFW7FwLHVYfoC4NNpK0T6rRab6Bok+AyVMzjt4Plcb8B31d1wDrSBf6M6gnRA7awjC3zlpmLR1p/BWxIydA5HLs4FD4rZbXCwg6HTvUYSpk4umUmzcQKRMgkERbMK1p1DUu0EN1JzPYFRtIkTlN44TdaOliQ+1IWEXIgD8VTIvkeZHXa4fJg9tio6FKo6d7qt/wjVGPYRkR36rjXCDvdW8RKltSJpjXNBt4f0VTtsPaB1iWnS2caxmrV8GAbcND3cFQbbe4P3C4uAgidJGvNVwq5D4k2yyw9QENDcov+HarDZA/WcPb/j0b8PjWqm2dVmmBlu2/BWWxKn6zh+t/wAeiIzzqs8EK/ev/TV+1H1ZKS7KS7TtPDOm0fF4T7Sp/LC8eDBJvK9d6c58zhYz84/7gXleHw9rqKdRRPI9QTJ1tE2o4k3Vlh8DvSZAExfWM+5WGFG4N0gC9joeF1nkSJvIkNwGJ842TZwzGpgZovuy4Jp48JuAJyvC7MtHMD1Lnl1kH3wcGwCngjKFG02Fhlpku8PUPYlAOqVdMuxA1NphjgI3h9LQ/wBUqWIa5xA9Oarxhg+sGzDS6J7fz6VSEU30eMbfTQfCRVb8WZjNuTgqyuST2d3aFZ0dm02iGgg5709b+nYicTQa/wCUL8rHkptxT4I6vhzDwWN/wxlpz71Hu7kCOq50CJkW1BGSkwDDulsRu66mTqOXHsR1KibEW5pLpgA3MkEWnQ9+fJdaJmLiSPCx7bqRpgRY5CciSeWQHeuPJE3/ADyWMRtbaMosBOmntUYcTM6ZKR/DTSU84eRnnosYEPPT83UUknnkI/OaNwzbu5RGsEyfG3pT20gHE8RlwM3juPpWugWBuqBtngjuy7UNtPCERUAsQJ9ls1aVqQJbOk98QQF3F095pafpRP8AuB9iylTNZnaOyzVIJkCY3tAtCyk1ghoDRwGZ7eJTq1MOZu5CwtwkWHgpPMtEBoDZ4DQBaeRsZybInkZOi/GI7JylVu2dmgUy9stjNsndIPtVtUp6ZgjX2rP7ZohsbjyWmZbvSB3cEcb7w0PSkL9IV3sPEG7A0HWZiNL8VUujRFbKrEVBBgGxK6Z9iWl1GiI0m6EqVnBwDmtNpaRbLOZyUrnXiZVPtHFHfEOJDcuXFc0Fs6JRVlg+tnIm1x/dZarmrfG1rQNVW1WQJ1XTg/Uti4zuEqkEeCt9i1v1zCt/+RQn981UdH0BWXkuC7G4YjLz9H+a1V1W1lNVtZ9iJJSkmK2eGdNx+Lwk/wDNf9wLznDlpMTnP9l6N03US+nhGjM1Kn3AsBQZDQ0gWGkQefaoSdRRDPSG0qG7YGRrPrCla3jknBo9icGqNnNZGwZgWjT1KB+KbTduusPlCNL3Edq5jq5Y5pGcGRym098qmxtYvdvHPK3BVhC/SkIW+ltS2kzdv8oTAjO9vWoPh5awiOMHhKqGZoysbKjxxTKPGosk2bst1Xrbwa0OgzM6F0QOBWgdsyllu5f9RvHG8EFVPk9iwCaZ+kZb2gXHeI8Fftd+F1LLKW1CZXKyRrbkzaLDgeI/BSU3AXM6CIMkxpy1nhKFp1iJ3mmGgkuyBuY3dSTa2l50RL3nLKFBokx9RxNwSE2ntEE+bf8AFmeq42a/kToVDWqAXPIAes+lD4rBeegb+7F8pnj3rRr5Mq+Q6uCCRcEZyCO8TmOeSGO8Y3TeRY3adDIROGwYDdx7jUZ9EOiWni1wuOxD4jCPpvY9lQubvDeD9JtJjMAH2rUgcCMdhA9pDQAR8nmeB7VzAgebbBybHeM/TKNay9tEyhQa07sbrdATmZJO7N4Fr5XSXwUCoMipUEEb264DQ2hzh3x2d6JdTMix17ALGT6FJVw1Qw6gxr3AwQ4kSMyG3ABJj0cEsRBEzeXCNWOFjI0IJyTPvgX9kLmXAMZntyyHp8Fx4058PC+ie10+1ckfhxy9OaQA3ck95Tmsm/L2/nwXKjg1u8bNBgmDA5+pS0nbwDmw4cQQZjhxKDCMLTnxVXtPZgqCfkuAAB0txA9aIdtB5aQynvOmw17wNR2rNbQ2rWqWjdgkwJBHIngFbDCTdopjg27AMWx7HFjrEfmQpKGJa0DOeK7UwznN3nOk8Df0rrtmu3ZkZTC7Li+M6bg1TDcZtCGAtN3eriquvXcbkZ8UbgcDkXXn0BWuIwYLY0i2mimnCDpIknGLpFTTaCAQVC2nvmAbBT4LZ9pdeTYadqc2gGlwjUepG0m+htJuiUYKLRZWHk7S3cThwMvP0f5rVXF1s0bsI/rOG+3ofzmJVb+RE22fWaS7KS6qOyjxDpj+Tg8/nKmVj82FgAbjScuZW96aHwzCH/MqfywvKMRXc7M5XAFo7FzSjaRDNG5FnisY1rXAmHAGBrlLYVXiNrucBYAjUanjyQzutJOageITxxxNDHEe+u4u3iSTzXSZuoZTg5V1+irj9EuFa0vbvmGzcjhqtX//AD6URuCNDJkjQzKrtl7Kpuph7pdM2BgCDF4uTr3q3o0g2zRAiN2TGl7zfs4rlyz7w5ss7fCvrbDpky0ubwAuJ77ovBNe1oDm9VgMumd6JIgZkoqlTdachJLuUmLZi1u7NKnVLmgm06cOR5j2JHNtUxHJtdEyoXNBNg4A+IUZqAXM6SZsAoa7dx3nLRYEZZn5Q0lS0q1JxALxBtwPYZySNfQodhnbzYF7dxHHnnkn+ZF7RIiwgjmOB/BRDBUx9GO9w07US1txfllnaBrnlKmIRYcOhoeQTu3de7oEaWnjxR9F4bMxJzEXAMxPCYyUdOoGmL7xBMRcNBA3jwk2/BMLesXC07s2BBi2usTcIvpmF08Q0Ah262TAP0ZOQPD1dihqhzXXEEcVG/gYPHXRUuE2wabnUa8wJa2oAHPbBtIPy2csxohGF+BSsbthtakzeo1qgaOqQHmQJsZFyMuYsq7yf8+S/dIc3N2+6AScjOe9nfxRm3q9ZrQ1255t92vpjq1ALiDJ5WsbI7yfpxRB/wARcTbgd0dtrzzXResO0Vtxj0gwVR765DgWebbdoOZJtvH6QvP5Kb5SUHO82QSBvbptYExuutrEo1zCK+9BhzN0nSQZaO2AiMbSLm2BJBa5sakGQDy5pHJKSYm3RuPbFJ4aLBjgByAMBS4Wnuta0aW9vrUr6ftzyXGAQI9IIPpUW+UIwbAEQ9w1e6/EByHq7OY6pUccybRaDutk87qxZTgGOJPMyZJSLLZWzt6UNqfDWZSvhC2zovPZb8+ldpNkcoyV7tHCgtuMrhVDxdo56XhXhLZFERUGhrRwHFdpVCJ3r3JHZwuiKjJ4d6hrCLnIKg1kbSRxMkkHS+gjJVm1KjmuaYAJkkaf1RdTaNMWk9wy/qo6NEOJJvaRN85KePOtDrnWiqq4px5Kz8msSTi8KP8APofzWqPEYEE2tbT0J3k3QIxuG5V6N/8AVaqxcWisZQaPsQpLhcuKlMtR4f00DqYT7Wp/LC8tczelendONQtpYVwzFSp9wLyKjjXNnWVFRbSolkg2+D3MKiewlTYeva4Taj+CKuxE2nQOKR4KfCYM1KjWAgE6nIACSVym46o3A4Co87zDu7v0iYg8o1TOdDObRd4TAspAhpffUkeqI9aNYyZ/DLj2oOnhqo/4u9zdTE+vJFsERJue7uz19hXFPvycknb9HMrAkiciRGoEwCRzt6ENineaJfAglofa+Zgi+eYUj2EHeb8rLtE3afCx0JVdtnadM0i1rpc4i2ogyd7gdE0Y2+BjG3wJx+JZ5l7g4ERbjMiBHFUmC2bWrguaAGzEuMAngOKrrucAJJOUXP4rX7GFdlMMfSs35PWaHQTMRPM5wrOP4489LOOkeek2zsHXpDdNRrhAid49wkW8Va0KhzLS0Wzi7uDYJkZmbWULapv1X8uqDPIbpN+2FNiQYgGHA2Ig6Qc5BzIvK45O305n12yLaGGFQ7wO68DqOaYI4Dsn1qKnjWlxYeo8ZteQP9pmCFNh6hIDSeuLGYG9zb+GiotvNArcy0T6h6ALck8VfDIm2lj3U6jgwgjMj5Qk3dlxN7cVYMwFJ3XgPLutvuvPG2Qjghdl7NpPp7x6x+lcgNvaw9eV0WzZQE+be9k8HSPB0o2vA2gzCYVm4aW63zbjLm3zOo4EaEckVhtllo3d6WtENOu7oHcIUFFjqYG85r3G0wG2iZzzyGnYpG1y0zrkZ8IPEKLb+xHZBiKQEEXIOvyRzgRJiYkwLlNLi4EObFyOTo1bPygQJ4+CfWrN6xFtyN8CTucDGZpm0OGWoGaDxWKomm6XsIIJABEzBLS0ZgzCZJvjQVYS08+zgE8MN9YsY/HRUuwXVakue9+4LWN3OjIOzAGZgobaOxGnEMayzHjeOsQetc8oiZzTfjV1YyirpmjoVmuLt1zXbvyiCLW15c1X1duU911jNwII3dQHTnGuSB8otl020mFjYIcG6mQQYmTnIzUlHyeptpOL5L90umbAxMAa96Chjq2ZKNWCUtuueTMQMrRM5kqMVJIPCe9LEbPdT3QRZ03mb6g8D/VNc5o3QL6iBPK8KtL2JSvolxWKa0bxtH5hAbQ2sN3qGSdcoUW06Bdf8967s7BNuXdY68IPtVY6pWxoqKVspmiT3rTNpltjEHkZ/BVDcJ8e1oykEchmryjB3oIs4xGl4G94Ep8juimR2iB1ME8LRmURsSj+tYfL5+j/ADWoPCvc6S46mI7b93BWGxj+s4f/AOxS/mtyUyPjPqxJclcXUdp4R07fM4X7R/3AvHmC69h6dfmcL9o/7gXj9NJB/qCTJWrpC4EpSkjoEK/2S2sG2ADLkb1pyyi5GXJUAbK17DUIG8xoMaO5WkRbsmylldInkHNa45lvdJ9cKR9MPEEWP58V1jdT2cUndQOIEjMjWwvHONNVz2QAK+0vNuLajSY+kIkgixI0KyuKfvPc4WlxPZJmPSrPaeKFR5cLCABOcBVzaYJuYE3MaSLxrafBdmJa9OnFwk2RinUqzXtbvETa95aQYjkTdbOjtWmRJD2ZfKYfWBdTbNw9BjR5ksMfTkbxnUnMdlkVvSO+M9eHaufLljJ+Ess1J+Cw1UGSCCMpFxxsdckJXr+au75uTcAy0kyN7i0km8WsicQ4iCBvQCN3UgxMcxEgaycpXeq8WhzXWnMEG35CkqXSS4Vu1a9M0HnfaQWndhwu6OpGsz7VReT2EdWdExAJc43ge0kpvk/sRuIqvaXw1nAdZ9yLeF881qsLsSnSM0y9pymQe0EEQQexXnKONa30rLWC1OUNkNYZa94doQQPREHsRdKjUa0kuDyA7dG6ASb7odBiOwDRSspu1Ij/ALf6+xCs2ozzjqbyGPDiADZpbmzrZTB1XMnJkesfTxDKjTDmuEdYcJzDgcuEckHiMX5khrwXNjquAAIAMFp/xRaDwQ+3HeaqMdTO69wO9ukXAiJGRm+fBVmNxj6nynTGWQA45BUUL6MkPxu03GsKlHeaWgBupgZyBaDOWSlq4IVwX02ebqi76MEB17vpT4lvgrTyfLPNdX5wzv6OzJGf0YjJW1F0GfA9147pWll14jOVcRX7Kw+7SZAOQJmczn/ZO+DE1t+bBm7fKS6THGwEq1NbeltgZtz5IGvQ3s5Dh8lwsR+I5FRUrbEshx2HDg3esGvDjYk2BEW0vmpa7A5pE2sbXkAyQO2EmVOtukw4QYykaFvEack6qQzdmGgndEwBOdvSt3iN0irMuDwkjW5EfistXwfm6tQ5BxkcgTJHsWnxOOpMduve1pIm+Wo8eSzW3sW0lvm3h1jMdtpVcW10UhsSClaTmmMpBp5nhw/MIQ7a6sbl4zm3IhO2XX3t4uMmYnXL1K2jXSmrXSRlA+cDxFgc/QhsTg3sBcxxkjrDjqrKtIEyAIOYkc0ysJZAM2znNMpMKkykwT6gaQBbQn2Izybe8YzDtP1iiT+9ZqpYFhwj1IryfH63h/tqX81vinWS34FZO+H1iVxdCS6DqPB+nX5nC/aP+4F5C1ev9OnzOF+0f9wLx0mVKH8gkSsKe5NDYCQMoEqJsK1xc0N+VIjtm355LaNDvpROsSB6VicOSHth27cdbhfPuW3oiwuXWzIHjZc+deEcp1rBlxBMchmfSqjbGPqUSWCC1zeqSDvNFwRM6XiVY7Rr02seHP3HAS28OmOq5upnK2krF4rEuqHec4uOUkyeSOHHfWbFC+saako7ZWANao2nvBszc8hJgankgaLVabF2aa9SN6A0SSPlROnP1K0mkmVk0jS0fJ6gwRubx4uMk+FvQi8Pg6dP5LQ282CTcG0QJfHOpUPtUhbFxMCZFzYmSe0R61wyk38nK5N/Jyhlu6tiZvI0d7DzWR8o/OUKzvNvcxtUSQ1xAOjpjnPitPtYObTNWmes0bwNiHNMbwPFpEd4Cxe1cXUrv33wLQA0QAOQPer/AOddsphXbLvyf8m2vY2sahvcCmYjOznZg9i0rcORHxtSBxLXW4FzmlxHes55P+Tz2tbVNV9PeAIbTMGNN6bd0LR0GFti97je7iD6gPSp5pW+Oxcr76EBmqo/KXZ8ltYaQx3iS089R4K+wrycx1hY8Msx/wBJVH5Q7XYQ+g0HfDgHSLACHWM3MwFHE5bcJxu+FA4K62DSo7u85zTUnJxA3b2IBznis9iMQBmr3Y+yaLqYqPLahImJ6reUa966ZpVbKtc6XTqtNxLd5riMxYwuY2m7cBpgb7DLW6GxBbbiCfQuYOhTb821oGpbHrUdOv5o7lV0NJPm3nIj/C46OHE5qHzwj88O4HGsqjqnrR1mnMeOahxW1w2q6mXNBsWuddsn6D4yjiOKrX4FtbFPDXDdgOcWkcBIbHPVXTcFTYI820DiQOzMpmoxdsakii+BVa+J3q7S1tMZNs3OQGkcSSZnwVntLANqBgLZhwy/wwd4E8MlaurwMp4j86qEPDhIMg5Rb+xGoQeRvvwjObMvtvY0XpC0EubOUaieWioV6HVZ+e5Y3b+GFOpI+S4b3YZuBy/FWw5duFccm+FO7NdpViwyITaB3ngHInRWuJwjSLWjULpbrjLSaTpk2FxQqTnDQS4exOwxkRYcgAAEPsthFKtNjYej+qc6sGC83tbsJUmutInJdpEjrza49KJ2E39aw5/z6P8AMb+KGwpGfHOVLsCsDjMO0R8/RiJM/GNlaIEmfWiSUpLr6dnTwfp1+Zwv2j/uBeOtzXsXTr8zhftH/cavIWMBUouogkyROhNAXXIEQrY8iuyACZ+llkb9sTHNa6piGtEvcAJAJJ45e1ZPYBms3kHH/wAT+K5tzaXnDutPUHpPH2BTnBzlQsoOUqINo4x1V+8/QQIEWGVuN0JvrjnLjc10JUiyVE9J02Cu/J/CNc4+cduxECd0k3mD4ZXUWEpsaLXKsdnVAH3AMi0wI7O1cuSfHRzzl9F5TY1uU9pJJ8SSSpzWa2N4xORJi+ccigGVedkBtTH74NMbpAcDvAyDAt6/QuOKcmR1sHxuIeH1WMf8WSbD5N844X4IFlIapOcRZNa4yutcQ6NDsRw81Ac/MyJcALmzeSP3rdW0GY48Z5+1Uez8WQzdOh9f9UaccGtJm8WnXkuaae3BGuj/ACi2k1lIup1N2q1zQADDxPypHYVjsNXJLnOJJNyTqTmV3bWLNWqXlsWAtlAyQAcV34sSjCjrhjSjQ+tV3jK03k3Qw/m95w36kneBBMXtAAjgbrKrV+Tjmilb5W8d6DnGRjSyH+jmPhsqqFI0mbYbDSMjFh3cELtDaNI0qlOsQx4aQWnUgdUs43iE2tihTbvlwEAkBxiYGXbJGXFY7bu0/P1A8N3YaBEzMalcuHG5u34c+PHsyTYWFfVfuttAknQf34LY4LZ7GEEy5wGbiTHYFlvJOtu1HTUDBAsY617Z8M+9atlYOmDOkj2FN/pbUg5/6Jn1wyS8wzMOvaTk7lzVFiMe74Sfg81WODfOBsxMXIdo6Iv4qWvtQ+cOHeAS4QHzDYc3Mj8NQjdn0BSpim0ggSZAgntubpFWNW/WLFa9Zyngqwq77qpLALRAMG8GBu2Oo4Kv2zRkNk7wkgSLifxjNXFfEkBrp6pgHsdYHxj0obHMDmubnafzzlLu9kwJuzJmmGm1o1GaMpcSQT+eSHNyBwz/AKrtSs1h6xJByHr/ALrq6yi6EvPxdRwEXETmcrlV1NrnGXRa08kQcVvtjIExf2p1GiJjn2I+DN0B13PmGB0cRr6Ef5IPNPGUCRc1qLb86rd4jnClpNESdJAR2xhOKw5j/jUe35xsoqfwFT+D6mKSdCS6bR1WeD9O3zOF+0f9xq8jZkvXOnb5jC/aP+4F5E02UV/KEmPBTaxsk7JQl0pkrFirY6lVLTLSQbixixsQmJJBUKCSSSWMW+zKcN3jaUR8KGYuZVSx7oibBTUnrmlHvTllH5LnGY4ho3TBde2YEZKt3zomlJhSRiorgiCadSVI2khXWRFAy2QszD8tYJUDg6YhTt4G/BcrZWzQADuANlWYmgWnlorF7SLqL4O55BdlwVIS1Kwlr0Ap0SRIFkZsvF+af1vkmA7lwPdKsWUQBwCrdpU7hwFjqnU1LjGU9nTGbQx76hhzt5rS7d0zOfoCESSVUqVIsklwstg4gMq3AuCJOnMLVU8RJzWJws70xOitX1XNaQDmuXPjUpHNmX7Bjofiy47x3QLmIkDK+iuW1w0tkxM/3gaLNYF27fTK+nPmrEY9jSTBJ/xEegcAo5INsSXpYUWEBwdJbvEtBIIAmQocXjgNLmSAPWTpr4IWptIRJBuDGnJVlTEFxvnHjeboQxuT/YGrH08yT4kwP7oXaTpHYR6lc1KgcACBECxAjwVPj8CAZadTbQXJELog1fSkGr6Q4GqAWzkrQMJII0KqcJQk3BjT2qwpEtPLKL+KadWbJVktSoGkSbTwPpVrsZ361hx/nUv5rVXV2BwzB9NlB5PmMbhhJI89Ri8x8c1JGNmjGz69lJJcXVR1nhHTt8xhftH/AHAvHZXsXTt8xhftH/cC8dS4/wCUBilJJJOYSSSUrGEkknUhJWbpAbomoAjsRLjAlJoTK7rLnu2c7dsgfiL2ROHqSEJSpSi204Fk0q8GnqlSDqWMDrEf1REAclWRkdQiHOLxDbdqk0ibr4JKtVpgEwVIWxr3rhwoIuIKexgAAS8FGebyOo8F0DVRV8xBjiutfGv4FYw6o4kXiFFINosMkQd3S0oWsd2EyRhuMwW82WtgjQKrojrQQryriwGG8HLLNA4dolPGTSKxm0icU2xKgq1t0GynN8wIQ1WiDqeKVVfRI0/RmHqz2oxxEGFXV6IF2rlKoU7in1FJQT6gkuh4H5BQ9aqd+2mSkZQJOUnslH0cLGnDePPgFtlE1qIsNiJG66zvZxTnscbZcz+bqWlRz5R281KGnd5628VJtXZJ/aIaFCOJ9CJaoKldrQLgSdeKVF+9JAtoeNtEOvpnfpyoMr6ZT7NVPsiiBicOdfhFC/8ArMVRj8WAQG5gzPD+qv8AyXdv1sM7Xz1GdLiq2YTqMo0x9ZKmfVBSToSXRw6jCeUnkHT2nTpitUfTDC5zfN7smQAZ3gVnz0C4T6ziP4fupJLR/kzF+gbCfWcR/D91L9A2E+s4j+H7qSS1gF+gXCfWcR/D91L9AuE+s4j+H7qSS1mF+gbCfWcR/D91Ob0D4QZYnEfw/dXEljEv6DcN9axHhS9xMPQVhdcViPCl7iSSOqBqhN6CsKP2rEeFL3E/9B+G+tYjwp+4upIao2iOM6DsKP2rEHtFP3E9vQjhgZGJr+FP3VxJbRAcI/RMehnD/Wa/hT91Mf0LYc/tNfwp+6kkgscfo344/RF+hDC5/Ca/hT91SjoWw31mv4U/dSSW0Vm/FEZV6E8M79prxwAp+1qiHQVhfrWJ/h+4kkjSQdUjr+gzCnPFYjwpe4ut6DcN9axHhS9xdSQpG1Q9vQnhh+01/Cn7iif0F4U3+E4ju837iSSKigKEUM/QPhPrWJ/h+6nt6DMKP2rEeFL3Eklmg6oeOhDDSP1rEHtFL3FO7obw5/aa47BT91dSQ0QNIsiHQtQBn4XiJIA+TSyGX0O1SU+hnDhoHwmuY1Ipz91JJFwT9C4RBa/QZhXGTisR4UvcRI6GsOBAxFcDS1P3UklnBPgNU+AbugfCEz8JxH8P3UZsvoaw1B7XtxNc7j2vAd5uJa4O0byhJJZr4C0emJJJIjH/2Q=="/>
          <p:cNvSpPr>
            <a:spLocks noChangeAspect="1" noChangeArrowheads="1"/>
          </p:cNvSpPr>
          <p:nvPr/>
        </p:nvSpPr>
        <p:spPr bwMode="auto">
          <a:xfrm>
            <a:off x="612775" y="3127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10" descr="data:image/jpeg;base64,/9j/4AAQSkZJRgABAQAAAQABAAD/2wCEAAkGBwgHBgkIBwgKCgkLDRYPDQwMDRsUFRAWIB0iIiAdHx8kKDQsJCYxJx8fLT0tMTU3Ojo6Iys/RD84QzQ5OjcBCgoKDQwNGg8PGjclHyU3Nzc3Nzc3Nzc3Nzc3Nzc3Nzc3Nzc3Nzc3Nzc3Nzc3Nzc3Nzc3Nzc3Nzc3Nzc3Nzc3N//AABEIAIYAUAMBIgACEQEDEQH/xAAbAAADAAMBAQAAAAAAAAAAAAAEBQYBAgMAB//EADkQAAIBAgQEBAUCBAUFAAAAAAECAwQRAAUSIRMxQVEGImFxFDKBkaEVwUJSseEHI7LR8DNigpKi/8QAGAEBAQEBAQAAAAAAAAAAAAAAAQIAAwT/xAAeEQACAwADAQEBAAAAAAAAAAAAAQIRIQMxQRJhUf/aAAwDAQACEQMRAD8A+zKMYhkSZdUbXAYqfQg2IxpHEnE4ljr73OJ7KM2gTOqul4ynjS6hGhL3YkDYgAAc7/2x4jpJ6VNh1xpIoliIVtmGxU8/rjaQao2XldSMIPCs0c+WGKYRgQSGNAbiw7WP16nFJE3tDdWQy/DfEf5yprZVABsTYHHbhG1jK3O/TCKildvGFcpU6FiVQwj25KefXrhlRVUNe80UqKs8DlGQnpfYj0O2KeAmdFq4o65KAs7TMhfU1hsP6/Tljd6ynjrUo3fTM66kUj5hve32wmyd+LnlVIVZS2q++xsbD+X8g++BPHatG1LUoxDRXKkyJpW3M6TYsbb7HmBfEX6Dk0rKw2HXGL4WZHVR5nlsbyrrZPK+s6jcdzyv7YYh1ZmVTuvPD4Unei2rqhTx1RaqSmsqrHJILhWIPTr0xALUtqqZWq542aXzSRpYm5G53521/bFpW0tLW5k1JX0+tH80bb7HSB+x/GNX8OUVPRLSJrEU1QeKb7kMCLffT9sFOzSTbMeH8+y2WOnoKbjl9A0hgXJ7kn3v/wAthdPk8wlnSaaJAaoOoOkeXuAQw6jlbDyjyyPIqVvgkeZmcamYXa30wFnGQVVXmMNdSVPDRrceNidvVT067YuOdk1fZrkMfxPiPM61EGhW0B7KN9tu/Ib3t7YJaQ0/ilVLELOmwL+m22v0P8Pt1OHcEUcMSrELL3ve+EfiH4iOiWoaIySxSDRoY9R6fuMEv6KXhz8PxMMzqnVXEepuYa1yfpvt1X6nHXxLG9VSG0cuqF9xHAspKm/83L6YYZRGfhhNIoEkoBPlsfY/c4Fk0Z9k8sI4RltY6wdIbmDsb4lUsBxyhF4bqJIeJSszKpTdZQAfL8yqg2UAarnr/SpyyYT0+sc9g3oQoxO5Nlf6VLW1NdNBFHTpaaOGPZlK3vqO5G527jFDlclG1IooHVox0HME9/XD0qDjxUzrrAkC8Nz01AbDCr9Xklzr4anikkjiBEiKBcG/M32A+uGVVVQ0qAzSaNWwNsJP0uorZbmuVldXaPYkEXF72I53Ow5WG+GJU78Kc7AkDfC7Np5Vy2bho6yOpRCtjZiNvzYfXBlNAlLTrDGW0ry1MWPO/M74QwwyGH9PkqSywVOmSN1KmSJiLfk7Edj9KMNgOLlJhppEZxDw1ZX1AMF7/vhZNnvDyZZJQVqzqiYEW0yKN79u498FUMavXFYo3hgo14UcYChb3N/XcaT/AMOF+Y5fNHXySSMkqy0syobEHUBdSRyuBcXxgd+DmjrVqXBVrq6cRBpt5b2Bvid8NTtDnVZR3AJ1qARtqQ/3OHmUwaJJ3aVpCoSJWa3yAah/r/GJhGam8UVFRyjSrsWubWYeb+n5x5uaVOMv0XlBvjyolp8nWIOpkqZlRgi21Lcc/bb6E4B/w5ikZq2pka4LWA7En/YDGfFLNmWayQQo0hpxpCgdQvP/AO7fTDPwGirkrsvWdv6DDdzONXzWULIrizqGAN7HvhZ8ZFDnyULyLGzJxI1JtqU3uP8A2F8d2rHGcLRafKacygn+IhgLD26+4749XViUVLJVVUUSso8o1i7mxNgTbfntjqju6GGEPiesnoBDUQxGRGYB7C5BFyNufU/bHKjrKiDw61ZUVAepqWLK4DaVvyHy+WwFrWte2++Oq1lRNkzTwSAVq2Qh3sBbrb1G9sJrCkkWlpoq6WmUTzMOM4G6hu57Db0wD4qrRlcYqWbyMSbG/lOkqT7WPLvvgrMahKnJo54jq12KEkJ5vry37b+uCaIrV0yamI0WFlYWPY+m3oPbCYGoMxWGnpmq43hkrZVWGIizfKBuOmy33/tjOZUcFOslSIwQ7FnUk21Hr9wPvhI9T+o+MqdbApTEkC1yLbA7Hbrv9wu96bNPgjTBMxdVhkcKNbaQW5gX+mInH6VAnYpo6KmeepfjiUyks8oNtCnzH82H0wwyKhp8vyyKKkk4kTXdX/mv1GJjNa2SacZTQRmGDUBKOTMNuZ+/Xfa2LRIwgBueXK+w9sTGNLQi03nhO+IBNRZzQ5pGBwgRFKyob2J21HUAdyAAeRJPTGPGVRxaWip4ZYylVKBuy6W5EHVuV62IGCs7ySozGq40NVHGhhETRSR61bz3vY8tr7jf1wlo6TM4Y6RqeglZ8oSVVSdyOOC3lCMNyQo63B2674oWrtFLU5fUPSQw01RJGVAVg0l9r7nURe46fTE9LQETwUfwJKzlTxYgQVFraiSSL7k25Yq6WqWvoVqKQsutbrxEKlT2IO435jCSqY5plgkvJFSxEtcGxlte4HX06deeLXQ0MZaRqXKVh+Ikcx85WaxO/fUvfvgOiqBBlVRpseFHptzsfl3Hm6/9tvffBdXWqcgarUMgMe1jYi+22J6mqppclzCdpAYFj/jYWLFr2823Xtvcc8KWAzl4Y4k2Zz1KRcUJslgbHSOQJ1LzNvmH7DTPczFdLJEJqigqNNpKWqsYZh+x25+mHXhvK5aXJJJY0EdZUISGdArKT35k7774S1q5iJHTPaNahI7aZ0Hn5gCxHqRfnb7YDnvyJBDPHUQrJri4QAQyRs6Enc2ZdwNxyx9RgdVp4gzLq0LezE8+W53598QuTx1SSqcoziIi4HDqgd7cx+cWHwdRNURT1JjFgupEJIut+XLqSftgfQ8aC7PxNXE8v8tsTdTmNXmj1IoakQ0kEljOu5DCxZCoN7lSTv1A74xm0tRFmE1O2aLCKlV4CLGxdWH4Nxfa99vociCvqKOpR2EPAYlZY2vIyqdmOxuWAbYjb7DFRQyuWFDldZHX0Uc8PE0kW8432wnqfEeTUebjLmqSragGVEXhIx/mPTfmcC1edV9Jk1RXQyUxpuGFpGlkIcG25fXbzc9h6euIctJVIsuYo2ictaWMKCziwJ0g2bYW6WJ3JxjfWH1dailzBRHFG1RDcXkVf8v6E2DfS+F8y0Tz1OSBzrlUSaTyHLYbHoPzhV/hvG8VHVB3k8jiMBnBS4vyHMH39LbY2p462TPzNU0TrpkVpNETEH5gG+a1tjyv/vhvCqpnTeAGMSRABo0Pyjp7csJ86zRqXOaGnVEMR3nJAJCnlztYXF7+n3W5RNWHxXJJMJwk6lbMrqu1yNiOx2364I8TUVd8Wk9JJVOupW3WOVImvYaENjc+9uWA12g3M8qyIcI1VPHG0rhEKeUk9OXLn+cM6VBDAsKo6qgsNb6j98StZLNX5lHE8knEpzYAKGJIIGrSQqg8+RPbqMVyhgihjqIG5ta+BjFaLc2y2kzOIQVIN+V1G9j0PpgCuysNaDL6h6RYF4RSJdWpRH5b+uphueYv74Kpc1gqM0rKBV4FZBa7OoIkS17g/XB89StNRvUseKFUudH8Q9MZOhaiyT8Z0EtRlOT0dInGcyiESgCwbTY7X25E3HKx37t8m8L0NJGkssbNKzJMVcg8NwNwLdLnljPhKpMtG8En/UickDsCTyvvzv8A3wzrZ56WmaQaZXuAqBbXudwPW17etsNhS7MRUkNKqR0EUYVJbuA3Ine5+h5euN53mSodYYgWkj8rs21xf374W+FpUaKoBcmVpS7aowjMNvNa99/X26Yem2x7YRAg1QOOeCVZmDalYMLWUdbX69MbzyhqAysj9CukXN77ED3scccpknlpEqCEPxDGU3J2Unb7Lpww6YDCziRVs0a1cDHQSUUrqAcad9Q7d/U9sey6Gcu1TUM5Zr2DN8ovy08hg7ixKXVSCybsq7kX35euNlYOoYXF+4tgYohPEsajNyKyp88q6Ego4SHdLi+tj7Ac/ocFTPXVdJSteno6i4Wlo4pQzCM7XJJF+Q9PfD3PInkoiwzL9PhXeWUDcjtquCv03xJZY6ipZ8jp3mnJ0LWVakEKq/MAbk9dz06Yhs5yxjfwnLUy5lUOypw5Iw0joPKWsCAPa5x08cVk9EmXzQjVGsrGSIvpEgAva/Q7G2AMorlyWvSDNeJAkrHhzJcxNcD5+i8+9vQYo88yiPOYYQ05RY2LgoFOrb1xUejXcWke8P01NHQxVVOCXqIkLszFjy5b9L32wbX1C0tBU1L/ACxRM59gCcCZO4hpKak87FYQdTEHpe35/GCsyRJMvqo5BdGhcMO4scLL8JfwLmeY5lU13xLA0cCRxwhU0qtr8voOp7d8V7MFUsxsALk4BhSHLY4KWkgSOJv4RtvYm/4wccYIppaL4YpBnE8ibQsiuzA/O1tIHsApP/kO2DzhfltLLSVVUoULSMwMChr6Bbcegvc26YYHAykcCsjgqyRMp2sTzH2xyajao2lKLBosIkHytv5gcex7GQsI+DpzTrA8KMi9Co++NZKYLQtS0pEI0FEIF9A9MZx7DQG8SLHGiKNlUKPYY5ZhTtWUNRTLK0JljKcRRutxa+PY9gE7FVJBYAkdSMZJx7HsYxm+NTq1Xv5bcrYxj2MY/9k="/>
          <p:cNvSpPr>
            <a:spLocks noChangeAspect="1" noChangeArrowheads="1"/>
          </p:cNvSpPr>
          <p:nvPr/>
        </p:nvSpPr>
        <p:spPr bwMode="auto">
          <a:xfrm>
            <a:off x="155575" y="-609600"/>
            <a:ext cx="762000" cy="127635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56" name="Picture 12" descr="http://b-and-t-world-seeds.com/images/43267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5574" y="-144463"/>
            <a:ext cx="4344417" cy="6813822"/>
          </a:xfrm>
          <a:prstGeom prst="rect">
            <a:avLst/>
          </a:prstGeom>
          <a:noFill/>
          <a:extLst>
            <a:ext uri="{909E8E84-426E-40DD-AFC4-6F175D3DCCD1}">
              <a14:hiddenFill xmlns="" xmlns:a14="http://schemas.microsoft.com/office/drawing/2010/main">
                <a:solidFill>
                  <a:srgbClr val="FFFFFF"/>
                </a:solidFill>
              </a14:hiddenFill>
            </a:ext>
          </a:extLst>
        </p:spPr>
      </p:pic>
      <p:pic>
        <p:nvPicPr>
          <p:cNvPr id="6158" name="Picture 14" descr="https://encrypted-tbn1.gstatic.com/images?q=tbn:ANd9GcQQSxSU8I-qNTftgeBiJsHfs9PkhDu3VJ1RljqoP3tWTd9X4oS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99991" y="28575"/>
            <a:ext cx="4464497" cy="59927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628519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20840"/>
            <a:ext cx="8964488" cy="3046988"/>
          </a:xfrm>
          <a:prstGeom prst="rect">
            <a:avLst/>
          </a:prstGeom>
        </p:spPr>
        <p:txBody>
          <a:bodyPr wrap="square">
            <a:spAutoFit/>
          </a:bodyPr>
          <a:lstStyle/>
          <a:p>
            <a:pPr algn="just"/>
            <a:r>
              <a:rPr lang="fr-FR" sz="2400" dirty="0">
                <a:latin typeface="Times New Roman" panose="02020603050405020304" pitchFamily="18" charset="0"/>
                <a:cs typeface="Times New Roman" panose="02020603050405020304" pitchFamily="18" charset="0"/>
              </a:rPr>
              <a:t>Les Ptéridophytes arborescentes ont constitué des forêts très étendues au Carbonifère.  Elles croissaient dans des milieux marécageux et les conditions anaérobies inhibaient beaucoup l'activité des microorganismes décomposeurs.  L'accumulation dans les sols de ces matières carbonées est à l'origine des gisements combustibles fossiles que nous exploitons aujourd'hui et va de pair avec l'accumulation dans l'atmosphère d'énormes quantités d'oxygène dont la teneur actuelle a été atteinte à cette époque.</a:t>
            </a:r>
          </a:p>
        </p:txBody>
      </p:sp>
    </p:spTree>
    <p:extLst>
      <p:ext uri="{BB962C8B-B14F-4D97-AF65-F5344CB8AC3E}">
        <p14:creationId xmlns="" xmlns:p14="http://schemas.microsoft.com/office/powerpoint/2010/main" val="14662959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5852" y="2571744"/>
            <a:ext cx="652576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Préspermaphytes</a:t>
            </a:r>
            <a:endParaRPr lang="fr-F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4282" y="785794"/>
            <a:ext cx="8643998" cy="4832092"/>
          </a:xfrm>
          <a:prstGeom prst="rect">
            <a:avLst/>
          </a:prstGeom>
          <a:noFill/>
        </p:spPr>
        <p:txBody>
          <a:bodyPr wrap="square" rtlCol="0">
            <a:spAutoFit/>
          </a:bodyPr>
          <a:lstStyle/>
          <a:p>
            <a:pPr algn="just"/>
            <a:r>
              <a:rPr lang="fr-FR" sz="2800" b="1" u="sng" dirty="0" smtClean="0">
                <a:solidFill>
                  <a:srgbClr val="FF0000"/>
                </a:solidFill>
                <a:latin typeface="Times New Roman" pitchFamily="18" charset="0"/>
                <a:cs typeface="Times New Roman" pitchFamily="18" charset="0"/>
              </a:rPr>
              <a:t>I-Définition: </a:t>
            </a:r>
          </a:p>
          <a:p>
            <a:pPr algn="just"/>
            <a:r>
              <a:rPr lang="fr-FR" sz="2800" dirty="0" smtClean="0">
                <a:latin typeface="Times New Roman" pitchFamily="18" charset="0"/>
                <a:cs typeface="Times New Roman" pitchFamily="18" charset="0"/>
              </a:rPr>
              <a:t>Les </a:t>
            </a:r>
            <a:r>
              <a:rPr lang="fr-FR" sz="2800" dirty="0" err="1" smtClean="0">
                <a:latin typeface="Times New Roman" pitchFamily="18" charset="0"/>
                <a:cs typeface="Times New Roman" pitchFamily="18" charset="0"/>
              </a:rPr>
              <a:t>préspermaphytes</a:t>
            </a:r>
            <a:r>
              <a:rPr lang="fr-FR" sz="2800" dirty="0" smtClean="0">
                <a:latin typeface="Times New Roman" pitchFamily="18" charset="0"/>
                <a:cs typeface="Times New Roman" pitchFamily="18" charset="0"/>
              </a:rPr>
              <a:t> sont un groupe qui constitua, avec les ptéridophytes, l'un des élément essentiel de la flore de l'aire primaire. Ils sont apparus vers le Dévonien, il y a 400 millions d'années et auraient atteint leur apogée à l'</a:t>
            </a:r>
            <a:r>
              <a:rPr lang="fr-FR" sz="2800" dirty="0" err="1" smtClean="0">
                <a:latin typeface="Times New Roman" pitchFamily="18" charset="0"/>
                <a:cs typeface="Times New Roman" pitchFamily="18" charset="0"/>
              </a:rPr>
              <a:t>Antracolithique</a:t>
            </a:r>
            <a:r>
              <a:rPr lang="fr-FR" sz="2800" dirty="0" smtClean="0">
                <a:latin typeface="Times New Roman" pitchFamily="18" charset="0"/>
                <a:cs typeface="Times New Roman" pitchFamily="18" charset="0"/>
              </a:rPr>
              <a:t> il y a 300 millions d'années. Depuis, ce groupe a décliné pour faire place aux spermaphytes. Il ne reste aujourd'hui qu'une centaine d'espèces, véritables "fossiles vivants" qui, avec les échantillons reconstitués par les </a:t>
            </a:r>
            <a:r>
              <a:rPr lang="fr-FR" sz="2800" dirty="0" err="1" smtClean="0">
                <a:latin typeface="Times New Roman" pitchFamily="18" charset="0"/>
                <a:cs typeface="Times New Roman" pitchFamily="18" charset="0"/>
              </a:rPr>
              <a:t>paléobotanistes</a:t>
            </a:r>
            <a:r>
              <a:rPr lang="fr-FR" sz="2800" dirty="0" smtClean="0">
                <a:latin typeface="Times New Roman" pitchFamily="18" charset="0"/>
                <a:cs typeface="Times New Roman" pitchFamily="18" charset="0"/>
              </a:rPr>
              <a:t>, permettent d'étudier l'organisation de ce groupe.</a:t>
            </a:r>
            <a:endParaRPr lang="fr-FR" sz="2800" dirty="0">
              <a:latin typeface="Times New Roman" pitchFamily="18" charset="0"/>
              <a:cs typeface="Times New Roman"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5720" y="857232"/>
            <a:ext cx="8501122" cy="6124754"/>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Les </a:t>
            </a:r>
            <a:r>
              <a:rPr lang="fr-FR" sz="2800" dirty="0" err="1" smtClean="0">
                <a:latin typeface="Times New Roman" pitchFamily="18" charset="0"/>
                <a:cs typeface="Times New Roman" pitchFamily="18" charset="0"/>
              </a:rPr>
              <a:t>prespermaphytes</a:t>
            </a:r>
            <a:r>
              <a:rPr lang="fr-FR" sz="2800" dirty="0" smtClean="0">
                <a:latin typeface="Times New Roman" pitchFamily="18" charset="0"/>
                <a:cs typeface="Times New Roman" pitchFamily="18" charset="0"/>
              </a:rPr>
              <a:t> dériveraient du groupe des ptéridophytes appelés </a:t>
            </a:r>
            <a:r>
              <a:rPr lang="fr-FR" sz="2800" dirty="0" err="1" smtClean="0">
                <a:latin typeface="Times New Roman" pitchFamily="18" charset="0"/>
                <a:cs typeface="Times New Roman" pitchFamily="18" charset="0"/>
              </a:rPr>
              <a:t>psilophytinées</a:t>
            </a:r>
            <a:r>
              <a:rPr lang="fr-FR" sz="2800" dirty="0" smtClean="0">
                <a:latin typeface="Times New Roman" pitchFamily="18" charset="0"/>
                <a:cs typeface="Times New Roman" pitchFamily="18" charset="0"/>
              </a:rPr>
              <a:t>. La grande caractéristique évolutive de ce groupe concerne la miniaturisation des gamétophytes et leur intégration dans des structures protectrices. Cela assure une meilleure adaptation au milieu terrestre. Ce mouvement évolutif avait été amorcé par les ptéridophytes </a:t>
            </a:r>
            <a:r>
              <a:rPr lang="fr-FR" sz="2800" dirty="0" err="1" smtClean="0">
                <a:latin typeface="Times New Roman" pitchFamily="18" charset="0"/>
                <a:cs typeface="Times New Roman" pitchFamily="18" charset="0"/>
              </a:rPr>
              <a:t>hétérosporés</a:t>
            </a:r>
            <a:r>
              <a:rPr lang="fr-FR" sz="2800" dirty="0" smtClean="0">
                <a:latin typeface="Times New Roman" pitchFamily="18" charset="0"/>
                <a:cs typeface="Times New Roman" pitchFamily="18" charset="0"/>
              </a:rPr>
              <a:t> et </a:t>
            </a:r>
            <a:r>
              <a:rPr lang="fr-FR" sz="2800" dirty="0" err="1" smtClean="0">
                <a:latin typeface="Times New Roman" pitchFamily="18" charset="0"/>
                <a:cs typeface="Times New Roman" pitchFamily="18" charset="0"/>
              </a:rPr>
              <a:t>hétéroprothallés</a:t>
            </a:r>
            <a:r>
              <a:rPr lang="fr-FR" sz="2800" dirty="0" smtClean="0">
                <a:latin typeface="Times New Roman" pitchFamily="18" charset="0"/>
                <a:cs typeface="Times New Roman" pitchFamily="18" charset="0"/>
              </a:rPr>
              <a:t> du type des </a:t>
            </a:r>
            <a:r>
              <a:rPr lang="fr-FR" sz="2800" dirty="0" err="1" smtClean="0">
                <a:latin typeface="Times New Roman" pitchFamily="18" charset="0"/>
                <a:cs typeface="Times New Roman" pitchFamily="18" charset="0"/>
              </a:rPr>
              <a:t>selaginelles</a:t>
            </a:r>
            <a:r>
              <a:rPr lang="fr-FR" sz="2800" dirty="0" smtClean="0">
                <a:latin typeface="Times New Roman" pitchFamily="18" charset="0"/>
                <a:cs typeface="Times New Roman" pitchFamily="18" charset="0"/>
              </a:rPr>
              <a:t>. Il conduit à la formation de structures reproductrices particulières : l'ovule, les étamines et les grains de pollens.</a:t>
            </a:r>
          </a:p>
          <a:p>
            <a:pPr algn="just"/>
            <a:r>
              <a:rPr lang="fr-FR" sz="2800" dirty="0" smtClean="0">
                <a:latin typeface="Times New Roman" pitchFamily="18" charset="0"/>
                <a:cs typeface="Times New Roman" pitchFamily="18" charset="0"/>
              </a:rPr>
              <a:t>Morphologie du </a:t>
            </a:r>
            <a:r>
              <a:rPr lang="fr-FR" sz="2800" dirty="0" err="1" smtClean="0">
                <a:latin typeface="Times New Roman" pitchFamily="18" charset="0"/>
                <a:cs typeface="Times New Roman" pitchFamily="18" charset="0"/>
              </a:rPr>
              <a:t>cormus</a:t>
            </a:r>
            <a:endParaRPr lang="fr-FR" sz="2800" dirty="0" smtClean="0">
              <a:latin typeface="Times New Roman" pitchFamily="18" charset="0"/>
              <a:cs typeface="Times New Roman" pitchFamily="18" charset="0"/>
            </a:endParaRPr>
          </a:p>
          <a:p>
            <a:pPr algn="just"/>
            <a:r>
              <a:rPr lang="fr-FR" sz="2800" dirty="0" smtClean="0">
                <a:latin typeface="Times New Roman" pitchFamily="18" charset="0"/>
                <a:cs typeface="Times New Roman" pitchFamily="18" charset="0"/>
              </a:rPr>
              <a:t>Les appareils reproducteurs mâle et femelle</a:t>
            </a:r>
          </a:p>
          <a:p>
            <a:pPr algn="just"/>
            <a:r>
              <a:rPr lang="fr-FR" sz="2800" dirty="0" smtClean="0">
                <a:latin typeface="Times New Roman" pitchFamily="18" charset="0"/>
                <a:cs typeface="Times New Roman" pitchFamily="18" charset="0"/>
              </a:rPr>
              <a:t>Reproduction</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2910" y="714356"/>
            <a:ext cx="8215370" cy="4832092"/>
          </a:xfrm>
          <a:prstGeom prst="rect">
            <a:avLst/>
          </a:prstGeom>
          <a:noFill/>
        </p:spPr>
        <p:txBody>
          <a:bodyPr wrap="square" rtlCol="0">
            <a:spAutoFit/>
          </a:bodyPr>
          <a:lstStyle/>
          <a:p>
            <a:pPr algn="just"/>
            <a:endParaRPr lang="fr-FR" sz="2800" dirty="0" smtClean="0">
              <a:latin typeface="Times New Roman" pitchFamily="18" charset="0"/>
              <a:cs typeface="Times New Roman" pitchFamily="18" charset="0"/>
            </a:endParaRPr>
          </a:p>
          <a:p>
            <a:pPr algn="just"/>
            <a:r>
              <a:rPr lang="fr-FR" sz="2800" b="1" u="sng" dirty="0" smtClean="0">
                <a:solidFill>
                  <a:srgbClr val="FF0000"/>
                </a:solidFill>
                <a:latin typeface="Times New Roman" pitchFamily="18" charset="0"/>
                <a:cs typeface="Times New Roman" pitchFamily="18" charset="0"/>
              </a:rPr>
              <a:t>1-Classe de </a:t>
            </a:r>
            <a:r>
              <a:rPr lang="fr-FR" sz="2800" b="1" u="sng" dirty="0" err="1" smtClean="0">
                <a:solidFill>
                  <a:srgbClr val="FF0000"/>
                </a:solidFill>
                <a:latin typeface="Times New Roman" pitchFamily="18" charset="0"/>
                <a:cs typeface="Times New Roman" pitchFamily="18" charset="0"/>
              </a:rPr>
              <a:t>cycadophyta</a:t>
            </a:r>
            <a:endParaRPr lang="fr-FR" sz="2800" b="1" u="sng" dirty="0" smtClean="0">
              <a:solidFill>
                <a:srgbClr val="FF0000"/>
              </a:solidFill>
              <a:latin typeface="Times New Roman" pitchFamily="18" charset="0"/>
              <a:cs typeface="Times New Roman" pitchFamily="18" charset="0"/>
            </a:endParaRPr>
          </a:p>
          <a:p>
            <a:pPr algn="just"/>
            <a:r>
              <a:rPr lang="fr-FR" sz="2800" dirty="0" smtClean="0">
                <a:latin typeface="Times New Roman" pitchFamily="18" charset="0"/>
                <a:cs typeface="Times New Roman" pitchFamily="18" charset="0"/>
              </a:rPr>
              <a:t>La morphologie des </a:t>
            </a:r>
            <a:r>
              <a:rPr lang="fr-FR" sz="2800" dirty="0" err="1" smtClean="0">
                <a:latin typeface="Times New Roman" pitchFamily="18" charset="0"/>
                <a:cs typeface="Times New Roman" pitchFamily="18" charset="0"/>
              </a:rPr>
              <a:t>préspermaphytes</a:t>
            </a:r>
            <a:r>
              <a:rPr lang="fr-FR" sz="2800" dirty="0" smtClean="0">
                <a:latin typeface="Times New Roman" pitchFamily="18" charset="0"/>
                <a:cs typeface="Times New Roman" pitchFamily="18" charset="0"/>
              </a:rPr>
              <a:t> permet de les subdiviser en deux classes :</a:t>
            </a:r>
          </a:p>
          <a:p>
            <a:pPr algn="just"/>
            <a:r>
              <a:rPr lang="fr-FR" sz="2800" dirty="0" smtClean="0">
                <a:latin typeface="Times New Roman" pitchFamily="18" charset="0"/>
                <a:cs typeface="Times New Roman" pitchFamily="18" charset="0"/>
              </a:rPr>
              <a:t>la classe des </a:t>
            </a:r>
            <a:r>
              <a:rPr lang="fr-FR" sz="2800" dirty="0" err="1" smtClean="0">
                <a:latin typeface="Times New Roman" pitchFamily="18" charset="0"/>
                <a:cs typeface="Times New Roman" pitchFamily="18" charset="0"/>
              </a:rPr>
              <a:t>ptéridospermes</a:t>
            </a:r>
            <a:r>
              <a:rPr lang="fr-FR" sz="2800" dirty="0" smtClean="0">
                <a:latin typeface="Times New Roman" pitchFamily="18" charset="0"/>
                <a:cs typeface="Times New Roman" pitchFamily="18" charset="0"/>
              </a:rPr>
              <a:t> (encore appelés </a:t>
            </a:r>
            <a:r>
              <a:rPr lang="fr-FR" sz="2800" dirty="0" err="1" smtClean="0">
                <a:latin typeface="Times New Roman" pitchFamily="18" charset="0"/>
                <a:cs typeface="Times New Roman" pitchFamily="18" charset="0"/>
              </a:rPr>
              <a:t>Cycadophytes</a:t>
            </a:r>
            <a:r>
              <a:rPr lang="fr-FR" sz="2800" dirty="0" smtClean="0">
                <a:latin typeface="Times New Roman" pitchFamily="18" charset="0"/>
                <a:cs typeface="Times New Roman" pitchFamily="18" charset="0"/>
              </a:rPr>
              <a:t> ou "fougères à graines") qui regroupe des plantes dont l'appareil végétatif ressemble à celui des fougères arborescentes avec des frondes. C'est le cas par exemple des cycas, espèces décoratives survivantes de cette classe.</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cycadophytes photos&quot;"/>
          <p:cNvPicPr>
            <a:picLocks noChangeAspect="1" noChangeArrowheads="1"/>
          </p:cNvPicPr>
          <p:nvPr/>
        </p:nvPicPr>
        <p:blipFill>
          <a:blip r:embed="rId2"/>
          <a:srcRect/>
          <a:stretch>
            <a:fillRect/>
          </a:stretch>
        </p:blipFill>
        <p:spPr bwMode="auto">
          <a:xfrm>
            <a:off x="0" y="0"/>
            <a:ext cx="9144000" cy="5572140"/>
          </a:xfrm>
          <a:prstGeom prst="rect">
            <a:avLst/>
          </a:prstGeom>
          <a:noFill/>
        </p:spPr>
      </p:pic>
      <p:sp>
        <p:nvSpPr>
          <p:cNvPr id="3" name="ZoneTexte 2"/>
          <p:cNvSpPr txBox="1"/>
          <p:nvPr/>
        </p:nvSpPr>
        <p:spPr>
          <a:xfrm>
            <a:off x="1643042" y="5857892"/>
            <a:ext cx="5643602" cy="584775"/>
          </a:xfrm>
          <a:prstGeom prst="rect">
            <a:avLst/>
          </a:prstGeom>
          <a:noFill/>
        </p:spPr>
        <p:txBody>
          <a:bodyPr wrap="square" rtlCol="0">
            <a:spAutoFit/>
          </a:bodyPr>
          <a:lstStyle/>
          <a:p>
            <a:pPr algn="ctr"/>
            <a:r>
              <a:rPr lang="fr-FR" sz="3200" b="1" dirty="0" err="1" smtClean="0">
                <a:solidFill>
                  <a:srgbClr val="FF0000"/>
                </a:solidFill>
                <a:latin typeface="Times New Roman" pitchFamily="18" charset="0"/>
                <a:cs typeface="Times New Roman" pitchFamily="18" charset="0"/>
              </a:rPr>
              <a:t>Cycadophyta</a:t>
            </a:r>
            <a:endParaRPr lang="fr-FR" sz="3200" b="1" dirty="0">
              <a:solidFill>
                <a:srgbClr val="FF0000"/>
              </a:solidFill>
              <a:latin typeface="Times New Roman" pitchFamily="18" charset="0"/>
              <a:cs typeface="Times New Roman"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9144000" cy="3108543"/>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L'appareil végétatif des cycas ressemble à celui des fougères arborescentes, d'où le nom de fougères à graine que l'on a parfois donné à ces végétaux. Il est formé d'un tronc ou "stipe", recouvert par les bases foliaires. Le tronc est non ramifié. Il se termine par de grandes feuilles qui rappellent les frondes des fougères</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srcRect/>
          <a:stretch>
            <a:fillRect/>
          </a:stretch>
        </p:blipFill>
        <p:spPr bwMode="auto">
          <a:xfrm>
            <a:off x="0" y="0"/>
            <a:ext cx="9144000" cy="6572272"/>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uel.unisciel.fr/biologie/module1/module1_ch01/res/cycasfmpa.png"/>
          <p:cNvPicPr>
            <a:picLocks noChangeAspect="1" noChangeArrowheads="1"/>
          </p:cNvPicPr>
          <p:nvPr/>
        </p:nvPicPr>
        <p:blipFill>
          <a:blip r:embed="rId2"/>
          <a:srcRect/>
          <a:stretch>
            <a:fillRect/>
          </a:stretch>
        </p:blipFill>
        <p:spPr bwMode="auto">
          <a:xfrm>
            <a:off x="357158" y="1142984"/>
            <a:ext cx="3810000" cy="2667000"/>
          </a:xfrm>
          <a:prstGeom prst="rect">
            <a:avLst/>
          </a:prstGeom>
          <a:noFill/>
        </p:spPr>
      </p:pic>
      <p:sp>
        <p:nvSpPr>
          <p:cNvPr id="3" name="ZoneTexte 2"/>
          <p:cNvSpPr txBox="1"/>
          <p:nvPr/>
        </p:nvSpPr>
        <p:spPr>
          <a:xfrm>
            <a:off x="214282" y="357166"/>
            <a:ext cx="8715436" cy="954107"/>
          </a:xfrm>
          <a:prstGeom prst="rect">
            <a:avLst/>
          </a:prstGeom>
          <a:noFill/>
        </p:spPr>
        <p:txBody>
          <a:bodyPr wrap="square" rtlCol="0">
            <a:spAutoFit/>
          </a:bodyPr>
          <a:lstStyle/>
          <a:p>
            <a:r>
              <a:rPr lang="fr-FR" sz="2800" dirty="0" smtClean="0">
                <a:latin typeface="Times New Roman" pitchFamily="18" charset="0"/>
                <a:cs typeface="Times New Roman" pitchFamily="18" charset="0"/>
              </a:rPr>
              <a:t>En période fertile, les feuilles du centre portent. soit des ovules. Soit des étamines</a:t>
            </a:r>
            <a:endParaRPr lang="fr-FR" sz="2800" dirty="0">
              <a:latin typeface="Times New Roman" pitchFamily="18" charset="0"/>
              <a:cs typeface="Times New Roman" pitchFamily="18" charset="0"/>
            </a:endParaRPr>
          </a:p>
        </p:txBody>
      </p:sp>
      <p:pic>
        <p:nvPicPr>
          <p:cNvPr id="116740" name="Picture 4" descr="http://uel.unisciel.fr/biologie/module1/module1_ch01/res/cycasmmpa.png"/>
          <p:cNvPicPr>
            <a:picLocks noChangeAspect="1" noChangeArrowheads="1"/>
          </p:cNvPicPr>
          <p:nvPr/>
        </p:nvPicPr>
        <p:blipFill>
          <a:blip r:embed="rId3"/>
          <a:srcRect/>
          <a:stretch>
            <a:fillRect/>
          </a:stretch>
        </p:blipFill>
        <p:spPr bwMode="auto">
          <a:xfrm>
            <a:off x="4857752" y="1285860"/>
            <a:ext cx="3810000" cy="2628900"/>
          </a:xfrm>
          <a:prstGeom prst="rect">
            <a:avLst/>
          </a:prstGeom>
          <a:noFill/>
        </p:spPr>
      </p:pic>
      <p:sp>
        <p:nvSpPr>
          <p:cNvPr id="5" name="ZoneTexte 4"/>
          <p:cNvSpPr txBox="1"/>
          <p:nvPr/>
        </p:nvSpPr>
        <p:spPr>
          <a:xfrm>
            <a:off x="1214414" y="3857628"/>
            <a:ext cx="1785950" cy="369332"/>
          </a:xfrm>
          <a:prstGeom prst="rect">
            <a:avLst/>
          </a:prstGeom>
          <a:noFill/>
        </p:spPr>
        <p:txBody>
          <a:bodyPr wrap="square" rtlCol="0">
            <a:spAutoFit/>
          </a:bodyPr>
          <a:lstStyle/>
          <a:p>
            <a:r>
              <a:rPr lang="fr-FR" dirty="0" smtClean="0"/>
              <a:t>ovule</a:t>
            </a:r>
            <a:endParaRPr lang="fr-FR" dirty="0"/>
          </a:p>
        </p:txBody>
      </p:sp>
      <p:sp>
        <p:nvSpPr>
          <p:cNvPr id="6" name="ZoneTexte 5"/>
          <p:cNvSpPr txBox="1"/>
          <p:nvPr/>
        </p:nvSpPr>
        <p:spPr>
          <a:xfrm>
            <a:off x="5429256" y="4286256"/>
            <a:ext cx="2714644" cy="369332"/>
          </a:xfrm>
          <a:prstGeom prst="rect">
            <a:avLst/>
          </a:prstGeom>
          <a:noFill/>
        </p:spPr>
        <p:txBody>
          <a:bodyPr wrap="square" rtlCol="0">
            <a:spAutoFit/>
          </a:bodyPr>
          <a:lstStyle/>
          <a:p>
            <a:r>
              <a:rPr lang="fr-FR" dirty="0" smtClean="0"/>
              <a:t>étamine</a:t>
            </a:r>
            <a:endParaRPr lang="fr-F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76672"/>
            <a:ext cx="8820472" cy="5262979"/>
          </a:xfrm>
          <a:prstGeom prst="rect">
            <a:avLst/>
          </a:prstGeom>
        </p:spPr>
        <p:txBody>
          <a:bodyPr wrap="square">
            <a:spAutoFit/>
          </a:bodyPr>
          <a:lstStyle/>
          <a:p>
            <a:pPr marL="1371600" lvl="2" indent="-457200" algn="just" eaLnBrk="0" hangingPunct="0">
              <a:buFontTx/>
              <a:buChar char="-"/>
            </a:pPr>
            <a:r>
              <a:rPr lang="fr-CH" sz="2400" b="1" dirty="0" smtClean="0">
                <a:solidFill>
                  <a:srgbClr val="FF6600"/>
                </a:solidFill>
                <a:effectLst>
                  <a:outerShdw blurRad="38100" dist="38100" dir="2700000" algn="tl">
                    <a:srgbClr val="C0C0C0"/>
                  </a:outerShdw>
                </a:effectLst>
                <a:latin typeface="Times New Roman" pitchFamily="18" charset="0"/>
                <a:cs typeface="Times New Roman" pitchFamily="18" charset="0"/>
              </a:rPr>
              <a:t>Les anthéridies</a:t>
            </a:r>
            <a:r>
              <a:rPr lang="fr-CH" sz="2400" dirty="0" smtClean="0">
                <a:latin typeface="Times New Roman" pitchFamily="18" charset="0"/>
                <a:cs typeface="Times New Roman" pitchFamily="18" charset="0"/>
              </a:rPr>
              <a:t> : il s’agit des </a:t>
            </a:r>
            <a:r>
              <a:rPr lang="fr-CH" sz="2400" u="sng" dirty="0" smtClean="0">
                <a:latin typeface="Times New Roman" pitchFamily="18" charset="0"/>
                <a:cs typeface="Times New Roman" pitchFamily="18" charset="0"/>
              </a:rPr>
              <a:t>organes sexuels mâles</a:t>
            </a:r>
            <a:r>
              <a:rPr lang="fr-CH" sz="2400" dirty="0" smtClean="0">
                <a:latin typeface="Times New Roman" pitchFamily="18" charset="0"/>
                <a:cs typeface="Times New Roman" pitchFamily="18" charset="0"/>
              </a:rPr>
              <a:t> qui produisent les spermatozoïdes qui sont contenus dans la structure protectrice qui les entoure appelée </a:t>
            </a:r>
            <a:r>
              <a:rPr lang="fr-CH" sz="2400" u="sng" dirty="0" smtClean="0">
                <a:latin typeface="Times New Roman" pitchFamily="18" charset="0"/>
                <a:cs typeface="Times New Roman" pitchFamily="18" charset="0"/>
              </a:rPr>
              <a:t>l’</a:t>
            </a:r>
            <a:r>
              <a:rPr lang="fr-CH" sz="2400" u="sng" dirty="0" err="1" smtClean="0">
                <a:latin typeface="Times New Roman" pitchFamily="18" charset="0"/>
                <a:cs typeface="Times New Roman" pitchFamily="18" charset="0"/>
              </a:rPr>
              <a:t>androecium</a:t>
            </a:r>
            <a:r>
              <a:rPr lang="fr-CH" sz="2400" dirty="0" smtClean="0">
                <a:latin typeface="Times New Roman" pitchFamily="18" charset="0"/>
                <a:cs typeface="Times New Roman" pitchFamily="18" charset="0"/>
              </a:rPr>
              <a:t>. Ce sont des structures ressemblant à des sacs qui contiennent les </a:t>
            </a:r>
            <a:r>
              <a:rPr lang="fr-CH" sz="2400" u="sng" dirty="0" smtClean="0">
                <a:latin typeface="Times New Roman" pitchFamily="18" charset="0"/>
                <a:cs typeface="Times New Roman" pitchFamily="18" charset="0"/>
              </a:rPr>
              <a:t>spermatozoïdes biflagellés</a:t>
            </a:r>
            <a:r>
              <a:rPr lang="fr-CH" sz="2400" dirty="0" smtClean="0">
                <a:latin typeface="Times New Roman" pitchFamily="18" charset="0"/>
                <a:cs typeface="Times New Roman" pitchFamily="18" charset="0"/>
              </a:rPr>
              <a:t>. Ces derniers devront nager jusqu’à l’archégone et la fertilisation réussie des </a:t>
            </a:r>
            <a:r>
              <a:rPr lang="fr-CH" sz="2400" i="1" dirty="0" smtClean="0">
                <a:latin typeface="Times New Roman" pitchFamily="18" charset="0"/>
                <a:cs typeface="Times New Roman" pitchFamily="18" charset="0"/>
              </a:rPr>
              <a:t>Bryophytes</a:t>
            </a:r>
            <a:r>
              <a:rPr lang="fr-CH" sz="2400" dirty="0" smtClean="0">
                <a:latin typeface="Times New Roman" pitchFamily="18" charset="0"/>
                <a:cs typeface="Times New Roman" pitchFamily="18" charset="0"/>
              </a:rPr>
              <a:t> </a:t>
            </a:r>
            <a:r>
              <a:rPr lang="fr-CH" sz="2400" b="1" dirty="0" smtClean="0">
                <a:solidFill>
                  <a:srgbClr val="C00000"/>
                </a:solidFill>
                <a:latin typeface="Times New Roman" pitchFamily="18" charset="0"/>
                <a:cs typeface="Times New Roman" pitchFamily="18" charset="0"/>
              </a:rPr>
              <a:t>dépend ainsi de l’eau pour transporter les cellules sexuelles mâles vers la partie femelle. </a:t>
            </a:r>
          </a:p>
          <a:p>
            <a:pPr marL="1371600" lvl="2" indent="-457200" algn="just" eaLnBrk="0" hangingPunct="0">
              <a:buFontTx/>
              <a:buChar char="-"/>
            </a:pPr>
            <a:r>
              <a:rPr lang="fr-CH" sz="2400" b="1" dirty="0" smtClean="0">
                <a:solidFill>
                  <a:srgbClr val="FF6600"/>
                </a:solidFill>
                <a:effectLst>
                  <a:outerShdw blurRad="38100" dist="38100" dir="2700000" algn="tl">
                    <a:srgbClr val="C0C0C0"/>
                  </a:outerShdw>
                </a:effectLst>
                <a:latin typeface="Times New Roman" pitchFamily="18" charset="0"/>
                <a:cs typeface="Times New Roman" pitchFamily="18" charset="0"/>
              </a:rPr>
              <a:t>Les archégones</a:t>
            </a:r>
            <a:r>
              <a:rPr lang="fr-CH" sz="2400" dirty="0" smtClean="0">
                <a:latin typeface="Times New Roman" pitchFamily="18" charset="0"/>
                <a:cs typeface="Times New Roman" pitchFamily="18" charset="0"/>
              </a:rPr>
              <a:t> : il s’agit des </a:t>
            </a:r>
            <a:r>
              <a:rPr lang="fr-CH" sz="2400" u="sng" dirty="0" smtClean="0">
                <a:latin typeface="Times New Roman" pitchFamily="18" charset="0"/>
                <a:cs typeface="Times New Roman" pitchFamily="18" charset="0"/>
              </a:rPr>
              <a:t>organes sexuels femelles</a:t>
            </a:r>
            <a:r>
              <a:rPr lang="fr-CH" sz="2400" dirty="0" smtClean="0">
                <a:latin typeface="Times New Roman" pitchFamily="18" charset="0"/>
                <a:cs typeface="Times New Roman" pitchFamily="18" charset="0"/>
              </a:rPr>
              <a:t> qui sont contenus dans la structure protectrice qui les entoure nommée </a:t>
            </a:r>
            <a:r>
              <a:rPr lang="fr-CH" sz="2400" u="sng" dirty="0" err="1" smtClean="0">
                <a:latin typeface="Times New Roman" pitchFamily="18" charset="0"/>
                <a:cs typeface="Times New Roman" pitchFamily="18" charset="0"/>
              </a:rPr>
              <a:t>gynoecium</a:t>
            </a:r>
            <a:r>
              <a:rPr lang="fr-CH" sz="2400" dirty="0" smtClean="0">
                <a:latin typeface="Times New Roman" pitchFamily="18" charset="0"/>
                <a:cs typeface="Times New Roman" pitchFamily="18" charset="0"/>
              </a:rPr>
              <a:t>. Il s’agit de structure ressemblant à des ballons qui contiennent l’œuf. A l’intérieur, après la fertilisation, le zygote se développe en un embryon de sporophyte et éventuellement en sporophyte. </a:t>
            </a:r>
            <a:endParaRPr lang="fr-CH"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00034" y="571480"/>
            <a:ext cx="8072494" cy="4401205"/>
          </a:xfrm>
          <a:prstGeom prst="rect">
            <a:avLst/>
          </a:prstGeom>
          <a:noFill/>
        </p:spPr>
        <p:txBody>
          <a:bodyPr wrap="square" rtlCol="0">
            <a:spAutoFit/>
          </a:bodyPr>
          <a:lstStyle/>
          <a:p>
            <a:pPr algn="just"/>
            <a:r>
              <a:rPr lang="fr-FR" sz="2800" b="1" u="sng" dirty="0" smtClean="0">
                <a:solidFill>
                  <a:srgbClr val="FF0000"/>
                </a:solidFill>
                <a:latin typeface="Times New Roman" pitchFamily="18" charset="0"/>
                <a:cs typeface="Times New Roman" pitchFamily="18" charset="0"/>
              </a:rPr>
              <a:t>2-Classe de </a:t>
            </a:r>
            <a:r>
              <a:rPr lang="fr-FR" sz="2800" b="1" u="sng" dirty="0" err="1" smtClean="0">
                <a:solidFill>
                  <a:srgbClr val="FF0000"/>
                </a:solidFill>
                <a:latin typeface="Times New Roman" pitchFamily="18" charset="0"/>
                <a:cs typeface="Times New Roman" pitchFamily="18" charset="0"/>
              </a:rPr>
              <a:t>Ginkophytaa</a:t>
            </a:r>
            <a:r>
              <a:rPr lang="fr-FR" sz="2800" b="1" u="sng" dirty="0" smtClean="0">
                <a:solidFill>
                  <a:srgbClr val="FF0000"/>
                </a:solidFill>
                <a:latin typeface="Times New Roman" pitchFamily="18" charset="0"/>
                <a:cs typeface="Times New Roman" pitchFamily="18" charset="0"/>
              </a:rPr>
              <a:t> </a:t>
            </a:r>
          </a:p>
          <a:p>
            <a:pPr algn="just"/>
            <a:r>
              <a:rPr lang="fr-FR" sz="2800" dirty="0" smtClean="0">
                <a:latin typeface="Times New Roman" pitchFamily="18" charset="0"/>
                <a:cs typeface="Times New Roman" pitchFamily="18" charset="0"/>
              </a:rPr>
              <a:t>classe des </a:t>
            </a:r>
            <a:r>
              <a:rPr lang="fr-FR" sz="2800" dirty="0" err="1" smtClean="0">
                <a:latin typeface="Times New Roman" pitchFamily="18" charset="0"/>
                <a:cs typeface="Times New Roman" pitchFamily="18" charset="0"/>
              </a:rPr>
              <a:t>cordaïtes</a:t>
            </a:r>
            <a:r>
              <a:rPr lang="fr-FR" sz="2800" dirty="0" smtClean="0">
                <a:latin typeface="Times New Roman" pitchFamily="18" charset="0"/>
                <a:cs typeface="Times New Roman" pitchFamily="18" charset="0"/>
              </a:rPr>
              <a:t> (encore appelés </a:t>
            </a:r>
            <a:r>
              <a:rPr lang="fr-FR" sz="2800" dirty="0" err="1" smtClean="0">
                <a:latin typeface="Times New Roman" pitchFamily="18" charset="0"/>
                <a:cs typeface="Times New Roman" pitchFamily="18" charset="0"/>
              </a:rPr>
              <a:t>Gingkophytes</a:t>
            </a:r>
            <a:r>
              <a:rPr lang="fr-FR" sz="2800" dirty="0" smtClean="0">
                <a:latin typeface="Times New Roman" pitchFamily="18" charset="0"/>
                <a:cs typeface="Times New Roman" pitchFamily="18" charset="0"/>
              </a:rPr>
              <a:t>) n'est plus aujourd'hui représentée que par une seule espèce vivante, le Ginkgo </a:t>
            </a:r>
            <a:r>
              <a:rPr lang="fr-FR" sz="2800" dirty="0" err="1" smtClean="0">
                <a:latin typeface="Times New Roman" pitchFamily="18" charset="0"/>
                <a:cs typeface="Times New Roman" pitchFamily="18" charset="0"/>
              </a:rPr>
              <a:t>biloba</a:t>
            </a:r>
            <a:r>
              <a:rPr lang="fr-FR" sz="2800" dirty="0" smtClean="0">
                <a:latin typeface="Times New Roman" pitchFamily="18" charset="0"/>
                <a:cs typeface="Times New Roman" pitchFamily="18" charset="0"/>
              </a:rPr>
              <a:t> ou arbre aux milles écus, dont les feuilles deviennent d'un beau jaune d'or à l'automne et dont les derniers survivants furent identifiés aux abords de monastères en Chine. Cette plante possède un appareil végétatif arborescent, déjà typique de celui des gymnospermes avec des feuilles de petite taille bien différenciées.</a:t>
            </a:r>
            <a:endParaRPr lang="fr-FR" sz="2800" dirty="0">
              <a:latin typeface="Times New Roman" pitchFamily="18" charset="0"/>
              <a:cs typeface="Times New Roman"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000240"/>
            <a:ext cx="9144000" cy="1815882"/>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L'appareil végétatif du ginkgo est de type arborescent. Le sporophyte est constitué d'organes bien différenciés : racines, tiges et feuilles qui deviennent jaunes en automne d'où le nom d'arbre aux milles écus que l'on donne à cet arbre.</a:t>
            </a:r>
            <a:endParaRPr lang="fr-FR" sz="2800" dirty="0">
              <a:latin typeface="Times New Roman" pitchFamily="18" charset="0"/>
              <a:cs typeface="Times New Roman"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2" descr="Résultat de recherche d'images pour &quot;ginkgophyta photos&quot;"/>
          <p:cNvSpPr>
            <a:spLocks noChangeAspect="1" noChangeArrowheads="1"/>
          </p:cNvSpPr>
          <p:nvPr/>
        </p:nvSpPr>
        <p:spPr bwMode="auto">
          <a:xfrm>
            <a:off x="155575" y="-1516063"/>
            <a:ext cx="4762500" cy="3171826"/>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93188" name="AutoShape 4" descr="Résultat de recherche d'images pour &quot;ginkgophyta photos&quot;"/>
          <p:cNvSpPr>
            <a:spLocks noChangeAspect="1" noChangeArrowheads="1"/>
          </p:cNvSpPr>
          <p:nvPr/>
        </p:nvSpPr>
        <p:spPr bwMode="auto">
          <a:xfrm>
            <a:off x="155575" y="-1516063"/>
            <a:ext cx="4762500" cy="3171826"/>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93190" name="AutoShape 6" descr="Résultat de recherche d'images pour &quot;ginkgophyta photos&quot;"/>
          <p:cNvSpPr>
            <a:spLocks noChangeAspect="1" noChangeArrowheads="1"/>
          </p:cNvSpPr>
          <p:nvPr/>
        </p:nvSpPr>
        <p:spPr bwMode="auto">
          <a:xfrm>
            <a:off x="155575" y="-1516063"/>
            <a:ext cx="4762500" cy="3171826"/>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93192" name="AutoShape 8" descr="https://lh5.googleusercontent.com/proxy/XxmZFG2-WF-hwE5z5crq3w6CpimWG2_gawQCZMHrWxKx-7-CJoMPJYAvHt6oUeBsz28BqVJGmKppVdyAvp181Jed_4TOH77wxQ0slxNyJ7IcqMbxlZE=s0-d"/>
          <p:cNvSpPr>
            <a:spLocks noChangeAspect="1" noChangeArrowheads="1"/>
          </p:cNvSpPr>
          <p:nvPr/>
        </p:nvSpPr>
        <p:spPr bwMode="auto">
          <a:xfrm>
            <a:off x="155575" y="-1371600"/>
            <a:ext cx="3810000" cy="28575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93194" name="AutoShape 10" descr="https://lh5.googleusercontent.com/proxy/XxmZFG2-WF-hwE5z5crq3w6CpimWG2_gawQCZMHrWxKx-7-CJoMPJYAvHt6oUeBsz28BqVJGmKppVdyAvp181Jed_4TOH77wxQ0slxNyJ7IcqMbxlZE=s0-d"/>
          <p:cNvSpPr>
            <a:spLocks noChangeAspect="1" noChangeArrowheads="1"/>
          </p:cNvSpPr>
          <p:nvPr/>
        </p:nvSpPr>
        <p:spPr bwMode="auto">
          <a:xfrm>
            <a:off x="155575" y="-1371600"/>
            <a:ext cx="3810000" cy="28575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93196" name="Picture 12"/>
          <p:cNvPicPr>
            <a:picLocks noChangeAspect="1" noChangeArrowheads="1"/>
          </p:cNvPicPr>
          <p:nvPr/>
        </p:nvPicPr>
        <p:blipFill>
          <a:blip r:embed="rId2"/>
          <a:srcRect/>
          <a:stretch>
            <a:fillRect/>
          </a:stretch>
        </p:blipFill>
        <p:spPr bwMode="auto">
          <a:xfrm>
            <a:off x="0" y="0"/>
            <a:ext cx="9144000" cy="5929330"/>
          </a:xfrm>
          <a:prstGeom prst="rect">
            <a:avLst/>
          </a:prstGeom>
          <a:noFill/>
          <a:ln w="9525">
            <a:noFill/>
            <a:miter lim="800000"/>
            <a:headEnd/>
            <a:tailEnd/>
          </a:ln>
          <a:effectLst/>
        </p:spPr>
      </p:pic>
      <p:sp>
        <p:nvSpPr>
          <p:cNvPr id="10" name="ZoneTexte 9"/>
          <p:cNvSpPr txBox="1"/>
          <p:nvPr/>
        </p:nvSpPr>
        <p:spPr>
          <a:xfrm>
            <a:off x="785786" y="6143644"/>
            <a:ext cx="6143668" cy="523220"/>
          </a:xfrm>
          <a:prstGeom prst="rect">
            <a:avLst/>
          </a:prstGeom>
          <a:noFill/>
        </p:spPr>
        <p:txBody>
          <a:bodyPr wrap="square" rtlCol="0">
            <a:spAutoFit/>
          </a:bodyPr>
          <a:lstStyle/>
          <a:p>
            <a:pPr algn="ctr"/>
            <a:r>
              <a:rPr lang="fr-FR" sz="2800" b="1" dirty="0" err="1" smtClean="0">
                <a:solidFill>
                  <a:srgbClr val="FF0000"/>
                </a:solidFill>
                <a:latin typeface="Times New Roman" pitchFamily="18" charset="0"/>
                <a:cs typeface="Times New Roman" pitchFamily="18" charset="0"/>
              </a:rPr>
              <a:t>Ginkophyta</a:t>
            </a:r>
            <a:endParaRPr lang="fr-FR" sz="2800" b="1" dirty="0">
              <a:solidFill>
                <a:srgbClr val="FF0000"/>
              </a:solidFill>
              <a:latin typeface="Times New Roman" pitchFamily="18" charset="0"/>
              <a:cs typeface="Times New Roman"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srcRect/>
          <a:stretch>
            <a:fillRect/>
          </a:stretch>
        </p:blipFill>
        <p:spPr bwMode="auto">
          <a:xfrm>
            <a:off x="0" y="1357298"/>
            <a:ext cx="9144000" cy="4929222"/>
          </a:xfrm>
          <a:prstGeom prst="rect">
            <a:avLst/>
          </a:prstGeom>
          <a:noFill/>
          <a:ln w="9525">
            <a:noFill/>
            <a:miter lim="800000"/>
            <a:headEnd/>
            <a:tailEnd/>
          </a:ln>
          <a:effectLst/>
        </p:spPr>
      </p:pic>
      <p:sp>
        <p:nvSpPr>
          <p:cNvPr id="3" name="ZoneTexte 2"/>
          <p:cNvSpPr txBox="1"/>
          <p:nvPr/>
        </p:nvSpPr>
        <p:spPr>
          <a:xfrm>
            <a:off x="1000100" y="6334780"/>
            <a:ext cx="7000924" cy="523220"/>
          </a:xfrm>
          <a:prstGeom prst="rect">
            <a:avLst/>
          </a:prstGeom>
          <a:noFill/>
        </p:spPr>
        <p:txBody>
          <a:bodyPr wrap="square" rtlCol="0">
            <a:spAutoFit/>
          </a:bodyPr>
          <a:lstStyle/>
          <a:p>
            <a:pPr algn="ctr"/>
            <a:r>
              <a:rPr lang="fr-FR" sz="2800" b="1" dirty="0" smtClean="0">
                <a:solidFill>
                  <a:srgbClr val="FF0000"/>
                </a:solidFill>
                <a:latin typeface="Times New Roman" pitchFamily="18" charset="0"/>
                <a:cs typeface="Times New Roman" pitchFamily="18" charset="0"/>
              </a:rPr>
              <a:t>Feuille </a:t>
            </a:r>
            <a:r>
              <a:rPr lang="fr-FR" sz="2800" b="1" dirty="0" err="1" smtClean="0">
                <a:solidFill>
                  <a:srgbClr val="FF0000"/>
                </a:solidFill>
                <a:latin typeface="Times New Roman" pitchFamily="18" charset="0"/>
                <a:cs typeface="Times New Roman" pitchFamily="18" charset="0"/>
              </a:rPr>
              <a:t>Ginkophyta</a:t>
            </a:r>
            <a:endParaRPr lang="fr-FR" sz="2800" b="1" dirty="0">
              <a:solidFill>
                <a:srgbClr val="FF0000"/>
              </a:solidFill>
              <a:latin typeface="Times New Roman" pitchFamily="18" charset="0"/>
              <a:cs typeface="Times New Roman" pitchFamily="18" charset="0"/>
            </a:endParaRPr>
          </a:p>
        </p:txBody>
      </p:sp>
      <p:sp>
        <p:nvSpPr>
          <p:cNvPr id="4" name="ZoneTexte 3"/>
          <p:cNvSpPr txBox="1"/>
          <p:nvPr/>
        </p:nvSpPr>
        <p:spPr>
          <a:xfrm>
            <a:off x="0" y="214290"/>
            <a:ext cx="9144000" cy="954107"/>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Les rameaux végétatifs portent de véritables feuilles ou </a:t>
            </a:r>
            <a:r>
              <a:rPr lang="fr-FR" sz="2800" dirty="0" err="1" smtClean="0">
                <a:latin typeface="Times New Roman" pitchFamily="18" charset="0"/>
                <a:cs typeface="Times New Roman" pitchFamily="18" charset="0"/>
              </a:rPr>
              <a:t>mégaphylles</a:t>
            </a:r>
            <a:endParaRPr lang="fr-FR" sz="2800" dirty="0">
              <a:latin typeface="Times New Roman" pitchFamily="18" charset="0"/>
              <a:cs typeface="Times New Roman"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uel.unisciel.fr/biologie/module1/module1_ch01/res/ginkgofeuillepg-l.png"/>
          <p:cNvPicPr>
            <a:picLocks noChangeAspect="1" noChangeArrowheads="1"/>
          </p:cNvPicPr>
          <p:nvPr/>
        </p:nvPicPr>
        <p:blipFill>
          <a:blip r:embed="rId2"/>
          <a:srcRect/>
          <a:stretch>
            <a:fillRect/>
          </a:stretch>
        </p:blipFill>
        <p:spPr bwMode="auto">
          <a:xfrm>
            <a:off x="0" y="1071546"/>
            <a:ext cx="9144000" cy="5786454"/>
          </a:xfrm>
          <a:prstGeom prst="rect">
            <a:avLst/>
          </a:prstGeom>
          <a:noFill/>
        </p:spPr>
      </p:pic>
      <p:sp>
        <p:nvSpPr>
          <p:cNvPr id="3" name="ZoneTexte 2"/>
          <p:cNvSpPr txBox="1"/>
          <p:nvPr/>
        </p:nvSpPr>
        <p:spPr>
          <a:xfrm>
            <a:off x="0" y="0"/>
            <a:ext cx="9144000" cy="830997"/>
          </a:xfrm>
          <a:prstGeom prst="rect">
            <a:avLst/>
          </a:prstGeom>
          <a:noFill/>
        </p:spPr>
        <p:txBody>
          <a:bodyPr wrap="square" rtlCol="0">
            <a:spAutoFit/>
          </a:bodyPr>
          <a:lstStyle/>
          <a:p>
            <a:r>
              <a:rPr lang="fr-FR" sz="2400" dirty="0" smtClean="0">
                <a:latin typeface="Times New Roman" pitchFamily="18" charset="0"/>
                <a:cs typeface="Times New Roman" pitchFamily="18" charset="0"/>
              </a:rPr>
              <a:t>es feuilles cordiformes sont constituées d'un pétiole qui relie la feuille à la tige et d'un limbe avec des nervures.</a:t>
            </a:r>
            <a:endParaRPr lang="fr-FR" sz="2400" dirty="0">
              <a:latin typeface="Times New Roman" pitchFamily="18" charset="0"/>
              <a:cs typeface="Times New Roman"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AutoShape 2" descr="https://lh5.googleusercontent.com/proxy/zpxlVXj5tNBqbPG1G-9_237-7fmS68VJp6FY08K1_j4Uj61x_EZWby4GtIZoeIBV314elzZX3pBSYvsL=s0-d"/>
          <p:cNvSpPr>
            <a:spLocks noChangeAspect="1" noChangeArrowheads="1"/>
          </p:cNvSpPr>
          <p:nvPr/>
        </p:nvSpPr>
        <p:spPr bwMode="auto">
          <a:xfrm>
            <a:off x="155575" y="-1127125"/>
            <a:ext cx="3810000" cy="23622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96259" name="Picture 3"/>
          <p:cNvPicPr>
            <a:picLocks noChangeAspect="1" noChangeArrowheads="1"/>
          </p:cNvPicPr>
          <p:nvPr/>
        </p:nvPicPr>
        <p:blipFill>
          <a:blip r:embed="rId2"/>
          <a:srcRect/>
          <a:stretch>
            <a:fillRect/>
          </a:stretch>
        </p:blipFill>
        <p:spPr bwMode="auto">
          <a:xfrm>
            <a:off x="0" y="0"/>
            <a:ext cx="9144000" cy="5500702"/>
          </a:xfrm>
          <a:prstGeom prst="rect">
            <a:avLst/>
          </a:prstGeom>
          <a:noFill/>
          <a:ln w="9525">
            <a:noFill/>
            <a:miter lim="800000"/>
            <a:headEnd/>
            <a:tailEnd/>
          </a:ln>
          <a:effectLst/>
        </p:spPr>
      </p:pic>
      <p:sp>
        <p:nvSpPr>
          <p:cNvPr id="4" name="ZoneTexte 3"/>
          <p:cNvSpPr txBox="1"/>
          <p:nvPr/>
        </p:nvSpPr>
        <p:spPr>
          <a:xfrm>
            <a:off x="500034" y="6000768"/>
            <a:ext cx="7500990" cy="523220"/>
          </a:xfrm>
          <a:prstGeom prst="rect">
            <a:avLst/>
          </a:prstGeom>
          <a:noFill/>
        </p:spPr>
        <p:txBody>
          <a:bodyPr wrap="square" rtlCol="0">
            <a:spAutoFit/>
          </a:bodyPr>
          <a:lstStyle/>
          <a:p>
            <a:pPr algn="ctr"/>
            <a:r>
              <a:rPr lang="fr-FR" sz="2800" b="1" dirty="0" smtClean="0">
                <a:solidFill>
                  <a:srgbClr val="FF0000"/>
                </a:solidFill>
                <a:latin typeface="Times New Roman" pitchFamily="18" charset="0"/>
                <a:cs typeface="Times New Roman" pitchFamily="18" charset="0"/>
              </a:rPr>
              <a:t>Ovule </a:t>
            </a:r>
            <a:r>
              <a:rPr lang="fr-FR" sz="2800" b="1" dirty="0" err="1" smtClean="0">
                <a:solidFill>
                  <a:srgbClr val="FF0000"/>
                </a:solidFill>
                <a:latin typeface="Times New Roman" pitchFamily="18" charset="0"/>
                <a:cs typeface="Times New Roman" pitchFamily="18" charset="0"/>
              </a:rPr>
              <a:t>Ginkophyta</a:t>
            </a:r>
            <a:endParaRPr lang="fr-FR" sz="2800" b="1" dirty="0">
              <a:solidFill>
                <a:srgbClr val="FF0000"/>
              </a:solidFill>
              <a:latin typeface="Times New Roman" pitchFamily="18" charset="0"/>
              <a:cs typeface="Times New Roman"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uel.unisciel.fr/biologie/module1/module1_ch01/res/ginkgoovulesmpa-l.png"/>
          <p:cNvPicPr>
            <a:picLocks noChangeAspect="1" noChangeArrowheads="1"/>
          </p:cNvPicPr>
          <p:nvPr/>
        </p:nvPicPr>
        <p:blipFill>
          <a:blip r:embed="rId2"/>
          <a:srcRect/>
          <a:stretch>
            <a:fillRect/>
          </a:stretch>
        </p:blipFill>
        <p:spPr bwMode="auto">
          <a:xfrm>
            <a:off x="214282" y="0"/>
            <a:ext cx="8929718" cy="6572272"/>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57224" y="6334780"/>
            <a:ext cx="7358082" cy="523220"/>
          </a:xfrm>
          <a:prstGeom prst="rect">
            <a:avLst/>
          </a:prstGeom>
          <a:noFill/>
        </p:spPr>
        <p:txBody>
          <a:bodyPr wrap="square" rtlCol="0">
            <a:spAutoFit/>
          </a:bodyPr>
          <a:lstStyle/>
          <a:p>
            <a:pPr algn="ctr"/>
            <a:r>
              <a:rPr lang="fr-FR" sz="2800" b="1" dirty="0" smtClean="0">
                <a:solidFill>
                  <a:srgbClr val="FF0000"/>
                </a:solidFill>
                <a:latin typeface="Times New Roman" pitchFamily="18" charset="0"/>
                <a:cs typeface="Times New Roman" pitchFamily="18" charset="0"/>
              </a:rPr>
              <a:t>Mâle </a:t>
            </a:r>
            <a:r>
              <a:rPr lang="fr-FR" sz="2800" b="1" dirty="0" err="1" smtClean="0">
                <a:solidFill>
                  <a:srgbClr val="FF0000"/>
                </a:solidFill>
                <a:latin typeface="Times New Roman" pitchFamily="18" charset="0"/>
                <a:cs typeface="Times New Roman" pitchFamily="18" charset="0"/>
              </a:rPr>
              <a:t>Ginkophyta</a:t>
            </a:r>
            <a:endParaRPr lang="fr-FR" sz="2800" b="1" dirty="0">
              <a:solidFill>
                <a:srgbClr val="FF0000"/>
              </a:solidFill>
              <a:latin typeface="Times New Roman" pitchFamily="18" charset="0"/>
              <a:cs typeface="Times New Roman" pitchFamily="18" charset="0"/>
            </a:endParaRPr>
          </a:p>
        </p:txBody>
      </p:sp>
      <p:pic>
        <p:nvPicPr>
          <p:cNvPr id="97284" name="Picture 4" descr="http://uel.unisciel.fr/biologie/module1/module1_ch01/res/fleurmaleginkgo-l.png"/>
          <p:cNvPicPr>
            <a:picLocks noChangeAspect="1" noChangeArrowheads="1"/>
          </p:cNvPicPr>
          <p:nvPr/>
        </p:nvPicPr>
        <p:blipFill>
          <a:blip r:embed="rId2"/>
          <a:srcRect/>
          <a:stretch>
            <a:fillRect/>
          </a:stretch>
        </p:blipFill>
        <p:spPr bwMode="auto">
          <a:xfrm>
            <a:off x="0" y="1357298"/>
            <a:ext cx="8715372" cy="4714908"/>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http://uel.unisciel.fr/biologie/module1/module1_ch01/res/presperm-dessinginkgo_1.png"/>
          <p:cNvPicPr>
            <a:picLocks noChangeAspect="1" noChangeArrowheads="1"/>
          </p:cNvPicPr>
          <p:nvPr/>
        </p:nvPicPr>
        <p:blipFill>
          <a:blip r:embed="rId2"/>
          <a:srcRect/>
          <a:stretch>
            <a:fillRect/>
          </a:stretch>
        </p:blipFill>
        <p:spPr bwMode="auto">
          <a:xfrm>
            <a:off x="0" y="0"/>
            <a:ext cx="8715404" cy="5500702"/>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428604"/>
            <a:ext cx="8786842" cy="6124754"/>
          </a:xfrm>
          <a:prstGeom prst="rect">
            <a:avLst/>
          </a:prstGeom>
          <a:noFill/>
        </p:spPr>
        <p:txBody>
          <a:bodyPr wrap="square" rtlCol="0">
            <a:spAutoFit/>
          </a:bodyPr>
          <a:lstStyle/>
          <a:p>
            <a:pPr algn="just"/>
            <a:r>
              <a:rPr lang="fr-FR" sz="2800" b="1" dirty="0" smtClean="0">
                <a:solidFill>
                  <a:srgbClr val="FF0000"/>
                </a:solidFill>
                <a:latin typeface="Times New Roman" pitchFamily="18" charset="0"/>
                <a:cs typeface="Times New Roman" pitchFamily="18" charset="0"/>
              </a:rPr>
              <a:t>I-1- L'appareil reproducteur femelle : l'ovule</a:t>
            </a:r>
          </a:p>
          <a:p>
            <a:pPr algn="just"/>
            <a:r>
              <a:rPr lang="fr-FR" sz="2800" dirty="0" smtClean="0">
                <a:latin typeface="Times New Roman" pitchFamily="18" charset="0"/>
                <a:cs typeface="Times New Roman" pitchFamily="18" charset="0"/>
              </a:rPr>
              <a:t>L'une des grandes caractéristiques des </a:t>
            </a:r>
            <a:r>
              <a:rPr lang="fr-FR" sz="2800" dirty="0" err="1" smtClean="0">
                <a:latin typeface="Times New Roman" pitchFamily="18" charset="0"/>
                <a:cs typeface="Times New Roman" pitchFamily="18" charset="0"/>
              </a:rPr>
              <a:t>préspermaphytes</a:t>
            </a:r>
            <a:r>
              <a:rPr lang="fr-FR" sz="2800" dirty="0" smtClean="0">
                <a:latin typeface="Times New Roman" pitchFamily="18" charset="0"/>
                <a:cs typeface="Times New Roman" pitchFamily="18" charset="0"/>
              </a:rPr>
              <a:t> par rapport aux ptéridophytes est de posséder un nouvel organe de dissémination, constituant l'appareil reproducteur femelle : l'ovule. On pense que la genèse de cet organe résulte d'une tendance évolutive amorcée par les ptéridophytes </a:t>
            </a:r>
            <a:r>
              <a:rPr lang="fr-FR" sz="2800" dirty="0" err="1" smtClean="0">
                <a:latin typeface="Times New Roman" pitchFamily="18" charset="0"/>
                <a:cs typeface="Times New Roman" pitchFamily="18" charset="0"/>
              </a:rPr>
              <a:t>hétérosporées</a:t>
            </a:r>
            <a:r>
              <a:rPr lang="fr-FR" sz="2800" dirty="0" smtClean="0">
                <a:latin typeface="Times New Roman" pitchFamily="18" charset="0"/>
                <a:cs typeface="Times New Roman" pitchFamily="18" charset="0"/>
              </a:rPr>
              <a:t> et </a:t>
            </a:r>
            <a:r>
              <a:rPr lang="fr-FR" sz="2800" dirty="0" err="1" smtClean="0">
                <a:latin typeface="Times New Roman" pitchFamily="18" charset="0"/>
                <a:cs typeface="Times New Roman" pitchFamily="18" charset="0"/>
              </a:rPr>
              <a:t>hétéroprothallées</a:t>
            </a:r>
            <a:r>
              <a:rPr lang="fr-FR" sz="2800" dirty="0" smtClean="0">
                <a:latin typeface="Times New Roman" pitchFamily="18" charset="0"/>
                <a:cs typeface="Times New Roman" pitchFamily="18" charset="0"/>
              </a:rPr>
              <a:t>. Par exemple, chez les ptéridophytes du type </a:t>
            </a:r>
            <a:r>
              <a:rPr lang="fr-FR" sz="2800" dirty="0" err="1" smtClean="0">
                <a:latin typeface="Times New Roman" pitchFamily="18" charset="0"/>
                <a:cs typeface="Times New Roman" pitchFamily="18" charset="0"/>
              </a:rPr>
              <a:t>selaginelle</a:t>
            </a:r>
            <a:r>
              <a:rPr lang="fr-FR" sz="2800" dirty="0" smtClean="0">
                <a:latin typeface="Times New Roman" pitchFamily="18" charset="0"/>
                <a:cs typeface="Times New Roman" pitchFamily="18" charset="0"/>
              </a:rPr>
              <a:t>, le gamétophyte femelle se développe dans la paroi de la macrospore, il est ainsi mieux protégé. Chez les </a:t>
            </a:r>
            <a:r>
              <a:rPr lang="fr-FR" sz="2800" dirty="0" err="1" smtClean="0">
                <a:latin typeface="Times New Roman" pitchFamily="18" charset="0"/>
                <a:cs typeface="Times New Roman" pitchFamily="18" charset="0"/>
              </a:rPr>
              <a:t>selaginelles</a:t>
            </a:r>
            <a:r>
              <a:rPr lang="fr-FR" sz="2800" dirty="0" smtClean="0">
                <a:latin typeface="Times New Roman" pitchFamily="18" charset="0"/>
                <a:cs typeface="Times New Roman" pitchFamily="18" charset="0"/>
              </a:rPr>
              <a:t>, les macrospores sont disséminées, mais se forment à l'</a:t>
            </a:r>
            <a:r>
              <a:rPr lang="fr-FR" sz="2800" dirty="0" err="1" smtClean="0">
                <a:latin typeface="Times New Roman" pitchFamily="18" charset="0"/>
                <a:cs typeface="Times New Roman" pitchFamily="18" charset="0"/>
              </a:rPr>
              <a:t>interieur</a:t>
            </a:r>
            <a:r>
              <a:rPr lang="fr-FR" sz="2800" dirty="0" smtClean="0">
                <a:latin typeface="Times New Roman" pitchFamily="18" charset="0"/>
                <a:cs typeface="Times New Roman" pitchFamily="18" charset="0"/>
              </a:rPr>
              <a:t> du macrosporange qui prend naissance à la base de l'épis </a:t>
            </a:r>
            <a:r>
              <a:rPr lang="fr-FR" sz="2800" dirty="0" err="1" smtClean="0">
                <a:latin typeface="Times New Roman" pitchFamily="18" charset="0"/>
                <a:cs typeface="Times New Roman" pitchFamily="18" charset="0"/>
              </a:rPr>
              <a:t>sporangifère</a:t>
            </a:r>
            <a:r>
              <a:rPr lang="fr-FR" sz="2800" dirty="0" smtClean="0">
                <a:latin typeface="Times New Roman" pitchFamily="18" charset="0"/>
                <a:cs typeface="Times New Roman" pitchFamily="18" charset="0"/>
              </a:rPr>
              <a:t> à l'</a:t>
            </a:r>
            <a:r>
              <a:rPr lang="fr-FR" sz="2800" dirty="0" err="1" smtClean="0">
                <a:latin typeface="Times New Roman" pitchFamily="18" charset="0"/>
                <a:cs typeface="Times New Roman" pitchFamily="18" charset="0"/>
              </a:rPr>
              <a:t>aiselle</a:t>
            </a:r>
            <a:r>
              <a:rPr lang="fr-FR" sz="2800" dirty="0" smtClean="0">
                <a:latin typeface="Times New Roman" pitchFamily="18" charset="0"/>
                <a:cs typeface="Times New Roman" pitchFamily="18" charset="0"/>
              </a:rPr>
              <a:t> d'une </a:t>
            </a:r>
            <a:r>
              <a:rPr lang="fr-FR" sz="2800" dirty="0" err="1" smtClean="0">
                <a:latin typeface="Times New Roman" pitchFamily="18" charset="0"/>
                <a:cs typeface="Times New Roman" pitchFamily="18" charset="0"/>
              </a:rPr>
              <a:t>macrosporophylle</a:t>
            </a:r>
            <a:r>
              <a:rPr lang="fr-FR" sz="2800" dirty="0" smtClean="0">
                <a:latin typeface="Times New Roman" pitchFamily="18" charset="0"/>
                <a:cs typeface="Times New Roman" pitchFamily="18" charset="0"/>
              </a:rPr>
              <a:t>.</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556792"/>
            <a:ext cx="8568952" cy="2308324"/>
          </a:xfrm>
          <a:prstGeom prst="rect">
            <a:avLst/>
          </a:prstGeom>
        </p:spPr>
        <p:txBody>
          <a:bodyPr wrap="square">
            <a:spAutoFit/>
          </a:bodyPr>
          <a:lstStyle/>
          <a:p>
            <a:pPr algn="just"/>
            <a:r>
              <a:rPr lang="fr-CH" sz="2400" b="1" dirty="0" smtClean="0">
                <a:solidFill>
                  <a:srgbClr val="339933"/>
                </a:solidFill>
                <a:effectLst>
                  <a:outerShdw blurRad="38100" dist="38100" dir="2700000" algn="tl">
                    <a:srgbClr val="C0C0C0"/>
                  </a:outerShdw>
                </a:effectLst>
                <a:latin typeface="Times New Roman" pitchFamily="18" charset="0"/>
                <a:cs typeface="Times New Roman" pitchFamily="18" charset="0"/>
              </a:rPr>
              <a:t>Sporophyte</a:t>
            </a:r>
            <a:r>
              <a:rPr lang="fr-CH" sz="2400" dirty="0" smtClean="0">
                <a:latin typeface="Times New Roman" pitchFamily="18" charset="0"/>
                <a:cs typeface="Times New Roman" pitchFamily="18" charset="0"/>
              </a:rPr>
              <a:t> (</a:t>
            </a:r>
            <a:r>
              <a:rPr lang="fr-CH" sz="2400" u="sng" dirty="0" smtClean="0">
                <a:latin typeface="Times New Roman" pitchFamily="18" charset="0"/>
                <a:cs typeface="Times New Roman" pitchFamily="18" charset="0"/>
              </a:rPr>
              <a:t>diploïde</a:t>
            </a:r>
            <a:r>
              <a:rPr lang="fr-CH" sz="2400" dirty="0" smtClean="0">
                <a:latin typeface="Times New Roman" pitchFamily="18" charset="0"/>
                <a:cs typeface="Times New Roman" pitchFamily="18" charset="0"/>
              </a:rPr>
              <a:t>) : c’est la phase de croissance des </a:t>
            </a:r>
            <a:r>
              <a:rPr lang="fr-CH" sz="2400" u="sng" dirty="0" smtClean="0">
                <a:latin typeface="Times New Roman" pitchFamily="18" charset="0"/>
                <a:cs typeface="Times New Roman" pitchFamily="18" charset="0"/>
              </a:rPr>
              <a:t>spores</a:t>
            </a:r>
            <a:r>
              <a:rPr lang="fr-CH" sz="2400" dirty="0" smtClean="0">
                <a:latin typeface="Times New Roman" pitchFamily="18" charset="0"/>
                <a:cs typeface="Times New Roman" pitchFamily="18" charset="0"/>
              </a:rPr>
              <a:t>. Elle est représentée par les structures de port des spores, c’est-à-dire le </a:t>
            </a:r>
            <a:r>
              <a:rPr lang="fr-CH" sz="2400" u="sng" dirty="0" smtClean="0">
                <a:latin typeface="Times New Roman" pitchFamily="18" charset="0"/>
                <a:cs typeface="Times New Roman" pitchFamily="18" charset="0"/>
              </a:rPr>
              <a:t>pied basal</a:t>
            </a:r>
            <a:r>
              <a:rPr lang="fr-CH" sz="2400" dirty="0" smtClean="0">
                <a:latin typeface="Times New Roman" pitchFamily="18" charset="0"/>
                <a:cs typeface="Times New Roman" pitchFamily="18" charset="0"/>
              </a:rPr>
              <a:t>, la </a:t>
            </a:r>
            <a:r>
              <a:rPr lang="fr-CH" sz="2400" u="sng" dirty="0" smtClean="0">
                <a:latin typeface="Times New Roman" pitchFamily="18" charset="0"/>
                <a:cs typeface="Times New Roman" pitchFamily="18" charset="0"/>
              </a:rPr>
              <a:t>tige</a:t>
            </a:r>
            <a:r>
              <a:rPr lang="fr-CH" sz="2400" dirty="0" smtClean="0">
                <a:latin typeface="Times New Roman" pitchFamily="18" charset="0"/>
                <a:cs typeface="Times New Roman" pitchFamily="18" charset="0"/>
              </a:rPr>
              <a:t> et la </a:t>
            </a:r>
            <a:r>
              <a:rPr lang="fr-CH" sz="2400" u="sng" dirty="0" smtClean="0">
                <a:latin typeface="Times New Roman" pitchFamily="18" charset="0"/>
                <a:cs typeface="Times New Roman" pitchFamily="18" charset="0"/>
              </a:rPr>
              <a:t>capsule</a:t>
            </a:r>
            <a:r>
              <a:rPr lang="fr-CH" sz="2400" dirty="0" smtClean="0">
                <a:latin typeface="Times New Roman" pitchFamily="18" charset="0"/>
                <a:cs typeface="Times New Roman" pitchFamily="18" charset="0"/>
              </a:rPr>
              <a:t>. Cette phase est totalement dépendante du gamétophyte et vit relativement peu de temps. C’est à l’intérieur de la capsule que les </a:t>
            </a:r>
            <a:r>
              <a:rPr lang="fr-CH" sz="2400" u="sng" dirty="0" smtClean="0">
                <a:latin typeface="Times New Roman" pitchFamily="18" charset="0"/>
                <a:cs typeface="Times New Roman" pitchFamily="18" charset="0"/>
              </a:rPr>
              <a:t>divisions méiotiques</a:t>
            </a:r>
            <a:r>
              <a:rPr lang="fr-CH" sz="2400" dirty="0" smtClean="0">
                <a:latin typeface="Times New Roman" pitchFamily="18" charset="0"/>
                <a:cs typeface="Times New Roman" pitchFamily="18" charset="0"/>
              </a:rPr>
              <a:t> de </a:t>
            </a:r>
            <a:r>
              <a:rPr lang="fr-CH" sz="2400" u="sng" dirty="0" smtClean="0">
                <a:latin typeface="Times New Roman" pitchFamily="18" charset="0"/>
                <a:cs typeface="Times New Roman" pitchFamily="18" charset="0"/>
              </a:rPr>
              <a:t>cellule mère</a:t>
            </a:r>
            <a:r>
              <a:rPr lang="fr-CH" sz="2400" dirty="0" smtClean="0">
                <a:latin typeface="Times New Roman" pitchFamily="18" charset="0"/>
                <a:cs typeface="Times New Roman" pitchFamily="18" charset="0"/>
              </a:rPr>
              <a:t> donne naissance aux </a:t>
            </a:r>
            <a:r>
              <a:rPr lang="fr-CH" sz="2400" u="sng" dirty="0" smtClean="0">
                <a:latin typeface="Times New Roman" pitchFamily="18" charset="0"/>
                <a:cs typeface="Times New Roman" pitchFamily="18" charset="0"/>
              </a:rPr>
              <a:t>spores haploïdes</a:t>
            </a:r>
            <a:r>
              <a:rPr lang="fr-CH" sz="2400" dirty="0" smtClean="0">
                <a:latin typeface="Times New Roman" pitchFamily="18" charset="0"/>
                <a:cs typeface="Times New Roman" pitchFamily="18" charset="0"/>
              </a:rPr>
              <a:t>.</a:t>
            </a:r>
            <a:endParaRPr lang="fr-FR"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5720" y="571480"/>
            <a:ext cx="8501122" cy="6124754"/>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Comme nous allons le voir, plusieurs espèces de plantes fossiles témoignent d'une intégration de ces structures en un tout indissociable appelé ovule.</a:t>
            </a:r>
          </a:p>
          <a:p>
            <a:pPr algn="just"/>
            <a:r>
              <a:rPr lang="fr-FR" sz="2800" dirty="0" smtClean="0">
                <a:latin typeface="Times New Roman" pitchFamily="18" charset="0"/>
                <a:cs typeface="Times New Roman" pitchFamily="18" charset="0"/>
              </a:rPr>
              <a:t>chez </a:t>
            </a:r>
            <a:r>
              <a:rPr lang="fr-FR" sz="2800" dirty="0" err="1" smtClean="0">
                <a:latin typeface="Times New Roman" pitchFamily="18" charset="0"/>
                <a:cs typeface="Times New Roman" pitchFamily="18" charset="0"/>
              </a:rPr>
              <a:t>Lepidocarpopsis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lanceolatus</a:t>
            </a:r>
            <a:r>
              <a:rPr lang="fr-FR" sz="2800" dirty="0" smtClean="0">
                <a:latin typeface="Times New Roman" pitchFamily="18" charset="0"/>
                <a:cs typeface="Times New Roman" pitchFamily="18" charset="0"/>
              </a:rPr>
              <a:t> (Lycopodinées) le macrosporange se différencie toujours à l'aisselle d'une </a:t>
            </a:r>
            <a:r>
              <a:rPr lang="fr-FR" sz="2800" dirty="0" err="1" smtClean="0">
                <a:latin typeface="Times New Roman" pitchFamily="18" charset="0"/>
                <a:cs typeface="Times New Roman" pitchFamily="18" charset="0"/>
              </a:rPr>
              <a:t>macrosporophylle</a:t>
            </a:r>
            <a:r>
              <a:rPr lang="fr-FR" sz="2800" dirty="0" smtClean="0">
                <a:latin typeface="Times New Roman" pitchFamily="18" charset="0"/>
                <a:cs typeface="Times New Roman" pitchFamily="18" charset="0"/>
              </a:rPr>
              <a:t>, mais à l'issue de la </a:t>
            </a:r>
            <a:r>
              <a:rPr lang="fr-FR" sz="2800" dirty="0" err="1" smtClean="0">
                <a:latin typeface="Times New Roman" pitchFamily="18" charset="0"/>
                <a:cs typeface="Times New Roman" pitchFamily="18" charset="0"/>
              </a:rPr>
              <a:t>méïose</a:t>
            </a:r>
            <a:r>
              <a:rPr lang="fr-FR" sz="2800" dirty="0" smtClean="0">
                <a:latin typeface="Times New Roman" pitchFamily="18" charset="0"/>
                <a:cs typeface="Times New Roman" pitchFamily="18" charset="0"/>
              </a:rPr>
              <a:t>, trois macrospores dégénèrent, le sporange ne contient plus qu'une </a:t>
            </a:r>
            <a:r>
              <a:rPr lang="fr-FR" sz="2800" dirty="0" err="1" smtClean="0">
                <a:latin typeface="Times New Roman" pitchFamily="18" charset="0"/>
                <a:cs typeface="Times New Roman" pitchFamily="18" charset="0"/>
              </a:rPr>
              <a:t>mégaspore</a:t>
            </a:r>
            <a:r>
              <a:rPr lang="fr-FR" sz="2800" dirty="0" smtClean="0">
                <a:latin typeface="Times New Roman" pitchFamily="18" charset="0"/>
                <a:cs typeface="Times New Roman" pitchFamily="18" charset="0"/>
              </a:rPr>
              <a:t> qui sera ensuite disséminée et au sein de laquelle se développera le gamétophyte femelle ou </a:t>
            </a:r>
            <a:r>
              <a:rPr lang="fr-FR" sz="2800" dirty="0" err="1" smtClean="0">
                <a:latin typeface="Times New Roman" pitchFamily="18" charset="0"/>
                <a:cs typeface="Times New Roman" pitchFamily="18" charset="0"/>
              </a:rPr>
              <a:t>macroprothalle</a:t>
            </a:r>
            <a:r>
              <a:rPr lang="fr-FR" sz="2800" dirty="0" smtClean="0">
                <a:latin typeface="Times New Roman" pitchFamily="18" charset="0"/>
                <a:cs typeface="Times New Roman" pitchFamily="18" charset="0"/>
              </a:rPr>
              <a:t>.</a:t>
            </a:r>
          </a:p>
          <a:p>
            <a:pPr algn="just"/>
            <a:r>
              <a:rPr lang="fr-FR" sz="2800" dirty="0" smtClean="0">
                <a:latin typeface="Times New Roman" pitchFamily="18" charset="0"/>
                <a:cs typeface="Times New Roman" pitchFamily="18" charset="0"/>
              </a:rPr>
              <a:t>chez </a:t>
            </a:r>
            <a:r>
              <a:rPr lang="fr-FR" sz="2800" dirty="0" err="1" smtClean="0">
                <a:latin typeface="Times New Roman" pitchFamily="18" charset="0"/>
                <a:cs typeface="Times New Roman" pitchFamily="18" charset="0"/>
              </a:rPr>
              <a:t>Lepidocarpopsis</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semialata</a:t>
            </a:r>
            <a:r>
              <a:rPr lang="fr-FR" sz="2800" dirty="0" smtClean="0">
                <a:latin typeface="Times New Roman" pitchFamily="18" charset="0"/>
                <a:cs typeface="Times New Roman" pitchFamily="18" charset="0"/>
              </a:rPr>
              <a:t>, le système est le même, mais en plus on assiste à un début d'enveloppement du macrosporange par la </a:t>
            </a:r>
            <a:r>
              <a:rPr lang="fr-FR" sz="2800" dirty="0" err="1" smtClean="0">
                <a:latin typeface="Times New Roman" pitchFamily="18" charset="0"/>
                <a:cs typeface="Times New Roman" pitchFamily="18" charset="0"/>
              </a:rPr>
              <a:t>macrosporophylle</a:t>
            </a:r>
            <a:r>
              <a:rPr lang="fr-FR" sz="2800" dirty="0" smtClean="0">
                <a:latin typeface="Times New Roman" pitchFamily="18" charset="0"/>
                <a:cs typeface="Times New Roman" pitchFamily="18" charset="0"/>
              </a:rPr>
              <a:t>.</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4282" y="571480"/>
            <a:ext cx="8715436" cy="5262979"/>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L'ovule tel qu'on le connaît actuellement chez le Ginkgo </a:t>
            </a:r>
            <a:r>
              <a:rPr lang="fr-FR" sz="2800" dirty="0" err="1" smtClean="0">
                <a:latin typeface="Times New Roman" pitchFamily="18" charset="0"/>
                <a:cs typeface="Times New Roman" pitchFamily="18" charset="0"/>
              </a:rPr>
              <a:t>biloba</a:t>
            </a:r>
            <a:r>
              <a:rPr lang="fr-FR" sz="2800" dirty="0" smtClean="0">
                <a:latin typeface="Times New Roman" pitchFamily="18" charset="0"/>
                <a:cs typeface="Times New Roman" pitchFamily="18" charset="0"/>
              </a:rPr>
              <a:t> résulte de la fusion de ces différents éléments : la </a:t>
            </a:r>
            <a:r>
              <a:rPr lang="fr-FR" sz="2800" dirty="0" err="1" smtClean="0">
                <a:latin typeface="Times New Roman" pitchFamily="18" charset="0"/>
                <a:cs typeface="Times New Roman" pitchFamily="18" charset="0"/>
              </a:rPr>
              <a:t>macrosporophylle</a:t>
            </a:r>
            <a:r>
              <a:rPr lang="fr-FR" sz="2800" dirty="0" smtClean="0">
                <a:latin typeface="Times New Roman" pitchFamily="18" charset="0"/>
                <a:cs typeface="Times New Roman" pitchFamily="18" charset="0"/>
              </a:rPr>
              <a:t> donne le tégument , le macrosporange un tissu </a:t>
            </a:r>
            <a:r>
              <a:rPr lang="fr-FR" sz="2800" dirty="0" err="1" smtClean="0">
                <a:latin typeface="Times New Roman" pitchFamily="18" charset="0"/>
                <a:cs typeface="Times New Roman" pitchFamily="18" charset="0"/>
              </a:rPr>
              <a:t>nouricier</a:t>
            </a:r>
            <a:r>
              <a:rPr lang="fr-FR" sz="2800" dirty="0" smtClean="0">
                <a:latin typeface="Times New Roman" pitchFamily="18" charset="0"/>
                <a:cs typeface="Times New Roman" pitchFamily="18" charset="0"/>
              </a:rPr>
              <a:t> : le nucelle, le gamétophyte femelle s'appelle alors l'endosperme. Cette protection accrue du gamétophyte femelle est certainement l'un des facteurs clés qui a assuré le succès évolutif des </a:t>
            </a:r>
            <a:r>
              <a:rPr lang="fr-FR" sz="2800" dirty="0" err="1" smtClean="0">
                <a:latin typeface="Times New Roman" pitchFamily="18" charset="0"/>
                <a:cs typeface="Times New Roman" pitchFamily="18" charset="0"/>
              </a:rPr>
              <a:t>préspermaphytes</a:t>
            </a:r>
            <a:r>
              <a:rPr lang="fr-FR" sz="2800" dirty="0" smtClean="0">
                <a:latin typeface="Times New Roman" pitchFamily="18" charset="0"/>
                <a:cs typeface="Times New Roman" pitchFamily="18" charset="0"/>
              </a:rPr>
              <a:t> et de leurs descendants. L'ovule innove aussi avec l'accumulation de réserves nutritives avant la fécondation dans l'endosperme, ce qui permettra d'alimenter le développement du futur embryon résultant de la fécondation de l'un des gamètes femelles ou oosphères.</a:t>
            </a:r>
            <a:endParaRPr lang="fr-FR" sz="2800" dirty="0">
              <a:latin typeface="Times New Roman" pitchFamily="18" charset="0"/>
              <a:cs typeface="Times New Roman"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28604"/>
            <a:ext cx="8929718" cy="3539430"/>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La tendance à la protection accrue du gamétophyte femelle dans des structures spécialisées est à l'origine d'une tendance évolutive qui conduira aux spermaphytes. Les ovules chez le Ginkgo se développent par paires, dont l'un des deux avorte, à l'</a:t>
            </a:r>
            <a:r>
              <a:rPr lang="fr-FR" sz="2800" dirty="0" err="1" smtClean="0">
                <a:latin typeface="Times New Roman" pitchFamily="18" charset="0"/>
                <a:cs typeface="Times New Roman" pitchFamily="18" charset="0"/>
              </a:rPr>
              <a:t>extémité</a:t>
            </a:r>
            <a:r>
              <a:rPr lang="fr-FR" sz="2800" dirty="0" smtClean="0">
                <a:latin typeface="Times New Roman" pitchFamily="18" charset="0"/>
                <a:cs typeface="Times New Roman" pitchFamily="18" charset="0"/>
              </a:rPr>
              <a:t> d'un pédoncule pour constituer ce que l'on peut déjà appeler une fleur femelle.</a:t>
            </a:r>
          </a:p>
          <a:p>
            <a:pPr algn="just"/>
            <a:endParaRPr lang="fr-FR" sz="2800" dirty="0" smtClean="0">
              <a:latin typeface="Times New Roman" pitchFamily="18" charset="0"/>
              <a:cs typeface="Times New Roman" pitchFamily="18" charset="0"/>
            </a:endParaRPr>
          </a:p>
          <a:p>
            <a:pPr algn="just"/>
            <a:endParaRPr lang="fr-FR" sz="2800" dirty="0">
              <a:latin typeface="Times New Roman" pitchFamily="18" charset="0"/>
              <a:cs typeface="Times New Roman"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071670" y="4786322"/>
            <a:ext cx="4929222" cy="954107"/>
          </a:xfrm>
          <a:prstGeom prst="rect">
            <a:avLst/>
          </a:prstGeom>
          <a:noFill/>
        </p:spPr>
        <p:txBody>
          <a:bodyPr wrap="square" rtlCol="0">
            <a:spAutoFit/>
          </a:bodyPr>
          <a:lstStyle/>
          <a:p>
            <a:pPr algn="ctr"/>
            <a:r>
              <a:rPr lang="fr-FR" sz="2800" b="1" dirty="0" smtClean="0">
                <a:solidFill>
                  <a:srgbClr val="FF0000"/>
                </a:solidFill>
                <a:latin typeface="Times New Roman" pitchFamily="18" charset="0"/>
                <a:cs typeface="Times New Roman" pitchFamily="18" charset="0"/>
              </a:rPr>
              <a:t>Organe reproducteur femelle</a:t>
            </a:r>
          </a:p>
          <a:p>
            <a:pPr algn="ctr"/>
            <a:r>
              <a:rPr lang="fr-FR" sz="2800" b="1" dirty="0" err="1" smtClean="0">
                <a:solidFill>
                  <a:srgbClr val="FF0000"/>
                </a:solidFill>
                <a:latin typeface="Times New Roman" pitchFamily="18" charset="0"/>
                <a:cs typeface="Times New Roman" pitchFamily="18" charset="0"/>
              </a:rPr>
              <a:t>Ginko</a:t>
            </a:r>
            <a:r>
              <a:rPr lang="fr-FR" sz="2800" b="1" dirty="0" smtClean="0">
                <a:solidFill>
                  <a:srgbClr val="FF0000"/>
                </a:solidFill>
                <a:latin typeface="Times New Roman" pitchFamily="18" charset="0"/>
                <a:cs typeface="Times New Roman" pitchFamily="18" charset="0"/>
              </a:rPr>
              <a:t> </a:t>
            </a:r>
            <a:r>
              <a:rPr lang="fr-FR" sz="2800" b="1" dirty="0" err="1" smtClean="0">
                <a:solidFill>
                  <a:srgbClr val="FF0000"/>
                </a:solidFill>
                <a:latin typeface="Times New Roman" pitchFamily="18" charset="0"/>
                <a:cs typeface="Times New Roman" pitchFamily="18" charset="0"/>
              </a:rPr>
              <a:t>biloba</a:t>
            </a:r>
            <a:endParaRPr lang="fr-FR" sz="2800" b="1" dirty="0">
              <a:solidFill>
                <a:srgbClr val="FF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a:srcRect/>
          <a:stretch>
            <a:fillRect/>
          </a:stretch>
        </p:blipFill>
        <p:spPr bwMode="auto">
          <a:xfrm>
            <a:off x="357158" y="357166"/>
            <a:ext cx="8286808" cy="4286280"/>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Organe reproducteur femelle"/>
          <p:cNvPicPr>
            <a:picLocks noChangeAspect="1" noChangeArrowheads="1"/>
          </p:cNvPicPr>
          <p:nvPr/>
        </p:nvPicPr>
        <p:blipFill>
          <a:blip r:embed="rId2"/>
          <a:srcRect/>
          <a:stretch>
            <a:fillRect/>
          </a:stretch>
        </p:blipFill>
        <p:spPr bwMode="auto">
          <a:xfrm>
            <a:off x="500034" y="0"/>
            <a:ext cx="8143932" cy="4714884"/>
          </a:xfrm>
          <a:prstGeom prst="rect">
            <a:avLst/>
          </a:prstGeom>
          <a:noFill/>
        </p:spPr>
      </p:pic>
      <p:sp>
        <p:nvSpPr>
          <p:cNvPr id="3" name="ZoneTexte 2"/>
          <p:cNvSpPr txBox="1"/>
          <p:nvPr/>
        </p:nvSpPr>
        <p:spPr>
          <a:xfrm>
            <a:off x="2071670" y="4786322"/>
            <a:ext cx="4929222" cy="954107"/>
          </a:xfrm>
          <a:prstGeom prst="rect">
            <a:avLst/>
          </a:prstGeom>
          <a:noFill/>
        </p:spPr>
        <p:txBody>
          <a:bodyPr wrap="square" rtlCol="0">
            <a:spAutoFit/>
          </a:bodyPr>
          <a:lstStyle/>
          <a:p>
            <a:pPr algn="ctr"/>
            <a:r>
              <a:rPr lang="fr-FR" sz="2800" b="1" dirty="0" smtClean="0">
                <a:solidFill>
                  <a:srgbClr val="FF0000"/>
                </a:solidFill>
                <a:latin typeface="Times New Roman" pitchFamily="18" charset="0"/>
                <a:cs typeface="Times New Roman" pitchFamily="18" charset="0"/>
              </a:rPr>
              <a:t>Organe reproducteur femelle</a:t>
            </a:r>
          </a:p>
          <a:p>
            <a:pPr algn="ctr"/>
            <a:r>
              <a:rPr lang="fr-FR" sz="2800" b="1" dirty="0" err="1" smtClean="0">
                <a:solidFill>
                  <a:srgbClr val="FF0000"/>
                </a:solidFill>
                <a:latin typeface="Times New Roman" pitchFamily="18" charset="0"/>
                <a:cs typeface="Times New Roman" pitchFamily="18" charset="0"/>
              </a:rPr>
              <a:t>Ginko</a:t>
            </a:r>
            <a:r>
              <a:rPr lang="fr-FR" sz="2800" b="1" dirty="0" smtClean="0">
                <a:solidFill>
                  <a:srgbClr val="FF0000"/>
                </a:solidFill>
                <a:latin typeface="Times New Roman" pitchFamily="18" charset="0"/>
                <a:cs typeface="Times New Roman" pitchFamily="18" charset="0"/>
              </a:rPr>
              <a:t> </a:t>
            </a:r>
            <a:r>
              <a:rPr lang="fr-FR" sz="2800" b="1" dirty="0" err="1" smtClean="0">
                <a:solidFill>
                  <a:srgbClr val="FF0000"/>
                </a:solidFill>
                <a:latin typeface="Times New Roman" pitchFamily="18" charset="0"/>
                <a:cs typeface="Times New Roman" pitchFamily="18" charset="0"/>
              </a:rPr>
              <a:t>biloba</a:t>
            </a:r>
            <a:endParaRPr lang="fr-FR" sz="2800" b="1" dirty="0">
              <a:solidFill>
                <a:srgbClr val="FF0000"/>
              </a:solidFill>
              <a:latin typeface="Times New Roman" pitchFamily="18" charset="0"/>
              <a:cs typeface="Times New Roman"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uel.unisciel.fr/biologie/module1/module1_ch01/res/ovule_ginkgotmg-l.png"/>
          <p:cNvPicPr>
            <a:picLocks noChangeAspect="1" noChangeArrowheads="1"/>
          </p:cNvPicPr>
          <p:nvPr/>
        </p:nvPicPr>
        <p:blipFill>
          <a:blip r:embed="rId2"/>
          <a:srcRect/>
          <a:stretch>
            <a:fillRect/>
          </a:stretch>
        </p:blipFill>
        <p:spPr bwMode="auto">
          <a:xfrm>
            <a:off x="0" y="0"/>
            <a:ext cx="8929718" cy="6858000"/>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85720" y="500042"/>
            <a:ext cx="8858280" cy="4832092"/>
          </a:xfrm>
          <a:prstGeom prst="rect">
            <a:avLst/>
          </a:prstGeom>
          <a:noFill/>
        </p:spPr>
        <p:txBody>
          <a:bodyPr wrap="square" rtlCol="0">
            <a:spAutoFit/>
          </a:bodyPr>
          <a:lstStyle/>
          <a:p>
            <a:pPr algn="just"/>
            <a:r>
              <a:rPr lang="fr-FR" sz="2800" b="1" u="sng" dirty="0" smtClean="0">
                <a:solidFill>
                  <a:srgbClr val="FF0000"/>
                </a:solidFill>
                <a:latin typeface="Times New Roman" pitchFamily="18" charset="0"/>
                <a:cs typeface="Times New Roman" pitchFamily="18" charset="0"/>
              </a:rPr>
              <a:t>I-2-Appareil reproducteur mâle </a:t>
            </a:r>
            <a:r>
              <a:rPr lang="fr-FR" sz="2800" dirty="0" smtClean="0">
                <a:latin typeface="Times New Roman" pitchFamily="18" charset="0"/>
                <a:cs typeface="Times New Roman" pitchFamily="18" charset="0"/>
              </a:rPr>
              <a:t>: étamines et grains de pollen Comme dans le cas de l'appareil reproducteur femelle, l'appareil reproducteur mâle a subi des transformations conduisant à la formation de fleurs mâles uniquement composées d'étamines.</a:t>
            </a:r>
          </a:p>
          <a:p>
            <a:r>
              <a:rPr lang="fr-FR" sz="2800" dirty="0" smtClean="0">
                <a:latin typeface="Times New Roman" pitchFamily="18" charset="0"/>
                <a:cs typeface="Times New Roman" pitchFamily="18" charset="0"/>
              </a:rPr>
              <a:t>Les étamines sont constituées d'un fin pédicelle ou filet à l'extrémité duquel on trouve deux sacs polliniques. L'origine phylogénétique du filet est la </a:t>
            </a:r>
            <a:r>
              <a:rPr lang="fr-FR" sz="2800" dirty="0" err="1" smtClean="0">
                <a:latin typeface="Times New Roman" pitchFamily="18" charset="0"/>
                <a:cs typeface="Times New Roman" pitchFamily="18" charset="0"/>
              </a:rPr>
              <a:t>microsporophylle</a:t>
            </a:r>
            <a:r>
              <a:rPr lang="fr-FR" sz="2800" dirty="0" smtClean="0">
                <a:latin typeface="Times New Roman" pitchFamily="18" charset="0"/>
                <a:cs typeface="Times New Roman" pitchFamily="18" charset="0"/>
              </a:rPr>
              <a:t> des ptéridophytes </a:t>
            </a:r>
            <a:r>
              <a:rPr lang="fr-FR" sz="2800" dirty="0" err="1" smtClean="0">
                <a:latin typeface="Times New Roman" pitchFamily="18" charset="0"/>
                <a:cs typeface="Times New Roman" pitchFamily="18" charset="0"/>
              </a:rPr>
              <a:t>hétérosporés</a:t>
            </a:r>
            <a:r>
              <a:rPr lang="fr-FR" sz="2800" dirty="0" smtClean="0">
                <a:latin typeface="Times New Roman" pitchFamily="18" charset="0"/>
                <a:cs typeface="Times New Roman" pitchFamily="18" charset="0"/>
              </a:rPr>
              <a:t> alors que chaque sac pollinique dérive du microsporange.</a:t>
            </a:r>
          </a:p>
          <a:p>
            <a:endParaRPr lang="fr-FR" sz="2800" dirty="0">
              <a:latin typeface="Times New Roman" pitchFamily="18" charset="0"/>
              <a:cs typeface="Times New Roman"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57166"/>
            <a:ext cx="8929718" cy="3970318"/>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A l'intérieur des sacs polliniques se forment par méiose des microspores. Celles-ci ne sont pas disséminées, mais à l'intérieur de l'épaisse paroi des microspores se développent par mitoses successives le </a:t>
            </a:r>
            <a:r>
              <a:rPr lang="fr-FR" sz="2800" dirty="0" err="1" smtClean="0">
                <a:latin typeface="Times New Roman" pitchFamily="18" charset="0"/>
                <a:cs typeface="Times New Roman" pitchFamily="18" charset="0"/>
              </a:rPr>
              <a:t>microprothalle</a:t>
            </a:r>
            <a:r>
              <a:rPr lang="fr-FR" sz="2800" dirty="0" smtClean="0">
                <a:latin typeface="Times New Roman" pitchFamily="18" charset="0"/>
                <a:cs typeface="Times New Roman" pitchFamily="18" charset="0"/>
              </a:rPr>
              <a:t> ou gamétophyte mâle, réduit à quatre cellules, appelé grain de pollen.</a:t>
            </a:r>
          </a:p>
          <a:p>
            <a:pPr algn="just"/>
            <a:r>
              <a:rPr lang="fr-FR" sz="2800" dirty="0" smtClean="0">
                <a:latin typeface="Times New Roman" pitchFamily="18" charset="0"/>
                <a:cs typeface="Times New Roman" pitchFamily="18" charset="0"/>
              </a:rPr>
              <a:t>Ce sont ces grains de pollen, ou anthérozoïdes ciliés, qui seront disséminés et qui, au contact de l'ovule, libéreront les deux gamètes mâles dans la chambre pollinique de l'ovule.</a:t>
            </a:r>
          </a:p>
          <a:p>
            <a:pPr algn="just"/>
            <a:endParaRPr lang="fr-FR" sz="2800" dirty="0">
              <a:latin typeface="Times New Roman" pitchFamily="18" charset="0"/>
              <a:cs typeface="Times New Roman"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AutoShape 2" descr="Résultat de recherche d'images pour &quot;fleur mâle de ginkgophyta photos&quot;"/>
          <p:cNvSpPr>
            <a:spLocks noChangeAspect="1" noChangeArrowheads="1"/>
          </p:cNvSpPr>
          <p:nvPr/>
        </p:nvSpPr>
        <p:spPr bwMode="auto">
          <a:xfrm>
            <a:off x="155575" y="-1189038"/>
            <a:ext cx="2247900" cy="2486026"/>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4451" name="Picture 3"/>
          <p:cNvPicPr>
            <a:picLocks noChangeAspect="1" noChangeArrowheads="1"/>
          </p:cNvPicPr>
          <p:nvPr/>
        </p:nvPicPr>
        <p:blipFill>
          <a:blip r:embed="rId2"/>
          <a:srcRect/>
          <a:stretch>
            <a:fillRect/>
          </a:stretch>
        </p:blipFill>
        <p:spPr bwMode="auto">
          <a:xfrm>
            <a:off x="0" y="0"/>
            <a:ext cx="8858280" cy="4672013"/>
          </a:xfrm>
          <a:prstGeom prst="rect">
            <a:avLst/>
          </a:prstGeom>
          <a:noFill/>
          <a:ln w="9525">
            <a:noFill/>
            <a:miter lim="800000"/>
            <a:headEnd/>
            <a:tailEnd/>
          </a:ln>
          <a:effectLst/>
        </p:spPr>
      </p:pic>
      <p:sp>
        <p:nvSpPr>
          <p:cNvPr id="4" name="ZoneTexte 3"/>
          <p:cNvSpPr txBox="1"/>
          <p:nvPr/>
        </p:nvSpPr>
        <p:spPr>
          <a:xfrm>
            <a:off x="571472" y="5072074"/>
            <a:ext cx="7429552" cy="523220"/>
          </a:xfrm>
          <a:prstGeom prst="rect">
            <a:avLst/>
          </a:prstGeom>
          <a:noFill/>
        </p:spPr>
        <p:txBody>
          <a:bodyPr wrap="square" rtlCol="0">
            <a:spAutoFit/>
          </a:bodyPr>
          <a:lstStyle/>
          <a:p>
            <a:pPr algn="ctr"/>
            <a:r>
              <a:rPr lang="fr-FR" sz="2800" b="1" dirty="0" smtClean="0">
                <a:solidFill>
                  <a:srgbClr val="FF0000"/>
                </a:solidFill>
                <a:latin typeface="Times New Roman" pitchFamily="18" charset="0"/>
                <a:cs typeface="Times New Roman" pitchFamily="18" charset="0"/>
              </a:rPr>
              <a:t>Fleur mâle de </a:t>
            </a:r>
            <a:r>
              <a:rPr lang="fr-FR" sz="2800" b="1" dirty="0" err="1" smtClean="0">
                <a:solidFill>
                  <a:srgbClr val="FF0000"/>
                </a:solidFill>
                <a:latin typeface="Times New Roman" pitchFamily="18" charset="0"/>
                <a:cs typeface="Times New Roman" pitchFamily="18" charset="0"/>
              </a:rPr>
              <a:t>Ginkophyta</a:t>
            </a:r>
            <a:endParaRPr lang="fr-FR" sz="2800" b="1" dirty="0">
              <a:solidFill>
                <a:srgbClr val="FF0000"/>
              </a:solidFill>
              <a:latin typeface="Times New Roman" pitchFamily="18" charset="0"/>
              <a:cs typeface="Times New Roman"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285860"/>
            <a:ext cx="9144000" cy="3539430"/>
          </a:xfrm>
          <a:prstGeom prst="rect">
            <a:avLst/>
          </a:prstGeom>
          <a:noFill/>
        </p:spPr>
        <p:txBody>
          <a:bodyPr wrap="square" rtlCol="0">
            <a:spAutoFit/>
          </a:bodyPr>
          <a:lstStyle/>
          <a:p>
            <a:pPr algn="just"/>
            <a:r>
              <a:rPr lang="fr-FR" sz="2800" dirty="0" smtClean="0">
                <a:latin typeface="Times New Roman" pitchFamily="18" charset="0"/>
                <a:cs typeface="Times New Roman" pitchFamily="18" charset="0"/>
              </a:rPr>
              <a:t>comme chez les ptéridophytes, le cycle de reproduction des </a:t>
            </a:r>
            <a:r>
              <a:rPr lang="fr-FR" sz="2800" dirty="0" err="1" smtClean="0">
                <a:latin typeface="Times New Roman" pitchFamily="18" charset="0"/>
                <a:cs typeface="Times New Roman" pitchFamily="18" charset="0"/>
              </a:rPr>
              <a:t>préspermaphytes</a:t>
            </a:r>
            <a:r>
              <a:rPr lang="fr-FR" sz="2800" dirty="0" smtClean="0">
                <a:latin typeface="Times New Roman" pitchFamily="18" charset="0"/>
                <a:cs typeface="Times New Roman" pitchFamily="18" charset="0"/>
              </a:rPr>
              <a:t> est typiquement </a:t>
            </a:r>
            <a:r>
              <a:rPr lang="fr-FR" sz="2800" dirty="0" err="1" smtClean="0">
                <a:latin typeface="Times New Roman" pitchFamily="18" charset="0"/>
                <a:cs typeface="Times New Roman" pitchFamily="18" charset="0"/>
              </a:rPr>
              <a:t>diplo</a:t>
            </a:r>
            <a:r>
              <a:rPr lang="fr-FR" sz="2800" dirty="0" smtClean="0">
                <a:latin typeface="Times New Roman" pitchFamily="18" charset="0"/>
                <a:cs typeface="Times New Roman" pitchFamily="18" charset="0"/>
              </a:rPr>
              <a:t>-</a:t>
            </a:r>
            <a:r>
              <a:rPr lang="fr-FR" sz="2800" dirty="0" err="1" smtClean="0">
                <a:latin typeface="Times New Roman" pitchFamily="18" charset="0"/>
                <a:cs typeface="Times New Roman" pitchFamily="18" charset="0"/>
              </a:rPr>
              <a:t>haplophasique</a:t>
            </a:r>
            <a:r>
              <a:rPr lang="fr-FR" sz="2800" dirty="0" smtClean="0">
                <a:latin typeface="Times New Roman" pitchFamily="18" charset="0"/>
                <a:cs typeface="Times New Roman" pitchFamily="18" charset="0"/>
              </a:rPr>
              <a:t> avec une génération gamétophytique très réduite qui se développe sur le sporophyte alors qu'elle était toujours indépendante chez les ptéridophytes. Seul le gamétophyte mâle (grain de pollen) est libéré alors que le gamétophyte femelle (endosperme) reste inclus à l'intérieur de l'ovule.</a:t>
            </a:r>
          </a:p>
          <a:p>
            <a:pPr algn="just"/>
            <a:endParaRPr lang="fr-FR" sz="2800" dirty="0">
              <a:latin typeface="Times New Roman"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1085</TotalTime>
  <Words>11155</Words>
  <Application>Microsoft Office PowerPoint</Application>
  <PresentationFormat>Affichage à l'écran (4:3)</PresentationFormat>
  <Paragraphs>645</Paragraphs>
  <Slides>224</Slides>
  <Notes>2</Notes>
  <HiddenSlides>0</HiddenSlides>
  <MMClips>0</MMClips>
  <ScaleCrop>false</ScaleCrop>
  <HeadingPairs>
    <vt:vector size="4" baseType="variant">
      <vt:variant>
        <vt:lpstr>Thème</vt:lpstr>
      </vt:variant>
      <vt:variant>
        <vt:i4>1</vt:i4>
      </vt:variant>
      <vt:variant>
        <vt:lpstr>Titres des diapositives</vt:lpstr>
      </vt:variant>
      <vt:variant>
        <vt:i4>224</vt:i4>
      </vt:variant>
    </vt:vector>
  </HeadingPairs>
  <TitlesOfParts>
    <vt:vector size="225" baseType="lpstr">
      <vt:lpstr>Thème Office</vt:lpstr>
      <vt:lpstr>Diapositive 1</vt:lpstr>
      <vt:lpstr>BRYOPHYTES</vt:lpstr>
      <vt:lpstr>Bryophytes</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Diapositive 92</vt:lpstr>
      <vt:lpstr>Diapositive 93</vt:lpstr>
      <vt:lpstr>Diapositive 94</vt:lpstr>
      <vt:lpstr>Diapositive 95</vt:lpstr>
      <vt:lpstr>Diapositive 96</vt:lpstr>
      <vt:lpstr>Diapositive 97</vt:lpstr>
      <vt:lpstr>Diapositive 98</vt:lpstr>
      <vt:lpstr>Diapositive 99</vt:lpstr>
      <vt:lpstr>Diapositive 100</vt:lpstr>
      <vt:lpstr>Diapositive 101</vt:lpstr>
      <vt:lpstr>Diapositive 102</vt:lpstr>
      <vt:lpstr>Diapositive 103</vt:lpstr>
      <vt:lpstr>Diapositive 104</vt:lpstr>
      <vt:lpstr>Diapositive 105</vt:lpstr>
      <vt:lpstr>Diapositive 106</vt:lpstr>
      <vt:lpstr>Diapositive 107</vt:lpstr>
      <vt:lpstr>Diapositive 108</vt:lpstr>
      <vt:lpstr>Diapositive 109</vt:lpstr>
      <vt:lpstr>Diapositive 110</vt:lpstr>
      <vt:lpstr>Diapositive 111</vt:lpstr>
      <vt:lpstr>Diapositive 112</vt:lpstr>
      <vt:lpstr>Diapositive 113</vt:lpstr>
      <vt:lpstr>Diapositive 114</vt:lpstr>
      <vt:lpstr>Diapositive 115</vt:lpstr>
      <vt:lpstr>Diapositive 116</vt:lpstr>
      <vt:lpstr>Diapositive 117</vt:lpstr>
      <vt:lpstr>Diapositive 118</vt:lpstr>
      <vt:lpstr>Diapositive 119</vt:lpstr>
      <vt:lpstr>Diapositive 120</vt:lpstr>
      <vt:lpstr>Diapositive 121</vt:lpstr>
      <vt:lpstr>Diapositive 122</vt:lpstr>
      <vt:lpstr>Diapositive 123</vt:lpstr>
      <vt:lpstr>Diapositive 124</vt:lpstr>
      <vt:lpstr>Diapositive 125</vt:lpstr>
      <vt:lpstr>Diapositive 126</vt:lpstr>
      <vt:lpstr>Diapositive 127</vt:lpstr>
      <vt:lpstr>Diapositive 128</vt:lpstr>
      <vt:lpstr>Diapositive 129</vt:lpstr>
      <vt:lpstr>Diapositive 130</vt:lpstr>
      <vt:lpstr>Diapositive 131</vt:lpstr>
      <vt:lpstr>Diapositive 132</vt:lpstr>
      <vt:lpstr>Diapositive 133</vt:lpstr>
      <vt:lpstr>Diapositive 134</vt:lpstr>
      <vt:lpstr>Diapositive 135</vt:lpstr>
      <vt:lpstr>Diapositive 136</vt:lpstr>
      <vt:lpstr>Diapositive 137</vt:lpstr>
      <vt:lpstr>Diapositive 138</vt:lpstr>
      <vt:lpstr>Diapositive 139</vt:lpstr>
      <vt:lpstr>Diapositive 140</vt:lpstr>
      <vt:lpstr>Diapositive 141</vt:lpstr>
      <vt:lpstr>Diapositive 142</vt:lpstr>
      <vt:lpstr>Diapositive 143</vt:lpstr>
      <vt:lpstr>Diapositive 144</vt:lpstr>
      <vt:lpstr>Diapositive 145</vt:lpstr>
      <vt:lpstr>Diapositive 146</vt:lpstr>
      <vt:lpstr>Diapositive 147</vt:lpstr>
      <vt:lpstr>Diapositive 148</vt:lpstr>
      <vt:lpstr>Diapositive 149</vt:lpstr>
      <vt:lpstr>Diapositive 150</vt:lpstr>
      <vt:lpstr>Diapositive 151</vt:lpstr>
      <vt:lpstr>Diapositive 152</vt:lpstr>
      <vt:lpstr>Diapositive 153</vt:lpstr>
      <vt:lpstr>Diapositive 154</vt:lpstr>
      <vt:lpstr>Diapositive 155</vt:lpstr>
      <vt:lpstr>Diapositive 156</vt:lpstr>
      <vt:lpstr>Diapositive 157</vt:lpstr>
      <vt:lpstr>Diapositive 158</vt:lpstr>
      <vt:lpstr>Diapositive 159</vt:lpstr>
      <vt:lpstr>Diapositive 160</vt:lpstr>
      <vt:lpstr>Diapositive 161</vt:lpstr>
      <vt:lpstr>Diapositive 162</vt:lpstr>
      <vt:lpstr>Diapositive 163</vt:lpstr>
      <vt:lpstr>Diapositive 164</vt:lpstr>
      <vt:lpstr>Diapositive 165</vt:lpstr>
      <vt:lpstr>Diapositive 166</vt:lpstr>
      <vt:lpstr>Diapositive 167</vt:lpstr>
      <vt:lpstr>Diapositive 168</vt:lpstr>
      <vt:lpstr>Diapositive 169</vt:lpstr>
      <vt:lpstr>Diapositive 170</vt:lpstr>
      <vt:lpstr>Diapositive 171</vt:lpstr>
      <vt:lpstr>Diapositive 172</vt:lpstr>
      <vt:lpstr>Diapositive 173</vt:lpstr>
      <vt:lpstr>Diapositive 174</vt:lpstr>
      <vt:lpstr>Diapositive 175</vt:lpstr>
      <vt:lpstr>Diapositive 176</vt:lpstr>
      <vt:lpstr>Diapositive 177</vt:lpstr>
      <vt:lpstr>Diapositive 178</vt:lpstr>
      <vt:lpstr>Diapositive 179</vt:lpstr>
      <vt:lpstr>Diapositive 180</vt:lpstr>
      <vt:lpstr>Diapositive 181</vt:lpstr>
      <vt:lpstr>Diapositive 182</vt:lpstr>
      <vt:lpstr>Diapositive 183</vt:lpstr>
      <vt:lpstr>Diapositive 184</vt:lpstr>
      <vt:lpstr>Diapositive 185</vt:lpstr>
      <vt:lpstr>Diapositive 186</vt:lpstr>
      <vt:lpstr>Diapositive 187</vt:lpstr>
      <vt:lpstr>Diapositive 188</vt:lpstr>
      <vt:lpstr>Diapositive 189</vt:lpstr>
      <vt:lpstr>Diapositive 190</vt:lpstr>
      <vt:lpstr>Diapositive 191</vt:lpstr>
      <vt:lpstr>Diapositive 192</vt:lpstr>
      <vt:lpstr>Diapositive 193</vt:lpstr>
      <vt:lpstr>Diapositive 194</vt:lpstr>
      <vt:lpstr>Diapositive 195</vt:lpstr>
      <vt:lpstr>Diapositive 196</vt:lpstr>
      <vt:lpstr>Diapositive 197</vt:lpstr>
      <vt:lpstr>Diapositive 198</vt:lpstr>
      <vt:lpstr>Diapositive 199</vt:lpstr>
      <vt:lpstr>Diapositive 200</vt:lpstr>
      <vt:lpstr>Diapositive 201</vt:lpstr>
      <vt:lpstr>Diapositive 202</vt:lpstr>
      <vt:lpstr>Diapositive 203</vt:lpstr>
      <vt:lpstr>Diapositive 204</vt:lpstr>
      <vt:lpstr>Diapositive 205</vt:lpstr>
      <vt:lpstr>Diapositive 206</vt:lpstr>
      <vt:lpstr>Diapositive 207</vt:lpstr>
      <vt:lpstr>Diapositive 208</vt:lpstr>
      <vt:lpstr>Diapositive 209</vt:lpstr>
      <vt:lpstr>Diapositive 210</vt:lpstr>
      <vt:lpstr>Diapositive 211</vt:lpstr>
      <vt:lpstr>Diapositive 212</vt:lpstr>
      <vt:lpstr>Diapositive 213</vt:lpstr>
      <vt:lpstr>Diapositive 214</vt:lpstr>
      <vt:lpstr>Diapositive 215</vt:lpstr>
      <vt:lpstr>Diapositive 216</vt:lpstr>
      <vt:lpstr>Diapositive 217</vt:lpstr>
      <vt:lpstr>Diapositive 218</vt:lpstr>
      <vt:lpstr>Diapositive 219</vt:lpstr>
      <vt:lpstr>Diapositive 220</vt:lpstr>
      <vt:lpstr>Diapositive 221</vt:lpstr>
      <vt:lpstr>Diapositive 222</vt:lpstr>
      <vt:lpstr>Diapositive 223</vt:lpstr>
      <vt:lpstr>Diapositive 224</vt:lpstr>
    </vt:vector>
  </TitlesOfParts>
  <Company>université</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BRYOPHYTES</dc:title>
  <dc:creator>bouatrous</dc:creator>
  <cp:lastModifiedBy>bouatrous</cp:lastModifiedBy>
  <cp:revision>74</cp:revision>
  <dcterms:created xsi:type="dcterms:W3CDTF">2014-04-08T18:55:37Z</dcterms:created>
  <dcterms:modified xsi:type="dcterms:W3CDTF">2020-03-08T12:19:05Z</dcterms:modified>
</cp:coreProperties>
</file>