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78" r:id="rId3"/>
    <p:sldId id="279" r:id="rId4"/>
    <p:sldId id="257" r:id="rId5"/>
    <p:sldId id="259" r:id="rId6"/>
    <p:sldId id="260" r:id="rId7"/>
    <p:sldId id="261" r:id="rId8"/>
    <p:sldId id="262" r:id="rId9"/>
    <p:sldId id="275" r:id="rId10"/>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360" y="9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fr-FR" smtClean="0"/>
              <a:t>Modifiez le style du titre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en-US" dirty="0"/>
          </a:p>
        </p:txBody>
      </p:sp>
      <p:sp>
        <p:nvSpPr>
          <p:cNvPr id="4" name="Date Placeholder 3"/>
          <p:cNvSpPr>
            <a:spLocks noGrp="1"/>
          </p:cNvSpPr>
          <p:nvPr>
            <p:ph type="dt" sz="half" idx="10"/>
          </p:nvPr>
        </p:nvSpPr>
        <p:spPr/>
        <p:txBody>
          <a:bodyPr/>
          <a:lstStyle/>
          <a:p>
            <a:fld id="{1AB96B7A-E36F-4E3A-9D4F-23A429C0CED0}" type="datetimeFigureOut">
              <a:rPr lang="fr-FR" smtClean="0"/>
              <a:pPr/>
              <a:t>04/05/2020</a:t>
            </a:fld>
            <a:endParaRPr lang="fr-FR"/>
          </a:p>
        </p:txBody>
      </p:sp>
      <p:sp>
        <p:nvSpPr>
          <p:cNvPr id="5" name="Footer Placeholder 4"/>
          <p:cNvSpPr>
            <a:spLocks noGrp="1"/>
          </p:cNvSpPr>
          <p:nvPr>
            <p:ph type="ftr" sz="quarter" idx="11"/>
          </p:nvPr>
        </p:nvSpPr>
        <p:spPr/>
        <p:txBody>
          <a:bodyPr/>
          <a:lstStyle/>
          <a:p>
            <a:endParaRPr lang="fr-F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29F1AF2E-0F7A-4D6D-8CC3-F2FC3FEC96A2}" type="slidenum">
              <a:rPr lang="fr-FR" smtClean="0"/>
              <a:pPr/>
              <a:t>‹N°›</a:t>
            </a:fld>
            <a:endParaRPr lang="fr-FR"/>
          </a:p>
        </p:txBody>
      </p:sp>
    </p:spTree>
    <p:extLst>
      <p:ext uri="{BB962C8B-B14F-4D97-AF65-F5344CB8AC3E}">
        <p14:creationId xmlns:p14="http://schemas.microsoft.com/office/powerpoint/2010/main" val="27342689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fr-FR" smtClean="0"/>
              <a:t>Modifiez le style du titre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1AB96B7A-E36F-4E3A-9D4F-23A429C0CED0}" type="datetimeFigureOut">
              <a:rPr lang="fr-FR" smtClean="0"/>
              <a:pPr/>
              <a:t>04/05/2020</a:t>
            </a:fld>
            <a:endParaRPr lang="fr-FR"/>
          </a:p>
        </p:txBody>
      </p:sp>
      <p:sp>
        <p:nvSpPr>
          <p:cNvPr id="5" name="Footer Placeholder 4"/>
          <p:cNvSpPr>
            <a:spLocks noGrp="1"/>
          </p:cNvSpPr>
          <p:nvPr>
            <p:ph type="ftr" sz="quarter" idx="11"/>
          </p:nvPr>
        </p:nvSpPr>
        <p:spPr/>
        <p:txBody>
          <a:bodyPr/>
          <a:lstStyle/>
          <a:p>
            <a:endParaRPr lang="fr-F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29F1AF2E-0F7A-4D6D-8CC3-F2FC3FEC96A2}" type="slidenum">
              <a:rPr lang="fr-FR" smtClean="0"/>
              <a:pPr/>
              <a:t>‹N°›</a:t>
            </a:fld>
            <a:endParaRPr lang="fr-FR"/>
          </a:p>
        </p:txBody>
      </p:sp>
    </p:spTree>
    <p:extLst>
      <p:ext uri="{BB962C8B-B14F-4D97-AF65-F5344CB8AC3E}">
        <p14:creationId xmlns:p14="http://schemas.microsoft.com/office/powerpoint/2010/main" val="2077038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fr-FR" smtClean="0"/>
              <a:t>Modifiez le style du titre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smtClean="0"/>
              <a:t>Modifiez les styles du texte du masque</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1AB96B7A-E36F-4E3A-9D4F-23A429C0CED0}" type="datetimeFigureOut">
              <a:rPr lang="fr-FR" smtClean="0"/>
              <a:pPr/>
              <a:t>04/05/2020</a:t>
            </a:fld>
            <a:endParaRPr lang="fr-FR"/>
          </a:p>
        </p:txBody>
      </p:sp>
      <p:sp>
        <p:nvSpPr>
          <p:cNvPr id="5" name="Footer Placeholder 4"/>
          <p:cNvSpPr>
            <a:spLocks noGrp="1"/>
          </p:cNvSpPr>
          <p:nvPr>
            <p:ph type="ftr" sz="quarter" idx="11"/>
          </p:nvPr>
        </p:nvSpPr>
        <p:spPr/>
        <p:txBody>
          <a:bodyPr/>
          <a:lstStyle/>
          <a:p>
            <a:endParaRPr lang="fr-F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29F1AF2E-0F7A-4D6D-8CC3-F2FC3FEC96A2}" type="slidenum">
              <a:rPr lang="fr-FR" smtClean="0"/>
              <a:pPr/>
              <a:t>‹N°›</a:t>
            </a:fld>
            <a:endParaRPr lang="fr-F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82215017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fr-FR" smtClean="0"/>
              <a:t>Modifiez le style du titre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smtClean="0"/>
              <a:t>Modifiez les styles du texte du masque</a:t>
            </a:r>
          </a:p>
        </p:txBody>
      </p:sp>
      <p:sp>
        <p:nvSpPr>
          <p:cNvPr id="5" name="Date Placeholder 4"/>
          <p:cNvSpPr>
            <a:spLocks noGrp="1"/>
          </p:cNvSpPr>
          <p:nvPr>
            <p:ph type="dt" sz="half" idx="10"/>
          </p:nvPr>
        </p:nvSpPr>
        <p:spPr/>
        <p:txBody>
          <a:bodyPr/>
          <a:lstStyle/>
          <a:p>
            <a:fld id="{1AB96B7A-E36F-4E3A-9D4F-23A429C0CED0}" type="datetimeFigureOut">
              <a:rPr lang="fr-FR" smtClean="0"/>
              <a:pPr/>
              <a:t>04/05/2020</a:t>
            </a:fld>
            <a:endParaRPr lang="fr-FR"/>
          </a:p>
        </p:txBody>
      </p:sp>
      <p:sp>
        <p:nvSpPr>
          <p:cNvPr id="6" name="Footer Placeholder 5"/>
          <p:cNvSpPr>
            <a:spLocks noGrp="1"/>
          </p:cNvSpPr>
          <p:nvPr>
            <p:ph type="ftr" sz="quarter" idx="11"/>
          </p:nvPr>
        </p:nvSpPr>
        <p:spPr/>
        <p:txBody>
          <a:bodyPr/>
          <a:lstStyle/>
          <a:p>
            <a:endParaRPr lang="fr-F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29F1AF2E-0F7A-4D6D-8CC3-F2FC3FEC96A2}" type="slidenum">
              <a:rPr lang="fr-FR" smtClean="0"/>
              <a:pPr/>
              <a:t>‹N°›</a:t>
            </a:fld>
            <a:endParaRPr lang="fr-FR"/>
          </a:p>
        </p:txBody>
      </p:sp>
    </p:spTree>
    <p:extLst>
      <p:ext uri="{BB962C8B-B14F-4D97-AF65-F5344CB8AC3E}">
        <p14:creationId xmlns:p14="http://schemas.microsoft.com/office/powerpoint/2010/main" val="174782519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citation">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fr-FR" smtClean="0"/>
              <a:t>Modifiez le style du titre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smtClean="0"/>
              <a:t>Modifiez les styles du texte du masque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smtClean="0"/>
              <a:t>Modifiez les styles du texte du masque</a:t>
            </a:r>
          </a:p>
        </p:txBody>
      </p:sp>
      <p:sp>
        <p:nvSpPr>
          <p:cNvPr id="5" name="Date Placeholder 4"/>
          <p:cNvSpPr>
            <a:spLocks noGrp="1"/>
          </p:cNvSpPr>
          <p:nvPr>
            <p:ph type="dt" sz="half" idx="10"/>
          </p:nvPr>
        </p:nvSpPr>
        <p:spPr/>
        <p:txBody>
          <a:bodyPr/>
          <a:lstStyle/>
          <a:p>
            <a:fld id="{1AB96B7A-E36F-4E3A-9D4F-23A429C0CED0}" type="datetimeFigureOut">
              <a:rPr lang="fr-FR" smtClean="0"/>
              <a:pPr/>
              <a:t>04/05/2020</a:t>
            </a:fld>
            <a:endParaRPr lang="fr-FR"/>
          </a:p>
        </p:txBody>
      </p:sp>
      <p:sp>
        <p:nvSpPr>
          <p:cNvPr id="6" name="Footer Placeholder 5"/>
          <p:cNvSpPr>
            <a:spLocks noGrp="1"/>
          </p:cNvSpPr>
          <p:nvPr>
            <p:ph type="ftr" sz="quarter" idx="11"/>
          </p:nvPr>
        </p:nvSpPr>
        <p:spPr/>
        <p:txBody>
          <a:bodyPr/>
          <a:lstStyle/>
          <a:p>
            <a:endParaRPr lang="fr-F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29F1AF2E-0F7A-4D6D-8CC3-F2FC3FEC96A2}" type="slidenum">
              <a:rPr lang="fr-FR" smtClean="0"/>
              <a:pPr/>
              <a:t>‹N°›</a:t>
            </a:fld>
            <a:endParaRPr lang="fr-F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34467181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rai ou faux">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fr-FR" smtClean="0"/>
              <a:t>Modifiez le style du titre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smtClean="0"/>
              <a:t>Modifiez les styles du texte du masque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smtClean="0"/>
              <a:t>Modifiez les styles du texte du masque</a:t>
            </a:r>
          </a:p>
        </p:txBody>
      </p:sp>
      <p:sp>
        <p:nvSpPr>
          <p:cNvPr id="5" name="Date Placeholder 4"/>
          <p:cNvSpPr>
            <a:spLocks noGrp="1"/>
          </p:cNvSpPr>
          <p:nvPr>
            <p:ph type="dt" sz="half" idx="10"/>
          </p:nvPr>
        </p:nvSpPr>
        <p:spPr/>
        <p:txBody>
          <a:bodyPr/>
          <a:lstStyle/>
          <a:p>
            <a:fld id="{1AB96B7A-E36F-4E3A-9D4F-23A429C0CED0}" type="datetimeFigureOut">
              <a:rPr lang="fr-FR" smtClean="0"/>
              <a:pPr/>
              <a:t>04/05/2020</a:t>
            </a:fld>
            <a:endParaRPr lang="fr-FR"/>
          </a:p>
        </p:txBody>
      </p:sp>
      <p:sp>
        <p:nvSpPr>
          <p:cNvPr id="6" name="Footer Placeholder 5"/>
          <p:cNvSpPr>
            <a:spLocks noGrp="1"/>
          </p:cNvSpPr>
          <p:nvPr>
            <p:ph type="ftr" sz="quarter" idx="11"/>
          </p:nvPr>
        </p:nvSpPr>
        <p:spPr/>
        <p:txBody>
          <a:bodyPr/>
          <a:lstStyle/>
          <a:p>
            <a:endParaRPr lang="fr-F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29F1AF2E-0F7A-4D6D-8CC3-F2FC3FEC96A2}" type="slidenum">
              <a:rPr lang="fr-FR" smtClean="0"/>
              <a:pPr/>
              <a:t>‹N°›</a:t>
            </a:fld>
            <a:endParaRPr lang="fr-FR"/>
          </a:p>
        </p:txBody>
      </p:sp>
    </p:spTree>
    <p:extLst>
      <p:ext uri="{BB962C8B-B14F-4D97-AF65-F5344CB8AC3E}">
        <p14:creationId xmlns:p14="http://schemas.microsoft.com/office/powerpoint/2010/main" val="153632785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Vertical Text Placeholder 2"/>
          <p:cNvSpPr>
            <a:spLocks noGrp="1"/>
          </p:cNvSpPr>
          <p:nvPr>
            <p:ph type="body" orient="vert" idx="1"/>
          </p:nvPr>
        </p:nvSpPr>
        <p:spPr/>
        <p:txBody>
          <a:bodyPr vert="eaVert" ancho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1AB96B7A-E36F-4E3A-9D4F-23A429C0CED0}" type="datetimeFigureOut">
              <a:rPr lang="fr-FR" smtClean="0"/>
              <a:pPr/>
              <a:t>04/05/2020</a:t>
            </a:fld>
            <a:endParaRPr lang="fr-FR"/>
          </a:p>
        </p:txBody>
      </p:sp>
      <p:sp>
        <p:nvSpPr>
          <p:cNvPr id="5" name="Footer Placeholder 4"/>
          <p:cNvSpPr>
            <a:spLocks noGrp="1"/>
          </p:cNvSpPr>
          <p:nvPr>
            <p:ph type="ftr" sz="quarter" idx="11"/>
          </p:nvPr>
        </p:nvSpPr>
        <p:spPr/>
        <p:txBody>
          <a:bodyPr/>
          <a:lstStyle/>
          <a:p>
            <a:endParaRPr lang="fr-F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29F1AF2E-0F7A-4D6D-8CC3-F2FC3FEC96A2}" type="slidenum">
              <a:rPr lang="fr-FR" smtClean="0"/>
              <a:pPr/>
              <a:t>‹N°›</a:t>
            </a:fld>
            <a:endParaRPr lang="fr-FR"/>
          </a:p>
        </p:txBody>
      </p:sp>
    </p:spTree>
    <p:extLst>
      <p:ext uri="{BB962C8B-B14F-4D97-AF65-F5344CB8AC3E}">
        <p14:creationId xmlns:p14="http://schemas.microsoft.com/office/powerpoint/2010/main" val="147457613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fr-FR" smtClean="0"/>
              <a:t>Modifiez le style du titre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1AB96B7A-E36F-4E3A-9D4F-23A429C0CED0}" type="datetimeFigureOut">
              <a:rPr lang="fr-FR" smtClean="0"/>
              <a:pPr/>
              <a:t>04/05/2020</a:t>
            </a:fld>
            <a:endParaRPr lang="fr-FR"/>
          </a:p>
        </p:txBody>
      </p:sp>
      <p:sp>
        <p:nvSpPr>
          <p:cNvPr id="5" name="Footer Placeholder 4"/>
          <p:cNvSpPr>
            <a:spLocks noGrp="1"/>
          </p:cNvSpPr>
          <p:nvPr>
            <p:ph type="ftr" sz="quarter" idx="11"/>
          </p:nvPr>
        </p:nvSpPr>
        <p:spPr/>
        <p:txBody>
          <a:bodyPr/>
          <a:lstStyle/>
          <a:p>
            <a:endParaRPr lang="fr-F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29F1AF2E-0F7A-4D6D-8CC3-F2FC3FEC96A2}" type="slidenum">
              <a:rPr lang="fr-FR" smtClean="0"/>
              <a:pPr/>
              <a:t>‹N°›</a:t>
            </a:fld>
            <a:endParaRPr lang="fr-FR"/>
          </a:p>
        </p:txBody>
      </p:sp>
    </p:spTree>
    <p:extLst>
      <p:ext uri="{BB962C8B-B14F-4D97-AF65-F5344CB8AC3E}">
        <p14:creationId xmlns:p14="http://schemas.microsoft.com/office/powerpoint/2010/main" val="20882555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fr-FR" smtClean="0"/>
              <a:t>Modifiez le style du titre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1AB96B7A-E36F-4E3A-9D4F-23A429C0CED0}" type="datetimeFigureOut">
              <a:rPr lang="fr-FR" smtClean="0"/>
              <a:pPr/>
              <a:t>04/05/2020</a:t>
            </a:fld>
            <a:endParaRPr lang="fr-FR"/>
          </a:p>
        </p:txBody>
      </p:sp>
      <p:sp>
        <p:nvSpPr>
          <p:cNvPr id="5" name="Footer Placeholder 4"/>
          <p:cNvSpPr>
            <a:spLocks noGrp="1"/>
          </p:cNvSpPr>
          <p:nvPr>
            <p:ph type="ftr" sz="quarter" idx="11"/>
          </p:nvPr>
        </p:nvSpPr>
        <p:spPr/>
        <p:txBody>
          <a:bodyPr/>
          <a:lstStyle/>
          <a:p>
            <a:endParaRPr lang="fr-F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29F1AF2E-0F7A-4D6D-8CC3-F2FC3FEC96A2}" type="slidenum">
              <a:rPr lang="fr-FR" smtClean="0"/>
              <a:pPr/>
              <a:t>‹N°›</a:t>
            </a:fld>
            <a:endParaRPr lang="fr-FR"/>
          </a:p>
        </p:txBody>
      </p:sp>
    </p:spTree>
    <p:extLst>
      <p:ext uri="{BB962C8B-B14F-4D97-AF65-F5344CB8AC3E}">
        <p14:creationId xmlns:p14="http://schemas.microsoft.com/office/powerpoint/2010/main" val="35337602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fr-FR" smtClean="0"/>
              <a:t>Modifiez le style du titre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1AB96B7A-E36F-4E3A-9D4F-23A429C0CED0}" type="datetimeFigureOut">
              <a:rPr lang="fr-FR" smtClean="0"/>
              <a:pPr/>
              <a:t>04/05/2020</a:t>
            </a:fld>
            <a:endParaRPr lang="fr-FR"/>
          </a:p>
        </p:txBody>
      </p:sp>
      <p:sp>
        <p:nvSpPr>
          <p:cNvPr id="5" name="Footer Placeholder 4"/>
          <p:cNvSpPr>
            <a:spLocks noGrp="1"/>
          </p:cNvSpPr>
          <p:nvPr>
            <p:ph type="ftr" sz="quarter" idx="11"/>
          </p:nvPr>
        </p:nvSpPr>
        <p:spPr/>
        <p:txBody>
          <a:bodyPr/>
          <a:lstStyle/>
          <a:p>
            <a:endParaRPr lang="fr-F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29F1AF2E-0F7A-4D6D-8CC3-F2FC3FEC96A2}" type="slidenum">
              <a:rPr lang="fr-FR" smtClean="0"/>
              <a:pPr/>
              <a:t>‹N°›</a:t>
            </a:fld>
            <a:endParaRPr lang="fr-FR"/>
          </a:p>
        </p:txBody>
      </p:sp>
    </p:spTree>
    <p:extLst>
      <p:ext uri="{BB962C8B-B14F-4D97-AF65-F5344CB8AC3E}">
        <p14:creationId xmlns:p14="http://schemas.microsoft.com/office/powerpoint/2010/main" val="17666213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Date Placeholder 4"/>
          <p:cNvSpPr>
            <a:spLocks noGrp="1"/>
          </p:cNvSpPr>
          <p:nvPr>
            <p:ph type="dt" sz="half" idx="10"/>
          </p:nvPr>
        </p:nvSpPr>
        <p:spPr/>
        <p:txBody>
          <a:bodyPr/>
          <a:lstStyle/>
          <a:p>
            <a:fld id="{1AB96B7A-E36F-4E3A-9D4F-23A429C0CED0}" type="datetimeFigureOut">
              <a:rPr lang="fr-FR" smtClean="0"/>
              <a:pPr/>
              <a:t>04/05/2020</a:t>
            </a:fld>
            <a:endParaRPr lang="fr-FR"/>
          </a:p>
        </p:txBody>
      </p:sp>
      <p:sp>
        <p:nvSpPr>
          <p:cNvPr id="6" name="Footer Placeholder 5"/>
          <p:cNvSpPr>
            <a:spLocks noGrp="1"/>
          </p:cNvSpPr>
          <p:nvPr>
            <p:ph type="ftr" sz="quarter" idx="11"/>
          </p:nvPr>
        </p:nvSpPr>
        <p:spPr/>
        <p:txBody>
          <a:bodyPr/>
          <a:lstStyle/>
          <a:p>
            <a:endParaRPr lang="fr-FR"/>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29F1AF2E-0F7A-4D6D-8CC3-F2FC3FEC96A2}" type="slidenum">
              <a:rPr lang="fr-FR" smtClean="0"/>
              <a:pPr/>
              <a:t>‹N°›</a:t>
            </a:fld>
            <a:endParaRPr lang="fr-FR"/>
          </a:p>
        </p:txBody>
      </p:sp>
    </p:spTree>
    <p:extLst>
      <p:ext uri="{BB962C8B-B14F-4D97-AF65-F5344CB8AC3E}">
        <p14:creationId xmlns:p14="http://schemas.microsoft.com/office/powerpoint/2010/main" val="11577237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fr-FR" smtClean="0"/>
              <a:t>Modifiez le style du titre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7" name="Date Placeholder 6"/>
          <p:cNvSpPr>
            <a:spLocks noGrp="1"/>
          </p:cNvSpPr>
          <p:nvPr>
            <p:ph type="dt" sz="half" idx="10"/>
          </p:nvPr>
        </p:nvSpPr>
        <p:spPr/>
        <p:txBody>
          <a:bodyPr/>
          <a:lstStyle/>
          <a:p>
            <a:fld id="{1AB96B7A-E36F-4E3A-9D4F-23A429C0CED0}" type="datetimeFigureOut">
              <a:rPr lang="fr-FR" smtClean="0"/>
              <a:pPr/>
              <a:t>04/05/2020</a:t>
            </a:fld>
            <a:endParaRPr lang="fr-FR"/>
          </a:p>
        </p:txBody>
      </p:sp>
      <p:sp>
        <p:nvSpPr>
          <p:cNvPr id="8" name="Footer Placeholder 7"/>
          <p:cNvSpPr>
            <a:spLocks noGrp="1"/>
          </p:cNvSpPr>
          <p:nvPr>
            <p:ph type="ftr" sz="quarter" idx="11"/>
          </p:nvPr>
        </p:nvSpPr>
        <p:spPr/>
        <p:txBody>
          <a:bodyPr/>
          <a:lstStyle/>
          <a:p>
            <a:endParaRPr lang="fr-F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29F1AF2E-0F7A-4D6D-8CC3-F2FC3FEC96A2}" type="slidenum">
              <a:rPr lang="fr-FR" smtClean="0"/>
              <a:pPr/>
              <a:t>‹N°›</a:t>
            </a:fld>
            <a:endParaRPr lang="fr-FR"/>
          </a:p>
        </p:txBody>
      </p:sp>
    </p:spTree>
    <p:extLst>
      <p:ext uri="{BB962C8B-B14F-4D97-AF65-F5344CB8AC3E}">
        <p14:creationId xmlns:p14="http://schemas.microsoft.com/office/powerpoint/2010/main" val="16504289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Date Placeholder 2"/>
          <p:cNvSpPr>
            <a:spLocks noGrp="1"/>
          </p:cNvSpPr>
          <p:nvPr>
            <p:ph type="dt" sz="half" idx="10"/>
          </p:nvPr>
        </p:nvSpPr>
        <p:spPr/>
        <p:txBody>
          <a:bodyPr/>
          <a:lstStyle/>
          <a:p>
            <a:fld id="{1AB96B7A-E36F-4E3A-9D4F-23A429C0CED0}" type="datetimeFigureOut">
              <a:rPr lang="fr-FR" smtClean="0"/>
              <a:pPr/>
              <a:t>04/05/2020</a:t>
            </a:fld>
            <a:endParaRPr lang="fr-FR"/>
          </a:p>
        </p:txBody>
      </p:sp>
      <p:sp>
        <p:nvSpPr>
          <p:cNvPr id="4" name="Footer Placeholder 3"/>
          <p:cNvSpPr>
            <a:spLocks noGrp="1"/>
          </p:cNvSpPr>
          <p:nvPr>
            <p:ph type="ftr" sz="quarter" idx="11"/>
          </p:nvPr>
        </p:nvSpPr>
        <p:spPr/>
        <p:txBody>
          <a:bodyPr/>
          <a:lstStyle/>
          <a:p>
            <a:endParaRPr lang="fr-F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29F1AF2E-0F7A-4D6D-8CC3-F2FC3FEC96A2}" type="slidenum">
              <a:rPr lang="fr-FR" smtClean="0"/>
              <a:pPr/>
              <a:t>‹N°›</a:t>
            </a:fld>
            <a:endParaRPr lang="fr-FR"/>
          </a:p>
        </p:txBody>
      </p:sp>
    </p:spTree>
    <p:extLst>
      <p:ext uri="{BB962C8B-B14F-4D97-AF65-F5344CB8AC3E}">
        <p14:creationId xmlns:p14="http://schemas.microsoft.com/office/powerpoint/2010/main" val="5580713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AB96B7A-E36F-4E3A-9D4F-23A429C0CED0}" type="datetimeFigureOut">
              <a:rPr lang="fr-FR" smtClean="0"/>
              <a:pPr/>
              <a:t>04/05/2020</a:t>
            </a:fld>
            <a:endParaRPr lang="fr-FR"/>
          </a:p>
        </p:txBody>
      </p:sp>
      <p:sp>
        <p:nvSpPr>
          <p:cNvPr id="3" name="Footer Placeholder 2"/>
          <p:cNvSpPr>
            <a:spLocks noGrp="1"/>
          </p:cNvSpPr>
          <p:nvPr>
            <p:ph type="ftr" sz="quarter" idx="11"/>
          </p:nvPr>
        </p:nvSpPr>
        <p:spPr/>
        <p:txBody>
          <a:bodyPr/>
          <a:lstStyle/>
          <a:p>
            <a:endParaRPr lang="fr-F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29F1AF2E-0F7A-4D6D-8CC3-F2FC3FEC96A2}" type="slidenum">
              <a:rPr lang="fr-FR" smtClean="0"/>
              <a:pPr/>
              <a:t>‹N°›</a:t>
            </a:fld>
            <a:endParaRPr lang="fr-FR"/>
          </a:p>
        </p:txBody>
      </p:sp>
    </p:spTree>
    <p:extLst>
      <p:ext uri="{BB962C8B-B14F-4D97-AF65-F5344CB8AC3E}">
        <p14:creationId xmlns:p14="http://schemas.microsoft.com/office/powerpoint/2010/main" val="6159296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fr-FR" smtClean="0"/>
              <a:t>Modifiez le style du titre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1AB96B7A-E36F-4E3A-9D4F-23A429C0CED0}" type="datetimeFigureOut">
              <a:rPr lang="fr-FR" smtClean="0"/>
              <a:pPr/>
              <a:t>04/05/2020</a:t>
            </a:fld>
            <a:endParaRPr lang="fr-FR"/>
          </a:p>
        </p:txBody>
      </p:sp>
      <p:sp>
        <p:nvSpPr>
          <p:cNvPr id="6" name="Footer Placeholder 5"/>
          <p:cNvSpPr>
            <a:spLocks noGrp="1"/>
          </p:cNvSpPr>
          <p:nvPr>
            <p:ph type="ftr" sz="quarter" idx="11"/>
          </p:nvPr>
        </p:nvSpPr>
        <p:spPr/>
        <p:txBody>
          <a:bodyPr/>
          <a:lstStyle/>
          <a:p>
            <a:endParaRPr lang="fr-F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29F1AF2E-0F7A-4D6D-8CC3-F2FC3FEC96A2}" type="slidenum">
              <a:rPr lang="fr-FR" smtClean="0"/>
              <a:pPr/>
              <a:t>‹N°›</a:t>
            </a:fld>
            <a:endParaRPr lang="fr-FR"/>
          </a:p>
        </p:txBody>
      </p:sp>
    </p:spTree>
    <p:extLst>
      <p:ext uri="{BB962C8B-B14F-4D97-AF65-F5344CB8AC3E}">
        <p14:creationId xmlns:p14="http://schemas.microsoft.com/office/powerpoint/2010/main" val="1575137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fr-FR" smtClean="0"/>
              <a:t>Modifiez le style du titre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smtClean="0"/>
              <a:t>Cliquez sur l'icône pour ajouter une image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1AB96B7A-E36F-4E3A-9D4F-23A429C0CED0}" type="datetimeFigureOut">
              <a:rPr lang="fr-FR" smtClean="0"/>
              <a:pPr/>
              <a:t>04/05/2020</a:t>
            </a:fld>
            <a:endParaRPr lang="fr-FR"/>
          </a:p>
        </p:txBody>
      </p:sp>
      <p:sp>
        <p:nvSpPr>
          <p:cNvPr id="6" name="Footer Placeholder 5"/>
          <p:cNvSpPr>
            <a:spLocks noGrp="1"/>
          </p:cNvSpPr>
          <p:nvPr>
            <p:ph type="ftr" sz="quarter" idx="11"/>
          </p:nvPr>
        </p:nvSpPr>
        <p:spPr/>
        <p:txBody>
          <a:bodyPr/>
          <a:lstStyle/>
          <a:p>
            <a:endParaRPr lang="fr-F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29F1AF2E-0F7A-4D6D-8CC3-F2FC3FEC96A2}" type="slidenum">
              <a:rPr lang="fr-FR" smtClean="0"/>
              <a:pPr/>
              <a:t>‹N°›</a:t>
            </a:fld>
            <a:endParaRPr lang="fr-FR"/>
          </a:p>
        </p:txBody>
      </p:sp>
    </p:spTree>
    <p:extLst>
      <p:ext uri="{BB962C8B-B14F-4D97-AF65-F5344CB8AC3E}">
        <p14:creationId xmlns:p14="http://schemas.microsoft.com/office/powerpoint/2010/main" val="41210202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fr-FR" smtClean="0"/>
              <a:t>Modifiez le style du titre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1AB96B7A-E36F-4E3A-9D4F-23A429C0CED0}" type="datetimeFigureOut">
              <a:rPr lang="fr-FR" smtClean="0"/>
              <a:pPr/>
              <a:t>04/05/2020</a:t>
            </a:fld>
            <a:endParaRPr lang="fr-F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fr-F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29F1AF2E-0F7A-4D6D-8CC3-F2FC3FEC96A2}" type="slidenum">
              <a:rPr lang="fr-FR" smtClean="0"/>
              <a:pPr/>
              <a:t>‹N°›</a:t>
            </a:fld>
            <a:endParaRPr lang="fr-FR"/>
          </a:p>
        </p:txBody>
      </p:sp>
    </p:spTree>
    <p:extLst>
      <p:ext uri="{BB962C8B-B14F-4D97-AF65-F5344CB8AC3E}">
        <p14:creationId xmlns:p14="http://schemas.microsoft.com/office/powerpoint/2010/main" val="167026934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592726" y="3471585"/>
            <a:ext cx="9533878" cy="2768766"/>
          </a:xfrm>
        </p:spPr>
        <p:txBody>
          <a:bodyPr>
            <a:normAutofit/>
          </a:bodyPr>
          <a:lstStyle/>
          <a:p>
            <a:pPr algn="ctr" rtl="1"/>
            <a:r>
              <a:rPr lang="ar-SA" sz="4000" b="1" dirty="0">
                <a:solidFill>
                  <a:schemeClr val="accent1"/>
                </a:solidFill>
                <a:latin typeface="Calibri"/>
                <a:ea typeface="Calibri"/>
                <a:cs typeface="Traditional Arabic"/>
              </a:rPr>
              <a:t>النموذج </a:t>
            </a:r>
            <a:r>
              <a:rPr lang="ar-SA" sz="4000" b="1" dirty="0" err="1">
                <a:solidFill>
                  <a:schemeClr val="accent1"/>
                </a:solidFill>
                <a:latin typeface="Calibri"/>
                <a:ea typeface="Calibri"/>
                <a:cs typeface="Traditional Arabic"/>
              </a:rPr>
              <a:t>الكينزي</a:t>
            </a:r>
            <a:r>
              <a:rPr lang="ar-SA" sz="4000" b="1" dirty="0">
                <a:solidFill>
                  <a:schemeClr val="accent1"/>
                </a:solidFill>
                <a:latin typeface="Calibri"/>
                <a:ea typeface="Calibri"/>
                <a:cs typeface="Traditional Arabic"/>
              </a:rPr>
              <a:t> لاقتصاد يتكون من </a:t>
            </a:r>
            <a:r>
              <a:rPr lang="ar-DZ" sz="4000" b="1" dirty="0" smtClean="0">
                <a:solidFill>
                  <a:schemeClr val="accent1"/>
                </a:solidFill>
                <a:latin typeface="Calibri"/>
                <a:ea typeface="Calibri"/>
                <a:cs typeface="Traditional Arabic"/>
              </a:rPr>
              <a:t>أربع</a:t>
            </a:r>
            <a:r>
              <a:rPr lang="ar-SA" sz="4000" b="1" dirty="0" smtClean="0">
                <a:solidFill>
                  <a:schemeClr val="accent1"/>
                </a:solidFill>
                <a:latin typeface="Calibri"/>
                <a:ea typeface="Calibri"/>
                <a:cs typeface="Traditional Arabic"/>
              </a:rPr>
              <a:t> قطاعات</a:t>
            </a:r>
            <a:r>
              <a:rPr lang="ar-DZ" sz="4000" b="1" dirty="0" smtClean="0">
                <a:solidFill>
                  <a:schemeClr val="accent1"/>
                </a:solidFill>
                <a:latin typeface="Calibri"/>
                <a:ea typeface="Calibri"/>
                <a:cs typeface="Traditional Arabic"/>
              </a:rPr>
              <a:t>(اقتصاد مفتوح)</a:t>
            </a:r>
            <a:r>
              <a:rPr lang="ar-DZ" sz="4900" b="1" dirty="0" smtClean="0">
                <a:solidFill>
                  <a:schemeClr val="accent1"/>
                </a:solidFill>
                <a:latin typeface="Calibri"/>
                <a:ea typeface="Calibri"/>
                <a:cs typeface="Traditional Arabic"/>
              </a:rPr>
              <a:t/>
            </a:r>
            <a:br>
              <a:rPr lang="ar-DZ" sz="4900" b="1" dirty="0" smtClean="0">
                <a:solidFill>
                  <a:schemeClr val="accent1"/>
                </a:solidFill>
                <a:latin typeface="Calibri"/>
                <a:ea typeface="Calibri"/>
                <a:cs typeface="Traditional Arabic"/>
              </a:rPr>
            </a:br>
            <a:r>
              <a:rPr lang="fr-FR" sz="4000" dirty="0" smtClean="0">
                <a:latin typeface="Calibri"/>
                <a:ea typeface="Calibri"/>
                <a:cs typeface="Arial"/>
              </a:rPr>
              <a:t/>
            </a:r>
            <a:br>
              <a:rPr lang="fr-FR" sz="4000" dirty="0" smtClean="0">
                <a:latin typeface="Calibri"/>
                <a:ea typeface="Calibri"/>
                <a:cs typeface="Arial"/>
              </a:rPr>
            </a:br>
            <a:r>
              <a:rPr lang="ar-DZ" sz="4000" dirty="0" smtClean="0">
                <a:latin typeface="Calibri"/>
                <a:ea typeface="Calibri"/>
                <a:cs typeface="Arial"/>
              </a:rPr>
              <a:t>  </a:t>
            </a:r>
            <a:r>
              <a:rPr lang="ar-DZ" sz="3200" dirty="0" smtClean="0">
                <a:latin typeface="Calibri"/>
                <a:ea typeface="Calibri"/>
                <a:cs typeface="Arial"/>
              </a:rPr>
              <a:t>الأستاذة: </a:t>
            </a:r>
            <a:r>
              <a:rPr lang="ar-DZ" sz="3200" dirty="0" err="1" smtClean="0">
                <a:latin typeface="Calibri"/>
                <a:ea typeface="Calibri"/>
                <a:cs typeface="Arial"/>
              </a:rPr>
              <a:t>عديسة</a:t>
            </a:r>
            <a:r>
              <a:rPr lang="ar-DZ" sz="3200" dirty="0" smtClean="0">
                <a:latin typeface="Calibri"/>
                <a:ea typeface="Calibri"/>
                <a:cs typeface="Arial"/>
              </a:rPr>
              <a:t>   </a:t>
            </a:r>
            <a:endParaRPr lang="fr-FR" sz="4400" b="1" dirty="0">
              <a:latin typeface="Simplified Arabic" pitchFamily="18" charset="-78"/>
              <a:cs typeface="Simplified Arabic" pitchFamily="18" charset="-78"/>
            </a:endParaRPr>
          </a:p>
        </p:txBody>
      </p:sp>
      <p:pic>
        <p:nvPicPr>
          <p:cNvPr id="3" name="Image 2"/>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82880" y="0"/>
            <a:ext cx="11972544" cy="849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Image 6"/>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07654" y="899826"/>
            <a:ext cx="1428750" cy="12581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Image 6"/>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0726674" y="1011425"/>
            <a:ext cx="1428750" cy="11465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Image 3"/>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2182368" y="1048164"/>
            <a:ext cx="7973568" cy="5365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Rectangle 9"/>
          <p:cNvSpPr/>
          <p:nvPr/>
        </p:nvSpPr>
        <p:spPr>
          <a:xfrm>
            <a:off x="2816352" y="1528905"/>
            <a:ext cx="6510528" cy="923330"/>
          </a:xfrm>
          <a:prstGeom prst="rect">
            <a:avLst/>
          </a:prstGeom>
        </p:spPr>
        <p:txBody>
          <a:bodyPr wrap="square">
            <a:spAutoFit/>
          </a:bodyPr>
          <a:lstStyle/>
          <a:p>
            <a:pPr algn="ctr" rtl="1"/>
            <a:r>
              <a:rPr lang="ar-DZ" b="1" dirty="0">
                <a:solidFill>
                  <a:srgbClr val="000000"/>
                </a:solidFill>
                <a:latin typeface="Simplified Arabic"/>
                <a:ea typeface="Calibri" panose="020F0502020204030204" pitchFamily="34" charset="0"/>
                <a:cs typeface="Simplified Arabic"/>
              </a:rPr>
              <a:t>جامعة محمد خيضر- بسكرة</a:t>
            </a:r>
            <a:endParaRPr lang="fr-FR" sz="1400" b="1" dirty="0">
              <a:solidFill>
                <a:srgbClr val="000000"/>
              </a:solidFill>
              <a:latin typeface="Arial" panose="020B0604020202020204" pitchFamily="34" charset="0"/>
              <a:ea typeface="Calibri" panose="020F0502020204030204" pitchFamily="34" charset="0"/>
              <a:cs typeface="Arial" panose="020B0604020202020204" pitchFamily="34" charset="0"/>
            </a:endParaRPr>
          </a:p>
          <a:p>
            <a:pPr algn="ctr" rtl="1"/>
            <a:r>
              <a:rPr lang="ar-DZ" b="1" dirty="0">
                <a:solidFill>
                  <a:srgbClr val="000000"/>
                </a:solidFill>
                <a:latin typeface="Simplified Arabic"/>
                <a:ea typeface="Calibri" panose="020F0502020204030204" pitchFamily="34" charset="0"/>
                <a:cs typeface="Simplified Arabic"/>
              </a:rPr>
              <a:t>كلية العلوم الاقتصادية والتجارية وعلوم التسيير</a:t>
            </a:r>
            <a:endParaRPr lang="fr-FR" sz="1400" b="1" dirty="0">
              <a:solidFill>
                <a:srgbClr val="000000"/>
              </a:solidFill>
              <a:latin typeface="Arial" panose="020B0604020202020204" pitchFamily="34" charset="0"/>
              <a:cs typeface="Arial" panose="020B0604020202020204" pitchFamily="34" charset="0"/>
            </a:endParaRPr>
          </a:p>
          <a:p>
            <a:pPr algn="ctr" rtl="1"/>
            <a:r>
              <a:rPr lang="ar-SY" b="1" dirty="0">
                <a:solidFill>
                  <a:srgbClr val="000000"/>
                </a:solidFill>
                <a:latin typeface="Onyx" panose="04050602080702020203" pitchFamily="82" charset="0"/>
                <a:ea typeface="Simplified Arabic"/>
                <a:cs typeface="Simplified Arabic"/>
              </a:rPr>
              <a:t>قسم ا</a:t>
            </a:r>
            <a:r>
              <a:rPr lang="ar-DZ" b="1" dirty="0">
                <a:solidFill>
                  <a:srgbClr val="000000"/>
                </a:solidFill>
                <a:latin typeface="Onyx" panose="04050602080702020203" pitchFamily="82" charset="0"/>
                <a:ea typeface="Simplified Arabic"/>
                <a:cs typeface="Simplified Arabic"/>
              </a:rPr>
              <a:t>لعلوم الاقتصادية</a:t>
            </a:r>
          </a:p>
        </p:txBody>
      </p:sp>
      <p:sp>
        <p:nvSpPr>
          <p:cNvPr id="4" name="Rectangle 3"/>
          <p:cNvSpPr/>
          <p:nvPr/>
        </p:nvSpPr>
        <p:spPr>
          <a:xfrm>
            <a:off x="1434803" y="2394367"/>
            <a:ext cx="9849724" cy="1077218"/>
          </a:xfrm>
          <a:prstGeom prst="rect">
            <a:avLst/>
          </a:prstGeom>
        </p:spPr>
        <p:txBody>
          <a:bodyPr wrap="square">
            <a:spAutoFit/>
          </a:bodyPr>
          <a:lstStyle/>
          <a:p>
            <a:pPr algn="l" rtl="1"/>
            <a:r>
              <a:rPr lang="ar-DZ" sz="3200" b="1" dirty="0" smtClean="0">
                <a:latin typeface="Traditional Arabic" panose="02020603050405020304" pitchFamily="18" charset="-78"/>
                <a:ea typeface="Calibri"/>
                <a:cs typeface="Traditional Arabic" panose="02020603050405020304" pitchFamily="18" charset="-78"/>
              </a:rPr>
              <a:t>محاضرات في الاقتصاد الكلي  موجه الى طلبة السنة الثانية ليسانس علوم مالية وتجارية</a:t>
            </a:r>
            <a:r>
              <a:rPr lang="fr-FR" sz="3200" dirty="0">
                <a:latin typeface="Traditional Arabic" panose="02020603050405020304" pitchFamily="18" charset="-78"/>
                <a:ea typeface="Calibri"/>
                <a:cs typeface="Traditional Arabic" panose="02020603050405020304" pitchFamily="18" charset="-78"/>
              </a:rPr>
              <a:t/>
            </a:r>
            <a:br>
              <a:rPr lang="fr-FR" sz="3200" dirty="0">
                <a:latin typeface="Traditional Arabic" panose="02020603050405020304" pitchFamily="18" charset="-78"/>
                <a:ea typeface="Calibri"/>
                <a:cs typeface="Traditional Arabic" panose="02020603050405020304" pitchFamily="18" charset="-78"/>
              </a:rPr>
            </a:br>
            <a:endParaRPr lang="fr-FR" sz="3200" dirty="0">
              <a:latin typeface="Traditional Arabic" panose="02020603050405020304" pitchFamily="18" charset="-78"/>
              <a:cs typeface="Traditional Arabic" panose="02020603050405020304" pitchFamily="18" charset="-78"/>
            </a:endParaRPr>
          </a:p>
        </p:txBody>
      </p:sp>
    </p:spTree>
    <p:extLst>
      <p:ext uri="{BB962C8B-B14F-4D97-AF65-F5344CB8AC3E}">
        <p14:creationId xmlns:p14="http://schemas.microsoft.com/office/powerpoint/2010/main" val="3466932821"/>
      </p:ext>
    </p:extLst>
  </p:cSld>
  <p:clrMapOvr>
    <a:masterClrMapping/>
  </p:clrMapOvr>
  <p:transition>
    <p:plus/>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682497" y="1"/>
            <a:ext cx="10509503" cy="1262130"/>
          </a:xfrm>
        </p:spPr>
        <p:txBody>
          <a:bodyPr>
            <a:noAutofit/>
          </a:bodyPr>
          <a:lstStyle/>
          <a:p>
            <a:pPr algn="r" rtl="1"/>
            <a:r>
              <a:rPr lang="ar-SA" sz="2800" dirty="0">
                <a:latin typeface="Traditional Arabic" panose="02020603050405020304" pitchFamily="18" charset="-78"/>
                <a:cs typeface="Traditional Arabic" panose="02020603050405020304" pitchFamily="18" charset="-78"/>
              </a:rPr>
              <a:t>افترضنا أن  في النماذج الاقتصادية السابقة أن  الاقتصاد موضوع الدراسة فيها هو اقتصاد مغلق  ليس لديه تعاملات مع </a:t>
            </a:r>
            <a:r>
              <a:rPr lang="ar-SA" sz="2800" dirty="0" smtClean="0">
                <a:latin typeface="Traditional Arabic" panose="02020603050405020304" pitchFamily="18" charset="-78"/>
                <a:cs typeface="Traditional Arabic" panose="02020603050405020304" pitchFamily="18" charset="-78"/>
              </a:rPr>
              <a:t>العالم</a:t>
            </a:r>
            <a:r>
              <a:rPr lang="ar-DZ" sz="2800" dirty="0">
                <a:latin typeface="Traditional Arabic" panose="02020603050405020304" pitchFamily="18" charset="-78"/>
                <a:cs typeface="Traditional Arabic" panose="02020603050405020304" pitchFamily="18" charset="-78"/>
              </a:rPr>
              <a:t> </a:t>
            </a:r>
            <a:r>
              <a:rPr lang="ar-SA" sz="2800" dirty="0" smtClean="0">
                <a:latin typeface="Traditional Arabic" panose="02020603050405020304" pitchFamily="18" charset="-78"/>
                <a:cs typeface="Traditional Arabic" panose="02020603050405020304" pitchFamily="18" charset="-78"/>
              </a:rPr>
              <a:t>الخارجي</a:t>
            </a:r>
            <a:r>
              <a:rPr lang="ar-SA" sz="2800" dirty="0">
                <a:latin typeface="Traditional Arabic" panose="02020603050405020304" pitchFamily="18" charset="-78"/>
                <a:cs typeface="Traditional Arabic" panose="02020603050405020304" pitchFamily="18" charset="-78"/>
              </a:rPr>
              <a:t>، غير أن هذا </a:t>
            </a:r>
            <a:r>
              <a:rPr lang="ar-SA" sz="2800" dirty="0" smtClean="0">
                <a:latin typeface="Traditional Arabic" panose="02020603050405020304" pitchFamily="18" charset="-78"/>
                <a:cs typeface="Traditional Arabic" panose="02020603050405020304" pitchFamily="18" charset="-78"/>
              </a:rPr>
              <a:t>الافتراض  مناف </a:t>
            </a:r>
            <a:r>
              <a:rPr lang="ar-SA" sz="2800" dirty="0">
                <a:latin typeface="Traditional Arabic" panose="02020603050405020304" pitchFamily="18" charset="-78"/>
                <a:cs typeface="Traditional Arabic" panose="02020603050405020304" pitchFamily="18" charset="-78"/>
              </a:rPr>
              <a:t>للواقع  لذلك سنضيف العالم الخارجي للنماذج ليصبح أكثر واقية، </a:t>
            </a:r>
            <a:r>
              <a:rPr lang="ar-SA" sz="2800" dirty="0" smtClean="0">
                <a:latin typeface="Traditional Arabic" panose="02020603050405020304" pitchFamily="18" charset="-78"/>
                <a:cs typeface="Traditional Arabic" panose="02020603050405020304" pitchFamily="18" charset="-78"/>
              </a:rPr>
              <a:t>وذلك</a:t>
            </a:r>
            <a:r>
              <a:rPr lang="ar-DZ" sz="2800" dirty="0">
                <a:latin typeface="Traditional Arabic" panose="02020603050405020304" pitchFamily="18" charset="-78"/>
                <a:cs typeface="Traditional Arabic" panose="02020603050405020304" pitchFamily="18" charset="-78"/>
              </a:rPr>
              <a:t> </a:t>
            </a:r>
            <a:r>
              <a:rPr lang="ar-SA" sz="2800" dirty="0" smtClean="0">
                <a:latin typeface="Traditional Arabic" panose="02020603050405020304" pitchFamily="18" charset="-78"/>
                <a:cs typeface="Traditional Arabic" panose="02020603050405020304" pitchFamily="18" charset="-78"/>
              </a:rPr>
              <a:t>بإضافة </a:t>
            </a:r>
            <a:r>
              <a:rPr lang="ar-SA" sz="2800" dirty="0">
                <a:latin typeface="Traditional Arabic" panose="02020603050405020304" pitchFamily="18" charset="-78"/>
                <a:cs typeface="Traditional Arabic" panose="02020603050405020304" pitchFamily="18" charset="-78"/>
              </a:rPr>
              <a:t>الصادرات والواردات حيث</a:t>
            </a:r>
            <a:r>
              <a:rPr lang="fr-FR" sz="2800" dirty="0">
                <a:latin typeface="Traditional Arabic" panose="02020603050405020304" pitchFamily="18" charset="-78"/>
                <a:cs typeface="Traditional Arabic" panose="02020603050405020304" pitchFamily="18" charset="-78"/>
              </a:rPr>
              <a:t>:</a:t>
            </a:r>
            <a:br>
              <a:rPr lang="fr-FR" sz="2800" dirty="0">
                <a:latin typeface="Traditional Arabic" panose="02020603050405020304" pitchFamily="18" charset="-78"/>
                <a:cs typeface="Traditional Arabic" panose="02020603050405020304" pitchFamily="18" charset="-78"/>
              </a:rPr>
            </a:br>
            <a:endParaRPr lang="fr-FR" sz="2800" b="1" dirty="0">
              <a:solidFill>
                <a:schemeClr val="accent1"/>
              </a:solidFill>
              <a:latin typeface="Traditional Arabic" panose="02020603050405020304" pitchFamily="18" charset="-78"/>
              <a:cs typeface="Traditional Arabic" panose="02020603050405020304" pitchFamily="18" charset="-78"/>
            </a:endParaRPr>
          </a:p>
        </p:txBody>
      </p:sp>
      <p:sp>
        <p:nvSpPr>
          <p:cNvPr id="3" name="Espace réservé du contenu 2"/>
          <p:cNvSpPr>
            <a:spLocks noGrp="1"/>
          </p:cNvSpPr>
          <p:nvPr>
            <p:ph idx="1"/>
          </p:nvPr>
        </p:nvSpPr>
        <p:spPr>
          <a:xfrm>
            <a:off x="347730" y="1353312"/>
            <a:ext cx="11685774" cy="5364480"/>
          </a:xfrm>
        </p:spPr>
        <p:txBody>
          <a:bodyPr>
            <a:noAutofit/>
          </a:bodyPr>
          <a:lstStyle/>
          <a:p>
            <a:pPr marL="0" indent="0" algn="r" rtl="1">
              <a:buNone/>
            </a:pPr>
            <a:r>
              <a:rPr lang="ar-DZ" sz="2800" b="1" dirty="0" smtClean="0">
                <a:latin typeface="Traditional Arabic" panose="02020603050405020304" pitchFamily="18" charset="-78"/>
                <a:cs typeface="Traditional Arabic" panose="02020603050405020304" pitchFamily="18" charset="-78"/>
              </a:rPr>
              <a:t>-</a:t>
            </a:r>
            <a:r>
              <a:rPr lang="ar-SA" sz="2800" b="1" dirty="0" smtClean="0">
                <a:latin typeface="Traditional Arabic" panose="02020603050405020304" pitchFamily="18" charset="-78"/>
                <a:cs typeface="Traditional Arabic" panose="02020603050405020304" pitchFamily="18" charset="-78"/>
              </a:rPr>
              <a:t>الصادرات </a:t>
            </a:r>
            <a:r>
              <a:rPr lang="ar-SA" sz="2800" b="1" dirty="0">
                <a:latin typeface="Traditional Arabic" panose="02020603050405020304" pitchFamily="18" charset="-78"/>
                <a:cs typeface="Traditional Arabic" panose="02020603050405020304" pitchFamily="18" charset="-78"/>
              </a:rPr>
              <a:t>: </a:t>
            </a:r>
            <a:r>
              <a:rPr lang="ar-SA" sz="2800" dirty="0">
                <a:latin typeface="Traditional Arabic" panose="02020603050405020304" pitchFamily="18" charset="-78"/>
                <a:cs typeface="Traditional Arabic" panose="02020603050405020304" pitchFamily="18" charset="-78"/>
              </a:rPr>
              <a:t>هي جزء  من الناتج الوطني المحلي المباع للعالم الخارجي، فهي تمثل جزء من الطلب الخارجي على الناتج المحلي </a:t>
            </a:r>
            <a:r>
              <a:rPr lang="ar-SA" sz="2800" dirty="0" smtClean="0">
                <a:latin typeface="Traditional Arabic" panose="02020603050405020304" pitchFamily="18" charset="-78"/>
                <a:cs typeface="Traditional Arabic" panose="02020603050405020304" pitchFamily="18" charset="-78"/>
              </a:rPr>
              <a:t>، </a:t>
            </a:r>
            <a:r>
              <a:rPr lang="ar-SA" sz="2800" dirty="0">
                <a:latin typeface="Traditional Arabic" panose="02020603050405020304" pitchFamily="18" charset="-78"/>
                <a:cs typeface="Traditional Arabic" panose="02020603050405020304" pitchFamily="18" charset="-78"/>
              </a:rPr>
              <a:t>لذلك فهي تدخل مباشرة في دالة الطلب الكلي، وتعامل الصادرات في النموذج كمتغير خارجي أي أنها تساوي</a:t>
            </a:r>
            <a:endParaRPr lang="fr-FR" sz="2800" dirty="0">
              <a:latin typeface="Traditional Arabic" panose="02020603050405020304" pitchFamily="18" charset="-78"/>
              <a:cs typeface="Traditional Arabic" panose="02020603050405020304" pitchFamily="18" charset="-78"/>
            </a:endParaRPr>
          </a:p>
          <a:p>
            <a:pPr marL="0" indent="0" algn="r" rtl="1">
              <a:buNone/>
            </a:pPr>
            <a:r>
              <a:rPr lang="ar-SA" sz="2800" dirty="0" smtClean="0">
                <a:latin typeface="Traditional Arabic" panose="02020603050405020304" pitchFamily="18" charset="-78"/>
                <a:cs typeface="Traditional Arabic" panose="02020603050405020304" pitchFamily="18" charset="-78"/>
              </a:rPr>
              <a:t>كمية </a:t>
            </a:r>
            <a:r>
              <a:rPr lang="ar-SA" sz="2800" dirty="0">
                <a:latin typeface="Traditional Arabic" panose="02020603050405020304" pitchFamily="18" charset="-78"/>
                <a:cs typeface="Traditional Arabic" panose="02020603050405020304" pitchFamily="18" charset="-78"/>
              </a:rPr>
              <a:t>ثابتة في كافة مستويات الدخل وذلك لأن الطلب على الناتج المحلي هو دالة تابعة للعالم الخارج أي</a:t>
            </a:r>
            <a:r>
              <a:rPr lang="fr-FR" sz="2800" dirty="0">
                <a:latin typeface="Traditional Arabic" panose="02020603050405020304" pitchFamily="18" charset="-78"/>
                <a:cs typeface="Traditional Arabic" panose="02020603050405020304" pitchFamily="18" charset="-78"/>
              </a:rPr>
              <a:t> </a:t>
            </a:r>
            <a:r>
              <a:rPr lang="ar-DZ" sz="2800" dirty="0" smtClean="0">
                <a:latin typeface="Traditional Arabic" panose="02020603050405020304" pitchFamily="18" charset="-78"/>
                <a:cs typeface="Traditional Arabic" panose="02020603050405020304" pitchFamily="18" charset="-78"/>
              </a:rPr>
              <a:t>:</a:t>
            </a:r>
            <a:r>
              <a:rPr lang="fr-FR" sz="2800" dirty="0" smtClean="0"/>
              <a:t> </a:t>
            </a:r>
            <a:r>
              <a:rPr lang="fr-FR" sz="2800" dirty="0"/>
              <a:t>X=X</a:t>
            </a:r>
            <a:r>
              <a:rPr lang="fr-FR" sz="2800" baseline="-25000" dirty="0"/>
              <a:t>0 </a:t>
            </a:r>
            <a:r>
              <a:rPr lang="ar-DZ" sz="2800" baseline="-25000" dirty="0" smtClean="0"/>
              <a:t>     </a:t>
            </a:r>
          </a:p>
          <a:p>
            <a:pPr marL="0" indent="0" algn="just" rtl="1">
              <a:lnSpc>
                <a:spcPct val="107000"/>
              </a:lnSpc>
              <a:buNone/>
            </a:pPr>
            <a:r>
              <a:rPr lang="ar-DZ" sz="2800" baseline="-25000" dirty="0" smtClean="0"/>
              <a:t> </a:t>
            </a:r>
            <a:r>
              <a:rPr lang="ar-DZ" sz="2800" b="1" dirty="0">
                <a:latin typeface="Traditional Arabic" panose="02020603050405020304" pitchFamily="18" charset="-78"/>
                <a:cs typeface="Traditional Arabic" panose="02020603050405020304" pitchFamily="18" charset="-78"/>
              </a:rPr>
              <a:t>-</a:t>
            </a:r>
            <a:r>
              <a:rPr lang="ar-DZ" sz="2800" baseline="-25000" dirty="0" smtClean="0">
                <a:latin typeface="Traditional Arabic" panose="02020603050405020304" pitchFamily="18" charset="-78"/>
                <a:cs typeface="Traditional Arabic" panose="02020603050405020304" pitchFamily="18" charset="-78"/>
              </a:rPr>
              <a:t> </a:t>
            </a:r>
            <a:r>
              <a:rPr lang="ar-SA" sz="2800" b="1" dirty="0" smtClean="0">
                <a:latin typeface="Traditional Arabic" panose="02020603050405020304" pitchFamily="18" charset="-78"/>
                <a:ea typeface="Calibri" panose="020F0502020204030204" pitchFamily="34" charset="0"/>
                <a:cs typeface="Traditional Arabic" panose="02020603050405020304" pitchFamily="18" charset="-78"/>
              </a:rPr>
              <a:t>الواردات </a:t>
            </a:r>
            <a:r>
              <a:rPr lang="fr-FR" sz="2800" b="1" dirty="0" smtClean="0">
                <a:latin typeface="Traditional Arabic" panose="02020603050405020304" pitchFamily="18" charset="-78"/>
                <a:ea typeface="Calibri" panose="020F0502020204030204" pitchFamily="34" charset="0"/>
                <a:cs typeface="Traditional Arabic" panose="02020603050405020304" pitchFamily="18" charset="-78"/>
              </a:rPr>
              <a:t>: </a:t>
            </a:r>
            <a:r>
              <a:rPr lang="ar-SA" sz="2800" dirty="0" smtClean="0">
                <a:latin typeface="Traditional Arabic" panose="02020603050405020304" pitchFamily="18" charset="-78"/>
                <a:ea typeface="Calibri" panose="020F0502020204030204" pitchFamily="34" charset="0"/>
                <a:cs typeface="Traditional Arabic" panose="02020603050405020304" pitchFamily="18" charset="-78"/>
              </a:rPr>
              <a:t>تمثل السلع والخدمات المنتجة في الخارج ولكنها تستهلك داخل البلد، وبما أن الواردات تؤدي الى انخفاض الطلب على السلع والخدمات المحلية ، لذلك فهي تطرح من قيمة اجمالي الناتج الوطني وذلك عكن الصادرات فهي ترتبط بمستوى الدخل وتأخذ الشكل التالي</a:t>
            </a:r>
            <a:r>
              <a:rPr lang="ar-DZ" sz="2800" dirty="0" smtClean="0">
                <a:latin typeface="Traditional Arabic" panose="02020603050405020304" pitchFamily="18" charset="-78"/>
                <a:ea typeface="Calibri" panose="020F0502020204030204" pitchFamily="34" charset="0"/>
                <a:cs typeface="Traditional Arabic" panose="02020603050405020304" pitchFamily="18" charset="-78"/>
              </a:rPr>
              <a:t>:</a:t>
            </a:r>
            <a:r>
              <a:rPr lang="fr-FR" sz="2800" dirty="0" smtClean="0">
                <a:latin typeface="Traditional Arabic" panose="02020603050405020304" pitchFamily="18" charset="-78"/>
                <a:ea typeface="Calibri" panose="020F0502020204030204" pitchFamily="34" charset="0"/>
                <a:cs typeface="Traditional Arabic" panose="02020603050405020304" pitchFamily="18" charset="-78"/>
              </a:rPr>
              <a:t>M=M</a:t>
            </a:r>
            <a:r>
              <a:rPr lang="fr-FR" sz="2800" baseline="-25000" dirty="0" smtClean="0">
                <a:latin typeface="Traditional Arabic" panose="02020603050405020304" pitchFamily="18" charset="-78"/>
                <a:ea typeface="Calibri" panose="020F0502020204030204" pitchFamily="34" charset="0"/>
                <a:cs typeface="Traditional Arabic" panose="02020603050405020304" pitchFamily="18" charset="-78"/>
              </a:rPr>
              <a:t>0</a:t>
            </a:r>
            <a:r>
              <a:rPr lang="fr-FR" sz="2800" dirty="0" smtClean="0">
                <a:latin typeface="Traditional Arabic" panose="02020603050405020304" pitchFamily="18" charset="-78"/>
                <a:ea typeface="Calibri" panose="020F0502020204030204" pitchFamily="34" charset="0"/>
                <a:cs typeface="Traditional Arabic" panose="02020603050405020304" pitchFamily="18" charset="-78"/>
              </a:rPr>
              <a:t>+my</a:t>
            </a:r>
            <a:endParaRPr lang="ar-DZ" sz="2800" dirty="0" smtClean="0">
              <a:latin typeface="Traditional Arabic" panose="02020603050405020304" pitchFamily="18" charset="-78"/>
              <a:ea typeface="Calibri" panose="020F0502020204030204" pitchFamily="34" charset="0"/>
              <a:cs typeface="Traditional Arabic" panose="02020603050405020304" pitchFamily="18" charset="-78"/>
            </a:endParaRPr>
          </a:p>
          <a:p>
            <a:pPr marL="0" indent="0" algn="just" rtl="1">
              <a:lnSpc>
                <a:spcPct val="107000"/>
              </a:lnSpc>
              <a:buNone/>
            </a:pPr>
            <a:r>
              <a:rPr lang="ar-SA" sz="2400" dirty="0">
                <a:latin typeface="Calibri" panose="020F0502020204030204" pitchFamily="34" charset="0"/>
                <a:ea typeface="Calibri" panose="020F0502020204030204" pitchFamily="34" charset="0"/>
                <a:cs typeface="Simplified Arabic" panose="02020603050405020304" pitchFamily="18" charset="-78"/>
              </a:rPr>
              <a:t>حيث</a:t>
            </a:r>
            <a:r>
              <a:rPr lang="fr-FR" sz="2400" dirty="0">
                <a:latin typeface="Simplified Arabic" panose="02020603050405020304" pitchFamily="18" charset="-78"/>
                <a:ea typeface="Calibri" panose="020F0502020204030204" pitchFamily="34" charset="0"/>
                <a:cs typeface="Arial" panose="020B0604020202020204" pitchFamily="34" charset="0"/>
              </a:rPr>
              <a:t>:</a:t>
            </a:r>
            <a:endParaRPr lang="fr-FR" sz="2800" dirty="0">
              <a:latin typeface="Calibri" panose="020F0502020204030204" pitchFamily="34" charset="0"/>
              <a:ea typeface="Calibri" panose="020F0502020204030204" pitchFamily="34" charset="0"/>
              <a:cs typeface="Arial" panose="020B0604020202020204" pitchFamily="34" charset="0"/>
            </a:endParaRPr>
          </a:p>
          <a:p>
            <a:pPr algn="just" rtl="1">
              <a:lnSpc>
                <a:spcPct val="107000"/>
              </a:lnSpc>
              <a:buFont typeface="Wingdings" panose="05000000000000000000" pitchFamily="2" charset="2"/>
              <a:buChar char="§"/>
            </a:pPr>
            <a:r>
              <a:rPr lang="fr-FR" sz="2800" dirty="0">
                <a:latin typeface="Traditional Arabic" panose="02020603050405020304" pitchFamily="18" charset="-78"/>
                <a:ea typeface="Calibri" panose="020F0502020204030204" pitchFamily="34" charset="0"/>
                <a:cs typeface="Arial" panose="020B0604020202020204" pitchFamily="34" charset="0"/>
              </a:rPr>
              <a:t> : </a:t>
            </a:r>
            <a:r>
              <a:rPr lang="fr-FR" sz="2800" dirty="0" smtClean="0">
                <a:latin typeface="Traditional Arabic" panose="02020603050405020304" pitchFamily="18" charset="-78"/>
                <a:ea typeface="Calibri" panose="020F0502020204030204" pitchFamily="34" charset="0"/>
                <a:cs typeface="Arial" panose="020B0604020202020204" pitchFamily="34" charset="0"/>
              </a:rPr>
              <a:t>M </a:t>
            </a:r>
            <a:r>
              <a:rPr lang="ar-SA" sz="2800" dirty="0" smtClean="0">
                <a:latin typeface="Calibri" panose="020F0502020204030204" pitchFamily="34" charset="0"/>
                <a:ea typeface="Calibri" panose="020F0502020204030204" pitchFamily="34" charset="0"/>
                <a:cs typeface="Traditional Arabic" panose="02020603050405020304" pitchFamily="18" charset="-78"/>
              </a:rPr>
              <a:t>الواردات</a:t>
            </a:r>
            <a:r>
              <a:rPr lang="fr-FR" sz="2800" dirty="0">
                <a:latin typeface="Traditional Arabic" panose="02020603050405020304" pitchFamily="18" charset="-78"/>
                <a:ea typeface="Calibri" panose="020F0502020204030204" pitchFamily="34" charset="0"/>
                <a:cs typeface="Arial" panose="020B0604020202020204" pitchFamily="34" charset="0"/>
              </a:rPr>
              <a:t>.</a:t>
            </a:r>
            <a:endParaRPr lang="fr-FR" sz="2800" dirty="0">
              <a:latin typeface="Calibri" panose="020F0502020204030204" pitchFamily="34" charset="0"/>
              <a:ea typeface="Calibri" panose="020F0502020204030204" pitchFamily="34" charset="0"/>
              <a:cs typeface="Arial" panose="020B0604020202020204" pitchFamily="34" charset="0"/>
            </a:endParaRPr>
          </a:p>
          <a:p>
            <a:pPr algn="just" rtl="1">
              <a:lnSpc>
                <a:spcPct val="107000"/>
              </a:lnSpc>
              <a:buFont typeface="Wingdings" panose="05000000000000000000" pitchFamily="2" charset="2"/>
              <a:buChar char="§"/>
            </a:pPr>
            <a:r>
              <a:rPr lang="fr-FR" sz="2800" dirty="0">
                <a:latin typeface="Traditional Arabic" panose="02020603050405020304" pitchFamily="18" charset="-78"/>
                <a:ea typeface="Calibri" panose="020F0502020204030204" pitchFamily="34" charset="0"/>
                <a:cs typeface="Arial" panose="020B0604020202020204" pitchFamily="34" charset="0"/>
              </a:rPr>
              <a:t>: </a:t>
            </a:r>
            <a:r>
              <a:rPr lang="fr-FR" sz="2800" dirty="0" smtClean="0">
                <a:latin typeface="Traditional Arabic" panose="02020603050405020304" pitchFamily="18" charset="-78"/>
                <a:ea typeface="Calibri" panose="020F0502020204030204" pitchFamily="34" charset="0"/>
                <a:cs typeface="Arial" panose="020B0604020202020204" pitchFamily="34" charset="0"/>
              </a:rPr>
              <a:t>M</a:t>
            </a:r>
            <a:r>
              <a:rPr lang="fr-FR" sz="2800" baseline="-25000" dirty="0" smtClean="0">
                <a:latin typeface="Traditional Arabic" panose="02020603050405020304" pitchFamily="18" charset="-78"/>
                <a:ea typeface="Calibri" panose="020F0502020204030204" pitchFamily="34" charset="0"/>
                <a:cs typeface="Arial" panose="020B0604020202020204" pitchFamily="34" charset="0"/>
              </a:rPr>
              <a:t>0</a:t>
            </a:r>
            <a:r>
              <a:rPr lang="fr-FR" sz="2800" dirty="0" smtClean="0">
                <a:latin typeface="Traditional Arabic" panose="02020603050405020304" pitchFamily="18" charset="-78"/>
                <a:ea typeface="Calibri" panose="020F0502020204030204" pitchFamily="34" charset="0"/>
                <a:cs typeface="Arial" panose="020B0604020202020204" pitchFamily="34" charset="0"/>
              </a:rPr>
              <a:t> </a:t>
            </a:r>
            <a:r>
              <a:rPr lang="ar-SA" sz="2800" dirty="0">
                <a:latin typeface="Calibri" panose="020F0502020204030204" pitchFamily="34" charset="0"/>
                <a:ea typeface="Calibri" panose="020F0502020204030204" pitchFamily="34" charset="0"/>
                <a:cs typeface="Traditional Arabic" panose="02020603050405020304" pitchFamily="18" charset="-78"/>
              </a:rPr>
              <a:t>الواردات المستقلة عن الد</a:t>
            </a:r>
            <a:r>
              <a:rPr lang="ar-DZ" sz="2800" dirty="0">
                <a:latin typeface="Calibri" panose="020F0502020204030204" pitchFamily="34" charset="0"/>
                <a:ea typeface="Calibri" panose="020F0502020204030204" pitchFamily="34" charset="0"/>
                <a:cs typeface="Traditional Arabic" panose="02020603050405020304" pitchFamily="18" charset="-78"/>
              </a:rPr>
              <a:t>خ</a:t>
            </a:r>
            <a:r>
              <a:rPr lang="ar-SA" sz="2800" dirty="0">
                <a:latin typeface="Calibri" panose="020F0502020204030204" pitchFamily="34" charset="0"/>
                <a:ea typeface="Calibri" panose="020F0502020204030204" pitchFamily="34" charset="0"/>
                <a:cs typeface="Traditional Arabic" panose="02020603050405020304" pitchFamily="18" charset="-78"/>
              </a:rPr>
              <a:t>ل</a:t>
            </a:r>
            <a:r>
              <a:rPr lang="fr-FR" sz="2800" dirty="0">
                <a:latin typeface="Traditional Arabic" panose="02020603050405020304" pitchFamily="18" charset="-78"/>
                <a:ea typeface="Calibri" panose="020F0502020204030204" pitchFamily="34" charset="0"/>
                <a:cs typeface="Arial" panose="020B0604020202020204" pitchFamily="34" charset="0"/>
              </a:rPr>
              <a:t>.</a:t>
            </a:r>
            <a:endParaRPr lang="fr-FR" sz="2800" dirty="0">
              <a:latin typeface="Calibri" panose="020F0502020204030204" pitchFamily="34" charset="0"/>
              <a:ea typeface="Calibri" panose="020F0502020204030204" pitchFamily="34" charset="0"/>
              <a:cs typeface="Arial" panose="020B0604020202020204" pitchFamily="34" charset="0"/>
            </a:endParaRPr>
          </a:p>
          <a:p>
            <a:pPr algn="just" rtl="1">
              <a:lnSpc>
                <a:spcPct val="107000"/>
              </a:lnSpc>
              <a:buFont typeface="Wingdings" panose="05000000000000000000" pitchFamily="2" charset="2"/>
              <a:buChar char="§"/>
            </a:pPr>
            <a:r>
              <a:rPr lang="fr-FR" sz="2800" dirty="0">
                <a:latin typeface="Traditional Arabic" panose="02020603050405020304" pitchFamily="18" charset="-78"/>
                <a:ea typeface="Calibri" panose="020F0502020204030204" pitchFamily="34" charset="0"/>
                <a:cs typeface="Arial" panose="020B0604020202020204" pitchFamily="34" charset="0"/>
              </a:rPr>
              <a:t>: </a:t>
            </a:r>
            <a:r>
              <a:rPr lang="fr-FR" sz="2800" dirty="0" smtClean="0">
                <a:latin typeface="Traditional Arabic" panose="02020603050405020304" pitchFamily="18" charset="-78"/>
                <a:ea typeface="Calibri" panose="020F0502020204030204" pitchFamily="34" charset="0"/>
                <a:cs typeface="Arial" panose="020B0604020202020204" pitchFamily="34" charset="0"/>
              </a:rPr>
              <a:t>m  </a:t>
            </a:r>
            <a:r>
              <a:rPr lang="ar-SA" sz="2800" dirty="0">
                <a:latin typeface="Calibri" panose="020F0502020204030204" pitchFamily="34" charset="0"/>
                <a:ea typeface="Calibri" panose="020F0502020204030204" pitchFamily="34" charset="0"/>
                <a:cs typeface="Traditional Arabic" panose="02020603050405020304" pitchFamily="18" charset="-78"/>
              </a:rPr>
              <a:t>الميل الحدي للاستيراد</a:t>
            </a:r>
            <a:r>
              <a:rPr lang="fr-FR" sz="2800" dirty="0">
                <a:latin typeface="Traditional Arabic" panose="02020603050405020304" pitchFamily="18" charset="-78"/>
                <a:ea typeface="Calibri" panose="020F0502020204030204" pitchFamily="34" charset="0"/>
                <a:cs typeface="Arial" panose="020B0604020202020204" pitchFamily="34" charset="0"/>
              </a:rPr>
              <a:t>.</a:t>
            </a:r>
            <a:endParaRPr lang="fr-FR" sz="2800" dirty="0">
              <a:latin typeface="Calibri" panose="020F0502020204030204" pitchFamily="34" charset="0"/>
              <a:ea typeface="Calibri" panose="020F0502020204030204" pitchFamily="34" charset="0"/>
              <a:cs typeface="Arial" panose="020B0604020202020204" pitchFamily="34" charset="0"/>
            </a:endParaRPr>
          </a:p>
          <a:p>
            <a:pPr marL="0" indent="0" algn="just" rtl="1">
              <a:lnSpc>
                <a:spcPct val="107000"/>
              </a:lnSpc>
              <a:buNone/>
            </a:pPr>
            <a:endParaRPr lang="fr-FR" sz="2800" dirty="0" smtClean="0">
              <a:latin typeface="Traditional Arabic" panose="02020603050405020304" pitchFamily="18" charset="-78"/>
              <a:ea typeface="Calibri" panose="020F0502020204030204" pitchFamily="34" charset="0"/>
              <a:cs typeface="Traditional Arabic" panose="02020603050405020304" pitchFamily="18" charset="-78"/>
            </a:endParaRPr>
          </a:p>
          <a:p>
            <a:pPr marL="0" indent="0" algn="r" rtl="1">
              <a:buNone/>
            </a:pPr>
            <a:r>
              <a:rPr lang="ar-DZ" sz="2800" baseline="-25000" dirty="0" smtClean="0"/>
              <a:t>               </a:t>
            </a:r>
            <a:endParaRPr lang="fr-FR" sz="2800" b="1" dirty="0">
              <a:latin typeface="Traditional Arabic" panose="02020603050405020304" pitchFamily="18" charset="-78"/>
              <a:cs typeface="Traditional Arabic" panose="02020603050405020304" pitchFamily="18" charset="-78"/>
            </a:endParaRPr>
          </a:p>
        </p:txBody>
      </p:sp>
    </p:spTree>
  </p:cSld>
  <p:clrMapOvr>
    <a:masterClrMapping/>
  </p:clrMapOvr>
  <p:transition>
    <p:wipe dir="d"/>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433945" y="394855"/>
            <a:ext cx="10484428" cy="654627"/>
          </a:xfrm>
        </p:spPr>
        <p:txBody>
          <a:bodyPr>
            <a:noAutofit/>
          </a:bodyPr>
          <a:lstStyle/>
          <a:p>
            <a:pPr algn="ctr"/>
            <a:r>
              <a:rPr lang="ar-SA" sz="3200" b="1" dirty="0">
                <a:latin typeface="Traditional Arabic" pitchFamily="18" charset="-78"/>
                <a:cs typeface="Traditional Arabic" pitchFamily="18" charset="-78"/>
              </a:rPr>
              <a:t>تحديد قيمة الدخل التوازني بافتراض أن الضرائب مستقلة عن الدخل والاستثمار تابع </a:t>
            </a:r>
            <a:r>
              <a:rPr lang="ar-DZ" sz="3200" b="1" dirty="0" smtClean="0">
                <a:latin typeface="Traditional Arabic" pitchFamily="18" charset="-78"/>
                <a:cs typeface="Traditional Arabic" pitchFamily="18" charset="-78"/>
              </a:rPr>
              <a:t>للدخل</a:t>
            </a:r>
            <a:endParaRPr lang="fr-FR" dirty="0"/>
          </a:p>
        </p:txBody>
      </p:sp>
      <p:sp>
        <p:nvSpPr>
          <p:cNvPr id="3" name="Espace réservé du contenu 2"/>
          <p:cNvSpPr>
            <a:spLocks noGrp="1"/>
          </p:cNvSpPr>
          <p:nvPr>
            <p:ph idx="1"/>
          </p:nvPr>
        </p:nvSpPr>
        <p:spPr>
          <a:xfrm>
            <a:off x="399245" y="1049482"/>
            <a:ext cx="11633428" cy="5621481"/>
          </a:xfrm>
        </p:spPr>
        <p:txBody>
          <a:bodyPr>
            <a:normAutofit fontScale="77500" lnSpcReduction="20000"/>
          </a:bodyPr>
          <a:lstStyle/>
          <a:p>
            <a:pPr algn="r" rtl="1">
              <a:buNone/>
            </a:pPr>
            <a:r>
              <a:rPr lang="ar-SA" sz="3200" b="1" dirty="0">
                <a:latin typeface="Traditional Arabic" pitchFamily="18" charset="-78"/>
                <a:cs typeface="Traditional Arabic" pitchFamily="18" charset="-78"/>
              </a:rPr>
              <a:t>أ</a:t>
            </a:r>
            <a:r>
              <a:rPr lang="fr-FR" sz="3200" b="1" dirty="0">
                <a:latin typeface="Traditional Arabic" pitchFamily="18" charset="-78"/>
                <a:cs typeface="Traditional Arabic" pitchFamily="18" charset="-78"/>
              </a:rPr>
              <a:t>.</a:t>
            </a:r>
            <a:r>
              <a:rPr lang="ar-SA" sz="3200" b="1" dirty="0">
                <a:latin typeface="Traditional Arabic" pitchFamily="18" charset="-78"/>
                <a:cs typeface="Traditional Arabic" pitchFamily="18" charset="-78"/>
              </a:rPr>
              <a:t>طريقة عرض الكلي يساوي </a:t>
            </a:r>
            <a:r>
              <a:rPr lang="ar-SA" sz="3200" b="1" dirty="0" smtClean="0">
                <a:latin typeface="Traditional Arabic" pitchFamily="18" charset="-78"/>
                <a:cs typeface="Traditional Arabic" pitchFamily="18" charset="-78"/>
              </a:rPr>
              <a:t>طل</a:t>
            </a:r>
            <a:r>
              <a:rPr lang="ar-DZ" sz="3200" b="1" dirty="0" smtClean="0">
                <a:latin typeface="Traditional Arabic" pitchFamily="18" charset="-78"/>
                <a:cs typeface="Traditional Arabic" pitchFamily="18" charset="-78"/>
              </a:rPr>
              <a:t>ب</a:t>
            </a:r>
            <a:r>
              <a:rPr lang="ar-SA" sz="3200" b="1" dirty="0" smtClean="0">
                <a:latin typeface="Traditional Arabic" pitchFamily="18" charset="-78"/>
                <a:cs typeface="Traditional Arabic" pitchFamily="18" charset="-78"/>
              </a:rPr>
              <a:t> </a:t>
            </a:r>
            <a:r>
              <a:rPr lang="ar-SA" sz="3200" b="1" dirty="0">
                <a:latin typeface="Traditional Arabic" pitchFamily="18" charset="-78"/>
                <a:cs typeface="Traditional Arabic" pitchFamily="18" charset="-78"/>
              </a:rPr>
              <a:t>كلي</a:t>
            </a:r>
            <a:r>
              <a:rPr lang="fr-FR" sz="3200" b="1" dirty="0">
                <a:latin typeface="Traditional Arabic" pitchFamily="18" charset="-78"/>
                <a:cs typeface="Traditional Arabic" pitchFamily="18" charset="-78"/>
              </a:rPr>
              <a:t>:</a:t>
            </a:r>
            <a:endParaRPr lang="fr-FR" sz="3200" dirty="0">
              <a:latin typeface="Traditional Arabic" pitchFamily="18" charset="-78"/>
              <a:cs typeface="Traditional Arabic" pitchFamily="18" charset="-78"/>
            </a:endParaRPr>
          </a:p>
          <a:p>
            <a:pPr marL="0" indent="0">
              <a:buNone/>
            </a:pPr>
            <a:r>
              <a:rPr lang="fr-FR" sz="3100" dirty="0" smtClean="0">
                <a:latin typeface="Times New Roman" pitchFamily="18" charset="0"/>
                <a:cs typeface="Times New Roman" pitchFamily="18" charset="0"/>
              </a:rPr>
              <a:t>C = a + </a:t>
            </a:r>
            <a:r>
              <a:rPr lang="fr-FR" sz="3100" dirty="0" err="1" smtClean="0">
                <a:latin typeface="Times New Roman" pitchFamily="18" charset="0"/>
                <a:cs typeface="Times New Roman" pitchFamily="18" charset="0"/>
              </a:rPr>
              <a:t>by</a:t>
            </a:r>
            <a:r>
              <a:rPr lang="fr-FR" sz="3100" baseline="-25000" dirty="0" err="1" smtClean="0">
                <a:latin typeface="Times New Roman" pitchFamily="18" charset="0"/>
                <a:cs typeface="Times New Roman" pitchFamily="18" charset="0"/>
              </a:rPr>
              <a:t>d</a:t>
            </a:r>
            <a:endParaRPr lang="fr-FR" sz="3100" dirty="0" smtClean="0">
              <a:latin typeface="Times New Roman" pitchFamily="18" charset="0"/>
              <a:cs typeface="Times New Roman" pitchFamily="18" charset="0"/>
            </a:endParaRPr>
          </a:p>
          <a:p>
            <a:pPr marL="0" indent="0">
              <a:buNone/>
            </a:pPr>
            <a:r>
              <a:rPr lang="fr-FR" sz="3100" dirty="0" smtClean="0">
                <a:latin typeface="Times New Roman" pitchFamily="18" charset="0"/>
                <a:cs typeface="Times New Roman" pitchFamily="18" charset="0"/>
              </a:rPr>
              <a:t>I </a:t>
            </a:r>
            <a:r>
              <a:rPr lang="fr-FR" sz="3100" dirty="0">
                <a:latin typeface="Times New Roman" pitchFamily="18" charset="0"/>
                <a:cs typeface="Times New Roman" pitchFamily="18" charset="0"/>
              </a:rPr>
              <a:t>= I</a:t>
            </a:r>
            <a:r>
              <a:rPr lang="fr-FR" sz="3100" baseline="-25000" dirty="0">
                <a:latin typeface="Times New Roman" pitchFamily="18" charset="0"/>
                <a:cs typeface="Times New Roman" pitchFamily="18" charset="0"/>
              </a:rPr>
              <a:t>0</a:t>
            </a:r>
            <a:r>
              <a:rPr lang="fr-FR" sz="3100" dirty="0">
                <a:latin typeface="Times New Roman" pitchFamily="18" charset="0"/>
                <a:cs typeface="Times New Roman" pitchFamily="18" charset="0"/>
              </a:rPr>
              <a:t> + </a:t>
            </a:r>
            <a:r>
              <a:rPr lang="fr-FR" sz="3100" dirty="0" err="1" smtClean="0">
                <a:latin typeface="Times New Roman" pitchFamily="18" charset="0"/>
                <a:cs typeface="Times New Roman" pitchFamily="18" charset="0"/>
              </a:rPr>
              <a:t>ry</a:t>
            </a:r>
            <a:endParaRPr lang="fr-FR" sz="3100" dirty="0">
              <a:latin typeface="Times New Roman" pitchFamily="18" charset="0"/>
              <a:cs typeface="Times New Roman" pitchFamily="18" charset="0"/>
            </a:endParaRPr>
          </a:p>
          <a:p>
            <a:pPr marL="0" indent="0">
              <a:buNone/>
            </a:pPr>
            <a:r>
              <a:rPr lang="fr-FR" sz="3100" dirty="0">
                <a:latin typeface="Times New Roman" pitchFamily="18" charset="0"/>
                <a:cs typeface="Times New Roman" pitchFamily="18" charset="0"/>
              </a:rPr>
              <a:t>G = G</a:t>
            </a:r>
            <a:r>
              <a:rPr lang="fr-FR" sz="3100" baseline="-25000" dirty="0">
                <a:latin typeface="Times New Roman" pitchFamily="18" charset="0"/>
                <a:cs typeface="Times New Roman" pitchFamily="18" charset="0"/>
              </a:rPr>
              <a:t>0</a:t>
            </a:r>
            <a:r>
              <a:rPr lang="fr-FR" sz="3100" dirty="0">
                <a:latin typeface="Times New Roman" pitchFamily="18" charset="0"/>
                <a:cs typeface="Times New Roman" pitchFamily="18" charset="0"/>
              </a:rPr>
              <a:t>, </a:t>
            </a:r>
            <a:r>
              <a:rPr lang="fr-FR" sz="3100" dirty="0" err="1" smtClean="0">
                <a:latin typeface="Times New Roman" pitchFamily="18" charset="0"/>
                <a:cs typeface="Times New Roman" pitchFamily="18" charset="0"/>
              </a:rPr>
              <a:t>tx</a:t>
            </a:r>
            <a:r>
              <a:rPr lang="fr-FR" sz="3100" dirty="0" smtClean="0">
                <a:latin typeface="Times New Roman" pitchFamily="18" charset="0"/>
                <a:cs typeface="Times New Roman" pitchFamily="18" charset="0"/>
              </a:rPr>
              <a:t> </a:t>
            </a:r>
            <a:r>
              <a:rPr lang="fr-FR" sz="3100" dirty="0">
                <a:latin typeface="Times New Roman" pitchFamily="18" charset="0"/>
                <a:cs typeface="Times New Roman" pitchFamily="18" charset="0"/>
              </a:rPr>
              <a:t>= Tx</a:t>
            </a:r>
            <a:r>
              <a:rPr lang="fr-FR" sz="3100" baseline="-25000" dirty="0">
                <a:latin typeface="Times New Roman" pitchFamily="18" charset="0"/>
                <a:cs typeface="Times New Roman" pitchFamily="18" charset="0"/>
              </a:rPr>
              <a:t>0</a:t>
            </a:r>
            <a:r>
              <a:rPr lang="fr-FR" sz="3100" dirty="0">
                <a:latin typeface="Times New Roman" pitchFamily="18" charset="0"/>
                <a:cs typeface="Times New Roman" pitchFamily="18" charset="0"/>
              </a:rPr>
              <a:t> ,Tr = </a:t>
            </a:r>
            <a:r>
              <a:rPr lang="fr-FR" sz="3100" dirty="0" smtClean="0">
                <a:latin typeface="Times New Roman" pitchFamily="18" charset="0"/>
                <a:cs typeface="Times New Roman" pitchFamily="18" charset="0"/>
              </a:rPr>
              <a:t>Tr</a:t>
            </a:r>
            <a:r>
              <a:rPr lang="fr-FR" sz="3100" baseline="-25000" dirty="0" smtClean="0">
                <a:latin typeface="Times New Roman" pitchFamily="18" charset="0"/>
                <a:cs typeface="Times New Roman" pitchFamily="18" charset="0"/>
              </a:rPr>
              <a:t>0</a:t>
            </a:r>
            <a:endParaRPr lang="ar-DZ" sz="3100" baseline="-25000" dirty="0" smtClean="0">
              <a:latin typeface="Times New Roman" pitchFamily="18" charset="0"/>
              <a:cs typeface="Times New Roman" pitchFamily="18" charset="0"/>
            </a:endParaRPr>
          </a:p>
          <a:p>
            <a:pPr marL="0" indent="0">
              <a:buNone/>
            </a:pPr>
            <a:r>
              <a:rPr lang="fr-FR" sz="3100" dirty="0">
                <a:latin typeface="Times New Roman" panose="02020603050405020304" pitchFamily="18" charset="0"/>
                <a:cs typeface="Times New Roman" panose="02020603050405020304" pitchFamily="18" charset="0"/>
              </a:rPr>
              <a:t>X=X</a:t>
            </a:r>
            <a:r>
              <a:rPr lang="fr-FR" sz="3100" baseline="-25000" dirty="0">
                <a:latin typeface="Times New Roman" panose="02020603050405020304" pitchFamily="18" charset="0"/>
                <a:cs typeface="Times New Roman" panose="02020603050405020304" pitchFamily="18" charset="0"/>
              </a:rPr>
              <a:t>0</a:t>
            </a:r>
            <a:endParaRPr lang="fr-FR" sz="3100" dirty="0">
              <a:latin typeface="Times New Roman" panose="02020603050405020304" pitchFamily="18" charset="0"/>
              <a:cs typeface="Times New Roman" panose="02020603050405020304" pitchFamily="18" charset="0"/>
            </a:endParaRPr>
          </a:p>
          <a:p>
            <a:pPr marL="0" indent="0">
              <a:buNone/>
            </a:pPr>
            <a:r>
              <a:rPr lang="fr-FR" sz="3100" dirty="0">
                <a:latin typeface="Times New Roman" panose="02020603050405020304" pitchFamily="18" charset="0"/>
                <a:cs typeface="Times New Roman" panose="02020603050405020304" pitchFamily="18" charset="0"/>
              </a:rPr>
              <a:t>M=M</a:t>
            </a:r>
            <a:r>
              <a:rPr lang="fr-FR" sz="3100" baseline="-25000" dirty="0">
                <a:latin typeface="Times New Roman" panose="02020603050405020304" pitchFamily="18" charset="0"/>
                <a:cs typeface="Times New Roman" panose="02020603050405020304" pitchFamily="18" charset="0"/>
              </a:rPr>
              <a:t>0</a:t>
            </a:r>
            <a:r>
              <a:rPr lang="fr-FR" sz="3100" dirty="0">
                <a:latin typeface="Times New Roman" panose="02020603050405020304" pitchFamily="18" charset="0"/>
                <a:cs typeface="Times New Roman" panose="02020603050405020304" pitchFamily="18" charset="0"/>
              </a:rPr>
              <a:t>+my</a:t>
            </a:r>
          </a:p>
          <a:p>
            <a:pPr marL="0" indent="0">
              <a:buNone/>
            </a:pPr>
            <a:endParaRPr lang="fr-FR" sz="3200" dirty="0">
              <a:latin typeface="Times New Roman" pitchFamily="18" charset="0"/>
              <a:cs typeface="Times New Roman" pitchFamily="18" charset="0"/>
            </a:endParaRPr>
          </a:p>
          <a:p>
            <a:pPr marL="0" indent="0" algn="r" rtl="1">
              <a:buNone/>
            </a:pPr>
            <a:r>
              <a:rPr lang="ar-DZ" sz="3200" b="1" dirty="0" smtClean="0">
                <a:latin typeface="Traditional Arabic" panose="02020603050405020304" pitchFamily="18" charset="-78"/>
                <a:cs typeface="Traditional Arabic" panose="02020603050405020304" pitchFamily="18" charset="-78"/>
              </a:rPr>
              <a:t>1-</a:t>
            </a:r>
            <a:r>
              <a:rPr lang="ar-SA" sz="3200" b="1" dirty="0" smtClean="0">
                <a:latin typeface="Traditional Arabic" panose="02020603050405020304" pitchFamily="18" charset="-78"/>
                <a:cs typeface="Traditional Arabic" panose="02020603050405020304" pitchFamily="18" charset="-78"/>
              </a:rPr>
              <a:t>طريقة عرض الكلي يساوي طل</a:t>
            </a:r>
            <a:r>
              <a:rPr lang="ar-DZ" sz="3200" b="1" dirty="0" smtClean="0">
                <a:latin typeface="Traditional Arabic" panose="02020603050405020304" pitchFamily="18" charset="-78"/>
                <a:cs typeface="Traditional Arabic" panose="02020603050405020304" pitchFamily="18" charset="-78"/>
              </a:rPr>
              <a:t>ب</a:t>
            </a:r>
            <a:r>
              <a:rPr lang="ar-SA" sz="3200" b="1" dirty="0" smtClean="0">
                <a:latin typeface="Traditional Arabic" panose="02020603050405020304" pitchFamily="18" charset="-78"/>
                <a:cs typeface="Traditional Arabic" panose="02020603050405020304" pitchFamily="18" charset="-78"/>
              </a:rPr>
              <a:t> كلي</a:t>
            </a:r>
            <a:r>
              <a:rPr lang="fr-FR" sz="3200" b="1" dirty="0" smtClean="0">
                <a:latin typeface="Traditional Arabic" panose="02020603050405020304" pitchFamily="18" charset="-78"/>
                <a:cs typeface="Traditional Arabic" panose="02020603050405020304" pitchFamily="18" charset="-78"/>
              </a:rPr>
              <a:t>:</a:t>
            </a:r>
            <a:endParaRPr lang="fr-FR" sz="3200" dirty="0" smtClean="0">
              <a:latin typeface="Traditional Arabic" panose="02020603050405020304" pitchFamily="18" charset="-78"/>
              <a:cs typeface="Traditional Arabic" panose="02020603050405020304" pitchFamily="18" charset="-78"/>
            </a:endParaRPr>
          </a:p>
          <a:p>
            <a:pPr marL="0" indent="0" algn="r" rtl="1">
              <a:buNone/>
            </a:pPr>
            <a:r>
              <a:rPr lang="ar-DZ" sz="2800" dirty="0"/>
              <a:t>	</a:t>
            </a:r>
            <a:r>
              <a:rPr lang="ar-SA" sz="3200" dirty="0" err="1">
                <a:latin typeface="Traditional Arabic" panose="02020603050405020304" pitchFamily="18" charset="-78"/>
                <a:cs typeface="Traditional Arabic" panose="02020603050405020304" pitchFamily="18" charset="-78"/>
              </a:rPr>
              <a:t>يتحق</a:t>
            </a:r>
            <a:r>
              <a:rPr lang="ar-SA" sz="3200" dirty="0">
                <a:latin typeface="Traditional Arabic" panose="02020603050405020304" pitchFamily="18" charset="-78"/>
                <a:cs typeface="Traditional Arabic" panose="02020603050405020304" pitchFamily="18" charset="-78"/>
              </a:rPr>
              <a:t> التوازان لما:</a:t>
            </a:r>
            <a:r>
              <a:rPr lang="fr-FR" sz="3200" dirty="0">
                <a:latin typeface="Traditional Arabic" panose="02020603050405020304" pitchFamily="18" charset="-78"/>
                <a:cs typeface="Traditional Arabic" panose="02020603050405020304" pitchFamily="18" charset="-78"/>
              </a:rPr>
              <a:t> AS = </a:t>
            </a:r>
            <a:r>
              <a:rPr lang="fr-FR" sz="3200" dirty="0" smtClean="0">
                <a:latin typeface="Traditional Arabic" panose="02020603050405020304" pitchFamily="18" charset="-78"/>
                <a:cs typeface="Traditional Arabic" panose="02020603050405020304" pitchFamily="18" charset="-78"/>
              </a:rPr>
              <a:t>AD</a:t>
            </a:r>
          </a:p>
          <a:p>
            <a:pPr rtl="1">
              <a:buNone/>
            </a:pPr>
            <a:r>
              <a:rPr lang="fr-FR" sz="2800" dirty="0" smtClean="0"/>
              <a:t>  </a:t>
            </a:r>
            <a:r>
              <a:rPr lang="fr-FR" sz="3100" dirty="0" smtClean="0">
                <a:latin typeface="Times New Roman" panose="02020603050405020304" pitchFamily="18" charset="0"/>
                <a:cs typeface="Times New Roman" panose="02020603050405020304" pitchFamily="18" charset="0"/>
              </a:rPr>
              <a:t>y</a:t>
            </a:r>
            <a:r>
              <a:rPr lang="fr-FR" sz="3100" dirty="0">
                <a:latin typeface="Times New Roman" panose="02020603050405020304" pitchFamily="18" charset="0"/>
                <a:cs typeface="Times New Roman" panose="02020603050405020304" pitchFamily="18" charset="0"/>
              </a:rPr>
              <a:t>=  C + I + </a:t>
            </a:r>
            <a:r>
              <a:rPr lang="fr-FR" sz="3100" dirty="0" smtClean="0">
                <a:latin typeface="Times New Roman" panose="02020603050405020304" pitchFamily="18" charset="0"/>
                <a:cs typeface="Times New Roman" panose="02020603050405020304" pitchFamily="18" charset="0"/>
              </a:rPr>
              <a:t>G+X-M</a:t>
            </a:r>
          </a:p>
          <a:p>
            <a:pPr rtl="1">
              <a:buNone/>
            </a:pPr>
            <a:r>
              <a:rPr lang="fr-FR" sz="3100" dirty="0" smtClean="0">
                <a:latin typeface="Times New Roman" panose="02020603050405020304" pitchFamily="18" charset="0"/>
                <a:cs typeface="Times New Roman" panose="02020603050405020304" pitchFamily="18" charset="0"/>
              </a:rPr>
              <a:t>y </a:t>
            </a:r>
            <a:r>
              <a:rPr lang="fr-FR" sz="3100" dirty="0">
                <a:latin typeface="Times New Roman" panose="02020603050405020304" pitchFamily="18" charset="0"/>
                <a:cs typeface="Times New Roman" panose="02020603050405020304" pitchFamily="18" charset="0"/>
              </a:rPr>
              <a:t>=a + b(y–Tx</a:t>
            </a:r>
            <a:r>
              <a:rPr lang="fr-FR" sz="3100" baseline="-25000" dirty="0">
                <a:latin typeface="Times New Roman" panose="02020603050405020304" pitchFamily="18" charset="0"/>
                <a:cs typeface="Times New Roman" panose="02020603050405020304" pitchFamily="18" charset="0"/>
              </a:rPr>
              <a:t>0</a:t>
            </a:r>
            <a:r>
              <a:rPr lang="fr-FR" sz="3100" dirty="0">
                <a:latin typeface="Times New Roman" panose="02020603050405020304" pitchFamily="18" charset="0"/>
                <a:cs typeface="Times New Roman" panose="02020603050405020304" pitchFamily="18" charset="0"/>
              </a:rPr>
              <a:t>+Tr</a:t>
            </a:r>
            <a:r>
              <a:rPr lang="fr-FR" sz="3100" baseline="-25000" dirty="0">
                <a:latin typeface="Times New Roman" panose="02020603050405020304" pitchFamily="18" charset="0"/>
                <a:cs typeface="Times New Roman" panose="02020603050405020304" pitchFamily="18" charset="0"/>
              </a:rPr>
              <a:t>0</a:t>
            </a:r>
            <a:r>
              <a:rPr lang="fr-FR" sz="3100" dirty="0">
                <a:latin typeface="Times New Roman" panose="02020603050405020304" pitchFamily="18" charset="0"/>
                <a:cs typeface="Times New Roman" panose="02020603050405020304" pitchFamily="18" charset="0"/>
              </a:rPr>
              <a:t> ) + I</a:t>
            </a:r>
            <a:r>
              <a:rPr lang="fr-FR" sz="3100" baseline="-25000" dirty="0">
                <a:latin typeface="Times New Roman" panose="02020603050405020304" pitchFamily="18" charset="0"/>
                <a:cs typeface="Times New Roman" panose="02020603050405020304" pitchFamily="18" charset="0"/>
              </a:rPr>
              <a:t>o</a:t>
            </a:r>
            <a:r>
              <a:rPr lang="fr-FR" sz="3100" dirty="0">
                <a:latin typeface="Times New Roman" panose="02020603050405020304" pitchFamily="18" charset="0"/>
                <a:cs typeface="Times New Roman" panose="02020603050405020304" pitchFamily="18" charset="0"/>
              </a:rPr>
              <a:t> + </a:t>
            </a:r>
            <a:r>
              <a:rPr lang="fr-FR" sz="3100" dirty="0" err="1">
                <a:latin typeface="Times New Roman" panose="02020603050405020304" pitchFamily="18" charset="0"/>
                <a:cs typeface="Times New Roman" panose="02020603050405020304" pitchFamily="18" charset="0"/>
              </a:rPr>
              <a:t>r</a:t>
            </a:r>
            <a:r>
              <a:rPr lang="fr-FR" sz="3100" baseline="-25000" dirty="0" err="1">
                <a:latin typeface="Times New Roman" panose="02020603050405020304" pitchFamily="18" charset="0"/>
                <a:cs typeface="Times New Roman" panose="02020603050405020304" pitchFamily="18" charset="0"/>
              </a:rPr>
              <a:t>y</a:t>
            </a:r>
            <a:r>
              <a:rPr lang="fr-FR" sz="3100" dirty="0">
                <a:latin typeface="Times New Roman" panose="02020603050405020304" pitchFamily="18" charset="0"/>
                <a:cs typeface="Times New Roman" panose="02020603050405020304" pitchFamily="18" charset="0"/>
              </a:rPr>
              <a:t> + </a:t>
            </a:r>
            <a:r>
              <a:rPr lang="fr-FR" sz="3100" dirty="0" smtClean="0">
                <a:latin typeface="Times New Roman" panose="02020603050405020304" pitchFamily="18" charset="0"/>
                <a:cs typeface="Times New Roman" panose="02020603050405020304" pitchFamily="18" charset="0"/>
              </a:rPr>
              <a:t>G</a:t>
            </a:r>
            <a:r>
              <a:rPr lang="fr-FR" sz="3100" baseline="-25000" dirty="0" smtClean="0">
                <a:latin typeface="Times New Roman" panose="02020603050405020304" pitchFamily="18" charset="0"/>
                <a:cs typeface="Times New Roman" panose="02020603050405020304" pitchFamily="18" charset="0"/>
              </a:rPr>
              <a:t>0</a:t>
            </a:r>
            <a:r>
              <a:rPr lang="fr-FR" sz="3100" dirty="0">
                <a:latin typeface="Times New Roman" panose="02020603050405020304" pitchFamily="18" charset="0"/>
                <a:cs typeface="Times New Roman" panose="02020603050405020304" pitchFamily="18" charset="0"/>
              </a:rPr>
              <a:t> + </a:t>
            </a:r>
            <a:r>
              <a:rPr lang="fr-FR" sz="3100" dirty="0" smtClean="0">
                <a:latin typeface="Times New Roman" panose="02020603050405020304" pitchFamily="18" charset="0"/>
                <a:cs typeface="Times New Roman" panose="02020603050405020304" pitchFamily="18" charset="0"/>
              </a:rPr>
              <a:t>X</a:t>
            </a:r>
            <a:r>
              <a:rPr lang="fr-FR" sz="3200" baseline="-25000" dirty="0">
                <a:latin typeface="Times New Roman" panose="02020603050405020304" pitchFamily="18" charset="0"/>
                <a:cs typeface="Times New Roman" panose="02020603050405020304" pitchFamily="18" charset="0"/>
              </a:rPr>
              <a:t>0</a:t>
            </a:r>
            <a:r>
              <a:rPr lang="fr-FR" sz="3100" dirty="0" smtClean="0">
                <a:latin typeface="Times New Roman" panose="02020603050405020304" pitchFamily="18" charset="0"/>
                <a:cs typeface="Times New Roman" panose="02020603050405020304" pitchFamily="18" charset="0"/>
              </a:rPr>
              <a:t>– M</a:t>
            </a:r>
            <a:r>
              <a:rPr lang="fr-FR" sz="3200" baseline="-25000" dirty="0">
                <a:latin typeface="Times New Roman" panose="02020603050405020304" pitchFamily="18" charset="0"/>
                <a:cs typeface="Times New Roman" panose="02020603050405020304" pitchFamily="18" charset="0"/>
              </a:rPr>
              <a:t>0</a:t>
            </a:r>
            <a:r>
              <a:rPr lang="fr-FR" sz="3100" dirty="0" smtClean="0">
                <a:latin typeface="Times New Roman" panose="02020603050405020304" pitchFamily="18" charset="0"/>
                <a:cs typeface="Times New Roman" panose="02020603050405020304" pitchFamily="18" charset="0"/>
              </a:rPr>
              <a:t> </a:t>
            </a:r>
            <a:r>
              <a:rPr lang="fr-FR" sz="3100" dirty="0">
                <a:latin typeface="Times New Roman" panose="02020603050405020304" pitchFamily="18" charset="0"/>
                <a:cs typeface="Times New Roman" panose="02020603050405020304" pitchFamily="18" charset="0"/>
              </a:rPr>
              <a:t>– </a:t>
            </a:r>
            <a:r>
              <a:rPr lang="fr-FR" sz="3100" dirty="0" err="1">
                <a:latin typeface="Times New Roman" panose="02020603050405020304" pitchFamily="18" charset="0"/>
                <a:cs typeface="Times New Roman" panose="02020603050405020304" pitchFamily="18" charset="0"/>
              </a:rPr>
              <a:t>my</a:t>
            </a:r>
            <a:endParaRPr lang="fr-FR" sz="3100" dirty="0">
              <a:latin typeface="Times New Roman" panose="02020603050405020304" pitchFamily="18" charset="0"/>
              <a:cs typeface="Times New Roman" panose="02020603050405020304" pitchFamily="18" charset="0"/>
            </a:endParaRPr>
          </a:p>
          <a:p>
            <a:pPr rtl="1">
              <a:buNone/>
            </a:pPr>
            <a:r>
              <a:rPr lang="fr-FR" sz="3100" dirty="0">
                <a:latin typeface="Times New Roman" panose="02020603050405020304" pitchFamily="18" charset="0"/>
                <a:cs typeface="Times New Roman" panose="02020603050405020304" pitchFamily="18" charset="0"/>
              </a:rPr>
              <a:t>y = a + b y – bTx</a:t>
            </a:r>
            <a:r>
              <a:rPr lang="fr-FR" sz="3100" baseline="-25000" dirty="0">
                <a:latin typeface="Times New Roman" panose="02020603050405020304" pitchFamily="18" charset="0"/>
                <a:cs typeface="Times New Roman" panose="02020603050405020304" pitchFamily="18" charset="0"/>
              </a:rPr>
              <a:t>0</a:t>
            </a:r>
            <a:r>
              <a:rPr lang="fr-FR" sz="3100" dirty="0">
                <a:latin typeface="Times New Roman" panose="02020603050405020304" pitchFamily="18" charset="0"/>
                <a:cs typeface="Times New Roman" panose="02020603050405020304" pitchFamily="18" charset="0"/>
              </a:rPr>
              <a:t>+bTr</a:t>
            </a:r>
            <a:r>
              <a:rPr lang="fr-FR" sz="3100" baseline="-25000" dirty="0">
                <a:latin typeface="Times New Roman" panose="02020603050405020304" pitchFamily="18" charset="0"/>
                <a:cs typeface="Times New Roman" panose="02020603050405020304" pitchFamily="18" charset="0"/>
              </a:rPr>
              <a:t>0</a:t>
            </a:r>
            <a:r>
              <a:rPr lang="fr-FR" sz="3100" dirty="0">
                <a:latin typeface="Times New Roman" panose="02020603050405020304" pitchFamily="18" charset="0"/>
                <a:cs typeface="Times New Roman" panose="02020603050405020304" pitchFamily="18" charset="0"/>
              </a:rPr>
              <a:t> + I</a:t>
            </a:r>
            <a:r>
              <a:rPr lang="fr-FR" sz="3100" baseline="-25000" dirty="0">
                <a:latin typeface="Times New Roman" panose="02020603050405020304" pitchFamily="18" charset="0"/>
                <a:cs typeface="Times New Roman" panose="02020603050405020304" pitchFamily="18" charset="0"/>
              </a:rPr>
              <a:t>o</a:t>
            </a:r>
            <a:r>
              <a:rPr lang="fr-FR" sz="3100" dirty="0">
                <a:latin typeface="Times New Roman" panose="02020603050405020304" pitchFamily="18" charset="0"/>
                <a:cs typeface="Times New Roman" panose="02020603050405020304" pitchFamily="18" charset="0"/>
              </a:rPr>
              <a:t> + </a:t>
            </a:r>
            <a:r>
              <a:rPr lang="fr-FR" sz="3100" dirty="0" err="1">
                <a:latin typeface="Times New Roman" panose="02020603050405020304" pitchFamily="18" charset="0"/>
                <a:cs typeface="Times New Roman" panose="02020603050405020304" pitchFamily="18" charset="0"/>
              </a:rPr>
              <a:t>ry</a:t>
            </a:r>
            <a:r>
              <a:rPr lang="fr-FR" sz="3100" dirty="0">
                <a:latin typeface="Times New Roman" panose="02020603050405020304" pitchFamily="18" charset="0"/>
                <a:cs typeface="Times New Roman" panose="02020603050405020304" pitchFamily="18" charset="0"/>
              </a:rPr>
              <a:t> + </a:t>
            </a:r>
            <a:r>
              <a:rPr lang="fr-FR" sz="3100" dirty="0" smtClean="0">
                <a:latin typeface="Times New Roman" panose="02020603050405020304" pitchFamily="18" charset="0"/>
                <a:cs typeface="Times New Roman" panose="02020603050405020304" pitchFamily="18" charset="0"/>
              </a:rPr>
              <a:t>G</a:t>
            </a:r>
            <a:r>
              <a:rPr lang="fr-FR" sz="3100" baseline="-25000" dirty="0" smtClean="0">
                <a:latin typeface="Times New Roman" panose="02020603050405020304" pitchFamily="18" charset="0"/>
                <a:cs typeface="Times New Roman" panose="02020603050405020304" pitchFamily="18" charset="0"/>
              </a:rPr>
              <a:t>0</a:t>
            </a:r>
            <a:r>
              <a:rPr lang="fr-FR" sz="2400" dirty="0"/>
              <a:t> +</a:t>
            </a:r>
            <a:r>
              <a:rPr lang="fr-FR" sz="2400" dirty="0" smtClean="0"/>
              <a:t>X</a:t>
            </a:r>
            <a:r>
              <a:rPr lang="fr-FR" sz="2400" baseline="-25000" dirty="0">
                <a:latin typeface="Times New Roman" panose="02020603050405020304" pitchFamily="18" charset="0"/>
                <a:cs typeface="Times New Roman" panose="02020603050405020304" pitchFamily="18" charset="0"/>
              </a:rPr>
              <a:t>0</a:t>
            </a:r>
            <a:r>
              <a:rPr lang="fr-FR" sz="2400" dirty="0" smtClean="0"/>
              <a:t>– M</a:t>
            </a:r>
            <a:r>
              <a:rPr lang="fr-FR" sz="2400" baseline="-25000" dirty="0">
                <a:latin typeface="Times New Roman" panose="02020603050405020304" pitchFamily="18" charset="0"/>
                <a:cs typeface="Times New Roman" panose="02020603050405020304" pitchFamily="18" charset="0"/>
              </a:rPr>
              <a:t>0</a:t>
            </a:r>
            <a:r>
              <a:rPr lang="fr-FR" sz="2400" dirty="0" smtClean="0"/>
              <a:t> </a:t>
            </a:r>
            <a:r>
              <a:rPr lang="fr-FR" sz="2400" dirty="0"/>
              <a:t>– </a:t>
            </a:r>
            <a:r>
              <a:rPr lang="fr-FR" sz="2400" dirty="0" err="1"/>
              <a:t>my</a:t>
            </a:r>
            <a:endParaRPr lang="fr-FR" sz="3100" dirty="0">
              <a:latin typeface="Times New Roman" panose="02020603050405020304" pitchFamily="18" charset="0"/>
              <a:cs typeface="Times New Roman" panose="02020603050405020304" pitchFamily="18" charset="0"/>
            </a:endParaRPr>
          </a:p>
          <a:p>
            <a:pPr rtl="1">
              <a:buNone/>
            </a:pPr>
            <a:r>
              <a:rPr lang="fr-FR" sz="2400" dirty="0" smtClean="0"/>
              <a:t>+X</a:t>
            </a:r>
            <a:r>
              <a:rPr lang="fr-FR" sz="2400" baseline="-25000" dirty="0">
                <a:latin typeface="Times New Roman" panose="02020603050405020304" pitchFamily="18" charset="0"/>
                <a:cs typeface="Times New Roman" panose="02020603050405020304" pitchFamily="18" charset="0"/>
              </a:rPr>
              <a:t>0</a:t>
            </a:r>
            <a:r>
              <a:rPr lang="fr-FR" sz="2400" dirty="0" smtClean="0"/>
              <a:t>– M</a:t>
            </a:r>
            <a:r>
              <a:rPr lang="fr-FR" sz="2400" baseline="-25000" dirty="0">
                <a:latin typeface="Times New Roman" panose="02020603050405020304" pitchFamily="18" charset="0"/>
                <a:cs typeface="Times New Roman" panose="02020603050405020304" pitchFamily="18" charset="0"/>
              </a:rPr>
              <a:t>0</a:t>
            </a:r>
            <a:r>
              <a:rPr lang="ar-DZ" sz="3100" dirty="0" smtClean="0">
                <a:latin typeface="Times New Roman" panose="02020603050405020304" pitchFamily="18" charset="0"/>
                <a:cs typeface="Times New Roman" panose="02020603050405020304" pitchFamily="18" charset="0"/>
              </a:rPr>
              <a:t> </a:t>
            </a:r>
            <a:r>
              <a:rPr lang="fr-FR" sz="3100" dirty="0" smtClean="0">
                <a:latin typeface="Times New Roman" panose="02020603050405020304" pitchFamily="18" charset="0"/>
                <a:cs typeface="Times New Roman" panose="02020603050405020304" pitchFamily="18" charset="0"/>
              </a:rPr>
              <a:t>y -by– r </a:t>
            </a:r>
            <a:r>
              <a:rPr lang="fr-FR" sz="3100" dirty="0" err="1" smtClean="0">
                <a:latin typeface="Times New Roman" panose="02020603050405020304" pitchFamily="18" charset="0"/>
                <a:cs typeface="Times New Roman" panose="02020603050405020304" pitchFamily="18" charset="0"/>
              </a:rPr>
              <a:t>y+my</a:t>
            </a:r>
            <a:r>
              <a:rPr lang="fr-FR" sz="3100" dirty="0" smtClean="0">
                <a:latin typeface="Times New Roman" panose="02020603050405020304" pitchFamily="18" charset="0"/>
                <a:cs typeface="Times New Roman" panose="02020603050405020304" pitchFamily="18" charset="0"/>
              </a:rPr>
              <a:t> = a – bTx</a:t>
            </a:r>
            <a:r>
              <a:rPr lang="fr-FR" sz="3100" baseline="-25000" dirty="0" smtClean="0">
                <a:latin typeface="Times New Roman" panose="02020603050405020304" pitchFamily="18" charset="0"/>
                <a:cs typeface="Times New Roman" panose="02020603050405020304" pitchFamily="18" charset="0"/>
              </a:rPr>
              <a:t>0</a:t>
            </a:r>
            <a:r>
              <a:rPr lang="fr-FR" sz="3100" dirty="0" smtClean="0">
                <a:latin typeface="Times New Roman" panose="02020603050405020304" pitchFamily="18" charset="0"/>
                <a:cs typeface="Times New Roman" panose="02020603050405020304" pitchFamily="18" charset="0"/>
              </a:rPr>
              <a:t>+bTr</a:t>
            </a:r>
            <a:r>
              <a:rPr lang="fr-FR" sz="3100" baseline="-25000" dirty="0" smtClean="0">
                <a:latin typeface="Times New Roman" panose="02020603050405020304" pitchFamily="18" charset="0"/>
                <a:cs typeface="Times New Roman" panose="02020603050405020304" pitchFamily="18" charset="0"/>
              </a:rPr>
              <a:t>0</a:t>
            </a:r>
            <a:r>
              <a:rPr lang="fr-FR" sz="3100" dirty="0" smtClean="0">
                <a:latin typeface="Times New Roman" panose="02020603050405020304" pitchFamily="18" charset="0"/>
                <a:cs typeface="Times New Roman" panose="02020603050405020304" pitchFamily="18" charset="0"/>
              </a:rPr>
              <a:t> + I</a:t>
            </a:r>
            <a:r>
              <a:rPr lang="fr-FR" sz="3100" baseline="-25000" dirty="0" smtClean="0">
                <a:latin typeface="Times New Roman" panose="02020603050405020304" pitchFamily="18" charset="0"/>
                <a:cs typeface="Times New Roman" panose="02020603050405020304" pitchFamily="18" charset="0"/>
              </a:rPr>
              <a:t>o</a:t>
            </a:r>
            <a:r>
              <a:rPr lang="fr-FR" sz="3100" dirty="0" smtClean="0">
                <a:latin typeface="Times New Roman" panose="02020603050405020304" pitchFamily="18" charset="0"/>
                <a:cs typeface="Times New Roman" panose="02020603050405020304" pitchFamily="18" charset="0"/>
              </a:rPr>
              <a:t> + G</a:t>
            </a:r>
            <a:r>
              <a:rPr lang="fr-FR" sz="3100" baseline="-25000" dirty="0" smtClean="0">
                <a:latin typeface="Times New Roman" panose="02020603050405020304" pitchFamily="18" charset="0"/>
                <a:cs typeface="Times New Roman" panose="02020603050405020304" pitchFamily="18" charset="0"/>
              </a:rPr>
              <a:t>0</a:t>
            </a:r>
            <a:endParaRPr lang="fr-FR" sz="3100" dirty="0" smtClean="0">
              <a:latin typeface="Times New Roman" panose="02020603050405020304" pitchFamily="18" charset="0"/>
              <a:cs typeface="Times New Roman" panose="02020603050405020304" pitchFamily="18" charset="0"/>
            </a:endParaRPr>
          </a:p>
          <a:p>
            <a:pPr rtl="1">
              <a:buNone/>
            </a:pPr>
            <a:endParaRPr lang="ar-DZ" sz="2800" b="1" dirty="0" smtClean="0">
              <a:solidFill>
                <a:schemeClr val="accent1"/>
              </a:solidFill>
              <a:latin typeface="Times New Roman" pitchFamily="18" charset="0"/>
              <a:cs typeface="Times New Roman" pitchFamily="18" charset="0"/>
            </a:endParaRPr>
          </a:p>
        </p:txBody>
      </p:sp>
    </p:spTree>
  </p:cSld>
  <p:clrMapOvr>
    <a:masterClrMapping/>
  </p:clrMapOvr>
  <p:transition>
    <p:wipe dir="d"/>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620982" y="72736"/>
            <a:ext cx="10047277" cy="1517073"/>
          </a:xfrm>
        </p:spPr>
        <p:txBody>
          <a:bodyPr>
            <a:noAutofit/>
          </a:bodyPr>
          <a:lstStyle/>
          <a:p>
            <a:r>
              <a:rPr lang="fr-FR" sz="2400" dirty="0">
                <a:latin typeface="Times New Roman" panose="02020603050405020304" pitchFamily="18" charset="0"/>
                <a:cs typeface="Times New Roman" panose="02020603050405020304" pitchFamily="18" charset="0"/>
              </a:rPr>
              <a:t>y ( 1– b– r </a:t>
            </a:r>
            <a:r>
              <a:rPr lang="fr-FR" sz="2400" dirty="0" smtClean="0">
                <a:latin typeface="Times New Roman" panose="02020603050405020304" pitchFamily="18" charset="0"/>
                <a:cs typeface="Times New Roman" panose="02020603050405020304" pitchFamily="18" charset="0"/>
              </a:rPr>
              <a:t>+m) </a:t>
            </a:r>
            <a:r>
              <a:rPr lang="fr-FR" sz="2400" dirty="0">
                <a:latin typeface="Times New Roman" panose="02020603050405020304" pitchFamily="18" charset="0"/>
                <a:cs typeface="Times New Roman" panose="02020603050405020304" pitchFamily="18" charset="0"/>
              </a:rPr>
              <a:t>=a – bTx</a:t>
            </a:r>
            <a:r>
              <a:rPr lang="fr-FR" sz="2400" baseline="-25000" dirty="0">
                <a:latin typeface="Times New Roman" panose="02020603050405020304" pitchFamily="18" charset="0"/>
                <a:cs typeface="Times New Roman" panose="02020603050405020304" pitchFamily="18" charset="0"/>
              </a:rPr>
              <a:t>0</a:t>
            </a:r>
            <a:r>
              <a:rPr lang="fr-FR" sz="2400" dirty="0">
                <a:latin typeface="Times New Roman" panose="02020603050405020304" pitchFamily="18" charset="0"/>
                <a:cs typeface="Times New Roman" panose="02020603050405020304" pitchFamily="18" charset="0"/>
              </a:rPr>
              <a:t>+bTr</a:t>
            </a:r>
            <a:r>
              <a:rPr lang="fr-FR" sz="2400" baseline="-25000" dirty="0">
                <a:latin typeface="Times New Roman" panose="02020603050405020304" pitchFamily="18" charset="0"/>
                <a:cs typeface="Times New Roman" panose="02020603050405020304" pitchFamily="18" charset="0"/>
              </a:rPr>
              <a:t>0</a:t>
            </a:r>
            <a:r>
              <a:rPr lang="fr-FR" sz="2400" dirty="0">
                <a:latin typeface="Times New Roman" panose="02020603050405020304" pitchFamily="18" charset="0"/>
                <a:cs typeface="Times New Roman" panose="02020603050405020304" pitchFamily="18" charset="0"/>
              </a:rPr>
              <a:t> + I</a:t>
            </a:r>
            <a:r>
              <a:rPr lang="fr-FR" sz="2400" baseline="-25000" dirty="0">
                <a:latin typeface="Times New Roman" panose="02020603050405020304" pitchFamily="18" charset="0"/>
                <a:cs typeface="Times New Roman" panose="02020603050405020304" pitchFamily="18" charset="0"/>
              </a:rPr>
              <a:t>o </a:t>
            </a:r>
            <a:r>
              <a:rPr lang="fr-FR" sz="2400" dirty="0">
                <a:latin typeface="Times New Roman" panose="02020603050405020304" pitchFamily="18" charset="0"/>
                <a:cs typeface="Times New Roman" panose="02020603050405020304" pitchFamily="18" charset="0"/>
              </a:rPr>
              <a:t>+ </a:t>
            </a:r>
            <a:r>
              <a:rPr lang="fr-FR" sz="2400" dirty="0" smtClean="0">
                <a:latin typeface="Times New Roman" panose="02020603050405020304" pitchFamily="18" charset="0"/>
                <a:cs typeface="Times New Roman" panose="02020603050405020304" pitchFamily="18" charset="0"/>
              </a:rPr>
              <a:t>G</a:t>
            </a:r>
            <a:r>
              <a:rPr lang="fr-FR" sz="2400" baseline="-25000" dirty="0" smtClean="0">
                <a:latin typeface="Times New Roman" panose="02020603050405020304" pitchFamily="18" charset="0"/>
                <a:cs typeface="Times New Roman" panose="02020603050405020304" pitchFamily="18" charset="0"/>
              </a:rPr>
              <a:t>0</a:t>
            </a:r>
            <a:r>
              <a:rPr lang="fr-FR" sz="2400" dirty="0">
                <a:latin typeface="Times New Roman" panose="02020603050405020304" pitchFamily="18" charset="0"/>
                <a:cs typeface="Times New Roman" panose="02020603050405020304" pitchFamily="18" charset="0"/>
              </a:rPr>
              <a:t> + </a:t>
            </a:r>
            <a:r>
              <a:rPr lang="fr-FR" sz="2400" dirty="0" smtClean="0">
                <a:latin typeface="Times New Roman" panose="02020603050405020304" pitchFamily="18" charset="0"/>
                <a:cs typeface="Times New Roman" panose="02020603050405020304" pitchFamily="18" charset="0"/>
              </a:rPr>
              <a:t>X</a:t>
            </a:r>
            <a:r>
              <a:rPr lang="fr-FR" sz="2400" baseline="-25000" dirty="0">
                <a:latin typeface="Times New Roman" panose="02020603050405020304" pitchFamily="18" charset="0"/>
                <a:cs typeface="Times New Roman" panose="02020603050405020304" pitchFamily="18" charset="0"/>
              </a:rPr>
              <a:t>0</a:t>
            </a:r>
            <a:r>
              <a:rPr lang="fr-FR" sz="2400" dirty="0" smtClean="0">
                <a:latin typeface="Times New Roman" panose="02020603050405020304" pitchFamily="18" charset="0"/>
                <a:cs typeface="Times New Roman" panose="02020603050405020304" pitchFamily="18" charset="0"/>
              </a:rPr>
              <a:t>– M</a:t>
            </a:r>
            <a:r>
              <a:rPr lang="fr-FR" sz="2400" baseline="-25000" dirty="0">
                <a:latin typeface="Times New Roman" panose="02020603050405020304" pitchFamily="18" charset="0"/>
                <a:cs typeface="Times New Roman" panose="02020603050405020304" pitchFamily="18" charset="0"/>
              </a:rPr>
              <a:t>0</a:t>
            </a:r>
            <a:r>
              <a:rPr lang="fr-FR" sz="2800" b="1" dirty="0">
                <a:latin typeface="Times New Roman" panose="02020603050405020304" pitchFamily="18" charset="0"/>
                <a:cs typeface="Times New Roman" panose="02020603050405020304" pitchFamily="18" charset="0"/>
              </a:rPr>
              <a:t/>
            </a:r>
            <a:br>
              <a:rPr lang="fr-FR" sz="2800" b="1" dirty="0">
                <a:latin typeface="Times New Roman" panose="02020603050405020304" pitchFamily="18" charset="0"/>
                <a:cs typeface="Times New Roman" panose="02020603050405020304" pitchFamily="18" charset="0"/>
              </a:rPr>
            </a:br>
            <a:r>
              <a:rPr lang="fr-FR" sz="2800" b="1" dirty="0">
                <a:latin typeface="Times New Roman" panose="02020603050405020304" pitchFamily="18" charset="0"/>
                <a:cs typeface="Times New Roman" panose="02020603050405020304" pitchFamily="18" charset="0"/>
              </a:rPr>
              <a:t>y*=1 </a:t>
            </a:r>
            <a:r>
              <a:rPr lang="fr-FR" sz="2800" b="1">
                <a:latin typeface="Times New Roman" panose="02020603050405020304" pitchFamily="18" charset="0"/>
                <a:cs typeface="Times New Roman" panose="02020603050405020304" pitchFamily="18" charset="0"/>
              </a:rPr>
              <a:t>/</a:t>
            </a:r>
            <a:r>
              <a:rPr lang="fr-FR" sz="2800" b="1" smtClean="0">
                <a:latin typeface="Times New Roman" panose="02020603050405020304" pitchFamily="18" charset="0"/>
                <a:cs typeface="Times New Roman" panose="02020603050405020304" pitchFamily="18" charset="0"/>
              </a:rPr>
              <a:t>1-b-r+m  </a:t>
            </a:r>
            <a:r>
              <a:rPr lang="fr-FR" sz="2800" b="1" dirty="0">
                <a:latin typeface="Times New Roman" panose="02020603050405020304" pitchFamily="18" charset="0"/>
                <a:cs typeface="Times New Roman" panose="02020603050405020304" pitchFamily="18" charset="0"/>
              </a:rPr>
              <a:t>(a – bTx</a:t>
            </a:r>
            <a:r>
              <a:rPr lang="fr-FR" sz="2800" b="1" baseline="-25000" dirty="0">
                <a:latin typeface="Times New Roman" panose="02020603050405020304" pitchFamily="18" charset="0"/>
                <a:cs typeface="Times New Roman" panose="02020603050405020304" pitchFamily="18" charset="0"/>
              </a:rPr>
              <a:t>0</a:t>
            </a:r>
            <a:r>
              <a:rPr lang="fr-FR" sz="2800" b="1" dirty="0">
                <a:latin typeface="Times New Roman" panose="02020603050405020304" pitchFamily="18" charset="0"/>
                <a:cs typeface="Times New Roman" panose="02020603050405020304" pitchFamily="18" charset="0"/>
              </a:rPr>
              <a:t>+bTr</a:t>
            </a:r>
            <a:r>
              <a:rPr lang="fr-FR" sz="2800" b="1" baseline="-25000" dirty="0">
                <a:latin typeface="Times New Roman" panose="02020603050405020304" pitchFamily="18" charset="0"/>
                <a:cs typeface="Times New Roman" panose="02020603050405020304" pitchFamily="18" charset="0"/>
              </a:rPr>
              <a:t>0</a:t>
            </a:r>
            <a:r>
              <a:rPr lang="fr-FR" sz="2800" b="1" dirty="0">
                <a:latin typeface="Times New Roman" panose="02020603050405020304" pitchFamily="18" charset="0"/>
                <a:cs typeface="Times New Roman" panose="02020603050405020304" pitchFamily="18" charset="0"/>
              </a:rPr>
              <a:t> + I</a:t>
            </a:r>
            <a:r>
              <a:rPr lang="fr-FR" sz="2800" b="1" baseline="-25000" dirty="0">
                <a:latin typeface="Times New Roman" panose="02020603050405020304" pitchFamily="18" charset="0"/>
                <a:cs typeface="Times New Roman" panose="02020603050405020304" pitchFamily="18" charset="0"/>
              </a:rPr>
              <a:t>o </a:t>
            </a:r>
            <a:r>
              <a:rPr lang="fr-FR" sz="2800" b="1" dirty="0">
                <a:latin typeface="Times New Roman" panose="02020603050405020304" pitchFamily="18" charset="0"/>
                <a:cs typeface="Times New Roman" panose="02020603050405020304" pitchFamily="18" charset="0"/>
              </a:rPr>
              <a:t>+ </a:t>
            </a:r>
            <a:r>
              <a:rPr lang="fr-FR" sz="2800" b="1" dirty="0" smtClean="0">
                <a:latin typeface="Times New Roman" panose="02020603050405020304" pitchFamily="18" charset="0"/>
                <a:cs typeface="Times New Roman" panose="02020603050405020304" pitchFamily="18" charset="0"/>
              </a:rPr>
              <a:t>G</a:t>
            </a:r>
            <a:r>
              <a:rPr lang="fr-FR" sz="2800" b="1" baseline="-25000" dirty="0" smtClean="0">
                <a:latin typeface="Times New Roman" panose="02020603050405020304" pitchFamily="18" charset="0"/>
                <a:cs typeface="Times New Roman" panose="02020603050405020304" pitchFamily="18" charset="0"/>
              </a:rPr>
              <a:t>0</a:t>
            </a:r>
            <a:r>
              <a:rPr lang="fr-FR" sz="2800" b="1" dirty="0">
                <a:latin typeface="Times New Roman" panose="02020603050405020304" pitchFamily="18" charset="0"/>
                <a:cs typeface="Times New Roman" panose="02020603050405020304" pitchFamily="18" charset="0"/>
              </a:rPr>
              <a:t> + </a:t>
            </a:r>
            <a:r>
              <a:rPr lang="fr-FR" sz="2800" b="1" dirty="0" smtClean="0">
                <a:latin typeface="Times New Roman" panose="02020603050405020304" pitchFamily="18" charset="0"/>
                <a:cs typeface="Times New Roman" panose="02020603050405020304" pitchFamily="18" charset="0"/>
              </a:rPr>
              <a:t>X</a:t>
            </a:r>
            <a:r>
              <a:rPr lang="fr-FR" sz="2800" baseline="-25000" dirty="0">
                <a:latin typeface="Times New Roman" panose="02020603050405020304" pitchFamily="18" charset="0"/>
                <a:cs typeface="Times New Roman" panose="02020603050405020304" pitchFamily="18" charset="0"/>
              </a:rPr>
              <a:t>0</a:t>
            </a:r>
            <a:r>
              <a:rPr lang="fr-FR" sz="2800" b="1" dirty="0" smtClean="0">
                <a:latin typeface="Times New Roman" panose="02020603050405020304" pitchFamily="18" charset="0"/>
                <a:cs typeface="Times New Roman" panose="02020603050405020304" pitchFamily="18" charset="0"/>
              </a:rPr>
              <a:t>– M</a:t>
            </a:r>
            <a:r>
              <a:rPr lang="fr-FR" sz="2800" baseline="-25000" dirty="0" smtClean="0">
                <a:latin typeface="Times New Roman" panose="02020603050405020304" pitchFamily="18" charset="0"/>
                <a:cs typeface="Times New Roman" panose="02020603050405020304" pitchFamily="18" charset="0"/>
              </a:rPr>
              <a:t>0</a:t>
            </a:r>
            <a:r>
              <a:rPr lang="fr-FR" sz="2800" b="1" dirty="0" smtClean="0">
                <a:latin typeface="Times New Roman" panose="02020603050405020304" pitchFamily="18" charset="0"/>
                <a:cs typeface="Times New Roman" panose="02020603050405020304" pitchFamily="18" charset="0"/>
              </a:rPr>
              <a:t>)</a:t>
            </a:r>
            <a:br>
              <a:rPr lang="fr-FR" sz="2800" b="1" dirty="0" smtClean="0">
                <a:latin typeface="Times New Roman" panose="02020603050405020304" pitchFamily="18" charset="0"/>
                <a:cs typeface="Times New Roman" panose="02020603050405020304" pitchFamily="18" charset="0"/>
              </a:rPr>
            </a:br>
            <a:r>
              <a:rPr lang="fr-FR" sz="2800" b="1" dirty="0" smtClean="0">
                <a:latin typeface="Times New Roman" panose="02020603050405020304" pitchFamily="18" charset="0"/>
                <a:cs typeface="Times New Roman" panose="02020603050405020304" pitchFamily="18" charset="0"/>
              </a:rPr>
              <a:t>                         </a:t>
            </a:r>
            <a:r>
              <a:rPr lang="ar-SA" sz="3200" b="1" dirty="0" smtClean="0">
                <a:latin typeface="Traditional Arabic" panose="02020603050405020304" pitchFamily="18" charset="-78"/>
                <a:cs typeface="Traditional Arabic" panose="02020603050405020304" pitchFamily="18" charset="-78"/>
              </a:rPr>
              <a:t>ويمكن </a:t>
            </a:r>
            <a:r>
              <a:rPr lang="ar-SA" sz="3200" b="1" dirty="0">
                <a:latin typeface="Traditional Arabic" panose="02020603050405020304" pitchFamily="18" charset="-78"/>
                <a:cs typeface="Traditional Arabic" panose="02020603050405020304" pitchFamily="18" charset="-78"/>
              </a:rPr>
              <a:t>تمثيل التوازن السابق من خلال عرضنا للشكل البياني التالي:</a:t>
            </a:r>
            <a:r>
              <a:rPr lang="fr-FR" sz="3200" b="1" dirty="0">
                <a:latin typeface="Traditional Arabic" panose="02020603050405020304" pitchFamily="18" charset="-78"/>
                <a:cs typeface="Traditional Arabic" panose="02020603050405020304" pitchFamily="18" charset="-78"/>
              </a:rPr>
              <a:t/>
            </a:r>
            <a:br>
              <a:rPr lang="fr-FR" sz="3200" b="1" dirty="0">
                <a:latin typeface="Traditional Arabic" panose="02020603050405020304" pitchFamily="18" charset="-78"/>
                <a:cs typeface="Traditional Arabic" panose="02020603050405020304" pitchFamily="18" charset="-78"/>
              </a:rPr>
            </a:br>
            <a:endParaRPr lang="fr-FR" sz="2800" dirty="0">
              <a:latin typeface="Times New Roman" panose="02020603050405020304" pitchFamily="18" charset="0"/>
              <a:cs typeface="Times New Roman" panose="02020603050405020304" pitchFamily="18" charset="0"/>
            </a:endParaRPr>
          </a:p>
        </p:txBody>
      </p:sp>
      <p:sp>
        <p:nvSpPr>
          <p:cNvPr id="3" name="Espace réservé du contenu 2"/>
          <p:cNvSpPr>
            <a:spLocks noGrp="1"/>
          </p:cNvSpPr>
          <p:nvPr>
            <p:ph idx="1"/>
          </p:nvPr>
        </p:nvSpPr>
        <p:spPr>
          <a:xfrm>
            <a:off x="1195173" y="1511876"/>
            <a:ext cx="10567336" cy="4914899"/>
          </a:xfrm>
        </p:spPr>
        <p:txBody>
          <a:bodyPr>
            <a:normAutofit fontScale="92500" lnSpcReduction="10000"/>
          </a:bodyPr>
          <a:lstStyle/>
          <a:p>
            <a:pPr marL="0" indent="0">
              <a:buNone/>
            </a:pPr>
            <a:r>
              <a:rPr lang="fr-FR" sz="1600" b="1" dirty="0" smtClean="0">
                <a:latin typeface="Times New Roman" panose="02020603050405020304" pitchFamily="18" charset="0"/>
                <a:cs typeface="Times New Roman" panose="02020603050405020304" pitchFamily="18" charset="0"/>
              </a:rPr>
              <a:t>C,</a:t>
            </a:r>
            <a:r>
              <a:rPr lang="fr-FR" sz="1600" dirty="0">
                <a:latin typeface="Times New Roman" panose="02020603050405020304" pitchFamily="18" charset="0"/>
                <a:cs typeface="Times New Roman" panose="02020603050405020304" pitchFamily="18" charset="0"/>
              </a:rPr>
              <a:t> I</a:t>
            </a:r>
            <a:r>
              <a:rPr lang="fr-FR" sz="1600" baseline="-25000" dirty="0">
                <a:latin typeface="Times New Roman" panose="02020603050405020304" pitchFamily="18" charset="0"/>
                <a:cs typeface="Times New Roman" panose="02020603050405020304" pitchFamily="18" charset="0"/>
              </a:rPr>
              <a:t>o</a:t>
            </a:r>
            <a:r>
              <a:rPr lang="fr-FR" sz="1600" b="1" dirty="0" smtClean="0">
                <a:latin typeface="Times New Roman" panose="02020603050405020304" pitchFamily="18" charset="0"/>
                <a:cs typeface="Times New Roman" panose="02020603050405020304" pitchFamily="18" charset="0"/>
              </a:rPr>
              <a:t>,</a:t>
            </a:r>
            <a:r>
              <a:rPr lang="fr-FR" sz="1600" dirty="0">
                <a:latin typeface="Times New Roman" panose="02020603050405020304" pitchFamily="18" charset="0"/>
                <a:cs typeface="Times New Roman" panose="02020603050405020304" pitchFamily="18" charset="0"/>
              </a:rPr>
              <a:t> </a:t>
            </a:r>
            <a:r>
              <a:rPr lang="fr-FR" sz="1600" dirty="0" smtClean="0">
                <a:latin typeface="Times New Roman" panose="02020603050405020304" pitchFamily="18" charset="0"/>
                <a:cs typeface="Times New Roman" panose="02020603050405020304" pitchFamily="18" charset="0"/>
              </a:rPr>
              <a:t>G</a:t>
            </a:r>
            <a:r>
              <a:rPr lang="fr-FR" sz="1600" baseline="-25000" dirty="0" smtClean="0">
                <a:latin typeface="Times New Roman" panose="02020603050405020304" pitchFamily="18" charset="0"/>
                <a:cs typeface="Times New Roman" panose="02020603050405020304" pitchFamily="18" charset="0"/>
              </a:rPr>
              <a:t>0 ,X;M                                                                                                                                                                              </a:t>
            </a:r>
            <a:r>
              <a:rPr lang="fr-FR" sz="2800" baseline="-25000" dirty="0" smtClean="0">
                <a:latin typeface="Times New Roman" panose="02020603050405020304" pitchFamily="18" charset="0"/>
                <a:cs typeface="Times New Roman" panose="02020603050405020304" pitchFamily="18" charset="0"/>
              </a:rPr>
              <a:t>AS  </a:t>
            </a:r>
          </a:p>
          <a:p>
            <a:pPr marL="0" indent="0">
              <a:buNone/>
            </a:pPr>
            <a:r>
              <a:rPr lang="fr-FR" sz="2800" baseline="-25000" dirty="0">
                <a:latin typeface="Times New Roman" panose="02020603050405020304" pitchFamily="18" charset="0"/>
                <a:cs typeface="Times New Roman" panose="02020603050405020304" pitchFamily="18" charset="0"/>
              </a:rPr>
              <a:t> </a:t>
            </a:r>
            <a:r>
              <a:rPr lang="fr-FR" sz="2800" baseline="-25000" dirty="0" smtClean="0">
                <a:latin typeface="Times New Roman" panose="02020603050405020304" pitchFamily="18" charset="0"/>
                <a:cs typeface="Times New Roman" panose="02020603050405020304" pitchFamily="18" charset="0"/>
              </a:rPr>
              <a:t>                                                                                       </a:t>
            </a:r>
            <a:r>
              <a:rPr lang="fr-FR" sz="2800" dirty="0" smtClean="0">
                <a:latin typeface="Times New Roman" panose="02020603050405020304" pitchFamily="18" charset="0"/>
                <a:cs typeface="Times New Roman" panose="02020603050405020304" pitchFamily="18" charset="0"/>
              </a:rPr>
              <a:t>                           </a:t>
            </a:r>
            <a:r>
              <a:rPr lang="fr-FR" sz="1400" dirty="0" smtClean="0">
                <a:latin typeface="Times New Roman" panose="02020603050405020304" pitchFamily="18" charset="0"/>
                <a:cs typeface="Times New Roman" panose="02020603050405020304" pitchFamily="18" charset="0"/>
              </a:rPr>
              <a:t>AD=C+I+G+X-M</a:t>
            </a:r>
            <a:endParaRPr lang="fr-FR" sz="2800" baseline="-25000" dirty="0">
              <a:latin typeface="Times New Roman" panose="02020603050405020304" pitchFamily="18" charset="0"/>
              <a:cs typeface="Times New Roman" panose="02020603050405020304" pitchFamily="18" charset="0"/>
            </a:endParaRPr>
          </a:p>
          <a:p>
            <a:pPr marL="0" indent="0">
              <a:buNone/>
            </a:pPr>
            <a:r>
              <a:rPr lang="fr-FR" sz="1600" baseline="-25000" dirty="0" smtClean="0">
                <a:latin typeface="Times New Roman" panose="02020603050405020304" pitchFamily="18" charset="0"/>
                <a:cs typeface="Times New Roman" panose="02020603050405020304" pitchFamily="18" charset="0"/>
              </a:rPr>
              <a:t> </a:t>
            </a:r>
            <a:r>
              <a:rPr lang="fr-FR" sz="1600" b="1" dirty="0">
                <a:latin typeface="Times New Roman" panose="02020603050405020304" pitchFamily="18" charset="0"/>
                <a:cs typeface="Times New Roman" panose="02020603050405020304" pitchFamily="18" charset="0"/>
              </a:rPr>
              <a:t>C*,</a:t>
            </a:r>
            <a:r>
              <a:rPr lang="fr-FR" sz="1600" dirty="0">
                <a:latin typeface="Times New Roman" panose="02020603050405020304" pitchFamily="18" charset="0"/>
                <a:cs typeface="Times New Roman" panose="02020603050405020304" pitchFamily="18" charset="0"/>
              </a:rPr>
              <a:t> I</a:t>
            </a:r>
            <a:r>
              <a:rPr lang="fr-FR" sz="1600" baseline="-25000" dirty="0">
                <a:latin typeface="Times New Roman" panose="02020603050405020304" pitchFamily="18" charset="0"/>
                <a:cs typeface="Times New Roman" panose="02020603050405020304" pitchFamily="18" charset="0"/>
              </a:rPr>
              <a:t>o</a:t>
            </a:r>
            <a:r>
              <a:rPr lang="fr-FR" sz="1600" b="1" dirty="0">
                <a:latin typeface="Times New Roman" panose="02020603050405020304" pitchFamily="18" charset="0"/>
                <a:cs typeface="Times New Roman" panose="02020603050405020304" pitchFamily="18" charset="0"/>
              </a:rPr>
              <a:t>,</a:t>
            </a:r>
            <a:r>
              <a:rPr lang="fr-FR" sz="1600" dirty="0">
                <a:latin typeface="Times New Roman" panose="02020603050405020304" pitchFamily="18" charset="0"/>
                <a:cs typeface="Times New Roman" panose="02020603050405020304" pitchFamily="18" charset="0"/>
              </a:rPr>
              <a:t> G</a:t>
            </a:r>
            <a:r>
              <a:rPr lang="fr-FR" sz="1600" baseline="-25000" dirty="0">
                <a:latin typeface="Times New Roman" panose="02020603050405020304" pitchFamily="18" charset="0"/>
                <a:cs typeface="Times New Roman" panose="02020603050405020304" pitchFamily="18" charset="0"/>
              </a:rPr>
              <a:t>0</a:t>
            </a:r>
            <a:r>
              <a:rPr lang="fr-FR" sz="1600" baseline="-25000" dirty="0" smtClean="0">
                <a:latin typeface="Times New Roman" panose="02020603050405020304" pitchFamily="18" charset="0"/>
                <a:cs typeface="Times New Roman" panose="02020603050405020304" pitchFamily="18" charset="0"/>
              </a:rPr>
              <a:t> ;X*,M*                                       </a:t>
            </a:r>
            <a:r>
              <a:rPr lang="fr-FR" sz="1600" dirty="0" smtClean="0">
                <a:latin typeface="Times New Roman" panose="02020603050405020304" pitchFamily="18" charset="0"/>
                <a:cs typeface="Times New Roman" panose="02020603050405020304" pitchFamily="18" charset="0"/>
              </a:rPr>
              <a:t>                                </a:t>
            </a:r>
            <a:endParaRPr lang="fr-FR" sz="1600" baseline="-25000" dirty="0" smtClean="0">
              <a:latin typeface="Times New Roman" panose="02020603050405020304" pitchFamily="18" charset="0"/>
              <a:cs typeface="Times New Roman" panose="02020603050405020304" pitchFamily="18" charset="0"/>
            </a:endParaRPr>
          </a:p>
          <a:p>
            <a:pPr marL="0" indent="0">
              <a:buNone/>
            </a:pPr>
            <a:r>
              <a:rPr lang="fr-FR" sz="2800" baseline="-25000" dirty="0" smtClean="0">
                <a:latin typeface="Times New Roman" panose="02020603050405020304" pitchFamily="18" charset="0"/>
                <a:cs typeface="Times New Roman" panose="02020603050405020304" pitchFamily="18" charset="0"/>
              </a:rPr>
              <a:t>                                                                                                                           C=</a:t>
            </a:r>
            <a:r>
              <a:rPr lang="fr-FR" sz="2800" baseline="-25000" dirty="0" err="1" smtClean="0">
                <a:latin typeface="Times New Roman" panose="02020603050405020304" pitchFamily="18" charset="0"/>
                <a:cs typeface="Times New Roman" panose="02020603050405020304" pitchFamily="18" charset="0"/>
              </a:rPr>
              <a:t>a+bY</a:t>
            </a:r>
            <a:endParaRPr lang="fr-FR" sz="2800" baseline="-25000" dirty="0">
              <a:latin typeface="Times New Roman" panose="02020603050405020304" pitchFamily="18" charset="0"/>
              <a:cs typeface="Times New Roman" panose="02020603050405020304" pitchFamily="18" charset="0"/>
            </a:endParaRPr>
          </a:p>
          <a:p>
            <a:pPr marL="0" indent="0">
              <a:buNone/>
            </a:pPr>
            <a:r>
              <a:rPr lang="fr-FR" sz="2800" baseline="-25000" dirty="0" smtClean="0">
                <a:latin typeface="Times New Roman" panose="02020603050405020304" pitchFamily="18" charset="0"/>
                <a:cs typeface="Times New Roman" panose="02020603050405020304" pitchFamily="18" charset="0"/>
              </a:rPr>
              <a:t>                                                                                                                           </a:t>
            </a:r>
          </a:p>
          <a:p>
            <a:pPr marL="0" indent="0">
              <a:buNone/>
            </a:pPr>
            <a:r>
              <a:rPr lang="fr-FR" sz="1600" baseline="-25000" dirty="0" smtClean="0">
                <a:latin typeface="Times New Roman" panose="02020603050405020304" pitchFamily="18" charset="0"/>
                <a:cs typeface="Times New Roman" panose="02020603050405020304" pitchFamily="18" charset="0"/>
              </a:rPr>
              <a:t>a+</a:t>
            </a:r>
            <a:r>
              <a:rPr lang="fr-FR" sz="1600" dirty="0">
                <a:latin typeface="Times New Roman" panose="02020603050405020304" pitchFamily="18" charset="0"/>
                <a:cs typeface="Times New Roman" panose="02020603050405020304" pitchFamily="18" charset="0"/>
              </a:rPr>
              <a:t> </a:t>
            </a:r>
            <a:r>
              <a:rPr lang="fr-FR" sz="1600" dirty="0" smtClean="0">
                <a:latin typeface="Times New Roman" panose="02020603050405020304" pitchFamily="18" charset="0"/>
                <a:cs typeface="Times New Roman" panose="02020603050405020304" pitchFamily="18" charset="0"/>
              </a:rPr>
              <a:t>I</a:t>
            </a:r>
            <a:r>
              <a:rPr lang="fr-FR" sz="1600" baseline="-25000" dirty="0" smtClean="0">
                <a:latin typeface="Times New Roman" panose="02020603050405020304" pitchFamily="18" charset="0"/>
                <a:cs typeface="Times New Roman" panose="02020603050405020304" pitchFamily="18" charset="0"/>
              </a:rPr>
              <a:t>o+</a:t>
            </a:r>
            <a:r>
              <a:rPr lang="fr-FR" sz="1600" dirty="0">
                <a:latin typeface="Times New Roman" panose="02020603050405020304" pitchFamily="18" charset="0"/>
                <a:cs typeface="Times New Roman" panose="02020603050405020304" pitchFamily="18" charset="0"/>
              </a:rPr>
              <a:t> G</a:t>
            </a:r>
            <a:r>
              <a:rPr lang="fr-FR" sz="1600" baseline="-25000" dirty="0">
                <a:latin typeface="Times New Roman" panose="02020603050405020304" pitchFamily="18" charset="0"/>
                <a:cs typeface="Times New Roman" panose="02020603050405020304" pitchFamily="18" charset="0"/>
              </a:rPr>
              <a:t>0</a:t>
            </a:r>
            <a:r>
              <a:rPr lang="fr-FR" sz="1600" baseline="-25000" dirty="0" smtClean="0">
                <a:latin typeface="Times New Roman" panose="02020603050405020304" pitchFamily="18" charset="0"/>
                <a:cs typeface="Times New Roman" panose="02020603050405020304" pitchFamily="18" charset="0"/>
              </a:rPr>
              <a:t>   </a:t>
            </a:r>
            <a:r>
              <a:rPr lang="fr-FR" sz="1600" baseline="-25000" dirty="0">
                <a:latin typeface="Times New Roman" panose="02020603050405020304" pitchFamily="18" charset="0"/>
                <a:cs typeface="Times New Roman" panose="02020603050405020304" pitchFamily="18" charset="0"/>
              </a:rPr>
              <a:t>+</a:t>
            </a:r>
            <a:r>
              <a:rPr lang="fr-FR" sz="1600" baseline="-25000" dirty="0" smtClean="0">
                <a:latin typeface="Times New Roman" panose="02020603050405020304" pitchFamily="18" charset="0"/>
                <a:cs typeface="Times New Roman" panose="02020603050405020304" pitchFamily="18" charset="0"/>
              </a:rPr>
              <a:t>X0-M</a:t>
            </a:r>
            <a:r>
              <a:rPr lang="fr-FR" sz="1600" baseline="-25000" dirty="0">
                <a:latin typeface="Times New Roman" panose="02020603050405020304" pitchFamily="18" charset="0"/>
                <a:cs typeface="Times New Roman" panose="02020603050405020304" pitchFamily="18" charset="0"/>
              </a:rPr>
              <a:t>0</a:t>
            </a:r>
            <a:endParaRPr lang="fr-FR" sz="1600" baseline="-25000" dirty="0" smtClean="0">
              <a:latin typeface="Times New Roman" panose="02020603050405020304" pitchFamily="18" charset="0"/>
              <a:cs typeface="Times New Roman" panose="02020603050405020304" pitchFamily="18" charset="0"/>
            </a:endParaRPr>
          </a:p>
          <a:p>
            <a:pPr marL="0" indent="0">
              <a:buNone/>
            </a:pPr>
            <a:endParaRPr lang="fr-FR" sz="2800" baseline="-25000" dirty="0">
              <a:latin typeface="Times New Roman" panose="02020603050405020304" pitchFamily="18" charset="0"/>
              <a:cs typeface="Times New Roman" panose="02020603050405020304" pitchFamily="18" charset="0"/>
            </a:endParaRPr>
          </a:p>
          <a:p>
            <a:pPr marL="0" indent="0">
              <a:buNone/>
            </a:pPr>
            <a:r>
              <a:rPr lang="fr-FR" sz="2800" baseline="-25000" dirty="0" smtClean="0">
                <a:latin typeface="Times New Roman" panose="02020603050405020304" pitchFamily="18" charset="0"/>
                <a:cs typeface="Times New Roman" panose="02020603050405020304" pitchFamily="18" charset="0"/>
              </a:rPr>
              <a:t> </a:t>
            </a:r>
            <a:r>
              <a:rPr lang="fr-FR" sz="2800" dirty="0" smtClean="0">
                <a:latin typeface="Times New Roman" panose="02020603050405020304" pitchFamily="18" charset="0"/>
                <a:cs typeface="Times New Roman" panose="02020603050405020304" pitchFamily="18" charset="0"/>
              </a:rPr>
              <a:t>           </a:t>
            </a:r>
          </a:p>
          <a:p>
            <a:pPr marL="0" indent="0">
              <a:buNone/>
            </a:pPr>
            <a:endParaRPr lang="fr-FR" sz="2800" dirty="0">
              <a:latin typeface="Times New Roman" panose="02020603050405020304" pitchFamily="18" charset="0"/>
              <a:cs typeface="Times New Roman" panose="02020603050405020304" pitchFamily="18" charset="0"/>
            </a:endParaRPr>
          </a:p>
          <a:p>
            <a:pPr marL="0" indent="0">
              <a:buNone/>
            </a:pPr>
            <a:r>
              <a:rPr lang="fr-FR" sz="2800" dirty="0" smtClean="0">
                <a:latin typeface="Times New Roman" panose="02020603050405020304" pitchFamily="18" charset="0"/>
                <a:cs typeface="Times New Roman" panose="02020603050405020304" pitchFamily="18" charset="0"/>
              </a:rPr>
              <a:t>              a</a:t>
            </a:r>
          </a:p>
          <a:p>
            <a:pPr marL="0" indent="0">
              <a:buNone/>
            </a:pPr>
            <a:endParaRPr lang="fr-FR" sz="2800" baseline="-25000" dirty="0">
              <a:latin typeface="Times New Roman" panose="02020603050405020304" pitchFamily="18" charset="0"/>
              <a:cs typeface="Times New Roman" panose="02020603050405020304" pitchFamily="18" charset="0"/>
            </a:endParaRPr>
          </a:p>
          <a:p>
            <a:pPr marL="0" indent="0">
              <a:buNone/>
            </a:pPr>
            <a:r>
              <a:rPr lang="fr-FR" sz="2800" baseline="-25000" dirty="0" smtClean="0">
                <a:latin typeface="Times New Roman" panose="02020603050405020304" pitchFamily="18" charset="0"/>
                <a:cs typeface="Times New Roman" panose="02020603050405020304" pitchFamily="18" charset="0"/>
              </a:rPr>
              <a:t> </a:t>
            </a:r>
            <a:r>
              <a:rPr lang="fr-FR" sz="2800" dirty="0" smtClean="0">
                <a:latin typeface="Times New Roman" panose="02020603050405020304" pitchFamily="18" charset="0"/>
                <a:cs typeface="Times New Roman" panose="02020603050405020304" pitchFamily="18" charset="0"/>
              </a:rPr>
              <a:t>                                                                         y*          Y</a:t>
            </a:r>
            <a:r>
              <a:rPr lang="fr-FR" sz="2800" baseline="-25000" dirty="0" smtClean="0">
                <a:latin typeface="Times New Roman" panose="02020603050405020304" pitchFamily="18" charset="0"/>
                <a:cs typeface="Times New Roman" panose="02020603050405020304" pitchFamily="18" charset="0"/>
              </a:rPr>
              <a:t>         </a:t>
            </a:r>
            <a:endParaRPr lang="fr-FR" sz="2800" b="1" dirty="0">
              <a:latin typeface="Times New Roman" panose="02020603050405020304" pitchFamily="18" charset="0"/>
              <a:cs typeface="Times New Roman" panose="02020603050405020304" pitchFamily="18" charset="0"/>
            </a:endParaRPr>
          </a:p>
        </p:txBody>
      </p:sp>
      <p:cxnSp>
        <p:nvCxnSpPr>
          <p:cNvPr id="5" name="Connecteur droit avec flèche 4"/>
          <p:cNvCxnSpPr/>
          <p:nvPr/>
        </p:nvCxnSpPr>
        <p:spPr>
          <a:xfrm flipH="1" flipV="1">
            <a:off x="2680855" y="2088572"/>
            <a:ext cx="10391" cy="3761509"/>
          </a:xfrm>
          <a:prstGeom prst="straightConnector1">
            <a:avLst/>
          </a:prstGeom>
          <a:ln w="28575">
            <a:solidFill>
              <a:schemeClr val="tx1"/>
            </a:solidFill>
            <a:prstDash val="solid"/>
            <a:tailEnd type="triangle"/>
          </a:ln>
        </p:spPr>
        <p:style>
          <a:lnRef idx="1">
            <a:schemeClr val="accent1"/>
          </a:lnRef>
          <a:fillRef idx="0">
            <a:schemeClr val="accent1"/>
          </a:fillRef>
          <a:effectRef idx="0">
            <a:schemeClr val="accent1"/>
          </a:effectRef>
          <a:fontRef idx="minor">
            <a:schemeClr val="tx1"/>
          </a:fontRef>
        </p:style>
      </p:cxnSp>
      <p:cxnSp>
        <p:nvCxnSpPr>
          <p:cNvPr id="11" name="Connecteur droit avec flèche 10"/>
          <p:cNvCxnSpPr/>
          <p:nvPr/>
        </p:nvCxnSpPr>
        <p:spPr>
          <a:xfrm>
            <a:off x="2723188" y="5870865"/>
            <a:ext cx="5745403" cy="0"/>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3" name="Connecteur droit 12"/>
          <p:cNvCxnSpPr/>
          <p:nvPr/>
        </p:nvCxnSpPr>
        <p:spPr>
          <a:xfrm flipV="1">
            <a:off x="2717992" y="2088569"/>
            <a:ext cx="5465618" cy="3761511"/>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Connecteur droit 14"/>
          <p:cNvCxnSpPr/>
          <p:nvPr/>
        </p:nvCxnSpPr>
        <p:spPr>
          <a:xfrm flipV="1">
            <a:off x="2723188" y="3335484"/>
            <a:ext cx="5455227" cy="1797627"/>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 name="Connecteur droit 17"/>
          <p:cNvCxnSpPr/>
          <p:nvPr/>
        </p:nvCxnSpPr>
        <p:spPr>
          <a:xfrm flipV="1">
            <a:off x="2723188" y="2488624"/>
            <a:ext cx="5320145" cy="174567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 name="Connecteur droit 22"/>
          <p:cNvCxnSpPr/>
          <p:nvPr/>
        </p:nvCxnSpPr>
        <p:spPr>
          <a:xfrm flipH="1">
            <a:off x="7367155" y="2739861"/>
            <a:ext cx="10392" cy="3120612"/>
          </a:xfrm>
          <a:prstGeom prst="line">
            <a:avLst/>
          </a:prstGeom>
          <a:ln>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33" name="Connecteur droit 32"/>
          <p:cNvCxnSpPr/>
          <p:nvPr/>
        </p:nvCxnSpPr>
        <p:spPr>
          <a:xfrm flipH="1">
            <a:off x="2691246" y="2739861"/>
            <a:ext cx="4675909" cy="76075"/>
          </a:xfrm>
          <a:prstGeom prst="line">
            <a:avLst/>
          </a:prstGeom>
          <a:ln>
            <a:solidFill>
              <a:schemeClr val="tx1"/>
            </a:solidFill>
            <a:prstDash val="sysDot"/>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7365782"/>
      </p:ext>
    </p:extLst>
  </p:cSld>
  <p:clrMapOvr>
    <a:masterClrMapping/>
  </p:clrMapOvr>
  <p:transition>
    <p:split orient="vert"/>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592925" y="83127"/>
            <a:ext cx="8911687" cy="716973"/>
          </a:xfrm>
        </p:spPr>
        <p:txBody>
          <a:bodyPr>
            <a:normAutofit fontScale="90000"/>
          </a:bodyPr>
          <a:lstStyle/>
          <a:p>
            <a:pPr algn="r" rtl="1"/>
            <a:r>
              <a:rPr lang="ar-DZ" sz="3200" b="1" dirty="0" smtClean="0"/>
              <a:t>2</a:t>
            </a:r>
            <a:r>
              <a:rPr lang="fr-FR" sz="3200" b="1" dirty="0"/>
              <a:t>.</a:t>
            </a:r>
            <a:r>
              <a:rPr lang="ar-SA" sz="3200" b="1" dirty="0"/>
              <a:t>طريقة إضافات تساوي تسربات</a:t>
            </a:r>
            <a:r>
              <a:rPr lang="fr-FR" b="1" dirty="0"/>
              <a:t>:</a:t>
            </a:r>
            <a:br>
              <a:rPr lang="fr-FR" b="1" dirty="0"/>
            </a:br>
            <a:endParaRPr lang="fr-FR" b="1" dirty="0">
              <a:solidFill>
                <a:srgbClr val="FF0000"/>
              </a:solidFill>
              <a:latin typeface="Traditional Arabic" panose="02020603050405020304" pitchFamily="18" charset="-78"/>
              <a:cs typeface="Traditional Arabic" panose="02020603050405020304" pitchFamily="18" charset="-78"/>
            </a:endParaRPr>
          </a:p>
        </p:txBody>
      </p:sp>
      <p:sp>
        <p:nvSpPr>
          <p:cNvPr id="3" name="Espace réservé du contenu 2"/>
          <p:cNvSpPr>
            <a:spLocks noGrp="1"/>
          </p:cNvSpPr>
          <p:nvPr>
            <p:ph idx="1"/>
          </p:nvPr>
        </p:nvSpPr>
        <p:spPr>
          <a:xfrm>
            <a:off x="737756" y="893617"/>
            <a:ext cx="11420400" cy="6141027"/>
          </a:xfrm>
        </p:spPr>
        <p:txBody>
          <a:bodyPr>
            <a:normAutofit/>
          </a:bodyPr>
          <a:lstStyle/>
          <a:p>
            <a:pPr marL="0" indent="0">
              <a:buNone/>
            </a:pPr>
            <a:r>
              <a:rPr lang="fr-FR" dirty="0" smtClean="0">
                <a:latin typeface="Times New Roman" panose="02020603050405020304" pitchFamily="18" charset="0"/>
                <a:cs typeface="Times New Roman" panose="02020603050405020304" pitchFamily="18" charset="0"/>
              </a:rPr>
              <a:t>               S </a:t>
            </a:r>
            <a:r>
              <a:rPr lang="fr-FR" dirty="0">
                <a:latin typeface="Times New Roman" panose="02020603050405020304" pitchFamily="18" charset="0"/>
                <a:cs typeface="Times New Roman" panose="02020603050405020304" pitchFamily="18" charset="0"/>
              </a:rPr>
              <a:t>+</a:t>
            </a:r>
            <a:r>
              <a:rPr lang="fr-FR" dirty="0" err="1" smtClean="0">
                <a:latin typeface="Times New Roman" panose="02020603050405020304" pitchFamily="18" charset="0"/>
                <a:cs typeface="Times New Roman" panose="02020603050405020304" pitchFamily="18" charset="0"/>
              </a:rPr>
              <a:t>Tx</a:t>
            </a:r>
            <a:r>
              <a:rPr lang="ar-DZ" dirty="0" smtClean="0">
                <a:latin typeface="Times New Roman" panose="02020603050405020304" pitchFamily="18" charset="0"/>
                <a:cs typeface="Times New Roman" panose="02020603050405020304" pitchFamily="18" charset="0"/>
              </a:rPr>
              <a:t>+</a:t>
            </a:r>
            <a:r>
              <a:rPr lang="fr-FR" dirty="0" smtClean="0">
                <a:latin typeface="Times New Roman" panose="02020603050405020304" pitchFamily="18" charset="0"/>
                <a:cs typeface="Times New Roman" panose="02020603050405020304" pitchFamily="18" charset="0"/>
              </a:rPr>
              <a:t>M </a:t>
            </a:r>
            <a:r>
              <a:rPr lang="fr-FR" dirty="0">
                <a:latin typeface="Times New Roman" panose="02020603050405020304" pitchFamily="18" charset="0"/>
                <a:cs typeface="Times New Roman" panose="02020603050405020304" pitchFamily="18" charset="0"/>
              </a:rPr>
              <a:t>= I + G + </a:t>
            </a:r>
            <a:r>
              <a:rPr lang="fr-FR" dirty="0" smtClean="0">
                <a:latin typeface="Times New Roman" panose="02020603050405020304" pitchFamily="18" charset="0"/>
                <a:cs typeface="Times New Roman" panose="02020603050405020304" pitchFamily="18" charset="0"/>
              </a:rPr>
              <a:t>Tr + X </a:t>
            </a:r>
            <a:endParaRPr lang="fr-FR" dirty="0">
              <a:latin typeface="Times New Roman" panose="02020603050405020304" pitchFamily="18" charset="0"/>
              <a:cs typeface="Times New Roman" panose="02020603050405020304" pitchFamily="18" charset="0"/>
            </a:endParaRPr>
          </a:p>
          <a:p>
            <a:pPr marL="0" indent="0">
              <a:buNone/>
            </a:pPr>
            <a:r>
              <a:rPr lang="fr-FR" dirty="0">
                <a:latin typeface="Times New Roman" panose="02020603050405020304" pitchFamily="18" charset="0"/>
                <a:cs typeface="Times New Roman" panose="02020603050405020304" pitchFamily="18" charset="0"/>
              </a:rPr>
              <a:t>– a + (1 – b ) (y–Tx</a:t>
            </a:r>
            <a:r>
              <a:rPr lang="fr-FR" baseline="-25000" dirty="0">
                <a:latin typeface="Times New Roman" panose="02020603050405020304" pitchFamily="18" charset="0"/>
                <a:cs typeface="Times New Roman" panose="02020603050405020304" pitchFamily="18" charset="0"/>
              </a:rPr>
              <a:t>0</a:t>
            </a:r>
            <a:r>
              <a:rPr lang="fr-FR" dirty="0">
                <a:latin typeface="Times New Roman" panose="02020603050405020304" pitchFamily="18" charset="0"/>
                <a:cs typeface="Times New Roman" panose="02020603050405020304" pitchFamily="18" charset="0"/>
              </a:rPr>
              <a:t>+Tr</a:t>
            </a:r>
            <a:r>
              <a:rPr lang="fr-FR" baseline="-25000" dirty="0">
                <a:latin typeface="Times New Roman" panose="02020603050405020304" pitchFamily="18" charset="0"/>
                <a:cs typeface="Times New Roman" panose="02020603050405020304" pitchFamily="18" charset="0"/>
              </a:rPr>
              <a:t>0</a:t>
            </a:r>
            <a:r>
              <a:rPr lang="fr-FR" dirty="0">
                <a:latin typeface="Times New Roman" panose="02020603050405020304" pitchFamily="18" charset="0"/>
                <a:cs typeface="Times New Roman" panose="02020603050405020304" pitchFamily="18" charset="0"/>
              </a:rPr>
              <a:t> ) + </a:t>
            </a:r>
            <a:r>
              <a:rPr lang="fr-FR" dirty="0" smtClean="0">
                <a:latin typeface="Times New Roman" panose="02020603050405020304" pitchFamily="18" charset="0"/>
                <a:cs typeface="Times New Roman" panose="02020603050405020304" pitchFamily="18" charset="0"/>
              </a:rPr>
              <a:t>Tx</a:t>
            </a:r>
            <a:r>
              <a:rPr lang="fr-FR" baseline="-25000" dirty="0" smtClean="0">
                <a:latin typeface="Times New Roman" panose="02020603050405020304" pitchFamily="18" charset="0"/>
                <a:cs typeface="Times New Roman" panose="02020603050405020304" pitchFamily="18" charset="0"/>
              </a:rPr>
              <a:t>0</a:t>
            </a:r>
            <a:r>
              <a:rPr lang="ar-DZ" baseline="-25000" dirty="0" smtClean="0">
                <a:latin typeface="Times New Roman" panose="02020603050405020304" pitchFamily="18" charset="0"/>
                <a:cs typeface="Times New Roman" panose="02020603050405020304" pitchFamily="18" charset="0"/>
              </a:rPr>
              <a:t> </a:t>
            </a:r>
            <a:r>
              <a:rPr lang="ar-DZ" dirty="0" smtClean="0">
                <a:latin typeface="Times New Roman" panose="02020603050405020304" pitchFamily="18" charset="0"/>
                <a:cs typeface="Times New Roman" panose="02020603050405020304" pitchFamily="18" charset="0"/>
              </a:rPr>
              <a:t>+</a:t>
            </a:r>
            <a:r>
              <a:rPr lang="fr-FR" dirty="0">
                <a:latin typeface="Times New Roman" panose="02020603050405020304" pitchFamily="18" charset="0"/>
                <a:cs typeface="Times New Roman" panose="02020603050405020304" pitchFamily="18" charset="0"/>
              </a:rPr>
              <a:t> M</a:t>
            </a:r>
            <a:r>
              <a:rPr lang="fr-FR" baseline="-25000" dirty="0">
                <a:latin typeface="Times New Roman" panose="02020603050405020304" pitchFamily="18" charset="0"/>
                <a:cs typeface="Times New Roman" panose="02020603050405020304" pitchFamily="18" charset="0"/>
              </a:rPr>
              <a:t>0 </a:t>
            </a:r>
            <a:r>
              <a:rPr lang="fr-FR" dirty="0" smtClean="0">
                <a:latin typeface="Times New Roman" panose="02020603050405020304" pitchFamily="18" charset="0"/>
                <a:cs typeface="Times New Roman" panose="02020603050405020304" pitchFamily="18" charset="0"/>
              </a:rPr>
              <a:t>+my= </a:t>
            </a:r>
            <a:r>
              <a:rPr lang="fr-FR" dirty="0">
                <a:latin typeface="Times New Roman" panose="02020603050405020304" pitchFamily="18" charset="0"/>
                <a:cs typeface="Times New Roman" panose="02020603050405020304" pitchFamily="18" charset="0"/>
              </a:rPr>
              <a:t>I </a:t>
            </a:r>
            <a:r>
              <a:rPr lang="fr-FR" baseline="-25000" dirty="0">
                <a:latin typeface="Times New Roman" panose="02020603050405020304" pitchFamily="18" charset="0"/>
                <a:cs typeface="Times New Roman" panose="02020603050405020304" pitchFamily="18" charset="0"/>
              </a:rPr>
              <a:t>0</a:t>
            </a:r>
            <a:r>
              <a:rPr lang="fr-FR" dirty="0">
                <a:latin typeface="Times New Roman" panose="02020603050405020304" pitchFamily="18" charset="0"/>
                <a:cs typeface="Times New Roman" panose="02020603050405020304" pitchFamily="18" charset="0"/>
              </a:rPr>
              <a:t>+ </a:t>
            </a:r>
            <a:r>
              <a:rPr lang="fr-FR" dirty="0" err="1">
                <a:latin typeface="Times New Roman" panose="02020603050405020304" pitchFamily="18" charset="0"/>
                <a:cs typeface="Times New Roman" panose="02020603050405020304" pitchFamily="18" charset="0"/>
              </a:rPr>
              <a:t>ry</a:t>
            </a:r>
            <a:r>
              <a:rPr lang="fr-FR" dirty="0">
                <a:latin typeface="Times New Roman" panose="02020603050405020304" pitchFamily="18" charset="0"/>
                <a:cs typeface="Times New Roman" panose="02020603050405020304" pitchFamily="18" charset="0"/>
              </a:rPr>
              <a:t> + G</a:t>
            </a:r>
            <a:r>
              <a:rPr lang="fr-FR" baseline="-25000" dirty="0">
                <a:latin typeface="Times New Roman" panose="02020603050405020304" pitchFamily="18" charset="0"/>
                <a:cs typeface="Times New Roman" panose="02020603050405020304" pitchFamily="18" charset="0"/>
              </a:rPr>
              <a:t>0</a:t>
            </a:r>
            <a:r>
              <a:rPr lang="fr-FR" dirty="0">
                <a:latin typeface="Times New Roman" panose="02020603050405020304" pitchFamily="18" charset="0"/>
                <a:cs typeface="Times New Roman" panose="02020603050405020304" pitchFamily="18" charset="0"/>
              </a:rPr>
              <a:t> + Tr</a:t>
            </a:r>
            <a:r>
              <a:rPr lang="fr-FR" b="1" dirty="0">
                <a:latin typeface="Times New Roman" panose="02020603050405020304" pitchFamily="18" charset="0"/>
                <a:cs typeface="Times New Roman" panose="02020603050405020304" pitchFamily="18" charset="0"/>
              </a:rPr>
              <a:t> </a:t>
            </a:r>
            <a:r>
              <a:rPr lang="fr-FR" baseline="-25000" dirty="0">
                <a:latin typeface="Times New Roman" panose="02020603050405020304" pitchFamily="18" charset="0"/>
                <a:cs typeface="Times New Roman" panose="02020603050405020304" pitchFamily="18" charset="0"/>
              </a:rPr>
              <a:t>0  </a:t>
            </a:r>
            <a:r>
              <a:rPr lang="fr-FR" dirty="0" smtClean="0">
                <a:latin typeface="Times New Roman" panose="02020603050405020304" pitchFamily="18" charset="0"/>
                <a:cs typeface="Times New Roman" panose="02020603050405020304" pitchFamily="18" charset="0"/>
              </a:rPr>
              <a:t> +X</a:t>
            </a:r>
            <a:r>
              <a:rPr lang="fr-FR" baseline="-25000" dirty="0">
                <a:latin typeface="Times New Roman" panose="02020603050405020304" pitchFamily="18" charset="0"/>
                <a:cs typeface="Times New Roman" panose="02020603050405020304" pitchFamily="18" charset="0"/>
              </a:rPr>
              <a:t>0</a:t>
            </a:r>
            <a:r>
              <a:rPr lang="fr-FR" dirty="0" smtClean="0">
                <a:latin typeface="Times New Roman" panose="02020603050405020304" pitchFamily="18" charset="0"/>
                <a:cs typeface="Times New Roman" panose="02020603050405020304" pitchFamily="18" charset="0"/>
                <a:sym typeface="Symbol" panose="05050102010706020507" pitchFamily="18" charset="2"/>
              </a:rPr>
              <a:t></a:t>
            </a:r>
            <a:r>
              <a:rPr lang="fr-FR" dirty="0" smtClean="0">
                <a:latin typeface="Times New Roman" panose="02020603050405020304" pitchFamily="18" charset="0"/>
                <a:cs typeface="Times New Roman" panose="02020603050405020304" pitchFamily="18" charset="0"/>
              </a:rPr>
              <a:t> </a:t>
            </a:r>
            <a:r>
              <a:rPr lang="fr-FR" dirty="0">
                <a:latin typeface="Times New Roman" panose="02020603050405020304" pitchFamily="18" charset="0"/>
                <a:cs typeface="Times New Roman" panose="02020603050405020304" pitchFamily="18" charset="0"/>
              </a:rPr>
              <a:t>– a + y – Tx</a:t>
            </a:r>
            <a:r>
              <a:rPr lang="fr-FR" baseline="-25000" dirty="0">
                <a:latin typeface="Times New Roman" panose="02020603050405020304" pitchFamily="18" charset="0"/>
                <a:cs typeface="Times New Roman" panose="02020603050405020304" pitchFamily="18" charset="0"/>
              </a:rPr>
              <a:t>0</a:t>
            </a:r>
            <a:r>
              <a:rPr lang="fr-FR" dirty="0">
                <a:latin typeface="Times New Roman" panose="02020603050405020304" pitchFamily="18" charset="0"/>
                <a:cs typeface="Times New Roman" panose="02020603050405020304" pitchFamily="18" charset="0"/>
              </a:rPr>
              <a:t> +Tr0 – b y+ b Tx</a:t>
            </a:r>
            <a:r>
              <a:rPr lang="fr-FR" baseline="-25000" dirty="0">
                <a:latin typeface="Times New Roman" panose="02020603050405020304" pitchFamily="18" charset="0"/>
                <a:cs typeface="Times New Roman" panose="02020603050405020304" pitchFamily="18" charset="0"/>
              </a:rPr>
              <a:t>0</a:t>
            </a:r>
            <a:r>
              <a:rPr lang="fr-FR" dirty="0">
                <a:latin typeface="Times New Roman" panose="02020603050405020304" pitchFamily="18" charset="0"/>
                <a:cs typeface="Times New Roman" panose="02020603050405020304" pitchFamily="18" charset="0"/>
              </a:rPr>
              <a:t> – </a:t>
            </a:r>
            <a:r>
              <a:rPr lang="fr-FR" dirty="0" err="1">
                <a:latin typeface="Times New Roman" panose="02020603050405020304" pitchFamily="18" charset="0"/>
                <a:cs typeface="Times New Roman" panose="02020603050405020304" pitchFamily="18" charset="0"/>
              </a:rPr>
              <a:t>bTr</a:t>
            </a:r>
            <a:r>
              <a:rPr lang="fr-FR" dirty="0">
                <a:latin typeface="Times New Roman" panose="02020603050405020304" pitchFamily="18" charset="0"/>
                <a:cs typeface="Times New Roman" panose="02020603050405020304" pitchFamily="18" charset="0"/>
              </a:rPr>
              <a:t> </a:t>
            </a:r>
            <a:r>
              <a:rPr lang="fr-FR" baseline="-25000" dirty="0">
                <a:latin typeface="Times New Roman" panose="02020603050405020304" pitchFamily="18" charset="0"/>
                <a:cs typeface="Times New Roman" panose="02020603050405020304" pitchFamily="18" charset="0"/>
              </a:rPr>
              <a:t>0</a:t>
            </a:r>
            <a:r>
              <a:rPr lang="fr-FR" dirty="0">
                <a:latin typeface="Times New Roman" panose="02020603050405020304" pitchFamily="18" charset="0"/>
                <a:cs typeface="Times New Roman" panose="02020603050405020304" pitchFamily="18" charset="0"/>
              </a:rPr>
              <a:t>+ </a:t>
            </a:r>
            <a:r>
              <a:rPr lang="fr-FR" dirty="0" err="1">
                <a:latin typeface="Times New Roman" panose="02020603050405020304" pitchFamily="18" charset="0"/>
                <a:cs typeface="Times New Roman" panose="02020603050405020304" pitchFamily="18" charset="0"/>
              </a:rPr>
              <a:t>Tx</a:t>
            </a:r>
            <a:r>
              <a:rPr lang="fr-FR" dirty="0">
                <a:latin typeface="Times New Roman" panose="02020603050405020304" pitchFamily="18" charset="0"/>
                <a:cs typeface="Times New Roman" panose="02020603050405020304" pitchFamily="18" charset="0"/>
              </a:rPr>
              <a:t> </a:t>
            </a:r>
            <a:r>
              <a:rPr lang="fr-FR" baseline="-25000" dirty="0" smtClean="0">
                <a:latin typeface="Times New Roman" panose="02020603050405020304" pitchFamily="18" charset="0"/>
                <a:cs typeface="Times New Roman" panose="02020603050405020304" pitchFamily="18" charset="0"/>
              </a:rPr>
              <a:t>0</a:t>
            </a:r>
            <a:r>
              <a:rPr lang="ar-DZ" dirty="0">
                <a:solidFill>
                  <a:prstClr val="black">
                    <a:lumMod val="75000"/>
                    <a:lumOff val="25000"/>
                  </a:prstClr>
                </a:solidFill>
                <a:latin typeface="Times New Roman" panose="02020603050405020304" pitchFamily="18" charset="0"/>
                <a:cs typeface="Times New Roman" panose="02020603050405020304" pitchFamily="18" charset="0"/>
              </a:rPr>
              <a:t> +</a:t>
            </a:r>
            <a:r>
              <a:rPr lang="fr-FR" dirty="0">
                <a:solidFill>
                  <a:prstClr val="black">
                    <a:lumMod val="75000"/>
                    <a:lumOff val="25000"/>
                  </a:prstClr>
                </a:solidFill>
                <a:latin typeface="Times New Roman" panose="02020603050405020304" pitchFamily="18" charset="0"/>
                <a:cs typeface="Times New Roman" panose="02020603050405020304" pitchFamily="18" charset="0"/>
              </a:rPr>
              <a:t> M</a:t>
            </a:r>
            <a:r>
              <a:rPr lang="fr-FR" baseline="-25000" dirty="0">
                <a:solidFill>
                  <a:prstClr val="black">
                    <a:lumMod val="75000"/>
                    <a:lumOff val="25000"/>
                  </a:prstClr>
                </a:solidFill>
                <a:latin typeface="Times New Roman" panose="02020603050405020304" pitchFamily="18" charset="0"/>
                <a:cs typeface="Times New Roman" panose="02020603050405020304" pitchFamily="18" charset="0"/>
              </a:rPr>
              <a:t>0 </a:t>
            </a:r>
            <a:r>
              <a:rPr lang="fr-FR" dirty="0">
                <a:solidFill>
                  <a:prstClr val="black">
                    <a:lumMod val="75000"/>
                    <a:lumOff val="25000"/>
                  </a:prstClr>
                </a:solidFill>
                <a:latin typeface="Times New Roman" panose="02020603050405020304" pitchFamily="18" charset="0"/>
                <a:cs typeface="Times New Roman" panose="02020603050405020304" pitchFamily="18" charset="0"/>
              </a:rPr>
              <a:t>+</a:t>
            </a:r>
            <a:r>
              <a:rPr lang="fr-FR" dirty="0" err="1">
                <a:solidFill>
                  <a:prstClr val="black">
                    <a:lumMod val="75000"/>
                    <a:lumOff val="25000"/>
                  </a:prstClr>
                </a:solidFill>
                <a:latin typeface="Times New Roman" panose="02020603050405020304" pitchFamily="18" charset="0"/>
                <a:cs typeface="Times New Roman" panose="02020603050405020304" pitchFamily="18" charset="0"/>
              </a:rPr>
              <a:t>my</a:t>
            </a:r>
            <a:r>
              <a:rPr lang="fr-FR" dirty="0">
                <a:solidFill>
                  <a:prstClr val="black">
                    <a:lumMod val="75000"/>
                    <a:lumOff val="25000"/>
                  </a:prstClr>
                </a:solidFill>
                <a:latin typeface="Times New Roman" panose="02020603050405020304" pitchFamily="18" charset="0"/>
                <a:cs typeface="Times New Roman" panose="02020603050405020304" pitchFamily="18" charset="0"/>
              </a:rPr>
              <a:t> </a:t>
            </a:r>
            <a:r>
              <a:rPr lang="fr-FR" dirty="0" smtClean="0">
                <a:latin typeface="Times New Roman" panose="02020603050405020304" pitchFamily="18" charset="0"/>
                <a:cs typeface="Times New Roman" panose="02020603050405020304" pitchFamily="18" charset="0"/>
              </a:rPr>
              <a:t>= </a:t>
            </a:r>
            <a:r>
              <a:rPr lang="fr-FR" dirty="0">
                <a:latin typeface="Times New Roman" panose="02020603050405020304" pitchFamily="18" charset="0"/>
                <a:cs typeface="Times New Roman" panose="02020603050405020304" pitchFamily="18" charset="0"/>
              </a:rPr>
              <a:t>Io+ r </a:t>
            </a:r>
            <a:r>
              <a:rPr lang="fr-FR" baseline="-25000" dirty="0">
                <a:latin typeface="Times New Roman" panose="02020603050405020304" pitchFamily="18" charset="0"/>
                <a:cs typeface="Times New Roman" panose="02020603050405020304" pitchFamily="18" charset="0"/>
              </a:rPr>
              <a:t>0</a:t>
            </a:r>
            <a:r>
              <a:rPr lang="fr-FR" dirty="0">
                <a:latin typeface="Times New Roman" panose="02020603050405020304" pitchFamily="18" charset="0"/>
                <a:cs typeface="Times New Roman" panose="02020603050405020304" pitchFamily="18" charset="0"/>
              </a:rPr>
              <a:t>+ G </a:t>
            </a:r>
            <a:r>
              <a:rPr lang="fr-FR" baseline="-25000" dirty="0">
                <a:latin typeface="Times New Roman" panose="02020603050405020304" pitchFamily="18" charset="0"/>
                <a:cs typeface="Times New Roman" panose="02020603050405020304" pitchFamily="18" charset="0"/>
              </a:rPr>
              <a:t>0</a:t>
            </a:r>
            <a:r>
              <a:rPr lang="fr-FR" dirty="0">
                <a:latin typeface="Times New Roman" panose="02020603050405020304" pitchFamily="18" charset="0"/>
                <a:cs typeface="Times New Roman" panose="02020603050405020304" pitchFamily="18" charset="0"/>
              </a:rPr>
              <a:t>+ </a:t>
            </a:r>
            <a:r>
              <a:rPr lang="fr-FR" dirty="0" smtClean="0">
                <a:latin typeface="Times New Roman" panose="02020603050405020304" pitchFamily="18" charset="0"/>
                <a:cs typeface="Times New Roman" panose="02020603050405020304" pitchFamily="18" charset="0"/>
              </a:rPr>
              <a:t>Tr</a:t>
            </a:r>
            <a:r>
              <a:rPr lang="fr-FR" baseline="-25000" dirty="0" smtClean="0">
                <a:latin typeface="Times New Roman" panose="02020603050405020304" pitchFamily="18" charset="0"/>
                <a:cs typeface="Times New Roman" panose="02020603050405020304" pitchFamily="18" charset="0"/>
              </a:rPr>
              <a:t>0 </a:t>
            </a:r>
            <a:r>
              <a:rPr lang="fr-FR" dirty="0" smtClean="0">
                <a:latin typeface="Times New Roman" panose="02020603050405020304" pitchFamily="18" charset="0"/>
                <a:cs typeface="Times New Roman" panose="02020603050405020304" pitchFamily="18" charset="0"/>
              </a:rPr>
              <a:t>  +X</a:t>
            </a:r>
            <a:r>
              <a:rPr lang="fr-FR" baseline="-25000" dirty="0">
                <a:latin typeface="Times New Roman" panose="02020603050405020304" pitchFamily="18" charset="0"/>
                <a:cs typeface="Times New Roman" panose="02020603050405020304" pitchFamily="18" charset="0"/>
              </a:rPr>
              <a:t>0</a:t>
            </a:r>
          </a:p>
          <a:p>
            <a:pPr marL="0" indent="0">
              <a:buNone/>
            </a:pPr>
            <a:r>
              <a:rPr lang="fr-FR" dirty="0">
                <a:latin typeface="Times New Roman" panose="02020603050405020304" pitchFamily="18" charset="0"/>
                <a:cs typeface="Times New Roman" panose="02020603050405020304" pitchFamily="18" charset="0"/>
                <a:sym typeface="Symbol" panose="05050102010706020507" pitchFamily="18" charset="2"/>
              </a:rPr>
              <a:t></a:t>
            </a:r>
            <a:r>
              <a:rPr lang="fr-FR" dirty="0">
                <a:latin typeface="Times New Roman" panose="02020603050405020304" pitchFamily="18" charset="0"/>
                <a:cs typeface="Times New Roman" panose="02020603050405020304" pitchFamily="18" charset="0"/>
              </a:rPr>
              <a:t>y – b y – </a:t>
            </a:r>
            <a:r>
              <a:rPr lang="fr-FR" dirty="0" err="1" smtClean="0">
                <a:latin typeface="Times New Roman" panose="02020603050405020304" pitchFamily="18" charset="0"/>
                <a:cs typeface="Times New Roman" panose="02020603050405020304" pitchFamily="18" charset="0"/>
              </a:rPr>
              <a:t>ry+my</a:t>
            </a:r>
            <a:r>
              <a:rPr lang="fr-FR" dirty="0" smtClean="0">
                <a:latin typeface="Times New Roman" panose="02020603050405020304" pitchFamily="18" charset="0"/>
                <a:cs typeface="Times New Roman" panose="02020603050405020304" pitchFamily="18" charset="0"/>
              </a:rPr>
              <a:t>   </a:t>
            </a:r>
            <a:r>
              <a:rPr lang="fr-FR" dirty="0">
                <a:latin typeface="Times New Roman" panose="02020603050405020304" pitchFamily="18" charset="0"/>
                <a:cs typeface="Times New Roman" panose="02020603050405020304" pitchFamily="18" charset="0"/>
              </a:rPr>
              <a:t>= a – b Tx</a:t>
            </a:r>
            <a:r>
              <a:rPr lang="fr-FR" baseline="-25000" dirty="0">
                <a:latin typeface="Times New Roman" panose="02020603050405020304" pitchFamily="18" charset="0"/>
                <a:cs typeface="Times New Roman" panose="02020603050405020304" pitchFamily="18" charset="0"/>
              </a:rPr>
              <a:t>0</a:t>
            </a:r>
            <a:r>
              <a:rPr lang="fr-FR" dirty="0">
                <a:latin typeface="Times New Roman" panose="02020603050405020304" pitchFamily="18" charset="0"/>
                <a:cs typeface="Times New Roman" panose="02020603050405020304" pitchFamily="18" charset="0"/>
              </a:rPr>
              <a:t>+ bTr</a:t>
            </a:r>
            <a:r>
              <a:rPr lang="fr-FR" baseline="-25000" dirty="0">
                <a:latin typeface="Times New Roman" panose="02020603050405020304" pitchFamily="18" charset="0"/>
                <a:cs typeface="Times New Roman" panose="02020603050405020304" pitchFamily="18" charset="0"/>
              </a:rPr>
              <a:t>0</a:t>
            </a:r>
            <a:r>
              <a:rPr lang="fr-FR" dirty="0">
                <a:latin typeface="Times New Roman" panose="02020603050405020304" pitchFamily="18" charset="0"/>
                <a:cs typeface="Times New Roman" panose="02020603050405020304" pitchFamily="18" charset="0"/>
              </a:rPr>
              <a:t> + Io + </a:t>
            </a:r>
            <a:r>
              <a:rPr lang="fr-FR" dirty="0" smtClean="0">
                <a:latin typeface="Times New Roman" panose="02020603050405020304" pitchFamily="18" charset="0"/>
                <a:cs typeface="Times New Roman" panose="02020603050405020304" pitchFamily="18" charset="0"/>
              </a:rPr>
              <a:t>G</a:t>
            </a:r>
            <a:r>
              <a:rPr lang="fr-FR" baseline="-25000" dirty="0" smtClean="0">
                <a:latin typeface="Times New Roman" panose="02020603050405020304" pitchFamily="18" charset="0"/>
                <a:cs typeface="Times New Roman" panose="02020603050405020304" pitchFamily="18" charset="0"/>
              </a:rPr>
              <a:t>0</a:t>
            </a:r>
            <a:r>
              <a:rPr lang="fr-FR" dirty="0">
                <a:latin typeface="Times New Roman" panose="02020603050405020304" pitchFamily="18" charset="0"/>
                <a:cs typeface="Times New Roman" panose="02020603050405020304" pitchFamily="18" charset="0"/>
              </a:rPr>
              <a:t> +M</a:t>
            </a:r>
            <a:r>
              <a:rPr lang="fr-FR" baseline="-25000" dirty="0">
                <a:latin typeface="Times New Roman" panose="02020603050405020304" pitchFamily="18" charset="0"/>
                <a:cs typeface="Times New Roman" panose="02020603050405020304" pitchFamily="18" charset="0"/>
              </a:rPr>
              <a:t>0</a:t>
            </a:r>
            <a:r>
              <a:rPr lang="fr-FR" dirty="0">
                <a:latin typeface="Times New Roman" panose="02020603050405020304" pitchFamily="18" charset="0"/>
                <a:cs typeface="Times New Roman" panose="02020603050405020304" pitchFamily="18" charset="0"/>
              </a:rPr>
              <a:t> +X</a:t>
            </a:r>
            <a:r>
              <a:rPr lang="fr-FR" baseline="-25000" dirty="0">
                <a:latin typeface="Times New Roman" panose="02020603050405020304" pitchFamily="18" charset="0"/>
                <a:cs typeface="Times New Roman" panose="02020603050405020304" pitchFamily="18" charset="0"/>
              </a:rPr>
              <a:t>0 </a:t>
            </a:r>
            <a:r>
              <a:rPr lang="fr-FR" dirty="0" smtClean="0">
                <a:latin typeface="Times New Roman" panose="02020603050405020304" pitchFamily="18" charset="0"/>
                <a:ea typeface="SymbolMT"/>
                <a:cs typeface="Times New Roman" panose="02020603050405020304" pitchFamily="18" charset="0"/>
                <a:sym typeface="Symbol" panose="05050102010706020507" pitchFamily="18" charset="2"/>
              </a:rPr>
              <a:t></a:t>
            </a:r>
            <a:r>
              <a:rPr lang="fr-FR" dirty="0">
                <a:latin typeface="Times New Roman" panose="02020603050405020304" pitchFamily="18" charset="0"/>
                <a:cs typeface="Times New Roman" panose="02020603050405020304" pitchFamily="18" charset="0"/>
              </a:rPr>
              <a:t>y ( 1– b– </a:t>
            </a:r>
            <a:r>
              <a:rPr lang="fr-FR" dirty="0" err="1" smtClean="0">
                <a:latin typeface="Times New Roman" panose="02020603050405020304" pitchFamily="18" charset="0"/>
                <a:cs typeface="Times New Roman" panose="02020603050405020304" pitchFamily="18" charset="0"/>
              </a:rPr>
              <a:t>r+m</a:t>
            </a:r>
            <a:r>
              <a:rPr lang="fr-FR" dirty="0" smtClean="0">
                <a:latin typeface="Times New Roman" panose="02020603050405020304" pitchFamily="18" charset="0"/>
                <a:cs typeface="Times New Roman" panose="02020603050405020304" pitchFamily="18" charset="0"/>
              </a:rPr>
              <a:t> </a:t>
            </a:r>
            <a:r>
              <a:rPr lang="fr-FR" dirty="0">
                <a:latin typeface="Times New Roman" panose="02020603050405020304" pitchFamily="18" charset="0"/>
                <a:cs typeface="Times New Roman" panose="02020603050405020304" pitchFamily="18" charset="0"/>
              </a:rPr>
              <a:t>) = a – bTx</a:t>
            </a:r>
            <a:r>
              <a:rPr lang="fr-FR" baseline="-25000" dirty="0">
                <a:latin typeface="Times New Roman" panose="02020603050405020304" pitchFamily="18" charset="0"/>
                <a:cs typeface="Times New Roman" panose="02020603050405020304" pitchFamily="18" charset="0"/>
              </a:rPr>
              <a:t>0</a:t>
            </a:r>
            <a:r>
              <a:rPr lang="fr-FR" dirty="0">
                <a:latin typeface="Times New Roman" panose="02020603050405020304" pitchFamily="18" charset="0"/>
                <a:cs typeface="Times New Roman" panose="02020603050405020304" pitchFamily="18" charset="0"/>
              </a:rPr>
              <a:t>+bTr</a:t>
            </a:r>
            <a:r>
              <a:rPr lang="fr-FR" baseline="-25000" dirty="0">
                <a:latin typeface="Times New Roman" panose="02020603050405020304" pitchFamily="18" charset="0"/>
                <a:cs typeface="Times New Roman" panose="02020603050405020304" pitchFamily="18" charset="0"/>
              </a:rPr>
              <a:t>0</a:t>
            </a:r>
            <a:r>
              <a:rPr lang="fr-FR" dirty="0">
                <a:latin typeface="Times New Roman" panose="02020603050405020304" pitchFamily="18" charset="0"/>
                <a:cs typeface="Times New Roman" panose="02020603050405020304" pitchFamily="18" charset="0"/>
              </a:rPr>
              <a:t> + I</a:t>
            </a:r>
            <a:r>
              <a:rPr lang="fr-FR" baseline="-25000" dirty="0">
                <a:latin typeface="Times New Roman" panose="02020603050405020304" pitchFamily="18" charset="0"/>
                <a:cs typeface="Times New Roman" panose="02020603050405020304" pitchFamily="18" charset="0"/>
              </a:rPr>
              <a:t>o </a:t>
            </a:r>
            <a:r>
              <a:rPr lang="fr-FR" dirty="0">
                <a:latin typeface="Times New Roman" panose="02020603050405020304" pitchFamily="18" charset="0"/>
                <a:cs typeface="Times New Roman" panose="02020603050405020304" pitchFamily="18" charset="0"/>
              </a:rPr>
              <a:t>+ G</a:t>
            </a:r>
            <a:r>
              <a:rPr lang="fr-FR" baseline="-25000" dirty="0">
                <a:latin typeface="Times New Roman" panose="02020603050405020304" pitchFamily="18" charset="0"/>
                <a:cs typeface="Times New Roman" panose="02020603050405020304" pitchFamily="18" charset="0"/>
              </a:rPr>
              <a:t>0</a:t>
            </a:r>
            <a:r>
              <a:rPr lang="fr-FR" dirty="0">
                <a:latin typeface="Times New Roman" panose="02020603050405020304" pitchFamily="18" charset="0"/>
                <a:cs typeface="Times New Roman" panose="02020603050405020304" pitchFamily="18" charset="0"/>
              </a:rPr>
              <a:t> </a:t>
            </a:r>
            <a:r>
              <a:rPr lang="fr-FR" dirty="0" smtClean="0">
                <a:latin typeface="Times New Roman" panose="02020603050405020304" pitchFamily="18" charset="0"/>
                <a:cs typeface="Times New Roman" panose="02020603050405020304" pitchFamily="18" charset="0"/>
              </a:rPr>
              <a:t>+M</a:t>
            </a:r>
            <a:r>
              <a:rPr lang="fr-FR" baseline="-25000" dirty="0" smtClean="0">
                <a:latin typeface="Times New Roman" panose="02020603050405020304" pitchFamily="18" charset="0"/>
                <a:cs typeface="Times New Roman" panose="02020603050405020304" pitchFamily="18" charset="0"/>
              </a:rPr>
              <a:t>0</a:t>
            </a:r>
            <a:r>
              <a:rPr lang="fr-FR" dirty="0" smtClean="0">
                <a:latin typeface="Times New Roman" panose="02020603050405020304" pitchFamily="18" charset="0"/>
                <a:cs typeface="Times New Roman" panose="02020603050405020304" pitchFamily="18" charset="0"/>
              </a:rPr>
              <a:t> +X</a:t>
            </a:r>
            <a:r>
              <a:rPr lang="fr-FR" baseline="-25000" dirty="0">
                <a:latin typeface="Times New Roman" panose="02020603050405020304" pitchFamily="18" charset="0"/>
                <a:cs typeface="Times New Roman" panose="02020603050405020304" pitchFamily="18" charset="0"/>
              </a:rPr>
              <a:t>0</a:t>
            </a:r>
            <a:endParaRPr lang="fr-FR" dirty="0">
              <a:latin typeface="Times New Roman" panose="02020603050405020304" pitchFamily="18" charset="0"/>
              <a:cs typeface="Times New Roman" panose="02020603050405020304" pitchFamily="18" charset="0"/>
            </a:endParaRPr>
          </a:p>
          <a:p>
            <a:pPr marL="0" indent="0">
              <a:buNone/>
            </a:pPr>
            <a:r>
              <a:rPr lang="fr-FR" dirty="0">
                <a:latin typeface="Times New Roman" panose="02020603050405020304" pitchFamily="18" charset="0"/>
                <a:ea typeface="Calibri" panose="020F0502020204030204" pitchFamily="34" charset="0"/>
                <a:cs typeface="Times New Roman" panose="02020603050405020304" pitchFamily="18" charset="0"/>
              </a:rPr>
              <a:t>y*=1 /</a:t>
            </a:r>
            <a:r>
              <a:rPr lang="fr-FR" dirty="0" smtClean="0">
                <a:latin typeface="Times New Roman" panose="02020603050405020304" pitchFamily="18" charset="0"/>
                <a:ea typeface="Calibri" panose="020F0502020204030204" pitchFamily="34" charset="0"/>
                <a:cs typeface="Times New Roman" panose="02020603050405020304" pitchFamily="18" charset="0"/>
              </a:rPr>
              <a:t>1-b-r+m  </a:t>
            </a:r>
            <a:r>
              <a:rPr lang="fr-FR" dirty="0">
                <a:latin typeface="Times New Roman" panose="02020603050405020304" pitchFamily="18" charset="0"/>
                <a:ea typeface="Calibri" panose="020F0502020204030204" pitchFamily="34" charset="0"/>
                <a:cs typeface="Times New Roman" panose="02020603050405020304" pitchFamily="18" charset="0"/>
              </a:rPr>
              <a:t>(a – bTx</a:t>
            </a:r>
            <a:r>
              <a:rPr lang="fr-FR" baseline="-25000" dirty="0">
                <a:latin typeface="Times New Roman" panose="02020603050405020304" pitchFamily="18" charset="0"/>
                <a:ea typeface="Calibri" panose="020F0502020204030204" pitchFamily="34" charset="0"/>
                <a:cs typeface="Times New Roman" panose="02020603050405020304" pitchFamily="18" charset="0"/>
              </a:rPr>
              <a:t>0</a:t>
            </a:r>
            <a:r>
              <a:rPr lang="fr-FR" dirty="0">
                <a:latin typeface="Times New Roman" panose="02020603050405020304" pitchFamily="18" charset="0"/>
                <a:ea typeface="Calibri" panose="020F0502020204030204" pitchFamily="34" charset="0"/>
                <a:cs typeface="Times New Roman" panose="02020603050405020304" pitchFamily="18" charset="0"/>
              </a:rPr>
              <a:t>+bTr</a:t>
            </a:r>
            <a:r>
              <a:rPr lang="fr-FR" baseline="-25000" dirty="0">
                <a:latin typeface="Times New Roman" panose="02020603050405020304" pitchFamily="18" charset="0"/>
                <a:ea typeface="Calibri" panose="020F0502020204030204" pitchFamily="34" charset="0"/>
                <a:cs typeface="Times New Roman" panose="02020603050405020304" pitchFamily="18" charset="0"/>
              </a:rPr>
              <a:t>0</a:t>
            </a:r>
            <a:r>
              <a:rPr lang="fr-FR" dirty="0">
                <a:latin typeface="Times New Roman" panose="02020603050405020304" pitchFamily="18" charset="0"/>
                <a:ea typeface="Calibri" panose="020F0502020204030204" pitchFamily="34" charset="0"/>
                <a:cs typeface="Times New Roman" panose="02020603050405020304" pitchFamily="18" charset="0"/>
              </a:rPr>
              <a:t> + I</a:t>
            </a:r>
            <a:r>
              <a:rPr lang="fr-FR" baseline="-25000" dirty="0">
                <a:latin typeface="Times New Roman" panose="02020603050405020304" pitchFamily="18" charset="0"/>
                <a:ea typeface="Calibri" panose="020F0502020204030204" pitchFamily="34" charset="0"/>
                <a:cs typeface="Times New Roman" panose="02020603050405020304" pitchFamily="18" charset="0"/>
              </a:rPr>
              <a:t>o </a:t>
            </a:r>
            <a:r>
              <a:rPr lang="fr-FR" dirty="0">
                <a:latin typeface="Times New Roman" panose="02020603050405020304" pitchFamily="18" charset="0"/>
                <a:ea typeface="Calibri" panose="020F0502020204030204" pitchFamily="34" charset="0"/>
                <a:cs typeface="Times New Roman" panose="02020603050405020304" pitchFamily="18" charset="0"/>
              </a:rPr>
              <a:t>+ </a:t>
            </a:r>
            <a:r>
              <a:rPr lang="fr-FR" dirty="0" smtClean="0">
                <a:latin typeface="Times New Roman" panose="02020603050405020304" pitchFamily="18" charset="0"/>
                <a:ea typeface="Calibri" panose="020F0502020204030204" pitchFamily="34" charset="0"/>
                <a:cs typeface="Times New Roman" panose="02020603050405020304" pitchFamily="18" charset="0"/>
              </a:rPr>
              <a:t>G</a:t>
            </a:r>
            <a:r>
              <a:rPr lang="fr-FR" baseline="-25000" dirty="0" smtClean="0">
                <a:latin typeface="Times New Roman" panose="02020603050405020304" pitchFamily="18" charset="0"/>
                <a:ea typeface="Calibri" panose="020F0502020204030204" pitchFamily="34" charset="0"/>
                <a:cs typeface="Times New Roman" panose="02020603050405020304" pitchFamily="18" charset="0"/>
              </a:rPr>
              <a:t>0</a:t>
            </a:r>
            <a:r>
              <a:rPr lang="fr-FR" dirty="0">
                <a:latin typeface="Times New Roman" panose="02020603050405020304" pitchFamily="18" charset="0"/>
                <a:cs typeface="Times New Roman" panose="02020603050405020304" pitchFamily="18" charset="0"/>
              </a:rPr>
              <a:t> +</a:t>
            </a:r>
            <a:r>
              <a:rPr lang="fr-FR" dirty="0" smtClean="0">
                <a:latin typeface="Times New Roman" panose="02020603050405020304" pitchFamily="18" charset="0"/>
                <a:cs typeface="Times New Roman" panose="02020603050405020304" pitchFamily="18" charset="0"/>
              </a:rPr>
              <a:t>M</a:t>
            </a:r>
            <a:r>
              <a:rPr lang="fr-FR" baseline="-25000" dirty="0" smtClean="0">
                <a:latin typeface="Times New Roman" panose="02020603050405020304" pitchFamily="18" charset="0"/>
                <a:cs typeface="Times New Roman" panose="02020603050405020304" pitchFamily="18" charset="0"/>
              </a:rPr>
              <a:t>0 </a:t>
            </a:r>
            <a:r>
              <a:rPr lang="fr-FR" dirty="0" smtClean="0">
                <a:latin typeface="Times New Roman" panose="02020603050405020304" pitchFamily="18" charset="0"/>
                <a:cs typeface="Times New Roman" panose="02020603050405020304" pitchFamily="18" charset="0"/>
              </a:rPr>
              <a:t> +X</a:t>
            </a:r>
            <a:r>
              <a:rPr lang="fr-FR" baseline="-25000" dirty="0">
                <a:latin typeface="Times New Roman" panose="02020603050405020304" pitchFamily="18" charset="0"/>
                <a:cs typeface="Times New Roman" panose="02020603050405020304" pitchFamily="18" charset="0"/>
              </a:rPr>
              <a:t>0</a:t>
            </a:r>
            <a:r>
              <a:rPr lang="fr-FR" dirty="0" smtClean="0">
                <a:latin typeface="Times New Roman" panose="02020603050405020304" pitchFamily="18" charset="0"/>
                <a:cs typeface="Times New Roman" panose="02020603050405020304" pitchFamily="18" charset="0"/>
              </a:rPr>
              <a:t> </a:t>
            </a:r>
            <a:r>
              <a:rPr lang="fr-FR" dirty="0">
                <a:latin typeface="Times New Roman" panose="02020603050405020304" pitchFamily="18" charset="0"/>
                <a:cs typeface="Times New Roman" panose="02020603050405020304" pitchFamily="18" charset="0"/>
              </a:rPr>
              <a:t>)</a:t>
            </a:r>
            <a:endParaRPr lang="fr-FR" baseline="-25000" dirty="0" smtClean="0">
              <a:latin typeface="Times New Roman" panose="02020603050405020304" pitchFamily="18" charset="0"/>
              <a:ea typeface="Calibri" panose="020F0502020204030204" pitchFamily="34" charset="0"/>
              <a:cs typeface="Times New Roman" panose="02020603050405020304" pitchFamily="18" charset="0"/>
            </a:endParaRPr>
          </a:p>
          <a:p>
            <a:pPr marL="0" indent="0" algn="r" rtl="1">
              <a:buNone/>
            </a:pPr>
            <a:r>
              <a:rPr lang="ar-SA" b="1" dirty="0">
                <a:latin typeface="Times New Roman" panose="02020603050405020304" pitchFamily="18" charset="0"/>
                <a:cs typeface="Times New Roman" panose="02020603050405020304" pitchFamily="18" charset="0"/>
              </a:rPr>
              <a:t>ويمكن تمثيل التوازن السابق من خلال عرضنا للشكل البياني التالي</a:t>
            </a:r>
            <a:r>
              <a:rPr lang="ar-SA" b="1" dirty="0" smtClean="0">
                <a:latin typeface="Times New Roman" panose="02020603050405020304" pitchFamily="18" charset="0"/>
                <a:cs typeface="Times New Roman" panose="02020603050405020304" pitchFamily="18" charset="0"/>
              </a:rPr>
              <a:t>:</a:t>
            </a:r>
            <a:r>
              <a:rPr lang="fr-FR" b="1" dirty="0" smtClean="0">
                <a:latin typeface="Times New Roman" panose="02020603050405020304" pitchFamily="18" charset="0"/>
                <a:cs typeface="Times New Roman" panose="02020603050405020304" pitchFamily="18" charset="0"/>
              </a:rPr>
              <a:t>                                                                </a:t>
            </a:r>
            <a:r>
              <a:rPr lang="fr-FR" b="1" dirty="0" err="1" smtClean="0">
                <a:latin typeface="Times New Roman" panose="02020603050405020304" pitchFamily="18" charset="0"/>
                <a:cs typeface="Times New Roman" panose="02020603050405020304" pitchFamily="18" charset="0"/>
              </a:rPr>
              <a:t>s+tx+M</a:t>
            </a:r>
            <a:r>
              <a:rPr lang="fr-FR" b="1" dirty="0" smtClean="0">
                <a:latin typeface="Times New Roman" panose="02020603050405020304" pitchFamily="18" charset="0"/>
                <a:cs typeface="Times New Roman" panose="02020603050405020304" pitchFamily="18" charset="0"/>
              </a:rPr>
              <a:t>    </a:t>
            </a:r>
          </a:p>
          <a:p>
            <a:pPr marL="0" indent="0">
              <a:buNone/>
            </a:pPr>
            <a:r>
              <a:rPr lang="fr-FR" b="1" baseline="-25000" dirty="0" smtClean="0">
                <a:latin typeface="Times New Roman" panose="02020603050405020304" pitchFamily="18" charset="0"/>
                <a:ea typeface="Calibri" panose="020F0502020204030204" pitchFamily="34" charset="0"/>
                <a:cs typeface="Times New Roman" panose="02020603050405020304" pitchFamily="18" charset="0"/>
              </a:rPr>
              <a:t>      </a:t>
            </a:r>
            <a:r>
              <a:rPr lang="fr-FR" b="1" baseline="-25000" dirty="0" err="1" smtClean="0">
                <a:latin typeface="Times New Roman" panose="02020603050405020304" pitchFamily="18" charset="0"/>
                <a:ea typeface="Calibri" panose="020F0502020204030204" pitchFamily="34" charset="0"/>
                <a:cs typeface="Times New Roman" panose="02020603050405020304" pitchFamily="18" charset="0"/>
              </a:rPr>
              <a:t>S,I,G,M,X,Tx</a:t>
            </a:r>
            <a:r>
              <a:rPr lang="fr-FR" b="1" baseline="-25000" dirty="0" smtClean="0">
                <a:latin typeface="Times New Roman" panose="02020603050405020304" pitchFamily="18" charset="0"/>
                <a:ea typeface="Calibri" panose="020F0502020204030204" pitchFamily="34" charset="0"/>
                <a:cs typeface="Times New Roman" panose="02020603050405020304" pitchFamily="18" charset="0"/>
              </a:rPr>
              <a:t>                                                                                                                                                                                            s=-a+(1-b)</a:t>
            </a:r>
            <a:r>
              <a:rPr lang="fr-FR" b="1" baseline="-25000" dirty="0" err="1" smtClean="0">
                <a:latin typeface="Times New Roman" panose="02020603050405020304" pitchFamily="18" charset="0"/>
                <a:ea typeface="Calibri" panose="020F0502020204030204" pitchFamily="34" charset="0"/>
                <a:cs typeface="Times New Roman" panose="02020603050405020304" pitchFamily="18" charset="0"/>
              </a:rPr>
              <a:t>yd</a:t>
            </a:r>
            <a:endParaRPr lang="fr-FR" b="1" baseline="-25000" dirty="0">
              <a:latin typeface="Times New Roman" panose="02020603050405020304" pitchFamily="18" charset="0"/>
              <a:ea typeface="Calibri" panose="020F0502020204030204" pitchFamily="34" charset="0"/>
              <a:cs typeface="Times New Roman" panose="02020603050405020304" pitchFamily="18" charset="0"/>
            </a:endParaRPr>
          </a:p>
          <a:p>
            <a:pPr marL="0" indent="0" algn="r" rtl="1">
              <a:buNone/>
            </a:pPr>
            <a:r>
              <a:rPr lang="fr-FR" baseline="-25000" dirty="0" smtClean="0">
                <a:latin typeface="Times New Roman" panose="02020603050405020304" pitchFamily="18" charset="0"/>
                <a:ea typeface="Calibri" panose="020F0502020204030204" pitchFamily="34" charset="0"/>
                <a:cs typeface="Times New Roman" panose="02020603050405020304" pitchFamily="18" charset="0"/>
              </a:rPr>
              <a:t>       </a:t>
            </a:r>
            <a:r>
              <a:rPr lang="fr-FR" dirty="0" smtClean="0">
                <a:latin typeface="Times New Roman" panose="02020603050405020304" pitchFamily="18" charset="0"/>
                <a:cs typeface="Times New Roman" panose="02020603050405020304" pitchFamily="18" charset="0"/>
              </a:rPr>
              <a:t>Tr</a:t>
            </a:r>
            <a:r>
              <a:rPr lang="fr-FR" baseline="-25000" dirty="0" smtClean="0">
                <a:latin typeface="Times New Roman" panose="02020603050405020304" pitchFamily="18" charset="0"/>
                <a:cs typeface="Times New Roman" panose="02020603050405020304" pitchFamily="18" charset="0"/>
              </a:rPr>
              <a:t>+</a:t>
            </a:r>
            <a:r>
              <a:rPr lang="fr-FR" dirty="0" smtClean="0">
                <a:latin typeface="Times New Roman" panose="02020603050405020304" pitchFamily="18" charset="0"/>
                <a:cs typeface="Times New Roman" panose="02020603050405020304" pitchFamily="18" charset="0"/>
              </a:rPr>
              <a:t> I</a:t>
            </a:r>
            <a:r>
              <a:rPr lang="fr-FR" baseline="-25000" dirty="0" smtClean="0">
                <a:latin typeface="Times New Roman" panose="02020603050405020304" pitchFamily="18" charset="0"/>
                <a:cs typeface="Times New Roman" panose="02020603050405020304" pitchFamily="18" charset="0"/>
              </a:rPr>
              <a:t>+</a:t>
            </a:r>
            <a:r>
              <a:rPr lang="fr-FR" dirty="0" smtClean="0">
                <a:latin typeface="Times New Roman" panose="02020603050405020304" pitchFamily="18" charset="0"/>
                <a:cs typeface="Times New Roman" panose="02020603050405020304" pitchFamily="18" charset="0"/>
              </a:rPr>
              <a:t> G+X</a:t>
            </a:r>
            <a:endParaRPr lang="fr-FR" baseline="-25000" dirty="0" smtClean="0">
              <a:latin typeface="Times New Roman" panose="02020603050405020304" pitchFamily="18" charset="0"/>
              <a:cs typeface="Times New Roman" panose="02020603050405020304" pitchFamily="18" charset="0"/>
            </a:endParaRPr>
          </a:p>
          <a:p>
            <a:pPr>
              <a:buNone/>
            </a:pPr>
            <a:r>
              <a:rPr lang="fr-FR" dirty="0" smtClean="0">
                <a:latin typeface="Times New Roman" panose="02020603050405020304" pitchFamily="18" charset="0"/>
                <a:cs typeface="Times New Roman" panose="02020603050405020304" pitchFamily="18" charset="0"/>
              </a:rPr>
              <a:t>Tr</a:t>
            </a:r>
            <a:r>
              <a:rPr lang="fr-FR" baseline="-25000" dirty="0" smtClean="0">
                <a:latin typeface="Times New Roman" panose="02020603050405020304" pitchFamily="18" charset="0"/>
                <a:cs typeface="Times New Roman" panose="02020603050405020304" pitchFamily="18" charset="0"/>
              </a:rPr>
              <a:t>0+</a:t>
            </a:r>
            <a:r>
              <a:rPr lang="fr-FR" dirty="0">
                <a:latin typeface="Times New Roman" panose="02020603050405020304" pitchFamily="18" charset="0"/>
                <a:cs typeface="Times New Roman" panose="02020603050405020304" pitchFamily="18" charset="0"/>
              </a:rPr>
              <a:t> </a:t>
            </a:r>
            <a:r>
              <a:rPr lang="fr-FR" dirty="0" smtClean="0">
                <a:latin typeface="Times New Roman" panose="02020603050405020304" pitchFamily="18" charset="0"/>
                <a:cs typeface="Times New Roman" panose="02020603050405020304" pitchFamily="18" charset="0"/>
              </a:rPr>
              <a:t>I</a:t>
            </a:r>
            <a:r>
              <a:rPr lang="fr-FR" baseline="-25000" dirty="0" smtClean="0">
                <a:latin typeface="Times New Roman" panose="02020603050405020304" pitchFamily="18" charset="0"/>
                <a:cs typeface="Times New Roman" panose="02020603050405020304" pitchFamily="18" charset="0"/>
              </a:rPr>
              <a:t>o+</a:t>
            </a:r>
            <a:r>
              <a:rPr lang="fr-FR" dirty="0">
                <a:latin typeface="Times New Roman" panose="02020603050405020304" pitchFamily="18" charset="0"/>
                <a:cs typeface="Times New Roman" panose="02020603050405020304" pitchFamily="18" charset="0"/>
              </a:rPr>
              <a:t> </a:t>
            </a:r>
            <a:r>
              <a:rPr lang="fr-FR" dirty="0" smtClean="0">
                <a:latin typeface="Times New Roman" panose="02020603050405020304" pitchFamily="18" charset="0"/>
                <a:cs typeface="Times New Roman" panose="02020603050405020304" pitchFamily="18" charset="0"/>
              </a:rPr>
              <a:t>G</a:t>
            </a:r>
            <a:r>
              <a:rPr lang="fr-FR" baseline="-25000" dirty="0">
                <a:latin typeface="Times New Roman" panose="02020603050405020304" pitchFamily="18" charset="0"/>
                <a:cs typeface="Times New Roman" panose="02020603050405020304" pitchFamily="18" charset="0"/>
              </a:rPr>
              <a:t>0+X0</a:t>
            </a:r>
            <a:endParaRPr lang="fr-FR" baseline="-25000" dirty="0" smtClean="0">
              <a:latin typeface="Times New Roman" panose="02020603050405020304" pitchFamily="18" charset="0"/>
              <a:cs typeface="Times New Roman" panose="02020603050405020304" pitchFamily="18" charset="0"/>
            </a:endParaRPr>
          </a:p>
          <a:p>
            <a:pPr>
              <a:buNone/>
            </a:pPr>
            <a:r>
              <a:rPr lang="fr-FR" b="1" dirty="0" smtClean="0">
                <a:latin typeface="Times New Roman" panose="02020603050405020304" pitchFamily="18" charset="0"/>
                <a:cs typeface="Times New Roman" panose="02020603050405020304" pitchFamily="18" charset="0"/>
              </a:rPr>
              <a:t>     </a:t>
            </a:r>
          </a:p>
          <a:p>
            <a:pPr>
              <a:buNone/>
            </a:pPr>
            <a:r>
              <a:rPr lang="fr-FR" b="1" dirty="0" smtClean="0">
                <a:latin typeface="Times New Roman" panose="02020603050405020304" pitchFamily="18" charset="0"/>
                <a:cs typeface="Times New Roman" panose="02020603050405020304" pitchFamily="18" charset="0"/>
              </a:rPr>
              <a:t>                                                                                    y*                                                                          y</a:t>
            </a:r>
          </a:p>
          <a:p>
            <a:pPr>
              <a:buNone/>
            </a:pPr>
            <a:r>
              <a:rPr lang="fr-FR" sz="1400" dirty="0">
                <a:latin typeface="Times New Roman" panose="02020603050405020304" pitchFamily="18" charset="0"/>
                <a:cs typeface="Times New Roman" panose="02020603050405020304" pitchFamily="18" charset="0"/>
              </a:rPr>
              <a:t>–a+ Tr0+bTx0 - bTr0+ M0</a:t>
            </a:r>
            <a:endParaRPr lang="fr-FR" sz="1400" b="1" dirty="0">
              <a:latin typeface="Times New Roman" panose="02020603050405020304" pitchFamily="18" charset="0"/>
              <a:cs typeface="Times New Roman" panose="02020603050405020304" pitchFamily="18" charset="0"/>
            </a:endParaRPr>
          </a:p>
          <a:p>
            <a:pPr>
              <a:buNone/>
            </a:pPr>
            <a:r>
              <a:rPr lang="fr-FR" b="1" dirty="0" smtClean="0">
                <a:latin typeface="Times New Roman" panose="02020603050405020304" pitchFamily="18" charset="0"/>
                <a:cs typeface="Times New Roman" panose="02020603050405020304" pitchFamily="18" charset="0"/>
              </a:rPr>
              <a:t>                  </a:t>
            </a:r>
          </a:p>
          <a:p>
            <a:pPr>
              <a:buNone/>
            </a:pPr>
            <a:endParaRPr lang="fr-FR" b="1" dirty="0">
              <a:latin typeface="Times New Roman" panose="02020603050405020304" pitchFamily="18" charset="0"/>
              <a:cs typeface="Times New Roman" panose="02020603050405020304" pitchFamily="18" charset="0"/>
            </a:endParaRPr>
          </a:p>
          <a:p>
            <a:pPr>
              <a:buNone/>
            </a:pPr>
            <a:r>
              <a:rPr lang="fr-FR" b="1" dirty="0">
                <a:latin typeface="Times New Roman" panose="02020603050405020304" pitchFamily="18" charset="0"/>
                <a:cs typeface="Times New Roman" panose="02020603050405020304" pitchFamily="18" charset="0"/>
              </a:rPr>
              <a:t>                   </a:t>
            </a:r>
            <a:r>
              <a:rPr lang="fr-FR" dirty="0">
                <a:latin typeface="Times New Roman" panose="02020603050405020304" pitchFamily="18" charset="0"/>
                <a:cs typeface="Times New Roman" panose="02020603050405020304" pitchFamily="18" charset="0"/>
              </a:rPr>
              <a:t>-a</a:t>
            </a:r>
          </a:p>
          <a:p>
            <a:pPr>
              <a:buNone/>
            </a:pPr>
            <a:r>
              <a:rPr lang="fr-FR" b="1" dirty="0" smtClean="0">
                <a:latin typeface="Times New Roman" panose="02020603050405020304" pitchFamily="18" charset="0"/>
                <a:cs typeface="Times New Roman" panose="02020603050405020304" pitchFamily="18" charset="0"/>
              </a:rPr>
              <a:t>    </a:t>
            </a:r>
            <a:endParaRPr lang="fr-FR" dirty="0" smtClean="0">
              <a:latin typeface="Times New Roman" panose="02020603050405020304" pitchFamily="18" charset="0"/>
              <a:cs typeface="Times New Roman" panose="02020603050405020304" pitchFamily="18" charset="0"/>
            </a:endParaRPr>
          </a:p>
        </p:txBody>
      </p:sp>
      <p:cxnSp>
        <p:nvCxnSpPr>
          <p:cNvPr id="7" name="Connecteur droit avec flèche 6"/>
          <p:cNvCxnSpPr/>
          <p:nvPr/>
        </p:nvCxnSpPr>
        <p:spPr>
          <a:xfrm flipV="1">
            <a:off x="2408057" y="2767875"/>
            <a:ext cx="41564" cy="3886200"/>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9" name="Connecteur droit avec flèche 8"/>
          <p:cNvCxnSpPr/>
          <p:nvPr/>
        </p:nvCxnSpPr>
        <p:spPr>
          <a:xfrm>
            <a:off x="2449621" y="4782175"/>
            <a:ext cx="7325590" cy="41564"/>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1" name="Connecteur droit 10"/>
          <p:cNvCxnSpPr/>
          <p:nvPr/>
        </p:nvCxnSpPr>
        <p:spPr>
          <a:xfrm flipV="1">
            <a:off x="2441864" y="3380957"/>
            <a:ext cx="6982691" cy="3148446"/>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Connecteur droit 14"/>
          <p:cNvCxnSpPr/>
          <p:nvPr/>
        </p:nvCxnSpPr>
        <p:spPr>
          <a:xfrm flipV="1">
            <a:off x="2449621" y="2918073"/>
            <a:ext cx="5617999" cy="262753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 name="Connecteur droit 16"/>
          <p:cNvCxnSpPr/>
          <p:nvPr/>
        </p:nvCxnSpPr>
        <p:spPr>
          <a:xfrm flipV="1">
            <a:off x="2470403" y="4018747"/>
            <a:ext cx="7959436" cy="41564"/>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 name="Connecteur droit 20"/>
          <p:cNvCxnSpPr/>
          <p:nvPr/>
        </p:nvCxnSpPr>
        <p:spPr>
          <a:xfrm flipH="1">
            <a:off x="5718220" y="4082910"/>
            <a:ext cx="586" cy="699265"/>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5" name="Connecteur droit 4"/>
          <p:cNvCxnSpPr/>
          <p:nvPr/>
        </p:nvCxnSpPr>
        <p:spPr>
          <a:xfrm>
            <a:off x="10760870" y="1401309"/>
            <a:ext cx="238990" cy="290945"/>
          </a:xfrm>
          <a:prstGeom prst="line">
            <a:avLst/>
          </a:prstGeom>
          <a:ln w="127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8" name="Connecteur droit 7"/>
          <p:cNvCxnSpPr/>
          <p:nvPr/>
        </p:nvCxnSpPr>
        <p:spPr>
          <a:xfrm>
            <a:off x="7864001" y="1309256"/>
            <a:ext cx="176645" cy="280555"/>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Connecteur droit 11"/>
          <p:cNvCxnSpPr/>
          <p:nvPr/>
        </p:nvCxnSpPr>
        <p:spPr>
          <a:xfrm>
            <a:off x="8399925" y="1266227"/>
            <a:ext cx="145473" cy="280555"/>
          </a:xfrm>
          <a:prstGeom prst="line">
            <a:avLst/>
          </a:prstGeom>
        </p:spPr>
        <p:style>
          <a:lnRef idx="1">
            <a:schemeClr val="accent1"/>
          </a:lnRef>
          <a:fillRef idx="0">
            <a:schemeClr val="accent1"/>
          </a:fillRef>
          <a:effectRef idx="0">
            <a:schemeClr val="accent1"/>
          </a:effectRef>
          <a:fontRef idx="minor">
            <a:schemeClr val="tx1"/>
          </a:fontRef>
        </p:style>
      </p:cxnSp>
      <p:cxnSp>
        <p:nvCxnSpPr>
          <p:cNvPr id="14" name="Connecteur droit 13"/>
          <p:cNvCxnSpPr/>
          <p:nvPr/>
        </p:nvCxnSpPr>
        <p:spPr>
          <a:xfrm>
            <a:off x="2235921" y="1556043"/>
            <a:ext cx="205943" cy="379266"/>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transition>
    <p:wipe dir="d"/>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747472" y="128789"/>
            <a:ext cx="9332912" cy="566670"/>
          </a:xfrm>
        </p:spPr>
        <p:txBody>
          <a:bodyPr>
            <a:normAutofit/>
          </a:bodyPr>
          <a:lstStyle/>
          <a:p>
            <a:pPr algn="r" rtl="1"/>
            <a:r>
              <a:rPr lang="ar-SA" sz="2800" b="1" dirty="0" smtClean="0">
                <a:latin typeface="Traditional Arabic" panose="02020603050405020304" pitchFamily="18" charset="-78"/>
                <a:cs typeface="Traditional Arabic" panose="02020603050405020304" pitchFamily="18" charset="-78"/>
              </a:rPr>
              <a:t>تحديد </a:t>
            </a:r>
            <a:r>
              <a:rPr lang="ar-SA" sz="2800" b="1" dirty="0">
                <a:latin typeface="Traditional Arabic" panose="02020603050405020304" pitchFamily="18" charset="-78"/>
                <a:cs typeface="Traditional Arabic" panose="02020603050405020304" pitchFamily="18" charset="-78"/>
              </a:rPr>
              <a:t>معادلة الدخل التوازني بافتراض أن الضرائب تابعة في </a:t>
            </a:r>
            <a:r>
              <a:rPr lang="ar-SA" sz="2800" b="1" dirty="0" smtClean="0">
                <a:latin typeface="Traditional Arabic" panose="02020603050405020304" pitchFamily="18" charset="-78"/>
                <a:cs typeface="Traditional Arabic" panose="02020603050405020304" pitchFamily="18" charset="-78"/>
              </a:rPr>
              <a:t>الدخل</a:t>
            </a:r>
            <a:r>
              <a:rPr lang="ar-DZ" sz="2800" b="1" dirty="0" smtClean="0">
                <a:latin typeface="Traditional Arabic" panose="02020603050405020304" pitchFamily="18" charset="-78"/>
                <a:cs typeface="Traditional Arabic" panose="02020603050405020304" pitchFamily="18" charset="-78"/>
              </a:rPr>
              <a:t> :</a:t>
            </a:r>
            <a:endParaRPr lang="fr-FR" sz="2800" b="1" dirty="0">
              <a:latin typeface="Traditional Arabic" panose="02020603050405020304" pitchFamily="18" charset="-78"/>
              <a:cs typeface="Traditional Arabic" panose="02020603050405020304" pitchFamily="18" charset="-78"/>
            </a:endParaRPr>
          </a:p>
        </p:txBody>
      </p:sp>
      <p:sp>
        <p:nvSpPr>
          <p:cNvPr id="3" name="Espace réservé du contenu 2"/>
          <p:cNvSpPr>
            <a:spLocks noGrp="1"/>
          </p:cNvSpPr>
          <p:nvPr>
            <p:ph idx="1"/>
          </p:nvPr>
        </p:nvSpPr>
        <p:spPr>
          <a:xfrm>
            <a:off x="270456" y="695459"/>
            <a:ext cx="11809928" cy="6452316"/>
          </a:xfrm>
        </p:spPr>
        <p:txBody>
          <a:bodyPr>
            <a:noAutofit/>
          </a:bodyPr>
          <a:lstStyle/>
          <a:p>
            <a:pPr rtl="1">
              <a:buNone/>
            </a:pPr>
            <a:r>
              <a:rPr lang="fr-FR" sz="2400" dirty="0" smtClean="0">
                <a:latin typeface="Times New Roman" panose="02020603050405020304" pitchFamily="18" charset="0"/>
                <a:cs typeface="Times New Roman" panose="02020603050405020304" pitchFamily="18" charset="0"/>
              </a:rPr>
              <a:t>C </a:t>
            </a:r>
            <a:r>
              <a:rPr lang="fr-FR" sz="2400" dirty="0">
                <a:latin typeface="Times New Roman" panose="02020603050405020304" pitchFamily="18" charset="0"/>
                <a:cs typeface="Times New Roman" panose="02020603050405020304" pitchFamily="18" charset="0"/>
              </a:rPr>
              <a:t>= a + </a:t>
            </a:r>
            <a:r>
              <a:rPr lang="fr-FR" sz="2400" dirty="0" err="1">
                <a:latin typeface="Times New Roman" panose="02020603050405020304" pitchFamily="18" charset="0"/>
                <a:cs typeface="Times New Roman" panose="02020603050405020304" pitchFamily="18" charset="0"/>
              </a:rPr>
              <a:t>byd</a:t>
            </a:r>
            <a:endParaRPr lang="fr-FR" sz="2400" dirty="0">
              <a:latin typeface="Times New Roman" panose="02020603050405020304" pitchFamily="18" charset="0"/>
              <a:cs typeface="Times New Roman" panose="02020603050405020304" pitchFamily="18" charset="0"/>
            </a:endParaRPr>
          </a:p>
          <a:p>
            <a:pPr marL="0" indent="0">
              <a:buNone/>
            </a:pPr>
            <a:r>
              <a:rPr lang="fr-FR" sz="2400" dirty="0">
                <a:latin typeface="Times New Roman" panose="02020603050405020304" pitchFamily="18" charset="0"/>
                <a:cs typeface="Times New Roman" panose="02020603050405020304" pitchFamily="18" charset="0"/>
              </a:rPr>
              <a:t>I = </a:t>
            </a:r>
            <a:r>
              <a:rPr lang="fr-FR" sz="2400" dirty="0" smtClean="0">
                <a:latin typeface="Times New Roman" panose="02020603050405020304" pitchFamily="18" charset="0"/>
                <a:cs typeface="Times New Roman" panose="02020603050405020304" pitchFamily="18" charset="0"/>
              </a:rPr>
              <a:t>I</a:t>
            </a:r>
            <a:r>
              <a:rPr lang="fr-FR" sz="2400" baseline="-25000" dirty="0">
                <a:latin typeface="Times New Roman" panose="02020603050405020304" pitchFamily="18" charset="0"/>
                <a:cs typeface="Times New Roman" panose="02020603050405020304" pitchFamily="18" charset="0"/>
              </a:rPr>
              <a:t>0</a:t>
            </a:r>
            <a:r>
              <a:rPr lang="fr-FR" sz="2400" dirty="0" smtClean="0">
                <a:latin typeface="Times New Roman" panose="02020603050405020304" pitchFamily="18" charset="0"/>
                <a:cs typeface="Times New Roman" panose="02020603050405020304" pitchFamily="18" charset="0"/>
              </a:rPr>
              <a:t> </a:t>
            </a:r>
            <a:r>
              <a:rPr lang="fr-FR" sz="2400" dirty="0">
                <a:latin typeface="Times New Roman" panose="02020603050405020304" pitchFamily="18" charset="0"/>
                <a:cs typeface="Times New Roman" panose="02020603050405020304" pitchFamily="18" charset="0"/>
              </a:rPr>
              <a:t>+ </a:t>
            </a:r>
            <a:r>
              <a:rPr lang="fr-FR" sz="2400" dirty="0" err="1">
                <a:latin typeface="Times New Roman" panose="02020603050405020304" pitchFamily="18" charset="0"/>
                <a:cs typeface="Times New Roman" panose="02020603050405020304" pitchFamily="18" charset="0"/>
              </a:rPr>
              <a:t>ry</a:t>
            </a:r>
            <a:endParaRPr lang="fr-FR" sz="2400" dirty="0">
              <a:latin typeface="Times New Roman" panose="02020603050405020304" pitchFamily="18" charset="0"/>
              <a:cs typeface="Times New Roman" panose="02020603050405020304" pitchFamily="18" charset="0"/>
            </a:endParaRPr>
          </a:p>
          <a:p>
            <a:pPr marL="0" indent="0">
              <a:buNone/>
            </a:pPr>
            <a:r>
              <a:rPr lang="fr-FR" sz="2400" dirty="0">
                <a:latin typeface="Times New Roman" panose="02020603050405020304" pitchFamily="18" charset="0"/>
                <a:cs typeface="Times New Roman" panose="02020603050405020304" pitchFamily="18" charset="0"/>
              </a:rPr>
              <a:t>G = G</a:t>
            </a:r>
            <a:r>
              <a:rPr lang="fr-FR" sz="2400" baseline="-25000" dirty="0">
                <a:latin typeface="Times New Roman" panose="02020603050405020304" pitchFamily="18" charset="0"/>
                <a:cs typeface="Times New Roman" panose="02020603050405020304" pitchFamily="18" charset="0"/>
              </a:rPr>
              <a:t>0</a:t>
            </a:r>
            <a:r>
              <a:rPr lang="fr-FR" sz="2400" dirty="0">
                <a:latin typeface="Times New Roman" panose="02020603050405020304" pitchFamily="18" charset="0"/>
                <a:cs typeface="Times New Roman" panose="02020603050405020304" pitchFamily="18" charset="0"/>
              </a:rPr>
              <a:t>, </a:t>
            </a:r>
            <a:r>
              <a:rPr lang="fr-FR" sz="2400" dirty="0" err="1">
                <a:latin typeface="Times New Roman" panose="02020603050405020304" pitchFamily="18" charset="0"/>
                <a:cs typeface="Times New Roman" panose="02020603050405020304" pitchFamily="18" charset="0"/>
              </a:rPr>
              <a:t>Tx</a:t>
            </a:r>
            <a:r>
              <a:rPr lang="fr-FR" sz="2400" dirty="0">
                <a:latin typeface="Times New Roman" panose="02020603050405020304" pitchFamily="18" charset="0"/>
                <a:cs typeface="Times New Roman" panose="02020603050405020304" pitchFamily="18" charset="0"/>
              </a:rPr>
              <a:t> = Tx</a:t>
            </a:r>
            <a:r>
              <a:rPr lang="fr-FR" sz="2400" baseline="-25000" dirty="0">
                <a:latin typeface="Times New Roman" panose="02020603050405020304" pitchFamily="18" charset="0"/>
                <a:cs typeface="Times New Roman" panose="02020603050405020304" pitchFamily="18" charset="0"/>
              </a:rPr>
              <a:t>0</a:t>
            </a:r>
            <a:r>
              <a:rPr lang="fr-FR" sz="2400" dirty="0">
                <a:latin typeface="Times New Roman" panose="02020603050405020304" pitchFamily="18" charset="0"/>
                <a:cs typeface="Times New Roman" panose="02020603050405020304" pitchFamily="18" charset="0"/>
              </a:rPr>
              <a:t> + </a:t>
            </a:r>
            <a:r>
              <a:rPr lang="fr-FR" sz="2400" dirty="0" err="1">
                <a:latin typeface="Times New Roman" panose="02020603050405020304" pitchFamily="18" charset="0"/>
                <a:cs typeface="Times New Roman" panose="02020603050405020304" pitchFamily="18" charset="0"/>
              </a:rPr>
              <a:t>ty</a:t>
            </a:r>
            <a:r>
              <a:rPr lang="fr-FR" sz="2400" dirty="0">
                <a:latin typeface="Times New Roman" panose="02020603050405020304" pitchFamily="18" charset="0"/>
                <a:cs typeface="Times New Roman" panose="02020603050405020304" pitchFamily="18" charset="0"/>
              </a:rPr>
              <a:t> ,Tr = </a:t>
            </a:r>
            <a:r>
              <a:rPr lang="fr-FR" sz="2400" dirty="0" smtClean="0">
                <a:latin typeface="Times New Roman" panose="02020603050405020304" pitchFamily="18" charset="0"/>
                <a:cs typeface="Times New Roman" panose="02020603050405020304" pitchFamily="18" charset="0"/>
              </a:rPr>
              <a:t>Tr</a:t>
            </a:r>
            <a:r>
              <a:rPr lang="fr-FR" sz="2400" baseline="-25000" dirty="0" smtClean="0">
                <a:latin typeface="Times New Roman" panose="02020603050405020304" pitchFamily="18" charset="0"/>
                <a:cs typeface="Times New Roman" panose="02020603050405020304" pitchFamily="18" charset="0"/>
              </a:rPr>
              <a:t>0    </a:t>
            </a:r>
            <a:r>
              <a:rPr lang="fr-FR" sz="2400" dirty="0" smtClean="0">
                <a:latin typeface="Times New Roman" panose="02020603050405020304" pitchFamily="18" charset="0"/>
                <a:cs typeface="Times New Roman" panose="02020603050405020304" pitchFamily="18" charset="0"/>
              </a:rPr>
              <a:t> .X=X</a:t>
            </a:r>
            <a:r>
              <a:rPr lang="fr-FR" sz="2400" baseline="-25000" dirty="0">
                <a:latin typeface="Times New Roman" panose="02020603050405020304" pitchFamily="18" charset="0"/>
                <a:cs typeface="Times New Roman" panose="02020603050405020304" pitchFamily="18" charset="0"/>
              </a:rPr>
              <a:t>0</a:t>
            </a:r>
            <a:r>
              <a:rPr lang="fr-FR" sz="2400" dirty="0" smtClean="0">
                <a:latin typeface="Times New Roman" panose="02020603050405020304" pitchFamily="18" charset="0"/>
                <a:cs typeface="Times New Roman" panose="02020603050405020304" pitchFamily="18" charset="0"/>
              </a:rPr>
              <a:t>;   M=M</a:t>
            </a:r>
            <a:r>
              <a:rPr lang="fr-FR" sz="2400" baseline="-25000" dirty="0">
                <a:latin typeface="Times New Roman" panose="02020603050405020304" pitchFamily="18" charset="0"/>
                <a:cs typeface="Times New Roman" panose="02020603050405020304" pitchFamily="18" charset="0"/>
              </a:rPr>
              <a:t>0</a:t>
            </a:r>
            <a:r>
              <a:rPr lang="fr-FR" sz="2400" dirty="0" smtClean="0">
                <a:latin typeface="Times New Roman" panose="02020603050405020304" pitchFamily="18" charset="0"/>
                <a:cs typeface="Times New Roman" panose="02020603050405020304" pitchFamily="18" charset="0"/>
              </a:rPr>
              <a:t>+my</a:t>
            </a:r>
            <a:endParaRPr lang="fr-FR" sz="2400" baseline="-25000" dirty="0" smtClean="0">
              <a:latin typeface="Times New Roman" panose="02020603050405020304" pitchFamily="18" charset="0"/>
              <a:cs typeface="Times New Roman" panose="02020603050405020304" pitchFamily="18" charset="0"/>
            </a:endParaRPr>
          </a:p>
          <a:p>
            <a:pPr marL="0" indent="0" algn="r" rtl="1">
              <a:buNone/>
            </a:pPr>
            <a:r>
              <a:rPr lang="ar-DZ" sz="2400" b="1" dirty="0" smtClean="0">
                <a:latin typeface="Times New Roman" panose="02020603050405020304" pitchFamily="18" charset="0"/>
                <a:cs typeface="Times New Roman" panose="02020603050405020304" pitchFamily="18" charset="0"/>
              </a:rPr>
              <a:t>1</a:t>
            </a:r>
            <a:r>
              <a:rPr lang="fr-FR" sz="2400" b="1" dirty="0" smtClean="0">
                <a:latin typeface="Times New Roman" panose="02020603050405020304" pitchFamily="18" charset="0"/>
                <a:cs typeface="Times New Roman" panose="02020603050405020304" pitchFamily="18" charset="0"/>
              </a:rPr>
              <a:t>.</a:t>
            </a:r>
            <a:r>
              <a:rPr lang="ar-SA" sz="2400" b="1" dirty="0" smtClean="0">
                <a:latin typeface="Times New Roman" panose="02020603050405020304" pitchFamily="18" charset="0"/>
                <a:cs typeface="Times New Roman" panose="02020603050405020304" pitchFamily="18" charset="0"/>
              </a:rPr>
              <a:t>طريقة عرض الكلي يساوي طل</a:t>
            </a:r>
            <a:r>
              <a:rPr lang="ar-DZ" sz="2400" b="1" dirty="0" smtClean="0">
                <a:latin typeface="Times New Roman" panose="02020603050405020304" pitchFamily="18" charset="0"/>
                <a:cs typeface="Times New Roman" panose="02020603050405020304" pitchFamily="18" charset="0"/>
              </a:rPr>
              <a:t>ب</a:t>
            </a:r>
            <a:r>
              <a:rPr lang="ar-SA" sz="2400" b="1" dirty="0" smtClean="0">
                <a:latin typeface="Times New Roman" panose="02020603050405020304" pitchFamily="18" charset="0"/>
                <a:cs typeface="Times New Roman" panose="02020603050405020304" pitchFamily="18" charset="0"/>
              </a:rPr>
              <a:t> كلي</a:t>
            </a:r>
            <a:r>
              <a:rPr lang="fr-FR" sz="2400" b="1" dirty="0" smtClean="0">
                <a:latin typeface="Times New Roman" panose="02020603050405020304" pitchFamily="18" charset="0"/>
                <a:cs typeface="Times New Roman" panose="02020603050405020304" pitchFamily="18" charset="0"/>
              </a:rPr>
              <a:t>:</a:t>
            </a:r>
            <a:endParaRPr lang="fr-FR" sz="2400" dirty="0" smtClean="0">
              <a:latin typeface="Times New Roman" panose="02020603050405020304" pitchFamily="18" charset="0"/>
              <a:cs typeface="Times New Roman" panose="02020603050405020304" pitchFamily="18" charset="0"/>
            </a:endParaRPr>
          </a:p>
          <a:p>
            <a:pPr marL="0" indent="0" rtl="1">
              <a:buNone/>
            </a:pPr>
            <a:r>
              <a:rPr lang="fr-FR" sz="2400" dirty="0" smtClean="0">
                <a:latin typeface="Times New Roman" panose="02020603050405020304" pitchFamily="18" charset="0"/>
                <a:cs typeface="Times New Roman" panose="02020603050405020304" pitchFamily="18" charset="0"/>
              </a:rPr>
              <a:t>y </a:t>
            </a:r>
            <a:r>
              <a:rPr lang="fr-FR" sz="2400" dirty="0">
                <a:latin typeface="Times New Roman" panose="02020603050405020304" pitchFamily="18" charset="0"/>
                <a:cs typeface="Times New Roman" panose="02020603050405020304" pitchFamily="18" charset="0"/>
              </a:rPr>
              <a:t>= C + I + </a:t>
            </a:r>
            <a:r>
              <a:rPr lang="fr-FR" sz="2400" dirty="0" smtClean="0">
                <a:latin typeface="Times New Roman" panose="02020603050405020304" pitchFamily="18" charset="0"/>
                <a:cs typeface="Times New Roman" panose="02020603050405020304" pitchFamily="18" charset="0"/>
              </a:rPr>
              <a:t>G+X-M</a:t>
            </a:r>
            <a:endParaRPr lang="fr-FR" sz="2400" dirty="0">
              <a:latin typeface="Times New Roman" panose="02020603050405020304" pitchFamily="18" charset="0"/>
              <a:cs typeface="Times New Roman" panose="02020603050405020304" pitchFamily="18" charset="0"/>
            </a:endParaRPr>
          </a:p>
          <a:p>
            <a:pPr marL="0" indent="0" rtl="1">
              <a:buNone/>
            </a:pPr>
            <a:endParaRPr lang="fr-FR" sz="2400" dirty="0">
              <a:latin typeface="Times New Roman" panose="02020603050405020304" pitchFamily="18" charset="0"/>
              <a:cs typeface="Times New Roman" panose="02020603050405020304" pitchFamily="18" charset="0"/>
            </a:endParaRPr>
          </a:p>
          <a:p>
            <a:pPr lvl="0" rtl="1">
              <a:buClr>
                <a:srgbClr val="A53010"/>
              </a:buClr>
              <a:buNone/>
            </a:pPr>
            <a:r>
              <a:rPr lang="fr-FR" sz="2400" dirty="0">
                <a:latin typeface="Times New Roman" panose="02020603050405020304" pitchFamily="18" charset="0"/>
                <a:cs typeface="Times New Roman" panose="02020603050405020304" pitchFamily="18" charset="0"/>
              </a:rPr>
              <a:t>y = a + b(y–Tx</a:t>
            </a:r>
            <a:r>
              <a:rPr lang="fr-FR" sz="2400" baseline="-25000" dirty="0">
                <a:latin typeface="Times New Roman" panose="02020603050405020304" pitchFamily="18" charset="0"/>
                <a:cs typeface="Times New Roman" panose="02020603050405020304" pitchFamily="18" charset="0"/>
              </a:rPr>
              <a:t>0</a:t>
            </a:r>
            <a:r>
              <a:rPr lang="fr-FR" sz="2400" dirty="0">
                <a:latin typeface="Times New Roman" panose="02020603050405020304" pitchFamily="18" charset="0"/>
                <a:cs typeface="Times New Roman" panose="02020603050405020304" pitchFamily="18" charset="0"/>
              </a:rPr>
              <a:t>– </a:t>
            </a:r>
            <a:r>
              <a:rPr lang="fr-FR" sz="2400" dirty="0" err="1">
                <a:latin typeface="Times New Roman" panose="02020603050405020304" pitchFamily="18" charset="0"/>
                <a:cs typeface="Times New Roman" panose="02020603050405020304" pitchFamily="18" charset="0"/>
              </a:rPr>
              <a:t>ty</a:t>
            </a:r>
            <a:r>
              <a:rPr lang="fr-FR" sz="2400" dirty="0">
                <a:latin typeface="Times New Roman" panose="02020603050405020304" pitchFamily="18" charset="0"/>
                <a:cs typeface="Times New Roman" panose="02020603050405020304" pitchFamily="18" charset="0"/>
              </a:rPr>
              <a:t> +Tr</a:t>
            </a:r>
            <a:r>
              <a:rPr lang="fr-FR" sz="2400" baseline="-25000" dirty="0">
                <a:latin typeface="Times New Roman" panose="02020603050405020304" pitchFamily="18" charset="0"/>
                <a:cs typeface="Times New Roman" panose="02020603050405020304" pitchFamily="18" charset="0"/>
              </a:rPr>
              <a:t>0</a:t>
            </a:r>
            <a:r>
              <a:rPr lang="fr-FR" sz="2400" dirty="0">
                <a:latin typeface="Times New Roman" panose="02020603050405020304" pitchFamily="18" charset="0"/>
                <a:cs typeface="Times New Roman" panose="02020603050405020304" pitchFamily="18" charset="0"/>
              </a:rPr>
              <a:t>) + I</a:t>
            </a:r>
            <a:r>
              <a:rPr lang="fr-FR" sz="2400" baseline="-25000" dirty="0">
                <a:latin typeface="Times New Roman" panose="02020603050405020304" pitchFamily="18" charset="0"/>
                <a:cs typeface="Times New Roman" panose="02020603050405020304" pitchFamily="18" charset="0"/>
              </a:rPr>
              <a:t>0</a:t>
            </a:r>
            <a:r>
              <a:rPr lang="fr-FR" sz="2400" dirty="0">
                <a:latin typeface="Times New Roman" panose="02020603050405020304" pitchFamily="18" charset="0"/>
                <a:cs typeface="Times New Roman" panose="02020603050405020304" pitchFamily="18" charset="0"/>
              </a:rPr>
              <a:t> + </a:t>
            </a:r>
            <a:r>
              <a:rPr lang="fr-FR" sz="2400" dirty="0" err="1">
                <a:latin typeface="Times New Roman" panose="02020603050405020304" pitchFamily="18" charset="0"/>
                <a:cs typeface="Times New Roman" panose="02020603050405020304" pitchFamily="18" charset="0"/>
              </a:rPr>
              <a:t>ry</a:t>
            </a:r>
            <a:r>
              <a:rPr lang="fr-FR" sz="2400" dirty="0">
                <a:latin typeface="Times New Roman" panose="02020603050405020304" pitchFamily="18" charset="0"/>
                <a:cs typeface="Times New Roman" panose="02020603050405020304" pitchFamily="18" charset="0"/>
              </a:rPr>
              <a:t> + </a:t>
            </a:r>
            <a:r>
              <a:rPr lang="fr-FR" sz="2400" dirty="0" smtClean="0">
                <a:latin typeface="Times New Roman" panose="02020603050405020304" pitchFamily="18" charset="0"/>
                <a:cs typeface="Times New Roman" panose="02020603050405020304" pitchFamily="18" charset="0"/>
              </a:rPr>
              <a:t>G</a:t>
            </a:r>
            <a:r>
              <a:rPr lang="fr-FR" sz="2400" baseline="-25000" dirty="0" smtClean="0">
                <a:latin typeface="Times New Roman" panose="02020603050405020304" pitchFamily="18" charset="0"/>
                <a:cs typeface="Times New Roman" panose="02020603050405020304" pitchFamily="18" charset="0"/>
              </a:rPr>
              <a:t>0   </a:t>
            </a:r>
            <a:r>
              <a:rPr lang="fr-FR" sz="2400" dirty="0">
                <a:solidFill>
                  <a:prstClr val="black">
                    <a:lumMod val="75000"/>
                    <a:lumOff val="25000"/>
                  </a:prstClr>
                </a:solidFill>
                <a:latin typeface="Times New Roman" panose="02020603050405020304" pitchFamily="18" charset="0"/>
                <a:cs typeface="Times New Roman" panose="02020603050405020304" pitchFamily="18" charset="0"/>
              </a:rPr>
              <a:t>+ </a:t>
            </a:r>
            <a:r>
              <a:rPr lang="fr-FR" sz="2400" dirty="0" smtClean="0">
                <a:solidFill>
                  <a:prstClr val="black">
                    <a:lumMod val="75000"/>
                    <a:lumOff val="25000"/>
                  </a:prstClr>
                </a:solidFill>
                <a:latin typeface="Times New Roman" panose="02020603050405020304" pitchFamily="18" charset="0"/>
                <a:cs typeface="Times New Roman" panose="02020603050405020304" pitchFamily="18" charset="0"/>
              </a:rPr>
              <a:t>X</a:t>
            </a:r>
            <a:r>
              <a:rPr lang="fr-FR" sz="2400" baseline="-25000" dirty="0">
                <a:latin typeface="Times New Roman" panose="02020603050405020304" pitchFamily="18" charset="0"/>
                <a:cs typeface="Times New Roman" panose="02020603050405020304" pitchFamily="18" charset="0"/>
              </a:rPr>
              <a:t>0</a:t>
            </a:r>
            <a:r>
              <a:rPr lang="fr-FR" sz="2400" dirty="0" smtClean="0">
                <a:solidFill>
                  <a:prstClr val="black">
                    <a:lumMod val="75000"/>
                    <a:lumOff val="25000"/>
                  </a:prstClr>
                </a:solidFill>
                <a:latin typeface="Times New Roman" panose="02020603050405020304" pitchFamily="18" charset="0"/>
                <a:cs typeface="Times New Roman" panose="02020603050405020304" pitchFamily="18" charset="0"/>
              </a:rPr>
              <a:t>– M</a:t>
            </a:r>
            <a:r>
              <a:rPr lang="fr-FR" sz="2400" baseline="-25000" dirty="0">
                <a:latin typeface="Times New Roman" panose="02020603050405020304" pitchFamily="18" charset="0"/>
                <a:cs typeface="Times New Roman" panose="02020603050405020304" pitchFamily="18" charset="0"/>
              </a:rPr>
              <a:t>0</a:t>
            </a:r>
            <a:r>
              <a:rPr lang="fr-FR" sz="2400" dirty="0" smtClean="0">
                <a:solidFill>
                  <a:prstClr val="black">
                    <a:lumMod val="75000"/>
                    <a:lumOff val="25000"/>
                  </a:prstClr>
                </a:solidFill>
                <a:latin typeface="Times New Roman" panose="02020603050405020304" pitchFamily="18" charset="0"/>
                <a:cs typeface="Times New Roman" panose="02020603050405020304" pitchFamily="18" charset="0"/>
              </a:rPr>
              <a:t> </a:t>
            </a:r>
            <a:r>
              <a:rPr lang="fr-FR" sz="2400" dirty="0">
                <a:solidFill>
                  <a:prstClr val="black">
                    <a:lumMod val="75000"/>
                    <a:lumOff val="25000"/>
                  </a:prstClr>
                </a:solidFill>
                <a:latin typeface="Times New Roman" panose="02020603050405020304" pitchFamily="18" charset="0"/>
                <a:cs typeface="Times New Roman" panose="02020603050405020304" pitchFamily="18" charset="0"/>
              </a:rPr>
              <a:t>– </a:t>
            </a:r>
            <a:r>
              <a:rPr lang="fr-FR" sz="2400" dirty="0" err="1">
                <a:solidFill>
                  <a:prstClr val="black">
                    <a:lumMod val="75000"/>
                    <a:lumOff val="25000"/>
                  </a:prstClr>
                </a:solidFill>
                <a:latin typeface="Times New Roman" panose="02020603050405020304" pitchFamily="18" charset="0"/>
                <a:cs typeface="Times New Roman" panose="02020603050405020304" pitchFamily="18" charset="0"/>
              </a:rPr>
              <a:t>my</a:t>
            </a:r>
            <a:endParaRPr lang="fr-FR" sz="2400" dirty="0">
              <a:solidFill>
                <a:prstClr val="black">
                  <a:lumMod val="75000"/>
                  <a:lumOff val="25000"/>
                </a:prstClr>
              </a:solidFill>
              <a:latin typeface="Times New Roman" panose="02020603050405020304" pitchFamily="18" charset="0"/>
              <a:cs typeface="Times New Roman" panose="02020603050405020304" pitchFamily="18" charset="0"/>
            </a:endParaRPr>
          </a:p>
          <a:p>
            <a:pPr marL="0" indent="0">
              <a:buNone/>
            </a:pPr>
            <a:endParaRPr lang="fr-FR" sz="2400" baseline="-25000" dirty="0">
              <a:latin typeface="Times New Roman" panose="02020603050405020304" pitchFamily="18" charset="0"/>
              <a:cs typeface="Times New Roman" panose="02020603050405020304" pitchFamily="18" charset="0"/>
            </a:endParaRPr>
          </a:p>
          <a:p>
            <a:pPr lvl="0" rtl="1">
              <a:buClr>
                <a:srgbClr val="A53010"/>
              </a:buClr>
              <a:buNone/>
            </a:pPr>
            <a:r>
              <a:rPr lang="fr-FR" sz="2400" dirty="0">
                <a:latin typeface="Times New Roman" panose="02020603050405020304" pitchFamily="18" charset="0"/>
                <a:cs typeface="Times New Roman" panose="02020603050405020304" pitchFamily="18" charset="0"/>
              </a:rPr>
              <a:t> y= a + b y – bTx</a:t>
            </a:r>
            <a:r>
              <a:rPr lang="fr-FR" sz="2400" baseline="-25000" dirty="0">
                <a:latin typeface="Times New Roman" panose="02020603050405020304" pitchFamily="18" charset="0"/>
                <a:cs typeface="Times New Roman" panose="02020603050405020304" pitchFamily="18" charset="0"/>
              </a:rPr>
              <a:t>0</a:t>
            </a:r>
            <a:r>
              <a:rPr lang="fr-FR" sz="2400" dirty="0">
                <a:latin typeface="Times New Roman" panose="02020603050405020304" pitchFamily="18" charset="0"/>
                <a:cs typeface="Times New Roman" panose="02020603050405020304" pitchFamily="18" charset="0"/>
              </a:rPr>
              <a:t>– </a:t>
            </a:r>
            <a:r>
              <a:rPr lang="fr-FR" sz="2400" dirty="0" err="1">
                <a:latin typeface="Times New Roman" panose="02020603050405020304" pitchFamily="18" charset="0"/>
                <a:cs typeface="Times New Roman" panose="02020603050405020304" pitchFamily="18" charset="0"/>
              </a:rPr>
              <a:t>bty</a:t>
            </a:r>
            <a:r>
              <a:rPr lang="fr-FR" sz="2400" dirty="0">
                <a:latin typeface="Times New Roman" panose="02020603050405020304" pitchFamily="18" charset="0"/>
                <a:cs typeface="Times New Roman" panose="02020603050405020304" pitchFamily="18" charset="0"/>
              </a:rPr>
              <a:t> +bTr</a:t>
            </a:r>
            <a:r>
              <a:rPr lang="fr-FR" sz="2400" baseline="-25000" dirty="0">
                <a:latin typeface="Times New Roman" panose="02020603050405020304" pitchFamily="18" charset="0"/>
                <a:cs typeface="Times New Roman" panose="02020603050405020304" pitchFamily="18" charset="0"/>
              </a:rPr>
              <a:t>0</a:t>
            </a:r>
            <a:r>
              <a:rPr lang="fr-FR" sz="2400" dirty="0">
                <a:latin typeface="Times New Roman" panose="02020603050405020304" pitchFamily="18" charset="0"/>
                <a:cs typeface="Times New Roman" panose="02020603050405020304" pitchFamily="18" charset="0"/>
              </a:rPr>
              <a:t> + I</a:t>
            </a:r>
            <a:r>
              <a:rPr lang="fr-FR" sz="2400" baseline="-25000" dirty="0">
                <a:latin typeface="Times New Roman" panose="02020603050405020304" pitchFamily="18" charset="0"/>
                <a:cs typeface="Times New Roman" panose="02020603050405020304" pitchFamily="18" charset="0"/>
              </a:rPr>
              <a:t>0</a:t>
            </a:r>
            <a:r>
              <a:rPr lang="fr-FR" sz="2400" dirty="0">
                <a:latin typeface="Times New Roman" panose="02020603050405020304" pitchFamily="18" charset="0"/>
                <a:cs typeface="Times New Roman" panose="02020603050405020304" pitchFamily="18" charset="0"/>
              </a:rPr>
              <a:t> + </a:t>
            </a:r>
            <a:r>
              <a:rPr lang="fr-FR" sz="2400" dirty="0" err="1">
                <a:latin typeface="Times New Roman" panose="02020603050405020304" pitchFamily="18" charset="0"/>
                <a:cs typeface="Times New Roman" panose="02020603050405020304" pitchFamily="18" charset="0"/>
              </a:rPr>
              <a:t>ry</a:t>
            </a:r>
            <a:r>
              <a:rPr lang="fr-FR" sz="2400" dirty="0">
                <a:latin typeface="Times New Roman" panose="02020603050405020304" pitchFamily="18" charset="0"/>
                <a:cs typeface="Times New Roman" panose="02020603050405020304" pitchFamily="18" charset="0"/>
              </a:rPr>
              <a:t> + </a:t>
            </a:r>
            <a:r>
              <a:rPr lang="fr-FR" sz="2400" dirty="0" smtClean="0">
                <a:latin typeface="Times New Roman" panose="02020603050405020304" pitchFamily="18" charset="0"/>
                <a:cs typeface="Times New Roman" panose="02020603050405020304" pitchFamily="18" charset="0"/>
              </a:rPr>
              <a:t>G</a:t>
            </a:r>
            <a:r>
              <a:rPr lang="fr-FR" sz="2400" baseline="-25000" dirty="0" smtClean="0">
                <a:latin typeface="Times New Roman" panose="02020603050405020304" pitchFamily="18" charset="0"/>
                <a:cs typeface="Times New Roman" panose="02020603050405020304" pitchFamily="18" charset="0"/>
              </a:rPr>
              <a:t>0  </a:t>
            </a:r>
            <a:r>
              <a:rPr lang="fr-FR" sz="2400" dirty="0">
                <a:solidFill>
                  <a:prstClr val="black">
                    <a:lumMod val="75000"/>
                    <a:lumOff val="25000"/>
                  </a:prstClr>
                </a:solidFill>
                <a:latin typeface="Times New Roman" panose="02020603050405020304" pitchFamily="18" charset="0"/>
                <a:cs typeface="Times New Roman" panose="02020603050405020304" pitchFamily="18" charset="0"/>
              </a:rPr>
              <a:t>+ X0– </a:t>
            </a:r>
            <a:r>
              <a:rPr lang="fr-FR" sz="2400" dirty="0" smtClean="0">
                <a:solidFill>
                  <a:prstClr val="black">
                    <a:lumMod val="75000"/>
                    <a:lumOff val="25000"/>
                  </a:prstClr>
                </a:solidFill>
                <a:latin typeface="Times New Roman" panose="02020603050405020304" pitchFamily="18" charset="0"/>
                <a:cs typeface="Times New Roman" panose="02020603050405020304" pitchFamily="18" charset="0"/>
              </a:rPr>
              <a:t>M</a:t>
            </a:r>
            <a:r>
              <a:rPr lang="fr-FR" sz="2400" baseline="-25000" dirty="0">
                <a:latin typeface="Times New Roman" panose="02020603050405020304" pitchFamily="18" charset="0"/>
                <a:cs typeface="Times New Roman" panose="02020603050405020304" pitchFamily="18" charset="0"/>
              </a:rPr>
              <a:t>0</a:t>
            </a:r>
            <a:r>
              <a:rPr lang="fr-FR" sz="2400" dirty="0" smtClean="0">
                <a:solidFill>
                  <a:prstClr val="black">
                    <a:lumMod val="75000"/>
                    <a:lumOff val="25000"/>
                  </a:prstClr>
                </a:solidFill>
                <a:latin typeface="Times New Roman" panose="02020603050405020304" pitchFamily="18" charset="0"/>
                <a:cs typeface="Times New Roman" panose="02020603050405020304" pitchFamily="18" charset="0"/>
              </a:rPr>
              <a:t> </a:t>
            </a:r>
            <a:r>
              <a:rPr lang="fr-FR" sz="2400" dirty="0">
                <a:solidFill>
                  <a:prstClr val="black">
                    <a:lumMod val="75000"/>
                    <a:lumOff val="25000"/>
                  </a:prstClr>
                </a:solidFill>
                <a:latin typeface="Times New Roman" panose="02020603050405020304" pitchFamily="18" charset="0"/>
                <a:cs typeface="Times New Roman" panose="02020603050405020304" pitchFamily="18" charset="0"/>
              </a:rPr>
              <a:t>– </a:t>
            </a:r>
            <a:r>
              <a:rPr lang="fr-FR" sz="2400" dirty="0" err="1">
                <a:solidFill>
                  <a:prstClr val="black">
                    <a:lumMod val="75000"/>
                    <a:lumOff val="25000"/>
                  </a:prstClr>
                </a:solidFill>
                <a:latin typeface="Times New Roman" panose="02020603050405020304" pitchFamily="18" charset="0"/>
                <a:cs typeface="Times New Roman" panose="02020603050405020304" pitchFamily="18" charset="0"/>
              </a:rPr>
              <a:t>my</a:t>
            </a:r>
            <a:endParaRPr lang="fr-FR" sz="2400" dirty="0">
              <a:solidFill>
                <a:prstClr val="black">
                  <a:lumMod val="75000"/>
                  <a:lumOff val="25000"/>
                </a:prstClr>
              </a:solidFill>
              <a:latin typeface="Times New Roman" panose="02020603050405020304" pitchFamily="18" charset="0"/>
              <a:cs typeface="Times New Roman" panose="02020603050405020304" pitchFamily="18" charset="0"/>
            </a:endParaRPr>
          </a:p>
          <a:p>
            <a:pPr marL="0" indent="0">
              <a:buNone/>
            </a:pPr>
            <a:r>
              <a:rPr lang="fr-FR" sz="2400" dirty="0" smtClean="0">
                <a:latin typeface="Times New Roman" panose="02020603050405020304" pitchFamily="18" charset="0"/>
                <a:cs typeface="Times New Roman" panose="02020603050405020304" pitchFamily="18" charset="0"/>
              </a:rPr>
              <a:t>y </a:t>
            </a:r>
            <a:r>
              <a:rPr lang="fr-FR" sz="2400" dirty="0">
                <a:latin typeface="Times New Roman" panose="02020603050405020304" pitchFamily="18" charset="0"/>
                <a:cs typeface="Times New Roman" panose="02020603050405020304" pitchFamily="18" charset="0"/>
              </a:rPr>
              <a:t>– by+ </a:t>
            </a:r>
            <a:r>
              <a:rPr lang="fr-FR" sz="2400" dirty="0" err="1">
                <a:latin typeface="Times New Roman" panose="02020603050405020304" pitchFamily="18" charset="0"/>
                <a:cs typeface="Times New Roman" panose="02020603050405020304" pitchFamily="18" charset="0"/>
              </a:rPr>
              <a:t>bty</a:t>
            </a:r>
            <a:r>
              <a:rPr lang="fr-FR" sz="2400" dirty="0">
                <a:latin typeface="Times New Roman" panose="02020603050405020304" pitchFamily="18" charset="0"/>
                <a:cs typeface="Times New Roman" panose="02020603050405020304" pitchFamily="18" charset="0"/>
              </a:rPr>
              <a:t> – r </a:t>
            </a:r>
            <a:r>
              <a:rPr lang="fr-FR" sz="2400" dirty="0" smtClean="0">
                <a:latin typeface="Times New Roman" panose="02020603050405020304" pitchFamily="18" charset="0"/>
                <a:cs typeface="Times New Roman" panose="02020603050405020304" pitchFamily="18" charset="0"/>
              </a:rPr>
              <a:t>y +</a:t>
            </a:r>
            <a:r>
              <a:rPr lang="fr-FR" sz="2400" dirty="0" err="1" smtClean="0">
                <a:latin typeface="Times New Roman" panose="02020603050405020304" pitchFamily="18" charset="0"/>
                <a:cs typeface="Times New Roman" panose="02020603050405020304" pitchFamily="18" charset="0"/>
              </a:rPr>
              <a:t>my</a:t>
            </a:r>
            <a:r>
              <a:rPr lang="fr-FR" sz="2400" dirty="0" smtClean="0">
                <a:latin typeface="Times New Roman" panose="02020603050405020304" pitchFamily="18" charset="0"/>
                <a:cs typeface="Times New Roman" panose="02020603050405020304" pitchFamily="18" charset="0"/>
              </a:rPr>
              <a:t>= </a:t>
            </a:r>
            <a:r>
              <a:rPr lang="fr-FR" sz="2400" dirty="0">
                <a:latin typeface="Times New Roman" panose="02020603050405020304" pitchFamily="18" charset="0"/>
                <a:cs typeface="Times New Roman" panose="02020603050405020304" pitchFamily="18" charset="0"/>
              </a:rPr>
              <a:t>a – bTx</a:t>
            </a:r>
            <a:r>
              <a:rPr lang="fr-FR" sz="2400" baseline="-25000" dirty="0">
                <a:latin typeface="Times New Roman" panose="02020603050405020304" pitchFamily="18" charset="0"/>
                <a:cs typeface="Times New Roman" panose="02020603050405020304" pitchFamily="18" charset="0"/>
              </a:rPr>
              <a:t>0</a:t>
            </a:r>
            <a:r>
              <a:rPr lang="fr-FR" sz="2400" dirty="0">
                <a:latin typeface="Times New Roman" panose="02020603050405020304" pitchFamily="18" charset="0"/>
                <a:cs typeface="Times New Roman" panose="02020603050405020304" pitchFamily="18" charset="0"/>
              </a:rPr>
              <a:t> +bTr</a:t>
            </a:r>
            <a:r>
              <a:rPr lang="fr-FR" sz="2400" baseline="-25000" dirty="0">
                <a:latin typeface="Times New Roman" panose="02020603050405020304" pitchFamily="18" charset="0"/>
                <a:cs typeface="Times New Roman" panose="02020603050405020304" pitchFamily="18" charset="0"/>
              </a:rPr>
              <a:t>0</a:t>
            </a:r>
            <a:r>
              <a:rPr lang="fr-FR" sz="2400" dirty="0">
                <a:latin typeface="Times New Roman" panose="02020603050405020304" pitchFamily="18" charset="0"/>
                <a:cs typeface="Times New Roman" panose="02020603050405020304" pitchFamily="18" charset="0"/>
              </a:rPr>
              <a:t> + I</a:t>
            </a:r>
            <a:r>
              <a:rPr lang="fr-FR" sz="2400" baseline="-25000" dirty="0">
                <a:latin typeface="Times New Roman" panose="02020603050405020304" pitchFamily="18" charset="0"/>
                <a:cs typeface="Times New Roman" panose="02020603050405020304" pitchFamily="18" charset="0"/>
              </a:rPr>
              <a:t>0</a:t>
            </a:r>
            <a:r>
              <a:rPr lang="fr-FR" sz="2400" dirty="0">
                <a:latin typeface="Times New Roman" panose="02020603050405020304" pitchFamily="18" charset="0"/>
                <a:cs typeface="Times New Roman" panose="02020603050405020304" pitchFamily="18" charset="0"/>
              </a:rPr>
              <a:t> + </a:t>
            </a:r>
            <a:r>
              <a:rPr lang="fr-FR" sz="2400" dirty="0" smtClean="0">
                <a:latin typeface="Times New Roman" panose="02020603050405020304" pitchFamily="18" charset="0"/>
                <a:cs typeface="Times New Roman" panose="02020603050405020304" pitchFamily="18" charset="0"/>
              </a:rPr>
              <a:t>G</a:t>
            </a:r>
            <a:r>
              <a:rPr lang="fr-FR" sz="2400" baseline="-25000" dirty="0" smtClean="0">
                <a:latin typeface="Times New Roman" panose="02020603050405020304" pitchFamily="18" charset="0"/>
                <a:cs typeface="Times New Roman" panose="02020603050405020304" pitchFamily="18" charset="0"/>
              </a:rPr>
              <a:t>0 </a:t>
            </a:r>
            <a:r>
              <a:rPr lang="fr-FR" sz="2400" dirty="0">
                <a:solidFill>
                  <a:prstClr val="black">
                    <a:lumMod val="75000"/>
                    <a:lumOff val="25000"/>
                  </a:prstClr>
                </a:solidFill>
                <a:latin typeface="Times New Roman" panose="02020603050405020304" pitchFamily="18" charset="0"/>
                <a:cs typeface="Times New Roman" panose="02020603050405020304" pitchFamily="18" charset="0"/>
              </a:rPr>
              <a:t>+ </a:t>
            </a:r>
            <a:r>
              <a:rPr lang="fr-FR" sz="2400" dirty="0" smtClean="0">
                <a:solidFill>
                  <a:prstClr val="black">
                    <a:lumMod val="75000"/>
                    <a:lumOff val="25000"/>
                  </a:prstClr>
                </a:solidFill>
                <a:latin typeface="Times New Roman" panose="02020603050405020304" pitchFamily="18" charset="0"/>
                <a:cs typeface="Times New Roman" panose="02020603050405020304" pitchFamily="18" charset="0"/>
              </a:rPr>
              <a:t>X</a:t>
            </a:r>
            <a:r>
              <a:rPr lang="fr-FR" sz="2400" baseline="-25000" dirty="0">
                <a:latin typeface="Times New Roman" panose="02020603050405020304" pitchFamily="18" charset="0"/>
                <a:cs typeface="Times New Roman" panose="02020603050405020304" pitchFamily="18" charset="0"/>
              </a:rPr>
              <a:t>0</a:t>
            </a:r>
            <a:r>
              <a:rPr lang="fr-FR" sz="2400" dirty="0" smtClean="0">
                <a:solidFill>
                  <a:prstClr val="black">
                    <a:lumMod val="75000"/>
                    <a:lumOff val="25000"/>
                  </a:prstClr>
                </a:solidFill>
                <a:latin typeface="Times New Roman" panose="02020603050405020304" pitchFamily="18" charset="0"/>
                <a:cs typeface="Times New Roman" panose="02020603050405020304" pitchFamily="18" charset="0"/>
              </a:rPr>
              <a:t>– M</a:t>
            </a:r>
            <a:r>
              <a:rPr lang="fr-FR" sz="2400" baseline="-25000" dirty="0" smtClean="0">
                <a:latin typeface="Times New Roman" panose="02020603050405020304" pitchFamily="18" charset="0"/>
                <a:cs typeface="Times New Roman" panose="02020603050405020304" pitchFamily="18" charset="0"/>
              </a:rPr>
              <a:t>0</a:t>
            </a:r>
          </a:p>
          <a:p>
            <a:pPr marL="0" indent="0">
              <a:buNone/>
            </a:pPr>
            <a:r>
              <a:rPr lang="fr-FR" sz="2400" dirty="0" smtClean="0">
                <a:latin typeface="Times New Roman" panose="02020603050405020304" pitchFamily="18" charset="0"/>
                <a:cs typeface="Times New Roman" panose="02020603050405020304" pitchFamily="18" charset="0"/>
              </a:rPr>
              <a:t>y </a:t>
            </a:r>
            <a:r>
              <a:rPr lang="fr-FR" sz="2400" dirty="0">
                <a:latin typeface="Times New Roman" panose="02020603050405020304" pitchFamily="18" charset="0"/>
                <a:cs typeface="Times New Roman" panose="02020603050405020304" pitchFamily="18" charset="0"/>
              </a:rPr>
              <a:t>( 1– </a:t>
            </a:r>
            <a:r>
              <a:rPr lang="fr-FR" sz="2400" dirty="0" err="1">
                <a:latin typeface="Times New Roman" panose="02020603050405020304" pitchFamily="18" charset="0"/>
                <a:cs typeface="Times New Roman" panose="02020603050405020304" pitchFamily="18" charset="0"/>
              </a:rPr>
              <a:t>b+bt</a:t>
            </a:r>
            <a:r>
              <a:rPr lang="fr-FR" sz="2400" dirty="0">
                <a:latin typeface="Times New Roman" panose="02020603050405020304" pitchFamily="18" charset="0"/>
                <a:cs typeface="Times New Roman" panose="02020603050405020304" pitchFamily="18" charset="0"/>
              </a:rPr>
              <a:t> – </a:t>
            </a:r>
            <a:r>
              <a:rPr lang="fr-FR" sz="2400" dirty="0" err="1" smtClean="0">
                <a:latin typeface="Times New Roman" panose="02020603050405020304" pitchFamily="18" charset="0"/>
                <a:cs typeface="Times New Roman" panose="02020603050405020304" pitchFamily="18" charset="0"/>
              </a:rPr>
              <a:t>r+m</a:t>
            </a:r>
            <a:r>
              <a:rPr lang="fr-FR" sz="2400" dirty="0" smtClean="0">
                <a:latin typeface="Times New Roman" panose="02020603050405020304" pitchFamily="18" charset="0"/>
                <a:cs typeface="Times New Roman" panose="02020603050405020304" pitchFamily="18" charset="0"/>
              </a:rPr>
              <a:t> </a:t>
            </a:r>
            <a:r>
              <a:rPr lang="fr-FR" sz="2400" dirty="0">
                <a:latin typeface="Times New Roman" panose="02020603050405020304" pitchFamily="18" charset="0"/>
                <a:cs typeface="Times New Roman" panose="02020603050405020304" pitchFamily="18" charset="0"/>
              </a:rPr>
              <a:t>) = a – bTx</a:t>
            </a:r>
            <a:r>
              <a:rPr lang="fr-FR" sz="2400" baseline="-25000" dirty="0">
                <a:latin typeface="Times New Roman" panose="02020603050405020304" pitchFamily="18" charset="0"/>
                <a:cs typeface="Times New Roman" panose="02020603050405020304" pitchFamily="18" charset="0"/>
              </a:rPr>
              <a:t>0</a:t>
            </a:r>
            <a:r>
              <a:rPr lang="fr-FR" sz="2400" dirty="0">
                <a:latin typeface="Times New Roman" panose="02020603050405020304" pitchFamily="18" charset="0"/>
                <a:cs typeface="Times New Roman" panose="02020603050405020304" pitchFamily="18" charset="0"/>
              </a:rPr>
              <a:t>+bTr</a:t>
            </a:r>
            <a:r>
              <a:rPr lang="fr-FR" sz="2400" baseline="-25000" dirty="0">
                <a:latin typeface="Times New Roman" panose="02020603050405020304" pitchFamily="18" charset="0"/>
                <a:cs typeface="Times New Roman" panose="02020603050405020304" pitchFamily="18" charset="0"/>
              </a:rPr>
              <a:t>0</a:t>
            </a:r>
            <a:r>
              <a:rPr lang="fr-FR" sz="2400" dirty="0">
                <a:latin typeface="Times New Roman" panose="02020603050405020304" pitchFamily="18" charset="0"/>
                <a:cs typeface="Times New Roman" panose="02020603050405020304" pitchFamily="18" charset="0"/>
              </a:rPr>
              <a:t> + I</a:t>
            </a:r>
            <a:r>
              <a:rPr lang="fr-FR" sz="2400" baseline="-25000" dirty="0">
                <a:latin typeface="Times New Roman" panose="02020603050405020304" pitchFamily="18" charset="0"/>
                <a:cs typeface="Times New Roman" panose="02020603050405020304" pitchFamily="18" charset="0"/>
              </a:rPr>
              <a:t>0</a:t>
            </a:r>
            <a:r>
              <a:rPr lang="fr-FR" sz="2400" dirty="0">
                <a:latin typeface="Times New Roman" panose="02020603050405020304" pitchFamily="18" charset="0"/>
                <a:cs typeface="Times New Roman" panose="02020603050405020304" pitchFamily="18" charset="0"/>
              </a:rPr>
              <a:t> + </a:t>
            </a:r>
            <a:r>
              <a:rPr lang="fr-FR" sz="2400" dirty="0" smtClean="0">
                <a:latin typeface="Times New Roman" panose="02020603050405020304" pitchFamily="18" charset="0"/>
                <a:cs typeface="Times New Roman" panose="02020603050405020304" pitchFamily="18" charset="0"/>
              </a:rPr>
              <a:t>G</a:t>
            </a:r>
            <a:r>
              <a:rPr lang="fr-FR" sz="2400" baseline="-25000" dirty="0" smtClean="0">
                <a:latin typeface="Times New Roman" panose="02020603050405020304" pitchFamily="18" charset="0"/>
                <a:cs typeface="Times New Roman" panose="02020603050405020304" pitchFamily="18" charset="0"/>
              </a:rPr>
              <a:t>0</a:t>
            </a:r>
            <a:r>
              <a:rPr lang="fr-FR" sz="2400" dirty="0">
                <a:solidFill>
                  <a:prstClr val="black">
                    <a:lumMod val="75000"/>
                    <a:lumOff val="25000"/>
                  </a:prstClr>
                </a:solidFill>
                <a:latin typeface="Times New Roman" panose="02020603050405020304" pitchFamily="18" charset="0"/>
                <a:cs typeface="Times New Roman" panose="02020603050405020304" pitchFamily="18" charset="0"/>
              </a:rPr>
              <a:t> + </a:t>
            </a:r>
            <a:r>
              <a:rPr lang="fr-FR" sz="2400" dirty="0" smtClean="0">
                <a:solidFill>
                  <a:prstClr val="black">
                    <a:lumMod val="75000"/>
                    <a:lumOff val="25000"/>
                  </a:prstClr>
                </a:solidFill>
                <a:latin typeface="Times New Roman" panose="02020603050405020304" pitchFamily="18" charset="0"/>
                <a:cs typeface="Times New Roman" panose="02020603050405020304" pitchFamily="18" charset="0"/>
              </a:rPr>
              <a:t>X</a:t>
            </a:r>
            <a:r>
              <a:rPr lang="fr-FR" sz="2400" baseline="-25000" dirty="0">
                <a:latin typeface="Times New Roman" panose="02020603050405020304" pitchFamily="18" charset="0"/>
                <a:cs typeface="Times New Roman" panose="02020603050405020304" pitchFamily="18" charset="0"/>
              </a:rPr>
              <a:t>0</a:t>
            </a:r>
            <a:r>
              <a:rPr lang="fr-FR" sz="2400" dirty="0" smtClean="0">
                <a:solidFill>
                  <a:prstClr val="black">
                    <a:lumMod val="75000"/>
                    <a:lumOff val="25000"/>
                  </a:prstClr>
                </a:solidFill>
                <a:latin typeface="Times New Roman" panose="02020603050405020304" pitchFamily="18" charset="0"/>
                <a:cs typeface="Times New Roman" panose="02020603050405020304" pitchFamily="18" charset="0"/>
              </a:rPr>
              <a:t>– M</a:t>
            </a:r>
            <a:r>
              <a:rPr lang="fr-FR" sz="2400" baseline="-25000" dirty="0">
                <a:latin typeface="Times New Roman" panose="02020603050405020304" pitchFamily="18" charset="0"/>
                <a:cs typeface="Times New Roman" panose="02020603050405020304" pitchFamily="18" charset="0"/>
              </a:rPr>
              <a:t>0</a:t>
            </a:r>
            <a:r>
              <a:rPr lang="fr-FR" sz="2400" baseline="-25000" dirty="0" smtClean="0">
                <a:latin typeface="Times New Roman" panose="02020603050405020304" pitchFamily="18" charset="0"/>
                <a:cs typeface="Times New Roman" panose="02020603050405020304" pitchFamily="18" charset="0"/>
              </a:rPr>
              <a:t> </a:t>
            </a:r>
            <a:endParaRPr lang="fr-FR" sz="2400" dirty="0">
              <a:latin typeface="Times New Roman" panose="02020603050405020304" pitchFamily="18" charset="0"/>
              <a:cs typeface="Times New Roman" panose="02020603050405020304" pitchFamily="18" charset="0"/>
            </a:endParaRPr>
          </a:p>
          <a:p>
            <a:pPr rtl="1">
              <a:buNone/>
            </a:pPr>
            <a:r>
              <a:rPr lang="fr-FR" sz="2400" b="1" dirty="0">
                <a:latin typeface="Times New Roman" panose="02020603050405020304" pitchFamily="18" charset="0"/>
                <a:cs typeface="Times New Roman" panose="02020603050405020304" pitchFamily="18" charset="0"/>
              </a:rPr>
              <a:t>y*= 1/1-b+bt-r+m ( a – bTx</a:t>
            </a:r>
            <a:r>
              <a:rPr lang="fr-FR" sz="2400" b="1" baseline="-25000" dirty="0">
                <a:latin typeface="Times New Roman" panose="02020603050405020304" pitchFamily="18" charset="0"/>
                <a:cs typeface="Times New Roman" panose="02020603050405020304" pitchFamily="18" charset="0"/>
              </a:rPr>
              <a:t>0</a:t>
            </a:r>
            <a:r>
              <a:rPr lang="fr-FR" sz="2400" b="1" dirty="0">
                <a:latin typeface="Times New Roman" panose="02020603050405020304" pitchFamily="18" charset="0"/>
                <a:cs typeface="Times New Roman" panose="02020603050405020304" pitchFamily="18" charset="0"/>
              </a:rPr>
              <a:t>+bTr</a:t>
            </a:r>
            <a:r>
              <a:rPr lang="fr-FR" sz="2400" b="1" baseline="-25000" dirty="0">
                <a:latin typeface="Times New Roman" panose="02020603050405020304" pitchFamily="18" charset="0"/>
                <a:cs typeface="Times New Roman" panose="02020603050405020304" pitchFamily="18" charset="0"/>
              </a:rPr>
              <a:t>0</a:t>
            </a:r>
            <a:r>
              <a:rPr lang="fr-FR" sz="2400" b="1" dirty="0">
                <a:latin typeface="Times New Roman" panose="02020603050405020304" pitchFamily="18" charset="0"/>
                <a:cs typeface="Times New Roman" panose="02020603050405020304" pitchFamily="18" charset="0"/>
              </a:rPr>
              <a:t> + I</a:t>
            </a:r>
            <a:r>
              <a:rPr lang="fr-FR" sz="2400" b="1" baseline="-25000" dirty="0">
                <a:latin typeface="Times New Roman" panose="02020603050405020304" pitchFamily="18" charset="0"/>
                <a:cs typeface="Times New Roman" panose="02020603050405020304" pitchFamily="18" charset="0"/>
              </a:rPr>
              <a:t>0</a:t>
            </a:r>
            <a:r>
              <a:rPr lang="fr-FR" sz="2400" b="1" dirty="0">
                <a:latin typeface="Times New Roman" panose="02020603050405020304" pitchFamily="18" charset="0"/>
                <a:cs typeface="Times New Roman" panose="02020603050405020304" pitchFamily="18" charset="0"/>
              </a:rPr>
              <a:t>+ </a:t>
            </a:r>
            <a:r>
              <a:rPr lang="fr-FR" sz="2400" b="1" dirty="0" smtClean="0">
                <a:latin typeface="Times New Roman" panose="02020603050405020304" pitchFamily="18" charset="0"/>
                <a:cs typeface="Times New Roman" panose="02020603050405020304" pitchFamily="18" charset="0"/>
              </a:rPr>
              <a:t>G +</a:t>
            </a:r>
            <a:r>
              <a:rPr lang="fr-FR" sz="2400" dirty="0">
                <a:solidFill>
                  <a:prstClr val="black">
                    <a:lumMod val="75000"/>
                    <a:lumOff val="25000"/>
                  </a:prstClr>
                </a:solidFill>
                <a:latin typeface="Times New Roman" panose="02020603050405020304" pitchFamily="18" charset="0"/>
                <a:cs typeface="Times New Roman" panose="02020603050405020304" pitchFamily="18" charset="0"/>
              </a:rPr>
              <a:t> </a:t>
            </a:r>
            <a:r>
              <a:rPr lang="fr-FR" sz="2400" dirty="0" smtClean="0">
                <a:solidFill>
                  <a:prstClr val="black">
                    <a:lumMod val="75000"/>
                    <a:lumOff val="25000"/>
                  </a:prstClr>
                </a:solidFill>
                <a:latin typeface="Times New Roman" panose="02020603050405020304" pitchFamily="18" charset="0"/>
                <a:cs typeface="Times New Roman" panose="02020603050405020304" pitchFamily="18" charset="0"/>
              </a:rPr>
              <a:t>X</a:t>
            </a:r>
            <a:r>
              <a:rPr lang="fr-FR" sz="2400" baseline="-25000" dirty="0">
                <a:latin typeface="Times New Roman" panose="02020603050405020304" pitchFamily="18" charset="0"/>
                <a:cs typeface="Times New Roman" panose="02020603050405020304" pitchFamily="18" charset="0"/>
              </a:rPr>
              <a:t>0</a:t>
            </a:r>
            <a:r>
              <a:rPr lang="fr-FR" sz="2400" dirty="0" smtClean="0">
                <a:solidFill>
                  <a:prstClr val="black">
                    <a:lumMod val="75000"/>
                    <a:lumOff val="25000"/>
                  </a:prstClr>
                </a:solidFill>
                <a:latin typeface="Times New Roman" panose="02020603050405020304" pitchFamily="18" charset="0"/>
                <a:cs typeface="Times New Roman" panose="02020603050405020304" pitchFamily="18" charset="0"/>
              </a:rPr>
              <a:t>– </a:t>
            </a:r>
            <a:r>
              <a:rPr lang="fr-FR" sz="2400" b="1" dirty="0" smtClean="0">
                <a:latin typeface="Times New Roman" panose="02020603050405020304" pitchFamily="18" charset="0"/>
                <a:cs typeface="Times New Roman" panose="02020603050405020304" pitchFamily="18" charset="0"/>
              </a:rPr>
              <a:t>M</a:t>
            </a:r>
            <a:r>
              <a:rPr lang="fr-FR" sz="2400" b="1" baseline="-25000" dirty="0" smtClean="0">
                <a:latin typeface="Times New Roman" panose="02020603050405020304" pitchFamily="18" charset="0"/>
                <a:cs typeface="Times New Roman" panose="02020603050405020304" pitchFamily="18" charset="0"/>
              </a:rPr>
              <a:t>0</a:t>
            </a:r>
            <a:r>
              <a:rPr lang="fr-FR" sz="2400" b="1" dirty="0">
                <a:latin typeface="Times New Roman" panose="02020603050405020304" pitchFamily="18" charset="0"/>
                <a:cs typeface="Times New Roman" panose="02020603050405020304" pitchFamily="18" charset="0"/>
              </a:rPr>
              <a:t>)</a:t>
            </a:r>
          </a:p>
          <a:p>
            <a:pPr rtl="1">
              <a:buNone/>
            </a:pPr>
            <a:endParaRPr lang="fr-FR" sz="2400" dirty="0">
              <a:latin typeface="Times New Roman" panose="02020603050405020304" pitchFamily="18" charset="0"/>
              <a:cs typeface="Times New Roman" panose="02020603050405020304" pitchFamily="18" charset="0"/>
            </a:endParaRPr>
          </a:p>
          <a:p>
            <a:pPr algn="r">
              <a:buNone/>
            </a:pPr>
            <a:endParaRPr lang="fr-FR" sz="2400" b="1" dirty="0">
              <a:latin typeface="Times New Roman" panose="02020603050405020304" pitchFamily="18" charset="0"/>
              <a:cs typeface="Times New Roman" panose="02020603050405020304" pitchFamily="18" charset="0"/>
            </a:endParaRPr>
          </a:p>
        </p:txBody>
      </p:sp>
    </p:spTree>
  </p:cSld>
  <p:clrMapOvr>
    <a:masterClrMapping/>
  </p:clrMapOvr>
  <p:transition>
    <p:wipe dir="d"/>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609859" y="155865"/>
            <a:ext cx="10433278" cy="874446"/>
          </a:xfrm>
        </p:spPr>
        <p:txBody>
          <a:bodyPr>
            <a:noAutofit/>
          </a:bodyPr>
          <a:lstStyle/>
          <a:p>
            <a:r>
              <a:rPr lang="ar-DZ" sz="2400" b="1" dirty="0" smtClean="0">
                <a:latin typeface="Traditional Arabic" panose="02020603050405020304" pitchFamily="18" charset="-78"/>
                <a:cs typeface="Traditional Arabic" panose="02020603050405020304" pitchFamily="18" charset="-78"/>
              </a:rPr>
              <a:t>بنفس </a:t>
            </a:r>
            <a:r>
              <a:rPr lang="ar-DZ" sz="2400" b="1" dirty="0">
                <a:latin typeface="Traditional Arabic" panose="02020603050405020304" pitchFamily="18" charset="-78"/>
                <a:cs typeface="Traditional Arabic" panose="02020603050405020304" pitchFamily="18" charset="-78"/>
              </a:rPr>
              <a:t>الطريقة  يمكننا تحديد الدخل التوازني من خلال  طريقة إضافات تساوي تسربات بحيث </a:t>
            </a:r>
            <a:r>
              <a:rPr lang="ar-DZ" sz="2400" b="1" dirty="0" smtClean="0">
                <a:latin typeface="Traditional Arabic" panose="02020603050405020304" pitchFamily="18" charset="-78"/>
                <a:cs typeface="Traditional Arabic" panose="02020603050405020304" pitchFamily="18" charset="-78"/>
              </a:rPr>
              <a:t>:                              </a:t>
            </a:r>
            <a:r>
              <a:rPr lang="fr-FR" sz="2400" dirty="0" smtClean="0">
                <a:latin typeface="Times New Roman" panose="02020603050405020304" pitchFamily="18" charset="0"/>
                <a:cs typeface="Times New Roman" panose="02020603050405020304" pitchFamily="18" charset="0"/>
              </a:rPr>
              <a:t/>
            </a:r>
            <a:br>
              <a:rPr lang="fr-FR" sz="2400" dirty="0" smtClean="0">
                <a:latin typeface="Times New Roman" panose="02020603050405020304" pitchFamily="18" charset="0"/>
                <a:cs typeface="Times New Roman" panose="02020603050405020304" pitchFamily="18" charset="0"/>
              </a:rPr>
            </a:br>
            <a:r>
              <a:rPr lang="fr-FR" sz="2400" b="1" dirty="0" smtClean="0">
                <a:latin typeface="Times New Roman" panose="02020603050405020304" pitchFamily="18" charset="0"/>
                <a:cs typeface="Times New Roman" panose="02020603050405020304" pitchFamily="18" charset="0"/>
              </a:rPr>
              <a:t>y</a:t>
            </a:r>
            <a:r>
              <a:rPr lang="fr-FR" sz="2400" b="1" dirty="0">
                <a:latin typeface="Times New Roman" panose="02020603050405020304" pitchFamily="18" charset="0"/>
                <a:cs typeface="Times New Roman" panose="02020603050405020304" pitchFamily="18" charset="0"/>
              </a:rPr>
              <a:t>*= 1/1-b+bt-r+m ( a – bTx</a:t>
            </a:r>
            <a:r>
              <a:rPr lang="fr-FR" sz="2400" b="1" baseline="-25000" dirty="0">
                <a:latin typeface="Times New Roman" panose="02020603050405020304" pitchFamily="18" charset="0"/>
                <a:cs typeface="Times New Roman" panose="02020603050405020304" pitchFamily="18" charset="0"/>
              </a:rPr>
              <a:t>0</a:t>
            </a:r>
            <a:r>
              <a:rPr lang="fr-FR" sz="2400" b="1" dirty="0">
                <a:latin typeface="Times New Roman" panose="02020603050405020304" pitchFamily="18" charset="0"/>
                <a:cs typeface="Times New Roman" panose="02020603050405020304" pitchFamily="18" charset="0"/>
              </a:rPr>
              <a:t>+bTr</a:t>
            </a:r>
            <a:r>
              <a:rPr lang="fr-FR" sz="2400" b="1" baseline="-25000" dirty="0">
                <a:latin typeface="Times New Roman" panose="02020603050405020304" pitchFamily="18" charset="0"/>
                <a:cs typeface="Times New Roman" panose="02020603050405020304" pitchFamily="18" charset="0"/>
              </a:rPr>
              <a:t>0</a:t>
            </a:r>
            <a:r>
              <a:rPr lang="fr-FR" sz="2400" b="1" dirty="0">
                <a:latin typeface="Times New Roman" panose="02020603050405020304" pitchFamily="18" charset="0"/>
                <a:cs typeface="Times New Roman" panose="02020603050405020304" pitchFamily="18" charset="0"/>
              </a:rPr>
              <a:t> + I</a:t>
            </a:r>
            <a:r>
              <a:rPr lang="fr-FR" sz="2400" b="1" baseline="-25000" dirty="0">
                <a:latin typeface="Times New Roman" panose="02020603050405020304" pitchFamily="18" charset="0"/>
                <a:cs typeface="Times New Roman" panose="02020603050405020304" pitchFamily="18" charset="0"/>
              </a:rPr>
              <a:t>0</a:t>
            </a:r>
            <a:r>
              <a:rPr lang="fr-FR" sz="2400" b="1" dirty="0">
                <a:latin typeface="Times New Roman" panose="02020603050405020304" pitchFamily="18" charset="0"/>
                <a:cs typeface="Times New Roman" panose="02020603050405020304" pitchFamily="18" charset="0"/>
              </a:rPr>
              <a:t>+ G </a:t>
            </a:r>
            <a:r>
              <a:rPr lang="fr-FR" sz="2400" b="1" dirty="0" smtClean="0">
                <a:latin typeface="Times New Roman" panose="02020603050405020304" pitchFamily="18" charset="0"/>
                <a:cs typeface="Times New Roman" panose="02020603050405020304" pitchFamily="18" charset="0"/>
              </a:rPr>
              <a:t>+X</a:t>
            </a:r>
            <a:r>
              <a:rPr lang="fr-FR" sz="2400" b="1" baseline="-25000" dirty="0">
                <a:latin typeface="Times New Roman" panose="02020603050405020304" pitchFamily="18" charset="0"/>
                <a:cs typeface="Times New Roman" panose="02020603050405020304" pitchFamily="18" charset="0"/>
              </a:rPr>
              <a:t>0</a:t>
            </a:r>
            <a:r>
              <a:rPr lang="fr-FR" sz="2400" b="1" dirty="0" smtClean="0">
                <a:latin typeface="Times New Roman" panose="02020603050405020304" pitchFamily="18" charset="0"/>
                <a:cs typeface="Times New Roman" panose="02020603050405020304" pitchFamily="18" charset="0"/>
              </a:rPr>
              <a:t>+M</a:t>
            </a:r>
            <a:r>
              <a:rPr lang="fr-FR" sz="2400" b="1" baseline="-25000" dirty="0" smtClean="0">
                <a:latin typeface="Times New Roman" panose="02020603050405020304" pitchFamily="18" charset="0"/>
                <a:cs typeface="Times New Roman" panose="02020603050405020304" pitchFamily="18" charset="0"/>
              </a:rPr>
              <a:t>0</a:t>
            </a:r>
            <a:r>
              <a:rPr lang="fr-FR" sz="2400" b="1" dirty="0" smtClean="0">
                <a:latin typeface="Times New Roman" panose="02020603050405020304" pitchFamily="18" charset="0"/>
                <a:cs typeface="Times New Roman" panose="02020603050405020304" pitchFamily="18" charset="0"/>
              </a:rPr>
              <a:t>)</a:t>
            </a:r>
            <a:r>
              <a:rPr lang="ar-DZ" sz="2400" b="1" dirty="0" smtClean="0">
                <a:latin typeface="Times New Roman" panose="02020603050405020304" pitchFamily="18" charset="0"/>
                <a:cs typeface="Times New Roman" panose="02020603050405020304" pitchFamily="18" charset="0"/>
              </a:rPr>
              <a:t>   </a:t>
            </a:r>
            <a:r>
              <a:rPr lang="fr-FR" sz="2400" dirty="0">
                <a:latin typeface="Times New Roman" panose="02020603050405020304" pitchFamily="18" charset="0"/>
                <a:cs typeface="Times New Roman" panose="02020603050405020304" pitchFamily="18" charset="0"/>
              </a:rPr>
              <a:t/>
            </a:r>
            <a:br>
              <a:rPr lang="fr-FR" sz="2400" dirty="0">
                <a:latin typeface="Times New Roman" panose="02020603050405020304" pitchFamily="18" charset="0"/>
                <a:cs typeface="Times New Roman" panose="02020603050405020304" pitchFamily="18" charset="0"/>
              </a:rPr>
            </a:br>
            <a:endParaRPr lang="fr-FR" sz="2400" dirty="0">
              <a:latin typeface="Times New Roman" panose="02020603050405020304" pitchFamily="18" charset="0"/>
              <a:cs typeface="Times New Roman" panose="02020603050405020304" pitchFamily="18" charset="0"/>
            </a:endParaRPr>
          </a:p>
        </p:txBody>
      </p:sp>
      <p:sp>
        <p:nvSpPr>
          <p:cNvPr id="3" name="Espace réservé du contenu 2"/>
          <p:cNvSpPr>
            <a:spLocks noGrp="1"/>
          </p:cNvSpPr>
          <p:nvPr>
            <p:ph idx="1"/>
          </p:nvPr>
        </p:nvSpPr>
        <p:spPr>
          <a:xfrm>
            <a:off x="1044212" y="1133341"/>
            <a:ext cx="10998925" cy="5724659"/>
          </a:xfrm>
        </p:spPr>
        <p:txBody>
          <a:bodyPr>
            <a:normAutofit lnSpcReduction="10000"/>
          </a:bodyPr>
          <a:lstStyle/>
          <a:p>
            <a:pPr algn="r" rtl="1">
              <a:buNone/>
            </a:pPr>
            <a:r>
              <a:rPr lang="ar-DZ" sz="3200" b="1" dirty="0" smtClean="0">
                <a:latin typeface="Traditional Arabic" panose="02020603050405020304" pitchFamily="18" charset="-78"/>
                <a:cs typeface="Traditional Arabic" panose="02020603050405020304" pitchFamily="18" charset="-78"/>
              </a:rPr>
              <a:t>مضاعف الانفاق الحكومي لهذا النموذج:</a:t>
            </a:r>
          </a:p>
          <a:p>
            <a:pPr algn="r" rtl="1">
              <a:buNone/>
            </a:pPr>
            <a:r>
              <a:rPr lang="ar-SA" sz="3200" dirty="0">
                <a:latin typeface="Traditional Arabic" panose="02020603050405020304" pitchFamily="18" charset="-78"/>
                <a:cs typeface="Traditional Arabic" panose="02020603050405020304" pitchFamily="18" charset="-78"/>
              </a:rPr>
              <a:t>لتكن لدينا عبارة الدخل التوازني التالية التي تم التطرق </a:t>
            </a:r>
            <a:r>
              <a:rPr lang="ar-SA" sz="3200" dirty="0" smtClean="0">
                <a:latin typeface="Traditional Arabic" panose="02020603050405020304" pitchFamily="18" charset="-78"/>
                <a:cs typeface="Traditional Arabic" panose="02020603050405020304" pitchFamily="18" charset="-78"/>
              </a:rPr>
              <a:t>اليها </a:t>
            </a:r>
            <a:r>
              <a:rPr lang="ar-SA" sz="3200" dirty="0">
                <a:latin typeface="Traditional Arabic" panose="02020603050405020304" pitchFamily="18" charset="-78"/>
                <a:cs typeface="Traditional Arabic" panose="02020603050405020304" pitchFamily="18" charset="-78"/>
              </a:rPr>
              <a:t>سابقا:</a:t>
            </a:r>
            <a:r>
              <a:rPr lang="ar-SA" sz="3200" b="1" dirty="0">
                <a:latin typeface="Traditional Arabic" panose="02020603050405020304" pitchFamily="18" charset="-78"/>
                <a:cs typeface="Traditional Arabic" panose="02020603050405020304" pitchFamily="18" charset="-78"/>
              </a:rPr>
              <a:t> (بافتراض أن الضرائب تابعة في </a:t>
            </a:r>
            <a:r>
              <a:rPr lang="ar-SA" sz="3200" b="1" dirty="0" smtClean="0">
                <a:latin typeface="Traditional Arabic" panose="02020603050405020304" pitchFamily="18" charset="-78"/>
                <a:cs typeface="Traditional Arabic" panose="02020603050405020304" pitchFamily="18" charset="-78"/>
              </a:rPr>
              <a:t>الدخل </a:t>
            </a:r>
            <a:r>
              <a:rPr lang="ar-SA" sz="3200" b="1" dirty="0">
                <a:latin typeface="Traditional Arabic" panose="02020603050405020304" pitchFamily="18" charset="-78"/>
                <a:cs typeface="Traditional Arabic" panose="02020603050405020304" pitchFamily="18" charset="-78"/>
              </a:rPr>
              <a:t>والاستثمار كذلك</a:t>
            </a:r>
            <a:r>
              <a:rPr lang="ar-SA" sz="3200" b="1" dirty="0" smtClean="0">
                <a:latin typeface="Traditional Arabic" panose="02020603050405020304" pitchFamily="18" charset="-78"/>
                <a:cs typeface="Traditional Arabic" panose="02020603050405020304" pitchFamily="18" charset="-78"/>
              </a:rPr>
              <a:t>)</a:t>
            </a:r>
            <a:endParaRPr lang="ar-DZ" sz="3200" b="1" dirty="0" smtClean="0">
              <a:latin typeface="Traditional Arabic" panose="02020603050405020304" pitchFamily="18" charset="-78"/>
              <a:cs typeface="Traditional Arabic" panose="02020603050405020304" pitchFamily="18" charset="-78"/>
            </a:endParaRPr>
          </a:p>
          <a:p>
            <a:pPr>
              <a:buNone/>
            </a:pPr>
            <a:r>
              <a:rPr lang="fr-FR" sz="2800" dirty="0">
                <a:latin typeface="Times New Roman" panose="02020603050405020304" pitchFamily="18" charset="0"/>
                <a:cs typeface="Times New Roman" panose="02020603050405020304" pitchFamily="18" charset="0"/>
              </a:rPr>
              <a:t>y*= 1/1-b+bt-r+m ( a – bTx</a:t>
            </a:r>
            <a:r>
              <a:rPr lang="fr-FR" sz="2800" baseline="-25000" dirty="0">
                <a:latin typeface="Times New Roman" panose="02020603050405020304" pitchFamily="18" charset="0"/>
                <a:cs typeface="Times New Roman" panose="02020603050405020304" pitchFamily="18" charset="0"/>
              </a:rPr>
              <a:t>0</a:t>
            </a:r>
            <a:r>
              <a:rPr lang="fr-FR" sz="2800" dirty="0">
                <a:latin typeface="Times New Roman" panose="02020603050405020304" pitchFamily="18" charset="0"/>
                <a:cs typeface="Times New Roman" panose="02020603050405020304" pitchFamily="18" charset="0"/>
              </a:rPr>
              <a:t>+bTr</a:t>
            </a:r>
            <a:r>
              <a:rPr lang="fr-FR" sz="2800" baseline="-25000" dirty="0">
                <a:latin typeface="Times New Roman" panose="02020603050405020304" pitchFamily="18" charset="0"/>
                <a:cs typeface="Times New Roman" panose="02020603050405020304" pitchFamily="18" charset="0"/>
              </a:rPr>
              <a:t>0</a:t>
            </a:r>
            <a:r>
              <a:rPr lang="fr-FR" sz="2800" dirty="0">
                <a:latin typeface="Times New Roman" panose="02020603050405020304" pitchFamily="18" charset="0"/>
                <a:cs typeface="Times New Roman" panose="02020603050405020304" pitchFamily="18" charset="0"/>
              </a:rPr>
              <a:t> + I</a:t>
            </a:r>
            <a:r>
              <a:rPr lang="fr-FR" sz="2800" baseline="-25000" dirty="0">
                <a:latin typeface="Times New Roman" panose="02020603050405020304" pitchFamily="18" charset="0"/>
                <a:cs typeface="Times New Roman" panose="02020603050405020304" pitchFamily="18" charset="0"/>
              </a:rPr>
              <a:t>0</a:t>
            </a:r>
            <a:r>
              <a:rPr lang="fr-FR" sz="2800" dirty="0">
                <a:latin typeface="Times New Roman" panose="02020603050405020304" pitchFamily="18" charset="0"/>
                <a:cs typeface="Times New Roman" panose="02020603050405020304" pitchFamily="18" charset="0"/>
              </a:rPr>
              <a:t>+ G +</a:t>
            </a:r>
            <a:r>
              <a:rPr lang="fr-FR" sz="2800" dirty="0" smtClean="0">
                <a:latin typeface="Times New Roman" panose="02020603050405020304" pitchFamily="18" charset="0"/>
                <a:cs typeface="Times New Roman" panose="02020603050405020304" pitchFamily="18" charset="0"/>
              </a:rPr>
              <a:t>X</a:t>
            </a:r>
            <a:r>
              <a:rPr lang="fr-FR" sz="2800" baseline="-25000" dirty="0" smtClean="0">
                <a:latin typeface="Times New Roman" panose="02020603050405020304" pitchFamily="18" charset="0"/>
                <a:cs typeface="Times New Roman" panose="02020603050405020304" pitchFamily="18" charset="0"/>
              </a:rPr>
              <a:t>0</a:t>
            </a:r>
            <a:r>
              <a:rPr lang="fr-FR" sz="2800" dirty="0" smtClean="0">
                <a:latin typeface="Times New Roman" panose="02020603050405020304" pitchFamily="18" charset="0"/>
                <a:cs typeface="Times New Roman" panose="02020603050405020304" pitchFamily="18" charset="0"/>
              </a:rPr>
              <a:t>+M</a:t>
            </a:r>
            <a:r>
              <a:rPr lang="fr-FR" sz="2800" baseline="-25000" dirty="0" smtClean="0">
                <a:latin typeface="Times New Roman" panose="02020603050405020304" pitchFamily="18" charset="0"/>
                <a:cs typeface="Times New Roman" panose="02020603050405020304" pitchFamily="18" charset="0"/>
              </a:rPr>
              <a:t>0</a:t>
            </a:r>
            <a:r>
              <a:rPr lang="fr-FR" sz="2800" dirty="0" smtClean="0">
                <a:latin typeface="Times New Roman" panose="02020603050405020304" pitchFamily="18" charset="0"/>
                <a:cs typeface="Times New Roman" panose="02020603050405020304" pitchFamily="18" charset="0"/>
              </a:rPr>
              <a:t>)</a:t>
            </a:r>
            <a:r>
              <a:rPr lang="ar-DZ" sz="2800" dirty="0">
                <a:latin typeface="Times New Roman" panose="02020603050405020304" pitchFamily="18" charset="0"/>
                <a:cs typeface="Times New Roman" panose="02020603050405020304" pitchFamily="18" charset="0"/>
              </a:rPr>
              <a:t> </a:t>
            </a:r>
            <a:r>
              <a:rPr lang="ar-DZ" sz="2800" dirty="0" smtClean="0">
                <a:latin typeface="Times New Roman" panose="02020603050405020304" pitchFamily="18" charset="0"/>
                <a:cs typeface="Times New Roman" panose="02020603050405020304" pitchFamily="18" charset="0"/>
              </a:rPr>
              <a:t>(1)...............</a:t>
            </a:r>
            <a:endParaRPr lang="fr-FR" sz="2800" dirty="0" smtClean="0">
              <a:latin typeface="Times New Roman" panose="02020603050405020304" pitchFamily="18" charset="0"/>
              <a:cs typeface="Times New Roman" panose="02020603050405020304" pitchFamily="18" charset="0"/>
            </a:endParaRPr>
          </a:p>
          <a:p>
            <a:pPr>
              <a:buNone/>
            </a:pPr>
            <a:r>
              <a:rPr lang="ar-DZ" sz="2800" dirty="0" smtClean="0">
                <a:latin typeface="Times New Roman" panose="02020603050405020304" pitchFamily="18" charset="0"/>
                <a:cs typeface="Times New Roman" panose="02020603050405020304" pitchFamily="18" charset="0"/>
              </a:rPr>
              <a:t> </a:t>
            </a:r>
            <a:r>
              <a:rPr lang="ar-SA" sz="3200" dirty="0" smtClean="0">
                <a:latin typeface="Traditional Arabic" panose="02020603050405020304" pitchFamily="18" charset="-78"/>
                <a:cs typeface="Traditional Arabic" panose="02020603050405020304" pitchFamily="18" charset="-78"/>
              </a:rPr>
              <a:t>لنفرض أن الإنفاق الحكومي تغير الى</a:t>
            </a:r>
            <a:r>
              <a:rPr lang="fr-FR" sz="3200" dirty="0" smtClean="0">
                <a:latin typeface="Traditional Arabic" panose="02020603050405020304" pitchFamily="18" charset="-78"/>
                <a:cs typeface="Traditional Arabic" panose="02020603050405020304" pitchFamily="18" charset="-78"/>
              </a:rPr>
              <a:t>(G + ΔG) </a:t>
            </a:r>
            <a:r>
              <a:rPr lang="ar-SA" sz="3200" dirty="0" smtClean="0">
                <a:latin typeface="Traditional Arabic" panose="02020603050405020304" pitchFamily="18" charset="-78"/>
                <a:cs typeface="Traditional Arabic" panose="02020603050405020304" pitchFamily="18" charset="-78"/>
              </a:rPr>
              <a:t>    ومنه يتغير</a:t>
            </a:r>
            <a:r>
              <a:rPr lang="fr-FR" sz="3200" dirty="0" smtClean="0">
                <a:latin typeface="Traditional Arabic" panose="02020603050405020304" pitchFamily="18" charset="-78"/>
                <a:cs typeface="Traditional Arabic" panose="02020603050405020304" pitchFamily="18" charset="-78"/>
              </a:rPr>
              <a:t> y</a:t>
            </a:r>
            <a:r>
              <a:rPr lang="ar-SA" sz="3200" dirty="0" smtClean="0">
                <a:latin typeface="Traditional Arabic" panose="02020603050405020304" pitchFamily="18" charset="-78"/>
                <a:cs typeface="Traditional Arabic" panose="02020603050405020304" pitchFamily="18" charset="-78"/>
              </a:rPr>
              <a:t> الى</a:t>
            </a:r>
            <a:r>
              <a:rPr lang="fr-FR" sz="3200" dirty="0" smtClean="0">
                <a:latin typeface="Traditional Arabic" panose="02020603050405020304" pitchFamily="18" charset="-78"/>
                <a:cs typeface="Traditional Arabic" panose="02020603050405020304" pitchFamily="18" charset="-78"/>
              </a:rPr>
              <a:t> (y + </a:t>
            </a:r>
            <a:r>
              <a:rPr lang="fr-FR" sz="3200" dirty="0" err="1" smtClean="0">
                <a:latin typeface="Traditional Arabic" panose="02020603050405020304" pitchFamily="18" charset="-78"/>
                <a:cs typeface="Traditional Arabic" panose="02020603050405020304" pitchFamily="18" charset="-78"/>
              </a:rPr>
              <a:t>Δy</a:t>
            </a:r>
            <a:r>
              <a:rPr lang="fr-FR" sz="3200" dirty="0" smtClean="0">
                <a:latin typeface="Traditional Arabic" panose="02020603050405020304" pitchFamily="18" charset="-78"/>
                <a:cs typeface="Traditional Arabic" panose="02020603050405020304" pitchFamily="18" charset="-78"/>
              </a:rPr>
              <a:t>)</a:t>
            </a:r>
            <a:r>
              <a:rPr lang="ar-SA" sz="3200" dirty="0" smtClean="0">
                <a:latin typeface="Traditional Arabic" panose="02020603050405020304" pitchFamily="18" charset="-78"/>
                <a:cs typeface="Traditional Arabic" panose="02020603050405020304" pitchFamily="18" charset="-78"/>
              </a:rPr>
              <a:t>ومنه يصبح لدينا </a:t>
            </a:r>
            <a:endParaRPr lang="fr-FR" sz="3200" dirty="0" smtClean="0">
              <a:latin typeface="Traditional Arabic" panose="02020603050405020304" pitchFamily="18" charset="-78"/>
              <a:cs typeface="Traditional Arabic" panose="02020603050405020304" pitchFamily="18" charset="-78"/>
            </a:endParaRPr>
          </a:p>
          <a:p>
            <a:pPr>
              <a:buNone/>
            </a:pPr>
            <a:r>
              <a:rPr lang="fr-FR" sz="2800" dirty="0">
                <a:latin typeface="Times New Roman" panose="02020603050405020304" pitchFamily="18" charset="0"/>
                <a:cs typeface="Times New Roman" panose="02020603050405020304" pitchFamily="18" charset="0"/>
              </a:rPr>
              <a:t>y</a:t>
            </a:r>
            <a:r>
              <a:rPr lang="fr-FR" sz="2800" dirty="0" smtClean="0">
                <a:latin typeface="Times New Roman" panose="02020603050405020304" pitchFamily="18" charset="0"/>
                <a:cs typeface="Times New Roman" panose="02020603050405020304" pitchFamily="18" charset="0"/>
              </a:rPr>
              <a:t>+ </a:t>
            </a:r>
            <a:r>
              <a:rPr lang="fr-FR" sz="2800" dirty="0" err="1">
                <a:latin typeface="Times New Roman" panose="02020603050405020304" pitchFamily="18" charset="0"/>
                <a:cs typeface="Times New Roman" panose="02020603050405020304" pitchFamily="18" charset="0"/>
              </a:rPr>
              <a:t>Δ</a:t>
            </a:r>
            <a:r>
              <a:rPr lang="fr-FR" sz="2800" dirty="0" err="1" smtClean="0">
                <a:latin typeface="Times New Roman" panose="02020603050405020304" pitchFamily="18" charset="0"/>
                <a:cs typeface="Times New Roman" panose="02020603050405020304" pitchFamily="18" charset="0"/>
              </a:rPr>
              <a:t>y</a:t>
            </a:r>
            <a:r>
              <a:rPr lang="fr-FR" sz="2800" dirty="0" smtClean="0">
                <a:latin typeface="Times New Roman" panose="02020603050405020304" pitchFamily="18" charset="0"/>
                <a:cs typeface="Times New Roman" panose="02020603050405020304" pitchFamily="18" charset="0"/>
              </a:rPr>
              <a:t>= 1/1-b+bt-r+m ( a – bTx</a:t>
            </a:r>
            <a:r>
              <a:rPr lang="fr-FR" sz="2800" baseline="-25000" dirty="0" smtClean="0">
                <a:latin typeface="Times New Roman" panose="02020603050405020304" pitchFamily="18" charset="0"/>
                <a:cs typeface="Times New Roman" panose="02020603050405020304" pitchFamily="18" charset="0"/>
              </a:rPr>
              <a:t>0</a:t>
            </a:r>
            <a:r>
              <a:rPr lang="fr-FR" sz="2800" dirty="0" smtClean="0">
                <a:latin typeface="Times New Roman" panose="02020603050405020304" pitchFamily="18" charset="0"/>
                <a:cs typeface="Times New Roman" panose="02020603050405020304" pitchFamily="18" charset="0"/>
              </a:rPr>
              <a:t>+bTr</a:t>
            </a:r>
            <a:r>
              <a:rPr lang="fr-FR" sz="2800" baseline="-25000" dirty="0" smtClean="0">
                <a:latin typeface="Times New Roman" panose="02020603050405020304" pitchFamily="18" charset="0"/>
                <a:cs typeface="Times New Roman" panose="02020603050405020304" pitchFamily="18" charset="0"/>
              </a:rPr>
              <a:t>0</a:t>
            </a:r>
            <a:r>
              <a:rPr lang="fr-FR" sz="2800" dirty="0" smtClean="0">
                <a:latin typeface="Times New Roman" panose="02020603050405020304" pitchFamily="18" charset="0"/>
                <a:cs typeface="Times New Roman" panose="02020603050405020304" pitchFamily="18" charset="0"/>
              </a:rPr>
              <a:t> + I</a:t>
            </a:r>
            <a:r>
              <a:rPr lang="fr-FR" sz="2800" baseline="-25000" dirty="0" smtClean="0">
                <a:latin typeface="Times New Roman" panose="02020603050405020304" pitchFamily="18" charset="0"/>
                <a:cs typeface="Times New Roman" panose="02020603050405020304" pitchFamily="18" charset="0"/>
              </a:rPr>
              <a:t>0</a:t>
            </a:r>
            <a:r>
              <a:rPr lang="fr-FR" sz="2800" dirty="0" smtClean="0">
                <a:latin typeface="Times New Roman" panose="02020603050405020304" pitchFamily="18" charset="0"/>
                <a:cs typeface="Times New Roman" panose="02020603050405020304" pitchFamily="18" charset="0"/>
              </a:rPr>
              <a:t>+ G</a:t>
            </a:r>
            <a:r>
              <a:rPr lang="ar-DZ" sz="2800" dirty="0">
                <a:latin typeface="Times New Roman" panose="02020603050405020304" pitchFamily="18" charset="0"/>
                <a:cs typeface="Times New Roman" panose="02020603050405020304" pitchFamily="18" charset="0"/>
              </a:rPr>
              <a:t> +</a:t>
            </a:r>
            <a:r>
              <a:rPr lang="fr-FR" sz="2800" dirty="0" smtClean="0">
                <a:latin typeface="Times New Roman" panose="02020603050405020304" pitchFamily="18" charset="0"/>
                <a:cs typeface="Times New Roman" panose="02020603050405020304" pitchFamily="18" charset="0"/>
              </a:rPr>
              <a:t> </a:t>
            </a:r>
            <a:r>
              <a:rPr lang="fr-FR" sz="2800" dirty="0">
                <a:latin typeface="Times New Roman" panose="02020603050405020304" pitchFamily="18" charset="0"/>
                <a:cs typeface="Times New Roman" panose="02020603050405020304" pitchFamily="18" charset="0"/>
              </a:rPr>
              <a:t>ΔG </a:t>
            </a:r>
            <a:r>
              <a:rPr lang="fr-FR" sz="2800" dirty="0" smtClean="0">
                <a:latin typeface="Times New Roman" panose="02020603050405020304" pitchFamily="18" charset="0"/>
                <a:cs typeface="Times New Roman" panose="02020603050405020304" pitchFamily="18" charset="0"/>
              </a:rPr>
              <a:t>+X</a:t>
            </a:r>
            <a:r>
              <a:rPr lang="fr-FR" sz="2800" baseline="-25000" dirty="0" smtClean="0">
                <a:latin typeface="Times New Roman" panose="02020603050405020304" pitchFamily="18" charset="0"/>
                <a:cs typeface="Times New Roman" panose="02020603050405020304" pitchFamily="18" charset="0"/>
              </a:rPr>
              <a:t>0</a:t>
            </a:r>
            <a:r>
              <a:rPr lang="fr-FR" sz="2800" dirty="0" smtClean="0">
                <a:latin typeface="Times New Roman" panose="02020603050405020304" pitchFamily="18" charset="0"/>
                <a:cs typeface="Times New Roman" panose="02020603050405020304" pitchFamily="18" charset="0"/>
              </a:rPr>
              <a:t>+M</a:t>
            </a:r>
            <a:r>
              <a:rPr lang="fr-FR" sz="2800" baseline="-25000" dirty="0" smtClean="0">
                <a:latin typeface="Times New Roman" panose="02020603050405020304" pitchFamily="18" charset="0"/>
                <a:cs typeface="Times New Roman" panose="02020603050405020304" pitchFamily="18" charset="0"/>
              </a:rPr>
              <a:t>0</a:t>
            </a:r>
            <a:r>
              <a:rPr lang="fr-FR" sz="2800" dirty="0" smtClean="0">
                <a:latin typeface="Times New Roman" panose="02020603050405020304" pitchFamily="18" charset="0"/>
                <a:cs typeface="Times New Roman" panose="02020603050405020304" pitchFamily="18" charset="0"/>
              </a:rPr>
              <a:t>)</a:t>
            </a:r>
            <a:r>
              <a:rPr lang="ar-DZ" sz="2800" dirty="0" smtClean="0">
                <a:latin typeface="Times New Roman" panose="02020603050405020304" pitchFamily="18" charset="0"/>
                <a:cs typeface="Times New Roman" panose="02020603050405020304" pitchFamily="18" charset="0"/>
              </a:rPr>
              <a:t> </a:t>
            </a:r>
            <a:r>
              <a:rPr lang="fr-FR" sz="2800" dirty="0" smtClean="0">
                <a:latin typeface="Times New Roman" panose="02020603050405020304" pitchFamily="18" charset="0"/>
                <a:cs typeface="Times New Roman" panose="02020603050405020304" pitchFamily="18" charset="0"/>
              </a:rPr>
              <a:t>           </a:t>
            </a:r>
            <a:r>
              <a:rPr lang="ar-DZ" sz="2800" dirty="0" smtClean="0">
                <a:latin typeface="Times New Roman" panose="02020603050405020304" pitchFamily="18" charset="0"/>
                <a:cs typeface="Times New Roman" panose="02020603050405020304" pitchFamily="18" charset="0"/>
              </a:rPr>
              <a:t>(2)..</a:t>
            </a:r>
            <a:endParaRPr lang="fr-FR" sz="2800" dirty="0" smtClean="0">
              <a:latin typeface="Times New Roman" panose="02020603050405020304" pitchFamily="18" charset="0"/>
              <a:cs typeface="Times New Roman" panose="02020603050405020304" pitchFamily="18" charset="0"/>
            </a:endParaRPr>
          </a:p>
          <a:p>
            <a:pPr algn="r" rtl="1">
              <a:buNone/>
            </a:pPr>
            <a:r>
              <a:rPr lang="ar-DZ" sz="3200" dirty="0">
                <a:latin typeface="Traditional Arabic" panose="02020603050405020304" pitchFamily="18" charset="-78"/>
                <a:cs typeface="Traditional Arabic" panose="02020603050405020304" pitchFamily="18" charset="-78"/>
              </a:rPr>
              <a:t>بطرح </a:t>
            </a:r>
            <a:r>
              <a:rPr lang="fr-FR" sz="3200" dirty="0">
                <a:latin typeface="Traditional Arabic" panose="02020603050405020304" pitchFamily="18" charset="-78"/>
                <a:cs typeface="Traditional Arabic" panose="02020603050405020304" pitchFamily="18" charset="-78"/>
              </a:rPr>
              <a:t>(2)</a:t>
            </a:r>
            <a:r>
              <a:rPr lang="ar-DZ" sz="3200" dirty="0">
                <a:latin typeface="Traditional Arabic" panose="02020603050405020304" pitchFamily="18" charset="-78"/>
                <a:cs typeface="Traditional Arabic" panose="02020603050405020304" pitchFamily="18" charset="-78"/>
              </a:rPr>
              <a:t> من </a:t>
            </a:r>
            <a:r>
              <a:rPr lang="fr-FR" sz="3200" dirty="0">
                <a:latin typeface="Traditional Arabic" panose="02020603050405020304" pitchFamily="18" charset="-78"/>
                <a:cs typeface="Traditional Arabic" panose="02020603050405020304" pitchFamily="18" charset="-78"/>
              </a:rPr>
              <a:t>(1)</a:t>
            </a:r>
            <a:r>
              <a:rPr lang="ar-DZ" sz="3200" dirty="0">
                <a:latin typeface="Traditional Arabic" panose="02020603050405020304" pitchFamily="18" charset="-78"/>
                <a:cs typeface="Traditional Arabic" panose="02020603050405020304" pitchFamily="18" charset="-78"/>
              </a:rPr>
              <a:t> يصبح </a:t>
            </a:r>
            <a:r>
              <a:rPr lang="ar-SA" sz="3200" dirty="0">
                <a:latin typeface="Traditional Arabic" panose="02020603050405020304" pitchFamily="18" charset="-78"/>
                <a:cs typeface="Traditional Arabic" panose="02020603050405020304" pitchFamily="18" charset="-78"/>
              </a:rPr>
              <a:t>لدينا </a:t>
            </a:r>
            <a:r>
              <a:rPr lang="ar-SA" sz="3200" dirty="0" smtClean="0">
                <a:latin typeface="Traditional Arabic" panose="02020603050405020304" pitchFamily="18" charset="-78"/>
                <a:cs typeface="Traditional Arabic" panose="02020603050405020304" pitchFamily="18" charset="-78"/>
              </a:rPr>
              <a:t>:</a:t>
            </a:r>
            <a:endParaRPr lang="fr-FR" sz="3200" dirty="0" smtClean="0">
              <a:latin typeface="Traditional Arabic" panose="02020603050405020304" pitchFamily="18" charset="-78"/>
              <a:cs typeface="Traditional Arabic" panose="02020603050405020304" pitchFamily="18" charset="-78"/>
            </a:endParaRPr>
          </a:p>
          <a:p>
            <a:pPr>
              <a:buNone/>
            </a:pPr>
            <a:r>
              <a:rPr lang="fr-FR" sz="2800" dirty="0" err="1" smtClean="0">
                <a:latin typeface="Times New Roman" panose="02020603050405020304" pitchFamily="18" charset="0"/>
                <a:cs typeface="Times New Roman" panose="02020603050405020304" pitchFamily="18" charset="0"/>
              </a:rPr>
              <a:t>Δy</a:t>
            </a:r>
            <a:r>
              <a:rPr lang="fr-FR" sz="2800" dirty="0" smtClean="0">
                <a:latin typeface="Times New Roman" panose="02020603050405020304" pitchFamily="18" charset="0"/>
                <a:cs typeface="Times New Roman" panose="02020603050405020304" pitchFamily="18" charset="0"/>
              </a:rPr>
              <a:t>=1/1-b+bt-r+m </a:t>
            </a:r>
            <a:r>
              <a:rPr lang="fr-FR" sz="2800" dirty="0">
                <a:latin typeface="Times New Roman" panose="02020603050405020304" pitchFamily="18" charset="0"/>
                <a:cs typeface="Times New Roman" panose="02020603050405020304" pitchFamily="18" charset="0"/>
              </a:rPr>
              <a:t>(ΔG)</a:t>
            </a:r>
          </a:p>
          <a:p>
            <a:pPr algn="r" rtl="1">
              <a:buNone/>
            </a:pPr>
            <a:r>
              <a:rPr lang="ar-SA" sz="2800" dirty="0">
                <a:latin typeface="Traditional Arabic" panose="02020603050405020304" pitchFamily="18" charset="-78"/>
                <a:cs typeface="Traditional Arabic" panose="02020603050405020304" pitchFamily="18" charset="-78"/>
              </a:rPr>
              <a:t>يسمى مضاعف الإنفاق الحكومي ومعناه اذا تغير الإنفاق الحكومي بوحدة واحدة تغير الدخل بهذا المقدار أي بمقدار </a:t>
            </a:r>
            <a:r>
              <a:rPr lang="fr-FR" sz="2800" dirty="0" smtClean="0">
                <a:latin typeface="Traditional Arabic" panose="02020603050405020304" pitchFamily="18" charset="-78"/>
                <a:cs typeface="Traditional Arabic" panose="02020603050405020304" pitchFamily="18" charset="-78"/>
              </a:rPr>
              <a:t>1/1-b+bt-r+m</a:t>
            </a:r>
            <a:r>
              <a:rPr lang="ar-SA" sz="2800" dirty="0" smtClean="0">
                <a:latin typeface="Traditional Arabic" panose="02020603050405020304" pitchFamily="18" charset="-78"/>
                <a:cs typeface="Traditional Arabic" panose="02020603050405020304" pitchFamily="18" charset="-78"/>
              </a:rPr>
              <a:t> </a:t>
            </a:r>
            <a:r>
              <a:rPr lang="ar-SA" sz="2800" dirty="0">
                <a:latin typeface="Traditional Arabic" panose="02020603050405020304" pitchFamily="18" charset="-78"/>
                <a:cs typeface="Traditional Arabic" panose="02020603050405020304" pitchFamily="18" charset="-78"/>
              </a:rPr>
              <a:t>وحدة </a:t>
            </a:r>
            <a:r>
              <a:rPr lang="ar-SA" sz="2800" dirty="0" smtClean="0">
                <a:latin typeface="Traditional Arabic" panose="02020603050405020304" pitchFamily="18" charset="-78"/>
                <a:cs typeface="Traditional Arabic" panose="02020603050405020304" pitchFamily="18" charset="-78"/>
              </a:rPr>
              <a:t>.</a:t>
            </a:r>
            <a:r>
              <a:rPr lang="ar-SA" sz="2800" dirty="0">
                <a:latin typeface="Traditional Arabic" panose="02020603050405020304" pitchFamily="18" charset="-78"/>
                <a:cs typeface="Traditional Arabic" panose="02020603050405020304" pitchFamily="18" charset="-78"/>
              </a:rPr>
              <a:t> ملاحظة في حالة الضرائب مستقلة والاستثمار مستقل عن الدخل فان المضاعف يصبح</a:t>
            </a:r>
            <a:r>
              <a:rPr lang="fr-FR" sz="2800" dirty="0" smtClean="0">
                <a:latin typeface="Traditional Arabic" panose="02020603050405020304" pitchFamily="18" charset="-78"/>
                <a:cs typeface="Traditional Arabic" panose="02020603050405020304" pitchFamily="18" charset="-78"/>
              </a:rPr>
              <a:t>1/1-b+m </a:t>
            </a:r>
            <a:endParaRPr lang="fr-FR" sz="2800" dirty="0">
              <a:latin typeface="Traditional Arabic" panose="02020603050405020304" pitchFamily="18" charset="-78"/>
              <a:cs typeface="Traditional Arabic" panose="02020603050405020304" pitchFamily="18" charset="-78"/>
            </a:endParaRPr>
          </a:p>
          <a:p>
            <a:pPr algn="r" rtl="1">
              <a:buNone/>
            </a:pPr>
            <a:endParaRPr lang="fr-FR" sz="3200" dirty="0"/>
          </a:p>
          <a:p>
            <a:pPr algn="r" rtl="1">
              <a:buNone/>
            </a:pPr>
            <a:endParaRPr lang="fr-FR" sz="3200" dirty="0">
              <a:latin typeface="Traditional Arabic" panose="02020603050405020304" pitchFamily="18" charset="-78"/>
              <a:cs typeface="Traditional Arabic" panose="02020603050405020304" pitchFamily="18" charset="-78"/>
            </a:endParaRPr>
          </a:p>
          <a:p>
            <a:pPr algn="r" rtl="1">
              <a:buNone/>
            </a:pPr>
            <a:endParaRPr lang="fr-FR" sz="2800" b="1" dirty="0">
              <a:latin typeface="Times New Roman" panose="02020603050405020304" pitchFamily="18" charset="0"/>
              <a:cs typeface="Times New Roman" panose="02020603050405020304" pitchFamily="18" charset="0"/>
            </a:endParaRPr>
          </a:p>
          <a:p>
            <a:pPr>
              <a:buNone/>
            </a:pPr>
            <a:endParaRPr lang="fr-FR" sz="2800" b="1" dirty="0">
              <a:latin typeface="Times New Roman" panose="02020603050405020304" pitchFamily="18" charset="0"/>
              <a:cs typeface="Times New Roman" panose="02020603050405020304" pitchFamily="18" charset="0"/>
            </a:endParaRPr>
          </a:p>
        </p:txBody>
      </p:sp>
      <p:cxnSp>
        <p:nvCxnSpPr>
          <p:cNvPr id="115" name="Connecteur droit 114"/>
          <p:cNvCxnSpPr/>
          <p:nvPr/>
        </p:nvCxnSpPr>
        <p:spPr>
          <a:xfrm>
            <a:off x="4670714" y="2230755"/>
            <a:ext cx="0" cy="47625"/>
          </a:xfrm>
          <a:prstGeom prst="line">
            <a:avLst/>
          </a:prstGeom>
        </p:spPr>
        <p:style>
          <a:lnRef idx="1">
            <a:schemeClr val="dk1"/>
          </a:lnRef>
          <a:fillRef idx="0">
            <a:schemeClr val="dk1"/>
          </a:fillRef>
          <a:effectRef idx="0">
            <a:schemeClr val="dk1"/>
          </a:effectRef>
          <a:fontRef idx="minor">
            <a:schemeClr val="tx1"/>
          </a:fontRef>
        </p:style>
      </p:cxnSp>
      <p:sp>
        <p:nvSpPr>
          <p:cNvPr id="121" name="Rectangle 104"/>
          <p:cNvSpPr>
            <a:spLocks noChangeArrowheads="1"/>
          </p:cNvSpPr>
          <p:nvPr/>
        </p:nvSpPr>
        <p:spPr bwMode="auto">
          <a:xfrm>
            <a:off x="1609859" y="-107008"/>
            <a:ext cx="11201473" cy="12403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fr-FR"/>
          </a:p>
        </p:txBody>
      </p:sp>
      <p:sp>
        <p:nvSpPr>
          <p:cNvPr id="24" name="Arc 23"/>
          <p:cNvSpPr/>
          <p:nvPr/>
        </p:nvSpPr>
        <p:spPr>
          <a:xfrm>
            <a:off x="2696444" y="6239146"/>
            <a:ext cx="405243" cy="312916"/>
          </a:xfrm>
          <a:prstGeom prst="arc">
            <a:avLst/>
          </a:prstGeom>
        </p:spPr>
        <p:style>
          <a:lnRef idx="1">
            <a:schemeClr val="dk1"/>
          </a:lnRef>
          <a:fillRef idx="0">
            <a:schemeClr val="dk1"/>
          </a:fillRef>
          <a:effectRef idx="0">
            <a:schemeClr val="dk1"/>
          </a:effectRef>
          <a:fontRef idx="minor">
            <a:schemeClr val="tx1"/>
          </a:fontRef>
        </p:style>
        <p:txBody>
          <a:bodyPr rtlCol="0" anchor="ctr"/>
          <a:lstStyle/>
          <a:p>
            <a:pPr algn="ctr"/>
            <a:endParaRPr lang="fr-FR"/>
          </a:p>
        </p:txBody>
      </p:sp>
    </p:spTree>
  </p:cSld>
  <p:clrMapOvr>
    <a:masterClrMapping/>
  </p:clrMapOvr>
  <p:transition>
    <p:wipe dir="d"/>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145002" y="0"/>
            <a:ext cx="10750732" cy="6858000"/>
          </a:xfrm>
        </p:spPr>
        <p:txBody>
          <a:bodyPr>
            <a:noAutofit/>
          </a:bodyPr>
          <a:lstStyle/>
          <a:p>
            <a:pPr algn="r" rtl="1">
              <a:buNone/>
            </a:pPr>
            <a:r>
              <a:rPr lang="ar-DZ" sz="2400" b="1" dirty="0" smtClean="0">
                <a:latin typeface="Traditional Arabic" panose="02020603050405020304" pitchFamily="18" charset="-78"/>
                <a:cs typeface="Traditional Arabic" panose="02020603050405020304" pitchFamily="18" charset="-78"/>
              </a:rPr>
              <a:t>بنفس الطريقة نتحصل على باقي المضاعفات:(في حالة ارتباط كل من الضرائب والاستثمار بالدخل)</a:t>
            </a:r>
            <a:endParaRPr lang="fr-FR" sz="2400" b="1" dirty="0" smtClean="0">
              <a:latin typeface="Traditional Arabic" panose="02020603050405020304" pitchFamily="18" charset="-78"/>
              <a:cs typeface="Traditional Arabic" panose="02020603050405020304" pitchFamily="18" charset="-78"/>
            </a:endParaRPr>
          </a:p>
          <a:p>
            <a:pPr algn="r" rtl="1">
              <a:buNone/>
            </a:pPr>
            <a:r>
              <a:rPr lang="ar-DZ" sz="2400" dirty="0" smtClean="0">
                <a:latin typeface="Traditional Arabic" panose="02020603050405020304" pitchFamily="18" charset="-78"/>
                <a:cs typeface="Traditional Arabic" panose="02020603050405020304" pitchFamily="18" charset="-78"/>
              </a:rPr>
              <a:t>-مضاعف الواردات أي زيادة الواردات</a:t>
            </a:r>
            <a:r>
              <a:rPr lang="fr-FR" sz="2400" dirty="0" smtClean="0">
                <a:latin typeface="Traditional Arabic" panose="02020603050405020304" pitchFamily="18" charset="-78"/>
                <a:cs typeface="Traditional Arabic" panose="02020603050405020304" pitchFamily="18" charset="-78"/>
              </a:rPr>
              <a:t>     </a:t>
            </a:r>
            <a:r>
              <a:rPr lang="ar-DZ" sz="2400" dirty="0" err="1" smtClean="0">
                <a:latin typeface="Traditional Arabic" panose="02020603050405020304" pitchFamily="18" charset="-78"/>
                <a:cs typeface="Traditional Arabic" panose="02020603050405020304" pitchFamily="18" charset="-78"/>
              </a:rPr>
              <a:t>بوحدةواحدة</a:t>
            </a:r>
            <a:r>
              <a:rPr lang="ar-DZ" sz="2400" dirty="0" smtClean="0">
                <a:latin typeface="Traditional Arabic" panose="02020603050405020304" pitchFamily="18" charset="-78"/>
                <a:cs typeface="Traditional Arabic" panose="02020603050405020304" pitchFamily="18" charset="-78"/>
              </a:rPr>
              <a:t> ينخفض الدخل بمقدار المضاعف</a:t>
            </a:r>
            <a:r>
              <a:rPr lang="fr-FR" sz="2400" dirty="0" smtClean="0">
                <a:latin typeface="Traditional Arabic" panose="02020603050405020304" pitchFamily="18" charset="-78"/>
                <a:cs typeface="Traditional Arabic" panose="02020603050405020304" pitchFamily="18" charset="-78"/>
              </a:rPr>
              <a:t>   </a:t>
            </a:r>
            <a:r>
              <a:rPr lang="ar-DZ" sz="2400" dirty="0" smtClean="0">
                <a:latin typeface="Traditional Arabic" panose="02020603050405020304" pitchFamily="18" charset="-78"/>
                <a:cs typeface="Traditional Arabic" panose="02020603050405020304" pitchFamily="18" charset="-78"/>
              </a:rPr>
              <a:t>      </a:t>
            </a:r>
            <a:r>
              <a:rPr lang="fr-FR" sz="2400" dirty="0" smtClean="0">
                <a:latin typeface="Traditional Arabic" panose="02020603050405020304" pitchFamily="18" charset="-78"/>
                <a:cs typeface="Traditional Arabic" panose="02020603050405020304" pitchFamily="18" charset="-78"/>
              </a:rPr>
              <a:t>Km=-1/1-b+bt-r+m</a:t>
            </a:r>
            <a:endParaRPr lang="ar-DZ" sz="2400" dirty="0" smtClean="0">
              <a:latin typeface="Traditional Arabic" panose="02020603050405020304" pitchFamily="18" charset="-78"/>
              <a:cs typeface="Traditional Arabic" panose="02020603050405020304" pitchFamily="18" charset="-78"/>
            </a:endParaRPr>
          </a:p>
          <a:p>
            <a:pPr algn="r" rtl="1">
              <a:buNone/>
            </a:pPr>
            <a:r>
              <a:rPr lang="ar-DZ" sz="2400" dirty="0" smtClean="0">
                <a:latin typeface="Traditional Arabic" panose="02020603050405020304" pitchFamily="18" charset="-78"/>
                <a:cs typeface="Traditional Arabic" panose="02020603050405020304" pitchFamily="18" charset="-78"/>
              </a:rPr>
              <a:t>-مضاعف </a:t>
            </a:r>
            <a:r>
              <a:rPr lang="ar-DZ" sz="2400" dirty="0">
                <a:latin typeface="Traditional Arabic" panose="02020603050405020304" pitchFamily="18" charset="-78"/>
                <a:cs typeface="Traditional Arabic" panose="02020603050405020304" pitchFamily="18" charset="-78"/>
              </a:rPr>
              <a:t>الصادرات: أي زيادة </a:t>
            </a:r>
            <a:r>
              <a:rPr lang="ar-DZ" sz="2400" dirty="0" err="1" smtClean="0">
                <a:latin typeface="Traditional Arabic" panose="02020603050405020304" pitchFamily="18" charset="-78"/>
                <a:cs typeface="Traditional Arabic" panose="02020603050405020304" pitchFamily="18" charset="-78"/>
              </a:rPr>
              <a:t>االصادرات</a:t>
            </a:r>
            <a:r>
              <a:rPr lang="fr-FR" sz="2400" dirty="0" smtClean="0">
                <a:latin typeface="Traditional Arabic" panose="02020603050405020304" pitchFamily="18" charset="-78"/>
                <a:cs typeface="Traditional Arabic" panose="02020603050405020304" pitchFamily="18" charset="-78"/>
              </a:rPr>
              <a:t>     </a:t>
            </a:r>
            <a:r>
              <a:rPr lang="ar-DZ" sz="2400" dirty="0" err="1">
                <a:latin typeface="Traditional Arabic" panose="02020603050405020304" pitchFamily="18" charset="-78"/>
                <a:cs typeface="Traditional Arabic" panose="02020603050405020304" pitchFamily="18" charset="-78"/>
              </a:rPr>
              <a:t>بوحدةواحدة</a:t>
            </a:r>
            <a:r>
              <a:rPr lang="ar-DZ" sz="2400" dirty="0">
                <a:latin typeface="Traditional Arabic" panose="02020603050405020304" pitchFamily="18" charset="-78"/>
                <a:cs typeface="Traditional Arabic" panose="02020603050405020304" pitchFamily="18" charset="-78"/>
              </a:rPr>
              <a:t> </a:t>
            </a:r>
            <a:r>
              <a:rPr lang="ar-DZ" sz="2400" dirty="0" smtClean="0">
                <a:latin typeface="Traditional Arabic" panose="02020603050405020304" pitchFamily="18" charset="-78"/>
                <a:cs typeface="Traditional Arabic" panose="02020603050405020304" pitchFamily="18" charset="-78"/>
              </a:rPr>
              <a:t>يزداد  </a:t>
            </a:r>
            <a:r>
              <a:rPr lang="ar-DZ" sz="2400" dirty="0">
                <a:latin typeface="Traditional Arabic" panose="02020603050405020304" pitchFamily="18" charset="-78"/>
                <a:cs typeface="Traditional Arabic" panose="02020603050405020304" pitchFamily="18" charset="-78"/>
              </a:rPr>
              <a:t>الدخل بمقدار المضاعف </a:t>
            </a:r>
            <a:r>
              <a:rPr lang="fr-FR" sz="2400" dirty="0" smtClean="0">
                <a:latin typeface="Traditional Arabic" panose="02020603050405020304" pitchFamily="18" charset="-78"/>
                <a:cs typeface="Traditional Arabic" panose="02020603050405020304" pitchFamily="18" charset="-78"/>
              </a:rPr>
              <a:t>Km=1/1-b+bt-r+m</a:t>
            </a:r>
            <a:endParaRPr lang="ar-DZ" sz="2400" dirty="0" smtClean="0">
              <a:latin typeface="Traditional Arabic" panose="02020603050405020304" pitchFamily="18" charset="-78"/>
              <a:cs typeface="Traditional Arabic" panose="02020603050405020304" pitchFamily="18" charset="-78"/>
            </a:endParaRPr>
          </a:p>
          <a:p>
            <a:pPr algn="r" rtl="1">
              <a:buNone/>
            </a:pPr>
            <a:r>
              <a:rPr lang="ar-DZ" sz="2400" dirty="0" smtClean="0">
                <a:latin typeface="Traditional Arabic" panose="02020603050405020304" pitchFamily="18" charset="-78"/>
                <a:cs typeface="Traditional Arabic" panose="02020603050405020304" pitchFamily="18" charset="-78"/>
              </a:rPr>
              <a:t>-مضاعف الضرائب:</a:t>
            </a:r>
            <a:r>
              <a:rPr lang="ar-DZ" sz="2400" dirty="0">
                <a:latin typeface="Traditional Arabic" panose="02020603050405020304" pitchFamily="18" charset="-78"/>
                <a:cs typeface="Traditional Arabic" panose="02020603050405020304" pitchFamily="18" charset="-78"/>
              </a:rPr>
              <a:t> أي زيادة </a:t>
            </a:r>
            <a:r>
              <a:rPr lang="ar-DZ" sz="2400" dirty="0" err="1" smtClean="0">
                <a:latin typeface="Traditional Arabic" panose="02020603050405020304" pitchFamily="18" charset="-78"/>
                <a:cs typeface="Traditional Arabic" panose="02020603050405020304" pitchFamily="18" charset="-78"/>
              </a:rPr>
              <a:t>االضرائب</a:t>
            </a:r>
            <a:r>
              <a:rPr lang="fr-FR" sz="2400" dirty="0" smtClean="0">
                <a:latin typeface="Traditional Arabic" panose="02020603050405020304" pitchFamily="18" charset="-78"/>
                <a:cs typeface="Traditional Arabic" panose="02020603050405020304" pitchFamily="18" charset="-78"/>
              </a:rPr>
              <a:t>     </a:t>
            </a:r>
            <a:r>
              <a:rPr lang="ar-DZ" sz="2400" dirty="0" err="1">
                <a:latin typeface="Traditional Arabic" panose="02020603050405020304" pitchFamily="18" charset="-78"/>
                <a:cs typeface="Traditional Arabic" panose="02020603050405020304" pitchFamily="18" charset="-78"/>
              </a:rPr>
              <a:t>بوحدةواحدة</a:t>
            </a:r>
            <a:r>
              <a:rPr lang="ar-DZ" sz="2400" dirty="0">
                <a:latin typeface="Traditional Arabic" panose="02020603050405020304" pitchFamily="18" charset="-78"/>
                <a:cs typeface="Traditional Arabic" panose="02020603050405020304" pitchFamily="18" charset="-78"/>
              </a:rPr>
              <a:t> ينخفض الدخل بمقدار </a:t>
            </a:r>
            <a:r>
              <a:rPr lang="ar-DZ" sz="2400" dirty="0" smtClean="0">
                <a:latin typeface="Traditional Arabic" panose="02020603050405020304" pitchFamily="18" charset="-78"/>
                <a:cs typeface="Traditional Arabic" panose="02020603050405020304" pitchFamily="18" charset="-78"/>
              </a:rPr>
              <a:t>المضاعف</a:t>
            </a:r>
            <a:r>
              <a:rPr lang="fr-FR" sz="2400" dirty="0" smtClean="0">
                <a:latin typeface="Traditional Arabic" panose="02020603050405020304" pitchFamily="18" charset="-78"/>
                <a:cs typeface="Traditional Arabic" panose="02020603050405020304" pitchFamily="18" charset="-78"/>
              </a:rPr>
              <a:t>Km=-b/1-b+bt-r+m</a:t>
            </a:r>
          </a:p>
          <a:p>
            <a:pPr algn="r" rtl="1">
              <a:buNone/>
            </a:pPr>
            <a:r>
              <a:rPr lang="fr-FR" sz="2400" dirty="0" smtClean="0">
                <a:latin typeface="Traditional Arabic" panose="02020603050405020304" pitchFamily="18" charset="-78"/>
                <a:cs typeface="Traditional Arabic" panose="02020603050405020304" pitchFamily="18" charset="-78"/>
              </a:rPr>
              <a:t>-</a:t>
            </a:r>
            <a:r>
              <a:rPr lang="ar-DZ" sz="2400" dirty="0" smtClean="0">
                <a:latin typeface="Traditional Arabic" panose="02020603050405020304" pitchFamily="18" charset="-78"/>
                <a:cs typeface="Traditional Arabic" panose="02020603050405020304" pitchFamily="18" charset="-78"/>
              </a:rPr>
              <a:t>مضاعف التحويلات</a:t>
            </a:r>
            <a:r>
              <a:rPr lang="ar-DZ" sz="2400" dirty="0">
                <a:latin typeface="Traditional Arabic" panose="02020603050405020304" pitchFamily="18" charset="-78"/>
                <a:cs typeface="Traditional Arabic" panose="02020603050405020304" pitchFamily="18" charset="-78"/>
              </a:rPr>
              <a:t>: أي زيادة </a:t>
            </a:r>
            <a:r>
              <a:rPr lang="ar-DZ" sz="2400" dirty="0" smtClean="0">
                <a:latin typeface="Traditional Arabic" panose="02020603050405020304" pitchFamily="18" charset="-78"/>
                <a:cs typeface="Traditional Arabic" panose="02020603050405020304" pitchFamily="18" charset="-78"/>
              </a:rPr>
              <a:t>التحويلات </a:t>
            </a:r>
            <a:r>
              <a:rPr lang="ar-DZ" sz="2400" dirty="0" err="1" smtClean="0">
                <a:latin typeface="Traditional Arabic" panose="02020603050405020304" pitchFamily="18" charset="-78"/>
                <a:cs typeface="Traditional Arabic" panose="02020603050405020304" pitchFamily="18" charset="-78"/>
              </a:rPr>
              <a:t>بوحدةواحدة</a:t>
            </a:r>
            <a:r>
              <a:rPr lang="ar-DZ" sz="2400" dirty="0" smtClean="0">
                <a:latin typeface="Traditional Arabic" panose="02020603050405020304" pitchFamily="18" charset="-78"/>
                <a:cs typeface="Traditional Arabic" panose="02020603050405020304" pitchFamily="18" charset="-78"/>
              </a:rPr>
              <a:t> يزداد </a:t>
            </a:r>
            <a:r>
              <a:rPr lang="ar-DZ" sz="2400" dirty="0">
                <a:latin typeface="Traditional Arabic" panose="02020603050405020304" pitchFamily="18" charset="-78"/>
                <a:cs typeface="Traditional Arabic" panose="02020603050405020304" pitchFamily="18" charset="-78"/>
              </a:rPr>
              <a:t>الدخل بمقدار المضاعف</a:t>
            </a:r>
            <a:r>
              <a:rPr lang="fr-FR" sz="2400" dirty="0" smtClean="0">
                <a:latin typeface="Traditional Arabic" panose="02020603050405020304" pitchFamily="18" charset="-78"/>
                <a:cs typeface="Traditional Arabic" panose="02020603050405020304" pitchFamily="18" charset="-78"/>
              </a:rPr>
              <a:t>Km=b/1-b+bt-r+m</a:t>
            </a:r>
            <a:endParaRPr lang="ar-DZ" sz="2400" dirty="0" smtClean="0">
              <a:latin typeface="Traditional Arabic" panose="02020603050405020304" pitchFamily="18" charset="-78"/>
              <a:cs typeface="Traditional Arabic" panose="02020603050405020304" pitchFamily="18" charset="-78"/>
            </a:endParaRPr>
          </a:p>
          <a:p>
            <a:pPr algn="r" rtl="1">
              <a:buNone/>
            </a:pPr>
            <a:r>
              <a:rPr lang="ar-DZ" sz="2400" dirty="0" smtClean="0">
                <a:latin typeface="Traditional Arabic" panose="02020603050405020304" pitchFamily="18" charset="-78"/>
                <a:cs typeface="Traditional Arabic" panose="02020603050405020304" pitchFamily="18" charset="-78"/>
              </a:rPr>
              <a:t>مضاعف </a:t>
            </a:r>
            <a:r>
              <a:rPr lang="ar-DZ" sz="2400" dirty="0" err="1" smtClean="0">
                <a:latin typeface="Traditional Arabic" panose="02020603050405020304" pitchFamily="18" charset="-78"/>
                <a:cs typeface="Traditional Arabic" panose="02020603050405020304" pitchFamily="18" charset="-78"/>
              </a:rPr>
              <a:t>الاستثمار:</a:t>
            </a:r>
            <a:r>
              <a:rPr lang="ar-DZ" sz="2400" dirty="0" err="1">
                <a:latin typeface="Traditional Arabic" panose="02020603050405020304" pitchFamily="18" charset="-78"/>
                <a:cs typeface="Traditional Arabic" panose="02020603050405020304" pitchFamily="18" charset="-78"/>
              </a:rPr>
              <a:t>ي</a:t>
            </a:r>
            <a:r>
              <a:rPr lang="ar-DZ" sz="2400" dirty="0">
                <a:latin typeface="Traditional Arabic" panose="02020603050405020304" pitchFamily="18" charset="-78"/>
                <a:cs typeface="Traditional Arabic" panose="02020603050405020304" pitchFamily="18" charset="-78"/>
              </a:rPr>
              <a:t> زيادة </a:t>
            </a:r>
            <a:r>
              <a:rPr lang="ar-DZ" sz="2400" dirty="0" smtClean="0">
                <a:latin typeface="Traditional Arabic" panose="02020603050405020304" pitchFamily="18" charset="-78"/>
                <a:cs typeface="Traditional Arabic" panose="02020603050405020304" pitchFamily="18" charset="-78"/>
              </a:rPr>
              <a:t>الاستثمار </a:t>
            </a:r>
            <a:r>
              <a:rPr lang="fr-FR" sz="2400" dirty="0" smtClean="0">
                <a:latin typeface="Traditional Arabic" panose="02020603050405020304" pitchFamily="18" charset="-78"/>
                <a:cs typeface="Traditional Arabic" panose="02020603050405020304" pitchFamily="18" charset="-78"/>
              </a:rPr>
              <a:t>     </a:t>
            </a:r>
            <a:r>
              <a:rPr lang="ar-DZ" sz="2400" dirty="0" smtClean="0">
                <a:latin typeface="Traditional Arabic" panose="02020603050405020304" pitchFamily="18" charset="-78"/>
                <a:cs typeface="Traditional Arabic" panose="02020603050405020304" pitchFamily="18" charset="-78"/>
              </a:rPr>
              <a:t>بوحدة واحدة </a:t>
            </a:r>
            <a:r>
              <a:rPr lang="ar-DZ" sz="2400" dirty="0">
                <a:latin typeface="Traditional Arabic" panose="02020603050405020304" pitchFamily="18" charset="-78"/>
                <a:cs typeface="Traditional Arabic" panose="02020603050405020304" pitchFamily="18" charset="-78"/>
              </a:rPr>
              <a:t>يزداد  الدخل بمقدار المضاعف </a:t>
            </a:r>
            <a:r>
              <a:rPr lang="fr-FR" sz="2400" dirty="0">
                <a:latin typeface="Traditional Arabic" panose="02020603050405020304" pitchFamily="18" charset="-78"/>
                <a:cs typeface="Traditional Arabic" panose="02020603050405020304" pitchFamily="18" charset="-78"/>
              </a:rPr>
              <a:t>Km=1/1-b+bt-r+m</a:t>
            </a:r>
            <a:endParaRPr lang="ar-DZ" sz="2400" dirty="0">
              <a:latin typeface="Traditional Arabic" panose="02020603050405020304" pitchFamily="18" charset="-78"/>
              <a:cs typeface="Traditional Arabic" panose="02020603050405020304" pitchFamily="18" charset="-78"/>
            </a:endParaRPr>
          </a:p>
          <a:p>
            <a:pPr algn="r" rtl="1">
              <a:buNone/>
            </a:pPr>
            <a:r>
              <a:rPr lang="ar-DZ" sz="2400" dirty="0" smtClean="0">
                <a:latin typeface="Traditional Arabic" panose="02020603050405020304" pitchFamily="18" charset="-78"/>
                <a:cs typeface="Traditional Arabic" panose="02020603050405020304" pitchFamily="18" charset="-78"/>
              </a:rPr>
              <a:t>-</a:t>
            </a:r>
            <a:r>
              <a:rPr lang="ar-DZ" sz="2400" b="1" dirty="0" smtClean="0">
                <a:latin typeface="Traditional Arabic" panose="02020603050405020304" pitchFamily="18" charset="-78"/>
                <a:cs typeface="Traditional Arabic" panose="02020603050405020304" pitchFamily="18" charset="-78"/>
              </a:rPr>
              <a:t>حالة استقلال كل من الضرائب والاستثمار عن الدخل فان المضاعفات تصبح:</a:t>
            </a:r>
          </a:p>
          <a:p>
            <a:pPr algn="r" rtl="1">
              <a:buNone/>
            </a:pPr>
            <a:r>
              <a:rPr lang="ar-DZ" sz="2400" dirty="0">
                <a:latin typeface="Traditional Arabic" panose="02020603050405020304" pitchFamily="18" charset="-78"/>
                <a:cs typeface="Traditional Arabic" panose="02020603050405020304" pitchFamily="18" charset="-78"/>
              </a:rPr>
              <a:t>مضاعف الواردات أي زيادة الواردات</a:t>
            </a:r>
            <a:r>
              <a:rPr lang="fr-FR" sz="2400" dirty="0">
                <a:latin typeface="Traditional Arabic" panose="02020603050405020304" pitchFamily="18" charset="-78"/>
                <a:cs typeface="Traditional Arabic" panose="02020603050405020304" pitchFamily="18" charset="-78"/>
              </a:rPr>
              <a:t>     </a:t>
            </a:r>
            <a:r>
              <a:rPr lang="ar-DZ" sz="2400" dirty="0" err="1">
                <a:latin typeface="Traditional Arabic" panose="02020603050405020304" pitchFamily="18" charset="-78"/>
                <a:cs typeface="Traditional Arabic" panose="02020603050405020304" pitchFamily="18" charset="-78"/>
              </a:rPr>
              <a:t>بوحدةواحدة</a:t>
            </a:r>
            <a:r>
              <a:rPr lang="ar-DZ" sz="2400" dirty="0">
                <a:latin typeface="Traditional Arabic" panose="02020603050405020304" pitchFamily="18" charset="-78"/>
                <a:cs typeface="Traditional Arabic" panose="02020603050405020304" pitchFamily="18" charset="-78"/>
              </a:rPr>
              <a:t> ينخفض الدخل بمقدار </a:t>
            </a:r>
            <a:r>
              <a:rPr lang="ar-DZ" sz="2400" dirty="0" smtClean="0">
                <a:latin typeface="Traditional Arabic" panose="02020603050405020304" pitchFamily="18" charset="-78"/>
                <a:cs typeface="Traditional Arabic" panose="02020603050405020304" pitchFamily="18" charset="-78"/>
              </a:rPr>
              <a:t>المضاعف  </a:t>
            </a:r>
            <a:r>
              <a:rPr lang="fr-FR" sz="2400" dirty="0">
                <a:latin typeface="Traditional Arabic" panose="02020603050405020304" pitchFamily="18" charset="-78"/>
                <a:cs typeface="Traditional Arabic" panose="02020603050405020304" pitchFamily="18" charset="-78"/>
              </a:rPr>
              <a:t>Km=-</a:t>
            </a:r>
            <a:r>
              <a:rPr lang="fr-FR" sz="2400" dirty="0" smtClean="0">
                <a:latin typeface="Traditional Arabic" panose="02020603050405020304" pitchFamily="18" charset="-78"/>
                <a:cs typeface="Traditional Arabic" panose="02020603050405020304" pitchFamily="18" charset="-78"/>
              </a:rPr>
              <a:t>1/1-b+m</a:t>
            </a:r>
            <a:endParaRPr lang="ar-DZ" sz="2400" dirty="0">
              <a:latin typeface="Traditional Arabic" panose="02020603050405020304" pitchFamily="18" charset="-78"/>
              <a:cs typeface="Traditional Arabic" panose="02020603050405020304" pitchFamily="18" charset="-78"/>
            </a:endParaRPr>
          </a:p>
          <a:p>
            <a:pPr algn="r" rtl="1">
              <a:buNone/>
            </a:pPr>
            <a:r>
              <a:rPr lang="ar-DZ" sz="2400" dirty="0">
                <a:latin typeface="Traditional Arabic" panose="02020603050405020304" pitchFamily="18" charset="-78"/>
                <a:cs typeface="Traditional Arabic" panose="02020603050405020304" pitchFamily="18" charset="-78"/>
              </a:rPr>
              <a:t>-مضاعف الصادرات: أي زيادة </a:t>
            </a:r>
            <a:r>
              <a:rPr lang="ar-DZ" sz="2400" dirty="0" err="1">
                <a:latin typeface="Traditional Arabic" panose="02020603050405020304" pitchFamily="18" charset="-78"/>
                <a:cs typeface="Traditional Arabic" panose="02020603050405020304" pitchFamily="18" charset="-78"/>
              </a:rPr>
              <a:t>االصادرات</a:t>
            </a:r>
            <a:r>
              <a:rPr lang="fr-FR" sz="2400" dirty="0">
                <a:latin typeface="Traditional Arabic" panose="02020603050405020304" pitchFamily="18" charset="-78"/>
                <a:cs typeface="Traditional Arabic" panose="02020603050405020304" pitchFamily="18" charset="-78"/>
              </a:rPr>
              <a:t>     </a:t>
            </a:r>
            <a:r>
              <a:rPr lang="ar-DZ" sz="2400" dirty="0" err="1">
                <a:latin typeface="Traditional Arabic" panose="02020603050405020304" pitchFamily="18" charset="-78"/>
                <a:cs typeface="Traditional Arabic" panose="02020603050405020304" pitchFamily="18" charset="-78"/>
              </a:rPr>
              <a:t>بوحدةواحدة</a:t>
            </a:r>
            <a:r>
              <a:rPr lang="ar-DZ" sz="2400" dirty="0">
                <a:latin typeface="Traditional Arabic" panose="02020603050405020304" pitchFamily="18" charset="-78"/>
                <a:cs typeface="Traditional Arabic" panose="02020603050405020304" pitchFamily="18" charset="-78"/>
              </a:rPr>
              <a:t> يزداد  الدخل بمقدار المضاعف </a:t>
            </a:r>
            <a:r>
              <a:rPr lang="fr-FR" sz="2400" dirty="0" smtClean="0">
                <a:latin typeface="Traditional Arabic" panose="02020603050405020304" pitchFamily="18" charset="-78"/>
                <a:cs typeface="Traditional Arabic" panose="02020603050405020304" pitchFamily="18" charset="-78"/>
              </a:rPr>
              <a:t>Km=1/1-b+m</a:t>
            </a:r>
            <a:endParaRPr lang="ar-DZ" sz="2400" dirty="0">
              <a:latin typeface="Traditional Arabic" panose="02020603050405020304" pitchFamily="18" charset="-78"/>
              <a:cs typeface="Traditional Arabic" panose="02020603050405020304" pitchFamily="18" charset="-78"/>
            </a:endParaRPr>
          </a:p>
          <a:p>
            <a:pPr algn="r" rtl="1">
              <a:buNone/>
            </a:pPr>
            <a:r>
              <a:rPr lang="ar-DZ" sz="2400" dirty="0">
                <a:latin typeface="Traditional Arabic" panose="02020603050405020304" pitchFamily="18" charset="-78"/>
                <a:cs typeface="Traditional Arabic" panose="02020603050405020304" pitchFamily="18" charset="-78"/>
              </a:rPr>
              <a:t>-مضاعف الضرائب: أي زيادة </a:t>
            </a:r>
            <a:r>
              <a:rPr lang="ar-DZ" sz="2400" dirty="0" err="1">
                <a:latin typeface="Traditional Arabic" panose="02020603050405020304" pitchFamily="18" charset="-78"/>
                <a:cs typeface="Traditional Arabic" panose="02020603050405020304" pitchFamily="18" charset="-78"/>
              </a:rPr>
              <a:t>االضرائب</a:t>
            </a:r>
            <a:r>
              <a:rPr lang="fr-FR" sz="2400" dirty="0">
                <a:latin typeface="Traditional Arabic" panose="02020603050405020304" pitchFamily="18" charset="-78"/>
                <a:cs typeface="Traditional Arabic" panose="02020603050405020304" pitchFamily="18" charset="-78"/>
              </a:rPr>
              <a:t>     </a:t>
            </a:r>
            <a:r>
              <a:rPr lang="ar-DZ" sz="2400" dirty="0" err="1">
                <a:latin typeface="Traditional Arabic" panose="02020603050405020304" pitchFamily="18" charset="-78"/>
                <a:cs typeface="Traditional Arabic" panose="02020603050405020304" pitchFamily="18" charset="-78"/>
              </a:rPr>
              <a:t>بوحدةواحدة</a:t>
            </a:r>
            <a:r>
              <a:rPr lang="ar-DZ" sz="2400" dirty="0">
                <a:latin typeface="Traditional Arabic" panose="02020603050405020304" pitchFamily="18" charset="-78"/>
                <a:cs typeface="Traditional Arabic" panose="02020603050405020304" pitchFamily="18" charset="-78"/>
              </a:rPr>
              <a:t> ينخفض الدخل بمقدار المضاعف</a:t>
            </a:r>
            <a:r>
              <a:rPr lang="fr-FR" sz="2400" dirty="0">
                <a:latin typeface="Traditional Arabic" panose="02020603050405020304" pitchFamily="18" charset="-78"/>
                <a:cs typeface="Traditional Arabic" panose="02020603050405020304" pitchFamily="18" charset="-78"/>
              </a:rPr>
              <a:t>Km=-</a:t>
            </a:r>
            <a:r>
              <a:rPr lang="fr-FR" sz="2400" dirty="0" smtClean="0">
                <a:latin typeface="Traditional Arabic" panose="02020603050405020304" pitchFamily="18" charset="-78"/>
                <a:cs typeface="Traditional Arabic" panose="02020603050405020304" pitchFamily="18" charset="-78"/>
              </a:rPr>
              <a:t>b/1-b+m</a:t>
            </a:r>
            <a:endParaRPr lang="fr-FR" sz="2400" dirty="0">
              <a:latin typeface="Traditional Arabic" panose="02020603050405020304" pitchFamily="18" charset="-78"/>
              <a:cs typeface="Traditional Arabic" panose="02020603050405020304" pitchFamily="18" charset="-78"/>
            </a:endParaRPr>
          </a:p>
          <a:p>
            <a:pPr algn="r" rtl="1">
              <a:buNone/>
            </a:pPr>
            <a:r>
              <a:rPr lang="fr-FR" sz="2400" dirty="0">
                <a:latin typeface="Traditional Arabic" panose="02020603050405020304" pitchFamily="18" charset="-78"/>
                <a:cs typeface="Traditional Arabic" panose="02020603050405020304" pitchFamily="18" charset="-78"/>
              </a:rPr>
              <a:t>-</a:t>
            </a:r>
            <a:r>
              <a:rPr lang="ar-DZ" sz="2400" dirty="0">
                <a:latin typeface="Traditional Arabic" panose="02020603050405020304" pitchFamily="18" charset="-78"/>
                <a:cs typeface="Traditional Arabic" panose="02020603050405020304" pitchFamily="18" charset="-78"/>
              </a:rPr>
              <a:t>مضاعف التحويلات: أي زيادة التحويلات </a:t>
            </a:r>
            <a:r>
              <a:rPr lang="ar-DZ" sz="2400" dirty="0" err="1">
                <a:latin typeface="Traditional Arabic" panose="02020603050405020304" pitchFamily="18" charset="-78"/>
                <a:cs typeface="Traditional Arabic" panose="02020603050405020304" pitchFamily="18" charset="-78"/>
              </a:rPr>
              <a:t>بوحدةواحدة</a:t>
            </a:r>
            <a:r>
              <a:rPr lang="ar-DZ" sz="2400" dirty="0">
                <a:latin typeface="Traditional Arabic" panose="02020603050405020304" pitchFamily="18" charset="-78"/>
                <a:cs typeface="Traditional Arabic" panose="02020603050405020304" pitchFamily="18" charset="-78"/>
              </a:rPr>
              <a:t> يزداد الدخل بمقدار المضاعف</a:t>
            </a:r>
            <a:r>
              <a:rPr lang="fr-FR" sz="2400" dirty="0" smtClean="0">
                <a:latin typeface="Traditional Arabic" panose="02020603050405020304" pitchFamily="18" charset="-78"/>
                <a:cs typeface="Traditional Arabic" panose="02020603050405020304" pitchFamily="18" charset="-78"/>
              </a:rPr>
              <a:t>Km=b/1-b+m</a:t>
            </a:r>
            <a:endParaRPr lang="ar-DZ" sz="2400" dirty="0">
              <a:latin typeface="Traditional Arabic" panose="02020603050405020304" pitchFamily="18" charset="-78"/>
              <a:cs typeface="Traditional Arabic" panose="02020603050405020304" pitchFamily="18" charset="-78"/>
            </a:endParaRPr>
          </a:p>
          <a:p>
            <a:pPr algn="r" rtl="1">
              <a:buNone/>
            </a:pPr>
            <a:r>
              <a:rPr lang="ar-DZ" sz="2400" dirty="0">
                <a:latin typeface="Traditional Arabic" panose="02020603050405020304" pitchFamily="18" charset="-78"/>
                <a:cs typeface="Traditional Arabic" panose="02020603050405020304" pitchFamily="18" charset="-78"/>
              </a:rPr>
              <a:t>مضاعف </a:t>
            </a:r>
            <a:r>
              <a:rPr lang="ar-DZ" sz="2400" dirty="0" err="1">
                <a:latin typeface="Traditional Arabic" panose="02020603050405020304" pitchFamily="18" charset="-78"/>
                <a:cs typeface="Traditional Arabic" panose="02020603050405020304" pitchFamily="18" charset="-78"/>
              </a:rPr>
              <a:t>الاستثمار:ي</a:t>
            </a:r>
            <a:r>
              <a:rPr lang="ar-DZ" sz="2400" dirty="0">
                <a:latin typeface="Traditional Arabic" panose="02020603050405020304" pitchFamily="18" charset="-78"/>
                <a:cs typeface="Traditional Arabic" panose="02020603050405020304" pitchFamily="18" charset="-78"/>
              </a:rPr>
              <a:t> زيادة الاستثمار </a:t>
            </a:r>
            <a:r>
              <a:rPr lang="fr-FR" sz="2400" dirty="0">
                <a:latin typeface="Traditional Arabic" panose="02020603050405020304" pitchFamily="18" charset="-78"/>
                <a:cs typeface="Traditional Arabic" panose="02020603050405020304" pitchFamily="18" charset="-78"/>
              </a:rPr>
              <a:t>     </a:t>
            </a:r>
            <a:r>
              <a:rPr lang="ar-DZ" sz="2400" dirty="0">
                <a:latin typeface="Traditional Arabic" panose="02020603050405020304" pitchFamily="18" charset="-78"/>
                <a:cs typeface="Traditional Arabic" panose="02020603050405020304" pitchFamily="18" charset="-78"/>
              </a:rPr>
              <a:t>بوحدة واحدة يزداد  الدخل بمقدار المضاعف </a:t>
            </a:r>
            <a:r>
              <a:rPr lang="fr-FR" sz="2400" dirty="0" smtClean="0">
                <a:latin typeface="Traditional Arabic" panose="02020603050405020304" pitchFamily="18" charset="-78"/>
                <a:cs typeface="Traditional Arabic" panose="02020603050405020304" pitchFamily="18" charset="-78"/>
              </a:rPr>
              <a:t>Km=1/1-b+m</a:t>
            </a:r>
            <a:endParaRPr lang="ar-DZ" sz="2400" dirty="0">
              <a:latin typeface="Traditional Arabic" panose="02020603050405020304" pitchFamily="18" charset="-78"/>
              <a:cs typeface="Traditional Arabic" panose="02020603050405020304" pitchFamily="18" charset="-78"/>
            </a:endParaRPr>
          </a:p>
          <a:p>
            <a:pPr algn="r" rtl="1">
              <a:buNone/>
            </a:pPr>
            <a:r>
              <a:rPr lang="ar-DZ" sz="2400" b="1" dirty="0" smtClean="0">
                <a:latin typeface="Traditional Arabic" panose="02020603050405020304" pitchFamily="18" charset="-78"/>
                <a:cs typeface="Traditional Arabic" panose="02020603050405020304" pitchFamily="18" charset="-78"/>
              </a:rPr>
              <a:t>ملاحظة : اذن البسط يبقى نفسه لكن المقام يتغير تبعا لنوع المتغيرات مستقلة أو تابعة.</a:t>
            </a:r>
            <a:r>
              <a:rPr lang="ar-DZ" sz="2400" b="1" dirty="0">
                <a:latin typeface="Traditional Arabic" panose="02020603050405020304" pitchFamily="18" charset="-78"/>
                <a:cs typeface="Traditional Arabic" panose="02020603050405020304" pitchFamily="18" charset="-78"/>
              </a:rPr>
              <a:t> ويتم تحديد المضاعف من عبارة الدخل التوازني </a:t>
            </a:r>
            <a:r>
              <a:rPr lang="ar-DZ" sz="2400" b="1" dirty="0" smtClean="0">
                <a:latin typeface="Traditional Arabic" panose="02020603050405020304" pitchFamily="18" charset="-78"/>
                <a:cs typeface="Traditional Arabic" panose="02020603050405020304" pitchFamily="18" charset="-78"/>
              </a:rPr>
              <a:t>,</a:t>
            </a:r>
            <a:endParaRPr lang="ar-DZ" sz="2400" b="1" dirty="0">
              <a:latin typeface="Traditional Arabic" panose="02020603050405020304" pitchFamily="18" charset="-78"/>
              <a:cs typeface="Traditional Arabic" panose="02020603050405020304" pitchFamily="18" charset="-78"/>
            </a:endParaRPr>
          </a:p>
          <a:p>
            <a:pPr algn="r" rtl="1">
              <a:buNone/>
            </a:pPr>
            <a:endParaRPr lang="fr-FR" sz="2400" dirty="0">
              <a:latin typeface="Traditional Arabic" panose="02020603050405020304" pitchFamily="18" charset="-78"/>
              <a:cs typeface="Traditional Arabic" panose="02020603050405020304" pitchFamily="18" charset="-78"/>
            </a:endParaRPr>
          </a:p>
        </p:txBody>
      </p:sp>
    </p:spTree>
  </p:cSld>
  <p:clrMapOvr>
    <a:masterClrMapping/>
  </p:clrMapOvr>
  <p:transition>
    <p:wipe dir="d"/>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070264" y="2587336"/>
            <a:ext cx="10297391" cy="1350819"/>
          </a:xfrm>
        </p:spPr>
        <p:txBody>
          <a:bodyPr>
            <a:normAutofit/>
          </a:bodyPr>
          <a:lstStyle/>
          <a:p>
            <a:pPr algn="ctr">
              <a:buNone/>
            </a:pPr>
            <a:r>
              <a:rPr lang="ar-DZ" sz="6000" dirty="0" smtClean="0">
                <a:solidFill>
                  <a:schemeClr val="accent1"/>
                </a:solidFill>
                <a:latin typeface="Traditional Arabic" panose="02020603050405020304" pitchFamily="18" charset="-78"/>
                <a:cs typeface="Traditional Arabic" panose="02020603050405020304" pitchFamily="18" charset="-78"/>
              </a:rPr>
              <a:t>شكرا على </a:t>
            </a:r>
            <a:r>
              <a:rPr lang="ar-DZ" sz="6000" dirty="0" err="1" smtClean="0">
                <a:solidFill>
                  <a:schemeClr val="accent1"/>
                </a:solidFill>
                <a:latin typeface="Traditional Arabic" panose="02020603050405020304" pitchFamily="18" charset="-78"/>
                <a:cs typeface="Traditional Arabic" panose="02020603050405020304" pitchFamily="18" charset="-78"/>
              </a:rPr>
              <a:t>الاصغاءونلتقي</a:t>
            </a:r>
            <a:r>
              <a:rPr lang="ar-DZ" sz="6000" dirty="0" smtClean="0">
                <a:solidFill>
                  <a:schemeClr val="accent1"/>
                </a:solidFill>
                <a:latin typeface="Traditional Arabic" panose="02020603050405020304" pitchFamily="18" charset="-78"/>
                <a:cs typeface="Traditional Arabic" panose="02020603050405020304" pitchFamily="18" charset="-78"/>
              </a:rPr>
              <a:t> في المحاضرة التالية</a:t>
            </a:r>
            <a:endParaRPr lang="fr-FR" sz="6000" dirty="0">
              <a:solidFill>
                <a:schemeClr val="accent1"/>
              </a:solidFill>
              <a:latin typeface="Traditional Arabic" panose="02020603050405020304" pitchFamily="18" charset="-78"/>
              <a:cs typeface="Traditional Arabic" panose="02020603050405020304" pitchFamily="18" charset="-78"/>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Brin">
  <a:themeElements>
    <a:clrScheme name="Bri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Brin">
      <a:maj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Bri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656</TotalTime>
  <Words>939</Words>
  <Application>Microsoft Office PowerPoint</Application>
  <PresentationFormat>Grand écran</PresentationFormat>
  <Paragraphs>96</Paragraphs>
  <Slides>9</Slides>
  <Notes>0</Notes>
  <HiddenSlides>0</HiddenSlides>
  <MMClips>0</MMClips>
  <ScaleCrop>false</ScaleCrop>
  <HeadingPairs>
    <vt:vector size="6" baseType="variant">
      <vt:variant>
        <vt:lpstr>Polices utilisées</vt:lpstr>
      </vt:variant>
      <vt:variant>
        <vt:i4>12</vt:i4>
      </vt:variant>
      <vt:variant>
        <vt:lpstr>Thème</vt:lpstr>
      </vt:variant>
      <vt:variant>
        <vt:i4>1</vt:i4>
      </vt:variant>
      <vt:variant>
        <vt:lpstr>Titres des diapositives</vt:lpstr>
      </vt:variant>
      <vt:variant>
        <vt:i4>9</vt:i4>
      </vt:variant>
    </vt:vector>
  </HeadingPairs>
  <TitlesOfParts>
    <vt:vector size="22" baseType="lpstr">
      <vt:lpstr>Arial</vt:lpstr>
      <vt:lpstr>Calibri</vt:lpstr>
      <vt:lpstr>Century Gothic</vt:lpstr>
      <vt:lpstr>Onyx</vt:lpstr>
      <vt:lpstr>Simplified Arabic</vt:lpstr>
      <vt:lpstr>Symbol</vt:lpstr>
      <vt:lpstr>SymbolMT</vt:lpstr>
      <vt:lpstr>Tahoma</vt:lpstr>
      <vt:lpstr>Times New Roman</vt:lpstr>
      <vt:lpstr>Traditional Arabic</vt:lpstr>
      <vt:lpstr>Wingdings</vt:lpstr>
      <vt:lpstr>Wingdings 3</vt:lpstr>
      <vt:lpstr>Brin</vt:lpstr>
      <vt:lpstr>النموذج الكينزي لاقتصاد يتكون من أربع قطاعات(اقتصاد مفتوح)    الأستاذة: عديسة   </vt:lpstr>
      <vt:lpstr>افترضنا أن  في النماذج الاقتصادية السابقة أن  الاقتصاد موضوع الدراسة فيها هو اقتصاد مغلق  ليس لديه تعاملات مع العالم الخارجي، غير أن هذا الافتراض  مناف للواقع  لذلك سنضيف العالم الخارجي للنماذج ليصبح أكثر واقية، وذلك بإضافة الصادرات والواردات حيث: </vt:lpstr>
      <vt:lpstr>تحديد قيمة الدخل التوازني بافتراض أن الضرائب مستقلة عن الدخل والاستثمار تابع للدخل</vt:lpstr>
      <vt:lpstr>y ( 1– b– r +m) =a – bTx0+bTr0 + Io + G0 + X0– M0 y*=1 /1-b-r+m  (a – bTx0+bTr0 + Io + G0 + X0– M0)                          ويمكن تمثيل التوازن السابق من خلال عرضنا للشكل البياني التالي: </vt:lpstr>
      <vt:lpstr>2.طريقة إضافات تساوي تسربات: </vt:lpstr>
      <vt:lpstr>تحديد معادلة الدخل التوازني بافتراض أن الضرائب تابعة في الدخل :</vt:lpstr>
      <vt:lpstr>بنفس الطريقة  يمكننا تحديد الدخل التوازني من خلال  طريقة إضافات تساوي تسربات بحيث :                               y*= 1/1-b+bt-r+m ( a – bTx0+bTr0 + I0+ G +X0+M0)    </vt:lpstr>
      <vt:lpstr>Présentation PowerPoint</vt:lpstr>
      <vt:lpstr>Présentation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الموضوع</dc:title>
  <dc:creator>eldjawda</dc:creator>
  <cp:lastModifiedBy>pc</cp:lastModifiedBy>
  <cp:revision>134</cp:revision>
  <dcterms:created xsi:type="dcterms:W3CDTF">2019-11-18T21:56:28Z</dcterms:created>
  <dcterms:modified xsi:type="dcterms:W3CDTF">2020-05-04T10:33:02Z</dcterms:modified>
</cp:coreProperties>
</file>