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74" r:id="rId2"/>
    <p:sldId id="275" r:id="rId3"/>
    <p:sldId id="273" r:id="rId4"/>
    <p:sldId id="257" r:id="rId5"/>
    <p:sldId id="295" r:id="rId6"/>
    <p:sldId id="296" r:id="rId7"/>
    <p:sldId id="297" r:id="rId8"/>
    <p:sldId id="299" r:id="rId9"/>
    <p:sldId id="312" r:id="rId10"/>
    <p:sldId id="301" r:id="rId11"/>
    <p:sldId id="303" r:id="rId12"/>
    <p:sldId id="308" r:id="rId13"/>
    <p:sldId id="302" r:id="rId14"/>
    <p:sldId id="309" r:id="rId15"/>
    <p:sldId id="307" r:id="rId16"/>
    <p:sldId id="304" r:id="rId17"/>
    <p:sldId id="305" r:id="rId18"/>
    <p:sldId id="311" r:id="rId19"/>
    <p:sldId id="294" r:id="rId20"/>
    <p:sldId id="310" r:id="rId21"/>
    <p:sldId id="276" r:id="rId22"/>
    <p:sldId id="29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76" d="100"/>
        <a:sy n="76" d="100"/>
      </p:scale>
      <p:origin x="0" y="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2EDE0-394B-4A51-A516-0E807C9DAB3A}" type="datetimeFigureOut">
              <a:rPr lang="fr-FR" smtClean="0"/>
              <a:pPr/>
              <a:t>02/05/2020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07BBE-A5D3-49D4-9503-849BB39143BA}"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0007BBE-A5D3-49D4-9503-849BB39143BA}" type="slidenum">
              <a:rPr lang="fr-FR" smtClean="0"/>
              <a:pPr/>
              <a:t>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0007BBE-A5D3-49D4-9503-849BB39143BA}" type="slidenum">
              <a:rPr lang="fr-FR" smtClean="0"/>
              <a:pPr/>
              <a:t>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348D1D3-CB6E-460F-99AD-5B6DCD2B6F0E}" type="slidenum">
              <a:rPr lang="fr-FR" smtClean="0"/>
              <a:pPr/>
              <a:t>‹N°›</a:t>
            </a:fld>
            <a:endParaRPr lang="fr-FR"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48D1D3-CB6E-460F-99AD-5B6DCD2B6F0E}"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48D1D3-CB6E-460F-99AD-5B6DCD2B6F0E}"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48D1D3-CB6E-460F-99AD-5B6DCD2B6F0E}"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A348D1D3-CB6E-460F-99AD-5B6DCD2B6F0E}"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348D1D3-CB6E-460F-99AD-5B6DCD2B6F0E}"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348D1D3-CB6E-460F-99AD-5B6DCD2B6F0E}"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348D1D3-CB6E-460F-99AD-5B6DCD2B6F0E}"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348D1D3-CB6E-460F-99AD-5B6DCD2B6F0E}"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348D1D3-CB6E-460F-99AD-5B6DCD2B6F0E}"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88F2CE72-84EF-41EA-A62C-6BE9584CB676}" type="datetimeFigureOut">
              <a:rPr lang="fr-FR" smtClean="0"/>
              <a:pPr/>
              <a:t>02/05/2020</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A348D1D3-CB6E-460F-99AD-5B6DCD2B6F0E}"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8F2CE72-84EF-41EA-A62C-6BE9584CB676}" type="datetimeFigureOut">
              <a:rPr lang="fr-FR" smtClean="0"/>
              <a:pPr/>
              <a:t>02/05/2020</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48D1D3-CB6E-460F-99AD-5B6DCD2B6F0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tureaubepin.blogspot.com/" TargetMode="External"/><Relationship Id="rId2" Type="http://schemas.openxmlformats.org/officeDocument/2006/relationships/hyperlink" Target="http://www.doc_developpement-dure/" TargetMode="External"/><Relationship Id="rId1" Type="http://schemas.openxmlformats.org/officeDocument/2006/relationships/slideLayout" Target="../slideLayouts/slideLayout7.xml"/><Relationship Id="rId5" Type="http://schemas.openxmlformats.org/officeDocument/2006/relationships/hyperlink" Target="https://fr.m.wikipedia.org/" TargetMode="External"/><Relationship Id="rId4" Type="http://schemas.openxmlformats.org/officeDocument/2006/relationships/hyperlink" Target="https://www.universalis.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42852"/>
            <a:ext cx="87869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 REPUBLIQUE ALGERIENNE DEMOCRATIQUE ET POPULAIRE</a:t>
            </a:r>
            <a:endParaRPr kumimoji="0" lang="fr-FR" sz="16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ZoneTexte 6"/>
          <p:cNvSpPr txBox="1"/>
          <p:nvPr/>
        </p:nvSpPr>
        <p:spPr>
          <a:xfrm>
            <a:off x="1714480" y="428604"/>
            <a:ext cx="6929486" cy="338554"/>
          </a:xfrm>
          <a:prstGeom prst="rect">
            <a:avLst/>
          </a:prstGeom>
          <a:noFill/>
        </p:spPr>
        <p:txBody>
          <a:bodyPr wrap="square" rtlCol="0">
            <a:spAutoFit/>
          </a:bodyPr>
          <a:lstStyle/>
          <a:p>
            <a:r>
              <a:rPr lang="fr-FR" sz="1600" dirty="0">
                <a:solidFill>
                  <a:srgbClr val="C00000"/>
                </a:solidFill>
                <a:latin typeface="Times New Roman" pitchFamily="18" charset="0"/>
                <a:cs typeface="Times New Roman" pitchFamily="18" charset="0"/>
              </a:rPr>
              <a:t>      UNIVERSITÉ MOHAMMED KHIDER BISKRA </a:t>
            </a:r>
          </a:p>
        </p:txBody>
      </p:sp>
      <p:sp>
        <p:nvSpPr>
          <p:cNvPr id="8" name="ZoneTexte 7"/>
          <p:cNvSpPr txBox="1"/>
          <p:nvPr/>
        </p:nvSpPr>
        <p:spPr>
          <a:xfrm>
            <a:off x="1571604" y="714356"/>
            <a:ext cx="7572396" cy="584775"/>
          </a:xfrm>
          <a:prstGeom prst="rect">
            <a:avLst/>
          </a:prstGeom>
          <a:noFill/>
        </p:spPr>
        <p:txBody>
          <a:bodyPr wrap="square" rtlCol="0">
            <a:spAutoFit/>
          </a:bodyPr>
          <a:lstStyle/>
          <a:p>
            <a:r>
              <a:rPr lang="fr-FR" sz="1600" dirty="0">
                <a:latin typeface="Times New Roman" pitchFamily="18" charset="0"/>
                <a:cs typeface="Times New Roman" pitchFamily="18" charset="0"/>
              </a:rPr>
              <a:t>   LA FACULTE DES SCIENCE EXACTES ET SCIENCE DE</a:t>
            </a:r>
          </a:p>
          <a:p>
            <a:r>
              <a:rPr lang="fr-FR" sz="1600" dirty="0">
                <a:latin typeface="Times New Roman" pitchFamily="18" charset="0"/>
                <a:cs typeface="Times New Roman" pitchFamily="18" charset="0"/>
              </a:rPr>
              <a:t>                             LA NATURE ET DE LA VIE </a:t>
            </a:r>
          </a:p>
        </p:txBody>
      </p:sp>
      <p:pic>
        <p:nvPicPr>
          <p:cNvPr id="9" name="Picture 6" descr="aca"/>
          <p:cNvPicPr>
            <a:picLocks noChangeAspect="1" noChangeArrowheads="1"/>
          </p:cNvPicPr>
          <p:nvPr/>
        </p:nvPicPr>
        <p:blipFill>
          <a:blip r:embed="rId2" cstate="print"/>
          <a:srcRect/>
          <a:stretch>
            <a:fillRect/>
          </a:stretch>
        </p:blipFill>
        <p:spPr bwMode="auto">
          <a:xfrm>
            <a:off x="0" y="0"/>
            <a:ext cx="1000100" cy="987665"/>
          </a:xfrm>
          <a:prstGeom prst="rect">
            <a:avLst/>
          </a:prstGeom>
          <a:noFill/>
          <a:ln w="9525">
            <a:noFill/>
            <a:miter lim="800000"/>
            <a:headEnd/>
            <a:tailEnd/>
          </a:ln>
        </p:spPr>
      </p:pic>
      <p:pic>
        <p:nvPicPr>
          <p:cNvPr id="10" name="Picture 6" descr="aca"/>
          <p:cNvPicPr>
            <a:picLocks noChangeAspect="1" noChangeArrowheads="1"/>
          </p:cNvPicPr>
          <p:nvPr/>
        </p:nvPicPr>
        <p:blipFill>
          <a:blip r:embed="rId2" cstate="print"/>
          <a:srcRect/>
          <a:stretch>
            <a:fillRect/>
          </a:stretch>
        </p:blipFill>
        <p:spPr bwMode="auto">
          <a:xfrm>
            <a:off x="8143900" y="0"/>
            <a:ext cx="1000100" cy="987665"/>
          </a:xfrm>
          <a:prstGeom prst="rect">
            <a:avLst/>
          </a:prstGeom>
          <a:noFill/>
          <a:ln w="9525">
            <a:noFill/>
            <a:miter lim="800000"/>
            <a:headEnd/>
            <a:tailEnd/>
          </a:ln>
        </p:spPr>
      </p:pic>
      <p:sp>
        <p:nvSpPr>
          <p:cNvPr id="11" name="ZoneTexte 10"/>
          <p:cNvSpPr txBox="1"/>
          <p:nvPr/>
        </p:nvSpPr>
        <p:spPr>
          <a:xfrm>
            <a:off x="1643042" y="1214422"/>
            <a:ext cx="8215370" cy="338554"/>
          </a:xfrm>
          <a:prstGeom prst="rect">
            <a:avLst/>
          </a:prstGeom>
          <a:noFill/>
        </p:spPr>
        <p:txBody>
          <a:bodyPr wrap="square" rtlCol="0">
            <a:spAutoFit/>
          </a:bodyPr>
          <a:lstStyle/>
          <a:p>
            <a:r>
              <a:rPr lang="fr-FR" sz="1600" dirty="0">
                <a:solidFill>
                  <a:srgbClr val="C00000"/>
                </a:solidFill>
                <a:latin typeface="Times New Roman" pitchFamily="18" charset="0"/>
                <a:cs typeface="Times New Roman" pitchFamily="18" charset="0"/>
              </a:rPr>
              <a:t>   DÉPARTEMENT DES SCIENCES DE LA NATURE ET DE LA VIE  </a:t>
            </a:r>
          </a:p>
        </p:txBody>
      </p:sp>
      <p:sp>
        <p:nvSpPr>
          <p:cNvPr id="17" name="ZoneTexte 16"/>
          <p:cNvSpPr txBox="1"/>
          <p:nvPr/>
        </p:nvSpPr>
        <p:spPr>
          <a:xfrm>
            <a:off x="357158" y="3143248"/>
            <a:ext cx="3214710" cy="1938992"/>
          </a:xfrm>
          <a:prstGeom prst="rect">
            <a:avLst/>
          </a:prstGeom>
          <a:noFill/>
        </p:spPr>
        <p:txBody>
          <a:bodyPr wrap="square" rtlCol="0">
            <a:spAutoFit/>
          </a:bodyPr>
          <a:lstStyle/>
          <a:p>
            <a:r>
              <a:rPr lang="fr-FR" sz="2400" b="1" dirty="0">
                <a:latin typeface="Times New Roman" pitchFamily="18" charset="0"/>
                <a:cs typeface="Times New Roman" pitchFamily="18" charset="0"/>
              </a:rPr>
              <a:t>Préparé Par:</a:t>
            </a:r>
          </a:p>
          <a:p>
            <a:r>
              <a:rPr lang="fr-FR" sz="2000" dirty="0">
                <a:latin typeface="Times New Roman" pitchFamily="18" charset="0"/>
                <a:cs typeface="Times New Roman" pitchFamily="18" charset="0"/>
              </a:rPr>
              <a:t>Bouaziz Bessma</a:t>
            </a:r>
          </a:p>
          <a:p>
            <a:r>
              <a:rPr lang="fr-FR" sz="2000" dirty="0">
                <a:latin typeface="Times New Roman" pitchFamily="18" charset="0"/>
                <a:cs typeface="Times New Roman" pitchFamily="18" charset="0"/>
              </a:rPr>
              <a:t>Rouibah Neama </a:t>
            </a:r>
          </a:p>
          <a:p>
            <a:r>
              <a:rPr lang="fr-FR" sz="2000" dirty="0">
                <a:latin typeface="Times New Roman" pitchFamily="18" charset="0"/>
                <a:cs typeface="Times New Roman" pitchFamily="18" charset="0"/>
              </a:rPr>
              <a:t> Ben Achour Férial </a:t>
            </a:r>
          </a:p>
          <a:p>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 </a:t>
            </a:r>
          </a:p>
        </p:txBody>
      </p:sp>
      <p:sp>
        <p:nvSpPr>
          <p:cNvPr id="21" name="ZoneTexte 20"/>
          <p:cNvSpPr txBox="1"/>
          <p:nvPr/>
        </p:nvSpPr>
        <p:spPr>
          <a:xfrm>
            <a:off x="1571604" y="6215082"/>
            <a:ext cx="6072230" cy="461665"/>
          </a:xfrm>
          <a:prstGeom prst="rect">
            <a:avLst/>
          </a:prstGeom>
          <a:noFill/>
        </p:spPr>
        <p:txBody>
          <a:bodyPr wrap="square" rtlCol="0">
            <a:spAutoFit/>
          </a:bodyPr>
          <a:lstStyle/>
          <a:p>
            <a:r>
              <a:rPr lang="fr-FR" sz="2400" b="1" dirty="0">
                <a:latin typeface="Arial" pitchFamily="34" charset="0"/>
                <a:cs typeface="Arial" pitchFamily="34" charset="0"/>
              </a:rPr>
              <a:t>    Année universitaire: 2019/2020</a:t>
            </a:r>
          </a:p>
        </p:txBody>
      </p:sp>
      <p:sp>
        <p:nvSpPr>
          <p:cNvPr id="12" name="Rectangle 11"/>
          <p:cNvSpPr/>
          <p:nvPr/>
        </p:nvSpPr>
        <p:spPr>
          <a:xfrm>
            <a:off x="3059832" y="1916832"/>
            <a:ext cx="5786478" cy="2123658"/>
          </a:xfrm>
          <a:prstGeom prst="rect">
            <a:avLst/>
          </a:prstGeom>
        </p:spPr>
        <p:txBody>
          <a:bodyPr wrap="square">
            <a:spAutoFit/>
          </a:bodyPr>
          <a:lstStyle/>
          <a:p>
            <a:pPr algn="ctr"/>
            <a:r>
              <a:rPr lang="fr-FR" sz="6600" b="1" dirty="0">
                <a:ln/>
                <a:solidFill>
                  <a:srgbClr val="FF0000"/>
                </a:solidFill>
                <a:effectLst>
                  <a:glow rad="228600">
                    <a:schemeClr val="accent3">
                      <a:satMod val="175000"/>
                      <a:alpha val="40000"/>
                    </a:schemeClr>
                  </a:glow>
                </a:effectLst>
                <a:latin typeface="Times New Roman" pitchFamily="18" charset="0"/>
                <a:cs typeface="Times New Roman" pitchFamily="18" charset="0"/>
              </a:rPr>
              <a:t>Compétition interspécifique </a:t>
            </a:r>
          </a:p>
        </p:txBody>
      </p:sp>
      <p:pic>
        <p:nvPicPr>
          <p:cNvPr id="14" name="Picture 3" descr="C:\Users\2016\Downloads\SHAREit\PGN528\photo\IMG_20200131_201503.jpg"/>
          <p:cNvPicPr>
            <a:picLocks noChangeAspect="1" noChangeArrowheads="1"/>
          </p:cNvPicPr>
          <p:nvPr/>
        </p:nvPicPr>
        <p:blipFill>
          <a:blip r:embed="rId3" cstate="print"/>
          <a:srcRect l="5208" t="4947" r="4166" b="7597"/>
          <a:stretch>
            <a:fillRect/>
          </a:stretch>
        </p:blipFill>
        <p:spPr bwMode="auto">
          <a:xfrm>
            <a:off x="142844" y="4714884"/>
            <a:ext cx="2000264" cy="2143140"/>
          </a:xfrm>
          <a:prstGeom prst="ellipse">
            <a:avLst/>
          </a:prstGeom>
          <a:ln>
            <a:noFill/>
          </a:ln>
          <a:effectLst>
            <a:softEdge rad="112500"/>
          </a:effectLst>
        </p:spPr>
      </p:pic>
      <p:sp>
        <p:nvSpPr>
          <p:cNvPr id="18" name="ZoneTexte 17"/>
          <p:cNvSpPr txBox="1"/>
          <p:nvPr/>
        </p:nvSpPr>
        <p:spPr>
          <a:xfrm>
            <a:off x="6228184" y="5085184"/>
            <a:ext cx="1857388" cy="769441"/>
          </a:xfrm>
          <a:prstGeom prst="rect">
            <a:avLst/>
          </a:prstGeom>
          <a:noFill/>
        </p:spPr>
        <p:txBody>
          <a:bodyPr wrap="square" rtlCol="0">
            <a:spAutoFit/>
          </a:bodyPr>
          <a:lstStyle/>
          <a:p>
            <a:r>
              <a:rPr lang="fr-FR" sz="2400" b="1" dirty="0">
                <a:latin typeface="Times New Roman" pitchFamily="18" charset="0"/>
                <a:cs typeface="Times New Roman" pitchFamily="18" charset="0"/>
              </a:rPr>
              <a:t>Suivi par: </a:t>
            </a:r>
          </a:p>
          <a:p>
            <a:r>
              <a:rPr lang="fr-FR" sz="2000" dirty="0">
                <a:latin typeface="Times New Roman" pitchFamily="18" charset="0"/>
                <a:cs typeface="Times New Roman" pitchFamily="18" charset="0"/>
              </a:rPr>
              <a:t>Mm.Guellati. </a:t>
            </a:r>
          </a:p>
        </p:txBody>
      </p:sp>
      <p:sp>
        <p:nvSpPr>
          <p:cNvPr id="13" name="Rectangle 12"/>
          <p:cNvSpPr/>
          <p:nvPr/>
        </p:nvSpPr>
        <p:spPr>
          <a:xfrm>
            <a:off x="6286513" y="4071943"/>
            <a:ext cx="1643074" cy="830997"/>
          </a:xfrm>
          <a:prstGeom prst="rect">
            <a:avLst/>
          </a:prstGeom>
          <a:noFill/>
        </p:spPr>
        <p:txBody>
          <a:bodyPr wrap="square" lIns="91440" tIns="45720" rIns="91440" bIns="45720">
            <a:spAutoFit/>
          </a:bodyPr>
          <a:lstStyle/>
          <a:p>
            <a:pPr algn="ctr"/>
            <a:r>
              <a:rPr lang="fr-FR" sz="2400" b="1" dirty="0"/>
              <a:t>Groupe</a:t>
            </a:r>
            <a:r>
              <a:rPr lang="ar-DZ" sz="2400" b="1" dirty="0"/>
              <a:t>:</a:t>
            </a:r>
          </a:p>
          <a:p>
            <a:pPr algn="ctr"/>
            <a:r>
              <a:rPr lang="ar-DZ" sz="2400" b="1" dirty="0"/>
              <a:t>01</a:t>
            </a:r>
            <a:endParaRPr lang="fr-FR"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fr-FR" sz="3200" b="1" dirty="0">
                <a:solidFill>
                  <a:schemeClr val="tx1"/>
                </a:solidFill>
                <a:latin typeface="Times New Roman" pitchFamily="18" charset="0"/>
                <a:cs typeface="Times New Roman" pitchFamily="18" charset="0"/>
              </a:rPr>
              <a:t>Mécanisme de compétition: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normAutofit/>
          </a:bodyPr>
          <a:lstStyle/>
          <a:p>
            <a:pPr>
              <a:buNone/>
            </a:pPr>
            <a:r>
              <a:rPr lang="fr-FR" sz="2400" dirty="0">
                <a:latin typeface="Times New Roman" pitchFamily="18" charset="0"/>
                <a:cs typeface="Times New Roman" pitchFamily="18" charset="0"/>
              </a:rPr>
              <a:t>Deux type de mécanisme</a:t>
            </a:r>
            <a:endParaRPr lang="ar-SA" sz="2400" dirty="0">
              <a:latin typeface="Times New Roman" pitchFamily="18" charset="0"/>
              <a:cs typeface="Times New Roman" pitchFamily="18" charset="0"/>
            </a:endParaRPr>
          </a:p>
        </p:txBody>
      </p:sp>
      <p:cxnSp>
        <p:nvCxnSpPr>
          <p:cNvPr id="5" name="رابط كسهم مستقيم 4"/>
          <p:cNvCxnSpPr/>
          <p:nvPr/>
        </p:nvCxnSpPr>
        <p:spPr>
          <a:xfrm flipH="1">
            <a:off x="1403648" y="1844824"/>
            <a:ext cx="28803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971600" y="2996952"/>
            <a:ext cx="9144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direct</a:t>
            </a:r>
            <a:endParaRPr lang="ar-SA" sz="2400" dirty="0">
              <a:solidFill>
                <a:schemeClr val="tx1"/>
              </a:solidFill>
              <a:latin typeface="Times New Roman" pitchFamily="18" charset="0"/>
              <a:cs typeface="Times New Roman" pitchFamily="18" charset="0"/>
            </a:endParaRPr>
          </a:p>
        </p:txBody>
      </p:sp>
      <p:cxnSp>
        <p:nvCxnSpPr>
          <p:cNvPr id="10" name="رابط كسهم مستقيم 9"/>
          <p:cNvCxnSpPr/>
          <p:nvPr/>
        </p:nvCxnSpPr>
        <p:spPr>
          <a:xfrm>
            <a:off x="3923928" y="184482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4572000" y="2852936"/>
            <a:ext cx="1368152"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indirecte</a:t>
            </a:r>
            <a:endParaRPr lang="ar-SA" sz="2400" dirty="0">
              <a:solidFill>
                <a:schemeClr val="tx1"/>
              </a:solidFill>
              <a:latin typeface="Times New Roman" pitchFamily="18" charset="0"/>
              <a:cs typeface="Times New Roman" pitchFamily="18" charset="0"/>
            </a:endParaRPr>
          </a:p>
        </p:txBody>
      </p:sp>
      <p:cxnSp>
        <p:nvCxnSpPr>
          <p:cNvPr id="13" name="رابط كسهم مستقيم 12"/>
          <p:cNvCxnSpPr/>
          <p:nvPr/>
        </p:nvCxnSpPr>
        <p:spPr>
          <a:xfrm flipH="1">
            <a:off x="1187624" y="4005064"/>
            <a:ext cx="7200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323528" y="5157192"/>
            <a:ext cx="144016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corporelle</a:t>
            </a:r>
            <a:endParaRPr lang="ar-SA" dirty="0">
              <a:solidFill>
                <a:schemeClr val="tx1"/>
              </a:solidFill>
              <a:latin typeface="Times New Roman" pitchFamily="18" charset="0"/>
              <a:cs typeface="Times New Roman" pitchFamily="18" charset="0"/>
            </a:endParaRPr>
          </a:p>
        </p:txBody>
      </p:sp>
      <p:cxnSp>
        <p:nvCxnSpPr>
          <p:cNvPr id="19" name="رابط كسهم مستقيم 18"/>
          <p:cNvCxnSpPr/>
          <p:nvPr/>
        </p:nvCxnSpPr>
        <p:spPr>
          <a:xfrm>
            <a:off x="1691680" y="3933056"/>
            <a:ext cx="144016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شكل بيضاوي 19"/>
          <p:cNvSpPr/>
          <p:nvPr/>
        </p:nvSpPr>
        <p:spPr>
          <a:xfrm>
            <a:off x="1835696" y="5157192"/>
            <a:ext cx="2376264" cy="10081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par interférence</a:t>
            </a:r>
            <a:endParaRPr lang="ar-SA" sz="2400" dirty="0">
              <a:solidFill>
                <a:schemeClr val="tx1"/>
              </a:solidFill>
              <a:latin typeface="Times New Roman" pitchFamily="18" charset="0"/>
              <a:cs typeface="Times New Roman" pitchFamily="18" charset="0"/>
            </a:endParaRPr>
          </a:p>
        </p:txBody>
      </p:sp>
      <p:sp>
        <p:nvSpPr>
          <p:cNvPr id="21" name="شكل بيضاوي 20"/>
          <p:cNvSpPr/>
          <p:nvPr/>
        </p:nvSpPr>
        <p:spPr>
          <a:xfrm>
            <a:off x="4211960" y="5085184"/>
            <a:ext cx="2592288" cy="122413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 exploitation</a:t>
            </a:r>
            <a:endParaRPr lang="ar-SA" sz="2400" dirty="0">
              <a:solidFill>
                <a:schemeClr val="tx1"/>
              </a:solidFill>
              <a:latin typeface="Times New Roman" pitchFamily="18" charset="0"/>
              <a:cs typeface="Times New Roman" pitchFamily="18" charset="0"/>
            </a:endParaRPr>
          </a:p>
        </p:txBody>
      </p:sp>
      <p:sp>
        <p:nvSpPr>
          <p:cNvPr id="22" name="شكل بيضاوي 21"/>
          <p:cNvSpPr/>
          <p:nvPr/>
        </p:nvSpPr>
        <p:spPr>
          <a:xfrm>
            <a:off x="6767736" y="5229200"/>
            <a:ext cx="2124744" cy="10081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400" dirty="0">
                <a:solidFill>
                  <a:schemeClr val="tx1"/>
                </a:solidFill>
                <a:latin typeface="Times New Roman" pitchFamily="18" charset="0"/>
                <a:cs typeface="Times New Roman" pitchFamily="18" charset="0"/>
              </a:rPr>
              <a:t>apparente</a:t>
            </a:r>
            <a:endParaRPr lang="ar-SA" sz="2400" dirty="0">
              <a:solidFill>
                <a:schemeClr val="tx1"/>
              </a:solidFill>
              <a:latin typeface="Times New Roman" pitchFamily="18" charset="0"/>
              <a:cs typeface="Times New Roman" pitchFamily="18" charset="0"/>
            </a:endParaRPr>
          </a:p>
        </p:txBody>
      </p:sp>
      <p:cxnSp>
        <p:nvCxnSpPr>
          <p:cNvPr id="24" name="رابط كسهم مستقيم 23"/>
          <p:cNvCxnSpPr/>
          <p:nvPr/>
        </p:nvCxnSpPr>
        <p:spPr>
          <a:xfrm>
            <a:off x="5652120" y="3717032"/>
            <a:ext cx="187220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5148064" y="3861048"/>
            <a:ext cx="770384" cy="1274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flipH="1">
            <a:off x="4139952" y="3861048"/>
            <a:ext cx="57606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fr-FR" sz="3200" b="1" dirty="0">
                <a:solidFill>
                  <a:schemeClr val="tx1"/>
                </a:solidFill>
                <a:latin typeface="Times New Roman" pitchFamily="18" charset="0"/>
                <a:cs typeface="Times New Roman" pitchFamily="18" charset="0"/>
              </a:rPr>
              <a:t>Mécanisme de compétition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179512" y="1628800"/>
            <a:ext cx="5904656" cy="4572000"/>
          </a:xfrm>
        </p:spPr>
        <p:txBody>
          <a:bodyPr>
            <a:normAutofit/>
          </a:bodyPr>
          <a:lstStyle/>
          <a:p>
            <a:pPr>
              <a:buNone/>
            </a:pPr>
            <a:endParaRPr lang="fr-FR" b="1" dirty="0">
              <a:solidFill>
                <a:srgbClr val="C00000"/>
              </a:solidFill>
              <a:latin typeface="Times New Roman" pitchFamily="18" charset="0"/>
              <a:cs typeface="Times New Roman" pitchFamily="18" charset="0"/>
            </a:endParaRPr>
          </a:p>
          <a:p>
            <a:pPr>
              <a:buNone/>
            </a:pPr>
            <a:endParaRPr lang="fr-FR" b="1" dirty="0">
              <a:solidFill>
                <a:srgbClr val="C00000"/>
              </a:solidFill>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-interaction directe entre les espèces comme dans la lutte pour des ressources limitées</a:t>
            </a:r>
          </a:p>
          <a:p>
            <a:pPr>
              <a:buNone/>
            </a:pPr>
            <a:endParaRPr lang="fr-FR" b="1" dirty="0">
              <a:solidFill>
                <a:srgbClr val="C00000"/>
              </a:solidFill>
              <a:latin typeface="Times New Roman" pitchFamily="18" charset="0"/>
              <a:cs typeface="Times New Roman" pitchFamily="18" charset="0"/>
            </a:endParaRPr>
          </a:p>
          <a:p>
            <a:pPr>
              <a:buNone/>
            </a:pPr>
            <a:endParaRPr lang="fr-FR" sz="2400" dirty="0"/>
          </a:p>
          <a:p>
            <a:pPr>
              <a:buNone/>
            </a:pPr>
            <a:endParaRPr lang="fr-FR" dirty="0"/>
          </a:p>
        </p:txBody>
      </p:sp>
      <p:sp>
        <p:nvSpPr>
          <p:cNvPr id="4" name="مستطيل 3"/>
          <p:cNvSpPr/>
          <p:nvPr/>
        </p:nvSpPr>
        <p:spPr>
          <a:xfrm>
            <a:off x="395536" y="1700808"/>
            <a:ext cx="4860032" cy="830997"/>
          </a:xfrm>
          <a:prstGeom prst="rect">
            <a:avLst/>
          </a:prstGeom>
        </p:spPr>
        <p:txBody>
          <a:bodyPr wrap="square">
            <a:spAutoFit/>
          </a:bodyPr>
          <a:lstStyle/>
          <a:p>
            <a:pPr marL="514350" indent="-514350">
              <a:buNone/>
            </a:pPr>
            <a:r>
              <a:rPr lang="fr-FR" sz="2400" b="1" dirty="0">
                <a:solidFill>
                  <a:srgbClr val="C00000"/>
                </a:solidFill>
                <a:latin typeface="Times New Roman" pitchFamily="18" charset="0"/>
                <a:cs typeface="Times New Roman" pitchFamily="18" charset="0"/>
              </a:rPr>
              <a:t>2-C. direct par interférence:</a:t>
            </a:r>
          </a:p>
          <a:p>
            <a:pPr>
              <a:buFont typeface="Wingdings" pitchFamily="2" charset="2"/>
              <a:buChar char="Ø"/>
            </a:pPr>
            <a:endParaRPr lang="ar-SA"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572000" y="3501008"/>
            <a:ext cx="3816424" cy="273630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7158" y="3500438"/>
            <a:ext cx="3888432" cy="26003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620688"/>
            <a:ext cx="7772400" cy="1143000"/>
          </a:xfrm>
        </p:spPr>
        <p:txBody>
          <a:bodyPr>
            <a:normAutofit fontScale="90000"/>
          </a:bodyPr>
          <a:lstStyle/>
          <a:p>
            <a:r>
              <a:rPr lang="fr-FR" b="1" dirty="0">
                <a:solidFill>
                  <a:srgbClr val="C00000"/>
                </a:solidFill>
                <a:latin typeface="Times New Roman" pitchFamily="18" charset="0"/>
                <a:cs typeface="Times New Roman" pitchFamily="18" charset="0"/>
              </a:rPr>
              <a:t>3-Compétition par interférence:</a:t>
            </a:r>
            <a:br>
              <a:rPr lang="fr-FR" b="1" dirty="0">
                <a:solidFill>
                  <a:srgbClr val="C00000"/>
                </a:solidFill>
                <a:latin typeface="Times New Roman" pitchFamily="18" charset="0"/>
                <a:cs typeface="Times New Roman" pitchFamily="18" charset="0"/>
              </a:rPr>
            </a:br>
            <a:endParaRPr lang="ar-SA" dirty="0"/>
          </a:p>
        </p:txBody>
      </p:sp>
      <p:sp>
        <p:nvSpPr>
          <p:cNvPr id="3" name="عنصر نائب للمحتوى 2"/>
          <p:cNvSpPr>
            <a:spLocks noGrp="1"/>
          </p:cNvSpPr>
          <p:nvPr>
            <p:ph sz="quarter" idx="1"/>
          </p:nvPr>
        </p:nvSpPr>
        <p:spPr>
          <a:xfrm>
            <a:off x="611560" y="1844824"/>
            <a:ext cx="4320480" cy="4572000"/>
          </a:xfrm>
        </p:spPr>
        <p:txBody>
          <a:bodyPr>
            <a:normAutofit/>
          </a:bodyPr>
          <a:lstStyle/>
          <a:p>
            <a:pPr>
              <a:buNone/>
            </a:pPr>
            <a:r>
              <a:rPr lang="fr-FR" sz="2800" b="1" dirty="0">
                <a:solidFill>
                  <a:srgbClr val="C00000"/>
                </a:solidFill>
                <a:latin typeface="Times New Roman" pitchFamily="18" charset="0"/>
                <a:cs typeface="Times New Roman" pitchFamily="18" charset="0"/>
              </a:rPr>
              <a:t>3-C. indirecte </a:t>
            </a:r>
            <a:r>
              <a:rPr lang="fr-FR" b="1" dirty="0">
                <a:solidFill>
                  <a:srgbClr val="C00000"/>
                </a:solidFill>
                <a:latin typeface="Times New Roman" pitchFamily="18" charset="0"/>
                <a:cs typeface="Times New Roman" pitchFamily="18" charset="0"/>
              </a:rPr>
              <a:t>:</a:t>
            </a:r>
          </a:p>
          <a:p>
            <a:pPr>
              <a:buFont typeface="Wingdings" pitchFamily="2" charset="2"/>
              <a:buChar char="Ø"/>
            </a:pPr>
            <a:r>
              <a:rPr lang="fr-FR" sz="2800" dirty="0"/>
              <a:t>Elle se caractérise par interaction indirecte soit bloquer l’accès,</a:t>
            </a:r>
          </a:p>
          <a:p>
            <a:pPr>
              <a:buNone/>
            </a:pPr>
            <a:endParaRPr lang="fr-FR" sz="2800" dirty="0"/>
          </a:p>
          <a:p>
            <a:pPr>
              <a:buFont typeface="Wingdings" pitchFamily="2" charset="2"/>
              <a:buChar char="Ø"/>
            </a:pPr>
            <a:r>
              <a:rPr lang="fr-FR" sz="2800" dirty="0"/>
              <a:t>ou empoisonnement par des produit toxiques.</a:t>
            </a:r>
          </a:p>
          <a:p>
            <a:endParaRPr lang="ar-SA" dirty="0"/>
          </a:p>
        </p:txBody>
      </p:sp>
      <p:pic>
        <p:nvPicPr>
          <p:cNvPr id="3075" name="Picture 3" descr="C:\Users\delta\Desktop\images (14).jpg"/>
          <p:cNvPicPr>
            <a:picLocks noChangeAspect="1" noChangeArrowheads="1"/>
          </p:cNvPicPr>
          <p:nvPr/>
        </p:nvPicPr>
        <p:blipFill>
          <a:blip r:embed="rId2" cstate="print"/>
          <a:srcRect/>
          <a:stretch>
            <a:fillRect/>
          </a:stretch>
        </p:blipFill>
        <p:spPr bwMode="auto">
          <a:xfrm>
            <a:off x="5076056" y="4437112"/>
            <a:ext cx="3439269" cy="2016224"/>
          </a:xfrm>
          <a:prstGeom prst="rect">
            <a:avLst/>
          </a:prstGeom>
          <a:noFill/>
        </p:spPr>
      </p:pic>
      <p:pic>
        <p:nvPicPr>
          <p:cNvPr id="3076" name="Picture 4" descr="C:\Users\delta\Desktop\download (3).jpg"/>
          <p:cNvPicPr>
            <a:picLocks noChangeAspect="1" noChangeArrowheads="1"/>
          </p:cNvPicPr>
          <p:nvPr/>
        </p:nvPicPr>
        <p:blipFill>
          <a:blip r:embed="rId3" cstate="print"/>
          <a:srcRect/>
          <a:stretch>
            <a:fillRect/>
          </a:stretch>
        </p:blipFill>
        <p:spPr bwMode="auto">
          <a:xfrm>
            <a:off x="4499992" y="1772816"/>
            <a:ext cx="3672408" cy="2088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r-FR" dirty="0"/>
              <a:t> </a:t>
            </a:r>
            <a:r>
              <a:rPr lang="fr-FR" sz="3200" b="1" dirty="0">
                <a:solidFill>
                  <a:srgbClr val="C00000"/>
                </a:solidFill>
                <a:latin typeface="Times New Roman" pitchFamily="18" charset="0"/>
                <a:cs typeface="Times New Roman" pitchFamily="18" charset="0"/>
              </a:rPr>
              <a:t>1-Compétition par exploitation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179512" y="1447800"/>
            <a:ext cx="7920880" cy="4572000"/>
          </a:xfrm>
        </p:spPr>
        <p:txBody>
          <a:bodyPr>
            <a:normAutofit/>
          </a:bodyPr>
          <a:lstStyle/>
          <a:p>
            <a:pPr marL="514350" indent="-514350">
              <a:buNone/>
            </a:pPr>
            <a:r>
              <a:rPr lang="fr-FR" b="1" dirty="0">
                <a:solidFill>
                  <a:srgbClr val="C00000"/>
                </a:solidFill>
                <a:latin typeface="Times New Roman" pitchFamily="18" charset="0"/>
                <a:cs typeface="Times New Roman" pitchFamily="18" charset="0"/>
              </a:rPr>
              <a:t>1-C.indirecte </a:t>
            </a:r>
            <a:r>
              <a:rPr lang="fr-FR" dirty="0">
                <a:solidFill>
                  <a:srgbClr val="C00000"/>
                </a:solidFill>
                <a:latin typeface="Times New Roman" pitchFamily="18" charset="0"/>
                <a:cs typeface="Times New Roman" pitchFamily="18" charset="0"/>
              </a:rPr>
              <a:t>:</a:t>
            </a:r>
          </a:p>
          <a:p>
            <a:pPr>
              <a:buFont typeface="Wingdings" pitchFamily="2" charset="2"/>
              <a:buChar char="Ø"/>
            </a:pPr>
            <a:r>
              <a:rPr lang="fr-FR" dirty="0">
                <a:latin typeface="Times New Roman" pitchFamily="18" charset="0"/>
                <a:cs typeface="Times New Roman" pitchFamily="18" charset="0"/>
              </a:rPr>
              <a:t>Exploitation une espèce refuse un autre accès à une ressource simplement en la consommant d’ abord.</a:t>
            </a:r>
          </a:p>
          <a:p>
            <a:pPr>
              <a:buFont typeface="Wingdings" pitchFamily="2" charset="2"/>
              <a:buChar char="Ø"/>
            </a:pPr>
            <a:endParaRPr lang="fr-FR" dirty="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467544" y="3356992"/>
            <a:ext cx="7920880" cy="2952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24744"/>
            <a:ext cx="7772400" cy="1143000"/>
          </a:xfrm>
        </p:spPr>
        <p:txBody>
          <a:bodyPr>
            <a:normAutofit/>
          </a:bodyPr>
          <a:lstStyle/>
          <a:p>
            <a:r>
              <a:rPr lang="fr-FR" sz="2400" dirty="0">
                <a:solidFill>
                  <a:schemeClr val="tx1"/>
                </a:solidFill>
                <a:latin typeface="Times New Roman" pitchFamily="18" charset="0"/>
                <a:cs typeface="Times New Roman" pitchFamily="18" charset="0"/>
              </a:rPr>
              <a:t>-deux espèces utilisent la ressource plus efficacement que les autres espèces</a:t>
            </a:r>
            <a:endParaRPr lang="ar-SA" sz="2400" dirty="0">
              <a:solidFill>
                <a:schemeClr val="tx1"/>
              </a:solidFill>
              <a:latin typeface="Times New Roman" pitchFamily="18" charset="0"/>
              <a:cs typeface="Times New Roman" pitchFamily="18" charset="0"/>
            </a:endParaRPr>
          </a:p>
        </p:txBody>
      </p:sp>
      <p:pic>
        <p:nvPicPr>
          <p:cNvPr id="6146" name="Picture 2" descr="C:\Users\delta\Desktop\Compétition+apparente.jpg"/>
          <p:cNvPicPr>
            <a:picLocks noGrp="1" noChangeAspect="1" noChangeArrowheads="1"/>
          </p:cNvPicPr>
          <p:nvPr>
            <p:ph sz="quarter" idx="1"/>
          </p:nvPr>
        </p:nvPicPr>
        <p:blipFill>
          <a:blip r:embed="rId2" cstate="print"/>
          <a:srcRect/>
          <a:stretch>
            <a:fillRect/>
          </a:stretch>
        </p:blipFill>
        <p:spPr bwMode="auto">
          <a:xfrm>
            <a:off x="539552" y="2276872"/>
            <a:ext cx="8208912" cy="4581128"/>
          </a:xfrm>
          <a:prstGeom prst="rect">
            <a:avLst/>
          </a:prstGeom>
          <a:noFill/>
        </p:spPr>
      </p:pic>
      <p:graphicFrame>
        <p:nvGraphicFramePr>
          <p:cNvPr id="5" name="جدول 4"/>
          <p:cNvGraphicFramePr>
            <a:graphicFrameLocks noGrp="1"/>
          </p:cNvGraphicFramePr>
          <p:nvPr/>
        </p:nvGraphicFramePr>
        <p:xfrm>
          <a:off x="1763688" y="404664"/>
          <a:ext cx="5112568" cy="518160"/>
        </p:xfrm>
        <a:graphic>
          <a:graphicData uri="http://schemas.openxmlformats.org/drawingml/2006/table">
            <a:tbl>
              <a:tblPr rtl="1" firstRow="1" bandRow="1">
                <a:tableStyleId>{5C22544A-7EE6-4342-B048-85BDC9FD1C3A}</a:tableStyleId>
              </a:tblPr>
              <a:tblGrid>
                <a:gridCol w="5112568">
                  <a:extLst>
                    <a:ext uri="{9D8B030D-6E8A-4147-A177-3AD203B41FA5}">
                      <a16:colId xmlns:a16="http://schemas.microsoft.com/office/drawing/2014/main" val="20000"/>
                    </a:ext>
                  </a:extLst>
                </a:gridCol>
              </a:tblGrid>
              <a:tr h="370840">
                <a:tc>
                  <a:txBody>
                    <a:bodyPr/>
                    <a:lstStyle/>
                    <a:p>
                      <a:pPr rtl="1"/>
                      <a:r>
                        <a:rPr lang="fr-FR" sz="2800" b="1" dirty="0">
                          <a:solidFill>
                            <a:schemeClr val="tx1"/>
                          </a:solidFill>
                          <a:latin typeface="Times New Roman" pitchFamily="18" charset="0"/>
                          <a:cs typeface="Times New Roman" pitchFamily="18" charset="0"/>
                        </a:rPr>
                        <a:t>Compétition apparente</a:t>
                      </a:r>
                      <a:endParaRPr lang="ar-SA" dirty="0"/>
                    </a:p>
                  </a:txBody>
                  <a:tcP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908720"/>
            <a:ext cx="7772400" cy="1143000"/>
          </a:xfrm>
        </p:spPr>
        <p:txBody>
          <a:bodyPr>
            <a:normAutofit fontScale="90000"/>
          </a:bodyPr>
          <a:lstStyle/>
          <a:p>
            <a:pPr marL="742950" indent="-742950"/>
            <a:r>
              <a:rPr lang="fr-FR" dirty="0"/>
              <a:t>           </a:t>
            </a:r>
            <a:r>
              <a:rPr lang="fr-FR" sz="3100" b="1" dirty="0">
                <a:solidFill>
                  <a:srgbClr val="C00000"/>
                </a:solidFill>
                <a:latin typeface="Times New Roman" pitchFamily="18" charset="0"/>
                <a:cs typeface="Times New Roman" pitchFamily="18" charset="0"/>
              </a:rPr>
              <a:t>Compétition sur le territoire</a:t>
            </a:r>
            <a:br>
              <a:rPr lang="fr-FR" dirty="0"/>
            </a:br>
            <a:r>
              <a:rPr lang="fr-FR" sz="2700" b="1" dirty="0">
                <a:solidFill>
                  <a:srgbClr val="C00000"/>
                </a:solidFill>
                <a:latin typeface="Times New Roman" pitchFamily="18" charset="0"/>
                <a:cs typeface="Times New Roman" pitchFamily="18" charset="0"/>
              </a:rPr>
              <a:t>c. directe( interférence)</a:t>
            </a:r>
            <a:endParaRPr lang="ar-SA"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251520" y="1916832"/>
            <a:ext cx="8892480" cy="4572000"/>
          </a:xfrm>
        </p:spPr>
        <p:txBody>
          <a:bodyPr/>
          <a:lstStyle/>
          <a:p>
            <a:pPr>
              <a:buNone/>
            </a:pPr>
            <a:r>
              <a:rPr lang="fr-FR" dirty="0"/>
              <a:t>-Quand un animal entre dan le territoire d'autre animal        C.corporelle</a:t>
            </a:r>
          </a:p>
          <a:p>
            <a:pPr>
              <a:buNone/>
            </a:pPr>
            <a:endParaRPr lang="fr-FR" dirty="0"/>
          </a:p>
          <a:p>
            <a:pPr>
              <a:buNone/>
            </a:pPr>
            <a:r>
              <a:rPr lang="fr-FR" dirty="0"/>
              <a:t>le perdant                      la mort</a:t>
            </a:r>
          </a:p>
          <a:p>
            <a:pPr marL="514350" indent="-514350">
              <a:buNone/>
            </a:pPr>
            <a:r>
              <a:rPr lang="fr-FR" dirty="0"/>
              <a:t>                                   Quitter le territoire </a:t>
            </a:r>
          </a:p>
          <a:p>
            <a:pPr>
              <a:buNone/>
            </a:pPr>
            <a:r>
              <a:rPr lang="fr-FR" dirty="0"/>
              <a:t>                                 </a:t>
            </a:r>
            <a:endParaRPr lang="ar-SA" dirty="0"/>
          </a:p>
        </p:txBody>
      </p:sp>
      <p:graphicFrame>
        <p:nvGraphicFramePr>
          <p:cNvPr id="4" name="جدول 3"/>
          <p:cNvGraphicFramePr>
            <a:graphicFrameLocks noGrp="1"/>
          </p:cNvGraphicFramePr>
          <p:nvPr/>
        </p:nvGraphicFramePr>
        <p:xfrm>
          <a:off x="3059832" y="260648"/>
          <a:ext cx="1944216" cy="579120"/>
        </p:xfrm>
        <a:graphic>
          <a:graphicData uri="http://schemas.openxmlformats.org/drawingml/2006/table">
            <a:tbl>
              <a:tblPr rtl="1" firstRow="1"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pPr rtl="1"/>
                      <a:r>
                        <a:rPr lang="fr-FR" sz="3200" dirty="0">
                          <a:solidFill>
                            <a:schemeClr val="tx1"/>
                          </a:solidFill>
                          <a:latin typeface="Times New Roman" pitchFamily="18" charset="0"/>
                          <a:cs typeface="Times New Roman" pitchFamily="18" charset="0"/>
                        </a:rPr>
                        <a:t>Exemple</a:t>
                      </a:r>
                      <a:endParaRPr lang="ar-SA" dirty="0">
                        <a:solidFill>
                          <a:schemeClr val="tx1"/>
                        </a:solidFill>
                        <a:latin typeface="Times New Roman" pitchFamily="18" charset="0"/>
                        <a:cs typeface="Times New Roman" pitchFamily="18" charset="0"/>
                      </a:endParaRPr>
                    </a:p>
                  </a:txBody>
                  <a:tcPr>
                    <a:solidFill>
                      <a:schemeClr val="bg2"/>
                    </a:solidFill>
                  </a:tcPr>
                </a:tc>
                <a:extLst>
                  <a:ext uri="{0D108BD9-81ED-4DB2-BD59-A6C34878D82A}">
                    <a16:rowId xmlns:a16="http://schemas.microsoft.com/office/drawing/2014/main" val="10000"/>
                  </a:ext>
                </a:extLst>
              </a:tr>
            </a:tbl>
          </a:graphicData>
        </a:graphic>
      </p:graphicFrame>
      <p:cxnSp>
        <p:nvCxnSpPr>
          <p:cNvPr id="6" name="رابط كسهم مستقيم 5"/>
          <p:cNvCxnSpPr/>
          <p:nvPr/>
        </p:nvCxnSpPr>
        <p:spPr>
          <a:xfrm>
            <a:off x="7020272" y="220486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1619672" y="3284984"/>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1619672" y="3140968"/>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descr="C:\Users\delta\Desktop\images (12).jpg"/>
          <p:cNvPicPr>
            <a:picLocks noChangeAspect="1" noChangeArrowheads="1"/>
          </p:cNvPicPr>
          <p:nvPr/>
        </p:nvPicPr>
        <p:blipFill>
          <a:blip r:embed="rId2" cstate="print"/>
          <a:srcRect/>
          <a:stretch>
            <a:fillRect/>
          </a:stretch>
        </p:blipFill>
        <p:spPr bwMode="auto">
          <a:xfrm>
            <a:off x="1259632" y="3933056"/>
            <a:ext cx="7128792" cy="25922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sz="3200" dirty="0"/>
              <a:t>                 </a:t>
            </a:r>
            <a:r>
              <a:rPr lang="fr-FR" sz="3600" b="1" dirty="0">
                <a:solidFill>
                  <a:schemeClr val="tx1"/>
                </a:solidFill>
                <a:latin typeface="Times New Roman" pitchFamily="18" charset="0"/>
                <a:cs typeface="Times New Roman" pitchFamily="18" charset="0"/>
              </a:rPr>
              <a:t>Exemple:</a:t>
            </a:r>
            <a:br>
              <a:rPr lang="fr-FR" sz="3200" dirty="0"/>
            </a:br>
            <a:r>
              <a:rPr lang="fr-FR" sz="3200" b="1" dirty="0">
                <a:solidFill>
                  <a:srgbClr val="C00000"/>
                </a:solidFill>
                <a:latin typeface="Times New Roman" pitchFamily="18" charset="0"/>
                <a:cs typeface="Times New Roman" pitchFamily="18" charset="0"/>
              </a:rPr>
              <a:t>compétition sur la nourriture</a:t>
            </a:r>
            <a:endParaRPr lang="ar-SA" sz="32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normAutofit/>
          </a:bodyPr>
          <a:lstStyle/>
          <a:p>
            <a:r>
              <a:rPr lang="fr-FR" sz="2400" b="1" dirty="0">
                <a:solidFill>
                  <a:srgbClr val="C00000"/>
                </a:solidFill>
                <a:latin typeface="Times New Roman" pitchFamily="18" charset="0"/>
                <a:cs typeface="Times New Roman" pitchFamily="18" charset="0"/>
              </a:rPr>
              <a:t>C.Directe</a:t>
            </a:r>
            <a:r>
              <a:rPr lang="fr-FR" sz="2400" dirty="0">
                <a:latin typeface="Times New Roman" pitchFamily="18" charset="0"/>
                <a:cs typeface="Times New Roman" pitchFamily="18" charset="0"/>
              </a:rPr>
              <a:t>:(interférence)</a:t>
            </a: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r>
              <a:rPr lang="fr-FR" sz="2400" b="1" dirty="0">
                <a:solidFill>
                  <a:srgbClr val="C00000"/>
                </a:solidFill>
                <a:latin typeface="Times New Roman" pitchFamily="18" charset="0"/>
                <a:cs typeface="Times New Roman" pitchFamily="18" charset="0"/>
              </a:rPr>
              <a:t>C.Indirecte</a:t>
            </a:r>
            <a:r>
              <a:rPr lang="fr-FR" sz="2400" dirty="0">
                <a:latin typeface="Times New Roman" pitchFamily="18" charset="0"/>
                <a:cs typeface="Times New Roman" pitchFamily="18" charset="0"/>
              </a:rPr>
              <a:t>               Exploitation</a:t>
            </a:r>
          </a:p>
          <a:p>
            <a:endParaRPr lang="fr-FR" sz="2400" dirty="0">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                                      </a:t>
            </a:r>
          </a:p>
          <a:p>
            <a:pPr>
              <a:buNone/>
            </a:pPr>
            <a:r>
              <a:rPr lang="fr-FR" sz="2400" dirty="0">
                <a:latin typeface="Times New Roman" pitchFamily="18" charset="0"/>
                <a:cs typeface="Times New Roman" pitchFamily="18" charset="0"/>
              </a:rPr>
              <a:t>                      interférence</a:t>
            </a:r>
            <a:endParaRPr lang="ar-SA" sz="2400" dirty="0">
              <a:latin typeface="Times New Roman" pitchFamily="18" charset="0"/>
              <a:cs typeface="Times New Roman" pitchFamily="18" charset="0"/>
            </a:endParaRPr>
          </a:p>
        </p:txBody>
      </p:sp>
      <p:cxnSp>
        <p:nvCxnSpPr>
          <p:cNvPr id="5" name="رابط كسهم مستقيم 4"/>
          <p:cNvCxnSpPr/>
          <p:nvPr/>
        </p:nvCxnSpPr>
        <p:spPr>
          <a:xfrm>
            <a:off x="2555776" y="4437112"/>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2483768" y="4509120"/>
            <a:ext cx="57606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delta\Desktop\images (1).jpg"/>
          <p:cNvPicPr>
            <a:picLocks noChangeAspect="1" noChangeArrowheads="1"/>
          </p:cNvPicPr>
          <p:nvPr/>
        </p:nvPicPr>
        <p:blipFill>
          <a:blip r:embed="rId2" cstate="print"/>
          <a:srcRect/>
          <a:stretch>
            <a:fillRect/>
          </a:stretch>
        </p:blipFill>
        <p:spPr bwMode="auto">
          <a:xfrm>
            <a:off x="4427984" y="1556792"/>
            <a:ext cx="4176464" cy="1656184"/>
          </a:xfrm>
          <a:prstGeom prst="rect">
            <a:avLst/>
          </a:prstGeom>
          <a:noFill/>
        </p:spPr>
      </p:pic>
      <p:pic>
        <p:nvPicPr>
          <p:cNvPr id="1027" name="Picture 3" descr="C:\Users\delta\Desktop\images (7).jpg"/>
          <p:cNvPicPr>
            <a:picLocks noChangeAspect="1" noChangeArrowheads="1"/>
          </p:cNvPicPr>
          <p:nvPr/>
        </p:nvPicPr>
        <p:blipFill>
          <a:blip r:embed="rId3" cstate="print"/>
          <a:srcRect/>
          <a:stretch>
            <a:fillRect/>
          </a:stretch>
        </p:blipFill>
        <p:spPr bwMode="auto">
          <a:xfrm>
            <a:off x="5580112" y="3429000"/>
            <a:ext cx="2880320" cy="1559818"/>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4716016" y="5229200"/>
            <a:ext cx="4032448" cy="140664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                </a:t>
            </a:r>
            <a:r>
              <a:rPr lang="fr-FR" sz="3600" b="1" dirty="0">
                <a:solidFill>
                  <a:schemeClr val="tx1"/>
                </a:solidFill>
                <a:latin typeface="Times New Roman" pitchFamily="18" charset="0"/>
                <a:cs typeface="Times New Roman" pitchFamily="18" charset="0"/>
              </a:rPr>
              <a:t>Exemple</a:t>
            </a:r>
            <a:br>
              <a:rPr lang="fr-FR" dirty="0"/>
            </a:br>
            <a:r>
              <a:rPr lang="fr-FR" sz="3600" b="1" dirty="0">
                <a:solidFill>
                  <a:srgbClr val="C00000"/>
                </a:solidFill>
                <a:latin typeface="Times New Roman" pitchFamily="18" charset="0"/>
                <a:cs typeface="Times New Roman" pitchFamily="18" charset="0"/>
              </a:rPr>
              <a:t>compétition partenariale</a:t>
            </a:r>
            <a:endParaRPr lang="ar-SA" sz="36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395536" y="1340768"/>
            <a:ext cx="3081536" cy="4572000"/>
          </a:xfrm>
        </p:spPr>
        <p:txBody>
          <a:bodyPr>
            <a:normAutofit/>
          </a:bodyPr>
          <a:lstStyle/>
          <a:p>
            <a:r>
              <a:rPr lang="fr-FR" sz="2400" b="1" dirty="0">
                <a:solidFill>
                  <a:srgbClr val="C00000"/>
                </a:solidFill>
                <a:latin typeface="Times New Roman" pitchFamily="18" charset="0"/>
                <a:cs typeface="Times New Roman" pitchFamily="18" charset="0"/>
              </a:rPr>
              <a:t>C.Indirecte:</a:t>
            </a:r>
            <a:r>
              <a:rPr lang="fr-FR" sz="2400" dirty="0">
                <a:latin typeface="Times New Roman" pitchFamily="18" charset="0"/>
                <a:cs typeface="Times New Roman" pitchFamily="18" charset="0"/>
              </a:rPr>
              <a:t> chez les poisson</a:t>
            </a: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pPr>
              <a:buNone/>
            </a:pPr>
            <a:r>
              <a:rPr lang="fr-FR" sz="2400" b="1" dirty="0">
                <a:solidFill>
                  <a:srgbClr val="C00000"/>
                </a:solidFill>
                <a:latin typeface="Times New Roman" pitchFamily="18" charset="0"/>
                <a:cs typeface="Times New Roman" pitchFamily="18" charset="0"/>
              </a:rPr>
              <a:t>C. directe </a:t>
            </a:r>
            <a:r>
              <a:rPr lang="fr-FR" sz="2400" dirty="0">
                <a:latin typeface="Times New Roman" pitchFamily="18" charset="0"/>
                <a:cs typeface="Times New Roman" pitchFamily="18" charset="0"/>
              </a:rPr>
              <a:t>:agression</a:t>
            </a:r>
          </a:p>
        </p:txBody>
      </p:sp>
      <p:pic>
        <p:nvPicPr>
          <p:cNvPr id="2051" name="Picture 3" descr="C:\Users\delta\Desktop\images (8).jpg"/>
          <p:cNvPicPr>
            <a:picLocks noChangeAspect="1" noChangeArrowheads="1"/>
          </p:cNvPicPr>
          <p:nvPr/>
        </p:nvPicPr>
        <p:blipFill>
          <a:blip r:embed="rId2" cstate="print"/>
          <a:srcRect/>
          <a:stretch>
            <a:fillRect/>
          </a:stretch>
        </p:blipFill>
        <p:spPr bwMode="auto">
          <a:xfrm>
            <a:off x="3275856" y="1484784"/>
            <a:ext cx="5535116" cy="2448272"/>
          </a:xfrm>
          <a:prstGeom prst="rect">
            <a:avLst/>
          </a:prstGeom>
          <a:noFill/>
        </p:spPr>
      </p:pic>
      <p:pic>
        <p:nvPicPr>
          <p:cNvPr id="5122" name="Picture 2" descr="C:\Users\delta\Desktop\images (2).jpg"/>
          <p:cNvPicPr>
            <a:picLocks noChangeAspect="1" noChangeArrowheads="1"/>
          </p:cNvPicPr>
          <p:nvPr/>
        </p:nvPicPr>
        <p:blipFill>
          <a:blip r:embed="rId3" cstate="print"/>
          <a:srcRect/>
          <a:stretch>
            <a:fillRect/>
          </a:stretch>
        </p:blipFill>
        <p:spPr bwMode="auto">
          <a:xfrm>
            <a:off x="3491880" y="4509120"/>
            <a:ext cx="4597499" cy="20162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59832" y="0"/>
            <a:ext cx="7772400" cy="1143000"/>
          </a:xfrm>
        </p:spPr>
        <p:txBody>
          <a:bodyPr/>
          <a:lstStyle/>
          <a:p>
            <a:r>
              <a:rPr lang="fr-FR" b="1" dirty="0">
                <a:solidFill>
                  <a:schemeClr val="tx1"/>
                </a:solidFill>
                <a:latin typeface="Times New Roman" pitchFamily="18" charset="0"/>
                <a:cs typeface="Times New Roman" pitchFamily="18" charset="0"/>
              </a:rPr>
              <a:t>Exemple</a:t>
            </a:r>
            <a:endParaRPr lang="ar-SA"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lstStyle/>
          <a:p>
            <a:r>
              <a:rPr lang="fr-FR" sz="2800" b="1" dirty="0">
                <a:latin typeface="Times New Roman" pitchFamily="18" charset="0"/>
                <a:cs typeface="Times New Roman" pitchFamily="18" charset="0"/>
              </a:rPr>
              <a:t>Compétition sur la présidence de troupeau</a:t>
            </a:r>
          </a:p>
          <a:p>
            <a:r>
              <a:rPr lang="fr-FR" b="1" dirty="0">
                <a:solidFill>
                  <a:srgbClr val="C00000"/>
                </a:solidFill>
                <a:latin typeface="Times New Roman" pitchFamily="18" charset="0"/>
                <a:cs typeface="Times New Roman" pitchFamily="18" charset="0"/>
              </a:rPr>
              <a:t>C. direct</a:t>
            </a:r>
            <a:endParaRPr lang="ar-SA" b="1" dirty="0">
              <a:solidFill>
                <a:srgbClr val="C00000"/>
              </a:solidFill>
              <a:latin typeface="Times New Roman" pitchFamily="18" charset="0"/>
              <a:cs typeface="Times New Roman" pitchFamily="18" charset="0"/>
            </a:endParaRPr>
          </a:p>
        </p:txBody>
      </p:sp>
      <p:pic>
        <p:nvPicPr>
          <p:cNvPr id="7170" name="Picture 2" descr="C:\Users\delta\Desktop\download (2).jpg"/>
          <p:cNvPicPr>
            <a:picLocks noChangeAspect="1" noChangeArrowheads="1"/>
          </p:cNvPicPr>
          <p:nvPr/>
        </p:nvPicPr>
        <p:blipFill>
          <a:blip r:embed="rId2" cstate="print"/>
          <a:srcRect/>
          <a:stretch>
            <a:fillRect/>
          </a:stretch>
        </p:blipFill>
        <p:spPr bwMode="auto">
          <a:xfrm>
            <a:off x="4427984" y="3212976"/>
            <a:ext cx="3888432" cy="3240360"/>
          </a:xfrm>
          <a:prstGeom prst="rect">
            <a:avLst/>
          </a:prstGeom>
          <a:noFill/>
        </p:spPr>
      </p:pic>
      <p:pic>
        <p:nvPicPr>
          <p:cNvPr id="7171" name="Picture 3" descr="C:\Users\delta\Desktop\images (13).jpg"/>
          <p:cNvPicPr>
            <a:picLocks noChangeAspect="1" noChangeArrowheads="1"/>
          </p:cNvPicPr>
          <p:nvPr/>
        </p:nvPicPr>
        <p:blipFill>
          <a:blip r:embed="rId3" cstate="print"/>
          <a:srcRect/>
          <a:stretch>
            <a:fillRect/>
          </a:stretch>
        </p:blipFill>
        <p:spPr bwMode="auto">
          <a:xfrm>
            <a:off x="395536" y="3356992"/>
            <a:ext cx="3096344" cy="33123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712968" cy="1143000"/>
          </a:xfrm>
        </p:spPr>
        <p:txBody>
          <a:bodyPr>
            <a:normAutofit fontScale="90000"/>
          </a:bodyPr>
          <a:lstStyle/>
          <a:p>
            <a:r>
              <a:rPr lang="fr-FR" b="1" dirty="0">
                <a:solidFill>
                  <a:schemeClr val="tx1"/>
                </a:solidFill>
                <a:latin typeface="Times New Roman" pitchFamily="18" charset="0"/>
                <a:cs typeface="Times New Roman" pitchFamily="18" charset="0"/>
              </a:rPr>
              <a:t>Conséquences de la compétition inter spécifique</a:t>
            </a:r>
            <a:endParaRPr lang="ar-SA"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539552" y="1772816"/>
            <a:ext cx="8050088" cy="4572000"/>
          </a:xfrm>
        </p:spPr>
        <p:txBody>
          <a:bodyPr>
            <a:normAutofit/>
          </a:bodyPr>
          <a:lstStyle/>
          <a:p>
            <a:r>
              <a:rPr lang="fr-FR" sz="2400" dirty="0">
                <a:latin typeface="Times New Roman" pitchFamily="18" charset="0"/>
                <a:cs typeface="Times New Roman" pitchFamily="18" charset="0"/>
              </a:rPr>
              <a:t>Diminution de la croissance corporelle et de la survie ( surtout les juvéniles)</a:t>
            </a:r>
          </a:p>
          <a:p>
            <a:r>
              <a:rPr lang="fr-FR" sz="2400" dirty="0">
                <a:latin typeface="Times New Roman" pitchFamily="18" charset="0"/>
                <a:cs typeface="Times New Roman" pitchFamily="18" charset="0"/>
              </a:rPr>
              <a:t>Augmentation de l'âge de premier reproduction et parfois de l’émigration</a:t>
            </a:r>
          </a:p>
          <a:p>
            <a:r>
              <a:rPr lang="fr-FR" sz="2400" dirty="0">
                <a:latin typeface="Times New Roman" pitchFamily="18" charset="0"/>
                <a:cs typeface="Times New Roman" pitchFamily="18" charset="0"/>
              </a:rPr>
              <a:t>Affaiblissement de système immunitaire</a:t>
            </a:r>
            <a:endParaRPr lang="ar-SA" sz="2400" dirty="0">
              <a:latin typeface="Times New Roman" pitchFamily="18" charset="0"/>
              <a:cs typeface="Times New Roman" pitchFamily="18" charset="0"/>
            </a:endParaRPr>
          </a:p>
        </p:txBody>
      </p:sp>
      <p:pic>
        <p:nvPicPr>
          <p:cNvPr id="5" name="Picture 2" descr="C:\Users\delta\Desktop\pppp.PNG"/>
          <p:cNvPicPr>
            <a:picLocks noChangeAspect="1" noChangeArrowheads="1"/>
          </p:cNvPicPr>
          <p:nvPr/>
        </p:nvPicPr>
        <p:blipFill>
          <a:blip r:embed="rId2" cstate="print"/>
          <a:srcRect/>
          <a:stretch>
            <a:fillRect/>
          </a:stretch>
        </p:blipFill>
        <p:spPr bwMode="auto">
          <a:xfrm>
            <a:off x="179512" y="4077072"/>
            <a:ext cx="8784976" cy="25202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108" y="214290"/>
            <a:ext cx="3733714" cy="707886"/>
          </a:xfrm>
          <a:prstGeom prst="rect">
            <a:avLst/>
          </a:prstGeom>
          <a:noFill/>
        </p:spPr>
        <p:txBody>
          <a:bodyPr wrap="none" rtlCol="0">
            <a:spAutoFit/>
          </a:bodyPr>
          <a:lstStyle/>
          <a:p>
            <a:pPr>
              <a:buFont typeface="Wingdings" pitchFamily="2" charset="2"/>
              <a:buChar char="v"/>
            </a:pPr>
            <a:r>
              <a:rPr lang="fr-FR" sz="4000" dirty="0">
                <a:solidFill>
                  <a:srgbClr val="FF0000"/>
                </a:solidFill>
                <a:latin typeface="Times New Roman" pitchFamily="18" charset="0"/>
                <a:cs typeface="Times New Roman" pitchFamily="18" charset="0"/>
              </a:rPr>
              <a:t>Plan de travail </a:t>
            </a:r>
          </a:p>
        </p:txBody>
      </p:sp>
      <p:sp>
        <p:nvSpPr>
          <p:cNvPr id="4" name="ZoneTexte 3"/>
          <p:cNvSpPr txBox="1"/>
          <p:nvPr/>
        </p:nvSpPr>
        <p:spPr>
          <a:xfrm>
            <a:off x="-2428924" y="1142984"/>
            <a:ext cx="240772" cy="2031325"/>
          </a:xfrm>
          <a:prstGeom prst="rect">
            <a:avLst/>
          </a:prstGeom>
          <a:noFill/>
        </p:spPr>
        <p:txBody>
          <a:bodyPr wrap="none" rtlCol="0">
            <a:spAutoFit/>
          </a:bodyPr>
          <a:lstStyle/>
          <a:p>
            <a:endParaRPr lang="fr-FR" b="1" dirty="0">
              <a:solidFill>
                <a:srgbClr val="FF0000"/>
              </a:solidFill>
              <a:latin typeface="Times New Roman" pitchFamily="18" charset="0"/>
              <a:cs typeface="Times New Roman" pitchFamily="18" charset="0"/>
            </a:endParaRPr>
          </a:p>
          <a:p>
            <a:endParaRPr lang="fr-FR" b="1" dirty="0">
              <a:solidFill>
                <a:srgbClr val="FF0000"/>
              </a:solidFill>
              <a:latin typeface="Times New Roman" pitchFamily="18" charset="0"/>
              <a:cs typeface="Times New Roman" pitchFamily="18" charset="0"/>
            </a:endParaRPr>
          </a:p>
          <a:p>
            <a:endParaRPr lang="fr-FR" dirty="0"/>
          </a:p>
          <a:p>
            <a:r>
              <a:rPr lang="fr-FR" dirty="0"/>
              <a:t> </a:t>
            </a:r>
          </a:p>
          <a:p>
            <a:endParaRPr lang="fr-FR" dirty="0"/>
          </a:p>
          <a:p>
            <a:endParaRPr lang="fr-FR" dirty="0"/>
          </a:p>
          <a:p>
            <a:endParaRPr lang="fr-FR" dirty="0"/>
          </a:p>
        </p:txBody>
      </p:sp>
      <p:sp>
        <p:nvSpPr>
          <p:cNvPr id="5" name="ZoneTexte 4"/>
          <p:cNvSpPr txBox="1"/>
          <p:nvPr/>
        </p:nvSpPr>
        <p:spPr>
          <a:xfrm>
            <a:off x="714348" y="1142984"/>
            <a:ext cx="7572428" cy="7709803"/>
          </a:xfrm>
          <a:prstGeom prst="rect">
            <a:avLst/>
          </a:prstGeom>
          <a:noFill/>
        </p:spPr>
        <p:txBody>
          <a:bodyPr wrap="square" rtlCol="0">
            <a:spAutoFit/>
          </a:bodyPr>
          <a:lstStyle/>
          <a:p>
            <a:pPr>
              <a:lnSpc>
                <a:spcPct val="150000"/>
              </a:lnSpc>
              <a:buFont typeface="Wingdings" pitchFamily="2" charset="2"/>
              <a:buChar char="v"/>
            </a:pPr>
            <a:r>
              <a:rPr lang="fr-FR" sz="2400" dirty="0">
                <a:latin typeface="Times New Roman" pitchFamily="18" charset="0"/>
                <a:cs typeface="Times New Roman" pitchFamily="18" charset="0"/>
              </a:rPr>
              <a:t>Introduction </a:t>
            </a:r>
          </a:p>
          <a:p>
            <a:pPr>
              <a:lnSpc>
                <a:spcPct val="150000"/>
              </a:lnSpc>
              <a:buFont typeface="Wingdings" pitchFamily="2" charset="2"/>
              <a:buChar char="v"/>
            </a:pPr>
            <a:r>
              <a:rPr lang="fr-FR" sz="2400" dirty="0">
                <a:latin typeface="Times New Roman" pitchFamily="18" charset="0"/>
                <a:cs typeface="Times New Roman" pitchFamily="18" charset="0"/>
              </a:rPr>
              <a:t>Définition </a:t>
            </a:r>
          </a:p>
          <a:p>
            <a:pPr>
              <a:lnSpc>
                <a:spcPct val="150000"/>
              </a:lnSpc>
              <a:buFont typeface="Wingdings" pitchFamily="2" charset="2"/>
              <a:buChar char="v"/>
            </a:pPr>
            <a:r>
              <a:rPr lang="fr-FR" sz="2400" dirty="0">
                <a:latin typeface="Times New Roman" pitchFamily="18" charset="0"/>
                <a:cs typeface="Times New Roman" pitchFamily="18" charset="0"/>
              </a:rPr>
              <a:t>Les types de compétition</a:t>
            </a:r>
            <a:r>
              <a:rPr lang="fr-FR" sz="2400" b="1" dirty="0">
                <a:latin typeface="Times New Roman" pitchFamily="18" charset="0"/>
                <a:cs typeface="Times New Roman" pitchFamily="18" charset="0"/>
              </a:rPr>
              <a:t> </a:t>
            </a:r>
          </a:p>
          <a:p>
            <a:pPr>
              <a:lnSpc>
                <a:spcPct val="150000"/>
              </a:lnSpc>
              <a:buFont typeface="Wingdings" pitchFamily="2" charset="2"/>
              <a:buChar char="v"/>
            </a:pPr>
            <a:r>
              <a:rPr lang="fr-FR" sz="2400" dirty="0">
                <a:latin typeface="Times New Roman" pitchFamily="18" charset="0"/>
                <a:cs typeface="Times New Roman" pitchFamily="18" charset="0"/>
              </a:rPr>
              <a:t>Les Définition de compétition inter spécifique </a:t>
            </a:r>
          </a:p>
          <a:p>
            <a:pPr>
              <a:lnSpc>
                <a:spcPct val="150000"/>
              </a:lnSpc>
              <a:buFont typeface="Wingdings" pitchFamily="2" charset="2"/>
              <a:buChar char="v"/>
            </a:pPr>
            <a:r>
              <a:rPr lang="fr-FR" sz="2400" dirty="0">
                <a:latin typeface="Times New Roman" pitchFamily="18" charset="0"/>
                <a:cs typeface="Times New Roman" pitchFamily="18" charset="0"/>
              </a:rPr>
              <a:t> les causes </a:t>
            </a:r>
          </a:p>
          <a:p>
            <a:pPr>
              <a:lnSpc>
                <a:spcPct val="150000"/>
              </a:lnSpc>
              <a:buFont typeface="Wingdings" pitchFamily="2" charset="2"/>
              <a:buChar char="v"/>
            </a:pPr>
            <a:r>
              <a:rPr lang="fr-FR" sz="2400" dirty="0">
                <a:latin typeface="Times New Roman" pitchFamily="18" charset="0"/>
                <a:cs typeface="Times New Roman" pitchFamily="18" charset="0"/>
              </a:rPr>
              <a:t>mécanisme de compétition</a:t>
            </a:r>
          </a:p>
          <a:p>
            <a:pPr>
              <a:lnSpc>
                <a:spcPct val="150000"/>
              </a:lnSpc>
              <a:buFont typeface="Wingdings" pitchFamily="2" charset="2"/>
              <a:buChar char="v"/>
            </a:pPr>
            <a:r>
              <a:rPr lang="fr-FR" sz="2400" dirty="0">
                <a:latin typeface="Times New Roman" pitchFamily="18" charset="0"/>
                <a:cs typeface="Times New Roman" pitchFamily="18" charset="0"/>
              </a:rPr>
              <a:t>   Les conséquences </a:t>
            </a:r>
          </a:p>
          <a:p>
            <a:pPr>
              <a:lnSpc>
                <a:spcPct val="150000"/>
              </a:lnSpc>
              <a:buFont typeface="Wingdings" pitchFamily="2" charset="2"/>
              <a:buChar char="v"/>
            </a:pPr>
            <a:r>
              <a:rPr lang="fr-FR" sz="2400" dirty="0">
                <a:latin typeface="Times New Roman" pitchFamily="18" charset="0"/>
                <a:cs typeface="Times New Roman" pitchFamily="18" charset="0"/>
              </a:rPr>
              <a:t>Conclusion </a:t>
            </a:r>
          </a:p>
          <a:p>
            <a:pPr>
              <a:lnSpc>
                <a:spcPct val="150000"/>
              </a:lnSpc>
              <a:buFont typeface="Wingdings" pitchFamily="2" charset="2"/>
              <a:buChar char="v"/>
            </a:pPr>
            <a:r>
              <a:rPr lang="fr-FR" sz="2400" dirty="0">
                <a:latin typeface="Times New Roman" pitchFamily="18" charset="0"/>
                <a:cs typeface="Times New Roman" pitchFamily="18" charset="0"/>
              </a:rPr>
              <a:t>Réffirence</a:t>
            </a:r>
          </a:p>
          <a:p>
            <a:pPr>
              <a:lnSpc>
                <a:spcPct val="150000"/>
              </a:lnSpc>
            </a:pPr>
            <a:endParaRPr lang="fr-FR" b="1" dirty="0">
              <a:solidFill>
                <a:srgbClr val="FF0000"/>
              </a:solidFill>
              <a:latin typeface="Times New Roman" pitchFamily="18" charset="0"/>
              <a:cs typeface="Times New Roman" pitchFamily="18" charset="0"/>
            </a:endParaRPr>
          </a:p>
          <a:p>
            <a:pPr>
              <a:lnSpc>
                <a:spcPct val="150000"/>
              </a:lnSpc>
            </a:pPr>
            <a:endParaRPr lang="fr-FR" b="1" dirty="0">
              <a:solidFill>
                <a:srgbClr val="FF0000"/>
              </a:solidFill>
              <a:latin typeface="Times New Roman" pitchFamily="18" charset="0"/>
              <a:cs typeface="Times New Roman" pitchFamily="18" charset="0"/>
            </a:endParaRPr>
          </a:p>
          <a:p>
            <a:pPr>
              <a:lnSpc>
                <a:spcPct val="150000"/>
              </a:lnSpc>
            </a:pPr>
            <a:endParaRPr lang="fr-FR" dirty="0"/>
          </a:p>
          <a:p>
            <a:pPr>
              <a:lnSpc>
                <a:spcPct val="150000"/>
              </a:lnSpc>
            </a:pPr>
            <a:r>
              <a:rPr lang="fr-FR" dirty="0"/>
              <a:t> </a:t>
            </a:r>
          </a:p>
          <a:p>
            <a:pPr>
              <a:lnSpc>
                <a:spcPct val="150000"/>
              </a:lnSpc>
            </a:pPr>
            <a:endParaRPr lang="fr-FR" dirty="0"/>
          </a:p>
          <a:p>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fr-FR" sz="3200" b="1" dirty="0">
                <a:solidFill>
                  <a:schemeClr val="tx1"/>
                </a:solidFill>
                <a:latin typeface="Times New Roman" pitchFamily="18" charset="0"/>
                <a:cs typeface="Times New Roman" pitchFamily="18" charset="0"/>
              </a:rPr>
              <a:t>                   Conclusion:        </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normAutofit/>
          </a:bodyPr>
          <a:lstStyle/>
          <a:p>
            <a:r>
              <a:rPr lang="fr-FR" sz="2400" dirty="0">
                <a:latin typeface="Times New Roman" pitchFamily="18" charset="0"/>
                <a:cs typeface="Times New Roman" pitchFamily="18" charset="0"/>
              </a:rPr>
              <a:t>la compétition affecte directement sur l'envirenement des animaux et l' un de ses effets le plus importants c'est que elle permet de structure les écosystème</a:t>
            </a:r>
          </a:p>
          <a:p>
            <a:r>
              <a:rPr lang="fr-FR" sz="2400" dirty="0">
                <a:latin typeface="Times New Roman" pitchFamily="18" charset="0"/>
                <a:cs typeface="Times New Roman" pitchFamily="18" charset="0"/>
              </a:rPr>
              <a:t>A savoir qu’un animal ne choisit pas de vivre seul ou en groupes. Les animaux les plus menaçantes par la compétition sont les animaux faibles</a:t>
            </a:r>
          </a:p>
          <a:p>
            <a:endParaRPr lang="ar-SA"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928662" y="3857628"/>
            <a:ext cx="7560840" cy="26642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4480" y="714356"/>
            <a:ext cx="4333815" cy="584775"/>
          </a:xfrm>
          <a:prstGeom prst="rect">
            <a:avLst/>
          </a:prstGeom>
          <a:noFill/>
        </p:spPr>
        <p:txBody>
          <a:bodyPr wrap="none" rtlCol="0">
            <a:spAutoFit/>
          </a:bodyPr>
          <a:lstStyle/>
          <a:p>
            <a:pPr lvl="4">
              <a:buFont typeface="Wingdings" pitchFamily="2" charset="2"/>
              <a:buChar char="v"/>
            </a:pPr>
            <a:r>
              <a:rPr lang="fr-FR" sz="3200" b="1" dirty="0">
                <a:latin typeface="Times New Roman" pitchFamily="18" charset="0"/>
                <a:cs typeface="Times New Roman" pitchFamily="18" charset="0"/>
              </a:rPr>
              <a:t>Référence:</a:t>
            </a:r>
            <a:r>
              <a:rPr lang="fr-FR" b="1" dirty="0"/>
              <a:t> </a:t>
            </a:r>
          </a:p>
        </p:txBody>
      </p:sp>
      <p:sp>
        <p:nvSpPr>
          <p:cNvPr id="3" name="ZoneTexte 2"/>
          <p:cNvSpPr txBox="1"/>
          <p:nvPr/>
        </p:nvSpPr>
        <p:spPr>
          <a:xfrm>
            <a:off x="1214414" y="1714488"/>
            <a:ext cx="5715040" cy="3108543"/>
          </a:xfrm>
          <a:prstGeom prst="rect">
            <a:avLst/>
          </a:prstGeom>
          <a:noFill/>
        </p:spPr>
        <p:txBody>
          <a:bodyPr wrap="square" rtlCol="0">
            <a:spAutoFit/>
          </a:bodyPr>
          <a:lstStyle/>
          <a:p>
            <a:r>
              <a:rPr lang="fr-FR" sz="2400" b="1" dirty="0">
                <a:latin typeface="Times New Roman" pitchFamily="18" charset="0"/>
                <a:cs typeface="Times New Roman" pitchFamily="18" charset="0"/>
                <a:hlinkClick r:id="rId2"/>
              </a:rPr>
              <a:t>http://www.doc_developpement-dure</a:t>
            </a:r>
            <a:r>
              <a:rPr lang="fr-FR" sz="2400" b="1" dirty="0">
                <a:latin typeface="Times New Roman" pitchFamily="18" charset="0"/>
                <a:cs typeface="Times New Roman" pitchFamily="18" charset="0"/>
              </a:rPr>
              <a:t>...</a:t>
            </a:r>
          </a:p>
          <a:p>
            <a:r>
              <a:rPr lang="fr-FR" sz="2400" b="1" dirty="0">
                <a:latin typeface="Times New Roman" pitchFamily="18" charset="0"/>
                <a:cs typeface="Times New Roman" pitchFamily="18" charset="0"/>
                <a:hlinkClick r:id="rId3"/>
              </a:rPr>
              <a:t>https://natureaubepin.blogspot.com</a:t>
            </a:r>
            <a:endParaRPr lang="fr-FR" sz="2400" b="1" dirty="0">
              <a:latin typeface="Times New Roman" pitchFamily="18" charset="0"/>
              <a:cs typeface="Times New Roman" pitchFamily="18" charset="0"/>
            </a:endParaRPr>
          </a:p>
          <a:p>
            <a:r>
              <a:rPr lang="fr-FR" sz="2400" b="1" dirty="0">
                <a:latin typeface="Times New Roman" pitchFamily="18" charset="0"/>
                <a:cs typeface="Times New Roman" pitchFamily="18" charset="0"/>
                <a:hlinkClick r:id="rId4"/>
              </a:rPr>
              <a:t>https://www.universalis.r</a:t>
            </a:r>
            <a:endParaRPr lang="fr-FR" sz="2400" b="1" dirty="0">
              <a:latin typeface="Times New Roman" pitchFamily="18" charset="0"/>
              <a:cs typeface="Times New Roman" pitchFamily="18" charset="0"/>
            </a:endParaRPr>
          </a:p>
          <a:p>
            <a:r>
              <a:rPr lang="fr-FR" sz="2400" b="1" dirty="0">
                <a:latin typeface="Times New Roman" pitchFamily="18" charset="0"/>
                <a:cs typeface="Times New Roman" pitchFamily="18" charset="0"/>
                <a:hlinkClick r:id="rId5"/>
              </a:rPr>
              <a:t>https://fr.m.wikipedia.org</a:t>
            </a:r>
            <a:endParaRPr lang="fr-FR" sz="2400" b="1" dirty="0">
              <a:latin typeface="Times New Roman" pitchFamily="18" charset="0"/>
              <a:cs typeface="Times New Roman" pitchFamily="18" charset="0"/>
            </a:endParaRPr>
          </a:p>
          <a:p>
            <a:r>
              <a:rPr lang="fr-FR" sz="2000" dirty="0">
                <a:latin typeface="Times New Roman" pitchFamily="18" charset="0"/>
                <a:cs typeface="Times New Roman" pitchFamily="18" charset="0"/>
              </a:rPr>
              <a:t> </a:t>
            </a: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69"/>
          <p:cNvGrpSpPr>
            <a:grpSpLocks/>
          </p:cNvGrpSpPr>
          <p:nvPr/>
        </p:nvGrpSpPr>
        <p:grpSpPr bwMode="auto">
          <a:xfrm>
            <a:off x="357158" y="357166"/>
            <a:ext cx="3739658" cy="5649272"/>
            <a:chOff x="3857887" y="590501"/>
            <a:chExt cx="3881038" cy="6434728"/>
          </a:xfrm>
        </p:grpSpPr>
        <p:grpSp>
          <p:nvGrpSpPr>
            <p:cNvPr id="7" name="Group 20"/>
            <p:cNvGrpSpPr>
              <a:grpSpLocks/>
            </p:cNvGrpSpPr>
            <p:nvPr/>
          </p:nvGrpSpPr>
          <p:grpSpPr bwMode="auto">
            <a:xfrm rot="-919846">
              <a:off x="4549976" y="2649335"/>
              <a:ext cx="3065460" cy="4375894"/>
              <a:chOff x="3648120" y="1098441"/>
              <a:chExt cx="1187705" cy="2351201"/>
            </a:xfrm>
          </p:grpSpPr>
          <p:sp>
            <p:nvSpPr>
              <p:cNvPr id="13" name="Round Same Side Corner Rectangle 16"/>
              <p:cNvSpPr>
                <a:spLocks/>
              </p:cNvSpPr>
              <p:nvPr/>
            </p:nvSpPr>
            <p:spPr bwMode="auto">
              <a:xfrm>
                <a:off x="3648120" y="1098441"/>
                <a:ext cx="1187705" cy="2351201"/>
              </a:xfrm>
              <a:custGeom>
                <a:avLst/>
                <a:gdLst>
                  <a:gd name="T0" fmla="*/ 194273 w 1168400"/>
                  <a:gd name="T1" fmla="*/ 0 h 1930400"/>
                  <a:gd name="T2" fmla="*/ 971343 w 1168400"/>
                  <a:gd name="T3" fmla="*/ 0 h 1930400"/>
                  <a:gd name="T4" fmla="*/ 1165616 w 1168400"/>
                  <a:gd name="T5" fmla="*/ 288897 h 1930400"/>
                  <a:gd name="T6" fmla="*/ 1165616 w 1168400"/>
                  <a:gd name="T7" fmla="*/ 2863881 h 1930400"/>
                  <a:gd name="T8" fmla="*/ 1165616 w 1168400"/>
                  <a:gd name="T9" fmla="*/ 2863881 h 1930400"/>
                  <a:gd name="T10" fmla="*/ 0 w 1168400"/>
                  <a:gd name="T11" fmla="*/ 2863881 h 1930400"/>
                  <a:gd name="T12" fmla="*/ 0 w 1168400"/>
                  <a:gd name="T13" fmla="*/ 2863881 h 1930400"/>
                  <a:gd name="T14" fmla="*/ 0 w 1168400"/>
                  <a:gd name="T15" fmla="*/ 288897 h 1930400"/>
                  <a:gd name="T16" fmla="*/ 194273 w 1168400"/>
                  <a:gd name="T17" fmla="*/ 0 h 193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8400" h="1930400">
                    <a:moveTo>
                      <a:pt x="194737" y="0"/>
                    </a:moveTo>
                    <a:lnTo>
                      <a:pt x="973663" y="0"/>
                    </a:lnTo>
                    <a:cubicBezTo>
                      <a:pt x="1081213" y="0"/>
                      <a:pt x="1168400" y="87187"/>
                      <a:pt x="1168400" y="194737"/>
                    </a:cubicBezTo>
                    <a:lnTo>
                      <a:pt x="1168400" y="1930400"/>
                    </a:lnTo>
                    <a:lnTo>
                      <a:pt x="0" y="1930400"/>
                    </a:lnTo>
                    <a:lnTo>
                      <a:pt x="0" y="194737"/>
                    </a:lnTo>
                    <a:cubicBezTo>
                      <a:pt x="0" y="87187"/>
                      <a:pt x="87187" y="0"/>
                      <a:pt x="194737" y="0"/>
                    </a:cubicBezTo>
                    <a:close/>
                  </a:path>
                </a:pathLst>
              </a:custGeom>
              <a:ln w="9525" cap="flat" cmpd="sng">
                <a:noFill/>
                <a:prstDash val="solid"/>
                <a:round/>
                <a:headEnd/>
                <a:tailEnd/>
              </a:ln>
              <a:effectLst>
                <a:outerShdw dist="23000" dir="5400000" rotWithShape="0">
                  <a:srgbClr val="000000">
                    <a:alpha val="34998"/>
                  </a:srgbClr>
                </a:outerShdw>
              </a:effectLst>
            </p:spPr>
            <p:style>
              <a:lnRef idx="0">
                <a:scrgbClr r="0" g="0" b="0"/>
              </a:lnRef>
              <a:fillRef idx="1001">
                <a:schemeClr val="lt1"/>
              </a:fillRef>
              <a:effectRef idx="0">
                <a:scrgbClr r="0" g="0" b="0"/>
              </a:effectRef>
              <a:fontRef idx="major"/>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Oval 19"/>
              <p:cNvSpPr>
                <a:spLocks noChangeArrowheads="1"/>
              </p:cNvSpPr>
              <p:nvPr/>
            </p:nvSpPr>
            <p:spPr bwMode="auto">
              <a:xfrm>
                <a:off x="4139963" y="1212025"/>
                <a:ext cx="240011" cy="240950"/>
              </a:xfrm>
              <a:prstGeom prst="ellipse">
                <a:avLst/>
              </a:prstGeom>
              <a:noFill/>
              <a:ln w="9525">
                <a:solidFill>
                  <a:schemeClr val="bg1"/>
                </a:solidFill>
                <a:round/>
                <a:headEnd/>
                <a:tailEnd/>
              </a:ln>
              <a:effectLst>
                <a:outerShdw dist="23000" dir="5400000" rotWithShape="0">
                  <a:srgbClr val="808080">
                    <a:alpha val="34998"/>
                  </a:srgb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nb-NO" altLang="fr-F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ＭＳ Ｐゴシック" pitchFamily="34" charset="-128"/>
                </a:endParaRPr>
              </a:p>
            </p:txBody>
          </p:sp>
          <p:sp>
            <p:nvSpPr>
              <p:cNvPr id="15" name="Donut 17"/>
              <p:cNvSpPr/>
              <p:nvPr/>
            </p:nvSpPr>
            <p:spPr>
              <a:xfrm>
                <a:off x="4102100" y="1181100"/>
                <a:ext cx="304800" cy="304800"/>
              </a:xfrm>
              <a:prstGeom prst="donut">
                <a:avLst>
                  <a:gd name="adj" fmla="val 12755"/>
                </a:avLst>
              </a:prstGeom>
              <a:gradFill flip="none" rotWithShape="1">
                <a:gsLst>
                  <a:gs pos="0">
                    <a:schemeClr val="tx1">
                      <a:lumMod val="65000"/>
                      <a:lumOff val="35000"/>
                    </a:schemeClr>
                  </a:gs>
                  <a:gs pos="93000">
                    <a:schemeClr val="bg1"/>
                  </a:gs>
                  <a:gs pos="100000">
                    <a:schemeClr val="bg1">
                      <a:lumMod val="95000"/>
                    </a:schemeClr>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charset="0"/>
                </a:endParaRPr>
              </a:p>
            </p:txBody>
          </p:sp>
        </p:grpSp>
        <p:grpSp>
          <p:nvGrpSpPr>
            <p:cNvPr id="8" name="Groupe 62"/>
            <p:cNvGrpSpPr>
              <a:grpSpLocks/>
            </p:cNvGrpSpPr>
            <p:nvPr/>
          </p:nvGrpSpPr>
          <p:grpSpPr bwMode="auto">
            <a:xfrm rot="912895">
              <a:off x="3857887" y="1288061"/>
              <a:ext cx="2268629" cy="1341361"/>
              <a:chOff x="-143682" y="1500916"/>
              <a:chExt cx="2268629" cy="1341361"/>
            </a:xfrm>
          </p:grpSpPr>
          <p:sp>
            <p:nvSpPr>
              <p:cNvPr id="11" name="Freeform 23"/>
              <p:cNvSpPr>
                <a:spLocks/>
              </p:cNvSpPr>
              <p:nvPr/>
            </p:nvSpPr>
            <p:spPr bwMode="auto">
              <a:xfrm rot="657023">
                <a:off x="-143288" y="1500916"/>
                <a:ext cx="1879817" cy="1247672"/>
              </a:xfrm>
              <a:custGeom>
                <a:avLst/>
                <a:gdLst>
                  <a:gd name="T0" fmla="*/ 2039124932 w 1219200"/>
                  <a:gd name="T1" fmla="*/ 19644389 h 1054100"/>
                  <a:gd name="T2" fmla="*/ 0 w 1219200"/>
                  <a:gd name="T3" fmla="*/ 0 h 1054100"/>
                  <a:gd name="T4" fmla="*/ 0 60000 65536"/>
                  <a:gd name="T5" fmla="*/ 0 60000 65536"/>
                </a:gdLst>
                <a:ahLst/>
                <a:cxnLst>
                  <a:cxn ang="T4">
                    <a:pos x="T0" y="T1"/>
                  </a:cxn>
                  <a:cxn ang="T5">
                    <a:pos x="T2" y="T3"/>
                  </a:cxn>
                </a:cxnLst>
                <a:rect l="0" t="0" r="r" b="b"/>
                <a:pathLst>
                  <a:path w="1219200" h="1054100">
                    <a:moveTo>
                      <a:pt x="1219200" y="1054100"/>
                    </a:moveTo>
                    <a:cubicBezTo>
                      <a:pt x="679450" y="648758"/>
                      <a:pt x="139700" y="243417"/>
                      <a:pt x="0" y="0"/>
                    </a:cubicBezTo>
                  </a:path>
                </a:pathLst>
              </a:custGeom>
              <a:noFill/>
              <a:ln w="25400" cap="flat" cmpd="sng">
                <a:solidFill>
                  <a:srgbClr val="7F7F7F"/>
                </a:solidFill>
                <a:prstDash val="solid"/>
                <a:round/>
                <a:headEnd/>
                <a:tailEnd/>
              </a:ln>
              <a:effectLst>
                <a:outerShdw dist="20000" dir="5400000" rotWithShape="0">
                  <a:srgbClr val="000000">
                    <a:alpha val="37999"/>
                  </a:srgb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Freeform 22"/>
              <p:cNvSpPr>
                <a:spLocks/>
              </p:cNvSpPr>
              <p:nvPr/>
            </p:nvSpPr>
            <p:spPr bwMode="auto">
              <a:xfrm rot="657023">
                <a:off x="-143682" y="1538551"/>
                <a:ext cx="2268629" cy="1303726"/>
              </a:xfrm>
              <a:custGeom>
                <a:avLst/>
                <a:gdLst>
                  <a:gd name="T0" fmla="*/ 517803657 w 1608667"/>
                  <a:gd name="T1" fmla="*/ 7221139 h 1172633"/>
                  <a:gd name="T2" fmla="*/ 469533919 w 1608667"/>
                  <a:gd name="T3" fmla="*/ 6043786 h 1172633"/>
                  <a:gd name="T4" fmla="*/ 0 w 1608667"/>
                  <a:gd name="T5" fmla="*/ 0 h 1172633"/>
                  <a:gd name="T6" fmla="*/ 0 60000 65536"/>
                  <a:gd name="T7" fmla="*/ 0 60000 65536"/>
                  <a:gd name="T8" fmla="*/ 0 60000 65536"/>
                </a:gdLst>
                <a:ahLst/>
                <a:cxnLst>
                  <a:cxn ang="T6">
                    <a:pos x="T0" y="T1"/>
                  </a:cxn>
                  <a:cxn ang="T7">
                    <a:pos x="T2" y="T3"/>
                  </a:cxn>
                  <a:cxn ang="T8">
                    <a:pos x="T4" y="T5"/>
                  </a:cxn>
                </a:cxnLst>
                <a:rect l="0" t="0" r="r" b="b"/>
                <a:pathLst>
                  <a:path w="1608667" h="1172633">
                    <a:moveTo>
                      <a:pt x="1498600" y="1168400"/>
                    </a:moveTo>
                    <a:cubicBezTo>
                      <a:pt x="1553633" y="1170516"/>
                      <a:pt x="1608667" y="1172633"/>
                      <a:pt x="1358900" y="977900"/>
                    </a:cubicBezTo>
                    <a:cubicBezTo>
                      <a:pt x="1109133" y="783167"/>
                      <a:pt x="152400" y="230717"/>
                      <a:pt x="0" y="0"/>
                    </a:cubicBezTo>
                  </a:path>
                </a:pathLst>
              </a:custGeom>
              <a:noFill/>
              <a:ln w="25400" cap="flat" cmpd="sng">
                <a:solidFill>
                  <a:srgbClr val="7F7F7F"/>
                </a:solidFill>
                <a:prstDash val="solid"/>
                <a:round/>
                <a:headEnd/>
                <a:tailEnd/>
              </a:ln>
              <a:effectLst>
                <a:outerShdw dist="20000" dir="5400000" rotWithShape="0">
                  <a:srgbClr val="000000">
                    <a:alpha val="37999"/>
                  </a:srgb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pic>
          <p:nvPicPr>
            <p:cNvPr id="9" name="Picture 2" descr="C:\Users\must19\Desktop\taous ppt\Spheres\CRIMSON.png"/>
            <p:cNvPicPr>
              <a:picLocks noChangeAspect="1" noChangeArrowheads="1"/>
            </p:cNvPicPr>
            <p:nvPr/>
          </p:nvPicPr>
          <p:blipFill>
            <a:blip r:embed="rId2" cstate="print"/>
            <a:srcRect/>
            <a:stretch>
              <a:fillRect/>
            </a:stretch>
          </p:blipFill>
          <p:spPr bwMode="auto">
            <a:xfrm>
              <a:off x="3928523" y="590501"/>
              <a:ext cx="481075" cy="480987"/>
            </a:xfrm>
            <a:prstGeom prst="rect">
              <a:avLst/>
            </a:prstGeom>
            <a:ln>
              <a:noFill/>
            </a:ln>
            <a:effectLst>
              <a:outerShdw blurRad="190500" algn="tl" rotWithShape="0">
                <a:srgbClr val="000000">
                  <a:alpha val="70000"/>
                </a:srgbClr>
              </a:outerShdw>
            </a:effectLst>
          </p:spPr>
        </p:pic>
        <p:sp>
          <p:nvSpPr>
            <p:cNvPr id="10" name="TextBox 14"/>
            <p:cNvSpPr txBox="1">
              <a:spLocks noChangeArrowheads="1"/>
            </p:cNvSpPr>
            <p:nvPr/>
          </p:nvSpPr>
          <p:spPr bwMode="auto">
            <a:xfrm>
              <a:off x="4525522" y="3543212"/>
              <a:ext cx="3213403" cy="3049948"/>
            </a:xfrm>
            <a:prstGeom prst="rect">
              <a:avLst/>
            </a:prstGeom>
            <a:noFill/>
            <a:ln w="9525">
              <a:noFill/>
              <a:miter lim="800000"/>
              <a:headEnd/>
              <a:tailEnd/>
            </a:ln>
            <a:scene3d>
              <a:camera prst="orthographicFront">
                <a:rot lat="0" lon="0" rev="900000"/>
              </a:camera>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4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cs typeface="Times New Roman" pitchFamily="18" charset="0"/>
                </a:rPr>
                <a:t>Merci pour votre attention</a:t>
              </a:r>
            </a:p>
          </p:txBody>
        </p:sp>
      </p:grpSp>
      <p:pic>
        <p:nvPicPr>
          <p:cNvPr id="4098" name="Picture 2" descr="C:\Users\delta\Desktop\Messenger\received_825069387977097.jpeg"/>
          <p:cNvPicPr>
            <a:picLocks noChangeAspect="1" noChangeArrowheads="1"/>
          </p:cNvPicPr>
          <p:nvPr/>
        </p:nvPicPr>
        <p:blipFill>
          <a:blip r:embed="rId3" cstate="print"/>
          <a:srcRect/>
          <a:stretch>
            <a:fillRect/>
          </a:stretch>
        </p:blipFill>
        <p:spPr bwMode="auto">
          <a:xfrm>
            <a:off x="4427984" y="260648"/>
            <a:ext cx="4464496" cy="6120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14414" y="428604"/>
            <a:ext cx="2865464" cy="584775"/>
          </a:xfrm>
          <a:prstGeom prst="rect">
            <a:avLst/>
          </a:prstGeom>
          <a:noFill/>
        </p:spPr>
        <p:txBody>
          <a:bodyPr wrap="none" rtlCol="0">
            <a:spAutoFit/>
          </a:bodyPr>
          <a:lstStyle/>
          <a:p>
            <a:pPr>
              <a:buFont typeface="Wingdings" pitchFamily="2" charset="2"/>
              <a:buChar char="v"/>
            </a:pPr>
            <a:r>
              <a:rPr lang="fr-FR" sz="3200" b="1" dirty="0">
                <a:solidFill>
                  <a:srgbClr val="FF0000"/>
                </a:solidFill>
                <a:latin typeface="Times New Roman" pitchFamily="18" charset="0"/>
                <a:cs typeface="Times New Roman" pitchFamily="18" charset="0"/>
              </a:rPr>
              <a:t>Introduction</a:t>
            </a:r>
            <a:r>
              <a:rPr lang="fr-FR" sz="2800" b="1" dirty="0">
                <a:latin typeface="Times New Roman" pitchFamily="18" charset="0"/>
                <a:cs typeface="Times New Roman" pitchFamily="18" charset="0"/>
              </a:rPr>
              <a:t> </a:t>
            </a:r>
          </a:p>
        </p:txBody>
      </p:sp>
      <p:sp>
        <p:nvSpPr>
          <p:cNvPr id="5" name="ZoneTexte 7"/>
          <p:cNvSpPr txBox="1"/>
          <p:nvPr/>
        </p:nvSpPr>
        <p:spPr>
          <a:xfrm>
            <a:off x="467544" y="1124744"/>
            <a:ext cx="8215370" cy="5414248"/>
          </a:xfrm>
          <a:prstGeom prst="flowChartAlternateProcess">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2400" dirty="0">
                <a:latin typeface="Times New Roman" pitchFamily="18" charset="0"/>
                <a:cs typeface="Times New Roman" pitchFamily="18" charset="0"/>
              </a:rPr>
              <a:t>La compétition se définit comme une interaction biotique entre deux ou plusieurs individus exploitant les mêmes ressources dont la disponibilité est limitée. On distingue deux types de compétition par lesquelles les espèces interagissent: _ la compétition par exploitation, qui n’implique pas le comportement et se produit quand deux espèces exploitent la même ressource. </a:t>
            </a:r>
          </a:p>
          <a:p>
            <a:pPr algn="just"/>
            <a:r>
              <a:rPr lang="fr-FR" sz="2400" dirty="0">
                <a:latin typeface="Times New Roman" pitchFamily="18" charset="0"/>
                <a:cs typeface="Times New Roman" pitchFamily="18" charset="0"/>
              </a:rPr>
              <a:t>_ la compétition par interférence où, par son comportement, une espèce prive une autre espèce de l’accès à la nourriture ou à d’autres ressources indispensables à son cycle de vie, même si ces ressources sont présentes en abondance.</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alors  comment peut définir un  la compétition ? </a:t>
            </a:r>
            <a:endParaRPr lang="fr-FR" sz="2400" dirty="0">
              <a:solidFill>
                <a:srgbClr val="FF0000"/>
              </a:solidFill>
              <a:latin typeface="Times New Roman" pitchFamily="18" charset="0"/>
              <a:cs typeface="Times New Roman" pitchFamily="18" charset="0"/>
            </a:endParaRPr>
          </a:p>
        </p:txBody>
      </p:sp>
      <p:pic>
        <p:nvPicPr>
          <p:cNvPr id="6" name="Picture 3" descr="C:\Users\2016\Downloads\SHAREit\PGN528\photo\IMG_20200131_201503.jpg"/>
          <p:cNvPicPr>
            <a:picLocks noChangeAspect="1" noChangeArrowheads="1"/>
          </p:cNvPicPr>
          <p:nvPr/>
        </p:nvPicPr>
        <p:blipFill>
          <a:blip r:embed="rId3" cstate="print"/>
          <a:srcRect l="5208" t="4947" r="4166" b="7597"/>
          <a:stretch>
            <a:fillRect/>
          </a:stretch>
        </p:blipFill>
        <p:spPr bwMode="auto">
          <a:xfrm>
            <a:off x="5004048" y="0"/>
            <a:ext cx="3080384" cy="1296144"/>
          </a:xfrm>
          <a:prstGeom prst="ellipse">
            <a:avLst/>
          </a:prstGeom>
          <a:ln>
            <a:noFill/>
          </a:ln>
          <a:effectLst>
            <a:softEdge rad="112500"/>
          </a:effectLst>
        </p:spPr>
      </p:pic>
      <p:sp>
        <p:nvSpPr>
          <p:cNvPr id="7" name="سهم إلى اليمين 6"/>
          <p:cNvSpPr/>
          <p:nvPr/>
        </p:nvSpPr>
        <p:spPr>
          <a:xfrm>
            <a:off x="683568" y="5877272"/>
            <a:ext cx="648072"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16\Downloads\SHAREit\PGN528\photo\IMG_20200129_211553.jpg"/>
          <p:cNvPicPr>
            <a:picLocks noChangeAspect="1" noChangeArrowheads="1"/>
          </p:cNvPicPr>
          <p:nvPr/>
        </p:nvPicPr>
        <p:blipFill>
          <a:blip r:embed="rId2" cstate="print"/>
          <a:srcRect/>
          <a:stretch>
            <a:fillRect/>
          </a:stretch>
        </p:blipFill>
        <p:spPr bwMode="auto">
          <a:xfrm>
            <a:off x="285720" y="571480"/>
            <a:ext cx="6572296" cy="4910158"/>
          </a:xfrm>
          <a:prstGeom prst="rect">
            <a:avLst/>
          </a:prstGeom>
          <a:noFill/>
        </p:spPr>
      </p:pic>
      <p:sp>
        <p:nvSpPr>
          <p:cNvPr id="6" name="Rectangle 5"/>
          <p:cNvSpPr/>
          <p:nvPr/>
        </p:nvSpPr>
        <p:spPr>
          <a:xfrm>
            <a:off x="428596" y="5572140"/>
            <a:ext cx="564360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latin typeface="Times New Roman" pitchFamily="18" charset="0"/>
                <a:cs typeface="Times New Roman" pitchFamily="18" charset="0"/>
              </a:rPr>
              <a:t>Diagramme simplifié des six principales interactions biologiques</a:t>
            </a:r>
            <a:r>
              <a:rPr lang="fr-FR" dirty="0">
                <a:latin typeface="Times New Roman" pitchFamily="18" charset="0"/>
                <a:cs typeface="Times New Roman" pitchFamily="18" charset="0"/>
              </a:rPr>
              <a:t>.</a:t>
            </a:r>
          </a:p>
        </p:txBody>
      </p:sp>
      <p:sp>
        <p:nvSpPr>
          <p:cNvPr id="4" name="ZoneTexte 3"/>
          <p:cNvSpPr txBox="1"/>
          <p:nvPr/>
        </p:nvSpPr>
        <p:spPr>
          <a:xfrm>
            <a:off x="7143768" y="1357298"/>
            <a:ext cx="1785950" cy="4093428"/>
          </a:xfrm>
          <a:prstGeom prst="rect">
            <a:avLst/>
          </a:prstGeom>
          <a:noFill/>
        </p:spPr>
        <p:txBody>
          <a:bodyPr wrap="square" rtlCol="0">
            <a:spAutoFit/>
          </a:bodyPr>
          <a:lstStyle/>
          <a:p>
            <a:r>
              <a:rPr lang="fr-FR" sz="2000" b="1" dirty="0">
                <a:solidFill>
                  <a:srgbClr val="FF0000"/>
                </a:solidFill>
                <a:latin typeface="Times New Roman" pitchFamily="18" charset="0"/>
                <a:cs typeface="Times New Roman" pitchFamily="18" charset="0"/>
              </a:rPr>
              <a:t>0:</a:t>
            </a:r>
            <a:r>
              <a:rPr lang="fr-FR" sz="2000" dirty="0">
                <a:latin typeface="Times New Roman" pitchFamily="18" charset="0"/>
                <a:cs typeface="Times New Roman" pitchFamily="18" charset="0"/>
              </a:rPr>
              <a:t>espèce non favorisée. </a:t>
            </a:r>
          </a:p>
          <a:p>
            <a:r>
              <a:rPr lang="fr-FR" sz="2000" b="1" dirty="0">
                <a:solidFill>
                  <a:srgbClr val="FF0000"/>
                </a:solidFill>
                <a:latin typeface="Times New Roman" pitchFamily="18" charset="0"/>
                <a:cs typeface="Times New Roman" pitchFamily="18" charset="0"/>
              </a:rPr>
              <a:t>(+</a:t>
            </a:r>
            <a:r>
              <a:rPr lang="fr-FR" sz="2000" dirty="0">
                <a:solidFill>
                  <a:srgbClr val="FF0000"/>
                </a:solidFill>
                <a:latin typeface="Times New Roman" pitchFamily="18" charset="0"/>
                <a:cs typeface="Times New Roman" pitchFamily="18" charset="0"/>
              </a:rPr>
              <a:t>):</a:t>
            </a:r>
            <a:r>
              <a:rPr lang="fr-FR" sz="2000" dirty="0">
                <a:latin typeface="Times New Roman" pitchFamily="18" charset="0"/>
                <a:cs typeface="Times New Roman" pitchFamily="18" charset="0"/>
              </a:rPr>
              <a:t>espèce favorise.</a:t>
            </a:r>
          </a:p>
          <a:p>
            <a:r>
              <a:rPr lang="fr-FR" sz="2000" b="1" dirty="0">
                <a:solidFill>
                  <a:srgbClr val="FF0000"/>
                </a:solidFill>
                <a:latin typeface="Times New Roman" pitchFamily="18" charset="0"/>
                <a:cs typeface="Times New Roman" pitchFamily="18" charset="0"/>
              </a:rPr>
              <a:t>(-):</a:t>
            </a:r>
            <a:r>
              <a:rPr lang="fr-FR" sz="2000" dirty="0">
                <a:latin typeface="Times New Roman" pitchFamily="18" charset="0"/>
                <a:cs typeface="Times New Roman" pitchFamily="18" charset="0"/>
              </a:rPr>
              <a:t>espèce défavorise.</a:t>
            </a: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 </a:t>
            </a:r>
          </a:p>
          <a:p>
            <a:pPr>
              <a:buFont typeface="Arial" pitchFamily="34" charset="0"/>
              <a:buChar char="•"/>
            </a:pPr>
            <a:r>
              <a:rPr lang="fr-FR" sz="2000" dirty="0">
                <a:latin typeface="Times New Roman" pitchFamily="18" charset="0"/>
                <a:cs typeface="Times New Roman" pitchFamily="18" charset="0"/>
              </a:rPr>
              <a:t>Prédation et </a:t>
            </a:r>
          </a:p>
          <a:p>
            <a:r>
              <a:rPr lang="fr-FR" sz="2000" dirty="0">
                <a:latin typeface="Times New Roman" pitchFamily="18" charset="0"/>
                <a:cs typeface="Times New Roman" pitchFamily="18" charset="0"/>
              </a:rPr>
              <a:t>Parasitisme </a:t>
            </a:r>
          </a:p>
          <a:p>
            <a:r>
              <a:rPr lang="fr-FR" sz="2000" dirty="0">
                <a:latin typeface="Times New Roman" pitchFamily="18" charset="0"/>
                <a:cs typeface="Times New Roman" pitchFamily="18" charset="0"/>
              </a:rPr>
              <a:t> </a:t>
            </a:r>
          </a:p>
        </p:txBody>
      </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0"/>
            <a:ext cx="7772400" cy="1143000"/>
          </a:xfrm>
        </p:spPr>
        <p:txBody>
          <a:bodyPr>
            <a:noAutofit/>
          </a:bodyPr>
          <a:lstStyle/>
          <a:p>
            <a:r>
              <a:rPr lang="fr-FR" sz="3200" b="1" dirty="0">
                <a:solidFill>
                  <a:schemeClr val="tx1"/>
                </a:solidFill>
                <a:latin typeface="Times New Roman" pitchFamily="18" charset="0"/>
                <a:cs typeface="Times New Roman" pitchFamily="18" charset="0"/>
              </a:rPr>
              <a:t>  Définition: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lstStyle/>
          <a:p>
            <a:r>
              <a:rPr lang="fr-FR" sz="2400" dirty="0">
                <a:latin typeface="Times New Roman" pitchFamily="18" charset="0"/>
                <a:cs typeface="Times New Roman" pitchFamily="18" charset="0"/>
              </a:rPr>
              <a:t>Milieux est l’environnement </a:t>
            </a:r>
            <a:r>
              <a:rPr lang="fr-FR" sz="2400" dirty="0">
                <a:solidFill>
                  <a:srgbClr val="C00000"/>
                </a:solidFill>
                <a:latin typeface="Times New Roman" pitchFamily="18" charset="0"/>
                <a:cs typeface="Times New Roman" pitchFamily="18" charset="0"/>
              </a:rPr>
              <a:t>abiotique</a:t>
            </a:r>
            <a:r>
              <a:rPr lang="fr-FR" sz="2400" dirty="0">
                <a:latin typeface="Times New Roman" pitchFamily="18" charset="0"/>
                <a:cs typeface="Times New Roman" pitchFamily="18" charset="0"/>
              </a:rPr>
              <a:t> et </a:t>
            </a:r>
            <a:r>
              <a:rPr lang="fr-FR" sz="2400" dirty="0">
                <a:solidFill>
                  <a:srgbClr val="C00000"/>
                </a:solidFill>
                <a:latin typeface="Times New Roman" pitchFamily="18" charset="0"/>
                <a:cs typeface="Times New Roman" pitchFamily="18" charset="0"/>
              </a:rPr>
              <a:t>biotique </a:t>
            </a:r>
            <a:r>
              <a:rPr lang="fr-FR" sz="2400" dirty="0">
                <a:latin typeface="Times New Roman" pitchFamily="18" charset="0"/>
                <a:cs typeface="Times New Roman" pitchFamily="18" charset="0"/>
              </a:rPr>
              <a:t>les être vivent</a:t>
            </a:r>
          </a:p>
          <a:p>
            <a:r>
              <a:rPr lang="fr-FR" sz="2400" b="1" dirty="0">
                <a:solidFill>
                  <a:srgbClr val="C00000"/>
                </a:solidFill>
                <a:latin typeface="Times New Roman" pitchFamily="18" charset="0"/>
                <a:cs typeface="Times New Roman" pitchFamily="18" charset="0"/>
              </a:rPr>
              <a:t>Milieux abiotique: </a:t>
            </a:r>
          </a:p>
          <a:p>
            <a:r>
              <a:rPr lang="fr-FR" sz="2400" dirty="0">
                <a:latin typeface="Times New Roman" pitchFamily="18" charset="0"/>
                <a:cs typeface="Times New Roman" pitchFamily="18" charset="0"/>
              </a:rPr>
              <a:t>relatif an milieux physico chimique; température eau; lumière</a:t>
            </a:r>
          </a:p>
          <a:p>
            <a:r>
              <a:rPr lang="fr-FR" sz="2400" b="1" dirty="0">
                <a:solidFill>
                  <a:srgbClr val="C00000"/>
                </a:solidFill>
                <a:latin typeface="Times New Roman" pitchFamily="18" charset="0"/>
                <a:cs typeface="Times New Roman" pitchFamily="18" charset="0"/>
              </a:rPr>
              <a:t>Milieux biotique :</a:t>
            </a:r>
          </a:p>
          <a:p>
            <a:r>
              <a:rPr lang="fr-FR" sz="2400" dirty="0">
                <a:latin typeface="Times New Roman" pitchFamily="18" charset="0"/>
                <a:cs typeface="Times New Roman" pitchFamily="18" charset="0"/>
              </a:rPr>
              <a:t>relatif aux vivant relations entre les individu de la espèce et entre individus dépèce déférente</a:t>
            </a:r>
          </a:p>
          <a:p>
            <a:pPr>
              <a:buNone/>
            </a:pPr>
            <a:endParaRPr lang="ar-SA" dirty="0"/>
          </a:p>
        </p:txBody>
      </p:sp>
      <p:sp>
        <p:nvSpPr>
          <p:cNvPr id="4" name="سهم إلى اليمين 3"/>
          <p:cNvSpPr/>
          <p:nvPr/>
        </p:nvSpPr>
        <p:spPr>
          <a:xfrm>
            <a:off x="251520"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سهم إلى اليمين 4"/>
          <p:cNvSpPr/>
          <p:nvPr/>
        </p:nvSpPr>
        <p:spPr>
          <a:xfrm>
            <a:off x="179512" y="35010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50" name="Picture 2" descr="C:\Users\delta\Desktop\download (1).jpg"/>
          <p:cNvPicPr>
            <a:picLocks noChangeAspect="1" noChangeArrowheads="1"/>
          </p:cNvPicPr>
          <p:nvPr/>
        </p:nvPicPr>
        <p:blipFill>
          <a:blip r:embed="rId2" cstate="print"/>
          <a:srcRect/>
          <a:stretch>
            <a:fillRect/>
          </a:stretch>
        </p:blipFill>
        <p:spPr bwMode="auto">
          <a:xfrm>
            <a:off x="539552" y="5013176"/>
            <a:ext cx="2088232" cy="1496194"/>
          </a:xfrm>
          <a:prstGeom prst="rect">
            <a:avLst/>
          </a:prstGeom>
          <a:noFill/>
        </p:spPr>
      </p:pic>
      <p:pic>
        <p:nvPicPr>
          <p:cNvPr id="2051" name="Picture 3" descr="C:\Users\delta\Desktop\images (7).jpg"/>
          <p:cNvPicPr>
            <a:picLocks noChangeAspect="1" noChangeArrowheads="1"/>
          </p:cNvPicPr>
          <p:nvPr/>
        </p:nvPicPr>
        <p:blipFill>
          <a:blip r:embed="rId3" cstate="print"/>
          <a:srcRect/>
          <a:stretch>
            <a:fillRect/>
          </a:stretch>
        </p:blipFill>
        <p:spPr bwMode="auto">
          <a:xfrm>
            <a:off x="6084168" y="260648"/>
            <a:ext cx="2466975" cy="10801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fr-FR" sz="3200" b="1" dirty="0">
                <a:solidFill>
                  <a:schemeClr val="tx1"/>
                </a:solidFill>
                <a:latin typeface="Times New Roman" pitchFamily="18" charset="0"/>
                <a:cs typeface="Times New Roman" pitchFamily="18" charset="0"/>
              </a:rPr>
              <a:t>Type de compétition: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179512" y="1772816"/>
            <a:ext cx="8492480" cy="4572000"/>
          </a:xfrm>
        </p:spPr>
        <p:txBody>
          <a:bodyPr>
            <a:normAutofit lnSpcReduction="10000"/>
          </a:bodyPr>
          <a:lstStyle/>
          <a:p>
            <a:r>
              <a:rPr lang="fr-FR" sz="2400" dirty="0">
                <a:latin typeface="Times New Roman" pitchFamily="18" charset="0"/>
                <a:cs typeface="Times New Roman" pitchFamily="18" charset="0"/>
              </a:rPr>
              <a:t>Il ya deux type de compétition</a:t>
            </a:r>
          </a:p>
          <a:p>
            <a:endParaRPr lang="fr-FR" dirty="0"/>
          </a:p>
          <a:p>
            <a:pPr>
              <a:buNone/>
            </a:pPr>
            <a:r>
              <a:rPr lang="fr-FR" dirty="0"/>
              <a:t>   </a:t>
            </a:r>
            <a:r>
              <a:rPr lang="fr-FR" sz="2400" dirty="0">
                <a:solidFill>
                  <a:srgbClr val="C00000"/>
                </a:solidFill>
                <a:latin typeface="Times New Roman" pitchFamily="18" charset="0"/>
                <a:cs typeface="Times New Roman" pitchFamily="18" charset="0"/>
              </a:rPr>
              <a:t>Intra-spécifuqe</a:t>
            </a:r>
            <a:r>
              <a:rPr lang="fr-FR" dirty="0">
                <a:solidFill>
                  <a:srgbClr val="C00000"/>
                </a:solidFill>
              </a:rPr>
              <a:t>:</a:t>
            </a:r>
          </a:p>
          <a:p>
            <a:pPr>
              <a:buNone/>
            </a:pPr>
            <a:r>
              <a:rPr lang="fr-FR" dirty="0"/>
              <a:t> </a:t>
            </a:r>
            <a:r>
              <a:rPr lang="fr-FR" sz="2400" dirty="0">
                <a:latin typeface="Times New Roman" pitchFamily="18" charset="0"/>
                <a:cs typeface="Times New Roman" pitchFamily="18" charset="0"/>
              </a:rPr>
              <a:t>la compétition entre les membre </a:t>
            </a:r>
          </a:p>
          <a:p>
            <a:pPr>
              <a:buNone/>
            </a:pPr>
            <a:r>
              <a:rPr lang="fr-FR" sz="2400" dirty="0">
                <a:latin typeface="Times New Roman" pitchFamily="18" charset="0"/>
                <a:cs typeface="Times New Roman" pitchFamily="18" charset="0"/>
              </a:rPr>
              <a:t>d’ une même espèce </a:t>
            </a:r>
          </a:p>
          <a:p>
            <a:pPr>
              <a:buNone/>
            </a:pPr>
            <a:endParaRPr lang="fr-FR" sz="2400" dirty="0">
              <a:solidFill>
                <a:srgbClr val="C00000"/>
              </a:solidFill>
              <a:latin typeface="Times New Roman" pitchFamily="18" charset="0"/>
              <a:cs typeface="Times New Roman" pitchFamily="18" charset="0"/>
            </a:endParaRPr>
          </a:p>
          <a:p>
            <a:pPr>
              <a:buNone/>
            </a:pPr>
            <a:endParaRPr lang="fr-FR" sz="2400" dirty="0">
              <a:solidFill>
                <a:srgbClr val="C00000"/>
              </a:solidFill>
              <a:latin typeface="Times New Roman" pitchFamily="18" charset="0"/>
              <a:cs typeface="Times New Roman" pitchFamily="18" charset="0"/>
            </a:endParaRPr>
          </a:p>
          <a:p>
            <a:pPr>
              <a:buNone/>
            </a:pPr>
            <a:endParaRPr lang="fr-FR" sz="2400" dirty="0">
              <a:solidFill>
                <a:srgbClr val="C00000"/>
              </a:solidFill>
              <a:latin typeface="Times New Roman" pitchFamily="18" charset="0"/>
              <a:cs typeface="Times New Roman" pitchFamily="18" charset="0"/>
            </a:endParaRPr>
          </a:p>
          <a:p>
            <a:pPr>
              <a:buNone/>
            </a:pPr>
            <a:r>
              <a:rPr lang="fr-FR" sz="2400" dirty="0">
                <a:solidFill>
                  <a:srgbClr val="C00000"/>
                </a:solidFill>
                <a:latin typeface="Times New Roman" pitchFamily="18" charset="0"/>
                <a:cs typeface="Times New Roman" pitchFamily="18" charset="0"/>
              </a:rPr>
              <a:t>Inter-spécifique;</a:t>
            </a:r>
          </a:p>
          <a:p>
            <a:pPr>
              <a:buNone/>
            </a:pPr>
            <a:r>
              <a:rPr lang="fr-FR" sz="2400" dirty="0">
                <a:latin typeface="Times New Roman" pitchFamily="18" charset="0"/>
                <a:cs typeface="Times New Roman" pitchFamily="18" charset="0"/>
              </a:rPr>
              <a:t>La compétition entre les individus de</a:t>
            </a:r>
          </a:p>
          <a:p>
            <a:pPr>
              <a:buNone/>
            </a:pPr>
            <a:r>
              <a:rPr lang="fr-FR" sz="2400" dirty="0">
                <a:latin typeface="Times New Roman" pitchFamily="18" charset="0"/>
                <a:cs typeface="Times New Roman" pitchFamily="18" charset="0"/>
              </a:rPr>
              <a:t> déférente espèce</a:t>
            </a:r>
            <a:endParaRPr lang="ar-SA" sz="2400" dirty="0">
              <a:latin typeface="Times New Roman" pitchFamily="18" charset="0"/>
              <a:cs typeface="Times New Roman" pitchFamily="18" charset="0"/>
            </a:endParaRPr>
          </a:p>
        </p:txBody>
      </p:sp>
      <p:sp>
        <p:nvSpPr>
          <p:cNvPr id="4100" name="AutoShape 4" descr="Competition - Ecology"/>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pic>
        <p:nvPicPr>
          <p:cNvPr id="4101" name="Picture 5" descr="C:\Users\delta\Desktop\867427968.jpg"/>
          <p:cNvPicPr>
            <a:picLocks noChangeAspect="1" noChangeArrowheads="1"/>
          </p:cNvPicPr>
          <p:nvPr/>
        </p:nvPicPr>
        <p:blipFill>
          <a:blip r:embed="rId2" cstate="print"/>
          <a:srcRect/>
          <a:stretch>
            <a:fillRect/>
          </a:stretch>
        </p:blipFill>
        <p:spPr bwMode="auto">
          <a:xfrm>
            <a:off x="4932040" y="2132856"/>
            <a:ext cx="3600400" cy="2232248"/>
          </a:xfrm>
          <a:prstGeom prst="rect">
            <a:avLst/>
          </a:prstGeom>
          <a:noFill/>
        </p:spPr>
      </p:pic>
      <p:pic>
        <p:nvPicPr>
          <p:cNvPr id="4102" name="Picture 6" descr="C:\Users\delta\Desktop\images (2).jpg"/>
          <p:cNvPicPr>
            <a:picLocks noChangeAspect="1" noChangeArrowheads="1"/>
          </p:cNvPicPr>
          <p:nvPr/>
        </p:nvPicPr>
        <p:blipFill>
          <a:blip r:embed="rId3" cstate="print"/>
          <a:srcRect/>
          <a:stretch>
            <a:fillRect/>
          </a:stretch>
        </p:blipFill>
        <p:spPr bwMode="auto">
          <a:xfrm>
            <a:off x="5004048" y="4581128"/>
            <a:ext cx="3744416" cy="17716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fr-FR" dirty="0"/>
              <a:t> </a:t>
            </a:r>
            <a:r>
              <a:rPr lang="fr-FR" sz="3600" b="1" dirty="0">
                <a:solidFill>
                  <a:schemeClr val="tx1"/>
                </a:solidFill>
                <a:latin typeface="Times New Roman" pitchFamily="18" charset="0"/>
                <a:cs typeface="Times New Roman" pitchFamily="18" charset="0"/>
              </a:rPr>
              <a:t>Définition La compétition  inter spécifique</a:t>
            </a:r>
            <a:endParaRPr lang="ar-SA"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lstStyle/>
          <a:p>
            <a:r>
              <a:rPr lang="fr-FR" sz="2400" dirty="0">
                <a:latin typeface="Times New Roman" pitchFamily="18" charset="0"/>
                <a:cs typeface="Times New Roman" pitchFamily="18" charset="0"/>
              </a:rPr>
              <a:t>La compétition  inter spécifique est la compétition qui produit entre différente espéces dans la même zone écologiqe.la compétition qui se produit pour des ressources limitées telles que </a:t>
            </a:r>
            <a:r>
              <a:rPr lang="fr-FR" sz="2400" b="1" dirty="0">
                <a:solidFill>
                  <a:srgbClr val="C00000"/>
                </a:solidFill>
                <a:latin typeface="Times New Roman" pitchFamily="18" charset="0"/>
                <a:cs typeface="Times New Roman" pitchFamily="18" charset="0"/>
              </a:rPr>
              <a:t>la nourriture, la lumière , l’eau et le territoire</a:t>
            </a:r>
            <a:r>
              <a:rPr lang="fr-FR" b="1" dirty="0">
                <a:solidFill>
                  <a:srgbClr val="C00000"/>
                </a:solidFill>
              </a:rPr>
              <a:t>. </a:t>
            </a:r>
            <a:endParaRPr lang="ar-SA" b="1" dirty="0">
              <a:solidFill>
                <a:srgbClr val="C00000"/>
              </a:solidFill>
            </a:endParaRPr>
          </a:p>
        </p:txBody>
      </p:sp>
      <p:pic>
        <p:nvPicPr>
          <p:cNvPr id="45058" name="Picture 2" descr="C:\Users\delta\Desktop\images (3).jpg"/>
          <p:cNvPicPr>
            <a:picLocks noChangeAspect="1" noChangeArrowheads="1"/>
          </p:cNvPicPr>
          <p:nvPr/>
        </p:nvPicPr>
        <p:blipFill>
          <a:blip r:embed="rId3" cstate="print"/>
          <a:srcRect/>
          <a:stretch>
            <a:fillRect/>
          </a:stretch>
        </p:blipFill>
        <p:spPr bwMode="auto">
          <a:xfrm>
            <a:off x="3491880" y="3573016"/>
            <a:ext cx="2592288" cy="2376264"/>
          </a:xfrm>
          <a:prstGeom prst="rect">
            <a:avLst/>
          </a:prstGeom>
          <a:noFill/>
        </p:spPr>
      </p:pic>
      <p:pic>
        <p:nvPicPr>
          <p:cNvPr id="45059" name="Picture 3" descr="C:\Users\delta\Desktop\requin_en_chasse.png"/>
          <p:cNvPicPr>
            <a:picLocks noChangeAspect="1" noChangeArrowheads="1"/>
          </p:cNvPicPr>
          <p:nvPr/>
        </p:nvPicPr>
        <p:blipFill>
          <a:blip r:embed="rId4" cstate="print"/>
          <a:srcRect/>
          <a:stretch>
            <a:fillRect/>
          </a:stretch>
        </p:blipFill>
        <p:spPr bwMode="auto">
          <a:xfrm>
            <a:off x="755576" y="3573016"/>
            <a:ext cx="2592288" cy="2885876"/>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6084168" y="3068960"/>
            <a:ext cx="2787222" cy="2976570"/>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fr-FR" sz="3200" b="1" dirty="0">
                <a:solidFill>
                  <a:schemeClr val="tx1"/>
                </a:solidFill>
                <a:latin typeface="Times New Roman" pitchFamily="18" charset="0"/>
                <a:cs typeface="Times New Roman" pitchFamily="18" charset="0"/>
              </a:rPr>
              <a:t>Cause de compétition:</a:t>
            </a:r>
            <a:endParaRPr lang="ar-SA" sz="3200" b="1" dirty="0">
              <a:solidFill>
                <a:schemeClr val="tx1"/>
              </a:solidFill>
              <a:latin typeface="Times New Roman" pitchFamily="18" charset="0"/>
              <a:cs typeface="Times New Roman" pitchFamily="18" charset="0"/>
            </a:endParaRPr>
          </a:p>
        </p:txBody>
      </p:sp>
      <p:sp>
        <p:nvSpPr>
          <p:cNvPr id="3" name="عنصر نائب للمحتوى 2"/>
          <p:cNvSpPr>
            <a:spLocks noGrp="1"/>
          </p:cNvSpPr>
          <p:nvPr>
            <p:ph sz="quarter" idx="1"/>
          </p:nvPr>
        </p:nvSpPr>
        <p:spPr/>
        <p:txBody>
          <a:bodyPr/>
          <a:lstStyle/>
          <a:p>
            <a:r>
              <a:rPr lang="fr-FR" sz="2400" dirty="0">
                <a:solidFill>
                  <a:srgbClr val="C00000"/>
                </a:solidFill>
                <a:latin typeface="Times New Roman" pitchFamily="18" charset="0"/>
                <a:cs typeface="Times New Roman" pitchFamily="18" charset="0"/>
              </a:rPr>
              <a:t>Territorial: </a:t>
            </a:r>
            <a:r>
              <a:rPr lang="fr-FR" sz="2400" dirty="0">
                <a:latin typeface="Times New Roman" pitchFamily="18" charset="0"/>
                <a:cs typeface="Times New Roman" pitchFamily="18" charset="0"/>
              </a:rPr>
              <a:t>pour localisé leur milieu de vie ou leur abri.</a:t>
            </a:r>
          </a:p>
          <a:p>
            <a:endParaRPr lang="fr-FR" sz="2400" dirty="0">
              <a:latin typeface="Times New Roman" pitchFamily="18" charset="0"/>
              <a:cs typeface="Times New Roman" pitchFamily="18" charset="0"/>
            </a:endParaRPr>
          </a:p>
          <a:p>
            <a:r>
              <a:rPr lang="fr-FR" sz="2400" dirty="0">
                <a:solidFill>
                  <a:srgbClr val="C00000"/>
                </a:solidFill>
                <a:latin typeface="Times New Roman" pitchFamily="18" charset="0"/>
                <a:cs typeface="Times New Roman" pitchFamily="18" charset="0"/>
              </a:rPr>
              <a:t>partenariale: </a:t>
            </a:r>
            <a:r>
              <a:rPr lang="fr-FR" sz="2400" dirty="0">
                <a:latin typeface="Times New Roman" pitchFamily="18" charset="0"/>
                <a:cs typeface="Times New Roman" pitchFamily="18" charset="0"/>
              </a:rPr>
              <a:t>pour avoir un partenaire reproduction.</a:t>
            </a:r>
          </a:p>
          <a:p>
            <a:endParaRPr lang="fr-FR" sz="2400" dirty="0">
              <a:latin typeface="Times New Roman" pitchFamily="18" charset="0"/>
              <a:cs typeface="Times New Roman" pitchFamily="18" charset="0"/>
            </a:endParaRPr>
          </a:p>
          <a:p>
            <a:r>
              <a:rPr lang="fr-FR" sz="2400" dirty="0">
                <a:solidFill>
                  <a:srgbClr val="C00000"/>
                </a:solidFill>
                <a:latin typeface="Times New Roman" pitchFamily="18" charset="0"/>
                <a:cs typeface="Times New Roman" pitchFamily="18" charset="0"/>
              </a:rPr>
              <a:t>Nutritionnelle: </a:t>
            </a:r>
            <a:r>
              <a:rPr lang="fr-FR" sz="2400" dirty="0">
                <a:latin typeface="Times New Roman" pitchFamily="18" charset="0"/>
                <a:cs typeface="Times New Roman" pitchFamily="18" charset="0"/>
              </a:rPr>
              <a:t>pour avoir des ressource alimentaire. Elle augmentation avec la densité de population</a:t>
            </a:r>
            <a:r>
              <a:rPr lang="fr-FR" dirty="0"/>
              <a:t>.</a:t>
            </a:r>
          </a:p>
          <a:p>
            <a:r>
              <a:rPr lang="fr-FR" dirty="0"/>
              <a:t>Compétition sur la présidence de troupeau</a:t>
            </a: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122" name="Picture 2" descr="C:\Users\delta\Desktop\26b8d7c10cf9b17c99fe175fed174b0f37fab66b_180.jpg"/>
          <p:cNvPicPr>
            <a:picLocks noGrp="1" noChangeAspect="1" noChangeArrowheads="1"/>
          </p:cNvPicPr>
          <p:nvPr>
            <p:ph sz="quarter" idx="1"/>
          </p:nvPr>
        </p:nvPicPr>
        <p:blipFill>
          <a:blip r:embed="rId2" cstate="print"/>
          <a:srcRect/>
          <a:stretch>
            <a:fillRect/>
          </a:stretch>
        </p:blipFill>
        <p:spPr bwMode="auto">
          <a:xfrm>
            <a:off x="395536" y="476672"/>
            <a:ext cx="7992888" cy="612068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2428</TotalTime>
  <Words>718</Words>
  <Application>Microsoft Office PowerPoint</Application>
  <PresentationFormat>Affichage à l'écran (4:3)</PresentationFormat>
  <Paragraphs>152</Paragraphs>
  <Slides>22</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Algerian</vt:lpstr>
      <vt:lpstr>Arial</vt:lpstr>
      <vt:lpstr>Calibri</vt:lpstr>
      <vt:lpstr>Franklin Gothic Book</vt:lpstr>
      <vt:lpstr>Perpetua</vt:lpstr>
      <vt:lpstr>Times New Roman</vt:lpstr>
      <vt:lpstr>Wingdings</vt:lpstr>
      <vt:lpstr>Wingdings 2</vt:lpstr>
      <vt:lpstr>Capitaux</vt:lpstr>
      <vt:lpstr>Présentation PowerPoint</vt:lpstr>
      <vt:lpstr>Présentation PowerPoint</vt:lpstr>
      <vt:lpstr>Présentation PowerPoint</vt:lpstr>
      <vt:lpstr>Présentation PowerPoint</vt:lpstr>
      <vt:lpstr>  Définition:</vt:lpstr>
      <vt:lpstr>Type de compétition:</vt:lpstr>
      <vt:lpstr> Définition La compétition  inter spécifique</vt:lpstr>
      <vt:lpstr>Cause de compétition:</vt:lpstr>
      <vt:lpstr>Présentation PowerPoint</vt:lpstr>
      <vt:lpstr>Mécanisme de compétition:</vt:lpstr>
      <vt:lpstr>Mécanisme de compétition</vt:lpstr>
      <vt:lpstr>3-Compétition par interférence: </vt:lpstr>
      <vt:lpstr> 1-Compétition par exploitation</vt:lpstr>
      <vt:lpstr>-deux espèces utilisent la ressource plus efficacement que les autres espèces</vt:lpstr>
      <vt:lpstr>           Compétition sur le territoire c. directe( interférence)</vt:lpstr>
      <vt:lpstr>                 Exemple: compétition sur la nourriture</vt:lpstr>
      <vt:lpstr>                Exemple compétition partenariale</vt:lpstr>
      <vt:lpstr>Exemple</vt:lpstr>
      <vt:lpstr>Conséquences de la compétition inter spécifique</vt:lpstr>
      <vt:lpstr>                   Conclusion: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2016</dc:creator>
  <cp:lastModifiedBy>Souma</cp:lastModifiedBy>
  <cp:revision>222</cp:revision>
  <dcterms:created xsi:type="dcterms:W3CDTF">2020-01-29T18:58:02Z</dcterms:created>
  <dcterms:modified xsi:type="dcterms:W3CDTF">2020-05-01T23:10:28Z</dcterms:modified>
</cp:coreProperties>
</file>