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8"/>
  </p:notesMasterIdLst>
  <p:handoutMasterIdLst>
    <p:handoutMasterId r:id="rId209"/>
  </p:handoutMasterIdLst>
  <p:sldIdLst>
    <p:sldId id="256" r:id="rId5"/>
    <p:sldId id="267" r:id="rId6"/>
    <p:sldId id="289" r:id="rId7"/>
    <p:sldId id="275" r:id="rId8"/>
    <p:sldId id="276" r:id="rId9"/>
    <p:sldId id="277" r:id="rId10"/>
    <p:sldId id="278" r:id="rId11"/>
    <p:sldId id="279" r:id="rId12"/>
    <p:sldId id="280" r:id="rId13"/>
    <p:sldId id="281" r:id="rId14"/>
    <p:sldId id="282" r:id="rId15"/>
    <p:sldId id="633" r:id="rId16"/>
    <p:sldId id="283" r:id="rId17"/>
    <p:sldId id="308" r:id="rId18"/>
    <p:sldId id="309" r:id="rId19"/>
    <p:sldId id="318" r:id="rId20"/>
    <p:sldId id="311" r:id="rId21"/>
    <p:sldId id="319" r:id="rId22"/>
    <p:sldId id="545" r:id="rId23"/>
    <p:sldId id="546" r:id="rId24"/>
    <p:sldId id="548" r:id="rId25"/>
    <p:sldId id="551" r:id="rId26"/>
    <p:sldId id="553" r:id="rId27"/>
    <p:sldId id="554" r:id="rId28"/>
    <p:sldId id="556" r:id="rId29"/>
    <p:sldId id="559" r:id="rId30"/>
    <p:sldId id="560" r:id="rId31"/>
    <p:sldId id="561" r:id="rId32"/>
    <p:sldId id="562" r:id="rId33"/>
    <p:sldId id="564" r:id="rId34"/>
    <p:sldId id="566" r:id="rId35"/>
    <p:sldId id="568" r:id="rId36"/>
    <p:sldId id="571" r:id="rId37"/>
    <p:sldId id="572" r:id="rId38"/>
    <p:sldId id="321" r:id="rId39"/>
    <p:sldId id="322" r:id="rId40"/>
    <p:sldId id="323" r:id="rId41"/>
    <p:sldId id="330" r:id="rId42"/>
    <p:sldId id="331" r:id="rId43"/>
    <p:sldId id="332" r:id="rId44"/>
    <p:sldId id="336" r:id="rId45"/>
    <p:sldId id="333" r:id="rId46"/>
    <p:sldId id="335" r:id="rId47"/>
    <p:sldId id="334" r:id="rId48"/>
    <p:sldId id="337" r:id="rId49"/>
    <p:sldId id="338" r:id="rId50"/>
    <p:sldId id="339" r:id="rId51"/>
    <p:sldId id="340" r:id="rId52"/>
    <p:sldId id="341" r:id="rId53"/>
    <p:sldId id="342" r:id="rId54"/>
    <p:sldId id="343" r:id="rId55"/>
    <p:sldId id="344" r:id="rId56"/>
    <p:sldId id="346" r:id="rId57"/>
    <p:sldId id="347" r:id="rId58"/>
    <p:sldId id="348" r:id="rId59"/>
    <p:sldId id="349" r:id="rId60"/>
    <p:sldId id="350" r:id="rId61"/>
    <p:sldId id="351" r:id="rId62"/>
    <p:sldId id="352" r:id="rId63"/>
    <p:sldId id="353" r:id="rId64"/>
    <p:sldId id="358" r:id="rId65"/>
    <p:sldId id="359" r:id="rId66"/>
    <p:sldId id="360" r:id="rId67"/>
    <p:sldId id="361" r:id="rId68"/>
    <p:sldId id="364" r:id="rId69"/>
    <p:sldId id="365" r:id="rId70"/>
    <p:sldId id="366" r:id="rId71"/>
    <p:sldId id="367" r:id="rId72"/>
    <p:sldId id="354" r:id="rId73"/>
    <p:sldId id="355" r:id="rId74"/>
    <p:sldId id="357" r:id="rId75"/>
    <p:sldId id="356" r:id="rId76"/>
    <p:sldId id="574" r:id="rId77"/>
    <p:sldId id="576" r:id="rId78"/>
    <p:sldId id="580" r:id="rId79"/>
    <p:sldId id="577" r:id="rId80"/>
    <p:sldId id="581" r:id="rId81"/>
    <p:sldId id="584" r:id="rId82"/>
    <p:sldId id="586" r:id="rId83"/>
    <p:sldId id="582" r:id="rId84"/>
    <p:sldId id="583" r:id="rId85"/>
    <p:sldId id="578" r:id="rId86"/>
    <p:sldId id="588" r:id="rId87"/>
    <p:sldId id="589" r:id="rId88"/>
    <p:sldId id="590" r:id="rId89"/>
    <p:sldId id="591" r:id="rId90"/>
    <p:sldId id="592" r:id="rId91"/>
    <p:sldId id="593" r:id="rId92"/>
    <p:sldId id="594" r:id="rId93"/>
    <p:sldId id="596" r:id="rId94"/>
    <p:sldId id="636" r:id="rId95"/>
    <p:sldId id="637" r:id="rId96"/>
    <p:sldId id="638" r:id="rId97"/>
    <p:sldId id="639" r:id="rId98"/>
    <p:sldId id="634" r:id="rId99"/>
    <p:sldId id="635" r:id="rId100"/>
    <p:sldId id="605" r:id="rId101"/>
    <p:sldId id="628" r:id="rId102"/>
    <p:sldId id="631" r:id="rId103"/>
    <p:sldId id="632" r:id="rId104"/>
    <p:sldId id="644" r:id="rId105"/>
    <p:sldId id="641" r:id="rId106"/>
    <p:sldId id="629" r:id="rId107"/>
    <p:sldId id="630" r:id="rId108"/>
    <p:sldId id="643" r:id="rId109"/>
    <p:sldId id="597" r:id="rId110"/>
    <p:sldId id="598" r:id="rId111"/>
    <p:sldId id="599" r:id="rId112"/>
    <p:sldId id="600" r:id="rId113"/>
    <p:sldId id="369" r:id="rId114"/>
    <p:sldId id="370" r:id="rId115"/>
    <p:sldId id="371" r:id="rId116"/>
    <p:sldId id="372" r:id="rId117"/>
    <p:sldId id="375" r:id="rId118"/>
    <p:sldId id="376" r:id="rId119"/>
    <p:sldId id="377" r:id="rId120"/>
    <p:sldId id="378" r:id="rId121"/>
    <p:sldId id="379" r:id="rId122"/>
    <p:sldId id="380" r:id="rId123"/>
    <p:sldId id="381" r:id="rId124"/>
    <p:sldId id="384" r:id="rId125"/>
    <p:sldId id="385" r:id="rId126"/>
    <p:sldId id="386" r:id="rId127"/>
    <p:sldId id="390" r:id="rId128"/>
    <p:sldId id="387" r:id="rId129"/>
    <p:sldId id="391" r:id="rId130"/>
    <p:sldId id="393" r:id="rId131"/>
    <p:sldId id="396" r:id="rId132"/>
    <p:sldId id="397" r:id="rId133"/>
    <p:sldId id="398" r:id="rId134"/>
    <p:sldId id="399" r:id="rId135"/>
    <p:sldId id="407" r:id="rId136"/>
    <p:sldId id="415" r:id="rId137"/>
    <p:sldId id="421" r:id="rId138"/>
    <p:sldId id="422" r:id="rId139"/>
    <p:sldId id="423" r:id="rId140"/>
    <p:sldId id="425" r:id="rId141"/>
    <p:sldId id="427" r:id="rId142"/>
    <p:sldId id="428" r:id="rId143"/>
    <p:sldId id="429" r:id="rId144"/>
    <p:sldId id="431" r:id="rId145"/>
    <p:sldId id="445" r:id="rId146"/>
    <p:sldId id="450" r:id="rId147"/>
    <p:sldId id="456" r:id="rId148"/>
    <p:sldId id="457" r:id="rId149"/>
    <p:sldId id="459" r:id="rId150"/>
    <p:sldId id="460" r:id="rId151"/>
    <p:sldId id="461" r:id="rId152"/>
    <p:sldId id="466" r:id="rId153"/>
    <p:sldId id="469" r:id="rId154"/>
    <p:sldId id="470" r:id="rId155"/>
    <p:sldId id="471" r:id="rId156"/>
    <p:sldId id="472" r:id="rId157"/>
    <p:sldId id="473" r:id="rId158"/>
    <p:sldId id="539" r:id="rId159"/>
    <p:sldId id="474" r:id="rId160"/>
    <p:sldId id="475" r:id="rId161"/>
    <p:sldId id="476" r:id="rId162"/>
    <p:sldId id="477" r:id="rId163"/>
    <p:sldId id="478" r:id="rId164"/>
    <p:sldId id="479" r:id="rId165"/>
    <p:sldId id="480" r:id="rId166"/>
    <p:sldId id="481" r:id="rId167"/>
    <p:sldId id="484" r:id="rId168"/>
    <p:sldId id="486" r:id="rId169"/>
    <p:sldId id="488" r:id="rId170"/>
    <p:sldId id="489" r:id="rId171"/>
    <p:sldId id="490" r:id="rId172"/>
    <p:sldId id="491" r:id="rId173"/>
    <p:sldId id="492" r:id="rId174"/>
    <p:sldId id="493" r:id="rId175"/>
    <p:sldId id="495" r:id="rId176"/>
    <p:sldId id="496" r:id="rId177"/>
    <p:sldId id="497" r:id="rId178"/>
    <p:sldId id="498" r:id="rId179"/>
    <p:sldId id="499" r:id="rId180"/>
    <p:sldId id="500" r:id="rId181"/>
    <p:sldId id="501" r:id="rId182"/>
    <p:sldId id="503" r:id="rId183"/>
    <p:sldId id="504" r:id="rId184"/>
    <p:sldId id="505" r:id="rId185"/>
    <p:sldId id="506" r:id="rId186"/>
    <p:sldId id="507" r:id="rId187"/>
    <p:sldId id="540" r:id="rId188"/>
    <p:sldId id="508" r:id="rId189"/>
    <p:sldId id="509" r:id="rId190"/>
    <p:sldId id="510" r:id="rId191"/>
    <p:sldId id="511" r:id="rId192"/>
    <p:sldId id="512" r:id="rId193"/>
    <p:sldId id="513" r:id="rId194"/>
    <p:sldId id="514" r:id="rId195"/>
    <p:sldId id="517" r:id="rId196"/>
    <p:sldId id="519" r:id="rId197"/>
    <p:sldId id="542" r:id="rId198"/>
    <p:sldId id="543" r:id="rId199"/>
    <p:sldId id="520" r:id="rId200"/>
    <p:sldId id="521" r:id="rId201"/>
    <p:sldId id="522" r:id="rId202"/>
    <p:sldId id="523" r:id="rId203"/>
    <p:sldId id="525" r:id="rId204"/>
    <p:sldId id="526" r:id="rId205"/>
    <p:sldId id="527" r:id="rId206"/>
    <p:sldId id="528" r:id="rId20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473" autoAdjust="0"/>
  </p:normalViewPr>
  <p:slideViewPr>
    <p:cSldViewPr showGuides="1">
      <p:cViewPr varScale="1">
        <p:scale>
          <a:sx n="69" d="100"/>
          <a:sy n="69" d="100"/>
        </p:scale>
        <p:origin x="696" y="66"/>
      </p:cViewPr>
      <p:guideLst>
        <p:guide orient="horz" pos="2160"/>
        <p:guide pos="3839"/>
        <p:guide pos="1007"/>
      </p:guideLst>
    </p:cSldViewPr>
  </p:slideViewPr>
  <p:notesTextViewPr>
    <p:cViewPr>
      <p:scale>
        <a:sx n="1" d="1"/>
        <a:sy n="1" d="1"/>
      </p:scale>
      <p:origin x="0" y="0"/>
    </p:cViewPr>
  </p:notesTextViewPr>
  <p:notesViewPr>
    <p:cSldViewPr showGuides="1">
      <p:cViewPr varScale="1">
        <p:scale>
          <a:sx n="88" d="100"/>
          <a:sy n="88" d="100"/>
        </p:scale>
        <p:origin x="20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handoutMaster" Target="handoutMasters/handoutMaster1.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presProps" Target="presProp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viewProps" Target="view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theme" Target="theme/theme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77129A94-E3E4-4029-8F1E-D9ECC370A667}" type="datetime1">
              <a:rPr lang="fr-FR" smtClean="0"/>
              <a:pPr/>
              <a:t>05/03/2020</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04360E59-1627-4404-ACC5-51C744AB0F27}" type="slidenum">
              <a:rPr lang="fr-FR" smtClean="0"/>
              <a:pPr/>
              <a:t>‹N°›</a:t>
            </a:fld>
            <a:endParaRPr lang="fr-FR"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solidFill>
                  <a:schemeClr val="tx1"/>
                </a:solidFill>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fr-FR" sz="1200">
                <a:solidFill>
                  <a:schemeClr val="tx1"/>
                </a:solidFill>
              </a:defRPr>
            </a:lvl1pPr>
          </a:lstStyle>
          <a:p>
            <a:fld id="{3FE18A4F-0BEB-475F-A6F3-D35E8C52C164}" type="datetime1">
              <a:rPr lang="fr-FR" smtClean="0"/>
              <a:pPr/>
              <a:t>05/03/2020</a:t>
            </a:fld>
            <a:endParaRPr lang="fr-FR" dirty="0"/>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fr-FR" sz="1200">
                <a:solidFill>
                  <a:schemeClr val="tx1"/>
                </a:solidFill>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fr-FR" sz="1200">
                <a:solidFill>
                  <a:schemeClr val="tx1"/>
                </a:solidFill>
              </a:defRPr>
            </a:lvl1pPr>
          </a:lstStyle>
          <a:p>
            <a:fld id="{841221E5-7225-48EB-A4EE-420E7BFCF705}" type="slidenum">
              <a:rPr lang="fr-FR" smtClean="0"/>
              <a:pPr/>
              <a:t>‹N°›</a:t>
            </a:fld>
            <a:endParaRPr lang="fr-FR"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2"/>
        </a:solidFill>
        <a:latin typeface="+mn-lt"/>
        <a:ea typeface="+mn-ea"/>
        <a:cs typeface="+mn-cs"/>
      </a:defRPr>
    </a:lvl1pPr>
    <a:lvl2pPr marL="457200" algn="l" defTabSz="914400" rtl="0" eaLnBrk="1" latinLnBrk="0" hangingPunct="1">
      <a:defRPr lang="fr-FR" sz="1200" kern="1200">
        <a:solidFill>
          <a:schemeClr val="tx2"/>
        </a:solidFill>
        <a:latin typeface="+mn-lt"/>
        <a:ea typeface="+mn-ea"/>
        <a:cs typeface="+mn-cs"/>
      </a:defRPr>
    </a:lvl2pPr>
    <a:lvl3pPr marL="914400" algn="l" defTabSz="914400" rtl="0" eaLnBrk="1" latinLnBrk="0" hangingPunct="1">
      <a:defRPr lang="fr-FR" sz="1200" kern="1200">
        <a:solidFill>
          <a:schemeClr val="tx2"/>
        </a:solidFill>
        <a:latin typeface="+mn-lt"/>
        <a:ea typeface="+mn-ea"/>
        <a:cs typeface="+mn-cs"/>
      </a:defRPr>
    </a:lvl3pPr>
    <a:lvl4pPr marL="1371600" algn="l" defTabSz="914400" rtl="0" eaLnBrk="1" latinLnBrk="0" hangingPunct="1">
      <a:defRPr lang="fr-FR" sz="1200" kern="1200">
        <a:solidFill>
          <a:schemeClr val="tx2"/>
        </a:solidFill>
        <a:latin typeface="+mn-lt"/>
        <a:ea typeface="+mn-ea"/>
        <a:cs typeface="+mn-cs"/>
      </a:defRPr>
    </a:lvl4pPr>
    <a:lvl5pPr marL="1828800" algn="l" defTabSz="914400" rtl="0" eaLnBrk="1" latinLnBrk="0" hangingPunct="1">
      <a:defRPr lang="fr-FR" sz="1200" kern="1200">
        <a:solidFill>
          <a:schemeClr val="tx2"/>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fr-FR" smtClean="0"/>
              <a:pPr/>
              <a:t>1</a:t>
            </a:fld>
            <a:endParaRPr lang="fr-FR" dirty="0"/>
          </a:p>
        </p:txBody>
      </p:sp>
    </p:spTree>
    <p:extLst>
      <p:ext uri="{BB962C8B-B14F-4D97-AF65-F5344CB8AC3E}">
        <p14:creationId xmlns:p14="http://schemas.microsoft.com/office/powerpoint/2010/main" val="4064857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026"/>
          <p:cNvSpPr>
            <a:spLocks noGrp="1" noRot="1" noChangeAspect="1" noChangeArrowheads="1" noTextEdit="1"/>
          </p:cNvSpPr>
          <p:nvPr>
            <p:ph type="sldImg"/>
          </p:nvPr>
        </p:nvSpPr>
        <p:spPr>
          <a:ln/>
        </p:spPr>
      </p:sp>
      <p:sp>
        <p:nvSpPr>
          <p:cNvPr id="238595" name="Rectangle 1027"/>
          <p:cNvSpPr>
            <a:spLocks noGrp="1" noChangeArrowheads="1"/>
          </p:cNvSpPr>
          <p:nvPr>
            <p:ph type="body" idx="1"/>
          </p:nvPr>
        </p:nvSpPr>
        <p:spPr>
          <a:noFill/>
          <a:ln w="9525"/>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w="9525"/>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w="9525"/>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w="9525"/>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w="9525"/>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w="9525"/>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w="9525"/>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1026"/>
          <p:cNvSpPr>
            <a:spLocks noGrp="1" noRot="1" noChangeAspect="1" noChangeArrowheads="1" noTextEdit="1"/>
          </p:cNvSpPr>
          <p:nvPr>
            <p:ph type="sldImg"/>
          </p:nvPr>
        </p:nvSpPr>
        <p:spPr>
          <a:ln/>
        </p:spPr>
      </p:sp>
      <p:sp>
        <p:nvSpPr>
          <p:cNvPr id="248835" name="Rectangle 1027"/>
          <p:cNvSpPr>
            <a:spLocks noGrp="1" noChangeArrowheads="1"/>
          </p:cNvSpPr>
          <p:nvPr>
            <p:ph type="body" idx="1"/>
          </p:nvPr>
        </p:nvSpPr>
        <p:spPr>
          <a:noFill/>
          <a:ln w="9525"/>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w="9525"/>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a:ln w="9525"/>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fr-FR" smtClean="0"/>
              <a:pPr/>
              <a:t>2</a:t>
            </a:fld>
            <a:endParaRPr lang="fr-FR" dirty="0"/>
          </a:p>
        </p:txBody>
      </p:sp>
    </p:spTree>
    <p:extLst>
      <p:ext uri="{BB962C8B-B14F-4D97-AF65-F5344CB8AC3E}">
        <p14:creationId xmlns:p14="http://schemas.microsoft.com/office/powerpoint/2010/main" val="3661326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Rot="1" noChangeAspect="1" noChangeArrowheads="1" noTextEdit="1"/>
          </p:cNvSpPr>
          <p:nvPr>
            <p:ph type="sldImg"/>
          </p:nvPr>
        </p:nvSpPr>
        <p:spPr>
          <a:ln/>
        </p:spPr>
      </p:sp>
      <p:sp>
        <p:nvSpPr>
          <p:cNvPr id="263171" name="Rectangle 1027"/>
          <p:cNvSpPr>
            <a:spLocks noGrp="1" noChangeArrowheads="1"/>
          </p:cNvSpPr>
          <p:nvPr>
            <p:ph type="body" idx="1"/>
          </p:nvPr>
        </p:nvSpPr>
        <p:spPr>
          <a:noFill/>
          <a:ln w="9525"/>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026"/>
          <p:cNvSpPr>
            <a:spLocks noGrp="1" noRot="1" noChangeAspect="1" noChangeArrowheads="1" noTextEdit="1"/>
          </p:cNvSpPr>
          <p:nvPr>
            <p:ph type="sldImg"/>
          </p:nvPr>
        </p:nvSpPr>
        <p:spPr>
          <a:ln/>
        </p:spPr>
      </p:sp>
      <p:sp>
        <p:nvSpPr>
          <p:cNvPr id="265219" name="Rectangle 1027"/>
          <p:cNvSpPr>
            <a:spLocks noGrp="1" noChangeArrowheads="1"/>
          </p:cNvSpPr>
          <p:nvPr>
            <p:ph type="body" idx="1"/>
          </p:nvPr>
        </p:nvSpPr>
        <p:spPr>
          <a:noFill/>
          <a:ln w="9525"/>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1026"/>
          <p:cNvSpPr>
            <a:spLocks noGrp="1" noRot="1" noChangeAspect="1" noChangeArrowheads="1" noTextEdit="1"/>
          </p:cNvSpPr>
          <p:nvPr>
            <p:ph type="sldImg"/>
          </p:nvPr>
        </p:nvSpPr>
        <p:spPr>
          <a:ln/>
        </p:spPr>
      </p:sp>
      <p:sp>
        <p:nvSpPr>
          <p:cNvPr id="266243" name="Rectangle 1027"/>
          <p:cNvSpPr>
            <a:spLocks noGrp="1" noChangeArrowheads="1"/>
          </p:cNvSpPr>
          <p:nvPr>
            <p:ph type="body" idx="1"/>
          </p:nvPr>
        </p:nvSpPr>
        <p:spPr>
          <a:noFill/>
          <a:ln w="9525"/>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Le « World </a:t>
            </a:r>
            <a:r>
              <a:rPr lang="fr-FR" sz="1200" dirty="0" err="1"/>
              <a:t>Wide</a:t>
            </a:r>
            <a:r>
              <a:rPr lang="fr-FR" sz="1200" dirty="0"/>
              <a:t> Web » (www) a été créé en 1989 par l’ingénieur du CERN </a:t>
            </a:r>
            <a:r>
              <a:rPr lang="fr-FR" sz="1200" dirty="0">
                <a:solidFill>
                  <a:srgbClr val="FF0000"/>
                </a:solidFill>
                <a:effectLst>
                  <a:outerShdw blurRad="38100" dist="38100" dir="2700000" algn="tl">
                    <a:srgbClr val="000000">
                      <a:alpha val="43137"/>
                    </a:srgbClr>
                  </a:outerShdw>
                </a:effectLst>
              </a:rPr>
              <a:t>Tim </a:t>
            </a:r>
            <a:r>
              <a:rPr lang="fr-FR" sz="1200" dirty="0" err="1">
                <a:solidFill>
                  <a:srgbClr val="FF0000"/>
                </a:solidFill>
                <a:effectLst>
                  <a:outerShdw blurRad="38100" dist="38100" dir="2700000" algn="tl">
                    <a:srgbClr val="000000">
                      <a:alpha val="43137"/>
                    </a:srgbClr>
                  </a:outerShdw>
                </a:effectLst>
              </a:rPr>
              <a:t>Berners</a:t>
            </a:r>
            <a:r>
              <a:rPr lang="fr-FR" sz="1200" dirty="0">
                <a:solidFill>
                  <a:srgbClr val="FF0000"/>
                </a:solidFill>
                <a:effectLst>
                  <a:outerShdw blurRad="38100" dist="38100" dir="2700000" algn="tl">
                    <a:srgbClr val="000000">
                      <a:alpha val="43137"/>
                    </a:srgbClr>
                  </a:outerShdw>
                </a:effectLst>
              </a:rPr>
              <a:t> Lee</a:t>
            </a:r>
            <a:r>
              <a:rPr lang="fr-FR" sz="1200" dirty="0"/>
              <a:t>. Le 30 avril 1993, le </a:t>
            </a:r>
            <a:r>
              <a:rPr lang="fr-FR" sz="1200" dirty="0">
                <a:solidFill>
                  <a:srgbClr val="FF0000"/>
                </a:solidFill>
                <a:effectLst>
                  <a:outerShdw blurRad="38100" dist="38100" dir="2700000" algn="tl">
                    <a:srgbClr val="000000">
                      <a:alpha val="43137"/>
                    </a:srgbClr>
                  </a:outerShdw>
                </a:effectLst>
              </a:rPr>
              <a:t>CERN</a:t>
            </a:r>
            <a:r>
              <a:rPr lang="fr-FR" sz="1200" dirty="0"/>
              <a:t> annonce que le « World </a:t>
            </a:r>
            <a:r>
              <a:rPr lang="fr-FR" sz="1200" dirty="0" err="1"/>
              <a:t>Wide</a:t>
            </a:r>
            <a:r>
              <a:rPr lang="fr-FR" sz="1200" dirty="0"/>
              <a:t> Web » sera libre d’utilisation pour tout le monde.</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La toute première adresse internet du premier serveur web était « </a:t>
            </a:r>
            <a:r>
              <a:rPr lang="fr-FR" dirty="0">
                <a:solidFill>
                  <a:srgbClr val="FF0000"/>
                </a:solidFill>
                <a:effectLst>
                  <a:outerShdw blurRad="38100" dist="38100" dir="2700000" algn="tl">
                    <a:srgbClr val="000000">
                      <a:alpha val="43137"/>
                    </a:srgbClr>
                  </a:outerShdw>
                </a:effectLst>
              </a:rPr>
              <a:t>http://info.cern.ch</a:t>
            </a:r>
            <a:r>
              <a:rPr lang="fr-FR" dirty="0"/>
              <a:t> », hébergé par un ordinateur </a:t>
            </a:r>
            <a:r>
              <a:rPr lang="fr-FR" dirty="0" err="1">
                <a:solidFill>
                  <a:srgbClr val="FF0000"/>
                </a:solidFill>
                <a:effectLst>
                  <a:outerShdw blurRad="38100" dist="38100" dir="2700000" algn="tl">
                    <a:srgbClr val="000000">
                      <a:alpha val="43137"/>
                    </a:srgbClr>
                  </a:outerShdw>
                </a:effectLst>
              </a:rPr>
              <a:t>NeXT</a:t>
            </a:r>
            <a:r>
              <a:rPr lang="fr-FR" dirty="0"/>
              <a:t> du CERN. Une version ultérieure de cette toute première page html est consultable sur le site du W3C.</a:t>
            </a:r>
            <a:endParaRPr lang="en-US" dirty="0"/>
          </a:p>
          <a:p>
            <a:r>
              <a:rPr lang="fr-FR" dirty="0"/>
              <a:t>Avant l’introduction de l’HTML et HTTP, d’autres protocoles tels que FTP et </a:t>
            </a:r>
            <a:r>
              <a:rPr lang="fr-FR" dirty="0" err="1"/>
              <a:t>Gropher</a:t>
            </a:r>
            <a:r>
              <a:rPr lang="fr-FR" dirty="0"/>
              <a:t> étaient utilisés pour obtenir des fichiers depuis un serveur. Ces protocoles offraient une organisation basique de répertoires dans lesquels l’utilisateur naviguait et choisissait les fichiers à télécharger. </a:t>
            </a:r>
          </a:p>
        </p:txBody>
      </p:sp>
      <p:sp>
        <p:nvSpPr>
          <p:cNvPr id="4" name="Espace réservé du numéro de diapositive 3"/>
          <p:cNvSpPr>
            <a:spLocks noGrp="1"/>
          </p:cNvSpPr>
          <p:nvPr>
            <p:ph type="sldNum" sz="quarter" idx="10"/>
          </p:nvPr>
        </p:nvSpPr>
        <p:spPr/>
        <p:txBody>
          <a:bodyPr/>
          <a:lstStyle/>
          <a:p>
            <a:fld id="{841221E5-7225-48EB-A4EE-420E7BFCF705}" type="slidenum">
              <a:rPr lang="fr-FR" smtClean="0"/>
              <a:pPr/>
              <a:t>5</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1026"/>
          <p:cNvSpPr>
            <a:spLocks noGrp="1" noRot="1" noChangeAspect="1" noChangeArrowheads="1" noTextEdit="1"/>
          </p:cNvSpPr>
          <p:nvPr>
            <p:ph type="sldImg"/>
          </p:nvPr>
        </p:nvSpPr>
        <p:spPr>
          <a:ln/>
        </p:spPr>
      </p:sp>
      <p:sp>
        <p:nvSpPr>
          <p:cNvPr id="608259" name="Rectangle 1027"/>
          <p:cNvSpPr>
            <a:spLocks noGrp="1" noChangeArrowheads="1"/>
          </p:cNvSpPr>
          <p:nvPr>
            <p:ph type="body"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a:t>
            </a:r>
            <a:endParaRPr lang="en-US" sz="1200"/>
          </a:p>
        </p:txBody>
      </p:sp>
      <p:sp>
        <p:nvSpPr>
          <p:cNvPr id="5" name="Rectangle 3"/>
          <p:cNvSpPr>
            <a:spLocks noGrp="1" noChangeArrowheads="1"/>
          </p:cNvSpPr>
          <p:nvPr>
            <p:ph type="dt" idx="1"/>
          </p:nvPr>
        </p:nvSpPr>
        <p:spPr>
          <a:ln/>
        </p:spPr>
        <p:txBody>
          <a:bodyPr/>
          <a:lstStyle/>
          <a:p>
            <a:r>
              <a:rPr lang="en-US"/>
              <a:t>07/16/96</a:t>
            </a:r>
            <a:endParaRPr lang="en-US" sz="1200"/>
          </a:p>
        </p:txBody>
      </p:sp>
      <p:sp>
        <p:nvSpPr>
          <p:cNvPr id="6" name="Rectangle 6"/>
          <p:cNvSpPr>
            <a:spLocks noGrp="1" noChangeArrowheads="1"/>
          </p:cNvSpPr>
          <p:nvPr>
            <p:ph type="ftr" sz="quarter" idx="4"/>
          </p:nvPr>
        </p:nvSpPr>
        <p:spPr>
          <a:ln/>
        </p:spPr>
        <p:txBody>
          <a:bodyPr/>
          <a:lstStyle/>
          <a:p>
            <a:r>
              <a:rPr lang="en-US"/>
              <a:t>(c) 2006 National Academy for Software Development - http://academy.devbg.org*</a:t>
            </a:r>
            <a:endParaRPr lang="en-US" sz="1200"/>
          </a:p>
        </p:txBody>
      </p:sp>
      <p:sp>
        <p:nvSpPr>
          <p:cNvPr id="7" name="Rectangle 7"/>
          <p:cNvSpPr>
            <a:spLocks noGrp="1" noChangeArrowheads="1"/>
          </p:cNvSpPr>
          <p:nvPr>
            <p:ph type="sldNum" sz="quarter" idx="5"/>
          </p:nvPr>
        </p:nvSpPr>
        <p:spPr>
          <a:ln/>
        </p:spPr>
        <p:txBody>
          <a:bodyPr/>
          <a:lstStyle/>
          <a:p>
            <a:fld id="{439D6B10-2A1F-4895-B36D-F5AD99F4302D}" type="slidenum">
              <a:rPr lang="en-US"/>
              <a:pPr/>
              <a:t>69</a:t>
            </a:fld>
            <a:r>
              <a:rPr lang="en-US"/>
              <a:t>##</a:t>
            </a:r>
            <a:endParaRPr lang="en-US" sz="1200"/>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bg-B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pPr marL="1371600" lvl="3" indent="0"/>
            <a:r>
              <a:rPr lang="fr-FR" dirty="0">
                <a:latin typeface="Arial Unicode MS" pitchFamily="34" charset="-128"/>
                <a:ea typeface="Arial Unicode MS" pitchFamily="34" charset="-128"/>
                <a:cs typeface="Arial Unicode MS" pitchFamily="34" charset="-128"/>
              </a:rPr>
              <a:t>au lieu de modifier toutes les pages contenant le code en question, il n'y a qu'à modifier le code du module externe pour que toutes les pages faisant appel à lui bénéficient de la modification sans risque d'erreur. </a:t>
            </a:r>
          </a:p>
          <a:p>
            <a:endParaRPr lang="fr-FR" dirty="0"/>
          </a:p>
        </p:txBody>
      </p:sp>
      <p:sp>
        <p:nvSpPr>
          <p:cNvPr id="4" name="Espace réservé du numéro de diapositive 3"/>
          <p:cNvSpPr>
            <a:spLocks noGrp="1"/>
          </p:cNvSpPr>
          <p:nvPr>
            <p:ph type="sldNum" sz="quarter" idx="10"/>
          </p:nvPr>
        </p:nvSpPr>
        <p:spPr/>
        <p:txBody>
          <a:bodyPr/>
          <a:lstStyle/>
          <a:p>
            <a:fld id="{E128B57B-0135-417D-874D-8C6D6E3A1914}" type="slidenum">
              <a:rPr lang="fr-FR" smtClean="0"/>
              <a:pPr/>
              <a:t>78</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173493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w="9525"/>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sp>
        <p:nvSpPr>
          <p:cNvPr id="9" name="Rectangle 8"/>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sp>
        <p:nvSpPr>
          <p:cNvPr id="10" name="Rectangle 9"/>
          <p:cNvSpPr/>
          <p:nvPr/>
        </p:nvSpPr>
        <p:spPr>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sp>
        <p:nvSpPr>
          <p:cNvPr id="11" name="Rectangle 10"/>
          <p:cNvSpPr/>
          <p:nvPr/>
        </p:nvSpPr>
        <p:spPr>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sp>
        <p:nvSpPr>
          <p:cNvPr id="12" name="Rectangle 11"/>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cxnSp>
        <p:nvCxnSpPr>
          <p:cNvPr id="13" name="Lien droit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cxnSp>
        <p:nvCxnSpPr>
          <p:cNvPr id="15" name="Lien droit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Lien droit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lang="fr-FR" dirty="0"/>
          </a:p>
        </p:txBody>
      </p:sp>
      <p:sp>
        <p:nvSpPr>
          <p:cNvPr id="2" name="Titre 1"/>
          <p:cNvSpPr>
            <a:spLocks noGrp="1"/>
          </p:cNvSpPr>
          <p:nvPr>
            <p:ph type="ctrTitle"/>
          </p:nvPr>
        </p:nvSpPr>
        <p:spPr>
          <a:xfrm>
            <a:off x="2428669" y="1600200"/>
            <a:ext cx="8329031" cy="2680127"/>
          </a:xfrm>
        </p:spPr>
        <p:txBody>
          <a:bodyPr>
            <a:noAutofit/>
          </a:bodyPr>
          <a:lstStyle>
            <a:lvl1pPr latinLnBrk="0">
              <a:defRPr lang="fr-FR" sz="5400"/>
            </a:lvl1pPr>
          </a:lstStyle>
          <a:p>
            <a:r>
              <a:rPr lang="fr-FR" dirty="0"/>
              <a:t>Modifiez le style du titre</a:t>
            </a:r>
          </a:p>
        </p:txBody>
      </p:sp>
      <p:sp>
        <p:nvSpPr>
          <p:cNvPr id="3" name="Sous-titre 2"/>
          <p:cNvSpPr>
            <a:spLocks noGrp="1"/>
          </p:cNvSpPr>
          <p:nvPr>
            <p:ph type="subTitle" idx="1"/>
          </p:nvPr>
        </p:nvSpPr>
        <p:spPr>
          <a:xfrm>
            <a:off x="2428669" y="4344915"/>
            <a:ext cx="7516442" cy="1116085"/>
          </a:xfrm>
        </p:spPr>
        <p:txBody>
          <a:bodyPr>
            <a:normAutofit/>
          </a:bodyPr>
          <a:lstStyle>
            <a:lvl1pPr marL="0" indent="0" algn="l" latinLnBrk="0">
              <a:spcBef>
                <a:spcPts val="0"/>
              </a:spcBef>
              <a:buNone/>
              <a:defRPr lang="fr-FR" sz="3200">
                <a:solidFill>
                  <a:schemeClr val="tx1"/>
                </a:solidFill>
              </a:defRPr>
            </a:lvl1pPr>
            <a:lvl2pPr marL="457200" indent="0" algn="ctr" latinLnBrk="0">
              <a:buNone/>
              <a:defRPr lang="fr-FR">
                <a:solidFill>
                  <a:schemeClr val="tx1">
                    <a:tint val="75000"/>
                  </a:schemeClr>
                </a:solidFill>
              </a:defRPr>
            </a:lvl2pPr>
            <a:lvl3pPr marL="914400" indent="0" algn="ctr" latinLnBrk="0">
              <a:buNone/>
              <a:defRPr lang="fr-FR">
                <a:solidFill>
                  <a:schemeClr val="tx1">
                    <a:tint val="75000"/>
                  </a:schemeClr>
                </a:solidFill>
              </a:defRPr>
            </a:lvl3pPr>
            <a:lvl4pPr marL="1371600" indent="0" algn="ctr" latinLnBrk="0">
              <a:buNone/>
              <a:defRPr lang="fr-FR">
                <a:solidFill>
                  <a:schemeClr val="tx1">
                    <a:tint val="75000"/>
                  </a:schemeClr>
                </a:solidFill>
              </a:defRPr>
            </a:lvl4pPr>
            <a:lvl5pPr marL="1828800" indent="0" algn="ctr" latinLnBrk="0">
              <a:buNone/>
              <a:defRPr lang="fr-FR">
                <a:solidFill>
                  <a:schemeClr val="tx1">
                    <a:tint val="75000"/>
                  </a:schemeClr>
                </a:solidFill>
              </a:defRPr>
            </a:lvl5pPr>
            <a:lvl6pPr marL="2286000" indent="0" algn="ctr" latinLnBrk="0">
              <a:buNone/>
              <a:defRPr lang="fr-FR">
                <a:solidFill>
                  <a:schemeClr val="tx1">
                    <a:tint val="75000"/>
                  </a:schemeClr>
                </a:solidFill>
              </a:defRPr>
            </a:lvl6pPr>
            <a:lvl7pPr marL="2743200" indent="0" algn="ctr" latinLnBrk="0">
              <a:buNone/>
              <a:defRPr lang="fr-FR">
                <a:solidFill>
                  <a:schemeClr val="tx1">
                    <a:tint val="75000"/>
                  </a:schemeClr>
                </a:solidFill>
              </a:defRPr>
            </a:lvl7pPr>
            <a:lvl8pPr marL="3200400" indent="0" algn="ctr" latinLnBrk="0">
              <a:buNone/>
              <a:defRPr lang="fr-FR">
                <a:solidFill>
                  <a:schemeClr val="tx1">
                    <a:tint val="75000"/>
                  </a:schemeClr>
                </a:solidFill>
              </a:defRPr>
            </a:lvl8pPr>
            <a:lvl9pPr marL="3657600" indent="0" algn="ctr" latinLnBrk="0">
              <a:buNone/>
              <a:defRPr lang="fr-FR">
                <a:solidFill>
                  <a:schemeClr val="tx1">
                    <a:tint val="75000"/>
                  </a:schemeClr>
                </a:solidFill>
              </a:defRPr>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lvl1pPr latinLnBrk="0">
              <a:defRPr lang="fr-FR">
                <a:solidFill>
                  <a:schemeClr val="bg1"/>
                </a:solidFill>
              </a:defRPr>
            </a:lvl1pPr>
          </a:lstStyle>
          <a:p>
            <a:fld id="{CDEE3378-B98B-4C77-B3D6-828D8F2C873E}" type="datetime1">
              <a:rPr lang="fr-FR" smtClean="0"/>
              <a:t>05/03/2020</a:t>
            </a:fld>
            <a:endParaRPr lang="fr-FR" dirty="0"/>
          </a:p>
        </p:txBody>
      </p:sp>
      <p:sp>
        <p:nvSpPr>
          <p:cNvPr id="5" name="Espace réservé du pied de page 4"/>
          <p:cNvSpPr>
            <a:spLocks noGrp="1"/>
          </p:cNvSpPr>
          <p:nvPr>
            <p:ph type="ftr" sz="quarter" idx="11"/>
          </p:nvPr>
        </p:nvSpPr>
        <p:spPr/>
        <p:txBody>
          <a:bodyPr/>
          <a:lstStyle>
            <a:lvl1pPr latinLnBrk="0">
              <a:defRPr lang="fr-FR">
                <a:solidFill>
                  <a:schemeClr val="bg1"/>
                </a:solidFill>
              </a:defRPr>
            </a:lvl1pPr>
          </a:lstStyle>
          <a:p>
            <a:r>
              <a:rPr lang="fr-FR"/>
              <a:t>Université  Kasdi Merbah Ouargla</a:t>
            </a:r>
            <a:endParaRPr lang="fr-FR" dirty="0"/>
          </a:p>
        </p:txBody>
      </p:sp>
      <p:sp>
        <p:nvSpPr>
          <p:cNvPr id="6" name="Espace réservé du numéro de diapositive 5"/>
          <p:cNvSpPr>
            <a:spLocks noGrp="1"/>
          </p:cNvSpPr>
          <p:nvPr>
            <p:ph type="sldNum" sz="quarter" idx="12"/>
          </p:nvPr>
        </p:nvSpPr>
        <p:spPr/>
        <p:txBody>
          <a:bodyPr/>
          <a:lstStyle>
            <a:lvl1pPr latinLnBrk="0">
              <a:defRPr lang="fr-FR">
                <a:solidFill>
                  <a:schemeClr val="bg1"/>
                </a:solidFill>
              </a:defRPr>
            </a:lvl1pPr>
          </a:lstStyle>
          <a:p>
            <a:fld id="{7DC1BBB0-96F0-4077-A278-0F3FB5C104D3}" type="slidenum">
              <a:rPr lang="fr-FR" smtClean="0"/>
              <a:pPr/>
              <a:t>‹N°›</a:t>
            </a:fld>
            <a:endParaRPr lang="fr-FR" dirty="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texte vertical 2"/>
          <p:cNvSpPr>
            <a:spLocks noGrp="1"/>
          </p:cNvSpPr>
          <p:nvPr>
            <p:ph type="body" orient="vert" idx="1"/>
          </p:nvPr>
        </p:nvSpPr>
        <p:spPr/>
        <p:txBody>
          <a:bodyPr vert="eaVert"/>
          <a:lstStyle>
            <a:lvl5pPr latinLnBrk="0">
              <a:defRPr lang="fr-FR"/>
            </a:lvl5pPr>
            <a:lvl6pPr latinLnBrk="0">
              <a:defRPr lang="fr-FR"/>
            </a:lvl6pPr>
            <a:lvl7pPr latinLnBrk="0">
              <a:defRPr lang="fr-FR"/>
            </a:lvl7pPr>
            <a:lvl8pPr latinLnBrk="0">
              <a:defRPr lang="fr-FR"/>
            </a:lvl8pPr>
            <a:lvl9pPr latinLnBrk="0">
              <a:defRPr lang="fr-FR"/>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vl1pPr>
          </a:lstStyle>
          <a:p>
            <a:fld id="{D0E73BA9-0C92-4333-82F7-7BA2AD880415}" type="datetime1">
              <a:rPr lang="fr-FR" smtClean="0"/>
              <a:t>05/03/2020</a:t>
            </a:fld>
            <a:endParaRPr lang="fr-FR" dirty="0"/>
          </a:p>
        </p:txBody>
      </p:sp>
      <p:sp>
        <p:nvSpPr>
          <p:cNvPr id="5" name="Espace réservé du pied de page 4"/>
          <p:cNvSpPr>
            <a:spLocks noGrp="1"/>
          </p:cNvSpPr>
          <p:nvPr>
            <p:ph type="ftr" sz="quarter" idx="11"/>
          </p:nvPr>
        </p:nvSpPr>
        <p:spPr/>
        <p:txBody>
          <a:bodyPr/>
          <a:lstStyle/>
          <a:p>
            <a:r>
              <a:rPr lang="fr-FR"/>
              <a:t>Université  Kasdi Merbah Ouargla</a:t>
            </a:r>
            <a:endParaRPr lang="fr-FR" dirty="0"/>
          </a:p>
        </p:txBody>
      </p:sp>
      <p:sp>
        <p:nvSpPr>
          <p:cNvPr id="6" name="Espace réservé du numéro de diapositive 5"/>
          <p:cNvSpPr>
            <a:spLocks noGrp="1"/>
          </p:cNvSpPr>
          <p:nvPr>
            <p:ph type="sldNum" sz="quarter" idx="12"/>
          </p:nvPr>
        </p:nvSpPr>
        <p:spPr/>
        <p:txBody>
          <a:bodyPr/>
          <a:lstStyle/>
          <a:p>
            <a:fld id="{7DC1BBB0-96F0-4077-A278-0F3FB5C104D3}" type="slidenum">
              <a:rPr lang="fr-FR" smtClean="0"/>
              <a:pPr/>
              <a:t>‹N°›</a:t>
            </a:fld>
            <a:endParaRPr lang="fr-FR"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dirty="0"/>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sp>
        <p:nvSpPr>
          <p:cNvPr id="10" name="Rectangle 9"/>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1" name="Lien droit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Lien droit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cxnSp>
        <p:nvCxnSpPr>
          <p:cNvPr id="14" name="Lien droit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vertical 1"/>
          <p:cNvSpPr>
            <a:spLocks noGrp="1"/>
          </p:cNvSpPr>
          <p:nvPr>
            <p:ph type="title" orient="vert"/>
          </p:nvPr>
        </p:nvSpPr>
        <p:spPr>
          <a:xfrm>
            <a:off x="9599612" y="685800"/>
            <a:ext cx="1787526" cy="5486400"/>
          </a:xfrm>
        </p:spPr>
        <p:txBody>
          <a:bodyPr vert="eaVert"/>
          <a:lstStyle/>
          <a:p>
            <a:r>
              <a:rPr lang="fr-FR" dirty="0"/>
              <a:t>Modifiez le style du titre</a:t>
            </a:r>
          </a:p>
        </p:txBody>
      </p:sp>
      <p:sp>
        <p:nvSpPr>
          <p:cNvPr id="3" name="Espace réservé du texte vertical 2"/>
          <p:cNvSpPr>
            <a:spLocks noGrp="1"/>
          </p:cNvSpPr>
          <p:nvPr>
            <p:ph type="body" orient="vert" idx="1"/>
          </p:nvPr>
        </p:nvSpPr>
        <p:spPr>
          <a:xfrm>
            <a:off x="1598613" y="685800"/>
            <a:ext cx="7848599" cy="5486400"/>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vl1pPr>
          </a:lstStyle>
          <a:p>
            <a:fld id="{6CF8DF0D-002E-4867-AB7B-63A13F1EA047}" type="datetime1">
              <a:rPr lang="fr-FR" smtClean="0"/>
              <a:t>05/03/2020</a:t>
            </a:fld>
            <a:endParaRPr lang="fr-FR" dirty="0"/>
          </a:p>
        </p:txBody>
      </p:sp>
      <p:sp>
        <p:nvSpPr>
          <p:cNvPr id="5" name="Espace réservé du pied de page 4"/>
          <p:cNvSpPr>
            <a:spLocks noGrp="1"/>
          </p:cNvSpPr>
          <p:nvPr>
            <p:ph type="ftr" sz="quarter" idx="11"/>
          </p:nvPr>
        </p:nvSpPr>
        <p:spPr/>
        <p:txBody>
          <a:bodyPr/>
          <a:lstStyle/>
          <a:p>
            <a:r>
              <a:rPr lang="fr-FR"/>
              <a:t>Université  Kasdi Merbah Ouargla</a:t>
            </a:r>
            <a:endParaRPr lang="fr-FR" dirty="0"/>
          </a:p>
        </p:txBody>
      </p:sp>
      <p:sp>
        <p:nvSpPr>
          <p:cNvPr id="6" name="Espace réservé du numéro de diapositive 5"/>
          <p:cNvSpPr>
            <a:spLocks noGrp="1"/>
          </p:cNvSpPr>
          <p:nvPr>
            <p:ph type="sldNum" sz="quarter" idx="12"/>
          </p:nvPr>
        </p:nvSpPr>
        <p:spPr/>
        <p:txBody>
          <a:bodyPr/>
          <a:lstStyle/>
          <a:p>
            <a:fld id="{7DC1BBB0-96F0-4077-A278-0F3FB5C104D3}" type="slidenum">
              <a:rPr lang="fr-FR" smtClean="0"/>
              <a:pPr/>
              <a:t>‹N°›</a:t>
            </a:fld>
            <a:endParaRPr lang="fr-FR"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idx="1"/>
          </p:nvPr>
        </p:nvSpPr>
        <p:spPr/>
        <p:txBody>
          <a:bodyPr/>
          <a:lstStyle>
            <a:lvl5pPr latinLnBrk="0">
              <a:defRPr lang="fr-FR"/>
            </a:lvl5pPr>
            <a:lvl6pPr latinLnBrk="0">
              <a:defRPr lang="fr-FR"/>
            </a:lvl6pPr>
            <a:lvl7pPr latinLnBrk="0">
              <a:defRPr lang="fr-FR"/>
            </a:lvl7pPr>
            <a:lvl8pPr latinLnBrk="0">
              <a:defRPr lang="fr-FR"/>
            </a:lvl8pPr>
            <a:lvl9pPr latinLnBrk="0">
              <a:defRPr lang="fr-FR"/>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vl1pPr>
          </a:lstStyle>
          <a:p>
            <a:fld id="{3B0DA8B6-3A8E-4010-914F-1AE038A15D1B}" type="datetime1">
              <a:rPr lang="fr-FR" smtClean="0"/>
              <a:t>05/03/2020</a:t>
            </a:fld>
            <a:endParaRPr lang="fr-FR" dirty="0"/>
          </a:p>
        </p:txBody>
      </p:sp>
      <p:sp>
        <p:nvSpPr>
          <p:cNvPr id="5" name="Espace réservé du pied de page 4"/>
          <p:cNvSpPr>
            <a:spLocks noGrp="1"/>
          </p:cNvSpPr>
          <p:nvPr>
            <p:ph type="ftr" sz="quarter" idx="11"/>
          </p:nvPr>
        </p:nvSpPr>
        <p:spPr/>
        <p:txBody>
          <a:bodyPr/>
          <a:lstStyle/>
          <a:p>
            <a:r>
              <a:rPr lang="fr-FR"/>
              <a:t>Université  Kasdi Merbah Ouargla</a:t>
            </a:r>
            <a:endParaRPr lang="fr-FR" dirty="0"/>
          </a:p>
        </p:txBody>
      </p:sp>
      <p:sp>
        <p:nvSpPr>
          <p:cNvPr id="6" name="Espace réservé du numéro de diapositive 5"/>
          <p:cNvSpPr>
            <a:spLocks noGrp="1"/>
          </p:cNvSpPr>
          <p:nvPr>
            <p:ph type="sldNum" sz="quarter" idx="12"/>
          </p:nvPr>
        </p:nvSpPr>
        <p:spPr/>
        <p:txBody>
          <a:bodyPr/>
          <a:lstStyle/>
          <a:p>
            <a:fld id="{7DC1BBB0-96F0-4077-A278-0F3FB5C104D3}" type="slidenum">
              <a:rPr lang="fr-FR" smtClean="0"/>
              <a:pPr/>
              <a:t>‹N°›</a:t>
            </a:fld>
            <a:endParaRPr lang="fr-FR"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9" name="Rectangle 18"/>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sp>
        <p:nvSpPr>
          <p:cNvPr id="20" name="Rectangle 19"/>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sp>
        <p:nvSpPr>
          <p:cNvPr id="24" name="Rectangle 23"/>
          <p:cNvSpPr/>
          <p:nvPr/>
        </p:nvSpPr>
        <p:spPr>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sp>
        <p:nvSpPr>
          <p:cNvPr id="21" name="Rectangle 20"/>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cxnSp>
        <p:nvCxnSpPr>
          <p:cNvPr id="22" name="Lien droit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lang="fr-FR" dirty="0"/>
          </a:p>
        </p:txBody>
      </p:sp>
      <p:cxnSp>
        <p:nvCxnSpPr>
          <p:cNvPr id="23" name="Lien droit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sp>
        <p:nvSpPr>
          <p:cNvPr id="27" name="Rectangle 26"/>
          <p:cNvSpPr/>
          <p:nvPr/>
        </p:nvSpPr>
        <p:spPr>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sp>
        <p:nvSpPr>
          <p:cNvPr id="28" name="Rectangle 27"/>
          <p:cNvSpPr/>
          <p:nvPr/>
        </p:nvSpPr>
        <p:spPr>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sp>
        <p:nvSpPr>
          <p:cNvPr id="30" name="Rectangle 29"/>
          <p:cNvSpPr/>
          <p:nvPr/>
        </p:nvSpPr>
        <p:spPr>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cxnSp>
        <p:nvCxnSpPr>
          <p:cNvPr id="31" name="Lien droit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cxnSp>
        <p:nvCxnSpPr>
          <p:cNvPr id="33" name="Lien droit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p:cNvSpPr>
            <a:spLocks noGrp="1"/>
          </p:cNvSpPr>
          <p:nvPr>
            <p:ph type="dt" sz="half" idx="10"/>
          </p:nvPr>
        </p:nvSpPr>
        <p:spPr/>
        <p:txBody>
          <a:bodyPr/>
          <a:lstStyle>
            <a:lvl1pPr latinLnBrk="0">
              <a:defRPr lang="fr-FR">
                <a:solidFill>
                  <a:schemeClr val="bg1"/>
                </a:solidFill>
              </a:defRPr>
            </a:lvl1pPr>
          </a:lstStyle>
          <a:p>
            <a:fld id="{E9E69B82-AA8D-4E3F-AA9C-1EEB51F5390E}" type="datetime1">
              <a:rPr lang="fr-FR" smtClean="0"/>
              <a:t>05/03/2020</a:t>
            </a:fld>
            <a:endParaRPr lang="fr-FR" dirty="0"/>
          </a:p>
        </p:txBody>
      </p:sp>
      <p:sp>
        <p:nvSpPr>
          <p:cNvPr id="5" name="Espace réservé du pied de page 4"/>
          <p:cNvSpPr>
            <a:spLocks noGrp="1"/>
          </p:cNvSpPr>
          <p:nvPr>
            <p:ph type="ftr" sz="quarter" idx="11"/>
          </p:nvPr>
        </p:nvSpPr>
        <p:spPr/>
        <p:txBody>
          <a:bodyPr/>
          <a:lstStyle>
            <a:lvl1pPr latinLnBrk="0">
              <a:defRPr lang="fr-FR">
                <a:solidFill>
                  <a:schemeClr val="bg1"/>
                </a:solidFill>
              </a:defRPr>
            </a:lvl1pPr>
          </a:lstStyle>
          <a:p>
            <a:r>
              <a:rPr lang="fr-FR"/>
              <a:t>Université  Kasdi Merbah Ouargla</a:t>
            </a:r>
            <a:endParaRPr lang="fr-FR" dirty="0"/>
          </a:p>
        </p:txBody>
      </p:sp>
      <p:sp>
        <p:nvSpPr>
          <p:cNvPr id="6" name="Espace réservé du numéro de diapositive 5"/>
          <p:cNvSpPr>
            <a:spLocks noGrp="1"/>
          </p:cNvSpPr>
          <p:nvPr>
            <p:ph type="sldNum" sz="quarter" idx="12"/>
          </p:nvPr>
        </p:nvSpPr>
        <p:spPr/>
        <p:txBody>
          <a:bodyPr/>
          <a:lstStyle>
            <a:lvl1pPr latinLnBrk="0">
              <a:defRPr lang="fr-FR">
                <a:solidFill>
                  <a:schemeClr val="bg1"/>
                </a:solidFill>
              </a:defRPr>
            </a:lvl1pPr>
          </a:lstStyle>
          <a:p>
            <a:fld id="{7DC1BBB0-96F0-4077-A278-0F3FB5C104D3}" type="slidenum">
              <a:rPr lang="fr-FR" smtClean="0"/>
              <a:pPr/>
              <a:t>‹N°›</a:t>
            </a:fld>
            <a:endParaRPr lang="fr-FR" dirty="0"/>
          </a:p>
        </p:txBody>
      </p:sp>
      <p:sp>
        <p:nvSpPr>
          <p:cNvPr id="2" name="Titre 1"/>
          <p:cNvSpPr>
            <a:spLocks noGrp="1"/>
          </p:cNvSpPr>
          <p:nvPr>
            <p:ph type="title"/>
          </p:nvPr>
        </p:nvSpPr>
        <p:spPr>
          <a:xfrm>
            <a:off x="1598613" y="1600201"/>
            <a:ext cx="8283272" cy="2654064"/>
          </a:xfrm>
        </p:spPr>
        <p:txBody>
          <a:bodyPr anchor="b">
            <a:normAutofit/>
          </a:bodyPr>
          <a:lstStyle>
            <a:lvl1pPr algn="l" latinLnBrk="0">
              <a:defRPr lang="fr-FR" sz="5400" b="0" cap="none" baseline="0"/>
            </a:lvl1pPr>
          </a:lstStyle>
          <a:p>
            <a:r>
              <a:rPr lang="fr-FR" dirty="0"/>
              <a:t>Modifiez le style du titre</a:t>
            </a:r>
          </a:p>
        </p:txBody>
      </p:sp>
      <p:sp>
        <p:nvSpPr>
          <p:cNvPr id="3" name="Espace réservé du texte 2"/>
          <p:cNvSpPr>
            <a:spLocks noGrp="1"/>
          </p:cNvSpPr>
          <p:nvPr>
            <p:ph type="body" idx="1"/>
          </p:nvPr>
        </p:nvSpPr>
        <p:spPr>
          <a:xfrm>
            <a:off x="1598613" y="4259996"/>
            <a:ext cx="7264623" cy="1150203"/>
          </a:xfrm>
        </p:spPr>
        <p:txBody>
          <a:bodyPr anchor="t">
            <a:normAutofit/>
          </a:bodyPr>
          <a:lstStyle>
            <a:lvl1pPr marL="0" indent="0" latinLnBrk="0">
              <a:spcBef>
                <a:spcPts val="0"/>
              </a:spcBef>
              <a:buNone/>
              <a:defRPr lang="fr-FR" sz="3200">
                <a:solidFill>
                  <a:schemeClr val="tx1"/>
                </a:solidFill>
              </a:defRPr>
            </a:lvl1pPr>
            <a:lvl2pPr marL="457200" indent="0" latinLnBrk="0">
              <a:buNone/>
              <a:defRPr lang="fr-FR" sz="1800">
                <a:solidFill>
                  <a:schemeClr val="tx1">
                    <a:tint val="75000"/>
                  </a:schemeClr>
                </a:solidFill>
              </a:defRPr>
            </a:lvl2pPr>
            <a:lvl3pPr marL="914400" indent="0" latinLnBrk="0">
              <a:buNone/>
              <a:defRPr lang="fr-FR" sz="1600">
                <a:solidFill>
                  <a:schemeClr val="tx1">
                    <a:tint val="75000"/>
                  </a:schemeClr>
                </a:solidFill>
              </a:defRPr>
            </a:lvl3pPr>
            <a:lvl4pPr marL="1371600" indent="0" latinLnBrk="0">
              <a:buNone/>
              <a:defRPr lang="fr-FR" sz="1400">
                <a:solidFill>
                  <a:schemeClr val="tx1">
                    <a:tint val="75000"/>
                  </a:schemeClr>
                </a:solidFill>
              </a:defRPr>
            </a:lvl4pPr>
            <a:lvl5pPr marL="1828800" indent="0" latinLnBrk="0">
              <a:buNone/>
              <a:defRPr lang="fr-FR" sz="1400">
                <a:solidFill>
                  <a:schemeClr val="tx1">
                    <a:tint val="75000"/>
                  </a:schemeClr>
                </a:solidFill>
              </a:defRPr>
            </a:lvl5pPr>
            <a:lvl6pPr marL="2286000" indent="0" latinLnBrk="0">
              <a:buNone/>
              <a:defRPr lang="fr-FR" sz="1400">
                <a:solidFill>
                  <a:schemeClr val="tx1">
                    <a:tint val="75000"/>
                  </a:schemeClr>
                </a:solidFill>
              </a:defRPr>
            </a:lvl6pPr>
            <a:lvl7pPr marL="2743200" indent="0" latinLnBrk="0">
              <a:buNone/>
              <a:defRPr lang="fr-FR" sz="1400">
                <a:solidFill>
                  <a:schemeClr val="tx1">
                    <a:tint val="75000"/>
                  </a:schemeClr>
                </a:solidFill>
              </a:defRPr>
            </a:lvl7pPr>
            <a:lvl8pPr marL="3200400" indent="0" latinLnBrk="0">
              <a:buNone/>
              <a:defRPr lang="fr-FR" sz="1400">
                <a:solidFill>
                  <a:schemeClr val="tx1">
                    <a:tint val="75000"/>
                  </a:schemeClr>
                </a:solidFill>
              </a:defRPr>
            </a:lvl8pPr>
            <a:lvl9pPr marL="3657600" indent="0" latinLnBrk="0">
              <a:buNone/>
              <a:defRPr lang="fr-FR" sz="1400">
                <a:solidFill>
                  <a:schemeClr val="tx1">
                    <a:tint val="75000"/>
                  </a:schemeClr>
                </a:solidFill>
              </a:defRPr>
            </a:lvl9pPr>
          </a:lstStyle>
          <a:p>
            <a:pPr lvl="0"/>
            <a:r>
              <a:rPr lang="fr-FR" dirty="0"/>
              <a:t>Modifiez les styles du texte du masque</a:t>
            </a:r>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sz="half" idx="1"/>
          </p:nvPr>
        </p:nvSpPr>
        <p:spPr>
          <a:xfrm>
            <a:off x="1593436" y="1600200"/>
            <a:ext cx="4814586" cy="4572000"/>
          </a:xfrm>
        </p:spPr>
        <p:txBody>
          <a:bodyPr/>
          <a:lstStyle>
            <a:lvl1pPr latinLnBrk="0">
              <a:defRPr lang="fr-FR" sz="2800"/>
            </a:lvl1pPr>
            <a:lvl2pPr latinLnBrk="0">
              <a:defRPr lang="fr-FR" sz="2400"/>
            </a:lvl2pPr>
            <a:lvl3pPr latinLnBrk="0">
              <a:defRPr lang="fr-FR" sz="2000"/>
            </a:lvl3pPr>
            <a:lvl4pPr latinLnBrk="0">
              <a:defRPr lang="fr-FR" sz="1800"/>
            </a:lvl4pPr>
            <a:lvl5pPr latinLnBrk="0">
              <a:defRPr lang="fr-FR" sz="1800"/>
            </a:lvl5pPr>
            <a:lvl6pPr latinLnBrk="0">
              <a:defRPr lang="fr-FR" sz="1800"/>
            </a:lvl6pPr>
            <a:lvl7pPr latinLnBrk="0">
              <a:defRPr lang="fr-FR" sz="1800"/>
            </a:lvl7pPr>
            <a:lvl8pPr latinLnBrk="0">
              <a:defRPr lang="fr-FR" sz="1800"/>
            </a:lvl8pPr>
            <a:lvl9pPr latinLnBrk="0">
              <a:defRPr lang="fr-F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mplacement réservé de contenu 3"/>
          <p:cNvSpPr>
            <a:spLocks noGrp="1"/>
          </p:cNvSpPr>
          <p:nvPr>
            <p:ph sz="half" idx="2"/>
          </p:nvPr>
        </p:nvSpPr>
        <p:spPr>
          <a:xfrm>
            <a:off x="6561651" y="1600200"/>
            <a:ext cx="4814586" cy="4572000"/>
          </a:xfrm>
        </p:spPr>
        <p:txBody>
          <a:bodyPr/>
          <a:lstStyle>
            <a:lvl1pPr latinLnBrk="0">
              <a:defRPr lang="fr-FR" sz="2800"/>
            </a:lvl1pPr>
            <a:lvl2pPr latinLnBrk="0">
              <a:defRPr lang="fr-FR" sz="2400"/>
            </a:lvl2pPr>
            <a:lvl3pPr latinLnBrk="0">
              <a:defRPr lang="fr-FR" sz="2000"/>
            </a:lvl3pPr>
            <a:lvl4pPr latinLnBrk="0">
              <a:defRPr lang="fr-FR" sz="1800"/>
            </a:lvl4pPr>
            <a:lvl5pPr latinLnBrk="0">
              <a:defRPr lang="fr-FR" sz="1800"/>
            </a:lvl5pPr>
            <a:lvl6pPr latinLnBrk="0">
              <a:defRPr lang="fr-FR" sz="1800" baseline="0"/>
            </a:lvl6pPr>
            <a:lvl7pPr latinLnBrk="0">
              <a:defRPr lang="fr-FR" sz="1800" baseline="0"/>
            </a:lvl7pPr>
            <a:lvl8pPr latinLnBrk="0">
              <a:defRPr lang="fr-FR" sz="1800" baseline="0"/>
            </a:lvl8pPr>
            <a:lvl9pPr latinLnBrk="0">
              <a:defRPr lang="fr-FR" sz="1800" baseline="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lvl1pPr>
              <a:defRPr/>
            </a:lvl1pPr>
          </a:lstStyle>
          <a:p>
            <a:fld id="{0068457C-A953-46AF-BD90-5406098D094B}" type="datetime1">
              <a:rPr lang="fr-FR" smtClean="0"/>
              <a:t>05/03/2020</a:t>
            </a:fld>
            <a:endParaRPr lang="fr-FR" dirty="0"/>
          </a:p>
        </p:txBody>
      </p:sp>
      <p:sp>
        <p:nvSpPr>
          <p:cNvPr id="6" name="Espace réservé du pied de page 5"/>
          <p:cNvSpPr>
            <a:spLocks noGrp="1"/>
          </p:cNvSpPr>
          <p:nvPr>
            <p:ph type="ftr" sz="quarter" idx="11"/>
          </p:nvPr>
        </p:nvSpPr>
        <p:spPr/>
        <p:txBody>
          <a:bodyPr/>
          <a:lstStyle/>
          <a:p>
            <a:r>
              <a:rPr lang="fr-FR"/>
              <a:t>Université  Kasdi Merbah Ouargla</a:t>
            </a:r>
            <a:endParaRPr lang="fr-FR" dirty="0"/>
          </a:p>
        </p:txBody>
      </p:sp>
      <p:sp>
        <p:nvSpPr>
          <p:cNvPr id="7" name="Espace réservé du numéro de diapositive 6"/>
          <p:cNvSpPr>
            <a:spLocks noGrp="1"/>
          </p:cNvSpPr>
          <p:nvPr>
            <p:ph type="sldNum" sz="quarter" idx="12"/>
          </p:nvPr>
        </p:nvSpPr>
        <p:spPr/>
        <p:txBody>
          <a:bodyPr/>
          <a:lstStyle/>
          <a:p>
            <a:fld id="{7DC1BBB0-96F0-4077-A278-0F3FB5C104D3}" type="slidenum">
              <a:rPr lang="fr-FR" smtClean="0"/>
              <a:pPr/>
              <a:t>‹N°›</a:t>
            </a:fld>
            <a:endParaRPr lang="fr-FR"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latinLnBrk="0">
              <a:defRPr lang="fr-FR"/>
            </a:lvl1pPr>
          </a:lstStyle>
          <a:p>
            <a:r>
              <a:rPr lang="fr-FR" dirty="0"/>
              <a:t>Modifiez le style du titre</a:t>
            </a:r>
          </a:p>
        </p:txBody>
      </p:sp>
      <p:sp>
        <p:nvSpPr>
          <p:cNvPr id="3" name="Espace réservé du texte 2"/>
          <p:cNvSpPr>
            <a:spLocks noGrp="1"/>
          </p:cNvSpPr>
          <p:nvPr>
            <p:ph type="body" idx="1"/>
          </p:nvPr>
        </p:nvSpPr>
        <p:spPr>
          <a:xfrm>
            <a:off x="1593436" y="1499616"/>
            <a:ext cx="4818888" cy="938784"/>
          </a:xfrm>
        </p:spPr>
        <p:txBody>
          <a:bodyPr anchor="b">
            <a:noAutofit/>
          </a:bodyPr>
          <a:lstStyle>
            <a:lvl1pPr marL="0" indent="0" latinLnBrk="0">
              <a:spcBef>
                <a:spcPts val="0"/>
              </a:spcBef>
              <a:buNone/>
              <a:defRPr lang="fr-FR" sz="2400" b="0" cap="all" baseline="0"/>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4" name="Emplacement réservé de contenu 3"/>
          <p:cNvSpPr>
            <a:spLocks noGrp="1"/>
          </p:cNvSpPr>
          <p:nvPr>
            <p:ph sz="half" idx="2"/>
          </p:nvPr>
        </p:nvSpPr>
        <p:spPr>
          <a:xfrm>
            <a:off x="1593436" y="2514706"/>
            <a:ext cx="4814586" cy="3657493"/>
          </a:xfrm>
        </p:spPr>
        <p:txBody>
          <a:bodyPr>
            <a:normAutofit/>
          </a:bodyPr>
          <a:lstStyle>
            <a:lvl1pPr latinLnBrk="0">
              <a:defRPr lang="fr-FR" sz="2400"/>
            </a:lvl1pPr>
            <a:lvl2pPr latinLnBrk="0">
              <a:defRPr lang="fr-FR" sz="2000"/>
            </a:lvl2pPr>
            <a:lvl3pPr latinLnBrk="0">
              <a:defRPr lang="fr-FR" sz="1800"/>
            </a:lvl3pPr>
            <a:lvl4pPr latinLnBrk="0">
              <a:defRPr lang="fr-FR" sz="1600"/>
            </a:lvl4pPr>
            <a:lvl5pPr latinLnBrk="0">
              <a:defRPr lang="fr-FR" sz="1600"/>
            </a:lvl5pPr>
            <a:lvl6pPr latinLnBrk="0">
              <a:defRPr lang="fr-FR" sz="1600"/>
            </a:lvl6pPr>
            <a:lvl7pPr latinLnBrk="0">
              <a:defRPr lang="fr-FR" sz="1600"/>
            </a:lvl7pPr>
            <a:lvl8pPr latinLnBrk="0">
              <a:defRPr lang="fr-FR" sz="1600" baseline="0"/>
            </a:lvl8pPr>
            <a:lvl9pPr latinLnBrk="0">
              <a:defRPr lang="fr-FR" sz="1600" baseline="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557349" y="1499616"/>
            <a:ext cx="4818888" cy="938784"/>
          </a:xfrm>
        </p:spPr>
        <p:txBody>
          <a:bodyPr anchor="b">
            <a:noAutofit/>
          </a:bodyPr>
          <a:lstStyle>
            <a:lvl1pPr marL="0" indent="0" latinLnBrk="0">
              <a:spcBef>
                <a:spcPts val="0"/>
              </a:spcBef>
              <a:buNone/>
              <a:defRPr lang="fr-FR" sz="2400" b="0" cap="all" baseline="0"/>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6" name="Emplacement réservé de contenu 5"/>
          <p:cNvSpPr>
            <a:spLocks noGrp="1"/>
          </p:cNvSpPr>
          <p:nvPr>
            <p:ph sz="quarter" idx="4"/>
          </p:nvPr>
        </p:nvSpPr>
        <p:spPr>
          <a:xfrm>
            <a:off x="6557349" y="2514600"/>
            <a:ext cx="4818888" cy="3655568"/>
          </a:xfrm>
        </p:spPr>
        <p:txBody>
          <a:bodyPr>
            <a:normAutofit/>
          </a:bodyPr>
          <a:lstStyle>
            <a:lvl1pPr latinLnBrk="0">
              <a:defRPr lang="fr-FR" sz="2400"/>
            </a:lvl1pPr>
            <a:lvl2pPr latinLnBrk="0">
              <a:defRPr lang="fr-FR" sz="2000"/>
            </a:lvl2pPr>
            <a:lvl3pPr latinLnBrk="0">
              <a:defRPr lang="fr-FR" sz="1800"/>
            </a:lvl3pPr>
            <a:lvl4pPr latinLnBrk="0">
              <a:defRPr lang="fr-FR" sz="1600"/>
            </a:lvl4pPr>
            <a:lvl5pPr latinLnBrk="0">
              <a:defRPr lang="fr-FR" sz="1600"/>
            </a:lvl5pPr>
            <a:lvl6pPr latinLnBrk="0">
              <a:defRPr lang="fr-FR" sz="1600"/>
            </a:lvl6pPr>
            <a:lvl7pPr latinLnBrk="0">
              <a:defRPr lang="fr-FR" sz="1600"/>
            </a:lvl7pPr>
            <a:lvl8pPr latinLnBrk="0">
              <a:defRPr lang="fr-FR" sz="1600"/>
            </a:lvl8pPr>
            <a:lvl9pPr latinLnBrk="0">
              <a:defRPr lang="fr-F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lvl1pPr>
              <a:defRPr/>
            </a:lvl1pPr>
          </a:lstStyle>
          <a:p>
            <a:fld id="{97D1A50F-D277-42E9-8A5D-639C4934CC6B}" type="datetime1">
              <a:rPr lang="fr-FR" smtClean="0"/>
              <a:t>05/03/2020</a:t>
            </a:fld>
            <a:endParaRPr lang="fr-FR" dirty="0"/>
          </a:p>
        </p:txBody>
      </p:sp>
      <p:sp>
        <p:nvSpPr>
          <p:cNvPr id="8" name="Espace réservé du pied de page 7"/>
          <p:cNvSpPr>
            <a:spLocks noGrp="1"/>
          </p:cNvSpPr>
          <p:nvPr>
            <p:ph type="ftr" sz="quarter" idx="11"/>
          </p:nvPr>
        </p:nvSpPr>
        <p:spPr/>
        <p:txBody>
          <a:bodyPr/>
          <a:lstStyle/>
          <a:p>
            <a:r>
              <a:rPr lang="fr-FR"/>
              <a:t>Université  Kasdi Merbah Ouargla</a:t>
            </a:r>
            <a:endParaRPr lang="fr-FR" dirty="0"/>
          </a:p>
        </p:txBody>
      </p:sp>
      <p:sp>
        <p:nvSpPr>
          <p:cNvPr id="9" name="Espace réservé du numéro de diapositive 8"/>
          <p:cNvSpPr>
            <a:spLocks noGrp="1"/>
          </p:cNvSpPr>
          <p:nvPr>
            <p:ph type="sldNum" sz="quarter" idx="12"/>
          </p:nvPr>
        </p:nvSpPr>
        <p:spPr/>
        <p:txBody>
          <a:bodyPr/>
          <a:lstStyle/>
          <a:p>
            <a:fld id="{7DC1BBB0-96F0-4077-A278-0F3FB5C104D3}" type="slidenum">
              <a:rPr lang="fr-FR" smtClean="0"/>
              <a:pPr/>
              <a:t>‹N°›</a:t>
            </a:fld>
            <a:endParaRPr lang="fr-FR"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lvl1pPr>
              <a:defRPr/>
            </a:lvl1pPr>
          </a:lstStyle>
          <a:p>
            <a:fld id="{2F718BC8-9A18-42EA-AE89-FF45DCABE41E}" type="datetime1">
              <a:rPr lang="fr-FR" smtClean="0"/>
              <a:t>05/03/2020</a:t>
            </a:fld>
            <a:endParaRPr lang="fr-FR" dirty="0"/>
          </a:p>
        </p:txBody>
      </p:sp>
      <p:sp>
        <p:nvSpPr>
          <p:cNvPr id="4" name="Espace réservé du pied de page 3"/>
          <p:cNvSpPr>
            <a:spLocks noGrp="1"/>
          </p:cNvSpPr>
          <p:nvPr>
            <p:ph type="ftr" sz="quarter" idx="11"/>
          </p:nvPr>
        </p:nvSpPr>
        <p:spPr/>
        <p:txBody>
          <a:bodyPr/>
          <a:lstStyle/>
          <a:p>
            <a:r>
              <a:rPr lang="fr-FR"/>
              <a:t>Université  Kasdi Merbah Ouargla</a:t>
            </a:r>
            <a:endParaRPr lang="fr-FR" dirty="0"/>
          </a:p>
        </p:txBody>
      </p:sp>
      <p:sp>
        <p:nvSpPr>
          <p:cNvPr id="5" name="Espace réservé du numéro de diapositive 4"/>
          <p:cNvSpPr>
            <a:spLocks noGrp="1"/>
          </p:cNvSpPr>
          <p:nvPr>
            <p:ph type="sldNum" sz="quarter" idx="12"/>
          </p:nvPr>
        </p:nvSpPr>
        <p:spPr/>
        <p:txBody>
          <a:bodyPr/>
          <a:lstStyle/>
          <a:p>
            <a:fld id="{7DC1BBB0-96F0-4077-A278-0F3FB5C104D3}" type="slidenum">
              <a:rPr lang="fr-FR" smtClean="0"/>
              <a:pPr/>
              <a:t>‹N°›</a:t>
            </a:fld>
            <a:endParaRPr lang="fr-FR"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dirty="0"/>
          </a:p>
        </p:txBody>
      </p:sp>
      <p:sp>
        <p:nvSpPr>
          <p:cNvPr id="6" name="Rectangle 5"/>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dirty="0"/>
          </a:p>
        </p:txBody>
      </p:sp>
      <p:cxnSp>
        <p:nvCxnSpPr>
          <p:cNvPr id="7" name="Lien droit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dirty="0"/>
          </a:p>
        </p:txBody>
      </p:sp>
      <p:sp>
        <p:nvSpPr>
          <p:cNvPr id="9" name="Rectangle 8"/>
          <p:cNvSpPr/>
          <p:nvPr/>
        </p:nvSpPr>
        <p:spPr>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dirty="0"/>
          </a:p>
        </p:txBody>
      </p:sp>
      <p:sp>
        <p:nvSpPr>
          <p:cNvPr id="2" name="Espace réservé de la date 1"/>
          <p:cNvSpPr>
            <a:spLocks noGrp="1"/>
          </p:cNvSpPr>
          <p:nvPr>
            <p:ph type="dt" sz="half" idx="10"/>
          </p:nvPr>
        </p:nvSpPr>
        <p:spPr/>
        <p:txBody>
          <a:bodyPr/>
          <a:lstStyle>
            <a:lvl1pPr>
              <a:defRPr/>
            </a:lvl1pPr>
          </a:lstStyle>
          <a:p>
            <a:fld id="{B2DE35AA-EBDD-49FB-BA2F-A8AB484C5797}" type="datetime1">
              <a:rPr lang="fr-FR" smtClean="0"/>
              <a:t>05/03/2020</a:t>
            </a:fld>
            <a:endParaRPr lang="fr-FR" dirty="0"/>
          </a:p>
        </p:txBody>
      </p:sp>
      <p:sp>
        <p:nvSpPr>
          <p:cNvPr id="3" name="Espace réservé du pied de page 2"/>
          <p:cNvSpPr>
            <a:spLocks noGrp="1"/>
          </p:cNvSpPr>
          <p:nvPr>
            <p:ph type="ftr" sz="quarter" idx="11"/>
          </p:nvPr>
        </p:nvSpPr>
        <p:spPr/>
        <p:txBody>
          <a:bodyPr/>
          <a:lstStyle/>
          <a:p>
            <a:r>
              <a:rPr lang="fr-FR"/>
              <a:t>Université  Kasdi Merbah Ouargla</a:t>
            </a:r>
            <a:endParaRPr lang="fr-FR" dirty="0"/>
          </a:p>
        </p:txBody>
      </p:sp>
      <p:sp>
        <p:nvSpPr>
          <p:cNvPr id="4" name="Espace réservé du numéro de diapositive 3"/>
          <p:cNvSpPr>
            <a:spLocks noGrp="1"/>
          </p:cNvSpPr>
          <p:nvPr>
            <p:ph type="sldNum" sz="quarter" idx="12"/>
          </p:nvPr>
        </p:nvSpPr>
        <p:spPr/>
        <p:txBody>
          <a:bodyPr/>
          <a:lstStyle>
            <a:lvl1pPr latinLnBrk="0">
              <a:defRPr lang="fr-FR">
                <a:solidFill>
                  <a:schemeClr val="bg1"/>
                </a:solidFill>
              </a:defRPr>
            </a:lvl1pPr>
          </a:lstStyle>
          <a:p>
            <a:fld id="{7DC1BBB0-96F0-4077-A278-0F3FB5C104D3}" type="slidenum">
              <a:rPr lang="fr-FR" smtClean="0"/>
              <a:pPr/>
              <a:t>‹N°›</a:t>
            </a:fld>
            <a:endParaRPr lang="fr-FR"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dirty="0"/>
          </a:p>
        </p:txBody>
      </p:sp>
      <p:sp>
        <p:nvSpPr>
          <p:cNvPr id="9" name="Rectangle 8"/>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dirty="0"/>
          </a:p>
        </p:txBody>
      </p:sp>
      <p:cxnSp>
        <p:nvCxnSpPr>
          <p:cNvPr id="10" name="Lien droit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dirty="0"/>
          </a:p>
        </p:txBody>
      </p:sp>
      <p:sp>
        <p:nvSpPr>
          <p:cNvPr id="2" name="Titre 1"/>
          <p:cNvSpPr>
            <a:spLocks noGrp="1"/>
          </p:cNvSpPr>
          <p:nvPr>
            <p:ph type="title"/>
          </p:nvPr>
        </p:nvSpPr>
        <p:spPr bwMode="white">
          <a:xfrm>
            <a:off x="1074240" y="381000"/>
            <a:ext cx="3293422" cy="1371600"/>
          </a:xfrm>
        </p:spPr>
        <p:txBody>
          <a:bodyPr anchor="b">
            <a:normAutofit/>
          </a:bodyPr>
          <a:lstStyle>
            <a:lvl1pPr algn="l" latinLnBrk="0">
              <a:defRPr lang="fr-FR" sz="2800" b="0" cap="all" baseline="0">
                <a:solidFill>
                  <a:schemeClr val="bg1"/>
                </a:solidFill>
              </a:defRPr>
            </a:lvl1pPr>
          </a:lstStyle>
          <a:p>
            <a:r>
              <a:rPr lang="fr-FR" dirty="0"/>
              <a:t>Modifiez le style du titre</a:t>
            </a:r>
          </a:p>
        </p:txBody>
      </p:sp>
      <p:sp>
        <p:nvSpPr>
          <p:cNvPr id="3" name="Emplacement réservé de contenu 2"/>
          <p:cNvSpPr>
            <a:spLocks noGrp="1"/>
          </p:cNvSpPr>
          <p:nvPr>
            <p:ph idx="1"/>
          </p:nvPr>
        </p:nvSpPr>
        <p:spPr>
          <a:xfrm>
            <a:off x="5180251" y="482600"/>
            <a:ext cx="6195986" cy="5689600"/>
          </a:xfrm>
        </p:spPr>
        <p:txBody>
          <a:bodyPr>
            <a:normAutofit/>
          </a:bodyPr>
          <a:lstStyle>
            <a:lvl1pPr latinLnBrk="0">
              <a:defRPr lang="fr-FR" sz="2800"/>
            </a:lvl1pPr>
            <a:lvl2pPr latinLnBrk="0">
              <a:defRPr lang="fr-FR" sz="2400"/>
            </a:lvl2pPr>
            <a:lvl3pPr latinLnBrk="0">
              <a:defRPr lang="fr-FR" sz="2000"/>
            </a:lvl3pPr>
            <a:lvl4pPr latinLnBrk="0">
              <a:defRPr lang="fr-FR" sz="1800"/>
            </a:lvl4pPr>
            <a:lvl5pPr latinLnBrk="0">
              <a:defRPr lang="fr-FR" sz="1800"/>
            </a:lvl5pPr>
            <a:lvl6pPr latinLnBrk="0">
              <a:defRPr lang="fr-FR" sz="1800"/>
            </a:lvl6pPr>
            <a:lvl7pPr latinLnBrk="0">
              <a:defRPr lang="fr-FR" sz="1800"/>
            </a:lvl7pPr>
            <a:lvl8pPr latinLnBrk="0">
              <a:defRPr lang="fr-FR" sz="1800" baseline="0"/>
            </a:lvl8pPr>
            <a:lvl9pPr latinLnBrk="0">
              <a:defRPr lang="fr-FR" sz="1800" baseline="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bwMode="white">
          <a:xfrm>
            <a:off x="1074240" y="1828800"/>
            <a:ext cx="3293422" cy="4343400"/>
          </a:xfrm>
        </p:spPr>
        <p:txBody>
          <a:bodyPr>
            <a:normAutofit/>
          </a:bodyPr>
          <a:lstStyle>
            <a:lvl1pPr marL="0" indent="0" latinLnBrk="0">
              <a:buNone/>
              <a:defRPr lang="fr-FR" sz="2000">
                <a:solidFill>
                  <a:schemeClr val="bg1"/>
                </a:solidFill>
              </a:defRPr>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lvl1pPr>
              <a:defRPr/>
            </a:lvl1pPr>
          </a:lstStyle>
          <a:p>
            <a:fld id="{7266AAED-47FA-4E59-9A05-6B2DCEFFEF7F}" type="datetime1">
              <a:rPr lang="fr-FR" smtClean="0"/>
              <a:t>05/03/2020</a:t>
            </a:fld>
            <a:endParaRPr lang="fr-FR" dirty="0"/>
          </a:p>
        </p:txBody>
      </p:sp>
      <p:sp>
        <p:nvSpPr>
          <p:cNvPr id="6" name="Espace réservé du pied de page 5"/>
          <p:cNvSpPr>
            <a:spLocks noGrp="1"/>
          </p:cNvSpPr>
          <p:nvPr>
            <p:ph type="ftr" sz="quarter" idx="11"/>
          </p:nvPr>
        </p:nvSpPr>
        <p:spPr/>
        <p:txBody>
          <a:bodyPr/>
          <a:lstStyle/>
          <a:p>
            <a:r>
              <a:rPr lang="fr-FR"/>
              <a:t>Université  Kasdi Merbah Ouargla</a:t>
            </a:r>
            <a:endParaRPr lang="fr-FR" dirty="0"/>
          </a:p>
        </p:txBody>
      </p:sp>
      <p:sp>
        <p:nvSpPr>
          <p:cNvPr id="7" name="Espace réservé du numéro de diapositive 6"/>
          <p:cNvSpPr>
            <a:spLocks noGrp="1"/>
          </p:cNvSpPr>
          <p:nvPr>
            <p:ph type="sldNum" sz="quarter" idx="12"/>
          </p:nvPr>
        </p:nvSpPr>
        <p:spPr/>
        <p:txBody>
          <a:bodyPr/>
          <a:lstStyle/>
          <a:p>
            <a:fld id="{7DC1BBB0-96F0-4077-A278-0F3FB5C104D3}" type="slidenum">
              <a:rPr lang="fr-FR" smtClean="0"/>
              <a:pPr/>
              <a:t>‹N°›</a:t>
            </a:fld>
            <a:endParaRPr lang="fr-FR"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dirty="0"/>
          </a:p>
        </p:txBody>
      </p:sp>
      <p:sp>
        <p:nvSpPr>
          <p:cNvPr id="8" name="Rectangle 7"/>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dirty="0"/>
          </a:p>
        </p:txBody>
      </p:sp>
      <p:sp>
        <p:nvSpPr>
          <p:cNvPr id="9" name="Rectangle 8"/>
          <p:cNvSpPr/>
          <p:nvPr/>
        </p:nvSpPr>
        <p:spPr>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dirty="0"/>
          </a:p>
        </p:txBody>
      </p:sp>
      <p:sp>
        <p:nvSpPr>
          <p:cNvPr id="2" name="Titre 1"/>
          <p:cNvSpPr>
            <a:spLocks noGrp="1"/>
          </p:cNvSpPr>
          <p:nvPr>
            <p:ph type="title"/>
          </p:nvPr>
        </p:nvSpPr>
        <p:spPr>
          <a:xfrm>
            <a:off x="1074240" y="381000"/>
            <a:ext cx="3293422" cy="1371600"/>
          </a:xfrm>
        </p:spPr>
        <p:txBody>
          <a:bodyPr anchor="b">
            <a:normAutofit/>
          </a:bodyPr>
          <a:lstStyle>
            <a:lvl1pPr algn="l" latinLnBrk="0">
              <a:defRPr lang="fr-FR" sz="2800" b="0" cap="all" baseline="0">
                <a:solidFill>
                  <a:schemeClr val="tx1">
                    <a:lumMod val="75000"/>
                  </a:schemeClr>
                </a:solidFill>
              </a:defRPr>
            </a:lvl1pPr>
          </a:lstStyle>
          <a:p>
            <a:r>
              <a:rPr lang="fr-FR" dirty="0"/>
              <a:t>Modifiez le style du titre</a:t>
            </a:r>
          </a:p>
        </p:txBody>
      </p:sp>
      <p:sp>
        <p:nvSpPr>
          <p:cNvPr id="3" name="Espace réservé d’image 2"/>
          <p:cNvSpPr>
            <a:spLocks noGrp="1"/>
          </p:cNvSpPr>
          <p:nvPr>
            <p:ph type="pic" idx="1"/>
          </p:nvPr>
        </p:nvSpPr>
        <p:spPr bwMode="auto">
          <a:xfrm>
            <a:off x="5180251" y="482600"/>
            <a:ext cx="6195986" cy="5689600"/>
          </a:xfrm>
          <a:ln w="19050">
            <a:solidFill>
              <a:schemeClr val="bg1"/>
            </a:solidFill>
          </a:ln>
        </p:spPr>
        <p:txBody>
          <a:bodyPr>
            <a:normAutofit/>
          </a:bodyPr>
          <a:lstStyle>
            <a:lvl1pPr marL="0" indent="0" latinLnBrk="0">
              <a:buNone/>
              <a:defRPr lang="fr-FR" sz="28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1074240" y="1828800"/>
            <a:ext cx="3293422" cy="4343400"/>
          </a:xfrm>
        </p:spPr>
        <p:txBody>
          <a:bodyPr>
            <a:normAutofit/>
          </a:bodyPr>
          <a:lstStyle>
            <a:lvl1pPr marL="0" indent="0" latinLnBrk="0">
              <a:buNone/>
              <a:defRPr lang="fr-FR" sz="2000">
                <a:solidFill>
                  <a:schemeClr val="tx1"/>
                </a:solidFill>
              </a:defRPr>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lvl1pPr>
              <a:defRPr/>
            </a:lvl1pPr>
          </a:lstStyle>
          <a:p>
            <a:fld id="{0BB30787-89DF-4A3C-BAB5-5424D9FF2A53}" type="datetime1">
              <a:rPr lang="fr-FR" smtClean="0"/>
              <a:t>05/03/2020</a:t>
            </a:fld>
            <a:endParaRPr lang="fr-FR" dirty="0"/>
          </a:p>
        </p:txBody>
      </p:sp>
      <p:sp>
        <p:nvSpPr>
          <p:cNvPr id="6" name="Espace réservé du pied de page 5"/>
          <p:cNvSpPr>
            <a:spLocks noGrp="1"/>
          </p:cNvSpPr>
          <p:nvPr>
            <p:ph type="ftr" sz="quarter" idx="11"/>
          </p:nvPr>
        </p:nvSpPr>
        <p:spPr/>
        <p:txBody>
          <a:bodyPr/>
          <a:lstStyle/>
          <a:p>
            <a:r>
              <a:rPr lang="fr-FR"/>
              <a:t>Université  Kasdi Merbah Ouargla</a:t>
            </a:r>
            <a:endParaRPr lang="fr-FR" dirty="0"/>
          </a:p>
        </p:txBody>
      </p:sp>
      <p:sp>
        <p:nvSpPr>
          <p:cNvPr id="7" name="Espace réservé du numéro de diapositive 6"/>
          <p:cNvSpPr>
            <a:spLocks noGrp="1"/>
          </p:cNvSpPr>
          <p:nvPr>
            <p:ph type="sldNum" sz="quarter" idx="12"/>
          </p:nvPr>
        </p:nvSpPr>
        <p:spPr/>
        <p:txBody>
          <a:bodyPr/>
          <a:lstStyle/>
          <a:p>
            <a:fld id="{7DC1BBB0-96F0-4077-A278-0F3FB5C104D3}" type="slidenum">
              <a:rPr lang="fr-FR" smtClean="0"/>
              <a:pPr/>
              <a:t>‹N°›</a:t>
            </a:fld>
            <a:endParaRPr lang="fr-FR" dirty="0"/>
          </a:p>
        </p:txBody>
      </p:sp>
      <p:cxnSp>
        <p:nvCxnSpPr>
          <p:cNvPr id="10" name="Lien droit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fr-FR" dirty="0"/>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fr-FR" dirty="0"/>
          </a:p>
        </p:txBody>
      </p:sp>
      <p:sp>
        <p:nvSpPr>
          <p:cNvPr id="13" name="Rectangle 12"/>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4" name="Lien droit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Lien droit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cxnSp>
        <p:nvCxnSpPr>
          <p:cNvPr id="16" name="Lien droit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fr-FR" dirty="0"/>
              <a:t>Modifiez le style du titre</a:t>
            </a:r>
          </a:p>
        </p:txBody>
      </p:sp>
      <p:sp>
        <p:nvSpPr>
          <p:cNvPr id="3" name="Espace réservé du texte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latinLnBrk="0">
              <a:defRPr lang="fr-FR" sz="1200" cap="all" baseline="0">
                <a:solidFill>
                  <a:schemeClr val="tx1">
                    <a:lumMod val="60000"/>
                    <a:lumOff val="40000"/>
                  </a:schemeClr>
                </a:solidFill>
              </a:defRPr>
            </a:lvl1pPr>
          </a:lstStyle>
          <a:p>
            <a:fld id="{943AFC64-9C44-4ACE-9B18-D4132D95ACE8}" type="datetime1">
              <a:rPr lang="fr-FR" smtClean="0"/>
              <a:t>05/03/2020</a:t>
            </a:fld>
            <a:endParaRPr lang="fr-FR" dirty="0"/>
          </a:p>
        </p:txBody>
      </p:sp>
      <p:sp>
        <p:nvSpPr>
          <p:cNvPr id="5" name="Espace réservé du pied de page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latinLnBrk="0">
              <a:defRPr lang="fr-FR" sz="1200" cap="all" baseline="0">
                <a:solidFill>
                  <a:schemeClr val="tx1">
                    <a:lumMod val="60000"/>
                    <a:lumOff val="40000"/>
                  </a:schemeClr>
                </a:solidFill>
              </a:defRPr>
            </a:lvl1pPr>
          </a:lstStyle>
          <a:p>
            <a:r>
              <a:rPr lang="fr-FR"/>
              <a:t>Université  Kasdi Merbah Ouargla</a:t>
            </a:r>
            <a:endParaRPr lang="fr-FR" dirty="0"/>
          </a:p>
        </p:txBody>
      </p:sp>
      <p:sp>
        <p:nvSpPr>
          <p:cNvPr id="6" name="Espace réservé du numéro de diapositive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latinLnBrk="0">
              <a:defRPr lang="fr-FR" sz="1200" cap="all" baseline="0">
                <a:solidFill>
                  <a:schemeClr val="tx1">
                    <a:lumMod val="60000"/>
                    <a:lumOff val="40000"/>
                  </a:schemeClr>
                </a:solidFill>
              </a:defRPr>
            </a:lvl1pPr>
          </a:lstStyle>
          <a:p>
            <a:fld id="{7DC1BBB0-96F0-4077-A278-0F3FB5C104D3}" type="slidenum">
              <a:rPr lang="fr-FR" smtClean="0"/>
              <a:pPr/>
              <a:t>‹N°›</a:t>
            </a:fld>
            <a:endParaRPr lang="fr-FR"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fr-F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lang="fr-F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lang="fr-F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lang="fr-F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lang="fr-F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lang="fr-F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lang="fr-F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lang="fr-F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lang="fr-F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lang="fr-FR" sz="1800" kern="1200" baseline="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hyperlink" Target="http://www.boutell.com/gd"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fr.wikipedia.org/wiki/ActiveX_Data_Object" TargetMode="External"/><Relationship Id="rId2" Type="http://schemas.openxmlformats.org/officeDocument/2006/relationships/hyperlink" Target="http://fr.wikipedia.org/wiki/Active_server_pag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fr.wikipedia.org/wiki/ASP.NE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view-source:http://www.alsacreations.com/xmedia/tuto/html5/sections/index.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brucelawson.co.uk/2012/best-of-time/" TargetMode="External"/><Relationship Id="rId2" Type="http://schemas.openxmlformats.org/officeDocument/2006/relationships/hyperlink" Target="http://en.wikipedia.org/wiki/Nepal_Time"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t>Développement des applications web</a:t>
            </a:r>
            <a:endParaRPr lang="fr-FR"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t>Principaux protocoles utilisés dans les URL :</a:t>
            </a:r>
          </a:p>
          <a:p>
            <a:pPr marL="514350" indent="-514350">
              <a:buFont typeface="+mj-lt"/>
              <a:buAutoNum type="arabicPeriod"/>
            </a:pPr>
            <a:r>
              <a:t>http, https: deux protocoles du Web, sans et avec chiffrement et authentification ;</a:t>
            </a:r>
          </a:p>
          <a:p>
            <a:pPr marL="514350" indent="-514350">
              <a:buFont typeface="+mj-lt"/>
              <a:buAutoNum type="arabicPeriod"/>
            </a:pPr>
            <a:r>
              <a:t>ftp : protocole de transfert de fichier, parfois utilisé sur le Web pour le téléchargement de gros fichiers ;</a:t>
            </a:r>
          </a:p>
          <a:p>
            <a:pPr marL="514350" indent="-514350">
              <a:buFont typeface="+mj-lt"/>
              <a:buAutoNum type="arabicPeriod"/>
            </a:pPr>
            <a:r>
              <a:t>mailto: pseudo-protocole dénotant une adresse e-mail.</a:t>
            </a:r>
            <a:br>
              <a:rPr/>
            </a:br>
            <a:br>
              <a:rPr/>
            </a:br>
            <a:endParaRPr lang="fr-FR" dirty="0"/>
          </a:p>
        </p:txBody>
      </p:sp>
      <p:sp>
        <p:nvSpPr>
          <p:cNvPr id="5" name="Titre 1"/>
          <p:cNvSpPr>
            <a:spLocks noGrp="1"/>
          </p:cNvSpPr>
          <p:nvPr>
            <p:ph type="title"/>
          </p:nvPr>
        </p:nvSpPr>
        <p:spPr>
          <a:xfrm>
            <a:off x="1593436" y="177801"/>
            <a:ext cx="9782801" cy="965184"/>
          </a:xfrm>
        </p:spPr>
        <p:txBody>
          <a:bodyPr>
            <a:normAutofit/>
          </a:bodyPr>
          <a:lstStyle/>
          <a:p>
            <a:r>
              <a:rPr b="1"/>
              <a:t>URL   / URI</a:t>
            </a: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C988DD-81F3-4044-93A1-E8A902A2507B}"/>
              </a:ext>
            </a:extLst>
          </p:cNvPr>
          <p:cNvSpPr>
            <a:spLocks noGrp="1"/>
          </p:cNvSpPr>
          <p:nvPr>
            <p:ph type="title"/>
          </p:nvPr>
        </p:nvSpPr>
        <p:spPr/>
        <p:txBody>
          <a:bodyPr/>
          <a:lstStyle/>
          <a:p>
            <a:r>
              <a:rPr lang="fr-FR" dirty="0"/>
              <a:t>Manipulation d’arbre</a:t>
            </a:r>
          </a:p>
        </p:txBody>
      </p:sp>
      <p:sp>
        <p:nvSpPr>
          <p:cNvPr id="3" name="Espace réservé du contenu 2">
            <a:extLst>
              <a:ext uri="{FF2B5EF4-FFF2-40B4-BE49-F238E27FC236}">
                <a16:creationId xmlns:a16="http://schemas.microsoft.com/office/drawing/2014/main" id="{0F04CDA9-E1DD-4A49-9D13-B64494C53B53}"/>
              </a:ext>
            </a:extLst>
          </p:cNvPr>
          <p:cNvSpPr>
            <a:spLocks noGrp="1"/>
          </p:cNvSpPr>
          <p:nvPr>
            <p:ph idx="1"/>
          </p:nvPr>
        </p:nvSpPr>
        <p:spPr/>
        <p:txBody>
          <a:bodyPr>
            <a:noAutofit/>
          </a:bodyPr>
          <a:lstStyle/>
          <a:p>
            <a:r>
              <a:rPr lang="fr-FR" sz="1800" dirty="0" err="1">
                <a:solidFill>
                  <a:srgbClr val="FF0000"/>
                </a:solidFill>
              </a:rPr>
              <a:t>node.appendChild</a:t>
            </a:r>
            <a:r>
              <a:rPr lang="fr-FR" sz="1800" dirty="0">
                <a:solidFill>
                  <a:srgbClr val="FF0000"/>
                </a:solidFill>
              </a:rPr>
              <a:t>(enfant) </a:t>
            </a:r>
            <a:r>
              <a:rPr lang="fr-FR" sz="1800" dirty="0"/>
              <a:t>ajoute un nœud créé auparavant à la structure de nœuds existante, et cela de façon à ce qu’il soit inséré comme dernier nœud enfant.</a:t>
            </a:r>
          </a:p>
          <a:p>
            <a:r>
              <a:rPr lang="fr-FR" sz="1800" dirty="0" err="1">
                <a:solidFill>
                  <a:srgbClr val="FF0000"/>
                </a:solidFill>
              </a:rPr>
              <a:t>node.removeChild</a:t>
            </a:r>
            <a:r>
              <a:rPr lang="fr-FR" sz="1800" dirty="0">
                <a:solidFill>
                  <a:srgbClr val="FF0000"/>
                </a:solidFill>
              </a:rPr>
              <a:t>(enfant) </a:t>
            </a:r>
            <a:r>
              <a:rPr lang="fr-FR" sz="1800" dirty="0"/>
              <a:t>efface un nœud enfant d’un élément.</a:t>
            </a:r>
          </a:p>
          <a:p>
            <a:r>
              <a:rPr lang="fr-FR" sz="1800" dirty="0" err="1">
                <a:solidFill>
                  <a:srgbClr val="FF0000"/>
                </a:solidFill>
              </a:rPr>
              <a:t>node.cloneNode</a:t>
            </a:r>
            <a:r>
              <a:rPr lang="fr-FR" sz="1800" dirty="0">
                <a:solidFill>
                  <a:srgbClr val="FF0000"/>
                </a:solidFill>
              </a:rPr>
              <a:t>() </a:t>
            </a:r>
            <a:r>
              <a:rPr lang="fr-FR" sz="1800" dirty="0"/>
              <a:t>construit une copie à l’identique d’un nœud, avec ou sans la structure de sous-nœuds qui en fait partie.</a:t>
            </a:r>
          </a:p>
          <a:p>
            <a:r>
              <a:rPr lang="fr-FR" sz="1800" dirty="0" err="1">
                <a:solidFill>
                  <a:srgbClr val="FF0000"/>
                </a:solidFill>
              </a:rPr>
              <a:t>node.setAttribute</a:t>
            </a:r>
            <a:r>
              <a:rPr lang="fr-FR" sz="1800" dirty="0">
                <a:solidFill>
                  <a:srgbClr val="FF0000"/>
                </a:solidFill>
              </a:rPr>
              <a:t>("</a:t>
            </a:r>
            <a:r>
              <a:rPr lang="fr-FR" sz="1800" dirty="0" err="1">
                <a:solidFill>
                  <a:srgbClr val="FF0000"/>
                </a:solidFill>
              </a:rPr>
              <a:t>name</a:t>
            </a:r>
            <a:r>
              <a:rPr lang="fr-FR" sz="1800" dirty="0">
                <a:solidFill>
                  <a:srgbClr val="FF0000"/>
                </a:solidFill>
              </a:rPr>
              <a:t>","value") </a:t>
            </a:r>
            <a:r>
              <a:rPr lang="fr-FR" sz="1800" dirty="0"/>
              <a:t>fixe à nouveau une valeur d’attribut dans un élément. Si l’attribut existe déjà, son ancienne valeur sera remplacée par la nouvelle. Si ce n’est pas le cas, il est créé et la nouvelle valeur lui est affectée.</a:t>
            </a:r>
          </a:p>
          <a:p>
            <a:r>
              <a:rPr lang="fr-FR" sz="1800" dirty="0" err="1">
                <a:solidFill>
                  <a:srgbClr val="FF0000"/>
                </a:solidFill>
              </a:rPr>
              <a:t>node.getAttribute</a:t>
            </a:r>
            <a:r>
              <a:rPr lang="fr-FR" sz="1800" dirty="0">
                <a:solidFill>
                  <a:srgbClr val="FF0000"/>
                </a:solidFill>
              </a:rPr>
              <a:t>("</a:t>
            </a:r>
            <a:r>
              <a:rPr lang="fr-FR" sz="1800" dirty="0" err="1">
                <a:solidFill>
                  <a:srgbClr val="FF0000"/>
                </a:solidFill>
              </a:rPr>
              <a:t>name</a:t>
            </a:r>
            <a:r>
              <a:rPr lang="fr-FR" sz="1800" dirty="0">
                <a:solidFill>
                  <a:srgbClr val="FF0000"/>
                </a:solidFill>
              </a:rPr>
              <a:t>") </a:t>
            </a:r>
            <a:r>
              <a:rPr lang="fr-FR" sz="1800" dirty="0"/>
              <a:t>renvoie la valeur d’un attribut déterminé dans un élément. </a:t>
            </a:r>
            <a:br>
              <a:rPr lang="fr-FR" sz="1800" dirty="0"/>
            </a:br>
            <a:endParaRPr lang="fr-FR" sz="1800" dirty="0"/>
          </a:p>
        </p:txBody>
      </p:sp>
    </p:spTree>
    <p:extLst>
      <p:ext uri="{BB962C8B-B14F-4D97-AF65-F5344CB8AC3E}">
        <p14:creationId xmlns:p14="http://schemas.microsoft.com/office/powerpoint/2010/main" val="160953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F2332-88C1-4478-B7C9-11480235DB69}"/>
              </a:ext>
            </a:extLst>
          </p:cNvPr>
          <p:cNvSpPr>
            <a:spLocks noGrp="1"/>
          </p:cNvSpPr>
          <p:nvPr>
            <p:ph type="title"/>
          </p:nvPr>
        </p:nvSpPr>
        <p:spPr/>
        <p:txBody>
          <a:bodyPr/>
          <a:lstStyle/>
          <a:p>
            <a:r>
              <a:rPr lang="fr-FR" dirty="0"/>
              <a:t>Modification du contenu d’un balise HTML</a:t>
            </a:r>
          </a:p>
        </p:txBody>
      </p:sp>
      <p:sp>
        <p:nvSpPr>
          <p:cNvPr id="3" name="Espace réservé du contenu 2">
            <a:extLst>
              <a:ext uri="{FF2B5EF4-FFF2-40B4-BE49-F238E27FC236}">
                <a16:creationId xmlns:a16="http://schemas.microsoft.com/office/drawing/2014/main" id="{B7F72127-5447-4BD8-A97D-B50942041A67}"/>
              </a:ext>
            </a:extLst>
          </p:cNvPr>
          <p:cNvSpPr>
            <a:spLocks noGrp="1"/>
          </p:cNvSpPr>
          <p:nvPr>
            <p:ph idx="1"/>
          </p:nvPr>
        </p:nvSpPr>
        <p:spPr/>
        <p:txBody>
          <a:bodyPr>
            <a:normAutofit/>
          </a:bodyPr>
          <a:lstStyle/>
          <a:p>
            <a:pPr algn="just"/>
            <a:r>
              <a:rPr lang="fr-FR" sz="1800" dirty="0"/>
              <a:t>L'attribut javascript </a:t>
            </a:r>
            <a:r>
              <a:rPr lang="fr-FR" sz="1800" b="1" dirty="0" err="1"/>
              <a:t>innerHTML</a:t>
            </a:r>
            <a:r>
              <a:rPr lang="fr-FR" sz="1800" dirty="0"/>
              <a:t> de l'objet </a:t>
            </a:r>
            <a:r>
              <a:rPr lang="fr-FR" sz="1800" b="1" dirty="0" err="1"/>
              <a:t>Element</a:t>
            </a:r>
            <a:r>
              <a:rPr lang="fr-FR" sz="1800" dirty="0"/>
              <a:t> du Document Object Model HTML (DOM HTML) permet de connaître et de modifier le contenu d'une balise HTML ou XHTML (insertion direct de code HTML).</a:t>
            </a:r>
          </a:p>
          <a:p>
            <a:pPr marL="0" indent="0">
              <a:buNone/>
            </a:pPr>
            <a:r>
              <a:rPr lang="fr-FR" sz="2000" dirty="0"/>
              <a:t>Exemple:</a:t>
            </a:r>
          </a:p>
          <a:p>
            <a:pPr marL="0" indent="0">
              <a:buNone/>
            </a:pPr>
            <a:r>
              <a:rPr lang="fr-FR" sz="2000" dirty="0"/>
              <a:t>&lt;html&gt;</a:t>
            </a:r>
            <a:br>
              <a:rPr lang="fr-FR" sz="2000" dirty="0"/>
            </a:br>
            <a:r>
              <a:rPr lang="fr-FR" sz="2000" dirty="0"/>
              <a:t>&lt;body&gt;</a:t>
            </a:r>
            <a:br>
              <a:rPr lang="fr-FR" sz="2000" dirty="0"/>
            </a:br>
            <a:r>
              <a:rPr lang="fr-FR" sz="2000" dirty="0"/>
              <a:t>&lt;p id="p1"&gt;Hello World!&lt;/p&gt;</a:t>
            </a:r>
            <a:br>
              <a:rPr lang="fr-FR" sz="2000" dirty="0"/>
            </a:br>
            <a:r>
              <a:rPr lang="fr-FR" sz="2000" dirty="0"/>
              <a:t>&lt;script&gt;</a:t>
            </a:r>
            <a:br>
              <a:rPr lang="fr-FR" sz="2000" dirty="0"/>
            </a:br>
            <a:r>
              <a:rPr lang="fr-FR" sz="2000" dirty="0" err="1"/>
              <a:t>document.getElementById</a:t>
            </a:r>
            <a:r>
              <a:rPr lang="fr-FR" sz="2000" dirty="0"/>
              <a:t>("p1").</a:t>
            </a:r>
            <a:r>
              <a:rPr lang="fr-FR" sz="2000" dirty="0" err="1"/>
              <a:t>innerHTML</a:t>
            </a:r>
            <a:r>
              <a:rPr lang="fr-FR" sz="2000" dirty="0"/>
              <a:t> = "New </a:t>
            </a:r>
            <a:r>
              <a:rPr lang="fr-FR" sz="2000" dirty="0" err="1"/>
              <a:t>text</a:t>
            </a:r>
            <a:r>
              <a:rPr lang="fr-FR" sz="2000" dirty="0"/>
              <a:t>!";</a:t>
            </a:r>
            <a:br>
              <a:rPr lang="fr-FR" sz="2000" dirty="0"/>
            </a:br>
            <a:r>
              <a:rPr lang="fr-FR" sz="2000" dirty="0"/>
              <a:t>&lt;/script&gt;</a:t>
            </a:r>
            <a:br>
              <a:rPr lang="fr-FR" sz="2000" dirty="0"/>
            </a:br>
            <a:r>
              <a:rPr lang="fr-FR" sz="2000" dirty="0"/>
              <a:t>&lt;/body&gt;</a:t>
            </a:r>
            <a:br>
              <a:rPr lang="fr-FR" sz="2000" dirty="0"/>
            </a:br>
            <a:r>
              <a:rPr lang="fr-FR" sz="2000" dirty="0"/>
              <a:t>&lt;/html&gt; </a:t>
            </a:r>
          </a:p>
          <a:p>
            <a:pPr marL="0" indent="0" algn="just">
              <a:buNone/>
            </a:pPr>
            <a:endParaRPr lang="fr-FR" sz="1800" dirty="0"/>
          </a:p>
          <a:p>
            <a:pPr marL="0" indent="0">
              <a:buNone/>
            </a:pPr>
            <a:endParaRPr lang="fr-FR" dirty="0"/>
          </a:p>
        </p:txBody>
      </p:sp>
    </p:spTree>
    <p:extLst>
      <p:ext uri="{BB962C8B-B14F-4D97-AF65-F5344CB8AC3E}">
        <p14:creationId xmlns:p14="http://schemas.microsoft.com/office/powerpoint/2010/main" val="1469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6D6A42-F769-4445-BDBB-5522EC2D335D}"/>
              </a:ext>
            </a:extLst>
          </p:cNvPr>
          <p:cNvSpPr>
            <a:spLocks noGrp="1"/>
          </p:cNvSpPr>
          <p:nvPr>
            <p:ph type="ctrTitle"/>
          </p:nvPr>
        </p:nvSpPr>
        <p:spPr/>
        <p:txBody>
          <a:bodyPr/>
          <a:lstStyle/>
          <a:p>
            <a:r>
              <a:rPr lang="fr-FR" dirty="0"/>
              <a:t>Manipulation </a:t>
            </a:r>
            <a:r>
              <a:rPr lang="fr-FR" dirty="0" err="1"/>
              <a:t>Css</a:t>
            </a:r>
            <a:endParaRPr lang="fr-FR" dirty="0"/>
          </a:p>
        </p:txBody>
      </p:sp>
      <p:sp>
        <p:nvSpPr>
          <p:cNvPr id="3" name="Sous-titre 2">
            <a:extLst>
              <a:ext uri="{FF2B5EF4-FFF2-40B4-BE49-F238E27FC236}">
                <a16:creationId xmlns:a16="http://schemas.microsoft.com/office/drawing/2014/main" id="{606E5752-B607-46EF-AB80-5C52A185923E}"/>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39990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50AE92F7-4F7E-4F54-9AC2-421894C537C5}"/>
              </a:ext>
            </a:extLst>
          </p:cNvPr>
          <p:cNvSpPr/>
          <p:nvPr/>
        </p:nvSpPr>
        <p:spPr>
          <a:xfrm>
            <a:off x="1485900" y="3789040"/>
            <a:ext cx="10009112"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spcAft>
                <a:spcPts val="600"/>
              </a:spcAft>
            </a:pPr>
            <a:r>
              <a:rPr lang="fr-FR" b="1" dirty="0">
                <a:effectLst>
                  <a:outerShdw blurRad="38100" dist="38100" dir="2700000" algn="tl">
                    <a:srgbClr val="000000">
                      <a:alpha val="43137"/>
                    </a:srgbClr>
                  </a:outerShdw>
                </a:effectLst>
              </a:rPr>
              <a:t>Règle générale</a:t>
            </a:r>
          </a:p>
          <a:p>
            <a:pPr>
              <a:spcBef>
                <a:spcPts val="600"/>
              </a:spcBef>
              <a:spcAft>
                <a:spcPts val="600"/>
              </a:spcAft>
            </a:pPr>
            <a:r>
              <a:rPr lang="fr-FR" dirty="0"/>
              <a:t>On peut changer de cette façon n’importe quelle propriété CSS, d’un nœud. Le nom de la propriété en JavaScript est identique au nom CSS, sauf que les traits d’unions sont remplacés par une majuscule sur la lettre suivante. Les valeurs des propriétés en JavaScript sont identiques aux valeurs CSS (mais doivent être mis entre guillemets). </a:t>
            </a:r>
            <a:br>
              <a:rPr lang="fr-FR" dirty="0"/>
            </a:br>
            <a:br>
              <a:rPr lang="fr-FR" dirty="0"/>
            </a:br>
            <a:br>
              <a:rPr lang="fr-FR" dirty="0"/>
            </a:br>
            <a:endParaRPr lang="fr-FR" dirty="0"/>
          </a:p>
        </p:txBody>
      </p:sp>
      <p:sp>
        <p:nvSpPr>
          <p:cNvPr id="2" name="Titre 1">
            <a:extLst>
              <a:ext uri="{FF2B5EF4-FFF2-40B4-BE49-F238E27FC236}">
                <a16:creationId xmlns:a16="http://schemas.microsoft.com/office/drawing/2014/main" id="{2032FDC5-F627-4829-A489-3BEF046E3469}"/>
              </a:ext>
            </a:extLst>
          </p:cNvPr>
          <p:cNvSpPr>
            <a:spLocks noGrp="1"/>
          </p:cNvSpPr>
          <p:nvPr>
            <p:ph type="title"/>
          </p:nvPr>
        </p:nvSpPr>
        <p:spPr/>
        <p:txBody>
          <a:bodyPr/>
          <a:lstStyle/>
          <a:p>
            <a:r>
              <a:rPr lang="fr-FR" dirty="0"/>
              <a:t>Manipulation CSS</a:t>
            </a:r>
          </a:p>
        </p:txBody>
      </p:sp>
      <p:sp>
        <p:nvSpPr>
          <p:cNvPr id="3" name="Espace réservé du contenu 2">
            <a:extLst>
              <a:ext uri="{FF2B5EF4-FFF2-40B4-BE49-F238E27FC236}">
                <a16:creationId xmlns:a16="http://schemas.microsoft.com/office/drawing/2014/main" id="{E84F1B87-3C18-4DAC-9415-C933F84296D3}"/>
              </a:ext>
            </a:extLst>
          </p:cNvPr>
          <p:cNvSpPr>
            <a:spLocks noGrp="1"/>
          </p:cNvSpPr>
          <p:nvPr>
            <p:ph idx="1"/>
          </p:nvPr>
        </p:nvSpPr>
        <p:spPr>
          <a:xfrm>
            <a:off x="1593436" y="1600200"/>
            <a:ext cx="9782801" cy="1972816"/>
          </a:xfrm>
        </p:spPr>
        <p:txBody>
          <a:bodyPr anchor="ctr">
            <a:noAutofit/>
          </a:bodyPr>
          <a:lstStyle/>
          <a:p>
            <a:r>
              <a:rPr lang="fr-FR" sz="1800" dirty="0" err="1">
                <a:solidFill>
                  <a:srgbClr val="FF0000"/>
                </a:solidFill>
              </a:rPr>
              <a:t>node.className</a:t>
            </a:r>
            <a:r>
              <a:rPr lang="fr-FR" sz="1800" dirty="0">
                <a:solidFill>
                  <a:srgbClr val="FF0000"/>
                </a:solidFill>
              </a:rPr>
              <a:t>="</a:t>
            </a:r>
            <a:r>
              <a:rPr lang="fr-FR" sz="1800" dirty="0" err="1">
                <a:solidFill>
                  <a:srgbClr val="FF0000"/>
                </a:solidFill>
              </a:rPr>
              <a:t>nouvelle_classe</a:t>
            </a:r>
            <a:r>
              <a:rPr lang="fr-FR" sz="1800" dirty="0">
                <a:solidFill>
                  <a:srgbClr val="FF0000"/>
                </a:solidFill>
              </a:rPr>
              <a:t>" </a:t>
            </a:r>
            <a:r>
              <a:rPr lang="fr-FR" sz="1800" dirty="0"/>
              <a:t>pour changer le nom de la classe CSS à laquelle appartient le nœud.</a:t>
            </a:r>
          </a:p>
          <a:p>
            <a:r>
              <a:rPr lang="fr-FR" sz="1800" dirty="0" err="1">
                <a:solidFill>
                  <a:srgbClr val="FF0000"/>
                </a:solidFill>
              </a:rPr>
              <a:t>node.style.borderStyle</a:t>
            </a:r>
            <a:r>
              <a:rPr lang="fr-FR" sz="1800" dirty="0">
                <a:solidFill>
                  <a:srgbClr val="FF0000"/>
                </a:solidFill>
              </a:rPr>
              <a:t>="valeur" </a:t>
            </a:r>
            <a:r>
              <a:rPr lang="fr-FR" sz="1800" dirty="0"/>
              <a:t>pour changer le style de bordure d’un nœud.</a:t>
            </a:r>
          </a:p>
          <a:p>
            <a:r>
              <a:rPr lang="fr-FR" sz="1800" dirty="0" err="1">
                <a:solidFill>
                  <a:srgbClr val="FF0000"/>
                </a:solidFill>
              </a:rPr>
              <a:t>node.style.visibility</a:t>
            </a:r>
            <a:r>
              <a:rPr lang="fr-FR" sz="1800" dirty="0">
                <a:solidFill>
                  <a:srgbClr val="FF0000"/>
                </a:solidFill>
              </a:rPr>
              <a:t>="valeur" </a:t>
            </a:r>
            <a:r>
              <a:rPr lang="fr-FR" sz="1800" dirty="0"/>
              <a:t>pour changer la visibilité d’un nœud</a:t>
            </a:r>
            <a:br>
              <a:rPr lang="fr-FR" sz="1800" dirty="0"/>
            </a:br>
            <a:r>
              <a:rPr lang="fr-FR" sz="1800" dirty="0" err="1"/>
              <a:t>node.style.display</a:t>
            </a:r>
            <a:r>
              <a:rPr lang="fr-FR" sz="1800" dirty="0"/>
              <a:t>="valeur" pour changer la propriété CSS display d’un nœud. </a:t>
            </a:r>
            <a:br>
              <a:rPr lang="fr-FR" sz="1800" dirty="0"/>
            </a:br>
            <a:endParaRPr lang="fr-FR" sz="1800" dirty="0"/>
          </a:p>
        </p:txBody>
      </p:sp>
    </p:spTree>
    <p:extLst>
      <p:ext uri="{BB962C8B-B14F-4D97-AF65-F5344CB8AC3E}">
        <p14:creationId xmlns:p14="http://schemas.microsoft.com/office/powerpoint/2010/main" val="320747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EBAB01-EB7F-4E10-8E29-127439C89721}"/>
              </a:ext>
            </a:extLst>
          </p:cNvPr>
          <p:cNvSpPr>
            <a:spLocks noGrp="1"/>
          </p:cNvSpPr>
          <p:nvPr>
            <p:ph type="title"/>
          </p:nvPr>
        </p:nvSpPr>
        <p:spPr/>
        <p:txBody>
          <a:bodyPr/>
          <a:lstStyle/>
          <a:p>
            <a:r>
              <a:rPr lang="fr-FR" dirty="0"/>
              <a:t>Manipulation CSS</a:t>
            </a:r>
          </a:p>
        </p:txBody>
      </p:sp>
      <p:sp>
        <p:nvSpPr>
          <p:cNvPr id="3" name="Espace réservé du contenu 2">
            <a:extLst>
              <a:ext uri="{FF2B5EF4-FFF2-40B4-BE49-F238E27FC236}">
                <a16:creationId xmlns:a16="http://schemas.microsoft.com/office/drawing/2014/main" id="{7589A90D-4B44-4557-93BA-3B5FF79F3F9B}"/>
              </a:ext>
            </a:extLst>
          </p:cNvPr>
          <p:cNvSpPr>
            <a:spLocks noGrp="1"/>
          </p:cNvSpPr>
          <p:nvPr>
            <p:ph idx="1"/>
          </p:nvPr>
        </p:nvSpPr>
        <p:spPr/>
        <p:txBody>
          <a:bodyPr>
            <a:normAutofit/>
          </a:bodyPr>
          <a:lstStyle/>
          <a:p>
            <a:pPr marL="0" indent="0">
              <a:buNone/>
            </a:pPr>
            <a:br>
              <a:rPr lang="fr-FR" sz="1800" dirty="0"/>
            </a:br>
            <a:endParaRPr lang="fr-FR" sz="1800" dirty="0"/>
          </a:p>
          <a:p>
            <a:endParaRPr lang="fr-FR" sz="1800" dirty="0"/>
          </a:p>
          <a:p>
            <a:endParaRPr lang="fr-FR" sz="1800" dirty="0"/>
          </a:p>
          <a:p>
            <a:endParaRPr lang="fr-FR" sz="1800" dirty="0"/>
          </a:p>
          <a:p>
            <a:endParaRPr lang="fr-FR" sz="1800" dirty="0"/>
          </a:p>
          <a:p>
            <a:endParaRPr lang="fr-FR" sz="1800" dirty="0"/>
          </a:p>
          <a:p>
            <a:pPr marL="0" indent="0">
              <a:buNone/>
            </a:pPr>
            <a:r>
              <a:rPr lang="fr-FR" sz="1800" dirty="0"/>
              <a:t>Explication : </a:t>
            </a:r>
          </a:p>
          <a:p>
            <a:pPr marL="0" indent="0">
              <a:buNone/>
            </a:pPr>
            <a:r>
              <a:rPr lang="fr-FR" sz="1800" dirty="0"/>
              <a:t>L’exemple contient un paragraphe avec le nom id </a:t>
            </a:r>
            <a:r>
              <a:rPr lang="fr-FR" sz="1800" i="1" dirty="0">
                <a:solidFill>
                  <a:srgbClr val="FF0000"/>
                </a:solidFill>
              </a:rPr>
              <a:t>paragraphe</a:t>
            </a:r>
            <a:r>
              <a:rPr lang="fr-FR" sz="1800" i="1" dirty="0"/>
              <a:t> </a:t>
            </a:r>
            <a:r>
              <a:rPr lang="fr-FR" sz="1800" dirty="0"/>
              <a:t>et un lien qui si on le clique appelle la fonction </a:t>
            </a:r>
            <a:r>
              <a:rPr lang="fr-FR" sz="1800" i="1" dirty="0"/>
              <a:t>Test()</a:t>
            </a:r>
            <a:r>
              <a:rPr lang="fr-FR" sz="1800" dirty="0"/>
              <a:t>. Cette fonction change la propriété CSS </a:t>
            </a:r>
            <a:r>
              <a:rPr lang="fr-FR" sz="1800" i="1" dirty="0" err="1"/>
              <a:t>color</a:t>
            </a:r>
            <a:r>
              <a:rPr lang="fr-FR" sz="1800" i="1" dirty="0"/>
              <a:t> </a:t>
            </a:r>
            <a:r>
              <a:rPr lang="fr-FR" sz="1800" dirty="0"/>
              <a:t>du paragraphe, de telle sorte que le paragraphe perde sa couleur rouge et devienne bleu. </a:t>
            </a:r>
            <a:br>
              <a:rPr lang="fr-FR" sz="1800" dirty="0"/>
            </a:br>
            <a:endParaRPr lang="fr-FR" sz="1800" dirty="0"/>
          </a:p>
        </p:txBody>
      </p:sp>
      <p:sp>
        <p:nvSpPr>
          <p:cNvPr id="4" name="Rectangle : coins arrondis 3">
            <a:extLst>
              <a:ext uri="{FF2B5EF4-FFF2-40B4-BE49-F238E27FC236}">
                <a16:creationId xmlns:a16="http://schemas.microsoft.com/office/drawing/2014/main" id="{C3E44E52-05D5-4523-99C0-DB305FF3EFAB}"/>
              </a:ext>
            </a:extLst>
          </p:cNvPr>
          <p:cNvSpPr/>
          <p:nvPr/>
        </p:nvSpPr>
        <p:spPr>
          <a:xfrm>
            <a:off x="1912328" y="1417637"/>
            <a:ext cx="9145016" cy="28754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a:t>Exemple:</a:t>
            </a:r>
          </a:p>
          <a:p>
            <a:r>
              <a:rPr lang="fr-FR" dirty="0"/>
              <a:t>JavaScript :</a:t>
            </a:r>
            <a:br>
              <a:rPr lang="fr-FR" dirty="0"/>
            </a:br>
            <a:r>
              <a:rPr lang="fr-FR" dirty="0"/>
              <a:t>function Test() {</a:t>
            </a:r>
            <a:br>
              <a:rPr lang="fr-FR" dirty="0"/>
            </a:br>
            <a:r>
              <a:rPr lang="fr-FR" dirty="0" err="1"/>
              <a:t>document.getElementById</a:t>
            </a:r>
            <a:r>
              <a:rPr lang="fr-FR" dirty="0"/>
              <a:t>("paragraphe").</a:t>
            </a:r>
            <a:r>
              <a:rPr lang="fr-FR" dirty="0" err="1"/>
              <a:t>style.color</a:t>
            </a:r>
            <a:r>
              <a:rPr lang="fr-FR" dirty="0"/>
              <a:t> = "</a:t>
            </a:r>
            <a:r>
              <a:rPr lang="fr-FR" dirty="0" err="1"/>
              <a:t>blue</a:t>
            </a:r>
            <a:r>
              <a:rPr lang="fr-FR" dirty="0"/>
              <a:t>";</a:t>
            </a:r>
            <a:br>
              <a:rPr lang="fr-FR" dirty="0"/>
            </a:br>
            <a:r>
              <a:rPr lang="fr-FR" dirty="0"/>
              <a:t>}</a:t>
            </a:r>
            <a:br>
              <a:rPr lang="fr-FR" dirty="0"/>
            </a:br>
            <a:r>
              <a:rPr lang="fr-FR" dirty="0"/>
              <a:t>HTML :</a:t>
            </a:r>
            <a:br>
              <a:rPr lang="fr-FR" dirty="0"/>
            </a:br>
            <a:r>
              <a:rPr lang="fr-FR" dirty="0"/>
              <a:t>&lt;p id="paragraphe" style="</a:t>
            </a:r>
            <a:r>
              <a:rPr lang="fr-FR" dirty="0" err="1"/>
              <a:t>color</a:t>
            </a:r>
            <a:r>
              <a:rPr lang="fr-FR" dirty="0"/>
              <a:t>: </a:t>
            </a:r>
            <a:r>
              <a:rPr lang="fr-FR" dirty="0" err="1"/>
              <a:t>red</a:t>
            </a:r>
            <a:r>
              <a:rPr lang="fr-FR" dirty="0"/>
              <a:t>;"&gt;un texte&lt;/p&gt;</a:t>
            </a:r>
            <a:br>
              <a:rPr lang="fr-FR" dirty="0"/>
            </a:br>
            <a:r>
              <a:rPr lang="fr-FR" dirty="0"/>
              <a:t>&lt;a href="" </a:t>
            </a:r>
            <a:r>
              <a:rPr lang="fr-FR" dirty="0" err="1"/>
              <a:t>onclick</a:t>
            </a:r>
            <a:r>
              <a:rPr lang="fr-FR" dirty="0"/>
              <a:t>="Test()"&gt;Test&lt;/a&gt;</a:t>
            </a:r>
            <a:br>
              <a:rPr lang="fr-FR" dirty="0"/>
            </a:br>
            <a:endParaRPr lang="fr-FR" dirty="0"/>
          </a:p>
        </p:txBody>
      </p:sp>
    </p:spTree>
    <p:extLst>
      <p:ext uri="{BB962C8B-B14F-4D97-AF65-F5344CB8AC3E}">
        <p14:creationId xmlns:p14="http://schemas.microsoft.com/office/powerpoint/2010/main" val="396461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7B3D3-D4F4-44A9-A2C2-456C880EF6A1}"/>
              </a:ext>
            </a:extLst>
          </p:cNvPr>
          <p:cNvSpPr>
            <a:spLocks noGrp="1"/>
          </p:cNvSpPr>
          <p:nvPr>
            <p:ph type="ctrTitle"/>
          </p:nvPr>
        </p:nvSpPr>
        <p:spPr/>
        <p:txBody>
          <a:bodyPr/>
          <a:lstStyle/>
          <a:p>
            <a:r>
              <a:rPr lang="fr-FR" dirty="0"/>
              <a:t>Fonctions prédéfinies</a:t>
            </a:r>
          </a:p>
        </p:txBody>
      </p:sp>
      <p:sp>
        <p:nvSpPr>
          <p:cNvPr id="3" name="Sous-titre 2">
            <a:extLst>
              <a:ext uri="{FF2B5EF4-FFF2-40B4-BE49-F238E27FC236}">
                <a16:creationId xmlns:a16="http://schemas.microsoft.com/office/drawing/2014/main" id="{729E4780-7A97-4AF3-A601-B923E8C92768}"/>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1955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p:cNvSpPr>
            <a:spLocks noGrp="1" noChangeArrowheads="1"/>
          </p:cNvSpPr>
          <p:nvPr>
            <p:ph type="title"/>
          </p:nvPr>
        </p:nvSpPr>
        <p:spPr>
          <a:xfrm>
            <a:off x="1903383" y="428604"/>
            <a:ext cx="8229600" cy="571504"/>
          </a:xfrm>
        </p:spPr>
        <p:txBody>
          <a:bodyPr>
            <a:normAutofit fontScale="90000"/>
          </a:bodyPr>
          <a:lstStyle/>
          <a:p>
            <a:pPr>
              <a:defRPr/>
            </a:pPr>
            <a:r>
              <a:rPr lang="fr-FR" dirty="0">
                <a:cs typeface="Times New Roman" pitchFamily="18" charset="0"/>
              </a:rPr>
              <a:t>Fonctions </a:t>
            </a:r>
            <a:r>
              <a:rPr lang="fr-FR" dirty="0"/>
              <a:t>prédéfinies (1)</a:t>
            </a:r>
          </a:p>
        </p:txBody>
      </p:sp>
      <p:sp>
        <p:nvSpPr>
          <p:cNvPr id="1367043" name="Rectangle 3"/>
          <p:cNvSpPr>
            <a:spLocks noGrp="1" noChangeArrowheads="1"/>
          </p:cNvSpPr>
          <p:nvPr>
            <p:ph idx="1"/>
          </p:nvPr>
        </p:nvSpPr>
        <p:spPr>
          <a:xfrm>
            <a:off x="2030384" y="1214422"/>
            <a:ext cx="7936523" cy="1143008"/>
          </a:xfrm>
        </p:spPr>
        <p:txBody>
          <a:bodyPr>
            <a:normAutofit/>
          </a:bodyPr>
          <a:lstStyle/>
          <a:p>
            <a:pPr algn="l" rtl="0">
              <a:defRPr/>
            </a:pPr>
            <a:r>
              <a:rPr lang="fr-FR" b="1" dirty="0" err="1">
                <a:effectLst/>
                <a:latin typeface="Arial Unicode MS" pitchFamily="34" charset="-128"/>
                <a:ea typeface="Arial Unicode MS" pitchFamily="34" charset="-128"/>
                <a:cs typeface="Arial Unicode MS" pitchFamily="34" charset="-128"/>
              </a:rPr>
              <a:t>eval</a:t>
            </a:r>
            <a:endParaRPr lang="fr-FR" b="1" dirty="0">
              <a:cs typeface="Times New Roman" pitchFamily="18" charset="0"/>
            </a:endParaRPr>
          </a:p>
          <a:p>
            <a:pPr lvl="2" algn="l" rtl="0">
              <a:defRPr/>
            </a:pPr>
            <a:r>
              <a:rPr lang="fr-FR" dirty="0">
                <a:ea typeface="Arial Unicode MS" pitchFamily="34" charset="-128"/>
                <a:cs typeface="Arial Unicode MS" pitchFamily="34" charset="-128"/>
              </a:rPr>
              <a:t>Cette fonction exécute un code </a:t>
            </a:r>
            <a:r>
              <a:rPr lang="fr-FR" dirty="0" err="1">
                <a:ea typeface="Arial Unicode MS" pitchFamily="34" charset="-128"/>
                <a:cs typeface="Arial Unicode MS" pitchFamily="34" charset="-128"/>
              </a:rPr>
              <a:t>Javascript</a:t>
            </a:r>
            <a:r>
              <a:rPr lang="fr-FR" dirty="0">
                <a:ea typeface="Arial Unicode MS" pitchFamily="34" charset="-128"/>
                <a:cs typeface="Arial Unicode MS" pitchFamily="34" charset="-128"/>
              </a:rPr>
              <a:t> à partir d'une chaîne de caractères.</a:t>
            </a:r>
          </a:p>
          <a:p>
            <a:pPr lvl="1" algn="l" rtl="0">
              <a:defRPr/>
            </a:pPr>
            <a:endParaRPr lang="fr-FR" dirty="0">
              <a:cs typeface="Times New Roman" pitchFamily="18" charset="0"/>
            </a:endParaRPr>
          </a:p>
        </p:txBody>
      </p:sp>
      <p:sp>
        <p:nvSpPr>
          <p:cNvPr id="20484" name="Text Box 4"/>
          <p:cNvSpPr txBox="1">
            <a:spLocks noChangeArrowheads="1"/>
          </p:cNvSpPr>
          <p:nvPr/>
        </p:nvSpPr>
        <p:spPr bwMode="auto">
          <a:xfrm>
            <a:off x="1754637" y="2500306"/>
            <a:ext cx="8699561" cy="4154984"/>
          </a:xfrm>
          <a:prstGeom prst="rect">
            <a:avLst/>
          </a:prstGeom>
          <a:solidFill>
            <a:srgbClr val="FFFFFF"/>
          </a:solidFill>
          <a:ln w="12700">
            <a:solidFill>
              <a:schemeClr val="hlink"/>
            </a:solidFill>
            <a:miter lim="800000"/>
            <a:headEnd/>
            <a:tailEnd/>
          </a:ln>
        </p:spPr>
        <p:txBody>
          <a:bodyPr wrap="square">
            <a:spAutoFit/>
          </a:bodyPr>
          <a:lstStyle/>
          <a:p>
            <a:r>
              <a:rPr lang="fr-FR" dirty="0">
                <a:solidFill>
                  <a:srgbClr val="990000"/>
                </a:solidFill>
                <a:latin typeface="Arial Unicode MS" pitchFamily="34" charset="-128"/>
                <a:ea typeface="Arial Unicode MS" pitchFamily="34" charset="-128"/>
                <a:cs typeface="Arial Unicode MS" pitchFamily="34" charset="-128"/>
              </a:rPr>
              <a:t> </a:t>
            </a:r>
            <a:r>
              <a:rPr lang="fr-FR" sz="1600" dirty="0">
                <a:latin typeface="Arial Unicode MS" pitchFamily="34" charset="-128"/>
                <a:ea typeface="Arial Unicode MS" pitchFamily="34" charset="-128"/>
                <a:cs typeface="Arial Unicode MS" pitchFamily="34" charset="-128"/>
              </a:rPr>
              <a:t>&lt;html&gt;</a:t>
            </a:r>
          </a:p>
          <a:p>
            <a:r>
              <a:rPr lang="fr-FR" sz="1600" dirty="0">
                <a:latin typeface="Arial Unicode MS" pitchFamily="34" charset="-128"/>
                <a:ea typeface="Arial Unicode MS" pitchFamily="34" charset="-128"/>
                <a:cs typeface="Arial Unicode MS" pitchFamily="34" charset="-128"/>
              </a:rPr>
              <a:t>&lt;</a:t>
            </a:r>
            <a:r>
              <a:rPr lang="fr-FR" sz="1600" dirty="0" err="1">
                <a:latin typeface="Arial Unicode MS" pitchFamily="34" charset="-128"/>
                <a:ea typeface="Arial Unicode MS" pitchFamily="34" charset="-128"/>
                <a:cs typeface="Arial Unicode MS" pitchFamily="34" charset="-128"/>
              </a:rPr>
              <a:t>head</a:t>
            </a:r>
            <a:r>
              <a:rPr lang="fr-FR" sz="1600" dirty="0">
                <a:latin typeface="Arial Unicode MS" pitchFamily="34" charset="-128"/>
                <a:ea typeface="Arial Unicode MS" pitchFamily="34" charset="-128"/>
                <a:cs typeface="Arial Unicode MS" pitchFamily="34" charset="-128"/>
              </a:rPr>
              <a:t>&gt;&lt;</a:t>
            </a:r>
            <a:r>
              <a:rPr lang="fr-FR" sz="1600" dirty="0" err="1">
                <a:latin typeface="Arial Unicode MS" pitchFamily="34" charset="-128"/>
                <a:ea typeface="Arial Unicode MS" pitchFamily="34" charset="-128"/>
                <a:cs typeface="Arial Unicode MS" pitchFamily="34" charset="-128"/>
              </a:rPr>
              <a:t>title</a:t>
            </a:r>
            <a:r>
              <a:rPr lang="fr-FR" sz="1600" dirty="0">
                <a:latin typeface="Arial Unicode MS" pitchFamily="34" charset="-128"/>
                <a:ea typeface="Arial Unicode MS" pitchFamily="34" charset="-128"/>
                <a:cs typeface="Arial Unicode MS" pitchFamily="34" charset="-128"/>
              </a:rPr>
              <a:t>&gt;Evaluation des expressions mathématiques&lt;/</a:t>
            </a:r>
            <a:r>
              <a:rPr lang="fr-FR" sz="1600" dirty="0" err="1">
                <a:latin typeface="Arial Unicode MS" pitchFamily="34" charset="-128"/>
                <a:ea typeface="Arial Unicode MS" pitchFamily="34" charset="-128"/>
                <a:cs typeface="Arial Unicode MS" pitchFamily="34" charset="-128"/>
              </a:rPr>
              <a:t>title</a:t>
            </a:r>
            <a:r>
              <a:rPr lang="fr-FR" sz="1600" dirty="0">
                <a:latin typeface="Arial Unicode MS" pitchFamily="34" charset="-128"/>
                <a:ea typeface="Arial Unicode MS" pitchFamily="34" charset="-128"/>
                <a:cs typeface="Arial Unicode MS" pitchFamily="34" charset="-128"/>
              </a:rPr>
              <a:t>&gt;</a:t>
            </a:r>
          </a:p>
          <a:p>
            <a:r>
              <a:rPr lang="fr-FR" sz="1600" dirty="0">
                <a:latin typeface="Arial Unicode MS" pitchFamily="34" charset="-128"/>
                <a:ea typeface="Arial Unicode MS" pitchFamily="34" charset="-128"/>
                <a:cs typeface="Arial Unicode MS" pitchFamily="34" charset="-128"/>
              </a:rPr>
              <a:t>&lt;/</a:t>
            </a:r>
            <a:r>
              <a:rPr lang="fr-FR" sz="1600" dirty="0" err="1">
                <a:latin typeface="Arial Unicode MS" pitchFamily="34" charset="-128"/>
                <a:ea typeface="Arial Unicode MS" pitchFamily="34" charset="-128"/>
                <a:cs typeface="Arial Unicode MS" pitchFamily="34" charset="-128"/>
              </a:rPr>
              <a:t>head</a:t>
            </a:r>
            <a:r>
              <a:rPr lang="fr-FR" sz="1600" dirty="0">
                <a:latin typeface="Arial Unicode MS" pitchFamily="34" charset="-128"/>
                <a:ea typeface="Arial Unicode MS" pitchFamily="34" charset="-128"/>
                <a:cs typeface="Arial Unicode MS" pitchFamily="34" charset="-128"/>
              </a:rPr>
              <a:t>&gt;</a:t>
            </a:r>
          </a:p>
          <a:p>
            <a:r>
              <a:rPr lang="fr-FR" sz="1600" dirty="0">
                <a:latin typeface="Arial Unicode MS" pitchFamily="34" charset="-128"/>
                <a:ea typeface="Arial Unicode MS" pitchFamily="34" charset="-128"/>
                <a:cs typeface="Arial Unicode MS" pitchFamily="34" charset="-128"/>
              </a:rPr>
              <a:t>&lt;body&gt;</a:t>
            </a:r>
          </a:p>
          <a:p>
            <a:r>
              <a:rPr lang="fr-FR" sz="1600" dirty="0">
                <a:latin typeface="Arial Unicode MS" pitchFamily="34" charset="-128"/>
                <a:ea typeface="Arial Unicode MS" pitchFamily="34" charset="-128"/>
                <a:cs typeface="Arial Unicode MS" pitchFamily="34" charset="-128"/>
              </a:rPr>
              <a:t>&lt;script </a:t>
            </a:r>
            <a:r>
              <a:rPr lang="fr-FR" sz="1600" dirty="0" err="1">
                <a:latin typeface="Arial Unicode MS" pitchFamily="34" charset="-128"/>
                <a:ea typeface="Arial Unicode MS" pitchFamily="34" charset="-128"/>
                <a:cs typeface="Arial Unicode MS" pitchFamily="34" charset="-128"/>
              </a:rPr>
              <a:t>langague</a:t>
            </a:r>
            <a:r>
              <a:rPr lang="fr-FR" sz="1600" dirty="0">
                <a:latin typeface="Arial Unicode MS" pitchFamily="34" charset="-128"/>
                <a:ea typeface="Arial Unicode MS" pitchFamily="34" charset="-128"/>
                <a:cs typeface="Arial Unicode MS" pitchFamily="34" charset="-128"/>
              </a:rPr>
              <a:t>="JavaScript"&gt;  </a:t>
            </a:r>
          </a:p>
          <a:p>
            <a:r>
              <a:rPr lang="fr-FR" sz="1600" dirty="0">
                <a:latin typeface="Arial Unicode MS" pitchFamily="34" charset="-128"/>
                <a:ea typeface="Arial Unicode MS" pitchFamily="34" charset="-128"/>
                <a:cs typeface="Arial Unicode MS" pitchFamily="34" charset="-128"/>
              </a:rPr>
              <a:t>function </a:t>
            </a:r>
            <a:r>
              <a:rPr lang="fr-FR" sz="1600" dirty="0" err="1">
                <a:latin typeface="Arial Unicode MS" pitchFamily="34" charset="-128"/>
                <a:ea typeface="Arial Unicode MS" pitchFamily="34" charset="-128"/>
                <a:cs typeface="Arial Unicode MS" pitchFamily="34" charset="-128"/>
              </a:rPr>
              <a:t>evaluation</a:t>
            </a:r>
            <a:r>
              <a:rPr lang="fr-FR" sz="1600" dirty="0">
                <a:latin typeface="Arial Unicode MS" pitchFamily="34" charset="-128"/>
                <a:ea typeface="Arial Unicode MS" pitchFamily="34" charset="-128"/>
                <a:cs typeface="Arial Unicode MS" pitchFamily="34" charset="-128"/>
              </a:rPr>
              <a:t>()  {    </a:t>
            </a:r>
          </a:p>
          <a:p>
            <a:r>
              <a:rPr lang="fr-FR" sz="1600" dirty="0" err="1">
                <a:latin typeface="Arial Unicode MS" pitchFamily="34" charset="-128"/>
                <a:ea typeface="Arial Unicode MS" pitchFamily="34" charset="-128"/>
                <a:cs typeface="Arial Unicode MS" pitchFamily="34" charset="-128"/>
              </a:rPr>
              <a:t>document.formulaire</a:t>
            </a:r>
            <a:r>
              <a:rPr lang="fr-FR" sz="1600" dirty="0">
                <a:latin typeface="Arial Unicode MS" pitchFamily="34" charset="-128"/>
                <a:ea typeface="Arial Unicode MS" pitchFamily="34" charset="-128"/>
                <a:cs typeface="Arial Unicode MS" pitchFamily="34" charset="-128"/>
              </a:rPr>
              <a:t>.</a:t>
            </a:r>
            <a:r>
              <a:rPr lang="fr-FR" sz="1600" dirty="0" err="1">
                <a:latin typeface="Arial Unicode MS" pitchFamily="34" charset="-128"/>
                <a:ea typeface="Arial Unicode MS" pitchFamily="34" charset="-128"/>
                <a:cs typeface="Arial Unicode MS" pitchFamily="34" charset="-128"/>
              </a:rPr>
              <a:t>calcul.value</a:t>
            </a:r>
            <a:r>
              <a:rPr lang="fr-FR" sz="1600" dirty="0">
                <a:latin typeface="Arial Unicode MS" pitchFamily="34" charset="-128"/>
                <a:ea typeface="Arial Unicode MS" pitchFamily="34" charset="-128"/>
                <a:cs typeface="Arial Unicode MS" pitchFamily="34" charset="-128"/>
              </a:rPr>
              <a:t>=</a:t>
            </a:r>
            <a:r>
              <a:rPr lang="fr-FR" sz="1600" dirty="0" err="1">
                <a:latin typeface="Arial Unicode MS" pitchFamily="34" charset="-128"/>
                <a:ea typeface="Arial Unicode MS" pitchFamily="34" charset="-128"/>
                <a:cs typeface="Arial Unicode MS" pitchFamily="34" charset="-128"/>
              </a:rPr>
              <a:t>eval</a:t>
            </a:r>
            <a:r>
              <a:rPr lang="fr-FR" sz="1600" dirty="0">
                <a:latin typeface="Arial Unicode MS" pitchFamily="34" charset="-128"/>
                <a:ea typeface="Arial Unicode MS" pitchFamily="34" charset="-128"/>
                <a:cs typeface="Arial Unicode MS" pitchFamily="34" charset="-128"/>
              </a:rPr>
              <a:t>(</a:t>
            </a:r>
            <a:r>
              <a:rPr lang="fr-FR" sz="1600" dirty="0" err="1">
                <a:latin typeface="Arial Unicode MS" pitchFamily="34" charset="-128"/>
                <a:ea typeface="Arial Unicode MS" pitchFamily="34" charset="-128"/>
                <a:cs typeface="Arial Unicode MS" pitchFamily="34" charset="-128"/>
              </a:rPr>
              <a:t>document.formulaire</a:t>
            </a:r>
            <a:r>
              <a:rPr lang="fr-FR" sz="1600" dirty="0">
                <a:latin typeface="Arial Unicode MS" pitchFamily="34" charset="-128"/>
                <a:ea typeface="Arial Unicode MS" pitchFamily="34" charset="-128"/>
                <a:cs typeface="Arial Unicode MS" pitchFamily="34" charset="-128"/>
              </a:rPr>
              <a:t>.</a:t>
            </a:r>
            <a:r>
              <a:rPr lang="fr-FR" sz="1600" dirty="0" err="1">
                <a:latin typeface="Arial Unicode MS" pitchFamily="34" charset="-128"/>
                <a:ea typeface="Arial Unicode MS" pitchFamily="34" charset="-128"/>
                <a:cs typeface="Arial Unicode MS" pitchFamily="34" charset="-128"/>
              </a:rPr>
              <a:t>saisie.value</a:t>
            </a:r>
            <a:r>
              <a:rPr lang="fr-FR" sz="1600" dirty="0">
                <a:latin typeface="Arial Unicode MS" pitchFamily="34" charset="-128"/>
                <a:ea typeface="Arial Unicode MS" pitchFamily="34" charset="-128"/>
                <a:cs typeface="Arial Unicode MS" pitchFamily="34" charset="-128"/>
              </a:rPr>
              <a:t>);  }</a:t>
            </a:r>
          </a:p>
          <a:p>
            <a:r>
              <a:rPr lang="fr-FR" sz="1600" dirty="0">
                <a:latin typeface="Arial Unicode MS" pitchFamily="34" charset="-128"/>
                <a:ea typeface="Arial Unicode MS" pitchFamily="34" charset="-128"/>
                <a:cs typeface="Arial Unicode MS" pitchFamily="34" charset="-128"/>
              </a:rPr>
              <a:t>&lt;/script&gt;</a:t>
            </a:r>
          </a:p>
          <a:p>
            <a:r>
              <a:rPr lang="fr-FR" sz="1600" dirty="0">
                <a:latin typeface="Arial Unicode MS" pitchFamily="34" charset="-128"/>
                <a:ea typeface="Arial Unicode MS" pitchFamily="34" charset="-128"/>
                <a:cs typeface="Arial Unicode MS" pitchFamily="34" charset="-128"/>
              </a:rPr>
              <a:t>&lt;</a:t>
            </a:r>
            <a:r>
              <a:rPr lang="fr-FR" sz="1600" dirty="0" err="1">
                <a:latin typeface="Arial Unicode MS" pitchFamily="34" charset="-128"/>
                <a:ea typeface="Arial Unicode MS" pitchFamily="34" charset="-128"/>
                <a:cs typeface="Arial Unicode MS" pitchFamily="34" charset="-128"/>
              </a:rPr>
              <a:t>form</a:t>
            </a:r>
            <a:r>
              <a:rPr lang="fr-FR" sz="1600" dirty="0">
                <a:latin typeface="Arial Unicode MS" pitchFamily="34" charset="-128"/>
                <a:ea typeface="Arial Unicode MS" pitchFamily="34" charset="-128"/>
                <a:cs typeface="Arial Unicode MS" pitchFamily="34" charset="-128"/>
              </a:rPr>
              <a:t> </a:t>
            </a:r>
            <a:r>
              <a:rPr lang="fr-FR" sz="1600" dirty="0" err="1">
                <a:latin typeface="Arial Unicode MS" pitchFamily="34" charset="-128"/>
                <a:ea typeface="Arial Unicode MS" pitchFamily="34" charset="-128"/>
                <a:cs typeface="Arial Unicode MS" pitchFamily="34" charset="-128"/>
              </a:rPr>
              <a:t>name</a:t>
            </a:r>
            <a:r>
              <a:rPr lang="fr-FR" sz="1600" dirty="0">
                <a:latin typeface="Arial Unicode MS" pitchFamily="34" charset="-128"/>
                <a:ea typeface="Arial Unicode MS" pitchFamily="34" charset="-128"/>
                <a:cs typeface="Arial Unicode MS" pitchFamily="34" charset="-128"/>
              </a:rPr>
              <a:t>="formulaire"&gt;</a:t>
            </a:r>
          </a:p>
          <a:p>
            <a:r>
              <a:rPr lang="fr-FR" sz="1600" dirty="0">
                <a:latin typeface="Arial Unicode MS" pitchFamily="34" charset="-128"/>
                <a:ea typeface="Arial Unicode MS" pitchFamily="34" charset="-128"/>
                <a:cs typeface="Arial Unicode MS" pitchFamily="34" charset="-128"/>
              </a:rPr>
              <a:t>Saisissez une expression mathématique : &lt;input type="</a:t>
            </a:r>
            <a:r>
              <a:rPr lang="fr-FR" sz="1600" dirty="0" err="1">
                <a:latin typeface="Arial Unicode MS" pitchFamily="34" charset="-128"/>
                <a:ea typeface="Arial Unicode MS" pitchFamily="34" charset="-128"/>
                <a:cs typeface="Arial Unicode MS" pitchFamily="34" charset="-128"/>
              </a:rPr>
              <a:t>text</a:t>
            </a:r>
            <a:r>
              <a:rPr lang="fr-FR" sz="1600" dirty="0">
                <a:latin typeface="Arial Unicode MS" pitchFamily="34" charset="-128"/>
                <a:ea typeface="Arial Unicode MS" pitchFamily="34" charset="-128"/>
                <a:cs typeface="Arial Unicode MS" pitchFamily="34" charset="-128"/>
              </a:rPr>
              <a:t>" </a:t>
            </a:r>
            <a:r>
              <a:rPr lang="fr-FR" sz="1600" dirty="0" err="1">
                <a:latin typeface="Arial Unicode MS" pitchFamily="34" charset="-128"/>
                <a:ea typeface="Arial Unicode MS" pitchFamily="34" charset="-128"/>
                <a:cs typeface="Arial Unicode MS" pitchFamily="34" charset="-128"/>
              </a:rPr>
              <a:t>name</a:t>
            </a:r>
            <a:r>
              <a:rPr lang="fr-FR" sz="1600" dirty="0">
                <a:latin typeface="Arial Unicode MS" pitchFamily="34" charset="-128"/>
                <a:ea typeface="Arial Unicode MS" pitchFamily="34" charset="-128"/>
                <a:cs typeface="Arial Unicode MS" pitchFamily="34" charset="-128"/>
              </a:rPr>
              <a:t>="saisie"</a:t>
            </a:r>
          </a:p>
          <a:p>
            <a:r>
              <a:rPr lang="fr-FR" sz="1600" dirty="0" err="1">
                <a:latin typeface="Arial Unicode MS" pitchFamily="34" charset="-128"/>
                <a:ea typeface="Arial Unicode MS" pitchFamily="34" charset="-128"/>
                <a:cs typeface="Arial Unicode MS" pitchFamily="34" charset="-128"/>
              </a:rPr>
              <a:t>maxlength</a:t>
            </a:r>
            <a:r>
              <a:rPr lang="fr-FR" sz="1600" dirty="0">
                <a:latin typeface="Arial Unicode MS" pitchFamily="34" charset="-128"/>
                <a:ea typeface="Arial Unicode MS" pitchFamily="34" charset="-128"/>
                <a:cs typeface="Arial Unicode MS" pitchFamily="34" charset="-128"/>
              </a:rPr>
              <a:t>="40" size="40"&gt;    </a:t>
            </a:r>
          </a:p>
          <a:p>
            <a:r>
              <a:rPr lang="fr-FR" sz="1600" dirty="0">
                <a:latin typeface="Arial Unicode MS" pitchFamily="34" charset="-128"/>
                <a:ea typeface="Arial Unicode MS" pitchFamily="34" charset="-128"/>
                <a:cs typeface="Arial Unicode MS" pitchFamily="34" charset="-128"/>
              </a:rPr>
              <a:t>&lt;Input type="</a:t>
            </a:r>
            <a:r>
              <a:rPr lang="fr-FR" sz="1600" dirty="0" err="1">
                <a:latin typeface="Arial Unicode MS" pitchFamily="34" charset="-128"/>
                <a:ea typeface="Arial Unicode MS" pitchFamily="34" charset="-128"/>
                <a:cs typeface="Arial Unicode MS" pitchFamily="34" charset="-128"/>
              </a:rPr>
              <a:t>button</a:t>
            </a:r>
            <a:r>
              <a:rPr lang="fr-FR" sz="1600" dirty="0">
                <a:latin typeface="Arial Unicode MS" pitchFamily="34" charset="-128"/>
                <a:ea typeface="Arial Unicode MS" pitchFamily="34" charset="-128"/>
                <a:cs typeface="Arial Unicode MS" pitchFamily="34" charset="-128"/>
              </a:rPr>
              <a:t>" value="</a:t>
            </a:r>
            <a:r>
              <a:rPr lang="fr-FR" sz="1600" dirty="0" err="1">
                <a:latin typeface="Arial Unicode MS" pitchFamily="34" charset="-128"/>
                <a:ea typeface="Arial Unicode MS" pitchFamily="34" charset="-128"/>
                <a:cs typeface="Arial Unicode MS" pitchFamily="34" charset="-128"/>
              </a:rPr>
              <a:t>evaluation</a:t>
            </a:r>
            <a:r>
              <a:rPr lang="fr-FR" sz="1600" dirty="0">
                <a:latin typeface="Arial Unicode MS" pitchFamily="34" charset="-128"/>
                <a:ea typeface="Arial Unicode MS" pitchFamily="34" charset="-128"/>
                <a:cs typeface="Arial Unicode MS" pitchFamily="34" charset="-128"/>
              </a:rPr>
              <a:t>." </a:t>
            </a:r>
            <a:r>
              <a:rPr lang="fr-FR" sz="1600" dirty="0" err="1">
                <a:latin typeface="Arial Unicode MS" pitchFamily="34" charset="-128"/>
                <a:ea typeface="Arial Unicode MS" pitchFamily="34" charset="-128"/>
                <a:cs typeface="Arial Unicode MS" pitchFamily="34" charset="-128"/>
              </a:rPr>
              <a:t>onClick</a:t>
            </a:r>
            <a:r>
              <a:rPr lang="fr-FR" sz="1600" dirty="0">
                <a:latin typeface="Arial Unicode MS" pitchFamily="34" charset="-128"/>
                <a:ea typeface="Arial Unicode MS" pitchFamily="34" charset="-128"/>
                <a:cs typeface="Arial Unicode MS" pitchFamily="34" charset="-128"/>
              </a:rPr>
              <a:t>="</a:t>
            </a:r>
            <a:r>
              <a:rPr lang="fr-FR" sz="1600" dirty="0" err="1">
                <a:latin typeface="Arial Unicode MS" pitchFamily="34" charset="-128"/>
                <a:ea typeface="Arial Unicode MS" pitchFamily="34" charset="-128"/>
                <a:cs typeface="Arial Unicode MS" pitchFamily="34" charset="-128"/>
              </a:rPr>
              <a:t>evaluation</a:t>
            </a:r>
            <a:r>
              <a:rPr lang="fr-FR" sz="1600" dirty="0">
                <a:latin typeface="Arial Unicode MS" pitchFamily="34" charset="-128"/>
                <a:ea typeface="Arial Unicode MS" pitchFamily="34" charset="-128"/>
                <a:cs typeface="Arial Unicode MS" pitchFamily="34" charset="-128"/>
              </a:rPr>
              <a:t>()"&gt;  </a:t>
            </a:r>
          </a:p>
          <a:p>
            <a:r>
              <a:rPr lang="fr-FR" sz="1600" dirty="0">
                <a:latin typeface="Arial Unicode MS" pitchFamily="34" charset="-128"/>
                <a:ea typeface="Arial Unicode MS" pitchFamily="34" charset="-128"/>
                <a:cs typeface="Arial Unicode MS" pitchFamily="34" charset="-128"/>
              </a:rPr>
              <a:t>&lt;Input type="</a:t>
            </a:r>
            <a:r>
              <a:rPr lang="fr-FR" sz="1600" dirty="0" err="1">
                <a:latin typeface="Arial Unicode MS" pitchFamily="34" charset="-128"/>
                <a:ea typeface="Arial Unicode MS" pitchFamily="34" charset="-128"/>
                <a:cs typeface="Arial Unicode MS" pitchFamily="34" charset="-128"/>
              </a:rPr>
              <a:t>text</a:t>
            </a:r>
            <a:r>
              <a:rPr lang="fr-FR" sz="1600" dirty="0">
                <a:latin typeface="Arial Unicode MS" pitchFamily="34" charset="-128"/>
                <a:ea typeface="Arial Unicode MS" pitchFamily="34" charset="-128"/>
                <a:cs typeface="Arial Unicode MS" pitchFamily="34" charset="-128"/>
              </a:rPr>
              <a:t>" </a:t>
            </a:r>
            <a:r>
              <a:rPr lang="fr-FR" sz="1600" dirty="0" err="1">
                <a:latin typeface="Arial Unicode MS" pitchFamily="34" charset="-128"/>
                <a:ea typeface="Arial Unicode MS" pitchFamily="34" charset="-128"/>
                <a:cs typeface="Arial Unicode MS" pitchFamily="34" charset="-128"/>
              </a:rPr>
              <a:t>name</a:t>
            </a:r>
            <a:r>
              <a:rPr lang="fr-FR" sz="1600" dirty="0">
                <a:latin typeface="Arial Unicode MS" pitchFamily="34" charset="-128"/>
                <a:ea typeface="Arial Unicode MS" pitchFamily="34" charset="-128"/>
                <a:cs typeface="Arial Unicode MS" pitchFamily="34" charset="-128"/>
              </a:rPr>
              <a:t>="calcul" </a:t>
            </a:r>
            <a:r>
              <a:rPr lang="fr-FR" sz="1600" dirty="0" err="1">
                <a:latin typeface="Arial Unicode MS" pitchFamily="34" charset="-128"/>
                <a:ea typeface="Arial Unicode MS" pitchFamily="34" charset="-128"/>
                <a:cs typeface="Arial Unicode MS" pitchFamily="34" charset="-128"/>
              </a:rPr>
              <a:t>maxlength</a:t>
            </a:r>
            <a:r>
              <a:rPr lang="fr-FR" sz="1600" dirty="0">
                <a:latin typeface="Arial Unicode MS" pitchFamily="34" charset="-128"/>
                <a:ea typeface="Arial Unicode MS" pitchFamily="34" charset="-128"/>
                <a:cs typeface="Arial Unicode MS" pitchFamily="34" charset="-128"/>
              </a:rPr>
              <a:t>="40" size="40"&gt;</a:t>
            </a:r>
          </a:p>
          <a:p>
            <a:r>
              <a:rPr lang="fr-FR" sz="1600" dirty="0">
                <a:latin typeface="Arial Unicode MS" pitchFamily="34" charset="-128"/>
                <a:ea typeface="Arial Unicode MS" pitchFamily="34" charset="-128"/>
                <a:cs typeface="Arial Unicode MS" pitchFamily="34" charset="-128"/>
              </a:rPr>
              <a:t>&lt;/</a:t>
            </a:r>
            <a:r>
              <a:rPr lang="fr-FR" sz="1600" dirty="0" err="1">
                <a:latin typeface="Arial Unicode MS" pitchFamily="34" charset="-128"/>
                <a:ea typeface="Arial Unicode MS" pitchFamily="34" charset="-128"/>
                <a:cs typeface="Arial Unicode MS" pitchFamily="34" charset="-128"/>
              </a:rPr>
              <a:t>form</a:t>
            </a:r>
            <a:r>
              <a:rPr lang="fr-FR" sz="1600" dirty="0">
                <a:latin typeface="Arial Unicode MS" pitchFamily="34" charset="-128"/>
                <a:ea typeface="Arial Unicode MS" pitchFamily="34" charset="-128"/>
                <a:cs typeface="Arial Unicode MS" pitchFamily="34" charset="-128"/>
              </a:rPr>
              <a:t>&gt;</a:t>
            </a:r>
          </a:p>
          <a:p>
            <a:r>
              <a:rPr lang="fr-FR" sz="1600" dirty="0">
                <a:latin typeface="Arial Unicode MS" pitchFamily="34" charset="-128"/>
                <a:ea typeface="Arial Unicode MS" pitchFamily="34" charset="-128"/>
                <a:cs typeface="Arial Unicode MS" pitchFamily="34" charset="-128"/>
              </a:rPr>
              <a:t>&lt;/body&gt;</a:t>
            </a:r>
          </a:p>
          <a:p>
            <a:r>
              <a:rPr lang="fr-FR" sz="1600" dirty="0">
                <a:latin typeface="Arial Unicode MS" pitchFamily="34" charset="-128"/>
                <a:ea typeface="Arial Unicode MS" pitchFamily="34" charset="-128"/>
                <a:cs typeface="Arial Unicode MS" pitchFamily="34" charset="-128"/>
              </a:rPr>
              <a:t>&lt;/html&gt;</a:t>
            </a:r>
          </a:p>
        </p:txBody>
      </p:sp>
    </p:spTree>
    <p:extLst>
      <p:ext uri="{BB962C8B-B14F-4D97-AF65-F5344CB8AC3E}">
        <p14:creationId xmlns:p14="http://schemas.microsoft.com/office/powerpoint/2010/main" val="704546076"/>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2"/>
          <p:cNvSpPr>
            <a:spLocks noGrp="1" noChangeArrowheads="1"/>
          </p:cNvSpPr>
          <p:nvPr>
            <p:ph type="title"/>
          </p:nvPr>
        </p:nvSpPr>
        <p:spPr>
          <a:xfrm>
            <a:off x="1903383" y="214290"/>
            <a:ext cx="8229600" cy="785818"/>
          </a:xfrm>
        </p:spPr>
        <p:txBody>
          <a:bodyPr>
            <a:normAutofit/>
          </a:bodyPr>
          <a:lstStyle/>
          <a:p>
            <a:pPr>
              <a:defRPr/>
            </a:pPr>
            <a:r>
              <a:rPr lang="fr-FR" dirty="0">
                <a:cs typeface="Times New Roman" pitchFamily="18" charset="0"/>
              </a:rPr>
              <a:t>Fonctions prédéfinies </a:t>
            </a:r>
            <a:r>
              <a:rPr lang="fr-FR" dirty="0"/>
              <a:t>(2)</a:t>
            </a:r>
          </a:p>
        </p:txBody>
      </p:sp>
      <p:sp>
        <p:nvSpPr>
          <p:cNvPr id="1368067" name="Rectangle 3"/>
          <p:cNvSpPr>
            <a:spLocks noGrp="1" noChangeArrowheads="1"/>
          </p:cNvSpPr>
          <p:nvPr>
            <p:ph idx="1"/>
          </p:nvPr>
        </p:nvSpPr>
        <p:spPr>
          <a:xfrm>
            <a:off x="2157385" y="1143000"/>
            <a:ext cx="8280428" cy="4800600"/>
          </a:xfrm>
        </p:spPr>
        <p:txBody>
          <a:bodyPr/>
          <a:lstStyle/>
          <a:p>
            <a:pPr algn="l" rtl="0">
              <a:defRPr/>
            </a:pPr>
            <a:r>
              <a:rPr lang="fr-FR" b="1" dirty="0" err="1">
                <a:cs typeface="Times New Roman" pitchFamily="18" charset="0"/>
              </a:rPr>
              <a:t>isFinite</a:t>
            </a:r>
            <a:endParaRPr lang="fr-FR" b="1" dirty="0">
              <a:cs typeface="Times New Roman" pitchFamily="18" charset="0"/>
            </a:endParaRPr>
          </a:p>
          <a:p>
            <a:pPr lvl="1" algn="just" rtl="0">
              <a:defRPr/>
            </a:pPr>
            <a:r>
              <a:rPr lang="fr-FR" dirty="0">
                <a:ea typeface="Arial Unicode MS" pitchFamily="34" charset="-128"/>
                <a:cs typeface="Arial Unicode MS" pitchFamily="34" charset="-128"/>
              </a:rPr>
              <a:t>Détermine si le paramètre est un nombre fini. Renvoie </a:t>
            </a:r>
            <a:r>
              <a:rPr lang="fr-FR" i="1" dirty="0">
                <a:ea typeface="Arial Unicode MS" pitchFamily="34" charset="-128"/>
                <a:cs typeface="Arial Unicode MS" pitchFamily="34" charset="-128"/>
              </a:rPr>
              <a:t>false</a:t>
            </a:r>
            <a:r>
              <a:rPr lang="fr-FR" dirty="0">
                <a:ea typeface="Arial Unicode MS" pitchFamily="34" charset="-128"/>
                <a:cs typeface="Arial Unicode MS" pitchFamily="34" charset="-128"/>
              </a:rPr>
              <a:t> si ce n'est pas un nombre ou l'infini positif ou infini négatif.</a:t>
            </a:r>
          </a:p>
          <a:p>
            <a:pPr lvl="1" algn="just" rtl="0">
              <a:defRPr/>
            </a:pPr>
            <a:endParaRPr lang="fr-FR" dirty="0">
              <a:ea typeface="Arial Unicode MS" pitchFamily="34" charset="-128"/>
              <a:cs typeface="Arial Unicode MS" pitchFamily="34" charset="-128"/>
            </a:endParaRPr>
          </a:p>
          <a:p>
            <a:pPr lvl="1" algn="just" rtl="0">
              <a:defRPr/>
            </a:pPr>
            <a:endParaRPr lang="fr-FR" dirty="0">
              <a:ea typeface="Arial Unicode MS" pitchFamily="34" charset="-128"/>
              <a:cs typeface="Arial Unicode MS" pitchFamily="34" charset="-128"/>
            </a:endParaRPr>
          </a:p>
          <a:p>
            <a:pPr algn="l" rtl="0">
              <a:defRPr/>
            </a:pPr>
            <a:r>
              <a:rPr lang="fr-FR" b="1" dirty="0" err="1">
                <a:cs typeface="Times New Roman" pitchFamily="18" charset="0"/>
              </a:rPr>
              <a:t>isNaN</a:t>
            </a:r>
            <a:endParaRPr lang="fr-FR" b="1" dirty="0">
              <a:cs typeface="Times New Roman" pitchFamily="18" charset="0"/>
            </a:endParaRPr>
          </a:p>
          <a:p>
            <a:pPr lvl="1" algn="l" rtl="0">
              <a:defRPr/>
            </a:pPr>
            <a:r>
              <a:rPr lang="fr-FR" dirty="0">
                <a:ea typeface="Arial Unicode MS" pitchFamily="34" charset="-128"/>
                <a:cs typeface="Arial Unicode MS" pitchFamily="34" charset="-128"/>
              </a:rPr>
              <a:t>détermine si le paramètre n’est pas un nombre (</a:t>
            </a:r>
            <a:r>
              <a:rPr lang="fr-FR" dirty="0" err="1">
                <a:ea typeface="Arial Unicode MS" pitchFamily="34" charset="-128"/>
                <a:cs typeface="Arial Unicode MS" pitchFamily="34" charset="-128"/>
              </a:rPr>
              <a:t>NaN</a:t>
            </a:r>
            <a:r>
              <a:rPr lang="fr-FR" dirty="0">
                <a:ea typeface="Arial Unicode MS" pitchFamily="34" charset="-128"/>
                <a:cs typeface="Arial Unicode MS" pitchFamily="34" charset="-128"/>
              </a:rPr>
              <a:t> : Not a </a:t>
            </a:r>
            <a:r>
              <a:rPr lang="fr-FR" dirty="0" err="1">
                <a:ea typeface="Arial Unicode MS" pitchFamily="34" charset="-128"/>
                <a:cs typeface="Arial Unicode MS" pitchFamily="34" charset="-128"/>
              </a:rPr>
              <a:t>Number</a:t>
            </a:r>
            <a:r>
              <a:rPr lang="fr-FR" dirty="0">
                <a:ea typeface="Arial Unicode MS" pitchFamily="34" charset="-128"/>
                <a:cs typeface="Arial Unicode MS" pitchFamily="34" charset="-128"/>
              </a:rPr>
              <a:t>).</a:t>
            </a:r>
            <a:endParaRPr lang="fr-FR" sz="3200" b="1" dirty="0">
              <a:ea typeface="Arial Unicode MS" pitchFamily="34" charset="-128"/>
              <a:cs typeface="Arial Unicode MS" pitchFamily="34" charset="-128"/>
            </a:endParaRPr>
          </a:p>
          <a:p>
            <a:pPr algn="l" rtl="0">
              <a:defRPr/>
            </a:pPr>
            <a:endParaRPr lang="fr-FR" dirty="0"/>
          </a:p>
        </p:txBody>
      </p:sp>
      <p:sp>
        <p:nvSpPr>
          <p:cNvPr id="21508" name="Text Box 4"/>
          <p:cNvSpPr txBox="1">
            <a:spLocks noChangeArrowheads="1"/>
          </p:cNvSpPr>
          <p:nvPr/>
        </p:nvSpPr>
        <p:spPr bwMode="auto">
          <a:xfrm>
            <a:off x="3808397" y="2928935"/>
            <a:ext cx="4335033" cy="646331"/>
          </a:xfrm>
          <a:prstGeom prst="rect">
            <a:avLst/>
          </a:prstGeom>
          <a:solidFill>
            <a:srgbClr val="FFFFFF"/>
          </a:solidFill>
          <a:ln w="12700">
            <a:solidFill>
              <a:schemeClr val="hlink"/>
            </a:solidFill>
            <a:miter lim="800000"/>
            <a:headEnd/>
            <a:tailEnd/>
          </a:ln>
        </p:spPr>
        <p:txBody>
          <a:bodyPr wrap="none">
            <a:spAutoFit/>
          </a:bodyPr>
          <a:lstStyle/>
          <a:p>
            <a:r>
              <a:rPr lang="fr-FR" dirty="0" err="1">
                <a:latin typeface="Arial Unicode MS" pitchFamily="34" charset="-128"/>
                <a:ea typeface="Arial Unicode MS" pitchFamily="34" charset="-128"/>
                <a:cs typeface="Arial Unicode MS" pitchFamily="34" charset="-128"/>
              </a:rPr>
              <a:t>isFinite</a:t>
            </a:r>
            <a:r>
              <a:rPr lang="fr-FR" dirty="0">
                <a:latin typeface="Arial Unicode MS" pitchFamily="34" charset="-128"/>
                <a:ea typeface="Arial Unicode MS" pitchFamily="34" charset="-128"/>
                <a:cs typeface="Arial Unicode MS" pitchFamily="34" charset="-128"/>
              </a:rPr>
              <a:t>(240) </a:t>
            </a:r>
            <a:r>
              <a:rPr lang="fr-FR" dirty="0">
                <a:solidFill>
                  <a:srgbClr val="6600CC"/>
                </a:solidFill>
                <a:latin typeface="Arial Unicode MS" pitchFamily="34" charset="-128"/>
                <a:ea typeface="Arial Unicode MS" pitchFamily="34" charset="-128"/>
                <a:cs typeface="Arial Unicode MS" pitchFamily="34" charset="-128"/>
              </a:rPr>
              <a:t>//retourne </a:t>
            </a:r>
            <a:r>
              <a:rPr lang="fr-FR" i="1" dirty="0" err="1">
                <a:solidFill>
                  <a:srgbClr val="6600CC"/>
                </a:solidFill>
                <a:latin typeface="Arial Unicode MS" pitchFamily="34" charset="-128"/>
                <a:ea typeface="Arial Unicode MS" pitchFamily="34" charset="-128"/>
                <a:cs typeface="Arial Unicode MS" pitchFamily="34" charset="-128"/>
              </a:rPr>
              <a:t>true</a:t>
            </a:r>
            <a:r>
              <a:rPr lang="fr-FR" dirty="0">
                <a:solidFill>
                  <a:srgbClr val="6600CC"/>
                </a:solidFill>
                <a:latin typeface="Arial Unicode MS" pitchFamily="34" charset="-128"/>
                <a:ea typeface="Arial Unicode MS" pitchFamily="34" charset="-128"/>
                <a:cs typeface="Arial Unicode MS" pitchFamily="34" charset="-128"/>
              </a:rPr>
              <a:t> </a:t>
            </a:r>
          </a:p>
          <a:p>
            <a:r>
              <a:rPr lang="fr-FR" dirty="0" err="1">
                <a:cs typeface="Times New Roman" pitchFamily="18" charset="0"/>
              </a:rPr>
              <a:t>isFinite</a:t>
            </a:r>
            <a:r>
              <a:rPr lang="fr-FR" dirty="0">
                <a:cs typeface="Times New Roman" pitchFamily="18" charset="0"/>
              </a:rPr>
              <a:t>("Un nombre") </a:t>
            </a:r>
            <a:r>
              <a:rPr lang="fr-FR" dirty="0">
                <a:solidFill>
                  <a:srgbClr val="6600CC"/>
                </a:solidFill>
                <a:cs typeface="Times New Roman" pitchFamily="18" charset="0"/>
              </a:rPr>
              <a:t>//retourne </a:t>
            </a:r>
            <a:r>
              <a:rPr lang="fr-FR" i="1" dirty="0">
                <a:solidFill>
                  <a:srgbClr val="6600CC"/>
                </a:solidFill>
                <a:cs typeface="Times New Roman" pitchFamily="18" charset="0"/>
              </a:rPr>
              <a:t>false</a:t>
            </a:r>
            <a:r>
              <a:rPr lang="fr-FR" dirty="0">
                <a:solidFill>
                  <a:srgbClr val="6600CC"/>
                </a:solidFill>
              </a:rPr>
              <a:t> </a:t>
            </a:r>
          </a:p>
        </p:txBody>
      </p:sp>
      <p:sp>
        <p:nvSpPr>
          <p:cNvPr id="21509" name="Text Box 5"/>
          <p:cNvSpPr txBox="1">
            <a:spLocks noChangeArrowheads="1"/>
          </p:cNvSpPr>
          <p:nvPr/>
        </p:nvSpPr>
        <p:spPr bwMode="auto">
          <a:xfrm>
            <a:off x="3879835" y="5072075"/>
            <a:ext cx="3810659" cy="646331"/>
          </a:xfrm>
          <a:prstGeom prst="rect">
            <a:avLst/>
          </a:prstGeom>
          <a:solidFill>
            <a:srgbClr val="FFFFFF"/>
          </a:solidFill>
          <a:ln w="12700">
            <a:solidFill>
              <a:schemeClr val="hlink"/>
            </a:solidFill>
            <a:miter lim="800000"/>
            <a:headEnd/>
            <a:tailEnd/>
          </a:ln>
        </p:spPr>
        <p:txBody>
          <a:bodyPr wrap="none">
            <a:spAutoFit/>
          </a:bodyPr>
          <a:lstStyle/>
          <a:p>
            <a:r>
              <a:rPr lang="fr-FR" dirty="0" err="1">
                <a:latin typeface="Arial Unicode MS" pitchFamily="34" charset="-128"/>
                <a:ea typeface="Arial Unicode MS" pitchFamily="34" charset="-128"/>
                <a:cs typeface="Arial Unicode MS" pitchFamily="34" charset="-128"/>
              </a:rPr>
              <a:t>isNaN</a:t>
            </a:r>
            <a:r>
              <a:rPr lang="fr-FR" dirty="0">
                <a:latin typeface="Arial Unicode MS" pitchFamily="34" charset="-128"/>
                <a:ea typeface="Arial Unicode MS" pitchFamily="34" charset="-128"/>
                <a:cs typeface="Arial Unicode MS" pitchFamily="34" charset="-128"/>
              </a:rPr>
              <a:t>("un nombre")</a:t>
            </a:r>
            <a:r>
              <a:rPr lang="fr-FR" dirty="0">
                <a:solidFill>
                  <a:srgbClr val="990000"/>
                </a:solidFill>
                <a:latin typeface="Arial Unicode MS" pitchFamily="34" charset="-128"/>
                <a:ea typeface="Arial Unicode MS" pitchFamily="34" charset="-128"/>
                <a:cs typeface="Arial Unicode MS" pitchFamily="34" charset="-128"/>
              </a:rPr>
              <a:t> </a:t>
            </a:r>
            <a:r>
              <a:rPr lang="fr-FR" dirty="0">
                <a:solidFill>
                  <a:srgbClr val="0000FF"/>
                </a:solidFill>
                <a:latin typeface="Arial Unicode MS" pitchFamily="34" charset="-128"/>
                <a:ea typeface="Arial Unicode MS" pitchFamily="34" charset="-128"/>
                <a:cs typeface="Arial Unicode MS" pitchFamily="34" charset="-128"/>
              </a:rPr>
              <a:t>//retourne </a:t>
            </a:r>
            <a:r>
              <a:rPr lang="fr-FR" i="1" dirty="0" err="1">
                <a:solidFill>
                  <a:srgbClr val="0000FF"/>
                </a:solidFill>
                <a:latin typeface="Arial Unicode MS" pitchFamily="34" charset="-128"/>
                <a:ea typeface="Arial Unicode MS" pitchFamily="34" charset="-128"/>
                <a:cs typeface="Arial Unicode MS" pitchFamily="34" charset="-128"/>
              </a:rPr>
              <a:t>true</a:t>
            </a:r>
            <a:r>
              <a:rPr lang="fr-FR" dirty="0">
                <a:solidFill>
                  <a:srgbClr val="990000"/>
                </a:solidFill>
                <a:latin typeface="Arial Unicode MS" pitchFamily="34" charset="-128"/>
                <a:ea typeface="Arial Unicode MS" pitchFamily="34" charset="-128"/>
                <a:cs typeface="Arial Unicode MS" pitchFamily="34" charset="-128"/>
              </a:rPr>
              <a:t> </a:t>
            </a:r>
          </a:p>
          <a:p>
            <a:r>
              <a:rPr lang="fr-FR" dirty="0" err="1">
                <a:cs typeface="Times New Roman" pitchFamily="18" charset="0"/>
              </a:rPr>
              <a:t>isNaN</a:t>
            </a:r>
            <a:r>
              <a:rPr lang="fr-FR" dirty="0">
                <a:cs typeface="Times New Roman" pitchFamily="18" charset="0"/>
              </a:rPr>
              <a:t>(20) </a:t>
            </a:r>
            <a:r>
              <a:rPr lang="fr-FR" dirty="0">
                <a:solidFill>
                  <a:srgbClr val="0000FF"/>
                </a:solidFill>
                <a:cs typeface="Times New Roman" pitchFamily="18" charset="0"/>
              </a:rPr>
              <a:t>//retourne </a:t>
            </a:r>
            <a:r>
              <a:rPr lang="fr-FR" i="1" dirty="0">
                <a:solidFill>
                  <a:srgbClr val="0000FF"/>
                </a:solidFill>
                <a:cs typeface="Times New Roman" pitchFamily="18" charset="0"/>
              </a:rPr>
              <a:t>false</a:t>
            </a:r>
            <a:r>
              <a:rPr lang="fr-FR" dirty="0"/>
              <a:t> </a:t>
            </a:r>
          </a:p>
        </p:txBody>
      </p:sp>
    </p:spTree>
    <p:extLst>
      <p:ext uri="{BB962C8B-B14F-4D97-AF65-F5344CB8AC3E}">
        <p14:creationId xmlns:p14="http://schemas.microsoft.com/office/powerpoint/2010/main" val="3182446723"/>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2"/>
          <p:cNvSpPr>
            <a:spLocks noGrp="1" noChangeArrowheads="1"/>
          </p:cNvSpPr>
          <p:nvPr>
            <p:ph type="title"/>
          </p:nvPr>
        </p:nvSpPr>
        <p:spPr>
          <a:xfrm>
            <a:off x="1966883" y="214290"/>
            <a:ext cx="8229600" cy="857256"/>
          </a:xfrm>
        </p:spPr>
        <p:txBody>
          <a:bodyPr/>
          <a:lstStyle/>
          <a:p>
            <a:pPr>
              <a:defRPr/>
            </a:pPr>
            <a:r>
              <a:rPr lang="fr-FR" dirty="0">
                <a:cs typeface="Times New Roman" pitchFamily="18" charset="0"/>
              </a:rPr>
              <a:t>Fonctions </a:t>
            </a:r>
            <a:r>
              <a:rPr lang="fr-FR" dirty="0"/>
              <a:t>prédéfinies (3)</a:t>
            </a:r>
          </a:p>
        </p:txBody>
      </p:sp>
      <p:sp>
        <p:nvSpPr>
          <p:cNvPr id="1370115" name="Rectangle 3"/>
          <p:cNvSpPr>
            <a:spLocks noGrp="1" noChangeArrowheads="1"/>
          </p:cNvSpPr>
          <p:nvPr>
            <p:ph idx="1"/>
          </p:nvPr>
        </p:nvSpPr>
        <p:spPr>
          <a:xfrm>
            <a:off x="1839882" y="1104900"/>
            <a:ext cx="8612248" cy="5538810"/>
          </a:xfrm>
        </p:spPr>
        <p:txBody>
          <a:bodyPr/>
          <a:lstStyle/>
          <a:p>
            <a:pPr algn="l" rtl="0">
              <a:defRPr/>
            </a:pPr>
            <a:r>
              <a:rPr lang="fr-FR" sz="2400" b="1" dirty="0" err="1">
                <a:cs typeface="Times New Roman" pitchFamily="18" charset="0"/>
              </a:rPr>
              <a:t>parseFloat</a:t>
            </a:r>
            <a:endParaRPr lang="fr-FR" sz="2400" b="1" dirty="0">
              <a:cs typeface="Times New Roman" pitchFamily="18" charset="0"/>
            </a:endParaRPr>
          </a:p>
          <a:p>
            <a:pPr lvl="2" algn="just" rtl="0">
              <a:defRPr/>
            </a:pPr>
            <a:r>
              <a:rPr lang="fr-FR" dirty="0">
                <a:ea typeface="Arial Unicode MS" pitchFamily="34" charset="-128"/>
                <a:cs typeface="Arial Unicode MS" pitchFamily="34" charset="-128"/>
              </a:rPr>
              <a:t>analyse une chaîne de caractères et retourne un nombre décimal.</a:t>
            </a:r>
          </a:p>
          <a:p>
            <a:pPr lvl="2" algn="just" rtl="0">
              <a:defRPr/>
            </a:pPr>
            <a:r>
              <a:rPr lang="fr-FR" dirty="0">
                <a:ea typeface="Arial Unicode MS" pitchFamily="34" charset="-128"/>
                <a:cs typeface="Arial Unicode MS" pitchFamily="34" charset="-128"/>
              </a:rPr>
              <a:t>Si l'argument évalué n'est pas un nombre, renvoie </a:t>
            </a:r>
            <a:r>
              <a:rPr lang="fr-FR" i="1" dirty="0" err="1">
                <a:ea typeface="Arial Unicode MS" pitchFamily="34" charset="-128"/>
                <a:cs typeface="Arial Unicode MS" pitchFamily="34" charset="-128"/>
              </a:rPr>
              <a:t>NaN</a:t>
            </a:r>
            <a:r>
              <a:rPr lang="fr-FR" dirty="0">
                <a:ea typeface="Arial Unicode MS" pitchFamily="34" charset="-128"/>
                <a:cs typeface="Arial Unicode MS" pitchFamily="34" charset="-128"/>
              </a:rPr>
              <a:t> (Not a </a:t>
            </a:r>
            <a:r>
              <a:rPr lang="fr-FR" dirty="0" err="1">
                <a:ea typeface="Arial Unicode MS" pitchFamily="34" charset="-128"/>
                <a:cs typeface="Arial Unicode MS" pitchFamily="34" charset="-128"/>
              </a:rPr>
              <a:t>Number</a:t>
            </a:r>
            <a:r>
              <a:rPr lang="fr-FR" dirty="0">
                <a:ea typeface="Arial Unicode MS" pitchFamily="34" charset="-128"/>
                <a:cs typeface="Arial Unicode MS" pitchFamily="34" charset="-128"/>
              </a:rPr>
              <a:t>).</a:t>
            </a:r>
          </a:p>
          <a:p>
            <a:pPr lvl="1" algn="just" rtl="0">
              <a:defRPr/>
            </a:pPr>
            <a:endParaRPr lang="fr-FR" dirty="0">
              <a:ea typeface="Arial Unicode MS" pitchFamily="34" charset="-128"/>
              <a:cs typeface="Arial Unicode MS" pitchFamily="34" charset="-128"/>
            </a:endParaRPr>
          </a:p>
          <a:p>
            <a:pPr algn="l" rtl="0">
              <a:defRPr/>
            </a:pPr>
            <a:endParaRPr lang="fr-FR" sz="2400" b="1" dirty="0">
              <a:cs typeface="Times New Roman" pitchFamily="18" charset="0"/>
            </a:endParaRPr>
          </a:p>
          <a:p>
            <a:pPr algn="l" rtl="0">
              <a:defRPr/>
            </a:pPr>
            <a:r>
              <a:rPr lang="fr-FR" sz="2400" b="1" dirty="0" err="1">
                <a:cs typeface="Times New Roman" pitchFamily="18" charset="0"/>
              </a:rPr>
              <a:t>parseInt</a:t>
            </a:r>
            <a:endParaRPr lang="fr-FR" sz="2400" b="1" dirty="0">
              <a:cs typeface="Times New Roman" pitchFamily="18" charset="0"/>
            </a:endParaRPr>
          </a:p>
          <a:p>
            <a:pPr lvl="2" algn="l" rtl="0">
              <a:defRPr/>
            </a:pPr>
            <a:r>
              <a:rPr lang="fr-FR" dirty="0">
                <a:ea typeface="Arial Unicode MS" pitchFamily="34" charset="-128"/>
                <a:cs typeface="Arial Unicode MS" pitchFamily="34" charset="-128"/>
              </a:rPr>
              <a:t>analyse une chaîne de caractères et retourne un nombre entier de la base spécifiée.</a:t>
            </a:r>
          </a:p>
          <a:p>
            <a:pPr lvl="2" algn="l" rtl="0">
              <a:defRPr/>
            </a:pPr>
            <a:r>
              <a:rPr lang="fr-FR" dirty="0">
                <a:ea typeface="Arial Unicode MS" pitchFamily="34" charset="-128"/>
                <a:cs typeface="Arial Unicode MS" pitchFamily="34" charset="-128"/>
              </a:rPr>
              <a:t>La base peut prendre les valeurs </a:t>
            </a:r>
            <a:r>
              <a:rPr lang="fr-FR" i="1" dirty="0">
                <a:ea typeface="Arial Unicode MS" pitchFamily="34" charset="-128"/>
                <a:cs typeface="Arial Unicode MS" pitchFamily="34" charset="-128"/>
              </a:rPr>
              <a:t>16</a:t>
            </a:r>
            <a:r>
              <a:rPr lang="fr-FR" dirty="0">
                <a:ea typeface="Arial Unicode MS" pitchFamily="34" charset="-128"/>
                <a:cs typeface="Arial Unicode MS" pitchFamily="34" charset="-128"/>
              </a:rPr>
              <a:t> (hexadécimal) </a:t>
            </a:r>
            <a:r>
              <a:rPr lang="fr-FR" i="1" dirty="0">
                <a:ea typeface="Arial Unicode MS" pitchFamily="34" charset="-128"/>
                <a:cs typeface="Arial Unicode MS" pitchFamily="34" charset="-128"/>
              </a:rPr>
              <a:t>10</a:t>
            </a:r>
            <a:r>
              <a:rPr lang="fr-FR" dirty="0">
                <a:ea typeface="Arial Unicode MS" pitchFamily="34" charset="-128"/>
                <a:cs typeface="Arial Unicode MS" pitchFamily="34" charset="-128"/>
              </a:rPr>
              <a:t> (décimal), </a:t>
            </a:r>
            <a:r>
              <a:rPr lang="fr-FR" i="1" dirty="0">
                <a:ea typeface="Arial Unicode MS" pitchFamily="34" charset="-128"/>
                <a:cs typeface="Arial Unicode MS" pitchFamily="34" charset="-128"/>
              </a:rPr>
              <a:t>8</a:t>
            </a:r>
            <a:r>
              <a:rPr lang="fr-FR" dirty="0">
                <a:ea typeface="Arial Unicode MS" pitchFamily="34" charset="-128"/>
                <a:cs typeface="Arial Unicode MS" pitchFamily="34" charset="-128"/>
              </a:rPr>
              <a:t> (octal), </a:t>
            </a:r>
            <a:r>
              <a:rPr lang="fr-FR" i="1" dirty="0">
                <a:ea typeface="Arial Unicode MS" pitchFamily="34" charset="-128"/>
                <a:cs typeface="Arial Unicode MS" pitchFamily="34" charset="-128"/>
              </a:rPr>
              <a:t>2</a:t>
            </a:r>
            <a:r>
              <a:rPr lang="fr-FR" dirty="0">
                <a:ea typeface="Arial Unicode MS" pitchFamily="34" charset="-128"/>
                <a:cs typeface="Arial Unicode MS" pitchFamily="34" charset="-128"/>
              </a:rPr>
              <a:t> (binaire).</a:t>
            </a:r>
            <a:endParaRPr lang="fr-FR" sz="2400" b="1" dirty="0">
              <a:ea typeface="Arial Unicode MS" pitchFamily="34" charset="-128"/>
              <a:cs typeface="Arial Unicode MS" pitchFamily="34" charset="-128"/>
            </a:endParaRPr>
          </a:p>
          <a:p>
            <a:pPr algn="just" rtl="0">
              <a:defRPr/>
            </a:pPr>
            <a:endParaRPr lang="fr-FR" dirty="0"/>
          </a:p>
        </p:txBody>
      </p:sp>
      <p:sp>
        <p:nvSpPr>
          <p:cNvPr id="22532" name="Text Box 4"/>
          <p:cNvSpPr txBox="1">
            <a:spLocks noChangeArrowheads="1"/>
          </p:cNvSpPr>
          <p:nvPr/>
        </p:nvSpPr>
        <p:spPr bwMode="auto">
          <a:xfrm>
            <a:off x="3022578" y="2786059"/>
            <a:ext cx="7207300" cy="584775"/>
          </a:xfrm>
          <a:prstGeom prst="rect">
            <a:avLst/>
          </a:prstGeom>
          <a:solidFill>
            <a:srgbClr val="FFFFFF"/>
          </a:solidFill>
          <a:ln w="12700">
            <a:solidFill>
              <a:schemeClr val="hlink"/>
            </a:solidFill>
            <a:miter lim="800000"/>
            <a:headEnd/>
            <a:tailEnd/>
          </a:ln>
        </p:spPr>
        <p:txBody>
          <a:bodyPr wrap="square">
            <a:spAutoFit/>
          </a:bodyPr>
          <a:lstStyle/>
          <a:p>
            <a:r>
              <a:rPr lang="fr-FR" sz="1600" dirty="0">
                <a:solidFill>
                  <a:srgbClr val="990000"/>
                </a:solidFill>
                <a:latin typeface="Arial Unicode MS" pitchFamily="34" charset="-128"/>
                <a:ea typeface="Arial Unicode MS" pitchFamily="34" charset="-128"/>
                <a:cs typeface="Arial Unicode MS" pitchFamily="34" charset="-128"/>
              </a:rPr>
              <a:t>var </a:t>
            </a:r>
            <a:r>
              <a:rPr lang="fr-FR" sz="1600" dirty="0" err="1">
                <a:solidFill>
                  <a:srgbClr val="990000"/>
                </a:solidFill>
                <a:latin typeface="Arial Unicode MS" pitchFamily="34" charset="-128"/>
                <a:ea typeface="Arial Unicode MS" pitchFamily="34" charset="-128"/>
                <a:cs typeface="Arial Unicode MS" pitchFamily="34" charset="-128"/>
              </a:rPr>
              <a:t>numero</a:t>
            </a:r>
            <a:r>
              <a:rPr lang="fr-FR" sz="1600" dirty="0">
                <a:solidFill>
                  <a:srgbClr val="990000"/>
                </a:solidFill>
                <a:latin typeface="Arial Unicode MS" pitchFamily="34" charset="-128"/>
                <a:ea typeface="Arial Unicode MS" pitchFamily="34" charset="-128"/>
                <a:cs typeface="Arial Unicode MS" pitchFamily="34" charset="-128"/>
              </a:rPr>
              <a:t>="125"; </a:t>
            </a:r>
          </a:p>
          <a:p>
            <a:r>
              <a:rPr lang="fr-FR" sz="1600" dirty="0">
                <a:solidFill>
                  <a:srgbClr val="990000"/>
                </a:solidFill>
                <a:latin typeface="Arial Unicode MS" pitchFamily="34" charset="-128"/>
                <a:ea typeface="Arial Unicode MS" pitchFamily="34" charset="-128"/>
                <a:cs typeface="Arial Unicode MS" pitchFamily="34" charset="-128"/>
              </a:rPr>
              <a:t>var nombre=</a:t>
            </a:r>
            <a:r>
              <a:rPr lang="fr-FR" sz="1600" b="1" dirty="0" err="1">
                <a:solidFill>
                  <a:srgbClr val="990000"/>
                </a:solidFill>
                <a:latin typeface="Arial Unicode MS" pitchFamily="34" charset="-128"/>
                <a:ea typeface="Arial Unicode MS" pitchFamily="34" charset="-128"/>
                <a:cs typeface="Arial Unicode MS" pitchFamily="34" charset="-128"/>
              </a:rPr>
              <a:t>parseFloat</a:t>
            </a:r>
            <a:r>
              <a:rPr lang="fr-FR" sz="1600" dirty="0">
                <a:solidFill>
                  <a:srgbClr val="990000"/>
                </a:solidFill>
                <a:latin typeface="Arial Unicode MS" pitchFamily="34" charset="-128"/>
                <a:ea typeface="Arial Unicode MS" pitchFamily="34" charset="-128"/>
                <a:cs typeface="Arial Unicode MS" pitchFamily="34" charset="-128"/>
              </a:rPr>
              <a:t>(</a:t>
            </a:r>
            <a:r>
              <a:rPr lang="fr-FR" sz="1600" dirty="0" err="1">
                <a:solidFill>
                  <a:srgbClr val="990000"/>
                </a:solidFill>
                <a:latin typeface="Arial Unicode MS" pitchFamily="34" charset="-128"/>
                <a:ea typeface="Arial Unicode MS" pitchFamily="34" charset="-128"/>
                <a:cs typeface="Arial Unicode MS" pitchFamily="34" charset="-128"/>
              </a:rPr>
              <a:t>numero</a:t>
            </a:r>
            <a:r>
              <a:rPr lang="fr-FR" sz="1600" dirty="0">
                <a:solidFill>
                  <a:srgbClr val="990000"/>
                </a:solidFill>
                <a:latin typeface="Arial Unicode MS" pitchFamily="34" charset="-128"/>
                <a:ea typeface="Arial Unicode MS" pitchFamily="34" charset="-128"/>
                <a:cs typeface="Arial Unicode MS" pitchFamily="34" charset="-128"/>
              </a:rPr>
              <a:t>); </a:t>
            </a:r>
            <a:r>
              <a:rPr lang="fr-FR" sz="1600" dirty="0">
                <a:solidFill>
                  <a:srgbClr val="0000FF"/>
                </a:solidFill>
                <a:cs typeface="Times New Roman" pitchFamily="18" charset="0"/>
              </a:rPr>
              <a:t>//retourne le nombre </a:t>
            </a:r>
            <a:r>
              <a:rPr lang="fr-FR" sz="1600" i="1" dirty="0">
                <a:solidFill>
                  <a:srgbClr val="0000FF"/>
                </a:solidFill>
                <a:cs typeface="Times New Roman" pitchFamily="18" charset="0"/>
              </a:rPr>
              <a:t>125</a:t>
            </a:r>
            <a:r>
              <a:rPr lang="fr-FR" sz="1600" dirty="0">
                <a:cs typeface="Times New Roman" pitchFamily="18" charset="0"/>
              </a:rPr>
              <a:t> </a:t>
            </a:r>
          </a:p>
        </p:txBody>
      </p:sp>
      <p:sp>
        <p:nvSpPr>
          <p:cNvPr id="22533" name="Text Box 5"/>
          <p:cNvSpPr txBox="1">
            <a:spLocks noChangeArrowheads="1"/>
          </p:cNvSpPr>
          <p:nvPr/>
        </p:nvSpPr>
        <p:spPr bwMode="auto">
          <a:xfrm>
            <a:off x="3379769" y="5429265"/>
            <a:ext cx="5222905" cy="646331"/>
          </a:xfrm>
          <a:prstGeom prst="rect">
            <a:avLst/>
          </a:prstGeom>
          <a:solidFill>
            <a:srgbClr val="FFFFFF"/>
          </a:solidFill>
          <a:ln w="12700">
            <a:solidFill>
              <a:schemeClr val="hlink"/>
            </a:solidFill>
            <a:miter lim="800000"/>
            <a:headEnd/>
            <a:tailEnd/>
          </a:ln>
        </p:spPr>
        <p:txBody>
          <a:bodyPr wrap="none">
            <a:spAutoFit/>
          </a:bodyPr>
          <a:lstStyle/>
          <a:p>
            <a:r>
              <a:rPr lang="fr-FR" dirty="0">
                <a:solidFill>
                  <a:srgbClr val="990000"/>
                </a:solidFill>
                <a:latin typeface="Arial Unicode MS" pitchFamily="34" charset="-128"/>
                <a:ea typeface="Arial Unicode MS" pitchFamily="34" charset="-128"/>
                <a:cs typeface="Arial Unicode MS" pitchFamily="34" charset="-128"/>
              </a:rPr>
              <a:t>var prix=30.75;</a:t>
            </a:r>
          </a:p>
          <a:p>
            <a:r>
              <a:rPr lang="fr-FR" dirty="0">
                <a:solidFill>
                  <a:srgbClr val="CC0000"/>
                </a:solidFill>
                <a:cs typeface="Times New Roman" pitchFamily="18" charset="0"/>
              </a:rPr>
              <a:t>var arrondi = </a:t>
            </a:r>
            <a:r>
              <a:rPr lang="fr-FR" b="1" dirty="0" err="1">
                <a:solidFill>
                  <a:srgbClr val="CC0000"/>
                </a:solidFill>
                <a:cs typeface="Times New Roman" pitchFamily="18" charset="0"/>
              </a:rPr>
              <a:t>parseInt</a:t>
            </a:r>
            <a:r>
              <a:rPr lang="fr-FR" dirty="0">
                <a:solidFill>
                  <a:srgbClr val="CC0000"/>
                </a:solidFill>
                <a:cs typeface="Times New Roman" pitchFamily="18" charset="0"/>
              </a:rPr>
              <a:t>(prix, 10);</a:t>
            </a:r>
            <a:r>
              <a:rPr lang="fr-FR" dirty="0">
                <a:cs typeface="Times New Roman" pitchFamily="18" charset="0"/>
              </a:rPr>
              <a:t> </a:t>
            </a:r>
            <a:r>
              <a:rPr lang="fr-FR" dirty="0">
                <a:solidFill>
                  <a:srgbClr val="0000FF"/>
                </a:solidFill>
                <a:cs typeface="Times New Roman" pitchFamily="18" charset="0"/>
              </a:rPr>
              <a:t>//retourne 30</a:t>
            </a:r>
            <a:r>
              <a:rPr lang="fr-FR" dirty="0"/>
              <a:t> </a:t>
            </a:r>
          </a:p>
        </p:txBody>
      </p:sp>
    </p:spTree>
    <p:extLst>
      <p:ext uri="{BB962C8B-B14F-4D97-AF65-F5344CB8AC3E}">
        <p14:creationId xmlns:p14="http://schemas.microsoft.com/office/powerpoint/2010/main" val="212542882"/>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
          <p:cNvSpPr>
            <a:spLocks noGrp="1" noChangeArrowheads="1"/>
          </p:cNvSpPr>
          <p:nvPr>
            <p:ph type="title"/>
          </p:nvPr>
        </p:nvSpPr>
        <p:spPr>
          <a:xfrm>
            <a:off x="1966883" y="214290"/>
            <a:ext cx="8229600" cy="724648"/>
          </a:xfrm>
        </p:spPr>
        <p:txBody>
          <a:bodyPr>
            <a:normAutofit/>
          </a:bodyPr>
          <a:lstStyle/>
          <a:p>
            <a:pPr>
              <a:defRPr/>
            </a:pPr>
            <a:r>
              <a:rPr lang="fr-FR" dirty="0">
                <a:cs typeface="Times New Roman" pitchFamily="18" charset="0"/>
              </a:rPr>
              <a:t>Fonctions </a:t>
            </a:r>
            <a:r>
              <a:rPr lang="fr-FR" dirty="0"/>
              <a:t>prédéfinies (4)</a:t>
            </a:r>
          </a:p>
        </p:txBody>
      </p:sp>
      <p:sp>
        <p:nvSpPr>
          <p:cNvPr id="1372163" name="Rectangle 3"/>
          <p:cNvSpPr>
            <a:spLocks noGrp="1" noChangeArrowheads="1"/>
          </p:cNvSpPr>
          <p:nvPr>
            <p:ph idx="1"/>
          </p:nvPr>
        </p:nvSpPr>
        <p:spPr>
          <a:xfrm>
            <a:off x="1776382" y="1214422"/>
            <a:ext cx="8661430" cy="4614878"/>
          </a:xfrm>
        </p:spPr>
        <p:txBody>
          <a:bodyPr/>
          <a:lstStyle/>
          <a:p>
            <a:pPr algn="l" rtl="0">
              <a:defRPr/>
            </a:pPr>
            <a:r>
              <a:rPr lang="fr-FR" b="1" dirty="0" err="1">
                <a:cs typeface="Times New Roman" pitchFamily="18" charset="0"/>
              </a:rPr>
              <a:t>Number</a:t>
            </a:r>
            <a:endParaRPr lang="fr-FR" dirty="0"/>
          </a:p>
          <a:p>
            <a:pPr lvl="2" algn="l" rtl="0">
              <a:defRPr/>
            </a:pPr>
            <a:r>
              <a:rPr lang="fr-FR" dirty="0">
                <a:ea typeface="Arial Unicode MS" pitchFamily="34" charset="-128"/>
                <a:cs typeface="Arial Unicode MS" pitchFamily="34" charset="-128"/>
              </a:rPr>
              <a:t>convertit l'objet spécifié en valeur numérique</a:t>
            </a:r>
            <a:endParaRPr lang="fr-FR" dirty="0">
              <a:solidFill>
                <a:srgbClr val="008000"/>
              </a:solidFill>
              <a:effectLst>
                <a:outerShdw blurRad="38100" dist="38100" dir="2700000" algn="tl">
                  <a:srgbClr val="000000"/>
                </a:outerShdw>
              </a:effectLst>
              <a:cs typeface="Times New Roman" pitchFamily="18" charset="0"/>
            </a:endParaRPr>
          </a:p>
          <a:p>
            <a:pPr lvl="1" algn="l" rtl="0">
              <a:defRPr/>
            </a:pPr>
            <a:endParaRPr lang="fr-FR" dirty="0">
              <a:solidFill>
                <a:srgbClr val="008000"/>
              </a:solidFill>
              <a:effectLst>
                <a:outerShdw blurRad="38100" dist="38100" dir="2700000" algn="tl">
                  <a:srgbClr val="000000"/>
                </a:outerShdw>
              </a:effectLst>
              <a:cs typeface="Times New Roman" pitchFamily="18" charset="0"/>
            </a:endParaRPr>
          </a:p>
          <a:p>
            <a:pPr lvl="1" algn="l" rtl="0">
              <a:defRPr/>
            </a:pPr>
            <a:endParaRPr lang="fr-FR" dirty="0">
              <a:solidFill>
                <a:srgbClr val="008000"/>
              </a:solidFill>
              <a:effectLst>
                <a:outerShdw blurRad="38100" dist="38100" dir="2700000" algn="tl">
                  <a:srgbClr val="000000"/>
                </a:outerShdw>
              </a:effectLst>
              <a:cs typeface="Times New Roman" pitchFamily="18" charset="0"/>
            </a:endParaRPr>
          </a:p>
          <a:p>
            <a:pPr algn="l" rtl="0">
              <a:defRPr/>
            </a:pPr>
            <a:r>
              <a:rPr lang="fr-FR" b="1" dirty="0">
                <a:cs typeface="Times New Roman" pitchFamily="18" charset="0"/>
              </a:rPr>
              <a:t>String</a:t>
            </a:r>
          </a:p>
          <a:p>
            <a:pPr lvl="2" algn="l" rtl="0">
              <a:defRPr/>
            </a:pPr>
            <a:r>
              <a:rPr lang="fr-FR" dirty="0">
                <a:ea typeface="Arial Unicode MS" pitchFamily="34" charset="-128"/>
                <a:cs typeface="Arial Unicode MS" pitchFamily="34" charset="-128"/>
              </a:rPr>
              <a:t>convertit l'objet spécifié en chaîne de caractères</a:t>
            </a:r>
          </a:p>
          <a:p>
            <a:pPr lvl="1" algn="l" rtl="0">
              <a:defRPr/>
            </a:pPr>
            <a:endParaRPr lang="fr-FR" dirty="0">
              <a:ea typeface="Arial Unicode MS" pitchFamily="34" charset="-128"/>
              <a:cs typeface="Arial Unicode MS" pitchFamily="34" charset="-128"/>
            </a:endParaRPr>
          </a:p>
          <a:p>
            <a:pPr lvl="1" algn="l" rtl="0">
              <a:defRPr/>
            </a:pPr>
            <a:endParaRPr lang="fr-FR" dirty="0">
              <a:ea typeface="Arial Unicode MS" pitchFamily="34" charset="-128"/>
              <a:cs typeface="Arial Unicode MS" pitchFamily="34" charset="-128"/>
            </a:endParaRPr>
          </a:p>
          <a:p>
            <a:pPr algn="l" rtl="0">
              <a:buFont typeface="Wingdings" pitchFamily="2" charset="2"/>
              <a:buNone/>
              <a:defRPr/>
            </a:pPr>
            <a:endParaRPr lang="fr-FR" dirty="0"/>
          </a:p>
        </p:txBody>
      </p:sp>
      <p:sp>
        <p:nvSpPr>
          <p:cNvPr id="23556" name="Text Box 4"/>
          <p:cNvSpPr txBox="1">
            <a:spLocks noChangeArrowheads="1"/>
          </p:cNvSpPr>
          <p:nvPr/>
        </p:nvSpPr>
        <p:spPr bwMode="auto">
          <a:xfrm>
            <a:off x="1617663" y="2286002"/>
            <a:ext cx="9087744" cy="646331"/>
          </a:xfrm>
          <a:prstGeom prst="rect">
            <a:avLst/>
          </a:prstGeom>
          <a:solidFill>
            <a:srgbClr val="FFFFFF"/>
          </a:solidFill>
          <a:ln w="12700">
            <a:solidFill>
              <a:schemeClr val="hlink"/>
            </a:solidFill>
            <a:miter lim="800000"/>
            <a:headEnd/>
            <a:tailEnd/>
          </a:ln>
        </p:spPr>
        <p:txBody>
          <a:bodyPr wrap="none">
            <a:spAutoFit/>
          </a:bodyPr>
          <a:lstStyle/>
          <a:p>
            <a:r>
              <a:rPr lang="en-GB" dirty="0">
                <a:solidFill>
                  <a:srgbClr val="990000"/>
                </a:solidFill>
                <a:latin typeface="Arial Unicode MS" pitchFamily="34" charset="-128"/>
                <a:ea typeface="Arial Unicode MS" pitchFamily="34" charset="-128"/>
                <a:cs typeface="Arial Unicode MS" pitchFamily="34" charset="-128"/>
              </a:rPr>
              <a:t> </a:t>
            </a:r>
            <a:r>
              <a:rPr lang="en-GB" dirty="0" err="1">
                <a:solidFill>
                  <a:srgbClr val="990000"/>
                </a:solidFill>
                <a:latin typeface="Arial Unicode MS" pitchFamily="34" charset="-128"/>
                <a:ea typeface="Arial Unicode MS" pitchFamily="34" charset="-128"/>
                <a:cs typeface="Arial Unicode MS" pitchFamily="34" charset="-128"/>
              </a:rPr>
              <a:t>var</a:t>
            </a:r>
            <a:r>
              <a:rPr lang="en-GB" dirty="0">
                <a:solidFill>
                  <a:srgbClr val="990000"/>
                </a:solidFill>
                <a:latin typeface="Arial Unicode MS" pitchFamily="34" charset="-128"/>
                <a:ea typeface="Arial Unicode MS" pitchFamily="34" charset="-128"/>
                <a:cs typeface="Arial Unicode MS" pitchFamily="34" charset="-128"/>
              </a:rPr>
              <a:t> jour = new Date("December 17, 1995 03:24:00");</a:t>
            </a:r>
            <a:r>
              <a:rPr lang="fr-FR" dirty="0">
                <a:solidFill>
                  <a:srgbClr val="0000FF"/>
                </a:solidFill>
                <a:latin typeface="Arial Unicode MS" pitchFamily="34" charset="-128"/>
                <a:ea typeface="Arial Unicode MS" pitchFamily="34" charset="-128"/>
                <a:cs typeface="Arial Unicode MS" pitchFamily="34" charset="-128"/>
              </a:rPr>
              <a:t>//</a:t>
            </a:r>
            <a:r>
              <a:rPr lang="fr-FR" dirty="0" err="1">
                <a:solidFill>
                  <a:srgbClr val="0000FF"/>
                </a:solidFill>
                <a:latin typeface="Arial Unicode MS" pitchFamily="34" charset="-128"/>
                <a:ea typeface="Arial Unicode MS" pitchFamily="34" charset="-128"/>
                <a:cs typeface="Arial Unicode MS" pitchFamily="34" charset="-128"/>
              </a:rPr>
              <a:t>converit</a:t>
            </a:r>
            <a:r>
              <a:rPr lang="fr-FR" dirty="0">
                <a:solidFill>
                  <a:srgbClr val="0000FF"/>
                </a:solidFill>
                <a:latin typeface="Arial Unicode MS" pitchFamily="34" charset="-128"/>
                <a:ea typeface="Arial Unicode MS" pitchFamily="34" charset="-128"/>
                <a:cs typeface="Arial Unicode MS" pitchFamily="34" charset="-128"/>
              </a:rPr>
              <a:t> la date en millisecondes</a:t>
            </a:r>
          </a:p>
          <a:p>
            <a:r>
              <a:rPr lang="fr-FR" dirty="0" err="1">
                <a:solidFill>
                  <a:srgbClr val="CC0000"/>
                </a:solidFill>
                <a:cs typeface="Times New Roman" pitchFamily="18" charset="0"/>
              </a:rPr>
              <a:t>alert</a:t>
            </a:r>
            <a:r>
              <a:rPr lang="fr-FR" dirty="0">
                <a:solidFill>
                  <a:srgbClr val="CC0000"/>
                </a:solidFill>
                <a:cs typeface="Times New Roman" pitchFamily="18" charset="0"/>
              </a:rPr>
              <a:t> (</a:t>
            </a:r>
            <a:r>
              <a:rPr lang="fr-FR" dirty="0" err="1">
                <a:solidFill>
                  <a:srgbClr val="CC0000"/>
                </a:solidFill>
                <a:cs typeface="Times New Roman" pitchFamily="18" charset="0"/>
              </a:rPr>
              <a:t>Number</a:t>
            </a:r>
            <a:r>
              <a:rPr lang="fr-FR" dirty="0">
                <a:solidFill>
                  <a:srgbClr val="CC0000"/>
                </a:solidFill>
                <a:cs typeface="Times New Roman" pitchFamily="18" charset="0"/>
              </a:rPr>
              <a:t>(jour));</a:t>
            </a:r>
            <a:r>
              <a:rPr lang="fr-FR" dirty="0">
                <a:solidFill>
                  <a:srgbClr val="CC0000"/>
                </a:solidFill>
              </a:rPr>
              <a:t> </a:t>
            </a:r>
          </a:p>
        </p:txBody>
      </p:sp>
      <p:sp>
        <p:nvSpPr>
          <p:cNvPr id="23557" name="Text Box 5"/>
          <p:cNvSpPr txBox="1">
            <a:spLocks noChangeArrowheads="1"/>
          </p:cNvSpPr>
          <p:nvPr/>
        </p:nvSpPr>
        <p:spPr bwMode="auto">
          <a:xfrm>
            <a:off x="1701189" y="4310065"/>
            <a:ext cx="8898590" cy="646331"/>
          </a:xfrm>
          <a:prstGeom prst="rect">
            <a:avLst/>
          </a:prstGeom>
          <a:solidFill>
            <a:srgbClr val="FFFFFF"/>
          </a:solidFill>
          <a:ln w="12700">
            <a:solidFill>
              <a:schemeClr val="hlink"/>
            </a:solidFill>
            <a:miter lim="800000"/>
            <a:headEnd/>
            <a:tailEnd/>
          </a:ln>
        </p:spPr>
        <p:txBody>
          <a:bodyPr wrap="none">
            <a:spAutoFit/>
          </a:bodyPr>
          <a:lstStyle/>
          <a:p>
            <a:r>
              <a:rPr lang="fr-FR" dirty="0">
                <a:solidFill>
                  <a:srgbClr val="990000"/>
                </a:solidFill>
                <a:latin typeface="Arial Unicode MS" pitchFamily="34" charset="-128"/>
                <a:ea typeface="Arial Unicode MS" pitchFamily="34" charset="-128"/>
                <a:cs typeface="Arial Unicode MS" pitchFamily="34" charset="-128"/>
              </a:rPr>
              <a:t>jour = new Date(430054663215);</a:t>
            </a:r>
            <a:r>
              <a:rPr lang="fr-FR" dirty="0">
                <a:solidFill>
                  <a:srgbClr val="0000FF"/>
                </a:solidFill>
                <a:latin typeface="Arial Unicode MS" pitchFamily="34" charset="-128"/>
                <a:ea typeface="Arial Unicode MS" pitchFamily="34" charset="-128"/>
                <a:cs typeface="Arial Unicode MS" pitchFamily="34" charset="-128"/>
              </a:rPr>
              <a:t>//Convertit le nombre en date Mois jour, Année etc.</a:t>
            </a:r>
          </a:p>
          <a:p>
            <a:r>
              <a:rPr lang="en-GB" dirty="0">
                <a:solidFill>
                  <a:srgbClr val="CC0000"/>
                </a:solidFill>
                <a:cs typeface="Times New Roman" pitchFamily="18" charset="0"/>
              </a:rPr>
              <a:t>alert (String(jour));</a:t>
            </a:r>
            <a:r>
              <a:rPr lang="fr-FR" dirty="0">
                <a:solidFill>
                  <a:srgbClr val="CC0000"/>
                </a:solidFill>
              </a:rPr>
              <a:t> </a:t>
            </a:r>
          </a:p>
        </p:txBody>
      </p:sp>
    </p:spTree>
    <p:extLst>
      <p:ext uri="{BB962C8B-B14F-4D97-AF65-F5344CB8AC3E}">
        <p14:creationId xmlns:p14="http://schemas.microsoft.com/office/powerpoint/2010/main" val="11264315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36622"/>
          </a:xfrm>
        </p:spPr>
        <p:txBody>
          <a:bodyPr/>
          <a:lstStyle/>
          <a:p>
            <a:r>
              <a:rPr b="1"/>
              <a:t>Pages web</a:t>
            </a:r>
            <a:endParaRPr lang="fr-FR" b="1" dirty="0"/>
          </a:p>
        </p:txBody>
      </p:sp>
      <p:sp>
        <p:nvSpPr>
          <p:cNvPr id="3" name="Espace réservé du contenu 2"/>
          <p:cNvSpPr>
            <a:spLocks noGrp="1"/>
          </p:cNvSpPr>
          <p:nvPr>
            <p:ph idx="1"/>
          </p:nvPr>
        </p:nvSpPr>
        <p:spPr/>
        <p:txBody>
          <a:bodyPr>
            <a:normAutofit lnSpcReduction="10000"/>
          </a:bodyPr>
          <a:lstStyle/>
          <a:p>
            <a:r>
              <a:t>Une ressource du World Wide Web</a:t>
            </a:r>
          </a:p>
          <a:p>
            <a:r>
              <a:t>Créée par des webmasters à l’aide des langages HTML/XHTML et CSS</a:t>
            </a:r>
          </a:p>
          <a:p>
            <a:r>
              <a:t>Possède une </a:t>
            </a:r>
            <a:r>
              <a:rPr b="1"/>
              <a:t>adresse Web</a:t>
            </a:r>
            <a:r>
              <a:t>.</a:t>
            </a:r>
          </a:p>
          <a:p>
            <a:r>
              <a:t>Peut contenir du texte, des images, des tableaux, des formulaires et autres éléments multimédias.</a:t>
            </a:r>
          </a:p>
          <a:p>
            <a:r>
              <a:t>Visualisée par les internautes grâce à des </a:t>
            </a:r>
            <a:r>
              <a:rPr b="1"/>
              <a:t>navigateurs Web</a:t>
            </a:r>
            <a:br>
              <a:rPr/>
            </a:br>
            <a:br>
              <a:rPr/>
            </a:b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2782044" y="1628800"/>
            <a:ext cx="8375798" cy="1893888"/>
          </a:xfrm>
        </p:spPr>
        <p:txBody>
          <a:bodyPr/>
          <a:lstStyle/>
          <a:p>
            <a:pPr>
              <a:defRPr/>
            </a:pPr>
            <a:r>
              <a:rPr lang="fr-FR" sz="4800" dirty="0">
                <a:latin typeface="Book Antiqua" pitchFamily="18" charset="0"/>
                <a:cs typeface="Times New Roman" pitchFamily="18" charset="0"/>
              </a:rPr>
              <a:t>PHP : </a:t>
            </a:r>
            <a:r>
              <a:rPr lang="fr-FR" sz="4800" dirty="0" err="1">
                <a:solidFill>
                  <a:srgbClr val="330033"/>
                </a:solidFill>
                <a:latin typeface="Book Antiqua" pitchFamily="18" charset="0"/>
                <a:cs typeface="Times New Roman" pitchFamily="18" charset="0"/>
              </a:rPr>
              <a:t>Hypertext</a:t>
            </a:r>
            <a:r>
              <a:rPr lang="fr-FR" sz="4800" dirty="0">
                <a:solidFill>
                  <a:srgbClr val="330033"/>
                </a:solidFill>
                <a:latin typeface="Book Antiqua" pitchFamily="18" charset="0"/>
                <a:cs typeface="Times New Roman" pitchFamily="18" charset="0"/>
              </a:rPr>
              <a:t> </a:t>
            </a:r>
            <a:r>
              <a:rPr lang="fr-FR" sz="4800" dirty="0" err="1">
                <a:solidFill>
                  <a:srgbClr val="330033"/>
                </a:solidFill>
                <a:latin typeface="Book Antiqua" pitchFamily="18" charset="0"/>
                <a:cs typeface="Times New Roman" pitchFamily="18" charset="0"/>
              </a:rPr>
              <a:t>PreProcessor</a:t>
            </a:r>
            <a:endParaRPr lang="fr-FR" sz="4800" dirty="0"/>
          </a:p>
        </p:txBody>
      </p:sp>
    </p:spTree>
  </p:cSld>
  <p:clrMapOvr>
    <a:masterClrMapping/>
  </p:clrMapOvr>
  <p:transition advClick="0"/>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fontAlgn="auto" hangingPunct="1">
              <a:spcAft>
                <a:spcPts val="0"/>
              </a:spcAft>
              <a:defRPr/>
            </a:pPr>
            <a:r>
              <a:rPr lang="fr-FR"/>
              <a:t>Un peu d’histoire</a:t>
            </a:r>
          </a:p>
        </p:txBody>
      </p:sp>
      <p:sp>
        <p:nvSpPr>
          <p:cNvPr id="199683" name="Rectangle 3"/>
          <p:cNvSpPr>
            <a:spLocks noGrp="1" noChangeArrowheads="1"/>
          </p:cNvSpPr>
          <p:nvPr>
            <p:ph sz="quarter" idx="1"/>
          </p:nvPr>
        </p:nvSpPr>
        <p:spPr>
          <a:xfrm>
            <a:off x="1406403" y="1524000"/>
            <a:ext cx="10579275" cy="4800600"/>
          </a:xfrm>
        </p:spPr>
        <p:txBody>
          <a:bodyPr>
            <a:normAutofit fontScale="92500" lnSpcReduction="10000"/>
          </a:bodyPr>
          <a:lstStyle/>
          <a:p>
            <a:pPr marL="274320" indent="-274320" eaLnBrk="1" fontAlgn="auto" hangingPunct="1">
              <a:lnSpc>
                <a:spcPct val="90000"/>
              </a:lnSpc>
              <a:spcAft>
                <a:spcPts val="0"/>
              </a:spcAft>
              <a:buFont typeface="Wingdings"/>
              <a:buChar char=""/>
              <a:defRPr/>
            </a:pPr>
            <a:r>
              <a:rPr lang="fr-FR" dirty="0">
                <a:latin typeface="Book Antiqua" pitchFamily="18" charset="0"/>
                <a:cs typeface="Times New Roman" pitchFamily="18" charset="0"/>
              </a:rPr>
              <a:t>Histoire et Origine</a:t>
            </a:r>
          </a:p>
          <a:p>
            <a:pPr marL="640080" lvl="1" indent="-274320" eaLnBrk="1" fontAlgn="auto" hangingPunct="1">
              <a:lnSpc>
                <a:spcPct val="90000"/>
              </a:lnSpc>
              <a:spcAft>
                <a:spcPts val="0"/>
              </a:spcAft>
              <a:buFont typeface="Wingdings 2"/>
              <a:buChar char=""/>
              <a:defRPr/>
            </a:pPr>
            <a:r>
              <a:rPr lang="fr-FR" sz="2000" dirty="0">
                <a:latin typeface="Book Antiqua" pitchFamily="18" charset="0"/>
                <a:cs typeface="Times New Roman" pitchFamily="18" charset="0"/>
              </a:rPr>
              <a:t>PHP : </a:t>
            </a:r>
            <a:r>
              <a:rPr lang="fr-FR" sz="2000" dirty="0" err="1">
                <a:solidFill>
                  <a:srgbClr val="330033"/>
                </a:solidFill>
                <a:latin typeface="Book Antiqua" pitchFamily="18" charset="0"/>
                <a:cs typeface="Times New Roman" pitchFamily="18" charset="0"/>
              </a:rPr>
              <a:t>Hypertext</a:t>
            </a:r>
            <a:r>
              <a:rPr lang="fr-FR" sz="2000" dirty="0">
                <a:solidFill>
                  <a:srgbClr val="330033"/>
                </a:solidFill>
                <a:latin typeface="Book Antiqua" pitchFamily="18" charset="0"/>
                <a:cs typeface="Times New Roman" pitchFamily="18" charset="0"/>
              </a:rPr>
              <a:t> </a:t>
            </a:r>
            <a:r>
              <a:rPr lang="fr-FR" sz="2000" dirty="0" err="1">
                <a:solidFill>
                  <a:srgbClr val="330033"/>
                </a:solidFill>
                <a:latin typeface="Book Antiqua" pitchFamily="18" charset="0"/>
                <a:cs typeface="Times New Roman" pitchFamily="18" charset="0"/>
              </a:rPr>
              <a:t>PreProcessor</a:t>
            </a:r>
            <a:endParaRPr lang="fr-FR" sz="2000" dirty="0">
              <a:solidFill>
                <a:srgbClr val="330033"/>
              </a:solidFill>
              <a:latin typeface="Book Antiqua" pitchFamily="18" charset="0"/>
              <a:cs typeface="Times New Roman" pitchFamily="18" charset="0"/>
            </a:endParaRPr>
          </a:p>
          <a:p>
            <a:pPr marL="274320" indent="-274320" eaLnBrk="1" fontAlgn="auto" hangingPunct="1">
              <a:lnSpc>
                <a:spcPct val="90000"/>
              </a:lnSpc>
              <a:spcAft>
                <a:spcPts val="0"/>
              </a:spcAft>
              <a:buFont typeface="Wingdings" pitchFamily="2" charset="2"/>
              <a:buNone/>
              <a:defRPr/>
            </a:pPr>
            <a:endParaRPr lang="fr-FR" sz="800" dirty="0">
              <a:latin typeface="Book Antiqua" pitchFamily="18" charset="0"/>
              <a:cs typeface="Times New Roman" pitchFamily="18" charset="0"/>
            </a:endParaRPr>
          </a:p>
          <a:p>
            <a:pPr marL="640080" lvl="1" indent="-274320" eaLnBrk="1" fontAlgn="auto" hangingPunct="1">
              <a:lnSpc>
                <a:spcPct val="90000"/>
              </a:lnSpc>
              <a:spcAft>
                <a:spcPts val="0"/>
              </a:spcAft>
              <a:buFont typeface="Wingdings 2"/>
              <a:buChar char=""/>
              <a:defRPr/>
            </a:pPr>
            <a:r>
              <a:rPr lang="fr-FR" sz="2000" dirty="0">
                <a:latin typeface="Book Antiqua" pitchFamily="18" charset="0"/>
                <a:cs typeface="Times New Roman" pitchFamily="18" charset="0"/>
              </a:rPr>
              <a:t>Première version de PHP a été mis au point au début d'automne par </a:t>
            </a:r>
            <a:r>
              <a:rPr lang="fr-FR" sz="2000" dirty="0" err="1">
                <a:latin typeface="Book Antiqua" pitchFamily="18" charset="0"/>
                <a:cs typeface="Times New Roman" pitchFamily="18" charset="0"/>
              </a:rPr>
              <a:t>Rasmus</a:t>
            </a:r>
            <a:r>
              <a:rPr lang="fr-FR" sz="2000" dirty="0">
                <a:latin typeface="Book Antiqua" pitchFamily="18" charset="0"/>
                <a:cs typeface="Times New Roman" pitchFamily="18" charset="0"/>
              </a:rPr>
              <a:t> </a:t>
            </a:r>
            <a:r>
              <a:rPr lang="fr-FR" sz="2000" dirty="0" err="1">
                <a:latin typeface="Book Antiqua" pitchFamily="18" charset="0"/>
                <a:cs typeface="Times New Roman" pitchFamily="18" charset="0"/>
              </a:rPr>
              <a:t>Lerdorf</a:t>
            </a:r>
            <a:r>
              <a:rPr lang="fr-FR" sz="2000" dirty="0">
                <a:latin typeface="Book Antiqua" pitchFamily="18" charset="0"/>
                <a:cs typeface="Times New Roman" pitchFamily="18" charset="0"/>
              </a:rPr>
              <a:t> en 1994 </a:t>
            </a:r>
          </a:p>
          <a:p>
            <a:pPr marL="274320" indent="-274320" eaLnBrk="1" fontAlgn="auto" hangingPunct="1">
              <a:lnSpc>
                <a:spcPct val="90000"/>
              </a:lnSpc>
              <a:spcAft>
                <a:spcPts val="0"/>
              </a:spcAft>
              <a:buFont typeface="Wingdings" pitchFamily="2" charset="2"/>
              <a:buNone/>
              <a:defRPr/>
            </a:pPr>
            <a:endParaRPr lang="fr-FR" sz="800" dirty="0">
              <a:latin typeface="Book Antiqua" pitchFamily="18" charset="0"/>
              <a:cs typeface="Times New Roman" pitchFamily="18" charset="0"/>
            </a:endParaRPr>
          </a:p>
          <a:p>
            <a:pPr lvl="2" indent="-182880" eaLnBrk="1" fontAlgn="auto" hangingPunct="1">
              <a:lnSpc>
                <a:spcPct val="90000"/>
              </a:lnSpc>
              <a:spcAft>
                <a:spcPts val="0"/>
              </a:spcAft>
              <a:buClr>
                <a:schemeClr val="accent1">
                  <a:shade val="75000"/>
                </a:schemeClr>
              </a:buClr>
              <a:buFont typeface="Wingdings"/>
              <a:buChar char=""/>
              <a:defRPr/>
            </a:pPr>
            <a:r>
              <a:rPr lang="fr-FR" sz="1800" dirty="0">
                <a:latin typeface="Book Antiqua" pitchFamily="18" charset="0"/>
                <a:cs typeface="Times New Roman" pitchFamily="18" charset="0"/>
              </a:rPr>
              <a:t>Version appelée à l'époque </a:t>
            </a:r>
            <a:r>
              <a:rPr lang="fr-FR" sz="1800" dirty="0" err="1">
                <a:latin typeface="Book Antiqua" pitchFamily="18" charset="0"/>
                <a:cs typeface="Times New Roman" pitchFamily="18" charset="0"/>
              </a:rPr>
              <a:t>Personal</a:t>
            </a:r>
            <a:r>
              <a:rPr lang="fr-FR" sz="1800" dirty="0">
                <a:latin typeface="Book Antiqua" pitchFamily="18" charset="0"/>
                <a:cs typeface="Times New Roman" pitchFamily="18" charset="0"/>
              </a:rPr>
              <a:t> Home Pages</a:t>
            </a:r>
            <a:r>
              <a:rPr lang="fr-FR" sz="2000" dirty="0">
                <a:latin typeface="Book Antiqua" pitchFamily="18" charset="0"/>
                <a:cs typeface="Times New Roman" pitchFamily="18" charset="0"/>
              </a:rPr>
              <a:t> </a:t>
            </a:r>
          </a:p>
          <a:p>
            <a:pPr marL="640080" lvl="1" indent="-274320" eaLnBrk="1" fontAlgn="auto" hangingPunct="1">
              <a:lnSpc>
                <a:spcPct val="90000"/>
              </a:lnSpc>
              <a:spcAft>
                <a:spcPts val="0"/>
              </a:spcAft>
              <a:buFont typeface="Wingdings" pitchFamily="2" charset="2"/>
              <a:buNone/>
              <a:defRPr/>
            </a:pPr>
            <a:endParaRPr lang="fr-FR" sz="900" dirty="0">
              <a:latin typeface="Book Antiqua" pitchFamily="18" charset="0"/>
              <a:cs typeface="Times New Roman" pitchFamily="18" charset="0"/>
            </a:endParaRPr>
          </a:p>
          <a:p>
            <a:pPr lvl="2" indent="-182880" eaLnBrk="1" fontAlgn="auto" hangingPunct="1">
              <a:lnSpc>
                <a:spcPct val="90000"/>
              </a:lnSpc>
              <a:spcAft>
                <a:spcPts val="0"/>
              </a:spcAft>
              <a:buClr>
                <a:schemeClr val="accent1">
                  <a:shade val="75000"/>
                </a:schemeClr>
              </a:buClr>
              <a:buFont typeface="Wingdings"/>
              <a:buChar char=""/>
              <a:defRPr/>
            </a:pPr>
            <a:r>
              <a:rPr lang="fr-FR" sz="1800" dirty="0">
                <a:latin typeface="Book Antiqua" pitchFamily="18" charset="0"/>
                <a:cs typeface="Times New Roman" pitchFamily="18" charset="0"/>
              </a:rPr>
              <a:t>Pour conserver la trace des utilisateurs venant consulter son CV sur son site, grâce à l'accès à une base de données par l'intermédiaire de requêtes SQL</a:t>
            </a:r>
            <a:r>
              <a:rPr lang="fr-FR" sz="2000" dirty="0">
                <a:latin typeface="Book Antiqua" pitchFamily="18" charset="0"/>
                <a:cs typeface="Times New Roman" pitchFamily="18" charset="0"/>
              </a:rPr>
              <a:t> </a:t>
            </a:r>
          </a:p>
          <a:p>
            <a:pPr marL="640080" lvl="1" indent="-274320" eaLnBrk="1" fontAlgn="auto" hangingPunct="1">
              <a:lnSpc>
                <a:spcPct val="90000"/>
              </a:lnSpc>
              <a:spcAft>
                <a:spcPts val="0"/>
              </a:spcAft>
              <a:buFont typeface="Wingdings" pitchFamily="2" charset="2"/>
              <a:buNone/>
              <a:defRPr/>
            </a:pPr>
            <a:endParaRPr lang="fr-FR" sz="800" dirty="0">
              <a:latin typeface="Book Antiqua" pitchFamily="18" charset="0"/>
              <a:cs typeface="Times New Roman" pitchFamily="18" charset="0"/>
            </a:endParaRPr>
          </a:p>
          <a:p>
            <a:pPr marL="640080" lvl="1" indent="-274320" eaLnBrk="1" fontAlgn="auto" hangingPunct="1">
              <a:lnSpc>
                <a:spcPct val="90000"/>
              </a:lnSpc>
              <a:spcAft>
                <a:spcPts val="0"/>
              </a:spcAft>
              <a:buFont typeface="Wingdings 2"/>
              <a:buChar char=""/>
              <a:defRPr/>
            </a:pPr>
            <a:r>
              <a:rPr lang="fr-FR" sz="2000" dirty="0">
                <a:latin typeface="Book Antiqua" pitchFamily="18" charset="0"/>
                <a:cs typeface="Times New Roman" pitchFamily="18" charset="0"/>
              </a:rPr>
              <a:t>La version 3.0 de PHP fut disponible le 6 juin 1998</a:t>
            </a:r>
          </a:p>
          <a:p>
            <a:pPr marL="274320" indent="-274320" eaLnBrk="1" fontAlgn="auto" hangingPunct="1">
              <a:lnSpc>
                <a:spcPct val="90000"/>
              </a:lnSpc>
              <a:spcAft>
                <a:spcPts val="0"/>
              </a:spcAft>
              <a:buFont typeface="Wingdings" pitchFamily="2" charset="2"/>
              <a:buNone/>
              <a:defRPr/>
            </a:pPr>
            <a:endParaRPr lang="fr-FR" sz="800" dirty="0">
              <a:latin typeface="Book Antiqua" pitchFamily="18" charset="0"/>
              <a:cs typeface="Times New Roman" pitchFamily="18" charset="0"/>
            </a:endParaRPr>
          </a:p>
          <a:p>
            <a:pPr marL="640080" lvl="1" indent="-274320" eaLnBrk="1" fontAlgn="auto" hangingPunct="1">
              <a:lnSpc>
                <a:spcPct val="90000"/>
              </a:lnSpc>
              <a:spcAft>
                <a:spcPts val="0"/>
              </a:spcAft>
              <a:buFont typeface="Wingdings 2"/>
              <a:buChar char=""/>
              <a:defRPr/>
            </a:pPr>
            <a:r>
              <a:rPr lang="fr-FR" sz="2000" dirty="0">
                <a:latin typeface="Book Antiqua" pitchFamily="18" charset="0"/>
                <a:cs typeface="Times New Roman" pitchFamily="18" charset="0"/>
              </a:rPr>
              <a:t>A la fin de l'année 1999, une version bêta de PHP, baptisée PHP4 est apparue</a:t>
            </a:r>
          </a:p>
          <a:p>
            <a:pPr marL="274320" indent="-274320" eaLnBrk="1" fontAlgn="auto" hangingPunct="1">
              <a:lnSpc>
                <a:spcPct val="90000"/>
              </a:lnSpc>
              <a:spcAft>
                <a:spcPts val="0"/>
              </a:spcAft>
              <a:buFont typeface="Wingdings" pitchFamily="2" charset="2"/>
              <a:buNone/>
              <a:defRPr/>
            </a:pPr>
            <a:endParaRPr lang="fr-FR" sz="800" dirty="0">
              <a:latin typeface="Book Antiqua" pitchFamily="18" charset="0"/>
              <a:cs typeface="Times New Roman" pitchFamily="18" charset="0"/>
            </a:endParaRPr>
          </a:p>
          <a:p>
            <a:pPr marL="640080" lvl="1" indent="-274320" eaLnBrk="1" fontAlgn="auto" hangingPunct="1">
              <a:lnSpc>
                <a:spcPct val="90000"/>
              </a:lnSpc>
              <a:spcAft>
                <a:spcPts val="0"/>
              </a:spcAft>
              <a:buFont typeface="Wingdings 2"/>
              <a:buChar char=""/>
              <a:defRPr/>
            </a:pPr>
            <a:r>
              <a:rPr lang="fr-FR" sz="2000" dirty="0">
                <a:latin typeface="Book Antiqua" pitchFamily="18" charset="0"/>
                <a:cs typeface="Times New Roman" pitchFamily="18" charset="0"/>
              </a:rPr>
              <a:t>En 2001 cinq millions de domaines utilisent PHP</a:t>
            </a:r>
          </a:p>
          <a:p>
            <a:pPr lvl="2" indent="-182880" eaLnBrk="1" fontAlgn="auto" hangingPunct="1">
              <a:lnSpc>
                <a:spcPct val="90000"/>
              </a:lnSpc>
              <a:spcAft>
                <a:spcPts val="0"/>
              </a:spcAft>
              <a:buClr>
                <a:schemeClr val="accent1">
                  <a:shade val="75000"/>
                </a:schemeClr>
              </a:buClr>
              <a:buFont typeface="Wingdings"/>
              <a:buChar char=""/>
              <a:defRPr/>
            </a:pPr>
            <a:r>
              <a:rPr lang="fr-FR" sz="2000" dirty="0">
                <a:latin typeface="Book Antiqua" pitchFamily="18" charset="0"/>
                <a:cs typeface="Times New Roman" pitchFamily="18" charset="0"/>
              </a:rPr>
              <a:t>trois fois plus que l’année 2000 </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fontAlgn="auto" hangingPunct="1">
              <a:spcAft>
                <a:spcPts val="0"/>
              </a:spcAft>
              <a:defRPr/>
            </a:pPr>
            <a:r>
              <a:rPr lang="fr-FR"/>
              <a:t>PHP : C’est QUOI ?</a:t>
            </a:r>
          </a:p>
        </p:txBody>
      </p:sp>
      <p:sp>
        <p:nvSpPr>
          <p:cNvPr id="200707" name="Rectangle 3"/>
          <p:cNvSpPr>
            <a:spLocks noGrp="1" noChangeArrowheads="1"/>
          </p:cNvSpPr>
          <p:nvPr>
            <p:ph sz="quarter" idx="1"/>
          </p:nvPr>
        </p:nvSpPr>
        <p:spPr>
          <a:xfrm>
            <a:off x="1093752" y="1524000"/>
            <a:ext cx="10579275" cy="4800600"/>
          </a:xfrm>
        </p:spPr>
        <p:txBody>
          <a:bodyPr>
            <a:normAutofit fontScale="92500" lnSpcReduction="10000"/>
          </a:bodyPr>
          <a:lstStyle/>
          <a:p>
            <a:pPr marL="274320" indent="-274320" eaLnBrk="1" fontAlgn="auto" hangingPunct="1">
              <a:lnSpc>
                <a:spcPct val="90000"/>
              </a:lnSpc>
              <a:spcAft>
                <a:spcPts val="0"/>
              </a:spcAft>
              <a:buFont typeface="Wingdings"/>
              <a:buChar char=""/>
              <a:defRPr/>
            </a:pPr>
            <a:r>
              <a:rPr lang="fr-FR" dirty="0">
                <a:latin typeface="Book Antiqua" pitchFamily="18" charset="0"/>
                <a:cs typeface="Times New Roman" pitchFamily="18" charset="0"/>
              </a:rPr>
              <a:t>Définition</a:t>
            </a:r>
          </a:p>
          <a:p>
            <a:pPr marL="640080" lvl="1" indent="-274320" eaLnBrk="1" fontAlgn="auto" hangingPunct="1">
              <a:lnSpc>
                <a:spcPct val="90000"/>
              </a:lnSpc>
              <a:spcAft>
                <a:spcPts val="0"/>
              </a:spcAft>
              <a:buFont typeface="Wingdings 2"/>
              <a:buChar char=""/>
              <a:defRPr/>
            </a:pPr>
            <a:r>
              <a:rPr lang="fr-FR" sz="2000" dirty="0">
                <a:latin typeface="Book Antiqua" pitchFamily="18" charset="0"/>
                <a:cs typeface="Times New Roman" pitchFamily="18" charset="0"/>
              </a:rPr>
              <a:t>Un langage de scripts permettant la création d’applications Web</a:t>
            </a:r>
            <a:r>
              <a:rPr lang="fr-FR" sz="2000" b="1" dirty="0">
                <a:latin typeface="Book Antiqua" pitchFamily="18" charset="0"/>
                <a:cs typeface="Times New Roman" pitchFamily="18" charset="0"/>
              </a:rPr>
              <a:t> </a:t>
            </a:r>
          </a:p>
          <a:p>
            <a:pPr marL="274320" indent="-274320" eaLnBrk="1" fontAlgn="auto" hangingPunct="1">
              <a:lnSpc>
                <a:spcPct val="90000"/>
              </a:lnSpc>
              <a:spcAft>
                <a:spcPts val="0"/>
              </a:spcAft>
              <a:buFont typeface="Wingdings" pitchFamily="2" charset="2"/>
              <a:buNone/>
              <a:defRPr/>
            </a:pPr>
            <a:endParaRPr lang="fr-FR" sz="800" dirty="0">
              <a:latin typeface="Book Antiqua" pitchFamily="18" charset="0"/>
              <a:cs typeface="Times New Roman" pitchFamily="18" charset="0"/>
            </a:endParaRPr>
          </a:p>
          <a:p>
            <a:pPr marL="640080" lvl="1" indent="-274320" eaLnBrk="1" fontAlgn="auto" hangingPunct="1">
              <a:lnSpc>
                <a:spcPct val="90000"/>
              </a:lnSpc>
              <a:spcAft>
                <a:spcPts val="0"/>
              </a:spcAft>
              <a:buFont typeface="Wingdings 2"/>
              <a:buChar char=""/>
              <a:defRPr/>
            </a:pPr>
            <a:r>
              <a:rPr lang="fr-FR" sz="2000" dirty="0">
                <a:latin typeface="Book Antiqua" pitchFamily="18" charset="0"/>
                <a:cs typeface="Times New Roman" pitchFamily="18" charset="0"/>
              </a:rPr>
              <a:t>Indépendant de la plate-forme utilisée puisqu’il est exécuté côté serveur et non côté client.</a:t>
            </a:r>
          </a:p>
          <a:p>
            <a:pPr marL="274320" indent="-274320" eaLnBrk="1" fontAlgn="auto" hangingPunct="1">
              <a:lnSpc>
                <a:spcPct val="90000"/>
              </a:lnSpc>
              <a:spcAft>
                <a:spcPts val="0"/>
              </a:spcAft>
              <a:buFont typeface="Wingdings" pitchFamily="2" charset="2"/>
              <a:buNone/>
              <a:defRPr/>
            </a:pPr>
            <a:endParaRPr lang="fr-FR" sz="800" dirty="0">
              <a:latin typeface="Book Antiqua" pitchFamily="18" charset="0"/>
              <a:cs typeface="Times New Roman" pitchFamily="18" charset="0"/>
            </a:endParaRPr>
          </a:p>
          <a:p>
            <a:pPr marL="640080" lvl="1" indent="-274320" algn="just" eaLnBrk="1" fontAlgn="auto" hangingPunct="1">
              <a:lnSpc>
                <a:spcPct val="90000"/>
              </a:lnSpc>
              <a:spcAft>
                <a:spcPts val="0"/>
              </a:spcAft>
              <a:buFont typeface="Wingdings 2"/>
              <a:buChar char=""/>
              <a:defRPr/>
            </a:pPr>
            <a:r>
              <a:rPr lang="fr-FR" sz="2000" dirty="0">
                <a:latin typeface="Book Antiqua" pitchFamily="18" charset="0"/>
                <a:ea typeface="Arial Unicode MS" pitchFamily="34" charset="-128"/>
                <a:cs typeface="Arial Unicode MS" pitchFamily="34" charset="-128"/>
              </a:rPr>
              <a:t>La syntaxe du langage provient de celles du langage C, du Perl et de Java.</a:t>
            </a:r>
          </a:p>
          <a:p>
            <a:pPr marL="274320" indent="-274320" algn="just" eaLnBrk="1" fontAlgn="auto" hangingPunct="1">
              <a:lnSpc>
                <a:spcPct val="90000"/>
              </a:lnSpc>
              <a:spcAft>
                <a:spcPts val="0"/>
              </a:spcAft>
              <a:buFont typeface="Wingdings" pitchFamily="2" charset="2"/>
              <a:buNone/>
              <a:defRPr/>
            </a:pPr>
            <a:endParaRPr lang="fr-FR" sz="800" dirty="0">
              <a:latin typeface="Book Antiqua" pitchFamily="18" charset="0"/>
              <a:ea typeface="Arial Unicode MS" pitchFamily="34" charset="-128"/>
              <a:cs typeface="Arial Unicode MS" pitchFamily="34" charset="-128"/>
            </a:endParaRPr>
          </a:p>
          <a:p>
            <a:pPr marL="640080" lvl="1" indent="-274320" algn="just" eaLnBrk="1" fontAlgn="auto" hangingPunct="1">
              <a:lnSpc>
                <a:spcPct val="90000"/>
              </a:lnSpc>
              <a:spcAft>
                <a:spcPts val="0"/>
              </a:spcAft>
              <a:buFont typeface="Wingdings 2"/>
              <a:buChar char=""/>
              <a:defRPr/>
            </a:pPr>
            <a:r>
              <a:rPr lang="fr-FR" sz="2000" dirty="0">
                <a:latin typeface="Book Antiqua" pitchFamily="18" charset="0"/>
                <a:ea typeface="Arial Unicode MS" pitchFamily="34" charset="-128"/>
                <a:cs typeface="Arial Unicode MS" pitchFamily="34" charset="-128"/>
              </a:rPr>
              <a:t>Ses principaux atouts sont: </a:t>
            </a:r>
          </a:p>
          <a:p>
            <a:pPr marL="274320" indent="-274320" algn="just" eaLnBrk="1" fontAlgn="auto" hangingPunct="1">
              <a:lnSpc>
                <a:spcPct val="90000"/>
              </a:lnSpc>
              <a:spcAft>
                <a:spcPts val="0"/>
              </a:spcAft>
              <a:buFont typeface="Wingdings" pitchFamily="2" charset="2"/>
              <a:buNone/>
              <a:defRPr/>
            </a:pPr>
            <a:endParaRPr lang="fr-FR" sz="800" dirty="0">
              <a:latin typeface="Book Antiqua" pitchFamily="18" charset="0"/>
              <a:ea typeface="Arial Unicode MS" pitchFamily="34" charset="-128"/>
              <a:cs typeface="Arial Unicode MS" pitchFamily="34" charset="-128"/>
            </a:endParaRPr>
          </a:p>
          <a:p>
            <a:pPr lvl="2" indent="-182880" algn="just" eaLnBrk="1" fontAlgn="auto" hangingPunct="1">
              <a:lnSpc>
                <a:spcPct val="90000"/>
              </a:lnSpc>
              <a:spcAft>
                <a:spcPts val="0"/>
              </a:spcAft>
              <a:buClr>
                <a:schemeClr val="accent1">
                  <a:shade val="75000"/>
                </a:schemeClr>
              </a:buClr>
              <a:buFont typeface="Wingdings"/>
              <a:buChar char=""/>
              <a:defRPr/>
            </a:pPr>
            <a:r>
              <a:rPr lang="fr-FR" sz="2000" dirty="0">
                <a:latin typeface="Book Antiqua" pitchFamily="18" charset="0"/>
                <a:cs typeface="Times New Roman" pitchFamily="18" charset="0"/>
              </a:rPr>
              <a:t>La gratuité et la disponibilité du code source (PHP4 est distribué sous licence GNU GPL) </a:t>
            </a:r>
          </a:p>
          <a:p>
            <a:pPr lvl="2" indent="-182880" algn="just" eaLnBrk="1" fontAlgn="auto" hangingPunct="1">
              <a:lnSpc>
                <a:spcPct val="90000"/>
              </a:lnSpc>
              <a:spcAft>
                <a:spcPts val="0"/>
              </a:spcAft>
              <a:buClr>
                <a:schemeClr val="accent1">
                  <a:shade val="75000"/>
                </a:schemeClr>
              </a:buClr>
              <a:buFont typeface="Wingdings"/>
              <a:buChar char=""/>
              <a:defRPr/>
            </a:pPr>
            <a:r>
              <a:rPr lang="fr-FR" sz="2000" dirty="0">
                <a:latin typeface="Book Antiqua" pitchFamily="18" charset="0"/>
                <a:cs typeface="Times New Roman" pitchFamily="18" charset="0"/>
              </a:rPr>
              <a:t>La simplicité d'écriture de scripts </a:t>
            </a:r>
          </a:p>
          <a:p>
            <a:pPr lvl="2" indent="-182880" algn="just" eaLnBrk="1" fontAlgn="auto" hangingPunct="1">
              <a:lnSpc>
                <a:spcPct val="90000"/>
              </a:lnSpc>
              <a:spcAft>
                <a:spcPts val="0"/>
              </a:spcAft>
              <a:buClr>
                <a:schemeClr val="accent1">
                  <a:shade val="75000"/>
                </a:schemeClr>
              </a:buClr>
              <a:buFont typeface="Wingdings"/>
              <a:buChar char=""/>
              <a:defRPr/>
            </a:pPr>
            <a:r>
              <a:rPr lang="fr-FR" sz="2000" dirty="0">
                <a:latin typeface="Book Antiqua" pitchFamily="18" charset="0"/>
                <a:cs typeface="Times New Roman" pitchFamily="18" charset="0"/>
              </a:rPr>
              <a:t>La possibilité d'inclure le script PHP au sein d'une page HTML </a:t>
            </a:r>
          </a:p>
          <a:p>
            <a:pPr lvl="2" indent="-182880" algn="just" eaLnBrk="1" fontAlgn="auto" hangingPunct="1">
              <a:lnSpc>
                <a:spcPct val="90000"/>
              </a:lnSpc>
              <a:spcAft>
                <a:spcPts val="0"/>
              </a:spcAft>
              <a:buClr>
                <a:schemeClr val="accent1">
                  <a:shade val="75000"/>
                </a:schemeClr>
              </a:buClr>
              <a:buFont typeface="Wingdings"/>
              <a:buChar char=""/>
              <a:defRPr/>
            </a:pPr>
            <a:r>
              <a:rPr lang="fr-FR" sz="2000" dirty="0">
                <a:latin typeface="Book Antiqua" pitchFamily="18" charset="0"/>
                <a:cs typeface="Times New Roman" pitchFamily="18" charset="0"/>
              </a:rPr>
              <a:t>La simplicité d'interfaçage avec des bases de données</a:t>
            </a:r>
          </a:p>
          <a:p>
            <a:pPr lvl="2" indent="-182880" algn="just" eaLnBrk="1" fontAlgn="auto" hangingPunct="1">
              <a:lnSpc>
                <a:spcPct val="90000"/>
              </a:lnSpc>
              <a:spcAft>
                <a:spcPts val="0"/>
              </a:spcAft>
              <a:buClr>
                <a:schemeClr val="accent1">
                  <a:shade val="75000"/>
                </a:schemeClr>
              </a:buClr>
              <a:buFont typeface="Wingdings"/>
              <a:buChar char=""/>
              <a:defRPr/>
            </a:pPr>
            <a:r>
              <a:rPr lang="fr-FR" sz="2000" dirty="0">
                <a:latin typeface="Book Antiqua" pitchFamily="18" charset="0"/>
                <a:cs typeface="Times New Roman" pitchFamily="18" charset="0"/>
              </a:rPr>
              <a:t>L'intégration au sein de nombreux serveurs web (Apache, Microsoft IIS, ...) </a:t>
            </a:r>
            <a:endParaRPr lang="fr-FR" sz="2000" b="1" dirty="0">
              <a:latin typeface="Book Antiqua" pitchFamily="18" charset="0"/>
              <a:cs typeface="Times New Roman" pitchFamily="18" charset="0"/>
            </a:endParaRP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6617" y="274639"/>
            <a:ext cx="9954207" cy="725487"/>
          </a:xfrm>
        </p:spPr>
        <p:txBody>
          <a:bodyPr/>
          <a:lstStyle/>
          <a:p>
            <a:pPr eaLnBrk="1" hangingPunct="1">
              <a:defRPr/>
            </a:pPr>
            <a:r>
              <a:rPr lang="fr-FR" b="1" dirty="0"/>
              <a:t>Les besoins pour bien commencer</a:t>
            </a:r>
            <a:endParaRPr lang="fr-FR" dirty="0"/>
          </a:p>
        </p:txBody>
      </p:sp>
      <p:sp>
        <p:nvSpPr>
          <p:cNvPr id="28675" name="Espace réservé du contenu 2"/>
          <p:cNvSpPr>
            <a:spLocks noGrp="1"/>
          </p:cNvSpPr>
          <p:nvPr>
            <p:ph sz="quarter" idx="1"/>
          </p:nvPr>
        </p:nvSpPr>
        <p:spPr>
          <a:xfrm>
            <a:off x="1450942" y="1214421"/>
            <a:ext cx="9954207" cy="5526947"/>
          </a:xfrm>
        </p:spPr>
        <p:txBody>
          <a:bodyPr>
            <a:normAutofit/>
          </a:bodyPr>
          <a:lstStyle/>
          <a:p>
            <a:pPr eaLnBrk="1" hangingPunct="1">
              <a:buFont typeface="Wingdings" pitchFamily="2" charset="2"/>
              <a:buNone/>
            </a:pPr>
            <a:r>
              <a:rPr lang="fr-FR" dirty="0"/>
              <a:t>Pour bien commencer, il vous faut deux choses essentielles:</a:t>
            </a:r>
          </a:p>
          <a:p>
            <a:pPr eaLnBrk="1" hangingPunct="1"/>
            <a:r>
              <a:rPr lang="fr-FR" dirty="0"/>
              <a:t> un éditeur de texte pour écrire vos codes en PHP</a:t>
            </a:r>
          </a:p>
          <a:p>
            <a:pPr eaLnBrk="1" hangingPunct="1"/>
            <a:r>
              <a:rPr lang="fr-FR" dirty="0"/>
              <a:t>un environnement de développement afin de tester ces portions de code</a:t>
            </a:r>
          </a:p>
          <a:p>
            <a:r>
              <a:rPr lang="fr-FR" sz="2000" dirty="0"/>
              <a:t>Pour l'environnement de développement, on peut utiliser:</a:t>
            </a:r>
          </a:p>
          <a:p>
            <a:pPr marL="0" indent="0">
              <a:buNone/>
            </a:pPr>
            <a:r>
              <a:rPr lang="fr-FR" sz="2000" dirty="0">
                <a:solidFill>
                  <a:srgbClr val="FF0000"/>
                </a:solidFill>
              </a:rPr>
              <a:t>   </a:t>
            </a:r>
            <a:r>
              <a:rPr lang="fr-FR" sz="2000" dirty="0" err="1">
                <a:solidFill>
                  <a:srgbClr val="FF0000"/>
                </a:solidFill>
              </a:rPr>
              <a:t>Easy</a:t>
            </a:r>
            <a:r>
              <a:rPr lang="fr-FR" sz="2000" dirty="0">
                <a:solidFill>
                  <a:srgbClr val="FF0000"/>
                </a:solidFill>
              </a:rPr>
              <a:t> </a:t>
            </a:r>
            <a:r>
              <a:rPr lang="fr-FR" sz="2000" dirty="0" err="1">
                <a:solidFill>
                  <a:srgbClr val="FF0000"/>
                </a:solidFill>
              </a:rPr>
              <a:t>php</a:t>
            </a:r>
            <a:r>
              <a:rPr lang="fr-FR" sz="2000" dirty="0">
                <a:solidFill>
                  <a:srgbClr val="FF0000"/>
                </a:solidFill>
              </a:rPr>
              <a:t> ou </a:t>
            </a:r>
            <a:r>
              <a:rPr lang="fr-FR" sz="2000" dirty="0" err="1">
                <a:solidFill>
                  <a:srgbClr val="FF0000"/>
                </a:solidFill>
              </a:rPr>
              <a:t>Wamp</a:t>
            </a:r>
            <a:r>
              <a:rPr lang="fr-FR" sz="2000" dirty="0">
                <a:solidFill>
                  <a:srgbClr val="FF0000"/>
                </a:solidFill>
              </a:rPr>
              <a:t> Server</a:t>
            </a:r>
          </a:p>
          <a:p>
            <a:pPr eaLnBrk="1" hangingPunct="1"/>
            <a:endParaRPr lang="fr-FR" dirty="0"/>
          </a:p>
          <a:p>
            <a:pPr eaLnBrk="1" hangingPunct="1"/>
            <a:endParaRPr lang="fr-FR" dirty="0"/>
          </a:p>
          <a:p>
            <a:pPr eaLnBrk="1" hangingPunct="1"/>
            <a:endParaRPr lang="fr-FR" dirty="0"/>
          </a:p>
          <a:p>
            <a:pPr algn="just"/>
            <a:r>
              <a:rPr lang="fr-FR" sz="2000" dirty="0"/>
              <a:t>Cet environnement comporte un serveur  Apache, interpréteur PHP, base de données MySQL, …etc.</a:t>
            </a:r>
            <a:endParaRPr lang="fr-FR" sz="2200" dirty="0">
              <a:solidFill>
                <a:srgbClr val="FF0000"/>
              </a:solidFill>
            </a:endParaRPr>
          </a:p>
          <a:p>
            <a:pPr eaLnBrk="1" hangingPunct="1"/>
            <a:endParaRPr lang="fr-FR" dirty="0"/>
          </a:p>
        </p:txBody>
      </p:sp>
      <p:sp>
        <p:nvSpPr>
          <p:cNvPr id="46082" name="AutoShape 2" descr="Résultat de recherche d'images pour &quot;wampserver png&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4" name="AutoShape 4" descr="Résultat de recherche d'images pour &quot;wampserver png&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6085" name="Picture 5" descr="C:\Users\nadjib\Desktop\Wamo.png"/>
          <p:cNvPicPr>
            <a:picLocks noChangeAspect="1" noChangeArrowheads="1"/>
          </p:cNvPicPr>
          <p:nvPr/>
        </p:nvPicPr>
        <p:blipFill>
          <a:blip r:embed="rId2"/>
          <a:srcRect/>
          <a:stretch>
            <a:fillRect/>
          </a:stretch>
        </p:blipFill>
        <p:spPr bwMode="auto">
          <a:xfrm>
            <a:off x="3199759" y="4317082"/>
            <a:ext cx="1209675" cy="1200150"/>
          </a:xfrm>
          <a:prstGeom prst="rect">
            <a:avLst/>
          </a:prstGeom>
          <a:noFill/>
        </p:spPr>
      </p:pic>
      <p:pic>
        <p:nvPicPr>
          <p:cNvPr id="46087" name="Picture 7" descr="Résultat de recherche d'images pour &quot;easyphp logo&quot;"/>
          <p:cNvPicPr>
            <a:picLocks noChangeAspect="1" noChangeArrowheads="1"/>
          </p:cNvPicPr>
          <p:nvPr/>
        </p:nvPicPr>
        <p:blipFill>
          <a:blip r:embed="rId3"/>
          <a:srcRect/>
          <a:stretch>
            <a:fillRect/>
          </a:stretch>
        </p:blipFill>
        <p:spPr bwMode="auto">
          <a:xfrm>
            <a:off x="1536252" y="4080674"/>
            <a:ext cx="1652582" cy="1652582"/>
          </a:xfrm>
          <a:prstGeom prst="rect">
            <a:avLst/>
          </a:prstGeom>
          <a:noFill/>
        </p:spPr>
      </p:pic>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498055" y="285751"/>
            <a:ext cx="9954207" cy="868363"/>
          </a:xfrm>
        </p:spPr>
        <p:txBody>
          <a:bodyPr/>
          <a:lstStyle/>
          <a:p>
            <a:pPr eaLnBrk="1" fontAlgn="auto" hangingPunct="1">
              <a:spcAft>
                <a:spcPts val="0"/>
              </a:spcAft>
              <a:defRPr/>
            </a:pPr>
            <a:r>
              <a:rPr lang="fr-FR" dirty="0"/>
              <a:t>Intégration PHP et HTML</a:t>
            </a:r>
          </a:p>
        </p:txBody>
      </p:sp>
      <p:sp>
        <p:nvSpPr>
          <p:cNvPr id="29699" name="Rectangle 3"/>
          <p:cNvSpPr>
            <a:spLocks noGrp="1" noChangeArrowheads="1"/>
          </p:cNvSpPr>
          <p:nvPr>
            <p:ph sz="quarter" idx="1"/>
          </p:nvPr>
        </p:nvSpPr>
        <p:spPr>
          <a:xfrm>
            <a:off x="1406403" y="1524000"/>
            <a:ext cx="10579275" cy="4800600"/>
          </a:xfrm>
        </p:spPr>
        <p:txBody>
          <a:bodyPr/>
          <a:lstStyle/>
          <a:p>
            <a:pPr eaLnBrk="1" hangingPunct="1"/>
            <a:r>
              <a:rPr lang="fr-FR" dirty="0">
                <a:latin typeface="Book Antiqua" pitchFamily="18" charset="0"/>
                <a:cs typeface="Times New Roman" pitchFamily="18" charset="0"/>
              </a:rPr>
              <a:t>Principe</a:t>
            </a:r>
          </a:p>
          <a:p>
            <a:pPr eaLnBrk="1" hangingPunct="1">
              <a:buFont typeface="Wingdings" pitchFamily="2" charset="2"/>
              <a:buNone/>
            </a:pPr>
            <a:endParaRPr lang="fr-FR" sz="800" dirty="0">
              <a:latin typeface="Book Antiqua" pitchFamily="18" charset="0"/>
              <a:cs typeface="Times New Roman" pitchFamily="18" charset="0"/>
            </a:endParaRPr>
          </a:p>
          <a:p>
            <a:pPr lvl="1" eaLnBrk="1" hangingPunct="1"/>
            <a:r>
              <a:rPr lang="fr-FR" sz="2000" dirty="0">
                <a:latin typeface="Book Antiqua" pitchFamily="18" charset="0"/>
                <a:cs typeface="Times New Roman" pitchFamily="18" charset="0"/>
              </a:rPr>
              <a:t>Les scripts PHP sont généralement intégrés dans le code d’un document HTML</a:t>
            </a:r>
          </a:p>
          <a:p>
            <a:pPr eaLnBrk="1" hangingPunct="1">
              <a:buFont typeface="Wingdings" pitchFamily="2" charset="2"/>
              <a:buNone/>
            </a:pPr>
            <a:endParaRPr lang="fr-FR" sz="900" dirty="0">
              <a:latin typeface="Book Antiqua" pitchFamily="18" charset="0"/>
              <a:cs typeface="Times New Roman" pitchFamily="18" charset="0"/>
            </a:endParaRPr>
          </a:p>
          <a:p>
            <a:pPr lvl="1" algn="just" eaLnBrk="1" hangingPunct="1"/>
            <a:r>
              <a:rPr lang="fr-FR" sz="2000" dirty="0">
                <a:latin typeface="Book Antiqua" pitchFamily="18" charset="0"/>
                <a:ea typeface="Arial Unicode MS" pitchFamily="34" charset="-128"/>
                <a:cs typeface="Arial Unicode MS" pitchFamily="34" charset="-128"/>
              </a:rPr>
              <a:t>L’intégration nécessite l’utilisation de balises</a:t>
            </a:r>
          </a:p>
          <a:p>
            <a:pPr algn="just" eaLnBrk="1" hangingPunct="1">
              <a:buFont typeface="Wingdings" pitchFamily="2" charset="2"/>
              <a:buNone/>
            </a:pPr>
            <a:endParaRPr lang="fr-FR" sz="900" dirty="0">
              <a:latin typeface="Book Antiqua" pitchFamily="18" charset="0"/>
              <a:ea typeface="Arial Unicode MS" pitchFamily="34" charset="-128"/>
              <a:cs typeface="Arial Unicode MS" pitchFamily="34" charset="-128"/>
            </a:endParaRPr>
          </a:p>
          <a:p>
            <a:pPr lvl="2" algn="just" eaLnBrk="1" hangingPunct="1"/>
            <a:r>
              <a:rPr lang="fr-FR" sz="1800" dirty="0">
                <a:latin typeface="Book Antiqua" pitchFamily="18" charset="0"/>
                <a:ea typeface="Arial Unicode MS" pitchFamily="34" charset="-128"/>
                <a:cs typeface="Arial Unicode MS" pitchFamily="34" charset="-128"/>
              </a:rPr>
              <a:t>avec le style </a:t>
            </a:r>
            <a:r>
              <a:rPr lang="fr-FR" sz="1800" dirty="0" err="1">
                <a:latin typeface="Book Antiqua" pitchFamily="18" charset="0"/>
                <a:ea typeface="Arial Unicode MS" pitchFamily="34" charset="-128"/>
                <a:cs typeface="Arial Unicode MS" pitchFamily="34" charset="-128"/>
              </a:rPr>
              <a:t>xml</a:t>
            </a:r>
            <a:r>
              <a:rPr lang="fr-FR" sz="1800" dirty="0">
                <a:latin typeface="Book Antiqua" pitchFamily="18" charset="0"/>
                <a:ea typeface="Arial Unicode MS" pitchFamily="34" charset="-128"/>
                <a:cs typeface="Arial Unicode MS" pitchFamily="34" charset="-128"/>
              </a:rPr>
              <a:t> : </a:t>
            </a:r>
            <a:r>
              <a:rPr lang="fr-FR" sz="1800" dirty="0">
                <a:solidFill>
                  <a:srgbClr val="0347F1"/>
                </a:solidFill>
                <a:latin typeface="Book Antiqua" pitchFamily="18" charset="0"/>
                <a:ea typeface="Arial Unicode MS" pitchFamily="34" charset="-128"/>
                <a:cs typeface="Arial Unicode MS" pitchFamily="34" charset="-128"/>
              </a:rPr>
              <a:t>&lt;?</a:t>
            </a:r>
            <a:r>
              <a:rPr lang="fr-FR" sz="1800" dirty="0">
                <a:latin typeface="Book Antiqua" pitchFamily="18" charset="0"/>
                <a:ea typeface="Arial Unicode MS" pitchFamily="34" charset="-128"/>
                <a:cs typeface="Arial Unicode MS" pitchFamily="34" charset="-128"/>
              </a:rPr>
              <a:t>    </a:t>
            </a:r>
            <a:r>
              <a:rPr lang="fr-FR" sz="1800" dirty="0">
                <a:solidFill>
                  <a:srgbClr val="FF0000"/>
                </a:solidFill>
                <a:latin typeface="Book Antiqua" pitchFamily="18" charset="0"/>
                <a:ea typeface="Arial Unicode MS" pitchFamily="34" charset="-128"/>
                <a:cs typeface="Arial Unicode MS" pitchFamily="34" charset="-128"/>
              </a:rPr>
              <a:t>  ligne de code PHP     </a:t>
            </a:r>
            <a:r>
              <a:rPr lang="fr-FR" sz="1800" dirty="0">
                <a:latin typeface="Book Antiqua" pitchFamily="18" charset="0"/>
                <a:ea typeface="Arial Unicode MS" pitchFamily="34" charset="-128"/>
                <a:cs typeface="Arial Unicode MS" pitchFamily="34" charset="-128"/>
              </a:rPr>
              <a:t>      </a:t>
            </a:r>
            <a:r>
              <a:rPr lang="fr-FR" sz="1800" dirty="0">
                <a:solidFill>
                  <a:srgbClr val="0347F1"/>
                </a:solidFill>
                <a:latin typeface="Book Antiqua" pitchFamily="18" charset="0"/>
                <a:ea typeface="Arial Unicode MS" pitchFamily="34" charset="-128"/>
                <a:cs typeface="Arial Unicode MS" pitchFamily="34" charset="-128"/>
              </a:rPr>
              <a:t>?&gt;</a:t>
            </a:r>
          </a:p>
          <a:p>
            <a:pPr lvl="1" algn="just" eaLnBrk="1" hangingPunct="1">
              <a:buFont typeface="Wingdings" pitchFamily="2" charset="2"/>
              <a:buNone/>
            </a:pPr>
            <a:endParaRPr lang="fr-FR" sz="800" dirty="0">
              <a:latin typeface="Book Antiqua" pitchFamily="18" charset="0"/>
              <a:ea typeface="Arial Unicode MS" pitchFamily="34" charset="-128"/>
              <a:cs typeface="Arial Unicode MS" pitchFamily="34" charset="-128"/>
            </a:endParaRPr>
          </a:p>
          <a:p>
            <a:pPr lvl="2" algn="just" eaLnBrk="1" hangingPunct="1"/>
            <a:r>
              <a:rPr lang="fr-FR" sz="1800" dirty="0">
                <a:latin typeface="Book Antiqua" pitchFamily="18" charset="0"/>
                <a:ea typeface="Arial Unicode MS" pitchFamily="34" charset="-128"/>
                <a:cs typeface="Arial Unicode MS" pitchFamily="34" charset="-128"/>
              </a:rPr>
              <a:t>Avec le style </a:t>
            </a:r>
            <a:r>
              <a:rPr lang="fr-FR" sz="1800" dirty="0" err="1">
                <a:latin typeface="Book Antiqua" pitchFamily="18" charset="0"/>
                <a:ea typeface="Arial Unicode MS" pitchFamily="34" charset="-128"/>
                <a:cs typeface="Arial Unicode MS" pitchFamily="34" charset="-128"/>
              </a:rPr>
              <a:t>php</a:t>
            </a:r>
            <a:r>
              <a:rPr lang="fr-FR" sz="1800" dirty="0">
                <a:latin typeface="Book Antiqua" pitchFamily="18" charset="0"/>
                <a:ea typeface="Arial Unicode MS" pitchFamily="34" charset="-128"/>
                <a:cs typeface="Arial Unicode MS" pitchFamily="34" charset="-128"/>
              </a:rPr>
              <a:t>: </a:t>
            </a:r>
            <a:r>
              <a:rPr lang="fr-FR" sz="1800" dirty="0">
                <a:solidFill>
                  <a:srgbClr val="0347F1"/>
                </a:solidFill>
                <a:latin typeface="Book Antiqua" pitchFamily="18" charset="0"/>
                <a:ea typeface="Arial Unicode MS" pitchFamily="34" charset="-128"/>
                <a:cs typeface="Arial Unicode MS" pitchFamily="34" charset="-128"/>
              </a:rPr>
              <a:t>&lt;</a:t>
            </a:r>
            <a:r>
              <a:rPr lang="fr-FR" sz="1800" dirty="0">
                <a:solidFill>
                  <a:srgbClr val="FF0000"/>
                </a:solidFill>
                <a:latin typeface="Book Antiqua" pitchFamily="18" charset="0"/>
                <a:ea typeface="Arial Unicode MS" pitchFamily="34" charset="-128"/>
                <a:cs typeface="Arial Unicode MS" pitchFamily="34" charset="-128"/>
              </a:rPr>
              <a:t>?</a:t>
            </a:r>
            <a:r>
              <a:rPr lang="fr-FR" sz="1800" dirty="0" err="1">
                <a:solidFill>
                  <a:srgbClr val="FF0000"/>
                </a:solidFill>
                <a:latin typeface="Book Antiqua" pitchFamily="18" charset="0"/>
                <a:ea typeface="Arial Unicode MS" pitchFamily="34" charset="-128"/>
                <a:cs typeface="Arial Unicode MS" pitchFamily="34" charset="-128"/>
              </a:rPr>
              <a:t>php</a:t>
            </a:r>
            <a:r>
              <a:rPr lang="fr-FR" sz="1800" dirty="0">
                <a:solidFill>
                  <a:srgbClr val="FF0000"/>
                </a:solidFill>
                <a:latin typeface="Book Antiqua" pitchFamily="18" charset="0"/>
                <a:ea typeface="Arial Unicode MS" pitchFamily="34" charset="-128"/>
                <a:cs typeface="Arial Unicode MS" pitchFamily="34" charset="-128"/>
              </a:rPr>
              <a:t>  ligne de code PHP</a:t>
            </a:r>
            <a:r>
              <a:rPr lang="fr-FR" sz="1800" dirty="0">
                <a:latin typeface="Book Antiqua" pitchFamily="18" charset="0"/>
                <a:ea typeface="Arial Unicode MS" pitchFamily="34" charset="-128"/>
                <a:cs typeface="Arial Unicode MS" pitchFamily="34" charset="-128"/>
              </a:rPr>
              <a:t>       </a:t>
            </a:r>
            <a:r>
              <a:rPr lang="fr-FR" sz="1800" dirty="0">
                <a:solidFill>
                  <a:srgbClr val="0347F1"/>
                </a:solidFill>
                <a:latin typeface="Book Antiqua" pitchFamily="18" charset="0"/>
                <a:ea typeface="Arial Unicode MS" pitchFamily="34" charset="-128"/>
                <a:cs typeface="Arial Unicode MS" pitchFamily="34" charset="-128"/>
              </a:rPr>
              <a:t> ?&gt;</a:t>
            </a:r>
          </a:p>
          <a:p>
            <a:pPr lvl="1" algn="just" eaLnBrk="1" hangingPunct="1">
              <a:buFont typeface="Wingdings" pitchFamily="2" charset="2"/>
              <a:buNone/>
            </a:pPr>
            <a:endParaRPr lang="fr-FR" sz="900" dirty="0">
              <a:latin typeface="Book Antiqua" pitchFamily="18" charset="0"/>
              <a:ea typeface="Arial Unicode MS" pitchFamily="34" charset="-128"/>
              <a:cs typeface="Arial Unicode MS" pitchFamily="34" charset="-128"/>
            </a:endParaRPr>
          </a:p>
          <a:p>
            <a:pPr lvl="2" algn="just" eaLnBrk="1" hangingPunct="1"/>
            <a:r>
              <a:rPr lang="fr-FR" sz="1800" dirty="0">
                <a:latin typeface="Book Antiqua" pitchFamily="18" charset="0"/>
                <a:ea typeface="Arial Unicode MS" pitchFamily="34" charset="-128"/>
                <a:cs typeface="Arial Unicode MS" pitchFamily="34" charset="-128"/>
              </a:rPr>
              <a:t>avec le style JavaScript : </a:t>
            </a:r>
          </a:p>
          <a:p>
            <a:pPr lvl="1" algn="just" eaLnBrk="1" hangingPunct="1">
              <a:buFont typeface="Wingdings" pitchFamily="2" charset="2"/>
              <a:buNone/>
            </a:pPr>
            <a:r>
              <a:rPr lang="fr-FR" dirty="0">
                <a:latin typeface="Book Antiqua" pitchFamily="18" charset="0"/>
                <a:ea typeface="Arial Unicode MS" pitchFamily="34" charset="-128"/>
                <a:cs typeface="Arial Unicode MS" pitchFamily="34" charset="-128"/>
              </a:rPr>
              <a:t>    	</a:t>
            </a:r>
            <a:r>
              <a:rPr lang="fr-FR" sz="1800" dirty="0">
                <a:solidFill>
                  <a:srgbClr val="0347F1"/>
                </a:solidFill>
                <a:latin typeface="Book Antiqua" pitchFamily="18" charset="0"/>
                <a:ea typeface="Arial Unicode MS" pitchFamily="34" charset="-128"/>
                <a:cs typeface="Arial Unicode MS" pitchFamily="34" charset="-128"/>
              </a:rPr>
              <a:t>&lt;script </a:t>
            </a:r>
            <a:r>
              <a:rPr lang="fr-FR" sz="1800" dirty="0" err="1">
                <a:solidFill>
                  <a:srgbClr val="0347F1"/>
                </a:solidFill>
                <a:latin typeface="Book Antiqua" pitchFamily="18" charset="0"/>
                <a:ea typeface="Arial Unicode MS" pitchFamily="34" charset="-128"/>
                <a:cs typeface="Arial Unicode MS" pitchFamily="34" charset="-128"/>
              </a:rPr>
              <a:t>language</a:t>
            </a:r>
            <a:r>
              <a:rPr lang="fr-FR" sz="1800" dirty="0">
                <a:solidFill>
                  <a:srgbClr val="0347F1"/>
                </a:solidFill>
                <a:latin typeface="Book Antiqua" pitchFamily="18" charset="0"/>
                <a:ea typeface="Arial Unicode MS" pitchFamily="34" charset="-128"/>
                <a:cs typeface="Arial Unicode MS" pitchFamily="34" charset="-128"/>
              </a:rPr>
              <a:t>=«</a:t>
            </a:r>
            <a:r>
              <a:rPr lang="fr-FR" sz="1800" dirty="0" err="1">
                <a:solidFill>
                  <a:srgbClr val="0347F1"/>
                </a:solidFill>
                <a:latin typeface="Book Antiqua" pitchFamily="18" charset="0"/>
                <a:ea typeface="Arial Unicode MS" pitchFamily="34" charset="-128"/>
                <a:cs typeface="Arial Unicode MS" pitchFamily="34" charset="-128"/>
              </a:rPr>
              <a:t>php</a:t>
            </a:r>
            <a:r>
              <a:rPr lang="fr-FR" sz="1800" dirty="0">
                <a:solidFill>
                  <a:srgbClr val="0347F1"/>
                </a:solidFill>
                <a:latin typeface="Book Antiqua" pitchFamily="18" charset="0"/>
                <a:ea typeface="Arial Unicode MS" pitchFamily="34" charset="-128"/>
                <a:cs typeface="Arial Unicode MS" pitchFamily="34" charset="-128"/>
              </a:rPr>
              <a:t>»&gt;</a:t>
            </a:r>
            <a:r>
              <a:rPr lang="fr-FR" sz="1800" dirty="0">
                <a:latin typeface="Book Antiqua" pitchFamily="18" charset="0"/>
                <a:ea typeface="Arial Unicode MS" pitchFamily="34" charset="-128"/>
                <a:cs typeface="Arial Unicode MS" pitchFamily="34" charset="-128"/>
              </a:rPr>
              <a:t>     </a:t>
            </a:r>
            <a:r>
              <a:rPr lang="fr-FR" sz="1800" dirty="0">
                <a:solidFill>
                  <a:srgbClr val="FF0000"/>
                </a:solidFill>
                <a:latin typeface="Book Antiqua" pitchFamily="18" charset="0"/>
                <a:ea typeface="Arial Unicode MS" pitchFamily="34" charset="-128"/>
                <a:cs typeface="Arial Unicode MS" pitchFamily="34" charset="-128"/>
              </a:rPr>
              <a:t>ligne de code PHP   </a:t>
            </a:r>
            <a:r>
              <a:rPr lang="fr-FR" sz="1800" dirty="0">
                <a:latin typeface="Book Antiqua" pitchFamily="18" charset="0"/>
                <a:ea typeface="Arial Unicode MS" pitchFamily="34" charset="-128"/>
                <a:cs typeface="Arial Unicode MS" pitchFamily="34" charset="-128"/>
              </a:rPr>
              <a:t>     </a:t>
            </a:r>
            <a:r>
              <a:rPr lang="fr-FR" sz="1800" dirty="0">
                <a:solidFill>
                  <a:srgbClr val="0347F1"/>
                </a:solidFill>
                <a:latin typeface="Book Antiqua" pitchFamily="18" charset="0"/>
                <a:ea typeface="Arial Unicode MS" pitchFamily="34" charset="-128"/>
                <a:cs typeface="Arial Unicode MS" pitchFamily="34" charset="-128"/>
              </a:rPr>
              <a:t>&lt;/script&gt;</a:t>
            </a:r>
          </a:p>
          <a:p>
            <a:pPr lvl="1" algn="just" eaLnBrk="1" hangingPunct="1">
              <a:buFont typeface="Wingdings" pitchFamily="2" charset="2"/>
              <a:buNone/>
            </a:pPr>
            <a:endParaRPr lang="fr-FR" sz="900" dirty="0">
              <a:latin typeface="Book Antiqua" pitchFamily="18" charset="0"/>
              <a:ea typeface="Arial Unicode MS" pitchFamily="34" charset="-128"/>
              <a:cs typeface="Arial Unicode MS" pitchFamily="34" charset="-128"/>
            </a:endParaRPr>
          </a:p>
          <a:p>
            <a:pPr lvl="2" algn="just" eaLnBrk="1" hangingPunct="1"/>
            <a:r>
              <a:rPr lang="fr-FR" sz="1800" dirty="0">
                <a:latin typeface="Book Antiqua" pitchFamily="18" charset="0"/>
                <a:ea typeface="Arial Unicode MS" pitchFamily="34" charset="-128"/>
                <a:cs typeface="Arial Unicode MS" pitchFamily="34" charset="-128"/>
              </a:rPr>
              <a:t>avec le style des ASP</a:t>
            </a:r>
            <a:r>
              <a:rPr lang="fr-FR" sz="1800" dirty="0">
                <a:latin typeface="Book Antiqua" pitchFamily="18" charset="0"/>
                <a:cs typeface="Times New Roman" pitchFamily="18" charset="0"/>
              </a:rPr>
              <a:t> : </a:t>
            </a:r>
            <a:r>
              <a:rPr lang="fr-FR" sz="1800" dirty="0">
                <a:solidFill>
                  <a:srgbClr val="0347F1"/>
                </a:solidFill>
                <a:latin typeface="Book Antiqua" pitchFamily="18" charset="0"/>
                <a:ea typeface="Arial Unicode MS" pitchFamily="34" charset="-128"/>
                <a:cs typeface="Arial Unicode MS" pitchFamily="34" charset="-128"/>
              </a:rPr>
              <a:t>&lt;%</a:t>
            </a:r>
            <a:r>
              <a:rPr lang="fr-FR" sz="1800" dirty="0">
                <a:latin typeface="Book Antiqua" pitchFamily="18" charset="0"/>
                <a:ea typeface="Arial Unicode MS" pitchFamily="34" charset="-128"/>
                <a:cs typeface="Arial Unicode MS" pitchFamily="34" charset="-128"/>
              </a:rPr>
              <a:t>   </a:t>
            </a:r>
            <a:r>
              <a:rPr lang="fr-FR" sz="1800" dirty="0">
                <a:solidFill>
                  <a:srgbClr val="FF0000"/>
                </a:solidFill>
                <a:latin typeface="Book Antiqua" pitchFamily="18" charset="0"/>
                <a:ea typeface="Arial Unicode MS" pitchFamily="34" charset="-128"/>
                <a:cs typeface="Arial Unicode MS" pitchFamily="34" charset="-128"/>
              </a:rPr>
              <a:t> ligne de code ASP</a:t>
            </a:r>
            <a:r>
              <a:rPr lang="fr-FR" sz="1800" dirty="0">
                <a:latin typeface="Book Antiqua" pitchFamily="18" charset="0"/>
                <a:ea typeface="Arial Unicode MS" pitchFamily="34" charset="-128"/>
                <a:cs typeface="Arial Unicode MS" pitchFamily="34" charset="-128"/>
              </a:rPr>
              <a:t>   </a:t>
            </a:r>
            <a:r>
              <a:rPr lang="fr-FR" sz="1800" dirty="0">
                <a:solidFill>
                  <a:srgbClr val="0347F1"/>
                </a:solidFill>
                <a:latin typeface="Book Antiqua" pitchFamily="18" charset="0"/>
                <a:ea typeface="Arial Unicode MS" pitchFamily="34" charset="-128"/>
                <a:cs typeface="Arial Unicode MS" pitchFamily="34" charset="-128"/>
              </a:rPr>
              <a:t>%&gt;</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355179" y="274639"/>
            <a:ext cx="9954207" cy="796925"/>
          </a:xfrm>
        </p:spPr>
        <p:txBody>
          <a:bodyPr/>
          <a:lstStyle/>
          <a:p>
            <a:pPr eaLnBrk="1" hangingPunct="1">
              <a:defRPr/>
            </a:pPr>
            <a:r>
              <a:rPr lang="fr-FR" dirty="0"/>
              <a:t>Intégration d’un script dans une page</a:t>
            </a:r>
          </a:p>
        </p:txBody>
      </p:sp>
      <p:sp>
        <p:nvSpPr>
          <p:cNvPr id="30724" name="Rectangle 3"/>
          <p:cNvSpPr>
            <a:spLocks noGrp="1" noChangeArrowheads="1"/>
          </p:cNvSpPr>
          <p:nvPr>
            <p:ph type="body" idx="1"/>
          </p:nvPr>
        </p:nvSpPr>
        <p:spPr>
          <a:xfrm>
            <a:off x="1498055" y="1285860"/>
            <a:ext cx="9954207" cy="5402262"/>
          </a:xfrm>
        </p:spPr>
        <p:txBody>
          <a:bodyPr/>
          <a:lstStyle/>
          <a:p>
            <a:pPr eaLnBrk="1" hangingPunct="1">
              <a:buFont typeface="Wingdings" pitchFamily="2" charset="2"/>
              <a:buNone/>
            </a:pPr>
            <a:r>
              <a:rPr lang="fr-FR" sz="1800" dirty="0"/>
              <a:t>Les pages web sont au format html. Les pages web dynamiques générées avec PHP sont au format </a:t>
            </a:r>
            <a:r>
              <a:rPr lang="fr-FR" sz="1800" dirty="0" err="1"/>
              <a:t>php</a:t>
            </a:r>
            <a:r>
              <a:rPr lang="fr-FR" sz="1800" dirty="0"/>
              <a:t>. Le code source </a:t>
            </a:r>
            <a:r>
              <a:rPr lang="fr-FR" sz="1800" dirty="0" err="1"/>
              <a:t>php</a:t>
            </a:r>
            <a:r>
              <a:rPr lang="fr-FR" sz="1800" dirty="0"/>
              <a:t> est directement insérer dans le fichier html grâce au conteneur de la norme XML : </a:t>
            </a:r>
          </a:p>
          <a:p>
            <a:pPr eaLnBrk="1" hangingPunct="1">
              <a:buFont typeface="Wingdings" pitchFamily="2" charset="2"/>
              <a:buNone/>
            </a:pPr>
            <a:r>
              <a:rPr lang="fr-FR" sz="1800" b="1" dirty="0"/>
              <a:t>&lt;?</a:t>
            </a:r>
            <a:r>
              <a:rPr lang="fr-FR" sz="1800" b="1" dirty="0" err="1"/>
              <a:t>php</a:t>
            </a:r>
            <a:r>
              <a:rPr lang="fr-FR" sz="1800" b="1" dirty="0"/>
              <a:t> … ?&gt;</a:t>
            </a:r>
          </a:p>
          <a:p>
            <a:pPr eaLnBrk="1" hangingPunct="1">
              <a:buFont typeface="Wingdings" pitchFamily="2" charset="2"/>
              <a:buNone/>
            </a:pPr>
            <a:endParaRPr lang="fr-FR" sz="1800" dirty="0"/>
          </a:p>
          <a:p>
            <a:pPr eaLnBrk="1" hangingPunct="1">
              <a:buFont typeface="Wingdings" pitchFamily="2" charset="2"/>
              <a:buNone/>
            </a:pPr>
            <a:r>
              <a:rPr lang="fr-FR" sz="1800" i="1" dirty="0"/>
              <a:t>Exemple:</a:t>
            </a:r>
          </a:p>
          <a:p>
            <a:pPr eaLnBrk="1" hangingPunct="1">
              <a:buFont typeface="Wingdings" pitchFamily="2" charset="2"/>
              <a:buNone/>
            </a:pPr>
            <a:r>
              <a:rPr lang="fr-FR" sz="1800" b="1" dirty="0"/>
              <a:t>&lt;html&gt;</a:t>
            </a:r>
          </a:p>
          <a:p>
            <a:pPr eaLnBrk="1" hangingPunct="1">
              <a:buFont typeface="Wingdings" pitchFamily="2" charset="2"/>
              <a:buNone/>
            </a:pPr>
            <a:r>
              <a:rPr lang="fr-FR" sz="1800" b="1" dirty="0"/>
              <a:t>&lt;body&gt;</a:t>
            </a:r>
          </a:p>
          <a:p>
            <a:pPr eaLnBrk="1" hangingPunct="1">
              <a:buFont typeface="Wingdings" pitchFamily="2" charset="2"/>
              <a:buNone/>
            </a:pPr>
            <a:r>
              <a:rPr lang="fr-FR" sz="1800" b="1" dirty="0">
                <a:solidFill>
                  <a:schemeClr val="accent2"/>
                </a:solidFill>
              </a:rPr>
              <a:t>&lt;?</a:t>
            </a:r>
            <a:r>
              <a:rPr lang="fr-FR" sz="1800" b="1" dirty="0" err="1">
                <a:solidFill>
                  <a:schemeClr val="accent2"/>
                </a:solidFill>
              </a:rPr>
              <a:t>php</a:t>
            </a:r>
            <a:r>
              <a:rPr lang="fr-FR" sz="1800" b="1" dirty="0"/>
              <a:t> </a:t>
            </a:r>
          </a:p>
          <a:p>
            <a:pPr eaLnBrk="1" hangingPunct="1">
              <a:buFont typeface="Wingdings" pitchFamily="2" charset="2"/>
              <a:buNone/>
            </a:pPr>
            <a:r>
              <a:rPr lang="fr-FR" sz="1800" b="1" dirty="0"/>
              <a:t>	</a:t>
            </a:r>
            <a:r>
              <a:rPr lang="fr-FR" sz="1800" b="1" dirty="0" err="1"/>
              <a:t>echo</a:t>
            </a:r>
            <a:r>
              <a:rPr lang="fr-FR" sz="1800" b="1" dirty="0"/>
              <a:t> ’’</a:t>
            </a:r>
            <a:r>
              <a:rPr lang="fr-FR" sz="1800" b="1" i="1" dirty="0"/>
              <a:t>Bonjour</a:t>
            </a:r>
            <a:r>
              <a:rPr lang="fr-FR" sz="1800" b="1" dirty="0"/>
              <a:t>’’;</a:t>
            </a:r>
          </a:p>
          <a:p>
            <a:pPr eaLnBrk="1" hangingPunct="1">
              <a:buFont typeface="Wingdings" pitchFamily="2" charset="2"/>
              <a:buNone/>
            </a:pPr>
            <a:r>
              <a:rPr lang="fr-FR" sz="1800" b="1" dirty="0">
                <a:solidFill>
                  <a:schemeClr val="accent2"/>
                </a:solidFill>
              </a:rPr>
              <a:t>?&gt;</a:t>
            </a:r>
          </a:p>
          <a:p>
            <a:pPr eaLnBrk="1" hangingPunct="1">
              <a:buFont typeface="Wingdings" pitchFamily="2" charset="2"/>
              <a:buNone/>
            </a:pPr>
            <a:r>
              <a:rPr lang="fr-FR" sz="1800" b="1" dirty="0"/>
              <a:t>&lt;/body&gt;</a:t>
            </a:r>
          </a:p>
          <a:p>
            <a:pPr eaLnBrk="1" hangingPunct="1">
              <a:buFont typeface="Wingdings" pitchFamily="2" charset="2"/>
              <a:buNone/>
            </a:pPr>
            <a:r>
              <a:rPr lang="fr-FR" sz="1800" b="1" dirty="0"/>
              <a:t>&lt;/html&gt;</a:t>
            </a:r>
          </a:p>
          <a:p>
            <a:pPr eaLnBrk="1" hangingPunct="1"/>
            <a:endParaRPr lang="fr-FR" sz="1800" dirty="0"/>
          </a:p>
        </p:txBody>
      </p:sp>
      <p:sp>
        <p:nvSpPr>
          <p:cNvPr id="30725" name="Text Box 4"/>
          <p:cNvSpPr txBox="1">
            <a:spLocks noChangeArrowheads="1"/>
          </p:cNvSpPr>
          <p:nvPr/>
        </p:nvSpPr>
        <p:spPr bwMode="auto">
          <a:xfrm>
            <a:off x="4807164" y="4737101"/>
            <a:ext cx="6180359" cy="1357313"/>
          </a:xfrm>
          <a:prstGeom prst="rect">
            <a:avLst/>
          </a:prstGeom>
          <a:noFill/>
          <a:ln w="9525">
            <a:noFill/>
            <a:miter lim="800000"/>
            <a:headEnd/>
            <a:tailEnd/>
          </a:ln>
        </p:spPr>
        <p:txBody>
          <a:bodyPr>
            <a:spAutoFit/>
          </a:bodyPr>
          <a:lstStyle/>
          <a:p>
            <a:pPr>
              <a:spcBef>
                <a:spcPct val="20000"/>
              </a:spcBef>
            </a:pPr>
            <a:r>
              <a:rPr lang="fr-FR" i="1">
                <a:latin typeface="Arial" pitchFamily="34" charset="0"/>
              </a:rPr>
              <a:t>Autres syntaxes d’intégration :</a:t>
            </a:r>
          </a:p>
          <a:p>
            <a:pPr>
              <a:spcBef>
                <a:spcPct val="20000"/>
              </a:spcBef>
              <a:buFontTx/>
              <a:buBlip>
                <a:blip r:embed="rId2"/>
              </a:buBlip>
            </a:pPr>
            <a:r>
              <a:rPr lang="fr-FR" b="1">
                <a:latin typeface="Arial" pitchFamily="34" charset="0"/>
              </a:rPr>
              <a:t> &lt;? … ?&gt;</a:t>
            </a:r>
          </a:p>
          <a:p>
            <a:pPr>
              <a:spcBef>
                <a:spcPct val="20000"/>
              </a:spcBef>
              <a:buFontTx/>
              <a:buBlip>
                <a:blip r:embed="rId2"/>
              </a:buBlip>
            </a:pPr>
            <a:r>
              <a:rPr lang="fr-FR" b="1">
                <a:latin typeface="Arial" pitchFamily="34" charset="0"/>
              </a:rPr>
              <a:t> &lt;script language=‘’php’’&gt; … &lt;/script&gt;</a:t>
            </a:r>
          </a:p>
          <a:p>
            <a:pPr>
              <a:spcBef>
                <a:spcPct val="20000"/>
              </a:spcBef>
              <a:buFontTx/>
              <a:buBlip>
                <a:blip r:embed="rId2"/>
              </a:buBlip>
            </a:pPr>
            <a:r>
              <a:rPr lang="fr-FR" b="1">
                <a:latin typeface="Arial" pitchFamily="34" charset="0"/>
              </a:rPr>
              <a:t> &lt;% … %&gt;</a:t>
            </a:r>
            <a:endParaRPr lang="fr-F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236628" y="-24"/>
            <a:ext cx="9954207" cy="796925"/>
          </a:xfrm>
        </p:spPr>
        <p:txBody>
          <a:bodyPr/>
          <a:lstStyle/>
          <a:p>
            <a:pPr eaLnBrk="1" fontAlgn="auto" hangingPunct="1">
              <a:spcAft>
                <a:spcPts val="0"/>
              </a:spcAft>
              <a:defRPr/>
            </a:pPr>
            <a:r>
              <a:rPr lang="fr-FR" dirty="0"/>
              <a:t>Intégration PHP et HTML</a:t>
            </a:r>
          </a:p>
        </p:txBody>
      </p:sp>
      <p:sp>
        <p:nvSpPr>
          <p:cNvPr id="202755" name="Rectangle 3"/>
          <p:cNvSpPr>
            <a:spLocks noGrp="1" noChangeArrowheads="1"/>
          </p:cNvSpPr>
          <p:nvPr>
            <p:ph sz="quarter" idx="1"/>
          </p:nvPr>
        </p:nvSpPr>
        <p:spPr>
          <a:xfrm>
            <a:off x="1406403" y="1108075"/>
            <a:ext cx="10579275" cy="5607050"/>
          </a:xfrm>
        </p:spPr>
        <p:txBody>
          <a:bodyPr>
            <a:normAutofit/>
          </a:bodyPr>
          <a:lstStyle/>
          <a:p>
            <a:pPr marL="274320" indent="-274320" algn="just" eaLnBrk="1" fontAlgn="auto" hangingPunct="1">
              <a:spcAft>
                <a:spcPts val="0"/>
              </a:spcAft>
              <a:buFont typeface="Wingdings"/>
              <a:buChar char=""/>
              <a:defRPr/>
            </a:pPr>
            <a:r>
              <a:rPr lang="fr-FR" dirty="0">
                <a:latin typeface="Book Antiqua" pitchFamily="18" charset="0"/>
                <a:cs typeface="Courier New" pitchFamily="49" charset="0"/>
              </a:rPr>
              <a:t>Forme d’une page PHP</a:t>
            </a:r>
          </a:p>
          <a:p>
            <a:pPr marL="640080" lvl="1" indent="-274320" algn="just" eaLnBrk="1" fontAlgn="auto" hangingPunct="1">
              <a:spcAft>
                <a:spcPts val="0"/>
              </a:spcAft>
              <a:buFont typeface="Wingdings 2"/>
              <a:buChar char=""/>
              <a:defRPr/>
            </a:pPr>
            <a:r>
              <a:rPr lang="fr-FR" dirty="0">
                <a:latin typeface="Book Antiqua" pitchFamily="18" charset="0"/>
                <a:cs typeface="Courier New" pitchFamily="49" charset="0"/>
              </a:rPr>
              <a:t>Intégration directe</a:t>
            </a:r>
          </a:p>
          <a:p>
            <a:pPr marL="274320" indent="-274320" algn="just" eaLnBrk="1" fontAlgn="auto" hangingPunct="1">
              <a:spcAft>
                <a:spcPts val="0"/>
              </a:spcAft>
              <a:buFont typeface="Wingdings" pitchFamily="2" charset="2"/>
              <a:buNone/>
              <a:defRPr/>
            </a:pPr>
            <a:r>
              <a:rPr lang="fr-FR" sz="1600" dirty="0">
                <a:solidFill>
                  <a:srgbClr val="FF0000"/>
                </a:solidFill>
                <a:latin typeface="Book Antiqua" pitchFamily="18" charset="0"/>
                <a:cs typeface="Courier New" pitchFamily="49" charset="0"/>
              </a:rPr>
              <a:t>		</a:t>
            </a:r>
            <a:endParaRPr lang="fr-FR" sz="2000" dirty="0">
              <a:solidFill>
                <a:srgbClr val="FF0000"/>
              </a:solidFill>
              <a:effectLst>
                <a:outerShdw blurRad="38100" dist="38100" dir="2700000" algn="tl">
                  <a:srgbClr val="000000"/>
                </a:outerShdw>
              </a:effectLst>
              <a:latin typeface="Arial Unicode MS" pitchFamily="34" charset="-128"/>
              <a:cs typeface="Courier New" pitchFamily="49" charset="0"/>
            </a:endParaRPr>
          </a:p>
        </p:txBody>
      </p:sp>
      <p:sp>
        <p:nvSpPr>
          <p:cNvPr id="31748" name="Text Box 5"/>
          <p:cNvSpPr txBox="1">
            <a:spLocks noChangeArrowheads="1"/>
          </p:cNvSpPr>
          <p:nvPr/>
        </p:nvSpPr>
        <p:spPr bwMode="auto">
          <a:xfrm>
            <a:off x="2531525" y="2375535"/>
            <a:ext cx="7594576" cy="3970318"/>
          </a:xfrm>
          <a:prstGeom prst="rect">
            <a:avLst/>
          </a:prstGeom>
          <a:noFill/>
          <a:ln w="12700">
            <a:solidFill>
              <a:srgbClr val="0000FF"/>
            </a:solidFill>
            <a:miter lim="800000"/>
            <a:headEnd/>
            <a:tailEnd/>
          </a:ln>
        </p:spPr>
        <p:txBody>
          <a:bodyPr>
            <a:spAutoFit/>
          </a:bodyPr>
          <a:lstStyle/>
          <a:p>
            <a:pPr>
              <a:lnSpc>
                <a:spcPct val="90000"/>
              </a:lnSpc>
              <a:spcBef>
                <a:spcPct val="20000"/>
              </a:spcBef>
              <a:buClr>
                <a:schemeClr val="hlink"/>
              </a:buClr>
              <a:buSzPct val="75000"/>
              <a:buFont typeface="Wingdings" pitchFamily="2" charset="2"/>
              <a:buNone/>
            </a:pPr>
            <a:r>
              <a:rPr lang="fr-FR" sz="1600" b="1" i="1" dirty="0">
                <a:solidFill>
                  <a:srgbClr val="FF6600"/>
                </a:solidFill>
                <a:latin typeface="Courier New" pitchFamily="49" charset="0"/>
                <a:cs typeface="Courier New" pitchFamily="49" charset="0"/>
              </a:rPr>
              <a:t>        &lt;</a:t>
            </a:r>
            <a:r>
              <a:rPr lang="fr-FR" sz="1600" dirty="0">
                <a:solidFill>
                  <a:srgbClr val="FF6600"/>
                </a:solidFill>
                <a:latin typeface="Courier New" pitchFamily="49" charset="0"/>
                <a:cs typeface="Courier New" pitchFamily="49" charset="0"/>
              </a:rPr>
              <a:t> ?</a:t>
            </a:r>
            <a:r>
              <a:rPr lang="fr-FR" sz="1600" dirty="0" err="1">
                <a:solidFill>
                  <a:srgbClr val="FF6600"/>
                </a:solidFill>
                <a:latin typeface="Courier New" pitchFamily="49" charset="0"/>
                <a:cs typeface="Courier New" pitchFamily="49" charset="0"/>
              </a:rPr>
              <a:t>php</a:t>
            </a:r>
            <a:endParaRPr lang="fr-FR" sz="1600" dirty="0">
              <a:solidFill>
                <a:srgbClr val="FF6600"/>
              </a:solidFill>
              <a:latin typeface="Courier New" pitchFamily="49" charset="0"/>
              <a:ea typeface="Arial Unicode MS" pitchFamily="34" charset="-128"/>
              <a:cs typeface="Arial Unicode MS" pitchFamily="34" charset="-128"/>
            </a:endParaRPr>
          </a:p>
          <a:p>
            <a:pPr lvl="2">
              <a:lnSpc>
                <a:spcPct val="90000"/>
              </a:lnSpc>
              <a:spcBef>
                <a:spcPct val="20000"/>
              </a:spcBef>
              <a:buClr>
                <a:srgbClr val="00FF00"/>
              </a:buClr>
              <a:buSzPct val="75000"/>
              <a:buFont typeface="Wingdings" pitchFamily="2" charset="2"/>
              <a:buNone/>
            </a:pPr>
            <a:r>
              <a:rPr lang="fr-FR" dirty="0">
                <a:solidFill>
                  <a:srgbClr val="FF6600"/>
                </a:solidFill>
                <a:latin typeface="Courier New" pitchFamily="49" charset="0"/>
                <a:cs typeface="Courier New" pitchFamily="49" charset="0"/>
              </a:rPr>
              <a:t>//ligne de code PHP</a:t>
            </a:r>
            <a:endParaRPr lang="fr-FR" dirty="0">
              <a:solidFill>
                <a:srgbClr val="FF6600"/>
              </a:solidFill>
              <a:latin typeface="Courier New" pitchFamily="49" charset="0"/>
              <a:ea typeface="Arial Unicode MS" pitchFamily="34" charset="-128"/>
              <a:cs typeface="Arial Unicode MS" pitchFamily="34" charset="-128"/>
            </a:endParaRPr>
          </a:p>
          <a:p>
            <a:pPr lvl="2">
              <a:lnSpc>
                <a:spcPct val="90000"/>
              </a:lnSpc>
              <a:spcBef>
                <a:spcPct val="20000"/>
              </a:spcBef>
              <a:buClr>
                <a:srgbClr val="00FF00"/>
              </a:buClr>
              <a:buSzPct val="75000"/>
              <a:buFont typeface="Wingdings" pitchFamily="2" charset="2"/>
              <a:buNone/>
            </a:pPr>
            <a:r>
              <a:rPr lang="en-GB" dirty="0">
                <a:solidFill>
                  <a:srgbClr val="FF6600"/>
                </a:solidFill>
                <a:latin typeface="Courier New" pitchFamily="49" charset="0"/>
                <a:cs typeface="Courier New" pitchFamily="49" charset="0"/>
              </a:rPr>
              <a:t>?&gt;</a:t>
            </a:r>
            <a:endParaRPr lang="fr-FR" dirty="0">
              <a:latin typeface="Courier New" pitchFamily="49" charset="0"/>
              <a:ea typeface="Arial Unicode MS" pitchFamily="34" charset="-128"/>
              <a:cs typeface="Arial Unicode MS" pitchFamily="34" charset="-128"/>
            </a:endParaRPr>
          </a:p>
          <a:p>
            <a:pPr lvl="2">
              <a:lnSpc>
                <a:spcPct val="90000"/>
              </a:lnSpc>
              <a:spcBef>
                <a:spcPct val="20000"/>
              </a:spcBef>
              <a:buClr>
                <a:srgbClr val="00FF00"/>
              </a:buClr>
              <a:buSzPct val="75000"/>
              <a:buFont typeface="Wingdings" pitchFamily="2" charset="2"/>
              <a:buNone/>
            </a:pPr>
            <a:r>
              <a:rPr lang="en-GB" dirty="0">
                <a:latin typeface="Courier New" pitchFamily="49" charset="0"/>
                <a:cs typeface="Courier New" pitchFamily="49" charset="0"/>
              </a:rPr>
              <a:t>&lt;html&gt;</a:t>
            </a:r>
            <a:endParaRPr lang="fr-FR" dirty="0">
              <a:latin typeface="Courier New" pitchFamily="49" charset="0"/>
              <a:ea typeface="Arial Unicode MS" pitchFamily="34" charset="-128"/>
              <a:cs typeface="Arial Unicode MS" pitchFamily="34" charset="-128"/>
            </a:endParaRPr>
          </a:p>
          <a:p>
            <a:pPr lvl="2">
              <a:lnSpc>
                <a:spcPct val="90000"/>
              </a:lnSpc>
              <a:spcBef>
                <a:spcPct val="20000"/>
              </a:spcBef>
              <a:buClr>
                <a:srgbClr val="00FF00"/>
              </a:buClr>
              <a:buSzPct val="75000"/>
              <a:buFont typeface="Wingdings" pitchFamily="2" charset="2"/>
              <a:buNone/>
            </a:pPr>
            <a:r>
              <a:rPr lang="en-GB" dirty="0">
                <a:latin typeface="Courier New" pitchFamily="49" charset="0"/>
                <a:cs typeface="Courier New" pitchFamily="49" charset="0"/>
              </a:rPr>
              <a:t>&lt;head&gt; &lt;title&gt; Mon script PHP &lt;/title&gt; &lt;/head&gt;</a:t>
            </a:r>
            <a:endParaRPr lang="fr-FR" dirty="0">
              <a:latin typeface="Courier New" pitchFamily="49" charset="0"/>
              <a:ea typeface="Arial Unicode MS" pitchFamily="34" charset="-128"/>
              <a:cs typeface="Arial Unicode MS" pitchFamily="34" charset="-128"/>
            </a:endParaRPr>
          </a:p>
          <a:p>
            <a:pPr lvl="2">
              <a:lnSpc>
                <a:spcPct val="90000"/>
              </a:lnSpc>
              <a:spcBef>
                <a:spcPct val="20000"/>
              </a:spcBef>
              <a:buClr>
                <a:srgbClr val="00FF00"/>
              </a:buClr>
              <a:buSzPct val="75000"/>
              <a:buFont typeface="Wingdings" pitchFamily="2" charset="2"/>
              <a:buNone/>
            </a:pPr>
            <a:r>
              <a:rPr lang="fr-FR" dirty="0">
                <a:latin typeface="Courier New" pitchFamily="49" charset="0"/>
                <a:cs typeface="Courier New" pitchFamily="49" charset="0"/>
              </a:rPr>
              <a:t>&lt;body&gt;</a:t>
            </a:r>
            <a:endParaRPr lang="fr-FR" dirty="0">
              <a:latin typeface="Courier New" pitchFamily="49" charset="0"/>
              <a:ea typeface="Arial Unicode MS" pitchFamily="34" charset="-128"/>
              <a:cs typeface="Arial Unicode MS" pitchFamily="34" charset="-128"/>
            </a:endParaRPr>
          </a:p>
          <a:p>
            <a:pPr lvl="2">
              <a:lnSpc>
                <a:spcPct val="90000"/>
              </a:lnSpc>
              <a:spcBef>
                <a:spcPct val="20000"/>
              </a:spcBef>
              <a:buClr>
                <a:srgbClr val="00FF00"/>
              </a:buClr>
              <a:buSzPct val="75000"/>
              <a:buFont typeface="Wingdings" pitchFamily="2" charset="2"/>
              <a:buNone/>
            </a:pPr>
            <a:r>
              <a:rPr lang="fr-FR" dirty="0">
                <a:latin typeface="Courier New" pitchFamily="49" charset="0"/>
                <a:cs typeface="Courier New" pitchFamily="49" charset="0"/>
              </a:rPr>
              <a:t>//ligne de code HTML</a:t>
            </a:r>
            <a:endParaRPr lang="fr-FR" dirty="0">
              <a:solidFill>
                <a:srgbClr val="FFCC99"/>
              </a:solidFill>
              <a:latin typeface="Courier New" pitchFamily="49" charset="0"/>
              <a:ea typeface="Arial Unicode MS" pitchFamily="34" charset="-128"/>
              <a:cs typeface="Arial Unicode MS" pitchFamily="34" charset="-128"/>
            </a:endParaRPr>
          </a:p>
          <a:p>
            <a:pPr lvl="2">
              <a:lnSpc>
                <a:spcPct val="90000"/>
              </a:lnSpc>
              <a:spcBef>
                <a:spcPct val="20000"/>
              </a:spcBef>
              <a:buClr>
                <a:srgbClr val="00FF00"/>
              </a:buClr>
              <a:buSzPct val="75000"/>
              <a:buFont typeface="Wingdings" pitchFamily="2" charset="2"/>
              <a:buNone/>
            </a:pPr>
            <a:r>
              <a:rPr lang="fr-FR" dirty="0">
                <a:solidFill>
                  <a:schemeClr val="hlink"/>
                </a:solidFill>
                <a:latin typeface="Courier New" pitchFamily="49" charset="0"/>
                <a:cs typeface="Courier New" pitchFamily="49" charset="0"/>
              </a:rPr>
              <a:t>&lt; ?</a:t>
            </a:r>
            <a:r>
              <a:rPr lang="fr-FR" dirty="0" err="1">
                <a:solidFill>
                  <a:schemeClr val="hlink"/>
                </a:solidFill>
                <a:latin typeface="Courier New" pitchFamily="49" charset="0"/>
                <a:cs typeface="Courier New" pitchFamily="49" charset="0"/>
              </a:rPr>
              <a:t>php</a:t>
            </a:r>
            <a:endParaRPr lang="fr-FR" dirty="0">
              <a:solidFill>
                <a:schemeClr val="hlink"/>
              </a:solidFill>
              <a:latin typeface="Courier New" pitchFamily="49" charset="0"/>
              <a:ea typeface="Arial Unicode MS" pitchFamily="34" charset="-128"/>
              <a:cs typeface="Arial Unicode MS" pitchFamily="34" charset="-128"/>
            </a:endParaRPr>
          </a:p>
          <a:p>
            <a:pPr lvl="2">
              <a:lnSpc>
                <a:spcPct val="90000"/>
              </a:lnSpc>
              <a:spcBef>
                <a:spcPct val="20000"/>
              </a:spcBef>
              <a:buClr>
                <a:srgbClr val="00FF00"/>
              </a:buClr>
              <a:buSzPct val="75000"/>
              <a:buFont typeface="Wingdings" pitchFamily="2" charset="2"/>
              <a:buNone/>
            </a:pPr>
            <a:r>
              <a:rPr lang="fr-FR" dirty="0">
                <a:solidFill>
                  <a:schemeClr val="hlink"/>
                </a:solidFill>
                <a:latin typeface="Courier New" pitchFamily="49" charset="0"/>
                <a:cs typeface="Courier New" pitchFamily="49" charset="0"/>
              </a:rPr>
              <a:t>//ligne de code PHP</a:t>
            </a:r>
            <a:endParaRPr lang="fr-FR" dirty="0">
              <a:solidFill>
                <a:schemeClr val="hlink"/>
              </a:solidFill>
              <a:latin typeface="Courier New" pitchFamily="49" charset="0"/>
              <a:ea typeface="Arial Unicode MS" pitchFamily="34" charset="-128"/>
              <a:cs typeface="Arial Unicode MS" pitchFamily="34" charset="-128"/>
            </a:endParaRPr>
          </a:p>
          <a:p>
            <a:pPr lvl="2">
              <a:lnSpc>
                <a:spcPct val="90000"/>
              </a:lnSpc>
              <a:spcBef>
                <a:spcPct val="20000"/>
              </a:spcBef>
              <a:buClr>
                <a:srgbClr val="00FF00"/>
              </a:buClr>
              <a:buSzPct val="75000"/>
              <a:buFont typeface="Wingdings" pitchFamily="2" charset="2"/>
              <a:buNone/>
            </a:pPr>
            <a:r>
              <a:rPr lang="fr-FR" dirty="0">
                <a:solidFill>
                  <a:schemeClr val="hlink"/>
                </a:solidFill>
                <a:latin typeface="Courier New" pitchFamily="49" charset="0"/>
                <a:cs typeface="Courier New" pitchFamily="49" charset="0"/>
              </a:rPr>
              <a:t>?&gt;</a:t>
            </a:r>
            <a:endParaRPr lang="fr-FR" dirty="0">
              <a:solidFill>
                <a:schemeClr val="hlink"/>
              </a:solidFill>
              <a:latin typeface="Courier New" pitchFamily="49" charset="0"/>
              <a:ea typeface="Arial Unicode MS" pitchFamily="34" charset="-128"/>
              <a:cs typeface="Arial Unicode MS" pitchFamily="34" charset="-128"/>
            </a:endParaRPr>
          </a:p>
          <a:p>
            <a:pPr lvl="2">
              <a:lnSpc>
                <a:spcPct val="90000"/>
              </a:lnSpc>
              <a:spcBef>
                <a:spcPct val="20000"/>
              </a:spcBef>
              <a:buClr>
                <a:srgbClr val="00FF00"/>
              </a:buClr>
              <a:buSzPct val="75000"/>
              <a:buFont typeface="Wingdings" pitchFamily="2" charset="2"/>
              <a:buNone/>
            </a:pPr>
            <a:r>
              <a:rPr lang="fr-FR" dirty="0">
                <a:latin typeface="Courier New" pitchFamily="49" charset="0"/>
                <a:cs typeface="Courier New" pitchFamily="49" charset="0"/>
              </a:rPr>
              <a:t>//ligne de code HTML</a:t>
            </a:r>
            <a:endParaRPr lang="fr-FR" dirty="0">
              <a:latin typeface="Courier New" pitchFamily="49" charset="0"/>
              <a:ea typeface="Arial Unicode MS" pitchFamily="34" charset="-128"/>
              <a:cs typeface="Arial Unicode MS" pitchFamily="34" charset="-128"/>
            </a:endParaRPr>
          </a:p>
          <a:p>
            <a:pPr lvl="2">
              <a:lnSpc>
                <a:spcPct val="90000"/>
              </a:lnSpc>
              <a:spcBef>
                <a:spcPct val="20000"/>
              </a:spcBef>
              <a:buClr>
                <a:srgbClr val="00FF00"/>
              </a:buClr>
              <a:buSzPct val="75000"/>
              <a:buFont typeface="Wingdings" pitchFamily="2" charset="2"/>
              <a:buNone/>
            </a:pPr>
            <a:r>
              <a:rPr lang="fr-FR" dirty="0">
                <a:latin typeface="Courier New" pitchFamily="49" charset="0"/>
                <a:cs typeface="Courier New" pitchFamily="49" charset="0"/>
              </a:rPr>
              <a:t>….</a:t>
            </a:r>
            <a:endParaRPr lang="fr-FR" dirty="0">
              <a:latin typeface="Courier New" pitchFamily="49" charset="0"/>
              <a:ea typeface="Arial Unicode MS" pitchFamily="34" charset="-128"/>
              <a:cs typeface="Arial Unicode MS" pitchFamily="34" charset="-128"/>
            </a:endParaRPr>
          </a:p>
          <a:p>
            <a:pPr lvl="2">
              <a:lnSpc>
                <a:spcPct val="90000"/>
              </a:lnSpc>
              <a:spcBef>
                <a:spcPct val="20000"/>
              </a:spcBef>
              <a:buClr>
                <a:srgbClr val="00FF00"/>
              </a:buClr>
              <a:buSzPct val="75000"/>
              <a:buFont typeface="Wingdings" pitchFamily="2" charset="2"/>
              <a:buNone/>
            </a:pPr>
            <a:r>
              <a:rPr lang="fr-FR" dirty="0">
                <a:latin typeface="Courier New" pitchFamily="49" charset="0"/>
                <a:cs typeface="Courier New" pitchFamily="49" charset="0"/>
              </a:rPr>
              <a:t>&lt;/body&gt; </a:t>
            </a:r>
            <a:r>
              <a:rPr lang="fr-FR" dirty="0">
                <a:latin typeface="Courier New" pitchFamily="49" charset="0"/>
                <a:cs typeface="Times New Roman" pitchFamily="18" charset="0"/>
              </a:rPr>
              <a:t>&lt;/html&gt;</a:t>
            </a:r>
            <a:r>
              <a:rPr lang="fr-FR" dirty="0">
                <a:solidFill>
                  <a:srgbClr val="FFCC99"/>
                </a:solidFill>
                <a:latin typeface="Book Antiqua" pitchFamily="18" charset="0"/>
              </a:rPr>
              <a:t> </a:t>
            </a:r>
            <a:endParaRPr lang="en-GB" dirty="0">
              <a:solidFill>
                <a:srgbClr val="FFCC99"/>
              </a:solidFill>
            </a:endParaRP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fontAlgn="auto" hangingPunct="1">
              <a:spcAft>
                <a:spcPts val="0"/>
              </a:spcAft>
              <a:defRPr/>
            </a:pPr>
            <a:r>
              <a:rPr lang="fr-FR" dirty="0">
                <a:latin typeface="Book Antiqua" pitchFamily="18" charset="0"/>
                <a:cs typeface="Times New Roman" pitchFamily="18" charset="0"/>
              </a:rPr>
              <a:t>Syntaxe de base : </a:t>
            </a:r>
            <a:r>
              <a:rPr lang="fr-FR" sz="24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Introduction</a:t>
            </a:r>
            <a:endParaRPr lang="fr-FR" sz="2400" dirty="0">
              <a:solidFill>
                <a:srgbClr val="FF0000"/>
              </a:solidFill>
              <a:effectLst>
                <a:outerShdw blurRad="38100" dist="38100" dir="2700000" algn="tl">
                  <a:srgbClr val="000000">
                    <a:alpha val="43137"/>
                  </a:srgbClr>
                </a:outerShdw>
              </a:effectLst>
            </a:endParaRPr>
          </a:p>
        </p:txBody>
      </p:sp>
      <p:sp>
        <p:nvSpPr>
          <p:cNvPr id="34819" name="Rectangle 3"/>
          <p:cNvSpPr>
            <a:spLocks noGrp="1" noChangeArrowheads="1"/>
          </p:cNvSpPr>
          <p:nvPr>
            <p:ph sz="quarter" idx="1"/>
          </p:nvPr>
        </p:nvSpPr>
        <p:spPr>
          <a:xfrm>
            <a:off x="1406403" y="1447800"/>
            <a:ext cx="10579275" cy="4800600"/>
          </a:xfrm>
        </p:spPr>
        <p:txBody>
          <a:bodyPr/>
          <a:lstStyle/>
          <a:p>
            <a:pPr eaLnBrk="1" hangingPunct="1"/>
            <a:r>
              <a:rPr lang="fr-FR" dirty="0">
                <a:cs typeface="Arial" pitchFamily="34" charset="0"/>
              </a:rPr>
              <a:t>Typologie</a:t>
            </a:r>
            <a:r>
              <a:rPr lang="fr-FR" dirty="0"/>
              <a:t> </a:t>
            </a:r>
          </a:p>
          <a:p>
            <a:pPr eaLnBrk="1" hangingPunct="1">
              <a:buFont typeface="Wingdings" pitchFamily="2" charset="2"/>
              <a:buNone/>
            </a:pPr>
            <a:endParaRPr lang="fr-FR" sz="800" dirty="0"/>
          </a:p>
          <a:p>
            <a:pPr lvl="1" eaLnBrk="1" hangingPunct="1"/>
            <a:r>
              <a:rPr lang="fr-FR" sz="2000" dirty="0">
                <a:latin typeface="Book Antiqua" pitchFamily="18" charset="0"/>
                <a:cs typeface="Times New Roman" pitchFamily="18" charset="0"/>
              </a:rPr>
              <a:t>Toute instruction se termine par un point-virgule</a:t>
            </a:r>
            <a:r>
              <a:rPr lang="fr-FR" sz="2000" dirty="0"/>
              <a:t> </a:t>
            </a:r>
          </a:p>
          <a:p>
            <a:pPr lvl="1" eaLnBrk="1" hangingPunct="1">
              <a:buFont typeface="Wingdings" pitchFamily="2" charset="2"/>
              <a:buNone/>
            </a:pPr>
            <a:endParaRPr lang="fr-FR" sz="800" dirty="0"/>
          </a:p>
          <a:p>
            <a:pPr lvl="1" eaLnBrk="1" hangingPunct="1"/>
            <a:r>
              <a:rPr lang="fr-FR" sz="2000" dirty="0">
                <a:latin typeface="Book Antiqua" pitchFamily="18" charset="0"/>
                <a:cs typeface="Times New Roman" pitchFamily="18" charset="0"/>
              </a:rPr>
              <a:t>Sensible à la casse </a:t>
            </a:r>
          </a:p>
          <a:p>
            <a:pPr lvl="2" eaLnBrk="1" hangingPunct="1"/>
            <a:r>
              <a:rPr lang="fr-FR" sz="2000" dirty="0">
                <a:latin typeface="Book Antiqua" pitchFamily="18" charset="0"/>
                <a:cs typeface="Times New Roman" pitchFamily="18" charset="0"/>
              </a:rPr>
              <a:t>Sauf par rapport aux fonctions</a:t>
            </a:r>
            <a:r>
              <a:rPr lang="fr-FR" sz="2000" dirty="0"/>
              <a:t> </a:t>
            </a:r>
          </a:p>
          <a:p>
            <a:pPr lvl="2" eaLnBrk="1" hangingPunct="1">
              <a:buFont typeface="Wingdings" pitchFamily="2" charset="2"/>
              <a:buNone/>
            </a:pPr>
            <a:endParaRPr lang="fr-FR" sz="800" dirty="0"/>
          </a:p>
          <a:p>
            <a:pPr eaLnBrk="1" hangingPunct="1"/>
            <a:r>
              <a:rPr lang="fr-FR" dirty="0"/>
              <a:t>Les commentaires</a:t>
            </a:r>
          </a:p>
          <a:p>
            <a:pPr lvl="1"/>
            <a:r>
              <a:rPr lang="fr-FR" sz="2000" dirty="0"/>
              <a:t>/* Ceci est commentaire abondant qui va occuper plusieurs lignes et va expliquer le code qui suit............. */</a:t>
            </a:r>
          </a:p>
          <a:p>
            <a:pPr eaLnBrk="1" hangingPunct="1">
              <a:buFont typeface="Wingdings" pitchFamily="2" charset="2"/>
              <a:buNone/>
            </a:pPr>
            <a:endParaRPr lang="fr-FR" sz="800" dirty="0"/>
          </a:p>
          <a:p>
            <a:pPr lvl="1" eaLnBrk="1" hangingPunct="1">
              <a:buFont typeface="Wingdings" pitchFamily="2" charset="2"/>
              <a:buNone/>
            </a:pPr>
            <a:endParaRPr lang="fr-FR" sz="800" dirty="0">
              <a:latin typeface="Book Antiqua" pitchFamily="18" charset="0"/>
              <a:cs typeface="Times New Roman" pitchFamily="18" charset="0"/>
            </a:endParaRPr>
          </a:p>
          <a:p>
            <a:pPr lvl="1" eaLnBrk="1" hangingPunct="1"/>
            <a:r>
              <a:rPr lang="fr-FR" sz="2000" dirty="0"/>
              <a:t>//ceci est un commentaire court sur une ligne</a:t>
            </a:r>
            <a:endParaRPr lang="fr-FR" sz="2000" dirty="0">
              <a:latin typeface="Book Antiqua" pitchFamily="18" charset="0"/>
              <a:cs typeface="Times New Roman" pitchFamily="18" charset="0"/>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08066" y="274638"/>
            <a:ext cx="9954207" cy="654050"/>
          </a:xfrm>
        </p:spPr>
        <p:txBody>
          <a:bodyPr/>
          <a:lstStyle/>
          <a:p>
            <a:pPr>
              <a:defRPr/>
            </a:pPr>
            <a:r>
              <a:rPr lang="fr-FR" sz="3200" dirty="0">
                <a:latin typeface="Book Antiqua" pitchFamily="18" charset="0"/>
                <a:cs typeface="Times New Roman" pitchFamily="18" charset="0"/>
              </a:rPr>
              <a:t>Syntaxe de base : </a:t>
            </a:r>
            <a:r>
              <a:rPr lang="fr-FR" sz="2800" dirty="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Les constantes</a:t>
            </a:r>
            <a:endParaRPr lang="fr-FR" sz="3200" dirty="0"/>
          </a:p>
        </p:txBody>
      </p:sp>
      <p:sp>
        <p:nvSpPr>
          <p:cNvPr id="35843" name="Rectangle 3"/>
          <p:cNvSpPr>
            <a:spLocks noGrp="1" noChangeArrowheads="1"/>
          </p:cNvSpPr>
          <p:nvPr>
            <p:ph type="body" idx="1"/>
          </p:nvPr>
        </p:nvSpPr>
        <p:spPr>
          <a:xfrm>
            <a:off x="1236628" y="1170011"/>
            <a:ext cx="10592949" cy="5545137"/>
          </a:xfrm>
        </p:spPr>
        <p:txBody>
          <a:bodyPr/>
          <a:lstStyle/>
          <a:p>
            <a:r>
              <a:rPr lang="fr-FR" sz="1800" dirty="0"/>
              <a:t>L’utilisateur peut définir des constantes dont la valeur est fixée une fois pour toute. Les constantes ne portent pas le symbole </a:t>
            </a:r>
            <a:r>
              <a:rPr lang="fr-FR" sz="1800" b="1" dirty="0"/>
              <a:t>$</a:t>
            </a:r>
            <a:r>
              <a:rPr lang="fr-FR" sz="1800" dirty="0"/>
              <a:t> (dollars) en début d’identificateur et ne sont pas modifiables.</a:t>
            </a:r>
          </a:p>
          <a:p>
            <a:endParaRPr lang="fr-FR" sz="1800" dirty="0"/>
          </a:p>
          <a:p>
            <a:pPr marL="273050" lvl="1">
              <a:spcBef>
                <a:spcPts val="600"/>
              </a:spcBef>
              <a:buSzPct val="70000"/>
              <a:buFont typeface="Wingdings" pitchFamily="2" charset="2"/>
              <a:buChar char=""/>
            </a:pPr>
            <a:r>
              <a:rPr lang="fr-FR" sz="2000" b="1" dirty="0" err="1">
                <a:latin typeface="Book Antiqua" pitchFamily="18" charset="0"/>
                <a:cs typeface="Times New Roman" pitchFamily="18" charset="0"/>
              </a:rPr>
              <a:t>Define</a:t>
            </a:r>
            <a:r>
              <a:rPr lang="fr-FR" sz="2000" dirty="0">
                <a:latin typeface="Book Antiqua" pitchFamily="18" charset="0"/>
                <a:cs typeface="Times New Roman" pitchFamily="18" charset="0"/>
              </a:rPr>
              <a:t>("</a:t>
            </a:r>
            <a:r>
              <a:rPr lang="fr-FR" sz="2000" dirty="0" err="1">
                <a:latin typeface="Book Antiqua" pitchFamily="18" charset="0"/>
                <a:cs typeface="Times New Roman" pitchFamily="18" charset="0"/>
              </a:rPr>
              <a:t>nom_constante</a:t>
            </a:r>
            <a:r>
              <a:rPr lang="fr-FR" sz="2000" dirty="0">
                <a:latin typeface="Book Antiqua" pitchFamily="18" charset="0"/>
                <a:cs typeface="Times New Roman" pitchFamily="18" charset="0"/>
              </a:rPr>
              <a:t>", </a:t>
            </a:r>
            <a:r>
              <a:rPr lang="fr-FR" sz="2000" dirty="0" err="1">
                <a:latin typeface="Book Antiqua" pitchFamily="18" charset="0"/>
                <a:cs typeface="Times New Roman" pitchFamily="18" charset="0"/>
              </a:rPr>
              <a:t>valeur_constante</a:t>
            </a:r>
            <a:r>
              <a:rPr lang="fr-FR" sz="2000" dirty="0">
                <a:latin typeface="Book Antiqua" pitchFamily="18" charset="0"/>
                <a:cs typeface="Times New Roman" pitchFamily="18" charset="0"/>
              </a:rPr>
              <a:t> )</a:t>
            </a:r>
            <a:r>
              <a:rPr lang="fr-FR" sz="1800" dirty="0"/>
              <a:t>: définit la constante </a:t>
            </a:r>
            <a:r>
              <a:rPr lang="fr-FR" sz="1800" b="1" dirty="0"/>
              <a:t>var</a:t>
            </a:r>
            <a:r>
              <a:rPr lang="fr-FR" sz="1800" dirty="0"/>
              <a:t> (sans </a:t>
            </a:r>
            <a:r>
              <a:rPr lang="fr-FR" sz="1800" b="1" dirty="0"/>
              <a:t>$</a:t>
            </a:r>
            <a:r>
              <a:rPr lang="fr-FR" sz="1800" dirty="0"/>
              <a:t>) de valeur </a:t>
            </a:r>
            <a:r>
              <a:rPr lang="fr-FR" sz="1800" b="1" dirty="0" err="1"/>
              <a:t>valeur</a:t>
            </a:r>
            <a:endParaRPr lang="fr-FR" sz="1800" b="1" dirty="0"/>
          </a:p>
          <a:p>
            <a:endParaRPr lang="fr-FR" sz="1800" dirty="0"/>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441" y="274638"/>
            <a:ext cx="9954207" cy="654032"/>
          </a:xfrm>
        </p:spPr>
        <p:txBody>
          <a:bodyPr/>
          <a:lstStyle/>
          <a:p>
            <a:r>
              <a:rPr lang="fr-FR" sz="2800" dirty="0">
                <a:latin typeface="Book Antiqua" pitchFamily="18" charset="0"/>
                <a:cs typeface="Times New Roman" pitchFamily="18" charset="0"/>
              </a:rPr>
              <a:t>Syntaxe de base : </a:t>
            </a:r>
            <a:r>
              <a:rPr lang="fr-FR" sz="2400" dirty="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Les constantes</a:t>
            </a:r>
            <a:endParaRPr lang="fr-FR" dirty="0"/>
          </a:p>
        </p:txBody>
      </p:sp>
      <p:pic>
        <p:nvPicPr>
          <p:cNvPr id="4" name="Espace réservé du contenu 3" descr="1.png"/>
          <p:cNvPicPr>
            <a:picLocks noGrp="1" noChangeAspect="1"/>
          </p:cNvPicPr>
          <p:nvPr>
            <p:ph sz="quarter" idx="1"/>
          </p:nvPr>
        </p:nvPicPr>
        <p:blipFill>
          <a:blip r:embed="rId2"/>
          <a:stretch>
            <a:fillRect/>
          </a:stretch>
        </p:blipFill>
        <p:spPr>
          <a:xfrm>
            <a:off x="1259869" y="1214423"/>
            <a:ext cx="8526377" cy="2714644"/>
          </a:xfrm>
        </p:spPr>
      </p:pic>
      <p:pic>
        <p:nvPicPr>
          <p:cNvPr id="5" name="Image 4" descr="1.png"/>
          <p:cNvPicPr>
            <a:picLocks noChangeAspect="1"/>
          </p:cNvPicPr>
          <p:nvPr/>
        </p:nvPicPr>
        <p:blipFill>
          <a:blip r:embed="rId3"/>
          <a:stretch>
            <a:fillRect/>
          </a:stretch>
        </p:blipFill>
        <p:spPr>
          <a:xfrm>
            <a:off x="3457389" y="4071943"/>
            <a:ext cx="4511646" cy="2038095"/>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54152-B16D-4E4F-8154-33A5515E3AC5}"/>
              </a:ext>
            </a:extLst>
          </p:cNvPr>
          <p:cNvSpPr>
            <a:spLocks noGrp="1"/>
          </p:cNvSpPr>
          <p:nvPr>
            <p:ph type="title"/>
          </p:nvPr>
        </p:nvSpPr>
        <p:spPr/>
        <p:txBody>
          <a:bodyPr>
            <a:normAutofit/>
          </a:bodyPr>
          <a:lstStyle/>
          <a:p>
            <a:r>
              <a:rPr lang="fr-FR" b="1" dirty="0"/>
              <a:t>Les éditeurs de développement de pages Web</a:t>
            </a:r>
            <a:endParaRPr lang="fr-FR" dirty="0"/>
          </a:p>
        </p:txBody>
      </p:sp>
      <p:sp>
        <p:nvSpPr>
          <p:cNvPr id="3" name="Espace réservé du contenu 2">
            <a:extLst>
              <a:ext uri="{FF2B5EF4-FFF2-40B4-BE49-F238E27FC236}">
                <a16:creationId xmlns:a16="http://schemas.microsoft.com/office/drawing/2014/main" id="{90F73A4A-1229-4FB4-B8EB-CCC8F54B6ACA}"/>
              </a:ext>
            </a:extLst>
          </p:cNvPr>
          <p:cNvSpPr>
            <a:spLocks noGrp="1"/>
          </p:cNvSpPr>
          <p:nvPr>
            <p:ph idx="1"/>
          </p:nvPr>
        </p:nvSpPr>
        <p:spPr/>
        <p:txBody>
          <a:bodyPr>
            <a:noAutofit/>
          </a:bodyPr>
          <a:lstStyle/>
          <a:p>
            <a:pPr marL="514350" indent="-514350">
              <a:buFont typeface="+mj-lt"/>
              <a:buAutoNum type="arabicPeriod"/>
            </a:pPr>
            <a:r>
              <a:rPr lang="fr-FR" dirty="0"/>
              <a:t>Manuellement</a:t>
            </a:r>
          </a:p>
          <a:p>
            <a:pPr marL="0" indent="0">
              <a:lnSpc>
                <a:spcPct val="100000"/>
              </a:lnSpc>
              <a:spcBef>
                <a:spcPts val="0"/>
              </a:spcBef>
              <a:buNone/>
            </a:pPr>
            <a:r>
              <a:rPr lang="fr-FR" sz="2400" dirty="0"/>
              <a:t>	Exemples : Notepad++, Bloc notes,…</a:t>
            </a:r>
          </a:p>
          <a:p>
            <a:pPr marL="514350" indent="-514350">
              <a:buFont typeface="+mj-lt"/>
              <a:buAutoNum type="arabicPeriod" startAt="2"/>
            </a:pPr>
            <a:r>
              <a:rPr lang="fr-FR" dirty="0"/>
              <a:t>En utilisant des convertisseurs de formats bureautiques vers HTML</a:t>
            </a:r>
          </a:p>
          <a:p>
            <a:pPr marL="0" indent="0">
              <a:lnSpc>
                <a:spcPct val="100000"/>
              </a:lnSpc>
              <a:spcBef>
                <a:spcPts val="0"/>
              </a:spcBef>
              <a:buNone/>
            </a:pPr>
            <a:r>
              <a:rPr lang="fr-FR" sz="2400" dirty="0"/>
              <a:t>	Exemples : Word, Excel…</a:t>
            </a:r>
          </a:p>
          <a:p>
            <a:pPr marL="514350" indent="-514350">
              <a:buFont typeface="+mj-lt"/>
              <a:buAutoNum type="arabicPeriod" startAt="3"/>
            </a:pPr>
            <a:r>
              <a:rPr lang="fr-FR" dirty="0"/>
              <a:t>En utilisant un éditeur WYSIWYG</a:t>
            </a:r>
          </a:p>
          <a:p>
            <a:pPr marL="0" lvl="1" indent="0">
              <a:lnSpc>
                <a:spcPct val="100000"/>
              </a:lnSpc>
              <a:spcBef>
                <a:spcPts val="0"/>
              </a:spcBef>
              <a:buNone/>
            </a:pPr>
            <a:r>
              <a:rPr lang="fr-FR" dirty="0"/>
              <a:t>	Exemples : Dreamweaver, Frontpage…</a:t>
            </a:r>
          </a:p>
          <a:p>
            <a:pPr marL="514350" indent="-514350">
              <a:buFont typeface="+mj-lt"/>
              <a:buAutoNum type="arabicPeriod" startAt="3"/>
            </a:pPr>
            <a:r>
              <a:rPr lang="fr-FR" dirty="0"/>
              <a:t>En utilisant un CMS (Content Management System)</a:t>
            </a:r>
          </a:p>
          <a:p>
            <a:pPr marL="0" indent="0">
              <a:spcBef>
                <a:spcPts val="0"/>
              </a:spcBef>
              <a:buNone/>
            </a:pPr>
            <a:r>
              <a:rPr lang="fr-FR" dirty="0"/>
              <a:t>	</a:t>
            </a:r>
            <a:r>
              <a:rPr lang="fr-FR" sz="2400" dirty="0"/>
              <a:t>Exemples : Joomla, WordPress…</a:t>
            </a:r>
          </a:p>
        </p:txBody>
      </p:sp>
    </p:spTree>
    <p:extLst>
      <p:ext uri="{BB962C8B-B14F-4D97-AF65-F5344CB8AC3E}">
        <p14:creationId xmlns:p14="http://schemas.microsoft.com/office/powerpoint/2010/main" val="347209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500163" y="152400"/>
            <a:ext cx="8725587" cy="847708"/>
          </a:xfrm>
        </p:spPr>
        <p:txBody>
          <a:bodyPr/>
          <a:lstStyle/>
          <a:p>
            <a:pPr eaLnBrk="1" fontAlgn="auto" hangingPunct="1">
              <a:spcAft>
                <a:spcPts val="0"/>
              </a:spcAft>
              <a:defRPr/>
            </a:pPr>
            <a:r>
              <a:rPr lang="fr-FR" sz="3200" dirty="0">
                <a:latin typeface="Book Antiqua" pitchFamily="18" charset="0"/>
                <a:cs typeface="Times New Roman" pitchFamily="18" charset="0"/>
              </a:rPr>
              <a:t>Syntaxe de base : </a:t>
            </a:r>
            <a:r>
              <a:rPr lang="fr-FR" sz="2800" dirty="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Les constantes</a:t>
            </a:r>
            <a:endParaRPr lang="fr-FR" sz="2400" dirty="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5843" name="Rectangle 3"/>
          <p:cNvSpPr>
            <a:spLocks noGrp="1" noChangeArrowheads="1"/>
          </p:cNvSpPr>
          <p:nvPr>
            <p:ph sz="quarter" idx="1"/>
          </p:nvPr>
        </p:nvSpPr>
        <p:spPr>
          <a:xfrm>
            <a:off x="1406403" y="1357298"/>
            <a:ext cx="8204041" cy="619116"/>
          </a:xfrm>
        </p:spPr>
        <p:txBody>
          <a:bodyPr/>
          <a:lstStyle/>
          <a:p>
            <a:pPr lvl="1" eaLnBrk="1" hangingPunct="1">
              <a:buNone/>
              <a:defRPr/>
            </a:pPr>
            <a:r>
              <a:rPr lang="fr-FR" sz="2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Quelques constantes prédéfinies </a:t>
            </a:r>
          </a:p>
          <a:p>
            <a:pPr lvl="2" eaLnBrk="1" hangingPunct="1">
              <a:buFont typeface="Wingdings" pitchFamily="2" charset="2"/>
              <a:buNone/>
              <a:defRPr/>
            </a:pPr>
            <a:endParaRPr lang="fr-FR" sz="1800" dirty="0">
              <a:latin typeface="Book Antiqua" pitchFamily="18" charset="0"/>
              <a:cs typeface="Times New Roman" pitchFamily="18" charset="0"/>
            </a:endParaRPr>
          </a:p>
        </p:txBody>
      </p:sp>
      <p:graphicFrame>
        <p:nvGraphicFramePr>
          <p:cNvPr id="6" name="Tableau 5"/>
          <p:cNvGraphicFramePr>
            <a:graphicFrameLocks noGrp="1"/>
          </p:cNvGraphicFramePr>
          <p:nvPr/>
        </p:nvGraphicFramePr>
        <p:xfrm>
          <a:off x="1387770" y="2500306"/>
          <a:ext cx="10207368" cy="1854200"/>
        </p:xfrm>
        <a:graphic>
          <a:graphicData uri="http://schemas.openxmlformats.org/drawingml/2006/table">
            <a:tbl>
              <a:tblPr firstRow="1" bandRow="1">
                <a:tableStyleId>{22838BEF-8BB2-4498-84A7-C5851F593DF1}</a:tableStyleId>
              </a:tblPr>
              <a:tblGrid>
                <a:gridCol w="4049204">
                  <a:extLst>
                    <a:ext uri="{9D8B030D-6E8A-4147-A177-3AD203B41FA5}">
                      <a16:colId xmlns:a16="http://schemas.microsoft.com/office/drawing/2014/main" val="20000"/>
                    </a:ext>
                  </a:extLst>
                </a:gridCol>
                <a:gridCol w="6158164">
                  <a:extLst>
                    <a:ext uri="{9D8B030D-6E8A-4147-A177-3AD203B41FA5}">
                      <a16:colId xmlns:a16="http://schemas.microsoft.com/office/drawing/2014/main" val="20001"/>
                    </a:ext>
                  </a:extLst>
                </a:gridCol>
              </a:tblGrid>
              <a:tr h="370840">
                <a:tc>
                  <a:txBody>
                    <a:bodyPr/>
                    <a:lstStyle/>
                    <a:p>
                      <a:r>
                        <a:rPr lang="fr-FR" b="0" dirty="0"/>
                        <a:t>PHP_VERSION</a:t>
                      </a:r>
                    </a:p>
                  </a:txBody>
                  <a:tcPr marL="112512" marR="112512"/>
                </a:tc>
                <a:tc>
                  <a:txBody>
                    <a:bodyPr/>
                    <a:lstStyle/>
                    <a:p>
                      <a:r>
                        <a:rPr lang="fr-FR" b="0" dirty="0"/>
                        <a:t>Version de PHP installée sur le serveur</a:t>
                      </a:r>
                    </a:p>
                  </a:txBody>
                  <a:tcPr marL="112512" marR="112512"/>
                </a:tc>
                <a:extLst>
                  <a:ext uri="{0D108BD9-81ED-4DB2-BD59-A6C34878D82A}">
                    <a16:rowId xmlns:a16="http://schemas.microsoft.com/office/drawing/2014/main" val="10000"/>
                  </a:ext>
                </a:extLst>
              </a:tr>
              <a:tr h="370840">
                <a:tc>
                  <a:txBody>
                    <a:bodyPr/>
                    <a:lstStyle/>
                    <a:p>
                      <a:r>
                        <a:rPr lang="fr-FR" dirty="0"/>
                        <a:t>PHP_OS</a:t>
                      </a:r>
                    </a:p>
                  </a:txBody>
                  <a:tcPr marL="112512" marR="112512"/>
                </a:tc>
                <a:tc>
                  <a:txBody>
                    <a:bodyPr/>
                    <a:lstStyle/>
                    <a:p>
                      <a:r>
                        <a:rPr lang="fr-FR" dirty="0"/>
                        <a:t>Nom du système d’exploitation du serveur</a:t>
                      </a:r>
                    </a:p>
                  </a:txBody>
                  <a:tcPr marL="112512" marR="112512"/>
                </a:tc>
                <a:extLst>
                  <a:ext uri="{0D108BD9-81ED-4DB2-BD59-A6C34878D82A}">
                    <a16:rowId xmlns:a16="http://schemas.microsoft.com/office/drawing/2014/main" val="10001"/>
                  </a:ext>
                </a:extLst>
              </a:tr>
              <a:tr h="370840">
                <a:tc>
                  <a:txBody>
                    <a:bodyPr/>
                    <a:lstStyle/>
                    <a:p>
                      <a:r>
                        <a:rPr kumimoji="0" lang="fr-FR" sz="1800" kern="1200" baseline="0" dirty="0"/>
                        <a:t>DEFAULT_INCLUDE_PATH</a:t>
                      </a:r>
                      <a:endParaRPr lang="fr-FR" dirty="0"/>
                    </a:p>
                  </a:txBody>
                  <a:tcPr marL="112512" marR="112512"/>
                </a:tc>
                <a:tc>
                  <a:txBody>
                    <a:bodyPr/>
                    <a:lstStyle/>
                    <a:p>
                      <a:r>
                        <a:rPr kumimoji="0" lang="fr-FR" sz="1800" kern="1200" baseline="0" dirty="0"/>
                        <a:t>Chemin d’accès aux fichiers par défaut</a:t>
                      </a:r>
                      <a:endParaRPr lang="fr-FR" dirty="0"/>
                    </a:p>
                  </a:txBody>
                  <a:tcPr marL="112512" marR="112512"/>
                </a:tc>
                <a:extLst>
                  <a:ext uri="{0D108BD9-81ED-4DB2-BD59-A6C34878D82A}">
                    <a16:rowId xmlns:a16="http://schemas.microsoft.com/office/drawing/2014/main" val="10002"/>
                  </a:ext>
                </a:extLst>
              </a:tr>
              <a:tr h="370840">
                <a:tc>
                  <a:txBody>
                    <a:bodyPr/>
                    <a:lstStyle/>
                    <a:p>
                      <a:r>
                        <a:rPr kumimoji="0" lang="fr-FR" sz="1800" kern="1200" baseline="0" dirty="0"/>
                        <a:t>__FILE__ </a:t>
                      </a:r>
                      <a:endParaRPr lang="fr-FR" dirty="0"/>
                    </a:p>
                  </a:txBody>
                  <a:tcPr marL="112512" marR="112512"/>
                </a:tc>
                <a:tc>
                  <a:txBody>
                    <a:bodyPr/>
                    <a:lstStyle/>
                    <a:p>
                      <a:r>
                        <a:rPr kumimoji="0" lang="fr-FR" sz="1800" kern="1200" baseline="0" dirty="0"/>
                        <a:t>Nom du fichier en cours d’exécution</a:t>
                      </a:r>
                      <a:endParaRPr lang="fr-FR" dirty="0"/>
                    </a:p>
                  </a:txBody>
                  <a:tcPr marL="112512" marR="112512"/>
                </a:tc>
                <a:extLst>
                  <a:ext uri="{0D108BD9-81ED-4DB2-BD59-A6C34878D82A}">
                    <a16:rowId xmlns:a16="http://schemas.microsoft.com/office/drawing/2014/main" val="10003"/>
                  </a:ext>
                </a:extLst>
              </a:tr>
              <a:tr h="370840">
                <a:tc>
                  <a:txBody>
                    <a:bodyPr/>
                    <a:lstStyle/>
                    <a:p>
                      <a:r>
                        <a:rPr kumimoji="0" lang="fr-FR" sz="1800" kern="1200" baseline="0" dirty="0"/>
                        <a:t>__LINE__ </a:t>
                      </a:r>
                      <a:endParaRPr lang="fr-FR" dirty="0"/>
                    </a:p>
                  </a:txBody>
                  <a:tcPr marL="112512" marR="112512"/>
                </a:tc>
                <a:tc>
                  <a:txBody>
                    <a:bodyPr/>
                    <a:lstStyle/>
                    <a:p>
                      <a:r>
                        <a:rPr kumimoji="0" lang="fr-FR" sz="1800" kern="1200" baseline="0" dirty="0"/>
                        <a:t>Numéro de la ligne en cours d’exécution</a:t>
                      </a:r>
                      <a:endParaRPr lang="fr-FR" dirty="0"/>
                    </a:p>
                  </a:txBody>
                  <a:tcPr marL="112512" marR="112512"/>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latin typeface="Book Antiqua" pitchFamily="18" charset="0"/>
                <a:cs typeface="Times New Roman" pitchFamily="18" charset="0"/>
              </a:rPr>
              <a:t>Syntaxe de base : </a:t>
            </a:r>
            <a:r>
              <a:rPr lang="fr-FR" sz="2800" dirty="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Les variables</a:t>
            </a:r>
            <a:endParaRPr lang="fr-FR" dirty="0"/>
          </a:p>
        </p:txBody>
      </p:sp>
      <p:sp>
        <p:nvSpPr>
          <p:cNvPr id="3" name="Espace réservé du contenu 2"/>
          <p:cNvSpPr>
            <a:spLocks noGrp="1"/>
          </p:cNvSpPr>
          <p:nvPr>
            <p:ph sz="quarter" idx="1"/>
          </p:nvPr>
        </p:nvSpPr>
        <p:spPr>
          <a:xfrm>
            <a:off x="1355179" y="1600200"/>
            <a:ext cx="9954207" cy="4114816"/>
          </a:xfrm>
        </p:spPr>
        <p:txBody>
          <a:bodyPr anchor="ctr"/>
          <a:lstStyle/>
          <a:p>
            <a:r>
              <a:rPr lang="fr-FR" sz="2000" dirty="0"/>
              <a:t>La déclaration des variables n’est pas obligatoire en début de script. </a:t>
            </a:r>
          </a:p>
          <a:p>
            <a:r>
              <a:rPr lang="fr-FR" sz="2000" dirty="0"/>
              <a:t>L’initialisation des variables n’est pas non plus obligatoire et une variable non initialisée n’a pas de type précis.</a:t>
            </a:r>
          </a:p>
          <a:p>
            <a:r>
              <a:rPr lang="fr-FR" sz="2000" dirty="0"/>
              <a:t>Les noms des variables sont sensibles à la casse (majuscules et minuscules). $</a:t>
            </a:r>
            <a:r>
              <a:rPr lang="fr-FR" sz="2000" dirty="0" err="1"/>
              <a:t>mavar</a:t>
            </a:r>
            <a:r>
              <a:rPr lang="fr-FR" sz="2000" dirty="0"/>
              <a:t> et $</a:t>
            </a:r>
            <a:r>
              <a:rPr lang="fr-FR" sz="2000" dirty="0" err="1"/>
              <a:t>MaVar</a:t>
            </a:r>
            <a:r>
              <a:rPr lang="fr-FR" sz="2000" dirty="0"/>
              <a:t> ne désignent donc pas la même variable.</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263666" y="152400"/>
            <a:ext cx="10688662" cy="1066800"/>
          </a:xfrm>
        </p:spPr>
        <p:txBody>
          <a:bodyPr/>
          <a:lstStyle/>
          <a:p>
            <a:pPr eaLnBrk="1" fontAlgn="auto" hangingPunct="1">
              <a:spcAft>
                <a:spcPts val="0"/>
              </a:spcAft>
              <a:defRPr/>
            </a:pPr>
            <a:r>
              <a:rPr lang="fr-FR" sz="3200" dirty="0">
                <a:latin typeface="Book Antiqua" pitchFamily="18" charset="0"/>
                <a:cs typeface="Times New Roman" pitchFamily="18" charset="0"/>
              </a:rPr>
              <a:t>Syntaxe de base : </a:t>
            </a:r>
            <a:r>
              <a:rPr lang="fr-FR" sz="2800" dirty="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Les variables</a:t>
            </a:r>
            <a:endParaRPr lang="fr-FR" sz="2000" dirty="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7891" name="Rectangle 3"/>
          <p:cNvSpPr>
            <a:spLocks noGrp="1" noChangeArrowheads="1"/>
          </p:cNvSpPr>
          <p:nvPr>
            <p:ph sz="quarter" idx="1"/>
          </p:nvPr>
        </p:nvSpPr>
        <p:spPr>
          <a:xfrm>
            <a:off x="1406403" y="1447800"/>
            <a:ext cx="10579275" cy="4800600"/>
          </a:xfrm>
        </p:spPr>
        <p:txBody>
          <a:bodyPr/>
          <a:lstStyle/>
          <a:p>
            <a:pPr eaLnBrk="1" hangingPunct="1">
              <a:lnSpc>
                <a:spcPct val="90000"/>
              </a:lnSpc>
            </a:pPr>
            <a:r>
              <a:rPr lang="fr-FR" sz="2000" dirty="0">
                <a:latin typeface="Book Antiqua" pitchFamily="18" charset="0"/>
                <a:cs typeface="Times New Roman" pitchFamily="18" charset="0"/>
              </a:rPr>
              <a:t>Principe</a:t>
            </a:r>
          </a:p>
          <a:p>
            <a:pPr lvl="1" eaLnBrk="1" hangingPunct="1">
              <a:lnSpc>
                <a:spcPct val="90000"/>
              </a:lnSpc>
              <a:buFont typeface="Wingdings" pitchFamily="2" charset="2"/>
              <a:buNone/>
            </a:pPr>
            <a:endParaRPr lang="fr-FR" sz="900" dirty="0">
              <a:latin typeface="Book Antiqua" pitchFamily="18" charset="0"/>
              <a:cs typeface="Times New Roman" pitchFamily="18" charset="0"/>
            </a:endParaRPr>
          </a:p>
          <a:p>
            <a:pPr lvl="2" eaLnBrk="1" hangingPunct="1">
              <a:lnSpc>
                <a:spcPct val="90000"/>
              </a:lnSpc>
            </a:pPr>
            <a:r>
              <a:rPr lang="fr-FR" sz="1800" dirty="0">
                <a:latin typeface="Book Antiqua" pitchFamily="18" charset="0"/>
                <a:cs typeface="Times New Roman" pitchFamily="18" charset="0"/>
              </a:rPr>
              <a:t>Commencent par le caractère</a:t>
            </a:r>
            <a:r>
              <a:rPr lang="fr-FR" sz="1800" dirty="0">
                <a:solidFill>
                  <a:schemeClr val="hlink"/>
                </a:solidFill>
                <a:latin typeface="Book Antiqua" pitchFamily="18" charset="0"/>
                <a:cs typeface="Times New Roman" pitchFamily="18" charset="0"/>
              </a:rPr>
              <a:t> $</a:t>
            </a:r>
            <a:r>
              <a:rPr lang="fr-FR" sz="1800" dirty="0">
                <a:latin typeface="Book Antiqua" pitchFamily="18" charset="0"/>
                <a:cs typeface="Times New Roman" pitchFamily="18" charset="0"/>
              </a:rPr>
              <a:t> </a:t>
            </a:r>
          </a:p>
          <a:p>
            <a:pPr lvl="2" eaLnBrk="1" hangingPunct="1">
              <a:lnSpc>
                <a:spcPct val="90000"/>
              </a:lnSpc>
            </a:pPr>
            <a:r>
              <a:rPr lang="fr-FR" sz="1800" dirty="0">
                <a:latin typeface="Book Antiqua" pitchFamily="18" charset="0"/>
                <a:cs typeface="Times New Roman" pitchFamily="18" charset="0"/>
              </a:rPr>
              <a:t>N'ont pas besoin d'être déclarées</a:t>
            </a:r>
            <a:r>
              <a:rPr lang="fr-FR" sz="1800" dirty="0"/>
              <a:t> </a:t>
            </a:r>
            <a:endParaRPr lang="fr-FR" sz="1800" dirty="0">
              <a:latin typeface="Book Antiqua" pitchFamily="18" charset="0"/>
            </a:endParaRPr>
          </a:p>
          <a:p>
            <a:pPr lvl="2" eaLnBrk="1" hangingPunct="1">
              <a:lnSpc>
                <a:spcPct val="90000"/>
              </a:lnSpc>
              <a:buFont typeface="Wingdings" pitchFamily="2" charset="2"/>
              <a:buNone/>
            </a:pPr>
            <a:endParaRPr lang="fr-FR" sz="900" dirty="0">
              <a:solidFill>
                <a:schemeClr val="hlink"/>
              </a:solidFill>
            </a:endParaRPr>
          </a:p>
          <a:p>
            <a:pPr eaLnBrk="1" hangingPunct="1">
              <a:lnSpc>
                <a:spcPct val="90000"/>
              </a:lnSpc>
            </a:pPr>
            <a:r>
              <a:rPr lang="fr-FR" sz="2000" dirty="0">
                <a:latin typeface="Book Antiqua" pitchFamily="18" charset="0"/>
              </a:rPr>
              <a:t>Fonctions de vérifications de variables</a:t>
            </a:r>
          </a:p>
          <a:p>
            <a:pPr lvl="1" eaLnBrk="1" hangingPunct="1">
              <a:lnSpc>
                <a:spcPct val="90000"/>
              </a:lnSpc>
              <a:buFont typeface="Wingdings" pitchFamily="2" charset="2"/>
              <a:buNone/>
            </a:pPr>
            <a:endParaRPr lang="fr-FR" sz="900" dirty="0">
              <a:latin typeface="Book Antiqua" pitchFamily="18" charset="0"/>
            </a:endParaRPr>
          </a:p>
          <a:p>
            <a:pPr lvl="2" eaLnBrk="1" hangingPunct="1">
              <a:lnSpc>
                <a:spcPct val="90000"/>
              </a:lnSpc>
            </a:pPr>
            <a:r>
              <a:rPr lang="fr-FR" sz="1800" dirty="0" err="1">
                <a:latin typeface="Book Antiqua" pitchFamily="18" charset="0"/>
                <a:cs typeface="Times New Roman" pitchFamily="18" charset="0"/>
              </a:rPr>
              <a:t>Doubleval</a:t>
            </a:r>
            <a:r>
              <a:rPr lang="fr-FR" sz="1800" dirty="0">
                <a:latin typeface="Book Antiqua" pitchFamily="18" charset="0"/>
                <a:cs typeface="Times New Roman" pitchFamily="18" charset="0"/>
              </a:rPr>
              <a:t>(), </a:t>
            </a:r>
            <a:r>
              <a:rPr lang="fr-FR" sz="1800" dirty="0" err="1">
                <a:latin typeface="Book Antiqua" pitchFamily="18" charset="0"/>
                <a:cs typeface="Times New Roman" pitchFamily="18" charset="0"/>
              </a:rPr>
              <a:t>empty</a:t>
            </a:r>
            <a:r>
              <a:rPr lang="fr-FR" sz="1800" dirty="0">
                <a:latin typeface="Book Antiqua" pitchFamily="18" charset="0"/>
                <a:cs typeface="Times New Roman" pitchFamily="18" charset="0"/>
              </a:rPr>
              <a:t>(), </a:t>
            </a:r>
            <a:r>
              <a:rPr lang="fr-FR" sz="1800" dirty="0" err="1">
                <a:latin typeface="Book Antiqua" pitchFamily="18" charset="0"/>
                <a:cs typeface="Times New Roman" pitchFamily="18" charset="0"/>
              </a:rPr>
              <a:t>gettype</a:t>
            </a:r>
            <a:r>
              <a:rPr lang="fr-FR" sz="1800" dirty="0">
                <a:latin typeface="Book Antiqua" pitchFamily="18" charset="0"/>
                <a:cs typeface="Times New Roman" pitchFamily="18" charset="0"/>
              </a:rPr>
              <a:t>(), </a:t>
            </a:r>
            <a:r>
              <a:rPr lang="fr-FR" sz="1800" dirty="0" err="1">
                <a:latin typeface="Book Antiqua" pitchFamily="18" charset="0"/>
                <a:cs typeface="Times New Roman" pitchFamily="18" charset="0"/>
              </a:rPr>
              <a:t>intval</a:t>
            </a:r>
            <a:r>
              <a:rPr lang="fr-FR" sz="1800" dirty="0">
                <a:latin typeface="Book Antiqua" pitchFamily="18" charset="0"/>
                <a:cs typeface="Times New Roman" pitchFamily="18" charset="0"/>
              </a:rPr>
              <a:t>(), </a:t>
            </a:r>
          </a:p>
          <a:p>
            <a:pPr lvl="2" eaLnBrk="1" hangingPunct="1">
              <a:lnSpc>
                <a:spcPct val="90000"/>
              </a:lnSpc>
            </a:pPr>
            <a:r>
              <a:rPr lang="fr-FR" sz="1800" dirty="0" err="1">
                <a:latin typeface="Book Antiqua" pitchFamily="18" charset="0"/>
                <a:cs typeface="Times New Roman" pitchFamily="18" charset="0"/>
              </a:rPr>
              <a:t>is_array</a:t>
            </a:r>
            <a:r>
              <a:rPr lang="fr-FR" sz="1800" dirty="0">
                <a:latin typeface="Book Antiqua" pitchFamily="18" charset="0"/>
                <a:cs typeface="Times New Roman" pitchFamily="18" charset="0"/>
              </a:rPr>
              <a:t>(), </a:t>
            </a:r>
            <a:r>
              <a:rPr lang="fr-FR" sz="1800" dirty="0" err="1">
                <a:latin typeface="Book Antiqua" pitchFamily="18" charset="0"/>
                <a:cs typeface="Times New Roman" pitchFamily="18" charset="0"/>
              </a:rPr>
              <a:t>is_bool</a:t>
            </a:r>
            <a:r>
              <a:rPr lang="fr-FR" sz="1800" dirty="0">
                <a:latin typeface="Book Antiqua" pitchFamily="18" charset="0"/>
                <a:cs typeface="Times New Roman" pitchFamily="18" charset="0"/>
              </a:rPr>
              <a:t>(), </a:t>
            </a:r>
            <a:r>
              <a:rPr lang="fr-FR" sz="1800" dirty="0" err="1">
                <a:latin typeface="Book Antiqua" pitchFamily="18" charset="0"/>
                <a:cs typeface="Times New Roman" pitchFamily="18" charset="0"/>
              </a:rPr>
              <a:t>is_double</a:t>
            </a:r>
            <a:r>
              <a:rPr lang="fr-FR" sz="1800" dirty="0">
                <a:latin typeface="Book Antiqua" pitchFamily="18" charset="0"/>
                <a:cs typeface="Times New Roman" pitchFamily="18" charset="0"/>
              </a:rPr>
              <a:t>(), </a:t>
            </a:r>
            <a:r>
              <a:rPr lang="fr-FR" sz="1800" dirty="0" err="1">
                <a:latin typeface="Book Antiqua" pitchFamily="18" charset="0"/>
                <a:cs typeface="Times New Roman" pitchFamily="18" charset="0"/>
              </a:rPr>
              <a:t>is_float</a:t>
            </a:r>
            <a:r>
              <a:rPr lang="fr-FR" sz="1800" dirty="0">
                <a:latin typeface="Book Antiqua" pitchFamily="18" charset="0"/>
                <a:cs typeface="Times New Roman" pitchFamily="18" charset="0"/>
              </a:rPr>
              <a:t>(), </a:t>
            </a:r>
            <a:r>
              <a:rPr lang="fr-FR" sz="1800" dirty="0" err="1">
                <a:latin typeface="Book Antiqua" pitchFamily="18" charset="0"/>
                <a:cs typeface="Times New Roman" pitchFamily="18" charset="0"/>
              </a:rPr>
              <a:t>is_int</a:t>
            </a:r>
            <a:r>
              <a:rPr lang="fr-FR" sz="1800" dirty="0">
                <a:latin typeface="Book Antiqua" pitchFamily="18" charset="0"/>
                <a:cs typeface="Times New Roman" pitchFamily="18" charset="0"/>
              </a:rPr>
              <a:t>(), </a:t>
            </a:r>
            <a:r>
              <a:rPr lang="fr-FR" sz="1800" dirty="0" err="1">
                <a:latin typeface="Book Antiqua" pitchFamily="18" charset="0"/>
                <a:cs typeface="Times New Roman" pitchFamily="18" charset="0"/>
              </a:rPr>
              <a:t>is_integer</a:t>
            </a:r>
            <a:r>
              <a:rPr lang="fr-FR" sz="1800" dirty="0">
                <a:latin typeface="Book Antiqua" pitchFamily="18" charset="0"/>
                <a:cs typeface="Times New Roman" pitchFamily="18" charset="0"/>
              </a:rPr>
              <a:t>, </a:t>
            </a:r>
            <a:r>
              <a:rPr lang="fr-FR" sz="1800" dirty="0" err="1">
                <a:latin typeface="Book Antiqua" pitchFamily="18" charset="0"/>
                <a:cs typeface="Times New Roman" pitchFamily="18" charset="0"/>
              </a:rPr>
              <a:t>is_long</a:t>
            </a:r>
            <a:r>
              <a:rPr lang="fr-FR" sz="1800" dirty="0">
                <a:latin typeface="Book Antiqua" pitchFamily="18" charset="0"/>
                <a:cs typeface="Times New Roman" pitchFamily="18" charset="0"/>
              </a:rPr>
              <a:t>(), </a:t>
            </a:r>
            <a:r>
              <a:rPr lang="fr-FR" sz="1800" dirty="0" err="1">
                <a:latin typeface="Book Antiqua" pitchFamily="18" charset="0"/>
                <a:cs typeface="Times New Roman" pitchFamily="18" charset="0"/>
              </a:rPr>
              <a:t>is_object</a:t>
            </a:r>
            <a:r>
              <a:rPr lang="fr-FR" sz="1800" dirty="0">
                <a:latin typeface="Book Antiqua" pitchFamily="18" charset="0"/>
                <a:cs typeface="Times New Roman" pitchFamily="18" charset="0"/>
              </a:rPr>
              <a:t>(), </a:t>
            </a:r>
            <a:r>
              <a:rPr lang="fr-FR" sz="1800" dirty="0" err="1">
                <a:latin typeface="Book Antiqua" pitchFamily="18" charset="0"/>
                <a:cs typeface="Times New Roman" pitchFamily="18" charset="0"/>
              </a:rPr>
              <a:t>is_real</a:t>
            </a:r>
            <a:r>
              <a:rPr lang="fr-FR" sz="1800" dirty="0">
                <a:latin typeface="Book Antiqua" pitchFamily="18" charset="0"/>
                <a:cs typeface="Times New Roman" pitchFamily="18" charset="0"/>
              </a:rPr>
              <a:t>(), </a:t>
            </a:r>
            <a:r>
              <a:rPr lang="fr-FR" sz="1800" dirty="0" err="1">
                <a:latin typeface="Book Antiqua" pitchFamily="18" charset="0"/>
                <a:cs typeface="Times New Roman" pitchFamily="18" charset="0"/>
              </a:rPr>
              <a:t>is_numeric</a:t>
            </a:r>
            <a:r>
              <a:rPr lang="fr-FR" sz="1800" dirty="0">
                <a:latin typeface="Book Antiqua" pitchFamily="18" charset="0"/>
                <a:cs typeface="Times New Roman" pitchFamily="18" charset="0"/>
              </a:rPr>
              <a:t>(), </a:t>
            </a:r>
            <a:r>
              <a:rPr lang="fr-FR" sz="1800" dirty="0" err="1">
                <a:latin typeface="Book Antiqua" pitchFamily="18" charset="0"/>
                <a:cs typeface="Times New Roman" pitchFamily="18" charset="0"/>
              </a:rPr>
              <a:t>is_string</a:t>
            </a:r>
            <a:r>
              <a:rPr lang="fr-FR" sz="1800" dirty="0">
                <a:latin typeface="Book Antiqua" pitchFamily="18" charset="0"/>
                <a:cs typeface="Times New Roman" pitchFamily="18" charset="0"/>
              </a:rPr>
              <a:t>()</a:t>
            </a:r>
          </a:p>
          <a:p>
            <a:pPr lvl="2" eaLnBrk="1" hangingPunct="1">
              <a:lnSpc>
                <a:spcPct val="90000"/>
              </a:lnSpc>
            </a:pPr>
            <a:r>
              <a:rPr lang="fr-FR" sz="1800" dirty="0" err="1">
                <a:latin typeface="Book Antiqua" pitchFamily="18" charset="0"/>
                <a:cs typeface="Times New Roman" pitchFamily="18" charset="0"/>
              </a:rPr>
              <a:t>Isset</a:t>
            </a:r>
            <a:r>
              <a:rPr lang="fr-FR" sz="1800" dirty="0">
                <a:latin typeface="Book Antiqua" pitchFamily="18" charset="0"/>
                <a:cs typeface="Times New Roman" pitchFamily="18" charset="0"/>
              </a:rPr>
              <a:t>(), </a:t>
            </a:r>
            <a:r>
              <a:rPr lang="fr-FR" sz="1800" dirty="0" err="1">
                <a:latin typeface="Book Antiqua" pitchFamily="18" charset="0"/>
                <a:cs typeface="Times New Roman" pitchFamily="18" charset="0"/>
              </a:rPr>
              <a:t>settype</a:t>
            </a:r>
            <a:r>
              <a:rPr lang="fr-FR" sz="1800" dirty="0">
                <a:latin typeface="Book Antiqua" pitchFamily="18" charset="0"/>
                <a:cs typeface="Times New Roman" pitchFamily="18" charset="0"/>
              </a:rPr>
              <a:t>(), </a:t>
            </a:r>
            <a:r>
              <a:rPr lang="fr-FR" sz="1800" dirty="0" err="1">
                <a:latin typeface="Book Antiqua" pitchFamily="18" charset="0"/>
                <a:cs typeface="Times New Roman" pitchFamily="18" charset="0"/>
              </a:rPr>
              <a:t>strval</a:t>
            </a:r>
            <a:r>
              <a:rPr lang="fr-FR" sz="1800" dirty="0">
                <a:latin typeface="Book Antiqua" pitchFamily="18" charset="0"/>
                <a:cs typeface="Times New Roman" pitchFamily="18" charset="0"/>
              </a:rPr>
              <a:t>(), </a:t>
            </a:r>
            <a:r>
              <a:rPr lang="fr-FR" sz="1800" dirty="0" err="1">
                <a:latin typeface="Book Antiqua" pitchFamily="18" charset="0"/>
                <a:cs typeface="Times New Roman" pitchFamily="18" charset="0"/>
              </a:rPr>
              <a:t>unset</a:t>
            </a:r>
            <a:r>
              <a:rPr lang="fr-FR" sz="1800" dirty="0">
                <a:latin typeface="Book Antiqua" pitchFamily="18" charset="0"/>
                <a:cs typeface="Times New Roman" pitchFamily="18" charset="0"/>
              </a:rPr>
              <a:t>()</a:t>
            </a:r>
          </a:p>
          <a:p>
            <a:pPr lvl="1" eaLnBrk="1" hangingPunct="1">
              <a:lnSpc>
                <a:spcPct val="90000"/>
              </a:lnSpc>
              <a:buFont typeface="Wingdings" pitchFamily="2" charset="2"/>
              <a:buNone/>
            </a:pPr>
            <a:endParaRPr lang="fr-FR" sz="800" dirty="0"/>
          </a:p>
          <a:p>
            <a:pPr eaLnBrk="1" hangingPunct="1">
              <a:lnSpc>
                <a:spcPct val="90000"/>
              </a:lnSpc>
            </a:pPr>
            <a:r>
              <a:rPr lang="fr-FR" sz="2000" dirty="0">
                <a:latin typeface="Book Antiqua" pitchFamily="18" charset="0"/>
                <a:cs typeface="Times New Roman" pitchFamily="18" charset="0"/>
              </a:rPr>
              <a:t>Affectation par valeur et par référence</a:t>
            </a:r>
            <a:r>
              <a:rPr lang="fr-FR" dirty="0"/>
              <a:t> </a:t>
            </a:r>
          </a:p>
          <a:p>
            <a:pPr lvl="2" eaLnBrk="1" hangingPunct="1">
              <a:lnSpc>
                <a:spcPct val="90000"/>
              </a:lnSpc>
            </a:pPr>
            <a:r>
              <a:rPr lang="fr-FR" sz="1800" dirty="0">
                <a:latin typeface="Book Antiqua" pitchFamily="18" charset="0"/>
                <a:cs typeface="Times New Roman" pitchFamily="18" charset="0"/>
              </a:rPr>
              <a:t>Affectation par valeur</a:t>
            </a:r>
            <a:r>
              <a:rPr lang="fr-FR" sz="1800" dirty="0"/>
              <a:t> : </a:t>
            </a:r>
            <a:r>
              <a:rPr lang="fr-FR" sz="1800" dirty="0">
                <a:solidFill>
                  <a:schemeClr val="hlink"/>
                </a:solidFill>
                <a:latin typeface="Book Antiqua" pitchFamily="18" charset="0"/>
                <a:cs typeface="Times New Roman" pitchFamily="18" charset="0"/>
              </a:rPr>
              <a:t>$b=$a</a:t>
            </a:r>
            <a:r>
              <a:rPr lang="fr-FR" sz="1800" dirty="0">
                <a:latin typeface="Book Antiqua" pitchFamily="18" charset="0"/>
                <a:cs typeface="Times New Roman" pitchFamily="18" charset="0"/>
              </a:rPr>
              <a:t> </a:t>
            </a:r>
          </a:p>
          <a:p>
            <a:pPr lvl="2" eaLnBrk="1" hangingPunct="1">
              <a:lnSpc>
                <a:spcPct val="90000"/>
              </a:lnSpc>
            </a:pPr>
            <a:r>
              <a:rPr lang="fr-FR" sz="1800" dirty="0">
                <a:latin typeface="Book Antiqua" pitchFamily="18" charset="0"/>
                <a:cs typeface="Times New Roman" pitchFamily="18" charset="0"/>
              </a:rPr>
              <a:t>Affectation par (</a:t>
            </a:r>
            <a:r>
              <a:rPr lang="fr-FR" sz="2000" dirty="0">
                <a:latin typeface="Book Antiqua" pitchFamily="18" charset="0"/>
                <a:cs typeface="Times New Roman" pitchFamily="18" charset="0"/>
              </a:rPr>
              <a:t>référence</a:t>
            </a:r>
            <a:r>
              <a:rPr lang="fr-FR" sz="1800" dirty="0">
                <a:latin typeface="Book Antiqua" pitchFamily="18" charset="0"/>
                <a:cs typeface="Times New Roman" pitchFamily="18" charset="0"/>
              </a:rPr>
              <a:t>) variable : </a:t>
            </a:r>
            <a:r>
              <a:rPr lang="fr-FR" sz="1800" dirty="0">
                <a:solidFill>
                  <a:schemeClr val="hlink"/>
                </a:solidFill>
                <a:latin typeface="Book Antiqua" pitchFamily="18" charset="0"/>
                <a:cs typeface="Times New Roman" pitchFamily="18" charset="0"/>
              </a:rPr>
              <a:t>$c = &amp;$a</a:t>
            </a:r>
            <a:r>
              <a:rPr lang="fr-FR" sz="1800" dirty="0">
                <a:latin typeface="Book Antiqua" pitchFamily="18" charset="0"/>
                <a:cs typeface="Times New Roman" pitchFamily="18" charset="0"/>
              </a:rPr>
              <a:t> </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441" y="274638"/>
            <a:ext cx="9954207" cy="725470"/>
          </a:xfrm>
        </p:spPr>
        <p:txBody>
          <a:bodyPr>
            <a:normAutofit/>
          </a:bodyPr>
          <a:lstStyle/>
          <a:p>
            <a:r>
              <a:rPr lang="fr-FR" sz="3200" dirty="0">
                <a:latin typeface="Book Antiqua" pitchFamily="18" charset="0"/>
                <a:cs typeface="Times New Roman" pitchFamily="18" charset="0"/>
              </a:rPr>
              <a:t>Syntaxe de base : </a:t>
            </a:r>
            <a:r>
              <a:rPr lang="fr-FR" sz="2800" dirty="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Les variables</a:t>
            </a:r>
            <a:endParaRPr lang="fr-FR" sz="3200" dirty="0"/>
          </a:p>
        </p:txBody>
      </p:sp>
      <p:sp>
        <p:nvSpPr>
          <p:cNvPr id="3" name="Espace réservé du contenu 2"/>
          <p:cNvSpPr>
            <a:spLocks noGrp="1"/>
          </p:cNvSpPr>
          <p:nvPr>
            <p:ph sz="quarter" idx="1"/>
          </p:nvPr>
        </p:nvSpPr>
        <p:spPr>
          <a:xfrm>
            <a:off x="1439060" y="1357298"/>
            <a:ext cx="6298426" cy="4873752"/>
          </a:xfrm>
        </p:spPr>
        <p:txBody>
          <a:bodyPr>
            <a:noAutofit/>
          </a:bodyPr>
          <a:lstStyle/>
          <a:p>
            <a:pPr>
              <a:buNone/>
            </a:pPr>
            <a:r>
              <a:rPr lang="fr-FR" sz="1200" dirty="0"/>
              <a:t>&lt;?</a:t>
            </a:r>
            <a:r>
              <a:rPr lang="fr-FR" sz="1200" dirty="0" err="1"/>
              <a:t>php</a:t>
            </a:r>
            <a:r>
              <a:rPr lang="fr-FR" sz="1200" dirty="0">
                <a:solidFill>
                  <a:srgbClr val="FF0000"/>
                </a:solidFill>
                <a:effectLst>
                  <a:outerShdw blurRad="38100" dist="38100" dir="2700000" algn="tl">
                    <a:srgbClr val="000000">
                      <a:alpha val="43137"/>
                    </a:srgbClr>
                  </a:outerShdw>
                </a:effectLst>
              </a:rPr>
              <a:t>//Affectation par valeur de $mavar1 et $mavar2</a:t>
            </a:r>
          </a:p>
          <a:p>
            <a:pPr>
              <a:buNone/>
            </a:pPr>
            <a:r>
              <a:rPr lang="fr-FR" sz="1200" dirty="0"/>
              <a:t>$mavar1="Paris";</a:t>
            </a:r>
          </a:p>
          <a:p>
            <a:pPr>
              <a:buNone/>
            </a:pPr>
            <a:r>
              <a:rPr lang="fr-FR" sz="1200" dirty="0" err="1"/>
              <a:t>echo</a:t>
            </a:r>
            <a:r>
              <a:rPr lang="fr-FR" sz="1200" dirty="0"/>
              <a:t> "\$mavar1= ",$mavar1,"&lt;</a:t>
            </a:r>
            <a:r>
              <a:rPr lang="fr-FR" sz="1200" dirty="0" err="1"/>
              <a:t>br</a:t>
            </a:r>
            <a:r>
              <a:rPr lang="fr-FR" sz="1200" dirty="0"/>
              <a:t> /&gt;";</a:t>
            </a:r>
          </a:p>
          <a:p>
            <a:pPr>
              <a:buNone/>
            </a:pPr>
            <a:r>
              <a:rPr lang="fr-FR" sz="1200" dirty="0"/>
              <a:t>$mavar2="Lyon";  </a:t>
            </a:r>
          </a:p>
          <a:p>
            <a:pPr>
              <a:buNone/>
            </a:pPr>
            <a:r>
              <a:rPr lang="fr-FR" sz="1200" dirty="0" err="1"/>
              <a:t>echo</a:t>
            </a:r>
            <a:r>
              <a:rPr lang="fr-FR" sz="1200" dirty="0"/>
              <a:t> "\$mavar2= ",$mavar2,"&lt;</a:t>
            </a:r>
            <a:r>
              <a:rPr lang="fr-FR" sz="1200" dirty="0" err="1"/>
              <a:t>br</a:t>
            </a:r>
            <a:r>
              <a:rPr lang="fr-FR" sz="1200" dirty="0"/>
              <a:t> /&gt;";</a:t>
            </a:r>
          </a:p>
          <a:p>
            <a:pPr>
              <a:buNone/>
            </a:pPr>
            <a:r>
              <a:rPr lang="fr-FR" sz="1200" dirty="0"/>
              <a:t>$mavar2 = &amp;$mavar1; </a:t>
            </a:r>
            <a:r>
              <a:rPr sz="1200">
                <a:solidFill>
                  <a:srgbClr val="FF0000"/>
                </a:solidFill>
                <a:effectLst>
                  <a:outerShdw blurRad="38100" dist="38100" dir="2700000" algn="tl">
                    <a:srgbClr val="000000">
                      <a:alpha val="43137"/>
                    </a:srgbClr>
                  </a:outerShdw>
                </a:effectLst>
              </a:rPr>
              <a:t>//Affectation par référence de $mavar2</a:t>
            </a:r>
            <a:endParaRPr lang="fr-FR" sz="1200" dirty="0"/>
          </a:p>
          <a:p>
            <a:pPr>
              <a:buNone/>
            </a:pPr>
            <a:r>
              <a:rPr lang="fr-FR" sz="1200" dirty="0" err="1"/>
              <a:t>echo</a:t>
            </a:r>
            <a:r>
              <a:rPr lang="fr-FR" sz="1200" dirty="0"/>
              <a:t> "Affectation par référence de \$mavar2 &lt;</a:t>
            </a:r>
            <a:r>
              <a:rPr lang="fr-FR" sz="1200" dirty="0" err="1"/>
              <a:t>br</a:t>
            </a:r>
            <a:r>
              <a:rPr lang="fr-FR" sz="1200" dirty="0"/>
              <a:t> /&gt;";</a:t>
            </a:r>
          </a:p>
          <a:p>
            <a:pPr>
              <a:buNone/>
            </a:pPr>
            <a:r>
              <a:rPr lang="fr-FR" sz="1200" dirty="0" err="1"/>
              <a:t>echo</a:t>
            </a:r>
            <a:r>
              <a:rPr lang="fr-FR" sz="1200" dirty="0"/>
              <a:t> "\$mavar1= ",$mavar1,"&lt;</a:t>
            </a:r>
            <a:r>
              <a:rPr lang="fr-FR" sz="1200" dirty="0" err="1"/>
              <a:t>br</a:t>
            </a:r>
            <a:r>
              <a:rPr lang="fr-FR" sz="1200" dirty="0"/>
              <a:t> /&gt;";</a:t>
            </a:r>
          </a:p>
          <a:p>
            <a:pPr>
              <a:buNone/>
            </a:pPr>
            <a:r>
              <a:rPr lang="fr-FR" sz="1200" dirty="0" err="1"/>
              <a:t>echo</a:t>
            </a:r>
            <a:r>
              <a:rPr lang="fr-FR" sz="1200" dirty="0"/>
              <a:t> "\$mavar2= ",$mavar2,"&lt;</a:t>
            </a:r>
            <a:r>
              <a:rPr lang="fr-FR" sz="1200" dirty="0" err="1"/>
              <a:t>br</a:t>
            </a:r>
            <a:r>
              <a:rPr lang="fr-FR" sz="1200" dirty="0"/>
              <a:t> /&gt;";</a:t>
            </a:r>
          </a:p>
          <a:p>
            <a:pPr>
              <a:buNone/>
            </a:pPr>
            <a:r>
              <a:rPr lang="fr-FR" sz="1200" dirty="0" err="1"/>
              <a:t>echo</a:t>
            </a:r>
            <a:r>
              <a:rPr lang="fr-FR" sz="1200" dirty="0"/>
              <a:t> "modification de \$mavar1 &lt;</a:t>
            </a:r>
            <a:r>
              <a:rPr lang="fr-FR" sz="1200" dirty="0" err="1"/>
              <a:t>br</a:t>
            </a:r>
            <a:r>
              <a:rPr lang="fr-FR" sz="1200" dirty="0"/>
              <a:t> /&gt;";</a:t>
            </a:r>
          </a:p>
          <a:p>
            <a:pPr>
              <a:buNone/>
            </a:pPr>
            <a:r>
              <a:rPr lang="fr-FR" sz="1200" dirty="0"/>
              <a:t>$mavar1="Nantes"; </a:t>
            </a:r>
            <a:r>
              <a:rPr lang="fr-FR" sz="1200" dirty="0" err="1"/>
              <a:t>echo</a:t>
            </a:r>
            <a:r>
              <a:rPr lang="fr-FR" sz="1200" dirty="0"/>
              <a:t> "\$mavar1= ",$mavar1,"&lt;</a:t>
            </a:r>
            <a:r>
              <a:rPr lang="fr-FR" sz="1200" dirty="0" err="1"/>
              <a:t>br</a:t>
            </a:r>
            <a:r>
              <a:rPr lang="fr-FR" sz="1200" dirty="0"/>
              <a:t> /&gt;";</a:t>
            </a:r>
          </a:p>
          <a:p>
            <a:pPr>
              <a:buNone/>
            </a:pPr>
            <a:r>
              <a:rPr lang="fr-FR" sz="1200" dirty="0" err="1"/>
              <a:t>echo</a:t>
            </a:r>
            <a:r>
              <a:rPr lang="fr-FR" sz="1200" dirty="0"/>
              <a:t> "\$mavar2= ",$mavar2,"&lt;</a:t>
            </a:r>
            <a:r>
              <a:rPr lang="fr-FR" sz="1200" dirty="0" err="1"/>
              <a:t>br</a:t>
            </a:r>
            <a:r>
              <a:rPr lang="fr-FR" sz="1200" dirty="0"/>
              <a:t> /&gt;";</a:t>
            </a:r>
          </a:p>
          <a:p>
            <a:pPr>
              <a:buNone/>
            </a:pPr>
            <a:r>
              <a:rPr lang="fr-FR" sz="1200" dirty="0" err="1"/>
              <a:t>echo</a:t>
            </a:r>
            <a:r>
              <a:rPr lang="fr-FR" sz="1200" dirty="0"/>
              <a:t> "modification de \$mavar2 &lt;</a:t>
            </a:r>
            <a:r>
              <a:rPr lang="fr-FR" sz="1200" dirty="0" err="1"/>
              <a:t>br</a:t>
            </a:r>
            <a:r>
              <a:rPr lang="fr-FR" sz="1200" dirty="0"/>
              <a:t> /&gt;";</a:t>
            </a:r>
          </a:p>
          <a:p>
            <a:pPr>
              <a:buNone/>
            </a:pPr>
            <a:r>
              <a:rPr lang="fr-FR" sz="1200" dirty="0"/>
              <a:t>$mavar2="Marseille"; </a:t>
            </a:r>
            <a:r>
              <a:rPr lang="fr-FR" sz="1200" dirty="0" err="1"/>
              <a:t>echo</a:t>
            </a:r>
            <a:r>
              <a:rPr lang="fr-FR" sz="1200" dirty="0"/>
              <a:t> "\$mavar1= ",$mavar1,"&lt;</a:t>
            </a:r>
            <a:r>
              <a:rPr lang="fr-FR" sz="1200" dirty="0" err="1"/>
              <a:t>br</a:t>
            </a:r>
            <a:r>
              <a:rPr lang="fr-FR" sz="1200" dirty="0"/>
              <a:t> /&gt;";</a:t>
            </a:r>
          </a:p>
          <a:p>
            <a:pPr>
              <a:buNone/>
            </a:pPr>
            <a:r>
              <a:rPr lang="fr-FR" sz="1200" dirty="0" err="1"/>
              <a:t>echo</a:t>
            </a:r>
            <a:r>
              <a:rPr lang="fr-FR" sz="1200" dirty="0"/>
              <a:t> "\$mavar2= ",$mavar2,"&lt;</a:t>
            </a:r>
            <a:r>
              <a:rPr lang="fr-FR" sz="1200" dirty="0" err="1"/>
              <a:t>br</a:t>
            </a:r>
            <a:r>
              <a:rPr lang="fr-FR" sz="1200" dirty="0"/>
              <a:t> /&gt;";</a:t>
            </a:r>
          </a:p>
          <a:p>
            <a:pPr>
              <a:buNone/>
            </a:pPr>
            <a:r>
              <a:rPr lang="fr-FR" sz="1200" dirty="0"/>
              <a:t>?&gt;</a:t>
            </a:r>
          </a:p>
        </p:txBody>
      </p:sp>
      <p:pic>
        <p:nvPicPr>
          <p:cNvPr id="4" name="Image 3" descr="1.png"/>
          <p:cNvPicPr>
            <a:picLocks noChangeAspect="1"/>
          </p:cNvPicPr>
          <p:nvPr/>
        </p:nvPicPr>
        <p:blipFill>
          <a:blip r:embed="rId2"/>
          <a:stretch>
            <a:fillRect/>
          </a:stretch>
        </p:blipFill>
        <p:spPr>
          <a:xfrm>
            <a:off x="7844073" y="1643050"/>
            <a:ext cx="3679627" cy="3638095"/>
          </a:xfrm>
          <a:prstGeom prst="rect">
            <a:avLst/>
          </a:prstGeom>
        </p:spPr>
      </p:pic>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628" y="131745"/>
            <a:ext cx="9954207" cy="796925"/>
          </a:xfrm>
        </p:spPr>
        <p:txBody>
          <a:bodyPr/>
          <a:lstStyle/>
          <a:p>
            <a:pPr>
              <a:defRPr/>
            </a:pPr>
            <a:r>
              <a:rPr lang="fr-FR" dirty="0"/>
              <a:t>Afficher le contenu d’une variable</a:t>
            </a:r>
          </a:p>
        </p:txBody>
      </p:sp>
      <p:pic>
        <p:nvPicPr>
          <p:cNvPr id="43011" name="Image 3" descr="1.png"/>
          <p:cNvPicPr>
            <a:picLocks noChangeAspect="1"/>
          </p:cNvPicPr>
          <p:nvPr/>
        </p:nvPicPr>
        <p:blipFill>
          <a:blip r:embed="rId2"/>
          <a:srcRect/>
          <a:stretch>
            <a:fillRect/>
          </a:stretch>
        </p:blipFill>
        <p:spPr bwMode="auto">
          <a:xfrm>
            <a:off x="2578406" y="1357313"/>
            <a:ext cx="6856214" cy="3143250"/>
          </a:xfrm>
          <a:prstGeom prst="rect">
            <a:avLst/>
          </a:prstGeom>
          <a:noFill/>
          <a:ln w="9525">
            <a:noFill/>
            <a:miter lim="800000"/>
            <a:headEnd/>
            <a:tailEnd/>
          </a:ln>
        </p:spPr>
      </p:pic>
      <p:pic>
        <p:nvPicPr>
          <p:cNvPr id="43012" name="Image 4" descr="1.png"/>
          <p:cNvPicPr>
            <a:picLocks noChangeAspect="1"/>
          </p:cNvPicPr>
          <p:nvPr/>
        </p:nvPicPr>
        <p:blipFill>
          <a:blip r:embed="rId3"/>
          <a:srcRect/>
          <a:stretch>
            <a:fillRect/>
          </a:stretch>
        </p:blipFill>
        <p:spPr bwMode="auto">
          <a:xfrm>
            <a:off x="1236628" y="4857760"/>
            <a:ext cx="10442541" cy="542925"/>
          </a:xfrm>
          <a:prstGeom prst="rect">
            <a:avLst/>
          </a:prstGeom>
          <a:noFill/>
          <a:ln w="9525">
            <a:noFill/>
            <a:miter lim="800000"/>
            <a:headEnd/>
            <a:tailEnd/>
          </a:ln>
        </p:spPr>
      </p:pic>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303" y="-24"/>
            <a:ext cx="9954207" cy="796908"/>
          </a:xfrm>
        </p:spPr>
        <p:txBody>
          <a:bodyPr/>
          <a:lstStyle/>
          <a:p>
            <a:r>
              <a:rPr lang="fr-FR" dirty="0"/>
              <a:t>Fonctions utiles pour les variables</a:t>
            </a:r>
          </a:p>
        </p:txBody>
      </p:sp>
      <p:pic>
        <p:nvPicPr>
          <p:cNvPr id="6" name="Espace réservé du contenu 5" descr="1.png"/>
          <p:cNvPicPr>
            <a:picLocks noGrp="1" noChangeAspect="1"/>
          </p:cNvPicPr>
          <p:nvPr>
            <p:ph sz="quarter" idx="1"/>
          </p:nvPr>
        </p:nvPicPr>
        <p:blipFill>
          <a:blip r:embed="rId2"/>
          <a:stretch>
            <a:fillRect/>
          </a:stretch>
        </p:blipFill>
        <p:spPr>
          <a:xfrm>
            <a:off x="1236628" y="1285860"/>
            <a:ext cx="9954207" cy="4929222"/>
          </a:xfrm>
        </p:spPr>
      </p:pic>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1500163" y="152400"/>
            <a:ext cx="10688662" cy="1066800"/>
          </a:xfrm>
        </p:spPr>
        <p:txBody>
          <a:bodyPr/>
          <a:lstStyle/>
          <a:p>
            <a:pPr eaLnBrk="1" fontAlgn="auto" hangingPunct="1">
              <a:spcAft>
                <a:spcPts val="0"/>
              </a:spcAft>
              <a:defRPr/>
            </a:pPr>
            <a:r>
              <a:rPr lang="fr-FR" sz="3200" dirty="0">
                <a:latin typeface="Book Antiqua" pitchFamily="18" charset="0"/>
                <a:cs typeface="Times New Roman" pitchFamily="18" charset="0"/>
              </a:rPr>
              <a:t>Syntaxe de base : </a:t>
            </a:r>
            <a:r>
              <a:rPr lang="fr-FR" sz="2800" dirty="0">
                <a:solidFill>
                  <a:srgbClr val="FF0000"/>
                </a:solidFill>
                <a:latin typeface="Arial Unicode MS" pitchFamily="34" charset="-128"/>
                <a:ea typeface="Arial Unicode MS" pitchFamily="34" charset="-128"/>
                <a:cs typeface="Arial Unicode MS" pitchFamily="34" charset="-128"/>
              </a:rPr>
              <a:t>Les variables</a:t>
            </a:r>
            <a:endParaRPr lang="fr-FR" sz="2000" dirty="0">
              <a:solidFill>
                <a:srgbClr val="FF0000"/>
              </a:solidFill>
              <a:latin typeface="Arial Unicode MS" pitchFamily="34" charset="-128"/>
              <a:ea typeface="Arial Unicode MS" pitchFamily="34" charset="-128"/>
              <a:cs typeface="Arial Unicode MS" pitchFamily="34" charset="-128"/>
            </a:endParaRPr>
          </a:p>
        </p:txBody>
      </p:sp>
      <p:sp>
        <p:nvSpPr>
          <p:cNvPr id="45059" name="Rectangle 3"/>
          <p:cNvSpPr>
            <a:spLocks noGrp="1" noChangeArrowheads="1"/>
          </p:cNvSpPr>
          <p:nvPr>
            <p:ph sz="quarter" idx="1"/>
          </p:nvPr>
        </p:nvSpPr>
        <p:spPr>
          <a:xfrm>
            <a:off x="1406403" y="1447800"/>
            <a:ext cx="10579275" cy="4800600"/>
          </a:xfrm>
        </p:spPr>
        <p:txBody>
          <a:bodyPr/>
          <a:lstStyle/>
          <a:p>
            <a:pPr eaLnBrk="1" hangingPunct="1"/>
            <a:r>
              <a:rPr lang="fr-FR" sz="2000">
                <a:latin typeface="Book Antiqua" pitchFamily="18" charset="0"/>
                <a:cs typeface="Times New Roman" pitchFamily="18" charset="0"/>
              </a:rPr>
              <a:t>Variables prédéfinies</a:t>
            </a:r>
            <a:r>
              <a:rPr lang="fr-FR"/>
              <a:t> </a:t>
            </a:r>
          </a:p>
          <a:p>
            <a:pPr lvl="2" eaLnBrk="1" hangingPunct="1"/>
            <a:r>
              <a:rPr lang="fr-FR" sz="1800">
                <a:latin typeface="Book Antiqua" pitchFamily="18" charset="0"/>
                <a:cs typeface="Times New Roman" pitchFamily="18" charset="0"/>
              </a:rPr>
              <a:t>Les variables d'environnement dépendant du client </a:t>
            </a:r>
          </a:p>
        </p:txBody>
      </p:sp>
      <p:graphicFrame>
        <p:nvGraphicFramePr>
          <p:cNvPr id="212017" name="Group 49"/>
          <p:cNvGraphicFramePr>
            <a:graphicFrameLocks noGrp="1"/>
          </p:cNvGraphicFramePr>
          <p:nvPr/>
        </p:nvGraphicFramePr>
        <p:xfrm>
          <a:off x="1236628" y="2392364"/>
          <a:ext cx="10579276" cy="3659505"/>
        </p:xfrm>
        <a:graphic>
          <a:graphicData uri="http://schemas.openxmlformats.org/drawingml/2006/table">
            <a:tbl>
              <a:tblPr/>
              <a:tblGrid>
                <a:gridCol w="5289638">
                  <a:extLst>
                    <a:ext uri="{9D8B030D-6E8A-4147-A177-3AD203B41FA5}">
                      <a16:colId xmlns:a16="http://schemas.microsoft.com/office/drawing/2014/main" val="20000"/>
                    </a:ext>
                  </a:extLst>
                </a:gridCol>
                <a:gridCol w="5289638">
                  <a:extLst>
                    <a:ext uri="{9D8B030D-6E8A-4147-A177-3AD203B41FA5}">
                      <a16:colId xmlns:a16="http://schemas.microsoft.com/office/drawing/2014/main" val="20001"/>
                    </a:ext>
                  </a:extLst>
                </a:gridCol>
              </a:tblGrid>
              <a:tr h="258763">
                <a:tc>
                  <a:txBody>
                    <a:bodyPr/>
                    <a:lstStyle/>
                    <a:p>
                      <a:pPr marL="0" marR="0" lvl="0" indent="0" algn="ctr"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1" i="0" u="none" strike="noStrike" cap="none" normalizeH="0" baseline="0" dirty="0">
                          <a:ln>
                            <a:noFill/>
                          </a:ln>
                          <a:solidFill>
                            <a:schemeClr val="tx1"/>
                          </a:solidFill>
                          <a:effectLst>
                            <a:outerShdw blurRad="38100" dist="38100" dir="2700000" algn="tl">
                              <a:srgbClr val="FFFFFF"/>
                            </a:outerShdw>
                          </a:effectLst>
                          <a:latin typeface="Book Antiqua" pitchFamily="18" charset="0"/>
                          <a:ea typeface="Arial Unicode MS" pitchFamily="34" charset="-128"/>
                          <a:cs typeface="Arial Unicode MS" pitchFamily="34" charset="-128"/>
                        </a:rPr>
                        <a:t>Variable</a:t>
                      </a:r>
                      <a:endParaRPr kumimoji="0" lang="fr-FR" sz="1600" b="1" i="0" u="none" strike="noStrike" cap="none" normalizeH="0" baseline="0" dirty="0">
                        <a:ln>
                          <a:noFill/>
                        </a:ln>
                        <a:solidFill>
                          <a:schemeClr val="tx1"/>
                        </a:solidFill>
                        <a:effectLst>
                          <a:outerShdw blurRad="38100" dist="38100" dir="2700000" algn="tl">
                            <a:srgbClr val="FFFFFF"/>
                          </a:outerShdw>
                        </a:effectLst>
                        <a:latin typeface="Book Antiqua" pitchFamily="18" charset="0"/>
                      </a:endParaRPr>
                    </a:p>
                  </a:txBody>
                  <a:tcPr marL="112512" marR="112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tc>
                  <a:txBody>
                    <a:bodyPr/>
                    <a:lstStyle/>
                    <a:p>
                      <a:pPr marL="0" marR="0" lvl="0" indent="0" algn="ctr"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1" i="0" u="none" strike="noStrike" cap="none" normalizeH="0" baseline="0">
                          <a:ln>
                            <a:noFill/>
                          </a:ln>
                          <a:solidFill>
                            <a:schemeClr val="tx1"/>
                          </a:solidFill>
                          <a:effectLst>
                            <a:outerShdw blurRad="38100" dist="38100" dir="2700000" algn="tl">
                              <a:srgbClr val="FFFFFF"/>
                            </a:outerShdw>
                          </a:effectLst>
                          <a:latin typeface="Book Antiqua" pitchFamily="18" charset="0"/>
                        </a:rPr>
                        <a:t>Description</a:t>
                      </a:r>
                    </a:p>
                  </a:txBody>
                  <a:tcPr marL="112512" marR="112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extLst>
                  <a:ext uri="{0D108BD9-81ED-4DB2-BD59-A6C34878D82A}">
                    <a16:rowId xmlns:a16="http://schemas.microsoft.com/office/drawing/2014/main" val="10000"/>
                  </a:ext>
                </a:extLst>
              </a:tr>
              <a:tr h="292100">
                <a:tc>
                  <a:txBody>
                    <a:bodyPr/>
                    <a:lstStyle/>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$_SERVER["HTTP_HOST"]</a:t>
                      </a: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rPr>
                        <a:t> </a:t>
                      </a:r>
                    </a:p>
                  </a:txBody>
                  <a:tcPr marL="112512" marR="112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tc>
                  <a:txBody>
                    <a:bodyPr/>
                    <a:lstStyle/>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Nom d'hôte de la machine du client (associée à l'adresse IP)</a:t>
                      </a: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rPr>
                        <a:t> </a:t>
                      </a:r>
                    </a:p>
                  </a:txBody>
                  <a:tcPr marL="112512" marR="112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extLst>
                  <a:ext uri="{0D108BD9-81ED-4DB2-BD59-A6C34878D82A}">
                    <a16:rowId xmlns:a16="http://schemas.microsoft.com/office/drawing/2014/main" val="10001"/>
                  </a:ext>
                </a:extLst>
              </a:tr>
              <a:tr h="293688">
                <a:tc>
                  <a:txBody>
                    <a:bodyPr/>
                    <a:lstStyle/>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$_SERVER["HTTP_REFERER"]</a:t>
                      </a:r>
                    </a:p>
                  </a:txBody>
                  <a:tcPr marL="112512" marR="112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tc>
                  <a:txBody>
                    <a:bodyPr/>
                    <a:lstStyle/>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URL de la page qui a appelé le script PHP</a:t>
                      </a: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rPr>
                        <a:t> </a:t>
                      </a:r>
                    </a:p>
                  </a:txBody>
                  <a:tcPr marL="112512" marR="112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extLst>
                  <a:ext uri="{0D108BD9-81ED-4DB2-BD59-A6C34878D82A}">
                    <a16:rowId xmlns:a16="http://schemas.microsoft.com/office/drawing/2014/main" val="10002"/>
                  </a:ext>
                </a:extLst>
              </a:tr>
              <a:tr h="581025">
                <a:tc>
                  <a:txBody>
                    <a:bodyPr/>
                    <a:lstStyle/>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$_SERVER["HTTP_ACCEPT_LANGUAGE"]</a:t>
                      </a:r>
                    </a:p>
                  </a:txBody>
                  <a:tcPr marL="112512" marR="112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tc>
                  <a:txBody>
                    <a:bodyPr/>
                    <a:lstStyle/>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Langue utilisée par le serveur (par défaut en-us)</a:t>
                      </a: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rPr>
                        <a:t> </a:t>
                      </a:r>
                    </a:p>
                  </a:txBody>
                  <a:tcPr marL="112512" marR="112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extLst>
                  <a:ext uri="{0D108BD9-81ED-4DB2-BD59-A6C34878D82A}">
                    <a16:rowId xmlns:a16="http://schemas.microsoft.com/office/drawing/2014/main" val="10003"/>
                  </a:ext>
                </a:extLst>
              </a:tr>
              <a:tr h="292100">
                <a:tc>
                  <a:txBody>
                    <a:bodyPr/>
                    <a:lstStyle/>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$_SERVER["HTTP_ACCEPT"]</a:t>
                      </a:r>
                    </a:p>
                  </a:txBody>
                  <a:tcPr marL="112512" marR="112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tc>
                  <a:txBody>
                    <a:bodyPr/>
                    <a:lstStyle/>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Types MIME reconnus par le serveur (séparés par des virgules)</a:t>
                      </a: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rPr>
                        <a:t> </a:t>
                      </a:r>
                    </a:p>
                  </a:txBody>
                  <a:tcPr marL="112512" marR="112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extLst>
                  <a:ext uri="{0D108BD9-81ED-4DB2-BD59-A6C34878D82A}">
                    <a16:rowId xmlns:a16="http://schemas.microsoft.com/office/drawing/2014/main" val="10004"/>
                  </a:ext>
                </a:extLst>
              </a:tr>
              <a:tr h="293688">
                <a:tc>
                  <a:txBody>
                    <a:bodyPr/>
                    <a:lstStyle/>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$_SERVER["CONTENT_TYPE"]</a:t>
                      </a:r>
                    </a:p>
                  </a:txBody>
                  <a:tcPr marL="112512" marR="112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tc>
                  <a:txBody>
                    <a:bodyPr/>
                    <a:lstStyle/>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Type de données contenu présent dans le corps de la requête. Il s'agit du type MIME des données</a:t>
                      </a: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rPr>
                        <a:t> </a:t>
                      </a:r>
                    </a:p>
                  </a:txBody>
                  <a:tcPr marL="112512" marR="112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extLst>
                  <a:ext uri="{0D108BD9-81ED-4DB2-BD59-A6C34878D82A}">
                    <a16:rowId xmlns:a16="http://schemas.microsoft.com/office/drawing/2014/main" val="10005"/>
                  </a:ext>
                </a:extLst>
              </a:tr>
              <a:tr h="292100">
                <a:tc>
                  <a:txBody>
                    <a:bodyPr/>
                    <a:lstStyle/>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$_SERVER["REMOTE_ADDR"]</a:t>
                      </a:r>
                    </a:p>
                  </a:txBody>
                  <a:tcPr marL="112512" marR="112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tc>
                  <a:txBody>
                    <a:bodyPr/>
                    <a:lstStyle/>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L'adresse IP du client appelant le script CGI</a:t>
                      </a: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rPr>
                        <a:t> </a:t>
                      </a:r>
                    </a:p>
                  </a:txBody>
                  <a:tcPr marL="112512" marR="112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extLst>
                  <a:ext uri="{0D108BD9-81ED-4DB2-BD59-A6C34878D82A}">
                    <a16:rowId xmlns:a16="http://schemas.microsoft.com/office/drawing/2014/main" val="10006"/>
                  </a:ext>
                </a:extLst>
              </a:tr>
              <a:tr h="293688">
                <a:tc>
                  <a:txBody>
                    <a:bodyPr/>
                    <a:lstStyle/>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$_SERVER["PHP_SELF"]</a:t>
                      </a:r>
                    </a:p>
                  </a:txBody>
                  <a:tcPr marL="112512" marR="112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EE7FE"/>
                    </a:solidFill>
                  </a:tcPr>
                </a:tc>
                <a:tc>
                  <a:txBody>
                    <a:bodyPr/>
                    <a:lstStyle/>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cs typeface="Times New Roman" pitchFamily="18" charset="0"/>
                        </a:rPr>
                        <a:t>Nom du script PHP</a:t>
                      </a:r>
                      <a:r>
                        <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rPr>
                        <a:t> </a:t>
                      </a:r>
                    </a:p>
                  </a:txBody>
                  <a:tcPr marL="112512" marR="112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EE7FE"/>
                    </a:solidFill>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1192228" y="-24"/>
            <a:ext cx="10688662" cy="1066800"/>
          </a:xfrm>
        </p:spPr>
        <p:txBody>
          <a:bodyPr/>
          <a:lstStyle/>
          <a:p>
            <a:pPr eaLnBrk="1" fontAlgn="auto" hangingPunct="1">
              <a:spcAft>
                <a:spcPts val="0"/>
              </a:spcAft>
              <a:defRPr/>
            </a:pPr>
            <a:r>
              <a:rPr lang="fr-FR" sz="3200" dirty="0">
                <a:latin typeface="Book Antiqua" pitchFamily="18" charset="0"/>
                <a:cs typeface="Times New Roman" pitchFamily="18" charset="0"/>
              </a:rPr>
              <a:t>Syntaxe de base : </a:t>
            </a:r>
            <a:r>
              <a:rPr lang="fr-FR" sz="2800" dirty="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Les variables</a:t>
            </a:r>
            <a:endParaRPr lang="fr-FR" sz="2000" dirty="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47107" name="Rectangle 3"/>
          <p:cNvSpPr>
            <a:spLocks noGrp="1" noChangeArrowheads="1"/>
          </p:cNvSpPr>
          <p:nvPr>
            <p:ph sz="quarter" idx="1"/>
          </p:nvPr>
        </p:nvSpPr>
        <p:spPr>
          <a:xfrm>
            <a:off x="1406403" y="1404938"/>
            <a:ext cx="10579275" cy="4800600"/>
          </a:xfrm>
        </p:spPr>
        <p:txBody>
          <a:bodyPr/>
          <a:lstStyle/>
          <a:p>
            <a:pPr eaLnBrk="1" hangingPunct="1"/>
            <a:r>
              <a:rPr lang="fr-FR">
                <a:latin typeface="Book Antiqua" pitchFamily="18" charset="0"/>
                <a:cs typeface="Times New Roman" pitchFamily="18" charset="0"/>
              </a:rPr>
              <a:t>Variables prédéfinies</a:t>
            </a:r>
            <a:r>
              <a:rPr lang="fr-FR"/>
              <a:t> </a:t>
            </a:r>
          </a:p>
          <a:p>
            <a:pPr lvl="2" eaLnBrk="1" hangingPunct="1"/>
            <a:r>
              <a:rPr lang="fr-FR" sz="1800">
                <a:latin typeface="Book Antiqua" pitchFamily="18" charset="0"/>
                <a:cs typeface="Times New Roman" pitchFamily="18" charset="0"/>
              </a:rPr>
              <a:t>Les variables d'environnement dépendant du serveur</a:t>
            </a:r>
          </a:p>
          <a:p>
            <a:pPr lvl="2" algn="ctr" eaLnBrk="1" hangingPunct="1">
              <a:buFont typeface="Wingdings" pitchFamily="2" charset="2"/>
              <a:buNone/>
            </a:pPr>
            <a:endParaRPr lang="fr-FR" sz="1600">
              <a:latin typeface="Arial Unicode MS" pitchFamily="34" charset="-128"/>
              <a:ea typeface="Arial Unicode MS" pitchFamily="34" charset="-128"/>
              <a:cs typeface="Arial Unicode MS" pitchFamily="34" charset="-128"/>
            </a:endParaRPr>
          </a:p>
          <a:p>
            <a:pPr lvl="2" algn="ctr" eaLnBrk="1" hangingPunct="1">
              <a:buFont typeface="Wingdings" pitchFamily="2" charset="2"/>
              <a:buNone/>
            </a:pPr>
            <a:endParaRPr lang="fr-FR" sz="1800">
              <a:latin typeface="Arial Unicode MS" pitchFamily="34" charset="-128"/>
              <a:ea typeface="Arial Unicode MS" pitchFamily="34" charset="-128"/>
              <a:cs typeface="Arial Unicode MS" pitchFamily="34" charset="-128"/>
            </a:endParaRPr>
          </a:p>
          <a:p>
            <a:pPr lvl="2" algn="just" eaLnBrk="1" hangingPunct="1">
              <a:buFont typeface="Wingdings" pitchFamily="2" charset="2"/>
              <a:buNone/>
            </a:pPr>
            <a:endParaRPr lang="fr-FR" sz="1800">
              <a:latin typeface="Arial Unicode MS" pitchFamily="34" charset="-128"/>
              <a:ea typeface="Arial Unicode MS" pitchFamily="34" charset="-128"/>
              <a:cs typeface="Arial Unicode MS" pitchFamily="34" charset="-128"/>
            </a:endParaRPr>
          </a:p>
          <a:p>
            <a:pPr lvl="2" algn="just" eaLnBrk="1" hangingPunct="1">
              <a:buFont typeface="Wingdings" pitchFamily="2" charset="2"/>
              <a:buNone/>
            </a:pPr>
            <a:endParaRPr lang="fr-FR" sz="1800">
              <a:latin typeface="Arial Unicode MS" pitchFamily="34" charset="-128"/>
              <a:ea typeface="Arial Unicode MS" pitchFamily="34" charset="-128"/>
              <a:cs typeface="Arial Unicode MS" pitchFamily="34" charset="-128"/>
            </a:endParaRPr>
          </a:p>
          <a:p>
            <a:pPr lvl="2" algn="just" eaLnBrk="1" hangingPunct="1">
              <a:buFont typeface="Wingdings" pitchFamily="2" charset="2"/>
              <a:buNone/>
            </a:pPr>
            <a:endParaRPr lang="fr-FR" sz="1800">
              <a:latin typeface="Arial Unicode MS" pitchFamily="34" charset="-128"/>
              <a:ea typeface="Arial Unicode MS" pitchFamily="34" charset="-128"/>
              <a:cs typeface="Arial Unicode MS" pitchFamily="34" charset="-128"/>
            </a:endParaRPr>
          </a:p>
          <a:p>
            <a:pPr lvl="2" eaLnBrk="1" hangingPunct="1">
              <a:buFont typeface="Wingdings" pitchFamily="2" charset="2"/>
              <a:buNone/>
            </a:pPr>
            <a:r>
              <a:rPr lang="fr-FR" sz="1800">
                <a:latin typeface="Book Antiqua" pitchFamily="18" charset="0"/>
                <a:cs typeface="Times New Roman" pitchFamily="18" charset="0"/>
              </a:rPr>
              <a:t> </a:t>
            </a:r>
          </a:p>
          <a:p>
            <a:pPr eaLnBrk="1" hangingPunct="1"/>
            <a:endParaRPr lang="fr-FR"/>
          </a:p>
        </p:txBody>
      </p:sp>
      <p:graphicFrame>
        <p:nvGraphicFramePr>
          <p:cNvPr id="213150" name="Group 158"/>
          <p:cNvGraphicFramePr>
            <a:graphicFrameLocks noGrp="1"/>
          </p:cNvGraphicFramePr>
          <p:nvPr/>
        </p:nvGraphicFramePr>
        <p:xfrm>
          <a:off x="1283764" y="2408239"/>
          <a:ext cx="10525688" cy="3916365"/>
        </p:xfrm>
        <a:graphic>
          <a:graphicData uri="http://schemas.openxmlformats.org/drawingml/2006/table">
            <a:tbl>
              <a:tblPr/>
              <a:tblGrid>
                <a:gridCol w="5503088">
                  <a:extLst>
                    <a:ext uri="{9D8B030D-6E8A-4147-A177-3AD203B41FA5}">
                      <a16:colId xmlns:a16="http://schemas.microsoft.com/office/drawing/2014/main" val="20000"/>
                    </a:ext>
                  </a:extLst>
                </a:gridCol>
                <a:gridCol w="5022600">
                  <a:extLst>
                    <a:ext uri="{9D8B030D-6E8A-4147-A177-3AD203B41FA5}">
                      <a16:colId xmlns:a16="http://schemas.microsoft.com/office/drawing/2014/main" val="20001"/>
                    </a:ext>
                  </a:extLst>
                </a:gridCol>
              </a:tblGrid>
              <a:tr h="360363">
                <a:tc>
                  <a:txBody>
                    <a:bodyPr/>
                    <a:lstStyle/>
                    <a:p>
                      <a:pPr marL="0" marR="0" lvl="0" indent="0" algn="ctr"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1" i="0" u="none" strike="noStrike" cap="none" normalizeH="0" baseline="0" dirty="0">
                          <a:ln>
                            <a:noFill/>
                          </a:ln>
                          <a:solidFill>
                            <a:schemeClr val="tx1"/>
                          </a:solidFill>
                          <a:effectLst>
                            <a:outerShdw blurRad="38100" dist="38100" dir="2700000" algn="tl">
                              <a:srgbClr val="FFFFFF"/>
                            </a:outerShdw>
                          </a:effectLst>
                          <a:latin typeface="Book Antiqua" pitchFamily="18" charset="0"/>
                          <a:ea typeface="Arial Unicode MS" pitchFamily="34" charset="-128"/>
                          <a:cs typeface="Arial Unicode MS" pitchFamily="34" charset="-128"/>
                        </a:rPr>
                        <a:t>Variable</a:t>
                      </a:r>
                    </a:p>
                  </a:txBody>
                  <a:tcPr marL="112512" marR="112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tc>
                  <a:txBody>
                    <a:bodyPr/>
                    <a:lstStyle/>
                    <a:p>
                      <a:pPr marL="0" marR="0" lvl="0" indent="0" algn="ctr"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1" i="0" u="none" strike="noStrike" cap="none" normalizeH="0" baseline="0">
                          <a:ln>
                            <a:noFill/>
                          </a:ln>
                          <a:solidFill>
                            <a:schemeClr val="tx1"/>
                          </a:solidFill>
                          <a:effectLst>
                            <a:outerShdw blurRad="38100" dist="38100" dir="2700000" algn="tl">
                              <a:srgbClr val="FFFFFF"/>
                            </a:outerShdw>
                          </a:effectLst>
                          <a:latin typeface="Book Antiqua" pitchFamily="18" charset="0"/>
                          <a:ea typeface="Arial Unicode MS" pitchFamily="34" charset="-128"/>
                          <a:cs typeface="Arial Unicode MS" pitchFamily="34" charset="-128"/>
                        </a:rPr>
                        <a:t>Description</a:t>
                      </a:r>
                    </a:p>
                  </a:txBody>
                  <a:tcPr marL="112512" marR="112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extLst>
                  <a:ext uri="{0D108BD9-81ED-4DB2-BD59-A6C34878D82A}">
                    <a16:rowId xmlns:a16="http://schemas.microsoft.com/office/drawing/2014/main" val="10000"/>
                  </a:ext>
                </a:extLst>
              </a:tr>
              <a:tr h="360363">
                <a:tc>
                  <a:txBody>
                    <a:bodyPr/>
                    <a:lstStyle/>
                    <a:p>
                      <a:pPr marL="914400" marR="0" lvl="2" indent="0" algn="l" defTabSz="762000" rtl="0" eaLnBrk="0" fontAlgn="base" latinLnBrk="0" hangingPunct="0">
                        <a:lnSpc>
                          <a:spcPct val="100000"/>
                        </a:lnSpc>
                        <a:spcBef>
                          <a:spcPct val="20000"/>
                        </a:spcBef>
                        <a:spcAft>
                          <a:spcPct val="0"/>
                        </a:spcAft>
                        <a:buClr>
                          <a:srgbClr val="00FF00"/>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$_SERVER["</a:t>
                      </a: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ea typeface="Arial Unicode MS" pitchFamily="34" charset="-128"/>
                          <a:cs typeface="Arial Unicode MS" pitchFamily="34" charset="-128"/>
                        </a:rPr>
                        <a:t>SERVER_NAME</a:t>
                      </a:r>
                      <a:r>
                        <a:rPr kumimoji="0" lang="fr-FR" sz="1600" b="1"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a:t>
                      </a:r>
                    </a:p>
                  </a:txBody>
                  <a:tcPr marL="112512" marR="112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tc>
                  <a:txBody>
                    <a:bodyPr/>
                    <a:lstStyle/>
                    <a:p>
                      <a:pPr marL="914400" marR="0" lvl="2" indent="0" algn="l" defTabSz="762000" rtl="0" eaLnBrk="0" fontAlgn="base" latinLnBrk="0" hangingPunct="0">
                        <a:lnSpc>
                          <a:spcPct val="100000"/>
                        </a:lnSpc>
                        <a:spcBef>
                          <a:spcPct val="20000"/>
                        </a:spcBef>
                        <a:spcAft>
                          <a:spcPct val="0"/>
                        </a:spcAft>
                        <a:buClr>
                          <a:srgbClr val="00FF00"/>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ea typeface="Arial Unicode MS" pitchFamily="34" charset="-128"/>
                          <a:cs typeface="Arial Unicode MS" pitchFamily="34" charset="-128"/>
                        </a:rPr>
                        <a:t>Le nom du serveur</a:t>
                      </a:r>
                      <a:endPar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endParaRPr>
                    </a:p>
                  </a:txBody>
                  <a:tcPr marL="112512" marR="112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extLst>
                  <a:ext uri="{0D108BD9-81ED-4DB2-BD59-A6C34878D82A}">
                    <a16:rowId xmlns:a16="http://schemas.microsoft.com/office/drawing/2014/main" val="10001"/>
                  </a:ext>
                </a:extLst>
              </a:tr>
              <a:tr h="376238">
                <a:tc>
                  <a:txBody>
                    <a:bodyPr/>
                    <a:lstStyle/>
                    <a:p>
                      <a:pPr marL="914400" marR="0" lvl="2" indent="0" algn="l" defTabSz="762000" rtl="0" eaLnBrk="0" fontAlgn="base" latinLnBrk="0" hangingPunct="0">
                        <a:lnSpc>
                          <a:spcPct val="100000"/>
                        </a:lnSpc>
                        <a:spcBef>
                          <a:spcPct val="20000"/>
                        </a:spcBef>
                        <a:spcAft>
                          <a:spcPct val="0"/>
                        </a:spcAft>
                        <a:buClr>
                          <a:srgbClr val="00FF00"/>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$_SERVER["HTTP_HOST</a:t>
                      </a:r>
                      <a:r>
                        <a:rPr kumimoji="0" lang="fr-FR" sz="1600" b="1"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a:t>
                      </a:r>
                    </a:p>
                  </a:txBody>
                  <a:tcPr marL="112512" marR="112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tc>
                  <a:txBody>
                    <a:bodyPr/>
                    <a:lstStyle/>
                    <a:p>
                      <a:pPr marL="914400" marR="0" lvl="2" indent="0" algn="l" defTabSz="762000" rtl="0" eaLnBrk="0" fontAlgn="base" latinLnBrk="0" hangingPunct="0">
                        <a:lnSpc>
                          <a:spcPct val="100000"/>
                        </a:lnSpc>
                        <a:spcBef>
                          <a:spcPct val="20000"/>
                        </a:spcBef>
                        <a:spcAft>
                          <a:spcPct val="0"/>
                        </a:spcAft>
                        <a:buClr>
                          <a:srgbClr val="00FF00"/>
                        </a:buClr>
                        <a:buSzPct val="75000"/>
                        <a:buFont typeface="Wingdings" pitchFamily="2" charset="2"/>
                        <a:buNone/>
                        <a:tabLst/>
                      </a:pPr>
                      <a:r>
                        <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cs typeface="Times New Roman" pitchFamily="18" charset="0"/>
                        </a:rPr>
                        <a:t>Nom de domaine du serveur</a:t>
                      </a:r>
                      <a:endPar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endParaRPr>
                    </a:p>
                  </a:txBody>
                  <a:tcPr marL="112512" marR="112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extLst>
                  <a:ext uri="{0D108BD9-81ED-4DB2-BD59-A6C34878D82A}">
                    <a16:rowId xmlns:a16="http://schemas.microsoft.com/office/drawing/2014/main" val="10002"/>
                  </a:ext>
                </a:extLst>
              </a:tr>
              <a:tr h="381000">
                <a:tc>
                  <a:txBody>
                    <a:bodyPr/>
                    <a:lstStyle/>
                    <a:p>
                      <a:pPr marL="914400" marR="0" lvl="2" indent="0" algn="l" defTabSz="762000" rtl="0" eaLnBrk="0" fontAlgn="base" latinLnBrk="0" hangingPunct="0">
                        <a:lnSpc>
                          <a:spcPct val="100000"/>
                        </a:lnSpc>
                        <a:spcBef>
                          <a:spcPct val="20000"/>
                        </a:spcBef>
                        <a:spcAft>
                          <a:spcPct val="0"/>
                        </a:spcAft>
                        <a:buClr>
                          <a:srgbClr val="00FF00"/>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$_SERVER["SERVER_ADDR</a:t>
                      </a:r>
                      <a:r>
                        <a:rPr kumimoji="0" lang="fr-FR" sz="1600" b="1"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a:t>
                      </a:r>
                    </a:p>
                  </a:txBody>
                  <a:tcPr marL="112512" marR="112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tc>
                  <a:txBody>
                    <a:bodyPr/>
                    <a:lstStyle/>
                    <a:p>
                      <a:pPr marL="914400" marR="0" lvl="2" indent="0" algn="l" defTabSz="762000" rtl="0" eaLnBrk="0" fontAlgn="base" latinLnBrk="0" hangingPunct="0">
                        <a:lnSpc>
                          <a:spcPct val="100000"/>
                        </a:lnSpc>
                        <a:spcBef>
                          <a:spcPct val="20000"/>
                        </a:spcBef>
                        <a:spcAft>
                          <a:spcPct val="0"/>
                        </a:spcAft>
                        <a:buClr>
                          <a:srgbClr val="00FF00"/>
                        </a:buClr>
                        <a:buSzPct val="75000"/>
                        <a:buFont typeface="Wingdings" pitchFamily="2" charset="2"/>
                        <a:buNone/>
                        <a:tabLst/>
                      </a:pPr>
                      <a:r>
                        <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cs typeface="Times New Roman" pitchFamily="18" charset="0"/>
                        </a:rPr>
                        <a:t>Adresse IP du serveur</a:t>
                      </a:r>
                      <a:r>
                        <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ea typeface="Arial Unicode MS" pitchFamily="34" charset="-128"/>
                          <a:cs typeface="Arial Unicode MS" pitchFamily="34" charset="-128"/>
                        </a:rPr>
                        <a:t> </a:t>
                      </a:r>
                    </a:p>
                  </a:txBody>
                  <a:tcPr marL="112512" marR="112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extLst>
                  <a:ext uri="{0D108BD9-81ED-4DB2-BD59-A6C34878D82A}">
                    <a16:rowId xmlns:a16="http://schemas.microsoft.com/office/drawing/2014/main" val="10003"/>
                  </a:ext>
                </a:extLst>
              </a:tr>
              <a:tr h="885825">
                <a:tc>
                  <a:txBody>
                    <a:bodyPr/>
                    <a:lstStyle/>
                    <a:p>
                      <a:pPr marL="914400" marR="0" lvl="2" indent="0" algn="l" defTabSz="762000" rtl="0" eaLnBrk="0" fontAlgn="base" latinLnBrk="0" hangingPunct="0">
                        <a:lnSpc>
                          <a:spcPct val="100000"/>
                        </a:lnSpc>
                        <a:spcBef>
                          <a:spcPct val="20000"/>
                        </a:spcBef>
                        <a:spcAft>
                          <a:spcPct val="0"/>
                        </a:spcAft>
                        <a:buClr>
                          <a:srgbClr val="00FF00"/>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$_SERVER["SERVER_PROTOCOL</a:t>
                      </a:r>
                      <a:r>
                        <a:rPr kumimoji="0" lang="fr-FR" sz="1600" b="1"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a:t>
                      </a:r>
                    </a:p>
                  </a:txBody>
                  <a:tcPr marL="112512" marR="112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tc>
                  <a:txBody>
                    <a:bodyPr/>
                    <a:lstStyle/>
                    <a:p>
                      <a:pPr marL="914400" marR="0" lvl="2" indent="0" algn="l" defTabSz="762000" rtl="0" eaLnBrk="0" fontAlgn="base" latinLnBrk="0" hangingPunct="0">
                        <a:lnSpc>
                          <a:spcPct val="100000"/>
                        </a:lnSpc>
                        <a:spcBef>
                          <a:spcPct val="20000"/>
                        </a:spcBef>
                        <a:spcAft>
                          <a:spcPct val="0"/>
                        </a:spcAft>
                        <a:buClr>
                          <a:srgbClr val="00FF00"/>
                        </a:buClr>
                        <a:buSzPct val="75000"/>
                        <a:buFont typeface="Wingdings" pitchFamily="2" charset="2"/>
                        <a:buNone/>
                        <a:tabLst/>
                      </a:pPr>
                      <a:r>
                        <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cs typeface="Times New Roman" pitchFamily="18" charset="0"/>
                        </a:rPr>
                        <a:t>Nom et version du protocole utilisé pour envoyer la requête au script PHP</a:t>
                      </a:r>
                      <a:r>
                        <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rPr>
                        <a:t> </a:t>
                      </a:r>
                    </a:p>
                  </a:txBody>
                  <a:tcPr marL="112512" marR="112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extLst>
                  <a:ext uri="{0D108BD9-81ED-4DB2-BD59-A6C34878D82A}">
                    <a16:rowId xmlns:a16="http://schemas.microsoft.com/office/drawing/2014/main" val="10004"/>
                  </a:ext>
                </a:extLst>
              </a:tr>
              <a:tr h="506413">
                <a:tc>
                  <a:txBody>
                    <a:bodyPr/>
                    <a:lstStyle/>
                    <a:p>
                      <a:pPr marL="914400" marR="0" lvl="2" indent="0" algn="l" defTabSz="762000" rtl="0" eaLnBrk="0" fontAlgn="base" latinLnBrk="0" hangingPunct="0">
                        <a:lnSpc>
                          <a:spcPct val="100000"/>
                        </a:lnSpc>
                        <a:spcBef>
                          <a:spcPct val="20000"/>
                        </a:spcBef>
                        <a:spcAft>
                          <a:spcPct val="0"/>
                        </a:spcAft>
                        <a:buClr>
                          <a:srgbClr val="00FF00"/>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$_SERVER["DATE_GMT</a:t>
                      </a:r>
                      <a:r>
                        <a:rPr kumimoji="0" lang="fr-FR" sz="1600" b="1"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a:t>
                      </a:r>
                    </a:p>
                  </a:txBody>
                  <a:tcPr marL="112512" marR="112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tc>
                  <a:txBody>
                    <a:bodyPr/>
                    <a:lstStyle/>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ea typeface="Arial Unicode MS" pitchFamily="34" charset="-128"/>
                          <a:cs typeface="Arial Unicode MS" pitchFamily="34" charset="-128"/>
                        </a:rPr>
                        <a:t>                 </a:t>
                      </a:r>
                      <a:r>
                        <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cs typeface="Times New Roman" pitchFamily="18" charset="0"/>
                        </a:rPr>
                        <a:t>Date actuelle au format GMT</a:t>
                      </a:r>
                      <a:r>
                        <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ea typeface="Arial Unicode MS" pitchFamily="34" charset="-128"/>
                          <a:cs typeface="Arial Unicode MS" pitchFamily="34" charset="-128"/>
                        </a:rPr>
                        <a:t> </a:t>
                      </a:r>
                    </a:p>
                  </a:txBody>
                  <a:tcPr marL="112512" marR="112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extLst>
                  <a:ext uri="{0D108BD9-81ED-4DB2-BD59-A6C34878D82A}">
                    <a16:rowId xmlns:a16="http://schemas.microsoft.com/office/drawing/2014/main" val="10005"/>
                  </a:ext>
                </a:extLst>
              </a:tr>
              <a:tr h="360363">
                <a:tc>
                  <a:txBody>
                    <a:bodyPr/>
                    <a:lstStyle/>
                    <a:p>
                      <a:pPr marL="0" marR="0" lvl="0" indent="0" algn="ctr"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ea typeface="Arial Unicode MS" pitchFamily="34" charset="-128"/>
                          <a:cs typeface="Arial Unicode MS" pitchFamily="34" charset="-128"/>
                        </a:rPr>
                        <a:t> </a:t>
                      </a:r>
                      <a:r>
                        <a:rPr kumimoji="0" lang="fr-FR" sz="1600" b="0" i="0" u="none" strike="noStrike" cap="none" normalizeH="0" baseline="0">
                          <a:ln>
                            <a:noFill/>
                          </a:ln>
                          <a:solidFill>
                            <a:schemeClr val="tx1"/>
                          </a:solidFill>
                          <a:effectLst>
                            <a:outerShdw blurRad="38100" dist="38100" dir="2700000" algn="tl">
                              <a:srgbClr val="FFFFFF"/>
                            </a:outerShdw>
                          </a:effectLst>
                          <a:latin typeface="Book Antiqua" pitchFamily="18" charset="0"/>
                          <a:cs typeface="Times New Roman" pitchFamily="18" charset="0"/>
                        </a:rPr>
                        <a:t>$_SERVER["DATE_LOCAL"]</a:t>
                      </a:r>
                    </a:p>
                  </a:txBody>
                  <a:tcPr marL="112512" marR="112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tc>
                  <a:txBody>
                    <a:bodyPr/>
                    <a:lstStyle/>
                    <a:p>
                      <a:pPr marL="914400" marR="0" lvl="2" indent="0" algn="l" defTabSz="762000" rtl="0" eaLnBrk="0" fontAlgn="base" latinLnBrk="0" hangingPunct="0">
                        <a:lnSpc>
                          <a:spcPct val="100000"/>
                        </a:lnSpc>
                        <a:spcBef>
                          <a:spcPct val="20000"/>
                        </a:spcBef>
                        <a:spcAft>
                          <a:spcPct val="0"/>
                        </a:spcAft>
                        <a:buClr>
                          <a:srgbClr val="00FF00"/>
                        </a:buClr>
                        <a:buSzPct val="75000"/>
                        <a:buFont typeface="Wingdings" pitchFamily="2" charset="2"/>
                        <a:buNone/>
                        <a:tabLst/>
                      </a:pPr>
                      <a:r>
                        <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cs typeface="Times New Roman" pitchFamily="18" charset="0"/>
                        </a:rPr>
                        <a:t>Date actuelle au format local</a:t>
                      </a:r>
                      <a:r>
                        <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ea typeface="Arial Unicode MS" pitchFamily="34" charset="-128"/>
                          <a:cs typeface="Arial Unicode MS" pitchFamily="34" charset="-128"/>
                        </a:rPr>
                        <a:t> </a:t>
                      </a:r>
                    </a:p>
                  </a:txBody>
                  <a:tcPr marL="112512" marR="112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7FE"/>
                    </a:solidFill>
                  </a:tcPr>
                </a:tc>
                <a:extLst>
                  <a:ext uri="{0D108BD9-81ED-4DB2-BD59-A6C34878D82A}">
                    <a16:rowId xmlns:a16="http://schemas.microsoft.com/office/drawing/2014/main" val="10006"/>
                  </a:ext>
                </a:extLst>
              </a:tr>
              <a:tr h="685800">
                <a:tc>
                  <a:txBody>
                    <a:bodyPr/>
                    <a:lstStyle/>
                    <a:p>
                      <a:pPr marL="914400" marR="0" lvl="2" indent="0" algn="l" defTabSz="762000" rtl="0" eaLnBrk="0" fontAlgn="base" latinLnBrk="0" hangingPunct="0">
                        <a:lnSpc>
                          <a:spcPct val="100000"/>
                        </a:lnSpc>
                        <a:spcBef>
                          <a:spcPct val="20000"/>
                        </a:spcBef>
                        <a:spcAft>
                          <a:spcPct val="0"/>
                        </a:spcAft>
                        <a:buClr>
                          <a:srgbClr val="00FF00"/>
                        </a:buClr>
                        <a:buSzPct val="75000"/>
                        <a:buFont typeface="Wingdings" pitchFamily="2" charset="2"/>
                        <a:buNone/>
                        <a:tabLst/>
                      </a:pPr>
                      <a:r>
                        <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cs typeface="Times New Roman" pitchFamily="18" charset="0"/>
                        </a:rPr>
                        <a:t>$_SERVER["$DOCUMENT_ROOT</a:t>
                      </a:r>
                      <a:r>
                        <a:rPr kumimoji="0" lang="fr-FR" sz="1600" b="1" i="0" u="none" strike="noStrike" cap="none" normalizeH="0" baseline="0" dirty="0">
                          <a:ln>
                            <a:noFill/>
                          </a:ln>
                          <a:solidFill>
                            <a:schemeClr val="tx1"/>
                          </a:solidFill>
                          <a:effectLst>
                            <a:outerShdw blurRad="38100" dist="38100" dir="2700000" algn="tl">
                              <a:srgbClr val="FFFFFF"/>
                            </a:outerShdw>
                          </a:effectLst>
                          <a:latin typeface="Book Antiqua" pitchFamily="18" charset="0"/>
                          <a:cs typeface="Times New Roman" pitchFamily="18" charset="0"/>
                        </a:rPr>
                        <a:t>"]</a:t>
                      </a:r>
                    </a:p>
                  </a:txBody>
                  <a:tcPr marL="112512" marR="1125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EE7FE"/>
                    </a:solidFill>
                  </a:tcPr>
                </a:tc>
                <a:tc>
                  <a:txBody>
                    <a:bodyPr/>
                    <a:lstStyle/>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cs typeface="Times New Roman" pitchFamily="18" charset="0"/>
                        </a:rPr>
                        <a:t>                  Racine des documents Web sur le </a:t>
                      </a:r>
                    </a:p>
                    <a:p>
                      <a:pPr marL="0" marR="0" lvl="0" indent="0" algn="l" defTabSz="762000" rtl="0" eaLnBrk="0" fontAlgn="base" latinLnBrk="0" hangingPunct="0">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cs typeface="Times New Roman" pitchFamily="18" charset="0"/>
                        </a:rPr>
                        <a:t>                  serveur</a:t>
                      </a:r>
                      <a:endParaRPr kumimoji="0" lang="fr-FR" sz="1600" b="0" i="0" u="none" strike="noStrike" cap="none" normalizeH="0" baseline="0" dirty="0">
                        <a:ln>
                          <a:noFill/>
                        </a:ln>
                        <a:solidFill>
                          <a:schemeClr val="tx1"/>
                        </a:solidFill>
                        <a:effectLst>
                          <a:outerShdw blurRad="38100" dist="38100" dir="2700000" algn="tl">
                            <a:srgbClr val="FFFFFF"/>
                          </a:outerShdw>
                        </a:effectLst>
                        <a:latin typeface="Book Antiqua" pitchFamily="18" charset="0"/>
                        <a:ea typeface="Arial Unicode MS" pitchFamily="34" charset="-128"/>
                        <a:cs typeface="Arial Unicode MS" pitchFamily="34" charset="-128"/>
                      </a:endParaRPr>
                    </a:p>
                  </a:txBody>
                  <a:tcPr marL="112512" marR="1125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EE7FE"/>
                    </a:solidFill>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628" y="274638"/>
            <a:ext cx="9954207" cy="725470"/>
          </a:xfrm>
        </p:spPr>
        <p:txBody>
          <a:bodyPr/>
          <a:lstStyle/>
          <a:p>
            <a:r>
              <a:rPr lang="fr-FR" b="1" dirty="0"/>
              <a:t>Déterminer le type d’une variable</a:t>
            </a:r>
            <a:endParaRPr lang="fr-FR" dirty="0"/>
          </a:p>
        </p:txBody>
      </p:sp>
      <p:sp>
        <p:nvSpPr>
          <p:cNvPr id="3" name="Espace réservé du contenu 2"/>
          <p:cNvSpPr>
            <a:spLocks noGrp="1"/>
          </p:cNvSpPr>
          <p:nvPr>
            <p:ph sz="quarter" idx="1"/>
          </p:nvPr>
        </p:nvSpPr>
        <p:spPr>
          <a:xfrm>
            <a:off x="1355179" y="1142984"/>
            <a:ext cx="9954207" cy="5214974"/>
          </a:xfrm>
        </p:spPr>
        <p:txBody>
          <a:bodyPr>
            <a:noAutofit/>
          </a:bodyPr>
          <a:lstStyle/>
          <a:p>
            <a:pPr>
              <a:buNone/>
            </a:pPr>
            <a:r>
              <a:rPr lang="fr-FR" sz="1800" dirty="0"/>
              <a:t>La principale fonction permettant de déterminer le type d’une valeur est </a:t>
            </a:r>
            <a:r>
              <a:rPr lang="fr-FR" sz="1800" dirty="0" err="1"/>
              <a:t>gettype</a:t>
            </a:r>
            <a:r>
              <a:rPr lang="fr-FR" sz="1800" dirty="0"/>
              <a:t>(), dont la syntaxe est la suivante : </a:t>
            </a:r>
            <a:r>
              <a:rPr lang="fr-FR" sz="1800" b="1" dirty="0">
                <a:solidFill>
                  <a:srgbClr val="FF0000"/>
                </a:solidFill>
                <a:effectLst>
                  <a:outerShdw blurRad="38100" dist="38100" dir="2700000" algn="tl">
                    <a:srgbClr val="000000">
                      <a:alpha val="43137"/>
                    </a:srgbClr>
                  </a:outerShdw>
                </a:effectLst>
              </a:rPr>
              <a:t>string </a:t>
            </a:r>
            <a:r>
              <a:rPr lang="fr-FR" sz="1800" b="1" dirty="0" err="1">
                <a:solidFill>
                  <a:srgbClr val="FF0000"/>
                </a:solidFill>
                <a:effectLst>
                  <a:outerShdw blurRad="38100" dist="38100" dir="2700000" algn="tl">
                    <a:srgbClr val="000000">
                      <a:alpha val="43137"/>
                    </a:srgbClr>
                  </a:outerShdw>
                </a:effectLst>
              </a:rPr>
              <a:t>gettype</a:t>
            </a:r>
            <a:r>
              <a:rPr lang="fr-FR" sz="1800" b="1" dirty="0">
                <a:solidFill>
                  <a:srgbClr val="FF0000"/>
                </a:solidFill>
                <a:effectLst>
                  <a:outerShdw blurRad="38100" dist="38100" dir="2700000" algn="tl">
                    <a:srgbClr val="000000">
                      <a:alpha val="43137"/>
                    </a:srgbClr>
                  </a:outerShdw>
                </a:effectLst>
              </a:rPr>
              <a:t>($</a:t>
            </a:r>
            <a:r>
              <a:rPr lang="fr-FR" sz="1800" b="1" dirty="0" err="1">
                <a:solidFill>
                  <a:srgbClr val="FF0000"/>
                </a:solidFill>
                <a:effectLst>
                  <a:outerShdw blurRad="38100" dist="38100" dir="2700000" algn="tl">
                    <a:srgbClr val="000000">
                      <a:alpha val="43137"/>
                    </a:srgbClr>
                  </a:outerShdw>
                </a:effectLst>
              </a:rPr>
              <a:t>mavar</a:t>
            </a:r>
            <a:r>
              <a:rPr lang="fr-FR" sz="1800" b="1" dirty="0">
                <a:solidFill>
                  <a:srgbClr val="FF0000"/>
                </a:solidFill>
                <a:effectLst>
                  <a:outerShdw blurRad="38100" dist="38100" dir="2700000" algn="tl">
                    <a:srgbClr val="000000">
                      <a:alpha val="43137"/>
                    </a:srgbClr>
                  </a:outerShdw>
                </a:effectLst>
              </a:rPr>
              <a:t>);</a:t>
            </a:r>
          </a:p>
          <a:p>
            <a:pPr>
              <a:buNone/>
            </a:pPr>
            <a:r>
              <a:rPr lang="fr-FR" sz="1800" dirty="0"/>
              <a:t>Elle retourne une chaîne de caractères contenant le type de la variable en clair.</a:t>
            </a:r>
          </a:p>
          <a:p>
            <a:r>
              <a:rPr sz="1800"/>
              <a:t>Les fonctions suivantes permettent de vérifier si une variable est d’un type précis :</a:t>
            </a:r>
          </a:p>
          <a:p>
            <a:r>
              <a:rPr lang="nl-NL" sz="1800" dirty="0">
                <a:solidFill>
                  <a:srgbClr val="FF0000"/>
                </a:solidFill>
                <a:effectLst>
                  <a:outerShdw blurRad="38100" dist="38100" dir="2700000" algn="tl">
                    <a:srgbClr val="000000">
                      <a:alpha val="43137"/>
                    </a:srgbClr>
                  </a:outerShdw>
                </a:effectLst>
              </a:rPr>
              <a:t>• is_integer($var) </a:t>
            </a:r>
            <a:r>
              <a:rPr lang="nl-NL" sz="1800" dirty="0" err="1">
                <a:solidFill>
                  <a:srgbClr val="FF0000"/>
                </a:solidFill>
                <a:effectLst>
                  <a:outerShdw blurRad="38100" dist="38100" dir="2700000" algn="tl">
                    <a:srgbClr val="000000">
                      <a:alpha val="43137"/>
                    </a:srgbClr>
                  </a:outerShdw>
                </a:effectLst>
              </a:rPr>
              <a:t>ou</a:t>
            </a:r>
            <a:r>
              <a:rPr lang="nl-NL" sz="1800" dirty="0">
                <a:solidFill>
                  <a:srgbClr val="FF0000"/>
                </a:solidFill>
                <a:effectLst>
                  <a:outerShdw blurRad="38100" dist="38100" dir="2700000" algn="tl">
                    <a:srgbClr val="000000">
                      <a:alpha val="43137"/>
                    </a:srgbClr>
                  </a:outerShdw>
                </a:effectLst>
              </a:rPr>
              <a:t> is_int($var)</a:t>
            </a:r>
          </a:p>
          <a:p>
            <a:r>
              <a:rPr sz="1800">
                <a:solidFill>
                  <a:srgbClr val="FF0000"/>
                </a:solidFill>
                <a:effectLst>
                  <a:outerShdw blurRad="38100" dist="38100" dir="2700000" algn="tl">
                    <a:srgbClr val="000000">
                      <a:alpha val="43137"/>
                    </a:srgbClr>
                  </a:outerShdw>
                </a:effectLst>
              </a:rPr>
              <a:t>• is_double($var)</a:t>
            </a:r>
          </a:p>
          <a:p>
            <a:r>
              <a:rPr sz="1800">
                <a:solidFill>
                  <a:srgbClr val="FF0000"/>
                </a:solidFill>
                <a:effectLst>
                  <a:outerShdw blurRad="38100" dist="38100" dir="2700000" algn="tl">
                    <a:srgbClr val="000000">
                      <a:alpha val="43137"/>
                    </a:srgbClr>
                  </a:outerShdw>
                </a:effectLst>
              </a:rPr>
              <a:t>• is_string($var)</a:t>
            </a:r>
          </a:p>
          <a:p>
            <a:r>
              <a:rPr sz="1800">
                <a:solidFill>
                  <a:srgbClr val="FF0000"/>
                </a:solidFill>
                <a:effectLst>
                  <a:outerShdw blurRad="38100" dist="38100" dir="2700000" algn="tl">
                    <a:srgbClr val="000000">
                      <a:alpha val="43137"/>
                    </a:srgbClr>
                  </a:outerShdw>
                </a:effectLst>
              </a:rPr>
              <a:t>• is_bool($var)</a:t>
            </a:r>
          </a:p>
          <a:p>
            <a:r>
              <a:rPr sz="1800">
                <a:solidFill>
                  <a:srgbClr val="FF0000"/>
                </a:solidFill>
                <a:effectLst>
                  <a:outerShdw blurRad="38100" dist="38100" dir="2700000" algn="tl">
                    <a:srgbClr val="000000">
                      <a:alpha val="43137"/>
                    </a:srgbClr>
                  </a:outerShdw>
                </a:effectLst>
              </a:rPr>
              <a:t>• is_array($var)</a:t>
            </a:r>
          </a:p>
          <a:p>
            <a:r>
              <a:rPr sz="1800">
                <a:solidFill>
                  <a:srgbClr val="FF0000"/>
                </a:solidFill>
                <a:effectLst>
                  <a:outerShdw blurRad="38100" dist="38100" dir="2700000" algn="tl">
                    <a:srgbClr val="000000">
                      <a:alpha val="43137"/>
                    </a:srgbClr>
                  </a:outerShdw>
                </a:effectLst>
              </a:rPr>
              <a:t>• is_object($var)</a:t>
            </a:r>
          </a:p>
          <a:p>
            <a:r>
              <a:rPr sz="1800">
                <a:solidFill>
                  <a:srgbClr val="FF0000"/>
                </a:solidFill>
                <a:effectLst>
                  <a:outerShdw blurRad="38100" dist="38100" dir="2700000" algn="tl">
                    <a:srgbClr val="000000">
                      <a:alpha val="43137"/>
                    </a:srgbClr>
                  </a:outerShdw>
                </a:effectLst>
              </a:rPr>
              <a:t>• is_resource($var)</a:t>
            </a:r>
          </a:p>
          <a:p>
            <a:r>
              <a:rPr sz="1800">
                <a:solidFill>
                  <a:srgbClr val="FF0000"/>
                </a:solidFill>
                <a:effectLst>
                  <a:outerShdw blurRad="38100" dist="38100" dir="2700000" algn="tl">
                    <a:srgbClr val="000000">
                      <a:alpha val="43137"/>
                    </a:srgbClr>
                  </a:outerShdw>
                </a:effectLst>
              </a:rPr>
              <a:t>• is_null($var)</a:t>
            </a:r>
          </a:p>
          <a:p>
            <a:r>
              <a:rPr sz="1800"/>
              <a:t>Elles retournent la valeur booléenne TRUE si la variable est du type recherché et FALSE dans le cas contraire.</a:t>
            </a:r>
            <a:endParaRPr lang="fr-FR" sz="1800" dirty="0"/>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1026"/>
          <p:cNvSpPr>
            <a:spLocks noGrp="1" noChangeArrowheads="1"/>
          </p:cNvSpPr>
          <p:nvPr>
            <p:ph type="title"/>
          </p:nvPr>
        </p:nvSpPr>
        <p:spPr>
          <a:xfrm>
            <a:off x="1236628" y="-24"/>
            <a:ext cx="10583217" cy="939784"/>
          </a:xfrm>
        </p:spPr>
        <p:txBody>
          <a:bodyPr>
            <a:normAutofit/>
          </a:bodyPr>
          <a:lstStyle/>
          <a:p>
            <a:pPr eaLnBrk="1" fontAlgn="auto" hangingPunct="1">
              <a:spcAft>
                <a:spcPts val="0"/>
              </a:spcAft>
              <a:defRPr/>
            </a:pPr>
            <a:r>
              <a:rPr lang="fr-FR" sz="3600" dirty="0">
                <a:latin typeface="Book Antiqua" pitchFamily="18" charset="0"/>
                <a:cs typeface="Times New Roman" pitchFamily="18" charset="0"/>
              </a:rPr>
              <a:t>Syntaxe de base : </a:t>
            </a:r>
            <a:r>
              <a:rPr lang="fr-FR" sz="2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Les chaînes de caractères</a:t>
            </a:r>
          </a:p>
        </p:txBody>
      </p:sp>
      <p:sp>
        <p:nvSpPr>
          <p:cNvPr id="52227" name="Rectangle 1027"/>
          <p:cNvSpPr>
            <a:spLocks noGrp="1" noChangeArrowheads="1"/>
          </p:cNvSpPr>
          <p:nvPr>
            <p:ph sz="quarter" idx="1"/>
          </p:nvPr>
        </p:nvSpPr>
        <p:spPr>
          <a:xfrm>
            <a:off x="1286797" y="1447800"/>
            <a:ext cx="10308341" cy="3338522"/>
          </a:xfrm>
        </p:spPr>
        <p:txBody>
          <a:bodyPr/>
          <a:lstStyle/>
          <a:p>
            <a:pPr eaLnBrk="1" hangingPunct="1">
              <a:lnSpc>
                <a:spcPct val="90000"/>
              </a:lnSpc>
            </a:pPr>
            <a:r>
              <a:rPr lang="fr-FR" dirty="0">
                <a:latin typeface="Book Antiqua" pitchFamily="18" charset="0"/>
                <a:cs typeface="Times New Roman" pitchFamily="18" charset="0"/>
              </a:rPr>
              <a:t>Principe</a:t>
            </a:r>
          </a:p>
          <a:p>
            <a:pPr lvl="1" eaLnBrk="1" hangingPunct="1">
              <a:lnSpc>
                <a:spcPct val="90000"/>
              </a:lnSpc>
            </a:pPr>
            <a:r>
              <a:rPr lang="fr-FR" sz="2000" dirty="0"/>
              <a:t> </a:t>
            </a:r>
            <a:r>
              <a:rPr lang="fr-FR" sz="1800" dirty="0">
                <a:latin typeface="Book Antiqua" pitchFamily="18" charset="0"/>
                <a:cs typeface="Arial" pitchFamily="34" charset="0"/>
              </a:rPr>
              <a:t>Peuvent être constituées de n'importe quel caractère alphanumérique et de ponctuation, y compris les caractères spéciaux</a:t>
            </a:r>
          </a:p>
          <a:p>
            <a:pPr lvl="1" eaLnBrk="1" hangingPunct="1">
              <a:lnSpc>
                <a:spcPct val="90000"/>
              </a:lnSpc>
            </a:pPr>
            <a:r>
              <a:rPr lang="fr-FR" sz="1800" dirty="0">
                <a:cs typeface="Arial" pitchFamily="34" charset="0"/>
              </a:rPr>
              <a:t>Une chaîne de caractères doit être toujours entourée par des guillemets simples (')ou doubles (")</a:t>
            </a:r>
          </a:p>
          <a:p>
            <a:pPr lvl="1" algn="just" eaLnBrk="1" fontAlgn="ctr" hangingPunct="1">
              <a:lnSpc>
                <a:spcPct val="90000"/>
              </a:lnSpc>
              <a:buFont typeface="Wingdings" pitchFamily="2" charset="2"/>
              <a:buNone/>
            </a:pPr>
            <a:endParaRPr lang="fr-FR" sz="800" dirty="0">
              <a:cs typeface="Arial" pitchFamily="34" charset="0"/>
            </a:endParaRPr>
          </a:p>
          <a:p>
            <a:pPr lvl="2" algn="just" eaLnBrk="1" fontAlgn="ctr" hangingPunct="1">
              <a:lnSpc>
                <a:spcPct val="90000"/>
              </a:lnSpc>
              <a:buFont typeface="Wingdings" pitchFamily="2" charset="2"/>
              <a:buNone/>
            </a:pPr>
            <a:r>
              <a:rPr lang="fr-FR" sz="1600" dirty="0">
                <a:cs typeface="Arial" pitchFamily="34" charset="0"/>
              </a:rPr>
              <a:t>	</a:t>
            </a:r>
            <a:r>
              <a:rPr lang="fr-FR" sz="1600" b="1" dirty="0">
                <a:latin typeface="Book Antiqua" pitchFamily="18" charset="0"/>
                <a:cs typeface="Arial" pitchFamily="34" charset="0"/>
              </a:rPr>
              <a:t>"</a:t>
            </a:r>
            <a:r>
              <a:rPr lang="fr-FR" sz="1600" dirty="0">
                <a:latin typeface="Book Antiqua" pitchFamily="18" charset="0"/>
                <a:cs typeface="Arial" pitchFamily="34" charset="0"/>
              </a:rPr>
              <a:t> Ceci est une chaîne de caractères valide.</a:t>
            </a:r>
            <a:r>
              <a:rPr lang="fr-FR" sz="1600" b="1" dirty="0">
                <a:latin typeface="Book Antiqua" pitchFamily="18" charset="0"/>
                <a:cs typeface="Arial" pitchFamily="34" charset="0"/>
              </a:rPr>
              <a:t>"</a:t>
            </a:r>
            <a:r>
              <a:rPr lang="fr-FR" sz="1600" dirty="0">
                <a:latin typeface="Book Antiqua" pitchFamily="18" charset="0"/>
                <a:cs typeface="Arial" pitchFamily="34" charset="0"/>
              </a:rPr>
              <a:t> </a:t>
            </a:r>
          </a:p>
          <a:p>
            <a:pPr lvl="2" algn="just" eaLnBrk="1" fontAlgn="ctr" hangingPunct="1">
              <a:lnSpc>
                <a:spcPct val="90000"/>
              </a:lnSpc>
              <a:buFont typeface="Wingdings" pitchFamily="2" charset="2"/>
              <a:buNone/>
            </a:pPr>
            <a:r>
              <a:rPr lang="fr-FR" sz="1600" b="1" dirty="0">
                <a:latin typeface="Book Antiqua" pitchFamily="18" charset="0"/>
                <a:cs typeface="Arial" pitchFamily="34" charset="0"/>
              </a:rPr>
              <a:t>	'</a:t>
            </a:r>
            <a:r>
              <a:rPr lang="fr-FR" sz="1600" dirty="0">
                <a:latin typeface="Book Antiqua" pitchFamily="18" charset="0"/>
                <a:cs typeface="Arial" pitchFamily="34" charset="0"/>
              </a:rPr>
              <a:t>Ceci est une chaîne de caractères valide.</a:t>
            </a:r>
            <a:r>
              <a:rPr lang="fr-FR" sz="1600" b="1" dirty="0">
                <a:latin typeface="Book Antiqua" pitchFamily="18" charset="0"/>
                <a:cs typeface="Arial" pitchFamily="34" charset="0"/>
              </a:rPr>
              <a:t>'</a:t>
            </a:r>
            <a:r>
              <a:rPr lang="fr-FR" sz="1600" dirty="0">
                <a:latin typeface="Book Antiqua" pitchFamily="18" charset="0"/>
                <a:cs typeface="Arial" pitchFamily="34" charset="0"/>
              </a:rPr>
              <a:t> </a:t>
            </a:r>
          </a:p>
          <a:p>
            <a:pPr lvl="2" algn="just" eaLnBrk="1" fontAlgn="ctr" hangingPunct="1">
              <a:lnSpc>
                <a:spcPct val="90000"/>
              </a:lnSpc>
              <a:buFont typeface="Wingdings" pitchFamily="2" charset="2"/>
              <a:buNone/>
            </a:pPr>
            <a:r>
              <a:rPr lang="fr-FR" sz="1600" b="1" dirty="0">
                <a:latin typeface="Book Antiqua" pitchFamily="18" charset="0"/>
                <a:cs typeface="Arial" pitchFamily="34" charset="0"/>
              </a:rPr>
              <a:t>	"</a:t>
            </a:r>
            <a:r>
              <a:rPr lang="fr-FR" sz="1600" dirty="0">
                <a:latin typeface="Book Antiqua" pitchFamily="18" charset="0"/>
                <a:cs typeface="Arial" pitchFamily="34" charset="0"/>
              </a:rPr>
              <a:t>Ceci est une chaîne de caractères invalide.</a:t>
            </a:r>
            <a:r>
              <a:rPr lang="fr-FR" sz="1600" b="1" dirty="0">
                <a:latin typeface="Book Antiqua" pitchFamily="18" charset="0"/>
                <a:cs typeface="Arial" pitchFamily="34" charset="0"/>
              </a:rPr>
              <a:t>'</a:t>
            </a:r>
            <a:r>
              <a:rPr lang="fr-FR" sz="1600" dirty="0">
                <a:solidFill>
                  <a:srgbClr val="FFCC00"/>
                </a:solidFill>
                <a:latin typeface="Book Antiqua" pitchFamily="18" charset="0"/>
                <a:cs typeface="Arial" pitchFamily="34" charset="0"/>
              </a:rPr>
              <a:t> </a:t>
            </a:r>
            <a:endParaRPr lang="fr-FR" sz="1600" dirty="0">
              <a:solidFill>
                <a:srgbClr val="FFCC00"/>
              </a:solidFill>
              <a:latin typeface="Book Antiqua"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965184"/>
          </a:xfrm>
        </p:spPr>
        <p:txBody>
          <a:bodyPr/>
          <a:lstStyle/>
          <a:p>
            <a:r>
              <a:rPr b="1"/>
              <a:t>Navigateurs</a:t>
            </a:r>
            <a:endParaRPr lang="fr-FR" b="1" dirty="0"/>
          </a:p>
        </p:txBody>
      </p:sp>
      <p:sp>
        <p:nvSpPr>
          <p:cNvPr id="3" name="Espace réservé du contenu 2"/>
          <p:cNvSpPr>
            <a:spLocks noGrp="1"/>
          </p:cNvSpPr>
          <p:nvPr>
            <p:ph idx="1"/>
          </p:nvPr>
        </p:nvSpPr>
        <p:spPr>
          <a:xfrm>
            <a:off x="1593436" y="1285860"/>
            <a:ext cx="9782801" cy="4572000"/>
          </a:xfrm>
        </p:spPr>
        <p:txBody>
          <a:bodyPr>
            <a:noAutofit/>
          </a:bodyPr>
          <a:lstStyle/>
          <a:p>
            <a:r>
              <a:rPr sz="1800" dirty="0"/>
              <a:t>Il en existe un très grand nombre</a:t>
            </a:r>
          </a:p>
          <a:p>
            <a:pPr marL="514350" indent="-514350">
              <a:buFont typeface="+mj-lt"/>
              <a:buAutoNum type="arabicPeriod"/>
            </a:pPr>
            <a:r>
              <a:rPr sz="1800" dirty="0"/>
              <a:t>Navigateurs graphiques</a:t>
            </a:r>
          </a:p>
          <a:p>
            <a:pPr marL="880110" lvl="1" indent="-514350">
              <a:buFont typeface="Wingdings" pitchFamily="2" charset="2"/>
              <a:buChar char="§"/>
            </a:pPr>
            <a:r>
              <a:rPr sz="1800" dirty="0"/>
              <a:t>Internet Explorer (Windows) ;</a:t>
            </a:r>
          </a:p>
          <a:p>
            <a:pPr marL="880110" lvl="1" indent="-514350">
              <a:buFont typeface="Wingdings" pitchFamily="2" charset="2"/>
              <a:buChar char="§"/>
            </a:pPr>
            <a:r>
              <a:rPr sz="1800" dirty="0"/>
              <a:t>Mozilla Firefox (Windows, Mac et Linux) ;</a:t>
            </a:r>
          </a:p>
          <a:p>
            <a:pPr marL="880110" lvl="1" indent="-514350">
              <a:buFont typeface="Wingdings" pitchFamily="2" charset="2"/>
              <a:buChar char="§"/>
            </a:pPr>
            <a:r>
              <a:rPr sz="1800" dirty="0"/>
              <a:t>Opera (Windows, Mac et Linux) ;</a:t>
            </a:r>
          </a:p>
          <a:p>
            <a:pPr marL="880110" lvl="1" indent="-514350">
              <a:buFont typeface="Wingdings" pitchFamily="2" charset="2"/>
              <a:buChar char="§"/>
            </a:pPr>
            <a:r>
              <a:rPr sz="1800" dirty="0"/>
              <a:t>Safari (</a:t>
            </a:r>
            <a:r>
              <a:rPr sz="1800" dirty="0" err="1"/>
              <a:t>Mac,Windows</a:t>
            </a:r>
            <a:r>
              <a:rPr sz="1800" dirty="0"/>
              <a:t>)</a:t>
            </a:r>
          </a:p>
          <a:p>
            <a:pPr marL="880110" lvl="1" indent="-514350">
              <a:buFont typeface="Wingdings" pitchFamily="2" charset="2"/>
              <a:buChar char="§"/>
            </a:pPr>
            <a:r>
              <a:rPr sz="1800" dirty="0" err="1"/>
              <a:t>Maxthon</a:t>
            </a:r>
            <a:r>
              <a:rPr sz="1800" dirty="0"/>
              <a:t> (Windows);</a:t>
            </a:r>
          </a:p>
          <a:p>
            <a:pPr marL="880110" lvl="1" indent="-514350">
              <a:buFont typeface="Wingdings" pitchFamily="2" charset="2"/>
              <a:buChar char="§"/>
            </a:pPr>
            <a:r>
              <a:rPr sz="1800" dirty="0"/>
              <a:t>Google Chrome (Windows, Mac et Linux) ;</a:t>
            </a:r>
          </a:p>
          <a:p>
            <a:pPr marL="880110" lvl="1" indent="-514350">
              <a:buFont typeface="Wingdings" pitchFamily="2" charset="2"/>
              <a:buChar char="§"/>
            </a:pPr>
            <a:r>
              <a:rPr sz="1800" dirty="0" err="1"/>
              <a:t>Konqueror</a:t>
            </a:r>
            <a:r>
              <a:rPr sz="1800" dirty="0"/>
              <a:t> (Linux), etc.</a:t>
            </a:r>
          </a:p>
          <a:p>
            <a:pPr marL="514350" indent="-514350">
              <a:buFont typeface="+mj-lt"/>
              <a:buAutoNum type="arabicPeriod"/>
            </a:pPr>
            <a:r>
              <a:rPr sz="1800" dirty="0"/>
              <a:t>Navigateurs textuels:</a:t>
            </a:r>
          </a:p>
          <a:p>
            <a:pPr marL="880110" lvl="1" indent="-514350">
              <a:buFont typeface="Wingdings" pitchFamily="2" charset="2"/>
              <a:buChar char="§"/>
            </a:pPr>
            <a:r>
              <a:rPr sz="1800" dirty="0"/>
              <a:t>Links</a:t>
            </a:r>
          </a:p>
          <a:p>
            <a:pPr marL="880110" lvl="1" indent="-514350">
              <a:buFont typeface="Wingdings" pitchFamily="2" charset="2"/>
              <a:buChar char="§"/>
            </a:pPr>
            <a:r>
              <a:rPr sz="1800" dirty="0" err="1"/>
              <a:t>Linx</a:t>
            </a:r>
            <a:r>
              <a:rPr sz="1800" dirty="0"/>
              <a:t>, etc.</a:t>
            </a:r>
            <a:br>
              <a:rPr sz="1800" dirty="0"/>
            </a:br>
            <a:br>
              <a:rPr sz="1800" dirty="0"/>
            </a:br>
            <a:endParaRPr lang="fr-FR" sz="1800" dirty="0"/>
          </a:p>
        </p:txBody>
      </p:sp>
      <p:pic>
        <p:nvPicPr>
          <p:cNvPr id="2050" name="Picture 2"/>
          <p:cNvPicPr>
            <a:picLocks noChangeAspect="1" noChangeArrowheads="1"/>
          </p:cNvPicPr>
          <p:nvPr/>
        </p:nvPicPr>
        <p:blipFill>
          <a:blip r:embed="rId2"/>
          <a:srcRect/>
          <a:stretch>
            <a:fillRect/>
          </a:stretch>
        </p:blipFill>
        <p:spPr bwMode="auto">
          <a:xfrm>
            <a:off x="7237420" y="1000108"/>
            <a:ext cx="3071834" cy="5357850"/>
          </a:xfrm>
          <a:prstGeom prst="rect">
            <a:avLst/>
          </a:prstGeom>
          <a:noFill/>
          <a:ln w="9525">
            <a:noFill/>
            <a:miter lim="800000"/>
            <a:headEnd/>
            <a:tailEnd/>
          </a:ln>
          <a:effectLst/>
        </p:spPr>
      </p:pic>
      <p:pic>
        <p:nvPicPr>
          <p:cNvPr id="1026" name="Picture 2" descr="Résultat de recherche d'images pour &quot;edge icone png&quot;">
            <a:extLst>
              <a:ext uri="{FF2B5EF4-FFF2-40B4-BE49-F238E27FC236}">
                <a16:creationId xmlns:a16="http://schemas.microsoft.com/office/drawing/2014/main" id="{451DD21C-9F31-497B-8A7C-19B71D267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9137" y="3212977"/>
            <a:ext cx="1152127" cy="115212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E84D1AA4-44C8-476F-8CBE-5D69B08D2E9A}"/>
              </a:ext>
            </a:extLst>
          </p:cNvPr>
          <p:cNvSpPr txBox="1"/>
          <p:nvPr/>
        </p:nvSpPr>
        <p:spPr>
          <a:xfrm>
            <a:off x="9309138" y="4365104"/>
            <a:ext cx="1393786" cy="307777"/>
          </a:xfrm>
          <a:prstGeom prst="rect">
            <a:avLst/>
          </a:prstGeom>
          <a:noFill/>
        </p:spPr>
        <p:txBody>
          <a:bodyPr wrap="square" rtlCol="0">
            <a:spAutoFit/>
          </a:bodyPr>
          <a:lstStyle/>
          <a:p>
            <a:r>
              <a:rPr lang="en-US" sz="1400" b="1" dirty="0">
                <a:solidFill>
                  <a:schemeClr val="tx1">
                    <a:lumMod val="75000"/>
                  </a:schemeClr>
                </a:solidFill>
                <a:latin typeface="Times New Roman" panose="02020603050405020304" pitchFamily="18" charset="0"/>
                <a:cs typeface="Times New Roman" panose="02020603050405020304" pitchFamily="18" charset="0"/>
              </a:rPr>
              <a:t>Microsoft edge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3741" y="274638"/>
            <a:ext cx="9954207" cy="868346"/>
          </a:xfrm>
        </p:spPr>
        <p:txBody>
          <a:bodyPr>
            <a:normAutofit/>
          </a:bodyPr>
          <a:lstStyle/>
          <a:p>
            <a:r>
              <a:rPr lang="fr-FR" sz="3200" dirty="0">
                <a:latin typeface="Book Antiqua" pitchFamily="18" charset="0"/>
                <a:cs typeface="Times New Roman" pitchFamily="18" charset="0"/>
              </a:rPr>
              <a:t>Syntaxe de base : </a:t>
            </a:r>
            <a:r>
              <a:rPr lang="fr-FR" sz="2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Les chaînes de caractères</a:t>
            </a:r>
            <a:endParaRPr lang="fr-FR" sz="2400" dirty="0"/>
          </a:p>
        </p:txBody>
      </p:sp>
      <p:graphicFrame>
        <p:nvGraphicFramePr>
          <p:cNvPr id="4" name="Tableau 3"/>
          <p:cNvGraphicFramePr>
            <a:graphicFrameLocks noGrp="1"/>
          </p:cNvGraphicFramePr>
          <p:nvPr/>
        </p:nvGraphicFramePr>
        <p:xfrm>
          <a:off x="1640931" y="1571612"/>
          <a:ext cx="9954207" cy="3510280"/>
        </p:xfrm>
        <a:graphic>
          <a:graphicData uri="http://schemas.openxmlformats.org/drawingml/2006/table">
            <a:tbl>
              <a:tblPr firstRow="1" bandRow="1">
                <a:tableStyleId>{8A107856-5554-42FB-B03E-39F5DBC370BA}</a:tableStyleId>
              </a:tblPr>
              <a:tblGrid>
                <a:gridCol w="1968939">
                  <a:extLst>
                    <a:ext uri="{9D8B030D-6E8A-4147-A177-3AD203B41FA5}">
                      <a16:colId xmlns:a16="http://schemas.microsoft.com/office/drawing/2014/main" val="20000"/>
                    </a:ext>
                  </a:extLst>
                </a:gridCol>
                <a:gridCol w="7985268">
                  <a:extLst>
                    <a:ext uri="{9D8B030D-6E8A-4147-A177-3AD203B41FA5}">
                      <a16:colId xmlns:a16="http://schemas.microsoft.com/office/drawing/2014/main" val="20001"/>
                    </a:ext>
                  </a:extLst>
                </a:gridCol>
              </a:tblGrid>
              <a:tr h="370840">
                <a:tc>
                  <a:txBody>
                    <a:bodyPr/>
                    <a:lstStyle/>
                    <a:p>
                      <a:r>
                        <a:rPr kumimoji="0" lang="fr-FR" sz="1800" b="0" kern="1200" baseline="0" dirty="0">
                          <a:solidFill>
                            <a:schemeClr val="dk1"/>
                          </a:solidFill>
                          <a:latin typeface="+mn-lt"/>
                          <a:ea typeface="+mn-ea"/>
                          <a:cs typeface="+mn-cs"/>
                        </a:rPr>
                        <a:t>\’</a:t>
                      </a:r>
                      <a:endParaRPr lang="fr-FR" b="0" dirty="0"/>
                    </a:p>
                  </a:txBody>
                  <a:tcPr marL="112512" marR="112512"/>
                </a:tc>
                <a:tc>
                  <a:txBody>
                    <a:bodyPr/>
                    <a:lstStyle/>
                    <a:p>
                      <a:r>
                        <a:rPr kumimoji="0" lang="fr-FR" sz="1800" b="0" kern="1200" baseline="0" dirty="0">
                          <a:solidFill>
                            <a:schemeClr val="dk1"/>
                          </a:solidFill>
                          <a:latin typeface="+mn-lt"/>
                          <a:ea typeface="+mn-ea"/>
                          <a:cs typeface="+mn-cs"/>
                        </a:rPr>
                        <a:t>Affiche une apostrophe</a:t>
                      </a:r>
                      <a:endParaRPr lang="fr-FR" b="0" dirty="0"/>
                    </a:p>
                  </a:txBody>
                  <a:tcPr marL="112512" marR="112512"/>
                </a:tc>
                <a:extLst>
                  <a:ext uri="{0D108BD9-81ED-4DB2-BD59-A6C34878D82A}">
                    <a16:rowId xmlns:a16="http://schemas.microsoft.com/office/drawing/2014/main" val="10000"/>
                  </a:ext>
                </a:extLst>
              </a:tr>
              <a:tr h="370840">
                <a:tc>
                  <a:txBody>
                    <a:bodyPr/>
                    <a:lstStyle/>
                    <a:p>
                      <a:r>
                        <a:rPr kumimoji="0" lang="fr-FR" sz="1800" kern="1200" baseline="0" dirty="0">
                          <a:solidFill>
                            <a:schemeClr val="dk1"/>
                          </a:solidFill>
                          <a:latin typeface="+mn-lt"/>
                          <a:ea typeface="+mn-ea"/>
                          <a:cs typeface="+mn-cs"/>
                        </a:rPr>
                        <a:t>\"</a:t>
                      </a:r>
                      <a:endParaRPr lang="fr-FR" dirty="0"/>
                    </a:p>
                  </a:txBody>
                  <a:tcPr marL="112512" marR="112512"/>
                </a:tc>
                <a:tc>
                  <a:txBody>
                    <a:bodyPr/>
                    <a:lstStyle/>
                    <a:p>
                      <a:r>
                        <a:rPr kumimoji="0" lang="fr-FR" sz="1800" kern="1200" baseline="0" dirty="0">
                          <a:solidFill>
                            <a:schemeClr val="dk1"/>
                          </a:solidFill>
                          <a:latin typeface="+mn-lt"/>
                          <a:ea typeface="+mn-ea"/>
                          <a:cs typeface="+mn-cs"/>
                        </a:rPr>
                        <a:t>Affiche des guillemets</a:t>
                      </a:r>
                      <a:endParaRPr lang="fr-FR" dirty="0"/>
                    </a:p>
                  </a:txBody>
                  <a:tcPr marL="112512" marR="112512"/>
                </a:tc>
                <a:extLst>
                  <a:ext uri="{0D108BD9-81ED-4DB2-BD59-A6C34878D82A}">
                    <a16:rowId xmlns:a16="http://schemas.microsoft.com/office/drawing/2014/main" val="10001"/>
                  </a:ext>
                </a:extLst>
              </a:tr>
              <a:tr h="370840">
                <a:tc>
                  <a:txBody>
                    <a:bodyPr/>
                    <a:lstStyle/>
                    <a:p>
                      <a:r>
                        <a:rPr kumimoji="0" lang="fr-FR" sz="1800" kern="1200" baseline="0" dirty="0">
                          <a:solidFill>
                            <a:schemeClr val="dk1"/>
                          </a:solidFill>
                          <a:latin typeface="+mn-lt"/>
                          <a:ea typeface="+mn-ea"/>
                          <a:cs typeface="+mn-cs"/>
                        </a:rPr>
                        <a:t>\$</a:t>
                      </a:r>
                      <a:endParaRPr lang="fr-FR" dirty="0"/>
                    </a:p>
                  </a:txBody>
                  <a:tcPr marL="112512" marR="112512"/>
                </a:tc>
                <a:tc>
                  <a:txBody>
                    <a:bodyPr/>
                    <a:lstStyle/>
                    <a:p>
                      <a:r>
                        <a:rPr kumimoji="0" lang="fr-FR" sz="1800" kern="1200" baseline="0" dirty="0">
                          <a:solidFill>
                            <a:schemeClr val="dk1"/>
                          </a:solidFill>
                          <a:latin typeface="+mn-lt"/>
                          <a:ea typeface="+mn-ea"/>
                          <a:cs typeface="+mn-cs"/>
                        </a:rPr>
                        <a:t>Affiche le signe $</a:t>
                      </a:r>
                    </a:p>
                  </a:txBody>
                  <a:tcPr marL="112512" marR="112512"/>
                </a:tc>
                <a:extLst>
                  <a:ext uri="{0D108BD9-81ED-4DB2-BD59-A6C34878D82A}">
                    <a16:rowId xmlns:a16="http://schemas.microsoft.com/office/drawing/2014/main" val="10002"/>
                  </a:ext>
                </a:extLst>
              </a:tr>
              <a:tr h="370840">
                <a:tc>
                  <a:txBody>
                    <a:bodyPr/>
                    <a:lstStyle/>
                    <a:p>
                      <a:r>
                        <a:rPr kumimoji="0" lang="fr-FR" sz="1800" kern="1200" baseline="0" dirty="0">
                          <a:solidFill>
                            <a:schemeClr val="dk1"/>
                          </a:solidFill>
                          <a:latin typeface="+mn-lt"/>
                          <a:ea typeface="+mn-ea"/>
                          <a:cs typeface="+mn-cs"/>
                        </a:rPr>
                        <a:t>\\ </a:t>
                      </a:r>
                      <a:endParaRPr lang="fr-FR" dirty="0"/>
                    </a:p>
                  </a:txBody>
                  <a:tcPr marL="112512" marR="112512"/>
                </a:tc>
                <a:tc>
                  <a:txBody>
                    <a:bodyPr/>
                    <a:lstStyle/>
                    <a:p>
                      <a:r>
                        <a:rPr kumimoji="0" lang="fr-FR" sz="1800" kern="1200" baseline="0" dirty="0">
                          <a:solidFill>
                            <a:schemeClr val="dk1"/>
                          </a:solidFill>
                          <a:latin typeface="+mn-lt"/>
                          <a:ea typeface="+mn-ea"/>
                          <a:cs typeface="+mn-cs"/>
                        </a:rPr>
                        <a:t>Affiche un antislash</a:t>
                      </a:r>
                      <a:endParaRPr lang="fr-FR" dirty="0"/>
                    </a:p>
                  </a:txBody>
                  <a:tcPr marL="112512" marR="112512"/>
                </a:tc>
                <a:extLst>
                  <a:ext uri="{0D108BD9-81ED-4DB2-BD59-A6C34878D82A}">
                    <a16:rowId xmlns:a16="http://schemas.microsoft.com/office/drawing/2014/main" val="10003"/>
                  </a:ext>
                </a:extLst>
              </a:tr>
              <a:tr h="370840">
                <a:tc>
                  <a:txBody>
                    <a:bodyPr/>
                    <a:lstStyle/>
                    <a:p>
                      <a:r>
                        <a:rPr kumimoji="0" lang="fr-FR" sz="1800" kern="1200" baseline="0" dirty="0">
                          <a:solidFill>
                            <a:schemeClr val="dk1"/>
                          </a:solidFill>
                          <a:latin typeface="+mn-lt"/>
                          <a:ea typeface="+mn-ea"/>
                          <a:cs typeface="+mn-cs"/>
                        </a:rPr>
                        <a:t>\n</a:t>
                      </a:r>
                      <a:endParaRPr lang="fr-FR" dirty="0"/>
                    </a:p>
                  </a:txBody>
                  <a:tcPr marL="112512" marR="112512"/>
                </a:tc>
                <a:tc>
                  <a:txBody>
                    <a:bodyPr/>
                    <a:lstStyle/>
                    <a:p>
                      <a:r>
                        <a:rPr kumimoji="0" lang="fr-FR" sz="1800" kern="1200" baseline="0" dirty="0">
                          <a:solidFill>
                            <a:schemeClr val="dk1"/>
                          </a:solidFill>
                          <a:latin typeface="+mn-lt"/>
                          <a:ea typeface="+mn-ea"/>
                          <a:cs typeface="+mn-cs"/>
                        </a:rPr>
                        <a:t>Nouvelle ligne</a:t>
                      </a:r>
                    </a:p>
                  </a:txBody>
                  <a:tcPr marL="112512" marR="112512"/>
                </a:tc>
                <a:extLst>
                  <a:ext uri="{0D108BD9-81ED-4DB2-BD59-A6C34878D82A}">
                    <a16:rowId xmlns:a16="http://schemas.microsoft.com/office/drawing/2014/main" val="10004"/>
                  </a:ext>
                </a:extLst>
              </a:tr>
              <a:tr h="370840">
                <a:tc>
                  <a:txBody>
                    <a:bodyPr/>
                    <a:lstStyle/>
                    <a:p>
                      <a:r>
                        <a:rPr kumimoji="0" lang="fr-FR" sz="1800" kern="1200" baseline="0" dirty="0">
                          <a:solidFill>
                            <a:schemeClr val="dk1"/>
                          </a:solidFill>
                          <a:latin typeface="+mn-lt"/>
                          <a:ea typeface="+mn-ea"/>
                          <a:cs typeface="+mn-cs"/>
                        </a:rPr>
                        <a:t>\r</a:t>
                      </a:r>
                      <a:endParaRPr lang="fr-FR" dirty="0"/>
                    </a:p>
                  </a:txBody>
                  <a:tcPr marL="112512" marR="1125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kern="1200" baseline="0" dirty="0">
                          <a:solidFill>
                            <a:schemeClr val="dk1"/>
                          </a:solidFill>
                          <a:latin typeface="+mn-lt"/>
                          <a:ea typeface="+mn-ea"/>
                          <a:cs typeface="+mn-cs"/>
                        </a:rPr>
                        <a:t>Retour chariot</a:t>
                      </a:r>
                      <a:endParaRPr lang="fr-FR" dirty="0"/>
                    </a:p>
                  </a:txBody>
                  <a:tcPr marL="112512" marR="112512"/>
                </a:tc>
                <a:extLst>
                  <a:ext uri="{0D108BD9-81ED-4DB2-BD59-A6C34878D82A}">
                    <a16:rowId xmlns:a16="http://schemas.microsoft.com/office/drawing/2014/main" val="10005"/>
                  </a:ext>
                </a:extLst>
              </a:tr>
              <a:tr h="370840">
                <a:tc>
                  <a:txBody>
                    <a:bodyPr/>
                    <a:lstStyle/>
                    <a:p>
                      <a:r>
                        <a:rPr kumimoji="0" lang="fr-FR" sz="1800" kern="1200" baseline="0" dirty="0">
                          <a:solidFill>
                            <a:schemeClr val="dk1"/>
                          </a:solidFill>
                          <a:latin typeface="+mn-lt"/>
                          <a:ea typeface="+mn-ea"/>
                          <a:cs typeface="+mn-cs"/>
                        </a:rPr>
                        <a:t>\t</a:t>
                      </a:r>
                      <a:endParaRPr lang="fr-FR" dirty="0"/>
                    </a:p>
                  </a:txBody>
                  <a:tcPr marL="112512" marR="112512"/>
                </a:tc>
                <a:tc>
                  <a:txBody>
                    <a:bodyPr/>
                    <a:lstStyle/>
                    <a:p>
                      <a:r>
                        <a:rPr kumimoji="0" lang="fr-FR" sz="1800" kern="1200" baseline="0" dirty="0">
                          <a:solidFill>
                            <a:schemeClr val="dk1"/>
                          </a:solidFill>
                          <a:latin typeface="+mn-lt"/>
                          <a:ea typeface="+mn-ea"/>
                          <a:cs typeface="+mn-cs"/>
                        </a:rPr>
                        <a:t>Tabulation horizontale</a:t>
                      </a:r>
                      <a:endParaRPr lang="fr-FR" dirty="0"/>
                    </a:p>
                  </a:txBody>
                  <a:tcPr marL="112512" marR="112512"/>
                </a:tc>
                <a:extLst>
                  <a:ext uri="{0D108BD9-81ED-4DB2-BD59-A6C34878D82A}">
                    <a16:rowId xmlns:a16="http://schemas.microsoft.com/office/drawing/2014/main" val="10006"/>
                  </a:ext>
                </a:extLst>
              </a:tr>
              <a:tr h="370840">
                <a:tc>
                  <a:txBody>
                    <a:bodyPr/>
                    <a:lstStyle/>
                    <a:p>
                      <a:r>
                        <a:rPr kumimoji="0" lang="fr-FR" sz="1800" kern="1200" baseline="0" dirty="0">
                          <a:solidFill>
                            <a:schemeClr val="dk1"/>
                          </a:solidFill>
                          <a:latin typeface="+mn-lt"/>
                          <a:ea typeface="+mn-ea"/>
                          <a:cs typeface="+mn-cs"/>
                        </a:rPr>
                        <a:t>\[0-7] {1,3} </a:t>
                      </a:r>
                      <a:endParaRPr lang="fr-FR" dirty="0"/>
                    </a:p>
                  </a:txBody>
                  <a:tcPr marL="112512" marR="112512"/>
                </a:tc>
                <a:tc>
                  <a:txBody>
                    <a:bodyPr/>
                    <a:lstStyle/>
                    <a:p>
                      <a:r>
                        <a:rPr kumimoji="0" lang="fr-FR" sz="1800" kern="1200" baseline="0" dirty="0">
                          <a:solidFill>
                            <a:schemeClr val="dk1"/>
                          </a:solidFill>
                          <a:latin typeface="+mn-lt"/>
                          <a:ea typeface="+mn-ea"/>
                          <a:cs typeface="+mn-cs"/>
                        </a:rPr>
                        <a:t>Séquence de caractères désignant un nombre octal (de 1 à 3 caractères 0 à 7) et affichant le caractère correspondant : </a:t>
                      </a:r>
                      <a:r>
                        <a:rPr kumimoji="0" lang="fr-FR" sz="1800" kern="1200" baseline="0" dirty="0" err="1">
                          <a:solidFill>
                            <a:schemeClr val="dk1"/>
                          </a:solidFill>
                          <a:latin typeface="+mn-lt"/>
                          <a:ea typeface="+mn-ea"/>
                          <a:cs typeface="+mn-cs"/>
                        </a:rPr>
                        <a:t>echo</a:t>
                      </a:r>
                      <a:r>
                        <a:rPr kumimoji="0" lang="fr-FR" sz="1800" kern="1200" baseline="0" dirty="0">
                          <a:solidFill>
                            <a:schemeClr val="dk1"/>
                          </a:solidFill>
                          <a:latin typeface="+mn-lt"/>
                          <a:ea typeface="+mn-ea"/>
                          <a:cs typeface="+mn-cs"/>
                        </a:rPr>
                        <a:t> "\115\171\123\121\114"; //Affiche MySQL.</a:t>
                      </a:r>
                      <a:endParaRPr lang="fr-FR" dirty="0"/>
                    </a:p>
                  </a:txBody>
                  <a:tcPr marL="112512" marR="112512"/>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628" y="274638"/>
            <a:ext cx="10583217" cy="725470"/>
          </a:xfrm>
        </p:spPr>
        <p:txBody>
          <a:bodyPr>
            <a:normAutofit/>
          </a:bodyPr>
          <a:lstStyle/>
          <a:p>
            <a:r>
              <a:rPr lang="fr-FR" sz="3200" dirty="0">
                <a:latin typeface="Book Antiqua" pitchFamily="18" charset="0"/>
                <a:cs typeface="Times New Roman" pitchFamily="18" charset="0"/>
              </a:rPr>
              <a:t>Syntaxe de base : </a:t>
            </a:r>
            <a:r>
              <a:rPr lang="fr-FR" sz="2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Les chaînes de caractères</a:t>
            </a:r>
            <a:endParaRPr lang="fr-FR" sz="2400" dirty="0"/>
          </a:p>
        </p:txBody>
      </p:sp>
      <p:sp>
        <p:nvSpPr>
          <p:cNvPr id="3" name="Espace réservé du contenu 2"/>
          <p:cNvSpPr>
            <a:spLocks noGrp="1"/>
          </p:cNvSpPr>
          <p:nvPr>
            <p:ph sz="quarter" idx="1"/>
          </p:nvPr>
        </p:nvSpPr>
        <p:spPr>
          <a:xfrm>
            <a:off x="1426617" y="1600200"/>
            <a:ext cx="9954207" cy="1328734"/>
          </a:xfrm>
        </p:spPr>
        <p:txBody>
          <a:bodyPr/>
          <a:lstStyle/>
          <a:p>
            <a:pPr>
              <a:buNone/>
            </a:pPr>
            <a:r>
              <a:rPr lang="fr-FR" dirty="0"/>
              <a:t>L’opérateur PHP de concaténation est le point (.), qui fusionne deux chaînes littérales ou contenues dans des variables en une seule chaîne.</a:t>
            </a:r>
          </a:p>
        </p:txBody>
      </p:sp>
      <p:sp>
        <p:nvSpPr>
          <p:cNvPr id="4" name="Rectangle 3"/>
          <p:cNvSpPr/>
          <p:nvPr/>
        </p:nvSpPr>
        <p:spPr>
          <a:xfrm>
            <a:off x="1290552" y="1130842"/>
            <a:ext cx="2732158" cy="369332"/>
          </a:xfrm>
          <a:prstGeom prst="rect">
            <a:avLst/>
          </a:prstGeom>
          <a:solidFill>
            <a:schemeClr val="bg2"/>
          </a:solidFill>
          <a:ln>
            <a:solidFill>
              <a:schemeClr val="accent1"/>
            </a:solidFill>
          </a:ln>
        </p:spPr>
        <p:txBody>
          <a:bodyPr wrap="none">
            <a:spAutoFit/>
          </a:bodyPr>
          <a:lstStyle/>
          <a:p>
            <a:r>
              <a:rPr lang="fr-FR" b="1" i="1" dirty="0"/>
              <a:t>Concaténer des chaînes</a:t>
            </a:r>
            <a:endParaRPr lang="fr-FR" dirty="0"/>
          </a:p>
        </p:txBody>
      </p:sp>
      <p:sp>
        <p:nvSpPr>
          <p:cNvPr id="5" name="Rectangle 4"/>
          <p:cNvSpPr/>
          <p:nvPr/>
        </p:nvSpPr>
        <p:spPr>
          <a:xfrm>
            <a:off x="1428759" y="2857496"/>
            <a:ext cx="6094413" cy="2031325"/>
          </a:xfrm>
          <a:prstGeom prst="rect">
            <a:avLst/>
          </a:prstGeom>
        </p:spPr>
        <p:txBody>
          <a:bodyPr>
            <a:spAutoFit/>
          </a:bodyPr>
          <a:lstStyle/>
          <a:p>
            <a:r>
              <a:rPr lang="fr-FR" dirty="0"/>
              <a:t>&lt;?</a:t>
            </a:r>
            <a:r>
              <a:rPr lang="fr-FR" dirty="0" err="1"/>
              <a:t>php</a:t>
            </a:r>
            <a:endParaRPr lang="fr-FR" dirty="0"/>
          </a:p>
          <a:p>
            <a:r>
              <a:rPr lang="fr-FR" dirty="0"/>
              <a:t>$a = "PHP";</a:t>
            </a:r>
          </a:p>
          <a:p>
            <a:r>
              <a:rPr lang="fr-FR" dirty="0"/>
              <a:t>$b = "MySQL";</a:t>
            </a:r>
          </a:p>
          <a:p>
            <a:r>
              <a:rPr lang="fr-FR" dirty="0"/>
              <a:t>$c = "Utilisez ".$a." et ".$b. " pour construire un site dynamique";</a:t>
            </a:r>
          </a:p>
          <a:p>
            <a:r>
              <a:rPr lang="fr-FR" dirty="0" err="1"/>
              <a:t>echo</a:t>
            </a:r>
            <a:r>
              <a:rPr lang="fr-FR" dirty="0"/>
              <a:t> $c;</a:t>
            </a:r>
          </a:p>
          <a:p>
            <a:r>
              <a:rPr lang="fr-FR" dirty="0"/>
              <a:t>?&gt;</a:t>
            </a:r>
          </a:p>
        </p:txBody>
      </p:sp>
      <p:pic>
        <p:nvPicPr>
          <p:cNvPr id="6" name="Image 5" descr="1.png"/>
          <p:cNvPicPr>
            <a:picLocks noChangeAspect="1"/>
          </p:cNvPicPr>
          <p:nvPr/>
        </p:nvPicPr>
        <p:blipFill>
          <a:blip r:embed="rId2"/>
          <a:stretch>
            <a:fillRect/>
          </a:stretch>
        </p:blipFill>
        <p:spPr>
          <a:xfrm>
            <a:off x="5880098" y="4143380"/>
            <a:ext cx="5226477" cy="2000000"/>
          </a:xfrm>
          <a:prstGeom prst="rect">
            <a:avLst/>
          </a:prstGeom>
        </p:spPr>
      </p:pic>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1212043" y="274639"/>
            <a:ext cx="10811723" cy="725487"/>
          </a:xfrm>
        </p:spPr>
        <p:txBody>
          <a:bodyPr/>
          <a:lstStyle/>
          <a:p>
            <a:pPr>
              <a:defRPr/>
            </a:pPr>
            <a:r>
              <a:rPr lang="fr-FR" sz="3200" b="1" dirty="0"/>
              <a:t>Les instructions conditionnelles</a:t>
            </a:r>
            <a:endParaRPr lang="en-US" sz="3200" b="1" dirty="0"/>
          </a:p>
        </p:txBody>
      </p:sp>
      <p:sp>
        <p:nvSpPr>
          <p:cNvPr id="55299" name="Rectangle 3"/>
          <p:cNvSpPr>
            <a:spLocks noGrp="1" noChangeArrowheads="1"/>
          </p:cNvSpPr>
          <p:nvPr>
            <p:ph sz="quarter" idx="1"/>
          </p:nvPr>
        </p:nvSpPr>
        <p:spPr>
          <a:xfrm>
            <a:off x="1236628" y="1524000"/>
            <a:ext cx="10579275" cy="4800600"/>
          </a:xfrm>
        </p:spPr>
        <p:txBody>
          <a:bodyPr>
            <a:normAutofit fontScale="92500" lnSpcReduction="10000"/>
          </a:bodyPr>
          <a:lstStyle/>
          <a:p>
            <a:pPr eaLnBrk="1" hangingPunct="1">
              <a:lnSpc>
                <a:spcPct val="90000"/>
              </a:lnSpc>
            </a:pPr>
            <a:r>
              <a:rPr lang="fr-FR" dirty="0">
                <a:latin typeface="Book Antiqua" pitchFamily="18" charset="0"/>
              </a:rPr>
              <a:t>L'instruction if</a:t>
            </a:r>
          </a:p>
          <a:p>
            <a:pPr lvl="1" eaLnBrk="1" hangingPunct="1">
              <a:lnSpc>
                <a:spcPct val="90000"/>
              </a:lnSpc>
            </a:pPr>
            <a:r>
              <a:rPr lang="fr-FR" sz="2000" dirty="0">
                <a:solidFill>
                  <a:srgbClr val="FF0000"/>
                </a:solidFill>
                <a:latin typeface="Book Antiqua" pitchFamily="18" charset="0"/>
              </a:rPr>
              <a:t>if (condition réalisée) { liste d'instructions }</a:t>
            </a:r>
            <a:r>
              <a:rPr lang="fr-FR" dirty="0">
                <a:solidFill>
                  <a:srgbClr val="FF0000"/>
                </a:solidFill>
                <a:latin typeface="Book Antiqua" pitchFamily="18" charset="0"/>
              </a:rPr>
              <a:t> </a:t>
            </a:r>
          </a:p>
          <a:p>
            <a:pPr lvl="1" eaLnBrk="1" hangingPunct="1">
              <a:lnSpc>
                <a:spcPct val="90000"/>
              </a:lnSpc>
              <a:buFont typeface="Wingdings" pitchFamily="2" charset="2"/>
              <a:buNone/>
            </a:pPr>
            <a:endParaRPr lang="fr-FR" sz="1000" dirty="0">
              <a:latin typeface="Book Antiqua" pitchFamily="18" charset="0"/>
            </a:endParaRPr>
          </a:p>
          <a:p>
            <a:pPr eaLnBrk="1" hangingPunct="1">
              <a:lnSpc>
                <a:spcPct val="90000"/>
              </a:lnSpc>
            </a:pPr>
            <a:r>
              <a:rPr lang="fr-FR" dirty="0">
                <a:latin typeface="Book Antiqua" pitchFamily="18" charset="0"/>
              </a:rPr>
              <a:t>L'instruction if ... </a:t>
            </a:r>
            <a:r>
              <a:rPr lang="fr-FR" dirty="0" err="1">
                <a:latin typeface="Book Antiqua" pitchFamily="18" charset="0"/>
              </a:rPr>
              <a:t>Else</a:t>
            </a:r>
            <a:endParaRPr lang="fr-FR" dirty="0">
              <a:latin typeface="Book Antiqua" pitchFamily="18" charset="0"/>
            </a:endParaRPr>
          </a:p>
          <a:p>
            <a:pPr lvl="1" eaLnBrk="1" hangingPunct="1">
              <a:lnSpc>
                <a:spcPct val="90000"/>
              </a:lnSpc>
            </a:pPr>
            <a:r>
              <a:rPr lang="fr-FR" sz="2000" dirty="0">
                <a:solidFill>
                  <a:srgbClr val="FF0000"/>
                </a:solidFill>
                <a:latin typeface="Book Antiqua" pitchFamily="18" charset="0"/>
              </a:rPr>
              <a:t>if (condition réalisée) {liste d'instructions} </a:t>
            </a:r>
            <a:br>
              <a:rPr lang="fr-FR" sz="2000" dirty="0">
                <a:solidFill>
                  <a:srgbClr val="FF0000"/>
                </a:solidFill>
                <a:latin typeface="Book Antiqua" pitchFamily="18" charset="0"/>
              </a:rPr>
            </a:br>
            <a:r>
              <a:rPr lang="fr-FR" sz="2000" dirty="0" err="1">
                <a:solidFill>
                  <a:srgbClr val="FF0000"/>
                </a:solidFill>
                <a:latin typeface="Book Antiqua" pitchFamily="18" charset="0"/>
              </a:rPr>
              <a:t>else</a:t>
            </a:r>
            <a:r>
              <a:rPr lang="fr-FR" sz="2000" dirty="0">
                <a:solidFill>
                  <a:srgbClr val="FF0000"/>
                </a:solidFill>
                <a:latin typeface="Book Antiqua" pitchFamily="18" charset="0"/>
              </a:rPr>
              <a:t> { autre série d'instructions } </a:t>
            </a:r>
          </a:p>
          <a:p>
            <a:pPr lvl="1" eaLnBrk="1" hangingPunct="1">
              <a:lnSpc>
                <a:spcPct val="90000"/>
              </a:lnSpc>
              <a:buFont typeface="Wingdings" pitchFamily="2" charset="2"/>
              <a:buNone/>
            </a:pPr>
            <a:endParaRPr lang="fr-FR" sz="2000" dirty="0">
              <a:solidFill>
                <a:schemeClr val="hlink"/>
              </a:solidFill>
              <a:latin typeface="Book Antiqua" pitchFamily="18" charset="0"/>
            </a:endParaRPr>
          </a:p>
          <a:p>
            <a:pPr eaLnBrk="1" hangingPunct="1">
              <a:lnSpc>
                <a:spcPct val="90000"/>
              </a:lnSpc>
            </a:pPr>
            <a:r>
              <a:rPr lang="en-GB" dirty="0" err="1">
                <a:latin typeface="Book Antiqua" pitchFamily="18" charset="0"/>
              </a:rPr>
              <a:t>L'instruction</a:t>
            </a:r>
            <a:r>
              <a:rPr lang="en-GB" dirty="0">
                <a:latin typeface="Book Antiqua" pitchFamily="18" charset="0"/>
              </a:rPr>
              <a:t> if ... </a:t>
            </a:r>
            <a:r>
              <a:rPr lang="en-GB" dirty="0" err="1">
                <a:latin typeface="Book Antiqua" pitchFamily="18" charset="0"/>
              </a:rPr>
              <a:t>elseif</a:t>
            </a:r>
            <a:r>
              <a:rPr lang="en-GB" dirty="0">
                <a:latin typeface="Book Antiqua" pitchFamily="18" charset="0"/>
              </a:rPr>
              <a:t> ... Else</a:t>
            </a:r>
          </a:p>
          <a:p>
            <a:pPr lvl="1" eaLnBrk="1" hangingPunct="1">
              <a:lnSpc>
                <a:spcPct val="90000"/>
              </a:lnSpc>
            </a:pPr>
            <a:r>
              <a:rPr lang="fr-FR" sz="2000" dirty="0">
                <a:solidFill>
                  <a:srgbClr val="FF0000"/>
                </a:solidFill>
                <a:latin typeface="Book Antiqua" pitchFamily="18" charset="0"/>
              </a:rPr>
              <a:t>if (condition réalisée) {liste d'instructions} </a:t>
            </a:r>
            <a:br>
              <a:rPr lang="fr-FR" sz="2000" dirty="0">
                <a:solidFill>
                  <a:srgbClr val="FF0000"/>
                </a:solidFill>
                <a:latin typeface="Book Antiqua" pitchFamily="18" charset="0"/>
              </a:rPr>
            </a:br>
            <a:r>
              <a:rPr lang="fr-FR" sz="2000" dirty="0" err="1">
                <a:solidFill>
                  <a:srgbClr val="FF0000"/>
                </a:solidFill>
                <a:latin typeface="Book Antiqua" pitchFamily="18" charset="0"/>
              </a:rPr>
              <a:t>elseif</a:t>
            </a:r>
            <a:r>
              <a:rPr lang="fr-FR" sz="2000" dirty="0">
                <a:solidFill>
                  <a:srgbClr val="FF0000"/>
                </a:solidFill>
                <a:latin typeface="Book Antiqua" pitchFamily="18" charset="0"/>
              </a:rPr>
              <a:t> (autre condition ) {autre série d'instructions } </a:t>
            </a:r>
          </a:p>
          <a:p>
            <a:pPr lvl="1" eaLnBrk="1" hangingPunct="1">
              <a:lnSpc>
                <a:spcPct val="90000"/>
              </a:lnSpc>
              <a:buFont typeface="Wingdings" pitchFamily="2" charset="2"/>
              <a:buNone/>
            </a:pPr>
            <a:r>
              <a:rPr lang="fr-FR" sz="2000" dirty="0">
                <a:solidFill>
                  <a:srgbClr val="FF0000"/>
                </a:solidFill>
                <a:latin typeface="Book Antiqua" pitchFamily="18" charset="0"/>
              </a:rPr>
              <a:t>    </a:t>
            </a:r>
            <a:r>
              <a:rPr lang="fr-FR" sz="2000" dirty="0" err="1">
                <a:solidFill>
                  <a:srgbClr val="FF0000"/>
                </a:solidFill>
                <a:latin typeface="Book Antiqua" pitchFamily="18" charset="0"/>
              </a:rPr>
              <a:t>else</a:t>
            </a:r>
            <a:r>
              <a:rPr lang="fr-FR" sz="2000" dirty="0">
                <a:solidFill>
                  <a:srgbClr val="FF0000"/>
                </a:solidFill>
                <a:latin typeface="Book Antiqua" pitchFamily="18" charset="0"/>
              </a:rPr>
              <a:t> (dernière condition réalisée) { série d'instructions } </a:t>
            </a:r>
          </a:p>
          <a:p>
            <a:pPr lvl="1" eaLnBrk="1" hangingPunct="1">
              <a:lnSpc>
                <a:spcPct val="90000"/>
              </a:lnSpc>
              <a:buFont typeface="Wingdings" pitchFamily="2" charset="2"/>
              <a:buNone/>
            </a:pPr>
            <a:endParaRPr lang="en-GB" sz="2000" dirty="0">
              <a:solidFill>
                <a:schemeClr val="hlink"/>
              </a:solidFill>
              <a:latin typeface="Book Antiqua" pitchFamily="18" charset="0"/>
            </a:endParaRPr>
          </a:p>
          <a:p>
            <a:pPr eaLnBrk="1" hangingPunct="1">
              <a:lnSpc>
                <a:spcPct val="90000"/>
              </a:lnSpc>
            </a:pPr>
            <a:r>
              <a:rPr lang="fr-FR" dirty="0">
                <a:latin typeface="Book Antiqua" pitchFamily="18" charset="0"/>
              </a:rPr>
              <a:t>Opérateur ternaire </a:t>
            </a:r>
          </a:p>
          <a:p>
            <a:pPr lvl="1" eaLnBrk="1" hangingPunct="1">
              <a:lnSpc>
                <a:spcPct val="90000"/>
              </a:lnSpc>
            </a:pPr>
            <a:r>
              <a:rPr lang="fr-FR" sz="2000" dirty="0">
                <a:solidFill>
                  <a:srgbClr val="FF0000"/>
                </a:solidFill>
                <a:latin typeface="Book Antiqua" pitchFamily="18" charset="0"/>
              </a:rPr>
              <a:t>(condition) ? instruction si vrai : instruction si faux</a:t>
            </a:r>
          </a:p>
          <a:p>
            <a:pPr lvl="1" eaLnBrk="1" hangingPunct="1">
              <a:lnSpc>
                <a:spcPct val="90000"/>
              </a:lnSpc>
            </a:pPr>
            <a:endParaRPr lang="en-US" sz="2000" dirty="0">
              <a:solidFill>
                <a:schemeClr val="hlink"/>
              </a:solidFill>
              <a:latin typeface="Book Antiqua" pitchFamily="18" charset="0"/>
            </a:endParaRP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355179" y="71414"/>
            <a:ext cx="9954207" cy="796908"/>
          </a:xfrm>
        </p:spPr>
        <p:txBody>
          <a:bodyPr/>
          <a:lstStyle/>
          <a:p>
            <a:pPr eaLnBrk="1" fontAlgn="auto" hangingPunct="1">
              <a:spcAft>
                <a:spcPts val="0"/>
              </a:spcAft>
              <a:defRPr/>
            </a:pPr>
            <a:r>
              <a:rPr lang="fr-FR" sz="3200" b="1" dirty="0"/>
              <a:t>Les instructions de boucle</a:t>
            </a:r>
            <a:endParaRPr lang="en-US" sz="2400" dirty="0">
              <a:latin typeface="Arial" pitchFamily="34" charset="0"/>
            </a:endParaRPr>
          </a:p>
        </p:txBody>
      </p:sp>
      <p:sp>
        <p:nvSpPr>
          <p:cNvPr id="60419" name="Rectangle 3"/>
          <p:cNvSpPr>
            <a:spLocks noGrp="1" noChangeArrowheads="1"/>
          </p:cNvSpPr>
          <p:nvPr>
            <p:ph sz="quarter" idx="1"/>
          </p:nvPr>
        </p:nvSpPr>
        <p:spPr>
          <a:xfrm>
            <a:off x="1712369" y="1600201"/>
            <a:ext cx="9954207" cy="4873625"/>
          </a:xfrm>
        </p:spPr>
        <p:txBody>
          <a:bodyPr>
            <a:normAutofit lnSpcReduction="10000"/>
          </a:bodyPr>
          <a:lstStyle/>
          <a:p>
            <a:pPr eaLnBrk="1" hangingPunct="1">
              <a:lnSpc>
                <a:spcPct val="90000"/>
              </a:lnSpc>
            </a:pPr>
            <a:r>
              <a:rPr lang="fr-FR" dirty="0">
                <a:latin typeface="Book Antiqua" pitchFamily="18" charset="0"/>
              </a:rPr>
              <a:t>La boucle for</a:t>
            </a:r>
          </a:p>
          <a:p>
            <a:pPr lvl="1" algn="just" eaLnBrk="1" hangingPunct="1">
              <a:lnSpc>
                <a:spcPct val="90000"/>
              </a:lnSpc>
            </a:pPr>
            <a:r>
              <a:rPr lang="en-GB" sz="2000" dirty="0">
                <a:solidFill>
                  <a:srgbClr val="FF0000"/>
                </a:solidFill>
                <a:latin typeface="Book Antiqua" pitchFamily="18" charset="0"/>
              </a:rPr>
              <a:t>for ($</a:t>
            </a:r>
            <a:r>
              <a:rPr lang="en-GB" sz="2000" dirty="0" err="1">
                <a:solidFill>
                  <a:srgbClr val="FF0000"/>
                </a:solidFill>
                <a:latin typeface="Book Antiqua" pitchFamily="18" charset="0"/>
              </a:rPr>
              <a:t>i</a:t>
            </a:r>
            <a:r>
              <a:rPr lang="en-GB" sz="2000" dirty="0">
                <a:solidFill>
                  <a:srgbClr val="FF0000"/>
                </a:solidFill>
                <a:latin typeface="Book Antiqua" pitchFamily="18" charset="0"/>
              </a:rPr>
              <a:t>=1; $</a:t>
            </a:r>
            <a:r>
              <a:rPr lang="en-GB" sz="2000" dirty="0" err="1">
                <a:solidFill>
                  <a:srgbClr val="FF0000"/>
                </a:solidFill>
                <a:latin typeface="Book Antiqua" pitchFamily="18" charset="0"/>
              </a:rPr>
              <a:t>i</a:t>
            </a:r>
            <a:r>
              <a:rPr lang="en-GB" sz="2000" dirty="0">
                <a:solidFill>
                  <a:srgbClr val="FF0000"/>
                </a:solidFill>
                <a:latin typeface="Book Antiqua" pitchFamily="18" charset="0"/>
              </a:rPr>
              <a:t>&lt;6; $</a:t>
            </a:r>
            <a:r>
              <a:rPr lang="en-GB" sz="2000" dirty="0" err="1">
                <a:solidFill>
                  <a:srgbClr val="FF0000"/>
                </a:solidFill>
                <a:latin typeface="Book Antiqua" pitchFamily="18" charset="0"/>
              </a:rPr>
              <a:t>i</a:t>
            </a:r>
            <a:r>
              <a:rPr lang="en-GB" sz="2000" dirty="0">
                <a:solidFill>
                  <a:srgbClr val="FF0000"/>
                </a:solidFill>
                <a:latin typeface="Book Antiqua" pitchFamily="18" charset="0"/>
              </a:rPr>
              <a:t>++) { echo "$</a:t>
            </a:r>
            <a:r>
              <a:rPr lang="en-GB" sz="2000" dirty="0" err="1">
                <a:solidFill>
                  <a:srgbClr val="FF0000"/>
                </a:solidFill>
                <a:latin typeface="Book Antiqua" pitchFamily="18" charset="0"/>
              </a:rPr>
              <a:t>i</a:t>
            </a:r>
            <a:r>
              <a:rPr lang="en-GB" sz="2000" dirty="0">
                <a:solidFill>
                  <a:srgbClr val="FF0000"/>
                </a:solidFill>
                <a:latin typeface="Book Antiqua" pitchFamily="18" charset="0"/>
              </a:rPr>
              <a:t>&lt;</a:t>
            </a:r>
            <a:r>
              <a:rPr lang="en-GB" sz="2000" dirty="0" err="1">
                <a:solidFill>
                  <a:srgbClr val="FF0000"/>
                </a:solidFill>
                <a:latin typeface="Book Antiqua" pitchFamily="18" charset="0"/>
              </a:rPr>
              <a:t>br</a:t>
            </a:r>
            <a:r>
              <a:rPr lang="en-GB" sz="2000" dirty="0">
                <a:solidFill>
                  <a:srgbClr val="FF0000"/>
                </a:solidFill>
                <a:latin typeface="Book Antiqua" pitchFamily="18" charset="0"/>
              </a:rPr>
              <a:t>&gt;"; </a:t>
            </a:r>
            <a:r>
              <a:rPr lang="fr-FR" sz="2000" dirty="0">
                <a:solidFill>
                  <a:srgbClr val="FF0000"/>
                </a:solidFill>
                <a:latin typeface="Book Antiqua" pitchFamily="18" charset="0"/>
              </a:rPr>
              <a:t>}</a:t>
            </a:r>
          </a:p>
          <a:p>
            <a:pPr lvl="1" algn="just" eaLnBrk="1" hangingPunct="1">
              <a:lnSpc>
                <a:spcPct val="90000"/>
              </a:lnSpc>
              <a:buFont typeface="Wingdings" pitchFamily="2" charset="2"/>
              <a:buNone/>
            </a:pPr>
            <a:endParaRPr lang="fr-FR" sz="2000" dirty="0">
              <a:solidFill>
                <a:schemeClr val="hlink"/>
              </a:solidFill>
              <a:latin typeface="Book Antiqua" pitchFamily="18" charset="0"/>
            </a:endParaRPr>
          </a:p>
          <a:p>
            <a:pPr eaLnBrk="1" hangingPunct="1">
              <a:lnSpc>
                <a:spcPct val="90000"/>
              </a:lnSpc>
            </a:pPr>
            <a:r>
              <a:rPr lang="fr-FR" dirty="0">
                <a:latin typeface="Book Antiqua" pitchFamily="18" charset="0"/>
              </a:rPr>
              <a:t>La boucle </a:t>
            </a:r>
            <a:r>
              <a:rPr lang="fr-FR" dirty="0" err="1">
                <a:latin typeface="Book Antiqua" pitchFamily="18" charset="0"/>
              </a:rPr>
              <a:t>while</a:t>
            </a:r>
            <a:endParaRPr lang="fr-FR" dirty="0">
              <a:latin typeface="Book Antiqua" pitchFamily="18" charset="0"/>
            </a:endParaRPr>
          </a:p>
          <a:p>
            <a:pPr lvl="1" algn="just" eaLnBrk="1" hangingPunct="1">
              <a:lnSpc>
                <a:spcPct val="90000"/>
              </a:lnSpc>
            </a:pPr>
            <a:r>
              <a:rPr lang="fr-FR" sz="2000" dirty="0" err="1">
                <a:solidFill>
                  <a:srgbClr val="FF0000"/>
                </a:solidFill>
                <a:latin typeface="Book Antiqua" pitchFamily="18" charset="0"/>
              </a:rPr>
              <a:t>While</a:t>
            </a:r>
            <a:r>
              <a:rPr lang="fr-FR" sz="2000" dirty="0">
                <a:solidFill>
                  <a:srgbClr val="FF0000"/>
                </a:solidFill>
                <a:latin typeface="Book Antiqua" pitchFamily="18" charset="0"/>
              </a:rPr>
              <a:t>(condition) {bloc d’instructions ;}</a:t>
            </a:r>
          </a:p>
          <a:p>
            <a:pPr lvl="1" algn="just" eaLnBrk="1" hangingPunct="1">
              <a:lnSpc>
                <a:spcPct val="90000"/>
              </a:lnSpc>
            </a:pPr>
            <a:r>
              <a:rPr lang="en-GB" sz="2000" dirty="0">
                <a:solidFill>
                  <a:srgbClr val="FF0000"/>
                </a:solidFill>
                <a:latin typeface="Book Antiqua" pitchFamily="18" charset="0"/>
              </a:rPr>
              <a:t>While (condition) :Instruction1 ;Instruction2 ;</a:t>
            </a:r>
          </a:p>
          <a:p>
            <a:pPr lvl="1" algn="just" eaLnBrk="1" hangingPunct="1">
              <a:lnSpc>
                <a:spcPct val="90000"/>
              </a:lnSpc>
              <a:buFont typeface="Wingdings" pitchFamily="2" charset="2"/>
              <a:buNone/>
            </a:pPr>
            <a:r>
              <a:rPr lang="en-GB" sz="2000" dirty="0">
                <a:solidFill>
                  <a:srgbClr val="FF0000"/>
                </a:solidFill>
                <a:latin typeface="Book Antiqua" pitchFamily="18" charset="0"/>
              </a:rPr>
              <a:t>     …. </a:t>
            </a:r>
            <a:r>
              <a:rPr lang="en-GB" sz="2000" dirty="0" err="1">
                <a:solidFill>
                  <a:srgbClr val="FF0000"/>
                </a:solidFill>
                <a:latin typeface="Book Antiqua" pitchFamily="18" charset="0"/>
              </a:rPr>
              <a:t>endwhile</a:t>
            </a:r>
            <a:r>
              <a:rPr lang="en-GB" sz="2000" dirty="0">
                <a:solidFill>
                  <a:srgbClr val="FF0000"/>
                </a:solidFill>
                <a:latin typeface="Book Antiqua" pitchFamily="18" charset="0"/>
              </a:rPr>
              <a:t> ;</a:t>
            </a:r>
          </a:p>
          <a:p>
            <a:pPr lvl="1" algn="just" eaLnBrk="1" hangingPunct="1">
              <a:lnSpc>
                <a:spcPct val="90000"/>
              </a:lnSpc>
              <a:buFont typeface="Wingdings" pitchFamily="2" charset="2"/>
              <a:buNone/>
            </a:pPr>
            <a:endParaRPr lang="fr-FR" sz="2000" dirty="0">
              <a:solidFill>
                <a:schemeClr val="hlink"/>
              </a:solidFill>
              <a:latin typeface="Book Antiqua" pitchFamily="18" charset="0"/>
            </a:endParaRPr>
          </a:p>
          <a:p>
            <a:pPr eaLnBrk="1" hangingPunct="1">
              <a:lnSpc>
                <a:spcPct val="90000"/>
              </a:lnSpc>
            </a:pPr>
            <a:r>
              <a:rPr lang="en-GB" dirty="0">
                <a:latin typeface="Book Antiqua" pitchFamily="18" charset="0"/>
              </a:rPr>
              <a:t>La boucle do…while</a:t>
            </a:r>
            <a:endParaRPr lang="fr-FR" dirty="0">
              <a:latin typeface="Book Antiqua" pitchFamily="18" charset="0"/>
            </a:endParaRPr>
          </a:p>
          <a:p>
            <a:pPr lvl="1" algn="just" eaLnBrk="1" hangingPunct="1">
              <a:lnSpc>
                <a:spcPct val="90000"/>
              </a:lnSpc>
            </a:pPr>
            <a:r>
              <a:rPr lang="en-GB" sz="2000" dirty="0">
                <a:solidFill>
                  <a:srgbClr val="FF0000"/>
                </a:solidFill>
                <a:latin typeface="Book Antiqua" pitchFamily="18" charset="0"/>
              </a:rPr>
              <a:t>Do {bloc </a:t>
            </a:r>
            <a:r>
              <a:rPr lang="en-GB" sz="2000" dirty="0" err="1">
                <a:solidFill>
                  <a:srgbClr val="FF0000"/>
                </a:solidFill>
                <a:latin typeface="Book Antiqua" pitchFamily="18" charset="0"/>
              </a:rPr>
              <a:t>d’instructions</a:t>
            </a:r>
            <a:r>
              <a:rPr lang="en-GB" sz="2000" dirty="0">
                <a:solidFill>
                  <a:srgbClr val="FF0000"/>
                </a:solidFill>
                <a:latin typeface="Book Antiqua" pitchFamily="18" charset="0"/>
              </a:rPr>
              <a:t> ;}while(condition) ;</a:t>
            </a:r>
            <a:endParaRPr lang="fr-FR" sz="2000" dirty="0">
              <a:solidFill>
                <a:srgbClr val="FF0000"/>
              </a:solidFill>
              <a:latin typeface="Book Antiqua" pitchFamily="18" charset="0"/>
            </a:endParaRPr>
          </a:p>
          <a:p>
            <a:pPr lvl="1" algn="just" eaLnBrk="1" hangingPunct="1">
              <a:lnSpc>
                <a:spcPct val="90000"/>
              </a:lnSpc>
              <a:buFont typeface="Wingdings" pitchFamily="2" charset="2"/>
              <a:buNone/>
            </a:pPr>
            <a:endParaRPr lang="en-US" sz="2000" dirty="0">
              <a:solidFill>
                <a:schemeClr val="hlink"/>
              </a:solidFill>
              <a:latin typeface="Book Antiqua" pitchFamily="18" charset="0"/>
            </a:endParaRPr>
          </a:p>
          <a:p>
            <a:pPr eaLnBrk="1" hangingPunct="1">
              <a:lnSpc>
                <a:spcPct val="90000"/>
              </a:lnSpc>
            </a:pPr>
            <a:r>
              <a:rPr lang="en-GB" dirty="0">
                <a:latin typeface="Book Antiqua" pitchFamily="18" charset="0"/>
              </a:rPr>
              <a:t>La boucle </a:t>
            </a:r>
            <a:r>
              <a:rPr lang="en-GB" dirty="0" err="1">
                <a:latin typeface="Book Antiqua" pitchFamily="18" charset="0"/>
              </a:rPr>
              <a:t>foreach</a:t>
            </a:r>
            <a:endParaRPr lang="fr-FR" dirty="0">
              <a:latin typeface="Book Antiqua" pitchFamily="18" charset="0"/>
            </a:endParaRPr>
          </a:p>
          <a:p>
            <a:pPr lvl="1" eaLnBrk="1" hangingPunct="1">
              <a:lnSpc>
                <a:spcPct val="90000"/>
              </a:lnSpc>
            </a:pPr>
            <a:r>
              <a:rPr lang="fr-FR" sz="2000" dirty="0" err="1">
                <a:solidFill>
                  <a:srgbClr val="FF0000"/>
                </a:solidFill>
                <a:latin typeface="Book Antiqua" pitchFamily="18" charset="0"/>
              </a:rPr>
              <a:t>Foreach</a:t>
            </a:r>
            <a:r>
              <a:rPr lang="fr-FR" sz="2000" dirty="0">
                <a:solidFill>
                  <a:srgbClr val="FF0000"/>
                </a:solidFill>
                <a:latin typeface="Book Antiqua" pitchFamily="18" charset="0"/>
              </a:rPr>
              <a:t> ($tableau as $valeur) {</a:t>
            </a:r>
            <a:r>
              <a:rPr lang="fr-FR" sz="2000" dirty="0" err="1">
                <a:solidFill>
                  <a:srgbClr val="FF0000"/>
                </a:solidFill>
                <a:latin typeface="Book Antiqua" pitchFamily="18" charset="0"/>
              </a:rPr>
              <a:t>insts</a:t>
            </a:r>
            <a:r>
              <a:rPr lang="fr-FR" sz="2000" dirty="0">
                <a:solidFill>
                  <a:srgbClr val="FF0000"/>
                </a:solidFill>
                <a:latin typeface="Book Antiqua" pitchFamily="18" charset="0"/>
              </a:rPr>
              <a:t> utilisant $valeur ;}</a:t>
            </a:r>
          </a:p>
          <a:p>
            <a:pPr lvl="1" eaLnBrk="1" hangingPunct="1">
              <a:lnSpc>
                <a:spcPct val="90000"/>
              </a:lnSpc>
            </a:pPr>
            <a:endParaRPr lang="en-US" sz="2000" dirty="0">
              <a:solidFill>
                <a:schemeClr val="hlink"/>
              </a:solidFill>
              <a:latin typeface="Book Antiqua" pitchFamily="18" charset="0"/>
            </a:endParaRP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303" y="-24"/>
            <a:ext cx="9954207" cy="939784"/>
          </a:xfrm>
        </p:spPr>
        <p:txBody>
          <a:bodyPr/>
          <a:lstStyle/>
          <a:p>
            <a:r>
              <a:rPr lang="fr-FR" dirty="0"/>
              <a:t>LES TABLEAUX</a:t>
            </a:r>
          </a:p>
        </p:txBody>
      </p:sp>
      <p:sp>
        <p:nvSpPr>
          <p:cNvPr id="3" name="Espace réservé du contenu 2"/>
          <p:cNvSpPr>
            <a:spLocks noGrp="1"/>
          </p:cNvSpPr>
          <p:nvPr>
            <p:ph sz="quarter" idx="1"/>
          </p:nvPr>
        </p:nvSpPr>
        <p:spPr>
          <a:xfrm>
            <a:off x="1308066" y="1428736"/>
            <a:ext cx="9954207" cy="4873752"/>
          </a:xfrm>
        </p:spPr>
        <p:txBody>
          <a:bodyPr/>
          <a:lstStyle/>
          <a:p>
            <a:pPr algn="just">
              <a:buNone/>
            </a:pPr>
            <a:r>
              <a:rPr lang="fr-FR" sz="1800" dirty="0"/>
              <a:t>Les tableaux représentent un type composé car ils permettent de stocker sous un même nom de variable plusieurs valeurs indépendantes d’un des types de base que vous venez de voir. C’est comme un tiroir divisé en compartiments. Chaque compartiment, que nous nommerons un élément du tableau, est repéré par un indice numérique (le premier ayant par défaut la valeur 0 et non 1). D’où l’expression de tableau indicé.</a:t>
            </a:r>
          </a:p>
          <a:p>
            <a:pPr algn="just">
              <a:buNone/>
            </a:pPr>
            <a:r>
              <a:rPr lang="fr-FR" sz="1800" dirty="0"/>
              <a:t>Chaque élément peut aussi être identifié par une étiquette, qui est une chaîne de caractères ou une variable de type string, nommée clé, associée à l’élément du tableau. Ce type de tableau est appelé tableau associatif.</a:t>
            </a:r>
          </a:p>
          <a:p>
            <a:pPr algn="just">
              <a:buNone/>
            </a:pPr>
            <a:r>
              <a:rPr lang="fr-FR" sz="1800" dirty="0"/>
              <a:t>Les éléments de ces tableaux peuvent être de type </a:t>
            </a:r>
            <a:r>
              <a:rPr lang="fr-FR" sz="1800" dirty="0" err="1"/>
              <a:t>integer</a:t>
            </a:r>
            <a:r>
              <a:rPr lang="fr-FR" sz="1800" dirty="0"/>
              <a:t>, double, </a:t>
            </a:r>
            <a:r>
              <a:rPr lang="fr-FR" sz="1800" dirty="0" err="1"/>
              <a:t>boolean</a:t>
            </a:r>
            <a:r>
              <a:rPr lang="fr-FR" sz="1800" dirty="0"/>
              <a:t>, string ou même </a:t>
            </a:r>
            <a:r>
              <a:rPr lang="fr-FR" sz="1800" dirty="0" err="1"/>
              <a:t>array</a:t>
            </a:r>
            <a:r>
              <a:rPr lang="fr-FR" sz="1800" dirty="0"/>
              <a:t>, ce qui permet de créer des tableaux de tableaux, c’est-à-dire des tableaux multidimensionnels, ce que PHP ne permet pas explicitement, contrairement à d’autres langages.</a:t>
            </a: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303" y="-71462"/>
            <a:ext cx="9954207" cy="796908"/>
          </a:xfrm>
        </p:spPr>
        <p:txBody>
          <a:bodyPr/>
          <a:lstStyle/>
          <a:p>
            <a:r>
              <a:rPr lang="fr-FR" dirty="0"/>
              <a:t>Les tableaux</a:t>
            </a:r>
          </a:p>
        </p:txBody>
      </p:sp>
      <p:sp>
        <p:nvSpPr>
          <p:cNvPr id="3" name="Espace réservé du contenu 2"/>
          <p:cNvSpPr>
            <a:spLocks noGrp="1"/>
          </p:cNvSpPr>
          <p:nvPr>
            <p:ph sz="quarter" idx="1"/>
          </p:nvPr>
        </p:nvSpPr>
        <p:spPr>
          <a:xfrm>
            <a:off x="1212303" y="1071546"/>
            <a:ext cx="9954207" cy="1428760"/>
          </a:xfrm>
        </p:spPr>
        <p:txBody>
          <a:bodyPr/>
          <a:lstStyle/>
          <a:p>
            <a:r>
              <a:rPr lang="fr-FR" u="sng" dirty="0">
                <a:solidFill>
                  <a:srgbClr val="FF0000"/>
                </a:solidFill>
                <a:effectLst>
                  <a:outerShdw blurRad="38100" dist="38100" dir="2700000" algn="tl">
                    <a:srgbClr val="000000">
                      <a:alpha val="43137"/>
                    </a:srgbClr>
                  </a:outerShdw>
                </a:effectLst>
              </a:rPr>
              <a:t>Construire un tableau numéroté</a:t>
            </a:r>
          </a:p>
          <a:p>
            <a:pPr>
              <a:buNone/>
            </a:pPr>
            <a:r>
              <a:rPr lang="fr-FR" dirty="0"/>
              <a:t>Pour créer un tableau numéroté en PHP, on utilise généralement la fonction </a:t>
            </a:r>
            <a:r>
              <a:rPr lang="fr-FR" dirty="0" err="1">
                <a:solidFill>
                  <a:srgbClr val="FF0000"/>
                </a:solidFill>
                <a:effectLst>
                  <a:outerShdw blurRad="38100" dist="38100" dir="2700000" algn="tl">
                    <a:srgbClr val="000000">
                      <a:alpha val="43137"/>
                    </a:srgbClr>
                  </a:outerShdw>
                </a:effectLst>
              </a:rPr>
              <a:t>array</a:t>
            </a:r>
            <a:r>
              <a:rPr lang="fr-FR" dirty="0"/>
              <a:t>.</a:t>
            </a:r>
          </a:p>
          <a:p>
            <a:pPr>
              <a:buNone/>
            </a:pPr>
            <a:endParaRPr lang="fr-FR" dirty="0"/>
          </a:p>
        </p:txBody>
      </p:sp>
      <p:sp>
        <p:nvSpPr>
          <p:cNvPr id="4" name="Rectangle 3"/>
          <p:cNvSpPr/>
          <p:nvPr/>
        </p:nvSpPr>
        <p:spPr>
          <a:xfrm>
            <a:off x="4201615" y="626014"/>
            <a:ext cx="2981137" cy="400110"/>
          </a:xfrm>
          <a:prstGeom prst="rect">
            <a:avLst/>
          </a:prstGeom>
        </p:spPr>
        <p:txBody>
          <a:bodyPr wrap="none">
            <a:spAutoFit/>
          </a:bodyPr>
          <a:lstStyle/>
          <a:p>
            <a:r>
              <a:rPr lang="fr-FR" sz="2000" b="1" dirty="0">
                <a:solidFill>
                  <a:srgbClr val="FF0000"/>
                </a:solidFill>
                <a:effectLst>
                  <a:outerShdw blurRad="38100" dist="38100" dir="2700000" algn="tl">
                    <a:srgbClr val="000000">
                      <a:alpha val="43137"/>
                    </a:srgbClr>
                  </a:outerShdw>
                </a:effectLst>
              </a:rPr>
              <a:t>Les tableaux numérotés</a:t>
            </a:r>
          </a:p>
        </p:txBody>
      </p:sp>
      <p:sp>
        <p:nvSpPr>
          <p:cNvPr id="5" name="Rectangle 4"/>
          <p:cNvSpPr/>
          <p:nvPr/>
        </p:nvSpPr>
        <p:spPr>
          <a:xfrm>
            <a:off x="1154410" y="3357563"/>
            <a:ext cx="9071340" cy="1200329"/>
          </a:xfrm>
          <a:prstGeom prst="rect">
            <a:avLst/>
          </a:prstGeom>
        </p:spPr>
        <p:txBody>
          <a:bodyPr wrap="square">
            <a:spAutoFit/>
          </a:bodyPr>
          <a:lstStyle/>
          <a:p>
            <a:r>
              <a:rPr lang="fr-FR" dirty="0"/>
              <a:t>&lt;?</a:t>
            </a:r>
            <a:r>
              <a:rPr lang="fr-FR" dirty="0" err="1"/>
              <a:t>php</a:t>
            </a:r>
            <a:endParaRPr lang="fr-FR" dirty="0"/>
          </a:p>
          <a:p>
            <a:r>
              <a:rPr lang="fr-FR" dirty="0"/>
              <a:t>// La fonction </a:t>
            </a:r>
            <a:r>
              <a:rPr lang="fr-FR" dirty="0" err="1"/>
              <a:t>array</a:t>
            </a:r>
            <a:r>
              <a:rPr lang="fr-FR" dirty="0"/>
              <a:t> permet de créer un </a:t>
            </a:r>
            <a:r>
              <a:rPr lang="fr-FR" dirty="0" err="1"/>
              <a:t>array</a:t>
            </a:r>
            <a:endParaRPr lang="fr-FR" dirty="0"/>
          </a:p>
          <a:p>
            <a:r>
              <a:rPr lang="fr-FR" dirty="0">
                <a:solidFill>
                  <a:srgbClr val="FF0000"/>
                </a:solidFill>
                <a:effectLst>
                  <a:outerShdw blurRad="38100" dist="38100" dir="2700000" algn="tl">
                    <a:srgbClr val="000000">
                      <a:alpha val="43137"/>
                    </a:srgbClr>
                  </a:outerShdw>
                </a:effectLst>
              </a:rPr>
              <a:t>$</a:t>
            </a:r>
            <a:r>
              <a:rPr lang="fr-FR" dirty="0" err="1">
                <a:solidFill>
                  <a:srgbClr val="FF0000"/>
                </a:solidFill>
                <a:effectLst>
                  <a:outerShdw blurRad="38100" dist="38100" dir="2700000" algn="tl">
                    <a:srgbClr val="000000">
                      <a:alpha val="43137"/>
                    </a:srgbClr>
                  </a:outerShdw>
                </a:effectLst>
              </a:rPr>
              <a:t>prenoms</a:t>
            </a:r>
            <a:r>
              <a:rPr lang="fr-FR" dirty="0">
                <a:solidFill>
                  <a:srgbClr val="FF0000"/>
                </a:solidFill>
                <a:effectLst>
                  <a:outerShdw blurRad="38100" dist="38100" dir="2700000" algn="tl">
                    <a:srgbClr val="000000">
                      <a:alpha val="43137"/>
                    </a:srgbClr>
                  </a:outerShdw>
                </a:effectLst>
              </a:rPr>
              <a:t> = </a:t>
            </a:r>
            <a:r>
              <a:rPr lang="fr-FR" dirty="0" err="1">
                <a:solidFill>
                  <a:srgbClr val="FF0000"/>
                </a:solidFill>
                <a:effectLst>
                  <a:outerShdw blurRad="38100" dist="38100" dir="2700000" algn="tl">
                    <a:srgbClr val="000000">
                      <a:alpha val="43137"/>
                    </a:srgbClr>
                  </a:outerShdw>
                </a:effectLst>
              </a:rPr>
              <a:t>array</a:t>
            </a:r>
            <a:r>
              <a:rPr lang="fr-FR" dirty="0">
                <a:solidFill>
                  <a:srgbClr val="FF0000"/>
                </a:solidFill>
                <a:effectLst>
                  <a:outerShdw blurRad="38100" dist="38100" dir="2700000" algn="tl">
                    <a:srgbClr val="000000">
                      <a:alpha val="43137"/>
                    </a:srgbClr>
                  </a:outerShdw>
                </a:effectLst>
              </a:rPr>
              <a:t> ('François', 'Michel', 'Nicole', 'Véronique', 'Benoît');</a:t>
            </a:r>
          </a:p>
          <a:p>
            <a:r>
              <a:rPr lang="fr-FR" dirty="0"/>
              <a:t>?&gt;</a:t>
            </a:r>
          </a:p>
        </p:txBody>
      </p:sp>
      <p:sp>
        <p:nvSpPr>
          <p:cNvPr id="6" name="Rectangle 5"/>
          <p:cNvSpPr/>
          <p:nvPr/>
        </p:nvSpPr>
        <p:spPr>
          <a:xfrm>
            <a:off x="1264747" y="4752298"/>
            <a:ext cx="10759019" cy="646331"/>
          </a:xfrm>
          <a:prstGeom prst="rect">
            <a:avLst/>
          </a:prstGeom>
        </p:spPr>
        <p:txBody>
          <a:bodyPr wrap="square">
            <a:spAutoFit/>
          </a:bodyPr>
          <a:lstStyle/>
          <a:p>
            <a:r>
              <a:rPr lang="fr-FR" dirty="0"/>
              <a:t>L'ordre a beaucoup d'importance. Le premier élément ("François") aura le n°0, ensuite Michel le n°1, etc.</a:t>
            </a:r>
          </a:p>
        </p:txBody>
      </p:sp>
      <p:sp>
        <p:nvSpPr>
          <p:cNvPr id="7" name="Rectangle 6"/>
          <p:cNvSpPr/>
          <p:nvPr/>
        </p:nvSpPr>
        <p:spPr>
          <a:xfrm>
            <a:off x="1269876" y="5629319"/>
            <a:ext cx="10044094" cy="400110"/>
          </a:xfrm>
          <a:prstGeom prst="rect">
            <a:avLst/>
          </a:prstGeom>
          <a:solidFill>
            <a:schemeClr val="bg2"/>
          </a:solidFill>
          <a:ln>
            <a:solidFill>
              <a:schemeClr val="accent1"/>
            </a:solidFill>
          </a:ln>
        </p:spPr>
        <p:txBody>
          <a:bodyPr wrap="square">
            <a:spAutoFit/>
          </a:bodyPr>
          <a:lstStyle/>
          <a:p>
            <a:pPr algn="ctr"/>
            <a:r>
              <a:rPr lang="fr-FR" sz="2000" dirty="0">
                <a:effectLst>
                  <a:outerShdw blurRad="38100" dist="38100" dir="2700000" algn="tl">
                    <a:srgbClr val="000000">
                      <a:alpha val="43137"/>
                    </a:srgbClr>
                  </a:outerShdw>
                </a:effectLst>
              </a:rPr>
              <a:t>Un tableau commence toujours par l’indice zéro </a:t>
            </a:r>
          </a:p>
        </p:txBody>
      </p:sp>
      <p:sp>
        <p:nvSpPr>
          <p:cNvPr id="8" name="Rectangle 7"/>
          <p:cNvSpPr/>
          <p:nvPr/>
        </p:nvSpPr>
        <p:spPr>
          <a:xfrm>
            <a:off x="1343552" y="2787445"/>
            <a:ext cx="9071340" cy="400110"/>
          </a:xfrm>
          <a:prstGeom prst="rect">
            <a:avLst/>
          </a:prstGeom>
          <a:solidFill>
            <a:schemeClr val="bg2"/>
          </a:solidFill>
          <a:ln>
            <a:solidFill>
              <a:schemeClr val="accent1"/>
            </a:solidFill>
          </a:ln>
        </p:spPr>
        <p:txBody>
          <a:bodyPr wrap="square">
            <a:spAutoFit/>
          </a:bodyPr>
          <a:lstStyle/>
          <a:p>
            <a:pPr>
              <a:buNone/>
            </a:pPr>
            <a:r>
              <a:rPr lang="fr-FR" sz="2000" dirty="0"/>
              <a:t>$tab = </a:t>
            </a:r>
            <a:r>
              <a:rPr lang="fr-FR" sz="2000" dirty="0" err="1"/>
              <a:t>array</a:t>
            </a:r>
            <a:r>
              <a:rPr lang="fr-FR" sz="2000" dirty="0"/>
              <a:t>(valeur0,valeur1,…,</a:t>
            </a:r>
            <a:r>
              <a:rPr lang="fr-FR" sz="2000" dirty="0" err="1"/>
              <a:t>valeurN</a:t>
            </a:r>
            <a:r>
              <a:rPr lang="fr-FR" sz="2000" dirty="0"/>
              <a:t>)</a:t>
            </a:r>
          </a:p>
        </p:txBody>
      </p:sp>
      <p:sp>
        <p:nvSpPr>
          <p:cNvPr id="9" name="Rectangle 8"/>
          <p:cNvSpPr/>
          <p:nvPr/>
        </p:nvSpPr>
        <p:spPr>
          <a:xfrm>
            <a:off x="1154409" y="2416726"/>
            <a:ext cx="3021340" cy="369332"/>
          </a:xfrm>
          <a:prstGeom prst="rect">
            <a:avLst/>
          </a:prstGeom>
        </p:spPr>
        <p:txBody>
          <a:bodyPr wrap="none">
            <a:spAutoFit/>
          </a:bodyPr>
          <a:lstStyle/>
          <a:p>
            <a:r>
              <a:rPr lang="fr-FR" dirty="0"/>
              <a:t>La syntaxe est la suivante :</a:t>
            </a: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3741" y="-24"/>
            <a:ext cx="9954207" cy="714380"/>
          </a:xfrm>
        </p:spPr>
        <p:txBody>
          <a:bodyPr/>
          <a:lstStyle/>
          <a:p>
            <a:r>
              <a:rPr lang="fr-FR" dirty="0"/>
              <a:t>Les tableaux</a:t>
            </a:r>
          </a:p>
        </p:txBody>
      </p:sp>
      <p:sp>
        <p:nvSpPr>
          <p:cNvPr id="4" name="Rectangle 3"/>
          <p:cNvSpPr/>
          <p:nvPr/>
        </p:nvSpPr>
        <p:spPr>
          <a:xfrm>
            <a:off x="1352052" y="1142984"/>
            <a:ext cx="8385698" cy="646331"/>
          </a:xfrm>
          <a:prstGeom prst="rect">
            <a:avLst/>
          </a:prstGeom>
        </p:spPr>
        <p:txBody>
          <a:bodyPr wrap="square">
            <a:spAutoFit/>
          </a:bodyPr>
          <a:lstStyle/>
          <a:p>
            <a:r>
              <a:rPr lang="fr-FR" dirty="0"/>
              <a:t>On peut  aussi créer manuellement le tableau case par case :</a:t>
            </a:r>
            <a:br>
              <a:rPr lang="fr-FR" dirty="0"/>
            </a:br>
            <a:endParaRPr lang="fr-FR" dirty="0"/>
          </a:p>
        </p:txBody>
      </p:sp>
      <p:sp>
        <p:nvSpPr>
          <p:cNvPr id="5" name="Rectangle 4"/>
          <p:cNvSpPr/>
          <p:nvPr/>
        </p:nvSpPr>
        <p:spPr>
          <a:xfrm>
            <a:off x="1347769" y="3857628"/>
            <a:ext cx="6094413" cy="1477328"/>
          </a:xfrm>
          <a:prstGeom prst="rect">
            <a:avLst/>
          </a:prstGeom>
          <a:solidFill>
            <a:schemeClr val="bg2"/>
          </a:solidFill>
        </p:spPr>
        <p:txBody>
          <a:bodyPr>
            <a:spAutoFit/>
          </a:bodyPr>
          <a:lstStyle/>
          <a:p>
            <a:r>
              <a:rPr lang="fr-FR" dirty="0"/>
              <a:t>&lt;?</a:t>
            </a:r>
            <a:r>
              <a:rPr lang="fr-FR" dirty="0" err="1"/>
              <a:t>php</a:t>
            </a:r>
            <a:endParaRPr lang="fr-FR" dirty="0"/>
          </a:p>
          <a:p>
            <a:r>
              <a:rPr lang="fr-FR" dirty="0"/>
              <a:t>$</a:t>
            </a:r>
            <a:r>
              <a:rPr lang="fr-FR" dirty="0" err="1"/>
              <a:t>prenoms</a:t>
            </a:r>
            <a:r>
              <a:rPr lang="fr-FR" dirty="0"/>
              <a:t>[] = 'François'; // Créera $</a:t>
            </a:r>
            <a:r>
              <a:rPr lang="fr-FR" dirty="0" err="1"/>
              <a:t>prenoms</a:t>
            </a:r>
            <a:r>
              <a:rPr lang="fr-FR" dirty="0"/>
              <a:t>[0]</a:t>
            </a:r>
          </a:p>
          <a:p>
            <a:r>
              <a:rPr lang="fr-FR" dirty="0"/>
              <a:t>$</a:t>
            </a:r>
            <a:r>
              <a:rPr lang="fr-FR" dirty="0" err="1"/>
              <a:t>prenoms</a:t>
            </a:r>
            <a:r>
              <a:rPr lang="fr-FR" dirty="0"/>
              <a:t>[] = 'Michel'; // Créera $</a:t>
            </a:r>
            <a:r>
              <a:rPr lang="fr-FR" dirty="0" err="1"/>
              <a:t>prenoms</a:t>
            </a:r>
            <a:r>
              <a:rPr lang="fr-FR" dirty="0"/>
              <a:t>[1]</a:t>
            </a:r>
          </a:p>
          <a:p>
            <a:r>
              <a:rPr lang="fr-FR" dirty="0"/>
              <a:t>$</a:t>
            </a:r>
            <a:r>
              <a:rPr lang="fr-FR" dirty="0" err="1"/>
              <a:t>prenoms</a:t>
            </a:r>
            <a:r>
              <a:rPr lang="fr-FR" dirty="0"/>
              <a:t>[] = 'Nicole'; // Créera $</a:t>
            </a:r>
            <a:r>
              <a:rPr lang="fr-FR" dirty="0" err="1"/>
              <a:t>prenoms</a:t>
            </a:r>
            <a:r>
              <a:rPr lang="fr-FR" dirty="0"/>
              <a:t>[2]</a:t>
            </a:r>
          </a:p>
          <a:p>
            <a:r>
              <a:rPr lang="fr-FR" dirty="0"/>
              <a:t>?&gt;</a:t>
            </a:r>
          </a:p>
        </p:txBody>
      </p:sp>
      <p:sp>
        <p:nvSpPr>
          <p:cNvPr id="6" name="Rectangle 5"/>
          <p:cNvSpPr/>
          <p:nvPr/>
        </p:nvSpPr>
        <p:spPr>
          <a:xfrm>
            <a:off x="1285883" y="1894777"/>
            <a:ext cx="6094413" cy="1477328"/>
          </a:xfrm>
          <a:prstGeom prst="rect">
            <a:avLst/>
          </a:prstGeom>
          <a:solidFill>
            <a:schemeClr val="bg2"/>
          </a:solidFill>
        </p:spPr>
        <p:txBody>
          <a:bodyPr>
            <a:spAutoFit/>
          </a:bodyPr>
          <a:lstStyle/>
          <a:p>
            <a:r>
              <a:rPr lang="fr-FR" dirty="0"/>
              <a:t>&lt;?</a:t>
            </a:r>
            <a:r>
              <a:rPr lang="fr-FR" dirty="0" err="1"/>
              <a:t>php</a:t>
            </a:r>
            <a:endParaRPr lang="fr-FR" dirty="0"/>
          </a:p>
          <a:p>
            <a:r>
              <a:rPr lang="fr-FR" dirty="0"/>
              <a:t>$</a:t>
            </a:r>
            <a:r>
              <a:rPr lang="fr-FR" dirty="0" err="1"/>
              <a:t>prenoms</a:t>
            </a:r>
            <a:r>
              <a:rPr lang="fr-FR" dirty="0"/>
              <a:t>[0] = 'François';</a:t>
            </a:r>
          </a:p>
          <a:p>
            <a:r>
              <a:rPr lang="fr-FR" dirty="0"/>
              <a:t>$</a:t>
            </a:r>
            <a:r>
              <a:rPr lang="fr-FR" dirty="0" err="1"/>
              <a:t>prenoms</a:t>
            </a:r>
            <a:r>
              <a:rPr lang="fr-FR" dirty="0"/>
              <a:t>[1] = 'Michel';</a:t>
            </a:r>
          </a:p>
          <a:p>
            <a:r>
              <a:rPr lang="fr-FR" dirty="0"/>
              <a:t>$</a:t>
            </a:r>
            <a:r>
              <a:rPr lang="fr-FR" dirty="0" err="1"/>
              <a:t>prenoms</a:t>
            </a:r>
            <a:r>
              <a:rPr lang="fr-FR" dirty="0"/>
              <a:t>[2] = 'Nicole';</a:t>
            </a:r>
          </a:p>
          <a:p>
            <a:r>
              <a:rPr lang="fr-FR" dirty="0"/>
              <a:t>?&gt;</a:t>
            </a:r>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303" y="-24"/>
            <a:ext cx="9954207" cy="868346"/>
          </a:xfrm>
        </p:spPr>
        <p:txBody>
          <a:bodyPr/>
          <a:lstStyle/>
          <a:p>
            <a:r>
              <a:rPr lang="fr-FR" b="1" dirty="0"/>
              <a:t>Les tableaux associatifs</a:t>
            </a:r>
            <a:endParaRPr lang="fr-FR" dirty="0"/>
          </a:p>
        </p:txBody>
      </p:sp>
      <p:sp>
        <p:nvSpPr>
          <p:cNvPr id="3" name="Espace réservé du contenu 2"/>
          <p:cNvSpPr>
            <a:spLocks noGrp="1"/>
          </p:cNvSpPr>
          <p:nvPr>
            <p:ph sz="quarter" idx="1"/>
          </p:nvPr>
        </p:nvSpPr>
        <p:spPr>
          <a:xfrm>
            <a:off x="1069427" y="1428736"/>
            <a:ext cx="9954207" cy="1071570"/>
          </a:xfrm>
        </p:spPr>
        <p:txBody>
          <a:bodyPr/>
          <a:lstStyle/>
          <a:p>
            <a:pPr algn="just"/>
            <a:r>
              <a:rPr lang="fr-FR" sz="2000" dirty="0"/>
              <a:t>Les tableaux associatifs fonctionnent sur le même principe, sauf qu'au lieu de numéroter les cases, on va les étiqueter en leur donnant à chacune un nom différent.</a:t>
            </a:r>
          </a:p>
        </p:txBody>
      </p:sp>
      <p:sp>
        <p:nvSpPr>
          <p:cNvPr id="4" name="Rectangle 3"/>
          <p:cNvSpPr/>
          <p:nvPr/>
        </p:nvSpPr>
        <p:spPr>
          <a:xfrm>
            <a:off x="908266" y="3244334"/>
            <a:ext cx="3920817" cy="400110"/>
          </a:xfrm>
          <a:prstGeom prst="rect">
            <a:avLst/>
          </a:prstGeom>
        </p:spPr>
        <p:txBody>
          <a:bodyPr wrap="none">
            <a:spAutoFit/>
          </a:bodyPr>
          <a:lstStyle/>
          <a:p>
            <a:r>
              <a:rPr lang="fr-FR" sz="2000" b="1" dirty="0">
                <a:solidFill>
                  <a:srgbClr val="FF0000"/>
                </a:solidFill>
                <a:effectLst>
                  <a:outerShdw blurRad="38100" dist="38100" dir="2700000" algn="tl">
                    <a:srgbClr val="000000">
                      <a:alpha val="43137"/>
                    </a:srgbClr>
                  </a:outerShdw>
                </a:effectLst>
              </a:rPr>
              <a:t>Construire un tableau associatif</a:t>
            </a:r>
          </a:p>
        </p:txBody>
      </p:sp>
      <p:sp>
        <p:nvSpPr>
          <p:cNvPr id="5" name="Rectangle 4"/>
          <p:cNvSpPr/>
          <p:nvPr/>
        </p:nvSpPr>
        <p:spPr>
          <a:xfrm>
            <a:off x="1171968" y="3857628"/>
            <a:ext cx="5098246" cy="2308324"/>
          </a:xfrm>
          <a:prstGeom prst="rect">
            <a:avLst/>
          </a:prstGeom>
        </p:spPr>
        <p:txBody>
          <a:bodyPr wrap="square">
            <a:spAutoFit/>
          </a:bodyPr>
          <a:lstStyle/>
          <a:p>
            <a:r>
              <a:rPr lang="fr-FR" dirty="0"/>
              <a:t>&lt;?</a:t>
            </a:r>
            <a:r>
              <a:rPr lang="fr-FR" dirty="0" err="1"/>
              <a:t>php</a:t>
            </a:r>
            <a:endParaRPr lang="fr-FR" dirty="0"/>
          </a:p>
          <a:p>
            <a:r>
              <a:rPr lang="fr-FR" dirty="0"/>
              <a:t>// On crée notre </a:t>
            </a:r>
            <a:r>
              <a:rPr lang="fr-FR" dirty="0" err="1"/>
              <a:t>array</a:t>
            </a:r>
            <a:r>
              <a:rPr lang="fr-FR" dirty="0"/>
              <a:t> $</a:t>
            </a:r>
            <a:r>
              <a:rPr lang="fr-FR" dirty="0" err="1"/>
              <a:t>coordonnees</a:t>
            </a:r>
            <a:endParaRPr lang="fr-FR" dirty="0"/>
          </a:p>
          <a:p>
            <a:r>
              <a:rPr lang="fr-FR" dirty="0"/>
              <a:t>$</a:t>
            </a:r>
            <a:r>
              <a:rPr lang="fr-FR" dirty="0" err="1"/>
              <a:t>coordonnees</a:t>
            </a:r>
            <a:r>
              <a:rPr lang="fr-FR" dirty="0"/>
              <a:t> = </a:t>
            </a:r>
            <a:r>
              <a:rPr lang="fr-FR" dirty="0" err="1"/>
              <a:t>array</a:t>
            </a:r>
            <a:r>
              <a:rPr lang="fr-FR" dirty="0"/>
              <a:t> (</a:t>
            </a:r>
          </a:p>
          <a:p>
            <a:r>
              <a:rPr lang="fr-FR" dirty="0"/>
              <a:t>    '</a:t>
            </a:r>
            <a:r>
              <a:rPr lang="fr-FR" dirty="0" err="1"/>
              <a:t>prenom</a:t>
            </a:r>
            <a:r>
              <a:rPr lang="fr-FR" dirty="0"/>
              <a:t>' =&gt; 'François',</a:t>
            </a:r>
          </a:p>
          <a:p>
            <a:r>
              <a:rPr lang="fr-FR" dirty="0"/>
              <a:t>    'nom' =&gt; 'Dupont',</a:t>
            </a:r>
          </a:p>
          <a:p>
            <a:r>
              <a:rPr lang="fr-FR" dirty="0"/>
              <a:t>    'adresse' =&gt; '3 Rue du Paradis',</a:t>
            </a:r>
          </a:p>
          <a:p>
            <a:r>
              <a:rPr lang="fr-FR" dirty="0"/>
              <a:t>    'ville' =&gt; 'Marseille');</a:t>
            </a:r>
          </a:p>
          <a:p>
            <a:r>
              <a:rPr lang="fr-FR" dirty="0"/>
              <a:t>?&gt;</a:t>
            </a:r>
          </a:p>
        </p:txBody>
      </p:sp>
      <p:sp>
        <p:nvSpPr>
          <p:cNvPr id="6" name="Rectangle 5"/>
          <p:cNvSpPr/>
          <p:nvPr/>
        </p:nvSpPr>
        <p:spPr>
          <a:xfrm>
            <a:off x="6270214" y="3857628"/>
            <a:ext cx="4922445" cy="646331"/>
          </a:xfrm>
          <a:prstGeom prst="rect">
            <a:avLst/>
          </a:prstGeom>
          <a:solidFill>
            <a:schemeClr val="bg2"/>
          </a:solidFill>
        </p:spPr>
        <p:txBody>
          <a:bodyPr wrap="square">
            <a:spAutoFit/>
          </a:bodyPr>
          <a:lstStyle/>
          <a:p>
            <a:r>
              <a:rPr lang="fr-FR" dirty="0"/>
              <a:t>une flèche </a:t>
            </a:r>
            <a:r>
              <a:rPr lang="fr-FR" b="1" dirty="0">
                <a:solidFill>
                  <a:srgbClr val="FF0000"/>
                </a:solidFill>
                <a:effectLst>
                  <a:outerShdw blurRad="38100" dist="38100" dir="2700000" algn="tl">
                    <a:srgbClr val="000000">
                      <a:alpha val="43137"/>
                    </a:srgbClr>
                  </a:outerShdw>
                </a:effectLst>
              </a:rPr>
              <a:t>(=&gt;)</a:t>
            </a:r>
            <a:r>
              <a:rPr lang="fr-FR" dirty="0"/>
              <a:t> pour dire "associé à". Par exemple, on dit "ville associé à Marseille".</a:t>
            </a:r>
          </a:p>
        </p:txBody>
      </p:sp>
      <p:sp>
        <p:nvSpPr>
          <p:cNvPr id="7" name="Rectangle 6"/>
          <p:cNvSpPr/>
          <p:nvPr/>
        </p:nvSpPr>
        <p:spPr>
          <a:xfrm>
            <a:off x="1212302" y="2500307"/>
            <a:ext cx="9628753" cy="646331"/>
          </a:xfrm>
          <a:prstGeom prst="rect">
            <a:avLst/>
          </a:prstGeom>
          <a:solidFill>
            <a:schemeClr val="bg2"/>
          </a:solidFill>
          <a:ln>
            <a:solidFill>
              <a:schemeClr val="accent1"/>
            </a:solidFill>
          </a:ln>
        </p:spPr>
        <p:txBody>
          <a:bodyPr wrap="square">
            <a:spAutoFit/>
          </a:bodyPr>
          <a:lstStyle/>
          <a:p>
            <a:r>
              <a:rPr lang="fr-FR" dirty="0"/>
              <a:t>La syntaxe est la suivante :</a:t>
            </a:r>
          </a:p>
          <a:p>
            <a:r>
              <a:rPr lang="fr-FR" dirty="0"/>
              <a:t>$</a:t>
            </a:r>
            <a:r>
              <a:rPr lang="fr-FR" dirty="0" err="1"/>
              <a:t>tabasso</a:t>
            </a:r>
            <a:r>
              <a:rPr lang="fr-FR" dirty="0"/>
              <a:t> = </a:t>
            </a:r>
            <a:r>
              <a:rPr lang="fr-FR" dirty="0" err="1"/>
              <a:t>array</a:t>
            </a:r>
            <a:r>
              <a:rPr lang="fr-FR" dirty="0"/>
              <a:t>("</a:t>
            </a:r>
            <a:r>
              <a:rPr lang="fr-FR" dirty="0" err="1"/>
              <a:t>cléA</a:t>
            </a:r>
            <a:r>
              <a:rPr lang="fr-FR" dirty="0"/>
              <a:t>"=&gt;</a:t>
            </a:r>
            <a:r>
              <a:rPr lang="fr-FR" dirty="0" err="1"/>
              <a:t>valeurA</a:t>
            </a:r>
            <a:r>
              <a:rPr lang="fr-FR" dirty="0"/>
              <a:t>, "</a:t>
            </a:r>
            <a:r>
              <a:rPr lang="fr-FR" dirty="0" err="1"/>
              <a:t>cléB</a:t>
            </a:r>
            <a:r>
              <a:rPr lang="fr-FR" dirty="0"/>
              <a:t>"=&gt;</a:t>
            </a:r>
            <a:r>
              <a:rPr lang="fr-FR" dirty="0" err="1"/>
              <a:t>valeurB</a:t>
            </a:r>
            <a:r>
              <a:rPr lang="fr-FR" dirty="0"/>
              <a:t>,… "</a:t>
            </a:r>
            <a:r>
              <a:rPr lang="fr-FR" dirty="0" err="1"/>
              <a:t>cléZ</a:t>
            </a:r>
            <a:r>
              <a:rPr lang="fr-FR" dirty="0"/>
              <a:t>"=&gt;</a:t>
            </a:r>
            <a:r>
              <a:rPr lang="fr-FR" dirty="0" err="1"/>
              <a:t>valeurZ</a:t>
            </a:r>
            <a:r>
              <a:rPr lang="fr-FR" dirty="0"/>
              <a:t>)</a:t>
            </a: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628" y="71414"/>
            <a:ext cx="9954207" cy="796908"/>
          </a:xfrm>
        </p:spPr>
        <p:txBody>
          <a:bodyPr>
            <a:normAutofit/>
          </a:bodyPr>
          <a:lstStyle/>
          <a:p>
            <a:r>
              <a:rPr lang="fr-FR" b="1" dirty="0"/>
              <a:t>Afficher un tableau associatif</a:t>
            </a:r>
            <a:endParaRPr lang="fr-FR" dirty="0"/>
          </a:p>
        </p:txBody>
      </p:sp>
      <p:sp>
        <p:nvSpPr>
          <p:cNvPr id="3" name="Espace réservé du contenu 2"/>
          <p:cNvSpPr>
            <a:spLocks noGrp="1"/>
          </p:cNvSpPr>
          <p:nvPr>
            <p:ph sz="quarter" idx="1"/>
          </p:nvPr>
        </p:nvSpPr>
        <p:spPr>
          <a:xfrm>
            <a:off x="1355179" y="1214422"/>
            <a:ext cx="10168521" cy="1785950"/>
          </a:xfrm>
        </p:spPr>
        <p:txBody>
          <a:bodyPr>
            <a:normAutofit fontScale="92500"/>
          </a:bodyPr>
          <a:lstStyle/>
          <a:p>
            <a:r>
              <a:rPr lang="fr-FR" dirty="0"/>
              <a:t>Pour afficher un élément, il suffit d'indiquer le nom de cet élément entre crochets, ainsi qu'entre guillemets ou apostrophes puisque l'étiquette du tableau associatif est un texte.</a:t>
            </a:r>
            <a:br>
              <a:rPr lang="fr-FR" dirty="0"/>
            </a:br>
            <a:r>
              <a:rPr lang="fr-FR" dirty="0"/>
              <a:t>Par exemple, pour extraire la ville, on devra taper :</a:t>
            </a:r>
          </a:p>
        </p:txBody>
      </p:sp>
      <p:sp>
        <p:nvSpPr>
          <p:cNvPr id="4" name="Rectangle 3"/>
          <p:cNvSpPr/>
          <p:nvPr/>
        </p:nvSpPr>
        <p:spPr>
          <a:xfrm>
            <a:off x="1435670" y="3429000"/>
            <a:ext cx="6094413" cy="923330"/>
          </a:xfrm>
          <a:prstGeom prst="rect">
            <a:avLst/>
          </a:prstGeom>
          <a:solidFill>
            <a:schemeClr val="bg2"/>
          </a:solidFill>
        </p:spPr>
        <p:txBody>
          <a:bodyPr>
            <a:spAutoFit/>
          </a:bodyPr>
          <a:lstStyle/>
          <a:p>
            <a:r>
              <a:rPr lang="fr-FR" dirty="0"/>
              <a:t>&lt;?</a:t>
            </a:r>
            <a:r>
              <a:rPr lang="fr-FR" dirty="0" err="1"/>
              <a:t>php</a:t>
            </a:r>
            <a:endParaRPr lang="fr-FR" dirty="0"/>
          </a:p>
          <a:p>
            <a:r>
              <a:rPr lang="fr-FR" dirty="0" err="1"/>
              <a:t>echo</a:t>
            </a:r>
            <a:r>
              <a:rPr lang="fr-FR" dirty="0"/>
              <a:t> $</a:t>
            </a:r>
            <a:r>
              <a:rPr lang="fr-FR" dirty="0" err="1"/>
              <a:t>coordonnees</a:t>
            </a:r>
            <a:r>
              <a:rPr lang="fr-FR" dirty="0"/>
              <a:t>['ville'];</a:t>
            </a:r>
          </a:p>
          <a:p>
            <a:r>
              <a:rPr lang="fr-FR" dirty="0"/>
              <a:t>?&gt;</a:t>
            </a:r>
          </a:p>
        </p:txBody>
      </p:sp>
      <p:sp>
        <p:nvSpPr>
          <p:cNvPr id="5" name="Rectangle 4"/>
          <p:cNvSpPr/>
          <p:nvPr/>
        </p:nvSpPr>
        <p:spPr>
          <a:xfrm>
            <a:off x="1204185" y="4929198"/>
            <a:ext cx="10319515" cy="1231106"/>
          </a:xfrm>
          <a:prstGeom prst="rect">
            <a:avLst/>
          </a:prstGeom>
        </p:spPr>
        <p:txBody>
          <a:bodyPr wrap="square">
            <a:spAutoFit/>
          </a:bodyPr>
          <a:lstStyle/>
          <a:p>
            <a:r>
              <a:rPr lang="fr-FR" sz="2000" b="1" dirty="0">
                <a:solidFill>
                  <a:srgbClr val="FF0000"/>
                </a:solidFill>
                <a:effectLst>
                  <a:outerShdw blurRad="38100" dist="38100" dir="2700000" algn="tl">
                    <a:srgbClr val="000000">
                      <a:alpha val="43137"/>
                    </a:srgbClr>
                  </a:outerShdw>
                </a:effectLst>
              </a:rPr>
              <a:t>Attention</a:t>
            </a:r>
          </a:p>
          <a:p>
            <a:r>
              <a:rPr lang="fr-FR" dirty="0"/>
              <a:t>Les clés des tableaux associatifs étant sensibles à la casse,</a:t>
            </a:r>
          </a:p>
          <a:p>
            <a:r>
              <a:rPr lang="fr-FR" dirty="0"/>
              <a:t>$tab["</a:t>
            </a:r>
            <a:r>
              <a:rPr lang="fr-FR" dirty="0" err="1"/>
              <a:t>cle</a:t>
            </a:r>
            <a:r>
              <a:rPr lang="fr-FR" dirty="0"/>
              <a:t>"] est différent de $tab["CLE"]</a:t>
            </a:r>
          </a:p>
          <a:p>
            <a:r>
              <a:rPr lang="fr-FR" dirty="0"/>
              <a:t>De plus, les chaînes définissant les clés ne doivent pas comporter d’espaces.</a:t>
            </a:r>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628" y="-24"/>
            <a:ext cx="9954207" cy="939784"/>
          </a:xfrm>
        </p:spPr>
        <p:txBody>
          <a:bodyPr/>
          <a:lstStyle/>
          <a:p>
            <a:r>
              <a:rPr lang="fr-FR" dirty="0"/>
              <a:t>Tableau multidimensionnel</a:t>
            </a:r>
          </a:p>
        </p:txBody>
      </p:sp>
      <p:sp>
        <p:nvSpPr>
          <p:cNvPr id="3" name="Espace réservé du contenu 2"/>
          <p:cNvSpPr>
            <a:spLocks noGrp="1"/>
          </p:cNvSpPr>
          <p:nvPr>
            <p:ph sz="quarter" idx="1"/>
          </p:nvPr>
        </p:nvSpPr>
        <p:spPr>
          <a:xfrm>
            <a:off x="1275623" y="1428736"/>
            <a:ext cx="10319515" cy="1857388"/>
          </a:xfrm>
        </p:spPr>
        <p:txBody>
          <a:bodyPr anchor="ctr"/>
          <a:lstStyle/>
          <a:p>
            <a:pPr algn="just">
              <a:buNone/>
            </a:pPr>
            <a:r>
              <a:rPr lang="fr-FR" dirty="0"/>
              <a:t>Un tableau multidimensionnel est similaire à une matrice, au sens mathématique du terme. La structure d’un tableau à deux dimensions peut se représenter sous la forme d’un tableau à double entrée</a:t>
            </a:r>
          </a:p>
        </p:txBody>
      </p:sp>
      <p:sp>
        <p:nvSpPr>
          <p:cNvPr id="4" name="Rectangle 3"/>
          <p:cNvSpPr/>
          <p:nvPr/>
        </p:nvSpPr>
        <p:spPr>
          <a:xfrm>
            <a:off x="1590910" y="3500438"/>
            <a:ext cx="9932790" cy="1754326"/>
          </a:xfrm>
          <a:prstGeom prst="rect">
            <a:avLst/>
          </a:prstGeom>
          <a:solidFill>
            <a:schemeClr val="bg2"/>
          </a:solidFill>
          <a:ln>
            <a:solidFill>
              <a:schemeClr val="accent1"/>
            </a:solidFill>
          </a:ln>
        </p:spPr>
        <p:txBody>
          <a:bodyPr wrap="square">
            <a:spAutoFit/>
          </a:bodyPr>
          <a:lstStyle/>
          <a:p>
            <a:r>
              <a:rPr lang="fr-FR" dirty="0"/>
              <a:t>$</a:t>
            </a:r>
            <a:r>
              <a:rPr lang="fr-FR" dirty="0" err="1"/>
              <a:t>tabmulti</a:t>
            </a:r>
            <a:r>
              <a:rPr lang="fr-FR" dirty="0"/>
              <a:t>=</a:t>
            </a:r>
            <a:r>
              <a:rPr lang="fr-FR" dirty="0" err="1"/>
              <a:t>array</a:t>
            </a:r>
            <a:r>
              <a:rPr lang="fr-FR" dirty="0"/>
              <a:t>(</a:t>
            </a:r>
          </a:p>
          <a:p>
            <a:r>
              <a:rPr lang="fr-FR" dirty="0" err="1"/>
              <a:t>array</a:t>
            </a:r>
            <a:r>
              <a:rPr lang="fr-FR" dirty="0"/>
              <a:t>("ligne 0-colonne 0","ligne 0-colonne 1","ligne 0-colonne 2"),</a:t>
            </a:r>
          </a:p>
          <a:p>
            <a:r>
              <a:rPr lang="fr-FR" dirty="0" err="1"/>
              <a:t>array</a:t>
            </a:r>
            <a:r>
              <a:rPr lang="fr-FR" dirty="0"/>
              <a:t>("ligne 1-colonne 0","ligne 1-colonne 1","ligne 1-colonne 2"),</a:t>
            </a:r>
          </a:p>
          <a:p>
            <a:r>
              <a:rPr lang="fr-FR" dirty="0" err="1"/>
              <a:t>array</a:t>
            </a:r>
            <a:r>
              <a:rPr lang="fr-FR" dirty="0"/>
              <a:t>("ligne 2-colonne 0","ligne 2-colonne 1","ligne 2-colonne 2"),</a:t>
            </a:r>
          </a:p>
          <a:p>
            <a:r>
              <a:rPr lang="fr-FR" dirty="0" err="1"/>
              <a:t>array</a:t>
            </a:r>
            <a:r>
              <a:rPr lang="fr-FR" dirty="0"/>
              <a:t>("ligne 3-colonne 0","ligne 3-colonne 1","ligne 3-colonne 2")</a:t>
            </a:r>
          </a:p>
          <a:p>
            <a:r>
              <a:rPr lang="fr-FR" dirty="0"/>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1406403" y="152400"/>
            <a:ext cx="10383941" cy="919146"/>
          </a:xfrm>
        </p:spPr>
        <p:txBody>
          <a:bodyPr/>
          <a:lstStyle/>
          <a:p>
            <a:r>
              <a:rPr>
                <a:latin typeface="Book Antiqua" pitchFamily="18" charset="0"/>
              </a:rPr>
              <a:t>Pages web statiques </a:t>
            </a:r>
            <a:endParaRPr lang="en-GB" i="0" dirty="0"/>
          </a:p>
        </p:txBody>
      </p:sp>
      <p:sp>
        <p:nvSpPr>
          <p:cNvPr id="351235" name="Rectangle 3"/>
          <p:cNvSpPr>
            <a:spLocks noGrp="1" noChangeArrowheads="1"/>
          </p:cNvSpPr>
          <p:nvPr>
            <p:ph type="body" idx="1"/>
          </p:nvPr>
        </p:nvSpPr>
        <p:spPr>
          <a:xfrm>
            <a:off x="1406403" y="1447800"/>
            <a:ext cx="10260173" cy="4800600"/>
          </a:xfrm>
        </p:spPr>
        <p:txBody>
          <a:bodyPr/>
          <a:lstStyle/>
          <a:p>
            <a:pPr>
              <a:buFont typeface="Wingdings" pitchFamily="2" charset="2"/>
              <a:buNone/>
            </a:pPr>
            <a:endParaRPr lang="fr-FR" sz="800" i="0" dirty="0">
              <a:latin typeface="Book Antiqua" pitchFamily="18" charset="0"/>
            </a:endParaRPr>
          </a:p>
          <a:p>
            <a:pPr lvl="1"/>
            <a:r>
              <a:rPr lang="fr-FR" sz="2000" i="0" dirty="0"/>
              <a:t>Leurs contenus ne changent ni en fonction du demandeur ni en fonction d’autres paramètres éventuellement inclus dans la requête adressée au serveur.  Toujours le même résultat.</a:t>
            </a:r>
          </a:p>
          <a:p>
            <a:pPr lvl="1">
              <a:buFont typeface="Wingdings" pitchFamily="2" charset="2"/>
              <a:buNone/>
            </a:pPr>
            <a:endParaRPr lang="fr-FR" sz="800" i="0" dirty="0"/>
          </a:p>
          <a:p>
            <a:pPr lvl="2"/>
            <a:r>
              <a:rPr lang="fr-FR" sz="2000" i="0" dirty="0"/>
              <a:t>Rôle du serveur : localiser le fichier correspondant au document demandé et répond au navigateur en lui envoyant le contenu de ce fichier</a:t>
            </a:r>
          </a:p>
          <a:p>
            <a:pPr lvl="2">
              <a:buFont typeface="Wingdings" pitchFamily="2" charset="2"/>
              <a:buNone/>
            </a:pPr>
            <a:endParaRPr lang="fr-FR" sz="2000" i="0" dirty="0"/>
          </a:p>
          <a:p>
            <a:r>
              <a:rPr lang="fr-FR" i="0" dirty="0">
                <a:latin typeface="Book Antiqua" pitchFamily="18" charset="0"/>
              </a:rPr>
              <a:t>Pages web statiques : limites</a:t>
            </a:r>
          </a:p>
          <a:p>
            <a:pPr>
              <a:buFont typeface="Wingdings" pitchFamily="2" charset="2"/>
              <a:buNone/>
            </a:pPr>
            <a:endParaRPr lang="fr-FR" sz="800" i="0" dirty="0">
              <a:latin typeface="Book Antiqua" pitchFamily="18" charset="0"/>
            </a:endParaRPr>
          </a:p>
          <a:p>
            <a:pPr lvl="1"/>
            <a:r>
              <a:rPr lang="fr-FR" sz="2000" i="0" dirty="0"/>
              <a:t>Besoin de réponses spécifiques : passage de pages statiques à pages dynamiques</a:t>
            </a:r>
          </a:p>
          <a:p>
            <a:pPr lvl="1">
              <a:buFont typeface="Wingdings" pitchFamily="2" charset="2"/>
              <a:buNone/>
            </a:pPr>
            <a:endParaRPr lang="en-GB" sz="2000" i="0" dirty="0"/>
          </a:p>
        </p:txBody>
      </p:sp>
    </p:spTree>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628" y="-24"/>
            <a:ext cx="9954207" cy="868346"/>
          </a:xfrm>
        </p:spPr>
        <p:txBody>
          <a:bodyPr/>
          <a:lstStyle/>
          <a:p>
            <a:r>
              <a:rPr lang="fr-FR" dirty="0"/>
              <a:t>Tableau multidimensionnel</a:t>
            </a:r>
          </a:p>
        </p:txBody>
      </p:sp>
      <p:sp>
        <p:nvSpPr>
          <p:cNvPr id="3" name="Espace réservé du contenu 2"/>
          <p:cNvSpPr>
            <a:spLocks noGrp="1"/>
          </p:cNvSpPr>
          <p:nvPr>
            <p:ph sz="quarter" idx="1"/>
          </p:nvPr>
        </p:nvSpPr>
        <p:spPr>
          <a:xfrm>
            <a:off x="1355179" y="1142984"/>
            <a:ext cx="9954207" cy="5330968"/>
          </a:xfrm>
          <a:solidFill>
            <a:schemeClr val="bg2"/>
          </a:solidFill>
          <a:ln>
            <a:solidFill>
              <a:schemeClr val="accent1"/>
            </a:solidFill>
          </a:ln>
        </p:spPr>
        <p:txBody>
          <a:bodyPr>
            <a:normAutofit fontScale="92500" lnSpcReduction="20000"/>
          </a:bodyPr>
          <a:lstStyle/>
          <a:p>
            <a:pPr>
              <a:buNone/>
            </a:pPr>
            <a:r>
              <a:rPr lang="fr-FR" sz="1600" dirty="0"/>
              <a:t>&lt;?</a:t>
            </a:r>
            <a:r>
              <a:rPr lang="fr-FR" sz="1600" dirty="0" err="1"/>
              <a:t>php</a:t>
            </a:r>
            <a:endParaRPr lang="fr-FR" sz="1600" dirty="0"/>
          </a:p>
          <a:p>
            <a:pPr>
              <a:buNone/>
            </a:pPr>
            <a:r>
              <a:rPr lang="fr-FR" sz="1600" dirty="0"/>
              <a:t>$</a:t>
            </a:r>
            <a:r>
              <a:rPr lang="fr-FR" sz="1600" dirty="0" err="1"/>
              <a:t>tabmulti</a:t>
            </a:r>
            <a:r>
              <a:rPr lang="fr-FR" sz="1600" dirty="0"/>
              <a:t>=</a:t>
            </a:r>
            <a:r>
              <a:rPr lang="fr-FR" sz="1600" dirty="0" err="1"/>
              <a:t>array</a:t>
            </a:r>
            <a:r>
              <a:rPr lang="fr-FR" sz="1600" dirty="0"/>
              <a:t>(</a:t>
            </a:r>
            <a:r>
              <a:rPr lang="fr-FR" sz="1600" dirty="0" err="1"/>
              <a:t>array</a:t>
            </a:r>
            <a:r>
              <a:rPr lang="fr-FR" sz="1600" dirty="0"/>
              <a:t>("ligne 0-colonne 0","ligne 0-colonne 1","ligne 0-colonne 2"),</a:t>
            </a:r>
          </a:p>
          <a:p>
            <a:pPr>
              <a:buNone/>
            </a:pPr>
            <a:r>
              <a:rPr lang="fr-FR" sz="1600" dirty="0" err="1"/>
              <a:t>array</a:t>
            </a:r>
            <a:r>
              <a:rPr lang="fr-FR" sz="1600" dirty="0"/>
              <a:t>("ligne 1-colonne 0","ligne 1-colonne 1","ligne 1-colonne 2"),</a:t>
            </a:r>
          </a:p>
          <a:p>
            <a:pPr>
              <a:buNone/>
            </a:pPr>
            <a:r>
              <a:rPr lang="fr-FR" sz="1600" dirty="0" err="1"/>
              <a:t>array</a:t>
            </a:r>
            <a:r>
              <a:rPr lang="fr-FR" sz="1600" dirty="0"/>
              <a:t>("ligne 2-colonne 0","ligne 2-colonne 1","ligne 2-colonne 2"),</a:t>
            </a:r>
          </a:p>
          <a:p>
            <a:pPr>
              <a:buNone/>
            </a:pPr>
            <a:r>
              <a:rPr lang="fr-FR" sz="1600" dirty="0" err="1"/>
              <a:t>array</a:t>
            </a:r>
            <a:r>
              <a:rPr lang="fr-FR" sz="1600" dirty="0"/>
              <a:t>("ligne 3-colonne 0","ligne 3-colonne 1","ligne 3-colonne 2"));</a:t>
            </a:r>
          </a:p>
          <a:p>
            <a:pPr>
              <a:buNone/>
            </a:pPr>
            <a:r>
              <a:rPr lang="fr-FR" sz="1600" dirty="0" err="1"/>
              <a:t>echo</a:t>
            </a:r>
            <a:r>
              <a:rPr lang="fr-FR" sz="1600" dirty="0"/>
              <a:t> "&lt;h3&gt;Tableau multidimensionnel&lt;/h3&gt;&lt;table border='1' </a:t>
            </a:r>
            <a:r>
              <a:rPr lang="fr-FR" sz="1600" dirty="0" err="1"/>
              <a:t>width</a:t>
            </a:r>
            <a:r>
              <a:rPr lang="fr-FR" sz="1600" dirty="0"/>
              <a:t>=\"100% \"&gt; ";</a:t>
            </a:r>
          </a:p>
          <a:p>
            <a:pPr>
              <a:buNone/>
            </a:pPr>
            <a:r>
              <a:rPr lang="fr-FR" sz="1600" dirty="0"/>
              <a:t>for ($i=0;$i&lt;count($</a:t>
            </a:r>
            <a:r>
              <a:rPr lang="fr-FR" sz="1600" dirty="0" err="1"/>
              <a:t>tabmulti</a:t>
            </a:r>
            <a:r>
              <a:rPr lang="fr-FR" sz="1600" dirty="0"/>
              <a:t>);$i++)</a:t>
            </a:r>
          </a:p>
          <a:p>
            <a:pPr>
              <a:buNone/>
            </a:pPr>
            <a:r>
              <a:rPr lang="fr-FR" sz="1600" dirty="0"/>
              <a:t>{</a:t>
            </a:r>
          </a:p>
          <a:p>
            <a:pPr>
              <a:buNone/>
            </a:pPr>
            <a:r>
              <a:rPr lang="fr-FR" sz="1600" dirty="0"/>
              <a:t>for($j=0;$j&lt;count($</a:t>
            </a:r>
            <a:r>
              <a:rPr lang="fr-FR" sz="1600" dirty="0" err="1"/>
              <a:t>tabmulti</a:t>
            </a:r>
            <a:r>
              <a:rPr lang="fr-FR" sz="1600" dirty="0"/>
              <a:t>[$i]);$j++)</a:t>
            </a:r>
          </a:p>
          <a:p>
            <a:pPr>
              <a:buNone/>
            </a:pPr>
            <a:r>
              <a:rPr lang="fr-FR" sz="1600" dirty="0"/>
              <a:t>{</a:t>
            </a:r>
          </a:p>
          <a:p>
            <a:pPr>
              <a:buNone/>
            </a:pPr>
            <a:r>
              <a:rPr lang="fr-FR" sz="1600" dirty="0" err="1"/>
              <a:t>echo</a:t>
            </a:r>
            <a:r>
              <a:rPr lang="fr-FR" sz="1600" dirty="0"/>
              <a:t> "&lt;td&gt;&lt;h3&gt; .. ",$</a:t>
            </a:r>
            <a:r>
              <a:rPr lang="fr-FR" sz="1600" dirty="0" err="1"/>
              <a:t>tabmulti</a:t>
            </a:r>
            <a:r>
              <a:rPr lang="fr-FR" sz="1600" dirty="0"/>
              <a:t>[$i][$j]," .. &lt;/h3&gt;&lt;/td&gt;";</a:t>
            </a:r>
          </a:p>
          <a:p>
            <a:pPr>
              <a:buNone/>
            </a:pPr>
            <a:r>
              <a:rPr lang="fr-FR" sz="1600" dirty="0"/>
              <a:t>}</a:t>
            </a:r>
          </a:p>
          <a:p>
            <a:pPr>
              <a:buNone/>
            </a:pPr>
            <a:r>
              <a:rPr lang="fr-FR" sz="1600" dirty="0" err="1"/>
              <a:t>echo</a:t>
            </a:r>
            <a:r>
              <a:rPr lang="fr-FR" sz="1600" dirty="0"/>
              <a:t> "&lt;/tr&gt;";</a:t>
            </a:r>
          </a:p>
          <a:p>
            <a:pPr>
              <a:buNone/>
            </a:pPr>
            <a:r>
              <a:rPr lang="fr-FR" sz="1600" dirty="0"/>
              <a:t>}</a:t>
            </a:r>
          </a:p>
          <a:p>
            <a:pPr>
              <a:buNone/>
            </a:pPr>
            <a:r>
              <a:rPr lang="fr-FR" sz="1600" dirty="0" err="1"/>
              <a:t>echo</a:t>
            </a:r>
            <a:r>
              <a:rPr lang="fr-FR" sz="1600" dirty="0"/>
              <a:t> "  &lt;/table&gt; ";</a:t>
            </a:r>
          </a:p>
          <a:p>
            <a:pPr>
              <a:buNone/>
            </a:pPr>
            <a:r>
              <a:rPr lang="fr-FR" sz="1600" dirty="0"/>
              <a:t>?&gt;</a:t>
            </a:r>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Quand utiliser un </a:t>
            </a:r>
            <a:r>
              <a:rPr lang="fr-FR" dirty="0" err="1"/>
              <a:t>array</a:t>
            </a:r>
            <a:r>
              <a:rPr lang="fr-FR" dirty="0"/>
              <a:t> numéroté et quand utiliser un </a:t>
            </a:r>
            <a:r>
              <a:rPr lang="fr-FR" dirty="0" err="1"/>
              <a:t>array</a:t>
            </a:r>
            <a:r>
              <a:rPr lang="fr-FR" dirty="0"/>
              <a:t> associatif ?</a:t>
            </a:r>
          </a:p>
        </p:txBody>
      </p:sp>
      <p:sp>
        <p:nvSpPr>
          <p:cNvPr id="3" name="Espace réservé du contenu 2"/>
          <p:cNvSpPr>
            <a:spLocks noGrp="1"/>
          </p:cNvSpPr>
          <p:nvPr>
            <p:ph sz="quarter" idx="1"/>
          </p:nvPr>
        </p:nvSpPr>
        <p:spPr>
          <a:xfrm>
            <a:off x="1236628" y="1600200"/>
            <a:ext cx="9954207" cy="4257692"/>
          </a:xfrm>
        </p:spPr>
        <p:txBody>
          <a:bodyPr/>
          <a:lstStyle/>
          <a:p>
            <a:pPr algn="just"/>
            <a:r>
              <a:rPr lang="fr-FR" dirty="0"/>
              <a:t>Les tableaux numérotés et les tableaux associatifs ne servent pas à stocker la même chose :</a:t>
            </a:r>
            <a:br>
              <a:rPr lang="fr-FR" dirty="0"/>
            </a:br>
            <a:r>
              <a:rPr lang="fr-FR" dirty="0">
                <a:solidFill>
                  <a:srgbClr val="FF0000"/>
                </a:solidFill>
                <a:effectLst>
                  <a:outerShdw blurRad="38100" dist="38100" dir="2700000" algn="tl">
                    <a:srgbClr val="000000">
                      <a:alpha val="43137"/>
                    </a:srgbClr>
                  </a:outerShdw>
                </a:effectLst>
              </a:rPr>
              <a:t>Les </a:t>
            </a:r>
            <a:r>
              <a:rPr lang="fr-FR" dirty="0" err="1">
                <a:solidFill>
                  <a:srgbClr val="FF0000"/>
                </a:solidFill>
                <a:effectLst>
                  <a:outerShdw blurRad="38100" dist="38100" dir="2700000" algn="tl">
                    <a:srgbClr val="000000">
                      <a:alpha val="43137"/>
                    </a:srgbClr>
                  </a:outerShdw>
                </a:effectLst>
              </a:rPr>
              <a:t>array</a:t>
            </a:r>
            <a:r>
              <a:rPr lang="fr-FR" dirty="0">
                <a:solidFill>
                  <a:srgbClr val="FF0000"/>
                </a:solidFill>
                <a:effectLst>
                  <a:outerShdw blurRad="38100" dist="38100" dir="2700000" algn="tl">
                    <a:srgbClr val="000000">
                      <a:alpha val="43137"/>
                    </a:srgbClr>
                  </a:outerShdw>
                </a:effectLst>
              </a:rPr>
              <a:t> numérotés permettent de stocker une série d'éléments du même type, comme des prénoms. Chaque élément du tableau contiendra alors un prénom.</a:t>
            </a:r>
          </a:p>
          <a:p>
            <a:pPr algn="just"/>
            <a:r>
              <a:rPr lang="fr-FR" dirty="0">
                <a:solidFill>
                  <a:srgbClr val="009900"/>
                </a:solidFill>
                <a:effectLst>
                  <a:outerShdw blurRad="38100" dist="38100" dir="2700000" algn="tl">
                    <a:srgbClr val="000000">
                      <a:alpha val="43137"/>
                    </a:srgbClr>
                  </a:outerShdw>
                </a:effectLst>
              </a:rPr>
              <a:t>Les </a:t>
            </a:r>
            <a:r>
              <a:rPr lang="fr-FR" dirty="0" err="1">
                <a:solidFill>
                  <a:srgbClr val="009900"/>
                </a:solidFill>
                <a:effectLst>
                  <a:outerShdw blurRad="38100" dist="38100" dir="2700000" algn="tl">
                    <a:srgbClr val="000000">
                      <a:alpha val="43137"/>
                    </a:srgbClr>
                  </a:outerShdw>
                </a:effectLst>
              </a:rPr>
              <a:t>array</a:t>
            </a:r>
            <a:r>
              <a:rPr lang="fr-FR" dirty="0">
                <a:solidFill>
                  <a:srgbClr val="009900"/>
                </a:solidFill>
                <a:effectLst>
                  <a:outerShdw blurRad="38100" dist="38100" dir="2700000" algn="tl">
                    <a:srgbClr val="000000">
                      <a:alpha val="43137"/>
                    </a:srgbClr>
                  </a:outerShdw>
                </a:effectLst>
              </a:rPr>
              <a:t> associatifs permettent de découper une donnée en plusieurs sous-éléments. Par exemple, une adresse peut être découpée en nom, prénom, nom de rue, ville...</a:t>
            </a:r>
          </a:p>
          <a:p>
            <a:pPr algn="just"/>
            <a:endParaRPr lang="fr-FR" dirty="0"/>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9427" y="-142900"/>
            <a:ext cx="9954207" cy="939784"/>
          </a:xfrm>
        </p:spPr>
        <p:txBody>
          <a:bodyPr>
            <a:normAutofit fontScale="90000"/>
          </a:bodyPr>
          <a:lstStyle/>
          <a:p>
            <a:r>
              <a:rPr lang="fr-FR" b="1" dirty="0"/>
              <a:t>Vérifier si une valeur existe dans l'</a:t>
            </a:r>
            <a:r>
              <a:rPr lang="fr-FR" b="1" dirty="0" err="1"/>
              <a:t>array</a:t>
            </a:r>
            <a:r>
              <a:rPr lang="fr-FR" b="1" dirty="0"/>
              <a:t> : </a:t>
            </a:r>
            <a:r>
              <a:rPr lang="fr-FR" b="1" dirty="0" err="1">
                <a:solidFill>
                  <a:srgbClr val="FF0000"/>
                </a:solidFill>
                <a:effectLst>
                  <a:outerShdw blurRad="38100" dist="38100" dir="2700000" algn="tl">
                    <a:srgbClr val="000000">
                      <a:alpha val="43137"/>
                    </a:srgbClr>
                  </a:outerShdw>
                </a:effectLst>
              </a:rPr>
              <a:t>in_array</a:t>
            </a:r>
            <a:endParaRPr lang="fr-FR"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1348364" y="1571612"/>
            <a:ext cx="7032064" cy="3970318"/>
          </a:xfrm>
          <a:prstGeom prst="rect">
            <a:avLst/>
          </a:prstGeom>
          <a:ln>
            <a:solidFill>
              <a:schemeClr val="accent1"/>
            </a:solidFill>
          </a:ln>
        </p:spPr>
        <p:txBody>
          <a:bodyPr wrap="square">
            <a:spAutoFit/>
          </a:bodyPr>
          <a:lstStyle/>
          <a:p>
            <a:r>
              <a:rPr lang="fr-FR" dirty="0"/>
              <a:t>&lt;?</a:t>
            </a:r>
            <a:r>
              <a:rPr lang="fr-FR" dirty="0" err="1"/>
              <a:t>php</a:t>
            </a:r>
            <a:endParaRPr lang="fr-FR" dirty="0"/>
          </a:p>
          <a:p>
            <a:r>
              <a:rPr lang="fr-FR" dirty="0"/>
              <a:t>$fruits = </a:t>
            </a:r>
            <a:r>
              <a:rPr lang="fr-FR" dirty="0" err="1"/>
              <a:t>array</a:t>
            </a:r>
            <a:r>
              <a:rPr lang="fr-FR" dirty="0"/>
              <a:t> ('Banane', 'Pomme', 'Poire', 'Cerise', 'Fraise', 'Framboise');</a:t>
            </a:r>
          </a:p>
          <a:p>
            <a:endParaRPr lang="fr-FR" dirty="0"/>
          </a:p>
          <a:p>
            <a:r>
              <a:rPr lang="fr-FR" dirty="0"/>
              <a:t>if (</a:t>
            </a:r>
            <a:r>
              <a:rPr lang="fr-FR" dirty="0" err="1"/>
              <a:t>in_array</a:t>
            </a:r>
            <a:r>
              <a:rPr lang="fr-FR" dirty="0"/>
              <a:t>('Myrtille', $fruits))</a:t>
            </a:r>
          </a:p>
          <a:p>
            <a:r>
              <a:rPr lang="fr-FR" dirty="0"/>
              <a:t>{</a:t>
            </a:r>
          </a:p>
          <a:p>
            <a:r>
              <a:rPr lang="fr-FR" dirty="0"/>
              <a:t>    </a:t>
            </a:r>
            <a:r>
              <a:rPr lang="fr-FR" dirty="0" err="1"/>
              <a:t>echo</a:t>
            </a:r>
            <a:r>
              <a:rPr lang="fr-FR" dirty="0"/>
              <a:t> 'La valeur "Myrtille" se trouve dans les fruits !';</a:t>
            </a:r>
          </a:p>
          <a:p>
            <a:r>
              <a:rPr lang="fr-FR" dirty="0"/>
              <a:t>}</a:t>
            </a:r>
          </a:p>
          <a:p>
            <a:endParaRPr lang="fr-FR" dirty="0"/>
          </a:p>
          <a:p>
            <a:r>
              <a:rPr lang="fr-FR" dirty="0"/>
              <a:t>if (</a:t>
            </a:r>
            <a:r>
              <a:rPr lang="fr-FR" dirty="0" err="1"/>
              <a:t>in_array</a:t>
            </a:r>
            <a:r>
              <a:rPr lang="fr-FR" dirty="0"/>
              <a:t>('Cerise', $fruits))</a:t>
            </a:r>
          </a:p>
          <a:p>
            <a:r>
              <a:rPr lang="fr-FR" dirty="0"/>
              <a:t>{</a:t>
            </a:r>
          </a:p>
          <a:p>
            <a:r>
              <a:rPr lang="fr-FR" dirty="0"/>
              <a:t>    </a:t>
            </a:r>
            <a:r>
              <a:rPr lang="fr-FR" dirty="0" err="1"/>
              <a:t>echo</a:t>
            </a:r>
            <a:r>
              <a:rPr lang="fr-FR" dirty="0"/>
              <a:t> 'La valeur "Cerise" se trouve dans les fruits !';</a:t>
            </a:r>
          </a:p>
          <a:p>
            <a:r>
              <a:rPr lang="fr-FR" dirty="0"/>
              <a:t>}</a:t>
            </a:r>
          </a:p>
          <a:p>
            <a:r>
              <a:rPr lang="fr-FR" dirty="0"/>
              <a:t>?&gt;</a:t>
            </a:r>
          </a:p>
        </p:txBody>
      </p:sp>
      <p:pic>
        <p:nvPicPr>
          <p:cNvPr id="5" name="Image 4" descr="1.png"/>
          <p:cNvPicPr>
            <a:picLocks noChangeAspect="1"/>
          </p:cNvPicPr>
          <p:nvPr/>
        </p:nvPicPr>
        <p:blipFill>
          <a:blip r:embed="rId2"/>
          <a:stretch>
            <a:fillRect/>
          </a:stretch>
        </p:blipFill>
        <p:spPr>
          <a:xfrm>
            <a:off x="7750892" y="2348048"/>
            <a:ext cx="3949155" cy="2161905"/>
          </a:xfrm>
          <a:prstGeom prst="rect">
            <a:avLst/>
          </a:prstGeom>
        </p:spPr>
      </p:pic>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1236628" y="-24"/>
            <a:ext cx="9954207" cy="796908"/>
          </a:xfrm>
        </p:spPr>
        <p:txBody>
          <a:bodyPr/>
          <a:lstStyle/>
          <a:p>
            <a:pPr eaLnBrk="1" fontAlgn="auto" hangingPunct="1">
              <a:spcAft>
                <a:spcPts val="0"/>
              </a:spcAft>
              <a:defRPr/>
            </a:pPr>
            <a:r>
              <a:rPr lang="fr-FR" sz="3200" dirty="0"/>
              <a:t>Les fonctions utilisateur</a:t>
            </a:r>
            <a:endParaRPr lang="fr-FR" dirty="0">
              <a:latin typeface="Arial" pitchFamily="34" charset="0"/>
            </a:endParaRPr>
          </a:p>
        </p:txBody>
      </p:sp>
      <p:sp>
        <p:nvSpPr>
          <p:cNvPr id="63491" name="Rectangle 3"/>
          <p:cNvSpPr>
            <a:spLocks noGrp="1" noChangeArrowheads="1"/>
          </p:cNvSpPr>
          <p:nvPr>
            <p:ph sz="quarter" idx="1"/>
          </p:nvPr>
        </p:nvSpPr>
        <p:spPr>
          <a:xfrm>
            <a:off x="1281245" y="1524000"/>
            <a:ext cx="10671083" cy="3905264"/>
          </a:xfrm>
        </p:spPr>
        <p:txBody>
          <a:bodyPr/>
          <a:lstStyle/>
          <a:p>
            <a:pPr eaLnBrk="1" hangingPunct="1">
              <a:lnSpc>
                <a:spcPct val="90000"/>
              </a:lnSpc>
            </a:pPr>
            <a:r>
              <a:rPr lang="fr-FR" sz="3200" dirty="0">
                <a:latin typeface="Book Antiqua" pitchFamily="18" charset="0"/>
                <a:cs typeface="Times New Roman" pitchFamily="18" charset="0"/>
              </a:rPr>
              <a:t>Déclaration et appel d’une fonction</a:t>
            </a:r>
            <a:r>
              <a:rPr lang="fr-FR" sz="3200" dirty="0">
                <a:latin typeface="Book Antiqua" pitchFamily="18" charset="0"/>
              </a:rPr>
              <a:t> </a:t>
            </a:r>
          </a:p>
          <a:p>
            <a:pPr eaLnBrk="1" hangingPunct="1">
              <a:lnSpc>
                <a:spcPct val="90000"/>
              </a:lnSpc>
              <a:buFont typeface="Wingdings" pitchFamily="2" charset="2"/>
              <a:buNone/>
            </a:pPr>
            <a:endParaRPr lang="fr-FR" sz="1000" dirty="0">
              <a:latin typeface="Book Antiqua" pitchFamily="18" charset="0"/>
            </a:endParaRPr>
          </a:p>
          <a:p>
            <a:pPr lvl="2" algn="just" eaLnBrk="1" hangingPunct="1">
              <a:lnSpc>
                <a:spcPct val="90000"/>
              </a:lnSpc>
              <a:buFont typeface="Wingdings" pitchFamily="2" charset="2"/>
              <a:buNone/>
            </a:pPr>
            <a:r>
              <a:rPr lang="fr-FR" dirty="0">
                <a:solidFill>
                  <a:srgbClr val="FF0000"/>
                </a:solidFill>
                <a:latin typeface="Book Antiqua" pitchFamily="18" charset="0"/>
                <a:ea typeface="Arial Unicode MS" pitchFamily="34" charset="-128"/>
                <a:cs typeface="Arial Unicode MS" pitchFamily="34" charset="-128"/>
              </a:rPr>
              <a:t>Function </a:t>
            </a:r>
            <a:r>
              <a:rPr lang="fr-FR" dirty="0" err="1">
                <a:solidFill>
                  <a:srgbClr val="FF0000"/>
                </a:solidFill>
                <a:latin typeface="Book Antiqua" pitchFamily="18" charset="0"/>
                <a:ea typeface="Arial Unicode MS" pitchFamily="34" charset="-128"/>
                <a:cs typeface="Arial Unicode MS" pitchFamily="34" charset="-128"/>
              </a:rPr>
              <a:t>nom_fonction</a:t>
            </a:r>
            <a:r>
              <a:rPr lang="fr-FR" dirty="0">
                <a:solidFill>
                  <a:srgbClr val="FF0000"/>
                </a:solidFill>
                <a:latin typeface="Book Antiqua" pitchFamily="18" charset="0"/>
                <a:ea typeface="Arial Unicode MS" pitchFamily="34" charset="-128"/>
                <a:cs typeface="Arial Unicode MS" pitchFamily="34" charset="-128"/>
              </a:rPr>
              <a:t>($arg1, $arg2, …$</a:t>
            </a:r>
            <a:r>
              <a:rPr lang="fr-FR" dirty="0" err="1">
                <a:solidFill>
                  <a:srgbClr val="FF0000"/>
                </a:solidFill>
                <a:latin typeface="Book Antiqua" pitchFamily="18" charset="0"/>
                <a:ea typeface="Arial Unicode MS" pitchFamily="34" charset="-128"/>
                <a:cs typeface="Arial Unicode MS" pitchFamily="34" charset="-128"/>
              </a:rPr>
              <a:t>argn</a:t>
            </a:r>
            <a:r>
              <a:rPr lang="fr-FR" dirty="0">
                <a:solidFill>
                  <a:srgbClr val="FF0000"/>
                </a:solidFill>
                <a:latin typeface="Book Antiqua" pitchFamily="18" charset="0"/>
                <a:ea typeface="Arial Unicode MS" pitchFamily="34" charset="-128"/>
                <a:cs typeface="Arial Unicode MS" pitchFamily="34" charset="-128"/>
              </a:rPr>
              <a:t>)</a:t>
            </a:r>
          </a:p>
          <a:p>
            <a:pPr lvl="2" algn="just" eaLnBrk="1" hangingPunct="1">
              <a:lnSpc>
                <a:spcPct val="90000"/>
              </a:lnSpc>
              <a:buFont typeface="Wingdings" pitchFamily="2" charset="2"/>
              <a:buNone/>
            </a:pPr>
            <a:r>
              <a:rPr lang="fr-FR" dirty="0">
                <a:solidFill>
                  <a:srgbClr val="FF0000"/>
                </a:solidFill>
                <a:latin typeface="Book Antiqua" pitchFamily="18" charset="0"/>
                <a:ea typeface="Arial Unicode MS" pitchFamily="34" charset="-128"/>
                <a:cs typeface="Arial Unicode MS" pitchFamily="34" charset="-128"/>
              </a:rPr>
              <a:t>{</a:t>
            </a:r>
          </a:p>
          <a:p>
            <a:pPr lvl="2" algn="just" eaLnBrk="1" hangingPunct="1">
              <a:lnSpc>
                <a:spcPct val="90000"/>
              </a:lnSpc>
              <a:buFont typeface="Wingdings" pitchFamily="2" charset="2"/>
              <a:buNone/>
            </a:pPr>
            <a:r>
              <a:rPr lang="fr-FR" dirty="0">
                <a:solidFill>
                  <a:srgbClr val="FF0000"/>
                </a:solidFill>
                <a:latin typeface="Book Antiqua" pitchFamily="18" charset="0"/>
                <a:ea typeface="Arial Unicode MS" pitchFamily="34" charset="-128"/>
                <a:cs typeface="Arial Unicode MS" pitchFamily="34" charset="-128"/>
              </a:rPr>
              <a:t>déclaration des variables ;</a:t>
            </a:r>
          </a:p>
          <a:p>
            <a:pPr lvl="2" algn="just" eaLnBrk="1" hangingPunct="1">
              <a:lnSpc>
                <a:spcPct val="90000"/>
              </a:lnSpc>
              <a:buFont typeface="Wingdings" pitchFamily="2" charset="2"/>
              <a:buNone/>
            </a:pPr>
            <a:r>
              <a:rPr lang="fr-FR" dirty="0">
                <a:solidFill>
                  <a:srgbClr val="FF0000"/>
                </a:solidFill>
                <a:latin typeface="Book Antiqua" pitchFamily="18" charset="0"/>
                <a:ea typeface="Arial Unicode MS" pitchFamily="34" charset="-128"/>
                <a:cs typeface="Arial Unicode MS" pitchFamily="34" charset="-128"/>
              </a:rPr>
              <a:t>bloc d’instructions ;</a:t>
            </a:r>
          </a:p>
          <a:p>
            <a:pPr lvl="2" algn="just" eaLnBrk="1" hangingPunct="1">
              <a:lnSpc>
                <a:spcPct val="90000"/>
              </a:lnSpc>
              <a:buFont typeface="Wingdings" pitchFamily="2" charset="2"/>
              <a:buNone/>
            </a:pPr>
            <a:r>
              <a:rPr lang="fr-FR" dirty="0">
                <a:solidFill>
                  <a:srgbClr val="FF0000"/>
                </a:solidFill>
                <a:latin typeface="Book Antiqua" pitchFamily="18" charset="0"/>
                <a:ea typeface="Arial Unicode MS" pitchFamily="34" charset="-128"/>
                <a:cs typeface="Arial Unicode MS" pitchFamily="34" charset="-128"/>
              </a:rPr>
              <a:t>//fin du corps de la fonction</a:t>
            </a:r>
          </a:p>
          <a:p>
            <a:pPr lvl="2" algn="just" eaLnBrk="1" hangingPunct="1">
              <a:lnSpc>
                <a:spcPct val="90000"/>
              </a:lnSpc>
              <a:buFont typeface="Wingdings" pitchFamily="2" charset="2"/>
              <a:buNone/>
            </a:pPr>
            <a:r>
              <a:rPr lang="fr-FR" dirty="0">
                <a:solidFill>
                  <a:srgbClr val="FF0000"/>
                </a:solidFill>
                <a:latin typeface="Book Antiqua" pitchFamily="18" charset="0"/>
                <a:ea typeface="Arial Unicode MS" pitchFamily="34" charset="-128"/>
                <a:cs typeface="Arial Unicode MS" pitchFamily="34" charset="-128"/>
              </a:rPr>
              <a:t>return $</a:t>
            </a:r>
            <a:r>
              <a:rPr lang="fr-FR" dirty="0" err="1">
                <a:solidFill>
                  <a:srgbClr val="FF0000"/>
                </a:solidFill>
                <a:latin typeface="Book Antiqua" pitchFamily="18" charset="0"/>
                <a:ea typeface="Arial Unicode MS" pitchFamily="34" charset="-128"/>
                <a:cs typeface="Arial Unicode MS" pitchFamily="34" charset="-128"/>
              </a:rPr>
              <a:t>resultat</a:t>
            </a:r>
            <a:r>
              <a:rPr lang="fr-FR" dirty="0">
                <a:solidFill>
                  <a:srgbClr val="FF0000"/>
                </a:solidFill>
                <a:latin typeface="Book Antiqua" pitchFamily="18" charset="0"/>
                <a:ea typeface="Arial Unicode MS" pitchFamily="34" charset="-128"/>
                <a:cs typeface="Arial Unicode MS" pitchFamily="34" charset="-128"/>
              </a:rPr>
              <a:t> ;</a:t>
            </a:r>
          </a:p>
          <a:p>
            <a:pPr lvl="2" algn="just" eaLnBrk="1" hangingPunct="1">
              <a:lnSpc>
                <a:spcPct val="90000"/>
              </a:lnSpc>
              <a:buFont typeface="Wingdings" pitchFamily="2" charset="2"/>
              <a:buNone/>
            </a:pPr>
            <a:r>
              <a:rPr lang="fr-FR" dirty="0">
                <a:solidFill>
                  <a:srgbClr val="FF0000"/>
                </a:solidFill>
                <a:latin typeface="Book Antiqua" pitchFamily="18" charset="0"/>
                <a:ea typeface="Arial Unicode MS" pitchFamily="34" charset="-128"/>
                <a:cs typeface="Arial Unicode MS" pitchFamily="34" charset="-128"/>
              </a:rPr>
              <a:t>}</a:t>
            </a:r>
          </a:p>
          <a:p>
            <a:pPr lvl="2" algn="just" eaLnBrk="1" hangingPunct="1">
              <a:lnSpc>
                <a:spcPct val="90000"/>
              </a:lnSpc>
              <a:buFont typeface="Wingdings" pitchFamily="2" charset="2"/>
              <a:buNone/>
            </a:pPr>
            <a:endParaRPr lang="fr-FR" sz="2000" dirty="0">
              <a:solidFill>
                <a:schemeClr val="hlink"/>
              </a:solidFill>
              <a:latin typeface="Book Antiqua" pitchFamily="18" charset="0"/>
            </a:endParaRP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3741" y="-24"/>
            <a:ext cx="9954207" cy="868346"/>
          </a:xfrm>
        </p:spPr>
        <p:txBody>
          <a:bodyPr/>
          <a:lstStyle/>
          <a:p>
            <a:r>
              <a:rPr lang="fr-FR" dirty="0"/>
              <a:t>Fonction utilisateur: exemple</a:t>
            </a:r>
          </a:p>
        </p:txBody>
      </p:sp>
      <p:sp>
        <p:nvSpPr>
          <p:cNvPr id="3" name="Espace réservé du contenu 2"/>
          <p:cNvSpPr>
            <a:spLocks noGrp="1"/>
          </p:cNvSpPr>
          <p:nvPr>
            <p:ph sz="quarter" idx="1"/>
          </p:nvPr>
        </p:nvSpPr>
        <p:spPr>
          <a:xfrm>
            <a:off x="1569493" y="1241304"/>
            <a:ext cx="9954207" cy="5330968"/>
          </a:xfrm>
          <a:ln>
            <a:solidFill>
              <a:srgbClr val="009900"/>
            </a:solidFill>
          </a:ln>
        </p:spPr>
        <p:txBody>
          <a:bodyPr/>
          <a:lstStyle/>
          <a:p>
            <a:pPr>
              <a:buNone/>
            </a:pPr>
            <a:r>
              <a:rPr lang="fr-FR" sz="1800" dirty="0"/>
              <a:t>&lt;/</a:t>
            </a:r>
            <a:r>
              <a:rPr lang="fr-FR" sz="1800" dirty="0" err="1"/>
              <a:t>head</a:t>
            </a:r>
            <a:r>
              <a:rPr lang="fr-FR" sz="1800" dirty="0"/>
              <a:t>&gt;</a:t>
            </a:r>
          </a:p>
          <a:p>
            <a:pPr>
              <a:buNone/>
            </a:pPr>
            <a:r>
              <a:rPr lang="fr-FR" sz="1800" dirty="0"/>
              <a:t>&lt;body&gt;</a:t>
            </a:r>
          </a:p>
          <a:p>
            <a:pPr>
              <a:buNone/>
            </a:pPr>
            <a:r>
              <a:rPr lang="fr-FR" sz="1800" dirty="0"/>
              <a:t>&lt;?</a:t>
            </a:r>
            <a:r>
              <a:rPr lang="fr-FR" sz="1800" dirty="0" err="1"/>
              <a:t>php</a:t>
            </a:r>
            <a:endParaRPr lang="fr-FR" sz="1800" dirty="0"/>
          </a:p>
          <a:p>
            <a:pPr>
              <a:buNone/>
            </a:pPr>
            <a:r>
              <a:rPr lang="fr-FR" sz="1800" dirty="0"/>
              <a:t>//Fonction sans argument</a:t>
            </a:r>
          </a:p>
          <a:p>
            <a:pPr>
              <a:buNone/>
            </a:pPr>
            <a:r>
              <a:rPr lang="fr-FR" sz="1800" dirty="0">
                <a:solidFill>
                  <a:srgbClr val="FF0000"/>
                </a:solidFill>
              </a:rPr>
              <a:t>function </a:t>
            </a:r>
            <a:r>
              <a:rPr lang="fr-FR" sz="1800" dirty="0" err="1">
                <a:solidFill>
                  <a:srgbClr val="FF0000"/>
                </a:solidFill>
              </a:rPr>
              <a:t>ladate</a:t>
            </a:r>
            <a:r>
              <a:rPr lang="fr-FR" sz="1800" dirty="0">
                <a:solidFill>
                  <a:srgbClr val="FF0000"/>
                </a:solidFill>
              </a:rPr>
              <a:t>()</a:t>
            </a:r>
          </a:p>
          <a:p>
            <a:pPr>
              <a:buNone/>
            </a:pPr>
            <a:r>
              <a:rPr lang="fr-FR" sz="1800" dirty="0"/>
              <a:t>{</a:t>
            </a:r>
          </a:p>
          <a:p>
            <a:pPr>
              <a:buNone/>
            </a:pPr>
            <a:r>
              <a:rPr lang="fr-FR" sz="1800" dirty="0" err="1"/>
              <a:t>echo</a:t>
            </a:r>
            <a:r>
              <a:rPr lang="fr-FR" sz="1800" dirty="0"/>
              <a:t> "&lt;table &gt;&lt;tr&gt;&lt;td style=\"</a:t>
            </a:r>
            <a:r>
              <a:rPr lang="fr-FR" sz="1800" dirty="0" err="1"/>
              <a:t>background-color:blue</a:t>
            </a:r>
            <a:r>
              <a:rPr lang="fr-FR" sz="1800" dirty="0"/>
              <a:t>;</a:t>
            </a:r>
          </a:p>
          <a:p>
            <a:pPr>
              <a:buNone/>
            </a:pPr>
            <a:r>
              <a:rPr lang="fr-FR" sz="1800" dirty="0" err="1"/>
              <a:t>color:yellow;border-width</a:t>
            </a:r>
            <a:r>
              <a:rPr lang="fr-FR" sz="1800" dirty="0"/>
              <a:t>:10px; </a:t>
            </a:r>
            <a:r>
              <a:rPr lang="fr-FR" sz="1800" dirty="0" err="1"/>
              <a:t>border-style:groove</a:t>
            </a:r>
            <a:r>
              <a:rPr lang="fr-FR" sz="1800" dirty="0"/>
              <a:t>;</a:t>
            </a:r>
          </a:p>
          <a:p>
            <a:pPr>
              <a:buNone/>
            </a:pPr>
            <a:r>
              <a:rPr lang="fr-FR" sz="1800" dirty="0"/>
              <a:t>border-</a:t>
            </a:r>
            <a:r>
              <a:rPr lang="fr-FR" sz="1800" dirty="0" err="1"/>
              <a:t>color</a:t>
            </a:r>
            <a:r>
              <a:rPr lang="fr-FR" sz="1800" dirty="0"/>
              <a:t>:#FFCC66;</a:t>
            </a:r>
            <a:r>
              <a:rPr lang="fr-FR" sz="1800" dirty="0" err="1"/>
              <a:t>font-style:fantasy</a:t>
            </a:r>
            <a:r>
              <a:rPr lang="fr-FR" sz="1800" dirty="0"/>
              <a:t>; font-size:30px\"&gt; ";</a:t>
            </a:r>
          </a:p>
          <a:p>
            <a:pPr>
              <a:buNone/>
            </a:pPr>
            <a:r>
              <a:rPr lang="fr-FR" sz="1800" dirty="0" err="1"/>
              <a:t>echo</a:t>
            </a:r>
            <a:r>
              <a:rPr lang="fr-FR" sz="1800" dirty="0"/>
              <a:t> date("\</a:t>
            </a:r>
            <a:r>
              <a:rPr lang="fr-FR" sz="1800" dirty="0" err="1"/>
              <a:t>l\e</a:t>
            </a:r>
            <a:r>
              <a:rPr lang="fr-FR" sz="1800" dirty="0"/>
              <a:t> d/m/Y \</a:t>
            </a:r>
            <a:r>
              <a:rPr lang="fr-FR" sz="1800" dirty="0" err="1"/>
              <a:t>i\l</a:t>
            </a:r>
            <a:r>
              <a:rPr lang="fr-FR" sz="1800" dirty="0"/>
              <a:t> \e\s\\t H:i:s");</a:t>
            </a:r>
          </a:p>
          <a:p>
            <a:pPr>
              <a:buNone/>
            </a:pPr>
            <a:r>
              <a:rPr lang="fr-FR" sz="1800" dirty="0" err="1"/>
              <a:t>echo</a:t>
            </a:r>
            <a:r>
              <a:rPr lang="fr-FR" sz="1800" dirty="0"/>
              <a:t> "&lt;/td&gt;&lt;/tr&gt;&lt;/table&gt;&lt;</a:t>
            </a:r>
            <a:r>
              <a:rPr lang="fr-FR" sz="1800" dirty="0" err="1"/>
              <a:t>hr</a:t>
            </a:r>
            <a:r>
              <a:rPr lang="fr-FR" sz="1800" dirty="0"/>
              <a:t> /&gt;";</a:t>
            </a:r>
          </a:p>
          <a:p>
            <a:pPr>
              <a:buNone/>
            </a:pPr>
            <a:r>
              <a:rPr lang="fr-FR" sz="1800" dirty="0"/>
              <a:t>}</a:t>
            </a: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628" y="-24"/>
            <a:ext cx="9782801" cy="822308"/>
          </a:xfrm>
        </p:spPr>
        <p:txBody>
          <a:bodyPr/>
          <a:lstStyle/>
          <a:p>
            <a:r>
              <a:rPr lang="fr-FR" dirty="0"/>
              <a:t>Fonction utilisateur: exemple</a:t>
            </a:r>
          </a:p>
        </p:txBody>
      </p:sp>
      <p:sp>
        <p:nvSpPr>
          <p:cNvPr id="3" name="Espace réservé du contenu 2"/>
          <p:cNvSpPr>
            <a:spLocks noGrp="1"/>
          </p:cNvSpPr>
          <p:nvPr>
            <p:ph sz="quarter" idx="1"/>
          </p:nvPr>
        </p:nvSpPr>
        <p:spPr>
          <a:ln>
            <a:solidFill>
              <a:srgbClr val="009900"/>
            </a:solidFill>
          </a:ln>
        </p:spPr>
        <p:txBody>
          <a:bodyPr>
            <a:normAutofit fontScale="92500" lnSpcReduction="10000"/>
          </a:bodyPr>
          <a:lstStyle/>
          <a:p>
            <a:pPr>
              <a:buNone/>
            </a:pPr>
            <a:r>
              <a:rPr lang="fr-FR" dirty="0"/>
              <a:t>//Fonction avec un argument</a:t>
            </a:r>
          </a:p>
          <a:p>
            <a:pPr>
              <a:buNone/>
            </a:pPr>
            <a:r>
              <a:rPr lang="fr-FR" dirty="0">
                <a:solidFill>
                  <a:srgbClr val="FF0000"/>
                </a:solidFill>
              </a:rPr>
              <a:t>function ladate2($a)</a:t>
            </a:r>
          </a:p>
          <a:p>
            <a:pPr>
              <a:buNone/>
            </a:pPr>
            <a:r>
              <a:rPr lang="fr-FR" dirty="0"/>
              <a:t>{</a:t>
            </a:r>
          </a:p>
          <a:p>
            <a:pPr>
              <a:buNone/>
            </a:pPr>
            <a:r>
              <a:rPr lang="fr-FR" dirty="0" err="1"/>
              <a:t>echo</a:t>
            </a:r>
            <a:r>
              <a:rPr lang="fr-FR" dirty="0"/>
              <a:t> "&lt;table&gt;&lt;tr&gt;&lt;td style=\"</a:t>
            </a:r>
            <a:r>
              <a:rPr lang="fr-FR" dirty="0" err="1"/>
              <a:t>background-color:blue</a:t>
            </a:r>
            <a:r>
              <a:rPr lang="fr-FR" dirty="0"/>
              <a:t>;</a:t>
            </a:r>
          </a:p>
          <a:p>
            <a:pPr>
              <a:buNone/>
            </a:pPr>
            <a:r>
              <a:rPr lang="fr-FR" dirty="0" err="1"/>
              <a:t>color:yellow;border-width</a:t>
            </a:r>
            <a:r>
              <a:rPr lang="fr-FR" dirty="0"/>
              <a:t>:10px;border-style:groove;</a:t>
            </a:r>
          </a:p>
          <a:p>
            <a:pPr>
              <a:buNone/>
            </a:pPr>
            <a:r>
              <a:rPr lang="fr-FR" dirty="0"/>
              <a:t>border-</a:t>
            </a:r>
            <a:r>
              <a:rPr lang="fr-FR" dirty="0" err="1"/>
              <a:t>color</a:t>
            </a:r>
            <a:r>
              <a:rPr lang="fr-FR" dirty="0"/>
              <a:t>:#FFCC66;</a:t>
            </a:r>
            <a:r>
              <a:rPr lang="fr-FR" dirty="0" err="1"/>
              <a:t>font-style:fantasy</a:t>
            </a:r>
            <a:r>
              <a:rPr lang="fr-FR" dirty="0"/>
              <a:t>; font-size:30px\"&gt;";</a:t>
            </a:r>
          </a:p>
          <a:p>
            <a:pPr>
              <a:buNone/>
            </a:pPr>
            <a:r>
              <a:rPr lang="fr-FR" dirty="0" err="1"/>
              <a:t>echo</a:t>
            </a:r>
            <a:r>
              <a:rPr lang="fr-FR" dirty="0"/>
              <a:t> "$a ",date("\</a:t>
            </a:r>
            <a:r>
              <a:rPr lang="fr-FR" dirty="0" err="1"/>
              <a:t>l\e</a:t>
            </a:r>
            <a:r>
              <a:rPr lang="fr-FR" dirty="0"/>
              <a:t> d/m/Y \</a:t>
            </a:r>
            <a:r>
              <a:rPr lang="fr-FR" dirty="0" err="1"/>
              <a:t>i\l</a:t>
            </a:r>
            <a:r>
              <a:rPr lang="fr-FR" dirty="0"/>
              <a:t> \e\s\\t H:i:s");</a:t>
            </a:r>
          </a:p>
          <a:p>
            <a:pPr>
              <a:buNone/>
            </a:pPr>
            <a:r>
              <a:rPr lang="fr-FR" dirty="0" err="1"/>
              <a:t>echo</a:t>
            </a:r>
            <a:r>
              <a:rPr lang="fr-FR" dirty="0"/>
              <a:t> "&lt;/td&gt;&lt;/tr&gt;&lt;/table&gt;&lt;</a:t>
            </a:r>
            <a:r>
              <a:rPr lang="fr-FR" dirty="0" err="1"/>
              <a:t>hr</a:t>
            </a:r>
            <a:r>
              <a:rPr lang="fr-FR" dirty="0"/>
              <a:t> /&gt;";</a:t>
            </a:r>
          </a:p>
          <a:p>
            <a:pPr>
              <a:buNone/>
            </a:pPr>
            <a:r>
              <a:rPr lang="fr-FR" dirty="0"/>
              <a:t>}</a:t>
            </a:r>
          </a:p>
          <a:p>
            <a:pPr>
              <a:buNone/>
            </a:pPr>
            <a:endParaRPr lang="fr-FR" dirty="0"/>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441" y="254001"/>
            <a:ext cx="9954207" cy="796925"/>
          </a:xfrm>
        </p:spPr>
        <p:txBody>
          <a:bodyPr>
            <a:normAutofit fontScale="90000"/>
          </a:bodyPr>
          <a:lstStyle/>
          <a:p>
            <a:pPr algn="ctr">
              <a:defRPr/>
            </a:pPr>
            <a:r>
              <a:rPr lang="fr-FR" dirty="0">
                <a:solidFill>
                  <a:srgbClr val="FF0000"/>
                </a:solidFill>
                <a:effectLst>
                  <a:outerShdw blurRad="38100" dist="38100" dir="2700000" algn="tl">
                    <a:srgbClr val="000000">
                      <a:alpha val="43137"/>
                    </a:srgbClr>
                  </a:outerShdw>
                </a:effectLst>
                <a:latin typeface="Arial" pitchFamily="34" charset="0"/>
                <a:cs typeface="Times New Roman" pitchFamily="18" charset="0"/>
              </a:rPr>
              <a:t>La gestion des fichiers avec PHP</a:t>
            </a:r>
            <a:br>
              <a:rPr lang="fr-FR" dirty="0"/>
            </a:br>
            <a:r>
              <a:rPr lang="fr-FR" dirty="0"/>
              <a:t>Lire et écrire dans un fichier texte</a:t>
            </a:r>
          </a:p>
        </p:txBody>
      </p:sp>
      <p:sp>
        <p:nvSpPr>
          <p:cNvPr id="4" name="Rectangle 3"/>
          <p:cNvSpPr txBox="1">
            <a:spLocks noChangeArrowheads="1"/>
          </p:cNvSpPr>
          <p:nvPr/>
        </p:nvSpPr>
        <p:spPr bwMode="auto">
          <a:xfrm>
            <a:off x="915419" y="1357313"/>
            <a:ext cx="10608281" cy="480060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buFont typeface="Wingdings" pitchFamily="2" charset="2"/>
              <a:buChar char=""/>
              <a:defRPr/>
            </a:pPr>
            <a:r>
              <a:rPr lang="fr-FR" sz="2400" dirty="0">
                <a:latin typeface="Book Antiqua" pitchFamily="18" charset="0"/>
                <a:cs typeface="Arial" pitchFamily="34" charset="0"/>
              </a:rPr>
              <a:t>Principe</a:t>
            </a:r>
            <a:r>
              <a:rPr lang="en-GB" sz="2400" dirty="0">
                <a:latin typeface="+mn-lt"/>
              </a:rPr>
              <a:t> </a:t>
            </a:r>
          </a:p>
          <a:p>
            <a:pPr marL="273050" indent="-273050" eaLnBrk="1" hangingPunct="1">
              <a:spcBef>
                <a:spcPts val="600"/>
              </a:spcBef>
              <a:buClr>
                <a:schemeClr val="accent1"/>
              </a:buClr>
              <a:buSzPct val="70000"/>
              <a:buFont typeface="Wingdings" pitchFamily="2" charset="2"/>
              <a:buNone/>
              <a:defRPr/>
            </a:pPr>
            <a:endParaRPr lang="fr-FR" sz="900" dirty="0">
              <a:latin typeface="+mn-lt"/>
            </a:endParaRPr>
          </a:p>
          <a:p>
            <a:pPr marL="639763" lvl="1" indent="-273050" eaLnBrk="1" hangingPunct="1">
              <a:spcBef>
                <a:spcPct val="20000"/>
              </a:spcBef>
              <a:buClr>
                <a:schemeClr val="accent1"/>
              </a:buClr>
              <a:buSzPct val="80000"/>
              <a:buFont typeface="Wingdings 2" pitchFamily="18" charset="2"/>
              <a:buChar char=""/>
              <a:defRPr/>
            </a:pPr>
            <a:r>
              <a:rPr lang="fr-FR" sz="2000" dirty="0">
                <a:latin typeface="Book Antiqua" pitchFamily="18" charset="0"/>
                <a:cs typeface="Times New Roman" pitchFamily="18" charset="0"/>
              </a:rPr>
              <a:t>PHP prend en charge l’accès au système de fichiers du système d’exploitation du serveur</a:t>
            </a:r>
          </a:p>
          <a:p>
            <a:pPr marL="639763" lvl="1" indent="-273050" eaLnBrk="1" hangingPunct="1">
              <a:spcBef>
                <a:spcPct val="20000"/>
              </a:spcBef>
              <a:buClr>
                <a:schemeClr val="accent1"/>
              </a:buClr>
              <a:buSzPct val="80000"/>
              <a:buFont typeface="Wingdings" pitchFamily="2" charset="2"/>
              <a:buNone/>
              <a:defRPr/>
            </a:pPr>
            <a:endParaRPr lang="fr-FR" sz="800" dirty="0">
              <a:latin typeface="Book Antiqua" pitchFamily="18" charset="0"/>
              <a:cs typeface="Times New Roman" pitchFamily="18" charset="0"/>
            </a:endParaRPr>
          </a:p>
          <a:p>
            <a:pPr marL="639763" lvl="1" indent="-273050" eaLnBrk="1" hangingPunct="1">
              <a:spcBef>
                <a:spcPct val="20000"/>
              </a:spcBef>
              <a:buClr>
                <a:schemeClr val="accent1"/>
              </a:buClr>
              <a:buSzPct val="80000"/>
              <a:buFont typeface="Wingdings 2" pitchFamily="18" charset="2"/>
              <a:buChar char=""/>
              <a:defRPr/>
            </a:pPr>
            <a:r>
              <a:rPr lang="fr-FR" sz="2000" dirty="0">
                <a:latin typeface="Book Antiqua" pitchFamily="18" charset="0"/>
                <a:cs typeface="Times New Roman" pitchFamily="18" charset="0"/>
              </a:rPr>
              <a:t>Les opérations sur les fichiers concernent la création, l’ouverture, la suppression, la copie, la lecture et l’écriture de fichiers</a:t>
            </a:r>
          </a:p>
          <a:p>
            <a:pPr marL="639763" lvl="1" indent="-273050" eaLnBrk="1" hangingPunct="1">
              <a:spcBef>
                <a:spcPct val="20000"/>
              </a:spcBef>
              <a:buClr>
                <a:schemeClr val="accent1"/>
              </a:buClr>
              <a:buSzPct val="80000"/>
              <a:buFont typeface="Wingdings" pitchFamily="2" charset="2"/>
              <a:buNone/>
              <a:defRPr/>
            </a:pPr>
            <a:endParaRPr lang="fr-FR" sz="800" dirty="0">
              <a:latin typeface="Book Antiqua" pitchFamily="18" charset="0"/>
              <a:cs typeface="Times New Roman" pitchFamily="18" charset="0"/>
            </a:endParaRPr>
          </a:p>
          <a:p>
            <a:pPr marL="639763" lvl="1" indent="-273050" eaLnBrk="1" hangingPunct="1">
              <a:spcBef>
                <a:spcPct val="20000"/>
              </a:spcBef>
              <a:buClr>
                <a:schemeClr val="accent1"/>
              </a:buClr>
              <a:buSzPct val="80000"/>
              <a:buFont typeface="Wingdings 2" pitchFamily="18" charset="2"/>
              <a:buChar char=""/>
              <a:defRPr/>
            </a:pPr>
            <a:r>
              <a:rPr lang="fr-FR" sz="2000" dirty="0">
                <a:latin typeface="Book Antiqua" pitchFamily="18" charset="0"/>
                <a:cs typeface="Times New Roman" pitchFamily="18" charset="0"/>
              </a:rPr>
              <a:t>Les possibilités d’accès au système de fichiers du serveur sont réglementées par les différents droits d’accès accordés au propriétaire, à son groupe et aux autres utilisateurs</a:t>
            </a:r>
          </a:p>
          <a:p>
            <a:pPr marL="639763" lvl="1" indent="-273050" eaLnBrk="1" hangingPunct="1">
              <a:spcBef>
                <a:spcPct val="20000"/>
              </a:spcBef>
              <a:buClr>
                <a:schemeClr val="accent1"/>
              </a:buClr>
              <a:buSzPct val="80000"/>
              <a:buFont typeface="Wingdings" pitchFamily="2" charset="2"/>
              <a:buNone/>
              <a:defRPr/>
            </a:pPr>
            <a:endParaRPr lang="fr-FR" sz="800" dirty="0">
              <a:latin typeface="Book Antiqua" pitchFamily="18" charset="0"/>
              <a:cs typeface="Times New Roman" pitchFamily="18" charset="0"/>
            </a:endParaRPr>
          </a:p>
          <a:p>
            <a:pPr marL="639763" lvl="1" indent="-273050" eaLnBrk="1" hangingPunct="1">
              <a:spcBef>
                <a:spcPct val="20000"/>
              </a:spcBef>
              <a:buClr>
                <a:schemeClr val="accent1"/>
              </a:buClr>
              <a:buSzPct val="80000"/>
              <a:buFont typeface="Wingdings 2" pitchFamily="18" charset="2"/>
              <a:buChar char=""/>
              <a:defRPr/>
            </a:pPr>
            <a:r>
              <a:rPr lang="fr-FR" sz="2000" dirty="0">
                <a:latin typeface="Book Antiqua" pitchFamily="18" charset="0"/>
                <a:cs typeface="Times New Roman" pitchFamily="18" charset="0"/>
              </a:rPr>
              <a:t>La communication entre le script PHP et le fichier est repérée par une variable, indiquant l'état du fichier et qui est passée en paramètre aux fonctions spécialisées pour le manipuler</a:t>
            </a:r>
          </a:p>
          <a:p>
            <a:pPr marL="639763" lvl="1" indent="-273050" eaLnBrk="1" hangingPunct="1">
              <a:spcBef>
                <a:spcPct val="20000"/>
              </a:spcBef>
              <a:buClr>
                <a:schemeClr val="accent1"/>
              </a:buClr>
              <a:buSzPct val="80000"/>
              <a:buFont typeface="Wingdings" pitchFamily="2" charset="2"/>
              <a:buNone/>
              <a:defRPr/>
            </a:pPr>
            <a:endParaRPr lang="fr-FR" sz="900" dirty="0">
              <a:latin typeface="Book Antiqua" pitchFamily="18" charset="0"/>
              <a:cs typeface="Times New Roman" pitchFamily="18" charset="0"/>
            </a:endParaRP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303" y="-24"/>
            <a:ext cx="9954207" cy="796925"/>
          </a:xfrm>
        </p:spPr>
        <p:txBody>
          <a:bodyPr/>
          <a:lstStyle/>
          <a:p>
            <a:pPr>
              <a:defRPr/>
            </a:pPr>
            <a:r>
              <a:rPr lang="fr-FR" dirty="0"/>
              <a:t>Lire et écrire dans un fichier texte</a:t>
            </a:r>
          </a:p>
        </p:txBody>
      </p:sp>
      <p:sp>
        <p:nvSpPr>
          <p:cNvPr id="96259" name="Espace réservé du contenu 3"/>
          <p:cNvSpPr>
            <a:spLocks noGrp="1"/>
          </p:cNvSpPr>
          <p:nvPr>
            <p:ph sz="quarter" idx="2"/>
          </p:nvPr>
        </p:nvSpPr>
        <p:spPr>
          <a:xfrm>
            <a:off x="5692025" y="1600201"/>
            <a:ext cx="5852199" cy="4829175"/>
          </a:xfrm>
        </p:spPr>
        <p:txBody>
          <a:bodyPr/>
          <a:lstStyle/>
          <a:p>
            <a:r>
              <a:rPr lang="fr-FR" sz="1300" dirty="0"/>
              <a:t>Instruction 1 : on ouvre le fichier donnees.txt en lecture seule à l'aide de la fonction </a:t>
            </a:r>
            <a:r>
              <a:rPr lang="fr-FR" sz="1300" dirty="0" err="1"/>
              <a:t>fopen</a:t>
            </a:r>
            <a:r>
              <a:rPr lang="fr-FR" sz="1300" dirty="0"/>
              <a:t>() (la lecture seule est obtenue à l'aide du paramètre r ; nous détaillerons plus loin tous les paramètres possibles de cette fonction).</a:t>
            </a:r>
          </a:p>
          <a:p>
            <a:r>
              <a:rPr lang="fr-FR" sz="1300" dirty="0"/>
              <a:t> Instruction 2 : on lit le contenu du fichier à l'aide de la fonction </a:t>
            </a:r>
            <a:r>
              <a:rPr lang="fr-FR" sz="1300" dirty="0" err="1"/>
              <a:t>fgets</a:t>
            </a:r>
            <a:r>
              <a:rPr lang="fr-FR" sz="1300" dirty="0"/>
              <a:t>() et l'on place le contenu de ce fichier dans la variable $</a:t>
            </a:r>
            <a:r>
              <a:rPr lang="fr-FR" sz="1300" dirty="0" err="1"/>
              <a:t>contenu_du_fichier</a:t>
            </a:r>
            <a:r>
              <a:rPr lang="fr-FR" sz="1300" dirty="0"/>
              <a:t> (le paramètre 255 passé à la fonction </a:t>
            </a:r>
            <a:r>
              <a:rPr lang="fr-FR" sz="1300" dirty="0" err="1"/>
              <a:t>fgets</a:t>
            </a:r>
            <a:r>
              <a:rPr lang="fr-FR" sz="1300" dirty="0"/>
              <a:t>() correspond au nombre de caractères à lire :</a:t>
            </a:r>
          </a:p>
          <a:p>
            <a:r>
              <a:rPr lang="fr-FR" sz="1300" dirty="0"/>
              <a:t>ici, on a donné 255, ce qui correspond a un choix totalement arbitraire. En effet, vous pouvez mettre n'importe quel nombre. En revanche, si vous mettez 20 et que votre fichier comporte 128 caractères, seuls les 20 premiers seront lus).</a:t>
            </a:r>
          </a:p>
          <a:p>
            <a:r>
              <a:rPr lang="fr-FR" sz="1300" dirty="0"/>
              <a:t> Instruction 3 : on referme le fichier donnees.txt à l'aide de la fonction </a:t>
            </a:r>
            <a:r>
              <a:rPr lang="fr-FR" sz="1300" dirty="0" err="1"/>
              <a:t>fclose</a:t>
            </a:r>
            <a:r>
              <a:rPr lang="fr-FR" sz="1300" dirty="0"/>
              <a:t>(). En effet, nous avons déjà le contenu du fichier dans la variable $</a:t>
            </a:r>
            <a:r>
              <a:rPr lang="fr-FR" sz="1300" dirty="0" err="1"/>
              <a:t>contenu_du_fichier</a:t>
            </a:r>
            <a:r>
              <a:rPr lang="fr-FR" sz="1300" dirty="0"/>
              <a:t>, alors le fichier ne nous intéresse plus.</a:t>
            </a:r>
          </a:p>
          <a:p>
            <a:r>
              <a:rPr lang="fr-FR" sz="1300" dirty="0"/>
              <a:t> Instruction 4 : on affiche donc le contenu du fichier donnees.txt (notez encore une fois l'utilité de la concaténation des chaînes de caractères).</a:t>
            </a:r>
          </a:p>
        </p:txBody>
      </p:sp>
      <p:pic>
        <p:nvPicPr>
          <p:cNvPr id="96260" name="Espace réservé du contenu 4" descr="1.png"/>
          <p:cNvPicPr>
            <a:picLocks noGrp="1" noChangeAspect="1"/>
          </p:cNvPicPr>
          <p:nvPr>
            <p:ph sz="quarter" idx="1"/>
          </p:nvPr>
        </p:nvPicPr>
        <p:blipFill>
          <a:blip r:embed="rId2"/>
          <a:srcRect/>
          <a:stretch>
            <a:fillRect/>
          </a:stretch>
        </p:blipFill>
        <p:spPr>
          <a:xfrm>
            <a:off x="1212302" y="1425153"/>
            <a:ext cx="4479723" cy="2571767"/>
          </a:xfrm>
        </p:spPr>
      </p:pic>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303" y="-24"/>
            <a:ext cx="9954207" cy="796925"/>
          </a:xfrm>
        </p:spPr>
        <p:txBody>
          <a:bodyPr/>
          <a:lstStyle/>
          <a:p>
            <a:pPr>
              <a:defRPr/>
            </a:pPr>
            <a:r>
              <a:rPr lang="fr-FR" dirty="0"/>
              <a:t>Lire et écrire dans un fichier texte</a:t>
            </a:r>
          </a:p>
        </p:txBody>
      </p:sp>
      <p:sp>
        <p:nvSpPr>
          <p:cNvPr id="97283" name="Espace réservé du contenu 3"/>
          <p:cNvSpPr>
            <a:spLocks noGrp="1"/>
          </p:cNvSpPr>
          <p:nvPr>
            <p:ph sz="quarter" idx="2"/>
          </p:nvPr>
        </p:nvSpPr>
        <p:spPr>
          <a:xfrm>
            <a:off x="6094412" y="1585916"/>
            <a:ext cx="6059252" cy="3686167"/>
          </a:xfrm>
        </p:spPr>
        <p:txBody>
          <a:bodyPr/>
          <a:lstStyle/>
          <a:p>
            <a:r>
              <a:rPr lang="fr-FR" sz="1400" dirty="0"/>
              <a:t>Instruction 1 : on ouvre le fichier compteur.txt en lecture et en </a:t>
            </a:r>
            <a:r>
              <a:rPr lang="fr-FR" sz="1400" dirty="0" err="1"/>
              <a:t>ecriture</a:t>
            </a:r>
            <a:r>
              <a:rPr lang="fr-FR" sz="1400" dirty="0"/>
              <a:t>.</a:t>
            </a:r>
          </a:p>
          <a:p>
            <a:r>
              <a:rPr lang="fr-FR" sz="1400" dirty="0"/>
              <a:t>Instruction 2 : on lit le contenu du fichier et on place ce contenu (qui est donc le nombre de visiteurs de notre page) dans la variable $</a:t>
            </a:r>
            <a:r>
              <a:rPr lang="fr-FR" sz="1400" dirty="0" err="1"/>
              <a:t>nb_visites</a:t>
            </a:r>
            <a:r>
              <a:rPr lang="fr-FR" sz="1400" dirty="0"/>
              <a:t>.</a:t>
            </a:r>
          </a:p>
          <a:p>
            <a:r>
              <a:rPr lang="fr-FR" sz="1400" dirty="0"/>
              <a:t>Instruction 3 : on augmente le nombre de visites de 1.</a:t>
            </a:r>
          </a:p>
          <a:p>
            <a:r>
              <a:rPr lang="fr-FR" sz="1400" dirty="0"/>
              <a:t>Instruction 4 : on place le pointeur du fichier à l'offset 0 grâce à l'instruction </a:t>
            </a:r>
            <a:r>
              <a:rPr lang="fr-FR" sz="1400" dirty="0" err="1"/>
              <a:t>fseek</a:t>
            </a:r>
            <a:r>
              <a:rPr lang="fr-FR" sz="1400" dirty="0"/>
              <a:t>(). En clair, on se positionne au tout début de notre fichier.</a:t>
            </a:r>
          </a:p>
          <a:p>
            <a:r>
              <a:rPr lang="fr-FR" sz="1400" dirty="0"/>
              <a:t>Instruction 5 : grâce à l'instruction </a:t>
            </a:r>
            <a:r>
              <a:rPr lang="fr-FR" sz="1400" dirty="0" err="1"/>
              <a:t>fputs</a:t>
            </a:r>
            <a:r>
              <a:rPr lang="fr-FR" sz="1400" dirty="0"/>
              <a:t>(), on écrit dans notre fichier la nouvelle valeur correspondant au nombre de visites.</a:t>
            </a:r>
          </a:p>
          <a:p>
            <a:r>
              <a:rPr lang="fr-FR" sz="1400" dirty="0"/>
              <a:t>Instruction 6 : on ferme le fichier.</a:t>
            </a:r>
          </a:p>
          <a:p>
            <a:r>
              <a:rPr lang="fr-FR" sz="1400" dirty="0"/>
              <a:t>Instruction 7 : on affiche le nombre de visites de notre page !!!</a:t>
            </a:r>
            <a:endParaRPr lang="fr-FR" sz="1300" dirty="0"/>
          </a:p>
        </p:txBody>
      </p:sp>
      <p:pic>
        <p:nvPicPr>
          <p:cNvPr id="97284" name="Espace réservé du contenu 6" descr="1.png"/>
          <p:cNvPicPr>
            <a:picLocks noGrp="1" noChangeAspect="1"/>
          </p:cNvPicPr>
          <p:nvPr>
            <p:ph sz="quarter" idx="1"/>
          </p:nvPr>
        </p:nvPicPr>
        <p:blipFill>
          <a:blip r:embed="rId2"/>
          <a:srcRect/>
          <a:stretch>
            <a:fillRect/>
          </a:stretch>
        </p:blipFill>
        <p:spPr>
          <a:xfrm>
            <a:off x="1299503" y="1268760"/>
            <a:ext cx="4875530" cy="2773363"/>
          </a:xfrm>
        </p:spPr>
      </p:pic>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ctrTitle"/>
          </p:nvPr>
        </p:nvSpPr>
        <p:spPr>
          <a:xfrm>
            <a:off x="1853021" y="2786066"/>
            <a:ext cx="10313621" cy="1143000"/>
          </a:xfrm>
        </p:spPr>
        <p:txBody>
          <a:bodyPr>
            <a:normAutofit fontScale="90000"/>
          </a:bodyPr>
          <a:lstStyle/>
          <a:p>
            <a:pPr>
              <a:defRPr/>
            </a:pPr>
            <a:r>
              <a:t> </a:t>
            </a:r>
            <a:br>
              <a:rPr/>
            </a:br>
            <a:r>
              <a:t>PARTIE II : L’interactivité </a:t>
            </a:r>
            <a:r>
              <a:rPr>
                <a:solidFill>
                  <a:srgbClr val="000000"/>
                </a:solidFill>
                <a:latin typeface="Arial" pitchFamily="34" charset="0"/>
              </a:rPr>
              <a:t> </a:t>
            </a:r>
            <a:r>
              <a:t>en PHP</a:t>
            </a:r>
            <a:endParaRPr lang="fr-FR"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69" name="Rectangle 45"/>
          <p:cNvSpPr>
            <a:spLocks noChangeArrowheads="1"/>
          </p:cNvSpPr>
          <p:nvPr/>
        </p:nvSpPr>
        <p:spPr bwMode="auto">
          <a:xfrm>
            <a:off x="1125122" y="1905000"/>
            <a:ext cx="11063703" cy="4889500"/>
          </a:xfrm>
          <a:prstGeom prst="rect">
            <a:avLst/>
          </a:prstGeom>
          <a:solidFill>
            <a:srgbClr val="CCCCFF"/>
          </a:solidFill>
          <a:ln w="12700">
            <a:noFill/>
            <a:miter lim="800000"/>
            <a:headEnd/>
            <a:tailEnd/>
          </a:ln>
          <a:effectLst/>
        </p:spPr>
        <p:txBody>
          <a:bodyPr wrap="none" anchor="ctr"/>
          <a:lstStyle/>
          <a:p>
            <a:endParaRPr lang="fr-FR"/>
          </a:p>
        </p:txBody>
      </p:sp>
      <p:sp>
        <p:nvSpPr>
          <p:cNvPr id="538626" name="Rectangle 2"/>
          <p:cNvSpPr>
            <a:spLocks noGrp="1" noChangeArrowheads="1"/>
          </p:cNvSpPr>
          <p:nvPr>
            <p:ph type="title"/>
          </p:nvPr>
        </p:nvSpPr>
        <p:spPr>
          <a:xfrm>
            <a:off x="1593436" y="177801"/>
            <a:ext cx="9782801" cy="965184"/>
          </a:xfrm>
        </p:spPr>
        <p:txBody>
          <a:bodyPr/>
          <a:lstStyle/>
          <a:p>
            <a:r>
              <a:rPr>
                <a:latin typeface="Book Antiqua" pitchFamily="18" charset="0"/>
              </a:rPr>
              <a:t>Pages web statiques </a:t>
            </a:r>
            <a:endParaRPr lang="fr-FR" i="0" dirty="0"/>
          </a:p>
        </p:txBody>
      </p:sp>
      <p:sp>
        <p:nvSpPr>
          <p:cNvPr id="538627" name="Rectangle 3"/>
          <p:cNvSpPr>
            <a:spLocks noChangeArrowheads="1"/>
          </p:cNvSpPr>
          <p:nvPr/>
        </p:nvSpPr>
        <p:spPr bwMode="auto">
          <a:xfrm>
            <a:off x="7313295" y="3505200"/>
            <a:ext cx="4570809" cy="2971800"/>
          </a:xfrm>
          <a:prstGeom prst="rect">
            <a:avLst/>
          </a:prstGeom>
          <a:solidFill>
            <a:srgbClr val="FF6600"/>
          </a:solidFill>
          <a:ln w="12700">
            <a:noFill/>
            <a:miter lim="800000"/>
            <a:headEnd/>
            <a:tailEnd/>
          </a:ln>
          <a:effectLst/>
        </p:spPr>
        <p:txBody>
          <a:bodyPr wrap="none" anchor="ctr"/>
          <a:lstStyle/>
          <a:p>
            <a:endParaRPr lang="fr-FR"/>
          </a:p>
        </p:txBody>
      </p:sp>
      <p:grpSp>
        <p:nvGrpSpPr>
          <p:cNvPr id="2" name="Group 30"/>
          <p:cNvGrpSpPr>
            <a:grpSpLocks/>
          </p:cNvGrpSpPr>
          <p:nvPr/>
        </p:nvGrpSpPr>
        <p:grpSpPr bwMode="auto">
          <a:xfrm>
            <a:off x="8434510" y="4000500"/>
            <a:ext cx="3211287" cy="381000"/>
            <a:chOff x="4272" y="2640"/>
            <a:chExt cx="1644" cy="240"/>
          </a:xfrm>
        </p:grpSpPr>
        <p:sp>
          <p:nvSpPr>
            <p:cNvPr id="538628" name="Rectangle 4"/>
            <p:cNvSpPr>
              <a:spLocks noChangeArrowheads="1"/>
            </p:cNvSpPr>
            <p:nvPr/>
          </p:nvSpPr>
          <p:spPr bwMode="auto">
            <a:xfrm>
              <a:off x="4272" y="2640"/>
              <a:ext cx="336" cy="240"/>
            </a:xfrm>
            <a:prstGeom prst="rect">
              <a:avLst/>
            </a:prstGeom>
            <a:solidFill>
              <a:srgbClr val="CCCCFF"/>
            </a:solidFill>
            <a:ln w="12700">
              <a:solidFill>
                <a:schemeClr val="tx1"/>
              </a:solidFill>
              <a:miter lim="800000"/>
              <a:headEnd/>
              <a:tailEnd/>
            </a:ln>
            <a:effectLst/>
          </p:spPr>
          <p:txBody>
            <a:bodyPr wrap="none" anchor="ctr"/>
            <a:lstStyle/>
            <a:p>
              <a:endParaRPr lang="fr-FR"/>
            </a:p>
          </p:txBody>
        </p:sp>
        <p:sp>
          <p:nvSpPr>
            <p:cNvPr id="538629" name="Rectangle 5"/>
            <p:cNvSpPr>
              <a:spLocks noChangeArrowheads="1"/>
            </p:cNvSpPr>
            <p:nvPr/>
          </p:nvSpPr>
          <p:spPr bwMode="auto">
            <a:xfrm>
              <a:off x="4708" y="2640"/>
              <a:ext cx="336" cy="240"/>
            </a:xfrm>
            <a:prstGeom prst="rect">
              <a:avLst/>
            </a:prstGeom>
            <a:solidFill>
              <a:srgbClr val="CCCCFF"/>
            </a:solidFill>
            <a:ln w="12700">
              <a:solidFill>
                <a:schemeClr val="tx1"/>
              </a:solidFill>
              <a:miter lim="800000"/>
              <a:headEnd/>
              <a:tailEnd/>
            </a:ln>
            <a:effectLst/>
          </p:spPr>
          <p:txBody>
            <a:bodyPr wrap="none" anchor="ctr"/>
            <a:lstStyle/>
            <a:p>
              <a:endParaRPr lang="fr-FR"/>
            </a:p>
          </p:txBody>
        </p:sp>
        <p:sp>
          <p:nvSpPr>
            <p:cNvPr id="538637" name="Rectangle 13"/>
            <p:cNvSpPr>
              <a:spLocks noChangeArrowheads="1"/>
            </p:cNvSpPr>
            <p:nvPr/>
          </p:nvSpPr>
          <p:spPr bwMode="auto">
            <a:xfrm>
              <a:off x="5144" y="2640"/>
              <a:ext cx="336" cy="240"/>
            </a:xfrm>
            <a:prstGeom prst="rect">
              <a:avLst/>
            </a:prstGeom>
            <a:solidFill>
              <a:srgbClr val="CCCCFF"/>
            </a:solidFill>
            <a:ln w="12700">
              <a:solidFill>
                <a:schemeClr val="tx1"/>
              </a:solidFill>
              <a:miter lim="800000"/>
              <a:headEnd/>
              <a:tailEnd/>
            </a:ln>
            <a:effectLst/>
          </p:spPr>
          <p:txBody>
            <a:bodyPr wrap="none" anchor="ctr"/>
            <a:lstStyle/>
            <a:p>
              <a:endParaRPr lang="fr-FR"/>
            </a:p>
          </p:txBody>
        </p:sp>
        <p:sp>
          <p:nvSpPr>
            <p:cNvPr id="538638" name="Rectangle 14"/>
            <p:cNvSpPr>
              <a:spLocks noChangeArrowheads="1"/>
            </p:cNvSpPr>
            <p:nvPr/>
          </p:nvSpPr>
          <p:spPr bwMode="auto">
            <a:xfrm>
              <a:off x="5580" y="2640"/>
              <a:ext cx="336" cy="240"/>
            </a:xfrm>
            <a:prstGeom prst="rect">
              <a:avLst/>
            </a:prstGeom>
            <a:solidFill>
              <a:srgbClr val="CCCCFF"/>
            </a:solidFill>
            <a:ln w="12700">
              <a:solidFill>
                <a:schemeClr val="tx1"/>
              </a:solidFill>
              <a:miter lim="800000"/>
              <a:headEnd/>
              <a:tailEnd/>
            </a:ln>
            <a:effectLst/>
          </p:spPr>
          <p:txBody>
            <a:bodyPr wrap="none" anchor="ctr"/>
            <a:lstStyle/>
            <a:p>
              <a:endParaRPr lang="fr-FR"/>
            </a:p>
          </p:txBody>
        </p:sp>
      </p:grpSp>
      <p:sp>
        <p:nvSpPr>
          <p:cNvPr id="538639" name="Rectangle 15"/>
          <p:cNvSpPr>
            <a:spLocks noChangeArrowheads="1"/>
          </p:cNvSpPr>
          <p:nvPr/>
        </p:nvSpPr>
        <p:spPr bwMode="auto">
          <a:xfrm>
            <a:off x="8434511" y="4635500"/>
            <a:ext cx="656321" cy="381000"/>
          </a:xfrm>
          <a:prstGeom prst="rect">
            <a:avLst/>
          </a:prstGeom>
          <a:solidFill>
            <a:srgbClr val="CCCCFF"/>
          </a:solidFill>
          <a:ln w="12700">
            <a:solidFill>
              <a:schemeClr val="tx1"/>
            </a:solidFill>
            <a:miter lim="800000"/>
            <a:headEnd/>
            <a:tailEnd/>
          </a:ln>
          <a:effectLst/>
        </p:spPr>
        <p:txBody>
          <a:bodyPr wrap="none" anchor="ctr"/>
          <a:lstStyle/>
          <a:p>
            <a:endParaRPr lang="fr-FR"/>
          </a:p>
        </p:txBody>
      </p:sp>
      <p:sp>
        <p:nvSpPr>
          <p:cNvPr id="538640" name="Rectangle 16"/>
          <p:cNvSpPr>
            <a:spLocks noChangeArrowheads="1"/>
          </p:cNvSpPr>
          <p:nvPr/>
        </p:nvSpPr>
        <p:spPr bwMode="auto">
          <a:xfrm>
            <a:off x="9286166" y="4635500"/>
            <a:ext cx="656321" cy="381000"/>
          </a:xfrm>
          <a:prstGeom prst="rect">
            <a:avLst/>
          </a:prstGeom>
          <a:solidFill>
            <a:srgbClr val="CCCCFF"/>
          </a:solidFill>
          <a:ln w="12700">
            <a:solidFill>
              <a:schemeClr val="tx1"/>
            </a:solidFill>
            <a:miter lim="800000"/>
            <a:headEnd/>
            <a:tailEnd/>
          </a:ln>
          <a:effectLst/>
        </p:spPr>
        <p:txBody>
          <a:bodyPr wrap="none" anchor="ctr"/>
          <a:lstStyle/>
          <a:p>
            <a:endParaRPr lang="fr-FR"/>
          </a:p>
        </p:txBody>
      </p:sp>
      <p:sp>
        <p:nvSpPr>
          <p:cNvPr id="538641" name="Rectangle 17"/>
          <p:cNvSpPr>
            <a:spLocks noChangeArrowheads="1"/>
          </p:cNvSpPr>
          <p:nvPr/>
        </p:nvSpPr>
        <p:spPr bwMode="auto">
          <a:xfrm>
            <a:off x="10137821" y="4635500"/>
            <a:ext cx="656321" cy="381000"/>
          </a:xfrm>
          <a:prstGeom prst="rect">
            <a:avLst/>
          </a:prstGeom>
          <a:solidFill>
            <a:schemeClr val="accent2"/>
          </a:solidFill>
          <a:ln w="12700">
            <a:solidFill>
              <a:schemeClr val="tx1"/>
            </a:solidFill>
            <a:miter lim="800000"/>
            <a:headEnd/>
            <a:tailEnd/>
          </a:ln>
          <a:effectLst/>
        </p:spPr>
        <p:txBody>
          <a:bodyPr wrap="none" anchor="ctr"/>
          <a:lstStyle/>
          <a:p>
            <a:endParaRPr lang="fr-FR"/>
          </a:p>
        </p:txBody>
      </p:sp>
      <p:sp>
        <p:nvSpPr>
          <p:cNvPr id="538642" name="Rectangle 18"/>
          <p:cNvSpPr>
            <a:spLocks noChangeArrowheads="1"/>
          </p:cNvSpPr>
          <p:nvPr/>
        </p:nvSpPr>
        <p:spPr bwMode="auto">
          <a:xfrm>
            <a:off x="10989476" y="4635500"/>
            <a:ext cx="656321" cy="381000"/>
          </a:xfrm>
          <a:prstGeom prst="rect">
            <a:avLst/>
          </a:prstGeom>
          <a:solidFill>
            <a:srgbClr val="CCCCFF"/>
          </a:solidFill>
          <a:ln w="12700">
            <a:solidFill>
              <a:schemeClr val="tx1"/>
            </a:solidFill>
            <a:miter lim="800000"/>
            <a:headEnd/>
            <a:tailEnd/>
          </a:ln>
          <a:effectLst/>
        </p:spPr>
        <p:txBody>
          <a:bodyPr wrap="none" anchor="ctr"/>
          <a:lstStyle/>
          <a:p>
            <a:endParaRPr lang="fr-FR"/>
          </a:p>
        </p:txBody>
      </p:sp>
      <p:grpSp>
        <p:nvGrpSpPr>
          <p:cNvPr id="3" name="Group 28"/>
          <p:cNvGrpSpPr>
            <a:grpSpLocks/>
          </p:cNvGrpSpPr>
          <p:nvPr/>
        </p:nvGrpSpPr>
        <p:grpSpPr bwMode="auto">
          <a:xfrm>
            <a:off x="8434510" y="5270500"/>
            <a:ext cx="3211287" cy="381000"/>
            <a:chOff x="4272" y="3360"/>
            <a:chExt cx="1644" cy="240"/>
          </a:xfrm>
        </p:grpSpPr>
        <p:sp>
          <p:nvSpPr>
            <p:cNvPr id="538643" name="Rectangle 19"/>
            <p:cNvSpPr>
              <a:spLocks noChangeArrowheads="1"/>
            </p:cNvSpPr>
            <p:nvPr/>
          </p:nvSpPr>
          <p:spPr bwMode="auto">
            <a:xfrm>
              <a:off x="4272" y="3360"/>
              <a:ext cx="336" cy="240"/>
            </a:xfrm>
            <a:prstGeom prst="rect">
              <a:avLst/>
            </a:prstGeom>
            <a:solidFill>
              <a:srgbClr val="CCCCFF"/>
            </a:solidFill>
            <a:ln w="12700">
              <a:solidFill>
                <a:schemeClr val="tx1"/>
              </a:solidFill>
              <a:miter lim="800000"/>
              <a:headEnd/>
              <a:tailEnd/>
            </a:ln>
            <a:effectLst/>
          </p:spPr>
          <p:txBody>
            <a:bodyPr wrap="none" anchor="ctr"/>
            <a:lstStyle/>
            <a:p>
              <a:endParaRPr lang="fr-FR"/>
            </a:p>
          </p:txBody>
        </p:sp>
        <p:sp>
          <p:nvSpPr>
            <p:cNvPr id="538644" name="Rectangle 20"/>
            <p:cNvSpPr>
              <a:spLocks noChangeArrowheads="1"/>
            </p:cNvSpPr>
            <p:nvPr/>
          </p:nvSpPr>
          <p:spPr bwMode="auto">
            <a:xfrm>
              <a:off x="4708" y="3360"/>
              <a:ext cx="336" cy="240"/>
            </a:xfrm>
            <a:prstGeom prst="rect">
              <a:avLst/>
            </a:prstGeom>
            <a:solidFill>
              <a:srgbClr val="CCCCFF"/>
            </a:solidFill>
            <a:ln w="12700">
              <a:solidFill>
                <a:schemeClr val="tx1"/>
              </a:solidFill>
              <a:miter lim="800000"/>
              <a:headEnd/>
              <a:tailEnd/>
            </a:ln>
            <a:effectLst/>
          </p:spPr>
          <p:txBody>
            <a:bodyPr wrap="none" anchor="ctr"/>
            <a:lstStyle/>
            <a:p>
              <a:endParaRPr lang="fr-FR"/>
            </a:p>
          </p:txBody>
        </p:sp>
        <p:sp>
          <p:nvSpPr>
            <p:cNvPr id="538645" name="Rectangle 21"/>
            <p:cNvSpPr>
              <a:spLocks noChangeArrowheads="1"/>
            </p:cNvSpPr>
            <p:nvPr/>
          </p:nvSpPr>
          <p:spPr bwMode="auto">
            <a:xfrm>
              <a:off x="5144" y="3360"/>
              <a:ext cx="336" cy="240"/>
            </a:xfrm>
            <a:prstGeom prst="rect">
              <a:avLst/>
            </a:prstGeom>
            <a:solidFill>
              <a:srgbClr val="CCCCFF"/>
            </a:solidFill>
            <a:ln w="12700">
              <a:solidFill>
                <a:schemeClr val="tx1"/>
              </a:solidFill>
              <a:miter lim="800000"/>
              <a:headEnd/>
              <a:tailEnd/>
            </a:ln>
            <a:effectLst/>
          </p:spPr>
          <p:txBody>
            <a:bodyPr wrap="none" anchor="ctr"/>
            <a:lstStyle/>
            <a:p>
              <a:endParaRPr lang="fr-FR"/>
            </a:p>
          </p:txBody>
        </p:sp>
        <p:sp>
          <p:nvSpPr>
            <p:cNvPr id="538646" name="Rectangle 22"/>
            <p:cNvSpPr>
              <a:spLocks noChangeArrowheads="1"/>
            </p:cNvSpPr>
            <p:nvPr/>
          </p:nvSpPr>
          <p:spPr bwMode="auto">
            <a:xfrm>
              <a:off x="5580" y="3360"/>
              <a:ext cx="336" cy="240"/>
            </a:xfrm>
            <a:prstGeom prst="rect">
              <a:avLst/>
            </a:prstGeom>
            <a:solidFill>
              <a:srgbClr val="CCCCFF"/>
            </a:solidFill>
            <a:ln w="12700">
              <a:solidFill>
                <a:schemeClr val="tx1"/>
              </a:solidFill>
              <a:miter lim="800000"/>
              <a:headEnd/>
              <a:tailEnd/>
            </a:ln>
            <a:effectLst/>
          </p:spPr>
          <p:txBody>
            <a:bodyPr wrap="none" anchor="ctr"/>
            <a:lstStyle/>
            <a:p>
              <a:endParaRPr lang="fr-FR"/>
            </a:p>
          </p:txBody>
        </p:sp>
      </p:grpSp>
      <p:grpSp>
        <p:nvGrpSpPr>
          <p:cNvPr id="4" name="Group 27"/>
          <p:cNvGrpSpPr>
            <a:grpSpLocks/>
          </p:cNvGrpSpPr>
          <p:nvPr/>
        </p:nvGrpSpPr>
        <p:grpSpPr bwMode="auto">
          <a:xfrm>
            <a:off x="8426697" y="5905500"/>
            <a:ext cx="3211287" cy="381000"/>
            <a:chOff x="4268" y="3840"/>
            <a:chExt cx="1644" cy="240"/>
          </a:xfrm>
        </p:grpSpPr>
        <p:sp>
          <p:nvSpPr>
            <p:cNvPr id="538647" name="Rectangle 23"/>
            <p:cNvSpPr>
              <a:spLocks noChangeArrowheads="1"/>
            </p:cNvSpPr>
            <p:nvPr/>
          </p:nvSpPr>
          <p:spPr bwMode="auto">
            <a:xfrm>
              <a:off x="4268" y="3840"/>
              <a:ext cx="336" cy="240"/>
            </a:xfrm>
            <a:prstGeom prst="rect">
              <a:avLst/>
            </a:prstGeom>
            <a:solidFill>
              <a:srgbClr val="CCCCFF"/>
            </a:solidFill>
            <a:ln w="12700">
              <a:solidFill>
                <a:schemeClr val="tx1"/>
              </a:solidFill>
              <a:miter lim="800000"/>
              <a:headEnd/>
              <a:tailEnd/>
            </a:ln>
            <a:effectLst/>
          </p:spPr>
          <p:txBody>
            <a:bodyPr wrap="none" anchor="ctr"/>
            <a:lstStyle/>
            <a:p>
              <a:endParaRPr lang="fr-FR"/>
            </a:p>
          </p:txBody>
        </p:sp>
        <p:sp>
          <p:nvSpPr>
            <p:cNvPr id="538648" name="Rectangle 24"/>
            <p:cNvSpPr>
              <a:spLocks noChangeArrowheads="1"/>
            </p:cNvSpPr>
            <p:nvPr/>
          </p:nvSpPr>
          <p:spPr bwMode="auto">
            <a:xfrm>
              <a:off x="4704" y="3840"/>
              <a:ext cx="336" cy="240"/>
            </a:xfrm>
            <a:prstGeom prst="rect">
              <a:avLst/>
            </a:prstGeom>
            <a:solidFill>
              <a:srgbClr val="CCCCFF"/>
            </a:solidFill>
            <a:ln w="12700">
              <a:solidFill>
                <a:schemeClr val="tx1"/>
              </a:solidFill>
              <a:miter lim="800000"/>
              <a:headEnd/>
              <a:tailEnd/>
            </a:ln>
            <a:effectLst/>
          </p:spPr>
          <p:txBody>
            <a:bodyPr wrap="none" anchor="ctr"/>
            <a:lstStyle/>
            <a:p>
              <a:endParaRPr lang="fr-FR"/>
            </a:p>
          </p:txBody>
        </p:sp>
        <p:sp>
          <p:nvSpPr>
            <p:cNvPr id="538649" name="Rectangle 25"/>
            <p:cNvSpPr>
              <a:spLocks noChangeArrowheads="1"/>
            </p:cNvSpPr>
            <p:nvPr/>
          </p:nvSpPr>
          <p:spPr bwMode="auto">
            <a:xfrm>
              <a:off x="5140" y="3840"/>
              <a:ext cx="336" cy="240"/>
            </a:xfrm>
            <a:prstGeom prst="rect">
              <a:avLst/>
            </a:prstGeom>
            <a:solidFill>
              <a:srgbClr val="CCCCFF"/>
            </a:solidFill>
            <a:ln w="12700">
              <a:solidFill>
                <a:schemeClr val="tx1"/>
              </a:solidFill>
              <a:miter lim="800000"/>
              <a:headEnd/>
              <a:tailEnd/>
            </a:ln>
            <a:effectLst/>
          </p:spPr>
          <p:txBody>
            <a:bodyPr wrap="none" anchor="ctr"/>
            <a:lstStyle/>
            <a:p>
              <a:endParaRPr lang="fr-FR"/>
            </a:p>
          </p:txBody>
        </p:sp>
        <p:sp>
          <p:nvSpPr>
            <p:cNvPr id="538650" name="Rectangle 26"/>
            <p:cNvSpPr>
              <a:spLocks noChangeArrowheads="1"/>
            </p:cNvSpPr>
            <p:nvPr/>
          </p:nvSpPr>
          <p:spPr bwMode="auto">
            <a:xfrm>
              <a:off x="5576" y="3840"/>
              <a:ext cx="336" cy="240"/>
            </a:xfrm>
            <a:prstGeom prst="rect">
              <a:avLst/>
            </a:prstGeom>
            <a:solidFill>
              <a:srgbClr val="CCCCFF"/>
            </a:solidFill>
            <a:ln w="12700">
              <a:solidFill>
                <a:schemeClr val="tx1"/>
              </a:solidFill>
              <a:miter lim="800000"/>
              <a:headEnd/>
              <a:tailEnd/>
            </a:ln>
            <a:effectLst/>
          </p:spPr>
          <p:txBody>
            <a:bodyPr wrap="none" anchor="ctr"/>
            <a:lstStyle/>
            <a:p>
              <a:endParaRPr lang="fr-FR"/>
            </a:p>
          </p:txBody>
        </p:sp>
      </p:grpSp>
      <p:sp>
        <p:nvSpPr>
          <p:cNvPr id="538655" name="Rectangle 31"/>
          <p:cNvSpPr>
            <a:spLocks noChangeArrowheads="1"/>
          </p:cNvSpPr>
          <p:nvPr/>
        </p:nvSpPr>
        <p:spPr bwMode="auto">
          <a:xfrm>
            <a:off x="5438091" y="5651500"/>
            <a:ext cx="1875204" cy="825500"/>
          </a:xfrm>
          <a:prstGeom prst="rect">
            <a:avLst/>
          </a:prstGeom>
          <a:solidFill>
            <a:srgbClr val="FF6600"/>
          </a:solidFill>
          <a:ln w="12700">
            <a:solidFill>
              <a:srgbClr val="0000FF"/>
            </a:solidFill>
            <a:miter lim="800000"/>
            <a:headEnd/>
            <a:tailEnd/>
          </a:ln>
          <a:effectLst/>
        </p:spPr>
        <p:txBody>
          <a:bodyPr wrap="none" anchor="ctr"/>
          <a:lstStyle/>
          <a:p>
            <a:endParaRPr lang="fr-FR"/>
          </a:p>
        </p:txBody>
      </p:sp>
      <p:sp>
        <p:nvSpPr>
          <p:cNvPr id="538656" name="Oval 32"/>
          <p:cNvSpPr>
            <a:spLocks noChangeArrowheads="1"/>
          </p:cNvSpPr>
          <p:nvPr/>
        </p:nvSpPr>
        <p:spPr bwMode="auto">
          <a:xfrm>
            <a:off x="5813132" y="5905500"/>
            <a:ext cx="1125122" cy="381000"/>
          </a:xfrm>
          <a:prstGeom prst="ellipse">
            <a:avLst/>
          </a:prstGeom>
          <a:solidFill>
            <a:schemeClr val="accent1"/>
          </a:solidFill>
          <a:ln w="12700">
            <a:solidFill>
              <a:schemeClr val="tx1"/>
            </a:solidFill>
            <a:round/>
            <a:headEnd/>
            <a:tailEnd/>
          </a:ln>
          <a:effectLst/>
        </p:spPr>
        <p:txBody>
          <a:bodyPr wrap="none" anchor="ctr"/>
          <a:lstStyle/>
          <a:p>
            <a:endParaRPr lang="fr-FR"/>
          </a:p>
        </p:txBody>
      </p:sp>
      <p:cxnSp>
        <p:nvCxnSpPr>
          <p:cNvPr id="538657" name="AutoShape 33"/>
          <p:cNvCxnSpPr>
            <a:cxnSpLocks noChangeShapeType="1"/>
            <a:stCxn id="538641" idx="1"/>
            <a:endCxn id="538656" idx="6"/>
          </p:cNvCxnSpPr>
          <p:nvPr/>
        </p:nvCxnSpPr>
        <p:spPr bwMode="auto">
          <a:xfrm rot="10800000" flipV="1">
            <a:off x="6938255" y="4826000"/>
            <a:ext cx="3199567" cy="1270000"/>
          </a:xfrm>
          <a:prstGeom prst="curvedConnector3">
            <a:avLst>
              <a:gd name="adj1" fmla="val 39861"/>
            </a:avLst>
          </a:prstGeom>
          <a:noFill/>
          <a:ln w="57150">
            <a:solidFill>
              <a:srgbClr val="0000FF"/>
            </a:solidFill>
            <a:round/>
            <a:headEnd type="triangle" w="med" len="med"/>
            <a:tailEnd type="triangle" w="med" len="med"/>
          </a:ln>
          <a:effectLst/>
        </p:spPr>
      </p:cxnSp>
      <p:sp>
        <p:nvSpPr>
          <p:cNvPr id="538658" name="Text Box 34"/>
          <p:cNvSpPr txBox="1">
            <a:spLocks noChangeArrowheads="1"/>
          </p:cNvSpPr>
          <p:nvPr/>
        </p:nvSpPr>
        <p:spPr bwMode="auto">
          <a:xfrm>
            <a:off x="2554965" y="3054351"/>
            <a:ext cx="4498732" cy="369332"/>
          </a:xfrm>
          <a:prstGeom prst="rect">
            <a:avLst/>
          </a:prstGeom>
          <a:solidFill>
            <a:srgbClr val="DFDFDF"/>
          </a:solidFill>
          <a:ln w="12700">
            <a:noFill/>
            <a:miter lim="800000"/>
            <a:headEnd/>
            <a:tailEnd/>
          </a:ln>
          <a:effectLst/>
        </p:spPr>
        <p:txBody>
          <a:bodyPr wrap="none">
            <a:spAutoFit/>
          </a:bodyPr>
          <a:lstStyle/>
          <a:p>
            <a:r>
              <a:rPr lang="fr-FR"/>
              <a:t>Tous les documents sont dans le serveur</a:t>
            </a:r>
          </a:p>
        </p:txBody>
      </p:sp>
      <p:cxnSp>
        <p:nvCxnSpPr>
          <p:cNvPr id="538659" name="AutoShape 35"/>
          <p:cNvCxnSpPr>
            <a:cxnSpLocks noChangeShapeType="1"/>
            <a:stCxn id="538658" idx="2"/>
            <a:endCxn id="538639" idx="0"/>
          </p:cNvCxnSpPr>
          <p:nvPr/>
        </p:nvCxnSpPr>
        <p:spPr bwMode="auto">
          <a:xfrm rot="16200000" flipH="1">
            <a:off x="6177593" y="2050420"/>
            <a:ext cx="1211817" cy="3958341"/>
          </a:xfrm>
          <a:prstGeom prst="straightConnector1">
            <a:avLst/>
          </a:prstGeom>
          <a:noFill/>
          <a:ln w="38100">
            <a:solidFill>
              <a:schemeClr val="tx1"/>
            </a:solidFill>
            <a:round/>
            <a:headEnd/>
            <a:tailEnd type="triangle" w="med" len="med"/>
          </a:ln>
          <a:effectLst/>
        </p:spPr>
      </p:cxnSp>
      <p:cxnSp>
        <p:nvCxnSpPr>
          <p:cNvPr id="538660" name="AutoShape 36"/>
          <p:cNvCxnSpPr>
            <a:cxnSpLocks noChangeShapeType="1"/>
            <a:stCxn id="538658" idx="2"/>
            <a:endCxn id="538647" idx="0"/>
          </p:cNvCxnSpPr>
          <p:nvPr/>
        </p:nvCxnSpPr>
        <p:spPr bwMode="auto">
          <a:xfrm rot="16200000" flipH="1">
            <a:off x="5538686" y="2689327"/>
            <a:ext cx="2481817" cy="3950527"/>
          </a:xfrm>
          <a:prstGeom prst="straightConnector1">
            <a:avLst/>
          </a:prstGeom>
          <a:noFill/>
          <a:ln w="38100">
            <a:solidFill>
              <a:schemeClr val="tx1"/>
            </a:solidFill>
            <a:round/>
            <a:headEnd/>
            <a:tailEnd type="triangle" w="med" len="med"/>
          </a:ln>
          <a:effectLst/>
        </p:spPr>
      </p:cxnSp>
      <p:sp>
        <p:nvSpPr>
          <p:cNvPr id="538664" name="AutoShape 40"/>
          <p:cNvSpPr>
            <a:spLocks noChangeArrowheads="1"/>
          </p:cNvSpPr>
          <p:nvPr/>
        </p:nvSpPr>
        <p:spPr bwMode="auto">
          <a:xfrm>
            <a:off x="1125122" y="5524500"/>
            <a:ext cx="4312969" cy="635000"/>
          </a:xfrm>
          <a:prstGeom prst="rightArrow">
            <a:avLst>
              <a:gd name="adj1" fmla="val 50000"/>
              <a:gd name="adj2" fmla="val 138000"/>
            </a:avLst>
          </a:prstGeom>
          <a:solidFill>
            <a:srgbClr val="FF6600"/>
          </a:solidFill>
          <a:ln w="12700">
            <a:noFill/>
            <a:miter lim="800000"/>
            <a:headEnd/>
            <a:tailEnd/>
          </a:ln>
          <a:effectLst/>
        </p:spPr>
        <p:txBody>
          <a:bodyPr wrap="none" anchor="ctr"/>
          <a:lstStyle/>
          <a:p>
            <a:pPr algn="ctr"/>
            <a:r>
              <a:rPr lang="fr-FR" b="1">
                <a:solidFill>
                  <a:srgbClr val="000066"/>
                </a:solidFill>
                <a:latin typeface="Arial;Arial,Bold"/>
              </a:rPr>
              <a:t>Requête pour un fichier html</a:t>
            </a:r>
            <a:endParaRPr lang="fr-FR">
              <a:solidFill>
                <a:srgbClr val="000066"/>
              </a:solidFill>
            </a:endParaRPr>
          </a:p>
        </p:txBody>
      </p:sp>
      <p:sp>
        <p:nvSpPr>
          <p:cNvPr id="538665" name="AutoShape 41"/>
          <p:cNvSpPr>
            <a:spLocks noChangeArrowheads="1"/>
          </p:cNvSpPr>
          <p:nvPr/>
        </p:nvSpPr>
        <p:spPr bwMode="auto">
          <a:xfrm flipH="1">
            <a:off x="1125122" y="6159500"/>
            <a:ext cx="4312969" cy="635000"/>
          </a:xfrm>
          <a:prstGeom prst="rightArrow">
            <a:avLst>
              <a:gd name="adj1" fmla="val 50000"/>
              <a:gd name="adj2" fmla="val 138000"/>
            </a:avLst>
          </a:prstGeom>
          <a:solidFill>
            <a:srgbClr val="FF6600"/>
          </a:solidFill>
          <a:ln w="12700">
            <a:noFill/>
            <a:miter lim="800000"/>
            <a:headEnd/>
            <a:tailEnd/>
          </a:ln>
          <a:effectLst/>
        </p:spPr>
        <p:txBody>
          <a:bodyPr wrap="none" anchor="ctr"/>
          <a:lstStyle/>
          <a:p>
            <a:pPr algn="ctr"/>
            <a:r>
              <a:rPr lang="fr-FR" b="1">
                <a:solidFill>
                  <a:srgbClr val="000066"/>
                </a:solidFill>
                <a:latin typeface="Arial;Arial,Bold"/>
              </a:rPr>
              <a:t>Document réclamé .html</a:t>
            </a:r>
            <a:endParaRPr lang="fr-FR">
              <a:solidFill>
                <a:srgbClr val="000066"/>
              </a:solidFill>
            </a:endParaRPr>
          </a:p>
        </p:txBody>
      </p:sp>
      <p:sp>
        <p:nvSpPr>
          <p:cNvPr id="538668" name="Text Box 44"/>
          <p:cNvSpPr txBox="1">
            <a:spLocks noChangeArrowheads="1"/>
          </p:cNvSpPr>
          <p:nvPr/>
        </p:nvSpPr>
        <p:spPr bwMode="auto">
          <a:xfrm>
            <a:off x="8840805" y="3138488"/>
            <a:ext cx="986167" cy="369332"/>
          </a:xfrm>
          <a:prstGeom prst="rect">
            <a:avLst/>
          </a:prstGeom>
          <a:solidFill>
            <a:srgbClr val="DFDFDF"/>
          </a:solidFill>
          <a:ln w="12700">
            <a:noFill/>
            <a:miter lim="800000"/>
            <a:headEnd/>
            <a:tailEnd/>
          </a:ln>
          <a:effectLst/>
        </p:spPr>
        <p:txBody>
          <a:bodyPr wrap="none">
            <a:spAutoFit/>
          </a:bodyPr>
          <a:lstStyle/>
          <a:p>
            <a:r>
              <a:rPr lang="fr-FR"/>
              <a:t>Serveur</a:t>
            </a:r>
          </a:p>
        </p:txBody>
      </p:sp>
    </p:spTree>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1593436" y="-23"/>
            <a:ext cx="9782801" cy="857256"/>
          </a:xfrm>
        </p:spPr>
        <p:txBody>
          <a:bodyPr/>
          <a:lstStyle/>
          <a:p>
            <a:pPr eaLnBrk="1" fontAlgn="auto" hangingPunct="1">
              <a:spcAft>
                <a:spcPts val="0"/>
              </a:spcAft>
              <a:defRPr/>
            </a:pPr>
            <a:r>
              <a:rPr lang="fr-FR" dirty="0">
                <a:latin typeface="Book Antiqua" pitchFamily="18" charset="0"/>
                <a:cs typeface="Times New Roman" pitchFamily="18" charset="0"/>
              </a:rPr>
              <a:t>PHP et les formulaires</a:t>
            </a:r>
          </a:p>
        </p:txBody>
      </p:sp>
      <p:sp>
        <p:nvSpPr>
          <p:cNvPr id="107523" name="Rectangle 3"/>
          <p:cNvSpPr>
            <a:spLocks noGrp="1" noChangeArrowheads="1"/>
          </p:cNvSpPr>
          <p:nvPr>
            <p:ph sz="quarter" idx="1"/>
          </p:nvPr>
        </p:nvSpPr>
        <p:spPr>
          <a:xfrm>
            <a:off x="1236628" y="1071546"/>
            <a:ext cx="10579275" cy="5410200"/>
          </a:xfrm>
        </p:spPr>
        <p:txBody>
          <a:bodyPr/>
          <a:lstStyle/>
          <a:p>
            <a:pPr eaLnBrk="1" hangingPunct="1">
              <a:lnSpc>
                <a:spcPct val="90000"/>
              </a:lnSpc>
            </a:pPr>
            <a:r>
              <a:rPr lang="fr-FR" dirty="0">
                <a:latin typeface="Book Antiqua" pitchFamily="18" charset="0"/>
                <a:cs typeface="Times New Roman" pitchFamily="18" charset="0"/>
              </a:rPr>
              <a:t>Méthodes d’envoi </a:t>
            </a:r>
            <a:r>
              <a:rPr lang="fr-FR" dirty="0" err="1">
                <a:latin typeface="Book Antiqua" pitchFamily="18" charset="0"/>
                <a:cs typeface="Times New Roman" pitchFamily="18" charset="0"/>
              </a:rPr>
              <a:t>get</a:t>
            </a:r>
            <a:r>
              <a:rPr lang="fr-FR" dirty="0">
                <a:latin typeface="Book Antiqua" pitchFamily="18" charset="0"/>
                <a:cs typeface="Times New Roman" pitchFamily="18" charset="0"/>
              </a:rPr>
              <a:t> et post</a:t>
            </a:r>
          </a:p>
          <a:p>
            <a:pPr lvl="2" eaLnBrk="1" hangingPunct="1">
              <a:lnSpc>
                <a:spcPct val="90000"/>
              </a:lnSpc>
            </a:pPr>
            <a:r>
              <a:rPr lang="fr-FR" sz="1800" dirty="0">
                <a:latin typeface="Book Antiqua" pitchFamily="18" charset="0"/>
              </a:rPr>
              <a:t> </a:t>
            </a:r>
            <a:r>
              <a:rPr lang="fr-FR" sz="1800" dirty="0">
                <a:latin typeface="Book Antiqua" pitchFamily="18" charset="0"/>
                <a:cs typeface="Times New Roman" pitchFamily="18" charset="0"/>
              </a:rPr>
              <a:t>transmission selon une des deux méthodes d'envoi GET ou POST</a:t>
            </a:r>
          </a:p>
          <a:p>
            <a:pPr lvl="2" eaLnBrk="1" hangingPunct="1">
              <a:lnSpc>
                <a:spcPct val="90000"/>
              </a:lnSpc>
              <a:buFont typeface="Wingdings" pitchFamily="2" charset="2"/>
              <a:buNone/>
            </a:pPr>
            <a:r>
              <a:rPr lang="fr-FR" sz="1600" dirty="0">
                <a:latin typeface="Book Antiqua" pitchFamily="18" charset="0"/>
              </a:rPr>
              <a:t> </a:t>
            </a:r>
          </a:p>
          <a:p>
            <a:pPr lvl="3" eaLnBrk="1" hangingPunct="1">
              <a:lnSpc>
                <a:spcPct val="90000"/>
              </a:lnSpc>
            </a:pPr>
            <a:r>
              <a:rPr lang="fr-FR" sz="1800" dirty="0">
                <a:latin typeface="Book Antiqua" pitchFamily="18" charset="0"/>
                <a:cs typeface="Times New Roman" pitchFamily="18" charset="0"/>
              </a:rPr>
              <a:t>La méthode GET place les informations d'un formulaire directement à la suite de l'adresse URL de la page appelée.</a:t>
            </a:r>
          </a:p>
          <a:p>
            <a:pPr lvl="4" eaLnBrk="1" hangingPunct="1">
              <a:lnSpc>
                <a:spcPct val="90000"/>
              </a:lnSpc>
            </a:pPr>
            <a:r>
              <a:rPr lang="fr-FR" dirty="0">
                <a:latin typeface="Book Antiqua" pitchFamily="18" charset="0"/>
                <a:ea typeface="Arial Unicode MS" pitchFamily="34" charset="-128"/>
                <a:cs typeface="Arial Unicode MS" pitchFamily="34" charset="-128"/>
                <a:hlinkClick r:id="rId2"/>
              </a:rPr>
              <a:t>http://www.site.com/cible.php?champ=valeur&amp;champ2=valeur</a:t>
            </a:r>
            <a:endParaRPr lang="fr-FR" b="1" dirty="0">
              <a:latin typeface="Book Antiqua" pitchFamily="18" charset="0"/>
              <a:ea typeface="Arial Unicode MS" pitchFamily="34" charset="-128"/>
              <a:cs typeface="Arial Unicode MS" pitchFamily="34" charset="-128"/>
            </a:endParaRPr>
          </a:p>
          <a:p>
            <a:pPr lvl="4" eaLnBrk="1" hangingPunct="1">
              <a:lnSpc>
                <a:spcPct val="90000"/>
              </a:lnSpc>
              <a:buFontTx/>
              <a:buNone/>
            </a:pPr>
            <a:endParaRPr lang="fr-FR" sz="800" dirty="0">
              <a:latin typeface="Book Antiqua" pitchFamily="18" charset="0"/>
              <a:cs typeface="Times New Roman" pitchFamily="18" charset="0"/>
            </a:endParaRPr>
          </a:p>
          <a:p>
            <a:pPr lvl="4" eaLnBrk="1" hangingPunct="1">
              <a:lnSpc>
                <a:spcPct val="90000"/>
              </a:lnSpc>
              <a:buFontTx/>
              <a:buNone/>
            </a:pPr>
            <a:endParaRPr lang="fr-FR" sz="800" dirty="0">
              <a:latin typeface="Book Antiqua" pitchFamily="18" charset="0"/>
              <a:cs typeface="Times New Roman" pitchFamily="18" charset="0"/>
            </a:endParaRPr>
          </a:p>
          <a:p>
            <a:pPr lvl="4" eaLnBrk="1" hangingPunct="1">
              <a:lnSpc>
                <a:spcPct val="90000"/>
              </a:lnSpc>
            </a:pPr>
            <a:r>
              <a:rPr lang="fr-FR" dirty="0">
                <a:latin typeface="Book Antiqua" pitchFamily="18" charset="0"/>
                <a:cs typeface="Times New Roman" pitchFamily="18" charset="0"/>
              </a:rPr>
              <a:t>inconvénients : </a:t>
            </a:r>
          </a:p>
          <a:p>
            <a:pPr lvl="4" eaLnBrk="1" hangingPunct="1">
              <a:lnSpc>
                <a:spcPct val="90000"/>
              </a:lnSpc>
              <a:buFontTx/>
              <a:buNone/>
            </a:pPr>
            <a:r>
              <a:rPr lang="fr-FR" dirty="0">
                <a:latin typeface="Book Antiqua" pitchFamily="18" charset="0"/>
                <a:cs typeface="Times New Roman" pitchFamily="18" charset="0"/>
              </a:rPr>
              <a:t>            -  rendre visibles les données dans la barre d’adresse du  </a:t>
            </a:r>
          </a:p>
          <a:p>
            <a:pPr lvl="4" eaLnBrk="1" hangingPunct="1">
              <a:lnSpc>
                <a:spcPct val="90000"/>
              </a:lnSpc>
              <a:buFontTx/>
              <a:buNone/>
            </a:pPr>
            <a:r>
              <a:rPr lang="fr-FR" dirty="0">
                <a:latin typeface="Book Antiqua" pitchFamily="18" charset="0"/>
                <a:cs typeface="Times New Roman" pitchFamily="18" charset="0"/>
              </a:rPr>
              <a:t>               navigateur. </a:t>
            </a:r>
          </a:p>
          <a:p>
            <a:pPr lvl="4" eaLnBrk="1" hangingPunct="1">
              <a:lnSpc>
                <a:spcPct val="90000"/>
              </a:lnSpc>
              <a:buFontTx/>
              <a:buNone/>
            </a:pPr>
            <a:r>
              <a:rPr lang="fr-FR" dirty="0">
                <a:latin typeface="Book Antiqua" pitchFamily="18" charset="0"/>
                <a:cs typeface="Times New Roman" pitchFamily="18" charset="0"/>
              </a:rPr>
              <a:t>             - De plus, la longueur totale est limitée à 255 caractères, ce qui </a:t>
            </a:r>
          </a:p>
          <a:p>
            <a:pPr lvl="4" eaLnBrk="1" hangingPunct="1">
              <a:lnSpc>
                <a:spcPct val="90000"/>
              </a:lnSpc>
              <a:buFontTx/>
              <a:buNone/>
            </a:pPr>
            <a:r>
              <a:rPr lang="fr-FR" dirty="0">
                <a:latin typeface="Book Antiqua" pitchFamily="18" charset="0"/>
                <a:cs typeface="Times New Roman" pitchFamily="18" charset="0"/>
              </a:rPr>
              <a:t>               rend impossible la transmission d’un volume de données </a:t>
            </a:r>
          </a:p>
          <a:p>
            <a:pPr lvl="4" eaLnBrk="1" hangingPunct="1">
              <a:lnSpc>
                <a:spcPct val="90000"/>
              </a:lnSpc>
              <a:buFontTx/>
              <a:buNone/>
            </a:pPr>
            <a:r>
              <a:rPr lang="fr-FR" dirty="0">
                <a:latin typeface="Book Antiqua" pitchFamily="18" charset="0"/>
                <a:cs typeface="Times New Roman" pitchFamily="18" charset="0"/>
              </a:rPr>
              <a:t>               important </a:t>
            </a:r>
          </a:p>
          <a:p>
            <a:pPr lvl="4" eaLnBrk="1" hangingPunct="1">
              <a:lnSpc>
                <a:spcPct val="90000"/>
              </a:lnSpc>
              <a:buFontTx/>
              <a:buNone/>
            </a:pPr>
            <a:endParaRPr lang="fr-FR" sz="800" dirty="0">
              <a:latin typeface="Book Antiqua" pitchFamily="18" charset="0"/>
              <a:cs typeface="Times New Roman" pitchFamily="18" charset="0"/>
            </a:endParaRPr>
          </a:p>
          <a:p>
            <a:pPr lvl="3" algn="just" eaLnBrk="1" hangingPunct="1">
              <a:lnSpc>
                <a:spcPct val="90000"/>
              </a:lnSpc>
            </a:pPr>
            <a:r>
              <a:rPr lang="fr-FR" sz="1800" dirty="0">
                <a:latin typeface="Book Antiqua" pitchFamily="18" charset="0"/>
                <a:ea typeface="Arial Unicode MS" pitchFamily="34" charset="-128"/>
                <a:cs typeface="Arial Unicode MS" pitchFamily="34" charset="-128"/>
              </a:rPr>
              <a:t>La méthode POST regroupe les informations dans l'entête d'une requête HTTP </a:t>
            </a:r>
          </a:p>
          <a:p>
            <a:pPr lvl="4" algn="just" eaLnBrk="1" hangingPunct="1">
              <a:lnSpc>
                <a:spcPct val="90000"/>
              </a:lnSpc>
            </a:pPr>
            <a:r>
              <a:rPr lang="fr-FR" sz="1800" dirty="0">
                <a:latin typeface="Book Antiqua" pitchFamily="18" charset="0"/>
                <a:ea typeface="Arial Unicode MS" pitchFamily="34" charset="-128"/>
                <a:cs typeface="Arial Unicode MS" pitchFamily="34" charset="-128"/>
              </a:rPr>
              <a:t>Assure une confidentialité efficace des données</a:t>
            </a:r>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xfrm>
            <a:off x="1236628" y="-23"/>
            <a:ext cx="9782801" cy="857256"/>
          </a:xfrm>
        </p:spPr>
        <p:txBody>
          <a:bodyPr/>
          <a:lstStyle/>
          <a:p>
            <a:pPr eaLnBrk="1" fontAlgn="auto" hangingPunct="1">
              <a:spcAft>
                <a:spcPts val="0"/>
              </a:spcAft>
              <a:defRPr/>
            </a:pPr>
            <a:r>
              <a:rPr lang="fr-FR" dirty="0">
                <a:latin typeface="Book Antiqua" pitchFamily="18" charset="0"/>
                <a:cs typeface="Times New Roman" pitchFamily="18" charset="0"/>
              </a:rPr>
              <a:t>PHP et les formulaires</a:t>
            </a:r>
          </a:p>
        </p:txBody>
      </p:sp>
      <p:sp>
        <p:nvSpPr>
          <p:cNvPr id="105475" name="Rectangle 3"/>
          <p:cNvSpPr>
            <a:spLocks noGrp="1" noChangeArrowheads="1"/>
          </p:cNvSpPr>
          <p:nvPr>
            <p:ph sz="quarter" idx="1"/>
          </p:nvPr>
        </p:nvSpPr>
        <p:spPr>
          <a:xfrm>
            <a:off x="609441" y="1857364"/>
            <a:ext cx="9954207" cy="2286000"/>
          </a:xfrm>
        </p:spPr>
        <p:txBody>
          <a:bodyPr/>
          <a:lstStyle/>
          <a:p>
            <a:pPr lvl="1" eaLnBrk="1" hangingPunct="1">
              <a:lnSpc>
                <a:spcPct val="90000"/>
              </a:lnSpc>
              <a:buFont typeface="Wingdings" pitchFamily="2" charset="2"/>
              <a:buNone/>
              <a:defRPr/>
            </a:pPr>
            <a:endParaRPr lang="fr-FR" sz="2800" dirty="0">
              <a:latin typeface="Book Antiqua" pitchFamily="18" charset="0"/>
              <a:cs typeface="Times New Roman" pitchFamily="18" charset="0"/>
            </a:endParaRPr>
          </a:p>
          <a:p>
            <a:pPr lvl="1" eaLnBrk="1" hangingPunct="1">
              <a:lnSpc>
                <a:spcPct val="90000"/>
              </a:lnSpc>
              <a:defRPr/>
            </a:pPr>
            <a:r>
              <a:rPr lang="fr-FR" sz="2800" dirty="0">
                <a:latin typeface="Book Antiqua" pitchFamily="18" charset="0"/>
                <a:cs typeface="Times New Roman" pitchFamily="18" charset="0"/>
              </a:rPr>
              <a:t>Les tableaux associatifs </a:t>
            </a:r>
            <a:r>
              <a:rPr lang="fr-FR" sz="32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$_GET et $_POST </a:t>
            </a:r>
            <a:r>
              <a:rPr lang="fr-FR" sz="2800" dirty="0">
                <a:latin typeface="Book Antiqua" pitchFamily="18" charset="0"/>
                <a:cs typeface="Times New Roman" pitchFamily="18" charset="0"/>
              </a:rPr>
              <a:t>contiennent toutes les variables envoyées par un formulaire</a:t>
            </a:r>
            <a:endParaRPr lang="fr-FR" sz="1000" dirty="0">
              <a:latin typeface="Book Antiqua" pitchFamily="18" charset="0"/>
              <a:cs typeface="Times New Roman" pitchFamily="18" charset="0"/>
            </a:endParaRPr>
          </a:p>
          <a:p>
            <a:pPr lvl="2" eaLnBrk="1" hangingPunct="1">
              <a:lnSpc>
                <a:spcPct val="90000"/>
              </a:lnSpc>
              <a:defRPr/>
            </a:pPr>
            <a:endParaRPr lang="fr-FR" dirty="0"/>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628" y="-24"/>
            <a:ext cx="9954207" cy="868362"/>
          </a:xfrm>
        </p:spPr>
        <p:txBody>
          <a:bodyPr/>
          <a:lstStyle/>
          <a:p>
            <a:pPr>
              <a:defRPr/>
            </a:pPr>
            <a:r>
              <a:rPr lang="fr-FR" dirty="0">
                <a:latin typeface="Book Antiqua" pitchFamily="18" charset="0"/>
                <a:cs typeface="Times New Roman" pitchFamily="18" charset="0"/>
              </a:rPr>
              <a:t>PHP et les formulaires</a:t>
            </a:r>
            <a:endParaRPr lang="fr-FR" dirty="0"/>
          </a:p>
        </p:txBody>
      </p:sp>
      <p:pic>
        <p:nvPicPr>
          <p:cNvPr id="109571" name="Espace réservé du contenu 3" descr="1.png"/>
          <p:cNvPicPr>
            <a:picLocks noGrp="1" noChangeAspect="1"/>
          </p:cNvPicPr>
          <p:nvPr>
            <p:ph sz="quarter" idx="1"/>
          </p:nvPr>
        </p:nvPicPr>
        <p:blipFill>
          <a:blip r:embed="rId2"/>
          <a:srcRect/>
          <a:stretch>
            <a:fillRect/>
          </a:stretch>
        </p:blipFill>
        <p:spPr>
          <a:xfrm>
            <a:off x="1326910" y="1647826"/>
            <a:ext cx="9053782" cy="4424381"/>
          </a:xfrm>
        </p:spPr>
      </p:pic>
      <p:sp>
        <p:nvSpPr>
          <p:cNvPr id="5" name="Rectangle 4"/>
          <p:cNvSpPr/>
          <p:nvPr/>
        </p:nvSpPr>
        <p:spPr>
          <a:xfrm>
            <a:off x="1259903" y="1187451"/>
            <a:ext cx="5899372" cy="461665"/>
          </a:xfrm>
          <a:prstGeom prst="rect">
            <a:avLst/>
          </a:prstGeom>
        </p:spPr>
        <p:txBody>
          <a:bodyPr wrap="none">
            <a:spAutoFit/>
          </a:bodyPr>
          <a:lstStyle/>
          <a:p>
            <a:pPr>
              <a:defRPr/>
            </a:pPr>
            <a:r>
              <a:rPr lang="fr-FR" sz="2400" cap="small" dirty="0">
                <a:solidFill>
                  <a:schemeClr val="tx2"/>
                </a:solidFill>
                <a:latin typeface="Book Antiqua" pitchFamily="18" charset="0"/>
                <a:ea typeface="+mj-ea"/>
                <a:cs typeface="Times New Roman" pitchFamily="18" charset="0"/>
              </a:rPr>
              <a:t>Récupérer les données du formulaires </a:t>
            </a:r>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628" y="-24"/>
            <a:ext cx="9954207" cy="725487"/>
          </a:xfrm>
        </p:spPr>
        <p:txBody>
          <a:bodyPr/>
          <a:lstStyle/>
          <a:p>
            <a:pPr>
              <a:defRPr/>
            </a:pPr>
            <a:r>
              <a:rPr lang="fr-FR" dirty="0">
                <a:latin typeface="Book Antiqua" pitchFamily="18" charset="0"/>
                <a:cs typeface="Times New Roman" pitchFamily="18" charset="0"/>
              </a:rPr>
              <a:t>PHP et les formulaires</a:t>
            </a:r>
            <a:endParaRPr lang="fr-FR" dirty="0"/>
          </a:p>
        </p:txBody>
      </p:sp>
      <p:pic>
        <p:nvPicPr>
          <p:cNvPr id="110595" name="Espace réservé du contenu 3" descr="2.png"/>
          <p:cNvPicPr>
            <a:picLocks noGrp="1" noChangeAspect="1"/>
          </p:cNvPicPr>
          <p:nvPr>
            <p:ph sz="quarter" idx="1"/>
          </p:nvPr>
        </p:nvPicPr>
        <p:blipFill>
          <a:blip r:embed="rId2"/>
          <a:srcRect/>
          <a:stretch>
            <a:fillRect/>
          </a:stretch>
        </p:blipFill>
        <p:spPr>
          <a:xfrm>
            <a:off x="1451142" y="1714488"/>
            <a:ext cx="10001120" cy="4143393"/>
          </a:xfrm>
        </p:spPr>
      </p:pic>
      <p:sp>
        <p:nvSpPr>
          <p:cNvPr id="5" name="Rectangle 4"/>
          <p:cNvSpPr/>
          <p:nvPr/>
        </p:nvSpPr>
        <p:spPr>
          <a:xfrm>
            <a:off x="1413892" y="1055689"/>
            <a:ext cx="5899372" cy="461665"/>
          </a:xfrm>
          <a:prstGeom prst="rect">
            <a:avLst/>
          </a:prstGeom>
        </p:spPr>
        <p:txBody>
          <a:bodyPr wrap="none">
            <a:spAutoFit/>
          </a:bodyPr>
          <a:lstStyle/>
          <a:p>
            <a:pPr>
              <a:defRPr/>
            </a:pPr>
            <a:r>
              <a:rPr lang="fr-FR" sz="2400" cap="small" dirty="0">
                <a:solidFill>
                  <a:schemeClr val="tx2"/>
                </a:solidFill>
                <a:latin typeface="Book Antiqua" pitchFamily="18" charset="0"/>
                <a:ea typeface="+mj-ea"/>
                <a:cs typeface="Times New Roman" pitchFamily="18" charset="0"/>
              </a:rPr>
              <a:t>Récupérer les données du formulaires </a:t>
            </a:r>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1236628" y="-24"/>
            <a:ext cx="9954207" cy="714380"/>
          </a:xfrm>
        </p:spPr>
        <p:txBody>
          <a:bodyPr/>
          <a:lstStyle/>
          <a:p>
            <a:pPr eaLnBrk="1" fontAlgn="auto" hangingPunct="1">
              <a:spcAft>
                <a:spcPts val="0"/>
              </a:spcAft>
              <a:defRPr/>
            </a:pPr>
            <a:r>
              <a:rPr lang="fr-FR" sz="2800" dirty="0">
                <a:latin typeface="Book Antiqua" pitchFamily="18" charset="0"/>
                <a:cs typeface="Times New Roman" pitchFamily="18" charset="0"/>
              </a:rPr>
              <a:t>PHP et les formulaires</a:t>
            </a:r>
          </a:p>
        </p:txBody>
      </p:sp>
      <p:pic>
        <p:nvPicPr>
          <p:cNvPr id="114691" name="Image 4" descr="2.png"/>
          <p:cNvPicPr>
            <a:picLocks noChangeAspect="1"/>
          </p:cNvPicPr>
          <p:nvPr/>
        </p:nvPicPr>
        <p:blipFill>
          <a:blip r:embed="rId2"/>
          <a:srcRect/>
          <a:stretch>
            <a:fillRect/>
          </a:stretch>
        </p:blipFill>
        <p:spPr bwMode="auto">
          <a:xfrm>
            <a:off x="1259904" y="2214563"/>
            <a:ext cx="6434293" cy="3071812"/>
          </a:xfrm>
          <a:prstGeom prst="rect">
            <a:avLst/>
          </a:prstGeom>
          <a:noFill/>
          <a:ln w="9525">
            <a:noFill/>
            <a:miter lim="800000"/>
            <a:headEnd/>
            <a:tailEnd/>
          </a:ln>
        </p:spPr>
      </p:pic>
      <p:pic>
        <p:nvPicPr>
          <p:cNvPr id="114692" name="Image 5" descr="2.png"/>
          <p:cNvPicPr>
            <a:picLocks noChangeAspect="1"/>
          </p:cNvPicPr>
          <p:nvPr/>
        </p:nvPicPr>
        <p:blipFill>
          <a:blip r:embed="rId3"/>
          <a:srcRect/>
          <a:stretch>
            <a:fillRect/>
          </a:stretch>
        </p:blipFill>
        <p:spPr bwMode="auto">
          <a:xfrm>
            <a:off x="8098537" y="2214563"/>
            <a:ext cx="2590125" cy="2562225"/>
          </a:xfrm>
          <a:prstGeom prst="rect">
            <a:avLst/>
          </a:prstGeom>
          <a:noFill/>
          <a:ln w="9525">
            <a:noFill/>
            <a:miter lim="800000"/>
            <a:headEnd/>
            <a:tailEnd/>
          </a:ln>
        </p:spPr>
      </p:pic>
      <p:sp>
        <p:nvSpPr>
          <p:cNvPr id="7" name="Rectangle 6"/>
          <p:cNvSpPr/>
          <p:nvPr/>
        </p:nvSpPr>
        <p:spPr>
          <a:xfrm>
            <a:off x="1522380" y="1285876"/>
            <a:ext cx="5899372" cy="461665"/>
          </a:xfrm>
          <a:prstGeom prst="rect">
            <a:avLst/>
          </a:prstGeom>
        </p:spPr>
        <p:txBody>
          <a:bodyPr wrap="none">
            <a:spAutoFit/>
          </a:bodyPr>
          <a:lstStyle/>
          <a:p>
            <a:pPr>
              <a:defRPr/>
            </a:pPr>
            <a:r>
              <a:rPr lang="fr-FR" sz="2400" cap="small" dirty="0">
                <a:solidFill>
                  <a:schemeClr val="tx2"/>
                </a:solidFill>
                <a:latin typeface="Book Antiqua" pitchFamily="18" charset="0"/>
                <a:ea typeface="+mj-ea"/>
                <a:cs typeface="Times New Roman" pitchFamily="18" charset="0"/>
              </a:rPr>
              <a:t>Récupérer les données du formulaires </a:t>
            </a:r>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a:latin typeface="Book Antiqua" pitchFamily="18" charset="0"/>
                <a:cs typeface="Times New Roman" pitchFamily="18" charset="0"/>
              </a:rPr>
              <a:t>Interfaçage avec une base de données</a:t>
            </a:r>
            <a:endParaRPr lang="fr-FR" dirty="0"/>
          </a:p>
        </p:txBody>
      </p:sp>
      <p:sp>
        <p:nvSpPr>
          <p:cNvPr id="6" name="Espace réservé du texte 5"/>
          <p:cNvSpPr>
            <a:spLocks noGrp="1"/>
          </p:cNvSpPr>
          <p:nvPr>
            <p:ph type="body" idx="1"/>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236628" y="-24"/>
            <a:ext cx="11040263" cy="847725"/>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Arial" pitchFamily="34" charset="0"/>
              <a:cs typeface="Times New Roman" pitchFamily="18" charset="0"/>
            </a:endParaRPr>
          </a:p>
        </p:txBody>
      </p:sp>
      <p:sp>
        <p:nvSpPr>
          <p:cNvPr id="121859" name="Rectangle 3"/>
          <p:cNvSpPr>
            <a:spLocks noGrp="1" noChangeArrowheads="1"/>
          </p:cNvSpPr>
          <p:nvPr>
            <p:ph sz="quarter" idx="1"/>
          </p:nvPr>
        </p:nvSpPr>
        <p:spPr>
          <a:xfrm>
            <a:off x="1236628" y="1219200"/>
            <a:ext cx="10579275" cy="4800600"/>
          </a:xfrm>
        </p:spPr>
        <p:txBody>
          <a:bodyPr>
            <a:normAutofit lnSpcReduction="10000"/>
          </a:bodyPr>
          <a:lstStyle/>
          <a:p>
            <a:pPr eaLnBrk="1" hangingPunct="1">
              <a:lnSpc>
                <a:spcPct val="90000"/>
              </a:lnSpc>
              <a:defRPr/>
            </a:pPr>
            <a:r>
              <a:rPr lang="fr-FR" dirty="0">
                <a:latin typeface="Book Antiqua" pitchFamily="18" charset="0"/>
                <a:cs typeface="Times New Roman" pitchFamily="18" charset="0"/>
              </a:rPr>
              <a:t>Principe</a:t>
            </a:r>
          </a:p>
          <a:p>
            <a:pPr lvl="1" eaLnBrk="1" hangingPunct="1">
              <a:lnSpc>
                <a:spcPct val="90000"/>
              </a:lnSpc>
              <a:defRPr/>
            </a:pPr>
            <a:r>
              <a:rPr lang="fr-FR" sz="2000" dirty="0">
                <a:latin typeface="Book Antiqua" pitchFamily="18" charset="0"/>
                <a:cs typeface="Times New Roman" pitchFamily="18" charset="0"/>
              </a:rPr>
              <a:t>PHP propose de nombreux outils permettant de travailler avec la plupart des SGBDR </a:t>
            </a:r>
          </a:p>
          <a:p>
            <a:pPr lvl="2" eaLnBrk="1" hangingPunct="1">
              <a:lnSpc>
                <a:spcPct val="90000"/>
              </a:lnSpc>
              <a:defRPr/>
            </a:pPr>
            <a:r>
              <a:rPr lang="fr-FR" sz="1600" dirty="0">
                <a:latin typeface="Book Antiqua" pitchFamily="18" charset="0"/>
                <a:cs typeface="Times New Roman" pitchFamily="18" charset="0"/>
              </a:rPr>
              <a:t>Oracle, Sybase, Microsoft SQL Server, </a:t>
            </a:r>
            <a:r>
              <a:rPr lang="fr-FR" sz="1600" dirty="0" err="1">
                <a:latin typeface="Book Antiqua" pitchFamily="18" charset="0"/>
                <a:cs typeface="Times New Roman" pitchFamily="18" charset="0"/>
              </a:rPr>
              <a:t>PostgreSQL</a:t>
            </a:r>
            <a:r>
              <a:rPr lang="fr-FR" sz="1600" dirty="0">
                <a:latin typeface="Book Antiqua" pitchFamily="18" charset="0"/>
                <a:cs typeface="Times New Roman" pitchFamily="18" charset="0"/>
              </a:rPr>
              <a:t> ou encore MySQL</a:t>
            </a:r>
            <a:r>
              <a:rPr lang="en-GB" sz="1600" dirty="0">
                <a:latin typeface="Book Antiqua" pitchFamily="18" charset="0"/>
                <a:cs typeface="Times New Roman" pitchFamily="18" charset="0"/>
              </a:rPr>
              <a:t> </a:t>
            </a:r>
            <a:endParaRPr lang="fr-FR" sz="1600" dirty="0">
              <a:latin typeface="Book Antiqua" pitchFamily="18" charset="0"/>
              <a:cs typeface="Times New Roman" pitchFamily="18" charset="0"/>
            </a:endParaRPr>
          </a:p>
          <a:p>
            <a:pPr lvl="1" eaLnBrk="1" hangingPunct="1">
              <a:lnSpc>
                <a:spcPct val="90000"/>
              </a:lnSpc>
              <a:buFont typeface="Wingdings" pitchFamily="2" charset="2"/>
              <a:buNone/>
              <a:defRPr/>
            </a:pPr>
            <a:endParaRPr lang="fr-FR" sz="800" dirty="0">
              <a:latin typeface="Book Antiqua" pitchFamily="18" charset="0"/>
              <a:cs typeface="Times New Roman" pitchFamily="18" charset="0"/>
            </a:endParaRPr>
          </a:p>
          <a:p>
            <a:pPr lvl="1" eaLnBrk="1" hangingPunct="1">
              <a:lnSpc>
                <a:spcPct val="90000"/>
              </a:lnSpc>
              <a:defRPr/>
            </a:pPr>
            <a:r>
              <a:rPr lang="fr-FR" sz="2000" dirty="0">
                <a:latin typeface="Book Antiqua" pitchFamily="18" charset="0"/>
                <a:cs typeface="Times New Roman" pitchFamily="18" charset="0"/>
              </a:rPr>
              <a:t>Lorsqu'une base de données n'est pas directement supportée par </a:t>
            </a:r>
            <a:r>
              <a:rPr lang="fr-FR" sz="2000" dirty="0" err="1">
                <a:latin typeface="Book Antiqua" pitchFamily="18" charset="0"/>
                <a:cs typeface="Times New Roman" pitchFamily="18" charset="0"/>
              </a:rPr>
              <a:t>Php</a:t>
            </a:r>
            <a:r>
              <a:rPr lang="fr-FR" sz="2000" dirty="0">
                <a:latin typeface="Book Antiqua" pitchFamily="18" charset="0"/>
                <a:cs typeface="Times New Roman" pitchFamily="18" charset="0"/>
              </a:rPr>
              <a:t>, il est possible d'utiliser un driver ODBC (pilote standard) pour communiquer avec les bases de données</a:t>
            </a:r>
          </a:p>
          <a:p>
            <a:pPr eaLnBrk="1" hangingPunct="1">
              <a:lnSpc>
                <a:spcPct val="90000"/>
              </a:lnSpc>
              <a:buFont typeface="Wingdings" pitchFamily="2" charset="2"/>
              <a:buNone/>
              <a:defRPr/>
            </a:pPr>
            <a:endParaRPr lang="fr-FR" sz="800" dirty="0">
              <a:latin typeface="Book Antiqua" pitchFamily="18" charset="0"/>
              <a:cs typeface="Times New Roman" pitchFamily="18" charset="0"/>
            </a:endParaRPr>
          </a:p>
          <a:p>
            <a:pPr lvl="1" algn="just" eaLnBrk="1" hangingPunct="1">
              <a:lnSpc>
                <a:spcPct val="90000"/>
              </a:lnSpc>
              <a:defRPr/>
            </a:pPr>
            <a:r>
              <a:rPr lang="fr-FR" sz="2000" dirty="0" err="1">
                <a:latin typeface="Book Antiqua" pitchFamily="18" charset="0"/>
                <a:ea typeface="Arial Unicode MS" pitchFamily="34" charset="-128"/>
                <a:cs typeface="Arial Unicode MS" pitchFamily="34" charset="-128"/>
              </a:rPr>
              <a:t>Php</a:t>
            </a:r>
            <a:r>
              <a:rPr lang="fr-FR" sz="2000" dirty="0">
                <a:latin typeface="Book Antiqua" pitchFamily="18" charset="0"/>
                <a:ea typeface="Arial Unicode MS" pitchFamily="34" charset="-128"/>
                <a:cs typeface="Arial Unicode MS" pitchFamily="34" charset="-128"/>
              </a:rPr>
              <a:t> fournit un grand choix de fonctions permettant de manipuler les bases de données. </a:t>
            </a:r>
          </a:p>
          <a:p>
            <a:pPr lvl="2" algn="just" eaLnBrk="1" hangingPunct="1">
              <a:lnSpc>
                <a:spcPct val="90000"/>
              </a:lnSpc>
              <a:defRPr/>
            </a:pPr>
            <a:r>
              <a:rPr lang="fr-FR" sz="2000" dirty="0">
                <a:latin typeface="Book Antiqua" pitchFamily="18" charset="0"/>
                <a:ea typeface="Arial Unicode MS" pitchFamily="34" charset="-128"/>
                <a:cs typeface="Arial Unicode MS" pitchFamily="34" charset="-128"/>
              </a:rPr>
              <a:t>Quatre fonctions sont essentielles: </a:t>
            </a:r>
          </a:p>
          <a:p>
            <a:pPr algn="just" eaLnBrk="1" hangingPunct="1">
              <a:lnSpc>
                <a:spcPct val="90000"/>
              </a:lnSpc>
              <a:buFont typeface="Wingdings" pitchFamily="2" charset="2"/>
              <a:buNone/>
              <a:defRPr/>
            </a:pPr>
            <a:endParaRPr lang="fr-FR" sz="800" dirty="0">
              <a:latin typeface="Book Antiqua" pitchFamily="18" charset="0"/>
              <a:ea typeface="Arial Unicode MS" pitchFamily="34" charset="-128"/>
              <a:cs typeface="Arial Unicode MS" pitchFamily="34" charset="-128"/>
            </a:endParaRPr>
          </a:p>
          <a:p>
            <a:pPr lvl="3" algn="just" eaLnBrk="1" hangingPunct="1">
              <a:lnSpc>
                <a:spcPct val="90000"/>
              </a:lnSpc>
              <a:defRPr/>
            </a:pPr>
            <a:r>
              <a:rPr lang="fr-FR" sz="1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La fonction de connexion au serveur </a:t>
            </a:r>
          </a:p>
          <a:p>
            <a:pPr lvl="3" algn="just" eaLnBrk="1" hangingPunct="1">
              <a:lnSpc>
                <a:spcPct val="90000"/>
              </a:lnSpc>
              <a:defRPr/>
            </a:pPr>
            <a:r>
              <a:rPr lang="fr-FR" sz="1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La fonction de choix de la base de données </a:t>
            </a:r>
          </a:p>
          <a:p>
            <a:pPr lvl="3" algn="just" eaLnBrk="1" hangingPunct="1">
              <a:lnSpc>
                <a:spcPct val="90000"/>
              </a:lnSpc>
              <a:defRPr/>
            </a:pPr>
            <a:r>
              <a:rPr lang="fr-FR" sz="1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La fonction de requête </a:t>
            </a:r>
          </a:p>
          <a:p>
            <a:pPr lvl="3" algn="just" eaLnBrk="1" hangingPunct="1">
              <a:lnSpc>
                <a:spcPct val="90000"/>
              </a:lnSpc>
              <a:defRPr/>
            </a:pPr>
            <a:r>
              <a:rPr lang="fr-FR" sz="1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La fonction de déconnexion </a:t>
            </a:r>
            <a:endParaRPr lang="en-GB" sz="1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endParaRPr>
          </a:p>
          <a:p>
            <a:pPr eaLnBrk="1" hangingPunct="1">
              <a:lnSpc>
                <a:spcPct val="90000"/>
              </a:lnSpc>
              <a:buFont typeface="Wingdings" pitchFamily="2" charset="2"/>
              <a:buNone/>
              <a:defRPr/>
            </a:pPr>
            <a:endParaRPr lang="en-GB" sz="1800" dirty="0">
              <a:latin typeface="Book Antiqua" pitchFamily="18" charset="0"/>
              <a:cs typeface="Times New Roman" pitchFamily="18" charset="0"/>
            </a:endParaRPr>
          </a:p>
        </p:txBody>
      </p:sp>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1236628" y="-24"/>
            <a:ext cx="10688662" cy="1066800"/>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122883" name="Rectangle 3"/>
          <p:cNvSpPr>
            <a:spLocks noGrp="1" noChangeArrowheads="1"/>
          </p:cNvSpPr>
          <p:nvPr>
            <p:ph sz="quarter" idx="1"/>
          </p:nvPr>
        </p:nvSpPr>
        <p:spPr>
          <a:xfrm>
            <a:off x="1422030" y="1447800"/>
            <a:ext cx="10579275" cy="4800600"/>
          </a:xfrm>
        </p:spPr>
        <p:txBody>
          <a:bodyPr/>
          <a:lstStyle/>
          <a:p>
            <a:pPr algn="just" eaLnBrk="1" hangingPunct="1">
              <a:defRPr/>
            </a:pPr>
            <a:r>
              <a:rPr lang="fr-FR" dirty="0">
                <a:latin typeface="Book Antiqua" pitchFamily="18" charset="0"/>
                <a:ea typeface="Arial Unicode MS" pitchFamily="34" charset="-128"/>
                <a:cs typeface="Arial Unicode MS" pitchFamily="34" charset="-128"/>
              </a:rPr>
              <a:t>Principe</a:t>
            </a:r>
          </a:p>
          <a:p>
            <a:pPr lvl="1" algn="just" eaLnBrk="1" hangingPunct="1">
              <a:defRPr/>
            </a:pPr>
            <a:r>
              <a:rPr lang="fr-FR" dirty="0">
                <a:latin typeface="Book Antiqua" pitchFamily="18" charset="0"/>
                <a:ea typeface="Arial Unicode MS" pitchFamily="34" charset="-128"/>
                <a:cs typeface="Arial Unicode MS" pitchFamily="34" charset="-128"/>
              </a:rPr>
              <a:t>Avec le SGBD MySQL, les fonctions de manipulation sont : </a:t>
            </a:r>
          </a:p>
          <a:p>
            <a:pPr algn="just" eaLnBrk="1" hangingPunct="1">
              <a:buFont typeface="Wingdings" pitchFamily="2" charset="2"/>
              <a:buNone/>
              <a:defRPr/>
            </a:pPr>
            <a:endParaRPr lang="fr-FR" sz="800" dirty="0">
              <a:latin typeface="Book Antiqua" pitchFamily="18" charset="0"/>
              <a:ea typeface="Arial Unicode MS" pitchFamily="34" charset="-128"/>
              <a:cs typeface="Arial Unicode MS" pitchFamily="34" charset="-128"/>
            </a:endParaRPr>
          </a:p>
          <a:p>
            <a:pPr lvl="2" algn="just" eaLnBrk="1" hangingPunct="1">
              <a:defRPr/>
            </a:pPr>
            <a:r>
              <a:rPr lang="en-GB" sz="2000" dirty="0" err="1">
                <a:solidFill>
                  <a:srgbClr val="FF0000"/>
                </a:solidFill>
                <a:effectLst>
                  <a:outerShdw blurRad="38100" dist="38100" dir="2700000" algn="tl">
                    <a:srgbClr val="000000">
                      <a:alpha val="43137"/>
                    </a:srgbClr>
                  </a:outerShdw>
                </a:effectLst>
              </a:rPr>
              <a:t>mysql_connect</a:t>
            </a:r>
            <a:r>
              <a:rPr lang="en-GB" sz="2000" dirty="0">
                <a:solidFill>
                  <a:srgbClr val="FF0000"/>
                </a:solidFill>
                <a:effectLst>
                  <a:outerShdw blurRad="38100" dist="38100" dir="2700000" algn="tl">
                    <a:srgbClr val="000000">
                      <a:alpha val="43137"/>
                    </a:srgbClr>
                  </a:outerShdw>
                </a:effectLst>
              </a:rPr>
              <a:t> </a:t>
            </a:r>
          </a:p>
          <a:p>
            <a:pPr lvl="2" algn="just" eaLnBrk="1" hangingPunct="1">
              <a:buFont typeface="Wingdings" pitchFamily="2" charset="2"/>
              <a:buNone/>
              <a:defRPr/>
            </a:pPr>
            <a:endParaRPr lang="fr-FR" sz="800" dirty="0">
              <a:solidFill>
                <a:srgbClr val="FF0000"/>
              </a:solidFill>
              <a:effectLst>
                <a:outerShdw blurRad="38100" dist="38100" dir="2700000" algn="tl">
                  <a:srgbClr val="000000">
                    <a:alpha val="43137"/>
                  </a:srgbClr>
                </a:outerShdw>
              </a:effectLst>
            </a:endParaRPr>
          </a:p>
          <a:p>
            <a:pPr lvl="2" algn="just" eaLnBrk="1" hangingPunct="1">
              <a:defRPr/>
            </a:pPr>
            <a:r>
              <a:rPr lang="en-GB" sz="2000" dirty="0" err="1">
                <a:solidFill>
                  <a:srgbClr val="FF0000"/>
                </a:solidFill>
                <a:effectLst>
                  <a:outerShdw blurRad="38100" dist="38100" dir="2700000" algn="tl">
                    <a:srgbClr val="000000">
                      <a:alpha val="43137"/>
                    </a:srgbClr>
                  </a:outerShdw>
                </a:effectLst>
              </a:rPr>
              <a:t>mysql_select_db</a:t>
            </a:r>
            <a:r>
              <a:rPr lang="en-GB" sz="2000" dirty="0">
                <a:solidFill>
                  <a:srgbClr val="FF0000"/>
                </a:solidFill>
                <a:effectLst>
                  <a:outerShdw blurRad="38100" dist="38100" dir="2700000" algn="tl">
                    <a:srgbClr val="000000">
                      <a:alpha val="43137"/>
                    </a:srgbClr>
                  </a:outerShdw>
                </a:effectLst>
              </a:rPr>
              <a:t> </a:t>
            </a:r>
          </a:p>
          <a:p>
            <a:pPr lvl="2" algn="just" eaLnBrk="1" hangingPunct="1">
              <a:buFont typeface="Wingdings" pitchFamily="2" charset="2"/>
              <a:buNone/>
              <a:defRPr/>
            </a:pPr>
            <a:endParaRPr lang="fr-FR" sz="800" dirty="0">
              <a:solidFill>
                <a:srgbClr val="FF0000"/>
              </a:solidFill>
              <a:effectLst>
                <a:outerShdw blurRad="38100" dist="38100" dir="2700000" algn="tl">
                  <a:srgbClr val="000000">
                    <a:alpha val="43137"/>
                  </a:srgbClr>
                </a:outerShdw>
              </a:effectLst>
            </a:endParaRPr>
          </a:p>
          <a:p>
            <a:pPr lvl="2" algn="just" eaLnBrk="1" hangingPunct="1">
              <a:defRPr/>
            </a:pPr>
            <a:r>
              <a:rPr lang="en-GB" sz="2000" dirty="0" err="1">
                <a:solidFill>
                  <a:srgbClr val="FF0000"/>
                </a:solidFill>
                <a:effectLst>
                  <a:outerShdw blurRad="38100" dist="38100" dir="2700000" algn="tl">
                    <a:srgbClr val="000000">
                      <a:alpha val="43137"/>
                    </a:srgbClr>
                  </a:outerShdw>
                </a:effectLst>
              </a:rPr>
              <a:t>mysql_query</a:t>
            </a:r>
            <a:r>
              <a:rPr lang="en-GB" sz="2000" dirty="0">
                <a:solidFill>
                  <a:srgbClr val="FF0000"/>
                </a:solidFill>
                <a:effectLst>
                  <a:outerShdw blurRad="38100" dist="38100" dir="2700000" algn="tl">
                    <a:srgbClr val="000000">
                      <a:alpha val="43137"/>
                    </a:srgbClr>
                  </a:outerShdw>
                </a:effectLst>
              </a:rPr>
              <a:t> </a:t>
            </a:r>
          </a:p>
          <a:p>
            <a:pPr lvl="2" algn="just" eaLnBrk="1" hangingPunct="1">
              <a:buFont typeface="Wingdings" pitchFamily="2" charset="2"/>
              <a:buNone/>
              <a:defRPr/>
            </a:pPr>
            <a:endParaRPr lang="fr-FR" sz="800" dirty="0">
              <a:solidFill>
                <a:srgbClr val="FF0000"/>
              </a:solidFill>
              <a:effectLst>
                <a:outerShdw blurRad="38100" dist="38100" dir="2700000" algn="tl">
                  <a:srgbClr val="000000">
                    <a:alpha val="43137"/>
                  </a:srgbClr>
                </a:outerShdw>
              </a:effectLst>
            </a:endParaRPr>
          </a:p>
          <a:p>
            <a:pPr lvl="2" algn="just" eaLnBrk="1" hangingPunct="1">
              <a:defRPr/>
            </a:pPr>
            <a:r>
              <a:rPr lang="en-GB" sz="2000" dirty="0" err="1">
                <a:solidFill>
                  <a:srgbClr val="FF0000"/>
                </a:solidFill>
                <a:effectLst>
                  <a:outerShdw blurRad="38100" dist="38100" dir="2700000" algn="tl">
                    <a:srgbClr val="000000">
                      <a:alpha val="43137"/>
                    </a:srgbClr>
                  </a:outerShdw>
                </a:effectLst>
              </a:rPr>
              <a:t>mysql_close</a:t>
            </a:r>
            <a:r>
              <a:rPr lang="en-GB" sz="1800" dirty="0">
                <a:solidFill>
                  <a:srgbClr val="FF0000"/>
                </a:solidFill>
                <a:effectLst>
                  <a:outerShdw blurRad="38100" dist="38100" dir="2700000" algn="tl">
                    <a:srgbClr val="000000">
                      <a:alpha val="43137"/>
                    </a:srgbClr>
                  </a:outerShdw>
                </a:effectLst>
              </a:rPr>
              <a:t> </a:t>
            </a:r>
          </a:p>
          <a:p>
            <a:pPr eaLnBrk="1" hangingPunct="1">
              <a:buFont typeface="Wingdings" pitchFamily="2" charset="2"/>
              <a:buNone/>
              <a:defRPr/>
            </a:pPr>
            <a:endParaRPr lang="en-GB" dirty="0"/>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628" y="-24"/>
            <a:ext cx="9782801" cy="893745"/>
          </a:xfrm>
        </p:spPr>
        <p:txBody>
          <a:bodyPr/>
          <a:lstStyle/>
          <a:p>
            <a:pPr>
              <a:defRPr/>
            </a:pPr>
            <a:r>
              <a:rPr lang="fr-FR" dirty="0"/>
              <a:t>FONCTIONS PHP POUR MYSQL</a:t>
            </a:r>
          </a:p>
        </p:txBody>
      </p:sp>
      <p:pic>
        <p:nvPicPr>
          <p:cNvPr id="133123" name="Espace réservé du contenu 3" descr="1.png"/>
          <p:cNvPicPr>
            <a:picLocks noGrp="1" noChangeAspect="1"/>
          </p:cNvPicPr>
          <p:nvPr>
            <p:ph sz="quarter" idx="1"/>
          </p:nvPr>
        </p:nvPicPr>
        <p:blipFill>
          <a:blip r:embed="rId2"/>
          <a:srcRect/>
          <a:stretch>
            <a:fillRect/>
          </a:stretch>
        </p:blipFill>
        <p:spPr>
          <a:xfrm>
            <a:off x="1314135" y="1500174"/>
            <a:ext cx="10495317" cy="4654568"/>
          </a:xfrm>
        </p:spPr>
      </p:pic>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263666" y="-24"/>
            <a:ext cx="10688662" cy="857256"/>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123907" name="Rectangle 3"/>
          <p:cNvSpPr>
            <a:spLocks noGrp="1" noChangeArrowheads="1"/>
          </p:cNvSpPr>
          <p:nvPr>
            <p:ph sz="quarter" idx="1"/>
          </p:nvPr>
        </p:nvSpPr>
        <p:spPr>
          <a:xfrm>
            <a:off x="1301615" y="1219200"/>
            <a:ext cx="10579275" cy="4800600"/>
          </a:xfrm>
        </p:spPr>
        <p:txBody>
          <a:bodyPr/>
          <a:lstStyle/>
          <a:p>
            <a:pPr eaLnBrk="1" hangingPunct="1">
              <a:defRPr/>
            </a:pPr>
            <a:r>
              <a:rPr lang="fr-FR" dirty="0">
                <a:latin typeface="Book Antiqua" pitchFamily="18" charset="0"/>
                <a:cs typeface="Times New Roman" pitchFamily="18" charset="0"/>
              </a:rPr>
              <a:t>La connexion à un SGBDR</a:t>
            </a:r>
          </a:p>
          <a:p>
            <a:pPr eaLnBrk="1" hangingPunct="1">
              <a:buFont typeface="Wingdings" pitchFamily="2" charset="2"/>
              <a:buNone/>
              <a:defRPr/>
            </a:pPr>
            <a:endParaRPr lang="fr-FR" sz="800" dirty="0">
              <a:latin typeface="Book Antiqua" pitchFamily="18" charset="0"/>
              <a:cs typeface="Times New Roman" pitchFamily="18" charset="0"/>
            </a:endParaRPr>
          </a:p>
          <a:p>
            <a:pPr lvl="1" eaLnBrk="1" hangingPunct="1">
              <a:defRPr/>
            </a:pPr>
            <a:r>
              <a:rPr lang="fr-FR" sz="2000" dirty="0">
                <a:latin typeface="Book Antiqua" pitchFamily="18" charset="0"/>
                <a:cs typeface="Times New Roman" pitchFamily="18" charset="0"/>
              </a:rPr>
              <a:t>Déclarer les variables qui vont permettre la connexion à la base de données</a:t>
            </a:r>
          </a:p>
          <a:p>
            <a:pPr lvl="1" eaLnBrk="1" hangingPunct="1">
              <a:buFont typeface="Wingdings" pitchFamily="2" charset="2"/>
              <a:buNone/>
              <a:defRPr/>
            </a:pPr>
            <a:endParaRPr lang="fr-FR" sz="900" dirty="0">
              <a:latin typeface="Book Antiqua" pitchFamily="18" charset="0"/>
              <a:cs typeface="Times New Roman" pitchFamily="18" charset="0"/>
            </a:endParaRPr>
          </a:p>
          <a:p>
            <a:pPr lvl="2" eaLnBrk="1" hangingPunct="1">
              <a:defRPr/>
            </a:pPr>
            <a:r>
              <a:rPr lang="fr-FR" sz="1800" dirty="0">
                <a:latin typeface="Book Antiqua" pitchFamily="18" charset="0"/>
                <a:cs typeface="Times New Roman" pitchFamily="18" charset="0"/>
              </a:rPr>
              <a:t>Ce sont les paramètres (optionnels généralement) des fonctions de connexion à la base. Ces variables sont:</a:t>
            </a:r>
          </a:p>
          <a:p>
            <a:pPr lvl="2" eaLnBrk="1" hangingPunct="1">
              <a:buFont typeface="Wingdings" pitchFamily="2" charset="2"/>
              <a:buNone/>
              <a:defRPr/>
            </a:pPr>
            <a:endParaRPr lang="fr-FR" sz="900" dirty="0">
              <a:latin typeface="Book Antiqua" pitchFamily="18" charset="0"/>
              <a:cs typeface="Times New Roman" pitchFamily="18" charset="0"/>
            </a:endParaRPr>
          </a:p>
          <a:p>
            <a:pPr lvl="3" eaLnBrk="1" hangingPunct="1">
              <a:buFontTx/>
              <a:buChar char="•"/>
              <a:defRPr/>
            </a:pPr>
            <a:r>
              <a:rPr lang="fr-FR" sz="1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$user : Le nom d'utilisateur </a:t>
            </a:r>
          </a:p>
          <a:p>
            <a:pPr lvl="3" eaLnBrk="1" hangingPunct="1">
              <a:buFontTx/>
              <a:buNone/>
              <a:defRPr/>
            </a:pPr>
            <a:endParaRPr lang="en-GB" sz="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endParaRPr>
          </a:p>
          <a:p>
            <a:pPr lvl="3" eaLnBrk="1" hangingPunct="1">
              <a:buFontTx/>
              <a:buChar char="•"/>
              <a:defRPr/>
            </a:pPr>
            <a:r>
              <a:rPr lang="fr-FR" sz="1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a:t>
            </a:r>
            <a:r>
              <a:rPr lang="fr-FR" sz="1800" dirty="0" err="1">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passwd</a:t>
            </a:r>
            <a:r>
              <a:rPr lang="fr-FR" sz="1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 : Le mot de passe </a:t>
            </a:r>
          </a:p>
          <a:p>
            <a:pPr lvl="3" eaLnBrk="1" hangingPunct="1">
              <a:buFontTx/>
              <a:buNone/>
              <a:defRPr/>
            </a:pPr>
            <a:endParaRPr lang="en-GB" sz="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endParaRPr>
          </a:p>
          <a:p>
            <a:pPr lvl="3" eaLnBrk="1" hangingPunct="1">
              <a:buFontTx/>
              <a:buChar char="•"/>
              <a:defRPr/>
            </a:pPr>
            <a:r>
              <a:rPr lang="fr-FR" sz="1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$host : L'hôte (ordinateur sur lequel le SGBD est installé) </a:t>
            </a:r>
          </a:p>
          <a:p>
            <a:pPr lvl="4" eaLnBrk="1" hangingPunct="1">
              <a:defRPr/>
            </a:pPr>
            <a:r>
              <a:rPr lang="fr-FR" sz="1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à défaut le nom d’hôte est </a:t>
            </a:r>
            <a:r>
              <a:rPr lang="fr-FR" sz="1800" dirty="0" err="1">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localhost</a:t>
            </a:r>
            <a:endParaRPr lang="fr-FR" sz="1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endParaRPr>
          </a:p>
          <a:p>
            <a:pPr lvl="3" eaLnBrk="1" hangingPunct="1">
              <a:buFontTx/>
              <a:buNone/>
              <a:defRPr/>
            </a:pPr>
            <a:endParaRPr lang="en-GB" sz="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endParaRPr>
          </a:p>
          <a:p>
            <a:pPr lvl="3" eaLnBrk="1" hangingPunct="1">
              <a:buFontTx/>
              <a:buChar char="•"/>
              <a:defRPr/>
            </a:pPr>
            <a:r>
              <a:rPr lang="fr-FR" sz="1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a:t>
            </a:r>
            <a:r>
              <a:rPr lang="fr-FR" sz="1800" dirty="0" err="1">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bdd</a:t>
            </a:r>
            <a:r>
              <a:rPr lang="fr-FR" sz="1800" dirty="0">
                <a:solidFill>
                  <a:srgbClr val="FF0000"/>
                </a:solidFill>
                <a:effectLst>
                  <a:outerShdw blurRad="38100" dist="38100" dir="2700000" algn="tl">
                    <a:srgbClr val="000000">
                      <a:alpha val="43137"/>
                    </a:srgbClr>
                  </a:outerShdw>
                </a:effectLst>
                <a:latin typeface="Book Antiqua" pitchFamily="18" charset="0"/>
                <a:cs typeface="Times New Roman" pitchFamily="18" charset="0"/>
              </a:rPr>
              <a:t> : Le nom de la base de données </a:t>
            </a:r>
          </a:p>
          <a:p>
            <a:pPr lvl="3" eaLnBrk="1" hangingPunct="1">
              <a:buFontTx/>
              <a:buNone/>
              <a:defRPr/>
            </a:pPr>
            <a:endParaRPr lang="fr-FR" sz="1800" dirty="0">
              <a:latin typeface="Book Antiqua" pitchFamily="18" charset="0"/>
              <a:cs typeface="Times New Roman" pitchFamily="1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Page Web dynamique</a:t>
            </a:r>
            <a:endParaRPr lang="fr-FR" dirty="0"/>
          </a:p>
        </p:txBody>
      </p:sp>
      <p:sp>
        <p:nvSpPr>
          <p:cNvPr id="4" name="Rectangle 3"/>
          <p:cNvSpPr/>
          <p:nvPr/>
        </p:nvSpPr>
        <p:spPr>
          <a:xfrm>
            <a:off x="1308066" y="2143116"/>
            <a:ext cx="9644130" cy="3631763"/>
          </a:xfrm>
          <a:prstGeom prst="rect">
            <a:avLst/>
          </a:prstGeom>
        </p:spPr>
        <p:txBody>
          <a:bodyPr wrap="square">
            <a:spAutoFit/>
          </a:bodyPr>
          <a:lstStyle/>
          <a:p>
            <a:pPr>
              <a:buFont typeface="Wingdings" pitchFamily="2" charset="2"/>
              <a:buChar char="Ø"/>
            </a:pPr>
            <a:r>
              <a:rPr lang="fr-FR" dirty="0"/>
              <a:t> Une page web dynamique est une page web générée à la demande, par opposition à une page web statique.</a:t>
            </a:r>
          </a:p>
          <a:p>
            <a:pPr>
              <a:buFont typeface="Wingdings" pitchFamily="2" charset="2"/>
              <a:buChar char="Ø"/>
            </a:pPr>
            <a:endParaRPr lang="fr-FR" sz="800" dirty="0"/>
          </a:p>
          <a:p>
            <a:pPr>
              <a:buFont typeface="Wingdings" pitchFamily="2" charset="2"/>
              <a:buChar char="Ø"/>
            </a:pPr>
            <a:r>
              <a:rPr lang="fr-FR" dirty="0"/>
              <a:t> Le contenu d'une page web dynamique peut donc varier en fonction d'informations (heure, nom de l'utilisateur, formulaire rempli par l'utilisateur, etc.) qui ne sont connues qu'au moment de sa consultation.</a:t>
            </a:r>
          </a:p>
          <a:p>
            <a:r>
              <a:rPr lang="fr-FR" sz="800" dirty="0"/>
              <a:t> </a:t>
            </a:r>
          </a:p>
          <a:p>
            <a:pPr>
              <a:buFont typeface="Wingdings" pitchFamily="2" charset="2"/>
              <a:buChar char="Ø"/>
            </a:pPr>
            <a:r>
              <a:rPr lang="fr-FR" dirty="0"/>
              <a:t>Dans un </a:t>
            </a:r>
            <a:r>
              <a:rPr lang="fr-FR" b="1" dirty="0"/>
              <a:t>site dynamique</a:t>
            </a:r>
            <a:r>
              <a:rPr lang="fr-FR" dirty="0"/>
              <a:t>, le contenu du site est </a:t>
            </a:r>
            <a:r>
              <a:rPr lang="fr-FR" b="1" dirty="0"/>
              <a:t>stocké  dans  une  base  de données</a:t>
            </a:r>
            <a:r>
              <a:rPr lang="fr-FR" dirty="0"/>
              <a:t> (MySQL par exemple) ; </a:t>
            </a:r>
          </a:p>
          <a:p>
            <a:pPr>
              <a:buFont typeface="Wingdings" pitchFamily="2" charset="2"/>
              <a:buChar char="Ø"/>
            </a:pPr>
            <a:endParaRPr lang="fr-FR" sz="800" dirty="0"/>
          </a:p>
          <a:p>
            <a:pPr>
              <a:buFont typeface="Wingdings" pitchFamily="2" charset="2"/>
              <a:buChar char="Ø"/>
            </a:pPr>
            <a:r>
              <a:rPr lang="fr-FR" dirty="0"/>
              <a:t>le contenu est dissocié de la fonction de «présentation», c'est à dire la partie du code en charge de la restitution des données dans le navigateur de l'utilisateur final.</a:t>
            </a:r>
          </a:p>
          <a:p>
            <a:pPr>
              <a:buFont typeface="Wingdings" pitchFamily="2" charset="2"/>
              <a:buChar char="Ø"/>
            </a:pPr>
            <a:endParaRPr lang="fr-FR" sz="800" dirty="0"/>
          </a:p>
          <a:p>
            <a:pPr>
              <a:buFont typeface="Wingdings" pitchFamily="2" charset="2"/>
              <a:buChar char="Ø"/>
            </a:pPr>
            <a:r>
              <a:rPr lang="fr-FR" dirty="0"/>
              <a:t>Lorsque le serveur Web reçoit une requête HTTP émise par le visiteur, il interroge la base de données puis construit une page de résultat qu'il restitue au visiteur via le navigateur.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1236628" y="-24"/>
            <a:ext cx="10688662" cy="928694"/>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p>
        </p:txBody>
      </p:sp>
      <p:sp>
        <p:nvSpPr>
          <p:cNvPr id="381955" name="Rectangle 3"/>
          <p:cNvSpPr>
            <a:spLocks noGrp="1" noChangeArrowheads="1"/>
          </p:cNvSpPr>
          <p:nvPr>
            <p:ph sz="quarter" idx="1"/>
          </p:nvPr>
        </p:nvSpPr>
        <p:spPr>
          <a:xfrm>
            <a:off x="1301615" y="1162072"/>
            <a:ext cx="10579275" cy="5410200"/>
          </a:xfrm>
        </p:spPr>
        <p:txBody>
          <a:bodyPr>
            <a:normAutofit/>
          </a:bodyPr>
          <a:lstStyle/>
          <a:p>
            <a:pPr marL="274320" indent="-274320" eaLnBrk="1" fontAlgn="auto" hangingPunct="1">
              <a:spcAft>
                <a:spcPts val="0"/>
              </a:spcAft>
              <a:buFont typeface="Wingdings"/>
              <a:buChar char=""/>
              <a:defRPr/>
            </a:pPr>
            <a:r>
              <a:rPr lang="fr-FR" sz="2800" dirty="0">
                <a:latin typeface="Book Antiqua" pitchFamily="18" charset="0"/>
                <a:cs typeface="Times New Roman" pitchFamily="18" charset="0"/>
              </a:rPr>
              <a:t>La connexion à un SGBDR</a:t>
            </a:r>
            <a:endParaRPr lang="fr-FR" sz="2800" dirty="0"/>
          </a:p>
          <a:p>
            <a:pPr marL="640080" lvl="1" indent="-274320" algn="just" eaLnBrk="1" fontAlgn="auto" hangingPunct="1">
              <a:spcAft>
                <a:spcPts val="0"/>
              </a:spcAft>
              <a:buFont typeface="Wingdings 2"/>
              <a:buChar char=""/>
              <a:defRPr/>
            </a:pPr>
            <a:r>
              <a:rPr lang="fr-FR" sz="2400" dirty="0">
                <a:latin typeface="Book Antiqua" pitchFamily="18" charset="0"/>
                <a:ea typeface="Arial Unicode MS" pitchFamily="34" charset="-128"/>
                <a:cs typeface="Arial Unicode MS" pitchFamily="34" charset="-128"/>
              </a:rPr>
              <a:t>La connexion à (un serveur) un système de gestion de base de données s'effectue par l'entremise des fonctions spécialisées</a:t>
            </a:r>
          </a:p>
          <a:p>
            <a:pPr marL="640080" lvl="1" indent="-274320" algn="just" eaLnBrk="1" fontAlgn="auto" hangingPunct="1">
              <a:spcAft>
                <a:spcPts val="0"/>
              </a:spcAft>
              <a:buFont typeface="Wingdings" pitchFamily="2" charset="2"/>
              <a:buNone/>
              <a:defRPr/>
            </a:pPr>
            <a:endParaRPr lang="fr-FR" sz="900" dirty="0">
              <a:latin typeface="Book Antiqua" pitchFamily="18" charset="0"/>
              <a:ea typeface="Arial Unicode MS" pitchFamily="34" charset="-128"/>
              <a:cs typeface="Arial Unicode MS" pitchFamily="34" charset="-128"/>
            </a:endParaRPr>
          </a:p>
          <a:p>
            <a:pPr lvl="2" indent="-182880" algn="just" eaLnBrk="1" fontAlgn="auto" hangingPunct="1">
              <a:spcAft>
                <a:spcPts val="0"/>
              </a:spcAft>
              <a:buClr>
                <a:schemeClr val="accent1">
                  <a:shade val="75000"/>
                </a:schemeClr>
              </a:buClr>
              <a:buFont typeface="Wingdings"/>
              <a:buChar char=""/>
              <a:defRPr/>
            </a:pPr>
            <a:r>
              <a:rPr lang="fr-FR" sz="2000" dirty="0" err="1">
                <a:solidFill>
                  <a:schemeClr val="hlink"/>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mysql_connect</a:t>
            </a:r>
            <a:r>
              <a:rPr lang="fr-FR" sz="2000" dirty="0">
                <a:solidFill>
                  <a:schemeClr val="hlink"/>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a:t>
            </a:r>
            <a:r>
              <a:rPr lang="fr-FR" sz="2000" dirty="0" err="1">
                <a:solidFill>
                  <a:schemeClr val="hlink"/>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nom_serveur</a:t>
            </a:r>
            <a:r>
              <a:rPr lang="fr-FR" sz="2000" dirty="0">
                <a:solidFill>
                  <a:schemeClr val="hlink"/>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a:t>
            </a:r>
            <a:r>
              <a:rPr lang="fr-FR" sz="2000" dirty="0" err="1">
                <a:solidFill>
                  <a:schemeClr val="hlink"/>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nom_utilisateur</a:t>
            </a:r>
            <a:r>
              <a:rPr lang="fr-FR" sz="2000" dirty="0">
                <a:solidFill>
                  <a:schemeClr val="hlink"/>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a:t>
            </a:r>
            <a:r>
              <a:rPr lang="fr-FR" sz="2000" dirty="0" err="1">
                <a:solidFill>
                  <a:schemeClr val="hlink"/>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mot_passe</a:t>
            </a:r>
            <a:r>
              <a:rPr lang="fr-FR" sz="2000" dirty="0">
                <a:solidFill>
                  <a:schemeClr val="hlink"/>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a:t>
            </a:r>
          </a:p>
          <a:p>
            <a:pPr marL="1188720" lvl="3" indent="-182880" algn="just" eaLnBrk="1" fontAlgn="auto" hangingPunct="1">
              <a:spcAft>
                <a:spcPts val="0"/>
              </a:spcAft>
              <a:buClr>
                <a:schemeClr val="accent1">
                  <a:tint val="60000"/>
                </a:schemeClr>
              </a:buClr>
              <a:buFont typeface="Wingdings"/>
              <a:buChar char=""/>
              <a:defRPr/>
            </a:pPr>
            <a:r>
              <a:rPr lang="fr-FR" sz="1800"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retourne une valeur de type </a:t>
            </a:r>
            <a:r>
              <a:rPr lang="fr-FR" sz="1800" dirty="0" err="1">
                <a:effectLst>
                  <a:outerShdw blurRad="38100" dist="38100" dir="2700000" algn="tl">
                    <a:srgbClr val="FFFFFF"/>
                  </a:outerShdw>
                </a:effectLst>
                <a:latin typeface="Arial Unicode MS" pitchFamily="34" charset="-128"/>
                <a:ea typeface="Arial Unicode MS" pitchFamily="34" charset="-128"/>
                <a:cs typeface="Arial Unicode MS" pitchFamily="34" charset="-128"/>
              </a:rPr>
              <a:t>Integer</a:t>
            </a:r>
            <a:r>
              <a:rPr lang="fr-FR" sz="1800"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 servant d’identificateur de connexion lorsque la connexion a été établie</a:t>
            </a:r>
          </a:p>
          <a:p>
            <a:pPr marL="1188720" lvl="3" indent="-182880" algn="just" eaLnBrk="1" fontAlgn="auto" hangingPunct="1">
              <a:spcAft>
                <a:spcPts val="0"/>
              </a:spcAft>
              <a:buClr>
                <a:schemeClr val="accent1">
                  <a:tint val="60000"/>
                </a:schemeClr>
              </a:buClr>
              <a:buFont typeface="Wingdings"/>
              <a:buChar char=""/>
              <a:defRPr/>
            </a:pPr>
            <a:r>
              <a:rPr lang="fr-FR" sz="1800"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retourne False si une erreur se produit lors de l ’établissement de la connexion</a:t>
            </a:r>
          </a:p>
          <a:p>
            <a:pPr lvl="2" indent="-182880" algn="just" eaLnBrk="1" fontAlgn="auto" hangingPunct="1">
              <a:spcAft>
                <a:spcPts val="0"/>
              </a:spcAft>
              <a:buClr>
                <a:schemeClr val="accent1">
                  <a:shade val="75000"/>
                </a:schemeClr>
              </a:buClr>
              <a:buFont typeface="Wingdings" pitchFamily="2" charset="2"/>
              <a:buNone/>
              <a:defRPr/>
            </a:pPr>
            <a:endParaRPr lang="fr-FR" sz="1000" dirty="0">
              <a:latin typeface="Arial Unicode MS" pitchFamily="34" charset="-128"/>
              <a:ea typeface="Arial Unicode MS" pitchFamily="34" charset="-128"/>
              <a:cs typeface="Arial Unicode MS" pitchFamily="34" charset="-128"/>
            </a:endParaRPr>
          </a:p>
          <a:p>
            <a:pPr marL="640080" lvl="1" indent="-274320" eaLnBrk="1" fontAlgn="auto" hangingPunct="1">
              <a:spcAft>
                <a:spcPts val="0"/>
              </a:spcAft>
              <a:buFont typeface="Wingdings 2"/>
              <a:buChar char=""/>
              <a:defRPr/>
            </a:pPr>
            <a:endParaRPr lang="fr-FR" sz="2400" dirty="0"/>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303" y="-24"/>
            <a:ext cx="9954207" cy="939800"/>
          </a:xfrm>
        </p:spPr>
        <p:txBody>
          <a:bodyPr/>
          <a:lstStyle/>
          <a:p>
            <a:pPr>
              <a:defRPr/>
            </a:pPr>
            <a:r>
              <a:rPr lang="fr-FR" dirty="0"/>
              <a:t>Connecter à une base de données</a:t>
            </a:r>
          </a:p>
        </p:txBody>
      </p:sp>
      <p:pic>
        <p:nvPicPr>
          <p:cNvPr id="137219" name="Espace réservé du contenu 3" descr="1.png"/>
          <p:cNvPicPr>
            <a:picLocks noGrp="1" noChangeAspect="1"/>
          </p:cNvPicPr>
          <p:nvPr>
            <p:ph sz="quarter" idx="1"/>
          </p:nvPr>
        </p:nvPicPr>
        <p:blipFill>
          <a:blip r:embed="rId2"/>
          <a:srcRect/>
          <a:stretch>
            <a:fillRect/>
          </a:stretch>
        </p:blipFill>
        <p:spPr>
          <a:xfrm>
            <a:off x="1426618" y="2143116"/>
            <a:ext cx="9954206" cy="3929090"/>
          </a:xfrm>
        </p:spPr>
      </p:pic>
      <p:sp>
        <p:nvSpPr>
          <p:cNvPr id="4" name="Titre 1"/>
          <p:cNvSpPr txBox="1">
            <a:spLocks/>
          </p:cNvSpPr>
          <p:nvPr/>
        </p:nvSpPr>
        <p:spPr>
          <a:xfrm>
            <a:off x="1283741" y="1214439"/>
            <a:ext cx="9954207" cy="725487"/>
          </a:xfrm>
          <a:prstGeom prst="rect">
            <a:avLst/>
          </a:prstGeom>
        </p:spPr>
        <p:txBody>
          <a:bodyPr anchor="b">
            <a:normAutofit/>
          </a:bodyPr>
          <a:lstStyle/>
          <a:p>
            <a:pPr>
              <a:defRPr/>
            </a:pPr>
            <a:r>
              <a:rPr lang="fr-FR" sz="3000" cap="small" dirty="0">
                <a:solidFill>
                  <a:schemeClr val="tx2"/>
                </a:solidFill>
                <a:latin typeface="+mj-lt"/>
                <a:ea typeface="+mj-ea"/>
                <a:cs typeface="+mj-cs"/>
              </a:rPr>
              <a:t>EXEMPLE 1</a:t>
            </a:r>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303" y="-24"/>
            <a:ext cx="9954207" cy="939800"/>
          </a:xfrm>
        </p:spPr>
        <p:txBody>
          <a:bodyPr/>
          <a:lstStyle/>
          <a:p>
            <a:pPr>
              <a:defRPr/>
            </a:pPr>
            <a:r>
              <a:rPr lang="fr-FR" dirty="0"/>
              <a:t>Connecter à une base de données</a:t>
            </a:r>
          </a:p>
        </p:txBody>
      </p:sp>
      <p:pic>
        <p:nvPicPr>
          <p:cNvPr id="138243" name="Espace réservé du contenu 3" descr="1.png"/>
          <p:cNvPicPr>
            <a:picLocks noGrp="1" noChangeAspect="1"/>
          </p:cNvPicPr>
          <p:nvPr>
            <p:ph sz="quarter" idx="1"/>
          </p:nvPr>
        </p:nvPicPr>
        <p:blipFill>
          <a:blip r:embed="rId2"/>
          <a:srcRect/>
          <a:stretch>
            <a:fillRect/>
          </a:stretch>
        </p:blipFill>
        <p:spPr>
          <a:xfrm>
            <a:off x="1787274" y="2000250"/>
            <a:ext cx="7735270" cy="4214832"/>
          </a:xfrm>
        </p:spPr>
      </p:pic>
      <p:sp>
        <p:nvSpPr>
          <p:cNvPr id="5" name="Titre 1"/>
          <p:cNvSpPr txBox="1">
            <a:spLocks/>
          </p:cNvSpPr>
          <p:nvPr/>
        </p:nvSpPr>
        <p:spPr>
          <a:xfrm>
            <a:off x="1283741" y="1214439"/>
            <a:ext cx="9954207" cy="725487"/>
          </a:xfrm>
          <a:prstGeom prst="rect">
            <a:avLst/>
          </a:prstGeom>
        </p:spPr>
        <p:txBody>
          <a:bodyPr anchor="b">
            <a:normAutofit/>
          </a:bodyPr>
          <a:lstStyle/>
          <a:p>
            <a:pPr>
              <a:defRPr/>
            </a:pPr>
            <a:r>
              <a:rPr lang="fr-FR" sz="3000" cap="small" dirty="0">
                <a:solidFill>
                  <a:schemeClr val="tx2"/>
                </a:solidFill>
                <a:latin typeface="+mj-lt"/>
                <a:ea typeface="+mj-ea"/>
                <a:cs typeface="+mj-cs"/>
              </a:rPr>
              <a:t>EXEMPLE 2</a:t>
            </a:r>
          </a:p>
        </p:txBody>
      </p:sp>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628" y="-24"/>
            <a:ext cx="9954207" cy="868362"/>
          </a:xfrm>
        </p:spPr>
        <p:txBody>
          <a:bodyPr/>
          <a:lstStyle/>
          <a:p>
            <a:pPr>
              <a:defRPr/>
            </a:pPr>
            <a:r>
              <a:rPr lang="fr-FR" dirty="0"/>
              <a:t>AFFICHER LES DONNEES DES LA BASE</a:t>
            </a:r>
          </a:p>
        </p:txBody>
      </p:sp>
      <p:pic>
        <p:nvPicPr>
          <p:cNvPr id="139267" name="Espace réservé du contenu 3" descr="1.png"/>
          <p:cNvPicPr>
            <a:picLocks noGrp="1" noChangeAspect="1"/>
          </p:cNvPicPr>
          <p:nvPr>
            <p:ph sz="quarter" idx="1"/>
          </p:nvPr>
        </p:nvPicPr>
        <p:blipFill>
          <a:blip r:embed="rId2"/>
          <a:srcRect/>
          <a:stretch>
            <a:fillRect/>
          </a:stretch>
        </p:blipFill>
        <p:spPr>
          <a:xfrm>
            <a:off x="1308066" y="1143000"/>
            <a:ext cx="9522519" cy="5330825"/>
          </a:xfrm>
        </p:spPr>
      </p:pic>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303" y="-24"/>
            <a:ext cx="9954207" cy="868346"/>
          </a:xfrm>
        </p:spPr>
        <p:txBody>
          <a:bodyPr/>
          <a:lstStyle/>
          <a:p>
            <a:pPr>
              <a:defRPr/>
            </a:pPr>
            <a:r>
              <a:rPr lang="fr-FR" b="1" i="1" dirty="0"/>
              <a:t>Insérer des données dans votre base</a:t>
            </a:r>
            <a:endParaRPr lang="fr-FR" dirty="0"/>
          </a:p>
        </p:txBody>
      </p:sp>
      <p:pic>
        <p:nvPicPr>
          <p:cNvPr id="142339" name="Espace réservé du contenu 3" descr="2.png"/>
          <p:cNvPicPr>
            <a:picLocks noGrp="1" noChangeAspect="1"/>
          </p:cNvPicPr>
          <p:nvPr>
            <p:ph sz="quarter" idx="1"/>
          </p:nvPr>
        </p:nvPicPr>
        <p:blipFill>
          <a:blip r:embed="rId2"/>
          <a:srcRect/>
          <a:stretch>
            <a:fillRect/>
          </a:stretch>
        </p:blipFill>
        <p:spPr>
          <a:xfrm>
            <a:off x="1582308" y="1417639"/>
            <a:ext cx="9012698" cy="4938712"/>
          </a:xfrm>
        </p:spPr>
      </p:pic>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628" y="-24"/>
            <a:ext cx="9954207" cy="868362"/>
          </a:xfrm>
        </p:spPr>
        <p:txBody>
          <a:bodyPr/>
          <a:lstStyle/>
          <a:p>
            <a:pPr>
              <a:defRPr/>
            </a:pPr>
            <a:r>
              <a:rPr lang="fr-FR" b="1" i="1" dirty="0"/>
              <a:t>Insérer des données dans votre base</a:t>
            </a:r>
            <a:endParaRPr lang="fr-FR" dirty="0"/>
          </a:p>
        </p:txBody>
      </p:sp>
      <p:pic>
        <p:nvPicPr>
          <p:cNvPr id="145411" name="Espace réservé du contenu 3" descr="2.png"/>
          <p:cNvPicPr>
            <a:picLocks noGrp="1" noChangeAspect="1"/>
          </p:cNvPicPr>
          <p:nvPr>
            <p:ph sz="quarter" idx="1"/>
          </p:nvPr>
        </p:nvPicPr>
        <p:blipFill>
          <a:blip r:embed="rId2"/>
          <a:srcRect/>
          <a:stretch>
            <a:fillRect/>
          </a:stretch>
        </p:blipFill>
        <p:spPr>
          <a:xfrm>
            <a:off x="1537278" y="1071547"/>
            <a:ext cx="8629100" cy="5159392"/>
          </a:xfrm>
        </p:spPr>
      </p:pic>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9427" y="142852"/>
            <a:ext cx="9954207" cy="868346"/>
          </a:xfrm>
        </p:spPr>
        <p:txBody>
          <a:bodyPr/>
          <a:lstStyle/>
          <a:p>
            <a:r>
              <a:rPr lang="fr-FR" b="1" i="1" dirty="0"/>
              <a:t>Modifier données dans votre base</a:t>
            </a:r>
            <a:endParaRPr lang="fr-FR" dirty="0"/>
          </a:p>
        </p:txBody>
      </p:sp>
      <p:pic>
        <p:nvPicPr>
          <p:cNvPr id="4" name="Espace réservé du contenu 3" descr="1.png"/>
          <p:cNvPicPr>
            <a:picLocks noGrp="1" noChangeAspect="1"/>
          </p:cNvPicPr>
          <p:nvPr>
            <p:ph sz="quarter" idx="1"/>
          </p:nvPr>
        </p:nvPicPr>
        <p:blipFill>
          <a:blip r:embed="rId2"/>
          <a:stretch>
            <a:fillRect/>
          </a:stretch>
        </p:blipFill>
        <p:spPr>
          <a:xfrm>
            <a:off x="1401177" y="1428736"/>
            <a:ext cx="9479581" cy="4703514"/>
          </a:xfrm>
        </p:spPr>
      </p:pic>
    </p:spTree>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628" y="-24"/>
            <a:ext cx="9954207" cy="868346"/>
          </a:xfrm>
        </p:spPr>
        <p:txBody>
          <a:bodyPr>
            <a:normAutofit/>
          </a:bodyPr>
          <a:lstStyle/>
          <a:p>
            <a:pPr>
              <a:defRPr/>
            </a:pPr>
            <a:r>
              <a:rPr lang="fr-FR" b="1" i="1" dirty="0"/>
              <a:t>Supprimer des données de votre  base</a:t>
            </a:r>
            <a:endParaRPr lang="fr-FR" dirty="0"/>
          </a:p>
        </p:txBody>
      </p:sp>
      <p:pic>
        <p:nvPicPr>
          <p:cNvPr id="4" name="Espace réservé du contenu 3" descr="1.png"/>
          <p:cNvPicPr>
            <a:picLocks noGrp="1" noChangeAspect="1"/>
          </p:cNvPicPr>
          <p:nvPr>
            <p:ph sz="quarter" idx="1"/>
          </p:nvPr>
        </p:nvPicPr>
        <p:blipFill>
          <a:blip r:embed="rId2"/>
          <a:stretch>
            <a:fillRect/>
          </a:stretch>
        </p:blipFill>
        <p:spPr>
          <a:xfrm>
            <a:off x="2229438" y="1142984"/>
            <a:ext cx="6714213" cy="5500726"/>
          </a:xfrm>
        </p:spPr>
      </p:pic>
    </p:spTree>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192228" y="4746"/>
            <a:ext cx="10688662" cy="1066800"/>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271363" name="Rectangle 3"/>
          <p:cNvSpPr>
            <a:spLocks noGrp="1" noChangeArrowheads="1"/>
          </p:cNvSpPr>
          <p:nvPr>
            <p:ph sz="quarter" idx="1"/>
          </p:nvPr>
        </p:nvSpPr>
        <p:spPr>
          <a:xfrm>
            <a:off x="1406403" y="1447800"/>
            <a:ext cx="10579275" cy="5410200"/>
          </a:xfrm>
        </p:spPr>
        <p:txBody>
          <a:bodyPr>
            <a:normAutofit/>
          </a:bodyPr>
          <a:lstStyle/>
          <a:p>
            <a:pPr marL="640080" lvl="1" indent="-274320" algn="just" eaLnBrk="1" fontAlgn="auto" hangingPunct="1">
              <a:lnSpc>
                <a:spcPct val="90000"/>
              </a:lnSpc>
              <a:spcAft>
                <a:spcPts val="0"/>
              </a:spcAft>
              <a:buFont typeface="Wingdings 2"/>
              <a:buChar char=""/>
              <a:defRPr/>
            </a:pPr>
            <a:r>
              <a:rPr lang="fr-FR" sz="2000" dirty="0">
                <a:latin typeface="Book Antiqua" pitchFamily="18" charset="0"/>
                <a:ea typeface="Arial Unicode MS" pitchFamily="34" charset="-128"/>
                <a:cs typeface="Arial Unicode MS" pitchFamily="34" charset="-128"/>
              </a:rPr>
              <a:t>La déconnexion des bases de données s'effectue par l'intermédiaire des fonctions de fermeture</a:t>
            </a:r>
          </a:p>
          <a:p>
            <a:pPr marL="640080" lvl="1" indent="-274320" algn="just" eaLnBrk="1" fontAlgn="auto" hangingPunct="1">
              <a:lnSpc>
                <a:spcPct val="90000"/>
              </a:lnSpc>
              <a:spcAft>
                <a:spcPts val="0"/>
              </a:spcAft>
              <a:buFont typeface="Wingdings" pitchFamily="2" charset="2"/>
              <a:buNone/>
              <a:defRPr/>
            </a:pPr>
            <a:endParaRPr lang="fr-FR" sz="800" dirty="0">
              <a:latin typeface="Book Antiqua" pitchFamily="18" charset="0"/>
              <a:ea typeface="Arial Unicode MS" pitchFamily="34" charset="-128"/>
              <a:cs typeface="Arial Unicode MS" pitchFamily="34" charset="-128"/>
            </a:endParaRPr>
          </a:p>
          <a:p>
            <a:pPr lvl="2" indent="-182880" eaLnBrk="1" fontAlgn="auto" hangingPunct="1">
              <a:lnSpc>
                <a:spcPct val="90000"/>
              </a:lnSpc>
              <a:spcAft>
                <a:spcPts val="0"/>
              </a:spcAft>
              <a:buClr>
                <a:schemeClr val="accent1">
                  <a:shade val="75000"/>
                </a:schemeClr>
              </a:buClr>
              <a:buFont typeface="Wingdings"/>
              <a:buChar char=""/>
              <a:defRPr/>
            </a:pPr>
            <a:r>
              <a:rPr lang="en-GB" sz="1800" dirty="0" err="1">
                <a:latin typeface="Arial Unicode MS" pitchFamily="34" charset="-128"/>
                <a:ea typeface="Arial Unicode MS" pitchFamily="34" charset="-128"/>
                <a:cs typeface="Arial Unicode MS" pitchFamily="34" charset="-128"/>
              </a:rPr>
              <a:t>mysql_close</a:t>
            </a:r>
            <a:r>
              <a:rPr lang="en-GB" sz="1800" dirty="0">
                <a:latin typeface="Arial Unicode MS" pitchFamily="34" charset="-128"/>
                <a:ea typeface="Arial Unicode MS" pitchFamily="34" charset="-128"/>
                <a:cs typeface="Arial Unicode MS" pitchFamily="34" charset="-128"/>
              </a:rPr>
              <a:t>($</a:t>
            </a:r>
            <a:r>
              <a:rPr lang="en-GB" sz="1800" dirty="0" err="1">
                <a:latin typeface="Arial Unicode MS" pitchFamily="34" charset="-128"/>
                <a:ea typeface="Arial Unicode MS" pitchFamily="34" charset="-128"/>
                <a:cs typeface="Arial Unicode MS" pitchFamily="34" charset="-128"/>
              </a:rPr>
              <a:t>id_connexion</a:t>
            </a:r>
            <a:r>
              <a:rPr lang="en-GB" sz="1800" dirty="0">
                <a:latin typeface="Arial Unicode MS" pitchFamily="34" charset="-128"/>
                <a:ea typeface="Arial Unicode MS" pitchFamily="34" charset="-128"/>
                <a:cs typeface="Arial Unicode MS" pitchFamily="34" charset="-128"/>
              </a:rPr>
              <a:t>);</a:t>
            </a:r>
            <a:endParaRPr lang="fr-FR" sz="1800" dirty="0">
              <a:latin typeface="Arial Unicode MS" pitchFamily="34" charset="-128"/>
              <a:ea typeface="Arial Unicode MS" pitchFamily="34" charset="-128"/>
              <a:cs typeface="Arial Unicode MS" pitchFamily="34" charset="-128"/>
            </a:endParaRPr>
          </a:p>
          <a:p>
            <a:pPr lvl="2" indent="-182880" eaLnBrk="1" fontAlgn="auto" hangingPunct="1">
              <a:lnSpc>
                <a:spcPct val="90000"/>
              </a:lnSpc>
              <a:spcAft>
                <a:spcPts val="0"/>
              </a:spcAft>
              <a:buClr>
                <a:schemeClr val="accent1">
                  <a:shade val="75000"/>
                </a:schemeClr>
              </a:buClr>
              <a:buFont typeface="Wingdings" pitchFamily="2" charset="2"/>
              <a:buNone/>
              <a:defRPr/>
            </a:pPr>
            <a:endParaRPr lang="fr-FR" sz="1800" dirty="0"/>
          </a:p>
          <a:p>
            <a:pPr marL="640080" lvl="1" indent="-274320" algn="just" eaLnBrk="1" fontAlgn="auto" hangingPunct="1">
              <a:lnSpc>
                <a:spcPct val="90000"/>
              </a:lnSpc>
              <a:spcAft>
                <a:spcPts val="0"/>
              </a:spcAft>
              <a:buFont typeface="Wingdings 2"/>
              <a:buChar char=""/>
              <a:defRPr/>
            </a:pPr>
            <a:r>
              <a:rPr lang="fr-FR" sz="2000" dirty="0">
                <a:latin typeface="Book Antiqua" pitchFamily="18" charset="0"/>
                <a:ea typeface="Arial Unicode MS" pitchFamily="34" charset="-128"/>
                <a:cs typeface="Arial Unicode MS" pitchFamily="34" charset="-128"/>
              </a:rPr>
              <a:t>Plusieurs fonctions PHP permettent de retourner des informations à propos de la connexion en cours</a:t>
            </a:r>
          </a:p>
          <a:p>
            <a:pPr marL="640080" lvl="1" indent="-274320" algn="just" eaLnBrk="1" fontAlgn="auto" hangingPunct="1">
              <a:lnSpc>
                <a:spcPct val="90000"/>
              </a:lnSpc>
              <a:spcAft>
                <a:spcPts val="0"/>
              </a:spcAft>
              <a:buFont typeface="Wingdings" pitchFamily="2" charset="2"/>
              <a:buNone/>
              <a:defRPr/>
            </a:pPr>
            <a:endParaRPr lang="fr-FR" sz="800" dirty="0">
              <a:latin typeface="Book Antiqua" pitchFamily="18" charset="0"/>
              <a:ea typeface="Arial Unicode MS" pitchFamily="34" charset="-128"/>
              <a:cs typeface="Arial Unicode MS" pitchFamily="34" charset="-128"/>
            </a:endParaRPr>
          </a:p>
          <a:p>
            <a:pPr lvl="2" indent="-182880" algn="just" eaLnBrk="1" fontAlgn="auto" hangingPunct="1">
              <a:lnSpc>
                <a:spcPct val="90000"/>
              </a:lnSpc>
              <a:spcAft>
                <a:spcPts val="0"/>
              </a:spcAft>
              <a:buClr>
                <a:schemeClr val="accent1">
                  <a:shade val="75000"/>
                </a:schemeClr>
              </a:buClr>
              <a:buFont typeface="Wingdings"/>
              <a:buChar char=""/>
              <a:defRPr/>
            </a:pPr>
            <a:r>
              <a:rPr lang="fr-FR" sz="1800" dirty="0">
                <a:latin typeface="Book Antiqua" pitchFamily="18" charset="0"/>
                <a:ea typeface="Arial Unicode MS" pitchFamily="34" charset="-128"/>
                <a:cs typeface="Arial Unicode MS" pitchFamily="34" charset="-128"/>
              </a:rPr>
              <a:t>$</a:t>
            </a:r>
            <a:r>
              <a:rPr lang="fr-FR" sz="1800" dirty="0" err="1">
                <a:latin typeface="Book Antiqua" pitchFamily="18" charset="0"/>
                <a:ea typeface="Arial Unicode MS" pitchFamily="34" charset="-128"/>
                <a:cs typeface="Arial Unicode MS" pitchFamily="34" charset="-128"/>
              </a:rPr>
              <a:t>chaine_numero_version</a:t>
            </a:r>
            <a:r>
              <a:rPr lang="fr-FR" sz="1800" dirty="0">
                <a:latin typeface="Book Antiqua" pitchFamily="18" charset="0"/>
                <a:ea typeface="Arial Unicode MS" pitchFamily="34" charset="-128"/>
                <a:cs typeface="Arial Unicode MS" pitchFamily="34" charset="-128"/>
              </a:rPr>
              <a:t> = </a:t>
            </a:r>
            <a:r>
              <a:rPr lang="fr-FR" sz="1800" b="1" dirty="0" err="1">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mysql_get_client_info</a:t>
            </a:r>
            <a:r>
              <a:rPr lang="fr-FR" sz="1800" b="1" dirty="0">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a:t>
            </a:r>
            <a:r>
              <a:rPr lang="fr-FR" sz="1800" dirty="0">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a:t>
            </a:r>
          </a:p>
          <a:p>
            <a:pPr lvl="2" indent="-182880" algn="just" eaLnBrk="1" fontAlgn="auto" hangingPunct="1">
              <a:lnSpc>
                <a:spcPct val="90000"/>
              </a:lnSpc>
              <a:spcAft>
                <a:spcPts val="0"/>
              </a:spcAft>
              <a:buClr>
                <a:schemeClr val="accent1">
                  <a:shade val="75000"/>
                </a:schemeClr>
              </a:buClr>
              <a:buFont typeface="Wingdings"/>
              <a:buChar char=""/>
              <a:defRPr/>
            </a:pPr>
            <a:r>
              <a:rPr lang="fr-FR" sz="1800" dirty="0">
                <a:latin typeface="Book Antiqua" pitchFamily="18" charset="0"/>
                <a:ea typeface="Arial Unicode MS" pitchFamily="34" charset="-128"/>
                <a:cs typeface="Arial Unicode MS" pitchFamily="34" charset="-128"/>
              </a:rPr>
              <a:t>$</a:t>
            </a:r>
            <a:r>
              <a:rPr lang="fr-FR" sz="1800" dirty="0" err="1">
                <a:latin typeface="Book Antiqua" pitchFamily="18" charset="0"/>
                <a:ea typeface="Arial Unicode MS" pitchFamily="34" charset="-128"/>
                <a:cs typeface="Arial Unicode MS" pitchFamily="34" charset="-128"/>
              </a:rPr>
              <a:t>type_connexion</a:t>
            </a:r>
            <a:r>
              <a:rPr lang="fr-FR" sz="1800" dirty="0">
                <a:latin typeface="Book Antiqua" pitchFamily="18" charset="0"/>
                <a:ea typeface="Arial Unicode MS" pitchFamily="34" charset="-128"/>
                <a:cs typeface="Arial Unicode MS" pitchFamily="34" charset="-128"/>
              </a:rPr>
              <a:t> = </a:t>
            </a:r>
            <a:r>
              <a:rPr lang="fr-FR" sz="1800" b="1" dirty="0" err="1">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mysql_get_host_info</a:t>
            </a:r>
            <a:r>
              <a:rPr lang="fr-FR" sz="1800" b="1" dirty="0">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a:t>
            </a:r>
            <a:r>
              <a:rPr lang="fr-FR" sz="1800" dirty="0">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a:t>
            </a:r>
            <a:r>
              <a:rPr lang="fr-FR" sz="1800" dirty="0" err="1">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id_connexion</a:t>
            </a:r>
            <a:r>
              <a:rPr lang="fr-FR" sz="1800" b="1" dirty="0">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a:t>
            </a:r>
            <a:r>
              <a:rPr lang="fr-FR" sz="1800" dirty="0">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a:t>
            </a:r>
          </a:p>
          <a:p>
            <a:pPr lvl="2" indent="-182880" algn="just" eaLnBrk="1" fontAlgn="auto" hangingPunct="1">
              <a:lnSpc>
                <a:spcPct val="90000"/>
              </a:lnSpc>
              <a:spcAft>
                <a:spcPts val="0"/>
              </a:spcAft>
              <a:buClr>
                <a:schemeClr val="accent1">
                  <a:shade val="75000"/>
                </a:schemeClr>
              </a:buClr>
              <a:buFont typeface="Wingdings"/>
              <a:buChar char=""/>
              <a:defRPr/>
            </a:pPr>
            <a:r>
              <a:rPr lang="fr-FR" sz="1800" dirty="0">
                <a:latin typeface="Book Antiqua" pitchFamily="18" charset="0"/>
                <a:ea typeface="Arial Unicode MS" pitchFamily="34" charset="-128"/>
                <a:cs typeface="Arial Unicode MS" pitchFamily="34" charset="-128"/>
              </a:rPr>
              <a:t>$</a:t>
            </a:r>
            <a:r>
              <a:rPr lang="fr-FR" sz="1800" dirty="0" err="1">
                <a:latin typeface="Book Antiqua" pitchFamily="18" charset="0"/>
                <a:ea typeface="Arial Unicode MS" pitchFamily="34" charset="-128"/>
                <a:cs typeface="Arial Unicode MS" pitchFamily="34" charset="-128"/>
              </a:rPr>
              <a:t>protocole_connexion</a:t>
            </a:r>
            <a:r>
              <a:rPr lang="fr-FR" sz="1800" dirty="0">
                <a:latin typeface="Book Antiqua" pitchFamily="18" charset="0"/>
                <a:ea typeface="Arial Unicode MS" pitchFamily="34" charset="-128"/>
                <a:cs typeface="Arial Unicode MS" pitchFamily="34" charset="-128"/>
              </a:rPr>
              <a:t> = </a:t>
            </a:r>
            <a:r>
              <a:rPr lang="fr-FR" sz="1800" b="1" dirty="0" err="1">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mysql_get_proto_info</a:t>
            </a:r>
            <a:r>
              <a:rPr lang="fr-FR" sz="1800" b="1" dirty="0">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a:t>
            </a:r>
            <a:r>
              <a:rPr lang="fr-FR" sz="1800" dirty="0">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a:t>
            </a:r>
            <a:r>
              <a:rPr lang="fr-FR" sz="1800" dirty="0" err="1">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id_connexion</a:t>
            </a:r>
            <a:r>
              <a:rPr lang="fr-FR" sz="1800" b="1" dirty="0">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a:t>
            </a:r>
            <a:r>
              <a:rPr lang="fr-FR" sz="1800" dirty="0">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a:t>
            </a:r>
          </a:p>
          <a:p>
            <a:pPr lvl="2" indent="-182880" algn="just" eaLnBrk="1" fontAlgn="auto" hangingPunct="1">
              <a:lnSpc>
                <a:spcPct val="90000"/>
              </a:lnSpc>
              <a:spcAft>
                <a:spcPts val="0"/>
              </a:spcAft>
              <a:buClr>
                <a:schemeClr val="accent1">
                  <a:shade val="75000"/>
                </a:schemeClr>
              </a:buClr>
              <a:buFont typeface="Wingdings"/>
              <a:buChar char=""/>
              <a:defRPr/>
            </a:pPr>
            <a:r>
              <a:rPr lang="fr-FR" sz="1800" dirty="0">
                <a:latin typeface="Book Antiqua" pitchFamily="18" charset="0"/>
                <a:ea typeface="Arial Unicode MS" pitchFamily="34" charset="-128"/>
                <a:cs typeface="Arial Unicode MS" pitchFamily="34" charset="-128"/>
              </a:rPr>
              <a:t>$</a:t>
            </a:r>
            <a:r>
              <a:rPr lang="fr-FR" sz="1800" dirty="0" err="1">
                <a:latin typeface="Book Antiqua" pitchFamily="18" charset="0"/>
                <a:ea typeface="Arial Unicode MS" pitchFamily="34" charset="-128"/>
                <a:cs typeface="Arial Unicode MS" pitchFamily="34" charset="-128"/>
              </a:rPr>
              <a:t>chaine_version_serveur</a:t>
            </a:r>
            <a:r>
              <a:rPr lang="fr-FR" sz="1800" dirty="0">
                <a:latin typeface="Book Antiqua" pitchFamily="18" charset="0"/>
                <a:ea typeface="Arial Unicode MS" pitchFamily="34" charset="-128"/>
                <a:cs typeface="Arial Unicode MS" pitchFamily="34" charset="-128"/>
              </a:rPr>
              <a:t> = </a:t>
            </a:r>
            <a:r>
              <a:rPr lang="fr-FR" sz="1800" b="1" dirty="0" err="1">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mysql_get_server_info</a:t>
            </a:r>
            <a:r>
              <a:rPr lang="fr-FR" sz="1800" b="1" dirty="0">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a:t>
            </a:r>
            <a:r>
              <a:rPr lang="fr-FR" sz="1800" dirty="0">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a:t>
            </a:r>
            <a:r>
              <a:rPr lang="fr-FR" sz="1800" dirty="0" err="1">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id_connexion</a:t>
            </a:r>
            <a:r>
              <a:rPr lang="fr-FR" sz="1800" b="1" dirty="0">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a:t>
            </a:r>
            <a:r>
              <a:rPr lang="fr-FR" sz="1800" dirty="0">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a:t>
            </a:r>
          </a:p>
          <a:p>
            <a:pPr lvl="2" indent="-182880" algn="just" eaLnBrk="1" fontAlgn="auto" hangingPunct="1">
              <a:lnSpc>
                <a:spcPct val="90000"/>
              </a:lnSpc>
              <a:spcAft>
                <a:spcPts val="0"/>
              </a:spcAft>
              <a:buClr>
                <a:schemeClr val="accent1">
                  <a:shade val="75000"/>
                </a:schemeClr>
              </a:buClr>
              <a:buFont typeface="Wingdings"/>
              <a:buChar char=""/>
              <a:defRPr/>
            </a:pPr>
            <a:r>
              <a:rPr lang="fr-FR" sz="1800" dirty="0">
                <a:latin typeface="Book Antiqua" pitchFamily="18" charset="0"/>
                <a:ea typeface="Arial Unicode MS" pitchFamily="34" charset="-128"/>
                <a:cs typeface="Arial Unicode MS" pitchFamily="34" charset="-128"/>
              </a:rPr>
              <a:t>$</a:t>
            </a:r>
            <a:r>
              <a:rPr lang="fr-FR" sz="1800" dirty="0" err="1">
                <a:latin typeface="Book Antiqua" pitchFamily="18" charset="0"/>
                <a:ea typeface="Arial Unicode MS" pitchFamily="34" charset="-128"/>
                <a:cs typeface="Arial Unicode MS" pitchFamily="34" charset="-128"/>
              </a:rPr>
              <a:t>nom_hote</a:t>
            </a:r>
            <a:r>
              <a:rPr lang="fr-FR" sz="1800" dirty="0">
                <a:latin typeface="Book Antiqua" pitchFamily="18" charset="0"/>
                <a:ea typeface="Arial Unicode MS" pitchFamily="34" charset="-128"/>
                <a:cs typeface="Arial Unicode MS" pitchFamily="34" charset="-128"/>
              </a:rPr>
              <a:t> = </a:t>
            </a:r>
            <a:r>
              <a:rPr lang="fr-FR" sz="1800" b="1" dirty="0" err="1">
                <a:latin typeface="Book Antiqua" pitchFamily="18" charset="0"/>
                <a:ea typeface="Arial Unicode MS" pitchFamily="34" charset="-128"/>
                <a:cs typeface="Arial Unicode MS" pitchFamily="34" charset="-128"/>
              </a:rPr>
              <a:t>pg_host</a:t>
            </a:r>
            <a:r>
              <a:rPr lang="fr-FR" sz="1800" b="1" dirty="0">
                <a:latin typeface="Book Antiqua" pitchFamily="18" charset="0"/>
                <a:ea typeface="Arial Unicode MS" pitchFamily="34" charset="-128"/>
                <a:cs typeface="Arial Unicode MS" pitchFamily="34" charset="-128"/>
              </a:rPr>
              <a:t>(</a:t>
            </a:r>
            <a:r>
              <a:rPr lang="fr-FR" sz="1800" dirty="0">
                <a:latin typeface="Book Antiqua" pitchFamily="18" charset="0"/>
                <a:ea typeface="Arial Unicode MS" pitchFamily="34" charset="-128"/>
                <a:cs typeface="Arial Unicode MS" pitchFamily="34" charset="-128"/>
              </a:rPr>
              <a:t>$</a:t>
            </a:r>
            <a:r>
              <a:rPr lang="fr-FR" sz="1800" dirty="0" err="1">
                <a:latin typeface="Book Antiqua" pitchFamily="18" charset="0"/>
                <a:ea typeface="Arial Unicode MS" pitchFamily="34" charset="-128"/>
                <a:cs typeface="Arial Unicode MS" pitchFamily="34" charset="-128"/>
              </a:rPr>
              <a:t>id_connexion</a:t>
            </a:r>
            <a:r>
              <a:rPr lang="fr-FR" sz="1800" dirty="0">
                <a:latin typeface="Book Antiqua" pitchFamily="18" charset="0"/>
                <a:ea typeface="Arial Unicode MS" pitchFamily="34" charset="-128"/>
                <a:cs typeface="Arial Unicode MS" pitchFamily="34" charset="-128"/>
              </a:rPr>
              <a:t>);</a:t>
            </a:r>
          </a:p>
          <a:p>
            <a:pPr lvl="2" indent="-182880" algn="just" eaLnBrk="1" fontAlgn="auto" hangingPunct="1">
              <a:lnSpc>
                <a:spcPct val="90000"/>
              </a:lnSpc>
              <a:spcAft>
                <a:spcPts val="0"/>
              </a:spcAft>
              <a:buClr>
                <a:schemeClr val="accent1">
                  <a:shade val="75000"/>
                </a:schemeClr>
              </a:buClr>
              <a:buFont typeface="Wingdings"/>
              <a:buChar char=""/>
              <a:defRPr/>
            </a:pPr>
            <a:r>
              <a:rPr lang="fr-FR" sz="1800" dirty="0">
                <a:latin typeface="Book Antiqua" pitchFamily="18" charset="0"/>
                <a:ea typeface="Arial Unicode MS" pitchFamily="34" charset="-128"/>
                <a:cs typeface="Arial Unicode MS" pitchFamily="34" charset="-128"/>
              </a:rPr>
              <a:t>$</a:t>
            </a:r>
            <a:r>
              <a:rPr lang="fr-FR" sz="1800" dirty="0" err="1">
                <a:latin typeface="Book Antiqua" pitchFamily="18" charset="0"/>
                <a:ea typeface="Arial Unicode MS" pitchFamily="34" charset="-128"/>
                <a:cs typeface="Arial Unicode MS" pitchFamily="34" charset="-128"/>
              </a:rPr>
              <a:t>option_connexion</a:t>
            </a:r>
            <a:r>
              <a:rPr lang="fr-FR" sz="1800" dirty="0">
                <a:latin typeface="Book Antiqua" pitchFamily="18" charset="0"/>
                <a:ea typeface="Arial Unicode MS" pitchFamily="34" charset="-128"/>
                <a:cs typeface="Arial Unicode MS" pitchFamily="34" charset="-128"/>
              </a:rPr>
              <a:t> = </a:t>
            </a:r>
            <a:r>
              <a:rPr lang="fr-FR" sz="1800" b="1" dirty="0" err="1">
                <a:latin typeface="Book Antiqua" pitchFamily="18" charset="0"/>
                <a:ea typeface="Arial Unicode MS" pitchFamily="34" charset="-128"/>
                <a:cs typeface="Arial Unicode MS" pitchFamily="34" charset="-128"/>
              </a:rPr>
              <a:t>pg_options</a:t>
            </a:r>
            <a:r>
              <a:rPr lang="fr-FR" sz="1800" b="1" dirty="0">
                <a:latin typeface="Book Antiqua" pitchFamily="18" charset="0"/>
                <a:ea typeface="Arial Unicode MS" pitchFamily="34" charset="-128"/>
                <a:cs typeface="Arial Unicode MS" pitchFamily="34" charset="-128"/>
              </a:rPr>
              <a:t>(</a:t>
            </a:r>
            <a:r>
              <a:rPr lang="fr-FR" sz="1800" dirty="0">
                <a:latin typeface="Book Antiqua" pitchFamily="18" charset="0"/>
                <a:ea typeface="Arial Unicode MS" pitchFamily="34" charset="-128"/>
                <a:cs typeface="Arial Unicode MS" pitchFamily="34" charset="-128"/>
              </a:rPr>
              <a:t>$</a:t>
            </a:r>
            <a:r>
              <a:rPr lang="fr-FR" sz="1800" dirty="0" err="1">
                <a:latin typeface="Book Antiqua" pitchFamily="18" charset="0"/>
                <a:ea typeface="Arial Unicode MS" pitchFamily="34" charset="-128"/>
                <a:cs typeface="Arial Unicode MS" pitchFamily="34" charset="-128"/>
              </a:rPr>
              <a:t>id_connexion</a:t>
            </a:r>
            <a:r>
              <a:rPr lang="fr-FR" sz="1800" dirty="0">
                <a:latin typeface="Book Antiqua" pitchFamily="18" charset="0"/>
                <a:ea typeface="Arial Unicode MS" pitchFamily="34" charset="-128"/>
                <a:cs typeface="Arial Unicode MS" pitchFamily="34" charset="-128"/>
              </a:rPr>
              <a:t>);</a:t>
            </a:r>
          </a:p>
          <a:p>
            <a:pPr lvl="2" indent="-182880" algn="just" eaLnBrk="1" fontAlgn="auto" hangingPunct="1">
              <a:lnSpc>
                <a:spcPct val="90000"/>
              </a:lnSpc>
              <a:spcAft>
                <a:spcPts val="0"/>
              </a:spcAft>
              <a:buClr>
                <a:schemeClr val="accent1">
                  <a:shade val="75000"/>
                </a:schemeClr>
              </a:buClr>
              <a:buFont typeface="Wingdings"/>
              <a:buChar char=""/>
              <a:defRPr/>
            </a:pPr>
            <a:r>
              <a:rPr lang="fr-FR" sz="1800" dirty="0">
                <a:latin typeface="Book Antiqua" pitchFamily="18" charset="0"/>
                <a:ea typeface="Arial Unicode MS" pitchFamily="34" charset="-128"/>
                <a:cs typeface="Arial Unicode MS" pitchFamily="34" charset="-128"/>
              </a:rPr>
              <a:t>$</a:t>
            </a:r>
            <a:r>
              <a:rPr lang="fr-FR" sz="1800" dirty="0" err="1">
                <a:latin typeface="Book Antiqua" pitchFamily="18" charset="0"/>
                <a:ea typeface="Arial Unicode MS" pitchFamily="34" charset="-128"/>
                <a:cs typeface="Arial Unicode MS" pitchFamily="34" charset="-128"/>
              </a:rPr>
              <a:t>num_port</a:t>
            </a:r>
            <a:r>
              <a:rPr lang="fr-FR" sz="1800" dirty="0">
                <a:latin typeface="Book Antiqua" pitchFamily="18" charset="0"/>
                <a:ea typeface="Arial Unicode MS" pitchFamily="34" charset="-128"/>
                <a:cs typeface="Arial Unicode MS" pitchFamily="34" charset="-128"/>
              </a:rPr>
              <a:t> = </a:t>
            </a:r>
            <a:r>
              <a:rPr lang="fr-FR" sz="1800" b="1" dirty="0" err="1">
                <a:latin typeface="Book Antiqua" pitchFamily="18" charset="0"/>
                <a:ea typeface="Arial Unicode MS" pitchFamily="34" charset="-128"/>
                <a:cs typeface="Arial Unicode MS" pitchFamily="34" charset="-128"/>
              </a:rPr>
              <a:t>pg_port</a:t>
            </a:r>
            <a:r>
              <a:rPr lang="fr-FR" sz="1800" b="1" dirty="0">
                <a:latin typeface="Book Antiqua" pitchFamily="18" charset="0"/>
                <a:ea typeface="Arial Unicode MS" pitchFamily="34" charset="-128"/>
                <a:cs typeface="Arial Unicode MS" pitchFamily="34" charset="-128"/>
              </a:rPr>
              <a:t>(</a:t>
            </a:r>
            <a:r>
              <a:rPr lang="fr-FR" sz="1800" dirty="0">
                <a:latin typeface="Book Antiqua" pitchFamily="18" charset="0"/>
                <a:ea typeface="Arial Unicode MS" pitchFamily="34" charset="-128"/>
                <a:cs typeface="Arial Unicode MS" pitchFamily="34" charset="-128"/>
              </a:rPr>
              <a:t>$</a:t>
            </a:r>
            <a:r>
              <a:rPr lang="fr-FR" sz="1800" dirty="0" err="1">
                <a:latin typeface="Book Antiqua" pitchFamily="18" charset="0"/>
                <a:ea typeface="Arial Unicode MS" pitchFamily="34" charset="-128"/>
                <a:cs typeface="Arial Unicode MS" pitchFamily="34" charset="-128"/>
              </a:rPr>
              <a:t>id_connexion</a:t>
            </a:r>
            <a:r>
              <a:rPr lang="fr-FR" sz="1800" dirty="0">
                <a:latin typeface="Book Antiqua" pitchFamily="18" charset="0"/>
                <a:ea typeface="Arial Unicode MS" pitchFamily="34" charset="-128"/>
                <a:cs typeface="Arial Unicode MS" pitchFamily="34" charset="-128"/>
              </a:rPr>
              <a:t>);</a:t>
            </a:r>
          </a:p>
          <a:p>
            <a:pPr lvl="2" indent="-182880" algn="just" eaLnBrk="1" fontAlgn="auto" hangingPunct="1">
              <a:lnSpc>
                <a:spcPct val="90000"/>
              </a:lnSpc>
              <a:spcAft>
                <a:spcPts val="0"/>
              </a:spcAft>
              <a:buClr>
                <a:schemeClr val="accent1">
                  <a:shade val="75000"/>
                </a:schemeClr>
              </a:buClr>
              <a:buFont typeface="Wingdings"/>
              <a:buChar char=""/>
              <a:defRPr/>
            </a:pPr>
            <a:r>
              <a:rPr lang="fr-FR" sz="1800" dirty="0">
                <a:latin typeface="Book Antiqua" pitchFamily="18" charset="0"/>
                <a:ea typeface="Arial Unicode MS" pitchFamily="34" charset="-128"/>
                <a:cs typeface="Arial Unicode MS" pitchFamily="34" charset="-128"/>
              </a:rPr>
              <a:t>$encodage = </a:t>
            </a:r>
            <a:r>
              <a:rPr lang="fr-FR" sz="1800" b="1" dirty="0" err="1">
                <a:latin typeface="Book Antiqua" pitchFamily="18" charset="0"/>
                <a:ea typeface="Arial Unicode MS" pitchFamily="34" charset="-128"/>
                <a:cs typeface="Arial Unicode MS" pitchFamily="34" charset="-128"/>
              </a:rPr>
              <a:t>pg_client_encoding</a:t>
            </a:r>
            <a:r>
              <a:rPr lang="fr-FR" sz="1800" b="1" dirty="0">
                <a:latin typeface="Book Antiqua" pitchFamily="18" charset="0"/>
                <a:ea typeface="Arial Unicode MS" pitchFamily="34" charset="-128"/>
                <a:cs typeface="Arial Unicode MS" pitchFamily="34" charset="-128"/>
              </a:rPr>
              <a:t>(</a:t>
            </a:r>
            <a:r>
              <a:rPr lang="fr-FR" sz="1800" dirty="0">
                <a:latin typeface="Book Antiqua" pitchFamily="18" charset="0"/>
                <a:ea typeface="Arial Unicode MS" pitchFamily="34" charset="-128"/>
                <a:cs typeface="Arial Unicode MS" pitchFamily="34" charset="-128"/>
              </a:rPr>
              <a:t>$</a:t>
            </a:r>
            <a:r>
              <a:rPr lang="fr-FR" sz="1800" dirty="0" err="1">
                <a:latin typeface="Book Antiqua" pitchFamily="18" charset="0"/>
                <a:ea typeface="Arial Unicode MS" pitchFamily="34" charset="-128"/>
                <a:cs typeface="Arial Unicode MS" pitchFamily="34" charset="-128"/>
              </a:rPr>
              <a:t>id_connexion</a:t>
            </a:r>
            <a:r>
              <a:rPr lang="fr-FR" sz="1800" b="1" dirty="0">
                <a:latin typeface="Book Antiqua" pitchFamily="18" charset="0"/>
                <a:ea typeface="Arial Unicode MS" pitchFamily="34" charset="-128"/>
                <a:cs typeface="Arial Unicode MS" pitchFamily="34" charset="-128"/>
              </a:rPr>
              <a:t>)</a:t>
            </a:r>
            <a:r>
              <a:rPr lang="fr-FR" sz="1800" dirty="0">
                <a:latin typeface="Book Antiqua" pitchFamily="18" charset="0"/>
                <a:ea typeface="Arial Unicode MS" pitchFamily="34" charset="-128"/>
                <a:cs typeface="Arial Unicode MS" pitchFamily="34" charset="-128"/>
              </a:rPr>
              <a:t>;</a:t>
            </a:r>
            <a:endParaRPr lang="en-GB" sz="1800" dirty="0"/>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1174377" y="-24"/>
            <a:ext cx="9777819" cy="785818"/>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153603" name="Rectangle 3"/>
          <p:cNvSpPr>
            <a:spLocks noGrp="1" noChangeArrowheads="1"/>
          </p:cNvSpPr>
          <p:nvPr>
            <p:ph sz="quarter" idx="1"/>
          </p:nvPr>
        </p:nvSpPr>
        <p:spPr>
          <a:xfrm>
            <a:off x="1158739" y="1285860"/>
            <a:ext cx="10579275" cy="4800600"/>
          </a:xfrm>
        </p:spPr>
        <p:txBody>
          <a:bodyPr/>
          <a:lstStyle/>
          <a:p>
            <a:pPr lvl="1" algn="just" eaLnBrk="1" hangingPunct="1">
              <a:lnSpc>
                <a:spcPct val="90000"/>
              </a:lnSpc>
            </a:pPr>
            <a:r>
              <a:rPr lang="fr-FR" sz="2000" dirty="0">
                <a:latin typeface="Book Antiqua" pitchFamily="18" charset="0"/>
                <a:ea typeface="Arial Unicode MS" pitchFamily="34" charset="-128"/>
                <a:cs typeface="Arial Unicode MS" pitchFamily="34" charset="-128"/>
              </a:rPr>
              <a:t>Suite à la connexion à un SGBDR, il faut soit sélectionner la base de données si elle existe déjà, soit la créer.</a:t>
            </a:r>
          </a:p>
          <a:p>
            <a:pPr lvl="1" algn="just" eaLnBrk="1" hangingPunct="1">
              <a:lnSpc>
                <a:spcPct val="90000"/>
              </a:lnSpc>
              <a:buFont typeface="Wingdings" pitchFamily="2" charset="2"/>
              <a:buNone/>
            </a:pPr>
            <a:endParaRPr lang="fr-FR" sz="800" dirty="0">
              <a:latin typeface="Book Antiqua" pitchFamily="18" charset="0"/>
              <a:ea typeface="Arial Unicode MS" pitchFamily="34" charset="-128"/>
              <a:cs typeface="Arial Unicode MS" pitchFamily="34" charset="-128"/>
            </a:endParaRPr>
          </a:p>
          <a:p>
            <a:pPr lvl="1" algn="just" eaLnBrk="1" hangingPunct="1">
              <a:lnSpc>
                <a:spcPct val="90000"/>
              </a:lnSpc>
            </a:pPr>
            <a:r>
              <a:rPr lang="fr-FR" sz="2000" dirty="0">
                <a:latin typeface="Book Antiqua" pitchFamily="18" charset="0"/>
                <a:ea typeface="Arial Unicode MS" pitchFamily="34" charset="-128"/>
                <a:cs typeface="Arial Unicode MS" pitchFamily="34" charset="-128"/>
              </a:rPr>
              <a:t>La sélection de bases de données s'effectue par des fonctions adaptées :</a:t>
            </a:r>
          </a:p>
          <a:p>
            <a:pPr lvl="1" algn="just" eaLnBrk="1" hangingPunct="1">
              <a:lnSpc>
                <a:spcPct val="90000"/>
              </a:lnSpc>
              <a:buFont typeface="Wingdings" pitchFamily="2" charset="2"/>
              <a:buNone/>
            </a:pPr>
            <a:endParaRPr lang="fr-FR" sz="800" dirty="0">
              <a:latin typeface="Book Antiqua" pitchFamily="18" charset="0"/>
              <a:ea typeface="Arial Unicode MS" pitchFamily="34" charset="-128"/>
              <a:cs typeface="Arial Unicode MS" pitchFamily="34" charset="-128"/>
            </a:endParaRPr>
          </a:p>
          <a:p>
            <a:pPr lvl="2" algn="just" eaLnBrk="1" hangingPunct="1">
              <a:lnSpc>
                <a:spcPct val="90000"/>
              </a:lnSpc>
            </a:pPr>
            <a:r>
              <a:rPr lang="fr-FR" sz="1600" dirty="0" err="1">
                <a:solidFill>
                  <a:schemeClr val="hlink"/>
                </a:solidFill>
                <a:latin typeface="Arial Unicode MS" pitchFamily="34" charset="-128"/>
                <a:ea typeface="Arial Unicode MS" pitchFamily="34" charset="-128"/>
                <a:cs typeface="Arial Unicode MS" pitchFamily="34" charset="-128"/>
              </a:rPr>
              <a:t>mysql_select_db</a:t>
            </a:r>
            <a:r>
              <a:rPr lang="fr-FR" sz="1600" dirty="0">
                <a:solidFill>
                  <a:schemeClr val="hlink"/>
                </a:solidFill>
                <a:latin typeface="Arial Unicode MS" pitchFamily="34" charset="-128"/>
                <a:ea typeface="Arial Unicode MS" pitchFamily="34" charset="-128"/>
                <a:cs typeface="Arial Unicode MS" pitchFamily="34" charset="-128"/>
              </a:rPr>
              <a:t>($</a:t>
            </a:r>
            <a:r>
              <a:rPr lang="fr-FR" sz="1600" dirty="0" err="1">
                <a:solidFill>
                  <a:schemeClr val="hlink"/>
                </a:solidFill>
                <a:latin typeface="Arial Unicode MS" pitchFamily="34" charset="-128"/>
                <a:ea typeface="Arial Unicode MS" pitchFamily="34" charset="-128"/>
                <a:cs typeface="Arial Unicode MS" pitchFamily="34" charset="-128"/>
              </a:rPr>
              <a:t>nom_base_donnee</a:t>
            </a:r>
            <a:r>
              <a:rPr lang="fr-FR" sz="1600" dirty="0">
                <a:solidFill>
                  <a:schemeClr val="hlink"/>
                </a:solidFill>
                <a:latin typeface="Arial Unicode MS" pitchFamily="34" charset="-128"/>
                <a:ea typeface="Arial Unicode MS" pitchFamily="34" charset="-128"/>
                <a:cs typeface="Arial Unicode MS" pitchFamily="34" charset="-128"/>
              </a:rPr>
              <a:t>,$</a:t>
            </a:r>
            <a:r>
              <a:rPr lang="fr-FR" sz="1600" dirty="0" err="1">
                <a:solidFill>
                  <a:schemeClr val="hlink"/>
                </a:solidFill>
                <a:latin typeface="Arial Unicode MS" pitchFamily="34" charset="-128"/>
                <a:ea typeface="Arial Unicode MS" pitchFamily="34" charset="-128"/>
                <a:cs typeface="Arial Unicode MS" pitchFamily="34" charset="-128"/>
              </a:rPr>
              <a:t>id_connexion</a:t>
            </a:r>
            <a:r>
              <a:rPr lang="fr-FR" sz="1600" dirty="0">
                <a:solidFill>
                  <a:schemeClr val="hlink"/>
                </a:solidFill>
                <a:latin typeface="Arial Unicode MS" pitchFamily="34" charset="-128"/>
                <a:ea typeface="Arial Unicode MS" pitchFamily="34" charset="-128"/>
                <a:cs typeface="Arial Unicode MS" pitchFamily="34" charset="-128"/>
              </a:rPr>
              <a:t>);</a:t>
            </a:r>
          </a:p>
          <a:p>
            <a:pPr lvl="2" algn="just" eaLnBrk="1" hangingPunct="1">
              <a:lnSpc>
                <a:spcPct val="90000"/>
              </a:lnSpc>
            </a:pPr>
            <a:r>
              <a:rPr lang="fr-FR" sz="1600" dirty="0" err="1">
                <a:latin typeface="Arial Unicode MS" pitchFamily="34" charset="-128"/>
                <a:ea typeface="Arial Unicode MS" pitchFamily="34" charset="-128"/>
                <a:cs typeface="Arial Unicode MS" pitchFamily="34" charset="-128"/>
              </a:rPr>
              <a:t>sybase_select_db</a:t>
            </a:r>
            <a:r>
              <a:rPr lang="fr-FR" sz="1600" dirty="0">
                <a:latin typeface="Arial Unicode MS" pitchFamily="34" charset="-128"/>
                <a:ea typeface="Arial Unicode MS" pitchFamily="34" charset="-128"/>
                <a:cs typeface="Arial Unicode MS" pitchFamily="34" charset="-128"/>
              </a:rPr>
              <a:t>($</a:t>
            </a:r>
            <a:r>
              <a:rPr lang="fr-FR" sz="1600" dirty="0" err="1">
                <a:latin typeface="Arial Unicode MS" pitchFamily="34" charset="-128"/>
                <a:ea typeface="Arial Unicode MS" pitchFamily="34" charset="-128"/>
                <a:cs typeface="Arial Unicode MS" pitchFamily="34" charset="-128"/>
              </a:rPr>
              <a:t>nom_base_donnee</a:t>
            </a:r>
            <a:r>
              <a:rPr lang="fr-FR" sz="1600" dirty="0">
                <a:latin typeface="Arial Unicode MS" pitchFamily="34" charset="-128"/>
                <a:ea typeface="Arial Unicode MS" pitchFamily="34" charset="-128"/>
                <a:cs typeface="Arial Unicode MS" pitchFamily="34" charset="-128"/>
              </a:rPr>
              <a:t>,$</a:t>
            </a:r>
            <a:r>
              <a:rPr lang="fr-FR" sz="1600" dirty="0" err="1">
                <a:latin typeface="Arial Unicode MS" pitchFamily="34" charset="-128"/>
                <a:ea typeface="Arial Unicode MS" pitchFamily="34" charset="-128"/>
                <a:cs typeface="Arial Unicode MS" pitchFamily="34" charset="-128"/>
              </a:rPr>
              <a:t>id_connexion</a:t>
            </a:r>
            <a:r>
              <a:rPr lang="fr-FR" sz="1600" dirty="0">
                <a:latin typeface="Arial Unicode MS" pitchFamily="34" charset="-128"/>
                <a:ea typeface="Arial Unicode MS" pitchFamily="34" charset="-128"/>
                <a:cs typeface="Arial Unicode MS" pitchFamily="34" charset="-128"/>
              </a:rPr>
              <a:t>);</a:t>
            </a:r>
          </a:p>
          <a:p>
            <a:pPr lvl="2" algn="just"/>
            <a:r>
              <a:rPr lang="fr-FR" sz="1600" dirty="0" err="1">
                <a:latin typeface="Arial Unicode MS" pitchFamily="34" charset="-128"/>
                <a:ea typeface="Arial Unicode MS" pitchFamily="34" charset="-128"/>
                <a:cs typeface="Arial Unicode MS" pitchFamily="34" charset="-128"/>
              </a:rPr>
              <a:t>pg_connect</a:t>
            </a:r>
            <a:r>
              <a:rPr lang="fr-FR" sz="1600" dirty="0">
                <a:latin typeface="Arial Unicode MS" pitchFamily="34" charset="-128"/>
                <a:ea typeface="Arial Unicode MS" pitchFamily="34" charset="-128"/>
                <a:cs typeface="Arial Unicode MS" pitchFamily="34" charset="-128"/>
              </a:rPr>
              <a:t>( "</a:t>
            </a:r>
            <a:r>
              <a:rPr lang="fr-FR" sz="1600" dirty="0" err="1">
                <a:latin typeface="Arial Unicode MS" pitchFamily="34" charset="-128"/>
                <a:ea typeface="Arial Unicode MS" pitchFamily="34" charset="-128"/>
                <a:cs typeface="Arial Unicode MS" pitchFamily="34" charset="-128"/>
              </a:rPr>
              <a:t>dbname</a:t>
            </a:r>
            <a:r>
              <a:rPr lang="fr-FR" sz="1600" dirty="0">
                <a:latin typeface="Arial Unicode MS" pitchFamily="34" charset="-128"/>
                <a:ea typeface="Arial Unicode MS" pitchFamily="34" charset="-128"/>
                <a:cs typeface="Arial Unicode MS" pitchFamily="34" charset="-128"/>
              </a:rPr>
              <a:t>=</a:t>
            </a:r>
            <a:r>
              <a:rPr lang="fr-FR" sz="1600" dirty="0" err="1">
                <a:latin typeface="Arial Unicode MS" pitchFamily="34" charset="-128"/>
                <a:ea typeface="Arial Unicode MS" pitchFamily="34" charset="-128"/>
                <a:cs typeface="Arial Unicode MS" pitchFamily="34" charset="-128"/>
              </a:rPr>
              <a:t>nom_base</a:t>
            </a:r>
            <a:r>
              <a:rPr lang="fr-FR" sz="1600" dirty="0">
                <a:latin typeface="Arial Unicode MS" pitchFamily="34" charset="-128"/>
                <a:ea typeface="Arial Unicode MS" pitchFamily="34" charset="-128"/>
                <a:cs typeface="Arial Unicode MS" pitchFamily="34" charset="-128"/>
              </a:rPr>
              <a:t> " . "host=</a:t>
            </a:r>
            <a:r>
              <a:rPr lang="fr-FR" sz="1600" dirty="0" err="1">
                <a:latin typeface="Arial Unicode MS" pitchFamily="34" charset="-128"/>
                <a:ea typeface="Arial Unicode MS" pitchFamily="34" charset="-128"/>
                <a:cs typeface="Arial Unicode MS" pitchFamily="34" charset="-128"/>
              </a:rPr>
              <a:t>nom_serveur</a:t>
            </a:r>
            <a:r>
              <a:rPr lang="fr-FR" sz="1600" dirty="0">
                <a:latin typeface="Arial Unicode MS" pitchFamily="34" charset="-128"/>
                <a:ea typeface="Arial Unicode MS" pitchFamily="34" charset="-128"/>
                <a:cs typeface="Arial Unicode MS" pitchFamily="34" charset="-128"/>
              </a:rPr>
              <a:t> ". "port=</a:t>
            </a:r>
            <a:r>
              <a:rPr lang="fr-FR" sz="1600" dirty="0" err="1">
                <a:latin typeface="Arial Unicode MS" pitchFamily="34" charset="-128"/>
                <a:ea typeface="Arial Unicode MS" pitchFamily="34" charset="-128"/>
                <a:cs typeface="Arial Unicode MS" pitchFamily="34" charset="-128"/>
              </a:rPr>
              <a:t>num_port</a:t>
            </a:r>
            <a:r>
              <a:rPr lang="fr-FR" sz="1600" dirty="0">
                <a:latin typeface="Arial Unicode MS" pitchFamily="34" charset="-128"/>
                <a:ea typeface="Arial Unicode MS" pitchFamily="34" charset="-128"/>
                <a:cs typeface="Arial Unicode MS" pitchFamily="34" charset="-128"/>
              </a:rPr>
              <a:t> " . "user=</a:t>
            </a:r>
            <a:r>
              <a:rPr lang="fr-FR" sz="1600" dirty="0" err="1">
                <a:latin typeface="Arial Unicode MS" pitchFamily="34" charset="-128"/>
                <a:ea typeface="Arial Unicode MS" pitchFamily="34" charset="-128"/>
                <a:cs typeface="Arial Unicode MS" pitchFamily="34" charset="-128"/>
              </a:rPr>
              <a:t>nom_utilisateur</a:t>
            </a:r>
            <a:r>
              <a:rPr lang="fr-FR" sz="1600" dirty="0">
                <a:latin typeface="Arial Unicode MS" pitchFamily="34" charset="-128"/>
                <a:ea typeface="Arial Unicode MS" pitchFamily="34" charset="-128"/>
                <a:cs typeface="Arial Unicode MS" pitchFamily="34" charset="-128"/>
              </a:rPr>
              <a:t> "                        ."</a:t>
            </a:r>
            <a:r>
              <a:rPr lang="fr-FR" sz="1600" dirty="0" err="1">
                <a:latin typeface="Arial Unicode MS" pitchFamily="34" charset="-128"/>
                <a:ea typeface="Arial Unicode MS" pitchFamily="34" charset="-128"/>
                <a:cs typeface="Arial Unicode MS" pitchFamily="34" charset="-128"/>
              </a:rPr>
              <a:t>password</a:t>
            </a:r>
            <a:r>
              <a:rPr lang="fr-FR" sz="1600" dirty="0">
                <a:latin typeface="Arial Unicode MS" pitchFamily="34" charset="-128"/>
                <a:ea typeface="Arial Unicode MS" pitchFamily="34" charset="-128"/>
                <a:cs typeface="Arial Unicode MS" pitchFamily="34" charset="-128"/>
              </a:rPr>
              <a:t>=</a:t>
            </a:r>
            <a:r>
              <a:rPr lang="fr-FR" sz="1600" dirty="0" err="1">
                <a:latin typeface="Arial Unicode MS" pitchFamily="34" charset="-128"/>
                <a:ea typeface="Arial Unicode MS" pitchFamily="34" charset="-128"/>
                <a:cs typeface="Arial Unicode MS" pitchFamily="34" charset="-128"/>
              </a:rPr>
              <a:t>mot_passe</a:t>
            </a:r>
            <a:r>
              <a:rPr lang="fr-FR" sz="1600" dirty="0">
                <a:latin typeface="Arial Unicode MS" pitchFamily="34" charset="-128"/>
                <a:ea typeface="Arial Unicode MS" pitchFamily="34" charset="-128"/>
                <a:cs typeface="Arial Unicode MS" pitchFamily="34" charset="-128"/>
              </a:rPr>
              <a:t>");</a:t>
            </a:r>
            <a:r>
              <a:rPr lang="en-GB" sz="1600" dirty="0">
                <a:latin typeface="Book Antiqua" pitchFamily="18" charset="0"/>
                <a:ea typeface="Arial Unicode MS" pitchFamily="34" charset="-128"/>
                <a:cs typeface="Arial Unicode MS" pitchFamily="34" charset="-128"/>
              </a:rPr>
              <a:t>  //</a:t>
            </a:r>
            <a:r>
              <a:rPr sz="1600"/>
              <a:t> PostgreSQL </a:t>
            </a:r>
            <a:endParaRPr lang="fr-FR" sz="1600" dirty="0">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endParaRPr lang="fr-FR" sz="800" dirty="0">
              <a:latin typeface="Book Antiqua" pitchFamily="18" charset="0"/>
              <a:ea typeface="Arial Unicode MS" pitchFamily="34" charset="-128"/>
              <a:cs typeface="Arial Unicode MS" pitchFamily="34" charset="-128"/>
            </a:endParaRPr>
          </a:p>
          <a:p>
            <a:pPr lvl="1" algn="just" eaLnBrk="1" hangingPunct="1">
              <a:lnSpc>
                <a:spcPct val="90000"/>
              </a:lnSpc>
            </a:pPr>
            <a:r>
              <a:rPr lang="fr-FR" sz="2000" dirty="0">
                <a:latin typeface="Book Antiqua" pitchFamily="18" charset="0"/>
                <a:ea typeface="Arial Unicode MS" pitchFamily="34" charset="-128"/>
                <a:cs typeface="Arial Unicode MS" pitchFamily="34" charset="-128"/>
              </a:rPr>
              <a:t>La création des bases de données peut être réalisée par des fonctions PHP dévolues à cette tâche</a:t>
            </a:r>
          </a:p>
          <a:p>
            <a:pPr lvl="1" algn="just" eaLnBrk="1" hangingPunct="1">
              <a:lnSpc>
                <a:spcPct val="90000"/>
              </a:lnSpc>
              <a:buFont typeface="Wingdings" pitchFamily="2" charset="2"/>
              <a:buNone/>
            </a:pPr>
            <a:endParaRPr lang="fr-FR" sz="800" dirty="0">
              <a:latin typeface="Book Antiqua" pitchFamily="18" charset="0"/>
              <a:ea typeface="Arial Unicode MS" pitchFamily="34" charset="-128"/>
              <a:cs typeface="Arial Unicode MS" pitchFamily="34" charset="-128"/>
            </a:endParaRPr>
          </a:p>
          <a:p>
            <a:pPr lvl="2" eaLnBrk="1" hangingPunct="1">
              <a:lnSpc>
                <a:spcPct val="90000"/>
              </a:lnSpc>
            </a:pPr>
            <a:r>
              <a:rPr lang="fr-FR" sz="1600" dirty="0" err="1">
                <a:solidFill>
                  <a:schemeClr val="hlink"/>
                </a:solidFill>
                <a:latin typeface="Arial Unicode MS" pitchFamily="34" charset="-128"/>
                <a:ea typeface="Arial Unicode MS" pitchFamily="34" charset="-128"/>
                <a:cs typeface="Arial Unicode MS" pitchFamily="34" charset="-128"/>
              </a:rPr>
              <a:t>mysql_create_db</a:t>
            </a:r>
            <a:r>
              <a:rPr lang="fr-FR" sz="1600" dirty="0">
                <a:solidFill>
                  <a:schemeClr val="hlink"/>
                </a:solidFill>
                <a:latin typeface="Arial Unicode MS" pitchFamily="34" charset="-128"/>
                <a:ea typeface="Arial Unicode MS" pitchFamily="34" charset="-128"/>
                <a:cs typeface="Arial Unicode MS" pitchFamily="34" charset="-128"/>
              </a:rPr>
              <a:t> ($</a:t>
            </a:r>
            <a:r>
              <a:rPr lang="fr-FR" sz="1600" dirty="0" err="1">
                <a:solidFill>
                  <a:schemeClr val="hlink"/>
                </a:solidFill>
                <a:latin typeface="Arial Unicode MS" pitchFamily="34" charset="-128"/>
                <a:ea typeface="Arial Unicode MS" pitchFamily="34" charset="-128"/>
                <a:cs typeface="Arial Unicode MS" pitchFamily="34" charset="-128"/>
              </a:rPr>
              <a:t>nom_base_donnee</a:t>
            </a:r>
            <a:r>
              <a:rPr lang="fr-FR" sz="1600" dirty="0">
                <a:solidFill>
                  <a:schemeClr val="hlink"/>
                </a:solidFill>
                <a:latin typeface="Arial Unicode MS" pitchFamily="34" charset="-128"/>
                <a:ea typeface="Arial Unicode MS" pitchFamily="34" charset="-128"/>
                <a:cs typeface="Arial Unicode MS" pitchFamily="34" charset="-128"/>
              </a:rPr>
              <a:t>, $</a:t>
            </a:r>
            <a:r>
              <a:rPr lang="fr-FR" sz="1600" dirty="0" err="1">
                <a:solidFill>
                  <a:schemeClr val="hlink"/>
                </a:solidFill>
                <a:latin typeface="Arial Unicode MS" pitchFamily="34" charset="-128"/>
                <a:ea typeface="Arial Unicode MS" pitchFamily="34" charset="-128"/>
                <a:cs typeface="Arial Unicode MS" pitchFamily="34" charset="-128"/>
              </a:rPr>
              <a:t>id_connexion</a:t>
            </a:r>
            <a:r>
              <a:rPr lang="fr-FR" sz="1600" dirty="0">
                <a:solidFill>
                  <a:schemeClr val="hlink"/>
                </a:solidFill>
                <a:latin typeface="Arial Unicode MS" pitchFamily="34" charset="-128"/>
                <a:ea typeface="Arial Unicode MS" pitchFamily="34" charset="-128"/>
                <a:cs typeface="Arial Unicode MS" pitchFamily="34" charset="-128"/>
              </a:rPr>
              <a:t>);</a:t>
            </a:r>
            <a:r>
              <a:rPr lang="en-GB" sz="1600" dirty="0">
                <a:solidFill>
                  <a:schemeClr val="hlink"/>
                </a:solidFill>
              </a:rPr>
              <a:t>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735" name="Rectangle 1063"/>
          <p:cNvSpPr>
            <a:spLocks noChangeArrowheads="1"/>
          </p:cNvSpPr>
          <p:nvPr/>
        </p:nvSpPr>
        <p:spPr bwMode="auto">
          <a:xfrm>
            <a:off x="0" y="1600200"/>
            <a:ext cx="12188825" cy="5257800"/>
          </a:xfrm>
          <a:prstGeom prst="rect">
            <a:avLst/>
          </a:prstGeom>
          <a:solidFill>
            <a:srgbClr val="CCCCFF"/>
          </a:solidFill>
          <a:ln w="12700">
            <a:noFill/>
            <a:miter lim="800000"/>
            <a:headEnd/>
            <a:tailEnd/>
          </a:ln>
          <a:effectLst/>
        </p:spPr>
        <p:txBody>
          <a:bodyPr wrap="none" anchor="ctr"/>
          <a:lstStyle/>
          <a:p>
            <a:endParaRPr lang="fr-FR"/>
          </a:p>
        </p:txBody>
      </p:sp>
      <p:sp>
        <p:nvSpPr>
          <p:cNvPr id="541698" name="Rectangle 1026"/>
          <p:cNvSpPr>
            <a:spLocks noGrp="1" noChangeArrowheads="1"/>
          </p:cNvSpPr>
          <p:nvPr>
            <p:ph type="title"/>
          </p:nvPr>
        </p:nvSpPr>
        <p:spPr>
          <a:xfrm>
            <a:off x="1593436" y="177801"/>
            <a:ext cx="9782801" cy="1036622"/>
          </a:xfrm>
        </p:spPr>
        <p:txBody>
          <a:bodyPr/>
          <a:lstStyle/>
          <a:p>
            <a:r>
              <a:t>Page Web dynamique</a:t>
            </a:r>
            <a:endParaRPr lang="fr-FR" i="0" dirty="0"/>
          </a:p>
        </p:txBody>
      </p:sp>
      <p:sp>
        <p:nvSpPr>
          <p:cNvPr id="541699" name="Rectangle 1027"/>
          <p:cNvSpPr>
            <a:spLocks noChangeArrowheads="1"/>
          </p:cNvSpPr>
          <p:nvPr/>
        </p:nvSpPr>
        <p:spPr bwMode="auto">
          <a:xfrm>
            <a:off x="7313295" y="2971800"/>
            <a:ext cx="4570809" cy="3505200"/>
          </a:xfrm>
          <a:prstGeom prst="rect">
            <a:avLst/>
          </a:prstGeom>
          <a:solidFill>
            <a:srgbClr val="FFCC00"/>
          </a:solidFill>
          <a:ln w="12700">
            <a:noFill/>
            <a:miter lim="800000"/>
            <a:headEnd/>
            <a:tailEnd/>
          </a:ln>
          <a:effectLst/>
        </p:spPr>
        <p:txBody>
          <a:bodyPr wrap="none" anchor="ctr"/>
          <a:lstStyle/>
          <a:p>
            <a:endParaRPr lang="fr-FR"/>
          </a:p>
        </p:txBody>
      </p:sp>
      <p:sp>
        <p:nvSpPr>
          <p:cNvPr id="541700" name="Rectangle 1028"/>
          <p:cNvSpPr>
            <a:spLocks noChangeArrowheads="1"/>
          </p:cNvSpPr>
          <p:nvPr/>
        </p:nvSpPr>
        <p:spPr bwMode="auto">
          <a:xfrm>
            <a:off x="7782096" y="3238500"/>
            <a:ext cx="843842" cy="2286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541701" name="Rectangle 1029"/>
          <p:cNvSpPr>
            <a:spLocks noChangeArrowheads="1"/>
          </p:cNvSpPr>
          <p:nvPr/>
        </p:nvSpPr>
        <p:spPr bwMode="auto">
          <a:xfrm>
            <a:off x="10360501" y="3238500"/>
            <a:ext cx="843842" cy="2286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541702" name="Rectangle 1030"/>
          <p:cNvSpPr>
            <a:spLocks noChangeArrowheads="1"/>
          </p:cNvSpPr>
          <p:nvPr/>
        </p:nvSpPr>
        <p:spPr bwMode="auto">
          <a:xfrm>
            <a:off x="9071298" y="3238500"/>
            <a:ext cx="843842" cy="2286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541703" name="Rectangle 1031"/>
          <p:cNvSpPr>
            <a:spLocks noChangeArrowheads="1"/>
          </p:cNvSpPr>
          <p:nvPr/>
        </p:nvSpPr>
        <p:spPr bwMode="auto">
          <a:xfrm>
            <a:off x="7782096" y="3619500"/>
            <a:ext cx="843842" cy="2286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541704" name="Rectangle 1032"/>
          <p:cNvSpPr>
            <a:spLocks noChangeArrowheads="1"/>
          </p:cNvSpPr>
          <p:nvPr/>
        </p:nvSpPr>
        <p:spPr bwMode="auto">
          <a:xfrm>
            <a:off x="10360501" y="3613150"/>
            <a:ext cx="843842" cy="2286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541705" name="Rectangle 1033"/>
          <p:cNvSpPr>
            <a:spLocks noChangeArrowheads="1"/>
          </p:cNvSpPr>
          <p:nvPr/>
        </p:nvSpPr>
        <p:spPr bwMode="auto">
          <a:xfrm>
            <a:off x="9071298" y="3619500"/>
            <a:ext cx="843842" cy="2286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541706" name="Rectangle 1034"/>
          <p:cNvSpPr>
            <a:spLocks noChangeArrowheads="1"/>
          </p:cNvSpPr>
          <p:nvPr/>
        </p:nvSpPr>
        <p:spPr bwMode="auto">
          <a:xfrm>
            <a:off x="10360501" y="4740275"/>
            <a:ext cx="843842" cy="2286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541707" name="Rectangle 1035"/>
          <p:cNvSpPr>
            <a:spLocks noChangeArrowheads="1"/>
          </p:cNvSpPr>
          <p:nvPr/>
        </p:nvSpPr>
        <p:spPr bwMode="auto">
          <a:xfrm>
            <a:off x="10360501" y="5114925"/>
            <a:ext cx="843842" cy="2286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541708" name="Rectangle 1036"/>
          <p:cNvSpPr>
            <a:spLocks noChangeArrowheads="1"/>
          </p:cNvSpPr>
          <p:nvPr/>
        </p:nvSpPr>
        <p:spPr bwMode="auto">
          <a:xfrm>
            <a:off x="10360501" y="5491163"/>
            <a:ext cx="843842" cy="2286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541709" name="Rectangle 1037"/>
          <p:cNvSpPr>
            <a:spLocks noChangeArrowheads="1"/>
          </p:cNvSpPr>
          <p:nvPr/>
        </p:nvSpPr>
        <p:spPr bwMode="auto">
          <a:xfrm>
            <a:off x="10360501" y="5867400"/>
            <a:ext cx="843842" cy="2286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541710" name="AutoShape 1038"/>
          <p:cNvSpPr>
            <a:spLocks noChangeArrowheads="1"/>
          </p:cNvSpPr>
          <p:nvPr/>
        </p:nvSpPr>
        <p:spPr bwMode="auto">
          <a:xfrm>
            <a:off x="8426697" y="4895850"/>
            <a:ext cx="1289203" cy="647700"/>
          </a:xfrm>
          <a:prstGeom prst="irregularSeal2">
            <a:avLst/>
          </a:prstGeom>
          <a:solidFill>
            <a:srgbClr val="9900FF"/>
          </a:solidFill>
          <a:ln w="12700">
            <a:solidFill>
              <a:schemeClr val="tx1"/>
            </a:solidFill>
            <a:miter lim="800000"/>
            <a:headEnd/>
            <a:tailEnd/>
          </a:ln>
          <a:effectLst/>
        </p:spPr>
        <p:txBody>
          <a:bodyPr wrap="none" anchor="ctr"/>
          <a:lstStyle/>
          <a:p>
            <a:endParaRPr lang="fr-FR"/>
          </a:p>
        </p:txBody>
      </p:sp>
      <p:sp>
        <p:nvSpPr>
          <p:cNvPr id="541711" name="Line 1039"/>
          <p:cNvSpPr>
            <a:spLocks noChangeShapeType="1"/>
          </p:cNvSpPr>
          <p:nvPr/>
        </p:nvSpPr>
        <p:spPr bwMode="auto">
          <a:xfrm flipV="1">
            <a:off x="9071299" y="4838700"/>
            <a:ext cx="0" cy="152400"/>
          </a:xfrm>
          <a:prstGeom prst="line">
            <a:avLst/>
          </a:prstGeom>
          <a:noFill/>
          <a:ln w="38100">
            <a:solidFill>
              <a:schemeClr val="tx1"/>
            </a:solidFill>
            <a:round/>
            <a:headEnd/>
            <a:tailEnd/>
          </a:ln>
          <a:effectLst/>
        </p:spPr>
        <p:txBody>
          <a:bodyPr/>
          <a:lstStyle/>
          <a:p>
            <a:endParaRPr lang="fr-FR"/>
          </a:p>
        </p:txBody>
      </p:sp>
      <p:cxnSp>
        <p:nvCxnSpPr>
          <p:cNvPr id="541712" name="AutoShape 1040"/>
          <p:cNvCxnSpPr>
            <a:cxnSpLocks noChangeShapeType="1"/>
            <a:stCxn id="541711" idx="1"/>
            <a:endCxn id="541705" idx="2"/>
          </p:cNvCxnSpPr>
          <p:nvPr/>
        </p:nvCxnSpPr>
        <p:spPr bwMode="auto">
          <a:xfrm rot="16200000">
            <a:off x="8796484" y="4122915"/>
            <a:ext cx="971550" cy="421921"/>
          </a:xfrm>
          <a:prstGeom prst="bentConnector3">
            <a:avLst>
              <a:gd name="adj1" fmla="val 49019"/>
            </a:avLst>
          </a:prstGeom>
          <a:noFill/>
          <a:ln w="38100">
            <a:solidFill>
              <a:schemeClr val="tx1"/>
            </a:solidFill>
            <a:miter lim="800000"/>
            <a:headEnd/>
            <a:tailEnd type="triangle" w="med" len="med"/>
          </a:ln>
          <a:effectLst/>
        </p:spPr>
      </p:cxnSp>
      <p:sp>
        <p:nvSpPr>
          <p:cNvPr id="541713" name="Rectangle 1041"/>
          <p:cNvSpPr>
            <a:spLocks noChangeArrowheads="1"/>
          </p:cNvSpPr>
          <p:nvPr/>
        </p:nvSpPr>
        <p:spPr bwMode="auto">
          <a:xfrm>
            <a:off x="10360501" y="3989388"/>
            <a:ext cx="843842" cy="2286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541714" name="Rectangle 1042"/>
          <p:cNvSpPr>
            <a:spLocks noChangeArrowheads="1"/>
          </p:cNvSpPr>
          <p:nvPr/>
        </p:nvSpPr>
        <p:spPr bwMode="auto">
          <a:xfrm>
            <a:off x="10360501" y="4364038"/>
            <a:ext cx="843842" cy="2286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cxnSp>
        <p:nvCxnSpPr>
          <p:cNvPr id="541715" name="AutoShape 1043"/>
          <p:cNvCxnSpPr>
            <a:cxnSpLocks noChangeShapeType="1"/>
            <a:stCxn id="541711" idx="1"/>
            <a:endCxn id="541703" idx="2"/>
          </p:cNvCxnSpPr>
          <p:nvPr/>
        </p:nvCxnSpPr>
        <p:spPr bwMode="auto">
          <a:xfrm rot="5400000" flipH="1">
            <a:off x="8151883" y="3900234"/>
            <a:ext cx="971550" cy="867282"/>
          </a:xfrm>
          <a:prstGeom prst="bentConnector3">
            <a:avLst>
              <a:gd name="adj1" fmla="val 49019"/>
            </a:avLst>
          </a:prstGeom>
          <a:noFill/>
          <a:ln w="38100">
            <a:solidFill>
              <a:schemeClr val="tx1"/>
            </a:solidFill>
            <a:miter lim="800000"/>
            <a:headEnd/>
            <a:tailEnd type="triangle" w="med" len="med"/>
          </a:ln>
          <a:effectLst/>
        </p:spPr>
      </p:cxnSp>
      <p:cxnSp>
        <p:nvCxnSpPr>
          <p:cNvPr id="541716" name="AutoShape 1044"/>
          <p:cNvCxnSpPr>
            <a:cxnSpLocks noChangeShapeType="1"/>
            <a:stCxn id="541710" idx="3"/>
            <a:endCxn id="541709" idx="1"/>
          </p:cNvCxnSpPr>
          <p:nvPr/>
        </p:nvCxnSpPr>
        <p:spPr bwMode="auto">
          <a:xfrm>
            <a:off x="9715901" y="5095876"/>
            <a:ext cx="644601" cy="885825"/>
          </a:xfrm>
          <a:prstGeom prst="bentConnector3">
            <a:avLst>
              <a:gd name="adj1" fmla="val 50000"/>
            </a:avLst>
          </a:prstGeom>
          <a:noFill/>
          <a:ln w="38100">
            <a:solidFill>
              <a:schemeClr val="tx1"/>
            </a:solidFill>
            <a:miter lim="800000"/>
            <a:headEnd/>
            <a:tailEnd type="triangle" w="med" len="med"/>
          </a:ln>
          <a:effectLst/>
        </p:spPr>
      </p:cxnSp>
      <p:sp>
        <p:nvSpPr>
          <p:cNvPr id="541717" name="Rectangle 1045"/>
          <p:cNvSpPr>
            <a:spLocks noChangeArrowheads="1"/>
          </p:cNvSpPr>
          <p:nvPr/>
        </p:nvSpPr>
        <p:spPr bwMode="auto">
          <a:xfrm>
            <a:off x="5438091" y="5651500"/>
            <a:ext cx="1875204" cy="825500"/>
          </a:xfrm>
          <a:prstGeom prst="rect">
            <a:avLst/>
          </a:prstGeom>
          <a:solidFill>
            <a:srgbClr val="FFCC00"/>
          </a:solidFill>
          <a:ln w="12700">
            <a:solidFill>
              <a:srgbClr val="0000FF"/>
            </a:solidFill>
            <a:miter lim="800000"/>
            <a:headEnd/>
            <a:tailEnd/>
          </a:ln>
          <a:effectLst/>
        </p:spPr>
        <p:txBody>
          <a:bodyPr wrap="none" anchor="ctr"/>
          <a:lstStyle/>
          <a:p>
            <a:endParaRPr lang="fr-FR"/>
          </a:p>
        </p:txBody>
      </p:sp>
      <p:sp>
        <p:nvSpPr>
          <p:cNvPr id="541718" name="Oval 1046"/>
          <p:cNvSpPr>
            <a:spLocks noChangeArrowheads="1"/>
          </p:cNvSpPr>
          <p:nvPr/>
        </p:nvSpPr>
        <p:spPr bwMode="auto">
          <a:xfrm>
            <a:off x="5813132" y="5905500"/>
            <a:ext cx="1125122" cy="381000"/>
          </a:xfrm>
          <a:prstGeom prst="ellipse">
            <a:avLst/>
          </a:prstGeom>
          <a:solidFill>
            <a:schemeClr val="accent1"/>
          </a:solidFill>
          <a:ln w="12700">
            <a:solidFill>
              <a:schemeClr val="tx1"/>
            </a:solidFill>
            <a:round/>
            <a:headEnd/>
            <a:tailEnd/>
          </a:ln>
          <a:effectLst/>
        </p:spPr>
        <p:txBody>
          <a:bodyPr wrap="none" anchor="ctr"/>
          <a:lstStyle/>
          <a:p>
            <a:endParaRPr lang="fr-FR"/>
          </a:p>
        </p:txBody>
      </p:sp>
      <p:cxnSp>
        <p:nvCxnSpPr>
          <p:cNvPr id="541719" name="AutoShape 1047"/>
          <p:cNvCxnSpPr>
            <a:cxnSpLocks noChangeShapeType="1"/>
            <a:stCxn id="541718" idx="7"/>
            <a:endCxn id="541710" idx="1"/>
          </p:cNvCxnSpPr>
          <p:nvPr/>
        </p:nvCxnSpPr>
        <p:spPr bwMode="auto">
          <a:xfrm rot="16200000">
            <a:off x="7260711" y="4795077"/>
            <a:ext cx="679450" cy="1652523"/>
          </a:xfrm>
          <a:prstGeom prst="bentConnector2">
            <a:avLst/>
          </a:prstGeom>
          <a:noFill/>
          <a:ln w="38100">
            <a:solidFill>
              <a:schemeClr val="tx1"/>
            </a:solidFill>
            <a:miter lim="800000"/>
            <a:headEnd/>
            <a:tailEnd type="triangle" w="med" len="med"/>
          </a:ln>
          <a:effectLst/>
        </p:spPr>
      </p:cxnSp>
      <p:sp>
        <p:nvSpPr>
          <p:cNvPr id="541722" name="Rectangle 1050"/>
          <p:cNvSpPr>
            <a:spLocks noChangeArrowheads="1"/>
          </p:cNvSpPr>
          <p:nvPr/>
        </p:nvSpPr>
        <p:spPr bwMode="auto">
          <a:xfrm>
            <a:off x="8526319" y="5949950"/>
            <a:ext cx="1089962" cy="228600"/>
          </a:xfrm>
          <a:prstGeom prst="rect">
            <a:avLst/>
          </a:prstGeom>
          <a:solidFill>
            <a:srgbClr val="9900FF"/>
          </a:solidFill>
          <a:ln w="12700">
            <a:solidFill>
              <a:schemeClr val="tx1"/>
            </a:solidFill>
            <a:miter lim="800000"/>
            <a:headEnd/>
            <a:tailEnd/>
          </a:ln>
          <a:effectLst/>
        </p:spPr>
        <p:txBody>
          <a:bodyPr wrap="none" anchor="ctr"/>
          <a:lstStyle/>
          <a:p>
            <a:endParaRPr lang="fr-FR"/>
          </a:p>
        </p:txBody>
      </p:sp>
      <p:cxnSp>
        <p:nvCxnSpPr>
          <p:cNvPr id="541723" name="AutoShape 1051"/>
          <p:cNvCxnSpPr>
            <a:cxnSpLocks noChangeShapeType="1"/>
            <a:stCxn id="541710" idx="2"/>
            <a:endCxn id="541722" idx="0"/>
          </p:cNvCxnSpPr>
          <p:nvPr/>
        </p:nvCxnSpPr>
        <p:spPr bwMode="auto">
          <a:xfrm flipH="1">
            <a:off x="9071299" y="5461000"/>
            <a:ext cx="48834" cy="488950"/>
          </a:xfrm>
          <a:prstGeom prst="straightConnector1">
            <a:avLst/>
          </a:prstGeom>
          <a:noFill/>
          <a:ln w="38100">
            <a:solidFill>
              <a:schemeClr val="accent2"/>
            </a:solidFill>
            <a:round/>
            <a:headEnd/>
            <a:tailEnd type="triangle" w="med" len="med"/>
          </a:ln>
          <a:effectLst/>
        </p:spPr>
      </p:cxnSp>
      <p:cxnSp>
        <p:nvCxnSpPr>
          <p:cNvPr id="541724" name="AutoShape 1052"/>
          <p:cNvCxnSpPr>
            <a:cxnSpLocks noChangeShapeType="1"/>
            <a:stCxn id="541722" idx="1"/>
            <a:endCxn id="541717" idx="3"/>
          </p:cNvCxnSpPr>
          <p:nvPr/>
        </p:nvCxnSpPr>
        <p:spPr bwMode="auto">
          <a:xfrm flipH="1">
            <a:off x="7313295" y="6064250"/>
            <a:ext cx="1213023" cy="0"/>
          </a:xfrm>
          <a:prstGeom prst="straightConnector1">
            <a:avLst/>
          </a:prstGeom>
          <a:noFill/>
          <a:ln w="38100">
            <a:solidFill>
              <a:schemeClr val="accent2"/>
            </a:solidFill>
            <a:round/>
            <a:headEnd/>
            <a:tailEnd type="triangle" w="med" len="med"/>
          </a:ln>
          <a:effectLst/>
        </p:spPr>
      </p:cxnSp>
      <p:sp>
        <p:nvSpPr>
          <p:cNvPr id="541725" name="Text Box 1053"/>
          <p:cNvSpPr txBox="1">
            <a:spLocks noChangeArrowheads="1"/>
          </p:cNvSpPr>
          <p:nvPr/>
        </p:nvSpPr>
        <p:spPr bwMode="auto">
          <a:xfrm>
            <a:off x="7172655" y="1849438"/>
            <a:ext cx="4711450" cy="641350"/>
          </a:xfrm>
          <a:prstGeom prst="rect">
            <a:avLst/>
          </a:prstGeom>
          <a:solidFill>
            <a:srgbClr val="DFDFDF"/>
          </a:solidFill>
          <a:ln w="12700">
            <a:noFill/>
            <a:miter lim="800000"/>
            <a:headEnd/>
            <a:tailEnd/>
          </a:ln>
          <a:effectLst/>
        </p:spPr>
        <p:txBody>
          <a:bodyPr>
            <a:spAutoFit/>
          </a:bodyPr>
          <a:lstStyle/>
          <a:p>
            <a:r>
              <a:rPr lang="fr-FR"/>
              <a:t>Le programme utilise l’information brute d’une base de données</a:t>
            </a:r>
          </a:p>
        </p:txBody>
      </p:sp>
      <p:cxnSp>
        <p:nvCxnSpPr>
          <p:cNvPr id="541726" name="AutoShape 1054"/>
          <p:cNvCxnSpPr>
            <a:cxnSpLocks noChangeShapeType="1"/>
            <a:stCxn id="541725" idx="2"/>
            <a:endCxn id="541705" idx="0"/>
          </p:cNvCxnSpPr>
          <p:nvPr/>
        </p:nvCxnSpPr>
        <p:spPr bwMode="auto">
          <a:xfrm flipH="1">
            <a:off x="9493220" y="2490788"/>
            <a:ext cx="35160" cy="1128712"/>
          </a:xfrm>
          <a:prstGeom prst="straightConnector1">
            <a:avLst/>
          </a:prstGeom>
          <a:noFill/>
          <a:ln w="38100">
            <a:solidFill>
              <a:srgbClr val="F7F7F7"/>
            </a:solidFill>
            <a:round/>
            <a:headEnd/>
            <a:tailEnd type="triangle" w="med" len="med"/>
          </a:ln>
          <a:effectLst/>
        </p:spPr>
      </p:cxnSp>
      <p:cxnSp>
        <p:nvCxnSpPr>
          <p:cNvPr id="541727" name="AutoShape 1055"/>
          <p:cNvCxnSpPr>
            <a:cxnSpLocks noChangeShapeType="1"/>
            <a:stCxn id="541725" idx="2"/>
            <a:endCxn id="541703" idx="0"/>
          </p:cNvCxnSpPr>
          <p:nvPr/>
        </p:nvCxnSpPr>
        <p:spPr bwMode="auto">
          <a:xfrm flipH="1">
            <a:off x="8204017" y="2490788"/>
            <a:ext cx="1324363" cy="1128712"/>
          </a:xfrm>
          <a:prstGeom prst="straightConnector1">
            <a:avLst/>
          </a:prstGeom>
          <a:noFill/>
          <a:ln w="38100">
            <a:solidFill>
              <a:srgbClr val="F7F7F7"/>
            </a:solidFill>
            <a:round/>
            <a:headEnd/>
            <a:tailEnd type="triangle" w="med" len="med"/>
          </a:ln>
          <a:effectLst/>
        </p:spPr>
      </p:cxnSp>
      <p:sp>
        <p:nvSpPr>
          <p:cNvPr id="541728" name="Text Box 1056"/>
          <p:cNvSpPr txBox="1">
            <a:spLocks noChangeArrowheads="1"/>
          </p:cNvSpPr>
          <p:nvPr/>
        </p:nvSpPr>
        <p:spPr bwMode="auto">
          <a:xfrm>
            <a:off x="2156485" y="3167063"/>
            <a:ext cx="5016170" cy="366712"/>
          </a:xfrm>
          <a:prstGeom prst="rect">
            <a:avLst/>
          </a:prstGeom>
          <a:solidFill>
            <a:srgbClr val="DFDFDF"/>
          </a:solidFill>
          <a:ln w="12700">
            <a:noFill/>
            <a:miter lim="800000"/>
            <a:headEnd/>
            <a:tailEnd/>
          </a:ln>
          <a:effectLst/>
        </p:spPr>
        <p:txBody>
          <a:bodyPr>
            <a:spAutoFit/>
          </a:bodyPr>
          <a:lstStyle/>
          <a:p>
            <a:r>
              <a:rPr lang="fr-FR"/>
              <a:t>Pour composer une page HTML ad hoc</a:t>
            </a:r>
          </a:p>
        </p:txBody>
      </p:sp>
      <p:sp>
        <p:nvSpPr>
          <p:cNvPr id="541730" name="Line 1058"/>
          <p:cNvSpPr>
            <a:spLocks noChangeShapeType="1"/>
          </p:cNvSpPr>
          <p:nvPr/>
        </p:nvSpPr>
        <p:spPr bwMode="auto">
          <a:xfrm>
            <a:off x="4312969" y="3533776"/>
            <a:ext cx="4312969" cy="2416175"/>
          </a:xfrm>
          <a:prstGeom prst="line">
            <a:avLst/>
          </a:prstGeom>
          <a:noFill/>
          <a:ln w="38100">
            <a:solidFill>
              <a:srgbClr val="F7F7F7"/>
            </a:solidFill>
            <a:round/>
            <a:headEnd/>
            <a:tailEnd type="triangle" w="med" len="med"/>
          </a:ln>
          <a:effectLst/>
        </p:spPr>
        <p:txBody>
          <a:bodyPr/>
          <a:lstStyle/>
          <a:p>
            <a:endParaRPr lang="fr-FR"/>
          </a:p>
        </p:txBody>
      </p:sp>
      <p:sp>
        <p:nvSpPr>
          <p:cNvPr id="541731" name="Text Box 1059"/>
          <p:cNvSpPr txBox="1">
            <a:spLocks noChangeArrowheads="1"/>
          </p:cNvSpPr>
          <p:nvPr/>
        </p:nvSpPr>
        <p:spPr bwMode="auto">
          <a:xfrm>
            <a:off x="1500163" y="5124451"/>
            <a:ext cx="3438827" cy="369332"/>
          </a:xfrm>
          <a:prstGeom prst="rect">
            <a:avLst/>
          </a:prstGeom>
          <a:solidFill>
            <a:srgbClr val="DFDFDF"/>
          </a:solidFill>
          <a:ln w="12700">
            <a:noFill/>
            <a:miter lim="800000"/>
            <a:headEnd/>
            <a:tailEnd/>
          </a:ln>
          <a:effectLst/>
        </p:spPr>
        <p:txBody>
          <a:bodyPr wrap="none">
            <a:spAutoFit/>
          </a:bodyPr>
          <a:lstStyle/>
          <a:p>
            <a:r>
              <a:rPr lang="fr-FR"/>
              <a:t>Qui sera envoyée au requérant</a:t>
            </a:r>
          </a:p>
        </p:txBody>
      </p:sp>
      <p:sp>
        <p:nvSpPr>
          <p:cNvPr id="541732" name="AutoShape 1060"/>
          <p:cNvSpPr>
            <a:spLocks noChangeArrowheads="1"/>
          </p:cNvSpPr>
          <p:nvPr/>
        </p:nvSpPr>
        <p:spPr bwMode="auto">
          <a:xfrm>
            <a:off x="0" y="5524500"/>
            <a:ext cx="5438091" cy="571500"/>
          </a:xfrm>
          <a:prstGeom prst="rightArrow">
            <a:avLst>
              <a:gd name="adj1" fmla="val 50000"/>
              <a:gd name="adj2" fmla="val 193333"/>
            </a:avLst>
          </a:prstGeom>
          <a:solidFill>
            <a:srgbClr val="FFCC00"/>
          </a:solidFill>
          <a:ln w="12700">
            <a:noFill/>
            <a:miter lim="800000"/>
            <a:headEnd/>
            <a:tailEnd/>
          </a:ln>
          <a:effectLst/>
        </p:spPr>
        <p:txBody>
          <a:bodyPr wrap="none" anchor="ctr"/>
          <a:lstStyle/>
          <a:p>
            <a:pPr algn="ctr"/>
            <a:r>
              <a:rPr lang="fr-FR" b="1">
                <a:solidFill>
                  <a:srgbClr val="000066"/>
                </a:solidFill>
                <a:latin typeface="Arial;Arial,Bold"/>
              </a:rPr>
              <a:t>Requête pour un fichier .asp ou. php</a:t>
            </a:r>
          </a:p>
        </p:txBody>
      </p:sp>
      <p:sp>
        <p:nvSpPr>
          <p:cNvPr id="541733" name="AutoShape 1061"/>
          <p:cNvSpPr>
            <a:spLocks noChangeArrowheads="1"/>
          </p:cNvSpPr>
          <p:nvPr/>
        </p:nvSpPr>
        <p:spPr bwMode="auto">
          <a:xfrm flipH="1">
            <a:off x="0" y="6159500"/>
            <a:ext cx="5438091" cy="635000"/>
          </a:xfrm>
          <a:prstGeom prst="rightArrow">
            <a:avLst>
              <a:gd name="adj1" fmla="val 50000"/>
              <a:gd name="adj2" fmla="val 174000"/>
            </a:avLst>
          </a:prstGeom>
          <a:solidFill>
            <a:srgbClr val="FFCC00"/>
          </a:solidFill>
          <a:ln w="12700">
            <a:noFill/>
            <a:miter lim="800000"/>
            <a:headEnd/>
            <a:tailEnd/>
          </a:ln>
          <a:effectLst/>
        </p:spPr>
        <p:txBody>
          <a:bodyPr wrap="none" anchor="ctr"/>
          <a:lstStyle/>
          <a:p>
            <a:pPr algn="ctr"/>
            <a:r>
              <a:rPr lang="fr-FR" b="1">
                <a:solidFill>
                  <a:srgbClr val="000066"/>
                </a:solidFill>
                <a:latin typeface="Arial;Arial,Bold"/>
              </a:rPr>
              <a:t>Document réclamé .html</a:t>
            </a:r>
            <a:endParaRPr lang="fr-FR">
              <a:solidFill>
                <a:srgbClr val="000066"/>
              </a:solidFill>
            </a:endParaRPr>
          </a:p>
        </p:txBody>
      </p:sp>
      <p:sp>
        <p:nvSpPr>
          <p:cNvPr id="541734" name="Line 1062"/>
          <p:cNvSpPr>
            <a:spLocks noChangeShapeType="1"/>
          </p:cNvSpPr>
          <p:nvPr/>
        </p:nvSpPr>
        <p:spPr bwMode="auto">
          <a:xfrm>
            <a:off x="3187847" y="5461000"/>
            <a:ext cx="0" cy="825500"/>
          </a:xfrm>
          <a:prstGeom prst="line">
            <a:avLst/>
          </a:prstGeom>
          <a:noFill/>
          <a:ln w="38100">
            <a:solidFill>
              <a:srgbClr val="F7F7F7"/>
            </a:solidFill>
            <a:round/>
            <a:headEnd/>
            <a:tailEnd type="triangle" w="med" len="med"/>
          </a:ln>
          <a:effectLst/>
        </p:spPr>
        <p:txBody>
          <a:bodyPr/>
          <a:lstStyle/>
          <a:p>
            <a:endParaRPr lang="fr-FR"/>
          </a:p>
        </p:txBody>
      </p:sp>
    </p:spTree>
  </p:cSld>
  <p:clrMapOvr>
    <a:masterClrMapping/>
  </p:clrMapOvr>
  <p:transition spd="med">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1236629" y="-24"/>
            <a:ext cx="9501254" cy="1000132"/>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US" dirty="0">
              <a:latin typeface="Book Antiqua" pitchFamily="18" charset="0"/>
              <a:cs typeface="Times New Roman" pitchFamily="18" charset="0"/>
            </a:endParaRPr>
          </a:p>
        </p:txBody>
      </p:sp>
      <p:sp>
        <p:nvSpPr>
          <p:cNvPr id="154627" name="Rectangle 3"/>
          <p:cNvSpPr>
            <a:spLocks noGrp="1" noChangeArrowheads="1"/>
          </p:cNvSpPr>
          <p:nvPr>
            <p:ph sz="quarter" idx="1"/>
          </p:nvPr>
        </p:nvSpPr>
        <p:spPr>
          <a:xfrm>
            <a:off x="1304829" y="1524000"/>
            <a:ext cx="10227674" cy="4724400"/>
          </a:xfrm>
        </p:spPr>
        <p:txBody>
          <a:bodyPr/>
          <a:lstStyle/>
          <a:p>
            <a:pPr lvl="1" eaLnBrk="1" hangingPunct="1">
              <a:lnSpc>
                <a:spcPct val="90000"/>
              </a:lnSpc>
            </a:pPr>
            <a:r>
              <a:rPr lang="fr-FR" sz="2000" dirty="0">
                <a:latin typeface="Book Antiqua" pitchFamily="18" charset="0"/>
                <a:cs typeface="Times New Roman" pitchFamily="18" charset="0"/>
              </a:rPr>
              <a:t>Création d’une base de données</a:t>
            </a:r>
          </a:p>
          <a:p>
            <a:pPr lvl="2" eaLnBrk="1" hangingPunct="1">
              <a:lnSpc>
                <a:spcPct val="90000"/>
              </a:lnSpc>
            </a:pPr>
            <a:r>
              <a:rPr lang="fr-FR" sz="2000" dirty="0">
                <a:latin typeface="Book Antiqua" pitchFamily="18" charset="0"/>
                <a:cs typeface="Times New Roman" pitchFamily="18" charset="0"/>
              </a:rPr>
              <a:t>la fonction </a:t>
            </a:r>
            <a:r>
              <a:rPr lang="fr-FR" sz="2000" dirty="0" err="1">
                <a:solidFill>
                  <a:schemeClr val="hlink"/>
                </a:solidFill>
                <a:latin typeface="Book Antiqua" pitchFamily="18" charset="0"/>
                <a:cs typeface="Times New Roman" pitchFamily="18" charset="0"/>
              </a:rPr>
              <a:t>create_db</a:t>
            </a:r>
            <a:r>
              <a:rPr lang="fr-FR" sz="2000" dirty="0">
                <a:solidFill>
                  <a:schemeClr val="hlink"/>
                </a:solidFill>
                <a:latin typeface="Book Antiqua" pitchFamily="18" charset="0"/>
                <a:cs typeface="Times New Roman" pitchFamily="18" charset="0"/>
              </a:rPr>
              <a:t>()</a:t>
            </a:r>
            <a:r>
              <a:rPr lang="fr-FR" sz="2000" dirty="0">
                <a:latin typeface="Book Antiqua" pitchFamily="18" charset="0"/>
                <a:cs typeface="Times New Roman" pitchFamily="18" charset="0"/>
              </a:rPr>
              <a:t> attend deux paramètres</a:t>
            </a:r>
          </a:p>
          <a:p>
            <a:pPr lvl="3" eaLnBrk="1" hangingPunct="1">
              <a:lnSpc>
                <a:spcPct val="90000"/>
              </a:lnSpc>
            </a:pPr>
            <a:r>
              <a:rPr lang="fr-FR" sz="1800" dirty="0">
                <a:latin typeface="Book Antiqua" pitchFamily="18" charset="0"/>
                <a:cs typeface="Times New Roman" pitchFamily="18" charset="0"/>
              </a:rPr>
              <a:t>Une variable de type  String portant le nom de la base de données à créer</a:t>
            </a:r>
          </a:p>
          <a:p>
            <a:pPr lvl="3" eaLnBrk="1" hangingPunct="1">
              <a:lnSpc>
                <a:spcPct val="90000"/>
              </a:lnSpc>
            </a:pPr>
            <a:r>
              <a:rPr lang="fr-FR" sz="1800" dirty="0">
                <a:latin typeface="Book Antiqua" pitchFamily="18" charset="0"/>
                <a:cs typeface="Times New Roman" pitchFamily="18" charset="0"/>
              </a:rPr>
              <a:t>L’identificateur de connexion de la connexion courante</a:t>
            </a:r>
          </a:p>
          <a:p>
            <a:pPr lvl="3" eaLnBrk="1" hangingPunct="1">
              <a:lnSpc>
                <a:spcPct val="90000"/>
              </a:lnSpc>
              <a:buFontTx/>
              <a:buNone/>
            </a:pPr>
            <a:endParaRPr lang="fr-FR" sz="1800" i="1" dirty="0">
              <a:latin typeface="Book Antiqua" pitchFamily="18" charset="0"/>
              <a:cs typeface="Times New Roman" pitchFamily="18" charset="0"/>
            </a:endParaRPr>
          </a:p>
          <a:p>
            <a:pPr lvl="3" eaLnBrk="1" hangingPunct="1">
              <a:lnSpc>
                <a:spcPct val="90000"/>
              </a:lnSpc>
              <a:buFontTx/>
              <a:buNone/>
            </a:pPr>
            <a:r>
              <a:rPr lang="fr-FR" sz="1600" dirty="0">
                <a:latin typeface="Book Antiqua" pitchFamily="18" charset="0"/>
                <a:cs typeface="Times New Roman" pitchFamily="18" charset="0"/>
              </a:rPr>
              <a:t>function </a:t>
            </a:r>
            <a:r>
              <a:rPr lang="fr-FR" sz="1600" dirty="0" err="1">
                <a:latin typeface="Book Antiqua" pitchFamily="18" charset="0"/>
                <a:cs typeface="Times New Roman" pitchFamily="18" charset="0"/>
              </a:rPr>
              <a:t>creatdb</a:t>
            </a:r>
            <a:r>
              <a:rPr lang="fr-FR" sz="1600" dirty="0">
                <a:latin typeface="Book Antiqua" pitchFamily="18" charset="0"/>
                <a:cs typeface="Times New Roman" pitchFamily="18" charset="0"/>
              </a:rPr>
              <a:t>($</a:t>
            </a:r>
            <a:r>
              <a:rPr lang="fr-FR" sz="1600" dirty="0" err="1">
                <a:latin typeface="Book Antiqua" pitchFamily="18" charset="0"/>
                <a:cs typeface="Times New Roman" pitchFamily="18" charset="0"/>
              </a:rPr>
              <a:t>db</a:t>
            </a:r>
            <a:r>
              <a:rPr lang="fr-FR" sz="1600" dirty="0">
                <a:latin typeface="Book Antiqua" pitchFamily="18" charset="0"/>
                <a:cs typeface="Times New Roman" pitchFamily="18" charset="0"/>
              </a:rPr>
              <a:t>, $</a:t>
            </a:r>
            <a:r>
              <a:rPr lang="fr-FR" sz="1600" dirty="0" err="1">
                <a:latin typeface="Book Antiqua" pitchFamily="18" charset="0"/>
                <a:cs typeface="Times New Roman" pitchFamily="18" charset="0"/>
              </a:rPr>
              <a:t>lkid</a:t>
            </a:r>
            <a:r>
              <a:rPr lang="fr-FR" sz="1600" dirty="0">
                <a:latin typeface="Book Antiqua" pitchFamily="18" charset="0"/>
                <a:cs typeface="Times New Roman" pitchFamily="18" charset="0"/>
              </a:rPr>
              <a:t>) {</a:t>
            </a:r>
          </a:p>
          <a:p>
            <a:pPr lvl="3" eaLnBrk="1" hangingPunct="1">
              <a:lnSpc>
                <a:spcPct val="90000"/>
              </a:lnSpc>
              <a:buFontTx/>
              <a:buNone/>
            </a:pPr>
            <a:r>
              <a:rPr lang="fr-FR" sz="1600" dirty="0">
                <a:latin typeface="Book Antiqua" pitchFamily="18" charset="0"/>
                <a:cs typeface="Times New Roman" pitchFamily="18" charset="0"/>
              </a:rPr>
              <a:t>if (! $</a:t>
            </a:r>
            <a:r>
              <a:rPr lang="fr-FR" sz="1600" dirty="0" err="1">
                <a:latin typeface="Book Antiqua" pitchFamily="18" charset="0"/>
                <a:cs typeface="Times New Roman" pitchFamily="18" charset="0"/>
              </a:rPr>
              <a:t>res</a:t>
            </a:r>
            <a:r>
              <a:rPr lang="fr-FR" sz="1600" dirty="0">
                <a:latin typeface="Book Antiqua" pitchFamily="18" charset="0"/>
                <a:cs typeface="Times New Roman" pitchFamily="18" charset="0"/>
              </a:rPr>
              <a:t>=</a:t>
            </a:r>
            <a:r>
              <a:rPr lang="fr-FR" sz="1600" dirty="0" err="1">
                <a:solidFill>
                  <a:schemeClr val="hlink"/>
                </a:solidFill>
                <a:latin typeface="Book Antiqua" pitchFamily="18" charset="0"/>
                <a:cs typeface="Times New Roman" pitchFamily="18" charset="0"/>
              </a:rPr>
              <a:t>mysql_create_db</a:t>
            </a:r>
            <a:r>
              <a:rPr lang="fr-FR" sz="1600" dirty="0">
                <a:solidFill>
                  <a:schemeClr val="hlink"/>
                </a:solidFill>
                <a:latin typeface="Book Antiqua" pitchFamily="18" charset="0"/>
                <a:cs typeface="Times New Roman" pitchFamily="18" charset="0"/>
              </a:rPr>
              <a:t>($</a:t>
            </a:r>
            <a:r>
              <a:rPr lang="fr-FR" sz="1600" dirty="0" err="1">
                <a:solidFill>
                  <a:schemeClr val="hlink"/>
                </a:solidFill>
                <a:latin typeface="Book Antiqua" pitchFamily="18" charset="0"/>
                <a:cs typeface="Times New Roman" pitchFamily="18" charset="0"/>
              </a:rPr>
              <a:t>db</a:t>
            </a:r>
            <a:r>
              <a:rPr lang="fr-FR" sz="1600" dirty="0">
                <a:solidFill>
                  <a:schemeClr val="hlink"/>
                </a:solidFill>
                <a:latin typeface="Book Antiqua" pitchFamily="18" charset="0"/>
                <a:cs typeface="Times New Roman" pitchFamily="18" charset="0"/>
              </a:rPr>
              <a:t>, $</a:t>
            </a:r>
            <a:r>
              <a:rPr lang="fr-FR" sz="1600" dirty="0" err="1">
                <a:solidFill>
                  <a:schemeClr val="hlink"/>
                </a:solidFill>
                <a:latin typeface="Book Antiqua" pitchFamily="18" charset="0"/>
                <a:cs typeface="Times New Roman" pitchFamily="18" charset="0"/>
              </a:rPr>
              <a:t>lkid</a:t>
            </a:r>
            <a:r>
              <a:rPr lang="fr-FR" sz="1600" dirty="0">
                <a:solidFill>
                  <a:schemeClr val="hlink"/>
                </a:solidFill>
                <a:latin typeface="Book Antiqua" pitchFamily="18" charset="0"/>
                <a:cs typeface="Times New Roman" pitchFamily="18" charset="0"/>
              </a:rPr>
              <a:t>)</a:t>
            </a:r>
            <a:r>
              <a:rPr lang="fr-FR" sz="1600" dirty="0">
                <a:solidFill>
                  <a:srgbClr val="FFCC00"/>
                </a:solidFill>
                <a:latin typeface="Book Antiqua" pitchFamily="18" charset="0"/>
                <a:cs typeface="Times New Roman" pitchFamily="18" charset="0"/>
              </a:rPr>
              <a:t> {</a:t>
            </a:r>
          </a:p>
          <a:p>
            <a:pPr lvl="3" eaLnBrk="1" hangingPunct="1">
              <a:lnSpc>
                <a:spcPct val="90000"/>
              </a:lnSpc>
              <a:buFontTx/>
              <a:buNone/>
            </a:pPr>
            <a:r>
              <a:rPr lang="fr-FR" sz="1600" dirty="0" err="1">
                <a:latin typeface="Book Antiqua" pitchFamily="18" charset="0"/>
                <a:cs typeface="Times New Roman" pitchFamily="18" charset="0"/>
              </a:rPr>
              <a:t>echo</a:t>
            </a:r>
            <a:r>
              <a:rPr lang="fr-FR" sz="1600" dirty="0">
                <a:latin typeface="Book Antiqua" pitchFamily="18" charset="0"/>
                <a:cs typeface="Times New Roman" pitchFamily="18" charset="0"/>
              </a:rPr>
              <a:t> </a:t>
            </a:r>
            <a:r>
              <a:rPr lang="fr-FR" sz="1600" dirty="0" err="1">
                <a:solidFill>
                  <a:schemeClr val="hlink"/>
                </a:solidFill>
                <a:latin typeface="Book Antiqua" pitchFamily="18" charset="0"/>
                <a:cs typeface="Times New Roman" pitchFamily="18" charset="0"/>
              </a:rPr>
              <a:t>mysql_error</a:t>
            </a:r>
            <a:r>
              <a:rPr lang="fr-FR" sz="1600" dirty="0">
                <a:solidFill>
                  <a:schemeClr val="hlink"/>
                </a:solidFill>
                <a:latin typeface="Book Antiqua" pitchFamily="18" charset="0"/>
                <a:cs typeface="Times New Roman" pitchFamily="18" charset="0"/>
              </a:rPr>
              <a:t> ($</a:t>
            </a:r>
            <a:r>
              <a:rPr lang="fr-FR" sz="1600" dirty="0" err="1">
                <a:solidFill>
                  <a:schemeClr val="hlink"/>
                </a:solidFill>
                <a:latin typeface="Book Antiqua" pitchFamily="18" charset="0"/>
                <a:cs typeface="Times New Roman" pitchFamily="18" charset="0"/>
              </a:rPr>
              <a:t>lkid</a:t>
            </a:r>
            <a:r>
              <a:rPr lang="fr-FR" sz="1600" dirty="0">
                <a:solidFill>
                  <a:schemeClr val="hlink"/>
                </a:solidFill>
                <a:latin typeface="Book Antiqua" pitchFamily="18" charset="0"/>
                <a:cs typeface="Times New Roman" pitchFamily="18" charset="0"/>
              </a:rPr>
              <a:t>);</a:t>
            </a:r>
          </a:p>
          <a:p>
            <a:pPr lvl="3" eaLnBrk="1" hangingPunct="1">
              <a:lnSpc>
                <a:spcPct val="90000"/>
              </a:lnSpc>
              <a:buFontTx/>
              <a:buNone/>
            </a:pPr>
            <a:r>
              <a:rPr lang="fr-FR" sz="1600" dirty="0">
                <a:latin typeface="Book Antiqua" pitchFamily="18" charset="0"/>
                <a:cs typeface="Times New Roman" pitchFamily="18" charset="0"/>
              </a:rPr>
              <a:t>exit;</a:t>
            </a:r>
          </a:p>
          <a:p>
            <a:pPr lvl="3" eaLnBrk="1" hangingPunct="1">
              <a:lnSpc>
                <a:spcPct val="90000"/>
              </a:lnSpc>
              <a:buFontTx/>
              <a:buNone/>
            </a:pPr>
            <a:r>
              <a:rPr lang="fr-FR" sz="1600" dirty="0">
                <a:latin typeface="Book Antiqua" pitchFamily="18" charset="0"/>
                <a:cs typeface="Times New Roman" pitchFamily="18" charset="0"/>
              </a:rPr>
              <a:t>}</a:t>
            </a:r>
          </a:p>
          <a:p>
            <a:pPr lvl="3" eaLnBrk="1" hangingPunct="1">
              <a:lnSpc>
                <a:spcPct val="90000"/>
              </a:lnSpc>
              <a:buFontTx/>
              <a:buNone/>
            </a:pPr>
            <a:r>
              <a:rPr lang="fr-FR" sz="1600" dirty="0">
                <a:latin typeface="Book Antiqua" pitchFamily="18" charset="0"/>
                <a:cs typeface="Times New Roman" pitchFamily="18" charset="0"/>
              </a:rPr>
              <a:t>return $</a:t>
            </a:r>
            <a:r>
              <a:rPr lang="fr-FR" sz="1600" dirty="0" err="1">
                <a:latin typeface="Book Antiqua" pitchFamily="18" charset="0"/>
                <a:cs typeface="Times New Roman" pitchFamily="18" charset="0"/>
              </a:rPr>
              <a:t>res</a:t>
            </a:r>
            <a:r>
              <a:rPr lang="fr-FR" sz="1600" dirty="0">
                <a:latin typeface="Book Antiqua" pitchFamily="18" charset="0"/>
                <a:cs typeface="Times New Roman" pitchFamily="18" charset="0"/>
              </a:rPr>
              <a:t>;</a:t>
            </a:r>
          </a:p>
          <a:p>
            <a:pPr lvl="3" eaLnBrk="1" hangingPunct="1">
              <a:lnSpc>
                <a:spcPct val="90000"/>
              </a:lnSpc>
              <a:buFontTx/>
              <a:buNone/>
            </a:pPr>
            <a:r>
              <a:rPr lang="fr-FR" sz="1600" dirty="0">
                <a:latin typeface="Book Antiqua" pitchFamily="18" charset="0"/>
                <a:cs typeface="Times New Roman" pitchFamily="18" charset="0"/>
              </a:rPr>
              <a:t>}</a:t>
            </a:r>
          </a:p>
          <a:p>
            <a:pPr lvl="3" eaLnBrk="1" hangingPunct="1">
              <a:lnSpc>
                <a:spcPct val="90000"/>
              </a:lnSpc>
              <a:buFontTx/>
              <a:buNone/>
            </a:pPr>
            <a:r>
              <a:rPr lang="fr-FR" sz="1600" dirty="0">
                <a:latin typeface="Book Antiqua" pitchFamily="18" charset="0"/>
                <a:cs typeface="Times New Roman" pitchFamily="18" charset="0"/>
              </a:rPr>
              <a:t>?&gt;</a:t>
            </a:r>
            <a:endParaRPr lang="fr-FR" sz="1800" i="1" dirty="0">
              <a:solidFill>
                <a:srgbClr val="FFCC00"/>
              </a:solidFill>
              <a:latin typeface="Book Antiqua" pitchFamily="18" charset="0"/>
              <a:cs typeface="Times New Roman" pitchFamily="18" charset="0"/>
            </a:endParaRPr>
          </a:p>
          <a:p>
            <a:pPr eaLnBrk="1" hangingPunct="1">
              <a:lnSpc>
                <a:spcPct val="90000"/>
              </a:lnSpc>
            </a:pPr>
            <a:endParaRPr lang="en-US" dirty="0">
              <a:solidFill>
                <a:srgbClr val="FFCC00"/>
              </a:solidFill>
              <a:latin typeface="Book Antiqua" pitchFamily="18" charset="0"/>
              <a:cs typeface="Times New Roman" pitchFamily="18" charset="0"/>
            </a:endParaRPr>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1212199" y="-24"/>
            <a:ext cx="9668559" cy="847708"/>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276483" name="Rectangle 3"/>
          <p:cNvSpPr>
            <a:spLocks noGrp="1" noChangeArrowheads="1"/>
          </p:cNvSpPr>
          <p:nvPr>
            <p:ph sz="quarter" idx="1"/>
          </p:nvPr>
        </p:nvSpPr>
        <p:spPr>
          <a:xfrm>
            <a:off x="1500163" y="1219200"/>
            <a:ext cx="9657300" cy="4495800"/>
          </a:xfrm>
        </p:spPr>
        <p:txBody>
          <a:bodyPr>
            <a:normAutofit/>
          </a:bodyPr>
          <a:lstStyle/>
          <a:p>
            <a:pPr marL="640080" lvl="1" indent="-274320" algn="just" eaLnBrk="1" fontAlgn="auto" hangingPunct="1">
              <a:spcAft>
                <a:spcPts val="0"/>
              </a:spcAft>
              <a:buFont typeface="Wingdings 2"/>
              <a:buChar char=""/>
              <a:defRPr/>
            </a:pPr>
            <a:r>
              <a:rPr lang="fr-FR" sz="2000" dirty="0">
                <a:latin typeface="Book Antiqua" pitchFamily="18" charset="0"/>
                <a:ea typeface="Arial Unicode MS" pitchFamily="34" charset="-128"/>
                <a:cs typeface="Arial Unicode MS" pitchFamily="34" charset="-128"/>
              </a:rPr>
              <a:t>Si la création d'une base de données n'est pas possible à l'aide de fonctions, il est possible de créer une base à l'aide d'une requête SQL.</a:t>
            </a:r>
          </a:p>
          <a:p>
            <a:pPr marL="640080" lvl="1" indent="-274320" algn="just" eaLnBrk="1" fontAlgn="auto" hangingPunct="1">
              <a:spcAft>
                <a:spcPts val="0"/>
              </a:spcAft>
              <a:buFont typeface="Wingdings" pitchFamily="2" charset="2"/>
              <a:buNone/>
              <a:defRPr/>
            </a:pPr>
            <a:endParaRPr lang="fr-FR" sz="800" dirty="0">
              <a:latin typeface="Book Antiqua" pitchFamily="18" charset="0"/>
              <a:ea typeface="Arial Unicode MS" pitchFamily="34" charset="-128"/>
              <a:cs typeface="Arial Unicode MS" pitchFamily="34" charset="-128"/>
            </a:endParaRPr>
          </a:p>
          <a:p>
            <a:pPr marL="1188720" lvl="3" indent="-182880" eaLnBrk="1" fontAlgn="auto" hangingPunct="1">
              <a:spcAft>
                <a:spcPts val="0"/>
              </a:spcAft>
              <a:buClr>
                <a:schemeClr val="accent1">
                  <a:tint val="60000"/>
                </a:schemeClr>
              </a:buClr>
              <a:buFontTx/>
              <a:buNone/>
              <a:defRPr/>
            </a:pPr>
            <a:r>
              <a:rPr lang="fr-FR" sz="1600" dirty="0">
                <a:latin typeface="Arial Unicode MS" pitchFamily="34" charset="-128"/>
                <a:ea typeface="Arial Unicode MS" pitchFamily="34" charset="-128"/>
                <a:cs typeface="Arial Unicode MS" pitchFamily="34" charset="-128"/>
              </a:rPr>
              <a:t>$</a:t>
            </a:r>
            <a:r>
              <a:rPr lang="fr-FR" sz="1600" dirty="0" err="1">
                <a:latin typeface="Arial Unicode MS" pitchFamily="34" charset="-128"/>
                <a:ea typeface="Arial Unicode MS" pitchFamily="34" charset="-128"/>
                <a:cs typeface="Arial Unicode MS" pitchFamily="34" charset="-128"/>
              </a:rPr>
              <a:t>requete</a:t>
            </a:r>
            <a:r>
              <a:rPr lang="fr-FR" sz="1600" dirty="0">
                <a:latin typeface="Arial Unicode MS" pitchFamily="34" charset="-128"/>
                <a:ea typeface="Arial Unicode MS" pitchFamily="34" charset="-128"/>
                <a:cs typeface="Arial Unicode MS" pitchFamily="34" charset="-128"/>
              </a:rPr>
              <a:t> = "CREATE DATABASE </a:t>
            </a:r>
            <a:r>
              <a:rPr lang="fr-FR" sz="1600" dirty="0" err="1">
                <a:latin typeface="Arial Unicode MS" pitchFamily="34" charset="-128"/>
                <a:ea typeface="Arial Unicode MS" pitchFamily="34" charset="-128"/>
                <a:cs typeface="Arial Unicode MS" pitchFamily="34" charset="-128"/>
              </a:rPr>
              <a:t>nom_base_donnee</a:t>
            </a:r>
            <a:r>
              <a:rPr lang="fr-FR" sz="1600" dirty="0">
                <a:latin typeface="Arial Unicode MS" pitchFamily="34" charset="-128"/>
                <a:ea typeface="Arial Unicode MS" pitchFamily="34" charset="-128"/>
                <a:cs typeface="Arial Unicode MS" pitchFamily="34" charset="-128"/>
              </a:rPr>
              <a:t>";</a:t>
            </a:r>
          </a:p>
          <a:p>
            <a:pPr marL="1188720" lvl="3" indent="-182880" eaLnBrk="1" fontAlgn="auto" hangingPunct="1">
              <a:spcAft>
                <a:spcPts val="0"/>
              </a:spcAft>
              <a:buClr>
                <a:schemeClr val="accent1">
                  <a:tint val="60000"/>
                </a:schemeClr>
              </a:buClr>
              <a:buFontTx/>
              <a:buNone/>
              <a:defRPr/>
            </a:pPr>
            <a:r>
              <a:rPr lang="fr-FR" sz="1600" dirty="0">
                <a:latin typeface="Arial Unicode MS" pitchFamily="34" charset="-128"/>
                <a:ea typeface="Arial Unicode MS" pitchFamily="34" charset="-128"/>
                <a:cs typeface="Arial Unicode MS" pitchFamily="34" charset="-128"/>
              </a:rPr>
              <a:t>$</a:t>
            </a:r>
            <a:r>
              <a:rPr lang="fr-FR" sz="1600" dirty="0" err="1">
                <a:latin typeface="Arial Unicode MS" pitchFamily="34" charset="-128"/>
                <a:ea typeface="Arial Unicode MS" pitchFamily="34" charset="-128"/>
                <a:cs typeface="Arial Unicode MS" pitchFamily="34" charset="-128"/>
              </a:rPr>
              <a:t>id_requete</a:t>
            </a:r>
            <a:r>
              <a:rPr lang="fr-FR" sz="1600" dirty="0">
                <a:latin typeface="Arial Unicode MS" pitchFamily="34" charset="-128"/>
                <a:ea typeface="Arial Unicode MS" pitchFamily="34" charset="-128"/>
                <a:cs typeface="Arial Unicode MS" pitchFamily="34" charset="-128"/>
              </a:rPr>
              <a:t> = </a:t>
            </a:r>
            <a:r>
              <a:rPr lang="fr-FR" sz="1600" dirty="0" err="1">
                <a:latin typeface="Arial Unicode MS" pitchFamily="34" charset="-128"/>
                <a:ea typeface="Arial Unicode MS" pitchFamily="34" charset="-128"/>
                <a:cs typeface="Arial Unicode MS" pitchFamily="34" charset="-128"/>
              </a:rPr>
              <a:t>ociparse</a:t>
            </a:r>
            <a:r>
              <a:rPr lang="fr-FR" sz="1600" dirty="0">
                <a:latin typeface="Arial Unicode MS" pitchFamily="34" charset="-128"/>
                <a:ea typeface="Arial Unicode MS" pitchFamily="34" charset="-128"/>
                <a:cs typeface="Arial Unicode MS" pitchFamily="34" charset="-128"/>
              </a:rPr>
              <a:t>($</a:t>
            </a:r>
            <a:r>
              <a:rPr lang="fr-FR" sz="1600" dirty="0" err="1">
                <a:latin typeface="Arial Unicode MS" pitchFamily="34" charset="-128"/>
                <a:ea typeface="Arial Unicode MS" pitchFamily="34" charset="-128"/>
                <a:cs typeface="Arial Unicode MS" pitchFamily="34" charset="-128"/>
              </a:rPr>
              <a:t>requete</a:t>
            </a:r>
            <a:r>
              <a:rPr lang="fr-FR" sz="1600" dirty="0">
                <a:latin typeface="Arial Unicode MS" pitchFamily="34" charset="-128"/>
                <a:ea typeface="Arial Unicode MS" pitchFamily="34" charset="-128"/>
                <a:cs typeface="Arial Unicode MS" pitchFamily="34" charset="-128"/>
              </a:rPr>
              <a:t>, $</a:t>
            </a:r>
            <a:r>
              <a:rPr lang="fr-FR" sz="1600" dirty="0" err="1">
                <a:latin typeface="Arial Unicode MS" pitchFamily="34" charset="-128"/>
                <a:ea typeface="Arial Unicode MS" pitchFamily="34" charset="-128"/>
                <a:cs typeface="Arial Unicode MS" pitchFamily="34" charset="-128"/>
              </a:rPr>
              <a:t>id_connexion</a:t>
            </a:r>
            <a:r>
              <a:rPr lang="fr-FR" sz="1600" dirty="0">
                <a:latin typeface="Arial Unicode MS" pitchFamily="34" charset="-128"/>
                <a:ea typeface="Arial Unicode MS" pitchFamily="34" charset="-128"/>
                <a:cs typeface="Arial Unicode MS" pitchFamily="34" charset="-128"/>
              </a:rPr>
              <a:t>);</a:t>
            </a:r>
          </a:p>
          <a:p>
            <a:pPr marL="1188720" lvl="3" indent="-182880" eaLnBrk="1" fontAlgn="auto" hangingPunct="1">
              <a:spcAft>
                <a:spcPts val="0"/>
              </a:spcAft>
              <a:buClr>
                <a:schemeClr val="accent1">
                  <a:tint val="60000"/>
                </a:schemeClr>
              </a:buClr>
              <a:buFontTx/>
              <a:buNone/>
              <a:defRPr/>
            </a:pPr>
            <a:r>
              <a:rPr lang="fr-FR" sz="1600" dirty="0" err="1">
                <a:latin typeface="Arial Unicode MS" pitchFamily="34" charset="-128"/>
                <a:ea typeface="Arial Unicode MS" pitchFamily="34" charset="-128"/>
                <a:cs typeface="Arial Unicode MS" pitchFamily="34" charset="-128"/>
              </a:rPr>
              <a:t>ociexecute</a:t>
            </a:r>
            <a:r>
              <a:rPr lang="fr-FR" sz="1600" dirty="0">
                <a:latin typeface="Arial Unicode MS" pitchFamily="34" charset="-128"/>
                <a:ea typeface="Arial Unicode MS" pitchFamily="34" charset="-128"/>
                <a:cs typeface="Arial Unicode MS" pitchFamily="34" charset="-128"/>
              </a:rPr>
              <a:t>($</a:t>
            </a:r>
            <a:r>
              <a:rPr lang="fr-FR" sz="1600" dirty="0" err="1">
                <a:latin typeface="Arial Unicode MS" pitchFamily="34" charset="-128"/>
                <a:ea typeface="Arial Unicode MS" pitchFamily="34" charset="-128"/>
                <a:cs typeface="Arial Unicode MS" pitchFamily="34" charset="-128"/>
              </a:rPr>
              <a:t>id_requete</a:t>
            </a:r>
            <a:r>
              <a:rPr lang="fr-FR" sz="1600" dirty="0">
                <a:latin typeface="Arial Unicode MS" pitchFamily="34" charset="-128"/>
                <a:ea typeface="Arial Unicode MS" pitchFamily="34" charset="-128"/>
                <a:cs typeface="Arial Unicode MS" pitchFamily="34" charset="-128"/>
              </a:rPr>
              <a:t>);</a:t>
            </a:r>
            <a:r>
              <a:rPr lang="en-GB" sz="1600" dirty="0">
                <a:solidFill>
                  <a:srgbClr val="FFCC00"/>
                </a:solidFill>
              </a:rPr>
              <a:t> </a:t>
            </a:r>
            <a:endParaRPr lang="fr-FR" sz="1600" dirty="0">
              <a:solidFill>
                <a:srgbClr val="FFCC00"/>
              </a:solidFill>
            </a:endParaRPr>
          </a:p>
          <a:p>
            <a:pPr lvl="2" indent="-182880" eaLnBrk="1" fontAlgn="auto" hangingPunct="1">
              <a:spcAft>
                <a:spcPts val="0"/>
              </a:spcAft>
              <a:buClr>
                <a:schemeClr val="accent1">
                  <a:shade val="75000"/>
                </a:schemeClr>
              </a:buClr>
              <a:buFont typeface="Wingdings" pitchFamily="2" charset="2"/>
              <a:buNone/>
              <a:defRPr/>
            </a:pPr>
            <a:endParaRPr lang="fr-FR" sz="800" dirty="0">
              <a:solidFill>
                <a:srgbClr val="FFCC00"/>
              </a:solidFill>
              <a:effectLst>
                <a:outerShdw blurRad="38100" dist="38100" dir="2700000" algn="tl">
                  <a:srgbClr val="000000"/>
                </a:outerShdw>
              </a:effectLst>
            </a:endParaRPr>
          </a:p>
          <a:p>
            <a:pPr marL="640080" lvl="1" indent="-274320" algn="just" eaLnBrk="1" fontAlgn="auto" hangingPunct="1">
              <a:spcAft>
                <a:spcPts val="0"/>
              </a:spcAft>
              <a:buFont typeface="Wingdings 2"/>
              <a:buChar char=""/>
              <a:defRPr/>
            </a:pPr>
            <a:r>
              <a:rPr lang="fr-FR" sz="2000" dirty="0">
                <a:latin typeface="Book Antiqua" pitchFamily="18" charset="0"/>
                <a:ea typeface="Arial Unicode MS" pitchFamily="34" charset="-128"/>
                <a:cs typeface="Arial Unicode MS" pitchFamily="34" charset="-128"/>
              </a:rPr>
              <a:t>La suppression des bases de données est permise, de la même façon qu'il est possible de les créer.</a:t>
            </a:r>
          </a:p>
          <a:p>
            <a:pPr marL="640080" lvl="1" indent="-274320" algn="just" eaLnBrk="1" fontAlgn="auto" hangingPunct="1">
              <a:spcAft>
                <a:spcPts val="0"/>
              </a:spcAft>
              <a:buFont typeface="Wingdings" pitchFamily="2" charset="2"/>
              <a:buNone/>
              <a:defRPr/>
            </a:pPr>
            <a:endParaRPr lang="fr-FR" sz="800" dirty="0">
              <a:latin typeface="Book Antiqua" pitchFamily="18" charset="0"/>
              <a:ea typeface="Arial Unicode MS" pitchFamily="34" charset="-128"/>
              <a:cs typeface="Arial Unicode MS" pitchFamily="34" charset="-128"/>
            </a:endParaRPr>
          </a:p>
          <a:p>
            <a:pPr lvl="2" indent="-182880" eaLnBrk="1" fontAlgn="auto" hangingPunct="1">
              <a:spcAft>
                <a:spcPts val="0"/>
              </a:spcAft>
              <a:buClr>
                <a:schemeClr val="accent1">
                  <a:shade val="75000"/>
                </a:schemeClr>
              </a:buClr>
              <a:buFont typeface="Wingdings"/>
              <a:buChar char=""/>
              <a:defRPr/>
            </a:pPr>
            <a:r>
              <a:rPr lang="fr-FR" sz="2000" dirty="0" err="1">
                <a:solidFill>
                  <a:schemeClr val="hlink"/>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mysql_drop_db</a:t>
            </a:r>
            <a:r>
              <a:rPr lang="fr-FR" sz="2000" dirty="0">
                <a:solidFill>
                  <a:schemeClr val="hlink"/>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fr-FR" sz="2000" dirty="0" err="1">
                <a:solidFill>
                  <a:schemeClr val="hlink"/>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nom_base_donnee</a:t>
            </a:r>
            <a:r>
              <a:rPr lang="fr-FR" sz="2000" dirty="0">
                <a:solidFill>
                  <a:schemeClr val="hlink"/>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fr-FR" sz="2000" dirty="0" err="1">
                <a:solidFill>
                  <a:schemeClr val="hlink"/>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id_connexion</a:t>
            </a:r>
            <a:r>
              <a:rPr lang="fr-FR" sz="2000" dirty="0">
                <a:solidFill>
                  <a:schemeClr val="hlink"/>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a:t>
            </a:r>
            <a:r>
              <a:rPr lang="en-GB" sz="2000" dirty="0"/>
              <a:t> </a:t>
            </a:r>
          </a:p>
        </p:txBody>
      </p:sp>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1165191" y="-24"/>
            <a:ext cx="10287072" cy="928694"/>
          </a:xfrm>
        </p:spPr>
        <p:txBody>
          <a:bodyPr>
            <a:normAutofit/>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292867" name="Rectangle 3"/>
          <p:cNvSpPr>
            <a:spLocks noGrp="1" noChangeArrowheads="1"/>
          </p:cNvSpPr>
          <p:nvPr>
            <p:ph sz="quarter" idx="1"/>
          </p:nvPr>
        </p:nvSpPr>
        <p:spPr>
          <a:xfrm>
            <a:off x="1236628" y="1214422"/>
            <a:ext cx="10579275" cy="4800600"/>
          </a:xfrm>
        </p:spPr>
        <p:txBody>
          <a:bodyPr>
            <a:normAutofit/>
          </a:bodyPr>
          <a:lstStyle/>
          <a:p>
            <a:pPr marL="274320" indent="-274320" eaLnBrk="1" fontAlgn="auto" hangingPunct="1">
              <a:spcAft>
                <a:spcPts val="0"/>
              </a:spcAft>
              <a:buFont typeface="Wingdings"/>
              <a:buChar char=""/>
              <a:defRPr/>
            </a:pPr>
            <a:r>
              <a:rPr lang="fr-FR" dirty="0">
                <a:latin typeface="Book Antiqua" pitchFamily="18" charset="0"/>
                <a:cs typeface="Times New Roman" pitchFamily="18" charset="0"/>
              </a:rPr>
              <a:t>Traitement des résultats d’une requête</a:t>
            </a:r>
            <a:r>
              <a:rPr lang="en-GB" sz="2800" dirty="0"/>
              <a:t> </a:t>
            </a:r>
            <a:endParaRPr lang="fr-FR" sz="2800" dirty="0"/>
          </a:p>
          <a:p>
            <a:pPr marL="640080" lvl="1" indent="-274320" algn="just" eaLnBrk="1" fontAlgn="auto" hangingPunct="1">
              <a:spcAft>
                <a:spcPts val="0"/>
              </a:spcAft>
              <a:buFont typeface="Wingdings" pitchFamily="2" charset="2"/>
              <a:buNone/>
              <a:defRPr/>
            </a:pPr>
            <a:endParaRPr lang="fr-FR" sz="900" dirty="0">
              <a:latin typeface="Book Antiqua" pitchFamily="18" charset="0"/>
              <a:ea typeface="Arial Unicode MS" pitchFamily="34" charset="-128"/>
              <a:cs typeface="Arial Unicode MS" pitchFamily="34" charset="-128"/>
            </a:endParaRPr>
          </a:p>
          <a:p>
            <a:pPr marL="640080" lvl="1" indent="-274320" algn="just" eaLnBrk="1" fontAlgn="auto" hangingPunct="1">
              <a:spcAft>
                <a:spcPts val="0"/>
              </a:spcAft>
              <a:buFont typeface="Wingdings 2"/>
              <a:buChar char=""/>
              <a:defRPr/>
            </a:pPr>
            <a:r>
              <a:rPr lang="fr-FR" sz="2000" dirty="0">
                <a:latin typeface="Book Antiqua" pitchFamily="18" charset="0"/>
                <a:ea typeface="Arial Unicode MS" pitchFamily="34" charset="-128"/>
                <a:cs typeface="Arial Unicode MS" pitchFamily="34" charset="-128"/>
              </a:rPr>
              <a:t>La variable contenant l'ensemble des enregistrements retournés par une requête n'est pas exploitable telle quelle. </a:t>
            </a:r>
          </a:p>
          <a:p>
            <a:pPr lvl="2" indent="-182880" algn="just" eaLnBrk="1" fontAlgn="auto" hangingPunct="1">
              <a:spcAft>
                <a:spcPts val="0"/>
              </a:spcAft>
              <a:buClr>
                <a:schemeClr val="accent1">
                  <a:shade val="75000"/>
                </a:schemeClr>
              </a:buClr>
              <a:buFont typeface="Wingdings"/>
              <a:buChar char=""/>
              <a:defRPr/>
            </a:pPr>
            <a:r>
              <a:rPr lang="fr-FR" sz="1800" dirty="0">
                <a:latin typeface="Book Antiqua" pitchFamily="18" charset="0"/>
                <a:ea typeface="Arial Unicode MS" pitchFamily="34" charset="-128"/>
                <a:cs typeface="Arial Unicode MS" pitchFamily="34" charset="-128"/>
              </a:rPr>
              <a:t> </a:t>
            </a:r>
            <a:r>
              <a:rPr lang="fr-FR" sz="2000" dirty="0">
                <a:latin typeface="Book Antiqua" pitchFamily="18" charset="0"/>
                <a:ea typeface="Arial Unicode MS" pitchFamily="34" charset="-128"/>
                <a:cs typeface="Arial Unicode MS" pitchFamily="34" charset="-128"/>
              </a:rPr>
              <a:t>On utilise la fonction </a:t>
            </a:r>
            <a:r>
              <a:rPr lang="fr-FR" sz="2000" dirty="0" err="1">
                <a:solidFill>
                  <a:schemeClr val="hlink"/>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mysql_fetch_row</a:t>
            </a:r>
            <a:r>
              <a:rPr lang="fr-FR" sz="2000" dirty="0">
                <a:solidFill>
                  <a:schemeClr val="hlink"/>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a:t>
            </a:r>
            <a:r>
              <a:rPr lang="fr-FR" sz="2000" dirty="0">
                <a:latin typeface="Book Antiqua" pitchFamily="18" charset="0"/>
                <a:ea typeface="Arial Unicode MS" pitchFamily="34" charset="-128"/>
                <a:cs typeface="Arial Unicode MS" pitchFamily="34" charset="-128"/>
              </a:rPr>
              <a:t> qui découpe les lignes de résultat en colonnes (par exemple </a:t>
            </a:r>
            <a:r>
              <a:rPr lang="fr-FR" sz="2000" dirty="0" err="1">
                <a:latin typeface="Book Antiqua" pitchFamily="18" charset="0"/>
                <a:ea typeface="Arial Unicode MS" pitchFamily="34" charset="-128"/>
                <a:cs typeface="Arial Unicode MS" pitchFamily="34" charset="-128"/>
              </a:rPr>
              <a:t>Nom,adresse</a:t>
            </a:r>
            <a:r>
              <a:rPr lang="fr-FR" sz="2000" dirty="0">
                <a:latin typeface="Book Antiqua" pitchFamily="18" charset="0"/>
                <a:ea typeface="Arial Unicode MS" pitchFamily="34" charset="-128"/>
                <a:cs typeface="Arial Unicode MS" pitchFamily="34" charset="-128"/>
              </a:rPr>
              <a:t>,...) et les affecte à une variable tableau dans l'ordre où elles arrivent.</a:t>
            </a:r>
            <a:r>
              <a:rPr lang="fr-FR" sz="1800" dirty="0">
                <a:latin typeface="Book Antiqua" pitchFamily="18" charset="0"/>
                <a:ea typeface="Arial Unicode MS" pitchFamily="34" charset="-128"/>
                <a:cs typeface="Arial Unicode MS" pitchFamily="34" charset="-128"/>
              </a:rPr>
              <a:t> </a:t>
            </a:r>
          </a:p>
          <a:p>
            <a:pPr marL="640080" lvl="1" indent="-274320" algn="just" eaLnBrk="1" fontAlgn="auto" hangingPunct="1">
              <a:spcAft>
                <a:spcPts val="0"/>
              </a:spcAft>
              <a:buFont typeface="Wingdings" pitchFamily="2" charset="2"/>
              <a:buNone/>
              <a:defRPr/>
            </a:pPr>
            <a:endParaRPr lang="fr-FR" sz="900" dirty="0">
              <a:latin typeface="Book Antiqua" pitchFamily="18" charset="0"/>
              <a:ea typeface="Arial Unicode MS" pitchFamily="34" charset="-128"/>
              <a:cs typeface="Arial Unicode MS" pitchFamily="34" charset="-128"/>
            </a:endParaRPr>
          </a:p>
          <a:p>
            <a:pPr marL="640080" lvl="1" indent="-274320" algn="just" eaLnBrk="1" fontAlgn="auto" hangingPunct="1">
              <a:spcAft>
                <a:spcPts val="0"/>
              </a:spcAft>
              <a:buFont typeface="Wingdings 2"/>
              <a:buChar char=""/>
              <a:defRPr/>
            </a:pPr>
            <a:r>
              <a:rPr lang="fr-FR" sz="2000" dirty="0">
                <a:latin typeface="Book Antiqua" pitchFamily="18" charset="0"/>
                <a:cs typeface="Times New Roman" pitchFamily="18" charset="0"/>
              </a:rPr>
              <a:t>Exemple:  une table appelée liens contenant le nom et l'URL de sites internet. </a:t>
            </a:r>
          </a:p>
          <a:p>
            <a:pPr lvl="2" indent="-182880" algn="just" eaLnBrk="1" fontAlgn="auto" hangingPunct="1">
              <a:spcAft>
                <a:spcPts val="0"/>
              </a:spcAft>
              <a:buClr>
                <a:schemeClr val="accent1">
                  <a:shade val="75000"/>
                </a:schemeClr>
              </a:buClr>
              <a:buFont typeface="Wingdings"/>
              <a:buChar char=""/>
              <a:defRPr/>
            </a:pPr>
            <a:r>
              <a:rPr lang="fr-FR" sz="2000" dirty="0">
                <a:latin typeface="Book Antiqua" pitchFamily="18" charset="0"/>
                <a:cs typeface="Times New Roman" pitchFamily="18" charset="0"/>
              </a:rPr>
              <a:t> récupérer l'ensemble des enregistrements et de les afficher dans un tableau</a:t>
            </a:r>
            <a:endParaRPr lang="fr-FR" sz="2000" dirty="0">
              <a:latin typeface="Book Antiqua" pitchFamily="18" charset="0"/>
              <a:ea typeface="Arial Unicode MS" pitchFamily="34" charset="-128"/>
              <a:cs typeface="Arial Unicode MS" pitchFamily="34" charset="-128"/>
            </a:endParaRPr>
          </a:p>
        </p:txBody>
      </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1026"/>
          <p:cNvSpPr>
            <a:spLocks noGrp="1" noChangeArrowheads="1"/>
          </p:cNvSpPr>
          <p:nvPr>
            <p:ph type="title"/>
          </p:nvPr>
        </p:nvSpPr>
        <p:spPr>
          <a:xfrm>
            <a:off x="1236629" y="-24"/>
            <a:ext cx="10001320" cy="928694"/>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160771" name="Rectangle 1027"/>
          <p:cNvSpPr>
            <a:spLocks noGrp="1" noChangeArrowheads="1"/>
          </p:cNvSpPr>
          <p:nvPr>
            <p:ph sz="quarter" idx="1"/>
          </p:nvPr>
        </p:nvSpPr>
        <p:spPr>
          <a:xfrm>
            <a:off x="1308066" y="1000108"/>
            <a:ext cx="10302571" cy="5715000"/>
          </a:xfrm>
          <a:ln>
            <a:solidFill>
              <a:srgbClr val="0000FF"/>
            </a:solidFill>
          </a:ln>
        </p:spPr>
        <p:txBody>
          <a:bodyPr/>
          <a:lstStyle/>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&lt;html&gt;</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&lt;head&gt;</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&lt;title&gt;Liens&lt;/title&gt;</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&lt;/head&gt;</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&lt;body&gt;</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&lt;table border="1" </a:t>
            </a:r>
            <a:r>
              <a:rPr lang="en-GB" sz="1600" dirty="0" err="1">
                <a:solidFill>
                  <a:srgbClr val="0070C0"/>
                </a:solidFill>
                <a:latin typeface="Book Antiqua" pitchFamily="18" charset="0"/>
                <a:ea typeface="Arial Unicode MS" pitchFamily="34" charset="-128"/>
                <a:cs typeface="Arial Unicode MS" pitchFamily="34" charset="-128"/>
              </a:rPr>
              <a:t>cellpadding</a:t>
            </a:r>
            <a:r>
              <a:rPr lang="en-GB" sz="1600" dirty="0">
                <a:solidFill>
                  <a:srgbClr val="0070C0"/>
                </a:solidFill>
                <a:latin typeface="Book Antiqua" pitchFamily="18" charset="0"/>
                <a:ea typeface="Arial Unicode MS" pitchFamily="34" charset="-128"/>
                <a:cs typeface="Arial Unicode MS" pitchFamily="34" charset="-128"/>
              </a:rPr>
              <a:t>="0" </a:t>
            </a:r>
            <a:r>
              <a:rPr lang="en-GB" sz="1600" dirty="0" err="1">
                <a:solidFill>
                  <a:srgbClr val="0070C0"/>
                </a:solidFill>
                <a:latin typeface="Book Antiqua" pitchFamily="18" charset="0"/>
                <a:ea typeface="Arial Unicode MS" pitchFamily="34" charset="-128"/>
                <a:cs typeface="Arial Unicode MS" pitchFamily="34" charset="-128"/>
              </a:rPr>
              <a:t>cellspacing</a:t>
            </a:r>
            <a:r>
              <a:rPr lang="en-GB" sz="1600" dirty="0">
                <a:solidFill>
                  <a:srgbClr val="0070C0"/>
                </a:solidFill>
                <a:latin typeface="Book Antiqua" pitchFamily="18" charset="0"/>
                <a:ea typeface="Arial Unicode MS" pitchFamily="34" charset="-128"/>
                <a:cs typeface="Arial Unicode MS" pitchFamily="34" charset="-128"/>
              </a:rPr>
              <a:t>="0"&gt;</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&lt;</a:t>
            </a:r>
            <a:r>
              <a:rPr lang="en-GB" sz="1600" dirty="0" err="1">
                <a:solidFill>
                  <a:srgbClr val="0070C0"/>
                </a:solidFill>
                <a:latin typeface="Book Antiqua" pitchFamily="18" charset="0"/>
                <a:ea typeface="Arial Unicode MS" pitchFamily="34" charset="-128"/>
                <a:cs typeface="Arial Unicode MS" pitchFamily="34" charset="-128"/>
              </a:rPr>
              <a:t>tr</a:t>
            </a:r>
            <a:r>
              <a:rPr lang="en-GB" sz="1600" dirty="0">
                <a:solidFill>
                  <a:srgbClr val="0070C0"/>
                </a:solidFill>
                <a:latin typeface="Book Antiqua" pitchFamily="18" charset="0"/>
                <a:ea typeface="Arial Unicode MS" pitchFamily="34" charset="-128"/>
                <a:cs typeface="Arial Unicode MS" pitchFamily="34" charset="-128"/>
              </a:rPr>
              <a:t>&gt;&lt;</a:t>
            </a:r>
            <a:r>
              <a:rPr lang="en-GB" sz="1600" dirty="0" err="1">
                <a:solidFill>
                  <a:srgbClr val="0070C0"/>
                </a:solidFill>
                <a:latin typeface="Book Antiqua" pitchFamily="18" charset="0"/>
                <a:ea typeface="Arial Unicode MS" pitchFamily="34" charset="-128"/>
                <a:cs typeface="Arial Unicode MS" pitchFamily="34" charset="-128"/>
              </a:rPr>
              <a:t>th</a:t>
            </a:r>
            <a:r>
              <a:rPr lang="en-GB" sz="1600" dirty="0">
                <a:solidFill>
                  <a:srgbClr val="0070C0"/>
                </a:solidFill>
                <a:latin typeface="Book Antiqua" pitchFamily="18" charset="0"/>
                <a:ea typeface="Arial Unicode MS" pitchFamily="34" charset="-128"/>
                <a:cs typeface="Arial Unicode MS" pitchFamily="34" charset="-128"/>
              </a:rPr>
              <a:t>&gt;Nom du site&lt;/</a:t>
            </a:r>
            <a:r>
              <a:rPr lang="en-GB" sz="1600" dirty="0" err="1">
                <a:solidFill>
                  <a:srgbClr val="0070C0"/>
                </a:solidFill>
                <a:latin typeface="Book Antiqua" pitchFamily="18" charset="0"/>
                <a:ea typeface="Arial Unicode MS" pitchFamily="34" charset="-128"/>
                <a:cs typeface="Arial Unicode MS" pitchFamily="34" charset="-128"/>
              </a:rPr>
              <a:t>th</a:t>
            </a:r>
            <a:r>
              <a:rPr lang="en-GB" sz="1600" dirty="0">
                <a:solidFill>
                  <a:srgbClr val="0070C0"/>
                </a:solidFill>
                <a:latin typeface="Book Antiqua" pitchFamily="18" charset="0"/>
                <a:ea typeface="Arial Unicode MS" pitchFamily="34" charset="-128"/>
                <a:cs typeface="Arial Unicode MS" pitchFamily="34" charset="-128"/>
              </a:rPr>
              <a:t>&gt;</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&lt;</a:t>
            </a:r>
            <a:r>
              <a:rPr lang="en-GB" sz="1600" dirty="0" err="1">
                <a:solidFill>
                  <a:srgbClr val="0070C0"/>
                </a:solidFill>
                <a:latin typeface="Book Antiqua" pitchFamily="18" charset="0"/>
                <a:ea typeface="Arial Unicode MS" pitchFamily="34" charset="-128"/>
                <a:cs typeface="Arial Unicode MS" pitchFamily="34" charset="-128"/>
              </a:rPr>
              <a:t>th</a:t>
            </a:r>
            <a:r>
              <a:rPr lang="en-GB" sz="1600" dirty="0">
                <a:solidFill>
                  <a:srgbClr val="0070C0"/>
                </a:solidFill>
                <a:latin typeface="Book Antiqua" pitchFamily="18" charset="0"/>
                <a:ea typeface="Arial Unicode MS" pitchFamily="34" charset="-128"/>
                <a:cs typeface="Arial Unicode MS" pitchFamily="34" charset="-128"/>
              </a:rPr>
              <a:t>&gt;URL&lt;/</a:t>
            </a:r>
            <a:r>
              <a:rPr lang="en-GB" sz="1600" dirty="0" err="1">
                <a:solidFill>
                  <a:srgbClr val="0070C0"/>
                </a:solidFill>
                <a:latin typeface="Book Antiqua" pitchFamily="18" charset="0"/>
                <a:ea typeface="Arial Unicode MS" pitchFamily="34" charset="-128"/>
                <a:cs typeface="Arial Unicode MS" pitchFamily="34" charset="-128"/>
              </a:rPr>
              <a:t>th</a:t>
            </a:r>
            <a:r>
              <a:rPr lang="en-GB" sz="1600" dirty="0">
                <a:solidFill>
                  <a:srgbClr val="0070C0"/>
                </a:solidFill>
                <a:latin typeface="Book Antiqua" pitchFamily="18" charset="0"/>
                <a:ea typeface="Arial Unicode MS" pitchFamily="34" charset="-128"/>
                <a:cs typeface="Arial Unicode MS" pitchFamily="34" charset="-128"/>
              </a:rPr>
              <a:t>&gt;</a:t>
            </a:r>
            <a:r>
              <a:rPr lang="fr-FR" sz="1600" dirty="0">
                <a:solidFill>
                  <a:srgbClr val="0070C0"/>
                </a:solidFill>
                <a:latin typeface="Book Antiqua" pitchFamily="18" charset="0"/>
                <a:ea typeface="Arial Unicode MS" pitchFamily="34" charset="-128"/>
                <a:cs typeface="Arial Unicode MS" pitchFamily="34" charset="-128"/>
              </a:rPr>
              <a:t>&lt;/tr&gt;</a:t>
            </a:r>
          </a:p>
          <a:p>
            <a:pPr lvl="1" algn="just" eaLnBrk="1" hangingPunct="1">
              <a:buFont typeface="Wingdings" pitchFamily="2" charset="2"/>
              <a:buNone/>
            </a:pPr>
            <a:r>
              <a:rPr lang="fr-FR" sz="1600" dirty="0">
                <a:solidFill>
                  <a:srgbClr val="0070C0"/>
                </a:solidFill>
                <a:latin typeface="Book Antiqua" pitchFamily="18" charset="0"/>
                <a:ea typeface="Arial Unicode MS" pitchFamily="34" charset="-128"/>
                <a:cs typeface="Arial Unicode MS" pitchFamily="34" charset="-128"/>
              </a:rPr>
              <a:t>&lt;?</a:t>
            </a:r>
            <a:r>
              <a:rPr lang="fr-FR" sz="1600" dirty="0" err="1">
                <a:solidFill>
                  <a:srgbClr val="0070C0"/>
                </a:solidFill>
                <a:latin typeface="Book Antiqua" pitchFamily="18" charset="0"/>
                <a:ea typeface="Arial Unicode MS" pitchFamily="34" charset="-128"/>
                <a:cs typeface="Arial Unicode MS" pitchFamily="34" charset="-128"/>
              </a:rPr>
              <a:t>php</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fr-FR" sz="1600" dirty="0">
                <a:solidFill>
                  <a:srgbClr val="0070C0"/>
                </a:solidFill>
                <a:latin typeface="Book Antiqua" pitchFamily="18" charset="0"/>
                <a:ea typeface="Arial Unicode MS" pitchFamily="34" charset="-128"/>
                <a:cs typeface="Arial Unicode MS" pitchFamily="34" charset="-128"/>
              </a:rPr>
              <a:t>// Déclaration des paramètres de connexion</a:t>
            </a:r>
          </a:p>
          <a:p>
            <a:pPr lvl="1" algn="just" eaLnBrk="1" hangingPunct="1">
              <a:buFont typeface="Wingdings" pitchFamily="2" charset="2"/>
              <a:buNone/>
            </a:pPr>
            <a:r>
              <a:rPr lang="fr-FR" sz="1600" dirty="0">
                <a:solidFill>
                  <a:srgbClr val="0070C0"/>
                </a:solidFill>
                <a:latin typeface="Book Antiqua" pitchFamily="18" charset="0"/>
                <a:ea typeface="Arial Unicode MS" pitchFamily="34" charset="-128"/>
                <a:cs typeface="Arial Unicode MS" pitchFamily="34" charset="-128"/>
              </a:rPr>
              <a:t>$host = </a:t>
            </a:r>
            <a:r>
              <a:rPr lang="fr-FR" sz="1600" dirty="0" err="1">
                <a:solidFill>
                  <a:srgbClr val="0070C0"/>
                </a:solidFill>
                <a:latin typeface="Book Antiqua" pitchFamily="18" charset="0"/>
                <a:ea typeface="Arial Unicode MS" pitchFamily="34" charset="-128"/>
                <a:cs typeface="Arial Unicode MS" pitchFamily="34" charset="-128"/>
              </a:rPr>
              <a:t>la_machine</a:t>
            </a:r>
            <a:r>
              <a:rPr lang="fr-FR" sz="1600" dirty="0">
                <a:solidFill>
                  <a:srgbClr val="0070C0"/>
                </a:solidFill>
                <a:latin typeface="Book Antiqua" pitchFamily="18" charset="0"/>
                <a:ea typeface="Arial Unicode MS" pitchFamily="34" charset="-128"/>
                <a:cs typeface="Arial Unicode MS" pitchFamily="34" charset="-128"/>
              </a:rPr>
              <a:t>;  </a:t>
            </a:r>
          </a:p>
          <a:p>
            <a:pPr lvl="1" algn="just" eaLnBrk="1" hangingPunct="1">
              <a:buFont typeface="Wingdings" pitchFamily="2" charset="2"/>
              <a:buNone/>
            </a:pPr>
            <a:r>
              <a:rPr lang="fr-FR" sz="1600" dirty="0">
                <a:solidFill>
                  <a:srgbClr val="0070C0"/>
                </a:solidFill>
                <a:latin typeface="Book Antiqua" pitchFamily="18" charset="0"/>
                <a:ea typeface="Arial Unicode MS" pitchFamily="34" charset="-128"/>
                <a:cs typeface="Arial Unicode MS" pitchFamily="34" charset="-128"/>
              </a:rPr>
              <a:t>$user = </a:t>
            </a:r>
            <a:r>
              <a:rPr lang="fr-FR" sz="1600" dirty="0" err="1">
                <a:solidFill>
                  <a:srgbClr val="0070C0"/>
                </a:solidFill>
                <a:latin typeface="Book Antiqua" pitchFamily="18" charset="0"/>
                <a:ea typeface="Arial Unicode MS" pitchFamily="34" charset="-128"/>
                <a:cs typeface="Arial Unicode MS" pitchFamily="34" charset="-128"/>
              </a:rPr>
              <a:t>votre_login</a:t>
            </a:r>
            <a:r>
              <a:rPr lang="fr-FR" sz="1600" dirty="0">
                <a:solidFill>
                  <a:srgbClr val="0070C0"/>
                </a:solidFill>
                <a:latin typeface="Book Antiqua" pitchFamily="18" charset="0"/>
                <a:ea typeface="Arial Unicode MS" pitchFamily="34" charset="-128"/>
                <a:cs typeface="Arial Unicode MS" pitchFamily="34" charset="-128"/>
              </a:rPr>
              <a:t>;</a:t>
            </a:r>
          </a:p>
          <a:p>
            <a:pPr lvl="1" algn="just" eaLnBrk="1" hangingPunct="1">
              <a:buFont typeface="Wingdings" pitchFamily="2" charset="2"/>
              <a:buNone/>
            </a:pPr>
            <a:r>
              <a:rPr lang="fr-FR" sz="1600" dirty="0">
                <a:solidFill>
                  <a:srgbClr val="0070C0"/>
                </a:solidFill>
                <a:latin typeface="Book Antiqua" pitchFamily="18" charset="0"/>
                <a:ea typeface="Arial Unicode MS" pitchFamily="34" charset="-128"/>
                <a:cs typeface="Arial Unicode MS" pitchFamily="34" charset="-128"/>
              </a:rPr>
              <a:t>$</a:t>
            </a:r>
            <a:r>
              <a:rPr lang="fr-FR" sz="1600" dirty="0" err="1">
                <a:solidFill>
                  <a:srgbClr val="0070C0"/>
                </a:solidFill>
                <a:latin typeface="Book Antiqua" pitchFamily="18" charset="0"/>
                <a:ea typeface="Arial Unicode MS" pitchFamily="34" charset="-128"/>
                <a:cs typeface="Arial Unicode MS" pitchFamily="34" charset="-128"/>
              </a:rPr>
              <a:t>bdd</a:t>
            </a:r>
            <a:r>
              <a:rPr lang="fr-FR" sz="1600" dirty="0">
                <a:solidFill>
                  <a:srgbClr val="0070C0"/>
                </a:solidFill>
                <a:latin typeface="Book Antiqua" pitchFamily="18" charset="0"/>
                <a:ea typeface="Arial Unicode MS" pitchFamily="34" charset="-128"/>
                <a:cs typeface="Arial Unicode MS" pitchFamily="34" charset="-128"/>
              </a:rPr>
              <a:t> = </a:t>
            </a:r>
            <a:r>
              <a:rPr lang="fr-FR" sz="1600" dirty="0" err="1">
                <a:solidFill>
                  <a:srgbClr val="0070C0"/>
                </a:solidFill>
                <a:latin typeface="Book Antiqua" pitchFamily="18" charset="0"/>
                <a:ea typeface="Arial Unicode MS" pitchFamily="34" charset="-128"/>
                <a:cs typeface="Arial Unicode MS" pitchFamily="34" charset="-128"/>
              </a:rPr>
              <a:t>Nom_de_la_base_de_donnees</a:t>
            </a:r>
            <a:r>
              <a:rPr lang="fr-FR" sz="1600" dirty="0">
                <a:solidFill>
                  <a:srgbClr val="0070C0"/>
                </a:solidFill>
                <a:latin typeface="Book Antiqua" pitchFamily="18" charset="0"/>
                <a:ea typeface="Arial Unicode MS" pitchFamily="34" charset="-128"/>
                <a:cs typeface="Arial Unicode MS" pitchFamily="34" charset="-128"/>
              </a:rPr>
              <a:t>;</a:t>
            </a:r>
          </a:p>
          <a:p>
            <a:pPr lvl="1" algn="just" eaLnBrk="1" hangingPunct="1">
              <a:buFont typeface="Wingdings" pitchFamily="2" charset="2"/>
              <a:buNone/>
            </a:pPr>
            <a:r>
              <a:rPr lang="fr-FR" sz="1600" dirty="0">
                <a:solidFill>
                  <a:srgbClr val="0070C0"/>
                </a:solidFill>
                <a:latin typeface="Book Antiqua" pitchFamily="18" charset="0"/>
                <a:ea typeface="Arial Unicode MS" pitchFamily="34" charset="-128"/>
                <a:cs typeface="Arial Unicode MS" pitchFamily="34" charset="-128"/>
              </a:rPr>
              <a:t>$</a:t>
            </a:r>
            <a:r>
              <a:rPr lang="fr-FR" sz="1600" dirty="0" err="1">
                <a:solidFill>
                  <a:srgbClr val="0070C0"/>
                </a:solidFill>
                <a:latin typeface="Book Antiqua" pitchFamily="18" charset="0"/>
                <a:ea typeface="Arial Unicode MS" pitchFamily="34" charset="-128"/>
                <a:cs typeface="Arial Unicode MS" pitchFamily="34" charset="-128"/>
              </a:rPr>
              <a:t>password</a:t>
            </a:r>
            <a:r>
              <a:rPr lang="fr-FR" sz="1600" dirty="0">
                <a:solidFill>
                  <a:srgbClr val="0070C0"/>
                </a:solidFill>
                <a:latin typeface="Book Antiqua" pitchFamily="18" charset="0"/>
                <a:ea typeface="Arial Unicode MS" pitchFamily="34" charset="-128"/>
                <a:cs typeface="Arial Unicode MS" pitchFamily="34" charset="-128"/>
              </a:rPr>
              <a:t>  = </a:t>
            </a:r>
            <a:r>
              <a:rPr lang="fr-FR" sz="1600" dirty="0" err="1">
                <a:solidFill>
                  <a:srgbClr val="0070C0"/>
                </a:solidFill>
                <a:latin typeface="Book Antiqua" pitchFamily="18" charset="0"/>
                <a:ea typeface="Arial Unicode MS" pitchFamily="34" charset="-128"/>
                <a:cs typeface="Arial Unicode MS" pitchFamily="34" charset="-128"/>
              </a:rPr>
              <a:t>Mot_de_passe</a:t>
            </a:r>
            <a:r>
              <a:rPr lang="fr-FR" sz="1600" dirty="0">
                <a:solidFill>
                  <a:srgbClr val="0070C0"/>
                </a:solidFill>
                <a:latin typeface="Book Antiqua" pitchFamily="18" charset="0"/>
                <a:ea typeface="Arial Unicode MS" pitchFamily="34" charset="-128"/>
                <a:cs typeface="Arial Unicode MS" pitchFamily="34" charset="-128"/>
              </a:rPr>
              <a:t>;</a:t>
            </a:r>
          </a:p>
          <a:p>
            <a:pPr lvl="1" algn="just" eaLnBrk="1" hangingPunct="1">
              <a:buFont typeface="Wingdings" pitchFamily="2" charset="2"/>
              <a:buNone/>
            </a:pPr>
            <a:r>
              <a:rPr lang="fr-FR" sz="1600" dirty="0">
                <a:solidFill>
                  <a:srgbClr val="0070C0"/>
                </a:solidFill>
                <a:latin typeface="Book Antiqua" pitchFamily="18" charset="0"/>
                <a:ea typeface="Arial Unicode MS" pitchFamily="34" charset="-128"/>
                <a:cs typeface="Arial Unicode MS" pitchFamily="34" charset="-128"/>
              </a:rPr>
              <a:t>// Connexion au serveur</a:t>
            </a:r>
          </a:p>
          <a:p>
            <a:pPr lvl="1" algn="just" eaLnBrk="1" hangingPunct="1">
              <a:buFont typeface="Wingdings" pitchFamily="2" charset="2"/>
              <a:buNone/>
            </a:pPr>
            <a:r>
              <a:rPr lang="fr-FR" sz="1600" dirty="0" err="1">
                <a:solidFill>
                  <a:srgbClr val="0070C0"/>
                </a:solidFill>
                <a:latin typeface="Book Antiqua" pitchFamily="18" charset="0"/>
                <a:ea typeface="Arial Unicode MS" pitchFamily="34" charset="-128"/>
                <a:cs typeface="Arial Unicode MS" pitchFamily="34" charset="-128"/>
              </a:rPr>
              <a:t>mysql_connect</a:t>
            </a:r>
            <a:r>
              <a:rPr lang="fr-FR" sz="1600" dirty="0">
                <a:solidFill>
                  <a:srgbClr val="0070C0"/>
                </a:solidFill>
                <a:latin typeface="Book Antiqua" pitchFamily="18" charset="0"/>
                <a:ea typeface="Arial Unicode MS" pitchFamily="34" charset="-128"/>
                <a:cs typeface="Arial Unicode MS" pitchFamily="34" charset="-128"/>
              </a:rPr>
              <a:t>($host, $user,$</a:t>
            </a:r>
            <a:r>
              <a:rPr lang="fr-FR" sz="1600" dirty="0" err="1">
                <a:solidFill>
                  <a:srgbClr val="0070C0"/>
                </a:solidFill>
                <a:latin typeface="Book Antiqua" pitchFamily="18" charset="0"/>
                <a:ea typeface="Arial Unicode MS" pitchFamily="34" charset="-128"/>
                <a:cs typeface="Arial Unicode MS" pitchFamily="34" charset="-128"/>
              </a:rPr>
              <a:t>password</a:t>
            </a:r>
            <a:r>
              <a:rPr lang="fr-FR" sz="1600" dirty="0">
                <a:solidFill>
                  <a:srgbClr val="0070C0"/>
                </a:solidFill>
                <a:latin typeface="Book Antiqua" pitchFamily="18" charset="0"/>
                <a:ea typeface="Arial Unicode MS" pitchFamily="34" charset="-128"/>
                <a:cs typeface="Arial Unicode MS" pitchFamily="34" charset="-128"/>
              </a:rPr>
              <a:t>) or die("erreur de connexion au serveur");</a:t>
            </a:r>
          </a:p>
          <a:p>
            <a:pPr lvl="1" algn="just" eaLnBrk="1" hangingPunct="1">
              <a:buFont typeface="Wingdings" pitchFamily="2" charset="2"/>
              <a:buNone/>
            </a:pPr>
            <a:r>
              <a:rPr lang="fr-FR" sz="1600" dirty="0" err="1">
                <a:solidFill>
                  <a:srgbClr val="0070C0"/>
                </a:solidFill>
                <a:latin typeface="Book Antiqua" pitchFamily="18" charset="0"/>
                <a:ea typeface="Arial Unicode MS" pitchFamily="34" charset="-128"/>
                <a:cs typeface="Arial Unicode MS" pitchFamily="34" charset="-128"/>
              </a:rPr>
              <a:t>mysql_select_db</a:t>
            </a:r>
            <a:r>
              <a:rPr lang="fr-FR" sz="1600" dirty="0">
                <a:solidFill>
                  <a:srgbClr val="0070C0"/>
                </a:solidFill>
                <a:latin typeface="Book Antiqua" pitchFamily="18" charset="0"/>
                <a:ea typeface="Arial Unicode MS" pitchFamily="34" charset="-128"/>
                <a:cs typeface="Arial Unicode MS" pitchFamily="34" charset="-128"/>
              </a:rPr>
              <a:t>($</a:t>
            </a:r>
            <a:r>
              <a:rPr lang="fr-FR" sz="1600" dirty="0" err="1">
                <a:solidFill>
                  <a:srgbClr val="0070C0"/>
                </a:solidFill>
                <a:latin typeface="Book Antiqua" pitchFamily="18" charset="0"/>
                <a:ea typeface="Arial Unicode MS" pitchFamily="34" charset="-128"/>
                <a:cs typeface="Arial Unicode MS" pitchFamily="34" charset="-128"/>
              </a:rPr>
              <a:t>bdd</a:t>
            </a:r>
            <a:r>
              <a:rPr lang="fr-FR" sz="1600" dirty="0">
                <a:solidFill>
                  <a:srgbClr val="0070C0"/>
                </a:solidFill>
                <a:latin typeface="Book Antiqua" pitchFamily="18" charset="0"/>
                <a:ea typeface="Arial Unicode MS" pitchFamily="34" charset="-128"/>
                <a:cs typeface="Arial Unicode MS" pitchFamily="34" charset="-128"/>
              </a:rPr>
              <a:t>) or die("erreur de connexion a la base de </a:t>
            </a:r>
            <a:r>
              <a:rPr lang="fr-FR" sz="1600" dirty="0" err="1">
                <a:solidFill>
                  <a:srgbClr val="0070C0"/>
                </a:solidFill>
                <a:latin typeface="Book Antiqua" pitchFamily="18" charset="0"/>
                <a:ea typeface="Arial Unicode MS" pitchFamily="34" charset="-128"/>
                <a:cs typeface="Arial Unicode MS" pitchFamily="34" charset="-128"/>
              </a:rPr>
              <a:t>donnees</a:t>
            </a:r>
            <a:r>
              <a:rPr lang="fr-FR" sz="1600" dirty="0">
                <a:solidFill>
                  <a:srgbClr val="0070C0"/>
                </a:solidFill>
                <a:latin typeface="Book Antiqua" pitchFamily="18" charset="0"/>
                <a:ea typeface="Arial Unicode MS" pitchFamily="34" charset="-128"/>
                <a:cs typeface="Arial Unicode MS" pitchFamily="34" charset="-128"/>
              </a:rPr>
              <a:t>");</a:t>
            </a:r>
            <a:endParaRPr lang="en-GB" sz="1600" dirty="0">
              <a:solidFill>
                <a:srgbClr val="0070C0"/>
              </a:solidFill>
            </a:endParaRPr>
          </a:p>
        </p:txBody>
      </p:sp>
    </p:spTree>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1245815" y="-24"/>
            <a:ext cx="11063703" cy="1000132"/>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161795" name="Rectangle 3"/>
          <p:cNvSpPr>
            <a:spLocks noGrp="1" noChangeArrowheads="1"/>
          </p:cNvSpPr>
          <p:nvPr>
            <p:ph sz="quarter" idx="1"/>
          </p:nvPr>
        </p:nvSpPr>
        <p:spPr>
          <a:xfrm>
            <a:off x="855562" y="1219200"/>
            <a:ext cx="10579275" cy="5638800"/>
          </a:xfrm>
          <a:ln>
            <a:solidFill>
              <a:srgbClr val="0000FF"/>
            </a:solidFill>
          </a:ln>
        </p:spPr>
        <p:txBody>
          <a:bodyPr/>
          <a:lstStyle/>
          <a:p>
            <a:pPr eaLnBrk="1" hangingPunct="1">
              <a:buFont typeface="Wingdings" pitchFamily="2" charset="2"/>
              <a:buNone/>
            </a:pPr>
            <a:r>
              <a:rPr lang="fr-FR" sz="1600" dirty="0">
                <a:solidFill>
                  <a:srgbClr val="0070C0"/>
                </a:solidFill>
                <a:latin typeface="Book Antiqua" pitchFamily="18" charset="0"/>
                <a:ea typeface="Arial Unicode MS" pitchFamily="34" charset="-128"/>
                <a:cs typeface="Arial Unicode MS" pitchFamily="34" charset="-128"/>
              </a:rPr>
              <a:t>	// </a:t>
            </a:r>
            <a:r>
              <a:rPr lang="fr-FR" sz="1600" dirty="0" err="1">
                <a:solidFill>
                  <a:srgbClr val="0070C0"/>
                </a:solidFill>
                <a:latin typeface="Book Antiqua" pitchFamily="18" charset="0"/>
                <a:ea typeface="Arial Unicode MS" pitchFamily="34" charset="-128"/>
                <a:cs typeface="Arial Unicode MS" pitchFamily="34" charset="-128"/>
              </a:rPr>
              <a:t>Creation</a:t>
            </a:r>
            <a:r>
              <a:rPr lang="fr-FR" sz="1600" dirty="0">
                <a:solidFill>
                  <a:srgbClr val="0070C0"/>
                </a:solidFill>
                <a:latin typeface="Book Antiqua" pitchFamily="18" charset="0"/>
                <a:ea typeface="Arial Unicode MS" pitchFamily="34" charset="-128"/>
                <a:cs typeface="Arial Unicode MS" pitchFamily="34" charset="-128"/>
              </a:rPr>
              <a:t> et envoi de la </a:t>
            </a:r>
            <a:r>
              <a:rPr lang="fr-FR" sz="1600" dirty="0" err="1">
                <a:solidFill>
                  <a:srgbClr val="0070C0"/>
                </a:solidFill>
                <a:latin typeface="Book Antiqua" pitchFamily="18" charset="0"/>
                <a:ea typeface="Arial Unicode MS" pitchFamily="34" charset="-128"/>
                <a:cs typeface="Arial Unicode MS" pitchFamily="34" charset="-128"/>
              </a:rPr>
              <a:t>requete</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$query = "SELECT </a:t>
            </a:r>
            <a:r>
              <a:rPr lang="en-GB" sz="1600" dirty="0" err="1">
                <a:solidFill>
                  <a:srgbClr val="0070C0"/>
                </a:solidFill>
                <a:latin typeface="Book Antiqua" pitchFamily="18" charset="0"/>
                <a:ea typeface="Arial Unicode MS" pitchFamily="34" charset="-128"/>
                <a:cs typeface="Arial Unicode MS" pitchFamily="34" charset="-128"/>
              </a:rPr>
              <a:t>nom,url</a:t>
            </a:r>
            <a:r>
              <a:rPr lang="en-GB" sz="1600" dirty="0">
                <a:solidFill>
                  <a:srgbClr val="0070C0"/>
                </a:solidFill>
                <a:latin typeface="Book Antiqua" pitchFamily="18" charset="0"/>
                <a:ea typeface="Arial Unicode MS" pitchFamily="34" charset="-128"/>
                <a:cs typeface="Arial Unicode MS" pitchFamily="34" charset="-128"/>
              </a:rPr>
              <a:t> FROM sites ORDER BY nom";</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$result = </a:t>
            </a:r>
            <a:r>
              <a:rPr lang="en-GB" sz="1600" dirty="0" err="1">
                <a:solidFill>
                  <a:srgbClr val="0070C0"/>
                </a:solidFill>
                <a:latin typeface="Book Antiqua" pitchFamily="18" charset="0"/>
                <a:ea typeface="Arial Unicode MS" pitchFamily="34" charset="-128"/>
                <a:cs typeface="Arial Unicode MS" pitchFamily="34" charset="-128"/>
              </a:rPr>
              <a:t>mysql_query</a:t>
            </a:r>
            <a:r>
              <a:rPr lang="en-GB" sz="1600" dirty="0">
                <a:solidFill>
                  <a:srgbClr val="0070C0"/>
                </a:solidFill>
                <a:latin typeface="Book Antiqua" pitchFamily="18" charset="0"/>
                <a:ea typeface="Arial Unicode MS" pitchFamily="34" charset="-128"/>
                <a:cs typeface="Arial Unicode MS" pitchFamily="34" charset="-128"/>
              </a:rPr>
              <a:t>($query);</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 Recuperation des </a:t>
            </a:r>
            <a:r>
              <a:rPr lang="en-GB" sz="1600" dirty="0" err="1">
                <a:solidFill>
                  <a:srgbClr val="0070C0"/>
                </a:solidFill>
                <a:latin typeface="Book Antiqua" pitchFamily="18" charset="0"/>
                <a:ea typeface="Arial Unicode MS" pitchFamily="34" charset="-128"/>
                <a:cs typeface="Arial Unicode MS" pitchFamily="34" charset="-128"/>
              </a:rPr>
              <a:t>resultats</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while($row = </a:t>
            </a:r>
            <a:r>
              <a:rPr lang="en-GB" sz="1600" dirty="0" err="1">
                <a:solidFill>
                  <a:srgbClr val="0070C0"/>
                </a:solidFill>
                <a:latin typeface="Book Antiqua" pitchFamily="18" charset="0"/>
                <a:ea typeface="Arial Unicode MS" pitchFamily="34" charset="-128"/>
                <a:cs typeface="Arial Unicode MS" pitchFamily="34" charset="-128"/>
              </a:rPr>
              <a:t>mysql_fetch_row</a:t>
            </a:r>
            <a:r>
              <a:rPr lang="en-GB" sz="1600" dirty="0">
                <a:solidFill>
                  <a:srgbClr val="0070C0"/>
                </a:solidFill>
                <a:latin typeface="Book Antiqua" pitchFamily="18" charset="0"/>
                <a:ea typeface="Arial Unicode MS" pitchFamily="34" charset="-128"/>
                <a:cs typeface="Arial Unicode MS" pitchFamily="34" charset="-128"/>
              </a:rPr>
              <a:t>($result)){</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$Nom = $row[0];</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a:t>
            </a:r>
            <a:r>
              <a:rPr lang="en-GB" sz="1600" dirty="0" err="1">
                <a:solidFill>
                  <a:srgbClr val="0070C0"/>
                </a:solidFill>
                <a:latin typeface="Book Antiqua" pitchFamily="18" charset="0"/>
                <a:ea typeface="Arial Unicode MS" pitchFamily="34" charset="-128"/>
                <a:cs typeface="Arial Unicode MS" pitchFamily="34" charset="-128"/>
              </a:rPr>
              <a:t>Url</a:t>
            </a:r>
            <a:r>
              <a:rPr lang="en-GB" sz="1600" dirty="0">
                <a:solidFill>
                  <a:srgbClr val="0070C0"/>
                </a:solidFill>
                <a:latin typeface="Book Antiqua" pitchFamily="18" charset="0"/>
                <a:ea typeface="Arial Unicode MS" pitchFamily="34" charset="-128"/>
                <a:cs typeface="Arial Unicode MS" pitchFamily="34" charset="-128"/>
              </a:rPr>
              <a:t> = $row[1];</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echo "&lt;</a:t>
            </a:r>
            <a:r>
              <a:rPr lang="en-GB" sz="1600" dirty="0" err="1">
                <a:solidFill>
                  <a:srgbClr val="0070C0"/>
                </a:solidFill>
                <a:latin typeface="Book Antiqua" pitchFamily="18" charset="0"/>
                <a:ea typeface="Arial Unicode MS" pitchFamily="34" charset="-128"/>
                <a:cs typeface="Arial Unicode MS" pitchFamily="34" charset="-128"/>
              </a:rPr>
              <a:t>tr</a:t>
            </a:r>
            <a:r>
              <a:rPr lang="en-GB" sz="1600" dirty="0">
                <a:solidFill>
                  <a:srgbClr val="0070C0"/>
                </a:solidFill>
                <a:latin typeface="Book Antiqua" pitchFamily="18" charset="0"/>
                <a:ea typeface="Arial Unicode MS" pitchFamily="34" charset="-128"/>
                <a:cs typeface="Arial Unicode MS" pitchFamily="34" charset="-128"/>
              </a:rPr>
              <a:t>&gt;\n</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&lt;td&gt;&lt;a </a:t>
            </a:r>
            <a:r>
              <a:rPr lang="en-GB" sz="1600" dirty="0" err="1">
                <a:solidFill>
                  <a:srgbClr val="0070C0"/>
                </a:solidFill>
                <a:latin typeface="Book Antiqua" pitchFamily="18" charset="0"/>
                <a:ea typeface="Arial Unicode MS" pitchFamily="34" charset="-128"/>
                <a:cs typeface="Arial Unicode MS" pitchFamily="34" charset="-128"/>
              </a:rPr>
              <a:t>href</a:t>
            </a:r>
            <a:r>
              <a:rPr lang="en-GB" sz="1600" dirty="0">
                <a:solidFill>
                  <a:srgbClr val="0070C0"/>
                </a:solidFill>
                <a:latin typeface="Book Antiqua" pitchFamily="18" charset="0"/>
                <a:ea typeface="Arial Unicode MS" pitchFamily="34" charset="-128"/>
                <a:cs typeface="Arial Unicode MS" pitchFamily="34" charset="-128"/>
              </a:rPr>
              <a:t>=\"$</a:t>
            </a:r>
            <a:r>
              <a:rPr lang="en-GB" sz="1600" dirty="0" err="1">
                <a:solidFill>
                  <a:srgbClr val="0070C0"/>
                </a:solidFill>
                <a:latin typeface="Book Antiqua" pitchFamily="18" charset="0"/>
                <a:ea typeface="Arial Unicode MS" pitchFamily="34" charset="-128"/>
                <a:cs typeface="Arial Unicode MS" pitchFamily="34" charset="-128"/>
              </a:rPr>
              <a:t>Url</a:t>
            </a:r>
            <a:r>
              <a:rPr lang="en-GB" sz="1600" dirty="0">
                <a:solidFill>
                  <a:srgbClr val="0070C0"/>
                </a:solidFill>
                <a:latin typeface="Book Antiqua" pitchFamily="18" charset="0"/>
                <a:ea typeface="Arial Unicode MS" pitchFamily="34" charset="-128"/>
                <a:cs typeface="Arial Unicode MS" pitchFamily="34" charset="-128"/>
              </a:rPr>
              <a:t>\"&gt;$Nom&lt;/a&gt;&lt;/td&gt;\n</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&lt;td&gt;$</a:t>
            </a:r>
            <a:r>
              <a:rPr lang="en-GB" sz="1600" dirty="0" err="1">
                <a:solidFill>
                  <a:srgbClr val="0070C0"/>
                </a:solidFill>
                <a:latin typeface="Book Antiqua" pitchFamily="18" charset="0"/>
                <a:ea typeface="Arial Unicode MS" pitchFamily="34" charset="-128"/>
                <a:cs typeface="Arial Unicode MS" pitchFamily="34" charset="-128"/>
              </a:rPr>
              <a:t>Url</a:t>
            </a:r>
            <a:r>
              <a:rPr lang="en-GB" sz="1600" dirty="0">
                <a:solidFill>
                  <a:srgbClr val="0070C0"/>
                </a:solidFill>
                <a:latin typeface="Book Antiqua" pitchFamily="18" charset="0"/>
                <a:ea typeface="Arial Unicode MS" pitchFamily="34" charset="-128"/>
                <a:cs typeface="Arial Unicode MS" pitchFamily="34" charset="-128"/>
              </a:rPr>
              <a:t>&lt;/td&gt;\n</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fr-FR" sz="1600" dirty="0">
                <a:solidFill>
                  <a:srgbClr val="0070C0"/>
                </a:solidFill>
                <a:latin typeface="Book Antiqua" pitchFamily="18" charset="0"/>
                <a:ea typeface="Arial Unicode MS" pitchFamily="34" charset="-128"/>
                <a:cs typeface="Arial Unicode MS" pitchFamily="34" charset="-128"/>
              </a:rPr>
              <a:t>&lt;/tr&gt;\n";</a:t>
            </a:r>
          </a:p>
          <a:p>
            <a:pPr lvl="1" algn="just" eaLnBrk="1" hangingPunct="1">
              <a:buFont typeface="Wingdings" pitchFamily="2" charset="2"/>
              <a:buNone/>
            </a:pPr>
            <a:r>
              <a:rPr lang="fr-FR" sz="1600" dirty="0">
                <a:solidFill>
                  <a:srgbClr val="0070C0"/>
                </a:solidFill>
                <a:latin typeface="Book Antiqua" pitchFamily="18" charset="0"/>
                <a:ea typeface="Arial Unicode MS" pitchFamily="34" charset="-128"/>
                <a:cs typeface="Arial Unicode MS" pitchFamily="34" charset="-128"/>
              </a:rPr>
              <a:t>}</a:t>
            </a:r>
          </a:p>
          <a:p>
            <a:pPr lvl="1" algn="just" eaLnBrk="1" hangingPunct="1">
              <a:buFont typeface="Wingdings" pitchFamily="2" charset="2"/>
              <a:buNone/>
            </a:pPr>
            <a:r>
              <a:rPr lang="fr-FR" sz="1600" dirty="0">
                <a:solidFill>
                  <a:srgbClr val="0070C0"/>
                </a:solidFill>
                <a:latin typeface="Book Antiqua" pitchFamily="18" charset="0"/>
                <a:ea typeface="Arial Unicode MS" pitchFamily="34" charset="-128"/>
                <a:cs typeface="Arial Unicode MS" pitchFamily="34" charset="-128"/>
              </a:rPr>
              <a:t>// Déconnexion de la base de données</a:t>
            </a:r>
          </a:p>
          <a:p>
            <a:pPr lvl="1" algn="just" eaLnBrk="1" hangingPunct="1">
              <a:buFont typeface="Wingdings" pitchFamily="2" charset="2"/>
              <a:buNone/>
            </a:pPr>
            <a:r>
              <a:rPr lang="en-GB" sz="1600" dirty="0" err="1">
                <a:solidFill>
                  <a:srgbClr val="0070C0"/>
                </a:solidFill>
                <a:latin typeface="Book Antiqua" pitchFamily="18" charset="0"/>
                <a:ea typeface="Arial Unicode MS" pitchFamily="34" charset="-128"/>
                <a:cs typeface="Arial Unicode MS" pitchFamily="34" charset="-128"/>
              </a:rPr>
              <a:t>mysql_close</a:t>
            </a:r>
            <a:r>
              <a:rPr lang="en-GB" sz="1600" dirty="0">
                <a:solidFill>
                  <a:srgbClr val="0070C0"/>
                </a:solidFill>
                <a:latin typeface="Book Antiqua" pitchFamily="18" charset="0"/>
                <a:ea typeface="Arial Unicode MS" pitchFamily="34" charset="-128"/>
                <a:cs typeface="Arial Unicode MS" pitchFamily="34" charset="-128"/>
              </a:rPr>
              <a:t>();</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?&gt;</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&lt;/</a:t>
            </a:r>
            <a:r>
              <a:rPr lang="en-GB" sz="1600" dirty="0" err="1">
                <a:solidFill>
                  <a:srgbClr val="0070C0"/>
                </a:solidFill>
                <a:latin typeface="Book Antiqua" pitchFamily="18" charset="0"/>
                <a:ea typeface="Arial Unicode MS" pitchFamily="34" charset="-128"/>
                <a:cs typeface="Arial Unicode MS" pitchFamily="34" charset="-128"/>
              </a:rPr>
              <a:t>tr</a:t>
            </a:r>
            <a:r>
              <a:rPr lang="en-GB" sz="1600" dirty="0">
                <a:solidFill>
                  <a:srgbClr val="0070C0"/>
                </a:solidFill>
                <a:latin typeface="Book Antiqua" pitchFamily="18" charset="0"/>
                <a:ea typeface="Arial Unicode MS" pitchFamily="34" charset="-128"/>
                <a:cs typeface="Arial Unicode MS" pitchFamily="34" charset="-128"/>
              </a:rPr>
              <a:t>&gt;</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&lt;/table&gt;</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&lt;/body&gt;</a:t>
            </a:r>
            <a:endParaRPr lang="fr-FR" sz="1600" dirty="0">
              <a:solidFill>
                <a:srgbClr val="0070C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r>
              <a:rPr lang="en-GB" sz="1600" dirty="0">
                <a:solidFill>
                  <a:srgbClr val="0070C0"/>
                </a:solidFill>
                <a:latin typeface="Book Antiqua" pitchFamily="18" charset="0"/>
                <a:ea typeface="Arial Unicode MS" pitchFamily="34" charset="-128"/>
                <a:cs typeface="Arial Unicode MS" pitchFamily="34" charset="-128"/>
              </a:rPr>
              <a:t>&lt;/html&gt;</a:t>
            </a:r>
            <a:endParaRPr lang="en-GB" sz="1600" dirty="0">
              <a:solidFill>
                <a:srgbClr val="0070C0"/>
              </a:solidFill>
              <a:latin typeface="Book Antiqua" pitchFamily="18" charset="0"/>
            </a:endParaRPr>
          </a:p>
        </p:txBody>
      </p:sp>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1236628" y="-24"/>
            <a:ext cx="10818545" cy="1066800"/>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294915" name="Rectangle 3"/>
          <p:cNvSpPr>
            <a:spLocks noGrp="1" noChangeArrowheads="1"/>
          </p:cNvSpPr>
          <p:nvPr>
            <p:ph sz="quarter" idx="1"/>
          </p:nvPr>
        </p:nvSpPr>
        <p:spPr>
          <a:xfrm>
            <a:off x="1158739" y="1371600"/>
            <a:ext cx="10579275" cy="4800600"/>
          </a:xfrm>
        </p:spPr>
        <p:txBody>
          <a:bodyPr>
            <a:normAutofit/>
          </a:bodyPr>
          <a:lstStyle/>
          <a:p>
            <a:pPr marL="274320" indent="-274320" eaLnBrk="1" fontAlgn="auto" hangingPunct="1">
              <a:lnSpc>
                <a:spcPct val="90000"/>
              </a:lnSpc>
              <a:spcAft>
                <a:spcPts val="0"/>
              </a:spcAft>
              <a:buFont typeface="Wingdings"/>
              <a:buChar char=""/>
              <a:defRPr/>
            </a:pPr>
            <a:r>
              <a:rPr lang="fr-FR" dirty="0">
                <a:latin typeface="Book Antiqua" pitchFamily="18" charset="0"/>
                <a:cs typeface="Times New Roman" pitchFamily="18" charset="0"/>
              </a:rPr>
              <a:t>Les propriétés de colonnes</a:t>
            </a:r>
            <a:r>
              <a:rPr lang="en-GB" dirty="0"/>
              <a:t> </a:t>
            </a:r>
            <a:endParaRPr lang="fr-FR" dirty="0"/>
          </a:p>
          <a:p>
            <a:pPr marL="640080" lvl="1" indent="-274320" algn="just" eaLnBrk="1" fontAlgn="auto" hangingPunct="1">
              <a:lnSpc>
                <a:spcPct val="90000"/>
              </a:lnSpc>
              <a:spcAft>
                <a:spcPts val="0"/>
              </a:spcAft>
              <a:buFont typeface="Wingdings 2"/>
              <a:buChar char=""/>
              <a:defRPr/>
            </a:pPr>
            <a:r>
              <a:rPr lang="fr-FR" sz="2000" dirty="0">
                <a:latin typeface="Book Antiqua" pitchFamily="18" charset="0"/>
                <a:ea typeface="Arial Unicode MS" pitchFamily="34" charset="-128"/>
                <a:cs typeface="Arial Unicode MS" pitchFamily="34" charset="-128"/>
              </a:rPr>
              <a:t>Certaines instructions permettent de récupérer diverses informations à propos des champs d'une table résultant d'une requête SQL. </a:t>
            </a:r>
          </a:p>
          <a:p>
            <a:pPr lvl="2" indent="-182880" algn="just" eaLnBrk="1" fontAlgn="auto" hangingPunct="1">
              <a:lnSpc>
                <a:spcPct val="90000"/>
              </a:lnSpc>
              <a:spcAft>
                <a:spcPts val="0"/>
              </a:spcAft>
              <a:buClr>
                <a:schemeClr val="accent1">
                  <a:shade val="75000"/>
                </a:schemeClr>
              </a:buClr>
              <a:buFont typeface="Wingdings"/>
              <a:buChar char=""/>
              <a:defRPr/>
            </a:pPr>
            <a:r>
              <a:rPr lang="fr-FR" sz="1800" dirty="0">
                <a:latin typeface="Book Antiqua" pitchFamily="18" charset="0"/>
                <a:ea typeface="Arial Unicode MS" pitchFamily="34" charset="-128"/>
                <a:cs typeface="Arial Unicode MS" pitchFamily="34" charset="-128"/>
              </a:rPr>
              <a:t>L</a:t>
            </a:r>
            <a:r>
              <a:rPr lang="fr-FR" sz="1800" b="1" dirty="0">
                <a:latin typeface="Book Antiqua" pitchFamily="18" charset="0"/>
                <a:ea typeface="Arial Unicode MS" pitchFamily="34" charset="-128"/>
                <a:cs typeface="Arial Unicode MS" pitchFamily="34" charset="-128"/>
              </a:rPr>
              <a:t>e nom d'un champ</a:t>
            </a:r>
            <a:r>
              <a:rPr lang="fr-FR" sz="1800" dirty="0">
                <a:latin typeface="Book Antiqua" pitchFamily="18" charset="0"/>
                <a:ea typeface="Arial Unicode MS" pitchFamily="34" charset="-128"/>
                <a:cs typeface="Arial Unicode MS" pitchFamily="34" charset="-128"/>
              </a:rPr>
              <a:t> peut être retourné par l'intermédiaire de certaines fonctions.</a:t>
            </a:r>
          </a:p>
          <a:p>
            <a:pPr marL="640080" lvl="1" indent="-274320" algn="just" eaLnBrk="1" fontAlgn="auto" hangingPunct="1">
              <a:lnSpc>
                <a:spcPct val="90000"/>
              </a:lnSpc>
              <a:spcAft>
                <a:spcPts val="0"/>
              </a:spcAft>
              <a:buFont typeface="Wingdings" pitchFamily="2" charset="2"/>
              <a:buNone/>
              <a:defRPr/>
            </a:pPr>
            <a:endParaRPr lang="fr-FR" sz="800" dirty="0">
              <a:latin typeface="Book Antiqua" pitchFamily="18" charset="0"/>
              <a:ea typeface="Arial Unicode MS" pitchFamily="34" charset="-128"/>
              <a:cs typeface="Arial Unicode MS" pitchFamily="34" charset="-128"/>
            </a:endParaRPr>
          </a:p>
          <a:p>
            <a:pPr marL="1188720" lvl="3" indent="-182880" algn="just" eaLnBrk="1" fontAlgn="auto" hangingPunct="1">
              <a:lnSpc>
                <a:spcPct val="90000"/>
              </a:lnSpc>
              <a:spcAft>
                <a:spcPts val="0"/>
              </a:spcAft>
              <a:buClr>
                <a:schemeClr val="accent1">
                  <a:tint val="60000"/>
                </a:schemeClr>
              </a:buClr>
              <a:buFontTx/>
              <a:buNone/>
              <a:defRPr/>
            </a:pPr>
            <a:r>
              <a:rPr lang="en-GB" sz="1600" dirty="0">
                <a:solidFill>
                  <a:schemeClr val="hlink"/>
                </a:solidFill>
                <a:latin typeface="Book Antiqua" pitchFamily="18" charset="0"/>
                <a:ea typeface="Arial Unicode MS" pitchFamily="34" charset="-128"/>
                <a:cs typeface="Arial Unicode MS" pitchFamily="34" charset="-128"/>
              </a:rPr>
              <a:t>$nom = </a:t>
            </a:r>
            <a:r>
              <a:rPr lang="en-GB" sz="1600" b="1" dirty="0" err="1">
                <a:solidFill>
                  <a:schemeClr val="hlink"/>
                </a:solidFill>
                <a:latin typeface="Book Antiqua" pitchFamily="18" charset="0"/>
                <a:ea typeface="Arial Unicode MS" pitchFamily="34" charset="-128"/>
                <a:cs typeface="Arial Unicode MS" pitchFamily="34" charset="-128"/>
              </a:rPr>
              <a:t>msql_fieldname</a:t>
            </a:r>
            <a:r>
              <a:rPr lang="en-GB" sz="1600" b="1" dirty="0">
                <a:solidFill>
                  <a:schemeClr val="hlink"/>
                </a:solidFill>
                <a:latin typeface="Book Antiqua" pitchFamily="18" charset="0"/>
                <a:ea typeface="Arial Unicode MS" pitchFamily="34" charset="-128"/>
                <a:cs typeface="Arial Unicode MS" pitchFamily="34" charset="-128"/>
              </a:rPr>
              <a:t>(</a:t>
            </a:r>
            <a:r>
              <a:rPr lang="en-GB" sz="1600" dirty="0">
                <a:solidFill>
                  <a:schemeClr val="hlink"/>
                </a:solidFill>
                <a:latin typeface="Book Antiqua" pitchFamily="18" charset="0"/>
                <a:ea typeface="Arial Unicode MS" pitchFamily="34" charset="-128"/>
                <a:cs typeface="Arial Unicode MS" pitchFamily="34" charset="-128"/>
              </a:rPr>
              <a:t>$</a:t>
            </a:r>
            <a:r>
              <a:rPr lang="en-GB" sz="1600" dirty="0" err="1">
                <a:solidFill>
                  <a:schemeClr val="hlink"/>
                </a:solidFill>
                <a:latin typeface="Book Antiqua" pitchFamily="18" charset="0"/>
                <a:ea typeface="Arial Unicode MS" pitchFamily="34" charset="-128"/>
                <a:cs typeface="Arial Unicode MS" pitchFamily="34" charset="-128"/>
              </a:rPr>
              <a:t>id_resultat</a:t>
            </a:r>
            <a:r>
              <a:rPr lang="en-GB" sz="1600" dirty="0">
                <a:solidFill>
                  <a:schemeClr val="hlink"/>
                </a:solidFill>
                <a:latin typeface="Book Antiqua" pitchFamily="18" charset="0"/>
                <a:ea typeface="Arial Unicode MS" pitchFamily="34" charset="-128"/>
                <a:cs typeface="Arial Unicode MS" pitchFamily="34" charset="-128"/>
              </a:rPr>
              <a:t>, $</a:t>
            </a:r>
            <a:r>
              <a:rPr lang="en-GB" sz="1600" dirty="0" err="1">
                <a:solidFill>
                  <a:schemeClr val="hlink"/>
                </a:solidFill>
                <a:latin typeface="Book Antiqua" pitchFamily="18" charset="0"/>
                <a:ea typeface="Arial Unicode MS" pitchFamily="34" charset="-128"/>
                <a:cs typeface="Arial Unicode MS" pitchFamily="34" charset="-128"/>
              </a:rPr>
              <a:t>num_champ</a:t>
            </a:r>
            <a:r>
              <a:rPr lang="en-GB" sz="1600" b="1" dirty="0">
                <a:solidFill>
                  <a:schemeClr val="hlink"/>
                </a:solidFill>
                <a:latin typeface="Book Antiqua" pitchFamily="18" charset="0"/>
                <a:ea typeface="Arial Unicode MS" pitchFamily="34" charset="-128"/>
                <a:cs typeface="Arial Unicode MS" pitchFamily="34" charset="-128"/>
              </a:rPr>
              <a:t>)</a:t>
            </a:r>
            <a:r>
              <a:rPr lang="en-GB" sz="1600" dirty="0">
                <a:solidFill>
                  <a:schemeClr val="hlink"/>
                </a:solidFill>
                <a:latin typeface="Book Antiqua" pitchFamily="18" charset="0"/>
                <a:ea typeface="Arial Unicode MS" pitchFamily="34" charset="-128"/>
                <a:cs typeface="Arial Unicode MS" pitchFamily="34" charset="-128"/>
              </a:rPr>
              <a:t>;</a:t>
            </a:r>
            <a:endParaRPr lang="fr-FR" sz="1600" dirty="0">
              <a:solidFill>
                <a:schemeClr val="hlink"/>
              </a:solidFill>
              <a:latin typeface="Book Antiqua" pitchFamily="18" charset="0"/>
              <a:ea typeface="Arial Unicode MS" pitchFamily="34" charset="-128"/>
              <a:cs typeface="Arial Unicode MS" pitchFamily="34" charset="-128"/>
            </a:endParaRPr>
          </a:p>
          <a:p>
            <a:pPr marL="1188720" lvl="3" indent="-182880" algn="just" eaLnBrk="1" fontAlgn="auto" hangingPunct="1">
              <a:lnSpc>
                <a:spcPct val="90000"/>
              </a:lnSpc>
              <a:spcAft>
                <a:spcPts val="0"/>
              </a:spcAft>
              <a:buClr>
                <a:schemeClr val="accent1">
                  <a:tint val="60000"/>
                </a:schemeClr>
              </a:buClr>
              <a:buFontTx/>
              <a:buNone/>
              <a:defRPr/>
            </a:pPr>
            <a:r>
              <a:rPr lang="en-GB" sz="1600" dirty="0">
                <a:solidFill>
                  <a:srgbClr val="0347F1"/>
                </a:solidFill>
                <a:latin typeface="Book Antiqua" pitchFamily="18" charset="0"/>
                <a:ea typeface="Arial Unicode MS" pitchFamily="34" charset="-128"/>
                <a:cs typeface="Arial Unicode MS" pitchFamily="34" charset="-128"/>
              </a:rPr>
              <a:t>$nom = </a:t>
            </a:r>
            <a:r>
              <a:rPr lang="en-GB" sz="1600" b="1" dirty="0" err="1">
                <a:solidFill>
                  <a:srgbClr val="0347F1"/>
                </a:solidFill>
                <a:latin typeface="Book Antiqua" pitchFamily="18" charset="0"/>
                <a:ea typeface="Arial Unicode MS" pitchFamily="34" charset="-128"/>
                <a:cs typeface="Arial Unicode MS" pitchFamily="34" charset="-128"/>
              </a:rPr>
              <a:t>mysql_field_name</a:t>
            </a:r>
            <a:r>
              <a:rPr lang="en-GB" sz="1600" b="1" dirty="0">
                <a:solidFill>
                  <a:srgbClr val="0347F1"/>
                </a:solidFill>
                <a:latin typeface="Book Antiqua" pitchFamily="18" charset="0"/>
                <a:ea typeface="Arial Unicode MS" pitchFamily="34" charset="-128"/>
                <a:cs typeface="Arial Unicode MS" pitchFamily="34" charset="-128"/>
              </a:rPr>
              <a:t>(</a:t>
            </a:r>
            <a:r>
              <a:rPr lang="en-GB" sz="1600" dirty="0">
                <a:solidFill>
                  <a:srgbClr val="0347F1"/>
                </a:solidFill>
                <a:latin typeface="Book Antiqua" pitchFamily="18" charset="0"/>
                <a:ea typeface="Arial Unicode MS" pitchFamily="34" charset="-128"/>
                <a:cs typeface="Arial Unicode MS" pitchFamily="34" charset="-128"/>
              </a:rPr>
              <a:t>$</a:t>
            </a:r>
            <a:r>
              <a:rPr lang="en-GB" sz="1600" dirty="0" err="1">
                <a:solidFill>
                  <a:srgbClr val="0347F1"/>
                </a:solidFill>
                <a:latin typeface="Book Antiqua" pitchFamily="18" charset="0"/>
                <a:ea typeface="Arial Unicode MS" pitchFamily="34" charset="-128"/>
                <a:cs typeface="Arial Unicode MS" pitchFamily="34" charset="-128"/>
              </a:rPr>
              <a:t>id_resultat</a:t>
            </a:r>
            <a:r>
              <a:rPr lang="en-GB" sz="1600" dirty="0">
                <a:solidFill>
                  <a:srgbClr val="0347F1"/>
                </a:solidFill>
                <a:latin typeface="Book Antiqua" pitchFamily="18" charset="0"/>
                <a:ea typeface="Arial Unicode MS" pitchFamily="34" charset="-128"/>
                <a:cs typeface="Arial Unicode MS" pitchFamily="34" charset="-128"/>
              </a:rPr>
              <a:t>, $</a:t>
            </a:r>
            <a:r>
              <a:rPr lang="en-GB" sz="1600" dirty="0" err="1">
                <a:solidFill>
                  <a:srgbClr val="0347F1"/>
                </a:solidFill>
                <a:latin typeface="Book Antiqua" pitchFamily="18" charset="0"/>
                <a:ea typeface="Arial Unicode MS" pitchFamily="34" charset="-128"/>
                <a:cs typeface="Arial Unicode MS" pitchFamily="34" charset="-128"/>
              </a:rPr>
              <a:t>num_champ</a:t>
            </a:r>
            <a:r>
              <a:rPr lang="en-GB" sz="1600" b="1" dirty="0">
                <a:solidFill>
                  <a:srgbClr val="0347F1"/>
                </a:solidFill>
                <a:latin typeface="Book Antiqua" pitchFamily="18" charset="0"/>
                <a:ea typeface="Arial Unicode MS" pitchFamily="34" charset="-128"/>
                <a:cs typeface="Arial Unicode MS" pitchFamily="34" charset="-128"/>
              </a:rPr>
              <a:t>)</a:t>
            </a:r>
            <a:r>
              <a:rPr lang="en-GB" sz="1600" dirty="0">
                <a:solidFill>
                  <a:srgbClr val="0347F1"/>
                </a:solidFill>
                <a:latin typeface="Book Antiqua" pitchFamily="18" charset="0"/>
                <a:ea typeface="Arial Unicode MS" pitchFamily="34" charset="-128"/>
                <a:cs typeface="Arial Unicode MS" pitchFamily="34" charset="-128"/>
              </a:rPr>
              <a:t>;</a:t>
            </a:r>
            <a:endParaRPr lang="fr-FR" sz="1600" dirty="0">
              <a:solidFill>
                <a:srgbClr val="0347F1"/>
              </a:solidFill>
              <a:latin typeface="Book Antiqua" pitchFamily="18" charset="0"/>
              <a:ea typeface="Arial Unicode MS" pitchFamily="34" charset="-128"/>
              <a:cs typeface="Arial Unicode MS" pitchFamily="34" charset="-128"/>
            </a:endParaRPr>
          </a:p>
          <a:p>
            <a:pPr marL="1188720" lvl="3" indent="-182880" algn="just" eaLnBrk="1" fontAlgn="auto" hangingPunct="1">
              <a:lnSpc>
                <a:spcPct val="90000"/>
              </a:lnSpc>
              <a:spcAft>
                <a:spcPts val="0"/>
              </a:spcAft>
              <a:buClr>
                <a:schemeClr val="accent1">
                  <a:tint val="60000"/>
                </a:schemeClr>
              </a:buClr>
              <a:buFontTx/>
              <a:buNone/>
              <a:defRPr/>
            </a:pPr>
            <a:r>
              <a:rPr lang="fr-FR" sz="1600" dirty="0">
                <a:solidFill>
                  <a:schemeClr val="hlink"/>
                </a:solidFill>
                <a:latin typeface="Book Antiqua" pitchFamily="18" charset="0"/>
                <a:ea typeface="Arial Unicode MS" pitchFamily="34" charset="-128"/>
                <a:cs typeface="Arial Unicode MS" pitchFamily="34" charset="-128"/>
              </a:rPr>
              <a:t>$nom = </a:t>
            </a:r>
            <a:r>
              <a:rPr lang="fr-FR" sz="1600" b="1" dirty="0" err="1">
                <a:solidFill>
                  <a:schemeClr val="hlink"/>
                </a:solidFill>
                <a:latin typeface="Book Antiqua" pitchFamily="18" charset="0"/>
                <a:ea typeface="Arial Unicode MS" pitchFamily="34" charset="-128"/>
                <a:cs typeface="Arial Unicode MS" pitchFamily="34" charset="-128"/>
              </a:rPr>
              <a:t>ociColumnName</a:t>
            </a:r>
            <a:r>
              <a:rPr lang="fr-FR" sz="1600" b="1" dirty="0">
                <a:solidFill>
                  <a:schemeClr val="hlink"/>
                </a:solidFill>
                <a:latin typeface="Book Antiqua" pitchFamily="18" charset="0"/>
                <a:ea typeface="Arial Unicode MS" pitchFamily="34" charset="-128"/>
                <a:cs typeface="Arial Unicode MS" pitchFamily="34" charset="-128"/>
              </a:rPr>
              <a:t>(</a:t>
            </a:r>
            <a:r>
              <a:rPr lang="fr-FR" sz="1600" dirty="0">
                <a:solidFill>
                  <a:schemeClr val="hlink"/>
                </a:solidFill>
                <a:latin typeface="Book Antiqua" pitchFamily="18" charset="0"/>
                <a:ea typeface="Arial Unicode MS" pitchFamily="34" charset="-128"/>
                <a:cs typeface="Arial Unicode MS" pitchFamily="34" charset="-128"/>
              </a:rPr>
              <a:t>$</a:t>
            </a:r>
            <a:r>
              <a:rPr lang="fr-FR" sz="1600" dirty="0" err="1">
                <a:solidFill>
                  <a:schemeClr val="hlink"/>
                </a:solidFill>
                <a:latin typeface="Book Antiqua" pitchFamily="18" charset="0"/>
                <a:ea typeface="Arial Unicode MS" pitchFamily="34" charset="-128"/>
                <a:cs typeface="Arial Unicode MS" pitchFamily="34" charset="-128"/>
              </a:rPr>
              <a:t>id_resultat</a:t>
            </a:r>
            <a:r>
              <a:rPr lang="fr-FR" sz="1600" dirty="0">
                <a:solidFill>
                  <a:schemeClr val="hlink"/>
                </a:solidFill>
                <a:latin typeface="Book Antiqua" pitchFamily="18" charset="0"/>
                <a:ea typeface="Arial Unicode MS" pitchFamily="34" charset="-128"/>
                <a:cs typeface="Arial Unicode MS" pitchFamily="34" charset="-128"/>
              </a:rPr>
              <a:t>, $</a:t>
            </a:r>
            <a:r>
              <a:rPr lang="fr-FR" sz="1600" dirty="0" err="1">
                <a:solidFill>
                  <a:schemeClr val="hlink"/>
                </a:solidFill>
                <a:latin typeface="Book Antiqua" pitchFamily="18" charset="0"/>
                <a:ea typeface="Arial Unicode MS" pitchFamily="34" charset="-128"/>
                <a:cs typeface="Arial Unicode MS" pitchFamily="34" charset="-128"/>
              </a:rPr>
              <a:t>num_champ</a:t>
            </a:r>
            <a:r>
              <a:rPr lang="fr-FR" sz="1600" b="1" dirty="0">
                <a:solidFill>
                  <a:schemeClr val="hlink"/>
                </a:solidFill>
                <a:latin typeface="Book Antiqua" pitchFamily="18" charset="0"/>
                <a:ea typeface="Arial Unicode MS" pitchFamily="34" charset="-128"/>
                <a:cs typeface="Arial Unicode MS" pitchFamily="34" charset="-128"/>
              </a:rPr>
              <a:t>)</a:t>
            </a:r>
            <a:r>
              <a:rPr lang="fr-FR" sz="1600" dirty="0">
                <a:solidFill>
                  <a:schemeClr val="hlink"/>
                </a:solidFill>
                <a:latin typeface="Book Antiqua" pitchFamily="18" charset="0"/>
                <a:ea typeface="Arial Unicode MS" pitchFamily="34" charset="-128"/>
                <a:cs typeface="Arial Unicode MS" pitchFamily="34" charset="-128"/>
              </a:rPr>
              <a:t>;</a:t>
            </a:r>
          </a:p>
          <a:p>
            <a:pPr marL="1188720" lvl="3" indent="-182880" algn="just" eaLnBrk="1" fontAlgn="auto" hangingPunct="1">
              <a:lnSpc>
                <a:spcPct val="90000"/>
              </a:lnSpc>
              <a:spcAft>
                <a:spcPts val="0"/>
              </a:spcAft>
              <a:buClr>
                <a:schemeClr val="accent1">
                  <a:tint val="60000"/>
                </a:schemeClr>
              </a:buClr>
              <a:buFontTx/>
              <a:buNone/>
              <a:defRPr/>
            </a:pPr>
            <a:r>
              <a:rPr lang="fr-FR" sz="1600" dirty="0">
                <a:solidFill>
                  <a:schemeClr val="hlink"/>
                </a:solidFill>
                <a:latin typeface="Book Antiqua" pitchFamily="18" charset="0"/>
                <a:ea typeface="Arial Unicode MS" pitchFamily="34" charset="-128"/>
                <a:cs typeface="Arial Unicode MS" pitchFamily="34" charset="-128"/>
              </a:rPr>
              <a:t>$nom = </a:t>
            </a:r>
            <a:r>
              <a:rPr lang="fr-FR" sz="1600" b="1" dirty="0" err="1">
                <a:solidFill>
                  <a:schemeClr val="hlink"/>
                </a:solidFill>
                <a:latin typeface="Book Antiqua" pitchFamily="18" charset="0"/>
                <a:ea typeface="Arial Unicode MS" pitchFamily="34" charset="-128"/>
                <a:cs typeface="Arial Unicode MS" pitchFamily="34" charset="-128"/>
              </a:rPr>
              <a:t>pg_FieldName</a:t>
            </a:r>
            <a:r>
              <a:rPr lang="fr-FR" sz="1600" b="1" dirty="0">
                <a:solidFill>
                  <a:schemeClr val="hlink"/>
                </a:solidFill>
                <a:latin typeface="Book Antiqua" pitchFamily="18" charset="0"/>
                <a:ea typeface="Arial Unicode MS" pitchFamily="34" charset="-128"/>
                <a:cs typeface="Arial Unicode MS" pitchFamily="34" charset="-128"/>
              </a:rPr>
              <a:t>(</a:t>
            </a:r>
            <a:r>
              <a:rPr lang="fr-FR" sz="1600" dirty="0">
                <a:solidFill>
                  <a:schemeClr val="hlink"/>
                </a:solidFill>
                <a:latin typeface="Book Antiqua" pitchFamily="18" charset="0"/>
                <a:ea typeface="Arial Unicode MS" pitchFamily="34" charset="-128"/>
                <a:cs typeface="Arial Unicode MS" pitchFamily="34" charset="-128"/>
              </a:rPr>
              <a:t>$</a:t>
            </a:r>
            <a:r>
              <a:rPr lang="fr-FR" sz="1600" dirty="0" err="1">
                <a:solidFill>
                  <a:schemeClr val="hlink"/>
                </a:solidFill>
                <a:latin typeface="Book Antiqua" pitchFamily="18" charset="0"/>
                <a:ea typeface="Arial Unicode MS" pitchFamily="34" charset="-128"/>
                <a:cs typeface="Arial Unicode MS" pitchFamily="34" charset="-128"/>
              </a:rPr>
              <a:t>id_resultat</a:t>
            </a:r>
            <a:r>
              <a:rPr lang="fr-FR" sz="1600" dirty="0">
                <a:solidFill>
                  <a:schemeClr val="hlink"/>
                </a:solidFill>
                <a:latin typeface="Book Antiqua" pitchFamily="18" charset="0"/>
                <a:ea typeface="Arial Unicode MS" pitchFamily="34" charset="-128"/>
                <a:cs typeface="Arial Unicode MS" pitchFamily="34" charset="-128"/>
              </a:rPr>
              <a:t>, $</a:t>
            </a:r>
            <a:r>
              <a:rPr lang="fr-FR" sz="1600" dirty="0" err="1">
                <a:solidFill>
                  <a:schemeClr val="hlink"/>
                </a:solidFill>
                <a:latin typeface="Book Antiqua" pitchFamily="18" charset="0"/>
                <a:ea typeface="Arial Unicode MS" pitchFamily="34" charset="-128"/>
                <a:cs typeface="Arial Unicode MS" pitchFamily="34" charset="-128"/>
              </a:rPr>
              <a:t>num_champ</a:t>
            </a:r>
            <a:r>
              <a:rPr lang="fr-FR" sz="1600" b="1" dirty="0">
                <a:solidFill>
                  <a:schemeClr val="hlink"/>
                </a:solidFill>
                <a:latin typeface="Book Antiqua" pitchFamily="18" charset="0"/>
                <a:ea typeface="Arial Unicode MS" pitchFamily="34" charset="-128"/>
                <a:cs typeface="Arial Unicode MS" pitchFamily="34" charset="-128"/>
              </a:rPr>
              <a:t>)</a:t>
            </a:r>
            <a:r>
              <a:rPr lang="fr-FR" sz="1600" dirty="0">
                <a:solidFill>
                  <a:schemeClr val="hlink"/>
                </a:solidFill>
                <a:latin typeface="Book Antiqua" pitchFamily="18" charset="0"/>
                <a:ea typeface="Arial Unicode MS" pitchFamily="34" charset="-128"/>
                <a:cs typeface="Arial Unicode MS" pitchFamily="34" charset="-128"/>
              </a:rPr>
              <a:t>;</a:t>
            </a:r>
          </a:p>
          <a:p>
            <a:pPr marL="640080" lvl="1" indent="-274320" algn="just" eaLnBrk="1" fontAlgn="auto" hangingPunct="1">
              <a:lnSpc>
                <a:spcPct val="90000"/>
              </a:lnSpc>
              <a:spcAft>
                <a:spcPts val="0"/>
              </a:spcAft>
              <a:buFont typeface="Wingdings" pitchFamily="2" charset="2"/>
              <a:buNone/>
              <a:defRPr/>
            </a:pPr>
            <a:endParaRPr lang="fr-FR" sz="800" dirty="0">
              <a:solidFill>
                <a:schemeClr val="hlink"/>
              </a:solidFill>
              <a:effectLst>
                <a:outerShdw blurRad="38100" dist="38100" dir="2700000" algn="tl">
                  <a:srgbClr val="000000"/>
                </a:outerShdw>
              </a:effectLst>
              <a:latin typeface="Book Antiqua" pitchFamily="18" charset="0"/>
              <a:ea typeface="Arial Unicode MS" pitchFamily="34" charset="-128"/>
              <a:cs typeface="Arial Unicode MS" pitchFamily="34" charset="-128"/>
            </a:endParaRPr>
          </a:p>
          <a:p>
            <a:pPr lvl="2" indent="-182880" eaLnBrk="1" fontAlgn="auto" hangingPunct="1">
              <a:lnSpc>
                <a:spcPct val="90000"/>
              </a:lnSpc>
              <a:spcAft>
                <a:spcPts val="0"/>
              </a:spcAft>
              <a:buClr>
                <a:schemeClr val="accent1">
                  <a:shade val="75000"/>
                </a:schemeClr>
              </a:buClr>
              <a:buFont typeface="Wingdings"/>
              <a:buChar char=""/>
              <a:defRPr/>
            </a:pPr>
            <a:r>
              <a:rPr lang="fr-FR" sz="1800" b="1" dirty="0">
                <a:latin typeface="Book Antiqua" pitchFamily="18" charset="0"/>
                <a:cs typeface="Times New Roman" pitchFamily="18" charset="0"/>
              </a:rPr>
              <a:t>Le type du champ</a:t>
            </a:r>
            <a:r>
              <a:rPr lang="fr-FR" sz="1800" dirty="0">
                <a:latin typeface="Book Antiqua" pitchFamily="18" charset="0"/>
                <a:cs typeface="Times New Roman" pitchFamily="18" charset="0"/>
              </a:rPr>
              <a:t> est obtenu en utilisant des fonctions spécifiques.</a:t>
            </a:r>
            <a:r>
              <a:rPr lang="en-GB" sz="1800" dirty="0"/>
              <a:t> </a:t>
            </a:r>
            <a:endParaRPr lang="fr-FR" sz="1800" dirty="0"/>
          </a:p>
          <a:p>
            <a:pPr marL="640080" lvl="1" indent="-274320" eaLnBrk="1" fontAlgn="auto" hangingPunct="1">
              <a:lnSpc>
                <a:spcPct val="90000"/>
              </a:lnSpc>
              <a:spcAft>
                <a:spcPts val="0"/>
              </a:spcAft>
              <a:buFont typeface="Wingdings" pitchFamily="2" charset="2"/>
              <a:buNone/>
              <a:defRPr/>
            </a:pPr>
            <a:endParaRPr lang="fr-FR" sz="800" dirty="0"/>
          </a:p>
          <a:p>
            <a:pPr marL="1188720" lvl="3" indent="-182880" algn="just" eaLnBrk="1" fontAlgn="auto" hangingPunct="1">
              <a:lnSpc>
                <a:spcPct val="90000"/>
              </a:lnSpc>
              <a:spcAft>
                <a:spcPts val="0"/>
              </a:spcAft>
              <a:buClr>
                <a:schemeClr val="accent1">
                  <a:tint val="60000"/>
                </a:schemeClr>
              </a:buClr>
              <a:buFontTx/>
              <a:buNone/>
              <a:defRPr/>
            </a:pPr>
            <a:r>
              <a:rPr lang="en-GB" sz="1600" dirty="0">
                <a:solidFill>
                  <a:srgbClr val="0347F1"/>
                </a:solidFill>
                <a:latin typeface="Book Antiqua" pitchFamily="18" charset="0"/>
                <a:ea typeface="Arial Unicode MS" pitchFamily="34" charset="-128"/>
                <a:cs typeface="Arial Unicode MS" pitchFamily="34" charset="-128"/>
              </a:rPr>
              <a:t>$</a:t>
            </a:r>
            <a:r>
              <a:rPr lang="en-GB" sz="1600" dirty="0" err="1">
                <a:solidFill>
                  <a:srgbClr val="0347F1"/>
                </a:solidFill>
                <a:latin typeface="Book Antiqua" pitchFamily="18" charset="0"/>
                <a:ea typeface="Arial Unicode MS" pitchFamily="34" charset="-128"/>
                <a:cs typeface="Arial Unicode MS" pitchFamily="34" charset="-128"/>
              </a:rPr>
              <a:t>type_donnee</a:t>
            </a:r>
            <a:r>
              <a:rPr lang="en-GB" sz="1600" dirty="0">
                <a:solidFill>
                  <a:srgbClr val="0347F1"/>
                </a:solidFill>
                <a:latin typeface="Book Antiqua" pitchFamily="18" charset="0"/>
                <a:ea typeface="Arial Unicode MS" pitchFamily="34" charset="-128"/>
                <a:cs typeface="Arial Unicode MS" pitchFamily="34" charset="-128"/>
              </a:rPr>
              <a:t> = </a:t>
            </a:r>
            <a:r>
              <a:rPr lang="en-GB" sz="1600" b="1" dirty="0" err="1">
                <a:solidFill>
                  <a:srgbClr val="0347F1"/>
                </a:solidFill>
                <a:latin typeface="Book Antiqua" pitchFamily="18" charset="0"/>
                <a:ea typeface="Arial Unicode MS" pitchFamily="34" charset="-128"/>
                <a:cs typeface="Arial Unicode MS" pitchFamily="34" charset="-128"/>
              </a:rPr>
              <a:t>mysql_field_type</a:t>
            </a:r>
            <a:r>
              <a:rPr lang="en-GB" sz="1600" b="1" dirty="0">
                <a:solidFill>
                  <a:srgbClr val="0347F1"/>
                </a:solidFill>
                <a:latin typeface="Book Antiqua" pitchFamily="18" charset="0"/>
                <a:ea typeface="Arial Unicode MS" pitchFamily="34" charset="-128"/>
                <a:cs typeface="Arial Unicode MS" pitchFamily="34" charset="-128"/>
              </a:rPr>
              <a:t>(</a:t>
            </a:r>
            <a:r>
              <a:rPr lang="en-GB" sz="1600" dirty="0">
                <a:solidFill>
                  <a:srgbClr val="0347F1"/>
                </a:solidFill>
                <a:latin typeface="Book Antiqua" pitchFamily="18" charset="0"/>
                <a:ea typeface="Arial Unicode MS" pitchFamily="34" charset="-128"/>
                <a:cs typeface="Arial Unicode MS" pitchFamily="34" charset="-128"/>
              </a:rPr>
              <a:t>$</a:t>
            </a:r>
            <a:r>
              <a:rPr lang="en-GB" sz="1600" dirty="0" err="1">
                <a:solidFill>
                  <a:srgbClr val="0347F1"/>
                </a:solidFill>
                <a:latin typeface="Book Antiqua" pitchFamily="18" charset="0"/>
                <a:ea typeface="Arial Unicode MS" pitchFamily="34" charset="-128"/>
                <a:cs typeface="Arial Unicode MS" pitchFamily="34" charset="-128"/>
              </a:rPr>
              <a:t>id_resultat</a:t>
            </a:r>
            <a:r>
              <a:rPr lang="en-GB" sz="1600" dirty="0">
                <a:solidFill>
                  <a:srgbClr val="0347F1"/>
                </a:solidFill>
                <a:latin typeface="Book Antiqua" pitchFamily="18" charset="0"/>
                <a:ea typeface="Arial Unicode MS" pitchFamily="34" charset="-128"/>
                <a:cs typeface="Arial Unicode MS" pitchFamily="34" charset="-128"/>
              </a:rPr>
              <a:t>, $</a:t>
            </a:r>
            <a:r>
              <a:rPr lang="en-GB" sz="1600" dirty="0" err="1">
                <a:solidFill>
                  <a:srgbClr val="0347F1"/>
                </a:solidFill>
                <a:latin typeface="Book Antiqua" pitchFamily="18" charset="0"/>
                <a:ea typeface="Arial Unicode MS" pitchFamily="34" charset="-128"/>
                <a:cs typeface="Arial Unicode MS" pitchFamily="34" charset="-128"/>
              </a:rPr>
              <a:t>num_champ</a:t>
            </a:r>
            <a:r>
              <a:rPr lang="en-GB" sz="1600" b="1" dirty="0">
                <a:solidFill>
                  <a:srgbClr val="0347F1"/>
                </a:solidFill>
                <a:latin typeface="Book Antiqua" pitchFamily="18" charset="0"/>
                <a:ea typeface="Arial Unicode MS" pitchFamily="34" charset="-128"/>
                <a:cs typeface="Arial Unicode MS" pitchFamily="34" charset="-128"/>
              </a:rPr>
              <a:t>)</a:t>
            </a:r>
            <a:r>
              <a:rPr lang="en-GB" sz="1600" dirty="0">
                <a:solidFill>
                  <a:srgbClr val="0347F1"/>
                </a:solidFill>
                <a:latin typeface="Book Antiqua" pitchFamily="18" charset="0"/>
                <a:ea typeface="Arial Unicode MS" pitchFamily="34" charset="-128"/>
                <a:cs typeface="Arial Unicode MS" pitchFamily="34" charset="-128"/>
              </a:rPr>
              <a:t>;</a:t>
            </a:r>
            <a:endParaRPr lang="fr-FR" sz="1600" dirty="0">
              <a:solidFill>
                <a:srgbClr val="0347F1"/>
              </a:solidFill>
              <a:latin typeface="Book Antiqua" pitchFamily="18" charset="0"/>
              <a:ea typeface="Arial Unicode MS" pitchFamily="34" charset="-128"/>
              <a:cs typeface="Arial Unicode MS" pitchFamily="34" charset="-128"/>
            </a:endParaRPr>
          </a:p>
          <a:p>
            <a:pPr marL="1188720" lvl="3" indent="-182880" algn="just" eaLnBrk="1" fontAlgn="auto" hangingPunct="1">
              <a:lnSpc>
                <a:spcPct val="90000"/>
              </a:lnSpc>
              <a:spcAft>
                <a:spcPts val="0"/>
              </a:spcAft>
              <a:buClr>
                <a:schemeClr val="accent1">
                  <a:tint val="60000"/>
                </a:schemeClr>
              </a:buClr>
              <a:buFontTx/>
              <a:buNone/>
              <a:defRPr/>
            </a:pPr>
            <a:r>
              <a:rPr lang="en-GB" sz="1600" dirty="0">
                <a:solidFill>
                  <a:schemeClr val="hlink"/>
                </a:solidFill>
                <a:latin typeface="Book Antiqua" pitchFamily="18" charset="0"/>
                <a:ea typeface="Arial Unicode MS" pitchFamily="34" charset="-128"/>
                <a:cs typeface="Arial Unicode MS" pitchFamily="34" charset="-128"/>
              </a:rPr>
              <a:t>$</a:t>
            </a:r>
            <a:r>
              <a:rPr lang="en-GB" sz="1600" dirty="0" err="1">
                <a:solidFill>
                  <a:schemeClr val="hlink"/>
                </a:solidFill>
                <a:latin typeface="Book Antiqua" pitchFamily="18" charset="0"/>
                <a:ea typeface="Arial Unicode MS" pitchFamily="34" charset="-128"/>
                <a:cs typeface="Arial Unicode MS" pitchFamily="34" charset="-128"/>
              </a:rPr>
              <a:t>type_donnee</a:t>
            </a:r>
            <a:r>
              <a:rPr lang="en-GB" sz="1600" dirty="0">
                <a:solidFill>
                  <a:schemeClr val="hlink"/>
                </a:solidFill>
                <a:latin typeface="Book Antiqua" pitchFamily="18" charset="0"/>
                <a:ea typeface="Arial Unicode MS" pitchFamily="34" charset="-128"/>
                <a:cs typeface="Arial Unicode MS" pitchFamily="34" charset="-128"/>
              </a:rPr>
              <a:t> = </a:t>
            </a:r>
            <a:r>
              <a:rPr lang="en-GB" sz="1600" b="1" dirty="0" err="1">
                <a:solidFill>
                  <a:schemeClr val="hlink"/>
                </a:solidFill>
                <a:latin typeface="Book Antiqua" pitchFamily="18" charset="0"/>
                <a:ea typeface="Arial Unicode MS" pitchFamily="34" charset="-128"/>
                <a:cs typeface="Arial Unicode MS" pitchFamily="34" charset="-128"/>
              </a:rPr>
              <a:t>ociColumnType</a:t>
            </a:r>
            <a:r>
              <a:rPr lang="en-GB" sz="1600" b="1" dirty="0">
                <a:solidFill>
                  <a:schemeClr val="hlink"/>
                </a:solidFill>
                <a:latin typeface="Book Antiqua" pitchFamily="18" charset="0"/>
                <a:ea typeface="Arial Unicode MS" pitchFamily="34" charset="-128"/>
                <a:cs typeface="Arial Unicode MS" pitchFamily="34" charset="-128"/>
              </a:rPr>
              <a:t>(</a:t>
            </a:r>
            <a:r>
              <a:rPr lang="en-GB" sz="1600" dirty="0">
                <a:solidFill>
                  <a:schemeClr val="hlink"/>
                </a:solidFill>
                <a:latin typeface="Book Antiqua" pitchFamily="18" charset="0"/>
                <a:ea typeface="Arial Unicode MS" pitchFamily="34" charset="-128"/>
                <a:cs typeface="Arial Unicode MS" pitchFamily="34" charset="-128"/>
              </a:rPr>
              <a:t>$</a:t>
            </a:r>
            <a:r>
              <a:rPr lang="en-GB" sz="1600" dirty="0" err="1">
                <a:solidFill>
                  <a:schemeClr val="hlink"/>
                </a:solidFill>
                <a:latin typeface="Book Antiqua" pitchFamily="18" charset="0"/>
                <a:ea typeface="Arial Unicode MS" pitchFamily="34" charset="-128"/>
                <a:cs typeface="Arial Unicode MS" pitchFamily="34" charset="-128"/>
              </a:rPr>
              <a:t>id_resultat</a:t>
            </a:r>
            <a:r>
              <a:rPr lang="en-GB" sz="1600" dirty="0">
                <a:solidFill>
                  <a:schemeClr val="hlink"/>
                </a:solidFill>
                <a:latin typeface="Book Antiqua" pitchFamily="18" charset="0"/>
                <a:ea typeface="Arial Unicode MS" pitchFamily="34" charset="-128"/>
                <a:cs typeface="Arial Unicode MS" pitchFamily="34" charset="-128"/>
              </a:rPr>
              <a:t>, $</a:t>
            </a:r>
            <a:r>
              <a:rPr lang="en-GB" sz="1600" dirty="0" err="1">
                <a:solidFill>
                  <a:schemeClr val="hlink"/>
                </a:solidFill>
                <a:latin typeface="Book Antiqua" pitchFamily="18" charset="0"/>
                <a:ea typeface="Arial Unicode MS" pitchFamily="34" charset="-128"/>
                <a:cs typeface="Arial Unicode MS" pitchFamily="34" charset="-128"/>
              </a:rPr>
              <a:t>num_champ</a:t>
            </a:r>
            <a:r>
              <a:rPr lang="en-GB" sz="1600" b="1" dirty="0">
                <a:solidFill>
                  <a:schemeClr val="hlink"/>
                </a:solidFill>
                <a:latin typeface="Book Antiqua" pitchFamily="18" charset="0"/>
                <a:ea typeface="Arial Unicode MS" pitchFamily="34" charset="-128"/>
                <a:cs typeface="Arial Unicode MS" pitchFamily="34" charset="-128"/>
              </a:rPr>
              <a:t>)</a:t>
            </a:r>
            <a:r>
              <a:rPr lang="en-GB" sz="1600" dirty="0">
                <a:solidFill>
                  <a:schemeClr val="hlink"/>
                </a:solidFill>
                <a:latin typeface="Book Antiqua" pitchFamily="18" charset="0"/>
                <a:ea typeface="Arial Unicode MS" pitchFamily="34" charset="-128"/>
                <a:cs typeface="Arial Unicode MS" pitchFamily="34" charset="-128"/>
              </a:rPr>
              <a:t>;</a:t>
            </a:r>
            <a:endParaRPr lang="fr-FR" sz="1600" dirty="0">
              <a:solidFill>
                <a:schemeClr val="hlink"/>
              </a:solidFill>
              <a:latin typeface="Book Antiqua" pitchFamily="18" charset="0"/>
              <a:ea typeface="Arial Unicode MS" pitchFamily="34" charset="-128"/>
              <a:cs typeface="Arial Unicode MS" pitchFamily="34" charset="-128"/>
            </a:endParaRPr>
          </a:p>
          <a:p>
            <a:pPr marL="1188720" lvl="3" indent="-182880" algn="just" eaLnBrk="1" fontAlgn="auto" hangingPunct="1">
              <a:lnSpc>
                <a:spcPct val="90000"/>
              </a:lnSpc>
              <a:spcAft>
                <a:spcPts val="0"/>
              </a:spcAft>
              <a:buClr>
                <a:schemeClr val="accent1">
                  <a:tint val="60000"/>
                </a:schemeClr>
              </a:buClr>
              <a:buFontTx/>
              <a:buNone/>
              <a:defRPr/>
            </a:pPr>
            <a:r>
              <a:rPr lang="fr-FR" sz="1600" dirty="0">
                <a:solidFill>
                  <a:schemeClr val="hlink"/>
                </a:solidFill>
                <a:latin typeface="Book Antiqua" pitchFamily="18" charset="0"/>
                <a:ea typeface="Arial Unicode MS" pitchFamily="34" charset="-128"/>
                <a:cs typeface="Arial Unicode MS" pitchFamily="34" charset="-128"/>
              </a:rPr>
              <a:t>$</a:t>
            </a:r>
            <a:r>
              <a:rPr lang="fr-FR" sz="1600" dirty="0" err="1">
                <a:solidFill>
                  <a:schemeClr val="hlink"/>
                </a:solidFill>
                <a:latin typeface="Book Antiqua" pitchFamily="18" charset="0"/>
                <a:ea typeface="Arial Unicode MS" pitchFamily="34" charset="-128"/>
                <a:cs typeface="Arial Unicode MS" pitchFamily="34" charset="-128"/>
              </a:rPr>
              <a:t>type_donnee</a:t>
            </a:r>
            <a:r>
              <a:rPr lang="fr-FR" sz="1600" dirty="0">
                <a:solidFill>
                  <a:schemeClr val="hlink"/>
                </a:solidFill>
                <a:latin typeface="Book Antiqua" pitchFamily="18" charset="0"/>
                <a:ea typeface="Arial Unicode MS" pitchFamily="34" charset="-128"/>
                <a:cs typeface="Arial Unicode MS" pitchFamily="34" charset="-128"/>
              </a:rPr>
              <a:t> = </a:t>
            </a:r>
            <a:r>
              <a:rPr lang="fr-FR" sz="1600" b="1" dirty="0" err="1">
                <a:solidFill>
                  <a:schemeClr val="hlink"/>
                </a:solidFill>
                <a:latin typeface="Book Antiqua" pitchFamily="18" charset="0"/>
                <a:ea typeface="Arial Unicode MS" pitchFamily="34" charset="-128"/>
                <a:cs typeface="Arial Unicode MS" pitchFamily="34" charset="-128"/>
              </a:rPr>
              <a:t>pg_FieldType</a:t>
            </a:r>
            <a:r>
              <a:rPr lang="fr-FR" sz="1600" b="1" dirty="0">
                <a:solidFill>
                  <a:schemeClr val="hlink"/>
                </a:solidFill>
                <a:latin typeface="Book Antiqua" pitchFamily="18" charset="0"/>
                <a:ea typeface="Arial Unicode MS" pitchFamily="34" charset="-128"/>
                <a:cs typeface="Arial Unicode MS" pitchFamily="34" charset="-128"/>
              </a:rPr>
              <a:t>(</a:t>
            </a:r>
            <a:r>
              <a:rPr lang="fr-FR" sz="1600" dirty="0">
                <a:solidFill>
                  <a:schemeClr val="hlink"/>
                </a:solidFill>
                <a:latin typeface="Book Antiqua" pitchFamily="18" charset="0"/>
                <a:ea typeface="Arial Unicode MS" pitchFamily="34" charset="-128"/>
                <a:cs typeface="Arial Unicode MS" pitchFamily="34" charset="-128"/>
              </a:rPr>
              <a:t>$</a:t>
            </a:r>
            <a:r>
              <a:rPr lang="fr-FR" sz="1600" dirty="0" err="1">
                <a:solidFill>
                  <a:schemeClr val="hlink"/>
                </a:solidFill>
                <a:latin typeface="Book Antiqua" pitchFamily="18" charset="0"/>
                <a:ea typeface="Arial Unicode MS" pitchFamily="34" charset="-128"/>
                <a:cs typeface="Arial Unicode MS" pitchFamily="34" charset="-128"/>
              </a:rPr>
              <a:t>id_resultat</a:t>
            </a:r>
            <a:r>
              <a:rPr lang="fr-FR" sz="1600" dirty="0">
                <a:solidFill>
                  <a:schemeClr val="hlink"/>
                </a:solidFill>
                <a:latin typeface="Book Antiqua" pitchFamily="18" charset="0"/>
                <a:ea typeface="Arial Unicode MS" pitchFamily="34" charset="-128"/>
                <a:cs typeface="Arial Unicode MS" pitchFamily="34" charset="-128"/>
              </a:rPr>
              <a:t>, $</a:t>
            </a:r>
            <a:r>
              <a:rPr lang="fr-FR" sz="1600" dirty="0" err="1">
                <a:solidFill>
                  <a:schemeClr val="hlink"/>
                </a:solidFill>
                <a:latin typeface="Book Antiqua" pitchFamily="18" charset="0"/>
                <a:ea typeface="Arial Unicode MS" pitchFamily="34" charset="-128"/>
                <a:cs typeface="Arial Unicode MS" pitchFamily="34" charset="-128"/>
              </a:rPr>
              <a:t>num_champ</a:t>
            </a:r>
            <a:r>
              <a:rPr lang="fr-FR" sz="1600" b="1" dirty="0">
                <a:solidFill>
                  <a:schemeClr val="hlink"/>
                </a:solidFill>
                <a:latin typeface="Book Antiqua" pitchFamily="18" charset="0"/>
                <a:ea typeface="Arial Unicode MS" pitchFamily="34" charset="-128"/>
                <a:cs typeface="Arial Unicode MS" pitchFamily="34" charset="-128"/>
              </a:rPr>
              <a:t>)</a:t>
            </a:r>
            <a:r>
              <a:rPr lang="fr-FR" sz="1600" dirty="0">
                <a:solidFill>
                  <a:schemeClr val="hlink"/>
                </a:solidFill>
                <a:latin typeface="Book Antiqua" pitchFamily="18" charset="0"/>
                <a:ea typeface="Arial Unicode MS" pitchFamily="34" charset="-128"/>
                <a:cs typeface="Arial Unicode MS" pitchFamily="34" charset="-128"/>
              </a:rPr>
              <a:t>;</a:t>
            </a:r>
            <a:endParaRPr lang="en-GB" sz="1600" i="1" dirty="0">
              <a:solidFill>
                <a:schemeClr val="hlink"/>
              </a:solidFill>
            </a:endParaRPr>
          </a:p>
        </p:txBody>
      </p:sp>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1236628" y="-24"/>
            <a:ext cx="10247041" cy="776270"/>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163843" name="Rectangle 3"/>
          <p:cNvSpPr>
            <a:spLocks noGrp="1" noChangeArrowheads="1"/>
          </p:cNvSpPr>
          <p:nvPr>
            <p:ph sz="quarter" idx="1"/>
          </p:nvPr>
        </p:nvSpPr>
        <p:spPr>
          <a:xfrm>
            <a:off x="1087301" y="1219200"/>
            <a:ext cx="10579275" cy="5029200"/>
          </a:xfrm>
        </p:spPr>
        <p:txBody>
          <a:bodyPr>
            <a:normAutofit fontScale="92500" lnSpcReduction="10000"/>
          </a:bodyPr>
          <a:lstStyle/>
          <a:p>
            <a:pPr eaLnBrk="1" hangingPunct="1">
              <a:lnSpc>
                <a:spcPct val="90000"/>
              </a:lnSpc>
            </a:pPr>
            <a:r>
              <a:rPr lang="fr-FR" dirty="0">
                <a:latin typeface="Book Antiqua" pitchFamily="18" charset="0"/>
                <a:cs typeface="Times New Roman" pitchFamily="18" charset="0"/>
              </a:rPr>
              <a:t>Les propriétés de colonnes</a:t>
            </a:r>
            <a:endParaRPr lang="fr-FR" sz="2000" dirty="0"/>
          </a:p>
          <a:p>
            <a:pPr lvl="1" algn="just" eaLnBrk="1" hangingPunct="1">
              <a:lnSpc>
                <a:spcPct val="90000"/>
              </a:lnSpc>
            </a:pPr>
            <a:r>
              <a:rPr lang="fr-FR" sz="2000" dirty="0">
                <a:latin typeface="Book Antiqua" pitchFamily="18" charset="0"/>
                <a:ea typeface="Arial Unicode MS" pitchFamily="34" charset="-128"/>
                <a:cs typeface="Arial Unicode MS" pitchFamily="34" charset="-128"/>
              </a:rPr>
              <a:t>D'autres fonctions renvoient la longueur d'un champ</a:t>
            </a:r>
          </a:p>
          <a:p>
            <a:pPr lvl="1" algn="just" eaLnBrk="1" hangingPunct="1">
              <a:lnSpc>
                <a:spcPct val="90000"/>
              </a:lnSpc>
              <a:buFont typeface="Wingdings" pitchFamily="2" charset="2"/>
              <a:buNone/>
            </a:pPr>
            <a:endParaRPr lang="fr-FR" sz="800" dirty="0">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en-GB" sz="1600" dirty="0">
                <a:solidFill>
                  <a:schemeClr val="hlink"/>
                </a:solidFill>
                <a:latin typeface="Book Antiqua" pitchFamily="18" charset="0"/>
                <a:ea typeface="Arial Unicode MS" pitchFamily="34" charset="-128"/>
                <a:cs typeface="Arial Unicode MS" pitchFamily="34" charset="-128"/>
              </a:rPr>
              <a:t>$</a:t>
            </a:r>
            <a:r>
              <a:rPr lang="en-GB" sz="1600" dirty="0" err="1">
                <a:solidFill>
                  <a:schemeClr val="hlink"/>
                </a:solidFill>
                <a:latin typeface="Book Antiqua" pitchFamily="18" charset="0"/>
                <a:ea typeface="Arial Unicode MS" pitchFamily="34" charset="-128"/>
                <a:cs typeface="Arial Unicode MS" pitchFamily="34" charset="-128"/>
              </a:rPr>
              <a:t>longueur</a:t>
            </a:r>
            <a:r>
              <a:rPr lang="en-GB" sz="1600" dirty="0">
                <a:solidFill>
                  <a:schemeClr val="hlink"/>
                </a:solidFill>
                <a:latin typeface="Book Antiqua" pitchFamily="18" charset="0"/>
                <a:ea typeface="Arial Unicode MS" pitchFamily="34" charset="-128"/>
                <a:cs typeface="Arial Unicode MS" pitchFamily="34" charset="-128"/>
              </a:rPr>
              <a:t> = </a:t>
            </a:r>
            <a:r>
              <a:rPr lang="en-GB" sz="1600" dirty="0" err="1">
                <a:solidFill>
                  <a:schemeClr val="hlink"/>
                </a:solidFill>
                <a:latin typeface="Book Antiqua" pitchFamily="18" charset="0"/>
                <a:ea typeface="Arial Unicode MS" pitchFamily="34" charset="-128"/>
                <a:cs typeface="Arial Unicode MS" pitchFamily="34" charset="-128"/>
              </a:rPr>
              <a:t>mssql_field_length</a:t>
            </a:r>
            <a:r>
              <a:rPr lang="en-GB" sz="1600" dirty="0">
                <a:solidFill>
                  <a:schemeClr val="hlink"/>
                </a:solidFill>
                <a:latin typeface="Book Antiqua" pitchFamily="18" charset="0"/>
                <a:ea typeface="Arial Unicode MS" pitchFamily="34" charset="-128"/>
                <a:cs typeface="Arial Unicode MS" pitchFamily="34" charset="-128"/>
              </a:rPr>
              <a:t>($</a:t>
            </a:r>
            <a:r>
              <a:rPr lang="en-GB" sz="1600" dirty="0" err="1">
                <a:solidFill>
                  <a:schemeClr val="hlink"/>
                </a:solidFill>
                <a:latin typeface="Book Antiqua" pitchFamily="18" charset="0"/>
                <a:ea typeface="Arial Unicode MS" pitchFamily="34" charset="-128"/>
                <a:cs typeface="Arial Unicode MS" pitchFamily="34" charset="-128"/>
              </a:rPr>
              <a:t>id_resultat</a:t>
            </a:r>
            <a:r>
              <a:rPr lang="en-GB" sz="1600" dirty="0">
                <a:solidFill>
                  <a:schemeClr val="hlink"/>
                </a:solidFill>
                <a:latin typeface="Book Antiqua" pitchFamily="18" charset="0"/>
                <a:ea typeface="Arial Unicode MS" pitchFamily="34" charset="-128"/>
                <a:cs typeface="Arial Unicode MS" pitchFamily="34" charset="-128"/>
              </a:rPr>
              <a:t>, $</a:t>
            </a:r>
            <a:r>
              <a:rPr lang="en-GB" sz="1600" dirty="0" err="1">
                <a:solidFill>
                  <a:schemeClr val="hlink"/>
                </a:solidFill>
                <a:latin typeface="Book Antiqua" pitchFamily="18" charset="0"/>
                <a:ea typeface="Arial Unicode MS" pitchFamily="34" charset="-128"/>
                <a:cs typeface="Arial Unicode MS" pitchFamily="34" charset="-128"/>
              </a:rPr>
              <a:t>num_champ</a:t>
            </a:r>
            <a:r>
              <a:rPr lang="en-GB" sz="1600" dirty="0">
                <a:solidFill>
                  <a:schemeClr val="hlink"/>
                </a:solidFill>
                <a:latin typeface="Book Antiqua" pitchFamily="18" charset="0"/>
                <a:ea typeface="Arial Unicode MS" pitchFamily="34" charset="-128"/>
                <a:cs typeface="Arial Unicode MS" pitchFamily="34" charset="-128"/>
              </a:rPr>
              <a:t>);</a:t>
            </a:r>
            <a:endParaRPr lang="fr-FR" sz="1600" dirty="0">
              <a:solidFill>
                <a:schemeClr val="hlink"/>
              </a:solidFill>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fr-FR" sz="1600" dirty="0">
                <a:solidFill>
                  <a:schemeClr val="hlink"/>
                </a:solidFill>
                <a:latin typeface="Book Antiqua" pitchFamily="18" charset="0"/>
                <a:ea typeface="Arial Unicode MS" pitchFamily="34" charset="-128"/>
                <a:cs typeface="Arial Unicode MS" pitchFamily="34" charset="-128"/>
              </a:rPr>
              <a:t>$longueur = </a:t>
            </a:r>
            <a:r>
              <a:rPr lang="fr-FR" sz="1600" dirty="0" err="1">
                <a:solidFill>
                  <a:schemeClr val="hlink"/>
                </a:solidFill>
                <a:latin typeface="Book Antiqua" pitchFamily="18" charset="0"/>
                <a:ea typeface="Arial Unicode MS" pitchFamily="34" charset="-128"/>
                <a:cs typeface="Arial Unicode MS" pitchFamily="34" charset="-128"/>
              </a:rPr>
              <a:t>msql_fieldlen</a:t>
            </a:r>
            <a:r>
              <a:rPr lang="fr-FR" sz="1600" dirty="0">
                <a:solidFill>
                  <a:schemeClr val="hlink"/>
                </a:solidFill>
                <a:latin typeface="Book Antiqua" pitchFamily="18" charset="0"/>
                <a:ea typeface="Arial Unicode MS" pitchFamily="34" charset="-128"/>
                <a:cs typeface="Arial Unicode MS" pitchFamily="34" charset="-128"/>
              </a:rPr>
              <a:t>($</a:t>
            </a:r>
            <a:r>
              <a:rPr lang="fr-FR" sz="1600" dirty="0" err="1">
                <a:solidFill>
                  <a:schemeClr val="hlink"/>
                </a:solidFill>
                <a:latin typeface="Book Antiqua" pitchFamily="18" charset="0"/>
                <a:ea typeface="Arial Unicode MS" pitchFamily="34" charset="-128"/>
                <a:cs typeface="Arial Unicode MS" pitchFamily="34" charset="-128"/>
              </a:rPr>
              <a:t>id_resultat</a:t>
            </a:r>
            <a:r>
              <a:rPr lang="fr-FR" sz="1600" dirty="0">
                <a:solidFill>
                  <a:schemeClr val="hlink"/>
                </a:solidFill>
                <a:latin typeface="Book Antiqua" pitchFamily="18" charset="0"/>
                <a:ea typeface="Arial Unicode MS" pitchFamily="34" charset="-128"/>
                <a:cs typeface="Arial Unicode MS" pitchFamily="34" charset="-128"/>
              </a:rPr>
              <a:t>, $</a:t>
            </a:r>
            <a:r>
              <a:rPr lang="fr-FR" sz="1600" dirty="0" err="1">
                <a:solidFill>
                  <a:schemeClr val="hlink"/>
                </a:solidFill>
                <a:latin typeface="Book Antiqua" pitchFamily="18" charset="0"/>
                <a:ea typeface="Arial Unicode MS" pitchFamily="34" charset="-128"/>
                <a:cs typeface="Arial Unicode MS" pitchFamily="34" charset="-128"/>
              </a:rPr>
              <a:t>num_champ</a:t>
            </a:r>
            <a:r>
              <a:rPr lang="fr-FR" sz="1600" dirty="0">
                <a:solidFill>
                  <a:schemeClr val="hlink"/>
                </a:solidFill>
                <a:latin typeface="Book Antiqua" pitchFamily="18" charset="0"/>
                <a:ea typeface="Arial Unicode MS" pitchFamily="34" charset="-128"/>
                <a:cs typeface="Arial Unicode MS" pitchFamily="34" charset="-128"/>
              </a:rPr>
              <a:t>);</a:t>
            </a:r>
          </a:p>
          <a:p>
            <a:pPr lvl="2" algn="just" eaLnBrk="1" hangingPunct="1">
              <a:lnSpc>
                <a:spcPct val="90000"/>
              </a:lnSpc>
              <a:buFont typeface="Wingdings" pitchFamily="2" charset="2"/>
              <a:buNone/>
            </a:pPr>
            <a:r>
              <a:rPr lang="fr-FR" sz="1600" dirty="0">
                <a:solidFill>
                  <a:srgbClr val="009900"/>
                </a:solidFill>
                <a:latin typeface="Book Antiqua" pitchFamily="18" charset="0"/>
                <a:ea typeface="Arial Unicode MS" pitchFamily="34" charset="-128"/>
                <a:cs typeface="Arial Unicode MS" pitchFamily="34" charset="-128"/>
              </a:rPr>
              <a:t>$longueur = </a:t>
            </a:r>
            <a:r>
              <a:rPr lang="fr-FR" sz="1600" dirty="0" err="1">
                <a:solidFill>
                  <a:srgbClr val="009900"/>
                </a:solidFill>
                <a:latin typeface="Book Antiqua" pitchFamily="18" charset="0"/>
                <a:ea typeface="Arial Unicode MS" pitchFamily="34" charset="-128"/>
                <a:cs typeface="Arial Unicode MS" pitchFamily="34" charset="-128"/>
              </a:rPr>
              <a:t>mysql_field_len</a:t>
            </a:r>
            <a:r>
              <a:rPr lang="fr-FR" sz="1600" dirty="0">
                <a:solidFill>
                  <a:srgbClr val="009900"/>
                </a:solidFill>
                <a:latin typeface="Book Antiqua" pitchFamily="18" charset="0"/>
                <a:ea typeface="Arial Unicode MS" pitchFamily="34" charset="-128"/>
                <a:cs typeface="Arial Unicode MS" pitchFamily="34" charset="-128"/>
              </a:rPr>
              <a:t>($</a:t>
            </a:r>
            <a:r>
              <a:rPr lang="fr-FR" sz="1600" dirty="0" err="1">
                <a:solidFill>
                  <a:srgbClr val="009900"/>
                </a:solidFill>
                <a:latin typeface="Book Antiqua" pitchFamily="18" charset="0"/>
                <a:ea typeface="Arial Unicode MS" pitchFamily="34" charset="-128"/>
                <a:cs typeface="Arial Unicode MS" pitchFamily="34" charset="-128"/>
              </a:rPr>
              <a:t>id_resultat</a:t>
            </a:r>
            <a:r>
              <a:rPr lang="fr-FR" sz="1600" dirty="0">
                <a:solidFill>
                  <a:srgbClr val="009900"/>
                </a:solidFill>
                <a:latin typeface="Book Antiqua" pitchFamily="18" charset="0"/>
                <a:ea typeface="Arial Unicode MS" pitchFamily="34" charset="-128"/>
                <a:cs typeface="Arial Unicode MS" pitchFamily="34" charset="-128"/>
              </a:rPr>
              <a:t>, $</a:t>
            </a:r>
            <a:r>
              <a:rPr lang="fr-FR" sz="1600" dirty="0" err="1">
                <a:solidFill>
                  <a:srgbClr val="009900"/>
                </a:solidFill>
                <a:latin typeface="Book Antiqua" pitchFamily="18" charset="0"/>
                <a:ea typeface="Arial Unicode MS" pitchFamily="34" charset="-128"/>
                <a:cs typeface="Arial Unicode MS" pitchFamily="34" charset="-128"/>
              </a:rPr>
              <a:t>num_champ</a:t>
            </a:r>
            <a:r>
              <a:rPr lang="fr-FR" sz="1600" dirty="0">
                <a:solidFill>
                  <a:srgbClr val="009900"/>
                </a:solidFill>
                <a:latin typeface="Book Antiqua" pitchFamily="18" charset="0"/>
                <a:ea typeface="Arial Unicode MS" pitchFamily="34" charset="-128"/>
                <a:cs typeface="Arial Unicode MS" pitchFamily="34" charset="-128"/>
              </a:rPr>
              <a:t>);</a:t>
            </a:r>
          </a:p>
          <a:p>
            <a:pPr lvl="2" algn="just" eaLnBrk="1" hangingPunct="1">
              <a:lnSpc>
                <a:spcPct val="90000"/>
              </a:lnSpc>
              <a:buFont typeface="Wingdings" pitchFamily="2" charset="2"/>
              <a:buNone/>
            </a:pPr>
            <a:r>
              <a:rPr lang="fr-FR" sz="1600" dirty="0">
                <a:solidFill>
                  <a:schemeClr val="hlink"/>
                </a:solidFill>
                <a:latin typeface="Book Antiqua" pitchFamily="18" charset="0"/>
                <a:ea typeface="Arial Unicode MS" pitchFamily="34" charset="-128"/>
                <a:cs typeface="Arial Unicode MS" pitchFamily="34" charset="-128"/>
              </a:rPr>
              <a:t>$longueur = </a:t>
            </a:r>
            <a:r>
              <a:rPr lang="fr-FR" sz="1600" dirty="0" err="1">
                <a:solidFill>
                  <a:schemeClr val="hlink"/>
                </a:solidFill>
                <a:latin typeface="Book Antiqua" pitchFamily="18" charset="0"/>
                <a:ea typeface="Arial Unicode MS" pitchFamily="34" charset="-128"/>
                <a:cs typeface="Arial Unicode MS" pitchFamily="34" charset="-128"/>
              </a:rPr>
              <a:t>ociColumnSize</a:t>
            </a:r>
            <a:r>
              <a:rPr lang="fr-FR" sz="1600" dirty="0">
                <a:solidFill>
                  <a:schemeClr val="hlink"/>
                </a:solidFill>
                <a:latin typeface="Book Antiqua" pitchFamily="18" charset="0"/>
                <a:ea typeface="Arial Unicode MS" pitchFamily="34" charset="-128"/>
                <a:cs typeface="Arial Unicode MS" pitchFamily="34" charset="-128"/>
              </a:rPr>
              <a:t>($</a:t>
            </a:r>
            <a:r>
              <a:rPr lang="fr-FR" sz="1600" dirty="0" err="1">
                <a:solidFill>
                  <a:schemeClr val="hlink"/>
                </a:solidFill>
                <a:latin typeface="Book Antiqua" pitchFamily="18" charset="0"/>
                <a:ea typeface="Arial Unicode MS" pitchFamily="34" charset="-128"/>
                <a:cs typeface="Arial Unicode MS" pitchFamily="34" charset="-128"/>
              </a:rPr>
              <a:t>id_resultat</a:t>
            </a:r>
            <a:r>
              <a:rPr lang="fr-FR" sz="1600" dirty="0">
                <a:solidFill>
                  <a:schemeClr val="hlink"/>
                </a:solidFill>
                <a:latin typeface="Book Antiqua" pitchFamily="18" charset="0"/>
                <a:ea typeface="Arial Unicode MS" pitchFamily="34" charset="-128"/>
                <a:cs typeface="Arial Unicode MS" pitchFamily="34" charset="-128"/>
              </a:rPr>
              <a:t>, $</a:t>
            </a:r>
            <a:r>
              <a:rPr lang="fr-FR" sz="1600" dirty="0" err="1">
                <a:solidFill>
                  <a:schemeClr val="hlink"/>
                </a:solidFill>
                <a:latin typeface="Book Antiqua" pitchFamily="18" charset="0"/>
                <a:ea typeface="Arial Unicode MS" pitchFamily="34" charset="-128"/>
                <a:cs typeface="Arial Unicode MS" pitchFamily="34" charset="-128"/>
              </a:rPr>
              <a:t>num_champ</a:t>
            </a:r>
            <a:r>
              <a:rPr lang="fr-FR" sz="1600" dirty="0">
                <a:solidFill>
                  <a:schemeClr val="hlink"/>
                </a:solidFill>
                <a:latin typeface="Book Antiqua" pitchFamily="18" charset="0"/>
                <a:ea typeface="Arial Unicode MS" pitchFamily="34" charset="-128"/>
                <a:cs typeface="Arial Unicode MS" pitchFamily="34" charset="-128"/>
              </a:rPr>
              <a:t>);</a:t>
            </a:r>
          </a:p>
          <a:p>
            <a:pPr lvl="1" algn="just" eaLnBrk="1" hangingPunct="1">
              <a:lnSpc>
                <a:spcPct val="90000"/>
              </a:lnSpc>
              <a:buFont typeface="Wingdings" pitchFamily="2" charset="2"/>
              <a:buNone/>
            </a:pPr>
            <a:endParaRPr lang="fr-FR" sz="800" dirty="0">
              <a:solidFill>
                <a:schemeClr val="hlink"/>
              </a:solidFill>
              <a:latin typeface="Book Antiqua" pitchFamily="18" charset="0"/>
              <a:ea typeface="Arial Unicode MS" pitchFamily="34" charset="-128"/>
              <a:cs typeface="Arial Unicode MS" pitchFamily="34" charset="-128"/>
            </a:endParaRPr>
          </a:p>
          <a:p>
            <a:pPr lvl="1" algn="just" eaLnBrk="1" hangingPunct="1">
              <a:lnSpc>
                <a:spcPct val="90000"/>
              </a:lnSpc>
            </a:pPr>
            <a:r>
              <a:rPr lang="fr-FR" sz="2000" dirty="0">
                <a:latin typeface="Book Antiqua" pitchFamily="18" charset="0"/>
                <a:ea typeface="Arial Unicode MS" pitchFamily="34" charset="-128"/>
                <a:cs typeface="Arial Unicode MS" pitchFamily="34" charset="-128"/>
              </a:rPr>
              <a:t> D'autres propriétés peuvent être recueillies par des instructions relatives à certains gestionnaires de bases de données</a:t>
            </a:r>
          </a:p>
          <a:p>
            <a:pPr lvl="1" algn="just" eaLnBrk="1" hangingPunct="1">
              <a:lnSpc>
                <a:spcPct val="90000"/>
              </a:lnSpc>
              <a:buFont typeface="Wingdings" pitchFamily="2" charset="2"/>
              <a:buNone/>
            </a:pPr>
            <a:endParaRPr lang="fr-FR" sz="800" dirty="0">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fr-FR" sz="1600" dirty="0">
                <a:solidFill>
                  <a:srgbClr val="0000FF"/>
                </a:solidFill>
                <a:latin typeface="Book Antiqua" pitchFamily="18" charset="0"/>
                <a:ea typeface="Arial Unicode MS" pitchFamily="34" charset="-128"/>
                <a:cs typeface="Arial Unicode MS" pitchFamily="34" charset="-128"/>
              </a:rPr>
              <a:t>// nom de la table parente de la colonne</a:t>
            </a:r>
          </a:p>
          <a:p>
            <a:pPr lvl="2" algn="just" eaLnBrk="1" hangingPunct="1">
              <a:lnSpc>
                <a:spcPct val="90000"/>
              </a:lnSpc>
              <a:buFont typeface="Wingdings" pitchFamily="2" charset="2"/>
              <a:buNone/>
            </a:pPr>
            <a:r>
              <a:rPr lang="fr-FR" sz="1600" dirty="0">
                <a:solidFill>
                  <a:schemeClr val="hlink"/>
                </a:solidFill>
                <a:latin typeface="Book Antiqua" pitchFamily="18" charset="0"/>
                <a:ea typeface="Arial Unicode MS" pitchFamily="34" charset="-128"/>
                <a:cs typeface="Arial Unicode MS" pitchFamily="34" charset="-128"/>
              </a:rPr>
              <a:t>$</a:t>
            </a:r>
            <a:r>
              <a:rPr lang="fr-FR" sz="1600" dirty="0" err="1">
                <a:solidFill>
                  <a:schemeClr val="hlink"/>
                </a:solidFill>
                <a:latin typeface="Book Antiqua" pitchFamily="18" charset="0"/>
                <a:ea typeface="Arial Unicode MS" pitchFamily="34" charset="-128"/>
                <a:cs typeface="Arial Unicode MS" pitchFamily="34" charset="-128"/>
              </a:rPr>
              <a:t>nom_table</a:t>
            </a:r>
            <a:r>
              <a:rPr lang="fr-FR" sz="1600" dirty="0">
                <a:solidFill>
                  <a:schemeClr val="hlink"/>
                </a:solidFill>
                <a:latin typeface="Book Antiqua" pitchFamily="18" charset="0"/>
                <a:ea typeface="Arial Unicode MS" pitchFamily="34" charset="-128"/>
                <a:cs typeface="Arial Unicode MS" pitchFamily="34" charset="-128"/>
              </a:rPr>
              <a:t> = </a:t>
            </a:r>
            <a:r>
              <a:rPr lang="fr-FR" sz="1600" dirty="0" err="1">
                <a:solidFill>
                  <a:schemeClr val="hlink"/>
                </a:solidFill>
                <a:latin typeface="Book Antiqua" pitchFamily="18" charset="0"/>
                <a:ea typeface="Arial Unicode MS" pitchFamily="34" charset="-128"/>
                <a:cs typeface="Arial Unicode MS" pitchFamily="34" charset="-128"/>
              </a:rPr>
              <a:t>mssql_fieldtable</a:t>
            </a:r>
            <a:r>
              <a:rPr lang="fr-FR" sz="1600" dirty="0">
                <a:solidFill>
                  <a:schemeClr val="hlink"/>
                </a:solidFill>
                <a:latin typeface="Book Antiqua" pitchFamily="18" charset="0"/>
                <a:ea typeface="Arial Unicode MS" pitchFamily="34" charset="-128"/>
                <a:cs typeface="Arial Unicode MS" pitchFamily="34" charset="-128"/>
              </a:rPr>
              <a:t>($</a:t>
            </a:r>
            <a:r>
              <a:rPr lang="fr-FR" sz="1600" dirty="0" err="1">
                <a:solidFill>
                  <a:schemeClr val="hlink"/>
                </a:solidFill>
                <a:latin typeface="Book Antiqua" pitchFamily="18" charset="0"/>
                <a:ea typeface="Arial Unicode MS" pitchFamily="34" charset="-128"/>
                <a:cs typeface="Arial Unicode MS" pitchFamily="34" charset="-128"/>
              </a:rPr>
              <a:t>id_resultat</a:t>
            </a:r>
            <a:r>
              <a:rPr lang="fr-FR" sz="1600" dirty="0">
                <a:solidFill>
                  <a:schemeClr val="hlink"/>
                </a:solidFill>
                <a:latin typeface="Book Antiqua" pitchFamily="18" charset="0"/>
                <a:ea typeface="Arial Unicode MS" pitchFamily="34" charset="-128"/>
                <a:cs typeface="Arial Unicode MS" pitchFamily="34" charset="-128"/>
              </a:rPr>
              <a:t>, $</a:t>
            </a:r>
            <a:r>
              <a:rPr lang="fr-FR" sz="1600" dirty="0" err="1">
                <a:solidFill>
                  <a:schemeClr val="hlink"/>
                </a:solidFill>
                <a:latin typeface="Book Antiqua" pitchFamily="18" charset="0"/>
                <a:ea typeface="Arial Unicode MS" pitchFamily="34" charset="-128"/>
                <a:cs typeface="Arial Unicode MS" pitchFamily="34" charset="-128"/>
              </a:rPr>
              <a:t>num_champ</a:t>
            </a:r>
            <a:r>
              <a:rPr lang="fr-FR" sz="1600" dirty="0">
                <a:solidFill>
                  <a:schemeClr val="hlink"/>
                </a:solidFill>
                <a:latin typeface="Book Antiqua" pitchFamily="18" charset="0"/>
                <a:ea typeface="Arial Unicode MS" pitchFamily="34" charset="-128"/>
                <a:cs typeface="Arial Unicode MS" pitchFamily="34" charset="-128"/>
              </a:rPr>
              <a:t>);</a:t>
            </a:r>
          </a:p>
          <a:p>
            <a:pPr lvl="2" algn="just" eaLnBrk="1" hangingPunct="1">
              <a:lnSpc>
                <a:spcPct val="90000"/>
              </a:lnSpc>
              <a:buFont typeface="Wingdings" pitchFamily="2" charset="2"/>
              <a:buNone/>
            </a:pPr>
            <a:r>
              <a:rPr lang="fr-FR" sz="1600" dirty="0">
                <a:solidFill>
                  <a:schemeClr val="hlink"/>
                </a:solidFill>
                <a:latin typeface="Book Antiqua" pitchFamily="18" charset="0"/>
                <a:ea typeface="Arial Unicode MS" pitchFamily="34" charset="-128"/>
                <a:cs typeface="Arial Unicode MS" pitchFamily="34" charset="-128"/>
              </a:rPr>
              <a:t>$</a:t>
            </a:r>
            <a:r>
              <a:rPr lang="fr-FR" sz="1600" dirty="0" err="1">
                <a:solidFill>
                  <a:schemeClr val="hlink"/>
                </a:solidFill>
                <a:latin typeface="Book Antiqua" pitchFamily="18" charset="0"/>
                <a:ea typeface="Arial Unicode MS" pitchFamily="34" charset="-128"/>
                <a:cs typeface="Arial Unicode MS" pitchFamily="34" charset="-128"/>
              </a:rPr>
              <a:t>nom_table</a:t>
            </a:r>
            <a:r>
              <a:rPr lang="fr-FR" sz="1600" dirty="0">
                <a:solidFill>
                  <a:schemeClr val="hlink"/>
                </a:solidFill>
                <a:latin typeface="Book Antiqua" pitchFamily="18" charset="0"/>
                <a:ea typeface="Arial Unicode MS" pitchFamily="34" charset="-128"/>
                <a:cs typeface="Arial Unicode MS" pitchFamily="34" charset="-128"/>
              </a:rPr>
              <a:t> = </a:t>
            </a:r>
            <a:r>
              <a:rPr lang="fr-FR" sz="1600" dirty="0" err="1">
                <a:solidFill>
                  <a:schemeClr val="hlink"/>
                </a:solidFill>
                <a:latin typeface="Book Antiqua" pitchFamily="18" charset="0"/>
                <a:ea typeface="Arial Unicode MS" pitchFamily="34" charset="-128"/>
                <a:cs typeface="Arial Unicode MS" pitchFamily="34" charset="-128"/>
              </a:rPr>
              <a:t>msql_tablename</a:t>
            </a:r>
            <a:r>
              <a:rPr lang="fr-FR" sz="1600" dirty="0">
                <a:solidFill>
                  <a:schemeClr val="hlink"/>
                </a:solidFill>
                <a:latin typeface="Book Antiqua" pitchFamily="18" charset="0"/>
                <a:ea typeface="Arial Unicode MS" pitchFamily="34" charset="-128"/>
                <a:cs typeface="Arial Unicode MS" pitchFamily="34" charset="-128"/>
              </a:rPr>
              <a:t>($</a:t>
            </a:r>
            <a:r>
              <a:rPr lang="fr-FR" sz="1600" dirty="0" err="1">
                <a:solidFill>
                  <a:schemeClr val="hlink"/>
                </a:solidFill>
                <a:latin typeface="Book Antiqua" pitchFamily="18" charset="0"/>
                <a:ea typeface="Arial Unicode MS" pitchFamily="34" charset="-128"/>
                <a:cs typeface="Arial Unicode MS" pitchFamily="34" charset="-128"/>
              </a:rPr>
              <a:t>id_resultat</a:t>
            </a:r>
            <a:r>
              <a:rPr lang="fr-FR" sz="1600" dirty="0">
                <a:solidFill>
                  <a:schemeClr val="hlink"/>
                </a:solidFill>
                <a:latin typeface="Book Antiqua" pitchFamily="18" charset="0"/>
                <a:ea typeface="Arial Unicode MS" pitchFamily="34" charset="-128"/>
                <a:cs typeface="Arial Unicode MS" pitchFamily="34" charset="-128"/>
              </a:rPr>
              <a:t>, $</a:t>
            </a:r>
            <a:r>
              <a:rPr lang="fr-FR" sz="1600" dirty="0" err="1">
                <a:solidFill>
                  <a:schemeClr val="hlink"/>
                </a:solidFill>
                <a:latin typeface="Book Antiqua" pitchFamily="18" charset="0"/>
                <a:ea typeface="Arial Unicode MS" pitchFamily="34" charset="-128"/>
                <a:cs typeface="Arial Unicode MS" pitchFamily="34" charset="-128"/>
              </a:rPr>
              <a:t>num_champ</a:t>
            </a:r>
            <a:r>
              <a:rPr lang="fr-FR" sz="1600" dirty="0">
                <a:solidFill>
                  <a:schemeClr val="hlink"/>
                </a:solidFill>
                <a:latin typeface="Book Antiqua" pitchFamily="18" charset="0"/>
                <a:ea typeface="Arial Unicode MS" pitchFamily="34" charset="-128"/>
                <a:cs typeface="Arial Unicode MS" pitchFamily="34" charset="-128"/>
              </a:rPr>
              <a:t>);</a:t>
            </a:r>
          </a:p>
          <a:p>
            <a:pPr lvl="2" algn="just" eaLnBrk="1" hangingPunct="1">
              <a:lnSpc>
                <a:spcPct val="90000"/>
              </a:lnSpc>
              <a:buFont typeface="Wingdings" pitchFamily="2" charset="2"/>
              <a:buNone/>
            </a:pPr>
            <a:r>
              <a:rPr lang="fr-FR" sz="1600" dirty="0">
                <a:solidFill>
                  <a:srgbClr val="009900"/>
                </a:solidFill>
                <a:latin typeface="Book Antiqua" pitchFamily="18" charset="0"/>
                <a:ea typeface="Arial Unicode MS" pitchFamily="34" charset="-128"/>
                <a:cs typeface="Arial Unicode MS" pitchFamily="34" charset="-128"/>
              </a:rPr>
              <a:t>$</a:t>
            </a:r>
            <a:r>
              <a:rPr lang="fr-FR" sz="1600" dirty="0" err="1">
                <a:solidFill>
                  <a:srgbClr val="009900"/>
                </a:solidFill>
                <a:latin typeface="Book Antiqua" pitchFamily="18" charset="0"/>
                <a:ea typeface="Arial Unicode MS" pitchFamily="34" charset="-128"/>
                <a:cs typeface="Arial Unicode MS" pitchFamily="34" charset="-128"/>
              </a:rPr>
              <a:t>nom_table</a:t>
            </a:r>
            <a:r>
              <a:rPr lang="fr-FR" sz="1600" dirty="0">
                <a:solidFill>
                  <a:srgbClr val="009900"/>
                </a:solidFill>
                <a:latin typeface="Book Antiqua" pitchFamily="18" charset="0"/>
                <a:ea typeface="Arial Unicode MS" pitchFamily="34" charset="-128"/>
                <a:cs typeface="Arial Unicode MS" pitchFamily="34" charset="-128"/>
              </a:rPr>
              <a:t> = </a:t>
            </a:r>
            <a:r>
              <a:rPr lang="fr-FR" sz="1600" dirty="0" err="1">
                <a:solidFill>
                  <a:srgbClr val="009900"/>
                </a:solidFill>
                <a:latin typeface="Book Antiqua" pitchFamily="18" charset="0"/>
                <a:ea typeface="Arial Unicode MS" pitchFamily="34" charset="-128"/>
                <a:cs typeface="Arial Unicode MS" pitchFamily="34" charset="-128"/>
              </a:rPr>
              <a:t>mysql_field_table</a:t>
            </a:r>
            <a:r>
              <a:rPr lang="fr-FR" sz="1600" dirty="0">
                <a:solidFill>
                  <a:srgbClr val="009900"/>
                </a:solidFill>
                <a:latin typeface="Book Antiqua" pitchFamily="18" charset="0"/>
                <a:ea typeface="Arial Unicode MS" pitchFamily="34" charset="-128"/>
                <a:cs typeface="Arial Unicode MS" pitchFamily="34" charset="-128"/>
              </a:rPr>
              <a:t>($</a:t>
            </a:r>
            <a:r>
              <a:rPr lang="fr-FR" sz="1600" dirty="0" err="1">
                <a:solidFill>
                  <a:srgbClr val="009900"/>
                </a:solidFill>
                <a:latin typeface="Book Antiqua" pitchFamily="18" charset="0"/>
                <a:ea typeface="Arial Unicode MS" pitchFamily="34" charset="-128"/>
                <a:cs typeface="Arial Unicode MS" pitchFamily="34" charset="-128"/>
              </a:rPr>
              <a:t>id_resultat</a:t>
            </a:r>
            <a:r>
              <a:rPr lang="fr-FR" sz="1600" dirty="0">
                <a:solidFill>
                  <a:srgbClr val="009900"/>
                </a:solidFill>
                <a:latin typeface="Book Antiqua" pitchFamily="18" charset="0"/>
                <a:ea typeface="Arial Unicode MS" pitchFamily="34" charset="-128"/>
                <a:cs typeface="Arial Unicode MS" pitchFamily="34" charset="-128"/>
              </a:rPr>
              <a:t>, $</a:t>
            </a:r>
            <a:r>
              <a:rPr lang="fr-FR" sz="1600" dirty="0" err="1">
                <a:solidFill>
                  <a:srgbClr val="009900"/>
                </a:solidFill>
                <a:latin typeface="Book Antiqua" pitchFamily="18" charset="0"/>
                <a:ea typeface="Arial Unicode MS" pitchFamily="34" charset="-128"/>
                <a:cs typeface="Arial Unicode MS" pitchFamily="34" charset="-128"/>
              </a:rPr>
              <a:t>num_champ</a:t>
            </a:r>
            <a:r>
              <a:rPr lang="fr-FR" sz="1600" dirty="0">
                <a:solidFill>
                  <a:srgbClr val="009900"/>
                </a:solidFill>
                <a:latin typeface="Book Antiqua" pitchFamily="18" charset="0"/>
                <a:ea typeface="Arial Unicode MS" pitchFamily="34" charset="-128"/>
                <a:cs typeface="Arial Unicode MS" pitchFamily="34" charset="-128"/>
              </a:rPr>
              <a:t>);</a:t>
            </a:r>
          </a:p>
          <a:p>
            <a:pPr lvl="2" algn="just" eaLnBrk="1" hangingPunct="1">
              <a:lnSpc>
                <a:spcPct val="90000"/>
              </a:lnSpc>
              <a:buFont typeface="Wingdings" pitchFamily="2" charset="2"/>
              <a:buNone/>
            </a:pPr>
            <a:r>
              <a:rPr lang="fr-FR" sz="1600" dirty="0">
                <a:solidFill>
                  <a:schemeClr val="hlink"/>
                </a:solidFill>
                <a:latin typeface="Book Antiqua" pitchFamily="18" charset="0"/>
                <a:ea typeface="Arial Unicode MS" pitchFamily="34" charset="-128"/>
                <a:cs typeface="Arial Unicode MS" pitchFamily="34" charset="-128"/>
              </a:rPr>
              <a:t>$</a:t>
            </a:r>
            <a:r>
              <a:rPr lang="fr-FR" sz="1600" dirty="0" err="1">
                <a:solidFill>
                  <a:schemeClr val="hlink"/>
                </a:solidFill>
                <a:latin typeface="Book Antiqua" pitchFamily="18" charset="0"/>
                <a:ea typeface="Arial Unicode MS" pitchFamily="34" charset="-128"/>
                <a:cs typeface="Arial Unicode MS" pitchFamily="34" charset="-128"/>
              </a:rPr>
              <a:t>nom_table</a:t>
            </a:r>
            <a:r>
              <a:rPr lang="fr-FR" sz="1600" dirty="0">
                <a:solidFill>
                  <a:schemeClr val="hlink"/>
                </a:solidFill>
                <a:latin typeface="Book Antiqua" pitchFamily="18" charset="0"/>
                <a:ea typeface="Arial Unicode MS" pitchFamily="34" charset="-128"/>
                <a:cs typeface="Arial Unicode MS" pitchFamily="34" charset="-128"/>
              </a:rPr>
              <a:t> = </a:t>
            </a:r>
            <a:r>
              <a:rPr lang="fr-FR" sz="1600" dirty="0" err="1">
                <a:solidFill>
                  <a:schemeClr val="hlink"/>
                </a:solidFill>
                <a:latin typeface="Book Antiqua" pitchFamily="18" charset="0"/>
                <a:ea typeface="Arial Unicode MS" pitchFamily="34" charset="-128"/>
                <a:cs typeface="Arial Unicode MS" pitchFamily="34" charset="-128"/>
              </a:rPr>
              <a:t>mysql_tablename</a:t>
            </a:r>
            <a:r>
              <a:rPr lang="fr-FR" sz="1600" dirty="0">
                <a:solidFill>
                  <a:schemeClr val="hlink"/>
                </a:solidFill>
                <a:latin typeface="Book Antiqua" pitchFamily="18" charset="0"/>
                <a:ea typeface="Arial Unicode MS" pitchFamily="34" charset="-128"/>
                <a:cs typeface="Arial Unicode MS" pitchFamily="34" charset="-128"/>
              </a:rPr>
              <a:t>($</a:t>
            </a:r>
            <a:r>
              <a:rPr lang="fr-FR" sz="1600" dirty="0" err="1">
                <a:solidFill>
                  <a:schemeClr val="hlink"/>
                </a:solidFill>
                <a:latin typeface="Book Antiqua" pitchFamily="18" charset="0"/>
                <a:ea typeface="Arial Unicode MS" pitchFamily="34" charset="-128"/>
                <a:cs typeface="Arial Unicode MS" pitchFamily="34" charset="-128"/>
              </a:rPr>
              <a:t>id_resultat</a:t>
            </a:r>
            <a:r>
              <a:rPr lang="fr-FR" sz="1600" dirty="0">
                <a:solidFill>
                  <a:schemeClr val="hlink"/>
                </a:solidFill>
                <a:latin typeface="Book Antiqua" pitchFamily="18" charset="0"/>
                <a:ea typeface="Arial Unicode MS" pitchFamily="34" charset="-128"/>
                <a:cs typeface="Arial Unicode MS" pitchFamily="34" charset="-128"/>
              </a:rPr>
              <a:t>, $</a:t>
            </a:r>
            <a:r>
              <a:rPr lang="fr-FR" sz="1600" dirty="0" err="1">
                <a:solidFill>
                  <a:schemeClr val="hlink"/>
                </a:solidFill>
                <a:latin typeface="Book Antiqua" pitchFamily="18" charset="0"/>
                <a:ea typeface="Arial Unicode MS" pitchFamily="34" charset="-128"/>
                <a:cs typeface="Arial Unicode MS" pitchFamily="34" charset="-128"/>
              </a:rPr>
              <a:t>num_champ</a:t>
            </a:r>
            <a:r>
              <a:rPr lang="fr-FR" sz="1600" dirty="0">
                <a:solidFill>
                  <a:schemeClr val="hlink"/>
                </a:solidFill>
                <a:latin typeface="Book Antiqua" pitchFamily="18" charset="0"/>
                <a:ea typeface="Arial Unicode MS" pitchFamily="34" charset="-128"/>
                <a:cs typeface="Arial Unicode MS" pitchFamily="34" charset="-128"/>
              </a:rPr>
              <a:t>);</a:t>
            </a:r>
          </a:p>
          <a:p>
            <a:pPr lvl="2" algn="just" eaLnBrk="1" hangingPunct="1">
              <a:lnSpc>
                <a:spcPct val="90000"/>
              </a:lnSpc>
              <a:buFont typeface="Wingdings" pitchFamily="2" charset="2"/>
              <a:buNone/>
            </a:pPr>
            <a:endParaRPr lang="fr-FR" sz="800" dirty="0">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fr-FR" sz="1600" dirty="0">
                <a:solidFill>
                  <a:srgbClr val="0000FF"/>
                </a:solidFill>
                <a:latin typeface="Book Antiqua" pitchFamily="18" charset="0"/>
                <a:ea typeface="Arial Unicode MS" pitchFamily="34" charset="-128"/>
                <a:cs typeface="Arial Unicode MS" pitchFamily="34" charset="-128"/>
              </a:rPr>
              <a:t>// sémaphore du champ comme NOT NULL, PRIMARY KEY</a:t>
            </a:r>
          </a:p>
          <a:p>
            <a:pPr lvl="2" algn="just" eaLnBrk="1" hangingPunct="1">
              <a:lnSpc>
                <a:spcPct val="90000"/>
              </a:lnSpc>
              <a:buFont typeface="Wingdings" pitchFamily="2" charset="2"/>
              <a:buNone/>
            </a:pPr>
            <a:r>
              <a:rPr lang="fr-FR" sz="1600" dirty="0">
                <a:solidFill>
                  <a:schemeClr val="hlink"/>
                </a:solidFill>
                <a:latin typeface="Book Antiqua" pitchFamily="18" charset="0"/>
                <a:ea typeface="Arial Unicode MS" pitchFamily="34" charset="-128"/>
                <a:cs typeface="Arial Unicode MS" pitchFamily="34" charset="-128"/>
              </a:rPr>
              <a:t>$</a:t>
            </a:r>
            <a:r>
              <a:rPr lang="fr-FR" sz="1600" dirty="0" err="1">
                <a:solidFill>
                  <a:schemeClr val="hlink"/>
                </a:solidFill>
                <a:latin typeface="Book Antiqua" pitchFamily="18" charset="0"/>
                <a:ea typeface="Arial Unicode MS" pitchFamily="34" charset="-128"/>
                <a:cs typeface="Arial Unicode MS" pitchFamily="34" charset="-128"/>
              </a:rPr>
              <a:t>semaphore</a:t>
            </a:r>
            <a:r>
              <a:rPr lang="fr-FR" sz="1600" dirty="0">
                <a:solidFill>
                  <a:schemeClr val="hlink"/>
                </a:solidFill>
                <a:latin typeface="Book Antiqua" pitchFamily="18" charset="0"/>
                <a:ea typeface="Arial Unicode MS" pitchFamily="34" charset="-128"/>
                <a:cs typeface="Arial Unicode MS" pitchFamily="34" charset="-128"/>
              </a:rPr>
              <a:t> = </a:t>
            </a:r>
            <a:r>
              <a:rPr lang="fr-FR" sz="1600" dirty="0" err="1">
                <a:solidFill>
                  <a:schemeClr val="hlink"/>
                </a:solidFill>
                <a:latin typeface="Book Antiqua" pitchFamily="18" charset="0"/>
                <a:ea typeface="Arial Unicode MS" pitchFamily="34" charset="-128"/>
                <a:cs typeface="Arial Unicode MS" pitchFamily="34" charset="-128"/>
              </a:rPr>
              <a:t>msql_fieldflags</a:t>
            </a:r>
            <a:r>
              <a:rPr lang="fr-FR" sz="1600" dirty="0">
                <a:solidFill>
                  <a:schemeClr val="hlink"/>
                </a:solidFill>
                <a:latin typeface="Book Antiqua" pitchFamily="18" charset="0"/>
                <a:ea typeface="Arial Unicode MS" pitchFamily="34" charset="-128"/>
                <a:cs typeface="Arial Unicode MS" pitchFamily="34" charset="-128"/>
              </a:rPr>
              <a:t>($</a:t>
            </a:r>
            <a:r>
              <a:rPr lang="fr-FR" sz="1600" dirty="0" err="1">
                <a:solidFill>
                  <a:schemeClr val="hlink"/>
                </a:solidFill>
                <a:latin typeface="Book Antiqua" pitchFamily="18" charset="0"/>
                <a:ea typeface="Arial Unicode MS" pitchFamily="34" charset="-128"/>
                <a:cs typeface="Arial Unicode MS" pitchFamily="34" charset="-128"/>
              </a:rPr>
              <a:t>id_resultat</a:t>
            </a:r>
            <a:r>
              <a:rPr lang="fr-FR" sz="1600" dirty="0">
                <a:solidFill>
                  <a:schemeClr val="hlink"/>
                </a:solidFill>
                <a:latin typeface="Book Antiqua" pitchFamily="18" charset="0"/>
                <a:ea typeface="Arial Unicode MS" pitchFamily="34" charset="-128"/>
                <a:cs typeface="Arial Unicode MS" pitchFamily="34" charset="-128"/>
              </a:rPr>
              <a:t>, $</a:t>
            </a:r>
            <a:r>
              <a:rPr lang="fr-FR" sz="1600" dirty="0" err="1">
                <a:solidFill>
                  <a:schemeClr val="hlink"/>
                </a:solidFill>
                <a:latin typeface="Book Antiqua" pitchFamily="18" charset="0"/>
                <a:ea typeface="Arial Unicode MS" pitchFamily="34" charset="-128"/>
                <a:cs typeface="Arial Unicode MS" pitchFamily="34" charset="-128"/>
              </a:rPr>
              <a:t>num_champ</a:t>
            </a:r>
            <a:r>
              <a:rPr lang="fr-FR" sz="1600" dirty="0">
                <a:solidFill>
                  <a:schemeClr val="hlink"/>
                </a:solidFill>
                <a:latin typeface="Book Antiqua" pitchFamily="18" charset="0"/>
                <a:ea typeface="Arial Unicode MS" pitchFamily="34" charset="-128"/>
                <a:cs typeface="Arial Unicode MS" pitchFamily="34" charset="-128"/>
              </a:rPr>
              <a:t>);</a:t>
            </a:r>
          </a:p>
          <a:p>
            <a:pPr lvl="2" algn="just" eaLnBrk="1" hangingPunct="1">
              <a:lnSpc>
                <a:spcPct val="90000"/>
              </a:lnSpc>
              <a:buFont typeface="Wingdings" pitchFamily="2" charset="2"/>
              <a:buNone/>
            </a:pPr>
            <a:r>
              <a:rPr lang="en-GB" sz="1600" dirty="0">
                <a:solidFill>
                  <a:srgbClr val="009900"/>
                </a:solidFill>
                <a:latin typeface="Book Antiqua" pitchFamily="18" charset="0"/>
                <a:ea typeface="Arial Unicode MS" pitchFamily="34" charset="-128"/>
                <a:cs typeface="Arial Unicode MS" pitchFamily="34" charset="-128"/>
              </a:rPr>
              <a:t>$semaphore = </a:t>
            </a:r>
            <a:r>
              <a:rPr lang="en-GB" sz="1600" dirty="0" err="1">
                <a:solidFill>
                  <a:srgbClr val="009900"/>
                </a:solidFill>
                <a:latin typeface="Book Antiqua" pitchFamily="18" charset="0"/>
                <a:ea typeface="Arial Unicode MS" pitchFamily="34" charset="-128"/>
                <a:cs typeface="Arial Unicode MS" pitchFamily="34" charset="-128"/>
              </a:rPr>
              <a:t>mysql_field_flags</a:t>
            </a:r>
            <a:r>
              <a:rPr lang="en-GB" sz="1600" dirty="0">
                <a:solidFill>
                  <a:srgbClr val="009900"/>
                </a:solidFill>
                <a:latin typeface="Book Antiqua" pitchFamily="18" charset="0"/>
                <a:ea typeface="Arial Unicode MS" pitchFamily="34" charset="-128"/>
                <a:cs typeface="Arial Unicode MS" pitchFamily="34" charset="-128"/>
              </a:rPr>
              <a:t>($</a:t>
            </a:r>
            <a:r>
              <a:rPr lang="en-GB" sz="1600" dirty="0" err="1">
                <a:solidFill>
                  <a:srgbClr val="009900"/>
                </a:solidFill>
                <a:latin typeface="Book Antiqua" pitchFamily="18" charset="0"/>
                <a:ea typeface="Arial Unicode MS" pitchFamily="34" charset="-128"/>
                <a:cs typeface="Arial Unicode MS" pitchFamily="34" charset="-128"/>
              </a:rPr>
              <a:t>id_resultat</a:t>
            </a:r>
            <a:r>
              <a:rPr lang="en-GB" sz="1600" dirty="0">
                <a:solidFill>
                  <a:srgbClr val="009900"/>
                </a:solidFill>
                <a:latin typeface="Book Antiqua" pitchFamily="18" charset="0"/>
                <a:ea typeface="Arial Unicode MS" pitchFamily="34" charset="-128"/>
                <a:cs typeface="Arial Unicode MS" pitchFamily="34" charset="-128"/>
              </a:rPr>
              <a:t>, $</a:t>
            </a:r>
            <a:r>
              <a:rPr lang="en-GB" sz="1600" dirty="0" err="1">
                <a:solidFill>
                  <a:srgbClr val="009900"/>
                </a:solidFill>
                <a:latin typeface="Book Antiqua" pitchFamily="18" charset="0"/>
                <a:ea typeface="Arial Unicode MS" pitchFamily="34" charset="-128"/>
                <a:cs typeface="Arial Unicode MS" pitchFamily="34" charset="-128"/>
              </a:rPr>
              <a:t>num_champ</a:t>
            </a:r>
            <a:r>
              <a:rPr lang="en-GB" sz="1600" dirty="0">
                <a:solidFill>
                  <a:srgbClr val="009900"/>
                </a:solidFill>
                <a:latin typeface="Book Antiqua" pitchFamily="18" charset="0"/>
                <a:ea typeface="Arial Unicode MS" pitchFamily="34" charset="-128"/>
                <a:cs typeface="Arial Unicode MS" pitchFamily="34" charset="-128"/>
              </a:rPr>
              <a:t>);</a:t>
            </a:r>
            <a:endParaRPr lang="fr-FR" sz="1600" dirty="0">
              <a:solidFill>
                <a:srgbClr val="009900"/>
              </a:solidFill>
              <a:latin typeface="Book Antiqua" pitchFamily="18" charset="0"/>
              <a:ea typeface="Arial Unicode MS" pitchFamily="34" charset="-128"/>
              <a:cs typeface="Arial Unicode MS" pitchFamily="34" charset="-128"/>
            </a:endParaRPr>
          </a:p>
        </p:txBody>
      </p:sp>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1245815" y="-24"/>
            <a:ext cx="9777819" cy="847708"/>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164867" name="Rectangle 3"/>
          <p:cNvSpPr>
            <a:spLocks noGrp="1" noChangeArrowheads="1"/>
          </p:cNvSpPr>
          <p:nvPr>
            <p:ph sz="quarter" idx="1"/>
          </p:nvPr>
        </p:nvSpPr>
        <p:spPr>
          <a:xfrm>
            <a:off x="1230177" y="1219200"/>
            <a:ext cx="10579275" cy="5638800"/>
          </a:xfrm>
          <a:ln>
            <a:solidFill>
              <a:srgbClr val="0000FF"/>
            </a:solidFill>
          </a:ln>
        </p:spPr>
        <p:txBody>
          <a:bodyPr>
            <a:normAutofit lnSpcReduction="10000"/>
          </a:bodyPr>
          <a:lstStyle/>
          <a:p>
            <a:pPr lvl="1"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&lt;?</a:t>
            </a:r>
            <a:r>
              <a:rPr lang="en-GB" sz="1400" dirty="0" err="1">
                <a:latin typeface="Book Antiqua" pitchFamily="18" charset="0"/>
                <a:ea typeface="Arial Unicode MS" pitchFamily="34" charset="-128"/>
                <a:cs typeface="Arial Unicode MS" pitchFamily="34" charset="-128"/>
              </a:rPr>
              <a:t>php</a:t>
            </a:r>
            <a:endParaRPr lang="fr-FR" sz="1400" dirty="0">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  $</a:t>
            </a:r>
            <a:r>
              <a:rPr lang="en-GB" sz="1400" dirty="0" err="1">
                <a:latin typeface="Book Antiqua" pitchFamily="18" charset="0"/>
                <a:ea typeface="Arial Unicode MS" pitchFamily="34" charset="-128"/>
                <a:cs typeface="Arial Unicode MS" pitchFamily="34" charset="-128"/>
              </a:rPr>
              <a:t>id_connexion</a:t>
            </a:r>
            <a:r>
              <a:rPr lang="en-GB" sz="1400" dirty="0">
                <a:latin typeface="Book Antiqua" pitchFamily="18" charset="0"/>
                <a:ea typeface="Arial Unicode MS" pitchFamily="34" charset="-128"/>
                <a:cs typeface="Arial Unicode MS" pitchFamily="34" charset="-128"/>
              </a:rPr>
              <a:t> = </a:t>
            </a:r>
            <a:r>
              <a:rPr lang="en-GB" sz="1400" dirty="0" err="1">
                <a:latin typeface="Book Antiqua" pitchFamily="18" charset="0"/>
                <a:ea typeface="Arial Unicode MS" pitchFamily="34" charset="-128"/>
                <a:cs typeface="Arial Unicode MS" pitchFamily="34" charset="-128"/>
              </a:rPr>
              <a:t>mysql_connect</a:t>
            </a:r>
            <a:r>
              <a:rPr lang="en-GB" sz="1400" dirty="0">
                <a:latin typeface="Book Antiqua" pitchFamily="18" charset="0"/>
                <a:ea typeface="Arial Unicode MS" pitchFamily="34" charset="-128"/>
                <a:cs typeface="Arial Unicode MS" pitchFamily="34" charset="-128"/>
              </a:rPr>
              <a:t>("</a:t>
            </a:r>
            <a:r>
              <a:rPr lang="en-GB" sz="1400" dirty="0" err="1">
                <a:latin typeface="Book Antiqua" pitchFamily="18" charset="0"/>
                <a:ea typeface="Arial Unicode MS" pitchFamily="34" charset="-128"/>
                <a:cs typeface="Arial Unicode MS" pitchFamily="34" charset="-128"/>
              </a:rPr>
              <a:t>localhost","root","emma</a:t>
            </a:r>
            <a:r>
              <a:rPr lang="en-GB" sz="1400" dirty="0">
                <a:latin typeface="Book Antiqua" pitchFamily="18" charset="0"/>
                <a:ea typeface="Arial Unicode MS" pitchFamily="34" charset="-128"/>
                <a:cs typeface="Arial Unicode MS" pitchFamily="34" charset="-128"/>
              </a:rPr>
              <a:t>");</a:t>
            </a:r>
            <a:endParaRPr lang="fr-FR" sz="1400" dirty="0">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  </a:t>
            </a:r>
            <a:r>
              <a:rPr lang="fr-FR" sz="1400" dirty="0" err="1">
                <a:latin typeface="Book Antiqua" pitchFamily="18" charset="0"/>
                <a:ea typeface="Arial Unicode MS" pitchFamily="34" charset="-128"/>
                <a:cs typeface="Arial Unicode MS" pitchFamily="34" charset="-128"/>
              </a:rPr>
              <a:t>mysql_select_db</a:t>
            </a:r>
            <a:r>
              <a:rPr lang="fr-FR" sz="1400" dirty="0">
                <a:latin typeface="Book Antiqua" pitchFamily="18" charset="0"/>
                <a:ea typeface="Arial Unicode MS" pitchFamily="34" charset="-128"/>
                <a:cs typeface="Arial Unicode MS" pitchFamily="34" charset="-128"/>
              </a:rPr>
              <a:t>("utilisateur");</a:t>
            </a:r>
          </a:p>
          <a:p>
            <a:pPr lvl="1" algn="just" eaLnBrk="1" hangingPunct="1">
              <a:lnSpc>
                <a:spcPct val="90000"/>
              </a:lnSpc>
              <a:buFont typeface="Wingdings" pitchFamily="2" charset="2"/>
              <a:buNone/>
            </a:pPr>
            <a:r>
              <a:rPr lang="fr-FR" sz="1400" dirty="0">
                <a:latin typeface="Book Antiqua" pitchFamily="18" charset="0"/>
                <a:ea typeface="Arial Unicode MS" pitchFamily="34" charset="-128"/>
                <a:cs typeface="Arial Unicode MS" pitchFamily="34" charset="-128"/>
              </a:rPr>
              <a:t>  </a:t>
            </a:r>
            <a:r>
              <a:rPr lang="en-GB" sz="1400" dirty="0">
                <a:latin typeface="Book Antiqua" pitchFamily="18" charset="0"/>
                <a:ea typeface="Arial Unicode MS" pitchFamily="34" charset="-128"/>
                <a:cs typeface="Arial Unicode MS" pitchFamily="34" charset="-128"/>
              </a:rPr>
              <a:t>$</a:t>
            </a:r>
            <a:r>
              <a:rPr lang="en-GB" sz="1400" dirty="0" err="1">
                <a:latin typeface="Book Antiqua" pitchFamily="18" charset="0"/>
                <a:ea typeface="Arial Unicode MS" pitchFamily="34" charset="-128"/>
                <a:cs typeface="Arial Unicode MS" pitchFamily="34" charset="-128"/>
              </a:rPr>
              <a:t>requete</a:t>
            </a:r>
            <a:r>
              <a:rPr lang="en-GB" sz="1400" dirty="0">
                <a:latin typeface="Book Antiqua" pitchFamily="18" charset="0"/>
                <a:ea typeface="Arial Unicode MS" pitchFamily="34" charset="-128"/>
                <a:cs typeface="Arial Unicode MS" pitchFamily="34" charset="-128"/>
              </a:rPr>
              <a:t> = "SELECT * FROM </a:t>
            </a:r>
            <a:r>
              <a:rPr lang="en-GB" sz="1400" dirty="0" err="1">
                <a:latin typeface="Book Antiqua" pitchFamily="18" charset="0"/>
                <a:ea typeface="Arial Unicode MS" pitchFamily="34" charset="-128"/>
                <a:cs typeface="Arial Unicode MS" pitchFamily="34" charset="-128"/>
              </a:rPr>
              <a:t>tbl_utilisateur</a:t>
            </a:r>
            <a:r>
              <a:rPr lang="en-GB" sz="1400" dirty="0">
                <a:latin typeface="Book Antiqua" pitchFamily="18" charset="0"/>
                <a:ea typeface="Arial Unicode MS" pitchFamily="34" charset="-128"/>
                <a:cs typeface="Arial Unicode MS" pitchFamily="34" charset="-128"/>
              </a:rPr>
              <a:t>";</a:t>
            </a:r>
            <a:endParaRPr lang="fr-FR" sz="1400" dirty="0">
              <a:solidFill>
                <a:srgbClr val="FFCC00"/>
              </a:solidFill>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400" dirty="0">
                <a:solidFill>
                  <a:srgbClr val="FFCC00"/>
                </a:solidFill>
                <a:latin typeface="Book Antiqua" pitchFamily="18" charset="0"/>
                <a:ea typeface="Arial Unicode MS" pitchFamily="34" charset="-128"/>
                <a:cs typeface="Arial Unicode MS" pitchFamily="34" charset="-128"/>
              </a:rPr>
              <a:t>  </a:t>
            </a:r>
            <a:r>
              <a:rPr lang="en-GB" sz="1400" dirty="0">
                <a:solidFill>
                  <a:schemeClr val="hlink"/>
                </a:solidFill>
                <a:latin typeface="Book Antiqua" pitchFamily="18" charset="0"/>
                <a:ea typeface="Arial Unicode MS" pitchFamily="34" charset="-128"/>
                <a:cs typeface="Arial Unicode MS" pitchFamily="34" charset="-128"/>
              </a:rPr>
              <a:t>$</a:t>
            </a:r>
            <a:r>
              <a:rPr lang="en-GB" sz="1400" dirty="0" err="1">
                <a:solidFill>
                  <a:schemeClr val="hlink"/>
                </a:solidFill>
                <a:latin typeface="Book Antiqua" pitchFamily="18" charset="0"/>
                <a:ea typeface="Arial Unicode MS" pitchFamily="34" charset="-128"/>
                <a:cs typeface="Arial Unicode MS" pitchFamily="34" charset="-128"/>
              </a:rPr>
              <a:t>id_resultat</a:t>
            </a:r>
            <a:r>
              <a:rPr lang="en-GB" sz="1400" dirty="0">
                <a:solidFill>
                  <a:schemeClr val="hlink"/>
                </a:solidFill>
                <a:latin typeface="Book Antiqua" pitchFamily="18" charset="0"/>
                <a:ea typeface="Arial Unicode MS" pitchFamily="34" charset="-128"/>
                <a:cs typeface="Arial Unicode MS" pitchFamily="34" charset="-128"/>
              </a:rPr>
              <a:t> = </a:t>
            </a:r>
            <a:r>
              <a:rPr lang="en-GB" sz="1400" dirty="0" err="1">
                <a:solidFill>
                  <a:schemeClr val="hlink"/>
                </a:solidFill>
                <a:latin typeface="Book Antiqua" pitchFamily="18" charset="0"/>
                <a:ea typeface="Arial Unicode MS" pitchFamily="34" charset="-128"/>
                <a:cs typeface="Arial Unicode MS" pitchFamily="34" charset="-128"/>
              </a:rPr>
              <a:t>mysql_query</a:t>
            </a:r>
            <a:r>
              <a:rPr lang="en-GB" sz="1400" dirty="0">
                <a:solidFill>
                  <a:schemeClr val="hlink"/>
                </a:solidFill>
                <a:latin typeface="Book Antiqua" pitchFamily="18" charset="0"/>
                <a:ea typeface="Arial Unicode MS" pitchFamily="34" charset="-128"/>
                <a:cs typeface="Arial Unicode MS" pitchFamily="34" charset="-128"/>
              </a:rPr>
              <a:t>($</a:t>
            </a:r>
            <a:r>
              <a:rPr lang="en-GB" sz="1400" dirty="0" err="1">
                <a:solidFill>
                  <a:schemeClr val="hlink"/>
                </a:solidFill>
                <a:latin typeface="Book Antiqua" pitchFamily="18" charset="0"/>
                <a:ea typeface="Arial Unicode MS" pitchFamily="34" charset="-128"/>
                <a:cs typeface="Arial Unicode MS" pitchFamily="34" charset="-128"/>
              </a:rPr>
              <a:t>requete</a:t>
            </a:r>
            <a:r>
              <a:rPr lang="en-GB" sz="1400" dirty="0">
                <a:solidFill>
                  <a:schemeClr val="hlink"/>
                </a:solidFill>
                <a:latin typeface="Book Antiqua" pitchFamily="18" charset="0"/>
                <a:ea typeface="Arial Unicode MS" pitchFamily="34" charset="-128"/>
                <a:cs typeface="Arial Unicode MS" pitchFamily="34" charset="-128"/>
              </a:rPr>
              <a:t>, $</a:t>
            </a:r>
            <a:r>
              <a:rPr lang="en-GB" sz="1400" dirty="0" err="1">
                <a:solidFill>
                  <a:schemeClr val="hlink"/>
                </a:solidFill>
                <a:latin typeface="Book Antiqua" pitchFamily="18" charset="0"/>
                <a:ea typeface="Arial Unicode MS" pitchFamily="34" charset="-128"/>
                <a:cs typeface="Arial Unicode MS" pitchFamily="34" charset="-128"/>
              </a:rPr>
              <a:t>id_connexion</a:t>
            </a:r>
            <a:r>
              <a:rPr lang="en-GB" sz="1400" dirty="0">
                <a:solidFill>
                  <a:schemeClr val="hlink"/>
                </a:solidFill>
                <a:latin typeface="Book Antiqua" pitchFamily="18" charset="0"/>
                <a:ea typeface="Arial Unicode MS" pitchFamily="34" charset="-128"/>
                <a:cs typeface="Arial Unicode MS" pitchFamily="34" charset="-128"/>
              </a:rPr>
              <a:t>)</a:t>
            </a:r>
            <a:endParaRPr lang="fr-FR" sz="1400" dirty="0">
              <a:solidFill>
                <a:schemeClr val="hlink"/>
              </a:solidFill>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  </a:t>
            </a:r>
            <a:r>
              <a:rPr lang="fr-FR" sz="1400" dirty="0">
                <a:latin typeface="Book Antiqua" pitchFamily="18" charset="0"/>
                <a:ea typeface="Arial Unicode MS" pitchFamily="34" charset="-128"/>
                <a:cs typeface="Arial Unicode MS" pitchFamily="34" charset="-128"/>
              </a:rPr>
              <a:t>or die ("La requête est invalide : ".$</a:t>
            </a:r>
            <a:r>
              <a:rPr lang="fr-FR" sz="1400" dirty="0" err="1">
                <a:latin typeface="Book Antiqua" pitchFamily="18" charset="0"/>
                <a:ea typeface="Arial Unicode MS" pitchFamily="34" charset="-128"/>
                <a:cs typeface="Arial Unicode MS" pitchFamily="34" charset="-128"/>
              </a:rPr>
              <a:t>requete</a:t>
            </a:r>
            <a:r>
              <a:rPr lang="fr-FR" sz="1400" dirty="0">
                <a:latin typeface="Book Antiqua" pitchFamily="18" charset="0"/>
                <a:ea typeface="Arial Unicode MS" pitchFamily="34" charset="-128"/>
                <a:cs typeface="Arial Unicode MS" pitchFamily="34" charset="-128"/>
              </a:rPr>
              <a:t>."&lt;</a:t>
            </a:r>
            <a:r>
              <a:rPr lang="fr-FR" sz="1400" dirty="0" err="1">
                <a:latin typeface="Book Antiqua" pitchFamily="18" charset="0"/>
                <a:ea typeface="Arial Unicode MS" pitchFamily="34" charset="-128"/>
                <a:cs typeface="Arial Unicode MS" pitchFamily="34" charset="-128"/>
              </a:rPr>
              <a:t>br</a:t>
            </a:r>
            <a:r>
              <a:rPr lang="fr-FR" sz="1400" dirty="0">
                <a:latin typeface="Book Antiqua" pitchFamily="18" charset="0"/>
                <a:ea typeface="Arial Unicode MS" pitchFamily="34" charset="-128"/>
                <a:cs typeface="Arial Unicode MS" pitchFamily="34" charset="-128"/>
              </a:rPr>
              <a:t>&gt;");</a:t>
            </a:r>
            <a:endParaRPr lang="fr-FR" sz="1400" dirty="0">
              <a:solidFill>
                <a:srgbClr val="FFCC00"/>
              </a:solidFill>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fr-FR" sz="1400" dirty="0">
                <a:latin typeface="Book Antiqua" pitchFamily="18" charset="0"/>
                <a:ea typeface="Arial Unicode MS" pitchFamily="34" charset="-128"/>
                <a:cs typeface="Arial Unicode MS" pitchFamily="34" charset="-128"/>
              </a:rPr>
              <a:t>  </a:t>
            </a:r>
            <a:r>
              <a:rPr lang="en-GB" sz="1400" dirty="0">
                <a:latin typeface="Book Antiqua" pitchFamily="18" charset="0"/>
                <a:ea typeface="Arial Unicode MS" pitchFamily="34" charset="-128"/>
                <a:cs typeface="Arial Unicode MS" pitchFamily="34" charset="-128"/>
              </a:rPr>
              <a:t>$</a:t>
            </a:r>
            <a:r>
              <a:rPr lang="en-GB" sz="1400" dirty="0" err="1">
                <a:latin typeface="Book Antiqua" pitchFamily="18" charset="0"/>
                <a:ea typeface="Arial Unicode MS" pitchFamily="34" charset="-128"/>
                <a:cs typeface="Arial Unicode MS" pitchFamily="34" charset="-128"/>
              </a:rPr>
              <a:t>nb_champs</a:t>
            </a:r>
            <a:r>
              <a:rPr lang="en-GB" sz="1400" dirty="0">
                <a:latin typeface="Book Antiqua" pitchFamily="18" charset="0"/>
                <a:ea typeface="Arial Unicode MS" pitchFamily="34" charset="-128"/>
                <a:cs typeface="Arial Unicode MS" pitchFamily="34" charset="-128"/>
              </a:rPr>
              <a:t> = </a:t>
            </a:r>
            <a:r>
              <a:rPr lang="en-GB" sz="1400" b="1" dirty="0" err="1">
                <a:solidFill>
                  <a:schemeClr val="hlink"/>
                </a:solidFill>
                <a:latin typeface="Book Antiqua" pitchFamily="18" charset="0"/>
                <a:ea typeface="Arial Unicode MS" pitchFamily="34" charset="-128"/>
                <a:cs typeface="Arial Unicode MS" pitchFamily="34" charset="-128"/>
              </a:rPr>
              <a:t>mysql_num_fields</a:t>
            </a:r>
            <a:r>
              <a:rPr lang="en-GB" sz="1400" b="1" dirty="0">
                <a:solidFill>
                  <a:schemeClr val="hlink"/>
                </a:solidFill>
                <a:latin typeface="Book Antiqua" pitchFamily="18" charset="0"/>
                <a:ea typeface="Arial Unicode MS" pitchFamily="34" charset="-128"/>
                <a:cs typeface="Arial Unicode MS" pitchFamily="34" charset="-128"/>
              </a:rPr>
              <a:t>($</a:t>
            </a:r>
            <a:r>
              <a:rPr lang="en-GB" sz="1400" b="1" dirty="0" err="1">
                <a:solidFill>
                  <a:schemeClr val="hlink"/>
                </a:solidFill>
                <a:latin typeface="Book Antiqua" pitchFamily="18" charset="0"/>
                <a:ea typeface="Arial Unicode MS" pitchFamily="34" charset="-128"/>
                <a:cs typeface="Arial Unicode MS" pitchFamily="34" charset="-128"/>
              </a:rPr>
              <a:t>id_resultat</a:t>
            </a:r>
            <a:r>
              <a:rPr lang="en-GB" sz="1400" b="1" dirty="0">
                <a:solidFill>
                  <a:schemeClr val="hlink"/>
                </a:solidFill>
                <a:latin typeface="Book Antiqua" pitchFamily="18" charset="0"/>
                <a:ea typeface="Arial Unicode MS" pitchFamily="34" charset="-128"/>
                <a:cs typeface="Arial Unicode MS" pitchFamily="34" charset="-128"/>
              </a:rPr>
              <a:t>)</a:t>
            </a:r>
            <a:r>
              <a:rPr lang="en-GB" sz="1400" dirty="0">
                <a:solidFill>
                  <a:schemeClr val="hlink"/>
                </a:solidFill>
                <a:latin typeface="Book Antiqua" pitchFamily="18" charset="0"/>
                <a:ea typeface="Arial Unicode MS" pitchFamily="34" charset="-128"/>
                <a:cs typeface="Arial Unicode MS" pitchFamily="34" charset="-128"/>
              </a:rPr>
              <a:t>;</a:t>
            </a:r>
            <a:endParaRPr lang="fr-FR" sz="1400" dirty="0">
              <a:solidFill>
                <a:schemeClr val="hlink"/>
              </a:solidFill>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  $</a:t>
            </a:r>
            <a:r>
              <a:rPr lang="en-GB" sz="1400" dirty="0" err="1">
                <a:latin typeface="Book Antiqua" pitchFamily="18" charset="0"/>
                <a:ea typeface="Arial Unicode MS" pitchFamily="34" charset="-128"/>
                <a:cs typeface="Arial Unicode MS" pitchFamily="34" charset="-128"/>
              </a:rPr>
              <a:t>ligne</a:t>
            </a:r>
            <a:r>
              <a:rPr lang="en-GB" sz="1400" dirty="0">
                <a:latin typeface="Book Antiqua" pitchFamily="18" charset="0"/>
                <a:ea typeface="Arial Unicode MS" pitchFamily="34" charset="-128"/>
                <a:cs typeface="Arial Unicode MS" pitchFamily="34" charset="-128"/>
              </a:rPr>
              <a:t> = </a:t>
            </a:r>
            <a:r>
              <a:rPr lang="en-GB" sz="1400" dirty="0" err="1">
                <a:solidFill>
                  <a:schemeClr val="hlink"/>
                </a:solidFill>
                <a:latin typeface="Book Antiqua" pitchFamily="18" charset="0"/>
                <a:ea typeface="Arial Unicode MS" pitchFamily="34" charset="-128"/>
                <a:cs typeface="Arial Unicode MS" pitchFamily="34" charset="-128"/>
              </a:rPr>
              <a:t>mysql_fetch_row</a:t>
            </a:r>
            <a:r>
              <a:rPr lang="en-GB" sz="1400" dirty="0">
                <a:solidFill>
                  <a:schemeClr val="hlink"/>
                </a:solidFill>
                <a:latin typeface="Book Antiqua" pitchFamily="18" charset="0"/>
                <a:ea typeface="Arial Unicode MS" pitchFamily="34" charset="-128"/>
                <a:cs typeface="Arial Unicode MS" pitchFamily="34" charset="-128"/>
              </a:rPr>
              <a:t>($</a:t>
            </a:r>
            <a:r>
              <a:rPr lang="en-GB" sz="1400" dirty="0" err="1">
                <a:solidFill>
                  <a:schemeClr val="hlink"/>
                </a:solidFill>
                <a:latin typeface="Book Antiqua" pitchFamily="18" charset="0"/>
                <a:ea typeface="Arial Unicode MS" pitchFamily="34" charset="-128"/>
                <a:cs typeface="Arial Unicode MS" pitchFamily="34" charset="-128"/>
              </a:rPr>
              <a:t>id_resultat</a:t>
            </a:r>
            <a:r>
              <a:rPr lang="en-GB" sz="1400" dirty="0">
                <a:solidFill>
                  <a:schemeClr val="hlink"/>
                </a:solidFill>
                <a:latin typeface="Book Antiqua" pitchFamily="18" charset="0"/>
                <a:ea typeface="Arial Unicode MS" pitchFamily="34" charset="-128"/>
                <a:cs typeface="Arial Unicode MS" pitchFamily="34" charset="-128"/>
              </a:rPr>
              <a:t>);</a:t>
            </a:r>
            <a:endParaRPr lang="fr-FR" sz="1400" dirty="0">
              <a:solidFill>
                <a:schemeClr val="hlink"/>
              </a:solidFill>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  $type = array();</a:t>
            </a:r>
            <a:endParaRPr lang="fr-FR" sz="1400" dirty="0">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  $</a:t>
            </a:r>
            <a:r>
              <a:rPr lang="en-GB" sz="1400" dirty="0" err="1">
                <a:latin typeface="Book Antiqua" pitchFamily="18" charset="0"/>
                <a:ea typeface="Arial Unicode MS" pitchFamily="34" charset="-128"/>
                <a:cs typeface="Arial Unicode MS" pitchFamily="34" charset="-128"/>
              </a:rPr>
              <a:t>propriete</a:t>
            </a:r>
            <a:r>
              <a:rPr lang="en-GB" sz="1400" dirty="0">
                <a:latin typeface="Book Antiqua" pitchFamily="18" charset="0"/>
                <a:ea typeface="Arial Unicode MS" pitchFamily="34" charset="-128"/>
                <a:cs typeface="Arial Unicode MS" pitchFamily="34" charset="-128"/>
              </a:rPr>
              <a:t> = array();</a:t>
            </a:r>
            <a:endParaRPr lang="fr-FR" sz="1400" dirty="0">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  for ($</a:t>
            </a:r>
            <a:r>
              <a:rPr lang="en-GB" sz="1400" dirty="0" err="1">
                <a:latin typeface="Book Antiqua" pitchFamily="18" charset="0"/>
                <a:ea typeface="Arial Unicode MS" pitchFamily="34" charset="-128"/>
                <a:cs typeface="Arial Unicode MS" pitchFamily="34" charset="-128"/>
              </a:rPr>
              <a:t>i</a:t>
            </a:r>
            <a:r>
              <a:rPr lang="en-GB" sz="1400" dirty="0">
                <a:latin typeface="Book Antiqua" pitchFamily="18" charset="0"/>
                <a:ea typeface="Arial Unicode MS" pitchFamily="34" charset="-128"/>
                <a:cs typeface="Arial Unicode MS" pitchFamily="34" charset="-128"/>
              </a:rPr>
              <a:t> = 0; $</a:t>
            </a:r>
            <a:r>
              <a:rPr lang="en-GB" sz="1400" dirty="0" err="1">
                <a:latin typeface="Book Antiqua" pitchFamily="18" charset="0"/>
                <a:ea typeface="Arial Unicode MS" pitchFamily="34" charset="-128"/>
                <a:cs typeface="Arial Unicode MS" pitchFamily="34" charset="-128"/>
              </a:rPr>
              <a:t>i</a:t>
            </a:r>
            <a:r>
              <a:rPr lang="en-GB" sz="1400" dirty="0">
                <a:latin typeface="Book Antiqua" pitchFamily="18" charset="0"/>
                <a:ea typeface="Arial Unicode MS" pitchFamily="34" charset="-128"/>
                <a:cs typeface="Arial Unicode MS" pitchFamily="34" charset="-128"/>
              </a:rPr>
              <a:t> &lt; $</a:t>
            </a:r>
            <a:r>
              <a:rPr lang="en-GB" sz="1400" dirty="0" err="1">
                <a:latin typeface="Book Antiqua" pitchFamily="18" charset="0"/>
                <a:ea typeface="Arial Unicode MS" pitchFamily="34" charset="-128"/>
                <a:cs typeface="Arial Unicode MS" pitchFamily="34" charset="-128"/>
              </a:rPr>
              <a:t>nb_champs</a:t>
            </a:r>
            <a:r>
              <a:rPr lang="en-GB" sz="1400" dirty="0">
                <a:latin typeface="Book Antiqua" pitchFamily="18" charset="0"/>
                <a:ea typeface="Arial Unicode MS" pitchFamily="34" charset="-128"/>
                <a:cs typeface="Arial Unicode MS" pitchFamily="34" charset="-128"/>
              </a:rPr>
              <a:t>; $</a:t>
            </a:r>
            <a:r>
              <a:rPr lang="en-GB" sz="1400" dirty="0" err="1">
                <a:latin typeface="Book Antiqua" pitchFamily="18" charset="0"/>
                <a:ea typeface="Arial Unicode MS" pitchFamily="34" charset="-128"/>
                <a:cs typeface="Arial Unicode MS" pitchFamily="34" charset="-128"/>
              </a:rPr>
              <a:t>i</a:t>
            </a:r>
            <a:r>
              <a:rPr lang="en-GB" sz="1400" dirty="0">
                <a:latin typeface="Book Antiqua" pitchFamily="18" charset="0"/>
                <a:ea typeface="Arial Unicode MS" pitchFamily="34" charset="-128"/>
                <a:cs typeface="Arial Unicode MS" pitchFamily="34" charset="-128"/>
              </a:rPr>
              <a:t>++) {</a:t>
            </a:r>
            <a:endParaRPr lang="fr-FR" sz="1400" dirty="0">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    $</a:t>
            </a:r>
            <a:r>
              <a:rPr lang="en-GB" sz="1400" dirty="0" err="1">
                <a:latin typeface="Book Antiqua" pitchFamily="18" charset="0"/>
                <a:ea typeface="Arial Unicode MS" pitchFamily="34" charset="-128"/>
                <a:cs typeface="Arial Unicode MS" pitchFamily="34" charset="-128"/>
              </a:rPr>
              <a:t>propriete</a:t>
            </a:r>
            <a:r>
              <a:rPr lang="en-GB" sz="1400" dirty="0">
                <a:latin typeface="Book Antiqua" pitchFamily="18" charset="0"/>
                <a:ea typeface="Arial Unicode MS" pitchFamily="34" charset="-128"/>
                <a:cs typeface="Arial Unicode MS" pitchFamily="34" charset="-128"/>
              </a:rPr>
              <a:t>[$</a:t>
            </a:r>
            <a:r>
              <a:rPr lang="en-GB" sz="1400" dirty="0" err="1">
                <a:latin typeface="Book Antiqua" pitchFamily="18" charset="0"/>
                <a:ea typeface="Arial Unicode MS" pitchFamily="34" charset="-128"/>
                <a:cs typeface="Arial Unicode MS" pitchFamily="34" charset="-128"/>
              </a:rPr>
              <a:t>i</a:t>
            </a:r>
            <a:r>
              <a:rPr lang="en-GB" sz="1400" dirty="0">
                <a:latin typeface="Book Antiqua" pitchFamily="18" charset="0"/>
                <a:ea typeface="Arial Unicode MS" pitchFamily="34" charset="-128"/>
                <a:cs typeface="Arial Unicode MS" pitchFamily="34" charset="-128"/>
              </a:rPr>
              <a:t>]['nom'] = </a:t>
            </a:r>
            <a:r>
              <a:rPr lang="en-GB" sz="1400" b="1" dirty="0" err="1">
                <a:solidFill>
                  <a:schemeClr val="hlink"/>
                </a:solidFill>
                <a:latin typeface="Book Antiqua" pitchFamily="18" charset="0"/>
                <a:ea typeface="Arial Unicode MS" pitchFamily="34" charset="-128"/>
                <a:cs typeface="Arial Unicode MS" pitchFamily="34" charset="-128"/>
              </a:rPr>
              <a:t>mysql_field_name</a:t>
            </a:r>
            <a:r>
              <a:rPr lang="en-GB" sz="1400" b="1" dirty="0">
                <a:solidFill>
                  <a:schemeClr val="hlink"/>
                </a:solidFill>
                <a:latin typeface="Book Antiqua" pitchFamily="18" charset="0"/>
                <a:ea typeface="Arial Unicode MS" pitchFamily="34" charset="-128"/>
                <a:cs typeface="Arial Unicode MS" pitchFamily="34" charset="-128"/>
              </a:rPr>
              <a:t>($</a:t>
            </a:r>
            <a:r>
              <a:rPr lang="en-GB" sz="1400" b="1" dirty="0" err="1">
                <a:solidFill>
                  <a:schemeClr val="hlink"/>
                </a:solidFill>
                <a:latin typeface="Book Antiqua" pitchFamily="18" charset="0"/>
                <a:ea typeface="Arial Unicode MS" pitchFamily="34" charset="-128"/>
                <a:cs typeface="Arial Unicode MS" pitchFamily="34" charset="-128"/>
              </a:rPr>
              <a:t>id_resultat</a:t>
            </a:r>
            <a:r>
              <a:rPr lang="en-GB" sz="1400" b="1" dirty="0">
                <a:solidFill>
                  <a:schemeClr val="hlink"/>
                </a:solidFill>
                <a:latin typeface="Book Antiqua" pitchFamily="18" charset="0"/>
                <a:ea typeface="Arial Unicode MS" pitchFamily="34" charset="-128"/>
                <a:cs typeface="Arial Unicode MS" pitchFamily="34" charset="-128"/>
              </a:rPr>
              <a:t>, $</a:t>
            </a:r>
            <a:r>
              <a:rPr lang="en-GB" sz="1400" b="1" dirty="0" err="1">
                <a:solidFill>
                  <a:schemeClr val="hlink"/>
                </a:solidFill>
                <a:latin typeface="Book Antiqua" pitchFamily="18" charset="0"/>
                <a:ea typeface="Arial Unicode MS" pitchFamily="34" charset="-128"/>
                <a:cs typeface="Arial Unicode MS" pitchFamily="34" charset="-128"/>
              </a:rPr>
              <a:t>i</a:t>
            </a:r>
            <a:r>
              <a:rPr lang="en-GB" sz="1400" b="1" dirty="0">
                <a:solidFill>
                  <a:schemeClr val="hlink"/>
                </a:solidFill>
                <a:latin typeface="Book Antiqua" pitchFamily="18" charset="0"/>
                <a:ea typeface="Arial Unicode MS" pitchFamily="34" charset="-128"/>
                <a:cs typeface="Arial Unicode MS" pitchFamily="34" charset="-128"/>
              </a:rPr>
              <a:t>)</a:t>
            </a:r>
            <a:r>
              <a:rPr lang="en-GB" sz="1400" dirty="0">
                <a:solidFill>
                  <a:schemeClr val="hlink"/>
                </a:solidFill>
                <a:latin typeface="Book Antiqua" pitchFamily="18" charset="0"/>
                <a:ea typeface="Arial Unicode MS" pitchFamily="34" charset="-128"/>
                <a:cs typeface="Arial Unicode MS" pitchFamily="34" charset="-128"/>
              </a:rPr>
              <a:t>;</a:t>
            </a:r>
            <a:endParaRPr lang="fr-FR" sz="1400" dirty="0">
              <a:solidFill>
                <a:schemeClr val="hlink"/>
              </a:solidFill>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    $</a:t>
            </a:r>
            <a:r>
              <a:rPr lang="en-GB" sz="1400" dirty="0" err="1">
                <a:latin typeface="Book Antiqua" pitchFamily="18" charset="0"/>
                <a:ea typeface="Arial Unicode MS" pitchFamily="34" charset="-128"/>
                <a:cs typeface="Arial Unicode MS" pitchFamily="34" charset="-128"/>
              </a:rPr>
              <a:t>propriete</a:t>
            </a:r>
            <a:r>
              <a:rPr lang="en-GB" sz="1400" dirty="0">
                <a:latin typeface="Book Antiqua" pitchFamily="18" charset="0"/>
                <a:ea typeface="Arial Unicode MS" pitchFamily="34" charset="-128"/>
                <a:cs typeface="Arial Unicode MS" pitchFamily="34" charset="-128"/>
              </a:rPr>
              <a:t>[$</a:t>
            </a:r>
            <a:r>
              <a:rPr lang="en-GB" sz="1400" dirty="0" err="1">
                <a:latin typeface="Book Antiqua" pitchFamily="18" charset="0"/>
                <a:ea typeface="Arial Unicode MS" pitchFamily="34" charset="-128"/>
                <a:cs typeface="Arial Unicode MS" pitchFamily="34" charset="-128"/>
              </a:rPr>
              <a:t>i</a:t>
            </a:r>
            <a:r>
              <a:rPr lang="en-GB" sz="1400" dirty="0">
                <a:latin typeface="Book Antiqua" pitchFamily="18" charset="0"/>
                <a:ea typeface="Arial Unicode MS" pitchFamily="34" charset="-128"/>
                <a:cs typeface="Arial Unicode MS" pitchFamily="34" charset="-128"/>
              </a:rPr>
              <a:t>]['type'] = </a:t>
            </a:r>
            <a:r>
              <a:rPr lang="en-GB" sz="1400" b="1" dirty="0" err="1">
                <a:solidFill>
                  <a:schemeClr val="hlink"/>
                </a:solidFill>
                <a:latin typeface="Book Antiqua" pitchFamily="18" charset="0"/>
                <a:ea typeface="Arial Unicode MS" pitchFamily="34" charset="-128"/>
                <a:cs typeface="Arial Unicode MS" pitchFamily="34" charset="-128"/>
              </a:rPr>
              <a:t>mysql_field_type</a:t>
            </a:r>
            <a:r>
              <a:rPr lang="en-GB" sz="1400" b="1" dirty="0">
                <a:solidFill>
                  <a:schemeClr val="hlink"/>
                </a:solidFill>
                <a:latin typeface="Book Antiqua" pitchFamily="18" charset="0"/>
                <a:ea typeface="Arial Unicode MS" pitchFamily="34" charset="-128"/>
                <a:cs typeface="Arial Unicode MS" pitchFamily="34" charset="-128"/>
              </a:rPr>
              <a:t>($</a:t>
            </a:r>
            <a:r>
              <a:rPr lang="en-GB" sz="1400" b="1" dirty="0" err="1">
                <a:solidFill>
                  <a:schemeClr val="hlink"/>
                </a:solidFill>
                <a:latin typeface="Book Antiqua" pitchFamily="18" charset="0"/>
                <a:ea typeface="Arial Unicode MS" pitchFamily="34" charset="-128"/>
                <a:cs typeface="Arial Unicode MS" pitchFamily="34" charset="-128"/>
              </a:rPr>
              <a:t>id_resultat</a:t>
            </a:r>
            <a:r>
              <a:rPr lang="en-GB" sz="1400" b="1" dirty="0">
                <a:solidFill>
                  <a:schemeClr val="hlink"/>
                </a:solidFill>
                <a:latin typeface="Book Antiqua" pitchFamily="18" charset="0"/>
                <a:ea typeface="Arial Unicode MS" pitchFamily="34" charset="-128"/>
                <a:cs typeface="Arial Unicode MS" pitchFamily="34" charset="-128"/>
              </a:rPr>
              <a:t>, $</a:t>
            </a:r>
            <a:r>
              <a:rPr lang="en-GB" sz="1400" b="1" dirty="0" err="1">
                <a:solidFill>
                  <a:schemeClr val="hlink"/>
                </a:solidFill>
                <a:latin typeface="Book Antiqua" pitchFamily="18" charset="0"/>
                <a:ea typeface="Arial Unicode MS" pitchFamily="34" charset="-128"/>
                <a:cs typeface="Arial Unicode MS" pitchFamily="34" charset="-128"/>
              </a:rPr>
              <a:t>i</a:t>
            </a:r>
            <a:r>
              <a:rPr lang="en-GB" sz="1400" b="1" dirty="0">
                <a:solidFill>
                  <a:schemeClr val="hlink"/>
                </a:solidFill>
                <a:latin typeface="Book Antiqua" pitchFamily="18" charset="0"/>
                <a:ea typeface="Arial Unicode MS" pitchFamily="34" charset="-128"/>
                <a:cs typeface="Arial Unicode MS" pitchFamily="34" charset="-128"/>
              </a:rPr>
              <a:t>)</a:t>
            </a:r>
            <a:r>
              <a:rPr lang="en-GB" sz="1400" dirty="0">
                <a:solidFill>
                  <a:schemeClr val="hlink"/>
                </a:solidFill>
                <a:latin typeface="Book Antiqua" pitchFamily="18" charset="0"/>
                <a:ea typeface="Arial Unicode MS" pitchFamily="34" charset="-128"/>
                <a:cs typeface="Arial Unicode MS" pitchFamily="34" charset="-128"/>
              </a:rPr>
              <a:t>;</a:t>
            </a:r>
            <a:endParaRPr lang="fr-FR" sz="1400" dirty="0">
              <a:solidFill>
                <a:schemeClr val="hlink"/>
              </a:solidFill>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    $</a:t>
            </a:r>
            <a:r>
              <a:rPr lang="en-GB" sz="1400" dirty="0" err="1">
                <a:latin typeface="Book Antiqua" pitchFamily="18" charset="0"/>
                <a:ea typeface="Arial Unicode MS" pitchFamily="34" charset="-128"/>
                <a:cs typeface="Arial Unicode MS" pitchFamily="34" charset="-128"/>
              </a:rPr>
              <a:t>propriete</a:t>
            </a:r>
            <a:r>
              <a:rPr lang="en-GB" sz="1400" dirty="0">
                <a:latin typeface="Book Antiqua" pitchFamily="18" charset="0"/>
                <a:ea typeface="Arial Unicode MS" pitchFamily="34" charset="-128"/>
                <a:cs typeface="Arial Unicode MS" pitchFamily="34" charset="-128"/>
              </a:rPr>
              <a:t>[$</a:t>
            </a:r>
            <a:r>
              <a:rPr lang="en-GB" sz="1400" dirty="0" err="1">
                <a:latin typeface="Book Antiqua" pitchFamily="18" charset="0"/>
                <a:ea typeface="Arial Unicode MS" pitchFamily="34" charset="-128"/>
                <a:cs typeface="Arial Unicode MS" pitchFamily="34" charset="-128"/>
              </a:rPr>
              <a:t>i</a:t>
            </a:r>
            <a:r>
              <a:rPr lang="en-GB" sz="1400" dirty="0">
                <a:latin typeface="Book Antiqua" pitchFamily="18" charset="0"/>
                <a:ea typeface="Arial Unicode MS" pitchFamily="34" charset="-128"/>
                <a:cs typeface="Arial Unicode MS" pitchFamily="34" charset="-128"/>
              </a:rPr>
              <a:t>]['</a:t>
            </a:r>
            <a:r>
              <a:rPr lang="en-GB" sz="1400" dirty="0" err="1">
                <a:latin typeface="Book Antiqua" pitchFamily="18" charset="0"/>
                <a:ea typeface="Arial Unicode MS" pitchFamily="34" charset="-128"/>
                <a:cs typeface="Arial Unicode MS" pitchFamily="34" charset="-128"/>
              </a:rPr>
              <a:t>longueur</a:t>
            </a:r>
            <a:r>
              <a:rPr lang="en-GB" sz="1400" dirty="0">
                <a:latin typeface="Book Antiqua" pitchFamily="18" charset="0"/>
                <a:ea typeface="Arial Unicode MS" pitchFamily="34" charset="-128"/>
                <a:cs typeface="Arial Unicode MS" pitchFamily="34" charset="-128"/>
              </a:rPr>
              <a:t>'] = </a:t>
            </a:r>
            <a:r>
              <a:rPr lang="en-GB" sz="1400" b="1" dirty="0" err="1">
                <a:solidFill>
                  <a:schemeClr val="hlink"/>
                </a:solidFill>
                <a:latin typeface="Book Antiqua" pitchFamily="18" charset="0"/>
                <a:ea typeface="Arial Unicode MS" pitchFamily="34" charset="-128"/>
                <a:cs typeface="Arial Unicode MS" pitchFamily="34" charset="-128"/>
              </a:rPr>
              <a:t>mysql_field_len</a:t>
            </a:r>
            <a:r>
              <a:rPr lang="en-GB" sz="1400" b="1" dirty="0">
                <a:solidFill>
                  <a:schemeClr val="hlink"/>
                </a:solidFill>
                <a:latin typeface="Book Antiqua" pitchFamily="18" charset="0"/>
                <a:ea typeface="Arial Unicode MS" pitchFamily="34" charset="-128"/>
                <a:cs typeface="Arial Unicode MS" pitchFamily="34" charset="-128"/>
              </a:rPr>
              <a:t>($</a:t>
            </a:r>
            <a:r>
              <a:rPr lang="en-GB" sz="1400" b="1" dirty="0" err="1">
                <a:solidFill>
                  <a:schemeClr val="hlink"/>
                </a:solidFill>
                <a:latin typeface="Book Antiqua" pitchFamily="18" charset="0"/>
                <a:ea typeface="Arial Unicode MS" pitchFamily="34" charset="-128"/>
                <a:cs typeface="Arial Unicode MS" pitchFamily="34" charset="-128"/>
              </a:rPr>
              <a:t>id_resultat</a:t>
            </a:r>
            <a:r>
              <a:rPr lang="en-GB" sz="1400" b="1" dirty="0">
                <a:solidFill>
                  <a:schemeClr val="hlink"/>
                </a:solidFill>
                <a:latin typeface="Book Antiqua" pitchFamily="18" charset="0"/>
                <a:ea typeface="Arial Unicode MS" pitchFamily="34" charset="-128"/>
                <a:cs typeface="Arial Unicode MS" pitchFamily="34" charset="-128"/>
              </a:rPr>
              <a:t>, $</a:t>
            </a:r>
            <a:r>
              <a:rPr lang="en-GB" sz="1400" b="1" dirty="0" err="1">
                <a:solidFill>
                  <a:schemeClr val="hlink"/>
                </a:solidFill>
                <a:latin typeface="Book Antiqua" pitchFamily="18" charset="0"/>
                <a:ea typeface="Arial Unicode MS" pitchFamily="34" charset="-128"/>
                <a:cs typeface="Arial Unicode MS" pitchFamily="34" charset="-128"/>
              </a:rPr>
              <a:t>i</a:t>
            </a:r>
            <a:r>
              <a:rPr lang="en-GB" sz="1400" b="1" dirty="0">
                <a:solidFill>
                  <a:schemeClr val="hlink"/>
                </a:solidFill>
                <a:latin typeface="Book Antiqua" pitchFamily="18" charset="0"/>
                <a:ea typeface="Arial Unicode MS" pitchFamily="34" charset="-128"/>
                <a:cs typeface="Arial Unicode MS" pitchFamily="34" charset="-128"/>
              </a:rPr>
              <a:t>)</a:t>
            </a:r>
            <a:r>
              <a:rPr lang="en-GB" sz="1400" dirty="0">
                <a:solidFill>
                  <a:schemeClr val="hlink"/>
                </a:solidFill>
                <a:latin typeface="Book Antiqua" pitchFamily="18" charset="0"/>
                <a:ea typeface="Arial Unicode MS" pitchFamily="34" charset="-128"/>
                <a:cs typeface="Arial Unicode MS" pitchFamily="34" charset="-128"/>
              </a:rPr>
              <a:t>;}</a:t>
            </a:r>
            <a:endParaRPr lang="fr-FR" sz="1400" dirty="0">
              <a:solidFill>
                <a:schemeClr val="hlink"/>
              </a:solidFill>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  for($</a:t>
            </a:r>
            <a:r>
              <a:rPr lang="en-GB" sz="1400" dirty="0" err="1">
                <a:latin typeface="Book Antiqua" pitchFamily="18" charset="0"/>
                <a:ea typeface="Arial Unicode MS" pitchFamily="34" charset="-128"/>
                <a:cs typeface="Arial Unicode MS" pitchFamily="34" charset="-128"/>
              </a:rPr>
              <a:t>i</a:t>
            </a:r>
            <a:r>
              <a:rPr lang="en-GB" sz="1400" dirty="0">
                <a:latin typeface="Book Antiqua" pitchFamily="18" charset="0"/>
                <a:ea typeface="Arial Unicode MS" pitchFamily="34" charset="-128"/>
                <a:cs typeface="Arial Unicode MS" pitchFamily="34" charset="-128"/>
              </a:rPr>
              <a:t> = 0; $</a:t>
            </a:r>
            <a:r>
              <a:rPr lang="en-GB" sz="1400" dirty="0" err="1">
                <a:latin typeface="Book Antiqua" pitchFamily="18" charset="0"/>
                <a:ea typeface="Arial Unicode MS" pitchFamily="34" charset="-128"/>
                <a:cs typeface="Arial Unicode MS" pitchFamily="34" charset="-128"/>
              </a:rPr>
              <a:t>i</a:t>
            </a:r>
            <a:r>
              <a:rPr lang="en-GB" sz="1400" dirty="0">
                <a:latin typeface="Book Antiqua" pitchFamily="18" charset="0"/>
                <a:ea typeface="Arial Unicode MS" pitchFamily="34" charset="-128"/>
                <a:cs typeface="Arial Unicode MS" pitchFamily="34" charset="-128"/>
              </a:rPr>
              <a:t> &lt; $</a:t>
            </a:r>
            <a:r>
              <a:rPr lang="en-GB" sz="1400" dirty="0" err="1">
                <a:latin typeface="Book Antiqua" pitchFamily="18" charset="0"/>
                <a:ea typeface="Arial Unicode MS" pitchFamily="34" charset="-128"/>
                <a:cs typeface="Arial Unicode MS" pitchFamily="34" charset="-128"/>
              </a:rPr>
              <a:t>nb_champs</a:t>
            </a:r>
            <a:r>
              <a:rPr lang="en-GB" sz="1400" dirty="0">
                <a:latin typeface="Book Antiqua" pitchFamily="18" charset="0"/>
                <a:ea typeface="Arial Unicode MS" pitchFamily="34" charset="-128"/>
                <a:cs typeface="Arial Unicode MS" pitchFamily="34" charset="-128"/>
              </a:rPr>
              <a:t>; $</a:t>
            </a:r>
            <a:r>
              <a:rPr lang="en-GB" sz="1400" dirty="0" err="1">
                <a:latin typeface="Book Antiqua" pitchFamily="18" charset="0"/>
                <a:ea typeface="Arial Unicode MS" pitchFamily="34" charset="-128"/>
                <a:cs typeface="Arial Unicode MS" pitchFamily="34" charset="-128"/>
              </a:rPr>
              <a:t>i</a:t>
            </a:r>
            <a:r>
              <a:rPr lang="en-GB" sz="1400" dirty="0">
                <a:latin typeface="Book Antiqua" pitchFamily="18" charset="0"/>
                <a:ea typeface="Arial Unicode MS" pitchFamily="34" charset="-128"/>
                <a:cs typeface="Arial Unicode MS" pitchFamily="34" charset="-128"/>
              </a:rPr>
              <a:t>++)</a:t>
            </a:r>
            <a:endParaRPr lang="fr-FR" sz="1400" dirty="0">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  </a:t>
            </a:r>
            <a:r>
              <a:rPr lang="fr-FR" sz="1400" dirty="0">
                <a:latin typeface="Book Antiqua" pitchFamily="18" charset="0"/>
                <a:ea typeface="Arial Unicode MS" pitchFamily="34" charset="-128"/>
                <a:cs typeface="Arial Unicode MS" pitchFamily="34" charset="-128"/>
              </a:rPr>
              <a:t>{</a:t>
            </a:r>
          </a:p>
          <a:p>
            <a:pPr lvl="1" algn="just" eaLnBrk="1" hangingPunct="1">
              <a:lnSpc>
                <a:spcPct val="90000"/>
              </a:lnSpc>
              <a:buFont typeface="Wingdings" pitchFamily="2" charset="2"/>
              <a:buNone/>
            </a:pPr>
            <a:r>
              <a:rPr lang="fr-FR" sz="1400" dirty="0">
                <a:latin typeface="Book Antiqua" pitchFamily="18" charset="0"/>
                <a:ea typeface="Arial Unicode MS" pitchFamily="34" charset="-128"/>
                <a:cs typeface="Arial Unicode MS" pitchFamily="34" charset="-128"/>
              </a:rPr>
              <a:t>    </a:t>
            </a:r>
            <a:r>
              <a:rPr lang="fr-FR" sz="1400" dirty="0" err="1">
                <a:latin typeface="Book Antiqua" pitchFamily="18" charset="0"/>
                <a:ea typeface="Arial Unicode MS" pitchFamily="34" charset="-128"/>
                <a:cs typeface="Arial Unicode MS" pitchFamily="34" charset="-128"/>
              </a:rPr>
              <a:t>echo</a:t>
            </a:r>
            <a:r>
              <a:rPr lang="fr-FR" sz="1400" dirty="0">
                <a:latin typeface="Book Antiqua" pitchFamily="18" charset="0"/>
                <a:ea typeface="Arial Unicode MS" pitchFamily="34" charset="-128"/>
                <a:cs typeface="Arial Unicode MS" pitchFamily="34" charset="-128"/>
              </a:rPr>
              <a:t> "&lt;h3&gt;Colonne n°" . $i . "&lt;/h3&gt;";</a:t>
            </a:r>
          </a:p>
          <a:p>
            <a:pPr lvl="1" algn="just" eaLnBrk="1" hangingPunct="1">
              <a:lnSpc>
                <a:spcPct val="90000"/>
              </a:lnSpc>
              <a:buFont typeface="Wingdings" pitchFamily="2" charset="2"/>
              <a:buNone/>
            </a:pPr>
            <a:r>
              <a:rPr lang="fr-FR" sz="1400" dirty="0">
                <a:latin typeface="Book Antiqua" pitchFamily="18" charset="0"/>
                <a:ea typeface="Arial Unicode MS" pitchFamily="34" charset="-128"/>
                <a:cs typeface="Arial Unicode MS" pitchFamily="34" charset="-128"/>
              </a:rPr>
              <a:t>    </a:t>
            </a:r>
            <a:r>
              <a:rPr lang="en-GB" sz="1400" dirty="0" err="1">
                <a:latin typeface="Book Antiqua" pitchFamily="18" charset="0"/>
                <a:ea typeface="Arial Unicode MS" pitchFamily="34" charset="-128"/>
                <a:cs typeface="Arial Unicode MS" pitchFamily="34" charset="-128"/>
              </a:rPr>
              <a:t>foreach</a:t>
            </a:r>
            <a:r>
              <a:rPr lang="en-GB" sz="1400" dirty="0">
                <a:latin typeface="Book Antiqua" pitchFamily="18" charset="0"/>
                <a:ea typeface="Arial Unicode MS" pitchFamily="34" charset="-128"/>
                <a:cs typeface="Arial Unicode MS" pitchFamily="34" charset="-128"/>
              </a:rPr>
              <a:t>($</a:t>
            </a:r>
            <a:r>
              <a:rPr lang="en-GB" sz="1400" dirty="0" err="1">
                <a:latin typeface="Book Antiqua" pitchFamily="18" charset="0"/>
                <a:ea typeface="Arial Unicode MS" pitchFamily="34" charset="-128"/>
                <a:cs typeface="Arial Unicode MS" pitchFamily="34" charset="-128"/>
              </a:rPr>
              <a:t>propriete</a:t>
            </a:r>
            <a:r>
              <a:rPr lang="en-GB" sz="1400" dirty="0">
                <a:latin typeface="Book Antiqua" pitchFamily="18" charset="0"/>
                <a:ea typeface="Arial Unicode MS" pitchFamily="34" charset="-128"/>
                <a:cs typeface="Arial Unicode MS" pitchFamily="34" charset="-128"/>
              </a:rPr>
              <a:t>[$</a:t>
            </a:r>
            <a:r>
              <a:rPr lang="en-GB" sz="1400" dirty="0" err="1">
                <a:latin typeface="Book Antiqua" pitchFamily="18" charset="0"/>
                <a:ea typeface="Arial Unicode MS" pitchFamily="34" charset="-128"/>
                <a:cs typeface="Arial Unicode MS" pitchFamily="34" charset="-128"/>
              </a:rPr>
              <a:t>i</a:t>
            </a:r>
            <a:r>
              <a:rPr lang="en-GB" sz="1400" dirty="0">
                <a:latin typeface="Book Antiqua" pitchFamily="18" charset="0"/>
                <a:ea typeface="Arial Unicode MS" pitchFamily="34" charset="-128"/>
                <a:cs typeface="Arial Unicode MS" pitchFamily="34" charset="-128"/>
              </a:rPr>
              <a:t>] as $</a:t>
            </a:r>
            <a:r>
              <a:rPr lang="en-GB" sz="1400" dirty="0" err="1">
                <a:latin typeface="Book Antiqua" pitchFamily="18" charset="0"/>
                <a:ea typeface="Arial Unicode MS" pitchFamily="34" charset="-128"/>
                <a:cs typeface="Arial Unicode MS" pitchFamily="34" charset="-128"/>
              </a:rPr>
              <a:t>cle</a:t>
            </a:r>
            <a:r>
              <a:rPr lang="en-GB" sz="1400" dirty="0">
                <a:latin typeface="Book Antiqua" pitchFamily="18" charset="0"/>
                <a:ea typeface="Arial Unicode MS" pitchFamily="34" charset="-128"/>
                <a:cs typeface="Arial Unicode MS" pitchFamily="34" charset="-128"/>
              </a:rPr>
              <a:t> =&gt; $</a:t>
            </a:r>
            <a:r>
              <a:rPr lang="en-GB" sz="1400" dirty="0" err="1">
                <a:latin typeface="Book Antiqua" pitchFamily="18" charset="0"/>
                <a:ea typeface="Arial Unicode MS" pitchFamily="34" charset="-128"/>
                <a:cs typeface="Arial Unicode MS" pitchFamily="34" charset="-128"/>
              </a:rPr>
              <a:t>valeur</a:t>
            </a:r>
            <a:r>
              <a:rPr lang="en-GB" sz="1400" dirty="0">
                <a:latin typeface="Book Antiqua" pitchFamily="18" charset="0"/>
                <a:ea typeface="Arial Unicode MS" pitchFamily="34" charset="-128"/>
                <a:cs typeface="Arial Unicode MS" pitchFamily="34" charset="-128"/>
              </a:rPr>
              <a:t>)</a:t>
            </a:r>
            <a:r>
              <a:rPr lang="nl-NL" sz="1400" dirty="0">
                <a:latin typeface="Book Antiqua" pitchFamily="18" charset="0"/>
                <a:ea typeface="Arial Unicode MS" pitchFamily="34" charset="-128"/>
                <a:cs typeface="Arial Unicode MS" pitchFamily="34" charset="-128"/>
              </a:rPr>
              <a:t>{</a:t>
            </a:r>
            <a:endParaRPr lang="fr-FR" sz="1400" dirty="0">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nl-NL" sz="1400" dirty="0">
                <a:latin typeface="Book Antiqua" pitchFamily="18" charset="0"/>
                <a:ea typeface="Arial Unicode MS" pitchFamily="34" charset="-128"/>
                <a:cs typeface="Arial Unicode MS" pitchFamily="34" charset="-128"/>
              </a:rPr>
              <a:t>      echo "&lt;u&gt;" . $</a:t>
            </a:r>
            <a:r>
              <a:rPr lang="nl-NL" sz="1400" dirty="0" err="1">
                <a:latin typeface="Book Antiqua" pitchFamily="18" charset="0"/>
                <a:ea typeface="Arial Unicode MS" pitchFamily="34" charset="-128"/>
                <a:cs typeface="Arial Unicode MS" pitchFamily="34" charset="-128"/>
              </a:rPr>
              <a:t>cle</a:t>
            </a:r>
            <a:r>
              <a:rPr lang="nl-NL" sz="1400" dirty="0">
                <a:latin typeface="Book Antiqua" pitchFamily="18" charset="0"/>
                <a:ea typeface="Arial Unicode MS" pitchFamily="34" charset="-128"/>
                <a:cs typeface="Arial Unicode MS" pitchFamily="34" charset="-128"/>
              </a:rPr>
              <a:t> . </a:t>
            </a:r>
            <a:r>
              <a:rPr lang="fr-FR" sz="1400" dirty="0">
                <a:latin typeface="Book Antiqua" pitchFamily="18" charset="0"/>
                <a:ea typeface="Arial Unicode MS" pitchFamily="34" charset="-128"/>
                <a:cs typeface="Arial Unicode MS" pitchFamily="34" charset="-128"/>
              </a:rPr>
              <a:t>" :&lt;/u&gt; &lt;b&gt;" . $valeur . "&lt;/b&gt;&lt;</a:t>
            </a:r>
            <a:r>
              <a:rPr lang="fr-FR" sz="1400" dirty="0" err="1">
                <a:latin typeface="Book Antiqua" pitchFamily="18" charset="0"/>
                <a:ea typeface="Arial Unicode MS" pitchFamily="34" charset="-128"/>
                <a:cs typeface="Arial Unicode MS" pitchFamily="34" charset="-128"/>
              </a:rPr>
              <a:t>br</a:t>
            </a:r>
            <a:r>
              <a:rPr lang="fr-FR" sz="1400" dirty="0">
                <a:latin typeface="Book Antiqua" pitchFamily="18" charset="0"/>
                <a:ea typeface="Arial Unicode MS" pitchFamily="34" charset="-128"/>
                <a:cs typeface="Arial Unicode MS" pitchFamily="34" charset="-128"/>
              </a:rPr>
              <a:t>&gt;";}</a:t>
            </a:r>
          </a:p>
          <a:p>
            <a:pPr lvl="1" algn="just" eaLnBrk="1" hangingPunct="1">
              <a:lnSpc>
                <a:spcPct val="90000"/>
              </a:lnSpc>
              <a:buFont typeface="Wingdings" pitchFamily="2" charset="2"/>
              <a:buNone/>
            </a:pPr>
            <a:r>
              <a:rPr lang="fr-FR" sz="1400" dirty="0">
                <a:latin typeface="Book Antiqua" pitchFamily="18" charset="0"/>
                <a:ea typeface="Arial Unicode MS" pitchFamily="34" charset="-128"/>
                <a:cs typeface="Arial Unicode MS" pitchFamily="34" charset="-128"/>
              </a:rPr>
              <a:t>  }</a:t>
            </a:r>
          </a:p>
          <a:p>
            <a:pPr lvl="1" algn="just" eaLnBrk="1" hangingPunct="1">
              <a:lnSpc>
                <a:spcPct val="90000"/>
              </a:lnSpc>
              <a:buFont typeface="Wingdings" pitchFamily="2" charset="2"/>
              <a:buNone/>
            </a:pPr>
            <a:r>
              <a:rPr lang="fr-FR" sz="1400" dirty="0">
                <a:latin typeface="Book Antiqua" pitchFamily="18" charset="0"/>
                <a:ea typeface="Arial Unicode MS" pitchFamily="34" charset="-128"/>
                <a:cs typeface="Arial Unicode MS" pitchFamily="34" charset="-128"/>
              </a:rPr>
              <a:t>?&gt;</a:t>
            </a:r>
            <a:endParaRPr lang="en-GB" sz="1400" dirty="0">
              <a:latin typeface="Book Antiqua" pitchFamily="18" charset="0"/>
            </a:endParaRPr>
          </a:p>
        </p:txBody>
      </p:sp>
    </p:spTree>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1233686" y="-24"/>
            <a:ext cx="10361452" cy="776270"/>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165891" name="Rectangle 3"/>
          <p:cNvSpPr>
            <a:spLocks noGrp="1" noChangeArrowheads="1"/>
          </p:cNvSpPr>
          <p:nvPr>
            <p:ph sz="quarter" idx="1"/>
          </p:nvPr>
        </p:nvSpPr>
        <p:spPr>
          <a:xfrm>
            <a:off x="1406403" y="1447800"/>
            <a:ext cx="10579275" cy="4800600"/>
          </a:xfrm>
        </p:spPr>
        <p:txBody>
          <a:bodyPr>
            <a:normAutofit fontScale="92500" lnSpcReduction="20000"/>
          </a:bodyPr>
          <a:lstStyle/>
          <a:p>
            <a:pPr eaLnBrk="1" hangingPunct="1">
              <a:lnSpc>
                <a:spcPct val="90000"/>
              </a:lnSpc>
            </a:pPr>
            <a:r>
              <a:rPr lang="fr-FR">
                <a:latin typeface="Book Antiqua" pitchFamily="18" charset="0"/>
                <a:cs typeface="Times New Roman" pitchFamily="18" charset="0"/>
              </a:rPr>
              <a:t>L'exploitation des données</a:t>
            </a:r>
            <a:endParaRPr lang="fr-FR"/>
          </a:p>
          <a:p>
            <a:pPr lvl="1" eaLnBrk="1" hangingPunct="1">
              <a:lnSpc>
                <a:spcPct val="90000"/>
              </a:lnSpc>
            </a:pPr>
            <a:r>
              <a:rPr lang="fr-FR" sz="2000">
                <a:latin typeface="Book Antiqua" pitchFamily="18" charset="0"/>
                <a:ea typeface="Arial Unicode MS" pitchFamily="34" charset="-128"/>
                <a:cs typeface="Arial Unicode MS" pitchFamily="34" charset="-128"/>
              </a:rPr>
              <a:t>Le décompte total des enregistrements ou des champs d'une table, peut être obtenu par l'intermédiaire de certaines fonctions</a:t>
            </a:r>
          </a:p>
          <a:p>
            <a:pPr lvl="1" eaLnBrk="1" hangingPunct="1">
              <a:lnSpc>
                <a:spcPct val="90000"/>
              </a:lnSpc>
              <a:buFont typeface="Wingdings" pitchFamily="2" charset="2"/>
              <a:buNone/>
            </a:pPr>
            <a:endParaRPr lang="fr-FR" sz="2000">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en-GB" sz="1600">
                <a:solidFill>
                  <a:schemeClr val="hlink"/>
                </a:solidFill>
                <a:latin typeface="Book Antiqua" pitchFamily="18" charset="0"/>
                <a:ea typeface="Arial Unicode MS" pitchFamily="34" charset="-128"/>
                <a:cs typeface="Arial Unicode MS" pitchFamily="34" charset="-128"/>
              </a:rPr>
              <a:t>$nb_champs = msql_num_fields($id_resultat);</a:t>
            </a:r>
            <a:endParaRPr lang="fr-FR" sz="1600">
              <a:solidFill>
                <a:schemeClr val="hlink"/>
              </a:solidFill>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en-GB" sz="1600">
                <a:solidFill>
                  <a:schemeClr val="hlink"/>
                </a:solidFill>
                <a:latin typeface="Book Antiqua" pitchFamily="18" charset="0"/>
                <a:ea typeface="Arial Unicode MS" pitchFamily="34" charset="-128"/>
                <a:cs typeface="Arial Unicode MS" pitchFamily="34" charset="-128"/>
              </a:rPr>
              <a:t>$nb_lignes = msql_num_rows($id_resultat);</a:t>
            </a:r>
            <a:endParaRPr lang="fr-FR" sz="1600">
              <a:solidFill>
                <a:schemeClr val="hlink"/>
              </a:solidFill>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en-GB" sz="1600">
                <a:solidFill>
                  <a:schemeClr val="hlink"/>
                </a:solidFill>
                <a:latin typeface="Book Antiqua" pitchFamily="18" charset="0"/>
                <a:ea typeface="Arial Unicode MS" pitchFamily="34" charset="-128"/>
                <a:cs typeface="Arial Unicode MS" pitchFamily="34" charset="-128"/>
              </a:rPr>
              <a:t> </a:t>
            </a:r>
            <a:endParaRPr lang="fr-FR" sz="1600">
              <a:solidFill>
                <a:schemeClr val="hlink"/>
              </a:solidFill>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en-GB" sz="1600">
                <a:solidFill>
                  <a:schemeClr val="hlink"/>
                </a:solidFill>
                <a:latin typeface="Book Antiqua" pitchFamily="18" charset="0"/>
                <a:ea typeface="Arial Unicode MS" pitchFamily="34" charset="-128"/>
                <a:cs typeface="Arial Unicode MS" pitchFamily="34" charset="-128"/>
              </a:rPr>
              <a:t>$nb_champs = mysql_num_fields($id_resultat);</a:t>
            </a:r>
            <a:endParaRPr lang="fr-FR" sz="1600">
              <a:solidFill>
                <a:schemeClr val="hlink"/>
              </a:solidFill>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en-GB" sz="1600">
                <a:solidFill>
                  <a:srgbClr val="0347F1"/>
                </a:solidFill>
                <a:latin typeface="Book Antiqua" pitchFamily="18" charset="0"/>
                <a:ea typeface="Arial Unicode MS" pitchFamily="34" charset="-128"/>
                <a:cs typeface="Arial Unicode MS" pitchFamily="34" charset="-128"/>
              </a:rPr>
              <a:t>$nb_lignes = mysql_num_rows($id_resultat);</a:t>
            </a:r>
            <a:endParaRPr lang="fr-FR" sz="1600">
              <a:solidFill>
                <a:srgbClr val="0347F1"/>
              </a:solidFill>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en-GB" sz="1600">
                <a:solidFill>
                  <a:schemeClr val="hlink"/>
                </a:solidFill>
                <a:latin typeface="Book Antiqua" pitchFamily="18" charset="0"/>
                <a:ea typeface="Arial Unicode MS" pitchFamily="34" charset="-128"/>
                <a:cs typeface="Arial Unicode MS" pitchFamily="34" charset="-128"/>
              </a:rPr>
              <a:t> </a:t>
            </a:r>
            <a:endParaRPr lang="fr-FR" sz="1600">
              <a:solidFill>
                <a:schemeClr val="hlink"/>
              </a:solidFill>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en-GB" sz="1600">
                <a:solidFill>
                  <a:schemeClr val="hlink"/>
                </a:solidFill>
                <a:latin typeface="Book Antiqua" pitchFamily="18" charset="0"/>
                <a:ea typeface="Arial Unicode MS" pitchFamily="34" charset="-128"/>
                <a:cs typeface="Arial Unicode MS" pitchFamily="34" charset="-128"/>
              </a:rPr>
              <a:t>$nb_champs = ociNumCols($id_resultat);</a:t>
            </a:r>
            <a:endParaRPr lang="fr-FR" sz="1600">
              <a:solidFill>
                <a:schemeClr val="hlink"/>
              </a:solidFill>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en-GB" sz="1600">
                <a:solidFill>
                  <a:schemeClr val="hlink"/>
                </a:solidFill>
                <a:latin typeface="Book Antiqua" pitchFamily="18" charset="0"/>
                <a:ea typeface="Arial Unicode MS" pitchFamily="34" charset="-128"/>
                <a:cs typeface="Arial Unicode MS" pitchFamily="34" charset="-128"/>
              </a:rPr>
              <a:t>$nb_lignes = ociRowCount($id_resultat);</a:t>
            </a:r>
            <a:endParaRPr lang="fr-FR" sz="1600">
              <a:solidFill>
                <a:schemeClr val="hlink"/>
              </a:solidFill>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en-GB" sz="1600">
                <a:solidFill>
                  <a:schemeClr val="hlink"/>
                </a:solidFill>
                <a:latin typeface="Book Antiqua" pitchFamily="18" charset="0"/>
                <a:ea typeface="Arial Unicode MS" pitchFamily="34" charset="-128"/>
                <a:cs typeface="Arial Unicode MS" pitchFamily="34" charset="-128"/>
              </a:rPr>
              <a:t> </a:t>
            </a:r>
            <a:endParaRPr lang="fr-FR" sz="1600">
              <a:solidFill>
                <a:schemeClr val="hlink"/>
              </a:solidFill>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en-GB" sz="1600">
                <a:solidFill>
                  <a:schemeClr val="hlink"/>
                </a:solidFill>
                <a:latin typeface="Book Antiqua" pitchFamily="18" charset="0"/>
                <a:ea typeface="Arial Unicode MS" pitchFamily="34" charset="-128"/>
                <a:cs typeface="Arial Unicode MS" pitchFamily="34" charset="-128"/>
              </a:rPr>
              <a:t>$nb_champs = pg_NumFields($id_resultat);</a:t>
            </a:r>
            <a:endParaRPr lang="fr-FR" sz="1600">
              <a:solidFill>
                <a:schemeClr val="hlink"/>
              </a:solidFill>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en-GB" sz="1600">
                <a:solidFill>
                  <a:schemeClr val="hlink"/>
                </a:solidFill>
                <a:latin typeface="Book Antiqua" pitchFamily="18" charset="0"/>
                <a:ea typeface="Arial Unicode MS" pitchFamily="34" charset="-128"/>
                <a:cs typeface="Arial Unicode MS" pitchFamily="34" charset="-128"/>
              </a:rPr>
              <a:t>$nb_lignes = pg_NumRows($id_resultat);</a:t>
            </a:r>
            <a:endParaRPr lang="fr-FR" sz="1600">
              <a:solidFill>
                <a:schemeClr val="hlink"/>
              </a:solidFill>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en-GB" sz="1600">
                <a:solidFill>
                  <a:schemeClr val="hlink"/>
                </a:solidFill>
                <a:latin typeface="Book Antiqua" pitchFamily="18" charset="0"/>
                <a:ea typeface="Arial Unicode MS" pitchFamily="34" charset="-128"/>
                <a:cs typeface="Arial Unicode MS" pitchFamily="34" charset="-128"/>
              </a:rPr>
              <a:t> </a:t>
            </a:r>
            <a:endParaRPr lang="fr-FR" sz="1600">
              <a:solidFill>
                <a:schemeClr val="hlink"/>
              </a:solidFill>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en-GB" sz="1600">
                <a:solidFill>
                  <a:schemeClr val="hlink"/>
                </a:solidFill>
                <a:latin typeface="Book Antiqua" pitchFamily="18" charset="0"/>
                <a:ea typeface="Arial Unicode MS" pitchFamily="34" charset="-128"/>
                <a:cs typeface="Arial Unicode MS" pitchFamily="34" charset="-128"/>
              </a:rPr>
              <a:t>$nb_champs = sybase_num_fields($id_resultat);</a:t>
            </a:r>
            <a:endParaRPr lang="fr-FR" sz="1600">
              <a:solidFill>
                <a:schemeClr val="hlink"/>
              </a:solidFill>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fr-FR" sz="1600">
                <a:solidFill>
                  <a:schemeClr val="hlink"/>
                </a:solidFill>
                <a:latin typeface="Book Antiqua" pitchFamily="18" charset="0"/>
                <a:ea typeface="Arial Unicode MS" pitchFamily="34" charset="-128"/>
                <a:cs typeface="Arial Unicode MS" pitchFamily="34" charset="-128"/>
              </a:rPr>
              <a:t>$nb_lignes = sybase_num_rows($id_resultat);</a:t>
            </a:r>
          </a:p>
          <a:p>
            <a:pPr eaLnBrk="1" hangingPunct="1">
              <a:lnSpc>
                <a:spcPct val="90000"/>
              </a:lnSpc>
              <a:buFont typeface="Wingdings" pitchFamily="2" charset="2"/>
              <a:buNone/>
            </a:pPr>
            <a:endParaRPr lang="en-GB" sz="1600">
              <a:solidFill>
                <a:schemeClr val="hlink"/>
              </a:solidFill>
            </a:endParaRPr>
          </a:p>
        </p:txBody>
      </p:sp>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1236629" y="-24"/>
            <a:ext cx="9001188" cy="857256"/>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296963" name="Rectangle 3"/>
          <p:cNvSpPr>
            <a:spLocks noGrp="1" noChangeArrowheads="1"/>
          </p:cNvSpPr>
          <p:nvPr>
            <p:ph sz="quarter" idx="1"/>
          </p:nvPr>
        </p:nvSpPr>
        <p:spPr>
          <a:xfrm>
            <a:off x="1304829" y="1447800"/>
            <a:ext cx="10579275" cy="4800600"/>
          </a:xfrm>
        </p:spPr>
        <p:txBody>
          <a:bodyPr>
            <a:normAutofit/>
          </a:bodyPr>
          <a:lstStyle/>
          <a:p>
            <a:pPr marL="274320" indent="-274320" eaLnBrk="1" fontAlgn="auto" hangingPunct="1">
              <a:lnSpc>
                <a:spcPct val="90000"/>
              </a:lnSpc>
              <a:spcAft>
                <a:spcPts val="0"/>
              </a:spcAft>
              <a:buFont typeface="Wingdings"/>
              <a:buChar char=""/>
              <a:defRPr/>
            </a:pPr>
            <a:r>
              <a:rPr lang="fr-FR">
                <a:latin typeface="Book Antiqua" pitchFamily="18" charset="0"/>
                <a:cs typeface="Times New Roman" pitchFamily="18" charset="0"/>
              </a:rPr>
              <a:t>La gestion des erreurs</a:t>
            </a:r>
            <a:r>
              <a:rPr lang="en-GB">
                <a:latin typeface="Book Antiqua" pitchFamily="18" charset="0"/>
              </a:rPr>
              <a:t> </a:t>
            </a:r>
            <a:endParaRPr lang="fr-FR">
              <a:latin typeface="Book Antiqua" pitchFamily="18" charset="0"/>
            </a:endParaRPr>
          </a:p>
          <a:p>
            <a:pPr marL="640080" lvl="1" indent="-274320" algn="just" eaLnBrk="1" fontAlgn="auto" hangingPunct="1">
              <a:lnSpc>
                <a:spcPct val="90000"/>
              </a:lnSpc>
              <a:spcAft>
                <a:spcPts val="0"/>
              </a:spcAft>
              <a:buFont typeface="Wingdings 2"/>
              <a:buChar char=""/>
              <a:defRPr/>
            </a:pPr>
            <a:r>
              <a:rPr lang="fr-FR" sz="2000">
                <a:latin typeface="Book Antiqua" pitchFamily="18" charset="0"/>
                <a:ea typeface="Arial Unicode MS" pitchFamily="34" charset="-128"/>
                <a:cs typeface="Arial Unicode MS" pitchFamily="34" charset="-128"/>
              </a:rPr>
              <a:t>Les erreurs générées par la plupart des SGBDR ne sont plus traitées comme des alertes. Elles sont stockées et disponibles à partir d'une fonction spécifique</a:t>
            </a:r>
          </a:p>
          <a:p>
            <a:pPr marL="640080" lvl="1" indent="-274320" algn="just" eaLnBrk="1" fontAlgn="auto" hangingPunct="1">
              <a:lnSpc>
                <a:spcPct val="90000"/>
              </a:lnSpc>
              <a:spcAft>
                <a:spcPts val="0"/>
              </a:spcAft>
              <a:buFont typeface="Wingdings" pitchFamily="2" charset="2"/>
              <a:buNone/>
              <a:defRPr/>
            </a:pPr>
            <a:endParaRPr lang="fr-FR" sz="800">
              <a:latin typeface="Book Antiqua" pitchFamily="18" charset="0"/>
              <a:ea typeface="Arial Unicode MS" pitchFamily="34" charset="-128"/>
              <a:cs typeface="Arial Unicode MS" pitchFamily="34" charset="-128"/>
            </a:endParaRPr>
          </a:p>
          <a:p>
            <a:pPr marL="640080" lvl="1" indent="-274320" algn="just" eaLnBrk="1" fontAlgn="auto" hangingPunct="1">
              <a:lnSpc>
                <a:spcPct val="90000"/>
              </a:lnSpc>
              <a:spcAft>
                <a:spcPts val="0"/>
              </a:spcAft>
              <a:buFont typeface="Wingdings 2"/>
              <a:buChar char=""/>
              <a:defRPr/>
            </a:pPr>
            <a:r>
              <a:rPr lang="fr-FR" sz="2000">
                <a:latin typeface="Book Antiqua" pitchFamily="18" charset="0"/>
                <a:cs typeface="Times New Roman" pitchFamily="18" charset="0"/>
              </a:rPr>
              <a:t>Il est possible d'interrompre le script afin d'éviter les erreurs en cascade. Deux méthodes permettent d'effectuer cette opération</a:t>
            </a:r>
          </a:p>
          <a:p>
            <a:pPr marL="640080" lvl="1" indent="-274320" algn="just" eaLnBrk="1" fontAlgn="auto" hangingPunct="1">
              <a:lnSpc>
                <a:spcPct val="90000"/>
              </a:lnSpc>
              <a:spcAft>
                <a:spcPts val="0"/>
              </a:spcAft>
              <a:buFont typeface="Wingdings" pitchFamily="2" charset="2"/>
              <a:buNone/>
              <a:defRPr/>
            </a:pPr>
            <a:endParaRPr lang="fr-FR" sz="800">
              <a:latin typeface="Book Antiqua" pitchFamily="18" charset="0"/>
              <a:cs typeface="Times New Roman" pitchFamily="18" charset="0"/>
            </a:endParaRPr>
          </a:p>
          <a:p>
            <a:pPr lvl="2" indent="-182880" algn="just" eaLnBrk="1" fontAlgn="auto" hangingPunct="1">
              <a:lnSpc>
                <a:spcPct val="90000"/>
              </a:lnSpc>
              <a:spcAft>
                <a:spcPts val="0"/>
              </a:spcAft>
              <a:buClr>
                <a:schemeClr val="accent1">
                  <a:shade val="75000"/>
                </a:schemeClr>
              </a:buClr>
              <a:buFont typeface="Wingdings"/>
              <a:buChar char=""/>
              <a:defRPr/>
            </a:pPr>
            <a:r>
              <a:rPr lang="fr-FR" sz="1800">
                <a:latin typeface="Book Antiqua" pitchFamily="18" charset="0"/>
                <a:cs typeface="Times New Roman" pitchFamily="18" charset="0"/>
              </a:rPr>
              <a:t>Le stockage du résultat de l'exécution de la fonction dans une variable</a:t>
            </a:r>
          </a:p>
          <a:p>
            <a:pPr lvl="2" indent="-182880" algn="just" eaLnBrk="1" fontAlgn="auto" hangingPunct="1">
              <a:lnSpc>
                <a:spcPct val="90000"/>
              </a:lnSpc>
              <a:spcAft>
                <a:spcPts val="0"/>
              </a:spcAft>
              <a:buClr>
                <a:schemeClr val="accent1">
                  <a:shade val="75000"/>
                </a:schemeClr>
              </a:buClr>
              <a:buFont typeface="Wingdings" pitchFamily="2" charset="2"/>
              <a:buNone/>
              <a:defRPr/>
            </a:pPr>
            <a:endParaRPr lang="fr-FR" sz="800">
              <a:latin typeface="Book Antiqua" pitchFamily="18" charset="0"/>
              <a:cs typeface="Times New Roman" pitchFamily="18" charset="0"/>
            </a:endParaRPr>
          </a:p>
          <a:p>
            <a:pPr lvl="2" indent="-182880" algn="just" eaLnBrk="1" fontAlgn="auto" hangingPunct="1">
              <a:lnSpc>
                <a:spcPct val="90000"/>
              </a:lnSpc>
              <a:spcAft>
                <a:spcPts val="0"/>
              </a:spcAft>
              <a:buClr>
                <a:schemeClr val="accent1">
                  <a:shade val="75000"/>
                </a:schemeClr>
              </a:buClr>
              <a:buFont typeface="Wingdings" pitchFamily="2" charset="2"/>
              <a:buNone/>
              <a:defRPr/>
            </a:pPr>
            <a:r>
              <a:rPr lang="fr-FR" sz="2000">
                <a:latin typeface="Book Antiqua" pitchFamily="18" charset="0"/>
                <a:cs typeface="Times New Roman" pitchFamily="18" charset="0"/>
              </a:rPr>
              <a:t>  </a:t>
            </a:r>
            <a:r>
              <a:rPr lang="fr-FR" sz="1600">
                <a:solidFill>
                  <a:schemeClr val="hlink"/>
                </a:solidFill>
                <a:latin typeface="Book Antiqua" pitchFamily="18" charset="0"/>
                <a:cs typeface="Times New Roman" pitchFamily="18" charset="0"/>
              </a:rPr>
              <a:t>$connect = mysql_connect($host,$user,$password);</a:t>
            </a:r>
            <a:r>
              <a:rPr lang="en-GB" sz="1600">
                <a:latin typeface="Book Antiqua" pitchFamily="18" charset="0"/>
                <a:cs typeface="Times New Roman" pitchFamily="18" charset="0"/>
              </a:rPr>
              <a:t> </a:t>
            </a:r>
          </a:p>
          <a:p>
            <a:pPr lvl="2" indent="-182880" algn="just" eaLnBrk="1" fontAlgn="auto" hangingPunct="1">
              <a:lnSpc>
                <a:spcPct val="90000"/>
              </a:lnSpc>
              <a:spcAft>
                <a:spcPts val="0"/>
              </a:spcAft>
              <a:buClr>
                <a:schemeClr val="accent1">
                  <a:shade val="75000"/>
                </a:schemeClr>
              </a:buClr>
              <a:buFont typeface="Wingdings" pitchFamily="2" charset="2"/>
              <a:buNone/>
              <a:defRPr/>
            </a:pPr>
            <a:endParaRPr lang="en-GB" sz="800">
              <a:latin typeface="Book Antiqua" pitchFamily="18" charset="0"/>
              <a:cs typeface="Times New Roman" pitchFamily="18" charset="0"/>
            </a:endParaRPr>
          </a:p>
          <a:p>
            <a:pPr lvl="2" indent="-182880" algn="just" eaLnBrk="1" fontAlgn="auto" hangingPunct="1">
              <a:lnSpc>
                <a:spcPct val="90000"/>
              </a:lnSpc>
              <a:spcAft>
                <a:spcPts val="0"/>
              </a:spcAft>
              <a:buClr>
                <a:schemeClr val="accent1">
                  <a:shade val="75000"/>
                </a:schemeClr>
              </a:buClr>
              <a:buFont typeface="Wingdings"/>
              <a:buChar char=""/>
              <a:defRPr/>
            </a:pPr>
            <a:r>
              <a:rPr lang="fr-FR" sz="1800">
                <a:latin typeface="Book Antiqua" pitchFamily="18" charset="0"/>
                <a:cs typeface="Times New Roman" pitchFamily="18" charset="0"/>
              </a:rPr>
              <a:t>L'utilisation de la fonction </a:t>
            </a:r>
            <a:r>
              <a:rPr lang="fr-FR" sz="1800">
                <a:solidFill>
                  <a:schemeClr val="hlink"/>
                </a:solidFill>
                <a:effectLst>
                  <a:outerShdw blurRad="38100" dist="38100" dir="2700000" algn="tl">
                    <a:srgbClr val="000000"/>
                  </a:outerShdw>
                </a:effectLst>
                <a:latin typeface="Book Antiqua" pitchFamily="18" charset="0"/>
                <a:cs typeface="Times New Roman" pitchFamily="18" charset="0"/>
              </a:rPr>
              <a:t>die()</a:t>
            </a:r>
            <a:r>
              <a:rPr lang="fr-FR" sz="1800">
                <a:latin typeface="Book Antiqua" pitchFamily="18" charset="0"/>
                <a:cs typeface="Times New Roman" pitchFamily="18" charset="0"/>
              </a:rPr>
              <a:t> en cas d'erreur d'exécution. Si la fonction retourne la valeur 0 (c'est-à-dire s'il y a une erreur) la fonction die() renvoie un message d'erreur.</a:t>
            </a:r>
            <a:r>
              <a:rPr lang="fr-FR" sz="2000">
                <a:latin typeface="Book Antiqua" pitchFamily="18" charset="0"/>
                <a:cs typeface="Times New Roman" pitchFamily="18" charset="0"/>
              </a:rPr>
              <a:t> </a:t>
            </a:r>
          </a:p>
          <a:p>
            <a:pPr lvl="2" indent="-182880" algn="just" eaLnBrk="1" fontAlgn="auto" hangingPunct="1">
              <a:lnSpc>
                <a:spcPct val="90000"/>
              </a:lnSpc>
              <a:spcAft>
                <a:spcPts val="0"/>
              </a:spcAft>
              <a:buClr>
                <a:schemeClr val="accent1">
                  <a:shade val="75000"/>
                </a:schemeClr>
              </a:buClr>
              <a:buFont typeface="Wingdings" pitchFamily="2" charset="2"/>
              <a:buNone/>
              <a:defRPr/>
            </a:pPr>
            <a:endParaRPr lang="fr-FR" sz="800">
              <a:latin typeface="Book Antiqua" pitchFamily="18" charset="0"/>
              <a:cs typeface="Times New Roman" pitchFamily="18" charset="0"/>
            </a:endParaRPr>
          </a:p>
          <a:p>
            <a:pPr lvl="2" indent="-182880" algn="ctr" eaLnBrk="1" fontAlgn="auto" hangingPunct="1">
              <a:lnSpc>
                <a:spcPct val="90000"/>
              </a:lnSpc>
              <a:spcAft>
                <a:spcPts val="0"/>
              </a:spcAft>
              <a:buClr>
                <a:schemeClr val="accent1">
                  <a:shade val="75000"/>
                </a:schemeClr>
              </a:buClr>
              <a:buFont typeface="Wingdings" pitchFamily="2" charset="2"/>
              <a:buNone/>
              <a:defRPr/>
            </a:pPr>
            <a:r>
              <a:rPr lang="fr-FR" sz="1600">
                <a:latin typeface="Book Antiqua" pitchFamily="18" charset="0"/>
                <a:ea typeface="Arial Unicode MS" pitchFamily="34" charset="-128"/>
                <a:cs typeface="Arial Unicode MS" pitchFamily="34" charset="-128"/>
              </a:rPr>
              <a:t>	</a:t>
            </a:r>
            <a:r>
              <a:rPr lang="fr-FR" sz="1600">
                <a:solidFill>
                  <a:schemeClr val="hlink"/>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mysql_connect($host,$user,$password) or die("erreur de connexion au serveur $host");</a:t>
            </a:r>
          </a:p>
          <a:p>
            <a:pPr lvl="2" indent="-182880" algn="just" eaLnBrk="1" fontAlgn="auto" hangingPunct="1">
              <a:lnSpc>
                <a:spcPct val="90000"/>
              </a:lnSpc>
              <a:spcAft>
                <a:spcPts val="0"/>
              </a:spcAft>
              <a:buClr>
                <a:schemeClr val="accent1">
                  <a:shade val="75000"/>
                </a:schemeClr>
              </a:buClr>
              <a:buFont typeface="Wingdings"/>
              <a:buChar char=""/>
              <a:defRPr/>
            </a:pPr>
            <a:r>
              <a:rPr lang="fr-FR" sz="1600">
                <a:latin typeface="Book Antiqua" pitchFamily="18" charset="0"/>
                <a:cs typeface="Times New Roman" pitchFamily="18" charset="0"/>
              </a:rPr>
              <a:t>En général, deux fonctions PHP retournent respectivement </a:t>
            </a:r>
            <a:r>
              <a:rPr lang="fr-FR" sz="1600" b="1">
                <a:latin typeface="Book Antiqua" pitchFamily="18" charset="0"/>
                <a:cs typeface="Times New Roman" pitchFamily="18" charset="0"/>
              </a:rPr>
              <a:t>le numéro et le message de l'erreur en cours</a:t>
            </a:r>
            <a:r>
              <a:rPr lang="fr-FR" sz="1600">
                <a:latin typeface="Book Antiqua" pitchFamily="18" charset="0"/>
                <a:cs typeface="Times New Roman" pitchFamily="18" charset="0"/>
              </a:rPr>
              <a:t>. Certains SGBDR ne gèrent que le message d'erreur tels que PostgreSQL et Sybase.</a:t>
            </a:r>
            <a:r>
              <a:rPr lang="en-GB" sz="1600">
                <a:latin typeface="Book Antiqua" pitchFamily="18" charset="0"/>
                <a:ea typeface="Arial Unicode MS" pitchFamily="34" charset="-128"/>
                <a:cs typeface="Arial Unicode MS" pitchFamily="34" charset="-128"/>
              </a:rPr>
              <a:t> </a:t>
            </a:r>
            <a:endParaRPr lang="en-GB" sz="1600">
              <a:latin typeface="Book Antiqua"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1036622"/>
          </a:xfrm>
        </p:spPr>
        <p:txBody>
          <a:bodyPr/>
          <a:lstStyle/>
          <a:p>
            <a:r>
              <a:t>Application Web</a:t>
            </a:r>
            <a:endParaRPr lang="fr-FR" dirty="0"/>
          </a:p>
        </p:txBody>
      </p:sp>
      <p:sp>
        <p:nvSpPr>
          <p:cNvPr id="4" name="Rectangle 3"/>
          <p:cNvSpPr/>
          <p:nvPr/>
        </p:nvSpPr>
        <p:spPr>
          <a:xfrm>
            <a:off x="1522380" y="1305342"/>
            <a:ext cx="9572692" cy="3508653"/>
          </a:xfrm>
          <a:prstGeom prst="rect">
            <a:avLst/>
          </a:prstGeom>
        </p:spPr>
        <p:txBody>
          <a:bodyPr wrap="square">
            <a:spAutoFit/>
          </a:bodyPr>
          <a:lstStyle/>
          <a:p>
            <a:pPr>
              <a:buFont typeface="Wingdings" pitchFamily="2" charset="2"/>
              <a:buChar char="Ø"/>
            </a:pPr>
            <a:endParaRPr lang="fr-FR" dirty="0"/>
          </a:p>
          <a:p>
            <a:pPr>
              <a:buFont typeface="Wingdings" pitchFamily="2" charset="2"/>
              <a:buChar char="Ø"/>
            </a:pPr>
            <a:endParaRPr lang="fr-FR" dirty="0"/>
          </a:p>
          <a:p>
            <a:pPr>
              <a:buFont typeface="Wingdings" pitchFamily="2" charset="2"/>
              <a:buChar char="Ø"/>
            </a:pPr>
            <a:r>
              <a:rPr lang="fr-FR" dirty="0"/>
              <a:t>Une application est un logiciel fonctionnant sur un ordinateur, distinct du système d'exploitation. </a:t>
            </a:r>
          </a:p>
          <a:p>
            <a:endParaRPr lang="fr-FR" sz="800" dirty="0"/>
          </a:p>
          <a:p>
            <a:pPr>
              <a:buFont typeface="Wingdings" pitchFamily="2" charset="2"/>
              <a:buChar char="Ø"/>
            </a:pPr>
            <a:r>
              <a:rPr lang="fr-FR" dirty="0"/>
              <a:t>Le propre de l'application web est l'absence de relation avec l'environnement sur le poste client, autre que le navigateur. </a:t>
            </a:r>
          </a:p>
          <a:p>
            <a:pPr>
              <a:buFont typeface="Wingdings" pitchFamily="2" charset="2"/>
              <a:buChar char="Ø"/>
            </a:pPr>
            <a:endParaRPr lang="fr-FR" sz="800" dirty="0"/>
          </a:p>
          <a:p>
            <a:pPr>
              <a:buFont typeface="Wingdings" pitchFamily="2" charset="2"/>
              <a:buChar char="Ø"/>
            </a:pPr>
            <a:r>
              <a:rPr lang="fr-FR" dirty="0"/>
              <a:t>L'application web, pour une part, est exécutée sur le serveur sur lequel sont stockées les ressources qu'elle utilise, notamment une base de données. </a:t>
            </a:r>
          </a:p>
          <a:p>
            <a:pPr>
              <a:buFont typeface="Wingdings" pitchFamily="2" charset="2"/>
              <a:buChar char="Ø"/>
            </a:pPr>
            <a:endParaRPr lang="fr-FR" sz="800" dirty="0"/>
          </a:p>
          <a:p>
            <a:pPr>
              <a:buFont typeface="Wingdings" pitchFamily="2" charset="2"/>
              <a:buChar char="Ø"/>
            </a:pPr>
            <a:r>
              <a:rPr lang="fr-FR" dirty="0"/>
              <a:t>L'interface utilisateur est exécutée sur le poste client et utilise les ressources offertes par le navigateur, notamment les formulaires.</a:t>
            </a:r>
          </a:p>
          <a:p>
            <a:pPr>
              <a:buFont typeface="Wingdings" pitchFamily="2" charset="2"/>
              <a:buChar char="Ø"/>
            </a:pP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1236628" y="-24"/>
            <a:ext cx="9818413" cy="776270"/>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168963" name="Rectangle 3"/>
          <p:cNvSpPr>
            <a:spLocks noGrp="1" noChangeArrowheads="1"/>
          </p:cNvSpPr>
          <p:nvPr>
            <p:ph sz="quarter" idx="1"/>
          </p:nvPr>
        </p:nvSpPr>
        <p:spPr>
          <a:xfrm>
            <a:off x="1406403" y="1447800"/>
            <a:ext cx="10579275" cy="4800600"/>
          </a:xfrm>
        </p:spPr>
        <p:txBody>
          <a:bodyPr>
            <a:normAutofit fontScale="92500" lnSpcReduction="20000"/>
          </a:bodyPr>
          <a:lstStyle/>
          <a:p>
            <a:pPr algn="just" eaLnBrk="1" hangingPunct="1">
              <a:lnSpc>
                <a:spcPct val="90000"/>
              </a:lnSpc>
            </a:pPr>
            <a:r>
              <a:rPr lang="fr-FR">
                <a:latin typeface="Book Antiqua" pitchFamily="18" charset="0"/>
                <a:cs typeface="Times New Roman" pitchFamily="18" charset="0"/>
              </a:rPr>
              <a:t>La gestion des erreurs</a:t>
            </a:r>
          </a:p>
          <a:p>
            <a:pPr algn="just" eaLnBrk="1" hangingPunct="1">
              <a:lnSpc>
                <a:spcPct val="90000"/>
              </a:lnSpc>
              <a:buFont typeface="Wingdings" pitchFamily="2" charset="2"/>
              <a:buNone/>
            </a:pPr>
            <a:endParaRPr lang="fr-FR" sz="800">
              <a:latin typeface="Book Antiqua" pitchFamily="18" charset="0"/>
              <a:ea typeface="Arial Unicode MS" pitchFamily="34" charset="-128"/>
              <a:cs typeface="Arial Unicode MS" pitchFamily="34" charset="-128"/>
            </a:endParaRPr>
          </a:p>
          <a:p>
            <a:pPr lvl="4" algn="just" eaLnBrk="1" hangingPunct="1">
              <a:lnSpc>
                <a:spcPct val="90000"/>
              </a:lnSpc>
              <a:buFontTx/>
              <a:buNone/>
            </a:pPr>
            <a:r>
              <a:rPr lang="fr-FR">
                <a:latin typeface="Book Antiqua" pitchFamily="18" charset="0"/>
                <a:ea typeface="Arial Unicode MS" pitchFamily="34" charset="-128"/>
                <a:cs typeface="Arial Unicode MS" pitchFamily="34" charset="-128"/>
              </a:rPr>
              <a:t>// message d'erreur généré par Microsoft SQL Server</a:t>
            </a:r>
          </a:p>
          <a:p>
            <a:pPr lvl="4" algn="just" eaLnBrk="1" hangingPunct="1">
              <a:lnSpc>
                <a:spcPct val="90000"/>
              </a:lnSpc>
              <a:buFontTx/>
              <a:buNone/>
            </a:pPr>
            <a:r>
              <a:rPr lang="en-GB">
                <a:solidFill>
                  <a:schemeClr val="hlink"/>
                </a:solidFill>
                <a:latin typeface="Book Antiqua" pitchFamily="18" charset="0"/>
                <a:ea typeface="Arial Unicode MS" pitchFamily="34" charset="-128"/>
                <a:cs typeface="Arial Unicode MS" pitchFamily="34" charset="-128"/>
              </a:rPr>
              <a:t>$message = mssql_get_last_message();</a:t>
            </a:r>
            <a:endParaRPr lang="fr-FR">
              <a:solidFill>
                <a:schemeClr val="hlink"/>
              </a:solidFill>
              <a:latin typeface="Book Antiqua" pitchFamily="18" charset="0"/>
              <a:ea typeface="Arial Unicode MS" pitchFamily="34" charset="-128"/>
              <a:cs typeface="Arial Unicode MS" pitchFamily="34" charset="-128"/>
            </a:endParaRPr>
          </a:p>
          <a:p>
            <a:pPr lvl="4" algn="just" eaLnBrk="1" hangingPunct="1">
              <a:lnSpc>
                <a:spcPct val="90000"/>
              </a:lnSpc>
              <a:buFontTx/>
              <a:buNone/>
            </a:pPr>
            <a:endParaRPr lang="fr-FR" sz="800">
              <a:solidFill>
                <a:schemeClr val="hlink"/>
              </a:solidFill>
              <a:latin typeface="Book Antiqua" pitchFamily="18" charset="0"/>
              <a:ea typeface="Arial Unicode MS" pitchFamily="34" charset="-128"/>
              <a:cs typeface="Arial Unicode MS" pitchFamily="34" charset="-128"/>
            </a:endParaRPr>
          </a:p>
          <a:p>
            <a:pPr lvl="4" algn="just" eaLnBrk="1" hangingPunct="1">
              <a:lnSpc>
                <a:spcPct val="90000"/>
              </a:lnSpc>
              <a:buFontTx/>
              <a:buNone/>
            </a:pPr>
            <a:r>
              <a:rPr lang="fr-FR">
                <a:latin typeface="Book Antiqua" pitchFamily="18" charset="0"/>
                <a:ea typeface="Arial Unicode MS" pitchFamily="34" charset="-128"/>
                <a:cs typeface="Arial Unicode MS" pitchFamily="34" charset="-128"/>
              </a:rPr>
              <a:t>// numéro et message d'erreur due à la dernière action pour MySQL</a:t>
            </a:r>
          </a:p>
          <a:p>
            <a:pPr lvl="4" algn="just" eaLnBrk="1" hangingPunct="1">
              <a:lnSpc>
                <a:spcPct val="90000"/>
              </a:lnSpc>
              <a:buFontTx/>
              <a:buNone/>
            </a:pPr>
            <a:r>
              <a:rPr lang="fr-FR">
                <a:solidFill>
                  <a:schemeClr val="hlink"/>
                </a:solidFill>
                <a:latin typeface="Book Antiqua" pitchFamily="18" charset="0"/>
                <a:ea typeface="Arial Unicode MS" pitchFamily="34" charset="-128"/>
                <a:cs typeface="Arial Unicode MS" pitchFamily="34" charset="-128"/>
              </a:rPr>
              <a:t>$num_erreur = mysql_errno([$id_connexion]);</a:t>
            </a:r>
          </a:p>
          <a:p>
            <a:pPr lvl="4" algn="just" eaLnBrk="1" hangingPunct="1">
              <a:lnSpc>
                <a:spcPct val="90000"/>
              </a:lnSpc>
              <a:buFontTx/>
              <a:buNone/>
            </a:pPr>
            <a:r>
              <a:rPr lang="fr-FR">
                <a:solidFill>
                  <a:schemeClr val="hlink"/>
                </a:solidFill>
                <a:latin typeface="Book Antiqua" pitchFamily="18" charset="0"/>
                <a:ea typeface="Arial Unicode MS" pitchFamily="34" charset="-128"/>
                <a:cs typeface="Arial Unicode MS" pitchFamily="34" charset="-128"/>
              </a:rPr>
              <a:t>$message = mysql_error([$id_connexion]);</a:t>
            </a:r>
          </a:p>
          <a:p>
            <a:pPr lvl="4" algn="just" eaLnBrk="1" hangingPunct="1">
              <a:lnSpc>
                <a:spcPct val="90000"/>
              </a:lnSpc>
              <a:buFontTx/>
              <a:buNone/>
            </a:pPr>
            <a:endParaRPr lang="fr-FR" sz="800">
              <a:solidFill>
                <a:schemeClr val="hlink"/>
              </a:solidFill>
              <a:latin typeface="Book Antiqua" pitchFamily="18" charset="0"/>
              <a:ea typeface="Arial Unicode MS" pitchFamily="34" charset="-128"/>
              <a:cs typeface="Arial Unicode MS" pitchFamily="34" charset="-128"/>
            </a:endParaRPr>
          </a:p>
          <a:p>
            <a:pPr lvl="4" algn="just" eaLnBrk="1" hangingPunct="1">
              <a:lnSpc>
                <a:spcPct val="90000"/>
              </a:lnSpc>
              <a:buFontTx/>
              <a:buNone/>
            </a:pPr>
            <a:r>
              <a:rPr lang="fr-FR">
                <a:latin typeface="Book Antiqua" pitchFamily="18" charset="0"/>
                <a:ea typeface="Arial Unicode MS" pitchFamily="34" charset="-128"/>
                <a:cs typeface="Arial Unicode MS" pitchFamily="34" charset="-128"/>
              </a:rPr>
              <a:t>// message d'erreur généré par mSQL</a:t>
            </a:r>
          </a:p>
          <a:p>
            <a:pPr lvl="4" algn="just" eaLnBrk="1" hangingPunct="1">
              <a:lnSpc>
                <a:spcPct val="90000"/>
              </a:lnSpc>
              <a:buFontTx/>
              <a:buNone/>
            </a:pPr>
            <a:r>
              <a:rPr lang="fr-FR">
                <a:solidFill>
                  <a:schemeClr val="hlink"/>
                </a:solidFill>
                <a:latin typeface="Book Antiqua" pitchFamily="18" charset="0"/>
                <a:ea typeface="Arial Unicode MS" pitchFamily="34" charset="-128"/>
                <a:cs typeface="Arial Unicode MS" pitchFamily="34" charset="-128"/>
              </a:rPr>
              <a:t>$message = msql_error();</a:t>
            </a:r>
          </a:p>
          <a:p>
            <a:pPr lvl="4" algn="just" eaLnBrk="1" hangingPunct="1">
              <a:lnSpc>
                <a:spcPct val="90000"/>
              </a:lnSpc>
              <a:buFontTx/>
              <a:buNone/>
            </a:pPr>
            <a:endParaRPr lang="fr-FR" sz="800">
              <a:solidFill>
                <a:schemeClr val="hlink"/>
              </a:solidFill>
              <a:latin typeface="Book Antiqua" pitchFamily="18" charset="0"/>
              <a:ea typeface="Arial Unicode MS" pitchFamily="34" charset="-128"/>
              <a:cs typeface="Arial Unicode MS" pitchFamily="34" charset="-128"/>
            </a:endParaRPr>
          </a:p>
          <a:p>
            <a:pPr lvl="4" algn="just" eaLnBrk="1" hangingPunct="1">
              <a:lnSpc>
                <a:spcPct val="90000"/>
              </a:lnSpc>
              <a:buFontTx/>
              <a:buNone/>
            </a:pPr>
            <a:r>
              <a:rPr lang="fr-FR">
                <a:latin typeface="Book Antiqua" pitchFamily="18" charset="0"/>
                <a:ea typeface="Arial Unicode MS" pitchFamily="34" charset="-128"/>
                <a:cs typeface="Arial Unicode MS" pitchFamily="34" charset="-128"/>
              </a:rPr>
              <a:t>// message d'erreur pour une connexion ou une requête Oracle 8</a:t>
            </a:r>
          </a:p>
          <a:p>
            <a:pPr lvl="4" algn="just" eaLnBrk="1" hangingPunct="1">
              <a:lnSpc>
                <a:spcPct val="90000"/>
              </a:lnSpc>
              <a:buFontTx/>
              <a:buNone/>
            </a:pPr>
            <a:r>
              <a:rPr lang="fr-FR">
                <a:solidFill>
                  <a:schemeClr val="hlink"/>
                </a:solidFill>
                <a:latin typeface="Book Antiqua" pitchFamily="18" charset="0"/>
                <a:ea typeface="Arial Unicode MS" pitchFamily="34" charset="-128"/>
                <a:cs typeface="Arial Unicode MS" pitchFamily="34" charset="-128"/>
              </a:rPr>
              <a:t>$message = ociError([$id_connexion | $id_requete]);</a:t>
            </a:r>
          </a:p>
          <a:p>
            <a:pPr lvl="4" algn="just" eaLnBrk="1" hangingPunct="1">
              <a:lnSpc>
                <a:spcPct val="90000"/>
              </a:lnSpc>
              <a:buFontTx/>
              <a:buNone/>
            </a:pPr>
            <a:endParaRPr lang="fr-FR" sz="800">
              <a:solidFill>
                <a:schemeClr val="hlink"/>
              </a:solidFill>
              <a:latin typeface="Book Antiqua" pitchFamily="18" charset="0"/>
              <a:ea typeface="Arial Unicode MS" pitchFamily="34" charset="-128"/>
              <a:cs typeface="Arial Unicode MS" pitchFamily="34" charset="-128"/>
            </a:endParaRPr>
          </a:p>
          <a:p>
            <a:pPr lvl="4" algn="just" eaLnBrk="1" hangingPunct="1">
              <a:lnSpc>
                <a:spcPct val="90000"/>
              </a:lnSpc>
              <a:buFontTx/>
              <a:buNone/>
            </a:pPr>
            <a:r>
              <a:rPr lang="fr-FR">
                <a:latin typeface="Book Antiqua" pitchFamily="18" charset="0"/>
                <a:ea typeface="Arial Unicode MS" pitchFamily="34" charset="-128"/>
                <a:cs typeface="Arial Unicode MS" pitchFamily="34" charset="-128"/>
              </a:rPr>
              <a:t>// message d'erreur généré par PostgreSQL</a:t>
            </a:r>
          </a:p>
          <a:p>
            <a:pPr lvl="4" algn="just" eaLnBrk="1" hangingPunct="1">
              <a:lnSpc>
                <a:spcPct val="90000"/>
              </a:lnSpc>
              <a:buFontTx/>
              <a:buNone/>
            </a:pPr>
            <a:r>
              <a:rPr lang="fr-FR">
                <a:solidFill>
                  <a:schemeClr val="hlink"/>
                </a:solidFill>
                <a:latin typeface="Book Antiqua" pitchFamily="18" charset="0"/>
                <a:ea typeface="Arial Unicode MS" pitchFamily="34" charset="-128"/>
                <a:cs typeface="Arial Unicode MS" pitchFamily="34" charset="-128"/>
              </a:rPr>
              <a:t>$message = pg_ErrorMessage($id_connexion);</a:t>
            </a:r>
          </a:p>
          <a:p>
            <a:pPr lvl="4" algn="just" eaLnBrk="1" hangingPunct="1">
              <a:lnSpc>
                <a:spcPct val="90000"/>
              </a:lnSpc>
              <a:buFontTx/>
              <a:buNone/>
            </a:pPr>
            <a:endParaRPr lang="fr-FR" sz="800">
              <a:solidFill>
                <a:schemeClr val="hlink"/>
              </a:solidFill>
              <a:latin typeface="Book Antiqua" pitchFamily="18" charset="0"/>
              <a:ea typeface="Arial Unicode MS" pitchFamily="34" charset="-128"/>
              <a:cs typeface="Arial Unicode MS" pitchFamily="34" charset="-128"/>
            </a:endParaRPr>
          </a:p>
          <a:p>
            <a:pPr lvl="4" algn="just" eaLnBrk="1" hangingPunct="1">
              <a:lnSpc>
                <a:spcPct val="90000"/>
              </a:lnSpc>
              <a:buFontTx/>
              <a:buNone/>
            </a:pPr>
            <a:r>
              <a:rPr lang="fr-FR">
                <a:latin typeface="Book Antiqua" pitchFamily="18" charset="0"/>
                <a:ea typeface="Arial Unicode MS" pitchFamily="34" charset="-128"/>
                <a:cs typeface="Arial Unicode MS" pitchFamily="34" charset="-128"/>
              </a:rPr>
              <a:t>// message d'erreur généré par Sybase</a:t>
            </a:r>
          </a:p>
          <a:p>
            <a:pPr lvl="4" algn="just" eaLnBrk="1" hangingPunct="1">
              <a:lnSpc>
                <a:spcPct val="90000"/>
              </a:lnSpc>
              <a:buFontTx/>
              <a:buNone/>
            </a:pPr>
            <a:r>
              <a:rPr lang="en-GB">
                <a:solidFill>
                  <a:schemeClr val="hlink"/>
                </a:solidFill>
                <a:latin typeface="Book Antiqua" pitchFamily="18" charset="0"/>
                <a:ea typeface="Arial Unicode MS" pitchFamily="34" charset="-128"/>
                <a:cs typeface="Arial Unicode MS" pitchFamily="34" charset="-128"/>
              </a:rPr>
              <a:t>$message = sybase_get_last_message();</a:t>
            </a:r>
            <a:endParaRPr lang="en-GB">
              <a:solidFill>
                <a:schemeClr val="hlink"/>
              </a:solidFill>
            </a:endParaRPr>
          </a:p>
        </p:txBody>
      </p:sp>
    </p:spTree>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1236628" y="-24"/>
            <a:ext cx="10077654" cy="847708"/>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169987" name="Rectangle 3"/>
          <p:cNvSpPr>
            <a:spLocks noGrp="1" noChangeArrowheads="1"/>
          </p:cNvSpPr>
          <p:nvPr>
            <p:ph sz="quarter" idx="1"/>
          </p:nvPr>
        </p:nvSpPr>
        <p:spPr>
          <a:xfrm>
            <a:off x="1304829" y="1219200"/>
            <a:ext cx="10579275" cy="5638800"/>
          </a:xfrm>
          <a:ln>
            <a:solidFill>
              <a:srgbClr val="0000FF"/>
            </a:solidFill>
          </a:ln>
        </p:spPr>
        <p:txBody>
          <a:bodyPr>
            <a:normAutofit lnSpcReduction="10000"/>
          </a:bodyPr>
          <a:lstStyle/>
          <a:p>
            <a:pPr lvl="1" algn="just" eaLnBrk="1" hangingPunct="1">
              <a:lnSpc>
                <a:spcPct val="90000"/>
              </a:lnSpc>
              <a:buClr>
                <a:srgbClr val="FF0000"/>
              </a:buClr>
              <a:buFont typeface="Wingdings" pitchFamily="2" charset="2"/>
              <a:buNone/>
            </a:pPr>
            <a:r>
              <a:rPr lang="en-GB" sz="1600">
                <a:latin typeface="Book Antiqua" pitchFamily="18" charset="0"/>
                <a:ea typeface="Arial Unicode MS" pitchFamily="34" charset="-128"/>
                <a:cs typeface="Arial Unicode MS" pitchFamily="34" charset="-128"/>
              </a:rPr>
              <a:t>&lt;?php</a:t>
            </a:r>
            <a:endParaRPr lang="fr-FR" sz="1600">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$id_connexion = mysql_connect("localhost", "root", "mot");</a:t>
            </a:r>
            <a:endParaRPr lang="fr-FR" sz="1600">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if (!$id_connexion)</a:t>
            </a:r>
            <a:endParaRPr lang="fr-FR" sz="1600">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a:t>
            </a:r>
            <a:r>
              <a:rPr lang="fr-FR" sz="1600">
                <a:latin typeface="Book Antiqua" pitchFamily="18" charset="0"/>
                <a:ea typeface="Arial Unicode MS" pitchFamily="34" charset="-128"/>
                <a:cs typeface="Arial Unicode MS" pitchFamily="34" charset="-128"/>
              </a:rPr>
              <a:t>{</a:t>
            </a:r>
          </a:p>
          <a:p>
            <a:pPr lvl="1" algn="just" eaLnBrk="1" hangingPunct="1">
              <a:lnSpc>
                <a:spcPct val="90000"/>
              </a:lnSpc>
              <a:buFont typeface="Wingdings" pitchFamily="2" charset="2"/>
              <a:buNone/>
            </a:pPr>
            <a:r>
              <a:rPr lang="fr-FR" sz="1600">
                <a:latin typeface="Book Antiqua" pitchFamily="18" charset="0"/>
                <a:ea typeface="Arial Unicode MS" pitchFamily="34" charset="-128"/>
                <a:cs typeface="Arial Unicode MS" pitchFamily="34" charset="-128"/>
              </a:rPr>
              <a:t>    $message = "&lt;h3&gt;Une erreur est survenue :&lt;/h3&gt;"  . "&lt;b&gt;&lt;u&gt;Erreur numéro "</a:t>
            </a:r>
            <a:r>
              <a:rPr lang="fr-FR" sz="1600">
                <a:solidFill>
                  <a:srgbClr val="FFCC00"/>
                </a:solidFill>
                <a:latin typeface="Book Antiqua" pitchFamily="18" charset="0"/>
                <a:ea typeface="Arial Unicode MS" pitchFamily="34" charset="-128"/>
                <a:cs typeface="Arial Unicode MS" pitchFamily="34" charset="-128"/>
              </a:rPr>
              <a:t> . </a:t>
            </a:r>
            <a:r>
              <a:rPr lang="fr-FR" sz="1600">
                <a:solidFill>
                  <a:schemeClr val="hlink"/>
                </a:solidFill>
                <a:latin typeface="Book Antiqua" pitchFamily="18" charset="0"/>
                <a:ea typeface="Arial Unicode MS" pitchFamily="34" charset="-128"/>
                <a:cs typeface="Arial Unicode MS" pitchFamily="34" charset="-128"/>
              </a:rPr>
              <a:t>mysql_errno()</a:t>
            </a:r>
            <a:r>
              <a:rPr lang="fr-FR" sz="1600">
                <a:solidFill>
                  <a:srgbClr val="FFCC00"/>
                </a:solidFill>
                <a:latin typeface="Book Antiqua" pitchFamily="18" charset="0"/>
                <a:ea typeface="Arial Unicode MS" pitchFamily="34" charset="-128"/>
                <a:cs typeface="Arial Unicode MS" pitchFamily="34" charset="-128"/>
              </a:rPr>
              <a:t> </a:t>
            </a:r>
            <a:r>
              <a:rPr lang="en-GB" sz="1600">
                <a:latin typeface="Book Antiqua" pitchFamily="18" charset="0"/>
                <a:ea typeface="Arial Unicode MS" pitchFamily="34" charset="-128"/>
                <a:cs typeface="Arial Unicode MS" pitchFamily="34" charset="-128"/>
              </a:rPr>
              <a:t>. ":&lt;/u&gt; " . </a:t>
            </a:r>
            <a:r>
              <a:rPr lang="en-GB" sz="1600">
                <a:solidFill>
                  <a:schemeClr val="hlink"/>
                </a:solidFill>
                <a:latin typeface="Book Antiqua" pitchFamily="18" charset="0"/>
                <a:ea typeface="Arial Unicode MS" pitchFamily="34" charset="-128"/>
                <a:cs typeface="Arial Unicode MS" pitchFamily="34" charset="-128"/>
              </a:rPr>
              <a:t>mysql_error()</a:t>
            </a:r>
            <a:r>
              <a:rPr lang="en-GB" sz="1600">
                <a:solidFill>
                  <a:srgbClr val="FFCC00"/>
                </a:solidFill>
                <a:latin typeface="Book Antiqua" pitchFamily="18" charset="0"/>
                <a:ea typeface="Arial Unicode MS" pitchFamily="34" charset="-128"/>
                <a:cs typeface="Arial Unicode MS" pitchFamily="34" charset="-128"/>
              </a:rPr>
              <a:t> </a:t>
            </a:r>
            <a:r>
              <a:rPr lang="en-GB" sz="1600">
                <a:latin typeface="Book Antiqua" pitchFamily="18" charset="0"/>
                <a:ea typeface="Arial Unicode MS" pitchFamily="34" charset="-128"/>
                <a:cs typeface="Arial Unicode MS" pitchFamily="34" charset="-128"/>
              </a:rPr>
              <a:t>. "&lt;/b&gt;";</a:t>
            </a:r>
            <a:endParaRPr lang="fr-FR" sz="1600">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echo $message;</a:t>
            </a:r>
            <a:r>
              <a:rPr lang="fr-FR" sz="1600">
                <a:latin typeface="Book Antiqua" pitchFamily="18" charset="0"/>
                <a:ea typeface="Arial Unicode MS" pitchFamily="34" charset="-128"/>
                <a:cs typeface="Arial Unicode MS" pitchFamily="34" charset="-128"/>
              </a:rPr>
              <a:t>}</a:t>
            </a:r>
          </a:p>
          <a:p>
            <a:pPr lvl="1" algn="just" eaLnBrk="1" hangingPunct="1">
              <a:lnSpc>
                <a:spcPct val="90000"/>
              </a:lnSpc>
              <a:buFont typeface="Wingdings" pitchFamily="2" charset="2"/>
              <a:buNone/>
            </a:pPr>
            <a:r>
              <a:rPr lang="fr-FR" sz="1600">
                <a:latin typeface="Book Antiqua" pitchFamily="18" charset="0"/>
                <a:ea typeface="Arial Unicode MS" pitchFamily="34" charset="-128"/>
                <a:cs typeface="Arial Unicode MS" pitchFamily="34" charset="-128"/>
              </a:rPr>
              <a:t>  else {$reussite = mysql_select_db("utilsateur");</a:t>
            </a:r>
          </a:p>
          <a:p>
            <a:pPr lvl="1" algn="just" eaLnBrk="1" hangingPunct="1">
              <a:lnSpc>
                <a:spcPct val="90000"/>
              </a:lnSpc>
              <a:buFont typeface="Wingdings" pitchFamily="2" charset="2"/>
              <a:buNone/>
            </a:pPr>
            <a:r>
              <a:rPr lang="fr-FR" sz="1600">
                <a:latin typeface="Book Antiqua" pitchFamily="18" charset="0"/>
                <a:ea typeface="Arial Unicode MS" pitchFamily="34" charset="-128"/>
                <a:cs typeface="Arial Unicode MS" pitchFamily="34" charset="-128"/>
              </a:rPr>
              <a:t>    if (!$reussite)</a:t>
            </a:r>
          </a:p>
          <a:p>
            <a:pPr lvl="1" algn="just" eaLnBrk="1" hangingPunct="1">
              <a:lnSpc>
                <a:spcPct val="90000"/>
              </a:lnSpc>
              <a:buFont typeface="Wingdings" pitchFamily="2" charset="2"/>
              <a:buNone/>
            </a:pPr>
            <a:r>
              <a:rPr lang="fr-FR" sz="1600">
                <a:latin typeface="Book Antiqua" pitchFamily="18" charset="0"/>
                <a:ea typeface="Arial Unicode MS" pitchFamily="34" charset="-128"/>
                <a:cs typeface="Arial Unicode MS" pitchFamily="34" charset="-128"/>
              </a:rPr>
              <a:t>    {</a:t>
            </a:r>
          </a:p>
          <a:p>
            <a:pPr lvl="1" algn="just" eaLnBrk="1" hangingPunct="1">
              <a:lnSpc>
                <a:spcPct val="90000"/>
              </a:lnSpc>
              <a:buFont typeface="Wingdings" pitchFamily="2" charset="2"/>
              <a:buNone/>
            </a:pPr>
            <a:r>
              <a:rPr lang="fr-FR" sz="1600">
                <a:latin typeface="Book Antiqua" pitchFamily="18" charset="0"/>
                <a:ea typeface="Arial Unicode MS" pitchFamily="34" charset="-128"/>
                <a:cs typeface="Arial Unicode MS" pitchFamily="34" charset="-128"/>
              </a:rPr>
              <a:t>    $message = "&lt;h3&gt;Une erreur est survenue :&lt;/h3&gt;"  . "&lt;b&gt;&lt;u&gt;Erreur numéro " . </a:t>
            </a:r>
            <a:r>
              <a:rPr lang="fr-FR" sz="1600">
                <a:solidFill>
                  <a:schemeClr val="hlink"/>
                </a:solidFill>
                <a:latin typeface="Book Antiqua" pitchFamily="18" charset="0"/>
                <a:ea typeface="Arial Unicode MS" pitchFamily="34" charset="-128"/>
                <a:cs typeface="Arial Unicode MS" pitchFamily="34" charset="-128"/>
              </a:rPr>
              <a:t>mysql_errno()</a:t>
            </a:r>
            <a:r>
              <a:rPr lang="fr-FR" sz="1600">
                <a:solidFill>
                  <a:srgbClr val="FFCC00"/>
                </a:solidFill>
                <a:latin typeface="Book Antiqua" pitchFamily="18" charset="0"/>
                <a:ea typeface="Arial Unicode MS" pitchFamily="34" charset="-128"/>
                <a:cs typeface="Arial Unicode MS" pitchFamily="34" charset="-128"/>
              </a:rPr>
              <a:t> </a:t>
            </a:r>
            <a:r>
              <a:rPr lang="fr-FR" sz="1600">
                <a:latin typeface="Book Antiqua" pitchFamily="18" charset="0"/>
                <a:ea typeface="Arial Unicode MS" pitchFamily="34" charset="-128"/>
                <a:cs typeface="Arial Unicode MS" pitchFamily="34" charset="-128"/>
              </a:rPr>
              <a:t> </a:t>
            </a:r>
            <a:r>
              <a:rPr lang="en-GB" sz="1600">
                <a:latin typeface="Book Antiqua" pitchFamily="18" charset="0"/>
                <a:ea typeface="Arial Unicode MS" pitchFamily="34" charset="-128"/>
                <a:cs typeface="Arial Unicode MS" pitchFamily="34" charset="-128"/>
              </a:rPr>
              <a:t>. ":&lt;/u&gt; " .</a:t>
            </a:r>
            <a:r>
              <a:rPr lang="en-GB" sz="1600">
                <a:solidFill>
                  <a:srgbClr val="FFCC00"/>
                </a:solidFill>
                <a:latin typeface="Book Antiqua" pitchFamily="18" charset="0"/>
                <a:ea typeface="Arial Unicode MS" pitchFamily="34" charset="-128"/>
                <a:cs typeface="Arial Unicode MS" pitchFamily="34" charset="-128"/>
              </a:rPr>
              <a:t> </a:t>
            </a:r>
            <a:r>
              <a:rPr lang="en-GB" sz="1600">
                <a:solidFill>
                  <a:schemeClr val="hlink"/>
                </a:solidFill>
                <a:latin typeface="Book Antiqua" pitchFamily="18" charset="0"/>
                <a:ea typeface="Arial Unicode MS" pitchFamily="34" charset="-128"/>
                <a:cs typeface="Arial Unicode MS" pitchFamily="34" charset="-128"/>
              </a:rPr>
              <a:t>mysql_error()</a:t>
            </a:r>
            <a:r>
              <a:rPr lang="en-GB" sz="1600">
                <a:latin typeface="Book Antiqua" pitchFamily="18" charset="0"/>
                <a:ea typeface="Arial Unicode MS" pitchFamily="34" charset="-128"/>
                <a:cs typeface="Arial Unicode MS" pitchFamily="34" charset="-128"/>
              </a:rPr>
              <a:t> . "&lt;/b&gt;";</a:t>
            </a:r>
            <a:endParaRPr lang="fr-FR" sz="1600">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echo $message;}</a:t>
            </a:r>
            <a:endParaRPr lang="fr-FR" sz="1600">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else{$id_requete = mysql_query("SELECT datte, email, nom " . </a:t>
            </a:r>
          </a:p>
          <a:p>
            <a:pPr lvl="1"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"FROM tbl_utilsateur");</a:t>
            </a:r>
            <a:endParaRPr lang="fr-FR" sz="1600">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if (!$id_requete) </a:t>
            </a:r>
            <a:r>
              <a:rPr lang="fr-FR" sz="1600">
                <a:latin typeface="Book Antiqua" pitchFamily="18" charset="0"/>
                <a:ea typeface="Arial Unicode MS" pitchFamily="34" charset="-128"/>
                <a:cs typeface="Arial Unicode MS" pitchFamily="34" charset="-128"/>
              </a:rPr>
              <a:t>{</a:t>
            </a:r>
          </a:p>
          <a:p>
            <a:pPr lvl="1" algn="just" eaLnBrk="1" hangingPunct="1">
              <a:lnSpc>
                <a:spcPct val="90000"/>
              </a:lnSpc>
              <a:buFont typeface="Wingdings" pitchFamily="2" charset="2"/>
              <a:buNone/>
            </a:pPr>
            <a:r>
              <a:rPr lang="fr-FR" sz="1600">
                <a:latin typeface="Book Antiqua" pitchFamily="18" charset="0"/>
                <a:ea typeface="Arial Unicode MS" pitchFamily="34" charset="-128"/>
                <a:cs typeface="Arial Unicode MS" pitchFamily="34" charset="-128"/>
              </a:rPr>
              <a:t>    $message = "&lt;h3&gt;Une erreur est survenue :&lt;/h3&gt;" . "&lt;b&gt;&lt;u&gt;Erreur numéro " . </a:t>
            </a:r>
            <a:r>
              <a:rPr lang="fr-FR" sz="1600">
                <a:solidFill>
                  <a:schemeClr val="hlink"/>
                </a:solidFill>
                <a:latin typeface="Book Antiqua" pitchFamily="18" charset="0"/>
                <a:ea typeface="Arial Unicode MS" pitchFamily="34" charset="-128"/>
                <a:cs typeface="Arial Unicode MS" pitchFamily="34" charset="-128"/>
              </a:rPr>
              <a:t>mysql_errno() </a:t>
            </a:r>
          </a:p>
          <a:p>
            <a:pPr lvl="1" algn="just" eaLnBrk="1" hangingPunct="1">
              <a:lnSpc>
                <a:spcPct val="90000"/>
              </a:lnSpc>
              <a:buFont typeface="Wingdings" pitchFamily="2" charset="2"/>
              <a:buNone/>
            </a:pPr>
            <a:r>
              <a:rPr lang="fr-FR" sz="1600">
                <a:solidFill>
                  <a:srgbClr val="FFCC00"/>
                </a:solidFill>
                <a:latin typeface="Book Antiqua" pitchFamily="18" charset="0"/>
                <a:ea typeface="Arial Unicode MS" pitchFamily="34" charset="-128"/>
                <a:cs typeface="Arial Unicode MS" pitchFamily="34" charset="-128"/>
              </a:rPr>
              <a:t>                 </a:t>
            </a:r>
            <a:r>
              <a:rPr lang="en-GB" sz="1600">
                <a:solidFill>
                  <a:srgbClr val="FFCC00"/>
                </a:solidFill>
                <a:latin typeface="Book Antiqua" pitchFamily="18" charset="0"/>
                <a:ea typeface="Arial Unicode MS" pitchFamily="34" charset="-128"/>
                <a:cs typeface="Arial Unicode MS" pitchFamily="34" charset="-128"/>
              </a:rPr>
              <a:t>. </a:t>
            </a:r>
            <a:r>
              <a:rPr lang="en-GB" sz="1600">
                <a:latin typeface="Book Antiqua" pitchFamily="18" charset="0"/>
                <a:ea typeface="Arial Unicode MS" pitchFamily="34" charset="-128"/>
                <a:cs typeface="Arial Unicode MS" pitchFamily="34" charset="-128"/>
              </a:rPr>
              <a:t>":&lt;/u&gt; " . </a:t>
            </a:r>
            <a:r>
              <a:rPr lang="en-GB" sz="1600">
                <a:solidFill>
                  <a:schemeClr val="hlink"/>
                </a:solidFill>
                <a:latin typeface="Book Antiqua" pitchFamily="18" charset="0"/>
                <a:ea typeface="Arial Unicode MS" pitchFamily="34" charset="-128"/>
                <a:cs typeface="Arial Unicode MS" pitchFamily="34" charset="-128"/>
              </a:rPr>
              <a:t>mysql_error()</a:t>
            </a:r>
            <a:r>
              <a:rPr lang="en-GB" sz="1600">
                <a:latin typeface="Book Antiqua" pitchFamily="18" charset="0"/>
                <a:ea typeface="Arial Unicode MS" pitchFamily="34" charset="-128"/>
                <a:cs typeface="Arial Unicode MS" pitchFamily="34" charset="-128"/>
              </a:rPr>
              <a:t> . "&lt;/b&gt;";</a:t>
            </a:r>
            <a:endParaRPr lang="fr-FR" sz="1600">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echo $message;</a:t>
            </a:r>
            <a:endParaRPr lang="fr-FR" sz="1600">
              <a:latin typeface="Book Antiqua" pitchFamily="18" charset="0"/>
              <a:ea typeface="Arial Unicode MS" pitchFamily="34" charset="-128"/>
              <a:cs typeface="Arial Unicode MS" pitchFamily="34" charset="-128"/>
            </a:endParaRPr>
          </a:p>
          <a:p>
            <a:pPr lvl="1"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a:t>
            </a:r>
            <a:r>
              <a:rPr lang="fr-FR" sz="1600">
                <a:latin typeface="Book Antiqua" pitchFamily="18" charset="0"/>
                <a:ea typeface="Arial Unicode MS" pitchFamily="34" charset="-128"/>
                <a:cs typeface="Arial Unicode MS" pitchFamily="34" charset="-128"/>
              </a:rPr>
              <a:t>}}}?&gt;</a:t>
            </a:r>
            <a:endParaRPr lang="en-GB" sz="1600">
              <a:latin typeface="Book Antiqua" pitchFamily="18" charset="0"/>
            </a:endParaRPr>
          </a:p>
        </p:txBody>
      </p:sp>
    </p:spTree>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1165190" y="-24"/>
            <a:ext cx="9286940" cy="785794"/>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171011" name="Rectangle 3"/>
          <p:cNvSpPr>
            <a:spLocks noGrp="1" noChangeArrowheads="1"/>
          </p:cNvSpPr>
          <p:nvPr>
            <p:ph sz="quarter" idx="1"/>
          </p:nvPr>
        </p:nvSpPr>
        <p:spPr>
          <a:xfrm>
            <a:off x="1500163" y="1219200"/>
            <a:ext cx="10579275" cy="5638800"/>
          </a:xfrm>
          <a:ln>
            <a:solidFill>
              <a:srgbClr val="0000FF"/>
            </a:solidFill>
          </a:ln>
        </p:spPr>
        <p:txBody>
          <a:bodyPr>
            <a:noAutofit/>
          </a:bodyPr>
          <a:lstStyle/>
          <a:p>
            <a:pPr algn="just" eaLnBrk="1" hangingPunct="1">
              <a:lnSpc>
                <a:spcPct val="90000"/>
              </a:lnSpc>
              <a:buFont typeface="Wingdings" pitchFamily="2" charset="2"/>
              <a:buNone/>
            </a:pPr>
            <a:r>
              <a:rPr lang="fr-FR" sz="1200" dirty="0">
                <a:latin typeface="Arial Unicode MS" pitchFamily="34" charset="-128"/>
                <a:ea typeface="Arial Unicode MS" pitchFamily="34" charset="-128"/>
                <a:cs typeface="Arial Unicode MS" pitchFamily="34" charset="-128"/>
              </a:rPr>
              <a:t>&lt;?</a:t>
            </a:r>
            <a:r>
              <a:rPr lang="fr-FR" sz="1200" dirty="0" err="1">
                <a:latin typeface="Arial Unicode MS" pitchFamily="34" charset="-128"/>
                <a:ea typeface="Arial Unicode MS" pitchFamily="34" charset="-128"/>
                <a:cs typeface="Arial Unicode MS" pitchFamily="34" charset="-128"/>
              </a:rPr>
              <a:t>php</a:t>
            </a:r>
            <a:endParaRPr lang="fr-FR" sz="1200" dirty="0">
              <a:latin typeface="Arial Unicode MS" pitchFamily="34" charset="-128"/>
              <a:ea typeface="Arial Unicode MS" pitchFamily="34" charset="-128"/>
              <a:cs typeface="Arial Unicode MS" pitchFamily="34" charset="-128"/>
            </a:endParaRPr>
          </a:p>
          <a:p>
            <a:pPr algn="just" eaLnBrk="1" hangingPunct="1">
              <a:lnSpc>
                <a:spcPct val="90000"/>
              </a:lnSpc>
              <a:buFont typeface="Wingdings" pitchFamily="2" charset="2"/>
              <a:buNone/>
            </a:pPr>
            <a:r>
              <a:rPr lang="fr-FR" sz="1200" dirty="0">
                <a:latin typeface="Arial Unicode MS" pitchFamily="34" charset="-128"/>
                <a:ea typeface="Arial Unicode MS" pitchFamily="34" charset="-128"/>
                <a:cs typeface="Arial Unicode MS" pitchFamily="34" charset="-128"/>
              </a:rPr>
              <a:t>  function </a:t>
            </a:r>
            <a:r>
              <a:rPr lang="fr-FR" sz="1200" dirty="0" err="1">
                <a:latin typeface="Arial Unicode MS" pitchFamily="34" charset="-128"/>
                <a:ea typeface="Arial Unicode MS" pitchFamily="34" charset="-128"/>
                <a:cs typeface="Arial Unicode MS" pitchFamily="34" charset="-128"/>
              </a:rPr>
              <a:t>gestion_erreur</a:t>
            </a:r>
            <a:r>
              <a:rPr lang="fr-FR" sz="1200" dirty="0">
                <a:latin typeface="Arial Unicode MS" pitchFamily="34" charset="-128"/>
                <a:ea typeface="Arial Unicode MS" pitchFamily="34" charset="-128"/>
                <a:cs typeface="Arial Unicode MS" pitchFamily="34" charset="-128"/>
              </a:rPr>
              <a:t>($identifiant){</a:t>
            </a:r>
          </a:p>
          <a:p>
            <a:pPr algn="just" eaLnBrk="1" hangingPunct="1">
              <a:lnSpc>
                <a:spcPct val="90000"/>
              </a:lnSpc>
              <a:buFont typeface="Wingdings" pitchFamily="2" charset="2"/>
              <a:buNone/>
            </a:pPr>
            <a:r>
              <a:rPr lang="fr-FR" sz="1200" dirty="0">
                <a:latin typeface="Arial Unicode MS" pitchFamily="34" charset="-128"/>
                <a:ea typeface="Arial Unicode MS" pitchFamily="34" charset="-128"/>
                <a:cs typeface="Arial Unicode MS" pitchFamily="34" charset="-128"/>
              </a:rPr>
              <a:t>    </a:t>
            </a:r>
            <a:r>
              <a:rPr lang="fr-FR" sz="1200" dirty="0" err="1">
                <a:latin typeface="Arial Unicode MS" pitchFamily="34" charset="-128"/>
                <a:ea typeface="Arial Unicode MS" pitchFamily="34" charset="-128"/>
                <a:cs typeface="Arial Unicode MS" pitchFamily="34" charset="-128"/>
              </a:rPr>
              <a:t>echo</a:t>
            </a:r>
            <a:r>
              <a:rPr lang="fr-FR" sz="1200" dirty="0">
                <a:latin typeface="Arial Unicode MS" pitchFamily="34" charset="-128"/>
                <a:ea typeface="Arial Unicode MS" pitchFamily="34" charset="-128"/>
                <a:cs typeface="Arial Unicode MS" pitchFamily="34" charset="-128"/>
              </a:rPr>
              <a:t> "Une erreur est survenue :&lt;</a:t>
            </a:r>
            <a:r>
              <a:rPr lang="fr-FR" sz="1200" dirty="0" err="1">
                <a:latin typeface="Arial Unicode MS" pitchFamily="34" charset="-128"/>
                <a:ea typeface="Arial Unicode MS" pitchFamily="34" charset="-128"/>
                <a:cs typeface="Arial Unicode MS" pitchFamily="34" charset="-128"/>
              </a:rPr>
              <a:t>br</a:t>
            </a:r>
            <a:r>
              <a:rPr lang="fr-FR" sz="1200" dirty="0">
                <a:latin typeface="Arial Unicode MS" pitchFamily="34" charset="-128"/>
                <a:ea typeface="Arial Unicode MS" pitchFamily="34" charset="-128"/>
                <a:cs typeface="Arial Unicode MS" pitchFamily="34" charset="-128"/>
              </a:rPr>
              <a:t>&gt;«  </a:t>
            </a:r>
            <a:r>
              <a:rPr lang="en-GB" sz="1200" dirty="0" err="1">
                <a:latin typeface="Arial Unicode MS" pitchFamily="34" charset="-128"/>
                <a:ea typeface="Arial Unicode MS" pitchFamily="34" charset="-128"/>
                <a:cs typeface="Arial Unicode MS" pitchFamily="34" charset="-128"/>
              </a:rPr>
              <a:t>mysql_errno</a:t>
            </a:r>
            <a:r>
              <a:rPr lang="en-GB" sz="1200" dirty="0">
                <a:latin typeface="Arial Unicode MS" pitchFamily="34" charset="-128"/>
                <a:ea typeface="Arial Unicode MS" pitchFamily="34" charset="-128"/>
                <a:cs typeface="Arial Unicode MS" pitchFamily="34" charset="-128"/>
              </a:rPr>
              <a:t>() . " : " . </a:t>
            </a:r>
            <a:r>
              <a:rPr lang="en-GB" sz="1200" dirty="0" err="1">
                <a:latin typeface="Arial Unicode MS" pitchFamily="34" charset="-128"/>
                <a:ea typeface="Arial Unicode MS" pitchFamily="34" charset="-128"/>
                <a:cs typeface="Arial Unicode MS" pitchFamily="34" charset="-128"/>
              </a:rPr>
              <a:t>mysql_error</a:t>
            </a:r>
            <a:r>
              <a:rPr lang="en-GB" sz="1200" dirty="0">
                <a:latin typeface="Arial Unicode MS" pitchFamily="34" charset="-128"/>
                <a:ea typeface="Arial Unicode MS" pitchFamily="34" charset="-128"/>
                <a:cs typeface="Arial Unicode MS" pitchFamily="34" charset="-128"/>
              </a:rPr>
              <a:t>();</a:t>
            </a:r>
            <a:endParaRPr lang="fr-FR" sz="1200" dirty="0">
              <a:latin typeface="Arial Unicode MS" pitchFamily="34" charset="-128"/>
              <a:ea typeface="Arial Unicode MS" pitchFamily="34" charset="-128"/>
              <a:cs typeface="Arial Unicode MS" pitchFamily="34" charset="-128"/>
            </a:endParaRPr>
          </a:p>
          <a:p>
            <a:pPr algn="just" eaLnBrk="1" hangingPunct="1">
              <a:lnSpc>
                <a:spcPct val="90000"/>
              </a:lnSpc>
              <a:buFont typeface="Wingdings" pitchFamily="2" charset="2"/>
              <a:buNone/>
            </a:pPr>
            <a:r>
              <a:rPr lang="en-GB" sz="1200" dirty="0">
                <a:latin typeface="Arial Unicode MS" pitchFamily="34" charset="-128"/>
                <a:ea typeface="Arial Unicode MS" pitchFamily="34" charset="-128"/>
                <a:cs typeface="Arial Unicode MS" pitchFamily="34" charset="-128"/>
              </a:rPr>
              <a:t>    </a:t>
            </a:r>
            <a:r>
              <a:rPr lang="en-GB" sz="1200" dirty="0" err="1">
                <a:latin typeface="Arial Unicode MS" pitchFamily="34" charset="-128"/>
                <a:ea typeface="Arial Unicode MS" pitchFamily="34" charset="-128"/>
                <a:cs typeface="Arial Unicode MS" pitchFamily="34" charset="-128"/>
              </a:rPr>
              <a:t>mysql_close</a:t>
            </a:r>
            <a:r>
              <a:rPr lang="en-GB" sz="1200" dirty="0">
                <a:latin typeface="Arial Unicode MS" pitchFamily="34" charset="-128"/>
                <a:ea typeface="Arial Unicode MS" pitchFamily="34" charset="-128"/>
                <a:cs typeface="Arial Unicode MS" pitchFamily="34" charset="-128"/>
              </a:rPr>
              <a:t>($</a:t>
            </a:r>
            <a:r>
              <a:rPr lang="en-GB" sz="1200" dirty="0" err="1">
                <a:latin typeface="Arial Unicode MS" pitchFamily="34" charset="-128"/>
                <a:ea typeface="Arial Unicode MS" pitchFamily="34" charset="-128"/>
                <a:cs typeface="Arial Unicode MS" pitchFamily="34" charset="-128"/>
              </a:rPr>
              <a:t>identifiant</a:t>
            </a:r>
            <a:r>
              <a:rPr lang="en-GB" sz="1200" dirty="0">
                <a:latin typeface="Arial Unicode MS" pitchFamily="34" charset="-128"/>
                <a:ea typeface="Arial Unicode MS" pitchFamily="34" charset="-128"/>
                <a:cs typeface="Arial Unicode MS" pitchFamily="34" charset="-128"/>
              </a:rPr>
              <a:t>);    exit;  }</a:t>
            </a:r>
            <a:endParaRPr lang="fr-FR" sz="1200" dirty="0">
              <a:latin typeface="Arial Unicode MS" pitchFamily="34" charset="-128"/>
              <a:ea typeface="Arial Unicode MS" pitchFamily="34" charset="-128"/>
              <a:cs typeface="Arial Unicode MS" pitchFamily="34" charset="-128"/>
            </a:endParaRPr>
          </a:p>
          <a:p>
            <a:pPr algn="just" eaLnBrk="1" hangingPunct="1">
              <a:lnSpc>
                <a:spcPct val="90000"/>
              </a:lnSpc>
              <a:buFont typeface="Wingdings" pitchFamily="2" charset="2"/>
              <a:buNone/>
            </a:pPr>
            <a:r>
              <a:rPr lang="en-GB" sz="1200" dirty="0">
                <a:latin typeface="Arial Unicode MS" pitchFamily="34" charset="-128"/>
                <a:ea typeface="Arial Unicode MS" pitchFamily="34" charset="-128"/>
                <a:cs typeface="Arial Unicode MS" pitchFamily="34" charset="-128"/>
              </a:rPr>
              <a:t>  $</a:t>
            </a:r>
            <a:r>
              <a:rPr lang="en-GB" sz="1200" dirty="0" err="1">
                <a:latin typeface="Arial Unicode MS" pitchFamily="34" charset="-128"/>
                <a:ea typeface="Arial Unicode MS" pitchFamily="34" charset="-128"/>
                <a:cs typeface="Arial Unicode MS" pitchFamily="34" charset="-128"/>
              </a:rPr>
              <a:t>id_connexion</a:t>
            </a:r>
            <a:r>
              <a:rPr lang="en-GB" sz="1200" dirty="0">
                <a:latin typeface="Arial Unicode MS" pitchFamily="34" charset="-128"/>
                <a:ea typeface="Arial Unicode MS" pitchFamily="34" charset="-128"/>
                <a:cs typeface="Arial Unicode MS" pitchFamily="34" charset="-128"/>
              </a:rPr>
              <a:t> =</a:t>
            </a:r>
            <a:r>
              <a:rPr lang="en-GB" sz="1200" dirty="0">
                <a:solidFill>
                  <a:srgbClr val="FFCC00"/>
                </a:solidFill>
                <a:latin typeface="Arial Unicode MS" pitchFamily="34" charset="-128"/>
                <a:ea typeface="Arial Unicode MS" pitchFamily="34" charset="-128"/>
                <a:cs typeface="Arial Unicode MS" pitchFamily="34" charset="-128"/>
              </a:rPr>
              <a:t> </a:t>
            </a:r>
            <a:r>
              <a:rPr lang="en-GB" sz="1200" dirty="0" err="1">
                <a:solidFill>
                  <a:schemeClr val="hlink"/>
                </a:solidFill>
                <a:latin typeface="Arial Unicode MS" pitchFamily="34" charset="-128"/>
                <a:ea typeface="Arial Unicode MS" pitchFamily="34" charset="-128"/>
                <a:cs typeface="Arial Unicode MS" pitchFamily="34" charset="-128"/>
              </a:rPr>
              <a:t>mysql_connect</a:t>
            </a:r>
            <a:r>
              <a:rPr lang="en-GB" sz="1200" dirty="0">
                <a:solidFill>
                  <a:schemeClr val="hlink"/>
                </a:solidFill>
                <a:latin typeface="Arial Unicode MS" pitchFamily="34" charset="-128"/>
                <a:ea typeface="Arial Unicode MS" pitchFamily="34" charset="-128"/>
                <a:cs typeface="Arial Unicode MS" pitchFamily="34" charset="-128"/>
              </a:rPr>
              <a:t>("</a:t>
            </a:r>
            <a:r>
              <a:rPr lang="en-GB" sz="1200" dirty="0" err="1">
                <a:solidFill>
                  <a:schemeClr val="hlink"/>
                </a:solidFill>
                <a:latin typeface="Arial Unicode MS" pitchFamily="34" charset="-128"/>
                <a:ea typeface="Arial Unicode MS" pitchFamily="34" charset="-128"/>
                <a:cs typeface="Arial Unicode MS" pitchFamily="34" charset="-128"/>
              </a:rPr>
              <a:t>localhost","root","mpt</a:t>
            </a:r>
            <a:r>
              <a:rPr lang="en-GB" sz="1200" dirty="0">
                <a:solidFill>
                  <a:schemeClr val="hlink"/>
                </a:solidFill>
                <a:latin typeface="Arial Unicode MS" pitchFamily="34" charset="-128"/>
                <a:ea typeface="Arial Unicode MS" pitchFamily="34" charset="-128"/>
                <a:cs typeface="Arial Unicode MS" pitchFamily="34" charset="-128"/>
              </a:rPr>
              <a:t>");</a:t>
            </a:r>
            <a:endParaRPr lang="fr-FR" sz="1200" dirty="0">
              <a:solidFill>
                <a:schemeClr val="hlink"/>
              </a:solidFill>
              <a:latin typeface="Arial Unicode MS" pitchFamily="34" charset="-128"/>
              <a:ea typeface="Arial Unicode MS" pitchFamily="34" charset="-128"/>
              <a:cs typeface="Arial Unicode MS" pitchFamily="34" charset="-128"/>
            </a:endParaRPr>
          </a:p>
          <a:p>
            <a:pPr algn="just" eaLnBrk="1" hangingPunct="1">
              <a:lnSpc>
                <a:spcPct val="90000"/>
              </a:lnSpc>
              <a:buFont typeface="Wingdings" pitchFamily="2" charset="2"/>
              <a:buNone/>
            </a:pPr>
            <a:r>
              <a:rPr lang="en-GB" sz="1200" dirty="0">
                <a:latin typeface="Arial Unicode MS" pitchFamily="34" charset="-128"/>
                <a:ea typeface="Arial Unicode MS" pitchFamily="34" charset="-128"/>
                <a:cs typeface="Arial Unicode MS" pitchFamily="34" charset="-128"/>
              </a:rPr>
              <a:t>  if(!$</a:t>
            </a:r>
            <a:r>
              <a:rPr lang="en-GB" sz="1200" dirty="0" err="1">
                <a:latin typeface="Arial Unicode MS" pitchFamily="34" charset="-128"/>
                <a:ea typeface="Arial Unicode MS" pitchFamily="34" charset="-128"/>
                <a:cs typeface="Arial Unicode MS" pitchFamily="34" charset="-128"/>
              </a:rPr>
              <a:t>id_connexion</a:t>
            </a:r>
            <a:r>
              <a:rPr lang="en-GB" sz="1200" dirty="0">
                <a:latin typeface="Arial Unicode MS" pitchFamily="34" charset="-128"/>
                <a:ea typeface="Arial Unicode MS" pitchFamily="34" charset="-128"/>
                <a:cs typeface="Arial Unicode MS" pitchFamily="34" charset="-128"/>
              </a:rPr>
              <a:t>) </a:t>
            </a:r>
            <a:r>
              <a:rPr lang="en-GB" sz="1200" dirty="0" err="1">
                <a:latin typeface="Arial Unicode MS" pitchFamily="34" charset="-128"/>
                <a:ea typeface="Arial Unicode MS" pitchFamily="34" charset="-128"/>
                <a:cs typeface="Arial Unicode MS" pitchFamily="34" charset="-128"/>
              </a:rPr>
              <a:t>gestion_erreur</a:t>
            </a:r>
            <a:r>
              <a:rPr lang="en-GB" sz="1200" dirty="0">
                <a:latin typeface="Arial Unicode MS" pitchFamily="34" charset="-128"/>
                <a:ea typeface="Arial Unicode MS" pitchFamily="34" charset="-128"/>
                <a:cs typeface="Arial Unicode MS" pitchFamily="34" charset="-128"/>
              </a:rPr>
              <a:t>($</a:t>
            </a:r>
            <a:r>
              <a:rPr lang="en-GB" sz="1200" dirty="0" err="1">
                <a:latin typeface="Arial Unicode MS" pitchFamily="34" charset="-128"/>
                <a:ea typeface="Arial Unicode MS" pitchFamily="34" charset="-128"/>
                <a:cs typeface="Arial Unicode MS" pitchFamily="34" charset="-128"/>
              </a:rPr>
              <a:t>id_connexion</a:t>
            </a:r>
            <a:r>
              <a:rPr lang="en-GB" sz="1200" dirty="0">
                <a:latin typeface="Arial Unicode MS" pitchFamily="34" charset="-128"/>
                <a:ea typeface="Arial Unicode MS" pitchFamily="34" charset="-128"/>
                <a:cs typeface="Arial Unicode MS" pitchFamily="34" charset="-128"/>
              </a:rPr>
              <a:t>);</a:t>
            </a:r>
            <a:endParaRPr lang="fr-FR" sz="1200" dirty="0">
              <a:latin typeface="Arial Unicode MS" pitchFamily="34" charset="-128"/>
              <a:ea typeface="Arial Unicode MS" pitchFamily="34" charset="-128"/>
              <a:cs typeface="Arial Unicode MS" pitchFamily="34" charset="-128"/>
            </a:endParaRPr>
          </a:p>
          <a:p>
            <a:pPr algn="just" eaLnBrk="1" hangingPunct="1">
              <a:lnSpc>
                <a:spcPct val="90000"/>
              </a:lnSpc>
              <a:buFont typeface="Wingdings" pitchFamily="2" charset="2"/>
              <a:buNone/>
            </a:pPr>
            <a:r>
              <a:rPr lang="en-GB" sz="1200" dirty="0">
                <a:latin typeface="Arial Unicode MS" pitchFamily="34" charset="-128"/>
                <a:ea typeface="Arial Unicode MS" pitchFamily="34" charset="-128"/>
                <a:cs typeface="Arial Unicode MS" pitchFamily="34" charset="-128"/>
              </a:rPr>
              <a:t>  $</a:t>
            </a:r>
            <a:r>
              <a:rPr lang="en-GB" sz="1200" dirty="0" err="1">
                <a:latin typeface="Arial Unicode MS" pitchFamily="34" charset="-128"/>
                <a:ea typeface="Arial Unicode MS" pitchFamily="34" charset="-128"/>
                <a:cs typeface="Arial Unicode MS" pitchFamily="34" charset="-128"/>
              </a:rPr>
              <a:t>id_liste_bases</a:t>
            </a:r>
            <a:r>
              <a:rPr lang="en-GB" sz="1200" dirty="0">
                <a:latin typeface="Arial Unicode MS" pitchFamily="34" charset="-128"/>
                <a:ea typeface="Arial Unicode MS" pitchFamily="34" charset="-128"/>
                <a:cs typeface="Arial Unicode MS" pitchFamily="34" charset="-128"/>
              </a:rPr>
              <a:t> = </a:t>
            </a:r>
            <a:r>
              <a:rPr lang="en-GB" sz="1200" dirty="0" err="1">
                <a:solidFill>
                  <a:schemeClr val="hlink"/>
                </a:solidFill>
                <a:latin typeface="Arial Unicode MS" pitchFamily="34" charset="-128"/>
                <a:ea typeface="Arial Unicode MS" pitchFamily="34" charset="-128"/>
                <a:cs typeface="Arial Unicode MS" pitchFamily="34" charset="-128"/>
              </a:rPr>
              <a:t>mysql_list_dbs</a:t>
            </a:r>
            <a:r>
              <a:rPr lang="en-GB" sz="1200" dirty="0">
                <a:solidFill>
                  <a:schemeClr val="hlink"/>
                </a:solidFill>
                <a:latin typeface="Arial Unicode MS" pitchFamily="34" charset="-128"/>
                <a:ea typeface="Arial Unicode MS" pitchFamily="34" charset="-128"/>
                <a:cs typeface="Arial Unicode MS" pitchFamily="34" charset="-128"/>
              </a:rPr>
              <a:t>($</a:t>
            </a:r>
            <a:r>
              <a:rPr lang="en-GB" sz="1200" dirty="0" err="1">
                <a:solidFill>
                  <a:schemeClr val="hlink"/>
                </a:solidFill>
                <a:latin typeface="Arial Unicode MS" pitchFamily="34" charset="-128"/>
                <a:ea typeface="Arial Unicode MS" pitchFamily="34" charset="-128"/>
                <a:cs typeface="Arial Unicode MS" pitchFamily="34" charset="-128"/>
              </a:rPr>
              <a:t>id_connexion</a:t>
            </a:r>
            <a:r>
              <a:rPr lang="en-GB" sz="1200" dirty="0">
                <a:solidFill>
                  <a:schemeClr val="hlink"/>
                </a:solidFill>
                <a:latin typeface="Arial Unicode MS" pitchFamily="34" charset="-128"/>
                <a:ea typeface="Arial Unicode MS" pitchFamily="34" charset="-128"/>
                <a:cs typeface="Arial Unicode MS" pitchFamily="34" charset="-128"/>
              </a:rPr>
              <a:t>);</a:t>
            </a:r>
            <a:endParaRPr lang="fr-FR" sz="1200" dirty="0">
              <a:solidFill>
                <a:schemeClr val="hlink"/>
              </a:solidFill>
              <a:latin typeface="Arial Unicode MS" pitchFamily="34" charset="-128"/>
              <a:ea typeface="Arial Unicode MS" pitchFamily="34" charset="-128"/>
              <a:cs typeface="Arial Unicode MS" pitchFamily="34" charset="-128"/>
            </a:endParaRPr>
          </a:p>
          <a:p>
            <a:pPr algn="just" eaLnBrk="1" hangingPunct="1">
              <a:lnSpc>
                <a:spcPct val="90000"/>
              </a:lnSpc>
              <a:buFont typeface="Wingdings" pitchFamily="2" charset="2"/>
              <a:buNone/>
            </a:pPr>
            <a:r>
              <a:rPr lang="en-GB" sz="1200" dirty="0">
                <a:latin typeface="Arial Unicode MS" pitchFamily="34" charset="-128"/>
                <a:ea typeface="Arial Unicode MS" pitchFamily="34" charset="-128"/>
                <a:cs typeface="Arial Unicode MS" pitchFamily="34" charset="-128"/>
              </a:rPr>
              <a:t>  </a:t>
            </a:r>
            <a:r>
              <a:rPr lang="fr-FR" sz="1200" dirty="0">
                <a:latin typeface="Arial Unicode MS" pitchFamily="34" charset="-128"/>
                <a:ea typeface="Arial Unicode MS" pitchFamily="34" charset="-128"/>
                <a:cs typeface="Arial Unicode MS" pitchFamily="34" charset="-128"/>
              </a:rPr>
              <a:t>if(!$</a:t>
            </a:r>
            <a:r>
              <a:rPr lang="fr-FR" sz="1200" dirty="0" err="1">
                <a:latin typeface="Arial Unicode MS" pitchFamily="34" charset="-128"/>
                <a:ea typeface="Arial Unicode MS" pitchFamily="34" charset="-128"/>
                <a:cs typeface="Arial Unicode MS" pitchFamily="34" charset="-128"/>
              </a:rPr>
              <a:t>id_liste_bases</a:t>
            </a:r>
            <a:r>
              <a:rPr lang="fr-FR" sz="1200" dirty="0">
                <a:latin typeface="Arial Unicode MS" pitchFamily="34" charset="-128"/>
                <a:ea typeface="Arial Unicode MS" pitchFamily="34" charset="-128"/>
                <a:cs typeface="Arial Unicode MS" pitchFamily="34" charset="-128"/>
              </a:rPr>
              <a:t>) </a:t>
            </a:r>
            <a:r>
              <a:rPr lang="fr-FR" sz="1200" dirty="0" err="1">
                <a:latin typeface="Arial Unicode MS" pitchFamily="34" charset="-128"/>
                <a:ea typeface="Arial Unicode MS" pitchFamily="34" charset="-128"/>
                <a:cs typeface="Arial Unicode MS" pitchFamily="34" charset="-128"/>
              </a:rPr>
              <a:t>gestion_erreur</a:t>
            </a:r>
            <a:r>
              <a:rPr lang="fr-FR" sz="1200" dirty="0">
                <a:latin typeface="Arial Unicode MS" pitchFamily="34" charset="-128"/>
                <a:ea typeface="Arial Unicode MS" pitchFamily="34" charset="-128"/>
                <a:cs typeface="Arial Unicode MS" pitchFamily="34" charset="-128"/>
              </a:rPr>
              <a:t>($</a:t>
            </a:r>
            <a:r>
              <a:rPr lang="fr-FR" sz="1200" dirty="0" err="1">
                <a:latin typeface="Arial Unicode MS" pitchFamily="34" charset="-128"/>
                <a:ea typeface="Arial Unicode MS" pitchFamily="34" charset="-128"/>
                <a:cs typeface="Arial Unicode MS" pitchFamily="34" charset="-128"/>
              </a:rPr>
              <a:t>id_liste_bases</a:t>
            </a:r>
            <a:r>
              <a:rPr lang="fr-FR" sz="1200" dirty="0">
                <a:latin typeface="Arial Unicode MS" pitchFamily="34" charset="-128"/>
                <a:ea typeface="Arial Unicode MS" pitchFamily="34" charset="-128"/>
                <a:cs typeface="Arial Unicode MS" pitchFamily="34" charset="-128"/>
              </a:rPr>
              <a:t>);</a:t>
            </a:r>
          </a:p>
          <a:p>
            <a:pPr algn="just" eaLnBrk="1" hangingPunct="1">
              <a:lnSpc>
                <a:spcPct val="90000"/>
              </a:lnSpc>
              <a:buFont typeface="Wingdings" pitchFamily="2" charset="2"/>
              <a:buNone/>
            </a:pPr>
            <a:r>
              <a:rPr lang="fr-FR" sz="1200" dirty="0">
                <a:latin typeface="Arial Unicode MS" pitchFamily="34" charset="-128"/>
                <a:ea typeface="Arial Unicode MS" pitchFamily="34" charset="-128"/>
                <a:cs typeface="Arial Unicode MS" pitchFamily="34" charset="-128"/>
              </a:rPr>
              <a:t>  $</a:t>
            </a:r>
            <a:r>
              <a:rPr lang="fr-FR" sz="1200" dirty="0" err="1">
                <a:latin typeface="Arial Unicode MS" pitchFamily="34" charset="-128"/>
                <a:ea typeface="Arial Unicode MS" pitchFamily="34" charset="-128"/>
                <a:cs typeface="Arial Unicode MS" pitchFamily="34" charset="-128"/>
              </a:rPr>
              <a:t>nb_bases</a:t>
            </a:r>
            <a:r>
              <a:rPr lang="fr-FR" sz="1200" dirty="0">
                <a:latin typeface="Arial Unicode MS" pitchFamily="34" charset="-128"/>
                <a:ea typeface="Arial Unicode MS" pitchFamily="34" charset="-128"/>
                <a:cs typeface="Arial Unicode MS" pitchFamily="34" charset="-128"/>
              </a:rPr>
              <a:t> = </a:t>
            </a:r>
            <a:r>
              <a:rPr lang="fr-FR" sz="1200" dirty="0" err="1">
                <a:solidFill>
                  <a:schemeClr val="hlink"/>
                </a:solidFill>
                <a:latin typeface="Arial Unicode MS" pitchFamily="34" charset="-128"/>
                <a:ea typeface="Arial Unicode MS" pitchFamily="34" charset="-128"/>
                <a:cs typeface="Arial Unicode MS" pitchFamily="34" charset="-128"/>
              </a:rPr>
              <a:t>mysql_num_rows</a:t>
            </a:r>
            <a:r>
              <a:rPr lang="fr-FR" sz="1200" dirty="0">
                <a:solidFill>
                  <a:schemeClr val="hlink"/>
                </a:solidFill>
                <a:latin typeface="Arial Unicode MS" pitchFamily="34" charset="-128"/>
                <a:ea typeface="Arial Unicode MS" pitchFamily="34" charset="-128"/>
                <a:cs typeface="Arial Unicode MS" pitchFamily="34" charset="-128"/>
              </a:rPr>
              <a:t>($</a:t>
            </a:r>
            <a:r>
              <a:rPr lang="fr-FR" sz="1200" dirty="0" err="1">
                <a:solidFill>
                  <a:schemeClr val="hlink"/>
                </a:solidFill>
                <a:latin typeface="Arial Unicode MS" pitchFamily="34" charset="-128"/>
                <a:ea typeface="Arial Unicode MS" pitchFamily="34" charset="-128"/>
                <a:cs typeface="Arial Unicode MS" pitchFamily="34" charset="-128"/>
              </a:rPr>
              <a:t>id_liste_bases</a:t>
            </a:r>
            <a:r>
              <a:rPr lang="fr-FR" sz="1200" dirty="0">
                <a:solidFill>
                  <a:schemeClr val="hlink"/>
                </a:solidFill>
                <a:latin typeface="Arial Unicode MS" pitchFamily="34" charset="-128"/>
                <a:ea typeface="Arial Unicode MS" pitchFamily="34" charset="-128"/>
                <a:cs typeface="Arial Unicode MS" pitchFamily="34" charset="-128"/>
              </a:rPr>
              <a:t>);</a:t>
            </a:r>
          </a:p>
          <a:p>
            <a:pPr algn="just" eaLnBrk="1" hangingPunct="1">
              <a:lnSpc>
                <a:spcPct val="90000"/>
              </a:lnSpc>
              <a:buFont typeface="Wingdings" pitchFamily="2" charset="2"/>
              <a:buNone/>
            </a:pPr>
            <a:r>
              <a:rPr lang="fr-FR" sz="1200" dirty="0">
                <a:latin typeface="Arial Unicode MS" pitchFamily="34" charset="-128"/>
                <a:ea typeface="Arial Unicode MS" pitchFamily="34" charset="-128"/>
                <a:cs typeface="Arial Unicode MS" pitchFamily="34" charset="-128"/>
              </a:rPr>
              <a:t>  </a:t>
            </a:r>
            <a:r>
              <a:rPr lang="en-GB" sz="1200" dirty="0">
                <a:latin typeface="Arial Unicode MS" pitchFamily="34" charset="-128"/>
                <a:ea typeface="Arial Unicode MS" pitchFamily="34" charset="-128"/>
                <a:cs typeface="Arial Unicode MS" pitchFamily="34" charset="-128"/>
              </a:rPr>
              <a:t>echo '&lt;table width="640" border="1"&gt;';</a:t>
            </a:r>
            <a:endParaRPr lang="fr-FR" sz="1200" dirty="0">
              <a:latin typeface="Arial Unicode MS" pitchFamily="34" charset="-128"/>
              <a:ea typeface="Arial Unicode MS" pitchFamily="34" charset="-128"/>
              <a:cs typeface="Arial Unicode MS" pitchFamily="34" charset="-128"/>
            </a:endParaRPr>
          </a:p>
          <a:p>
            <a:pPr algn="just" eaLnBrk="1" hangingPunct="1">
              <a:lnSpc>
                <a:spcPct val="90000"/>
              </a:lnSpc>
              <a:buFont typeface="Wingdings" pitchFamily="2" charset="2"/>
              <a:buNone/>
            </a:pPr>
            <a:r>
              <a:rPr lang="en-GB" sz="1200" dirty="0">
                <a:latin typeface="Arial Unicode MS" pitchFamily="34" charset="-128"/>
                <a:ea typeface="Arial Unicode MS" pitchFamily="34" charset="-128"/>
                <a:cs typeface="Arial Unicode MS" pitchFamily="34" charset="-128"/>
              </a:rPr>
              <a:t>  for($</a:t>
            </a:r>
            <a:r>
              <a:rPr lang="en-GB" sz="1200" dirty="0" err="1">
                <a:latin typeface="Arial Unicode MS" pitchFamily="34" charset="-128"/>
                <a:ea typeface="Arial Unicode MS" pitchFamily="34" charset="-128"/>
                <a:cs typeface="Arial Unicode MS" pitchFamily="34" charset="-128"/>
              </a:rPr>
              <a:t>i</a:t>
            </a:r>
            <a:r>
              <a:rPr lang="en-GB" sz="1200" dirty="0">
                <a:latin typeface="Arial Unicode MS" pitchFamily="34" charset="-128"/>
                <a:ea typeface="Arial Unicode MS" pitchFamily="34" charset="-128"/>
                <a:cs typeface="Arial Unicode MS" pitchFamily="34" charset="-128"/>
              </a:rPr>
              <a:t> = 0; $</a:t>
            </a:r>
            <a:r>
              <a:rPr lang="en-GB" sz="1200" dirty="0" err="1">
                <a:latin typeface="Arial Unicode MS" pitchFamily="34" charset="-128"/>
                <a:ea typeface="Arial Unicode MS" pitchFamily="34" charset="-128"/>
                <a:cs typeface="Arial Unicode MS" pitchFamily="34" charset="-128"/>
              </a:rPr>
              <a:t>i</a:t>
            </a:r>
            <a:r>
              <a:rPr lang="en-GB" sz="1200" dirty="0">
                <a:latin typeface="Arial Unicode MS" pitchFamily="34" charset="-128"/>
                <a:ea typeface="Arial Unicode MS" pitchFamily="34" charset="-128"/>
                <a:cs typeface="Arial Unicode MS" pitchFamily="34" charset="-128"/>
              </a:rPr>
              <a:t> &lt; $</a:t>
            </a:r>
            <a:r>
              <a:rPr lang="en-GB" sz="1200" dirty="0" err="1">
                <a:latin typeface="Arial Unicode MS" pitchFamily="34" charset="-128"/>
                <a:ea typeface="Arial Unicode MS" pitchFamily="34" charset="-128"/>
                <a:cs typeface="Arial Unicode MS" pitchFamily="34" charset="-128"/>
              </a:rPr>
              <a:t>nb_bases</a:t>
            </a:r>
            <a:r>
              <a:rPr lang="en-GB" sz="1200" dirty="0">
                <a:latin typeface="Arial Unicode MS" pitchFamily="34" charset="-128"/>
                <a:ea typeface="Arial Unicode MS" pitchFamily="34" charset="-128"/>
                <a:cs typeface="Arial Unicode MS" pitchFamily="34" charset="-128"/>
              </a:rPr>
              <a:t>; $</a:t>
            </a:r>
            <a:r>
              <a:rPr lang="en-GB" sz="1200" dirty="0" err="1">
                <a:latin typeface="Arial Unicode MS" pitchFamily="34" charset="-128"/>
                <a:ea typeface="Arial Unicode MS" pitchFamily="34" charset="-128"/>
                <a:cs typeface="Arial Unicode MS" pitchFamily="34" charset="-128"/>
              </a:rPr>
              <a:t>i</a:t>
            </a:r>
            <a:r>
              <a:rPr lang="en-GB" sz="1200" dirty="0">
                <a:latin typeface="Arial Unicode MS" pitchFamily="34" charset="-128"/>
                <a:ea typeface="Arial Unicode MS" pitchFamily="34" charset="-128"/>
                <a:cs typeface="Arial Unicode MS" pitchFamily="34" charset="-128"/>
              </a:rPr>
              <a:t>++){</a:t>
            </a:r>
            <a:endParaRPr lang="fr-FR" sz="1200" dirty="0">
              <a:latin typeface="Arial Unicode MS" pitchFamily="34" charset="-128"/>
              <a:ea typeface="Arial Unicode MS" pitchFamily="34" charset="-128"/>
              <a:cs typeface="Arial Unicode MS" pitchFamily="34" charset="-128"/>
            </a:endParaRPr>
          </a:p>
          <a:p>
            <a:pPr algn="just" eaLnBrk="1" hangingPunct="1">
              <a:lnSpc>
                <a:spcPct val="90000"/>
              </a:lnSpc>
              <a:buFont typeface="Wingdings" pitchFamily="2" charset="2"/>
              <a:buNone/>
            </a:pPr>
            <a:r>
              <a:rPr lang="en-GB" sz="1200" dirty="0">
                <a:latin typeface="Arial Unicode MS" pitchFamily="34" charset="-128"/>
                <a:ea typeface="Arial Unicode MS" pitchFamily="34" charset="-128"/>
                <a:cs typeface="Arial Unicode MS" pitchFamily="34" charset="-128"/>
              </a:rPr>
              <a:t>    $</a:t>
            </a:r>
            <a:r>
              <a:rPr lang="en-GB" sz="1200" dirty="0" err="1">
                <a:latin typeface="Arial Unicode MS" pitchFamily="34" charset="-128"/>
                <a:ea typeface="Arial Unicode MS" pitchFamily="34" charset="-128"/>
                <a:cs typeface="Arial Unicode MS" pitchFamily="34" charset="-128"/>
              </a:rPr>
              <a:t>nom_base</a:t>
            </a:r>
            <a:r>
              <a:rPr lang="en-GB" sz="1200" dirty="0">
                <a:latin typeface="Arial Unicode MS" pitchFamily="34" charset="-128"/>
                <a:ea typeface="Arial Unicode MS" pitchFamily="34" charset="-128"/>
                <a:cs typeface="Arial Unicode MS" pitchFamily="34" charset="-128"/>
              </a:rPr>
              <a:t> = </a:t>
            </a:r>
            <a:r>
              <a:rPr lang="en-GB" sz="1200" dirty="0" err="1">
                <a:solidFill>
                  <a:schemeClr val="hlink"/>
                </a:solidFill>
                <a:latin typeface="Arial Unicode MS" pitchFamily="34" charset="-128"/>
                <a:ea typeface="Arial Unicode MS" pitchFamily="34" charset="-128"/>
                <a:cs typeface="Arial Unicode MS" pitchFamily="34" charset="-128"/>
              </a:rPr>
              <a:t>mysql_db_name</a:t>
            </a:r>
            <a:r>
              <a:rPr lang="en-GB" sz="1200" dirty="0">
                <a:solidFill>
                  <a:schemeClr val="hlink"/>
                </a:solidFill>
                <a:latin typeface="Arial Unicode MS" pitchFamily="34" charset="-128"/>
                <a:ea typeface="Arial Unicode MS" pitchFamily="34" charset="-128"/>
                <a:cs typeface="Arial Unicode MS" pitchFamily="34" charset="-128"/>
              </a:rPr>
              <a:t>($</a:t>
            </a:r>
            <a:r>
              <a:rPr lang="en-GB" sz="1200" dirty="0" err="1">
                <a:solidFill>
                  <a:schemeClr val="hlink"/>
                </a:solidFill>
                <a:latin typeface="Arial Unicode MS" pitchFamily="34" charset="-128"/>
                <a:ea typeface="Arial Unicode MS" pitchFamily="34" charset="-128"/>
                <a:cs typeface="Arial Unicode MS" pitchFamily="34" charset="-128"/>
              </a:rPr>
              <a:t>id_liste_bases</a:t>
            </a:r>
            <a:r>
              <a:rPr lang="en-GB" sz="1200" dirty="0">
                <a:solidFill>
                  <a:schemeClr val="hlink"/>
                </a:solidFill>
                <a:latin typeface="Arial Unicode MS" pitchFamily="34" charset="-128"/>
                <a:ea typeface="Arial Unicode MS" pitchFamily="34" charset="-128"/>
                <a:cs typeface="Arial Unicode MS" pitchFamily="34" charset="-128"/>
              </a:rPr>
              <a:t>, $</a:t>
            </a:r>
            <a:r>
              <a:rPr lang="en-GB" sz="1200" dirty="0" err="1">
                <a:solidFill>
                  <a:schemeClr val="hlink"/>
                </a:solidFill>
                <a:latin typeface="Arial Unicode MS" pitchFamily="34" charset="-128"/>
                <a:ea typeface="Arial Unicode MS" pitchFamily="34" charset="-128"/>
                <a:cs typeface="Arial Unicode MS" pitchFamily="34" charset="-128"/>
              </a:rPr>
              <a:t>i</a:t>
            </a:r>
            <a:r>
              <a:rPr lang="en-GB" sz="1200" dirty="0">
                <a:solidFill>
                  <a:schemeClr val="hlink"/>
                </a:solidFill>
                <a:latin typeface="Arial Unicode MS" pitchFamily="34" charset="-128"/>
                <a:ea typeface="Arial Unicode MS" pitchFamily="34" charset="-128"/>
                <a:cs typeface="Arial Unicode MS" pitchFamily="34" charset="-128"/>
              </a:rPr>
              <a:t>);</a:t>
            </a:r>
            <a:endParaRPr lang="fr-FR" sz="1200" dirty="0">
              <a:solidFill>
                <a:schemeClr val="hlink"/>
              </a:solidFill>
              <a:latin typeface="Arial Unicode MS" pitchFamily="34" charset="-128"/>
              <a:ea typeface="Arial Unicode MS" pitchFamily="34" charset="-128"/>
              <a:cs typeface="Arial Unicode MS" pitchFamily="34" charset="-128"/>
            </a:endParaRPr>
          </a:p>
          <a:p>
            <a:pPr algn="just" eaLnBrk="1" hangingPunct="1">
              <a:lnSpc>
                <a:spcPct val="90000"/>
              </a:lnSpc>
              <a:buFont typeface="Wingdings" pitchFamily="2" charset="2"/>
              <a:buNone/>
            </a:pPr>
            <a:r>
              <a:rPr lang="en-GB" sz="1200" dirty="0">
                <a:solidFill>
                  <a:srgbClr val="FFCC00"/>
                </a:solidFill>
                <a:latin typeface="Arial Unicode MS" pitchFamily="34" charset="-128"/>
                <a:ea typeface="Arial Unicode MS" pitchFamily="34" charset="-128"/>
                <a:cs typeface="Arial Unicode MS" pitchFamily="34" charset="-128"/>
              </a:rPr>
              <a:t>    </a:t>
            </a:r>
            <a:r>
              <a:rPr lang="en-GB" sz="1200" dirty="0">
                <a:latin typeface="Arial Unicode MS" pitchFamily="34" charset="-128"/>
                <a:ea typeface="Arial Unicode MS" pitchFamily="34" charset="-128"/>
                <a:cs typeface="Arial Unicode MS" pitchFamily="34" charset="-128"/>
              </a:rPr>
              <a:t>$</a:t>
            </a:r>
            <a:r>
              <a:rPr lang="en-GB" sz="1200" dirty="0" err="1">
                <a:latin typeface="Arial Unicode MS" pitchFamily="34" charset="-128"/>
                <a:ea typeface="Arial Unicode MS" pitchFamily="34" charset="-128"/>
                <a:cs typeface="Arial Unicode MS" pitchFamily="34" charset="-128"/>
              </a:rPr>
              <a:t>id_liste_tables</a:t>
            </a:r>
            <a:r>
              <a:rPr lang="en-GB" sz="1200" dirty="0">
                <a:latin typeface="Arial Unicode MS" pitchFamily="34" charset="-128"/>
                <a:ea typeface="Arial Unicode MS" pitchFamily="34" charset="-128"/>
                <a:cs typeface="Arial Unicode MS" pitchFamily="34" charset="-128"/>
              </a:rPr>
              <a:t> = </a:t>
            </a:r>
            <a:r>
              <a:rPr lang="en-GB" sz="1200" dirty="0" err="1">
                <a:solidFill>
                  <a:schemeClr val="hlink"/>
                </a:solidFill>
                <a:latin typeface="Arial Unicode MS" pitchFamily="34" charset="-128"/>
                <a:ea typeface="Arial Unicode MS" pitchFamily="34" charset="-128"/>
                <a:cs typeface="Arial Unicode MS" pitchFamily="34" charset="-128"/>
              </a:rPr>
              <a:t>mysql_list_tables</a:t>
            </a:r>
            <a:r>
              <a:rPr lang="en-GB" sz="1200" dirty="0">
                <a:solidFill>
                  <a:schemeClr val="hlink"/>
                </a:solidFill>
                <a:latin typeface="Arial Unicode MS" pitchFamily="34" charset="-128"/>
                <a:ea typeface="Arial Unicode MS" pitchFamily="34" charset="-128"/>
                <a:cs typeface="Arial Unicode MS" pitchFamily="34" charset="-128"/>
              </a:rPr>
              <a:t>($</a:t>
            </a:r>
            <a:r>
              <a:rPr lang="en-GB" sz="1200" dirty="0" err="1">
                <a:solidFill>
                  <a:schemeClr val="hlink"/>
                </a:solidFill>
                <a:latin typeface="Arial Unicode MS" pitchFamily="34" charset="-128"/>
                <a:ea typeface="Arial Unicode MS" pitchFamily="34" charset="-128"/>
                <a:cs typeface="Arial Unicode MS" pitchFamily="34" charset="-128"/>
              </a:rPr>
              <a:t>nom_base</a:t>
            </a:r>
            <a:r>
              <a:rPr lang="en-GB" sz="1200" dirty="0">
                <a:solidFill>
                  <a:schemeClr val="hlink"/>
                </a:solidFill>
                <a:latin typeface="Arial Unicode MS" pitchFamily="34" charset="-128"/>
                <a:ea typeface="Arial Unicode MS" pitchFamily="34" charset="-128"/>
                <a:cs typeface="Arial Unicode MS" pitchFamily="34" charset="-128"/>
              </a:rPr>
              <a:t>, $</a:t>
            </a:r>
            <a:r>
              <a:rPr lang="en-GB" sz="1200" dirty="0" err="1">
                <a:solidFill>
                  <a:schemeClr val="hlink"/>
                </a:solidFill>
                <a:latin typeface="Arial Unicode MS" pitchFamily="34" charset="-128"/>
                <a:ea typeface="Arial Unicode MS" pitchFamily="34" charset="-128"/>
                <a:cs typeface="Arial Unicode MS" pitchFamily="34" charset="-128"/>
              </a:rPr>
              <a:t>id_connexion</a:t>
            </a:r>
            <a:r>
              <a:rPr lang="en-GB" sz="1200" dirty="0">
                <a:solidFill>
                  <a:schemeClr val="hlink"/>
                </a:solidFill>
                <a:latin typeface="Arial Unicode MS" pitchFamily="34" charset="-128"/>
                <a:ea typeface="Arial Unicode MS" pitchFamily="34" charset="-128"/>
                <a:cs typeface="Arial Unicode MS" pitchFamily="34" charset="-128"/>
              </a:rPr>
              <a:t>);</a:t>
            </a:r>
            <a:endParaRPr lang="fr-FR" sz="1200" dirty="0">
              <a:solidFill>
                <a:schemeClr val="hlink"/>
              </a:solidFill>
              <a:latin typeface="Arial Unicode MS" pitchFamily="34" charset="-128"/>
              <a:ea typeface="Arial Unicode MS" pitchFamily="34" charset="-128"/>
              <a:cs typeface="Arial Unicode MS" pitchFamily="34" charset="-128"/>
            </a:endParaRPr>
          </a:p>
          <a:p>
            <a:pPr algn="just" eaLnBrk="1" hangingPunct="1">
              <a:lnSpc>
                <a:spcPct val="90000"/>
              </a:lnSpc>
              <a:buFont typeface="Wingdings" pitchFamily="2" charset="2"/>
              <a:buNone/>
            </a:pPr>
            <a:r>
              <a:rPr lang="en-GB" sz="1200" dirty="0">
                <a:latin typeface="Arial Unicode MS" pitchFamily="34" charset="-128"/>
                <a:ea typeface="Arial Unicode MS" pitchFamily="34" charset="-128"/>
                <a:cs typeface="Arial Unicode MS" pitchFamily="34" charset="-128"/>
              </a:rPr>
              <a:t>    if(!$</a:t>
            </a:r>
            <a:r>
              <a:rPr lang="en-GB" sz="1200" dirty="0" err="1">
                <a:latin typeface="Arial Unicode MS" pitchFamily="34" charset="-128"/>
                <a:ea typeface="Arial Unicode MS" pitchFamily="34" charset="-128"/>
                <a:cs typeface="Arial Unicode MS" pitchFamily="34" charset="-128"/>
              </a:rPr>
              <a:t>id_liste_tables</a:t>
            </a:r>
            <a:r>
              <a:rPr lang="en-GB" sz="1200" dirty="0">
                <a:latin typeface="Arial Unicode MS" pitchFamily="34" charset="-128"/>
                <a:ea typeface="Arial Unicode MS" pitchFamily="34" charset="-128"/>
                <a:cs typeface="Arial Unicode MS" pitchFamily="34" charset="-128"/>
              </a:rPr>
              <a:t>) </a:t>
            </a:r>
            <a:r>
              <a:rPr lang="en-GB" sz="1200" dirty="0" err="1">
                <a:latin typeface="Arial Unicode MS" pitchFamily="34" charset="-128"/>
                <a:ea typeface="Arial Unicode MS" pitchFamily="34" charset="-128"/>
                <a:cs typeface="Arial Unicode MS" pitchFamily="34" charset="-128"/>
              </a:rPr>
              <a:t>gestion_erreur</a:t>
            </a:r>
            <a:r>
              <a:rPr lang="en-GB" sz="1200" dirty="0">
                <a:latin typeface="Arial Unicode MS" pitchFamily="34" charset="-128"/>
                <a:ea typeface="Arial Unicode MS" pitchFamily="34" charset="-128"/>
                <a:cs typeface="Arial Unicode MS" pitchFamily="34" charset="-128"/>
              </a:rPr>
              <a:t>($</a:t>
            </a:r>
            <a:r>
              <a:rPr lang="en-GB" sz="1200" dirty="0" err="1">
                <a:latin typeface="Arial Unicode MS" pitchFamily="34" charset="-128"/>
                <a:ea typeface="Arial Unicode MS" pitchFamily="34" charset="-128"/>
                <a:cs typeface="Arial Unicode MS" pitchFamily="34" charset="-128"/>
              </a:rPr>
              <a:t>id_liste_tables</a:t>
            </a:r>
            <a:r>
              <a:rPr lang="en-GB" sz="1200" dirty="0">
                <a:latin typeface="Arial Unicode MS" pitchFamily="34" charset="-128"/>
                <a:ea typeface="Arial Unicode MS" pitchFamily="34" charset="-128"/>
                <a:cs typeface="Arial Unicode MS" pitchFamily="34" charset="-128"/>
              </a:rPr>
              <a:t>);</a:t>
            </a:r>
            <a:endParaRPr lang="fr-FR" sz="1200" dirty="0">
              <a:latin typeface="Arial Unicode MS" pitchFamily="34" charset="-128"/>
              <a:ea typeface="Arial Unicode MS" pitchFamily="34" charset="-128"/>
              <a:cs typeface="Arial Unicode MS" pitchFamily="34" charset="-128"/>
            </a:endParaRPr>
          </a:p>
          <a:p>
            <a:pPr algn="just" eaLnBrk="1" hangingPunct="1">
              <a:lnSpc>
                <a:spcPct val="90000"/>
              </a:lnSpc>
              <a:buFont typeface="Wingdings" pitchFamily="2" charset="2"/>
              <a:buNone/>
            </a:pPr>
            <a:r>
              <a:rPr lang="en-GB" sz="1200" dirty="0">
                <a:latin typeface="Arial Unicode MS" pitchFamily="34" charset="-128"/>
                <a:ea typeface="Arial Unicode MS" pitchFamily="34" charset="-128"/>
                <a:cs typeface="Arial Unicode MS" pitchFamily="34" charset="-128"/>
              </a:rPr>
              <a:t>    $</a:t>
            </a:r>
            <a:r>
              <a:rPr lang="en-GB" sz="1200" dirty="0" err="1">
                <a:latin typeface="Arial Unicode MS" pitchFamily="34" charset="-128"/>
                <a:ea typeface="Arial Unicode MS" pitchFamily="34" charset="-128"/>
                <a:cs typeface="Arial Unicode MS" pitchFamily="34" charset="-128"/>
              </a:rPr>
              <a:t>nb_tables</a:t>
            </a:r>
            <a:r>
              <a:rPr lang="en-GB" sz="1200" dirty="0">
                <a:latin typeface="Arial Unicode MS" pitchFamily="34" charset="-128"/>
                <a:ea typeface="Arial Unicode MS" pitchFamily="34" charset="-128"/>
                <a:cs typeface="Arial Unicode MS" pitchFamily="34" charset="-128"/>
              </a:rPr>
              <a:t> = </a:t>
            </a:r>
            <a:r>
              <a:rPr lang="en-GB" sz="1200" dirty="0" err="1">
                <a:solidFill>
                  <a:schemeClr val="hlink"/>
                </a:solidFill>
                <a:latin typeface="Arial Unicode MS" pitchFamily="34" charset="-128"/>
                <a:ea typeface="Arial Unicode MS" pitchFamily="34" charset="-128"/>
                <a:cs typeface="Arial Unicode MS" pitchFamily="34" charset="-128"/>
              </a:rPr>
              <a:t>mysql_num_rows</a:t>
            </a:r>
            <a:r>
              <a:rPr lang="en-GB" sz="1200" dirty="0">
                <a:solidFill>
                  <a:schemeClr val="hlink"/>
                </a:solidFill>
                <a:latin typeface="Arial Unicode MS" pitchFamily="34" charset="-128"/>
                <a:ea typeface="Arial Unicode MS" pitchFamily="34" charset="-128"/>
                <a:cs typeface="Arial Unicode MS" pitchFamily="34" charset="-128"/>
              </a:rPr>
              <a:t>($</a:t>
            </a:r>
            <a:r>
              <a:rPr lang="en-GB" sz="1200" dirty="0" err="1">
                <a:solidFill>
                  <a:schemeClr val="hlink"/>
                </a:solidFill>
                <a:latin typeface="Arial Unicode MS" pitchFamily="34" charset="-128"/>
                <a:ea typeface="Arial Unicode MS" pitchFamily="34" charset="-128"/>
                <a:cs typeface="Arial Unicode MS" pitchFamily="34" charset="-128"/>
              </a:rPr>
              <a:t>id_liste_tables</a:t>
            </a:r>
            <a:r>
              <a:rPr lang="en-GB" sz="1200" dirty="0">
                <a:solidFill>
                  <a:schemeClr val="hlink"/>
                </a:solidFill>
                <a:latin typeface="Arial Unicode MS" pitchFamily="34" charset="-128"/>
                <a:ea typeface="Arial Unicode MS" pitchFamily="34" charset="-128"/>
                <a:cs typeface="Arial Unicode MS" pitchFamily="34" charset="-128"/>
              </a:rPr>
              <a:t>);</a:t>
            </a:r>
            <a:endParaRPr lang="fr-FR" sz="1200" dirty="0">
              <a:solidFill>
                <a:schemeClr val="hlink"/>
              </a:solidFill>
              <a:latin typeface="Arial Unicode MS" pitchFamily="34" charset="-128"/>
              <a:ea typeface="Arial Unicode MS" pitchFamily="34" charset="-128"/>
              <a:cs typeface="Arial Unicode MS" pitchFamily="34" charset="-128"/>
            </a:endParaRPr>
          </a:p>
          <a:p>
            <a:pPr algn="just" eaLnBrk="1" hangingPunct="1">
              <a:lnSpc>
                <a:spcPct val="90000"/>
              </a:lnSpc>
              <a:buFont typeface="Wingdings" pitchFamily="2" charset="2"/>
              <a:buNone/>
            </a:pPr>
            <a:r>
              <a:rPr lang="en-GB" sz="1200" dirty="0">
                <a:latin typeface="Arial Unicode MS" pitchFamily="34" charset="-128"/>
                <a:ea typeface="Arial Unicode MS" pitchFamily="34" charset="-128"/>
                <a:cs typeface="Arial Unicode MS" pitchFamily="34" charset="-128"/>
              </a:rPr>
              <a:t>    echo '&lt;</a:t>
            </a:r>
            <a:r>
              <a:rPr lang="en-GB" sz="1200" dirty="0" err="1">
                <a:latin typeface="Arial Unicode MS" pitchFamily="34" charset="-128"/>
                <a:ea typeface="Arial Unicode MS" pitchFamily="34" charset="-128"/>
                <a:cs typeface="Arial Unicode MS" pitchFamily="34" charset="-128"/>
              </a:rPr>
              <a:t>tr</a:t>
            </a:r>
            <a:r>
              <a:rPr lang="en-GB" sz="1200" dirty="0">
                <a:latin typeface="Arial Unicode MS" pitchFamily="34" charset="-128"/>
                <a:ea typeface="Arial Unicode MS" pitchFamily="34" charset="-128"/>
                <a:cs typeface="Arial Unicode MS" pitchFamily="34" charset="-128"/>
              </a:rPr>
              <a:t>&gt;&lt;</a:t>
            </a:r>
            <a:r>
              <a:rPr lang="en-GB" sz="1200" dirty="0" err="1">
                <a:latin typeface="Arial Unicode MS" pitchFamily="34" charset="-128"/>
                <a:ea typeface="Arial Unicode MS" pitchFamily="34" charset="-128"/>
                <a:cs typeface="Arial Unicode MS" pitchFamily="34" charset="-128"/>
              </a:rPr>
              <a:t>th</a:t>
            </a:r>
            <a:r>
              <a:rPr lang="en-GB" sz="1200" dirty="0">
                <a:latin typeface="Arial Unicode MS" pitchFamily="34" charset="-128"/>
                <a:ea typeface="Arial Unicode MS" pitchFamily="34" charset="-128"/>
                <a:cs typeface="Arial Unicode MS" pitchFamily="34" charset="-128"/>
              </a:rPr>
              <a:t> </a:t>
            </a:r>
            <a:r>
              <a:rPr lang="en-GB" sz="1200" dirty="0" err="1">
                <a:latin typeface="Arial Unicode MS" pitchFamily="34" charset="-128"/>
                <a:ea typeface="Arial Unicode MS" pitchFamily="34" charset="-128"/>
                <a:cs typeface="Arial Unicode MS" pitchFamily="34" charset="-128"/>
              </a:rPr>
              <a:t>valign</a:t>
            </a:r>
            <a:r>
              <a:rPr lang="en-GB" sz="1200" dirty="0">
                <a:latin typeface="Arial Unicode MS" pitchFamily="34" charset="-128"/>
                <a:ea typeface="Arial Unicode MS" pitchFamily="34" charset="-128"/>
                <a:cs typeface="Arial Unicode MS" pitchFamily="34" charset="-128"/>
              </a:rPr>
              <a:t>="top" width="140"&gt;&lt;u&gt;' . $</a:t>
            </a:r>
            <a:r>
              <a:rPr lang="en-GB" sz="1200" dirty="0" err="1">
                <a:latin typeface="Arial Unicode MS" pitchFamily="34" charset="-128"/>
                <a:ea typeface="Arial Unicode MS" pitchFamily="34" charset="-128"/>
                <a:cs typeface="Arial Unicode MS" pitchFamily="34" charset="-128"/>
              </a:rPr>
              <a:t>nom_base</a:t>
            </a:r>
            <a:r>
              <a:rPr lang="en-GB" sz="1200" dirty="0">
                <a:latin typeface="Arial Unicode MS" pitchFamily="34" charset="-128"/>
                <a:ea typeface="Arial Unicode MS" pitchFamily="34" charset="-128"/>
                <a:cs typeface="Arial Unicode MS" pitchFamily="34" charset="-128"/>
              </a:rPr>
              <a:t>       . '&lt;/u&gt;&lt;/</a:t>
            </a:r>
            <a:r>
              <a:rPr lang="en-GB" sz="1200" dirty="0" err="1">
                <a:latin typeface="Arial Unicode MS" pitchFamily="34" charset="-128"/>
                <a:ea typeface="Arial Unicode MS" pitchFamily="34" charset="-128"/>
                <a:cs typeface="Arial Unicode MS" pitchFamily="34" charset="-128"/>
              </a:rPr>
              <a:t>th</a:t>
            </a:r>
            <a:r>
              <a:rPr lang="en-GB" sz="1200" dirty="0">
                <a:latin typeface="Arial Unicode MS" pitchFamily="34" charset="-128"/>
                <a:ea typeface="Arial Unicode MS" pitchFamily="34" charset="-128"/>
                <a:cs typeface="Arial Unicode MS" pitchFamily="34" charset="-128"/>
              </a:rPr>
              <a:t>&gt;&lt;td </a:t>
            </a:r>
            <a:r>
              <a:rPr lang="en-GB" sz="1200" dirty="0" err="1">
                <a:latin typeface="Arial Unicode MS" pitchFamily="34" charset="-128"/>
                <a:ea typeface="Arial Unicode MS" pitchFamily="34" charset="-128"/>
                <a:cs typeface="Arial Unicode MS" pitchFamily="34" charset="-128"/>
              </a:rPr>
              <a:t>valign</a:t>
            </a:r>
            <a:r>
              <a:rPr lang="en-GB" sz="1200" dirty="0">
                <a:latin typeface="Arial Unicode MS" pitchFamily="34" charset="-128"/>
                <a:ea typeface="Arial Unicode MS" pitchFamily="34" charset="-128"/>
                <a:cs typeface="Arial Unicode MS" pitchFamily="34" charset="-128"/>
              </a:rPr>
              <a:t>="top" width="500"&gt;';</a:t>
            </a:r>
            <a:endParaRPr lang="fr-FR" sz="1200" dirty="0">
              <a:latin typeface="Arial Unicode MS" pitchFamily="34" charset="-128"/>
              <a:ea typeface="Arial Unicode MS" pitchFamily="34" charset="-128"/>
              <a:cs typeface="Arial Unicode MS" pitchFamily="34" charset="-128"/>
            </a:endParaRPr>
          </a:p>
          <a:p>
            <a:pPr algn="just" eaLnBrk="1" hangingPunct="1">
              <a:lnSpc>
                <a:spcPct val="90000"/>
              </a:lnSpc>
              <a:buFont typeface="Wingdings" pitchFamily="2" charset="2"/>
              <a:buNone/>
            </a:pPr>
            <a:r>
              <a:rPr lang="en-GB" sz="1200" dirty="0">
                <a:solidFill>
                  <a:srgbClr val="FFCC00"/>
                </a:solidFill>
                <a:latin typeface="Arial Unicode MS" pitchFamily="34" charset="-128"/>
                <a:ea typeface="Arial Unicode MS" pitchFamily="34" charset="-128"/>
                <a:cs typeface="Arial Unicode MS" pitchFamily="34" charset="-128"/>
              </a:rPr>
              <a:t>    </a:t>
            </a:r>
            <a:endParaRPr lang="en-GB" sz="1200" dirty="0">
              <a:solidFill>
                <a:srgbClr val="FFCC00"/>
              </a:solidFill>
              <a:latin typeface="Arial Unicode MS" pitchFamily="34" charset="-128"/>
            </a:endParaRPr>
          </a:p>
        </p:txBody>
      </p:sp>
    </p:spTree>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1102939" y="-24"/>
            <a:ext cx="11063703" cy="857256"/>
          </a:xfrm>
        </p:spPr>
        <p:txBody>
          <a:bodyPr/>
          <a:lstStyle/>
          <a:p>
            <a:pPr eaLnBrk="1" fontAlgn="auto" hangingPunct="1">
              <a:spcAft>
                <a:spcPts val="0"/>
              </a:spcAft>
              <a:defRPr/>
            </a:pPr>
            <a:r>
              <a:rPr lang="fr-FR" dirty="0">
                <a:latin typeface="Book Antiqua" pitchFamily="18" charset="0"/>
                <a:cs typeface="Times New Roman" pitchFamily="18" charset="0"/>
              </a:rPr>
              <a:t>Interfaçage avec une base de données</a:t>
            </a:r>
            <a:endParaRPr lang="en-GB" dirty="0">
              <a:latin typeface="Book Antiqua" pitchFamily="18" charset="0"/>
              <a:cs typeface="Times New Roman" pitchFamily="18" charset="0"/>
            </a:endParaRPr>
          </a:p>
        </p:txBody>
      </p:sp>
      <p:sp>
        <p:nvSpPr>
          <p:cNvPr id="172035" name="Rectangle 3"/>
          <p:cNvSpPr>
            <a:spLocks noGrp="1" noChangeArrowheads="1"/>
          </p:cNvSpPr>
          <p:nvPr>
            <p:ph sz="quarter" idx="1"/>
          </p:nvPr>
        </p:nvSpPr>
        <p:spPr>
          <a:xfrm>
            <a:off x="1500163" y="1143000"/>
            <a:ext cx="10579275" cy="5715000"/>
          </a:xfrm>
          <a:ln>
            <a:solidFill>
              <a:srgbClr val="0000FF"/>
            </a:solidFill>
          </a:ln>
        </p:spPr>
        <p:txBody>
          <a:bodyPr>
            <a:normAutofit fontScale="55000" lnSpcReduction="20000"/>
          </a:bodyPr>
          <a:lstStyle/>
          <a:p>
            <a:pPr algn="just" eaLnBrk="1" hangingPunct="1">
              <a:lnSpc>
                <a:spcPct val="90000"/>
              </a:lnSpc>
              <a:buFont typeface="Wingdings" pitchFamily="2" charset="2"/>
              <a:buNone/>
            </a:pPr>
            <a:r>
              <a:rPr lang="en-GB" sz="1600">
                <a:solidFill>
                  <a:srgbClr val="FFCC99"/>
                </a:solidFill>
                <a:latin typeface="Book Antiqua" pitchFamily="18" charset="0"/>
                <a:ea typeface="Arial Unicode MS" pitchFamily="34" charset="-128"/>
                <a:cs typeface="Arial Unicode MS" pitchFamily="34" charset="-128"/>
              </a:rPr>
              <a:t> </a:t>
            </a:r>
            <a:r>
              <a:rPr lang="en-GB" sz="1600">
                <a:latin typeface="Arial Unicode MS" pitchFamily="34" charset="-128"/>
                <a:ea typeface="Arial Unicode MS" pitchFamily="34" charset="-128"/>
                <a:cs typeface="Arial Unicode MS" pitchFamily="34" charset="-128"/>
              </a:rPr>
              <a:t>for($j = 0; $j &lt; $nb_tables; $j++)</a:t>
            </a:r>
            <a:r>
              <a:rPr lang="en-GB" sz="1600">
                <a:latin typeface="Book Antiqua" pitchFamily="18" charset="0"/>
                <a:ea typeface="Arial Unicode MS" pitchFamily="34" charset="-128"/>
                <a:cs typeface="Arial Unicode MS" pitchFamily="34" charset="-128"/>
              </a:rPr>
              <a:t>{</a:t>
            </a:r>
            <a:r>
              <a:rPr lang="fr-FR" sz="1600">
                <a:latin typeface="Book Antiqua" pitchFamily="18" charset="0"/>
                <a:ea typeface="Arial Unicode MS" pitchFamily="34" charset="-128"/>
                <a:cs typeface="Arial Unicode MS" pitchFamily="34" charset="-128"/>
              </a:rPr>
              <a:t>  </a:t>
            </a:r>
          </a:p>
          <a:p>
            <a:pPr algn="just" eaLnBrk="1" hangingPunct="1">
              <a:lnSpc>
                <a:spcPct val="90000"/>
              </a:lnSpc>
              <a:buFont typeface="Wingdings" pitchFamily="2" charset="2"/>
              <a:buNone/>
            </a:pPr>
            <a:r>
              <a:rPr lang="fr-FR" sz="1600">
                <a:latin typeface="Book Antiqua" pitchFamily="18" charset="0"/>
                <a:ea typeface="Arial Unicode MS" pitchFamily="34" charset="-128"/>
                <a:cs typeface="Arial Unicode MS" pitchFamily="34" charset="-128"/>
              </a:rPr>
              <a:t>    </a:t>
            </a:r>
            <a:r>
              <a:rPr lang="en-GB" sz="1600">
                <a:latin typeface="Book Antiqua" pitchFamily="18" charset="0"/>
                <a:ea typeface="Arial Unicode MS" pitchFamily="34" charset="-128"/>
                <a:cs typeface="Arial Unicode MS" pitchFamily="34" charset="-128"/>
              </a:rPr>
              <a:t>$nom_table =</a:t>
            </a:r>
            <a:r>
              <a:rPr lang="en-GB" sz="1600">
                <a:solidFill>
                  <a:srgbClr val="FFCC00"/>
                </a:solidFill>
                <a:latin typeface="Book Antiqua" pitchFamily="18" charset="0"/>
                <a:ea typeface="Arial Unicode MS" pitchFamily="34" charset="-128"/>
                <a:cs typeface="Arial Unicode MS" pitchFamily="34" charset="-128"/>
              </a:rPr>
              <a:t> </a:t>
            </a:r>
            <a:r>
              <a:rPr lang="en-GB" sz="1600">
                <a:solidFill>
                  <a:schemeClr val="hlink"/>
                </a:solidFill>
                <a:latin typeface="Book Antiqua" pitchFamily="18" charset="0"/>
                <a:ea typeface="Arial Unicode MS" pitchFamily="34" charset="-128"/>
                <a:cs typeface="Arial Unicode MS" pitchFamily="34" charset="-128"/>
              </a:rPr>
              <a:t>mysql_tablename($id_liste_tables, $j);</a:t>
            </a:r>
            <a:endParaRPr lang="fr-FR" sz="1600">
              <a:solidFill>
                <a:schemeClr val="hlink"/>
              </a:solidFill>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$id_liste_champs =</a:t>
            </a:r>
            <a:r>
              <a:rPr lang="en-GB" sz="1600">
                <a:solidFill>
                  <a:srgbClr val="FFCC00"/>
                </a:solidFill>
                <a:latin typeface="Book Antiqua" pitchFamily="18" charset="0"/>
                <a:ea typeface="Arial Unicode MS" pitchFamily="34" charset="-128"/>
                <a:cs typeface="Arial Unicode MS" pitchFamily="34" charset="-128"/>
              </a:rPr>
              <a:t> </a:t>
            </a:r>
            <a:r>
              <a:rPr lang="en-GB" sz="1600">
                <a:solidFill>
                  <a:schemeClr val="hlink"/>
                </a:solidFill>
                <a:latin typeface="Book Antiqua" pitchFamily="18" charset="0"/>
                <a:ea typeface="Arial Unicode MS" pitchFamily="34" charset="-128"/>
                <a:cs typeface="Arial Unicode MS" pitchFamily="34" charset="-128"/>
              </a:rPr>
              <a:t>mysql_list_fields($nom_base, $nom_table, $id_connexion);</a:t>
            </a:r>
            <a:endParaRPr lang="fr-FR" sz="1600">
              <a:solidFill>
                <a:schemeClr val="hlink"/>
              </a:solidFill>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a:t>
            </a:r>
            <a:r>
              <a:rPr lang="fr-FR" sz="1600">
                <a:latin typeface="Book Antiqua" pitchFamily="18" charset="0"/>
                <a:ea typeface="Arial Unicode MS" pitchFamily="34" charset="-128"/>
                <a:cs typeface="Arial Unicode MS" pitchFamily="34" charset="-128"/>
              </a:rPr>
              <a:t>if(!$id_liste_champs) gestion_erreur($id_liste_champs);</a:t>
            </a:r>
          </a:p>
          <a:p>
            <a:pPr algn="just" eaLnBrk="1" hangingPunct="1">
              <a:lnSpc>
                <a:spcPct val="90000"/>
              </a:lnSpc>
              <a:buFont typeface="Wingdings" pitchFamily="2" charset="2"/>
              <a:buNone/>
            </a:pPr>
            <a:r>
              <a:rPr lang="fr-FR" sz="1600">
                <a:latin typeface="Book Antiqua" pitchFamily="18" charset="0"/>
                <a:ea typeface="Arial Unicode MS" pitchFamily="34" charset="-128"/>
                <a:cs typeface="Arial Unicode MS" pitchFamily="34" charset="-128"/>
              </a:rPr>
              <a:t>      </a:t>
            </a:r>
            <a:r>
              <a:rPr lang="en-GB" sz="1600">
                <a:latin typeface="Book Antiqua" pitchFamily="18" charset="0"/>
                <a:ea typeface="Arial Unicode MS" pitchFamily="34" charset="-128"/>
                <a:cs typeface="Arial Unicode MS" pitchFamily="34" charset="-128"/>
              </a:rPr>
              <a:t>$nb_champs = </a:t>
            </a:r>
            <a:r>
              <a:rPr lang="en-GB" sz="1600">
                <a:solidFill>
                  <a:schemeClr val="hlink"/>
                </a:solidFill>
                <a:latin typeface="Book Antiqua" pitchFamily="18" charset="0"/>
                <a:ea typeface="Arial Unicode MS" pitchFamily="34" charset="-128"/>
                <a:cs typeface="Arial Unicode MS" pitchFamily="34" charset="-128"/>
              </a:rPr>
              <a:t>mysql_num_fields($id_liste_champs);</a:t>
            </a:r>
            <a:endParaRPr lang="fr-FR" sz="1600">
              <a:solidFill>
                <a:schemeClr val="hlink"/>
              </a:solidFill>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echo '&lt;table width="500" border="1"&gt;&lt;tr&gt;&lt;th valign="top" width="200"&gt;' </a:t>
            </a:r>
            <a:endParaRPr lang="fr-FR" sz="1600">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 $nom_table . '&lt;/th&gt;&lt;td valign="top" width="300"&gt;';</a:t>
            </a:r>
            <a:endParaRPr lang="fr-FR" sz="1600">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for($k = 0; $k &lt; $nb_champs; $k++){</a:t>
            </a:r>
            <a:endParaRPr lang="fr-FR" sz="1600">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$nom_champ = </a:t>
            </a:r>
            <a:r>
              <a:rPr lang="en-GB" sz="1600">
                <a:solidFill>
                  <a:schemeClr val="hlink"/>
                </a:solidFill>
                <a:latin typeface="Book Antiqua" pitchFamily="18" charset="0"/>
                <a:ea typeface="Arial Unicode MS" pitchFamily="34" charset="-128"/>
                <a:cs typeface="Arial Unicode MS" pitchFamily="34" charset="-128"/>
              </a:rPr>
              <a:t>mysql_field_name($id_liste_champs, $k);</a:t>
            </a:r>
            <a:endParaRPr lang="fr-FR" sz="1600">
              <a:solidFill>
                <a:schemeClr val="hlink"/>
              </a:solidFill>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$type_champ = </a:t>
            </a:r>
            <a:r>
              <a:rPr lang="en-GB" sz="1600">
                <a:solidFill>
                  <a:schemeClr val="hlink"/>
                </a:solidFill>
                <a:latin typeface="Book Antiqua" pitchFamily="18" charset="0"/>
                <a:ea typeface="Arial Unicode MS" pitchFamily="34" charset="-128"/>
                <a:cs typeface="Arial Unicode MS" pitchFamily="34" charset="-128"/>
              </a:rPr>
              <a:t>mysql_field_type($id_liste_champs, $k);</a:t>
            </a:r>
            <a:endParaRPr lang="fr-FR" sz="1600">
              <a:solidFill>
                <a:schemeClr val="hlink"/>
              </a:solidFill>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$longueur_champ = </a:t>
            </a:r>
            <a:r>
              <a:rPr lang="en-GB" sz="1600">
                <a:solidFill>
                  <a:schemeClr val="hlink"/>
                </a:solidFill>
                <a:latin typeface="Book Antiqua" pitchFamily="18" charset="0"/>
                <a:ea typeface="Arial Unicode MS" pitchFamily="34" charset="-128"/>
                <a:cs typeface="Arial Unicode MS" pitchFamily="34" charset="-128"/>
              </a:rPr>
              <a:t>mysql_field_len($id_liste_champs, $k);</a:t>
            </a:r>
            <a:endParaRPr lang="fr-FR" sz="1600">
              <a:solidFill>
                <a:schemeClr val="hlink"/>
              </a:solidFill>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$semaphore_champ = </a:t>
            </a:r>
            <a:r>
              <a:rPr lang="en-GB" sz="1600">
                <a:solidFill>
                  <a:schemeClr val="hlink"/>
                </a:solidFill>
                <a:latin typeface="Book Antiqua" pitchFamily="18" charset="0"/>
                <a:ea typeface="Arial Unicode MS" pitchFamily="34" charset="-128"/>
                <a:cs typeface="Arial Unicode MS" pitchFamily="34" charset="-128"/>
              </a:rPr>
              <a:t>mysql_field_flags($id_liste_champs, $k);</a:t>
            </a:r>
            <a:endParaRPr lang="fr-FR" sz="1600">
              <a:solidFill>
                <a:schemeClr val="hlink"/>
              </a:solidFill>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a:t>
            </a:r>
            <a:r>
              <a:rPr lang="nl-NL" sz="1600">
                <a:latin typeface="Book Antiqua" pitchFamily="18" charset="0"/>
                <a:ea typeface="Arial Unicode MS" pitchFamily="34" charset="-128"/>
                <a:cs typeface="Arial Unicode MS" pitchFamily="34" charset="-128"/>
              </a:rPr>
              <a:t>echo '&lt;u&gt;' . </a:t>
            </a:r>
            <a:r>
              <a:rPr lang="fr-FR" sz="1600">
                <a:latin typeface="Book Antiqua" pitchFamily="18" charset="0"/>
                <a:ea typeface="Arial Unicode MS" pitchFamily="34" charset="-128"/>
                <a:cs typeface="Arial Unicode MS" pitchFamily="34" charset="-128"/>
              </a:rPr>
              <a:t>$nom_champ . '&lt;/u&gt;('</a:t>
            </a:r>
          </a:p>
          <a:p>
            <a:pPr algn="just" eaLnBrk="1" hangingPunct="1">
              <a:lnSpc>
                <a:spcPct val="90000"/>
              </a:lnSpc>
              <a:buFont typeface="Wingdings" pitchFamily="2" charset="2"/>
              <a:buNone/>
            </a:pPr>
            <a:r>
              <a:rPr lang="fr-FR" sz="1600">
                <a:latin typeface="Book Antiqua" pitchFamily="18" charset="0"/>
                <a:ea typeface="Arial Unicode MS" pitchFamily="34" charset="-128"/>
                <a:cs typeface="Arial Unicode MS" pitchFamily="34" charset="-128"/>
              </a:rPr>
              <a:t>                  . $type_champ . ' '</a:t>
            </a:r>
          </a:p>
          <a:p>
            <a:pPr algn="just" eaLnBrk="1" hangingPunct="1">
              <a:lnSpc>
                <a:spcPct val="90000"/>
              </a:lnSpc>
              <a:buFont typeface="Wingdings" pitchFamily="2" charset="2"/>
              <a:buNone/>
            </a:pPr>
            <a:r>
              <a:rPr lang="fr-FR" sz="1600">
                <a:latin typeface="Book Antiqua" pitchFamily="18" charset="0"/>
                <a:ea typeface="Arial Unicode MS" pitchFamily="34" charset="-128"/>
                <a:cs typeface="Arial Unicode MS" pitchFamily="34" charset="-128"/>
              </a:rPr>
              <a:t>                  . $longueur_champ . ' '</a:t>
            </a:r>
          </a:p>
          <a:p>
            <a:pPr algn="just" eaLnBrk="1" hangingPunct="1">
              <a:lnSpc>
                <a:spcPct val="90000"/>
              </a:lnSpc>
              <a:buFont typeface="Wingdings" pitchFamily="2" charset="2"/>
              <a:buNone/>
            </a:pPr>
            <a:r>
              <a:rPr lang="fr-FR" sz="1600">
                <a:latin typeface="Book Antiqua" pitchFamily="18" charset="0"/>
                <a:ea typeface="Arial Unicode MS" pitchFamily="34" charset="-128"/>
                <a:cs typeface="Arial Unicode MS" pitchFamily="34" charset="-128"/>
              </a:rPr>
              <a:t>                  . $semaphore_champ . ')&lt;br&gt;';</a:t>
            </a:r>
            <a:r>
              <a:rPr lang="en-GB" sz="1600">
                <a:latin typeface="Book Antiqua" pitchFamily="18" charset="0"/>
                <a:ea typeface="Arial Unicode MS" pitchFamily="34" charset="-128"/>
                <a:cs typeface="Arial Unicode MS" pitchFamily="34" charset="-128"/>
              </a:rPr>
              <a:t>} </a:t>
            </a:r>
            <a:endParaRPr lang="fr-FR" sz="1600">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600">
                <a:latin typeface="Book Antiqua" pitchFamily="18" charset="0"/>
                <a:ea typeface="Arial Unicode MS" pitchFamily="34" charset="-128"/>
                <a:cs typeface="Arial Unicode MS" pitchFamily="34" charset="-128"/>
              </a:rPr>
              <a:t>      echo '&lt;/td&gt;&lt;/tr&gt;&lt;/table&gt;';}</a:t>
            </a:r>
            <a:r>
              <a:rPr lang="fr-FR" sz="1600">
                <a:latin typeface="Book Antiqua" pitchFamily="18" charset="0"/>
                <a:ea typeface="Arial Unicode MS" pitchFamily="34" charset="-128"/>
                <a:cs typeface="Arial Unicode MS" pitchFamily="34" charset="-128"/>
              </a:rPr>
              <a:t> </a:t>
            </a:r>
            <a:r>
              <a:rPr lang="en-GB" sz="1600">
                <a:latin typeface="Book Antiqua" pitchFamily="18" charset="0"/>
                <a:ea typeface="Arial Unicode MS" pitchFamily="34" charset="-128"/>
                <a:cs typeface="Arial Unicode MS" pitchFamily="34" charset="-128"/>
              </a:rPr>
              <a:t>echo '&lt;/td&gt;&lt;/tr&gt;'; }  echo '&lt;/table&gt;';</a:t>
            </a:r>
            <a:endParaRPr lang="fr-FR" sz="1600">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600">
                <a:solidFill>
                  <a:srgbClr val="FFCC00"/>
                </a:solidFill>
                <a:latin typeface="Book Antiqua" pitchFamily="18" charset="0"/>
                <a:ea typeface="Arial Unicode MS" pitchFamily="34" charset="-128"/>
                <a:cs typeface="Arial Unicode MS" pitchFamily="34" charset="-128"/>
              </a:rPr>
              <a:t>  </a:t>
            </a:r>
            <a:r>
              <a:rPr lang="en-GB" sz="1600">
                <a:solidFill>
                  <a:schemeClr val="hlink"/>
                </a:solidFill>
                <a:latin typeface="Book Antiqua" pitchFamily="18" charset="0"/>
                <a:ea typeface="Arial Unicode MS" pitchFamily="34" charset="-128"/>
                <a:cs typeface="Arial Unicode MS" pitchFamily="34" charset="-128"/>
              </a:rPr>
              <a:t>mysql_free_result($id_liste_bases);</a:t>
            </a:r>
            <a:endParaRPr lang="fr-FR" sz="1600">
              <a:solidFill>
                <a:schemeClr val="hlink"/>
              </a:solidFill>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600">
                <a:solidFill>
                  <a:srgbClr val="FFCC00"/>
                </a:solidFill>
                <a:latin typeface="Book Antiqua" pitchFamily="18" charset="0"/>
                <a:ea typeface="Arial Unicode MS" pitchFamily="34" charset="-128"/>
                <a:cs typeface="Arial Unicode MS" pitchFamily="34" charset="-128"/>
              </a:rPr>
              <a:t>  </a:t>
            </a:r>
            <a:r>
              <a:rPr lang="en-GB" sz="1600">
                <a:solidFill>
                  <a:schemeClr val="hlink"/>
                </a:solidFill>
                <a:latin typeface="Book Antiqua" pitchFamily="18" charset="0"/>
                <a:ea typeface="Arial Unicode MS" pitchFamily="34" charset="-128"/>
                <a:cs typeface="Arial Unicode MS" pitchFamily="34" charset="-128"/>
              </a:rPr>
              <a:t>mysql_free_result($id_liste_tables);</a:t>
            </a:r>
            <a:endParaRPr lang="fr-FR" sz="1600">
              <a:solidFill>
                <a:schemeClr val="hlink"/>
              </a:solidFill>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600">
                <a:solidFill>
                  <a:srgbClr val="FFCC00"/>
                </a:solidFill>
                <a:latin typeface="Book Antiqua" pitchFamily="18" charset="0"/>
                <a:ea typeface="Arial Unicode MS" pitchFamily="34" charset="-128"/>
                <a:cs typeface="Arial Unicode MS" pitchFamily="34" charset="-128"/>
              </a:rPr>
              <a:t>  </a:t>
            </a:r>
            <a:r>
              <a:rPr lang="en-GB" sz="1600">
                <a:solidFill>
                  <a:schemeClr val="hlink"/>
                </a:solidFill>
                <a:latin typeface="Book Antiqua" pitchFamily="18" charset="0"/>
                <a:ea typeface="Arial Unicode MS" pitchFamily="34" charset="-128"/>
                <a:cs typeface="Arial Unicode MS" pitchFamily="34" charset="-128"/>
              </a:rPr>
              <a:t>mysql_free_result($id_liste_champs);</a:t>
            </a:r>
            <a:endParaRPr lang="fr-FR" sz="1600">
              <a:solidFill>
                <a:schemeClr val="hlink"/>
              </a:solidFill>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600">
                <a:solidFill>
                  <a:srgbClr val="FFCC00"/>
                </a:solidFill>
                <a:latin typeface="Book Antiqua" pitchFamily="18" charset="0"/>
                <a:ea typeface="Arial Unicode MS" pitchFamily="34" charset="-128"/>
                <a:cs typeface="Arial Unicode MS" pitchFamily="34" charset="-128"/>
              </a:rPr>
              <a:t>  </a:t>
            </a:r>
            <a:r>
              <a:rPr lang="en-GB" sz="1600">
                <a:solidFill>
                  <a:schemeClr val="hlink"/>
                </a:solidFill>
                <a:latin typeface="Book Antiqua" pitchFamily="18" charset="0"/>
                <a:ea typeface="Arial Unicode MS" pitchFamily="34" charset="-128"/>
                <a:cs typeface="Arial Unicode MS" pitchFamily="34" charset="-128"/>
              </a:rPr>
              <a:t>mysql_close($id_connexion);</a:t>
            </a:r>
            <a:r>
              <a:rPr lang="fr-FR" sz="1600">
                <a:solidFill>
                  <a:srgbClr val="FFCC00"/>
                </a:solidFill>
                <a:latin typeface="Book Antiqua" pitchFamily="18" charset="0"/>
                <a:ea typeface="Arial Unicode MS" pitchFamily="34" charset="-128"/>
                <a:cs typeface="Arial Unicode MS" pitchFamily="34" charset="-128"/>
              </a:rPr>
              <a:t> ?&gt;</a:t>
            </a:r>
            <a:endParaRPr lang="en-GB" sz="1600">
              <a:solidFill>
                <a:srgbClr val="FFCC00"/>
              </a:solidFill>
              <a:latin typeface="Book Antiqua" pitchFamily="18" charset="0"/>
              <a:ea typeface="Arial Unicode MS" pitchFamily="34" charset="-128"/>
              <a:cs typeface="Arial Unicode MS" pitchFamily="34" charset="-128"/>
            </a:endParaRPr>
          </a:p>
        </p:txBody>
      </p:sp>
    </p:spTree>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a:latin typeface="Book Antiqua" pitchFamily="18" charset="0"/>
                <a:cs typeface="Times New Roman" pitchFamily="18" charset="0"/>
              </a:rPr>
              <a:t>Les cookies</a:t>
            </a:r>
            <a:endParaRPr lang="fr-FR" dirty="0"/>
          </a:p>
        </p:txBody>
      </p:sp>
      <p:sp>
        <p:nvSpPr>
          <p:cNvPr id="4" name="Espace réservé du texte 3"/>
          <p:cNvSpPr>
            <a:spLocks noGrp="1"/>
          </p:cNvSpPr>
          <p:nvPr>
            <p:ph type="body" idx="1"/>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1240833" y="-24"/>
            <a:ext cx="9782801" cy="893746"/>
          </a:xfrm>
        </p:spPr>
        <p:txBody>
          <a:bodyPr/>
          <a:lstStyle/>
          <a:p>
            <a:pPr eaLnBrk="1" fontAlgn="auto" hangingPunct="1">
              <a:spcAft>
                <a:spcPts val="0"/>
              </a:spcAft>
              <a:defRPr/>
            </a:pPr>
            <a:r>
              <a:rPr lang="fr-FR" dirty="0">
                <a:latin typeface="Book Antiqua" pitchFamily="18" charset="0"/>
                <a:cs typeface="Times New Roman" pitchFamily="18" charset="0"/>
              </a:rPr>
              <a:t>Les cookies</a:t>
            </a:r>
            <a:endParaRPr lang="en-GB" dirty="0"/>
          </a:p>
        </p:txBody>
      </p:sp>
      <p:sp>
        <p:nvSpPr>
          <p:cNvPr id="115715" name="Rectangle 3"/>
          <p:cNvSpPr>
            <a:spLocks noGrp="1" noChangeArrowheads="1"/>
          </p:cNvSpPr>
          <p:nvPr>
            <p:ph sz="quarter" idx="1"/>
          </p:nvPr>
        </p:nvSpPr>
        <p:spPr>
          <a:xfrm>
            <a:off x="1230177" y="1428736"/>
            <a:ext cx="10579275" cy="4800600"/>
          </a:xfrm>
        </p:spPr>
        <p:txBody>
          <a:bodyPr/>
          <a:lstStyle/>
          <a:p>
            <a:pPr eaLnBrk="1" hangingPunct="1">
              <a:lnSpc>
                <a:spcPct val="90000"/>
              </a:lnSpc>
            </a:pPr>
            <a:r>
              <a:rPr lang="fr-FR" dirty="0"/>
              <a:t>Principe</a:t>
            </a:r>
          </a:p>
          <a:p>
            <a:pPr lvl="1" eaLnBrk="1" hangingPunct="1">
              <a:lnSpc>
                <a:spcPct val="90000"/>
              </a:lnSpc>
            </a:pPr>
            <a:endParaRPr lang="fr-FR" sz="1200" dirty="0">
              <a:latin typeface="Book Antiqua" pitchFamily="18" charset="0"/>
              <a:cs typeface="Times New Roman" pitchFamily="18" charset="0"/>
            </a:endParaRPr>
          </a:p>
          <a:p>
            <a:pPr lvl="1" eaLnBrk="1" hangingPunct="1">
              <a:lnSpc>
                <a:spcPct val="90000"/>
              </a:lnSpc>
            </a:pPr>
            <a:r>
              <a:rPr lang="fr-FR" sz="2000" dirty="0">
                <a:latin typeface="Book Antiqua" pitchFamily="18" charset="0"/>
                <a:cs typeface="Times New Roman" pitchFamily="18" charset="0"/>
              </a:rPr>
              <a:t>Un cookie est un fichier texte créé par un script et stocké sur l’ordinateur des visiteurs d’un site</a:t>
            </a:r>
          </a:p>
          <a:p>
            <a:pPr lvl="1" eaLnBrk="1" hangingPunct="1">
              <a:lnSpc>
                <a:spcPct val="90000"/>
              </a:lnSpc>
              <a:buFont typeface="Wingdings" pitchFamily="2" charset="2"/>
              <a:buNone/>
            </a:pPr>
            <a:endParaRPr lang="fr-FR" sz="800" dirty="0">
              <a:latin typeface="Book Antiqua" pitchFamily="18" charset="0"/>
              <a:cs typeface="Times New Roman" pitchFamily="18" charset="0"/>
            </a:endParaRPr>
          </a:p>
          <a:p>
            <a:pPr lvl="1" eaLnBrk="1" hangingPunct="1">
              <a:lnSpc>
                <a:spcPct val="90000"/>
              </a:lnSpc>
            </a:pPr>
            <a:r>
              <a:rPr lang="fr-FR" sz="2000" dirty="0">
                <a:latin typeface="Book Antiqua" pitchFamily="18" charset="0"/>
                <a:cs typeface="Times New Roman" pitchFamily="18" charset="0"/>
              </a:rPr>
              <a:t>Les cookies permettent de conserver des renseignements utiles sur chaque utilisateur, et de les réutiliser lors de sa prochaine visite</a:t>
            </a:r>
          </a:p>
          <a:p>
            <a:pPr lvl="2" eaLnBrk="1" hangingPunct="1">
              <a:lnSpc>
                <a:spcPct val="90000"/>
              </a:lnSpc>
            </a:pPr>
            <a:r>
              <a:rPr lang="fr-FR" sz="2000" dirty="0">
                <a:latin typeface="Book Antiqua" pitchFamily="18" charset="0"/>
                <a:cs typeface="Times New Roman" pitchFamily="18" charset="0"/>
              </a:rPr>
              <a:t>Exemple : personnaliser la page d’accueil ou les autres pages du site </a:t>
            </a:r>
          </a:p>
          <a:p>
            <a:pPr lvl="3" eaLnBrk="1" hangingPunct="1">
              <a:lnSpc>
                <a:spcPct val="90000"/>
              </a:lnSpc>
            </a:pPr>
            <a:r>
              <a:rPr lang="fr-FR" sz="1800" dirty="0">
                <a:latin typeface="Book Antiqua" pitchFamily="18" charset="0"/>
                <a:cs typeface="Times New Roman" pitchFamily="18" charset="0"/>
              </a:rPr>
              <a:t>un message personnel comportant par exemple son nom, la date de sa dernière visite, ou tout autre particularité. </a:t>
            </a:r>
          </a:p>
          <a:p>
            <a:pPr lvl="1" eaLnBrk="1" hangingPunct="1">
              <a:lnSpc>
                <a:spcPct val="90000"/>
              </a:lnSpc>
              <a:buFont typeface="Wingdings" pitchFamily="2" charset="2"/>
              <a:buNone/>
            </a:pPr>
            <a:endParaRPr lang="fr-FR" sz="800" dirty="0">
              <a:latin typeface="Book Antiqua" pitchFamily="18" charset="0"/>
              <a:cs typeface="Times New Roman" pitchFamily="18" charset="0"/>
            </a:endParaRPr>
          </a:p>
          <a:p>
            <a:pPr lvl="1" eaLnBrk="1" hangingPunct="1">
              <a:lnSpc>
                <a:spcPct val="90000"/>
              </a:lnSpc>
            </a:pPr>
            <a:r>
              <a:rPr lang="fr-FR" sz="2000" dirty="0">
                <a:latin typeface="Book Antiqua" pitchFamily="18" charset="0"/>
                <a:cs typeface="Times New Roman" pitchFamily="18" charset="0"/>
              </a:rPr>
              <a:t>Pour des raisons de sécurité, les cookies ne peuvent être lus que par des pages issues du serveur qui les a créés</a:t>
            </a:r>
          </a:p>
          <a:p>
            <a:pPr lvl="1" eaLnBrk="1" hangingPunct="1">
              <a:lnSpc>
                <a:spcPct val="90000"/>
              </a:lnSpc>
              <a:buFont typeface="Wingdings" pitchFamily="2" charset="2"/>
              <a:buNone/>
            </a:pPr>
            <a:endParaRPr lang="fr-FR" sz="800" dirty="0">
              <a:latin typeface="Book Antiqua" pitchFamily="18" charset="0"/>
              <a:cs typeface="Times New Roman" pitchFamily="18" charset="0"/>
            </a:endParaRPr>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1026"/>
          <p:cNvSpPr>
            <a:spLocks noGrp="1" noChangeArrowheads="1"/>
          </p:cNvSpPr>
          <p:nvPr>
            <p:ph type="title"/>
          </p:nvPr>
        </p:nvSpPr>
        <p:spPr>
          <a:xfrm>
            <a:off x="1236628" y="-24"/>
            <a:ext cx="9782801" cy="822308"/>
          </a:xfrm>
        </p:spPr>
        <p:txBody>
          <a:bodyPr/>
          <a:lstStyle/>
          <a:p>
            <a:pPr eaLnBrk="1" fontAlgn="auto" hangingPunct="1">
              <a:spcAft>
                <a:spcPts val="0"/>
              </a:spcAft>
              <a:defRPr/>
            </a:pPr>
            <a:r>
              <a:rPr lang="fr-FR" dirty="0">
                <a:latin typeface="Book Antiqua" pitchFamily="18" charset="0"/>
                <a:cs typeface="Times New Roman" pitchFamily="18" charset="0"/>
              </a:rPr>
              <a:t>Les cookies</a:t>
            </a:r>
          </a:p>
        </p:txBody>
      </p:sp>
      <p:sp>
        <p:nvSpPr>
          <p:cNvPr id="116739" name="Rectangle 1027"/>
          <p:cNvSpPr>
            <a:spLocks noGrp="1" noChangeArrowheads="1"/>
          </p:cNvSpPr>
          <p:nvPr>
            <p:ph sz="quarter" idx="1"/>
          </p:nvPr>
        </p:nvSpPr>
        <p:spPr>
          <a:xfrm>
            <a:off x="1406403" y="1285860"/>
            <a:ext cx="10579275" cy="5334000"/>
          </a:xfrm>
        </p:spPr>
        <p:txBody>
          <a:bodyPr/>
          <a:lstStyle/>
          <a:p>
            <a:pPr eaLnBrk="1" hangingPunct="1"/>
            <a:r>
              <a:rPr lang="fr-FR" dirty="0"/>
              <a:t>Principe</a:t>
            </a:r>
          </a:p>
          <a:p>
            <a:pPr lvl="1" eaLnBrk="1" hangingPunct="1"/>
            <a:r>
              <a:rPr lang="fr-FR" sz="2000" dirty="0">
                <a:latin typeface="Book Antiqua" pitchFamily="18" charset="0"/>
                <a:cs typeface="Times New Roman" pitchFamily="18" charset="0"/>
              </a:rPr>
              <a:t>Le nombre de cookies qui peuvent être définis sur le même poste client est limité à 20 et la taille de chacun est limitée à 4ko.</a:t>
            </a:r>
            <a:r>
              <a:rPr lang="en-GB" dirty="0">
                <a:latin typeface="Book Antiqua" pitchFamily="18" charset="0"/>
                <a:cs typeface="Times New Roman" pitchFamily="18" charset="0"/>
              </a:rPr>
              <a:t> </a:t>
            </a:r>
          </a:p>
          <a:p>
            <a:pPr lvl="1" eaLnBrk="1" hangingPunct="1">
              <a:buFont typeface="Wingdings" pitchFamily="2" charset="2"/>
              <a:buNone/>
            </a:pPr>
            <a:endParaRPr lang="en-GB" sz="800" dirty="0">
              <a:latin typeface="Book Antiqua" pitchFamily="18" charset="0"/>
              <a:cs typeface="Times New Roman" pitchFamily="18" charset="0"/>
            </a:endParaRPr>
          </a:p>
          <a:p>
            <a:pPr lvl="1" eaLnBrk="1" hangingPunct="1"/>
            <a:r>
              <a:rPr lang="fr-FR" sz="2000" dirty="0">
                <a:latin typeface="Book Antiqua" pitchFamily="18" charset="0"/>
              </a:rPr>
              <a:t>Un navigateur peut stocker un maximum de 300 cookies</a:t>
            </a:r>
          </a:p>
          <a:p>
            <a:pPr lvl="1" eaLnBrk="1" hangingPunct="1">
              <a:buFont typeface="Wingdings" pitchFamily="2" charset="2"/>
              <a:buNone/>
            </a:pPr>
            <a:endParaRPr lang="fr-FR" sz="900" dirty="0">
              <a:latin typeface="Book Antiqua" pitchFamily="18" charset="0"/>
            </a:endParaRPr>
          </a:p>
          <a:p>
            <a:pPr lvl="1" eaLnBrk="1" hangingPunct="1"/>
            <a:r>
              <a:rPr lang="fr-FR" sz="2000" dirty="0">
                <a:latin typeface="Book Antiqua" pitchFamily="18" charset="0"/>
              </a:rPr>
              <a:t>La date d’expiration des cookies est définie de manière explicite par le serveur web chargé de les mettre en place.</a:t>
            </a:r>
          </a:p>
          <a:p>
            <a:pPr lvl="1" eaLnBrk="1" hangingPunct="1">
              <a:buFont typeface="Wingdings" pitchFamily="2" charset="2"/>
              <a:buNone/>
            </a:pPr>
            <a:endParaRPr lang="fr-FR" sz="800" dirty="0">
              <a:latin typeface="Book Antiqua" pitchFamily="18" charset="0"/>
            </a:endParaRPr>
          </a:p>
          <a:p>
            <a:pPr lvl="1" eaLnBrk="1" hangingPunct="1"/>
            <a:r>
              <a:rPr lang="fr-FR" sz="2000" dirty="0">
                <a:latin typeface="Book Antiqua" pitchFamily="18" charset="0"/>
              </a:rPr>
              <a:t>Les cookies disponibles sont importés par PHP sous forme de variables identifiées sous les noms utilisés par ces cookies</a:t>
            </a:r>
          </a:p>
          <a:p>
            <a:pPr lvl="1" eaLnBrk="1" hangingPunct="1">
              <a:buFont typeface="Wingdings" pitchFamily="2" charset="2"/>
              <a:buNone/>
            </a:pPr>
            <a:endParaRPr lang="fr-FR" sz="800" dirty="0">
              <a:latin typeface="Book Antiqua" pitchFamily="18" charset="0"/>
            </a:endParaRPr>
          </a:p>
          <a:p>
            <a:pPr lvl="1" eaLnBrk="1" hangingPunct="1"/>
            <a:r>
              <a:rPr lang="fr-FR" sz="2000" dirty="0">
                <a:latin typeface="Book Antiqua" pitchFamily="18" charset="0"/>
              </a:rPr>
              <a:t>La variable globale du serveur $_COOKIES enregistre tous les cookies qui ont été définis</a:t>
            </a:r>
          </a:p>
          <a:p>
            <a:pPr lvl="1" eaLnBrk="1" hangingPunct="1">
              <a:buFont typeface="Wingdings" pitchFamily="2" charset="2"/>
              <a:buNone/>
            </a:pPr>
            <a:endParaRPr lang="fr-FR" sz="800" dirty="0">
              <a:latin typeface="Book Antiqua" pitchFamily="18" charset="0"/>
            </a:endParaRPr>
          </a:p>
        </p:txBody>
      </p:sp>
    </p:spTree>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027"/>
          <p:cNvSpPr>
            <a:spLocks noGrp="1" noChangeArrowheads="1"/>
          </p:cNvSpPr>
          <p:nvPr>
            <p:ph sz="quarter" idx="1"/>
          </p:nvPr>
        </p:nvSpPr>
        <p:spPr>
          <a:xfrm>
            <a:off x="1165190" y="1142984"/>
            <a:ext cx="9954207" cy="4873625"/>
          </a:xfrm>
        </p:spPr>
        <p:txBody>
          <a:bodyPr/>
          <a:lstStyle/>
          <a:p>
            <a:pPr eaLnBrk="1" hangingPunct="1"/>
            <a:r>
              <a:rPr lang="fr-FR" dirty="0">
                <a:latin typeface="Book Antiqua" pitchFamily="18" charset="0"/>
              </a:rPr>
              <a:t>Exemple d’application des cookies</a:t>
            </a:r>
          </a:p>
          <a:p>
            <a:pPr lvl="1" eaLnBrk="1" hangingPunct="1"/>
            <a:r>
              <a:rPr lang="fr-FR" sz="2000" dirty="0">
                <a:latin typeface="Book Antiqua" pitchFamily="18" charset="0"/>
              </a:rPr>
              <a:t>Mémorisation des paniers dans les applications d’e-commerce</a:t>
            </a:r>
          </a:p>
          <a:p>
            <a:pPr lvl="1" eaLnBrk="1" hangingPunct="1">
              <a:buFont typeface="Wingdings" pitchFamily="2" charset="2"/>
              <a:buNone/>
            </a:pPr>
            <a:endParaRPr lang="fr-FR" sz="800" dirty="0">
              <a:latin typeface="Book Antiqua" pitchFamily="18" charset="0"/>
            </a:endParaRPr>
          </a:p>
          <a:p>
            <a:pPr lvl="1" eaLnBrk="1" hangingPunct="1"/>
            <a:r>
              <a:rPr lang="fr-FR" sz="2000" dirty="0">
                <a:latin typeface="Book Antiqua" pitchFamily="18" charset="0"/>
              </a:rPr>
              <a:t>Identification des utilisateurs</a:t>
            </a:r>
          </a:p>
          <a:p>
            <a:pPr lvl="1" eaLnBrk="1" hangingPunct="1">
              <a:buFont typeface="Wingdings" pitchFamily="2" charset="2"/>
              <a:buNone/>
            </a:pPr>
            <a:endParaRPr lang="fr-FR" sz="800" dirty="0">
              <a:latin typeface="Book Antiqua" pitchFamily="18" charset="0"/>
            </a:endParaRPr>
          </a:p>
          <a:p>
            <a:pPr lvl="1" eaLnBrk="1" hangingPunct="1"/>
            <a:r>
              <a:rPr lang="fr-FR" sz="2000" dirty="0">
                <a:latin typeface="Book Antiqua" pitchFamily="18" charset="0"/>
              </a:rPr>
              <a:t>Des pages web individualisées</a:t>
            </a:r>
          </a:p>
          <a:p>
            <a:pPr lvl="1" eaLnBrk="1" hangingPunct="1">
              <a:buFont typeface="Wingdings" pitchFamily="2" charset="2"/>
              <a:buNone/>
            </a:pPr>
            <a:endParaRPr lang="fr-FR" sz="800" dirty="0">
              <a:latin typeface="Book Antiqua" pitchFamily="18" charset="0"/>
            </a:endParaRPr>
          </a:p>
          <a:p>
            <a:pPr lvl="2" eaLnBrk="1" hangingPunct="1"/>
            <a:r>
              <a:rPr lang="fr-FR" sz="2000" dirty="0">
                <a:latin typeface="Book Antiqua" pitchFamily="18" charset="0"/>
              </a:rPr>
              <a:t>Afficher des menus personnalisés </a:t>
            </a:r>
          </a:p>
          <a:p>
            <a:pPr lvl="2" eaLnBrk="1" hangingPunct="1">
              <a:buFont typeface="Wingdings" pitchFamily="2" charset="2"/>
              <a:buNone/>
            </a:pPr>
            <a:endParaRPr lang="fr-FR" sz="800" dirty="0">
              <a:latin typeface="Book Antiqua" pitchFamily="18" charset="0"/>
            </a:endParaRPr>
          </a:p>
          <a:p>
            <a:pPr lvl="2" eaLnBrk="1" hangingPunct="1"/>
            <a:r>
              <a:rPr lang="fr-FR" sz="2000" dirty="0">
                <a:latin typeface="Book Antiqua" pitchFamily="18" charset="0"/>
              </a:rPr>
              <a:t>Afficher des pages adaptées aux utilisateurs en fonction de leurs précédents visites</a:t>
            </a:r>
          </a:p>
          <a:p>
            <a:pPr lvl="2" eaLnBrk="1" hangingPunct="1">
              <a:buFont typeface="Wingdings" pitchFamily="2" charset="2"/>
              <a:buNone/>
            </a:pPr>
            <a:endParaRPr lang="fr-FR" sz="2000" dirty="0">
              <a:latin typeface="Book Antiqua" pitchFamily="18" charset="0"/>
            </a:endParaRPr>
          </a:p>
          <a:p>
            <a:pPr lvl="1" eaLnBrk="1" hangingPunct="1"/>
            <a:endParaRPr lang="fr-FR" dirty="0">
              <a:latin typeface="Book Antiqua" pitchFamily="18" charset="0"/>
            </a:endParaRPr>
          </a:p>
        </p:txBody>
      </p:sp>
      <p:sp>
        <p:nvSpPr>
          <p:cNvPr id="6" name="Rectangle 2"/>
          <p:cNvSpPr txBox="1">
            <a:spLocks noChangeArrowheads="1"/>
          </p:cNvSpPr>
          <p:nvPr/>
        </p:nvSpPr>
        <p:spPr>
          <a:xfrm>
            <a:off x="1240833" y="-24"/>
            <a:ext cx="9782801" cy="89374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0" i="0" u="none" strike="noStrike" kern="1200" cap="none" spc="0" normalizeH="0" baseline="0" noProof="0">
                <a:ln>
                  <a:noFill/>
                </a:ln>
                <a:solidFill>
                  <a:schemeClr val="tx1">
                    <a:lumMod val="75000"/>
                  </a:schemeClr>
                </a:solidFill>
                <a:effectLst/>
                <a:uLnTx/>
                <a:uFillTx/>
                <a:latin typeface="Book Antiqua" pitchFamily="18" charset="0"/>
                <a:ea typeface="+mj-ea"/>
                <a:cs typeface="Times New Roman" pitchFamily="18" charset="0"/>
              </a:rPr>
              <a:t>Les cookies</a:t>
            </a:r>
            <a:endParaRPr kumimoji="0" lang="en-GB" sz="3600" b="0" i="0" u="none" strike="noStrike" kern="1200" cap="none" spc="0" normalizeH="0" baseline="0" noProof="0" dirty="0">
              <a:ln>
                <a:noFill/>
              </a:ln>
              <a:solidFill>
                <a:schemeClr val="tx1">
                  <a:lumMod val="75000"/>
                </a:schemeClr>
              </a:solidFill>
              <a:effectLst/>
              <a:uLnTx/>
              <a:uFillTx/>
              <a:latin typeface="+mj-lt"/>
              <a:ea typeface="+mj-ea"/>
              <a:cs typeface="+mj-cs"/>
            </a:endParaRPr>
          </a:p>
        </p:txBody>
      </p:sp>
    </p:spTree>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1027"/>
          <p:cNvSpPr>
            <a:spLocks noGrp="1" noChangeArrowheads="1"/>
          </p:cNvSpPr>
          <p:nvPr>
            <p:ph sz="quarter" idx="1"/>
          </p:nvPr>
        </p:nvSpPr>
        <p:spPr>
          <a:xfrm>
            <a:off x="1304829" y="1524000"/>
            <a:ext cx="10579275" cy="4800600"/>
          </a:xfrm>
        </p:spPr>
        <p:txBody>
          <a:bodyPr>
            <a:normAutofit fontScale="92500" lnSpcReduction="10000"/>
          </a:bodyPr>
          <a:lstStyle/>
          <a:p>
            <a:pPr eaLnBrk="1" hangingPunct="1">
              <a:lnSpc>
                <a:spcPct val="90000"/>
              </a:lnSpc>
            </a:pPr>
            <a:r>
              <a:rPr lang="fr-FR" dirty="0">
                <a:latin typeface="Book Antiqua" pitchFamily="18" charset="0"/>
                <a:cs typeface="Times New Roman" pitchFamily="18" charset="0"/>
              </a:rPr>
              <a:t>Écrire des cookies</a:t>
            </a:r>
            <a:r>
              <a:rPr lang="en-GB" sz="2800" dirty="0"/>
              <a:t> </a:t>
            </a:r>
          </a:p>
          <a:p>
            <a:pPr eaLnBrk="1" hangingPunct="1">
              <a:lnSpc>
                <a:spcPct val="90000"/>
              </a:lnSpc>
              <a:buFont typeface="Wingdings" pitchFamily="2" charset="2"/>
              <a:buNone/>
            </a:pPr>
            <a:endParaRPr lang="fr-FR" sz="800" dirty="0"/>
          </a:p>
          <a:p>
            <a:pPr lvl="1" algn="just" eaLnBrk="1" hangingPunct="1">
              <a:lnSpc>
                <a:spcPct val="90000"/>
              </a:lnSpc>
            </a:pPr>
            <a:r>
              <a:rPr lang="fr-FR" sz="2000" dirty="0">
                <a:latin typeface="Book Antiqua" pitchFamily="18" charset="0"/>
                <a:ea typeface="Arial Unicode MS" pitchFamily="34" charset="-128"/>
                <a:cs typeface="Arial Unicode MS" pitchFamily="34" charset="-128"/>
              </a:rPr>
              <a:t>L’écriture de cookies est possible grâce à la fonction </a:t>
            </a:r>
            <a:r>
              <a:rPr lang="fr-FR" sz="2000" dirty="0" err="1">
                <a:solidFill>
                  <a:schemeClr val="hlink"/>
                </a:solidFill>
                <a:latin typeface="Book Antiqua" pitchFamily="18" charset="0"/>
                <a:ea typeface="Arial Unicode MS" pitchFamily="34" charset="-128"/>
                <a:cs typeface="Arial Unicode MS" pitchFamily="34" charset="-128"/>
              </a:rPr>
              <a:t>setcookie</a:t>
            </a:r>
            <a:r>
              <a:rPr lang="fr-FR" sz="2000" dirty="0">
                <a:solidFill>
                  <a:schemeClr val="hlink"/>
                </a:solidFill>
                <a:latin typeface="Book Antiqua" pitchFamily="18" charset="0"/>
                <a:ea typeface="Arial Unicode MS" pitchFamily="34" charset="-128"/>
                <a:cs typeface="Arial Unicode MS" pitchFamily="34" charset="-128"/>
              </a:rPr>
              <a:t>()</a:t>
            </a:r>
            <a:r>
              <a:rPr lang="fr-FR" sz="2000" dirty="0">
                <a:latin typeface="Book Antiqua" pitchFamily="18" charset="0"/>
                <a:ea typeface="Arial Unicode MS" pitchFamily="34" charset="-128"/>
                <a:cs typeface="Arial Unicode MS" pitchFamily="34" charset="-128"/>
              </a:rPr>
              <a:t> </a:t>
            </a:r>
          </a:p>
          <a:p>
            <a:pPr lvl="2" algn="just" eaLnBrk="1" hangingPunct="1">
              <a:lnSpc>
                <a:spcPct val="90000"/>
              </a:lnSpc>
            </a:pPr>
            <a:r>
              <a:rPr lang="fr-FR" sz="2000" dirty="0">
                <a:latin typeface="Book Antiqua" pitchFamily="18" charset="0"/>
                <a:ea typeface="Arial Unicode MS" pitchFamily="34" charset="-128"/>
                <a:cs typeface="Arial Unicode MS" pitchFamily="34" charset="-128"/>
              </a:rPr>
              <a:t>il faut cette fonction dès le début du script avant l’envoi d’aucune autre information de la part du serveur vers le poste client. </a:t>
            </a:r>
          </a:p>
          <a:p>
            <a:pPr lvl="1" algn="just" eaLnBrk="1" hangingPunct="1">
              <a:lnSpc>
                <a:spcPct val="90000"/>
              </a:lnSpc>
              <a:buFont typeface="Wingdings" pitchFamily="2" charset="2"/>
              <a:buNone/>
            </a:pPr>
            <a:endParaRPr lang="fr-FR" sz="800" dirty="0">
              <a:latin typeface="Book Antiqua" pitchFamily="18"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fr-FR" sz="1600" dirty="0" err="1">
                <a:solidFill>
                  <a:srgbClr val="FF0000"/>
                </a:solidFill>
                <a:latin typeface="Courier New" pitchFamily="49" charset="0"/>
                <a:ea typeface="Arial Unicode MS" pitchFamily="34" charset="-128"/>
                <a:cs typeface="Arial Unicode MS" pitchFamily="34" charset="-128"/>
              </a:rPr>
              <a:t>Setcookie</a:t>
            </a:r>
            <a:r>
              <a:rPr lang="fr-FR" sz="1600" dirty="0">
                <a:solidFill>
                  <a:srgbClr val="FF0000"/>
                </a:solidFill>
                <a:latin typeface="Courier New" pitchFamily="49" charset="0"/>
                <a:ea typeface="Arial Unicode MS" pitchFamily="34" charset="-128"/>
                <a:cs typeface="Arial Unicode MS" pitchFamily="34" charset="-128"/>
              </a:rPr>
              <a:t>("</a:t>
            </a:r>
            <a:r>
              <a:rPr lang="fr-FR" sz="1600" dirty="0" err="1">
                <a:solidFill>
                  <a:srgbClr val="FF0000"/>
                </a:solidFill>
                <a:latin typeface="Courier New" pitchFamily="49" charset="0"/>
                <a:ea typeface="Arial Unicode MS" pitchFamily="34" charset="-128"/>
                <a:cs typeface="Arial Unicode MS" pitchFamily="34" charset="-128"/>
              </a:rPr>
              <a:t>nom_var</a:t>
            </a:r>
            <a:r>
              <a:rPr lang="fr-FR" sz="1600" dirty="0">
                <a:solidFill>
                  <a:srgbClr val="FF0000"/>
                </a:solidFill>
                <a:latin typeface="Courier New" pitchFamily="49" charset="0"/>
                <a:ea typeface="Arial Unicode MS" pitchFamily="34" charset="-128"/>
                <a:cs typeface="Arial Unicode MS" pitchFamily="34" charset="-128"/>
              </a:rPr>
              <a:t>", "</a:t>
            </a:r>
            <a:r>
              <a:rPr lang="fr-FR" sz="1600" dirty="0" err="1">
                <a:solidFill>
                  <a:srgbClr val="FF0000"/>
                </a:solidFill>
                <a:latin typeface="Courier New" pitchFamily="49" charset="0"/>
                <a:ea typeface="Arial Unicode MS" pitchFamily="34" charset="-128"/>
                <a:cs typeface="Arial Unicode MS" pitchFamily="34" charset="-128"/>
              </a:rPr>
              <a:t>valeur_var</a:t>
            </a:r>
            <a:r>
              <a:rPr lang="fr-FR" sz="1600" dirty="0">
                <a:solidFill>
                  <a:srgbClr val="FF0000"/>
                </a:solidFill>
                <a:latin typeface="Courier New" pitchFamily="49" charset="0"/>
                <a:ea typeface="Arial Unicode MS" pitchFamily="34" charset="-128"/>
                <a:cs typeface="Arial Unicode MS" pitchFamily="34" charset="-128"/>
              </a:rPr>
              <a:t>", </a:t>
            </a:r>
            <a:r>
              <a:rPr lang="fr-FR" sz="1600" dirty="0" err="1">
                <a:solidFill>
                  <a:srgbClr val="FF0000"/>
                </a:solidFill>
                <a:latin typeface="Courier New" pitchFamily="49" charset="0"/>
                <a:ea typeface="Arial Unicode MS" pitchFamily="34" charset="-128"/>
                <a:cs typeface="Arial Unicode MS" pitchFamily="34" charset="-128"/>
              </a:rPr>
              <a:t>date_expiration</a:t>
            </a:r>
            <a:r>
              <a:rPr lang="fr-FR" sz="1600" dirty="0">
                <a:solidFill>
                  <a:srgbClr val="FF0000"/>
                </a:solidFill>
                <a:latin typeface="Courier New" pitchFamily="49" charset="0"/>
                <a:ea typeface="Arial Unicode MS" pitchFamily="34" charset="-128"/>
                <a:cs typeface="Arial Unicode MS" pitchFamily="34" charset="-128"/>
              </a:rPr>
              <a:t>, "chemin", "</a:t>
            </a:r>
            <a:r>
              <a:rPr lang="fr-FR" sz="1600" dirty="0" err="1">
                <a:solidFill>
                  <a:srgbClr val="FF0000"/>
                </a:solidFill>
                <a:latin typeface="Courier New" pitchFamily="49" charset="0"/>
                <a:ea typeface="Arial Unicode MS" pitchFamily="34" charset="-128"/>
                <a:cs typeface="Arial Unicode MS" pitchFamily="34" charset="-128"/>
              </a:rPr>
              <a:t>domain</a:t>
            </a:r>
            <a:r>
              <a:rPr lang="fr-FR" sz="1600" dirty="0">
                <a:solidFill>
                  <a:srgbClr val="FF0000"/>
                </a:solidFill>
                <a:latin typeface="Courier New" pitchFamily="49" charset="0"/>
                <a:ea typeface="Arial Unicode MS" pitchFamily="34" charset="-128"/>
                <a:cs typeface="Arial Unicode MS" pitchFamily="34" charset="-128"/>
              </a:rPr>
              <a:t>", " </a:t>
            </a:r>
            <a:r>
              <a:rPr lang="fr-FR" sz="1600" dirty="0" err="1">
                <a:solidFill>
                  <a:srgbClr val="FF0000"/>
                </a:solidFill>
                <a:latin typeface="Courier New" pitchFamily="49" charset="0"/>
                <a:ea typeface="Arial Unicode MS" pitchFamily="34" charset="-128"/>
                <a:cs typeface="Arial Unicode MS" pitchFamily="34" charset="-128"/>
              </a:rPr>
              <a:t>secure</a:t>
            </a:r>
            <a:r>
              <a:rPr lang="fr-FR" sz="1600" dirty="0">
                <a:solidFill>
                  <a:srgbClr val="FF0000"/>
                </a:solidFill>
                <a:latin typeface="Courier New" pitchFamily="49" charset="0"/>
                <a:ea typeface="Arial Unicode MS" pitchFamily="34" charset="-128"/>
                <a:cs typeface="Arial Unicode MS" pitchFamily="34" charset="-128"/>
              </a:rPr>
              <a:t>")</a:t>
            </a:r>
          </a:p>
          <a:p>
            <a:pPr lvl="2" algn="just" eaLnBrk="1" hangingPunct="1">
              <a:lnSpc>
                <a:spcPct val="90000"/>
              </a:lnSpc>
              <a:buFont typeface="Wingdings" pitchFamily="2" charset="2"/>
              <a:buNone/>
            </a:pPr>
            <a:endParaRPr lang="fr-FR" sz="1600" dirty="0">
              <a:solidFill>
                <a:srgbClr val="FFCC00"/>
              </a:solidFill>
              <a:latin typeface="Courier New" pitchFamily="49"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en-GB" sz="1600" dirty="0">
                <a:latin typeface="Courier New" pitchFamily="49" charset="0"/>
                <a:ea typeface="Arial Unicode MS" pitchFamily="34" charset="-128"/>
                <a:cs typeface="Arial Unicode MS" pitchFamily="34" charset="-128"/>
              </a:rPr>
              <a:t>&lt;?</a:t>
            </a:r>
            <a:r>
              <a:rPr lang="en-GB" sz="1600" dirty="0" err="1">
                <a:latin typeface="Courier New" pitchFamily="49" charset="0"/>
                <a:ea typeface="Arial Unicode MS" pitchFamily="34" charset="-128"/>
                <a:cs typeface="Arial Unicode MS" pitchFamily="34" charset="-128"/>
              </a:rPr>
              <a:t>php</a:t>
            </a:r>
            <a:endParaRPr lang="fr-FR" sz="1600" dirty="0">
              <a:solidFill>
                <a:srgbClr val="FFCC00"/>
              </a:solidFill>
              <a:latin typeface="Courier New" pitchFamily="49"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en-GB" sz="1600" dirty="0" err="1">
                <a:solidFill>
                  <a:srgbClr val="FF0000"/>
                </a:solidFill>
                <a:latin typeface="Courier New" pitchFamily="49" charset="0"/>
                <a:ea typeface="Arial Unicode MS" pitchFamily="34" charset="-128"/>
                <a:cs typeface="Arial Unicode MS" pitchFamily="34" charset="-128"/>
              </a:rPr>
              <a:t>setcookie</a:t>
            </a:r>
            <a:r>
              <a:rPr lang="en-GB" sz="1600" dirty="0">
                <a:solidFill>
                  <a:srgbClr val="FF0000"/>
                </a:solidFill>
                <a:latin typeface="Courier New" pitchFamily="49" charset="0"/>
                <a:ea typeface="Arial Unicode MS" pitchFamily="34" charset="-128"/>
                <a:cs typeface="Arial Unicode MS" pitchFamily="34" charset="-128"/>
              </a:rPr>
              <a:t> (“</a:t>
            </a:r>
            <a:r>
              <a:rPr lang="en-GB" sz="1600" dirty="0" err="1">
                <a:solidFill>
                  <a:srgbClr val="FF0000"/>
                </a:solidFill>
                <a:latin typeface="Courier New" pitchFamily="49" charset="0"/>
                <a:ea typeface="Arial Unicode MS" pitchFamily="34" charset="-128"/>
                <a:cs typeface="Arial Unicode MS" pitchFamily="34" charset="-128"/>
              </a:rPr>
              <a:t>PremierCookie</a:t>
            </a:r>
            <a:r>
              <a:rPr lang="en-GB" sz="1600" dirty="0">
                <a:solidFill>
                  <a:srgbClr val="FF0000"/>
                </a:solidFill>
                <a:latin typeface="Courier New" pitchFamily="49" charset="0"/>
                <a:ea typeface="Arial Unicode MS" pitchFamily="34" charset="-128"/>
                <a:cs typeface="Arial Unicode MS" pitchFamily="34" charset="-128"/>
              </a:rPr>
              <a:t>", “</a:t>
            </a:r>
            <a:r>
              <a:rPr lang="en-GB" sz="1600" dirty="0" err="1">
                <a:solidFill>
                  <a:srgbClr val="FF0000"/>
                </a:solidFill>
                <a:latin typeface="Courier New" pitchFamily="49" charset="0"/>
                <a:ea typeface="Arial Unicode MS" pitchFamily="34" charset="-128"/>
                <a:cs typeface="Arial Unicode MS" pitchFamily="34" charset="-128"/>
              </a:rPr>
              <a:t>Salut</a:t>
            </a:r>
            <a:r>
              <a:rPr lang="en-GB" sz="1600" dirty="0">
                <a:solidFill>
                  <a:srgbClr val="FF0000"/>
                </a:solidFill>
                <a:latin typeface="Courier New" pitchFamily="49" charset="0"/>
                <a:ea typeface="Arial Unicode MS" pitchFamily="34" charset="-128"/>
                <a:cs typeface="Arial Unicode MS" pitchFamily="34" charset="-128"/>
              </a:rPr>
              <a:t>", time() +3600*24*7) ;</a:t>
            </a:r>
          </a:p>
          <a:p>
            <a:pPr lvl="2" algn="just" eaLnBrk="1" hangingPunct="1">
              <a:lnSpc>
                <a:spcPct val="90000"/>
              </a:lnSpc>
              <a:buFont typeface="Wingdings" pitchFamily="2" charset="2"/>
              <a:buNone/>
            </a:pPr>
            <a:r>
              <a:rPr lang="en-GB" sz="1600" dirty="0">
                <a:solidFill>
                  <a:srgbClr val="FFCC00"/>
                </a:solidFill>
                <a:latin typeface="Courier New" pitchFamily="49" charset="0"/>
                <a:ea typeface="Arial Unicode MS" pitchFamily="34" charset="-128"/>
                <a:cs typeface="Arial Unicode MS" pitchFamily="34" charset="-128"/>
              </a:rPr>
              <a:t>…</a:t>
            </a:r>
          </a:p>
          <a:p>
            <a:pPr lvl="2" algn="just" eaLnBrk="1" hangingPunct="1">
              <a:lnSpc>
                <a:spcPct val="90000"/>
              </a:lnSpc>
              <a:buFont typeface="Wingdings" pitchFamily="2" charset="2"/>
              <a:buNone/>
            </a:pPr>
            <a:r>
              <a:rPr lang="en-GB" sz="1600" dirty="0">
                <a:latin typeface="Courier New" pitchFamily="49" charset="0"/>
                <a:ea typeface="Arial Unicode MS" pitchFamily="34" charset="-128"/>
                <a:cs typeface="Arial Unicode MS" pitchFamily="34" charset="-128"/>
              </a:rPr>
              <a:t>if (!$</a:t>
            </a:r>
            <a:r>
              <a:rPr lang="en-GB" sz="1600" dirty="0" err="1">
                <a:latin typeface="Courier New" pitchFamily="49" charset="0"/>
                <a:ea typeface="Arial Unicode MS" pitchFamily="34" charset="-128"/>
                <a:cs typeface="Arial Unicode MS" pitchFamily="34" charset="-128"/>
              </a:rPr>
              <a:t>PremierCookie</a:t>
            </a:r>
            <a:r>
              <a:rPr lang="en-GB" sz="1600" dirty="0">
                <a:latin typeface="Courier New" pitchFamily="49" charset="0"/>
                <a:ea typeface="Arial Unicode MS" pitchFamily="34" charset="-128"/>
                <a:cs typeface="Arial Unicode MS" pitchFamily="34" charset="-128"/>
              </a:rPr>
              <a:t>) {</a:t>
            </a:r>
          </a:p>
          <a:p>
            <a:pPr lvl="2" algn="just" eaLnBrk="1" hangingPunct="1">
              <a:lnSpc>
                <a:spcPct val="90000"/>
              </a:lnSpc>
              <a:buFont typeface="Wingdings" pitchFamily="2" charset="2"/>
              <a:buNone/>
            </a:pPr>
            <a:r>
              <a:rPr lang="en-GB" sz="1600" dirty="0">
                <a:latin typeface="Courier New" pitchFamily="49" charset="0"/>
                <a:ea typeface="Arial Unicode MS" pitchFamily="34" charset="-128"/>
                <a:cs typeface="Arial Unicode MS" pitchFamily="34" charset="-128"/>
              </a:rPr>
              <a:t>	echo “le cookie </a:t>
            </a:r>
            <a:r>
              <a:rPr lang="en-GB" sz="1600" dirty="0" err="1">
                <a:latin typeface="Courier New" pitchFamily="49" charset="0"/>
                <a:ea typeface="Arial Unicode MS" pitchFamily="34" charset="-128"/>
                <a:cs typeface="Arial Unicode MS" pitchFamily="34" charset="-128"/>
              </a:rPr>
              <a:t>n’a</a:t>
            </a:r>
            <a:r>
              <a:rPr lang="en-GB" sz="1600" dirty="0">
                <a:latin typeface="Courier New" pitchFamily="49" charset="0"/>
                <a:ea typeface="Arial Unicode MS" pitchFamily="34" charset="-128"/>
                <a:cs typeface="Arial Unicode MS" pitchFamily="34" charset="-128"/>
              </a:rPr>
              <a:t> pas </a:t>
            </a:r>
            <a:r>
              <a:rPr lang="en-GB" sz="1600" dirty="0" err="1">
                <a:latin typeface="Courier New" pitchFamily="49" charset="0"/>
                <a:ea typeface="Arial Unicode MS" pitchFamily="34" charset="-128"/>
                <a:cs typeface="Arial Unicode MS" pitchFamily="34" charset="-128"/>
              </a:rPr>
              <a:t>été</a:t>
            </a:r>
            <a:r>
              <a:rPr lang="en-GB" sz="1600" dirty="0">
                <a:latin typeface="Courier New" pitchFamily="49" charset="0"/>
                <a:ea typeface="Arial Unicode MS" pitchFamily="34" charset="-128"/>
                <a:cs typeface="Arial Unicode MS" pitchFamily="34" charset="-128"/>
              </a:rPr>
              <a:t> </a:t>
            </a:r>
            <a:r>
              <a:rPr lang="en-GB" sz="1600" dirty="0" err="1">
                <a:latin typeface="Courier New" pitchFamily="49" charset="0"/>
                <a:ea typeface="Arial Unicode MS" pitchFamily="34" charset="-128"/>
                <a:cs typeface="Arial Unicode MS" pitchFamily="34" charset="-128"/>
              </a:rPr>
              <a:t>défini</a:t>
            </a:r>
            <a:r>
              <a:rPr lang="en-GB" sz="1600" dirty="0">
                <a:latin typeface="Courier New" pitchFamily="49" charset="0"/>
                <a:ea typeface="Arial Unicode MS" pitchFamily="34" charset="-128"/>
                <a:cs typeface="Arial Unicode MS" pitchFamily="34" charset="-128"/>
              </a:rPr>
              <a:t>”;}</a:t>
            </a:r>
          </a:p>
          <a:p>
            <a:pPr lvl="2" algn="just" eaLnBrk="1" hangingPunct="1">
              <a:lnSpc>
                <a:spcPct val="90000"/>
              </a:lnSpc>
              <a:buFont typeface="Wingdings" pitchFamily="2" charset="2"/>
              <a:buNone/>
            </a:pPr>
            <a:r>
              <a:rPr lang="en-GB" sz="1600" dirty="0">
                <a:latin typeface="Courier New" pitchFamily="49" charset="0"/>
                <a:ea typeface="Arial Unicode MS" pitchFamily="34" charset="-128"/>
                <a:cs typeface="Arial Unicode MS" pitchFamily="34" charset="-128"/>
              </a:rPr>
              <a:t>else {</a:t>
            </a:r>
          </a:p>
          <a:p>
            <a:pPr lvl="2" algn="just" eaLnBrk="1" hangingPunct="1">
              <a:lnSpc>
                <a:spcPct val="90000"/>
              </a:lnSpc>
              <a:buFont typeface="Wingdings" pitchFamily="2" charset="2"/>
              <a:buNone/>
            </a:pPr>
            <a:r>
              <a:rPr lang="en-GB" sz="1600" dirty="0">
                <a:latin typeface="Courier New" pitchFamily="49" charset="0"/>
                <a:ea typeface="Arial Unicode MS" pitchFamily="34" charset="-128"/>
                <a:cs typeface="Arial Unicode MS" pitchFamily="34" charset="-128"/>
              </a:rPr>
              <a:t>echo $</a:t>
            </a:r>
            <a:r>
              <a:rPr lang="en-GB" sz="1600" dirty="0" err="1">
                <a:latin typeface="Courier New" pitchFamily="49" charset="0"/>
                <a:ea typeface="Arial Unicode MS" pitchFamily="34" charset="-128"/>
                <a:cs typeface="Arial Unicode MS" pitchFamily="34" charset="-128"/>
              </a:rPr>
              <a:t>premierCookie</a:t>
            </a:r>
            <a:r>
              <a:rPr lang="en-GB" sz="1600" dirty="0">
                <a:latin typeface="Courier New" pitchFamily="49" charset="0"/>
                <a:ea typeface="Arial Unicode MS" pitchFamily="34" charset="-128"/>
                <a:cs typeface="Arial Unicode MS" pitchFamily="34" charset="-128"/>
              </a:rPr>
              <a:t>, “&lt;</a:t>
            </a:r>
            <a:r>
              <a:rPr lang="en-GB" sz="1600" dirty="0" err="1">
                <a:latin typeface="Courier New" pitchFamily="49" charset="0"/>
                <a:ea typeface="Arial Unicode MS" pitchFamily="34" charset="-128"/>
                <a:cs typeface="Arial Unicode MS" pitchFamily="34" charset="-128"/>
              </a:rPr>
              <a:t>br</a:t>
            </a:r>
            <a:r>
              <a:rPr lang="en-GB" sz="1600" dirty="0">
                <a:latin typeface="Courier New" pitchFamily="49" charset="0"/>
                <a:ea typeface="Arial Unicode MS" pitchFamily="34" charset="-128"/>
                <a:cs typeface="Arial Unicode MS" pitchFamily="34" charset="-128"/>
              </a:rPr>
              <a:t>&gt;”;</a:t>
            </a:r>
          </a:p>
          <a:p>
            <a:pPr lvl="2" algn="just" eaLnBrk="1" hangingPunct="1">
              <a:lnSpc>
                <a:spcPct val="90000"/>
              </a:lnSpc>
              <a:buFont typeface="Wingdings" pitchFamily="2" charset="2"/>
              <a:buNone/>
            </a:pPr>
            <a:r>
              <a:rPr lang="en-GB" sz="1600" dirty="0">
                <a:latin typeface="Courier New" pitchFamily="49" charset="0"/>
                <a:ea typeface="Arial Unicode MS" pitchFamily="34" charset="-128"/>
                <a:cs typeface="Arial Unicode MS" pitchFamily="34" charset="-128"/>
              </a:rPr>
              <a:t>} </a:t>
            </a:r>
            <a:endParaRPr lang="fr-FR" sz="1600" dirty="0">
              <a:latin typeface="Courier New" pitchFamily="49" charset="0"/>
              <a:ea typeface="Arial Unicode MS" pitchFamily="34" charset="-128"/>
              <a:cs typeface="Arial Unicode MS" pitchFamily="34" charset="-128"/>
            </a:endParaRPr>
          </a:p>
          <a:p>
            <a:pPr lvl="2" algn="just" eaLnBrk="1" hangingPunct="1">
              <a:lnSpc>
                <a:spcPct val="90000"/>
              </a:lnSpc>
              <a:buFont typeface="Wingdings" pitchFamily="2" charset="2"/>
              <a:buNone/>
            </a:pPr>
            <a:r>
              <a:rPr lang="fr-FR" sz="1600" dirty="0">
                <a:latin typeface="Courier New" pitchFamily="49" charset="0"/>
                <a:ea typeface="Arial Unicode MS" pitchFamily="34" charset="-128"/>
                <a:cs typeface="Arial Unicode MS" pitchFamily="34" charset="-128"/>
              </a:rPr>
              <a:t>?&gt;</a:t>
            </a:r>
            <a:endParaRPr lang="en-GB" sz="1600" dirty="0">
              <a:solidFill>
                <a:srgbClr val="FFCC00"/>
              </a:solidFill>
              <a:latin typeface="Book Antiqua" pitchFamily="18" charset="0"/>
              <a:ea typeface="Arial Unicode MS" pitchFamily="34" charset="-128"/>
              <a:cs typeface="Arial Unicode MS" pitchFamily="34" charset="-128"/>
            </a:endParaRPr>
          </a:p>
        </p:txBody>
      </p:sp>
      <p:sp>
        <p:nvSpPr>
          <p:cNvPr id="6" name="Rectangle 2"/>
          <p:cNvSpPr>
            <a:spLocks noGrp="1" noChangeArrowheads="1"/>
          </p:cNvSpPr>
          <p:nvPr>
            <p:ph type="title"/>
          </p:nvPr>
        </p:nvSpPr>
        <p:spPr>
          <a:xfrm>
            <a:off x="1240833" y="-24"/>
            <a:ext cx="9782801" cy="893746"/>
          </a:xfrm>
        </p:spPr>
        <p:txBody>
          <a:bodyPr/>
          <a:lstStyle/>
          <a:p>
            <a:pPr eaLnBrk="1" fontAlgn="auto" hangingPunct="1">
              <a:spcAft>
                <a:spcPts val="0"/>
              </a:spcAft>
              <a:defRPr/>
            </a:pPr>
            <a:r>
              <a:rPr lang="fr-FR" dirty="0">
                <a:latin typeface="Book Antiqua" pitchFamily="18" charset="0"/>
                <a:cs typeface="Times New Roman" pitchFamily="18" charset="0"/>
              </a:rPr>
              <a:t>Les cookies</a:t>
            </a:r>
            <a:endParaRPr lang="en-GB" dirty="0"/>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sz="quarter" idx="1"/>
          </p:nvPr>
        </p:nvSpPr>
        <p:spPr>
          <a:xfrm>
            <a:off x="1406403" y="1524000"/>
            <a:ext cx="10579275" cy="5029200"/>
          </a:xfrm>
        </p:spPr>
        <p:txBody>
          <a:bodyPr/>
          <a:lstStyle/>
          <a:p>
            <a:pPr eaLnBrk="1" hangingPunct="1">
              <a:lnSpc>
                <a:spcPct val="90000"/>
              </a:lnSpc>
            </a:pPr>
            <a:r>
              <a:rPr lang="fr-FR">
                <a:latin typeface="Book Antiqua" pitchFamily="18" charset="0"/>
                <a:cs typeface="Times New Roman" pitchFamily="18" charset="0"/>
              </a:rPr>
              <a:t>Écriture de cookies</a:t>
            </a:r>
          </a:p>
          <a:p>
            <a:pPr eaLnBrk="1" hangingPunct="1">
              <a:lnSpc>
                <a:spcPct val="90000"/>
              </a:lnSpc>
              <a:buFont typeface="Wingdings" pitchFamily="2" charset="2"/>
              <a:buNone/>
            </a:pPr>
            <a:endParaRPr lang="fr-FR" sz="800"/>
          </a:p>
          <a:p>
            <a:pPr lvl="1" eaLnBrk="1" hangingPunct="1">
              <a:lnSpc>
                <a:spcPct val="90000"/>
              </a:lnSpc>
            </a:pPr>
            <a:r>
              <a:rPr lang="fr-FR" sz="2000" b="1">
                <a:latin typeface="Book Antiqua" pitchFamily="18" charset="0"/>
                <a:ea typeface="Arial Unicode MS" pitchFamily="34" charset="-128"/>
                <a:cs typeface="Arial Unicode MS" pitchFamily="34" charset="-128"/>
              </a:rPr>
              <a:t>Nom_var :</a:t>
            </a:r>
            <a:r>
              <a:rPr lang="fr-FR" sz="2000">
                <a:latin typeface="Book Antiqua" pitchFamily="18" charset="0"/>
                <a:ea typeface="Arial Unicode MS" pitchFamily="34" charset="-128"/>
                <a:cs typeface="Arial Unicode MS" pitchFamily="34" charset="-128"/>
              </a:rPr>
              <a:t> nom de la variable qui va stocker l’information sur le poste client et qui sera utilisée pour récupérer cette information dans la page qui lira le cookie. </a:t>
            </a:r>
          </a:p>
          <a:p>
            <a:pPr lvl="2" eaLnBrk="1" hangingPunct="1">
              <a:lnSpc>
                <a:spcPct val="90000"/>
              </a:lnSpc>
            </a:pPr>
            <a:r>
              <a:rPr lang="fr-FR" sz="2000">
                <a:latin typeface="Book Antiqua" pitchFamily="18" charset="0"/>
                <a:ea typeface="Arial Unicode MS" pitchFamily="34" charset="-128"/>
                <a:cs typeface="Arial Unicode MS" pitchFamily="34" charset="-128"/>
              </a:rPr>
              <a:t>C’est la seule indication obligatoire pour un cookie</a:t>
            </a:r>
          </a:p>
          <a:p>
            <a:pPr lvl="1" eaLnBrk="1" hangingPunct="1">
              <a:lnSpc>
                <a:spcPct val="90000"/>
              </a:lnSpc>
              <a:buFont typeface="Wingdings" pitchFamily="2" charset="2"/>
              <a:buNone/>
            </a:pPr>
            <a:endParaRPr lang="fr-FR" sz="800">
              <a:latin typeface="Book Antiqua" pitchFamily="18" charset="0"/>
              <a:ea typeface="Arial Unicode MS" pitchFamily="34" charset="-128"/>
              <a:cs typeface="Arial Unicode MS" pitchFamily="34" charset="-128"/>
            </a:endParaRPr>
          </a:p>
          <a:p>
            <a:pPr lvl="1" eaLnBrk="1" hangingPunct="1">
              <a:lnSpc>
                <a:spcPct val="90000"/>
              </a:lnSpc>
            </a:pPr>
            <a:r>
              <a:rPr lang="fr-FR" sz="2000" b="1">
                <a:latin typeface="Book Antiqua" pitchFamily="18" charset="0"/>
                <a:ea typeface="Arial Unicode MS" pitchFamily="34" charset="-128"/>
                <a:cs typeface="Arial Unicode MS" pitchFamily="34" charset="-128"/>
              </a:rPr>
              <a:t>Valeur_var :</a:t>
            </a:r>
            <a:r>
              <a:rPr lang="fr-FR" sz="2000">
                <a:latin typeface="Book Antiqua" pitchFamily="18" charset="0"/>
                <a:ea typeface="Arial Unicode MS" pitchFamily="34" charset="-128"/>
                <a:cs typeface="Arial Unicode MS" pitchFamily="34" charset="-128"/>
              </a:rPr>
              <a:t> valeur stockée dans la variable. Par exemple une chaîne de caractères ou une variable chaîne, en provenance d’un formulaire</a:t>
            </a:r>
          </a:p>
          <a:p>
            <a:pPr lvl="1" eaLnBrk="1" hangingPunct="1">
              <a:lnSpc>
                <a:spcPct val="90000"/>
              </a:lnSpc>
              <a:buFont typeface="Wingdings" pitchFamily="2" charset="2"/>
              <a:buNone/>
            </a:pPr>
            <a:endParaRPr lang="fr-FR" sz="800">
              <a:latin typeface="Book Antiqua" pitchFamily="18" charset="0"/>
              <a:ea typeface="Arial Unicode MS" pitchFamily="34" charset="-128"/>
              <a:cs typeface="Arial Unicode MS" pitchFamily="34" charset="-128"/>
            </a:endParaRPr>
          </a:p>
          <a:p>
            <a:pPr lvl="1" eaLnBrk="1" hangingPunct="1">
              <a:lnSpc>
                <a:spcPct val="90000"/>
              </a:lnSpc>
            </a:pPr>
            <a:r>
              <a:rPr lang="fr-FR" sz="2000" b="1">
                <a:latin typeface="Book Antiqua" pitchFamily="18" charset="0"/>
                <a:ea typeface="Arial Unicode MS" pitchFamily="34" charset="-128"/>
                <a:cs typeface="Arial Unicode MS" pitchFamily="34" charset="-128"/>
              </a:rPr>
              <a:t>Date_expiration :</a:t>
            </a:r>
            <a:r>
              <a:rPr lang="fr-FR" sz="2000">
                <a:latin typeface="Book Antiqua" pitchFamily="18" charset="0"/>
                <a:ea typeface="Arial Unicode MS" pitchFamily="34" charset="-128"/>
                <a:cs typeface="Arial Unicode MS" pitchFamily="34" charset="-128"/>
              </a:rPr>
              <a:t> la date à laquelle le cookie ne sera plus lisible et sera effacé du poste client </a:t>
            </a:r>
          </a:p>
          <a:p>
            <a:pPr lvl="1" eaLnBrk="1" hangingPunct="1">
              <a:lnSpc>
                <a:spcPct val="90000"/>
              </a:lnSpc>
              <a:buFont typeface="Wingdings" pitchFamily="2" charset="2"/>
              <a:buNone/>
            </a:pPr>
            <a:endParaRPr lang="fr-FR" sz="800">
              <a:latin typeface="Book Antiqua" pitchFamily="18" charset="0"/>
              <a:ea typeface="Arial Unicode MS" pitchFamily="34" charset="-128"/>
              <a:cs typeface="Arial Unicode MS" pitchFamily="34" charset="-128"/>
            </a:endParaRPr>
          </a:p>
          <a:p>
            <a:pPr lvl="2" eaLnBrk="1" hangingPunct="1">
              <a:lnSpc>
                <a:spcPct val="90000"/>
              </a:lnSpc>
            </a:pPr>
            <a:r>
              <a:rPr lang="fr-FR" sz="2000">
                <a:latin typeface="Book Antiqua" pitchFamily="18" charset="0"/>
                <a:ea typeface="Arial Unicode MS" pitchFamily="34" charset="-128"/>
                <a:cs typeface="Arial Unicode MS" pitchFamily="34" charset="-128"/>
              </a:rPr>
              <a:t>on utilise en général la date du jour, définie avec la fonction time() à laquelle on ajoute la durée de validité désirée</a:t>
            </a:r>
          </a:p>
          <a:p>
            <a:pPr lvl="2" eaLnBrk="1" hangingPunct="1">
              <a:lnSpc>
                <a:spcPct val="90000"/>
              </a:lnSpc>
              <a:buFont typeface="Wingdings" pitchFamily="2" charset="2"/>
              <a:buNone/>
            </a:pPr>
            <a:endParaRPr lang="fr-FR" sz="800">
              <a:latin typeface="Book Antiqua" pitchFamily="18" charset="0"/>
              <a:ea typeface="Arial Unicode MS" pitchFamily="34" charset="-128"/>
              <a:cs typeface="Arial Unicode MS" pitchFamily="34" charset="-128"/>
            </a:endParaRPr>
          </a:p>
          <a:p>
            <a:pPr lvl="2" eaLnBrk="1" hangingPunct="1">
              <a:lnSpc>
                <a:spcPct val="90000"/>
              </a:lnSpc>
            </a:pPr>
            <a:r>
              <a:rPr lang="fr-FR" sz="2000">
                <a:latin typeface="Book Antiqua" pitchFamily="18" charset="0"/>
                <a:ea typeface="Arial Unicode MS" pitchFamily="34" charset="-128"/>
                <a:cs typeface="Arial Unicode MS" pitchFamily="34" charset="-128"/>
              </a:rPr>
              <a:t>Si l’attribut n’est pas spécifié, le cookie expire à l’issue de la session</a:t>
            </a:r>
          </a:p>
          <a:p>
            <a:pPr lvl="1" eaLnBrk="1" hangingPunct="1">
              <a:lnSpc>
                <a:spcPct val="90000"/>
              </a:lnSpc>
              <a:buFont typeface="Wingdings" pitchFamily="2" charset="2"/>
              <a:buNone/>
            </a:pPr>
            <a:endParaRPr lang="fr-FR" sz="800">
              <a:latin typeface="Book Antiqua" pitchFamily="18" charset="0"/>
              <a:ea typeface="Arial Unicode MS" pitchFamily="34" charset="-128"/>
              <a:cs typeface="Arial Unicode MS" pitchFamily="34" charset="-128"/>
            </a:endParaRPr>
          </a:p>
        </p:txBody>
      </p:sp>
      <p:sp>
        <p:nvSpPr>
          <p:cNvPr id="6" name="Rectangle 2"/>
          <p:cNvSpPr>
            <a:spLocks noGrp="1" noChangeArrowheads="1"/>
          </p:cNvSpPr>
          <p:nvPr>
            <p:ph type="title"/>
          </p:nvPr>
        </p:nvSpPr>
        <p:spPr>
          <a:xfrm>
            <a:off x="1240833" y="-24"/>
            <a:ext cx="9782801" cy="893746"/>
          </a:xfrm>
        </p:spPr>
        <p:txBody>
          <a:bodyPr/>
          <a:lstStyle/>
          <a:p>
            <a:pPr eaLnBrk="1" fontAlgn="auto" hangingPunct="1">
              <a:spcAft>
                <a:spcPts val="0"/>
              </a:spcAft>
              <a:defRPr/>
            </a:pPr>
            <a:r>
              <a:rPr lang="fr-FR" dirty="0">
                <a:latin typeface="Book Antiqua" pitchFamily="18" charset="0"/>
                <a:cs typeface="Times New Roman" pitchFamily="18" charset="0"/>
              </a:rPr>
              <a:t>Les cookies</a:t>
            </a:r>
            <a:endParaRPr lang="en-GB"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2564905"/>
            <a:ext cx="9782801" cy="1584176"/>
          </a:xfrm>
          <a:solidFill>
            <a:schemeClr val="accent2">
              <a:lumMod val="20000"/>
              <a:lumOff val="80000"/>
            </a:schemeClr>
          </a:solidFill>
          <a:ln>
            <a:solidFill>
              <a:schemeClr val="accent1">
                <a:lumMod val="75000"/>
              </a:schemeClr>
            </a:solidFill>
          </a:ln>
        </p:spPr>
        <p:txBody>
          <a:bodyPr>
            <a:normAutofit/>
          </a:bodyPr>
          <a:lstStyle/>
          <a:p>
            <a:r>
              <a:rPr lang="fr-FR" sz="4800" b="1" dirty="0">
                <a:latin typeface="Castellar" pitchFamily="18" charset="0"/>
              </a:rPr>
              <a:t>Programmation Web</a:t>
            </a:r>
            <a:endParaRPr lang="ar-DZ" sz="4800" b="1" dirty="0">
              <a:latin typeface="Castellar" pitchFamily="18" charset="0"/>
            </a:endParaRPr>
          </a:p>
        </p:txBody>
      </p:sp>
    </p:spTree>
    <p:extLst>
      <p:ext uri="{BB962C8B-B14F-4D97-AF65-F5344CB8AC3E}">
        <p14:creationId xmlns:p14="http://schemas.microsoft.com/office/powerpoint/2010/main" val="302411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1027"/>
          <p:cNvSpPr>
            <a:spLocks noGrp="1" noChangeArrowheads="1"/>
          </p:cNvSpPr>
          <p:nvPr>
            <p:ph sz="quarter" idx="1"/>
          </p:nvPr>
        </p:nvSpPr>
        <p:spPr>
          <a:xfrm>
            <a:off x="1406403" y="1447800"/>
            <a:ext cx="10579275" cy="4800600"/>
          </a:xfrm>
        </p:spPr>
        <p:txBody>
          <a:bodyPr/>
          <a:lstStyle/>
          <a:p>
            <a:pPr eaLnBrk="1" hangingPunct="1"/>
            <a:r>
              <a:rPr lang="fr-FR" dirty="0">
                <a:latin typeface="Book Antiqua" pitchFamily="18" charset="0"/>
                <a:cs typeface="Times New Roman" pitchFamily="18" charset="0"/>
              </a:rPr>
              <a:t>Écriture de cookies</a:t>
            </a:r>
          </a:p>
          <a:p>
            <a:pPr eaLnBrk="1" hangingPunct="1">
              <a:buFont typeface="Wingdings" pitchFamily="2" charset="2"/>
              <a:buNone/>
            </a:pPr>
            <a:endParaRPr lang="fr-FR" sz="800" dirty="0"/>
          </a:p>
          <a:p>
            <a:pPr lvl="1" eaLnBrk="1" hangingPunct="1"/>
            <a:r>
              <a:rPr lang="fr-FR" sz="2000" b="1" dirty="0">
                <a:latin typeface="Book Antiqua" pitchFamily="18" charset="0"/>
                <a:ea typeface="Arial Unicode MS" pitchFamily="34" charset="-128"/>
                <a:cs typeface="Arial Unicode MS" pitchFamily="34" charset="-128"/>
              </a:rPr>
              <a:t>Chemin : </a:t>
            </a:r>
            <a:r>
              <a:rPr lang="fr-FR" sz="2000" dirty="0">
                <a:latin typeface="Book Antiqua" pitchFamily="18" charset="0"/>
                <a:ea typeface="Arial Unicode MS" pitchFamily="34" charset="-128"/>
                <a:cs typeface="Arial Unicode MS" pitchFamily="34" charset="-128"/>
              </a:rPr>
              <a:t>définit la destination (incluant les sous-répertoire) à laquelle le navigateur doit envoyer le cookie.</a:t>
            </a:r>
          </a:p>
          <a:p>
            <a:pPr lvl="1" eaLnBrk="1" hangingPunct="1">
              <a:buFont typeface="Wingdings" pitchFamily="2" charset="2"/>
              <a:buNone/>
            </a:pPr>
            <a:endParaRPr lang="fr-FR" sz="2000" b="1" dirty="0">
              <a:latin typeface="Book Antiqua" pitchFamily="18" charset="0"/>
              <a:ea typeface="Arial Unicode MS" pitchFamily="34" charset="-128"/>
              <a:cs typeface="Arial Unicode MS" pitchFamily="34" charset="-128"/>
            </a:endParaRPr>
          </a:p>
          <a:p>
            <a:pPr lvl="1" eaLnBrk="1" hangingPunct="1"/>
            <a:r>
              <a:rPr lang="fr-FR" sz="2000" b="1" dirty="0">
                <a:latin typeface="Book Antiqua" pitchFamily="18" charset="0"/>
                <a:ea typeface="Arial Unicode MS" pitchFamily="34" charset="-128"/>
                <a:cs typeface="Arial Unicode MS" pitchFamily="34" charset="-128"/>
              </a:rPr>
              <a:t>Domain set :</a:t>
            </a:r>
            <a:r>
              <a:rPr lang="fr-FR" sz="2000" dirty="0">
                <a:latin typeface="Book Antiqua" pitchFamily="18" charset="0"/>
                <a:ea typeface="Arial Unicode MS" pitchFamily="34" charset="-128"/>
                <a:cs typeface="Arial Unicode MS" pitchFamily="34" charset="-128"/>
              </a:rPr>
              <a:t> le nom du domaine à partir duquel peuvent être lus les cookies. </a:t>
            </a:r>
          </a:p>
          <a:p>
            <a:pPr lvl="2" eaLnBrk="1" hangingPunct="1"/>
            <a:r>
              <a:rPr lang="fr-FR" sz="1800" dirty="0">
                <a:latin typeface="Book Antiqua" pitchFamily="18" charset="0"/>
                <a:ea typeface="Arial Unicode MS" pitchFamily="34" charset="-128"/>
                <a:cs typeface="Arial Unicode MS" pitchFamily="34" charset="-128"/>
              </a:rPr>
              <a:t>On peut aussi utiliser la variable d’environnement $SERVER_NAME à la place.</a:t>
            </a:r>
          </a:p>
          <a:p>
            <a:pPr lvl="1" eaLnBrk="1" hangingPunct="1">
              <a:buFont typeface="Wingdings" pitchFamily="2" charset="2"/>
              <a:buNone/>
            </a:pPr>
            <a:endParaRPr lang="fr-FR" sz="1800" dirty="0">
              <a:latin typeface="Book Antiqua" pitchFamily="18" charset="0"/>
              <a:ea typeface="Arial Unicode MS" pitchFamily="34" charset="-128"/>
              <a:cs typeface="Arial Unicode MS" pitchFamily="34" charset="-128"/>
            </a:endParaRPr>
          </a:p>
          <a:p>
            <a:pPr lvl="1" eaLnBrk="1" hangingPunct="1"/>
            <a:r>
              <a:rPr lang="fr-FR" sz="2000" b="1" dirty="0">
                <a:latin typeface="Book Antiqua" pitchFamily="18" charset="0"/>
                <a:cs typeface="Times New Roman" pitchFamily="18" charset="0"/>
              </a:rPr>
              <a:t>Secure :</a:t>
            </a:r>
            <a:r>
              <a:rPr lang="fr-FR" sz="2000" dirty="0">
                <a:latin typeface="Book Antiqua" pitchFamily="18" charset="0"/>
                <a:cs typeface="Times New Roman" pitchFamily="18" charset="0"/>
              </a:rPr>
              <a:t> un nombre qui vaut 0 si la connexion n’est pas sécurisée, sinon, il vaut 1 pour une connexion sécurisée</a:t>
            </a:r>
            <a:r>
              <a:rPr lang="fr-FR" dirty="0">
                <a:latin typeface="Book Antiqua" pitchFamily="18" charset="0"/>
                <a:cs typeface="Times New Roman" pitchFamily="18" charset="0"/>
              </a:rPr>
              <a:t> </a:t>
            </a:r>
            <a:endParaRPr lang="fr-FR" dirty="0"/>
          </a:p>
          <a:p>
            <a:pPr lvl="1" eaLnBrk="1" hangingPunct="1"/>
            <a:endParaRPr lang="fr-FR" dirty="0"/>
          </a:p>
        </p:txBody>
      </p:sp>
      <p:sp>
        <p:nvSpPr>
          <p:cNvPr id="6" name="Rectangle 2"/>
          <p:cNvSpPr>
            <a:spLocks noGrp="1" noChangeArrowheads="1"/>
          </p:cNvSpPr>
          <p:nvPr>
            <p:ph type="title"/>
          </p:nvPr>
        </p:nvSpPr>
        <p:spPr>
          <a:xfrm>
            <a:off x="1240833" y="-24"/>
            <a:ext cx="9782801" cy="893746"/>
          </a:xfrm>
        </p:spPr>
        <p:txBody>
          <a:bodyPr/>
          <a:lstStyle/>
          <a:p>
            <a:pPr eaLnBrk="1" fontAlgn="auto" hangingPunct="1">
              <a:spcAft>
                <a:spcPts val="0"/>
              </a:spcAft>
              <a:defRPr/>
            </a:pPr>
            <a:r>
              <a:rPr lang="fr-FR" dirty="0">
                <a:latin typeface="Book Antiqua" pitchFamily="18" charset="0"/>
                <a:cs typeface="Times New Roman" pitchFamily="18" charset="0"/>
              </a:rPr>
              <a:t>Les cookies</a:t>
            </a:r>
            <a:endParaRPr lang="en-GB" dirty="0"/>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Rectangle 3"/>
          <p:cNvSpPr>
            <a:spLocks noGrp="1" noChangeArrowheads="1"/>
          </p:cNvSpPr>
          <p:nvPr>
            <p:ph sz="quarter" idx="1"/>
          </p:nvPr>
        </p:nvSpPr>
        <p:spPr>
          <a:xfrm>
            <a:off x="1236628" y="1219200"/>
            <a:ext cx="10749050" cy="5638800"/>
          </a:xfrm>
        </p:spPr>
        <p:txBody>
          <a:bodyPr>
            <a:normAutofit/>
          </a:bodyPr>
          <a:lstStyle/>
          <a:p>
            <a:pPr marL="274320" indent="-274320" eaLnBrk="1" fontAlgn="auto" hangingPunct="1">
              <a:lnSpc>
                <a:spcPct val="90000"/>
              </a:lnSpc>
              <a:spcAft>
                <a:spcPts val="0"/>
              </a:spcAft>
              <a:buFont typeface="Wingdings"/>
              <a:buChar char=""/>
              <a:defRPr/>
            </a:pPr>
            <a:r>
              <a:rPr lang="fr-FR" sz="2000" dirty="0">
                <a:latin typeface="Book Antiqua" pitchFamily="18" charset="0"/>
                <a:cs typeface="Times New Roman" pitchFamily="18" charset="0"/>
              </a:rPr>
              <a:t>Lecture de cookies</a:t>
            </a:r>
            <a:r>
              <a:rPr lang="en-GB" sz="2000" dirty="0"/>
              <a:t> </a:t>
            </a:r>
          </a:p>
          <a:p>
            <a:pPr marL="274320" indent="-274320" eaLnBrk="1" fontAlgn="auto" hangingPunct="1">
              <a:lnSpc>
                <a:spcPct val="90000"/>
              </a:lnSpc>
              <a:spcAft>
                <a:spcPts val="0"/>
              </a:spcAft>
              <a:buFont typeface="Wingdings" pitchFamily="2" charset="2"/>
              <a:buNone/>
              <a:defRPr/>
            </a:pPr>
            <a:endParaRPr lang="fr-FR" sz="700" dirty="0"/>
          </a:p>
          <a:p>
            <a:pPr marL="640080" lvl="1" indent="-274320" eaLnBrk="1" fontAlgn="auto" hangingPunct="1">
              <a:lnSpc>
                <a:spcPct val="90000"/>
              </a:lnSpc>
              <a:spcAft>
                <a:spcPts val="0"/>
              </a:spcAft>
              <a:buFont typeface="Wingdings 2"/>
              <a:buChar char=""/>
              <a:defRPr/>
            </a:pPr>
            <a:r>
              <a:rPr lang="fr-FR" sz="1800" dirty="0">
                <a:latin typeface="Book Antiqua" pitchFamily="18" charset="0"/>
                <a:cs typeface="Times New Roman" pitchFamily="18" charset="0"/>
              </a:rPr>
              <a:t>Les cookies sont accessibles dans le tableau associatif </a:t>
            </a:r>
            <a:r>
              <a:rPr lang="fr-FR" sz="1800" dirty="0">
                <a:cs typeface="Times New Roman" pitchFamily="18" charset="0"/>
              </a:rPr>
              <a:t>$_COOKIE</a:t>
            </a:r>
            <a:endParaRPr lang="fr-FR" sz="1800" dirty="0">
              <a:latin typeface="Book Antiqua" pitchFamily="18" charset="0"/>
              <a:cs typeface="Times New Roman" pitchFamily="18" charset="0"/>
            </a:endParaRPr>
          </a:p>
          <a:p>
            <a:pPr marL="640080" lvl="1" indent="-274320" eaLnBrk="1" fontAlgn="auto" hangingPunct="1">
              <a:lnSpc>
                <a:spcPct val="90000"/>
              </a:lnSpc>
              <a:spcAft>
                <a:spcPts val="0"/>
              </a:spcAft>
              <a:buFont typeface="Wingdings" pitchFamily="2" charset="2"/>
              <a:buNone/>
              <a:defRPr/>
            </a:pPr>
            <a:endParaRPr lang="fr-FR" sz="700" dirty="0">
              <a:latin typeface="Book Antiqua" pitchFamily="18" charset="0"/>
              <a:cs typeface="Times New Roman" pitchFamily="18" charset="0"/>
            </a:endParaRPr>
          </a:p>
          <a:p>
            <a:pPr lvl="2" indent="-182880" eaLnBrk="1" fontAlgn="auto" hangingPunct="1">
              <a:lnSpc>
                <a:spcPct val="90000"/>
              </a:lnSpc>
              <a:spcAft>
                <a:spcPts val="0"/>
              </a:spcAft>
              <a:buClr>
                <a:schemeClr val="accent1">
                  <a:shade val="75000"/>
                </a:schemeClr>
              </a:buClr>
              <a:buFont typeface="Wingdings"/>
              <a:buChar char=""/>
              <a:defRPr/>
            </a:pPr>
            <a:r>
              <a:rPr lang="fr-FR" sz="1800" dirty="0">
                <a:latin typeface="Book Antiqua" pitchFamily="18" charset="0"/>
                <a:cs typeface="Times New Roman" pitchFamily="18" charset="0"/>
              </a:rPr>
              <a:t>Si celui-ci visite une des pages PHP de ce même domaine dont le chemin est inclut dans le paramètre chemin (si le chemin est / le cookie est valide pour toutes les pages de ce  site).</a:t>
            </a:r>
          </a:p>
          <a:p>
            <a:pPr lvl="2" indent="-182880" eaLnBrk="1" fontAlgn="auto" hangingPunct="1">
              <a:lnSpc>
                <a:spcPct val="90000"/>
              </a:lnSpc>
              <a:spcAft>
                <a:spcPts val="0"/>
              </a:spcAft>
              <a:buClr>
                <a:schemeClr val="accent1">
                  <a:shade val="75000"/>
                </a:schemeClr>
              </a:buClr>
              <a:buFont typeface="Wingdings" pitchFamily="2" charset="2"/>
              <a:buNone/>
              <a:defRPr/>
            </a:pPr>
            <a:endParaRPr lang="fr-FR" sz="700" dirty="0">
              <a:latin typeface="Book Antiqua" pitchFamily="18" charset="0"/>
              <a:cs typeface="Times New Roman" pitchFamily="18" charset="0"/>
            </a:endParaRPr>
          </a:p>
          <a:p>
            <a:pPr lvl="2" indent="-182880" eaLnBrk="1" fontAlgn="auto" hangingPunct="1">
              <a:lnSpc>
                <a:spcPct val="90000"/>
              </a:lnSpc>
              <a:spcAft>
                <a:spcPts val="0"/>
              </a:spcAft>
              <a:buClr>
                <a:schemeClr val="accent1">
                  <a:shade val="75000"/>
                </a:schemeClr>
              </a:buClr>
              <a:buFont typeface="Wingdings"/>
              <a:buChar char=""/>
              <a:defRPr/>
            </a:pPr>
            <a:r>
              <a:rPr lang="fr-FR" sz="1800" dirty="0">
                <a:latin typeface="Book Antiqua" pitchFamily="18" charset="0"/>
                <a:cs typeface="Times New Roman" pitchFamily="18" charset="0"/>
              </a:rPr>
              <a:t>Il faut d’abord vérifier l’existence des variables dont les noms et les valeurs ont été définis lors de la création du cookie. </a:t>
            </a:r>
          </a:p>
          <a:p>
            <a:pPr lvl="2" indent="-182880" eaLnBrk="1" fontAlgn="auto" hangingPunct="1">
              <a:lnSpc>
                <a:spcPct val="90000"/>
              </a:lnSpc>
              <a:spcAft>
                <a:spcPts val="0"/>
              </a:spcAft>
              <a:buClr>
                <a:schemeClr val="accent1">
                  <a:shade val="75000"/>
                </a:schemeClr>
              </a:buClr>
              <a:buFont typeface="Wingdings" pitchFamily="2" charset="2"/>
              <a:buNone/>
              <a:defRPr/>
            </a:pPr>
            <a:endParaRPr lang="fr-FR" sz="700" dirty="0">
              <a:latin typeface="Book Antiqua" pitchFamily="18" charset="0"/>
              <a:cs typeface="Times New Roman" pitchFamily="18" charset="0"/>
            </a:endParaRPr>
          </a:p>
          <a:p>
            <a:pPr marL="1188720" lvl="3" indent="-182880" eaLnBrk="1" fontAlgn="auto" hangingPunct="1">
              <a:lnSpc>
                <a:spcPct val="90000"/>
              </a:lnSpc>
              <a:spcAft>
                <a:spcPts val="0"/>
              </a:spcAft>
              <a:buClr>
                <a:schemeClr val="accent1">
                  <a:tint val="60000"/>
                </a:schemeClr>
              </a:buClr>
              <a:buFont typeface="Wingdings"/>
              <a:buChar char=""/>
              <a:defRPr/>
            </a:pPr>
            <a:r>
              <a:rPr lang="fr-FR" sz="1600" dirty="0">
                <a:latin typeface="Book Antiqua" pitchFamily="18" charset="0"/>
                <a:cs typeface="Times New Roman" pitchFamily="18" charset="0"/>
              </a:rPr>
              <a:t> Cette vérification s’effectue grâce à la fonction </a:t>
            </a:r>
            <a:r>
              <a:rPr lang="fr-FR" sz="1600" dirty="0" err="1">
                <a:solidFill>
                  <a:schemeClr val="hlink"/>
                </a:solidFill>
                <a:latin typeface="Book Antiqua" pitchFamily="18" charset="0"/>
                <a:cs typeface="Times New Roman" pitchFamily="18" charset="0"/>
              </a:rPr>
              <a:t>isset</a:t>
            </a:r>
            <a:r>
              <a:rPr lang="fr-FR" sz="1600" dirty="0">
                <a:solidFill>
                  <a:schemeClr val="hlink"/>
                </a:solidFill>
                <a:latin typeface="Book Antiqua" pitchFamily="18" charset="0"/>
                <a:cs typeface="Times New Roman" pitchFamily="18" charset="0"/>
              </a:rPr>
              <a:t>(</a:t>
            </a:r>
            <a:r>
              <a:rPr lang="fr-FR" sz="1600" i="1" dirty="0">
                <a:latin typeface="Arial" pitchFamily="34" charset="0"/>
                <a:cs typeface="Times New Roman" pitchFamily="18" charset="0"/>
              </a:rPr>
              <a:t>$_COOKIE[</a:t>
            </a:r>
            <a:r>
              <a:rPr lang="fr-FR" sz="1400" dirty="0">
                <a:latin typeface="Courier New" pitchFamily="49" charset="0"/>
                <a:ea typeface="Arial Unicode MS" pitchFamily="34" charset="-128"/>
                <a:cs typeface="Arial Unicode MS" pitchFamily="34" charset="-128"/>
              </a:rPr>
              <a:t>"</a:t>
            </a:r>
            <a:r>
              <a:rPr lang="fr-FR" sz="1600" dirty="0" err="1">
                <a:solidFill>
                  <a:schemeClr val="hlink"/>
                </a:solidFill>
                <a:latin typeface="Book Antiqua" pitchFamily="18" charset="0"/>
                <a:cs typeface="Times New Roman" pitchFamily="18" charset="0"/>
              </a:rPr>
              <a:t>nom_var</a:t>
            </a:r>
            <a:r>
              <a:rPr lang="fr-FR" sz="1400" dirty="0">
                <a:latin typeface="Courier New" pitchFamily="49" charset="0"/>
                <a:ea typeface="Arial Unicode MS" pitchFamily="34" charset="-128"/>
                <a:cs typeface="Arial Unicode MS" pitchFamily="34" charset="-128"/>
              </a:rPr>
              <a:t>"]</a:t>
            </a:r>
            <a:r>
              <a:rPr lang="fr-FR" sz="1600" dirty="0">
                <a:solidFill>
                  <a:schemeClr val="hlink"/>
                </a:solidFill>
                <a:latin typeface="Book Antiqua" pitchFamily="18" charset="0"/>
                <a:cs typeface="Times New Roman" pitchFamily="18" charset="0"/>
              </a:rPr>
              <a:t>)</a:t>
            </a:r>
            <a:r>
              <a:rPr lang="fr-FR" sz="1600" dirty="0">
                <a:latin typeface="Book Antiqua" pitchFamily="18" charset="0"/>
                <a:cs typeface="Times New Roman" pitchFamily="18" charset="0"/>
              </a:rPr>
              <a:t> qui renvoie </a:t>
            </a:r>
            <a:r>
              <a:rPr lang="fr-FR" sz="1600" dirty="0" err="1">
                <a:latin typeface="Book Antiqua" pitchFamily="18" charset="0"/>
                <a:cs typeface="Times New Roman" pitchFamily="18" charset="0"/>
              </a:rPr>
              <a:t>true</a:t>
            </a:r>
            <a:r>
              <a:rPr lang="fr-FR" sz="1600" dirty="0">
                <a:latin typeface="Book Antiqua" pitchFamily="18" charset="0"/>
                <a:cs typeface="Times New Roman" pitchFamily="18" charset="0"/>
              </a:rPr>
              <a:t> si la variable </a:t>
            </a:r>
            <a:r>
              <a:rPr lang="fr-FR" sz="1600" dirty="0">
                <a:solidFill>
                  <a:schemeClr val="hlink"/>
                </a:solidFill>
                <a:latin typeface="Book Antiqua" pitchFamily="18" charset="0"/>
                <a:cs typeface="Times New Roman" pitchFamily="18" charset="0"/>
              </a:rPr>
              <a:t>$</a:t>
            </a:r>
            <a:r>
              <a:rPr lang="fr-FR" sz="1600" dirty="0" err="1">
                <a:solidFill>
                  <a:schemeClr val="hlink"/>
                </a:solidFill>
                <a:latin typeface="Book Antiqua" pitchFamily="18" charset="0"/>
                <a:cs typeface="Times New Roman" pitchFamily="18" charset="0"/>
              </a:rPr>
              <a:t>nom_var</a:t>
            </a:r>
            <a:r>
              <a:rPr lang="fr-FR" sz="1600" dirty="0">
                <a:latin typeface="Book Antiqua" pitchFamily="18" charset="0"/>
                <a:cs typeface="Times New Roman" pitchFamily="18" charset="0"/>
              </a:rPr>
              <a:t> existe et false sinon.</a:t>
            </a:r>
            <a:r>
              <a:rPr lang="en-GB" sz="1600" dirty="0">
                <a:latin typeface="Book Antiqua" pitchFamily="18" charset="0"/>
                <a:cs typeface="Times New Roman" pitchFamily="18" charset="0"/>
              </a:rPr>
              <a:t> </a:t>
            </a:r>
            <a:endParaRPr lang="fr-FR" sz="1600" dirty="0">
              <a:latin typeface="Book Antiqua" pitchFamily="18" charset="0"/>
              <a:cs typeface="Times New Roman" pitchFamily="18" charset="0"/>
            </a:endParaRPr>
          </a:p>
          <a:p>
            <a:pPr marL="640080" lvl="1" indent="-274320" eaLnBrk="1" fontAlgn="auto" hangingPunct="1">
              <a:lnSpc>
                <a:spcPct val="90000"/>
              </a:lnSpc>
              <a:spcAft>
                <a:spcPts val="0"/>
              </a:spcAft>
              <a:buFont typeface="Wingdings" pitchFamily="2" charset="2"/>
              <a:buNone/>
              <a:defRPr/>
            </a:pPr>
            <a:endParaRPr lang="fr-FR" sz="700" dirty="0">
              <a:solidFill>
                <a:srgbClr val="FFCC00"/>
              </a:solidFill>
              <a:effectLst>
                <a:outerShdw blurRad="38100" dist="38100" dir="2700000" algn="tl">
                  <a:srgbClr val="000000"/>
                </a:outerShdw>
              </a:effectLst>
              <a:latin typeface="Book Antiqua" pitchFamily="18" charset="0"/>
              <a:ea typeface="Arial Unicode MS" pitchFamily="34" charset="-128"/>
              <a:cs typeface="Arial Unicode MS" pitchFamily="34" charset="-128"/>
            </a:endParaRPr>
          </a:p>
          <a:p>
            <a:pPr marL="1188720" lvl="3" indent="-182880" algn="just" eaLnBrk="1" fontAlgn="auto" hangingPunct="1">
              <a:lnSpc>
                <a:spcPct val="90000"/>
              </a:lnSpc>
              <a:spcAft>
                <a:spcPts val="0"/>
              </a:spcAft>
              <a:buClr>
                <a:schemeClr val="accent1">
                  <a:tint val="60000"/>
                </a:schemeClr>
              </a:buClr>
              <a:buFontTx/>
              <a:buNone/>
              <a:defRPr/>
            </a:pPr>
            <a:r>
              <a:rPr lang="fr-FR" sz="1400" dirty="0">
                <a:latin typeface="Courier New" pitchFamily="49" charset="0"/>
                <a:ea typeface="Arial Unicode MS" pitchFamily="34" charset="-128"/>
                <a:cs typeface="Arial Unicode MS" pitchFamily="34" charset="-128"/>
              </a:rPr>
              <a:t>&lt;?</a:t>
            </a:r>
            <a:r>
              <a:rPr lang="fr-FR" sz="1400" dirty="0" err="1">
                <a:latin typeface="Courier New" pitchFamily="49" charset="0"/>
                <a:ea typeface="Arial Unicode MS" pitchFamily="34" charset="-128"/>
                <a:cs typeface="Arial Unicode MS" pitchFamily="34" charset="-128"/>
              </a:rPr>
              <a:t>php</a:t>
            </a:r>
            <a:endParaRPr lang="fr-FR" sz="1400" dirty="0">
              <a:solidFill>
                <a:srgbClr val="FFCC00"/>
              </a:solidFill>
              <a:latin typeface="Courier New" pitchFamily="49" charset="0"/>
              <a:ea typeface="Arial Unicode MS" pitchFamily="34" charset="-128"/>
              <a:cs typeface="Arial Unicode MS" pitchFamily="34" charset="-128"/>
            </a:endParaRPr>
          </a:p>
          <a:p>
            <a:pPr marL="1188720" lvl="3" indent="-182880" algn="just" eaLnBrk="1" fontAlgn="auto" hangingPunct="1">
              <a:lnSpc>
                <a:spcPct val="90000"/>
              </a:lnSpc>
              <a:spcAft>
                <a:spcPts val="0"/>
              </a:spcAft>
              <a:buClr>
                <a:schemeClr val="accent1">
                  <a:tint val="60000"/>
                </a:schemeClr>
              </a:buClr>
              <a:buFontTx/>
              <a:buNone/>
              <a:defRPr/>
            </a:pPr>
            <a:r>
              <a:rPr lang="en-GB" sz="1400" dirty="0">
                <a:solidFill>
                  <a:schemeClr val="hlink"/>
                </a:solidFill>
                <a:latin typeface="Courier New" pitchFamily="49" charset="0"/>
                <a:ea typeface="Arial Unicode MS" pitchFamily="34" charset="-128"/>
                <a:cs typeface="Arial Unicode MS" pitchFamily="34" charset="-128"/>
              </a:rPr>
              <a:t>if (</a:t>
            </a:r>
            <a:r>
              <a:rPr lang="fr-FR" sz="1600" dirty="0" err="1">
                <a:solidFill>
                  <a:schemeClr val="hlink"/>
                </a:solidFill>
                <a:latin typeface="Book Antiqua" pitchFamily="18" charset="0"/>
                <a:cs typeface="Times New Roman" pitchFamily="18" charset="0"/>
              </a:rPr>
              <a:t>isset</a:t>
            </a:r>
            <a:r>
              <a:rPr lang="fr-FR" sz="1600" dirty="0">
                <a:solidFill>
                  <a:schemeClr val="hlink"/>
                </a:solidFill>
                <a:latin typeface="Book Antiqua" pitchFamily="18" charset="0"/>
                <a:cs typeface="Times New Roman" pitchFamily="18" charset="0"/>
              </a:rPr>
              <a:t>(</a:t>
            </a:r>
            <a:r>
              <a:rPr lang="fr-FR" sz="1600" i="1" dirty="0">
                <a:latin typeface="Arial" pitchFamily="34" charset="0"/>
                <a:cs typeface="Times New Roman" pitchFamily="18" charset="0"/>
              </a:rPr>
              <a:t>$_COOKIE[</a:t>
            </a:r>
            <a:r>
              <a:rPr lang="fr-FR" sz="1400" dirty="0">
                <a:latin typeface="Courier New" pitchFamily="49" charset="0"/>
                <a:ea typeface="Arial Unicode MS" pitchFamily="34" charset="-128"/>
                <a:cs typeface="Arial Unicode MS" pitchFamily="34" charset="-128"/>
              </a:rPr>
              <a:t>"</a:t>
            </a:r>
            <a:r>
              <a:rPr lang="fr-FR" sz="1600" dirty="0" err="1">
                <a:solidFill>
                  <a:schemeClr val="hlink"/>
                </a:solidFill>
                <a:latin typeface="Book Antiqua" pitchFamily="18" charset="0"/>
                <a:cs typeface="Times New Roman" pitchFamily="18" charset="0"/>
              </a:rPr>
              <a:t>nom_var</a:t>
            </a:r>
            <a:r>
              <a:rPr lang="fr-FR" sz="1400" dirty="0">
                <a:latin typeface="Courier New" pitchFamily="49" charset="0"/>
                <a:ea typeface="Arial Unicode MS" pitchFamily="34" charset="-128"/>
                <a:cs typeface="Arial Unicode MS" pitchFamily="34" charset="-128"/>
              </a:rPr>
              <a:t>"]</a:t>
            </a:r>
            <a:r>
              <a:rPr lang="en-GB" sz="1400" dirty="0">
                <a:latin typeface="Courier New" pitchFamily="49" charset="0"/>
                <a:ea typeface="Arial Unicode MS" pitchFamily="34" charset="-128"/>
                <a:cs typeface="Arial Unicode MS" pitchFamily="34" charset="-128"/>
              </a:rPr>
              <a:t>{</a:t>
            </a:r>
            <a:endParaRPr lang="fr-FR" sz="1400" dirty="0">
              <a:latin typeface="Courier New" pitchFamily="49" charset="0"/>
              <a:ea typeface="Arial Unicode MS" pitchFamily="34" charset="-128"/>
              <a:cs typeface="Arial Unicode MS" pitchFamily="34" charset="-128"/>
            </a:endParaRPr>
          </a:p>
          <a:p>
            <a:pPr marL="1188720" lvl="3" indent="-182880" algn="just" eaLnBrk="1" fontAlgn="auto" hangingPunct="1">
              <a:lnSpc>
                <a:spcPct val="90000"/>
              </a:lnSpc>
              <a:spcAft>
                <a:spcPts val="0"/>
              </a:spcAft>
              <a:buClr>
                <a:schemeClr val="accent1">
                  <a:tint val="60000"/>
                </a:schemeClr>
              </a:buClr>
              <a:buFontTx/>
              <a:buNone/>
              <a:defRPr/>
            </a:pPr>
            <a:r>
              <a:rPr lang="fr-FR" sz="1400" dirty="0" err="1">
                <a:latin typeface="Courier New" pitchFamily="49" charset="0"/>
                <a:ea typeface="Arial Unicode MS" pitchFamily="34" charset="-128"/>
                <a:cs typeface="Arial Unicode MS" pitchFamily="34" charset="-128"/>
              </a:rPr>
              <a:t>echo</a:t>
            </a:r>
            <a:r>
              <a:rPr lang="fr-FR" sz="1400" dirty="0">
                <a:latin typeface="Courier New" pitchFamily="49" charset="0"/>
                <a:ea typeface="Arial Unicode MS" pitchFamily="34" charset="-128"/>
                <a:cs typeface="Arial Unicode MS" pitchFamily="34" charset="-128"/>
              </a:rPr>
              <a:t> "&lt;h2&gt; Bonjour </a:t>
            </a:r>
            <a:r>
              <a:rPr lang="fr-FR" sz="1600" dirty="0" err="1">
                <a:solidFill>
                  <a:schemeClr val="hlink"/>
                </a:solidFill>
                <a:latin typeface="Book Antiqua" pitchFamily="18" charset="0"/>
                <a:cs typeface="Times New Roman" pitchFamily="18" charset="0"/>
              </a:rPr>
              <a:t>isset</a:t>
            </a:r>
            <a:r>
              <a:rPr lang="fr-FR" sz="1600" dirty="0">
                <a:solidFill>
                  <a:schemeClr val="hlink"/>
                </a:solidFill>
                <a:latin typeface="Book Antiqua" pitchFamily="18" charset="0"/>
                <a:cs typeface="Times New Roman" pitchFamily="18" charset="0"/>
              </a:rPr>
              <a:t>(</a:t>
            </a:r>
            <a:r>
              <a:rPr lang="fr-FR" sz="1600" i="1" dirty="0">
                <a:latin typeface="Arial" pitchFamily="34" charset="0"/>
                <a:cs typeface="Times New Roman" pitchFamily="18" charset="0"/>
              </a:rPr>
              <a:t>$_COOKIE[</a:t>
            </a:r>
            <a:r>
              <a:rPr lang="fr-FR" sz="1400" dirty="0">
                <a:latin typeface="Courier New" pitchFamily="49" charset="0"/>
                <a:ea typeface="Arial Unicode MS" pitchFamily="34" charset="-128"/>
                <a:cs typeface="Arial Unicode MS" pitchFamily="34" charset="-128"/>
              </a:rPr>
              <a:t>"</a:t>
            </a:r>
            <a:r>
              <a:rPr lang="fr-FR" sz="1600" dirty="0" err="1">
                <a:solidFill>
                  <a:schemeClr val="hlink"/>
                </a:solidFill>
                <a:latin typeface="Book Antiqua" pitchFamily="18" charset="0"/>
                <a:cs typeface="Times New Roman" pitchFamily="18" charset="0"/>
              </a:rPr>
              <a:t>nom_var</a:t>
            </a:r>
            <a:r>
              <a:rPr lang="fr-FR" sz="1400" dirty="0">
                <a:latin typeface="Courier New" pitchFamily="49" charset="0"/>
                <a:ea typeface="Arial Unicode MS" pitchFamily="34" charset="-128"/>
                <a:cs typeface="Arial Unicode MS" pitchFamily="34" charset="-128"/>
              </a:rPr>
              <a:t>"]&lt;/h2&gt;" ;}</a:t>
            </a:r>
          </a:p>
          <a:p>
            <a:pPr marL="1188720" lvl="3" indent="-182880" algn="just" eaLnBrk="1" fontAlgn="auto" hangingPunct="1">
              <a:lnSpc>
                <a:spcPct val="90000"/>
              </a:lnSpc>
              <a:spcAft>
                <a:spcPts val="0"/>
              </a:spcAft>
              <a:buClr>
                <a:schemeClr val="accent1">
                  <a:tint val="60000"/>
                </a:schemeClr>
              </a:buClr>
              <a:buFontTx/>
              <a:buNone/>
              <a:defRPr/>
            </a:pPr>
            <a:r>
              <a:rPr lang="fr-FR" sz="1400" dirty="0" err="1">
                <a:latin typeface="Courier New" pitchFamily="49" charset="0"/>
                <a:ea typeface="Arial Unicode MS" pitchFamily="34" charset="-128"/>
                <a:cs typeface="Arial Unicode MS" pitchFamily="34" charset="-128"/>
              </a:rPr>
              <a:t>else</a:t>
            </a:r>
            <a:r>
              <a:rPr lang="fr-FR" sz="1400" dirty="0">
                <a:latin typeface="Courier New" pitchFamily="49" charset="0"/>
                <a:ea typeface="Arial Unicode MS" pitchFamily="34" charset="-128"/>
                <a:cs typeface="Arial Unicode MS" pitchFamily="34" charset="-128"/>
              </a:rPr>
              <a:t> </a:t>
            </a:r>
            <a:r>
              <a:rPr lang="fr-FR" sz="1400" dirty="0" err="1">
                <a:latin typeface="Courier New" pitchFamily="49" charset="0"/>
                <a:ea typeface="Arial Unicode MS" pitchFamily="34" charset="-128"/>
                <a:cs typeface="Arial Unicode MS" pitchFamily="34" charset="-128"/>
              </a:rPr>
              <a:t>echo</a:t>
            </a:r>
            <a:r>
              <a:rPr lang="fr-FR" sz="1400" dirty="0">
                <a:latin typeface="Courier New" pitchFamily="49" charset="0"/>
                <a:ea typeface="Arial Unicode MS" pitchFamily="34" charset="-128"/>
                <a:cs typeface="Arial Unicode MS" pitchFamily="34" charset="-128"/>
              </a:rPr>
              <a:t> "pas de cookie" ;</a:t>
            </a:r>
          </a:p>
          <a:p>
            <a:pPr marL="1188720" lvl="3" indent="-182880" algn="just" eaLnBrk="1" fontAlgn="auto" hangingPunct="1">
              <a:lnSpc>
                <a:spcPct val="90000"/>
              </a:lnSpc>
              <a:spcAft>
                <a:spcPts val="0"/>
              </a:spcAft>
              <a:buClr>
                <a:schemeClr val="accent1">
                  <a:tint val="60000"/>
                </a:schemeClr>
              </a:buClr>
              <a:buFontTx/>
              <a:buNone/>
              <a:defRPr/>
            </a:pPr>
            <a:r>
              <a:rPr lang="fr-FR" sz="1400" dirty="0">
                <a:latin typeface="Courier New" pitchFamily="49" charset="0"/>
                <a:ea typeface="Arial Unicode MS" pitchFamily="34" charset="-128"/>
                <a:cs typeface="Arial Unicode MS" pitchFamily="34" charset="-128"/>
              </a:rPr>
              <a:t>?&gt;</a:t>
            </a:r>
            <a:endParaRPr lang="en-GB" sz="1400" dirty="0">
              <a:latin typeface="Courier New" pitchFamily="49" charset="0"/>
              <a:ea typeface="Arial Unicode MS" pitchFamily="34" charset="-128"/>
              <a:cs typeface="Arial Unicode MS" pitchFamily="34" charset="-128"/>
            </a:endParaRPr>
          </a:p>
        </p:txBody>
      </p:sp>
      <p:sp>
        <p:nvSpPr>
          <p:cNvPr id="6" name="Rectangle 2"/>
          <p:cNvSpPr>
            <a:spLocks noGrp="1" noChangeArrowheads="1"/>
          </p:cNvSpPr>
          <p:nvPr>
            <p:ph type="title"/>
          </p:nvPr>
        </p:nvSpPr>
        <p:spPr>
          <a:xfrm>
            <a:off x="1240833" y="-24"/>
            <a:ext cx="9782801" cy="893746"/>
          </a:xfrm>
        </p:spPr>
        <p:txBody>
          <a:bodyPr/>
          <a:lstStyle/>
          <a:p>
            <a:pPr eaLnBrk="1" fontAlgn="auto" hangingPunct="1">
              <a:spcAft>
                <a:spcPts val="0"/>
              </a:spcAft>
              <a:defRPr/>
            </a:pPr>
            <a:r>
              <a:rPr lang="fr-FR" dirty="0">
                <a:latin typeface="Book Antiqua" pitchFamily="18" charset="0"/>
                <a:cs typeface="Times New Roman" pitchFamily="18" charset="0"/>
              </a:rPr>
              <a:t>Les cookies</a:t>
            </a:r>
            <a:endParaRPr lang="en-GB" dirty="0"/>
          </a:p>
        </p:txBody>
      </p:sp>
    </p:spTree>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sz="quarter" idx="1"/>
          </p:nvPr>
        </p:nvSpPr>
        <p:spPr>
          <a:xfrm>
            <a:off x="1500163" y="1447800"/>
            <a:ext cx="10383941" cy="4800600"/>
          </a:xfrm>
        </p:spPr>
        <p:txBody>
          <a:bodyPr/>
          <a:lstStyle/>
          <a:p>
            <a:pPr eaLnBrk="1" hangingPunct="1"/>
            <a:r>
              <a:rPr lang="fr-FR" dirty="0">
                <a:latin typeface="Book Antiqua" pitchFamily="18" charset="0"/>
                <a:cs typeface="Arial" pitchFamily="34" charset="0"/>
              </a:rPr>
              <a:t>Supprimer un cookie</a:t>
            </a:r>
            <a:r>
              <a:rPr lang="en-GB" sz="2800" dirty="0"/>
              <a:t> </a:t>
            </a:r>
            <a:endParaRPr lang="fr-FR" sz="2800" dirty="0"/>
          </a:p>
          <a:p>
            <a:pPr lvl="1" eaLnBrk="1" hangingPunct="1"/>
            <a:r>
              <a:rPr lang="fr-FR" sz="2000" dirty="0">
                <a:latin typeface="Book Antiqua" pitchFamily="18" charset="0"/>
                <a:cs typeface="Times New Roman" pitchFamily="18" charset="0"/>
              </a:rPr>
              <a:t>Il suffit de renvoyer le cookie grâce à la fonction </a:t>
            </a:r>
            <a:r>
              <a:rPr lang="fr-FR" sz="2000" dirty="0" err="1">
                <a:latin typeface="Book Antiqua" pitchFamily="18" charset="0"/>
                <a:cs typeface="Times New Roman" pitchFamily="18" charset="0"/>
              </a:rPr>
              <a:t>setcookie</a:t>
            </a:r>
            <a:r>
              <a:rPr lang="fr-FR" sz="2000" dirty="0">
                <a:latin typeface="Book Antiqua" pitchFamily="18" charset="0"/>
                <a:cs typeface="Times New Roman" pitchFamily="18" charset="0"/>
              </a:rPr>
              <a:t>() en spécifiant simplement l'argument </a:t>
            </a:r>
            <a:r>
              <a:rPr lang="fr-FR" sz="2000" dirty="0" err="1">
                <a:latin typeface="Book Antiqua" pitchFamily="18" charset="0"/>
                <a:cs typeface="Times New Roman" pitchFamily="18" charset="0"/>
              </a:rPr>
              <a:t>NomDuCookie</a:t>
            </a:r>
            <a:r>
              <a:rPr lang="en-GB" sz="2000" dirty="0"/>
              <a:t> </a:t>
            </a:r>
          </a:p>
          <a:p>
            <a:pPr lvl="1" eaLnBrk="1" hangingPunct="1">
              <a:buFont typeface="Wingdings" pitchFamily="2" charset="2"/>
              <a:buNone/>
            </a:pPr>
            <a:endParaRPr lang="fr-FR" sz="2000" dirty="0"/>
          </a:p>
          <a:p>
            <a:pPr lvl="2" algn="just" eaLnBrk="1" hangingPunct="1">
              <a:buFont typeface="Wingdings" pitchFamily="2" charset="2"/>
              <a:buNone/>
            </a:pPr>
            <a:r>
              <a:rPr lang="en-GB" sz="1800" dirty="0">
                <a:latin typeface="Courier New" pitchFamily="49" charset="0"/>
                <a:ea typeface="Arial Unicode MS" pitchFamily="34" charset="-128"/>
                <a:cs typeface="Arial Unicode MS" pitchFamily="34" charset="-128"/>
              </a:rPr>
              <a:t>&lt;?</a:t>
            </a:r>
            <a:r>
              <a:rPr lang="en-GB" sz="1800" dirty="0" err="1">
                <a:latin typeface="Courier New" pitchFamily="49" charset="0"/>
                <a:ea typeface="Arial Unicode MS" pitchFamily="34" charset="-128"/>
                <a:cs typeface="Arial Unicode MS" pitchFamily="34" charset="-128"/>
              </a:rPr>
              <a:t>php</a:t>
            </a:r>
            <a:endParaRPr lang="fr-FR" sz="1800" dirty="0">
              <a:latin typeface="Courier New" pitchFamily="49" charset="0"/>
              <a:ea typeface="Arial Unicode MS" pitchFamily="34" charset="-128"/>
              <a:cs typeface="Arial Unicode MS" pitchFamily="34" charset="-128"/>
            </a:endParaRPr>
          </a:p>
          <a:p>
            <a:pPr lvl="2" algn="just" eaLnBrk="1" hangingPunct="1">
              <a:buFont typeface="Wingdings" pitchFamily="2" charset="2"/>
              <a:buNone/>
            </a:pPr>
            <a:r>
              <a:rPr lang="en-GB" sz="1800" dirty="0" err="1">
                <a:latin typeface="Courier New" pitchFamily="49" charset="0"/>
                <a:ea typeface="Arial Unicode MS" pitchFamily="34" charset="-128"/>
                <a:cs typeface="Arial Unicode MS" pitchFamily="34" charset="-128"/>
              </a:rPr>
              <a:t>setcookie</a:t>
            </a:r>
            <a:r>
              <a:rPr lang="en-GB" sz="1800" dirty="0">
                <a:latin typeface="Courier New" pitchFamily="49" charset="0"/>
                <a:ea typeface="Arial Unicode MS" pitchFamily="34" charset="-128"/>
                <a:cs typeface="Arial Unicode MS" pitchFamily="34" charset="-128"/>
              </a:rPr>
              <a:t>("</a:t>
            </a:r>
            <a:r>
              <a:rPr lang="en-GB" sz="1800" dirty="0" err="1">
                <a:latin typeface="Courier New" pitchFamily="49" charset="0"/>
                <a:ea typeface="Arial Unicode MS" pitchFamily="34" charset="-128"/>
                <a:cs typeface="Arial Unicode MS" pitchFamily="34" charset="-128"/>
              </a:rPr>
              <a:t>Visites</a:t>
            </a:r>
            <a:r>
              <a:rPr lang="en-GB" sz="1800" dirty="0">
                <a:latin typeface="Courier New" pitchFamily="49" charset="0"/>
                <a:ea typeface="Arial Unicode MS" pitchFamily="34" charset="-128"/>
                <a:cs typeface="Arial Unicode MS" pitchFamily="34" charset="-128"/>
              </a:rPr>
              <a:t>");</a:t>
            </a:r>
            <a:endParaRPr lang="fr-FR" sz="1800" dirty="0">
              <a:latin typeface="Courier New" pitchFamily="49" charset="0"/>
              <a:ea typeface="Arial Unicode MS" pitchFamily="34" charset="-128"/>
              <a:cs typeface="Arial Unicode MS" pitchFamily="34" charset="-128"/>
            </a:endParaRPr>
          </a:p>
          <a:p>
            <a:pPr lvl="2" algn="just" eaLnBrk="1" hangingPunct="1">
              <a:buFont typeface="Wingdings" pitchFamily="2" charset="2"/>
              <a:buNone/>
            </a:pPr>
            <a:r>
              <a:rPr lang="fr-FR" sz="1800" dirty="0">
                <a:latin typeface="Courier New" pitchFamily="49" charset="0"/>
                <a:ea typeface="Arial Unicode MS" pitchFamily="34" charset="-128"/>
                <a:cs typeface="Arial Unicode MS" pitchFamily="34" charset="-128"/>
              </a:rPr>
              <a:t>?&gt;</a:t>
            </a:r>
            <a:endParaRPr lang="fr-FR" sz="1800" dirty="0">
              <a:solidFill>
                <a:srgbClr val="FFCC00"/>
              </a:solidFill>
              <a:latin typeface="Book Antiqua" pitchFamily="18" charset="0"/>
              <a:ea typeface="Arial Unicode MS" pitchFamily="34" charset="-128"/>
              <a:cs typeface="Arial Unicode MS" pitchFamily="34" charset="-128"/>
            </a:endParaRPr>
          </a:p>
          <a:p>
            <a:pPr lvl="1" algn="just" eaLnBrk="1" hangingPunct="1">
              <a:buFont typeface="Wingdings" pitchFamily="2" charset="2"/>
              <a:buNone/>
            </a:pPr>
            <a:endParaRPr lang="fr-FR" sz="1800" dirty="0">
              <a:solidFill>
                <a:srgbClr val="FFCC00"/>
              </a:solidFill>
              <a:latin typeface="Book Antiqua" pitchFamily="18" charset="0"/>
              <a:ea typeface="Arial Unicode MS" pitchFamily="34" charset="-128"/>
              <a:cs typeface="Arial Unicode MS" pitchFamily="34" charset="-128"/>
            </a:endParaRPr>
          </a:p>
          <a:p>
            <a:pPr lvl="1" algn="just" eaLnBrk="1" hangingPunct="1"/>
            <a:r>
              <a:rPr lang="fr-FR" sz="2000" dirty="0">
                <a:latin typeface="Book Antiqua" pitchFamily="18" charset="0"/>
                <a:ea typeface="Arial Unicode MS" pitchFamily="34" charset="-128"/>
                <a:cs typeface="Arial Unicode MS" pitchFamily="34" charset="-128"/>
              </a:rPr>
              <a:t>Une autre méthode consiste à envoyer un cookie dont la date d'expiration est passée: </a:t>
            </a:r>
          </a:p>
          <a:p>
            <a:pPr lvl="1" algn="just" eaLnBrk="1" hangingPunct="1">
              <a:buFont typeface="Wingdings" pitchFamily="2" charset="2"/>
              <a:buNone/>
            </a:pPr>
            <a:r>
              <a:rPr lang="fr-FR" sz="2800" dirty="0">
                <a:latin typeface="Book Antiqua" pitchFamily="18" charset="0"/>
                <a:ea typeface="Arial Unicode MS" pitchFamily="34" charset="-128"/>
                <a:cs typeface="Arial Unicode MS" pitchFamily="34" charset="-128"/>
              </a:rPr>
              <a:t> </a:t>
            </a:r>
          </a:p>
          <a:p>
            <a:pPr lvl="2" algn="just" eaLnBrk="1" hangingPunct="1">
              <a:buFont typeface="Wingdings" pitchFamily="2" charset="2"/>
              <a:buNone/>
            </a:pPr>
            <a:r>
              <a:rPr lang="en-GB" sz="1800" dirty="0">
                <a:latin typeface="Courier New" pitchFamily="49" charset="0"/>
                <a:ea typeface="Arial Unicode MS" pitchFamily="34" charset="-128"/>
                <a:cs typeface="Arial Unicode MS" pitchFamily="34" charset="-128"/>
              </a:rPr>
              <a:t>&lt;?</a:t>
            </a:r>
            <a:r>
              <a:rPr lang="en-GB" sz="1800" dirty="0" err="1">
                <a:latin typeface="Courier New" pitchFamily="49" charset="0"/>
                <a:ea typeface="Arial Unicode MS" pitchFamily="34" charset="-128"/>
                <a:cs typeface="Arial Unicode MS" pitchFamily="34" charset="-128"/>
              </a:rPr>
              <a:t>php</a:t>
            </a:r>
            <a:endParaRPr lang="fr-FR" sz="1800" dirty="0">
              <a:latin typeface="Courier New" pitchFamily="49" charset="0"/>
              <a:ea typeface="Arial Unicode MS" pitchFamily="34" charset="-128"/>
              <a:cs typeface="Arial Unicode MS" pitchFamily="34" charset="-128"/>
            </a:endParaRPr>
          </a:p>
          <a:p>
            <a:pPr lvl="2" eaLnBrk="1" hangingPunct="1">
              <a:buFont typeface="Wingdings" pitchFamily="2" charset="2"/>
              <a:buNone/>
            </a:pPr>
            <a:r>
              <a:rPr lang="en-GB" sz="1800" dirty="0" err="1">
                <a:latin typeface="Courier New" pitchFamily="49" charset="0"/>
                <a:cs typeface="Times New Roman" pitchFamily="18" charset="0"/>
              </a:rPr>
              <a:t>setcookie</a:t>
            </a:r>
            <a:r>
              <a:rPr lang="en-GB" sz="1800" dirty="0">
                <a:latin typeface="Courier New" pitchFamily="49" charset="0"/>
                <a:cs typeface="Times New Roman" pitchFamily="18" charset="0"/>
              </a:rPr>
              <a:t>("</a:t>
            </a:r>
            <a:r>
              <a:rPr lang="en-GB" sz="1800" dirty="0" err="1">
                <a:latin typeface="Courier New" pitchFamily="49" charset="0"/>
                <a:cs typeface="Times New Roman" pitchFamily="18" charset="0"/>
              </a:rPr>
              <a:t>Visites</a:t>
            </a:r>
            <a:r>
              <a:rPr lang="en-GB" sz="1800" dirty="0">
                <a:latin typeface="Courier New" pitchFamily="49" charset="0"/>
                <a:cs typeface="Times New Roman" pitchFamily="18" charset="0"/>
              </a:rPr>
              <a:t>","",time()-1</a:t>
            </a:r>
            <a:r>
              <a:rPr lang="en-GB" sz="1800" dirty="0">
                <a:latin typeface="Courier New" pitchFamily="49" charset="0"/>
              </a:rPr>
              <a:t> )</a:t>
            </a:r>
          </a:p>
          <a:p>
            <a:pPr lvl="2" eaLnBrk="1" hangingPunct="1">
              <a:buFont typeface="Wingdings" pitchFamily="2" charset="2"/>
              <a:buNone/>
            </a:pPr>
            <a:r>
              <a:rPr lang="en-GB" sz="1800" dirty="0">
                <a:latin typeface="Courier New" pitchFamily="49" charset="0"/>
              </a:rPr>
              <a:t>?&gt;</a:t>
            </a:r>
            <a:endParaRPr lang="en-GB" sz="1800" dirty="0"/>
          </a:p>
        </p:txBody>
      </p:sp>
      <p:sp>
        <p:nvSpPr>
          <p:cNvPr id="6" name="Rectangle 2"/>
          <p:cNvSpPr>
            <a:spLocks noGrp="1" noChangeArrowheads="1"/>
          </p:cNvSpPr>
          <p:nvPr>
            <p:ph type="title"/>
          </p:nvPr>
        </p:nvSpPr>
        <p:spPr>
          <a:xfrm>
            <a:off x="1240833" y="-24"/>
            <a:ext cx="9782801" cy="893746"/>
          </a:xfrm>
        </p:spPr>
        <p:txBody>
          <a:bodyPr/>
          <a:lstStyle/>
          <a:p>
            <a:pPr eaLnBrk="1" fontAlgn="auto" hangingPunct="1">
              <a:spcAft>
                <a:spcPts val="0"/>
              </a:spcAft>
              <a:defRPr/>
            </a:pPr>
            <a:r>
              <a:rPr lang="fr-FR" dirty="0">
                <a:latin typeface="Book Antiqua" pitchFamily="18" charset="0"/>
                <a:cs typeface="Times New Roman" pitchFamily="18" charset="0"/>
              </a:rPr>
              <a:t>Les cookies</a:t>
            </a:r>
            <a:endParaRPr lang="en-GB" dirty="0"/>
          </a:p>
        </p:txBody>
      </p:sp>
    </p:spTree>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5" name="Rectangle 3"/>
          <p:cNvSpPr>
            <a:spLocks noGrp="1" noChangeArrowheads="1"/>
          </p:cNvSpPr>
          <p:nvPr>
            <p:ph sz="quarter" idx="1"/>
          </p:nvPr>
        </p:nvSpPr>
        <p:spPr>
          <a:xfrm>
            <a:off x="1254619" y="1071546"/>
            <a:ext cx="10411957" cy="5410200"/>
          </a:xfrm>
        </p:spPr>
        <p:txBody>
          <a:bodyPr>
            <a:normAutofit/>
          </a:bodyPr>
          <a:lstStyle/>
          <a:p>
            <a:pPr marL="274320" indent="-274320" eaLnBrk="1" fontAlgn="auto" hangingPunct="1">
              <a:lnSpc>
                <a:spcPct val="90000"/>
              </a:lnSpc>
              <a:spcAft>
                <a:spcPts val="0"/>
              </a:spcAft>
              <a:buFont typeface="Wingdings"/>
              <a:buChar char=""/>
              <a:defRPr/>
            </a:pPr>
            <a:r>
              <a:rPr lang="fr-FR" dirty="0">
                <a:latin typeface="Book Antiqua" pitchFamily="18" charset="0"/>
                <a:cs typeface="Arial" pitchFamily="34" charset="0"/>
              </a:rPr>
              <a:t>Exemples d'utilisation de cookies</a:t>
            </a:r>
            <a:r>
              <a:rPr lang="en-GB" sz="3200" dirty="0">
                <a:latin typeface="Book Antiqua" pitchFamily="18" charset="0"/>
              </a:rPr>
              <a:t> </a:t>
            </a:r>
          </a:p>
          <a:p>
            <a:pPr marL="274320" indent="-274320" eaLnBrk="1" fontAlgn="auto" hangingPunct="1">
              <a:lnSpc>
                <a:spcPct val="90000"/>
              </a:lnSpc>
              <a:spcAft>
                <a:spcPts val="0"/>
              </a:spcAft>
              <a:buFont typeface="Wingdings" pitchFamily="2" charset="2"/>
              <a:buNone/>
              <a:defRPr/>
            </a:pPr>
            <a:r>
              <a:rPr lang="fr-FR" sz="1600" dirty="0">
                <a:solidFill>
                  <a:srgbClr val="0347F1"/>
                </a:solidFill>
                <a:latin typeface="Courier New" pitchFamily="49" charset="0"/>
                <a:cs typeface="Times New Roman" pitchFamily="18" charset="0"/>
              </a:rPr>
              <a:t>//Un script permettant de savoir si un visiteur est déjà venu sur le site pendant le mois</a:t>
            </a:r>
            <a:endParaRPr lang="en-GB" sz="1600" dirty="0">
              <a:solidFill>
                <a:srgbClr val="0347F1"/>
              </a:solidFill>
              <a:effectLst>
                <a:outerShdw blurRad="38100" dist="38100" dir="2700000" algn="tl">
                  <a:srgbClr val="000000"/>
                </a:outerShdw>
              </a:effectLst>
              <a:latin typeface="Courier New" pitchFamily="49" charset="0"/>
            </a:endParaRPr>
          </a:p>
          <a:p>
            <a:pPr marL="274320" indent="-274320" eaLnBrk="1" fontAlgn="auto" hangingPunct="1">
              <a:lnSpc>
                <a:spcPct val="90000"/>
              </a:lnSpc>
              <a:spcAft>
                <a:spcPts val="0"/>
              </a:spcAft>
              <a:buFont typeface="Wingdings" pitchFamily="2" charset="2"/>
              <a:buNone/>
              <a:defRPr/>
            </a:pPr>
            <a:r>
              <a:rPr lang="en-GB" sz="1600" dirty="0" err="1">
                <a:latin typeface="Courier New" pitchFamily="49" charset="0"/>
                <a:ea typeface="Arial Unicode MS" pitchFamily="34" charset="-128"/>
                <a:cs typeface="Arial Unicode MS" pitchFamily="34" charset="-128"/>
              </a:rPr>
              <a:t>setcookie</a:t>
            </a:r>
            <a:r>
              <a:rPr lang="en-GB" sz="1600" dirty="0">
                <a:latin typeface="Courier New" pitchFamily="49" charset="0"/>
                <a:ea typeface="Arial Unicode MS" pitchFamily="34" charset="-128"/>
                <a:cs typeface="Arial Unicode MS" pitchFamily="34" charset="-128"/>
              </a:rPr>
              <a:t>("</a:t>
            </a:r>
            <a:r>
              <a:rPr lang="en-GB" sz="1600" dirty="0" err="1">
                <a:latin typeface="Courier New" pitchFamily="49" charset="0"/>
                <a:ea typeface="Arial Unicode MS" pitchFamily="34" charset="-128"/>
                <a:cs typeface="Arial Unicode MS" pitchFamily="34" charset="-128"/>
              </a:rPr>
              <a:t>Visites</a:t>
            </a:r>
            <a:r>
              <a:rPr lang="en-GB" sz="1600" dirty="0">
                <a:latin typeface="Courier New" pitchFamily="49" charset="0"/>
                <a:ea typeface="Arial Unicode MS" pitchFamily="34" charset="-128"/>
                <a:cs typeface="Arial Unicode MS" pitchFamily="34" charset="-128"/>
              </a:rPr>
              <a:t>",</a:t>
            </a:r>
            <a:r>
              <a:rPr lang="fr-FR" sz="1600" dirty="0">
                <a:latin typeface="Courier New" pitchFamily="49" charset="0"/>
                <a:ea typeface="Arial Unicode MS" pitchFamily="34" charset="-128"/>
                <a:cs typeface="Arial Unicode MS" pitchFamily="34" charset="-128"/>
              </a:rPr>
              <a:t>"</a:t>
            </a:r>
            <a:r>
              <a:rPr lang="fr-FR" sz="1600" dirty="0" err="1">
                <a:latin typeface="Courier New" pitchFamily="49" charset="0"/>
                <a:ea typeface="Arial Unicode MS" pitchFamily="34" charset="-128"/>
                <a:cs typeface="Arial Unicode MS" pitchFamily="34" charset="-128"/>
              </a:rPr>
              <a:t>Oui",time</a:t>
            </a:r>
            <a:r>
              <a:rPr lang="fr-FR" sz="1600" dirty="0">
                <a:latin typeface="Courier New" pitchFamily="49" charset="0"/>
                <a:ea typeface="Arial Unicode MS" pitchFamily="34" charset="-128"/>
                <a:cs typeface="Arial Unicode MS" pitchFamily="34" charset="-128"/>
              </a:rPr>
              <a:t>()+2592000,"/", " .</a:t>
            </a:r>
            <a:r>
              <a:rPr lang="fr-FR" sz="1600" dirty="0" err="1">
                <a:latin typeface="Courier New" pitchFamily="49" charset="0"/>
                <a:ea typeface="Arial Unicode MS" pitchFamily="34" charset="-128"/>
                <a:cs typeface="Arial Unicode MS" pitchFamily="34" charset="-128"/>
              </a:rPr>
              <a:t>mondomaine.fr</a:t>
            </a:r>
            <a:r>
              <a:rPr lang="fr-FR" sz="1600" dirty="0">
                <a:latin typeface="Courier New" pitchFamily="49" charset="0"/>
                <a:ea typeface="Arial Unicode MS" pitchFamily="34" charset="-128"/>
                <a:cs typeface="Arial Unicode MS" pitchFamily="34" charset="-128"/>
              </a:rPr>
              <a:t>",0); </a:t>
            </a:r>
            <a:endParaRPr lang="fr-FR" sz="1600" dirty="0">
              <a:solidFill>
                <a:srgbClr val="FFCC00"/>
              </a:solidFill>
              <a:latin typeface="Courier New" pitchFamily="49" charset="0"/>
            </a:endParaRPr>
          </a:p>
          <a:p>
            <a:pPr marL="274320" indent="-274320" algn="just" eaLnBrk="1" fontAlgn="auto" hangingPunct="1">
              <a:lnSpc>
                <a:spcPct val="90000"/>
              </a:lnSpc>
              <a:spcAft>
                <a:spcPts val="0"/>
              </a:spcAft>
              <a:buFont typeface="Wingdings" pitchFamily="2" charset="2"/>
              <a:buNone/>
              <a:defRPr/>
            </a:pPr>
            <a:r>
              <a:rPr lang="fr-FR" sz="1600" dirty="0">
                <a:solidFill>
                  <a:srgbClr val="0000FF"/>
                </a:solidFill>
                <a:latin typeface="Courier New" pitchFamily="49" charset="0"/>
                <a:ea typeface="Arial Unicode MS" pitchFamily="34" charset="-128"/>
                <a:cs typeface="Arial Unicode MS" pitchFamily="34" charset="-128"/>
              </a:rPr>
              <a:t>// Envoi d'un cookie qui disparaitra après la fermeture du navigateur</a:t>
            </a:r>
          </a:p>
          <a:p>
            <a:pPr marL="274320" indent="-274320" algn="just" eaLnBrk="1" fontAlgn="auto" hangingPunct="1">
              <a:lnSpc>
                <a:spcPct val="90000"/>
              </a:lnSpc>
              <a:spcAft>
                <a:spcPts val="0"/>
              </a:spcAft>
              <a:buFont typeface="Wingdings" pitchFamily="2" charset="2"/>
              <a:buNone/>
              <a:defRPr/>
            </a:pPr>
            <a:r>
              <a:rPr lang="en-GB" sz="1600" dirty="0" err="1">
                <a:latin typeface="Courier New" pitchFamily="49" charset="0"/>
                <a:ea typeface="Arial Unicode MS" pitchFamily="34" charset="-128"/>
                <a:cs typeface="Arial Unicode MS" pitchFamily="34" charset="-128"/>
              </a:rPr>
              <a:t>SetCookie</a:t>
            </a:r>
            <a:r>
              <a:rPr lang="en-GB" sz="1600" dirty="0">
                <a:latin typeface="Courier New" pitchFamily="49" charset="0"/>
                <a:ea typeface="Arial Unicode MS" pitchFamily="34" charset="-128"/>
                <a:cs typeface="Arial Unicode MS" pitchFamily="34" charset="-128"/>
              </a:rPr>
              <a:t>("</a:t>
            </a:r>
            <a:r>
              <a:rPr lang="en-GB" sz="1600" dirty="0" err="1">
                <a:latin typeface="Courier New" pitchFamily="49" charset="0"/>
                <a:ea typeface="Arial Unicode MS" pitchFamily="34" charset="-128"/>
                <a:cs typeface="Arial Unicode MS" pitchFamily="34" charset="-128"/>
              </a:rPr>
              <a:t>UserSessionCookie",$login</a:t>
            </a:r>
            <a:r>
              <a:rPr lang="en-GB" sz="1600" dirty="0">
                <a:latin typeface="Courier New" pitchFamily="49" charset="0"/>
                <a:ea typeface="Arial Unicode MS" pitchFamily="34" charset="-128"/>
                <a:cs typeface="Arial Unicode MS" pitchFamily="34" charset="-128"/>
              </a:rPr>
              <a:t>.”:”.$pass);</a:t>
            </a:r>
            <a:endParaRPr lang="fr-FR" sz="1600" dirty="0">
              <a:solidFill>
                <a:srgbClr val="FFCC00"/>
              </a:solidFill>
              <a:latin typeface="Courier New" pitchFamily="49" charset="0"/>
              <a:ea typeface="Arial Unicode MS" pitchFamily="34" charset="-128"/>
              <a:cs typeface="Arial Unicode MS" pitchFamily="34" charset="-128"/>
            </a:endParaRPr>
          </a:p>
          <a:p>
            <a:pPr marL="274320" indent="-274320" algn="just" eaLnBrk="1" fontAlgn="auto" hangingPunct="1">
              <a:lnSpc>
                <a:spcPct val="90000"/>
              </a:lnSpc>
              <a:spcAft>
                <a:spcPts val="0"/>
              </a:spcAft>
              <a:buFont typeface="Wingdings" pitchFamily="2" charset="2"/>
              <a:buNone/>
              <a:defRPr/>
            </a:pPr>
            <a:r>
              <a:rPr lang="fr-FR" sz="1600" dirty="0">
                <a:solidFill>
                  <a:srgbClr val="0000FF"/>
                </a:solidFill>
                <a:latin typeface="Courier New" pitchFamily="49" charset="0"/>
                <a:ea typeface="Arial Unicode MS" pitchFamily="34" charset="-128"/>
                <a:cs typeface="Arial Unicode MS" pitchFamily="34" charset="-128"/>
              </a:rPr>
              <a:t>// Envoi d'un cookie qui restera présent 24 heures</a:t>
            </a:r>
          </a:p>
          <a:p>
            <a:pPr marL="274320" indent="-274320" algn="just" eaLnBrk="1" fontAlgn="auto" hangingPunct="1">
              <a:lnSpc>
                <a:spcPct val="90000"/>
              </a:lnSpc>
              <a:spcAft>
                <a:spcPts val="0"/>
              </a:spcAft>
              <a:buFont typeface="Wingdings" pitchFamily="2" charset="2"/>
              <a:buNone/>
              <a:defRPr/>
            </a:pPr>
            <a:r>
              <a:rPr lang="en-GB" sz="1600" dirty="0" err="1">
                <a:latin typeface="Courier New" pitchFamily="49" charset="0"/>
                <a:ea typeface="Arial Unicode MS" pitchFamily="34" charset="-128"/>
                <a:cs typeface="Arial Unicode MS" pitchFamily="34" charset="-128"/>
              </a:rPr>
              <a:t>SetCookie</a:t>
            </a:r>
            <a:r>
              <a:rPr lang="en-GB" sz="1600" dirty="0">
                <a:latin typeface="Courier New" pitchFamily="49" charset="0"/>
                <a:ea typeface="Arial Unicode MS" pitchFamily="34" charset="-128"/>
                <a:cs typeface="Arial Unicode MS" pitchFamily="34" charset="-128"/>
              </a:rPr>
              <a:t>("DejaVisite","1",time()+3600*24,"/",". </a:t>
            </a:r>
            <a:r>
              <a:rPr lang="fr-FR" sz="1600" dirty="0">
                <a:latin typeface="Courier New" pitchFamily="49" charset="0"/>
                <a:ea typeface="Arial Unicode MS" pitchFamily="34" charset="-128"/>
                <a:cs typeface="Arial Unicode MS" pitchFamily="34" charset="-128"/>
              </a:rPr>
              <a:t>mondomaine.fr</a:t>
            </a:r>
            <a:r>
              <a:rPr lang="en-GB" sz="1600" dirty="0">
                <a:latin typeface="Courier New" pitchFamily="49" charset="0"/>
                <a:ea typeface="Arial Unicode MS" pitchFamily="34" charset="-128"/>
                <a:cs typeface="Arial Unicode MS" pitchFamily="34" charset="-128"/>
              </a:rPr>
              <a:t> ",0);</a:t>
            </a:r>
            <a:endParaRPr lang="fr-FR" sz="1600" dirty="0">
              <a:solidFill>
                <a:srgbClr val="FFCC00"/>
              </a:solidFill>
              <a:latin typeface="Courier New" pitchFamily="49" charset="0"/>
              <a:ea typeface="Arial Unicode MS" pitchFamily="34" charset="-128"/>
              <a:cs typeface="Arial Unicode MS" pitchFamily="34" charset="-128"/>
            </a:endParaRPr>
          </a:p>
          <a:p>
            <a:pPr marL="274320" indent="-274320" algn="just" eaLnBrk="1" fontAlgn="auto" hangingPunct="1">
              <a:lnSpc>
                <a:spcPct val="90000"/>
              </a:lnSpc>
              <a:spcAft>
                <a:spcPts val="0"/>
              </a:spcAft>
              <a:buFont typeface="Wingdings" pitchFamily="2" charset="2"/>
              <a:buNone/>
              <a:defRPr/>
            </a:pPr>
            <a:r>
              <a:rPr lang="fr-FR" sz="1600" dirty="0">
                <a:solidFill>
                  <a:srgbClr val="0000FF"/>
                </a:solidFill>
                <a:latin typeface="Courier New" pitchFamily="49" charset="0"/>
                <a:ea typeface="Arial Unicode MS" pitchFamily="34" charset="-128"/>
                <a:cs typeface="Arial Unicode MS" pitchFamily="34" charset="-128"/>
              </a:rPr>
              <a:t>// Envoi d'un cookie qui s'effacera le 1er janvier 2003</a:t>
            </a:r>
          </a:p>
          <a:p>
            <a:pPr marL="274320" indent="-274320" algn="just" eaLnBrk="1" fontAlgn="auto" hangingPunct="1">
              <a:lnSpc>
                <a:spcPct val="90000"/>
              </a:lnSpc>
              <a:spcAft>
                <a:spcPts val="0"/>
              </a:spcAft>
              <a:buFont typeface="Wingdings" pitchFamily="2" charset="2"/>
              <a:buNone/>
              <a:defRPr/>
            </a:pPr>
            <a:r>
              <a:rPr lang="en-GB" sz="1600" dirty="0" err="1">
                <a:latin typeface="Courier New" pitchFamily="49" charset="0"/>
                <a:ea typeface="Arial Unicode MS" pitchFamily="34" charset="-128"/>
                <a:cs typeface="Arial Unicode MS" pitchFamily="34" charset="-128"/>
              </a:rPr>
              <a:t>SetCookie</a:t>
            </a:r>
            <a:r>
              <a:rPr lang="en-GB" sz="1600" dirty="0">
                <a:latin typeface="Courier New" pitchFamily="49" charset="0"/>
                <a:ea typeface="Arial Unicode MS" pitchFamily="34" charset="-128"/>
                <a:cs typeface="Arial Unicode MS" pitchFamily="34" charset="-128"/>
              </a:rPr>
              <a:t>("An2002","1",mktime(0,0,0,1,1,2003),"/",". </a:t>
            </a:r>
            <a:r>
              <a:rPr lang="fr-FR" sz="1600" dirty="0">
                <a:latin typeface="Courier New" pitchFamily="49" charset="0"/>
                <a:ea typeface="Arial Unicode MS" pitchFamily="34" charset="-128"/>
                <a:cs typeface="Arial Unicode MS" pitchFamily="34" charset="-128"/>
              </a:rPr>
              <a:t>mondomaine.fr</a:t>
            </a:r>
            <a:r>
              <a:rPr lang="en-GB" sz="1600" dirty="0">
                <a:latin typeface="Courier New" pitchFamily="49" charset="0"/>
                <a:ea typeface="Arial Unicode MS" pitchFamily="34" charset="-128"/>
                <a:cs typeface="Arial Unicode MS" pitchFamily="34" charset="-128"/>
              </a:rPr>
              <a:t> ",0);</a:t>
            </a:r>
            <a:endParaRPr lang="fr-FR" sz="1600" dirty="0">
              <a:latin typeface="Courier New" pitchFamily="49" charset="0"/>
              <a:ea typeface="Arial Unicode MS" pitchFamily="34" charset="-128"/>
              <a:cs typeface="Arial Unicode MS" pitchFamily="34" charset="-128"/>
            </a:endParaRPr>
          </a:p>
          <a:p>
            <a:pPr marL="274320" indent="-274320" eaLnBrk="1" fontAlgn="auto" hangingPunct="1">
              <a:lnSpc>
                <a:spcPct val="90000"/>
              </a:lnSpc>
              <a:spcAft>
                <a:spcPts val="0"/>
              </a:spcAft>
              <a:buFont typeface="Wingdings" pitchFamily="2" charset="2"/>
              <a:buNone/>
              <a:defRPr/>
            </a:pPr>
            <a:r>
              <a:rPr lang="fr-FR" sz="1600" dirty="0">
                <a:solidFill>
                  <a:srgbClr val="0347F1"/>
                </a:solidFill>
                <a:latin typeface="Courier New" pitchFamily="49" charset="0"/>
                <a:cs typeface="Times New Roman" pitchFamily="18" charset="0"/>
              </a:rPr>
              <a:t>//script permettant de compter le nombre de visite de la page par le visiteur</a:t>
            </a:r>
          </a:p>
          <a:p>
            <a:pPr marL="640080" lvl="1" indent="-274320" algn="just" eaLnBrk="1" fontAlgn="auto" hangingPunct="1">
              <a:lnSpc>
                <a:spcPct val="90000"/>
              </a:lnSpc>
              <a:spcAft>
                <a:spcPts val="0"/>
              </a:spcAft>
              <a:buFont typeface="Wingdings" pitchFamily="2" charset="2"/>
              <a:buNone/>
              <a:defRPr/>
            </a:pPr>
            <a:r>
              <a:rPr lang="en-GB" sz="1600" dirty="0">
                <a:latin typeface="Courier New" pitchFamily="49" charset="0"/>
                <a:ea typeface="Arial Unicode MS" pitchFamily="34" charset="-128"/>
                <a:cs typeface="Arial Unicode MS" pitchFamily="34" charset="-128"/>
              </a:rPr>
              <a:t>&lt;?</a:t>
            </a:r>
            <a:r>
              <a:rPr lang="en-GB" sz="1600" dirty="0" err="1">
                <a:latin typeface="Courier New" pitchFamily="49" charset="0"/>
                <a:ea typeface="Arial Unicode MS" pitchFamily="34" charset="-128"/>
                <a:cs typeface="Arial Unicode MS" pitchFamily="34" charset="-128"/>
              </a:rPr>
              <a:t>php</a:t>
            </a:r>
            <a:endParaRPr lang="fr-FR" sz="1600" dirty="0">
              <a:latin typeface="Courier New" pitchFamily="49" charset="0"/>
              <a:ea typeface="Arial Unicode MS" pitchFamily="34" charset="-128"/>
              <a:cs typeface="Arial Unicode MS" pitchFamily="34" charset="-128"/>
            </a:endParaRPr>
          </a:p>
          <a:p>
            <a:pPr marL="640080" lvl="1" indent="-274320" algn="just" eaLnBrk="1" fontAlgn="auto" hangingPunct="1">
              <a:lnSpc>
                <a:spcPct val="90000"/>
              </a:lnSpc>
              <a:spcAft>
                <a:spcPts val="0"/>
              </a:spcAft>
              <a:buFont typeface="Wingdings" pitchFamily="2" charset="2"/>
              <a:buNone/>
              <a:defRPr/>
            </a:pPr>
            <a:r>
              <a:rPr lang="en-GB" sz="1600" dirty="0">
                <a:latin typeface="Courier New" pitchFamily="49" charset="0"/>
                <a:ea typeface="Arial Unicode MS" pitchFamily="34" charset="-128"/>
                <a:cs typeface="Arial Unicode MS" pitchFamily="34" charset="-128"/>
              </a:rPr>
              <a:t>$</a:t>
            </a:r>
            <a:r>
              <a:rPr lang="en-GB" sz="1600" dirty="0" err="1">
                <a:latin typeface="Courier New" pitchFamily="49" charset="0"/>
                <a:ea typeface="Arial Unicode MS" pitchFamily="34" charset="-128"/>
                <a:cs typeface="Arial Unicode MS" pitchFamily="34" charset="-128"/>
              </a:rPr>
              <a:t>Visites</a:t>
            </a:r>
            <a:r>
              <a:rPr lang="en-GB" sz="1600" dirty="0">
                <a:latin typeface="Courier New" pitchFamily="49" charset="0"/>
                <a:ea typeface="Arial Unicode MS" pitchFamily="34" charset="-128"/>
                <a:cs typeface="Arial Unicode MS" pitchFamily="34" charset="-128"/>
              </a:rPr>
              <a:t>++;</a:t>
            </a:r>
            <a:endParaRPr lang="fr-FR" sz="1600" dirty="0">
              <a:latin typeface="Courier New" pitchFamily="49" charset="0"/>
              <a:ea typeface="Arial Unicode MS" pitchFamily="34" charset="-128"/>
              <a:cs typeface="Arial Unicode MS" pitchFamily="34" charset="-128"/>
            </a:endParaRPr>
          </a:p>
          <a:p>
            <a:pPr marL="640080" lvl="1" indent="-274320" algn="just" eaLnBrk="1" fontAlgn="auto" hangingPunct="1">
              <a:lnSpc>
                <a:spcPct val="90000"/>
              </a:lnSpc>
              <a:spcAft>
                <a:spcPts val="0"/>
              </a:spcAft>
              <a:buFont typeface="Wingdings" pitchFamily="2" charset="2"/>
              <a:buNone/>
              <a:defRPr/>
            </a:pPr>
            <a:r>
              <a:rPr lang="en-GB" sz="1600" dirty="0" err="1">
                <a:latin typeface="Courier New" pitchFamily="49" charset="0"/>
                <a:ea typeface="Arial Unicode MS" pitchFamily="34" charset="-128"/>
                <a:cs typeface="Arial Unicode MS" pitchFamily="34" charset="-128"/>
              </a:rPr>
              <a:t>setcookie</a:t>
            </a:r>
            <a:r>
              <a:rPr lang="en-GB" sz="1600" dirty="0">
                <a:latin typeface="Courier New" pitchFamily="49" charset="0"/>
                <a:ea typeface="Arial Unicode MS" pitchFamily="34" charset="-128"/>
                <a:cs typeface="Arial Unicode MS" pitchFamily="34" charset="-128"/>
              </a:rPr>
              <a:t>(</a:t>
            </a:r>
            <a:r>
              <a:rPr lang="fr-FR" sz="1600" dirty="0">
                <a:latin typeface="Courier New" pitchFamily="49" charset="0"/>
                <a:ea typeface="Arial Unicode MS" pitchFamily="34" charset="-128"/>
                <a:cs typeface="Arial Unicode MS" pitchFamily="34" charset="-128"/>
              </a:rPr>
              <a:t>"</a:t>
            </a:r>
            <a:r>
              <a:rPr lang="fr-FR" sz="1600" dirty="0" err="1">
                <a:latin typeface="Courier New" pitchFamily="49" charset="0"/>
                <a:ea typeface="Arial Unicode MS" pitchFamily="34" charset="-128"/>
                <a:cs typeface="Arial Unicode MS" pitchFamily="34" charset="-128"/>
              </a:rPr>
              <a:t>Visites",$Visites</a:t>
            </a:r>
            <a:r>
              <a:rPr lang="fr-FR" sz="1600" dirty="0">
                <a:latin typeface="Courier New" pitchFamily="49" charset="0"/>
                <a:ea typeface="Arial Unicode MS" pitchFamily="34" charset="-128"/>
                <a:cs typeface="Arial Unicode MS" pitchFamily="34" charset="-128"/>
              </a:rPr>
              <a:t>,time()+2592000,"/",". mondomaine.fr ",0);?&gt;</a:t>
            </a:r>
            <a:endParaRPr lang="fr-FR" sz="1600" dirty="0">
              <a:solidFill>
                <a:srgbClr val="FFCC00"/>
              </a:solidFill>
              <a:latin typeface="Book Antiqua" pitchFamily="18" charset="0"/>
              <a:ea typeface="Arial Unicode MS" pitchFamily="34" charset="-128"/>
              <a:cs typeface="Arial Unicode MS" pitchFamily="34" charset="-128"/>
            </a:endParaRPr>
          </a:p>
          <a:p>
            <a:pPr marL="274320" indent="-274320" eaLnBrk="1" fontAlgn="auto" hangingPunct="1">
              <a:lnSpc>
                <a:spcPct val="90000"/>
              </a:lnSpc>
              <a:spcAft>
                <a:spcPts val="0"/>
              </a:spcAft>
              <a:buFont typeface="Wingdings" pitchFamily="2" charset="2"/>
              <a:buNone/>
              <a:defRPr/>
            </a:pPr>
            <a:endParaRPr lang="en-GB" sz="1600" dirty="0">
              <a:solidFill>
                <a:srgbClr val="FFCC00"/>
              </a:solidFill>
              <a:latin typeface="Book Antiqua" pitchFamily="18" charset="0"/>
              <a:cs typeface="Times New Roman" pitchFamily="18" charset="0"/>
            </a:endParaRPr>
          </a:p>
        </p:txBody>
      </p:sp>
      <p:sp>
        <p:nvSpPr>
          <p:cNvPr id="6" name="Rectangle 2"/>
          <p:cNvSpPr>
            <a:spLocks noGrp="1" noChangeArrowheads="1"/>
          </p:cNvSpPr>
          <p:nvPr>
            <p:ph type="title"/>
          </p:nvPr>
        </p:nvSpPr>
        <p:spPr>
          <a:xfrm>
            <a:off x="1240833" y="-24"/>
            <a:ext cx="9782801" cy="893746"/>
          </a:xfrm>
        </p:spPr>
        <p:txBody>
          <a:bodyPr/>
          <a:lstStyle/>
          <a:p>
            <a:pPr eaLnBrk="1" fontAlgn="auto" hangingPunct="1">
              <a:spcAft>
                <a:spcPts val="0"/>
              </a:spcAft>
              <a:defRPr/>
            </a:pPr>
            <a:r>
              <a:rPr lang="fr-FR" dirty="0">
                <a:latin typeface="Book Antiqua" pitchFamily="18" charset="0"/>
                <a:cs typeface="Times New Roman" pitchFamily="18" charset="0"/>
              </a:rPr>
              <a:t>Les cookies</a:t>
            </a:r>
            <a:endParaRPr lang="en-GB" dirty="0"/>
          </a:p>
        </p:txBody>
      </p:sp>
    </p:spTree>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a:latin typeface="Book Antiqua" pitchFamily="18" charset="0"/>
                <a:cs typeface="Times New Roman" pitchFamily="18" charset="0"/>
              </a:rPr>
              <a:t>Les sessions</a:t>
            </a:r>
            <a:endParaRPr lang="fr-FR" dirty="0"/>
          </a:p>
        </p:txBody>
      </p:sp>
      <p:sp>
        <p:nvSpPr>
          <p:cNvPr id="6" name="Espace réservé du texte 5"/>
          <p:cNvSpPr>
            <a:spLocks noGrp="1"/>
          </p:cNvSpPr>
          <p:nvPr>
            <p:ph type="body" idx="1"/>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r>
              <a:rPr sz="2000"/>
              <a:t>Les sessions constituent un moyen de conserver des variables sur toutes les pages de votre site. </a:t>
            </a:r>
          </a:p>
          <a:p>
            <a:pPr algn="just">
              <a:buNone/>
            </a:pPr>
            <a:r>
              <a:rPr sz="2000"/>
              <a:t>   </a:t>
            </a:r>
            <a:r>
              <a:rPr sz="2000">
                <a:solidFill>
                  <a:srgbClr val="FF0000"/>
                </a:solidFill>
              </a:rPr>
              <a:t>Jusqu'ici, nous étions parvenus à passer des variables de page en page via la méthode GET (en modifiant l'URL :page.php?variable=valeur) et via la méthode POST (à l'aide d'un formulaire).????</a:t>
            </a:r>
          </a:p>
          <a:p>
            <a:pPr algn="just"/>
            <a:r>
              <a:rPr sz="2000"/>
              <a:t>Mais imaginez maintenant que vous souhaitez transmettre des variables sur toutes les pages de votre site pendant la durée de la présence d'un visiteur. Ce ne serait pas facile avec GET et POST car ils sont plutôt faits pour transmettre les informations une seule fois, d'une page à une autre. On sait ainsi envoyer d'une page à une autre le nom et le prénom du visiteur, mais dès qu'on charge une autre page ces informations sont « oubliées ». C'est pour cela qu'on a inventé les sessions.</a:t>
            </a:r>
          </a:p>
          <a:p>
            <a:pPr algn="just"/>
            <a:endParaRPr lang="fr-FR" sz="2000" dirty="0"/>
          </a:p>
        </p:txBody>
      </p:sp>
      <p:sp>
        <p:nvSpPr>
          <p:cNvPr id="5" name="Rectangle 2"/>
          <p:cNvSpPr>
            <a:spLocks noGrp="1" noChangeArrowheads="1"/>
          </p:cNvSpPr>
          <p:nvPr>
            <p:ph type="title"/>
          </p:nvPr>
        </p:nvSpPr>
        <p:spPr>
          <a:xfrm>
            <a:off x="1240833" y="-24"/>
            <a:ext cx="9782801" cy="893746"/>
          </a:xfrm>
        </p:spPr>
        <p:txBody>
          <a:bodyPr/>
          <a:lstStyle/>
          <a:p>
            <a:pPr eaLnBrk="1" fontAlgn="auto" hangingPunct="1">
              <a:spcAft>
                <a:spcPts val="0"/>
              </a:spcAft>
              <a:defRPr/>
            </a:pPr>
            <a:r>
              <a:rPr lang="fr-FR" dirty="0">
                <a:latin typeface="Book Antiqua" pitchFamily="18" charset="0"/>
                <a:cs typeface="Times New Roman" pitchFamily="18" charset="0"/>
              </a:rPr>
              <a:t>Les sessions</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3"/>
          <p:cNvSpPr>
            <a:spLocks noGrp="1" noChangeArrowheads="1"/>
          </p:cNvSpPr>
          <p:nvPr>
            <p:ph sz="quarter" idx="1"/>
          </p:nvPr>
        </p:nvSpPr>
        <p:spPr>
          <a:xfrm>
            <a:off x="1236628" y="1266844"/>
            <a:ext cx="10579275" cy="4876800"/>
          </a:xfrm>
        </p:spPr>
        <p:txBody>
          <a:bodyPr>
            <a:normAutofit fontScale="92500" lnSpcReduction="20000"/>
          </a:bodyPr>
          <a:lstStyle/>
          <a:p>
            <a:pPr marL="274320" indent="-274320" eaLnBrk="1" fontAlgn="auto" hangingPunct="1">
              <a:lnSpc>
                <a:spcPct val="90000"/>
              </a:lnSpc>
              <a:spcAft>
                <a:spcPts val="0"/>
              </a:spcAft>
              <a:buFont typeface="Wingdings"/>
              <a:buChar char=""/>
              <a:defRPr/>
            </a:pPr>
            <a:r>
              <a:rPr lang="fr-FR" dirty="0">
                <a:latin typeface="Book Antiqua" pitchFamily="18" charset="0"/>
                <a:ea typeface="Arial Unicode MS" pitchFamily="34" charset="-128"/>
                <a:cs typeface="Arial Unicode MS" pitchFamily="34" charset="-128"/>
              </a:rPr>
              <a:t>Principe</a:t>
            </a:r>
          </a:p>
          <a:p>
            <a:pPr marL="640080" lvl="1" indent="-274320" eaLnBrk="1" fontAlgn="auto" hangingPunct="1">
              <a:lnSpc>
                <a:spcPct val="90000"/>
              </a:lnSpc>
              <a:spcAft>
                <a:spcPts val="0"/>
              </a:spcAft>
              <a:buFont typeface="Wingdings 2"/>
              <a:buChar char=""/>
              <a:defRPr/>
            </a:pPr>
            <a:r>
              <a:rPr lang="fr-FR" sz="1800" dirty="0">
                <a:latin typeface="Book Antiqua" pitchFamily="18" charset="0"/>
                <a:ea typeface="Arial Unicode MS" pitchFamily="34" charset="-128"/>
                <a:cs typeface="Arial Unicode MS" pitchFamily="34" charset="-128"/>
              </a:rPr>
              <a:t>Est un mécanisme permettant de mettre en relation les différentes requêtes du même client sur une période de temps donnée.</a:t>
            </a:r>
          </a:p>
          <a:p>
            <a:pPr marL="640080" lvl="1" indent="-274320" eaLnBrk="1" fontAlgn="auto" hangingPunct="1">
              <a:lnSpc>
                <a:spcPct val="90000"/>
              </a:lnSpc>
              <a:spcAft>
                <a:spcPts val="0"/>
              </a:spcAft>
              <a:buFont typeface="Wingdings" pitchFamily="2" charset="2"/>
              <a:buNone/>
              <a:defRPr/>
            </a:pPr>
            <a:endParaRPr lang="fr-FR" sz="800" dirty="0">
              <a:latin typeface="Book Antiqua" pitchFamily="18" charset="0"/>
              <a:ea typeface="Arial Unicode MS" pitchFamily="34" charset="-128"/>
              <a:cs typeface="Arial Unicode MS" pitchFamily="34" charset="-128"/>
            </a:endParaRPr>
          </a:p>
          <a:p>
            <a:pPr marL="640080" lvl="1" indent="-274320" eaLnBrk="1" fontAlgn="auto" hangingPunct="1">
              <a:lnSpc>
                <a:spcPct val="90000"/>
              </a:lnSpc>
              <a:spcAft>
                <a:spcPts val="0"/>
              </a:spcAft>
              <a:buFont typeface="Wingdings 2"/>
              <a:buChar char=""/>
              <a:defRPr/>
            </a:pPr>
            <a:r>
              <a:rPr lang="fr-FR" sz="1800" dirty="0">
                <a:latin typeface="Book Antiqua" pitchFamily="18" charset="0"/>
                <a:ea typeface="Arial Unicode MS" pitchFamily="34" charset="-128"/>
                <a:cs typeface="Arial Unicode MS" pitchFamily="34" charset="-128"/>
              </a:rPr>
              <a:t>Les sessions permettent de conserver des informations relatives à un utilisateur lors de son parcours sur un site web</a:t>
            </a:r>
          </a:p>
          <a:p>
            <a:pPr marL="640080" lvl="1" indent="-274320" eaLnBrk="1" fontAlgn="auto" hangingPunct="1">
              <a:lnSpc>
                <a:spcPct val="90000"/>
              </a:lnSpc>
              <a:spcAft>
                <a:spcPts val="0"/>
              </a:spcAft>
              <a:buFont typeface="Wingdings" pitchFamily="2" charset="2"/>
              <a:buNone/>
              <a:defRPr/>
            </a:pPr>
            <a:endParaRPr lang="fr-FR" sz="800" dirty="0">
              <a:latin typeface="Book Antiqua" pitchFamily="18" charset="0"/>
              <a:ea typeface="Arial Unicode MS" pitchFamily="34" charset="-128"/>
              <a:cs typeface="Arial Unicode MS" pitchFamily="34" charset="-128"/>
            </a:endParaRPr>
          </a:p>
          <a:p>
            <a:pPr marL="640080" lvl="1" indent="-274320" eaLnBrk="1" fontAlgn="auto" hangingPunct="1">
              <a:lnSpc>
                <a:spcPct val="90000"/>
              </a:lnSpc>
              <a:spcAft>
                <a:spcPts val="0"/>
              </a:spcAft>
              <a:buFont typeface="Wingdings 2"/>
              <a:buChar char=""/>
              <a:defRPr/>
            </a:pPr>
            <a:r>
              <a:rPr lang="fr-FR" sz="1800" dirty="0">
                <a:latin typeface="Book Antiqua" pitchFamily="18" charset="0"/>
                <a:ea typeface="Arial Unicode MS" pitchFamily="34" charset="-128"/>
                <a:cs typeface="Arial Unicode MS" pitchFamily="34" charset="-128"/>
              </a:rPr>
              <a:t>Des données spécifiques à un visiteur pourront être transmises de page en page afin d'adapter personnellement les réponses d'une application PHP</a:t>
            </a:r>
          </a:p>
          <a:p>
            <a:pPr marL="640080" lvl="1" indent="-274320" eaLnBrk="1" fontAlgn="auto" hangingPunct="1">
              <a:lnSpc>
                <a:spcPct val="90000"/>
              </a:lnSpc>
              <a:spcAft>
                <a:spcPts val="0"/>
              </a:spcAft>
              <a:buFont typeface="Wingdings" pitchFamily="2" charset="2"/>
              <a:buNone/>
              <a:defRPr/>
            </a:pPr>
            <a:endParaRPr lang="fr-FR" sz="800" dirty="0">
              <a:latin typeface="Book Antiqua" pitchFamily="18" charset="0"/>
              <a:ea typeface="Arial Unicode MS" pitchFamily="34" charset="-128"/>
              <a:cs typeface="Arial Unicode MS" pitchFamily="34" charset="-128"/>
            </a:endParaRPr>
          </a:p>
          <a:p>
            <a:pPr marL="640080" lvl="1" indent="-274320" eaLnBrk="1" fontAlgn="auto" hangingPunct="1">
              <a:lnSpc>
                <a:spcPct val="90000"/>
              </a:lnSpc>
              <a:spcAft>
                <a:spcPts val="0"/>
              </a:spcAft>
              <a:buFont typeface="Wingdings 2"/>
              <a:buChar char=""/>
              <a:defRPr/>
            </a:pPr>
            <a:r>
              <a:rPr lang="fr-FR" sz="1800" dirty="0">
                <a:latin typeface="Book Antiqua" pitchFamily="18" charset="0"/>
                <a:ea typeface="Arial Unicode MS" pitchFamily="34" charset="-128"/>
                <a:cs typeface="Arial Unicode MS" pitchFamily="34" charset="-128"/>
              </a:rPr>
              <a:t>Chaque visiteur en se connectant à un site reçoit un numéro d'identification dénommé identifiant de session (SID)</a:t>
            </a:r>
          </a:p>
          <a:p>
            <a:pPr marL="640080" lvl="1" indent="-274320" eaLnBrk="1" fontAlgn="auto" hangingPunct="1">
              <a:lnSpc>
                <a:spcPct val="90000"/>
              </a:lnSpc>
              <a:spcAft>
                <a:spcPts val="0"/>
              </a:spcAft>
              <a:buFont typeface="Wingdings" pitchFamily="2" charset="2"/>
              <a:buNone/>
              <a:defRPr/>
            </a:pPr>
            <a:endParaRPr lang="fr-FR" sz="800" dirty="0">
              <a:latin typeface="Book Antiqua" pitchFamily="18" charset="0"/>
              <a:ea typeface="Arial Unicode MS" pitchFamily="34" charset="-128"/>
              <a:cs typeface="Arial Unicode MS" pitchFamily="34" charset="-128"/>
            </a:endParaRPr>
          </a:p>
          <a:p>
            <a:pPr marL="640080" lvl="1" indent="-274320" eaLnBrk="1" fontAlgn="auto" hangingPunct="1">
              <a:lnSpc>
                <a:spcPct val="90000"/>
              </a:lnSpc>
              <a:spcAft>
                <a:spcPts val="0"/>
              </a:spcAft>
              <a:buFont typeface="Wingdings 2"/>
              <a:buChar char=""/>
              <a:defRPr/>
            </a:pPr>
            <a:r>
              <a:rPr lang="fr-FR" sz="1800" dirty="0">
                <a:latin typeface="Book Antiqua" pitchFamily="18" charset="0"/>
                <a:cs typeface="Times New Roman" pitchFamily="18" charset="0"/>
              </a:rPr>
              <a:t>La fonction </a:t>
            </a:r>
            <a:r>
              <a:rPr lang="fr-FR" sz="1800" dirty="0" err="1">
                <a:solidFill>
                  <a:schemeClr val="hlink"/>
                </a:solidFill>
                <a:effectLst>
                  <a:outerShdw blurRad="38100" dist="38100" dir="2700000" algn="tl">
                    <a:srgbClr val="000000"/>
                  </a:outerShdw>
                </a:effectLst>
                <a:latin typeface="Book Antiqua" pitchFamily="18" charset="0"/>
                <a:cs typeface="Times New Roman" pitchFamily="18" charset="0"/>
              </a:rPr>
              <a:t>session_start</a:t>
            </a:r>
            <a:r>
              <a:rPr lang="fr-FR" sz="1800" dirty="0">
                <a:solidFill>
                  <a:schemeClr val="hlink"/>
                </a:solidFill>
                <a:effectLst>
                  <a:outerShdw blurRad="38100" dist="38100" dir="2700000" algn="tl">
                    <a:srgbClr val="000000"/>
                  </a:outerShdw>
                </a:effectLst>
                <a:latin typeface="Book Antiqua" pitchFamily="18" charset="0"/>
                <a:cs typeface="Times New Roman" pitchFamily="18" charset="0"/>
              </a:rPr>
              <a:t>()</a:t>
            </a:r>
            <a:r>
              <a:rPr lang="fr-FR" sz="1800" dirty="0">
                <a:latin typeface="Book Antiqua" pitchFamily="18" charset="0"/>
                <a:cs typeface="Times New Roman" pitchFamily="18" charset="0"/>
              </a:rPr>
              <a:t> se charge de générer automatiquement cet identifiant unique de session et de créer un répertoire.</a:t>
            </a:r>
            <a:r>
              <a:rPr lang="en-GB" sz="1800" dirty="0">
                <a:latin typeface="Book Antiqua" pitchFamily="18" charset="0"/>
                <a:ea typeface="Arial Unicode MS" pitchFamily="34" charset="-128"/>
                <a:cs typeface="Arial Unicode MS" pitchFamily="34" charset="-128"/>
              </a:rPr>
              <a:t> Elle </a:t>
            </a:r>
            <a:r>
              <a:rPr lang="fr-FR" sz="1800" dirty="0">
                <a:latin typeface="Book Antiqua" pitchFamily="18" charset="0"/>
                <a:ea typeface="Arial Unicode MS" pitchFamily="34" charset="-128"/>
                <a:cs typeface="Arial Unicode MS" pitchFamily="34" charset="-128"/>
              </a:rPr>
              <a:t>doit être placée au début de chaque page afin de démarrer ou de continuer une session.</a:t>
            </a:r>
          </a:p>
          <a:p>
            <a:pPr marL="1463040" lvl="4" indent="-182880" eaLnBrk="1" fontAlgn="auto" hangingPunct="1">
              <a:lnSpc>
                <a:spcPct val="90000"/>
              </a:lnSpc>
              <a:spcAft>
                <a:spcPts val="0"/>
              </a:spcAft>
              <a:buClr>
                <a:schemeClr val="accent2">
                  <a:tint val="60000"/>
                </a:schemeClr>
              </a:buClr>
              <a:buFontTx/>
              <a:buNone/>
              <a:defRPr/>
            </a:pPr>
            <a:endParaRPr lang="en-GB" sz="800" b="1" dirty="0">
              <a:solidFill>
                <a:schemeClr val="hlink"/>
              </a:solidFill>
              <a:latin typeface="Book Antiqua" pitchFamily="18" charset="0"/>
              <a:ea typeface="Arial Unicode MS" pitchFamily="34" charset="-128"/>
              <a:cs typeface="Arial Unicode MS" pitchFamily="34" charset="-128"/>
            </a:endParaRPr>
          </a:p>
          <a:p>
            <a:pPr marL="1463040" lvl="4" indent="-182880" eaLnBrk="1" fontAlgn="auto" hangingPunct="1">
              <a:lnSpc>
                <a:spcPct val="90000"/>
              </a:lnSpc>
              <a:spcAft>
                <a:spcPts val="0"/>
              </a:spcAft>
              <a:buClr>
                <a:schemeClr val="accent2">
                  <a:tint val="60000"/>
                </a:schemeClr>
              </a:buClr>
              <a:buFontTx/>
              <a:buNone/>
              <a:defRPr/>
            </a:pPr>
            <a:r>
              <a:rPr lang="en-GB" b="1" dirty="0">
                <a:latin typeface="Book Antiqua" pitchFamily="18" charset="0"/>
                <a:ea typeface="Arial Unicode MS" pitchFamily="34" charset="-128"/>
                <a:cs typeface="Arial Unicode MS" pitchFamily="34" charset="-128"/>
              </a:rPr>
              <a:t>&lt;?</a:t>
            </a:r>
            <a:r>
              <a:rPr lang="en-GB" b="1" dirty="0" err="1">
                <a:latin typeface="Book Antiqua" pitchFamily="18" charset="0"/>
                <a:ea typeface="Arial Unicode MS" pitchFamily="34" charset="-128"/>
                <a:cs typeface="Arial Unicode MS" pitchFamily="34" charset="-128"/>
              </a:rPr>
              <a:t>php</a:t>
            </a:r>
            <a:endParaRPr lang="fr-FR" b="1" dirty="0">
              <a:latin typeface="Book Antiqua" pitchFamily="18" charset="0"/>
              <a:ea typeface="Arial Unicode MS" pitchFamily="34" charset="-128"/>
              <a:cs typeface="Arial Unicode MS" pitchFamily="34" charset="-128"/>
            </a:endParaRPr>
          </a:p>
          <a:p>
            <a:pPr marL="1463040" lvl="4" indent="-182880" algn="just" eaLnBrk="1" fontAlgn="auto" hangingPunct="1">
              <a:lnSpc>
                <a:spcPct val="90000"/>
              </a:lnSpc>
              <a:spcAft>
                <a:spcPts val="0"/>
              </a:spcAft>
              <a:buClr>
                <a:schemeClr val="accent2">
                  <a:tint val="60000"/>
                </a:schemeClr>
              </a:buClr>
              <a:buFontTx/>
              <a:buNone/>
              <a:defRPr/>
            </a:pPr>
            <a:r>
              <a:rPr lang="en-GB" b="1" dirty="0">
                <a:latin typeface="Book Antiqua" pitchFamily="18" charset="0"/>
                <a:ea typeface="Arial Unicode MS" pitchFamily="34" charset="-128"/>
                <a:cs typeface="Arial Unicode MS" pitchFamily="34" charset="-128"/>
              </a:rPr>
              <a:t>  </a:t>
            </a:r>
            <a:r>
              <a:rPr lang="en-GB" b="1" dirty="0" err="1">
                <a:latin typeface="Book Antiqua" pitchFamily="18" charset="0"/>
                <a:ea typeface="Arial Unicode MS" pitchFamily="34" charset="-128"/>
                <a:cs typeface="Arial Unicode MS" pitchFamily="34" charset="-128"/>
              </a:rPr>
              <a:t>session_start</a:t>
            </a:r>
            <a:r>
              <a:rPr lang="en-GB" b="1" dirty="0">
                <a:latin typeface="Book Antiqua" pitchFamily="18" charset="0"/>
                <a:ea typeface="Arial Unicode MS" pitchFamily="34" charset="-128"/>
                <a:cs typeface="Arial Unicode MS" pitchFamily="34" charset="-128"/>
              </a:rPr>
              <a:t>();</a:t>
            </a:r>
            <a:endParaRPr lang="fr-FR" b="1" dirty="0">
              <a:latin typeface="Book Antiqua" pitchFamily="18" charset="0"/>
              <a:ea typeface="Arial Unicode MS" pitchFamily="34" charset="-128"/>
              <a:cs typeface="Arial Unicode MS" pitchFamily="34" charset="-128"/>
            </a:endParaRPr>
          </a:p>
          <a:p>
            <a:pPr marL="1463040" lvl="4" indent="-182880" algn="just" eaLnBrk="1" fontAlgn="auto" hangingPunct="1">
              <a:lnSpc>
                <a:spcPct val="90000"/>
              </a:lnSpc>
              <a:spcAft>
                <a:spcPts val="0"/>
              </a:spcAft>
              <a:buClr>
                <a:schemeClr val="accent2">
                  <a:tint val="60000"/>
                </a:schemeClr>
              </a:buClr>
              <a:buFontTx/>
              <a:buNone/>
              <a:defRPr/>
            </a:pPr>
            <a:r>
              <a:rPr lang="en-GB" b="1" dirty="0">
                <a:latin typeface="Book Antiqua" pitchFamily="18" charset="0"/>
                <a:ea typeface="Arial Unicode MS" pitchFamily="34" charset="-128"/>
                <a:cs typeface="Arial Unicode MS" pitchFamily="34" charset="-128"/>
              </a:rPr>
              <a:t>  </a:t>
            </a:r>
            <a:r>
              <a:rPr lang="fr-FR" b="1" dirty="0">
                <a:latin typeface="Book Antiqua" pitchFamily="18" charset="0"/>
                <a:ea typeface="Arial Unicode MS" pitchFamily="34" charset="-128"/>
                <a:cs typeface="Arial Unicode MS" pitchFamily="34" charset="-128"/>
              </a:rPr>
              <a:t>$</a:t>
            </a:r>
            <a:r>
              <a:rPr lang="fr-FR" b="1" dirty="0" err="1">
                <a:latin typeface="Book Antiqua" pitchFamily="18" charset="0"/>
                <a:ea typeface="Arial Unicode MS" pitchFamily="34" charset="-128"/>
                <a:cs typeface="Arial Unicode MS" pitchFamily="34" charset="-128"/>
              </a:rPr>
              <a:t>Session_ID</a:t>
            </a:r>
            <a:r>
              <a:rPr lang="fr-FR" b="1" dirty="0">
                <a:latin typeface="Book Antiqua" pitchFamily="18" charset="0"/>
                <a:ea typeface="Arial Unicode MS" pitchFamily="34" charset="-128"/>
                <a:cs typeface="Arial Unicode MS" pitchFamily="34" charset="-128"/>
              </a:rPr>
              <a:t> = </a:t>
            </a:r>
            <a:r>
              <a:rPr lang="fr-FR" b="1" dirty="0" err="1">
                <a:latin typeface="Book Antiqua" pitchFamily="18" charset="0"/>
                <a:ea typeface="Arial Unicode MS" pitchFamily="34" charset="-128"/>
                <a:cs typeface="Arial Unicode MS" pitchFamily="34" charset="-128"/>
              </a:rPr>
              <a:t>session_id</a:t>
            </a:r>
            <a:r>
              <a:rPr lang="fr-FR" b="1" dirty="0">
                <a:latin typeface="Book Antiqua" pitchFamily="18" charset="0"/>
                <a:ea typeface="Arial Unicode MS" pitchFamily="34" charset="-128"/>
                <a:cs typeface="Arial Unicode MS" pitchFamily="34" charset="-128"/>
              </a:rPr>
              <a:t>();</a:t>
            </a:r>
          </a:p>
          <a:p>
            <a:pPr marL="1463040" lvl="4" indent="-182880" algn="just" eaLnBrk="1" fontAlgn="auto" hangingPunct="1">
              <a:lnSpc>
                <a:spcPct val="90000"/>
              </a:lnSpc>
              <a:spcAft>
                <a:spcPts val="0"/>
              </a:spcAft>
              <a:buClr>
                <a:schemeClr val="accent2">
                  <a:tint val="60000"/>
                </a:schemeClr>
              </a:buClr>
              <a:buFontTx/>
              <a:buNone/>
              <a:defRPr/>
            </a:pPr>
            <a:r>
              <a:rPr lang="fr-FR" b="1" dirty="0">
                <a:latin typeface="Book Antiqua" pitchFamily="18" charset="0"/>
                <a:ea typeface="Arial Unicode MS" pitchFamily="34" charset="-128"/>
                <a:cs typeface="Arial Unicode MS" pitchFamily="34" charset="-128"/>
              </a:rPr>
              <a:t>  </a:t>
            </a:r>
            <a:r>
              <a:rPr lang="en-GB" b="1" dirty="0">
                <a:latin typeface="Book Antiqua" pitchFamily="18" charset="0"/>
                <a:ea typeface="Arial Unicode MS" pitchFamily="34" charset="-128"/>
                <a:cs typeface="Arial Unicode MS" pitchFamily="34" charset="-128"/>
              </a:rPr>
              <a:t>// $</a:t>
            </a:r>
            <a:r>
              <a:rPr lang="en-GB" b="1" dirty="0" err="1">
                <a:latin typeface="Book Antiqua" pitchFamily="18" charset="0"/>
                <a:ea typeface="Arial Unicode MS" pitchFamily="34" charset="-128"/>
                <a:cs typeface="Arial Unicode MS" pitchFamily="34" charset="-128"/>
              </a:rPr>
              <a:t>Session_ID</a:t>
            </a:r>
            <a:r>
              <a:rPr lang="en-GB" b="1" dirty="0">
                <a:latin typeface="Book Antiqua" pitchFamily="18" charset="0"/>
                <a:ea typeface="Arial Unicode MS" pitchFamily="34" charset="-128"/>
                <a:cs typeface="Arial Unicode MS" pitchFamily="34" charset="-128"/>
              </a:rPr>
              <a:t> = 7edf48ca359ee24dbc5b3f6ed2557e90</a:t>
            </a:r>
            <a:r>
              <a:rPr lang="fr-FR" b="1" dirty="0">
                <a:latin typeface="Book Antiqua" pitchFamily="18" charset="0"/>
                <a:ea typeface="Arial Unicode MS" pitchFamily="34" charset="-128"/>
                <a:cs typeface="Arial Unicode MS" pitchFamily="34" charset="-128"/>
              </a:rPr>
              <a:t>     </a:t>
            </a:r>
            <a:r>
              <a:rPr lang="en-GB" b="1" dirty="0">
                <a:latin typeface="Book Antiqua" pitchFamily="18" charset="0"/>
                <a:ea typeface="Arial Unicode MS" pitchFamily="34" charset="-128"/>
                <a:cs typeface="Arial Unicode MS" pitchFamily="34" charset="-128"/>
              </a:rPr>
              <a:t>?&gt;</a:t>
            </a:r>
            <a:endParaRPr lang="fr-FR" b="1" dirty="0">
              <a:solidFill>
                <a:srgbClr val="FFCC00"/>
              </a:solidFill>
              <a:latin typeface="Book Antiqua" pitchFamily="18" charset="0"/>
              <a:ea typeface="Arial Unicode MS" pitchFamily="34" charset="-128"/>
              <a:cs typeface="Arial Unicode MS" pitchFamily="34" charset="-128"/>
            </a:endParaRPr>
          </a:p>
        </p:txBody>
      </p:sp>
      <p:sp>
        <p:nvSpPr>
          <p:cNvPr id="7" name="Rectangle 2"/>
          <p:cNvSpPr>
            <a:spLocks noGrp="1" noChangeArrowheads="1"/>
          </p:cNvSpPr>
          <p:nvPr>
            <p:ph type="title"/>
          </p:nvPr>
        </p:nvSpPr>
        <p:spPr>
          <a:xfrm>
            <a:off x="1240833" y="-24"/>
            <a:ext cx="9782801" cy="893746"/>
          </a:xfrm>
        </p:spPr>
        <p:txBody>
          <a:bodyPr/>
          <a:lstStyle/>
          <a:p>
            <a:pPr eaLnBrk="1" fontAlgn="auto" hangingPunct="1">
              <a:spcAft>
                <a:spcPts val="0"/>
              </a:spcAft>
              <a:defRPr/>
            </a:pPr>
            <a:r>
              <a:rPr lang="fr-FR" dirty="0">
                <a:latin typeface="Book Antiqua" pitchFamily="18" charset="0"/>
                <a:cs typeface="Times New Roman" pitchFamily="18" charset="0"/>
              </a:rPr>
              <a:t>Les sessions</a:t>
            </a:r>
            <a:endParaRPr lang="en-GB" dirty="0"/>
          </a:p>
        </p:txBody>
      </p:sp>
    </p:spTree>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p:cNvSpPr>
            <a:spLocks noGrp="1" noChangeArrowheads="1"/>
          </p:cNvSpPr>
          <p:nvPr>
            <p:ph sz="quarter" idx="1"/>
          </p:nvPr>
        </p:nvSpPr>
        <p:spPr>
          <a:xfrm>
            <a:off x="1236628" y="1071564"/>
            <a:ext cx="9985565" cy="5176837"/>
          </a:xfrm>
        </p:spPr>
        <p:txBody>
          <a:bodyPr>
            <a:normAutofit/>
          </a:bodyPr>
          <a:lstStyle/>
          <a:p>
            <a:pPr marL="274320" indent="-274320" eaLnBrk="1" fontAlgn="auto" hangingPunct="1">
              <a:spcAft>
                <a:spcPts val="0"/>
              </a:spcAft>
              <a:buFont typeface="Wingdings"/>
              <a:buChar char=""/>
              <a:defRPr/>
            </a:pPr>
            <a:r>
              <a:rPr lang="fr-FR" dirty="0">
                <a:latin typeface="Book Antiqua" pitchFamily="18" charset="0"/>
              </a:rPr>
              <a:t>Principe</a:t>
            </a:r>
          </a:p>
          <a:p>
            <a:pPr marL="640080" lvl="1" indent="-274320" eaLnBrk="1" fontAlgn="auto" hangingPunct="1">
              <a:spcAft>
                <a:spcPts val="0"/>
              </a:spcAft>
              <a:buFont typeface="Wingdings 2"/>
              <a:buChar char=""/>
              <a:defRPr/>
            </a:pPr>
            <a:r>
              <a:rPr lang="fr-FR" sz="2000" dirty="0">
                <a:latin typeface="Book Antiqua" pitchFamily="18" charset="0"/>
                <a:ea typeface="Arial Unicode MS" pitchFamily="34" charset="-128"/>
                <a:cs typeface="Arial Unicode MS" pitchFamily="34" charset="-128"/>
              </a:rPr>
              <a:t>Un répertoire est créé sur le serveur à l'emplacement désigné par le fichier de configuration php.ini, afin de recueillir les données de la nouvelle session.</a:t>
            </a:r>
          </a:p>
          <a:p>
            <a:pPr marL="640080" lvl="1" indent="-274320" eaLnBrk="1" fontAlgn="auto" hangingPunct="1">
              <a:spcAft>
                <a:spcPts val="0"/>
              </a:spcAft>
              <a:buFont typeface="Wingdings" pitchFamily="2" charset="2"/>
              <a:buNone/>
              <a:defRPr/>
            </a:pPr>
            <a:endParaRPr lang="fr-FR" sz="800" dirty="0"/>
          </a:p>
          <a:p>
            <a:pPr lvl="2" indent="-182880" algn="just" eaLnBrk="1" fontAlgn="auto" hangingPunct="1">
              <a:spcAft>
                <a:spcPts val="0"/>
              </a:spcAft>
              <a:buClr>
                <a:schemeClr val="accent1">
                  <a:shade val="75000"/>
                </a:schemeClr>
              </a:buClr>
              <a:buFont typeface="Wingdings" pitchFamily="2" charset="2"/>
              <a:buNone/>
              <a:defRPr/>
            </a:pPr>
            <a:r>
              <a:rPr lang="en-GB" sz="1600" dirty="0">
                <a:solidFill>
                  <a:srgbClr val="FF0000"/>
                </a:solidFill>
                <a:latin typeface="Book Antiqua" pitchFamily="18" charset="0"/>
                <a:ea typeface="Arial Unicode MS" pitchFamily="34" charset="-128"/>
                <a:cs typeface="Arial Unicode MS" pitchFamily="34" charset="-128"/>
              </a:rPr>
              <a:t>[Session]</a:t>
            </a:r>
            <a:endParaRPr lang="fr-FR" sz="1600" dirty="0">
              <a:solidFill>
                <a:srgbClr val="FF0000"/>
              </a:solidFill>
              <a:latin typeface="Book Antiqua" pitchFamily="18" charset="0"/>
              <a:ea typeface="Arial Unicode MS" pitchFamily="34" charset="-128"/>
              <a:cs typeface="Arial Unicode MS" pitchFamily="34" charset="-128"/>
            </a:endParaRPr>
          </a:p>
          <a:p>
            <a:pPr lvl="2" indent="-182880" algn="just" eaLnBrk="1" fontAlgn="auto" hangingPunct="1">
              <a:spcAft>
                <a:spcPts val="0"/>
              </a:spcAft>
              <a:buClr>
                <a:schemeClr val="accent1">
                  <a:shade val="75000"/>
                </a:schemeClr>
              </a:buClr>
              <a:buFont typeface="Wingdings" pitchFamily="2" charset="2"/>
              <a:buNone/>
              <a:defRPr/>
            </a:pPr>
            <a:r>
              <a:rPr lang="en-GB" sz="1600" dirty="0" err="1">
                <a:solidFill>
                  <a:srgbClr val="FF0000"/>
                </a:solidFill>
                <a:latin typeface="Book Antiqua" pitchFamily="18" charset="0"/>
                <a:ea typeface="Arial Unicode MS" pitchFamily="34" charset="-128"/>
                <a:cs typeface="Arial Unicode MS" pitchFamily="34" charset="-128"/>
              </a:rPr>
              <a:t>session.save_path</a:t>
            </a:r>
            <a:r>
              <a:rPr lang="en-GB" sz="1600" dirty="0">
                <a:solidFill>
                  <a:srgbClr val="FF0000"/>
                </a:solidFill>
                <a:latin typeface="Book Antiqua" pitchFamily="18" charset="0"/>
                <a:ea typeface="Arial Unicode MS" pitchFamily="34" charset="-128"/>
                <a:cs typeface="Arial Unicode MS" pitchFamily="34" charset="-128"/>
              </a:rPr>
              <a:t>= C:\PHP\sessiondata</a:t>
            </a:r>
            <a:endParaRPr lang="fr-FR" sz="1600" dirty="0">
              <a:solidFill>
                <a:srgbClr val="FF0000"/>
              </a:solidFill>
              <a:latin typeface="Book Antiqua" pitchFamily="18" charset="0"/>
              <a:ea typeface="Arial Unicode MS" pitchFamily="34" charset="-128"/>
              <a:cs typeface="Arial Unicode MS" pitchFamily="34" charset="-128"/>
            </a:endParaRPr>
          </a:p>
          <a:p>
            <a:pPr lvl="2" indent="-182880" algn="just" eaLnBrk="1" fontAlgn="auto" hangingPunct="1">
              <a:spcAft>
                <a:spcPts val="0"/>
              </a:spcAft>
              <a:buClr>
                <a:schemeClr val="accent1">
                  <a:shade val="75000"/>
                </a:schemeClr>
              </a:buClr>
              <a:buFont typeface="Wingdings" pitchFamily="2" charset="2"/>
              <a:buNone/>
              <a:defRPr/>
            </a:pPr>
            <a:r>
              <a:rPr lang="en-GB" sz="1600" dirty="0">
                <a:solidFill>
                  <a:srgbClr val="FF0000"/>
                </a:solidFill>
                <a:latin typeface="Book Antiqua" pitchFamily="18" charset="0"/>
                <a:ea typeface="Arial Unicode MS" pitchFamily="34" charset="-128"/>
                <a:cs typeface="Arial Unicode MS" pitchFamily="34" charset="-128"/>
              </a:rPr>
              <a:t>; </a:t>
            </a:r>
            <a:r>
              <a:rPr lang="en-GB" sz="1600" dirty="0" err="1">
                <a:solidFill>
                  <a:srgbClr val="FF0000"/>
                </a:solidFill>
                <a:latin typeface="Book Antiqua" pitchFamily="18" charset="0"/>
                <a:ea typeface="Arial Unicode MS" pitchFamily="34" charset="-128"/>
                <a:cs typeface="Arial Unicode MS" pitchFamily="34" charset="-128"/>
              </a:rPr>
              <a:t>Rép</a:t>
            </a:r>
            <a:r>
              <a:rPr lang="en-GB" sz="1600" dirty="0">
                <a:solidFill>
                  <a:srgbClr val="FF0000"/>
                </a:solidFill>
                <a:latin typeface="Book Antiqua" pitchFamily="18" charset="0"/>
                <a:ea typeface="Arial Unicode MS" pitchFamily="34" charset="-128"/>
                <a:cs typeface="Arial Unicode MS" pitchFamily="34" charset="-128"/>
              </a:rPr>
              <a:t> session = \sess_7edf48ca359ee24dbc5b3f6ed2557e90</a:t>
            </a:r>
            <a:endParaRPr lang="fr-FR" sz="1600" dirty="0">
              <a:solidFill>
                <a:srgbClr val="FF0000"/>
              </a:solidFill>
              <a:latin typeface="Book Antiqua" pitchFamily="18" charset="0"/>
              <a:ea typeface="Arial Unicode MS" pitchFamily="34" charset="-128"/>
              <a:cs typeface="Arial Unicode MS" pitchFamily="34" charset="-128"/>
            </a:endParaRPr>
          </a:p>
          <a:p>
            <a:pPr marL="274320" indent="-274320" algn="just" eaLnBrk="1" fontAlgn="auto" hangingPunct="1">
              <a:spcAft>
                <a:spcPts val="0"/>
              </a:spcAft>
              <a:buFont typeface="Wingdings" pitchFamily="2" charset="2"/>
              <a:buNone/>
              <a:defRPr/>
            </a:pPr>
            <a:endParaRPr lang="fr-FR" sz="800" dirty="0">
              <a:latin typeface="Book Antiqua" pitchFamily="18" charset="0"/>
              <a:ea typeface="Arial Unicode MS" pitchFamily="34" charset="-128"/>
              <a:cs typeface="Arial Unicode MS" pitchFamily="34" charset="-128"/>
            </a:endParaRPr>
          </a:p>
          <a:p>
            <a:pPr marL="640080" lvl="1" indent="-274320" eaLnBrk="1" fontAlgn="auto" hangingPunct="1">
              <a:spcAft>
                <a:spcPts val="0"/>
              </a:spcAft>
              <a:buFont typeface="Wingdings 2"/>
              <a:buChar char=""/>
              <a:defRPr/>
            </a:pPr>
            <a:r>
              <a:rPr lang="fr-FR" sz="2000" dirty="0">
                <a:latin typeface="Book Antiqua" pitchFamily="18" charset="0"/>
                <a:cs typeface="Times New Roman" pitchFamily="18" charset="0"/>
              </a:rPr>
              <a:t>Le fichier php.ini peut également préciser un nom de session par l'option </a:t>
            </a:r>
            <a:r>
              <a:rPr lang="fr-FR" sz="2000" dirty="0">
                <a:solidFill>
                  <a:srgbClr val="0347F1"/>
                </a:solidFill>
                <a:effectLst>
                  <a:outerShdw blurRad="38100" dist="38100" dir="2700000" algn="tl">
                    <a:srgbClr val="000000"/>
                  </a:outerShdw>
                </a:effectLst>
                <a:latin typeface="Book Antiqua" pitchFamily="18" charset="0"/>
                <a:cs typeface="Times New Roman" pitchFamily="18" charset="0"/>
              </a:rPr>
              <a:t>session.name</a:t>
            </a:r>
            <a:r>
              <a:rPr lang="fr-FR" sz="2000" dirty="0">
                <a:latin typeface="Book Antiqua" pitchFamily="18" charset="0"/>
                <a:cs typeface="Times New Roman" pitchFamily="18" charset="0"/>
              </a:rPr>
              <a:t> ou sa durée de vie par </a:t>
            </a:r>
            <a:r>
              <a:rPr lang="fr-FR" sz="2000" dirty="0" err="1">
                <a:solidFill>
                  <a:srgbClr val="0347F1"/>
                </a:solidFill>
                <a:effectLst>
                  <a:outerShdw blurRad="38100" dist="38100" dir="2700000" algn="tl">
                    <a:srgbClr val="000000"/>
                  </a:outerShdw>
                </a:effectLst>
                <a:latin typeface="Book Antiqua" pitchFamily="18" charset="0"/>
                <a:cs typeface="Times New Roman" pitchFamily="18" charset="0"/>
              </a:rPr>
              <a:t>session.gc_maxlifetime</a:t>
            </a:r>
            <a:endParaRPr lang="fr-FR" sz="2000" dirty="0">
              <a:solidFill>
                <a:srgbClr val="0347F1"/>
              </a:solidFill>
              <a:effectLst>
                <a:outerShdw blurRad="38100" dist="38100" dir="2700000" algn="tl">
                  <a:srgbClr val="000000"/>
                </a:outerShdw>
              </a:effectLst>
              <a:latin typeface="Book Antiqua" pitchFamily="18" charset="0"/>
              <a:cs typeface="Times New Roman" pitchFamily="18" charset="0"/>
            </a:endParaRPr>
          </a:p>
          <a:p>
            <a:pPr marL="640080" lvl="1" indent="-274320" eaLnBrk="1" fontAlgn="auto" hangingPunct="1">
              <a:spcAft>
                <a:spcPts val="0"/>
              </a:spcAft>
              <a:buFont typeface="Wingdings" pitchFamily="2" charset="2"/>
              <a:buNone/>
              <a:defRPr/>
            </a:pPr>
            <a:endParaRPr lang="fr-FR" sz="800" dirty="0">
              <a:latin typeface="Book Antiqua" pitchFamily="18" charset="0"/>
              <a:cs typeface="Times New Roman" pitchFamily="18" charset="0"/>
            </a:endParaRPr>
          </a:p>
          <a:p>
            <a:pPr marL="640080" lvl="1" indent="-274320" algn="just" eaLnBrk="1" fontAlgn="auto" hangingPunct="1">
              <a:spcAft>
                <a:spcPts val="0"/>
              </a:spcAft>
              <a:buFont typeface="Wingdings 2"/>
              <a:buChar char=""/>
              <a:defRPr/>
            </a:pPr>
            <a:r>
              <a:rPr lang="fr-FR" sz="2000" dirty="0">
                <a:latin typeface="Book Antiqua" pitchFamily="18" charset="0"/>
                <a:ea typeface="Arial Unicode MS" pitchFamily="34" charset="-128"/>
                <a:cs typeface="Arial Unicode MS" pitchFamily="34" charset="-128"/>
              </a:rPr>
              <a:t>La session en cours peut être détruite par la fonction </a:t>
            </a:r>
            <a:r>
              <a:rPr lang="fr-FR" sz="2000" dirty="0" err="1">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session_destroy</a:t>
            </a:r>
            <a:r>
              <a:rPr lang="fr-FR" sz="2000" dirty="0">
                <a:solidFill>
                  <a:srgbClr val="0347F1"/>
                </a:solidFill>
                <a:effectLst>
                  <a:outerShdw blurRad="38100" dist="38100" dir="2700000" algn="tl">
                    <a:srgbClr val="000000"/>
                  </a:outerShdw>
                </a:effectLst>
                <a:latin typeface="Book Antiqua" pitchFamily="18" charset="0"/>
                <a:ea typeface="Arial Unicode MS" pitchFamily="34" charset="-128"/>
                <a:cs typeface="Arial Unicode MS" pitchFamily="34" charset="-128"/>
              </a:rPr>
              <a:t>().</a:t>
            </a:r>
            <a:r>
              <a:rPr lang="fr-FR" sz="2000" dirty="0">
                <a:latin typeface="Book Antiqua" pitchFamily="18" charset="0"/>
                <a:ea typeface="Arial Unicode MS" pitchFamily="34" charset="-128"/>
                <a:cs typeface="Arial Unicode MS" pitchFamily="34" charset="-128"/>
              </a:rPr>
              <a:t> Cette commande supprime toutes les informations relatives à l'utilisateur.</a:t>
            </a:r>
          </a:p>
          <a:p>
            <a:pPr marL="274320" indent="-274320" algn="just" eaLnBrk="1" fontAlgn="auto" hangingPunct="1">
              <a:spcAft>
                <a:spcPts val="0"/>
              </a:spcAft>
              <a:buFont typeface="Wingdings" pitchFamily="2" charset="2"/>
              <a:buNone/>
              <a:defRPr/>
            </a:pPr>
            <a:r>
              <a:rPr lang="fr-FR" sz="2000" dirty="0">
                <a:latin typeface="Book Antiqua" pitchFamily="18" charset="0"/>
                <a:ea typeface="Arial Unicode MS" pitchFamily="34" charset="-128"/>
                <a:cs typeface="Arial Unicode MS" pitchFamily="34" charset="-128"/>
              </a:rPr>
              <a:t>			</a:t>
            </a:r>
            <a:r>
              <a:rPr lang="fr-FR" sz="1600" dirty="0" err="1">
                <a:solidFill>
                  <a:srgbClr val="FF0000"/>
                </a:solidFill>
                <a:latin typeface="Book Antiqua" pitchFamily="18" charset="0"/>
                <a:ea typeface="Arial Unicode MS" pitchFamily="34" charset="-128"/>
                <a:cs typeface="Arial Unicode MS" pitchFamily="34" charset="-128"/>
              </a:rPr>
              <a:t>session_destroy</a:t>
            </a:r>
            <a:r>
              <a:rPr lang="fr-FR" sz="1600" dirty="0">
                <a:solidFill>
                  <a:srgbClr val="FF0000"/>
                </a:solidFill>
                <a:latin typeface="Book Antiqua" pitchFamily="18" charset="0"/>
                <a:ea typeface="Arial Unicode MS" pitchFamily="34" charset="-128"/>
                <a:cs typeface="Arial Unicode MS" pitchFamily="34" charset="-128"/>
              </a:rPr>
              <a:t>();</a:t>
            </a:r>
            <a:endParaRPr lang="en-GB" sz="1600" dirty="0">
              <a:solidFill>
                <a:srgbClr val="FF0000"/>
              </a:solidFill>
            </a:endParaRPr>
          </a:p>
        </p:txBody>
      </p:sp>
      <p:sp>
        <p:nvSpPr>
          <p:cNvPr id="6" name="Rectangle 2"/>
          <p:cNvSpPr>
            <a:spLocks noGrp="1" noChangeArrowheads="1"/>
          </p:cNvSpPr>
          <p:nvPr>
            <p:ph type="title"/>
          </p:nvPr>
        </p:nvSpPr>
        <p:spPr>
          <a:xfrm>
            <a:off x="1240833" y="-24"/>
            <a:ext cx="9782801" cy="893746"/>
          </a:xfrm>
        </p:spPr>
        <p:txBody>
          <a:bodyPr/>
          <a:lstStyle/>
          <a:p>
            <a:pPr eaLnBrk="1" fontAlgn="auto" hangingPunct="1">
              <a:spcAft>
                <a:spcPts val="0"/>
              </a:spcAft>
              <a:defRPr/>
            </a:pPr>
            <a:r>
              <a:rPr lang="fr-FR" dirty="0">
                <a:latin typeface="Book Antiqua" pitchFamily="18" charset="0"/>
                <a:cs typeface="Times New Roman" pitchFamily="18" charset="0"/>
              </a:rPr>
              <a:t>Les sessions</a:t>
            </a:r>
            <a:endParaRPr lang="en-GB" dirty="0"/>
          </a:p>
        </p:txBody>
      </p:sp>
    </p:spTree>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3"/>
          <p:cNvSpPr>
            <a:spLocks noGrp="1" noChangeArrowheads="1"/>
          </p:cNvSpPr>
          <p:nvPr>
            <p:ph sz="quarter" idx="1"/>
          </p:nvPr>
        </p:nvSpPr>
        <p:spPr>
          <a:xfrm>
            <a:off x="1252383" y="1285860"/>
            <a:ext cx="10128441" cy="5410200"/>
          </a:xfrm>
        </p:spPr>
        <p:txBody>
          <a:bodyPr>
            <a:normAutofit/>
          </a:bodyPr>
          <a:lstStyle/>
          <a:p>
            <a:pPr marL="274320" indent="-274320" eaLnBrk="1" fontAlgn="auto" hangingPunct="1">
              <a:lnSpc>
                <a:spcPct val="90000"/>
              </a:lnSpc>
              <a:spcAft>
                <a:spcPts val="0"/>
              </a:spcAft>
              <a:buFont typeface="Wingdings"/>
              <a:buChar char=""/>
              <a:defRPr/>
            </a:pPr>
            <a:r>
              <a:rPr lang="fr-FR" dirty="0">
                <a:latin typeface="Book Antiqua" pitchFamily="18" charset="0"/>
                <a:cs typeface="Times New Roman" pitchFamily="18" charset="0"/>
              </a:rPr>
              <a:t>Le traitement des variables de session</a:t>
            </a:r>
            <a:r>
              <a:rPr lang="en-GB" dirty="0"/>
              <a:t> </a:t>
            </a:r>
            <a:endParaRPr lang="fr-FR" dirty="0"/>
          </a:p>
          <a:p>
            <a:pPr marL="640080" lvl="1" indent="-274320" eaLnBrk="1" fontAlgn="auto" hangingPunct="1">
              <a:lnSpc>
                <a:spcPct val="90000"/>
              </a:lnSpc>
              <a:spcAft>
                <a:spcPts val="0"/>
              </a:spcAft>
              <a:buFont typeface="Wingdings 2"/>
              <a:buChar char=""/>
              <a:defRPr/>
            </a:pPr>
            <a:r>
              <a:rPr lang="fr-FR" sz="2000" dirty="0">
                <a:latin typeface="Book Antiqua" pitchFamily="18" charset="0"/>
                <a:cs typeface="Times New Roman" pitchFamily="18" charset="0"/>
              </a:rPr>
              <a:t>Les variables de session sont chargées dans une session par l'intermédiaire de la fonction </a:t>
            </a:r>
            <a:r>
              <a:rPr lang="fr-FR" sz="2000" dirty="0" err="1">
                <a:solidFill>
                  <a:srgbClr val="0347F1"/>
                </a:solidFill>
                <a:effectLst>
                  <a:outerShdw blurRad="38100" dist="38100" dir="2700000" algn="tl">
                    <a:srgbClr val="000000"/>
                  </a:outerShdw>
                </a:effectLst>
                <a:latin typeface="Book Antiqua" pitchFamily="18" charset="0"/>
                <a:cs typeface="Times New Roman" pitchFamily="18" charset="0"/>
              </a:rPr>
              <a:t>session_register</a:t>
            </a:r>
            <a:r>
              <a:rPr lang="fr-FR" sz="2000" dirty="0">
                <a:solidFill>
                  <a:srgbClr val="0347F1"/>
                </a:solidFill>
                <a:effectLst>
                  <a:outerShdw blurRad="38100" dist="38100" dir="2700000" algn="tl">
                    <a:srgbClr val="000000"/>
                  </a:outerShdw>
                </a:effectLst>
                <a:latin typeface="Book Antiqua" pitchFamily="18" charset="0"/>
                <a:cs typeface="Times New Roman" pitchFamily="18" charset="0"/>
              </a:rPr>
              <a:t>()</a:t>
            </a:r>
          </a:p>
          <a:p>
            <a:pPr marL="640080" lvl="1" indent="-274320" eaLnBrk="1" fontAlgn="auto" hangingPunct="1">
              <a:lnSpc>
                <a:spcPct val="90000"/>
              </a:lnSpc>
              <a:spcAft>
                <a:spcPts val="0"/>
              </a:spcAft>
              <a:buFont typeface="Wingdings" pitchFamily="2" charset="2"/>
              <a:buNone/>
              <a:defRPr/>
            </a:pPr>
            <a:endParaRPr lang="fr-FR" sz="800" dirty="0"/>
          </a:p>
          <a:p>
            <a:pPr lvl="2" indent="-182880" algn="just" eaLnBrk="1" fontAlgn="auto" hangingPunct="1">
              <a:lnSpc>
                <a:spcPct val="90000"/>
              </a:lnSpc>
              <a:spcAft>
                <a:spcPts val="0"/>
              </a:spcAft>
              <a:buClr>
                <a:schemeClr val="accent1">
                  <a:shade val="75000"/>
                </a:schemeClr>
              </a:buClr>
              <a:buFont typeface="Wingdings" pitchFamily="2" charset="2"/>
              <a:buNone/>
              <a:defRPr/>
            </a:pPr>
            <a:r>
              <a:rPr lang="en-GB" sz="2000" dirty="0">
                <a:solidFill>
                  <a:srgbClr val="FF0000"/>
                </a:solidFill>
                <a:latin typeface="Book Antiqua" pitchFamily="18" charset="0"/>
                <a:ea typeface="Arial Unicode MS" pitchFamily="34" charset="-128"/>
                <a:cs typeface="Arial Unicode MS" pitchFamily="34" charset="-128"/>
              </a:rPr>
              <a:t>&lt;?</a:t>
            </a:r>
            <a:r>
              <a:rPr lang="en-GB" sz="2000" dirty="0" err="1">
                <a:solidFill>
                  <a:srgbClr val="FF0000"/>
                </a:solidFill>
                <a:latin typeface="Book Antiqua" pitchFamily="18" charset="0"/>
                <a:ea typeface="Arial Unicode MS" pitchFamily="34" charset="-128"/>
                <a:cs typeface="Arial Unicode MS" pitchFamily="34" charset="-128"/>
              </a:rPr>
              <a:t>php</a:t>
            </a:r>
            <a:endParaRPr lang="fr-FR" sz="2000" dirty="0">
              <a:solidFill>
                <a:srgbClr val="FF0000"/>
              </a:solidFill>
              <a:latin typeface="Book Antiqua" pitchFamily="18" charset="0"/>
              <a:ea typeface="Arial Unicode MS" pitchFamily="34" charset="-128"/>
              <a:cs typeface="Arial Unicode MS" pitchFamily="34" charset="-128"/>
            </a:endParaRPr>
          </a:p>
          <a:p>
            <a:pPr lvl="2" indent="-182880" algn="just" eaLnBrk="1" fontAlgn="auto" hangingPunct="1">
              <a:lnSpc>
                <a:spcPct val="90000"/>
              </a:lnSpc>
              <a:spcAft>
                <a:spcPts val="0"/>
              </a:spcAft>
              <a:buClr>
                <a:schemeClr val="accent1">
                  <a:shade val="75000"/>
                </a:schemeClr>
              </a:buClr>
              <a:buFont typeface="Wingdings" pitchFamily="2" charset="2"/>
              <a:buNone/>
              <a:defRPr/>
            </a:pPr>
            <a:r>
              <a:rPr lang="en-GB" sz="2000" dirty="0">
                <a:solidFill>
                  <a:srgbClr val="FF0000"/>
                </a:solidFill>
                <a:latin typeface="Book Antiqua" pitchFamily="18" charset="0"/>
                <a:ea typeface="Arial Unicode MS" pitchFamily="34" charset="-128"/>
                <a:cs typeface="Arial Unicode MS" pitchFamily="34" charset="-128"/>
              </a:rPr>
              <a:t>  </a:t>
            </a:r>
            <a:r>
              <a:rPr lang="en-GB" sz="2000" dirty="0" err="1">
                <a:solidFill>
                  <a:srgbClr val="FF0000"/>
                </a:solidFill>
                <a:latin typeface="Book Antiqua" pitchFamily="18" charset="0"/>
                <a:ea typeface="Arial Unicode MS" pitchFamily="34" charset="-128"/>
                <a:cs typeface="Arial Unicode MS" pitchFamily="34" charset="-128"/>
              </a:rPr>
              <a:t>session_start</a:t>
            </a:r>
            <a:r>
              <a:rPr lang="en-GB" sz="2000" dirty="0">
                <a:solidFill>
                  <a:srgbClr val="FF0000"/>
                </a:solidFill>
                <a:latin typeface="Book Antiqua" pitchFamily="18" charset="0"/>
                <a:ea typeface="Arial Unicode MS" pitchFamily="34" charset="-128"/>
                <a:cs typeface="Arial Unicode MS" pitchFamily="34" charset="-128"/>
              </a:rPr>
              <a:t>();</a:t>
            </a:r>
            <a:endParaRPr lang="fr-FR" sz="2000" dirty="0">
              <a:solidFill>
                <a:srgbClr val="FF0000"/>
              </a:solidFill>
              <a:latin typeface="Book Antiqua" pitchFamily="18" charset="0"/>
              <a:ea typeface="Arial Unicode MS" pitchFamily="34" charset="-128"/>
              <a:cs typeface="Arial Unicode MS" pitchFamily="34" charset="-128"/>
            </a:endParaRPr>
          </a:p>
          <a:p>
            <a:pPr lvl="2" indent="-182880" algn="just" eaLnBrk="1" fontAlgn="auto" hangingPunct="1">
              <a:lnSpc>
                <a:spcPct val="90000"/>
              </a:lnSpc>
              <a:spcAft>
                <a:spcPts val="0"/>
              </a:spcAft>
              <a:buClr>
                <a:schemeClr val="accent1">
                  <a:shade val="75000"/>
                </a:schemeClr>
              </a:buClr>
              <a:buFont typeface="Wingdings" pitchFamily="2" charset="2"/>
              <a:buNone/>
              <a:defRPr/>
            </a:pPr>
            <a:r>
              <a:rPr lang="en-GB" sz="2000" dirty="0">
                <a:solidFill>
                  <a:srgbClr val="FF0000"/>
                </a:solidFill>
                <a:latin typeface="Book Antiqua" pitchFamily="18" charset="0"/>
                <a:ea typeface="Arial Unicode MS" pitchFamily="34" charset="-128"/>
                <a:cs typeface="Arial Unicode MS" pitchFamily="34" charset="-128"/>
              </a:rPr>
              <a:t>  </a:t>
            </a:r>
            <a:r>
              <a:rPr lang="fr-FR" sz="2000" dirty="0" err="1">
                <a:solidFill>
                  <a:srgbClr val="FF0000"/>
                </a:solidFill>
                <a:latin typeface="Book Antiqua" pitchFamily="18" charset="0"/>
                <a:ea typeface="Arial Unicode MS" pitchFamily="34" charset="-128"/>
                <a:cs typeface="Arial Unicode MS" pitchFamily="34" charset="-128"/>
              </a:rPr>
              <a:t>session_register</a:t>
            </a:r>
            <a:r>
              <a:rPr lang="fr-FR" sz="2000" dirty="0">
                <a:solidFill>
                  <a:srgbClr val="FF0000"/>
                </a:solidFill>
                <a:latin typeface="Book Antiqua" pitchFamily="18" charset="0"/>
                <a:ea typeface="Arial Unicode MS" pitchFamily="34" charset="-128"/>
                <a:cs typeface="Arial Unicode MS" pitchFamily="34" charset="-128"/>
              </a:rPr>
              <a:t>("</a:t>
            </a:r>
            <a:r>
              <a:rPr lang="fr-FR" sz="2000" dirty="0" err="1">
                <a:solidFill>
                  <a:srgbClr val="FF0000"/>
                </a:solidFill>
                <a:latin typeface="Book Antiqua" pitchFamily="18" charset="0"/>
                <a:ea typeface="Arial Unicode MS" pitchFamily="34" charset="-128"/>
                <a:cs typeface="Arial Unicode MS" pitchFamily="34" charset="-128"/>
              </a:rPr>
              <a:t>nom_variable</a:t>
            </a:r>
            <a:r>
              <a:rPr lang="fr-FR" sz="2000" dirty="0">
                <a:solidFill>
                  <a:srgbClr val="FF0000"/>
                </a:solidFill>
                <a:latin typeface="Book Antiqua" pitchFamily="18" charset="0"/>
                <a:ea typeface="Arial Unicode MS" pitchFamily="34" charset="-128"/>
                <a:cs typeface="Arial Unicode MS" pitchFamily="34" charset="-128"/>
              </a:rPr>
              <a:t>");</a:t>
            </a:r>
          </a:p>
          <a:p>
            <a:pPr lvl="2" indent="-182880" algn="just" eaLnBrk="1" fontAlgn="auto" hangingPunct="1">
              <a:lnSpc>
                <a:spcPct val="90000"/>
              </a:lnSpc>
              <a:spcAft>
                <a:spcPts val="0"/>
              </a:spcAft>
              <a:buClr>
                <a:schemeClr val="accent1">
                  <a:shade val="75000"/>
                </a:schemeClr>
              </a:buClr>
              <a:buFont typeface="Wingdings" pitchFamily="2" charset="2"/>
              <a:buNone/>
              <a:defRPr/>
            </a:pPr>
            <a:r>
              <a:rPr lang="fr-FR" sz="2000" dirty="0">
                <a:solidFill>
                  <a:srgbClr val="FF0000"/>
                </a:solidFill>
                <a:latin typeface="Book Antiqua" pitchFamily="18" charset="0"/>
                <a:ea typeface="Arial Unicode MS" pitchFamily="34" charset="-128"/>
                <a:cs typeface="Arial Unicode MS" pitchFamily="34" charset="-128"/>
              </a:rPr>
              <a:t>  ...</a:t>
            </a:r>
          </a:p>
          <a:p>
            <a:pPr lvl="2" indent="-182880" algn="just" eaLnBrk="1" fontAlgn="auto" hangingPunct="1">
              <a:lnSpc>
                <a:spcPct val="90000"/>
              </a:lnSpc>
              <a:spcAft>
                <a:spcPts val="0"/>
              </a:spcAft>
              <a:buClr>
                <a:schemeClr val="accent1">
                  <a:shade val="75000"/>
                </a:schemeClr>
              </a:buClr>
              <a:buFont typeface="Wingdings" pitchFamily="2" charset="2"/>
              <a:buNone/>
              <a:defRPr/>
            </a:pPr>
            <a:r>
              <a:rPr lang="fr-FR" sz="2000" dirty="0">
                <a:solidFill>
                  <a:srgbClr val="FF0000"/>
                </a:solidFill>
                <a:latin typeface="Book Antiqua" pitchFamily="18" charset="0"/>
                <a:ea typeface="Arial Unicode MS" pitchFamily="34" charset="-128"/>
                <a:cs typeface="Arial Unicode MS" pitchFamily="34" charset="-128"/>
              </a:rPr>
              <a:t>  </a:t>
            </a:r>
            <a:r>
              <a:rPr lang="fr-FR" sz="2000" dirty="0" err="1">
                <a:solidFill>
                  <a:srgbClr val="FF0000"/>
                </a:solidFill>
                <a:latin typeface="Book Antiqua" pitchFamily="18" charset="0"/>
                <a:ea typeface="Arial Unicode MS" pitchFamily="34" charset="-128"/>
                <a:cs typeface="Arial Unicode MS" pitchFamily="34" charset="-128"/>
              </a:rPr>
              <a:t>session_register</a:t>
            </a:r>
            <a:r>
              <a:rPr lang="fr-FR" sz="2000" dirty="0">
                <a:solidFill>
                  <a:srgbClr val="FF0000"/>
                </a:solidFill>
                <a:latin typeface="Book Antiqua" pitchFamily="18" charset="0"/>
                <a:ea typeface="Arial Unicode MS" pitchFamily="34" charset="-128"/>
                <a:cs typeface="Arial Unicode MS" pitchFamily="34" charset="-128"/>
              </a:rPr>
              <a:t>("</a:t>
            </a:r>
            <a:r>
              <a:rPr lang="fr-FR" sz="2000" dirty="0" err="1">
                <a:solidFill>
                  <a:srgbClr val="FF0000"/>
                </a:solidFill>
                <a:latin typeface="Book Antiqua" pitchFamily="18" charset="0"/>
                <a:ea typeface="Arial Unicode MS" pitchFamily="34" charset="-128"/>
                <a:cs typeface="Arial Unicode MS" pitchFamily="34" charset="-128"/>
              </a:rPr>
              <a:t>nom_variableN</a:t>
            </a:r>
            <a:r>
              <a:rPr lang="fr-FR" sz="2000" dirty="0">
                <a:solidFill>
                  <a:srgbClr val="FF0000"/>
                </a:solidFill>
                <a:latin typeface="Book Antiqua" pitchFamily="18" charset="0"/>
                <a:ea typeface="Arial Unicode MS" pitchFamily="34" charset="-128"/>
                <a:cs typeface="Arial Unicode MS" pitchFamily="34" charset="-128"/>
              </a:rPr>
              <a:t>");</a:t>
            </a:r>
          </a:p>
          <a:p>
            <a:pPr lvl="2" indent="-182880" algn="just" eaLnBrk="1" fontAlgn="auto" hangingPunct="1">
              <a:lnSpc>
                <a:spcPct val="90000"/>
              </a:lnSpc>
              <a:spcAft>
                <a:spcPts val="0"/>
              </a:spcAft>
              <a:buClr>
                <a:schemeClr val="accent1">
                  <a:shade val="75000"/>
                </a:schemeClr>
              </a:buClr>
              <a:buFont typeface="Wingdings" pitchFamily="2" charset="2"/>
              <a:buNone/>
              <a:defRPr/>
            </a:pPr>
            <a:r>
              <a:rPr lang="fr-FR" sz="2000" dirty="0">
                <a:solidFill>
                  <a:srgbClr val="FF0000"/>
                </a:solidFill>
                <a:latin typeface="Book Antiqua" pitchFamily="18" charset="0"/>
                <a:ea typeface="Arial Unicode MS" pitchFamily="34" charset="-128"/>
                <a:cs typeface="Arial Unicode MS" pitchFamily="34" charset="-128"/>
              </a:rPr>
              <a:t>?&gt;</a:t>
            </a:r>
          </a:p>
          <a:p>
            <a:pPr lvl="2" indent="-182880" algn="just" eaLnBrk="1" fontAlgn="auto" hangingPunct="1">
              <a:lnSpc>
                <a:spcPct val="90000"/>
              </a:lnSpc>
              <a:spcAft>
                <a:spcPts val="0"/>
              </a:spcAft>
              <a:buClr>
                <a:schemeClr val="accent1">
                  <a:shade val="75000"/>
                </a:schemeClr>
              </a:buClr>
              <a:buFont typeface="Wingdings" pitchFamily="2" charset="2"/>
              <a:buNone/>
              <a:defRPr/>
            </a:pPr>
            <a:endParaRPr lang="fr-FR" sz="2000" dirty="0">
              <a:solidFill>
                <a:srgbClr val="FF0000"/>
              </a:solidFill>
              <a:latin typeface="Book Antiqua" pitchFamily="18" charset="0"/>
              <a:ea typeface="Arial Unicode MS" pitchFamily="34" charset="-128"/>
              <a:cs typeface="Arial Unicode MS" pitchFamily="34" charset="-128"/>
            </a:endParaRPr>
          </a:p>
          <a:p>
            <a:pPr lvl="2" indent="-182880" algn="just" eaLnBrk="1" fontAlgn="auto" hangingPunct="1">
              <a:lnSpc>
                <a:spcPct val="90000"/>
              </a:lnSpc>
              <a:spcAft>
                <a:spcPts val="0"/>
              </a:spcAft>
              <a:buClr>
                <a:schemeClr val="accent1">
                  <a:shade val="75000"/>
                </a:schemeClr>
              </a:buClr>
              <a:buFont typeface="Wingdings" pitchFamily="2" charset="2"/>
              <a:buNone/>
              <a:defRPr/>
            </a:pPr>
            <a:endParaRPr lang="en-GB" sz="1800" dirty="0">
              <a:solidFill>
                <a:srgbClr val="FF0000"/>
              </a:solidFill>
              <a:effectLst>
                <a:outerShdw blurRad="38100" dist="38100" dir="2700000" algn="tl">
                  <a:srgbClr val="000000"/>
                </a:outerShdw>
              </a:effectLst>
              <a:latin typeface="Book Antiqua" pitchFamily="18" charset="0"/>
            </a:endParaRPr>
          </a:p>
        </p:txBody>
      </p:sp>
      <p:sp>
        <p:nvSpPr>
          <p:cNvPr id="6" name="Rectangle 2"/>
          <p:cNvSpPr>
            <a:spLocks noGrp="1" noChangeArrowheads="1"/>
          </p:cNvSpPr>
          <p:nvPr>
            <p:ph type="title"/>
          </p:nvPr>
        </p:nvSpPr>
        <p:spPr>
          <a:xfrm>
            <a:off x="1240833" y="-24"/>
            <a:ext cx="9782801" cy="893746"/>
          </a:xfrm>
        </p:spPr>
        <p:txBody>
          <a:bodyPr/>
          <a:lstStyle/>
          <a:p>
            <a:pPr eaLnBrk="1" fontAlgn="auto" hangingPunct="1">
              <a:spcAft>
                <a:spcPts val="0"/>
              </a:spcAft>
              <a:defRPr/>
            </a:pPr>
            <a:r>
              <a:rPr lang="fr-FR" dirty="0">
                <a:latin typeface="Book Antiqua" pitchFamily="18" charset="0"/>
                <a:cs typeface="Times New Roman" pitchFamily="18" charset="0"/>
              </a:rPr>
              <a:t>Les sessions</a:t>
            </a:r>
            <a:endParaRPr lang="en-GB" dirty="0"/>
          </a:p>
        </p:txBody>
      </p:sp>
    </p:spTree>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sz="quarter" idx="1"/>
          </p:nvPr>
        </p:nvSpPr>
        <p:spPr>
          <a:xfrm>
            <a:off x="1236628" y="1285860"/>
            <a:ext cx="10179792" cy="5143536"/>
          </a:xfrm>
        </p:spPr>
        <p:txBody>
          <a:bodyPr>
            <a:noAutofit/>
          </a:bodyPr>
          <a:lstStyle/>
          <a:p>
            <a:pPr eaLnBrk="1" hangingPunct="1">
              <a:lnSpc>
                <a:spcPct val="90000"/>
              </a:lnSpc>
            </a:pPr>
            <a:r>
              <a:rPr lang="fr-FR" dirty="0">
                <a:latin typeface="Book Antiqua" pitchFamily="18" charset="0"/>
                <a:cs typeface="Times New Roman" pitchFamily="18" charset="0"/>
              </a:rPr>
              <a:t>Le traitement des variables de session</a:t>
            </a:r>
          </a:p>
          <a:p>
            <a:pPr marL="246888" lvl="1">
              <a:spcBef>
                <a:spcPts val="1400"/>
              </a:spcBef>
              <a:buNone/>
            </a:pPr>
            <a:r>
              <a:rPr>
                <a:latin typeface="Book Antiqua" pitchFamily="18" charset="0"/>
                <a:cs typeface="Times New Roman" pitchFamily="18" charset="0"/>
              </a:rPr>
              <a:t>Une fois la variable enregistrée, elle est accessible à travers le tableau associatif </a:t>
            </a:r>
            <a:r>
              <a:rPr sz="2000">
                <a:solidFill>
                  <a:schemeClr val="hlink"/>
                </a:solidFill>
                <a:latin typeface="Book Antiqua" pitchFamily="18" charset="0"/>
                <a:ea typeface="Arial Unicode MS" pitchFamily="34" charset="-128"/>
                <a:cs typeface="Arial Unicode MS" pitchFamily="34" charset="-128"/>
              </a:rPr>
              <a:t>$_SESSION["nom_variable"]</a:t>
            </a:r>
          </a:p>
          <a:p>
            <a:pPr eaLnBrk="1" hangingPunct="1">
              <a:lnSpc>
                <a:spcPct val="90000"/>
              </a:lnSpc>
              <a:buFont typeface="Wingdings" pitchFamily="2" charset="2"/>
              <a:buNone/>
            </a:pPr>
            <a:r>
              <a:rPr lang="fr-FR" sz="2000" dirty="0">
                <a:latin typeface="Book Antiqua" pitchFamily="18" charset="0"/>
                <a:ea typeface="Arial Unicode MS" pitchFamily="34" charset="-128"/>
                <a:cs typeface="Arial Unicode MS" pitchFamily="34" charset="-128"/>
              </a:rPr>
              <a:t>Le transport des informations entre les documents est réalisé par l'entremise</a:t>
            </a:r>
          </a:p>
          <a:p>
            <a:pPr lvl="1" eaLnBrk="1" hangingPunct="1">
              <a:lnSpc>
                <a:spcPct val="90000"/>
              </a:lnSpc>
            </a:pPr>
            <a:r>
              <a:rPr lang="fr-FR" sz="2000" dirty="0">
                <a:latin typeface="Book Antiqua" pitchFamily="18" charset="0"/>
                <a:ea typeface="Arial Unicode MS" pitchFamily="34" charset="-128"/>
                <a:cs typeface="Arial Unicode MS" pitchFamily="34" charset="-128"/>
              </a:rPr>
              <a:t>soit d'un cookie</a:t>
            </a:r>
          </a:p>
          <a:p>
            <a:pPr lvl="1" eaLnBrk="1" hangingPunct="1">
              <a:lnSpc>
                <a:spcPct val="90000"/>
              </a:lnSpc>
            </a:pPr>
            <a:r>
              <a:rPr lang="fr-FR" sz="2000" dirty="0">
                <a:latin typeface="Book Antiqua" pitchFamily="18" charset="0"/>
                <a:ea typeface="Arial Unicode MS" pitchFamily="34" charset="-128"/>
                <a:cs typeface="Arial Unicode MS" pitchFamily="34" charset="-128"/>
              </a:rPr>
              <a:t>soit d'une requête HTTP</a:t>
            </a:r>
          </a:p>
          <a:p>
            <a:pPr lvl="1" eaLnBrk="1" hangingPunct="1">
              <a:lnSpc>
                <a:spcPct val="90000"/>
              </a:lnSpc>
              <a:buFont typeface="Wingdings" pitchFamily="2" charset="2"/>
              <a:buNone/>
            </a:pPr>
            <a:endParaRPr lang="fr-FR" sz="2000" dirty="0">
              <a:latin typeface="Book Antiqua" pitchFamily="18" charset="0"/>
              <a:ea typeface="Arial Unicode MS" pitchFamily="34" charset="-128"/>
              <a:cs typeface="Arial Unicode MS" pitchFamily="34" charset="-128"/>
            </a:endParaRPr>
          </a:p>
          <a:p>
            <a:pPr lvl="2" eaLnBrk="1" hangingPunct="1">
              <a:lnSpc>
                <a:spcPct val="90000"/>
              </a:lnSpc>
            </a:pPr>
            <a:r>
              <a:rPr lang="fr-FR" dirty="0">
                <a:latin typeface="Book Antiqua" pitchFamily="18" charset="0"/>
                <a:ea typeface="Arial Unicode MS" pitchFamily="34" charset="-128"/>
                <a:cs typeface="Arial Unicode MS" pitchFamily="34" charset="-128"/>
              </a:rPr>
              <a:t>Cette dernière solution est la plus fiable puisque les cookies peuvent ne pas être acceptés par le client ou celui-ci pourrait les détruire en cours de session.</a:t>
            </a:r>
          </a:p>
          <a:p>
            <a:pPr lvl="2" eaLnBrk="1" hangingPunct="1">
              <a:lnSpc>
                <a:spcPct val="90000"/>
              </a:lnSpc>
              <a:buFont typeface="Wingdings" pitchFamily="2" charset="2"/>
              <a:buNone/>
            </a:pPr>
            <a:endParaRPr lang="fr-FR">
              <a:latin typeface="Book Antiqua" pitchFamily="18" charset="0"/>
              <a:ea typeface="Arial Unicode MS" pitchFamily="34" charset="-128"/>
              <a:cs typeface="Arial Unicode MS" pitchFamily="34" charset="-128"/>
            </a:endParaRPr>
          </a:p>
          <a:p>
            <a:pPr lvl="2" eaLnBrk="1" hangingPunct="1">
              <a:lnSpc>
                <a:spcPct val="90000"/>
              </a:lnSpc>
            </a:pPr>
            <a:r>
              <a:rPr lang="fr-FR">
                <a:latin typeface="Book Antiqua" pitchFamily="18" charset="0"/>
                <a:ea typeface="Arial Unicode MS" pitchFamily="34" charset="-128"/>
                <a:cs typeface="Arial Unicode MS" pitchFamily="34" charset="-128"/>
              </a:rPr>
              <a:t>Il </a:t>
            </a:r>
            <a:r>
              <a:rPr lang="fr-FR" dirty="0">
                <a:latin typeface="Book Antiqua" pitchFamily="18" charset="0"/>
                <a:ea typeface="Arial Unicode MS" pitchFamily="34" charset="-128"/>
                <a:cs typeface="Arial Unicode MS" pitchFamily="34" charset="-128"/>
              </a:rPr>
              <a:t>suffit de concaténer l'identifiant de session à l'adresse URL de la page cible pour que cette dernière puisse accéder aux informations conservées par la session.</a:t>
            </a:r>
            <a:endParaRPr lang="fr-FR" dirty="0">
              <a:latin typeface="Book Antiqua" pitchFamily="18" charset="0"/>
              <a:cs typeface="Times New Roman" pitchFamily="18" charset="0"/>
            </a:endParaRPr>
          </a:p>
          <a:p>
            <a:pPr algn="just" eaLnBrk="1" hangingPunct="1">
              <a:lnSpc>
                <a:spcPct val="90000"/>
              </a:lnSpc>
              <a:buFont typeface="Wingdings" pitchFamily="2" charset="2"/>
              <a:buNone/>
            </a:pPr>
            <a:r>
              <a:rPr lang="en-GB" sz="2000" dirty="0">
                <a:latin typeface="Book Antiqua" pitchFamily="18" charset="0"/>
                <a:ea typeface="Arial Unicode MS" pitchFamily="34" charset="-128"/>
                <a:cs typeface="Arial Unicode MS" pitchFamily="34" charset="-128"/>
              </a:rPr>
              <a:t>echo '&lt;a </a:t>
            </a:r>
            <a:r>
              <a:rPr lang="en-GB" sz="2000" dirty="0" err="1">
                <a:latin typeface="Book Antiqua" pitchFamily="18" charset="0"/>
                <a:ea typeface="Arial Unicode MS" pitchFamily="34" charset="-128"/>
                <a:cs typeface="Arial Unicode MS" pitchFamily="34" charset="-128"/>
              </a:rPr>
              <a:t>href</a:t>
            </a:r>
            <a:r>
              <a:rPr lang="en-GB" sz="2000" dirty="0">
                <a:latin typeface="Book Antiqua" pitchFamily="18" charset="0"/>
                <a:ea typeface="Arial Unicode MS" pitchFamily="34" charset="-128"/>
                <a:cs typeface="Arial Unicode MS" pitchFamily="34" charset="-128"/>
              </a:rPr>
              <a:t>=” </a:t>
            </a:r>
            <a:r>
              <a:rPr lang="fr-FR" sz="2000" dirty="0">
                <a:latin typeface="Book Antiqua" pitchFamily="18" charset="0"/>
                <a:ea typeface="Arial Unicode MS" pitchFamily="34" charset="-128"/>
                <a:cs typeface="Arial Unicode MS" pitchFamily="34" charset="-128"/>
              </a:rPr>
              <a:t>http://www.site.com/doc.php? ’. </a:t>
            </a:r>
            <a:r>
              <a:rPr lang="fr-FR" sz="2000" dirty="0" err="1">
                <a:latin typeface="Book Antiqua" pitchFamily="18" charset="0"/>
                <a:ea typeface="Arial Unicode MS" pitchFamily="34" charset="-128"/>
                <a:cs typeface="Arial Unicode MS" pitchFamily="34" charset="-128"/>
              </a:rPr>
              <a:t>session_name</a:t>
            </a:r>
            <a:r>
              <a:rPr lang="fr-FR" sz="2000" dirty="0">
                <a:latin typeface="Book Antiqua" pitchFamily="18" charset="0"/>
                <a:ea typeface="Arial Unicode MS" pitchFamily="34" charset="-128"/>
                <a:cs typeface="Arial Unicode MS" pitchFamily="34" charset="-128"/>
              </a:rPr>
              <a:t>(). ’=‘ . </a:t>
            </a:r>
            <a:r>
              <a:rPr lang="fr-FR" sz="2000" dirty="0" err="1">
                <a:latin typeface="Book Antiqua" pitchFamily="18" charset="0"/>
                <a:ea typeface="Arial Unicode MS" pitchFamily="34" charset="-128"/>
                <a:cs typeface="Arial Unicode MS" pitchFamily="34" charset="-128"/>
              </a:rPr>
              <a:t>session_id</a:t>
            </a:r>
            <a:r>
              <a:rPr lang="fr-FR" sz="2000" dirty="0">
                <a:latin typeface="Book Antiqua" pitchFamily="18" charset="0"/>
                <a:ea typeface="Arial Unicode MS" pitchFamily="34" charset="-128"/>
                <a:cs typeface="Arial Unicode MS" pitchFamily="34" charset="-128"/>
              </a:rPr>
              <a:t>().</a:t>
            </a:r>
            <a:r>
              <a:rPr lang="de-DE" sz="2000" dirty="0">
                <a:latin typeface="Book Antiqua" pitchFamily="18" charset="0"/>
                <a:ea typeface="Arial Unicode MS" pitchFamily="34" charset="-128"/>
                <a:cs typeface="Arial Unicode MS" pitchFamily="34" charset="-128"/>
              </a:rPr>
              <a:t>‘</a:t>
            </a:r>
            <a:r>
              <a:rPr lang="fr-FR" sz="2000" dirty="0">
                <a:latin typeface="Book Antiqua" pitchFamily="18" charset="0"/>
                <a:ea typeface="Arial Unicode MS" pitchFamily="34" charset="-128"/>
                <a:cs typeface="Arial Unicode MS" pitchFamily="34" charset="-128"/>
              </a:rPr>
              <a:t>&gt; lien&lt;/a&gt;‘ </a:t>
            </a:r>
          </a:p>
        </p:txBody>
      </p:sp>
      <p:sp>
        <p:nvSpPr>
          <p:cNvPr id="6" name="Rectangle 2"/>
          <p:cNvSpPr>
            <a:spLocks noGrp="1" noChangeArrowheads="1"/>
          </p:cNvSpPr>
          <p:nvPr>
            <p:ph type="title"/>
          </p:nvPr>
        </p:nvSpPr>
        <p:spPr>
          <a:xfrm>
            <a:off x="1240833" y="-24"/>
            <a:ext cx="9782801" cy="893746"/>
          </a:xfrm>
        </p:spPr>
        <p:txBody>
          <a:bodyPr/>
          <a:lstStyle/>
          <a:p>
            <a:pPr eaLnBrk="1" fontAlgn="auto" hangingPunct="1">
              <a:spcAft>
                <a:spcPts val="0"/>
              </a:spcAft>
              <a:defRPr/>
            </a:pPr>
            <a:r>
              <a:rPr lang="fr-FR" dirty="0">
                <a:latin typeface="Book Antiqua" pitchFamily="18" charset="0"/>
                <a:cs typeface="Times New Roman" pitchFamily="18" charset="0"/>
              </a:rPr>
              <a:t>Les sessions</a:t>
            </a:r>
            <a:endParaRPr lang="en-GB"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t>Contenu</a:t>
            </a:r>
            <a:endParaRPr lang="fr-FR" dirty="0"/>
          </a:p>
        </p:txBody>
      </p:sp>
      <p:sp>
        <p:nvSpPr>
          <p:cNvPr id="14" name="Emplacement réservé de contenu 13"/>
          <p:cNvSpPr>
            <a:spLocks noGrp="1"/>
          </p:cNvSpPr>
          <p:nvPr>
            <p:ph idx="1"/>
          </p:nvPr>
        </p:nvSpPr>
        <p:spPr/>
        <p:txBody>
          <a:bodyPr>
            <a:normAutofit fontScale="85000" lnSpcReduction="20000"/>
          </a:bodyPr>
          <a:lstStyle/>
          <a:p>
            <a:pPr>
              <a:buNone/>
            </a:pPr>
            <a:r>
              <a:rPr dirty="0"/>
              <a:t>Chapitre 1: Introduction au World Wide Web  </a:t>
            </a:r>
          </a:p>
          <a:p>
            <a:pPr marL="514350" indent="-514350">
              <a:buNone/>
            </a:pPr>
            <a:r>
              <a:rPr dirty="0"/>
              <a:t>Chapitre 2 : Langages de programmation pour le Web </a:t>
            </a:r>
          </a:p>
          <a:p>
            <a:pPr marL="514350" indent="-514350">
              <a:buFont typeface="+mj-lt"/>
              <a:buAutoNum type="arabicPeriod"/>
            </a:pPr>
            <a:r>
              <a:rPr dirty="0"/>
              <a:t>Généralités : page statique, page dynamique et applications web</a:t>
            </a:r>
          </a:p>
          <a:p>
            <a:pPr marL="514350" indent="-514350">
              <a:buFont typeface="+mj-lt"/>
              <a:buAutoNum type="arabicPeriod"/>
            </a:pPr>
            <a:r>
              <a:rPr dirty="0"/>
              <a:t>HTML</a:t>
            </a:r>
          </a:p>
          <a:p>
            <a:pPr marL="514350" indent="-514350">
              <a:buFont typeface="+mj-lt"/>
              <a:buAutoNum type="arabicPeriod"/>
            </a:pPr>
            <a:r>
              <a:rPr dirty="0"/>
              <a:t>Feuilles de style (CSS 3)</a:t>
            </a:r>
          </a:p>
          <a:p>
            <a:pPr marL="514350" indent="-514350">
              <a:buFont typeface="+mj-lt"/>
              <a:buAutoNum type="arabicPeriod"/>
            </a:pPr>
            <a:r>
              <a:rPr dirty="0"/>
              <a:t>JavaScript</a:t>
            </a:r>
          </a:p>
          <a:p>
            <a:pPr marL="514350" indent="-514350">
              <a:buFont typeface="+mj-lt"/>
              <a:buAutoNum type="arabicPeriod"/>
            </a:pPr>
            <a:r>
              <a:rPr dirty="0"/>
              <a:t>XML</a:t>
            </a:r>
          </a:p>
          <a:p>
            <a:pPr marL="514350" indent="-514350">
              <a:buFont typeface="+mj-lt"/>
              <a:buAutoNum type="arabicPeriod"/>
            </a:pPr>
            <a:r>
              <a:rPr dirty="0"/>
              <a:t>AJAX</a:t>
            </a:r>
          </a:p>
          <a:p>
            <a:pPr marL="514350" indent="-514350">
              <a:buNone/>
            </a:pPr>
            <a:r>
              <a:rPr dirty="0"/>
              <a:t>Chapitre 3. Langage de programmation coté serveur (PHP)</a:t>
            </a:r>
          </a:p>
          <a:p>
            <a:pPr marL="514350" indent="-514350">
              <a:buNone/>
            </a:pPr>
            <a:r>
              <a:rPr dirty="0"/>
              <a:t>Chapitre 4. Services Web</a:t>
            </a:r>
            <a:endParaRPr lang="fr-FR" dirty="0"/>
          </a:p>
        </p:txBody>
      </p:sp>
    </p:spTree>
    <p:extLst>
      <p:ext uri="{BB962C8B-B14F-4D97-AF65-F5344CB8AC3E}">
        <p14:creationId xmlns:p14="http://schemas.microsoft.com/office/powerpoint/2010/main" val="17204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612" y="260648"/>
            <a:ext cx="8229600" cy="1011222"/>
          </a:xfrm>
          <a:ln/>
        </p:spPr>
        <p:style>
          <a:lnRef idx="1">
            <a:schemeClr val="accent3"/>
          </a:lnRef>
          <a:fillRef idx="2">
            <a:schemeClr val="accent3"/>
          </a:fillRef>
          <a:effectRef idx="1">
            <a:schemeClr val="accent3"/>
          </a:effectRef>
          <a:fontRef idx="minor">
            <a:schemeClr val="dk1"/>
          </a:fontRef>
        </p:style>
        <p:txBody>
          <a:bodyPr>
            <a:noAutofit/>
          </a:bodyPr>
          <a:lstStyle/>
          <a:p>
            <a:pPr lvl="0"/>
            <a:r>
              <a:rPr lang="fr-FR" b="1" dirty="0">
                <a:solidFill>
                  <a:srgbClr val="FF0000"/>
                </a:solidFill>
                <a:effectLst>
                  <a:outerShdw blurRad="38100" dist="38100" dir="2700000" algn="tl">
                    <a:srgbClr val="000000">
                      <a:alpha val="43137"/>
                    </a:srgbClr>
                  </a:outerShdw>
                </a:effectLst>
              </a:rPr>
              <a:t> </a:t>
            </a:r>
            <a:r>
              <a:rPr lang="fr-FR" b="1" dirty="0">
                <a:solidFill>
                  <a:schemeClr val="bg2">
                    <a:lumMod val="25000"/>
                  </a:schemeClr>
                </a:solidFill>
                <a:effectLst>
                  <a:outerShdw blurRad="38100" dist="38100" dir="2700000" algn="tl">
                    <a:srgbClr val="000000">
                      <a:alpha val="43137"/>
                    </a:srgbClr>
                  </a:outerShdw>
                </a:effectLst>
              </a:rPr>
              <a:t>Les langages de balisage</a:t>
            </a:r>
            <a:endParaRPr lang="fr-FR" dirty="0">
              <a:solidFill>
                <a:schemeClr val="bg2">
                  <a:lumMod val="25000"/>
                </a:schemeClr>
              </a:solidFill>
            </a:endParaRPr>
          </a:p>
        </p:txBody>
      </p:sp>
      <p:sp>
        <p:nvSpPr>
          <p:cNvPr id="3" name="Espace réservé du contenu 2"/>
          <p:cNvSpPr>
            <a:spLocks noGrp="1"/>
          </p:cNvSpPr>
          <p:nvPr>
            <p:ph idx="1"/>
          </p:nvPr>
        </p:nvSpPr>
        <p:spPr/>
        <p:txBody>
          <a:bodyPr>
            <a:normAutofit/>
          </a:bodyPr>
          <a:lstStyle/>
          <a:p>
            <a:pPr lvl="1" algn="just">
              <a:buFont typeface="Wingdings" pitchFamily="2" charset="2"/>
              <a:buChar char="q"/>
            </a:pPr>
            <a:r>
              <a:rPr lang="fr-FR" b="1" dirty="0">
                <a:solidFill>
                  <a:srgbClr val="FF0000"/>
                </a:solidFill>
                <a:effectLst>
                  <a:outerShdw blurRad="38100" dist="38100" dir="2700000" algn="tl">
                    <a:srgbClr val="000000">
                      <a:alpha val="43137"/>
                    </a:srgbClr>
                  </a:outerShdw>
                </a:effectLst>
              </a:rPr>
              <a:t>Langage HTML</a:t>
            </a:r>
            <a:endParaRPr lang="fr-FR" sz="2000" dirty="0">
              <a:solidFill>
                <a:srgbClr val="FF0000"/>
              </a:solidFill>
              <a:effectLst>
                <a:outerShdw blurRad="38100" dist="38100" dir="2700000" algn="tl">
                  <a:srgbClr val="000000">
                    <a:alpha val="43137"/>
                  </a:srgbClr>
                </a:outerShdw>
              </a:effectLst>
            </a:endParaRPr>
          </a:p>
          <a:p>
            <a:pPr algn="just"/>
            <a:r>
              <a:rPr lang="fr-FR" sz="1800" dirty="0"/>
              <a:t>Il s'agit d'un langage de balisage qui définit essentiellement la structure de la page web (titres, tableaux, paragraphes, etc.).</a:t>
            </a:r>
          </a:p>
          <a:p>
            <a:pPr algn="just"/>
            <a:r>
              <a:rPr lang="fr-FR" sz="1800" dirty="0"/>
              <a:t>C'est un langage qui permet de créer des hyperliens, à savoir des liens d'un document à un autre ou d'un endroit d'un document à un autre endroit du même document.</a:t>
            </a:r>
          </a:p>
          <a:p>
            <a:pPr algn="just"/>
            <a:r>
              <a:rPr lang="fr-FR" sz="1800" dirty="0"/>
              <a:t>Au départ, ce langage ne définissait que la structure de la page mais très vite se sont rajoutées des balises (ou tags) qui s'occupaient de mettre en forme le document (mise en gras, en italique, choix d'un police de caractère, ...).</a:t>
            </a:r>
          </a:p>
          <a:p>
            <a:pPr algn="just"/>
            <a:r>
              <a:rPr lang="fr-FR" sz="1800" dirty="0"/>
              <a:t>Depuis sa version 4, le langage HTML s'accompagne des CSS (</a:t>
            </a:r>
            <a:r>
              <a:rPr lang="fr-FR" sz="1800" i="1" dirty="0" err="1"/>
              <a:t>Cascading</a:t>
            </a:r>
            <a:r>
              <a:rPr lang="fr-FR" sz="1800" i="1" dirty="0"/>
              <a:t> Style Sheets - Feuilles de style en cascade</a:t>
            </a:r>
            <a:r>
              <a:rPr lang="fr-FR" sz="1800" dirty="0"/>
              <a:t>) qui sont des styles qui se chargent de la mise en forme de la page.</a:t>
            </a:r>
          </a:p>
          <a:p>
            <a:pPr algn="just"/>
            <a:endParaRPr lang="fr-FR" sz="1800" dirty="0"/>
          </a:p>
          <a:p>
            <a:pPr algn="just"/>
            <a:endParaRPr lang="fr-FR" dirty="0"/>
          </a:p>
        </p:txBody>
      </p:sp>
    </p:spTree>
    <p:extLst>
      <p:ext uri="{BB962C8B-B14F-4D97-AF65-F5344CB8AC3E}">
        <p14:creationId xmlns:p14="http://schemas.microsoft.com/office/powerpoint/2010/main" val="398000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sz="quarter" idx="1"/>
          </p:nvPr>
        </p:nvSpPr>
        <p:spPr>
          <a:xfrm>
            <a:off x="1381034" y="1428736"/>
            <a:ext cx="9142534" cy="5176837"/>
          </a:xfrm>
          <a:ln>
            <a:solidFill>
              <a:srgbClr val="0000FF"/>
            </a:solidFill>
          </a:ln>
        </p:spPr>
        <p:txBody>
          <a:bodyPr>
            <a:noAutofit/>
          </a:bodyPr>
          <a:lstStyle/>
          <a:p>
            <a:pPr eaLnBrk="1" hangingPunct="1">
              <a:lnSpc>
                <a:spcPct val="90000"/>
              </a:lnSpc>
              <a:buFont typeface="Wingdings" pitchFamily="2" charset="2"/>
              <a:buNone/>
            </a:pPr>
            <a:r>
              <a:rPr lang="fr-FR" sz="1400" dirty="0">
                <a:solidFill>
                  <a:srgbClr val="0347F1"/>
                </a:solidFill>
                <a:latin typeface="Book Antiqua" pitchFamily="18" charset="0"/>
                <a:ea typeface="Arial Unicode MS" pitchFamily="34" charset="-128"/>
                <a:cs typeface="Arial Unicode MS" pitchFamily="34" charset="-128"/>
              </a:rPr>
              <a:t>&lt;!-- Fichier : formulaire.html --&gt;</a:t>
            </a:r>
          </a:p>
          <a:p>
            <a:pPr algn="just" eaLnBrk="1" hangingPunct="1">
              <a:lnSpc>
                <a:spcPct val="90000"/>
              </a:lnSpc>
              <a:buFont typeface="Wingdings" pitchFamily="2" charset="2"/>
              <a:buNone/>
            </a:pPr>
            <a:r>
              <a:rPr lang="en-GB" sz="1400" dirty="0">
                <a:solidFill>
                  <a:srgbClr val="FFCC00"/>
                </a:solidFill>
                <a:latin typeface="Book Antiqua" pitchFamily="18" charset="0"/>
                <a:ea typeface="Arial Unicode MS" pitchFamily="34" charset="-128"/>
                <a:cs typeface="Arial Unicode MS" pitchFamily="34" charset="-128"/>
              </a:rPr>
              <a:t>&lt;</a:t>
            </a:r>
            <a:r>
              <a:rPr lang="en-GB" sz="1400" dirty="0">
                <a:latin typeface="Book Antiqua" pitchFamily="18" charset="0"/>
                <a:ea typeface="Arial Unicode MS" pitchFamily="34" charset="-128"/>
                <a:cs typeface="Arial Unicode MS" pitchFamily="34" charset="-128"/>
              </a:rPr>
              <a:t>html&gt;&lt;body&gt;</a:t>
            </a:r>
            <a:endParaRPr lang="fr-FR" sz="1400" dirty="0">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    &lt;form method="post" action="traitement.php"&gt;</a:t>
            </a:r>
            <a:endParaRPr lang="fr-FR" sz="1400" dirty="0">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      </a:t>
            </a:r>
            <a:r>
              <a:rPr lang="nl-NL" sz="1400" dirty="0">
                <a:latin typeface="Book Antiqua" pitchFamily="18" charset="0"/>
                <a:ea typeface="Arial Unicode MS" pitchFamily="34" charset="-128"/>
                <a:cs typeface="Arial Unicode MS" pitchFamily="34" charset="-128"/>
              </a:rPr>
              <a:t>&lt;</a:t>
            </a:r>
            <a:r>
              <a:rPr lang="nl-NL" sz="1400" dirty="0" err="1">
                <a:latin typeface="Book Antiqua" pitchFamily="18" charset="0"/>
                <a:ea typeface="Arial Unicode MS" pitchFamily="34" charset="-128"/>
                <a:cs typeface="Arial Unicode MS" pitchFamily="34" charset="-128"/>
              </a:rPr>
              <a:t>table</a:t>
            </a:r>
            <a:r>
              <a:rPr lang="nl-NL" sz="1400" dirty="0">
                <a:latin typeface="Book Antiqua" pitchFamily="18" charset="0"/>
                <a:ea typeface="Arial Unicode MS" pitchFamily="34" charset="-128"/>
                <a:cs typeface="Arial Unicode MS" pitchFamily="34" charset="-128"/>
              </a:rPr>
              <a:t> border="0"&gt;</a:t>
            </a:r>
            <a:endParaRPr lang="fr-FR" sz="1400" dirty="0">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nl-NL" sz="1400" dirty="0">
                <a:latin typeface="Book Antiqua" pitchFamily="18" charset="0"/>
                <a:ea typeface="Arial Unicode MS" pitchFamily="34" charset="-128"/>
                <a:cs typeface="Arial Unicode MS" pitchFamily="34" charset="-128"/>
              </a:rPr>
              <a:t>        &lt;</a:t>
            </a:r>
            <a:r>
              <a:rPr lang="nl-NL" sz="1400" dirty="0" err="1">
                <a:latin typeface="Book Antiqua" pitchFamily="18" charset="0"/>
                <a:ea typeface="Arial Unicode MS" pitchFamily="34" charset="-128"/>
                <a:cs typeface="Arial Unicode MS" pitchFamily="34" charset="-128"/>
              </a:rPr>
              <a:t>tr</a:t>
            </a:r>
            <a:r>
              <a:rPr lang="nl-NL" sz="1400" dirty="0">
                <a:latin typeface="Book Antiqua" pitchFamily="18" charset="0"/>
                <a:ea typeface="Arial Unicode MS" pitchFamily="34" charset="-128"/>
                <a:cs typeface="Arial Unicode MS" pitchFamily="34" charset="-128"/>
              </a:rPr>
              <a:t>&gt; &lt;</a:t>
            </a:r>
            <a:r>
              <a:rPr lang="nl-NL" sz="1400" dirty="0" err="1">
                <a:latin typeface="Book Antiqua" pitchFamily="18" charset="0"/>
                <a:ea typeface="Arial Unicode MS" pitchFamily="34" charset="-128"/>
                <a:cs typeface="Arial Unicode MS" pitchFamily="34" charset="-128"/>
              </a:rPr>
              <a:t>td</a:t>
            </a:r>
            <a:r>
              <a:rPr lang="nl-NL" sz="1400" dirty="0">
                <a:latin typeface="Book Antiqua" pitchFamily="18" charset="0"/>
                <a:ea typeface="Arial Unicode MS" pitchFamily="34" charset="-128"/>
                <a:cs typeface="Arial Unicode MS" pitchFamily="34" charset="-128"/>
              </a:rPr>
              <a:t>&gt;</a:t>
            </a:r>
            <a:r>
              <a:rPr lang="nl-NL" sz="1400" dirty="0" err="1">
                <a:latin typeface="Book Antiqua" pitchFamily="18" charset="0"/>
                <a:ea typeface="Arial Unicode MS" pitchFamily="34" charset="-128"/>
                <a:cs typeface="Arial Unicode MS" pitchFamily="34" charset="-128"/>
              </a:rPr>
              <a:t>Nom</a:t>
            </a:r>
            <a:r>
              <a:rPr lang="nl-NL" sz="1400" dirty="0">
                <a:latin typeface="Book Antiqua" pitchFamily="18" charset="0"/>
                <a:ea typeface="Arial Unicode MS" pitchFamily="34" charset="-128"/>
                <a:cs typeface="Arial Unicode MS" pitchFamily="34" charset="-128"/>
              </a:rPr>
              <a:t>:&lt;/</a:t>
            </a:r>
            <a:r>
              <a:rPr lang="nl-NL" sz="1400" dirty="0" err="1">
                <a:latin typeface="Book Antiqua" pitchFamily="18" charset="0"/>
                <a:ea typeface="Arial Unicode MS" pitchFamily="34" charset="-128"/>
                <a:cs typeface="Arial Unicode MS" pitchFamily="34" charset="-128"/>
              </a:rPr>
              <a:t>td</a:t>
            </a:r>
            <a:r>
              <a:rPr lang="nl-NL" sz="1400" dirty="0">
                <a:latin typeface="Book Antiqua" pitchFamily="18" charset="0"/>
                <a:ea typeface="Arial Unicode MS" pitchFamily="34" charset="-128"/>
                <a:cs typeface="Arial Unicode MS" pitchFamily="34" charset="-128"/>
              </a:rPr>
              <a:t>&gt; </a:t>
            </a:r>
            <a:r>
              <a:rPr lang="en-GB" sz="1400" dirty="0">
                <a:latin typeface="Book Antiqua" pitchFamily="18" charset="0"/>
                <a:ea typeface="Arial Unicode MS" pitchFamily="34" charset="-128"/>
                <a:cs typeface="Arial Unicode MS" pitchFamily="34" charset="-128"/>
              </a:rPr>
              <a:t>&lt;td&gt;&lt;input type="text"</a:t>
            </a:r>
            <a:r>
              <a:rPr lang="en-GB" sz="1400" dirty="0">
                <a:solidFill>
                  <a:srgbClr val="FFCC00"/>
                </a:solidFill>
                <a:latin typeface="Book Antiqua" pitchFamily="18" charset="0"/>
                <a:ea typeface="Arial Unicode MS" pitchFamily="34" charset="-128"/>
                <a:cs typeface="Arial Unicode MS" pitchFamily="34" charset="-128"/>
              </a:rPr>
              <a:t> </a:t>
            </a:r>
            <a:r>
              <a:rPr lang="en-GB" sz="1400" dirty="0">
                <a:solidFill>
                  <a:schemeClr val="hlink"/>
                </a:solidFill>
                <a:latin typeface="Book Antiqua" pitchFamily="18" charset="0"/>
                <a:ea typeface="Arial Unicode MS" pitchFamily="34" charset="-128"/>
                <a:cs typeface="Arial Unicode MS" pitchFamily="34" charset="-128"/>
              </a:rPr>
              <a:t>name="Nom"</a:t>
            </a:r>
            <a:r>
              <a:rPr lang="en-GB" sz="1400" dirty="0">
                <a:solidFill>
                  <a:srgbClr val="FFCC00"/>
                </a:solidFill>
                <a:latin typeface="Book Antiqua" pitchFamily="18" charset="0"/>
                <a:ea typeface="Arial Unicode MS" pitchFamily="34" charset="-128"/>
                <a:cs typeface="Arial Unicode MS" pitchFamily="34" charset="-128"/>
              </a:rPr>
              <a:t> </a:t>
            </a:r>
            <a:r>
              <a:rPr lang="en-GB" sz="1400" dirty="0">
                <a:latin typeface="Book Antiqua" pitchFamily="18" charset="0"/>
                <a:ea typeface="Arial Unicode MS" pitchFamily="34" charset="-128"/>
                <a:cs typeface="Arial Unicode MS" pitchFamily="34" charset="-128"/>
              </a:rPr>
              <a:t>size="20" value="RIVES"&gt;</a:t>
            </a:r>
            <a:r>
              <a:rPr lang="nl-NL" sz="1400" dirty="0">
                <a:latin typeface="Book Antiqua" pitchFamily="18" charset="0"/>
                <a:ea typeface="Arial Unicode MS" pitchFamily="34" charset="-128"/>
                <a:cs typeface="Arial Unicode MS" pitchFamily="34" charset="-128"/>
              </a:rPr>
              <a:t>&lt;/</a:t>
            </a:r>
            <a:r>
              <a:rPr lang="nl-NL" sz="1400" dirty="0" err="1">
                <a:latin typeface="Book Antiqua" pitchFamily="18" charset="0"/>
                <a:ea typeface="Arial Unicode MS" pitchFamily="34" charset="-128"/>
                <a:cs typeface="Arial Unicode MS" pitchFamily="34" charset="-128"/>
              </a:rPr>
              <a:t>td</a:t>
            </a:r>
            <a:r>
              <a:rPr lang="nl-NL" sz="1400" dirty="0">
                <a:latin typeface="Book Antiqua" pitchFamily="18" charset="0"/>
                <a:ea typeface="Arial Unicode MS" pitchFamily="34" charset="-128"/>
                <a:cs typeface="Arial Unicode MS" pitchFamily="34" charset="-128"/>
              </a:rPr>
              <a:t>&gt;&lt;/</a:t>
            </a:r>
            <a:r>
              <a:rPr lang="nl-NL" sz="1400" dirty="0" err="1">
                <a:latin typeface="Book Antiqua" pitchFamily="18" charset="0"/>
                <a:ea typeface="Arial Unicode MS" pitchFamily="34" charset="-128"/>
                <a:cs typeface="Arial Unicode MS" pitchFamily="34" charset="-128"/>
              </a:rPr>
              <a:t>tr</a:t>
            </a:r>
            <a:r>
              <a:rPr lang="nl-NL" sz="1400" dirty="0">
                <a:latin typeface="Book Antiqua" pitchFamily="18" charset="0"/>
                <a:ea typeface="Arial Unicode MS" pitchFamily="34" charset="-128"/>
                <a:cs typeface="Arial Unicode MS" pitchFamily="34" charset="-128"/>
              </a:rPr>
              <a:t>&gt;</a:t>
            </a:r>
            <a:endParaRPr lang="fr-FR" sz="1400" dirty="0">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nl-NL" sz="1400" dirty="0">
                <a:latin typeface="Book Antiqua" pitchFamily="18" charset="0"/>
                <a:ea typeface="Arial Unicode MS" pitchFamily="34" charset="-128"/>
                <a:cs typeface="Arial Unicode MS" pitchFamily="34" charset="-128"/>
              </a:rPr>
              <a:t>        &lt;</a:t>
            </a:r>
            <a:r>
              <a:rPr lang="nl-NL" sz="1400" dirty="0" err="1">
                <a:latin typeface="Book Antiqua" pitchFamily="18" charset="0"/>
                <a:ea typeface="Arial Unicode MS" pitchFamily="34" charset="-128"/>
                <a:cs typeface="Arial Unicode MS" pitchFamily="34" charset="-128"/>
              </a:rPr>
              <a:t>tr</a:t>
            </a:r>
            <a:r>
              <a:rPr lang="nl-NL" sz="1400" dirty="0">
                <a:latin typeface="Book Antiqua" pitchFamily="18" charset="0"/>
                <a:ea typeface="Arial Unicode MS" pitchFamily="34" charset="-128"/>
                <a:cs typeface="Arial Unicode MS" pitchFamily="34" charset="-128"/>
              </a:rPr>
              <a:t>&gt; &lt;</a:t>
            </a:r>
            <a:r>
              <a:rPr lang="nl-NL" sz="1400" dirty="0" err="1">
                <a:latin typeface="Book Antiqua" pitchFamily="18" charset="0"/>
                <a:ea typeface="Arial Unicode MS" pitchFamily="34" charset="-128"/>
                <a:cs typeface="Arial Unicode MS" pitchFamily="34" charset="-128"/>
              </a:rPr>
              <a:t>td</a:t>
            </a:r>
            <a:r>
              <a:rPr lang="nl-NL" sz="1400" dirty="0">
                <a:latin typeface="Book Antiqua" pitchFamily="18" charset="0"/>
                <a:ea typeface="Arial Unicode MS" pitchFamily="34" charset="-128"/>
                <a:cs typeface="Arial Unicode MS" pitchFamily="34" charset="-128"/>
              </a:rPr>
              <a:t>&gt;</a:t>
            </a:r>
            <a:r>
              <a:rPr lang="nl-NL" sz="1400" dirty="0" err="1">
                <a:latin typeface="Book Antiqua" pitchFamily="18" charset="0"/>
                <a:ea typeface="Arial Unicode MS" pitchFamily="34" charset="-128"/>
                <a:cs typeface="Arial Unicode MS" pitchFamily="34" charset="-128"/>
              </a:rPr>
              <a:t>Prénom</a:t>
            </a:r>
            <a:r>
              <a:rPr lang="nl-NL" sz="1400" dirty="0">
                <a:latin typeface="Book Antiqua" pitchFamily="18" charset="0"/>
                <a:ea typeface="Arial Unicode MS" pitchFamily="34" charset="-128"/>
                <a:cs typeface="Arial Unicode MS" pitchFamily="34" charset="-128"/>
              </a:rPr>
              <a:t> :&lt;/</a:t>
            </a:r>
            <a:r>
              <a:rPr lang="nl-NL" sz="1400" dirty="0" err="1">
                <a:latin typeface="Book Antiqua" pitchFamily="18" charset="0"/>
                <a:ea typeface="Arial Unicode MS" pitchFamily="34" charset="-128"/>
                <a:cs typeface="Arial Unicode MS" pitchFamily="34" charset="-128"/>
              </a:rPr>
              <a:t>td</a:t>
            </a:r>
            <a:r>
              <a:rPr lang="nl-NL" sz="1400" dirty="0">
                <a:latin typeface="Book Antiqua" pitchFamily="18" charset="0"/>
                <a:ea typeface="Arial Unicode MS" pitchFamily="34" charset="-128"/>
                <a:cs typeface="Arial Unicode MS" pitchFamily="34" charset="-128"/>
              </a:rPr>
              <a:t>&gt;</a:t>
            </a:r>
            <a:r>
              <a:rPr lang="en-GB" sz="1400" dirty="0">
                <a:latin typeface="Book Antiqua" pitchFamily="18" charset="0"/>
                <a:ea typeface="Arial Unicode MS" pitchFamily="34" charset="-128"/>
                <a:cs typeface="Arial Unicode MS" pitchFamily="34" charset="-128"/>
              </a:rPr>
              <a:t>&lt;td&gt;&lt;input type="text"</a:t>
            </a:r>
            <a:r>
              <a:rPr lang="en-GB" sz="1400" dirty="0">
                <a:solidFill>
                  <a:srgbClr val="FFCC00"/>
                </a:solidFill>
                <a:latin typeface="Book Antiqua" pitchFamily="18" charset="0"/>
                <a:ea typeface="Arial Unicode MS" pitchFamily="34" charset="-128"/>
                <a:cs typeface="Arial Unicode MS" pitchFamily="34" charset="-128"/>
              </a:rPr>
              <a:t> </a:t>
            </a:r>
            <a:r>
              <a:rPr lang="en-GB" sz="1400" dirty="0">
                <a:solidFill>
                  <a:schemeClr val="hlink"/>
                </a:solidFill>
                <a:latin typeface="Book Antiqua" pitchFamily="18" charset="0"/>
                <a:ea typeface="Arial Unicode MS" pitchFamily="34" charset="-128"/>
                <a:cs typeface="Arial Unicode MS" pitchFamily="34" charset="-128"/>
              </a:rPr>
              <a:t>name="</a:t>
            </a:r>
            <a:r>
              <a:rPr lang="en-GB" sz="1400" dirty="0" err="1">
                <a:solidFill>
                  <a:schemeClr val="hlink"/>
                </a:solidFill>
                <a:latin typeface="Book Antiqua" pitchFamily="18" charset="0"/>
                <a:ea typeface="Arial Unicode MS" pitchFamily="34" charset="-128"/>
                <a:cs typeface="Arial Unicode MS" pitchFamily="34" charset="-128"/>
              </a:rPr>
              <a:t>Prenom</a:t>
            </a:r>
            <a:r>
              <a:rPr lang="en-GB" sz="1400" dirty="0">
                <a:latin typeface="Book Antiqua" pitchFamily="18" charset="0"/>
                <a:ea typeface="Arial Unicode MS" pitchFamily="34" charset="-128"/>
                <a:cs typeface="Arial Unicode MS" pitchFamily="34" charset="-128"/>
              </a:rPr>
              <a:t>" size="20" value="Jean-Pierre"&gt;&lt;/td&gt;</a:t>
            </a:r>
            <a:r>
              <a:rPr lang="nl-NL" sz="1400" dirty="0">
                <a:latin typeface="Book Antiqua" pitchFamily="18" charset="0"/>
                <a:ea typeface="Arial Unicode MS" pitchFamily="34" charset="-128"/>
                <a:cs typeface="Arial Unicode MS" pitchFamily="34" charset="-128"/>
              </a:rPr>
              <a:t>&lt;/</a:t>
            </a:r>
            <a:r>
              <a:rPr lang="nl-NL" sz="1400" dirty="0" err="1">
                <a:latin typeface="Book Antiqua" pitchFamily="18" charset="0"/>
                <a:ea typeface="Arial Unicode MS" pitchFamily="34" charset="-128"/>
                <a:cs typeface="Arial Unicode MS" pitchFamily="34" charset="-128"/>
              </a:rPr>
              <a:t>tr</a:t>
            </a:r>
            <a:r>
              <a:rPr lang="nl-NL" sz="1400" dirty="0">
                <a:latin typeface="Book Antiqua" pitchFamily="18" charset="0"/>
                <a:ea typeface="Arial Unicode MS" pitchFamily="34" charset="-128"/>
                <a:cs typeface="Arial Unicode MS" pitchFamily="34" charset="-128"/>
              </a:rPr>
              <a:t>&gt;</a:t>
            </a:r>
            <a:endParaRPr lang="fr-FR" sz="1400" dirty="0">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nl-NL" sz="1400" dirty="0">
                <a:latin typeface="Book Antiqua" pitchFamily="18" charset="0"/>
                <a:ea typeface="Arial Unicode MS" pitchFamily="34" charset="-128"/>
                <a:cs typeface="Arial Unicode MS" pitchFamily="34" charset="-128"/>
              </a:rPr>
              <a:t>        &lt;</a:t>
            </a:r>
            <a:r>
              <a:rPr lang="nl-NL" sz="1400" dirty="0" err="1">
                <a:latin typeface="Book Antiqua" pitchFamily="18" charset="0"/>
                <a:ea typeface="Arial Unicode MS" pitchFamily="34" charset="-128"/>
                <a:cs typeface="Arial Unicode MS" pitchFamily="34" charset="-128"/>
              </a:rPr>
              <a:t>tr</a:t>
            </a:r>
            <a:r>
              <a:rPr lang="nl-NL" sz="1400" dirty="0">
                <a:latin typeface="Book Antiqua" pitchFamily="18" charset="0"/>
                <a:ea typeface="Arial Unicode MS" pitchFamily="34" charset="-128"/>
                <a:cs typeface="Arial Unicode MS" pitchFamily="34" charset="-128"/>
              </a:rPr>
              <a:t>&gt;&lt;</a:t>
            </a:r>
            <a:r>
              <a:rPr lang="nl-NL" sz="1400" dirty="0" err="1">
                <a:latin typeface="Book Antiqua" pitchFamily="18" charset="0"/>
                <a:ea typeface="Arial Unicode MS" pitchFamily="34" charset="-128"/>
                <a:cs typeface="Arial Unicode MS" pitchFamily="34" charset="-128"/>
              </a:rPr>
              <a:t>td</a:t>
            </a:r>
            <a:r>
              <a:rPr lang="nl-NL" sz="1400" dirty="0">
                <a:latin typeface="Book Antiqua" pitchFamily="18" charset="0"/>
                <a:ea typeface="Arial Unicode MS" pitchFamily="34" charset="-128"/>
                <a:cs typeface="Arial Unicode MS" pitchFamily="34" charset="-128"/>
              </a:rPr>
              <a:t>&gt;</a:t>
            </a:r>
            <a:r>
              <a:rPr lang="nl-NL" sz="1400" dirty="0" err="1">
                <a:latin typeface="Book Antiqua" pitchFamily="18" charset="0"/>
                <a:ea typeface="Arial Unicode MS" pitchFamily="34" charset="-128"/>
                <a:cs typeface="Arial Unicode MS" pitchFamily="34" charset="-128"/>
              </a:rPr>
              <a:t>eMail</a:t>
            </a:r>
            <a:r>
              <a:rPr lang="nl-NL" sz="1400" dirty="0">
                <a:latin typeface="Book Antiqua" pitchFamily="18" charset="0"/>
                <a:ea typeface="Arial Unicode MS" pitchFamily="34" charset="-128"/>
                <a:cs typeface="Arial Unicode MS" pitchFamily="34" charset="-128"/>
              </a:rPr>
              <a:t> :&lt;/</a:t>
            </a:r>
            <a:r>
              <a:rPr lang="nl-NL" sz="1400" dirty="0" err="1">
                <a:latin typeface="Book Antiqua" pitchFamily="18" charset="0"/>
                <a:ea typeface="Arial Unicode MS" pitchFamily="34" charset="-128"/>
                <a:cs typeface="Arial Unicode MS" pitchFamily="34" charset="-128"/>
              </a:rPr>
              <a:t>td</a:t>
            </a:r>
            <a:r>
              <a:rPr lang="nl-NL" sz="1400" dirty="0">
                <a:latin typeface="Book Antiqua" pitchFamily="18" charset="0"/>
                <a:ea typeface="Arial Unicode MS" pitchFamily="34" charset="-128"/>
                <a:cs typeface="Arial Unicode MS" pitchFamily="34" charset="-128"/>
              </a:rPr>
              <a:t>&gt;</a:t>
            </a:r>
            <a:r>
              <a:rPr lang="en-GB" sz="1400" dirty="0">
                <a:latin typeface="Book Antiqua" pitchFamily="18" charset="0"/>
                <a:ea typeface="Arial Unicode MS" pitchFamily="34" charset="-128"/>
                <a:cs typeface="Arial Unicode MS" pitchFamily="34" charset="-128"/>
              </a:rPr>
              <a:t>&lt;td&gt;&lt;input type="text" </a:t>
            </a:r>
            <a:r>
              <a:rPr lang="en-GB" sz="1400" dirty="0">
                <a:solidFill>
                  <a:schemeClr val="hlink"/>
                </a:solidFill>
                <a:latin typeface="Book Antiqua" pitchFamily="18" charset="0"/>
                <a:ea typeface="Arial Unicode MS" pitchFamily="34" charset="-128"/>
                <a:cs typeface="Arial Unicode MS" pitchFamily="34" charset="-128"/>
              </a:rPr>
              <a:t>name="</a:t>
            </a:r>
            <a:r>
              <a:rPr lang="en-GB" sz="1400" dirty="0" err="1">
                <a:solidFill>
                  <a:schemeClr val="hlink"/>
                </a:solidFill>
                <a:latin typeface="Book Antiqua" pitchFamily="18" charset="0"/>
                <a:ea typeface="Arial Unicode MS" pitchFamily="34" charset="-128"/>
                <a:cs typeface="Arial Unicode MS" pitchFamily="34" charset="-128"/>
              </a:rPr>
              <a:t>cEmail</a:t>
            </a:r>
            <a:r>
              <a:rPr lang="en-GB" sz="1400" dirty="0">
                <a:latin typeface="Book Antiqua" pitchFamily="18" charset="0"/>
                <a:ea typeface="Arial Unicode MS" pitchFamily="34" charset="-128"/>
                <a:cs typeface="Arial Unicode MS" pitchFamily="34" charset="-128"/>
              </a:rPr>
              <a:t>" size="20" value=”du@du.com"&gt;&lt;/td&gt;&lt;/</a:t>
            </a:r>
            <a:r>
              <a:rPr lang="en-GB" sz="1400" dirty="0" err="1">
                <a:latin typeface="Book Antiqua" pitchFamily="18" charset="0"/>
                <a:ea typeface="Arial Unicode MS" pitchFamily="34" charset="-128"/>
                <a:cs typeface="Arial Unicode MS" pitchFamily="34" charset="-128"/>
              </a:rPr>
              <a:t>tr</a:t>
            </a:r>
            <a:r>
              <a:rPr lang="en-GB" sz="1400" dirty="0">
                <a:latin typeface="Book Antiqua" pitchFamily="18" charset="0"/>
                <a:ea typeface="Arial Unicode MS" pitchFamily="34" charset="-128"/>
                <a:cs typeface="Arial Unicode MS" pitchFamily="34" charset="-128"/>
              </a:rPr>
              <a:t>&gt;</a:t>
            </a:r>
            <a:endParaRPr lang="fr-FR" sz="1400" dirty="0">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        &lt;</a:t>
            </a:r>
            <a:r>
              <a:rPr lang="en-GB" sz="1400" dirty="0" err="1">
                <a:latin typeface="Book Antiqua" pitchFamily="18" charset="0"/>
                <a:ea typeface="Arial Unicode MS" pitchFamily="34" charset="-128"/>
                <a:cs typeface="Arial Unicode MS" pitchFamily="34" charset="-128"/>
              </a:rPr>
              <a:t>tr</a:t>
            </a:r>
            <a:r>
              <a:rPr lang="en-GB" sz="1400" dirty="0">
                <a:latin typeface="Book Antiqua" pitchFamily="18" charset="0"/>
                <a:ea typeface="Arial Unicode MS" pitchFamily="34" charset="-128"/>
                <a:cs typeface="Arial Unicode MS" pitchFamily="34" charset="-128"/>
              </a:rPr>
              <a:t>&gt;&lt;td&gt; &lt;/td&gt;</a:t>
            </a:r>
            <a:endParaRPr lang="fr-FR" sz="1400" dirty="0">
              <a:latin typeface="Book Antiqua" pitchFamily="18" charset="0"/>
              <a:ea typeface="Arial Unicode MS" pitchFamily="34" charset="-128"/>
              <a:cs typeface="Arial Unicode MS" pitchFamily="34" charset="-128"/>
            </a:endParaRPr>
          </a:p>
          <a:p>
            <a:pPr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          </a:t>
            </a:r>
            <a:r>
              <a:rPr lang="fr-FR" sz="1400" dirty="0">
                <a:latin typeface="Book Antiqua" pitchFamily="18" charset="0"/>
                <a:ea typeface="Arial Unicode MS" pitchFamily="34" charset="-128"/>
                <a:cs typeface="Arial Unicode MS" pitchFamily="34" charset="-128"/>
              </a:rPr>
              <a:t>&lt;td&gt;&lt;input type="</a:t>
            </a:r>
            <a:r>
              <a:rPr lang="fr-FR" sz="1400" dirty="0" err="1">
                <a:latin typeface="Book Antiqua" pitchFamily="18" charset="0"/>
                <a:ea typeface="Arial Unicode MS" pitchFamily="34" charset="-128"/>
                <a:cs typeface="Arial Unicode MS" pitchFamily="34" charset="-128"/>
              </a:rPr>
              <a:t>submit</a:t>
            </a:r>
            <a:r>
              <a:rPr lang="fr-FR" sz="1400" dirty="0">
                <a:latin typeface="Book Antiqua" pitchFamily="18" charset="0"/>
                <a:ea typeface="Arial Unicode MS" pitchFamily="34" charset="-128"/>
                <a:cs typeface="Arial Unicode MS" pitchFamily="34" charset="-128"/>
              </a:rPr>
              <a:t>"</a:t>
            </a:r>
            <a:r>
              <a:rPr lang="fr-FR" sz="1400" dirty="0">
                <a:solidFill>
                  <a:srgbClr val="FFCC00"/>
                </a:solidFill>
                <a:latin typeface="Book Antiqua" pitchFamily="18" charset="0"/>
                <a:ea typeface="Arial Unicode MS" pitchFamily="34" charset="-128"/>
                <a:cs typeface="Arial Unicode MS" pitchFamily="34" charset="-128"/>
              </a:rPr>
              <a:t> </a:t>
            </a:r>
            <a:r>
              <a:rPr lang="fr-FR" sz="1400" dirty="0" err="1">
                <a:solidFill>
                  <a:schemeClr val="hlink"/>
                </a:solidFill>
                <a:latin typeface="Book Antiqua" pitchFamily="18" charset="0"/>
                <a:ea typeface="Arial Unicode MS" pitchFamily="34" charset="-128"/>
                <a:cs typeface="Arial Unicode MS" pitchFamily="34" charset="-128"/>
              </a:rPr>
              <a:t>name</a:t>
            </a:r>
            <a:r>
              <a:rPr lang="fr-FR" sz="1400" dirty="0">
                <a:solidFill>
                  <a:schemeClr val="hlink"/>
                </a:solidFill>
                <a:latin typeface="Book Antiqua" pitchFamily="18" charset="0"/>
                <a:ea typeface="Arial Unicode MS" pitchFamily="34" charset="-128"/>
                <a:cs typeface="Arial Unicode MS" pitchFamily="34" charset="-128"/>
              </a:rPr>
              <a:t>="soumettre</a:t>
            </a:r>
            <a:r>
              <a:rPr lang="fr-FR" sz="1400" dirty="0">
                <a:latin typeface="Book Antiqua" pitchFamily="18" charset="0"/>
                <a:ea typeface="Arial Unicode MS" pitchFamily="34" charset="-128"/>
                <a:cs typeface="Arial Unicode MS" pitchFamily="34" charset="-128"/>
              </a:rPr>
              <a:t>" value="Envoyer"&gt;</a:t>
            </a:r>
            <a:r>
              <a:rPr lang="en-GB" sz="1400" dirty="0">
                <a:latin typeface="Book Antiqua" pitchFamily="18" charset="0"/>
                <a:ea typeface="Arial Unicode MS" pitchFamily="34" charset="-128"/>
                <a:cs typeface="Arial Unicode MS" pitchFamily="34" charset="-128"/>
              </a:rPr>
              <a:t>&lt;/td&gt;&lt;/</a:t>
            </a:r>
            <a:r>
              <a:rPr lang="en-GB" sz="1400" dirty="0" err="1">
                <a:latin typeface="Book Antiqua" pitchFamily="18" charset="0"/>
                <a:ea typeface="Arial Unicode MS" pitchFamily="34" charset="-128"/>
                <a:cs typeface="Arial Unicode MS" pitchFamily="34" charset="-128"/>
              </a:rPr>
              <a:t>tr</a:t>
            </a:r>
            <a:r>
              <a:rPr lang="en-GB" sz="1400" dirty="0">
                <a:latin typeface="Book Antiqua" pitchFamily="18" charset="0"/>
                <a:ea typeface="Arial Unicode MS" pitchFamily="34" charset="-128"/>
                <a:cs typeface="Arial Unicode MS" pitchFamily="34" charset="-128"/>
              </a:rPr>
              <a:t>&gt;&lt;/table&gt;</a:t>
            </a:r>
          </a:p>
          <a:p>
            <a:pPr algn="just" eaLnBrk="1" hangingPunct="1">
              <a:lnSpc>
                <a:spcPct val="90000"/>
              </a:lnSpc>
              <a:buFont typeface="Wingdings" pitchFamily="2" charset="2"/>
              <a:buNone/>
            </a:pPr>
            <a:r>
              <a:rPr lang="en-GB" sz="1400" dirty="0">
                <a:latin typeface="Book Antiqua" pitchFamily="18" charset="0"/>
                <a:ea typeface="Arial Unicode MS" pitchFamily="34" charset="-128"/>
                <a:cs typeface="Arial Unicode MS" pitchFamily="34" charset="-128"/>
              </a:rPr>
              <a:t>&lt;/form&gt;&lt;/body&gt;&lt;/html&gt;</a:t>
            </a:r>
            <a:endParaRPr lang="en-GB" sz="1400" dirty="0">
              <a:latin typeface="Book Antiqua" pitchFamily="18" charset="0"/>
            </a:endParaRPr>
          </a:p>
        </p:txBody>
      </p:sp>
      <p:sp>
        <p:nvSpPr>
          <p:cNvPr id="200708" name="Rectangle 4"/>
          <p:cNvSpPr>
            <a:spLocks noChangeArrowheads="1"/>
          </p:cNvSpPr>
          <p:nvPr/>
        </p:nvSpPr>
        <p:spPr bwMode="auto">
          <a:xfrm>
            <a:off x="1304829" y="1071563"/>
            <a:ext cx="1244251" cy="461665"/>
          </a:xfrm>
          <a:prstGeom prst="rect">
            <a:avLst/>
          </a:prstGeom>
          <a:noFill/>
          <a:ln w="12700">
            <a:noFill/>
            <a:miter lim="800000"/>
            <a:headEnd/>
            <a:tailEnd/>
          </a:ln>
        </p:spPr>
        <p:txBody>
          <a:bodyPr wrap="none">
            <a:spAutoFit/>
          </a:bodyPr>
          <a:lstStyle/>
          <a:p>
            <a:r>
              <a:rPr lang="fr-FR" sz="2400" i="1">
                <a:latin typeface="Book Antiqua" pitchFamily="18" charset="0"/>
                <a:cs typeface="Times New Roman" pitchFamily="18" charset="0"/>
              </a:rPr>
              <a:t>Exemple</a:t>
            </a:r>
            <a:endParaRPr lang="en-US" sz="2400" i="1">
              <a:latin typeface="Book Antiqua" pitchFamily="18" charset="0"/>
              <a:cs typeface="Times New Roman" pitchFamily="18" charset="0"/>
            </a:endParaRPr>
          </a:p>
        </p:txBody>
      </p:sp>
      <p:sp>
        <p:nvSpPr>
          <p:cNvPr id="7" name="Rectangle 2"/>
          <p:cNvSpPr>
            <a:spLocks noGrp="1" noChangeArrowheads="1"/>
          </p:cNvSpPr>
          <p:nvPr>
            <p:ph type="title"/>
          </p:nvPr>
        </p:nvSpPr>
        <p:spPr>
          <a:xfrm>
            <a:off x="1240833" y="-24"/>
            <a:ext cx="9782801" cy="893746"/>
          </a:xfrm>
        </p:spPr>
        <p:txBody>
          <a:bodyPr/>
          <a:lstStyle/>
          <a:p>
            <a:pPr eaLnBrk="1" fontAlgn="auto" hangingPunct="1">
              <a:spcAft>
                <a:spcPts val="0"/>
              </a:spcAft>
              <a:defRPr/>
            </a:pPr>
            <a:r>
              <a:rPr lang="fr-FR" dirty="0">
                <a:latin typeface="Book Antiqua" pitchFamily="18" charset="0"/>
                <a:cs typeface="Times New Roman" pitchFamily="18" charset="0"/>
              </a:rPr>
              <a:t>Les sessions</a:t>
            </a:r>
            <a:endParaRPr lang="en-GB" dirty="0"/>
          </a:p>
        </p:txBody>
      </p:sp>
    </p:spTree>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Grp="1" noChangeArrowheads="1"/>
          </p:cNvSpPr>
          <p:nvPr>
            <p:ph sz="quarter" idx="1"/>
          </p:nvPr>
        </p:nvSpPr>
        <p:spPr>
          <a:xfrm>
            <a:off x="1358982" y="857232"/>
            <a:ext cx="7664388" cy="5500726"/>
          </a:xfrm>
          <a:ln>
            <a:solidFill>
              <a:srgbClr val="0000FF"/>
            </a:solidFill>
          </a:ln>
        </p:spPr>
        <p:txBody>
          <a:bodyPr>
            <a:noAutofit/>
          </a:bodyPr>
          <a:lstStyle/>
          <a:p>
            <a:pPr eaLnBrk="1" hangingPunct="1">
              <a:lnSpc>
                <a:spcPct val="90000"/>
              </a:lnSpc>
              <a:buFont typeface="Wingdings" pitchFamily="2" charset="2"/>
              <a:buNone/>
            </a:pPr>
            <a:r>
              <a:rPr lang="fr-FR" sz="1800" dirty="0">
                <a:solidFill>
                  <a:srgbClr val="0347F1"/>
                </a:solidFill>
                <a:latin typeface="Book Antiqua" pitchFamily="18" charset="0"/>
                <a:ea typeface="Arial Unicode MS" pitchFamily="34" charset="-128"/>
                <a:cs typeface="Arial Unicode MS" pitchFamily="34" charset="-128"/>
              </a:rPr>
              <a:t>&lt;?</a:t>
            </a:r>
          </a:p>
          <a:p>
            <a:pPr eaLnBrk="1" hangingPunct="1">
              <a:lnSpc>
                <a:spcPct val="90000"/>
              </a:lnSpc>
              <a:buFont typeface="Wingdings" pitchFamily="2" charset="2"/>
              <a:buNone/>
            </a:pPr>
            <a:r>
              <a:rPr lang="fr-FR" sz="1800" dirty="0">
                <a:solidFill>
                  <a:srgbClr val="0347F1"/>
                </a:solidFill>
                <a:latin typeface="Book Antiqua" pitchFamily="18" charset="0"/>
                <a:ea typeface="Arial Unicode MS" pitchFamily="34" charset="-128"/>
                <a:cs typeface="Arial Unicode MS" pitchFamily="34" charset="-128"/>
              </a:rPr>
              <a:t>  </a:t>
            </a:r>
            <a:r>
              <a:rPr lang="fr-FR" sz="1800" dirty="0" err="1">
                <a:solidFill>
                  <a:srgbClr val="0347F1"/>
                </a:solidFill>
                <a:latin typeface="Book Antiqua" pitchFamily="18" charset="0"/>
                <a:ea typeface="Arial Unicode MS" pitchFamily="34" charset="-128"/>
                <a:cs typeface="Arial Unicode MS" pitchFamily="34" charset="-128"/>
              </a:rPr>
              <a:t>session_start</a:t>
            </a:r>
            <a:r>
              <a:rPr lang="fr-FR" sz="1800" dirty="0">
                <a:solidFill>
                  <a:srgbClr val="0347F1"/>
                </a:solidFill>
                <a:latin typeface="Book Antiqua" pitchFamily="18" charset="0"/>
                <a:ea typeface="Arial Unicode MS" pitchFamily="34" charset="-128"/>
                <a:cs typeface="Arial Unicode MS" pitchFamily="34" charset="-128"/>
              </a:rPr>
              <a:t>();</a:t>
            </a:r>
          </a:p>
          <a:p>
            <a:pPr eaLnBrk="1" hangingPunct="1">
              <a:lnSpc>
                <a:spcPct val="90000"/>
              </a:lnSpc>
              <a:buFont typeface="Wingdings" pitchFamily="2" charset="2"/>
              <a:buNone/>
            </a:pPr>
            <a:r>
              <a:rPr lang="fr-FR" sz="1800" dirty="0">
                <a:solidFill>
                  <a:srgbClr val="0347F1"/>
                </a:solidFill>
                <a:latin typeface="Book Antiqua" pitchFamily="18" charset="0"/>
                <a:ea typeface="Arial Unicode MS" pitchFamily="34" charset="-128"/>
                <a:cs typeface="Arial Unicode MS" pitchFamily="34" charset="-128"/>
              </a:rPr>
              <a:t>  $nom = $_POST["Nom"];</a:t>
            </a:r>
          </a:p>
          <a:p>
            <a:pPr eaLnBrk="1" hangingPunct="1">
              <a:lnSpc>
                <a:spcPct val="90000"/>
              </a:lnSpc>
              <a:buFont typeface="Wingdings" pitchFamily="2" charset="2"/>
              <a:buNone/>
            </a:pPr>
            <a:r>
              <a:rPr lang="fr-FR" sz="1800" dirty="0">
                <a:solidFill>
                  <a:srgbClr val="0347F1"/>
                </a:solidFill>
                <a:latin typeface="Book Antiqua" pitchFamily="18" charset="0"/>
                <a:ea typeface="Arial Unicode MS" pitchFamily="34" charset="-128"/>
                <a:cs typeface="Arial Unicode MS" pitchFamily="34" charset="-128"/>
              </a:rPr>
              <a:t>  $</a:t>
            </a:r>
            <a:r>
              <a:rPr lang="fr-FR" sz="1800" dirty="0" err="1">
                <a:solidFill>
                  <a:srgbClr val="0347F1"/>
                </a:solidFill>
                <a:latin typeface="Book Antiqua" pitchFamily="18" charset="0"/>
                <a:ea typeface="Arial Unicode MS" pitchFamily="34" charset="-128"/>
                <a:cs typeface="Arial Unicode MS" pitchFamily="34" charset="-128"/>
              </a:rPr>
              <a:t>prenom</a:t>
            </a:r>
            <a:r>
              <a:rPr lang="fr-FR" sz="1800" dirty="0">
                <a:solidFill>
                  <a:srgbClr val="0347F1"/>
                </a:solidFill>
                <a:latin typeface="Book Antiqua" pitchFamily="18" charset="0"/>
                <a:ea typeface="Arial Unicode MS" pitchFamily="34" charset="-128"/>
                <a:cs typeface="Arial Unicode MS" pitchFamily="34" charset="-128"/>
              </a:rPr>
              <a:t> = $_POST["</a:t>
            </a:r>
            <a:r>
              <a:rPr lang="fr-FR" sz="1800" dirty="0" err="1">
                <a:solidFill>
                  <a:srgbClr val="0347F1"/>
                </a:solidFill>
                <a:latin typeface="Book Antiqua" pitchFamily="18" charset="0"/>
                <a:ea typeface="Arial Unicode MS" pitchFamily="34" charset="-128"/>
                <a:cs typeface="Arial Unicode MS" pitchFamily="34" charset="-128"/>
              </a:rPr>
              <a:t>Prenom</a:t>
            </a:r>
            <a:r>
              <a:rPr lang="fr-FR" sz="1800" dirty="0">
                <a:solidFill>
                  <a:srgbClr val="0347F1"/>
                </a:solidFill>
                <a:latin typeface="Book Antiqua" pitchFamily="18" charset="0"/>
                <a:ea typeface="Arial Unicode MS" pitchFamily="34" charset="-128"/>
                <a:cs typeface="Arial Unicode MS" pitchFamily="34" charset="-128"/>
              </a:rPr>
              <a:t>"];</a:t>
            </a:r>
          </a:p>
          <a:p>
            <a:pPr eaLnBrk="1" hangingPunct="1">
              <a:lnSpc>
                <a:spcPct val="90000"/>
              </a:lnSpc>
              <a:buFont typeface="Wingdings" pitchFamily="2" charset="2"/>
              <a:buNone/>
            </a:pPr>
            <a:r>
              <a:rPr lang="fr-FR" sz="1800" dirty="0">
                <a:solidFill>
                  <a:srgbClr val="0347F1"/>
                </a:solidFill>
                <a:latin typeface="Book Antiqua" pitchFamily="18" charset="0"/>
                <a:ea typeface="Arial Unicode MS" pitchFamily="34" charset="-128"/>
                <a:cs typeface="Arial Unicode MS" pitchFamily="34" charset="-128"/>
              </a:rPr>
              <a:t>  $email = $_POST["</a:t>
            </a:r>
            <a:r>
              <a:rPr lang="fr-FR" sz="1800" dirty="0" err="1">
                <a:solidFill>
                  <a:srgbClr val="0347F1"/>
                </a:solidFill>
                <a:latin typeface="Book Antiqua" pitchFamily="18" charset="0"/>
                <a:ea typeface="Arial Unicode MS" pitchFamily="34" charset="-128"/>
                <a:cs typeface="Arial Unicode MS" pitchFamily="34" charset="-128"/>
              </a:rPr>
              <a:t>cEmail</a:t>
            </a:r>
            <a:r>
              <a:rPr lang="fr-FR" sz="1800" dirty="0">
                <a:solidFill>
                  <a:srgbClr val="0347F1"/>
                </a:solidFill>
                <a:latin typeface="Book Antiqua" pitchFamily="18" charset="0"/>
                <a:ea typeface="Arial Unicode MS" pitchFamily="34" charset="-128"/>
                <a:cs typeface="Arial Unicode MS" pitchFamily="34" charset="-128"/>
              </a:rPr>
              <a:t>"];</a:t>
            </a:r>
          </a:p>
          <a:p>
            <a:pPr eaLnBrk="1" hangingPunct="1">
              <a:lnSpc>
                <a:spcPct val="90000"/>
              </a:lnSpc>
              <a:buFont typeface="Wingdings" pitchFamily="2" charset="2"/>
              <a:buNone/>
            </a:pPr>
            <a:r>
              <a:rPr lang="fr-FR" sz="1800" dirty="0">
                <a:solidFill>
                  <a:srgbClr val="0347F1"/>
                </a:solidFill>
                <a:latin typeface="Book Antiqua" pitchFamily="18" charset="0"/>
                <a:ea typeface="Arial Unicode MS" pitchFamily="34" charset="-128"/>
                <a:cs typeface="Arial Unicode MS" pitchFamily="34" charset="-128"/>
              </a:rPr>
              <a:t>  </a:t>
            </a:r>
            <a:r>
              <a:rPr lang="fr-FR" sz="1800" dirty="0" err="1">
                <a:solidFill>
                  <a:srgbClr val="0347F1"/>
                </a:solidFill>
                <a:latin typeface="Book Antiqua" pitchFamily="18" charset="0"/>
                <a:ea typeface="Arial Unicode MS" pitchFamily="34" charset="-128"/>
                <a:cs typeface="Arial Unicode MS" pitchFamily="34" charset="-128"/>
              </a:rPr>
              <a:t>session_register</a:t>
            </a:r>
            <a:r>
              <a:rPr lang="fr-FR" sz="1800" dirty="0">
                <a:solidFill>
                  <a:srgbClr val="0347F1"/>
                </a:solidFill>
                <a:latin typeface="Book Antiqua" pitchFamily="18" charset="0"/>
                <a:ea typeface="Arial Unicode MS" pitchFamily="34" charset="-128"/>
                <a:cs typeface="Arial Unicode MS" pitchFamily="34" charset="-128"/>
              </a:rPr>
              <a:t>("nom"); </a:t>
            </a:r>
          </a:p>
          <a:p>
            <a:pPr eaLnBrk="1" hangingPunct="1">
              <a:lnSpc>
                <a:spcPct val="90000"/>
              </a:lnSpc>
              <a:buFont typeface="Wingdings" pitchFamily="2" charset="2"/>
              <a:buNone/>
            </a:pPr>
            <a:r>
              <a:rPr lang="fr-FR" sz="1800" dirty="0">
                <a:solidFill>
                  <a:srgbClr val="0347F1"/>
                </a:solidFill>
                <a:latin typeface="Book Antiqua" pitchFamily="18" charset="0"/>
                <a:ea typeface="Arial Unicode MS" pitchFamily="34" charset="-128"/>
                <a:cs typeface="Arial Unicode MS" pitchFamily="34" charset="-128"/>
              </a:rPr>
              <a:t>  </a:t>
            </a:r>
            <a:r>
              <a:rPr lang="fr-FR" sz="1800" dirty="0" err="1">
                <a:solidFill>
                  <a:srgbClr val="0347F1"/>
                </a:solidFill>
                <a:latin typeface="Book Antiqua" pitchFamily="18" charset="0"/>
                <a:ea typeface="Arial Unicode MS" pitchFamily="34" charset="-128"/>
                <a:cs typeface="Arial Unicode MS" pitchFamily="34" charset="-128"/>
              </a:rPr>
              <a:t>session_register</a:t>
            </a:r>
            <a:r>
              <a:rPr lang="fr-FR" sz="1800" dirty="0">
                <a:solidFill>
                  <a:srgbClr val="0347F1"/>
                </a:solidFill>
                <a:latin typeface="Book Antiqua" pitchFamily="18" charset="0"/>
                <a:ea typeface="Arial Unicode MS" pitchFamily="34" charset="-128"/>
                <a:cs typeface="Arial Unicode MS" pitchFamily="34" charset="-128"/>
              </a:rPr>
              <a:t>("</a:t>
            </a:r>
            <a:r>
              <a:rPr lang="fr-FR" sz="1800" dirty="0" err="1">
                <a:solidFill>
                  <a:srgbClr val="0347F1"/>
                </a:solidFill>
                <a:latin typeface="Book Antiqua" pitchFamily="18" charset="0"/>
                <a:ea typeface="Arial Unicode MS" pitchFamily="34" charset="-128"/>
                <a:cs typeface="Arial Unicode MS" pitchFamily="34" charset="-128"/>
              </a:rPr>
              <a:t>prenom</a:t>
            </a:r>
            <a:r>
              <a:rPr lang="fr-FR" sz="1800" dirty="0">
                <a:solidFill>
                  <a:srgbClr val="0347F1"/>
                </a:solidFill>
                <a:latin typeface="Book Antiqua" pitchFamily="18" charset="0"/>
                <a:ea typeface="Arial Unicode MS" pitchFamily="34" charset="-128"/>
                <a:cs typeface="Arial Unicode MS" pitchFamily="34" charset="-128"/>
              </a:rPr>
              <a:t>");</a:t>
            </a:r>
          </a:p>
          <a:p>
            <a:pPr eaLnBrk="1" hangingPunct="1">
              <a:lnSpc>
                <a:spcPct val="90000"/>
              </a:lnSpc>
              <a:buFont typeface="Wingdings" pitchFamily="2" charset="2"/>
              <a:buNone/>
            </a:pPr>
            <a:r>
              <a:rPr lang="fr-FR" sz="1800" dirty="0">
                <a:solidFill>
                  <a:srgbClr val="0347F1"/>
                </a:solidFill>
                <a:latin typeface="Book Antiqua" pitchFamily="18" charset="0"/>
                <a:ea typeface="Arial Unicode MS" pitchFamily="34" charset="-128"/>
                <a:cs typeface="Arial Unicode MS" pitchFamily="34" charset="-128"/>
              </a:rPr>
              <a:t>  </a:t>
            </a:r>
            <a:r>
              <a:rPr lang="fr-FR" sz="1800" dirty="0" err="1">
                <a:solidFill>
                  <a:srgbClr val="0347F1"/>
                </a:solidFill>
                <a:latin typeface="Book Antiqua" pitchFamily="18" charset="0"/>
                <a:ea typeface="Arial Unicode MS" pitchFamily="34" charset="-128"/>
                <a:cs typeface="Arial Unicode MS" pitchFamily="34" charset="-128"/>
              </a:rPr>
              <a:t>session_register</a:t>
            </a:r>
            <a:r>
              <a:rPr lang="fr-FR" sz="1800" dirty="0">
                <a:solidFill>
                  <a:srgbClr val="0347F1"/>
                </a:solidFill>
                <a:latin typeface="Book Antiqua" pitchFamily="18" charset="0"/>
                <a:ea typeface="Arial Unicode MS" pitchFamily="34" charset="-128"/>
                <a:cs typeface="Arial Unicode MS" pitchFamily="34" charset="-128"/>
              </a:rPr>
              <a:t>("email");</a:t>
            </a:r>
          </a:p>
          <a:p>
            <a:pPr eaLnBrk="1" hangingPunct="1">
              <a:lnSpc>
                <a:spcPct val="90000"/>
              </a:lnSpc>
              <a:buFont typeface="Wingdings" pitchFamily="2" charset="2"/>
              <a:buNone/>
            </a:pPr>
            <a:r>
              <a:rPr lang="fr-FR" sz="1800" dirty="0">
                <a:solidFill>
                  <a:srgbClr val="0347F1"/>
                </a:solidFill>
                <a:latin typeface="Book Antiqua" pitchFamily="18" charset="0"/>
                <a:ea typeface="Arial Unicode MS" pitchFamily="34" charset="-128"/>
                <a:cs typeface="Arial Unicode MS" pitchFamily="34" charset="-128"/>
              </a:rPr>
              <a:t>  $_SESSION["nom"]=$nom;</a:t>
            </a:r>
          </a:p>
          <a:p>
            <a:pPr eaLnBrk="1" hangingPunct="1">
              <a:lnSpc>
                <a:spcPct val="90000"/>
              </a:lnSpc>
              <a:buFont typeface="Wingdings" pitchFamily="2" charset="2"/>
              <a:buNone/>
            </a:pPr>
            <a:r>
              <a:rPr lang="fr-FR" sz="1800" dirty="0">
                <a:solidFill>
                  <a:srgbClr val="0347F1"/>
                </a:solidFill>
                <a:latin typeface="Book Antiqua" pitchFamily="18" charset="0"/>
                <a:ea typeface="Arial Unicode MS" pitchFamily="34" charset="-128"/>
                <a:cs typeface="Arial Unicode MS" pitchFamily="34" charset="-128"/>
              </a:rPr>
              <a:t>  $_SESSION["</a:t>
            </a:r>
            <a:r>
              <a:rPr lang="fr-FR" sz="1800" dirty="0" err="1">
                <a:solidFill>
                  <a:srgbClr val="0347F1"/>
                </a:solidFill>
                <a:latin typeface="Book Antiqua" pitchFamily="18" charset="0"/>
                <a:ea typeface="Arial Unicode MS" pitchFamily="34" charset="-128"/>
                <a:cs typeface="Arial Unicode MS" pitchFamily="34" charset="-128"/>
              </a:rPr>
              <a:t>prenom</a:t>
            </a:r>
            <a:r>
              <a:rPr lang="fr-FR" sz="1800" dirty="0">
                <a:solidFill>
                  <a:srgbClr val="0347F1"/>
                </a:solidFill>
                <a:latin typeface="Book Antiqua" pitchFamily="18" charset="0"/>
                <a:ea typeface="Arial Unicode MS" pitchFamily="34" charset="-128"/>
                <a:cs typeface="Arial Unicode MS" pitchFamily="34" charset="-128"/>
              </a:rPr>
              <a:t>"]=$</a:t>
            </a:r>
            <a:r>
              <a:rPr lang="fr-FR" sz="1800" dirty="0" err="1">
                <a:solidFill>
                  <a:srgbClr val="0347F1"/>
                </a:solidFill>
                <a:latin typeface="Book Antiqua" pitchFamily="18" charset="0"/>
                <a:ea typeface="Arial Unicode MS" pitchFamily="34" charset="-128"/>
                <a:cs typeface="Arial Unicode MS" pitchFamily="34" charset="-128"/>
              </a:rPr>
              <a:t>prenom</a:t>
            </a:r>
            <a:r>
              <a:rPr lang="fr-FR" sz="1800" dirty="0">
                <a:solidFill>
                  <a:srgbClr val="0347F1"/>
                </a:solidFill>
                <a:latin typeface="Book Antiqua" pitchFamily="18" charset="0"/>
                <a:ea typeface="Arial Unicode MS" pitchFamily="34" charset="-128"/>
                <a:cs typeface="Arial Unicode MS" pitchFamily="34" charset="-128"/>
              </a:rPr>
              <a:t>;</a:t>
            </a:r>
          </a:p>
          <a:p>
            <a:pPr eaLnBrk="1" hangingPunct="1">
              <a:lnSpc>
                <a:spcPct val="90000"/>
              </a:lnSpc>
              <a:buFont typeface="Wingdings" pitchFamily="2" charset="2"/>
              <a:buNone/>
            </a:pPr>
            <a:r>
              <a:rPr lang="fr-FR" sz="1800" dirty="0">
                <a:solidFill>
                  <a:srgbClr val="0347F1"/>
                </a:solidFill>
                <a:latin typeface="Book Antiqua" pitchFamily="18" charset="0"/>
                <a:ea typeface="Arial Unicode MS" pitchFamily="34" charset="-128"/>
                <a:cs typeface="Arial Unicode MS" pitchFamily="34" charset="-128"/>
              </a:rPr>
              <a:t>  $_SESSION["email"]=$email;</a:t>
            </a:r>
          </a:p>
          <a:p>
            <a:pPr eaLnBrk="1" hangingPunct="1">
              <a:lnSpc>
                <a:spcPct val="90000"/>
              </a:lnSpc>
              <a:buFont typeface="Wingdings" pitchFamily="2" charset="2"/>
              <a:buNone/>
            </a:pPr>
            <a:r>
              <a:rPr lang="fr-FR" sz="1800" dirty="0">
                <a:solidFill>
                  <a:srgbClr val="0347F1"/>
                </a:solidFill>
                <a:latin typeface="Book Antiqua" pitchFamily="18" charset="0"/>
                <a:ea typeface="Arial Unicode MS" pitchFamily="34" charset="-128"/>
                <a:cs typeface="Arial Unicode MS" pitchFamily="34" charset="-128"/>
              </a:rPr>
              <a:t>  header("Location: session.php?" . </a:t>
            </a:r>
            <a:r>
              <a:rPr lang="fr-FR" sz="1800" dirty="0" err="1">
                <a:solidFill>
                  <a:srgbClr val="0347F1"/>
                </a:solidFill>
                <a:latin typeface="Book Antiqua" pitchFamily="18" charset="0"/>
                <a:ea typeface="Arial Unicode MS" pitchFamily="34" charset="-128"/>
                <a:cs typeface="Arial Unicode MS" pitchFamily="34" charset="-128"/>
              </a:rPr>
              <a:t>session_name</a:t>
            </a:r>
            <a:r>
              <a:rPr lang="fr-FR" sz="1800" dirty="0">
                <a:solidFill>
                  <a:srgbClr val="0347F1"/>
                </a:solidFill>
                <a:latin typeface="Book Antiqua" pitchFamily="18" charset="0"/>
                <a:ea typeface="Arial Unicode MS" pitchFamily="34" charset="-128"/>
                <a:cs typeface="Arial Unicode MS" pitchFamily="34" charset="-128"/>
              </a:rPr>
              <a:t>() . "=" . </a:t>
            </a:r>
            <a:r>
              <a:rPr lang="fr-FR" sz="1800" dirty="0" err="1">
                <a:solidFill>
                  <a:srgbClr val="0347F1"/>
                </a:solidFill>
                <a:latin typeface="Book Antiqua" pitchFamily="18" charset="0"/>
                <a:ea typeface="Arial Unicode MS" pitchFamily="34" charset="-128"/>
                <a:cs typeface="Arial Unicode MS" pitchFamily="34" charset="-128"/>
              </a:rPr>
              <a:t>session_id</a:t>
            </a:r>
            <a:r>
              <a:rPr lang="fr-FR" sz="1800" dirty="0">
                <a:solidFill>
                  <a:srgbClr val="0347F1"/>
                </a:solidFill>
                <a:latin typeface="Book Antiqua" pitchFamily="18" charset="0"/>
                <a:ea typeface="Arial Unicode MS" pitchFamily="34" charset="-128"/>
                <a:cs typeface="Arial Unicode MS" pitchFamily="34" charset="-128"/>
              </a:rPr>
              <a:t>());</a:t>
            </a:r>
          </a:p>
          <a:p>
            <a:pPr eaLnBrk="1" hangingPunct="1">
              <a:lnSpc>
                <a:spcPct val="90000"/>
              </a:lnSpc>
              <a:buFont typeface="Wingdings" pitchFamily="2" charset="2"/>
              <a:buNone/>
            </a:pPr>
            <a:r>
              <a:rPr lang="fr-FR" sz="1800" dirty="0">
                <a:solidFill>
                  <a:srgbClr val="0347F1"/>
                </a:solidFill>
                <a:latin typeface="Book Antiqua" pitchFamily="18" charset="0"/>
                <a:ea typeface="Arial Unicode MS" pitchFamily="34" charset="-128"/>
                <a:cs typeface="Arial Unicode MS" pitchFamily="34" charset="-128"/>
              </a:rPr>
              <a:t>?&gt;</a:t>
            </a:r>
          </a:p>
        </p:txBody>
      </p:sp>
      <p:sp>
        <p:nvSpPr>
          <p:cNvPr id="6" name="Rectangle 2"/>
          <p:cNvSpPr>
            <a:spLocks noGrp="1" noChangeArrowheads="1"/>
          </p:cNvSpPr>
          <p:nvPr>
            <p:ph type="title"/>
          </p:nvPr>
        </p:nvSpPr>
        <p:spPr>
          <a:xfrm>
            <a:off x="1240833" y="-24"/>
            <a:ext cx="9782801" cy="893746"/>
          </a:xfrm>
        </p:spPr>
        <p:txBody>
          <a:bodyPr/>
          <a:lstStyle/>
          <a:p>
            <a:pPr eaLnBrk="1" fontAlgn="auto" hangingPunct="1">
              <a:spcAft>
                <a:spcPts val="0"/>
              </a:spcAft>
              <a:defRPr/>
            </a:pPr>
            <a:r>
              <a:rPr lang="fr-FR" dirty="0">
                <a:latin typeface="Book Antiqua" pitchFamily="18" charset="0"/>
                <a:cs typeface="Times New Roman" pitchFamily="18" charset="0"/>
              </a:rPr>
              <a:t>Les sessions</a:t>
            </a:r>
            <a:endParaRPr lang="en-GB" dirty="0"/>
          </a:p>
        </p:txBody>
      </p:sp>
    </p:spTree>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Grp="1" noChangeArrowheads="1"/>
          </p:cNvSpPr>
          <p:nvPr>
            <p:ph sz="quarter" idx="1"/>
          </p:nvPr>
        </p:nvSpPr>
        <p:spPr>
          <a:xfrm>
            <a:off x="1308066" y="1071546"/>
            <a:ext cx="7842425" cy="5135562"/>
          </a:xfrm>
          <a:ln>
            <a:solidFill>
              <a:srgbClr val="0000FF"/>
            </a:solidFill>
          </a:ln>
        </p:spPr>
        <p:txBody>
          <a:bodyPr>
            <a:normAutofit fontScale="85000" lnSpcReduction="20000"/>
          </a:bodyPr>
          <a:lstStyle/>
          <a:p>
            <a:pPr algn="just" eaLnBrk="1" hangingPunct="1">
              <a:lnSpc>
                <a:spcPct val="90000"/>
              </a:lnSpc>
              <a:buFont typeface="Wingdings" pitchFamily="2" charset="2"/>
              <a:buNone/>
            </a:pPr>
            <a:r>
              <a:rPr lang="fr-FR" sz="1800">
                <a:latin typeface="Book Antiqua" pitchFamily="18" charset="0"/>
                <a:ea typeface="Arial Unicode MS" pitchFamily="34" charset="-128"/>
                <a:cs typeface="Arial Unicode MS" pitchFamily="34" charset="-128"/>
              </a:rPr>
              <a:t>&lt;?</a:t>
            </a:r>
          </a:p>
          <a:p>
            <a:pPr algn="just" eaLnBrk="1" hangingPunct="1">
              <a:lnSpc>
                <a:spcPct val="90000"/>
              </a:lnSpc>
              <a:buFont typeface="Wingdings" pitchFamily="2" charset="2"/>
              <a:buNone/>
            </a:pPr>
            <a:r>
              <a:rPr lang="fr-FR" sz="1800">
                <a:latin typeface="Book Antiqua" pitchFamily="18" charset="0"/>
                <a:ea typeface="Arial Unicode MS" pitchFamily="34" charset="-128"/>
                <a:cs typeface="Arial Unicode MS" pitchFamily="34" charset="-128"/>
              </a:rPr>
              <a:t>      session_start();</a:t>
            </a:r>
          </a:p>
          <a:p>
            <a:pPr algn="just" eaLnBrk="1" hangingPunct="1">
              <a:lnSpc>
                <a:spcPct val="90000"/>
              </a:lnSpc>
              <a:buFont typeface="Wingdings" pitchFamily="2" charset="2"/>
              <a:buNone/>
            </a:pPr>
            <a:r>
              <a:rPr lang="fr-FR" sz="1800">
                <a:latin typeface="Book Antiqua" pitchFamily="18" charset="0"/>
                <a:ea typeface="Arial Unicode MS" pitchFamily="34" charset="-128"/>
                <a:cs typeface="Arial Unicode MS" pitchFamily="34" charset="-128"/>
              </a:rPr>
              <a:t>?&gt;</a:t>
            </a:r>
          </a:p>
          <a:p>
            <a:pPr algn="just" eaLnBrk="1" hangingPunct="1">
              <a:lnSpc>
                <a:spcPct val="90000"/>
              </a:lnSpc>
              <a:buFont typeface="Wingdings" pitchFamily="2" charset="2"/>
              <a:buNone/>
            </a:pPr>
            <a:r>
              <a:rPr lang="fr-FR" sz="1800">
                <a:latin typeface="Book Antiqua" pitchFamily="18" charset="0"/>
                <a:ea typeface="Arial Unicode MS" pitchFamily="34" charset="-128"/>
                <a:cs typeface="Arial Unicode MS" pitchFamily="34" charset="-128"/>
              </a:rPr>
              <a:t>&lt;html&gt;&lt;body&gt;&lt;?</a:t>
            </a:r>
          </a:p>
          <a:p>
            <a:pPr algn="just" eaLnBrk="1" hangingPunct="1">
              <a:lnSpc>
                <a:spcPct val="90000"/>
              </a:lnSpc>
              <a:buFont typeface="Wingdings" pitchFamily="2" charset="2"/>
              <a:buNone/>
            </a:pPr>
            <a:r>
              <a:rPr lang="fr-FR" sz="1800">
                <a:latin typeface="Book Antiqua" pitchFamily="18" charset="0"/>
                <a:ea typeface="Arial Unicode MS" pitchFamily="34" charset="-128"/>
                <a:cs typeface="Arial Unicode MS" pitchFamily="34" charset="-128"/>
              </a:rPr>
              <a:t>echo("&lt;u&gt;Identifiant de session :&lt;/u&gt; &lt;b&gt;" </a:t>
            </a:r>
          </a:p>
          <a:p>
            <a:pPr algn="just" eaLnBrk="1" hangingPunct="1">
              <a:lnSpc>
                <a:spcPct val="90000"/>
              </a:lnSpc>
              <a:buFont typeface="Wingdings" pitchFamily="2" charset="2"/>
              <a:buNone/>
            </a:pPr>
            <a:r>
              <a:rPr lang="fr-FR" sz="1800">
                <a:latin typeface="Book Antiqua" pitchFamily="18" charset="0"/>
                <a:ea typeface="Arial Unicode MS" pitchFamily="34" charset="-128"/>
                <a:cs typeface="Arial Unicode MS" pitchFamily="34" charset="-128"/>
              </a:rPr>
              <a:t>                                    . session_id() . "&lt;/b&gt;&lt;br&gt;");</a:t>
            </a:r>
          </a:p>
          <a:p>
            <a:pPr algn="just" eaLnBrk="1" hangingPunct="1">
              <a:lnSpc>
                <a:spcPct val="90000"/>
              </a:lnSpc>
              <a:buFont typeface="Wingdings" pitchFamily="2" charset="2"/>
              <a:buNone/>
            </a:pPr>
            <a:r>
              <a:rPr lang="fr-FR" sz="1800">
                <a:latin typeface="Book Antiqua" pitchFamily="18" charset="0"/>
                <a:ea typeface="Arial Unicode MS" pitchFamily="34" charset="-128"/>
                <a:cs typeface="Arial Unicode MS" pitchFamily="34" charset="-128"/>
              </a:rPr>
              <a:t>      echo("&lt;u&gt;Nom de la session :&lt;/u&gt; &lt;b&gt;" </a:t>
            </a:r>
          </a:p>
          <a:p>
            <a:pPr algn="just" eaLnBrk="1" hangingPunct="1">
              <a:lnSpc>
                <a:spcPct val="90000"/>
              </a:lnSpc>
              <a:buFont typeface="Wingdings" pitchFamily="2" charset="2"/>
              <a:buNone/>
            </a:pPr>
            <a:r>
              <a:rPr lang="fr-FR" sz="1800">
                <a:latin typeface="Book Antiqua" pitchFamily="18" charset="0"/>
                <a:ea typeface="Arial Unicode MS" pitchFamily="34" charset="-128"/>
                <a:cs typeface="Arial Unicode MS" pitchFamily="34" charset="-128"/>
              </a:rPr>
              <a:t>                                    . session_name() . "&lt;/b&gt;&lt;br&gt;&lt;br&gt;");</a:t>
            </a:r>
          </a:p>
          <a:p>
            <a:pPr algn="just" eaLnBrk="1" hangingPunct="1">
              <a:lnSpc>
                <a:spcPct val="90000"/>
              </a:lnSpc>
              <a:buFont typeface="Wingdings" pitchFamily="2" charset="2"/>
              <a:buNone/>
            </a:pPr>
            <a:r>
              <a:rPr lang="fr-FR" sz="1800">
                <a:latin typeface="Book Antiqua" pitchFamily="18" charset="0"/>
                <a:ea typeface="Arial Unicode MS" pitchFamily="34" charset="-128"/>
                <a:cs typeface="Arial Unicode MS" pitchFamily="34" charset="-128"/>
              </a:rPr>
              <a:t>      echo("&lt;u&gt;Nom :&lt;/u&gt; &lt;b&gt;". $_SESSION["nom"] . "&lt;/b&gt;&lt;br&gt;");</a:t>
            </a:r>
          </a:p>
          <a:p>
            <a:pPr algn="just" eaLnBrk="1" hangingPunct="1">
              <a:lnSpc>
                <a:spcPct val="90000"/>
              </a:lnSpc>
              <a:buFont typeface="Wingdings" pitchFamily="2" charset="2"/>
              <a:buNone/>
            </a:pPr>
            <a:r>
              <a:rPr lang="fr-FR" sz="1800">
                <a:latin typeface="Book Antiqua" pitchFamily="18" charset="0"/>
                <a:ea typeface="Arial Unicode MS" pitchFamily="34" charset="-128"/>
                <a:cs typeface="Arial Unicode MS" pitchFamily="34" charset="-128"/>
              </a:rPr>
              <a:t>      echo("&lt;u&gt;Prénom :&lt;/u&gt; &lt;b&gt;" . $_SESSION["prenom"] . "&lt;/b&gt;&lt;br&gt;");</a:t>
            </a:r>
          </a:p>
          <a:p>
            <a:pPr algn="just" eaLnBrk="1" hangingPunct="1">
              <a:lnSpc>
                <a:spcPct val="90000"/>
              </a:lnSpc>
              <a:buFont typeface="Wingdings" pitchFamily="2" charset="2"/>
              <a:buNone/>
            </a:pPr>
            <a:r>
              <a:rPr lang="fr-FR" sz="1800">
                <a:latin typeface="Book Antiqua" pitchFamily="18" charset="0"/>
                <a:ea typeface="Arial Unicode MS" pitchFamily="34" charset="-128"/>
                <a:cs typeface="Arial Unicode MS" pitchFamily="34" charset="-128"/>
              </a:rPr>
              <a:t>      echo("&lt;u&gt;eMail :&lt;/u&gt; &lt;b&gt;" . $_SESSION["email"] . "&lt;/b&gt;&lt;br&gt;");</a:t>
            </a:r>
          </a:p>
          <a:p>
            <a:pPr algn="just" eaLnBrk="1" hangingPunct="1">
              <a:lnSpc>
                <a:spcPct val="90000"/>
              </a:lnSpc>
              <a:buFont typeface="Wingdings" pitchFamily="2" charset="2"/>
              <a:buNone/>
            </a:pPr>
            <a:r>
              <a:rPr lang="fr-FR" sz="1800">
                <a:latin typeface="Book Antiqua" pitchFamily="18" charset="0"/>
                <a:ea typeface="Arial Unicode MS" pitchFamily="34" charset="-128"/>
                <a:cs typeface="Arial Unicode MS" pitchFamily="34" charset="-128"/>
              </a:rPr>
              <a:t>      //session_destroy();</a:t>
            </a:r>
          </a:p>
          <a:p>
            <a:pPr algn="just" eaLnBrk="1" hangingPunct="1">
              <a:lnSpc>
                <a:spcPct val="90000"/>
              </a:lnSpc>
              <a:buFont typeface="Wingdings" pitchFamily="2" charset="2"/>
              <a:buNone/>
            </a:pPr>
            <a:r>
              <a:rPr lang="fr-FR" sz="1800">
                <a:latin typeface="Book Antiqua" pitchFamily="18" charset="0"/>
                <a:ea typeface="Arial Unicode MS" pitchFamily="34" charset="-128"/>
                <a:cs typeface="Arial Unicode MS" pitchFamily="34" charset="-128"/>
              </a:rPr>
              <a:t>    ?&gt;</a:t>
            </a:r>
          </a:p>
          <a:p>
            <a:pPr algn="just" eaLnBrk="1" hangingPunct="1">
              <a:lnSpc>
                <a:spcPct val="90000"/>
              </a:lnSpc>
              <a:buFont typeface="Wingdings" pitchFamily="2" charset="2"/>
              <a:buNone/>
            </a:pPr>
            <a:r>
              <a:rPr lang="fr-FR" sz="1800">
                <a:latin typeface="Book Antiqua" pitchFamily="18" charset="0"/>
                <a:ea typeface="Arial Unicode MS" pitchFamily="34" charset="-128"/>
                <a:cs typeface="Arial Unicode MS" pitchFamily="34" charset="-128"/>
              </a:rPr>
              <a:t>  &lt;/body&gt;</a:t>
            </a:r>
          </a:p>
          <a:p>
            <a:pPr algn="just" eaLnBrk="1" hangingPunct="1">
              <a:lnSpc>
                <a:spcPct val="90000"/>
              </a:lnSpc>
              <a:buFont typeface="Wingdings" pitchFamily="2" charset="2"/>
              <a:buNone/>
            </a:pPr>
            <a:r>
              <a:rPr lang="fr-FR" sz="1800">
                <a:latin typeface="Book Antiqua" pitchFamily="18" charset="0"/>
                <a:ea typeface="Arial Unicode MS" pitchFamily="34" charset="-128"/>
                <a:cs typeface="Arial Unicode MS" pitchFamily="34" charset="-128"/>
              </a:rPr>
              <a:t>&lt;/html&gt;</a:t>
            </a:r>
          </a:p>
        </p:txBody>
      </p:sp>
      <p:sp>
        <p:nvSpPr>
          <p:cNvPr id="6" name="Rectangle 2"/>
          <p:cNvSpPr>
            <a:spLocks noGrp="1" noChangeArrowheads="1"/>
          </p:cNvSpPr>
          <p:nvPr>
            <p:ph type="title"/>
          </p:nvPr>
        </p:nvSpPr>
        <p:spPr>
          <a:xfrm>
            <a:off x="1240833" y="-24"/>
            <a:ext cx="9782801" cy="893746"/>
          </a:xfrm>
        </p:spPr>
        <p:txBody>
          <a:bodyPr/>
          <a:lstStyle/>
          <a:p>
            <a:pPr eaLnBrk="1" fontAlgn="auto" hangingPunct="1">
              <a:spcAft>
                <a:spcPts val="0"/>
              </a:spcAft>
              <a:defRPr/>
            </a:pPr>
            <a:r>
              <a:rPr lang="fr-FR" dirty="0">
                <a:latin typeface="Book Antiqua" pitchFamily="18" charset="0"/>
                <a:cs typeface="Times New Roman" pitchFamily="18" charset="0"/>
              </a:rPr>
              <a:t>Les sessions</a:t>
            </a:r>
            <a:endParaRPr lang="en-GB" dirty="0"/>
          </a:p>
        </p:txBody>
      </p:sp>
    </p:spTree>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sz="quarter" idx="1"/>
          </p:nvPr>
        </p:nvSpPr>
        <p:spPr>
          <a:xfrm>
            <a:off x="1165190" y="1343044"/>
            <a:ext cx="9371652" cy="4800600"/>
          </a:xfrm>
        </p:spPr>
        <p:txBody>
          <a:bodyPr/>
          <a:lstStyle/>
          <a:p>
            <a:pPr eaLnBrk="1" hangingPunct="1">
              <a:lnSpc>
                <a:spcPct val="90000"/>
              </a:lnSpc>
            </a:pPr>
            <a:r>
              <a:rPr lang="fr-FR" sz="2000" dirty="0">
                <a:latin typeface="Book Antiqua" pitchFamily="18" charset="0"/>
                <a:cs typeface="Times New Roman" pitchFamily="18" charset="0"/>
              </a:rPr>
              <a:t>Les fonctions de sessions</a:t>
            </a:r>
            <a:r>
              <a:rPr lang="en-GB" sz="2000" dirty="0"/>
              <a:t> </a:t>
            </a:r>
            <a:endParaRPr lang="fr-FR" sz="2000" dirty="0"/>
          </a:p>
          <a:p>
            <a:pPr algn="ctr" eaLnBrk="1" hangingPunct="1">
              <a:lnSpc>
                <a:spcPct val="90000"/>
              </a:lnSpc>
              <a:buFont typeface="Wingdings" pitchFamily="2" charset="2"/>
              <a:buNone/>
            </a:pPr>
            <a:endParaRPr lang="fr-FR" sz="1000" dirty="0">
              <a:latin typeface="Book Antiqua" pitchFamily="18" charset="0"/>
              <a:ea typeface="Arial Unicode MS" pitchFamily="34" charset="-128"/>
              <a:cs typeface="Arial Unicode MS" pitchFamily="34" charset="-128"/>
            </a:endParaRPr>
          </a:p>
          <a:p>
            <a:pPr eaLnBrk="1" hangingPunct="1">
              <a:spcBef>
                <a:spcPts val="500"/>
              </a:spcBef>
              <a:spcAft>
                <a:spcPts val="500"/>
              </a:spcAft>
              <a:buFont typeface="Wingdings" pitchFamily="2" charset="2"/>
              <a:buNone/>
            </a:pPr>
            <a:r>
              <a:rPr lang="en-US" sz="1600" dirty="0" err="1"/>
              <a:t>session_start</a:t>
            </a:r>
            <a:r>
              <a:rPr lang="en-US" sz="1600" dirty="0"/>
              <a:t>() -- </a:t>
            </a:r>
            <a:r>
              <a:rPr lang="en-US" sz="1600" dirty="0" err="1"/>
              <a:t>Initialise</a:t>
            </a:r>
            <a:r>
              <a:rPr lang="en-US" sz="1600" dirty="0"/>
              <a:t> les </a:t>
            </a:r>
            <a:r>
              <a:rPr lang="en-US" sz="1600" dirty="0" err="1"/>
              <a:t>données</a:t>
            </a:r>
            <a:r>
              <a:rPr lang="en-US" sz="1600" dirty="0"/>
              <a:t> de session</a:t>
            </a:r>
          </a:p>
          <a:p>
            <a:pPr eaLnBrk="1" hangingPunct="1">
              <a:spcBef>
                <a:spcPts val="500"/>
              </a:spcBef>
              <a:spcAft>
                <a:spcPts val="500"/>
              </a:spcAft>
              <a:buFont typeface="Wingdings" pitchFamily="2" charset="2"/>
              <a:buNone/>
            </a:pPr>
            <a:r>
              <a:rPr lang="en-US" sz="1600" dirty="0" err="1"/>
              <a:t>session_id</a:t>
            </a:r>
            <a:r>
              <a:rPr lang="en-US" sz="1600" dirty="0"/>
              <a:t>() -- </a:t>
            </a:r>
            <a:r>
              <a:rPr lang="en-US" sz="1600" dirty="0" err="1"/>
              <a:t>Affecte</a:t>
            </a:r>
            <a:r>
              <a:rPr lang="en-US" sz="1600" dirty="0"/>
              <a:t> et/</a:t>
            </a:r>
            <a:r>
              <a:rPr lang="en-US" sz="1600" dirty="0" err="1"/>
              <a:t>ou</a:t>
            </a:r>
            <a:r>
              <a:rPr lang="en-US" sz="1600" dirty="0"/>
              <a:t> </a:t>
            </a:r>
            <a:r>
              <a:rPr lang="en-US" sz="1600" dirty="0" err="1"/>
              <a:t>retourne</a:t>
            </a:r>
            <a:r>
              <a:rPr lang="en-US" sz="1600" dirty="0"/>
              <a:t> </a:t>
            </a:r>
            <a:r>
              <a:rPr lang="en-US" sz="1600" dirty="0" err="1"/>
              <a:t>l'identifiant</a:t>
            </a:r>
            <a:r>
              <a:rPr lang="en-US" sz="1600" dirty="0"/>
              <a:t> de session courante 	</a:t>
            </a:r>
          </a:p>
          <a:p>
            <a:pPr eaLnBrk="1" hangingPunct="1">
              <a:spcBef>
                <a:spcPts val="500"/>
              </a:spcBef>
              <a:spcAft>
                <a:spcPts val="500"/>
              </a:spcAft>
              <a:buFont typeface="Wingdings" pitchFamily="2" charset="2"/>
              <a:buNone/>
            </a:pPr>
            <a:r>
              <a:rPr lang="en-US" sz="1600" dirty="0" err="1"/>
              <a:t>session_name</a:t>
            </a:r>
            <a:r>
              <a:rPr lang="en-US" sz="1600" dirty="0"/>
              <a:t>() -- </a:t>
            </a:r>
            <a:r>
              <a:rPr lang="en-US" sz="1600" dirty="0" err="1"/>
              <a:t>Affecte</a:t>
            </a:r>
            <a:r>
              <a:rPr lang="en-US" sz="1600" dirty="0"/>
              <a:t> et/</a:t>
            </a:r>
            <a:r>
              <a:rPr lang="en-US" sz="1600" dirty="0" err="1"/>
              <a:t>ou</a:t>
            </a:r>
            <a:r>
              <a:rPr lang="en-US" sz="1600" dirty="0"/>
              <a:t> </a:t>
            </a:r>
            <a:r>
              <a:rPr lang="en-US" sz="1600" dirty="0" err="1"/>
              <a:t>retourne</a:t>
            </a:r>
            <a:r>
              <a:rPr lang="en-US" sz="1600" dirty="0"/>
              <a:t> le nom de la session courante </a:t>
            </a:r>
          </a:p>
          <a:p>
            <a:pPr eaLnBrk="1" hangingPunct="1">
              <a:spcBef>
                <a:spcPts val="500"/>
              </a:spcBef>
              <a:spcAft>
                <a:spcPts val="500"/>
              </a:spcAft>
              <a:buFont typeface="Wingdings" pitchFamily="2" charset="2"/>
              <a:buNone/>
            </a:pPr>
            <a:r>
              <a:rPr lang="en-US" sz="1600" dirty="0" err="1"/>
              <a:t>session_register</a:t>
            </a:r>
            <a:r>
              <a:rPr lang="en-US" sz="1600" dirty="0"/>
              <a:t>() -- </a:t>
            </a:r>
            <a:r>
              <a:rPr lang="en-US" sz="1600" dirty="0" err="1"/>
              <a:t>Enregistre</a:t>
            </a:r>
            <a:r>
              <a:rPr lang="en-US" sz="1600" dirty="0"/>
              <a:t> </a:t>
            </a:r>
            <a:r>
              <a:rPr lang="en-US" sz="1600" dirty="0" err="1"/>
              <a:t>une</a:t>
            </a:r>
            <a:r>
              <a:rPr lang="en-US" sz="1600" dirty="0"/>
              <a:t> variable </a:t>
            </a:r>
            <a:r>
              <a:rPr lang="en-US" sz="1600" dirty="0" err="1"/>
              <a:t>dans</a:t>
            </a:r>
            <a:r>
              <a:rPr lang="en-US" sz="1600" dirty="0"/>
              <a:t> la session courante </a:t>
            </a:r>
          </a:p>
          <a:p>
            <a:pPr eaLnBrk="1" hangingPunct="1">
              <a:spcBef>
                <a:spcPts val="500"/>
              </a:spcBef>
              <a:spcAft>
                <a:spcPts val="500"/>
              </a:spcAft>
              <a:buFont typeface="Wingdings" pitchFamily="2" charset="2"/>
              <a:buNone/>
            </a:pPr>
            <a:r>
              <a:rPr lang="en-US" sz="1600" dirty="0" err="1"/>
              <a:t>session_destroy</a:t>
            </a:r>
            <a:r>
              <a:rPr lang="en-US" sz="1600" dirty="0"/>
              <a:t>() -- </a:t>
            </a:r>
            <a:r>
              <a:rPr lang="en-US" sz="1600" dirty="0" err="1"/>
              <a:t>Détruit</a:t>
            </a:r>
            <a:r>
              <a:rPr lang="en-US" sz="1600" dirty="0"/>
              <a:t> </a:t>
            </a:r>
            <a:r>
              <a:rPr lang="en-US" sz="1600" dirty="0" err="1"/>
              <a:t>toutes</a:t>
            </a:r>
            <a:r>
              <a:rPr lang="en-US" sz="1600" dirty="0"/>
              <a:t> les </a:t>
            </a:r>
            <a:r>
              <a:rPr lang="en-US" sz="1600" dirty="0" err="1"/>
              <a:t>données</a:t>
            </a:r>
            <a:r>
              <a:rPr lang="en-US" sz="1600" dirty="0"/>
              <a:t> </a:t>
            </a:r>
            <a:r>
              <a:rPr lang="en-US" sz="1600" dirty="0" err="1"/>
              <a:t>enregistrées</a:t>
            </a:r>
            <a:r>
              <a:rPr lang="en-US" sz="1600" dirty="0"/>
              <a:t> </a:t>
            </a:r>
            <a:r>
              <a:rPr lang="en-US" sz="1600" dirty="0" err="1"/>
              <a:t>d'une</a:t>
            </a:r>
            <a:r>
              <a:rPr lang="en-US" sz="1600" dirty="0"/>
              <a:t> session</a:t>
            </a:r>
          </a:p>
          <a:p>
            <a:pPr eaLnBrk="1" hangingPunct="1">
              <a:spcBef>
                <a:spcPts val="500"/>
              </a:spcBef>
              <a:spcAft>
                <a:spcPts val="500"/>
              </a:spcAft>
              <a:buFont typeface="Wingdings" pitchFamily="2" charset="2"/>
              <a:buNone/>
            </a:pPr>
            <a:r>
              <a:rPr lang="en-US" sz="1600" dirty="0" err="1"/>
              <a:t>session_is_registered</a:t>
            </a:r>
            <a:r>
              <a:rPr lang="en-US" sz="1600" dirty="0"/>
              <a:t>() -- </a:t>
            </a:r>
            <a:r>
              <a:rPr lang="en-US" sz="1600" dirty="0" err="1"/>
              <a:t>Indique</a:t>
            </a:r>
            <a:r>
              <a:rPr lang="en-US" sz="1600" dirty="0"/>
              <a:t> </a:t>
            </a:r>
            <a:r>
              <a:rPr lang="en-US" sz="1600" dirty="0" err="1"/>
              <a:t>si</a:t>
            </a:r>
            <a:r>
              <a:rPr lang="en-US" sz="1600" dirty="0"/>
              <a:t> </a:t>
            </a:r>
            <a:r>
              <a:rPr lang="en-US" sz="1600" dirty="0" err="1"/>
              <a:t>une</a:t>
            </a:r>
            <a:r>
              <a:rPr lang="en-US" sz="1600" dirty="0"/>
              <a:t> variable a </a:t>
            </a:r>
            <a:r>
              <a:rPr lang="en-US" sz="1600" dirty="0" err="1"/>
              <a:t>été</a:t>
            </a:r>
            <a:r>
              <a:rPr lang="en-US" sz="1600" dirty="0"/>
              <a:t> </a:t>
            </a:r>
            <a:r>
              <a:rPr lang="en-US" sz="1600" dirty="0" err="1"/>
              <a:t>enregistrée</a:t>
            </a:r>
            <a:r>
              <a:rPr lang="en-US" sz="1600" dirty="0"/>
              <a:t> </a:t>
            </a:r>
            <a:r>
              <a:rPr lang="en-US" sz="1600" dirty="0" err="1"/>
              <a:t>dans</a:t>
            </a:r>
            <a:r>
              <a:rPr lang="en-US" sz="1600" dirty="0"/>
              <a:t> la session </a:t>
            </a:r>
            <a:r>
              <a:rPr lang="en-US" sz="1600" dirty="0" err="1"/>
              <a:t>ou</a:t>
            </a:r>
            <a:r>
              <a:rPr lang="en-US" sz="1600" dirty="0"/>
              <a:t> pas </a:t>
            </a:r>
          </a:p>
          <a:p>
            <a:pPr eaLnBrk="1" hangingPunct="1">
              <a:spcBef>
                <a:spcPts val="500"/>
              </a:spcBef>
              <a:spcAft>
                <a:spcPts val="500"/>
              </a:spcAft>
              <a:buFont typeface="Wingdings" pitchFamily="2" charset="2"/>
              <a:buNone/>
            </a:pPr>
            <a:r>
              <a:rPr lang="en-US" sz="1600" dirty="0" err="1"/>
              <a:t>session_unregister</a:t>
            </a:r>
            <a:r>
              <a:rPr lang="en-US" sz="1600" dirty="0"/>
              <a:t>() -- </a:t>
            </a:r>
            <a:r>
              <a:rPr lang="en-US" sz="1600" dirty="0" err="1"/>
              <a:t>Supprime</a:t>
            </a:r>
            <a:r>
              <a:rPr lang="en-US" sz="1600" dirty="0"/>
              <a:t> </a:t>
            </a:r>
            <a:r>
              <a:rPr lang="en-US" sz="1600" dirty="0" err="1"/>
              <a:t>une</a:t>
            </a:r>
            <a:r>
              <a:rPr lang="en-US" sz="1600" dirty="0"/>
              <a:t> variable </a:t>
            </a:r>
            <a:r>
              <a:rPr lang="en-US" sz="1600" dirty="0" err="1"/>
              <a:t>dans</a:t>
            </a:r>
            <a:r>
              <a:rPr lang="en-US" sz="1600" dirty="0"/>
              <a:t> la session courante </a:t>
            </a:r>
          </a:p>
          <a:p>
            <a:pPr eaLnBrk="1" hangingPunct="1">
              <a:spcBef>
                <a:spcPts val="500"/>
              </a:spcBef>
              <a:spcAft>
                <a:spcPts val="500"/>
              </a:spcAft>
              <a:buFont typeface="Wingdings" pitchFamily="2" charset="2"/>
              <a:buNone/>
            </a:pPr>
            <a:r>
              <a:rPr lang="en-US" sz="1600" dirty="0" err="1"/>
              <a:t>session_unset</a:t>
            </a:r>
            <a:r>
              <a:rPr lang="en-US" sz="1600" dirty="0"/>
              <a:t>() -- </a:t>
            </a:r>
            <a:r>
              <a:rPr lang="en-US" sz="1600" dirty="0" err="1"/>
              <a:t>Détruit</a:t>
            </a:r>
            <a:r>
              <a:rPr lang="en-US" sz="1600" dirty="0"/>
              <a:t> </a:t>
            </a:r>
            <a:r>
              <a:rPr lang="en-US" sz="1600" dirty="0" err="1"/>
              <a:t>toutes</a:t>
            </a:r>
            <a:r>
              <a:rPr lang="en-US" sz="1600" dirty="0"/>
              <a:t> les variables de session </a:t>
            </a:r>
          </a:p>
          <a:p>
            <a:pPr eaLnBrk="1" hangingPunct="1">
              <a:spcBef>
                <a:spcPts val="500"/>
              </a:spcBef>
              <a:spcAft>
                <a:spcPts val="500"/>
              </a:spcAft>
              <a:buFont typeface="Wingdings" pitchFamily="2" charset="2"/>
              <a:buNone/>
            </a:pPr>
            <a:r>
              <a:rPr lang="en-US" sz="1600" dirty="0" err="1"/>
              <a:t>session_cache_expire</a:t>
            </a:r>
            <a:r>
              <a:rPr lang="en-US" sz="1600" dirty="0"/>
              <a:t>() -- </a:t>
            </a:r>
            <a:r>
              <a:rPr lang="en-US" sz="1600" dirty="0" err="1"/>
              <a:t>Retourne</a:t>
            </a:r>
            <a:r>
              <a:rPr lang="en-US" sz="1600" dirty="0"/>
              <a:t> la date </a:t>
            </a:r>
            <a:r>
              <a:rPr lang="en-US" sz="1600" dirty="0" err="1"/>
              <a:t>d'expiration</a:t>
            </a:r>
            <a:r>
              <a:rPr lang="en-US" sz="1600" dirty="0"/>
              <a:t> du cache de la session</a:t>
            </a:r>
          </a:p>
          <a:p>
            <a:pPr eaLnBrk="1" hangingPunct="1">
              <a:spcBef>
                <a:spcPts val="500"/>
              </a:spcBef>
              <a:spcAft>
                <a:spcPts val="500"/>
              </a:spcAft>
              <a:buFont typeface="Wingdings" pitchFamily="2" charset="2"/>
              <a:buNone/>
            </a:pPr>
            <a:r>
              <a:rPr lang="en-US" sz="1600" dirty="0" err="1"/>
              <a:t>session_save_path</a:t>
            </a:r>
            <a:r>
              <a:rPr lang="en-US" sz="1600" dirty="0"/>
              <a:t>() -- </a:t>
            </a:r>
            <a:r>
              <a:rPr lang="en-US" sz="1600" dirty="0" err="1"/>
              <a:t>Affecte</a:t>
            </a:r>
            <a:r>
              <a:rPr lang="en-US" sz="1600" dirty="0"/>
              <a:t> et/</a:t>
            </a:r>
            <a:r>
              <a:rPr lang="en-US" sz="1600" dirty="0" err="1"/>
              <a:t>ou</a:t>
            </a:r>
            <a:r>
              <a:rPr lang="en-US" sz="1600" dirty="0"/>
              <a:t> </a:t>
            </a:r>
            <a:r>
              <a:rPr lang="en-US" sz="1600" dirty="0" err="1"/>
              <a:t>retourne</a:t>
            </a:r>
            <a:r>
              <a:rPr lang="en-US" sz="1600" dirty="0"/>
              <a:t> le </a:t>
            </a:r>
            <a:r>
              <a:rPr lang="en-US" sz="1600" dirty="0" err="1"/>
              <a:t>chemin</a:t>
            </a:r>
            <a:r>
              <a:rPr lang="en-US" sz="1600" dirty="0"/>
              <a:t> de </a:t>
            </a:r>
            <a:r>
              <a:rPr lang="en-US" sz="1600" dirty="0" err="1"/>
              <a:t>sauvegarde</a:t>
            </a:r>
            <a:r>
              <a:rPr lang="en-US" sz="1600" dirty="0"/>
              <a:t> de la session courante </a:t>
            </a:r>
          </a:p>
          <a:p>
            <a:pPr eaLnBrk="1" hangingPunct="1">
              <a:spcBef>
                <a:spcPts val="500"/>
              </a:spcBef>
              <a:spcAft>
                <a:spcPts val="500"/>
              </a:spcAft>
              <a:buFont typeface="Wingdings" pitchFamily="2" charset="2"/>
              <a:buNone/>
            </a:pPr>
            <a:r>
              <a:rPr lang="en-US" sz="1600" dirty="0" err="1"/>
              <a:t>session_decode</a:t>
            </a:r>
            <a:r>
              <a:rPr lang="en-US" sz="1600" dirty="0"/>
              <a:t>() -- </a:t>
            </a:r>
            <a:r>
              <a:rPr lang="en-US" sz="1600" dirty="0" err="1"/>
              <a:t>Décode</a:t>
            </a:r>
            <a:r>
              <a:rPr lang="en-US" sz="1600" dirty="0"/>
              <a:t> les </a:t>
            </a:r>
            <a:r>
              <a:rPr lang="en-US" sz="1600" dirty="0" err="1"/>
              <a:t>données</a:t>
            </a:r>
            <a:r>
              <a:rPr lang="en-US" sz="1600" dirty="0"/>
              <a:t> de session à </a:t>
            </a:r>
            <a:r>
              <a:rPr lang="en-US" sz="1600" dirty="0" err="1"/>
              <a:t>partir</a:t>
            </a:r>
            <a:r>
              <a:rPr lang="en-US" sz="1600" dirty="0"/>
              <a:t> </a:t>
            </a:r>
            <a:r>
              <a:rPr lang="en-US" sz="1600" dirty="0" err="1"/>
              <a:t>d'une</a:t>
            </a:r>
            <a:r>
              <a:rPr lang="en-US" sz="1600" dirty="0"/>
              <a:t> </a:t>
            </a:r>
            <a:r>
              <a:rPr lang="en-US" sz="1600" dirty="0" err="1"/>
              <a:t>chaîne</a:t>
            </a:r>
            <a:endParaRPr lang="en-US" sz="1600" dirty="0"/>
          </a:p>
          <a:p>
            <a:pPr eaLnBrk="1" hangingPunct="1">
              <a:spcBef>
                <a:spcPts val="500"/>
              </a:spcBef>
              <a:spcAft>
                <a:spcPts val="500"/>
              </a:spcAft>
              <a:buFont typeface="Wingdings" pitchFamily="2" charset="2"/>
              <a:buNone/>
            </a:pPr>
            <a:r>
              <a:rPr lang="en-US" sz="1600" dirty="0" err="1"/>
              <a:t>session_encode</a:t>
            </a:r>
            <a:r>
              <a:rPr lang="en-US" sz="1600" dirty="0"/>
              <a:t>() -- Encode les </a:t>
            </a:r>
            <a:r>
              <a:rPr lang="en-US" sz="1600" dirty="0" err="1"/>
              <a:t>données</a:t>
            </a:r>
            <a:r>
              <a:rPr lang="en-US" sz="1600" dirty="0"/>
              <a:t> de session </a:t>
            </a:r>
            <a:r>
              <a:rPr lang="en-US" sz="1600" dirty="0" err="1"/>
              <a:t>dans</a:t>
            </a:r>
            <a:r>
              <a:rPr lang="en-US" sz="1600" dirty="0"/>
              <a:t> </a:t>
            </a:r>
            <a:r>
              <a:rPr lang="en-US" sz="1600" dirty="0" err="1"/>
              <a:t>une</a:t>
            </a:r>
            <a:r>
              <a:rPr lang="en-US" sz="1600" dirty="0"/>
              <a:t> </a:t>
            </a:r>
            <a:r>
              <a:rPr lang="en-US" sz="1600" dirty="0" err="1"/>
              <a:t>chaîne</a:t>
            </a:r>
            <a:r>
              <a:rPr lang="en-US" sz="1600" dirty="0"/>
              <a:t> </a:t>
            </a:r>
            <a:endParaRPr lang="en-US" dirty="0"/>
          </a:p>
        </p:txBody>
      </p:sp>
      <p:sp>
        <p:nvSpPr>
          <p:cNvPr id="6" name="Rectangle 2"/>
          <p:cNvSpPr>
            <a:spLocks noGrp="1" noChangeArrowheads="1"/>
          </p:cNvSpPr>
          <p:nvPr>
            <p:ph type="title"/>
          </p:nvPr>
        </p:nvSpPr>
        <p:spPr>
          <a:xfrm>
            <a:off x="1240833" y="-24"/>
            <a:ext cx="9782801" cy="893746"/>
          </a:xfrm>
        </p:spPr>
        <p:txBody>
          <a:bodyPr/>
          <a:lstStyle/>
          <a:p>
            <a:pPr eaLnBrk="1" fontAlgn="auto" hangingPunct="1">
              <a:spcAft>
                <a:spcPts val="0"/>
              </a:spcAft>
              <a:defRPr/>
            </a:pPr>
            <a:r>
              <a:rPr lang="fr-FR" dirty="0">
                <a:latin typeface="Book Antiqua" pitchFamily="18" charset="0"/>
                <a:cs typeface="Times New Roman" pitchFamily="18" charset="0"/>
              </a:rPr>
              <a:t>Les sessions</a:t>
            </a:r>
            <a:endParaRPr lang="en-GB"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1" algn="just">
              <a:buFont typeface="Wingdings" pitchFamily="2" charset="2"/>
              <a:buChar char="Ø"/>
            </a:pPr>
            <a:r>
              <a:rPr lang="fr-FR" b="1" dirty="0">
                <a:solidFill>
                  <a:srgbClr val="FF0000"/>
                </a:solidFill>
                <a:effectLst>
                  <a:outerShdw blurRad="38100" dist="38100" dir="2700000" algn="tl">
                    <a:srgbClr val="000000">
                      <a:alpha val="43137"/>
                    </a:srgbClr>
                  </a:outerShdw>
                </a:effectLst>
              </a:rPr>
              <a:t>Limites du HTML</a:t>
            </a:r>
            <a:endParaRPr lang="fr-FR" sz="2000" dirty="0">
              <a:solidFill>
                <a:srgbClr val="FF0000"/>
              </a:solidFill>
              <a:effectLst>
                <a:outerShdw blurRad="38100" dist="38100" dir="2700000" algn="tl">
                  <a:srgbClr val="000000">
                    <a:alpha val="43137"/>
                  </a:srgbClr>
                </a:outerShdw>
              </a:effectLst>
            </a:endParaRPr>
          </a:p>
          <a:p>
            <a:pPr algn="just"/>
            <a:r>
              <a:rPr lang="fr-FR" sz="1800" dirty="0"/>
              <a:t>Une page web créée en HTML est totalement statique et n'offre qu'une faible possibilité d'interaction avec le visiteur. Chaque page doit être créée au préalable et doit être manuellement mise à jour.</a:t>
            </a:r>
          </a:p>
          <a:p>
            <a:pPr algn="just"/>
            <a:r>
              <a:rPr lang="fr-FR" sz="1800" dirty="0"/>
              <a:t>Quelques fonctionnalités des CSS permettaient, de créer un peu de dynamisme dans la page (ex. changement de couleur lors d'un survol). </a:t>
            </a:r>
          </a:p>
          <a:p>
            <a:pPr algn="just"/>
            <a:endParaRPr lang="fr-FR" dirty="0"/>
          </a:p>
        </p:txBody>
      </p:sp>
      <p:sp>
        <p:nvSpPr>
          <p:cNvPr id="6" name="Titre 5"/>
          <p:cNvSpPr>
            <a:spLocks noGrp="1"/>
          </p:cNvSpPr>
          <p:nvPr>
            <p:ph type="title"/>
          </p:nvPr>
        </p:nvSpPr>
        <p:spPr>
          <a:xfrm>
            <a:off x="1979612" y="274638"/>
            <a:ext cx="8229600" cy="868346"/>
          </a:xfr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fr-FR" sz="4000" b="1" dirty="0">
                <a:solidFill>
                  <a:srgbClr val="C00000"/>
                </a:solidFill>
                <a:effectLst>
                  <a:outerShdw blurRad="38100" dist="38100" dir="2700000" algn="tl">
                    <a:srgbClr val="000000">
                      <a:alpha val="43137"/>
                    </a:srgbClr>
                  </a:outerShdw>
                </a:effectLst>
                <a:latin typeface="Courier New" pitchFamily="49" charset="0"/>
                <a:cs typeface="Courier New" pitchFamily="49" charset="0"/>
              </a:rPr>
              <a:t>Langages de balisage</a:t>
            </a:r>
            <a:endParaRPr lang="ar-DZ" sz="4000" b="1" dirty="0">
              <a:solidFill>
                <a:srgbClr val="C00000"/>
              </a:solidFill>
              <a:effectLst>
                <a:outerShdw blurRad="38100" dist="38100" dir="2700000" algn="tl">
                  <a:srgbClr val="000000">
                    <a:alpha val="43137"/>
                  </a:srgbClr>
                </a:outerShdw>
              </a:effectLst>
              <a:latin typeface="Courier New" pitchFamily="49" charset="0"/>
              <a:cs typeface="Courier New" pitchFamily="49" charset="0"/>
            </a:endParaRPr>
          </a:p>
        </p:txBody>
      </p:sp>
    </p:spTree>
    <p:extLst>
      <p:ext uri="{BB962C8B-B14F-4D97-AF65-F5344CB8AC3E}">
        <p14:creationId xmlns:p14="http://schemas.microsoft.com/office/powerpoint/2010/main" val="353669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1" algn="just"/>
            <a:r>
              <a:rPr lang="fr-FR" b="1" dirty="0">
                <a:solidFill>
                  <a:srgbClr val="FF0000"/>
                </a:solidFill>
                <a:effectLst>
                  <a:outerShdw blurRad="38100" dist="38100" dir="2700000" algn="tl">
                    <a:srgbClr val="000000">
                      <a:alpha val="43137"/>
                    </a:srgbClr>
                  </a:outerShdw>
                </a:effectLst>
              </a:rPr>
              <a:t>XML (</a:t>
            </a:r>
            <a:r>
              <a:rPr lang="fr-FR" b="1" i="1" dirty="0" err="1">
                <a:solidFill>
                  <a:srgbClr val="FF0000"/>
                </a:solidFill>
                <a:effectLst>
                  <a:outerShdw blurRad="38100" dist="38100" dir="2700000" algn="tl">
                    <a:srgbClr val="000000">
                      <a:alpha val="43137"/>
                    </a:srgbClr>
                  </a:outerShdw>
                </a:effectLst>
              </a:rPr>
              <a:t>eXtended</a:t>
            </a:r>
            <a:r>
              <a:rPr lang="fr-FR" b="1" i="1" dirty="0">
                <a:solidFill>
                  <a:srgbClr val="FF0000"/>
                </a:solidFill>
                <a:effectLst>
                  <a:outerShdw blurRad="38100" dist="38100" dir="2700000" algn="tl">
                    <a:srgbClr val="000000">
                      <a:alpha val="43137"/>
                    </a:srgbClr>
                  </a:outerShdw>
                </a:effectLst>
              </a:rPr>
              <a:t> </a:t>
            </a:r>
            <a:r>
              <a:rPr lang="fr-FR" b="1" i="1" dirty="0" err="1">
                <a:solidFill>
                  <a:srgbClr val="FF0000"/>
                </a:solidFill>
                <a:effectLst>
                  <a:outerShdw blurRad="38100" dist="38100" dir="2700000" algn="tl">
                    <a:srgbClr val="000000">
                      <a:alpha val="43137"/>
                    </a:srgbClr>
                  </a:outerShdw>
                </a:effectLst>
              </a:rPr>
              <a:t>Markup</a:t>
            </a:r>
            <a:r>
              <a:rPr lang="fr-FR" b="1" i="1" dirty="0">
                <a:solidFill>
                  <a:srgbClr val="FF0000"/>
                </a:solidFill>
                <a:effectLst>
                  <a:outerShdw blurRad="38100" dist="38100" dir="2700000" algn="tl">
                    <a:srgbClr val="000000">
                      <a:alpha val="43137"/>
                    </a:srgbClr>
                  </a:outerShdw>
                </a:effectLst>
              </a:rPr>
              <a:t> </a:t>
            </a:r>
            <a:r>
              <a:rPr lang="fr-FR" b="1" i="1" dirty="0" err="1">
                <a:solidFill>
                  <a:srgbClr val="FF0000"/>
                </a:solidFill>
                <a:effectLst>
                  <a:outerShdw blurRad="38100" dist="38100" dir="2700000" algn="tl">
                    <a:srgbClr val="000000">
                      <a:alpha val="43137"/>
                    </a:srgbClr>
                  </a:outerShdw>
                </a:effectLst>
              </a:rPr>
              <a:t>Language</a:t>
            </a:r>
            <a:r>
              <a:rPr lang="fr-FR" b="1" dirty="0">
                <a:solidFill>
                  <a:srgbClr val="FF0000"/>
                </a:solidFill>
                <a:effectLst>
                  <a:outerShdw blurRad="38100" dist="38100" dir="2700000" algn="tl">
                    <a:srgbClr val="000000">
                      <a:alpha val="43137"/>
                    </a:srgbClr>
                  </a:outerShdw>
                </a:effectLst>
              </a:rPr>
              <a:t>)</a:t>
            </a:r>
            <a:endParaRPr lang="fr-FR" sz="2000" dirty="0">
              <a:solidFill>
                <a:srgbClr val="FF0000"/>
              </a:solidFill>
              <a:effectLst>
                <a:outerShdw blurRad="38100" dist="38100" dir="2700000" algn="tl">
                  <a:srgbClr val="000000">
                    <a:alpha val="43137"/>
                  </a:srgbClr>
                </a:outerShdw>
              </a:effectLst>
            </a:endParaRPr>
          </a:p>
          <a:p>
            <a:pPr algn="just"/>
            <a:r>
              <a:rPr lang="fr-FR" sz="1800" dirty="0"/>
              <a:t>Le langage de balisage XML peut également servir de base à une page web. Le fichier XML contiendra le contenu de la page web. Ce fichier sera lié à un fichier XSL qui mettra en forme les données du fichier XML.</a:t>
            </a:r>
          </a:p>
          <a:p>
            <a:pPr algn="just"/>
            <a:r>
              <a:rPr lang="fr-FR" sz="1800" dirty="0"/>
              <a:t>La plupart du temps, la page web ne sera pas basée sur un fichier XML natif mais celui-ci sera généré dynamiquement par un des langages de programmation web.</a:t>
            </a:r>
          </a:p>
          <a:p>
            <a:pPr algn="just"/>
            <a:endParaRPr lang="fr-FR" dirty="0"/>
          </a:p>
        </p:txBody>
      </p:sp>
      <p:sp>
        <p:nvSpPr>
          <p:cNvPr id="6" name="Titre 5"/>
          <p:cNvSpPr>
            <a:spLocks noGrp="1"/>
          </p:cNvSpPr>
          <p:nvPr>
            <p:ph type="title"/>
          </p:nvPr>
        </p:nvSpPr>
        <p:spPr>
          <a:xfrm>
            <a:off x="1979612" y="274638"/>
            <a:ext cx="8229600" cy="868346"/>
          </a:xfr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fr-FR" sz="4000" b="1" dirty="0">
                <a:solidFill>
                  <a:srgbClr val="C00000"/>
                </a:solidFill>
                <a:effectLst>
                  <a:outerShdw blurRad="38100" dist="38100" dir="2700000" algn="tl">
                    <a:srgbClr val="000000">
                      <a:alpha val="43137"/>
                    </a:srgbClr>
                  </a:outerShdw>
                </a:effectLst>
                <a:latin typeface="Courier New" pitchFamily="49" charset="0"/>
                <a:cs typeface="Courier New" pitchFamily="49" charset="0"/>
              </a:rPr>
              <a:t>Langages de balisage</a:t>
            </a:r>
            <a:endParaRPr lang="ar-DZ" sz="4000" b="1" dirty="0">
              <a:solidFill>
                <a:srgbClr val="C00000"/>
              </a:solidFill>
              <a:effectLst>
                <a:outerShdw blurRad="38100" dist="38100" dir="2700000" algn="tl">
                  <a:srgbClr val="000000">
                    <a:alpha val="43137"/>
                  </a:srgbClr>
                </a:outerShdw>
              </a:effectLst>
              <a:latin typeface="Courier New" pitchFamily="49" charset="0"/>
              <a:cs typeface="Courier New" pitchFamily="49" charset="0"/>
            </a:endParaRPr>
          </a:p>
        </p:txBody>
      </p:sp>
    </p:spTree>
    <p:extLst>
      <p:ext uri="{BB962C8B-B14F-4D97-AF65-F5344CB8AC3E}">
        <p14:creationId xmlns:p14="http://schemas.microsoft.com/office/powerpoint/2010/main" val="375562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9612" y="1214423"/>
            <a:ext cx="8229600" cy="4643470"/>
          </a:xfrm>
        </p:spPr>
        <p:txBody>
          <a:bodyPr anchor="ctr"/>
          <a:lstStyle/>
          <a:p>
            <a:pPr marL="0" lvl="1">
              <a:buNone/>
            </a:pPr>
            <a:r>
              <a:rPr lang="fr-FR" sz="3200" b="1" u="sng" dirty="0">
                <a:solidFill>
                  <a:srgbClr val="FF0000"/>
                </a:solidFill>
                <a:effectLst>
                  <a:outerShdw blurRad="38100" dist="38100" dir="2700000" algn="tl">
                    <a:srgbClr val="000000">
                      <a:alpha val="43137"/>
                    </a:srgbClr>
                  </a:outerShdw>
                </a:effectLst>
              </a:rPr>
              <a:t>Principe</a:t>
            </a:r>
            <a:endParaRPr lang="fr-FR" sz="2000" u="sng" dirty="0">
              <a:solidFill>
                <a:srgbClr val="FF0000"/>
              </a:solidFill>
              <a:effectLst>
                <a:outerShdw blurRad="38100" dist="38100" dir="2700000" algn="tl">
                  <a:srgbClr val="000000">
                    <a:alpha val="43137"/>
                  </a:srgbClr>
                </a:outerShdw>
              </a:effectLst>
            </a:endParaRPr>
          </a:p>
          <a:p>
            <a:pPr marL="0" indent="0" algn="just">
              <a:spcBef>
                <a:spcPts val="600"/>
              </a:spcBef>
              <a:buNone/>
            </a:pPr>
            <a:r>
              <a:rPr lang="fr-FR" sz="1800" dirty="0"/>
              <a:t>Lorsque le visiteur demande une simple page HTML en tapant une adresse ou URL, le serveur web lui renvoie simplement le contenu de la page demandée, c'est </a:t>
            </a:r>
            <a:r>
              <a:rPr lang="fr-FR" sz="1800" dirty="0">
                <a:solidFill>
                  <a:srgbClr val="FF0000"/>
                </a:solidFill>
                <a:effectLst>
                  <a:outerShdw blurRad="38100" dist="38100" dir="2700000" algn="tl">
                    <a:srgbClr val="000000">
                      <a:alpha val="43137"/>
                    </a:srgbClr>
                  </a:outerShdw>
                </a:effectLst>
              </a:rPr>
              <a:t>le navigateur web </a:t>
            </a:r>
            <a:r>
              <a:rPr lang="fr-FR" sz="1800" dirty="0"/>
              <a:t>qui interprète le contenu HTML et les plugins qui interprètent les objets, en demandant à leur tour le contenu des objets au serveur web.</a:t>
            </a:r>
          </a:p>
          <a:p>
            <a:pPr marL="0" indent="0">
              <a:buNone/>
            </a:pPr>
            <a:endParaRPr lang="fr-FR" dirty="0"/>
          </a:p>
        </p:txBody>
      </p:sp>
      <p:sp>
        <p:nvSpPr>
          <p:cNvPr id="5" name="Titre 1"/>
          <p:cNvSpPr>
            <a:spLocks noGrp="1"/>
          </p:cNvSpPr>
          <p:nvPr>
            <p:ph type="title"/>
          </p:nvPr>
        </p:nvSpPr>
        <p:spPr>
          <a:xfrm>
            <a:off x="1979612" y="274638"/>
            <a:ext cx="8229600" cy="654032"/>
          </a:xfrm>
          <a:ln/>
        </p:spPr>
        <p:style>
          <a:lnRef idx="1">
            <a:schemeClr val="accent3"/>
          </a:lnRef>
          <a:fillRef idx="2">
            <a:schemeClr val="accent3"/>
          </a:fillRef>
          <a:effectRef idx="1">
            <a:schemeClr val="accent3"/>
          </a:effectRef>
          <a:fontRef idx="minor">
            <a:schemeClr val="dk1"/>
          </a:fontRef>
        </p:style>
        <p:txBody>
          <a:bodyPr>
            <a:normAutofit/>
          </a:bodyPr>
          <a:lstStyle/>
          <a:p>
            <a:r>
              <a:rPr lang="fr-FR" sz="3200" b="1" dirty="0">
                <a:solidFill>
                  <a:srgbClr val="FF0000"/>
                </a:solidFill>
                <a:effectLst>
                  <a:outerShdw blurRad="38100" dist="38100" dir="2700000" algn="tl">
                    <a:srgbClr val="000000">
                      <a:alpha val="43137"/>
                    </a:srgbClr>
                  </a:outerShdw>
                </a:effectLst>
              </a:rPr>
              <a:t>Programmation Web côté client</a:t>
            </a:r>
            <a:endParaRPr lang="fr-FR" sz="3200" dirty="0"/>
          </a:p>
        </p:txBody>
      </p:sp>
    </p:spTree>
    <p:extLst>
      <p:ext uri="{BB962C8B-B14F-4D97-AF65-F5344CB8AC3E}">
        <p14:creationId xmlns:p14="http://schemas.microsoft.com/office/powerpoint/2010/main" val="70277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2093884" y="928670"/>
            <a:ext cx="8229600" cy="3000396"/>
          </a:xfrm>
          <a:prstGeom prst="rect">
            <a:avLst/>
          </a:prstGeom>
        </p:spPr>
        <p:txBody>
          <a:bodyPr vert="horz" lIns="91440" tIns="45720" rIns="91440" bIns="45720" rtlCol="0" anchor="ctr">
            <a:noAutofit/>
          </a:bodyPr>
          <a:lstStyle/>
          <a:p>
            <a:pPr>
              <a:spcBef>
                <a:spcPct val="0"/>
              </a:spcBef>
              <a:defRPr/>
            </a:pPr>
            <a:endParaRPr lang="fr-FR" dirty="0">
              <a:latin typeface="+mj-lt"/>
              <a:ea typeface="+mj-ea"/>
              <a:cs typeface="+mj-cs"/>
            </a:endParaRPr>
          </a:p>
          <a:p>
            <a:pPr>
              <a:spcBef>
                <a:spcPct val="0"/>
              </a:spcBef>
              <a:defRPr/>
            </a:pPr>
            <a:endParaRPr lang="fr-FR" dirty="0">
              <a:latin typeface="+mj-lt"/>
              <a:ea typeface="+mj-ea"/>
              <a:cs typeface="+mj-cs"/>
            </a:endParaRPr>
          </a:p>
          <a:p>
            <a:pPr>
              <a:spcBef>
                <a:spcPct val="0"/>
              </a:spcBef>
              <a:defRPr/>
            </a:pPr>
            <a:endParaRPr lang="fr-FR" dirty="0">
              <a:latin typeface="+mj-lt"/>
              <a:ea typeface="+mj-ea"/>
              <a:cs typeface="+mj-cs"/>
            </a:endParaRPr>
          </a:p>
          <a:p>
            <a:pPr>
              <a:spcBef>
                <a:spcPct val="0"/>
              </a:spcBef>
              <a:defRPr/>
            </a:pPr>
            <a:endParaRPr lang="fr-FR" dirty="0">
              <a:latin typeface="+mj-lt"/>
              <a:ea typeface="+mj-ea"/>
              <a:cs typeface="+mj-cs"/>
            </a:endParaRPr>
          </a:p>
          <a:p>
            <a:pPr>
              <a:spcBef>
                <a:spcPct val="0"/>
              </a:spcBef>
              <a:defRPr/>
            </a:pPr>
            <a:endParaRPr lang="fr-FR" dirty="0">
              <a:latin typeface="+mj-lt"/>
              <a:ea typeface="+mj-ea"/>
              <a:cs typeface="+mj-cs"/>
            </a:endParaRPr>
          </a:p>
          <a:p>
            <a:pPr>
              <a:spcBef>
                <a:spcPct val="0"/>
              </a:spcBef>
              <a:defRPr/>
            </a:pPr>
            <a:endParaRPr lang="fr-FR" dirty="0">
              <a:latin typeface="+mj-lt"/>
              <a:ea typeface="+mj-ea"/>
              <a:cs typeface="+mj-cs"/>
            </a:endParaRPr>
          </a:p>
          <a:p>
            <a:pPr>
              <a:spcBef>
                <a:spcPct val="0"/>
              </a:spcBef>
              <a:defRPr/>
            </a:pPr>
            <a:endParaRPr lang="fr-FR" dirty="0">
              <a:latin typeface="+mj-lt"/>
              <a:ea typeface="+mj-ea"/>
              <a:cs typeface="+mj-cs"/>
            </a:endParaRPr>
          </a:p>
          <a:p>
            <a:pPr>
              <a:spcBef>
                <a:spcPct val="0"/>
              </a:spcBef>
              <a:defRPr/>
            </a:pPr>
            <a:endParaRPr lang="fr-FR" sz="2800" dirty="0">
              <a:latin typeface="+mj-lt"/>
              <a:ea typeface="+mj-ea"/>
              <a:cs typeface="+mj-cs"/>
            </a:endParaRPr>
          </a:p>
          <a:p>
            <a:pPr>
              <a:spcBef>
                <a:spcPct val="0"/>
              </a:spcBef>
              <a:defRPr/>
            </a:pPr>
            <a:endParaRPr lang="fr-FR" sz="2800" dirty="0">
              <a:latin typeface="+mj-lt"/>
              <a:ea typeface="+mj-ea"/>
              <a:cs typeface="+mj-cs"/>
            </a:endParaRPr>
          </a:p>
          <a:p>
            <a:pPr algn="just">
              <a:spcBef>
                <a:spcPct val="0"/>
              </a:spcBef>
              <a:defRPr/>
            </a:pPr>
            <a:endParaRPr lang="fr-FR" sz="2800" dirty="0">
              <a:latin typeface="+mj-lt"/>
              <a:ea typeface="+mj-ea"/>
              <a:cs typeface="+mj-cs"/>
            </a:endParaRPr>
          </a:p>
        </p:txBody>
      </p:sp>
      <p:sp>
        <p:nvSpPr>
          <p:cNvPr id="9" name="Titre 1"/>
          <p:cNvSpPr>
            <a:spLocks noGrp="1"/>
          </p:cNvSpPr>
          <p:nvPr>
            <p:ph type="title"/>
          </p:nvPr>
        </p:nvSpPr>
        <p:spPr>
          <a:xfrm>
            <a:off x="1979612" y="187554"/>
            <a:ext cx="8229600" cy="654032"/>
          </a:xfrm>
          <a:ln/>
        </p:spPr>
        <p:style>
          <a:lnRef idx="1">
            <a:schemeClr val="accent3"/>
          </a:lnRef>
          <a:fillRef idx="2">
            <a:schemeClr val="accent3"/>
          </a:fillRef>
          <a:effectRef idx="1">
            <a:schemeClr val="accent3"/>
          </a:effectRef>
          <a:fontRef idx="minor">
            <a:schemeClr val="dk1"/>
          </a:fontRef>
        </p:style>
        <p:txBody>
          <a:bodyPr>
            <a:normAutofit/>
          </a:bodyPr>
          <a:lstStyle/>
          <a:p>
            <a:r>
              <a:rPr lang="fr-FR" sz="3200" b="1" dirty="0">
                <a:solidFill>
                  <a:srgbClr val="FF0000"/>
                </a:solidFill>
                <a:effectLst>
                  <a:outerShdw blurRad="38100" dist="38100" dir="2700000" algn="tl">
                    <a:srgbClr val="000000">
                      <a:alpha val="43137"/>
                    </a:srgbClr>
                  </a:outerShdw>
                </a:effectLst>
              </a:rPr>
              <a:t>Programmation Web côté client</a:t>
            </a:r>
            <a:endParaRPr lang="fr-FR" sz="3200" dirty="0"/>
          </a:p>
        </p:txBody>
      </p:sp>
      <p:sp>
        <p:nvSpPr>
          <p:cNvPr id="11" name="Rectangle 10"/>
          <p:cNvSpPr/>
          <p:nvPr/>
        </p:nvSpPr>
        <p:spPr>
          <a:xfrm>
            <a:off x="1701924" y="1413205"/>
            <a:ext cx="7643866" cy="2031325"/>
          </a:xfrm>
          <a:prstGeom prst="rect">
            <a:avLst/>
          </a:prstGeom>
        </p:spPr>
        <p:txBody>
          <a:bodyPr wrap="square">
            <a:spAutoFit/>
          </a:bodyPr>
          <a:lstStyle/>
          <a:p>
            <a:pPr marL="285750" lvl="0" indent="-285750" algn="just">
              <a:spcBef>
                <a:spcPct val="0"/>
              </a:spcBef>
              <a:buFont typeface="Arial" panose="020B0604020202020204" pitchFamily="34" charset="0"/>
              <a:buChar char="•"/>
              <a:defRPr/>
            </a:pPr>
            <a:r>
              <a:rPr lang="fr-FR" dirty="0"/>
              <a:t>Le serveur web renverra la page au client, y compris le code. C'est donc, le navigateur web qui doit interpréter le code et faire ce que le code demande.</a:t>
            </a:r>
          </a:p>
          <a:p>
            <a:pPr marL="285750" indent="-285750" algn="just">
              <a:spcBef>
                <a:spcPct val="0"/>
              </a:spcBef>
              <a:buFont typeface="Arial" panose="020B0604020202020204" pitchFamily="34" charset="0"/>
              <a:buChar char="•"/>
              <a:defRPr/>
            </a:pPr>
            <a:r>
              <a:rPr lang="fr-FR" dirty="0"/>
              <a:t>La programmation côté client est utilisée essentiellement dans le cas de validation de formulaires (champs obligatoires, petits calculs, ...) et dans la création de petites animations (menus déroulants...).</a:t>
            </a:r>
          </a:p>
          <a:p>
            <a:pPr marL="285750" lvl="0" indent="-285750" algn="just">
              <a:spcBef>
                <a:spcPct val="0"/>
              </a:spcBef>
              <a:buFont typeface="Arial" panose="020B0604020202020204" pitchFamily="34" charset="0"/>
              <a:buChar char="•"/>
              <a:defRPr/>
            </a:pPr>
            <a:endParaRPr lang="fr-FR" dirty="0"/>
          </a:p>
        </p:txBody>
      </p:sp>
      <p:pic>
        <p:nvPicPr>
          <p:cNvPr id="8" name="Espace réservé du contenu 5" descr="COTECLIENT.png">
            <a:extLst>
              <a:ext uri="{FF2B5EF4-FFF2-40B4-BE49-F238E27FC236}">
                <a16:creationId xmlns:a16="http://schemas.microsoft.com/office/drawing/2014/main" id="{CC6D624B-CCD0-4910-AE13-5D7AF049FB0E}"/>
              </a:ext>
            </a:extLst>
          </p:cNvPr>
          <p:cNvPicPr>
            <a:picLocks noGrp="1" noChangeAspect="1"/>
          </p:cNvPicPr>
          <p:nvPr>
            <p:ph idx="1"/>
          </p:nvPr>
        </p:nvPicPr>
        <p:blipFill>
          <a:blip r:embed="rId2"/>
          <a:stretch>
            <a:fillRect/>
          </a:stretch>
        </p:blipFill>
        <p:spPr>
          <a:xfrm>
            <a:off x="2879702" y="3447240"/>
            <a:ext cx="6219048" cy="1853968"/>
          </a:xfrm>
        </p:spPr>
      </p:pic>
    </p:spTree>
    <p:extLst>
      <p:ext uri="{BB962C8B-B14F-4D97-AF65-F5344CB8AC3E}">
        <p14:creationId xmlns:p14="http://schemas.microsoft.com/office/powerpoint/2010/main" val="194208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9612" y="1542165"/>
            <a:ext cx="8229600" cy="4983179"/>
          </a:xfrm>
        </p:spPr>
        <p:txBody>
          <a:bodyPr>
            <a:normAutofit/>
          </a:bodyPr>
          <a:lstStyle/>
          <a:p>
            <a:pPr marL="38862" indent="-285750" algn="just">
              <a:spcBef>
                <a:spcPts val="0"/>
              </a:spcBef>
            </a:pPr>
            <a:r>
              <a:rPr lang="fr-FR" sz="1800" dirty="0"/>
              <a:t>La programmation côté client utilise des langages de scripts. </a:t>
            </a:r>
          </a:p>
          <a:p>
            <a:pPr marL="38862" indent="-285750" algn="just">
              <a:spcBef>
                <a:spcPts val="0"/>
              </a:spcBef>
            </a:pPr>
            <a:r>
              <a:rPr lang="fr-FR" sz="1800" dirty="0"/>
              <a:t>À la différence d'autres langages de programmation, ces langages ne sont pas compilés. Ils sont interprétés par le navigateur Web du visiteur, et leur syntaxe est moins stricte que celle des langages de développeurs (variables non-typées a priori, le point-virgule à la fin des instructions est optionnel...).</a:t>
            </a:r>
          </a:p>
          <a:p>
            <a:pPr lvl="0" algn="just"/>
            <a:r>
              <a:rPr lang="fr-FR" sz="2400" dirty="0">
                <a:solidFill>
                  <a:srgbClr val="FF0000"/>
                </a:solidFill>
                <a:effectLst>
                  <a:outerShdw blurRad="38100" dist="38100" dir="2700000" algn="tl">
                    <a:srgbClr val="000000">
                      <a:alpha val="43137"/>
                    </a:srgbClr>
                  </a:outerShdw>
                </a:effectLst>
              </a:rPr>
              <a:t>JavaScript:</a:t>
            </a:r>
            <a:r>
              <a:rPr lang="fr-FR" sz="1800" dirty="0"/>
              <a:t> est le plus utilisé des langages de programmation web côté client. Il est reconnu par tous les navigateurs. Il se base sur le langage normalisé </a:t>
            </a:r>
            <a:r>
              <a:rPr lang="fr-FR" sz="1800" dirty="0" err="1"/>
              <a:t>ECMASript</a:t>
            </a:r>
            <a:r>
              <a:rPr lang="fr-FR" sz="1800" dirty="0"/>
              <a:t> et possède une syntaxe issue du langage Java.</a:t>
            </a:r>
            <a:endParaRPr lang="ar-DZ" sz="1800" dirty="0"/>
          </a:p>
          <a:p>
            <a:pPr lvl="0" algn="just"/>
            <a:r>
              <a:rPr lang="fr-FR" sz="1800" dirty="0">
                <a:solidFill>
                  <a:srgbClr val="FF0000"/>
                </a:solidFill>
                <a:effectLst>
                  <a:outerShdw blurRad="38100" dist="38100" dir="2700000" algn="tl">
                    <a:srgbClr val="000000">
                      <a:alpha val="43137"/>
                    </a:srgbClr>
                  </a:outerShdw>
                </a:effectLst>
              </a:rPr>
              <a:t>VBSCRIPT: </a:t>
            </a:r>
            <a:r>
              <a:rPr lang="fr-FR" sz="1800" dirty="0"/>
              <a:t>est le langage de script développé par Microsoft sur base du Visual Basic. Ce langage n'est interprété que par les navigateurs basés sur ceux développés par Microsoft (IE). Il est donc peu utilisé sur l'Internet.</a:t>
            </a:r>
          </a:p>
          <a:p>
            <a:pPr marL="0" algn="just">
              <a:spcBef>
                <a:spcPts val="0"/>
              </a:spcBef>
              <a:buNone/>
            </a:pPr>
            <a:endParaRPr lang="fr-FR" sz="1800" dirty="0"/>
          </a:p>
          <a:p>
            <a:endParaRPr lang="fr-FR" dirty="0"/>
          </a:p>
        </p:txBody>
      </p:sp>
      <p:sp>
        <p:nvSpPr>
          <p:cNvPr id="5" name="Titre 1">
            <a:extLst>
              <a:ext uri="{FF2B5EF4-FFF2-40B4-BE49-F238E27FC236}">
                <a16:creationId xmlns:a16="http://schemas.microsoft.com/office/drawing/2014/main" id="{E5717F01-EFA5-43FD-BB70-D4D7A9D23118}"/>
              </a:ext>
            </a:extLst>
          </p:cNvPr>
          <p:cNvSpPr txBox="1">
            <a:spLocks/>
          </p:cNvSpPr>
          <p:nvPr/>
        </p:nvSpPr>
        <p:spPr>
          <a:xfrm>
            <a:off x="1879570" y="357165"/>
            <a:ext cx="8229600" cy="928695"/>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lnSpcReduction="10000"/>
          </a:bodyPr>
          <a:lstStyle/>
          <a:p>
            <a:pPr algn="ctr">
              <a:spcBef>
                <a:spcPct val="0"/>
              </a:spcBef>
              <a:defRPr/>
            </a:pPr>
            <a:r>
              <a:rPr lang="fr-FR" sz="3200" b="1" dirty="0">
                <a:solidFill>
                  <a:srgbClr val="FF0000"/>
                </a:solidFill>
                <a:effectLst>
                  <a:outerShdw blurRad="38100" dist="38100" dir="2700000" algn="tl">
                    <a:srgbClr val="000000">
                      <a:alpha val="43137"/>
                    </a:srgbClr>
                  </a:outerShdw>
                </a:effectLst>
                <a:latin typeface="+mj-lt"/>
                <a:ea typeface="+mj-ea"/>
                <a:cs typeface="+mj-cs"/>
              </a:rPr>
              <a:t>Programmation Web côté client:</a:t>
            </a:r>
            <a:endParaRPr lang="ar-DZ" sz="3200" b="1" dirty="0">
              <a:solidFill>
                <a:srgbClr val="FF0000"/>
              </a:solidFill>
              <a:effectLst>
                <a:outerShdw blurRad="38100" dist="38100" dir="2700000" algn="tl">
                  <a:srgbClr val="000000">
                    <a:alpha val="43137"/>
                  </a:srgbClr>
                </a:outerShdw>
              </a:effectLst>
              <a:latin typeface="+mj-lt"/>
              <a:ea typeface="+mj-ea"/>
              <a:cs typeface="+mj-cs"/>
            </a:endParaRPr>
          </a:p>
          <a:p>
            <a:pPr algn="ctr">
              <a:spcBef>
                <a:spcPct val="0"/>
              </a:spcBef>
              <a:defRPr/>
            </a:pPr>
            <a:r>
              <a:rPr lang="fr-FR" sz="3200" dirty="0">
                <a:solidFill>
                  <a:srgbClr val="FF0000"/>
                </a:solidFill>
                <a:effectLst>
                  <a:outerShdw blurRad="38100" dist="38100" dir="2700000" algn="tl">
                    <a:srgbClr val="000000">
                      <a:alpha val="43137"/>
                    </a:srgbClr>
                  </a:outerShdw>
                </a:effectLst>
              </a:rPr>
              <a:t>Langage de script</a:t>
            </a:r>
          </a:p>
        </p:txBody>
      </p:sp>
    </p:spTree>
    <p:extLst>
      <p:ext uri="{BB962C8B-B14F-4D97-AF65-F5344CB8AC3E}">
        <p14:creationId xmlns:p14="http://schemas.microsoft.com/office/powerpoint/2010/main" val="131976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9612" y="1470157"/>
            <a:ext cx="8229600" cy="4983179"/>
          </a:xfrm>
        </p:spPr>
        <p:txBody>
          <a:bodyPr anchor="t" anchorCtr="0">
            <a:normAutofit/>
          </a:bodyPr>
          <a:lstStyle/>
          <a:p>
            <a:pPr lvl="1">
              <a:buFont typeface="Arial" pitchFamily="34" charset="0"/>
              <a:buChar char="•"/>
            </a:pPr>
            <a:r>
              <a:rPr lang="fr-FR" sz="1800" b="1" dirty="0">
                <a:solidFill>
                  <a:srgbClr val="FF0000"/>
                </a:solidFill>
                <a:effectLst>
                  <a:outerShdw blurRad="38100" dist="38100" dir="2700000" algn="tl">
                    <a:srgbClr val="000000">
                      <a:alpha val="43137"/>
                    </a:srgbClr>
                  </a:outerShdw>
                </a:effectLst>
              </a:rPr>
              <a:t>Avantages :</a:t>
            </a:r>
          </a:p>
          <a:p>
            <a:pPr algn="just">
              <a:buFont typeface="Wingdings" pitchFamily="2" charset="2"/>
              <a:buChar char="ü"/>
            </a:pPr>
            <a:r>
              <a:rPr lang="fr-FR" sz="1800" dirty="0"/>
              <a:t>La programmation côté client est légère et relativement simple à implémenter (syntaxe pas trop complexe).</a:t>
            </a:r>
          </a:p>
          <a:p>
            <a:pPr lvl="1" algn="just">
              <a:buFont typeface="Arial" pitchFamily="34" charset="0"/>
              <a:buChar char="•"/>
            </a:pPr>
            <a:r>
              <a:rPr lang="fr-FR" sz="1800" b="1" dirty="0">
                <a:solidFill>
                  <a:srgbClr val="FF0000"/>
                </a:solidFill>
                <a:effectLst>
                  <a:outerShdw blurRad="38100" dist="38100" dir="2700000" algn="tl">
                    <a:srgbClr val="000000">
                      <a:alpha val="43137"/>
                    </a:srgbClr>
                  </a:outerShdw>
                </a:effectLst>
              </a:rPr>
              <a:t>Inconvénients :</a:t>
            </a:r>
          </a:p>
          <a:p>
            <a:pPr algn="just">
              <a:buFont typeface="Wingdings" pitchFamily="2" charset="2"/>
              <a:buChar char="ü"/>
            </a:pPr>
            <a:r>
              <a:rPr lang="fr-FR" sz="1800" dirty="0"/>
              <a:t>Le code est envoyé tel quel au client, et donc visible par celui-ci et donc </a:t>
            </a:r>
            <a:r>
              <a:rPr lang="fr-FR" sz="1800" dirty="0">
                <a:solidFill>
                  <a:srgbClr val="FF0000"/>
                </a:solidFill>
                <a:effectLst>
                  <a:outerShdw blurRad="38100" dist="38100" dir="2700000" algn="tl">
                    <a:srgbClr val="000000">
                      <a:alpha val="43137"/>
                    </a:srgbClr>
                  </a:outerShdw>
                </a:effectLst>
              </a:rPr>
              <a:t>peu sécurisé</a:t>
            </a:r>
            <a:r>
              <a:rPr lang="fr-FR" sz="1800" dirty="0"/>
              <a:t>.</a:t>
            </a:r>
          </a:p>
          <a:p>
            <a:pPr algn="just">
              <a:buFont typeface="Wingdings" pitchFamily="2" charset="2"/>
              <a:buChar char="ü"/>
            </a:pPr>
            <a:r>
              <a:rPr lang="fr-FR" sz="1800" dirty="0"/>
              <a:t> Le bon déroulement du programme dépend entièrement du navigateur du client, de sa configuration et de son niveau de sécurité. </a:t>
            </a:r>
            <a:r>
              <a:rPr lang="fr-FR" sz="1800" dirty="0">
                <a:sym typeface="Wingdings" panose="05000000000000000000" pitchFamily="2" charset="2"/>
              </a:rPr>
              <a:t> </a:t>
            </a:r>
            <a:r>
              <a:rPr lang="fr-FR" sz="1800" dirty="0">
                <a:solidFill>
                  <a:srgbClr val="FF0000"/>
                </a:solidFill>
                <a:effectLst>
                  <a:outerShdw blurRad="38100" dist="38100" dir="2700000" algn="tl">
                    <a:srgbClr val="000000">
                      <a:alpha val="43137"/>
                    </a:srgbClr>
                  </a:outerShdw>
                </a:effectLst>
              </a:rPr>
              <a:t>Il n’y a la possibilité de lier le site web à une base de données.</a:t>
            </a:r>
            <a:endParaRPr lang="fr-FR" sz="1800" dirty="0"/>
          </a:p>
        </p:txBody>
      </p:sp>
      <p:sp>
        <p:nvSpPr>
          <p:cNvPr id="4" name="Titre 1">
            <a:extLst>
              <a:ext uri="{FF2B5EF4-FFF2-40B4-BE49-F238E27FC236}">
                <a16:creationId xmlns:a16="http://schemas.microsoft.com/office/drawing/2014/main" id="{6E5463E4-1783-44EE-9328-DFE592545463}"/>
              </a:ext>
            </a:extLst>
          </p:cNvPr>
          <p:cNvSpPr txBox="1">
            <a:spLocks/>
          </p:cNvSpPr>
          <p:nvPr/>
        </p:nvSpPr>
        <p:spPr>
          <a:xfrm>
            <a:off x="1879570" y="357165"/>
            <a:ext cx="8229600" cy="928695"/>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a:spcBef>
                <a:spcPct val="0"/>
              </a:spcBef>
              <a:defRPr/>
            </a:pPr>
            <a:r>
              <a:rPr lang="fr-FR" sz="3200" b="1" dirty="0">
                <a:solidFill>
                  <a:srgbClr val="FF0000"/>
                </a:solidFill>
                <a:effectLst>
                  <a:outerShdw blurRad="38100" dist="38100" dir="2700000" algn="tl">
                    <a:srgbClr val="000000">
                      <a:alpha val="43137"/>
                    </a:srgbClr>
                  </a:outerShdw>
                </a:effectLst>
                <a:latin typeface="+mj-lt"/>
                <a:ea typeface="+mj-ea"/>
                <a:cs typeface="+mj-cs"/>
              </a:rPr>
              <a:t>Programmation Web côté client</a:t>
            </a:r>
            <a:endParaRPr lang="ar-DZ" sz="3200" b="1" dirty="0">
              <a:solidFill>
                <a:srgbClr val="FF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06098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612" y="274638"/>
            <a:ext cx="8229600" cy="654032"/>
          </a:xfrm>
          <a:ln/>
        </p:spPr>
        <p:style>
          <a:lnRef idx="1">
            <a:schemeClr val="accent4"/>
          </a:lnRef>
          <a:fillRef idx="2">
            <a:schemeClr val="accent4"/>
          </a:fillRef>
          <a:effectRef idx="1">
            <a:schemeClr val="accent4"/>
          </a:effectRef>
          <a:fontRef idx="minor">
            <a:schemeClr val="dk1"/>
          </a:fontRef>
        </p:style>
        <p:txBody>
          <a:bodyPr>
            <a:noAutofit/>
          </a:bodyPr>
          <a:lstStyle/>
          <a:p>
            <a:pPr lvl="0"/>
            <a:r>
              <a:rPr lang="fr-FR" sz="4000" b="1" dirty="0">
                <a:solidFill>
                  <a:srgbClr val="FF0000"/>
                </a:solidFill>
                <a:effectLst>
                  <a:outerShdw blurRad="38100" dist="38100" dir="2700000" algn="tl">
                    <a:srgbClr val="000000">
                      <a:alpha val="43137"/>
                    </a:srgbClr>
                  </a:outerShdw>
                </a:effectLst>
              </a:rPr>
              <a:t>Programmation web côté serveur</a:t>
            </a:r>
            <a:endParaRPr lang="fr-FR" sz="4000"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979612" y="1089028"/>
            <a:ext cx="8229600" cy="5054617"/>
          </a:xfrm>
        </p:spPr>
        <p:txBody>
          <a:bodyPr>
            <a:normAutofit/>
          </a:bodyPr>
          <a:lstStyle/>
          <a:p>
            <a:pPr lvl="1">
              <a:buNone/>
            </a:pPr>
            <a:r>
              <a:rPr lang="fr-FR" sz="3600" b="1" dirty="0">
                <a:solidFill>
                  <a:srgbClr val="FF0000"/>
                </a:solidFill>
                <a:effectLst>
                  <a:outerShdw blurRad="38100" dist="38100" dir="2700000" algn="tl">
                    <a:srgbClr val="000000">
                      <a:alpha val="43137"/>
                    </a:srgbClr>
                  </a:outerShdw>
                </a:effectLst>
              </a:rPr>
              <a:t>Principe</a:t>
            </a:r>
            <a:endParaRPr lang="fr-FR" sz="1600" dirty="0">
              <a:solidFill>
                <a:srgbClr val="FF0000"/>
              </a:solidFill>
              <a:effectLst>
                <a:outerShdw blurRad="38100" dist="38100" dir="2700000" algn="tl">
                  <a:srgbClr val="000000">
                    <a:alpha val="43137"/>
                  </a:srgbClr>
                </a:outerShdw>
              </a:effectLst>
            </a:endParaRPr>
          </a:p>
          <a:p>
            <a:pPr marL="0" indent="0" algn="just">
              <a:spcBef>
                <a:spcPts val="0"/>
              </a:spcBef>
              <a:buNone/>
            </a:pPr>
            <a:r>
              <a:rPr lang="fr-FR" dirty="0"/>
              <a:t>Lors de l'insertion de programmation côté serveur dans une page, lorsque le visiteur demande la page, le serveur va d'abord lire celle-ci, il va interpréter le code serveur et encapsuler le résultat dans la page HTML. Cette dernière sera expédiée au visiteur sans plus aucune trace du code serveur. Le visiteur reçoit donc une pure page html.</a:t>
            </a:r>
          </a:p>
        </p:txBody>
      </p:sp>
    </p:spTree>
    <p:extLst>
      <p:ext uri="{BB962C8B-B14F-4D97-AF65-F5344CB8AC3E}">
        <p14:creationId xmlns:p14="http://schemas.microsoft.com/office/powerpoint/2010/main" val="131789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9612" y="1214423"/>
            <a:ext cx="8229600" cy="3071834"/>
          </a:xfrm>
        </p:spPr>
        <p:txBody>
          <a:bodyPr>
            <a:normAutofit/>
          </a:bodyPr>
          <a:lstStyle/>
          <a:p>
            <a:endParaRPr lang="fr-FR" dirty="0"/>
          </a:p>
          <a:p>
            <a:endParaRPr lang="fr-FR" dirty="0"/>
          </a:p>
          <a:p>
            <a:endParaRPr lang="fr-FR" dirty="0"/>
          </a:p>
          <a:p>
            <a:endParaRPr lang="fr-FR" dirty="0"/>
          </a:p>
          <a:p>
            <a:pPr algn="just"/>
            <a:endParaRPr lang="fr-FR" dirty="0"/>
          </a:p>
          <a:p>
            <a:pPr marL="0" algn="just">
              <a:buNone/>
            </a:pPr>
            <a:endParaRPr lang="fr-FR" dirty="0"/>
          </a:p>
          <a:p>
            <a:endParaRPr lang="fr-FR" dirty="0"/>
          </a:p>
        </p:txBody>
      </p:sp>
      <p:pic>
        <p:nvPicPr>
          <p:cNvPr id="5" name="Image 4" descr="COTESERVER.png"/>
          <p:cNvPicPr>
            <a:picLocks noChangeAspect="1"/>
          </p:cNvPicPr>
          <p:nvPr/>
        </p:nvPicPr>
        <p:blipFill>
          <a:blip r:embed="rId2"/>
          <a:stretch>
            <a:fillRect/>
          </a:stretch>
        </p:blipFill>
        <p:spPr>
          <a:xfrm>
            <a:off x="2736826" y="1571613"/>
            <a:ext cx="6200000" cy="2409581"/>
          </a:xfrm>
          <a:prstGeom prst="rect">
            <a:avLst/>
          </a:prstGeom>
        </p:spPr>
      </p:pic>
      <p:sp>
        <p:nvSpPr>
          <p:cNvPr id="6" name="Titre 1"/>
          <p:cNvSpPr txBox="1">
            <a:spLocks/>
          </p:cNvSpPr>
          <p:nvPr/>
        </p:nvSpPr>
        <p:spPr>
          <a:xfrm>
            <a:off x="1956855" y="188640"/>
            <a:ext cx="8229600" cy="654032"/>
          </a:xfrm>
          <a:prstGeom prst="rect">
            <a:avLst/>
          </a:prstGeom>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pPr algn="ctr">
              <a:spcBef>
                <a:spcPct val="0"/>
              </a:spcBef>
              <a:defRPr/>
            </a:pPr>
            <a:r>
              <a:rPr lang="fr-FR" sz="4000" b="1" dirty="0">
                <a:solidFill>
                  <a:srgbClr val="FF0000"/>
                </a:solidFill>
                <a:effectLst>
                  <a:outerShdw blurRad="38100" dist="38100" dir="2700000" algn="tl">
                    <a:srgbClr val="000000">
                      <a:alpha val="43137"/>
                    </a:srgbClr>
                  </a:outerShdw>
                </a:effectLst>
                <a:latin typeface="+mj-lt"/>
                <a:ea typeface="+mj-ea"/>
                <a:cs typeface="+mj-cs"/>
              </a:rPr>
              <a:t>Programmation web côté serveur</a:t>
            </a:r>
            <a:endParaRPr lang="fr-FR" sz="4000" dirty="0">
              <a:solidFill>
                <a:srgbClr val="FF0000"/>
              </a:solidFill>
              <a:effectLst>
                <a:outerShdw blurRad="38100" dist="38100" dir="2700000" algn="tl">
                  <a:srgbClr val="000000">
                    <a:alpha val="43137"/>
                  </a:srgbClr>
                </a:outerShdw>
              </a:effectLst>
              <a:latin typeface="+mj-lt"/>
              <a:ea typeface="+mj-ea"/>
              <a:cs typeface="+mj-cs"/>
            </a:endParaRPr>
          </a:p>
        </p:txBody>
      </p:sp>
      <p:sp>
        <p:nvSpPr>
          <p:cNvPr id="10" name="Rectangle 9"/>
          <p:cNvSpPr/>
          <p:nvPr/>
        </p:nvSpPr>
        <p:spPr>
          <a:xfrm>
            <a:off x="2236760" y="4357695"/>
            <a:ext cx="7786742" cy="923330"/>
          </a:xfrm>
          <a:prstGeom prst="rect">
            <a:avLst/>
          </a:prstGeom>
        </p:spPr>
        <p:txBody>
          <a:bodyPr wrap="square">
            <a:spAutoFit/>
          </a:bodyPr>
          <a:lstStyle/>
          <a:p>
            <a:pPr algn="just"/>
            <a:r>
              <a:rPr lang="fr-FR" dirty="0"/>
              <a:t>De ce processus, on gagne énormément en sécurisation du code. On a aussi un grand nombre de possibilité d'interactions avec d'autres systèmes ou applications comme </a:t>
            </a:r>
            <a:r>
              <a:rPr lang="fr-FR" dirty="0">
                <a:solidFill>
                  <a:srgbClr val="FF0000"/>
                </a:solidFill>
                <a:effectLst>
                  <a:outerShdw blurRad="38100" dist="38100" dir="2700000" algn="tl">
                    <a:srgbClr val="000000">
                      <a:alpha val="43137"/>
                    </a:srgbClr>
                  </a:outerShdw>
                </a:effectLst>
              </a:rPr>
              <a:t>les bases de données.</a:t>
            </a:r>
          </a:p>
        </p:txBody>
      </p:sp>
    </p:spTree>
    <p:extLst>
      <p:ext uri="{BB962C8B-B14F-4D97-AF65-F5344CB8AC3E}">
        <p14:creationId xmlns:p14="http://schemas.microsoft.com/office/powerpoint/2010/main" val="329752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612" y="173040"/>
            <a:ext cx="8229600" cy="796908"/>
          </a:xfrm>
          <a:ln/>
        </p:spPr>
        <p:style>
          <a:lnRef idx="1">
            <a:schemeClr val="accent6"/>
          </a:lnRef>
          <a:fillRef idx="2">
            <a:schemeClr val="accent6"/>
          </a:fillRef>
          <a:effectRef idx="1">
            <a:schemeClr val="accent6"/>
          </a:effectRef>
          <a:fontRef idx="minor">
            <a:schemeClr val="dk1"/>
          </a:fontRef>
        </p:style>
        <p:txBody>
          <a:bodyPr>
            <a:normAutofit fontScale="90000"/>
          </a:bodyPr>
          <a:lstStyle/>
          <a:p>
            <a:pPr lvl="1" algn="ctr" rtl="0">
              <a:spcBef>
                <a:spcPct val="0"/>
              </a:spcBef>
            </a:pPr>
            <a:r>
              <a:rPr lang="fr-FR" sz="3600" b="1" dirty="0">
                <a:solidFill>
                  <a:srgbClr val="FF0000"/>
                </a:solidFill>
                <a:effectLst>
                  <a:outerShdw blurRad="38100" dist="38100" dir="2700000" algn="tl">
                    <a:srgbClr val="000000">
                      <a:alpha val="43137"/>
                    </a:srgbClr>
                  </a:outerShdw>
                </a:effectLst>
              </a:rPr>
              <a:t>Programmation web côté serveur</a:t>
            </a:r>
            <a:br>
              <a:rPr lang="fr-FR" sz="3200" b="1" dirty="0">
                <a:solidFill>
                  <a:srgbClr val="FF0000"/>
                </a:solidFill>
                <a:effectLst>
                  <a:outerShdw blurRad="38100" dist="38100" dir="2700000" algn="tl">
                    <a:srgbClr val="000000">
                      <a:alpha val="43137"/>
                    </a:srgbClr>
                  </a:outerShdw>
                </a:effectLst>
              </a:rPr>
            </a:br>
            <a:r>
              <a:rPr lang="fr-FR" sz="3200" b="1" dirty="0">
                <a:solidFill>
                  <a:srgbClr val="00B050"/>
                </a:solidFill>
                <a:effectLst>
                  <a:outerShdw blurRad="38100" dist="38100" dir="2700000" algn="tl">
                    <a:srgbClr val="000000">
                      <a:alpha val="43137"/>
                    </a:srgbClr>
                  </a:outerShdw>
                </a:effectLst>
              </a:rPr>
              <a:t>Différentes technologies</a:t>
            </a:r>
            <a:endParaRPr lang="fr-FR" sz="3200" dirty="0">
              <a:solidFill>
                <a:srgbClr val="00B05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979612" y="1071547"/>
            <a:ext cx="8229600" cy="5054617"/>
          </a:xfrm>
        </p:spPr>
        <p:txBody>
          <a:bodyPr>
            <a:normAutofit/>
          </a:bodyPr>
          <a:lstStyle/>
          <a:p>
            <a:pPr marL="697230" indent="-514350">
              <a:buFont typeface="+mj-lt"/>
              <a:buAutoNum type="arabicPeriod"/>
            </a:pPr>
            <a:r>
              <a:rPr lang="fr-FR" sz="2600" b="1" dirty="0">
                <a:solidFill>
                  <a:srgbClr val="FF0000"/>
                </a:solidFill>
              </a:rPr>
              <a:t>Technologies Microsoft</a:t>
            </a:r>
            <a:endParaRPr lang="fr-FR" sz="2600" dirty="0">
              <a:solidFill>
                <a:srgbClr val="FF0000"/>
              </a:solidFill>
            </a:endParaRPr>
          </a:p>
          <a:p>
            <a:pPr marL="0" lvl="0" indent="0" algn="just">
              <a:buNone/>
            </a:pPr>
            <a:r>
              <a:rPr lang="fr-FR" sz="2400" b="1" dirty="0">
                <a:hlinkClick r:id="rId2" tooltip="Active server pages"/>
              </a:rPr>
              <a:t>ASP</a:t>
            </a:r>
            <a:r>
              <a:rPr lang="fr-FR" sz="2400" dirty="0"/>
              <a:t> (</a:t>
            </a:r>
            <a:r>
              <a:rPr lang="fr-FR" sz="2400" i="1" dirty="0"/>
              <a:t>Active Server Pages</a:t>
            </a:r>
            <a:r>
              <a:rPr lang="fr-FR" sz="2400" dirty="0"/>
              <a:t>) : </a:t>
            </a:r>
          </a:p>
          <a:p>
            <a:pPr lvl="1" algn="just"/>
            <a:r>
              <a:rPr lang="fr-FR" sz="1800" dirty="0"/>
              <a:t>Technologie développée par Microsoft à partir de 1996 dans le but de créer des pages dynamiques. </a:t>
            </a:r>
          </a:p>
          <a:p>
            <a:pPr lvl="1" algn="just"/>
            <a:r>
              <a:rPr lang="fr-FR" sz="1800" dirty="0"/>
              <a:t>ASP permet d'ajouter du code dans la page HTML qui sera interprété par le serveur. </a:t>
            </a:r>
          </a:p>
          <a:p>
            <a:pPr lvl="1" algn="just"/>
            <a:r>
              <a:rPr lang="fr-FR" sz="1800" dirty="0"/>
              <a:t>La partie </a:t>
            </a:r>
            <a:r>
              <a:rPr lang="fr-FR" sz="1800" dirty="0">
                <a:hlinkClick r:id="rId3" tooltip="ActiveX Data Object"/>
              </a:rPr>
              <a:t>ADO</a:t>
            </a:r>
            <a:r>
              <a:rPr lang="fr-FR" sz="1800" dirty="0"/>
              <a:t> </a:t>
            </a:r>
            <a:r>
              <a:rPr lang="fr-FR" sz="1800" i="1" dirty="0"/>
              <a:t>(ActiveX Data Object)</a:t>
            </a:r>
            <a:r>
              <a:rPr lang="fr-FR" sz="1800" dirty="0"/>
              <a:t> de ASP permet de se connecter à une base de données. </a:t>
            </a:r>
          </a:p>
          <a:p>
            <a:pPr lvl="1"/>
            <a:r>
              <a:rPr lang="fr-FR" sz="1800" dirty="0">
                <a:solidFill>
                  <a:srgbClr val="FF0000"/>
                </a:solidFill>
                <a:effectLst>
                  <a:outerShdw blurRad="38100" dist="38100" dir="2700000" algn="tl">
                    <a:srgbClr val="000000">
                      <a:alpha val="43137"/>
                    </a:srgbClr>
                  </a:outerShdw>
                </a:effectLst>
              </a:rPr>
              <a:t>Langages utilisés</a:t>
            </a:r>
            <a:r>
              <a:rPr lang="fr-FR" sz="1800" dirty="0"/>
              <a:t> :VBSCRIPT (langage par défaut) ou JSCRIPT.</a:t>
            </a:r>
          </a:p>
          <a:p>
            <a:pPr lvl="1"/>
            <a:r>
              <a:rPr lang="fr-FR" sz="1800" dirty="0">
                <a:solidFill>
                  <a:srgbClr val="FF0000"/>
                </a:solidFill>
                <a:effectLst>
                  <a:outerShdw blurRad="38100" dist="38100" dir="2700000" algn="tl">
                    <a:srgbClr val="000000">
                      <a:alpha val="43137"/>
                    </a:srgbClr>
                  </a:outerShdw>
                </a:effectLst>
              </a:rPr>
              <a:t>Portabilité : </a:t>
            </a:r>
            <a:r>
              <a:rPr lang="fr-FR" sz="1800" dirty="0"/>
              <a:t>La technologie est implémentée sur les serveurs web de Microsoft (IIS et PWS).</a:t>
            </a:r>
          </a:p>
          <a:p>
            <a:pPr lvl="1"/>
            <a:r>
              <a:rPr lang="fr-FR" sz="1800" dirty="0">
                <a:solidFill>
                  <a:srgbClr val="FF0000"/>
                </a:solidFill>
                <a:effectLst>
                  <a:outerShdw blurRad="38100" dist="38100" dir="2700000" algn="tl">
                    <a:srgbClr val="000000">
                      <a:alpha val="43137"/>
                    </a:srgbClr>
                  </a:outerShdw>
                </a:effectLst>
              </a:rPr>
              <a:t>Utilisation</a:t>
            </a:r>
            <a:r>
              <a:rPr lang="fr-FR" sz="1800" dirty="0"/>
              <a:t> : Tout site web dynamique peut être créé en ASP.</a:t>
            </a:r>
          </a:p>
          <a:p>
            <a:pPr lvl="0" algn="just"/>
            <a:endParaRPr lang="fr-FR" sz="1800" dirty="0"/>
          </a:p>
        </p:txBody>
      </p:sp>
    </p:spTree>
    <p:extLst>
      <p:ext uri="{BB962C8B-B14F-4D97-AF65-F5344CB8AC3E}">
        <p14:creationId xmlns:p14="http://schemas.microsoft.com/office/powerpoint/2010/main" val="175139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idx="1"/>
          </p:nvPr>
        </p:nvSpPr>
        <p:spPr>
          <a:xfrm>
            <a:off x="1812927" y="2662247"/>
            <a:ext cx="8353451" cy="2052637"/>
          </a:xfrm>
        </p:spPr>
        <p:txBody>
          <a:bodyPr>
            <a:normAutofit/>
          </a:bodyPr>
          <a:lstStyle/>
          <a:p>
            <a:r>
              <a:rPr sz="5400"/>
              <a:t>Chapitre 01: </a:t>
            </a:r>
            <a:r>
              <a:rPr lang="en-US" sz="5400" dirty="0"/>
              <a:t>Introduction</a:t>
            </a:r>
            <a:endParaRPr lang="fr-FR" sz="5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9612" y="1357299"/>
            <a:ext cx="8229600" cy="4768865"/>
          </a:xfrm>
        </p:spPr>
        <p:txBody>
          <a:bodyPr anchor="t" anchorCtr="0">
            <a:normAutofit/>
          </a:bodyPr>
          <a:lstStyle/>
          <a:p>
            <a:pPr marL="0" lvl="0" indent="0" algn="just">
              <a:buNone/>
            </a:pPr>
            <a:r>
              <a:rPr lang="fr-FR" sz="1800" b="1" dirty="0">
                <a:hlinkClick r:id="rId2" tooltip="ASP.NET"/>
              </a:rPr>
              <a:t>ASP.NET</a:t>
            </a:r>
            <a:r>
              <a:rPr lang="fr-FR" sz="1800" dirty="0"/>
              <a:t>: </a:t>
            </a:r>
          </a:p>
          <a:p>
            <a:pPr lvl="1" algn="just"/>
            <a:r>
              <a:rPr lang="fr-FR" sz="1800" dirty="0"/>
              <a:t>Technologie développée par Microsoft sur base du </a:t>
            </a:r>
            <a:r>
              <a:rPr lang="fr-FR" sz="1800" dirty="0" err="1"/>
              <a:t>Framework.Net</a:t>
            </a:r>
            <a:r>
              <a:rPr lang="fr-FR" sz="1800" dirty="0"/>
              <a:t>.</a:t>
            </a:r>
          </a:p>
          <a:p>
            <a:pPr lvl="1" algn="just"/>
            <a:r>
              <a:rPr lang="fr-FR" sz="1800" dirty="0"/>
              <a:t>L'évolution est importante par rapport à ASP et les possibilités deviennent quasi infinies. ASP.NET a le gros avantage, par rapport à d'autres technologies, de bien séparer le contenu de la page web, sa mise en forme et la programmation des aspects dynamiques.</a:t>
            </a:r>
          </a:p>
          <a:p>
            <a:pPr lvl="1" algn="just"/>
            <a:r>
              <a:rPr lang="fr-FR" sz="1800" b="1" dirty="0">
                <a:solidFill>
                  <a:srgbClr val="FF0000"/>
                </a:solidFill>
                <a:effectLst>
                  <a:outerShdw blurRad="38100" dist="38100" dir="2700000" algn="tl">
                    <a:srgbClr val="000000">
                      <a:alpha val="43137"/>
                    </a:srgbClr>
                  </a:outerShdw>
                </a:effectLst>
              </a:rPr>
              <a:t>Langages utilisés</a:t>
            </a:r>
            <a:r>
              <a:rPr lang="fr-FR" sz="1800" dirty="0"/>
              <a:t> :C#, </a:t>
            </a:r>
            <a:r>
              <a:rPr lang="fr-FR" sz="1800" dirty="0" err="1"/>
              <a:t>VB.Net</a:t>
            </a:r>
            <a:r>
              <a:rPr lang="fr-FR" sz="1800" dirty="0"/>
              <a:t>, </a:t>
            </a:r>
            <a:r>
              <a:rPr lang="fr-FR" sz="1800" dirty="0" err="1"/>
              <a:t>JavaScript.Net</a:t>
            </a:r>
            <a:r>
              <a:rPr lang="fr-FR" sz="1800" dirty="0"/>
              <a:t>... et de nombreux autres langages.</a:t>
            </a:r>
          </a:p>
          <a:p>
            <a:pPr lvl="1" algn="just"/>
            <a:r>
              <a:rPr lang="fr-FR" sz="1800" b="1" dirty="0">
                <a:solidFill>
                  <a:srgbClr val="FF0000"/>
                </a:solidFill>
                <a:effectLst>
                  <a:outerShdw blurRad="38100" dist="38100" dir="2700000" algn="tl">
                    <a:srgbClr val="000000">
                      <a:alpha val="43137"/>
                    </a:srgbClr>
                  </a:outerShdw>
                </a:effectLst>
              </a:rPr>
              <a:t>Portabilité </a:t>
            </a:r>
            <a:r>
              <a:rPr lang="fr-FR" sz="1800" b="1" dirty="0"/>
              <a:t>:</a:t>
            </a:r>
            <a:r>
              <a:rPr lang="fr-FR" sz="1800" dirty="0"/>
              <a:t> La technologie est implémentée sur les serveurs Web de Microsoft (IIS 2003).</a:t>
            </a:r>
          </a:p>
          <a:p>
            <a:pPr lvl="1" algn="just"/>
            <a:r>
              <a:rPr lang="fr-FR" sz="1800" b="1" dirty="0">
                <a:solidFill>
                  <a:srgbClr val="FF0000"/>
                </a:solidFill>
                <a:effectLst>
                  <a:outerShdw blurRad="38100" dist="38100" dir="2700000" algn="tl">
                    <a:srgbClr val="000000">
                      <a:alpha val="43137"/>
                    </a:srgbClr>
                  </a:outerShdw>
                </a:effectLst>
              </a:rPr>
              <a:t>Performance</a:t>
            </a:r>
            <a:r>
              <a:rPr lang="fr-FR" sz="1800" dirty="0"/>
              <a:t> : Excellentes performances.</a:t>
            </a:r>
          </a:p>
          <a:p>
            <a:pPr lvl="0" algn="just"/>
            <a:endParaRPr lang="fr-FR" sz="1800" dirty="0"/>
          </a:p>
        </p:txBody>
      </p:sp>
      <p:sp>
        <p:nvSpPr>
          <p:cNvPr id="5" name="Titre 1"/>
          <p:cNvSpPr>
            <a:spLocks noGrp="1"/>
          </p:cNvSpPr>
          <p:nvPr>
            <p:ph type="title"/>
          </p:nvPr>
        </p:nvSpPr>
        <p:spPr>
          <a:xfrm>
            <a:off x="1979612" y="173040"/>
            <a:ext cx="8229600" cy="796908"/>
          </a:xfrm>
          <a:ln/>
        </p:spPr>
        <p:style>
          <a:lnRef idx="1">
            <a:schemeClr val="accent6"/>
          </a:lnRef>
          <a:fillRef idx="2">
            <a:schemeClr val="accent6"/>
          </a:fillRef>
          <a:effectRef idx="1">
            <a:schemeClr val="accent6"/>
          </a:effectRef>
          <a:fontRef idx="minor">
            <a:schemeClr val="dk1"/>
          </a:fontRef>
        </p:style>
        <p:txBody>
          <a:bodyPr>
            <a:normAutofit fontScale="90000"/>
          </a:bodyPr>
          <a:lstStyle/>
          <a:p>
            <a:pPr lvl="1" algn="ctr" rtl="0">
              <a:spcBef>
                <a:spcPct val="0"/>
              </a:spcBef>
            </a:pPr>
            <a:r>
              <a:rPr lang="fr-FR" sz="3600" b="1" dirty="0">
                <a:solidFill>
                  <a:srgbClr val="FF0000"/>
                </a:solidFill>
                <a:effectLst>
                  <a:outerShdw blurRad="38100" dist="38100" dir="2700000" algn="tl">
                    <a:srgbClr val="000000">
                      <a:alpha val="43137"/>
                    </a:srgbClr>
                  </a:outerShdw>
                </a:effectLst>
              </a:rPr>
              <a:t>Programmation web côté serveur</a:t>
            </a:r>
            <a:br>
              <a:rPr lang="fr-FR" sz="3200" b="1" dirty="0">
                <a:solidFill>
                  <a:srgbClr val="FF0000"/>
                </a:solidFill>
                <a:effectLst>
                  <a:outerShdw blurRad="38100" dist="38100" dir="2700000" algn="tl">
                    <a:srgbClr val="000000">
                      <a:alpha val="43137"/>
                    </a:srgbClr>
                  </a:outerShdw>
                </a:effectLst>
              </a:rPr>
            </a:br>
            <a:r>
              <a:rPr lang="fr-FR" sz="3200" b="1" dirty="0">
                <a:solidFill>
                  <a:srgbClr val="00B050"/>
                </a:solidFill>
                <a:effectLst>
                  <a:outerShdw blurRad="38100" dist="38100" dir="2700000" algn="tl">
                    <a:srgbClr val="000000">
                      <a:alpha val="43137"/>
                    </a:srgbClr>
                  </a:outerShdw>
                </a:effectLst>
              </a:rPr>
              <a:t>Différentes technologies</a:t>
            </a:r>
            <a:endParaRPr lang="fr-FR" sz="32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433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9612" y="1214423"/>
            <a:ext cx="8229600" cy="4911741"/>
          </a:xfrm>
        </p:spPr>
        <p:txBody>
          <a:bodyPr anchor="t">
            <a:normAutofit/>
          </a:bodyPr>
          <a:lstStyle/>
          <a:p>
            <a:pPr marL="792480" indent="-609600">
              <a:buFont typeface="+mj-lt"/>
              <a:buAutoNum type="arabicPeriod" startAt="2"/>
            </a:pPr>
            <a:r>
              <a:rPr lang="fr-FR" sz="2400" b="1" dirty="0">
                <a:solidFill>
                  <a:srgbClr val="FF0000"/>
                </a:solidFill>
                <a:effectLst>
                  <a:outerShdw blurRad="38100" dist="38100" dir="2700000" algn="tl">
                    <a:srgbClr val="000000">
                      <a:alpha val="43137"/>
                    </a:srgbClr>
                  </a:outerShdw>
                </a:effectLst>
              </a:rPr>
              <a:t>PHP (</a:t>
            </a:r>
            <a:r>
              <a:rPr lang="fr-FR" sz="2400" b="1" dirty="0" err="1">
                <a:solidFill>
                  <a:srgbClr val="FF0000"/>
                </a:solidFill>
                <a:effectLst>
                  <a:outerShdw blurRad="38100" dist="38100" dir="2700000" algn="tl">
                    <a:srgbClr val="000000">
                      <a:alpha val="43137"/>
                    </a:srgbClr>
                  </a:outerShdw>
                </a:effectLst>
              </a:rPr>
              <a:t>Hypertext</a:t>
            </a:r>
            <a:r>
              <a:rPr lang="fr-FR" sz="2400" b="1" dirty="0">
                <a:solidFill>
                  <a:srgbClr val="FF0000"/>
                </a:solidFill>
                <a:effectLst>
                  <a:outerShdw blurRad="38100" dist="38100" dir="2700000" algn="tl">
                    <a:srgbClr val="000000">
                      <a:alpha val="43137"/>
                    </a:srgbClr>
                  </a:outerShdw>
                </a:effectLst>
              </a:rPr>
              <a:t> </a:t>
            </a:r>
            <a:r>
              <a:rPr lang="fr-FR" sz="2400" b="1" dirty="0" err="1">
                <a:solidFill>
                  <a:srgbClr val="FF0000"/>
                </a:solidFill>
                <a:effectLst>
                  <a:outerShdw blurRad="38100" dist="38100" dir="2700000" algn="tl">
                    <a:srgbClr val="000000">
                      <a:alpha val="43137"/>
                    </a:srgbClr>
                  </a:outerShdw>
                </a:effectLst>
              </a:rPr>
              <a:t>Preprocessor</a:t>
            </a:r>
            <a:r>
              <a:rPr lang="fr-FR" sz="2400" b="1" dirty="0">
                <a:solidFill>
                  <a:srgbClr val="FF0000"/>
                </a:solidFill>
                <a:effectLst>
                  <a:outerShdw blurRad="38100" dist="38100" dir="2700000" algn="tl">
                    <a:srgbClr val="000000">
                      <a:alpha val="43137"/>
                    </a:srgbClr>
                  </a:outerShdw>
                </a:effectLst>
              </a:rPr>
              <a:t>) </a:t>
            </a:r>
          </a:p>
          <a:p>
            <a:pPr lvl="1" algn="just">
              <a:spcBef>
                <a:spcPts val="0"/>
              </a:spcBef>
            </a:pPr>
            <a:r>
              <a:rPr lang="fr-FR" sz="1800" dirty="0"/>
              <a:t>PHP est un langage de script interprété côté serveur. </a:t>
            </a:r>
          </a:p>
          <a:p>
            <a:pPr lvl="1" algn="just">
              <a:spcBef>
                <a:spcPts val="0"/>
              </a:spcBef>
            </a:pPr>
            <a:r>
              <a:rPr lang="fr-FR" sz="1800" dirty="0"/>
              <a:t>Le code PHP est lu par le serveur et interprété pour produire une page HTML à chaque fois que la page sera demandée. </a:t>
            </a:r>
          </a:p>
          <a:p>
            <a:pPr lvl="1" algn="just">
              <a:spcBef>
                <a:spcPts val="0"/>
              </a:spcBef>
            </a:pPr>
            <a:r>
              <a:rPr lang="fr-FR" sz="1800" dirty="0"/>
              <a:t>Ce langage a été créé initialement dans le cadre des logiciels Open Source. </a:t>
            </a:r>
          </a:p>
          <a:p>
            <a:pPr lvl="1" algn="just"/>
            <a:r>
              <a:rPr lang="fr-FR" sz="1600" b="1" dirty="0">
                <a:solidFill>
                  <a:srgbClr val="FF0000"/>
                </a:solidFill>
                <a:effectLst>
                  <a:outerShdw blurRad="38100" dist="38100" dir="2700000" algn="tl">
                    <a:srgbClr val="000000">
                      <a:alpha val="43137"/>
                    </a:srgbClr>
                  </a:outerShdw>
                </a:effectLst>
              </a:rPr>
              <a:t>Portabilité</a:t>
            </a:r>
            <a:r>
              <a:rPr lang="fr-FR" sz="1600" dirty="0">
                <a:solidFill>
                  <a:srgbClr val="FF0000"/>
                </a:solidFill>
                <a:effectLst>
                  <a:outerShdw blurRad="38100" dist="38100" dir="2700000" algn="tl">
                    <a:srgbClr val="000000">
                      <a:alpha val="43137"/>
                    </a:srgbClr>
                  </a:outerShdw>
                </a:effectLst>
              </a:rPr>
              <a:t> </a:t>
            </a:r>
            <a:r>
              <a:rPr lang="fr-FR" sz="1600" dirty="0"/>
              <a:t>: Les modules serveurs de PHP sont implémentés sur les serveurs Apache et Unix mais PHP peut être implémenté sur d'autres plates-formes. PHP travaille généralement avec une base de données MySQL.</a:t>
            </a:r>
          </a:p>
          <a:p>
            <a:pPr lvl="1" algn="just"/>
            <a:r>
              <a:rPr lang="fr-FR" sz="1600" b="1" dirty="0">
                <a:solidFill>
                  <a:srgbClr val="FF0000"/>
                </a:solidFill>
                <a:effectLst>
                  <a:outerShdw blurRad="38100" dist="38100" dir="2700000" algn="tl">
                    <a:srgbClr val="000000">
                      <a:alpha val="43137"/>
                    </a:srgbClr>
                  </a:outerShdw>
                </a:effectLst>
              </a:rPr>
              <a:t>Mise en place </a:t>
            </a:r>
            <a:r>
              <a:rPr lang="fr-FR" sz="1600" dirty="0"/>
              <a:t>: PHP est un langage de script, donc relativement facile à apprendre. La syntaxe est simplifiée, mais part d'une base de C.</a:t>
            </a:r>
          </a:p>
          <a:p>
            <a:pPr lvl="1" algn="just"/>
            <a:r>
              <a:rPr lang="fr-FR" sz="1600" b="1" dirty="0">
                <a:solidFill>
                  <a:srgbClr val="FF0000"/>
                </a:solidFill>
                <a:effectLst>
                  <a:outerShdw blurRad="38100" dist="38100" dir="2700000" algn="tl">
                    <a:srgbClr val="000000">
                      <a:alpha val="43137"/>
                    </a:srgbClr>
                  </a:outerShdw>
                </a:effectLst>
              </a:rPr>
              <a:t>Utilisation : </a:t>
            </a:r>
            <a:r>
              <a:rPr lang="fr-FR" sz="1600" dirty="0"/>
              <a:t>Tout type d'application web peut être créé avec PHP.</a:t>
            </a:r>
          </a:p>
          <a:p>
            <a:pPr lvl="1" algn="just">
              <a:spcBef>
                <a:spcPts val="0"/>
              </a:spcBef>
            </a:pPr>
            <a:endParaRPr lang="fr-FR" sz="1800" dirty="0"/>
          </a:p>
        </p:txBody>
      </p:sp>
      <p:sp>
        <p:nvSpPr>
          <p:cNvPr id="5" name="Titre 1"/>
          <p:cNvSpPr>
            <a:spLocks noGrp="1"/>
          </p:cNvSpPr>
          <p:nvPr>
            <p:ph type="title"/>
          </p:nvPr>
        </p:nvSpPr>
        <p:spPr>
          <a:xfrm>
            <a:off x="1979612" y="173040"/>
            <a:ext cx="8229600" cy="796908"/>
          </a:xfrm>
          <a:ln/>
        </p:spPr>
        <p:style>
          <a:lnRef idx="1">
            <a:schemeClr val="accent6"/>
          </a:lnRef>
          <a:fillRef idx="2">
            <a:schemeClr val="accent6"/>
          </a:fillRef>
          <a:effectRef idx="1">
            <a:schemeClr val="accent6"/>
          </a:effectRef>
          <a:fontRef idx="minor">
            <a:schemeClr val="dk1"/>
          </a:fontRef>
        </p:style>
        <p:txBody>
          <a:bodyPr>
            <a:normAutofit fontScale="90000"/>
          </a:bodyPr>
          <a:lstStyle/>
          <a:p>
            <a:pPr lvl="1" algn="ctr" rtl="0">
              <a:spcBef>
                <a:spcPct val="0"/>
              </a:spcBef>
            </a:pPr>
            <a:r>
              <a:rPr lang="fr-FR" sz="3600" b="1" dirty="0">
                <a:solidFill>
                  <a:srgbClr val="FF0000"/>
                </a:solidFill>
                <a:effectLst>
                  <a:outerShdw blurRad="38100" dist="38100" dir="2700000" algn="tl">
                    <a:srgbClr val="000000">
                      <a:alpha val="43137"/>
                    </a:srgbClr>
                  </a:outerShdw>
                </a:effectLst>
              </a:rPr>
              <a:t>Programmation web côté serveur</a:t>
            </a:r>
            <a:br>
              <a:rPr lang="fr-FR" sz="3200" b="1" dirty="0">
                <a:solidFill>
                  <a:srgbClr val="FF0000"/>
                </a:solidFill>
                <a:effectLst>
                  <a:outerShdw blurRad="38100" dist="38100" dir="2700000" algn="tl">
                    <a:srgbClr val="000000">
                      <a:alpha val="43137"/>
                    </a:srgbClr>
                  </a:outerShdw>
                </a:effectLst>
              </a:rPr>
            </a:br>
            <a:r>
              <a:rPr lang="fr-FR" sz="3200" b="1" dirty="0">
                <a:solidFill>
                  <a:srgbClr val="00B050"/>
                </a:solidFill>
                <a:effectLst>
                  <a:outerShdw blurRad="38100" dist="38100" dir="2700000" algn="tl">
                    <a:srgbClr val="000000">
                      <a:alpha val="43137"/>
                    </a:srgbClr>
                  </a:outerShdw>
                </a:effectLst>
              </a:rPr>
              <a:t>Différentes technologies</a:t>
            </a:r>
            <a:endParaRPr lang="fr-FR" sz="32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119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9612" y="969948"/>
            <a:ext cx="8229600" cy="5888051"/>
          </a:xfrm>
        </p:spPr>
        <p:txBody>
          <a:bodyPr>
            <a:normAutofit/>
          </a:bodyPr>
          <a:lstStyle/>
          <a:p>
            <a:pPr marL="706755" indent="-523875" algn="just">
              <a:buFont typeface="+mj-lt"/>
              <a:buAutoNum type="arabicPeriod" startAt="3"/>
            </a:pPr>
            <a:r>
              <a:rPr lang="fr-FR" sz="2600" b="1" u="sng" dirty="0">
                <a:solidFill>
                  <a:srgbClr val="FF0000"/>
                </a:solidFill>
                <a:effectLst>
                  <a:outerShdw blurRad="38100" dist="38100" dir="2700000" algn="tl">
                    <a:srgbClr val="000000">
                      <a:alpha val="43137"/>
                    </a:srgbClr>
                  </a:outerShdw>
                </a:effectLst>
              </a:rPr>
              <a:t>Technologies Java</a:t>
            </a:r>
            <a:endParaRPr lang="fr-FR" sz="2600" u="sng" dirty="0">
              <a:solidFill>
                <a:srgbClr val="FF0000"/>
              </a:solidFill>
              <a:effectLst>
                <a:outerShdw blurRad="38100" dist="38100" dir="2700000" algn="tl">
                  <a:srgbClr val="000000">
                    <a:alpha val="43137"/>
                  </a:srgbClr>
                </a:outerShdw>
              </a:effectLst>
            </a:endParaRPr>
          </a:p>
          <a:p>
            <a:pPr lvl="1" algn="just"/>
            <a:r>
              <a:rPr lang="fr-FR" sz="1800" dirty="0">
                <a:solidFill>
                  <a:srgbClr val="FF0000"/>
                </a:solidFill>
                <a:effectLst>
                  <a:outerShdw blurRad="38100" dist="38100" dir="2700000" algn="tl">
                    <a:srgbClr val="000000">
                      <a:alpha val="43137"/>
                    </a:srgbClr>
                  </a:outerShdw>
                </a:effectLst>
              </a:rPr>
              <a:t>JSP </a:t>
            </a:r>
            <a:r>
              <a:rPr lang="fr-FR" sz="1800" dirty="0"/>
              <a:t>(</a:t>
            </a:r>
            <a:r>
              <a:rPr lang="fr-FR" sz="1800" i="1" dirty="0"/>
              <a:t>Java Server Pages</a:t>
            </a:r>
            <a:r>
              <a:rPr lang="fr-FR" sz="1800" dirty="0"/>
              <a:t>): Technologie développée par Sun Microsystems dans le but de créer des pages dynamiques avec le langage Java. Les JSP permettent d'ajouter du code Java dans la page HTML qui sera interprété par le serveur. On peut distinguer trois ensembles d'instructions JSP : </a:t>
            </a:r>
          </a:p>
          <a:p>
            <a:pPr marL="708660" lvl="1" indent="-342900" algn="just">
              <a:buFont typeface="+mj-lt"/>
              <a:buAutoNum type="arabicPeriod"/>
            </a:pPr>
            <a:r>
              <a:rPr lang="fr-FR" sz="1800" dirty="0"/>
              <a:t>Les instructions permettent d’insérer des code Java directement dans la page web, et donnent accès à une grande partie de la librairie de programmation de la version standard de Java (composants JavaBeans, accès aux bases de données via JDBC etc.)</a:t>
            </a:r>
          </a:p>
          <a:p>
            <a:pPr marL="708660" lvl="1" indent="-342900" algn="just">
              <a:buFont typeface="+mj-lt"/>
              <a:buAutoNum type="arabicPeriod"/>
            </a:pPr>
            <a:r>
              <a:rPr lang="fr-FR" sz="1800" dirty="0"/>
              <a:t>Les directives qui permettent de spécifier certaines propriétés de la page, l’inclusion du contenu d’autres fichiers et l’utilisation d’autres classes et librairies de balises personnalisées.</a:t>
            </a:r>
          </a:p>
          <a:p>
            <a:pPr marL="708660" lvl="1" indent="-342900" algn="just">
              <a:buFont typeface="+mj-lt"/>
              <a:buAutoNum type="arabicPeriod"/>
            </a:pPr>
            <a:r>
              <a:rPr lang="fr-FR" sz="1800" dirty="0"/>
              <a:t>Les actions permettent essentiellement d’utiliser des composants JavaBeans existants.</a:t>
            </a:r>
          </a:p>
          <a:p>
            <a:pPr lvl="1"/>
            <a:r>
              <a:rPr lang="fr-FR" sz="1800" b="1" dirty="0">
                <a:solidFill>
                  <a:srgbClr val="FF0000"/>
                </a:solidFill>
                <a:effectLst>
                  <a:outerShdw blurRad="38100" dist="38100" dir="2700000" algn="tl">
                    <a:srgbClr val="000000">
                      <a:alpha val="43137"/>
                    </a:srgbClr>
                  </a:outerShdw>
                </a:effectLst>
              </a:rPr>
              <a:t>Portabilité</a:t>
            </a:r>
            <a:r>
              <a:rPr lang="fr-FR" sz="1800" dirty="0">
                <a:solidFill>
                  <a:srgbClr val="FF0000"/>
                </a:solidFill>
                <a:effectLst>
                  <a:outerShdw blurRad="38100" dist="38100" dir="2700000" algn="tl">
                    <a:srgbClr val="000000">
                      <a:alpha val="43137"/>
                    </a:srgbClr>
                  </a:outerShdw>
                </a:effectLst>
              </a:rPr>
              <a:t> </a:t>
            </a:r>
            <a:r>
              <a:rPr lang="fr-FR" sz="1800" dirty="0"/>
              <a:t>: Très grande portabilité grâce à Java .</a:t>
            </a:r>
          </a:p>
          <a:p>
            <a:pPr lvl="1"/>
            <a:r>
              <a:rPr lang="fr-FR" sz="1800" b="1" dirty="0">
                <a:solidFill>
                  <a:srgbClr val="FF0000"/>
                </a:solidFill>
                <a:effectLst>
                  <a:outerShdw blurRad="38100" dist="38100" dir="2700000" algn="tl">
                    <a:srgbClr val="000000">
                      <a:alpha val="43137"/>
                    </a:srgbClr>
                  </a:outerShdw>
                </a:effectLst>
              </a:rPr>
              <a:t>Mise en place </a:t>
            </a:r>
            <a:r>
              <a:rPr lang="fr-FR" sz="1800" dirty="0"/>
              <a:t>: Utilisation de Java comme langage de programmation.</a:t>
            </a:r>
          </a:p>
          <a:p>
            <a:pPr lvl="1"/>
            <a:r>
              <a:rPr lang="fr-FR" sz="1800" b="1" dirty="0">
                <a:solidFill>
                  <a:srgbClr val="FF0000"/>
                </a:solidFill>
                <a:effectLst>
                  <a:outerShdw blurRad="38100" dist="38100" dir="2700000" algn="tl">
                    <a:srgbClr val="000000">
                      <a:alpha val="43137"/>
                    </a:srgbClr>
                  </a:outerShdw>
                </a:effectLst>
              </a:rPr>
              <a:t>Utilisation : </a:t>
            </a:r>
            <a:r>
              <a:rPr lang="fr-FR" sz="1800" dirty="0"/>
              <a:t>Tout type de fonctionnalités.</a:t>
            </a:r>
          </a:p>
          <a:p>
            <a:pPr lvl="1" algn="just"/>
            <a:endParaRPr lang="fr-FR" sz="1800" dirty="0"/>
          </a:p>
          <a:p>
            <a:pPr algn="just"/>
            <a:endParaRPr lang="fr-FR" sz="1800" dirty="0"/>
          </a:p>
        </p:txBody>
      </p:sp>
      <p:sp>
        <p:nvSpPr>
          <p:cNvPr id="5" name="Titre 1"/>
          <p:cNvSpPr>
            <a:spLocks noGrp="1"/>
          </p:cNvSpPr>
          <p:nvPr>
            <p:ph type="title"/>
          </p:nvPr>
        </p:nvSpPr>
        <p:spPr>
          <a:xfrm>
            <a:off x="1979612" y="173040"/>
            <a:ext cx="8229600" cy="796908"/>
          </a:xfrm>
          <a:ln/>
        </p:spPr>
        <p:style>
          <a:lnRef idx="1">
            <a:schemeClr val="accent6"/>
          </a:lnRef>
          <a:fillRef idx="2">
            <a:schemeClr val="accent6"/>
          </a:fillRef>
          <a:effectRef idx="1">
            <a:schemeClr val="accent6"/>
          </a:effectRef>
          <a:fontRef idx="minor">
            <a:schemeClr val="dk1"/>
          </a:fontRef>
        </p:style>
        <p:txBody>
          <a:bodyPr>
            <a:normAutofit fontScale="90000"/>
          </a:bodyPr>
          <a:lstStyle/>
          <a:p>
            <a:pPr lvl="1" algn="ctr" rtl="0">
              <a:spcBef>
                <a:spcPct val="0"/>
              </a:spcBef>
            </a:pPr>
            <a:r>
              <a:rPr lang="fr-FR" sz="3600" b="1" dirty="0">
                <a:solidFill>
                  <a:srgbClr val="FF0000"/>
                </a:solidFill>
                <a:effectLst>
                  <a:outerShdw blurRad="38100" dist="38100" dir="2700000" algn="tl">
                    <a:srgbClr val="000000">
                      <a:alpha val="43137"/>
                    </a:srgbClr>
                  </a:outerShdw>
                </a:effectLst>
              </a:rPr>
              <a:t>Programmation web côté serveur</a:t>
            </a:r>
            <a:br>
              <a:rPr lang="fr-FR" sz="3200" b="1" dirty="0">
                <a:solidFill>
                  <a:srgbClr val="FF0000"/>
                </a:solidFill>
                <a:effectLst>
                  <a:outerShdw blurRad="38100" dist="38100" dir="2700000" algn="tl">
                    <a:srgbClr val="000000">
                      <a:alpha val="43137"/>
                    </a:srgbClr>
                  </a:outerShdw>
                </a:effectLst>
              </a:rPr>
            </a:br>
            <a:r>
              <a:rPr lang="fr-FR" sz="3200" b="1" dirty="0">
                <a:solidFill>
                  <a:srgbClr val="00B050"/>
                </a:solidFill>
                <a:effectLst>
                  <a:outerShdw blurRad="38100" dist="38100" dir="2700000" algn="tl">
                    <a:srgbClr val="000000">
                      <a:alpha val="43137"/>
                    </a:srgbClr>
                  </a:outerShdw>
                </a:effectLst>
              </a:rPr>
              <a:t>Différentes technologies</a:t>
            </a:r>
            <a:endParaRPr lang="fr-FR" sz="32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613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9612" y="1214423"/>
            <a:ext cx="8229600" cy="4911741"/>
          </a:xfrm>
        </p:spPr>
        <p:txBody>
          <a:bodyPr>
            <a:normAutofit/>
          </a:bodyPr>
          <a:lstStyle/>
          <a:p>
            <a:pPr marL="179388" indent="482600">
              <a:spcBef>
                <a:spcPts val="0"/>
              </a:spcBef>
              <a:buFont typeface="+mj-lt"/>
              <a:buAutoNum type="arabicPeriod" startAt="4"/>
            </a:pPr>
            <a:r>
              <a:rPr lang="fr-FR" sz="2200" b="1" dirty="0" err="1">
                <a:solidFill>
                  <a:srgbClr val="FF0000"/>
                </a:solidFill>
                <a:effectLst>
                  <a:outerShdw blurRad="38100" dist="38100" dir="2700000" algn="tl">
                    <a:srgbClr val="000000">
                      <a:alpha val="43137"/>
                    </a:srgbClr>
                  </a:outerShdw>
                </a:effectLst>
              </a:rPr>
              <a:t>ColdFusion</a:t>
            </a:r>
            <a:endParaRPr lang="fr-FR" sz="2200" dirty="0">
              <a:solidFill>
                <a:srgbClr val="FF0000"/>
              </a:solidFill>
              <a:effectLst>
                <a:outerShdw blurRad="38100" dist="38100" dir="2700000" algn="tl">
                  <a:srgbClr val="000000">
                    <a:alpha val="43137"/>
                  </a:srgbClr>
                </a:outerShdw>
              </a:effectLst>
            </a:endParaRPr>
          </a:p>
          <a:p>
            <a:pPr indent="0" algn="just">
              <a:spcBef>
                <a:spcPts val="0"/>
              </a:spcBef>
              <a:buNone/>
            </a:pPr>
            <a:r>
              <a:rPr lang="fr-FR" sz="1800" dirty="0" err="1"/>
              <a:t>CoLdFusion</a:t>
            </a:r>
            <a:r>
              <a:rPr lang="fr-FR" sz="1800" dirty="0"/>
              <a:t> est une technologie de création de pages dynamiques développée par </a:t>
            </a:r>
            <a:r>
              <a:rPr lang="fr-FR" sz="1800" dirty="0" err="1">
                <a:solidFill>
                  <a:srgbClr val="FF0000"/>
                </a:solidFill>
                <a:effectLst>
                  <a:outerShdw blurRad="38100" dist="38100" dir="2700000" algn="tl">
                    <a:srgbClr val="000000">
                      <a:alpha val="43137"/>
                    </a:srgbClr>
                  </a:outerShdw>
                </a:effectLst>
              </a:rPr>
              <a:t>Macromedia</a:t>
            </a:r>
            <a:r>
              <a:rPr lang="fr-FR" sz="1800" dirty="0"/>
              <a:t>. Les pages d’application sont des pages web contenant des instructions de programmation écrite à l’aide d’un langage propriétaire, le CFML (</a:t>
            </a:r>
            <a:r>
              <a:rPr lang="fr-FR" sz="1800" dirty="0" err="1"/>
              <a:t>ColdFusion</a:t>
            </a:r>
            <a:r>
              <a:rPr lang="fr-FR" sz="1800" dirty="0"/>
              <a:t> </a:t>
            </a:r>
            <a:r>
              <a:rPr lang="fr-FR" sz="1800" dirty="0" err="1"/>
              <a:t>Markup</a:t>
            </a:r>
            <a:r>
              <a:rPr lang="fr-FR" sz="1800" dirty="0"/>
              <a:t> </a:t>
            </a:r>
            <a:r>
              <a:rPr lang="fr-FR" sz="1800" dirty="0" err="1"/>
              <a:t>Language</a:t>
            </a:r>
            <a:r>
              <a:rPr lang="fr-FR" sz="1800" dirty="0"/>
              <a:t>). Le CFML est un langage simple basé sur des balises dont la syntaxe est similaire à celles du langage HTML mais interprétées par le serveur.</a:t>
            </a:r>
          </a:p>
          <a:p>
            <a:endParaRPr lang="fr-FR" sz="1800" dirty="0"/>
          </a:p>
        </p:txBody>
      </p:sp>
      <p:sp>
        <p:nvSpPr>
          <p:cNvPr id="5" name="Titre 1"/>
          <p:cNvSpPr>
            <a:spLocks noGrp="1"/>
          </p:cNvSpPr>
          <p:nvPr>
            <p:ph type="title"/>
          </p:nvPr>
        </p:nvSpPr>
        <p:spPr>
          <a:xfrm>
            <a:off x="1979612" y="173040"/>
            <a:ext cx="8229600" cy="796908"/>
          </a:xfrm>
          <a:ln/>
        </p:spPr>
        <p:style>
          <a:lnRef idx="1">
            <a:schemeClr val="accent6"/>
          </a:lnRef>
          <a:fillRef idx="2">
            <a:schemeClr val="accent6"/>
          </a:fillRef>
          <a:effectRef idx="1">
            <a:schemeClr val="accent6"/>
          </a:effectRef>
          <a:fontRef idx="minor">
            <a:schemeClr val="dk1"/>
          </a:fontRef>
        </p:style>
        <p:txBody>
          <a:bodyPr>
            <a:normAutofit fontScale="90000"/>
          </a:bodyPr>
          <a:lstStyle/>
          <a:p>
            <a:pPr lvl="1" algn="ctr" rtl="0">
              <a:spcBef>
                <a:spcPct val="0"/>
              </a:spcBef>
            </a:pPr>
            <a:r>
              <a:rPr lang="fr-FR" sz="3600" b="1" dirty="0">
                <a:solidFill>
                  <a:srgbClr val="FF0000"/>
                </a:solidFill>
                <a:effectLst>
                  <a:outerShdw blurRad="38100" dist="38100" dir="2700000" algn="tl">
                    <a:srgbClr val="000000">
                      <a:alpha val="43137"/>
                    </a:srgbClr>
                  </a:outerShdw>
                </a:effectLst>
              </a:rPr>
              <a:t>Programmation web côté serveur</a:t>
            </a:r>
            <a:br>
              <a:rPr lang="fr-FR" sz="3200" b="1" dirty="0">
                <a:solidFill>
                  <a:srgbClr val="FF0000"/>
                </a:solidFill>
                <a:effectLst>
                  <a:outerShdw blurRad="38100" dist="38100" dir="2700000" algn="tl">
                    <a:srgbClr val="000000">
                      <a:alpha val="43137"/>
                    </a:srgbClr>
                  </a:outerShdw>
                </a:effectLst>
              </a:rPr>
            </a:br>
            <a:r>
              <a:rPr lang="fr-FR" sz="3200" b="1" dirty="0">
                <a:solidFill>
                  <a:srgbClr val="00B050"/>
                </a:solidFill>
                <a:effectLst>
                  <a:outerShdw blurRad="38100" dist="38100" dir="2700000" algn="tl">
                    <a:srgbClr val="000000">
                      <a:alpha val="43137"/>
                    </a:srgbClr>
                  </a:outerShdw>
                </a:effectLst>
              </a:rPr>
              <a:t>Différentes technologies</a:t>
            </a:r>
            <a:endParaRPr lang="fr-FR" sz="32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442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9612" y="1428737"/>
            <a:ext cx="8229600" cy="4697427"/>
          </a:xfrm>
        </p:spPr>
        <p:txBody>
          <a:bodyPr>
            <a:normAutofit/>
          </a:bodyPr>
          <a:lstStyle/>
          <a:p>
            <a:pPr marL="0" lvl="2" indent="0">
              <a:buFont typeface="+mj-lt"/>
              <a:buAutoNum type="arabicPeriod" startAt="5"/>
            </a:pPr>
            <a:r>
              <a:rPr lang="fr-FR" sz="1800" b="1" u="sng" dirty="0">
                <a:solidFill>
                  <a:srgbClr val="FF0000"/>
                </a:solidFill>
                <a:effectLst>
                  <a:outerShdw blurRad="38100" dist="38100" dir="2700000" algn="tl">
                    <a:srgbClr val="000000">
                      <a:alpha val="43137"/>
                    </a:srgbClr>
                  </a:outerShdw>
                </a:effectLst>
              </a:rPr>
              <a:t>Ajax (</a:t>
            </a:r>
            <a:r>
              <a:rPr lang="fr-FR" sz="1800" b="1" u="sng" dirty="0" err="1">
                <a:solidFill>
                  <a:srgbClr val="FF0000"/>
                </a:solidFill>
                <a:effectLst>
                  <a:outerShdw blurRad="38100" dist="38100" dir="2700000" algn="tl">
                    <a:srgbClr val="000000">
                      <a:alpha val="43137"/>
                    </a:srgbClr>
                  </a:outerShdw>
                </a:effectLst>
              </a:rPr>
              <a:t>Asynchronous</a:t>
            </a:r>
            <a:r>
              <a:rPr lang="fr-FR" sz="1800" b="1" u="sng" dirty="0">
                <a:solidFill>
                  <a:srgbClr val="FF0000"/>
                </a:solidFill>
                <a:effectLst>
                  <a:outerShdw blurRad="38100" dist="38100" dir="2700000" algn="tl">
                    <a:srgbClr val="000000">
                      <a:alpha val="43137"/>
                    </a:srgbClr>
                  </a:outerShdw>
                </a:effectLst>
              </a:rPr>
              <a:t> JavaScript And  XML)</a:t>
            </a:r>
            <a:endParaRPr lang="fr-FR" sz="1800" u="sng" dirty="0">
              <a:solidFill>
                <a:srgbClr val="FF0000"/>
              </a:solidFill>
              <a:effectLst>
                <a:outerShdw blurRad="38100" dist="38100" dir="2700000" algn="tl">
                  <a:srgbClr val="000000">
                    <a:alpha val="43137"/>
                  </a:srgbClr>
                </a:outerShdw>
              </a:effectLst>
            </a:endParaRPr>
          </a:p>
          <a:p>
            <a:r>
              <a:rPr lang="fr-FR" sz="1800" dirty="0"/>
              <a:t>Dans cette technologie, il y a une combinaison des éléments suivants:</a:t>
            </a:r>
          </a:p>
          <a:p>
            <a:pPr lvl="1">
              <a:buClr>
                <a:srgbClr val="FF0000"/>
              </a:buClr>
              <a:buFont typeface="Wingdings" pitchFamily="2" charset="2"/>
              <a:buChar char="§"/>
            </a:pPr>
            <a:r>
              <a:rPr lang="fr-FR" sz="1800" dirty="0"/>
              <a:t>du XHTML pour la structure de la page,</a:t>
            </a:r>
          </a:p>
          <a:p>
            <a:pPr lvl="1">
              <a:buClr>
                <a:srgbClr val="FF0000"/>
              </a:buClr>
              <a:buFont typeface="Wingdings" pitchFamily="2" charset="2"/>
              <a:buChar char="§"/>
            </a:pPr>
            <a:r>
              <a:rPr lang="fr-FR" sz="1800" dirty="0"/>
              <a:t>Les CSS pour la mise en forme de la page,</a:t>
            </a:r>
          </a:p>
          <a:p>
            <a:pPr lvl="1">
              <a:buClr>
                <a:srgbClr val="FF0000"/>
              </a:buClr>
              <a:buFont typeface="Wingdings" pitchFamily="2" charset="2"/>
              <a:buChar char="§"/>
            </a:pPr>
            <a:r>
              <a:rPr lang="fr-FR" sz="1800" dirty="0"/>
              <a:t>Du JAVASCRIPT et le DOM pour la partie dynamique,</a:t>
            </a:r>
          </a:p>
          <a:p>
            <a:pPr lvl="1">
              <a:buClr>
                <a:srgbClr val="FF0000"/>
              </a:buClr>
              <a:buFont typeface="Wingdings" pitchFamily="2" charset="2"/>
              <a:buChar char="§"/>
            </a:pPr>
            <a:r>
              <a:rPr lang="fr-FR" sz="1800" dirty="0"/>
              <a:t>XML, XSLT et </a:t>
            </a:r>
            <a:r>
              <a:rPr lang="fr-FR" sz="1800" dirty="0" err="1"/>
              <a:t>XMLHttpRequest</a:t>
            </a:r>
            <a:r>
              <a:rPr lang="fr-FR" sz="1800" dirty="0"/>
              <a:t>  pour la manipulation des données (ou d'autres formats de fichiers de données).</a:t>
            </a:r>
          </a:p>
          <a:p>
            <a:pPr>
              <a:buClr>
                <a:srgbClr val="FF0000"/>
              </a:buClr>
            </a:pPr>
            <a:r>
              <a:rPr lang="fr-FR" sz="1800" dirty="0"/>
              <a:t>À la base, cette technologie permet d'effectuer une requête HTTP asynchrone (en parallèle) au serveur web (effectuer une action, mettre à jour une information...). </a:t>
            </a:r>
          </a:p>
          <a:p>
            <a:pPr>
              <a:buClr>
                <a:srgbClr val="FF0000"/>
              </a:buClr>
            </a:pPr>
            <a:r>
              <a:rPr lang="fr-FR" sz="1800" dirty="0"/>
              <a:t>Le serveur renvoie la ressource demandée, celle-ci pouvant contenir des informations ou du code pour mettre à jour la page HTML.</a:t>
            </a:r>
          </a:p>
          <a:p>
            <a:pPr marL="365760" lvl="1" indent="0">
              <a:buClr>
                <a:srgbClr val="FF0000"/>
              </a:buClr>
              <a:buNone/>
            </a:pPr>
            <a:endParaRPr lang="fr-FR" sz="1800" dirty="0"/>
          </a:p>
          <a:p>
            <a:endParaRPr lang="fr-FR" sz="1800" dirty="0"/>
          </a:p>
        </p:txBody>
      </p:sp>
      <p:sp>
        <p:nvSpPr>
          <p:cNvPr id="5" name="Titre 1"/>
          <p:cNvSpPr>
            <a:spLocks noGrp="1"/>
          </p:cNvSpPr>
          <p:nvPr>
            <p:ph type="title"/>
          </p:nvPr>
        </p:nvSpPr>
        <p:spPr>
          <a:xfrm>
            <a:off x="1979612" y="173040"/>
            <a:ext cx="8229600" cy="796908"/>
          </a:xfrm>
          <a:ln/>
        </p:spPr>
        <p:style>
          <a:lnRef idx="1">
            <a:schemeClr val="accent6"/>
          </a:lnRef>
          <a:fillRef idx="2">
            <a:schemeClr val="accent6"/>
          </a:fillRef>
          <a:effectRef idx="1">
            <a:schemeClr val="accent6"/>
          </a:effectRef>
          <a:fontRef idx="minor">
            <a:schemeClr val="dk1"/>
          </a:fontRef>
        </p:style>
        <p:txBody>
          <a:bodyPr>
            <a:normAutofit fontScale="90000"/>
          </a:bodyPr>
          <a:lstStyle/>
          <a:p>
            <a:pPr lvl="1" algn="ctr" rtl="0">
              <a:spcBef>
                <a:spcPct val="0"/>
              </a:spcBef>
            </a:pPr>
            <a:r>
              <a:rPr lang="fr-FR" sz="3600" b="1" dirty="0">
                <a:solidFill>
                  <a:srgbClr val="FF0000"/>
                </a:solidFill>
                <a:effectLst>
                  <a:outerShdw blurRad="38100" dist="38100" dir="2700000" algn="tl">
                    <a:srgbClr val="000000">
                      <a:alpha val="43137"/>
                    </a:srgbClr>
                  </a:outerShdw>
                </a:effectLst>
              </a:rPr>
              <a:t>Programmation web côté serveur</a:t>
            </a:r>
            <a:br>
              <a:rPr lang="fr-FR" sz="3200" b="1" dirty="0">
                <a:solidFill>
                  <a:srgbClr val="FF0000"/>
                </a:solidFill>
                <a:effectLst>
                  <a:outerShdw blurRad="38100" dist="38100" dir="2700000" algn="tl">
                    <a:srgbClr val="000000">
                      <a:alpha val="43137"/>
                    </a:srgbClr>
                  </a:outerShdw>
                </a:effectLst>
              </a:rPr>
            </a:br>
            <a:r>
              <a:rPr lang="fr-FR" sz="3200" b="1" dirty="0">
                <a:solidFill>
                  <a:srgbClr val="00B050"/>
                </a:solidFill>
                <a:effectLst>
                  <a:outerShdw blurRad="38100" dist="38100" dir="2700000" algn="tl">
                    <a:srgbClr val="000000">
                      <a:alpha val="43137"/>
                    </a:srgbClr>
                  </a:outerShdw>
                </a:effectLst>
              </a:rPr>
              <a:t>Différentes technologies</a:t>
            </a:r>
            <a:endParaRPr lang="fr-FR" sz="32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984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t>HTML 5.0</a:t>
            </a: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593436" y="177801"/>
            <a:ext cx="9782801" cy="893746"/>
          </a:xfrm>
        </p:spPr>
        <p:txBody>
          <a:bodyPr/>
          <a:lstStyle/>
          <a:p>
            <a:r>
              <a:rPr b="1"/>
              <a:t>HISTORIQUE</a:t>
            </a:r>
            <a:endParaRPr lang="fr-FR" b="1" dirty="0"/>
          </a:p>
        </p:txBody>
      </p:sp>
      <p:sp>
        <p:nvSpPr>
          <p:cNvPr id="7" name="Espace réservé du contenu 2"/>
          <p:cNvSpPr>
            <a:spLocks noGrp="1"/>
          </p:cNvSpPr>
          <p:nvPr>
            <p:ph idx="1"/>
          </p:nvPr>
        </p:nvSpPr>
        <p:spPr>
          <a:xfrm>
            <a:off x="1593874" y="1633558"/>
            <a:ext cx="9858388" cy="4724400"/>
          </a:xfrm>
        </p:spPr>
        <p:txBody>
          <a:bodyPr>
            <a:normAutofit/>
          </a:bodyPr>
          <a:lstStyle/>
          <a:p>
            <a:r>
              <a:rPr lang="fr-FR" dirty="0"/>
              <a:t>HTML4 en 1999, beaucoup de changements depuis…</a:t>
            </a:r>
          </a:p>
          <a:p>
            <a:r>
              <a:rPr lang="en-US" dirty="0"/>
              <a:t>Cooperation entre le World Wide Web Consortium (W3C) et le Web Hypertext Application Technology Working Group (WHATWG).</a:t>
            </a:r>
          </a:p>
          <a:p>
            <a:r>
              <a:rPr lang="en-US" dirty="0"/>
              <a:t>WHATWG </a:t>
            </a:r>
            <a:r>
              <a:rPr lang="en-US" dirty="0" err="1"/>
              <a:t>travaillait</a:t>
            </a:r>
            <a:r>
              <a:rPr lang="en-US" dirty="0"/>
              <a:t> </a:t>
            </a:r>
            <a:r>
              <a:rPr lang="en-US" dirty="0" err="1"/>
              <a:t>sur</a:t>
            </a:r>
            <a:r>
              <a:rPr lang="en-US" dirty="0"/>
              <a:t> de nouveaux </a:t>
            </a:r>
            <a:r>
              <a:rPr lang="en-US" dirty="0" err="1"/>
              <a:t>formulaires</a:t>
            </a:r>
            <a:r>
              <a:rPr lang="en-US" dirty="0"/>
              <a:t> et applications, le W3C </a:t>
            </a:r>
            <a:r>
              <a:rPr lang="en-US" dirty="0" err="1"/>
              <a:t>sur</a:t>
            </a:r>
            <a:r>
              <a:rPr lang="en-US" dirty="0"/>
              <a:t> XHTML 2. En 2006, </a:t>
            </a:r>
            <a:r>
              <a:rPr lang="en-US" dirty="0" err="1"/>
              <a:t>ils</a:t>
            </a:r>
            <a:r>
              <a:rPr lang="en-US" dirty="0"/>
              <a:t> </a:t>
            </a:r>
            <a:r>
              <a:rPr lang="en-US" dirty="0" err="1"/>
              <a:t>ont</a:t>
            </a:r>
            <a:r>
              <a:rPr lang="en-US" dirty="0"/>
              <a:t> </a:t>
            </a:r>
            <a:r>
              <a:rPr lang="en-US" dirty="0" err="1"/>
              <a:t>décidé</a:t>
            </a:r>
            <a:r>
              <a:rPr lang="en-US" dirty="0"/>
              <a:t> de </a:t>
            </a:r>
            <a:r>
              <a:rPr lang="en-US" dirty="0" err="1"/>
              <a:t>coopérer</a:t>
            </a:r>
            <a:r>
              <a:rPr lang="en-US" dirty="0"/>
              <a:t> pour </a:t>
            </a:r>
            <a:r>
              <a:rPr lang="en-US" dirty="0" err="1"/>
              <a:t>créer</a:t>
            </a:r>
            <a:r>
              <a:rPr lang="en-US" dirty="0"/>
              <a:t> HTML5.</a:t>
            </a:r>
          </a:p>
          <a:p>
            <a:r>
              <a:rPr lang="en-US" dirty="0"/>
              <a:t>Forte implication des </a:t>
            </a:r>
            <a:r>
              <a:rPr lang="en-US" dirty="0" err="1"/>
              <a:t>industriels</a:t>
            </a:r>
            <a:r>
              <a:rPr lang="en-US" dirty="0"/>
              <a:t> et </a:t>
            </a:r>
            <a:r>
              <a:rPr lang="en-US" dirty="0" err="1"/>
              <a:t>fabriquants</a:t>
            </a:r>
            <a:r>
              <a:rPr lang="en-US" dirty="0"/>
              <a:t> de </a:t>
            </a:r>
            <a:r>
              <a:rPr lang="en-US" dirty="0" err="1"/>
              <a:t>navigateurs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22308"/>
          </a:xfrm>
        </p:spPr>
        <p:txBody>
          <a:bodyPr/>
          <a:lstStyle/>
          <a:p>
            <a:r>
              <a:rPr b="1"/>
              <a:t>Page modèle</a:t>
            </a:r>
            <a:endParaRPr lang="fr-FR" b="1" dirty="0"/>
          </a:p>
        </p:txBody>
      </p:sp>
      <p:sp>
        <p:nvSpPr>
          <p:cNvPr id="5" name="Espace réservé du contenu 2"/>
          <p:cNvSpPr>
            <a:spLocks noGrp="1"/>
          </p:cNvSpPr>
          <p:nvPr>
            <p:ph idx="1"/>
          </p:nvPr>
        </p:nvSpPr>
        <p:spPr/>
        <p:txBody>
          <a:bodyPr>
            <a:normAutofit/>
          </a:bodyPr>
          <a:lstStyle/>
          <a:p>
            <a:pPr marL="0" indent="0">
              <a:buNone/>
            </a:pPr>
            <a:r>
              <a:rPr dirty="0">
                <a:latin typeface="Courier New" pitchFamily="49" charset="0"/>
                <a:cs typeface="Courier New" pitchFamily="49" charset="0"/>
              </a:rPr>
              <a:t>&lt;!</a:t>
            </a:r>
            <a:r>
              <a:rPr dirty="0" err="1">
                <a:latin typeface="Courier New" pitchFamily="49" charset="0"/>
                <a:cs typeface="Courier New" pitchFamily="49" charset="0"/>
              </a:rPr>
              <a:t>doctype</a:t>
            </a:r>
            <a:r>
              <a:rPr dirty="0">
                <a:latin typeface="Courier New" pitchFamily="49" charset="0"/>
                <a:cs typeface="Courier New" pitchFamily="49" charset="0"/>
              </a:rPr>
              <a:t> html&gt;</a:t>
            </a:r>
            <a:br>
              <a:rPr>
                <a:latin typeface="Courier New" pitchFamily="49" charset="0"/>
                <a:cs typeface="Courier New" pitchFamily="49" charset="0"/>
              </a:rPr>
            </a:br>
            <a:r>
              <a:rPr>
                <a:latin typeface="Courier New" pitchFamily="49" charset="0"/>
                <a:cs typeface="Courier New" pitchFamily="49" charset="0"/>
              </a:rPr>
              <a:t>  &lt;html lang="fr"&gt; </a:t>
            </a:r>
            <a:br>
              <a:rPr>
                <a:latin typeface="Courier New" pitchFamily="49" charset="0"/>
                <a:cs typeface="Courier New" pitchFamily="49" charset="0"/>
              </a:rPr>
            </a:br>
            <a:r>
              <a:rPr>
                <a:latin typeface="Courier New" pitchFamily="49" charset="0"/>
                <a:cs typeface="Courier New" pitchFamily="49" charset="0"/>
              </a:rPr>
              <a:t>  &lt;head&gt; </a:t>
            </a:r>
            <a:br>
              <a:rPr>
                <a:latin typeface="Courier New" pitchFamily="49" charset="0"/>
                <a:cs typeface="Courier New" pitchFamily="49" charset="0"/>
              </a:rPr>
            </a:br>
            <a:r>
              <a:rPr>
                <a:latin typeface="Courier New" pitchFamily="49" charset="0"/>
                <a:cs typeface="Courier New" pitchFamily="49" charset="0"/>
              </a:rPr>
              <a:t>  &lt;meta charset="utf-8"&gt; </a:t>
            </a:r>
            <a:br>
              <a:rPr>
                <a:latin typeface="Courier New" pitchFamily="49" charset="0"/>
                <a:cs typeface="Courier New" pitchFamily="49" charset="0"/>
              </a:rPr>
            </a:br>
            <a:r>
              <a:rPr>
                <a:latin typeface="Courier New" pitchFamily="49" charset="0"/>
                <a:cs typeface="Courier New" pitchFamily="49" charset="0"/>
              </a:rPr>
              <a:t>  &lt;title&gt;Titre de la page&lt;/title&gt;   </a:t>
            </a:r>
            <a:br>
              <a:rPr>
                <a:latin typeface="Courier New" pitchFamily="49" charset="0"/>
                <a:cs typeface="Courier New" pitchFamily="49" charset="0"/>
              </a:rPr>
            </a:br>
            <a:r>
              <a:rPr>
                <a:latin typeface="Courier New" pitchFamily="49" charset="0"/>
                <a:cs typeface="Courier New" pitchFamily="49" charset="0"/>
              </a:rPr>
              <a:t>  &lt;link rel="stylesheet" href="style.css"&gt; </a:t>
            </a:r>
            <a:br>
              <a:rPr>
                <a:latin typeface="Courier New" pitchFamily="49" charset="0"/>
                <a:cs typeface="Courier New" pitchFamily="49" charset="0"/>
              </a:rPr>
            </a:br>
            <a:r>
              <a:rPr>
                <a:latin typeface="Courier New" pitchFamily="49" charset="0"/>
                <a:cs typeface="Courier New" pitchFamily="49" charset="0"/>
              </a:rPr>
              <a:t>  &lt;script src="script.js"&gt;&lt;/script&gt; </a:t>
            </a:r>
          </a:p>
          <a:p>
            <a:pPr marL="0" indent="0">
              <a:buNone/>
            </a:pPr>
            <a:r>
              <a:rPr>
                <a:latin typeface="Courier New" pitchFamily="49" charset="0"/>
                <a:cs typeface="Courier New" pitchFamily="49" charset="0"/>
              </a:rPr>
              <a:t>  &lt;/head&gt; </a:t>
            </a:r>
            <a:br>
              <a:rPr>
                <a:latin typeface="Courier New" pitchFamily="49" charset="0"/>
                <a:cs typeface="Courier New" pitchFamily="49" charset="0"/>
              </a:rPr>
            </a:br>
            <a:r>
              <a:rPr>
                <a:latin typeface="Courier New" pitchFamily="49" charset="0"/>
                <a:cs typeface="Courier New" pitchFamily="49" charset="0"/>
              </a:rPr>
              <a:t>&lt;body&gt; </a:t>
            </a:r>
            <a:br>
              <a:rPr>
                <a:latin typeface="Courier New" pitchFamily="49" charset="0"/>
                <a:cs typeface="Courier New" pitchFamily="49" charset="0"/>
              </a:rPr>
            </a:br>
            <a:r>
              <a:rPr>
                <a:latin typeface="Courier New" pitchFamily="49" charset="0"/>
                <a:cs typeface="Courier New" pitchFamily="49" charset="0"/>
              </a:rPr>
              <a:t>... &lt;!-- Le reste du contenu --&gt; ... &lt;/body&gt; </a:t>
            </a:r>
            <a:br>
              <a:rPr>
                <a:latin typeface="Courier New" pitchFamily="49" charset="0"/>
                <a:cs typeface="Courier New" pitchFamily="49" charset="0"/>
              </a:rPr>
            </a:br>
            <a:r>
              <a:rPr>
                <a:latin typeface="Courier New" pitchFamily="49" charset="0"/>
                <a:cs typeface="Courier New" pitchFamily="49" charset="0"/>
              </a:rPr>
              <a:t>&lt;/html&gt;</a:t>
            </a:r>
            <a:endParaRPr dirty="0">
              <a:latin typeface="Courier New" pitchFamily="49" charset="0"/>
              <a:cs typeface="Courier New" pitchFamily="49"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22308"/>
          </a:xfrm>
        </p:spPr>
        <p:txBody>
          <a:bodyPr/>
          <a:lstStyle/>
          <a:p>
            <a:r>
              <a:rPr b="1"/>
              <a:t>Formulaires HTML5</a:t>
            </a:r>
            <a:endParaRPr lang="fr-FR" b="1" dirty="0"/>
          </a:p>
        </p:txBody>
      </p:sp>
      <p:sp>
        <p:nvSpPr>
          <p:cNvPr id="5" name="Espace réservé du contenu 2"/>
          <p:cNvSpPr>
            <a:spLocks noGrp="1"/>
          </p:cNvSpPr>
          <p:nvPr>
            <p:ph idx="1"/>
          </p:nvPr>
        </p:nvSpPr>
        <p:spPr/>
        <p:txBody>
          <a:bodyPr/>
          <a:lstStyle/>
          <a:p>
            <a:r>
              <a:rPr lang="fr-FR" dirty="0"/>
              <a:t>Évolution énorme, les formulaires n’avaient quasiment pas changé depuis 1997</a:t>
            </a:r>
          </a:p>
          <a:p>
            <a:r>
              <a:rPr lang="fr-FR" dirty="0"/>
              <a:t>Ajout de nombreux validateurs qui auparavant nécessitaient du JavaScript,</a:t>
            </a:r>
          </a:p>
          <a:p>
            <a:r>
              <a:rPr lang="fr-FR" dirty="0"/>
              <a:t>Ajout de nombreux nouveaux types des champs de formulaire, auparavant fournis par des bibliothèques JavaScript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93746"/>
          </a:xfrm>
        </p:spPr>
        <p:txBody>
          <a:bodyPr/>
          <a:lstStyle/>
          <a:p>
            <a:r>
              <a:rPr lang="fr-FR" b="1" dirty="0"/>
              <a:t>Les nouveaux champs &lt;input&gt;</a:t>
            </a:r>
          </a:p>
        </p:txBody>
      </p:sp>
      <p:sp>
        <p:nvSpPr>
          <p:cNvPr id="3" name="Espace réservé du contenu 2"/>
          <p:cNvSpPr>
            <a:spLocks noGrp="1"/>
          </p:cNvSpPr>
          <p:nvPr>
            <p:ph idx="1"/>
          </p:nvPr>
        </p:nvSpPr>
        <p:spPr/>
        <p:txBody>
          <a:bodyPr/>
          <a:lstStyle/>
          <a:p>
            <a:r>
              <a:rPr lang="fr-FR" dirty="0"/>
              <a:t>De nombreux nouveaux types de champs &lt;input&gt; ont été introduits,</a:t>
            </a:r>
          </a:p>
          <a:p>
            <a:r>
              <a:rPr lang="en-US" dirty="0"/>
              <a:t>color, date, </a:t>
            </a:r>
            <a:r>
              <a:rPr lang="en-US" dirty="0" err="1"/>
              <a:t>datetime</a:t>
            </a:r>
            <a:r>
              <a:rPr lang="en-US" dirty="0"/>
              <a:t>, </a:t>
            </a:r>
            <a:r>
              <a:rPr lang="en-US" dirty="0" err="1"/>
              <a:t>datetime</a:t>
            </a:r>
            <a:r>
              <a:rPr lang="en-US" dirty="0"/>
              <a:t>-local, email, month, number, range, search, </a:t>
            </a:r>
            <a:r>
              <a:rPr lang="en-US" dirty="0" err="1"/>
              <a:t>tel</a:t>
            </a:r>
            <a:r>
              <a:rPr lang="en-US" dirty="0"/>
              <a:t>, time, </a:t>
            </a:r>
            <a:r>
              <a:rPr lang="en-US" dirty="0" err="1"/>
              <a:t>url</a:t>
            </a:r>
            <a:r>
              <a:rPr lang="en-US" dirty="0"/>
              <a:t>, week</a:t>
            </a:r>
          </a:p>
        </p:txBody>
      </p:sp>
    </p:spTree>
    <p:extLst>
      <p:ext uri="{BB962C8B-B14F-4D97-AF65-F5344CB8AC3E}">
        <p14:creationId xmlns:p14="http://schemas.microsoft.com/office/powerpoint/2010/main" val="323976686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b="1" dirty="0"/>
              <a:t>Généralités</a:t>
            </a:r>
            <a:endParaRPr lang="fr-FR" dirty="0"/>
          </a:p>
        </p:txBody>
      </p:sp>
      <p:sp>
        <p:nvSpPr>
          <p:cNvPr id="3" name="Espace réservé du contenu 2"/>
          <p:cNvSpPr>
            <a:spLocks noGrp="1"/>
          </p:cNvSpPr>
          <p:nvPr>
            <p:ph idx="1"/>
          </p:nvPr>
        </p:nvSpPr>
        <p:spPr>
          <a:xfrm>
            <a:off x="1593436" y="1600200"/>
            <a:ext cx="9930264" cy="4572000"/>
          </a:xfrm>
        </p:spPr>
        <p:txBody>
          <a:bodyPr>
            <a:normAutofit/>
          </a:bodyPr>
          <a:lstStyle/>
          <a:p>
            <a:r>
              <a:rPr lang="fr-FR" sz="2400" b="1" dirty="0"/>
              <a:t>Internet </a:t>
            </a:r>
          </a:p>
          <a:p>
            <a:pPr>
              <a:buNone/>
            </a:pPr>
            <a:r>
              <a:rPr lang="fr-FR" sz="2400" dirty="0"/>
              <a:t>	Réseau mondial d’ordinateurs permettant aux utilisateurs de communiquer (courrier électronique), de publier des informations (Web), de transférer des données (FTP), de travailler à distance (telnet et </a:t>
            </a:r>
            <a:r>
              <a:rPr lang="fr-FR" sz="2400" dirty="0" err="1"/>
              <a:t>ssh</a:t>
            </a:r>
            <a:r>
              <a:rPr lang="fr-FR" sz="2400" dirty="0"/>
              <a:t>). . .</a:t>
            </a:r>
          </a:p>
          <a:p>
            <a:endParaRPr lang="fr-FR" sz="2400" b="1" dirty="0"/>
          </a:p>
          <a:p>
            <a:r>
              <a:rPr sz="2400" b="1" dirty="0"/>
              <a:t>Web (ou World Wide Web, Toile</a:t>
            </a:r>
            <a:r>
              <a:rPr lang="fr-FR" sz="2400" b="1" dirty="0"/>
              <a:t> d’araignée, WWW, W3) </a:t>
            </a:r>
          </a:p>
          <a:p>
            <a:pPr>
              <a:buNone/>
            </a:pPr>
            <a:r>
              <a:rPr dirty="0"/>
              <a:t> </a:t>
            </a:r>
            <a:r>
              <a:rPr sz="2400" dirty="0"/>
              <a:t>Système hypertexte public : système contenant des documents liés entre eux par des hyperliens permettant de passe automatiquement d’un document à l’autre.</a:t>
            </a:r>
            <a:endParaRPr sz="2400" b="1" dirty="0"/>
          </a:p>
          <a:p>
            <a:pPr>
              <a:buNone/>
            </a:pP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7388" cy="965184"/>
          </a:xfrm>
        </p:spPr>
        <p:txBody>
          <a:bodyPr/>
          <a:lstStyle/>
          <a:p>
            <a:r>
              <a:rPr lang="fr-FR" b="1" dirty="0"/>
              <a:t>Le champ :</a:t>
            </a:r>
            <a:r>
              <a:rPr lang="fr-FR" b="1" dirty="0" err="1"/>
              <a:t>color</a:t>
            </a:r>
            <a:endParaRPr lang="fr-FR" b="1" dirty="0"/>
          </a:p>
        </p:txBody>
      </p:sp>
      <p:sp>
        <p:nvSpPr>
          <p:cNvPr id="3" name="Espace réservé du contenu 2"/>
          <p:cNvSpPr>
            <a:spLocks noGrp="1"/>
          </p:cNvSpPr>
          <p:nvPr>
            <p:ph idx="1"/>
          </p:nvPr>
        </p:nvSpPr>
        <p:spPr>
          <a:xfrm>
            <a:off x="1379504" y="1457424"/>
            <a:ext cx="10292890" cy="4257592"/>
          </a:xfrm>
        </p:spPr>
        <p:txBody>
          <a:bodyPr/>
          <a:lstStyle/>
          <a:p>
            <a:r>
              <a:rPr lang="en-US" dirty="0" err="1"/>
              <a:t>Choisissez</a:t>
            </a:r>
            <a:r>
              <a:rPr lang="en-US" dirty="0"/>
              <a:t> </a:t>
            </a:r>
            <a:r>
              <a:rPr lang="en-US" dirty="0" err="1"/>
              <a:t>une</a:t>
            </a:r>
            <a:r>
              <a:rPr lang="en-US" dirty="0"/>
              <a:t> </a:t>
            </a:r>
            <a:r>
              <a:rPr lang="en-US" dirty="0" err="1"/>
              <a:t>couleur</a:t>
            </a:r>
            <a:r>
              <a:rPr lang="en-US" dirty="0"/>
              <a:t>: </a:t>
            </a:r>
          </a:p>
          <a:p>
            <a:pPr>
              <a:buNone/>
            </a:pPr>
            <a:r>
              <a:rPr lang="en-US" dirty="0"/>
              <a:t>     &lt;input </a:t>
            </a:r>
            <a:r>
              <a:rPr lang="en-US" b="1" dirty="0">
                <a:solidFill>
                  <a:srgbClr val="FF0000"/>
                </a:solidFill>
              </a:rPr>
              <a:t>type="color" </a:t>
            </a:r>
            <a:r>
              <a:rPr lang="en-US" dirty="0"/>
              <a:t>name="</a:t>
            </a:r>
            <a:r>
              <a:rPr lang="en-US" dirty="0" err="1"/>
              <a:t>favcolor</a:t>
            </a:r>
            <a:r>
              <a:rPr lang="en-US" dirty="0"/>
              <a:t>“&gt;</a:t>
            </a:r>
          </a:p>
          <a:p>
            <a:pPr marL="0" indent="0">
              <a:buNone/>
            </a:pPr>
            <a:endParaRPr lang="en-US" dirty="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110" y="2996952"/>
            <a:ext cx="10270466" cy="245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989196"/>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22308"/>
          </a:xfrm>
        </p:spPr>
        <p:txBody>
          <a:bodyPr/>
          <a:lstStyle/>
          <a:p>
            <a:r>
              <a:rPr b="1"/>
              <a:t>Le champ: </a:t>
            </a:r>
            <a:r>
              <a:rPr lang="fr-FR" b="1" dirty="0"/>
              <a:t>time</a:t>
            </a:r>
          </a:p>
        </p:txBody>
      </p:sp>
      <p:sp>
        <p:nvSpPr>
          <p:cNvPr id="3" name="Espace réservé du contenu 2"/>
          <p:cNvSpPr>
            <a:spLocks noGrp="1"/>
          </p:cNvSpPr>
          <p:nvPr>
            <p:ph idx="1"/>
          </p:nvPr>
        </p:nvSpPr>
        <p:spPr/>
        <p:txBody>
          <a:bodyPr/>
          <a:lstStyle/>
          <a:p>
            <a:r>
              <a:rPr lang="fr-FR" dirty="0"/>
              <a:t>Heure du rendez-vous : </a:t>
            </a:r>
            <a:br>
              <a:rPr lang="fr-FR" dirty="0"/>
            </a:br>
            <a:r>
              <a:rPr lang="en-US" dirty="0"/>
              <a:t>&lt;input type="time" name=“</a:t>
            </a:r>
            <a:r>
              <a:rPr lang="en-US" dirty="0" err="1"/>
              <a:t>rdv_time</a:t>
            </a:r>
            <a:r>
              <a:rPr lang="en-US" dirty="0"/>
              <a:t>" /&gt;</a:t>
            </a:r>
          </a:p>
          <a:p>
            <a:endParaRPr lang="en-US" dirty="0"/>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115" y="2636912"/>
            <a:ext cx="8254767" cy="85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697920"/>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93746"/>
          </a:xfrm>
        </p:spPr>
        <p:txBody>
          <a:bodyPr/>
          <a:lstStyle/>
          <a:p>
            <a:r>
              <a:rPr b="1"/>
              <a:t>Le champ: Date</a:t>
            </a:r>
            <a:endParaRPr lang="fr-FR" b="1" dirty="0"/>
          </a:p>
        </p:txBody>
      </p:sp>
      <p:sp>
        <p:nvSpPr>
          <p:cNvPr id="3" name="Espace réservé du contenu 2"/>
          <p:cNvSpPr>
            <a:spLocks noGrp="1"/>
          </p:cNvSpPr>
          <p:nvPr>
            <p:ph idx="1"/>
          </p:nvPr>
        </p:nvSpPr>
        <p:spPr>
          <a:xfrm>
            <a:off x="1719347" y="2071678"/>
            <a:ext cx="8161279" cy="3581392"/>
          </a:xfrm>
        </p:spPr>
        <p:txBody>
          <a:bodyPr/>
          <a:lstStyle/>
          <a:p>
            <a:pPr>
              <a:buNone/>
            </a:pPr>
            <a:r>
              <a:rPr lang="en-US" dirty="0" err="1"/>
              <a:t>Anniversaire</a:t>
            </a:r>
            <a:r>
              <a:rPr lang="en-US" dirty="0"/>
              <a:t>: &lt;input </a:t>
            </a:r>
            <a:r>
              <a:rPr lang="en-US" b="1" dirty="0">
                <a:solidFill>
                  <a:srgbClr val="FF0000"/>
                </a:solidFill>
              </a:rPr>
              <a:t>type="date" </a:t>
            </a:r>
            <a:r>
              <a:rPr lang="en-US" dirty="0"/>
              <a:t>name="</a:t>
            </a:r>
            <a:r>
              <a:rPr lang="en-US" dirty="0" err="1"/>
              <a:t>bday</a:t>
            </a:r>
            <a:r>
              <a:rPr lang="en-US" dirty="0"/>
              <a:t>" /&gt;</a:t>
            </a:r>
          </a:p>
          <a:p>
            <a:endParaRPr lang="en-US" dirty="0"/>
          </a:p>
          <a:p>
            <a:endParaRPr lang="en-US" dirty="0"/>
          </a:p>
          <a:p>
            <a:endParaRPr lang="en-US" dirty="0"/>
          </a:p>
          <a:p>
            <a:endParaRPr lang="en-US" dirty="0"/>
          </a:p>
          <a:p>
            <a:pPr>
              <a:buNone/>
            </a:pPr>
            <a:endParaRPr lang="en-US" dirty="0"/>
          </a:p>
          <a:p>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540" y="2928934"/>
            <a:ext cx="4127384" cy="288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654567"/>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22308"/>
          </a:xfrm>
        </p:spPr>
        <p:txBody>
          <a:bodyPr/>
          <a:lstStyle/>
          <a:p>
            <a:r>
              <a:rPr b="1"/>
              <a:t>Le champ: </a:t>
            </a:r>
            <a:r>
              <a:rPr lang="fr-FR" b="1" dirty="0" err="1"/>
              <a:t>datetime</a:t>
            </a:r>
            <a:endParaRPr lang="fr-FR" b="1" dirty="0"/>
          </a:p>
        </p:txBody>
      </p:sp>
      <p:sp>
        <p:nvSpPr>
          <p:cNvPr id="3" name="Espace réservé du contenu 2"/>
          <p:cNvSpPr>
            <a:spLocks noGrp="1"/>
          </p:cNvSpPr>
          <p:nvPr>
            <p:ph idx="1"/>
          </p:nvPr>
        </p:nvSpPr>
        <p:spPr>
          <a:xfrm>
            <a:off x="1593436" y="1600200"/>
            <a:ext cx="10073140" cy="4572000"/>
          </a:xfrm>
        </p:spPr>
        <p:txBody>
          <a:bodyPr>
            <a:normAutofit/>
          </a:bodyPr>
          <a:lstStyle/>
          <a:p>
            <a:r>
              <a:rPr dirty="0"/>
              <a:t>Permet de choisir la date, l’heure et le fuseau horaire</a:t>
            </a:r>
          </a:p>
          <a:p>
            <a:r>
              <a:rPr lang="en-US" dirty="0" err="1"/>
              <a:t>Anniversaire</a:t>
            </a:r>
            <a:r>
              <a:rPr lang="en-US" dirty="0"/>
              <a:t> : &lt;input type="</a:t>
            </a:r>
            <a:r>
              <a:rPr lang="en-US" dirty="0" err="1"/>
              <a:t>datetime“name</a:t>
            </a:r>
            <a:r>
              <a:rPr lang="en-US" dirty="0"/>
              <a:t>="</a:t>
            </a:r>
            <a:r>
              <a:rPr lang="en-US" dirty="0" err="1"/>
              <a:t>bdaytime</a:t>
            </a:r>
            <a:r>
              <a:rPr lang="en-US" dirty="0"/>
              <a:t>" /&gt;</a:t>
            </a:r>
            <a:endParaRP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280" y="2857496"/>
            <a:ext cx="471790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895290"/>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22308"/>
          </a:xfrm>
        </p:spPr>
        <p:txBody>
          <a:bodyPr/>
          <a:lstStyle/>
          <a:p>
            <a:r>
              <a:rPr lang="fr-FR" b="1" dirty="0"/>
              <a:t>Le champ: </a:t>
            </a:r>
            <a:r>
              <a:rPr lang="fr-FR" b="1" dirty="0" err="1"/>
              <a:t>datetime</a:t>
            </a:r>
            <a:r>
              <a:rPr lang="fr-FR" b="1" dirty="0"/>
              <a:t>-local</a:t>
            </a:r>
          </a:p>
        </p:txBody>
      </p:sp>
      <p:sp>
        <p:nvSpPr>
          <p:cNvPr id="3" name="Espace réservé du contenu 2"/>
          <p:cNvSpPr>
            <a:spLocks noGrp="1"/>
          </p:cNvSpPr>
          <p:nvPr>
            <p:ph idx="1"/>
          </p:nvPr>
        </p:nvSpPr>
        <p:spPr>
          <a:xfrm>
            <a:off x="1308066" y="1600200"/>
            <a:ext cx="10501386" cy="4572000"/>
          </a:xfrm>
        </p:spPr>
        <p:txBody>
          <a:bodyPr>
            <a:normAutofit/>
          </a:bodyPr>
          <a:lstStyle/>
          <a:p>
            <a:pPr>
              <a:buNone/>
            </a:pPr>
            <a:r>
              <a:rPr dirty="0"/>
              <a:t>Permet de choisir la date et l’heure</a:t>
            </a:r>
          </a:p>
          <a:p>
            <a:pPr>
              <a:buNone/>
            </a:pPr>
            <a:r>
              <a:rPr lang="en-US" dirty="0" err="1"/>
              <a:t>Anniversaire</a:t>
            </a:r>
            <a:r>
              <a:rPr lang="en-US" dirty="0"/>
              <a:t> : &lt;input type="</a:t>
            </a:r>
            <a:r>
              <a:rPr lang="en-US" dirty="0" err="1"/>
              <a:t>datetime</a:t>
            </a:r>
            <a:r>
              <a:rPr lang="en-US" dirty="0"/>
              <a:t>-local“ name="</a:t>
            </a:r>
            <a:r>
              <a:rPr lang="en-US" dirty="0" err="1"/>
              <a:t>bdaytime</a:t>
            </a:r>
            <a:r>
              <a:rPr lang="en-US" dirty="0"/>
              <a:t>“&gt;</a:t>
            </a:r>
            <a:endParaRPr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046" y="2901920"/>
            <a:ext cx="4728374" cy="331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91840"/>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93746"/>
          </a:xfrm>
        </p:spPr>
        <p:txBody>
          <a:bodyPr/>
          <a:lstStyle/>
          <a:p>
            <a:r>
              <a:rPr b="1"/>
              <a:t>Le champ: </a:t>
            </a:r>
            <a:r>
              <a:rPr lang="fr-FR" b="1" dirty="0" err="1"/>
              <a:t>week</a:t>
            </a:r>
            <a:endParaRPr lang="fr-FR" b="1" dirty="0"/>
          </a:p>
        </p:txBody>
      </p:sp>
      <p:sp>
        <p:nvSpPr>
          <p:cNvPr id="3" name="Espace réservé du contenu 2"/>
          <p:cNvSpPr>
            <a:spLocks noGrp="1"/>
          </p:cNvSpPr>
          <p:nvPr>
            <p:ph idx="1"/>
          </p:nvPr>
        </p:nvSpPr>
        <p:spPr/>
        <p:txBody>
          <a:bodyPr/>
          <a:lstStyle/>
          <a:p>
            <a:r>
              <a:rPr lang="fr-FR" dirty="0"/>
              <a:t>Choisissez la semaine : </a:t>
            </a:r>
            <a:br>
              <a:rPr lang="fr-FR" dirty="0"/>
            </a:br>
            <a:r>
              <a:rPr lang="en-US" dirty="0"/>
              <a:t>&lt;input </a:t>
            </a:r>
            <a:r>
              <a:rPr lang="en-US" b="1" dirty="0">
                <a:solidFill>
                  <a:srgbClr val="FF0000"/>
                </a:solidFill>
              </a:rPr>
              <a:t>type="week" </a:t>
            </a:r>
            <a:r>
              <a:rPr lang="en-US" dirty="0"/>
              <a:t>name=“</a:t>
            </a:r>
            <a:r>
              <a:rPr lang="en-US" dirty="0" err="1"/>
              <a:t>no_semaine</a:t>
            </a:r>
            <a:r>
              <a:rPr lang="en-US" dirty="0"/>
              <a:t>" /&gt;</a:t>
            </a:r>
          </a:p>
          <a:p>
            <a:endParaRPr lang="en-US" dirty="0"/>
          </a:p>
          <a:p>
            <a:endParaRPr lang="en-US" dirty="0"/>
          </a:p>
          <a:p>
            <a:endParaRPr lang="en-US" dirty="0"/>
          </a:p>
          <a:p>
            <a:endParaRPr lang="en-US" dirty="0"/>
          </a:p>
          <a:p>
            <a:pPr>
              <a:buNone/>
            </a:pPr>
            <a:endParaRPr lang="fr-F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158" y="3256553"/>
            <a:ext cx="5855125" cy="238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212" y="2636912"/>
            <a:ext cx="4435337"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cteur droit avec flèche 6"/>
          <p:cNvCxnSpPr/>
          <p:nvPr/>
        </p:nvCxnSpPr>
        <p:spPr bwMode="auto">
          <a:xfrm flipV="1">
            <a:off x="7342226" y="3212977"/>
            <a:ext cx="1247814" cy="473431"/>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195981894"/>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22308"/>
          </a:xfrm>
        </p:spPr>
        <p:txBody>
          <a:bodyPr/>
          <a:lstStyle/>
          <a:p>
            <a:r>
              <a:rPr b="1"/>
              <a:t>Le champ: </a:t>
            </a:r>
            <a:r>
              <a:rPr lang="fr-FR" b="1" dirty="0" err="1"/>
              <a:t>month</a:t>
            </a:r>
            <a:endParaRPr lang="fr-FR" b="1" dirty="0"/>
          </a:p>
        </p:txBody>
      </p:sp>
      <p:sp>
        <p:nvSpPr>
          <p:cNvPr id="3" name="Espace réservé du contenu 2"/>
          <p:cNvSpPr>
            <a:spLocks noGrp="1"/>
          </p:cNvSpPr>
          <p:nvPr>
            <p:ph idx="1"/>
          </p:nvPr>
        </p:nvSpPr>
        <p:spPr/>
        <p:txBody>
          <a:bodyPr/>
          <a:lstStyle/>
          <a:p>
            <a:r>
              <a:rPr lang="en-US" dirty="0"/>
              <a:t>&lt;input </a:t>
            </a:r>
            <a:r>
              <a:rPr lang="en-US" b="1" dirty="0">
                <a:solidFill>
                  <a:srgbClr val="FF0000"/>
                </a:solidFill>
              </a:rPr>
              <a:t>type="month" </a:t>
            </a:r>
            <a:r>
              <a:rPr lang="en-US" dirty="0"/>
              <a:t>name="</a:t>
            </a:r>
            <a:r>
              <a:rPr lang="en-US" dirty="0" err="1"/>
              <a:t>bdaymonth</a:t>
            </a:r>
            <a:r>
              <a:rPr lang="en-US" dirty="0"/>
              <a:t>" /&gt;</a:t>
            </a:r>
            <a:endParaRPr lang="fr-FR" dirty="0"/>
          </a:p>
          <a:p>
            <a:r>
              <a:rPr lang="fr-FR" dirty="0"/>
              <a:t>Idem date mais permet de choisir juste le mois</a:t>
            </a:r>
          </a:p>
          <a:p>
            <a:pPr>
              <a:buNone/>
            </a:pP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186" y="3429000"/>
            <a:ext cx="414111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083" y="3717032"/>
            <a:ext cx="6091743"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avec flèche 4"/>
          <p:cNvCxnSpPr/>
          <p:nvPr/>
        </p:nvCxnSpPr>
        <p:spPr bwMode="auto">
          <a:xfrm>
            <a:off x="5134556" y="3933056"/>
            <a:ext cx="767885"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47992326"/>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628" y="214290"/>
            <a:ext cx="9782801" cy="750869"/>
          </a:xfrm>
        </p:spPr>
        <p:txBody>
          <a:bodyPr/>
          <a:lstStyle/>
          <a:p>
            <a:r>
              <a:rPr b="1"/>
              <a:t>Le champ: </a:t>
            </a:r>
            <a:r>
              <a:rPr lang="fr-FR" b="1" dirty="0"/>
              <a:t>email</a:t>
            </a:r>
          </a:p>
        </p:txBody>
      </p:sp>
      <p:sp>
        <p:nvSpPr>
          <p:cNvPr id="3" name="Espace réservé du contenu 2"/>
          <p:cNvSpPr>
            <a:spLocks noGrp="1"/>
          </p:cNvSpPr>
          <p:nvPr>
            <p:ph idx="1"/>
          </p:nvPr>
        </p:nvSpPr>
        <p:spPr>
          <a:xfrm>
            <a:off x="719215" y="1447800"/>
            <a:ext cx="11326308" cy="4724400"/>
          </a:xfrm>
        </p:spPr>
        <p:txBody>
          <a:bodyPr>
            <a:normAutofit/>
          </a:bodyPr>
          <a:lstStyle/>
          <a:p>
            <a:r>
              <a:rPr lang="en-US" sz="2800" dirty="0"/>
              <a:t>E-mail: &lt;input </a:t>
            </a:r>
            <a:r>
              <a:rPr lang="en-US" sz="2800" b="1" dirty="0">
                <a:solidFill>
                  <a:srgbClr val="FF0000"/>
                </a:solidFill>
              </a:rPr>
              <a:t>type="email" </a:t>
            </a:r>
            <a:r>
              <a:rPr lang="en-US" sz="2800" dirty="0"/>
              <a:t>name="</a:t>
            </a:r>
            <a:r>
              <a:rPr lang="en-US" sz="2800" dirty="0" err="1"/>
              <a:t>useremail</a:t>
            </a:r>
            <a:r>
              <a:rPr lang="en-US" sz="2800" dirty="0"/>
              <a:t>" /&gt;</a:t>
            </a:r>
          </a:p>
          <a:p>
            <a:r>
              <a:rPr lang="en-US" sz="2800" dirty="0" err="1"/>
              <a:t>Intérêt</a:t>
            </a:r>
            <a:r>
              <a:rPr lang="en-US" sz="2800" dirty="0"/>
              <a:t> : </a:t>
            </a:r>
            <a:r>
              <a:rPr lang="en-US" sz="2800" dirty="0" err="1"/>
              <a:t>poppe</a:t>
            </a:r>
            <a:r>
              <a:rPr lang="en-US" sz="2800" dirty="0"/>
              <a:t> un clavier </a:t>
            </a:r>
            <a:r>
              <a:rPr lang="en-US" sz="2800" dirty="0" err="1"/>
              <a:t>contextualisé</a:t>
            </a:r>
            <a:r>
              <a:rPr lang="en-US" sz="2800" dirty="0"/>
              <a:t> </a:t>
            </a:r>
            <a:r>
              <a:rPr lang="en-US" sz="2800" dirty="0" err="1"/>
              <a:t>sur</a:t>
            </a:r>
            <a:r>
              <a:rPr lang="en-US" sz="2800" dirty="0"/>
              <a:t> mobile </a:t>
            </a:r>
            <a:r>
              <a:rPr lang="en-US" sz="2800" dirty="0" err="1"/>
              <a:t>ou</a:t>
            </a:r>
            <a:r>
              <a:rPr lang="en-US" sz="2800" dirty="0"/>
              <a:t> </a:t>
            </a:r>
            <a:r>
              <a:rPr lang="en-US" sz="2800" dirty="0" err="1"/>
              <a:t>tablette</a:t>
            </a:r>
            <a:endParaRPr lang="en-US" sz="2800" dirty="0"/>
          </a:p>
          <a:p>
            <a:endParaRPr lang="en-US" sz="28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172" y="3140968"/>
            <a:ext cx="3250353" cy="3657600"/>
          </a:xfrm>
          <a:prstGeom prst="rect">
            <a:avLst/>
          </a:prstGeom>
        </p:spPr>
      </p:pic>
    </p:spTree>
    <p:extLst>
      <p:ext uri="{BB962C8B-B14F-4D97-AF65-F5344CB8AC3E}">
        <p14:creationId xmlns:p14="http://schemas.microsoft.com/office/powerpoint/2010/main" val="1852646659"/>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Validation + messages d’erreurs. Parfois </a:t>
            </a:r>
            <a:r>
              <a:rPr lang="fr-FR" dirty="0" err="1"/>
              <a:t>tooltips</a:t>
            </a:r>
            <a:r>
              <a:rPr lang="fr-FR" dirty="0"/>
              <a:t> lors de la saisie</a:t>
            </a:r>
          </a:p>
          <a:p>
            <a:endParaRPr lang="fr-FR" dirty="0"/>
          </a:p>
          <a:p>
            <a:endParaRPr lang="fr-FR" dirty="0"/>
          </a:p>
          <a:p>
            <a:r>
              <a:rPr lang="fr-FR" dirty="0"/>
              <a:t>Et lors de la soumission</a:t>
            </a:r>
          </a:p>
          <a:p>
            <a:endParaRPr lang="fr-FR"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238" y="2651885"/>
            <a:ext cx="9352486" cy="1162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172" y="4581128"/>
            <a:ext cx="5375197" cy="133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a:spLocks noGrp="1"/>
          </p:cNvSpPr>
          <p:nvPr>
            <p:ph type="title"/>
          </p:nvPr>
        </p:nvSpPr>
        <p:spPr>
          <a:xfrm>
            <a:off x="1236628" y="320677"/>
            <a:ext cx="9782801" cy="750869"/>
          </a:xfrm>
        </p:spPr>
        <p:txBody>
          <a:bodyPr/>
          <a:lstStyle/>
          <a:p>
            <a:r>
              <a:rPr b="1"/>
              <a:t>Le champ: </a:t>
            </a:r>
            <a:r>
              <a:rPr lang="fr-FR" b="1" dirty="0"/>
              <a:t>email</a:t>
            </a:r>
          </a:p>
        </p:txBody>
      </p:sp>
    </p:spTree>
    <p:extLst>
      <p:ext uri="{BB962C8B-B14F-4D97-AF65-F5344CB8AC3E}">
        <p14:creationId xmlns:p14="http://schemas.microsoft.com/office/powerpoint/2010/main" val="3810638016"/>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50942" y="1571612"/>
            <a:ext cx="9118638" cy="4724400"/>
          </a:xfrm>
        </p:spPr>
        <p:txBody>
          <a:bodyPr>
            <a:normAutofit lnSpcReduction="10000"/>
          </a:bodyPr>
          <a:lstStyle/>
          <a:p>
            <a:pPr marL="0" indent="0">
              <a:buNone/>
            </a:pPr>
            <a:r>
              <a:rPr lang="fr-FR" sz="1600" dirty="0">
                <a:latin typeface="Courier New" pitchFamily="49" charset="0"/>
                <a:cs typeface="Courier New" pitchFamily="49" charset="0"/>
              </a:rPr>
              <a:t>&lt;!DOCTYPE html&gt;</a:t>
            </a:r>
            <a:br>
              <a:rPr lang="fr-FR" sz="1600" dirty="0">
                <a:latin typeface="Courier New" pitchFamily="49" charset="0"/>
                <a:cs typeface="Courier New" pitchFamily="49" charset="0"/>
              </a:rPr>
            </a:br>
            <a:r>
              <a:rPr lang="fr-FR" sz="1600" dirty="0">
                <a:latin typeface="Courier New" pitchFamily="49" charset="0"/>
                <a:cs typeface="Courier New" pitchFamily="49" charset="0"/>
              </a:rPr>
              <a:t>&lt;html&gt;</a:t>
            </a:r>
            <a:br>
              <a:rPr lang="fr-FR" sz="1600" dirty="0">
                <a:latin typeface="Courier New" pitchFamily="49" charset="0"/>
                <a:cs typeface="Courier New" pitchFamily="49" charset="0"/>
              </a:rPr>
            </a:br>
            <a:r>
              <a:rPr lang="fr-FR" sz="1600" dirty="0">
                <a:latin typeface="Courier New" pitchFamily="49" charset="0"/>
                <a:cs typeface="Courier New" pitchFamily="49" charset="0"/>
              </a:rPr>
              <a:t>&lt;</a:t>
            </a:r>
            <a:r>
              <a:rPr lang="fr-FR" sz="1600" dirty="0" err="1">
                <a:latin typeface="Courier New" pitchFamily="49" charset="0"/>
                <a:cs typeface="Courier New" pitchFamily="49" charset="0"/>
              </a:rPr>
              <a:t>head</a:t>
            </a:r>
            <a:r>
              <a:rPr lang="fr-FR" sz="1600" dirty="0">
                <a:latin typeface="Courier New" pitchFamily="49" charset="0"/>
                <a:cs typeface="Courier New" pitchFamily="49" charset="0"/>
              </a:rPr>
              <a:t>&gt;</a:t>
            </a:r>
            <a:br>
              <a:rPr lang="fr-FR" sz="1600" dirty="0">
                <a:latin typeface="Courier New" pitchFamily="49" charset="0"/>
                <a:cs typeface="Courier New" pitchFamily="49" charset="0"/>
              </a:rPr>
            </a:br>
            <a:r>
              <a:rPr lang="fr-FR" sz="1600" dirty="0">
                <a:latin typeface="Courier New" pitchFamily="49" charset="0"/>
                <a:cs typeface="Courier New" pitchFamily="49" charset="0"/>
              </a:rPr>
              <a:t>&lt;style&gt;</a:t>
            </a:r>
            <a:br>
              <a:rPr lang="fr-FR" sz="1600" dirty="0">
                <a:latin typeface="Courier New" pitchFamily="49" charset="0"/>
                <a:cs typeface="Courier New" pitchFamily="49" charset="0"/>
              </a:rPr>
            </a:br>
            <a:r>
              <a:rPr lang="fr-FR" sz="1600" dirty="0">
                <a:latin typeface="Courier New" pitchFamily="49" charset="0"/>
                <a:cs typeface="Courier New" pitchFamily="49" charset="0"/>
              </a:rPr>
              <a:t>  </a:t>
            </a:r>
            <a:r>
              <a:rPr lang="fr-FR" sz="1600" b="1" dirty="0">
                <a:solidFill>
                  <a:srgbClr val="FF0000"/>
                </a:solidFill>
                <a:latin typeface="Courier New" pitchFamily="49" charset="0"/>
                <a:cs typeface="Courier New" pitchFamily="49" charset="0"/>
              </a:rPr>
              <a:t>[</a:t>
            </a:r>
            <a:r>
              <a:rPr lang="fr-FR" sz="1600" b="1" dirty="0" err="1">
                <a:solidFill>
                  <a:srgbClr val="FF0000"/>
                </a:solidFill>
                <a:latin typeface="Courier New" pitchFamily="49" charset="0"/>
                <a:cs typeface="Courier New" pitchFamily="49" charset="0"/>
              </a:rPr>
              <a:t>required</a:t>
            </a:r>
            <a:r>
              <a:rPr lang="fr-FR" sz="1600" b="1" dirty="0">
                <a:solidFill>
                  <a:srgbClr val="FF0000"/>
                </a:solidFill>
                <a:latin typeface="Courier New" pitchFamily="49" charset="0"/>
                <a:cs typeface="Courier New" pitchFamily="49" charset="0"/>
              </a:rPr>
              <a:t>] </a:t>
            </a:r>
            <a:r>
              <a:rPr lang="fr-FR" sz="1600" dirty="0">
                <a:latin typeface="Courier New" pitchFamily="49" charset="0"/>
                <a:cs typeface="Courier New" pitchFamily="49" charset="0"/>
              </a:rPr>
              <a:t>{</a:t>
            </a:r>
            <a:br>
              <a:rPr lang="fr-FR" sz="1600" dirty="0">
                <a:latin typeface="Courier New" pitchFamily="49" charset="0"/>
                <a:cs typeface="Courier New" pitchFamily="49" charset="0"/>
              </a:rPr>
            </a:br>
            <a:r>
              <a:rPr lang="fr-FR" sz="1600" dirty="0">
                <a:latin typeface="Courier New" pitchFamily="49" charset="0"/>
                <a:cs typeface="Courier New" pitchFamily="49" charset="0"/>
              </a:rPr>
              <a:t>     border-</a:t>
            </a:r>
            <a:r>
              <a:rPr lang="fr-FR" sz="1600" dirty="0" err="1">
                <a:latin typeface="Courier New" pitchFamily="49" charset="0"/>
                <a:cs typeface="Courier New" pitchFamily="49" charset="0"/>
              </a:rPr>
              <a:t>color</a:t>
            </a:r>
            <a:r>
              <a:rPr lang="fr-FR" sz="1600" dirty="0">
                <a:latin typeface="Courier New" pitchFamily="49" charset="0"/>
                <a:cs typeface="Courier New" pitchFamily="49" charset="0"/>
              </a:rPr>
              <a:t>: #88a;</a:t>
            </a:r>
            <a:br>
              <a:rPr lang="fr-FR" sz="1600" dirty="0">
                <a:latin typeface="Courier New" pitchFamily="49" charset="0"/>
                <a:cs typeface="Courier New" pitchFamily="49" charset="0"/>
              </a:rPr>
            </a:br>
            <a:r>
              <a:rPr lang="fr-FR" sz="1600" dirty="0">
                <a:latin typeface="Courier New" pitchFamily="49" charset="0"/>
                <a:cs typeface="Courier New" pitchFamily="49" charset="0"/>
              </a:rPr>
              <a:t>     -</a:t>
            </a:r>
            <a:r>
              <a:rPr lang="fr-FR" sz="1600" dirty="0" err="1">
                <a:latin typeface="Courier New" pitchFamily="49" charset="0"/>
                <a:cs typeface="Courier New" pitchFamily="49" charset="0"/>
              </a:rPr>
              <a:t>webkit</a:t>
            </a:r>
            <a:r>
              <a:rPr lang="fr-FR" sz="1600" dirty="0">
                <a:latin typeface="Courier New" pitchFamily="49" charset="0"/>
                <a:cs typeface="Courier New" pitchFamily="49" charset="0"/>
              </a:rPr>
              <a:t>-box-</a:t>
            </a:r>
            <a:r>
              <a:rPr lang="fr-FR" sz="1600" dirty="0" err="1">
                <a:latin typeface="Courier New" pitchFamily="49" charset="0"/>
                <a:cs typeface="Courier New" pitchFamily="49" charset="0"/>
              </a:rPr>
              <a:t>shadow</a:t>
            </a:r>
            <a:r>
              <a:rPr lang="fr-FR" sz="1600" dirty="0">
                <a:latin typeface="Courier New" pitchFamily="49" charset="0"/>
                <a:cs typeface="Courier New" pitchFamily="49" charset="0"/>
              </a:rPr>
              <a:t>: 0 0 10px </a:t>
            </a:r>
            <a:r>
              <a:rPr lang="fr-FR" sz="1600" dirty="0" err="1">
                <a:latin typeface="Courier New" pitchFamily="49" charset="0"/>
                <a:cs typeface="Courier New" pitchFamily="49" charset="0"/>
              </a:rPr>
              <a:t>rgba</a:t>
            </a:r>
            <a:r>
              <a:rPr lang="fr-FR" sz="1600" dirty="0">
                <a:latin typeface="Courier New" pitchFamily="49" charset="0"/>
                <a:cs typeface="Courier New" pitchFamily="49" charset="0"/>
              </a:rPr>
              <a:t>(0, 0, 255, .8);</a:t>
            </a:r>
            <a:br>
              <a:rPr lang="fr-FR" sz="1600" dirty="0">
                <a:latin typeface="Courier New" pitchFamily="49" charset="0"/>
                <a:cs typeface="Courier New" pitchFamily="49" charset="0"/>
              </a:rPr>
            </a:br>
            <a:r>
              <a:rPr lang="fr-FR" sz="1600" dirty="0">
                <a:latin typeface="Courier New" pitchFamily="49" charset="0"/>
                <a:cs typeface="Courier New" pitchFamily="49" charset="0"/>
              </a:rPr>
              <a:t>  }</a:t>
            </a:r>
          </a:p>
          <a:p>
            <a:pPr marL="0" indent="0">
              <a:buNone/>
            </a:pPr>
            <a:r>
              <a:rPr lang="fr-FR" sz="1600" dirty="0">
                <a:latin typeface="Courier New" pitchFamily="49" charset="0"/>
                <a:cs typeface="Courier New" pitchFamily="49" charset="0"/>
              </a:rPr>
              <a:t>  </a:t>
            </a:r>
            <a:r>
              <a:rPr lang="fr-FR" sz="1600" b="1" dirty="0">
                <a:solidFill>
                  <a:srgbClr val="FF0000"/>
                </a:solidFill>
                <a:latin typeface="Courier New" pitchFamily="49" charset="0"/>
                <a:cs typeface="Courier New" pitchFamily="49" charset="0"/>
              </a:rPr>
              <a:t>:</a:t>
            </a:r>
            <a:r>
              <a:rPr lang="fr-FR" sz="1600" b="1" dirty="0" err="1">
                <a:solidFill>
                  <a:srgbClr val="FF0000"/>
                </a:solidFill>
                <a:latin typeface="Courier New" pitchFamily="49" charset="0"/>
                <a:cs typeface="Courier New" pitchFamily="49" charset="0"/>
              </a:rPr>
              <a:t>invalid</a:t>
            </a:r>
            <a:r>
              <a:rPr lang="fr-FR" sz="1600" b="1" dirty="0">
                <a:solidFill>
                  <a:srgbClr val="FF0000"/>
                </a:solidFill>
                <a:latin typeface="Courier New" pitchFamily="49" charset="0"/>
                <a:cs typeface="Courier New" pitchFamily="49" charset="0"/>
              </a:rPr>
              <a:t> </a:t>
            </a:r>
            <a:r>
              <a:rPr lang="fr-FR" sz="1600" dirty="0">
                <a:latin typeface="Courier New" pitchFamily="49" charset="0"/>
                <a:cs typeface="Courier New" pitchFamily="49" charset="0"/>
              </a:rPr>
              <a:t>{</a:t>
            </a:r>
            <a:br>
              <a:rPr lang="fr-FR" sz="1600" dirty="0">
                <a:latin typeface="Courier New" pitchFamily="49" charset="0"/>
                <a:cs typeface="Courier New" pitchFamily="49" charset="0"/>
              </a:rPr>
            </a:br>
            <a:r>
              <a:rPr lang="fr-FR" sz="1600" dirty="0">
                <a:latin typeface="Courier New" pitchFamily="49" charset="0"/>
                <a:cs typeface="Courier New" pitchFamily="49" charset="0"/>
              </a:rPr>
              <a:t>     border-</a:t>
            </a:r>
            <a:r>
              <a:rPr lang="fr-FR" sz="1600" dirty="0" err="1">
                <a:latin typeface="Courier New" pitchFamily="49" charset="0"/>
                <a:cs typeface="Courier New" pitchFamily="49" charset="0"/>
              </a:rPr>
              <a:t>color</a:t>
            </a:r>
            <a:r>
              <a:rPr lang="fr-FR" sz="1600" dirty="0">
                <a:latin typeface="Courier New" pitchFamily="49" charset="0"/>
                <a:cs typeface="Courier New" pitchFamily="49" charset="0"/>
              </a:rPr>
              <a:t>: #e88;</a:t>
            </a:r>
            <a:br>
              <a:rPr lang="fr-FR" sz="1600" dirty="0">
                <a:latin typeface="Courier New" pitchFamily="49" charset="0"/>
                <a:cs typeface="Courier New" pitchFamily="49" charset="0"/>
              </a:rPr>
            </a:br>
            <a:r>
              <a:rPr lang="fr-FR" sz="1600" dirty="0">
                <a:latin typeface="Courier New" pitchFamily="49" charset="0"/>
                <a:cs typeface="Courier New" pitchFamily="49" charset="0"/>
              </a:rPr>
              <a:t>     -</a:t>
            </a:r>
            <a:r>
              <a:rPr lang="fr-FR" sz="1600" dirty="0" err="1">
                <a:latin typeface="Courier New" pitchFamily="49" charset="0"/>
                <a:cs typeface="Courier New" pitchFamily="49" charset="0"/>
              </a:rPr>
              <a:t>webkit</a:t>
            </a:r>
            <a:r>
              <a:rPr lang="fr-FR" sz="1600" dirty="0">
                <a:latin typeface="Courier New" pitchFamily="49" charset="0"/>
                <a:cs typeface="Courier New" pitchFamily="49" charset="0"/>
              </a:rPr>
              <a:t>-box-</a:t>
            </a:r>
            <a:r>
              <a:rPr lang="fr-FR" sz="1600" dirty="0" err="1">
                <a:latin typeface="Courier New" pitchFamily="49" charset="0"/>
                <a:cs typeface="Courier New" pitchFamily="49" charset="0"/>
              </a:rPr>
              <a:t>shadow</a:t>
            </a:r>
            <a:r>
              <a:rPr lang="fr-FR" sz="1600" dirty="0">
                <a:latin typeface="Courier New" pitchFamily="49" charset="0"/>
                <a:cs typeface="Courier New" pitchFamily="49" charset="0"/>
              </a:rPr>
              <a:t>: 0 0 10px </a:t>
            </a:r>
            <a:r>
              <a:rPr lang="fr-FR" sz="1600" dirty="0" err="1">
                <a:latin typeface="Courier New" pitchFamily="49" charset="0"/>
                <a:cs typeface="Courier New" pitchFamily="49" charset="0"/>
              </a:rPr>
              <a:t>rgba</a:t>
            </a:r>
            <a:r>
              <a:rPr lang="fr-FR" sz="1600" dirty="0">
                <a:latin typeface="Courier New" pitchFamily="49" charset="0"/>
                <a:cs typeface="Courier New" pitchFamily="49" charset="0"/>
              </a:rPr>
              <a:t>(255, 0, 0, .8);</a:t>
            </a:r>
            <a:br>
              <a:rPr lang="fr-FR" sz="1600" dirty="0">
                <a:latin typeface="Courier New" pitchFamily="49" charset="0"/>
                <a:cs typeface="Courier New" pitchFamily="49" charset="0"/>
              </a:rPr>
            </a:br>
            <a:r>
              <a:rPr lang="fr-FR" sz="1600" dirty="0">
                <a:latin typeface="Courier New" pitchFamily="49" charset="0"/>
                <a:cs typeface="Courier New" pitchFamily="49" charset="0"/>
              </a:rPr>
              <a:t>}</a:t>
            </a:r>
            <a:br>
              <a:rPr lang="fr-FR" sz="1600" dirty="0">
                <a:latin typeface="Courier New" pitchFamily="49" charset="0"/>
                <a:cs typeface="Courier New" pitchFamily="49" charset="0"/>
              </a:rPr>
            </a:br>
            <a:r>
              <a:rPr lang="fr-FR" sz="1600" dirty="0">
                <a:latin typeface="Courier New" pitchFamily="49" charset="0"/>
                <a:cs typeface="Courier New" pitchFamily="49" charset="0"/>
              </a:rPr>
              <a:t>&lt;/style&gt;</a:t>
            </a:r>
            <a:br>
              <a:rPr lang="fr-FR" sz="1600" dirty="0">
                <a:latin typeface="Courier New" pitchFamily="49" charset="0"/>
                <a:cs typeface="Courier New" pitchFamily="49" charset="0"/>
              </a:rPr>
            </a:br>
            <a:r>
              <a:rPr lang="fr-FR" sz="1600" dirty="0">
                <a:latin typeface="Courier New" pitchFamily="49" charset="0"/>
                <a:cs typeface="Courier New" pitchFamily="49" charset="0"/>
              </a:rPr>
              <a:t>&lt;/</a:t>
            </a:r>
            <a:r>
              <a:rPr lang="fr-FR" sz="1600" dirty="0" err="1">
                <a:latin typeface="Courier New" pitchFamily="49" charset="0"/>
                <a:cs typeface="Courier New" pitchFamily="49" charset="0"/>
              </a:rPr>
              <a:t>head</a:t>
            </a:r>
            <a:r>
              <a:rPr lang="fr-FR" sz="1600" dirty="0">
                <a:latin typeface="Courier New" pitchFamily="49" charset="0"/>
                <a:cs typeface="Courier New" pitchFamily="49" charset="0"/>
              </a:rPr>
              <a:t>&gt;</a:t>
            </a:r>
            <a:br>
              <a:rPr lang="fr-FR" sz="1600" dirty="0">
                <a:latin typeface="Courier New" pitchFamily="49" charset="0"/>
                <a:cs typeface="Courier New" pitchFamily="49" charset="0"/>
              </a:rPr>
            </a:br>
            <a:r>
              <a:rPr lang="fr-FR" sz="1600" dirty="0">
                <a:latin typeface="Courier New" pitchFamily="49" charset="0"/>
                <a:cs typeface="Courier New" pitchFamily="49" charset="0"/>
              </a:rPr>
              <a:t>&lt;body&gt;</a:t>
            </a:r>
            <a:br>
              <a:rPr lang="fr-FR" sz="1600" dirty="0">
                <a:latin typeface="Courier New" pitchFamily="49" charset="0"/>
                <a:cs typeface="Courier New" pitchFamily="49" charset="0"/>
              </a:rPr>
            </a:br>
            <a:r>
              <a:rPr lang="fr-FR" sz="1600" dirty="0">
                <a:latin typeface="Courier New" pitchFamily="49" charset="0"/>
                <a:cs typeface="Courier New" pitchFamily="49" charset="0"/>
              </a:rPr>
              <a:t>&lt;</a:t>
            </a:r>
            <a:r>
              <a:rPr lang="fr-FR" sz="1600" dirty="0" err="1">
                <a:latin typeface="Courier New" pitchFamily="49" charset="0"/>
                <a:cs typeface="Courier New" pitchFamily="49" charset="0"/>
              </a:rPr>
              <a:t>form</a:t>
            </a:r>
            <a:r>
              <a:rPr lang="fr-FR" sz="1600" dirty="0">
                <a:latin typeface="Courier New" pitchFamily="49" charset="0"/>
                <a:cs typeface="Courier New" pitchFamily="49" charset="0"/>
              </a:rPr>
              <a:t> action="demo_form.asp"&gt;</a:t>
            </a:r>
            <a:br>
              <a:rPr lang="fr-FR" sz="1600" dirty="0">
                <a:latin typeface="Courier New" pitchFamily="49" charset="0"/>
                <a:cs typeface="Courier New" pitchFamily="49" charset="0"/>
              </a:rPr>
            </a:br>
            <a:r>
              <a:rPr lang="fr-FR" sz="1600" dirty="0">
                <a:latin typeface="Courier New" pitchFamily="49" charset="0"/>
                <a:cs typeface="Courier New" pitchFamily="49" charset="0"/>
              </a:rPr>
              <a:t>    Email: </a:t>
            </a:r>
            <a:r>
              <a:rPr lang="fr-FR" sz="1600" b="1" dirty="0">
                <a:solidFill>
                  <a:srgbClr val="FF0000"/>
                </a:solidFill>
                <a:latin typeface="Courier New" pitchFamily="49" charset="0"/>
                <a:cs typeface="Courier New" pitchFamily="49" charset="0"/>
              </a:rPr>
              <a:t>&lt;input type="email" </a:t>
            </a:r>
            <a:r>
              <a:rPr lang="fr-FR" sz="1600" b="1" dirty="0" err="1">
                <a:solidFill>
                  <a:srgbClr val="FF0000"/>
                </a:solidFill>
                <a:latin typeface="Courier New" pitchFamily="49" charset="0"/>
                <a:cs typeface="Courier New" pitchFamily="49" charset="0"/>
              </a:rPr>
              <a:t>name</a:t>
            </a:r>
            <a:r>
              <a:rPr lang="fr-FR" sz="1600" b="1" dirty="0">
                <a:solidFill>
                  <a:srgbClr val="FF0000"/>
                </a:solidFill>
                <a:latin typeface="Courier New" pitchFamily="49" charset="0"/>
                <a:cs typeface="Courier New" pitchFamily="49" charset="0"/>
              </a:rPr>
              <a:t>="email" /&gt;</a:t>
            </a:r>
            <a:br>
              <a:rPr lang="fr-FR" sz="1600" dirty="0">
                <a:latin typeface="Courier New" pitchFamily="49" charset="0"/>
                <a:cs typeface="Courier New" pitchFamily="49" charset="0"/>
              </a:rPr>
            </a:br>
            <a:r>
              <a:rPr lang="fr-FR" sz="1600" dirty="0">
                <a:latin typeface="Courier New" pitchFamily="49" charset="0"/>
                <a:cs typeface="Courier New" pitchFamily="49" charset="0"/>
              </a:rPr>
              <a:t>    &lt;input type="</a:t>
            </a:r>
            <a:r>
              <a:rPr lang="fr-FR" sz="1600" dirty="0" err="1">
                <a:latin typeface="Courier New" pitchFamily="49" charset="0"/>
                <a:cs typeface="Courier New" pitchFamily="49" charset="0"/>
              </a:rPr>
              <a:t>submit</a:t>
            </a:r>
            <a:r>
              <a:rPr lang="fr-FR" sz="1600" dirty="0">
                <a:latin typeface="Courier New" pitchFamily="49" charset="0"/>
                <a:cs typeface="Courier New" pitchFamily="49" charset="0"/>
              </a:rPr>
              <a:t>" /&gt;</a:t>
            </a:r>
            <a:br>
              <a:rPr lang="fr-FR" sz="1600" dirty="0">
                <a:latin typeface="Courier New" pitchFamily="49" charset="0"/>
                <a:cs typeface="Courier New" pitchFamily="49" charset="0"/>
              </a:rPr>
            </a:br>
            <a:r>
              <a:rPr lang="fr-FR" sz="1600" dirty="0">
                <a:latin typeface="Courier New" pitchFamily="49" charset="0"/>
                <a:cs typeface="Courier New" pitchFamily="49" charset="0"/>
              </a:rPr>
              <a:t>&lt;/</a:t>
            </a:r>
            <a:r>
              <a:rPr lang="fr-FR" sz="1600" dirty="0" err="1">
                <a:latin typeface="Courier New" pitchFamily="49" charset="0"/>
                <a:cs typeface="Courier New" pitchFamily="49" charset="0"/>
              </a:rPr>
              <a:t>form</a:t>
            </a:r>
            <a:r>
              <a:rPr lang="fr-FR" sz="1600" dirty="0">
                <a:latin typeface="Courier New" pitchFamily="49" charset="0"/>
                <a:cs typeface="Courier New" pitchFamily="49" charset="0"/>
              </a:rPr>
              <a:t>&gt;</a:t>
            </a:r>
            <a:br>
              <a:rPr lang="fr-FR" sz="1600" dirty="0">
                <a:latin typeface="Courier New" pitchFamily="49" charset="0"/>
                <a:cs typeface="Courier New" pitchFamily="49" charset="0"/>
              </a:rPr>
            </a:br>
            <a:r>
              <a:rPr lang="fr-FR" sz="1600" dirty="0">
                <a:latin typeface="Courier New" pitchFamily="49" charset="0"/>
                <a:cs typeface="Courier New" pitchFamily="49" charset="0"/>
              </a:rPr>
              <a:t>&lt;/body&gt;</a:t>
            </a:r>
            <a:br>
              <a:rPr lang="fr-FR" sz="1600" dirty="0">
                <a:latin typeface="Courier New" pitchFamily="49" charset="0"/>
                <a:cs typeface="Courier New" pitchFamily="49" charset="0"/>
              </a:rPr>
            </a:br>
            <a:r>
              <a:rPr lang="fr-FR" sz="1600" dirty="0">
                <a:latin typeface="Courier New" pitchFamily="49" charset="0"/>
                <a:cs typeface="Courier New" pitchFamily="49" charset="0"/>
              </a:rPr>
              <a:t>&lt;/html&gt;</a:t>
            </a:r>
          </a:p>
          <a:p>
            <a:pPr marL="0" indent="0">
              <a:buNone/>
            </a:pPr>
            <a:endParaRPr lang="fr-FR" sz="1600" dirty="0">
              <a:latin typeface="Courier New" pitchFamily="49" charset="0"/>
              <a:cs typeface="Courier New" pitchFamily="49" charset="0"/>
            </a:endParaRPr>
          </a:p>
        </p:txBody>
      </p:sp>
      <p:sp>
        <p:nvSpPr>
          <p:cNvPr id="5" name="Titre 1"/>
          <p:cNvSpPr>
            <a:spLocks noGrp="1"/>
          </p:cNvSpPr>
          <p:nvPr>
            <p:ph type="title"/>
          </p:nvPr>
        </p:nvSpPr>
        <p:spPr>
          <a:xfrm>
            <a:off x="1236628" y="214290"/>
            <a:ext cx="9782801" cy="750869"/>
          </a:xfrm>
        </p:spPr>
        <p:txBody>
          <a:bodyPr/>
          <a:lstStyle/>
          <a:p>
            <a:r>
              <a:rPr b="1"/>
              <a:t>Le champ: </a:t>
            </a:r>
            <a:r>
              <a:rPr lang="fr-FR" b="1" dirty="0"/>
              <a:t>email</a:t>
            </a:r>
          </a:p>
        </p:txBody>
      </p:sp>
    </p:spTree>
    <p:extLst>
      <p:ext uri="{BB962C8B-B14F-4D97-AF65-F5344CB8AC3E}">
        <p14:creationId xmlns:p14="http://schemas.microsoft.com/office/powerpoint/2010/main" val="320473046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50870"/>
          </a:xfrm>
        </p:spPr>
        <p:txBody>
          <a:bodyPr/>
          <a:lstStyle/>
          <a:p>
            <a:r>
              <a:rPr lang="fr-FR" b="1" dirty="0"/>
              <a:t>Evolution du web</a:t>
            </a:r>
            <a:endParaRPr lang="fr-FR" dirty="0"/>
          </a:p>
        </p:txBody>
      </p:sp>
      <p:sp>
        <p:nvSpPr>
          <p:cNvPr id="3" name="Espace réservé du contenu 2"/>
          <p:cNvSpPr>
            <a:spLocks noGrp="1"/>
          </p:cNvSpPr>
          <p:nvPr>
            <p:ph idx="1"/>
          </p:nvPr>
        </p:nvSpPr>
        <p:spPr>
          <a:xfrm>
            <a:off x="1593436" y="1071578"/>
            <a:ext cx="9782801" cy="5429256"/>
          </a:xfrm>
        </p:spPr>
        <p:txBody>
          <a:bodyPr>
            <a:noAutofit/>
          </a:bodyPr>
          <a:lstStyle/>
          <a:p>
            <a:pPr marL="82550" indent="0">
              <a:buNone/>
            </a:pPr>
            <a:r>
              <a:rPr lang="fr-FR" dirty="0"/>
              <a:t>• WEB 0 (1980-1990)</a:t>
            </a:r>
          </a:p>
          <a:p>
            <a:pPr marL="82550" indent="0">
              <a:lnSpc>
                <a:spcPct val="100000"/>
              </a:lnSpc>
              <a:spcBef>
                <a:spcPts val="0"/>
              </a:spcBef>
              <a:buNone/>
            </a:pPr>
            <a:r>
              <a:rPr lang="fr-FR" dirty="0"/>
              <a:t>	– Pages web statique (HTML)</a:t>
            </a:r>
            <a:br>
              <a:rPr lang="fr-FR" dirty="0"/>
            </a:br>
            <a:r>
              <a:rPr lang="fr-FR" dirty="0"/>
              <a:t>• WEB 1 (1990-2000)</a:t>
            </a:r>
          </a:p>
          <a:p>
            <a:pPr marL="82550" indent="0">
              <a:lnSpc>
                <a:spcPct val="100000"/>
              </a:lnSpc>
              <a:spcBef>
                <a:spcPts val="0"/>
              </a:spcBef>
              <a:buNone/>
            </a:pPr>
            <a:r>
              <a:rPr lang="fr-FR" dirty="0"/>
              <a:t>	– Pages web dynamique (HTML+«PHP,ASP,JSP»+BD)</a:t>
            </a:r>
            <a:br>
              <a:rPr lang="fr-FR" dirty="0"/>
            </a:br>
            <a:r>
              <a:rPr lang="fr-FR" dirty="0"/>
              <a:t>• WEB 2 (2000-2010)</a:t>
            </a:r>
          </a:p>
          <a:p>
            <a:pPr marL="900113" indent="0">
              <a:lnSpc>
                <a:spcPct val="100000"/>
              </a:lnSpc>
              <a:spcBef>
                <a:spcPts val="0"/>
              </a:spcBef>
              <a:buNone/>
            </a:pPr>
            <a:r>
              <a:rPr lang="fr-FR" dirty="0"/>
              <a:t>– Pages web dynamique + Nouvelle interactivité  (AJAX+RSS)</a:t>
            </a:r>
          </a:p>
          <a:p>
            <a:pPr marL="82550" indent="0">
              <a:lnSpc>
                <a:spcPct val="100000"/>
              </a:lnSpc>
              <a:spcBef>
                <a:spcPts val="0"/>
              </a:spcBef>
              <a:buNone/>
            </a:pPr>
            <a:r>
              <a:rPr lang="fr-FR" dirty="0"/>
              <a:t>• WEB 3 (2010-…)</a:t>
            </a:r>
          </a:p>
          <a:p>
            <a:pPr marL="82550" indent="0">
              <a:lnSpc>
                <a:spcPct val="100000"/>
              </a:lnSpc>
              <a:spcBef>
                <a:spcPts val="0"/>
              </a:spcBef>
              <a:buNone/>
            </a:pPr>
            <a:r>
              <a:rPr lang="fr-FR" dirty="0"/>
              <a:t>	– Mobilité (applications disponibles sur tout type de</a:t>
            </a:r>
            <a:br>
              <a:rPr lang="fr-FR" dirty="0"/>
            </a:br>
            <a:r>
              <a:rPr lang="fr-FR" dirty="0"/>
              <a:t>support et notamment les mobiles </a:t>
            </a:r>
            <a:r>
              <a:rPr lang="fr-FR" dirty="0" err="1"/>
              <a:t>devices</a:t>
            </a:r>
            <a:r>
              <a:rPr lang="fr-FR" dirty="0"/>
              <a:t>)</a:t>
            </a:r>
          </a:p>
          <a:p>
            <a:pPr marL="82550" indent="0">
              <a:lnSpc>
                <a:spcPct val="100000"/>
              </a:lnSpc>
              <a:spcBef>
                <a:spcPts val="0"/>
              </a:spcBef>
              <a:buNone/>
            </a:pPr>
            <a:r>
              <a:rPr lang="fr-FR" dirty="0"/>
              <a:t>	– HTML5 + CSS3 + </a:t>
            </a:r>
            <a:r>
              <a:rPr lang="fr-FR" dirty="0" err="1"/>
              <a:t>Frameworks</a:t>
            </a:r>
            <a:r>
              <a:rPr lang="fr-FR" dirty="0"/>
              <a:t>,…..</a:t>
            </a:r>
            <a:r>
              <a:rPr lang="fr-FR" sz="1600" dirty="0"/>
              <a:t> </a:t>
            </a:r>
            <a:br>
              <a:rPr lang="fr-FR" sz="1600" dirty="0"/>
            </a:br>
            <a:endParaRPr lang="fr-FR"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t>attribut multiple:</a:t>
            </a:r>
          </a:p>
          <a:p>
            <a:r>
              <a:rPr lang="fr-FR" dirty="0"/>
              <a:t>On peut spécifier une liste de valeurs possibles</a:t>
            </a:r>
          </a:p>
          <a:p>
            <a:r>
              <a:rPr lang="fr-FR" dirty="0"/>
              <a:t>Prend en compte la validation</a:t>
            </a:r>
          </a:p>
          <a:p>
            <a:pPr marL="0" indent="0">
              <a:buNone/>
            </a:pPr>
            <a:r>
              <a:rPr lang="fr-FR" dirty="0"/>
              <a:t>&lt;input type="email" </a:t>
            </a:r>
            <a:r>
              <a:rPr lang="fr-FR" b="1" dirty="0">
                <a:solidFill>
                  <a:srgbClr val="FF0000"/>
                </a:solidFill>
              </a:rPr>
              <a:t>multiple value="foo@bar.org, bob@sponge.org"</a:t>
            </a:r>
            <a:r>
              <a:rPr lang="fr-FR" dirty="0"/>
              <a:t>&gt;</a:t>
            </a:r>
          </a:p>
        </p:txBody>
      </p:sp>
      <p:sp>
        <p:nvSpPr>
          <p:cNvPr id="4" name="Titre 1"/>
          <p:cNvSpPr txBox="1">
            <a:spLocks/>
          </p:cNvSpPr>
          <p:nvPr/>
        </p:nvSpPr>
        <p:spPr>
          <a:xfrm>
            <a:off x="1236628" y="357166"/>
            <a:ext cx="9782801" cy="75086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1" i="0" u="none" strike="noStrike" kern="1200" cap="none" spc="0" normalizeH="0" baseline="0" noProof="0" dirty="0">
                <a:ln>
                  <a:noFill/>
                </a:ln>
                <a:solidFill>
                  <a:schemeClr val="tx1">
                    <a:lumMod val="75000"/>
                  </a:schemeClr>
                </a:solidFill>
                <a:effectLst/>
                <a:uLnTx/>
                <a:uFillTx/>
                <a:latin typeface="+mj-lt"/>
                <a:ea typeface="+mj-ea"/>
                <a:cs typeface="+mj-cs"/>
              </a:rPr>
              <a:t>Le champ: email</a:t>
            </a:r>
          </a:p>
        </p:txBody>
      </p:sp>
    </p:spTree>
    <p:extLst>
      <p:ext uri="{BB962C8B-B14F-4D97-AF65-F5344CB8AC3E}">
        <p14:creationId xmlns:p14="http://schemas.microsoft.com/office/powerpoint/2010/main" val="3359858891"/>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22308"/>
          </a:xfrm>
        </p:spPr>
        <p:txBody>
          <a:bodyPr/>
          <a:lstStyle/>
          <a:p>
            <a:r>
              <a:rPr b="1"/>
              <a:t>Le champ: </a:t>
            </a:r>
            <a:r>
              <a:rPr lang="fr-FR" b="1" dirty="0" err="1"/>
              <a:t>number</a:t>
            </a:r>
            <a:endParaRPr lang="fr-FR" b="1" dirty="0"/>
          </a:p>
        </p:txBody>
      </p:sp>
      <p:sp>
        <p:nvSpPr>
          <p:cNvPr id="3" name="Espace réservé du contenu 2"/>
          <p:cNvSpPr>
            <a:spLocks noGrp="1"/>
          </p:cNvSpPr>
          <p:nvPr>
            <p:ph idx="1"/>
          </p:nvPr>
        </p:nvSpPr>
        <p:spPr>
          <a:xfrm>
            <a:off x="914162" y="1500174"/>
            <a:ext cx="10665222" cy="4724400"/>
          </a:xfrm>
        </p:spPr>
        <p:txBody>
          <a:bodyPr>
            <a:normAutofit/>
          </a:bodyPr>
          <a:lstStyle/>
          <a:p>
            <a:r>
              <a:rPr lang="en-US" dirty="0"/>
              <a:t>&lt;input </a:t>
            </a:r>
            <a:r>
              <a:rPr lang="en-US" b="1" dirty="0">
                <a:solidFill>
                  <a:srgbClr val="FF0000"/>
                </a:solidFill>
              </a:rPr>
              <a:t>type="number" </a:t>
            </a:r>
            <a:r>
              <a:rPr lang="en-US" dirty="0"/>
              <a:t>name="quantity" min="1" max="5" /&gt;</a:t>
            </a:r>
          </a:p>
          <a:p>
            <a:endParaRPr lang="en-US" dirty="0"/>
          </a:p>
          <a:p>
            <a:r>
              <a:rPr lang="en-US" dirty="0" err="1"/>
              <a:t>Attributs</a:t>
            </a:r>
            <a:r>
              <a:rPr lang="en-US" dirty="0"/>
              <a:t> </a:t>
            </a:r>
            <a:r>
              <a:rPr lang="en-US" dirty="0" err="1"/>
              <a:t>possibles</a:t>
            </a:r>
            <a:r>
              <a:rPr lang="en-US" dirty="0"/>
              <a:t> : max, min, step, value (</a:t>
            </a:r>
            <a:r>
              <a:rPr lang="en-US" dirty="0" err="1"/>
              <a:t>valeur</a:t>
            </a:r>
            <a:r>
              <a:rPr lang="en-US" dirty="0"/>
              <a:t> par </a:t>
            </a:r>
            <a:r>
              <a:rPr lang="en-US" dirty="0" err="1"/>
              <a:t>défaut</a:t>
            </a:r>
            <a:r>
              <a:rPr lang="en-US" dirty="0"/>
              <a:t>)</a:t>
            </a:r>
          </a:p>
          <a:p>
            <a:r>
              <a:rPr lang="en-US" dirty="0"/>
              <a:t>Clavier </a:t>
            </a:r>
            <a:r>
              <a:rPr lang="en-US" dirty="0" err="1"/>
              <a:t>contextuel</a:t>
            </a:r>
            <a:r>
              <a:rPr lang="en-US" dirty="0"/>
              <a:t> </a:t>
            </a:r>
            <a:r>
              <a:rPr lang="en-US" dirty="0" err="1"/>
              <a:t>sur</a:t>
            </a:r>
            <a:r>
              <a:rPr lang="en-US" dirty="0"/>
              <a:t> mobiles, validations idem type=email</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668" y="2571744"/>
            <a:ext cx="10641113"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629483"/>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50870"/>
          </a:xfrm>
        </p:spPr>
        <p:txBody>
          <a:bodyPr/>
          <a:lstStyle/>
          <a:p>
            <a:r>
              <a:t>Le champ: </a:t>
            </a:r>
            <a:r>
              <a:rPr lang="fr-FR" dirty="0"/>
              <a:t>range</a:t>
            </a:r>
          </a:p>
        </p:txBody>
      </p:sp>
      <p:sp>
        <p:nvSpPr>
          <p:cNvPr id="3" name="Espace réservé du contenu 2"/>
          <p:cNvSpPr>
            <a:spLocks noGrp="1"/>
          </p:cNvSpPr>
          <p:nvPr>
            <p:ph idx="1"/>
          </p:nvPr>
        </p:nvSpPr>
        <p:spPr>
          <a:xfrm>
            <a:off x="1236628" y="1142984"/>
            <a:ext cx="10644262" cy="5029216"/>
          </a:xfrm>
        </p:spPr>
        <p:txBody>
          <a:bodyPr/>
          <a:lstStyle/>
          <a:p>
            <a:pPr marL="0" indent="0">
              <a:buNone/>
            </a:pPr>
            <a:r>
              <a:rPr lang="en-US" dirty="0"/>
              <a:t>&lt;input </a:t>
            </a:r>
            <a:r>
              <a:rPr lang="en-US" b="1" dirty="0">
                <a:solidFill>
                  <a:srgbClr val="FF0000"/>
                </a:solidFill>
              </a:rPr>
              <a:t>type="range" </a:t>
            </a:r>
            <a:r>
              <a:rPr lang="en-US" dirty="0"/>
              <a:t>name=“n" min="1" max="10" /&gt;</a:t>
            </a:r>
          </a:p>
          <a:p>
            <a:endParaRPr/>
          </a:p>
          <a:p>
            <a:endParaRPr lang="fr-FR" dirty="0"/>
          </a:p>
          <a:p>
            <a:r>
              <a:rPr lang="fr-FR" dirty="0"/>
              <a:t>Attributs : idem que ceux de type=</a:t>
            </a:r>
            <a:r>
              <a:rPr lang="fr-FR" dirty="0" err="1"/>
              <a:t>number</a:t>
            </a:r>
            <a:endParaRPr lang="fr-FR" dirty="0"/>
          </a:p>
          <a:p>
            <a:r>
              <a:rPr lang="fr-FR" dirty="0" err="1"/>
              <a:t>Poppe</a:t>
            </a:r>
            <a:r>
              <a:rPr lang="fr-FR" dirty="0"/>
              <a:t> un clavier contextuel sur mobile</a:t>
            </a:r>
          </a:p>
          <a:p>
            <a:r>
              <a:rPr lang="fr-FR" dirty="0"/>
              <a:t>Support idem (</a:t>
            </a:r>
            <a:r>
              <a:rPr lang="fr-FR" dirty="0" err="1"/>
              <a:t>Opera</a:t>
            </a:r>
            <a:r>
              <a:rPr lang="fr-FR" dirty="0"/>
              <a:t>, Chrome, Safari)</a:t>
            </a:r>
          </a:p>
          <a:p>
            <a:pPr marL="0" indent="0">
              <a:buNone/>
            </a:pPr>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66" y="1785926"/>
            <a:ext cx="7594960" cy="648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2" y="4572008"/>
            <a:ext cx="5375197" cy="2062803"/>
          </a:xfrm>
          <a:prstGeom prst="rect">
            <a:avLst/>
          </a:prstGeom>
          <a:ln>
            <a:solidFill>
              <a:schemeClr val="tx1"/>
            </a:solidFill>
          </a:ln>
        </p:spPr>
      </p:pic>
    </p:spTree>
    <p:extLst>
      <p:ext uri="{BB962C8B-B14F-4D97-AF65-F5344CB8AC3E}">
        <p14:creationId xmlns:p14="http://schemas.microsoft.com/office/powerpoint/2010/main" val="3486218195"/>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22308"/>
          </a:xfrm>
        </p:spPr>
        <p:txBody>
          <a:bodyPr/>
          <a:lstStyle/>
          <a:p>
            <a:r>
              <a:rPr b="1"/>
              <a:t>Le champ: </a:t>
            </a:r>
            <a:r>
              <a:rPr lang="fr-FR" dirty="0"/>
              <a:t>tel</a:t>
            </a:r>
          </a:p>
        </p:txBody>
      </p:sp>
      <p:sp>
        <p:nvSpPr>
          <p:cNvPr id="3" name="Espace réservé du contenu 2"/>
          <p:cNvSpPr>
            <a:spLocks noGrp="1"/>
          </p:cNvSpPr>
          <p:nvPr>
            <p:ph idx="1"/>
          </p:nvPr>
        </p:nvSpPr>
        <p:spPr/>
        <p:txBody>
          <a:bodyPr/>
          <a:lstStyle/>
          <a:p>
            <a:r>
              <a:rPr lang="en-US" dirty="0"/>
              <a:t>Telephone: &lt;input </a:t>
            </a:r>
            <a:r>
              <a:rPr lang="en-US" b="1" dirty="0">
                <a:solidFill>
                  <a:srgbClr val="FF0000"/>
                </a:solidFill>
              </a:rPr>
              <a:t>type="</a:t>
            </a:r>
            <a:r>
              <a:rPr lang="en-US" b="1" dirty="0" err="1">
                <a:solidFill>
                  <a:srgbClr val="FF0000"/>
                </a:solidFill>
              </a:rPr>
              <a:t>tel</a:t>
            </a:r>
            <a:r>
              <a:rPr lang="en-US" b="1" dirty="0">
                <a:solidFill>
                  <a:srgbClr val="FF0000"/>
                </a:solidFill>
              </a:rPr>
              <a:t>"</a:t>
            </a:r>
            <a:r>
              <a:rPr lang="en-US" dirty="0"/>
              <a:t> name="</a:t>
            </a:r>
            <a:r>
              <a:rPr lang="en-US" dirty="0" err="1"/>
              <a:t>usrtel</a:t>
            </a:r>
            <a:r>
              <a:rPr lang="en-US" dirty="0"/>
              <a:t>" /&gt;</a:t>
            </a:r>
          </a:p>
          <a:p>
            <a:r>
              <a:rPr lang="en-US" dirty="0" err="1"/>
              <a:t>Intérêt</a:t>
            </a:r>
            <a:r>
              <a:rPr lang="en-US" dirty="0"/>
              <a:t> principal : </a:t>
            </a:r>
            <a:r>
              <a:rPr lang="en-US" dirty="0" err="1"/>
              <a:t>tablettes</a:t>
            </a:r>
            <a:r>
              <a:rPr lang="en-US" dirty="0"/>
              <a:t>, smartphones !</a:t>
            </a:r>
          </a:p>
          <a:p>
            <a:endParaRPr lang="en-US" dirty="0"/>
          </a:p>
          <a:p>
            <a:endParaRPr lang="en-US" dirty="0"/>
          </a:p>
          <a:p>
            <a:endParaRPr lang="en-US" dirty="0"/>
          </a:p>
          <a:p>
            <a:endParaRPr lang="fr-F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008" y="2857496"/>
            <a:ext cx="366632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34" y="2928934"/>
            <a:ext cx="3213131"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384439"/>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en-US" dirty="0" err="1"/>
              <a:t>Possibilité</a:t>
            </a:r>
            <a:r>
              <a:rPr lang="en-US" dirty="0"/>
              <a:t> de </a:t>
            </a:r>
            <a:r>
              <a:rPr lang="en-US" dirty="0" err="1"/>
              <a:t>mettre</a:t>
            </a:r>
            <a:r>
              <a:rPr lang="en-US" dirty="0"/>
              <a:t> des patterns et un placeholder</a:t>
            </a:r>
          </a:p>
          <a:p>
            <a:pPr marL="0" indent="0">
              <a:buNone/>
            </a:pPr>
            <a:r>
              <a:rPr lang="en-US" dirty="0"/>
              <a:t>&lt;input type="</a:t>
            </a:r>
            <a:r>
              <a:rPr lang="en-US" dirty="0" err="1"/>
              <a:t>tel</a:t>
            </a:r>
            <a:r>
              <a:rPr lang="en-US" dirty="0"/>
              <a:t>"  </a:t>
            </a:r>
            <a:r>
              <a:rPr lang="en-US" b="1" dirty="0">
                <a:solidFill>
                  <a:srgbClr val="00B050"/>
                </a:solidFill>
              </a:rPr>
              <a:t>placeholder="(555) 555-5555“</a:t>
            </a:r>
            <a:r>
              <a:rPr lang="en-US" dirty="0"/>
              <a:t>  </a:t>
            </a:r>
            <a:r>
              <a:rPr lang="en-US" b="1" dirty="0">
                <a:solidFill>
                  <a:srgbClr val="FF0000"/>
                </a:solidFill>
              </a:rPr>
              <a:t>pattern="^\(?\d{3}\)?[-\s]\d{3}[-\s]\d{4}.*?$" </a:t>
            </a:r>
            <a:r>
              <a:rPr lang="en-US" dirty="0"/>
              <a:t>/&gt;</a:t>
            </a:r>
          </a:p>
          <a:p>
            <a:pPr>
              <a:buNone/>
            </a:pPr>
            <a:endParaRPr lang="fr-FR"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313" y="5710456"/>
            <a:ext cx="4139163"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998" y="5781894"/>
            <a:ext cx="4438069"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p:cNvSpPr txBox="1">
            <a:spLocks/>
          </p:cNvSpPr>
          <p:nvPr/>
        </p:nvSpPr>
        <p:spPr>
          <a:xfrm>
            <a:off x="1593436" y="177801"/>
            <a:ext cx="9782801" cy="82230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1" i="0" u="none" strike="noStrike" kern="1200" cap="none" spc="0" normalizeH="0" baseline="0" noProof="0">
                <a:ln>
                  <a:noFill/>
                </a:ln>
                <a:solidFill>
                  <a:schemeClr val="tx1">
                    <a:lumMod val="75000"/>
                  </a:schemeClr>
                </a:solidFill>
                <a:effectLst/>
                <a:uLnTx/>
                <a:uFillTx/>
                <a:latin typeface="+mj-lt"/>
                <a:ea typeface="+mj-ea"/>
                <a:cs typeface="+mj-cs"/>
              </a:rPr>
              <a:t>Le champ: </a:t>
            </a:r>
            <a:r>
              <a:rPr kumimoji="0" lang="fr-FR" sz="3600" b="0" i="0" u="none" strike="noStrike" kern="1200" cap="none" spc="0" normalizeH="0" baseline="0" noProof="0">
                <a:ln>
                  <a:noFill/>
                </a:ln>
                <a:solidFill>
                  <a:schemeClr val="tx1">
                    <a:lumMod val="75000"/>
                  </a:schemeClr>
                </a:solidFill>
                <a:effectLst/>
                <a:uLnTx/>
                <a:uFillTx/>
                <a:latin typeface="+mj-lt"/>
                <a:ea typeface="+mj-ea"/>
                <a:cs typeface="+mj-cs"/>
              </a:rPr>
              <a:t>tel</a:t>
            </a:r>
            <a:endParaRPr kumimoji="0" lang="fr-FR" sz="3600" b="0" i="0" u="none" strike="noStrike" kern="1200" cap="none" spc="0" normalizeH="0" baseline="0" noProof="0" dirty="0">
              <a:ln>
                <a:noFill/>
              </a:ln>
              <a:solidFill>
                <a:schemeClr val="tx1">
                  <a:lumMod val="75000"/>
                </a:schemeClr>
              </a:solidFill>
              <a:effectLst/>
              <a:uLnTx/>
              <a:uFillTx/>
              <a:latin typeface="+mj-lt"/>
              <a:ea typeface="+mj-ea"/>
              <a:cs typeface="+mj-cs"/>
            </a:endParaRPr>
          </a:p>
        </p:txBody>
      </p:sp>
    </p:spTree>
    <p:extLst>
      <p:ext uri="{BB962C8B-B14F-4D97-AF65-F5344CB8AC3E}">
        <p14:creationId xmlns:p14="http://schemas.microsoft.com/office/powerpoint/2010/main" val="3706493728"/>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8066" y="1428736"/>
            <a:ext cx="10572824" cy="4724400"/>
          </a:xfrm>
        </p:spPr>
        <p:txBody>
          <a:bodyPr/>
          <a:lstStyle/>
          <a:p>
            <a:pPr marL="0" indent="0">
              <a:buNone/>
            </a:pPr>
            <a:r>
              <a:rPr lang="fr-FR" dirty="0" err="1"/>
              <a:t>Homepage</a:t>
            </a:r>
            <a:r>
              <a:rPr lang="fr-FR" dirty="0"/>
              <a:t>: </a:t>
            </a:r>
            <a:r>
              <a:rPr lang="en-US" dirty="0"/>
              <a:t>&lt;input </a:t>
            </a:r>
            <a:r>
              <a:rPr lang="en-US" b="1" dirty="0">
                <a:solidFill>
                  <a:srgbClr val="FF0000"/>
                </a:solidFill>
              </a:rPr>
              <a:t>type="</a:t>
            </a:r>
            <a:r>
              <a:rPr lang="en-US" b="1" dirty="0" err="1">
                <a:solidFill>
                  <a:srgbClr val="FF0000"/>
                </a:solidFill>
              </a:rPr>
              <a:t>url</a:t>
            </a:r>
            <a:r>
              <a:rPr lang="en-US" b="1" dirty="0">
                <a:solidFill>
                  <a:srgbClr val="FF0000"/>
                </a:solidFill>
              </a:rPr>
              <a:t>"</a:t>
            </a:r>
            <a:r>
              <a:rPr lang="en-US" dirty="0"/>
              <a:t> name="homepage" /&gt;</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fr-F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834" y="2643182"/>
            <a:ext cx="3631013"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txBox="1">
            <a:spLocks/>
          </p:cNvSpPr>
          <p:nvPr/>
        </p:nvSpPr>
        <p:spPr>
          <a:xfrm>
            <a:off x="1593436" y="177801"/>
            <a:ext cx="9782801" cy="82230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b="1" i="0" u="none" strike="noStrike" kern="1200" cap="none" spc="0" normalizeH="0" baseline="0" noProof="0" dirty="0">
                <a:ln>
                  <a:noFill/>
                </a:ln>
                <a:solidFill>
                  <a:schemeClr val="tx1">
                    <a:lumMod val="75000"/>
                  </a:schemeClr>
                </a:solidFill>
                <a:effectLst/>
                <a:uLnTx/>
                <a:uFillTx/>
                <a:latin typeface="+mj-lt"/>
                <a:ea typeface="+mj-ea"/>
                <a:cs typeface="+mj-cs"/>
              </a:rPr>
              <a:t>Le champ: </a:t>
            </a:r>
            <a:r>
              <a:rPr kumimoji="0" lang="fr-FR" sz="3600" b="0" i="0" u="none" strike="noStrike" kern="1200" cap="none" spc="0" normalizeH="0" baseline="0" noProof="0" dirty="0">
                <a:ln>
                  <a:noFill/>
                </a:ln>
                <a:solidFill>
                  <a:schemeClr val="tx1">
                    <a:lumMod val="75000"/>
                  </a:schemeClr>
                </a:solidFill>
                <a:effectLst/>
                <a:uLnTx/>
                <a:uFillTx/>
                <a:latin typeface="+mj-lt"/>
                <a:ea typeface="+mj-ea"/>
                <a:cs typeface="+mj-cs"/>
              </a:rPr>
              <a:t>url</a:t>
            </a:r>
          </a:p>
        </p:txBody>
      </p:sp>
    </p:spTree>
    <p:extLst>
      <p:ext uri="{BB962C8B-B14F-4D97-AF65-F5344CB8AC3E}">
        <p14:creationId xmlns:p14="http://schemas.microsoft.com/office/powerpoint/2010/main" val="3934810543"/>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8066" y="1142984"/>
            <a:ext cx="10144196" cy="4724400"/>
          </a:xfrm>
        </p:spPr>
        <p:txBody>
          <a:bodyPr>
            <a:noAutofit/>
          </a:bodyPr>
          <a:lstStyle/>
          <a:p>
            <a:pPr marL="0" indent="0">
              <a:buNone/>
            </a:pPr>
            <a:r>
              <a:rPr lang="en-US" sz="1800" b="1" dirty="0">
                <a:solidFill>
                  <a:srgbClr val="00B050"/>
                </a:solidFill>
                <a:latin typeface="Courier New" pitchFamily="49" charset="0"/>
                <a:cs typeface="Courier New" pitchFamily="49" charset="0"/>
              </a:rPr>
              <a:t>&lt;label for="mysearch2"&gt;</a:t>
            </a:r>
            <a:r>
              <a:rPr lang="en-US" sz="1800" dirty="0">
                <a:latin typeface="Courier New" pitchFamily="49" charset="0"/>
                <a:cs typeface="Courier New" pitchFamily="49" charset="0"/>
              </a:rPr>
              <a:t>Enter your search string here : &lt;/label&gt; </a:t>
            </a:r>
            <a:br>
              <a:rPr lang="en-US" sz="1800" dirty="0">
                <a:latin typeface="Courier New" pitchFamily="49" charset="0"/>
                <a:cs typeface="Courier New" pitchFamily="49" charset="0"/>
              </a:rPr>
            </a:br>
            <a:r>
              <a:rPr lang="en-US" sz="1800" dirty="0">
                <a:latin typeface="Courier New" pitchFamily="49" charset="0"/>
                <a:cs typeface="Courier New" pitchFamily="49" charset="0"/>
              </a:rPr>
              <a:t>&lt;input id="mysearch2" </a:t>
            </a:r>
            <a:r>
              <a:rPr lang="en-US" sz="1800" b="1" dirty="0">
                <a:solidFill>
                  <a:srgbClr val="FF0000"/>
                </a:solidFill>
                <a:latin typeface="Courier New" pitchFamily="49" charset="0"/>
                <a:cs typeface="Courier New" pitchFamily="49" charset="0"/>
              </a:rPr>
              <a:t>type="search" </a:t>
            </a:r>
            <a:r>
              <a:rPr lang="en-US" sz="1800" b="1" dirty="0">
                <a:solidFill>
                  <a:srgbClr val="00B050"/>
                </a:solidFill>
                <a:latin typeface="Courier New" pitchFamily="49" charset="0"/>
                <a:cs typeface="Courier New" pitchFamily="49" charset="0"/>
              </a:rPr>
              <a:t>placeholder="search"</a:t>
            </a:r>
            <a:r>
              <a:rPr lang="en-US" sz="1800" dirty="0">
                <a:latin typeface="Courier New" pitchFamily="49" charset="0"/>
                <a:cs typeface="Courier New" pitchFamily="49" charset="0"/>
              </a:rPr>
              <a:t>&gt;</a:t>
            </a:r>
          </a:p>
          <a:p>
            <a:pPr marL="0" indent="0">
              <a:buNone/>
            </a:pPr>
            <a:endParaRPr lang="en-US" sz="1800" dirty="0">
              <a:latin typeface="Courier New" pitchFamily="49" charset="0"/>
              <a:cs typeface="Courier New" pitchFamily="49" charset="0"/>
            </a:endParaRPr>
          </a:p>
          <a:p>
            <a:r>
              <a:rPr lang="en-US" sz="1800" dirty="0" err="1"/>
              <a:t>Meilleur</a:t>
            </a:r>
            <a:r>
              <a:rPr lang="en-US" sz="1800" dirty="0"/>
              <a:t> </a:t>
            </a:r>
            <a:r>
              <a:rPr lang="en-US" sz="1800" dirty="0" err="1"/>
              <a:t>affichage</a:t>
            </a:r>
            <a:r>
              <a:rPr lang="en-US" sz="1800" dirty="0"/>
              <a:t> </a:t>
            </a:r>
            <a:r>
              <a:rPr lang="en-US" sz="1800" dirty="0" err="1"/>
              <a:t>dans</a:t>
            </a:r>
            <a:r>
              <a:rPr lang="en-US" sz="1800" dirty="0"/>
              <a:t> Chrome et Safari, petite </a:t>
            </a:r>
            <a:r>
              <a:rPr lang="en-US" sz="1800" dirty="0" err="1"/>
              <a:t>croix</a:t>
            </a:r>
            <a:r>
              <a:rPr lang="en-US" sz="1800" dirty="0"/>
              <a:t> pour </a:t>
            </a:r>
            <a:r>
              <a:rPr lang="en-US" sz="1800" dirty="0" err="1"/>
              <a:t>vider</a:t>
            </a:r>
            <a:r>
              <a:rPr lang="en-US" sz="1800" dirty="0"/>
              <a:t> le champs, </a:t>
            </a:r>
            <a:r>
              <a:rPr lang="en-US" sz="1800" dirty="0" err="1"/>
              <a:t>possibilité</a:t>
            </a:r>
            <a:r>
              <a:rPr lang="en-US" sz="1800" dirty="0"/>
              <a:t> de </a:t>
            </a:r>
            <a:r>
              <a:rPr lang="en-US" sz="1800" dirty="0" err="1"/>
              <a:t>mettre</a:t>
            </a:r>
            <a:r>
              <a:rPr lang="en-US" sz="1800" dirty="0"/>
              <a:t> un “placeholder” (</a:t>
            </a:r>
            <a:r>
              <a:rPr lang="en-US" sz="1800" dirty="0" err="1"/>
              <a:t>val</a:t>
            </a:r>
            <a:r>
              <a:rPr lang="en-US" sz="1800" dirty="0"/>
              <a:t> par </a:t>
            </a:r>
            <a:r>
              <a:rPr lang="en-US" sz="1800" dirty="0" err="1"/>
              <a:t>défaut</a:t>
            </a:r>
            <a:r>
              <a:rPr lang="en-US" sz="1800" dirty="0"/>
              <a:t> </a:t>
            </a:r>
            <a:r>
              <a:rPr lang="en-US" sz="1800" dirty="0" err="1"/>
              <a:t>grisée</a:t>
            </a:r>
            <a:r>
              <a:rPr lang="en-US" sz="1800" dirty="0"/>
              <a:t>), </a:t>
            </a:r>
            <a:r>
              <a:rPr lang="en-US" sz="1800" dirty="0" err="1"/>
              <a:t>attribut</a:t>
            </a:r>
            <a:r>
              <a:rPr lang="en-US" sz="1800" dirty="0"/>
              <a:t> “result”</a:t>
            </a:r>
          </a:p>
          <a:p>
            <a:pPr marL="0" indent="0">
              <a:buNone/>
            </a:pPr>
            <a:endParaRPr lang="fr-FR" sz="1800" dirty="0">
              <a:latin typeface="Courier New" pitchFamily="49" charset="0"/>
              <a:cs typeface="Courier New" pitchFamily="49" charset="0"/>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42" y="3786190"/>
            <a:ext cx="7540399"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330" y="3929066"/>
            <a:ext cx="2956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a:spLocks noGrp="1"/>
          </p:cNvSpPr>
          <p:nvPr>
            <p:ph type="title"/>
          </p:nvPr>
        </p:nvSpPr>
        <p:spPr>
          <a:xfrm>
            <a:off x="1593436" y="177801"/>
            <a:ext cx="9782801" cy="822308"/>
          </a:xfrm>
        </p:spPr>
        <p:txBody>
          <a:bodyPr/>
          <a:lstStyle/>
          <a:p>
            <a:r>
              <a:rPr b="1"/>
              <a:t>Le champ: </a:t>
            </a:r>
            <a:r>
              <a:rPr lang="fr-FR" dirty="0" err="1"/>
              <a:t>search</a:t>
            </a:r>
            <a:endParaRPr lang="fr-FR" dirty="0"/>
          </a:p>
        </p:txBody>
      </p:sp>
    </p:spTree>
    <p:extLst>
      <p:ext uri="{BB962C8B-B14F-4D97-AF65-F5344CB8AC3E}">
        <p14:creationId xmlns:p14="http://schemas.microsoft.com/office/powerpoint/2010/main" val="4099921244"/>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22308"/>
          </a:xfrm>
        </p:spPr>
        <p:txBody>
          <a:bodyPr/>
          <a:lstStyle/>
          <a:p>
            <a:r>
              <a:rPr lang="fr-FR" b="1" dirty="0"/>
              <a:t>Nouveaux éléments de formulaires</a:t>
            </a:r>
          </a:p>
        </p:txBody>
      </p:sp>
      <p:sp>
        <p:nvSpPr>
          <p:cNvPr id="3" name="Espace réservé du contenu 2"/>
          <p:cNvSpPr>
            <a:spLocks noGrp="1"/>
          </p:cNvSpPr>
          <p:nvPr>
            <p:ph idx="1"/>
          </p:nvPr>
        </p:nvSpPr>
        <p:spPr/>
        <p:txBody>
          <a:bodyPr>
            <a:normAutofit lnSpcReduction="10000"/>
          </a:bodyPr>
          <a:lstStyle/>
          <a:p>
            <a:r>
              <a:rPr lang="fr-FR" dirty="0"/>
              <a:t>HTML5 propose de nouveaux éléments utiles aux formulaires</a:t>
            </a:r>
          </a:p>
          <a:p>
            <a:r>
              <a:rPr lang="fr-FR" dirty="0"/>
              <a:t>&lt;output&gt;, &lt;</a:t>
            </a:r>
            <a:r>
              <a:rPr lang="fr-FR" dirty="0" err="1"/>
              <a:t>datalist</a:t>
            </a:r>
            <a:r>
              <a:rPr lang="fr-FR" dirty="0"/>
              <a:t>&gt; et &lt;</a:t>
            </a:r>
            <a:r>
              <a:rPr lang="fr-FR" dirty="0" err="1"/>
              <a:t>keygen</a:t>
            </a:r>
            <a:r>
              <a:rPr lang="fr-FR" dirty="0"/>
              <a:t>&gt;</a:t>
            </a:r>
          </a:p>
          <a:p>
            <a:r>
              <a:rPr lang="fr-FR" dirty="0"/>
              <a:t>&lt;output&gt; évite de faire certains feedbacks qu’on faisait auparavant en JavaScript,</a:t>
            </a:r>
          </a:p>
          <a:p>
            <a:r>
              <a:rPr lang="fr-FR" dirty="0"/>
              <a:t>&lt;</a:t>
            </a:r>
            <a:r>
              <a:rPr lang="fr-FR" dirty="0" err="1"/>
              <a:t>datalist</a:t>
            </a:r>
            <a:r>
              <a:rPr lang="fr-FR" dirty="0"/>
              <a:t>&gt; permet de définir des données utilisées par des formulaires (pour de la suggestion/</a:t>
            </a:r>
            <a:r>
              <a:rPr lang="fr-FR" dirty="0" err="1"/>
              <a:t>autocomplétion</a:t>
            </a:r>
            <a:r>
              <a:rPr lang="fr-FR" dirty="0"/>
              <a:t> par exemple),</a:t>
            </a:r>
          </a:p>
          <a:p>
            <a:r>
              <a:rPr lang="fr-FR" dirty="0"/>
              <a:t>&lt;</a:t>
            </a:r>
            <a:r>
              <a:rPr lang="fr-FR" dirty="0" err="1"/>
              <a:t>keygen</a:t>
            </a:r>
            <a:r>
              <a:rPr lang="fr-FR" dirty="0"/>
              <a:t>&gt; sert à proposer un menu avec les types de cryptage supportés par le browser</a:t>
            </a:r>
          </a:p>
        </p:txBody>
      </p:sp>
    </p:spTree>
    <p:extLst>
      <p:ext uri="{BB962C8B-B14F-4D97-AF65-F5344CB8AC3E}">
        <p14:creationId xmlns:p14="http://schemas.microsoft.com/office/powerpoint/2010/main" val="3559050864"/>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50870"/>
          </a:xfrm>
        </p:spPr>
        <p:txBody>
          <a:bodyPr/>
          <a:lstStyle/>
          <a:p>
            <a:r>
              <a:rPr lang="fr-FR" b="1" dirty="0"/>
              <a:t>Le champ : output</a:t>
            </a:r>
          </a:p>
        </p:txBody>
      </p:sp>
      <p:sp>
        <p:nvSpPr>
          <p:cNvPr id="3" name="Espace réservé du contenu 2"/>
          <p:cNvSpPr>
            <a:spLocks noGrp="1"/>
          </p:cNvSpPr>
          <p:nvPr>
            <p:ph idx="1"/>
          </p:nvPr>
        </p:nvSpPr>
        <p:spPr>
          <a:xfrm>
            <a:off x="2022446" y="1447800"/>
            <a:ext cx="8715436" cy="4724400"/>
          </a:xfrm>
        </p:spPr>
        <p:txBody>
          <a:bodyPr/>
          <a:lstStyle/>
          <a:p>
            <a:pPr marL="0" indent="0">
              <a:buNone/>
            </a:pPr>
            <a:r>
              <a:rPr lang="en-US" sz="2400" dirty="0">
                <a:latin typeface="Courier New" pitchFamily="49" charset="0"/>
                <a:cs typeface="Courier New" pitchFamily="49" charset="0"/>
              </a:rPr>
              <a:t>&lt;form </a:t>
            </a:r>
            <a:r>
              <a:rPr lang="en-US" sz="2400" b="1" dirty="0" err="1">
                <a:solidFill>
                  <a:srgbClr val="FF0000"/>
                </a:solidFill>
                <a:latin typeface="Courier New" pitchFamily="49" charset="0"/>
                <a:cs typeface="Courier New" pitchFamily="49" charset="0"/>
              </a:rPr>
              <a:t>oninput</a:t>
            </a:r>
            <a:r>
              <a:rPr lang="en-US" sz="2400" b="1" dirty="0">
                <a:solidFill>
                  <a:srgbClr val="FF0000"/>
                </a:solidFill>
                <a:latin typeface="Courier New" pitchFamily="49" charset="0"/>
                <a:cs typeface="Courier New" pitchFamily="49" charset="0"/>
              </a:rPr>
              <a:t>="</a:t>
            </a:r>
            <a:r>
              <a:rPr lang="en-US" sz="2400" b="1" dirty="0" err="1">
                <a:solidFill>
                  <a:srgbClr val="FF0000"/>
                </a:solidFill>
                <a:latin typeface="Courier New" pitchFamily="49" charset="0"/>
                <a:cs typeface="Courier New" pitchFamily="49" charset="0"/>
              </a:rPr>
              <a:t>o.value</a:t>
            </a:r>
            <a:r>
              <a:rPr lang="en-US" sz="2400" b="1" dirty="0">
                <a:solidFill>
                  <a:srgbClr val="FF0000"/>
                </a:solidFill>
                <a:latin typeface="Courier New" pitchFamily="49" charset="0"/>
                <a:cs typeface="Courier New" pitchFamily="49" charset="0"/>
              </a:rPr>
              <a:t>=</a:t>
            </a:r>
            <a:r>
              <a:rPr lang="en-US" sz="2400" b="1" dirty="0" err="1">
                <a:solidFill>
                  <a:srgbClr val="FF0000"/>
                </a:solidFill>
                <a:latin typeface="Courier New" pitchFamily="49" charset="0"/>
                <a:cs typeface="Courier New" pitchFamily="49" charset="0"/>
              </a:rPr>
              <a:t>a.value</a:t>
            </a:r>
            <a:r>
              <a:rPr lang="en-US" sz="2400" b="1" dirty="0">
                <a:solidFill>
                  <a:srgbClr val="FF0000"/>
                </a:solidFill>
                <a:latin typeface="Courier New" pitchFamily="49" charset="0"/>
                <a:cs typeface="Courier New" pitchFamily="49" charset="0"/>
              </a:rPr>
              <a:t>*</a:t>
            </a:r>
            <a:r>
              <a:rPr lang="en-US" sz="2400" b="1" dirty="0" err="1">
                <a:solidFill>
                  <a:srgbClr val="FF0000"/>
                </a:solidFill>
                <a:latin typeface="Courier New" pitchFamily="49" charset="0"/>
                <a:cs typeface="Courier New" pitchFamily="49" charset="0"/>
              </a:rPr>
              <a:t>b.value</a:t>
            </a:r>
            <a:r>
              <a:rPr lang="en-US" sz="2400" b="1" dirty="0">
                <a:latin typeface="Courier New" pitchFamily="49" charset="0"/>
                <a:cs typeface="Courier New" pitchFamily="49" charset="0"/>
              </a:rPr>
              <a:t>"</a:t>
            </a:r>
            <a:r>
              <a:rPr lang="en-US" sz="2400" dirty="0">
                <a:latin typeface="Courier New" pitchFamily="49" charset="0"/>
                <a:cs typeface="Courier New" pitchFamily="49" charset="0"/>
              </a:rPr>
              <a:t>&gt; &lt;input name="a" value="2" type="number"&gt; x &lt;input name="b" value="3" type="number"&gt; = </a:t>
            </a:r>
            <a:r>
              <a:rPr lang="en-US" sz="2400" b="1" dirty="0">
                <a:solidFill>
                  <a:srgbClr val="FF0000"/>
                </a:solidFill>
                <a:latin typeface="Courier New" pitchFamily="49" charset="0"/>
                <a:cs typeface="Courier New" pitchFamily="49" charset="0"/>
              </a:rPr>
              <a:t>&lt;output name="o"&gt;6&lt;/output&gt;</a:t>
            </a:r>
            <a:r>
              <a:rPr lang="en-US" sz="2400" dirty="0">
                <a:latin typeface="Courier New" pitchFamily="49" charset="0"/>
                <a:cs typeface="Courier New" pitchFamily="49" charset="0"/>
              </a:rPr>
              <a:t> </a:t>
            </a:r>
            <a:br>
              <a:rPr lang="en-US" sz="2400" dirty="0">
                <a:latin typeface="Courier New" pitchFamily="49" charset="0"/>
                <a:cs typeface="Courier New" pitchFamily="49" charset="0"/>
              </a:rPr>
            </a:br>
            <a:r>
              <a:rPr lang="en-US" sz="2400" dirty="0">
                <a:latin typeface="Courier New" pitchFamily="49" charset="0"/>
                <a:cs typeface="Courier New" pitchFamily="49" charset="0"/>
              </a:rPr>
              <a:t>&lt;/form&gt;</a:t>
            </a:r>
          </a:p>
          <a:p>
            <a:endParaRPr lang="fr-FR" sz="2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446" y="3357562"/>
            <a:ext cx="712922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525689"/>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93746"/>
          </a:xfrm>
        </p:spPr>
        <p:txBody>
          <a:bodyPr/>
          <a:lstStyle/>
          <a:p>
            <a:r>
              <a:rPr lang="fr-FR" b="1" dirty="0"/>
              <a:t>Le champ :</a:t>
            </a:r>
            <a:r>
              <a:rPr lang="fr-FR" b="1" dirty="0" err="1"/>
              <a:t>datalist</a:t>
            </a:r>
            <a:endParaRPr lang="fr-FR" b="1" dirty="0"/>
          </a:p>
        </p:txBody>
      </p:sp>
      <p:sp>
        <p:nvSpPr>
          <p:cNvPr id="3" name="Espace réservé du contenu 2"/>
          <p:cNvSpPr>
            <a:spLocks noGrp="1"/>
          </p:cNvSpPr>
          <p:nvPr>
            <p:ph idx="1"/>
          </p:nvPr>
        </p:nvSpPr>
        <p:spPr/>
        <p:txBody>
          <a:bodyPr/>
          <a:lstStyle/>
          <a:p>
            <a:r>
              <a:rPr lang="fr-FR" dirty="0"/>
              <a:t>Cette balise sert à créer une liste de suggestions associée à un champ (comme dans Google </a:t>
            </a:r>
            <a:r>
              <a:rPr lang="fr-FR" dirty="0" err="1"/>
              <a:t>Suggest</a:t>
            </a:r>
            <a:r>
              <a:rPr lang="fr-FR" dirty="0"/>
              <a:t>). </a:t>
            </a:r>
          </a:p>
          <a:p>
            <a:r>
              <a:rPr lang="fr-FR" dirty="0"/>
              <a:t>L'id du tag &lt;</a:t>
            </a:r>
            <a:r>
              <a:rPr lang="fr-FR" dirty="0" err="1"/>
              <a:t>datalist</a:t>
            </a:r>
            <a:r>
              <a:rPr lang="fr-FR" dirty="0"/>
              <a:t>&gt; doit être identique à la valeur de l’attribut "</a:t>
            </a:r>
            <a:r>
              <a:rPr lang="fr-FR" dirty="0" err="1"/>
              <a:t>list</a:t>
            </a:r>
            <a:r>
              <a:rPr lang="fr-FR" dirty="0"/>
              <a:t> " du champ &lt;input&gt; associé.</a:t>
            </a:r>
          </a:p>
        </p:txBody>
      </p:sp>
    </p:spTree>
    <p:extLst>
      <p:ext uri="{BB962C8B-B14F-4D97-AF65-F5344CB8AC3E}">
        <p14:creationId xmlns:p14="http://schemas.microsoft.com/office/powerpoint/2010/main" val="405501154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93746"/>
          </a:xfrm>
        </p:spPr>
        <p:txBody>
          <a:bodyPr/>
          <a:lstStyle/>
          <a:p>
            <a:r>
              <a:rPr b="1"/>
              <a:t>Architecture client-serveur</a:t>
            </a:r>
            <a:endParaRPr lang="fr-FR" dirty="0"/>
          </a:p>
        </p:txBody>
      </p:sp>
      <p:sp>
        <p:nvSpPr>
          <p:cNvPr id="3" name="Espace réservé du contenu 2"/>
          <p:cNvSpPr>
            <a:spLocks noGrp="1"/>
          </p:cNvSpPr>
          <p:nvPr>
            <p:ph idx="1"/>
          </p:nvPr>
        </p:nvSpPr>
        <p:spPr/>
        <p:txBody>
          <a:bodyPr>
            <a:normAutofit fontScale="92500" lnSpcReduction="20000"/>
          </a:bodyPr>
          <a:lstStyle/>
          <a:p>
            <a:r>
              <a:t>Le client (navigateur : Internet Explorer, Firefox, Safari. . .):</a:t>
            </a:r>
          </a:p>
          <a:p>
            <a:pPr>
              <a:buFont typeface="Wingdings" pitchFamily="2" charset="2"/>
              <a:buChar char="§"/>
            </a:pPr>
            <a:r>
              <a:t>Demande au serveur des informations,</a:t>
            </a:r>
          </a:p>
          <a:p>
            <a:pPr>
              <a:buFont typeface="Wingdings" pitchFamily="2" charset="2"/>
              <a:buChar char="§"/>
            </a:pPr>
            <a:r>
              <a:t>Affiche des pages pour l’utilisateur.</a:t>
            </a:r>
          </a:p>
          <a:p>
            <a:pPr>
              <a:buNone/>
            </a:pPr>
            <a:endParaRPr/>
          </a:p>
          <a:p>
            <a:r>
              <a:t>Le serveur (Apache, Microsoft IIS. . .):</a:t>
            </a:r>
          </a:p>
          <a:p>
            <a:pPr>
              <a:buFont typeface="Wingdings" pitchFamily="2" charset="2"/>
              <a:buChar char="§"/>
            </a:pPr>
            <a:r>
              <a:t>Reçoit en permanence les requêtes des clients,</a:t>
            </a:r>
          </a:p>
          <a:p>
            <a:pPr>
              <a:buFont typeface="Wingdings" pitchFamily="2" charset="2"/>
              <a:buChar char="§"/>
            </a:pPr>
            <a:r>
              <a:t>Renvoie les documents correspondants</a:t>
            </a:r>
            <a:br>
              <a:rPr/>
            </a:br>
            <a:br>
              <a:rPr/>
            </a:br>
            <a:r>
              <a:t> </a:t>
            </a:r>
            <a:br>
              <a:rPr/>
            </a:br>
            <a:br>
              <a:rPr/>
            </a:br>
            <a:br>
              <a:rPr/>
            </a:b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50942" y="1071546"/>
            <a:ext cx="9782801" cy="4572000"/>
          </a:xfrm>
        </p:spPr>
        <p:txBody>
          <a:bodyPr>
            <a:normAutofit lnSpcReduction="10000"/>
          </a:bodyPr>
          <a:lstStyle/>
          <a:p>
            <a:pPr>
              <a:buNone/>
            </a:pPr>
            <a:r>
              <a:rPr dirty="0"/>
              <a:t>Exemple</a:t>
            </a:r>
          </a:p>
          <a:p>
            <a:pPr marL="0" indent="0">
              <a:buNone/>
            </a:pPr>
            <a:r>
              <a:rPr lang="fr-FR" sz="2000" b="1" dirty="0">
                <a:solidFill>
                  <a:schemeClr val="bg2">
                    <a:lumMod val="10000"/>
                  </a:schemeClr>
                </a:solidFill>
                <a:latin typeface="Courier New" pitchFamily="49" charset="0"/>
                <a:cs typeface="Courier New" pitchFamily="49" charset="0"/>
              </a:rPr>
              <a:t>&lt;</a:t>
            </a:r>
            <a:r>
              <a:rPr lang="fr-FR" sz="2000" b="1" dirty="0" err="1">
                <a:solidFill>
                  <a:schemeClr val="bg2">
                    <a:lumMod val="10000"/>
                  </a:schemeClr>
                </a:solidFill>
                <a:latin typeface="Courier New" pitchFamily="49" charset="0"/>
                <a:cs typeface="Courier New" pitchFamily="49" charset="0"/>
              </a:rPr>
              <a:t>form</a:t>
            </a:r>
            <a:r>
              <a:rPr lang="fr-FR" sz="2000" b="1" dirty="0">
                <a:solidFill>
                  <a:schemeClr val="bg2">
                    <a:lumMod val="10000"/>
                  </a:schemeClr>
                </a:solidFill>
                <a:latin typeface="Courier New" pitchFamily="49" charset="0"/>
                <a:cs typeface="Courier New" pitchFamily="49" charset="0"/>
              </a:rPr>
              <a:t> action="demo_form.asp" </a:t>
            </a:r>
            <a:r>
              <a:rPr lang="fr-FR" sz="2000" b="1" dirty="0" err="1">
                <a:solidFill>
                  <a:schemeClr val="bg2">
                    <a:lumMod val="10000"/>
                  </a:schemeClr>
                </a:solidFill>
                <a:latin typeface="Courier New" pitchFamily="49" charset="0"/>
                <a:cs typeface="Courier New" pitchFamily="49" charset="0"/>
              </a:rPr>
              <a:t>method</a:t>
            </a:r>
            <a:r>
              <a:rPr lang="fr-FR" sz="2000" b="1" dirty="0">
                <a:solidFill>
                  <a:schemeClr val="bg2">
                    <a:lumMod val="10000"/>
                  </a:schemeClr>
                </a:solidFill>
                <a:latin typeface="Courier New" pitchFamily="49" charset="0"/>
                <a:cs typeface="Courier New" pitchFamily="49" charset="0"/>
              </a:rPr>
              <a:t>="</a:t>
            </a:r>
            <a:r>
              <a:rPr lang="fr-FR" sz="2000" b="1" dirty="0" err="1">
                <a:solidFill>
                  <a:schemeClr val="bg2">
                    <a:lumMod val="10000"/>
                  </a:schemeClr>
                </a:solidFill>
                <a:latin typeface="Courier New" pitchFamily="49" charset="0"/>
                <a:cs typeface="Courier New" pitchFamily="49" charset="0"/>
              </a:rPr>
              <a:t>get</a:t>
            </a:r>
            <a:r>
              <a:rPr lang="fr-FR" sz="2000" b="1" dirty="0">
                <a:solidFill>
                  <a:schemeClr val="bg2">
                    <a:lumMod val="10000"/>
                  </a:schemeClr>
                </a:solidFill>
                <a:latin typeface="Courier New" pitchFamily="49" charset="0"/>
                <a:cs typeface="Courier New" pitchFamily="49" charset="0"/>
              </a:rPr>
              <a:t>"&gt;</a:t>
            </a:r>
            <a:br>
              <a:rPr lang="fr-FR" sz="2000" b="1" dirty="0">
                <a:solidFill>
                  <a:schemeClr val="bg2">
                    <a:lumMod val="10000"/>
                  </a:schemeClr>
                </a:solidFill>
                <a:latin typeface="Courier New" pitchFamily="49" charset="0"/>
                <a:cs typeface="Courier New" pitchFamily="49" charset="0"/>
              </a:rPr>
            </a:br>
            <a:r>
              <a:rPr lang="fr-FR" sz="2000" b="1" dirty="0">
                <a:solidFill>
                  <a:schemeClr val="bg2">
                    <a:lumMod val="10000"/>
                  </a:schemeClr>
                </a:solidFill>
                <a:latin typeface="Courier New" pitchFamily="49" charset="0"/>
                <a:cs typeface="Courier New" pitchFamily="49" charset="0"/>
              </a:rPr>
              <a:t>  &lt;input </a:t>
            </a:r>
            <a:r>
              <a:rPr lang="fr-FR" sz="2000" b="1" dirty="0" err="1">
                <a:solidFill>
                  <a:schemeClr val="bg2">
                    <a:lumMod val="10000"/>
                  </a:schemeClr>
                </a:solidFill>
                <a:latin typeface="Courier New" pitchFamily="49" charset="0"/>
                <a:cs typeface="Courier New" pitchFamily="49" charset="0"/>
              </a:rPr>
              <a:t>list</a:t>
            </a:r>
            <a:r>
              <a:rPr lang="fr-FR" sz="2000" b="1" dirty="0">
                <a:solidFill>
                  <a:schemeClr val="bg2">
                    <a:lumMod val="10000"/>
                  </a:schemeClr>
                </a:solidFill>
                <a:latin typeface="Courier New" pitchFamily="49" charset="0"/>
                <a:cs typeface="Courier New" pitchFamily="49" charset="0"/>
              </a:rPr>
              <a:t>="browsers" </a:t>
            </a:r>
            <a:r>
              <a:rPr lang="fr-FR" sz="2000" b="1" dirty="0" err="1">
                <a:solidFill>
                  <a:schemeClr val="bg2">
                    <a:lumMod val="10000"/>
                  </a:schemeClr>
                </a:solidFill>
                <a:latin typeface="Courier New" pitchFamily="49" charset="0"/>
                <a:cs typeface="Courier New" pitchFamily="49" charset="0"/>
              </a:rPr>
              <a:t>name</a:t>
            </a:r>
            <a:r>
              <a:rPr lang="fr-FR" sz="2000" b="1" dirty="0">
                <a:solidFill>
                  <a:schemeClr val="bg2">
                    <a:lumMod val="10000"/>
                  </a:schemeClr>
                </a:solidFill>
                <a:latin typeface="Courier New" pitchFamily="49" charset="0"/>
                <a:cs typeface="Courier New" pitchFamily="49" charset="0"/>
              </a:rPr>
              <a:t>="browser" /&gt;</a:t>
            </a:r>
            <a:br>
              <a:rPr lang="fr-FR" sz="2000" b="1" dirty="0">
                <a:solidFill>
                  <a:schemeClr val="bg2">
                    <a:lumMod val="10000"/>
                  </a:schemeClr>
                </a:solidFill>
                <a:latin typeface="Courier New" pitchFamily="49" charset="0"/>
                <a:cs typeface="Courier New" pitchFamily="49" charset="0"/>
              </a:rPr>
            </a:br>
            <a:r>
              <a:rPr lang="fr-FR" sz="2000" b="1" dirty="0">
                <a:solidFill>
                  <a:schemeClr val="bg2">
                    <a:lumMod val="10000"/>
                  </a:schemeClr>
                </a:solidFill>
                <a:latin typeface="Courier New" pitchFamily="49" charset="0"/>
                <a:cs typeface="Courier New" pitchFamily="49" charset="0"/>
              </a:rPr>
              <a:t>  &lt;</a:t>
            </a:r>
            <a:r>
              <a:rPr lang="fr-FR" sz="2000" b="1" dirty="0" err="1">
                <a:solidFill>
                  <a:schemeClr val="bg2">
                    <a:lumMod val="10000"/>
                  </a:schemeClr>
                </a:solidFill>
                <a:latin typeface="Courier New" pitchFamily="49" charset="0"/>
                <a:cs typeface="Courier New" pitchFamily="49" charset="0"/>
              </a:rPr>
              <a:t>datalist</a:t>
            </a:r>
            <a:r>
              <a:rPr lang="fr-FR" sz="2000" b="1" dirty="0">
                <a:solidFill>
                  <a:schemeClr val="bg2">
                    <a:lumMod val="10000"/>
                  </a:schemeClr>
                </a:solidFill>
                <a:latin typeface="Courier New" pitchFamily="49" charset="0"/>
                <a:cs typeface="Courier New" pitchFamily="49" charset="0"/>
              </a:rPr>
              <a:t> id="browsers"&gt;</a:t>
            </a:r>
            <a:br>
              <a:rPr lang="fr-FR" sz="2000" b="1" dirty="0">
                <a:solidFill>
                  <a:schemeClr val="bg2">
                    <a:lumMod val="10000"/>
                  </a:schemeClr>
                </a:solidFill>
                <a:latin typeface="Courier New" pitchFamily="49" charset="0"/>
                <a:cs typeface="Courier New" pitchFamily="49" charset="0"/>
              </a:rPr>
            </a:br>
            <a:r>
              <a:rPr lang="fr-FR" sz="2000" b="1" dirty="0">
                <a:solidFill>
                  <a:schemeClr val="bg2">
                    <a:lumMod val="10000"/>
                  </a:schemeClr>
                </a:solidFill>
                <a:latin typeface="Courier New" pitchFamily="49" charset="0"/>
                <a:cs typeface="Courier New" pitchFamily="49" charset="0"/>
              </a:rPr>
              <a:t>    &lt;option value="Internet Explorer"&gt;</a:t>
            </a:r>
            <a:br>
              <a:rPr lang="fr-FR" sz="2000" b="1" dirty="0">
                <a:solidFill>
                  <a:schemeClr val="bg2">
                    <a:lumMod val="10000"/>
                  </a:schemeClr>
                </a:solidFill>
                <a:latin typeface="Courier New" pitchFamily="49" charset="0"/>
                <a:cs typeface="Courier New" pitchFamily="49" charset="0"/>
              </a:rPr>
            </a:br>
            <a:r>
              <a:rPr lang="fr-FR" sz="2000" b="1" dirty="0">
                <a:solidFill>
                  <a:schemeClr val="bg2">
                    <a:lumMod val="10000"/>
                  </a:schemeClr>
                </a:solidFill>
                <a:latin typeface="Courier New" pitchFamily="49" charset="0"/>
                <a:cs typeface="Courier New" pitchFamily="49" charset="0"/>
              </a:rPr>
              <a:t>    &lt;option value="Firefox"&gt;</a:t>
            </a:r>
            <a:br>
              <a:rPr lang="fr-FR" sz="2000" b="1" dirty="0">
                <a:solidFill>
                  <a:schemeClr val="bg2">
                    <a:lumMod val="10000"/>
                  </a:schemeClr>
                </a:solidFill>
                <a:latin typeface="Courier New" pitchFamily="49" charset="0"/>
                <a:cs typeface="Courier New" pitchFamily="49" charset="0"/>
              </a:rPr>
            </a:br>
            <a:r>
              <a:rPr lang="fr-FR" sz="2000" b="1" dirty="0">
                <a:solidFill>
                  <a:schemeClr val="bg2">
                    <a:lumMod val="10000"/>
                  </a:schemeClr>
                </a:solidFill>
                <a:latin typeface="Courier New" pitchFamily="49" charset="0"/>
                <a:cs typeface="Courier New" pitchFamily="49" charset="0"/>
              </a:rPr>
              <a:t>    &lt;option value="Chrome"&gt;</a:t>
            </a:r>
            <a:br>
              <a:rPr lang="fr-FR" sz="2000" b="1" dirty="0">
                <a:solidFill>
                  <a:schemeClr val="bg2">
                    <a:lumMod val="10000"/>
                  </a:schemeClr>
                </a:solidFill>
                <a:latin typeface="Courier New" pitchFamily="49" charset="0"/>
                <a:cs typeface="Courier New" pitchFamily="49" charset="0"/>
              </a:rPr>
            </a:br>
            <a:r>
              <a:rPr lang="fr-FR" sz="2000" b="1" dirty="0">
                <a:solidFill>
                  <a:schemeClr val="bg2">
                    <a:lumMod val="10000"/>
                  </a:schemeClr>
                </a:solidFill>
                <a:latin typeface="Courier New" pitchFamily="49" charset="0"/>
                <a:cs typeface="Courier New" pitchFamily="49" charset="0"/>
              </a:rPr>
              <a:t>    &lt;option value="</a:t>
            </a:r>
            <a:r>
              <a:rPr lang="fr-FR" sz="2000" b="1" dirty="0" err="1">
                <a:solidFill>
                  <a:schemeClr val="bg2">
                    <a:lumMod val="10000"/>
                  </a:schemeClr>
                </a:solidFill>
                <a:latin typeface="Courier New" pitchFamily="49" charset="0"/>
                <a:cs typeface="Courier New" pitchFamily="49" charset="0"/>
              </a:rPr>
              <a:t>Opera</a:t>
            </a:r>
            <a:r>
              <a:rPr lang="fr-FR" sz="2000" b="1" dirty="0">
                <a:solidFill>
                  <a:schemeClr val="bg2">
                    <a:lumMod val="10000"/>
                  </a:schemeClr>
                </a:solidFill>
                <a:latin typeface="Courier New" pitchFamily="49" charset="0"/>
                <a:cs typeface="Courier New" pitchFamily="49" charset="0"/>
              </a:rPr>
              <a:t>"&gt;</a:t>
            </a:r>
            <a:br>
              <a:rPr lang="fr-FR" sz="2000" b="1" dirty="0">
                <a:solidFill>
                  <a:schemeClr val="bg2">
                    <a:lumMod val="10000"/>
                  </a:schemeClr>
                </a:solidFill>
                <a:latin typeface="Courier New" pitchFamily="49" charset="0"/>
                <a:cs typeface="Courier New" pitchFamily="49" charset="0"/>
              </a:rPr>
            </a:br>
            <a:r>
              <a:rPr lang="fr-FR" sz="2000" b="1" dirty="0">
                <a:solidFill>
                  <a:schemeClr val="bg2">
                    <a:lumMod val="10000"/>
                  </a:schemeClr>
                </a:solidFill>
                <a:latin typeface="Courier New" pitchFamily="49" charset="0"/>
                <a:cs typeface="Courier New" pitchFamily="49" charset="0"/>
              </a:rPr>
              <a:t>    &lt;option value="Safari"&gt;</a:t>
            </a:r>
            <a:br>
              <a:rPr lang="fr-FR" sz="2000" b="1" dirty="0">
                <a:solidFill>
                  <a:schemeClr val="bg2">
                    <a:lumMod val="10000"/>
                  </a:schemeClr>
                </a:solidFill>
                <a:latin typeface="Courier New" pitchFamily="49" charset="0"/>
                <a:cs typeface="Courier New" pitchFamily="49" charset="0"/>
              </a:rPr>
            </a:br>
            <a:r>
              <a:rPr lang="fr-FR" sz="2000" b="1" dirty="0">
                <a:solidFill>
                  <a:schemeClr val="bg2">
                    <a:lumMod val="10000"/>
                  </a:schemeClr>
                </a:solidFill>
                <a:latin typeface="Courier New" pitchFamily="49" charset="0"/>
                <a:cs typeface="Courier New" pitchFamily="49" charset="0"/>
              </a:rPr>
              <a:t>  &lt;/</a:t>
            </a:r>
            <a:r>
              <a:rPr lang="fr-FR" sz="2000" b="1" dirty="0" err="1">
                <a:solidFill>
                  <a:schemeClr val="bg2">
                    <a:lumMod val="10000"/>
                  </a:schemeClr>
                </a:solidFill>
                <a:latin typeface="Courier New" pitchFamily="49" charset="0"/>
                <a:cs typeface="Courier New" pitchFamily="49" charset="0"/>
              </a:rPr>
              <a:t>datalist</a:t>
            </a:r>
            <a:r>
              <a:rPr lang="fr-FR" sz="2000" b="1" dirty="0">
                <a:solidFill>
                  <a:schemeClr val="bg2">
                    <a:lumMod val="10000"/>
                  </a:schemeClr>
                </a:solidFill>
                <a:latin typeface="Courier New" pitchFamily="49" charset="0"/>
                <a:cs typeface="Courier New" pitchFamily="49" charset="0"/>
              </a:rPr>
              <a:t>&gt;</a:t>
            </a:r>
            <a:br>
              <a:rPr lang="fr-FR" sz="2000" b="1" dirty="0">
                <a:solidFill>
                  <a:schemeClr val="bg2">
                    <a:lumMod val="10000"/>
                  </a:schemeClr>
                </a:solidFill>
                <a:latin typeface="Courier New" pitchFamily="49" charset="0"/>
                <a:cs typeface="Courier New" pitchFamily="49" charset="0"/>
              </a:rPr>
            </a:br>
            <a:r>
              <a:rPr lang="fr-FR" sz="2000" b="1" dirty="0">
                <a:solidFill>
                  <a:schemeClr val="bg2">
                    <a:lumMod val="10000"/>
                  </a:schemeClr>
                </a:solidFill>
                <a:latin typeface="Courier New" pitchFamily="49" charset="0"/>
                <a:cs typeface="Courier New" pitchFamily="49" charset="0"/>
              </a:rPr>
              <a:t>  &lt;input type="</a:t>
            </a:r>
            <a:r>
              <a:rPr lang="fr-FR" sz="2000" b="1" dirty="0" err="1">
                <a:solidFill>
                  <a:schemeClr val="bg2">
                    <a:lumMod val="10000"/>
                  </a:schemeClr>
                </a:solidFill>
                <a:latin typeface="Courier New" pitchFamily="49" charset="0"/>
                <a:cs typeface="Courier New" pitchFamily="49" charset="0"/>
              </a:rPr>
              <a:t>submit</a:t>
            </a:r>
            <a:r>
              <a:rPr lang="fr-FR" sz="2000" b="1" dirty="0">
                <a:solidFill>
                  <a:schemeClr val="bg2">
                    <a:lumMod val="10000"/>
                  </a:schemeClr>
                </a:solidFill>
                <a:latin typeface="Courier New" pitchFamily="49" charset="0"/>
                <a:cs typeface="Courier New" pitchFamily="49" charset="0"/>
              </a:rPr>
              <a:t>" /&gt;</a:t>
            </a:r>
            <a:br>
              <a:rPr lang="fr-FR" sz="2000" b="1" dirty="0">
                <a:solidFill>
                  <a:schemeClr val="bg2">
                    <a:lumMod val="10000"/>
                  </a:schemeClr>
                </a:solidFill>
                <a:latin typeface="Courier New" pitchFamily="49" charset="0"/>
                <a:cs typeface="Courier New" pitchFamily="49" charset="0"/>
              </a:rPr>
            </a:br>
            <a:r>
              <a:rPr lang="fr-FR" sz="2000" b="1" dirty="0">
                <a:solidFill>
                  <a:schemeClr val="bg2">
                    <a:lumMod val="10000"/>
                  </a:schemeClr>
                </a:solidFill>
                <a:latin typeface="Courier New" pitchFamily="49" charset="0"/>
                <a:cs typeface="Courier New" pitchFamily="49" charset="0"/>
              </a:rPr>
              <a:t>&lt;/</a:t>
            </a:r>
            <a:r>
              <a:rPr lang="fr-FR" sz="2000" b="1" dirty="0" err="1">
                <a:solidFill>
                  <a:schemeClr val="bg2">
                    <a:lumMod val="10000"/>
                  </a:schemeClr>
                </a:solidFill>
                <a:latin typeface="Courier New" pitchFamily="49" charset="0"/>
                <a:cs typeface="Courier New" pitchFamily="49" charset="0"/>
              </a:rPr>
              <a:t>form</a:t>
            </a:r>
            <a:r>
              <a:rPr lang="fr-FR" sz="2000" b="1" dirty="0">
                <a:solidFill>
                  <a:schemeClr val="bg2">
                    <a:lumMod val="10000"/>
                  </a:schemeClr>
                </a:solidFill>
                <a:latin typeface="Courier New" pitchFamily="49" charset="0"/>
                <a:cs typeface="Courier New" pitchFamily="49" charset="0"/>
              </a:rPr>
              <a:t>&gt;</a:t>
            </a:r>
          </a:p>
          <a:p>
            <a:r>
              <a:rPr lang="fr-FR" dirty="0"/>
              <a:t>Le champs de saisie va proposer une liste avec de l’auto-complétion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498" y="5533265"/>
            <a:ext cx="5749700" cy="92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173" y="5129808"/>
            <a:ext cx="422547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a:spLocks noGrp="1"/>
          </p:cNvSpPr>
          <p:nvPr>
            <p:ph type="title"/>
          </p:nvPr>
        </p:nvSpPr>
        <p:spPr>
          <a:xfrm>
            <a:off x="1593436" y="177801"/>
            <a:ext cx="9782801" cy="893746"/>
          </a:xfrm>
        </p:spPr>
        <p:txBody>
          <a:bodyPr/>
          <a:lstStyle/>
          <a:p>
            <a:r>
              <a:rPr lang="fr-FR" b="1" dirty="0"/>
              <a:t>Le champ :</a:t>
            </a:r>
            <a:r>
              <a:rPr lang="fr-FR" b="1" dirty="0" err="1"/>
              <a:t>datalist</a:t>
            </a:r>
            <a:endParaRPr lang="fr-FR" b="1" dirty="0"/>
          </a:p>
        </p:txBody>
      </p:sp>
    </p:spTree>
    <p:extLst>
      <p:ext uri="{BB962C8B-B14F-4D97-AF65-F5344CB8AC3E}">
        <p14:creationId xmlns:p14="http://schemas.microsoft.com/office/powerpoint/2010/main" val="3804231309"/>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679432"/>
          </a:xfrm>
        </p:spPr>
        <p:txBody>
          <a:bodyPr/>
          <a:lstStyle/>
          <a:p>
            <a:r>
              <a:rPr lang="fr-FR" b="1" dirty="0"/>
              <a:t>Exemple</a:t>
            </a:r>
          </a:p>
        </p:txBody>
      </p:sp>
      <p:sp>
        <p:nvSpPr>
          <p:cNvPr id="3" name="Espace réservé du contenu 2"/>
          <p:cNvSpPr>
            <a:spLocks noGrp="1"/>
          </p:cNvSpPr>
          <p:nvPr>
            <p:ph idx="1"/>
          </p:nvPr>
        </p:nvSpPr>
        <p:spPr>
          <a:xfrm>
            <a:off x="1165190" y="1142984"/>
            <a:ext cx="10665222" cy="4724400"/>
          </a:xfrm>
        </p:spPr>
        <p:txBody>
          <a:bodyPr>
            <a:noAutofit/>
          </a:bodyPr>
          <a:lstStyle/>
          <a:p>
            <a:pPr marL="0" indent="0">
              <a:buNone/>
            </a:pPr>
            <a:r>
              <a:rPr lang="en-US" sz="2000" dirty="0">
                <a:latin typeface="Courier New" pitchFamily="49" charset="0"/>
                <a:cs typeface="Courier New" pitchFamily="49" charset="0"/>
              </a:rPr>
              <a:t>&lt;header&gt; </a:t>
            </a:r>
            <a:br>
              <a:rPr lang="en-US" sz="2000" dirty="0">
                <a:latin typeface="Courier New" pitchFamily="49" charset="0"/>
                <a:cs typeface="Courier New" pitchFamily="49" charset="0"/>
              </a:rPr>
            </a:br>
            <a:r>
              <a:rPr lang="en-US" sz="2000" dirty="0">
                <a:latin typeface="Courier New" pitchFamily="49" charset="0"/>
                <a:cs typeface="Courier New" pitchFamily="49" charset="0"/>
              </a:rPr>
              <a:t>&lt;h1&gt;Nouveaux </a:t>
            </a:r>
            <a:r>
              <a:rPr lang="en-US" sz="2000" dirty="0" err="1">
                <a:latin typeface="Courier New" pitchFamily="49" charset="0"/>
                <a:cs typeface="Courier New" pitchFamily="49" charset="0"/>
              </a:rPr>
              <a:t>éléments</a:t>
            </a:r>
            <a:r>
              <a:rPr lang="en-US" sz="2000" dirty="0">
                <a:latin typeface="Courier New" pitchFamily="49" charset="0"/>
                <a:cs typeface="Courier New" pitchFamily="49" charset="0"/>
              </a:rPr>
              <a:t> de section, article, header, footer, aside, </a:t>
            </a:r>
            <a:r>
              <a:rPr lang="en-US" sz="2000" dirty="0" err="1">
                <a:latin typeface="Courier New" pitchFamily="49" charset="0"/>
                <a:cs typeface="Courier New" pitchFamily="49" charset="0"/>
              </a:rPr>
              <a:t>nav</a:t>
            </a:r>
            <a:r>
              <a:rPr lang="en-US" sz="2000" dirty="0">
                <a:latin typeface="Courier New" pitchFamily="49" charset="0"/>
                <a:cs typeface="Courier New" pitchFamily="49" charset="0"/>
              </a:rPr>
              <a:t>&lt;/h1&gt; </a:t>
            </a:r>
            <a:br>
              <a:rPr lang="en-US" sz="2000" dirty="0">
                <a:latin typeface="Courier New" pitchFamily="49" charset="0"/>
                <a:cs typeface="Courier New" pitchFamily="49" charset="0"/>
              </a:rPr>
            </a:br>
            <a:br>
              <a:rPr lang="en-US" sz="2000" dirty="0">
                <a:latin typeface="Courier New" pitchFamily="49" charset="0"/>
                <a:cs typeface="Courier New" pitchFamily="49" charset="0"/>
              </a:rPr>
            </a:br>
            <a:r>
              <a:rPr lang="en-US" sz="2000" dirty="0">
                <a:latin typeface="Courier New" pitchFamily="49" charset="0"/>
                <a:cs typeface="Courier New" pitchFamily="49" charset="0"/>
              </a:rPr>
              <a:t>&lt;!-- </a:t>
            </a:r>
            <a:r>
              <a:rPr lang="en-US" sz="2000" dirty="0" err="1">
                <a:latin typeface="Courier New" pitchFamily="49" charset="0"/>
                <a:cs typeface="Courier New" pitchFamily="49" charset="0"/>
              </a:rPr>
              <a:t>nav</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principale</a:t>
            </a:r>
            <a:r>
              <a:rPr lang="en-US" sz="2000" dirty="0">
                <a:latin typeface="Courier New" pitchFamily="49" charset="0"/>
                <a:cs typeface="Courier New" pitchFamily="49" charset="0"/>
              </a:rPr>
              <a:t> --&gt; </a:t>
            </a:r>
            <a:br>
              <a:rPr lang="en-US" sz="2000" dirty="0">
                <a:latin typeface="Courier New" pitchFamily="49" charset="0"/>
                <a:cs typeface="Courier New" pitchFamily="49" charset="0"/>
              </a:rPr>
            </a:br>
            <a:r>
              <a:rPr lang="en-US" sz="2000" dirty="0">
                <a:latin typeface="Courier New" pitchFamily="49" charset="0"/>
                <a:cs typeface="Courier New" pitchFamily="49" charset="0"/>
              </a:rPr>
              <a:t>&lt;</a:t>
            </a:r>
            <a:r>
              <a:rPr lang="en-US" sz="2000" dirty="0" err="1">
                <a:latin typeface="Courier New" pitchFamily="49" charset="0"/>
                <a:cs typeface="Courier New" pitchFamily="49" charset="0"/>
              </a:rPr>
              <a:t>nav</a:t>
            </a:r>
            <a:r>
              <a:rPr lang="en-US" sz="2000" dirty="0">
                <a:latin typeface="Courier New" pitchFamily="49" charset="0"/>
                <a:cs typeface="Courier New" pitchFamily="49" charset="0"/>
              </a:rPr>
              <a:t>&gt;</a:t>
            </a:r>
            <a:r>
              <a:rPr lang="en-US" sz="2000" dirty="0" err="1">
                <a:latin typeface="Courier New" pitchFamily="49" charset="0"/>
                <a:cs typeface="Courier New" pitchFamily="49" charset="0"/>
              </a:rPr>
              <a:t>nav</a:t>
            </a:r>
            <a:br>
              <a:rPr lang="en-US" sz="2000" dirty="0">
                <a:latin typeface="Courier New" pitchFamily="49" charset="0"/>
                <a:cs typeface="Courier New" pitchFamily="49" charset="0"/>
              </a:rPr>
            </a:br>
            <a:r>
              <a:rPr lang="en-US" sz="2000" dirty="0">
                <a:latin typeface="Courier New" pitchFamily="49" charset="0"/>
                <a:cs typeface="Courier New" pitchFamily="49" charset="0"/>
              </a:rPr>
              <a:t>  &lt;</a:t>
            </a:r>
            <a:r>
              <a:rPr lang="en-US" sz="2000" dirty="0" err="1">
                <a:latin typeface="Courier New" pitchFamily="49" charset="0"/>
                <a:cs typeface="Courier New" pitchFamily="49" charset="0"/>
              </a:rPr>
              <a:t>ul</a:t>
            </a:r>
            <a:r>
              <a:rPr lang="en-US" sz="2000" dirty="0">
                <a:latin typeface="Courier New" pitchFamily="49" charset="0"/>
                <a:cs typeface="Courier New" pitchFamily="49" charset="0"/>
              </a:rPr>
              <a:t>&gt; </a:t>
            </a:r>
            <a:br>
              <a:rPr lang="en-US" sz="2000" dirty="0">
                <a:latin typeface="Courier New" pitchFamily="49" charset="0"/>
                <a:cs typeface="Courier New" pitchFamily="49" charset="0"/>
              </a:rPr>
            </a:br>
            <a:r>
              <a:rPr lang="en-US" sz="2000" dirty="0">
                <a:latin typeface="Courier New" pitchFamily="49" charset="0"/>
                <a:cs typeface="Courier New" pitchFamily="49" charset="0"/>
              </a:rPr>
              <a:t>    &lt;li&gt;&lt;a </a:t>
            </a:r>
            <a:r>
              <a:rPr lang="en-US" sz="2000" dirty="0" err="1">
                <a:latin typeface="Courier New" pitchFamily="49" charset="0"/>
                <a:cs typeface="Courier New" pitchFamily="49" charset="0"/>
              </a:rPr>
              <a:t>href</a:t>
            </a:r>
            <a:r>
              <a:rPr lang="en-US" sz="2000" dirty="0">
                <a:latin typeface="Courier New" pitchFamily="49" charset="0"/>
                <a:cs typeface="Courier New" pitchFamily="49" charset="0"/>
              </a:rPr>
              <a:t>="</a:t>
            </a:r>
            <a:r>
              <a:rPr lang="en-US" sz="2000" dirty="0">
                <a:latin typeface="Courier New" pitchFamily="49" charset="0"/>
                <a:cs typeface="Courier New" pitchFamily="49" charset="0"/>
                <a:hlinkClick r:id="rId2"/>
              </a:rPr>
              <a:t>#</a:t>
            </a:r>
            <a:r>
              <a:rPr lang="en-US" sz="2000" dirty="0">
                <a:latin typeface="Courier New" pitchFamily="49" charset="0"/>
                <a:cs typeface="Courier New" pitchFamily="49" charset="0"/>
              </a:rPr>
              <a:t>"&gt;</a:t>
            </a:r>
            <a:r>
              <a:rPr lang="en-US" sz="2000" dirty="0" err="1">
                <a:latin typeface="Courier New" pitchFamily="49" charset="0"/>
                <a:cs typeface="Courier New" pitchFamily="49" charset="0"/>
              </a:rPr>
              <a:t>Rubrique</a:t>
            </a:r>
            <a:r>
              <a:rPr lang="en-US" sz="2000" dirty="0">
                <a:latin typeface="Courier New" pitchFamily="49" charset="0"/>
                <a:cs typeface="Courier New" pitchFamily="49" charset="0"/>
              </a:rPr>
              <a:t> 1&lt;/a&gt;&lt;/li&gt;</a:t>
            </a:r>
            <a:br>
              <a:rPr lang="en-US" sz="2000" dirty="0">
                <a:latin typeface="Courier New" pitchFamily="49" charset="0"/>
                <a:cs typeface="Courier New" pitchFamily="49" charset="0"/>
              </a:rPr>
            </a:br>
            <a:r>
              <a:rPr lang="en-US" sz="2000" dirty="0">
                <a:latin typeface="Courier New" pitchFamily="49" charset="0"/>
                <a:cs typeface="Courier New" pitchFamily="49" charset="0"/>
              </a:rPr>
              <a:t>    &lt;li&gt;&lt;a </a:t>
            </a:r>
            <a:r>
              <a:rPr lang="en-US" sz="2000" dirty="0" err="1">
                <a:latin typeface="Courier New" pitchFamily="49" charset="0"/>
                <a:cs typeface="Courier New" pitchFamily="49" charset="0"/>
              </a:rPr>
              <a:t>href</a:t>
            </a:r>
            <a:r>
              <a:rPr lang="en-US" sz="2000" dirty="0">
                <a:latin typeface="Courier New" pitchFamily="49" charset="0"/>
                <a:cs typeface="Courier New" pitchFamily="49" charset="0"/>
              </a:rPr>
              <a:t>="</a:t>
            </a:r>
            <a:r>
              <a:rPr lang="en-US" sz="2000" dirty="0">
                <a:latin typeface="Courier New" pitchFamily="49" charset="0"/>
                <a:cs typeface="Courier New" pitchFamily="49" charset="0"/>
                <a:hlinkClick r:id="rId2"/>
              </a:rPr>
              <a:t>#</a:t>
            </a:r>
            <a:r>
              <a:rPr lang="en-US" sz="2000" dirty="0">
                <a:latin typeface="Courier New" pitchFamily="49" charset="0"/>
                <a:cs typeface="Courier New" pitchFamily="49" charset="0"/>
              </a:rPr>
              <a:t>"&gt;</a:t>
            </a:r>
            <a:r>
              <a:rPr lang="en-US" sz="2000" dirty="0" err="1">
                <a:latin typeface="Courier New" pitchFamily="49" charset="0"/>
                <a:cs typeface="Courier New" pitchFamily="49" charset="0"/>
              </a:rPr>
              <a:t>Rubrique</a:t>
            </a:r>
            <a:r>
              <a:rPr lang="en-US" sz="2000" dirty="0">
                <a:latin typeface="Courier New" pitchFamily="49" charset="0"/>
                <a:cs typeface="Courier New" pitchFamily="49" charset="0"/>
              </a:rPr>
              <a:t> 2&lt;/a&gt;&lt;/li&gt; </a:t>
            </a:r>
            <a:br>
              <a:rPr lang="en-US" sz="2000" dirty="0">
                <a:latin typeface="Courier New" pitchFamily="49" charset="0"/>
                <a:cs typeface="Courier New" pitchFamily="49" charset="0"/>
              </a:rPr>
            </a:br>
            <a:r>
              <a:rPr lang="en-US" sz="2000" dirty="0">
                <a:latin typeface="Courier New" pitchFamily="49" charset="0"/>
                <a:cs typeface="Courier New" pitchFamily="49" charset="0"/>
              </a:rPr>
              <a:t>    &lt;li&gt;&lt;a </a:t>
            </a:r>
            <a:r>
              <a:rPr lang="en-US" sz="2000" dirty="0" err="1">
                <a:latin typeface="Courier New" pitchFamily="49" charset="0"/>
                <a:cs typeface="Courier New" pitchFamily="49" charset="0"/>
              </a:rPr>
              <a:t>href</a:t>
            </a:r>
            <a:r>
              <a:rPr lang="en-US" sz="2000" dirty="0">
                <a:latin typeface="Courier New" pitchFamily="49" charset="0"/>
                <a:cs typeface="Courier New" pitchFamily="49" charset="0"/>
              </a:rPr>
              <a:t>="</a:t>
            </a:r>
            <a:r>
              <a:rPr lang="en-US" sz="2000" dirty="0">
                <a:latin typeface="Courier New" pitchFamily="49" charset="0"/>
                <a:cs typeface="Courier New" pitchFamily="49" charset="0"/>
                <a:hlinkClick r:id="rId2"/>
              </a:rPr>
              <a:t>#</a:t>
            </a:r>
            <a:r>
              <a:rPr lang="en-US" sz="2000" dirty="0">
                <a:latin typeface="Courier New" pitchFamily="49" charset="0"/>
                <a:cs typeface="Courier New" pitchFamily="49" charset="0"/>
              </a:rPr>
              <a:t>"&gt;</a:t>
            </a:r>
            <a:r>
              <a:rPr lang="en-US" sz="2000" dirty="0" err="1">
                <a:latin typeface="Courier New" pitchFamily="49" charset="0"/>
                <a:cs typeface="Courier New" pitchFamily="49" charset="0"/>
              </a:rPr>
              <a:t>Rubrique</a:t>
            </a:r>
            <a:r>
              <a:rPr lang="en-US" sz="2000" dirty="0">
                <a:latin typeface="Courier New" pitchFamily="49" charset="0"/>
                <a:cs typeface="Courier New" pitchFamily="49" charset="0"/>
              </a:rPr>
              <a:t> 3&lt;/a&gt;&lt;/li&gt; </a:t>
            </a:r>
            <a:br>
              <a:rPr lang="en-US" sz="2000" dirty="0">
                <a:latin typeface="Courier New" pitchFamily="49" charset="0"/>
                <a:cs typeface="Courier New" pitchFamily="49" charset="0"/>
              </a:rPr>
            </a:br>
            <a:r>
              <a:rPr lang="en-US" sz="2000" dirty="0">
                <a:latin typeface="Courier New" pitchFamily="49" charset="0"/>
                <a:cs typeface="Courier New" pitchFamily="49" charset="0"/>
              </a:rPr>
              <a:t>    &lt;li&gt;&lt;a </a:t>
            </a:r>
            <a:r>
              <a:rPr lang="en-US" sz="2000" dirty="0" err="1">
                <a:latin typeface="Courier New" pitchFamily="49" charset="0"/>
                <a:cs typeface="Courier New" pitchFamily="49" charset="0"/>
              </a:rPr>
              <a:t>href</a:t>
            </a:r>
            <a:r>
              <a:rPr lang="en-US" sz="2000" dirty="0">
                <a:latin typeface="Courier New" pitchFamily="49" charset="0"/>
                <a:cs typeface="Courier New" pitchFamily="49" charset="0"/>
              </a:rPr>
              <a:t>="</a:t>
            </a:r>
            <a:r>
              <a:rPr lang="en-US" sz="2000" dirty="0">
                <a:latin typeface="Courier New" pitchFamily="49" charset="0"/>
                <a:cs typeface="Courier New" pitchFamily="49" charset="0"/>
                <a:hlinkClick r:id="rId2"/>
              </a:rPr>
              <a:t>#</a:t>
            </a:r>
            <a:r>
              <a:rPr lang="en-US" sz="2000" dirty="0">
                <a:latin typeface="Courier New" pitchFamily="49" charset="0"/>
                <a:cs typeface="Courier New" pitchFamily="49" charset="0"/>
              </a:rPr>
              <a:t>"&gt;</a:t>
            </a:r>
            <a:r>
              <a:rPr lang="en-US" sz="2000" dirty="0" err="1">
                <a:latin typeface="Courier New" pitchFamily="49" charset="0"/>
                <a:cs typeface="Courier New" pitchFamily="49" charset="0"/>
              </a:rPr>
              <a:t>Rubrique</a:t>
            </a:r>
            <a:r>
              <a:rPr lang="en-US" sz="2000" dirty="0">
                <a:latin typeface="Courier New" pitchFamily="49" charset="0"/>
                <a:cs typeface="Courier New" pitchFamily="49" charset="0"/>
              </a:rPr>
              <a:t> 4&lt;/a&gt;&lt;/li&gt;</a:t>
            </a:r>
            <a:br>
              <a:rPr lang="en-US" sz="2000" dirty="0">
                <a:latin typeface="Courier New" pitchFamily="49" charset="0"/>
                <a:cs typeface="Courier New" pitchFamily="49" charset="0"/>
              </a:rPr>
            </a:br>
            <a:r>
              <a:rPr lang="en-US" sz="2000" dirty="0">
                <a:latin typeface="Courier New" pitchFamily="49" charset="0"/>
                <a:cs typeface="Courier New" pitchFamily="49" charset="0"/>
              </a:rPr>
              <a:t> &lt;/</a:t>
            </a:r>
            <a:r>
              <a:rPr lang="en-US" sz="2000" dirty="0" err="1">
                <a:latin typeface="Courier New" pitchFamily="49" charset="0"/>
                <a:cs typeface="Courier New" pitchFamily="49" charset="0"/>
              </a:rPr>
              <a:t>ul</a:t>
            </a:r>
            <a:r>
              <a:rPr lang="en-US" sz="2000" dirty="0">
                <a:latin typeface="Courier New" pitchFamily="49" charset="0"/>
                <a:cs typeface="Courier New" pitchFamily="49" charset="0"/>
              </a:rPr>
              <a:t>&gt; </a:t>
            </a:r>
            <a:br>
              <a:rPr lang="en-US" sz="2000" dirty="0">
                <a:latin typeface="Courier New" pitchFamily="49" charset="0"/>
                <a:cs typeface="Courier New" pitchFamily="49" charset="0"/>
              </a:rPr>
            </a:br>
            <a:r>
              <a:rPr lang="en-US" sz="2000" dirty="0">
                <a:latin typeface="Courier New" pitchFamily="49" charset="0"/>
                <a:cs typeface="Courier New" pitchFamily="49" charset="0"/>
              </a:rPr>
              <a:t>&lt;/</a:t>
            </a:r>
            <a:r>
              <a:rPr lang="en-US" sz="2000" dirty="0" err="1">
                <a:latin typeface="Courier New" pitchFamily="49" charset="0"/>
                <a:cs typeface="Courier New" pitchFamily="49" charset="0"/>
              </a:rPr>
              <a:t>nav</a:t>
            </a:r>
            <a:r>
              <a:rPr lang="en-US" sz="2000" dirty="0">
                <a:latin typeface="Courier New" pitchFamily="49" charset="0"/>
                <a:cs typeface="Courier New" pitchFamily="49" charset="0"/>
              </a:rPr>
              <a:t>&gt; </a:t>
            </a:r>
          </a:p>
          <a:p>
            <a:pPr marL="0" indent="0">
              <a:buNone/>
            </a:pPr>
            <a:r>
              <a:rPr lang="en-US" sz="2000" dirty="0">
                <a:latin typeface="Courier New" pitchFamily="49" charset="0"/>
                <a:cs typeface="Courier New" pitchFamily="49" charset="0"/>
              </a:rPr>
              <a:t>&lt;/header&gt;</a:t>
            </a:r>
          </a:p>
          <a:p>
            <a:pPr marL="0" indent="0">
              <a:buNone/>
            </a:pPr>
            <a:r>
              <a:rPr lang="en-US" sz="2000" dirty="0">
                <a:latin typeface="Courier New" pitchFamily="49" charset="0"/>
                <a:cs typeface="Courier New" pitchFamily="49" charset="0"/>
              </a:rPr>
              <a:t>&lt;!-- Main --&gt; </a:t>
            </a:r>
            <a:br>
              <a:rPr lang="en-US" sz="2000" dirty="0">
                <a:latin typeface="Courier New" pitchFamily="49" charset="0"/>
                <a:cs typeface="Courier New" pitchFamily="49" charset="0"/>
              </a:rPr>
            </a:br>
            <a:r>
              <a:rPr lang="en-US" sz="2000" dirty="0">
                <a:latin typeface="Courier New" pitchFamily="49" charset="0"/>
                <a:cs typeface="Courier New" pitchFamily="49" charset="0"/>
              </a:rPr>
              <a:t>&lt;section id="main"&gt; </a:t>
            </a:r>
            <a:br>
              <a:rPr lang="en-US" sz="2000" dirty="0">
                <a:latin typeface="Courier New" pitchFamily="49" charset="0"/>
                <a:cs typeface="Courier New" pitchFamily="49" charset="0"/>
              </a:rPr>
            </a:br>
            <a:r>
              <a:rPr lang="en-US" sz="2000" dirty="0">
                <a:latin typeface="Courier New" pitchFamily="49" charset="0"/>
                <a:cs typeface="Courier New" pitchFamily="49" charset="0"/>
              </a:rPr>
              <a:t>&lt;article&gt; .. &lt;/article&gt;</a:t>
            </a:r>
          </a:p>
          <a:p>
            <a:pPr marL="0" indent="0">
              <a:buNone/>
            </a:pPr>
            <a:r>
              <a:rPr lang="en-US" sz="2000" dirty="0">
                <a:latin typeface="Courier New" pitchFamily="49" charset="0"/>
                <a:cs typeface="Courier New" pitchFamily="49" charset="0"/>
              </a:rPr>
              <a:t>&lt;/section&gt;</a:t>
            </a:r>
            <a:endParaRPr lang="fr-FR" sz="2000" dirty="0">
              <a:latin typeface="Courier New" pitchFamily="49" charset="0"/>
              <a:cs typeface="Courier New" pitchFamily="49" charset="0"/>
            </a:endParaRPr>
          </a:p>
        </p:txBody>
      </p:sp>
    </p:spTree>
    <p:extLst>
      <p:ext uri="{BB962C8B-B14F-4D97-AF65-F5344CB8AC3E}">
        <p14:creationId xmlns:p14="http://schemas.microsoft.com/office/powerpoint/2010/main" val="2394454067"/>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93746"/>
          </a:xfrm>
        </p:spPr>
        <p:txBody>
          <a:bodyPr>
            <a:normAutofit/>
          </a:bodyPr>
          <a:lstStyle/>
          <a:p>
            <a:r>
              <a:rPr lang="fr-FR" b="1" dirty="0"/>
              <a:t>Exemple</a:t>
            </a:r>
          </a:p>
        </p:txBody>
      </p:sp>
      <p:sp>
        <p:nvSpPr>
          <p:cNvPr id="3" name="Espace réservé du contenu 2"/>
          <p:cNvSpPr>
            <a:spLocks noGrp="1"/>
          </p:cNvSpPr>
          <p:nvPr>
            <p:ph idx="1"/>
          </p:nvPr>
        </p:nvSpPr>
        <p:spPr>
          <a:xfrm>
            <a:off x="1379504" y="1214422"/>
            <a:ext cx="10285849" cy="4724400"/>
          </a:xfrm>
        </p:spPr>
        <p:txBody>
          <a:bodyPr>
            <a:normAutofit lnSpcReduction="10000"/>
          </a:bodyPr>
          <a:lstStyle/>
          <a:p>
            <a:pPr marL="0" indent="0">
              <a:buNone/>
            </a:pPr>
            <a:r>
              <a:rPr lang="fr-FR" sz="2000" b="1" dirty="0">
                <a:solidFill>
                  <a:srgbClr val="FF0000"/>
                </a:solidFill>
                <a:latin typeface="Courier New" pitchFamily="49" charset="0"/>
                <a:cs typeface="Courier New" pitchFamily="49" charset="0"/>
              </a:rPr>
              <a:t>&lt;article&gt; </a:t>
            </a:r>
            <a:br>
              <a:rPr lang="fr-FR" sz="2000" dirty="0">
                <a:latin typeface="Courier New" pitchFamily="49" charset="0"/>
                <a:cs typeface="Courier New" pitchFamily="49" charset="0"/>
              </a:rPr>
            </a:br>
            <a:r>
              <a:rPr lang="fr-FR" sz="2000" b="1" dirty="0">
                <a:solidFill>
                  <a:srgbClr val="00B050"/>
                </a:solidFill>
                <a:latin typeface="Courier New" pitchFamily="49" charset="0"/>
                <a:cs typeface="Courier New" pitchFamily="49" charset="0"/>
              </a:rPr>
              <a:t>&lt;header&gt; </a:t>
            </a:r>
            <a:br>
              <a:rPr lang="fr-FR" sz="2000" dirty="0">
                <a:latin typeface="Courier New" pitchFamily="49" charset="0"/>
                <a:cs typeface="Courier New" pitchFamily="49" charset="0"/>
              </a:rPr>
            </a:br>
            <a:r>
              <a:rPr lang="fr-FR" sz="2000" dirty="0">
                <a:latin typeface="Courier New" pitchFamily="49" charset="0"/>
                <a:cs typeface="Courier New" pitchFamily="49" charset="0"/>
              </a:rPr>
              <a:t>  &lt;h1&gt;Titre de l'article&lt;/h1&gt; </a:t>
            </a:r>
            <a:br>
              <a:rPr lang="fr-FR" sz="2000" dirty="0">
                <a:latin typeface="Courier New" pitchFamily="49" charset="0"/>
                <a:cs typeface="Courier New" pitchFamily="49" charset="0"/>
              </a:rPr>
            </a:br>
            <a:r>
              <a:rPr lang="fr-FR" sz="2000" dirty="0">
                <a:latin typeface="Courier New" pitchFamily="49" charset="0"/>
                <a:cs typeface="Courier New" pitchFamily="49" charset="0"/>
              </a:rPr>
              <a:t>  &lt;p&gt;Auteur : bidule&lt;/p&gt; </a:t>
            </a:r>
            <a:br>
              <a:rPr lang="fr-FR" sz="2000" dirty="0">
                <a:latin typeface="Courier New" pitchFamily="49" charset="0"/>
                <a:cs typeface="Courier New" pitchFamily="49" charset="0"/>
              </a:rPr>
            </a:br>
            <a:r>
              <a:rPr lang="fr-FR" sz="2000" b="1" dirty="0">
                <a:solidFill>
                  <a:srgbClr val="00B050"/>
                </a:solidFill>
                <a:latin typeface="Courier New" pitchFamily="49" charset="0"/>
                <a:cs typeface="Courier New" pitchFamily="49" charset="0"/>
              </a:rPr>
              <a:t>&lt;/header&gt;</a:t>
            </a:r>
            <a:r>
              <a:rPr lang="fr-FR" sz="2000" dirty="0">
                <a:solidFill>
                  <a:srgbClr val="00B050"/>
                </a:solidFill>
                <a:latin typeface="Courier New" pitchFamily="49" charset="0"/>
                <a:cs typeface="Courier New" pitchFamily="49" charset="0"/>
              </a:rPr>
              <a:t> </a:t>
            </a:r>
            <a:br>
              <a:rPr lang="fr-FR" sz="2000" dirty="0">
                <a:latin typeface="Courier New" pitchFamily="49" charset="0"/>
                <a:cs typeface="Courier New" pitchFamily="49" charset="0"/>
              </a:rPr>
            </a:br>
            <a:r>
              <a:rPr lang="it-IT" sz="2000" b="1" dirty="0">
                <a:solidFill>
                  <a:srgbClr val="00B050"/>
                </a:solidFill>
                <a:latin typeface="Courier New" pitchFamily="49" charset="0"/>
                <a:cs typeface="Courier New" pitchFamily="49" charset="0"/>
              </a:rPr>
              <a:t>&lt;nav&gt; </a:t>
            </a:r>
            <a:br>
              <a:rPr lang="it-IT" sz="2000" dirty="0">
                <a:latin typeface="Courier New" pitchFamily="49" charset="0"/>
                <a:cs typeface="Courier New" pitchFamily="49" charset="0"/>
              </a:rPr>
            </a:br>
            <a:r>
              <a:rPr lang="it-IT" sz="2000" dirty="0">
                <a:latin typeface="Courier New" pitchFamily="49" charset="0"/>
                <a:cs typeface="Courier New" pitchFamily="49" charset="0"/>
              </a:rPr>
              <a:t>  &lt;ul&gt; </a:t>
            </a:r>
            <a:br>
              <a:rPr lang="it-IT" sz="2000" dirty="0">
                <a:latin typeface="Courier New" pitchFamily="49" charset="0"/>
                <a:cs typeface="Courier New" pitchFamily="49" charset="0"/>
              </a:rPr>
            </a:br>
            <a:r>
              <a:rPr lang="it-IT" sz="2000" dirty="0">
                <a:latin typeface="Courier New" pitchFamily="49" charset="0"/>
                <a:cs typeface="Courier New" pitchFamily="49" charset="0"/>
              </a:rPr>
              <a:t>   &lt;li&gt;&lt;a href="index.html"&gt;Page d'accueil&lt;/a&gt;&lt;/li&gt;    </a:t>
            </a:r>
            <a:br>
              <a:rPr lang="it-IT" sz="2000" dirty="0">
                <a:latin typeface="Courier New" pitchFamily="49" charset="0"/>
                <a:cs typeface="Courier New" pitchFamily="49" charset="0"/>
              </a:rPr>
            </a:br>
            <a:r>
              <a:rPr lang="it-IT" sz="2000" dirty="0">
                <a:latin typeface="Courier New" pitchFamily="49" charset="0"/>
                <a:cs typeface="Courier New" pitchFamily="49" charset="0"/>
              </a:rPr>
              <a:t>   &lt;li&gt;&lt;a href="contact.html"&gt;Contact&lt;/a&gt;&lt;/li&gt; &lt;/ul&gt; </a:t>
            </a:r>
            <a:br>
              <a:rPr lang="it-IT" sz="2000" dirty="0">
                <a:latin typeface="Courier New" pitchFamily="49" charset="0"/>
                <a:cs typeface="Courier New" pitchFamily="49" charset="0"/>
              </a:rPr>
            </a:br>
            <a:r>
              <a:rPr lang="it-IT" sz="2000" b="1" dirty="0">
                <a:solidFill>
                  <a:srgbClr val="00B050"/>
                </a:solidFill>
                <a:latin typeface="Courier New" pitchFamily="49" charset="0"/>
                <a:cs typeface="Courier New" pitchFamily="49" charset="0"/>
              </a:rPr>
              <a:t>&lt;/nav&gt;</a:t>
            </a:r>
            <a:endParaRPr lang="fr-FR" sz="2000" b="1" dirty="0">
              <a:solidFill>
                <a:srgbClr val="00B050"/>
              </a:solidFill>
              <a:latin typeface="Courier New" pitchFamily="49" charset="0"/>
              <a:cs typeface="Courier New" pitchFamily="49" charset="0"/>
            </a:endParaRPr>
          </a:p>
          <a:p>
            <a:pPr marL="0" indent="0">
              <a:buNone/>
            </a:pPr>
            <a:r>
              <a:rPr lang="fr-FR" sz="2000" dirty="0">
                <a:latin typeface="Courier New" pitchFamily="49" charset="0"/>
                <a:cs typeface="Courier New" pitchFamily="49" charset="0"/>
              </a:rPr>
              <a:t>&lt;p&gt;Contenu de l'article&lt;/p&gt; </a:t>
            </a:r>
            <a:br>
              <a:rPr lang="fr-FR" sz="2000" dirty="0">
                <a:latin typeface="Courier New" pitchFamily="49" charset="0"/>
                <a:cs typeface="Courier New" pitchFamily="49" charset="0"/>
              </a:rPr>
            </a:br>
            <a:r>
              <a:rPr lang="fr-FR" sz="2000" dirty="0">
                <a:latin typeface="Courier New" pitchFamily="49" charset="0"/>
                <a:cs typeface="Courier New" pitchFamily="49" charset="0"/>
              </a:rPr>
              <a:t>…</a:t>
            </a:r>
            <a:br>
              <a:rPr lang="fr-FR" sz="2000" dirty="0">
                <a:latin typeface="Courier New" pitchFamily="49" charset="0"/>
                <a:cs typeface="Courier New" pitchFamily="49" charset="0"/>
              </a:rPr>
            </a:br>
            <a:r>
              <a:rPr lang="fr-FR" sz="2000" b="1" dirty="0">
                <a:solidFill>
                  <a:srgbClr val="00B050"/>
                </a:solidFill>
                <a:latin typeface="Courier New" pitchFamily="49" charset="0"/>
                <a:cs typeface="Courier New" pitchFamily="49" charset="0"/>
              </a:rPr>
              <a:t>&lt;</a:t>
            </a:r>
            <a:r>
              <a:rPr lang="fr-FR" sz="2000" b="1" dirty="0" err="1">
                <a:solidFill>
                  <a:srgbClr val="00B050"/>
                </a:solidFill>
                <a:latin typeface="Courier New" pitchFamily="49" charset="0"/>
                <a:cs typeface="Courier New" pitchFamily="49" charset="0"/>
              </a:rPr>
              <a:t>footer</a:t>
            </a:r>
            <a:r>
              <a:rPr lang="fr-FR" sz="2000" b="1" dirty="0">
                <a:solidFill>
                  <a:srgbClr val="00B050"/>
                </a:solidFill>
                <a:latin typeface="Courier New" pitchFamily="49" charset="0"/>
                <a:cs typeface="Courier New" pitchFamily="49" charset="0"/>
              </a:rPr>
              <a:t>&gt; </a:t>
            </a:r>
            <a:br>
              <a:rPr lang="fr-FR" sz="2000" dirty="0">
                <a:latin typeface="Courier New" pitchFamily="49" charset="0"/>
                <a:cs typeface="Courier New" pitchFamily="49" charset="0"/>
              </a:rPr>
            </a:br>
            <a:r>
              <a:rPr lang="fr-FR" sz="2000" dirty="0">
                <a:latin typeface="Courier New" pitchFamily="49" charset="0"/>
                <a:cs typeface="Courier New" pitchFamily="49" charset="0"/>
              </a:rPr>
              <a:t>  &lt;p&gt;Posté par Simon, le &lt;time </a:t>
            </a:r>
            <a:r>
              <a:rPr lang="fr-FR" sz="2000" dirty="0" err="1">
                <a:latin typeface="Courier New" pitchFamily="49" charset="0"/>
                <a:cs typeface="Courier New" pitchFamily="49" charset="0"/>
              </a:rPr>
              <a:t>datetime</a:t>
            </a:r>
            <a:r>
              <a:rPr lang="fr-FR" sz="2000" dirty="0">
                <a:latin typeface="Courier New" pitchFamily="49" charset="0"/>
                <a:cs typeface="Courier New" pitchFamily="49" charset="0"/>
              </a:rPr>
              <a:t>="2012-02-02"&gt;2 février 2012&lt;/time&gt; &lt;/p&gt; </a:t>
            </a:r>
            <a:br>
              <a:rPr lang="fr-FR" sz="2000" dirty="0">
                <a:latin typeface="Courier New" pitchFamily="49" charset="0"/>
                <a:cs typeface="Courier New" pitchFamily="49" charset="0"/>
              </a:rPr>
            </a:br>
            <a:r>
              <a:rPr lang="fr-FR" sz="2000" b="1" dirty="0">
                <a:solidFill>
                  <a:srgbClr val="00B050"/>
                </a:solidFill>
                <a:latin typeface="Courier New" pitchFamily="49" charset="0"/>
                <a:cs typeface="Courier New" pitchFamily="49" charset="0"/>
              </a:rPr>
              <a:t>&lt;/</a:t>
            </a:r>
            <a:r>
              <a:rPr lang="fr-FR" sz="2000" b="1" dirty="0" err="1">
                <a:solidFill>
                  <a:srgbClr val="00B050"/>
                </a:solidFill>
                <a:latin typeface="Courier New" pitchFamily="49" charset="0"/>
                <a:cs typeface="Courier New" pitchFamily="49" charset="0"/>
              </a:rPr>
              <a:t>footer</a:t>
            </a:r>
            <a:r>
              <a:rPr lang="fr-FR" sz="2000" b="1" dirty="0">
                <a:solidFill>
                  <a:srgbClr val="00B050"/>
                </a:solidFill>
                <a:latin typeface="Courier New" pitchFamily="49" charset="0"/>
                <a:cs typeface="Courier New" pitchFamily="49" charset="0"/>
              </a:rPr>
              <a:t>&gt;</a:t>
            </a:r>
            <a:br>
              <a:rPr lang="fr-FR" sz="2000" dirty="0">
                <a:latin typeface="Courier New" pitchFamily="49" charset="0"/>
                <a:cs typeface="Courier New" pitchFamily="49" charset="0"/>
              </a:rPr>
            </a:br>
            <a:r>
              <a:rPr lang="fr-FR" sz="2000" b="1" dirty="0">
                <a:solidFill>
                  <a:srgbClr val="FF0000"/>
                </a:solidFill>
                <a:latin typeface="Courier New" pitchFamily="49" charset="0"/>
                <a:cs typeface="Courier New" pitchFamily="49" charset="0"/>
              </a:rPr>
              <a:t>&lt;/article&gt;</a:t>
            </a:r>
          </a:p>
        </p:txBody>
      </p:sp>
    </p:spTree>
    <p:extLst>
      <p:ext uri="{BB962C8B-B14F-4D97-AF65-F5344CB8AC3E}">
        <p14:creationId xmlns:p14="http://schemas.microsoft.com/office/powerpoint/2010/main" val="1872313150"/>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750870"/>
          </a:xfrm>
        </p:spPr>
        <p:txBody>
          <a:bodyPr/>
          <a:lstStyle/>
          <a:p>
            <a:r>
              <a:rPr lang="fr-FR" b="1" dirty="0"/>
              <a:t>&lt;</a:t>
            </a:r>
            <a:r>
              <a:rPr lang="fr-FR" b="1" dirty="0" err="1"/>
              <a:t>detail</a:t>
            </a:r>
            <a:r>
              <a:rPr lang="fr-FR" b="1" dirty="0"/>
              <a:t>&gt; et &lt;</a:t>
            </a:r>
            <a:r>
              <a:rPr lang="fr-FR" b="1" dirty="0" err="1"/>
              <a:t>summary</a:t>
            </a:r>
            <a:r>
              <a:rPr lang="fr-FR" b="1" dirty="0"/>
              <a:t>&gt;</a:t>
            </a:r>
          </a:p>
        </p:txBody>
      </p:sp>
      <p:sp>
        <p:nvSpPr>
          <p:cNvPr id="3" name="Espace réservé du contenu 2"/>
          <p:cNvSpPr>
            <a:spLocks noGrp="1"/>
          </p:cNvSpPr>
          <p:nvPr>
            <p:ph idx="1"/>
          </p:nvPr>
        </p:nvSpPr>
        <p:spPr>
          <a:xfrm>
            <a:off x="1007172" y="1598590"/>
            <a:ext cx="10665222" cy="5616624"/>
          </a:xfrm>
        </p:spPr>
        <p:txBody>
          <a:bodyPr/>
          <a:lstStyle/>
          <a:p>
            <a:r>
              <a:rPr lang="fr-FR" dirty="0"/>
              <a:t>Similaire aux accordéons proposés par les </a:t>
            </a:r>
            <a:r>
              <a:rPr lang="fr-FR" dirty="0" err="1"/>
              <a:t>libraries</a:t>
            </a:r>
            <a:r>
              <a:rPr lang="fr-FR" dirty="0"/>
              <a:t> JavaScript</a:t>
            </a:r>
          </a:p>
          <a:p>
            <a:endParaRPr lang="fr-FR" dirty="0"/>
          </a:p>
          <a:p>
            <a:r>
              <a:rPr lang="fr-FR" dirty="0"/>
              <a:t>On clique sur la flèche et « ça s’ouvre » :</a:t>
            </a:r>
          </a:p>
          <a:p>
            <a:endParaRPr lang="fr-FR" dirty="0"/>
          </a:p>
          <a:p>
            <a:endParaRPr lang="fr-FR" dirty="0"/>
          </a:p>
          <a:p>
            <a:endParaRPr lang="fr-FR" dirty="0"/>
          </a:p>
          <a:p>
            <a:r>
              <a:rPr lang="fr-FR" dirty="0"/>
              <a:t>Nombreux styles applicables pour l’icône</a:t>
            </a:r>
          </a:p>
          <a:p>
            <a:endParaRPr lang="fr-FR" dirty="0"/>
          </a:p>
          <a:p>
            <a:endParaRPr lang="fr-FR"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565" y="2060848"/>
            <a:ext cx="642970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66" y="3573016"/>
            <a:ext cx="6136479"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205508"/>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2000" b="1" dirty="0">
                <a:latin typeface="Courier New" pitchFamily="49" charset="0"/>
                <a:cs typeface="Courier New" pitchFamily="49" charset="0"/>
              </a:rPr>
              <a:t>&lt;</a:t>
            </a:r>
            <a:r>
              <a:rPr lang="fr-FR" sz="2000" b="1" dirty="0" err="1">
                <a:solidFill>
                  <a:srgbClr val="FF0000"/>
                </a:solidFill>
                <a:latin typeface="Courier New" pitchFamily="49" charset="0"/>
                <a:cs typeface="Courier New" pitchFamily="49" charset="0"/>
              </a:rPr>
              <a:t>details</a:t>
            </a:r>
            <a:r>
              <a:rPr lang="fr-FR" sz="2000" b="1" dirty="0">
                <a:latin typeface="Courier New" pitchFamily="49" charset="0"/>
                <a:cs typeface="Courier New" pitchFamily="49" charset="0"/>
              </a:rPr>
              <a:t>&gt;</a:t>
            </a:r>
            <a:br>
              <a:rPr lang="fr-FR" sz="2000" dirty="0">
                <a:latin typeface="Courier New" pitchFamily="49" charset="0"/>
                <a:cs typeface="Courier New" pitchFamily="49" charset="0"/>
              </a:rPr>
            </a:br>
            <a:r>
              <a:rPr lang="fr-FR" sz="2000" b="1" dirty="0">
                <a:solidFill>
                  <a:srgbClr val="00B050"/>
                </a:solidFill>
                <a:latin typeface="Courier New" pitchFamily="49" charset="0"/>
                <a:cs typeface="Courier New" pitchFamily="49" charset="0"/>
              </a:rPr>
              <a:t>&lt;</a:t>
            </a:r>
            <a:r>
              <a:rPr lang="fr-FR" sz="2000" b="1" dirty="0" err="1">
                <a:solidFill>
                  <a:srgbClr val="00B050"/>
                </a:solidFill>
                <a:latin typeface="Courier New" pitchFamily="49" charset="0"/>
                <a:cs typeface="Courier New" pitchFamily="49" charset="0"/>
              </a:rPr>
              <a:t>summary</a:t>
            </a:r>
            <a:r>
              <a:rPr lang="fr-FR" sz="2000" b="1" dirty="0">
                <a:solidFill>
                  <a:srgbClr val="00B050"/>
                </a:solidFill>
                <a:latin typeface="Courier New" pitchFamily="49" charset="0"/>
                <a:cs typeface="Courier New" pitchFamily="49" charset="0"/>
              </a:rPr>
              <a:t>&gt;</a:t>
            </a:r>
            <a:r>
              <a:rPr lang="fr-FR" sz="2000" dirty="0">
                <a:latin typeface="Courier New" pitchFamily="49" charset="0"/>
                <a:cs typeface="Courier New" pitchFamily="49" charset="0"/>
              </a:rPr>
              <a:t>Comment tuer le boss ! Attention Spoiler !</a:t>
            </a:r>
            <a:r>
              <a:rPr lang="fr-FR" sz="2000" b="1" dirty="0">
                <a:solidFill>
                  <a:srgbClr val="00B050"/>
                </a:solidFill>
                <a:latin typeface="Courier New" pitchFamily="49" charset="0"/>
                <a:cs typeface="Courier New" pitchFamily="49" charset="0"/>
              </a:rPr>
              <a:t>&lt;/</a:t>
            </a:r>
            <a:r>
              <a:rPr lang="fr-FR" sz="2000" b="1" dirty="0" err="1">
                <a:solidFill>
                  <a:srgbClr val="00B050"/>
                </a:solidFill>
                <a:latin typeface="Courier New" pitchFamily="49" charset="0"/>
                <a:cs typeface="Courier New" pitchFamily="49" charset="0"/>
              </a:rPr>
              <a:t>summary</a:t>
            </a:r>
            <a:r>
              <a:rPr lang="fr-FR" sz="2000" b="1" dirty="0">
                <a:solidFill>
                  <a:srgbClr val="00B050"/>
                </a:solidFill>
                <a:latin typeface="Courier New" pitchFamily="49" charset="0"/>
                <a:cs typeface="Courier New" pitchFamily="49" charset="0"/>
              </a:rPr>
              <a:t>&gt;</a:t>
            </a:r>
            <a:br>
              <a:rPr lang="fr-FR" sz="2000" dirty="0">
                <a:latin typeface="Courier New" pitchFamily="49" charset="0"/>
                <a:cs typeface="Courier New" pitchFamily="49" charset="0"/>
              </a:rPr>
            </a:br>
            <a:r>
              <a:rPr lang="fr-FR" sz="2000" dirty="0">
                <a:latin typeface="Courier New" pitchFamily="49" charset="0"/>
                <a:cs typeface="Courier New" pitchFamily="49" charset="0"/>
              </a:rPr>
              <a:t>&lt;p&gt; - Prenez l'épée </a:t>
            </a:r>
            <a:r>
              <a:rPr lang="fr-FR" sz="2000" dirty="0" err="1">
                <a:latin typeface="Courier New" pitchFamily="49" charset="0"/>
                <a:cs typeface="Courier New" pitchFamily="49" charset="0"/>
              </a:rPr>
              <a:t>Excalibur</a:t>
            </a:r>
            <a:r>
              <a:rPr lang="fr-FR" sz="2000" dirty="0">
                <a:latin typeface="Courier New" pitchFamily="49" charset="0"/>
                <a:cs typeface="Courier New" pitchFamily="49" charset="0"/>
              </a:rPr>
              <a:t>, levez votre bouclier&lt;/p&gt;</a:t>
            </a:r>
            <a:br>
              <a:rPr lang="fr-FR" sz="2000" dirty="0">
                <a:latin typeface="Courier New" pitchFamily="49" charset="0"/>
                <a:cs typeface="Courier New" pitchFamily="49" charset="0"/>
              </a:rPr>
            </a:br>
            <a:r>
              <a:rPr lang="fr-FR" sz="2000" dirty="0">
                <a:latin typeface="Courier New" pitchFamily="49" charset="0"/>
                <a:cs typeface="Courier New" pitchFamily="49" charset="0"/>
              </a:rPr>
              <a:t>&lt;p&gt;Et balancez des boules de feu !&lt;/p&gt;</a:t>
            </a:r>
            <a:br>
              <a:rPr lang="fr-FR" sz="2000" dirty="0">
                <a:latin typeface="Courier New" pitchFamily="49" charset="0"/>
                <a:cs typeface="Courier New" pitchFamily="49" charset="0"/>
              </a:rPr>
            </a:br>
            <a:r>
              <a:rPr lang="fr-FR" sz="2000" b="1" dirty="0">
                <a:solidFill>
                  <a:srgbClr val="FF0000"/>
                </a:solidFill>
                <a:latin typeface="Courier New" pitchFamily="49" charset="0"/>
                <a:cs typeface="Courier New" pitchFamily="49" charset="0"/>
              </a:rPr>
              <a:t>&lt;/</a:t>
            </a:r>
            <a:r>
              <a:rPr lang="fr-FR" sz="2000" b="1" dirty="0" err="1">
                <a:solidFill>
                  <a:srgbClr val="FF0000"/>
                </a:solidFill>
                <a:latin typeface="Courier New" pitchFamily="49" charset="0"/>
                <a:cs typeface="Courier New" pitchFamily="49" charset="0"/>
              </a:rPr>
              <a:t>details</a:t>
            </a:r>
            <a:r>
              <a:rPr lang="fr-FR" sz="2000" b="1" dirty="0">
                <a:solidFill>
                  <a:srgbClr val="FF0000"/>
                </a:solidFill>
                <a:latin typeface="Courier New" pitchFamily="49" charset="0"/>
                <a:cs typeface="Courier New" pitchFamily="49" charset="0"/>
              </a:rPr>
              <a:t>&gt;</a:t>
            </a:r>
          </a:p>
          <a:p>
            <a:r>
              <a:rPr lang="fr-FR" dirty="0"/>
              <a:t>Support pour le moment uniquement sur Browsers basés sur </a:t>
            </a:r>
            <a:r>
              <a:rPr lang="fr-FR" dirty="0" err="1"/>
              <a:t>WebKit</a:t>
            </a:r>
            <a:r>
              <a:rPr lang="fr-FR" dirty="0"/>
              <a:t> (Chrome, Safari, </a:t>
            </a:r>
            <a:r>
              <a:rPr lang="fr-FR" dirty="0" err="1"/>
              <a:t>Android</a:t>
            </a:r>
            <a:r>
              <a:rPr lang="fr-FR" dirty="0"/>
              <a:t>)</a:t>
            </a:r>
          </a:p>
          <a:p>
            <a:r>
              <a:rPr lang="fr-FR" dirty="0"/>
              <a:t>On peut imbriquer des blocs &lt;</a:t>
            </a:r>
            <a:r>
              <a:rPr lang="fr-FR" dirty="0" err="1"/>
              <a:t>details</a:t>
            </a:r>
            <a:r>
              <a:rPr lang="fr-FR" dirty="0"/>
              <a:t>&gt; les uns dans les autres</a:t>
            </a:r>
          </a:p>
        </p:txBody>
      </p:sp>
      <p:sp>
        <p:nvSpPr>
          <p:cNvPr id="5" name="Titre 1"/>
          <p:cNvSpPr>
            <a:spLocks noGrp="1"/>
          </p:cNvSpPr>
          <p:nvPr>
            <p:ph type="title"/>
          </p:nvPr>
        </p:nvSpPr>
        <p:spPr>
          <a:xfrm>
            <a:off x="1593436" y="177801"/>
            <a:ext cx="9782801" cy="750870"/>
          </a:xfrm>
        </p:spPr>
        <p:txBody>
          <a:bodyPr/>
          <a:lstStyle/>
          <a:p>
            <a:r>
              <a:rPr lang="fr-FR" b="1" dirty="0"/>
              <a:t>&lt;</a:t>
            </a:r>
            <a:r>
              <a:rPr lang="fr-FR" b="1" dirty="0" err="1"/>
              <a:t>detail</a:t>
            </a:r>
            <a:r>
              <a:rPr lang="fr-FR" b="1" dirty="0"/>
              <a:t>&gt; et &lt;</a:t>
            </a:r>
            <a:r>
              <a:rPr lang="fr-FR" b="1" dirty="0" err="1"/>
              <a:t>summary</a:t>
            </a:r>
            <a:r>
              <a:rPr lang="fr-FR" b="1" dirty="0"/>
              <a:t>&gt;</a:t>
            </a:r>
          </a:p>
        </p:txBody>
      </p:sp>
    </p:spTree>
    <p:extLst>
      <p:ext uri="{BB962C8B-B14F-4D97-AF65-F5344CB8AC3E}">
        <p14:creationId xmlns:p14="http://schemas.microsoft.com/office/powerpoint/2010/main" val="3144879335"/>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22308"/>
          </a:xfrm>
        </p:spPr>
        <p:txBody>
          <a:bodyPr/>
          <a:lstStyle/>
          <a:p>
            <a:r>
              <a:rPr lang="fr-FR" b="1" dirty="0"/>
              <a:t>Le tag &lt;mark&gt;</a:t>
            </a:r>
          </a:p>
        </p:txBody>
      </p:sp>
      <p:sp>
        <p:nvSpPr>
          <p:cNvPr id="3" name="Espace réservé du contenu 2"/>
          <p:cNvSpPr>
            <a:spLocks noGrp="1"/>
          </p:cNvSpPr>
          <p:nvPr>
            <p:ph idx="1"/>
          </p:nvPr>
        </p:nvSpPr>
        <p:spPr>
          <a:xfrm>
            <a:off x="1593818" y="1500174"/>
            <a:ext cx="10072758" cy="4724400"/>
          </a:xfrm>
        </p:spPr>
        <p:txBody>
          <a:bodyPr>
            <a:normAutofit/>
          </a:bodyPr>
          <a:lstStyle/>
          <a:p>
            <a:r>
              <a:rPr lang="fr-FR" dirty="0"/>
              <a:t>C’est un « </a:t>
            </a:r>
            <a:r>
              <a:rPr lang="fr-FR" dirty="0" err="1"/>
              <a:t>highlighter</a:t>
            </a:r>
            <a:r>
              <a:rPr lang="fr-FR" dirty="0"/>
              <a:t> », pour mettre du texte au </a:t>
            </a:r>
            <a:r>
              <a:rPr lang="fr-FR" dirty="0" err="1"/>
              <a:t>stabilo</a:t>
            </a:r>
            <a:r>
              <a:rPr lang="fr-FR" dirty="0"/>
              <a:t> !</a:t>
            </a:r>
          </a:p>
          <a:p>
            <a:pPr marL="0" indent="0">
              <a:buNone/>
            </a:pPr>
            <a:r>
              <a:rPr lang="en-US" dirty="0">
                <a:latin typeface="Courier New" pitchFamily="49" charset="0"/>
                <a:cs typeface="Courier New" pitchFamily="49" charset="0"/>
              </a:rPr>
              <a:t>&lt;p&gt;Le </a:t>
            </a:r>
            <a:r>
              <a:rPr lang="en-US" dirty="0" err="1">
                <a:latin typeface="Courier New" pitchFamily="49" charset="0"/>
                <a:cs typeface="Courier New" pitchFamily="49" charset="0"/>
              </a:rPr>
              <a:t>projet</a:t>
            </a:r>
            <a:r>
              <a:rPr lang="en-US" dirty="0">
                <a:latin typeface="Courier New" pitchFamily="49" charset="0"/>
                <a:cs typeface="Courier New" pitchFamily="49" charset="0"/>
              </a:rPr>
              <a:t> </a:t>
            </a:r>
            <a:r>
              <a:rPr lang="en-US" dirty="0" err="1">
                <a:latin typeface="Courier New" pitchFamily="49" charset="0"/>
                <a:cs typeface="Courier New" pitchFamily="49" charset="0"/>
              </a:rPr>
              <a:t>est</a:t>
            </a:r>
            <a:r>
              <a:rPr lang="en-US" dirty="0">
                <a:latin typeface="Courier New" pitchFamily="49" charset="0"/>
                <a:cs typeface="Courier New" pitchFamily="49" charset="0"/>
              </a:rPr>
              <a:t> à </a:t>
            </a:r>
            <a:r>
              <a:rPr lang="en-US" dirty="0" err="1">
                <a:latin typeface="Courier New" pitchFamily="49" charset="0"/>
                <a:cs typeface="Courier New" pitchFamily="49" charset="0"/>
              </a:rPr>
              <a:t>rendre</a:t>
            </a:r>
            <a:r>
              <a:rPr lang="en-US" b="1" dirty="0">
                <a:solidFill>
                  <a:srgbClr val="FF0000"/>
                </a:solidFill>
                <a:latin typeface="Courier New" pitchFamily="49" charset="0"/>
                <a:cs typeface="Courier New" pitchFamily="49" charset="0"/>
              </a:rPr>
              <a:t>&lt;mark&gt;</a:t>
            </a:r>
            <a:r>
              <a:rPr lang="en-US" dirty="0">
                <a:latin typeface="Courier New" pitchFamily="49" charset="0"/>
                <a:cs typeface="Courier New" pitchFamily="49" charset="0"/>
              </a:rPr>
              <a:t>au format .zip</a:t>
            </a:r>
            <a:r>
              <a:rPr lang="en-US" b="1" dirty="0">
                <a:solidFill>
                  <a:srgbClr val="FF0000"/>
                </a:solidFill>
                <a:latin typeface="Courier New" pitchFamily="49" charset="0"/>
                <a:cs typeface="Courier New" pitchFamily="49" charset="0"/>
              </a:rPr>
              <a:t>&lt;/mark&gt;</a:t>
            </a:r>
            <a:r>
              <a:rPr lang="en-US" dirty="0">
                <a:latin typeface="Courier New" pitchFamily="49" charset="0"/>
                <a:cs typeface="Courier New" pitchFamily="49" charset="0"/>
              </a:rPr>
              <a:t> </a:t>
            </a:r>
            <a:r>
              <a:rPr lang="en-US" dirty="0" err="1">
                <a:latin typeface="Courier New" pitchFamily="49" charset="0"/>
                <a:cs typeface="Courier New" pitchFamily="49" charset="0"/>
              </a:rPr>
              <a:t>lundi</a:t>
            </a:r>
            <a:r>
              <a:rPr lang="en-US" dirty="0">
                <a:latin typeface="Courier New" pitchFamily="49" charset="0"/>
                <a:cs typeface="Courier New" pitchFamily="49" charset="0"/>
              </a:rPr>
              <a:t> prochain.&lt;/p&gt;</a:t>
            </a:r>
          </a:p>
          <a:p>
            <a:r>
              <a:rPr lang="en-US" dirty="0"/>
              <a:t>Donne :</a:t>
            </a:r>
          </a:p>
          <a:p>
            <a:endParaRPr lang="en-US" dirty="0"/>
          </a:p>
          <a:p>
            <a:pPr>
              <a:buNone/>
            </a:pPr>
            <a:endParaRPr lang="en-US" dirty="0"/>
          </a:p>
          <a:p>
            <a:endParaRPr lang="en-US" dirty="0"/>
          </a:p>
          <a:p>
            <a:endParaRPr lang="fr-FR"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380" y="3643314"/>
            <a:ext cx="10116858" cy="7768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327061"/>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93818" y="1285860"/>
            <a:ext cx="9782801" cy="5029216"/>
          </a:xfrm>
        </p:spPr>
        <p:txBody>
          <a:bodyPr/>
          <a:lstStyle/>
          <a:p>
            <a:r>
              <a:rPr lang="fr-FR" dirty="0"/>
              <a:t>Peut être utilisé à l’intérieur d’autres tags, par exemple dans un &lt;</a:t>
            </a:r>
            <a:r>
              <a:rPr lang="fr-FR" dirty="0" err="1"/>
              <a:t>pre</a:t>
            </a:r>
            <a:r>
              <a:rPr lang="fr-FR" dirty="0"/>
              <a:t>&gt;, un &lt;code&gt; un &lt;b&gt; </a:t>
            </a:r>
            <a:r>
              <a:rPr lang="fr-FR" dirty="0" err="1"/>
              <a:t>etc</a:t>
            </a:r>
            <a:endParaRPr lang="fr-FR" dirty="0"/>
          </a:p>
          <a:p>
            <a:pPr marL="0" indent="0">
              <a:buNone/>
            </a:pPr>
            <a:r>
              <a:rPr lang="fr-FR" dirty="0">
                <a:latin typeface="Courier New" pitchFamily="49" charset="0"/>
                <a:cs typeface="Courier New" pitchFamily="49" charset="0"/>
              </a:rPr>
              <a:t>&lt;</a:t>
            </a:r>
            <a:r>
              <a:rPr lang="fr-FR" dirty="0" err="1">
                <a:latin typeface="Courier New" pitchFamily="49" charset="0"/>
                <a:cs typeface="Courier New" pitchFamily="49" charset="0"/>
              </a:rPr>
              <a:t>pre</a:t>
            </a:r>
            <a:r>
              <a:rPr lang="fr-FR" dirty="0">
                <a:latin typeface="Courier New" pitchFamily="49" charset="0"/>
                <a:cs typeface="Courier New" pitchFamily="49" charset="0"/>
              </a:rPr>
              <a:t>&gt;&lt;code&gt;</a:t>
            </a:r>
            <a:br>
              <a:rPr lang="fr-FR" dirty="0">
                <a:latin typeface="Courier New" pitchFamily="49" charset="0"/>
                <a:cs typeface="Courier New" pitchFamily="49" charset="0"/>
              </a:rPr>
            </a:br>
            <a:r>
              <a:rPr lang="fr-FR" b="1" dirty="0">
                <a:latin typeface="Courier New" pitchFamily="49" charset="0"/>
                <a:cs typeface="Courier New" pitchFamily="49" charset="0"/>
              </a:rPr>
              <a:t>&lt;mark&gt;var&lt;/mark&gt;</a:t>
            </a:r>
            <a:r>
              <a:rPr lang="fr-FR" dirty="0">
                <a:latin typeface="Courier New" pitchFamily="49" charset="0"/>
                <a:cs typeface="Courier New" pitchFamily="49" charset="0"/>
              </a:rPr>
              <a:t> i = 3;</a:t>
            </a:r>
            <a:br>
              <a:rPr lang="fr-FR" dirty="0">
                <a:latin typeface="Courier New" pitchFamily="49" charset="0"/>
                <a:cs typeface="Courier New" pitchFamily="49" charset="0"/>
              </a:rPr>
            </a:br>
            <a:r>
              <a:rPr lang="fr-FR" dirty="0">
                <a:latin typeface="Courier New" pitchFamily="49" charset="0"/>
                <a:cs typeface="Courier New" pitchFamily="49" charset="0"/>
              </a:rPr>
              <a:t>&lt;/code&gt;&lt;/</a:t>
            </a:r>
            <a:r>
              <a:rPr lang="fr-FR" dirty="0" err="1">
                <a:latin typeface="Courier New" pitchFamily="49" charset="0"/>
                <a:cs typeface="Courier New" pitchFamily="49" charset="0"/>
              </a:rPr>
              <a:t>pre</a:t>
            </a:r>
            <a:r>
              <a:rPr lang="fr-FR" dirty="0">
                <a:latin typeface="Courier New" pitchFamily="49" charset="0"/>
                <a:cs typeface="Courier New" pitchFamily="49" charset="0"/>
              </a:rPr>
              <a:t>&gt; </a:t>
            </a:r>
            <a:br>
              <a:rPr lang="fr-FR" dirty="0">
                <a:latin typeface="Courier New" pitchFamily="49" charset="0"/>
                <a:cs typeface="Courier New" pitchFamily="49" charset="0"/>
              </a:rPr>
            </a:br>
            <a:r>
              <a:rPr lang="fr-FR" dirty="0">
                <a:latin typeface="Courier New" pitchFamily="49" charset="0"/>
                <a:cs typeface="Courier New" pitchFamily="49" charset="0"/>
              </a:rPr>
              <a:t>&lt;p&gt;Le mot-clé var permet de déclarer une variable en JavaScript.&lt;/p&gt;</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380" y="4572008"/>
            <a:ext cx="9105804" cy="9361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p:cNvSpPr>
            <a:spLocks noGrp="1"/>
          </p:cNvSpPr>
          <p:nvPr>
            <p:ph type="title"/>
          </p:nvPr>
        </p:nvSpPr>
        <p:spPr>
          <a:xfrm>
            <a:off x="1593436" y="177801"/>
            <a:ext cx="9782801" cy="822308"/>
          </a:xfrm>
        </p:spPr>
        <p:txBody>
          <a:bodyPr/>
          <a:lstStyle/>
          <a:p>
            <a:r>
              <a:rPr lang="fr-FR" b="1" dirty="0"/>
              <a:t>Le tag &lt;mark&gt;</a:t>
            </a:r>
          </a:p>
        </p:txBody>
      </p:sp>
    </p:spTree>
    <p:extLst>
      <p:ext uri="{BB962C8B-B14F-4D97-AF65-F5344CB8AC3E}">
        <p14:creationId xmlns:p14="http://schemas.microsoft.com/office/powerpoint/2010/main" val="3577864501"/>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22308"/>
          </a:xfrm>
        </p:spPr>
        <p:txBody>
          <a:bodyPr/>
          <a:lstStyle/>
          <a:p>
            <a:r>
              <a:rPr lang="fr-FR" b="1" dirty="0"/>
              <a:t>Le tag &lt;time&gt;</a:t>
            </a:r>
          </a:p>
        </p:txBody>
      </p:sp>
      <p:sp>
        <p:nvSpPr>
          <p:cNvPr id="3" name="Espace réservé du contenu 2"/>
          <p:cNvSpPr>
            <a:spLocks noGrp="1"/>
          </p:cNvSpPr>
          <p:nvPr>
            <p:ph idx="1"/>
          </p:nvPr>
        </p:nvSpPr>
        <p:spPr>
          <a:xfrm>
            <a:off x="1522379" y="1357298"/>
            <a:ext cx="10287073" cy="5081590"/>
          </a:xfrm>
        </p:spPr>
        <p:txBody>
          <a:bodyPr>
            <a:normAutofit/>
          </a:bodyPr>
          <a:lstStyle/>
          <a:p>
            <a:r>
              <a:rPr lang="fr-FR" dirty="0"/>
              <a:t>Sert à indiquer une date dans un format lisible par les machines</a:t>
            </a:r>
          </a:p>
          <a:p>
            <a:pPr lvl="1"/>
            <a:r>
              <a:rPr lang="fr-FR" dirty="0"/>
              <a:t>Ex : utilisable par extensions Chrome ou </a:t>
            </a:r>
            <a:r>
              <a:rPr lang="fr-FR" dirty="0" err="1"/>
              <a:t>Firefox</a:t>
            </a:r>
            <a:r>
              <a:rPr lang="fr-FR" dirty="0"/>
              <a:t> pour des alertes aux anniversaires, pour insertion automatique dans Google </a:t>
            </a:r>
            <a:r>
              <a:rPr lang="fr-FR" dirty="0" err="1"/>
              <a:t>Calendar</a:t>
            </a:r>
            <a:r>
              <a:rPr lang="fr-FR" dirty="0"/>
              <a:t>, </a:t>
            </a:r>
            <a:r>
              <a:rPr lang="fr-FR" dirty="0" err="1"/>
              <a:t>etc</a:t>
            </a:r>
            <a:endParaRPr lang="fr-FR" dirty="0"/>
          </a:p>
          <a:p>
            <a:r>
              <a:rPr lang="fr-FR" dirty="0"/>
              <a:t>Non supporté pour le moment… support partiel dans </a:t>
            </a:r>
            <a:r>
              <a:rPr lang="fr-FR" dirty="0" err="1"/>
              <a:t>Opera</a:t>
            </a:r>
            <a:endParaRPr lang="fr-FR" dirty="0"/>
          </a:p>
          <a:p>
            <a:pPr marL="0" indent="0">
              <a:buNone/>
            </a:pPr>
            <a:r>
              <a:rPr lang="en-US" sz="2400" dirty="0">
                <a:latin typeface="Courier New" pitchFamily="49" charset="0"/>
                <a:cs typeface="Courier New" pitchFamily="49" charset="0"/>
              </a:rPr>
              <a:t>&lt;p&gt;Nous </a:t>
            </a:r>
            <a:r>
              <a:rPr lang="en-US" sz="2400" dirty="0" err="1">
                <a:latin typeface="Courier New" pitchFamily="49" charset="0"/>
                <a:cs typeface="Courier New" pitchFamily="49" charset="0"/>
              </a:rPr>
              <a:t>ouvrons</a:t>
            </a:r>
            <a:r>
              <a:rPr lang="en-US" sz="2400" dirty="0">
                <a:latin typeface="Courier New" pitchFamily="49" charset="0"/>
                <a:cs typeface="Courier New" pitchFamily="49" charset="0"/>
              </a:rPr>
              <a:t> à </a:t>
            </a:r>
            <a:r>
              <a:rPr lang="en-US" sz="2400" b="1" dirty="0">
                <a:solidFill>
                  <a:srgbClr val="FF0000"/>
                </a:solidFill>
                <a:latin typeface="Courier New" pitchFamily="49" charset="0"/>
                <a:cs typeface="Courier New" pitchFamily="49" charset="0"/>
              </a:rPr>
              <a:t>&lt;time&gt;</a:t>
            </a:r>
            <a:r>
              <a:rPr lang="en-US" sz="2400" dirty="0">
                <a:latin typeface="Courier New" pitchFamily="49" charset="0"/>
                <a:cs typeface="Courier New" pitchFamily="49" charset="0"/>
              </a:rPr>
              <a:t>10:00</a:t>
            </a:r>
            <a:r>
              <a:rPr lang="en-US" sz="2400" b="1" dirty="0">
                <a:solidFill>
                  <a:srgbClr val="FF0000"/>
                </a:solidFill>
                <a:latin typeface="Courier New" pitchFamily="49" charset="0"/>
                <a:cs typeface="Courier New" pitchFamily="49" charset="0"/>
              </a:rPr>
              <a:t>&lt;/time&gt; </a:t>
            </a:r>
            <a:r>
              <a:rPr lang="en-US" sz="2400" dirty="0" err="1">
                <a:latin typeface="Courier New" pitchFamily="49" charset="0"/>
                <a:cs typeface="Courier New" pitchFamily="49" charset="0"/>
              </a:rPr>
              <a:t>chaque</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matin</a:t>
            </a:r>
            <a:r>
              <a:rPr lang="en-US" sz="2400" dirty="0">
                <a:latin typeface="Courier New" pitchFamily="49" charset="0"/>
                <a:cs typeface="Courier New" pitchFamily="49" charset="0"/>
              </a:rPr>
              <a:t>.&lt;/p&gt;</a:t>
            </a:r>
            <a:br>
              <a:rPr lang="en-US" sz="2400" dirty="0">
                <a:latin typeface="Courier New" pitchFamily="49" charset="0"/>
                <a:cs typeface="Courier New" pitchFamily="49" charset="0"/>
              </a:rPr>
            </a:br>
            <a:br>
              <a:rPr lang="en-US" sz="2400" dirty="0">
                <a:latin typeface="Courier New" pitchFamily="49" charset="0"/>
                <a:cs typeface="Courier New" pitchFamily="49" charset="0"/>
              </a:rPr>
            </a:br>
            <a:r>
              <a:rPr lang="en-US" sz="2400" dirty="0">
                <a:latin typeface="Courier New" pitchFamily="49" charset="0"/>
                <a:cs typeface="Courier New" pitchFamily="49" charset="0"/>
              </a:rPr>
              <a:t>&lt;p&gt;</a:t>
            </a:r>
            <a:r>
              <a:rPr lang="en-US" sz="2400" dirty="0" err="1">
                <a:latin typeface="Courier New" pitchFamily="49" charset="0"/>
                <a:cs typeface="Courier New" pitchFamily="49" charset="0"/>
              </a:rPr>
              <a:t>J’ai</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rendez-vous</a:t>
            </a:r>
            <a:r>
              <a:rPr lang="en-US" sz="2400" dirty="0">
                <a:latin typeface="Courier New" pitchFamily="49" charset="0"/>
                <a:cs typeface="Courier New" pitchFamily="49" charset="0"/>
              </a:rPr>
              <a:t> le </a:t>
            </a:r>
            <a:r>
              <a:rPr lang="en-US" sz="2400" b="1" dirty="0">
                <a:solidFill>
                  <a:srgbClr val="FF0000"/>
                </a:solidFill>
                <a:latin typeface="Courier New" pitchFamily="49" charset="0"/>
                <a:cs typeface="Courier New" pitchFamily="49" charset="0"/>
              </a:rPr>
              <a:t>&lt;time </a:t>
            </a:r>
            <a:r>
              <a:rPr lang="en-US" sz="2400" b="1" dirty="0" err="1">
                <a:solidFill>
                  <a:srgbClr val="FF0000"/>
                </a:solidFill>
                <a:latin typeface="Courier New" pitchFamily="49" charset="0"/>
                <a:cs typeface="Courier New" pitchFamily="49" charset="0"/>
              </a:rPr>
              <a:t>datetime</a:t>
            </a:r>
            <a:r>
              <a:rPr lang="en-US" sz="2400" b="1" dirty="0">
                <a:solidFill>
                  <a:srgbClr val="FF0000"/>
                </a:solidFill>
                <a:latin typeface="Courier New" pitchFamily="49" charset="0"/>
                <a:cs typeface="Courier New" pitchFamily="49" charset="0"/>
              </a:rPr>
              <a:t>="2012-02-14"&gt;</a:t>
            </a:r>
            <a:r>
              <a:rPr lang="en-US" sz="2400" dirty="0" err="1">
                <a:latin typeface="Courier New" pitchFamily="49" charset="0"/>
                <a:cs typeface="Courier New" pitchFamily="49" charset="0"/>
              </a:rPr>
              <a:t>lundi</a:t>
            </a:r>
            <a:r>
              <a:rPr lang="en-US" sz="2400" dirty="0">
                <a:latin typeface="Courier New" pitchFamily="49" charset="0"/>
                <a:cs typeface="Courier New" pitchFamily="49" charset="0"/>
              </a:rPr>
              <a:t> 14 </a:t>
            </a:r>
            <a:r>
              <a:rPr lang="en-US" sz="2400" dirty="0" err="1">
                <a:latin typeface="Courier New" pitchFamily="49" charset="0"/>
                <a:cs typeface="Courier New" pitchFamily="49" charset="0"/>
              </a:rPr>
              <a:t>février</a:t>
            </a:r>
            <a:r>
              <a:rPr lang="en-US" sz="2400" dirty="0">
                <a:latin typeface="Courier New" pitchFamily="49" charset="0"/>
                <a:cs typeface="Courier New" pitchFamily="49" charset="0"/>
              </a:rPr>
              <a:t> 2012</a:t>
            </a:r>
            <a:r>
              <a:rPr lang="en-US" sz="2400" b="1" dirty="0">
                <a:solidFill>
                  <a:srgbClr val="FF0000"/>
                </a:solidFill>
                <a:latin typeface="Courier New" pitchFamily="49" charset="0"/>
                <a:cs typeface="Courier New" pitchFamily="49" charset="0"/>
              </a:rPr>
              <a:t>&lt;/time&gt;</a:t>
            </a:r>
            <a:r>
              <a:rPr lang="en-US" sz="2400" dirty="0">
                <a:latin typeface="Courier New" pitchFamily="49" charset="0"/>
                <a:cs typeface="Courier New" pitchFamily="49" charset="0"/>
              </a:rPr>
              <a:t>.&lt;/p&gt; </a:t>
            </a:r>
            <a:endParaRPr lang="fr-FR" sz="2400" dirty="0">
              <a:latin typeface="Courier New" pitchFamily="49" charset="0"/>
              <a:cs typeface="Courier New" pitchFamily="49" charset="0"/>
            </a:endParaRPr>
          </a:p>
        </p:txBody>
      </p:sp>
    </p:spTree>
    <p:extLst>
      <p:ext uri="{BB962C8B-B14F-4D97-AF65-F5344CB8AC3E}">
        <p14:creationId xmlns:p14="http://schemas.microsoft.com/office/powerpoint/2010/main" val="2136306794"/>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8066" y="1357298"/>
            <a:ext cx="10665222" cy="4724400"/>
          </a:xfrm>
        </p:spPr>
        <p:txBody>
          <a:bodyPr/>
          <a:lstStyle/>
          <a:p>
            <a:r>
              <a:rPr lang="en-US" sz="2000" dirty="0"/>
              <a:t>&lt;time </a:t>
            </a:r>
            <a:r>
              <a:rPr lang="en-US" sz="2000" dirty="0" err="1"/>
              <a:t>datetime</a:t>
            </a:r>
            <a:r>
              <a:rPr lang="en-US" sz="2000" dirty="0"/>
              <a:t>="1905"&gt; </a:t>
            </a:r>
            <a:r>
              <a:rPr lang="en-US" sz="2000" dirty="0" err="1"/>
              <a:t>L’année</a:t>
            </a:r>
            <a:r>
              <a:rPr lang="en-US" sz="2000" dirty="0"/>
              <a:t> 1905</a:t>
            </a:r>
          </a:p>
          <a:p>
            <a:r>
              <a:rPr lang="en-US" sz="2000" dirty="0"/>
              <a:t>&lt;time </a:t>
            </a:r>
            <a:r>
              <a:rPr lang="en-US" sz="2000" dirty="0" err="1"/>
              <a:t>datetime</a:t>
            </a:r>
            <a:r>
              <a:rPr lang="en-US" sz="2000" dirty="0"/>
              <a:t>="1905-11"&gt; </a:t>
            </a:r>
            <a:r>
              <a:rPr lang="en-US" sz="2000" dirty="0" err="1"/>
              <a:t>Novembre</a:t>
            </a:r>
            <a:r>
              <a:rPr lang="en-US" sz="2000" dirty="0"/>
              <a:t> 1905</a:t>
            </a:r>
          </a:p>
          <a:p>
            <a:r>
              <a:rPr lang="en-US" sz="2000" dirty="0"/>
              <a:t>&lt;time </a:t>
            </a:r>
            <a:r>
              <a:rPr lang="en-US" sz="2000" dirty="0" err="1"/>
              <a:t>datetime</a:t>
            </a:r>
            <a:r>
              <a:rPr lang="en-US" sz="2000" dirty="0"/>
              <a:t>="11-13"&gt; Le 13 November</a:t>
            </a:r>
          </a:p>
          <a:p>
            <a:r>
              <a:rPr lang="en-US" sz="2000" dirty="0"/>
              <a:t>&lt;time </a:t>
            </a:r>
            <a:r>
              <a:rPr lang="en-US" sz="2000" dirty="0" err="1"/>
              <a:t>datetime</a:t>
            </a:r>
            <a:r>
              <a:rPr lang="en-US" sz="2000" dirty="0"/>
              <a:t>="1905-W21"&gt; </a:t>
            </a:r>
            <a:r>
              <a:rPr lang="en-US" sz="2000" dirty="0" err="1"/>
              <a:t>semaine</a:t>
            </a:r>
            <a:r>
              <a:rPr lang="en-US" sz="2000" dirty="0"/>
              <a:t> 21 de </a:t>
            </a:r>
            <a:r>
              <a:rPr lang="en-US" sz="2000" dirty="0" err="1"/>
              <a:t>l’année</a:t>
            </a:r>
            <a:r>
              <a:rPr lang="en-US" sz="2000" dirty="0"/>
              <a:t> 1905</a:t>
            </a:r>
          </a:p>
          <a:p>
            <a:r>
              <a:rPr lang="en-US" sz="2000" dirty="0"/>
              <a:t>&lt;time </a:t>
            </a:r>
            <a:r>
              <a:rPr lang="en-US" sz="2000" dirty="0" err="1"/>
              <a:t>datetime</a:t>
            </a:r>
            <a:r>
              <a:rPr lang="en-US" sz="2000" dirty="0"/>
              <a:t>="1905-11-13T09:00"&gt; : avec </a:t>
            </a:r>
            <a:r>
              <a:rPr lang="en-US" sz="2000" dirty="0" err="1"/>
              <a:t>l’heure</a:t>
            </a:r>
            <a:endParaRPr lang="en-US" sz="2000" dirty="0"/>
          </a:p>
          <a:p>
            <a:r>
              <a:rPr lang="en-US" sz="2000" dirty="0"/>
              <a:t>&lt;time </a:t>
            </a:r>
            <a:r>
              <a:rPr lang="en-US" sz="2000" dirty="0" err="1"/>
              <a:t>datetime</a:t>
            </a:r>
            <a:r>
              <a:rPr lang="en-US" sz="2000" dirty="0"/>
              <a:t>="1905-11-13 09:00"&gt; : idem</a:t>
            </a:r>
          </a:p>
          <a:p>
            <a:r>
              <a:rPr lang="en-US" sz="2000" dirty="0"/>
              <a:t>&lt;</a:t>
            </a:r>
            <a:r>
              <a:rPr lang="en-US" sz="2000" dirty="0" err="1"/>
              <a:t>datetime</a:t>
            </a:r>
            <a:r>
              <a:rPr lang="en-US" sz="2000" dirty="0"/>
              <a:t>="09:00Z"&gt; 9h du </a:t>
            </a:r>
            <a:r>
              <a:rPr lang="en-US" sz="2000" dirty="0" err="1"/>
              <a:t>matin</a:t>
            </a:r>
            <a:r>
              <a:rPr lang="en-US" sz="2000" dirty="0"/>
              <a:t>, GMT.</a:t>
            </a:r>
          </a:p>
          <a:p>
            <a:r>
              <a:rPr lang="en-US" sz="2000" dirty="0"/>
              <a:t>&lt;</a:t>
            </a:r>
            <a:r>
              <a:rPr lang="en-US" sz="2000" dirty="0" err="1"/>
              <a:t>datetime</a:t>
            </a:r>
            <a:r>
              <a:rPr lang="en-US" sz="2000" dirty="0"/>
              <a:t>="09:00-05"&gt; 9h du </a:t>
            </a:r>
            <a:r>
              <a:rPr lang="en-US" sz="2000" dirty="0" err="1"/>
              <a:t>matin</a:t>
            </a:r>
            <a:r>
              <a:rPr lang="en-US" sz="2000" dirty="0"/>
              <a:t>, GMT – 5 </a:t>
            </a:r>
            <a:r>
              <a:rPr lang="en-US" sz="2000" dirty="0" err="1"/>
              <a:t>heures</a:t>
            </a:r>
            <a:r>
              <a:rPr lang="en-US" sz="2000" dirty="0"/>
              <a:t>.</a:t>
            </a:r>
          </a:p>
          <a:p>
            <a:r>
              <a:rPr lang="en-US" sz="2000" dirty="0"/>
              <a:t>&lt;</a:t>
            </a:r>
            <a:r>
              <a:rPr lang="en-US" sz="2000" dirty="0" err="1"/>
              <a:t>datetime</a:t>
            </a:r>
            <a:r>
              <a:rPr lang="en-US" sz="2000" dirty="0"/>
              <a:t>="09:00+05:45"&gt; 9h au </a:t>
            </a:r>
            <a:r>
              <a:rPr lang="en-US" sz="2000" dirty="0">
                <a:hlinkClick r:id="rId2"/>
              </a:rPr>
              <a:t>Nepal</a:t>
            </a:r>
            <a:r>
              <a:rPr lang="en-US" sz="2000" dirty="0"/>
              <a:t>, qui a 5h45mn de </a:t>
            </a:r>
            <a:r>
              <a:rPr lang="en-US" sz="2000" dirty="0" err="1"/>
              <a:t>décalage</a:t>
            </a:r>
            <a:r>
              <a:rPr lang="en-US" sz="2000" dirty="0"/>
              <a:t> par rapport à GMT</a:t>
            </a:r>
          </a:p>
          <a:p>
            <a:r>
              <a:rPr lang="en-US" sz="2000" dirty="0" err="1"/>
              <a:t>Nombreuses</a:t>
            </a:r>
            <a:r>
              <a:rPr lang="en-US" sz="2000" dirty="0"/>
              <a:t> </a:t>
            </a:r>
            <a:r>
              <a:rPr lang="en-US" sz="2000" dirty="0" err="1"/>
              <a:t>autres</a:t>
            </a:r>
            <a:r>
              <a:rPr lang="en-US" sz="2000" dirty="0"/>
              <a:t> options pour </a:t>
            </a:r>
            <a:r>
              <a:rPr lang="en-US" sz="2000" dirty="0" err="1"/>
              <a:t>exprimer</a:t>
            </a:r>
            <a:r>
              <a:rPr lang="en-US" sz="2000" dirty="0"/>
              <a:t> des </a:t>
            </a:r>
            <a:r>
              <a:rPr lang="en-US" sz="2000" dirty="0" err="1"/>
              <a:t>durées</a:t>
            </a:r>
            <a:r>
              <a:rPr lang="en-US" sz="2000" dirty="0"/>
              <a:t>, des </a:t>
            </a:r>
            <a:r>
              <a:rPr lang="en-US" sz="2000" dirty="0" err="1"/>
              <a:t>événements</a:t>
            </a:r>
            <a:r>
              <a:rPr lang="en-US" sz="2000" dirty="0"/>
              <a:t> </a:t>
            </a:r>
            <a:r>
              <a:rPr lang="en-US" sz="2000" dirty="0" err="1"/>
              <a:t>périodiques</a:t>
            </a:r>
            <a:r>
              <a:rPr lang="en-US" sz="2000" dirty="0"/>
              <a:t>, </a:t>
            </a:r>
            <a:r>
              <a:rPr lang="en-US" sz="2000" dirty="0" err="1"/>
              <a:t>voir</a:t>
            </a:r>
            <a:r>
              <a:rPr lang="en-US" sz="2000" dirty="0"/>
              <a:t> </a:t>
            </a:r>
            <a:r>
              <a:rPr lang="en-US" sz="2000" dirty="0">
                <a:hlinkClick r:id="rId3"/>
              </a:rPr>
              <a:t>http://www.brucelawson.co.uk/2012/best-of-time/</a:t>
            </a:r>
            <a:endParaRPr lang="en-US" sz="2000" dirty="0"/>
          </a:p>
          <a:p>
            <a:endParaRPr lang="en-US" sz="2000" dirty="0"/>
          </a:p>
          <a:p>
            <a:endParaRPr lang="en-US" sz="2000" dirty="0"/>
          </a:p>
          <a:p>
            <a:endParaRPr lang="fr-FR" sz="2000" dirty="0"/>
          </a:p>
        </p:txBody>
      </p:sp>
      <p:sp>
        <p:nvSpPr>
          <p:cNvPr id="5" name="Titre 1"/>
          <p:cNvSpPr>
            <a:spLocks noGrp="1"/>
          </p:cNvSpPr>
          <p:nvPr>
            <p:ph type="title"/>
          </p:nvPr>
        </p:nvSpPr>
        <p:spPr>
          <a:xfrm>
            <a:off x="1593436" y="177801"/>
            <a:ext cx="9782801" cy="822308"/>
          </a:xfrm>
        </p:spPr>
        <p:txBody>
          <a:bodyPr/>
          <a:lstStyle/>
          <a:p>
            <a:r>
              <a:rPr lang="fr-FR" b="1" dirty="0"/>
              <a:t>Le tag &lt;time&gt;</a:t>
            </a:r>
          </a:p>
        </p:txBody>
      </p:sp>
    </p:spTree>
    <p:extLst>
      <p:ext uri="{BB962C8B-B14F-4D97-AF65-F5344CB8AC3E}">
        <p14:creationId xmlns:p14="http://schemas.microsoft.com/office/powerpoint/2010/main" val="2409770073"/>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ctrTitle"/>
          </p:nvPr>
        </p:nvSpPr>
        <p:spPr>
          <a:xfrm>
            <a:off x="3118858" y="3212976"/>
            <a:ext cx="7679382" cy="636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dirty="0"/>
              <a:t>Tags de structuration</a:t>
            </a:r>
          </a:p>
        </p:txBody>
      </p:sp>
    </p:spTree>
    <p:extLst>
      <p:ext uri="{BB962C8B-B14F-4D97-AF65-F5344CB8AC3E}">
        <p14:creationId xmlns:p14="http://schemas.microsoft.com/office/powerpoint/2010/main" val="388595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93746"/>
          </a:xfrm>
        </p:spPr>
        <p:txBody>
          <a:bodyPr/>
          <a:lstStyle/>
          <a:p>
            <a:r>
              <a:rPr b="1"/>
              <a:t>Architecture client-serveur</a:t>
            </a:r>
            <a:endParaRPr lang="fr-FR" dirty="0"/>
          </a:p>
        </p:txBody>
      </p:sp>
      <p:pic>
        <p:nvPicPr>
          <p:cNvPr id="1027" name="Picture 3"/>
          <p:cNvPicPr>
            <a:picLocks noChangeAspect="1" noChangeArrowheads="1"/>
          </p:cNvPicPr>
          <p:nvPr/>
        </p:nvPicPr>
        <p:blipFill>
          <a:blip r:embed="rId2"/>
          <a:srcRect/>
          <a:stretch>
            <a:fillRect/>
          </a:stretch>
        </p:blipFill>
        <p:spPr bwMode="auto">
          <a:xfrm>
            <a:off x="1808132" y="1643050"/>
            <a:ext cx="9346469" cy="478634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Eléments de section, article, </a:t>
            </a:r>
            <a:r>
              <a:rPr lang="fr-FR" b="1" dirty="0" err="1"/>
              <a:t>nav</a:t>
            </a:r>
            <a:r>
              <a:rPr lang="fr-FR" b="1" dirty="0"/>
              <a:t>, </a:t>
            </a:r>
            <a:r>
              <a:rPr lang="fr-FR" b="1" dirty="0" err="1"/>
              <a:t>aside</a:t>
            </a:r>
            <a:r>
              <a:rPr lang="fr-FR" b="1" dirty="0"/>
              <a:t>, header, </a:t>
            </a:r>
            <a:r>
              <a:rPr lang="fr-FR" b="1" dirty="0" err="1"/>
              <a:t>footer</a:t>
            </a:r>
            <a:endParaRPr lang="fr-FR" b="1" dirty="0"/>
          </a:p>
        </p:txBody>
      </p:sp>
      <p:sp>
        <p:nvSpPr>
          <p:cNvPr id="3" name="Espace réservé du contenu 2"/>
          <p:cNvSpPr>
            <a:spLocks noGrp="1"/>
          </p:cNvSpPr>
          <p:nvPr>
            <p:ph idx="1"/>
          </p:nvPr>
        </p:nvSpPr>
        <p:spPr>
          <a:xfrm>
            <a:off x="911187" y="1704996"/>
            <a:ext cx="10665222" cy="4724400"/>
          </a:xfrm>
        </p:spPr>
        <p:txBody>
          <a:bodyPr/>
          <a:lstStyle/>
          <a:p>
            <a:r>
              <a:rPr lang="fr-FR" sz="2400" dirty="0"/>
              <a:t>Ce sont des éléments de structure, plus précis que &lt;</a:t>
            </a:r>
            <a:r>
              <a:rPr lang="fr-FR" sz="2400" dirty="0" err="1"/>
              <a:t>span</a:t>
            </a:r>
            <a:r>
              <a:rPr lang="fr-FR" sz="2400" dirty="0"/>
              <a:t>&gt; ou &lt;div&gt;</a:t>
            </a:r>
          </a:p>
          <a:p>
            <a:r>
              <a:rPr lang="fr-FR" sz="2400" dirty="0"/>
              <a:t>Etablis à partir de statistiques d’utilisation des </a:t>
            </a:r>
            <a:r>
              <a:rPr lang="fr-FR" sz="2400" dirty="0" err="1"/>
              <a:t>ids</a:t>
            </a:r>
            <a:r>
              <a:rPr lang="fr-FR" sz="2400" dirty="0"/>
              <a:t> et classes les plus populaires du web,</a:t>
            </a:r>
          </a:p>
          <a:p>
            <a:pPr lvl="1"/>
            <a:r>
              <a:rPr lang="fr-FR" sz="2000" dirty="0"/>
              <a:t>&lt;div class="</a:t>
            </a:r>
            <a:r>
              <a:rPr lang="fr-FR" sz="2000" dirty="0" err="1"/>
              <a:t>aside</a:t>
            </a:r>
            <a:r>
              <a:rPr lang="fr-FR" sz="2000" dirty="0"/>
              <a:t>"&gt; devient &lt;</a:t>
            </a:r>
            <a:r>
              <a:rPr lang="fr-FR" sz="2000" dirty="0" err="1"/>
              <a:t>aside</a:t>
            </a:r>
            <a:r>
              <a:rPr lang="fr-FR" sz="2000" dirty="0"/>
              <a:t>&gt; pour les menus sur le côté</a:t>
            </a:r>
          </a:p>
          <a:p>
            <a:r>
              <a:rPr lang="fr-FR" sz="2400" dirty="0"/>
              <a:t>En devenant standards, on peut plus facilement leur appliquer une CSS standard, partageable,</a:t>
            </a:r>
          </a:p>
          <a:p>
            <a:r>
              <a:rPr lang="fr-FR" sz="2400" dirty="0"/>
              <a:t>Les navigateurs peuvent les reconnaître et proposer un rendu spécifique,</a:t>
            </a:r>
          </a:p>
          <a:p>
            <a:r>
              <a:rPr lang="fr-FR" sz="2400" dirty="0"/>
              <a:t>Il devient plus simple de générer une table des matières, par exemple</a:t>
            </a:r>
          </a:p>
        </p:txBody>
      </p:sp>
    </p:spTree>
    <p:extLst>
      <p:ext uri="{BB962C8B-B14F-4D97-AF65-F5344CB8AC3E}">
        <p14:creationId xmlns:p14="http://schemas.microsoft.com/office/powerpoint/2010/main" val="1318255899"/>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22308"/>
          </a:xfrm>
        </p:spPr>
        <p:txBody>
          <a:bodyPr/>
          <a:lstStyle/>
          <a:p>
            <a:r>
              <a:rPr lang="fr-FR" dirty="0"/>
              <a:t>Synthèse</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1074" y="1142985"/>
            <a:ext cx="7715304" cy="4983180"/>
          </a:xfrm>
        </p:spPr>
      </p:pic>
    </p:spTree>
    <p:extLst>
      <p:ext uri="{BB962C8B-B14F-4D97-AF65-F5344CB8AC3E}">
        <p14:creationId xmlns:p14="http://schemas.microsoft.com/office/powerpoint/2010/main" val="29876200"/>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93746"/>
          </a:xfrm>
        </p:spPr>
        <p:txBody>
          <a:bodyPr/>
          <a:lstStyle/>
          <a:p>
            <a:r>
              <a:rPr lang="fr-FR" b="1" dirty="0"/>
              <a:t>Synthèse</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190" y="1428736"/>
            <a:ext cx="10474845" cy="467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393763"/>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D1A03DE-66EA-4965-8A33-6A6EB5A7F16A}"/>
              </a:ext>
            </a:extLst>
          </p:cNvPr>
          <p:cNvSpPr>
            <a:spLocks noGrp="1"/>
          </p:cNvSpPr>
          <p:nvPr>
            <p:ph type="ctrTitle"/>
          </p:nvPr>
        </p:nvSpPr>
        <p:spPr/>
        <p:txBody>
          <a:bodyPr/>
          <a:lstStyle/>
          <a:p>
            <a:r>
              <a:rPr lang="fr-FR" sz="7200" b="1" dirty="0"/>
              <a:t>Javascript</a:t>
            </a:r>
          </a:p>
        </p:txBody>
      </p:sp>
    </p:spTree>
    <p:extLst>
      <p:ext uri="{BB962C8B-B14F-4D97-AF65-F5344CB8AC3E}">
        <p14:creationId xmlns:p14="http://schemas.microsoft.com/office/powerpoint/2010/main" val="57310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Rectangle 2"/>
          <p:cNvSpPr>
            <a:spLocks noGrp="1" noChangeArrowheads="1"/>
          </p:cNvSpPr>
          <p:nvPr>
            <p:ph type="title"/>
          </p:nvPr>
        </p:nvSpPr>
        <p:spPr>
          <a:xfrm>
            <a:off x="2030384" y="214290"/>
            <a:ext cx="8229600" cy="785818"/>
          </a:xfrm>
        </p:spPr>
        <p:txBody>
          <a:bodyPr>
            <a:normAutofit/>
          </a:bodyPr>
          <a:lstStyle/>
          <a:p>
            <a:pPr>
              <a:defRPr/>
            </a:pPr>
            <a:r>
              <a:rPr lang="fr-FR" dirty="0">
                <a:cs typeface="Times New Roman" pitchFamily="18" charset="0"/>
              </a:rPr>
              <a:t>Introduction</a:t>
            </a:r>
            <a:endParaRPr lang="fr-FR" dirty="0"/>
          </a:p>
        </p:txBody>
      </p:sp>
      <p:sp>
        <p:nvSpPr>
          <p:cNvPr id="1289219" name="Rectangle 3"/>
          <p:cNvSpPr>
            <a:spLocks noGrp="1" noChangeArrowheads="1"/>
          </p:cNvSpPr>
          <p:nvPr>
            <p:ph idx="1"/>
          </p:nvPr>
        </p:nvSpPr>
        <p:spPr>
          <a:xfrm>
            <a:off x="2014782" y="1285860"/>
            <a:ext cx="8423031" cy="4733940"/>
          </a:xfrm>
        </p:spPr>
        <p:txBody>
          <a:bodyPr>
            <a:noAutofit/>
          </a:bodyPr>
          <a:lstStyle/>
          <a:p>
            <a:pPr algn="l" rtl="0">
              <a:defRPr/>
            </a:pPr>
            <a:r>
              <a:rPr lang="fr-FR" sz="2000" dirty="0" err="1">
                <a:ea typeface="Arial Unicode MS" pitchFamily="34" charset="-128"/>
                <a:cs typeface="Arial Unicode MS" pitchFamily="34" charset="-128"/>
              </a:rPr>
              <a:t>Javascript</a:t>
            </a:r>
            <a:r>
              <a:rPr lang="fr-FR" sz="2000" dirty="0">
                <a:ea typeface="Arial Unicode MS" pitchFamily="34" charset="-128"/>
                <a:cs typeface="Arial Unicode MS" pitchFamily="34" charset="-128"/>
              </a:rPr>
              <a:t> permet de rendre dynamique un site internet développé en HTML. </a:t>
            </a:r>
          </a:p>
          <a:p>
            <a:pPr algn="just" rtl="0">
              <a:defRPr/>
            </a:pPr>
            <a:r>
              <a:rPr lang="fr-FR" sz="2000" dirty="0">
                <a:ea typeface="Arial Unicode MS" pitchFamily="34" charset="-128"/>
                <a:cs typeface="Arial Unicode MS" pitchFamily="34" charset="-128"/>
              </a:rPr>
              <a:t>Javascript permet de développer de véritables applications fonctionnant exclusivement dans Internet.</a:t>
            </a:r>
          </a:p>
          <a:p>
            <a:pPr algn="just" rtl="0">
              <a:defRPr/>
            </a:pPr>
            <a:r>
              <a:rPr lang="fr-FR" sz="2000" dirty="0">
                <a:ea typeface="Arial Unicode MS" pitchFamily="34" charset="-128"/>
                <a:cs typeface="Arial Unicode MS" pitchFamily="34" charset="-128"/>
              </a:rPr>
              <a:t>Le Javascript est un langage de script simplifié orienté objet dont la syntaxe est basée sur celle du Java.</a:t>
            </a:r>
          </a:p>
          <a:p>
            <a:pPr algn="just" rtl="0">
              <a:defRPr/>
            </a:pPr>
            <a:r>
              <a:rPr lang="fr-FR" sz="2000" dirty="0" err="1">
                <a:ea typeface="Arial Unicode MS" pitchFamily="34" charset="-128"/>
                <a:cs typeface="Arial Unicode MS" pitchFamily="34" charset="-128"/>
              </a:rPr>
              <a:t>Javascript</a:t>
            </a:r>
            <a:r>
              <a:rPr lang="fr-FR" sz="2000" dirty="0">
                <a:ea typeface="Arial Unicode MS" pitchFamily="34" charset="-128"/>
                <a:cs typeface="Arial Unicode MS" pitchFamily="34" charset="-128"/>
              </a:rPr>
              <a:t> a été initialement élaboré par Netscape en association avec Sun </a:t>
            </a:r>
            <a:r>
              <a:rPr lang="fr-FR" sz="2000" dirty="0" err="1">
                <a:ea typeface="Arial Unicode MS" pitchFamily="34" charset="-128"/>
                <a:cs typeface="Arial Unicode MS" pitchFamily="34" charset="-128"/>
              </a:rPr>
              <a:t>Microsystem</a:t>
            </a:r>
            <a:r>
              <a:rPr lang="fr-FR" sz="2000" dirty="0">
                <a:ea typeface="Arial Unicode MS" pitchFamily="34" charset="-128"/>
                <a:cs typeface="Arial Unicode MS" pitchFamily="34" charset="-128"/>
              </a:rPr>
              <a:t>.</a:t>
            </a:r>
          </a:p>
          <a:p>
            <a:pPr lvl="1" algn="just" rtl="0">
              <a:buFont typeface="Wingdings" pitchFamily="2" charset="2"/>
              <a:buNone/>
              <a:defRPr/>
            </a:pPr>
            <a:endParaRPr lang="fr-FR" sz="900" dirty="0">
              <a:ea typeface="Arial Unicode MS" pitchFamily="34" charset="-128"/>
              <a:cs typeface="Arial Unicode MS" pitchFamily="34" charset="-128"/>
            </a:endParaRPr>
          </a:p>
          <a:p>
            <a:pPr lvl="1" algn="just" rtl="0">
              <a:defRPr/>
            </a:pPr>
            <a:r>
              <a:rPr lang="fr-FR" sz="2000" dirty="0">
                <a:ea typeface="Arial Unicode MS" pitchFamily="34" charset="-128"/>
                <a:cs typeface="Arial Unicode MS" pitchFamily="34" charset="-128"/>
              </a:rPr>
              <a:t>Plus tard, Microsoft développera son propre langage Javascript officiellement connu sous le nom de </a:t>
            </a:r>
            <a:r>
              <a:rPr lang="fr-FR" sz="2000" i="1" dirty="0" err="1">
                <a:ea typeface="Arial Unicode MS" pitchFamily="34" charset="-128"/>
                <a:cs typeface="Arial Unicode MS" pitchFamily="34" charset="-128"/>
              </a:rPr>
              <a:t>JScript</a:t>
            </a:r>
            <a:r>
              <a:rPr lang="fr-FR" sz="2000" dirty="0">
                <a:ea typeface="Arial Unicode MS" pitchFamily="34" charset="-128"/>
                <a:cs typeface="Arial Unicode MS" pitchFamily="34" charset="-128"/>
              </a:rPr>
              <a:t>.</a:t>
            </a:r>
          </a:p>
        </p:txBody>
      </p:sp>
    </p:spTree>
    <p:extLst>
      <p:ext uri="{BB962C8B-B14F-4D97-AF65-F5344CB8AC3E}">
        <p14:creationId xmlns:p14="http://schemas.microsoft.com/office/powerpoint/2010/main" val="167440292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0384" y="285728"/>
            <a:ext cx="8229600" cy="1143000"/>
          </a:xfrm>
        </p:spPr>
        <p:txBody>
          <a:bodyPr/>
          <a:lstStyle/>
          <a:p>
            <a:pPr>
              <a:defRPr/>
            </a:pPr>
            <a:r>
              <a:rPr lang="fr-FR" dirty="0">
                <a:ea typeface="Arial Unicode MS" pitchFamily="34" charset="-128"/>
                <a:cs typeface="Arial Unicode MS" pitchFamily="34" charset="-128"/>
              </a:rPr>
              <a:t>HTML et JavaScript</a:t>
            </a:r>
            <a:endParaRPr lang="fr-FR" dirty="0"/>
          </a:p>
        </p:txBody>
      </p:sp>
      <p:sp>
        <p:nvSpPr>
          <p:cNvPr id="3" name="Espace réservé du contenu 2"/>
          <p:cNvSpPr>
            <a:spLocks noGrp="1"/>
          </p:cNvSpPr>
          <p:nvPr>
            <p:ph idx="1"/>
          </p:nvPr>
        </p:nvSpPr>
        <p:spPr>
          <a:xfrm>
            <a:off x="1966884" y="1571612"/>
            <a:ext cx="8168054" cy="4591064"/>
          </a:xfrm>
        </p:spPr>
        <p:txBody>
          <a:bodyPr anchor="ctr"/>
          <a:lstStyle/>
          <a:p>
            <a:pPr algn="just" rtl="0">
              <a:buFont typeface="Wingdings" pitchFamily="2" charset="2"/>
              <a:buNone/>
              <a:defRPr/>
            </a:pPr>
            <a:r>
              <a:rPr lang="fr-FR" sz="1800" dirty="0">
                <a:effectLst>
                  <a:outerShdw blurRad="38100" dist="38100" dir="2700000" algn="tl">
                    <a:srgbClr val="000000">
                      <a:alpha val="43137"/>
                    </a:srgbClr>
                  </a:outerShdw>
                </a:effectLst>
              </a:rPr>
              <a:t>Il n'y a pas de règle précise qui stipule à quel endroit d'un fichier HTML un passage pour JavaScript doit être défini. Mais il est usuel pour les programmeurs en JavaScript de définir un tel passage dans l'entête du fichier HTML, donc entre &lt;</a:t>
            </a:r>
            <a:r>
              <a:rPr lang="fr-FR" sz="1800" dirty="0" err="1">
                <a:effectLst>
                  <a:outerShdw blurRad="38100" dist="38100" dir="2700000" algn="tl">
                    <a:srgbClr val="000000">
                      <a:alpha val="43137"/>
                    </a:srgbClr>
                  </a:outerShdw>
                </a:effectLst>
              </a:rPr>
              <a:t>head</a:t>
            </a:r>
            <a:r>
              <a:rPr lang="fr-FR" sz="1800" dirty="0">
                <a:effectLst>
                  <a:outerShdw blurRad="38100" dist="38100" dir="2700000" algn="tl">
                    <a:srgbClr val="000000">
                      <a:alpha val="43137"/>
                    </a:srgbClr>
                  </a:outerShdw>
                </a:effectLst>
              </a:rPr>
              <a:t>&gt; et &lt;/</a:t>
            </a:r>
            <a:r>
              <a:rPr lang="fr-FR" sz="1800" dirty="0" err="1">
                <a:effectLst>
                  <a:outerShdw blurRad="38100" dist="38100" dir="2700000" algn="tl">
                    <a:srgbClr val="000000">
                      <a:alpha val="43137"/>
                    </a:srgbClr>
                  </a:outerShdw>
                </a:effectLst>
              </a:rPr>
              <a:t>head</a:t>
            </a:r>
            <a:r>
              <a:rPr lang="fr-FR" sz="1800" dirty="0">
                <a:effectLst>
                  <a:outerShdw blurRad="38100" dist="38100" dir="2700000" algn="tl">
                    <a:srgbClr val="000000">
                      <a:alpha val="43137"/>
                    </a:srgbClr>
                  </a:outerShdw>
                </a:effectLst>
              </a:rPr>
              <a:t>&gt;. Ainsi on s'assure au plus vite que le code soit déjà lu par le navigateur WWW et disponible au moment où il doit être exécuté. </a:t>
            </a:r>
          </a:p>
          <a:p>
            <a:pPr algn="just">
              <a:defRPr/>
            </a:pPr>
            <a:endParaRPr lang="fr-FR" sz="2400" dirty="0"/>
          </a:p>
        </p:txBody>
      </p:sp>
    </p:spTree>
    <p:extLst>
      <p:ext uri="{BB962C8B-B14F-4D97-AF65-F5344CB8AC3E}">
        <p14:creationId xmlns:p14="http://schemas.microsoft.com/office/powerpoint/2010/main" val="155149687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6" name="Rectangle 2"/>
          <p:cNvSpPr>
            <a:spLocks noGrp="1" noChangeArrowheads="1"/>
          </p:cNvSpPr>
          <p:nvPr>
            <p:ph type="title"/>
          </p:nvPr>
        </p:nvSpPr>
        <p:spPr>
          <a:xfrm>
            <a:off x="2093884" y="0"/>
            <a:ext cx="8229600" cy="857232"/>
          </a:xfrm>
        </p:spPr>
        <p:txBody>
          <a:bodyPr/>
          <a:lstStyle/>
          <a:p>
            <a:pPr>
              <a:defRPr/>
            </a:pPr>
            <a:r>
              <a:rPr lang="fr-FR" dirty="0">
                <a:ea typeface="Arial Unicode MS" pitchFamily="34" charset="-128"/>
                <a:cs typeface="Arial Unicode MS" pitchFamily="34" charset="-128"/>
              </a:rPr>
              <a:t>HTML et JavaScript</a:t>
            </a:r>
            <a:endParaRPr lang="fr-FR" dirty="0"/>
          </a:p>
        </p:txBody>
      </p:sp>
      <p:sp>
        <p:nvSpPr>
          <p:cNvPr id="1414147" name="Rectangle 3"/>
          <p:cNvSpPr>
            <a:spLocks noGrp="1" noChangeArrowheads="1"/>
          </p:cNvSpPr>
          <p:nvPr>
            <p:ph idx="1"/>
          </p:nvPr>
        </p:nvSpPr>
        <p:spPr>
          <a:xfrm>
            <a:off x="2155459" y="1000108"/>
            <a:ext cx="8358554" cy="5019692"/>
          </a:xfrm>
        </p:spPr>
        <p:txBody>
          <a:bodyPr>
            <a:normAutofit fontScale="92500" lnSpcReduction="10000"/>
          </a:bodyPr>
          <a:lstStyle/>
          <a:p>
            <a:pPr algn="l" rtl="0">
              <a:lnSpc>
                <a:spcPct val="90000"/>
              </a:lnSpc>
              <a:buNone/>
              <a:defRPr/>
            </a:pPr>
            <a:r>
              <a:rPr lang="fr-FR" b="1" dirty="0">
                <a:latin typeface="Arial Unicode MS" pitchFamily="34" charset="-128"/>
                <a:ea typeface="Arial Unicode MS" pitchFamily="34" charset="-128"/>
                <a:cs typeface="Arial Unicode MS" pitchFamily="34" charset="-128"/>
              </a:rPr>
              <a:t>la page HTML devra TOUJOURS contenir une </a:t>
            </a:r>
            <a:r>
              <a:rPr lang="fr-FR" b="1">
                <a:latin typeface="Arial Unicode MS" pitchFamily="34" charset="-128"/>
                <a:ea typeface="Arial Unicode MS" pitchFamily="34" charset="-128"/>
                <a:cs typeface="Arial Unicode MS" pitchFamily="34" charset="-128"/>
              </a:rPr>
              <a:t>des deux  </a:t>
            </a:r>
            <a:r>
              <a:rPr lang="fr-FR" b="1" dirty="0">
                <a:latin typeface="Arial Unicode MS" pitchFamily="34" charset="-128"/>
                <a:ea typeface="Arial Unicode MS" pitchFamily="34" charset="-128"/>
                <a:cs typeface="Arial Unicode MS" pitchFamily="34" charset="-128"/>
              </a:rPr>
              <a:t>balises spécifiques et indispensables </a:t>
            </a:r>
            <a:endParaRPr lang="fr-FR" sz="2400" b="1" dirty="0">
              <a:latin typeface="Arial Unicode MS" pitchFamily="34" charset="-128"/>
              <a:ea typeface="Arial Unicode MS" pitchFamily="34" charset="-128"/>
              <a:cs typeface="Arial Unicode MS" pitchFamily="34" charset="-128"/>
            </a:endParaRPr>
          </a:p>
          <a:p>
            <a:pPr lvl="1" algn="l" rtl="0">
              <a:lnSpc>
                <a:spcPct val="90000"/>
              </a:lnSpc>
              <a:buNone/>
              <a:defRPr/>
            </a:pPr>
            <a:endParaRPr lang="fr-FR" dirty="0">
              <a:latin typeface="Arial Unicode MS" pitchFamily="34" charset="-128"/>
              <a:ea typeface="Arial Unicode MS" pitchFamily="34" charset="-128"/>
              <a:cs typeface="Arial Unicode MS" pitchFamily="34" charset="-128"/>
            </a:endParaRPr>
          </a:p>
          <a:p>
            <a:pPr lvl="1" algn="l" rtl="0">
              <a:lnSpc>
                <a:spcPct val="90000"/>
              </a:lnSpc>
              <a:buNone/>
              <a:defRPr/>
            </a:pPr>
            <a:endParaRPr lang="fr-FR" dirty="0">
              <a:latin typeface="Arial Unicode MS" pitchFamily="34" charset="-128"/>
              <a:ea typeface="Arial Unicode MS" pitchFamily="34" charset="-128"/>
              <a:cs typeface="Arial Unicode MS" pitchFamily="34" charset="-128"/>
            </a:endParaRPr>
          </a:p>
          <a:p>
            <a:pPr lvl="1" algn="l" rtl="0">
              <a:lnSpc>
                <a:spcPct val="90000"/>
              </a:lnSpc>
              <a:buNone/>
              <a:defRPr/>
            </a:pPr>
            <a:endParaRPr lang="fr-FR" dirty="0">
              <a:latin typeface="Arial Unicode MS" pitchFamily="34" charset="-128"/>
              <a:ea typeface="Arial Unicode MS" pitchFamily="34" charset="-128"/>
              <a:cs typeface="Arial Unicode MS" pitchFamily="34" charset="-128"/>
            </a:endParaRPr>
          </a:p>
          <a:p>
            <a:pPr algn="l" rtl="0">
              <a:lnSpc>
                <a:spcPct val="90000"/>
              </a:lnSpc>
              <a:buNone/>
              <a:defRPr/>
            </a:pPr>
            <a:r>
              <a:rPr lang="fr-FR" dirty="0">
                <a:latin typeface="Arial Unicode MS" pitchFamily="34" charset="-128"/>
                <a:ea typeface="Arial Unicode MS" pitchFamily="34" charset="-128"/>
                <a:cs typeface="Arial Unicode MS" pitchFamily="34" charset="-128"/>
              </a:rPr>
              <a:t>Le code JavaScript s’intègre de deux manière avec le code HTML</a:t>
            </a:r>
          </a:p>
          <a:p>
            <a:pPr lvl="1" algn="l" rtl="0">
              <a:lnSpc>
                <a:spcPct val="90000"/>
              </a:lnSpc>
              <a:buNone/>
              <a:defRPr/>
            </a:pPr>
            <a:endParaRPr lang="fr-FR" sz="900" dirty="0">
              <a:latin typeface="Arial Unicode MS" pitchFamily="34" charset="-128"/>
              <a:ea typeface="Arial Unicode MS" pitchFamily="34" charset="-128"/>
              <a:cs typeface="Arial Unicode MS" pitchFamily="34" charset="-128"/>
            </a:endParaRPr>
          </a:p>
          <a:p>
            <a:pPr lvl="1" algn="l" rtl="0">
              <a:lnSpc>
                <a:spcPct val="90000"/>
              </a:lnSpc>
              <a:buNone/>
              <a:defRPr/>
            </a:pPr>
            <a:r>
              <a:rPr lang="fr-FR" dirty="0">
                <a:latin typeface="Arial Unicode MS" pitchFamily="34" charset="-128"/>
                <a:ea typeface="Arial Unicode MS" pitchFamily="34" charset="-128"/>
                <a:cs typeface="Arial Unicode MS" pitchFamily="34" charset="-128"/>
              </a:rPr>
              <a:t>1. </a:t>
            </a:r>
            <a:r>
              <a:rPr lang="fr-FR" b="1" dirty="0">
                <a:latin typeface="Arial Unicode MS" pitchFamily="34" charset="-128"/>
                <a:ea typeface="Arial Unicode MS" pitchFamily="34" charset="-128"/>
                <a:cs typeface="Arial Unicode MS" pitchFamily="34" charset="-128"/>
              </a:rPr>
              <a:t>Insertion directe</a:t>
            </a:r>
            <a:r>
              <a:rPr lang="fr-FR" dirty="0">
                <a:latin typeface="Arial Unicode MS" pitchFamily="34" charset="-128"/>
                <a:ea typeface="Arial Unicode MS" pitchFamily="34" charset="-128"/>
                <a:cs typeface="Arial Unicode MS" pitchFamily="34" charset="-128"/>
              </a:rPr>
              <a:t> dans le code HTML</a:t>
            </a:r>
          </a:p>
          <a:p>
            <a:pPr lvl="2" algn="l" rtl="0">
              <a:lnSpc>
                <a:spcPct val="90000"/>
              </a:lnSpc>
              <a:buNone/>
              <a:defRPr/>
            </a:pPr>
            <a:endParaRPr lang="fr-FR" sz="800" dirty="0">
              <a:latin typeface="Arial Unicode MS" pitchFamily="34" charset="-128"/>
              <a:ea typeface="Arial Unicode MS" pitchFamily="34" charset="-128"/>
              <a:cs typeface="Arial Unicode MS" pitchFamily="34" charset="-128"/>
            </a:endParaRPr>
          </a:p>
          <a:p>
            <a:pPr lvl="2" algn="l" rtl="0">
              <a:lnSpc>
                <a:spcPct val="90000"/>
              </a:lnSpc>
              <a:buNone/>
              <a:defRPr/>
            </a:pPr>
            <a:r>
              <a:rPr lang="fr-FR" dirty="0">
                <a:latin typeface="Arial Unicode MS" pitchFamily="34" charset="-128"/>
                <a:ea typeface="Arial Unicode MS" pitchFamily="34" charset="-128"/>
                <a:cs typeface="Arial Unicode MS" pitchFamily="34" charset="-128"/>
              </a:rPr>
              <a:t>Le code JavaScript s'insère le plus souvent dans la page HTML elle même. </a:t>
            </a:r>
          </a:p>
          <a:p>
            <a:pPr lvl="2" algn="l" rtl="0">
              <a:lnSpc>
                <a:spcPct val="90000"/>
              </a:lnSpc>
              <a:buNone/>
              <a:defRPr/>
            </a:pPr>
            <a:r>
              <a:rPr lang="fr-FR" sz="1800" dirty="0">
                <a:latin typeface="Arial Unicode MS" pitchFamily="34" charset="-128"/>
                <a:ea typeface="Arial Unicode MS" pitchFamily="34" charset="-128"/>
                <a:cs typeface="Arial Unicode MS" pitchFamily="34" charset="-128"/>
              </a:rPr>
              <a:t>C'est la méthode la plus simple et la plus fréquemment utilisée par les développeurs de sites Internet. </a:t>
            </a:r>
            <a:endParaRPr lang="fr-FR" dirty="0"/>
          </a:p>
          <a:p>
            <a:pPr lvl="3" algn="l" rtl="0">
              <a:lnSpc>
                <a:spcPct val="90000"/>
              </a:lnSpc>
              <a:buNone/>
              <a:defRPr/>
            </a:pPr>
            <a:endParaRPr lang="fr-FR" sz="800" dirty="0">
              <a:latin typeface="Arial Unicode MS" pitchFamily="34" charset="-128"/>
              <a:ea typeface="Arial Unicode MS" pitchFamily="34" charset="-128"/>
              <a:cs typeface="Arial Unicode MS" pitchFamily="34" charset="-128"/>
            </a:endParaRPr>
          </a:p>
          <a:p>
            <a:pPr lvl="1" algn="l" rtl="0">
              <a:lnSpc>
                <a:spcPct val="90000"/>
              </a:lnSpc>
              <a:buNone/>
              <a:defRPr/>
            </a:pPr>
            <a:r>
              <a:rPr lang="fr-FR" dirty="0">
                <a:latin typeface="Arial Unicode MS" pitchFamily="34" charset="-128"/>
                <a:ea typeface="Arial Unicode MS" pitchFamily="34" charset="-128"/>
                <a:cs typeface="Arial Unicode MS" pitchFamily="34" charset="-128"/>
              </a:rPr>
              <a:t>2. </a:t>
            </a:r>
            <a:r>
              <a:rPr lang="fr-FR" b="1" dirty="0">
                <a:latin typeface="Arial Unicode MS" pitchFamily="34" charset="-128"/>
                <a:ea typeface="Arial Unicode MS" pitchFamily="34" charset="-128"/>
                <a:cs typeface="Arial Unicode MS" pitchFamily="34" charset="-128"/>
              </a:rPr>
              <a:t>Insertion comme un module externe</a:t>
            </a:r>
            <a:endParaRPr lang="fr-FR" dirty="0">
              <a:latin typeface="Arial Unicode MS" pitchFamily="34" charset="-128"/>
              <a:ea typeface="Arial Unicode MS" pitchFamily="34" charset="-128"/>
              <a:cs typeface="Arial Unicode MS" pitchFamily="34" charset="-128"/>
            </a:endParaRPr>
          </a:p>
          <a:p>
            <a:pPr lvl="2" algn="l" rtl="0">
              <a:lnSpc>
                <a:spcPct val="90000"/>
              </a:lnSpc>
              <a:buNone/>
              <a:defRPr/>
            </a:pPr>
            <a:endParaRPr lang="fr-FR" sz="800" dirty="0">
              <a:latin typeface="Arial Unicode MS" pitchFamily="34" charset="-128"/>
              <a:ea typeface="Arial Unicode MS" pitchFamily="34" charset="-128"/>
              <a:cs typeface="Arial Unicode MS" pitchFamily="34" charset="-128"/>
            </a:endParaRPr>
          </a:p>
        </p:txBody>
      </p:sp>
      <p:sp>
        <p:nvSpPr>
          <p:cNvPr id="1414148" name="Text Box 4"/>
          <p:cNvSpPr txBox="1">
            <a:spLocks noChangeArrowheads="1"/>
          </p:cNvSpPr>
          <p:nvPr/>
        </p:nvSpPr>
        <p:spPr bwMode="auto">
          <a:xfrm>
            <a:off x="2601888" y="1785926"/>
            <a:ext cx="3376246" cy="838200"/>
          </a:xfrm>
          <a:prstGeom prst="rect">
            <a:avLst/>
          </a:prstGeom>
          <a:solidFill>
            <a:srgbClr val="FFFFFF"/>
          </a:solidFill>
          <a:ln w="12700">
            <a:solidFill>
              <a:schemeClr val="hlink"/>
            </a:solidFill>
            <a:miter lim="800000"/>
            <a:headEnd/>
            <a:tailEnd/>
          </a:ln>
          <a:effectLst/>
        </p:spPr>
        <p:txBody>
          <a:bodyPr>
            <a:spAutoFit/>
          </a:bodyPr>
          <a:lstStyle/>
          <a:p>
            <a:pPr>
              <a:defRPr/>
            </a:pPr>
            <a:r>
              <a:rPr lang="fr-FR" sz="16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&lt;script </a:t>
            </a:r>
            <a:r>
              <a:rPr lang="fr-FR" sz="1600" b="1" dirty="0" err="1">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language</a:t>
            </a:r>
            <a:r>
              <a:rPr lang="fr-FR" sz="16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="JavaScript"&gt;</a:t>
            </a:r>
            <a:r>
              <a:rPr lang="fr-FR" sz="1600" b="1"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br>
              <a:rPr lang="fr-FR" sz="1600" b="1"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br>
            <a:r>
              <a:rPr lang="fr-FR" sz="16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a:t>
            </a:r>
            <a:r>
              <a:rPr lang="fr-FR" sz="1600" b="1"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br>
              <a:rPr lang="fr-FR" sz="1600" b="1"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br>
            <a:r>
              <a:rPr lang="fr-FR" sz="16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&lt;/script&gt;</a:t>
            </a:r>
          </a:p>
        </p:txBody>
      </p:sp>
      <p:sp>
        <p:nvSpPr>
          <p:cNvPr id="5" name="Text Box 4"/>
          <p:cNvSpPr txBox="1">
            <a:spLocks noChangeArrowheads="1"/>
          </p:cNvSpPr>
          <p:nvPr/>
        </p:nvSpPr>
        <p:spPr bwMode="auto">
          <a:xfrm>
            <a:off x="6157913" y="1785928"/>
            <a:ext cx="3376246" cy="830263"/>
          </a:xfrm>
          <a:prstGeom prst="rect">
            <a:avLst/>
          </a:prstGeom>
          <a:solidFill>
            <a:srgbClr val="FFFFFF"/>
          </a:solidFill>
          <a:ln w="12700">
            <a:solidFill>
              <a:schemeClr val="hlink"/>
            </a:solidFill>
            <a:miter lim="800000"/>
            <a:headEnd/>
            <a:tailEnd/>
          </a:ln>
          <a:effectLst/>
        </p:spPr>
        <p:txBody>
          <a:bodyPr>
            <a:spAutoFit/>
          </a:bodyPr>
          <a:lstStyle/>
          <a:p>
            <a:pPr>
              <a:defRPr/>
            </a:pPr>
            <a:r>
              <a:rPr lang="fr-FR" sz="16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&lt;script  type="</a:t>
            </a:r>
            <a:r>
              <a:rPr lang="fr-FR" sz="1600" b="1" dirty="0" err="1">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text</a:t>
            </a:r>
            <a:r>
              <a:rPr lang="fr-FR" sz="16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/JavaScript"&gt;</a:t>
            </a:r>
            <a:r>
              <a:rPr lang="fr-FR" sz="1600" b="1"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br>
              <a:rPr lang="fr-FR" sz="1600" b="1"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br>
            <a:r>
              <a:rPr lang="fr-FR" sz="16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a:t>
            </a:r>
            <a:r>
              <a:rPr lang="fr-FR" sz="1600" b="1"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br>
              <a:rPr lang="fr-FR" sz="1600" b="1"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br>
            <a:r>
              <a:rPr lang="fr-FR" sz="16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&lt;/script&gt;</a:t>
            </a:r>
          </a:p>
        </p:txBody>
      </p:sp>
    </p:spTree>
    <p:extLst>
      <p:ext uri="{BB962C8B-B14F-4D97-AF65-F5344CB8AC3E}">
        <p14:creationId xmlns:p14="http://schemas.microsoft.com/office/powerpoint/2010/main" val="334361760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2"/>
          <p:cNvSpPr>
            <a:spLocks noGrp="1" noChangeArrowheads="1"/>
          </p:cNvSpPr>
          <p:nvPr>
            <p:ph type="title"/>
          </p:nvPr>
        </p:nvSpPr>
        <p:spPr>
          <a:xfrm>
            <a:off x="1903383" y="142852"/>
            <a:ext cx="8229600" cy="1143000"/>
          </a:xfrm>
        </p:spPr>
        <p:txBody>
          <a:bodyPr>
            <a:normAutofit/>
          </a:bodyPr>
          <a:lstStyle/>
          <a:p>
            <a:pPr>
              <a:defRPr/>
            </a:pPr>
            <a:r>
              <a:rPr lang="fr-FR" dirty="0">
                <a:ea typeface="Arial Unicode MS" pitchFamily="34" charset="-128"/>
                <a:cs typeface="Arial Unicode MS" pitchFamily="34" charset="-128"/>
              </a:rPr>
              <a:t>Insertion dans une page HTML</a:t>
            </a:r>
            <a:endParaRPr lang="fr-FR" dirty="0"/>
          </a:p>
        </p:txBody>
      </p:sp>
      <p:sp>
        <p:nvSpPr>
          <p:cNvPr id="1415171" name="Rectangle 3"/>
          <p:cNvSpPr>
            <a:spLocks noGrp="1" noChangeArrowheads="1"/>
          </p:cNvSpPr>
          <p:nvPr>
            <p:ph idx="1"/>
          </p:nvPr>
        </p:nvSpPr>
        <p:spPr>
          <a:xfrm>
            <a:off x="1944444" y="1428736"/>
            <a:ext cx="7936523" cy="4591064"/>
          </a:xfrm>
        </p:spPr>
        <p:txBody>
          <a:bodyPr>
            <a:normAutofit/>
          </a:bodyPr>
          <a:lstStyle/>
          <a:p>
            <a:pPr algn="l" rtl="0">
              <a:buFont typeface="Wingdings" pitchFamily="2" charset="2"/>
              <a:buNone/>
              <a:defRPr/>
            </a:pPr>
            <a:endParaRPr lang="fr-FR" sz="1000" dirty="0">
              <a:latin typeface="Arial Unicode MS" pitchFamily="34" charset="-128"/>
              <a:ea typeface="Arial Unicode MS" pitchFamily="34" charset="-128"/>
              <a:cs typeface="Arial Unicode MS" pitchFamily="34" charset="-128"/>
            </a:endParaRPr>
          </a:p>
          <a:p>
            <a:pPr algn="l" rtl="0">
              <a:defRPr/>
            </a:pPr>
            <a:r>
              <a:rPr lang="fr-FR" sz="2400" dirty="0">
                <a:latin typeface="Arial Unicode MS" pitchFamily="34" charset="-128"/>
                <a:ea typeface="Arial Unicode MS" pitchFamily="34" charset="-128"/>
                <a:cs typeface="Arial Unicode MS" pitchFamily="34" charset="-128"/>
              </a:rPr>
              <a:t>Il existe </a:t>
            </a:r>
            <a:r>
              <a:rPr lang="fr-FR" sz="2400" b="1" dirty="0">
                <a:solidFill>
                  <a:srgbClr val="FF0000"/>
                </a:solidFill>
                <a:latin typeface="Arial Unicode MS" pitchFamily="34" charset="-128"/>
                <a:ea typeface="Arial Unicode MS" pitchFamily="34" charset="-128"/>
                <a:cs typeface="Arial Unicode MS" pitchFamily="34" charset="-128"/>
              </a:rPr>
              <a:t>2 manières </a:t>
            </a:r>
            <a:r>
              <a:rPr lang="fr-FR" sz="2400" dirty="0">
                <a:latin typeface="Arial Unicode MS" pitchFamily="34" charset="-128"/>
                <a:ea typeface="Arial Unicode MS" pitchFamily="34" charset="-128"/>
                <a:cs typeface="Arial Unicode MS" pitchFamily="34" charset="-128"/>
              </a:rPr>
              <a:t>d'insérer du code JavaScript dans une page HTML </a:t>
            </a:r>
          </a:p>
          <a:p>
            <a:pPr lvl="2" algn="l" rtl="0">
              <a:buFont typeface="Wingdings" pitchFamily="2" charset="2"/>
              <a:buNone/>
              <a:defRPr/>
            </a:pPr>
            <a:endParaRPr lang="fr-FR" sz="800" dirty="0">
              <a:latin typeface="Arial Unicode MS" pitchFamily="34" charset="-128"/>
              <a:ea typeface="Arial Unicode MS" pitchFamily="34" charset="-128"/>
              <a:cs typeface="Arial Unicode MS" pitchFamily="34" charset="-128"/>
            </a:endParaRPr>
          </a:p>
          <a:p>
            <a:pPr lvl="1" algn="l" rtl="0">
              <a:defRPr/>
            </a:pPr>
            <a:r>
              <a:rPr lang="fr-FR" dirty="0"/>
              <a:t>Insertion pour exécution directe </a:t>
            </a:r>
          </a:p>
          <a:p>
            <a:pPr lvl="2" algn="l" rtl="0">
              <a:lnSpc>
                <a:spcPct val="90000"/>
              </a:lnSpc>
              <a:defRPr/>
            </a:pPr>
            <a:r>
              <a:rPr lang="fr-FR" dirty="0">
                <a:cs typeface="Times New Roman" pitchFamily="18" charset="0"/>
              </a:rPr>
              <a:t>Le code s'exécute automatiquement</a:t>
            </a:r>
            <a:br>
              <a:rPr lang="fr-FR" dirty="0">
                <a:cs typeface="Times New Roman" pitchFamily="18" charset="0"/>
              </a:rPr>
            </a:br>
            <a:r>
              <a:rPr lang="fr-FR" dirty="0">
                <a:cs typeface="Times New Roman" pitchFamily="18" charset="0"/>
              </a:rPr>
              <a:t>lors du chargement de la page HTML</a:t>
            </a:r>
            <a:br>
              <a:rPr lang="fr-FR" dirty="0">
                <a:cs typeface="Times New Roman" pitchFamily="18" charset="0"/>
              </a:rPr>
            </a:br>
            <a:r>
              <a:rPr lang="fr-FR" dirty="0">
                <a:cs typeface="Times New Roman" pitchFamily="18" charset="0"/>
              </a:rPr>
              <a:t>dans le navigateur en même temps que</a:t>
            </a:r>
            <a:br>
              <a:rPr lang="fr-FR" dirty="0">
                <a:cs typeface="Times New Roman" pitchFamily="18" charset="0"/>
              </a:rPr>
            </a:br>
            <a:r>
              <a:rPr lang="fr-FR" dirty="0">
                <a:cs typeface="Times New Roman" pitchFamily="18" charset="0"/>
              </a:rPr>
              <a:t>le contenu de la page HTML</a:t>
            </a:r>
            <a:br>
              <a:rPr lang="fr-FR" dirty="0">
                <a:cs typeface="Times New Roman" pitchFamily="18" charset="0"/>
              </a:rPr>
            </a:br>
            <a:r>
              <a:rPr lang="fr-FR" dirty="0">
                <a:cs typeface="Times New Roman" pitchFamily="18" charset="0"/>
              </a:rPr>
              <a:t>s'affiche à l'écran. </a:t>
            </a:r>
          </a:p>
          <a:p>
            <a:pPr lvl="4" algn="l" rtl="0">
              <a:lnSpc>
                <a:spcPct val="90000"/>
              </a:lnSpc>
              <a:buFontTx/>
              <a:buNone/>
              <a:defRPr/>
            </a:pPr>
            <a:endParaRPr lang="fr-FR" sz="700" dirty="0">
              <a:cs typeface="Times New Roman" pitchFamily="18" charset="0"/>
            </a:endParaRPr>
          </a:p>
          <a:p>
            <a:pPr lvl="2" algn="l" rtl="0">
              <a:lnSpc>
                <a:spcPct val="90000"/>
              </a:lnSpc>
              <a:defRPr/>
            </a:pPr>
            <a:r>
              <a:rPr lang="fr-FR" dirty="0">
                <a:cs typeface="Times New Roman" pitchFamily="18" charset="0"/>
              </a:rPr>
              <a:t>Le code JavaScript est placé</a:t>
            </a:r>
            <a:br>
              <a:rPr lang="fr-FR" dirty="0">
                <a:cs typeface="Times New Roman" pitchFamily="18" charset="0"/>
              </a:rPr>
            </a:br>
            <a:r>
              <a:rPr lang="fr-FR" dirty="0">
                <a:cs typeface="Times New Roman" pitchFamily="18" charset="0"/>
              </a:rPr>
              <a:t>dans le corps même de la page HTML,</a:t>
            </a:r>
            <a:br>
              <a:rPr lang="fr-FR" dirty="0">
                <a:cs typeface="Times New Roman" pitchFamily="18" charset="0"/>
              </a:rPr>
            </a:br>
            <a:r>
              <a:rPr lang="fr-FR" dirty="0">
                <a:cs typeface="Times New Roman" pitchFamily="18" charset="0"/>
              </a:rPr>
              <a:t>entre les balises </a:t>
            </a:r>
            <a:r>
              <a:rPr lang="fr-FR" b="1" dirty="0">
                <a:cs typeface="Times New Roman" pitchFamily="18" charset="0"/>
              </a:rPr>
              <a:t>&lt;body&gt;</a:t>
            </a:r>
            <a:r>
              <a:rPr lang="fr-FR" dirty="0">
                <a:cs typeface="Times New Roman" pitchFamily="18" charset="0"/>
              </a:rPr>
              <a:t> .......... Et</a:t>
            </a:r>
            <a:br>
              <a:rPr lang="fr-FR" dirty="0">
                <a:cs typeface="Times New Roman" pitchFamily="18" charset="0"/>
              </a:rPr>
            </a:br>
            <a:r>
              <a:rPr lang="fr-FR" dirty="0">
                <a:cs typeface="Times New Roman" pitchFamily="18" charset="0"/>
              </a:rPr>
              <a:t>......... </a:t>
            </a:r>
            <a:r>
              <a:rPr lang="fr-FR" b="1" dirty="0">
                <a:cs typeface="Times New Roman" pitchFamily="18" charset="0"/>
              </a:rPr>
              <a:t>&lt;/body&gt;</a:t>
            </a:r>
          </a:p>
        </p:txBody>
      </p:sp>
      <p:sp>
        <p:nvSpPr>
          <p:cNvPr id="7172" name="Text Box 4"/>
          <p:cNvSpPr txBox="1">
            <a:spLocks noChangeArrowheads="1"/>
          </p:cNvSpPr>
          <p:nvPr/>
        </p:nvSpPr>
        <p:spPr bwMode="auto">
          <a:xfrm>
            <a:off x="8038628" y="2500308"/>
            <a:ext cx="3024554" cy="2924175"/>
          </a:xfrm>
          <a:prstGeom prst="rect">
            <a:avLst/>
          </a:prstGeom>
          <a:solidFill>
            <a:srgbClr val="FFFFFF"/>
          </a:solidFill>
          <a:ln w="12700">
            <a:solidFill>
              <a:schemeClr val="hlink"/>
            </a:solidFill>
            <a:miter lim="800000"/>
            <a:headEnd/>
            <a:tailEnd/>
          </a:ln>
        </p:spPr>
        <p:txBody>
          <a:bodyPr>
            <a:spAutoFit/>
          </a:bodyPr>
          <a:lstStyle/>
          <a:p>
            <a:r>
              <a:rPr lang="en-US" sz="1600" dirty="0">
                <a:latin typeface="Courier New" pitchFamily="49" charset="0"/>
              </a:rPr>
              <a:t>&lt;html&gt; </a:t>
            </a:r>
          </a:p>
          <a:p>
            <a:r>
              <a:rPr lang="en-US" sz="1600" dirty="0">
                <a:latin typeface="Courier New" pitchFamily="49" charset="0"/>
              </a:rPr>
              <a:t>&lt;head&gt;</a:t>
            </a:r>
          </a:p>
          <a:p>
            <a:r>
              <a:rPr lang="en-US" sz="1600" dirty="0">
                <a:latin typeface="Courier New" pitchFamily="49" charset="0"/>
              </a:rPr>
              <a:t>&lt;title&gt;..... &lt;/title&gt;</a:t>
            </a:r>
          </a:p>
          <a:p>
            <a:r>
              <a:rPr lang="en-US" sz="1600" dirty="0">
                <a:latin typeface="Courier New" pitchFamily="49" charset="0"/>
              </a:rPr>
              <a:t>&lt;/head&gt;</a:t>
            </a:r>
          </a:p>
          <a:p>
            <a:r>
              <a:rPr lang="en-US" sz="1600" dirty="0">
                <a:latin typeface="Courier New" pitchFamily="49" charset="0"/>
              </a:rPr>
              <a:t>&lt;body&gt; </a:t>
            </a:r>
          </a:p>
          <a:p>
            <a:r>
              <a:rPr lang="en-US" sz="1600" b="1" dirty="0">
                <a:solidFill>
                  <a:srgbClr val="CC0000"/>
                </a:solidFill>
                <a:latin typeface="Courier New" pitchFamily="49" charset="0"/>
              </a:rPr>
              <a:t>&lt;script language="JavaScript"&gt;</a:t>
            </a:r>
          </a:p>
          <a:p>
            <a:r>
              <a:rPr lang="en-US" sz="1600" b="1" dirty="0">
                <a:solidFill>
                  <a:srgbClr val="CC0000"/>
                </a:solidFill>
                <a:latin typeface="Courier New" pitchFamily="49" charset="0"/>
              </a:rPr>
              <a:t>alert(“bonjour”);</a:t>
            </a:r>
          </a:p>
          <a:p>
            <a:r>
              <a:rPr lang="en-US" sz="1600" b="1" dirty="0">
                <a:solidFill>
                  <a:srgbClr val="CC0000"/>
                </a:solidFill>
                <a:latin typeface="Courier New" pitchFamily="49" charset="0"/>
              </a:rPr>
              <a:t>&lt;/script&gt;</a:t>
            </a:r>
            <a:r>
              <a:rPr lang="en-US" sz="1600" dirty="0">
                <a:latin typeface="Courier New" pitchFamily="49" charset="0"/>
              </a:rPr>
              <a:t> </a:t>
            </a:r>
          </a:p>
          <a:p>
            <a:r>
              <a:rPr lang="en-US" sz="1600" dirty="0">
                <a:latin typeface="Courier New" pitchFamily="49" charset="0"/>
              </a:rPr>
              <a:t>&lt;/body&gt;</a:t>
            </a:r>
          </a:p>
          <a:p>
            <a:r>
              <a:rPr lang="en-US" sz="1600" dirty="0">
                <a:latin typeface="Courier New" pitchFamily="49" charset="0"/>
              </a:rPr>
              <a:t>&lt;/html&gt;</a:t>
            </a:r>
            <a:r>
              <a:rPr lang="en-US" sz="2400" dirty="0"/>
              <a:t> </a:t>
            </a:r>
          </a:p>
        </p:txBody>
      </p:sp>
    </p:spTree>
    <p:extLst>
      <p:ext uri="{BB962C8B-B14F-4D97-AF65-F5344CB8AC3E}">
        <p14:creationId xmlns:p14="http://schemas.microsoft.com/office/powerpoint/2010/main" val="1800717427"/>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Rectangle 2"/>
          <p:cNvSpPr>
            <a:spLocks noGrp="1" noChangeArrowheads="1"/>
          </p:cNvSpPr>
          <p:nvPr>
            <p:ph type="title"/>
          </p:nvPr>
        </p:nvSpPr>
        <p:spPr>
          <a:xfrm>
            <a:off x="1557908" y="44624"/>
            <a:ext cx="8478796" cy="847708"/>
          </a:xfrm>
        </p:spPr>
        <p:txBody>
          <a:bodyPr>
            <a:noAutofit/>
          </a:bodyPr>
          <a:lstStyle/>
          <a:p>
            <a:pPr>
              <a:defRPr/>
            </a:pPr>
            <a:r>
              <a:rPr lang="fr-FR" dirty="0">
                <a:ea typeface="Arial Unicode MS" pitchFamily="34" charset="-128"/>
                <a:cs typeface="Arial Unicode MS" pitchFamily="34" charset="-128"/>
              </a:rPr>
              <a:t>Insertion par appel de module externe</a:t>
            </a:r>
            <a:endParaRPr lang="fr-FR" dirty="0"/>
          </a:p>
        </p:txBody>
      </p:sp>
      <p:sp>
        <p:nvSpPr>
          <p:cNvPr id="1419267" name="Rectangle 3"/>
          <p:cNvSpPr>
            <a:spLocks noGrp="1" noChangeArrowheads="1"/>
          </p:cNvSpPr>
          <p:nvPr>
            <p:ph idx="1"/>
          </p:nvPr>
        </p:nvSpPr>
        <p:spPr>
          <a:xfrm>
            <a:off x="1940048" y="1219200"/>
            <a:ext cx="8370277" cy="4800600"/>
          </a:xfrm>
        </p:spPr>
        <p:txBody>
          <a:bodyPr>
            <a:normAutofit/>
          </a:bodyPr>
          <a:lstStyle/>
          <a:p>
            <a:pPr algn="l" rtl="0">
              <a:lnSpc>
                <a:spcPct val="90000"/>
              </a:lnSpc>
              <a:defRPr/>
            </a:pPr>
            <a:r>
              <a:rPr lang="fr-FR" sz="2000" dirty="0">
                <a:latin typeface="Arial Unicode MS" pitchFamily="34" charset="-128"/>
                <a:ea typeface="Arial Unicode MS" pitchFamily="34" charset="-128"/>
                <a:cs typeface="Arial Unicode MS" pitchFamily="34" charset="-128"/>
              </a:rPr>
              <a:t>On peut insérer du code JavaScript en faisant appel à un module externe se trouvant à n’importe quelle adresse (URI). </a:t>
            </a:r>
          </a:p>
          <a:p>
            <a:pPr lvl="2" algn="l" rtl="0">
              <a:lnSpc>
                <a:spcPct val="90000"/>
              </a:lnSpc>
              <a:defRPr/>
            </a:pPr>
            <a:endParaRPr lang="fr-FR" sz="1800" dirty="0">
              <a:latin typeface="Arial Unicode MS" pitchFamily="34" charset="-128"/>
              <a:ea typeface="Arial Unicode MS" pitchFamily="34" charset="-128"/>
              <a:cs typeface="Arial Unicode MS" pitchFamily="34" charset="-128"/>
            </a:endParaRPr>
          </a:p>
          <a:p>
            <a:pPr lvl="2" algn="l" rtl="0">
              <a:lnSpc>
                <a:spcPct val="90000"/>
              </a:lnSpc>
              <a:buFont typeface="Wingdings" pitchFamily="2" charset="2"/>
              <a:buNone/>
              <a:defRPr/>
            </a:pPr>
            <a:endParaRPr lang="fr-FR" dirty="0">
              <a:latin typeface="Arial Unicode MS" pitchFamily="34" charset="-128"/>
              <a:ea typeface="Arial Unicode MS" pitchFamily="34" charset="-128"/>
              <a:cs typeface="Arial Unicode MS" pitchFamily="34" charset="-128"/>
            </a:endParaRPr>
          </a:p>
          <a:p>
            <a:pPr lvl="1" algn="l" rtl="0">
              <a:lnSpc>
                <a:spcPct val="90000"/>
              </a:lnSpc>
              <a:defRPr/>
            </a:pPr>
            <a:endParaRPr lang="fr-FR" sz="2000" dirty="0">
              <a:latin typeface="Arial Unicode MS" pitchFamily="34" charset="-128"/>
              <a:ea typeface="Arial Unicode MS" pitchFamily="34" charset="-128"/>
              <a:cs typeface="Arial Unicode MS" pitchFamily="34" charset="-128"/>
            </a:endParaRPr>
          </a:p>
          <a:p>
            <a:pPr lvl="1" algn="l" rtl="0">
              <a:lnSpc>
                <a:spcPct val="90000"/>
              </a:lnSpc>
              <a:defRPr/>
            </a:pPr>
            <a:r>
              <a:rPr lang="fr-FR" sz="2000" dirty="0">
                <a:latin typeface="Arial Unicode MS" pitchFamily="34" charset="-128"/>
                <a:ea typeface="Arial Unicode MS" pitchFamily="34" charset="-128"/>
                <a:cs typeface="Arial Unicode MS" pitchFamily="34" charset="-128"/>
              </a:rPr>
              <a:t>Les deux balises de </a:t>
            </a:r>
            <a:r>
              <a:rPr lang="fr-FR" sz="2000" dirty="0" err="1">
                <a:latin typeface="Arial Unicode MS" pitchFamily="34" charset="-128"/>
                <a:ea typeface="Arial Unicode MS" pitchFamily="34" charset="-128"/>
                <a:cs typeface="Arial Unicode MS" pitchFamily="34" charset="-128"/>
              </a:rPr>
              <a:t>Javascript</a:t>
            </a:r>
            <a:r>
              <a:rPr lang="fr-FR" sz="2000" dirty="0">
                <a:latin typeface="Arial Unicode MS" pitchFamily="34" charset="-128"/>
                <a:ea typeface="Arial Unicode MS" pitchFamily="34" charset="-128"/>
                <a:cs typeface="Arial Unicode MS" pitchFamily="34" charset="-128"/>
              </a:rPr>
              <a:t> doivent être placés entre les Tags </a:t>
            </a:r>
            <a:r>
              <a:rPr lang="fr-FR" sz="2000" b="1" dirty="0">
                <a:latin typeface="Arial Unicode MS" pitchFamily="34" charset="-128"/>
                <a:ea typeface="Arial Unicode MS" pitchFamily="34" charset="-128"/>
                <a:cs typeface="Arial Unicode MS" pitchFamily="34" charset="-128"/>
              </a:rPr>
              <a:t>&lt;body&gt;</a:t>
            </a:r>
            <a:r>
              <a:rPr lang="fr-FR" sz="2000" dirty="0">
                <a:latin typeface="Arial Unicode MS" pitchFamily="34" charset="-128"/>
                <a:ea typeface="Arial Unicode MS" pitchFamily="34" charset="-128"/>
                <a:cs typeface="Arial Unicode MS" pitchFamily="34" charset="-128"/>
              </a:rPr>
              <a:t> et </a:t>
            </a:r>
            <a:r>
              <a:rPr lang="fr-FR" sz="2000" b="1" dirty="0">
                <a:latin typeface="Arial Unicode MS" pitchFamily="34" charset="-128"/>
                <a:ea typeface="Arial Unicode MS" pitchFamily="34" charset="-128"/>
                <a:cs typeface="Arial Unicode MS" pitchFamily="34" charset="-128"/>
              </a:rPr>
              <a:t>&lt;/body&gt;</a:t>
            </a:r>
            <a:r>
              <a:rPr lang="fr-FR" sz="2000" dirty="0">
                <a:latin typeface="Arial Unicode MS" pitchFamily="34" charset="-128"/>
                <a:ea typeface="Arial Unicode MS" pitchFamily="34" charset="-128"/>
                <a:cs typeface="Arial Unicode MS" pitchFamily="34" charset="-128"/>
              </a:rPr>
              <a:t> dans le cas d'une exécution directe ou entre les Tags </a:t>
            </a:r>
            <a:r>
              <a:rPr lang="fr-FR" sz="2000" b="1" dirty="0">
                <a:latin typeface="Arial Unicode MS" pitchFamily="34" charset="-128"/>
                <a:ea typeface="Arial Unicode MS" pitchFamily="34" charset="-128"/>
                <a:cs typeface="Arial Unicode MS" pitchFamily="34" charset="-128"/>
              </a:rPr>
              <a:t>&lt;</a:t>
            </a:r>
            <a:r>
              <a:rPr lang="fr-FR" sz="2000" b="1" dirty="0" err="1">
                <a:latin typeface="Arial Unicode MS" pitchFamily="34" charset="-128"/>
                <a:ea typeface="Arial Unicode MS" pitchFamily="34" charset="-128"/>
                <a:cs typeface="Arial Unicode MS" pitchFamily="34" charset="-128"/>
              </a:rPr>
              <a:t>head</a:t>
            </a:r>
            <a:r>
              <a:rPr lang="fr-FR" sz="2000" b="1" dirty="0">
                <a:latin typeface="Arial Unicode MS" pitchFamily="34" charset="-128"/>
                <a:ea typeface="Arial Unicode MS" pitchFamily="34" charset="-128"/>
                <a:cs typeface="Arial Unicode MS" pitchFamily="34" charset="-128"/>
              </a:rPr>
              <a:t>&gt;</a:t>
            </a:r>
            <a:r>
              <a:rPr lang="fr-FR" sz="2000" dirty="0">
                <a:latin typeface="Arial Unicode MS" pitchFamily="34" charset="-128"/>
                <a:ea typeface="Arial Unicode MS" pitchFamily="34" charset="-128"/>
                <a:cs typeface="Arial Unicode MS" pitchFamily="34" charset="-128"/>
              </a:rPr>
              <a:t> et </a:t>
            </a:r>
            <a:r>
              <a:rPr lang="fr-FR" sz="2000" b="1" dirty="0">
                <a:latin typeface="Arial Unicode MS" pitchFamily="34" charset="-128"/>
                <a:ea typeface="Arial Unicode MS" pitchFamily="34" charset="-128"/>
                <a:cs typeface="Arial Unicode MS" pitchFamily="34" charset="-128"/>
              </a:rPr>
              <a:t>&lt;/</a:t>
            </a:r>
            <a:r>
              <a:rPr lang="fr-FR" sz="2000" b="1" dirty="0" err="1">
                <a:latin typeface="Arial Unicode MS" pitchFamily="34" charset="-128"/>
                <a:ea typeface="Arial Unicode MS" pitchFamily="34" charset="-128"/>
                <a:cs typeface="Arial Unicode MS" pitchFamily="34" charset="-128"/>
              </a:rPr>
              <a:t>head</a:t>
            </a:r>
            <a:r>
              <a:rPr lang="fr-FR" sz="2000" b="1" dirty="0">
                <a:latin typeface="Arial Unicode MS" pitchFamily="34" charset="-128"/>
                <a:ea typeface="Arial Unicode MS" pitchFamily="34" charset="-128"/>
                <a:cs typeface="Arial Unicode MS" pitchFamily="34" charset="-128"/>
              </a:rPr>
              <a:t>&gt;</a:t>
            </a:r>
            <a:r>
              <a:rPr lang="fr-FR" sz="2000" dirty="0">
                <a:latin typeface="Arial Unicode MS" pitchFamily="34" charset="-128"/>
                <a:ea typeface="Arial Unicode MS" pitchFamily="34" charset="-128"/>
                <a:cs typeface="Arial Unicode MS" pitchFamily="34" charset="-128"/>
              </a:rPr>
              <a:t> de la page HTML pour une exécution différée.</a:t>
            </a:r>
          </a:p>
          <a:p>
            <a:pPr lvl="1" algn="l" rtl="0">
              <a:defRPr/>
            </a:pPr>
            <a:r>
              <a:rPr lang="fr-FR" sz="2000" dirty="0">
                <a:latin typeface="Arial Unicode MS" pitchFamily="34" charset="-128"/>
                <a:ea typeface="Arial Unicode MS" pitchFamily="34" charset="-128"/>
                <a:cs typeface="Arial Unicode MS" pitchFamily="34" charset="-128"/>
              </a:rPr>
              <a:t>Stocké dans un fichier sur le serveur à son adresse d'appel sous forme de </a:t>
            </a:r>
            <a:r>
              <a:rPr lang="fr-FR" sz="2000" b="1" dirty="0">
                <a:latin typeface="Arial Unicode MS" pitchFamily="34" charset="-128"/>
                <a:ea typeface="Arial Unicode MS" pitchFamily="34" charset="-128"/>
                <a:cs typeface="Arial Unicode MS" pitchFamily="34" charset="-128"/>
              </a:rPr>
              <a:t>TEXTE SIMPLE</a:t>
            </a:r>
            <a:r>
              <a:rPr lang="fr-FR" sz="2000" dirty="0">
                <a:latin typeface="Arial Unicode MS" pitchFamily="34" charset="-128"/>
                <a:ea typeface="Arial Unicode MS" pitchFamily="34" charset="-128"/>
                <a:cs typeface="Arial Unicode MS" pitchFamily="34" charset="-128"/>
              </a:rPr>
              <a:t> portant l'extension </a:t>
            </a:r>
            <a:r>
              <a:rPr lang="fr-FR" sz="2000" b="1" dirty="0">
                <a:latin typeface="Arial Unicode MS" pitchFamily="34" charset="-128"/>
                <a:ea typeface="Arial Unicode MS" pitchFamily="34" charset="-128"/>
                <a:cs typeface="Arial Unicode MS" pitchFamily="34" charset="-128"/>
              </a:rPr>
              <a:t>.</a:t>
            </a:r>
            <a:r>
              <a:rPr lang="fr-FR" sz="2000" b="1" dirty="0" err="1">
                <a:latin typeface="Arial Unicode MS" pitchFamily="34" charset="-128"/>
                <a:ea typeface="Arial Unicode MS" pitchFamily="34" charset="-128"/>
                <a:cs typeface="Arial Unicode MS" pitchFamily="34" charset="-128"/>
              </a:rPr>
              <a:t>txt</a:t>
            </a:r>
            <a:r>
              <a:rPr lang="fr-FR" sz="2000" dirty="0">
                <a:latin typeface="Arial Unicode MS" pitchFamily="34" charset="-128"/>
                <a:ea typeface="Arial Unicode MS" pitchFamily="34" charset="-128"/>
                <a:cs typeface="Arial Unicode MS" pitchFamily="34" charset="-128"/>
              </a:rPr>
              <a:t> ou </a:t>
            </a:r>
            <a:r>
              <a:rPr lang="fr-FR" sz="2000" b="1" dirty="0">
                <a:latin typeface="Arial Unicode MS" pitchFamily="34" charset="-128"/>
                <a:ea typeface="Arial Unicode MS" pitchFamily="34" charset="-128"/>
                <a:cs typeface="Arial Unicode MS" pitchFamily="34" charset="-128"/>
              </a:rPr>
              <a:t>.</a:t>
            </a:r>
            <a:r>
              <a:rPr lang="fr-FR" sz="2000" b="1" dirty="0" err="1">
                <a:latin typeface="Arial Unicode MS" pitchFamily="34" charset="-128"/>
                <a:ea typeface="Arial Unicode MS" pitchFamily="34" charset="-128"/>
                <a:cs typeface="Arial Unicode MS" pitchFamily="34" charset="-128"/>
              </a:rPr>
              <a:t>js</a:t>
            </a:r>
            <a:endParaRPr lang="fr-FR" sz="2000" dirty="0">
              <a:latin typeface="Arial Unicode MS" pitchFamily="34" charset="-128"/>
              <a:ea typeface="Arial Unicode MS" pitchFamily="34" charset="-128"/>
              <a:cs typeface="Arial Unicode MS" pitchFamily="34" charset="-128"/>
            </a:endParaRPr>
          </a:p>
          <a:p>
            <a:pPr lvl="1" algn="l" rtl="0">
              <a:lnSpc>
                <a:spcPct val="90000"/>
              </a:lnSpc>
              <a:defRPr/>
            </a:pPr>
            <a:r>
              <a:rPr lang="fr-FR" sz="2000" dirty="0">
                <a:latin typeface="Arial Unicode MS" pitchFamily="34" charset="-128"/>
                <a:ea typeface="Arial Unicode MS" pitchFamily="34" charset="-128"/>
                <a:cs typeface="Arial Unicode MS" pitchFamily="34" charset="-128"/>
              </a:rPr>
              <a:t>Simplifie la maintenance des sites faisant appel à des modules JavaScript communs à plusieurs pages HTML. </a:t>
            </a:r>
          </a:p>
          <a:p>
            <a:pPr lvl="1" algn="l" rtl="0">
              <a:lnSpc>
                <a:spcPct val="90000"/>
              </a:lnSpc>
              <a:defRPr/>
            </a:pPr>
            <a:r>
              <a:rPr lang="fr-FR" sz="2000" dirty="0">
                <a:latin typeface="Arial Unicode MS" pitchFamily="34" charset="-128"/>
                <a:ea typeface="Arial Unicode MS" pitchFamily="34" charset="-128"/>
                <a:cs typeface="Arial Unicode MS" pitchFamily="34" charset="-128"/>
              </a:rPr>
              <a:t>Inconvénient : l'appel au code externe génère une requête supplémentaire vers le serveur, et encombre le réseau</a:t>
            </a:r>
          </a:p>
        </p:txBody>
      </p:sp>
      <p:sp>
        <p:nvSpPr>
          <p:cNvPr id="1419268" name="Text Box 4"/>
          <p:cNvSpPr txBox="1">
            <a:spLocks noChangeArrowheads="1"/>
          </p:cNvSpPr>
          <p:nvPr/>
        </p:nvSpPr>
        <p:spPr bwMode="auto">
          <a:xfrm>
            <a:off x="2022446" y="1981738"/>
            <a:ext cx="3500462" cy="738664"/>
          </a:xfrm>
          <a:prstGeom prst="rect">
            <a:avLst/>
          </a:prstGeom>
          <a:solidFill>
            <a:srgbClr val="FFFFFF"/>
          </a:solidFill>
          <a:ln w="12700">
            <a:solidFill>
              <a:schemeClr val="hlink"/>
            </a:solidFill>
            <a:miter lim="800000"/>
            <a:headEnd/>
            <a:tailEnd/>
          </a:ln>
          <a:effectLst/>
        </p:spPr>
        <p:txBody>
          <a:bodyPr wrap="square">
            <a:spAutoFit/>
          </a:bodyPr>
          <a:lstStyle/>
          <a:p>
            <a:pPr>
              <a:defRPr/>
            </a:pPr>
            <a:r>
              <a:rPr lang="fr-FR" sz="14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&lt;script </a:t>
            </a:r>
            <a:r>
              <a:rPr lang="fr-FR" sz="1400" b="1" dirty="0" err="1">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src</a:t>
            </a:r>
            <a:r>
              <a:rPr lang="fr-FR" sz="14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a:t>
            </a:r>
            <a:r>
              <a:rPr lang="fr-FR" sz="1400" b="1" i="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URL du module externe </a:t>
            </a:r>
            <a:r>
              <a:rPr lang="fr-FR" sz="14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"&gt;</a:t>
            </a:r>
          </a:p>
          <a:p>
            <a:pPr>
              <a:defRPr/>
            </a:pPr>
            <a:r>
              <a:rPr lang="fr-FR" sz="14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a:t>
            </a:r>
            <a:r>
              <a:rPr lang="fr-FR" sz="1400" b="1"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br>
              <a:rPr lang="fr-FR" sz="1400" b="1"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br>
            <a:r>
              <a:rPr lang="fr-FR" sz="14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&lt;/script&gt;</a:t>
            </a:r>
          </a:p>
        </p:txBody>
      </p:sp>
      <p:sp>
        <p:nvSpPr>
          <p:cNvPr id="5" name="Text Box 4"/>
          <p:cNvSpPr txBox="1">
            <a:spLocks noChangeArrowheads="1"/>
          </p:cNvSpPr>
          <p:nvPr/>
        </p:nvSpPr>
        <p:spPr bwMode="auto">
          <a:xfrm>
            <a:off x="5737223" y="2000241"/>
            <a:ext cx="4493747" cy="830997"/>
          </a:xfrm>
          <a:prstGeom prst="rect">
            <a:avLst/>
          </a:prstGeom>
          <a:solidFill>
            <a:srgbClr val="FFFFFF"/>
          </a:solidFill>
          <a:ln w="12700">
            <a:solidFill>
              <a:schemeClr val="hlink"/>
            </a:solidFill>
            <a:miter lim="800000"/>
            <a:headEnd/>
            <a:tailEnd/>
          </a:ln>
          <a:effectLst/>
        </p:spPr>
        <p:txBody>
          <a:bodyPr wrap="square">
            <a:spAutoFit/>
          </a:bodyPr>
          <a:lstStyle/>
          <a:p>
            <a:pPr>
              <a:defRPr/>
            </a:pPr>
            <a:r>
              <a:rPr lang="fr-FR" sz="12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&lt;script </a:t>
            </a:r>
            <a:r>
              <a:rPr lang="fr-FR" sz="1200" b="1" dirty="0" err="1">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src</a:t>
            </a:r>
            <a:r>
              <a:rPr lang="fr-FR" sz="12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a:t>
            </a:r>
            <a:r>
              <a:rPr lang="fr-FR" sz="1200" b="1" i="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URL du module externe </a:t>
            </a:r>
            <a:r>
              <a:rPr lang="fr-FR" sz="12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a:t>
            </a:r>
            <a:r>
              <a:rPr lang="fr-FR" sz="1200" b="1" i="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r>
              <a:rPr lang="fr-FR" sz="1200" dirty="0"/>
              <a:t> </a:t>
            </a:r>
            <a:r>
              <a:rPr lang="fr-FR" sz="1200" b="1" i="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type="</a:t>
            </a:r>
            <a:r>
              <a:rPr lang="fr-FR" sz="1200" b="1" i="1" dirty="0" err="1">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text</a:t>
            </a:r>
            <a:r>
              <a:rPr lang="fr-FR" sz="1200" b="1" i="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a:t>
            </a:r>
            <a:r>
              <a:rPr lang="fr-FR" sz="1200" b="1" i="1" dirty="0" err="1">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javascript</a:t>
            </a:r>
            <a:r>
              <a:rPr lang="fr-FR" sz="1200" b="1" i="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"&gt;</a:t>
            </a:r>
          </a:p>
          <a:p>
            <a:pPr>
              <a:defRPr/>
            </a:pPr>
            <a:r>
              <a:rPr lang="fr-FR" sz="1200" b="1" i="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br>
              <a:rPr lang="fr-FR" sz="1200" b="1"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br>
            <a:r>
              <a:rPr lang="fr-FR" sz="1200" b="1" dirty="0">
                <a:solidFill>
                  <a:srgbClr val="99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&lt;/script&gt;</a:t>
            </a:r>
          </a:p>
        </p:txBody>
      </p:sp>
    </p:spTree>
    <p:extLst>
      <p:ext uri="{BB962C8B-B14F-4D97-AF65-F5344CB8AC3E}">
        <p14:creationId xmlns:p14="http://schemas.microsoft.com/office/powerpoint/2010/main" val="216723931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2"/>
          <p:cNvSpPr>
            <a:spLocks noGrp="1"/>
          </p:cNvSpPr>
          <p:nvPr>
            <p:ph type="title"/>
          </p:nvPr>
        </p:nvSpPr>
        <p:spPr>
          <a:xfrm>
            <a:off x="1959590" y="997746"/>
            <a:ext cx="8229600" cy="561228"/>
          </a:xfrm>
        </p:spPr>
        <p:txBody>
          <a:bodyPr>
            <a:normAutofit fontScale="90000"/>
          </a:bodyPr>
          <a:lstStyle/>
          <a:p>
            <a:pPr algn="l" rtl="0">
              <a:defRPr/>
            </a:pPr>
            <a:r>
              <a:rPr lang="fr-FR" dirty="0"/>
              <a:t>Le fichier HTML</a:t>
            </a:r>
          </a:p>
        </p:txBody>
      </p:sp>
      <p:sp>
        <p:nvSpPr>
          <p:cNvPr id="5" name="Espace réservé du contenu 4"/>
          <p:cNvSpPr>
            <a:spLocks noGrp="1"/>
          </p:cNvSpPr>
          <p:nvPr>
            <p:ph sz="quarter" idx="2"/>
          </p:nvPr>
        </p:nvSpPr>
        <p:spPr>
          <a:xfrm>
            <a:off x="1140522" y="1772816"/>
            <a:ext cx="7797826" cy="4729908"/>
          </a:xfrm>
        </p:spPr>
        <p:style>
          <a:lnRef idx="2">
            <a:schemeClr val="accent1"/>
          </a:lnRef>
          <a:fillRef idx="1">
            <a:schemeClr val="lt1"/>
          </a:fillRef>
          <a:effectRef idx="0">
            <a:schemeClr val="accent1"/>
          </a:effectRef>
          <a:fontRef idx="minor">
            <a:schemeClr val="dk1"/>
          </a:fontRef>
        </p:style>
        <p:txBody>
          <a:bodyPr anchor="ctr">
            <a:noAutofit/>
          </a:bodyPr>
          <a:lstStyle/>
          <a:p>
            <a:pPr algn="l" rtl="0">
              <a:buNone/>
            </a:pPr>
            <a:r>
              <a:rPr lang="fr-FR" sz="1800" dirty="0"/>
              <a:t>&lt;html&gt;</a:t>
            </a:r>
          </a:p>
          <a:p>
            <a:pPr algn="l" rtl="0">
              <a:buNone/>
            </a:pPr>
            <a:r>
              <a:rPr lang="fr-FR" sz="1800" dirty="0"/>
              <a:t>&lt;</a:t>
            </a:r>
            <a:r>
              <a:rPr lang="fr-FR" sz="1800" dirty="0" err="1"/>
              <a:t>head</a:t>
            </a:r>
            <a:r>
              <a:rPr lang="fr-FR" sz="1800" dirty="0"/>
              <a:t>&gt;</a:t>
            </a:r>
          </a:p>
          <a:p>
            <a:pPr algn="l" rtl="0">
              <a:buNone/>
            </a:pPr>
            <a:r>
              <a:rPr lang="fr-FR" sz="1800" dirty="0"/>
              <a:t>&lt;</a:t>
            </a:r>
            <a:r>
              <a:rPr lang="fr-FR" sz="1800" dirty="0" err="1"/>
              <a:t>title</a:t>
            </a:r>
            <a:r>
              <a:rPr lang="fr-FR" sz="1800" dirty="0"/>
              <a:t>&gt;Test JavaScript&lt;/</a:t>
            </a:r>
            <a:r>
              <a:rPr lang="fr-FR" sz="1800" dirty="0" err="1"/>
              <a:t>title</a:t>
            </a:r>
            <a:r>
              <a:rPr lang="fr-FR" sz="1800" dirty="0"/>
              <a:t>&gt;</a:t>
            </a:r>
          </a:p>
          <a:p>
            <a:pPr algn="l" rtl="0">
              <a:buNone/>
            </a:pPr>
            <a:r>
              <a:rPr lang="fr-FR" sz="1800" dirty="0"/>
              <a:t>&lt;script </a:t>
            </a:r>
            <a:r>
              <a:rPr lang="fr-FR" sz="1800" dirty="0" err="1"/>
              <a:t>src</a:t>
            </a:r>
            <a:r>
              <a:rPr lang="fr-FR" sz="1800" dirty="0"/>
              <a:t>="carre.js" type="</a:t>
            </a:r>
            <a:r>
              <a:rPr lang="fr-FR" sz="1800" dirty="0" err="1"/>
              <a:t>text</a:t>
            </a:r>
            <a:r>
              <a:rPr lang="fr-FR" sz="1800" dirty="0"/>
              <a:t>/</a:t>
            </a:r>
            <a:r>
              <a:rPr lang="fr-FR" sz="1800" dirty="0" err="1"/>
              <a:t>javascript</a:t>
            </a:r>
            <a:r>
              <a:rPr lang="fr-FR" sz="1800" dirty="0"/>
              <a:t>"&gt;</a:t>
            </a:r>
          </a:p>
          <a:p>
            <a:pPr algn="l" rtl="0">
              <a:buNone/>
            </a:pPr>
            <a:r>
              <a:rPr lang="fr-FR" sz="1800" dirty="0"/>
              <a:t>&lt;/script&gt;</a:t>
            </a:r>
          </a:p>
          <a:p>
            <a:pPr algn="l" rtl="0">
              <a:buNone/>
            </a:pPr>
            <a:r>
              <a:rPr lang="fr-FR" sz="1800" dirty="0"/>
              <a:t>&lt;/</a:t>
            </a:r>
            <a:r>
              <a:rPr lang="fr-FR" sz="1800" dirty="0" err="1"/>
              <a:t>head</a:t>
            </a:r>
            <a:r>
              <a:rPr lang="fr-FR" sz="1800" dirty="0"/>
              <a:t>&gt;</a:t>
            </a:r>
          </a:p>
          <a:p>
            <a:pPr algn="l" rtl="0">
              <a:buNone/>
            </a:pPr>
            <a:r>
              <a:rPr lang="fr-FR" sz="1800" dirty="0"/>
              <a:t>&lt;body&gt;</a:t>
            </a:r>
          </a:p>
          <a:p>
            <a:pPr algn="l" rtl="0">
              <a:buNone/>
            </a:pPr>
            <a:r>
              <a:rPr lang="fr-FR" sz="1800" dirty="0"/>
              <a:t>&lt;</a:t>
            </a:r>
            <a:r>
              <a:rPr lang="fr-FR" sz="1800" dirty="0" err="1"/>
              <a:t>form</a:t>
            </a:r>
            <a:r>
              <a:rPr lang="fr-FR" sz="1800" dirty="0"/>
              <a:t> </a:t>
            </a:r>
            <a:r>
              <a:rPr lang="fr-FR" sz="1800" dirty="0" err="1"/>
              <a:t>name</a:t>
            </a:r>
            <a:r>
              <a:rPr lang="fr-FR" sz="1800" dirty="0"/>
              <a:t>="formulaire" action=""&gt;</a:t>
            </a:r>
          </a:p>
          <a:p>
            <a:pPr algn="l" rtl="0">
              <a:buNone/>
            </a:pPr>
            <a:r>
              <a:rPr lang="fr-FR" sz="1800" dirty="0"/>
              <a:t>&lt;input type="</a:t>
            </a:r>
            <a:r>
              <a:rPr lang="fr-FR" sz="1800" dirty="0" err="1"/>
              <a:t>text</a:t>
            </a:r>
            <a:r>
              <a:rPr lang="fr-FR" sz="1800" dirty="0"/>
              <a:t>" </a:t>
            </a:r>
            <a:r>
              <a:rPr lang="fr-FR" sz="1800" dirty="0" err="1"/>
              <a:t>name</a:t>
            </a:r>
            <a:r>
              <a:rPr lang="fr-FR" sz="1800" dirty="0"/>
              <a:t>="saisie" size="3"&gt;</a:t>
            </a:r>
          </a:p>
          <a:p>
            <a:pPr algn="l" rtl="0">
              <a:buNone/>
            </a:pPr>
            <a:r>
              <a:rPr lang="fr-FR" sz="1800" dirty="0"/>
              <a:t>&lt;input type="</a:t>
            </a:r>
            <a:r>
              <a:rPr lang="fr-FR" sz="1800" dirty="0" err="1"/>
              <a:t>button</a:t>
            </a:r>
            <a:r>
              <a:rPr lang="fr-FR" sz="1800" dirty="0"/>
              <a:t>" value="Calculer le carré" </a:t>
            </a:r>
            <a:r>
              <a:rPr lang="fr-FR" sz="1800" dirty="0" err="1"/>
              <a:t>onClick</a:t>
            </a:r>
            <a:r>
              <a:rPr lang="fr-FR" sz="1800" dirty="0"/>
              <a:t>="carre()"&gt;</a:t>
            </a:r>
          </a:p>
          <a:p>
            <a:pPr algn="l" rtl="0">
              <a:buNone/>
            </a:pPr>
            <a:r>
              <a:rPr lang="fr-FR" sz="1800" dirty="0"/>
              <a:t>&lt;/</a:t>
            </a:r>
            <a:r>
              <a:rPr lang="fr-FR" sz="1800" dirty="0" err="1"/>
              <a:t>form</a:t>
            </a:r>
            <a:r>
              <a:rPr lang="fr-FR" sz="1800" dirty="0"/>
              <a:t>&gt;</a:t>
            </a:r>
          </a:p>
          <a:p>
            <a:pPr algn="l" rtl="0">
              <a:buNone/>
            </a:pPr>
            <a:r>
              <a:rPr lang="fr-FR" sz="1800" dirty="0"/>
              <a:t>&lt;/body&gt;</a:t>
            </a:r>
          </a:p>
          <a:p>
            <a:pPr algn="l" rtl="0">
              <a:buNone/>
            </a:pPr>
            <a:r>
              <a:rPr lang="fr-FR" sz="1800" dirty="0"/>
              <a:t>&lt;/html&gt;</a:t>
            </a:r>
          </a:p>
        </p:txBody>
      </p:sp>
      <p:sp>
        <p:nvSpPr>
          <p:cNvPr id="11" name="Titre 1"/>
          <p:cNvSpPr txBox="1">
            <a:spLocks/>
          </p:cNvSpPr>
          <p:nvPr/>
        </p:nvSpPr>
        <p:spPr>
          <a:xfrm>
            <a:off x="1959590" y="69052"/>
            <a:ext cx="8229600" cy="857256"/>
          </a:xfrm>
          <a:prstGeom prst="rect">
            <a:avLst/>
          </a:prstGeom>
        </p:spPr>
        <p:txBody>
          <a:bodyPr vert="horz" lIns="0" tIns="45720" rIns="0" bIns="0" anchor="b">
            <a:normAutofit fontScale="67500" lnSpcReduction="20000"/>
          </a:bodyPr>
          <a:lstStyle/>
          <a:p>
            <a:pPr rtl="1">
              <a:spcBef>
                <a:spcPct val="0"/>
              </a:spcBef>
              <a:defRPr/>
            </a:pPr>
            <a:r>
              <a:rPr lang="fr-FR" sz="5000" dirty="0">
                <a:solidFill>
                  <a:schemeClr val="tx2"/>
                </a:solidFill>
                <a:latin typeface="+mj-lt"/>
                <a:ea typeface="Arial Unicode MS" pitchFamily="34" charset="-128"/>
                <a:cs typeface="Arial Unicode MS" pitchFamily="34" charset="-128"/>
              </a:rPr>
              <a:t>Insertion par appel de module externe</a:t>
            </a:r>
            <a:endParaRPr lang="fr-FR" sz="5000" dirty="0">
              <a:solidFill>
                <a:schemeClr val="tx2"/>
              </a:solidFill>
              <a:latin typeface="+mj-lt"/>
              <a:ea typeface="+mj-ea"/>
              <a:cs typeface="+mj-cs"/>
            </a:endParaRPr>
          </a:p>
        </p:txBody>
      </p:sp>
      <p:sp>
        <p:nvSpPr>
          <p:cNvPr id="9" name="Espace réservé du contenu 4">
            <a:extLst>
              <a:ext uri="{FF2B5EF4-FFF2-40B4-BE49-F238E27FC236}">
                <a16:creationId xmlns:a16="http://schemas.microsoft.com/office/drawing/2014/main" id="{32037523-F0C4-4D23-9AC1-97417E0CBF8D}"/>
              </a:ext>
            </a:extLst>
          </p:cNvPr>
          <p:cNvSpPr txBox="1">
            <a:spLocks/>
          </p:cNvSpPr>
          <p:nvPr/>
        </p:nvSpPr>
        <p:spPr>
          <a:xfrm>
            <a:off x="5878388" y="1581888"/>
            <a:ext cx="5816970" cy="328727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55000" lnSpcReduction="20000"/>
          </a:bodyPr>
          <a:lstStyle>
            <a:lvl1pPr marL="246888" indent="-246888" algn="l" defTabSz="914400" rtl="0" eaLnBrk="1" latinLnBrk="0" hangingPunct="1">
              <a:lnSpc>
                <a:spcPct val="90000"/>
              </a:lnSpc>
              <a:spcBef>
                <a:spcPts val="1400"/>
              </a:spcBef>
              <a:buFont typeface="Euphemia" pitchFamily="34" charset="0"/>
              <a:buChar char="›"/>
              <a:defRPr lang="fr-FR" sz="2400" kern="1200">
                <a:solidFill>
                  <a:schemeClr val="dk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lang="fr-FR" sz="2000" kern="1200">
                <a:solidFill>
                  <a:schemeClr val="dk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lang="fr-FR" sz="1800" kern="1200">
                <a:solidFill>
                  <a:schemeClr val="dk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lang="fr-FR" sz="1600" kern="1200">
                <a:solidFill>
                  <a:schemeClr val="dk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lang="fr-FR" sz="1600" kern="1200">
                <a:solidFill>
                  <a:schemeClr val="dk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lang="fr-FR" sz="1600" kern="1200">
                <a:solidFill>
                  <a:schemeClr val="dk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lang="fr-FR" sz="1600" kern="1200">
                <a:solidFill>
                  <a:schemeClr val="dk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lang="fr-FR" sz="1600" kern="1200" baseline="0">
                <a:solidFill>
                  <a:schemeClr val="dk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lang="fr-FR" sz="1600" kern="1200" baseline="0">
                <a:solidFill>
                  <a:schemeClr val="dk1"/>
                </a:solidFill>
                <a:latin typeface="+mn-lt"/>
                <a:ea typeface="+mn-ea"/>
                <a:cs typeface="+mn-cs"/>
              </a:defRPr>
            </a:lvl9pPr>
          </a:lstStyle>
          <a:p>
            <a:pPr marL="0" indent="0" algn="ctr">
              <a:lnSpc>
                <a:spcPct val="100000"/>
              </a:lnSpc>
              <a:spcBef>
                <a:spcPts val="0"/>
              </a:spcBef>
              <a:buNone/>
            </a:pPr>
            <a:r>
              <a:rPr lang="fr-FR" sz="1800" b="1" dirty="0"/>
              <a:t>carre.js</a:t>
            </a:r>
          </a:p>
          <a:p>
            <a:pPr>
              <a:lnSpc>
                <a:spcPct val="160000"/>
              </a:lnSpc>
              <a:spcAft>
                <a:spcPts val="600"/>
              </a:spcAft>
              <a:buNone/>
            </a:pPr>
            <a:r>
              <a:rPr lang="fr-FR" sz="2900" dirty="0"/>
              <a:t>function carre() {</a:t>
            </a:r>
          </a:p>
          <a:p>
            <a:pPr>
              <a:lnSpc>
                <a:spcPct val="160000"/>
              </a:lnSpc>
              <a:spcAft>
                <a:spcPts val="600"/>
              </a:spcAft>
              <a:buNone/>
            </a:pPr>
            <a:r>
              <a:rPr lang="fr-FR" sz="2900" dirty="0"/>
              <a:t>   var </a:t>
            </a:r>
            <a:r>
              <a:rPr lang="fr-FR" sz="2900" dirty="0" err="1"/>
              <a:t>resultat</a:t>
            </a:r>
            <a:r>
              <a:rPr lang="fr-FR" sz="2900" dirty="0"/>
              <a:t> = </a:t>
            </a:r>
            <a:r>
              <a:rPr lang="fr-FR" sz="2900" dirty="0" err="1"/>
              <a:t>document.formulaire.saisie.value</a:t>
            </a:r>
            <a:r>
              <a:rPr lang="fr-FR" sz="2900" dirty="0"/>
              <a:t> * </a:t>
            </a:r>
            <a:r>
              <a:rPr lang="fr-FR" sz="2900" dirty="0" err="1"/>
              <a:t>document.formulaire.saisie.value</a:t>
            </a:r>
            <a:r>
              <a:rPr lang="fr-FR" sz="2900" dirty="0"/>
              <a:t>;</a:t>
            </a:r>
          </a:p>
          <a:p>
            <a:pPr>
              <a:lnSpc>
                <a:spcPct val="160000"/>
              </a:lnSpc>
              <a:spcAft>
                <a:spcPts val="600"/>
              </a:spcAft>
              <a:buNone/>
            </a:pPr>
            <a:r>
              <a:rPr lang="fr-FR" sz="2900" dirty="0"/>
              <a:t>   </a:t>
            </a:r>
            <a:r>
              <a:rPr lang="fr-FR" sz="2900" dirty="0" err="1"/>
              <a:t>alert</a:t>
            </a:r>
            <a:r>
              <a:rPr lang="fr-FR" sz="2900" dirty="0"/>
              <a:t>("Le carré de " + </a:t>
            </a:r>
            <a:r>
              <a:rPr lang="fr-FR" sz="2900" dirty="0" err="1"/>
              <a:t>document.formulaire.saisie.value</a:t>
            </a:r>
            <a:r>
              <a:rPr lang="fr-FR" sz="2900" dirty="0"/>
              <a:t> + " = " + </a:t>
            </a:r>
            <a:r>
              <a:rPr lang="fr-FR" sz="2900" dirty="0" err="1"/>
              <a:t>resultat</a:t>
            </a:r>
            <a:r>
              <a:rPr lang="fr-FR" sz="2900" dirty="0"/>
              <a:t>);</a:t>
            </a:r>
          </a:p>
          <a:p>
            <a:pPr>
              <a:lnSpc>
                <a:spcPct val="160000"/>
              </a:lnSpc>
              <a:spcAft>
                <a:spcPts val="600"/>
              </a:spcAft>
              <a:buNone/>
            </a:pPr>
            <a:r>
              <a:rPr lang="fr-FR" sz="2900" dirty="0"/>
              <a:t>   }</a:t>
            </a:r>
          </a:p>
        </p:txBody>
      </p:sp>
    </p:spTree>
    <p:extLst>
      <p:ext uri="{BB962C8B-B14F-4D97-AF65-F5344CB8AC3E}">
        <p14:creationId xmlns:p14="http://schemas.microsoft.com/office/powerpoint/2010/main" val="223712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893746"/>
          </a:xfrm>
        </p:spPr>
        <p:txBody>
          <a:bodyPr>
            <a:normAutofit/>
          </a:bodyPr>
          <a:lstStyle/>
          <a:p>
            <a:r>
              <a:rPr b="1"/>
              <a:t>Protocole HTTP</a:t>
            </a:r>
            <a:endParaRPr lang="fr-FR" b="1" dirty="0"/>
          </a:p>
        </p:txBody>
      </p:sp>
      <p:sp>
        <p:nvSpPr>
          <p:cNvPr id="3" name="Espace réservé du contenu 2"/>
          <p:cNvSpPr>
            <a:spLocks noGrp="1"/>
          </p:cNvSpPr>
          <p:nvPr>
            <p:ph idx="1"/>
          </p:nvPr>
        </p:nvSpPr>
        <p:spPr>
          <a:xfrm>
            <a:off x="1593436" y="1285860"/>
            <a:ext cx="9782801" cy="4886340"/>
          </a:xfrm>
        </p:spPr>
        <p:txBody>
          <a:bodyPr>
            <a:normAutofit fontScale="92500" lnSpcReduction="10000"/>
          </a:bodyPr>
          <a:lstStyle/>
          <a:p>
            <a:pPr>
              <a:buNone/>
            </a:pPr>
            <a:r>
              <a:rPr b="1"/>
              <a:t>Protocole </a:t>
            </a:r>
          </a:p>
          <a:p>
            <a:pPr>
              <a:buNone/>
            </a:pPr>
            <a:r>
              <a:t>	Ensemble normalisé de règles décrivant la manière de transmettre des informations, par exemple sur un réseau</a:t>
            </a:r>
            <a:br>
              <a:rPr/>
            </a:br>
            <a:r>
              <a:t>comme Internet entre un client et un serveur.</a:t>
            </a:r>
          </a:p>
          <a:p>
            <a:pPr>
              <a:buNone/>
            </a:pPr>
            <a:endParaRPr sz="1500" b="1"/>
          </a:p>
          <a:p>
            <a:pPr>
              <a:buNone/>
            </a:pPr>
            <a:r>
              <a:rPr b="1"/>
              <a:t>HTTP (HyperText Transfer Protocol):</a:t>
            </a:r>
          </a:p>
          <a:p>
            <a:pPr>
              <a:buNone/>
            </a:pPr>
            <a:r>
              <a:t>	Le plus utilisé des protocoles de communication sur le World Wide Web. Permet à un client Web d’indiquer quelle page il veut obtenir, et au serveur Web de lui répondre en lui donnant cette page.</a:t>
            </a:r>
            <a:br>
              <a:rPr/>
            </a:br>
            <a:br>
              <a:rPr/>
            </a:b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Rectangle 2"/>
          <p:cNvSpPr>
            <a:spLocks noGrp="1" noChangeArrowheads="1"/>
          </p:cNvSpPr>
          <p:nvPr>
            <p:ph type="title"/>
          </p:nvPr>
        </p:nvSpPr>
        <p:spPr>
          <a:xfrm>
            <a:off x="1197868" y="-27384"/>
            <a:ext cx="9011345" cy="1004910"/>
          </a:xfrm>
        </p:spPr>
        <p:txBody>
          <a:bodyPr>
            <a:noAutofit/>
          </a:bodyPr>
          <a:lstStyle/>
          <a:p>
            <a:pPr>
              <a:defRPr/>
            </a:pPr>
            <a:r>
              <a:rPr lang="fr-FR" dirty="0"/>
              <a:t>Insertion et exécution événementielle</a:t>
            </a:r>
          </a:p>
        </p:txBody>
      </p:sp>
      <p:sp>
        <p:nvSpPr>
          <p:cNvPr id="1417219" name="Rectangle 3"/>
          <p:cNvSpPr>
            <a:spLocks noGrp="1" noChangeArrowheads="1"/>
          </p:cNvSpPr>
          <p:nvPr>
            <p:ph idx="1"/>
          </p:nvPr>
        </p:nvSpPr>
        <p:spPr>
          <a:xfrm>
            <a:off x="1944443" y="1219200"/>
            <a:ext cx="5275385" cy="4800600"/>
          </a:xfrm>
        </p:spPr>
        <p:txBody>
          <a:bodyPr/>
          <a:lstStyle/>
          <a:p>
            <a:pPr lvl="1" algn="l" rtl="0">
              <a:lnSpc>
                <a:spcPct val="90000"/>
              </a:lnSpc>
              <a:defRPr/>
            </a:pPr>
            <a:r>
              <a:rPr lang="fr-FR" sz="2000" dirty="0">
                <a:latin typeface="Arial Unicode MS" pitchFamily="34" charset="-128"/>
                <a:ea typeface="Arial Unicode MS" pitchFamily="34" charset="-128"/>
                <a:cs typeface="Arial Unicode MS" pitchFamily="34" charset="-128"/>
              </a:rPr>
              <a:t>Le code </a:t>
            </a:r>
            <a:r>
              <a:rPr lang="fr-FR" sz="2000" dirty="0" err="1">
                <a:latin typeface="Arial Unicode MS" pitchFamily="34" charset="-128"/>
                <a:ea typeface="Arial Unicode MS" pitchFamily="34" charset="-128"/>
                <a:cs typeface="Arial Unicode MS" pitchFamily="34" charset="-128"/>
              </a:rPr>
              <a:t>javascript</a:t>
            </a:r>
            <a:r>
              <a:rPr lang="fr-FR" sz="2000" dirty="0">
                <a:latin typeface="Arial Unicode MS" pitchFamily="34" charset="-128"/>
                <a:ea typeface="Arial Unicode MS" pitchFamily="34" charset="-128"/>
                <a:cs typeface="Arial Unicode MS" pitchFamily="34" charset="-128"/>
              </a:rPr>
              <a:t> est d'abord lu par le navigateur, stocké en mémoire, pour ne s'exécuter que sur demande, lors du déclenchement d ’un événement. </a:t>
            </a:r>
          </a:p>
          <a:p>
            <a:pPr lvl="2" algn="l" rtl="0">
              <a:lnSpc>
                <a:spcPct val="90000"/>
              </a:lnSpc>
              <a:buFont typeface="Wingdings" pitchFamily="2" charset="2"/>
              <a:buNone/>
              <a:defRPr/>
            </a:pPr>
            <a:endParaRPr lang="fr-FR" sz="800" dirty="0">
              <a:latin typeface="Arial Unicode MS" pitchFamily="34" charset="-128"/>
              <a:ea typeface="Arial Unicode MS" pitchFamily="34" charset="-128"/>
              <a:cs typeface="Arial Unicode MS" pitchFamily="34" charset="-128"/>
            </a:endParaRPr>
          </a:p>
          <a:p>
            <a:pPr lvl="1" algn="l" rtl="0">
              <a:lnSpc>
                <a:spcPct val="90000"/>
              </a:lnSpc>
              <a:defRPr/>
            </a:pPr>
            <a:r>
              <a:rPr lang="fr-FR" sz="2000" dirty="0">
                <a:latin typeface="Arial Unicode MS" pitchFamily="34" charset="-128"/>
                <a:ea typeface="Arial Unicode MS" pitchFamily="34" charset="-128"/>
                <a:cs typeface="Arial Unicode MS" pitchFamily="34" charset="-128"/>
              </a:rPr>
              <a:t>Le code JavaScript est placé dans le corps même de la page HTML, entre les balises </a:t>
            </a:r>
            <a:r>
              <a:rPr lang="fr-FR" sz="2000" b="1" dirty="0">
                <a:latin typeface="Arial Unicode MS" pitchFamily="34" charset="-128"/>
                <a:ea typeface="Arial Unicode MS" pitchFamily="34" charset="-128"/>
                <a:cs typeface="Arial Unicode MS" pitchFamily="34" charset="-128"/>
              </a:rPr>
              <a:t>&lt;</a:t>
            </a:r>
            <a:r>
              <a:rPr lang="fr-FR" sz="2000" b="1" dirty="0" err="1">
                <a:latin typeface="Arial Unicode MS" pitchFamily="34" charset="-128"/>
                <a:ea typeface="Arial Unicode MS" pitchFamily="34" charset="-128"/>
                <a:cs typeface="Arial Unicode MS" pitchFamily="34" charset="-128"/>
              </a:rPr>
              <a:t>head</a:t>
            </a:r>
            <a:r>
              <a:rPr lang="fr-FR" sz="2000" b="1" dirty="0">
                <a:latin typeface="Arial Unicode MS" pitchFamily="34" charset="-128"/>
                <a:ea typeface="Arial Unicode MS" pitchFamily="34" charset="-128"/>
                <a:cs typeface="Arial Unicode MS" pitchFamily="34" charset="-128"/>
              </a:rPr>
              <a:t>&gt;</a:t>
            </a:r>
            <a:r>
              <a:rPr lang="fr-FR" sz="2000" dirty="0">
                <a:latin typeface="Arial Unicode MS" pitchFamily="34" charset="-128"/>
                <a:ea typeface="Arial Unicode MS" pitchFamily="34" charset="-128"/>
                <a:cs typeface="Arial Unicode MS" pitchFamily="34" charset="-128"/>
              </a:rPr>
              <a:t> et </a:t>
            </a:r>
            <a:r>
              <a:rPr lang="fr-FR" sz="2000" b="1" dirty="0">
                <a:latin typeface="Arial Unicode MS" pitchFamily="34" charset="-128"/>
                <a:ea typeface="Arial Unicode MS" pitchFamily="34" charset="-128"/>
                <a:cs typeface="Arial Unicode MS" pitchFamily="34" charset="-128"/>
              </a:rPr>
              <a:t>&lt;/</a:t>
            </a:r>
            <a:r>
              <a:rPr lang="fr-FR" sz="2000" b="1" dirty="0" err="1">
                <a:latin typeface="Arial Unicode MS" pitchFamily="34" charset="-128"/>
                <a:ea typeface="Arial Unicode MS" pitchFamily="34" charset="-128"/>
                <a:cs typeface="Arial Unicode MS" pitchFamily="34" charset="-128"/>
              </a:rPr>
              <a:t>head</a:t>
            </a:r>
            <a:r>
              <a:rPr lang="fr-FR" sz="2000" b="1" dirty="0">
                <a:latin typeface="Arial Unicode MS" pitchFamily="34" charset="-128"/>
                <a:ea typeface="Arial Unicode MS" pitchFamily="34" charset="-128"/>
                <a:cs typeface="Arial Unicode MS" pitchFamily="34" charset="-128"/>
              </a:rPr>
              <a:t>&gt;</a:t>
            </a:r>
          </a:p>
          <a:p>
            <a:pPr lvl="2" algn="l" rtl="0">
              <a:lnSpc>
                <a:spcPct val="90000"/>
              </a:lnSpc>
              <a:buFont typeface="Wingdings" pitchFamily="2" charset="2"/>
              <a:buNone/>
              <a:defRPr/>
            </a:pPr>
            <a:r>
              <a:rPr lang="fr-FR" sz="800" dirty="0">
                <a:latin typeface="Arial Unicode MS" pitchFamily="34" charset="-128"/>
                <a:ea typeface="Arial Unicode MS" pitchFamily="34" charset="-128"/>
                <a:cs typeface="Arial Unicode MS" pitchFamily="34" charset="-128"/>
              </a:rPr>
              <a:t> </a:t>
            </a:r>
          </a:p>
          <a:p>
            <a:pPr lvl="1" algn="l" rtl="0">
              <a:lnSpc>
                <a:spcPct val="90000"/>
              </a:lnSpc>
              <a:defRPr/>
            </a:pPr>
            <a:r>
              <a:rPr lang="fr-FR" sz="2000" dirty="0">
                <a:latin typeface="Arial Unicode MS" pitchFamily="34" charset="-128"/>
                <a:ea typeface="Arial Unicode MS" pitchFamily="34" charset="-128"/>
                <a:cs typeface="Arial Unicode MS" pitchFamily="34" charset="-128"/>
              </a:rPr>
              <a:t>Le code s'exécutera seulement lors d'un événement généré par intervention de l'utilisateur. </a:t>
            </a:r>
          </a:p>
          <a:p>
            <a:pPr lvl="2" algn="l" rtl="0">
              <a:lnSpc>
                <a:spcPct val="90000"/>
              </a:lnSpc>
              <a:defRPr/>
            </a:pPr>
            <a:r>
              <a:rPr lang="fr-FR" dirty="0">
                <a:latin typeface="Arial Unicode MS" pitchFamily="34" charset="-128"/>
                <a:ea typeface="Arial Unicode MS" pitchFamily="34" charset="-128"/>
                <a:cs typeface="Arial Unicode MS" pitchFamily="34" charset="-128"/>
              </a:rPr>
              <a:t>Il faut écrire le code correspondant à cet événement dans le corps du document HTML.</a:t>
            </a:r>
          </a:p>
        </p:txBody>
      </p:sp>
      <p:sp>
        <p:nvSpPr>
          <p:cNvPr id="1417220" name="Text Box 4"/>
          <p:cNvSpPr txBox="1">
            <a:spLocks noChangeArrowheads="1"/>
          </p:cNvSpPr>
          <p:nvPr/>
        </p:nvSpPr>
        <p:spPr bwMode="auto">
          <a:xfrm>
            <a:off x="7254998" y="2057400"/>
            <a:ext cx="3182815" cy="3933384"/>
          </a:xfrm>
          <a:prstGeom prst="rect">
            <a:avLst/>
          </a:prstGeom>
          <a:solidFill>
            <a:srgbClr val="FFFFFF"/>
          </a:solidFill>
          <a:ln w="12700">
            <a:solidFill>
              <a:schemeClr val="hlink"/>
            </a:solidFill>
            <a:miter lim="800000"/>
            <a:headEnd/>
            <a:tailEnd/>
          </a:ln>
          <a:effectLst/>
        </p:spPr>
        <p:txBody>
          <a:bodyPr>
            <a:spAutoFit/>
          </a:bodyPr>
          <a:lstStyle/>
          <a:p>
            <a:pPr>
              <a:lnSpc>
                <a:spcPct val="90000"/>
              </a:lnSpc>
              <a:spcBef>
                <a:spcPct val="20000"/>
              </a:spcBef>
              <a:buClr>
                <a:schemeClr val="hlink"/>
              </a:buClr>
              <a:buSzPct val="75000"/>
              <a:buFont typeface="Wingdings" pitchFamily="2" charset="2"/>
              <a:buNone/>
              <a:defRPr/>
            </a:pPr>
            <a:r>
              <a:rPr lang="en-GB"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t>&lt;html&gt; </a:t>
            </a:r>
            <a:endParaRPr lang="fr-FR"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endParaRPr>
          </a:p>
          <a:p>
            <a:pPr>
              <a:lnSpc>
                <a:spcPct val="90000"/>
              </a:lnSpc>
              <a:spcBef>
                <a:spcPct val="20000"/>
              </a:spcBef>
              <a:buClr>
                <a:schemeClr val="hlink"/>
              </a:buClr>
              <a:buSzPct val="75000"/>
              <a:buFont typeface="Wingdings" pitchFamily="2" charset="2"/>
              <a:buNone/>
              <a:defRPr/>
            </a:pPr>
            <a:r>
              <a:rPr lang="en-GB"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t>&lt;head&gt; </a:t>
            </a:r>
            <a:br>
              <a:rPr lang="en-GB"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br>
            <a:r>
              <a:rPr lang="en-GB"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t>&lt;title&gt; .......... </a:t>
            </a:r>
            <a:r>
              <a:rPr lang="fr-FR"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t>&lt;/</a:t>
            </a:r>
            <a:r>
              <a:rPr lang="fr-FR" sz="1600" b="1" dirty="0" err="1">
                <a:effectLst>
                  <a:outerShdw blurRad="38100" dist="38100" dir="2700000" algn="tl">
                    <a:srgbClr val="C0C0C0"/>
                  </a:outerShdw>
                </a:effectLst>
                <a:latin typeface="Courier New" pitchFamily="49" charset="0"/>
                <a:ea typeface="Arial Unicode MS" pitchFamily="34" charset="-128"/>
                <a:cs typeface="Arial Unicode MS" pitchFamily="34" charset="-128"/>
              </a:rPr>
              <a:t>title</a:t>
            </a:r>
            <a:r>
              <a:rPr lang="fr-FR"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t>&gt; </a:t>
            </a:r>
          </a:p>
          <a:p>
            <a:pPr>
              <a:lnSpc>
                <a:spcPct val="90000"/>
              </a:lnSpc>
              <a:spcBef>
                <a:spcPct val="20000"/>
              </a:spcBef>
              <a:buClr>
                <a:schemeClr val="hlink"/>
              </a:buClr>
              <a:buSzPct val="75000"/>
              <a:buFont typeface="Wingdings" pitchFamily="2" charset="2"/>
              <a:buNone/>
              <a:defRPr/>
            </a:pPr>
            <a:r>
              <a:rPr lang="fr-FR" sz="1600" b="1" dirty="0">
                <a:solidFill>
                  <a:srgbClr val="990000"/>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&lt;script </a:t>
            </a:r>
            <a:r>
              <a:rPr lang="fr-FR" sz="1600" b="1" dirty="0" err="1">
                <a:solidFill>
                  <a:srgbClr val="990000"/>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language</a:t>
            </a:r>
            <a:r>
              <a:rPr lang="fr-FR" sz="1600" b="1" dirty="0">
                <a:solidFill>
                  <a:srgbClr val="990000"/>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="JavaScript"&gt;</a:t>
            </a:r>
            <a:r>
              <a:rPr lang="fr-FR"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t> </a:t>
            </a:r>
            <a:br>
              <a:rPr lang="fr-FR"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br>
            <a:r>
              <a:rPr lang="fr-FR" sz="1600" b="1" i="1" dirty="0">
                <a:solidFill>
                  <a:srgbClr val="990000"/>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function </a:t>
            </a:r>
            <a:r>
              <a:rPr lang="fr-FR" sz="1600" b="1" i="1" dirty="0" err="1">
                <a:solidFill>
                  <a:srgbClr val="990000"/>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auRevoir</a:t>
            </a:r>
            <a:r>
              <a:rPr lang="fr-FR" sz="1600" b="1" i="1" dirty="0">
                <a:solidFill>
                  <a:srgbClr val="990000"/>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 ()</a:t>
            </a:r>
          </a:p>
          <a:p>
            <a:pPr>
              <a:lnSpc>
                <a:spcPct val="90000"/>
              </a:lnSpc>
              <a:spcBef>
                <a:spcPct val="20000"/>
              </a:spcBef>
              <a:buClr>
                <a:schemeClr val="hlink"/>
              </a:buClr>
              <a:buSzPct val="75000"/>
              <a:buFont typeface="Wingdings" pitchFamily="2" charset="2"/>
              <a:buNone/>
              <a:defRPr/>
            </a:pPr>
            <a:r>
              <a:rPr lang="fr-FR" sz="1600" b="1" i="1" dirty="0">
                <a:solidFill>
                  <a:srgbClr val="990000"/>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	{ </a:t>
            </a:r>
            <a:r>
              <a:rPr lang="fr-FR" sz="1600" b="1" i="1" dirty="0" err="1">
                <a:solidFill>
                  <a:srgbClr val="990000"/>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alert</a:t>
            </a:r>
            <a:r>
              <a:rPr lang="fr-FR" sz="1600" b="1" i="1" dirty="0">
                <a:solidFill>
                  <a:srgbClr val="990000"/>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a:t>
            </a:r>
            <a:r>
              <a:rPr lang="fr-FR" sz="1600" b="1" dirty="0">
                <a:solidFill>
                  <a:srgbClr val="990000"/>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a:t>
            </a:r>
            <a:r>
              <a:rPr lang="fr-FR" sz="1600" b="1" i="1" dirty="0">
                <a:solidFill>
                  <a:srgbClr val="990000"/>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 Au revoir</a:t>
            </a:r>
            <a:r>
              <a:rPr lang="fr-FR" sz="1600" b="1" dirty="0">
                <a:solidFill>
                  <a:srgbClr val="990000"/>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a:t>
            </a:r>
            <a:r>
              <a:rPr lang="fr-FR" sz="1600" b="1" i="1" dirty="0">
                <a:solidFill>
                  <a:srgbClr val="990000"/>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a:t>
            </a:r>
            <a:br>
              <a:rPr lang="fr-FR"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br>
            <a:r>
              <a:rPr lang="fr-FR" sz="1600" b="1" dirty="0">
                <a:solidFill>
                  <a:srgbClr val="990000"/>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&lt;/script&gt;</a:t>
            </a:r>
            <a:r>
              <a:rPr lang="fr-FR"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t> </a:t>
            </a:r>
          </a:p>
          <a:p>
            <a:pPr>
              <a:lnSpc>
                <a:spcPct val="90000"/>
              </a:lnSpc>
              <a:spcBef>
                <a:spcPct val="20000"/>
              </a:spcBef>
              <a:buClr>
                <a:schemeClr val="hlink"/>
              </a:buClr>
              <a:buSzPct val="75000"/>
              <a:buFont typeface="Wingdings" pitchFamily="2" charset="2"/>
              <a:buNone/>
              <a:defRPr/>
            </a:pPr>
            <a:r>
              <a:rPr lang="fr-FR"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t>&lt;/</a:t>
            </a:r>
            <a:r>
              <a:rPr lang="fr-FR" sz="1600" b="1" dirty="0" err="1">
                <a:effectLst>
                  <a:outerShdw blurRad="38100" dist="38100" dir="2700000" algn="tl">
                    <a:srgbClr val="C0C0C0"/>
                  </a:outerShdw>
                </a:effectLst>
                <a:latin typeface="Courier New" pitchFamily="49" charset="0"/>
                <a:ea typeface="Arial Unicode MS" pitchFamily="34" charset="-128"/>
                <a:cs typeface="Arial Unicode MS" pitchFamily="34" charset="-128"/>
              </a:rPr>
              <a:t>head</a:t>
            </a:r>
            <a:r>
              <a:rPr lang="fr-FR"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t>&gt;</a:t>
            </a:r>
          </a:p>
          <a:p>
            <a:pPr>
              <a:lnSpc>
                <a:spcPct val="90000"/>
              </a:lnSpc>
              <a:spcBef>
                <a:spcPct val="20000"/>
              </a:spcBef>
              <a:buClr>
                <a:schemeClr val="hlink"/>
              </a:buClr>
              <a:buSzPct val="75000"/>
              <a:buFont typeface="Wingdings" pitchFamily="2" charset="2"/>
              <a:buNone/>
              <a:defRPr/>
            </a:pPr>
            <a:r>
              <a:rPr lang="fr-FR"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t>&lt;body </a:t>
            </a:r>
            <a:r>
              <a:rPr lang="fr-FR" sz="1600" b="1" dirty="0" err="1">
                <a:solidFill>
                  <a:schemeClr val="hlink"/>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onUnload</a:t>
            </a:r>
            <a:r>
              <a:rPr lang="fr-FR" sz="1600" b="1" dirty="0">
                <a:solidFill>
                  <a:schemeClr val="hlink"/>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a:t>
            </a:r>
            <a:r>
              <a:rPr lang="fr-FR" sz="1600" b="1" dirty="0" err="1">
                <a:solidFill>
                  <a:schemeClr val="hlink"/>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auRevoir</a:t>
            </a:r>
            <a:r>
              <a:rPr lang="fr-FR" sz="1600" b="1" dirty="0">
                <a:solidFill>
                  <a:schemeClr val="hlink"/>
                </a:solidFill>
                <a:effectLst>
                  <a:outerShdw blurRad="38100" dist="38100" dir="2700000" algn="tl">
                    <a:srgbClr val="C0C0C0"/>
                  </a:outerShdw>
                </a:effectLst>
                <a:latin typeface="Courier New" pitchFamily="49" charset="0"/>
                <a:ea typeface="Arial Unicode MS" pitchFamily="34" charset="-128"/>
                <a:cs typeface="Arial Unicode MS" pitchFamily="34" charset="-128"/>
              </a:rPr>
              <a:t>();&gt;</a:t>
            </a:r>
            <a:r>
              <a:rPr lang="fr-FR"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t> </a:t>
            </a:r>
            <a:br>
              <a:rPr lang="fr-FR"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br>
            <a:r>
              <a:rPr lang="fr-FR" sz="1600" b="1" dirty="0" err="1">
                <a:effectLst>
                  <a:outerShdw blurRad="38100" dist="38100" dir="2700000" algn="tl">
                    <a:srgbClr val="C0C0C0"/>
                  </a:outerShdw>
                </a:effectLst>
                <a:latin typeface="Courier New" pitchFamily="49" charset="0"/>
                <a:ea typeface="Arial Unicode MS" pitchFamily="34" charset="-128"/>
                <a:cs typeface="Arial Unicode MS" pitchFamily="34" charset="-128"/>
              </a:rPr>
              <a:t>Excécution</a:t>
            </a:r>
            <a:r>
              <a:rPr lang="fr-FR"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t> différée</a:t>
            </a:r>
          </a:p>
          <a:p>
            <a:pPr>
              <a:lnSpc>
                <a:spcPct val="90000"/>
              </a:lnSpc>
              <a:spcBef>
                <a:spcPct val="20000"/>
              </a:spcBef>
              <a:buClr>
                <a:schemeClr val="hlink"/>
              </a:buClr>
              <a:buSzPct val="75000"/>
              <a:buFont typeface="Wingdings" pitchFamily="2" charset="2"/>
              <a:buNone/>
              <a:defRPr/>
            </a:pPr>
            <a:r>
              <a:rPr lang="fr-FR"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t>&lt;/body&gt; </a:t>
            </a:r>
            <a:br>
              <a:rPr lang="fr-FR"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br>
            <a:r>
              <a:rPr lang="fr-FR" sz="1600" b="1" dirty="0">
                <a:effectLst>
                  <a:outerShdw blurRad="38100" dist="38100" dir="2700000" algn="tl">
                    <a:srgbClr val="C0C0C0"/>
                  </a:outerShdw>
                </a:effectLst>
                <a:latin typeface="Courier New" pitchFamily="49" charset="0"/>
                <a:ea typeface="Arial Unicode MS" pitchFamily="34" charset="-128"/>
                <a:cs typeface="Arial Unicode MS" pitchFamily="34" charset="-128"/>
              </a:rPr>
              <a:t>&lt;/html&gt;</a:t>
            </a:r>
            <a:r>
              <a:rPr lang="fr-FR" sz="1600" b="1" dirty="0">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endParaRPr lang="fr-FR" sz="1600" dirty="0"/>
          </a:p>
        </p:txBody>
      </p:sp>
    </p:spTree>
    <p:extLst>
      <p:ext uri="{BB962C8B-B14F-4D97-AF65-F5344CB8AC3E}">
        <p14:creationId xmlns:p14="http://schemas.microsoft.com/office/powerpoint/2010/main" val="155904186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612" y="476672"/>
            <a:ext cx="9083352" cy="714380"/>
          </a:xfrm>
        </p:spPr>
        <p:txBody>
          <a:bodyPr>
            <a:noAutofit/>
          </a:bodyPr>
          <a:lstStyle/>
          <a:p>
            <a:pPr>
              <a:defRPr/>
            </a:pPr>
            <a:r>
              <a:rPr lang="fr-FR" sz="4000" dirty="0"/>
              <a:t>Insertion et exécution événementielle</a:t>
            </a:r>
          </a:p>
        </p:txBody>
      </p:sp>
      <p:pic>
        <p:nvPicPr>
          <p:cNvPr id="9220" name="Espace réservé du contenu 8" descr="2.png"/>
          <p:cNvPicPr>
            <a:picLocks noGrp="1" noChangeAspect="1"/>
          </p:cNvPicPr>
          <p:nvPr>
            <p:ph sz="quarter" idx="2"/>
          </p:nvPr>
        </p:nvPicPr>
        <p:blipFill>
          <a:blip r:embed="rId2"/>
          <a:srcRect/>
          <a:stretch>
            <a:fillRect/>
          </a:stretch>
        </p:blipFill>
        <p:spPr>
          <a:xfrm>
            <a:off x="1979612" y="1785940"/>
            <a:ext cx="4040066" cy="4340225"/>
          </a:xfrm>
        </p:spPr>
      </p:pic>
      <p:pic>
        <p:nvPicPr>
          <p:cNvPr id="9219" name="Espace réservé du contenu 9" descr="1.png"/>
          <p:cNvPicPr>
            <a:picLocks noGrp="1" noChangeAspect="1"/>
          </p:cNvPicPr>
          <p:nvPr>
            <p:ph sz="quarter" idx="4"/>
          </p:nvPr>
        </p:nvPicPr>
        <p:blipFill>
          <a:blip r:embed="rId3"/>
          <a:srcRect/>
          <a:stretch>
            <a:fillRect/>
          </a:stretch>
        </p:blipFill>
        <p:spPr>
          <a:xfrm>
            <a:off x="6424124" y="1785940"/>
            <a:ext cx="3785088" cy="4340225"/>
          </a:xfrm>
        </p:spPr>
      </p:pic>
    </p:spTree>
    <p:extLst>
      <p:ext uri="{BB962C8B-B14F-4D97-AF65-F5344CB8AC3E}">
        <p14:creationId xmlns:p14="http://schemas.microsoft.com/office/powerpoint/2010/main" val="4015883841"/>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3383" y="357166"/>
            <a:ext cx="8229600" cy="938962"/>
          </a:xfrm>
        </p:spPr>
        <p:txBody>
          <a:bodyPr/>
          <a:lstStyle/>
          <a:p>
            <a:r>
              <a:rPr lang="fr-FR" dirty="0"/>
              <a:t>Les commentaires</a:t>
            </a:r>
          </a:p>
        </p:txBody>
      </p:sp>
      <p:sp>
        <p:nvSpPr>
          <p:cNvPr id="3" name="Espace réservé du contenu 2"/>
          <p:cNvSpPr>
            <a:spLocks noGrp="1"/>
          </p:cNvSpPr>
          <p:nvPr>
            <p:ph idx="1"/>
          </p:nvPr>
        </p:nvSpPr>
        <p:spPr>
          <a:xfrm>
            <a:off x="1966883" y="1571612"/>
            <a:ext cx="8229600" cy="4389120"/>
          </a:xfrm>
        </p:spPr>
        <p:txBody>
          <a:bodyPr anchor="ctr"/>
          <a:lstStyle/>
          <a:p>
            <a:pPr algn="just" rtl="0"/>
            <a:r>
              <a:rPr lang="fr-FR" dirty="0"/>
              <a:t>Pour écrire des commentaires, </a:t>
            </a:r>
            <a:r>
              <a:rPr lang="fr-FR" dirty="0" err="1"/>
              <a:t>Javascript</a:t>
            </a:r>
            <a:r>
              <a:rPr lang="fr-FR" dirty="0"/>
              <a:t> utilise les conventions utilisées en langage C/C++ </a:t>
            </a:r>
          </a:p>
          <a:p>
            <a:pPr algn="just" rtl="0"/>
            <a:r>
              <a:rPr lang="fr-FR" dirty="0"/>
              <a:t>Pour mettre en commentaires toute une ligne on utilise le double slash : </a:t>
            </a:r>
            <a:r>
              <a:rPr lang="fr-FR" dirty="0">
                <a:solidFill>
                  <a:srgbClr val="FF0000"/>
                </a:solidFill>
                <a:effectLst>
                  <a:outerShdw blurRad="38100" dist="38100" dir="2700000" algn="tl">
                    <a:srgbClr val="000000">
                      <a:alpha val="43137"/>
                    </a:srgbClr>
                  </a:outerShdw>
                </a:effectLst>
              </a:rPr>
              <a:t>// Tous les caractères derrière le // sont ignorés</a:t>
            </a:r>
          </a:p>
          <a:p>
            <a:pPr algn="just" rtl="0"/>
            <a:r>
              <a:rPr lang="fr-FR" dirty="0"/>
              <a:t>Pour mettre en commentaire une partie du texte (éventuellement sur plusieurs lignes) on utilise le </a:t>
            </a:r>
            <a:r>
              <a:rPr lang="fr-FR" b="1" dirty="0"/>
              <a:t>/*</a:t>
            </a:r>
            <a:r>
              <a:rPr lang="fr-FR" dirty="0"/>
              <a:t> et le </a:t>
            </a:r>
            <a:r>
              <a:rPr lang="fr-FR" b="1" dirty="0"/>
              <a:t>*/</a:t>
            </a:r>
            <a:r>
              <a:rPr lang="fr-FR" dirty="0"/>
              <a:t> : </a:t>
            </a:r>
            <a:r>
              <a:rPr lang="fr-FR" dirty="0">
                <a:solidFill>
                  <a:srgbClr val="FF0000"/>
                </a:solidFill>
                <a:effectLst>
                  <a:outerShdw blurRad="38100" dist="38100" dir="2700000" algn="tl">
                    <a:srgbClr val="000000">
                      <a:alpha val="43137"/>
                    </a:srgbClr>
                  </a:outerShdw>
                </a:effectLst>
              </a:rPr>
              <a:t>/* Toutes les lignes comprises entre ces repères sont ignorées par l'interpréteur de code */</a:t>
            </a:r>
          </a:p>
        </p:txBody>
      </p:sp>
    </p:spTree>
    <p:extLst>
      <p:ext uri="{BB962C8B-B14F-4D97-AF65-F5344CB8AC3E}">
        <p14:creationId xmlns:p14="http://schemas.microsoft.com/office/powerpoint/2010/main" val="198434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4" name="Rectangle 2"/>
          <p:cNvSpPr>
            <a:spLocks noGrp="1" noChangeArrowheads="1"/>
          </p:cNvSpPr>
          <p:nvPr>
            <p:ph type="title"/>
          </p:nvPr>
        </p:nvSpPr>
        <p:spPr>
          <a:xfrm>
            <a:off x="1776382" y="152400"/>
            <a:ext cx="9574614" cy="704832"/>
          </a:xfrm>
        </p:spPr>
        <p:txBody>
          <a:bodyPr>
            <a:noAutofit/>
          </a:bodyPr>
          <a:lstStyle/>
          <a:p>
            <a:pPr rtl="0">
              <a:defRPr/>
            </a:pPr>
            <a:r>
              <a:rPr lang="fr-FR" dirty="0"/>
              <a:t>Entrée et sortie de données avec JavaScript </a:t>
            </a:r>
          </a:p>
        </p:txBody>
      </p:sp>
      <p:sp>
        <p:nvSpPr>
          <p:cNvPr id="1426435" name="Rectangle 3"/>
          <p:cNvSpPr>
            <a:spLocks noGrp="1" noChangeArrowheads="1"/>
          </p:cNvSpPr>
          <p:nvPr>
            <p:ph idx="1"/>
          </p:nvPr>
        </p:nvSpPr>
        <p:spPr>
          <a:xfrm>
            <a:off x="1557908" y="1340768"/>
            <a:ext cx="8763029" cy="5184576"/>
          </a:xfrm>
        </p:spPr>
        <p:txBody>
          <a:bodyPr>
            <a:normAutofit fontScale="92500" lnSpcReduction="10000"/>
          </a:bodyPr>
          <a:lstStyle/>
          <a:p>
            <a:pPr algn="l" rtl="0">
              <a:lnSpc>
                <a:spcPct val="90000"/>
              </a:lnSpc>
              <a:buNone/>
              <a:defRPr/>
            </a:pPr>
            <a:r>
              <a:rPr lang="fr-FR" sz="2400" dirty="0"/>
              <a:t>3 types de boites de messages peuvent être affichés en utilisant </a:t>
            </a:r>
            <a:r>
              <a:rPr lang="fr-FR" sz="2400" dirty="0" err="1"/>
              <a:t>Javascript</a:t>
            </a:r>
            <a:r>
              <a:rPr lang="fr-FR" sz="2400" dirty="0"/>
              <a:t> : </a:t>
            </a:r>
            <a:r>
              <a:rPr lang="fr-FR" sz="2400" b="1" dirty="0"/>
              <a:t>Alerte, Confirmation et Invite</a:t>
            </a:r>
          </a:p>
          <a:p>
            <a:pPr lvl="2" algn="l" rtl="0">
              <a:lnSpc>
                <a:spcPct val="90000"/>
              </a:lnSpc>
              <a:buNone/>
              <a:defRPr/>
            </a:pPr>
            <a:endParaRPr lang="fr-FR" sz="700" b="1" dirty="0"/>
          </a:p>
          <a:p>
            <a:pPr lvl="1" algn="l" rtl="0">
              <a:lnSpc>
                <a:spcPct val="90000"/>
              </a:lnSpc>
              <a:buNone/>
              <a:defRPr/>
            </a:pPr>
            <a:r>
              <a:rPr lang="fr-FR" b="1" dirty="0"/>
              <a:t>Méthode </a:t>
            </a:r>
            <a:r>
              <a:rPr lang="fr-FR" b="1" dirty="0" err="1"/>
              <a:t>alert</a:t>
            </a:r>
            <a:r>
              <a:rPr lang="fr-FR" b="1" dirty="0"/>
              <a:t>()</a:t>
            </a:r>
            <a:endParaRPr lang="fr-FR" sz="2000" b="1" dirty="0"/>
          </a:p>
          <a:p>
            <a:pPr lvl="2">
              <a:lnSpc>
                <a:spcPct val="100000"/>
              </a:lnSpc>
              <a:buNone/>
              <a:defRPr/>
            </a:pPr>
            <a:r>
              <a:rPr lang="fr-FR" sz="1800" dirty="0"/>
              <a:t>sert à afficher à l’utilisateur des informations simples de type texte. Une fois que ce dernier a lu le message, il doit cliquer sur OK pour faire disparaître la boîte</a:t>
            </a:r>
          </a:p>
          <a:p>
            <a:pPr lvl="1" algn="l" rtl="0">
              <a:lnSpc>
                <a:spcPct val="90000"/>
              </a:lnSpc>
              <a:buNone/>
              <a:defRPr/>
            </a:pPr>
            <a:endParaRPr lang="fr-FR" b="1" dirty="0"/>
          </a:p>
          <a:p>
            <a:pPr lvl="1" algn="l" rtl="0">
              <a:lnSpc>
                <a:spcPct val="90000"/>
              </a:lnSpc>
              <a:buNone/>
              <a:defRPr/>
            </a:pPr>
            <a:r>
              <a:rPr lang="fr-FR" b="1" dirty="0"/>
              <a:t>Méthode </a:t>
            </a:r>
            <a:r>
              <a:rPr lang="fr-FR" b="1" dirty="0" err="1"/>
              <a:t>confirm</a:t>
            </a:r>
            <a:r>
              <a:rPr lang="fr-FR" b="1" dirty="0"/>
              <a:t>()</a:t>
            </a:r>
            <a:endParaRPr lang="fr-FR" sz="2000" b="1" dirty="0"/>
          </a:p>
          <a:p>
            <a:pPr lvl="2" algn="l" rtl="0">
              <a:lnSpc>
                <a:spcPct val="90000"/>
              </a:lnSpc>
              <a:buNone/>
              <a:defRPr/>
            </a:pPr>
            <a:r>
              <a:rPr lang="fr-FR" sz="1800" dirty="0"/>
              <a:t>permet à l’utilisateur de choisir entre les boutons OK et Annuler.</a:t>
            </a:r>
          </a:p>
          <a:p>
            <a:pPr lvl="1" algn="l" rtl="0">
              <a:lnSpc>
                <a:spcPct val="90000"/>
              </a:lnSpc>
              <a:buNone/>
              <a:defRPr/>
            </a:pPr>
            <a:endParaRPr lang="fr-FR" b="1" dirty="0"/>
          </a:p>
          <a:p>
            <a:pPr lvl="1" algn="l" rtl="0">
              <a:lnSpc>
                <a:spcPct val="90000"/>
              </a:lnSpc>
              <a:buNone/>
              <a:defRPr/>
            </a:pPr>
            <a:r>
              <a:rPr lang="fr-FR" b="1" dirty="0"/>
              <a:t>Méthode prompt()</a:t>
            </a:r>
          </a:p>
          <a:p>
            <a:pPr lvl="1" algn="l" rtl="0">
              <a:lnSpc>
                <a:spcPct val="90000"/>
              </a:lnSpc>
              <a:buNone/>
              <a:defRPr/>
            </a:pPr>
            <a:endParaRPr lang="fr-FR" sz="800" b="1" dirty="0"/>
          </a:p>
          <a:p>
            <a:pPr lvl="2" algn="l" rtl="0">
              <a:lnSpc>
                <a:spcPct val="90000"/>
              </a:lnSpc>
              <a:buNone/>
              <a:defRPr/>
            </a:pPr>
            <a:r>
              <a:rPr lang="fr-FR" sz="1800" dirty="0"/>
              <a:t>La méthode prompt()  permet à l’utilisateur de taper son propre message en réponse à la question posée</a:t>
            </a:r>
          </a:p>
          <a:p>
            <a:pPr algn="l" rtl="0">
              <a:lnSpc>
                <a:spcPct val="90000"/>
              </a:lnSpc>
              <a:buNone/>
              <a:defRPr/>
            </a:pPr>
            <a:r>
              <a:rPr lang="fr-FR" sz="2400" dirty="0"/>
              <a:t>La méthode </a:t>
            </a:r>
            <a:r>
              <a:rPr lang="fr-FR" sz="2400" b="1" dirty="0" err="1"/>
              <a:t>document.write</a:t>
            </a:r>
            <a:r>
              <a:rPr lang="fr-FR" sz="2400" dirty="0"/>
              <a:t> permet d’écrire du code HTML dans la page WEB</a:t>
            </a:r>
          </a:p>
        </p:txBody>
      </p:sp>
    </p:spTree>
    <p:extLst>
      <p:ext uri="{BB962C8B-B14F-4D97-AF65-F5344CB8AC3E}">
        <p14:creationId xmlns:p14="http://schemas.microsoft.com/office/powerpoint/2010/main" val="320502485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612" y="642918"/>
            <a:ext cx="8229600" cy="785818"/>
          </a:xfrm>
        </p:spPr>
        <p:txBody>
          <a:bodyPr>
            <a:noAutofit/>
          </a:bodyPr>
          <a:lstStyle/>
          <a:p>
            <a:r>
              <a:rPr lang="fr-FR" dirty="0"/>
              <a:t>Entrée et sortie de données avec JavaScript </a:t>
            </a:r>
            <a:endParaRPr lang="fr-FR" sz="3200" dirty="0"/>
          </a:p>
        </p:txBody>
      </p:sp>
      <p:sp>
        <p:nvSpPr>
          <p:cNvPr id="3" name="Espace réservé du contenu 2"/>
          <p:cNvSpPr>
            <a:spLocks noGrp="1"/>
          </p:cNvSpPr>
          <p:nvPr>
            <p:ph idx="1"/>
          </p:nvPr>
        </p:nvSpPr>
        <p:spPr>
          <a:xfrm>
            <a:off x="1979612" y="1714488"/>
            <a:ext cx="8229600" cy="4610112"/>
          </a:xfrm>
          <a:solidFill>
            <a:schemeClr val="bg2"/>
          </a:solidFill>
          <a:ln>
            <a:solidFill>
              <a:srgbClr val="FF0000"/>
            </a:solidFill>
          </a:ln>
        </p:spPr>
        <p:txBody>
          <a:bodyPr>
            <a:normAutofit fontScale="70000" lnSpcReduction="20000"/>
          </a:bodyPr>
          <a:lstStyle/>
          <a:p>
            <a:pPr>
              <a:buNone/>
            </a:pPr>
            <a:r>
              <a:rPr lang="en-US" sz="2000" dirty="0">
                <a:latin typeface="Courier New" pitchFamily="49" charset="0"/>
              </a:rPr>
              <a:t>&lt;html&gt;</a:t>
            </a:r>
          </a:p>
          <a:p>
            <a:pPr>
              <a:buNone/>
            </a:pPr>
            <a:r>
              <a:rPr lang="en-US" sz="2000" dirty="0">
                <a:latin typeface="Courier New" pitchFamily="49" charset="0"/>
              </a:rPr>
              <a:t>&lt;head&gt;</a:t>
            </a:r>
          </a:p>
          <a:p>
            <a:pPr>
              <a:buNone/>
            </a:pPr>
            <a:r>
              <a:rPr lang="en-US" sz="2000" dirty="0">
                <a:latin typeface="Courier New" pitchFamily="49" charset="0"/>
              </a:rPr>
              <a:t>&lt;title&gt; </a:t>
            </a:r>
            <a:r>
              <a:rPr lang="en-US" sz="2000" dirty="0" err="1">
                <a:latin typeface="Courier New" pitchFamily="49" charset="0"/>
              </a:rPr>
              <a:t>une</a:t>
            </a:r>
            <a:r>
              <a:rPr lang="en-US" sz="2000" dirty="0">
                <a:latin typeface="Courier New" pitchFamily="49" charset="0"/>
              </a:rPr>
              <a:t> page simple &lt;/title&gt;</a:t>
            </a:r>
          </a:p>
          <a:p>
            <a:pPr>
              <a:buNone/>
            </a:pPr>
            <a:r>
              <a:rPr lang="en-US" sz="2000" dirty="0">
                <a:latin typeface="Courier New" pitchFamily="49" charset="0"/>
              </a:rPr>
              <a:t>&lt;/head&gt;</a:t>
            </a:r>
          </a:p>
          <a:p>
            <a:pPr>
              <a:buNone/>
            </a:pPr>
            <a:r>
              <a:rPr lang="en-US" sz="2000" dirty="0">
                <a:latin typeface="Courier New" pitchFamily="49" charset="0"/>
              </a:rPr>
              <a:t>&lt;body&gt;</a:t>
            </a:r>
          </a:p>
          <a:p>
            <a:pPr>
              <a:buNone/>
            </a:pPr>
            <a:r>
              <a:rPr lang="en-US" sz="2000" dirty="0">
                <a:latin typeface="Courier New" pitchFamily="49" charset="0"/>
              </a:rPr>
              <a:t>Bonjour</a:t>
            </a:r>
          </a:p>
          <a:p>
            <a:pPr>
              <a:buNone/>
            </a:pPr>
            <a:r>
              <a:rPr lang="en-US" sz="2000" dirty="0">
                <a:latin typeface="Courier New" pitchFamily="49" charset="0"/>
              </a:rPr>
              <a:t>&lt;script language='</a:t>
            </a:r>
            <a:r>
              <a:rPr lang="en-US" sz="2000" dirty="0" err="1">
                <a:latin typeface="Courier New" pitchFamily="49" charset="0"/>
              </a:rPr>
              <a:t>javascript</a:t>
            </a:r>
            <a:r>
              <a:rPr lang="en-US" sz="2000" dirty="0">
                <a:latin typeface="Courier New" pitchFamily="49" charset="0"/>
              </a:rPr>
              <a:t>'&gt;</a:t>
            </a:r>
          </a:p>
          <a:p>
            <a:pPr>
              <a:buNone/>
            </a:pPr>
            <a:r>
              <a:rPr lang="fr-FR" sz="2100" dirty="0">
                <a:latin typeface="Courier New" pitchFamily="49" charset="0"/>
              </a:rPr>
              <a:t>if (</a:t>
            </a:r>
            <a:r>
              <a:rPr lang="fr-FR" sz="2100" dirty="0" err="1">
                <a:latin typeface="Courier New" pitchFamily="49" charset="0"/>
              </a:rPr>
              <a:t>confirm</a:t>
            </a:r>
            <a:r>
              <a:rPr lang="fr-FR" sz="2100" dirty="0">
                <a:latin typeface="Courier New" pitchFamily="49" charset="0"/>
              </a:rPr>
              <a:t>('Voulez-vous exécuter le code </a:t>
            </a:r>
            <a:r>
              <a:rPr lang="fr-FR" sz="2100" dirty="0" err="1">
                <a:latin typeface="Courier New" pitchFamily="49" charset="0"/>
              </a:rPr>
              <a:t>Javascript</a:t>
            </a:r>
            <a:r>
              <a:rPr lang="fr-FR" sz="2100" dirty="0">
                <a:latin typeface="Courier New" pitchFamily="49" charset="0"/>
              </a:rPr>
              <a:t> de cette page ?</a:t>
            </a:r>
          </a:p>
          <a:p>
            <a:pPr>
              <a:buNone/>
            </a:pPr>
            <a:r>
              <a:rPr lang="fr-FR" sz="2100" dirty="0">
                <a:latin typeface="Courier New" pitchFamily="49" charset="0"/>
              </a:rPr>
              <a:t>')) {</a:t>
            </a:r>
          </a:p>
          <a:p>
            <a:pPr>
              <a:buNone/>
            </a:pPr>
            <a:r>
              <a:rPr lang="fr-FR" sz="2100" dirty="0" err="1">
                <a:latin typeface="Courier New" pitchFamily="49" charset="0"/>
              </a:rPr>
              <a:t>alert</a:t>
            </a:r>
            <a:r>
              <a:rPr lang="fr-FR" sz="2100" dirty="0">
                <a:latin typeface="Courier New" pitchFamily="49" charset="0"/>
              </a:rPr>
              <a:t>('Le code a bien été exécuté !');</a:t>
            </a:r>
          </a:p>
          <a:p>
            <a:pPr>
              <a:buNone/>
            </a:pPr>
            <a:r>
              <a:rPr lang="fr-FR" sz="2100" dirty="0">
                <a:latin typeface="Courier New" pitchFamily="49" charset="0"/>
              </a:rPr>
              <a:t>}</a:t>
            </a:r>
          </a:p>
          <a:p>
            <a:pPr>
              <a:buNone/>
            </a:pPr>
            <a:r>
              <a:rPr lang="en-US" sz="2100" dirty="0">
                <a:latin typeface="Courier New" pitchFamily="49" charset="0"/>
              </a:rPr>
              <a:t>&lt;/script</a:t>
            </a:r>
            <a:r>
              <a:rPr lang="en-US" sz="2000" dirty="0">
                <a:latin typeface="Courier New" pitchFamily="49" charset="0"/>
              </a:rPr>
              <a:t>&gt;</a:t>
            </a:r>
          </a:p>
          <a:p>
            <a:pPr>
              <a:buNone/>
            </a:pPr>
            <a:r>
              <a:rPr lang="en-US" sz="2000" dirty="0">
                <a:latin typeface="Courier New" pitchFamily="49" charset="0"/>
              </a:rPr>
              <a:t>&lt;/body&gt;</a:t>
            </a:r>
          </a:p>
          <a:p>
            <a:pPr>
              <a:buNone/>
            </a:pPr>
            <a:r>
              <a:rPr lang="en-US" sz="2000" dirty="0">
                <a:latin typeface="Courier New" pitchFamily="49" charset="0"/>
              </a:rPr>
              <a:t>&lt;/html&gt;</a:t>
            </a:r>
            <a:endParaRPr lang="fr-FR" sz="2400" dirty="0"/>
          </a:p>
          <a:p>
            <a:pPr>
              <a:buNone/>
            </a:pPr>
            <a:endParaRPr lang="fr-FR" sz="2000" dirty="0"/>
          </a:p>
        </p:txBody>
      </p:sp>
    </p:spTree>
    <p:extLst>
      <p:ext uri="{BB962C8B-B14F-4D97-AF65-F5344CB8AC3E}">
        <p14:creationId xmlns:p14="http://schemas.microsoft.com/office/powerpoint/2010/main" val="106628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Rectangle 2"/>
          <p:cNvSpPr>
            <a:spLocks noGrp="1" noChangeArrowheads="1"/>
          </p:cNvSpPr>
          <p:nvPr>
            <p:ph type="title"/>
          </p:nvPr>
        </p:nvSpPr>
        <p:spPr>
          <a:xfrm>
            <a:off x="1808133" y="357166"/>
            <a:ext cx="8501121" cy="785818"/>
          </a:xfrm>
        </p:spPr>
        <p:txBody>
          <a:bodyPr>
            <a:noAutofit/>
          </a:bodyPr>
          <a:lstStyle/>
          <a:p>
            <a:pPr algn="ctr">
              <a:defRPr/>
            </a:pPr>
            <a:r>
              <a:rPr lang="fr-FR" dirty="0"/>
              <a:t>Entrée et sortie de données avec JavaScript </a:t>
            </a:r>
          </a:p>
        </p:txBody>
      </p:sp>
      <p:sp>
        <p:nvSpPr>
          <p:cNvPr id="13315" name="Text Box 4"/>
          <p:cNvSpPr txBox="1">
            <a:spLocks noChangeArrowheads="1"/>
          </p:cNvSpPr>
          <p:nvPr/>
        </p:nvSpPr>
        <p:spPr bwMode="auto">
          <a:xfrm>
            <a:off x="1808132" y="1285860"/>
            <a:ext cx="8572560" cy="5159634"/>
          </a:xfrm>
          <a:prstGeom prst="rect">
            <a:avLst/>
          </a:prstGeom>
          <a:solidFill>
            <a:srgbClr val="FFFFFF"/>
          </a:solidFill>
          <a:ln w="12700">
            <a:solidFill>
              <a:schemeClr val="hlink"/>
            </a:solidFill>
            <a:miter lim="800000"/>
            <a:headEnd/>
            <a:tailEnd/>
          </a:ln>
        </p:spPr>
        <p:txBody>
          <a:bodyPr wrap="square">
            <a:spAutoFit/>
          </a:bodyPr>
          <a:lstStyle/>
          <a:p>
            <a:r>
              <a:rPr lang="en-US" sz="2000" dirty="0">
                <a:latin typeface="Courier New" pitchFamily="49" charset="0"/>
              </a:rPr>
              <a:t>&lt;html&gt;</a:t>
            </a:r>
          </a:p>
          <a:p>
            <a:r>
              <a:rPr lang="en-US" sz="2000" dirty="0">
                <a:latin typeface="Courier New" pitchFamily="49" charset="0"/>
              </a:rPr>
              <a:t>&lt;head&gt;</a:t>
            </a:r>
          </a:p>
          <a:p>
            <a:r>
              <a:rPr lang="en-US" sz="2000" dirty="0">
                <a:latin typeface="Courier New" pitchFamily="49" charset="0"/>
              </a:rPr>
              <a:t>&lt;title&gt; </a:t>
            </a:r>
            <a:r>
              <a:rPr lang="en-US" sz="2000" dirty="0" err="1">
                <a:latin typeface="Courier New" pitchFamily="49" charset="0"/>
              </a:rPr>
              <a:t>une</a:t>
            </a:r>
            <a:r>
              <a:rPr lang="en-US" sz="2000" dirty="0">
                <a:latin typeface="Courier New" pitchFamily="49" charset="0"/>
              </a:rPr>
              <a:t> page simple &lt;/title&gt;</a:t>
            </a:r>
          </a:p>
          <a:p>
            <a:r>
              <a:rPr lang="en-US" sz="2000" dirty="0">
                <a:latin typeface="Courier New" pitchFamily="49" charset="0"/>
              </a:rPr>
              <a:t>&lt;/head&gt;</a:t>
            </a:r>
          </a:p>
          <a:p>
            <a:r>
              <a:rPr lang="en-US" sz="2000" dirty="0">
                <a:latin typeface="Courier New" pitchFamily="49" charset="0"/>
              </a:rPr>
              <a:t>&lt;body&gt;</a:t>
            </a:r>
          </a:p>
          <a:p>
            <a:r>
              <a:rPr lang="en-US" sz="2000" dirty="0">
                <a:latin typeface="Courier New" pitchFamily="49" charset="0"/>
              </a:rPr>
              <a:t>Bonjour</a:t>
            </a:r>
          </a:p>
          <a:p>
            <a:r>
              <a:rPr lang="en-US" sz="2000" dirty="0">
                <a:latin typeface="Courier New" pitchFamily="49" charset="0"/>
              </a:rPr>
              <a:t>&lt;script language='</a:t>
            </a:r>
            <a:r>
              <a:rPr lang="en-US" sz="2000" dirty="0" err="1">
                <a:latin typeface="Courier New" pitchFamily="49" charset="0"/>
              </a:rPr>
              <a:t>javascript</a:t>
            </a:r>
            <a:r>
              <a:rPr lang="en-US" sz="2000" dirty="0">
                <a:latin typeface="Courier New" pitchFamily="49" charset="0"/>
              </a:rPr>
              <a:t>'&gt;</a:t>
            </a:r>
          </a:p>
          <a:p>
            <a:r>
              <a:rPr lang="en-US" sz="2000" dirty="0">
                <a:latin typeface="Courier New" pitchFamily="49" charset="0"/>
              </a:rPr>
              <a:t>alert('bonjour');</a:t>
            </a:r>
          </a:p>
          <a:p>
            <a:r>
              <a:rPr lang="en-US" sz="2000" dirty="0" err="1">
                <a:latin typeface="Courier New" pitchFamily="49" charset="0"/>
              </a:rPr>
              <a:t>document.write</a:t>
            </a:r>
            <a:r>
              <a:rPr lang="en-US" sz="2000" dirty="0">
                <a:latin typeface="Courier New" pitchFamily="49" charset="0"/>
              </a:rPr>
              <a:t> (</a:t>
            </a:r>
          </a:p>
          <a:p>
            <a:r>
              <a:rPr lang="en-US" sz="2000" dirty="0">
                <a:latin typeface="Courier New" pitchFamily="49" charset="0"/>
              </a:rPr>
              <a:t>  prompt('</a:t>
            </a:r>
            <a:r>
              <a:rPr lang="en-US" sz="2000" dirty="0" err="1">
                <a:latin typeface="Courier New" pitchFamily="49" charset="0"/>
              </a:rPr>
              <a:t>quel</a:t>
            </a:r>
            <a:r>
              <a:rPr lang="en-US" sz="2000" dirty="0">
                <a:latin typeface="Courier New" pitchFamily="49" charset="0"/>
              </a:rPr>
              <a:t> </a:t>
            </a:r>
            <a:r>
              <a:rPr lang="en-US" sz="2000" dirty="0" err="1">
                <a:latin typeface="Courier New" pitchFamily="49" charset="0"/>
              </a:rPr>
              <a:t>est</a:t>
            </a:r>
            <a:r>
              <a:rPr lang="en-US" sz="2000" dirty="0">
                <a:latin typeface="Courier New" pitchFamily="49" charset="0"/>
              </a:rPr>
              <a:t> </a:t>
            </a:r>
            <a:r>
              <a:rPr lang="en-US" sz="2000" dirty="0" err="1">
                <a:latin typeface="Courier New" pitchFamily="49" charset="0"/>
              </a:rPr>
              <a:t>votre</a:t>
            </a:r>
            <a:r>
              <a:rPr lang="en-US" sz="2000" dirty="0">
                <a:latin typeface="Courier New" pitchFamily="49" charset="0"/>
              </a:rPr>
              <a:t> nom ?','</a:t>
            </a:r>
            <a:r>
              <a:rPr lang="en-US" sz="2000" dirty="0" err="1">
                <a:latin typeface="Courier New" pitchFamily="49" charset="0"/>
              </a:rPr>
              <a:t>Indiquer</a:t>
            </a:r>
            <a:r>
              <a:rPr lang="en-US" sz="2000" dirty="0">
                <a:latin typeface="Courier New" pitchFamily="49" charset="0"/>
              </a:rPr>
              <a:t> </a:t>
            </a:r>
            <a:r>
              <a:rPr lang="en-US" sz="2000" dirty="0" err="1">
                <a:latin typeface="Courier New" pitchFamily="49" charset="0"/>
              </a:rPr>
              <a:t>votre</a:t>
            </a:r>
            <a:r>
              <a:rPr lang="en-US" sz="2000" dirty="0">
                <a:latin typeface="Courier New" pitchFamily="49" charset="0"/>
              </a:rPr>
              <a:t> nom </a:t>
            </a:r>
            <a:r>
              <a:rPr lang="en-US" sz="2000" dirty="0" err="1">
                <a:latin typeface="Courier New" pitchFamily="49" charset="0"/>
              </a:rPr>
              <a:t>ici</a:t>
            </a:r>
            <a:r>
              <a:rPr lang="en-US" sz="2000" dirty="0">
                <a:latin typeface="Courier New" pitchFamily="49" charset="0"/>
              </a:rPr>
              <a:t>')</a:t>
            </a:r>
          </a:p>
          <a:p>
            <a:r>
              <a:rPr lang="en-US" sz="2000" dirty="0">
                <a:latin typeface="Courier New" pitchFamily="49" charset="0"/>
              </a:rPr>
              <a:t>  );</a:t>
            </a:r>
          </a:p>
          <a:p>
            <a:r>
              <a:rPr lang="en-US" sz="2000" dirty="0">
                <a:latin typeface="Courier New" pitchFamily="49" charset="0"/>
              </a:rPr>
              <a:t>confirm('</a:t>
            </a:r>
            <a:r>
              <a:rPr lang="en-US" sz="2000" dirty="0" err="1">
                <a:latin typeface="Courier New" pitchFamily="49" charset="0"/>
              </a:rPr>
              <a:t>quel</a:t>
            </a:r>
            <a:r>
              <a:rPr lang="en-US" sz="2000" dirty="0">
                <a:latin typeface="Courier New" pitchFamily="49" charset="0"/>
              </a:rPr>
              <a:t> </a:t>
            </a:r>
            <a:r>
              <a:rPr lang="en-US" sz="2000" dirty="0" err="1">
                <a:latin typeface="Courier New" pitchFamily="49" charset="0"/>
              </a:rPr>
              <a:t>bouton</a:t>
            </a:r>
            <a:r>
              <a:rPr lang="en-US" sz="2000" dirty="0">
                <a:latin typeface="Courier New" pitchFamily="49" charset="0"/>
              </a:rPr>
              <a:t> </a:t>
            </a:r>
            <a:r>
              <a:rPr lang="en-US" sz="2000" dirty="0" err="1">
                <a:latin typeface="Courier New" pitchFamily="49" charset="0"/>
              </a:rPr>
              <a:t>allez-vous</a:t>
            </a:r>
            <a:r>
              <a:rPr lang="en-US" sz="2000" dirty="0">
                <a:latin typeface="Courier New" pitchFamily="49" charset="0"/>
              </a:rPr>
              <a:t> </a:t>
            </a:r>
            <a:r>
              <a:rPr lang="en-US" sz="2000" dirty="0" err="1">
                <a:latin typeface="Courier New" pitchFamily="49" charset="0"/>
              </a:rPr>
              <a:t>choisir</a:t>
            </a:r>
            <a:r>
              <a:rPr lang="en-US" sz="2000" dirty="0">
                <a:latin typeface="Courier New" pitchFamily="49" charset="0"/>
              </a:rPr>
              <a:t> ?');</a:t>
            </a:r>
          </a:p>
          <a:p>
            <a:r>
              <a:rPr lang="en-US" sz="2000" dirty="0">
                <a:latin typeface="Courier New" pitchFamily="49" charset="0"/>
              </a:rPr>
              <a:t>&lt;/script&gt;</a:t>
            </a:r>
          </a:p>
          <a:p>
            <a:r>
              <a:rPr lang="en-US" sz="2000" dirty="0">
                <a:latin typeface="Courier New" pitchFamily="49" charset="0"/>
              </a:rPr>
              <a:t>&lt;/body&gt;</a:t>
            </a:r>
          </a:p>
          <a:p>
            <a:r>
              <a:rPr lang="en-US" sz="2000" dirty="0">
                <a:latin typeface="Courier New" pitchFamily="49" charset="0"/>
              </a:rPr>
              <a:t>&lt;/html&gt;</a:t>
            </a:r>
            <a:endParaRPr lang="fr-FR" sz="2400" dirty="0"/>
          </a:p>
        </p:txBody>
      </p:sp>
    </p:spTree>
    <p:extLst>
      <p:ext uri="{BB962C8B-B14F-4D97-AF65-F5344CB8AC3E}">
        <p14:creationId xmlns:p14="http://schemas.microsoft.com/office/powerpoint/2010/main" val="3875537512"/>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Rectangle 2"/>
          <p:cNvSpPr>
            <a:spLocks noGrp="1" noChangeArrowheads="1"/>
          </p:cNvSpPr>
          <p:nvPr>
            <p:ph type="title"/>
          </p:nvPr>
        </p:nvSpPr>
        <p:spPr>
          <a:xfrm>
            <a:off x="1979612" y="266348"/>
            <a:ext cx="8939336" cy="714380"/>
          </a:xfrm>
        </p:spPr>
        <p:txBody>
          <a:bodyPr>
            <a:noAutofit/>
          </a:bodyPr>
          <a:lstStyle/>
          <a:p>
            <a:pPr>
              <a:defRPr/>
            </a:pPr>
            <a:r>
              <a:rPr lang="fr-FR" sz="4000" dirty="0">
                <a:cs typeface="Times New Roman" pitchFamily="18" charset="0"/>
              </a:rPr>
              <a:t>La structure d’un script en JavaScript</a:t>
            </a:r>
            <a:endParaRPr lang="fr-FR" sz="4000" dirty="0"/>
          </a:p>
        </p:txBody>
      </p:sp>
      <p:sp>
        <p:nvSpPr>
          <p:cNvPr id="1291267" name="Rectangle 3"/>
          <p:cNvSpPr>
            <a:spLocks noGrp="1" noChangeArrowheads="1"/>
          </p:cNvSpPr>
          <p:nvPr>
            <p:ph idx="1"/>
          </p:nvPr>
        </p:nvSpPr>
        <p:spPr>
          <a:xfrm>
            <a:off x="1951008" y="1428736"/>
            <a:ext cx="8358554" cy="4800600"/>
          </a:xfrm>
        </p:spPr>
        <p:txBody>
          <a:bodyPr/>
          <a:lstStyle/>
          <a:p>
            <a:pPr marL="457200" indent="-457200" algn="just">
              <a:buNone/>
              <a:defRPr/>
            </a:pPr>
            <a:r>
              <a:rPr lang="fr-FR" sz="2400" dirty="0">
                <a:ea typeface="Arial Unicode MS" pitchFamily="34" charset="-128"/>
                <a:cs typeface="Arial Unicode MS" pitchFamily="34" charset="-128"/>
              </a:rPr>
              <a:t>La syntaxe du langage </a:t>
            </a:r>
            <a:r>
              <a:rPr lang="fr-FR" sz="2400" dirty="0" err="1">
                <a:ea typeface="Arial Unicode MS" pitchFamily="34" charset="-128"/>
                <a:cs typeface="Arial Unicode MS" pitchFamily="34" charset="-128"/>
              </a:rPr>
              <a:t>Javascript</a:t>
            </a:r>
            <a:r>
              <a:rPr lang="fr-FR" sz="2400" dirty="0">
                <a:ea typeface="Arial Unicode MS" pitchFamily="34" charset="-128"/>
                <a:cs typeface="Arial Unicode MS" pitchFamily="34" charset="-128"/>
              </a:rPr>
              <a:t> s'appuie sur le modèle de Java et C</a:t>
            </a:r>
          </a:p>
          <a:p>
            <a:pPr marL="457200" indent="-457200" algn="just">
              <a:buNone/>
              <a:defRPr/>
            </a:pPr>
            <a:r>
              <a:rPr lang="fr-FR" sz="2400" b="1" dirty="0">
                <a:solidFill>
                  <a:srgbClr val="FF0000"/>
                </a:solidFill>
                <a:effectLst>
                  <a:outerShdw blurRad="38100" dist="38100" dir="2700000" algn="tl">
                    <a:srgbClr val="000000">
                      <a:alpha val="43137"/>
                    </a:srgbClr>
                  </a:outerShdw>
                </a:effectLst>
                <a:cs typeface="Times New Roman" pitchFamily="18" charset="0"/>
              </a:rPr>
              <a:t>Règles générales</a:t>
            </a:r>
          </a:p>
          <a:p>
            <a:pPr marL="1371600" lvl="2" indent="-457200">
              <a:buClr>
                <a:schemeClr val="tx1"/>
              </a:buClr>
              <a:buSzPct val="110000"/>
              <a:defRPr/>
            </a:pPr>
            <a:r>
              <a:rPr lang="fr-FR" sz="1800" dirty="0">
                <a:ea typeface="Arial Unicode MS" pitchFamily="34" charset="-128"/>
                <a:cs typeface="Arial Unicode MS" pitchFamily="34" charset="-128"/>
              </a:rPr>
              <a:t>L'insertion des espaces peut s'effectué n'importe où dans le script</a:t>
            </a:r>
          </a:p>
          <a:p>
            <a:pPr marL="1371600" lvl="2" indent="-457200">
              <a:buClr>
                <a:schemeClr val="tx1"/>
              </a:buClr>
              <a:buSzPct val="110000"/>
              <a:defRPr/>
            </a:pPr>
            <a:r>
              <a:rPr lang="fr-FR" sz="1800" dirty="0">
                <a:ea typeface="Arial Unicode MS" pitchFamily="34" charset="-128"/>
                <a:cs typeface="Arial Unicode MS" pitchFamily="34" charset="-128"/>
              </a:rPr>
              <a:t>Chaque commande doit être terminée par un point-virgule (;).</a:t>
            </a:r>
          </a:p>
          <a:p>
            <a:pPr marL="1371600" lvl="2" indent="-457200">
              <a:buClr>
                <a:schemeClr val="tx1"/>
              </a:buClr>
              <a:buSzPct val="110000"/>
              <a:defRPr/>
            </a:pPr>
            <a:r>
              <a:rPr lang="fr-FR" sz="1800" dirty="0">
                <a:ea typeface="Arial Unicode MS" pitchFamily="34" charset="-128"/>
                <a:cs typeface="Arial Unicode MS" pitchFamily="34" charset="-128"/>
              </a:rPr>
              <a:t>Un nombre à virgule est séparé par un point (.) et non par une virgule</a:t>
            </a:r>
          </a:p>
          <a:p>
            <a:pPr marL="1371600" lvl="2" indent="-457200">
              <a:buClr>
                <a:schemeClr val="tx1"/>
              </a:buClr>
              <a:buSzPct val="110000"/>
              <a:defRPr/>
            </a:pPr>
            <a:r>
              <a:rPr lang="fr-FR" dirty="0">
                <a:ea typeface="Arial Unicode MS" pitchFamily="34" charset="-128"/>
                <a:cs typeface="Arial Unicode MS" pitchFamily="34" charset="-128"/>
              </a:rPr>
              <a:t>Le langage </a:t>
            </a:r>
            <a:r>
              <a:rPr lang="fr-FR" dirty="0" err="1">
                <a:ea typeface="Arial Unicode MS" pitchFamily="34" charset="-128"/>
                <a:cs typeface="Arial Unicode MS" pitchFamily="34" charset="-128"/>
              </a:rPr>
              <a:t>Javascript</a:t>
            </a:r>
            <a:r>
              <a:rPr lang="fr-FR" dirty="0">
                <a:ea typeface="Arial Unicode MS" pitchFamily="34" charset="-128"/>
                <a:cs typeface="Arial Unicode MS" pitchFamily="34" charset="-128"/>
              </a:rPr>
              <a:t> y est </a:t>
            </a:r>
            <a:r>
              <a:rPr lang="fr-FR" b="1" dirty="0">
                <a:ea typeface="Arial Unicode MS" pitchFamily="34" charset="-128"/>
                <a:cs typeface="Arial Unicode MS" pitchFamily="34" charset="-128"/>
              </a:rPr>
              <a:t>sensible à la casse</a:t>
            </a:r>
          </a:p>
          <a:p>
            <a:pPr marL="1371600" lvl="2" indent="-457200">
              <a:buClr>
                <a:schemeClr val="tx1"/>
              </a:buClr>
              <a:buSzPct val="110000"/>
              <a:defRPr/>
            </a:pPr>
            <a:r>
              <a:rPr lang="fr-FR" dirty="0">
                <a:ea typeface="Arial Unicode MS" pitchFamily="34" charset="-128"/>
                <a:cs typeface="Arial Unicode MS" pitchFamily="34" charset="-128"/>
              </a:rPr>
              <a:t>Il existe deux méthodes permettant d'intégrer des commentaires à vos scripts.</a:t>
            </a:r>
            <a:endParaRPr lang="fr-FR" sz="800" dirty="0">
              <a:ea typeface="Arial Unicode MS" pitchFamily="34" charset="-128"/>
              <a:cs typeface="Arial Unicode MS" pitchFamily="34" charset="-128"/>
            </a:endParaRPr>
          </a:p>
          <a:p>
            <a:pPr marL="1752600" lvl="3" indent="-381000">
              <a:defRPr/>
            </a:pPr>
            <a:r>
              <a:rPr lang="fr-FR" dirty="0">
                <a:ea typeface="Arial Unicode MS" pitchFamily="34" charset="-128"/>
                <a:cs typeface="Arial Unicode MS" pitchFamily="34" charset="-128"/>
              </a:rPr>
              <a:t>Placer un double slash (</a:t>
            </a:r>
            <a:r>
              <a:rPr lang="fr-FR" b="1" dirty="0">
                <a:ea typeface="Arial Unicode MS" pitchFamily="34" charset="-128"/>
                <a:cs typeface="Arial Unicode MS" pitchFamily="34" charset="-128"/>
              </a:rPr>
              <a:t>//</a:t>
            </a:r>
            <a:r>
              <a:rPr lang="fr-FR" dirty="0">
                <a:ea typeface="Arial Unicode MS" pitchFamily="34" charset="-128"/>
                <a:cs typeface="Arial Unicode MS" pitchFamily="34" charset="-128"/>
              </a:rPr>
              <a:t>) devant le texte </a:t>
            </a:r>
            <a:endParaRPr lang="fr-FR" sz="800" dirty="0">
              <a:ea typeface="Arial Unicode MS" pitchFamily="34" charset="-128"/>
              <a:cs typeface="Arial Unicode MS" pitchFamily="34" charset="-128"/>
            </a:endParaRPr>
          </a:p>
          <a:p>
            <a:pPr marL="1752600" lvl="3" indent="-381000">
              <a:defRPr/>
            </a:pPr>
            <a:r>
              <a:rPr lang="fr-FR" dirty="0">
                <a:cs typeface="Times New Roman" pitchFamily="18" charset="0"/>
              </a:rPr>
              <a:t>Encadrer le texte par un slash suivi d'une étoile (</a:t>
            </a:r>
            <a:r>
              <a:rPr lang="fr-FR" b="1" dirty="0">
                <a:cs typeface="Times New Roman" pitchFamily="18" charset="0"/>
              </a:rPr>
              <a:t>/*</a:t>
            </a:r>
            <a:r>
              <a:rPr lang="fr-FR" dirty="0">
                <a:cs typeface="Times New Roman" pitchFamily="18" charset="0"/>
              </a:rPr>
              <a:t>) et la même séquence inversée (</a:t>
            </a:r>
            <a:r>
              <a:rPr lang="fr-FR" b="1" dirty="0">
                <a:cs typeface="Times New Roman" pitchFamily="18" charset="0"/>
              </a:rPr>
              <a:t>*/</a:t>
            </a:r>
            <a:r>
              <a:rPr lang="fr-FR" dirty="0">
                <a:cs typeface="Times New Roman" pitchFamily="18" charset="0"/>
              </a:rPr>
              <a:t>)</a:t>
            </a:r>
            <a:endParaRPr lang="fr-FR" dirty="0">
              <a:ea typeface="Arial Unicode MS" pitchFamily="34" charset="-128"/>
              <a:cs typeface="Arial Unicode MS" pitchFamily="34" charset="-128"/>
            </a:endParaRPr>
          </a:p>
          <a:p>
            <a:pPr marL="1371600" lvl="2" indent="-457200" algn="just">
              <a:buClr>
                <a:schemeClr val="tx1"/>
              </a:buClr>
              <a:buSzPct val="110000"/>
              <a:buNone/>
              <a:defRPr/>
            </a:pPr>
            <a:endParaRPr lang="fr-FR" sz="1800" dirty="0">
              <a:ea typeface="Arial Unicode MS" pitchFamily="34" charset="-128"/>
              <a:cs typeface="Arial Unicode MS" pitchFamily="34" charset="-128"/>
            </a:endParaRPr>
          </a:p>
          <a:p>
            <a:pPr marL="1371600" lvl="2" indent="-457200" algn="just">
              <a:buClr>
                <a:schemeClr val="tx1"/>
              </a:buClr>
              <a:buSzPct val="110000"/>
              <a:buNone/>
              <a:defRPr/>
            </a:pPr>
            <a:endParaRPr lang="fr-FR" sz="1800" dirty="0">
              <a:ea typeface="Arial Unicode MS" pitchFamily="34" charset="-128"/>
              <a:cs typeface="Arial Unicode MS" pitchFamily="34" charset="-128"/>
            </a:endParaRPr>
          </a:p>
        </p:txBody>
      </p:sp>
    </p:spTree>
    <p:extLst>
      <p:ext uri="{BB962C8B-B14F-4D97-AF65-F5344CB8AC3E}">
        <p14:creationId xmlns:p14="http://schemas.microsoft.com/office/powerpoint/2010/main" val="3579593852"/>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79612" y="500042"/>
            <a:ext cx="8229600" cy="785818"/>
          </a:xfrm>
        </p:spPr>
        <p:txBody>
          <a:bodyPr>
            <a:normAutofit/>
          </a:bodyPr>
          <a:lstStyle/>
          <a:p>
            <a:pPr>
              <a:defRPr/>
            </a:pPr>
            <a:r>
              <a:rPr lang="fr-FR" dirty="0">
                <a:cs typeface="Times New Roman" pitchFamily="18" charset="0"/>
              </a:rPr>
              <a:t>Les variables</a:t>
            </a:r>
            <a:endParaRPr lang="fr-FR" dirty="0"/>
          </a:p>
        </p:txBody>
      </p:sp>
      <p:sp>
        <p:nvSpPr>
          <p:cNvPr id="1296387" name="Rectangle 3"/>
          <p:cNvSpPr>
            <a:spLocks noGrp="1" noChangeArrowheads="1"/>
          </p:cNvSpPr>
          <p:nvPr>
            <p:ph idx="1"/>
          </p:nvPr>
        </p:nvSpPr>
        <p:spPr>
          <a:xfrm>
            <a:off x="1903383" y="1428736"/>
            <a:ext cx="4999892" cy="5029208"/>
          </a:xfrm>
        </p:spPr>
        <p:txBody>
          <a:bodyPr/>
          <a:lstStyle/>
          <a:p>
            <a:pPr algn="l" rtl="0">
              <a:defRPr/>
            </a:pPr>
            <a:r>
              <a:rPr lang="fr-FR" b="1" dirty="0">
                <a:cs typeface="Times New Roman" pitchFamily="18" charset="0"/>
              </a:rPr>
              <a:t>Déclaration et affectation</a:t>
            </a:r>
          </a:p>
          <a:p>
            <a:pPr lvl="1" algn="just" rtl="0">
              <a:buFont typeface="Wingdings" pitchFamily="2" charset="2"/>
              <a:buNone/>
              <a:defRPr/>
            </a:pPr>
            <a:endParaRPr lang="fr-FR" sz="1000" b="1" dirty="0">
              <a:cs typeface="Times New Roman" pitchFamily="18" charset="0"/>
            </a:endParaRPr>
          </a:p>
          <a:p>
            <a:pPr lvl="2" algn="just" rtl="0">
              <a:defRPr/>
            </a:pPr>
            <a:r>
              <a:rPr lang="fr-FR" dirty="0">
                <a:ea typeface="Arial Unicode MS" pitchFamily="34" charset="-128"/>
                <a:cs typeface="Arial Unicode MS" pitchFamily="34" charset="-128"/>
              </a:rPr>
              <a:t>Le mot-clé </a:t>
            </a:r>
            <a:r>
              <a:rPr lang="fr-FR" b="1" i="1" dirty="0">
                <a:solidFill>
                  <a:schemeClr val="hlink"/>
                </a:solidFill>
                <a:effectLst>
                  <a:outerShdw blurRad="38100" dist="38100" dir="2700000" algn="tl">
                    <a:srgbClr val="000000"/>
                  </a:outerShdw>
                </a:effectLst>
                <a:ea typeface="Arial Unicode MS" pitchFamily="34" charset="-128"/>
                <a:cs typeface="Arial Unicode MS" pitchFamily="34" charset="-128"/>
              </a:rPr>
              <a:t>var</a:t>
            </a:r>
            <a:r>
              <a:rPr lang="fr-FR" dirty="0">
                <a:ea typeface="Arial Unicode MS" pitchFamily="34" charset="-128"/>
                <a:cs typeface="Arial Unicode MS" pitchFamily="34" charset="-128"/>
              </a:rPr>
              <a:t> permet de déclarer une ou plusieurs variables. </a:t>
            </a:r>
          </a:p>
          <a:p>
            <a:pPr lvl="2" algn="just" rtl="0">
              <a:buFont typeface="Wingdings" pitchFamily="2" charset="2"/>
              <a:buNone/>
              <a:defRPr/>
            </a:pPr>
            <a:endParaRPr lang="fr-FR" sz="1000" dirty="0">
              <a:ea typeface="Arial Unicode MS" pitchFamily="34" charset="-128"/>
              <a:cs typeface="Arial Unicode MS" pitchFamily="34" charset="-128"/>
            </a:endParaRPr>
          </a:p>
          <a:p>
            <a:pPr lvl="2" algn="just" rtl="0">
              <a:defRPr/>
            </a:pPr>
            <a:r>
              <a:rPr lang="fr-FR" sz="1800" dirty="0">
                <a:ea typeface="Arial Unicode MS" pitchFamily="34" charset="-128"/>
                <a:cs typeface="Arial Unicode MS" pitchFamily="34" charset="-128"/>
              </a:rPr>
              <a:t>Après la déclaration de la variable, il est possible de lui affecter une valeur par l'intermédiaire du signe d'égalité (</a:t>
            </a:r>
            <a:r>
              <a:rPr lang="fr-FR" sz="1800" i="1" dirty="0">
                <a:ea typeface="Arial Unicode MS" pitchFamily="34" charset="-128"/>
                <a:cs typeface="Arial Unicode MS" pitchFamily="34" charset="-128"/>
              </a:rPr>
              <a:t>=</a:t>
            </a:r>
            <a:r>
              <a:rPr lang="fr-FR" sz="1800" dirty="0">
                <a:ea typeface="Arial Unicode MS" pitchFamily="34" charset="-128"/>
                <a:cs typeface="Arial Unicode MS" pitchFamily="34" charset="-128"/>
              </a:rPr>
              <a:t>).</a:t>
            </a:r>
          </a:p>
          <a:p>
            <a:pPr lvl="2" algn="just" rtl="0">
              <a:buFont typeface="Wingdings" pitchFamily="2" charset="2"/>
              <a:buNone/>
              <a:defRPr/>
            </a:pPr>
            <a:endParaRPr lang="fr-FR" sz="800" dirty="0">
              <a:ea typeface="Arial Unicode MS" pitchFamily="34" charset="-128"/>
              <a:cs typeface="Arial Unicode MS" pitchFamily="34" charset="-128"/>
            </a:endParaRPr>
          </a:p>
          <a:p>
            <a:pPr lvl="2" algn="just" rtl="0">
              <a:defRPr/>
            </a:pPr>
            <a:r>
              <a:rPr lang="fr-FR" dirty="0">
                <a:ea typeface="Arial Unicode MS" pitchFamily="34" charset="-128"/>
                <a:cs typeface="Arial Unicode MS" pitchFamily="34" charset="-128"/>
              </a:rPr>
              <a:t>Si une valeur est affectée à une variable sans que cette dernière ne soit déclarée, alors </a:t>
            </a:r>
            <a:r>
              <a:rPr lang="fr-FR" dirty="0" err="1">
                <a:ea typeface="Arial Unicode MS" pitchFamily="34" charset="-128"/>
                <a:cs typeface="Arial Unicode MS" pitchFamily="34" charset="-128"/>
              </a:rPr>
              <a:t>Javascript</a:t>
            </a:r>
            <a:r>
              <a:rPr lang="fr-FR" dirty="0">
                <a:ea typeface="Arial Unicode MS" pitchFamily="34" charset="-128"/>
                <a:cs typeface="Arial Unicode MS" pitchFamily="34" charset="-128"/>
              </a:rPr>
              <a:t> la déclare automatiquement. </a:t>
            </a:r>
          </a:p>
        </p:txBody>
      </p:sp>
      <p:sp>
        <p:nvSpPr>
          <p:cNvPr id="15364" name="Text Box 4"/>
          <p:cNvSpPr txBox="1">
            <a:spLocks noChangeArrowheads="1"/>
          </p:cNvSpPr>
          <p:nvPr/>
        </p:nvSpPr>
        <p:spPr bwMode="auto">
          <a:xfrm>
            <a:off x="7836595" y="1740872"/>
            <a:ext cx="3370385" cy="3416320"/>
          </a:xfrm>
          <a:prstGeom prst="rect">
            <a:avLst/>
          </a:prstGeom>
          <a:solidFill>
            <a:srgbClr val="FFFFFF"/>
          </a:solidFill>
          <a:ln w="12700">
            <a:solidFill>
              <a:schemeClr val="hlink"/>
            </a:solidFill>
            <a:miter lim="800000"/>
            <a:headEnd/>
            <a:tailEnd/>
          </a:ln>
        </p:spPr>
        <p:txBody>
          <a:bodyPr>
            <a:spAutoFit/>
          </a:bodyPr>
          <a:lstStyle/>
          <a:p>
            <a:r>
              <a:rPr lang="fr-FR" dirty="0">
                <a:solidFill>
                  <a:srgbClr val="6600CC"/>
                </a:solidFill>
                <a:latin typeface="Arial Unicode MS" pitchFamily="34" charset="-128"/>
                <a:ea typeface="Arial Unicode MS" pitchFamily="34" charset="-128"/>
                <a:cs typeface="Arial Unicode MS" pitchFamily="34" charset="-128"/>
              </a:rPr>
              <a:t>//Déclaration de </a:t>
            </a:r>
            <a:r>
              <a:rPr lang="fr-FR" i="1" dirty="0">
                <a:solidFill>
                  <a:srgbClr val="6600CC"/>
                </a:solidFill>
                <a:latin typeface="Arial Unicode MS" pitchFamily="34" charset="-128"/>
                <a:ea typeface="Arial Unicode MS" pitchFamily="34" charset="-128"/>
                <a:cs typeface="Arial Unicode MS" pitchFamily="34" charset="-128"/>
              </a:rPr>
              <a:t>i</a:t>
            </a:r>
            <a:r>
              <a:rPr lang="fr-FR" dirty="0">
                <a:solidFill>
                  <a:srgbClr val="6600CC"/>
                </a:solidFill>
                <a:latin typeface="Arial Unicode MS" pitchFamily="34" charset="-128"/>
                <a:ea typeface="Arial Unicode MS" pitchFamily="34" charset="-128"/>
                <a:cs typeface="Arial Unicode MS" pitchFamily="34" charset="-128"/>
              </a:rPr>
              <a:t>, de </a:t>
            </a:r>
            <a:r>
              <a:rPr lang="fr-FR" i="1" dirty="0">
                <a:solidFill>
                  <a:srgbClr val="6600CC"/>
                </a:solidFill>
                <a:latin typeface="Arial Unicode MS" pitchFamily="34" charset="-128"/>
                <a:ea typeface="Arial Unicode MS" pitchFamily="34" charset="-128"/>
                <a:cs typeface="Arial Unicode MS" pitchFamily="34" charset="-128"/>
              </a:rPr>
              <a:t>j</a:t>
            </a:r>
            <a:r>
              <a:rPr lang="fr-FR" dirty="0">
                <a:solidFill>
                  <a:srgbClr val="6600CC"/>
                </a:solidFill>
                <a:latin typeface="Arial Unicode MS" pitchFamily="34" charset="-128"/>
                <a:ea typeface="Arial Unicode MS" pitchFamily="34" charset="-128"/>
                <a:cs typeface="Arial Unicode MS" pitchFamily="34" charset="-128"/>
              </a:rPr>
              <a:t> et de </a:t>
            </a:r>
            <a:r>
              <a:rPr lang="fr-FR" i="1" dirty="0">
                <a:solidFill>
                  <a:srgbClr val="6600CC"/>
                </a:solidFill>
                <a:latin typeface="Arial Unicode MS" pitchFamily="34" charset="-128"/>
                <a:ea typeface="Arial Unicode MS" pitchFamily="34" charset="-128"/>
                <a:cs typeface="Arial Unicode MS" pitchFamily="34" charset="-128"/>
              </a:rPr>
              <a:t>k</a:t>
            </a:r>
            <a:r>
              <a:rPr lang="fr-FR" dirty="0">
                <a:solidFill>
                  <a:srgbClr val="6600CC"/>
                </a:solidFill>
                <a:latin typeface="Arial Unicode MS" pitchFamily="34" charset="-128"/>
                <a:ea typeface="Arial Unicode MS" pitchFamily="34" charset="-128"/>
                <a:cs typeface="Arial Unicode MS" pitchFamily="34" charset="-128"/>
              </a:rPr>
              <a:t>.</a:t>
            </a:r>
          </a:p>
          <a:p>
            <a:r>
              <a:rPr lang="en-GB" dirty="0" err="1">
                <a:latin typeface="Arial Unicode MS" pitchFamily="34" charset="-128"/>
                <a:ea typeface="Arial Unicode MS" pitchFamily="34" charset="-128"/>
                <a:cs typeface="Arial Unicode MS" pitchFamily="34" charset="-128"/>
              </a:rPr>
              <a:t>var</a:t>
            </a:r>
            <a:r>
              <a:rPr lang="en-GB" dirty="0">
                <a:latin typeface="Arial Unicode MS" pitchFamily="34" charset="-128"/>
                <a:ea typeface="Arial Unicode MS" pitchFamily="34" charset="-128"/>
                <a:cs typeface="Arial Unicode MS" pitchFamily="34" charset="-128"/>
              </a:rPr>
              <a:t> </a:t>
            </a:r>
            <a:r>
              <a:rPr lang="en-GB" dirty="0" err="1">
                <a:latin typeface="Arial Unicode MS" pitchFamily="34" charset="-128"/>
                <a:ea typeface="Arial Unicode MS" pitchFamily="34" charset="-128"/>
                <a:cs typeface="Arial Unicode MS" pitchFamily="34" charset="-128"/>
              </a:rPr>
              <a:t>i</a:t>
            </a:r>
            <a:r>
              <a:rPr lang="en-GB" dirty="0">
                <a:latin typeface="Arial Unicode MS" pitchFamily="34" charset="-128"/>
                <a:ea typeface="Arial Unicode MS" pitchFamily="34" charset="-128"/>
                <a:cs typeface="Arial Unicode MS" pitchFamily="34" charset="-128"/>
              </a:rPr>
              <a:t>, j, k;</a:t>
            </a:r>
          </a:p>
          <a:p>
            <a:endParaRPr lang="en-GB" dirty="0">
              <a:latin typeface="Arial Unicode MS" pitchFamily="34" charset="-128"/>
              <a:ea typeface="Arial Unicode MS" pitchFamily="34" charset="-128"/>
              <a:cs typeface="Arial Unicode MS" pitchFamily="34" charset="-128"/>
            </a:endParaRPr>
          </a:p>
          <a:p>
            <a:r>
              <a:rPr lang="en-GB" dirty="0">
                <a:latin typeface="Arial Unicode MS" pitchFamily="34" charset="-128"/>
                <a:ea typeface="Arial Unicode MS" pitchFamily="34" charset="-128"/>
                <a:cs typeface="Arial Unicode MS" pitchFamily="34" charset="-128"/>
              </a:rPr>
              <a:t> </a:t>
            </a:r>
            <a:r>
              <a:rPr lang="fr-FR" dirty="0">
                <a:solidFill>
                  <a:srgbClr val="6600CC"/>
                </a:solidFill>
                <a:latin typeface="Arial Unicode MS" pitchFamily="34" charset="-128"/>
                <a:ea typeface="Arial Unicode MS" pitchFamily="34" charset="-128"/>
                <a:cs typeface="Arial Unicode MS" pitchFamily="34" charset="-128"/>
              </a:rPr>
              <a:t>//Affectation de </a:t>
            </a:r>
            <a:r>
              <a:rPr lang="fr-FR" i="1" dirty="0">
                <a:solidFill>
                  <a:srgbClr val="6600CC"/>
                </a:solidFill>
                <a:latin typeface="Arial Unicode MS" pitchFamily="34" charset="-128"/>
                <a:ea typeface="Arial Unicode MS" pitchFamily="34" charset="-128"/>
                <a:cs typeface="Arial Unicode MS" pitchFamily="34" charset="-128"/>
              </a:rPr>
              <a:t>i</a:t>
            </a:r>
            <a:r>
              <a:rPr lang="fr-FR" dirty="0">
                <a:solidFill>
                  <a:srgbClr val="6600CC"/>
                </a:solidFill>
                <a:latin typeface="Arial Unicode MS" pitchFamily="34" charset="-128"/>
                <a:ea typeface="Arial Unicode MS" pitchFamily="34" charset="-128"/>
                <a:cs typeface="Arial Unicode MS" pitchFamily="34" charset="-128"/>
              </a:rPr>
              <a:t>.</a:t>
            </a:r>
          </a:p>
          <a:p>
            <a:r>
              <a:rPr lang="fr-FR" dirty="0">
                <a:latin typeface="Arial Unicode MS" pitchFamily="34" charset="-128"/>
                <a:ea typeface="Arial Unicode MS" pitchFamily="34" charset="-128"/>
                <a:cs typeface="Arial Unicode MS" pitchFamily="34" charset="-128"/>
              </a:rPr>
              <a:t>i = 1; </a:t>
            </a:r>
          </a:p>
          <a:p>
            <a:r>
              <a:rPr lang="fr-FR" dirty="0">
                <a:solidFill>
                  <a:srgbClr val="6600CC"/>
                </a:solidFill>
                <a:latin typeface="Arial Unicode MS" pitchFamily="34" charset="-128"/>
                <a:ea typeface="Arial Unicode MS" pitchFamily="34" charset="-128"/>
                <a:cs typeface="Arial Unicode MS" pitchFamily="34" charset="-128"/>
              </a:rPr>
              <a:t>//Déclaration et affectation de </a:t>
            </a:r>
            <a:r>
              <a:rPr lang="fr-FR" i="1" dirty="0">
                <a:solidFill>
                  <a:srgbClr val="6600CC"/>
                </a:solidFill>
                <a:latin typeface="Arial Unicode MS" pitchFamily="34" charset="-128"/>
                <a:ea typeface="Arial Unicode MS" pitchFamily="34" charset="-128"/>
                <a:cs typeface="Arial Unicode MS" pitchFamily="34" charset="-128"/>
              </a:rPr>
              <a:t>prix</a:t>
            </a:r>
            <a:r>
              <a:rPr lang="fr-FR" dirty="0">
                <a:solidFill>
                  <a:srgbClr val="6600CC"/>
                </a:solidFill>
                <a:latin typeface="Arial Unicode MS" pitchFamily="34" charset="-128"/>
                <a:ea typeface="Arial Unicode MS" pitchFamily="34" charset="-128"/>
                <a:cs typeface="Arial Unicode MS" pitchFamily="34" charset="-128"/>
              </a:rPr>
              <a:t>.</a:t>
            </a:r>
          </a:p>
          <a:p>
            <a:r>
              <a:rPr lang="fr-FR" dirty="0">
                <a:latin typeface="Arial Unicode MS" pitchFamily="34" charset="-128"/>
                <a:ea typeface="Arial Unicode MS" pitchFamily="34" charset="-128"/>
                <a:cs typeface="Arial Unicode MS" pitchFamily="34" charset="-128"/>
              </a:rPr>
              <a:t>var prix = 0; </a:t>
            </a:r>
          </a:p>
          <a:p>
            <a:endParaRPr lang="fr-FR" dirty="0">
              <a:latin typeface="Arial Unicode MS" pitchFamily="34" charset="-128"/>
              <a:ea typeface="Arial Unicode MS" pitchFamily="34" charset="-128"/>
              <a:cs typeface="Arial Unicode MS" pitchFamily="34" charset="-128"/>
            </a:endParaRPr>
          </a:p>
          <a:p>
            <a:r>
              <a:rPr lang="fr-FR" dirty="0">
                <a:solidFill>
                  <a:srgbClr val="6600CC"/>
                </a:solidFill>
                <a:latin typeface="Arial Unicode MS" pitchFamily="34" charset="-128"/>
                <a:ea typeface="Arial Unicode MS" pitchFamily="34" charset="-128"/>
                <a:cs typeface="Arial Unicode MS" pitchFamily="34" charset="-128"/>
              </a:rPr>
              <a:t>//Déclaration et affectation de </a:t>
            </a:r>
            <a:r>
              <a:rPr lang="fr-FR" i="1" dirty="0" err="1">
                <a:solidFill>
                  <a:srgbClr val="6600CC"/>
                </a:solidFill>
                <a:latin typeface="Arial Unicode MS" pitchFamily="34" charset="-128"/>
                <a:ea typeface="Arial Unicode MS" pitchFamily="34" charset="-128"/>
                <a:cs typeface="Arial Unicode MS" pitchFamily="34" charset="-128"/>
              </a:rPr>
              <a:t>caractere</a:t>
            </a:r>
            <a:endParaRPr lang="fr-FR" i="1" dirty="0">
              <a:solidFill>
                <a:srgbClr val="6600CC"/>
              </a:solidFill>
              <a:latin typeface="Arial Unicode MS" pitchFamily="34" charset="-128"/>
              <a:ea typeface="Arial Unicode MS" pitchFamily="34" charset="-128"/>
              <a:cs typeface="Arial Unicode MS" pitchFamily="34" charset="-128"/>
            </a:endParaRPr>
          </a:p>
          <a:p>
            <a:r>
              <a:rPr lang="fr-FR" dirty="0">
                <a:cs typeface="Times New Roman" pitchFamily="18" charset="0"/>
              </a:rPr>
              <a:t>var </a:t>
            </a:r>
            <a:r>
              <a:rPr lang="fr-FR" dirty="0" err="1">
                <a:cs typeface="Times New Roman" pitchFamily="18" charset="0"/>
              </a:rPr>
              <a:t>caractere</a:t>
            </a:r>
            <a:r>
              <a:rPr lang="fr-FR" dirty="0">
                <a:cs typeface="Times New Roman" pitchFamily="18" charset="0"/>
              </a:rPr>
              <a:t> = ["a", "b", "c"];</a:t>
            </a:r>
            <a:r>
              <a:rPr lang="fr-FR" dirty="0"/>
              <a:t> </a:t>
            </a:r>
          </a:p>
        </p:txBody>
      </p:sp>
    </p:spTree>
    <p:extLst>
      <p:ext uri="{BB962C8B-B14F-4D97-AF65-F5344CB8AC3E}">
        <p14:creationId xmlns:p14="http://schemas.microsoft.com/office/powerpoint/2010/main" val="2695218142"/>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2"/>
          <p:cNvSpPr>
            <a:spLocks noGrp="1" noChangeArrowheads="1"/>
          </p:cNvSpPr>
          <p:nvPr>
            <p:ph type="title"/>
          </p:nvPr>
        </p:nvSpPr>
        <p:spPr>
          <a:xfrm>
            <a:off x="1966883" y="285728"/>
            <a:ext cx="8229600" cy="857256"/>
          </a:xfrm>
        </p:spPr>
        <p:txBody>
          <a:bodyPr/>
          <a:lstStyle/>
          <a:p>
            <a:pPr>
              <a:defRPr/>
            </a:pPr>
            <a:r>
              <a:rPr lang="fr-FR" dirty="0">
                <a:ea typeface="Arial Unicode MS" pitchFamily="34" charset="-128"/>
                <a:cs typeface="Arial Unicode MS" pitchFamily="34" charset="-128"/>
              </a:rPr>
              <a:t>Les variables</a:t>
            </a:r>
            <a:endParaRPr lang="fr-FR" dirty="0"/>
          </a:p>
        </p:txBody>
      </p:sp>
      <p:sp>
        <p:nvSpPr>
          <p:cNvPr id="1429507" name="Rectangle 3"/>
          <p:cNvSpPr>
            <a:spLocks noGrp="1" noChangeArrowheads="1"/>
          </p:cNvSpPr>
          <p:nvPr>
            <p:ph idx="1"/>
          </p:nvPr>
        </p:nvSpPr>
        <p:spPr>
          <a:xfrm>
            <a:off x="2030384" y="1447800"/>
            <a:ext cx="8382059" cy="4800600"/>
          </a:xfrm>
        </p:spPr>
        <p:txBody>
          <a:bodyPr>
            <a:normAutofit fontScale="92500" lnSpcReduction="10000"/>
          </a:bodyPr>
          <a:lstStyle/>
          <a:p>
            <a:pPr algn="l" rtl="0">
              <a:lnSpc>
                <a:spcPct val="90000"/>
              </a:lnSpc>
              <a:defRPr/>
            </a:pPr>
            <a:r>
              <a:rPr lang="fr-FR" b="1" dirty="0">
                <a:latin typeface="Arial Unicode MS" pitchFamily="34" charset="-128"/>
                <a:ea typeface="Arial Unicode MS" pitchFamily="34" charset="-128"/>
                <a:cs typeface="Arial Unicode MS" pitchFamily="34" charset="-128"/>
              </a:rPr>
              <a:t>Contraintes concernant les noms de variables</a:t>
            </a:r>
            <a:r>
              <a:rPr lang="fr-FR" dirty="0">
                <a:latin typeface="Arial Unicode MS" pitchFamily="34" charset="-128"/>
                <a:ea typeface="Arial Unicode MS" pitchFamily="34" charset="-128"/>
                <a:cs typeface="Arial Unicode MS" pitchFamily="34" charset="-128"/>
              </a:rPr>
              <a:t> </a:t>
            </a:r>
          </a:p>
          <a:p>
            <a:pPr lvl="1" algn="l" rtl="0">
              <a:lnSpc>
                <a:spcPct val="90000"/>
              </a:lnSpc>
              <a:defRPr/>
            </a:pPr>
            <a:r>
              <a:rPr lang="fr-FR" dirty="0">
                <a:latin typeface="Arial Unicode MS" pitchFamily="34" charset="-128"/>
                <a:ea typeface="Arial Unicode MS" pitchFamily="34" charset="-128"/>
                <a:cs typeface="Arial Unicode MS" pitchFamily="34" charset="-128"/>
              </a:rPr>
              <a:t>Les noms de variables ne peuvent contenir que des lettres, chiffres, ou le caractère "_" (</a:t>
            </a:r>
            <a:r>
              <a:rPr lang="fr-FR" dirty="0" err="1">
                <a:latin typeface="Arial Unicode MS" pitchFamily="34" charset="-128"/>
                <a:ea typeface="Arial Unicode MS" pitchFamily="34" charset="-128"/>
                <a:cs typeface="Arial Unicode MS" pitchFamily="34" charset="-128"/>
              </a:rPr>
              <a:t>underscore</a:t>
            </a:r>
            <a:r>
              <a:rPr lang="fr-FR" dirty="0">
                <a:latin typeface="Arial Unicode MS" pitchFamily="34" charset="-128"/>
                <a:ea typeface="Arial Unicode MS" pitchFamily="34" charset="-128"/>
                <a:cs typeface="Arial Unicode MS" pitchFamily="34" charset="-128"/>
              </a:rPr>
              <a:t>) </a:t>
            </a:r>
          </a:p>
          <a:p>
            <a:pPr lvl="3" algn="l" rtl="0">
              <a:lnSpc>
                <a:spcPct val="90000"/>
              </a:lnSpc>
              <a:defRPr/>
            </a:pPr>
            <a:r>
              <a:rPr lang="fr-FR" i="1" dirty="0" err="1">
                <a:solidFill>
                  <a:srgbClr val="990000"/>
                </a:solidFill>
                <a:latin typeface="Arial Unicode MS" pitchFamily="34" charset="-128"/>
                <a:ea typeface="Arial Unicode MS" pitchFamily="34" charset="-128"/>
                <a:cs typeface="Arial Unicode MS" pitchFamily="34" charset="-128"/>
              </a:rPr>
              <a:t>Mon_Prenom</a:t>
            </a:r>
            <a:r>
              <a:rPr lang="fr-FR" dirty="0">
                <a:latin typeface="Arial Unicode MS" pitchFamily="34" charset="-128"/>
                <a:ea typeface="Arial Unicode MS" pitchFamily="34" charset="-128"/>
                <a:cs typeface="Arial Unicode MS" pitchFamily="34" charset="-128"/>
              </a:rPr>
              <a:t> est un nom valide </a:t>
            </a:r>
          </a:p>
          <a:p>
            <a:pPr lvl="3" algn="l" rtl="0">
              <a:lnSpc>
                <a:spcPct val="90000"/>
              </a:lnSpc>
              <a:buFontTx/>
              <a:buNone/>
              <a:defRPr/>
            </a:pPr>
            <a:endParaRPr lang="fr-FR" sz="800" dirty="0">
              <a:latin typeface="Arial Unicode MS" pitchFamily="34" charset="-128"/>
              <a:ea typeface="Arial Unicode MS" pitchFamily="34" charset="-128"/>
              <a:cs typeface="Arial Unicode MS" pitchFamily="34" charset="-128"/>
            </a:endParaRPr>
          </a:p>
          <a:p>
            <a:pPr lvl="1" algn="l" rtl="0">
              <a:lnSpc>
                <a:spcPct val="90000"/>
              </a:lnSpc>
              <a:defRPr/>
            </a:pPr>
            <a:r>
              <a:rPr lang="fr-FR" dirty="0">
                <a:latin typeface="Arial Unicode MS" pitchFamily="34" charset="-128"/>
                <a:ea typeface="Arial Unicode MS" pitchFamily="34" charset="-128"/>
                <a:cs typeface="Arial Unicode MS" pitchFamily="34" charset="-128"/>
              </a:rPr>
              <a:t>Les caractères spéciaux et accentués sont interdits (é, à, ç, ï, etc..) </a:t>
            </a:r>
          </a:p>
          <a:p>
            <a:pPr lvl="3" algn="l" rtl="0">
              <a:lnSpc>
                <a:spcPct val="90000"/>
              </a:lnSpc>
              <a:defRPr/>
            </a:pPr>
            <a:r>
              <a:rPr lang="fr-FR" i="1" dirty="0" err="1">
                <a:solidFill>
                  <a:srgbClr val="990000"/>
                </a:solidFill>
                <a:latin typeface="Arial Unicode MS" pitchFamily="34" charset="-128"/>
                <a:ea typeface="Arial Unicode MS" pitchFamily="34" charset="-128"/>
                <a:cs typeface="Arial Unicode MS" pitchFamily="34" charset="-128"/>
              </a:rPr>
              <a:t>Mon_Prénom</a:t>
            </a:r>
            <a:r>
              <a:rPr lang="fr-FR" dirty="0">
                <a:solidFill>
                  <a:srgbClr val="000000"/>
                </a:solidFill>
                <a:latin typeface="Arial Unicode MS" pitchFamily="34" charset="-128"/>
                <a:ea typeface="Arial Unicode MS" pitchFamily="34" charset="-128"/>
                <a:cs typeface="Arial Unicode MS" pitchFamily="34" charset="-128"/>
              </a:rPr>
              <a:t> n'est pas un nom valide. Il y a un caractère accentué.</a:t>
            </a:r>
            <a:r>
              <a:rPr lang="fr-FR" dirty="0">
                <a:latin typeface="Arial Unicode MS" pitchFamily="34" charset="-128"/>
                <a:ea typeface="Arial Unicode MS" pitchFamily="34" charset="-128"/>
                <a:cs typeface="Arial Unicode MS" pitchFamily="34" charset="-128"/>
              </a:rPr>
              <a:t> </a:t>
            </a:r>
          </a:p>
          <a:p>
            <a:pPr lvl="3" algn="l" rtl="0">
              <a:lnSpc>
                <a:spcPct val="90000"/>
              </a:lnSpc>
              <a:buFontTx/>
              <a:buNone/>
              <a:defRPr/>
            </a:pPr>
            <a:endParaRPr lang="fr-FR" sz="800" dirty="0">
              <a:latin typeface="Arial Unicode MS" pitchFamily="34" charset="-128"/>
              <a:ea typeface="Arial Unicode MS" pitchFamily="34" charset="-128"/>
              <a:cs typeface="Arial Unicode MS" pitchFamily="34" charset="-128"/>
            </a:endParaRPr>
          </a:p>
          <a:p>
            <a:pPr lvl="1" algn="l" rtl="0">
              <a:lnSpc>
                <a:spcPct val="90000"/>
              </a:lnSpc>
              <a:defRPr/>
            </a:pPr>
            <a:r>
              <a:rPr lang="fr-FR" dirty="0">
                <a:latin typeface="Arial Unicode MS" pitchFamily="34" charset="-128"/>
                <a:ea typeface="Arial Unicode MS" pitchFamily="34" charset="-128"/>
                <a:cs typeface="Arial Unicode MS" pitchFamily="34" charset="-128"/>
              </a:rPr>
              <a:t>Les majuscules et les minuscules ont leur importance. </a:t>
            </a:r>
          </a:p>
          <a:p>
            <a:pPr lvl="3" algn="l" rtl="0">
              <a:lnSpc>
                <a:spcPct val="90000"/>
              </a:lnSpc>
              <a:defRPr/>
            </a:pPr>
            <a:r>
              <a:rPr lang="fr-FR" i="1" dirty="0" err="1">
                <a:solidFill>
                  <a:srgbClr val="990000"/>
                </a:solidFill>
                <a:latin typeface="Arial Unicode MS" pitchFamily="34" charset="-128"/>
                <a:ea typeface="Arial Unicode MS" pitchFamily="34" charset="-128"/>
                <a:cs typeface="Arial Unicode MS" pitchFamily="34" charset="-128"/>
              </a:rPr>
              <a:t>MonPrenom</a:t>
            </a:r>
            <a:r>
              <a:rPr lang="fr-FR" dirty="0">
                <a:latin typeface="Arial Unicode MS" pitchFamily="34" charset="-128"/>
                <a:ea typeface="Arial Unicode MS" pitchFamily="34" charset="-128"/>
                <a:cs typeface="Arial Unicode MS" pitchFamily="34" charset="-128"/>
              </a:rPr>
              <a:t> est différent de </a:t>
            </a:r>
            <a:r>
              <a:rPr lang="fr-FR" i="1" dirty="0" err="1">
                <a:solidFill>
                  <a:srgbClr val="990000"/>
                </a:solidFill>
                <a:latin typeface="Arial Unicode MS" pitchFamily="34" charset="-128"/>
                <a:ea typeface="Arial Unicode MS" pitchFamily="34" charset="-128"/>
                <a:cs typeface="Arial Unicode MS" pitchFamily="34" charset="-128"/>
              </a:rPr>
              <a:t>Monprenom</a:t>
            </a:r>
            <a:r>
              <a:rPr lang="fr-FR" dirty="0">
                <a:latin typeface="Arial Unicode MS" pitchFamily="34" charset="-128"/>
                <a:ea typeface="Arial Unicode MS" pitchFamily="34" charset="-128"/>
                <a:cs typeface="Arial Unicode MS" pitchFamily="34" charset="-128"/>
              </a:rPr>
              <a:t>. </a:t>
            </a:r>
          </a:p>
          <a:p>
            <a:pPr lvl="3" algn="l" rtl="0">
              <a:lnSpc>
                <a:spcPct val="90000"/>
              </a:lnSpc>
              <a:buFontTx/>
              <a:buNone/>
              <a:defRPr/>
            </a:pPr>
            <a:endParaRPr lang="fr-FR" sz="800" dirty="0">
              <a:latin typeface="Arial Unicode MS" pitchFamily="34" charset="-128"/>
              <a:ea typeface="Arial Unicode MS" pitchFamily="34" charset="-128"/>
              <a:cs typeface="Arial Unicode MS" pitchFamily="34" charset="-128"/>
            </a:endParaRPr>
          </a:p>
          <a:p>
            <a:pPr lvl="1" algn="l" rtl="0">
              <a:lnSpc>
                <a:spcPct val="90000"/>
              </a:lnSpc>
              <a:defRPr/>
            </a:pPr>
            <a:r>
              <a:rPr lang="fr-FR" dirty="0">
                <a:latin typeface="Arial Unicode MS" pitchFamily="34" charset="-128"/>
                <a:ea typeface="Arial Unicode MS" pitchFamily="34" charset="-128"/>
                <a:cs typeface="Arial Unicode MS" pitchFamily="34" charset="-128"/>
              </a:rPr>
              <a:t>Un nom de variable ne peut contenir d'espaces. </a:t>
            </a:r>
          </a:p>
          <a:p>
            <a:pPr lvl="3" algn="l" rtl="0">
              <a:lnSpc>
                <a:spcPct val="90000"/>
              </a:lnSpc>
              <a:defRPr/>
            </a:pPr>
            <a:r>
              <a:rPr lang="fr-FR" i="1" dirty="0">
                <a:solidFill>
                  <a:srgbClr val="990000"/>
                </a:solidFill>
                <a:latin typeface="Arial Unicode MS" pitchFamily="34" charset="-128"/>
                <a:ea typeface="Arial Unicode MS" pitchFamily="34" charset="-128"/>
                <a:cs typeface="Arial Unicode MS" pitchFamily="34" charset="-128"/>
              </a:rPr>
              <a:t>Mon </a:t>
            </a:r>
            <a:r>
              <a:rPr lang="fr-FR" i="1" dirty="0" err="1">
                <a:solidFill>
                  <a:srgbClr val="990000"/>
                </a:solidFill>
                <a:latin typeface="Arial Unicode MS" pitchFamily="34" charset="-128"/>
                <a:ea typeface="Arial Unicode MS" pitchFamily="34" charset="-128"/>
                <a:cs typeface="Arial Unicode MS" pitchFamily="34" charset="-128"/>
              </a:rPr>
              <a:t>Prenom</a:t>
            </a:r>
            <a:r>
              <a:rPr lang="fr-FR" dirty="0">
                <a:latin typeface="Arial Unicode MS" pitchFamily="34" charset="-128"/>
                <a:ea typeface="Arial Unicode MS" pitchFamily="34" charset="-128"/>
                <a:cs typeface="Arial Unicode MS" pitchFamily="34" charset="-128"/>
              </a:rPr>
              <a:t> n'est pas un nom de variable correct. Il y a un espace.</a:t>
            </a:r>
          </a:p>
          <a:p>
            <a:pPr lvl="3" algn="l" rtl="0">
              <a:lnSpc>
                <a:spcPct val="90000"/>
              </a:lnSpc>
              <a:buFontTx/>
              <a:buNone/>
              <a:defRPr/>
            </a:pPr>
            <a:r>
              <a:rPr lang="fr-FR" sz="800" dirty="0">
                <a:latin typeface="Arial Unicode MS" pitchFamily="34" charset="-128"/>
                <a:ea typeface="Arial Unicode MS" pitchFamily="34" charset="-128"/>
                <a:cs typeface="Arial Unicode MS" pitchFamily="34" charset="-128"/>
              </a:rPr>
              <a:t> </a:t>
            </a:r>
          </a:p>
          <a:p>
            <a:pPr lvl="1" algn="l" rtl="0">
              <a:lnSpc>
                <a:spcPct val="90000"/>
              </a:lnSpc>
              <a:defRPr/>
            </a:pPr>
            <a:r>
              <a:rPr lang="fr-FR" dirty="0">
                <a:latin typeface="Arial Unicode MS" pitchFamily="34" charset="-128"/>
                <a:ea typeface="Arial Unicode MS" pitchFamily="34" charset="-128"/>
                <a:cs typeface="Arial Unicode MS" pitchFamily="34" charset="-128"/>
              </a:rPr>
              <a:t>Les mots réservés JavaScript ne peuvent être utilisés comme noms de variable.</a:t>
            </a:r>
          </a:p>
        </p:txBody>
      </p:sp>
    </p:spTree>
    <p:extLst>
      <p:ext uri="{BB962C8B-B14F-4D97-AF65-F5344CB8AC3E}">
        <p14:creationId xmlns:p14="http://schemas.microsoft.com/office/powerpoint/2010/main" val="1542102127"/>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6" name="Rectangle 2"/>
          <p:cNvSpPr>
            <a:spLocks noGrp="1" noChangeArrowheads="1"/>
          </p:cNvSpPr>
          <p:nvPr>
            <p:ph type="title"/>
          </p:nvPr>
        </p:nvSpPr>
        <p:spPr>
          <a:xfrm>
            <a:off x="1903383" y="357166"/>
            <a:ext cx="8229600" cy="714380"/>
          </a:xfrm>
        </p:spPr>
        <p:txBody>
          <a:bodyPr>
            <a:normAutofit/>
          </a:bodyPr>
          <a:lstStyle/>
          <a:p>
            <a:pPr>
              <a:defRPr/>
            </a:pPr>
            <a:r>
              <a:rPr lang="fr-FR" dirty="0">
                <a:cs typeface="Times New Roman" pitchFamily="18" charset="0"/>
              </a:rPr>
              <a:t>Les variables</a:t>
            </a:r>
            <a:endParaRPr lang="fr-FR" dirty="0"/>
          </a:p>
        </p:txBody>
      </p:sp>
      <p:sp>
        <p:nvSpPr>
          <p:cNvPr id="1444867" name="Rectangle 3"/>
          <p:cNvSpPr>
            <a:spLocks noGrp="1" noChangeArrowheads="1"/>
          </p:cNvSpPr>
          <p:nvPr>
            <p:ph idx="1"/>
          </p:nvPr>
        </p:nvSpPr>
        <p:spPr>
          <a:xfrm>
            <a:off x="2030385" y="1357298"/>
            <a:ext cx="8212015" cy="5114940"/>
          </a:xfrm>
        </p:spPr>
        <p:txBody>
          <a:bodyPr>
            <a:normAutofit fontScale="92500" lnSpcReduction="10000"/>
          </a:bodyPr>
          <a:lstStyle/>
          <a:p>
            <a:pPr algn="l" rtl="0">
              <a:lnSpc>
                <a:spcPct val="90000"/>
              </a:lnSpc>
              <a:defRPr/>
            </a:pPr>
            <a:r>
              <a:rPr lang="fr-FR" sz="2000" dirty="0">
                <a:latin typeface="Arial Unicode MS" pitchFamily="34" charset="-128"/>
                <a:ea typeface="Arial Unicode MS" pitchFamily="34" charset="-128"/>
                <a:cs typeface="Arial Unicode MS" pitchFamily="34" charset="-128"/>
              </a:rPr>
              <a:t>Le type d’une variable dépend de la valeur stockée dans cette variable. </a:t>
            </a:r>
            <a:r>
              <a:rPr lang="fr-FR" sz="2000" b="1" dirty="0">
                <a:latin typeface="Arial Unicode MS" pitchFamily="34" charset="-128"/>
                <a:ea typeface="Arial Unicode MS" pitchFamily="34" charset="-128"/>
                <a:cs typeface="Arial Unicode MS" pitchFamily="34" charset="-128"/>
              </a:rPr>
              <a:t>Pas de déclaration de type.</a:t>
            </a:r>
            <a:endParaRPr lang="fr-FR" dirty="0">
              <a:latin typeface="Arial Unicode MS" pitchFamily="34" charset="-128"/>
              <a:ea typeface="Arial Unicode MS" pitchFamily="34" charset="-128"/>
              <a:cs typeface="Arial Unicode MS" pitchFamily="34" charset="-128"/>
            </a:endParaRPr>
          </a:p>
          <a:p>
            <a:pPr lvl="2" algn="l" rtl="0">
              <a:lnSpc>
                <a:spcPct val="90000"/>
              </a:lnSpc>
              <a:defRPr/>
            </a:pPr>
            <a:r>
              <a:rPr lang="fr-FR" sz="1800" dirty="0">
                <a:latin typeface="Arial Unicode MS" pitchFamily="34" charset="-128"/>
                <a:ea typeface="Arial Unicode MS" pitchFamily="34" charset="-128"/>
                <a:cs typeface="Arial Unicode MS" pitchFamily="34" charset="-128"/>
              </a:rPr>
              <a:t>Exemple </a:t>
            </a:r>
            <a:br>
              <a:rPr lang="fr-FR" sz="1800" dirty="0">
                <a:latin typeface="Arial Unicode MS" pitchFamily="34" charset="-128"/>
                <a:ea typeface="Arial Unicode MS" pitchFamily="34" charset="-128"/>
                <a:cs typeface="Arial Unicode MS" pitchFamily="34" charset="-128"/>
              </a:rPr>
            </a:br>
            <a:r>
              <a:rPr lang="fr-FR" sz="1800" dirty="0">
                <a:latin typeface="Arial Unicode MS" pitchFamily="34" charset="-128"/>
                <a:ea typeface="Arial Unicode MS" pitchFamily="34" charset="-128"/>
                <a:cs typeface="Arial Unicode MS" pitchFamily="34" charset="-128"/>
              </a:rPr>
              <a:t>var </a:t>
            </a:r>
            <a:r>
              <a:rPr lang="fr-FR" sz="1800" dirty="0" err="1">
                <a:latin typeface="Arial Unicode MS" pitchFamily="34" charset="-128"/>
                <a:ea typeface="Arial Unicode MS" pitchFamily="34" charset="-128"/>
                <a:cs typeface="Arial Unicode MS" pitchFamily="34" charset="-128"/>
              </a:rPr>
              <a:t>maVariable</a:t>
            </a:r>
            <a:r>
              <a:rPr lang="fr-FR" sz="1800" dirty="0">
                <a:latin typeface="Arial Unicode MS" pitchFamily="34" charset="-128"/>
                <a:ea typeface="Arial Unicode MS" pitchFamily="34" charset="-128"/>
                <a:cs typeface="Arial Unicode MS" pitchFamily="34" charset="-128"/>
              </a:rPr>
              <a:t> = ‘ Philippe ’;</a:t>
            </a:r>
            <a:br>
              <a:rPr lang="fr-FR" sz="1800" dirty="0">
                <a:latin typeface="Arial Unicode MS" pitchFamily="34" charset="-128"/>
                <a:ea typeface="Arial Unicode MS" pitchFamily="34" charset="-128"/>
                <a:cs typeface="Arial Unicode MS" pitchFamily="34" charset="-128"/>
              </a:rPr>
            </a:br>
            <a:r>
              <a:rPr lang="fr-FR" sz="1800" dirty="0" err="1">
                <a:latin typeface="Arial Unicode MS" pitchFamily="34" charset="-128"/>
                <a:ea typeface="Arial Unicode MS" pitchFamily="34" charset="-128"/>
                <a:cs typeface="Arial Unicode MS" pitchFamily="34" charset="-128"/>
              </a:rPr>
              <a:t>maVariable</a:t>
            </a:r>
            <a:r>
              <a:rPr lang="fr-FR" sz="1800" dirty="0">
                <a:latin typeface="Arial Unicode MS" pitchFamily="34" charset="-128"/>
                <a:ea typeface="Arial Unicode MS" pitchFamily="34" charset="-128"/>
                <a:cs typeface="Arial Unicode MS" pitchFamily="34" charset="-128"/>
              </a:rPr>
              <a:t> =10;</a:t>
            </a:r>
          </a:p>
          <a:p>
            <a:pPr lvl="3" algn="l" rtl="0">
              <a:lnSpc>
                <a:spcPct val="90000"/>
              </a:lnSpc>
              <a:buFontTx/>
              <a:buNone/>
              <a:defRPr/>
            </a:pPr>
            <a:endParaRPr lang="fr-FR" sz="800" dirty="0">
              <a:latin typeface="Arial Unicode MS" pitchFamily="34" charset="-128"/>
              <a:ea typeface="Arial Unicode MS" pitchFamily="34" charset="-128"/>
              <a:cs typeface="Arial Unicode MS" pitchFamily="34" charset="-128"/>
            </a:endParaRPr>
          </a:p>
          <a:p>
            <a:pPr algn="l" rtl="0">
              <a:lnSpc>
                <a:spcPct val="90000"/>
              </a:lnSpc>
              <a:defRPr/>
            </a:pPr>
            <a:r>
              <a:rPr lang="fr-FR" sz="2000" dirty="0"/>
              <a:t>trois principaux types de valeurs</a:t>
            </a:r>
            <a:r>
              <a:rPr lang="fr-FR" dirty="0"/>
              <a:t> </a:t>
            </a:r>
          </a:p>
          <a:p>
            <a:pPr lvl="2" algn="l" rtl="0">
              <a:lnSpc>
                <a:spcPct val="90000"/>
              </a:lnSpc>
              <a:defRPr/>
            </a:pPr>
            <a:r>
              <a:rPr lang="fr-FR" sz="1800" dirty="0"/>
              <a:t>String</a:t>
            </a:r>
          </a:p>
          <a:p>
            <a:pPr lvl="2" algn="l" rtl="0">
              <a:lnSpc>
                <a:spcPct val="90000"/>
              </a:lnSpc>
              <a:defRPr/>
            </a:pPr>
            <a:r>
              <a:rPr lang="fr-FR" sz="1800" dirty="0" err="1"/>
              <a:t>Number</a:t>
            </a:r>
            <a:r>
              <a:rPr lang="fr-FR" sz="1800"/>
              <a:t> </a:t>
            </a:r>
            <a:r>
              <a:rPr lang="fr-FR"/>
              <a:t>:</a:t>
            </a:r>
            <a:endParaRPr lang="fr-FR" dirty="0"/>
          </a:p>
          <a:p>
            <a:pPr lvl="4" algn="l" rtl="0">
              <a:lnSpc>
                <a:spcPct val="90000"/>
              </a:lnSpc>
              <a:defRPr/>
            </a:pPr>
            <a:r>
              <a:rPr lang="fr-FR" dirty="0"/>
              <a:t>Les nombres entiers</a:t>
            </a:r>
          </a:p>
          <a:p>
            <a:pPr lvl="4" algn="l" rtl="0">
              <a:lnSpc>
                <a:spcPct val="90000"/>
              </a:lnSpc>
              <a:defRPr/>
            </a:pPr>
            <a:r>
              <a:rPr lang="fr-FR" dirty="0"/>
              <a:t>les nombres décimaux en virgule flottant</a:t>
            </a:r>
          </a:p>
          <a:p>
            <a:pPr lvl="3" algn="l" rtl="0">
              <a:lnSpc>
                <a:spcPct val="90000"/>
              </a:lnSpc>
              <a:defRPr/>
            </a:pPr>
            <a:r>
              <a:rPr lang="fr-FR" dirty="0"/>
              <a:t>3 valeurs spéciales :</a:t>
            </a:r>
          </a:p>
          <a:p>
            <a:pPr lvl="4" algn="l" rtl="0">
              <a:lnSpc>
                <a:spcPct val="90000"/>
              </a:lnSpc>
              <a:defRPr/>
            </a:pPr>
            <a:r>
              <a:rPr lang="fr-FR" dirty="0"/>
              <a:t>Positive </a:t>
            </a:r>
            <a:r>
              <a:rPr lang="fr-FR" dirty="0" err="1"/>
              <a:t>Infinity</a:t>
            </a:r>
            <a:r>
              <a:rPr lang="fr-FR" dirty="0"/>
              <a:t> ou +</a:t>
            </a:r>
            <a:r>
              <a:rPr lang="fr-FR" dirty="0" err="1"/>
              <a:t>Infinity</a:t>
            </a:r>
            <a:r>
              <a:rPr lang="fr-FR" dirty="0"/>
              <a:t> (valeur infini positive)</a:t>
            </a:r>
            <a:endParaRPr lang="fr-FR" sz="700" dirty="0"/>
          </a:p>
          <a:p>
            <a:pPr lvl="4" algn="l" rtl="0">
              <a:lnSpc>
                <a:spcPct val="90000"/>
              </a:lnSpc>
              <a:defRPr/>
            </a:pPr>
            <a:r>
              <a:rPr lang="fr-FR" dirty="0" err="1"/>
              <a:t>Negative</a:t>
            </a:r>
            <a:r>
              <a:rPr lang="fr-FR" dirty="0"/>
              <a:t> </a:t>
            </a:r>
            <a:r>
              <a:rPr lang="fr-FR" dirty="0" err="1"/>
              <a:t>Infinity</a:t>
            </a:r>
            <a:r>
              <a:rPr lang="fr-FR" dirty="0"/>
              <a:t> ou –</a:t>
            </a:r>
            <a:r>
              <a:rPr lang="fr-FR" dirty="0" err="1"/>
              <a:t>Infinity</a:t>
            </a:r>
            <a:r>
              <a:rPr lang="fr-FR" dirty="0"/>
              <a:t> (valeur infinie négative)</a:t>
            </a:r>
            <a:endParaRPr lang="fr-FR" sz="700" dirty="0"/>
          </a:p>
          <a:p>
            <a:pPr lvl="4" algn="l" rtl="0">
              <a:lnSpc>
                <a:spcPct val="90000"/>
              </a:lnSpc>
              <a:defRPr/>
            </a:pPr>
            <a:r>
              <a:rPr lang="fr-FR" dirty="0"/>
              <a:t>Nan (Not a </a:t>
            </a:r>
            <a:r>
              <a:rPr lang="fr-FR" dirty="0" err="1"/>
              <a:t>Number</a:t>
            </a:r>
            <a:r>
              <a:rPr lang="fr-FR" dirty="0"/>
              <a:t>) habituellement générée comme résultat d’une opération </a:t>
            </a:r>
            <a:r>
              <a:rPr lang="fr-FR" dirty="0" err="1"/>
              <a:t>mathamatique</a:t>
            </a:r>
            <a:r>
              <a:rPr lang="fr-FR" dirty="0"/>
              <a:t> incohérente</a:t>
            </a:r>
          </a:p>
          <a:p>
            <a:pPr lvl="2" algn="l" rtl="0">
              <a:lnSpc>
                <a:spcPct val="90000"/>
              </a:lnSpc>
              <a:defRPr/>
            </a:pPr>
            <a:r>
              <a:rPr lang="fr-FR" dirty="0" err="1"/>
              <a:t>Boolean</a:t>
            </a:r>
            <a:endParaRPr lang="fr-FR" dirty="0"/>
          </a:p>
          <a:p>
            <a:pPr lvl="3" algn="l" rtl="0">
              <a:defRPr/>
            </a:pPr>
            <a:r>
              <a:rPr lang="fr-FR" dirty="0">
                <a:ea typeface="Arial Unicode MS" pitchFamily="34" charset="-128"/>
                <a:cs typeface="Arial Unicode MS" pitchFamily="34" charset="-128"/>
              </a:rPr>
              <a:t>deux valeurs littérales : </a:t>
            </a:r>
            <a:r>
              <a:rPr lang="fr-FR" dirty="0" err="1">
                <a:ea typeface="Arial Unicode MS" pitchFamily="34" charset="-128"/>
                <a:cs typeface="Arial Unicode MS" pitchFamily="34" charset="-128"/>
              </a:rPr>
              <a:t>true</a:t>
            </a:r>
            <a:r>
              <a:rPr lang="fr-FR" dirty="0">
                <a:ea typeface="Arial Unicode MS" pitchFamily="34" charset="-128"/>
                <a:cs typeface="Arial Unicode MS" pitchFamily="34" charset="-128"/>
              </a:rPr>
              <a:t> (vrai) et false (faux).</a:t>
            </a:r>
          </a:p>
          <a:p>
            <a:pPr lvl="4" algn="l" rtl="0">
              <a:lnSpc>
                <a:spcPct val="90000"/>
              </a:lnSpc>
              <a:defRPr/>
            </a:pPr>
            <a:endParaRPr lang="fr-FR" dirty="0"/>
          </a:p>
          <a:p>
            <a:pPr lvl="2" algn="l" rtl="0">
              <a:lnSpc>
                <a:spcPct val="90000"/>
              </a:lnSpc>
              <a:buFont typeface="Wingdings" pitchFamily="2" charset="2"/>
              <a:buNone/>
              <a:defRPr/>
            </a:pPr>
            <a:endParaRPr lang="fr-FR" sz="800" dirty="0"/>
          </a:p>
        </p:txBody>
      </p:sp>
    </p:spTree>
    <p:extLst>
      <p:ext uri="{BB962C8B-B14F-4D97-AF65-F5344CB8AC3E}">
        <p14:creationId xmlns:p14="http://schemas.microsoft.com/office/powerpoint/2010/main" val="8255124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3436" y="177801"/>
            <a:ext cx="9782801" cy="965184"/>
          </a:xfrm>
        </p:spPr>
        <p:txBody>
          <a:bodyPr>
            <a:normAutofit/>
          </a:bodyPr>
          <a:lstStyle/>
          <a:p>
            <a:r>
              <a:rPr b="1"/>
              <a:t>URL </a:t>
            </a:r>
            <a:endParaRPr lang="fr-FR" dirty="0"/>
          </a:p>
        </p:txBody>
      </p:sp>
      <p:sp>
        <p:nvSpPr>
          <p:cNvPr id="3" name="Espace réservé du contenu 2"/>
          <p:cNvSpPr>
            <a:spLocks noGrp="1"/>
          </p:cNvSpPr>
          <p:nvPr>
            <p:ph idx="1"/>
          </p:nvPr>
        </p:nvSpPr>
        <p:spPr>
          <a:xfrm>
            <a:off x="1593436" y="1428736"/>
            <a:ext cx="9782801" cy="4743464"/>
          </a:xfrm>
        </p:spPr>
        <p:txBody>
          <a:bodyPr>
            <a:normAutofit fontScale="77500" lnSpcReduction="20000"/>
          </a:bodyPr>
          <a:lstStyle/>
          <a:p>
            <a:pPr>
              <a:buFont typeface="Wingdings" pitchFamily="2" charset="2"/>
              <a:buChar char="§"/>
            </a:pPr>
            <a:r>
              <a:t>URL : </a:t>
            </a:r>
            <a:r>
              <a:rPr i="1"/>
              <a:t>Uniform Resource Locator</a:t>
            </a:r>
            <a:endParaRPr/>
          </a:p>
          <a:p>
            <a:pPr>
              <a:buFont typeface="Wingdings" pitchFamily="2" charset="2"/>
              <a:buChar char="§"/>
            </a:pPr>
            <a:r>
              <a:t>Une chaîne de caractères utilisée pour adresser les ressources dans le Web</a:t>
            </a:r>
          </a:p>
          <a:p>
            <a:pPr>
              <a:buFont typeface="Wingdings" pitchFamily="2" charset="2"/>
              <a:buChar char="§"/>
            </a:pPr>
            <a:r>
              <a:t>Dans le cas du Web, ressource = document ou fragment</a:t>
            </a:r>
            <a:br>
              <a:rPr/>
            </a:br>
            <a:endParaRPr/>
          </a:p>
          <a:p>
            <a:pPr>
              <a:buNone/>
            </a:pPr>
            <a:r>
              <a:rPr b="1"/>
              <a:t>Exemple :</a:t>
            </a:r>
          </a:p>
          <a:p>
            <a:pPr>
              <a:buNone/>
            </a:pPr>
            <a:r>
              <a:t>http://www.exemple.com/chemin/page.html</a:t>
            </a:r>
          </a:p>
          <a:p>
            <a:pPr marL="514350" indent="-514350">
              <a:buFont typeface="+mj-lt"/>
              <a:buAutoNum type="arabicPeriod"/>
            </a:pPr>
            <a:r>
              <a:t>http : protocole</a:t>
            </a:r>
          </a:p>
          <a:p>
            <a:pPr marL="514350" indent="-514350">
              <a:buFont typeface="+mj-lt"/>
              <a:buAutoNum type="arabicPeriod"/>
            </a:pPr>
            <a:r>
              <a:t>www.exemple.com : hôte</a:t>
            </a:r>
          </a:p>
          <a:p>
            <a:pPr marL="514350" indent="-514350">
              <a:buFont typeface="+mj-lt"/>
              <a:buAutoNum type="arabicPeriod"/>
            </a:pPr>
            <a:r>
              <a:t>/chemin/ : chemin absolu sur le service</a:t>
            </a:r>
          </a:p>
          <a:p>
            <a:pPr marL="514350" indent="-514350">
              <a:buFont typeface="+mj-lt"/>
              <a:buAutoNum type="arabicPeriod"/>
            </a:pPr>
            <a:r>
              <a:t>page.html : nom de la page Web</a:t>
            </a:r>
            <a:br>
              <a:rPr/>
            </a:br>
            <a:br>
              <a:rPr/>
            </a:b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2" name="Rectangle 2"/>
          <p:cNvSpPr>
            <a:spLocks noGrp="1" noChangeArrowheads="1"/>
          </p:cNvSpPr>
          <p:nvPr>
            <p:ph type="title"/>
          </p:nvPr>
        </p:nvSpPr>
        <p:spPr>
          <a:xfrm>
            <a:off x="1903383" y="214290"/>
            <a:ext cx="8229600" cy="857256"/>
          </a:xfrm>
        </p:spPr>
        <p:txBody>
          <a:bodyPr/>
          <a:lstStyle/>
          <a:p>
            <a:pPr>
              <a:defRPr/>
            </a:pPr>
            <a:r>
              <a:rPr lang="fr-FR" b="0" dirty="0"/>
              <a:t>Les opérations sur les chaînes</a:t>
            </a:r>
            <a:endParaRPr lang="fr-FR" sz="3200" dirty="0"/>
          </a:p>
        </p:txBody>
      </p:sp>
      <p:sp>
        <p:nvSpPr>
          <p:cNvPr id="1438723" name="Rectangle 3"/>
          <p:cNvSpPr>
            <a:spLocks noGrp="1" noChangeArrowheads="1"/>
          </p:cNvSpPr>
          <p:nvPr>
            <p:ph idx="1"/>
          </p:nvPr>
        </p:nvSpPr>
        <p:spPr>
          <a:xfrm>
            <a:off x="2157385" y="1142984"/>
            <a:ext cx="7936523" cy="5343540"/>
          </a:xfrm>
        </p:spPr>
        <p:txBody>
          <a:bodyPr>
            <a:normAutofit lnSpcReduction="10000"/>
          </a:bodyPr>
          <a:lstStyle/>
          <a:p>
            <a:pPr lvl="1" algn="l" rtl="0">
              <a:lnSpc>
                <a:spcPct val="90000"/>
              </a:lnSpc>
              <a:defRPr/>
            </a:pPr>
            <a:r>
              <a:rPr lang="fr-FR" dirty="0"/>
              <a:t>La concaténation</a:t>
            </a:r>
          </a:p>
          <a:p>
            <a:pPr lvl="3" algn="l" rtl="0">
              <a:lnSpc>
                <a:spcPct val="90000"/>
              </a:lnSpc>
              <a:defRPr/>
            </a:pPr>
            <a:r>
              <a:rPr lang="fr-FR" dirty="0"/>
              <a:t>Var chaine = « bonjour » + « les enfants »;</a:t>
            </a:r>
          </a:p>
          <a:p>
            <a:pPr lvl="3" algn="l" rtl="0">
              <a:lnSpc>
                <a:spcPct val="90000"/>
              </a:lnSpc>
              <a:buFontTx/>
              <a:buNone/>
              <a:defRPr/>
            </a:pPr>
            <a:endParaRPr lang="fr-FR" sz="800" dirty="0"/>
          </a:p>
          <a:p>
            <a:pPr lvl="1" algn="l" rtl="0">
              <a:lnSpc>
                <a:spcPct val="90000"/>
              </a:lnSpc>
              <a:defRPr/>
            </a:pPr>
            <a:r>
              <a:rPr lang="fr-FR" dirty="0"/>
              <a:t>Déterminer la longueur d’une chaîne</a:t>
            </a:r>
          </a:p>
          <a:p>
            <a:pPr lvl="3" algn="l" rtl="0">
              <a:lnSpc>
                <a:spcPct val="90000"/>
              </a:lnSpc>
              <a:defRPr/>
            </a:pPr>
            <a:r>
              <a:rPr lang="fr-FR" dirty="0"/>
              <a:t>Var ch1 = « bonjour »;</a:t>
            </a:r>
          </a:p>
          <a:p>
            <a:pPr lvl="3" algn="l" rtl="0">
              <a:lnSpc>
                <a:spcPct val="90000"/>
              </a:lnSpc>
              <a:defRPr/>
            </a:pPr>
            <a:r>
              <a:rPr lang="fr-FR" dirty="0"/>
              <a:t>Var longueur = ch1.</a:t>
            </a:r>
            <a:r>
              <a:rPr lang="fr-FR" dirty="0" err="1"/>
              <a:t>length</a:t>
            </a:r>
            <a:r>
              <a:rPr lang="fr-FR" dirty="0"/>
              <a:t>;</a:t>
            </a:r>
          </a:p>
          <a:p>
            <a:pPr lvl="3" algn="l" rtl="0">
              <a:lnSpc>
                <a:spcPct val="90000"/>
              </a:lnSpc>
              <a:buFontTx/>
              <a:buNone/>
              <a:defRPr/>
            </a:pPr>
            <a:endParaRPr lang="fr-FR" sz="800" dirty="0"/>
          </a:p>
          <a:p>
            <a:pPr lvl="1" algn="l" rtl="0">
              <a:lnSpc>
                <a:spcPct val="90000"/>
              </a:lnSpc>
              <a:defRPr/>
            </a:pPr>
            <a:r>
              <a:rPr lang="fr-FR" dirty="0"/>
              <a:t>Identifier le nième caractère d’une chaîne</a:t>
            </a:r>
          </a:p>
          <a:p>
            <a:pPr lvl="3" algn="l" rtl="0">
              <a:lnSpc>
                <a:spcPct val="90000"/>
              </a:lnSpc>
              <a:defRPr/>
            </a:pPr>
            <a:r>
              <a:rPr lang="fr-FR" dirty="0"/>
              <a:t>Var ch1 =« </a:t>
            </a:r>
            <a:r>
              <a:rPr lang="fr-FR" dirty="0" err="1"/>
              <a:t>Rebonjour</a:t>
            </a:r>
            <a:r>
              <a:rPr lang="fr-FR" dirty="0"/>
              <a:t> ! »;</a:t>
            </a:r>
          </a:p>
          <a:p>
            <a:pPr lvl="3" algn="l" rtl="0">
              <a:lnSpc>
                <a:spcPct val="90000"/>
              </a:lnSpc>
              <a:defRPr/>
            </a:pPr>
            <a:r>
              <a:rPr lang="fr-FR" dirty="0"/>
              <a:t>Var </a:t>
            </a:r>
            <a:r>
              <a:rPr lang="fr-FR" dirty="0" err="1"/>
              <a:t>carac</a:t>
            </a:r>
            <a:r>
              <a:rPr lang="fr-FR" dirty="0"/>
              <a:t> = ch1.</a:t>
            </a:r>
            <a:r>
              <a:rPr lang="fr-FR" dirty="0" err="1"/>
              <a:t>charAt</a:t>
            </a:r>
            <a:r>
              <a:rPr lang="fr-FR" dirty="0"/>
              <a:t>(2);</a:t>
            </a:r>
          </a:p>
          <a:p>
            <a:pPr lvl="3" algn="l" rtl="0">
              <a:lnSpc>
                <a:spcPct val="90000"/>
              </a:lnSpc>
              <a:buFontTx/>
              <a:buNone/>
              <a:defRPr/>
            </a:pPr>
            <a:endParaRPr lang="fr-FR" sz="800" dirty="0"/>
          </a:p>
          <a:p>
            <a:pPr lvl="1" algn="l" rtl="0">
              <a:lnSpc>
                <a:spcPct val="90000"/>
              </a:lnSpc>
              <a:defRPr/>
            </a:pPr>
            <a:r>
              <a:rPr lang="fr-FR" dirty="0"/>
              <a:t>Extraction d’une partie de la chaîne</a:t>
            </a:r>
          </a:p>
          <a:p>
            <a:pPr lvl="3" algn="l" rtl="0">
              <a:lnSpc>
                <a:spcPct val="90000"/>
              </a:lnSpc>
              <a:defRPr/>
            </a:pPr>
            <a:r>
              <a:rPr lang="fr-FR" dirty="0"/>
              <a:t>Var </a:t>
            </a:r>
            <a:r>
              <a:rPr lang="fr-FR" dirty="0" err="1"/>
              <a:t>dateDuJour</a:t>
            </a:r>
            <a:r>
              <a:rPr lang="fr-FR" dirty="0"/>
              <a:t> = « 04/04/03 »</a:t>
            </a:r>
          </a:p>
          <a:p>
            <a:pPr lvl="3" algn="l" rtl="0">
              <a:lnSpc>
                <a:spcPct val="90000"/>
              </a:lnSpc>
              <a:defRPr/>
            </a:pPr>
            <a:r>
              <a:rPr lang="fr-FR" dirty="0"/>
              <a:t>Var mois = </a:t>
            </a:r>
            <a:r>
              <a:rPr lang="fr-FR" dirty="0" err="1"/>
              <a:t>dateDuJour.substring</a:t>
            </a:r>
            <a:r>
              <a:rPr lang="fr-FR" dirty="0"/>
              <a:t>(3</a:t>
            </a:r>
            <a:r>
              <a:rPr lang="fr-FR"/>
              <a:t>, 4);</a:t>
            </a:r>
            <a:endParaRPr lang="fr-FR" dirty="0"/>
          </a:p>
          <a:p>
            <a:pPr lvl="4" algn="l" rtl="0">
              <a:lnSpc>
                <a:spcPct val="90000"/>
              </a:lnSpc>
              <a:defRPr/>
            </a:pPr>
            <a:r>
              <a:rPr lang="fr-FR" dirty="0"/>
              <a:t>3: est l’indice du premier caractère de la sous-chaîne à extraire</a:t>
            </a:r>
          </a:p>
          <a:p>
            <a:pPr lvl="4" algn="l" rtl="0">
              <a:lnSpc>
                <a:spcPct val="90000"/>
              </a:lnSpc>
              <a:defRPr/>
            </a:pPr>
            <a:r>
              <a:rPr lang="fr-FR" dirty="0"/>
              <a:t>5 : indice du dernier caractère à prendre en considération ; ce caractère ne fera pas partie de la sous-chaîne à extraire</a:t>
            </a:r>
          </a:p>
        </p:txBody>
      </p:sp>
    </p:spTree>
    <p:extLst>
      <p:ext uri="{BB962C8B-B14F-4D97-AF65-F5344CB8AC3E}">
        <p14:creationId xmlns:p14="http://schemas.microsoft.com/office/powerpoint/2010/main" val="3885372491"/>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FA6BC9A-F6DC-422D-AE76-C382A28CB56B}"/>
              </a:ext>
            </a:extLst>
          </p:cNvPr>
          <p:cNvSpPr>
            <a:spLocks noGrp="1"/>
          </p:cNvSpPr>
          <p:nvPr>
            <p:ph type="ctrTitle"/>
          </p:nvPr>
        </p:nvSpPr>
        <p:spPr/>
        <p:txBody>
          <a:bodyPr/>
          <a:lstStyle/>
          <a:p>
            <a:r>
              <a:rPr lang="fr-FR" b="1" dirty="0"/>
              <a:t>Afficher du texte</a:t>
            </a:r>
            <a:r>
              <a:rPr lang="fr-FR" dirty="0"/>
              <a:t> </a:t>
            </a:r>
          </a:p>
        </p:txBody>
      </p:sp>
      <p:sp>
        <p:nvSpPr>
          <p:cNvPr id="5" name="Sous-titre 4">
            <a:extLst>
              <a:ext uri="{FF2B5EF4-FFF2-40B4-BE49-F238E27FC236}">
                <a16:creationId xmlns:a16="http://schemas.microsoft.com/office/drawing/2014/main" id="{A8BBB3FC-E729-406E-871C-135D28F8461A}"/>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5372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B738C-D57E-49C2-A97E-B438276B77B2}"/>
              </a:ext>
            </a:extLst>
          </p:cNvPr>
          <p:cNvSpPr>
            <a:spLocks noGrp="1"/>
          </p:cNvSpPr>
          <p:nvPr>
            <p:ph type="title"/>
          </p:nvPr>
        </p:nvSpPr>
        <p:spPr/>
        <p:txBody>
          <a:bodyPr/>
          <a:lstStyle/>
          <a:p>
            <a:r>
              <a:rPr lang="fr-FR" b="1" dirty="0"/>
              <a:t>La méthode </a:t>
            </a:r>
            <a:r>
              <a:rPr lang="fr-FR" b="1" dirty="0" err="1"/>
              <a:t>write</a:t>
            </a:r>
            <a:r>
              <a:rPr lang="fr-FR" b="1" dirty="0"/>
              <a:t>()</a:t>
            </a:r>
            <a:endParaRPr lang="fr-FR" dirty="0"/>
          </a:p>
        </p:txBody>
      </p:sp>
      <p:sp>
        <p:nvSpPr>
          <p:cNvPr id="3" name="Espace réservé du contenu 2">
            <a:extLst>
              <a:ext uri="{FF2B5EF4-FFF2-40B4-BE49-F238E27FC236}">
                <a16:creationId xmlns:a16="http://schemas.microsoft.com/office/drawing/2014/main" id="{8ADD70EB-F104-4A9C-B23E-D9180177C5FC}"/>
              </a:ext>
            </a:extLst>
          </p:cNvPr>
          <p:cNvSpPr>
            <a:spLocks noGrp="1"/>
          </p:cNvSpPr>
          <p:nvPr>
            <p:ph idx="1"/>
          </p:nvPr>
        </p:nvSpPr>
        <p:spPr/>
        <p:txBody>
          <a:bodyPr>
            <a:normAutofit/>
          </a:bodyPr>
          <a:lstStyle/>
          <a:p>
            <a:r>
              <a:rPr lang="fr-FR" sz="1800" dirty="0"/>
              <a:t>La syntaxe est assez simple soit:</a:t>
            </a:r>
          </a:p>
          <a:p>
            <a:pPr marL="720725" indent="0">
              <a:buNone/>
              <a:tabLst>
                <a:tab pos="803275" algn="l"/>
              </a:tabLst>
            </a:pPr>
            <a:r>
              <a:rPr lang="fr-FR" dirty="0" err="1"/>
              <a:t>write</a:t>
            </a:r>
            <a:r>
              <a:rPr lang="fr-FR" dirty="0"/>
              <a:t>("votre texte");</a:t>
            </a:r>
          </a:p>
          <a:p>
            <a:r>
              <a:rPr lang="fr-FR" sz="1800" dirty="0"/>
              <a:t>On peut aussi écrire une variable, soit la variable « </a:t>
            </a:r>
            <a:r>
              <a:rPr lang="fr-FR" sz="1800" dirty="0" err="1"/>
              <a:t>resultat</a:t>
            </a:r>
            <a:r>
              <a:rPr lang="fr-FR" sz="1800" dirty="0"/>
              <a:t> », </a:t>
            </a:r>
          </a:p>
          <a:p>
            <a:pPr marL="720725" indent="0">
              <a:buNone/>
              <a:tabLst>
                <a:tab pos="803275" algn="l"/>
              </a:tabLst>
            </a:pPr>
            <a:r>
              <a:rPr lang="fr-FR" dirty="0" err="1"/>
              <a:t>write</a:t>
            </a:r>
            <a:r>
              <a:rPr lang="fr-FR" dirty="0"/>
              <a:t>(</a:t>
            </a:r>
            <a:r>
              <a:rPr lang="fr-FR" dirty="0" err="1"/>
              <a:t>resultat</a:t>
            </a:r>
            <a:r>
              <a:rPr lang="fr-FR" dirty="0"/>
              <a:t>);</a:t>
            </a:r>
          </a:p>
          <a:p>
            <a:pPr>
              <a:tabLst>
                <a:tab pos="803275" algn="l"/>
              </a:tabLst>
            </a:pPr>
            <a:r>
              <a:rPr lang="fr-FR" sz="1800" dirty="0"/>
              <a:t>Pour associer du texte (chaînes de caractères) et des variables, on utilise l'instruction</a:t>
            </a:r>
          </a:p>
          <a:p>
            <a:pPr marL="0" indent="0">
              <a:buNone/>
              <a:tabLst>
                <a:tab pos="803275" algn="l"/>
              </a:tabLst>
            </a:pPr>
            <a:r>
              <a:rPr lang="fr-FR" dirty="0"/>
              <a:t>	</a:t>
            </a:r>
            <a:r>
              <a:rPr lang="fr-FR" dirty="0" err="1"/>
              <a:t>write</a:t>
            </a:r>
            <a:r>
              <a:rPr lang="fr-FR" dirty="0"/>
              <a:t>("Le résultat est " + </a:t>
            </a:r>
            <a:r>
              <a:rPr lang="fr-FR" dirty="0" err="1"/>
              <a:t>resultat</a:t>
            </a:r>
            <a:r>
              <a:rPr lang="fr-FR" dirty="0"/>
              <a:t>); </a:t>
            </a:r>
          </a:p>
          <a:p>
            <a:pPr>
              <a:tabLst>
                <a:tab pos="803275" algn="l"/>
              </a:tabLst>
            </a:pPr>
            <a:r>
              <a:rPr lang="fr-FR" sz="1800" dirty="0"/>
              <a:t>On peut utiliser les balises Html pour agrémenter ce texte</a:t>
            </a:r>
          </a:p>
          <a:p>
            <a:pPr marL="720725" indent="0">
              <a:buNone/>
              <a:tabLst>
                <a:tab pos="803275" algn="l"/>
              </a:tabLst>
            </a:pPr>
            <a:r>
              <a:rPr lang="fr-FR" dirty="0" err="1"/>
              <a:t>write</a:t>
            </a:r>
            <a:r>
              <a:rPr lang="fr-FR" dirty="0"/>
              <a:t>("&lt;B&gt;Le résultat est&lt;/B&gt;" + </a:t>
            </a:r>
            <a:r>
              <a:rPr lang="fr-FR" dirty="0" err="1"/>
              <a:t>resultat</a:t>
            </a:r>
            <a:r>
              <a:rPr lang="fr-FR" dirty="0"/>
              <a:t>); ou</a:t>
            </a:r>
          </a:p>
          <a:p>
            <a:pPr marL="720725" indent="0">
              <a:buNone/>
              <a:tabLst>
                <a:tab pos="803275" algn="l"/>
              </a:tabLst>
            </a:pPr>
            <a:r>
              <a:rPr lang="fr-FR" dirty="0" err="1"/>
              <a:t>write</a:t>
            </a:r>
            <a:r>
              <a:rPr lang="fr-FR" dirty="0"/>
              <a:t> ("&lt;B&gt; Le résultat est &lt;/B&gt;" + </a:t>
            </a:r>
            <a:r>
              <a:rPr lang="fr-FR" dirty="0" err="1"/>
              <a:t>resultat</a:t>
            </a:r>
            <a:r>
              <a:rPr lang="fr-FR" dirty="0"/>
              <a:t>) ;</a:t>
            </a:r>
          </a:p>
        </p:txBody>
      </p:sp>
    </p:spTree>
    <p:extLst>
      <p:ext uri="{BB962C8B-B14F-4D97-AF65-F5344CB8AC3E}">
        <p14:creationId xmlns:p14="http://schemas.microsoft.com/office/powerpoint/2010/main" val="352870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6A0F08A-2CAE-4887-98E0-7FB5A4EDCDA9}"/>
              </a:ext>
            </a:extLst>
          </p:cNvPr>
          <p:cNvSpPr>
            <a:spLocks noGrp="1"/>
          </p:cNvSpPr>
          <p:nvPr>
            <p:ph type="ctrTitle"/>
          </p:nvPr>
        </p:nvSpPr>
        <p:spPr/>
        <p:txBody>
          <a:bodyPr/>
          <a:lstStyle/>
          <a:p>
            <a:r>
              <a:rPr lang="fr-FR" dirty="0"/>
              <a:t>Les évènements</a:t>
            </a:r>
          </a:p>
        </p:txBody>
      </p:sp>
      <p:sp>
        <p:nvSpPr>
          <p:cNvPr id="5" name="Sous-titre 4">
            <a:extLst>
              <a:ext uri="{FF2B5EF4-FFF2-40B4-BE49-F238E27FC236}">
                <a16:creationId xmlns:a16="http://schemas.microsoft.com/office/drawing/2014/main" id="{B4BE469F-5596-4E29-A956-939781048242}"/>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60999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6A0F08A-2CAE-4887-98E0-7FB5A4EDCDA9}"/>
              </a:ext>
            </a:extLst>
          </p:cNvPr>
          <p:cNvSpPr>
            <a:spLocks noGrp="1"/>
          </p:cNvSpPr>
          <p:nvPr>
            <p:ph type="ctrTitle"/>
          </p:nvPr>
        </p:nvSpPr>
        <p:spPr/>
        <p:txBody>
          <a:bodyPr/>
          <a:lstStyle/>
          <a:p>
            <a:r>
              <a:rPr lang="fr-FR" dirty="0"/>
              <a:t>Les Objets</a:t>
            </a:r>
          </a:p>
        </p:txBody>
      </p:sp>
      <p:sp>
        <p:nvSpPr>
          <p:cNvPr id="5" name="Sous-titre 4">
            <a:extLst>
              <a:ext uri="{FF2B5EF4-FFF2-40B4-BE49-F238E27FC236}">
                <a16:creationId xmlns:a16="http://schemas.microsoft.com/office/drawing/2014/main" id="{B4BE469F-5596-4E29-A956-939781048242}"/>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42039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7CB40C-FFB7-4608-B263-511E4B52D7A6}"/>
              </a:ext>
            </a:extLst>
          </p:cNvPr>
          <p:cNvSpPr>
            <a:spLocks noGrp="1"/>
          </p:cNvSpPr>
          <p:nvPr>
            <p:ph type="title"/>
          </p:nvPr>
        </p:nvSpPr>
        <p:spPr>
          <a:xfrm>
            <a:off x="1203011" y="68281"/>
            <a:ext cx="9782801" cy="696423"/>
          </a:xfrm>
        </p:spPr>
        <p:txBody>
          <a:bodyPr>
            <a:normAutofit/>
          </a:bodyPr>
          <a:lstStyle/>
          <a:p>
            <a:r>
              <a:rPr lang="fr-FR" sz="3200" dirty="0"/>
              <a:t>Les Objets /</a:t>
            </a:r>
            <a:r>
              <a:rPr lang="fr-FR" sz="3200" i="1" cap="all" dirty="0"/>
              <a:t> </a:t>
            </a:r>
            <a:r>
              <a:rPr lang="fr-FR" sz="3200" dirty="0"/>
              <a:t>Les formulaires</a:t>
            </a:r>
          </a:p>
        </p:txBody>
      </p:sp>
      <p:sp>
        <p:nvSpPr>
          <p:cNvPr id="3" name="Espace réservé du contenu 2">
            <a:extLst>
              <a:ext uri="{FF2B5EF4-FFF2-40B4-BE49-F238E27FC236}">
                <a16:creationId xmlns:a16="http://schemas.microsoft.com/office/drawing/2014/main" id="{30111BDC-9182-41B0-893D-7910015E916B}"/>
              </a:ext>
            </a:extLst>
          </p:cNvPr>
          <p:cNvSpPr>
            <a:spLocks noGrp="1"/>
          </p:cNvSpPr>
          <p:nvPr>
            <p:ph idx="1"/>
          </p:nvPr>
        </p:nvSpPr>
        <p:spPr>
          <a:xfrm>
            <a:off x="1280377" y="764704"/>
            <a:ext cx="9782801" cy="3932892"/>
          </a:xfrm>
        </p:spPr>
        <p:txBody>
          <a:bodyPr>
            <a:normAutofit/>
          </a:bodyPr>
          <a:lstStyle/>
          <a:p>
            <a:r>
              <a:rPr lang="fr-FR" sz="1800" dirty="0"/>
              <a:t>Javascript va diviser la page (navigateur) en objets et va permettre d'accéder à ces objets, d'en retirer des informations et de les manipuler.</a:t>
            </a:r>
          </a:p>
          <a:p>
            <a:pPr marL="0" indent="0">
              <a:buNone/>
            </a:pPr>
            <a:endParaRPr lang="fr-FR" sz="1800" dirty="0"/>
          </a:p>
        </p:txBody>
      </p:sp>
      <p:pic>
        <p:nvPicPr>
          <p:cNvPr id="9" name="Image 8">
            <a:extLst>
              <a:ext uri="{FF2B5EF4-FFF2-40B4-BE49-F238E27FC236}">
                <a16:creationId xmlns:a16="http://schemas.microsoft.com/office/drawing/2014/main" id="{BC1DCB76-D0E4-49EC-85BF-F56198A61C05}"/>
              </a:ext>
            </a:extLst>
          </p:cNvPr>
          <p:cNvPicPr>
            <a:picLocks noChangeAspect="1"/>
          </p:cNvPicPr>
          <p:nvPr/>
        </p:nvPicPr>
        <p:blipFill>
          <a:blip r:embed="rId2"/>
          <a:stretch>
            <a:fillRect/>
          </a:stretch>
        </p:blipFill>
        <p:spPr>
          <a:xfrm>
            <a:off x="1413892" y="1556792"/>
            <a:ext cx="4896544" cy="2496623"/>
          </a:xfrm>
          <a:prstGeom prst="rect">
            <a:avLst/>
          </a:prstGeom>
        </p:spPr>
      </p:pic>
      <p:pic>
        <p:nvPicPr>
          <p:cNvPr id="10" name="Image 9">
            <a:extLst>
              <a:ext uri="{FF2B5EF4-FFF2-40B4-BE49-F238E27FC236}">
                <a16:creationId xmlns:a16="http://schemas.microsoft.com/office/drawing/2014/main" id="{5293580F-85A5-47FF-AEE8-5B8150E21F5D}"/>
              </a:ext>
            </a:extLst>
          </p:cNvPr>
          <p:cNvPicPr>
            <a:picLocks noChangeAspect="1"/>
          </p:cNvPicPr>
          <p:nvPr/>
        </p:nvPicPr>
        <p:blipFill>
          <a:blip r:embed="rId3"/>
          <a:stretch>
            <a:fillRect/>
          </a:stretch>
        </p:blipFill>
        <p:spPr>
          <a:xfrm>
            <a:off x="6382444" y="1484784"/>
            <a:ext cx="5040560" cy="2634560"/>
          </a:xfrm>
          <a:prstGeom prst="rect">
            <a:avLst/>
          </a:prstGeom>
        </p:spPr>
      </p:pic>
      <p:pic>
        <p:nvPicPr>
          <p:cNvPr id="11" name="Image 10">
            <a:extLst>
              <a:ext uri="{FF2B5EF4-FFF2-40B4-BE49-F238E27FC236}">
                <a16:creationId xmlns:a16="http://schemas.microsoft.com/office/drawing/2014/main" id="{719515AE-9FFE-42F9-B2A6-AD5B1FC32C09}"/>
              </a:ext>
            </a:extLst>
          </p:cNvPr>
          <p:cNvPicPr>
            <a:picLocks noChangeAspect="1"/>
          </p:cNvPicPr>
          <p:nvPr/>
        </p:nvPicPr>
        <p:blipFill>
          <a:blip r:embed="rId4"/>
          <a:stretch>
            <a:fillRect/>
          </a:stretch>
        </p:blipFill>
        <p:spPr>
          <a:xfrm>
            <a:off x="1413893" y="4119344"/>
            <a:ext cx="4896544" cy="2598367"/>
          </a:xfrm>
          <a:prstGeom prst="rect">
            <a:avLst/>
          </a:prstGeom>
        </p:spPr>
      </p:pic>
      <p:pic>
        <p:nvPicPr>
          <p:cNvPr id="12" name="Image 11">
            <a:extLst>
              <a:ext uri="{FF2B5EF4-FFF2-40B4-BE49-F238E27FC236}">
                <a16:creationId xmlns:a16="http://schemas.microsoft.com/office/drawing/2014/main" id="{55C46C54-615E-49B2-A05B-FE75E0B57CF8}"/>
              </a:ext>
            </a:extLst>
          </p:cNvPr>
          <p:cNvPicPr>
            <a:picLocks noChangeAspect="1"/>
          </p:cNvPicPr>
          <p:nvPr/>
        </p:nvPicPr>
        <p:blipFill>
          <a:blip r:embed="rId5"/>
          <a:stretch>
            <a:fillRect/>
          </a:stretch>
        </p:blipFill>
        <p:spPr>
          <a:xfrm>
            <a:off x="6443951" y="4155159"/>
            <a:ext cx="4979053" cy="2634560"/>
          </a:xfrm>
          <a:prstGeom prst="rect">
            <a:avLst/>
          </a:prstGeom>
        </p:spPr>
      </p:pic>
    </p:spTree>
    <p:extLst>
      <p:ext uri="{BB962C8B-B14F-4D97-AF65-F5344CB8AC3E}">
        <p14:creationId xmlns:p14="http://schemas.microsoft.com/office/powerpoint/2010/main" val="113382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8D596-6AF2-4225-A445-95EC0E29F31A}"/>
              </a:ext>
            </a:extLst>
          </p:cNvPr>
          <p:cNvSpPr>
            <a:spLocks noGrp="1"/>
          </p:cNvSpPr>
          <p:nvPr>
            <p:ph type="title"/>
          </p:nvPr>
        </p:nvSpPr>
        <p:spPr>
          <a:xfrm>
            <a:off x="1593436" y="177801"/>
            <a:ext cx="9782801" cy="730920"/>
          </a:xfrm>
        </p:spPr>
        <p:txBody>
          <a:bodyPr/>
          <a:lstStyle/>
          <a:p>
            <a:r>
              <a:rPr lang="fr-FR" dirty="0"/>
              <a:t>Les Objets /</a:t>
            </a:r>
            <a:r>
              <a:rPr lang="fr-FR" i="1" cap="all" dirty="0"/>
              <a:t> </a:t>
            </a:r>
            <a:r>
              <a:rPr lang="fr-FR" dirty="0"/>
              <a:t>Les formulaires (2)</a:t>
            </a:r>
          </a:p>
        </p:txBody>
      </p:sp>
      <p:sp>
        <p:nvSpPr>
          <p:cNvPr id="3" name="Espace réservé du contenu 2">
            <a:extLst>
              <a:ext uri="{FF2B5EF4-FFF2-40B4-BE49-F238E27FC236}">
                <a16:creationId xmlns:a16="http://schemas.microsoft.com/office/drawing/2014/main" id="{1779D69A-AB2A-4695-AB66-BC4DE580C646}"/>
              </a:ext>
            </a:extLst>
          </p:cNvPr>
          <p:cNvSpPr>
            <a:spLocks noGrp="1"/>
          </p:cNvSpPr>
          <p:nvPr>
            <p:ph idx="1"/>
          </p:nvPr>
        </p:nvSpPr>
        <p:spPr>
          <a:xfrm>
            <a:off x="1593436" y="1261864"/>
            <a:ext cx="9782801" cy="5119464"/>
          </a:xfrm>
        </p:spPr>
        <p:txBody>
          <a:bodyPr>
            <a:normAutofit fontScale="70000" lnSpcReduction="20000"/>
          </a:bodyPr>
          <a:lstStyle/>
          <a:p>
            <a:pPr marL="0" lvl="1" indent="0" algn="just">
              <a:spcAft>
                <a:spcPts val="1200"/>
              </a:spcAft>
              <a:buNone/>
              <a:defRPr/>
            </a:pPr>
            <a:r>
              <a:rPr lang="fr-FR" sz="3400" b="1" dirty="0">
                <a:latin typeface="Arial Unicode MS" pitchFamily="34" charset="-128"/>
                <a:ea typeface="Arial Unicode MS" pitchFamily="34" charset="-128"/>
                <a:cs typeface="Arial Unicode MS" pitchFamily="34" charset="-128"/>
              </a:rPr>
              <a:t>Accès aux propriétés d’un objet</a:t>
            </a:r>
          </a:p>
          <a:p>
            <a:r>
              <a:rPr lang="fr-FR" dirty="0"/>
              <a:t>Une propriété est un attribut, une caractéristique, une description de l'objet. </a:t>
            </a:r>
          </a:p>
          <a:p>
            <a:pPr marL="0" indent="0">
              <a:buNone/>
            </a:pPr>
            <a:r>
              <a:rPr lang="fr-FR" b="1" dirty="0"/>
              <a:t>Exemple:</a:t>
            </a:r>
            <a:r>
              <a:rPr lang="fr-FR" dirty="0"/>
              <a:t> </a:t>
            </a:r>
          </a:p>
          <a:p>
            <a:pPr marL="539750" indent="0">
              <a:buNone/>
            </a:pPr>
            <a:r>
              <a:rPr lang="fr-FR" dirty="0"/>
              <a:t>L'objet livre a comme propriétés son auteur, sa maison d'édition, son titre, son numéro ISBN, etc.</a:t>
            </a:r>
          </a:p>
          <a:p>
            <a:r>
              <a:rPr lang="fr-FR" dirty="0"/>
              <a:t>De même les objets Javascript ont des propriétés personnalisées. Dans le cas des boutons radio, une de ses propriétés est, par exemple, sa sélection ou sa non-sélection (</a:t>
            </a:r>
            <a:r>
              <a:rPr lang="fr-FR" b="1" dirty="0" err="1"/>
              <a:t>checked</a:t>
            </a:r>
            <a:r>
              <a:rPr lang="fr-FR" dirty="0"/>
              <a:t> en anglais).</a:t>
            </a:r>
          </a:p>
          <a:p>
            <a:r>
              <a:rPr lang="fr-FR" dirty="0"/>
              <a:t>En Javascript, pour accéder aux propriétés, on utilise la syntaxe :</a:t>
            </a:r>
          </a:p>
          <a:p>
            <a:pPr marL="0" indent="0">
              <a:buNone/>
            </a:pPr>
            <a:r>
              <a:rPr lang="fr-FR" b="1" dirty="0"/>
              <a:t>   </a:t>
            </a:r>
            <a:r>
              <a:rPr lang="fr-FR" b="1" dirty="0" err="1"/>
              <a:t>nom_de_l'objet.nom_de_la_propriété</a:t>
            </a:r>
            <a:endParaRPr lang="fr-FR" dirty="0"/>
          </a:p>
          <a:p>
            <a:pPr marL="0" indent="0">
              <a:buNone/>
            </a:pPr>
            <a:r>
              <a:rPr lang="fr-FR" b="1" dirty="0"/>
              <a:t>Exemple:</a:t>
            </a:r>
            <a:endParaRPr lang="fr-FR" dirty="0"/>
          </a:p>
          <a:p>
            <a:r>
              <a:rPr lang="fr-FR" dirty="0"/>
              <a:t>Dans le cas du bouton radio "semaine", pour tester la propriété de sélection, on écrira</a:t>
            </a:r>
          </a:p>
          <a:p>
            <a:r>
              <a:rPr lang="fr-FR" b="1" dirty="0" err="1"/>
              <a:t>document.form.radio</a:t>
            </a:r>
            <a:r>
              <a:rPr lang="fr-FR" b="1" dirty="0"/>
              <a:t>[0].</a:t>
            </a:r>
            <a:r>
              <a:rPr lang="fr-FR" b="1" dirty="0" err="1"/>
              <a:t>checked</a:t>
            </a:r>
            <a:endParaRPr lang="fr-FR" dirty="0"/>
          </a:p>
        </p:txBody>
      </p:sp>
    </p:spTree>
    <p:extLst>
      <p:ext uri="{BB962C8B-B14F-4D97-AF65-F5344CB8AC3E}">
        <p14:creationId xmlns:p14="http://schemas.microsoft.com/office/powerpoint/2010/main" val="268882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p:cNvSpPr>
            <a:spLocks noGrp="1" noChangeArrowheads="1"/>
          </p:cNvSpPr>
          <p:nvPr>
            <p:ph type="title"/>
          </p:nvPr>
        </p:nvSpPr>
        <p:spPr>
          <a:xfrm>
            <a:off x="1966883" y="357166"/>
            <a:ext cx="8229600" cy="581772"/>
          </a:xfrm>
        </p:spPr>
        <p:txBody>
          <a:bodyPr>
            <a:normAutofit fontScale="90000"/>
          </a:bodyPr>
          <a:lstStyle/>
          <a:p>
            <a:pPr>
              <a:defRPr/>
            </a:pPr>
            <a:r>
              <a:rPr lang="fr-FR" dirty="0"/>
              <a:t>Les objets: Résumé</a:t>
            </a:r>
            <a:endParaRPr lang="en-US" dirty="0"/>
          </a:p>
        </p:txBody>
      </p:sp>
      <p:pic>
        <p:nvPicPr>
          <p:cNvPr id="28675" name="Picture 4"/>
          <p:cNvPicPr>
            <a:picLocks noChangeAspect="1" noChangeArrowheads="1"/>
          </p:cNvPicPr>
          <p:nvPr/>
        </p:nvPicPr>
        <p:blipFill>
          <a:blip r:embed="rId2"/>
          <a:srcRect/>
          <a:stretch>
            <a:fillRect/>
          </a:stretch>
        </p:blipFill>
        <p:spPr bwMode="auto">
          <a:xfrm>
            <a:off x="2929182" y="1219200"/>
            <a:ext cx="5556739" cy="5060950"/>
          </a:xfrm>
          <a:prstGeom prst="rect">
            <a:avLst/>
          </a:prstGeom>
          <a:noFill/>
          <a:ln w="9525">
            <a:noFill/>
            <a:miter lim="800000"/>
            <a:headEnd/>
            <a:tailEnd/>
          </a:ln>
        </p:spPr>
      </p:pic>
    </p:spTree>
    <p:extLst>
      <p:ext uri="{BB962C8B-B14F-4D97-AF65-F5344CB8AC3E}">
        <p14:creationId xmlns:p14="http://schemas.microsoft.com/office/powerpoint/2010/main" val="3208956860"/>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9A2E38-D441-45D2-B8F9-162863CEDBF9}"/>
              </a:ext>
            </a:extLst>
          </p:cNvPr>
          <p:cNvSpPr>
            <a:spLocks noGrp="1"/>
          </p:cNvSpPr>
          <p:nvPr>
            <p:ph type="title"/>
          </p:nvPr>
        </p:nvSpPr>
        <p:spPr/>
        <p:txBody>
          <a:bodyPr/>
          <a:lstStyle/>
          <a:p>
            <a:r>
              <a:rPr lang="fr-FR" dirty="0"/>
              <a:t>Nœuds du document</a:t>
            </a:r>
          </a:p>
        </p:txBody>
      </p:sp>
      <p:sp>
        <p:nvSpPr>
          <p:cNvPr id="3" name="Espace réservé du contenu 2">
            <a:extLst>
              <a:ext uri="{FF2B5EF4-FFF2-40B4-BE49-F238E27FC236}">
                <a16:creationId xmlns:a16="http://schemas.microsoft.com/office/drawing/2014/main" id="{D5592C3F-6035-4A56-8311-1831B58DBDE1}"/>
              </a:ext>
            </a:extLst>
          </p:cNvPr>
          <p:cNvSpPr>
            <a:spLocks noGrp="1"/>
          </p:cNvSpPr>
          <p:nvPr>
            <p:ph idx="1"/>
          </p:nvPr>
        </p:nvSpPr>
        <p:spPr/>
        <p:txBody>
          <a:bodyPr>
            <a:noAutofit/>
          </a:bodyPr>
          <a:lstStyle/>
          <a:p>
            <a:r>
              <a:rPr lang="fr-FR" sz="2000" dirty="0">
                <a:solidFill>
                  <a:srgbClr val="FF0000"/>
                </a:solidFill>
              </a:rPr>
              <a:t>document</a:t>
            </a:r>
            <a:r>
              <a:rPr lang="fr-FR" sz="2000" dirty="0"/>
              <a:t> est un objet prédéfini représentant le document actuel affiché dans le navigateur.</a:t>
            </a:r>
          </a:p>
          <a:p>
            <a:pPr>
              <a:buFont typeface="Arial" panose="020B0604020202020204" pitchFamily="34" charset="0"/>
              <a:buChar char="•"/>
            </a:pPr>
            <a:r>
              <a:rPr lang="fr-FR" sz="2000" dirty="0" err="1">
                <a:solidFill>
                  <a:srgbClr val="FF0000"/>
                </a:solidFill>
              </a:rPr>
              <a:t>node</a:t>
            </a:r>
            <a:r>
              <a:rPr lang="fr-FR" sz="2000" dirty="0">
                <a:solidFill>
                  <a:srgbClr val="FF0000"/>
                </a:solidFill>
              </a:rPr>
              <a:t> = </a:t>
            </a:r>
            <a:r>
              <a:rPr lang="fr-FR" sz="2000" dirty="0" err="1">
                <a:solidFill>
                  <a:srgbClr val="FF0000"/>
                </a:solidFill>
              </a:rPr>
              <a:t>document.documentElement</a:t>
            </a:r>
            <a:r>
              <a:rPr lang="fr-FR" sz="2000" dirty="0">
                <a:solidFill>
                  <a:srgbClr val="FF0000"/>
                </a:solidFill>
              </a:rPr>
              <a:t> </a:t>
            </a:r>
            <a:r>
              <a:rPr lang="fr-FR" sz="2000" dirty="0"/>
              <a:t>met dans la variable </a:t>
            </a:r>
            <a:r>
              <a:rPr lang="fr-FR" sz="2000" dirty="0" err="1"/>
              <a:t>node</a:t>
            </a:r>
            <a:r>
              <a:rPr lang="fr-FR" sz="2000" dirty="0"/>
              <a:t> l’élément racine (c’est-à-dire le nœud correspondant à l’élément html )</a:t>
            </a:r>
          </a:p>
          <a:p>
            <a:pPr>
              <a:buFont typeface="Arial" panose="020B0604020202020204" pitchFamily="34" charset="0"/>
              <a:buChar char="•"/>
            </a:pPr>
            <a:r>
              <a:rPr lang="fr-FR" sz="2000" dirty="0" err="1">
                <a:solidFill>
                  <a:srgbClr val="FF0000"/>
                </a:solidFill>
              </a:rPr>
              <a:t>node</a:t>
            </a:r>
            <a:r>
              <a:rPr lang="fr-FR" sz="2000" dirty="0">
                <a:solidFill>
                  <a:srgbClr val="FF0000"/>
                </a:solidFill>
              </a:rPr>
              <a:t> = </a:t>
            </a:r>
            <a:r>
              <a:rPr lang="fr-FR" sz="2000" dirty="0" err="1">
                <a:solidFill>
                  <a:srgbClr val="FF0000"/>
                </a:solidFill>
              </a:rPr>
              <a:t>document.getElementById</a:t>
            </a:r>
            <a:r>
              <a:rPr lang="fr-FR" sz="2000" dirty="0">
                <a:solidFill>
                  <a:srgbClr val="FF0000"/>
                </a:solidFill>
              </a:rPr>
              <a:t>("titi") </a:t>
            </a:r>
            <a:r>
              <a:rPr lang="fr-FR" sz="2000" dirty="0"/>
              <a:t>accède à un élément HTML qui possède un attribut id valant titi.</a:t>
            </a:r>
          </a:p>
          <a:p>
            <a:pPr>
              <a:buFont typeface="Arial" panose="020B0604020202020204" pitchFamily="34" charset="0"/>
              <a:buChar char="•"/>
            </a:pPr>
            <a:r>
              <a:rPr lang="fr-FR" sz="2000" dirty="0">
                <a:solidFill>
                  <a:srgbClr val="FF0000"/>
                </a:solidFill>
              </a:rPr>
              <a:t>valeur = </a:t>
            </a:r>
            <a:r>
              <a:rPr lang="fr-FR" sz="2000" dirty="0" err="1">
                <a:solidFill>
                  <a:srgbClr val="FF0000"/>
                </a:solidFill>
              </a:rPr>
              <a:t>node.nodeValue</a:t>
            </a:r>
            <a:r>
              <a:rPr lang="fr-FR" sz="2000" dirty="0">
                <a:solidFill>
                  <a:srgbClr val="FF0000"/>
                </a:solidFill>
              </a:rPr>
              <a:t> </a:t>
            </a:r>
            <a:r>
              <a:rPr lang="fr-FR" sz="2000" dirty="0"/>
              <a:t>sauvegarde la valeur ou le contenu d’un nœud :</a:t>
            </a:r>
          </a:p>
          <a:p>
            <a:pPr marL="984250" indent="-263525">
              <a:buFont typeface="Arial" panose="020B0604020202020204" pitchFamily="34" charset="0"/>
              <a:buChar char="•"/>
            </a:pPr>
            <a:r>
              <a:rPr lang="fr-FR" sz="2000" dirty="0"/>
              <a:t>pour les nœuds texte, c’est le texte, </a:t>
            </a:r>
          </a:p>
          <a:p>
            <a:pPr marL="984250" indent="-246063">
              <a:buFont typeface="Arial" panose="020B0604020202020204" pitchFamily="34" charset="0"/>
              <a:buChar char="•"/>
            </a:pPr>
            <a:r>
              <a:rPr lang="fr-FR" sz="2000" dirty="0"/>
              <a:t>pour les nœuds attribut la valeur affectée à l’attribut,</a:t>
            </a:r>
          </a:p>
          <a:p>
            <a:pPr>
              <a:buFont typeface="Arial" panose="020B0604020202020204" pitchFamily="34" charset="0"/>
              <a:buChar char="•"/>
            </a:pPr>
            <a:r>
              <a:rPr lang="fr-FR" sz="2000" dirty="0"/>
              <a:t>Il existe aussi les fonctions </a:t>
            </a:r>
            <a:r>
              <a:rPr lang="fr-FR" sz="2000" dirty="0" err="1">
                <a:solidFill>
                  <a:srgbClr val="FF0000"/>
                </a:solidFill>
              </a:rPr>
              <a:t>document.getElementsByTagName</a:t>
            </a:r>
            <a:r>
              <a:rPr lang="fr-FR" sz="2000" dirty="0">
                <a:solidFill>
                  <a:srgbClr val="FF0000"/>
                </a:solidFill>
              </a:rPr>
              <a:t> , </a:t>
            </a:r>
            <a:r>
              <a:rPr lang="fr-FR" sz="2000" dirty="0" err="1">
                <a:solidFill>
                  <a:srgbClr val="FF0000"/>
                </a:solidFill>
              </a:rPr>
              <a:t>document.getElementsByName</a:t>
            </a:r>
            <a:r>
              <a:rPr lang="fr-FR" sz="2000" dirty="0">
                <a:solidFill>
                  <a:srgbClr val="FF0000"/>
                </a:solidFill>
              </a:rPr>
              <a:t> et </a:t>
            </a:r>
            <a:r>
              <a:rPr lang="fr-FR" sz="2000" dirty="0" err="1">
                <a:solidFill>
                  <a:srgbClr val="FF0000"/>
                </a:solidFill>
              </a:rPr>
              <a:t>document.getElementsByClassName</a:t>
            </a:r>
            <a:r>
              <a:rPr lang="fr-FR" sz="2000" dirty="0">
                <a:solidFill>
                  <a:srgbClr val="FF0000"/>
                </a:solidFill>
              </a:rPr>
              <a:t> </a:t>
            </a:r>
            <a:r>
              <a:rPr lang="fr-FR" sz="2000" dirty="0"/>
              <a:t>qui renvoient un tableau d’éléments. </a:t>
            </a:r>
            <a:br>
              <a:rPr lang="fr-FR" sz="2000" dirty="0"/>
            </a:br>
            <a:endParaRPr lang="fr-FR" sz="2000" dirty="0"/>
          </a:p>
        </p:txBody>
      </p:sp>
    </p:spTree>
    <p:extLst>
      <p:ext uri="{BB962C8B-B14F-4D97-AF65-F5344CB8AC3E}">
        <p14:creationId xmlns:p14="http://schemas.microsoft.com/office/powerpoint/2010/main" val="301332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CD4E71-1FCA-4492-9CD2-E35366BFEDB3}"/>
              </a:ext>
            </a:extLst>
          </p:cNvPr>
          <p:cNvSpPr>
            <a:spLocks noGrp="1"/>
          </p:cNvSpPr>
          <p:nvPr>
            <p:ph type="title"/>
          </p:nvPr>
        </p:nvSpPr>
        <p:spPr/>
        <p:txBody>
          <a:bodyPr>
            <a:normAutofit/>
          </a:bodyPr>
          <a:lstStyle/>
          <a:p>
            <a:r>
              <a:rPr lang="fr-FR" dirty="0"/>
              <a:t>Parcours d’arbre</a:t>
            </a:r>
          </a:p>
        </p:txBody>
      </p:sp>
      <p:graphicFrame>
        <p:nvGraphicFramePr>
          <p:cNvPr id="4" name="Group 33">
            <a:extLst>
              <a:ext uri="{FF2B5EF4-FFF2-40B4-BE49-F238E27FC236}">
                <a16:creationId xmlns:a16="http://schemas.microsoft.com/office/drawing/2014/main" id="{02A33C4F-2CF2-4C62-9CFB-65DF39AD4838}"/>
              </a:ext>
            </a:extLst>
          </p:cNvPr>
          <p:cNvGraphicFramePr>
            <a:graphicFrameLocks/>
          </p:cNvGraphicFramePr>
          <p:nvPr>
            <p:extLst>
              <p:ext uri="{D42A27DB-BD31-4B8C-83A1-F6EECF244321}">
                <p14:modId xmlns:p14="http://schemas.microsoft.com/office/powerpoint/2010/main" val="1214513083"/>
              </p:ext>
            </p:extLst>
          </p:nvPr>
        </p:nvGraphicFramePr>
        <p:xfrm>
          <a:off x="1565030" y="1772816"/>
          <a:ext cx="8664575" cy="3962402"/>
        </p:xfrm>
        <a:graphic>
          <a:graphicData uri="http://schemas.openxmlformats.org/drawingml/2006/table">
            <a:tbl>
              <a:tblPr/>
              <a:tblGrid>
                <a:gridCol w="4332288">
                  <a:extLst>
                    <a:ext uri="{9D8B030D-6E8A-4147-A177-3AD203B41FA5}">
                      <a16:colId xmlns:a16="http://schemas.microsoft.com/office/drawing/2014/main" val="1689627966"/>
                    </a:ext>
                  </a:extLst>
                </a:gridCol>
                <a:gridCol w="4332287">
                  <a:extLst>
                    <a:ext uri="{9D8B030D-6E8A-4147-A177-3AD203B41FA5}">
                      <a16:colId xmlns:a16="http://schemas.microsoft.com/office/drawing/2014/main" val="1341066121"/>
                    </a:ext>
                  </a:extLst>
                </a:gridCol>
              </a:tblGrid>
              <a:tr h="566738">
                <a:tc>
                  <a:txBody>
                    <a:bodyPr/>
                    <a:lstStyle>
                      <a:lvl1pPr>
                        <a:spcBef>
                          <a:spcPct val="20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a:spcBef>
                          <a:spcPct val="20000"/>
                        </a:spcBef>
                        <a:defRPr>
                          <a:solidFill>
                            <a:schemeClr val="tx1"/>
                          </a:solidFill>
                          <a:latin typeface="Arial" panose="020B0604020202020204" pitchFamily="34" charset="0"/>
                          <a:cs typeface="Arial" panose="020B0604020202020204" pitchFamily="34" charset="0"/>
                        </a:defRPr>
                      </a:lvl2pPr>
                      <a:lvl3pPr>
                        <a:spcBef>
                          <a:spcPct val="20000"/>
                        </a:spcBef>
                        <a:defRPr>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2000" b="0" i="0" u="none" strike="noStrike" cap="none" normalizeH="0" baseline="0">
                          <a:ln>
                            <a:noFill/>
                          </a:ln>
                          <a:solidFill>
                            <a:schemeClr val="bg1"/>
                          </a:solidFill>
                          <a:effectLst/>
                          <a:latin typeface="Arial" panose="020B0604020202020204" pitchFamily="34" charset="0"/>
                          <a:cs typeface="Arial" panose="020B0604020202020204" pitchFamily="34" charset="0"/>
                        </a:rPr>
                        <a:t>Propriété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a:spcBef>
                          <a:spcPct val="20000"/>
                        </a:spcBef>
                        <a:defRPr>
                          <a:solidFill>
                            <a:schemeClr val="tx1"/>
                          </a:solidFill>
                          <a:latin typeface="Arial" panose="020B0604020202020204" pitchFamily="34" charset="0"/>
                          <a:cs typeface="Arial" panose="020B0604020202020204" pitchFamily="34" charset="0"/>
                        </a:defRPr>
                      </a:lvl2pPr>
                      <a:lvl3pPr>
                        <a:spcBef>
                          <a:spcPct val="20000"/>
                        </a:spcBef>
                        <a:defRPr>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2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893974893"/>
                  </a:ext>
                </a:extLst>
              </a:tr>
              <a:tr h="565150">
                <a:tc>
                  <a:txBody>
                    <a:bodyPr/>
                    <a:lstStyle>
                      <a:lvl1pPr>
                        <a:spcBef>
                          <a:spcPct val="20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a:spcBef>
                          <a:spcPct val="20000"/>
                        </a:spcBef>
                        <a:defRPr>
                          <a:solidFill>
                            <a:schemeClr val="tx1"/>
                          </a:solidFill>
                          <a:latin typeface="Arial" panose="020B0604020202020204" pitchFamily="34" charset="0"/>
                          <a:cs typeface="Arial" panose="020B0604020202020204" pitchFamily="34" charset="0"/>
                        </a:defRPr>
                      </a:lvl2pPr>
                      <a:lvl3pPr>
                        <a:spcBef>
                          <a:spcPct val="20000"/>
                        </a:spcBef>
                        <a:defRPr>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parentNode</a:t>
                      </a:r>
                      <a:endParaRPr kumimoji="0" lang="fr-FR" alt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a:spcBef>
                          <a:spcPct val="20000"/>
                        </a:spcBef>
                        <a:defRPr>
                          <a:solidFill>
                            <a:schemeClr val="tx1"/>
                          </a:solidFill>
                          <a:latin typeface="Arial" panose="020B0604020202020204" pitchFamily="34" charset="0"/>
                          <a:cs typeface="Arial" panose="020B0604020202020204" pitchFamily="34" charset="0"/>
                        </a:defRPr>
                      </a:lvl2pPr>
                      <a:lvl3pPr>
                        <a:spcBef>
                          <a:spcPct val="20000"/>
                        </a:spcBef>
                        <a:defRPr>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 nœud père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247871"/>
                  </a:ext>
                </a:extLst>
              </a:tr>
              <a:tr h="566738">
                <a:tc>
                  <a:txBody>
                    <a:bodyPr/>
                    <a:lstStyle>
                      <a:lvl1pPr>
                        <a:spcBef>
                          <a:spcPct val="20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a:spcBef>
                          <a:spcPct val="20000"/>
                        </a:spcBef>
                        <a:defRPr>
                          <a:solidFill>
                            <a:schemeClr val="tx1"/>
                          </a:solidFill>
                          <a:latin typeface="Arial" panose="020B0604020202020204" pitchFamily="34" charset="0"/>
                          <a:cs typeface="Arial" panose="020B0604020202020204" pitchFamily="34" charset="0"/>
                        </a:defRPr>
                      </a:lvl2pPr>
                      <a:lvl3pPr>
                        <a:spcBef>
                          <a:spcPct val="20000"/>
                        </a:spcBef>
                        <a:defRPr>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childnodes</a:t>
                      </a:r>
                      <a:endParaRPr kumimoji="0" lang="fr-FR" alt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a:spcBef>
                          <a:spcPct val="20000"/>
                        </a:spcBef>
                        <a:defRPr>
                          <a:solidFill>
                            <a:schemeClr val="tx1"/>
                          </a:solidFill>
                          <a:latin typeface="Arial" panose="020B0604020202020204" pitchFamily="34" charset="0"/>
                          <a:cs typeface="Arial" panose="020B0604020202020204" pitchFamily="34" charset="0"/>
                        </a:defRPr>
                      </a:lvl2pPr>
                      <a:lvl3pPr>
                        <a:spcBef>
                          <a:spcPct val="20000"/>
                        </a:spcBef>
                        <a:defRPr>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cs typeface="Arial" panose="020B0604020202020204" pitchFamily="34" charset="0"/>
                        </a:rPr>
                        <a:t>nœud fil du nœud courant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9000212"/>
                  </a:ext>
                </a:extLst>
              </a:tr>
              <a:tr h="565150">
                <a:tc>
                  <a:txBody>
                    <a:bodyPr/>
                    <a:lstStyle>
                      <a:lvl1pPr>
                        <a:spcBef>
                          <a:spcPct val="20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a:spcBef>
                          <a:spcPct val="20000"/>
                        </a:spcBef>
                        <a:defRPr>
                          <a:solidFill>
                            <a:schemeClr val="tx1"/>
                          </a:solidFill>
                          <a:latin typeface="Arial" panose="020B0604020202020204" pitchFamily="34" charset="0"/>
                          <a:cs typeface="Arial" panose="020B0604020202020204" pitchFamily="34" charset="0"/>
                        </a:defRPr>
                      </a:lvl2pPr>
                      <a:lvl3pPr>
                        <a:spcBef>
                          <a:spcPct val="20000"/>
                        </a:spcBef>
                        <a:defRPr>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cs typeface="Arial" panose="020B0604020202020204" pitchFamily="34" charset="0"/>
                        </a:rPr>
                        <a:t>firstChild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a:spcBef>
                          <a:spcPct val="20000"/>
                        </a:spcBef>
                        <a:defRPr>
                          <a:solidFill>
                            <a:schemeClr val="tx1"/>
                          </a:solidFill>
                          <a:latin typeface="Arial" panose="020B0604020202020204" pitchFamily="34" charset="0"/>
                          <a:cs typeface="Arial" panose="020B0604020202020204" pitchFamily="34" charset="0"/>
                        </a:defRPr>
                      </a:lvl2pPr>
                      <a:lvl3pPr>
                        <a:spcBef>
                          <a:spcPct val="20000"/>
                        </a:spcBef>
                        <a:defRPr>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cs typeface="Arial" panose="020B0604020202020204" pitchFamily="34" charset="0"/>
                        </a:rPr>
                        <a:t>le premier nœud fil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37146089"/>
                  </a:ext>
                </a:extLst>
              </a:tr>
              <a:tr h="566738">
                <a:tc>
                  <a:txBody>
                    <a:bodyPr/>
                    <a:lstStyle>
                      <a:lvl1pPr>
                        <a:spcBef>
                          <a:spcPct val="20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a:spcBef>
                          <a:spcPct val="20000"/>
                        </a:spcBef>
                        <a:defRPr>
                          <a:solidFill>
                            <a:schemeClr val="tx1"/>
                          </a:solidFill>
                          <a:latin typeface="Arial" panose="020B0604020202020204" pitchFamily="34" charset="0"/>
                          <a:cs typeface="Arial" panose="020B0604020202020204" pitchFamily="34" charset="0"/>
                        </a:defRPr>
                      </a:lvl2pPr>
                      <a:lvl3pPr>
                        <a:spcBef>
                          <a:spcPct val="20000"/>
                        </a:spcBef>
                        <a:defRPr>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cs typeface="Arial" panose="020B0604020202020204" pitchFamily="34" charset="0"/>
                        </a:rPr>
                        <a:t>lastChild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a:spcBef>
                          <a:spcPct val="20000"/>
                        </a:spcBef>
                        <a:defRPr>
                          <a:solidFill>
                            <a:schemeClr val="tx1"/>
                          </a:solidFill>
                          <a:latin typeface="Arial" panose="020B0604020202020204" pitchFamily="34" charset="0"/>
                          <a:cs typeface="Arial" panose="020B0604020202020204" pitchFamily="34" charset="0"/>
                        </a:defRPr>
                      </a:lvl2pPr>
                      <a:lvl3pPr>
                        <a:spcBef>
                          <a:spcPct val="20000"/>
                        </a:spcBef>
                        <a:defRPr>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cs typeface="Arial" panose="020B0604020202020204" pitchFamily="34" charset="0"/>
                        </a:rPr>
                        <a:t>le dernier nœud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3135204"/>
                  </a:ext>
                </a:extLst>
              </a:tr>
              <a:tr h="565150">
                <a:tc>
                  <a:txBody>
                    <a:bodyPr/>
                    <a:lstStyle>
                      <a:lvl1pPr>
                        <a:spcBef>
                          <a:spcPct val="20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a:spcBef>
                          <a:spcPct val="20000"/>
                        </a:spcBef>
                        <a:defRPr>
                          <a:solidFill>
                            <a:schemeClr val="tx1"/>
                          </a:solidFill>
                          <a:latin typeface="Arial" panose="020B0604020202020204" pitchFamily="34" charset="0"/>
                          <a:cs typeface="Arial" panose="020B0604020202020204" pitchFamily="34" charset="0"/>
                        </a:defRPr>
                      </a:lvl2pPr>
                      <a:lvl3pPr>
                        <a:spcBef>
                          <a:spcPct val="20000"/>
                        </a:spcBef>
                        <a:defRPr>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cs typeface="Arial" panose="020B0604020202020204" pitchFamily="34" charset="0"/>
                        </a:rPr>
                        <a:t>previousSibling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a:spcBef>
                          <a:spcPct val="20000"/>
                        </a:spcBef>
                        <a:defRPr>
                          <a:solidFill>
                            <a:schemeClr val="tx1"/>
                          </a:solidFill>
                          <a:latin typeface="Arial" panose="020B0604020202020204" pitchFamily="34" charset="0"/>
                          <a:cs typeface="Arial" panose="020B0604020202020204" pitchFamily="34" charset="0"/>
                        </a:defRPr>
                      </a:lvl2pPr>
                      <a:lvl3pPr>
                        <a:spcBef>
                          <a:spcPct val="20000"/>
                        </a:spcBef>
                        <a:defRPr>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cs typeface="Arial" panose="020B0604020202020204" pitchFamily="34" charset="0"/>
                        </a:rPr>
                        <a:t>le nœud frère précèdent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8310848"/>
                  </a:ext>
                </a:extLst>
              </a:tr>
              <a:tr h="566738">
                <a:tc>
                  <a:txBody>
                    <a:bodyPr/>
                    <a:lstStyle>
                      <a:lvl1pPr>
                        <a:spcBef>
                          <a:spcPct val="20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a:spcBef>
                          <a:spcPct val="20000"/>
                        </a:spcBef>
                        <a:defRPr>
                          <a:solidFill>
                            <a:schemeClr val="tx1"/>
                          </a:solidFill>
                          <a:latin typeface="Arial" panose="020B0604020202020204" pitchFamily="34" charset="0"/>
                          <a:cs typeface="Arial" panose="020B0604020202020204" pitchFamily="34" charset="0"/>
                        </a:defRPr>
                      </a:lvl2pPr>
                      <a:lvl3pPr>
                        <a:spcBef>
                          <a:spcPct val="20000"/>
                        </a:spcBef>
                        <a:defRPr>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2000" b="0" i="0" u="none" strike="noStrike" cap="none" normalizeH="0" baseline="0">
                          <a:ln>
                            <a:noFill/>
                          </a:ln>
                          <a:solidFill>
                            <a:schemeClr val="tx1"/>
                          </a:solidFill>
                          <a:effectLst/>
                          <a:latin typeface="Arial" panose="020B0604020202020204" pitchFamily="34" charset="0"/>
                          <a:cs typeface="Arial" panose="020B0604020202020204" pitchFamily="34" charset="0"/>
                        </a:rPr>
                        <a:t>nextSibling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a:solidFill>
                            <a:schemeClr val="tx1"/>
                          </a:solidFill>
                          <a:latin typeface="Arial" panose="020B0604020202020204" pitchFamily="34" charset="0"/>
                          <a:cs typeface="Arial" panose="020B0604020202020204" pitchFamily="34" charset="0"/>
                        </a:defRPr>
                      </a:lvl1pPr>
                      <a:lvl2pPr>
                        <a:spcBef>
                          <a:spcPct val="20000"/>
                        </a:spcBef>
                        <a:defRPr>
                          <a:solidFill>
                            <a:schemeClr val="tx1"/>
                          </a:solidFill>
                          <a:latin typeface="Arial" panose="020B0604020202020204" pitchFamily="34" charset="0"/>
                          <a:cs typeface="Arial" panose="020B0604020202020204" pitchFamily="34" charset="0"/>
                        </a:defRPr>
                      </a:lvl2pPr>
                      <a:lvl3pPr>
                        <a:spcBef>
                          <a:spcPct val="20000"/>
                        </a:spcBef>
                        <a:defRPr>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fr-FR" alt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nœud frère suivant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1116075"/>
                  </a:ext>
                </a:extLst>
              </a:tr>
            </a:tbl>
          </a:graphicData>
        </a:graphic>
      </p:graphicFrame>
    </p:spTree>
    <p:extLst>
      <p:ext uri="{BB962C8B-B14F-4D97-AF65-F5344CB8AC3E}">
        <p14:creationId xmlns:p14="http://schemas.microsoft.com/office/powerpoint/2010/main" val="191092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hs 16x9">
  <a:themeElements>
    <a:clrScheme name="Maths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8882EF-8483-452E-ADFB-02067D56F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0B895F5-7F43-4073-919C-BA6E32AC0200}">
  <ds:schemaRefs>
    <ds:schemaRef ds:uri="http://purl.org/dc/terms/"/>
    <ds:schemaRef ds:uri="http://purl.org/dc/elements/1.1/"/>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9763940C-480C-4D93-B5B4-BAA891CEAD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42142</TotalTime>
  <Words>16835</Words>
  <Application>Microsoft Office PowerPoint</Application>
  <PresentationFormat>Personnalisé</PresentationFormat>
  <Paragraphs>1744</Paragraphs>
  <Slides>203</Slides>
  <Notes>22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203</vt:i4>
      </vt:variant>
    </vt:vector>
  </HeadingPairs>
  <TitlesOfParts>
    <vt:vector size="214" baseType="lpstr">
      <vt:lpstr>Arial Unicode MS</vt:lpstr>
      <vt:lpstr>Arial</vt:lpstr>
      <vt:lpstr>Arial;Arial,Bold</vt:lpstr>
      <vt:lpstr>Book Antiqua</vt:lpstr>
      <vt:lpstr>Castellar</vt:lpstr>
      <vt:lpstr>Courier New</vt:lpstr>
      <vt:lpstr>Euphemia</vt:lpstr>
      <vt:lpstr>Times New Roman</vt:lpstr>
      <vt:lpstr>Wingdings</vt:lpstr>
      <vt:lpstr>Wingdings 2</vt:lpstr>
      <vt:lpstr>Maths 16x9</vt:lpstr>
      <vt:lpstr>Développement des applications web</vt:lpstr>
      <vt:lpstr>Contenu</vt:lpstr>
      <vt:lpstr>Présentation PowerPoint</vt:lpstr>
      <vt:lpstr>Généralités</vt:lpstr>
      <vt:lpstr>Evolution du web</vt:lpstr>
      <vt:lpstr>Architecture client-serveur</vt:lpstr>
      <vt:lpstr>Architecture client-serveur</vt:lpstr>
      <vt:lpstr>Protocole HTTP</vt:lpstr>
      <vt:lpstr>URL </vt:lpstr>
      <vt:lpstr>URL   / URI</vt:lpstr>
      <vt:lpstr>Pages web</vt:lpstr>
      <vt:lpstr>Les éditeurs de développement de pages Web</vt:lpstr>
      <vt:lpstr>Navigateurs</vt:lpstr>
      <vt:lpstr>Pages web statiques </vt:lpstr>
      <vt:lpstr>Pages web statiques </vt:lpstr>
      <vt:lpstr>Page Web dynamique</vt:lpstr>
      <vt:lpstr>Page Web dynamique</vt:lpstr>
      <vt:lpstr>Application Web</vt:lpstr>
      <vt:lpstr>Programmation Web</vt:lpstr>
      <vt:lpstr> Les langages de balisage</vt:lpstr>
      <vt:lpstr>Langages de balisage</vt:lpstr>
      <vt:lpstr>Langages de balisage</vt:lpstr>
      <vt:lpstr>Programmation Web côté client</vt:lpstr>
      <vt:lpstr>Programmation Web côté client</vt:lpstr>
      <vt:lpstr>Présentation PowerPoint</vt:lpstr>
      <vt:lpstr>Présentation PowerPoint</vt:lpstr>
      <vt:lpstr>Programmation web côté serveur</vt:lpstr>
      <vt:lpstr>Présentation PowerPoint</vt:lpstr>
      <vt:lpstr>Programmation web côté serveur Différentes technologies</vt:lpstr>
      <vt:lpstr>Programmation web côté serveur Différentes technologies</vt:lpstr>
      <vt:lpstr>Programmation web côté serveur Différentes technologies</vt:lpstr>
      <vt:lpstr>Programmation web côté serveur Différentes technologies</vt:lpstr>
      <vt:lpstr>Programmation web côté serveur Différentes technologies</vt:lpstr>
      <vt:lpstr>Programmation web côté serveur Différentes technologies</vt:lpstr>
      <vt:lpstr>HTML 5.0</vt:lpstr>
      <vt:lpstr>HISTORIQUE</vt:lpstr>
      <vt:lpstr>Page modèle</vt:lpstr>
      <vt:lpstr>Formulaires HTML5</vt:lpstr>
      <vt:lpstr>Les nouveaux champs &lt;input&gt;</vt:lpstr>
      <vt:lpstr>Le champ :color</vt:lpstr>
      <vt:lpstr>Le champ: time</vt:lpstr>
      <vt:lpstr>Le champ: Date</vt:lpstr>
      <vt:lpstr>Le champ: datetime</vt:lpstr>
      <vt:lpstr>Le champ: datetime-local</vt:lpstr>
      <vt:lpstr>Le champ: week</vt:lpstr>
      <vt:lpstr>Le champ: month</vt:lpstr>
      <vt:lpstr>Le champ: email</vt:lpstr>
      <vt:lpstr>Le champ: email</vt:lpstr>
      <vt:lpstr>Le champ: email</vt:lpstr>
      <vt:lpstr>Présentation PowerPoint</vt:lpstr>
      <vt:lpstr>Le champ: number</vt:lpstr>
      <vt:lpstr>Le champ: range</vt:lpstr>
      <vt:lpstr>Le champ: tel</vt:lpstr>
      <vt:lpstr>Présentation PowerPoint</vt:lpstr>
      <vt:lpstr>Présentation PowerPoint</vt:lpstr>
      <vt:lpstr>Le champ: search</vt:lpstr>
      <vt:lpstr>Nouveaux éléments de formulaires</vt:lpstr>
      <vt:lpstr>Le champ : output</vt:lpstr>
      <vt:lpstr>Le champ :datalist</vt:lpstr>
      <vt:lpstr>Le champ :datalist</vt:lpstr>
      <vt:lpstr>Exemple</vt:lpstr>
      <vt:lpstr>Exemple</vt:lpstr>
      <vt:lpstr>&lt;detail&gt; et &lt;summary&gt;</vt:lpstr>
      <vt:lpstr>&lt;detail&gt; et &lt;summary&gt;</vt:lpstr>
      <vt:lpstr>Le tag &lt;mark&gt;</vt:lpstr>
      <vt:lpstr>Le tag &lt;mark&gt;</vt:lpstr>
      <vt:lpstr>Le tag &lt;time&gt;</vt:lpstr>
      <vt:lpstr>Le tag &lt;time&gt;</vt:lpstr>
      <vt:lpstr>Tags de structuration</vt:lpstr>
      <vt:lpstr>Eléments de section, article, nav, aside, header, footer</vt:lpstr>
      <vt:lpstr>Synthèse</vt:lpstr>
      <vt:lpstr>Synthèse</vt:lpstr>
      <vt:lpstr>Javascript</vt:lpstr>
      <vt:lpstr>Introduction</vt:lpstr>
      <vt:lpstr>HTML et JavaScript</vt:lpstr>
      <vt:lpstr>HTML et JavaScript</vt:lpstr>
      <vt:lpstr>Insertion dans une page HTML</vt:lpstr>
      <vt:lpstr>Insertion par appel de module externe</vt:lpstr>
      <vt:lpstr>Le fichier HTML</vt:lpstr>
      <vt:lpstr>Insertion et exécution événementielle</vt:lpstr>
      <vt:lpstr>Insertion et exécution événementielle</vt:lpstr>
      <vt:lpstr>Les commentaires</vt:lpstr>
      <vt:lpstr>Entrée et sortie de données avec JavaScript </vt:lpstr>
      <vt:lpstr>Entrée et sortie de données avec JavaScript </vt:lpstr>
      <vt:lpstr>Entrée et sortie de données avec JavaScript </vt:lpstr>
      <vt:lpstr>La structure d’un script en JavaScript</vt:lpstr>
      <vt:lpstr>Les variables</vt:lpstr>
      <vt:lpstr>Les variables</vt:lpstr>
      <vt:lpstr>Les variables</vt:lpstr>
      <vt:lpstr>Les opérations sur les chaînes</vt:lpstr>
      <vt:lpstr>Afficher du texte </vt:lpstr>
      <vt:lpstr>La méthode write()</vt:lpstr>
      <vt:lpstr>Les évènements</vt:lpstr>
      <vt:lpstr>Les Objets</vt:lpstr>
      <vt:lpstr>Les Objets / Les formulaires</vt:lpstr>
      <vt:lpstr>Les Objets / Les formulaires (2)</vt:lpstr>
      <vt:lpstr>Les objets: Résumé</vt:lpstr>
      <vt:lpstr>Nœuds du document</vt:lpstr>
      <vt:lpstr>Parcours d’arbre</vt:lpstr>
      <vt:lpstr>Manipulation d’arbre</vt:lpstr>
      <vt:lpstr>Modification du contenu d’un balise HTML</vt:lpstr>
      <vt:lpstr>Manipulation Css</vt:lpstr>
      <vt:lpstr>Manipulation CSS</vt:lpstr>
      <vt:lpstr>Manipulation CSS</vt:lpstr>
      <vt:lpstr>Fonctions prédéfinies</vt:lpstr>
      <vt:lpstr>Fonctions prédéfinies (1)</vt:lpstr>
      <vt:lpstr>Fonctions prédéfinies (2)</vt:lpstr>
      <vt:lpstr>Fonctions prédéfinies (3)</vt:lpstr>
      <vt:lpstr>Fonctions prédéfinies (4)</vt:lpstr>
      <vt:lpstr>PHP : Hypertext PreProcessor</vt:lpstr>
      <vt:lpstr>Un peu d’histoire</vt:lpstr>
      <vt:lpstr>PHP : C’est QUOI ?</vt:lpstr>
      <vt:lpstr>Les besoins pour bien commencer</vt:lpstr>
      <vt:lpstr>Intégration PHP et HTML</vt:lpstr>
      <vt:lpstr>Intégration d’un script dans une page</vt:lpstr>
      <vt:lpstr>Intégration PHP et HTML</vt:lpstr>
      <vt:lpstr>Syntaxe de base : Introduction</vt:lpstr>
      <vt:lpstr>Syntaxe de base : Les constantes</vt:lpstr>
      <vt:lpstr>Syntaxe de base : Les constantes</vt:lpstr>
      <vt:lpstr>Syntaxe de base : Les constantes</vt:lpstr>
      <vt:lpstr>Syntaxe de base : Les variables</vt:lpstr>
      <vt:lpstr>Syntaxe de base : Les variables</vt:lpstr>
      <vt:lpstr>Syntaxe de base : Les variables</vt:lpstr>
      <vt:lpstr>Afficher le contenu d’une variable</vt:lpstr>
      <vt:lpstr>Fonctions utiles pour les variables</vt:lpstr>
      <vt:lpstr>Syntaxe de base : Les variables</vt:lpstr>
      <vt:lpstr>Syntaxe de base : Les variables</vt:lpstr>
      <vt:lpstr>Déterminer le type d’une variable</vt:lpstr>
      <vt:lpstr>Syntaxe de base : Les chaînes de caractères</vt:lpstr>
      <vt:lpstr>Syntaxe de base : Les chaînes de caractères</vt:lpstr>
      <vt:lpstr>Syntaxe de base : Les chaînes de caractères</vt:lpstr>
      <vt:lpstr>Les instructions conditionnelles</vt:lpstr>
      <vt:lpstr>Les instructions de boucle</vt:lpstr>
      <vt:lpstr>LES TABLEAUX</vt:lpstr>
      <vt:lpstr>Les tableaux</vt:lpstr>
      <vt:lpstr>Les tableaux</vt:lpstr>
      <vt:lpstr>Les tableaux associatifs</vt:lpstr>
      <vt:lpstr>Afficher un tableau associatif</vt:lpstr>
      <vt:lpstr>Tableau multidimensionnel</vt:lpstr>
      <vt:lpstr>Tableau multidimensionnel</vt:lpstr>
      <vt:lpstr>Quand utiliser un array numéroté et quand utiliser un array associatif ?</vt:lpstr>
      <vt:lpstr>Vérifier si une valeur existe dans l'array : in_array</vt:lpstr>
      <vt:lpstr>Les fonctions utilisateur</vt:lpstr>
      <vt:lpstr>Fonction utilisateur: exemple</vt:lpstr>
      <vt:lpstr>Fonction utilisateur: exemple</vt:lpstr>
      <vt:lpstr>La gestion des fichiers avec PHP Lire et écrire dans un fichier texte</vt:lpstr>
      <vt:lpstr>Lire et écrire dans un fichier texte</vt:lpstr>
      <vt:lpstr>Lire et écrire dans un fichier texte</vt:lpstr>
      <vt:lpstr>  PARTIE II : L’interactivité  en PHP</vt:lpstr>
      <vt:lpstr>PHP et les formulaires</vt:lpstr>
      <vt:lpstr>PHP et les formulaires</vt:lpstr>
      <vt:lpstr>PHP et les formulaires</vt:lpstr>
      <vt:lpstr>PHP et les formulaires</vt:lpstr>
      <vt:lpstr>PHP et les formulaires</vt:lpstr>
      <vt:lpstr>Interfaçage avec une base de données</vt:lpstr>
      <vt:lpstr>Interfaçage avec une base de données</vt:lpstr>
      <vt:lpstr>Interfaçage avec une base de données</vt:lpstr>
      <vt:lpstr>FONCTIONS PHP POUR MYSQL</vt:lpstr>
      <vt:lpstr>Interfaçage avec une base de données</vt:lpstr>
      <vt:lpstr>Interfaçage avec une base de données</vt:lpstr>
      <vt:lpstr>Connecter à une base de données</vt:lpstr>
      <vt:lpstr>Connecter à une base de données</vt:lpstr>
      <vt:lpstr>AFFICHER LES DONNEES DES LA BASE</vt:lpstr>
      <vt:lpstr>Insérer des données dans votre base</vt:lpstr>
      <vt:lpstr>Insérer des données dans votre base</vt:lpstr>
      <vt:lpstr>Modifier données dans votre base</vt:lpstr>
      <vt:lpstr>Supprimer des données de votre  base</vt:lpstr>
      <vt:lpstr>Interfaçage avec une base de données</vt:lpstr>
      <vt:lpstr>Interfaçage avec une base de données</vt:lpstr>
      <vt:lpstr>Interfaçage avec une base de données</vt:lpstr>
      <vt:lpstr>Interfaçage avec une base de données</vt:lpstr>
      <vt:lpstr>Interfaçage avec une base de données</vt:lpstr>
      <vt:lpstr>Interfaçage avec une base de données</vt:lpstr>
      <vt:lpstr>Interfaçage avec une base de données</vt:lpstr>
      <vt:lpstr>Interfaçage avec une base de données</vt:lpstr>
      <vt:lpstr>Interfaçage avec une base de données</vt:lpstr>
      <vt:lpstr>Interfaçage avec une base de données</vt:lpstr>
      <vt:lpstr>Interfaçage avec une base de données</vt:lpstr>
      <vt:lpstr>Interfaçage avec une base de données</vt:lpstr>
      <vt:lpstr>Interfaçage avec une base de données</vt:lpstr>
      <vt:lpstr>Interfaçage avec une base de données</vt:lpstr>
      <vt:lpstr>Interfaçage avec une base de données</vt:lpstr>
      <vt:lpstr>Interfaçage avec une base de données</vt:lpstr>
      <vt:lpstr>Les cookies</vt:lpstr>
      <vt:lpstr>Les cookies</vt:lpstr>
      <vt:lpstr>Les cookies</vt:lpstr>
      <vt:lpstr>Présentation PowerPoint</vt:lpstr>
      <vt:lpstr>Les cookies</vt:lpstr>
      <vt:lpstr>Les cookies</vt:lpstr>
      <vt:lpstr>Les cookies</vt:lpstr>
      <vt:lpstr>Les cookies</vt:lpstr>
      <vt:lpstr>Les cookies</vt:lpstr>
      <vt:lpstr>Les cookies</vt:lpstr>
      <vt:lpstr>Les sessions</vt:lpstr>
      <vt:lpstr>Les sessions</vt:lpstr>
      <vt:lpstr>Les sessions</vt:lpstr>
      <vt:lpstr>Les sessions</vt:lpstr>
      <vt:lpstr>Les sessions</vt:lpstr>
      <vt:lpstr>Les sessions</vt:lpstr>
      <vt:lpstr>Les sessions</vt:lpstr>
      <vt:lpstr>Les sessions</vt:lpstr>
      <vt:lpstr>Les sessions</vt:lpstr>
      <vt:lpstr>Les sessions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Titre</dc:title>
  <dc:creator>nadjib</dc:creator>
  <cp:lastModifiedBy>Nadjib MEADI</cp:lastModifiedBy>
  <cp:revision>148</cp:revision>
  <dcterms:created xsi:type="dcterms:W3CDTF">2013-04-05T20:25:58Z</dcterms:created>
  <dcterms:modified xsi:type="dcterms:W3CDTF">2020-03-11T21:59:47Z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