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9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4976-2C0A-43A0-91CE-B4BA6532CDA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1AD0-517A-41D7-81AA-50E65B69D2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E03775-6AD2-41AA-A15E-FC7116A4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413AC2-B6D2-4197-8052-17A73126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1709738"/>
            <a:ext cx="60579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518B43-B5AC-4F97-87B6-8A17508C17CB}"/>
              </a:ext>
            </a:extLst>
          </p:cNvPr>
          <p:cNvSpPr/>
          <p:nvPr/>
        </p:nvSpPr>
        <p:spPr>
          <a:xfrm>
            <a:off x="1563189" y="5588515"/>
            <a:ext cx="9065622" cy="900246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ar-DZ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/>
              </a:rPr>
              <a:t>أمثلة تطبيقية حول سوق المنافسة التامة</a:t>
            </a:r>
          </a:p>
        </p:txBody>
      </p:sp>
    </p:spTree>
    <p:extLst>
      <p:ext uri="{BB962C8B-B14F-4D97-AF65-F5344CB8AC3E}">
        <p14:creationId xmlns:p14="http://schemas.microsoft.com/office/powerpoint/2010/main" val="990511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25" y="1819808"/>
            <a:ext cx="11928144" cy="481765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r" rtl="1"/>
            <a:r>
              <a:rPr lang="ar-AE" sz="3200" b="1" dirty="0">
                <a:solidFill>
                  <a:srgbClr val="FF0000"/>
                </a:solidFill>
              </a:rPr>
              <a:t>1- </a:t>
            </a:r>
            <a:r>
              <a:rPr lang="ar-BH" sz="3200" b="1" dirty="0">
                <a:solidFill>
                  <a:srgbClr val="FF0000"/>
                </a:solidFill>
              </a:rPr>
              <a:t>حساب التكاليف المتوسطة والحدية</a:t>
            </a:r>
            <a:r>
              <a:rPr lang="ar-AE" sz="3200" b="1" dirty="0">
                <a:solidFill>
                  <a:srgbClr val="FF0000"/>
                </a:solidFill>
              </a:rPr>
              <a:t>،</a:t>
            </a:r>
            <a:r>
              <a:rPr lang="ar-BH" sz="3200" b="1" dirty="0">
                <a:solidFill>
                  <a:srgbClr val="FF0000"/>
                </a:solidFill>
              </a:rPr>
              <a:t> أين يتقاطع المنحنيان</a:t>
            </a:r>
            <a:r>
              <a:rPr lang="ar-AE" sz="3200" dirty="0">
                <a:solidFill>
                  <a:srgbClr val="FF0000"/>
                </a:solidFill>
              </a:rPr>
              <a:t>: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يتقاطع منحنى التكاليف المتوسطة  مع منحنى التكاليف الحدية </a:t>
            </a:r>
          </a:p>
          <a:p>
            <a:pPr algn="r" rtl="1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defTabSz="355600" rtl="1">
              <a:buFont typeface="Wingdings" panose="05000000000000000000" pitchFamily="2" charset="2"/>
              <a:buChar char="v"/>
            </a:pPr>
            <a:r>
              <a:rPr lang="ar-AE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الطريقة الأولى:</a:t>
            </a:r>
            <a:r>
              <a: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يكون: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126" y="325199"/>
            <a:ext cx="11928143" cy="131127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30" y="2408829"/>
            <a:ext cx="4046600" cy="37121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2" y="2674961"/>
            <a:ext cx="3473395" cy="3138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212" y="3981104"/>
            <a:ext cx="3592754" cy="25384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297" y="4228638"/>
            <a:ext cx="2869502" cy="219046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0102736" y="4094328"/>
            <a:ext cx="1098685" cy="9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83330" y="2797791"/>
            <a:ext cx="1153195" cy="61414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5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78" y="467270"/>
            <a:ext cx="11846256" cy="1156813"/>
          </a:xfrm>
          <a:solidFill>
            <a:srgbClr val="FFC000"/>
          </a:solidFill>
        </p:spPr>
        <p:txBody>
          <a:bodyPr/>
          <a:lstStyle/>
          <a:p>
            <a:r>
              <a:rPr lang="ar-B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الثانية: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478" y="1719619"/>
                <a:ext cx="11846256" cy="4995080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pPr marL="342900" indent="-342900" algn="r" rtl="1">
                  <a:buFont typeface="Wingdings" panose="05000000000000000000" pitchFamily="2" charset="2"/>
                  <a:buChar char="q"/>
                </a:pPr>
                <a:r>
                  <a:rPr lang="ar-AE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منحنى التكلفة الحدية  يقطع منحنى التكاليف المتوسطة  في نهايته الدنيا.أي :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𝑨𝑪𝑻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′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ar-AE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fr-FR" dirty="0"/>
              </a:p>
              <a:p>
                <a:pPr algn="r" rtl="1"/>
                <a:r>
                  <a:rPr lang="fr-FR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ar-BH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ar-BH" sz="2800" b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حساب الربح</a:t>
                </a:r>
                <a:r>
                  <a:rPr lang="ar-BH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𝑹𝑻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478" y="1719619"/>
                <a:ext cx="11846256" cy="4995080"/>
              </a:xfrm>
              <a:blipFill>
                <a:blip r:embed="rId3"/>
                <a:stretch>
                  <a:fillRect t="-2198" r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93760" y="2483891"/>
            <a:ext cx="2715905" cy="26067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74" y="2605192"/>
            <a:ext cx="1792406" cy="2009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033" y="3787252"/>
            <a:ext cx="2889934" cy="2696961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" name="Left-Up Arrow 9"/>
          <p:cNvSpPr/>
          <p:nvPr/>
        </p:nvSpPr>
        <p:spPr>
          <a:xfrm>
            <a:off x="3698543" y="2129052"/>
            <a:ext cx="1351129" cy="996286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>
            <a:off x="8801957" y="3910082"/>
            <a:ext cx="941696" cy="18219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5" y="480919"/>
            <a:ext cx="11696132" cy="9930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الربح: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2955" y="1665027"/>
                <a:ext cx="11696132" cy="5090615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pPr rtl="1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sz="28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=0</a:t>
                </a:r>
              </a:p>
              <a:p>
                <a:pPr algn="r" rtl="1"/>
                <a:r>
                  <a:rPr lang="fr-F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</a:t>
                </a:r>
              </a:p>
              <a:p>
                <a:pPr algn="r" rtl="1"/>
                <a:r>
                  <a:rPr lang="fr-FR" sz="2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</a:t>
                </a:r>
                <a:r>
                  <a:rPr lang="ar-AE" sz="2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منه الكمية المثلى و المقبولة هي: </a:t>
                </a:r>
                <a:r>
                  <a:rPr lang="fr-FR" sz="2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Q=3</a:t>
                </a:r>
              </a:p>
              <a:p>
                <a:pPr algn="r" rtl="1"/>
                <a:endParaRPr lang="fr-F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fr-F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ar-BH" sz="2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ومنه:</a:t>
                </a:r>
                <a:endParaRPr lang="fr-FR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fr-F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 rtl="1">
                  <a:buFont typeface="Wingdings" panose="05000000000000000000" pitchFamily="2" charset="2"/>
                  <a:buChar char="ü"/>
                </a:pPr>
                <a:r>
                  <a:rPr lang="ar-A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AE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fr-FR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AE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هي قيمة الربح الاعظمي.</a:t>
                </a:r>
                <a:endParaRPr 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rtl="1"/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2955" y="1665027"/>
                <a:ext cx="11696132" cy="5090615"/>
              </a:xfrm>
              <a:blipFill>
                <a:blip r:embed="rId3"/>
                <a:stretch>
                  <a:fillRect t="-240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12" y="2115404"/>
            <a:ext cx="2652215" cy="2606722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002" y="4210334"/>
            <a:ext cx="2824528" cy="11600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Curved Left Arrow 6"/>
          <p:cNvSpPr/>
          <p:nvPr/>
        </p:nvSpPr>
        <p:spPr>
          <a:xfrm>
            <a:off x="3835021" y="2115404"/>
            <a:ext cx="777922" cy="1303361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911988" y="4790364"/>
            <a:ext cx="1610436" cy="395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0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73" y="232012"/>
            <a:ext cx="11900848" cy="199257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1"/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Calibri"/>
              </a:rPr>
              <a:t>جامعة محمد خيضر- بسكرة-</a:t>
            </a:r>
            <a:r>
              <a:rPr lang="fr-FR" sz="40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fr-FR" sz="4000" b="1" dirty="0">
                <a:solidFill>
                  <a:prstClr val="black"/>
                </a:solidFill>
                <a:latin typeface="Calibri"/>
              </a:rPr>
            </a:br>
            <a:r>
              <a:rPr lang="ar-AE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Calibri"/>
              </a:rPr>
              <a:t>كلية العلوم الاقتصادية و التجارية و علوم التسيير</a:t>
            </a:r>
            <a:r>
              <a:rPr lang="fr-FR" sz="4000" b="1" dirty="0">
                <a:solidFill>
                  <a:srgbClr val="002060"/>
                </a:solidFill>
                <a:latin typeface="Calibri"/>
              </a:rPr>
              <a:t/>
            </a:r>
            <a:br>
              <a:rPr lang="fr-FR" sz="4000" b="1" dirty="0">
                <a:solidFill>
                  <a:srgbClr val="002060"/>
                </a:solidFill>
                <a:latin typeface="Calibri"/>
              </a:rPr>
            </a:br>
            <a:r>
              <a:rPr lang="en-US" sz="4000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ar-AE" sz="4000" b="1" dirty="0">
                <a:solidFill>
                  <a:prstClr val="black"/>
                </a:solidFill>
                <a:latin typeface="Calibri"/>
              </a:rPr>
              <a:t>توازن المؤسسة و أشكال السوق</a:t>
            </a:r>
            <a:br>
              <a:rPr lang="ar-AE" sz="4000" b="1" dirty="0">
                <a:solidFill>
                  <a:prstClr val="black"/>
                </a:solidFill>
                <a:latin typeface="Calibri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73" y="2482921"/>
            <a:ext cx="11900848" cy="41089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lvl="0" rt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ar-AE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أمثلة تطبيقية حول سوق المنافسة التامة</a:t>
            </a:r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pPr lvl="0" rt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ar-AE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أ.د/ خليفي عيسى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8" y="3272711"/>
            <a:ext cx="7273158" cy="2584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321C57-F759-46B3-83FF-F49A0D7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60" y="3591999"/>
            <a:ext cx="1255885" cy="162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AB5A4F-D7FB-4B24-814F-4B37484F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636" y="3591998"/>
            <a:ext cx="1255885" cy="162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0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303481"/>
            <a:ext cx="11872686" cy="103051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الاول: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9" y="1454728"/>
            <a:ext cx="11887200" cy="527858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/>
              <a:t> :</a:t>
            </a:r>
            <a:r>
              <a:rPr lang="ar-AE" sz="3200" b="1" dirty="0">
                <a:solidFill>
                  <a:srgbClr val="C00000"/>
                </a:solidFill>
              </a:rPr>
              <a:t>  </a:t>
            </a:r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تتحمل مؤسسة ما تكاليف كلية وفق الدالة التالية:  </a:t>
            </a:r>
          </a:p>
          <a:p>
            <a:pPr indent="536575" algn="r" rtl="1"/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أحسب التكاليف المتوسطة والحدية ، أين يتقاطع المنحنيان.</a:t>
            </a:r>
          </a:p>
          <a:p>
            <a:pPr indent="1349375" algn="r" rtl="1"/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يحدد سعر السلعة  ، ماهي شروط تعظيم الربح ، أحسب قيمته.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الحــــل</a:t>
            </a:r>
            <a:r>
              <a:rPr lang="ar-AE" sz="3200" b="1" dirty="0"/>
              <a:t>:</a:t>
            </a:r>
            <a:r>
              <a:rPr lang="ar-A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حساب التكاليف المتوسطة والحدية، أين يتقاطع المنحنيان. 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يتقاطع منحنى التكاليف المتوسطة  مع منحنى التكاليف الحدية  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0" y="3860800"/>
            <a:ext cx="5892800" cy="204651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99626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270784"/>
            <a:ext cx="11945257" cy="163058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ar-A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الاولى: عندما :</a:t>
            </a:r>
            <a:r>
              <a:rPr lang="fr-F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ACT= MC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9" y="2148115"/>
            <a:ext cx="11945257" cy="4572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29" y="2772229"/>
            <a:ext cx="4920342" cy="3367314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741654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6801"/>
            <a:ext cx="11887200" cy="135958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857250" indent="-857250" rtl="1">
              <a:buFont typeface="Wingdings" panose="05000000000000000000" pitchFamily="2" charset="2"/>
              <a:buChar char="q"/>
            </a:pPr>
            <a:r>
              <a:rPr lang="ar-A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الثانية: </a:t>
            </a:r>
            <a:r>
              <a:rPr lang="ar-A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منحنى التكلفة الحدية  يقطع منحنى التكاليف المتوسطة  في نهايته الدنيا.أي :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ACT’=0 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1988458"/>
                <a:ext cx="11887200" cy="4333398"/>
              </a:xfrm>
              <a:blipFill>
                <a:blip r:embed="rId2"/>
                <a:tile tx="0" ty="0" sx="100000" sy="100000" flip="none" algn="tl"/>
              </a:blipFill>
            </p:spPr>
            <p:txBody>
              <a:bodyPr/>
              <a:lstStyle/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r>
                  <a:rPr lang="ar-BH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ar-BH" sz="3200" b="1" u="sng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حساب الربح</a:t>
                </a:r>
                <a:r>
                  <a:rPr lang="ar-BH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ar-AE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</a:t>
                </a:r>
                <a:r>
                  <a:rPr lang="fr-FR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𝑹𝑻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𝑪𝑻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AE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1988458"/>
                <a:ext cx="11887200" cy="4333398"/>
              </a:xfrm>
              <a:blipFill>
                <a:blip r:embed="rId3"/>
                <a:stretch>
                  <a:fillRect r="-16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03600" y="2199800"/>
            <a:ext cx="3454400" cy="26996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1" y="2667442"/>
            <a:ext cx="1698171" cy="211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56" y="2199800"/>
            <a:ext cx="2839944" cy="269965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955857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470232"/>
            <a:ext cx="11814629" cy="123371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ar-A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حساب قيمة الربح الاعظمي: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85" y="1886857"/>
            <a:ext cx="11814629" cy="45139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AE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ومنه قيمة الربح الاعظمي هي:   </a:t>
            </a:r>
            <a:r>
              <a:rPr lang="fr-FR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=18</a:t>
            </a:r>
            <a:r>
              <a:rPr lang="ar-AE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∏</a:t>
            </a:r>
          </a:p>
          <a:p>
            <a:endParaRPr lang="ar-AE" dirty="0"/>
          </a:p>
          <a:p>
            <a:endParaRPr lang="ar-AE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1656" y="2518227"/>
            <a:ext cx="3439887" cy="29681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13" y="2617004"/>
            <a:ext cx="3222172" cy="261257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TextBox 5"/>
          <p:cNvSpPr txBox="1"/>
          <p:nvPr/>
        </p:nvSpPr>
        <p:spPr>
          <a:xfrm>
            <a:off x="7112000" y="3872491"/>
            <a:ext cx="3930551" cy="100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99" y="3976914"/>
            <a:ext cx="2114286" cy="65609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76868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2679" y="260616"/>
            <a:ext cx="11705334" cy="13788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الثاني: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2238" y="1930400"/>
            <a:ext cx="11915775" cy="4757738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ar-A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يبين الجدول التالي الكميات المختلفة التي تنتجها مؤسسة في سوق المنافسة التامة و تكاليف إنتاجها:</a:t>
            </a:r>
          </a:p>
          <a:p>
            <a:pPr algn="r" rtl="1"/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فإذا عرفت أن سعر بيع الوحدة كان 75 دج عند جميع مستويات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الإنتاج 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حساب التكلفة الكلية للإنتاج.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00000"/>
              </a:lnSpc>
            </a:pP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حساب الإيراد الكلي.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00000"/>
              </a:lnSpc>
            </a:pP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حساب الربح.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8" y="3061879"/>
            <a:ext cx="3365284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9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30" y="368491"/>
            <a:ext cx="11900848" cy="97899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30" y="1487606"/>
            <a:ext cx="11900848" cy="519979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lvl="0" algn="r" rtl="1"/>
            <a:r>
              <a:rPr lang="ar-B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BH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التكلفة الكلية، و الإيراد الكلي، و الربح</a:t>
            </a:r>
            <a:r>
              <a:rPr lang="ar-B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AE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ar-B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لدينا: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=RT-CT, RT=P.Q, CT=CV+CF                  </a:t>
            </a:r>
            <a:r>
              <a:rPr lang="ar-B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ar-AE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DZ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كمية الإنتاج التي تعظم الربح هي:</a:t>
            </a:r>
            <a:r>
              <a:rPr lang="fr-F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Q=6 </a:t>
            </a:r>
            <a:r>
              <a:rPr lang="ar-DZ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حيث تكون قيمة الربح الاعظمي:40=π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B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B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عندها يكون:</a:t>
            </a:r>
            <a:r>
              <a:rPr lang="fr-F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MC=MR =75 </a:t>
            </a:r>
            <a:r>
              <a:rPr lang="ar-DZ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324858"/>
                  </p:ext>
                </p:extLst>
              </p:nvPr>
            </p:nvGraphicFramePr>
            <p:xfrm>
              <a:off x="1095626" y="2538485"/>
              <a:ext cx="8799000" cy="329184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508488">
                      <a:extLst>
                        <a:ext uri="{9D8B030D-6E8A-4147-A177-3AD203B41FA5}">
                          <a16:colId xmlns:a16="http://schemas.microsoft.com/office/drawing/2014/main" val="426980975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730469423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5196591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476163066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4911558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432451765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42604765"/>
                        </a:ext>
                      </a:extLst>
                    </a:gridCol>
                    <a:gridCol w="919961">
                      <a:extLst>
                        <a:ext uri="{9D8B030D-6E8A-4147-A177-3AD203B41FA5}">
                          <a16:colId xmlns:a16="http://schemas.microsoft.com/office/drawing/2014/main" val="2598340029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15134171"/>
                        </a:ext>
                      </a:extLst>
                    </a:gridCol>
                  </a:tblGrid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Q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857712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305545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310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V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7316757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410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2851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P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814787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150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R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389817"/>
                      </a:ext>
                    </a:extLst>
                  </a:tr>
                  <a:tr h="338543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526188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110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─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 C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0510826"/>
                      </a:ext>
                    </a:extLst>
                  </a:tr>
                  <a:tr h="362980">
                    <a:tc>
                      <a:txBody>
                        <a:bodyPr/>
                        <a:lstStyle/>
                        <a:p>
                          <a:pPr marL="457200"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Simplified Arabic"/>
                            </a:rPr>
                            <a:t>-60</a:t>
                          </a: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-55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-90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-150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16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implified Arabic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9525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324858"/>
                  </p:ext>
                </p:extLst>
              </p:nvPr>
            </p:nvGraphicFramePr>
            <p:xfrm>
              <a:off x="1095626" y="2538485"/>
              <a:ext cx="8799000" cy="2957918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508488">
                      <a:extLst>
                        <a:ext uri="{9D8B030D-6E8A-4147-A177-3AD203B41FA5}">
                          <a16:colId xmlns:a16="http://schemas.microsoft.com/office/drawing/2014/main" val="426980975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730469423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5196591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476163066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4911558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432451765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42604765"/>
                        </a:ext>
                      </a:extLst>
                    </a:gridCol>
                    <a:gridCol w="919961">
                      <a:extLst>
                        <a:ext uri="{9D8B030D-6E8A-4147-A177-3AD203B41FA5}">
                          <a16:colId xmlns:a16="http://schemas.microsoft.com/office/drawing/2014/main" val="2598340029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15134171"/>
                        </a:ext>
                      </a:extLst>
                    </a:gridCol>
                  </a:tblGrid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Q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857712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305545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310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V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7316757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410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2851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P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814787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150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R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389817"/>
                      </a:ext>
                    </a:extLst>
                  </a:tr>
                  <a:tr h="338543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526188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110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─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 C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0510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457200"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600" b="1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Simplified Arabic"/>
                            </a:rPr>
                            <a:t>-60</a:t>
                          </a: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-55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-90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-150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4000" t="-711667" r="-1333" b="-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5256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252" y="3572468"/>
            <a:ext cx="85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56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25" y="415062"/>
            <a:ext cx="11873553" cy="106127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الثالث: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0125" y="1814181"/>
                <a:ext cx="11873553" cy="4886870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pPr marL="457200" indent="-457200" algn="r" rtl="1">
                  <a:buFont typeface="Wingdings" panose="05000000000000000000" pitchFamily="2" charset="2"/>
                  <a:buChar char="q"/>
                </a:pPr>
                <a:r>
                  <a:rPr lang="ar-AE" sz="3600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التمرين</a:t>
                </a:r>
                <a:r>
                  <a:rPr lang="ar-AE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ar-AE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تتحمل مؤسسة ما تكاليف كلية وفق الدالة التالية:    </a:t>
                </a:r>
                <a:endParaRPr lang="fr-FR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rtl="1"/>
                <a:r>
                  <a:rPr lang="ar-AE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3200" b="1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CT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32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32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sz="32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fr-FR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fr-F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 algn="r" rtl="1">
                  <a:buFont typeface="Wingdings" panose="05000000000000000000" pitchFamily="2" charset="2"/>
                  <a:buChar char="q"/>
                </a:pPr>
                <a:r>
                  <a:rPr lang="ar-AE" sz="3600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المطلوب</a:t>
                </a:r>
                <a:r>
                  <a:rPr lang="ar-AE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 rtl="1"/>
                <a:endParaRPr lang="ar-AE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indent="1255713" algn="r" rtl="1"/>
                <a:r>
                  <a:rPr lang="ar-AE" sz="3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1- أحسب التكاليف المتوسطة والحدية ، أين يتقاطع المنحنيان.</a:t>
                </a:r>
              </a:p>
              <a:p>
                <a:pPr algn="r" rtl="1"/>
                <a:endParaRPr lang="ar-AE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indent="1255713" algn="r" rtl="1"/>
                <a:r>
                  <a:rPr lang="ar-AE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2- يحدد سعر السلعة  ، ماهي شروط تعظيم الربح ، أحسب قيمته. </a:t>
                </a:r>
              </a:p>
              <a:p>
                <a:pPr rtl="1"/>
                <a:endParaRPr lang="en-US" sz="3200" b="1" i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0125" y="1814181"/>
                <a:ext cx="11873553" cy="4886870"/>
              </a:xfrm>
              <a:blipFill>
                <a:blip r:embed="rId3"/>
                <a:stretch>
                  <a:fillRect t="-3246" r="-17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54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366</Words>
  <Application>Microsoft Office PowerPoint</Application>
  <PresentationFormat>Grand écran</PresentationFormat>
  <Paragraphs>174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Impact</vt:lpstr>
      <vt:lpstr>Simplified Arabic</vt:lpstr>
      <vt:lpstr>Times New Roman</vt:lpstr>
      <vt:lpstr>Wingdings</vt:lpstr>
      <vt:lpstr>Office Theme</vt:lpstr>
      <vt:lpstr>Présentation PowerPoint</vt:lpstr>
      <vt:lpstr>                                      جامعة محمد خيضر- بسكرة- كلية العلوم الاقتصادية و التجارية و علوم التسيير  توازن المؤسسة و أشكال السوق </vt:lpstr>
      <vt:lpstr>المثال التطبيقي الاول:</vt:lpstr>
      <vt:lpstr>الطريقة الاولى: عندما :ACT= MC</vt:lpstr>
      <vt:lpstr>الطريقة الثانية: منحنى التكلفة الحدية  يقطع منحنى التكاليف المتوسطة  في نهايته الدنيا.أي : ACT’=0 </vt:lpstr>
      <vt:lpstr>حساب قيمة الربح الاعظمي:</vt:lpstr>
      <vt:lpstr>المثال التطبيقي الثاني:</vt:lpstr>
      <vt:lpstr>حل التمرين:</vt:lpstr>
      <vt:lpstr>المثال التطبيقي الثالث:</vt:lpstr>
      <vt:lpstr>حل التمرين:</vt:lpstr>
      <vt:lpstr>الطريقة الثانية: </vt:lpstr>
      <vt:lpstr>حساب الربح: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خيضر- بسكرة- كلية العلوم الاقتصادية و التجارية و علوم التسيير  توازن المؤسسة و أشكال السوق</dc:title>
  <dc:creator>Admin</dc:creator>
  <cp:lastModifiedBy>Utilisateur Windows</cp:lastModifiedBy>
  <cp:revision>22</cp:revision>
  <dcterms:created xsi:type="dcterms:W3CDTF">2020-04-18T17:33:51Z</dcterms:created>
  <dcterms:modified xsi:type="dcterms:W3CDTF">2020-06-02T18:19:27Z</dcterms:modified>
</cp:coreProperties>
</file>