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0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-3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27130-E954-415B-9A8E-94B1A6DFDB89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7BDE5-0ECF-4EA6-80E7-390081DB98D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21136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7BDE5-0ECF-4EA6-80E7-390081DB98D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33258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37360" y="-81279"/>
            <a:ext cx="8849360" cy="1196401"/>
          </a:xfrm>
        </p:spPr>
        <p:txBody>
          <a:bodyPr>
            <a:normAutofit/>
          </a:bodyPr>
          <a:lstStyle/>
          <a:p>
            <a:pPr algn="ctr"/>
            <a:r>
              <a:rPr lang="ar-DZ" sz="2800" dirty="0"/>
              <a:t>الجمهورية الجزائرية الديمقراطية الشعبية 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dirty="0" smtClean="0"/>
              <a:t>وزارة </a:t>
            </a:r>
            <a:r>
              <a:rPr lang="ar-DZ" sz="2800" dirty="0"/>
              <a:t>التعليم العالى والبحث العلمي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82030" y="1244726"/>
            <a:ext cx="9634654" cy="851704"/>
          </a:xfrm>
        </p:spPr>
        <p:txBody>
          <a:bodyPr>
            <a:normAutofit/>
          </a:bodyPr>
          <a:lstStyle/>
          <a:p>
            <a:pPr algn="ctr"/>
            <a:r>
              <a:rPr lang="ar-DZ" sz="2000" b="1" dirty="0">
                <a:cs typeface="Al-Rashed Sayidty" pitchFamily="2" charset="-78"/>
              </a:rPr>
              <a:t>جامعة محمد خيضر بسكرة</a:t>
            </a:r>
            <a:endParaRPr lang="fr-FR" sz="2000" b="1" dirty="0">
              <a:cs typeface="Al-Rashed Sayidty" pitchFamily="2" charset="-78"/>
            </a:endParaRPr>
          </a:p>
          <a:p>
            <a:pPr algn="ctr" rtl="1"/>
            <a:r>
              <a:rPr lang="ar-DZ" sz="2000" b="1" dirty="0" smtClean="0">
                <a:cs typeface="Al-Rashed Sayidty" pitchFamily="2" charset="-78"/>
              </a:rPr>
              <a:t>كلية </a:t>
            </a:r>
            <a:r>
              <a:rPr lang="ar-DZ" sz="2000" b="1" dirty="0">
                <a:cs typeface="Al-Rashed Sayidty" pitchFamily="2" charset="-78"/>
              </a:rPr>
              <a:t>العلوم </a:t>
            </a:r>
            <a:r>
              <a:rPr lang="ar-DZ" sz="2000" b="1" dirty="0" smtClean="0">
                <a:cs typeface="Al-Rashed Sayidty" pitchFamily="2" charset="-78"/>
              </a:rPr>
              <a:t>ا</a:t>
            </a:r>
            <a:r>
              <a:rPr lang="ar-DZ" sz="2000" b="1" dirty="0" smtClean="0">
                <a:cs typeface="Al-Rashed Sayidty" pitchFamily="2" charset="-78"/>
              </a:rPr>
              <a:t>لاقتصادية  التجارية </a:t>
            </a:r>
            <a:r>
              <a:rPr lang="ar-DZ" sz="2000" b="1" dirty="0" smtClean="0">
                <a:cs typeface="Al-Rashed Sayidty" pitchFamily="2" charset="-78"/>
              </a:rPr>
              <a:t>وعلوم</a:t>
            </a:r>
            <a:r>
              <a:rPr lang="ar-DZ" sz="2000" b="1" dirty="0" smtClean="0">
                <a:cs typeface="Al-Rashed Sayidty" pitchFamily="2" charset="-78"/>
              </a:rPr>
              <a:t> التسيير </a:t>
            </a:r>
            <a:endParaRPr lang="fr-FR" sz="2000" b="1" dirty="0">
              <a:cs typeface="Al-Rashed Sayidty" pitchFamily="2" charset="-78"/>
            </a:endParaRPr>
          </a:p>
          <a:p>
            <a:endParaRPr lang="fr-FR" sz="2000" dirty="0">
              <a:cs typeface="Al-Rashed Sayidty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186"/>
            <a:ext cx="1524000" cy="1981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00" y="0"/>
            <a:ext cx="1524000" cy="1981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ZoneTexte 5"/>
          <p:cNvSpPr txBox="1"/>
          <p:nvPr/>
        </p:nvSpPr>
        <p:spPr>
          <a:xfrm>
            <a:off x="2045368" y="2549893"/>
            <a:ext cx="76039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800" dirty="0" smtClean="0">
                <a:cs typeface="Hesham Bold" pitchFamily="2" charset="-78"/>
              </a:rPr>
              <a:t>مقياس </a:t>
            </a:r>
            <a:r>
              <a:rPr lang="ar-DZ" sz="2800" dirty="0" smtClean="0">
                <a:cs typeface="Hesham Bold" pitchFamily="2" charset="-78"/>
              </a:rPr>
              <a:t>ت</a:t>
            </a:r>
            <a:r>
              <a:rPr lang="ar-DZ" sz="2800" dirty="0" smtClean="0">
                <a:cs typeface="Hesham Bold" pitchFamily="2" charset="-78"/>
              </a:rPr>
              <a:t>سيير الميزانية</a:t>
            </a:r>
          </a:p>
          <a:p>
            <a:pPr algn="ctr" rtl="1"/>
            <a:r>
              <a:rPr lang="ar-DZ" sz="2800" dirty="0" smtClean="0">
                <a:cs typeface="Hesham Bold" pitchFamily="2" charset="-78"/>
              </a:rPr>
              <a:t>موجه لطلبة السنة الثالثة علوم اقتصادية</a:t>
            </a:r>
          </a:p>
          <a:p>
            <a:pPr algn="ctr" rtl="1"/>
            <a:r>
              <a:rPr lang="ar-DZ" sz="2800" dirty="0" smtClean="0">
                <a:cs typeface="Hesham Bold" pitchFamily="2" charset="-78"/>
              </a:rPr>
              <a:t>اقتصاد نقدي وبنكي</a:t>
            </a:r>
            <a:endParaRPr lang="fr-FR" sz="2800" dirty="0">
              <a:cs typeface="Hesham Bold" pitchFamily="2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872925" y="3942416"/>
            <a:ext cx="428694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DZ" sz="2000" u="sng" dirty="0" smtClean="0">
                <a:cs typeface="Hesham Bold" pitchFamily="2" charset="-78"/>
              </a:rPr>
              <a:t>تحت اشراف </a:t>
            </a:r>
            <a:r>
              <a:rPr lang="ar-DZ" sz="2000" u="sng" dirty="0" err="1" smtClean="0">
                <a:cs typeface="Hesham Bold" pitchFamily="2" charset="-78"/>
              </a:rPr>
              <a:t>ألأستاذ:</a:t>
            </a:r>
            <a:endParaRPr lang="ar-DZ" sz="2000" u="sng" dirty="0" smtClean="0">
              <a:cs typeface="Hesham Bold" pitchFamily="2" charset="-78"/>
            </a:endParaRPr>
          </a:p>
          <a:p>
            <a:pPr algn="r" rtl="1"/>
            <a:r>
              <a:rPr lang="ar-DZ" sz="2800" dirty="0" smtClean="0">
                <a:cs typeface="Hesham Bold" pitchFamily="2" charset="-78"/>
              </a:rPr>
              <a:t>           د/ عقبة نصيرة               </a:t>
            </a:r>
            <a:r>
              <a:rPr lang="fr-FR" sz="2800" dirty="0" smtClean="0">
                <a:cs typeface="Hesham Bold" pitchFamily="2" charset="-78"/>
              </a:rPr>
              <a:t>  </a:t>
            </a:r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0" y="5554421"/>
            <a:ext cx="6065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2800" dirty="0">
                <a:cs typeface="Hesham Bold" pitchFamily="2" charset="-78"/>
              </a:rPr>
              <a:t>السنة الدراسية : </a:t>
            </a:r>
            <a:r>
              <a:rPr lang="ar-DZ" sz="2800" dirty="0" smtClean="0">
                <a:cs typeface="Hesham Bold" pitchFamily="2" charset="-78"/>
              </a:rPr>
              <a:t>2019/2020</a:t>
            </a:r>
            <a:endParaRPr lang="fr-FR" sz="2800" dirty="0">
              <a:cs typeface="Hesham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678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5971" y="579493"/>
            <a:ext cx="5198746" cy="650537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b="1" dirty="0" smtClean="0">
                <a:cs typeface="Hesham Bold" pitchFamily="2" charset="-78"/>
              </a:rPr>
              <a:t>الفصل الثالث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94874" y="1963994"/>
            <a:ext cx="9685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i="1" dirty="0" smtClean="0">
                <a:solidFill>
                  <a:srgbClr val="0070C0"/>
                </a:solidFill>
                <a:cs typeface="Al-Rashed Sayidty" pitchFamily="2" charset="-78"/>
              </a:rPr>
              <a:t>الميزانية التقديرية للمبيعات باستخدام طريقة الأرقام القياسية</a:t>
            </a:r>
            <a:endParaRPr lang="fr-FR" sz="3200" i="1" dirty="0">
              <a:solidFill>
                <a:srgbClr val="0070C0"/>
              </a:solidFill>
              <a:cs typeface="Al-Rashed Sayidty" pitchFamily="2" charset="-78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292080" y="2595496"/>
            <a:ext cx="1948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2800" b="1" i="1" u="sng" dirty="0">
                <a:solidFill>
                  <a:schemeClr val="bg2">
                    <a:lumMod val="20000"/>
                    <a:lumOff val="80000"/>
                  </a:schemeClr>
                </a:solidFill>
              </a:rPr>
              <a:t>المبحث </a:t>
            </a:r>
            <a:r>
              <a:rPr lang="ar-DZ" sz="2800" b="1" i="1" u="sng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الثاني</a:t>
            </a:r>
            <a:r>
              <a:rPr lang="fr-FR" sz="2800" b="1" i="1" u="sng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</a:t>
            </a:r>
            <a:endParaRPr lang="fr-FR" sz="28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543040" y="3118716"/>
            <a:ext cx="1139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idx="1"/>
          </p:nvPr>
        </p:nvSpPr>
        <p:spPr>
          <a:xfrm>
            <a:off x="4283242" y="2839453"/>
            <a:ext cx="5269832" cy="2710639"/>
          </a:xfrm>
        </p:spPr>
        <p:txBody>
          <a:bodyPr/>
          <a:lstStyle/>
          <a:p>
            <a:pPr algn="r" rtl="1"/>
            <a:r>
              <a:rPr lang="ar-DZ" dirty="0" smtClean="0">
                <a:cs typeface="Al-Rashed Sayidty" pitchFamily="2" charset="-78"/>
              </a:rPr>
              <a:t>تمهيد</a:t>
            </a:r>
          </a:p>
          <a:p>
            <a:pPr algn="r" rtl="1"/>
            <a:r>
              <a:rPr lang="ar-DZ" dirty="0" smtClean="0">
                <a:cs typeface="Al-Rashed Sayidty" pitchFamily="2" charset="-78"/>
              </a:rPr>
              <a:t>خطوات طريقة الأرقام القياسية</a:t>
            </a:r>
          </a:p>
          <a:p>
            <a:pPr algn="r" rtl="1"/>
            <a:r>
              <a:rPr lang="ar-DZ" dirty="0" smtClean="0">
                <a:cs typeface="Al-Rashed Sayidty" pitchFamily="2" charset="-78"/>
              </a:rPr>
              <a:t>أمثلة وحلول</a:t>
            </a:r>
            <a:endParaRPr lang="fr-FR" dirty="0">
              <a:cs typeface="Al-Rashed Sayidty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55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099040" y="487680"/>
            <a:ext cx="2302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2800" b="1" i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cs typeface="+mj-cs"/>
              </a:rPr>
              <a:t>المقدمة </a:t>
            </a:r>
            <a:endParaRPr lang="fr-FR" sz="2800" b="1" i="1" u="sng" dirty="0">
              <a:solidFill>
                <a:schemeClr val="bg2">
                  <a:lumMod val="20000"/>
                  <a:lumOff val="80000"/>
                </a:schemeClr>
              </a:solidFill>
              <a:cs typeface="+mj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35280" y="1143000"/>
            <a:ext cx="117144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			</a:t>
            </a:r>
          </a:p>
          <a:p>
            <a:pPr algn="just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800" dirty="0" smtClean="0">
                <a:cs typeface="Al-Rashed Sayidty" pitchFamily="2" charset="-78"/>
              </a:rPr>
              <a:t>تمهيد</a:t>
            </a:r>
          </a:p>
          <a:p>
            <a:pPr algn="just" rtl="1"/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تستخدم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هذه الطريقة للتنبؤ بظواهر اقتصادية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معينة،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كزيادة الطلب على منتجات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فلاحية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معينة، أو انخفاض الطلب على المنتجات الألبسة الشتوية في الفصول الأخرى من السنة و يعود استخدام هذا الاسلوب لكزن التقديرات السنوية لأي متغير قد تخفي تقلبات الطلب مثلا خلال السنة المطلوب تقدير المبيعات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فيها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just" rtl="1"/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just" rtl="1"/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كما يساعد استخدام هذا الاسلوب في التنبؤ على امكانية توزيع المبيعات المقدرة للسنوات المقبلة حسب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الفصول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،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و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ذلك على ضوء اتجاهات المبيعات في فصول السنوات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السابقة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( المتعلقة بالسلسلة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الزمنية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).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xmlns="" val="3639798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982579" y="1778586"/>
            <a:ext cx="10972800" cy="1320122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dirty="0" smtClean="0">
                <a:cs typeface="Al-Rashed Sayidty" pitchFamily="2" charset="-78"/>
              </a:rPr>
              <a:t/>
            </a:r>
            <a:br>
              <a:rPr lang="ar-DZ" dirty="0" smtClean="0">
                <a:cs typeface="Al-Rashed Sayidty" pitchFamily="2" charset="-78"/>
              </a:rPr>
            </a:br>
            <a:r>
              <a:rPr lang="ar-DZ" sz="27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/>
            </a:r>
            <a:br>
              <a:rPr lang="ar-DZ" sz="27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</a:br>
            <a:r>
              <a:rPr lang="ar-DZ" sz="27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   </a:t>
            </a:r>
            <a:br>
              <a:rPr lang="ar-DZ" sz="27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</a:br>
            <a:endParaRPr lang="fr-FR" sz="2700" dirty="0" smtClean="0">
              <a:solidFill>
                <a:srgbClr val="000000"/>
              </a:solidFill>
              <a:latin typeface="Sakkal Majalla" pitchFamily="2" charset="-78"/>
              <a:ea typeface="Times New Roman" pitchFamily="18" charset="0"/>
              <a:cs typeface="Sakkal Majalla" pitchFamily="2" charset="-78"/>
            </a:endParaRPr>
          </a:p>
        </p:txBody>
      </p:sp>
      <p:pic>
        <p:nvPicPr>
          <p:cNvPr id="26634" name="Picture 1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1620" y="2677932"/>
            <a:ext cx="3224463" cy="823258"/>
          </a:xfrm>
          <a:prstGeom prst="rect">
            <a:avLst/>
          </a:prstGeom>
          <a:noFill/>
        </p:spPr>
      </p:pic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02890" y="2838959"/>
            <a:ext cx="526093" cy="614104"/>
          </a:xfrm>
          <a:prstGeom prst="rect">
            <a:avLst/>
          </a:prstGeom>
          <a:noFill/>
        </p:spPr>
      </p:pic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8326" y="3645783"/>
            <a:ext cx="2657995" cy="767549"/>
          </a:xfrm>
          <a:prstGeom prst="rect">
            <a:avLst/>
          </a:prstGeom>
          <a:noFill/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0987" y="3676885"/>
            <a:ext cx="1966585" cy="714334"/>
          </a:xfrm>
          <a:prstGeom prst="rect">
            <a:avLst/>
          </a:prstGeom>
          <a:noFill/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4010" y="4409676"/>
            <a:ext cx="2464345" cy="514350"/>
          </a:xfrm>
          <a:prstGeom prst="rect">
            <a:avLst/>
          </a:prstGeom>
          <a:noFill/>
        </p:spPr>
      </p:pic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4235116" y="1647942"/>
            <a:ext cx="760395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kkal Majalla" pitchFamily="2" charset="-78"/>
                <a:ea typeface="Times New Roman" pitchFamily="18" charset="0"/>
                <a:cs typeface="Hesham Bold" pitchFamily="2" charset="-78"/>
              </a:rPr>
              <a:t>      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kkal Majalla" pitchFamily="2" charset="-78"/>
                <a:ea typeface="Times New Roman" pitchFamily="18" charset="0"/>
                <a:cs typeface="Hesham Bold" pitchFamily="2" charset="-78"/>
              </a:rPr>
              <a:t>وتطبق هذه الطريقة بعد الاعتماد على الاجراءات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akkal Majalla" pitchFamily="2" charset="-78"/>
                <a:ea typeface="Times New Roman" pitchFamily="18" charset="0"/>
                <a:cs typeface="Hesham Bold" pitchFamily="2" charset="-78"/>
              </a:rPr>
              <a:t>التالية :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kkal Majalla" pitchFamily="2" charset="-78"/>
                <a:ea typeface="Times New Roman" pitchFamily="18" charset="0"/>
                <a:cs typeface="Hesham Bold" pitchFamily="2" charset="-78"/>
              </a:rPr>
              <a:t>  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kkal Majalla" pitchFamily="2" charset="-78"/>
              <a:ea typeface="Times New Roman" pitchFamily="18" charset="0"/>
              <a:cs typeface="Hesham Bold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cs typeface="Sakkal Majalla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1.</a:t>
            </a:r>
            <a:r>
              <a:rPr lang="ar-SA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استخراج معدل المبيعات </a:t>
            </a:r>
            <a:r>
              <a:rPr lang="ar-SA" sz="2400" dirty="0" err="1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الفصلية :</a:t>
            </a:r>
            <a:r>
              <a:rPr lang="en-US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y1 y4,y3,y2, </a:t>
            </a:r>
            <a:r>
              <a:rPr lang="ar-SA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 ( حسب فصول </a:t>
            </a:r>
            <a:r>
              <a:rPr lang="ar-SA" sz="2400" dirty="0" err="1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السنة )</a:t>
            </a:r>
            <a:r>
              <a:rPr lang="ar-SA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lang="ar-DZ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حيث أن:</a:t>
            </a:r>
            <a:endParaRPr lang="fr-FR" sz="2400" dirty="0" smtClean="0">
              <a:solidFill>
                <a:srgbClr val="000000"/>
              </a:solidFill>
              <a:latin typeface="Sakkal Majalla" pitchFamily="2" charset="-78"/>
              <a:ea typeface="Times New Roman" pitchFamily="18" charset="0"/>
              <a:cs typeface="Sakkal Majalla" pitchFamily="2" charset="-78"/>
            </a:endParaRP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97155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7098632" y="3505477"/>
            <a:ext cx="46201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 dirty="0" err="1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2..</a:t>
            </a:r>
            <a:r>
              <a:rPr lang="ar-SA" sz="2400" b="1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استخراج معدل المبيعات الفصلي العام</a:t>
            </a:r>
            <a:r>
              <a:rPr lang="ar-DZ" sz="2400" b="1" dirty="0" err="1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:</a:t>
            </a:r>
            <a:r>
              <a:rPr lang="ar-DZ" sz="2400" b="1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lang="ar-SA" sz="2400" b="1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endParaRPr lang="fr-FR" sz="2400" b="1" dirty="0" smtClean="0">
              <a:solidFill>
                <a:srgbClr val="000000"/>
              </a:solidFill>
              <a:latin typeface="Sakkal Majalla" pitchFamily="2" charset="-78"/>
              <a:ea typeface="Times New Roman" pitchFamily="18" charset="0"/>
              <a:cs typeface="Sakkal Majalla" pitchFamily="2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6833938" y="4297118"/>
            <a:ext cx="4761702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3 </a:t>
            </a:r>
            <a:r>
              <a:rPr lang="ar-SA" sz="2400" dirty="0" err="1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.</a:t>
            </a:r>
            <a:r>
              <a:rPr lang="ar-SA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lang="ar-SA" sz="2400" dirty="0" err="1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استخراج الرقم القياسي الفصلي للمبيعات </a:t>
            </a:r>
            <a:endParaRPr lang="fr-FR" sz="2400" dirty="0" err="1" smtClean="0">
              <a:solidFill>
                <a:srgbClr val="000000"/>
              </a:solidFill>
              <a:latin typeface="Sakkal Majalla" pitchFamily="2" charset="-78"/>
              <a:ea typeface="Times New Roman" pitchFamily="18" charset="0"/>
              <a:cs typeface="Sakkal Majalla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40290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11891918" y="4599087"/>
            <a:ext cx="3000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،</a:t>
            </a:r>
            <a:r>
              <a:rPr kumimoji="0" lang="ar-SA" sz="1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 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11891918" y="4961037"/>
            <a:ext cx="3000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،</a:t>
            </a:r>
            <a:r>
              <a:rPr kumimoji="0" lang="ar-SA" sz="1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 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90690" y="3814011"/>
            <a:ext cx="4300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rtl="1" fontAlgn="base">
              <a:spcBef>
                <a:spcPct val="0"/>
              </a:spcBef>
              <a:spcAft>
                <a:spcPct val="0"/>
              </a:spcAft>
            </a:pPr>
            <a:r>
              <a:rPr lang="ar-SA" sz="1400" dirty="0" smtClean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ar-SA" sz="2800" dirty="0" err="1" smtClean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=</a:t>
            </a:r>
            <a:r>
              <a:rPr lang="ar-SA" sz="1400" dirty="0" smtClean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endParaRPr lang="fr-FR" sz="11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2261938" y="4896853"/>
            <a:ext cx="1564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r-FR" dirty="0" smtClean="0"/>
              <a:t>W4=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/R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475747" y="4908886"/>
            <a:ext cx="1479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r-FR" dirty="0" smtClean="0"/>
              <a:t>W3=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/R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6292516" y="4948990"/>
            <a:ext cx="1515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r-FR" dirty="0" smtClean="0"/>
              <a:t>W2</a:t>
            </a:r>
            <a:r>
              <a:rPr lang="fr-FR" sz="2000" dirty="0" smtClean="0"/>
              <a:t>=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/R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8217568" y="4908884"/>
            <a:ext cx="155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r-FR" dirty="0" smtClean="0"/>
              <a:t>W1=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/R</a:t>
            </a:r>
            <a:endParaRPr lang="fr-FR" dirty="0"/>
          </a:p>
        </p:txBody>
      </p:sp>
      <p:sp>
        <p:nvSpPr>
          <p:cNvPr id="34" name="Rectangle 33"/>
          <p:cNvSpPr/>
          <p:nvPr/>
        </p:nvSpPr>
        <p:spPr>
          <a:xfrm>
            <a:off x="3958225" y="661736"/>
            <a:ext cx="7043868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4100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Al-Rashed Sayidty" pitchFamily="2" charset="-78"/>
              </a:rPr>
              <a:t>خطوات طريقة الأرقام </a:t>
            </a:r>
            <a:r>
              <a:rPr lang="ar-DZ" sz="4100" b="1" dirty="0" err="1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Al-Rashed Sayidty" pitchFamily="2" charset="-78"/>
              </a:rPr>
              <a:t>القياسية:</a:t>
            </a:r>
            <a:r>
              <a:rPr lang="ar-DZ" sz="4100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Al-Rashed Sayidty" pitchFamily="2" charset="-78"/>
              </a:rPr>
              <a:t/>
            </a:r>
            <a:br>
              <a:rPr lang="ar-DZ" sz="4100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Al-Rashed Sayidty" pitchFamily="2" charset="-78"/>
              </a:rPr>
            </a:br>
            <a:endParaRPr lang="fr-FR" dirty="0"/>
          </a:p>
        </p:txBody>
      </p:sp>
      <p:sp>
        <p:nvSpPr>
          <p:cNvPr id="35" name="Rectangle 34"/>
          <p:cNvSpPr/>
          <p:nvPr/>
        </p:nvSpPr>
        <p:spPr>
          <a:xfrm>
            <a:off x="1720516" y="5438274"/>
            <a:ext cx="9865895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ar-DZ" sz="2200" b="1" baseline="-25000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</a:endParaRPr>
          </a:p>
          <a:p>
            <a:pPr algn="r" rtl="1"/>
            <a:r>
              <a:rPr lang="ar-DZ" sz="2400" dirty="0" err="1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4.</a:t>
            </a:r>
            <a:r>
              <a:rPr lang="ar-DZ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ا</a:t>
            </a:r>
            <a:r>
              <a:rPr lang="ar-SA" sz="2400" dirty="0" err="1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ستخراج</a:t>
            </a:r>
            <a:r>
              <a:rPr lang="ar-SA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المبيعات المقدرة لكل فصل</a:t>
            </a:r>
            <a:r>
              <a:rPr lang="ar-DZ" sz="2400" dirty="0" smtClean="0">
                <a:solidFill>
                  <a:srgbClr val="000000"/>
                </a:solidFill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:  </a:t>
            </a:r>
            <a:r>
              <a:rPr lang="ar-DZ" sz="2400" b="1" baseline="-25000" dirty="0" err="1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ا</a:t>
            </a:r>
            <a:r>
              <a:rPr lang="ar-DZ" sz="2400" b="1" u="sng" baseline="30000" dirty="0" err="1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المبيعات</a:t>
            </a:r>
            <a:r>
              <a:rPr lang="ar-DZ" sz="2400" b="1" u="sng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ar-DZ" sz="2400" b="1" u="sng" baseline="30000" dirty="0" err="1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التفدبرية</a:t>
            </a:r>
            <a:r>
              <a:rPr lang="ar-DZ" sz="2400" b="1" u="sng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ar-DZ" sz="2400" b="1" u="sng" baseline="30000" dirty="0" err="1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السنوية </a:t>
            </a:r>
            <a:r>
              <a:rPr lang="ar-DZ" sz="2400" b="1" u="sng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(للسنة المراد تقديرها</a:t>
            </a:r>
            <a:r>
              <a:rPr lang="ar-DZ" sz="2400" b="1" u="sng" baseline="30000" dirty="0" err="1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)</a:t>
            </a:r>
            <a:r>
              <a:rPr lang="ar-DZ" sz="2400" b="1" u="sng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       </a:t>
            </a:r>
            <a:r>
              <a:rPr lang="en-US" sz="2400" b="1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x</a:t>
            </a:r>
            <a:r>
              <a:rPr lang="ar-DZ" sz="2400" b="1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    ا</a:t>
            </a:r>
            <a:r>
              <a:rPr lang="ar-SA" sz="2400" b="1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لرقم القياسي الفصلي</a:t>
            </a:r>
            <a:endParaRPr lang="ar-DZ" sz="2400" b="1" baseline="30000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</a:endParaRPr>
          </a:p>
          <a:p>
            <a:pPr algn="r" rtl="1"/>
            <a:r>
              <a:rPr lang="ar-DZ" sz="2400" b="1" baseline="3000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                                                                                 عدد </a:t>
            </a:r>
            <a:r>
              <a:rPr lang="ar-DZ" sz="2400" b="1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الفصول</a:t>
            </a:r>
            <a:r>
              <a:rPr lang="ar-SA" sz="2400" b="1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 </a:t>
            </a:r>
            <a:r>
              <a:rPr lang="ar-DZ" sz="2400" b="1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                                                         </a:t>
            </a:r>
          </a:p>
          <a:p>
            <a:pPr algn="r" rtl="1"/>
            <a:r>
              <a:rPr lang="ar-SA" sz="2200" b="1" baseline="300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549950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577540" y="1304016"/>
            <a:ext cx="2813423" cy="63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/>
              <a:t>مثال عددي</a:t>
            </a:r>
            <a:endParaRPr lang="fr-FR" sz="2800" dirty="0"/>
          </a:p>
        </p:txBody>
      </p:sp>
      <p:sp>
        <p:nvSpPr>
          <p:cNvPr id="11" name="Flèche vers le bas 10"/>
          <p:cNvSpPr/>
          <p:nvPr/>
        </p:nvSpPr>
        <p:spPr>
          <a:xfrm rot="5400000">
            <a:off x="8337286" y="5425648"/>
            <a:ext cx="264696" cy="1180290"/>
          </a:xfrm>
          <a:prstGeom prst="downArrow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5884147" y="2883002"/>
            <a:ext cx="288054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8939464" y="5492684"/>
            <a:ext cx="2982227" cy="751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/>
              <a:t>خطوات الحل</a:t>
            </a:r>
            <a:endParaRPr lang="ar-DZ" sz="2800" dirty="0" smtClean="0"/>
          </a:p>
        </p:txBody>
      </p:sp>
      <p:sp>
        <p:nvSpPr>
          <p:cNvPr id="15" name="Titre 14"/>
          <p:cNvSpPr>
            <a:spLocks noGrp="1"/>
          </p:cNvSpPr>
          <p:nvPr>
            <p:ph type="title"/>
          </p:nvPr>
        </p:nvSpPr>
        <p:spPr>
          <a:xfrm>
            <a:off x="405063" y="2286000"/>
            <a:ext cx="11253537" cy="926432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sz="2200" baseline="30000" dirty="0" smtClean="0"/>
              <a:t/>
            </a:r>
            <a:br>
              <a:rPr lang="ar-DZ" sz="2200" baseline="30000" dirty="0" smtClean="0"/>
            </a:br>
            <a:r>
              <a:rPr lang="ar-DZ" sz="2200" baseline="30000" dirty="0" smtClean="0"/>
              <a:t/>
            </a:r>
            <a:br>
              <a:rPr lang="ar-DZ" sz="2200" baseline="30000" dirty="0" smtClean="0"/>
            </a:br>
            <a:r>
              <a:rPr lang="ar-SA" sz="2200" dirty="0" smtClean="0"/>
              <a:t> </a:t>
            </a:r>
            <a:r>
              <a:rPr lang="ar-SA" sz="2200" dirty="0" smtClean="0"/>
              <a:t>البيانات التالية عن المبيعات الفصلية </a:t>
            </a:r>
            <a:r>
              <a:rPr lang="ar-SA" sz="2200" dirty="0" err="1" smtClean="0"/>
              <a:t>لاحدى</a:t>
            </a:r>
            <a:r>
              <a:rPr lang="ar-SA" sz="2200" dirty="0" smtClean="0"/>
              <a:t> المؤسسات الصناعية للفترة  الممتدة من سنة </a:t>
            </a:r>
            <a:r>
              <a:rPr lang="ar-DZ" sz="2200" dirty="0" smtClean="0"/>
              <a:t>2015</a:t>
            </a:r>
            <a:r>
              <a:rPr lang="ar-SA" sz="2200" dirty="0" smtClean="0"/>
              <a:t> </a:t>
            </a:r>
            <a:r>
              <a:rPr lang="ar-SA" sz="2200" dirty="0" err="1" smtClean="0"/>
              <a:t>-</a:t>
            </a:r>
            <a:r>
              <a:rPr lang="ar-DZ" sz="2200" dirty="0" smtClean="0"/>
              <a:t>  </a:t>
            </a:r>
            <a:r>
              <a:rPr lang="ar-SA" sz="2200" dirty="0" smtClean="0"/>
              <a:t>20</a:t>
            </a:r>
            <a:r>
              <a:rPr lang="ar-DZ" sz="2200" dirty="0" smtClean="0"/>
              <a:t>19</a:t>
            </a:r>
            <a:r>
              <a:rPr lang="ar-SA" sz="2200" dirty="0" smtClean="0"/>
              <a:t> </a:t>
            </a:r>
            <a:r>
              <a:rPr lang="fr-FR" sz="2200" dirty="0" smtClean="0"/>
              <a:t/>
            </a:r>
            <a:br>
              <a:rPr lang="fr-FR" sz="2200" dirty="0" smtClean="0"/>
            </a:br>
            <a:r>
              <a:rPr lang="ar-SA" sz="2200" dirty="0" err="1" smtClean="0"/>
              <a:t>المطلوب </a:t>
            </a:r>
            <a:r>
              <a:rPr lang="ar-SA" sz="2200" dirty="0" smtClean="0"/>
              <a:t>: تقدير المبيعات الفصلية لسنة </a:t>
            </a:r>
            <a:r>
              <a:rPr lang="ar-SA" sz="2200" dirty="0" smtClean="0"/>
              <a:t>20</a:t>
            </a:r>
            <a:r>
              <a:rPr lang="ar-DZ" sz="2200" dirty="0" smtClean="0"/>
              <a:t>22</a:t>
            </a:r>
            <a:r>
              <a:rPr lang="ar-SA" sz="2200" dirty="0" smtClean="0"/>
              <a:t> </a:t>
            </a:r>
            <a:r>
              <a:rPr lang="ar-SA" sz="2200" dirty="0" smtClean="0"/>
              <a:t>إذ علمت أن المبيعات التقديرية  العام بقيمته </a:t>
            </a:r>
            <a:r>
              <a:rPr lang="fr-FR" sz="2200" dirty="0" smtClean="0"/>
              <a:t> </a:t>
            </a:r>
            <a:r>
              <a:rPr lang="ar-SA" sz="2200" dirty="0" smtClean="0"/>
              <a:t> هي </a:t>
            </a:r>
            <a:r>
              <a:rPr lang="en-US" sz="2200" dirty="0" smtClean="0"/>
              <a:t>131   </a:t>
            </a:r>
            <a:r>
              <a:rPr lang="ar-SA" sz="2200" dirty="0" smtClean="0"/>
              <a:t>  ألف </a:t>
            </a:r>
            <a:r>
              <a:rPr lang="ar-SA" sz="2200" dirty="0" err="1" smtClean="0"/>
              <a:t>دينار .</a:t>
            </a:r>
            <a:r>
              <a:rPr lang="fr-FR" sz="2200" dirty="0" smtClean="0"/>
              <a:t/>
            </a:r>
            <a:br>
              <a:rPr lang="fr-FR" sz="2200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866274" y="3910262"/>
          <a:ext cx="6870031" cy="2560590"/>
        </p:xfrm>
        <a:graphic>
          <a:graphicData uri="http://schemas.openxmlformats.org/drawingml/2006/table">
            <a:tbl>
              <a:tblPr rtl="1"/>
              <a:tblGrid>
                <a:gridCol w="1168850"/>
                <a:gridCol w="1424645"/>
                <a:gridCol w="1425512"/>
                <a:gridCol w="1425512"/>
                <a:gridCol w="1425512"/>
              </a:tblGrid>
              <a:tr h="2665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latin typeface="Calibri"/>
                          <a:ea typeface="Times New Roman"/>
                          <a:cs typeface="Simplified Arabic"/>
                        </a:rPr>
                        <a:t>السنوات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err="1">
                          <a:latin typeface="Calibri"/>
                          <a:ea typeface="Times New Roman"/>
                          <a:cs typeface="Simplified Arabic"/>
                        </a:rPr>
                        <a:t>الفصل </a:t>
                      </a:r>
                      <a:r>
                        <a:rPr lang="ar-SA" sz="1400" b="1" dirty="0">
                          <a:latin typeface="Calibri"/>
                          <a:ea typeface="Times New Roman"/>
                          <a:cs typeface="Simplified Arabic"/>
                        </a:rPr>
                        <a:t>(1</a:t>
                      </a:r>
                      <a:r>
                        <a:rPr lang="ar-SA" sz="1400" b="1" dirty="0" err="1">
                          <a:latin typeface="Calibri"/>
                          <a:ea typeface="Times New Roman"/>
                          <a:cs typeface="Simplified Arabic"/>
                        </a:rPr>
                        <a:t>)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err="1">
                          <a:latin typeface="Calibri"/>
                          <a:ea typeface="Times New Roman"/>
                          <a:cs typeface="Simplified Arabic"/>
                        </a:rPr>
                        <a:t>الفصل </a:t>
                      </a:r>
                      <a:r>
                        <a:rPr lang="ar-SA" sz="1400" b="1" dirty="0">
                          <a:latin typeface="Calibri"/>
                          <a:ea typeface="Times New Roman"/>
                          <a:cs typeface="Simplified Arabic"/>
                        </a:rPr>
                        <a:t>(2</a:t>
                      </a:r>
                      <a:r>
                        <a:rPr lang="ar-SA" sz="1400" b="1" dirty="0" err="1">
                          <a:latin typeface="Calibri"/>
                          <a:ea typeface="Times New Roman"/>
                          <a:cs typeface="Simplified Arabic"/>
                        </a:rPr>
                        <a:t>)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err="1">
                          <a:latin typeface="Calibri"/>
                          <a:ea typeface="Times New Roman"/>
                          <a:cs typeface="Simplified Arabic"/>
                        </a:rPr>
                        <a:t>الفصل </a:t>
                      </a:r>
                      <a:r>
                        <a:rPr lang="ar-SA" sz="1400" b="1" dirty="0">
                          <a:latin typeface="Calibri"/>
                          <a:ea typeface="Times New Roman"/>
                          <a:cs typeface="Simplified Arabic"/>
                        </a:rPr>
                        <a:t>(3</a:t>
                      </a:r>
                      <a:r>
                        <a:rPr lang="ar-SA" sz="1400" b="1" dirty="0" err="1">
                          <a:latin typeface="Calibri"/>
                          <a:ea typeface="Times New Roman"/>
                          <a:cs typeface="Simplified Arabic"/>
                        </a:rPr>
                        <a:t>)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err="1">
                          <a:latin typeface="Calibri"/>
                          <a:ea typeface="Times New Roman"/>
                          <a:cs typeface="Simplified Arabic"/>
                        </a:rPr>
                        <a:t>الفصل </a:t>
                      </a:r>
                      <a:r>
                        <a:rPr lang="ar-SA" sz="1400" b="1" dirty="0">
                          <a:latin typeface="Calibri"/>
                          <a:ea typeface="Times New Roman"/>
                          <a:cs typeface="Simplified Arabic"/>
                        </a:rPr>
                        <a:t>(4</a:t>
                      </a:r>
                      <a:r>
                        <a:rPr lang="ar-SA" sz="1400" b="1" dirty="0" err="1">
                          <a:latin typeface="Calibri"/>
                          <a:ea typeface="Times New Roman"/>
                          <a:cs typeface="Simplified Arabic"/>
                        </a:rPr>
                        <a:t>)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7221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latin typeface="Calibri"/>
                          <a:ea typeface="Times New Roman"/>
                          <a:cs typeface="Simplified Arabic"/>
                        </a:rPr>
                        <a:t>2015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Simplified Arabic"/>
                        </a:rPr>
                        <a:t>19000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30000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37000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22000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5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latin typeface="Calibri"/>
                          <a:ea typeface="Times New Roman"/>
                          <a:cs typeface="Simplified Arabic"/>
                        </a:rPr>
                        <a:t>2016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28000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31000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42000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18000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21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latin typeface="Calibri"/>
                          <a:ea typeface="Times New Roman"/>
                          <a:cs typeface="Simplified Arabic"/>
                        </a:rPr>
                        <a:t>2017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27000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28000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36000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19000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5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latin typeface="Calibri"/>
                          <a:ea typeface="Times New Roman"/>
                          <a:cs typeface="Simplified Arabic"/>
                        </a:rPr>
                        <a:t>2018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30000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29000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43000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20000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52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latin typeface="Calibri"/>
                          <a:ea typeface="Times New Roman"/>
                          <a:cs typeface="Simplified Arabic"/>
                        </a:rPr>
                        <a:t>2019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32000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32000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Calibri"/>
                          <a:ea typeface="Times New Roman"/>
                          <a:cs typeface="Simplified Arabic"/>
                        </a:rPr>
                        <a:t>44000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Simplified Arabic"/>
                        </a:rPr>
                        <a:t>22000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89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 b="1" dirty="0" smtClean="0">
                          <a:latin typeface="Calibri"/>
                          <a:ea typeface="Times New Roman"/>
                          <a:cs typeface="Simplified Arabic"/>
                        </a:rPr>
                        <a:t>2022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err="1">
                          <a:latin typeface="Calibri"/>
                          <a:ea typeface="Times New Roman"/>
                          <a:cs typeface="Simplified Arabic"/>
                        </a:rPr>
                        <a:t>-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err="1">
                          <a:latin typeface="Calibri"/>
                          <a:ea typeface="Times New Roman"/>
                          <a:cs typeface="Simplified Arabic"/>
                        </a:rPr>
                        <a:t>-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err="1">
                          <a:latin typeface="Calibri"/>
                          <a:ea typeface="Times New Roman"/>
                          <a:cs typeface="Simplified Arabic"/>
                        </a:rPr>
                        <a:t>-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err="1">
                          <a:latin typeface="Calibri"/>
                          <a:ea typeface="Times New Roman"/>
                          <a:cs typeface="Simplified Arabic"/>
                        </a:rPr>
                        <a:t>-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7789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Times New Roman"/>
                          <a:cs typeface="Simplified Arabic"/>
                        </a:rPr>
                        <a:t>المجاميع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Times New Roman"/>
                          <a:cs typeface="Simplified Arabic"/>
                        </a:rPr>
                        <a:t>136000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Times New Roman"/>
                          <a:cs typeface="Simplified Arabic"/>
                        </a:rPr>
                        <a:t>150000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Times New Roman"/>
                          <a:cs typeface="Simplified Arabic"/>
                        </a:rPr>
                        <a:t>202000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Times New Roman"/>
                          <a:cs typeface="Simplified Arabic"/>
                        </a:rPr>
                        <a:t>101000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20" name="Flèche vers le bas 19"/>
          <p:cNvSpPr/>
          <p:nvPr/>
        </p:nvSpPr>
        <p:spPr>
          <a:xfrm>
            <a:off x="4532601" y="2891023"/>
            <a:ext cx="288054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bas 20"/>
          <p:cNvSpPr/>
          <p:nvPr/>
        </p:nvSpPr>
        <p:spPr>
          <a:xfrm>
            <a:off x="3072768" y="2887013"/>
            <a:ext cx="288054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vers le bas 21"/>
          <p:cNvSpPr/>
          <p:nvPr/>
        </p:nvSpPr>
        <p:spPr>
          <a:xfrm>
            <a:off x="1793410" y="2883002"/>
            <a:ext cx="288054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3927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1840832" y="505324"/>
            <a:ext cx="9192126" cy="212365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fr-FR" b="1" u="sng" dirty="0" smtClean="0"/>
              <a:t>    </a:t>
            </a:r>
            <a:r>
              <a:rPr lang="ar-DZ" b="1" u="sng" dirty="0" err="1" smtClean="0"/>
              <a:t>1</a:t>
            </a:r>
            <a:r>
              <a:rPr lang="ar-DZ" b="1" u="sng" dirty="0" err="1" smtClean="0"/>
              <a:t>.</a:t>
            </a:r>
            <a:r>
              <a:rPr lang="ar-DZ" b="1" u="sng" dirty="0" smtClean="0"/>
              <a:t> بعد حساب المجموع الفصلي، نقوم بحساب المعدلات </a:t>
            </a:r>
            <a:r>
              <a:rPr lang="ar-DZ" b="1" u="sng" dirty="0" err="1" smtClean="0"/>
              <a:t>الفصلية:</a:t>
            </a:r>
            <a:endParaRPr lang="ar-DZ" b="1" u="sng" dirty="0" smtClean="0"/>
          </a:p>
          <a:p>
            <a:pPr algn="r" rtl="1"/>
            <a:endParaRPr lang="fr-FR" dirty="0" smtClean="0"/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معدل مبيعات الفصلية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ف1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27200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    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81518,4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136000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/N =</a:t>
            </a:r>
            <a:endParaRPr lang="ar-D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معدل مبيعات الفصلية 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ف2: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30000 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40759,2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    =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150000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/N =</a:t>
            </a:r>
            <a:endParaRPr lang="ar-DZ" sz="2400" dirty="0" err="1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معدل مبيعات الفصلية 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ف3: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40400       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  =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51739.4</a:t>
            </a:r>
            <a:r>
              <a:rPr lang="ar-DZ" sz="2400" dirty="0" err="1" smtClean="0">
                <a:latin typeface="Times New Roman" pitchFamily="18" charset="0"/>
                <a:cs typeface="Times New Roman" pitchFamily="18" charset="0"/>
              </a:rPr>
              <a:t> 202000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/N =</a:t>
            </a:r>
            <a:endParaRPr lang="ar-DZ" sz="2400" dirty="0" err="1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معدل مبيعات الفصلية 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ف4: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  =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97987.2  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101000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/N =</a:t>
            </a:r>
            <a:endParaRPr lang="ar-DZ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816769" y="2947738"/>
            <a:ext cx="9264316" cy="73866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fr-FR" b="1" u="sng" dirty="0" smtClean="0"/>
              <a:t>2 </a:t>
            </a:r>
            <a:r>
              <a:rPr lang="fr-FR" b="1" u="sng" dirty="0" smtClean="0"/>
              <a:t>   </a:t>
            </a:r>
            <a:r>
              <a:rPr lang="ar-SA" b="1" u="sng" dirty="0" smtClean="0"/>
              <a:t> </a:t>
            </a:r>
            <a:r>
              <a:rPr lang="ar-SA" b="1" u="sng" dirty="0" smtClean="0"/>
              <a:t>- تحديد المعدل الفصلي </a:t>
            </a:r>
            <a:r>
              <a:rPr lang="ar-SA" b="1" u="sng" dirty="0" smtClean="0"/>
              <a:t>العام</a:t>
            </a:r>
            <a:r>
              <a:rPr lang="ar-DZ" b="1" u="sng" dirty="0" smtClean="0"/>
              <a:t>:</a:t>
            </a:r>
            <a:r>
              <a:rPr lang="ar-DZ" b="1" dirty="0" smtClean="0"/>
              <a:t>             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29200</a:t>
            </a:r>
            <a:r>
              <a:rPr lang="ar-DZ" b="1" dirty="0" err="1" smtClean="0"/>
              <a:t>  </a:t>
            </a:r>
            <a:r>
              <a:rPr lang="ar-DZ" sz="24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ar-DZ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R=Y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+Y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+Y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+Y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/4</a:t>
            </a:r>
            <a:endParaRPr lang="fr-FR" sz="24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/>
            <a:endParaRPr lang="fr-FR" dirty="0" smtClean="0"/>
          </a:p>
        </p:txBody>
      </p:sp>
      <p:sp>
        <p:nvSpPr>
          <p:cNvPr id="14" name="ZoneTexte 13"/>
          <p:cNvSpPr txBox="1"/>
          <p:nvPr/>
        </p:nvSpPr>
        <p:spPr>
          <a:xfrm>
            <a:off x="1800726" y="4050629"/>
            <a:ext cx="9300411" cy="212365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fr-FR" b="1" u="sng" dirty="0" smtClean="0"/>
              <a:t>3    </a:t>
            </a:r>
            <a:r>
              <a:rPr lang="ar-DZ" b="1" u="sng" dirty="0" err="1" smtClean="0"/>
              <a:t>.</a:t>
            </a:r>
            <a:r>
              <a:rPr lang="ar-DZ" b="1" u="sng" dirty="0" smtClean="0"/>
              <a:t> حساب الرقم القياسي </a:t>
            </a:r>
            <a:r>
              <a:rPr lang="ar-DZ" b="1" u="sng" dirty="0" err="1" smtClean="0"/>
              <a:t>الفصلي :</a:t>
            </a:r>
            <a:endParaRPr lang="ar-DZ" b="1" u="sng" dirty="0" smtClean="0"/>
          </a:p>
          <a:p>
            <a:pPr algn="r" rtl="1"/>
            <a:endParaRPr lang="fr-FR" dirty="0" smtClean="0"/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معدل مبيعات الفصلية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ف1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0.9235 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/29200  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27200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=Y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/R =</a:t>
            </a:r>
            <a:endParaRPr lang="ar-D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معدل مبيعات الفصلية 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ف2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1.0186                  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/29200  =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30000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=Y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/R =</a:t>
            </a:r>
            <a:endParaRPr lang="ar-DZ" sz="2400" dirty="0" err="1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معدل مبيعات الفصلية 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ف3: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/29200 =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1.3718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40400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=Y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/R =</a:t>
            </a:r>
            <a:endParaRPr lang="ar-DZ" sz="2400" dirty="0" err="1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معدل مبيعات الفصلية 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ف4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0.8659                  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/29200  = 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20200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=Y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/N =</a:t>
            </a:r>
            <a:endParaRPr lang="ar-D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3799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r-FR" u="sng" dirty="0" smtClean="0"/>
              <a:t> </a:t>
            </a:r>
            <a:r>
              <a:rPr lang="ar-DZ" u="sng" dirty="0" err="1" smtClean="0"/>
              <a:t>4</a:t>
            </a:r>
            <a:r>
              <a:rPr lang="ar-DZ" sz="3100" u="sng" dirty="0" err="1" smtClean="0"/>
              <a:t>.</a:t>
            </a:r>
            <a:r>
              <a:rPr lang="ar-DZ" sz="3100" u="sng" dirty="0" smtClean="0"/>
              <a:t> </a:t>
            </a:r>
            <a:r>
              <a:rPr lang="ar-DZ" sz="3100" u="sng" dirty="0" smtClean="0"/>
              <a:t>بعد حساب </a:t>
            </a:r>
            <a:r>
              <a:rPr lang="ar-DZ" sz="3100" u="sng" dirty="0" smtClean="0"/>
              <a:t>الأرقام القياسية، </a:t>
            </a:r>
            <a:r>
              <a:rPr lang="ar-DZ" sz="3100" u="sng" dirty="0" smtClean="0"/>
              <a:t>نقوم بحساب </a:t>
            </a:r>
            <a:r>
              <a:rPr lang="ar-DZ" sz="3100" u="sng" dirty="0" smtClean="0"/>
              <a:t>المبيعات التقديرية الفصلية لسنة: 2022:</a:t>
            </a:r>
            <a:endParaRPr lang="fr-FR" dirty="0"/>
          </a:p>
        </p:txBody>
      </p:sp>
      <p:sp>
        <p:nvSpPr>
          <p:cNvPr id="6" name="Espace réservé du contenu 5"/>
          <p:cNvSpPr txBox="1">
            <a:spLocks noGrp="1"/>
          </p:cNvSpPr>
          <p:nvPr>
            <p:ph idx="1"/>
          </p:nvPr>
        </p:nvSpPr>
        <p:spPr>
          <a:xfrm>
            <a:off x="609600" y="1481327"/>
            <a:ext cx="10972800" cy="219034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endParaRPr lang="fr-FR" dirty="0" smtClean="0"/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المبيعات التقديرية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الفصلية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ف1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/4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30452.4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000</a:t>
            </a:r>
            <a:endParaRPr lang="ar-D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المبيعات التقديرية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الفصلية 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ف2: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33588.3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13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000</a:t>
            </a:r>
            <a:endParaRPr lang="ar-DZ" sz="2400" dirty="0" err="1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المبيعات التقديرية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الفصلية 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ف3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45235.2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000</a:t>
            </a:r>
            <a:endParaRPr lang="ar-DZ" sz="2400" dirty="0" err="1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المبيعات التقديرية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الفصلية ل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ف4: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fr-F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22617.8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000</a:t>
            </a:r>
            <a:endParaRPr lang="ar-D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056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2887578" y="1814680"/>
            <a:ext cx="6601327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 rtl="1"/>
            <a:r>
              <a:rPr lang="ar-DZ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Al-Rashed Sayidty" pitchFamily="2" charset="-78"/>
              </a:rPr>
              <a:t>شكرا على حسن الاصغاء والمتابعة</a:t>
            </a:r>
            <a:endParaRPr lang="fr-FR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Al-Rashed Sayidty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3173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5770079</TotalTime>
  <Words>429</Words>
  <Application>Microsoft Office PowerPoint</Application>
  <PresentationFormat>Personnalisé</PresentationFormat>
  <Paragraphs>106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Rotonde</vt:lpstr>
      <vt:lpstr>الجمهورية الجزائرية الديمقراطية الشعبية  وزارة التعليم العالى والبحث العلمي</vt:lpstr>
      <vt:lpstr>الفصل الثالث </vt:lpstr>
      <vt:lpstr>Diapositive 3</vt:lpstr>
      <vt:lpstr>       </vt:lpstr>
      <vt:lpstr>   البيانات التالية عن المبيعات الفصلية لاحدى المؤسسات الصناعية للفترة  الممتدة من سنة 2015 -  2019  المطلوب : تقدير المبيعات الفصلية لسنة 2022 إذ علمت أن المبيعات التقديرية  العام بقيمته   هي 131     ألف دينار .  </vt:lpstr>
      <vt:lpstr>Diapositive 6</vt:lpstr>
      <vt:lpstr> 4. بعد حساب الأرقام القياسية، نقوم بحساب المبيعات التقديرية الفصلية لسنة: 2022:</vt:lpstr>
      <vt:lpstr>شكرا على حسن الاصغاء والمتابعة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الجمهورية الجزائرية الديمقراطية الشعبية وزارة التعليم العالى والبحث العلمي</dc:title>
  <dc:creator>hp</dc:creator>
  <cp:lastModifiedBy>admin</cp:lastModifiedBy>
  <cp:revision>80</cp:revision>
  <dcterms:created xsi:type="dcterms:W3CDTF">2018-12-17T16:41:05Z</dcterms:created>
  <dcterms:modified xsi:type="dcterms:W3CDTF">2020-04-07T22:24:17Z</dcterms:modified>
</cp:coreProperties>
</file>