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60" r:id="rId8"/>
    <p:sldId id="261" r:id="rId9"/>
    <p:sldId id="268" r:id="rId10"/>
    <p:sldId id="269" r:id="rId11"/>
    <p:sldId id="270" r:id="rId12"/>
    <p:sldId id="275" r:id="rId13"/>
    <p:sldId id="276" r:id="rId14"/>
    <p:sldId id="277" r:id="rId15"/>
    <p:sldId id="278" r:id="rId16"/>
    <p:sldId id="279" r:id="rId17"/>
    <p:sldId id="337" r:id="rId18"/>
    <p:sldId id="280" r:id="rId19"/>
    <p:sldId id="281" r:id="rId20"/>
    <p:sldId id="282" r:id="rId21"/>
    <p:sldId id="284" r:id="rId22"/>
    <p:sldId id="285" r:id="rId23"/>
    <p:sldId id="339" r:id="rId24"/>
    <p:sldId id="340" r:id="rId25"/>
    <p:sldId id="286" r:id="rId26"/>
    <p:sldId id="287" r:id="rId27"/>
    <p:sldId id="288" r:id="rId28"/>
    <p:sldId id="292" r:id="rId29"/>
    <p:sldId id="293" r:id="rId30"/>
    <p:sldId id="294" r:id="rId31"/>
    <p:sldId id="341" r:id="rId32"/>
    <p:sldId id="295" r:id="rId33"/>
    <p:sldId id="298" r:id="rId34"/>
    <p:sldId id="296" r:id="rId35"/>
    <p:sldId id="297" r:id="rId36"/>
    <p:sldId id="299" r:id="rId37"/>
    <p:sldId id="300" r:id="rId38"/>
    <p:sldId id="301" r:id="rId39"/>
    <p:sldId id="302" r:id="rId40"/>
    <p:sldId id="303" r:id="rId41"/>
    <p:sldId id="304" r:id="rId42"/>
    <p:sldId id="342" r:id="rId43"/>
    <p:sldId id="305" r:id="rId44"/>
    <p:sldId id="306" r:id="rId45"/>
    <p:sldId id="307" r:id="rId46"/>
    <p:sldId id="308" r:id="rId47"/>
    <p:sldId id="313" r:id="rId48"/>
    <p:sldId id="309" r:id="rId49"/>
    <p:sldId id="310" r:id="rId50"/>
    <p:sldId id="311" r:id="rId51"/>
    <p:sldId id="314" r:id="rId52"/>
    <p:sldId id="331" r:id="rId53"/>
    <p:sldId id="333" r:id="rId54"/>
    <p:sldId id="329" r:id="rId55"/>
    <p:sldId id="330" r:id="rId56"/>
    <p:sldId id="332" r:id="rId57"/>
    <p:sldId id="316" r:id="rId58"/>
    <p:sldId id="335" r:id="rId59"/>
    <p:sldId id="336" r:id="rId60"/>
    <p:sldId id="317" r:id="rId61"/>
    <p:sldId id="312" r:id="rId62"/>
    <p:sldId id="318" r:id="rId63"/>
    <p:sldId id="343" r:id="rId64"/>
    <p:sldId id="344" r:id="rId65"/>
    <p:sldId id="345" r:id="rId66"/>
    <p:sldId id="346" r:id="rId67"/>
    <p:sldId id="347" r:id="rId68"/>
    <p:sldId id="348" r:id="rId69"/>
    <p:sldId id="319" r:id="rId70"/>
    <p:sldId id="320" r:id="rId71"/>
    <p:sldId id="325" r:id="rId72"/>
    <p:sldId id="328" r:id="rId7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78136" autoAdjust="0"/>
  </p:normalViewPr>
  <p:slideViewPr>
    <p:cSldViewPr>
      <p:cViewPr>
        <p:scale>
          <a:sx n="66" d="100"/>
          <a:sy n="66" d="100"/>
        </p:scale>
        <p:origin x="-1422"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A17BD3F-9460-4242-A4D1-6D72B8389102}" type="datetimeFigureOut">
              <a:rPr lang="fr-FR" smtClean="0"/>
              <a:pPr/>
              <a:t>24/02/2016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8F9EDC-B773-4A99-B781-E13A593A180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7BD3F-9460-4242-A4D1-6D72B8389102}" type="datetimeFigureOut">
              <a:rPr lang="fr-FR" smtClean="0"/>
              <a:pPr/>
              <a:t>24/02/2016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F9EDC-B773-4A99-B781-E13A593A180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Chapitre 3</a:t>
            </a:r>
            <a:endParaRPr lang="fr-FR" dirty="0"/>
          </a:p>
        </p:txBody>
      </p:sp>
      <p:sp>
        <p:nvSpPr>
          <p:cNvPr id="3" name="Sous-titre 2"/>
          <p:cNvSpPr>
            <a:spLocks noGrp="1"/>
          </p:cNvSpPr>
          <p:nvPr>
            <p:ph type="subTitle" idx="1"/>
          </p:nvPr>
        </p:nvSpPr>
        <p:spPr>
          <a:xfrm>
            <a:off x="683568" y="3645024"/>
            <a:ext cx="7848872" cy="1752600"/>
          </a:xfrm>
        </p:spPr>
        <p:txBody>
          <a:bodyPr/>
          <a:lstStyle/>
          <a:p>
            <a:r>
              <a:rPr lang="fr-FR" b="1" dirty="0" smtClean="0"/>
              <a:t>Construction d’applications réparties à base</a:t>
            </a:r>
          </a:p>
          <a:p>
            <a:r>
              <a:rPr lang="fr-FR" b="1" dirty="0" smtClean="0"/>
              <a:t>d’objets :CORBA</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modèle objet client/serveur</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Le bus CORBA propose un modèle orienté objet client/serveur d’abstraction et de coopération entre les applications réparties. Chaque application peut exporter certaines de ses fonctionnalités (services) sous la forme d’objets CORBA : c’est la composante d’abstraction (structuration) de ce modèle. Les interactions entre les applications sont alors matérialisées par des invocations à distance des méthodes des objets : c’est la partie coopération. La notion client/serveur intervient uniquement lors de l’utilisation d’un objet : l’application implantant l’objet est le serveur, l’application utilisant l’objet est le client. Bien entendu, une application peut tout à fait être à la fois cliente et serveur.</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modèle objet client/serveur</a:t>
            </a:r>
            <a:endParaRPr lang="fr-FR"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14437" y="2296319"/>
            <a:ext cx="6715125" cy="3133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bus d’objets répartis CORBA</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sz="2000" b="1" dirty="0" smtClean="0"/>
              <a:t>Composantes</a:t>
            </a:r>
          </a:p>
          <a:p>
            <a:pPr>
              <a:buNone/>
            </a:pPr>
            <a:r>
              <a:rPr lang="fr-FR" sz="2000" dirty="0" smtClean="0"/>
              <a:t>Le bus CORBA fournit les composantes suivantes :</a:t>
            </a:r>
          </a:p>
          <a:p>
            <a:endParaRPr lang="fr-FR" sz="2000" dirty="0"/>
          </a:p>
        </p:txBody>
      </p:sp>
      <p:pic>
        <p:nvPicPr>
          <p:cNvPr id="1027" name="Picture 3"/>
          <p:cNvPicPr>
            <a:picLocks noChangeAspect="1" noChangeArrowheads="1"/>
          </p:cNvPicPr>
          <p:nvPr/>
        </p:nvPicPr>
        <p:blipFill>
          <a:blip r:embed="rId2" cstate="print"/>
          <a:srcRect/>
          <a:stretch>
            <a:fillRect/>
          </a:stretch>
        </p:blipFill>
        <p:spPr bwMode="auto">
          <a:xfrm>
            <a:off x="747713" y="2492896"/>
            <a:ext cx="7648575" cy="4314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bus d’objets répartis CORBA</a:t>
            </a:r>
            <a:endParaRPr lang="fr-FR" dirty="0"/>
          </a:p>
        </p:txBody>
      </p:sp>
      <p:sp>
        <p:nvSpPr>
          <p:cNvPr id="3" name="Espace réservé du contenu 2"/>
          <p:cNvSpPr>
            <a:spLocks noGrp="1"/>
          </p:cNvSpPr>
          <p:nvPr>
            <p:ph idx="1"/>
          </p:nvPr>
        </p:nvSpPr>
        <p:spPr/>
        <p:txBody>
          <a:bodyPr>
            <a:normAutofit fontScale="62500" lnSpcReduction="20000"/>
          </a:bodyPr>
          <a:lstStyle/>
          <a:p>
            <a:r>
              <a:rPr lang="fr-FR" b="1" dirty="0" smtClean="0"/>
              <a:t>ORB (Object </a:t>
            </a:r>
            <a:r>
              <a:rPr lang="fr-FR" b="1" dirty="0" err="1" smtClean="0"/>
              <a:t>Request</a:t>
            </a:r>
            <a:r>
              <a:rPr lang="fr-FR" b="1" dirty="0" smtClean="0"/>
              <a:t> Broker) </a:t>
            </a:r>
            <a:r>
              <a:rPr lang="fr-FR" dirty="0" smtClean="0"/>
              <a:t>est le noyau de transport des requêtes aux objets. Il intègre au minimum les protocoles GIOP et IIOP. L’interface au bus fournit les primitives de base comme l’initialisation de l’ORB, conversion entre références et chaîne de caractères, Initialisation de l'adaptateur d’objets.</a:t>
            </a:r>
          </a:p>
          <a:p>
            <a:r>
              <a:rPr lang="fr-FR" b="1" dirty="0" smtClean="0"/>
              <a:t>SII (</a:t>
            </a:r>
            <a:r>
              <a:rPr lang="fr-FR" b="1" dirty="0" err="1" smtClean="0"/>
              <a:t>Static</a:t>
            </a:r>
            <a:r>
              <a:rPr lang="fr-FR" b="1" dirty="0" smtClean="0"/>
              <a:t> Invocation Interface) </a:t>
            </a:r>
            <a:r>
              <a:rPr lang="fr-FR" dirty="0" smtClean="0"/>
              <a:t>est l’interface d’invocations statiques permettant de soumettre des requêtes contrôlées à la compilation des programmes. Cette interface est générée à partir de définitions OMG-IDL.</a:t>
            </a:r>
          </a:p>
          <a:p>
            <a:r>
              <a:rPr lang="fr-FR" b="1" dirty="0" smtClean="0"/>
              <a:t>DII (</a:t>
            </a:r>
            <a:r>
              <a:rPr lang="fr-FR" b="1" dirty="0" err="1" smtClean="0"/>
              <a:t>Dynamic</a:t>
            </a:r>
            <a:r>
              <a:rPr lang="fr-FR" b="1" dirty="0" smtClean="0"/>
              <a:t> Invocation Interface) </a:t>
            </a:r>
            <a:r>
              <a:rPr lang="fr-FR" dirty="0" smtClean="0"/>
              <a:t>est l’interface d’invocations dynamiques permettant de construire dynamiquement des requêtes vers n’importe quel objet CORBA sans générer/utiliser une interface SII.</a:t>
            </a:r>
          </a:p>
          <a:p>
            <a:r>
              <a:rPr lang="fr-FR" b="1" dirty="0" smtClean="0"/>
              <a:t>IFR (Interface </a:t>
            </a:r>
            <a:r>
              <a:rPr lang="fr-FR" b="1" dirty="0" err="1" smtClean="0"/>
              <a:t>Repository</a:t>
            </a:r>
            <a:r>
              <a:rPr lang="fr-FR" b="1" dirty="0" smtClean="0"/>
              <a:t>) </a:t>
            </a:r>
            <a:r>
              <a:rPr lang="fr-FR" dirty="0" smtClean="0"/>
              <a:t>est le référentiel des interfaces contenant une représentation des interfaces OMG-IDL accessible par les applications durant l’exécution.</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bus d’objets répartis CORBA</a:t>
            </a:r>
            <a:endParaRPr lang="fr-FR" dirty="0"/>
          </a:p>
        </p:txBody>
      </p:sp>
      <p:sp>
        <p:nvSpPr>
          <p:cNvPr id="3" name="Espace réservé du contenu 2"/>
          <p:cNvSpPr>
            <a:spLocks noGrp="1"/>
          </p:cNvSpPr>
          <p:nvPr>
            <p:ph idx="1"/>
          </p:nvPr>
        </p:nvSpPr>
        <p:spPr/>
        <p:txBody>
          <a:bodyPr>
            <a:normAutofit fontScale="62500" lnSpcReduction="20000"/>
          </a:bodyPr>
          <a:lstStyle/>
          <a:p>
            <a:r>
              <a:rPr lang="fr-FR" b="1" dirty="0" smtClean="0"/>
              <a:t>SSI (</a:t>
            </a:r>
            <a:r>
              <a:rPr lang="fr-FR" b="1" dirty="0" err="1" smtClean="0"/>
              <a:t>Skeleton</a:t>
            </a:r>
            <a:r>
              <a:rPr lang="fr-FR" b="1" dirty="0" smtClean="0"/>
              <a:t> </a:t>
            </a:r>
            <a:r>
              <a:rPr lang="fr-FR" b="1" dirty="0" err="1" smtClean="0"/>
              <a:t>Static</a:t>
            </a:r>
            <a:r>
              <a:rPr lang="fr-FR" b="1" dirty="0" smtClean="0"/>
              <a:t> Interface) </a:t>
            </a:r>
            <a:r>
              <a:rPr lang="fr-FR" dirty="0" smtClean="0"/>
              <a:t>est l’interface de squelettes statiques qui permet à l’implantation des objets de recevoir les requêtes leur étant destinées. Cette interface est générée comme l’interface SII.</a:t>
            </a:r>
          </a:p>
          <a:p>
            <a:r>
              <a:rPr lang="fr-FR" b="1" dirty="0" smtClean="0"/>
              <a:t>DSI (</a:t>
            </a:r>
            <a:r>
              <a:rPr lang="fr-FR" b="1" dirty="0" err="1" smtClean="0"/>
              <a:t>Dynamic</a:t>
            </a:r>
            <a:r>
              <a:rPr lang="fr-FR" b="1" dirty="0" smtClean="0"/>
              <a:t> </a:t>
            </a:r>
            <a:r>
              <a:rPr lang="fr-FR" b="1" dirty="0" err="1" smtClean="0"/>
              <a:t>Skeleton</a:t>
            </a:r>
            <a:r>
              <a:rPr lang="fr-FR" b="1" dirty="0" smtClean="0"/>
              <a:t> Interface) </a:t>
            </a:r>
            <a:r>
              <a:rPr lang="fr-FR" dirty="0" smtClean="0"/>
              <a:t>est l’interface de squelettes dynamiques qui permet d’intercepter dynamiquement toute requête sans générer une interface SSI. C’est le pendant de DII pour un serveur.</a:t>
            </a:r>
          </a:p>
          <a:p>
            <a:r>
              <a:rPr lang="fr-FR" b="1" dirty="0" smtClean="0"/>
              <a:t>OA (Object Adapter) </a:t>
            </a:r>
            <a:r>
              <a:rPr lang="fr-FR" dirty="0" smtClean="0"/>
              <a:t>est l’adaptateur d’objets qui s’occupe de:</a:t>
            </a:r>
          </a:p>
          <a:p>
            <a:pPr>
              <a:buFontTx/>
              <a:buChar char="-"/>
            </a:pPr>
            <a:r>
              <a:rPr lang="fr-FR" dirty="0" smtClean="0"/>
              <a:t>génère et interprète les références d'objets</a:t>
            </a:r>
          </a:p>
          <a:p>
            <a:pPr>
              <a:buFontTx/>
              <a:buChar char="-"/>
            </a:pPr>
            <a:r>
              <a:rPr lang="fr-FR" dirty="0" smtClean="0"/>
              <a:t>gère les invocation de méthodes</a:t>
            </a:r>
          </a:p>
          <a:p>
            <a:pPr>
              <a:buFontTx/>
              <a:buChar char="-"/>
            </a:pPr>
            <a:r>
              <a:rPr lang="fr-FR" dirty="0" smtClean="0"/>
              <a:t>gère la sécurité des interactions</a:t>
            </a:r>
          </a:p>
          <a:p>
            <a:pPr>
              <a:buFontTx/>
              <a:buChar char="-"/>
            </a:pPr>
            <a:r>
              <a:rPr lang="fr-FR" dirty="0" smtClean="0"/>
              <a:t>active et désactive l'implantation des objets</a:t>
            </a:r>
          </a:p>
          <a:p>
            <a:pPr>
              <a:buFontTx/>
              <a:buChar char="-"/>
            </a:pPr>
            <a:r>
              <a:rPr lang="fr-FR" dirty="0" smtClean="0"/>
              <a:t>gère la correspondance entre les références d'objet et leur implantations</a:t>
            </a:r>
          </a:p>
          <a:p>
            <a:pPr>
              <a:buFontTx/>
              <a:buChar char="-"/>
            </a:pPr>
            <a:r>
              <a:rPr lang="fr-FR" dirty="0" smtClean="0"/>
              <a:t>enregistre les implantations</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bus d’objets répartis CORBA</a:t>
            </a:r>
            <a:endParaRPr lang="fr-FR" dirty="0"/>
          </a:p>
        </p:txBody>
      </p:sp>
      <p:sp>
        <p:nvSpPr>
          <p:cNvPr id="3" name="Espace réservé du contenu 2"/>
          <p:cNvSpPr>
            <a:spLocks noGrp="1"/>
          </p:cNvSpPr>
          <p:nvPr>
            <p:ph idx="1"/>
          </p:nvPr>
        </p:nvSpPr>
        <p:spPr/>
        <p:txBody>
          <a:bodyPr>
            <a:normAutofit/>
          </a:bodyPr>
          <a:lstStyle/>
          <a:p>
            <a:r>
              <a:rPr lang="fr-FR" b="1" dirty="0" err="1" smtClean="0"/>
              <a:t>ImplR</a:t>
            </a:r>
            <a:r>
              <a:rPr lang="fr-FR" b="1" dirty="0" smtClean="0"/>
              <a:t> (</a:t>
            </a:r>
            <a:r>
              <a:rPr lang="fr-FR" b="1" dirty="0" err="1" smtClean="0"/>
              <a:t>Implementation</a:t>
            </a:r>
            <a:r>
              <a:rPr lang="fr-FR" b="1" dirty="0" smtClean="0"/>
              <a:t> </a:t>
            </a:r>
            <a:r>
              <a:rPr lang="fr-FR" b="1" dirty="0" err="1" smtClean="0"/>
              <a:t>Repository</a:t>
            </a:r>
            <a:r>
              <a:rPr lang="fr-FR" b="1" dirty="0" smtClean="0"/>
              <a:t>) </a:t>
            </a:r>
            <a:r>
              <a:rPr lang="fr-FR" dirty="0" smtClean="0"/>
              <a:t>est le référentiel des implantations qui contient l’information nécessaire à l’activation. </a:t>
            </a:r>
          </a:p>
          <a:p>
            <a:endParaRPr lang="fr-FR" dirty="0" smtClean="0"/>
          </a:p>
          <a:p>
            <a:r>
              <a:rPr lang="fr-FR" dirty="0" smtClean="0"/>
              <a:t>Ces différentes composantes sont toutes décrites dans le langage OMG-IDL, ce qui les rend accessibles au travers du bus (</a:t>
            </a:r>
            <a:r>
              <a:rPr lang="fr-FR" dirty="0" err="1" smtClean="0"/>
              <a:t>e.g</a:t>
            </a:r>
            <a:r>
              <a:rPr lang="fr-FR" dirty="0" smtClean="0"/>
              <a:t>. le référentiel des interfaces).</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bus d’objets répartis CORBA</a:t>
            </a:r>
            <a:endParaRPr lang="fr-FR" dirty="0"/>
          </a:p>
        </p:txBody>
      </p:sp>
      <p:sp>
        <p:nvSpPr>
          <p:cNvPr id="3" name="Espace réservé du contenu 2"/>
          <p:cNvSpPr>
            <a:spLocks noGrp="1"/>
          </p:cNvSpPr>
          <p:nvPr>
            <p:ph idx="1"/>
          </p:nvPr>
        </p:nvSpPr>
        <p:spPr>
          <a:xfrm>
            <a:off x="457200" y="1268760"/>
            <a:ext cx="8229600" cy="4525963"/>
          </a:xfrm>
        </p:spPr>
        <p:txBody>
          <a:bodyPr>
            <a:noAutofit/>
          </a:bodyPr>
          <a:lstStyle/>
          <a:p>
            <a:pPr>
              <a:buFont typeface="Wingdings" pitchFamily="2" charset="2"/>
              <a:buChar char="q"/>
            </a:pPr>
            <a:r>
              <a:rPr lang="fr-FR" sz="1800" b="1" dirty="0" smtClean="0"/>
              <a:t>Les protocoles réseaux</a:t>
            </a:r>
          </a:p>
          <a:p>
            <a:r>
              <a:rPr lang="fr-FR" sz="1800" dirty="0" smtClean="0"/>
              <a:t>Tout bus à la norme CORBA 2.0 doit fournir les protocoles GIOP et IIOP. </a:t>
            </a:r>
          </a:p>
          <a:p>
            <a:r>
              <a:rPr lang="fr-FR" sz="1800" dirty="0" smtClean="0"/>
              <a:t>Le protocole GIOP(General Inter-ORB Protocol) définit:</a:t>
            </a:r>
          </a:p>
          <a:p>
            <a:pPr>
              <a:buFontTx/>
              <a:buChar char="-"/>
            </a:pPr>
            <a:r>
              <a:rPr lang="fr-FR" sz="1800" dirty="0" smtClean="0"/>
              <a:t>une représentation commune des données (CDR ou Common Data </a:t>
            </a:r>
            <a:r>
              <a:rPr lang="fr-FR" sz="1800" dirty="0" err="1" smtClean="0"/>
              <a:t>Representation</a:t>
            </a:r>
            <a:r>
              <a:rPr lang="fr-FR" sz="1800" dirty="0" smtClean="0"/>
              <a:t>),</a:t>
            </a:r>
          </a:p>
          <a:p>
            <a:pPr>
              <a:buFontTx/>
              <a:buChar char="-"/>
            </a:pPr>
            <a:r>
              <a:rPr lang="fr-FR" sz="1800" dirty="0" smtClean="0"/>
              <a:t>un format de références d’objet interopérable (IOR ou </a:t>
            </a:r>
            <a:r>
              <a:rPr lang="fr-FR" sz="1800" dirty="0" err="1" smtClean="0"/>
              <a:t>Interoperable</a:t>
            </a:r>
            <a:r>
              <a:rPr lang="fr-FR" sz="1800" dirty="0" smtClean="0"/>
              <a:t> Object </a:t>
            </a:r>
            <a:r>
              <a:rPr lang="fr-FR" sz="1800" dirty="0" err="1" smtClean="0"/>
              <a:t>Reference</a:t>
            </a:r>
            <a:r>
              <a:rPr lang="fr-FR" sz="1800" dirty="0" smtClean="0"/>
              <a:t>) </a:t>
            </a:r>
          </a:p>
          <a:p>
            <a:pPr>
              <a:buFontTx/>
              <a:buChar char="-"/>
            </a:pPr>
            <a:r>
              <a:rPr lang="fr-FR" sz="1800" dirty="0" smtClean="0"/>
              <a:t>et un ensemble de messages de transport des requêtes aux objets (</a:t>
            </a:r>
            <a:r>
              <a:rPr lang="fr-FR" sz="1800" dirty="0" err="1" smtClean="0"/>
              <a:t>Request</a:t>
            </a:r>
            <a:r>
              <a:rPr lang="fr-FR" sz="1800" dirty="0" smtClean="0"/>
              <a:t>, </a:t>
            </a:r>
            <a:r>
              <a:rPr lang="fr-FR" sz="1800" dirty="0" err="1" smtClean="0"/>
              <a:t>Reply</a:t>
            </a:r>
            <a:r>
              <a:rPr lang="fr-FR" sz="1800" dirty="0" smtClean="0"/>
              <a:t>, …). </a:t>
            </a:r>
          </a:p>
          <a:p>
            <a:r>
              <a:rPr lang="fr-FR" sz="1800" dirty="0" smtClean="0"/>
              <a:t>Cependant, GIOP est seulement un protocole générique, IIOP(Internet Inter-ORB Protocol) fournit alors une implantation de GIOP au dessus de TCP/IP et donc d’Internet. </a:t>
            </a:r>
          </a:p>
          <a:p>
            <a:r>
              <a:rPr lang="fr-FR" sz="1800" dirty="0" smtClean="0"/>
              <a:t>Les </a:t>
            </a:r>
            <a:r>
              <a:rPr lang="fr-FR" sz="1800" dirty="0" err="1" smtClean="0"/>
              <a:t>IORs</a:t>
            </a:r>
            <a:r>
              <a:rPr lang="fr-FR" sz="1800" dirty="0" smtClean="0"/>
              <a:t> dans le contexte d’IIOP doivent contenir :</a:t>
            </a:r>
          </a:p>
          <a:p>
            <a:pPr>
              <a:buFontTx/>
              <a:buChar char="-"/>
            </a:pPr>
            <a:r>
              <a:rPr lang="fr-FR" sz="1800" dirty="0" smtClean="0"/>
              <a:t>le nom complet de l’interface OMG-IDL de l’objet ;</a:t>
            </a:r>
          </a:p>
          <a:p>
            <a:pPr>
              <a:buFontTx/>
              <a:buChar char="-"/>
            </a:pPr>
            <a:r>
              <a:rPr lang="fr-FR" sz="1800" dirty="0" smtClean="0"/>
              <a:t>l’adresse IP de la machine Internet où est localisé l’objet ;</a:t>
            </a:r>
          </a:p>
          <a:p>
            <a:pPr>
              <a:buFontTx/>
              <a:buChar char="-"/>
            </a:pPr>
            <a:r>
              <a:rPr lang="fr-FR" sz="1800" dirty="0" smtClean="0"/>
              <a:t>un port IP pour se connecter au serveur de l’objet ;</a:t>
            </a:r>
          </a:p>
          <a:p>
            <a:pPr>
              <a:buFontTx/>
              <a:buChar char="-"/>
            </a:pPr>
            <a:r>
              <a:rPr lang="fr-FR" sz="1800" dirty="0" smtClean="0"/>
              <a:t>une clé pour désigner l’objet dans le serveur. Son format est libre et il est donc différent pour chaque implantation du bus CORBA.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L’invocation statique et dynamique :</a:t>
            </a:r>
            <a:r>
              <a:rPr lang="fr-FR" dirty="0" smtClean="0"/>
              <a:t> ces deux mécanismes complémentaires permettent de soumettre les requêtes aux objets.</a:t>
            </a:r>
          </a:p>
          <a:p>
            <a:pPr>
              <a:buFontTx/>
              <a:buChar char="-"/>
            </a:pPr>
            <a:r>
              <a:rPr lang="fr-FR" dirty="0" smtClean="0"/>
              <a:t>En statique, les invocations sont contrôlées à la compilation.</a:t>
            </a:r>
          </a:p>
          <a:p>
            <a:pPr>
              <a:buFontTx/>
              <a:buChar char="-"/>
            </a:pPr>
            <a:r>
              <a:rPr lang="fr-FR" dirty="0" smtClean="0"/>
              <a:t>En dynamique, les invocations doivent être contrôlées à l’exécution.</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Invocation statique</a:t>
            </a:r>
            <a:endParaRPr lang="fr-F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043608" y="1916832"/>
            <a:ext cx="7344816" cy="3744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Stub</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Partie de code générée automatiquement par un compilateur IDL vers un langage de programmation cible.</a:t>
            </a:r>
          </a:p>
          <a:p>
            <a:r>
              <a:rPr lang="fr-FR" dirty="0" smtClean="0"/>
              <a:t> Code utilisé par le client lors des invocations statiques.</a:t>
            </a:r>
          </a:p>
          <a:p>
            <a:r>
              <a:rPr lang="fr-FR" dirty="0" smtClean="0"/>
              <a:t>Lien entre le client et l’ORB.</a:t>
            </a:r>
          </a:p>
          <a:p>
            <a:r>
              <a:rPr lang="fr-FR" dirty="0" smtClean="0"/>
              <a:t>Traduit les invocations du client en message transmissibles sur le réseau : opération "</a:t>
            </a:r>
            <a:r>
              <a:rPr lang="fr-FR" dirty="0" err="1" smtClean="0"/>
              <a:t>marshalling</a:t>
            </a:r>
            <a:r>
              <a:rPr lang="fr-FR" dirty="0" smtClean="0"/>
              <a:t> ».</a:t>
            </a:r>
          </a:p>
          <a:p>
            <a:r>
              <a:rPr lang="fr-FR" dirty="0" smtClean="0"/>
              <a:t>Traduit les messages qui proviennent de l'ORB : opération "</a:t>
            </a:r>
            <a:r>
              <a:rPr lang="fr-FR" dirty="0" err="1" smtClean="0"/>
              <a:t>unmarshalling</a:t>
            </a:r>
            <a:r>
              <a:rPr lang="fr-FR" dirty="0" smtClean="0"/>
              <a:t>"</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Motivation</a:t>
            </a:r>
            <a:endParaRPr lang="fr-FR" dirty="0"/>
          </a:p>
        </p:txBody>
      </p:sp>
      <p:sp>
        <p:nvSpPr>
          <p:cNvPr id="3" name="Espace réservé du contenu 2"/>
          <p:cNvSpPr>
            <a:spLocks noGrp="1"/>
          </p:cNvSpPr>
          <p:nvPr>
            <p:ph idx="1"/>
          </p:nvPr>
        </p:nvSpPr>
        <p:spPr>
          <a:xfrm>
            <a:off x="457200" y="1340768"/>
            <a:ext cx="8229600" cy="4525963"/>
          </a:xfrm>
        </p:spPr>
        <p:txBody>
          <a:bodyPr>
            <a:normAutofit fontScale="70000" lnSpcReduction="20000"/>
          </a:bodyPr>
          <a:lstStyle/>
          <a:p>
            <a:pPr>
              <a:buFont typeface="Wingdings" pitchFamily="2" charset="2"/>
              <a:buChar char="q"/>
            </a:pPr>
            <a:r>
              <a:rPr lang="fr-FR" dirty="0" smtClean="0"/>
              <a:t>Le problème : Intégration des applications</a:t>
            </a:r>
          </a:p>
          <a:p>
            <a:pPr indent="376238">
              <a:buFont typeface="Wingdings" pitchFamily="2" charset="2"/>
              <a:buChar char="ü"/>
            </a:pPr>
            <a:r>
              <a:rPr lang="fr-FR" dirty="0" smtClean="0"/>
              <a:t>Pas de consensus sur les langages de programmation</a:t>
            </a:r>
          </a:p>
          <a:p>
            <a:pPr indent="376238">
              <a:buFont typeface="Wingdings" pitchFamily="2" charset="2"/>
              <a:buChar char="ü"/>
            </a:pPr>
            <a:r>
              <a:rPr lang="fr-FR" dirty="0" smtClean="0"/>
              <a:t>Pas de consensus sur les </a:t>
            </a:r>
            <a:r>
              <a:rPr lang="fr-FR" dirty="0" err="1" smtClean="0"/>
              <a:t>plate-formes</a:t>
            </a:r>
            <a:r>
              <a:rPr lang="fr-FR" dirty="0" smtClean="0"/>
              <a:t> de développement</a:t>
            </a:r>
          </a:p>
          <a:p>
            <a:pPr indent="376238">
              <a:buFont typeface="Wingdings" pitchFamily="2" charset="2"/>
              <a:buChar char="ü"/>
            </a:pPr>
            <a:r>
              <a:rPr lang="fr-FR" dirty="0" smtClean="0"/>
              <a:t> Pas de consensus sur les systèmes d’exploitation</a:t>
            </a:r>
          </a:p>
          <a:p>
            <a:pPr indent="376238">
              <a:buFont typeface="Wingdings" pitchFamily="2" charset="2"/>
              <a:buChar char="ü"/>
            </a:pPr>
            <a:r>
              <a:rPr lang="fr-FR" dirty="0" smtClean="0"/>
              <a:t> Pas de consensus sur les protocoles réseau</a:t>
            </a:r>
          </a:p>
          <a:p>
            <a:pPr indent="376238">
              <a:buFont typeface="Wingdings" pitchFamily="2" charset="2"/>
              <a:buChar char="ü"/>
            </a:pPr>
            <a:r>
              <a:rPr lang="fr-FR" dirty="0" smtClean="0"/>
              <a:t> Pas de consensus sur les formats des données manipulées par les applications</a:t>
            </a:r>
          </a:p>
          <a:p>
            <a:pPr marL="630238" indent="628650">
              <a:buFont typeface="Calibri" pitchFamily="34" charset="0"/>
              <a:buChar char="→"/>
            </a:pPr>
            <a:r>
              <a:rPr lang="fr-FR" dirty="0" smtClean="0"/>
              <a:t> Consensus pour l’interopérabilité</a:t>
            </a:r>
          </a:p>
          <a:p>
            <a:pPr>
              <a:buFont typeface="Wingdings" pitchFamily="2" charset="2"/>
              <a:buChar char="q"/>
            </a:pPr>
            <a:r>
              <a:rPr lang="fr-FR" dirty="0" smtClean="0"/>
              <a:t>Proposer </a:t>
            </a:r>
            <a:r>
              <a:rPr lang="fr-FR" dirty="0"/>
              <a:t>un standard pour une architecture d'applications </a:t>
            </a:r>
            <a:r>
              <a:rPr lang="fr-FR" dirty="0" smtClean="0"/>
              <a:t>réparties:</a:t>
            </a:r>
          </a:p>
          <a:p>
            <a:pPr>
              <a:buFontTx/>
              <a:buChar char="-"/>
            </a:pPr>
            <a:r>
              <a:rPr lang="fr-FR" dirty="0" smtClean="0"/>
              <a:t>Permettant </a:t>
            </a:r>
            <a:r>
              <a:rPr lang="fr-FR" dirty="0"/>
              <a:t>l’interopérabilité entre plates-formes et </a:t>
            </a:r>
            <a:r>
              <a:rPr lang="fr-FR" dirty="0" smtClean="0"/>
              <a:t>systèmes hétérogènes</a:t>
            </a:r>
          </a:p>
          <a:p>
            <a:pPr>
              <a:buFontTx/>
              <a:buChar char="-"/>
            </a:pPr>
            <a:r>
              <a:rPr lang="fr-FR" dirty="0" smtClean="0"/>
              <a:t> </a:t>
            </a:r>
            <a:r>
              <a:rPr lang="fr-FR" dirty="0"/>
              <a:t>Fondé sur un modèle à objets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Squelette statique (</a:t>
            </a:r>
            <a:r>
              <a:rPr lang="fr-FR" dirty="0" err="1" smtClean="0"/>
              <a:t>skeleton</a:t>
            </a:r>
            <a:r>
              <a:rPr lang="fr-FR" dirty="0" smtClean="0"/>
              <a:t>)</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Partie de code générée automatiquement par un compilateur IDL vers un langage de programmation cible.</a:t>
            </a:r>
          </a:p>
          <a:p>
            <a:r>
              <a:rPr lang="fr-FR" dirty="0" smtClean="0"/>
              <a:t>Code utilisé par l'Adaptateur d'objet lors des invocations statiques.</a:t>
            </a:r>
          </a:p>
          <a:p>
            <a:r>
              <a:rPr lang="fr-FR" dirty="0" smtClean="0"/>
              <a:t>Lien entre l’ORB et l'objet d'implémentation.</a:t>
            </a:r>
          </a:p>
          <a:p>
            <a:r>
              <a:rPr lang="fr-FR" dirty="0" smtClean="0"/>
              <a:t>Reconstitue la requête du client de façon à invoquer la méthode requise : opération «</a:t>
            </a:r>
            <a:r>
              <a:rPr lang="fr-FR" dirty="0" err="1" smtClean="0"/>
              <a:t>unmarshalling</a:t>
            </a:r>
            <a:r>
              <a:rPr lang="fr-FR" dirty="0" smtClean="0"/>
              <a:t> ».</a:t>
            </a:r>
          </a:p>
          <a:p>
            <a:r>
              <a:rPr lang="fr-FR" dirty="0" smtClean="0"/>
              <a:t>Traduit les paramètres de retour en messages transmissibles sur le réseau : opération «</a:t>
            </a:r>
            <a:r>
              <a:rPr lang="fr-FR" dirty="0" err="1" smtClean="0"/>
              <a:t>marshalling</a:t>
            </a:r>
            <a:r>
              <a:rPr lang="fr-FR" dirty="0" smtClean="0"/>
              <a:t> »</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Invocation dynamique</a:t>
            </a:r>
            <a:endParaRPr lang="fr-FR" dirty="0"/>
          </a:p>
        </p:txBody>
      </p:sp>
      <p:pic>
        <p:nvPicPr>
          <p:cNvPr id="3075" name="Picture 3"/>
          <p:cNvPicPr>
            <a:picLocks noGrp="1" noChangeAspect="1" noChangeArrowheads="1"/>
          </p:cNvPicPr>
          <p:nvPr>
            <p:ph idx="1"/>
          </p:nvPr>
        </p:nvPicPr>
        <p:blipFill>
          <a:blip r:embed="rId2" cstate="print"/>
          <a:srcRect/>
          <a:stretch>
            <a:fillRect/>
          </a:stretch>
        </p:blipFill>
        <p:spPr bwMode="auto">
          <a:xfrm>
            <a:off x="1304925" y="2329656"/>
            <a:ext cx="6534150" cy="3067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Interface d’invocation dynamique</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Permet la création dynamique de requêtes;</a:t>
            </a:r>
          </a:p>
          <a:p>
            <a:r>
              <a:rPr lang="fr-FR" dirty="0" smtClean="0"/>
              <a:t>Utilisation du référentiel des interfaces pour récupérer les informations relatives aux interfaces IDL;</a:t>
            </a:r>
          </a:p>
          <a:p>
            <a:r>
              <a:rPr lang="fr-FR" dirty="0" smtClean="0"/>
              <a:t>Avantages :</a:t>
            </a:r>
          </a:p>
          <a:p>
            <a:pPr>
              <a:buFontTx/>
              <a:buChar char="-"/>
            </a:pPr>
            <a:r>
              <a:rPr lang="fr-FR" dirty="0" smtClean="0"/>
              <a:t>les interfaces peuvent être découvertes dynamiquement;</a:t>
            </a:r>
          </a:p>
          <a:p>
            <a:pPr>
              <a:buFontTx/>
              <a:buChar char="-"/>
            </a:pPr>
            <a:r>
              <a:rPr lang="fr-FR" dirty="0" smtClean="0"/>
              <a:t>code client générique indépendant d'une interface IDL;</a:t>
            </a:r>
          </a:p>
          <a:p>
            <a:r>
              <a:rPr lang="fr-FR" dirty="0" smtClean="0"/>
              <a:t>Etapes de création d'une requête :</a:t>
            </a:r>
          </a:p>
          <a:p>
            <a:pPr>
              <a:buFontTx/>
              <a:buChar char="-"/>
            </a:pPr>
            <a:r>
              <a:rPr lang="fr-FR" dirty="0" smtClean="0"/>
              <a:t>recherche et interprétation de l'interface dans le référentiel des interfaces;</a:t>
            </a:r>
          </a:p>
          <a:p>
            <a:pPr>
              <a:buFontTx/>
              <a:buChar char="-"/>
            </a:pPr>
            <a:r>
              <a:rPr lang="fr-FR" dirty="0" smtClean="0"/>
              <a:t>construction d'un objet requête;</a:t>
            </a:r>
          </a:p>
          <a:p>
            <a:pPr>
              <a:buFontTx/>
              <a:buChar char="-"/>
            </a:pPr>
            <a:r>
              <a:rPr lang="fr-FR" dirty="0" smtClean="0"/>
              <a:t>spécification de l'objet cible et de l'opération;</a:t>
            </a:r>
          </a:p>
          <a:p>
            <a:pPr>
              <a:buFontTx/>
              <a:buChar char="-"/>
            </a:pPr>
            <a:r>
              <a:rPr lang="fr-FR" dirty="0" smtClean="0"/>
              <a:t>ajout des paramètres;</a:t>
            </a:r>
          </a:p>
          <a:p>
            <a:pPr>
              <a:buFontTx/>
              <a:buChar char="-"/>
            </a:pPr>
            <a:r>
              <a:rPr lang="fr-FR" dirty="0" smtClean="0"/>
              <a:t>invocation de la requête.</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251520" y="188640"/>
            <a:ext cx="8435280" cy="6480720"/>
          </a:xfrm>
        </p:spPr>
        <p:txBody>
          <a:bodyPr>
            <a:normAutofit fontScale="62500" lnSpcReduction="20000"/>
          </a:bodyPr>
          <a:lstStyle/>
          <a:p>
            <a:pPr>
              <a:buNone/>
            </a:pPr>
            <a:r>
              <a:rPr lang="fr-FR" sz="3800" b="1" dirty="0" smtClean="0"/>
              <a:t>Accès dynamique</a:t>
            </a:r>
          </a:p>
          <a:p>
            <a:pPr>
              <a:buNone/>
            </a:pPr>
            <a:r>
              <a:rPr lang="fr-FR" b="1" dirty="0" smtClean="0"/>
              <a:t>Phase 1 : Obtention d'une méthode dans le référentiel d'interface</a:t>
            </a:r>
          </a:p>
          <a:p>
            <a:pPr>
              <a:buNone/>
            </a:pPr>
            <a:r>
              <a:rPr lang="fr-FR" dirty="0" smtClean="0"/>
              <a:t>       -&gt;</a:t>
            </a:r>
            <a:r>
              <a:rPr lang="fr-FR" dirty="0" err="1" smtClean="0"/>
              <a:t>lookup_name</a:t>
            </a:r>
            <a:r>
              <a:rPr lang="fr-FR" dirty="0" smtClean="0"/>
              <a:t>() -- appel de méthodes d'objets de localisation et description</a:t>
            </a:r>
          </a:p>
          <a:p>
            <a:pPr indent="14288">
              <a:buNone/>
            </a:pPr>
            <a:r>
              <a:rPr lang="fr-FR" dirty="0" smtClean="0"/>
              <a:t>-&gt; </a:t>
            </a:r>
            <a:r>
              <a:rPr lang="fr-FR" dirty="0" err="1" smtClean="0"/>
              <a:t>describe</a:t>
            </a:r>
            <a:r>
              <a:rPr lang="fr-FR" dirty="0" smtClean="0"/>
              <a:t>() -- permet l'obtention d'une description complète de l'IDL</a:t>
            </a:r>
          </a:p>
          <a:p>
            <a:pPr>
              <a:buNone/>
            </a:pPr>
            <a:r>
              <a:rPr lang="fr-FR" b="1" dirty="0" smtClean="0"/>
              <a:t>Phase 2 : Création d'une liste d'arguments avec les paramètres à passer</a:t>
            </a:r>
          </a:p>
          <a:p>
            <a:pPr>
              <a:buNone/>
            </a:pPr>
            <a:r>
              <a:rPr lang="fr-FR" dirty="0" smtClean="0"/>
              <a:t>Création d'une structure de données pour le passage de paramètres appelée</a:t>
            </a:r>
          </a:p>
          <a:p>
            <a:pPr>
              <a:buNone/>
            </a:pPr>
            <a:r>
              <a:rPr lang="fr-FR" dirty="0" err="1" smtClean="0"/>
              <a:t>NameValuelist</a:t>
            </a:r>
            <a:r>
              <a:rPr lang="fr-FR" dirty="0" smtClean="0"/>
              <a:t> et avec autant d'appels </a:t>
            </a:r>
            <a:r>
              <a:rPr lang="fr-FR" dirty="0" err="1" smtClean="0"/>
              <a:t>add_args</a:t>
            </a:r>
            <a:r>
              <a:rPr lang="fr-FR" dirty="0" smtClean="0"/>
              <a:t> que nécessaire.</a:t>
            </a:r>
          </a:p>
          <a:p>
            <a:pPr indent="14288">
              <a:buNone/>
            </a:pPr>
            <a:r>
              <a:rPr lang="fr-FR" dirty="0" smtClean="0"/>
              <a:t>-&gt; </a:t>
            </a:r>
            <a:r>
              <a:rPr lang="fr-FR" dirty="0" err="1" smtClean="0"/>
              <a:t>create_list</a:t>
            </a:r>
            <a:r>
              <a:rPr lang="fr-FR" dirty="0" smtClean="0"/>
              <a:t>()</a:t>
            </a:r>
          </a:p>
          <a:p>
            <a:pPr indent="14288">
              <a:buNone/>
            </a:pPr>
            <a:r>
              <a:rPr lang="fr-FR" dirty="0" smtClean="0"/>
              <a:t>-&gt; </a:t>
            </a:r>
            <a:r>
              <a:rPr lang="fr-FR" dirty="0" err="1" smtClean="0"/>
              <a:t>add_arg</a:t>
            </a:r>
            <a:r>
              <a:rPr lang="fr-FR" dirty="0" smtClean="0"/>
              <a:t>()...</a:t>
            </a:r>
            <a:r>
              <a:rPr lang="fr-FR" dirty="0" err="1" smtClean="0"/>
              <a:t>add_arg</a:t>
            </a:r>
            <a:r>
              <a:rPr lang="fr-FR" dirty="0" smtClean="0"/>
              <a:t>()...</a:t>
            </a:r>
            <a:r>
              <a:rPr lang="fr-FR" dirty="0" err="1" smtClean="0"/>
              <a:t>add_arg</a:t>
            </a:r>
            <a:r>
              <a:rPr lang="fr-FR" dirty="0" smtClean="0"/>
              <a:t>()...</a:t>
            </a:r>
          </a:p>
          <a:p>
            <a:pPr>
              <a:buNone/>
            </a:pPr>
            <a:r>
              <a:rPr lang="fr-FR" b="1" dirty="0" smtClean="0"/>
              <a:t>Phase 3 : Création de la requête avec :</a:t>
            </a:r>
          </a:p>
          <a:p>
            <a:pPr indent="14288">
              <a:buNone/>
            </a:pPr>
            <a:r>
              <a:rPr lang="fr-FR" dirty="0" smtClean="0"/>
              <a:t>- la référence de l'objet</a:t>
            </a:r>
          </a:p>
          <a:p>
            <a:pPr indent="14288">
              <a:buNone/>
            </a:pPr>
            <a:r>
              <a:rPr lang="fr-FR" dirty="0" smtClean="0"/>
              <a:t>- le nom de la méthode à invoquer</a:t>
            </a:r>
          </a:p>
          <a:p>
            <a:pPr indent="14288">
              <a:buNone/>
            </a:pPr>
            <a:r>
              <a:rPr lang="fr-FR" dirty="0" smtClean="0"/>
              <a:t>- la liste d'arguments</a:t>
            </a:r>
          </a:p>
          <a:p>
            <a:pPr indent="-71438">
              <a:buNone/>
            </a:pPr>
            <a:r>
              <a:rPr lang="fr-FR" dirty="0" err="1" smtClean="0"/>
              <a:t>create_request</a:t>
            </a:r>
            <a:r>
              <a:rPr lang="fr-FR" dirty="0" smtClean="0"/>
              <a:t>(</a:t>
            </a:r>
            <a:r>
              <a:rPr lang="fr-FR" dirty="0" err="1" smtClean="0"/>
              <a:t>ObjectReference</a:t>
            </a:r>
            <a:r>
              <a:rPr lang="fr-FR" dirty="0" smtClean="0"/>
              <a:t>, </a:t>
            </a:r>
            <a:r>
              <a:rPr lang="fr-FR" dirty="0" err="1" smtClean="0"/>
              <a:t>Method,ArgumentList</a:t>
            </a:r>
            <a:r>
              <a:rPr lang="fr-FR" dirty="0" smtClean="0"/>
              <a:t>)</a:t>
            </a:r>
          </a:p>
          <a:p>
            <a:pPr>
              <a:buNone/>
            </a:pPr>
            <a:r>
              <a:rPr lang="fr-FR" b="1" dirty="0" smtClean="0"/>
              <a:t>Phase 4 : Appel de la requête :</a:t>
            </a:r>
          </a:p>
          <a:p>
            <a:pPr>
              <a:buNone/>
            </a:pPr>
            <a:r>
              <a:rPr lang="fr-FR" dirty="0" smtClean="0"/>
              <a:t>3 moyens pour effectuer l'invocation à distance</a:t>
            </a:r>
          </a:p>
          <a:p>
            <a:pPr>
              <a:buNone/>
            </a:pPr>
            <a:r>
              <a:rPr lang="fr-FR" dirty="0" smtClean="0"/>
              <a:t>- en utilisant un RPC : </a:t>
            </a:r>
            <a:r>
              <a:rPr lang="fr-FR" dirty="0" err="1" smtClean="0"/>
              <a:t>invoke</a:t>
            </a:r>
            <a:r>
              <a:rPr lang="fr-FR" dirty="0" smtClean="0"/>
              <a:t>()</a:t>
            </a:r>
          </a:p>
          <a:p>
            <a:pPr>
              <a:buNone/>
            </a:pPr>
            <a:r>
              <a:rPr lang="fr-FR" dirty="0" smtClean="0"/>
              <a:t>- en utilisant le mode asynchrone : </a:t>
            </a:r>
            <a:r>
              <a:rPr lang="fr-FR" dirty="0" err="1" smtClean="0"/>
              <a:t>send</a:t>
            </a:r>
            <a:r>
              <a:rPr lang="fr-FR" dirty="0" smtClean="0"/>
              <a:t>() et </a:t>
            </a:r>
            <a:r>
              <a:rPr lang="fr-FR" dirty="0" err="1" smtClean="0"/>
              <a:t>get_response</a:t>
            </a:r>
            <a:r>
              <a:rPr lang="fr-FR" dirty="0" smtClean="0"/>
              <a:t>()</a:t>
            </a:r>
          </a:p>
          <a:p>
            <a:pPr>
              <a:buNone/>
            </a:pPr>
            <a:r>
              <a:rPr lang="fr-FR" dirty="0" smtClean="0"/>
              <a:t>- en appel asynchrone simple : </a:t>
            </a:r>
            <a:r>
              <a:rPr lang="fr-FR" dirty="0" err="1" smtClean="0"/>
              <a:t>send</a:t>
            </a:r>
            <a:r>
              <a:rPr lang="fr-FR" dirty="0" smtClean="0"/>
              <a:t>()</a:t>
            </a:r>
          </a:p>
          <a:p>
            <a:pPr>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Interface de squelette dynamique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Permet de délivrer une requête à un objet implémentation qui est inconnu lors de la phase de compilation.</a:t>
            </a:r>
          </a:p>
          <a:p>
            <a:r>
              <a:rPr lang="fr-FR" dirty="0" smtClean="0"/>
              <a:t>Interprète une requête et ses paramètres.</a:t>
            </a:r>
          </a:p>
          <a:p>
            <a:r>
              <a:rPr lang="fr-FR" dirty="0" smtClean="0"/>
              <a:t>Analogue au DII mais du côté serveur.</a:t>
            </a:r>
          </a:p>
          <a:p>
            <a:r>
              <a:rPr lang="fr-FR" dirty="0" smtClean="0"/>
              <a:t>Utiliser pour créer des ponts entre des </a:t>
            </a:r>
            <a:r>
              <a:rPr lang="fr-FR" dirty="0" err="1" smtClean="0"/>
              <a:t>ORBs</a:t>
            </a:r>
            <a:r>
              <a:rPr lang="fr-FR" dirty="0" smtClean="0"/>
              <a:t> de vendeurs différents.</a:t>
            </a:r>
          </a:p>
          <a:p>
            <a:r>
              <a:rPr lang="fr-FR" dirty="0" smtClean="0"/>
              <a:t>Utiliser pour intégrer des applications existantes (</a:t>
            </a:r>
            <a:r>
              <a:rPr lang="fr-FR" dirty="0" err="1" smtClean="0"/>
              <a:t>legacy</a:t>
            </a:r>
            <a:r>
              <a:rPr lang="fr-FR" dirty="0" smtClean="0"/>
              <a:t> application). Les applications peuvent ne pas être conforme aux standard CORBA et peuvent également ne pas être OO</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Référentiel d’interfaces et</a:t>
            </a:r>
            <a:br>
              <a:rPr lang="fr-FR" dirty="0" smtClean="0"/>
            </a:br>
            <a:r>
              <a:rPr lang="fr-FR" dirty="0" smtClean="0"/>
              <a:t>d’implémentations</a:t>
            </a:r>
            <a:br>
              <a:rPr lang="fr-FR" dirty="0" smtClean="0"/>
            </a:br>
            <a:endParaRPr lang="fr-FR"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276350" y="1915319"/>
            <a:ext cx="6591300" cy="3895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Référentiel d’interfaces</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Maintient les informations sur les types, les interfaces etc...;</a:t>
            </a:r>
          </a:p>
          <a:p>
            <a:r>
              <a:rPr lang="fr-FR" dirty="0" smtClean="0"/>
              <a:t>Informations pour une interface :</a:t>
            </a:r>
          </a:p>
          <a:p>
            <a:pPr>
              <a:buFontTx/>
              <a:buChar char="-"/>
            </a:pPr>
            <a:r>
              <a:rPr lang="fr-FR" dirty="0" smtClean="0"/>
              <a:t>son module</a:t>
            </a:r>
          </a:p>
          <a:p>
            <a:pPr>
              <a:buFontTx/>
              <a:buChar char="-"/>
            </a:pPr>
            <a:r>
              <a:rPr lang="fr-FR" dirty="0" smtClean="0"/>
              <a:t>son nom</a:t>
            </a:r>
          </a:p>
          <a:p>
            <a:pPr>
              <a:buFontTx/>
              <a:buChar char="-"/>
            </a:pPr>
            <a:r>
              <a:rPr lang="fr-FR" dirty="0" smtClean="0"/>
              <a:t>ses attributs</a:t>
            </a:r>
          </a:p>
          <a:p>
            <a:pPr>
              <a:buFontTx/>
              <a:buChar char="-"/>
            </a:pPr>
            <a:r>
              <a:rPr lang="fr-FR" dirty="0" smtClean="0"/>
              <a:t>ses opérations (nom, nom et types des paramètres, exceptions, contexte)</a:t>
            </a:r>
          </a:p>
          <a:p>
            <a:pPr>
              <a:buFontTx/>
              <a:buChar char="-"/>
            </a:pPr>
            <a:r>
              <a:rPr lang="fr-FR" dirty="0" smtClean="0"/>
              <a:t>ses héritages</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Référentiel d’implémentations</a:t>
            </a:r>
            <a:endParaRPr lang="fr-FR" dirty="0"/>
          </a:p>
        </p:txBody>
      </p:sp>
      <p:sp>
        <p:nvSpPr>
          <p:cNvPr id="3" name="Espace réservé du contenu 2"/>
          <p:cNvSpPr>
            <a:spLocks noGrp="1"/>
          </p:cNvSpPr>
          <p:nvPr>
            <p:ph idx="1"/>
          </p:nvPr>
        </p:nvSpPr>
        <p:spPr/>
        <p:txBody>
          <a:bodyPr>
            <a:normAutofit/>
          </a:bodyPr>
          <a:lstStyle/>
          <a:p>
            <a:r>
              <a:rPr lang="fr-FR" dirty="0" smtClean="0"/>
              <a:t>Responsable de l’enregistrement des serveurs dans le système.</a:t>
            </a:r>
          </a:p>
          <a:p>
            <a:r>
              <a:rPr lang="fr-FR" dirty="0" smtClean="0"/>
              <a:t>Spécifié par une interface IDL.</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smtClean="0"/>
              <a:t>Le langage OMG-IDL</a:t>
            </a:r>
            <a:endParaRPr lang="fr-FR" dirty="0"/>
          </a:p>
        </p:txBody>
      </p:sp>
      <p:sp>
        <p:nvSpPr>
          <p:cNvPr id="3" name="Espace réservé du contenu 2"/>
          <p:cNvSpPr>
            <a:spLocks noGrp="1"/>
          </p:cNvSpPr>
          <p:nvPr>
            <p:ph idx="1"/>
          </p:nvPr>
        </p:nvSpPr>
        <p:spPr>
          <a:xfrm>
            <a:off x="179512" y="1484784"/>
            <a:ext cx="8640960" cy="4525963"/>
          </a:xfrm>
        </p:spPr>
        <p:txBody>
          <a:bodyPr>
            <a:normAutofit fontScale="70000" lnSpcReduction="20000"/>
          </a:bodyPr>
          <a:lstStyle/>
          <a:p>
            <a:pPr>
              <a:buFont typeface="Wingdings" pitchFamily="2" charset="2"/>
              <a:buChar char="q"/>
            </a:pPr>
            <a:r>
              <a:rPr lang="fr-FR" b="1" dirty="0" smtClean="0">
                <a:solidFill>
                  <a:srgbClr val="0070C0"/>
                </a:solidFill>
              </a:rPr>
              <a:t>La notion de contrat IDL:</a:t>
            </a:r>
          </a:p>
          <a:p>
            <a:pPr marL="90488" indent="269875">
              <a:buFontTx/>
              <a:buChar char="-"/>
            </a:pPr>
            <a:r>
              <a:rPr lang="fr-FR" dirty="0" smtClean="0"/>
              <a:t>Le langage OMG-IDL (Interface </a:t>
            </a:r>
            <a:r>
              <a:rPr lang="fr-FR" dirty="0" err="1" smtClean="0"/>
              <a:t>Definition</a:t>
            </a:r>
            <a:r>
              <a:rPr lang="fr-FR" dirty="0" smtClean="0"/>
              <a:t> </a:t>
            </a:r>
            <a:r>
              <a:rPr lang="fr-FR" dirty="0" err="1" smtClean="0"/>
              <a:t>Language</a:t>
            </a:r>
            <a:r>
              <a:rPr lang="fr-FR" dirty="0" smtClean="0"/>
              <a:t>) permet d’exprimer, sous la forme de contrats IDL, la coopération entre les fournisseurs et les utilisateurs de services</a:t>
            </a:r>
          </a:p>
          <a:p>
            <a:pPr marL="90488" indent="269875">
              <a:buFontTx/>
              <a:buChar char="-"/>
            </a:pPr>
            <a:r>
              <a:rPr lang="fr-FR" dirty="0" smtClean="0"/>
              <a:t>langage de spécification d’interfaces(Une interface comprend les opérations et les attributs d’un objet), supportant l’héritage multiple;</a:t>
            </a:r>
          </a:p>
          <a:p>
            <a:pPr marL="90488" indent="269875">
              <a:buFontTx/>
              <a:buChar char="-"/>
            </a:pPr>
            <a:r>
              <a:rPr lang="fr-FR" dirty="0" smtClean="0"/>
              <a:t>Séparation de  l’interface de l’implantation des objets</a:t>
            </a:r>
          </a:p>
          <a:p>
            <a:pPr marL="90488" indent="269875">
              <a:buFontTx/>
              <a:buChar char="-"/>
            </a:pPr>
            <a:r>
              <a:rPr lang="fr-FR" dirty="0" smtClean="0"/>
              <a:t>Ces spécifications sont universelles, elles sont indépendantes de tout langage de programmation ou compilateur; de l'environnement de développement, et de l'implémentation de l'ORB</a:t>
            </a:r>
          </a:p>
          <a:p>
            <a:pPr marL="90488" indent="269875">
              <a:buFontTx/>
              <a:buChar char="-"/>
            </a:pPr>
            <a:r>
              <a:rPr lang="fr-FR" dirty="0" smtClean="0"/>
              <a:t>langage utilisé pour générer les stubs, les squelettes et pour définir les interfaces du Référentiel d’interface;</a:t>
            </a:r>
          </a:p>
          <a:p>
            <a:pPr marL="90488" indent="269875">
              <a:buFontTx/>
              <a:buChar char="-"/>
            </a:pPr>
            <a:r>
              <a:rPr lang="fr-FR" dirty="0" smtClean="0"/>
              <a:t>la correspondance (projection ou </a:t>
            </a:r>
            <a:r>
              <a:rPr lang="fr-FR" dirty="0" err="1" smtClean="0"/>
              <a:t>mapping</a:t>
            </a:r>
            <a:r>
              <a:rPr lang="fr-FR" dirty="0" smtClean="0"/>
              <a:t>) IDL langage de programmation est fournie pour les langages C, C++, Java, </a:t>
            </a:r>
            <a:r>
              <a:rPr lang="fr-FR" dirty="0" err="1" smtClean="0"/>
              <a:t>Smalltalk</a:t>
            </a:r>
            <a:r>
              <a:rPr lang="fr-FR" dirty="0" smtClean="0"/>
              <a:t>, Ada, Cobol</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b="1" dirty="0" smtClean="0">
                <a:solidFill>
                  <a:srgbClr val="0070C0"/>
                </a:solidFill>
              </a:rPr>
              <a:t>Propriétés: </a:t>
            </a:r>
          </a:p>
          <a:p>
            <a:pPr>
              <a:buFontTx/>
              <a:buChar char="-"/>
            </a:pPr>
            <a:r>
              <a:rPr lang="fr-FR" dirty="0" smtClean="0"/>
              <a:t>Langage modulaire, fortement typé</a:t>
            </a:r>
          </a:p>
          <a:p>
            <a:pPr>
              <a:buFontTx/>
              <a:buChar char="-"/>
            </a:pPr>
            <a:r>
              <a:rPr lang="fr-FR" dirty="0" smtClean="0"/>
              <a:t>Syntaxe proche du C++</a:t>
            </a:r>
          </a:p>
          <a:p>
            <a:pPr>
              <a:buFontTx/>
              <a:buChar char="-"/>
            </a:pPr>
            <a:r>
              <a:rPr lang="fr-FR" dirty="0" smtClean="0"/>
              <a:t>Langage purement déclaratif </a:t>
            </a:r>
          </a:p>
          <a:p>
            <a:pPr>
              <a:buFont typeface="Wingdings" pitchFamily="2" charset="2"/>
              <a:buChar char="q"/>
            </a:pPr>
            <a:r>
              <a:rPr lang="fr-FR" b="1" dirty="0" smtClean="0">
                <a:solidFill>
                  <a:srgbClr val="0070C0"/>
                </a:solidFill>
              </a:rPr>
              <a:t>Structure d’une spécification IDL</a:t>
            </a:r>
          </a:p>
          <a:p>
            <a:pPr>
              <a:buNone/>
            </a:pPr>
            <a:r>
              <a:rPr lang="fr-FR" dirty="0" smtClean="0"/>
              <a:t>Une spécification est un ensemble de modules contenant des définitions.</a:t>
            </a:r>
            <a:endParaRPr lang="fr-FR" dirty="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143000"/>
          </a:xfrm>
        </p:spPr>
        <p:txBody>
          <a:bodyPr>
            <a:normAutofit fontScale="90000"/>
          </a:bodyPr>
          <a:lstStyle/>
          <a:p>
            <a:r>
              <a:rPr lang="en-US" b="1" dirty="0" smtClean="0"/>
              <a:t> OMG (Object Management Group)</a:t>
            </a:r>
            <a:endParaRPr lang="fr-FR" dirty="0"/>
          </a:p>
        </p:txBody>
      </p:sp>
      <p:sp>
        <p:nvSpPr>
          <p:cNvPr id="3" name="Espace réservé du contenu 2"/>
          <p:cNvSpPr>
            <a:spLocks noGrp="1"/>
          </p:cNvSpPr>
          <p:nvPr>
            <p:ph idx="1"/>
          </p:nvPr>
        </p:nvSpPr>
        <p:spPr>
          <a:xfrm>
            <a:off x="251520" y="1268760"/>
            <a:ext cx="8686800" cy="5257800"/>
          </a:xfrm>
        </p:spPr>
        <p:txBody>
          <a:bodyPr>
            <a:normAutofit lnSpcReduction="10000"/>
          </a:bodyPr>
          <a:lstStyle/>
          <a:p>
            <a:pPr>
              <a:buFont typeface="Wingdings" pitchFamily="2" charset="2"/>
              <a:buChar char="q"/>
            </a:pPr>
            <a:r>
              <a:rPr lang="fr-FR" sz="2000" dirty="0" smtClean="0"/>
              <a:t>consortium international créé en 1989</a:t>
            </a:r>
          </a:p>
          <a:p>
            <a:pPr>
              <a:buFont typeface="Wingdings" pitchFamily="2" charset="2"/>
              <a:buChar char="q"/>
            </a:pPr>
            <a:r>
              <a:rPr lang="fr-FR" sz="2000" dirty="0" smtClean="0"/>
              <a:t>regroupement de plus de 800 membres</a:t>
            </a:r>
          </a:p>
          <a:p>
            <a:pPr indent="466725">
              <a:buFontTx/>
              <a:buChar char="-"/>
              <a:tabLst>
                <a:tab pos="809625" algn="l"/>
              </a:tabLst>
            </a:pPr>
            <a:r>
              <a:rPr lang="fr-FR" sz="2000" dirty="0" smtClean="0"/>
              <a:t>constructeurs (SUN, HP, DEC, IBM, ...)</a:t>
            </a:r>
          </a:p>
          <a:p>
            <a:pPr indent="466725">
              <a:buFontTx/>
              <a:buChar char="-"/>
              <a:tabLst>
                <a:tab pos="809625" algn="l"/>
              </a:tabLst>
            </a:pPr>
            <a:r>
              <a:rPr lang="fr-FR" sz="2000" dirty="0" smtClean="0"/>
              <a:t>environnements systèmes (Microsoft, OSF, Novell, ...)</a:t>
            </a:r>
          </a:p>
          <a:p>
            <a:pPr indent="466725">
              <a:buFontTx/>
              <a:buChar char="-"/>
              <a:tabLst>
                <a:tab pos="809625" algn="l"/>
              </a:tabLst>
            </a:pPr>
            <a:r>
              <a:rPr lang="fr-FR" sz="2000" dirty="0" smtClean="0"/>
              <a:t>outils et langages (</a:t>
            </a:r>
            <a:r>
              <a:rPr lang="fr-FR" sz="2000" dirty="0" err="1" smtClean="0"/>
              <a:t>Iona</a:t>
            </a:r>
            <a:r>
              <a:rPr lang="fr-FR" sz="2000" dirty="0" smtClean="0"/>
              <a:t>, Object Design, Borland, ...)</a:t>
            </a:r>
          </a:p>
          <a:p>
            <a:pPr indent="466725">
              <a:buFontTx/>
              <a:buChar char="-"/>
              <a:tabLst>
                <a:tab pos="809625" algn="l"/>
              </a:tabLst>
            </a:pPr>
            <a:r>
              <a:rPr lang="fr-FR" sz="2000" dirty="0" smtClean="0"/>
              <a:t>produits et BD (Lotus, Oracle, </a:t>
            </a:r>
            <a:r>
              <a:rPr lang="fr-FR" sz="2000" dirty="0" err="1" smtClean="0"/>
              <a:t>Informix</a:t>
            </a:r>
            <a:r>
              <a:rPr lang="fr-FR" sz="2000" dirty="0" smtClean="0"/>
              <a:t>, O2, ...)</a:t>
            </a:r>
          </a:p>
          <a:p>
            <a:pPr indent="466725">
              <a:buFontTx/>
              <a:buChar char="-"/>
              <a:tabLst>
                <a:tab pos="809625" algn="l"/>
              </a:tabLst>
            </a:pPr>
            <a:r>
              <a:rPr lang="fr-FR" sz="2000" dirty="0" smtClean="0"/>
              <a:t>industriels (Boeing, Alcatel, Thomson, ...)</a:t>
            </a:r>
          </a:p>
          <a:p>
            <a:pPr>
              <a:buFont typeface="Wingdings" pitchFamily="2" charset="2"/>
              <a:buChar char="q"/>
            </a:pPr>
            <a:r>
              <a:rPr lang="fr-FR" sz="2000" dirty="0" smtClean="0"/>
              <a:t>MISSION</a:t>
            </a:r>
          </a:p>
          <a:p>
            <a:pPr>
              <a:buFontTx/>
              <a:buChar char="-"/>
            </a:pPr>
            <a:r>
              <a:rPr lang="fr-FR" sz="2000" dirty="0" smtClean="0"/>
              <a:t>Promouvoir la technologie orientée objet dans les systèmes informatiques distribués</a:t>
            </a:r>
          </a:p>
          <a:p>
            <a:pPr>
              <a:buFontTx/>
              <a:buChar char="-"/>
            </a:pPr>
            <a:r>
              <a:rPr lang="fr-FR" sz="2000" dirty="0" smtClean="0"/>
              <a:t>Fournir une architecture de base pour l’intégration d’applications distribuées tout en garantissant la réutilisabilité, l’</a:t>
            </a:r>
            <a:r>
              <a:rPr lang="fr-FR" sz="2000" dirty="0" err="1" smtClean="0"/>
              <a:t>intéropérabilité</a:t>
            </a:r>
            <a:r>
              <a:rPr lang="fr-FR" sz="2000" dirty="0" smtClean="0"/>
              <a:t> et la portabilité.</a:t>
            </a:r>
          </a:p>
          <a:p>
            <a:pPr>
              <a:buFont typeface="Wingdings" pitchFamily="2" charset="2"/>
              <a:buChar char="q"/>
            </a:pPr>
            <a:r>
              <a:rPr lang="fr-FR" sz="2000" dirty="0" smtClean="0"/>
              <a:t>Fonctionnement</a:t>
            </a:r>
          </a:p>
          <a:p>
            <a:pPr>
              <a:buFontTx/>
              <a:buChar char="-"/>
            </a:pPr>
            <a:r>
              <a:rPr lang="fr-FR" sz="2000" dirty="0" smtClean="0"/>
              <a:t>proposition de standards</a:t>
            </a:r>
          </a:p>
          <a:p>
            <a:pPr>
              <a:buFontTx/>
              <a:buChar char="-"/>
            </a:pPr>
            <a:r>
              <a:rPr lang="fr-FR" sz="2000" dirty="0" smtClean="0"/>
              <a:t>Fournit des spécifications, non des produits</a:t>
            </a:r>
            <a:endParaRPr lang="fr-FR"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87424"/>
            <a:ext cx="8229600" cy="1143000"/>
          </a:xfrm>
        </p:spPr>
        <p:txBody>
          <a:bodyPr/>
          <a:lstStyle/>
          <a:p>
            <a:endParaRPr lang="fr-FR" dirty="0"/>
          </a:p>
        </p:txBody>
      </p:sp>
      <p:sp>
        <p:nvSpPr>
          <p:cNvPr id="3" name="Espace réservé du contenu 2"/>
          <p:cNvSpPr>
            <a:spLocks noGrp="1"/>
          </p:cNvSpPr>
          <p:nvPr>
            <p:ph idx="1"/>
          </p:nvPr>
        </p:nvSpPr>
        <p:spPr>
          <a:xfrm>
            <a:off x="457200" y="836712"/>
            <a:ext cx="8229600" cy="4525963"/>
          </a:xfrm>
        </p:spPr>
        <p:txBody>
          <a:bodyPr>
            <a:noAutofit/>
          </a:bodyPr>
          <a:lstStyle/>
          <a:p>
            <a:pPr>
              <a:buNone/>
            </a:pPr>
            <a:r>
              <a:rPr lang="fr-FR" sz="1400" b="1" dirty="0" smtClean="0"/>
              <a:t>module &lt;identifier&gt;</a:t>
            </a:r>
          </a:p>
          <a:p>
            <a:pPr>
              <a:buNone/>
            </a:pPr>
            <a:r>
              <a:rPr lang="fr-FR" sz="1400" b="1" i="1" dirty="0" smtClean="0"/>
              <a:t>/*définition d'un contexte nommé*/</a:t>
            </a:r>
          </a:p>
          <a:p>
            <a:pPr>
              <a:buNone/>
            </a:pPr>
            <a:r>
              <a:rPr lang="fr-FR" sz="1400" dirty="0" smtClean="0"/>
              <a:t>{</a:t>
            </a:r>
          </a:p>
          <a:p>
            <a:pPr>
              <a:buNone/>
            </a:pPr>
            <a:r>
              <a:rPr lang="fr-FR" sz="1400" dirty="0" smtClean="0"/>
              <a:t>      &lt;type </a:t>
            </a:r>
            <a:r>
              <a:rPr lang="fr-FR" sz="1400" dirty="0" err="1" smtClean="0"/>
              <a:t>declarations</a:t>
            </a:r>
            <a:r>
              <a:rPr lang="fr-FR" sz="1400" dirty="0" smtClean="0"/>
              <a:t>&gt;;</a:t>
            </a:r>
          </a:p>
          <a:p>
            <a:pPr>
              <a:buNone/>
            </a:pPr>
            <a:r>
              <a:rPr lang="fr-FR" sz="1400" dirty="0" smtClean="0"/>
              <a:t>      &lt;constant </a:t>
            </a:r>
            <a:r>
              <a:rPr lang="fr-FR" sz="1400" dirty="0" err="1" smtClean="0"/>
              <a:t>declarations</a:t>
            </a:r>
            <a:r>
              <a:rPr lang="fr-FR" sz="1400" dirty="0" smtClean="0"/>
              <a:t>&gt;;</a:t>
            </a:r>
          </a:p>
          <a:p>
            <a:pPr>
              <a:buNone/>
            </a:pPr>
            <a:r>
              <a:rPr lang="fr-FR" sz="1400" dirty="0" smtClean="0"/>
              <a:t>      &lt;exception </a:t>
            </a:r>
            <a:r>
              <a:rPr lang="fr-FR" sz="1400" dirty="0" err="1" smtClean="0"/>
              <a:t>declarations</a:t>
            </a:r>
            <a:r>
              <a:rPr lang="fr-FR" sz="1400" dirty="0" smtClean="0"/>
              <a:t>&gt;;</a:t>
            </a:r>
          </a:p>
          <a:p>
            <a:pPr>
              <a:buNone/>
            </a:pPr>
            <a:r>
              <a:rPr lang="fr-FR" sz="1400" b="1" dirty="0" smtClean="0"/>
              <a:t>      interface &lt;</a:t>
            </a:r>
            <a:r>
              <a:rPr lang="fr-FR" sz="1400" b="1" dirty="0" err="1" smtClean="0"/>
              <a:t>identitifier</a:t>
            </a:r>
            <a:r>
              <a:rPr lang="fr-FR" sz="1400" b="1" dirty="0" smtClean="0"/>
              <a:t>&gt; [:&lt;</a:t>
            </a:r>
            <a:r>
              <a:rPr lang="fr-FR" sz="1400" b="1" dirty="0" err="1" smtClean="0"/>
              <a:t>inheritance</a:t>
            </a:r>
            <a:r>
              <a:rPr lang="fr-FR" sz="1400" b="1" dirty="0" smtClean="0"/>
              <a:t>&gt;]</a:t>
            </a:r>
          </a:p>
          <a:p>
            <a:pPr>
              <a:buNone/>
            </a:pPr>
            <a:r>
              <a:rPr lang="fr-FR" sz="1400" b="1" i="1" dirty="0" smtClean="0"/>
              <a:t>        /* </a:t>
            </a:r>
            <a:r>
              <a:rPr lang="fr-FR" sz="1400" b="1" i="1" dirty="0" err="1" smtClean="0"/>
              <a:t>definition</a:t>
            </a:r>
            <a:r>
              <a:rPr lang="fr-FR" sz="1400" b="1" i="1" dirty="0" smtClean="0"/>
              <a:t> d'une classe CORBA*/</a:t>
            </a:r>
          </a:p>
          <a:p>
            <a:pPr>
              <a:buNone/>
            </a:pPr>
            <a:r>
              <a:rPr lang="fr-FR" sz="1400" dirty="0" smtClean="0"/>
              <a:t>     {</a:t>
            </a:r>
          </a:p>
          <a:p>
            <a:pPr>
              <a:buNone/>
            </a:pPr>
            <a:r>
              <a:rPr lang="fr-FR" sz="1400" dirty="0" smtClean="0"/>
              <a:t>      &lt;type </a:t>
            </a:r>
            <a:r>
              <a:rPr lang="fr-FR" sz="1400" dirty="0" err="1" smtClean="0"/>
              <a:t>declarations</a:t>
            </a:r>
            <a:r>
              <a:rPr lang="fr-FR" sz="1400" dirty="0" smtClean="0"/>
              <a:t>&gt;;</a:t>
            </a:r>
          </a:p>
          <a:p>
            <a:pPr>
              <a:buNone/>
            </a:pPr>
            <a:r>
              <a:rPr lang="fr-FR" sz="1400" dirty="0" smtClean="0"/>
              <a:t>      &lt;constant </a:t>
            </a:r>
            <a:r>
              <a:rPr lang="fr-FR" sz="1400" dirty="0" err="1" smtClean="0"/>
              <a:t>declarations</a:t>
            </a:r>
            <a:r>
              <a:rPr lang="fr-FR" sz="1400" dirty="0" smtClean="0"/>
              <a:t>&gt;</a:t>
            </a:r>
          </a:p>
          <a:p>
            <a:pPr>
              <a:buNone/>
            </a:pPr>
            <a:r>
              <a:rPr lang="fr-FR" sz="1400" dirty="0" smtClean="0"/>
              <a:t>      &lt;</a:t>
            </a:r>
            <a:r>
              <a:rPr lang="fr-FR" sz="1400" dirty="0" err="1" smtClean="0"/>
              <a:t>attribute</a:t>
            </a:r>
            <a:r>
              <a:rPr lang="fr-FR" sz="1400" dirty="0" smtClean="0"/>
              <a:t> </a:t>
            </a:r>
            <a:r>
              <a:rPr lang="fr-FR" sz="1400" dirty="0" err="1" smtClean="0"/>
              <a:t>declarations</a:t>
            </a:r>
            <a:r>
              <a:rPr lang="fr-FR" sz="1400" dirty="0" smtClean="0"/>
              <a:t>&gt;</a:t>
            </a:r>
          </a:p>
          <a:p>
            <a:pPr>
              <a:buNone/>
            </a:pPr>
            <a:r>
              <a:rPr lang="fr-FR" sz="1400" dirty="0" smtClean="0"/>
              <a:t>      &lt;exception </a:t>
            </a:r>
            <a:r>
              <a:rPr lang="fr-FR" sz="1400" dirty="0" err="1" smtClean="0"/>
              <a:t>declarations</a:t>
            </a:r>
            <a:r>
              <a:rPr lang="fr-FR" sz="1400" dirty="0" smtClean="0"/>
              <a:t>&gt;</a:t>
            </a:r>
          </a:p>
          <a:p>
            <a:pPr>
              <a:buNone/>
            </a:pPr>
            <a:r>
              <a:rPr lang="fr-FR" sz="1400" dirty="0" smtClean="0"/>
              <a:t>      [&lt;</a:t>
            </a:r>
            <a:r>
              <a:rPr lang="fr-FR" sz="1400" dirty="0" err="1" smtClean="0"/>
              <a:t>op_type</a:t>
            </a:r>
            <a:r>
              <a:rPr lang="fr-FR" sz="1400" dirty="0" smtClean="0"/>
              <a:t>&gt;] &lt;identifier&gt;(&lt;</a:t>
            </a:r>
            <a:r>
              <a:rPr lang="fr-FR" sz="1400" dirty="0" err="1" smtClean="0"/>
              <a:t>parameters</a:t>
            </a:r>
            <a:r>
              <a:rPr lang="fr-FR" sz="1400" dirty="0" smtClean="0"/>
              <a:t>&gt;)</a:t>
            </a:r>
          </a:p>
          <a:p>
            <a:pPr>
              <a:buNone/>
            </a:pPr>
            <a:r>
              <a:rPr lang="fr-FR" sz="1400" dirty="0" smtClean="0"/>
              <a:t>      [</a:t>
            </a:r>
            <a:r>
              <a:rPr lang="fr-FR" sz="1400" dirty="0" err="1" smtClean="0"/>
              <a:t>raises</a:t>
            </a:r>
            <a:r>
              <a:rPr lang="fr-FR" sz="1400" dirty="0" smtClean="0"/>
              <a:t> exception][</a:t>
            </a:r>
            <a:r>
              <a:rPr lang="fr-FR" sz="1400" dirty="0" err="1" smtClean="0"/>
              <a:t>context</a:t>
            </a:r>
            <a:r>
              <a:rPr lang="fr-FR" sz="1400" dirty="0" smtClean="0"/>
              <a:t>];</a:t>
            </a:r>
          </a:p>
          <a:p>
            <a:pPr>
              <a:buNone/>
            </a:pPr>
            <a:r>
              <a:rPr lang="fr-FR" sz="1400" b="1" i="1" dirty="0" smtClean="0"/>
              <a:t>       /*définition d'une méthode*/</a:t>
            </a:r>
          </a:p>
          <a:p>
            <a:pPr>
              <a:buNone/>
            </a:pPr>
            <a:r>
              <a:rPr lang="fr-FR" sz="1400" dirty="0" smtClean="0"/>
              <a:t>    ....</a:t>
            </a:r>
          </a:p>
          <a:p>
            <a:pPr>
              <a:buNone/>
            </a:pPr>
            <a:r>
              <a:rPr lang="fr-FR" sz="1400" dirty="0" smtClean="0"/>
              <a:t>      [&lt;</a:t>
            </a:r>
            <a:r>
              <a:rPr lang="fr-FR" sz="1400" dirty="0" err="1" smtClean="0"/>
              <a:t>op_type</a:t>
            </a:r>
            <a:r>
              <a:rPr lang="fr-FR" sz="1400" dirty="0" smtClean="0"/>
              <a:t>&gt;] &lt;identifier&gt;(&lt;</a:t>
            </a:r>
            <a:r>
              <a:rPr lang="fr-FR" sz="1400" dirty="0" err="1" smtClean="0"/>
              <a:t>parameters</a:t>
            </a:r>
            <a:r>
              <a:rPr lang="fr-FR" sz="1400" dirty="0" smtClean="0"/>
              <a:t>&gt;)</a:t>
            </a:r>
          </a:p>
          <a:p>
            <a:pPr>
              <a:buNone/>
            </a:pPr>
            <a:r>
              <a:rPr lang="fr-FR" sz="1400" dirty="0" smtClean="0"/>
              <a:t>      [</a:t>
            </a:r>
            <a:r>
              <a:rPr lang="fr-FR" sz="1400" dirty="0" err="1" smtClean="0"/>
              <a:t>raises</a:t>
            </a:r>
            <a:r>
              <a:rPr lang="fr-FR" sz="1400" dirty="0" smtClean="0"/>
              <a:t> exception][</a:t>
            </a:r>
            <a:r>
              <a:rPr lang="fr-FR" sz="1400" dirty="0" err="1" smtClean="0"/>
              <a:t>context</a:t>
            </a:r>
            <a:r>
              <a:rPr lang="fr-FR" sz="1400" dirty="0" smtClean="0"/>
              <a:t>];</a:t>
            </a:r>
          </a:p>
          <a:p>
            <a:pPr>
              <a:buNone/>
            </a:pPr>
            <a:r>
              <a:rPr lang="fr-FR" sz="1400" dirty="0" smtClean="0"/>
              <a:t>    }</a:t>
            </a:r>
          </a:p>
          <a:p>
            <a:pPr>
              <a:buNone/>
            </a:pPr>
            <a:r>
              <a:rPr lang="fr-FR" sz="1400" dirty="0" smtClean="0"/>
              <a:t>    interface &lt;identifier&gt;[&lt;:</a:t>
            </a:r>
            <a:r>
              <a:rPr lang="fr-FR" sz="1400" dirty="0" err="1" smtClean="0"/>
              <a:t>inheritance</a:t>
            </a:r>
            <a:r>
              <a:rPr lang="fr-FR" sz="1400" dirty="0" smtClean="0"/>
              <a:t>&gt;]</a:t>
            </a:r>
          </a:p>
          <a:p>
            <a:pPr>
              <a:buNone/>
            </a:pPr>
            <a:r>
              <a:rPr lang="fr-FR" sz="1400" dirty="0" smtClean="0"/>
              <a:t>    ...</a:t>
            </a:r>
          </a:p>
          <a:p>
            <a:pPr>
              <a:buNone/>
            </a:pPr>
            <a:r>
              <a:rPr lang="fr-FR" sz="1400" dirty="0" smtClean="0"/>
              <a:t>}</a:t>
            </a:r>
            <a:endParaRPr lang="fr-FR" sz="1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335846"/>
            <a:ext cx="7776864" cy="5078313"/>
          </a:xfrm>
          <a:prstGeom prst="rect">
            <a:avLst/>
          </a:prstGeom>
        </p:spPr>
        <p:txBody>
          <a:bodyPr wrap="square">
            <a:spAutoFit/>
          </a:bodyPr>
          <a:lstStyle/>
          <a:p>
            <a:r>
              <a:rPr lang="fr-FR" dirty="0" smtClean="0"/>
              <a:t>module </a:t>
            </a:r>
            <a:r>
              <a:rPr lang="fr-FR" dirty="0" err="1" smtClean="0"/>
              <a:t>Mes_Animaux</a:t>
            </a:r>
            <a:r>
              <a:rPr lang="fr-FR" dirty="0" smtClean="0"/>
              <a:t>;</a:t>
            </a:r>
          </a:p>
          <a:p>
            <a:r>
              <a:rPr lang="fr-FR" dirty="0" smtClean="0"/>
              <a:t>{</a:t>
            </a:r>
          </a:p>
          <a:p>
            <a:r>
              <a:rPr lang="fr-FR" b="1" dirty="0" smtClean="0"/>
              <a:t>/* définition de la classe Chien */</a:t>
            </a:r>
          </a:p>
          <a:p>
            <a:r>
              <a:rPr lang="fr-FR" dirty="0" smtClean="0"/>
              <a:t>interface Chien : </a:t>
            </a:r>
            <a:r>
              <a:rPr lang="fr-FR" dirty="0" err="1" smtClean="0"/>
              <a:t>animal_de_compagnie</a:t>
            </a:r>
            <a:r>
              <a:rPr lang="fr-FR" dirty="0" smtClean="0"/>
              <a:t>, </a:t>
            </a:r>
            <a:r>
              <a:rPr lang="fr-FR" dirty="0" smtClean="0"/>
              <a:t>animal</a:t>
            </a:r>
            <a:endParaRPr lang="fr-FR" dirty="0" smtClean="0"/>
          </a:p>
          <a:p>
            <a:r>
              <a:rPr lang="fr-FR" dirty="0" smtClean="0"/>
              <a:t>{</a:t>
            </a:r>
          </a:p>
          <a:p>
            <a:r>
              <a:rPr lang="fr-FR" dirty="0" err="1" smtClean="0"/>
              <a:t>attribute</a:t>
            </a:r>
            <a:r>
              <a:rPr lang="fr-FR" dirty="0" smtClean="0"/>
              <a:t> </a:t>
            </a:r>
            <a:r>
              <a:rPr lang="fr-FR" dirty="0" err="1" smtClean="0"/>
              <a:t>integer</a:t>
            </a:r>
            <a:r>
              <a:rPr lang="fr-FR" dirty="0" smtClean="0"/>
              <a:t> </a:t>
            </a:r>
            <a:r>
              <a:rPr lang="fr-FR" dirty="0" err="1" smtClean="0"/>
              <a:t>age</a:t>
            </a:r>
            <a:r>
              <a:rPr lang="fr-FR" dirty="0" smtClean="0"/>
              <a:t>;</a:t>
            </a:r>
          </a:p>
          <a:p>
            <a:r>
              <a:rPr lang="fr-FR" dirty="0" smtClean="0"/>
              <a:t>exception </a:t>
            </a:r>
            <a:r>
              <a:rPr lang="fr-FR" dirty="0" err="1" smtClean="0"/>
              <a:t>Non_Interesse</a:t>
            </a:r>
            <a:r>
              <a:rPr lang="fr-FR" dirty="0" smtClean="0"/>
              <a:t> {string explication);</a:t>
            </a:r>
          </a:p>
          <a:p>
            <a:r>
              <a:rPr lang="fr-FR" dirty="0" err="1" smtClean="0"/>
              <a:t>void</a:t>
            </a:r>
            <a:r>
              <a:rPr lang="fr-FR" dirty="0" smtClean="0"/>
              <a:t> aboie (in short </a:t>
            </a:r>
            <a:r>
              <a:rPr lang="fr-FR" dirty="0" err="1" smtClean="0"/>
              <a:t>combien_de_temps</a:t>
            </a:r>
            <a:r>
              <a:rPr lang="fr-FR" dirty="0" smtClean="0"/>
              <a:t>) </a:t>
            </a:r>
            <a:r>
              <a:rPr lang="fr-FR" dirty="0" err="1" smtClean="0"/>
              <a:t>raises</a:t>
            </a:r>
            <a:r>
              <a:rPr lang="fr-FR" dirty="0" smtClean="0"/>
              <a:t> (</a:t>
            </a:r>
            <a:r>
              <a:rPr lang="fr-FR" dirty="0" err="1" smtClean="0"/>
              <a:t>Non_Interesse</a:t>
            </a:r>
            <a:r>
              <a:rPr lang="fr-FR" dirty="0" smtClean="0"/>
              <a:t> );</a:t>
            </a:r>
          </a:p>
          <a:p>
            <a:r>
              <a:rPr lang="en-US" dirty="0" smtClean="0"/>
              <a:t>void </a:t>
            </a:r>
            <a:r>
              <a:rPr lang="en-US" dirty="0" err="1" smtClean="0"/>
              <a:t>assis</a:t>
            </a:r>
            <a:r>
              <a:rPr lang="en-US" dirty="0" smtClean="0"/>
              <a:t> (in string </a:t>
            </a:r>
            <a:r>
              <a:rPr lang="en-US" dirty="0" err="1" smtClean="0"/>
              <a:t>ou</a:t>
            </a:r>
            <a:r>
              <a:rPr lang="en-US" dirty="0" smtClean="0"/>
              <a:t>) </a:t>
            </a:r>
            <a:r>
              <a:rPr lang="fr-FR" dirty="0" err="1" smtClean="0"/>
              <a:t>raises</a:t>
            </a:r>
            <a:r>
              <a:rPr lang="fr-FR" dirty="0" smtClean="0"/>
              <a:t> (</a:t>
            </a:r>
            <a:r>
              <a:rPr lang="fr-FR" dirty="0" err="1" smtClean="0"/>
              <a:t>Non_Interesse</a:t>
            </a:r>
            <a:r>
              <a:rPr lang="fr-FR" dirty="0" smtClean="0"/>
              <a:t> );</a:t>
            </a:r>
          </a:p>
          <a:p>
            <a:r>
              <a:rPr lang="fr-FR" dirty="0" err="1" smtClean="0"/>
              <a:t>void</a:t>
            </a:r>
            <a:r>
              <a:rPr lang="fr-FR" dirty="0" smtClean="0"/>
              <a:t> grogne (in string </a:t>
            </a:r>
            <a:r>
              <a:rPr lang="fr-FR" dirty="0" err="1" smtClean="0"/>
              <a:t>apres_qui</a:t>
            </a:r>
            <a:r>
              <a:rPr lang="fr-FR" dirty="0" smtClean="0"/>
              <a:t>) </a:t>
            </a:r>
            <a:r>
              <a:rPr lang="fr-FR" dirty="0" err="1" smtClean="0"/>
              <a:t>raises</a:t>
            </a:r>
            <a:r>
              <a:rPr lang="fr-FR" dirty="0" smtClean="0"/>
              <a:t> (</a:t>
            </a:r>
            <a:r>
              <a:rPr lang="fr-FR" dirty="0" err="1" smtClean="0"/>
              <a:t>Non_Interesse</a:t>
            </a:r>
            <a:r>
              <a:rPr lang="fr-FR" dirty="0" smtClean="0"/>
              <a:t> );</a:t>
            </a:r>
          </a:p>
          <a:p>
            <a:r>
              <a:rPr lang="fr-FR" dirty="0" smtClean="0"/>
              <a:t>}</a:t>
            </a:r>
          </a:p>
          <a:p>
            <a:r>
              <a:rPr lang="fr-FR" b="1" dirty="0" smtClean="0"/>
              <a:t>/* Définition de la classe chat */</a:t>
            </a:r>
          </a:p>
          <a:p>
            <a:r>
              <a:rPr lang="fr-FR" dirty="0" smtClean="0"/>
              <a:t>interface Chat : </a:t>
            </a:r>
            <a:r>
              <a:rPr lang="fr-FR" dirty="0" smtClean="0"/>
              <a:t>animal</a:t>
            </a:r>
            <a:endParaRPr lang="fr-FR" dirty="0" smtClean="0"/>
          </a:p>
          <a:p>
            <a:r>
              <a:rPr lang="fr-FR" dirty="0" smtClean="0"/>
              <a:t>{</a:t>
            </a:r>
          </a:p>
          <a:p>
            <a:r>
              <a:rPr lang="fr-FR" dirty="0" err="1" smtClean="0"/>
              <a:t>void</a:t>
            </a:r>
            <a:r>
              <a:rPr lang="fr-FR" dirty="0" smtClean="0"/>
              <a:t> </a:t>
            </a:r>
            <a:r>
              <a:rPr lang="fr-FR" dirty="0" err="1" smtClean="0"/>
              <a:t>Eat</a:t>
            </a:r>
            <a:r>
              <a:rPr lang="fr-FR" dirty="0" smtClean="0"/>
              <a:t>();</a:t>
            </a:r>
          </a:p>
          <a:p>
            <a:r>
              <a:rPr lang="fr-FR" dirty="0" smtClean="0"/>
              <a:t>……</a:t>
            </a:r>
            <a:endParaRPr lang="fr-FR" dirty="0" smtClean="0"/>
          </a:p>
          <a:p>
            <a:r>
              <a:rPr lang="fr-FR" dirty="0" smtClean="0"/>
              <a:t>}</a:t>
            </a:r>
          </a:p>
          <a:p>
            <a:r>
              <a:rPr lang="fr-FR" dirty="0" smtClean="0"/>
              <a:t>} </a:t>
            </a:r>
            <a:r>
              <a:rPr lang="fr-FR" b="1" dirty="0" smtClean="0"/>
              <a:t>/* fin de </a:t>
            </a:r>
            <a:r>
              <a:rPr lang="fr-FR" b="1" dirty="0" err="1" smtClean="0"/>
              <a:t>Mes_animaux</a:t>
            </a:r>
            <a:r>
              <a:rPr lang="fr-FR" b="1" dirty="0" smtClean="0"/>
              <a:t> */</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752"/>
            <a:ext cx="8229600" cy="1143000"/>
          </a:xfrm>
        </p:spPr>
        <p:txBody>
          <a:bodyPr/>
          <a:lstStyle/>
          <a:p>
            <a:endParaRPr lang="fr-FR" dirty="0"/>
          </a:p>
        </p:txBody>
      </p:sp>
      <p:sp>
        <p:nvSpPr>
          <p:cNvPr id="3" name="Espace réservé du contenu 2"/>
          <p:cNvSpPr>
            <a:spLocks noGrp="1"/>
          </p:cNvSpPr>
          <p:nvPr>
            <p:ph idx="1"/>
          </p:nvPr>
        </p:nvSpPr>
        <p:spPr>
          <a:xfrm>
            <a:off x="251520" y="1412776"/>
            <a:ext cx="8568952" cy="2016224"/>
          </a:xfrm>
        </p:spPr>
        <p:txBody>
          <a:bodyPr>
            <a:noAutofit/>
          </a:bodyPr>
          <a:lstStyle/>
          <a:p>
            <a:pPr marL="514350" indent="-514350">
              <a:buAutoNum type="arabicPeriod"/>
            </a:pPr>
            <a:r>
              <a:rPr lang="fr-FR" sz="2000" dirty="0" smtClean="0"/>
              <a:t>Module: espace de définition possédant un nom. Toutes les définitions d’un module sont «visibles» grâce à l’opérateur de résolution de portée </a:t>
            </a:r>
            <a:r>
              <a:rPr lang="fr-FR" sz="2000" b="1" dirty="0" smtClean="0"/>
              <a:t>::</a:t>
            </a:r>
          </a:p>
          <a:p>
            <a:pPr marL="514350" indent="-514350">
              <a:buNone/>
            </a:pPr>
            <a:r>
              <a:rPr lang="fr-FR" sz="2000" i="1" dirty="0" smtClean="0"/>
              <a:t> </a:t>
            </a:r>
            <a:r>
              <a:rPr lang="fr-FR" sz="2000" i="1" dirty="0" smtClean="0"/>
              <a:t>        </a:t>
            </a:r>
            <a:r>
              <a:rPr lang="fr-FR" sz="2000" dirty="0" err="1" smtClean="0"/>
              <a:t>Mes_Animaux</a:t>
            </a:r>
            <a:r>
              <a:rPr lang="fr-FR" sz="2000" i="1" dirty="0" smtClean="0"/>
              <a:t> </a:t>
            </a:r>
            <a:r>
              <a:rPr lang="fr-FR" sz="2000" i="1" dirty="0" smtClean="0"/>
              <a:t>: </a:t>
            </a:r>
            <a:r>
              <a:rPr lang="fr-FR" sz="2000" i="1" dirty="0" smtClean="0"/>
              <a:t>:</a:t>
            </a:r>
            <a:r>
              <a:rPr lang="fr-FR" sz="2000" dirty="0" smtClean="0"/>
              <a:t> Chien </a:t>
            </a:r>
            <a:r>
              <a:rPr lang="fr-FR" sz="2000" i="1" dirty="0" smtClean="0"/>
              <a:t> </a:t>
            </a:r>
            <a:r>
              <a:rPr lang="fr-FR" sz="2000" i="1" dirty="0" smtClean="0"/>
              <a:t>// fait référence à l’interface </a:t>
            </a:r>
            <a:r>
              <a:rPr lang="fr-FR" sz="2000" dirty="0" smtClean="0"/>
              <a:t> Chien </a:t>
            </a:r>
            <a:r>
              <a:rPr lang="fr-FR" sz="2000" i="1" dirty="0" smtClean="0"/>
              <a:t> </a:t>
            </a:r>
            <a:r>
              <a:rPr lang="fr-FR" sz="2000" i="1" dirty="0" smtClean="0"/>
              <a:t>du </a:t>
            </a:r>
            <a:r>
              <a:rPr lang="fr-FR" sz="2000" i="1" dirty="0" smtClean="0"/>
              <a:t>module</a:t>
            </a:r>
            <a:r>
              <a:rPr lang="fr-FR" sz="2000" dirty="0" smtClean="0"/>
              <a:t> </a:t>
            </a:r>
            <a:r>
              <a:rPr lang="fr-FR" sz="2000" dirty="0" err="1" smtClean="0"/>
              <a:t>Mes_Animaux</a:t>
            </a:r>
            <a:endParaRPr lang="fr-FR" sz="2000" i="1" dirty="0" smtClean="0"/>
          </a:p>
          <a:p>
            <a:pPr marL="514350" indent="-514350">
              <a:buFont typeface="+mj-lt"/>
              <a:buAutoNum type="arabicPeriod" startAt="2"/>
            </a:pPr>
            <a:r>
              <a:rPr lang="fr-FR" sz="2000" dirty="0" smtClean="0"/>
              <a:t>Interface: décrit les données et les traitements associés à un objet distribué. L’interface contient toute les informations nécessaires à l’exploitation de l’objet par une application cliente quelconque.</a:t>
            </a:r>
          </a:p>
          <a:p>
            <a:pPr marL="514350" indent="-514350">
              <a:buAutoNum type="arabicPeriod" startAt="2"/>
            </a:pPr>
            <a:r>
              <a:rPr lang="fr-FR" sz="2000" dirty="0" smtClean="0"/>
              <a:t>Attributs: sont les variables implémentées par l’objet. Ils  Peuvent être lus ou écrits par les clients (sauf si déclarés </a:t>
            </a:r>
            <a:r>
              <a:rPr lang="fr-FR" sz="2000" dirty="0" err="1" smtClean="0"/>
              <a:t>readonly</a:t>
            </a:r>
            <a:r>
              <a:rPr lang="fr-FR" sz="2000" dirty="0" smtClean="0"/>
              <a:t>). Chaque attribut est associé à deux méthodes (appelées setter/getter) permettant de le lire et de l’écrire (seulement </a:t>
            </a:r>
            <a:r>
              <a:rPr lang="fr-FR" sz="2000" dirty="0" smtClean="0"/>
              <a:t>getter </a:t>
            </a:r>
            <a:r>
              <a:rPr lang="fr-FR" sz="2000" dirty="0" smtClean="0"/>
              <a:t>pour </a:t>
            </a:r>
            <a:r>
              <a:rPr lang="fr-FR" sz="2000" dirty="0" err="1" smtClean="0"/>
              <a:t>readonly</a:t>
            </a:r>
            <a:r>
              <a:rPr lang="fr-FR" sz="2000" dirty="0" smtClean="0"/>
              <a:t>) </a:t>
            </a:r>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None/>
            </a:pPr>
            <a:endParaRPr lang="fr-FR" sz="2000" dirty="0" smtClean="0"/>
          </a:p>
          <a:p>
            <a:pPr marL="514350" indent="-514350">
              <a:buAutoNum type="arabicPeriod" startAt="2"/>
            </a:pPr>
            <a:endParaRPr lang="fr-FR" sz="2000" dirty="0" smtClean="0"/>
          </a:p>
          <a:p>
            <a:pPr marL="514350" indent="-514350">
              <a:buAutoNum type="arabicPeriod" startAt="2"/>
            </a:pPr>
            <a:endParaRPr lang="fr-FR" sz="2000" dirty="0" smtClean="0"/>
          </a:p>
          <a:p>
            <a:pPr marL="514350" indent="-514350">
              <a:buAutoNum type="arabicPeriod"/>
            </a:pPr>
            <a:endParaRPr lang="fr-FR" sz="2000" dirty="0" smtClean="0"/>
          </a:p>
          <a:p>
            <a:pPr>
              <a:buNone/>
            </a:pPr>
            <a:r>
              <a:rPr lang="fr-FR" sz="2000" dirty="0" smtClean="0"/>
              <a:t> </a:t>
            </a:r>
            <a:endParaRPr lang="fr-FR" sz="2000" dirty="0"/>
          </a:p>
        </p:txBody>
      </p:sp>
      <p:pic>
        <p:nvPicPr>
          <p:cNvPr id="1028" name="Picture 4"/>
          <p:cNvPicPr>
            <a:picLocks noChangeAspect="1" noChangeArrowheads="1"/>
          </p:cNvPicPr>
          <p:nvPr/>
        </p:nvPicPr>
        <p:blipFill>
          <a:blip r:embed="rId2" cstate="print"/>
          <a:srcRect/>
          <a:stretch>
            <a:fillRect/>
          </a:stretch>
        </p:blipFill>
        <p:spPr bwMode="auto">
          <a:xfrm>
            <a:off x="1259632" y="5157192"/>
            <a:ext cx="6372225" cy="155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514350" indent="-514350">
              <a:buFont typeface="+mj-lt"/>
              <a:buAutoNum type="arabicPeriod" startAt="4"/>
            </a:pPr>
            <a:r>
              <a:rPr lang="fr-FR" sz="2000" dirty="0" smtClean="0"/>
              <a:t>Méthode : définition des fonctionnalités de l’objet</a:t>
            </a:r>
          </a:p>
          <a:p>
            <a:pPr>
              <a:buNone/>
            </a:pPr>
            <a:r>
              <a:rPr lang="fr-FR" sz="2000" b="1" u="sng" dirty="0" smtClean="0"/>
              <a:t>Syntaxe</a:t>
            </a:r>
          </a:p>
          <a:p>
            <a:pPr>
              <a:buNone/>
            </a:pPr>
            <a:r>
              <a:rPr lang="fr-FR" sz="2000" dirty="0" smtClean="0"/>
              <a:t>La syntaxe des spécifications des méthodes fournies est semblable à celle de C++.</a:t>
            </a:r>
          </a:p>
          <a:p>
            <a:pPr>
              <a:buNone/>
            </a:pPr>
            <a:r>
              <a:rPr lang="fr-FR" sz="2000" dirty="0" smtClean="0"/>
              <a:t>     &lt;type retour&gt; &lt;id&gt;(&lt;liste des paramètres&gt;);</a:t>
            </a:r>
          </a:p>
          <a:p>
            <a:pPr>
              <a:buNone/>
            </a:pPr>
            <a:r>
              <a:rPr lang="fr-FR" sz="2000" b="1" u="sng" dirty="0" smtClean="0"/>
              <a:t>Modes de passage des paramètres</a:t>
            </a:r>
          </a:p>
          <a:p>
            <a:pPr>
              <a:buNone/>
            </a:pPr>
            <a:r>
              <a:rPr lang="fr-FR" sz="2000" dirty="0" smtClean="0"/>
              <a:t>La définition des paramètres d’une méthode doit impérativement s’accompagner d’une spécification du mode de passage des paramètre :</a:t>
            </a:r>
          </a:p>
          <a:p>
            <a:pPr>
              <a:buNone/>
            </a:pPr>
            <a:r>
              <a:rPr lang="fr-FR" sz="2000" dirty="0" smtClean="0"/>
              <a:t>      in : entrée</a:t>
            </a:r>
          </a:p>
          <a:p>
            <a:pPr>
              <a:buNone/>
            </a:pPr>
            <a:r>
              <a:rPr lang="fr-FR" sz="2000" dirty="0" smtClean="0"/>
              <a:t>      out : sortie</a:t>
            </a:r>
          </a:p>
          <a:p>
            <a:pPr>
              <a:buNone/>
            </a:pPr>
            <a:r>
              <a:rPr lang="fr-FR" sz="2000" dirty="0" smtClean="0"/>
              <a:t>      in/out : entrée/sortie</a:t>
            </a:r>
          </a:p>
          <a:p>
            <a:pPr marL="514350" indent="-514350">
              <a:buNone/>
            </a:pPr>
            <a:r>
              <a:rPr lang="fr-FR" sz="2000" dirty="0" smtClean="0"/>
              <a:t> </a:t>
            </a:r>
          </a:p>
          <a:p>
            <a:endParaRPr lang="fr-FR" sz="2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97768"/>
            <a:ext cx="8229600" cy="1143000"/>
          </a:xfrm>
        </p:spPr>
        <p:txBody>
          <a:bodyPr/>
          <a:lstStyle/>
          <a:p>
            <a:endParaRPr lang="fr-FR" dirty="0"/>
          </a:p>
        </p:txBody>
      </p:sp>
      <p:sp>
        <p:nvSpPr>
          <p:cNvPr id="3" name="Espace réservé du contenu 2"/>
          <p:cNvSpPr>
            <a:spLocks noGrp="1"/>
          </p:cNvSpPr>
          <p:nvPr>
            <p:ph idx="1"/>
          </p:nvPr>
        </p:nvSpPr>
        <p:spPr/>
        <p:txBody>
          <a:bodyPr>
            <a:noAutofit/>
          </a:bodyPr>
          <a:lstStyle/>
          <a:p>
            <a:pPr>
              <a:buNone/>
            </a:pPr>
            <a:r>
              <a:rPr lang="fr-FR" sz="2000" b="1" u="sng" dirty="0" smtClean="0"/>
              <a:t>Les exceptions</a:t>
            </a:r>
          </a:p>
          <a:p>
            <a:pPr>
              <a:buNone/>
            </a:pPr>
            <a:r>
              <a:rPr lang="fr-FR" sz="2000" dirty="0" smtClean="0"/>
              <a:t>L’interface IDL doit spécifier les exceptions qui peuvent être générée par l’objet. CORBA supporte deux types d’exceptions : les exceptions systèmes et les exceptions utilisateurs. Les exceptions systèmes sont définies implicitement ; les exceptions utilisateurs doivent être définies dans les modules IDL avant d’être émises.</a:t>
            </a:r>
          </a:p>
          <a:p>
            <a:pPr>
              <a:buNone/>
            </a:pPr>
            <a:r>
              <a:rPr lang="fr-FR" sz="2000" b="1" u="sng" dirty="0" smtClean="0"/>
              <a:t>Définition d'une exception :</a:t>
            </a:r>
          </a:p>
          <a:p>
            <a:pPr>
              <a:buNone/>
            </a:pPr>
            <a:r>
              <a:rPr lang="fr-FR" sz="2000" dirty="0" smtClean="0"/>
              <a:t>      exception &lt;id &gt; { attributs } ;</a:t>
            </a:r>
          </a:p>
          <a:p>
            <a:pPr>
              <a:buNone/>
            </a:pPr>
            <a:r>
              <a:rPr lang="fr-FR" sz="2000" dirty="0" smtClean="0"/>
              <a:t>      &lt;déclaration méthode &gt; </a:t>
            </a:r>
            <a:r>
              <a:rPr lang="fr-FR" sz="2000" dirty="0" err="1" smtClean="0"/>
              <a:t>raises</a:t>
            </a:r>
            <a:r>
              <a:rPr lang="fr-FR" sz="2000" dirty="0" smtClean="0"/>
              <a:t> ( &lt;id&gt;)</a:t>
            </a:r>
          </a:p>
          <a:p>
            <a:pPr>
              <a:buNone/>
            </a:pPr>
            <a:r>
              <a:rPr lang="fr-FR" sz="2000" u="sng" dirty="0" smtClean="0"/>
              <a:t>Exemple :</a:t>
            </a:r>
          </a:p>
          <a:p>
            <a:pPr>
              <a:buNone/>
            </a:pPr>
            <a:r>
              <a:rPr lang="fr-FR" sz="2000" i="1" dirty="0" smtClean="0"/>
              <a:t>      exception </a:t>
            </a:r>
            <a:r>
              <a:rPr lang="fr-FR" sz="2000" i="1" dirty="0" err="1" smtClean="0"/>
              <a:t>retrait_interdit</a:t>
            </a:r>
            <a:r>
              <a:rPr lang="fr-FR" sz="2000" i="1" dirty="0" smtClean="0"/>
              <a:t> { string motif</a:t>
            </a:r>
            <a:r>
              <a:rPr lang="fr-FR" sz="2000" i="1" dirty="0" smtClean="0"/>
              <a:t>;} </a:t>
            </a:r>
            <a:r>
              <a:rPr lang="fr-FR" sz="2000" i="1" dirty="0" smtClean="0"/>
              <a:t>;</a:t>
            </a:r>
          </a:p>
          <a:p>
            <a:pPr>
              <a:buNone/>
            </a:pPr>
            <a:r>
              <a:rPr lang="fr-FR" sz="2000" i="1" dirty="0" smtClean="0"/>
              <a:t>     </a:t>
            </a:r>
            <a:r>
              <a:rPr lang="fr-FR" sz="2000" i="1" dirty="0" err="1" smtClean="0"/>
              <a:t>void</a:t>
            </a:r>
            <a:r>
              <a:rPr lang="fr-FR" sz="2000" i="1" dirty="0" smtClean="0"/>
              <a:t> retrait (in </a:t>
            </a:r>
            <a:r>
              <a:rPr lang="fr-FR" sz="2000" i="1" dirty="0" err="1" smtClean="0"/>
              <a:t>float</a:t>
            </a:r>
            <a:r>
              <a:rPr lang="fr-FR" sz="2000" i="1" dirty="0" smtClean="0"/>
              <a:t> montant, out </a:t>
            </a:r>
            <a:r>
              <a:rPr lang="fr-FR" sz="2000" i="1" dirty="0" err="1" smtClean="0"/>
              <a:t>float</a:t>
            </a:r>
            <a:r>
              <a:rPr lang="fr-FR" sz="2000" i="1" dirty="0" smtClean="0"/>
              <a:t> solde) </a:t>
            </a:r>
            <a:r>
              <a:rPr lang="fr-FR" sz="2000" i="1" dirty="0" err="1" smtClean="0"/>
              <a:t>raises</a:t>
            </a:r>
            <a:r>
              <a:rPr lang="fr-FR" sz="2000" i="1" dirty="0" smtClean="0"/>
              <a:t> ( </a:t>
            </a:r>
            <a:r>
              <a:rPr lang="fr-FR" sz="2000" i="1" dirty="0" err="1" smtClean="0"/>
              <a:t>retrait_interdit</a:t>
            </a:r>
            <a:r>
              <a:rPr lang="fr-FR" sz="2000" i="1" dirty="0" smtClean="0"/>
              <a:t> )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000" b="1" u="sng" dirty="0" smtClean="0"/>
              <a:t>Modes d’invocations</a:t>
            </a:r>
          </a:p>
          <a:p>
            <a:pPr>
              <a:buNone/>
            </a:pPr>
            <a:r>
              <a:rPr lang="fr-FR" sz="2000" dirty="0" smtClean="0"/>
              <a:t>Par défaut, toutes les opérations sont synchrones : le client attend la réponse de l’objet pour poursuivre son exécution. L’IDL permet de rendre une opération asynchrone, i. e. non bloquante pour le client :</a:t>
            </a:r>
          </a:p>
          <a:p>
            <a:pPr>
              <a:buNone/>
            </a:pPr>
            <a:r>
              <a:rPr lang="fr-FR" sz="2000" dirty="0" err="1" smtClean="0"/>
              <a:t>oneway</a:t>
            </a:r>
            <a:r>
              <a:rPr lang="fr-FR" sz="2000" dirty="0" smtClean="0"/>
              <a:t> &lt;déclaration méthode&gt;</a:t>
            </a:r>
          </a:p>
          <a:p>
            <a:pPr>
              <a:buNone/>
            </a:pPr>
            <a:r>
              <a:rPr lang="fr-FR" sz="2000" i="1" u="sng" dirty="0" smtClean="0"/>
              <a:t>Exemple :</a:t>
            </a:r>
          </a:p>
          <a:p>
            <a:pPr>
              <a:buNone/>
            </a:pPr>
            <a:r>
              <a:rPr lang="en-US" sz="2000" i="1" dirty="0" smtClean="0"/>
              <a:t>    </a:t>
            </a:r>
            <a:r>
              <a:rPr lang="en-US" sz="2000" i="1" dirty="0" err="1" smtClean="0"/>
              <a:t>oneway</a:t>
            </a:r>
            <a:r>
              <a:rPr lang="en-US" sz="2000" i="1" dirty="0" smtClean="0"/>
              <a:t> void </a:t>
            </a:r>
            <a:r>
              <a:rPr lang="en-US" sz="2000" i="1" dirty="0" err="1" smtClean="0"/>
              <a:t>as_retrait</a:t>
            </a:r>
            <a:r>
              <a:rPr lang="en-US" sz="2000" i="1" dirty="0" smtClean="0"/>
              <a:t>(in float </a:t>
            </a:r>
            <a:r>
              <a:rPr lang="en-US" sz="2000" i="1" dirty="0" err="1" smtClean="0"/>
              <a:t>montant</a:t>
            </a:r>
            <a:r>
              <a:rPr lang="en-US" sz="2000" i="1" dirty="0" smtClean="0"/>
              <a:t>);</a:t>
            </a:r>
          </a:p>
          <a:p>
            <a:endParaRPr lang="fr-FR" sz="2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buNone/>
            </a:pPr>
            <a:r>
              <a:rPr lang="fr-FR" b="1" dirty="0" smtClean="0"/>
              <a:t>5. Les types de données dans IDL</a:t>
            </a:r>
          </a:p>
          <a:p>
            <a:pPr>
              <a:buNone/>
            </a:pPr>
            <a:r>
              <a:rPr lang="fr-FR" b="1" u="sng" dirty="0" smtClean="0"/>
              <a:t>Types  de base:</a:t>
            </a:r>
          </a:p>
          <a:p>
            <a:r>
              <a:rPr lang="en-US" dirty="0" smtClean="0"/>
              <a:t>short, unsigned short (2 octets)</a:t>
            </a:r>
          </a:p>
          <a:p>
            <a:r>
              <a:rPr lang="en-US" dirty="0" smtClean="0"/>
              <a:t>long, unsigned long (4 octets)</a:t>
            </a:r>
          </a:p>
          <a:p>
            <a:r>
              <a:rPr lang="fr-FR" dirty="0" smtClean="0"/>
              <a:t>long </a:t>
            </a:r>
            <a:r>
              <a:rPr lang="fr-FR" dirty="0" err="1" smtClean="0"/>
              <a:t>long</a:t>
            </a:r>
            <a:r>
              <a:rPr lang="fr-FR" dirty="0" smtClean="0"/>
              <a:t>, uns. long </a:t>
            </a:r>
            <a:r>
              <a:rPr lang="fr-FR" dirty="0" err="1" smtClean="0"/>
              <a:t>long</a:t>
            </a:r>
            <a:r>
              <a:rPr lang="fr-FR" dirty="0" smtClean="0"/>
              <a:t> (8)</a:t>
            </a:r>
          </a:p>
          <a:p>
            <a:r>
              <a:rPr lang="fr-FR" dirty="0" err="1" smtClean="0"/>
              <a:t>float</a:t>
            </a:r>
            <a:r>
              <a:rPr lang="fr-FR" dirty="0" smtClean="0"/>
              <a:t> (4 octets)</a:t>
            </a:r>
          </a:p>
          <a:p>
            <a:r>
              <a:rPr lang="fr-FR" dirty="0" smtClean="0"/>
              <a:t>double (8), long double (16)</a:t>
            </a:r>
          </a:p>
          <a:p>
            <a:r>
              <a:rPr lang="fr-FR" dirty="0" err="1" smtClean="0"/>
              <a:t>boolean</a:t>
            </a:r>
            <a:r>
              <a:rPr lang="fr-FR" dirty="0" smtClean="0"/>
              <a:t> (TRUE, FALSE)</a:t>
            </a:r>
          </a:p>
          <a:p>
            <a:r>
              <a:rPr lang="fr-FR" dirty="0" smtClean="0"/>
              <a:t>octet (1 octet, transmis tel quel)</a:t>
            </a:r>
          </a:p>
          <a:p>
            <a:r>
              <a:rPr lang="en-US" dirty="0" smtClean="0"/>
              <a:t>char (1 octet, ISO Latin 1)</a:t>
            </a:r>
          </a:p>
          <a:p>
            <a:r>
              <a:rPr lang="fr-FR" dirty="0" err="1" smtClean="0"/>
              <a:t>wchar</a:t>
            </a:r>
            <a:r>
              <a:rPr lang="fr-FR" dirty="0" smtClean="0"/>
              <a:t> (2 octets, Unicode)</a:t>
            </a:r>
          </a:p>
          <a:p>
            <a:r>
              <a:rPr lang="fr-FR" dirty="0" err="1" smtClean="0"/>
              <a:t>void</a:t>
            </a:r>
            <a:r>
              <a:rPr lang="fr-FR" dirty="0" smtClean="0"/>
              <a:t> (type vide)</a:t>
            </a:r>
            <a:endParaRPr lang="fr-FR" b="1" u="sng"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143000"/>
          </a:xfrm>
        </p:spPr>
        <p:txBody>
          <a:bodyPr/>
          <a:lstStyle/>
          <a:p>
            <a:endParaRPr lang="fr-FR" dirty="0"/>
          </a:p>
        </p:txBody>
      </p:sp>
      <p:sp>
        <p:nvSpPr>
          <p:cNvPr id="3" name="Espace réservé du contenu 2"/>
          <p:cNvSpPr>
            <a:spLocks noGrp="1"/>
          </p:cNvSpPr>
          <p:nvPr>
            <p:ph idx="1"/>
          </p:nvPr>
        </p:nvSpPr>
        <p:spPr>
          <a:xfrm>
            <a:off x="457200" y="1412776"/>
            <a:ext cx="8229600" cy="4525963"/>
          </a:xfrm>
        </p:spPr>
        <p:txBody>
          <a:bodyPr>
            <a:noAutofit/>
          </a:bodyPr>
          <a:lstStyle/>
          <a:p>
            <a:pPr>
              <a:buNone/>
            </a:pPr>
            <a:r>
              <a:rPr lang="fr-FR" sz="1800" b="1" u="sng" dirty="0" smtClean="0"/>
              <a:t>Types construits :</a:t>
            </a:r>
          </a:p>
          <a:p>
            <a:pPr>
              <a:buFontTx/>
              <a:buChar char="-"/>
            </a:pPr>
            <a:r>
              <a:rPr lang="fr-FR" sz="1800" dirty="0" smtClean="0"/>
              <a:t>Enumération</a:t>
            </a:r>
          </a:p>
          <a:p>
            <a:pPr>
              <a:buNone/>
            </a:pPr>
            <a:r>
              <a:rPr lang="fr-FR" sz="1800" i="1" dirty="0" smtClean="0"/>
              <a:t>module finance {</a:t>
            </a:r>
          </a:p>
          <a:p>
            <a:pPr>
              <a:buNone/>
            </a:pPr>
            <a:r>
              <a:rPr lang="fr-FR" sz="1800" i="1" dirty="0" smtClean="0"/>
              <a:t>    </a:t>
            </a:r>
            <a:r>
              <a:rPr lang="fr-FR" sz="1800" i="1" dirty="0" err="1" smtClean="0"/>
              <a:t>enum</a:t>
            </a:r>
            <a:r>
              <a:rPr lang="fr-FR" sz="1800" i="1" dirty="0" smtClean="0"/>
              <a:t> monnaie {livre, franc, </a:t>
            </a:r>
            <a:r>
              <a:rPr lang="fr-FR" sz="1800" i="1" dirty="0" err="1" smtClean="0"/>
              <a:t>dollard</a:t>
            </a:r>
            <a:r>
              <a:rPr lang="fr-FR" sz="1800" i="1" dirty="0" smtClean="0"/>
              <a:t>} ;</a:t>
            </a:r>
          </a:p>
          <a:p>
            <a:pPr>
              <a:buNone/>
            </a:pPr>
            <a:r>
              <a:rPr lang="fr-FR" sz="1800" i="1" dirty="0" smtClean="0"/>
              <a:t>    interface compte{</a:t>
            </a:r>
          </a:p>
          <a:p>
            <a:pPr>
              <a:buNone/>
            </a:pPr>
            <a:r>
              <a:rPr lang="fr-FR" sz="1800" i="1" dirty="0" smtClean="0"/>
              <a:t>     </a:t>
            </a:r>
            <a:r>
              <a:rPr lang="fr-FR" sz="1800" i="1" dirty="0" err="1" smtClean="0"/>
              <a:t>readonly</a:t>
            </a:r>
            <a:r>
              <a:rPr lang="fr-FR" sz="1800" i="1" dirty="0" smtClean="0"/>
              <a:t> </a:t>
            </a:r>
            <a:r>
              <a:rPr lang="fr-FR" sz="1800" i="1" dirty="0" err="1" smtClean="0"/>
              <a:t>attribute</a:t>
            </a:r>
            <a:r>
              <a:rPr lang="fr-FR" sz="1800" i="1" dirty="0" smtClean="0"/>
              <a:t> monnaie </a:t>
            </a:r>
            <a:r>
              <a:rPr lang="fr-FR" sz="1800" i="1" dirty="0" err="1" smtClean="0"/>
              <a:t>monnaie_cpt</a:t>
            </a:r>
            <a:r>
              <a:rPr lang="fr-FR" sz="1800" i="1" dirty="0" smtClean="0"/>
              <a:t> ;</a:t>
            </a:r>
          </a:p>
          <a:p>
            <a:pPr>
              <a:buNone/>
            </a:pPr>
            <a:r>
              <a:rPr lang="fr-FR" sz="1800" i="1" dirty="0" smtClean="0"/>
              <a:t>}</a:t>
            </a:r>
          </a:p>
          <a:p>
            <a:pPr>
              <a:buFontTx/>
              <a:buChar char="-"/>
            </a:pPr>
            <a:r>
              <a:rPr lang="fr-FR" sz="1800" dirty="0" smtClean="0"/>
              <a:t>Structure</a:t>
            </a:r>
          </a:p>
          <a:p>
            <a:pPr>
              <a:buNone/>
            </a:pPr>
            <a:r>
              <a:rPr lang="fr-FR" sz="1800" i="1" dirty="0" smtClean="0"/>
              <a:t>module finance {</a:t>
            </a:r>
          </a:p>
          <a:p>
            <a:pPr>
              <a:buNone/>
            </a:pPr>
            <a:r>
              <a:rPr lang="fr-FR" sz="1800" i="1" dirty="0" smtClean="0"/>
              <a:t>       </a:t>
            </a:r>
            <a:r>
              <a:rPr lang="fr-FR" sz="1800" i="1" dirty="0" err="1" smtClean="0"/>
              <a:t>struct</a:t>
            </a:r>
            <a:r>
              <a:rPr lang="fr-FR" sz="1800" i="1" dirty="0" smtClean="0"/>
              <a:t> individu{</a:t>
            </a:r>
          </a:p>
          <a:p>
            <a:pPr>
              <a:buNone/>
            </a:pPr>
            <a:r>
              <a:rPr lang="fr-FR" sz="1800" i="1" dirty="0" smtClean="0"/>
              <a:t>       string nom ;</a:t>
            </a:r>
          </a:p>
          <a:p>
            <a:pPr>
              <a:buNone/>
            </a:pPr>
            <a:r>
              <a:rPr lang="fr-FR" sz="1800" i="1" dirty="0" smtClean="0"/>
              <a:t>       short </a:t>
            </a:r>
            <a:r>
              <a:rPr lang="fr-FR" sz="1800" i="1" dirty="0" err="1" smtClean="0"/>
              <a:t>age</a:t>
            </a:r>
            <a:r>
              <a:rPr lang="fr-FR" sz="1800" i="1" dirty="0" smtClean="0"/>
              <a:t> ;</a:t>
            </a:r>
          </a:p>
          <a:p>
            <a:pPr>
              <a:buNone/>
            </a:pPr>
            <a:r>
              <a:rPr lang="fr-FR" sz="1800" i="1" dirty="0" smtClean="0"/>
              <a:t>      }</a:t>
            </a:r>
          </a:p>
          <a:p>
            <a:pPr>
              <a:buNone/>
            </a:pPr>
            <a:r>
              <a:rPr lang="fr-FR" sz="1800" i="1" dirty="0" smtClean="0"/>
              <a:t>    interface compte{</a:t>
            </a:r>
          </a:p>
          <a:p>
            <a:pPr>
              <a:buNone/>
            </a:pPr>
            <a:r>
              <a:rPr lang="fr-FR" sz="1800" i="1" dirty="0" smtClean="0"/>
              <a:t>     </a:t>
            </a:r>
            <a:r>
              <a:rPr lang="fr-FR" sz="1800" i="1" dirty="0" err="1" smtClean="0"/>
              <a:t>readonly</a:t>
            </a:r>
            <a:r>
              <a:rPr lang="fr-FR" sz="1800" i="1" dirty="0" smtClean="0"/>
              <a:t> </a:t>
            </a:r>
            <a:r>
              <a:rPr lang="fr-FR" sz="1800" i="1" dirty="0" err="1" smtClean="0"/>
              <a:t>attribute</a:t>
            </a:r>
            <a:r>
              <a:rPr lang="fr-FR" sz="1800" i="1" dirty="0" smtClean="0"/>
              <a:t> individu titulaire ;</a:t>
            </a:r>
          </a:p>
          <a:p>
            <a:pPr>
              <a:buNone/>
            </a:pPr>
            <a:r>
              <a:rPr lang="fr-FR" sz="1800" i="1" dirty="0" smtClean="0"/>
              <a:t>}</a:t>
            </a:r>
            <a:endParaRPr lang="fr-FR" sz="1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143000"/>
          </a:xfrm>
        </p:spPr>
        <p:txBody>
          <a:bodyPr/>
          <a:lstStyle/>
          <a:p>
            <a:endParaRPr lang="fr-FR" dirty="0"/>
          </a:p>
        </p:txBody>
      </p:sp>
      <p:sp>
        <p:nvSpPr>
          <p:cNvPr id="3" name="Espace réservé du contenu 2"/>
          <p:cNvSpPr>
            <a:spLocks noGrp="1"/>
          </p:cNvSpPr>
          <p:nvPr>
            <p:ph idx="1"/>
          </p:nvPr>
        </p:nvSpPr>
        <p:spPr>
          <a:xfrm>
            <a:off x="277688" y="1268760"/>
            <a:ext cx="8686800" cy="5328592"/>
          </a:xfrm>
        </p:spPr>
        <p:txBody>
          <a:bodyPr>
            <a:normAutofit/>
          </a:bodyPr>
          <a:lstStyle/>
          <a:p>
            <a:pPr>
              <a:buFontTx/>
              <a:buChar char="-"/>
            </a:pPr>
            <a:r>
              <a:rPr lang="fr-FR" sz="2000" dirty="0" smtClean="0"/>
              <a:t>tableau</a:t>
            </a:r>
          </a:p>
          <a:p>
            <a:pPr>
              <a:buNone/>
            </a:pPr>
            <a:r>
              <a:rPr lang="fr-FR" sz="2000" dirty="0" smtClean="0"/>
              <a:t>Tableau </a:t>
            </a:r>
            <a:r>
              <a:rPr lang="fr-FR" sz="2000" dirty="0" err="1" smtClean="0"/>
              <a:t>mutli</a:t>
            </a:r>
            <a:r>
              <a:rPr lang="fr-FR" sz="2000" dirty="0" smtClean="0"/>
              <a:t>-dimensionnel de taille fixe :</a:t>
            </a:r>
          </a:p>
          <a:p>
            <a:pPr>
              <a:buNone/>
            </a:pPr>
            <a:r>
              <a:rPr lang="fr-FR" sz="2000" dirty="0" smtClean="0"/>
              <a:t>       </a:t>
            </a:r>
            <a:r>
              <a:rPr lang="fr-FR" sz="2000" i="1" dirty="0" smtClean="0"/>
              <a:t> long matrice[32][16];</a:t>
            </a:r>
          </a:p>
          <a:p>
            <a:pPr>
              <a:buNone/>
            </a:pPr>
            <a:r>
              <a:rPr lang="fr-FR" sz="2000" dirty="0" smtClean="0"/>
              <a:t>Tableau </a:t>
            </a:r>
            <a:r>
              <a:rPr lang="fr-FR" sz="2000" dirty="0" err="1" smtClean="0"/>
              <a:t>uni-dimensionnel</a:t>
            </a:r>
            <a:r>
              <a:rPr lang="fr-FR" sz="2000" dirty="0" smtClean="0"/>
              <a:t> de taille quelconque :</a:t>
            </a:r>
          </a:p>
          <a:p>
            <a:pPr>
              <a:buNone/>
            </a:pPr>
            <a:r>
              <a:rPr lang="fr-FR" sz="2000" b="1" dirty="0" smtClean="0"/>
              <a:t>       </a:t>
            </a:r>
            <a:r>
              <a:rPr lang="fr-FR" sz="2000" i="1" dirty="0" err="1" smtClean="0"/>
              <a:t>sequence</a:t>
            </a:r>
            <a:r>
              <a:rPr lang="fr-FR" sz="2000" i="1" dirty="0" smtClean="0"/>
              <a:t>&lt;long&gt; vecteur; ou </a:t>
            </a:r>
            <a:r>
              <a:rPr lang="fr-FR" sz="2000" i="1" dirty="0" err="1" smtClean="0"/>
              <a:t>sequence</a:t>
            </a:r>
            <a:r>
              <a:rPr lang="fr-FR" sz="2000" i="1" dirty="0" smtClean="0"/>
              <a:t>&lt;long, 16&gt; vecteur;</a:t>
            </a:r>
          </a:p>
          <a:p>
            <a:pPr>
              <a:buFontTx/>
              <a:buChar char="-"/>
            </a:pPr>
            <a:r>
              <a:rPr lang="fr-FR" sz="2000" dirty="0" smtClean="0"/>
              <a:t>String</a:t>
            </a:r>
          </a:p>
          <a:p>
            <a:pPr>
              <a:buNone/>
            </a:pPr>
            <a:r>
              <a:rPr lang="fr-FR" sz="2000" dirty="0" smtClean="0"/>
              <a:t>Deux formats suivant le type de déclaration</a:t>
            </a:r>
          </a:p>
          <a:p>
            <a:pPr>
              <a:buNone/>
            </a:pPr>
            <a:r>
              <a:rPr lang="fr-FR" sz="2000" dirty="0" smtClean="0"/>
              <a:t>    bornée : la taille maximale de la chaîne est spécifiée (Ex : </a:t>
            </a:r>
            <a:r>
              <a:rPr lang="fr-FR" sz="2000" i="1" dirty="0" err="1" smtClean="0"/>
              <a:t>attribute</a:t>
            </a:r>
            <a:r>
              <a:rPr lang="fr-FR" sz="2000" i="1" dirty="0" smtClean="0"/>
              <a:t> string passe&lt;10&gt;),</a:t>
            </a:r>
          </a:p>
          <a:p>
            <a:pPr>
              <a:buNone/>
            </a:pPr>
            <a:r>
              <a:rPr lang="fr-FR" sz="2000" dirty="0" smtClean="0"/>
              <a:t>    non bornée : </a:t>
            </a:r>
            <a:r>
              <a:rPr lang="fr-FR" sz="2000" i="1" dirty="0" err="1" smtClean="0"/>
              <a:t>attribute</a:t>
            </a:r>
            <a:r>
              <a:rPr lang="fr-FR" sz="2000" i="1" dirty="0" smtClean="0"/>
              <a:t> string adresse;</a:t>
            </a:r>
            <a:endParaRPr lang="fr-FR"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143000"/>
          </a:xfrm>
        </p:spPr>
        <p:txBody>
          <a:bodyPr/>
          <a:lstStyle/>
          <a:p>
            <a:endParaRPr lang="fr-FR" dirty="0"/>
          </a:p>
        </p:txBody>
      </p:sp>
      <p:sp>
        <p:nvSpPr>
          <p:cNvPr id="3" name="Espace réservé du contenu 2"/>
          <p:cNvSpPr>
            <a:spLocks noGrp="1"/>
          </p:cNvSpPr>
          <p:nvPr>
            <p:ph idx="1"/>
          </p:nvPr>
        </p:nvSpPr>
        <p:spPr>
          <a:xfrm>
            <a:off x="457200" y="1196752"/>
            <a:ext cx="8363272" cy="5661248"/>
          </a:xfrm>
        </p:spPr>
        <p:txBody>
          <a:bodyPr>
            <a:noAutofit/>
          </a:bodyPr>
          <a:lstStyle/>
          <a:p>
            <a:endParaRPr lang="fr-FR" sz="1800" dirty="0" smtClean="0"/>
          </a:p>
          <a:p>
            <a:pPr>
              <a:buFontTx/>
              <a:buChar char="-"/>
            </a:pPr>
            <a:r>
              <a:rPr lang="fr-FR" sz="1800" dirty="0" smtClean="0"/>
              <a:t>Union : type variable en fonction d’un discriminant (de base ou énuméré) </a:t>
            </a:r>
          </a:p>
          <a:p>
            <a:pPr>
              <a:buNone/>
            </a:pPr>
            <a:r>
              <a:rPr lang="fr-FR" sz="1800" b="1" dirty="0" smtClean="0"/>
              <a:t>Syntaxe : </a:t>
            </a:r>
          </a:p>
          <a:p>
            <a:pPr lvl="1">
              <a:buNone/>
            </a:pPr>
            <a:r>
              <a:rPr lang="fr-FR" sz="1800" dirty="0" smtClean="0"/>
              <a:t>union </a:t>
            </a:r>
            <a:r>
              <a:rPr lang="fr-FR" sz="1800" i="1" dirty="0" smtClean="0"/>
              <a:t>identificateur </a:t>
            </a:r>
            <a:r>
              <a:rPr lang="fr-FR" sz="1800" i="1" dirty="0" err="1" smtClean="0"/>
              <a:t>switch</a:t>
            </a:r>
            <a:r>
              <a:rPr lang="fr-FR" sz="1800" i="1" dirty="0" smtClean="0"/>
              <a:t> (</a:t>
            </a:r>
            <a:r>
              <a:rPr lang="fr-FR" sz="1800" i="1" dirty="0" err="1" smtClean="0"/>
              <a:t>enumIdentificateur</a:t>
            </a:r>
            <a:r>
              <a:rPr lang="fr-FR" sz="1800" i="1" dirty="0" smtClean="0"/>
              <a:t> | </a:t>
            </a:r>
            <a:r>
              <a:rPr lang="fr-FR" sz="1800" i="1" dirty="0" err="1" smtClean="0"/>
              <a:t>typeBase</a:t>
            </a:r>
            <a:r>
              <a:rPr lang="fr-FR" sz="1800" i="1" dirty="0" smtClean="0"/>
              <a:t>) { </a:t>
            </a:r>
          </a:p>
          <a:p>
            <a:pPr lvl="1">
              <a:buNone/>
            </a:pPr>
            <a:r>
              <a:rPr lang="fr-FR" sz="1800" dirty="0" smtClean="0"/>
              <a:t>case valeur : type </a:t>
            </a:r>
            <a:r>
              <a:rPr lang="fr-FR" sz="1800" i="1" dirty="0" smtClean="0"/>
              <a:t>identificateur; </a:t>
            </a:r>
          </a:p>
          <a:p>
            <a:pPr lvl="1">
              <a:buNone/>
            </a:pPr>
            <a:r>
              <a:rPr lang="fr-FR" sz="1800" dirty="0" smtClean="0"/>
              <a:t>default: type </a:t>
            </a:r>
            <a:r>
              <a:rPr lang="fr-FR" sz="1800" i="1" dirty="0" smtClean="0"/>
              <a:t>identificateur; </a:t>
            </a:r>
          </a:p>
          <a:p>
            <a:pPr lvl="1">
              <a:buNone/>
            </a:pPr>
            <a:r>
              <a:rPr lang="fr-FR" sz="1800" dirty="0" smtClean="0"/>
              <a:t>}; </a:t>
            </a:r>
          </a:p>
          <a:p>
            <a:r>
              <a:rPr lang="en-US" sz="1800" b="1" dirty="0" err="1" smtClean="0"/>
              <a:t>Exemple</a:t>
            </a:r>
            <a:r>
              <a:rPr lang="en-US" sz="1800" b="1" dirty="0" smtClean="0"/>
              <a:t> 1 : </a:t>
            </a:r>
          </a:p>
          <a:p>
            <a:pPr>
              <a:buNone/>
            </a:pPr>
            <a:r>
              <a:rPr lang="en-US" sz="1800" b="1" dirty="0" smtClean="0"/>
              <a:t>      </a:t>
            </a:r>
            <a:r>
              <a:rPr lang="en-US" sz="1800" dirty="0" smtClean="0"/>
              <a:t>union </a:t>
            </a:r>
            <a:r>
              <a:rPr lang="en-US" sz="1800" i="1" dirty="0" smtClean="0"/>
              <a:t>un</a:t>
            </a:r>
            <a:r>
              <a:rPr lang="en-US" sz="1800" dirty="0" smtClean="0"/>
              <a:t> switch (long) </a:t>
            </a:r>
          </a:p>
          <a:p>
            <a:pPr>
              <a:buNone/>
            </a:pPr>
            <a:r>
              <a:rPr lang="en-US" sz="1800" dirty="0" smtClean="0"/>
              <a:t>     { case </a:t>
            </a:r>
          </a:p>
          <a:p>
            <a:pPr lvl="1">
              <a:buNone/>
            </a:pPr>
            <a:r>
              <a:rPr lang="fr-FR" sz="1800" dirty="0" smtClean="0"/>
              <a:t>0: </a:t>
            </a:r>
            <a:r>
              <a:rPr lang="fr-FR" sz="1800" dirty="0" err="1" smtClean="0"/>
              <a:t>float</a:t>
            </a:r>
            <a:r>
              <a:rPr lang="fr-FR" sz="1800" dirty="0" smtClean="0"/>
              <a:t> x; </a:t>
            </a:r>
          </a:p>
          <a:p>
            <a:pPr lvl="1">
              <a:buNone/>
            </a:pPr>
            <a:r>
              <a:rPr lang="fr-FR" sz="1800" dirty="0" smtClean="0"/>
              <a:t>default: double y; } </a:t>
            </a:r>
          </a:p>
          <a:p>
            <a:r>
              <a:rPr lang="fr-FR" sz="1800" b="1" dirty="0" smtClean="0"/>
              <a:t>Exemple 2 :</a:t>
            </a:r>
          </a:p>
          <a:p>
            <a:pPr>
              <a:buNone/>
            </a:pPr>
            <a:r>
              <a:rPr lang="fr-FR" sz="1800" b="1" dirty="0" smtClean="0"/>
              <a:t>     </a:t>
            </a:r>
            <a:r>
              <a:rPr lang="fr-FR" sz="1800" dirty="0" smtClean="0"/>
              <a:t>union </a:t>
            </a:r>
            <a:r>
              <a:rPr lang="fr-FR" sz="1800" i="1" dirty="0" smtClean="0"/>
              <a:t>palette</a:t>
            </a:r>
            <a:r>
              <a:rPr lang="fr-FR" sz="1800" dirty="0" smtClean="0"/>
              <a:t> </a:t>
            </a:r>
            <a:r>
              <a:rPr lang="fr-FR" sz="1800" dirty="0" err="1" smtClean="0"/>
              <a:t>switch</a:t>
            </a:r>
            <a:r>
              <a:rPr lang="fr-FR" sz="1800" dirty="0" smtClean="0"/>
              <a:t> (couleur) { </a:t>
            </a:r>
          </a:p>
          <a:p>
            <a:pPr lvl="2">
              <a:buNone/>
            </a:pPr>
            <a:r>
              <a:rPr lang="fr-FR" sz="1800" dirty="0" smtClean="0"/>
              <a:t> case rouge : long r; </a:t>
            </a:r>
          </a:p>
          <a:p>
            <a:pPr lvl="2">
              <a:buNone/>
            </a:pPr>
            <a:r>
              <a:rPr lang="fr-FR" sz="1800" dirty="0" smtClean="0"/>
              <a:t> case vert : </a:t>
            </a:r>
            <a:r>
              <a:rPr lang="fr-FR" sz="1800" dirty="0" err="1" smtClean="0"/>
              <a:t>Boolean</a:t>
            </a:r>
            <a:r>
              <a:rPr lang="fr-FR" sz="1800" dirty="0" smtClean="0"/>
              <a:t> v; </a:t>
            </a:r>
          </a:p>
          <a:p>
            <a:pPr>
              <a:buNone/>
            </a:pPr>
            <a:r>
              <a:rPr lang="en-US" sz="1800" dirty="0" smtClean="0"/>
              <a:t>                  case bleu : long </a:t>
            </a:r>
            <a:r>
              <a:rPr lang="en-US" sz="1800" dirty="0" err="1" smtClean="0"/>
              <a:t>long</a:t>
            </a:r>
            <a:r>
              <a:rPr lang="en-US" sz="1800" dirty="0" smtClean="0"/>
              <a:t> b; }; </a:t>
            </a:r>
            <a:endParaRPr lang="fr-FR"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 OMG (Object Management Group)</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sz="2000" dirty="0" smtClean="0"/>
              <a:t>L’OMG prône l’utilisation d’une approche fondée sur les objets pour fournir une vue unique d’un système distribué hétérogène</a:t>
            </a:r>
          </a:p>
          <a:p>
            <a:pPr>
              <a:buFontTx/>
              <a:buChar char="-"/>
            </a:pPr>
            <a:r>
              <a:rPr lang="fr-FR" sz="2000" dirty="0" smtClean="0"/>
              <a:t>OMA (Object Management Architecture) pour l’architecture logicielle globale</a:t>
            </a:r>
          </a:p>
          <a:p>
            <a:pPr>
              <a:buFontTx/>
              <a:buChar char="-"/>
            </a:pPr>
            <a:r>
              <a:rPr lang="fr-FR" sz="2000" dirty="0" smtClean="0"/>
              <a:t>CORBA (Common Object </a:t>
            </a:r>
            <a:r>
              <a:rPr lang="fr-FR" sz="2000" dirty="0" err="1" smtClean="0"/>
              <a:t>Request</a:t>
            </a:r>
            <a:r>
              <a:rPr lang="fr-FR" sz="2000" dirty="0" smtClean="0"/>
              <a:t> Broker Architecture) pour les outils et services middleware</a:t>
            </a:r>
          </a:p>
          <a:p>
            <a:pPr>
              <a:buFontTx/>
              <a:buChar char="-"/>
            </a:pPr>
            <a:r>
              <a:rPr lang="fr-FR" sz="2000" dirty="0" smtClean="0"/>
              <a:t>UML (</a:t>
            </a:r>
            <a:r>
              <a:rPr lang="fr-FR" sz="2000" dirty="0" err="1" smtClean="0"/>
              <a:t>Unified</a:t>
            </a:r>
            <a:r>
              <a:rPr lang="fr-FR" sz="2000" dirty="0" smtClean="0"/>
              <a:t> </a:t>
            </a:r>
            <a:r>
              <a:rPr lang="fr-FR" sz="2000" dirty="0" err="1" smtClean="0"/>
              <a:t>Modeling</a:t>
            </a:r>
            <a:r>
              <a:rPr lang="fr-FR" sz="2000" dirty="0" smtClean="0"/>
              <a:t> </a:t>
            </a:r>
            <a:r>
              <a:rPr lang="fr-FR" sz="2000" dirty="0" err="1" smtClean="0"/>
              <a:t>Language</a:t>
            </a:r>
            <a:r>
              <a:rPr lang="fr-FR" sz="2000" dirty="0" smtClean="0"/>
              <a:t>) pour la modélisation</a:t>
            </a:r>
          </a:p>
          <a:p>
            <a:pPr>
              <a:buFontTx/>
              <a:buChar char="-"/>
            </a:pPr>
            <a:r>
              <a:rPr lang="fr-FR" sz="2000" dirty="0" smtClean="0"/>
              <a:t>MOF (Meta-Object </a:t>
            </a:r>
            <a:r>
              <a:rPr lang="fr-FR" sz="2000" dirty="0" err="1" smtClean="0"/>
              <a:t>Facility</a:t>
            </a:r>
            <a:r>
              <a:rPr lang="fr-FR" sz="2000" dirty="0" smtClean="0"/>
              <a:t>) pour la méta-modélisation</a:t>
            </a:r>
            <a:endParaRPr lang="fr-FR"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FontTx/>
              <a:buChar char="-"/>
            </a:pPr>
            <a:r>
              <a:rPr lang="fr-FR" sz="2000" dirty="0" smtClean="0"/>
              <a:t>Autres types primitifs :</a:t>
            </a:r>
          </a:p>
          <a:p>
            <a:pPr>
              <a:buFont typeface="Wingdings" pitchFamily="2" charset="2"/>
              <a:buChar char="ü"/>
            </a:pPr>
            <a:r>
              <a:rPr lang="fr-FR" sz="2000" dirty="0" smtClean="0"/>
              <a:t> Type Object </a:t>
            </a:r>
            <a:r>
              <a:rPr lang="fr-FR" sz="2000" dirty="0" err="1" smtClean="0"/>
              <a:t>Corba</a:t>
            </a:r>
            <a:r>
              <a:rPr lang="fr-FR" sz="2000" dirty="0" smtClean="0"/>
              <a:t> : tout objet </a:t>
            </a:r>
            <a:r>
              <a:rPr lang="fr-FR" sz="2000" dirty="0" err="1" smtClean="0"/>
              <a:t>Corba</a:t>
            </a:r>
            <a:r>
              <a:rPr lang="fr-FR" sz="2000" dirty="0" smtClean="0"/>
              <a:t> (passage d’un objet par référence)</a:t>
            </a:r>
          </a:p>
          <a:p>
            <a:pPr>
              <a:buNone/>
            </a:pPr>
            <a:r>
              <a:rPr lang="en-US" sz="2000" i="1" dirty="0" smtClean="0"/>
              <a:t>void f(in Object o); </a:t>
            </a:r>
          </a:p>
          <a:p>
            <a:pPr>
              <a:buNone/>
            </a:pPr>
            <a:endParaRPr lang="fr-FR" sz="2000" dirty="0" smtClean="0"/>
          </a:p>
          <a:p>
            <a:pPr>
              <a:buFont typeface="Wingdings" pitchFamily="2" charset="2"/>
              <a:buChar char="ü"/>
            </a:pPr>
            <a:r>
              <a:rPr lang="fr-FR" sz="2000" dirty="0" smtClean="0"/>
              <a:t> Type indifférencié : n’importe quel type (de base ou construit)</a:t>
            </a:r>
          </a:p>
          <a:p>
            <a:pPr>
              <a:buNone/>
            </a:pPr>
            <a:r>
              <a:rPr lang="en-US" sz="2000" dirty="0" smtClean="0"/>
              <a:t>   </a:t>
            </a:r>
            <a:r>
              <a:rPr lang="en-US" sz="2000" i="1" dirty="0" smtClean="0"/>
              <a:t>void f(in any o); </a:t>
            </a:r>
            <a:endParaRPr lang="fr-FR" sz="2000" i="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000" dirty="0" smtClean="0"/>
              <a:t>6. Définitions de types et constantes</a:t>
            </a:r>
          </a:p>
          <a:p>
            <a:pPr>
              <a:buNone/>
            </a:pPr>
            <a:r>
              <a:rPr lang="fr-FR" sz="2000" b="1" dirty="0" smtClean="0"/>
              <a:t>    </a:t>
            </a:r>
            <a:r>
              <a:rPr lang="fr-FR" sz="2000" i="1" dirty="0" err="1" smtClean="0"/>
              <a:t>typedef</a:t>
            </a:r>
            <a:r>
              <a:rPr lang="fr-FR" sz="2000" i="1" dirty="0" smtClean="0"/>
              <a:t> type identificateur</a:t>
            </a:r>
          </a:p>
          <a:p>
            <a:pPr>
              <a:buNone/>
            </a:pPr>
            <a:r>
              <a:rPr lang="fr-FR" sz="2000" i="1" dirty="0" smtClean="0"/>
              <a:t>     </a:t>
            </a:r>
            <a:r>
              <a:rPr lang="fr-FR" sz="2000" i="1" dirty="0" err="1" smtClean="0"/>
              <a:t>typedef</a:t>
            </a:r>
            <a:r>
              <a:rPr lang="fr-FR" sz="2000" i="1" dirty="0" smtClean="0"/>
              <a:t> string&lt;16&gt; </a:t>
            </a:r>
            <a:r>
              <a:rPr lang="fr-FR" sz="2000" i="1" dirty="0" err="1" smtClean="0"/>
              <a:t>tprenom</a:t>
            </a:r>
            <a:r>
              <a:rPr lang="fr-FR" sz="2000" i="1" dirty="0" smtClean="0"/>
              <a:t>;</a:t>
            </a:r>
          </a:p>
          <a:p>
            <a:pPr>
              <a:buNone/>
            </a:pPr>
            <a:r>
              <a:rPr lang="fr-FR" sz="2000" b="1" dirty="0" smtClean="0"/>
              <a:t>    </a:t>
            </a:r>
            <a:r>
              <a:rPr lang="fr-FR" sz="2000" i="1" dirty="0" err="1" smtClean="0"/>
              <a:t>const</a:t>
            </a:r>
            <a:r>
              <a:rPr lang="fr-FR" sz="2000" i="1" dirty="0" smtClean="0"/>
              <a:t> type identificateur = valeur; </a:t>
            </a:r>
          </a:p>
          <a:p>
            <a:pPr>
              <a:buNone/>
            </a:pPr>
            <a:r>
              <a:rPr lang="fr-FR" sz="2000" i="1" dirty="0" smtClean="0"/>
              <a:t>    </a:t>
            </a:r>
            <a:r>
              <a:rPr lang="fr-FR" sz="2000" i="1" dirty="0" err="1" smtClean="0"/>
              <a:t>const</a:t>
            </a:r>
            <a:r>
              <a:rPr lang="fr-FR" sz="2000" i="1" dirty="0" smtClean="0"/>
              <a:t> long </a:t>
            </a:r>
            <a:r>
              <a:rPr lang="fr-FR" sz="2000" i="1" dirty="0" err="1" smtClean="0"/>
              <a:t>max_comptes</a:t>
            </a:r>
            <a:r>
              <a:rPr lang="fr-FR" sz="2000" i="1" dirty="0" smtClean="0"/>
              <a:t>= 1000 ;</a:t>
            </a:r>
            <a:endParaRPr lang="fr-FR" sz="2000" i="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Rectangle 3"/>
          <p:cNvSpPr/>
          <p:nvPr/>
        </p:nvSpPr>
        <p:spPr>
          <a:xfrm>
            <a:off x="0" y="-27383"/>
            <a:ext cx="10620672" cy="6740307"/>
          </a:xfrm>
          <a:prstGeom prst="rect">
            <a:avLst/>
          </a:prstGeom>
        </p:spPr>
        <p:txBody>
          <a:bodyPr wrap="square">
            <a:spAutoFit/>
          </a:bodyPr>
          <a:lstStyle/>
          <a:p>
            <a:r>
              <a:rPr lang="fr-FR" sz="1600" b="1" u="sng" dirty="0" smtClean="0"/>
              <a:t>Exemple</a:t>
            </a:r>
          </a:p>
          <a:p>
            <a:r>
              <a:rPr lang="fr-FR" sz="1600" dirty="0" smtClean="0"/>
              <a:t>module </a:t>
            </a:r>
            <a:r>
              <a:rPr lang="fr-FR" sz="1600" dirty="0" err="1" smtClean="0"/>
              <a:t>ServiceDate</a:t>
            </a:r>
            <a:r>
              <a:rPr lang="fr-FR" sz="1600" dirty="0" smtClean="0"/>
              <a:t> {</a:t>
            </a:r>
          </a:p>
          <a:p>
            <a:r>
              <a:rPr lang="fr-FR" sz="1600" dirty="0" err="1" smtClean="0"/>
              <a:t>typedef</a:t>
            </a:r>
            <a:r>
              <a:rPr lang="fr-FR" sz="1600" dirty="0" smtClean="0"/>
              <a:t> </a:t>
            </a:r>
            <a:r>
              <a:rPr lang="fr-FR" sz="1600" dirty="0" err="1" smtClean="0"/>
              <a:t>unsigned</a:t>
            </a:r>
            <a:r>
              <a:rPr lang="fr-FR" sz="1600" dirty="0" smtClean="0"/>
              <a:t> short Jour;</a:t>
            </a:r>
          </a:p>
          <a:p>
            <a:r>
              <a:rPr lang="fr-FR" sz="1600" dirty="0" err="1" smtClean="0"/>
              <a:t>enum</a:t>
            </a:r>
            <a:r>
              <a:rPr lang="fr-FR" sz="1600" dirty="0" smtClean="0"/>
              <a:t> Mois {</a:t>
            </a:r>
          </a:p>
          <a:p>
            <a:r>
              <a:rPr lang="fr-FR" sz="1600" dirty="0" smtClean="0"/>
              <a:t>Janvier, </a:t>
            </a:r>
            <a:r>
              <a:rPr lang="fr-FR" sz="1600" dirty="0" err="1" smtClean="0"/>
              <a:t>Fevrier</a:t>
            </a:r>
            <a:r>
              <a:rPr lang="fr-FR" sz="1600" dirty="0" smtClean="0"/>
              <a:t>, Mars, Avril, Mai, Juin, Juillet, Aout, Septembre, Octobre, Novembre, </a:t>
            </a:r>
            <a:r>
              <a:rPr lang="fr-FR" sz="1600" dirty="0" err="1" smtClean="0"/>
              <a:t>Decembre</a:t>
            </a:r>
            <a:endParaRPr lang="fr-FR" sz="1600" dirty="0" smtClean="0"/>
          </a:p>
          <a:p>
            <a:r>
              <a:rPr lang="fr-FR" sz="1600" dirty="0" smtClean="0"/>
              <a:t>};</a:t>
            </a:r>
          </a:p>
          <a:p>
            <a:r>
              <a:rPr lang="fr-FR" sz="1600" dirty="0" err="1" smtClean="0"/>
              <a:t>typedef</a:t>
            </a:r>
            <a:r>
              <a:rPr lang="fr-FR" sz="1600" dirty="0" smtClean="0"/>
              <a:t> </a:t>
            </a:r>
            <a:r>
              <a:rPr lang="fr-FR" sz="1600" dirty="0" err="1" smtClean="0"/>
              <a:t>unsigned</a:t>
            </a:r>
            <a:r>
              <a:rPr lang="fr-FR" sz="1600" dirty="0" smtClean="0"/>
              <a:t> short </a:t>
            </a:r>
            <a:r>
              <a:rPr lang="fr-FR" sz="1600" dirty="0" err="1" smtClean="0"/>
              <a:t>Annee</a:t>
            </a:r>
            <a:r>
              <a:rPr lang="fr-FR" sz="1600" dirty="0" smtClean="0"/>
              <a:t>;</a:t>
            </a:r>
          </a:p>
          <a:p>
            <a:r>
              <a:rPr lang="fr-FR" sz="1600" dirty="0" err="1" smtClean="0"/>
              <a:t>struct</a:t>
            </a:r>
            <a:r>
              <a:rPr lang="fr-FR" sz="1600" dirty="0" smtClean="0"/>
              <a:t> Date {</a:t>
            </a:r>
          </a:p>
          <a:p>
            <a:r>
              <a:rPr lang="fr-FR" sz="1600" dirty="0" smtClean="0"/>
              <a:t>Jour </a:t>
            </a:r>
            <a:r>
              <a:rPr lang="fr-FR" sz="1600" dirty="0" err="1" smtClean="0"/>
              <a:t>leJour</a:t>
            </a:r>
            <a:r>
              <a:rPr lang="fr-FR" sz="1600" dirty="0" smtClean="0"/>
              <a:t>;</a:t>
            </a:r>
          </a:p>
          <a:p>
            <a:r>
              <a:rPr lang="fr-FR" sz="1600" dirty="0" smtClean="0"/>
              <a:t>Mois </a:t>
            </a:r>
            <a:r>
              <a:rPr lang="fr-FR" sz="1600" dirty="0" err="1" smtClean="0"/>
              <a:t>leMois</a:t>
            </a:r>
            <a:r>
              <a:rPr lang="fr-FR" sz="1600" dirty="0" smtClean="0"/>
              <a:t>;</a:t>
            </a:r>
          </a:p>
          <a:p>
            <a:r>
              <a:rPr lang="fr-FR" sz="1600" dirty="0" err="1" smtClean="0"/>
              <a:t>Annee</a:t>
            </a:r>
            <a:r>
              <a:rPr lang="fr-FR" sz="1600" dirty="0" smtClean="0"/>
              <a:t> </a:t>
            </a:r>
            <a:r>
              <a:rPr lang="fr-FR" sz="1600" dirty="0" err="1" smtClean="0"/>
              <a:t>lAnnee</a:t>
            </a:r>
            <a:r>
              <a:rPr lang="fr-FR" sz="1600" dirty="0" smtClean="0"/>
              <a:t>;</a:t>
            </a:r>
          </a:p>
          <a:p>
            <a:r>
              <a:rPr lang="fr-FR" sz="1600" dirty="0" smtClean="0"/>
              <a:t>};</a:t>
            </a:r>
          </a:p>
          <a:p>
            <a:r>
              <a:rPr lang="fr-FR" sz="1600" dirty="0" err="1" smtClean="0"/>
              <a:t>typedef</a:t>
            </a:r>
            <a:r>
              <a:rPr lang="fr-FR" sz="1600" dirty="0" smtClean="0"/>
              <a:t> </a:t>
            </a:r>
            <a:r>
              <a:rPr lang="fr-FR" sz="1600" dirty="0" err="1" smtClean="0"/>
              <a:t>sequence</a:t>
            </a:r>
            <a:r>
              <a:rPr lang="fr-FR" sz="1600" dirty="0" smtClean="0"/>
              <a:t>&lt;Date&gt; </a:t>
            </a:r>
            <a:r>
              <a:rPr lang="fr-FR" sz="1600" dirty="0" err="1" smtClean="0"/>
              <a:t>DesDates</a:t>
            </a:r>
            <a:r>
              <a:rPr lang="fr-FR" sz="1600" dirty="0" smtClean="0"/>
              <a:t>;</a:t>
            </a:r>
          </a:p>
          <a:p>
            <a:r>
              <a:rPr lang="fr-FR" sz="1600" dirty="0" smtClean="0"/>
              <a:t>interface Calendrier </a:t>
            </a:r>
            <a:endParaRPr lang="fr-FR" sz="1600" dirty="0" smtClean="0"/>
          </a:p>
          <a:p>
            <a:r>
              <a:rPr lang="fr-FR" sz="1600" dirty="0" smtClean="0"/>
              <a:t>{</a:t>
            </a:r>
            <a:endParaRPr lang="fr-FR" sz="1600" dirty="0" smtClean="0"/>
          </a:p>
          <a:p>
            <a:r>
              <a:rPr lang="fr-FR" sz="1600" dirty="0" err="1" smtClean="0"/>
              <a:t>attribute</a:t>
            </a:r>
            <a:r>
              <a:rPr lang="fr-FR" sz="1600" dirty="0" smtClean="0"/>
              <a:t> </a:t>
            </a:r>
            <a:r>
              <a:rPr lang="fr-FR" sz="1600" dirty="0" err="1" smtClean="0"/>
              <a:t>Annee</a:t>
            </a:r>
            <a:r>
              <a:rPr lang="fr-FR" sz="1600" dirty="0" smtClean="0"/>
              <a:t> </a:t>
            </a:r>
            <a:r>
              <a:rPr lang="fr-FR" sz="1600" dirty="0" err="1" smtClean="0"/>
              <a:t>anneeCourante</a:t>
            </a:r>
            <a:r>
              <a:rPr lang="fr-FR" sz="1600" dirty="0" smtClean="0"/>
              <a:t>;</a:t>
            </a:r>
          </a:p>
          <a:p>
            <a:r>
              <a:rPr lang="fr-FR" sz="1600" dirty="0" err="1" smtClean="0"/>
              <a:t>boolean</a:t>
            </a:r>
            <a:r>
              <a:rPr lang="fr-FR" sz="1600" dirty="0" smtClean="0"/>
              <a:t> </a:t>
            </a:r>
            <a:r>
              <a:rPr lang="fr-FR" sz="1600" dirty="0" err="1" smtClean="0"/>
              <a:t>verifierUneDate</a:t>
            </a:r>
            <a:r>
              <a:rPr lang="fr-FR" sz="1600" dirty="0" smtClean="0"/>
              <a:t>(in Date d);</a:t>
            </a:r>
          </a:p>
          <a:p>
            <a:r>
              <a:rPr lang="fr-FR" sz="1600" dirty="0" err="1" smtClean="0"/>
              <a:t>void</a:t>
            </a:r>
            <a:r>
              <a:rPr lang="fr-FR" sz="1600" dirty="0" smtClean="0"/>
              <a:t> </a:t>
            </a:r>
            <a:r>
              <a:rPr lang="fr-FR" sz="1600" dirty="0" err="1" smtClean="0"/>
              <a:t>leJourSuivant</a:t>
            </a:r>
            <a:r>
              <a:rPr lang="fr-FR" sz="1600" dirty="0" smtClean="0"/>
              <a:t>(</a:t>
            </a:r>
            <a:r>
              <a:rPr lang="fr-FR" sz="1600" dirty="0" err="1" smtClean="0"/>
              <a:t>inout</a:t>
            </a:r>
            <a:r>
              <a:rPr lang="fr-FR" sz="1600" dirty="0" smtClean="0"/>
              <a:t> Date d);</a:t>
            </a:r>
          </a:p>
          <a:p>
            <a:r>
              <a:rPr lang="fr-FR" sz="1600" dirty="0" smtClean="0"/>
              <a:t>exception </a:t>
            </a:r>
            <a:r>
              <a:rPr lang="fr-FR" sz="1600" dirty="0" err="1" smtClean="0"/>
              <a:t>DateErronnee</a:t>
            </a:r>
            <a:r>
              <a:rPr lang="fr-FR" sz="1600" dirty="0" smtClean="0"/>
              <a:t> </a:t>
            </a:r>
            <a:r>
              <a:rPr lang="fr-FR" sz="1600" dirty="0" smtClean="0"/>
              <a:t>{string raison};</a:t>
            </a:r>
            <a:endParaRPr lang="fr-FR" sz="1600" dirty="0" smtClean="0"/>
          </a:p>
          <a:p>
            <a:r>
              <a:rPr lang="fr-FR" sz="1600" dirty="0" smtClean="0"/>
              <a:t>Date </a:t>
            </a:r>
            <a:r>
              <a:rPr lang="fr-FR" sz="1600" dirty="0" err="1" smtClean="0"/>
              <a:t>convertirChaine</a:t>
            </a:r>
            <a:r>
              <a:rPr lang="fr-FR" sz="1600" dirty="0" smtClean="0"/>
              <a:t>(in string </a:t>
            </a:r>
            <a:r>
              <a:rPr lang="fr-FR" sz="1600" dirty="0" err="1" smtClean="0"/>
              <a:t>uneChaine</a:t>
            </a:r>
            <a:r>
              <a:rPr lang="fr-FR" sz="1600" dirty="0" smtClean="0"/>
              <a:t>) </a:t>
            </a:r>
            <a:r>
              <a:rPr lang="fr-FR" sz="1600" dirty="0" err="1" smtClean="0"/>
              <a:t>raises</a:t>
            </a:r>
            <a:r>
              <a:rPr lang="fr-FR" sz="1600" dirty="0" smtClean="0"/>
              <a:t> (</a:t>
            </a:r>
            <a:r>
              <a:rPr lang="fr-FR" sz="1600" dirty="0" err="1" smtClean="0"/>
              <a:t>DateErronnee</a:t>
            </a:r>
            <a:r>
              <a:rPr lang="fr-FR" sz="1600" dirty="0" smtClean="0"/>
              <a:t>);</a:t>
            </a:r>
          </a:p>
          <a:p>
            <a:r>
              <a:rPr lang="fr-FR" sz="1600" dirty="0" smtClean="0"/>
              <a:t>string </a:t>
            </a:r>
            <a:r>
              <a:rPr lang="fr-FR" sz="1600" dirty="0" err="1" smtClean="0"/>
              <a:t>convertirDate</a:t>
            </a:r>
            <a:r>
              <a:rPr lang="fr-FR" sz="1600" dirty="0" smtClean="0"/>
              <a:t>(in Date </a:t>
            </a:r>
            <a:r>
              <a:rPr lang="fr-FR" sz="1600" dirty="0" err="1" smtClean="0"/>
              <a:t>uneDate</a:t>
            </a:r>
            <a:r>
              <a:rPr lang="fr-FR" sz="1600" dirty="0" smtClean="0"/>
              <a:t>) </a:t>
            </a:r>
            <a:r>
              <a:rPr lang="fr-FR" sz="1600" dirty="0" err="1" smtClean="0"/>
              <a:t>raises</a:t>
            </a:r>
            <a:r>
              <a:rPr lang="fr-FR" sz="1600" dirty="0" smtClean="0"/>
              <a:t> (</a:t>
            </a:r>
            <a:r>
              <a:rPr lang="fr-FR" sz="1600" dirty="0" err="1" smtClean="0"/>
              <a:t>DateErronnee</a:t>
            </a:r>
            <a:r>
              <a:rPr lang="fr-FR" sz="1600" dirty="0" smtClean="0"/>
              <a:t>);</a:t>
            </a:r>
          </a:p>
          <a:p>
            <a:r>
              <a:rPr lang="fr-FR" sz="1600" dirty="0" smtClean="0"/>
              <a:t>};</a:t>
            </a:r>
          </a:p>
          <a:p>
            <a:r>
              <a:rPr lang="fr-FR" sz="1600" dirty="0" smtClean="0"/>
              <a:t>interface </a:t>
            </a:r>
            <a:r>
              <a:rPr lang="fr-FR" sz="1600" dirty="0" err="1" smtClean="0"/>
              <a:t>CalendrierFerie</a:t>
            </a:r>
            <a:r>
              <a:rPr lang="fr-FR" sz="1600" dirty="0" smtClean="0"/>
              <a:t> : </a:t>
            </a:r>
            <a:r>
              <a:rPr lang="fr-FR" sz="1600" dirty="0" smtClean="0"/>
              <a:t>Calendrier</a:t>
            </a:r>
          </a:p>
          <a:p>
            <a:r>
              <a:rPr lang="fr-FR" sz="1600" dirty="0" smtClean="0"/>
              <a:t> </a:t>
            </a:r>
            <a:r>
              <a:rPr lang="fr-FR" sz="1600" dirty="0" smtClean="0"/>
              <a:t>{</a:t>
            </a:r>
          </a:p>
          <a:p>
            <a:r>
              <a:rPr lang="en-US" sz="1600" dirty="0" smtClean="0"/>
              <a:t>void </a:t>
            </a:r>
            <a:r>
              <a:rPr lang="en-US" sz="1600" dirty="0" err="1" smtClean="0"/>
              <a:t>lesJoursFeries</a:t>
            </a:r>
            <a:r>
              <a:rPr lang="en-US" sz="1600" dirty="0" smtClean="0"/>
              <a:t>(in </a:t>
            </a:r>
            <a:r>
              <a:rPr lang="en-US" sz="1600" dirty="0" err="1" smtClean="0"/>
              <a:t>Annee</a:t>
            </a:r>
            <a:r>
              <a:rPr lang="en-US" sz="1600" dirty="0" smtClean="0"/>
              <a:t> </a:t>
            </a:r>
            <a:r>
              <a:rPr lang="en-US" sz="1600" dirty="0" err="1" smtClean="0"/>
              <a:t>deLAnnee</a:t>
            </a:r>
            <a:r>
              <a:rPr lang="en-US" sz="1600" dirty="0" smtClean="0"/>
              <a:t>, out </a:t>
            </a:r>
            <a:r>
              <a:rPr lang="en-US" sz="1600" dirty="0" err="1" smtClean="0"/>
              <a:t>DesDates</a:t>
            </a:r>
            <a:r>
              <a:rPr lang="en-US" sz="1600" dirty="0" smtClean="0"/>
              <a:t> dates);</a:t>
            </a:r>
          </a:p>
          <a:p>
            <a:r>
              <a:rPr lang="fr-FR" sz="1600" dirty="0" smtClean="0"/>
              <a:t>};</a:t>
            </a:r>
          </a:p>
          <a:p>
            <a:r>
              <a:rPr lang="fr-FR" sz="1600" dirty="0" smtClean="0"/>
              <a:t>};</a:t>
            </a:r>
            <a:endParaRPr lang="fr-FR" sz="16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05680" y="1600200"/>
            <a:ext cx="8686800" cy="4525963"/>
          </a:xfrm>
        </p:spPr>
        <p:txBody>
          <a:bodyPr>
            <a:normAutofit/>
          </a:bodyPr>
          <a:lstStyle/>
          <a:p>
            <a:pPr>
              <a:buFont typeface="Wingdings" pitchFamily="2" charset="2"/>
              <a:buChar char="q"/>
            </a:pPr>
            <a:r>
              <a:rPr lang="fr-FR" sz="2000" dirty="0" smtClean="0">
                <a:solidFill>
                  <a:srgbClr val="0070C0"/>
                </a:solidFill>
              </a:rPr>
              <a:t>La projection vers un langage de programmation</a:t>
            </a:r>
          </a:p>
          <a:p>
            <a:r>
              <a:rPr lang="fr-FR" sz="2000" dirty="0" smtClean="0"/>
              <a:t>L'IDL permet de définir les interfaces des composants distribués de l'application, mais il est impossible d'invoquer directement une opération à partir de sa seule description IDL. Le code IDL est projeté dans les langages natifs de l'application cliente (coté client) et de l'application serveur (coté serveur). La projection des spécification est ensuite inséré dans le code de l'application elle même.</a:t>
            </a:r>
          </a:p>
          <a:p>
            <a:r>
              <a:rPr lang="fr-FR" sz="2000" dirty="0" smtClean="0"/>
              <a:t>Une projection est la traduction d’une spécification OMG-IDL dans un langage d’implantation. Pour permettre la portabilité des applications d’un bus vers un autre, les règles de projection sont normalisées et fixent précisément la traduction de chaque construction IDL en une ou des constructions du langage cible et les règles d’utilisation correcte de ces traductions. Actuellement, ces règles existent pour les langages C, C++, </a:t>
            </a:r>
            <a:r>
              <a:rPr lang="fr-FR" sz="2000" dirty="0" err="1" smtClean="0"/>
              <a:t>SmallTalk</a:t>
            </a:r>
            <a:r>
              <a:rPr lang="fr-FR" sz="2000" dirty="0" smtClean="0"/>
              <a:t>, Ada, Java et Cobol orienté objet</a:t>
            </a:r>
          </a:p>
          <a:p>
            <a:endParaRPr lang="fr-FR" sz="2000" dirty="0">
              <a:solidFill>
                <a:srgbClr val="0070C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voici quelques exemples de règles de projection :</a:t>
            </a:r>
            <a:endParaRPr lang="fr-FR" dirty="0"/>
          </a:p>
        </p:txBody>
      </p:sp>
      <p:pic>
        <p:nvPicPr>
          <p:cNvPr id="1026" name="Picture 2"/>
          <p:cNvPicPr>
            <a:picLocks noChangeAspect="1" noChangeArrowheads="1"/>
          </p:cNvPicPr>
          <p:nvPr/>
        </p:nvPicPr>
        <p:blipFill>
          <a:blip r:embed="rId2" cstate="print"/>
          <a:srcRect/>
          <a:stretch>
            <a:fillRect/>
          </a:stretch>
        </p:blipFill>
        <p:spPr bwMode="auto">
          <a:xfrm>
            <a:off x="144016" y="3068960"/>
            <a:ext cx="8892480" cy="30963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2000" dirty="0" smtClean="0"/>
              <a:t>La projection est réalisée par un pré-compilateur IDL dépendant du langage cible et de l’implantation du bus CORBA cible. Ainsi, chaque produit CORBA fournit un pré-compilateur IDL pour chacun des langages supportés. Le code des applications est alors portable d’un bus à un autre car les souches/squelettes générés s’utilisent toujours de la même manière quel que soit le produit CORBA. Par contre, le code des souches et des squelettes IDL n’est pas forcément portable car il dépend de l’implantation du bus pour lequel ils ont été généré.</a:t>
            </a:r>
          </a:p>
          <a:p>
            <a:r>
              <a:rPr lang="fr-FR" sz="2000" dirty="0" smtClean="0"/>
              <a:t>La figure suivante illustre la pré-compilation d’un contrat IDL vers les langages cibles C++ et Java. Comme les deux applications vont dialoguer à travers IIOP, on peut très bien d’un côté utiliser un pré-compilateur IDL/C++ fourni par un bus A et de l’autre côté utiliser un pré-compilateur IDL/Java fourni par un bus B.</a:t>
            </a:r>
            <a:endParaRPr lang="fr-FR"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2050" name="Picture 2"/>
          <p:cNvPicPr>
            <a:picLocks noChangeAspect="1" noChangeArrowheads="1"/>
          </p:cNvPicPr>
          <p:nvPr/>
        </p:nvPicPr>
        <p:blipFill>
          <a:blip r:embed="rId2" cstate="print"/>
          <a:srcRect/>
          <a:stretch>
            <a:fillRect/>
          </a:stretch>
        </p:blipFill>
        <p:spPr bwMode="auto">
          <a:xfrm>
            <a:off x="1259632" y="1922884"/>
            <a:ext cx="6391275" cy="3162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Font typeface="Wingdings" pitchFamily="2" charset="2"/>
              <a:buChar char="q"/>
            </a:pPr>
            <a:r>
              <a:rPr lang="fr-FR" dirty="0" smtClean="0">
                <a:solidFill>
                  <a:srgbClr val="0070C0"/>
                </a:solidFill>
              </a:rPr>
              <a:t>Projection vers Java</a:t>
            </a:r>
          </a:p>
          <a:p>
            <a:pPr>
              <a:tabLst>
                <a:tab pos="3943350" algn="l"/>
              </a:tabLst>
            </a:pPr>
            <a:r>
              <a:rPr lang="fr-FR" dirty="0" smtClean="0"/>
              <a:t>Compilateur IDL vers Java :conforme au standard OMG</a:t>
            </a:r>
          </a:p>
          <a:p>
            <a:r>
              <a:rPr lang="fr-FR" dirty="0" smtClean="0"/>
              <a:t>Les noms et les identificateurs IDL sont projetés en Java sans modification</a:t>
            </a:r>
          </a:p>
          <a:p>
            <a:r>
              <a:rPr lang="fr-FR" dirty="0" smtClean="0"/>
              <a:t>Un élément IDL peut être projeté en plusieurs éléments Java</a:t>
            </a:r>
          </a:p>
          <a:p>
            <a:pPr>
              <a:buNone/>
            </a:pPr>
            <a:r>
              <a:rPr lang="fr-FR" dirty="0" smtClean="0"/>
              <a:t>     Exemples : interfaces IDL ou différents structures IDL (</a:t>
            </a:r>
            <a:r>
              <a:rPr lang="fr-FR" dirty="0" err="1" smtClean="0"/>
              <a:t>enum</a:t>
            </a:r>
            <a:r>
              <a:rPr lang="fr-FR" dirty="0" smtClean="0"/>
              <a:t>, </a:t>
            </a:r>
            <a:r>
              <a:rPr lang="fr-FR" dirty="0" err="1" smtClean="0"/>
              <a:t>struct</a:t>
            </a:r>
            <a:r>
              <a:rPr lang="fr-FR" dirty="0" smtClean="0"/>
              <a:t>, union, ...) </a:t>
            </a:r>
          </a:p>
          <a:p>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600201"/>
            <a:ext cx="8229600" cy="1324744"/>
          </a:xfrm>
        </p:spPr>
        <p:txBody>
          <a:bodyPr/>
          <a:lstStyle/>
          <a:p>
            <a:pPr>
              <a:buFont typeface="Wingdings" pitchFamily="2" charset="2"/>
              <a:buChar char="§"/>
            </a:pPr>
            <a:r>
              <a:rPr lang="fr-FR" b="1" dirty="0" smtClean="0"/>
              <a:t>Projection des types de base</a:t>
            </a:r>
            <a:endParaRPr lang="fr-FR" dirty="0">
              <a:solidFill>
                <a:srgbClr val="0070C0"/>
              </a:solidFill>
            </a:endParaRPr>
          </a:p>
        </p:txBody>
      </p:sp>
      <p:pic>
        <p:nvPicPr>
          <p:cNvPr id="3074" name="Picture 2"/>
          <p:cNvPicPr>
            <a:picLocks noChangeAspect="1" noChangeArrowheads="1"/>
          </p:cNvPicPr>
          <p:nvPr/>
        </p:nvPicPr>
        <p:blipFill>
          <a:blip r:embed="rId2" cstate="print"/>
          <a:srcRect/>
          <a:stretch>
            <a:fillRect/>
          </a:stretch>
        </p:blipFill>
        <p:spPr bwMode="auto">
          <a:xfrm>
            <a:off x="2051720" y="2348880"/>
            <a:ext cx="4680520" cy="41044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1"/>
            <a:ext cx="8507288" cy="1828800"/>
          </a:xfrm>
        </p:spPr>
        <p:txBody>
          <a:bodyPr>
            <a:normAutofit fontScale="92500"/>
          </a:bodyPr>
          <a:lstStyle/>
          <a:p>
            <a:pPr>
              <a:buFont typeface="Wingdings" pitchFamily="2" charset="2"/>
              <a:buChar char="§"/>
            </a:pPr>
            <a:r>
              <a:rPr lang="fr-FR" b="1" dirty="0" smtClean="0"/>
              <a:t>Projection des types construits</a:t>
            </a:r>
          </a:p>
          <a:p>
            <a:pPr>
              <a:buNone/>
            </a:pPr>
            <a:r>
              <a:rPr lang="fr-FR" dirty="0" smtClean="0"/>
              <a:t>Rmq. Les constructions IDL qui n’ont pas d’équivalent en Java sont traduites par des classes</a:t>
            </a:r>
            <a:endParaRPr lang="fr-FR" dirty="0"/>
          </a:p>
        </p:txBody>
      </p:sp>
      <p:pic>
        <p:nvPicPr>
          <p:cNvPr id="4098" name="Picture 2"/>
          <p:cNvPicPr>
            <a:picLocks noChangeAspect="1" noChangeArrowheads="1"/>
          </p:cNvPicPr>
          <p:nvPr/>
        </p:nvPicPr>
        <p:blipFill>
          <a:blip r:embed="rId2" cstate="print"/>
          <a:srcRect/>
          <a:stretch>
            <a:fillRect/>
          </a:stretch>
        </p:blipFill>
        <p:spPr bwMode="auto">
          <a:xfrm>
            <a:off x="2267744" y="3140968"/>
            <a:ext cx="4171156" cy="33123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Présentation de CORBA</a:t>
            </a:r>
            <a:endParaRPr lang="fr-FR" dirty="0"/>
          </a:p>
        </p:txBody>
      </p:sp>
      <p:sp>
        <p:nvSpPr>
          <p:cNvPr id="3" name="Espace réservé du contenu 2"/>
          <p:cNvSpPr>
            <a:spLocks noGrp="1"/>
          </p:cNvSpPr>
          <p:nvPr>
            <p:ph idx="1"/>
          </p:nvPr>
        </p:nvSpPr>
        <p:spPr/>
        <p:txBody>
          <a:bodyPr>
            <a:normAutofit lnSpcReduction="10000"/>
          </a:bodyPr>
          <a:lstStyle/>
          <a:p>
            <a:r>
              <a:rPr lang="fr-FR" sz="2000" dirty="0" smtClean="0"/>
              <a:t>A l’inverse d’autres architectures logicielles, CORBA n’est pas un outil ou un ensemble d’outils créés par un seul éditeur de logiciels. CORBA est une norme, un ensemble de spécifications et de recommandations</a:t>
            </a:r>
          </a:p>
          <a:p>
            <a:r>
              <a:rPr lang="fr-FR" sz="2000" dirty="0" smtClean="0"/>
              <a:t>Architecture permettant de développer des applications distribuées :</a:t>
            </a:r>
          </a:p>
          <a:p>
            <a:pPr indent="557213">
              <a:buFontTx/>
              <a:buChar char="-"/>
            </a:pPr>
            <a:r>
              <a:rPr lang="fr-FR" sz="2000" dirty="0" smtClean="0"/>
              <a:t>Standardisées</a:t>
            </a:r>
          </a:p>
          <a:p>
            <a:pPr marL="719138" indent="-358775">
              <a:buFontTx/>
              <a:buChar char="-"/>
            </a:pPr>
            <a:r>
              <a:rPr lang="fr-FR" sz="2000" dirty="0" smtClean="0"/>
              <a:t>dans des environnements hétérogènes indépendant des langages de programmation et des systèmes d’exploitation;</a:t>
            </a:r>
          </a:p>
          <a:p>
            <a:pPr indent="557213">
              <a:buFontTx/>
              <a:buChar char="-"/>
            </a:pPr>
            <a:r>
              <a:rPr lang="fr-FR" sz="2000" dirty="0" smtClean="0"/>
              <a:t>basées sur la technologie objet</a:t>
            </a:r>
          </a:p>
          <a:p>
            <a:r>
              <a:rPr lang="fr-FR" sz="2000" dirty="0" smtClean="0"/>
              <a:t>Permettre l’interopérabilité des composants et des applications répartis par l’intermédiaire d’un mode de coopération unifié </a:t>
            </a:r>
            <a:r>
              <a:rPr lang="fr-FR" sz="2000" b="1" dirty="0" smtClean="0"/>
              <a:t>: l’appel à des objets distants</a:t>
            </a:r>
          </a:p>
          <a:p>
            <a:r>
              <a:rPr lang="fr-FR" sz="2000" dirty="0" smtClean="0"/>
              <a:t>Gérer l’hétérogénéité des machines, systèmes et langages par l’utilisation d’un</a:t>
            </a:r>
            <a:r>
              <a:rPr lang="fr-FR" sz="2000" b="1" dirty="0" smtClean="0"/>
              <a:t> langage pivot commun : OMG IDL</a:t>
            </a:r>
          </a:p>
          <a:p>
            <a:r>
              <a:rPr lang="fr-FR" sz="2000" dirty="0" smtClean="0"/>
              <a:t>Proposer un support middleware technique </a:t>
            </a:r>
            <a:r>
              <a:rPr lang="fr-FR" sz="2000" b="1" dirty="0" smtClean="0"/>
              <a:t>ouvert et </a:t>
            </a:r>
            <a:r>
              <a:rPr lang="fr-FR" sz="2000" b="1" dirty="0" err="1" smtClean="0"/>
              <a:t>multi-fournisseurs</a:t>
            </a:r>
            <a:endParaRPr lang="fr-FR" sz="2000" b="1" dirty="0" smtClean="0"/>
          </a:p>
          <a:p>
            <a:endParaRPr lang="fr-FR" sz="2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229600" cy="5069160"/>
          </a:xfrm>
        </p:spPr>
        <p:txBody>
          <a:bodyPr>
            <a:normAutofit fontScale="92500" lnSpcReduction="20000"/>
          </a:bodyPr>
          <a:lstStyle/>
          <a:p>
            <a:pPr>
              <a:buFont typeface="Wingdings" pitchFamily="2" charset="2"/>
              <a:buChar char="§"/>
            </a:pPr>
            <a:r>
              <a:rPr lang="fr-FR" sz="2000" b="1" dirty="0" smtClean="0"/>
              <a:t>Projection des identificateurs et module</a:t>
            </a:r>
          </a:p>
          <a:p>
            <a:pPr>
              <a:buFont typeface="Wingdings" pitchFamily="2" charset="2"/>
              <a:buChar char="ü"/>
            </a:pPr>
            <a:r>
              <a:rPr lang="fr-FR" sz="2000" b="1" dirty="0" smtClean="0"/>
              <a:t> identificateur </a:t>
            </a:r>
            <a:r>
              <a:rPr lang="fr-FR" sz="2000" dirty="0" smtClean="0"/>
              <a:t>OMG IDL=&gt; identificateur Java</a:t>
            </a:r>
          </a:p>
          <a:p>
            <a:pPr>
              <a:buFont typeface="Wingdings" pitchFamily="2" charset="2"/>
              <a:buChar char="ü"/>
            </a:pPr>
            <a:r>
              <a:rPr lang="fr-FR" sz="2000" dirty="0" smtClean="0"/>
              <a:t>En cas de conflits …</a:t>
            </a:r>
          </a:p>
          <a:p>
            <a:pPr>
              <a:buFontTx/>
              <a:buChar char="-"/>
            </a:pPr>
            <a:r>
              <a:rPr lang="fr-FR" sz="2000" dirty="0" smtClean="0"/>
              <a:t>Mots clés réservés du langage Java</a:t>
            </a:r>
          </a:p>
          <a:p>
            <a:pPr>
              <a:buFontTx/>
              <a:buChar char="-"/>
            </a:pPr>
            <a:r>
              <a:rPr lang="fr-FR" sz="2000" dirty="0" smtClean="0"/>
              <a:t>Identificateurs réservés pour la projection</a:t>
            </a:r>
          </a:p>
          <a:p>
            <a:pPr>
              <a:buNone/>
            </a:pPr>
            <a:r>
              <a:rPr lang="fr-FR" sz="2000" dirty="0" smtClean="0"/>
              <a:t>    </a:t>
            </a:r>
            <a:r>
              <a:rPr lang="fr-FR" sz="2000" dirty="0" err="1" smtClean="0"/>
              <a:t>Holder</a:t>
            </a:r>
            <a:endParaRPr lang="fr-FR" sz="2000" dirty="0" smtClean="0"/>
          </a:p>
          <a:p>
            <a:pPr>
              <a:buNone/>
            </a:pPr>
            <a:r>
              <a:rPr lang="fr-FR" sz="2000" dirty="0" smtClean="0"/>
              <a:t>    </a:t>
            </a:r>
            <a:r>
              <a:rPr lang="fr-FR" sz="2000" dirty="0" err="1" smtClean="0"/>
              <a:t>Helper</a:t>
            </a:r>
            <a:r>
              <a:rPr lang="fr-FR" sz="2000" dirty="0" smtClean="0"/>
              <a:t>, …</a:t>
            </a:r>
          </a:p>
          <a:p>
            <a:pPr>
              <a:buFontTx/>
              <a:buChar char="-"/>
            </a:pPr>
            <a:r>
              <a:rPr lang="fr-FR" sz="2000" dirty="0" smtClean="0"/>
              <a:t>L’identificateur Java est précédé d’un ‘_’</a:t>
            </a:r>
          </a:p>
          <a:p>
            <a:pPr>
              <a:buFont typeface="Wingdings" pitchFamily="2" charset="2"/>
              <a:buChar char="ü"/>
            </a:pPr>
            <a:r>
              <a:rPr lang="fr-FR" sz="2000" b="1" dirty="0" smtClean="0"/>
              <a:t>Module </a:t>
            </a:r>
            <a:r>
              <a:rPr lang="fr-FR" sz="2000" dirty="0" smtClean="0"/>
              <a:t>OMG IDL=&gt; package Java</a:t>
            </a:r>
          </a:p>
          <a:p>
            <a:pPr indent="1001713">
              <a:buNone/>
            </a:pPr>
            <a:r>
              <a:rPr lang="fr-FR" sz="2000" dirty="0" smtClean="0"/>
              <a:t>// OMG IDL</a:t>
            </a:r>
          </a:p>
          <a:p>
            <a:pPr indent="1001713">
              <a:buNone/>
            </a:pPr>
            <a:r>
              <a:rPr lang="fr-FR" sz="2000" dirty="0" smtClean="0"/>
              <a:t>module </a:t>
            </a:r>
            <a:r>
              <a:rPr lang="fr-FR" sz="2000" dirty="0" err="1" smtClean="0"/>
              <a:t>Namespace</a:t>
            </a:r>
            <a:r>
              <a:rPr lang="fr-FR" sz="2000" dirty="0" smtClean="0"/>
              <a:t>{</a:t>
            </a:r>
          </a:p>
          <a:p>
            <a:pPr indent="1001713">
              <a:buNone/>
            </a:pPr>
            <a:r>
              <a:rPr lang="fr-FR" sz="2000" dirty="0" smtClean="0"/>
              <a:t>…</a:t>
            </a:r>
          </a:p>
          <a:p>
            <a:pPr indent="1001713">
              <a:buNone/>
            </a:pPr>
            <a:r>
              <a:rPr lang="fr-FR" sz="2000" dirty="0" smtClean="0"/>
              <a:t>};</a:t>
            </a:r>
          </a:p>
          <a:p>
            <a:pPr indent="1001713">
              <a:buNone/>
            </a:pPr>
            <a:r>
              <a:rPr lang="fr-FR" sz="2000" dirty="0" smtClean="0"/>
              <a:t>// Java</a:t>
            </a:r>
          </a:p>
          <a:p>
            <a:pPr indent="1001713">
              <a:buNone/>
            </a:pPr>
            <a:r>
              <a:rPr lang="fr-FR" sz="2000" dirty="0" smtClean="0"/>
              <a:t>package </a:t>
            </a:r>
            <a:r>
              <a:rPr lang="fr-FR" sz="2000" dirty="0" err="1" smtClean="0"/>
              <a:t>Namespace</a:t>
            </a:r>
            <a:r>
              <a:rPr lang="fr-FR" sz="2000" dirty="0" smtClean="0"/>
              <a:t>{</a:t>
            </a:r>
          </a:p>
          <a:p>
            <a:pPr indent="1001713">
              <a:buNone/>
            </a:pPr>
            <a:r>
              <a:rPr lang="fr-FR" sz="2000" dirty="0" smtClean="0"/>
              <a:t>…</a:t>
            </a:r>
          </a:p>
          <a:p>
            <a:pPr indent="1001713">
              <a:buNone/>
            </a:pPr>
            <a:r>
              <a:rPr lang="fr-FR" sz="2000" dirty="0" smtClean="0"/>
              <a:t>};</a:t>
            </a:r>
          </a:p>
          <a:p>
            <a:pPr>
              <a:buNone/>
            </a:pPr>
            <a:endParaRPr lang="fr-FR" sz="2000" dirty="0" smtClean="0"/>
          </a:p>
          <a:p>
            <a:pPr>
              <a:buNone/>
            </a:pPr>
            <a:endParaRPr lang="fr-FR" sz="20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Font typeface="Wingdings" pitchFamily="2" charset="2"/>
              <a:buChar char="§"/>
            </a:pPr>
            <a:r>
              <a:rPr lang="fr-FR" sz="2000" b="1" dirty="0" smtClean="0"/>
              <a:t>Projection de structure et énumération</a:t>
            </a:r>
          </a:p>
          <a:p>
            <a:pPr>
              <a:buFont typeface="Wingdings" pitchFamily="2" charset="2"/>
              <a:buChar char="ü"/>
            </a:pPr>
            <a:r>
              <a:rPr lang="fr-FR" sz="2000" b="1" dirty="0" smtClean="0"/>
              <a:t>Structure OMG IDL=&gt; classe Java</a:t>
            </a:r>
          </a:p>
          <a:p>
            <a:r>
              <a:rPr lang="fr-FR" sz="2000" dirty="0" smtClean="0"/>
              <a:t> non extensible (final)</a:t>
            </a:r>
          </a:p>
          <a:p>
            <a:r>
              <a:rPr lang="fr-FR" sz="2000" dirty="0" smtClean="0"/>
              <a:t>chaque champ est représenté par un attribut publique</a:t>
            </a:r>
          </a:p>
          <a:p>
            <a:r>
              <a:rPr lang="fr-FR" sz="2000" dirty="0" smtClean="0"/>
              <a:t> un constructeur par défaut</a:t>
            </a:r>
          </a:p>
          <a:p>
            <a:r>
              <a:rPr lang="fr-FR" sz="2000" dirty="0" smtClean="0"/>
              <a:t>un constructeur initialisant tous les champs</a:t>
            </a:r>
          </a:p>
          <a:p>
            <a:pPr>
              <a:buFont typeface="Wingdings" pitchFamily="2" charset="2"/>
              <a:buChar char="ü"/>
            </a:pPr>
            <a:endParaRPr lang="fr-FR" sz="2000" b="1" dirty="0" smtClean="0"/>
          </a:p>
          <a:p>
            <a:pPr indent="377825">
              <a:buNone/>
            </a:pPr>
            <a:endParaRPr lang="fr-FR" sz="20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fr-FR" dirty="0" smtClean="0"/>
              <a:t>// OMG IDL</a:t>
            </a:r>
          </a:p>
          <a:p>
            <a:r>
              <a:rPr lang="fr-FR" dirty="0" err="1" smtClean="0"/>
              <a:t>Struct</a:t>
            </a:r>
            <a:r>
              <a:rPr lang="fr-FR" dirty="0" smtClean="0"/>
              <a:t> Point {</a:t>
            </a:r>
          </a:p>
          <a:p>
            <a:r>
              <a:rPr lang="fr-FR" dirty="0" smtClean="0"/>
              <a:t>long X, Y;</a:t>
            </a:r>
          </a:p>
          <a:p>
            <a:r>
              <a:rPr lang="fr-FR" dirty="0" smtClean="0"/>
              <a:t>};</a:t>
            </a:r>
          </a:p>
          <a:p>
            <a:r>
              <a:rPr lang="fr-FR" dirty="0" smtClean="0"/>
              <a:t>// Java</a:t>
            </a:r>
          </a:p>
          <a:p>
            <a:r>
              <a:rPr lang="fr-FR" dirty="0" smtClean="0"/>
              <a:t>public final class Point {</a:t>
            </a:r>
          </a:p>
          <a:p>
            <a:r>
              <a:rPr lang="fr-FR" dirty="0" smtClean="0"/>
              <a:t>public </a:t>
            </a:r>
            <a:r>
              <a:rPr lang="fr-FR" dirty="0" err="1" smtClean="0"/>
              <a:t>int</a:t>
            </a:r>
            <a:r>
              <a:rPr lang="fr-FR" dirty="0" smtClean="0"/>
              <a:t>  X;</a:t>
            </a:r>
          </a:p>
          <a:p>
            <a:r>
              <a:rPr lang="fr-FR" dirty="0" smtClean="0"/>
              <a:t>public </a:t>
            </a:r>
            <a:r>
              <a:rPr lang="fr-FR" dirty="0" err="1" smtClean="0"/>
              <a:t>int</a:t>
            </a:r>
            <a:r>
              <a:rPr lang="fr-FR" dirty="0" smtClean="0"/>
              <a:t> Y;</a:t>
            </a:r>
          </a:p>
          <a:p>
            <a:r>
              <a:rPr lang="fr-FR" dirty="0" smtClean="0"/>
              <a:t>public Point(){};</a:t>
            </a:r>
          </a:p>
          <a:p>
            <a:r>
              <a:rPr lang="fr-FR" dirty="0" smtClean="0"/>
              <a:t>public Point (</a:t>
            </a:r>
            <a:r>
              <a:rPr lang="fr-FR" dirty="0" err="1" smtClean="0"/>
              <a:t>intX</a:t>
            </a:r>
            <a:r>
              <a:rPr lang="fr-FR" dirty="0" smtClean="0"/>
              <a:t>, </a:t>
            </a:r>
            <a:r>
              <a:rPr lang="fr-FR" dirty="0" err="1" smtClean="0"/>
              <a:t>intY</a:t>
            </a:r>
            <a:r>
              <a:rPr lang="fr-FR" dirty="0" smtClean="0"/>
              <a:t>) {…};</a:t>
            </a:r>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Point</a:t>
            </a:r>
            <a:r>
              <a:rPr lang="fr-FR" b="1" dirty="0" smtClean="0"/>
              <a:t> p = new </a:t>
            </a:r>
            <a:r>
              <a:rPr lang="fr-FR" dirty="0" smtClean="0"/>
              <a:t>Point</a:t>
            </a:r>
            <a:r>
              <a:rPr lang="fr-FR" b="1" dirty="0" smtClean="0"/>
              <a:t>();</a:t>
            </a:r>
          </a:p>
          <a:p>
            <a:pPr>
              <a:buNone/>
            </a:pPr>
            <a:r>
              <a:rPr lang="fr-FR" dirty="0" smtClean="0"/>
              <a:t>    </a:t>
            </a:r>
            <a:r>
              <a:rPr lang="fr-FR" dirty="0" err="1" smtClean="0"/>
              <a:t>p.</a:t>
            </a:r>
            <a:r>
              <a:rPr lang="fr-FR" b="1" dirty="0" err="1" smtClean="0"/>
              <a:t>x</a:t>
            </a:r>
            <a:r>
              <a:rPr lang="fr-FR" b="1" dirty="0" smtClean="0"/>
              <a:t> = 1;</a:t>
            </a:r>
          </a:p>
          <a:p>
            <a:pPr>
              <a:buNone/>
            </a:pPr>
            <a:r>
              <a:rPr lang="fr-FR" dirty="0" smtClean="0"/>
              <a:t>    </a:t>
            </a:r>
            <a:r>
              <a:rPr lang="fr-FR" dirty="0" err="1" smtClean="0"/>
              <a:t>p.y</a:t>
            </a:r>
            <a:r>
              <a:rPr lang="fr-FR" b="1" dirty="0" smtClean="0"/>
              <a:t> = 2;</a:t>
            </a:r>
          </a:p>
          <a:p>
            <a:r>
              <a:rPr lang="en-US" dirty="0" smtClean="0"/>
              <a:t>p = new </a:t>
            </a:r>
            <a:r>
              <a:rPr lang="fr-FR" dirty="0" smtClean="0"/>
              <a:t>Point</a:t>
            </a:r>
            <a:r>
              <a:rPr lang="en-US" b="1" dirty="0" smtClean="0"/>
              <a:t>(1,2);</a:t>
            </a:r>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000" dirty="0" smtClean="0"/>
              <a:t>Un type énuméré IDL est projeté en une classe finale Java avec :</a:t>
            </a:r>
          </a:p>
          <a:p>
            <a:r>
              <a:rPr lang="fr-FR" sz="2000" dirty="0" smtClean="0"/>
              <a:t>un constructeur privé</a:t>
            </a:r>
          </a:p>
          <a:p>
            <a:r>
              <a:rPr lang="fr-FR" sz="2000" dirty="0" smtClean="0"/>
              <a:t>une méthode pour avoir la valeur entière</a:t>
            </a:r>
          </a:p>
          <a:p>
            <a:r>
              <a:rPr lang="fr-FR" sz="2000" dirty="0" smtClean="0"/>
              <a:t>une méthode de conversion à partir d</a:t>
            </a:r>
            <a:r>
              <a:rPr lang="he-IL" sz="2000" dirty="0" smtClean="0"/>
              <a:t>׳</a:t>
            </a:r>
            <a:r>
              <a:rPr lang="fr-FR" sz="2000" dirty="0" smtClean="0"/>
              <a:t>un entier</a:t>
            </a:r>
          </a:p>
          <a:p>
            <a:pPr>
              <a:buNone/>
            </a:pPr>
            <a:r>
              <a:rPr lang="fr-FR" sz="2000" dirty="0" smtClean="0"/>
              <a:t>A chaque label est associé</a:t>
            </a:r>
          </a:p>
          <a:p>
            <a:r>
              <a:rPr lang="fr-FR" sz="2000" dirty="0" smtClean="0"/>
              <a:t>une valeur entière unique (à partir de zéro)</a:t>
            </a:r>
          </a:p>
          <a:p>
            <a:r>
              <a:rPr lang="fr-FR" sz="2000" dirty="0" smtClean="0"/>
              <a:t>une instance unique</a:t>
            </a:r>
          </a:p>
          <a:p>
            <a:endParaRPr lang="fr-FR" sz="2000" dirty="0" smtClean="0"/>
          </a:p>
          <a:p>
            <a:endParaRPr lang="fr-FR" sz="2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noChangeArrowheads="1"/>
          </p:cNvSpPr>
          <p:nvPr>
            <p:ph idx="1"/>
          </p:nvPr>
        </p:nvSpPr>
        <p:spPr bwMode="auto">
          <a:xfrm>
            <a:off x="457200" y="1600200"/>
            <a:ext cx="8363272" cy="3724096"/>
          </a:xfrm>
          <a:prstGeom prst="rect">
            <a:avLst/>
          </a:prstGeom>
          <a:noFill/>
          <a:ln w="12700">
            <a:noFill/>
            <a:miter lim="800000"/>
            <a:headEnd type="none" w="sm" len="sm"/>
            <a:tailEnd type="none" w="sm" len="sm"/>
          </a:ln>
          <a:effectLst/>
        </p:spPr>
        <p:txBody>
          <a:bodyPr wrap="square">
            <a:spAutoFit/>
          </a:bodyPr>
          <a:lstStyle/>
          <a:p>
            <a:r>
              <a:rPr lang="fr-FR" sz="2000" dirty="0"/>
              <a:t>IDL :</a:t>
            </a:r>
            <a:r>
              <a:rPr lang="fr-FR" sz="2000" b="0" i="0" dirty="0"/>
              <a:t> </a:t>
            </a:r>
            <a:r>
              <a:rPr lang="fr-FR" sz="2000" b="0" i="0" dirty="0" err="1"/>
              <a:t>enum</a:t>
            </a:r>
            <a:r>
              <a:rPr lang="fr-FR" sz="2000" b="0" i="0" dirty="0"/>
              <a:t> Mois {Janvier, </a:t>
            </a:r>
            <a:r>
              <a:rPr lang="fr-FR" sz="2000" b="0" i="0" dirty="0" err="1"/>
              <a:t>Fevrier</a:t>
            </a:r>
            <a:r>
              <a:rPr lang="fr-FR" sz="2000" b="0" i="0" dirty="0"/>
              <a:t>, </a:t>
            </a:r>
            <a:r>
              <a:rPr lang="fr-FR" sz="2000" b="0" i="0" dirty="0" smtClean="0"/>
              <a:t>….}</a:t>
            </a:r>
          </a:p>
          <a:p>
            <a:r>
              <a:rPr lang="fr-FR" sz="2000" dirty="0" smtClean="0"/>
              <a:t>Java </a:t>
            </a:r>
            <a:r>
              <a:rPr lang="fr-FR" sz="2000" dirty="0"/>
              <a:t>généré :</a:t>
            </a:r>
            <a:r>
              <a:rPr lang="fr-FR" sz="2000" b="0" i="0" dirty="0"/>
              <a:t> </a:t>
            </a:r>
          </a:p>
          <a:p>
            <a:pPr>
              <a:buNone/>
            </a:pPr>
            <a:r>
              <a:rPr lang="fr-FR" sz="2000" b="0" i="0" dirty="0" smtClean="0"/>
              <a:t>     public </a:t>
            </a:r>
            <a:r>
              <a:rPr lang="fr-FR" sz="2000" b="0" i="0" dirty="0"/>
              <a:t>final class Mois { </a:t>
            </a:r>
          </a:p>
          <a:p>
            <a:pPr>
              <a:buNone/>
            </a:pPr>
            <a:r>
              <a:rPr lang="fr-FR" sz="2000" b="0" i="0" dirty="0"/>
              <a:t>	</a:t>
            </a:r>
            <a:r>
              <a:rPr lang="fr-FR" sz="2000" b="0" i="0" dirty="0" smtClean="0"/>
              <a:t>    public </a:t>
            </a:r>
            <a:r>
              <a:rPr lang="fr-FR" sz="2000" b="0" i="0" dirty="0" err="1"/>
              <a:t>static</a:t>
            </a:r>
            <a:r>
              <a:rPr lang="fr-FR" sz="2000" b="0" i="0" dirty="0"/>
              <a:t> final </a:t>
            </a:r>
            <a:r>
              <a:rPr lang="fr-FR" sz="2000" b="0" i="0" dirty="0" err="1"/>
              <a:t>int</a:t>
            </a:r>
            <a:r>
              <a:rPr lang="fr-FR" sz="2000" b="0" i="0" dirty="0"/>
              <a:t> </a:t>
            </a:r>
            <a:r>
              <a:rPr lang="fr-FR" sz="2000" b="0" i="0" dirty="0" err="1"/>
              <a:t>_Janvier</a:t>
            </a:r>
            <a:r>
              <a:rPr lang="fr-FR" sz="2000" b="0" i="0" dirty="0"/>
              <a:t> = 0;</a:t>
            </a:r>
          </a:p>
          <a:p>
            <a:pPr>
              <a:buNone/>
            </a:pPr>
            <a:r>
              <a:rPr lang="fr-FR" sz="2000" b="0" i="0" dirty="0"/>
              <a:t>	</a:t>
            </a:r>
            <a:r>
              <a:rPr lang="fr-FR" sz="2000" b="0" i="0" dirty="0" smtClean="0"/>
              <a:t>    public </a:t>
            </a:r>
            <a:r>
              <a:rPr lang="fr-FR" sz="2000" b="0" i="0" dirty="0" err="1"/>
              <a:t>static</a:t>
            </a:r>
            <a:r>
              <a:rPr lang="fr-FR" sz="2000" b="0" i="0" dirty="0"/>
              <a:t> final Mois Janvier = new Mois(</a:t>
            </a:r>
            <a:r>
              <a:rPr lang="fr-FR" sz="2000" b="0" i="0" dirty="0" err="1"/>
              <a:t>_Janvier</a:t>
            </a:r>
            <a:r>
              <a:rPr lang="fr-FR" sz="2000" b="0" i="0" dirty="0"/>
              <a:t>);</a:t>
            </a:r>
          </a:p>
          <a:p>
            <a:pPr>
              <a:buNone/>
            </a:pPr>
            <a:r>
              <a:rPr lang="fr-FR" sz="2000" b="0" i="0" dirty="0" smtClean="0"/>
              <a:t>         public </a:t>
            </a:r>
            <a:r>
              <a:rPr lang="fr-FR" sz="2000" b="0" i="0" dirty="0" err="1"/>
              <a:t>static</a:t>
            </a:r>
            <a:r>
              <a:rPr lang="fr-FR" sz="2000" b="0" i="0" dirty="0"/>
              <a:t> final </a:t>
            </a:r>
            <a:r>
              <a:rPr lang="fr-FR" sz="2000" b="0" i="0" dirty="0" err="1"/>
              <a:t>int</a:t>
            </a:r>
            <a:r>
              <a:rPr lang="fr-FR" sz="2000" b="0" i="0" dirty="0"/>
              <a:t> </a:t>
            </a:r>
            <a:r>
              <a:rPr lang="fr-FR" sz="2000" b="0" i="0" dirty="0" err="1"/>
              <a:t>_Fevrier</a:t>
            </a:r>
            <a:r>
              <a:rPr lang="fr-FR" sz="2000" b="0" i="0" dirty="0"/>
              <a:t> = 1;</a:t>
            </a:r>
          </a:p>
          <a:p>
            <a:pPr>
              <a:buNone/>
            </a:pPr>
            <a:r>
              <a:rPr lang="fr-FR" sz="2000" b="0" i="0" dirty="0" smtClean="0"/>
              <a:t>         public </a:t>
            </a:r>
            <a:r>
              <a:rPr lang="fr-FR" sz="2000" b="0" i="0" dirty="0" err="1"/>
              <a:t>int</a:t>
            </a:r>
            <a:r>
              <a:rPr lang="fr-FR" sz="2000" b="0" i="0" dirty="0"/>
              <a:t> value() {…}</a:t>
            </a:r>
          </a:p>
          <a:p>
            <a:pPr>
              <a:buNone/>
            </a:pPr>
            <a:r>
              <a:rPr lang="fr-FR" sz="2000" b="0" i="0" dirty="0" smtClean="0"/>
              <a:t>         public </a:t>
            </a:r>
            <a:r>
              <a:rPr lang="fr-FR" sz="2000" b="0" i="0" dirty="0" err="1"/>
              <a:t>static</a:t>
            </a:r>
            <a:r>
              <a:rPr lang="fr-FR" sz="2000" b="0" i="0" dirty="0"/>
              <a:t> Mois </a:t>
            </a:r>
            <a:r>
              <a:rPr lang="fr-FR" sz="2000" b="0" i="0" dirty="0" err="1"/>
              <a:t>from_int</a:t>
            </a:r>
            <a:r>
              <a:rPr lang="fr-FR" sz="2000" b="0" i="0" dirty="0"/>
              <a:t>(</a:t>
            </a:r>
            <a:r>
              <a:rPr lang="fr-FR" sz="2000" b="0" i="0" dirty="0" err="1"/>
              <a:t>int</a:t>
            </a:r>
            <a:r>
              <a:rPr lang="fr-FR" sz="2000" b="0" i="0" dirty="0"/>
              <a:t> value) </a:t>
            </a:r>
            <a:r>
              <a:rPr lang="fr-FR" sz="2000" b="0" i="0" dirty="0" smtClean="0"/>
              <a:t>{…}</a:t>
            </a:r>
          </a:p>
          <a:p>
            <a:pPr>
              <a:buNone/>
            </a:pPr>
            <a:r>
              <a:rPr lang="fr-FR" sz="2000" dirty="0" smtClean="0"/>
              <a:t>        </a:t>
            </a:r>
            <a:r>
              <a:rPr lang="fr-FR" sz="2000" dirty="0" err="1" smtClean="0"/>
              <a:t>Protected</a:t>
            </a:r>
            <a:r>
              <a:rPr lang="fr-FR" sz="2000" dirty="0" smtClean="0"/>
              <a:t> Mois(</a:t>
            </a:r>
            <a:r>
              <a:rPr lang="fr-FR" sz="2000" dirty="0" err="1" smtClean="0"/>
              <a:t>int</a:t>
            </a:r>
            <a:r>
              <a:rPr lang="fr-FR" sz="2000" dirty="0" smtClean="0"/>
              <a:t>) {…};</a:t>
            </a:r>
          </a:p>
          <a:p>
            <a:pPr>
              <a:buNone/>
            </a:pPr>
            <a:r>
              <a:rPr lang="fr-FR" sz="2000" dirty="0" smtClean="0"/>
              <a:t>}</a:t>
            </a:r>
            <a:endParaRPr lang="fr-FR" sz="2000" b="0" i="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000" dirty="0" smtClean="0"/>
              <a:t>Mois m = </a:t>
            </a:r>
            <a:r>
              <a:rPr lang="fr-FR" sz="2000" dirty="0" err="1" smtClean="0"/>
              <a:t>Mois.Janvier</a:t>
            </a:r>
            <a:r>
              <a:rPr lang="fr-FR" sz="2000" dirty="0" smtClean="0"/>
              <a:t>;</a:t>
            </a:r>
          </a:p>
          <a:p>
            <a:pPr>
              <a:buNone/>
            </a:pPr>
            <a:r>
              <a:rPr lang="fr-FR" sz="2000" dirty="0" err="1" smtClean="0"/>
              <a:t>switch</a:t>
            </a:r>
            <a:r>
              <a:rPr lang="fr-FR" sz="2000" dirty="0" smtClean="0"/>
              <a:t> (</a:t>
            </a:r>
            <a:r>
              <a:rPr lang="fr-FR" sz="2000" dirty="0" err="1" smtClean="0"/>
              <a:t>m.value</a:t>
            </a:r>
            <a:r>
              <a:rPr lang="fr-FR" sz="2000" dirty="0" smtClean="0"/>
              <a:t>()) {</a:t>
            </a:r>
          </a:p>
          <a:p>
            <a:pPr>
              <a:buNone/>
            </a:pPr>
            <a:r>
              <a:rPr lang="fr-FR" sz="2000" dirty="0" smtClean="0"/>
              <a:t>      case </a:t>
            </a:r>
            <a:r>
              <a:rPr lang="fr-FR" sz="2000" dirty="0" err="1" smtClean="0"/>
              <a:t>Mois._Janvier</a:t>
            </a:r>
            <a:r>
              <a:rPr lang="fr-FR" sz="2000" dirty="0" smtClean="0"/>
              <a:t>: . . . travail . . .;</a:t>
            </a:r>
          </a:p>
          <a:p>
            <a:pPr>
              <a:buNone/>
            </a:pPr>
            <a:r>
              <a:rPr lang="fr-FR" sz="2000" dirty="0" smtClean="0"/>
              <a:t>      case </a:t>
            </a:r>
            <a:r>
              <a:rPr lang="fr-FR" sz="2000" dirty="0" err="1" smtClean="0"/>
              <a:t>Mois._Juillet</a:t>
            </a:r>
            <a:r>
              <a:rPr lang="fr-FR" sz="2000" dirty="0" smtClean="0"/>
              <a:t>: . . . vacance . . .;</a:t>
            </a:r>
          </a:p>
          <a:p>
            <a:pPr>
              <a:buNone/>
            </a:pPr>
            <a:r>
              <a:rPr lang="fr-FR" sz="2000" dirty="0" smtClean="0"/>
              <a:t>    };</a:t>
            </a:r>
          </a:p>
          <a:p>
            <a:pPr>
              <a:buNone/>
            </a:pPr>
            <a:r>
              <a:rPr lang="fr-FR" sz="2000" dirty="0" smtClean="0"/>
              <a:t>    m = </a:t>
            </a:r>
            <a:r>
              <a:rPr lang="fr-FR" sz="2000" dirty="0" err="1" smtClean="0"/>
              <a:t>Mois.from_int</a:t>
            </a:r>
            <a:r>
              <a:rPr lang="fr-FR" sz="2000" dirty="0" smtClean="0"/>
              <a:t>(7);</a:t>
            </a:r>
          </a:p>
          <a:p>
            <a:pPr>
              <a:buNone/>
            </a:pPr>
            <a:r>
              <a:rPr lang="fr-FR" sz="2000" dirty="0" smtClean="0"/>
              <a:t>    if (m == </a:t>
            </a:r>
            <a:r>
              <a:rPr lang="fr-FR" sz="2000" dirty="0" err="1" smtClean="0"/>
              <a:t>Mois.Aout</a:t>
            </a:r>
            <a:r>
              <a:rPr lang="fr-FR" sz="2000" dirty="0" smtClean="0"/>
              <a:t>) { . . . travail . . . }</a:t>
            </a:r>
            <a:endParaRPr lang="fr-FR" sz="2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0264"/>
            <a:ext cx="8229600" cy="1143000"/>
          </a:xfrm>
        </p:spPr>
        <p:txBody>
          <a:bodyPr/>
          <a:lstStyle/>
          <a:p>
            <a:endParaRPr lang="fr-FR" dirty="0"/>
          </a:p>
        </p:txBody>
      </p:sp>
      <p:sp>
        <p:nvSpPr>
          <p:cNvPr id="3" name="Espace réservé du contenu 2"/>
          <p:cNvSpPr>
            <a:spLocks noGrp="1"/>
          </p:cNvSpPr>
          <p:nvPr>
            <p:ph idx="1"/>
          </p:nvPr>
        </p:nvSpPr>
        <p:spPr>
          <a:xfrm>
            <a:off x="457200" y="1168152"/>
            <a:ext cx="8229600" cy="4997152"/>
          </a:xfrm>
        </p:spPr>
        <p:txBody>
          <a:bodyPr>
            <a:noAutofit/>
          </a:bodyPr>
          <a:lstStyle/>
          <a:p>
            <a:pPr>
              <a:buFont typeface="Wingdings" pitchFamily="2" charset="2"/>
              <a:buChar char="§"/>
            </a:pPr>
            <a:r>
              <a:rPr lang="fr-FR" sz="1800" b="1" dirty="0" smtClean="0"/>
              <a:t>Projection d’union et définition de type</a:t>
            </a:r>
          </a:p>
          <a:p>
            <a:pPr>
              <a:buNone/>
            </a:pPr>
            <a:r>
              <a:rPr lang="fr-FR" sz="1800" dirty="0" smtClean="0"/>
              <a:t>Une union IDL est projetée en une classe finale Java avec :</a:t>
            </a:r>
          </a:p>
          <a:p>
            <a:pPr>
              <a:buNone/>
            </a:pPr>
            <a:endParaRPr lang="fr-FR" sz="1800" dirty="0" smtClean="0"/>
          </a:p>
          <a:p>
            <a:r>
              <a:rPr lang="fr-FR" sz="1800" dirty="0" smtClean="0"/>
              <a:t>un constructeur par défaut</a:t>
            </a:r>
          </a:p>
          <a:p>
            <a:r>
              <a:rPr lang="fr-FR" sz="1800" dirty="0" smtClean="0"/>
              <a:t>accès au discriminant</a:t>
            </a:r>
          </a:p>
          <a:p>
            <a:r>
              <a:rPr lang="fr-FR" sz="1800" dirty="0" smtClean="0"/>
              <a:t>accès à chaque champ</a:t>
            </a:r>
          </a:p>
          <a:p>
            <a:r>
              <a:rPr lang="fr-FR" sz="1800" dirty="0" smtClean="0"/>
              <a:t>affectation de chaque </a:t>
            </a:r>
            <a:r>
              <a:rPr lang="fr-FR" sz="1800" dirty="0" smtClean="0"/>
              <a:t>champ</a:t>
            </a:r>
            <a:endParaRPr lang="fr-FR" sz="1800" dirty="0" smtClean="0"/>
          </a:p>
          <a:p>
            <a:endParaRPr lang="fr-FR" sz="1800" dirty="0" smtClean="0"/>
          </a:p>
          <a:p>
            <a:endParaRPr lang="fr-FR" sz="1800" b="1"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r>
              <a:rPr lang="fr-FR" sz="1400" dirty="0" smtClean="0"/>
              <a:t>// OMG IDL</a:t>
            </a:r>
          </a:p>
          <a:p>
            <a:pPr>
              <a:buNone/>
            </a:pPr>
            <a:r>
              <a:rPr lang="fr-FR" sz="1400" dirty="0" smtClean="0"/>
              <a:t>union </a:t>
            </a:r>
            <a:r>
              <a:rPr lang="fr-FR" sz="1400" b="1" dirty="0" err="1" smtClean="0"/>
              <a:t>DateMultiFormat</a:t>
            </a:r>
            <a:r>
              <a:rPr lang="fr-FR" sz="1400" b="1" dirty="0" smtClean="0"/>
              <a:t> </a:t>
            </a:r>
            <a:r>
              <a:rPr lang="fr-FR" sz="1400" dirty="0" err="1" smtClean="0"/>
              <a:t>switch</a:t>
            </a:r>
            <a:r>
              <a:rPr lang="fr-FR" sz="1400" dirty="0" smtClean="0"/>
              <a:t>(</a:t>
            </a:r>
            <a:r>
              <a:rPr lang="fr-FR" sz="1400" dirty="0" err="1" smtClean="0"/>
              <a:t>unsigned</a:t>
            </a:r>
            <a:r>
              <a:rPr lang="fr-FR" sz="1400" dirty="0" smtClean="0"/>
              <a:t> short) {</a:t>
            </a:r>
          </a:p>
          <a:p>
            <a:pPr>
              <a:buNone/>
            </a:pPr>
            <a:r>
              <a:rPr lang="fr-FR" sz="1400" dirty="0" smtClean="0"/>
              <a:t>       case 0:</a:t>
            </a:r>
          </a:p>
          <a:p>
            <a:pPr>
              <a:buNone/>
            </a:pPr>
            <a:r>
              <a:rPr lang="fr-FR" sz="1400" dirty="0" smtClean="0"/>
              <a:t>        string chaine;</a:t>
            </a:r>
          </a:p>
          <a:p>
            <a:pPr>
              <a:buNone/>
            </a:pPr>
            <a:r>
              <a:rPr lang="fr-FR" sz="1400" dirty="0" smtClean="0"/>
              <a:t>       case 1:</a:t>
            </a:r>
          </a:p>
          <a:p>
            <a:pPr>
              <a:buNone/>
            </a:pPr>
            <a:r>
              <a:rPr lang="fr-FR" sz="1400" dirty="0" smtClean="0"/>
              <a:t>           Jour </a:t>
            </a:r>
            <a:r>
              <a:rPr lang="fr-FR" sz="1400" dirty="0" err="1" smtClean="0"/>
              <a:t>nombreDeJours</a:t>
            </a:r>
            <a:r>
              <a:rPr lang="fr-FR" sz="1400" dirty="0" smtClean="0"/>
              <a:t>;</a:t>
            </a:r>
          </a:p>
          <a:p>
            <a:pPr>
              <a:buNone/>
            </a:pPr>
            <a:r>
              <a:rPr lang="fr-FR" sz="1400" dirty="0" smtClean="0"/>
              <a:t>       default:</a:t>
            </a:r>
          </a:p>
          <a:p>
            <a:pPr>
              <a:buNone/>
            </a:pPr>
            <a:r>
              <a:rPr lang="fr-FR" sz="1400" dirty="0" smtClean="0"/>
              <a:t>           Date </a:t>
            </a:r>
            <a:r>
              <a:rPr lang="fr-FR" sz="1400" dirty="0" err="1" smtClean="0"/>
              <a:t>date</a:t>
            </a:r>
            <a:r>
              <a:rPr lang="fr-FR" sz="1400" dirty="0" smtClean="0"/>
              <a:t>;</a:t>
            </a:r>
          </a:p>
          <a:p>
            <a:pPr>
              <a:buNone/>
            </a:pPr>
            <a:r>
              <a:rPr lang="fr-FR" sz="1400" dirty="0" smtClean="0"/>
              <a:t>       };</a:t>
            </a:r>
          </a:p>
          <a:p>
            <a:pPr>
              <a:buNone/>
            </a:pPr>
            <a:r>
              <a:rPr lang="fr-FR" sz="1400" dirty="0" smtClean="0"/>
              <a:t>// Java</a:t>
            </a:r>
          </a:p>
          <a:p>
            <a:pPr>
              <a:buNone/>
            </a:pPr>
            <a:r>
              <a:rPr lang="fr-FR" sz="1400" dirty="0" smtClean="0"/>
              <a:t>         public final class </a:t>
            </a:r>
            <a:r>
              <a:rPr lang="fr-FR" sz="1400" b="1" dirty="0" err="1" smtClean="0"/>
              <a:t>DateMultiFormat</a:t>
            </a:r>
            <a:r>
              <a:rPr lang="fr-FR" sz="1400" b="1" dirty="0" smtClean="0"/>
              <a:t> </a:t>
            </a:r>
            <a:r>
              <a:rPr lang="fr-FR" sz="1400" dirty="0" smtClean="0"/>
              <a:t>{</a:t>
            </a:r>
          </a:p>
          <a:p>
            <a:pPr>
              <a:buNone/>
            </a:pPr>
            <a:r>
              <a:rPr lang="fr-FR" sz="1400" dirty="0" smtClean="0"/>
              <a:t>        public </a:t>
            </a:r>
            <a:r>
              <a:rPr lang="fr-FR" sz="1400" b="1" dirty="0" err="1" smtClean="0"/>
              <a:t>DataMultiFormat</a:t>
            </a:r>
            <a:r>
              <a:rPr lang="fr-FR" sz="1400" dirty="0" smtClean="0"/>
              <a:t>() { . . . }</a:t>
            </a:r>
          </a:p>
          <a:p>
            <a:pPr>
              <a:buNone/>
            </a:pPr>
            <a:r>
              <a:rPr lang="fr-FR" sz="1400" dirty="0" smtClean="0"/>
              <a:t>        public short </a:t>
            </a:r>
            <a:r>
              <a:rPr lang="fr-FR" sz="1400" b="1" dirty="0" err="1" smtClean="0"/>
              <a:t>discriminator</a:t>
            </a:r>
            <a:r>
              <a:rPr lang="fr-FR" sz="1400" dirty="0" smtClean="0"/>
              <a:t>() { . . . }</a:t>
            </a:r>
          </a:p>
          <a:p>
            <a:pPr>
              <a:buNone/>
            </a:pPr>
            <a:r>
              <a:rPr lang="fr-FR" sz="1400" dirty="0" smtClean="0"/>
              <a:t>         public String </a:t>
            </a:r>
            <a:r>
              <a:rPr lang="fr-FR" sz="1400" b="1" dirty="0" smtClean="0"/>
              <a:t>chaine</a:t>
            </a:r>
            <a:r>
              <a:rPr lang="fr-FR" sz="1400" dirty="0" smtClean="0"/>
              <a:t>() { . . . }</a:t>
            </a:r>
          </a:p>
          <a:p>
            <a:pPr>
              <a:buNone/>
            </a:pPr>
            <a:r>
              <a:rPr lang="fr-FR" sz="1400" dirty="0" smtClean="0"/>
              <a:t>        public </a:t>
            </a:r>
            <a:r>
              <a:rPr lang="fr-FR" sz="1400" dirty="0" err="1" smtClean="0"/>
              <a:t>void</a:t>
            </a:r>
            <a:r>
              <a:rPr lang="fr-FR" sz="1400" dirty="0" smtClean="0"/>
              <a:t> </a:t>
            </a:r>
            <a:r>
              <a:rPr lang="fr-FR" sz="1400" b="1" dirty="0" smtClean="0"/>
              <a:t>chaine</a:t>
            </a:r>
            <a:r>
              <a:rPr lang="fr-FR" sz="1400" dirty="0" smtClean="0"/>
              <a:t>(String v) { . . . }</a:t>
            </a:r>
          </a:p>
          <a:p>
            <a:pPr>
              <a:buNone/>
            </a:pPr>
            <a:r>
              <a:rPr lang="fr-FR" sz="1400" dirty="0" smtClean="0"/>
              <a:t>        public short </a:t>
            </a:r>
            <a:r>
              <a:rPr lang="fr-FR" sz="1400" b="1" dirty="0" err="1" smtClean="0"/>
              <a:t>nombreDeJours</a:t>
            </a:r>
            <a:r>
              <a:rPr lang="fr-FR" sz="1400" dirty="0" smtClean="0"/>
              <a:t>() { . . . }</a:t>
            </a:r>
          </a:p>
          <a:p>
            <a:pPr>
              <a:buNone/>
            </a:pPr>
            <a:r>
              <a:rPr lang="fr-FR" sz="1400" dirty="0" smtClean="0"/>
              <a:t>        public </a:t>
            </a:r>
            <a:r>
              <a:rPr lang="fr-FR" sz="1400" dirty="0" err="1" smtClean="0"/>
              <a:t>void</a:t>
            </a:r>
            <a:r>
              <a:rPr lang="fr-FR" sz="1400" dirty="0" smtClean="0"/>
              <a:t> </a:t>
            </a:r>
            <a:r>
              <a:rPr lang="fr-FR" sz="1400" b="1" dirty="0" err="1" smtClean="0"/>
              <a:t>nombreDeJours</a:t>
            </a:r>
            <a:r>
              <a:rPr lang="fr-FR" sz="1400" dirty="0" smtClean="0"/>
              <a:t>(short v) { . . . }</a:t>
            </a:r>
          </a:p>
          <a:p>
            <a:pPr>
              <a:buNone/>
            </a:pPr>
            <a:r>
              <a:rPr lang="fr-FR" sz="1400" dirty="0" smtClean="0"/>
              <a:t>        public Date </a:t>
            </a:r>
            <a:r>
              <a:rPr lang="fr-FR" sz="1400" b="1" dirty="0" err="1" smtClean="0"/>
              <a:t>date</a:t>
            </a:r>
            <a:r>
              <a:rPr lang="fr-FR" sz="1400" dirty="0" smtClean="0"/>
              <a:t>() { . . . }</a:t>
            </a:r>
          </a:p>
          <a:p>
            <a:pPr>
              <a:buNone/>
            </a:pPr>
            <a:r>
              <a:rPr lang="fr-FR" sz="1400" dirty="0" smtClean="0"/>
              <a:t>         public </a:t>
            </a:r>
            <a:r>
              <a:rPr lang="fr-FR" sz="1400" dirty="0" err="1" smtClean="0"/>
              <a:t>void</a:t>
            </a:r>
            <a:r>
              <a:rPr lang="fr-FR" sz="1400" dirty="0" smtClean="0"/>
              <a:t> </a:t>
            </a:r>
            <a:r>
              <a:rPr lang="fr-FR" sz="1400" b="1" dirty="0" smtClean="0"/>
              <a:t>date</a:t>
            </a:r>
            <a:r>
              <a:rPr lang="fr-FR" sz="1400" dirty="0" smtClean="0"/>
              <a:t>(Date d) { . . . }</a:t>
            </a:r>
          </a:p>
          <a:p>
            <a:pPr>
              <a:buNone/>
            </a:pPr>
            <a:r>
              <a:rPr lang="fr-FR" sz="1400" dirty="0" smtClean="0"/>
              <a:t>     }</a:t>
            </a:r>
          </a:p>
          <a:p>
            <a:endParaRPr lang="fr-FR" sz="14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2400" dirty="0" err="1" smtClean="0"/>
              <a:t>DateMultiFormat</a:t>
            </a:r>
            <a:r>
              <a:rPr lang="fr-FR" sz="2400" dirty="0" smtClean="0"/>
              <a:t> d = new </a:t>
            </a:r>
            <a:r>
              <a:rPr lang="fr-FR" sz="2400" dirty="0" err="1" smtClean="0"/>
              <a:t>DateMultiFormat</a:t>
            </a:r>
            <a:r>
              <a:rPr lang="fr-FR" sz="2400" dirty="0" smtClean="0"/>
              <a:t>();</a:t>
            </a:r>
          </a:p>
          <a:p>
            <a:pPr>
              <a:buNone/>
            </a:pPr>
            <a:r>
              <a:rPr lang="fr-FR" sz="2400" dirty="0" smtClean="0"/>
              <a:t>if </a:t>
            </a:r>
            <a:r>
              <a:rPr lang="fr-FR" sz="2400" dirty="0" smtClean="0"/>
              <a:t>(</a:t>
            </a:r>
            <a:r>
              <a:rPr lang="fr-FR" sz="2400" dirty="0" err="1" smtClean="0"/>
              <a:t>d.discriminator</a:t>
            </a:r>
            <a:r>
              <a:rPr lang="fr-FR" sz="2400" dirty="0" smtClean="0"/>
              <a:t>() </a:t>
            </a:r>
            <a:r>
              <a:rPr lang="fr-FR" sz="2400" dirty="0" smtClean="0"/>
              <a:t>= </a:t>
            </a:r>
            <a:r>
              <a:rPr lang="fr-FR" sz="2400" dirty="0" smtClean="0"/>
              <a:t>0) </a:t>
            </a:r>
            <a:endParaRPr lang="fr-FR" sz="2400" dirty="0" smtClean="0"/>
          </a:p>
          <a:p>
            <a:pPr>
              <a:buNone/>
            </a:pPr>
            <a:r>
              <a:rPr lang="fr-FR" sz="2400" dirty="0" smtClean="0"/>
              <a:t>{</a:t>
            </a:r>
          </a:p>
          <a:p>
            <a:pPr>
              <a:buNone/>
            </a:pPr>
            <a:r>
              <a:rPr lang="fr-FR" sz="2400" dirty="0" err="1" smtClean="0"/>
              <a:t>d.chaine</a:t>
            </a:r>
            <a:r>
              <a:rPr lang="fr-FR" sz="2400" dirty="0" smtClean="0"/>
              <a:t>(«  Hello World! »);</a:t>
            </a:r>
          </a:p>
          <a:p>
            <a:pPr>
              <a:buNone/>
            </a:pPr>
            <a:r>
              <a:rPr lang="fr-FR" sz="2400" dirty="0" smtClean="0"/>
              <a:t>String </a:t>
            </a:r>
            <a:r>
              <a:rPr lang="fr-FR" sz="2400" dirty="0" smtClean="0"/>
              <a:t>s = </a:t>
            </a:r>
            <a:r>
              <a:rPr lang="fr-FR" sz="2400" dirty="0" err="1" smtClean="0"/>
              <a:t>d.chaine</a:t>
            </a:r>
            <a:r>
              <a:rPr lang="fr-FR" sz="2400" dirty="0" smtClean="0"/>
              <a:t>(); </a:t>
            </a:r>
            <a:endParaRPr lang="fr-FR" sz="2400" dirty="0" smtClean="0"/>
          </a:p>
          <a:p>
            <a:pPr>
              <a:buNone/>
            </a:pPr>
            <a:r>
              <a:rPr lang="fr-FR" sz="2400" dirty="0" smtClean="0"/>
              <a:t>Date </a:t>
            </a:r>
            <a:r>
              <a:rPr lang="fr-FR" sz="2400" dirty="0" smtClean="0"/>
              <a:t>d1 = </a:t>
            </a:r>
            <a:r>
              <a:rPr lang="fr-FR" sz="2400" dirty="0" err="1" smtClean="0"/>
              <a:t>d.date</a:t>
            </a:r>
            <a:r>
              <a:rPr lang="fr-FR" sz="2400" dirty="0" smtClean="0"/>
              <a:t>(); // provoque CORBA::</a:t>
            </a:r>
            <a:r>
              <a:rPr lang="fr-FR" sz="2400" dirty="0" smtClean="0"/>
              <a:t>BAD_OPERATION</a:t>
            </a:r>
          </a:p>
          <a:p>
            <a:pPr>
              <a:buNone/>
            </a:pPr>
            <a:r>
              <a:rPr lang="fr-FR" sz="2400" dirty="0" smtClean="0"/>
              <a:t>}</a:t>
            </a:r>
            <a:endParaRPr lang="fr-F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 Management Architecture</a:t>
            </a:r>
            <a:endParaRPr lang="fr-FR" dirty="0"/>
          </a:p>
        </p:txBody>
      </p:sp>
      <p:sp>
        <p:nvSpPr>
          <p:cNvPr id="3" name="Espace réservé du contenu 2"/>
          <p:cNvSpPr>
            <a:spLocks noGrp="1"/>
          </p:cNvSpPr>
          <p:nvPr>
            <p:ph idx="1"/>
          </p:nvPr>
        </p:nvSpPr>
        <p:spPr/>
        <p:txBody>
          <a:bodyPr>
            <a:normAutofit/>
          </a:bodyPr>
          <a:lstStyle/>
          <a:p>
            <a:r>
              <a:rPr lang="fr-FR" dirty="0" smtClean="0"/>
              <a:t>L’OMA (</a:t>
            </a:r>
            <a:r>
              <a:rPr lang="fr-FR" i="1" dirty="0" smtClean="0"/>
              <a:t>Object Management Architecture) est une architecture globale dans </a:t>
            </a:r>
            <a:r>
              <a:rPr lang="fr-FR" dirty="0" smtClean="0"/>
              <a:t>laquelle sont incluses toutes les technologies préconisées par l’OMG. Elle ne fait qu’identifier les composants essentiels d’une architecture distribuée, mais n’en précise ni le mode de fonctionnement, ni les caractéristiques.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Font typeface="Wingdings" pitchFamily="2" charset="2"/>
              <a:buChar char="ü"/>
            </a:pPr>
            <a:r>
              <a:rPr lang="fr-FR" sz="2000" b="1" dirty="0" err="1" smtClean="0"/>
              <a:t>Typedef</a:t>
            </a:r>
            <a:r>
              <a:rPr lang="fr-FR" sz="2000" b="1" dirty="0" smtClean="0"/>
              <a:t> </a:t>
            </a:r>
            <a:r>
              <a:rPr lang="fr-FR" sz="2000" dirty="0" smtClean="0"/>
              <a:t>OMG IDL=&gt; remplacé par le type </a:t>
            </a:r>
            <a:r>
              <a:rPr lang="fr-FR" sz="2000" dirty="0" err="1" smtClean="0"/>
              <a:t>aliasé</a:t>
            </a:r>
            <a:endParaRPr lang="fr-FR" sz="2000" dirty="0" smtClean="0"/>
          </a:p>
          <a:p>
            <a:pPr indent="377825">
              <a:buNone/>
            </a:pPr>
            <a:r>
              <a:rPr lang="fr-FR" sz="2000" dirty="0" smtClean="0"/>
              <a:t>// OMG IDL</a:t>
            </a:r>
          </a:p>
          <a:p>
            <a:pPr indent="377825">
              <a:buNone/>
            </a:pPr>
            <a:r>
              <a:rPr lang="fr-FR" sz="2000" dirty="0" err="1" smtClean="0"/>
              <a:t>Typedef</a:t>
            </a:r>
            <a:r>
              <a:rPr lang="fr-FR" sz="2000" dirty="0" smtClean="0"/>
              <a:t> </a:t>
            </a:r>
            <a:r>
              <a:rPr lang="fr-FR" sz="2000" dirty="0" err="1" smtClean="0"/>
              <a:t>int</a:t>
            </a:r>
            <a:r>
              <a:rPr lang="fr-FR" sz="2000" dirty="0" smtClean="0"/>
              <a:t> </a:t>
            </a:r>
            <a:r>
              <a:rPr lang="fr-FR" sz="2000" dirty="0" err="1" smtClean="0"/>
              <a:t>Duration</a:t>
            </a:r>
            <a:r>
              <a:rPr lang="fr-FR" sz="2000" dirty="0" smtClean="0"/>
              <a:t>;</a:t>
            </a:r>
          </a:p>
          <a:p>
            <a:pPr indent="377825">
              <a:buNone/>
            </a:pPr>
            <a:r>
              <a:rPr lang="fr-FR" sz="2000" dirty="0" err="1" smtClean="0"/>
              <a:t>Struct</a:t>
            </a:r>
            <a:r>
              <a:rPr lang="fr-FR" sz="2000" dirty="0" smtClean="0"/>
              <a:t> Animal {</a:t>
            </a:r>
          </a:p>
          <a:p>
            <a:pPr indent="377825">
              <a:buNone/>
            </a:pPr>
            <a:r>
              <a:rPr lang="fr-FR" sz="2000" dirty="0" err="1" smtClean="0"/>
              <a:t>Duration</a:t>
            </a:r>
            <a:r>
              <a:rPr lang="fr-FR" sz="2000" dirty="0" smtClean="0"/>
              <a:t> Age;</a:t>
            </a:r>
          </a:p>
          <a:p>
            <a:pPr indent="377825">
              <a:buNone/>
            </a:pPr>
            <a:r>
              <a:rPr lang="fr-FR" sz="2000" dirty="0" smtClean="0"/>
              <a:t>};</a:t>
            </a:r>
          </a:p>
          <a:p>
            <a:pPr indent="377825">
              <a:buNone/>
            </a:pPr>
            <a:r>
              <a:rPr lang="fr-FR" sz="2000" dirty="0" smtClean="0"/>
              <a:t>// Java</a:t>
            </a:r>
          </a:p>
          <a:p>
            <a:pPr indent="377825">
              <a:buNone/>
            </a:pPr>
            <a:r>
              <a:rPr lang="fr-FR" sz="2000" dirty="0" smtClean="0"/>
              <a:t>public final class Animal {</a:t>
            </a:r>
          </a:p>
          <a:p>
            <a:pPr indent="377825">
              <a:buNone/>
            </a:pPr>
            <a:r>
              <a:rPr lang="fr-FR" sz="2000" dirty="0" smtClean="0"/>
              <a:t>public </a:t>
            </a:r>
            <a:r>
              <a:rPr lang="fr-FR" sz="2000" dirty="0" err="1" smtClean="0"/>
              <a:t>int</a:t>
            </a:r>
            <a:r>
              <a:rPr lang="fr-FR" sz="2000" dirty="0" smtClean="0"/>
              <a:t> Age;</a:t>
            </a:r>
          </a:p>
          <a:p>
            <a:pPr indent="377825">
              <a:buNone/>
            </a:pPr>
            <a:r>
              <a:rPr lang="fr-FR" sz="2000" dirty="0" smtClean="0"/>
              <a:t>public Animal (</a:t>
            </a:r>
            <a:r>
              <a:rPr lang="fr-FR" sz="2000" dirty="0" err="1" smtClean="0"/>
              <a:t>int</a:t>
            </a:r>
            <a:r>
              <a:rPr lang="fr-FR" sz="2000" dirty="0" smtClean="0"/>
              <a:t> Age) {…};</a:t>
            </a:r>
          </a:p>
          <a:p>
            <a:pPr indent="377825">
              <a:buNone/>
            </a:pPr>
            <a:r>
              <a:rPr lang="fr-FR" sz="2000" dirty="0" smtClean="0"/>
              <a:t>};</a:t>
            </a:r>
            <a:endParaRPr lang="fr-FR" sz="20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600201"/>
            <a:ext cx="8229600" cy="3484984"/>
          </a:xfrm>
        </p:spPr>
        <p:txBody>
          <a:bodyPr>
            <a:noAutofit/>
          </a:bodyPr>
          <a:lstStyle/>
          <a:p>
            <a:pPr>
              <a:buFont typeface="Wingdings" pitchFamily="2" charset="2"/>
              <a:buChar char="§"/>
            </a:pPr>
            <a:r>
              <a:rPr lang="fr-FR" sz="1800" b="1" dirty="0" smtClean="0"/>
              <a:t>Projection de constante et exception</a:t>
            </a:r>
          </a:p>
          <a:p>
            <a:pPr>
              <a:buFontTx/>
              <a:buChar char="-"/>
            </a:pPr>
            <a:r>
              <a:rPr lang="fr-FR" sz="1800" b="1" dirty="0" smtClean="0"/>
              <a:t>constante définit dans  une interface: mappée sous forme d’attribut </a:t>
            </a:r>
            <a:r>
              <a:rPr lang="fr-FR" sz="1800" b="1" dirty="0" err="1" smtClean="0"/>
              <a:t>static</a:t>
            </a:r>
            <a:r>
              <a:rPr lang="fr-FR" sz="1800" b="1" dirty="0" smtClean="0"/>
              <a:t>, public et final</a:t>
            </a:r>
          </a:p>
          <a:p>
            <a:pPr>
              <a:buFontTx/>
              <a:buChar char="-"/>
            </a:pPr>
            <a:endParaRPr lang="fr-FR" sz="1800" b="1" dirty="0" smtClean="0"/>
          </a:p>
          <a:p>
            <a:pPr>
              <a:buFontTx/>
              <a:buChar char="-"/>
            </a:pPr>
            <a:endParaRPr lang="fr-FR" sz="1800" b="1" dirty="0" smtClean="0"/>
          </a:p>
          <a:p>
            <a:pPr>
              <a:buFontTx/>
              <a:buChar char="-"/>
            </a:pPr>
            <a:endParaRPr lang="fr-FR" sz="1800" b="1" dirty="0" smtClean="0"/>
          </a:p>
          <a:p>
            <a:pPr>
              <a:buFontTx/>
              <a:buChar char="-"/>
            </a:pPr>
            <a:endParaRPr lang="fr-FR" sz="1800" b="1" dirty="0" smtClean="0"/>
          </a:p>
          <a:p>
            <a:pPr>
              <a:buFontTx/>
              <a:buChar char="-"/>
            </a:pPr>
            <a:endParaRPr lang="fr-FR" sz="1800" b="1" dirty="0" smtClean="0"/>
          </a:p>
          <a:p>
            <a:pPr>
              <a:buFontTx/>
              <a:buChar char="-"/>
            </a:pPr>
            <a:r>
              <a:rPr lang="fr-FR" sz="1800" b="1" dirty="0" smtClean="0"/>
              <a:t>constante définit en dehors d’une interface: mappée sous  la forme d’une interface qui contient un attribut </a:t>
            </a:r>
            <a:r>
              <a:rPr lang="fr-FR" sz="1800" b="1" dirty="0" err="1" smtClean="0"/>
              <a:t>static</a:t>
            </a:r>
            <a:r>
              <a:rPr lang="fr-FR" sz="1800" b="1" dirty="0" smtClean="0"/>
              <a:t>, public et final</a:t>
            </a:r>
          </a:p>
          <a:p>
            <a:pPr>
              <a:buFontTx/>
              <a:buChar char="-"/>
            </a:pPr>
            <a:endParaRPr lang="fr-FR" sz="1800" b="1" dirty="0" smtClean="0"/>
          </a:p>
        </p:txBody>
      </p:sp>
      <p:pic>
        <p:nvPicPr>
          <p:cNvPr id="1026" name="Picture 2"/>
          <p:cNvPicPr>
            <a:picLocks noChangeAspect="1" noChangeArrowheads="1"/>
          </p:cNvPicPr>
          <p:nvPr/>
        </p:nvPicPr>
        <p:blipFill>
          <a:blip r:embed="rId2" cstate="print"/>
          <a:srcRect/>
          <a:stretch>
            <a:fillRect/>
          </a:stretch>
        </p:blipFill>
        <p:spPr bwMode="auto">
          <a:xfrm>
            <a:off x="1438275" y="2636912"/>
            <a:ext cx="6267450" cy="914400"/>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1243013" y="5125938"/>
            <a:ext cx="6657975" cy="895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00200"/>
            <a:ext cx="8507288" cy="4525963"/>
          </a:xfrm>
        </p:spPr>
        <p:txBody>
          <a:bodyPr>
            <a:normAutofit/>
          </a:bodyPr>
          <a:lstStyle/>
          <a:p>
            <a:pPr>
              <a:buFont typeface="Wingdings" pitchFamily="2" charset="2"/>
              <a:buChar char="ü"/>
            </a:pPr>
            <a:r>
              <a:rPr lang="fr-FR" sz="2000" b="1" dirty="0" smtClean="0"/>
              <a:t>Exception </a:t>
            </a:r>
            <a:r>
              <a:rPr lang="fr-FR" sz="2000" dirty="0" smtClean="0"/>
              <a:t>OMG IDL=&gt; classe Java</a:t>
            </a:r>
          </a:p>
          <a:p>
            <a:pPr indent="377825">
              <a:buNone/>
            </a:pPr>
            <a:r>
              <a:rPr lang="fr-FR" sz="2000" dirty="0" smtClean="0"/>
              <a:t>// OMG IDL</a:t>
            </a:r>
          </a:p>
          <a:p>
            <a:pPr indent="377825">
              <a:buNone/>
            </a:pPr>
            <a:r>
              <a:rPr lang="fr-FR" sz="2000" dirty="0" smtClean="0"/>
              <a:t>exception </a:t>
            </a:r>
            <a:r>
              <a:rPr lang="fr-FR" sz="2000" dirty="0" err="1" smtClean="0"/>
              <a:t>Error</a:t>
            </a:r>
            <a:r>
              <a:rPr lang="fr-FR" sz="2000" dirty="0" smtClean="0"/>
              <a:t>{</a:t>
            </a:r>
          </a:p>
          <a:p>
            <a:pPr indent="377825">
              <a:buNone/>
            </a:pPr>
            <a:r>
              <a:rPr lang="fr-FR" sz="2000" dirty="0" smtClean="0"/>
              <a:t>long Code;</a:t>
            </a:r>
          </a:p>
          <a:p>
            <a:pPr indent="377825">
              <a:buNone/>
            </a:pPr>
            <a:r>
              <a:rPr lang="fr-FR" sz="2000" dirty="0" smtClean="0"/>
              <a:t>};</a:t>
            </a:r>
          </a:p>
          <a:p>
            <a:pPr indent="377825">
              <a:buNone/>
            </a:pPr>
            <a:r>
              <a:rPr lang="fr-FR" sz="2000" dirty="0" smtClean="0"/>
              <a:t>// Java</a:t>
            </a:r>
          </a:p>
          <a:p>
            <a:pPr indent="377825">
              <a:buNone/>
            </a:pPr>
            <a:r>
              <a:rPr lang="fr-FR" sz="2000" dirty="0" smtClean="0"/>
              <a:t>public final class </a:t>
            </a:r>
            <a:r>
              <a:rPr lang="fr-FR" sz="2000" dirty="0" err="1" smtClean="0"/>
              <a:t>Error</a:t>
            </a:r>
            <a:r>
              <a:rPr lang="fr-FR" sz="2000" dirty="0" smtClean="0"/>
              <a:t> </a:t>
            </a:r>
            <a:r>
              <a:rPr lang="fr-FR" sz="2000" dirty="0" err="1" smtClean="0"/>
              <a:t>extends</a:t>
            </a:r>
            <a:r>
              <a:rPr lang="fr-FR" sz="2000" dirty="0" smtClean="0"/>
              <a:t> org.omg.CORBA.UserException {</a:t>
            </a:r>
          </a:p>
          <a:p>
            <a:pPr indent="377825">
              <a:buNone/>
            </a:pPr>
            <a:r>
              <a:rPr lang="fr-FR" sz="2000" dirty="0" smtClean="0"/>
              <a:t>public </a:t>
            </a:r>
            <a:r>
              <a:rPr lang="fr-FR" sz="2000" dirty="0" err="1" smtClean="0"/>
              <a:t>int</a:t>
            </a:r>
            <a:r>
              <a:rPr lang="fr-FR" sz="2000" dirty="0" smtClean="0"/>
              <a:t> Code;</a:t>
            </a:r>
          </a:p>
          <a:p>
            <a:pPr indent="377825">
              <a:buNone/>
            </a:pPr>
            <a:r>
              <a:rPr lang="fr-FR" sz="2000" dirty="0" smtClean="0"/>
              <a:t>public </a:t>
            </a:r>
            <a:r>
              <a:rPr lang="fr-FR" sz="2000" dirty="0" err="1" smtClean="0"/>
              <a:t>Error</a:t>
            </a:r>
            <a:r>
              <a:rPr lang="fr-FR" sz="2000" dirty="0" smtClean="0"/>
              <a:t>(){…};</a:t>
            </a:r>
          </a:p>
          <a:p>
            <a:pPr indent="377825">
              <a:buNone/>
            </a:pPr>
            <a:r>
              <a:rPr lang="fr-FR" sz="2000" dirty="0" smtClean="0"/>
              <a:t>public </a:t>
            </a:r>
            <a:r>
              <a:rPr lang="fr-FR" sz="2000" dirty="0" err="1" smtClean="0"/>
              <a:t>Error</a:t>
            </a:r>
            <a:r>
              <a:rPr lang="fr-FR" sz="2000" dirty="0" smtClean="0"/>
              <a:t>(</a:t>
            </a:r>
            <a:r>
              <a:rPr lang="fr-FR" sz="2000" dirty="0" err="1" smtClean="0"/>
              <a:t>int</a:t>
            </a:r>
            <a:r>
              <a:rPr lang="fr-FR" sz="2000" dirty="0" smtClean="0"/>
              <a:t> Code){…};</a:t>
            </a:r>
          </a:p>
          <a:p>
            <a:pPr indent="377825">
              <a:buNone/>
            </a:pPr>
            <a:r>
              <a:rPr lang="fr-FR" sz="2000" dirty="0" smtClean="0"/>
              <a:t>};</a:t>
            </a:r>
            <a:endParaRPr lang="fr-FR" sz="20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55000" lnSpcReduction="20000"/>
          </a:bodyPr>
          <a:lstStyle/>
          <a:p>
            <a:pPr>
              <a:buFont typeface="Wingdings" pitchFamily="2" charset="2"/>
              <a:buChar char="§"/>
            </a:pPr>
            <a:r>
              <a:rPr lang="fr-FR" b="1" dirty="0" smtClean="0"/>
              <a:t>Projection d’attribut</a:t>
            </a:r>
          </a:p>
          <a:p>
            <a:pPr>
              <a:buNone/>
            </a:pPr>
            <a:r>
              <a:rPr lang="fr-FR" b="1" dirty="0" smtClean="0"/>
              <a:t>       </a:t>
            </a:r>
            <a:r>
              <a:rPr lang="fr-FR" b="1" dirty="0" err="1" smtClean="0"/>
              <a:t>attributOMG</a:t>
            </a:r>
            <a:r>
              <a:rPr lang="fr-FR" b="1" dirty="0" smtClean="0"/>
              <a:t> IDL=&gt; getter/setter Java</a:t>
            </a:r>
          </a:p>
          <a:p>
            <a:pPr>
              <a:buNone/>
            </a:pPr>
            <a:r>
              <a:rPr lang="fr-FR" dirty="0" smtClean="0"/>
              <a:t> // OMG IDL</a:t>
            </a:r>
          </a:p>
          <a:p>
            <a:pPr>
              <a:buNone/>
            </a:pPr>
            <a:r>
              <a:rPr lang="fr-FR" dirty="0" smtClean="0"/>
              <a:t>      interface </a:t>
            </a:r>
            <a:r>
              <a:rPr lang="fr-FR" dirty="0" err="1" smtClean="0"/>
              <a:t>Account</a:t>
            </a:r>
            <a:r>
              <a:rPr lang="fr-FR" dirty="0" smtClean="0"/>
              <a:t>{</a:t>
            </a:r>
          </a:p>
          <a:p>
            <a:pPr>
              <a:buNone/>
            </a:pPr>
            <a:r>
              <a:rPr lang="fr-FR" dirty="0" smtClean="0"/>
              <a:t>      </a:t>
            </a:r>
            <a:r>
              <a:rPr lang="fr-FR" dirty="0" err="1" smtClean="0"/>
              <a:t>readonly</a:t>
            </a:r>
            <a:r>
              <a:rPr lang="fr-FR" dirty="0" smtClean="0"/>
              <a:t> </a:t>
            </a:r>
            <a:r>
              <a:rPr lang="fr-FR" dirty="0" err="1" smtClean="0"/>
              <a:t>attribute</a:t>
            </a:r>
            <a:r>
              <a:rPr lang="fr-FR" dirty="0" smtClean="0"/>
              <a:t> long Balance;</a:t>
            </a:r>
          </a:p>
          <a:p>
            <a:pPr>
              <a:buNone/>
            </a:pPr>
            <a:r>
              <a:rPr lang="fr-FR" dirty="0" smtClean="0"/>
              <a:t>       </a:t>
            </a:r>
            <a:r>
              <a:rPr lang="fr-FR" dirty="0" err="1" smtClean="0"/>
              <a:t>attribute</a:t>
            </a:r>
            <a:r>
              <a:rPr lang="fr-FR" dirty="0" smtClean="0"/>
              <a:t> </a:t>
            </a:r>
            <a:r>
              <a:rPr lang="fr-FR" dirty="0" smtClean="0"/>
              <a:t>string Name;</a:t>
            </a:r>
          </a:p>
          <a:p>
            <a:pPr>
              <a:buNone/>
            </a:pPr>
            <a:r>
              <a:rPr lang="fr-FR" dirty="0" smtClean="0"/>
              <a:t>      …</a:t>
            </a:r>
          </a:p>
          <a:p>
            <a:pPr>
              <a:buNone/>
            </a:pPr>
            <a:r>
              <a:rPr lang="fr-FR" dirty="0" smtClean="0"/>
              <a:t>      };</a:t>
            </a:r>
          </a:p>
          <a:p>
            <a:pPr>
              <a:buNone/>
            </a:pPr>
            <a:r>
              <a:rPr lang="fr-FR" dirty="0" smtClean="0"/>
              <a:t>      // Java</a:t>
            </a:r>
          </a:p>
          <a:p>
            <a:pPr>
              <a:buNone/>
            </a:pPr>
            <a:r>
              <a:rPr lang="fr-FR" dirty="0" smtClean="0"/>
              <a:t>     interface </a:t>
            </a:r>
            <a:r>
              <a:rPr lang="fr-FR" dirty="0" err="1" smtClean="0"/>
              <a:t>Account</a:t>
            </a:r>
            <a:r>
              <a:rPr lang="fr-FR" dirty="0" smtClean="0"/>
              <a:t>{</a:t>
            </a:r>
          </a:p>
          <a:p>
            <a:pPr>
              <a:buNone/>
            </a:pPr>
            <a:r>
              <a:rPr lang="fr-FR" dirty="0" smtClean="0"/>
              <a:t>     </a:t>
            </a:r>
            <a:r>
              <a:rPr lang="fr-FR" dirty="0" err="1" smtClean="0"/>
              <a:t>int</a:t>
            </a:r>
            <a:r>
              <a:rPr lang="fr-FR" dirty="0" smtClean="0"/>
              <a:t> Balance () {…};</a:t>
            </a:r>
          </a:p>
          <a:p>
            <a:pPr>
              <a:buNone/>
            </a:pPr>
            <a:r>
              <a:rPr lang="fr-FR" dirty="0" smtClean="0"/>
              <a:t>     </a:t>
            </a:r>
            <a:r>
              <a:rPr lang="fr-FR" dirty="0" err="1" smtClean="0"/>
              <a:t>void</a:t>
            </a:r>
            <a:r>
              <a:rPr lang="fr-FR" dirty="0" smtClean="0"/>
              <a:t> Name (string value) {…};</a:t>
            </a:r>
          </a:p>
          <a:p>
            <a:pPr>
              <a:buNone/>
            </a:pPr>
            <a:r>
              <a:rPr lang="fr-FR" dirty="0" smtClean="0"/>
              <a:t>     string Name () {…};</a:t>
            </a:r>
          </a:p>
          <a:p>
            <a:pPr>
              <a:buNone/>
            </a:pPr>
            <a:r>
              <a:rPr lang="fr-FR" dirty="0" smtClean="0"/>
              <a:t>    ….</a:t>
            </a:r>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62500" lnSpcReduction="20000"/>
          </a:bodyPr>
          <a:lstStyle/>
          <a:p>
            <a:r>
              <a:rPr lang="fr-FR" b="1" dirty="0" smtClean="0"/>
              <a:t>Projection d’opération</a:t>
            </a:r>
          </a:p>
          <a:p>
            <a:pPr>
              <a:buNone/>
            </a:pPr>
            <a:r>
              <a:rPr lang="fr-FR" b="1" dirty="0" smtClean="0"/>
              <a:t>     Opération OMG IDL=&gt; méthode Java</a:t>
            </a:r>
          </a:p>
          <a:p>
            <a:pPr>
              <a:buNone/>
            </a:pPr>
            <a:r>
              <a:rPr lang="fr-FR" dirty="0" smtClean="0"/>
              <a:t>     Mais paramètre Java passé par valeur …</a:t>
            </a:r>
          </a:p>
          <a:p>
            <a:pPr>
              <a:buNone/>
            </a:pPr>
            <a:r>
              <a:rPr lang="fr-FR" dirty="0" smtClean="0"/>
              <a:t>     // OMG IDL</a:t>
            </a:r>
          </a:p>
          <a:p>
            <a:pPr>
              <a:buNone/>
            </a:pPr>
            <a:r>
              <a:rPr lang="fr-FR" dirty="0" smtClean="0"/>
              <a:t>      long M (in T x, </a:t>
            </a:r>
            <a:r>
              <a:rPr lang="fr-FR" dirty="0" err="1" smtClean="0"/>
              <a:t>inout</a:t>
            </a:r>
            <a:r>
              <a:rPr lang="fr-FR" dirty="0" smtClean="0"/>
              <a:t> T y, out T z);</a:t>
            </a:r>
          </a:p>
          <a:p>
            <a:pPr>
              <a:buNone/>
            </a:pPr>
            <a:r>
              <a:rPr lang="fr-FR" dirty="0" smtClean="0"/>
              <a:t>     // Java</a:t>
            </a:r>
          </a:p>
          <a:p>
            <a:pPr>
              <a:buNone/>
            </a:pPr>
            <a:r>
              <a:rPr lang="en-US" dirty="0" smtClean="0"/>
              <a:t>    </a:t>
            </a:r>
            <a:r>
              <a:rPr lang="en-US" dirty="0" err="1" smtClean="0"/>
              <a:t>int</a:t>
            </a:r>
            <a:r>
              <a:rPr lang="en-US" dirty="0" smtClean="0"/>
              <a:t> M (T x, </a:t>
            </a:r>
            <a:r>
              <a:rPr lang="en-US" dirty="0" err="1" smtClean="0"/>
              <a:t>Tholder</a:t>
            </a:r>
            <a:r>
              <a:rPr lang="en-US" dirty="0" smtClean="0"/>
              <a:t> y, </a:t>
            </a:r>
            <a:r>
              <a:rPr lang="en-US" dirty="0" err="1" smtClean="0"/>
              <a:t>Tholder</a:t>
            </a:r>
            <a:r>
              <a:rPr lang="en-US" dirty="0" smtClean="0"/>
              <a:t> z) {…};</a:t>
            </a:r>
          </a:p>
          <a:p>
            <a:pPr>
              <a:buNone/>
            </a:pPr>
            <a:r>
              <a:rPr lang="fr-FR" dirty="0" smtClean="0"/>
              <a:t>    </a:t>
            </a:r>
            <a:r>
              <a:rPr lang="fr-FR" dirty="0" err="1" smtClean="0"/>
              <a:t>int</a:t>
            </a:r>
            <a:r>
              <a:rPr lang="fr-FR" dirty="0" smtClean="0"/>
              <a:t> x, a, b;</a:t>
            </a:r>
          </a:p>
          <a:p>
            <a:pPr>
              <a:buNone/>
            </a:pPr>
            <a:r>
              <a:rPr lang="fr-FR" dirty="0" smtClean="0"/>
              <a:t>              x=0;</a:t>
            </a:r>
          </a:p>
          <a:p>
            <a:pPr>
              <a:buNone/>
            </a:pPr>
            <a:r>
              <a:rPr lang="fr-FR" dirty="0" smtClean="0"/>
              <a:t>   </a:t>
            </a:r>
            <a:r>
              <a:rPr lang="fr-FR" dirty="0" err="1" smtClean="0"/>
              <a:t>intholder</a:t>
            </a:r>
            <a:r>
              <a:rPr lang="fr-FR" dirty="0" smtClean="0"/>
              <a:t> y = new </a:t>
            </a:r>
            <a:r>
              <a:rPr lang="fr-FR" dirty="0" err="1" smtClean="0"/>
              <a:t>intHolder</a:t>
            </a:r>
            <a:r>
              <a:rPr lang="fr-FR" dirty="0" smtClean="0"/>
              <a:t>(1024);</a:t>
            </a:r>
          </a:p>
          <a:p>
            <a:pPr>
              <a:buNone/>
            </a:pPr>
            <a:r>
              <a:rPr lang="fr-FR" dirty="0" smtClean="0"/>
              <a:t>   </a:t>
            </a:r>
            <a:r>
              <a:rPr lang="fr-FR" dirty="0" err="1" smtClean="0"/>
              <a:t>intholder</a:t>
            </a:r>
            <a:r>
              <a:rPr lang="fr-FR" dirty="0" smtClean="0"/>
              <a:t> z = new </a:t>
            </a:r>
            <a:r>
              <a:rPr lang="fr-FR" dirty="0" err="1" smtClean="0"/>
              <a:t>intHolder</a:t>
            </a:r>
            <a:r>
              <a:rPr lang="fr-FR" dirty="0" smtClean="0"/>
              <a:t>();</a:t>
            </a:r>
          </a:p>
          <a:p>
            <a:pPr>
              <a:buNone/>
            </a:pPr>
            <a:r>
              <a:rPr lang="fr-FR" dirty="0" smtClean="0"/>
              <a:t>   O.M (x, y, z);</a:t>
            </a:r>
          </a:p>
          <a:p>
            <a:pPr>
              <a:buNone/>
            </a:pPr>
            <a:r>
              <a:rPr lang="fr-FR" dirty="0" smtClean="0"/>
              <a:t>   a = </a:t>
            </a:r>
            <a:r>
              <a:rPr lang="fr-FR" dirty="0" err="1" smtClean="0"/>
              <a:t>y.value</a:t>
            </a:r>
            <a:r>
              <a:rPr lang="fr-FR" dirty="0" smtClean="0"/>
              <a:t>;</a:t>
            </a:r>
          </a:p>
          <a:p>
            <a:pPr>
              <a:buNone/>
            </a:pPr>
            <a:r>
              <a:rPr lang="fr-FR" dirty="0" smtClean="0"/>
              <a:t>   b = </a:t>
            </a:r>
            <a:r>
              <a:rPr lang="fr-FR" dirty="0" err="1" smtClean="0"/>
              <a:t>z.value</a:t>
            </a:r>
            <a:r>
              <a:rPr lang="fr-FR" dirty="0" smtClean="0"/>
              <a:t>;</a:t>
            </a:r>
            <a:endParaRPr lang="fr-FR" b="1"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b="1" dirty="0" smtClean="0"/>
              <a:t>class </a:t>
            </a:r>
            <a:r>
              <a:rPr lang="fr-FR" b="1" dirty="0" err="1" smtClean="0"/>
              <a:t>Holder</a:t>
            </a:r>
            <a:r>
              <a:rPr lang="fr-FR" b="1" dirty="0" smtClean="0"/>
              <a:t>: </a:t>
            </a:r>
            <a:r>
              <a:rPr lang="fr-FR" dirty="0" smtClean="0"/>
              <a:t>Offre du support pour l’implantation de paramètres de type </a:t>
            </a:r>
            <a:r>
              <a:rPr lang="fr-FR" b="1" dirty="0" smtClean="0"/>
              <a:t>out et </a:t>
            </a:r>
            <a:r>
              <a:rPr lang="fr-FR" b="1" dirty="0" err="1" smtClean="0"/>
              <a:t>inout</a:t>
            </a:r>
            <a:endParaRPr lang="fr-FR" b="1" dirty="0" smtClean="0"/>
          </a:p>
          <a:p>
            <a:endParaRPr lang="fr-FR" dirty="0" smtClean="0"/>
          </a:p>
          <a:p>
            <a:r>
              <a:rPr lang="fr-FR" dirty="0" smtClean="0"/>
              <a:t>Afin d'échanger des paramètres d'opérations par adresses, une classe supplémentaire est générée : </a:t>
            </a:r>
            <a:r>
              <a:rPr lang="fr-FR" b="1" i="1" dirty="0" smtClean="0"/>
              <a:t>la classe </a:t>
            </a:r>
            <a:r>
              <a:rPr lang="fr-FR" b="1" i="1" dirty="0" err="1" smtClean="0"/>
              <a:t>holder</a:t>
            </a:r>
            <a:r>
              <a:rPr lang="fr-FR" b="1" i="1" dirty="0" smtClean="0"/>
              <a:t>.</a:t>
            </a:r>
          </a:p>
          <a:p>
            <a:endParaRPr lang="fr-FR" dirty="0" smtClean="0"/>
          </a:p>
          <a:p>
            <a:r>
              <a:rPr lang="fr-FR" dirty="0" smtClean="0"/>
              <a:t>Pour chaque type standard de CORBA ainsi que ceux définis en IDL, une classe </a:t>
            </a:r>
            <a:r>
              <a:rPr lang="fr-FR" dirty="0" err="1" smtClean="0"/>
              <a:t>holder</a:t>
            </a:r>
            <a:r>
              <a:rPr lang="fr-FR" dirty="0" smtClean="0"/>
              <a:t> est générée.</a:t>
            </a:r>
          </a:p>
          <a:p>
            <a:r>
              <a:rPr lang="fr-FR" i="1" dirty="0" smtClean="0"/>
              <a:t>une classe </a:t>
            </a:r>
            <a:r>
              <a:rPr lang="fr-FR" i="1" dirty="0" err="1" smtClean="0"/>
              <a:t>holder</a:t>
            </a:r>
            <a:r>
              <a:rPr lang="fr-FR" i="1" dirty="0" smtClean="0"/>
              <a:t> porte le même nom que le type avec pour suffixe «</a:t>
            </a:r>
            <a:r>
              <a:rPr lang="fr-FR" i="1" dirty="0" err="1" smtClean="0"/>
              <a:t>Holder</a:t>
            </a:r>
            <a:r>
              <a:rPr lang="fr-FR" i="1" dirty="0" smtClean="0"/>
              <a:t>».</a:t>
            </a:r>
          </a:p>
          <a:p>
            <a:r>
              <a:rPr lang="fr-FR" dirty="0" smtClean="0"/>
              <a:t>Cette classe comporte </a:t>
            </a:r>
            <a:r>
              <a:rPr lang="fr-FR" i="1" dirty="0" smtClean="0"/>
              <a:t>un attribut public appelé «value »qui correspond au type associé à la classe </a:t>
            </a:r>
            <a:r>
              <a:rPr lang="fr-FR" i="1" dirty="0" err="1" smtClean="0"/>
              <a:t>holder</a:t>
            </a:r>
            <a:r>
              <a:rPr lang="fr-FR" i="1" dirty="0" smtClean="0"/>
              <a:t>.</a:t>
            </a:r>
          </a:p>
          <a:p>
            <a:endParaRPr lang="fr-FR" dirty="0" smtClean="0"/>
          </a:p>
          <a:p>
            <a:endParaRPr lang="fr-FR" b="1"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79512" y="1600200"/>
            <a:ext cx="8964488" cy="4525963"/>
          </a:xfrm>
        </p:spPr>
        <p:txBody>
          <a:bodyPr>
            <a:normAutofit fontScale="62500" lnSpcReduction="20000"/>
          </a:bodyPr>
          <a:lstStyle/>
          <a:p>
            <a:r>
              <a:rPr lang="fr-FR" dirty="0" smtClean="0"/>
              <a:t>Type standard IDL : </a:t>
            </a:r>
            <a:r>
              <a:rPr lang="fr-FR" i="1" dirty="0" smtClean="0"/>
              <a:t>string</a:t>
            </a:r>
          </a:p>
          <a:p>
            <a:pPr>
              <a:buNone/>
            </a:pPr>
            <a:r>
              <a:rPr lang="fr-FR" i="1" dirty="0" smtClean="0"/>
              <a:t>Traduction en Java : String </a:t>
            </a:r>
          </a:p>
          <a:p>
            <a:pPr>
              <a:buNone/>
            </a:pPr>
            <a:r>
              <a:rPr lang="fr-FR" i="1" dirty="0" smtClean="0"/>
              <a:t>Classe </a:t>
            </a:r>
            <a:r>
              <a:rPr lang="fr-FR" i="1" dirty="0" err="1" smtClean="0"/>
              <a:t>holder</a:t>
            </a:r>
            <a:r>
              <a:rPr lang="fr-FR" i="1" dirty="0" smtClean="0"/>
              <a:t> associée : org.omg.CORBA.StringHolder</a:t>
            </a:r>
          </a:p>
          <a:p>
            <a:r>
              <a:rPr lang="fr-FR" i="1" dirty="0" smtClean="0"/>
              <a:t>Type utilisateur IDL : </a:t>
            </a:r>
            <a:r>
              <a:rPr lang="fr-FR" i="1" dirty="0" err="1" smtClean="0"/>
              <a:t>typedef</a:t>
            </a:r>
            <a:r>
              <a:rPr lang="fr-FR" i="1" dirty="0" smtClean="0"/>
              <a:t> long heure;</a:t>
            </a:r>
          </a:p>
          <a:p>
            <a:pPr>
              <a:buNone/>
            </a:pPr>
            <a:r>
              <a:rPr lang="fr-FR" i="1" dirty="0" smtClean="0"/>
              <a:t>Traduction en Java : </a:t>
            </a:r>
            <a:r>
              <a:rPr lang="fr-FR" i="1" dirty="0" err="1" smtClean="0"/>
              <a:t>int</a:t>
            </a:r>
            <a:endParaRPr lang="fr-FR" i="1" dirty="0" smtClean="0"/>
          </a:p>
          <a:p>
            <a:pPr>
              <a:buNone/>
            </a:pPr>
            <a:r>
              <a:rPr lang="fr-FR" i="1" dirty="0" smtClean="0"/>
              <a:t>Classe </a:t>
            </a:r>
            <a:r>
              <a:rPr lang="fr-FR" i="1" dirty="0" err="1" smtClean="0"/>
              <a:t>holder</a:t>
            </a:r>
            <a:r>
              <a:rPr lang="fr-FR" i="1" dirty="0" smtClean="0"/>
              <a:t> associée : org.omg.CORBA.IntHolder </a:t>
            </a:r>
          </a:p>
          <a:p>
            <a:r>
              <a:rPr lang="fr-FR" b="1" dirty="0" smtClean="0"/>
              <a:t>Format général :</a:t>
            </a:r>
          </a:p>
          <a:p>
            <a:pPr>
              <a:buNone/>
            </a:pPr>
            <a:r>
              <a:rPr lang="fr-FR" b="1" dirty="0" smtClean="0"/>
              <a:t>    public class </a:t>
            </a:r>
            <a:r>
              <a:rPr lang="fr-FR" b="1" dirty="0" err="1" smtClean="0"/>
              <a:t>XXXHolder</a:t>
            </a:r>
            <a:r>
              <a:rPr lang="fr-FR" b="1" dirty="0" smtClean="0"/>
              <a:t>// …</a:t>
            </a:r>
          </a:p>
          <a:p>
            <a:pPr>
              <a:buNone/>
            </a:pPr>
            <a:r>
              <a:rPr lang="fr-FR" b="1" dirty="0" smtClean="0"/>
              <a:t>    {</a:t>
            </a:r>
          </a:p>
          <a:p>
            <a:pPr>
              <a:buNone/>
            </a:pPr>
            <a:r>
              <a:rPr lang="fr-FR" b="1" dirty="0" smtClean="0"/>
              <a:t>         public XXX value;</a:t>
            </a:r>
          </a:p>
          <a:p>
            <a:pPr>
              <a:buNone/>
            </a:pPr>
            <a:r>
              <a:rPr lang="fr-FR" b="1" dirty="0" smtClean="0"/>
              <a:t>         public </a:t>
            </a:r>
            <a:r>
              <a:rPr lang="fr-FR" b="1" dirty="0" err="1" smtClean="0"/>
              <a:t>XXXHolder</a:t>
            </a:r>
            <a:r>
              <a:rPr lang="fr-FR" b="1" dirty="0" smtClean="0"/>
              <a:t>() { // …}</a:t>
            </a:r>
          </a:p>
          <a:p>
            <a:pPr>
              <a:buNone/>
            </a:pPr>
            <a:r>
              <a:rPr lang="fr-FR" b="1" dirty="0" smtClean="0"/>
              <a:t>         public </a:t>
            </a:r>
            <a:r>
              <a:rPr lang="fr-FR" b="1" dirty="0" err="1" smtClean="0"/>
              <a:t>XXXHolder</a:t>
            </a:r>
            <a:r>
              <a:rPr lang="fr-FR" b="1" dirty="0" smtClean="0"/>
              <a:t>( XXX </a:t>
            </a:r>
            <a:r>
              <a:rPr lang="fr-FR" b="1" dirty="0" err="1" smtClean="0"/>
              <a:t>_value</a:t>
            </a:r>
            <a:r>
              <a:rPr lang="fr-FR" b="1" dirty="0" smtClean="0"/>
              <a:t> ) { …}</a:t>
            </a:r>
          </a:p>
          <a:p>
            <a:pPr>
              <a:buNone/>
            </a:pPr>
            <a:r>
              <a:rPr lang="fr-FR" b="1" dirty="0" smtClean="0"/>
              <a:t>        // ...</a:t>
            </a:r>
          </a:p>
          <a:p>
            <a:pPr>
              <a:buNone/>
            </a:pPr>
            <a:r>
              <a:rPr lang="fr-FR" b="1" dirty="0" smtClean="0"/>
              <a:t>    }</a:t>
            </a:r>
          </a:p>
          <a:p>
            <a:pPr>
              <a:buNone/>
            </a:pPr>
            <a:endParaRPr lang="fr-FR" i="1" dirty="0" smtClean="0"/>
          </a:p>
          <a:p>
            <a:endParaRPr lang="fr-FR"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Exemple</a:t>
            </a:r>
          </a:p>
          <a:p>
            <a:endParaRPr lang="fr-FR" dirty="0"/>
          </a:p>
        </p:txBody>
      </p:sp>
      <p:pic>
        <p:nvPicPr>
          <p:cNvPr id="1027" name="Picture 3"/>
          <p:cNvPicPr>
            <a:picLocks noChangeAspect="1" noChangeArrowheads="1"/>
          </p:cNvPicPr>
          <p:nvPr/>
        </p:nvPicPr>
        <p:blipFill>
          <a:blip r:embed="rId2" cstate="print"/>
          <a:srcRect/>
          <a:stretch>
            <a:fillRect/>
          </a:stretch>
        </p:blipFill>
        <p:spPr bwMode="auto">
          <a:xfrm>
            <a:off x="557213" y="2348880"/>
            <a:ext cx="8029575" cy="4057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2050" name="Picture 2"/>
          <p:cNvPicPr>
            <a:picLocks noGrp="1" noChangeAspect="1" noChangeArrowheads="1"/>
          </p:cNvPicPr>
          <p:nvPr>
            <p:ph idx="1"/>
          </p:nvPr>
        </p:nvPicPr>
        <p:blipFill>
          <a:blip r:embed="rId2" cstate="print"/>
          <a:srcRect/>
          <a:stretch>
            <a:fillRect/>
          </a:stretch>
        </p:blipFill>
        <p:spPr bwMode="auto">
          <a:xfrm>
            <a:off x="1073863" y="1600200"/>
            <a:ext cx="6996274"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62500" lnSpcReduction="20000"/>
          </a:bodyPr>
          <a:lstStyle/>
          <a:p>
            <a:pPr>
              <a:buFont typeface="Wingdings" pitchFamily="2" charset="2"/>
              <a:buChar char="§"/>
            </a:pPr>
            <a:r>
              <a:rPr lang="fr-FR" b="1" dirty="0" smtClean="0"/>
              <a:t>Projection d’interface et génération</a:t>
            </a:r>
          </a:p>
          <a:p>
            <a:pPr>
              <a:buNone/>
            </a:pPr>
            <a:r>
              <a:rPr lang="fr-FR" b="1" dirty="0" smtClean="0"/>
              <a:t>Interface OMG IDL=&gt; interface Java</a:t>
            </a:r>
          </a:p>
          <a:p>
            <a:pPr>
              <a:buNone/>
            </a:pPr>
            <a:r>
              <a:rPr lang="fr-FR" dirty="0" smtClean="0"/>
              <a:t>      // OMG IDL</a:t>
            </a:r>
          </a:p>
          <a:p>
            <a:pPr>
              <a:buNone/>
            </a:pPr>
            <a:r>
              <a:rPr lang="fr-FR" dirty="0" smtClean="0"/>
              <a:t>      interface </a:t>
            </a:r>
            <a:r>
              <a:rPr lang="fr-FR" dirty="0" err="1" smtClean="0"/>
              <a:t>Stack</a:t>
            </a:r>
            <a:r>
              <a:rPr lang="fr-FR" dirty="0" smtClean="0"/>
              <a:t>{</a:t>
            </a:r>
          </a:p>
          <a:p>
            <a:pPr>
              <a:buNone/>
            </a:pPr>
            <a:r>
              <a:rPr lang="en-US" dirty="0" smtClean="0"/>
              <a:t>      void Pop (out long v) raises Empty;</a:t>
            </a:r>
          </a:p>
          <a:p>
            <a:pPr>
              <a:buNone/>
            </a:pPr>
            <a:r>
              <a:rPr lang="fr-FR" dirty="0" smtClean="0"/>
              <a:t>      </a:t>
            </a:r>
            <a:r>
              <a:rPr lang="fr-FR" dirty="0" err="1" smtClean="0"/>
              <a:t>void</a:t>
            </a:r>
            <a:r>
              <a:rPr lang="fr-FR" dirty="0" smtClean="0"/>
              <a:t> Push (in long v);</a:t>
            </a:r>
          </a:p>
          <a:p>
            <a:pPr>
              <a:buNone/>
            </a:pPr>
            <a:r>
              <a:rPr lang="fr-FR" dirty="0" smtClean="0"/>
              <a:t>      long Top () </a:t>
            </a:r>
            <a:r>
              <a:rPr lang="fr-FR" dirty="0" err="1" smtClean="0"/>
              <a:t>raises</a:t>
            </a:r>
            <a:r>
              <a:rPr lang="fr-FR" dirty="0" smtClean="0"/>
              <a:t> </a:t>
            </a:r>
            <a:r>
              <a:rPr lang="fr-FR" dirty="0" err="1" smtClean="0"/>
              <a:t>Empty</a:t>
            </a:r>
            <a:r>
              <a:rPr lang="fr-FR" dirty="0" smtClean="0"/>
              <a:t>;</a:t>
            </a:r>
          </a:p>
          <a:p>
            <a:pPr>
              <a:buNone/>
            </a:pPr>
            <a:r>
              <a:rPr lang="fr-FR" dirty="0" smtClean="0"/>
              <a:t>      };</a:t>
            </a:r>
          </a:p>
          <a:p>
            <a:pPr>
              <a:buNone/>
            </a:pPr>
            <a:r>
              <a:rPr lang="fr-FR" dirty="0" smtClean="0"/>
              <a:t>      // Java</a:t>
            </a:r>
          </a:p>
          <a:p>
            <a:pPr>
              <a:buNone/>
            </a:pPr>
            <a:r>
              <a:rPr lang="fr-FR" dirty="0" smtClean="0"/>
              <a:t>      interface </a:t>
            </a:r>
            <a:r>
              <a:rPr lang="fr-FR" dirty="0" err="1" smtClean="0"/>
              <a:t>Stack</a:t>
            </a:r>
            <a:r>
              <a:rPr lang="fr-FR" dirty="0" smtClean="0"/>
              <a:t>{</a:t>
            </a:r>
          </a:p>
          <a:p>
            <a:pPr>
              <a:buNone/>
            </a:pPr>
            <a:r>
              <a:rPr lang="fr-FR" dirty="0" smtClean="0"/>
              <a:t>      </a:t>
            </a:r>
            <a:r>
              <a:rPr lang="fr-FR" dirty="0" err="1" smtClean="0"/>
              <a:t>void</a:t>
            </a:r>
            <a:r>
              <a:rPr lang="fr-FR" dirty="0" smtClean="0"/>
              <a:t> Pop (</a:t>
            </a:r>
            <a:r>
              <a:rPr lang="fr-FR" dirty="0" err="1" smtClean="0"/>
              <a:t>IntHolder</a:t>
            </a:r>
            <a:r>
              <a:rPr lang="fr-FR" dirty="0" smtClean="0"/>
              <a:t> v) </a:t>
            </a:r>
            <a:r>
              <a:rPr lang="fr-FR" dirty="0" err="1" smtClean="0"/>
              <a:t>throws</a:t>
            </a:r>
            <a:r>
              <a:rPr lang="fr-FR" dirty="0" smtClean="0"/>
              <a:t> </a:t>
            </a:r>
            <a:r>
              <a:rPr lang="fr-FR" dirty="0" err="1" smtClean="0"/>
              <a:t>Empty</a:t>
            </a:r>
            <a:r>
              <a:rPr lang="fr-FR" dirty="0" smtClean="0"/>
              <a:t>{…};</a:t>
            </a:r>
          </a:p>
          <a:p>
            <a:pPr>
              <a:buNone/>
            </a:pPr>
            <a:r>
              <a:rPr lang="fr-FR" dirty="0" smtClean="0"/>
              <a:t>      </a:t>
            </a:r>
            <a:r>
              <a:rPr lang="fr-FR" dirty="0" err="1" smtClean="0"/>
              <a:t>void</a:t>
            </a:r>
            <a:r>
              <a:rPr lang="fr-FR" dirty="0" smtClean="0"/>
              <a:t> Push (</a:t>
            </a:r>
            <a:r>
              <a:rPr lang="fr-FR" dirty="0" err="1" smtClean="0"/>
              <a:t>int</a:t>
            </a:r>
            <a:r>
              <a:rPr lang="fr-FR" dirty="0" smtClean="0"/>
              <a:t> v) {…};</a:t>
            </a:r>
          </a:p>
          <a:p>
            <a:pPr>
              <a:buNone/>
            </a:pPr>
            <a:r>
              <a:rPr lang="fr-FR" dirty="0" smtClean="0"/>
              <a:t>      </a:t>
            </a:r>
            <a:r>
              <a:rPr lang="fr-FR" dirty="0" err="1" smtClean="0"/>
              <a:t>int</a:t>
            </a:r>
            <a:r>
              <a:rPr lang="fr-FR" dirty="0" smtClean="0"/>
              <a:t> Top () </a:t>
            </a:r>
            <a:r>
              <a:rPr lang="fr-FR" dirty="0" err="1" smtClean="0"/>
              <a:t>throws</a:t>
            </a:r>
            <a:r>
              <a:rPr lang="fr-FR" dirty="0" smtClean="0"/>
              <a:t> </a:t>
            </a:r>
            <a:r>
              <a:rPr lang="fr-FR" dirty="0" err="1" smtClean="0"/>
              <a:t>Empty</a:t>
            </a:r>
            <a:r>
              <a:rPr lang="fr-FR" dirty="0" smtClean="0"/>
              <a:t>{…};</a:t>
            </a:r>
          </a:p>
          <a:p>
            <a:pPr>
              <a:buNone/>
            </a:pPr>
            <a:r>
              <a:rPr lang="fr-FR" dirty="0" smtClean="0"/>
              <a:t>      };</a:t>
            </a:r>
            <a:endParaRPr lang="fr-FR"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1609725" y="1507579"/>
            <a:ext cx="5924550" cy="4657725"/>
          </a:xfrm>
          <a:prstGeom prst="rect">
            <a:avLst/>
          </a:prstGeom>
          <a:noFill/>
          <a:ln w="9525">
            <a:noFill/>
            <a:miter lim="800000"/>
            <a:headEnd/>
            <a:tailEnd/>
          </a:ln>
        </p:spPr>
      </p:pic>
      <p:sp>
        <p:nvSpPr>
          <p:cNvPr id="6" name="Rectangle 5"/>
          <p:cNvSpPr/>
          <p:nvPr/>
        </p:nvSpPr>
        <p:spPr>
          <a:xfrm>
            <a:off x="395536" y="404664"/>
            <a:ext cx="8632941" cy="769441"/>
          </a:xfrm>
          <a:prstGeom prst="rect">
            <a:avLst/>
          </a:prstGeom>
        </p:spPr>
        <p:txBody>
          <a:bodyPr wrap="none">
            <a:spAutoFit/>
          </a:bodyPr>
          <a:lstStyle/>
          <a:p>
            <a:r>
              <a:rPr lang="fr-FR" sz="4400" dirty="0" smtClean="0"/>
              <a:t>Architecture du modèle de référence</a:t>
            </a:r>
            <a:endParaRPr lang="fr-FR" sz="44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Une interface IDL est projetée en plusieurs classes Java : nom original + suffixes:</a:t>
            </a:r>
          </a:p>
          <a:p>
            <a:pPr>
              <a:buFontTx/>
              <a:buChar char="-"/>
            </a:pPr>
            <a:r>
              <a:rPr lang="fr-FR" dirty="0" smtClean="0"/>
              <a:t>une interface Java &lt;interface&gt;.java interface (côté client </a:t>
            </a:r>
            <a:r>
              <a:rPr lang="fr-FR" dirty="0" smtClean="0"/>
              <a:t>) </a:t>
            </a:r>
            <a:endParaRPr lang="fr-FR" dirty="0" smtClean="0"/>
          </a:p>
          <a:p>
            <a:pPr>
              <a:buFontTx/>
              <a:buChar char="-"/>
            </a:pPr>
            <a:r>
              <a:rPr lang="fr-FR" dirty="0" smtClean="0"/>
              <a:t>une classe pour le squelette &lt;interface&gt;POA.java</a:t>
            </a:r>
          </a:p>
          <a:p>
            <a:pPr>
              <a:buFontTx/>
              <a:buChar char="-"/>
            </a:pPr>
            <a:r>
              <a:rPr lang="fr-FR" dirty="0" smtClean="0"/>
              <a:t>une classe pour la souche _&lt;interface&gt;Stub.java</a:t>
            </a:r>
          </a:p>
          <a:p>
            <a:pPr>
              <a:buFontTx/>
              <a:buChar char="-"/>
            </a:pPr>
            <a:r>
              <a:rPr lang="fr-FR" dirty="0" smtClean="0"/>
              <a:t>une classe dite </a:t>
            </a:r>
            <a:r>
              <a:rPr lang="fr-FR" dirty="0" err="1" smtClean="0"/>
              <a:t>Helper</a:t>
            </a:r>
            <a:r>
              <a:rPr lang="fr-FR" dirty="0" smtClean="0"/>
              <a:t> &lt;interface&gt;Helper.java méthodes liées au type définit</a:t>
            </a:r>
          </a:p>
          <a:p>
            <a:pPr>
              <a:buFontTx/>
              <a:buChar char="-"/>
            </a:pPr>
            <a:r>
              <a:rPr lang="fr-FR" dirty="0" smtClean="0"/>
              <a:t>une classe dite </a:t>
            </a:r>
            <a:r>
              <a:rPr lang="fr-FR" dirty="0" err="1" smtClean="0"/>
              <a:t>Holder</a:t>
            </a:r>
            <a:r>
              <a:rPr lang="fr-FR" dirty="0" smtClean="0"/>
              <a:t> &lt;interface&gt;Holder.java emballage </a:t>
            </a:r>
            <a:r>
              <a:rPr lang="fr-FR" dirty="0" err="1" smtClean="0"/>
              <a:t>params</a:t>
            </a:r>
            <a:r>
              <a:rPr lang="fr-FR" dirty="0" smtClean="0"/>
              <a:t> out/</a:t>
            </a:r>
            <a:r>
              <a:rPr lang="fr-FR" dirty="0" err="1" smtClean="0"/>
              <a:t>inout</a:t>
            </a:r>
            <a:endParaRPr lang="fr-FR" dirty="0" smtClean="0"/>
          </a:p>
          <a:p>
            <a:pPr>
              <a:buFontTx/>
              <a:buChar char="-"/>
            </a:pPr>
            <a:r>
              <a:rPr lang="fr-FR" dirty="0" smtClean="0"/>
              <a:t>Une classe dite &lt;interface&gt;Operations.java qui contient les services offerts (interface côté serveur </a:t>
            </a:r>
            <a:r>
              <a:rPr lang="fr-FR" dirty="0" smtClean="0"/>
              <a:t>)</a:t>
            </a:r>
            <a:endParaRPr lang="fr-FR" dirty="0" smtClean="0"/>
          </a:p>
          <a:p>
            <a:endParaRPr lang="fr-F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55000" lnSpcReduction="20000"/>
          </a:bodyPr>
          <a:lstStyle/>
          <a:p>
            <a:r>
              <a:rPr lang="fr-FR" b="1" dirty="0" smtClean="0"/>
              <a:t>class </a:t>
            </a:r>
            <a:r>
              <a:rPr lang="fr-FR" b="1" dirty="0" err="1" smtClean="0"/>
              <a:t>Helper</a:t>
            </a:r>
            <a:r>
              <a:rPr lang="fr-FR" dirty="0" smtClean="0"/>
              <a:t>: Offre des opérations statiques pour manipuler le type</a:t>
            </a:r>
          </a:p>
          <a:p>
            <a:endParaRPr lang="fr-FR" dirty="0" smtClean="0"/>
          </a:p>
          <a:p>
            <a:r>
              <a:rPr lang="fr-FR" dirty="0" smtClean="0"/>
              <a:t>Pour </a:t>
            </a:r>
            <a:r>
              <a:rPr lang="fr-FR" i="1" dirty="0" smtClean="0"/>
              <a:t>tous les types définis par l’utilisateur en IDL, le compilateur génère une classe dite </a:t>
            </a:r>
            <a:r>
              <a:rPr lang="fr-FR" i="1" dirty="0" err="1" smtClean="0"/>
              <a:t>Helper</a:t>
            </a:r>
            <a:r>
              <a:rPr lang="fr-FR" i="1" dirty="0" smtClean="0"/>
              <a:t> qui porte le nom du type et ayant pour suffixe «</a:t>
            </a:r>
            <a:r>
              <a:rPr lang="fr-FR" i="1" dirty="0" err="1" smtClean="0"/>
              <a:t>Helper</a:t>
            </a:r>
            <a:r>
              <a:rPr lang="fr-FR" i="1" dirty="0" smtClean="0"/>
              <a:t>».</a:t>
            </a:r>
          </a:p>
          <a:p>
            <a:endParaRPr lang="fr-FR" dirty="0" smtClean="0"/>
          </a:p>
          <a:p>
            <a:r>
              <a:rPr lang="fr-FR" dirty="0" smtClean="0"/>
              <a:t>Une classe </a:t>
            </a:r>
            <a:r>
              <a:rPr lang="fr-FR" dirty="0" err="1" smtClean="0"/>
              <a:t>Helper</a:t>
            </a:r>
            <a:r>
              <a:rPr lang="fr-FR" dirty="0" smtClean="0"/>
              <a:t> comporte </a:t>
            </a:r>
            <a:r>
              <a:rPr lang="fr-FR" i="1" dirty="0" smtClean="0"/>
              <a:t>deux opérations statiques pour respectivement insérer et extraire une valeur du type auquel elle est associée .</a:t>
            </a:r>
          </a:p>
          <a:p>
            <a:endParaRPr lang="fr-FR" dirty="0" smtClean="0"/>
          </a:p>
          <a:p>
            <a:r>
              <a:rPr lang="fr-FR" dirty="0" smtClean="0"/>
              <a:t>Les opérations respectent le format suivant :</a:t>
            </a:r>
          </a:p>
          <a:p>
            <a:endParaRPr lang="fr-FR" dirty="0" smtClean="0"/>
          </a:p>
          <a:p>
            <a:pPr>
              <a:buNone/>
            </a:pPr>
            <a:r>
              <a:rPr lang="fr-FR" dirty="0" smtClean="0"/>
              <a:t>       </a:t>
            </a:r>
            <a:r>
              <a:rPr lang="fr-FR" dirty="0" err="1" smtClean="0"/>
              <a:t>void</a:t>
            </a:r>
            <a:r>
              <a:rPr lang="fr-FR" dirty="0" smtClean="0"/>
              <a:t> insert( org.omg.CORBA.Any </a:t>
            </a:r>
            <a:r>
              <a:rPr lang="fr-FR" dirty="0" err="1" smtClean="0"/>
              <a:t>any</a:t>
            </a:r>
            <a:r>
              <a:rPr lang="fr-FR" dirty="0" smtClean="0"/>
              <a:t>, </a:t>
            </a:r>
            <a:r>
              <a:rPr lang="fr-FR" dirty="0" err="1" smtClean="0"/>
              <a:t>xxxxx</a:t>
            </a:r>
            <a:r>
              <a:rPr lang="fr-FR" dirty="0" smtClean="0"/>
              <a:t> valeur );</a:t>
            </a:r>
          </a:p>
          <a:p>
            <a:pPr>
              <a:buNone/>
            </a:pPr>
            <a:r>
              <a:rPr lang="fr-FR" dirty="0" smtClean="0"/>
              <a:t>      </a:t>
            </a:r>
            <a:r>
              <a:rPr lang="fr-FR" dirty="0" err="1" smtClean="0"/>
              <a:t>xxxxx</a:t>
            </a:r>
            <a:r>
              <a:rPr lang="fr-FR" dirty="0" smtClean="0"/>
              <a:t> </a:t>
            </a:r>
            <a:r>
              <a:rPr lang="fr-FR" dirty="0" err="1" smtClean="0"/>
              <a:t>extract</a:t>
            </a:r>
            <a:r>
              <a:rPr lang="fr-FR" dirty="0" smtClean="0"/>
              <a:t>( org.omg.CORBA.Any </a:t>
            </a:r>
            <a:r>
              <a:rPr lang="fr-FR" dirty="0" err="1" smtClean="0"/>
              <a:t>any</a:t>
            </a:r>
            <a:r>
              <a:rPr lang="fr-FR" dirty="0" smtClean="0"/>
              <a:t>);</a:t>
            </a:r>
          </a:p>
          <a:p>
            <a:pPr>
              <a:buNone/>
            </a:pPr>
            <a:endParaRPr lang="fr-FR" dirty="0" smtClean="0"/>
          </a:p>
          <a:p>
            <a:r>
              <a:rPr lang="fr-FR" dirty="0" smtClean="0"/>
              <a:t>La </a:t>
            </a:r>
            <a:r>
              <a:rPr lang="fr-FR" dirty="0" smtClean="0"/>
              <a:t>classe </a:t>
            </a:r>
            <a:r>
              <a:rPr lang="fr-FR" dirty="0" err="1" smtClean="0"/>
              <a:t>Helper</a:t>
            </a:r>
            <a:r>
              <a:rPr lang="fr-FR" dirty="0" smtClean="0"/>
              <a:t> permet de lire et écrire des objets implantant </a:t>
            </a:r>
            <a:r>
              <a:rPr lang="fr-FR" dirty="0" smtClean="0"/>
              <a:t>l’interface </a:t>
            </a:r>
            <a:r>
              <a:rPr lang="fr-FR" dirty="0" smtClean="0"/>
              <a:t>dans un flux (</a:t>
            </a:r>
            <a:r>
              <a:rPr lang="fr-FR" dirty="0" err="1" smtClean="0"/>
              <a:t>read</a:t>
            </a:r>
            <a:r>
              <a:rPr lang="fr-FR" dirty="0" smtClean="0"/>
              <a:t>() et </a:t>
            </a:r>
            <a:r>
              <a:rPr lang="fr-FR" dirty="0" err="1" smtClean="0"/>
              <a:t>write</a:t>
            </a:r>
            <a:r>
              <a:rPr lang="fr-FR" dirty="0" smtClean="0"/>
              <a:t>()) et de convertir un objet CORBA en type Java (</a:t>
            </a:r>
            <a:r>
              <a:rPr lang="fr-FR" dirty="0" err="1" smtClean="0"/>
              <a:t>Cast</a:t>
            </a:r>
            <a:r>
              <a:rPr lang="fr-FR" dirty="0" smtClean="0"/>
              <a:t>) : </a:t>
            </a:r>
            <a:r>
              <a:rPr lang="fr-FR" dirty="0" err="1" smtClean="0"/>
              <a:t>narrow</a:t>
            </a:r>
            <a:r>
              <a:rPr lang="fr-FR" dirty="0" smtClean="0"/>
              <a:t>()</a:t>
            </a:r>
          </a:p>
          <a:p>
            <a:pPr>
              <a:buNone/>
            </a:pPr>
            <a:endParaRPr lang="fr-FR"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t>// Java</a:t>
            </a:r>
          </a:p>
          <a:p>
            <a:pPr>
              <a:buNone/>
            </a:pPr>
            <a:r>
              <a:rPr lang="fr-FR" dirty="0" smtClean="0"/>
              <a:t>public final class </a:t>
            </a:r>
            <a:r>
              <a:rPr lang="fr-FR" dirty="0" err="1" smtClean="0"/>
              <a:t>TYPEHelper</a:t>
            </a:r>
            <a:r>
              <a:rPr lang="fr-FR" dirty="0" smtClean="0"/>
              <a:t>{</a:t>
            </a:r>
          </a:p>
          <a:p>
            <a:pPr>
              <a:buNone/>
            </a:pPr>
            <a:r>
              <a:rPr lang="fr-FR" dirty="0" smtClean="0"/>
              <a:t>public </a:t>
            </a:r>
            <a:r>
              <a:rPr lang="fr-FR" dirty="0" err="1" smtClean="0"/>
              <a:t>static</a:t>
            </a:r>
            <a:r>
              <a:rPr lang="fr-FR" dirty="0" smtClean="0"/>
              <a:t> </a:t>
            </a:r>
            <a:r>
              <a:rPr lang="fr-FR" dirty="0" err="1" smtClean="0"/>
              <a:t>void</a:t>
            </a:r>
            <a:r>
              <a:rPr lang="fr-FR" dirty="0" smtClean="0"/>
              <a:t> insert(</a:t>
            </a:r>
            <a:r>
              <a:rPr lang="fr-FR" dirty="0" err="1" smtClean="0"/>
              <a:t>Any</a:t>
            </a:r>
            <a:r>
              <a:rPr lang="fr-FR" dirty="0" smtClean="0"/>
              <a:t> a; TYPE v) {…};</a:t>
            </a:r>
          </a:p>
          <a:p>
            <a:pPr>
              <a:buNone/>
            </a:pPr>
            <a:r>
              <a:rPr lang="fr-FR" dirty="0" smtClean="0"/>
              <a:t>public </a:t>
            </a:r>
            <a:r>
              <a:rPr lang="fr-FR" dirty="0" err="1" smtClean="0"/>
              <a:t>static</a:t>
            </a:r>
            <a:r>
              <a:rPr lang="fr-FR" dirty="0" smtClean="0"/>
              <a:t> TYPE </a:t>
            </a:r>
            <a:r>
              <a:rPr lang="fr-FR" dirty="0" err="1" smtClean="0"/>
              <a:t>extract</a:t>
            </a:r>
            <a:r>
              <a:rPr lang="fr-FR" dirty="0" smtClean="0"/>
              <a:t>(</a:t>
            </a:r>
            <a:r>
              <a:rPr lang="fr-FR" dirty="0" err="1" smtClean="0"/>
              <a:t>Any</a:t>
            </a:r>
            <a:r>
              <a:rPr lang="fr-FR" dirty="0" smtClean="0"/>
              <a:t> a) {…};</a:t>
            </a:r>
          </a:p>
          <a:p>
            <a:pPr>
              <a:buNone/>
            </a:pPr>
            <a:r>
              <a:rPr lang="fr-FR" dirty="0" smtClean="0"/>
              <a:t>…</a:t>
            </a:r>
          </a:p>
          <a:p>
            <a:pPr>
              <a:buNone/>
            </a:pPr>
            <a:r>
              <a:rPr lang="fr-FR" dirty="0" smtClean="0"/>
              <a:t>public TYPE </a:t>
            </a:r>
            <a:r>
              <a:rPr lang="fr-FR" dirty="0" err="1" smtClean="0"/>
              <a:t>narrow</a:t>
            </a:r>
            <a:r>
              <a:rPr lang="fr-FR" dirty="0" smtClean="0"/>
              <a:t>(Object </a:t>
            </a:r>
            <a:r>
              <a:rPr lang="fr-FR" dirty="0" err="1" smtClean="0"/>
              <a:t>ob</a:t>
            </a:r>
            <a:r>
              <a:rPr lang="fr-FR" dirty="0" smtClean="0"/>
              <a:t>) {…};</a:t>
            </a:r>
          </a:p>
          <a:p>
            <a:pPr>
              <a:buNone/>
            </a:pPr>
            <a:r>
              <a:rPr lang="fr-FR" dirty="0" smtClean="0"/>
              <a:t>};</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9392"/>
            <a:ext cx="8229600" cy="1143000"/>
          </a:xfrm>
        </p:spPr>
        <p:txBody>
          <a:bodyPr/>
          <a:lstStyle/>
          <a:p>
            <a:r>
              <a:rPr lang="fr-FR" b="1" dirty="0"/>
              <a:t>Modèle OMA</a:t>
            </a:r>
            <a:endParaRPr lang="fr-FR" dirty="0"/>
          </a:p>
        </p:txBody>
      </p:sp>
      <p:sp>
        <p:nvSpPr>
          <p:cNvPr id="3" name="Espace réservé du contenu 2"/>
          <p:cNvSpPr>
            <a:spLocks noGrp="1"/>
          </p:cNvSpPr>
          <p:nvPr>
            <p:ph idx="1"/>
          </p:nvPr>
        </p:nvSpPr>
        <p:spPr>
          <a:xfrm>
            <a:off x="144016" y="1008112"/>
            <a:ext cx="8892480" cy="5805264"/>
          </a:xfrm>
        </p:spPr>
        <p:txBody>
          <a:bodyPr>
            <a:noAutofit/>
          </a:bodyPr>
          <a:lstStyle/>
          <a:p>
            <a:pPr>
              <a:buNone/>
            </a:pPr>
            <a:r>
              <a:rPr lang="en-US" sz="2000" dirty="0" smtClean="0"/>
              <a:t>1.  </a:t>
            </a:r>
            <a:r>
              <a:rPr lang="en-US" sz="2000" b="1" dirty="0" smtClean="0"/>
              <a:t>Bus </a:t>
            </a:r>
            <a:r>
              <a:rPr lang="en-US" sz="2000" b="1" dirty="0" err="1"/>
              <a:t>logiciel</a:t>
            </a:r>
            <a:r>
              <a:rPr lang="en-US" sz="2000" b="1" dirty="0"/>
              <a:t> (ORB : Object Request Broker</a:t>
            </a:r>
            <a:r>
              <a:rPr lang="en-US" sz="2000" b="1" dirty="0" smtClean="0"/>
              <a:t>):</a:t>
            </a:r>
            <a:r>
              <a:rPr lang="fr-FR" sz="2000" dirty="0" smtClean="0"/>
              <a:t>Middleware qui gère les relations client/serveur entre les objets . Composant central du standard CORBA qui gère :</a:t>
            </a:r>
          </a:p>
          <a:p>
            <a:pPr marL="719138" indent="360363">
              <a:buFontTx/>
              <a:buChar char="-"/>
            </a:pPr>
            <a:r>
              <a:rPr lang="fr-FR" sz="2000" dirty="0" smtClean="0"/>
              <a:t>la location d’objet</a:t>
            </a:r>
          </a:p>
          <a:p>
            <a:pPr marL="719138" indent="360363">
              <a:buFontTx/>
              <a:buChar char="-"/>
            </a:pPr>
            <a:r>
              <a:rPr lang="fr-FR" sz="2000" dirty="0" smtClean="0"/>
              <a:t>la désignation des objets</a:t>
            </a:r>
          </a:p>
          <a:p>
            <a:pPr marL="719138" indent="360363">
              <a:buFontTx/>
              <a:buChar char="-"/>
            </a:pPr>
            <a:r>
              <a:rPr lang="fr-FR" sz="2000" dirty="0" smtClean="0"/>
              <a:t>l’empaquetage des paramètres (</a:t>
            </a:r>
            <a:r>
              <a:rPr lang="fr-FR" sz="2000" dirty="0" err="1" smtClean="0"/>
              <a:t>marshalling</a:t>
            </a:r>
            <a:r>
              <a:rPr lang="fr-FR" sz="2000" dirty="0" smtClean="0"/>
              <a:t>)</a:t>
            </a:r>
          </a:p>
          <a:p>
            <a:pPr marL="719138" indent="360363">
              <a:buFontTx/>
              <a:buChar char="-"/>
            </a:pPr>
            <a:r>
              <a:rPr lang="fr-FR" sz="2000" dirty="0" smtClean="0"/>
              <a:t>le dépaquetage des paramètres (</a:t>
            </a:r>
            <a:r>
              <a:rPr lang="fr-FR" sz="2000" dirty="0" err="1" smtClean="0"/>
              <a:t>unmarshalling</a:t>
            </a:r>
            <a:r>
              <a:rPr lang="fr-FR" sz="2000" dirty="0" smtClean="0"/>
              <a:t>)</a:t>
            </a:r>
          </a:p>
          <a:p>
            <a:pPr marL="719138" indent="360363">
              <a:buFontTx/>
              <a:buChar char="-"/>
            </a:pPr>
            <a:r>
              <a:rPr lang="fr-FR" sz="2000" dirty="0" smtClean="0"/>
              <a:t>l’invocation des méthodes</a:t>
            </a:r>
          </a:p>
          <a:p>
            <a:pPr marL="719138" indent="360363">
              <a:buFontTx/>
              <a:buChar char="-"/>
            </a:pPr>
            <a:r>
              <a:rPr lang="fr-FR" sz="2000" dirty="0" smtClean="0"/>
              <a:t>la gestion des exceptions</a:t>
            </a:r>
            <a:endParaRPr lang="fr-FR" sz="2000" dirty="0"/>
          </a:p>
          <a:p>
            <a:pPr>
              <a:buNone/>
            </a:pPr>
            <a:r>
              <a:rPr lang="fr-FR" sz="2000" dirty="0" smtClean="0"/>
              <a:t>2.  </a:t>
            </a:r>
            <a:r>
              <a:rPr lang="fr-FR" sz="2000" b="1" dirty="0" smtClean="0"/>
              <a:t>Services COS (Common Object Services ou CORBA services): </a:t>
            </a:r>
            <a:r>
              <a:rPr lang="fr-FR" sz="2000" dirty="0" smtClean="0"/>
              <a:t>fournissent sous forme d’objets CORBA, spécifiés grâce au langage OMG-IDL, les fonctions systèmes nécessaires à la plupart des applications réparties. Actuellement, l’OMG a défini des services pour les annuaires (Nommage et Vendeur), le cycle de vie des objets, les relations entre objets, les événements, les transactions, la sécurité, la persistance, etc. Au fur et à mesure des besoins, l’OMG ajoute de nouveaux services communs.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Modèle OMA</a:t>
            </a:r>
            <a:endParaRPr lang="fr-FR" dirty="0"/>
          </a:p>
        </p:txBody>
      </p:sp>
      <p:sp>
        <p:nvSpPr>
          <p:cNvPr id="3" name="Espace réservé du contenu 2"/>
          <p:cNvSpPr>
            <a:spLocks noGrp="1"/>
          </p:cNvSpPr>
          <p:nvPr>
            <p:ph idx="1"/>
          </p:nvPr>
        </p:nvSpPr>
        <p:spPr>
          <a:xfrm>
            <a:off x="457200" y="1711349"/>
            <a:ext cx="8229600" cy="4525963"/>
          </a:xfrm>
        </p:spPr>
        <p:txBody>
          <a:bodyPr>
            <a:normAutofit fontScale="70000" lnSpcReduction="20000"/>
          </a:bodyPr>
          <a:lstStyle/>
          <a:p>
            <a:pPr>
              <a:buNone/>
            </a:pPr>
            <a:r>
              <a:rPr lang="fr-FR" dirty="0" smtClean="0"/>
              <a:t>3. </a:t>
            </a:r>
            <a:r>
              <a:rPr lang="fr-FR" b="1" dirty="0" smtClean="0"/>
              <a:t>Facilités (</a:t>
            </a:r>
            <a:r>
              <a:rPr lang="fr-FR" b="1" dirty="0" err="1" smtClean="0"/>
              <a:t>common</a:t>
            </a:r>
            <a:r>
              <a:rPr lang="fr-FR" b="1" dirty="0" smtClean="0"/>
              <a:t> </a:t>
            </a:r>
            <a:r>
              <a:rPr lang="fr-FR" b="1" dirty="0" err="1" smtClean="0"/>
              <a:t>facilities</a:t>
            </a:r>
            <a:r>
              <a:rPr lang="fr-FR" b="1" dirty="0" smtClean="0"/>
              <a:t> ou CORBA </a:t>
            </a:r>
            <a:r>
              <a:rPr lang="fr-FR" b="1" dirty="0" err="1" smtClean="0"/>
              <a:t>facilities</a:t>
            </a:r>
            <a:r>
              <a:rPr lang="fr-FR" b="1" dirty="0" smtClean="0"/>
              <a:t>)</a:t>
            </a:r>
            <a:r>
              <a:rPr lang="fr-FR" dirty="0" smtClean="0"/>
              <a:t> ensemble de services de plus haut niveau fournissant des fonctionnalités utiles dans de nombreuses applications (messagerie, service d’impression, aide en ligne etc.)</a:t>
            </a:r>
          </a:p>
          <a:p>
            <a:pPr>
              <a:buNone/>
            </a:pPr>
            <a:r>
              <a:rPr lang="fr-FR" dirty="0" smtClean="0"/>
              <a:t>4. </a:t>
            </a:r>
            <a:r>
              <a:rPr lang="fr-FR" b="1" dirty="0" smtClean="0"/>
              <a:t>Interfaces de domaines (Domain Interfaces) </a:t>
            </a:r>
            <a:r>
              <a:rPr lang="fr-FR" dirty="0" smtClean="0"/>
              <a:t>définissent des objets de métiers spécifiques à des secteurs d’activités comme la finance (</a:t>
            </a:r>
            <a:r>
              <a:rPr lang="fr-FR" dirty="0" err="1" smtClean="0"/>
              <a:t>e.g</a:t>
            </a:r>
            <a:r>
              <a:rPr lang="fr-FR" dirty="0" smtClean="0"/>
              <a:t>. monnaie électronique), la santé (</a:t>
            </a:r>
            <a:r>
              <a:rPr lang="fr-FR" dirty="0" err="1" smtClean="0"/>
              <a:t>e.g</a:t>
            </a:r>
            <a:r>
              <a:rPr lang="fr-FR" dirty="0" smtClean="0"/>
              <a:t>. dossier médical) et les télécoms (</a:t>
            </a:r>
            <a:r>
              <a:rPr lang="fr-FR" dirty="0" err="1" smtClean="0"/>
              <a:t>e.g</a:t>
            </a:r>
            <a:r>
              <a:rPr lang="fr-FR" dirty="0" smtClean="0"/>
              <a:t>. transport multimédia). Leur objectif est de pouvoir assurer l’interopérabilité sémantique entre les systèmes d’informations d’entreprises d’un même métier</a:t>
            </a:r>
            <a:endParaRPr lang="fr-FR" b="1" dirty="0" smtClean="0"/>
          </a:p>
          <a:p>
            <a:pPr>
              <a:buNone/>
            </a:pPr>
            <a:r>
              <a:rPr lang="fr-FR" dirty="0" smtClean="0"/>
              <a:t>5. </a:t>
            </a:r>
            <a:r>
              <a:rPr lang="fr-FR" b="1" dirty="0" smtClean="0"/>
              <a:t>Objets d’application (Application </a:t>
            </a:r>
            <a:r>
              <a:rPr lang="fr-FR" b="1" dirty="0" err="1" smtClean="0"/>
              <a:t>Objects</a:t>
            </a:r>
            <a:r>
              <a:rPr lang="fr-FR" b="1" dirty="0" smtClean="0"/>
              <a:t>)</a:t>
            </a:r>
            <a:r>
              <a:rPr lang="fr-FR" dirty="0" smtClean="0"/>
              <a:t> sont ceux qui sont spécifiques à une application répartie et ne sont donc pas standardisés, applications mises en place par les développeurs</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2591</TotalTime>
  <Words>4656</Words>
  <Application>Microsoft Office PowerPoint</Application>
  <PresentationFormat>Affichage à l'écran (4:3)</PresentationFormat>
  <Paragraphs>582</Paragraphs>
  <Slides>72</Slides>
  <Notes>0</Notes>
  <HiddenSlides>0</HiddenSlides>
  <MMClips>0</MMClips>
  <ScaleCrop>false</ScaleCrop>
  <HeadingPairs>
    <vt:vector size="4" baseType="variant">
      <vt:variant>
        <vt:lpstr>Thème</vt:lpstr>
      </vt:variant>
      <vt:variant>
        <vt:i4>1</vt:i4>
      </vt:variant>
      <vt:variant>
        <vt:lpstr>Titres des diapositives</vt:lpstr>
      </vt:variant>
      <vt:variant>
        <vt:i4>72</vt:i4>
      </vt:variant>
    </vt:vector>
  </HeadingPairs>
  <TitlesOfParts>
    <vt:vector size="73" baseType="lpstr">
      <vt:lpstr>Thème Office</vt:lpstr>
      <vt:lpstr>Chapitre 3</vt:lpstr>
      <vt:lpstr>Motivation</vt:lpstr>
      <vt:lpstr> OMG (Object Management Group)</vt:lpstr>
      <vt:lpstr> OMG (Object Management Group)</vt:lpstr>
      <vt:lpstr>Présentation de CORBA</vt:lpstr>
      <vt:lpstr>Object Management Architecture</vt:lpstr>
      <vt:lpstr>Diapositive 7</vt:lpstr>
      <vt:lpstr>Modèle OMA</vt:lpstr>
      <vt:lpstr>Modèle OMA</vt:lpstr>
      <vt:lpstr>Le modèle objet client/serveur</vt:lpstr>
      <vt:lpstr>Le modèle objet client/serveur</vt:lpstr>
      <vt:lpstr>Le bus d’objets répartis CORBA</vt:lpstr>
      <vt:lpstr>Le bus d’objets répartis CORBA</vt:lpstr>
      <vt:lpstr>Le bus d’objets répartis CORBA</vt:lpstr>
      <vt:lpstr>Le bus d’objets répartis CORBA</vt:lpstr>
      <vt:lpstr>Le bus d’objets répartis CORBA</vt:lpstr>
      <vt:lpstr>Diapositive 17</vt:lpstr>
      <vt:lpstr>Invocation statique</vt:lpstr>
      <vt:lpstr>Stub</vt:lpstr>
      <vt:lpstr>Squelette statique (skeleton)</vt:lpstr>
      <vt:lpstr>Invocation dynamique</vt:lpstr>
      <vt:lpstr>Interface d’invocation dynamique</vt:lpstr>
      <vt:lpstr>Diapositive 23</vt:lpstr>
      <vt:lpstr>Interface de squelette dynamique</vt:lpstr>
      <vt:lpstr>Référentiel d’interfaces et d’implémentations </vt:lpstr>
      <vt:lpstr>Référentiel d’interfaces</vt:lpstr>
      <vt:lpstr>Référentiel d’implémentations</vt:lpstr>
      <vt:lpstr>Le langage OMG-IDL</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SCC</dc:creator>
  <cp:lastModifiedBy>SCC</cp:lastModifiedBy>
  <cp:revision>238</cp:revision>
  <dcterms:created xsi:type="dcterms:W3CDTF">2014-03-06T20:42:10Z</dcterms:created>
  <dcterms:modified xsi:type="dcterms:W3CDTF">2016-02-24T11:18:21Z</dcterms:modified>
</cp:coreProperties>
</file>