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4"/>
  </p:notesMasterIdLst>
  <p:sldIdLst>
    <p:sldId id="258" r:id="rId2"/>
    <p:sldId id="257" r:id="rId3"/>
    <p:sldId id="260" r:id="rId4"/>
    <p:sldId id="259" r:id="rId5"/>
    <p:sldId id="262" r:id="rId6"/>
    <p:sldId id="264" r:id="rId7"/>
    <p:sldId id="268" r:id="rId8"/>
    <p:sldId id="269" r:id="rId9"/>
    <p:sldId id="272" r:id="rId10"/>
    <p:sldId id="270" r:id="rId11"/>
    <p:sldId id="271" r:id="rId12"/>
    <p:sldId id="265" r:id="rId13"/>
  </p:sldIdLst>
  <p:sldSz cx="12192000" cy="6858000"/>
  <p:notesSz cx="6858000" cy="9144000"/>
  <p:defaultText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1321"/>
  </p:normalViewPr>
  <p:slideViewPr>
    <p:cSldViewPr snapToGrid="0" snapToObjects="1">
      <p:cViewPr varScale="1">
        <p:scale>
          <a:sx n="100" d="100"/>
          <a:sy n="100" d="100"/>
        </p:scale>
        <p:origin x="46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DZ"/>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8F5E95-3E59-2346-A267-AAB634323D7C}" type="datetimeFigureOut">
              <a:rPr lang="fr-DZ" smtClean="0"/>
              <a:t>05/05/2020</a:t>
            </a:fld>
            <a:endParaRPr lang="fr-DZ"/>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DZ"/>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DZ"/>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148024-FF86-1E42-BDAD-007202B65C19}" type="slidenum">
              <a:rPr lang="fr-DZ" smtClean="0"/>
              <a:t>‹N°›</a:t>
            </a:fld>
            <a:endParaRPr lang="fr-DZ"/>
          </a:p>
        </p:txBody>
      </p:sp>
    </p:spTree>
    <p:extLst>
      <p:ext uri="{BB962C8B-B14F-4D97-AF65-F5344CB8AC3E}">
        <p14:creationId xmlns:p14="http://schemas.microsoft.com/office/powerpoint/2010/main" val="2222402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algn="r" defTabSz="914400" rtl="1" eaLnBrk="1" latinLnBrk="0" hangingPunct="1"/>
            <a:endParaRPr lang="fr-DZ" dirty="0"/>
          </a:p>
        </p:txBody>
      </p:sp>
      <p:sp>
        <p:nvSpPr>
          <p:cNvPr id="4" name="Espace réservé du numéro de diapositive 3"/>
          <p:cNvSpPr>
            <a:spLocks noGrp="1"/>
          </p:cNvSpPr>
          <p:nvPr>
            <p:ph type="sldNum" sz="quarter" idx="5"/>
          </p:nvPr>
        </p:nvSpPr>
        <p:spPr/>
        <p:txBody>
          <a:bodyPr/>
          <a:lstStyle/>
          <a:p>
            <a:fld id="{4E148024-FF86-1E42-BDAD-007202B65C19}" type="slidenum">
              <a:rPr lang="fr-DZ" smtClean="0"/>
              <a:t>6</a:t>
            </a:fld>
            <a:endParaRPr lang="fr-DZ"/>
          </a:p>
        </p:txBody>
      </p:sp>
    </p:spTree>
    <p:extLst>
      <p:ext uri="{BB962C8B-B14F-4D97-AF65-F5344CB8AC3E}">
        <p14:creationId xmlns:p14="http://schemas.microsoft.com/office/powerpoint/2010/main" val="28431473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algn="r" defTabSz="914400" rtl="1" eaLnBrk="1" latinLnBrk="0" hangingPunct="1"/>
            <a:endParaRPr lang="fr-DZ" dirty="0"/>
          </a:p>
        </p:txBody>
      </p:sp>
      <p:sp>
        <p:nvSpPr>
          <p:cNvPr id="4" name="Espace réservé du numéro de diapositive 3"/>
          <p:cNvSpPr>
            <a:spLocks noGrp="1"/>
          </p:cNvSpPr>
          <p:nvPr>
            <p:ph type="sldNum" sz="quarter" idx="5"/>
          </p:nvPr>
        </p:nvSpPr>
        <p:spPr/>
        <p:txBody>
          <a:bodyPr/>
          <a:lstStyle/>
          <a:p>
            <a:fld id="{4E148024-FF86-1E42-BDAD-007202B65C19}" type="slidenum">
              <a:rPr lang="fr-DZ" smtClean="0"/>
              <a:t>10</a:t>
            </a:fld>
            <a:endParaRPr lang="fr-DZ"/>
          </a:p>
        </p:txBody>
      </p:sp>
    </p:spTree>
    <p:extLst>
      <p:ext uri="{BB962C8B-B14F-4D97-AF65-F5344CB8AC3E}">
        <p14:creationId xmlns:p14="http://schemas.microsoft.com/office/powerpoint/2010/main" val="9453523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4E148024-FF86-1E42-BDAD-007202B65C19}" type="slidenum">
              <a:rPr lang="fr-DZ" smtClean="0"/>
              <a:t>12</a:t>
            </a:fld>
            <a:endParaRPr lang="fr-DZ"/>
          </a:p>
        </p:txBody>
      </p:sp>
    </p:spTree>
    <p:extLst>
      <p:ext uri="{BB962C8B-B14F-4D97-AF65-F5344CB8AC3E}">
        <p14:creationId xmlns:p14="http://schemas.microsoft.com/office/powerpoint/2010/main" val="2480820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fr-FR"/>
              <a:t>Modifiez le style du titre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7" name="Date Placeholder 6"/>
          <p:cNvSpPr>
            <a:spLocks noGrp="1"/>
          </p:cNvSpPr>
          <p:nvPr>
            <p:ph type="dt" sz="half" idx="10"/>
          </p:nvPr>
        </p:nvSpPr>
        <p:spPr/>
        <p:txBody>
          <a:bodyPr/>
          <a:lstStyle/>
          <a:p>
            <a:fld id="{BCA733D8-CAE2-CF4F-8A89-56520A152459}" type="datetime1">
              <a:rPr lang="fr-FR" smtClean="0"/>
              <a:t>05/05/2020</a:t>
            </a:fld>
            <a:endParaRPr lang="ar-SA"/>
          </a:p>
        </p:txBody>
      </p:sp>
      <p:sp>
        <p:nvSpPr>
          <p:cNvPr id="8" name="Footer Placeholder 7"/>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9" name="Slide Number Placeholder 8"/>
          <p:cNvSpPr>
            <a:spLocks noGrp="1"/>
          </p:cNvSpPr>
          <p:nvPr>
            <p:ph type="sldNum" sz="quarter" idx="12"/>
          </p:nvPr>
        </p:nvSpPr>
        <p:spPr/>
        <p:txBody>
          <a:bodyPr/>
          <a:lstStyle/>
          <a:p>
            <a:fld id="{BDFE61F2-348B-C841-8AB1-ECBF988A307B}" type="slidenum">
              <a:rPr lang="ar-SA" smtClean="0"/>
              <a:t>‹N°›</a:t>
            </a:fld>
            <a:endParaRPr lang="ar-SA"/>
          </a:p>
        </p:txBody>
      </p:sp>
    </p:spTree>
    <p:extLst>
      <p:ext uri="{BB962C8B-B14F-4D97-AF65-F5344CB8AC3E}">
        <p14:creationId xmlns:p14="http://schemas.microsoft.com/office/powerpoint/2010/main" val="19945686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164FA060-5CC6-124C-BF18-B98ED5C4B9A9}" type="datetime1">
              <a:rPr lang="fr-FR" smtClean="0"/>
              <a:t>05/05/2020</a:t>
            </a:fld>
            <a:endParaRPr lang="ar-SA"/>
          </a:p>
        </p:txBody>
      </p:sp>
      <p:sp>
        <p:nvSpPr>
          <p:cNvPr id="5" name="Footer Placeholder 4"/>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6" name="Slide Number Placeholder 5"/>
          <p:cNvSpPr>
            <a:spLocks noGrp="1"/>
          </p:cNvSpPr>
          <p:nvPr>
            <p:ph type="sldNum" sz="quarter" idx="12"/>
          </p:nvPr>
        </p:nvSpPr>
        <p:spPr/>
        <p:txBody>
          <a:bodyPr/>
          <a:lstStyle/>
          <a:p>
            <a:fld id="{BDFE61F2-348B-C841-8AB1-ECBF988A307B}" type="slidenum">
              <a:rPr lang="ar-SA" smtClean="0"/>
              <a:t>‹N°›</a:t>
            </a:fld>
            <a:endParaRPr lang="ar-SA"/>
          </a:p>
        </p:txBody>
      </p:sp>
    </p:spTree>
    <p:extLst>
      <p:ext uri="{BB962C8B-B14F-4D97-AF65-F5344CB8AC3E}">
        <p14:creationId xmlns:p14="http://schemas.microsoft.com/office/powerpoint/2010/main" val="437013740"/>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164FA060-5CC6-124C-BF18-B98ED5C4B9A9}" type="datetime1">
              <a:rPr lang="fr-FR" smtClean="0"/>
              <a:t>05/05/2020</a:t>
            </a:fld>
            <a:endParaRPr lang="ar-SA"/>
          </a:p>
        </p:txBody>
      </p:sp>
      <p:sp>
        <p:nvSpPr>
          <p:cNvPr id="5" name="Footer Placeholder 4"/>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6" name="Slide Number Placeholder 5"/>
          <p:cNvSpPr>
            <a:spLocks noGrp="1"/>
          </p:cNvSpPr>
          <p:nvPr>
            <p:ph type="sldNum" sz="quarter" idx="12"/>
          </p:nvPr>
        </p:nvSpPr>
        <p:spPr/>
        <p:txBody>
          <a:bodyPr/>
          <a:lstStyle/>
          <a:p>
            <a:fld id="{BDFE61F2-348B-C841-8AB1-ECBF988A307B}" type="slidenum">
              <a:rPr lang="ar-SA" smtClean="0"/>
              <a:t>‹N°›</a:t>
            </a:fld>
            <a:endParaRPr lang="ar-SA"/>
          </a:p>
        </p:txBody>
      </p:sp>
    </p:spTree>
    <p:extLst>
      <p:ext uri="{BB962C8B-B14F-4D97-AF65-F5344CB8AC3E}">
        <p14:creationId xmlns:p14="http://schemas.microsoft.com/office/powerpoint/2010/main" val="245342897"/>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p:txBody>
          <a:bodyPr/>
          <a:lstStyle/>
          <a:p>
            <a:fld id="{164FA060-5CC6-124C-BF18-B98ED5C4B9A9}" type="datetime1">
              <a:rPr lang="fr-FR" smtClean="0"/>
              <a:t>05/05/2020</a:t>
            </a:fld>
            <a:endParaRPr lang="ar-SA"/>
          </a:p>
        </p:txBody>
      </p:sp>
      <p:sp>
        <p:nvSpPr>
          <p:cNvPr id="8" name="Footer Placeholder 7"/>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9" name="Slide Number Placeholder 8"/>
          <p:cNvSpPr>
            <a:spLocks noGrp="1"/>
          </p:cNvSpPr>
          <p:nvPr>
            <p:ph type="sldNum" sz="quarter" idx="12"/>
          </p:nvPr>
        </p:nvSpPr>
        <p:spPr/>
        <p:txBody>
          <a:bodyPr/>
          <a:lstStyle/>
          <a:p>
            <a:fld id="{BDFE61F2-348B-C841-8AB1-ECBF988A307B}" type="slidenum">
              <a:rPr lang="ar-SA" smtClean="0"/>
              <a:t>‹N°›</a:t>
            </a:fld>
            <a:endParaRPr lang="ar-SA"/>
          </a:p>
        </p:txBody>
      </p:sp>
    </p:spTree>
    <p:extLst>
      <p:ext uri="{BB962C8B-B14F-4D97-AF65-F5344CB8AC3E}">
        <p14:creationId xmlns:p14="http://schemas.microsoft.com/office/powerpoint/2010/main" val="2800230966"/>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fr-FR"/>
              <a:t>Modifiez le style du titre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p:txBody>
          <a:bodyPr/>
          <a:lstStyle/>
          <a:p>
            <a:fld id="{0614849C-C6CD-4C4E-B745-D566D5A7BF2A}" type="datetime1">
              <a:rPr lang="fr-FR" smtClean="0"/>
              <a:t>05/05/2020</a:t>
            </a:fld>
            <a:endParaRPr lang="ar-SA"/>
          </a:p>
        </p:txBody>
      </p:sp>
      <p:sp>
        <p:nvSpPr>
          <p:cNvPr id="8" name="Footer Placeholder 7"/>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9" name="Slide Number Placeholder 8"/>
          <p:cNvSpPr>
            <a:spLocks noGrp="1"/>
          </p:cNvSpPr>
          <p:nvPr>
            <p:ph type="sldNum" sz="quarter" idx="12"/>
          </p:nvPr>
        </p:nvSpPr>
        <p:spPr/>
        <p:txBody>
          <a:bodyPr/>
          <a:lstStyle/>
          <a:p>
            <a:fld id="{BDFE61F2-348B-C841-8AB1-ECBF988A307B}" type="slidenum">
              <a:rPr lang="ar-SA" smtClean="0"/>
              <a:t>‹N°›</a:t>
            </a:fld>
            <a:endParaRPr lang="ar-SA"/>
          </a:p>
        </p:txBody>
      </p:sp>
    </p:spTree>
    <p:extLst>
      <p:ext uri="{BB962C8B-B14F-4D97-AF65-F5344CB8AC3E}">
        <p14:creationId xmlns:p14="http://schemas.microsoft.com/office/powerpoint/2010/main" val="236049620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fr-FR"/>
              <a:t>Modifier les styles du texte du masque
Deuxième niveau
Troisième niveau
Quatrième niveau
Cinquième niveau</a:t>
            </a:r>
            <a:endParaRPr lang="en-US" dirty="0"/>
          </a:p>
        </p:txBody>
      </p:sp>
      <p:sp>
        <p:nvSpPr>
          <p:cNvPr id="8" name="Date Placeholder 7"/>
          <p:cNvSpPr>
            <a:spLocks noGrp="1"/>
          </p:cNvSpPr>
          <p:nvPr>
            <p:ph type="dt" sz="half" idx="10"/>
          </p:nvPr>
        </p:nvSpPr>
        <p:spPr/>
        <p:txBody>
          <a:bodyPr/>
          <a:lstStyle/>
          <a:p>
            <a:fld id="{164FA060-5CC6-124C-BF18-B98ED5C4B9A9}" type="datetime1">
              <a:rPr lang="fr-FR" smtClean="0"/>
              <a:t>05/05/2020</a:t>
            </a:fld>
            <a:endParaRPr lang="ar-SA"/>
          </a:p>
        </p:txBody>
      </p:sp>
      <p:sp>
        <p:nvSpPr>
          <p:cNvPr id="9" name="Footer Placeholder 8"/>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10" name="Slide Number Placeholder 9"/>
          <p:cNvSpPr>
            <a:spLocks noGrp="1"/>
          </p:cNvSpPr>
          <p:nvPr>
            <p:ph type="sldNum" sz="quarter" idx="12"/>
          </p:nvPr>
        </p:nvSpPr>
        <p:spPr/>
        <p:txBody>
          <a:bodyPr/>
          <a:lstStyle/>
          <a:p>
            <a:fld id="{BDFE61F2-348B-C841-8AB1-ECBF988A307B}" type="slidenum">
              <a:rPr lang="ar-SA" smtClean="0"/>
              <a:t>‹N°›</a:t>
            </a:fld>
            <a:endParaRPr lang="ar-SA"/>
          </a:p>
        </p:txBody>
      </p:sp>
    </p:spTree>
    <p:extLst>
      <p:ext uri="{BB962C8B-B14F-4D97-AF65-F5344CB8AC3E}">
        <p14:creationId xmlns:p14="http://schemas.microsoft.com/office/powerpoint/2010/main" val="56869864"/>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1583436" y="3143250"/>
            <a:ext cx="4270248" cy="2596776"/>
          </a:xfrm>
        </p:spPr>
        <p:txBody>
          <a:bodyPr/>
          <a:lstStyle/>
          <a:p>
            <a:pPr lvl="0"/>
            <a:r>
              <a:rPr lang="fr-FR"/>
              <a:t>Modifier les styles du texte du masque
Deuxième niveau
Troisième niveau
Quatrième niveau
Cinquième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fr-FR"/>
              <a:t>Modifier les styles du texte du masque
Deuxième niveau
Troisième niveau
Quatrième niveau
Cinquième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p:txBody>
          <a:bodyPr/>
          <a:lstStyle/>
          <a:p>
            <a:fld id="{164FA060-5CC6-124C-BF18-B98ED5C4B9A9}" type="datetime1">
              <a:rPr lang="fr-FR" smtClean="0"/>
              <a:t>05/05/2020</a:t>
            </a:fld>
            <a:endParaRPr lang="ar-SA"/>
          </a:p>
        </p:txBody>
      </p:sp>
      <p:sp>
        <p:nvSpPr>
          <p:cNvPr id="8" name="Footer Placeholder 7"/>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9" name="Slide Number Placeholder 8"/>
          <p:cNvSpPr>
            <a:spLocks noGrp="1"/>
          </p:cNvSpPr>
          <p:nvPr>
            <p:ph type="sldNum" sz="quarter" idx="12"/>
          </p:nvPr>
        </p:nvSpPr>
        <p:spPr/>
        <p:txBody>
          <a:bodyPr/>
          <a:lstStyle/>
          <a:p>
            <a:fld id="{BDFE61F2-348B-C841-8AB1-ECBF988A307B}" type="slidenum">
              <a:rPr lang="ar-SA" smtClean="0"/>
              <a:t>‹N°›</a:t>
            </a:fld>
            <a:endParaRPr lang="ar-SA"/>
          </a:p>
        </p:txBody>
      </p:sp>
      <p:sp>
        <p:nvSpPr>
          <p:cNvPr id="10" name="Title 9"/>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2380797322"/>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CBA8C8D-5036-1940-9335-6E645A5F0573}" type="datetime1">
              <a:rPr lang="fr-FR" smtClean="0"/>
              <a:t>05/05/2020</a:t>
            </a:fld>
            <a:endParaRPr lang="ar-SA"/>
          </a:p>
        </p:txBody>
      </p:sp>
      <p:sp>
        <p:nvSpPr>
          <p:cNvPr id="4" name="Footer Placeholder 3"/>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5" name="Slide Number Placeholder 4"/>
          <p:cNvSpPr>
            <a:spLocks noGrp="1"/>
          </p:cNvSpPr>
          <p:nvPr>
            <p:ph type="sldNum" sz="quarter" idx="12"/>
          </p:nvPr>
        </p:nvSpPr>
        <p:spPr/>
        <p:txBody>
          <a:bodyPr/>
          <a:lstStyle/>
          <a:p>
            <a:fld id="{BDFE61F2-348B-C841-8AB1-ECBF988A307B}" type="slidenum">
              <a:rPr lang="ar-SA" smtClean="0"/>
              <a:t>‹N°›</a:t>
            </a:fld>
            <a:endParaRPr lang="ar-SA"/>
          </a:p>
        </p:txBody>
      </p:sp>
    </p:spTree>
    <p:extLst>
      <p:ext uri="{BB962C8B-B14F-4D97-AF65-F5344CB8AC3E}">
        <p14:creationId xmlns:p14="http://schemas.microsoft.com/office/powerpoint/2010/main" val="3365320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CEF48D-D739-AB40-B5C5-FF067694968B}" type="datetime1">
              <a:rPr lang="fr-FR" smtClean="0"/>
              <a:t>05/05/2020</a:t>
            </a:fld>
            <a:endParaRPr lang="ar-SA"/>
          </a:p>
        </p:txBody>
      </p:sp>
      <p:sp>
        <p:nvSpPr>
          <p:cNvPr id="3" name="Footer Placeholder 2"/>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4" name="Slide Number Placeholder 3"/>
          <p:cNvSpPr>
            <a:spLocks noGrp="1"/>
          </p:cNvSpPr>
          <p:nvPr>
            <p:ph type="sldNum" sz="quarter" idx="12"/>
          </p:nvPr>
        </p:nvSpPr>
        <p:spPr/>
        <p:txBody>
          <a:bodyPr/>
          <a:lstStyle/>
          <a:p>
            <a:fld id="{BDFE61F2-348B-C841-8AB1-ECBF988A307B}" type="slidenum">
              <a:rPr lang="ar-SA" smtClean="0"/>
              <a:t>‹N°›</a:t>
            </a:fld>
            <a:endParaRPr lang="ar-SA"/>
          </a:p>
        </p:txBody>
      </p:sp>
    </p:spTree>
    <p:extLst>
      <p:ext uri="{BB962C8B-B14F-4D97-AF65-F5344CB8AC3E}">
        <p14:creationId xmlns:p14="http://schemas.microsoft.com/office/powerpoint/2010/main" val="15324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fr-FR"/>
              <a:t>Modifiez le style du titre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r-FR"/>
              <a:t>Modifier les styles du texte du masque
Deuxième niveau
Troisième niveau
Quatrième niveau
Cinquième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164FA060-5CC6-124C-BF18-B98ED5C4B9A9}" type="datetime1">
              <a:rPr lang="fr-FR" smtClean="0"/>
              <a:t>05/05/2020</a:t>
            </a:fld>
            <a:endParaRPr lang="ar-SA"/>
          </a:p>
        </p:txBody>
      </p:sp>
      <p:sp>
        <p:nvSpPr>
          <p:cNvPr id="6" name="Footer Placeholder 5"/>
          <p:cNvSpPr>
            <a:spLocks noGrp="1"/>
          </p:cNvSpPr>
          <p:nvPr>
            <p:ph type="ftr" sz="quarter" idx="11"/>
          </p:nvPr>
        </p:nvSpPr>
        <p:spPr>
          <a:xfrm>
            <a:off x="804672" y="6236208"/>
            <a:ext cx="5167503" cy="320040"/>
          </a:xfrm>
        </p:spPr>
        <p:txBody>
          <a:bodyPr/>
          <a:lstStyle>
            <a:lvl1pPr>
              <a:defRPr>
                <a:solidFill>
                  <a:srgbClr val="FFFFFF">
                    <a:alpha val="69804"/>
                  </a:srgbClr>
                </a:solidFill>
              </a:defRPr>
            </a:lvl1pPr>
          </a:lstStyle>
          <a:p>
            <a:r>
              <a:rPr lang="ar-SA"/>
              <a:t>د.قشاري يسمينة </a:t>
            </a:r>
            <a:r>
              <a:rPr lang="fr-FR"/>
              <a:t>e-mail: guechariuniv2016@gmail.com</a:t>
            </a:r>
            <a:endParaRPr lang="ar-SA"/>
          </a:p>
        </p:txBody>
      </p:sp>
      <p:sp>
        <p:nvSpPr>
          <p:cNvPr id="7" name="Slide Number Placeholder 6"/>
          <p:cNvSpPr>
            <a:spLocks noGrp="1"/>
          </p:cNvSpPr>
          <p:nvPr>
            <p:ph type="sldNum" sz="quarter" idx="12"/>
          </p:nvPr>
        </p:nvSpPr>
        <p:spPr/>
        <p:txBody>
          <a:bodyPr/>
          <a:lstStyle/>
          <a:p>
            <a:fld id="{BDFE61F2-348B-C841-8AB1-ECBF988A307B}" type="slidenum">
              <a:rPr lang="ar-SA" smtClean="0"/>
              <a:t>‹N°›</a:t>
            </a:fld>
            <a:endParaRPr lang="ar-SA"/>
          </a:p>
        </p:txBody>
      </p:sp>
    </p:spTree>
    <p:extLst>
      <p:ext uri="{BB962C8B-B14F-4D97-AF65-F5344CB8AC3E}">
        <p14:creationId xmlns:p14="http://schemas.microsoft.com/office/powerpoint/2010/main" val="3572109177"/>
      </p:ext>
    </p:extLst>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164FA060-5CC6-124C-BF18-B98ED5C4B9A9}" type="datetime1">
              <a:rPr lang="fr-FR" smtClean="0"/>
              <a:t>05/05/2020</a:t>
            </a:fld>
            <a:endParaRPr lang="ar-SA"/>
          </a:p>
        </p:txBody>
      </p:sp>
      <p:sp>
        <p:nvSpPr>
          <p:cNvPr id="6" name="Footer Placeholder 5"/>
          <p:cNvSpPr>
            <a:spLocks noGrp="1"/>
          </p:cNvSpPr>
          <p:nvPr>
            <p:ph type="ftr" sz="quarter" idx="11"/>
          </p:nvPr>
        </p:nvSpPr>
        <p:spPr>
          <a:xfrm>
            <a:off x="808523" y="6236208"/>
            <a:ext cx="5103729" cy="320040"/>
          </a:xfrm>
        </p:spPr>
        <p:txBody>
          <a:bodyPr/>
          <a:lstStyle>
            <a:lvl1pPr>
              <a:defRPr>
                <a:solidFill>
                  <a:srgbClr val="FFFFFF">
                    <a:alpha val="70000"/>
                  </a:srgbClr>
                </a:solidFill>
              </a:defRPr>
            </a:lvl1pPr>
          </a:lstStyle>
          <a:p>
            <a:r>
              <a:rPr lang="ar-SA"/>
              <a:t>د.قشاري يسمينة </a:t>
            </a:r>
            <a:r>
              <a:rPr lang="fr-FR"/>
              <a:t>e-mail: guechariuniv2016@gmail.com</a:t>
            </a:r>
            <a:endParaRPr lang="ar-SA"/>
          </a:p>
        </p:txBody>
      </p:sp>
      <p:sp>
        <p:nvSpPr>
          <p:cNvPr id="7" name="Slide Number Placeholder 6"/>
          <p:cNvSpPr>
            <a:spLocks noGrp="1"/>
          </p:cNvSpPr>
          <p:nvPr>
            <p:ph type="sldNum" sz="quarter" idx="12"/>
          </p:nvPr>
        </p:nvSpPr>
        <p:spPr/>
        <p:txBody>
          <a:bodyPr/>
          <a:lstStyle/>
          <a:p>
            <a:fld id="{BDFE61F2-348B-C841-8AB1-ECBF988A307B}" type="slidenum">
              <a:rPr lang="ar-SA" smtClean="0"/>
              <a:t>‹N°›</a:t>
            </a:fld>
            <a:endParaRPr lang="ar-SA"/>
          </a:p>
        </p:txBody>
      </p:sp>
    </p:spTree>
    <p:extLst>
      <p:ext uri="{BB962C8B-B14F-4D97-AF65-F5344CB8AC3E}">
        <p14:creationId xmlns:p14="http://schemas.microsoft.com/office/powerpoint/2010/main" val="763172104"/>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64FA060-5CC6-124C-BF18-B98ED5C4B9A9}" type="datetime1">
              <a:rPr lang="fr-FR" smtClean="0"/>
              <a:t>05/05/2020</a:t>
            </a:fld>
            <a:endParaRPr lang="ar-SA"/>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r>
              <a:rPr lang="ar-SA"/>
              <a:t>د.قشاري يسمينة </a:t>
            </a:r>
            <a:r>
              <a:rPr lang="fr-FR"/>
              <a:t>e-mail: guechariuniv2016@gmail.com</a:t>
            </a:r>
            <a:endParaRPr lang="ar-SA"/>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FE61F2-348B-C841-8AB1-ECBF988A307B}" type="slidenum">
              <a:rPr lang="ar-SA" smtClean="0"/>
              <a:t>‹N°›</a:t>
            </a:fld>
            <a:endParaRPr lang="ar-SA"/>
          </a:p>
        </p:txBody>
      </p:sp>
    </p:spTree>
    <p:extLst>
      <p:ext uri="{BB962C8B-B14F-4D97-AF65-F5344CB8AC3E}">
        <p14:creationId xmlns:p14="http://schemas.microsoft.com/office/powerpoint/2010/main" val="3395397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1"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r" defTabSz="914400" rtl="1"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guechariuniv2016@gmail.co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guechariuniv2016@gmail.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guechariuniv2016@gmail.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F3B769-445F-104F-8B62-52C73DA54D51}"/>
              </a:ext>
            </a:extLst>
          </p:cNvPr>
          <p:cNvSpPr>
            <a:spLocks noGrp="1"/>
          </p:cNvSpPr>
          <p:nvPr>
            <p:ph type="ctrTitle"/>
          </p:nvPr>
        </p:nvSpPr>
        <p:spPr>
          <a:xfrm>
            <a:off x="914400" y="1122363"/>
            <a:ext cx="10494498" cy="3294892"/>
          </a:xfrm>
        </p:spPr>
        <p:txBody>
          <a:bodyPr/>
          <a:lstStyle/>
          <a:p>
            <a:pPr algn="ctr" defTabSz="914400" rtl="1" eaLnBrk="1" latinLnBrk="0" hangingPunct="1">
              <a:lnSpc>
                <a:spcPct val="90000"/>
              </a:lnSpc>
              <a:spcBef>
                <a:spcPct val="0"/>
              </a:spcBef>
              <a:buNone/>
            </a:pPr>
            <a:r>
              <a:rPr lang="ar-SA" dirty="0"/>
              <a:t>البيع على المكشوف في أسواق العقود الآجلة</a:t>
            </a:r>
          </a:p>
        </p:txBody>
      </p:sp>
    </p:spTree>
    <p:extLst>
      <p:ext uri="{BB962C8B-B14F-4D97-AF65-F5344CB8AC3E}">
        <p14:creationId xmlns:p14="http://schemas.microsoft.com/office/powerpoint/2010/main" val="373683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401574-4FB6-734B-8634-A47C29708D71}"/>
              </a:ext>
            </a:extLst>
          </p:cNvPr>
          <p:cNvSpPr>
            <a:spLocks noGrp="1"/>
          </p:cNvSpPr>
          <p:nvPr>
            <p:ph type="title"/>
          </p:nvPr>
        </p:nvSpPr>
        <p:spPr/>
        <p:txBody>
          <a:bodyPr/>
          <a:lstStyle/>
          <a:p>
            <a:pPr marL="514350" indent="-514350">
              <a:buFont typeface="+mj-lt"/>
              <a:buAutoNum type="arabicPeriod" startAt="3"/>
            </a:pPr>
            <a:r>
              <a:rPr lang="ar-SA" dirty="0"/>
              <a:t>مقاييس البيع على المكشوف</a:t>
            </a:r>
            <a:endParaRPr lang="fr-DZ" dirty="0"/>
          </a:p>
        </p:txBody>
      </p:sp>
      <p:sp>
        <p:nvSpPr>
          <p:cNvPr id="3" name="Espace réservé du contenu 2">
            <a:extLst>
              <a:ext uri="{FF2B5EF4-FFF2-40B4-BE49-F238E27FC236}">
                <a16:creationId xmlns:a16="http://schemas.microsoft.com/office/drawing/2014/main" id="{BE35AD54-FBE3-7845-A03B-103FB66E92CF}"/>
              </a:ext>
            </a:extLst>
          </p:cNvPr>
          <p:cNvSpPr>
            <a:spLocks noGrp="1"/>
          </p:cNvSpPr>
          <p:nvPr>
            <p:ph idx="1"/>
          </p:nvPr>
        </p:nvSpPr>
        <p:spPr>
          <a:xfrm>
            <a:off x="2231136" y="2638044"/>
            <a:ext cx="7729728" cy="3579876"/>
          </a:xfrm>
        </p:spPr>
        <p:txBody>
          <a:bodyPr>
            <a:normAutofit fontScale="92500" lnSpcReduction="10000"/>
          </a:bodyPr>
          <a:lstStyle/>
          <a:p>
            <a:r>
              <a:rPr lang="ar-DZ" sz="2400" dirty="0"/>
              <a:t>م</a:t>
            </a:r>
            <a:r>
              <a:rPr lang="ar-SA" sz="2400" dirty="0" err="1"/>
              <a:t>تى</a:t>
            </a:r>
            <a:r>
              <a:rPr lang="ar-SA" sz="2400" dirty="0"/>
              <a:t> </a:t>
            </a:r>
            <a:r>
              <a:rPr lang="ar-DZ" sz="2400" dirty="0"/>
              <a:t>يمكن اعتبار نسبة الحيازة على المكشوف عالية؟</a:t>
            </a:r>
          </a:p>
          <a:p>
            <a:r>
              <a:rPr lang="ar-DZ" sz="2400" dirty="0"/>
              <a:t>غالبًا يختلف المستثمرون حول مدى الارتفاع الذي يجب اعتباره "مرتفعًا". ومع ذلك ، هناك بعض القواعد الأساسية التي يوافق عليها المتعاملون من ذوي الخبرة. في ما يلي بعض منها: تشير الأيام التي تتراوح ما بين 1 و 4 عادةً إلى شعور إيجابي قوي وغياب الاهتمام بالبيع على المكشوف.</a:t>
            </a:r>
          </a:p>
          <a:p>
            <a:r>
              <a:rPr lang="ar-DZ" sz="2400" dirty="0"/>
              <a:t>تشير الأيام التي تغطي فوق 10 أيام إلى التشاؤم الشديد.</a:t>
            </a:r>
          </a:p>
          <a:p>
            <a:r>
              <a:rPr lang="ar-DZ" sz="2400" dirty="0"/>
              <a:t>تشير نسبة الحيازة على المكشوف كنسبة مئوية من التعويم أقل من 10٪ إلى شعور إيجابي قوي</a:t>
            </a:r>
          </a:p>
          <a:p>
            <a:r>
              <a:rPr lang="ar-DZ" sz="2400" dirty="0"/>
              <a:t>تعتبر نسبة الحيازة على المكشوف كنسبة مئوية من التعويم فوق 10٪ مرتفعة إلى حد ما ، مما يشير إلى شعور متشائم كبير</a:t>
            </a:r>
          </a:p>
          <a:p>
            <a:r>
              <a:rPr lang="ar-DZ" sz="2400" dirty="0"/>
              <a:t>نسبة الحيازة على المكشوف كنسبة مئوية من التعويم فوق 20٪ مرتفعة للغاية</a:t>
            </a:r>
            <a:endParaRPr lang="fr-DZ" sz="2400" dirty="0"/>
          </a:p>
        </p:txBody>
      </p:sp>
      <p:sp>
        <p:nvSpPr>
          <p:cNvPr id="4" name="Espace réservé de la date 3">
            <a:extLst>
              <a:ext uri="{FF2B5EF4-FFF2-40B4-BE49-F238E27FC236}">
                <a16:creationId xmlns:a16="http://schemas.microsoft.com/office/drawing/2014/main" id="{74F64D5A-4A56-1B41-8669-1F78F33E6233}"/>
              </a:ext>
            </a:extLst>
          </p:cNvPr>
          <p:cNvSpPr>
            <a:spLocks noGrp="1"/>
          </p:cNvSpPr>
          <p:nvPr>
            <p:ph type="dt" sz="half" idx="10"/>
          </p:nvPr>
        </p:nvSpPr>
        <p:spPr/>
        <p:txBody>
          <a:bodyPr/>
          <a:lstStyle/>
          <a:p>
            <a:fld id="{164FA060-5CC6-124C-BF18-B98ED5C4B9A9}" type="datetime1">
              <a:rPr lang="fr-FR" smtClean="0"/>
              <a:t>05/05/2020</a:t>
            </a:fld>
            <a:endParaRPr lang="ar-SA"/>
          </a:p>
        </p:txBody>
      </p:sp>
      <p:sp>
        <p:nvSpPr>
          <p:cNvPr id="5" name="Espace réservé du pied de page 4">
            <a:extLst>
              <a:ext uri="{FF2B5EF4-FFF2-40B4-BE49-F238E27FC236}">
                <a16:creationId xmlns:a16="http://schemas.microsoft.com/office/drawing/2014/main" id="{B0C7B033-E9F7-2B40-97C6-428E05FDA133}"/>
              </a:ext>
            </a:extLst>
          </p:cNvPr>
          <p:cNvSpPr>
            <a:spLocks noGrp="1"/>
          </p:cNvSpPr>
          <p:nvPr>
            <p:ph type="ftr" sz="quarter" idx="11"/>
          </p:nvPr>
        </p:nvSpPr>
        <p:spPr>
          <a:xfrm>
            <a:off x="2133600" y="6236208"/>
            <a:ext cx="5367789" cy="320040"/>
          </a:xfrm>
        </p:spPr>
        <p:txBody>
          <a:bodyPr/>
          <a:lstStyle/>
          <a:p>
            <a:r>
              <a:rPr lang="fr-FR" dirty="0"/>
              <a:t>   </a:t>
            </a:r>
            <a:r>
              <a:rPr lang="ar-SA" dirty="0" err="1"/>
              <a:t>د.قشاري</a:t>
            </a:r>
            <a:r>
              <a:rPr lang="ar-SA" dirty="0"/>
              <a:t> يسمينة </a:t>
            </a:r>
            <a:r>
              <a:rPr lang="fr-FR" dirty="0"/>
              <a:t>                                        e-mail: guechariuniv2016@gmail.com</a:t>
            </a:r>
            <a:endParaRPr lang="ar-SA" dirty="0"/>
          </a:p>
        </p:txBody>
      </p:sp>
      <p:sp>
        <p:nvSpPr>
          <p:cNvPr id="6" name="Espace réservé du numéro de diapositive 5">
            <a:extLst>
              <a:ext uri="{FF2B5EF4-FFF2-40B4-BE49-F238E27FC236}">
                <a16:creationId xmlns:a16="http://schemas.microsoft.com/office/drawing/2014/main" id="{67B7E2B3-2128-544D-8CA4-D4049B1FE0E1}"/>
              </a:ext>
            </a:extLst>
          </p:cNvPr>
          <p:cNvSpPr>
            <a:spLocks noGrp="1"/>
          </p:cNvSpPr>
          <p:nvPr>
            <p:ph type="sldNum" sz="quarter" idx="12"/>
          </p:nvPr>
        </p:nvSpPr>
        <p:spPr/>
        <p:txBody>
          <a:bodyPr/>
          <a:lstStyle/>
          <a:p>
            <a:fld id="{BDFE61F2-348B-C841-8AB1-ECBF988A307B}" type="slidenum">
              <a:rPr lang="ar-SA" smtClean="0"/>
              <a:t>10</a:t>
            </a:fld>
            <a:endParaRPr lang="ar-SA"/>
          </a:p>
        </p:txBody>
      </p:sp>
    </p:spTree>
    <p:extLst>
      <p:ext uri="{BB962C8B-B14F-4D97-AF65-F5344CB8AC3E}">
        <p14:creationId xmlns:p14="http://schemas.microsoft.com/office/powerpoint/2010/main" val="40790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204F96-7960-FC4C-B602-5A6E11E9CF91}"/>
              </a:ext>
            </a:extLst>
          </p:cNvPr>
          <p:cNvSpPr>
            <a:spLocks noGrp="1"/>
          </p:cNvSpPr>
          <p:nvPr>
            <p:ph type="title"/>
          </p:nvPr>
        </p:nvSpPr>
        <p:spPr/>
        <p:txBody>
          <a:bodyPr/>
          <a:lstStyle/>
          <a:p>
            <a:pPr marL="514350" indent="-514350">
              <a:buFont typeface="+mj-lt"/>
              <a:buAutoNum type="arabicPeriod" startAt="3"/>
            </a:pPr>
            <a:r>
              <a:rPr lang="ar-SA" dirty="0"/>
              <a:t>مقاييس البيع على المكشوف</a:t>
            </a:r>
            <a:endParaRPr lang="fr-DZ" dirty="0"/>
          </a:p>
        </p:txBody>
      </p:sp>
      <p:sp>
        <p:nvSpPr>
          <p:cNvPr id="3" name="Espace réservé du contenu 2">
            <a:extLst>
              <a:ext uri="{FF2B5EF4-FFF2-40B4-BE49-F238E27FC236}">
                <a16:creationId xmlns:a16="http://schemas.microsoft.com/office/drawing/2014/main" id="{C96FD5C2-94C4-8945-B717-C7F13B438DBE}"/>
              </a:ext>
            </a:extLst>
          </p:cNvPr>
          <p:cNvSpPr>
            <a:spLocks noGrp="1"/>
          </p:cNvSpPr>
          <p:nvPr>
            <p:ph idx="1"/>
          </p:nvPr>
        </p:nvSpPr>
        <p:spPr>
          <a:xfrm>
            <a:off x="2231136" y="2400300"/>
            <a:ext cx="7865364" cy="4023360"/>
          </a:xfrm>
        </p:spPr>
        <p:txBody>
          <a:bodyPr>
            <a:noAutofit/>
          </a:bodyPr>
          <a:lstStyle/>
          <a:p>
            <a:r>
              <a:rPr lang="ar-DZ" sz="2400" dirty="0"/>
              <a:t>الآن بعد أن وضحنا متى يعتبر نسبة الحيازة على المكشوف عالية ، لنفكر في كيفية التداول باستخدام هذه المعلومات. كما هو الحال مع جميع المقاييس التي يمكننا استخدامها لتقييم الأسهم ، فإن نسبة الحيازة على المكشوف العالية تخضع للتفسير. إذا كان السهم يحتوي على العديد من البائعين على المكشوف ، فقد يكون ذلك بسبب أن الشركة ليست مربحة للغاية. ربما تواجه الشركة تغيرات في السوق جعلت نموذج أعمالها غير مدعم. على سبيل المثال ، لنفترض أن الشركة تطور منتجًا جديدًا ، ولكن التقارير الأولية تشير إلى أن المنتج قد يكون غير آمن. نتيجة لهذا التقرير المبكر ، هذا يزيد من  البائعون على المكشوف ، مما يدفع بنسبة الحيازة على المكشوف كنسبة مئوية من التعويم الى ما فوق 10 ٪. إذا ثبت لاحقًا أن المنتج آمن ، فقد يكون هناك فيضان مفاجئ من المشترين، حيث يضطر عدد كبير من البائعين على المكشوف إلى تغطية مراكزهم. هذا يمكن أن يدفع سعر السهم بسرعة الى  الارتفاع.</a:t>
            </a:r>
          </a:p>
        </p:txBody>
      </p:sp>
      <p:sp>
        <p:nvSpPr>
          <p:cNvPr id="4" name="Espace réservé de la date 3">
            <a:extLst>
              <a:ext uri="{FF2B5EF4-FFF2-40B4-BE49-F238E27FC236}">
                <a16:creationId xmlns:a16="http://schemas.microsoft.com/office/drawing/2014/main" id="{502E60DA-AFE6-0142-9EA1-C1570174EFDA}"/>
              </a:ext>
            </a:extLst>
          </p:cNvPr>
          <p:cNvSpPr>
            <a:spLocks noGrp="1"/>
          </p:cNvSpPr>
          <p:nvPr>
            <p:ph type="dt" sz="half" idx="10"/>
          </p:nvPr>
        </p:nvSpPr>
        <p:spPr>
          <a:xfrm>
            <a:off x="7821429" y="6396872"/>
            <a:ext cx="2753746" cy="323968"/>
          </a:xfrm>
        </p:spPr>
        <p:txBody>
          <a:bodyPr/>
          <a:lstStyle/>
          <a:p>
            <a:fld id="{164FA060-5CC6-124C-BF18-B98ED5C4B9A9}" type="datetime1">
              <a:rPr lang="fr-FR" smtClean="0"/>
              <a:t>05/05/2020</a:t>
            </a:fld>
            <a:endParaRPr lang="ar-SA" dirty="0"/>
          </a:p>
        </p:txBody>
      </p:sp>
      <p:sp>
        <p:nvSpPr>
          <p:cNvPr id="5" name="Espace réservé du pied de page 4">
            <a:extLst>
              <a:ext uri="{FF2B5EF4-FFF2-40B4-BE49-F238E27FC236}">
                <a16:creationId xmlns:a16="http://schemas.microsoft.com/office/drawing/2014/main" id="{0DA6D0D2-33DD-FD43-AEAF-9CC9E7E203D7}"/>
              </a:ext>
            </a:extLst>
          </p:cNvPr>
          <p:cNvSpPr>
            <a:spLocks noGrp="1"/>
          </p:cNvSpPr>
          <p:nvPr>
            <p:ph type="ftr" sz="quarter" idx="11"/>
          </p:nvPr>
        </p:nvSpPr>
        <p:spPr>
          <a:xfrm>
            <a:off x="2231136" y="6423660"/>
            <a:ext cx="6658864" cy="320040"/>
          </a:xfrm>
        </p:spPr>
        <p:txBody>
          <a:bodyPr/>
          <a:lstStyle/>
          <a:p>
            <a:r>
              <a:rPr lang="ar-SA" dirty="0" err="1"/>
              <a:t>د.قشاري</a:t>
            </a:r>
            <a:r>
              <a:rPr lang="ar-SA" dirty="0"/>
              <a:t> يسمينة                  </a:t>
            </a:r>
            <a:r>
              <a:rPr lang="fr-FR" dirty="0"/>
              <a:t>e-mail: </a:t>
            </a:r>
            <a:r>
              <a:rPr lang="fr-FR" dirty="0">
                <a:hlinkClick r:id="rId2"/>
              </a:rPr>
              <a:t>guechariuniv2016@gmail.com</a:t>
            </a:r>
            <a:r>
              <a:rPr lang="ar-SA" dirty="0"/>
              <a:t> </a:t>
            </a:r>
          </a:p>
        </p:txBody>
      </p:sp>
      <p:sp>
        <p:nvSpPr>
          <p:cNvPr id="6" name="Espace réservé du numéro de diapositive 5">
            <a:extLst>
              <a:ext uri="{FF2B5EF4-FFF2-40B4-BE49-F238E27FC236}">
                <a16:creationId xmlns:a16="http://schemas.microsoft.com/office/drawing/2014/main" id="{27AD0C30-6FF1-2948-A53B-94E1543FC9AE}"/>
              </a:ext>
            </a:extLst>
          </p:cNvPr>
          <p:cNvSpPr>
            <a:spLocks noGrp="1"/>
          </p:cNvSpPr>
          <p:nvPr>
            <p:ph type="sldNum" sz="quarter" idx="12"/>
          </p:nvPr>
        </p:nvSpPr>
        <p:spPr>
          <a:xfrm>
            <a:off x="10758922" y="6396872"/>
            <a:ext cx="365760" cy="365760"/>
          </a:xfrm>
        </p:spPr>
        <p:txBody>
          <a:bodyPr/>
          <a:lstStyle/>
          <a:p>
            <a:fld id="{BDFE61F2-348B-C841-8AB1-ECBF988A307B}" type="slidenum">
              <a:rPr lang="ar-SA" smtClean="0"/>
              <a:t>11</a:t>
            </a:fld>
            <a:endParaRPr lang="ar-SA" dirty="0"/>
          </a:p>
        </p:txBody>
      </p:sp>
    </p:spTree>
    <p:extLst>
      <p:ext uri="{BB962C8B-B14F-4D97-AF65-F5344CB8AC3E}">
        <p14:creationId xmlns:p14="http://schemas.microsoft.com/office/powerpoint/2010/main" val="2625235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F4621C-34AB-FB44-9F81-7EF544A85C03}"/>
              </a:ext>
            </a:extLst>
          </p:cNvPr>
          <p:cNvSpPr>
            <a:spLocks noGrp="1"/>
          </p:cNvSpPr>
          <p:nvPr>
            <p:ph type="title"/>
          </p:nvPr>
        </p:nvSpPr>
        <p:spPr>
          <a:xfrm>
            <a:off x="838200" y="365125"/>
            <a:ext cx="10515600" cy="1027577"/>
          </a:xfrm>
        </p:spPr>
        <p:txBody>
          <a:bodyPr>
            <a:normAutofit fontScale="90000"/>
          </a:bodyPr>
          <a:lstStyle/>
          <a:p>
            <a:pPr marL="742950" indent="-742950" algn="ctr" rtl="1">
              <a:buFont typeface="+mj-lt"/>
              <a:buAutoNum type="arabicPeriod" startAt="3"/>
            </a:pPr>
            <a:r>
              <a:rPr lang="ar-SA" dirty="0"/>
              <a:t>مقاييس البيع على المكشوف</a:t>
            </a:r>
            <a:br>
              <a:rPr lang="ar-SA" dirty="0"/>
            </a:br>
            <a:endParaRPr lang="ar-SA" dirty="0"/>
          </a:p>
        </p:txBody>
      </p:sp>
      <p:sp>
        <p:nvSpPr>
          <p:cNvPr id="3" name="Espace réservé du contenu 2">
            <a:extLst>
              <a:ext uri="{FF2B5EF4-FFF2-40B4-BE49-F238E27FC236}">
                <a16:creationId xmlns:a16="http://schemas.microsoft.com/office/drawing/2014/main" id="{AF10D4D3-8C78-354D-BC81-7C71EC361EF0}"/>
              </a:ext>
            </a:extLst>
          </p:cNvPr>
          <p:cNvSpPr>
            <a:spLocks noGrp="1"/>
          </p:cNvSpPr>
          <p:nvPr>
            <p:ph idx="1"/>
          </p:nvPr>
        </p:nvSpPr>
        <p:spPr>
          <a:xfrm>
            <a:off x="451514" y="1955409"/>
            <a:ext cx="11506024" cy="4537466"/>
          </a:xfrm>
        </p:spPr>
        <p:txBody>
          <a:bodyPr>
            <a:normAutofit/>
          </a:bodyPr>
          <a:lstStyle/>
          <a:p>
            <a:pPr algn="r" rtl="1"/>
            <a:r>
              <a:rPr lang="ar-SA" sz="3600" b="1" dirty="0"/>
              <a:t>مثال:</a:t>
            </a:r>
            <a:r>
              <a:rPr lang="ar-SA" sz="3200" dirty="0"/>
              <a:t> </a:t>
            </a:r>
            <a:r>
              <a:rPr lang="ar-SA" sz="3600" dirty="0"/>
              <a:t>بعد انخفاض أسعار النفط في عام 2014 ، بدأت أقسام الطاقة في جنرال إلكتريك</a:t>
            </a:r>
            <a:r>
              <a:rPr lang="fr-FR" sz="3600" dirty="0"/>
              <a:t>GE) </a:t>
            </a:r>
            <a:r>
              <a:rPr lang="ar-SA" sz="3600" dirty="0"/>
              <a:t>) في التأثير على أداء الشركة بأكملها. قفزت نسبة الحيازة على المكشوف من أقل من 1٪ إلى أكثر من 3.5٪ في أواخر عام 2015 ، حيث بدأ البائعون على المكشوف في توقع انخفاض الأسهم. بحلول منتصف عام 2016 ، وصل سعر سهم </a:t>
            </a:r>
            <a:r>
              <a:rPr lang="fr-FR" sz="3600" dirty="0"/>
              <a:t>GE </a:t>
            </a:r>
            <a:r>
              <a:rPr lang="ar-SA" sz="3600" dirty="0"/>
              <a:t> إلى 33 دولار للسهم وبدأ في الانخفاض. بحلول أواخر عام 2018 ، كانت </a:t>
            </a:r>
            <a:r>
              <a:rPr lang="fr-FR" sz="3600" dirty="0"/>
              <a:t>GE </a:t>
            </a:r>
            <a:r>
              <a:rPr lang="ar-SA" sz="3600" dirty="0"/>
              <a:t> قد انخفضت إلى 10 دولارات للسهم ، الأمر الذي كان من شأنه أن يؤدي إلى ربح قدره 23 دولار للسهم لأي بائعين على المكشوف محظوظين بما يكفي لبيع الأسهم في 2016 وإعادة شراءها في 2018.</a:t>
            </a:r>
            <a:endParaRPr lang="ar-SA" sz="3200" dirty="0"/>
          </a:p>
        </p:txBody>
      </p:sp>
      <p:sp>
        <p:nvSpPr>
          <p:cNvPr id="4" name="Espace réservé de la date 3">
            <a:extLst>
              <a:ext uri="{FF2B5EF4-FFF2-40B4-BE49-F238E27FC236}">
                <a16:creationId xmlns:a16="http://schemas.microsoft.com/office/drawing/2014/main" id="{78B92964-6C4F-6D45-9485-ACE46ED29844}"/>
              </a:ext>
            </a:extLst>
          </p:cNvPr>
          <p:cNvSpPr>
            <a:spLocks noGrp="1"/>
          </p:cNvSpPr>
          <p:nvPr>
            <p:ph type="dt" sz="half" idx="10"/>
          </p:nvPr>
        </p:nvSpPr>
        <p:spPr>
          <a:xfrm>
            <a:off x="9334625" y="6538595"/>
            <a:ext cx="1343706" cy="233017"/>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9851C5A-081A-8446-BF1B-A9BD07242EFD}" type="datetime1">
              <a:rPr kumimoji="0" lang="fr-FR" sz="1050" b="0" i="0" u="none" strike="noStrike" kern="1200" cap="none" spc="0" normalizeH="0" baseline="0" noProof="0" smtClean="0">
                <a:ln>
                  <a:noFill/>
                </a:ln>
                <a:solidFill>
                  <a:srgbClr val="000000">
                    <a:alpha val="70000"/>
                  </a:srgb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05/05/2020</a:t>
            </a:fld>
            <a:endPar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endParaRPr>
          </a:p>
        </p:txBody>
      </p:sp>
      <p:sp>
        <p:nvSpPr>
          <p:cNvPr id="5" name="Espace réservé du pied de page 4">
            <a:extLst>
              <a:ext uri="{FF2B5EF4-FFF2-40B4-BE49-F238E27FC236}">
                <a16:creationId xmlns:a16="http://schemas.microsoft.com/office/drawing/2014/main" id="{6CBA867E-AA37-9848-88E7-FD0E638712AC}"/>
              </a:ext>
            </a:extLst>
          </p:cNvPr>
          <p:cNvSpPr>
            <a:spLocks noGrp="1"/>
          </p:cNvSpPr>
          <p:nvPr>
            <p:ph type="ftr" sz="quarter" idx="11"/>
          </p:nvPr>
        </p:nvSpPr>
        <p:spPr>
          <a:xfrm>
            <a:off x="2926753" y="6485572"/>
            <a:ext cx="6555545"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rPr>
              <a:t>                             </a:t>
            </a:r>
            <a:r>
              <a:rPr kumimoji="0" lang="ar-SA" sz="1050" b="0" i="0" u="none" strike="noStrike" kern="1200" cap="none" spc="0" normalizeH="0" baseline="0" noProof="0" dirty="0" err="1">
                <a:ln>
                  <a:noFill/>
                </a:ln>
                <a:solidFill>
                  <a:srgbClr val="000000">
                    <a:alpha val="70000"/>
                  </a:srgbClr>
                </a:solidFill>
                <a:effectLst/>
                <a:uLnTx/>
                <a:uFillTx/>
                <a:latin typeface="Gill Sans MT" panose="020B0502020104020203"/>
                <a:ea typeface="+mn-ea"/>
              </a:rPr>
              <a:t>د.قشاري</a:t>
            </a:r>
            <a:r>
              <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rPr>
              <a:t> يسمينة </a:t>
            </a:r>
            <a:r>
              <a:rPr kumimoji="0" lang="fr-FR" sz="1050" b="0" i="0" u="none" strike="noStrike" kern="1200" cap="none" spc="0" normalizeH="0" baseline="0" noProof="0" dirty="0">
                <a:ln>
                  <a:noFill/>
                </a:ln>
                <a:solidFill>
                  <a:srgbClr val="000000">
                    <a:alpha val="70000"/>
                  </a:srgbClr>
                </a:solidFill>
                <a:effectLst/>
                <a:uLnTx/>
                <a:uFillTx/>
                <a:latin typeface="Gill Sans MT" panose="020B0502020104020203"/>
                <a:ea typeface="+mn-ea"/>
                <a:cs typeface="+mn-cs"/>
              </a:rPr>
              <a:t>e-mail: guechariuniv2016@gmail.com</a:t>
            </a:r>
            <a:endPar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endParaRPr>
          </a:p>
        </p:txBody>
      </p:sp>
      <p:sp>
        <p:nvSpPr>
          <p:cNvPr id="6" name="Espace réservé du numéro de diapositive 5">
            <a:extLst>
              <a:ext uri="{FF2B5EF4-FFF2-40B4-BE49-F238E27FC236}">
                <a16:creationId xmlns:a16="http://schemas.microsoft.com/office/drawing/2014/main" id="{AE34CD15-6B1C-1845-A16E-B117CD607DB8}"/>
              </a:ext>
            </a:extLst>
          </p:cNvPr>
          <p:cNvSpPr>
            <a:spLocks noGrp="1"/>
          </p:cNvSpPr>
          <p:nvPr>
            <p:ph type="sldNum" sz="quarter" idx="12"/>
          </p:nvPr>
        </p:nvSpPr>
        <p:spPr>
          <a:xfrm>
            <a:off x="11135054" y="6538595"/>
            <a:ext cx="365760" cy="365760"/>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DFE61F2-348B-C841-8AB1-ECBF988A307B}" type="slidenum">
              <a:rPr kumimoji="0" lang="ar-SA" sz="1100" b="0" i="0" u="none" strike="noStrike" kern="1200" cap="none" spc="0" normalizeH="0" baseline="0" noProof="0" smtClean="0">
                <a:ln>
                  <a:noFill/>
                </a:ln>
                <a:solidFill>
                  <a:srgbClr val="FFFFFF"/>
                </a:solidFill>
                <a:effectLst/>
                <a:uLnTx/>
                <a:uFillTx/>
                <a:latin typeface="Gill Sans MT" panose="020B0502020104020203"/>
                <a:ea typeface="+mn-ea"/>
              </a:rPr>
              <a:pPr marL="0" marR="0" lvl="0" indent="0" algn="ctr" defTabSz="457200" rtl="0" eaLnBrk="1" fontAlgn="auto" latinLnBrk="0" hangingPunct="1">
                <a:lnSpc>
                  <a:spcPct val="100000"/>
                </a:lnSpc>
                <a:spcBef>
                  <a:spcPts val="0"/>
                </a:spcBef>
                <a:spcAft>
                  <a:spcPts val="0"/>
                </a:spcAft>
                <a:buClrTx/>
                <a:buSzTx/>
                <a:buFontTx/>
                <a:buNone/>
                <a:tabLst/>
                <a:defRPr/>
              </a:pPr>
              <a:t>12</a:t>
            </a:fld>
            <a:endParaRPr kumimoji="0" lang="ar-SA" sz="1100" b="0" i="0" u="none" strike="noStrike" kern="1200" cap="none" spc="0" normalizeH="0" baseline="0" noProof="0" dirty="0">
              <a:ln>
                <a:noFill/>
              </a:ln>
              <a:solidFill>
                <a:srgbClr val="FFFFFF"/>
              </a:solidFill>
              <a:effectLst/>
              <a:uLnTx/>
              <a:uFillTx/>
              <a:latin typeface="Gill Sans MT" panose="020B0502020104020203"/>
              <a:ea typeface="+mn-ea"/>
            </a:endParaRPr>
          </a:p>
        </p:txBody>
      </p:sp>
    </p:spTree>
    <p:extLst>
      <p:ext uri="{BB962C8B-B14F-4D97-AF65-F5344CB8AC3E}">
        <p14:creationId xmlns:p14="http://schemas.microsoft.com/office/powerpoint/2010/main" val="971411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4C36FA-EE64-594C-9541-7DBEE491529A}"/>
              </a:ext>
            </a:extLst>
          </p:cNvPr>
          <p:cNvSpPr>
            <a:spLocks noGrp="1"/>
          </p:cNvSpPr>
          <p:nvPr>
            <p:ph type="title"/>
          </p:nvPr>
        </p:nvSpPr>
        <p:spPr/>
        <p:txBody>
          <a:bodyPr/>
          <a:lstStyle/>
          <a:p>
            <a:pPr marL="742950" indent="-742950" algn="ctr" defTabSz="914400" rtl="1" eaLnBrk="1" latinLnBrk="0" hangingPunct="1">
              <a:lnSpc>
                <a:spcPct val="90000"/>
              </a:lnSpc>
              <a:spcBef>
                <a:spcPct val="0"/>
              </a:spcBef>
              <a:buFont typeface="+mj-lt"/>
              <a:buAutoNum type="arabicPeriod"/>
            </a:pPr>
            <a:r>
              <a:rPr lang="ar-SA" dirty="0"/>
              <a:t>مفهوم البيع على المكشوف</a:t>
            </a:r>
          </a:p>
        </p:txBody>
      </p:sp>
      <p:sp>
        <p:nvSpPr>
          <p:cNvPr id="3" name="Espace réservé du contenu 2">
            <a:extLst>
              <a:ext uri="{FF2B5EF4-FFF2-40B4-BE49-F238E27FC236}">
                <a16:creationId xmlns:a16="http://schemas.microsoft.com/office/drawing/2014/main" id="{882EF448-51D6-7542-880C-A11DCB424944}"/>
              </a:ext>
            </a:extLst>
          </p:cNvPr>
          <p:cNvSpPr>
            <a:spLocks noGrp="1"/>
          </p:cNvSpPr>
          <p:nvPr>
            <p:ph idx="1"/>
          </p:nvPr>
        </p:nvSpPr>
        <p:spPr/>
        <p:txBody>
          <a:bodyPr>
            <a:normAutofit fontScale="77500" lnSpcReduction="20000"/>
          </a:bodyPr>
          <a:lstStyle/>
          <a:p>
            <a:pPr>
              <a:lnSpc>
                <a:spcPct val="90000"/>
              </a:lnSpc>
            </a:pPr>
            <a:r>
              <a:rPr lang="ar-SA" sz="3600" dirty="0"/>
              <a:t>البيع على المكشوف </a:t>
            </a:r>
            <a:r>
              <a:rPr lang="fr-FR" sz="3600" dirty="0"/>
              <a:t>)</a:t>
            </a:r>
            <a:r>
              <a:rPr lang="ar-SA" sz="3600" dirty="0"/>
              <a:t> </a:t>
            </a:r>
            <a:r>
              <a:rPr lang="fr-FR" sz="3600" dirty="0"/>
              <a:t> (short </a:t>
            </a:r>
            <a:r>
              <a:rPr lang="fr-FR" sz="3600" dirty="0" err="1"/>
              <a:t>selling</a:t>
            </a:r>
            <a:r>
              <a:rPr lang="ar-SA" sz="3600" dirty="0"/>
              <a:t>هو بيع أوراق مالية او أي أداة مالية التي اقتراضها البائع مسبقا. </a:t>
            </a:r>
          </a:p>
          <a:p>
            <a:pPr algn="r" rtl="1"/>
            <a:r>
              <a:rPr lang="ar-SA" sz="3600" dirty="0"/>
              <a:t>يحقق البائع ربح اذا انخفض السعر المستقبلي للأداة المالية المتعامل بها، بمعنى ان البائع يقترض أداة مالية معينة ثم يقوم ببيعها لفتح وضعية ثم يعيد شراءها عندما ينخفض سعرها مغلقا بذلك الوضعية.</a:t>
            </a:r>
          </a:p>
          <a:p>
            <a:pPr algn="r" rtl="1"/>
            <a:r>
              <a:rPr lang="ar-SA" sz="3600" dirty="0"/>
              <a:t>يكون الدافع وراء البيع على المكشوف هو المضاربة على الانخفاض المستمر لأسعار أداة مالية معينة.</a:t>
            </a:r>
            <a:endParaRPr lang="ar-SA" dirty="0"/>
          </a:p>
        </p:txBody>
      </p:sp>
      <p:sp>
        <p:nvSpPr>
          <p:cNvPr id="4" name="Espace réservé de la date 3">
            <a:extLst>
              <a:ext uri="{FF2B5EF4-FFF2-40B4-BE49-F238E27FC236}">
                <a16:creationId xmlns:a16="http://schemas.microsoft.com/office/drawing/2014/main" id="{AC559C4B-C087-1045-AEC7-C43BDCBE61F3}"/>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986D8BE-D49F-DD4A-A0F3-43E367B8939A}" type="datetime1">
              <a:rPr kumimoji="0" lang="fr-FR" sz="1050" b="0" i="0" u="none" strike="noStrike" kern="1200" cap="none" spc="0" normalizeH="0" baseline="0" noProof="0" smtClean="0">
                <a:ln>
                  <a:noFill/>
                </a:ln>
                <a:solidFill>
                  <a:srgbClr val="000000">
                    <a:alpha val="70000"/>
                  </a:srgb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05/05/2020</a:t>
            </a:fld>
            <a:endParaRPr kumimoji="0" lang="ar-SA" sz="1050" b="0" i="0" u="none" strike="noStrike" kern="1200" cap="none" spc="0" normalizeH="0" baseline="0" noProof="0">
              <a:ln>
                <a:noFill/>
              </a:ln>
              <a:solidFill>
                <a:srgbClr val="000000">
                  <a:alpha val="70000"/>
                </a:srgbClr>
              </a:solidFill>
              <a:effectLst/>
              <a:uLnTx/>
              <a:uFillTx/>
              <a:latin typeface="Gill Sans MT" panose="020B0502020104020203"/>
              <a:ea typeface="+mn-ea"/>
            </a:endParaRPr>
          </a:p>
        </p:txBody>
      </p:sp>
      <p:sp>
        <p:nvSpPr>
          <p:cNvPr id="5" name="Espace réservé du pied de page 4">
            <a:extLst>
              <a:ext uri="{FF2B5EF4-FFF2-40B4-BE49-F238E27FC236}">
                <a16:creationId xmlns:a16="http://schemas.microsoft.com/office/drawing/2014/main" id="{9CFCCE46-80A5-9544-A946-504A4AD64E60}"/>
              </a:ext>
            </a:extLst>
          </p:cNvPr>
          <p:cNvSpPr>
            <a:spLocks noGrp="1"/>
          </p:cNvSpPr>
          <p:nvPr>
            <p:ph type="ftr" sz="quarter" idx="11"/>
          </p:nvPr>
        </p:nvSpPr>
        <p:spPr>
          <a:xfrm>
            <a:off x="3094891" y="6356350"/>
            <a:ext cx="7005711"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rPr>
              <a:t>                                   </a:t>
            </a:r>
            <a:r>
              <a:rPr kumimoji="0" lang="ar-SA" sz="1050" b="0" i="0" u="none" strike="noStrike" kern="1200" cap="none" spc="0" normalizeH="0" baseline="0" noProof="0" dirty="0" err="1">
                <a:ln>
                  <a:noFill/>
                </a:ln>
                <a:solidFill>
                  <a:srgbClr val="000000">
                    <a:alpha val="70000"/>
                  </a:srgbClr>
                </a:solidFill>
                <a:effectLst/>
                <a:uLnTx/>
                <a:uFillTx/>
                <a:latin typeface="Gill Sans MT" panose="020B0502020104020203"/>
                <a:ea typeface="+mn-ea"/>
              </a:rPr>
              <a:t>د.قشاري</a:t>
            </a:r>
            <a:r>
              <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rPr>
              <a:t> يسمينة             </a:t>
            </a:r>
            <a:r>
              <a:rPr kumimoji="0" lang="fr-FR" sz="1050" b="0" i="0" u="none" strike="noStrike" kern="1200" cap="none" spc="0" normalizeH="0" baseline="0" noProof="0" dirty="0">
                <a:ln>
                  <a:noFill/>
                </a:ln>
                <a:solidFill>
                  <a:srgbClr val="000000">
                    <a:alpha val="70000"/>
                  </a:srgbClr>
                </a:solidFill>
                <a:effectLst/>
                <a:uLnTx/>
                <a:uFillTx/>
                <a:latin typeface="Gill Sans MT" panose="020B0502020104020203"/>
                <a:ea typeface="+mn-ea"/>
                <a:cs typeface="+mn-cs"/>
              </a:rPr>
              <a:t>e-mail: guechariuniv2016@gmail.com</a:t>
            </a:r>
            <a:endPar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endParaRPr>
          </a:p>
        </p:txBody>
      </p:sp>
      <p:sp>
        <p:nvSpPr>
          <p:cNvPr id="6" name="Espace réservé du numéro de diapositive 5">
            <a:extLst>
              <a:ext uri="{FF2B5EF4-FFF2-40B4-BE49-F238E27FC236}">
                <a16:creationId xmlns:a16="http://schemas.microsoft.com/office/drawing/2014/main" id="{06E34C6C-14DF-2A40-9AC3-9F4E29CDDE03}"/>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DFE61F2-348B-C841-8AB1-ECBF988A307B}" type="slidenum">
              <a:rPr kumimoji="0" lang="ar-SA" sz="1100" b="0" i="0" u="none" strike="noStrike" kern="1200" cap="none" spc="0" normalizeH="0" baseline="0" noProof="0" smtClean="0">
                <a:ln>
                  <a:noFill/>
                </a:ln>
                <a:solidFill>
                  <a:srgbClr val="FFFFFF"/>
                </a:solidFill>
                <a:effectLst/>
                <a:uLnTx/>
                <a:uFillTx/>
                <a:latin typeface="Gill Sans MT" panose="020B0502020104020203"/>
                <a:ea typeface="+mn-ea"/>
              </a:rPr>
              <a:pPr marL="0" marR="0" lvl="0" indent="0" algn="ctr" defTabSz="457200" rtl="0" eaLnBrk="1" fontAlgn="auto" latinLnBrk="0" hangingPunct="1">
                <a:lnSpc>
                  <a:spcPct val="100000"/>
                </a:lnSpc>
                <a:spcBef>
                  <a:spcPts val="0"/>
                </a:spcBef>
                <a:spcAft>
                  <a:spcPts val="0"/>
                </a:spcAft>
                <a:buClrTx/>
                <a:buSzTx/>
                <a:buFontTx/>
                <a:buNone/>
                <a:tabLst/>
                <a:defRPr/>
              </a:pPr>
              <a:t>2</a:t>
            </a:fld>
            <a:endParaRPr kumimoji="0" lang="ar-SA" sz="1100" b="0" i="0" u="none" strike="noStrike" kern="1200" cap="none" spc="0" normalizeH="0" baseline="0" noProof="0">
              <a:ln>
                <a:noFill/>
              </a:ln>
              <a:solidFill>
                <a:srgbClr val="FFFFFF"/>
              </a:solidFill>
              <a:effectLst/>
              <a:uLnTx/>
              <a:uFillTx/>
              <a:latin typeface="Gill Sans MT" panose="020B0502020104020203"/>
              <a:ea typeface="+mn-ea"/>
            </a:endParaRPr>
          </a:p>
        </p:txBody>
      </p:sp>
    </p:spTree>
    <p:extLst>
      <p:ext uri="{BB962C8B-B14F-4D97-AF65-F5344CB8AC3E}">
        <p14:creationId xmlns:p14="http://schemas.microsoft.com/office/powerpoint/2010/main" val="3697186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E4B8AD-3EF6-B446-8867-8F9DE94DC21B}"/>
              </a:ext>
            </a:extLst>
          </p:cNvPr>
          <p:cNvSpPr>
            <a:spLocks noGrp="1"/>
          </p:cNvSpPr>
          <p:nvPr>
            <p:ph type="title"/>
          </p:nvPr>
        </p:nvSpPr>
        <p:spPr/>
        <p:txBody>
          <a:bodyPr/>
          <a:lstStyle/>
          <a:p>
            <a:pPr marL="742950" indent="-742950" algn="ctr" rtl="1">
              <a:buFont typeface="+mj-lt"/>
              <a:buAutoNum type="arabicPeriod" startAt="2"/>
            </a:pPr>
            <a:r>
              <a:rPr lang="ar-SA" dirty="0"/>
              <a:t>طريقة البيع على المكشوف</a:t>
            </a:r>
          </a:p>
        </p:txBody>
      </p:sp>
      <p:sp>
        <p:nvSpPr>
          <p:cNvPr id="3" name="Espace réservé du contenu 2">
            <a:extLst>
              <a:ext uri="{FF2B5EF4-FFF2-40B4-BE49-F238E27FC236}">
                <a16:creationId xmlns:a16="http://schemas.microsoft.com/office/drawing/2014/main" id="{3EB0CAF5-2482-7B42-93E8-889DC3124971}"/>
              </a:ext>
            </a:extLst>
          </p:cNvPr>
          <p:cNvSpPr>
            <a:spLocks noGrp="1"/>
          </p:cNvSpPr>
          <p:nvPr>
            <p:ph idx="1"/>
          </p:nvPr>
        </p:nvSpPr>
        <p:spPr/>
        <p:txBody>
          <a:bodyPr>
            <a:normAutofit fontScale="85000" lnSpcReduction="20000"/>
          </a:bodyPr>
          <a:lstStyle/>
          <a:p>
            <a:pPr algn="r" rtl="1"/>
            <a:r>
              <a:rPr lang="ar-SA" sz="3200" dirty="0"/>
              <a:t>لفتح صفقة بيع في الأسهم ، سيقوم البائع باقتراض الأسهم. بالنسبة لمعظم المستثمرين ، فإن المقرض الذي يقدم الأسهم هو وسيطهم. من أجل فتح وضعية قصير ، يجب أن يكون للمتداول حساب هامش وسيضطر عادةً إلى دفع فوائد على قيمة الأسهم المقترضة أثناء فتح الوضعية. لإغلاق الوضعية القصيرة ، يقوم المتداول بشراء الأسهم من السوق وإعادتها إلى المقرض / السمسار.</a:t>
            </a:r>
          </a:p>
          <a:p>
            <a:pPr algn="r" rtl="1"/>
            <a:r>
              <a:rPr lang="ar-SA" sz="3200" dirty="0"/>
              <a:t>يقوم الوسيط بتحديد الأوراق المالية التي يمكن اقتراضها وإعادتها في نهاية الصفقة. يمكن فتح وإغلاق الصفقة من خلال واجهة التداول العادية مع معظم الوسطاء.</a:t>
            </a:r>
          </a:p>
          <a:p>
            <a:pPr algn="r" rtl="1"/>
            <a:endParaRPr lang="ar-SA" sz="3200" dirty="0"/>
          </a:p>
        </p:txBody>
      </p:sp>
      <p:sp>
        <p:nvSpPr>
          <p:cNvPr id="4" name="Espace réservé de la date 3">
            <a:extLst>
              <a:ext uri="{FF2B5EF4-FFF2-40B4-BE49-F238E27FC236}">
                <a16:creationId xmlns:a16="http://schemas.microsoft.com/office/drawing/2014/main" id="{D0035D42-9040-2D42-88FF-AAF52C510628}"/>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91925FF-C01F-B74D-8A4B-9E1A97CB368E}" type="datetime1">
              <a:rPr kumimoji="0" lang="fr-FR" sz="1050" b="0" i="0" u="none" strike="noStrike" kern="1200" cap="none" spc="0" normalizeH="0" baseline="0" noProof="0" smtClean="0">
                <a:ln>
                  <a:noFill/>
                </a:ln>
                <a:solidFill>
                  <a:srgbClr val="000000">
                    <a:alpha val="70000"/>
                  </a:srgb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05/05/2020</a:t>
            </a:fld>
            <a:endParaRPr kumimoji="0" lang="ar-SA" sz="1050" b="0" i="0" u="none" strike="noStrike" kern="1200" cap="none" spc="0" normalizeH="0" baseline="0" noProof="0">
              <a:ln>
                <a:noFill/>
              </a:ln>
              <a:solidFill>
                <a:srgbClr val="000000">
                  <a:alpha val="70000"/>
                </a:srgbClr>
              </a:solidFill>
              <a:effectLst/>
              <a:uLnTx/>
              <a:uFillTx/>
              <a:latin typeface="Gill Sans MT" panose="020B0502020104020203"/>
              <a:ea typeface="+mn-ea"/>
            </a:endParaRPr>
          </a:p>
        </p:txBody>
      </p:sp>
      <p:sp>
        <p:nvSpPr>
          <p:cNvPr id="5" name="Espace réservé du pied de page 4">
            <a:extLst>
              <a:ext uri="{FF2B5EF4-FFF2-40B4-BE49-F238E27FC236}">
                <a16:creationId xmlns:a16="http://schemas.microsoft.com/office/drawing/2014/main" id="{4C5017C7-678D-BD4E-8B8F-B883B7D2B652}"/>
              </a:ext>
            </a:extLst>
          </p:cNvPr>
          <p:cNvSpPr>
            <a:spLocks noGrp="1"/>
          </p:cNvSpPr>
          <p:nvPr>
            <p:ph type="ftr" sz="quarter" idx="11"/>
          </p:nvPr>
        </p:nvSpPr>
        <p:spPr>
          <a:xfrm>
            <a:off x="3052689" y="6356350"/>
            <a:ext cx="6949439"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rPr>
              <a:t>                                     </a:t>
            </a:r>
            <a:r>
              <a:rPr kumimoji="0" lang="ar-SA" sz="1050" b="0" i="0" u="none" strike="noStrike" kern="1200" cap="none" spc="0" normalizeH="0" baseline="0" noProof="0" dirty="0" err="1">
                <a:ln>
                  <a:noFill/>
                </a:ln>
                <a:solidFill>
                  <a:srgbClr val="000000">
                    <a:alpha val="70000"/>
                  </a:srgbClr>
                </a:solidFill>
                <a:effectLst/>
                <a:uLnTx/>
                <a:uFillTx/>
                <a:latin typeface="Gill Sans MT" panose="020B0502020104020203"/>
                <a:ea typeface="+mn-ea"/>
              </a:rPr>
              <a:t>د.قشاري</a:t>
            </a:r>
            <a:r>
              <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rPr>
              <a:t> يسمينة  </a:t>
            </a:r>
            <a:r>
              <a:rPr kumimoji="0" lang="fr-FR" sz="1050" b="0" i="0" u="none" strike="noStrike" kern="1200" cap="none" spc="0" normalizeH="0" baseline="0" noProof="0" dirty="0">
                <a:ln>
                  <a:noFill/>
                </a:ln>
                <a:solidFill>
                  <a:srgbClr val="000000">
                    <a:alpha val="70000"/>
                  </a:srgbClr>
                </a:solidFill>
                <a:effectLst/>
                <a:uLnTx/>
                <a:uFillTx/>
                <a:latin typeface="Gill Sans MT" panose="020B0502020104020203"/>
                <a:ea typeface="+mn-ea"/>
                <a:cs typeface="+mn-cs"/>
              </a:rPr>
              <a:t>e-mail: guechariuniv2016@gmail.com</a:t>
            </a:r>
            <a:endPar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endParaRPr>
          </a:p>
        </p:txBody>
      </p:sp>
      <p:sp>
        <p:nvSpPr>
          <p:cNvPr id="6" name="Espace réservé du numéro de diapositive 5">
            <a:extLst>
              <a:ext uri="{FF2B5EF4-FFF2-40B4-BE49-F238E27FC236}">
                <a16:creationId xmlns:a16="http://schemas.microsoft.com/office/drawing/2014/main" id="{971F8EBF-D9E3-A64A-B13D-D7C5DE75FFCF}"/>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DFE61F2-348B-C841-8AB1-ECBF988A307B}" type="slidenum">
              <a:rPr kumimoji="0" lang="ar-SA" sz="1100" b="0" i="0" u="none" strike="noStrike" kern="1200" cap="none" spc="0" normalizeH="0" baseline="0" noProof="0" smtClean="0">
                <a:ln>
                  <a:noFill/>
                </a:ln>
                <a:solidFill>
                  <a:srgbClr val="FFFFFF"/>
                </a:solidFill>
                <a:effectLst/>
                <a:uLnTx/>
                <a:uFillTx/>
                <a:latin typeface="Gill Sans MT" panose="020B0502020104020203"/>
                <a:ea typeface="+mn-ea"/>
              </a:rPr>
              <a:pPr marL="0" marR="0" lvl="0" indent="0" algn="ctr" defTabSz="457200" rtl="0" eaLnBrk="1" fontAlgn="auto" latinLnBrk="0" hangingPunct="1">
                <a:lnSpc>
                  <a:spcPct val="100000"/>
                </a:lnSpc>
                <a:spcBef>
                  <a:spcPts val="0"/>
                </a:spcBef>
                <a:spcAft>
                  <a:spcPts val="0"/>
                </a:spcAft>
                <a:buClrTx/>
                <a:buSzTx/>
                <a:buFontTx/>
                <a:buNone/>
                <a:tabLst/>
                <a:defRPr/>
              </a:pPr>
              <a:t>3</a:t>
            </a:fld>
            <a:endParaRPr kumimoji="0" lang="ar-SA" sz="1100" b="0" i="0" u="none" strike="noStrike" kern="1200" cap="none" spc="0" normalizeH="0" baseline="0" noProof="0">
              <a:ln>
                <a:noFill/>
              </a:ln>
              <a:solidFill>
                <a:srgbClr val="FFFFFF"/>
              </a:solidFill>
              <a:effectLst/>
              <a:uLnTx/>
              <a:uFillTx/>
              <a:latin typeface="Gill Sans MT" panose="020B0502020104020203"/>
              <a:ea typeface="+mn-ea"/>
            </a:endParaRPr>
          </a:p>
        </p:txBody>
      </p:sp>
    </p:spTree>
    <p:extLst>
      <p:ext uri="{BB962C8B-B14F-4D97-AF65-F5344CB8AC3E}">
        <p14:creationId xmlns:p14="http://schemas.microsoft.com/office/powerpoint/2010/main" val="1683350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6C7137-73DE-514A-8730-67F3296187C7}"/>
              </a:ext>
            </a:extLst>
          </p:cNvPr>
          <p:cNvSpPr>
            <a:spLocks noGrp="1"/>
          </p:cNvSpPr>
          <p:nvPr>
            <p:ph type="title"/>
          </p:nvPr>
        </p:nvSpPr>
        <p:spPr>
          <a:xfrm>
            <a:off x="2090459" y="430120"/>
            <a:ext cx="7729728" cy="1188720"/>
          </a:xfrm>
        </p:spPr>
        <p:txBody>
          <a:bodyPr/>
          <a:lstStyle/>
          <a:p>
            <a:pPr marL="742950" indent="-742950" algn="ctr" rtl="1">
              <a:buFont typeface="+mj-lt"/>
              <a:buAutoNum type="arabicPeriod" startAt="2"/>
            </a:pPr>
            <a:r>
              <a:rPr lang="ar-SA" dirty="0"/>
              <a:t>طريقة البيع على المكشوف</a:t>
            </a:r>
          </a:p>
        </p:txBody>
      </p:sp>
      <p:sp>
        <p:nvSpPr>
          <p:cNvPr id="3" name="Espace réservé du contenu 2">
            <a:extLst>
              <a:ext uri="{FF2B5EF4-FFF2-40B4-BE49-F238E27FC236}">
                <a16:creationId xmlns:a16="http://schemas.microsoft.com/office/drawing/2014/main" id="{D9985797-6A65-4F4C-8AE6-A2E1749EF405}"/>
              </a:ext>
            </a:extLst>
          </p:cNvPr>
          <p:cNvSpPr>
            <a:spLocks noGrp="1"/>
          </p:cNvSpPr>
          <p:nvPr>
            <p:ph idx="1"/>
          </p:nvPr>
        </p:nvSpPr>
        <p:spPr>
          <a:xfrm>
            <a:off x="838200" y="1825625"/>
            <a:ext cx="10515600" cy="4884664"/>
          </a:xfrm>
        </p:spPr>
        <p:txBody>
          <a:bodyPr>
            <a:normAutofit/>
          </a:bodyPr>
          <a:lstStyle/>
          <a:p>
            <a:pPr algn="r" rtl="1"/>
            <a:r>
              <a:rPr lang="ar-SA" sz="3200" b="1" dirty="0"/>
              <a:t>مثال</a:t>
            </a:r>
            <a:r>
              <a:rPr lang="ar-SA" sz="3200" dirty="0"/>
              <a:t>: تخيل أن المتداول الذي يعتقد أن السهم الذي يتم تداوله بسعر 50 دولارًا حاليا سينخفض في السعر. يقوم المستثمر باقتراض 100 سهم ويبيعها. نقول ان المستثمر اخذ وضعية قصيرة ل 100 سهم اذ أنه باع شيئًا لا يملكه في الأصل. </a:t>
            </a:r>
            <a:endParaRPr lang="fr-FR" sz="3200" dirty="0"/>
          </a:p>
          <a:p>
            <a:pPr algn="r" rtl="1"/>
            <a:r>
              <a:rPr lang="ar-SA" sz="3200" dirty="0"/>
              <a:t>بعد أسبوع ، أعلنت الشركة عن نتائج مالية سيئة، وهبط سعر السهم إلى 45 دولارًا. يقرر المتداول إغلاق الوضعية القصيرة ويشتري 100 سهم مقابل 45 دولارًا في السوق المفتوحة لاستبدال الأسهم المقترضة. أي ان المتداول حقق ربح على البيع على المكشوف ، مخصوم منها العمولات والفوائد على حساب الهامش، هو 500 دولار: (50 – 45 دولارًا) × 100 سهم = 500 دولار.</a:t>
            </a:r>
          </a:p>
        </p:txBody>
      </p:sp>
      <p:sp>
        <p:nvSpPr>
          <p:cNvPr id="4" name="Espace réservé de la date 3">
            <a:extLst>
              <a:ext uri="{FF2B5EF4-FFF2-40B4-BE49-F238E27FC236}">
                <a16:creationId xmlns:a16="http://schemas.microsoft.com/office/drawing/2014/main" id="{FD1422CA-01E2-4F4A-82C7-7341735157B0}"/>
              </a:ext>
            </a:extLst>
          </p:cNvPr>
          <p:cNvSpPr>
            <a:spLocks noGrp="1"/>
          </p:cNvSpPr>
          <p:nvPr>
            <p:ph type="dt" sz="half" idx="10"/>
          </p:nvPr>
        </p:nvSpPr>
        <p:spPr>
          <a:xfrm>
            <a:off x="8574971" y="6345164"/>
            <a:ext cx="1343706"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C522F4-FC44-6C42-A89D-BED67A488A41}" type="datetime1">
              <a:rPr kumimoji="0" lang="fr-FR" sz="1050" b="0" i="0" u="none" strike="noStrike" kern="1200" cap="none" spc="0" normalizeH="0" baseline="0" noProof="0" smtClean="0">
                <a:ln>
                  <a:noFill/>
                </a:ln>
                <a:solidFill>
                  <a:srgbClr val="000000">
                    <a:alpha val="70000"/>
                  </a:srgb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05/05/2020</a:t>
            </a:fld>
            <a:endPar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endParaRPr>
          </a:p>
        </p:txBody>
      </p:sp>
      <p:sp>
        <p:nvSpPr>
          <p:cNvPr id="5" name="Espace réservé du pied de page 4">
            <a:extLst>
              <a:ext uri="{FF2B5EF4-FFF2-40B4-BE49-F238E27FC236}">
                <a16:creationId xmlns:a16="http://schemas.microsoft.com/office/drawing/2014/main" id="{7DF3A43F-A605-AA45-B03F-E2768EB48B77}"/>
              </a:ext>
            </a:extLst>
          </p:cNvPr>
          <p:cNvSpPr>
            <a:spLocks noGrp="1"/>
          </p:cNvSpPr>
          <p:nvPr>
            <p:ph type="ftr" sz="quarter" idx="11"/>
          </p:nvPr>
        </p:nvSpPr>
        <p:spPr>
          <a:xfrm>
            <a:off x="2433711" y="6356350"/>
            <a:ext cx="763875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rPr>
              <a:t>                                                  </a:t>
            </a:r>
            <a:r>
              <a:rPr kumimoji="0" lang="ar-SA" sz="1050" b="0" i="0" u="none" strike="noStrike" kern="1200" cap="none" spc="0" normalizeH="0" baseline="0" noProof="0" dirty="0" err="1">
                <a:ln>
                  <a:noFill/>
                </a:ln>
                <a:solidFill>
                  <a:srgbClr val="000000">
                    <a:alpha val="70000"/>
                  </a:srgbClr>
                </a:solidFill>
                <a:effectLst/>
                <a:uLnTx/>
                <a:uFillTx/>
                <a:latin typeface="Gill Sans MT" panose="020B0502020104020203"/>
                <a:ea typeface="+mn-ea"/>
              </a:rPr>
              <a:t>د.قشاري</a:t>
            </a:r>
            <a:r>
              <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rPr>
              <a:t> يسمينة  </a:t>
            </a:r>
            <a:r>
              <a:rPr kumimoji="0" lang="fr-FR" sz="1050" b="0" i="0" u="none" strike="noStrike" kern="1200" cap="none" spc="0" normalizeH="0" baseline="0" noProof="0" dirty="0">
                <a:ln>
                  <a:noFill/>
                </a:ln>
                <a:solidFill>
                  <a:srgbClr val="000000">
                    <a:alpha val="70000"/>
                  </a:srgbClr>
                </a:solidFill>
                <a:effectLst/>
                <a:uLnTx/>
                <a:uFillTx/>
                <a:latin typeface="Gill Sans MT" panose="020B0502020104020203"/>
                <a:ea typeface="+mn-ea"/>
                <a:cs typeface="+mn-cs"/>
              </a:rPr>
              <a:t>e-mail: guechariuniv2016@gmail.com</a:t>
            </a:r>
            <a:endPar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endParaRPr>
          </a:p>
        </p:txBody>
      </p:sp>
      <p:sp>
        <p:nvSpPr>
          <p:cNvPr id="6" name="Espace réservé du numéro de diapositive 5">
            <a:extLst>
              <a:ext uri="{FF2B5EF4-FFF2-40B4-BE49-F238E27FC236}">
                <a16:creationId xmlns:a16="http://schemas.microsoft.com/office/drawing/2014/main" id="{963BB59F-2DE6-CC4E-A503-E2839D52BA88}"/>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DFE61F2-348B-C841-8AB1-ECBF988A307B}" type="slidenum">
              <a:rPr kumimoji="0" lang="ar-SA" sz="1100" b="0" i="0" u="none" strike="noStrike" kern="1200" cap="none" spc="0" normalizeH="0" baseline="0" noProof="0" smtClean="0">
                <a:ln>
                  <a:noFill/>
                </a:ln>
                <a:solidFill>
                  <a:srgbClr val="FFFFFF"/>
                </a:solidFill>
                <a:effectLst/>
                <a:uLnTx/>
                <a:uFillTx/>
                <a:latin typeface="Gill Sans MT" panose="020B0502020104020203"/>
                <a:ea typeface="+mn-ea"/>
              </a:rPr>
              <a:pPr marL="0" marR="0" lvl="0" indent="0" algn="ctr" defTabSz="457200" rtl="0" eaLnBrk="1" fontAlgn="auto" latinLnBrk="0" hangingPunct="1">
                <a:lnSpc>
                  <a:spcPct val="100000"/>
                </a:lnSpc>
                <a:spcBef>
                  <a:spcPts val="0"/>
                </a:spcBef>
                <a:spcAft>
                  <a:spcPts val="0"/>
                </a:spcAft>
                <a:buClrTx/>
                <a:buSzTx/>
                <a:buFontTx/>
                <a:buNone/>
                <a:tabLst/>
                <a:defRPr/>
              </a:pPr>
              <a:t>4</a:t>
            </a:fld>
            <a:endParaRPr kumimoji="0" lang="ar-SA" sz="1100" b="0" i="0" u="none" strike="noStrike" kern="1200" cap="none" spc="0" normalizeH="0" baseline="0" noProof="0">
              <a:ln>
                <a:noFill/>
              </a:ln>
              <a:solidFill>
                <a:srgbClr val="FFFFFF"/>
              </a:solidFill>
              <a:effectLst/>
              <a:uLnTx/>
              <a:uFillTx/>
              <a:latin typeface="Gill Sans MT" panose="020B0502020104020203"/>
              <a:ea typeface="+mn-ea"/>
            </a:endParaRPr>
          </a:p>
        </p:txBody>
      </p:sp>
    </p:spTree>
    <p:extLst>
      <p:ext uri="{BB962C8B-B14F-4D97-AF65-F5344CB8AC3E}">
        <p14:creationId xmlns:p14="http://schemas.microsoft.com/office/powerpoint/2010/main" val="1997393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16884A-D813-F242-8747-E8C975391053}"/>
              </a:ext>
            </a:extLst>
          </p:cNvPr>
          <p:cNvSpPr>
            <a:spLocks noGrp="1"/>
          </p:cNvSpPr>
          <p:nvPr>
            <p:ph type="title"/>
          </p:nvPr>
        </p:nvSpPr>
        <p:spPr/>
        <p:txBody>
          <a:bodyPr/>
          <a:lstStyle/>
          <a:p>
            <a:pPr marL="742950" indent="-742950" algn="ctr" rtl="1">
              <a:buFont typeface="+mj-lt"/>
              <a:buAutoNum type="arabicPeriod" startAt="2"/>
            </a:pPr>
            <a:r>
              <a:rPr lang="ar-SA" dirty="0"/>
              <a:t>طريقة البيع على المكشوف</a:t>
            </a:r>
          </a:p>
        </p:txBody>
      </p:sp>
      <p:sp>
        <p:nvSpPr>
          <p:cNvPr id="3" name="Espace réservé du contenu 2">
            <a:extLst>
              <a:ext uri="{FF2B5EF4-FFF2-40B4-BE49-F238E27FC236}">
                <a16:creationId xmlns:a16="http://schemas.microsoft.com/office/drawing/2014/main" id="{87530080-1208-1A47-8160-31F05F9C3B6A}"/>
              </a:ext>
            </a:extLst>
          </p:cNvPr>
          <p:cNvSpPr>
            <a:spLocks noGrp="1"/>
          </p:cNvSpPr>
          <p:nvPr>
            <p:ph idx="1"/>
          </p:nvPr>
        </p:nvSpPr>
        <p:spPr/>
        <p:txBody>
          <a:bodyPr>
            <a:normAutofit/>
          </a:bodyPr>
          <a:lstStyle/>
          <a:p>
            <a:pPr algn="r" rtl="1"/>
            <a:r>
              <a:rPr lang="ar-SA" sz="2800" dirty="0"/>
              <a:t>لنفترض أن المتداول لم يغلق الوضعية القصيرة عند 45 دولار ولكنه قرر تركها مفتوحة للاستفادة من المزيد من انخفاض الأسعار. في هذا الوقت كان هناك عرض الاستحواذ على الشركة ب65 دولار للسهم. إذا قرر المتداول إغلاق الوضعية القصيرة فسيشتري الأسهم بسعر 65 دولار، وبالتالي تكون الخسارة الناتجة عن البيع على المكشوف 1500 دولار [(50 - 65 دولارًا) × 100 سهم = - 1500 دولار] ، حيث تم إعادة شراء الأسهم بسعر أعلى بكثير.</a:t>
            </a:r>
          </a:p>
        </p:txBody>
      </p:sp>
      <p:sp>
        <p:nvSpPr>
          <p:cNvPr id="4" name="Espace réservé de la date 3">
            <a:extLst>
              <a:ext uri="{FF2B5EF4-FFF2-40B4-BE49-F238E27FC236}">
                <a16:creationId xmlns:a16="http://schemas.microsoft.com/office/drawing/2014/main" id="{8AFB441E-9508-3C43-9D38-921370458E92}"/>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C702AA5-9064-9946-AA13-96C80C02B3AA}" type="datetime1">
              <a:rPr kumimoji="0" lang="fr-FR" sz="1050" b="0" i="0" u="none" strike="noStrike" kern="1200" cap="none" spc="0" normalizeH="0" baseline="0" noProof="0" smtClean="0">
                <a:ln>
                  <a:noFill/>
                </a:ln>
                <a:solidFill>
                  <a:srgbClr val="000000">
                    <a:alpha val="70000"/>
                  </a:srgb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05/05/2020</a:t>
            </a:fld>
            <a:endParaRPr kumimoji="0" lang="ar-SA" sz="1050" b="0" i="0" u="none" strike="noStrike" kern="1200" cap="none" spc="0" normalizeH="0" baseline="0" noProof="0">
              <a:ln>
                <a:noFill/>
              </a:ln>
              <a:solidFill>
                <a:srgbClr val="000000">
                  <a:alpha val="70000"/>
                </a:srgbClr>
              </a:solidFill>
              <a:effectLst/>
              <a:uLnTx/>
              <a:uFillTx/>
              <a:latin typeface="Gill Sans MT" panose="020B0502020104020203"/>
              <a:ea typeface="+mn-ea"/>
            </a:endParaRPr>
          </a:p>
        </p:txBody>
      </p:sp>
      <p:sp>
        <p:nvSpPr>
          <p:cNvPr id="5" name="Espace réservé du pied de page 4">
            <a:extLst>
              <a:ext uri="{FF2B5EF4-FFF2-40B4-BE49-F238E27FC236}">
                <a16:creationId xmlns:a16="http://schemas.microsoft.com/office/drawing/2014/main" id="{3FF444E9-3BA0-8D4D-9A0E-CA36EAA4136E}"/>
              </a:ext>
            </a:extLst>
          </p:cNvPr>
          <p:cNvSpPr>
            <a:spLocks noGrp="1"/>
          </p:cNvSpPr>
          <p:nvPr>
            <p:ph type="ftr" sz="quarter" idx="11"/>
          </p:nvPr>
        </p:nvSpPr>
        <p:spPr>
          <a:xfrm>
            <a:off x="4038600" y="6356350"/>
            <a:ext cx="5386754"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rPr>
              <a:t>                                         .قشاري يسمينة  </a:t>
            </a:r>
            <a:r>
              <a:rPr kumimoji="0" lang="fr-FR" sz="1050" b="0" i="0" u="none" strike="noStrike" kern="1200" cap="none" spc="0" normalizeH="0" baseline="0" noProof="0" dirty="0">
                <a:ln>
                  <a:noFill/>
                </a:ln>
                <a:solidFill>
                  <a:srgbClr val="000000">
                    <a:alpha val="70000"/>
                  </a:srgbClr>
                </a:solidFill>
                <a:effectLst/>
                <a:uLnTx/>
                <a:uFillTx/>
                <a:latin typeface="Gill Sans MT" panose="020B0502020104020203"/>
                <a:ea typeface="+mn-ea"/>
                <a:cs typeface="+mn-cs"/>
              </a:rPr>
              <a:t>e-mail: </a:t>
            </a:r>
            <a:r>
              <a:rPr kumimoji="0" lang="fr-FR" sz="1050" b="0" i="0" u="none" strike="noStrike" kern="1200" cap="none" spc="0" normalizeH="0" baseline="0" noProof="0" dirty="0">
                <a:ln>
                  <a:noFill/>
                </a:ln>
                <a:solidFill>
                  <a:srgbClr val="000000">
                    <a:alpha val="70000"/>
                  </a:srgbClr>
                </a:solidFill>
                <a:effectLst/>
                <a:uLnTx/>
                <a:uFillTx/>
                <a:latin typeface="Gill Sans MT" panose="020B0502020104020203"/>
                <a:ea typeface="+mn-ea"/>
                <a:cs typeface="+mn-cs"/>
                <a:hlinkClick r:id="rId2"/>
              </a:rPr>
              <a:t>guechariuniv2016@gmail.com</a:t>
            </a:r>
            <a:r>
              <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rPr>
              <a:t> </a:t>
            </a:r>
          </a:p>
        </p:txBody>
      </p:sp>
      <p:sp>
        <p:nvSpPr>
          <p:cNvPr id="6" name="Espace réservé du numéro de diapositive 5">
            <a:extLst>
              <a:ext uri="{FF2B5EF4-FFF2-40B4-BE49-F238E27FC236}">
                <a16:creationId xmlns:a16="http://schemas.microsoft.com/office/drawing/2014/main" id="{22F8F606-3FA8-6C45-B12E-9DEA68300EA4}"/>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DFE61F2-348B-C841-8AB1-ECBF988A307B}" type="slidenum">
              <a:rPr kumimoji="0" lang="ar-SA" sz="1100" b="0" i="0" u="none" strike="noStrike" kern="1200" cap="none" spc="0" normalizeH="0" baseline="0" noProof="0" smtClean="0">
                <a:ln>
                  <a:noFill/>
                </a:ln>
                <a:solidFill>
                  <a:srgbClr val="FFFFFF"/>
                </a:solidFill>
                <a:effectLst/>
                <a:uLnTx/>
                <a:uFillTx/>
                <a:latin typeface="Gill Sans MT" panose="020B0502020104020203"/>
                <a:ea typeface="+mn-ea"/>
              </a:rPr>
              <a:pPr marL="0" marR="0" lvl="0" indent="0" algn="ctr" defTabSz="457200" rtl="0" eaLnBrk="1" fontAlgn="auto" latinLnBrk="0" hangingPunct="1">
                <a:lnSpc>
                  <a:spcPct val="100000"/>
                </a:lnSpc>
                <a:spcBef>
                  <a:spcPts val="0"/>
                </a:spcBef>
                <a:spcAft>
                  <a:spcPts val="0"/>
                </a:spcAft>
                <a:buClrTx/>
                <a:buSzTx/>
                <a:buFontTx/>
                <a:buNone/>
                <a:tabLst/>
                <a:defRPr/>
              </a:pPr>
              <a:t>5</a:t>
            </a:fld>
            <a:endParaRPr kumimoji="0" lang="ar-SA" sz="1100" b="0" i="0" u="none" strike="noStrike" kern="1200" cap="none" spc="0" normalizeH="0" baseline="0" noProof="0">
              <a:ln>
                <a:noFill/>
              </a:ln>
              <a:solidFill>
                <a:srgbClr val="FFFFFF"/>
              </a:solidFill>
              <a:effectLst/>
              <a:uLnTx/>
              <a:uFillTx/>
              <a:latin typeface="Gill Sans MT" panose="020B0502020104020203"/>
              <a:ea typeface="+mn-ea"/>
            </a:endParaRPr>
          </a:p>
        </p:txBody>
      </p:sp>
    </p:spTree>
    <p:extLst>
      <p:ext uri="{BB962C8B-B14F-4D97-AF65-F5344CB8AC3E}">
        <p14:creationId xmlns:p14="http://schemas.microsoft.com/office/powerpoint/2010/main" val="3521190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B523B6-9A5B-F844-AFD2-E7C814EB6453}"/>
              </a:ext>
            </a:extLst>
          </p:cNvPr>
          <p:cNvSpPr>
            <a:spLocks noGrp="1"/>
          </p:cNvSpPr>
          <p:nvPr>
            <p:ph type="title"/>
          </p:nvPr>
        </p:nvSpPr>
        <p:spPr>
          <a:xfrm>
            <a:off x="838200" y="21420"/>
            <a:ext cx="10515600" cy="858336"/>
          </a:xfrm>
        </p:spPr>
        <p:txBody>
          <a:bodyPr>
            <a:normAutofit/>
          </a:bodyPr>
          <a:lstStyle/>
          <a:p>
            <a:pPr marL="742950" indent="-742950" algn="ctr" rtl="1">
              <a:buFont typeface="+mj-lt"/>
              <a:buAutoNum type="arabicPeriod" startAt="3"/>
            </a:pPr>
            <a:r>
              <a:rPr lang="ar-SA" dirty="0"/>
              <a:t>مقاييس البيع على المكشوف</a:t>
            </a:r>
          </a:p>
        </p:txBody>
      </p:sp>
      <p:sp>
        <p:nvSpPr>
          <p:cNvPr id="3" name="Espace réservé du contenu 2">
            <a:extLst>
              <a:ext uri="{FF2B5EF4-FFF2-40B4-BE49-F238E27FC236}">
                <a16:creationId xmlns:a16="http://schemas.microsoft.com/office/drawing/2014/main" id="{26349663-D8FC-7D4A-B190-29921B710BAF}"/>
              </a:ext>
            </a:extLst>
          </p:cNvPr>
          <p:cNvSpPr>
            <a:spLocks noGrp="1"/>
          </p:cNvSpPr>
          <p:nvPr>
            <p:ph idx="1"/>
          </p:nvPr>
        </p:nvSpPr>
        <p:spPr>
          <a:xfrm>
            <a:off x="838200" y="1168400"/>
            <a:ext cx="10515600" cy="5133288"/>
          </a:xfrm>
        </p:spPr>
        <p:txBody>
          <a:bodyPr>
            <a:normAutofit fontScale="92500"/>
          </a:bodyPr>
          <a:lstStyle/>
          <a:p>
            <a:pPr algn="r" rtl="1"/>
            <a:r>
              <a:rPr lang="ar-SA" sz="3200" dirty="0"/>
              <a:t>مقياس البيع على المكشوف: يستعمل المقياس لتتبع نشاط البيع</a:t>
            </a:r>
            <a:r>
              <a:rPr lang="fr-FR" sz="3200" dirty="0"/>
              <a:t> </a:t>
            </a:r>
            <a:r>
              <a:rPr lang="ar-SA" sz="3200" dirty="0"/>
              <a:t> على المكشوف الذي يتمثل في </a:t>
            </a:r>
          </a:p>
          <a:p>
            <a:pPr marL="514350" indent="-514350" algn="r" rtl="1">
              <a:buFont typeface="+mj-lt"/>
              <a:buAutoNum type="arabicParenR"/>
            </a:pPr>
            <a:r>
              <a:rPr lang="ar-SA" sz="3200" dirty="0"/>
              <a:t>نسبة الحيازة على المكشوف (</a:t>
            </a:r>
            <a:r>
              <a:rPr lang="fr-FR" sz="3200" dirty="0"/>
              <a:t>short </a:t>
            </a:r>
            <a:r>
              <a:rPr lang="fr-FR" sz="3200" dirty="0" err="1"/>
              <a:t>interest</a:t>
            </a:r>
            <a:r>
              <a:rPr lang="fr-FR" sz="3200" dirty="0"/>
              <a:t> ratio</a:t>
            </a:r>
            <a:r>
              <a:rPr lang="ar-SA" sz="3200" dirty="0"/>
              <a:t>-</a:t>
            </a:r>
            <a:r>
              <a:rPr lang="fr-FR" sz="3200" dirty="0"/>
              <a:t>SIR</a:t>
            </a:r>
            <a:r>
              <a:rPr lang="ar-SA" sz="3200" dirty="0"/>
              <a:t>) : يقيس </a:t>
            </a:r>
            <a:r>
              <a:rPr lang="fr-FR" sz="3200" dirty="0"/>
              <a:t>SIR </a:t>
            </a:r>
            <a:r>
              <a:rPr lang="ar-SA" sz="3200" dirty="0"/>
              <a:t> نسبة الأسهم التي يتم بيعها على المكشوف في الوقت الحالي مقارنة بعدد الأسهم المتاحة أو "العائمة" في السوق</a:t>
            </a:r>
            <a:r>
              <a:rPr lang="fr-FR" sz="3200" dirty="0"/>
              <a:t> </a:t>
            </a:r>
            <a:r>
              <a:rPr lang="ar-SA" sz="3200" dirty="0"/>
              <a:t>(هنا يكون بنسبة مئوية). كما يمكن تعريفها ايضا انها نسبة إجمالي الأسهم المباعة على المكشوف مقسومة على متوسط حجم التداول اليومي للسهم (تكون بعدد الأيام).</a:t>
            </a:r>
            <a:endParaRPr lang="fr-FR" sz="3200" dirty="0"/>
          </a:p>
          <a:p>
            <a:pPr algn="r" rtl="1"/>
            <a:r>
              <a:rPr lang="ar-SA" sz="3200" dirty="0"/>
              <a:t>هذا المقياس للبيع على المكشوف يساعد المستثمرين على فهم ما إذا كانت معنويات المستثمرين أكثر </a:t>
            </a:r>
            <a:r>
              <a:rPr lang="ar-SA" sz="3200" dirty="0" err="1"/>
              <a:t>صعوديًا</a:t>
            </a:r>
            <a:r>
              <a:rPr lang="ar-SA" sz="3200" dirty="0"/>
              <a:t> </a:t>
            </a:r>
            <a:r>
              <a:rPr lang="ar-SA" sz="3200" dirty="0" err="1"/>
              <a:t>أوهبوطيًا</a:t>
            </a:r>
            <a:r>
              <a:rPr lang="ar-SA" sz="3200" dirty="0"/>
              <a:t> بالنسبة للسهم. نسبة عالية ل</a:t>
            </a:r>
            <a:r>
              <a:rPr lang="fr-FR" sz="3200" dirty="0"/>
              <a:t>SIR </a:t>
            </a:r>
            <a:r>
              <a:rPr lang="ar-SA" sz="3200" dirty="0"/>
              <a:t> ترتبط بالأسهم التي تتراجع، بتعبير اخر ارتفاع نسبة الحيازة على المكشوف الى الحجم يعني ان المؤشر هبوطي للسهم.</a:t>
            </a:r>
          </a:p>
        </p:txBody>
      </p:sp>
      <p:sp>
        <p:nvSpPr>
          <p:cNvPr id="4" name="Espace réservé de la date 3">
            <a:extLst>
              <a:ext uri="{FF2B5EF4-FFF2-40B4-BE49-F238E27FC236}">
                <a16:creationId xmlns:a16="http://schemas.microsoft.com/office/drawing/2014/main" id="{6A7FC816-4D19-594F-A34E-0C4AEBE9D967}"/>
              </a:ext>
            </a:extLst>
          </p:cNvPr>
          <p:cNvSpPr>
            <a:spLocks noGrp="1"/>
          </p:cNvSpPr>
          <p:nvPr>
            <p:ph type="dt" sz="half" idx="10"/>
          </p:nvPr>
        </p:nvSpPr>
        <p:spPr>
          <a:xfrm>
            <a:off x="7821429" y="6400800"/>
            <a:ext cx="2753746" cy="323968"/>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E7F0266-96E8-9D47-956D-C30E4EC99CCF}" type="datetime1">
              <a:rPr kumimoji="0" lang="fr-FR" sz="1050" b="0" i="0" u="none" strike="noStrike" kern="1200" cap="none" spc="0" normalizeH="0" baseline="0" noProof="0" smtClean="0">
                <a:ln>
                  <a:noFill/>
                </a:ln>
                <a:solidFill>
                  <a:srgbClr val="000000">
                    <a:alpha val="70000"/>
                  </a:srgb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05/05/2020</a:t>
            </a:fld>
            <a:endPar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endParaRPr>
          </a:p>
        </p:txBody>
      </p:sp>
      <p:sp>
        <p:nvSpPr>
          <p:cNvPr id="5" name="Espace réservé du pied de page 4">
            <a:extLst>
              <a:ext uri="{FF2B5EF4-FFF2-40B4-BE49-F238E27FC236}">
                <a16:creationId xmlns:a16="http://schemas.microsoft.com/office/drawing/2014/main" id="{0E5D2840-6E47-6342-8196-4A5137E4CF92}"/>
              </a:ext>
            </a:extLst>
          </p:cNvPr>
          <p:cNvSpPr>
            <a:spLocks noGrp="1"/>
          </p:cNvSpPr>
          <p:nvPr>
            <p:ph type="ftr" sz="quarter" idx="11"/>
          </p:nvPr>
        </p:nvSpPr>
        <p:spPr>
          <a:xfrm>
            <a:off x="2757269" y="6471455"/>
            <a:ext cx="6893168"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rPr>
              <a:t>                                              </a:t>
            </a:r>
            <a:r>
              <a:rPr kumimoji="0" lang="ar-SA" sz="1050" b="0" i="0" u="none" strike="noStrike" kern="1200" cap="none" spc="0" normalizeH="0" baseline="0" noProof="0" dirty="0" err="1">
                <a:ln>
                  <a:noFill/>
                </a:ln>
                <a:solidFill>
                  <a:srgbClr val="000000">
                    <a:alpha val="70000"/>
                  </a:srgbClr>
                </a:solidFill>
                <a:effectLst/>
                <a:uLnTx/>
                <a:uFillTx/>
                <a:latin typeface="Gill Sans MT" panose="020B0502020104020203"/>
                <a:ea typeface="+mn-ea"/>
              </a:rPr>
              <a:t>د.قشاري</a:t>
            </a:r>
            <a:r>
              <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rPr>
              <a:t> يسمينة  </a:t>
            </a:r>
            <a:r>
              <a:rPr kumimoji="0" lang="fr-FR" sz="1050" b="0" i="0" u="none" strike="noStrike" kern="1200" cap="none" spc="0" normalizeH="0" baseline="0" noProof="0" dirty="0">
                <a:ln>
                  <a:noFill/>
                </a:ln>
                <a:solidFill>
                  <a:srgbClr val="000000">
                    <a:alpha val="70000"/>
                  </a:srgbClr>
                </a:solidFill>
                <a:effectLst/>
                <a:uLnTx/>
                <a:uFillTx/>
                <a:latin typeface="Gill Sans MT" panose="020B0502020104020203"/>
                <a:ea typeface="+mn-ea"/>
                <a:cs typeface="+mn-cs"/>
              </a:rPr>
              <a:t>e-mail: guechariuniv2016@gmail.com</a:t>
            </a:r>
            <a:endParaRPr kumimoji="0" lang="ar-SA" sz="1050" b="0" i="0" u="none" strike="noStrike" kern="1200" cap="none" spc="0" normalizeH="0" baseline="0" noProof="0" dirty="0">
              <a:ln>
                <a:noFill/>
              </a:ln>
              <a:solidFill>
                <a:srgbClr val="000000">
                  <a:alpha val="70000"/>
                </a:srgbClr>
              </a:solidFill>
              <a:effectLst/>
              <a:uLnTx/>
              <a:uFillTx/>
              <a:latin typeface="Gill Sans MT" panose="020B0502020104020203"/>
              <a:ea typeface="+mn-ea"/>
            </a:endParaRPr>
          </a:p>
        </p:txBody>
      </p:sp>
      <p:sp>
        <p:nvSpPr>
          <p:cNvPr id="6" name="Espace réservé du numéro de diapositive 5">
            <a:extLst>
              <a:ext uri="{FF2B5EF4-FFF2-40B4-BE49-F238E27FC236}">
                <a16:creationId xmlns:a16="http://schemas.microsoft.com/office/drawing/2014/main" id="{9D7A9BCC-2D4A-2D4E-B858-0213863FF40A}"/>
              </a:ext>
            </a:extLst>
          </p:cNvPr>
          <p:cNvSpPr>
            <a:spLocks noGrp="1"/>
          </p:cNvSpPr>
          <p:nvPr>
            <p:ph type="sldNum" sz="quarter" idx="12"/>
          </p:nvPr>
        </p:nvSpPr>
        <p:spPr>
          <a:xfrm>
            <a:off x="10784322" y="6359008"/>
            <a:ext cx="365760" cy="365760"/>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DFE61F2-348B-C841-8AB1-ECBF988A307B}" type="slidenum">
              <a:rPr kumimoji="0" lang="ar-SA" sz="1100" b="0" i="0" u="none" strike="noStrike" kern="1200" cap="none" spc="0" normalizeH="0" baseline="0" noProof="0" smtClean="0">
                <a:ln>
                  <a:noFill/>
                </a:ln>
                <a:solidFill>
                  <a:srgbClr val="FFFFFF"/>
                </a:solidFill>
                <a:effectLst/>
                <a:uLnTx/>
                <a:uFillTx/>
                <a:latin typeface="Gill Sans MT" panose="020B0502020104020203"/>
                <a:ea typeface="+mn-ea"/>
              </a:rPr>
              <a:pPr marL="0" marR="0" lvl="0" indent="0" algn="ctr" defTabSz="457200" rtl="0" eaLnBrk="1" fontAlgn="auto" latinLnBrk="0" hangingPunct="1">
                <a:lnSpc>
                  <a:spcPct val="100000"/>
                </a:lnSpc>
                <a:spcBef>
                  <a:spcPts val="0"/>
                </a:spcBef>
                <a:spcAft>
                  <a:spcPts val="0"/>
                </a:spcAft>
                <a:buClrTx/>
                <a:buSzTx/>
                <a:buFontTx/>
                <a:buNone/>
                <a:tabLst/>
                <a:defRPr/>
              </a:pPr>
              <a:t>6</a:t>
            </a:fld>
            <a:endParaRPr kumimoji="0" lang="ar-SA" sz="1100" b="0" i="0" u="none" strike="noStrike" kern="1200" cap="none" spc="0" normalizeH="0" baseline="0" noProof="0" dirty="0">
              <a:ln>
                <a:noFill/>
              </a:ln>
              <a:solidFill>
                <a:srgbClr val="FFFFFF"/>
              </a:solidFill>
              <a:effectLst/>
              <a:uLnTx/>
              <a:uFillTx/>
              <a:latin typeface="Gill Sans MT" panose="020B0502020104020203"/>
              <a:ea typeface="+mn-ea"/>
            </a:endParaRPr>
          </a:p>
        </p:txBody>
      </p:sp>
    </p:spTree>
    <p:extLst>
      <p:ext uri="{BB962C8B-B14F-4D97-AF65-F5344CB8AC3E}">
        <p14:creationId xmlns:p14="http://schemas.microsoft.com/office/powerpoint/2010/main" val="3347329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B6092E-8F28-544F-B6FC-ECE6CCBC2B1A}"/>
              </a:ext>
            </a:extLst>
          </p:cNvPr>
          <p:cNvSpPr>
            <a:spLocks noGrp="1"/>
          </p:cNvSpPr>
          <p:nvPr>
            <p:ph type="title"/>
          </p:nvPr>
        </p:nvSpPr>
        <p:spPr/>
        <p:txBody>
          <a:bodyPr/>
          <a:lstStyle/>
          <a:p>
            <a:pPr marL="514350" indent="-514350">
              <a:buFont typeface="+mj-lt"/>
              <a:buAutoNum type="arabicPeriod" startAt="3"/>
            </a:pPr>
            <a:r>
              <a:rPr lang="ar-SA" dirty="0"/>
              <a:t>مقاييس البيع على المكشوف</a:t>
            </a:r>
            <a:endParaRPr lang="fr-DZ" dirty="0"/>
          </a:p>
        </p:txBody>
      </p:sp>
      <p:sp>
        <p:nvSpPr>
          <p:cNvPr id="3" name="Espace réservé du contenu 2">
            <a:extLst>
              <a:ext uri="{FF2B5EF4-FFF2-40B4-BE49-F238E27FC236}">
                <a16:creationId xmlns:a16="http://schemas.microsoft.com/office/drawing/2014/main" id="{AD09BE8A-4F74-3A48-8A36-08A9C727A40C}"/>
              </a:ext>
            </a:extLst>
          </p:cNvPr>
          <p:cNvSpPr>
            <a:spLocks noGrp="1"/>
          </p:cNvSpPr>
          <p:nvPr>
            <p:ph idx="1"/>
          </p:nvPr>
        </p:nvSpPr>
        <p:spPr>
          <a:xfrm>
            <a:off x="2231136" y="2400300"/>
            <a:ext cx="7729728" cy="3980180"/>
          </a:xfrm>
        </p:spPr>
        <p:txBody>
          <a:bodyPr>
            <a:normAutofit fontScale="77500" lnSpcReduction="20000"/>
          </a:bodyPr>
          <a:lstStyle/>
          <a:p>
            <a:pPr marL="0" indent="0">
              <a:buNone/>
            </a:pPr>
            <a:r>
              <a:rPr lang="ar-SA" sz="4500" b="1" dirty="0"/>
              <a:t>اولا-</a:t>
            </a:r>
            <a:r>
              <a:rPr lang="ar-DZ" sz="4500" b="1" dirty="0"/>
              <a:t>نسبة الحيازة على المكشوف كنسبة مئوية من التعوي</a:t>
            </a:r>
            <a:r>
              <a:rPr lang="ar-SA" sz="4500" b="1" dirty="0" err="1"/>
              <a:t>م</a:t>
            </a:r>
            <a:endParaRPr lang="ar-DZ" sz="7000" b="1" dirty="0"/>
          </a:p>
          <a:p>
            <a:r>
              <a:rPr lang="ar-DZ" sz="3800" dirty="0"/>
              <a:t>نسبة الحيازة على المكشوف كنسبة مئوية من التعويم تحسب  هذه النسبة عن طريق قسمة عدد الأسهم المباعة على المكشوف على عدد الأسهم المتاحة للتداول في السوق( او المعومة).</a:t>
            </a:r>
          </a:p>
          <a:p>
            <a:r>
              <a:rPr lang="ar-DZ" sz="3800" dirty="0"/>
              <a:t>على سبيل المثال ، لنفترض أن هناك 10000 سهم لشركة</a:t>
            </a:r>
            <a:r>
              <a:rPr lang="fr-FR" sz="3800" dirty="0"/>
              <a:t>XYZ </a:t>
            </a:r>
            <a:r>
              <a:rPr lang="ar-SA" sz="3800" dirty="0"/>
              <a:t> </a:t>
            </a:r>
            <a:r>
              <a:rPr lang="ar-DZ" sz="3800" dirty="0"/>
              <a:t>ولكن 200 من هذه الأسهم يمتلكها مالكو الشركة (لا يمكن بيعها). في هذه الحالة يبلغ عدد الأسهم العائمة 9800 سهم. ولنفترض أن هناك 100 سهم بيعت على المكشوف. نحسب نسبة الحيازة على المكشوف من خلال قسمة 100 سهم تم بيعها على المكشوف على عدد الأسهم العائمة 100|9800 هذا يعطينا نسبة الحيازة على المكشوف تقارب. 0.01 أو 1٪.</a:t>
            </a:r>
          </a:p>
        </p:txBody>
      </p:sp>
      <p:sp>
        <p:nvSpPr>
          <p:cNvPr id="4" name="Espace réservé de la date 3">
            <a:extLst>
              <a:ext uri="{FF2B5EF4-FFF2-40B4-BE49-F238E27FC236}">
                <a16:creationId xmlns:a16="http://schemas.microsoft.com/office/drawing/2014/main" id="{6D58E114-D314-E94D-A4B1-8E7F6578874E}"/>
              </a:ext>
            </a:extLst>
          </p:cNvPr>
          <p:cNvSpPr>
            <a:spLocks noGrp="1"/>
          </p:cNvSpPr>
          <p:nvPr>
            <p:ph type="dt" sz="half" idx="10"/>
          </p:nvPr>
        </p:nvSpPr>
        <p:spPr>
          <a:xfrm>
            <a:off x="7821429" y="6367780"/>
            <a:ext cx="2753746" cy="323968"/>
          </a:xfrm>
        </p:spPr>
        <p:txBody>
          <a:bodyPr/>
          <a:lstStyle/>
          <a:p>
            <a:fld id="{164FA060-5CC6-124C-BF18-B98ED5C4B9A9}" type="datetime1">
              <a:rPr lang="fr-FR" smtClean="0"/>
              <a:t>05/05/2020</a:t>
            </a:fld>
            <a:endParaRPr lang="ar-SA"/>
          </a:p>
        </p:txBody>
      </p:sp>
      <p:sp>
        <p:nvSpPr>
          <p:cNvPr id="5" name="Espace réservé du pied de page 4">
            <a:extLst>
              <a:ext uri="{FF2B5EF4-FFF2-40B4-BE49-F238E27FC236}">
                <a16:creationId xmlns:a16="http://schemas.microsoft.com/office/drawing/2014/main" id="{A309238F-0108-DD47-A54F-DF93BFB4CB6C}"/>
              </a:ext>
            </a:extLst>
          </p:cNvPr>
          <p:cNvSpPr>
            <a:spLocks noGrp="1"/>
          </p:cNvSpPr>
          <p:nvPr>
            <p:ph type="ftr" sz="quarter" idx="11"/>
          </p:nvPr>
        </p:nvSpPr>
        <p:spPr>
          <a:xfrm>
            <a:off x="1616825" y="6380480"/>
            <a:ext cx="5901189" cy="320040"/>
          </a:xfrm>
        </p:spPr>
        <p:txBody>
          <a:bodyPr/>
          <a:lstStyle/>
          <a:p>
            <a:r>
              <a:rPr lang="ar-SA" dirty="0"/>
              <a:t>                                                  </a:t>
            </a:r>
            <a:r>
              <a:rPr lang="ar-SA" dirty="0" err="1"/>
              <a:t>د.قشاري</a:t>
            </a:r>
            <a:r>
              <a:rPr lang="ar-SA" dirty="0"/>
              <a:t> يسمينة                                 </a:t>
            </a:r>
            <a:r>
              <a:rPr lang="fr-FR" dirty="0"/>
              <a:t>e-mail: guechariuniv2016@gmail.com</a:t>
            </a:r>
            <a:endParaRPr lang="ar-SA" dirty="0"/>
          </a:p>
        </p:txBody>
      </p:sp>
      <p:sp>
        <p:nvSpPr>
          <p:cNvPr id="6" name="Espace réservé du numéro de diapositive 5">
            <a:extLst>
              <a:ext uri="{FF2B5EF4-FFF2-40B4-BE49-F238E27FC236}">
                <a16:creationId xmlns:a16="http://schemas.microsoft.com/office/drawing/2014/main" id="{AF6BED7F-0DD5-9847-9D45-4066924B14AD}"/>
              </a:ext>
            </a:extLst>
          </p:cNvPr>
          <p:cNvSpPr>
            <a:spLocks noGrp="1"/>
          </p:cNvSpPr>
          <p:nvPr>
            <p:ph type="sldNum" sz="quarter" idx="12"/>
          </p:nvPr>
        </p:nvSpPr>
        <p:spPr>
          <a:xfrm>
            <a:off x="10695710" y="6367780"/>
            <a:ext cx="365760" cy="365760"/>
          </a:xfrm>
        </p:spPr>
        <p:txBody>
          <a:bodyPr/>
          <a:lstStyle/>
          <a:p>
            <a:fld id="{BDFE61F2-348B-C841-8AB1-ECBF988A307B}" type="slidenum">
              <a:rPr lang="ar-SA" smtClean="0"/>
              <a:t>7</a:t>
            </a:fld>
            <a:endParaRPr lang="ar-SA"/>
          </a:p>
        </p:txBody>
      </p:sp>
    </p:spTree>
    <p:extLst>
      <p:ext uri="{BB962C8B-B14F-4D97-AF65-F5344CB8AC3E}">
        <p14:creationId xmlns:p14="http://schemas.microsoft.com/office/powerpoint/2010/main" val="3314467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10041B-5BA7-DC4C-8A89-0E32705D039A}"/>
              </a:ext>
            </a:extLst>
          </p:cNvPr>
          <p:cNvSpPr>
            <a:spLocks noGrp="1"/>
          </p:cNvSpPr>
          <p:nvPr>
            <p:ph type="title"/>
          </p:nvPr>
        </p:nvSpPr>
        <p:spPr/>
        <p:txBody>
          <a:bodyPr/>
          <a:lstStyle/>
          <a:p>
            <a:pPr marL="514350" indent="-514350">
              <a:buFont typeface="+mj-lt"/>
              <a:buAutoNum type="arabicPeriod" startAt="3"/>
            </a:pPr>
            <a:r>
              <a:rPr lang="ar-SA" dirty="0"/>
              <a:t>مقاييس البيع على المكشوف</a:t>
            </a:r>
            <a:endParaRPr lang="fr-DZ" dirty="0"/>
          </a:p>
        </p:txBody>
      </p:sp>
      <p:sp>
        <p:nvSpPr>
          <p:cNvPr id="3" name="Espace réservé du contenu 2">
            <a:extLst>
              <a:ext uri="{FF2B5EF4-FFF2-40B4-BE49-F238E27FC236}">
                <a16:creationId xmlns:a16="http://schemas.microsoft.com/office/drawing/2014/main" id="{4CB66192-68E1-1D49-865F-D46216CB084C}"/>
              </a:ext>
            </a:extLst>
          </p:cNvPr>
          <p:cNvSpPr>
            <a:spLocks noGrp="1"/>
          </p:cNvSpPr>
          <p:nvPr>
            <p:ph idx="1"/>
          </p:nvPr>
        </p:nvSpPr>
        <p:spPr>
          <a:xfrm>
            <a:off x="2231136" y="2336800"/>
            <a:ext cx="7729728" cy="3881120"/>
          </a:xfrm>
        </p:spPr>
        <p:txBody>
          <a:bodyPr>
            <a:normAutofit/>
          </a:bodyPr>
          <a:lstStyle/>
          <a:p>
            <a:r>
              <a:rPr lang="ar-DZ" sz="2800" b="1" dirty="0"/>
              <a:t>ثانيا-نسبة الحيازة على المكشوف كأيام للتغطية</a:t>
            </a:r>
          </a:p>
          <a:p>
            <a:r>
              <a:rPr lang="ar-DZ" sz="2800" dirty="0"/>
              <a:t>أحد تعريفات نسبة الحيازة على المكشوف هو عدد الأيام المراد تغطيتها. وهو عدد الأسهم المباعة على المكشوف مقسومًا على متوسط حجم التداول اليومي. على سبيل المثال ، إذا تم بيع 1000 سهم من شركة </a:t>
            </a:r>
            <a:r>
              <a:rPr lang="fr-FR" sz="2800" dirty="0"/>
              <a:t>XYZ </a:t>
            </a:r>
            <a:r>
              <a:rPr lang="ar-DZ" sz="2800" dirty="0"/>
              <a:t>على المكشوف وتم تداول 100 سهم </a:t>
            </a:r>
            <a:r>
              <a:rPr lang="fr-FR" sz="2800" dirty="0"/>
              <a:t>XYZ </a:t>
            </a:r>
            <a:r>
              <a:rPr lang="ar-DZ" sz="2800" dirty="0"/>
              <a:t>كل يوم ، فإن نسبة الأيام للتغطية هي 1000 ÷ 100 = 10. وهذا يعني أنه إذا أراد جميع البائعين على المكشوف تغطية واضعياتهم في نفس الوقت ، سيستغرق ذلك حوالي عشرة أيام للقيام بذلك.</a:t>
            </a:r>
          </a:p>
        </p:txBody>
      </p:sp>
      <p:sp>
        <p:nvSpPr>
          <p:cNvPr id="4" name="Espace réservé de la date 3">
            <a:extLst>
              <a:ext uri="{FF2B5EF4-FFF2-40B4-BE49-F238E27FC236}">
                <a16:creationId xmlns:a16="http://schemas.microsoft.com/office/drawing/2014/main" id="{B8927DEB-2923-4D4A-8D41-7C720E844B1B}"/>
              </a:ext>
            </a:extLst>
          </p:cNvPr>
          <p:cNvSpPr>
            <a:spLocks noGrp="1"/>
          </p:cNvSpPr>
          <p:nvPr>
            <p:ph type="dt" sz="half" idx="10"/>
          </p:nvPr>
        </p:nvSpPr>
        <p:spPr/>
        <p:txBody>
          <a:bodyPr/>
          <a:lstStyle/>
          <a:p>
            <a:fld id="{164FA060-5CC6-124C-BF18-B98ED5C4B9A9}" type="datetime1">
              <a:rPr lang="fr-FR" smtClean="0"/>
              <a:t>05/05/2020</a:t>
            </a:fld>
            <a:endParaRPr lang="ar-SA"/>
          </a:p>
        </p:txBody>
      </p:sp>
      <p:sp>
        <p:nvSpPr>
          <p:cNvPr id="5" name="Espace réservé du pied de page 4">
            <a:extLst>
              <a:ext uri="{FF2B5EF4-FFF2-40B4-BE49-F238E27FC236}">
                <a16:creationId xmlns:a16="http://schemas.microsoft.com/office/drawing/2014/main" id="{06CD64B0-2345-2643-93C8-1303515A0E78}"/>
              </a:ext>
            </a:extLst>
          </p:cNvPr>
          <p:cNvSpPr>
            <a:spLocks noGrp="1"/>
          </p:cNvSpPr>
          <p:nvPr>
            <p:ph type="ftr" sz="quarter" idx="11"/>
          </p:nvPr>
        </p:nvSpPr>
        <p:spPr>
          <a:xfrm>
            <a:off x="2057400" y="6236208"/>
            <a:ext cx="5443989" cy="320040"/>
          </a:xfrm>
        </p:spPr>
        <p:txBody>
          <a:bodyPr/>
          <a:lstStyle/>
          <a:p>
            <a:r>
              <a:rPr lang="ar-SA" dirty="0"/>
              <a:t>                                                                    </a:t>
            </a:r>
            <a:r>
              <a:rPr lang="ar-SA" dirty="0" err="1"/>
              <a:t>د.قشاري</a:t>
            </a:r>
            <a:r>
              <a:rPr lang="ar-SA" dirty="0"/>
              <a:t> يسمينة </a:t>
            </a:r>
            <a:r>
              <a:rPr lang="fr-FR" dirty="0"/>
              <a:t>e-mail: guechariuniv2016@gmail.com</a:t>
            </a:r>
            <a:endParaRPr lang="ar-SA" dirty="0"/>
          </a:p>
        </p:txBody>
      </p:sp>
      <p:sp>
        <p:nvSpPr>
          <p:cNvPr id="6" name="Espace réservé du numéro de diapositive 5">
            <a:extLst>
              <a:ext uri="{FF2B5EF4-FFF2-40B4-BE49-F238E27FC236}">
                <a16:creationId xmlns:a16="http://schemas.microsoft.com/office/drawing/2014/main" id="{1D476B54-79D0-2A4A-A62A-3408C41BE851}"/>
              </a:ext>
            </a:extLst>
          </p:cNvPr>
          <p:cNvSpPr>
            <a:spLocks noGrp="1"/>
          </p:cNvSpPr>
          <p:nvPr>
            <p:ph type="sldNum" sz="quarter" idx="12"/>
          </p:nvPr>
        </p:nvSpPr>
        <p:spPr/>
        <p:txBody>
          <a:bodyPr/>
          <a:lstStyle/>
          <a:p>
            <a:fld id="{BDFE61F2-348B-C841-8AB1-ECBF988A307B}" type="slidenum">
              <a:rPr lang="ar-SA" smtClean="0"/>
              <a:t>8</a:t>
            </a:fld>
            <a:endParaRPr lang="ar-SA"/>
          </a:p>
        </p:txBody>
      </p:sp>
    </p:spTree>
    <p:extLst>
      <p:ext uri="{BB962C8B-B14F-4D97-AF65-F5344CB8AC3E}">
        <p14:creationId xmlns:p14="http://schemas.microsoft.com/office/powerpoint/2010/main" val="1038393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6FD5D6-DD0C-9749-A1CA-16347F79FE73}"/>
              </a:ext>
            </a:extLst>
          </p:cNvPr>
          <p:cNvSpPr>
            <a:spLocks noGrp="1"/>
          </p:cNvSpPr>
          <p:nvPr>
            <p:ph type="title"/>
          </p:nvPr>
        </p:nvSpPr>
        <p:spPr/>
        <p:txBody>
          <a:bodyPr/>
          <a:lstStyle/>
          <a:p>
            <a:pPr marL="514350" indent="-514350">
              <a:buFont typeface="+mj-lt"/>
              <a:buAutoNum type="arabicPeriod" startAt="3"/>
            </a:pPr>
            <a:r>
              <a:rPr lang="ar-SA" dirty="0"/>
              <a:t>مقاييس البيع على المكشوف</a:t>
            </a:r>
            <a:endParaRPr lang="fr-DZ" dirty="0"/>
          </a:p>
        </p:txBody>
      </p:sp>
      <p:sp>
        <p:nvSpPr>
          <p:cNvPr id="3" name="Espace réservé du contenu 2">
            <a:extLst>
              <a:ext uri="{FF2B5EF4-FFF2-40B4-BE49-F238E27FC236}">
                <a16:creationId xmlns:a16="http://schemas.microsoft.com/office/drawing/2014/main" id="{E615753A-A0D0-4D43-A9DA-E7F5FECB3828}"/>
              </a:ext>
            </a:extLst>
          </p:cNvPr>
          <p:cNvSpPr>
            <a:spLocks noGrp="1"/>
          </p:cNvSpPr>
          <p:nvPr>
            <p:ph idx="1"/>
          </p:nvPr>
        </p:nvSpPr>
        <p:spPr>
          <a:xfrm>
            <a:off x="2231136" y="2463800"/>
            <a:ext cx="7729728" cy="3772408"/>
          </a:xfrm>
        </p:spPr>
        <p:txBody>
          <a:bodyPr>
            <a:normAutofit lnSpcReduction="10000"/>
          </a:bodyPr>
          <a:lstStyle/>
          <a:p>
            <a:pPr marL="0" indent="0">
              <a:buNone/>
            </a:pPr>
            <a:r>
              <a:rPr lang="ar-DZ" sz="2400" b="1" dirty="0"/>
              <a:t>ثالثا-نسبة الحيازة على المكشوف لبورصة نيويورك</a:t>
            </a:r>
          </a:p>
          <a:p>
            <a:r>
              <a:rPr lang="ar-DZ" sz="2400" dirty="0"/>
              <a:t>على عكس الطريقتين السابقتين، تشير هذا الطريقة إلى سوق الأسهم  ككل بدلاً من نوع معين من الاسهم فقط. يتم احتساب نسبة الحيازة على المكشوف لبورصة نيويورك  </a:t>
            </a:r>
            <a:r>
              <a:rPr lang="fr-FR" sz="2400" dirty="0"/>
              <a:t>NYSE)</a:t>
            </a:r>
            <a:r>
              <a:rPr lang="ar-DZ" sz="2800" b="1" dirty="0"/>
              <a:t>) </a:t>
            </a:r>
            <a:r>
              <a:rPr lang="ar-DZ" sz="2400" dirty="0"/>
              <a:t>عن طريق أخذ عدد الأسهم المباعة على المكشوف في بورصة نيويورك بالكامل وتقسيمها على حجم التداول اليومي في بورصة نيويورك للأيام الثلاثين السابقة.</a:t>
            </a:r>
          </a:p>
          <a:p>
            <a:r>
              <a:rPr lang="ar-DZ" sz="2400" dirty="0"/>
              <a:t>على سبيل المثال ، لنفترض أن هناك 15 مليار سهم تم بيعها على المكشوف في بورصة نيويورك و 2 مليار سهم في المتوسط تم تداولها يوميًا على مدار الثلاثين يومًا الماضية. وهذا يعطينا نسبة الحيازة على المكشوف في بورصة نيويورك تبلغ 15 مليار ÷ 2 مليار = 7.5. وهذا يعني أن الأمر سيستغرق 7.5 أيام في المتوسط لتغطية المركز القصير بالكامل في بورصة نيويورك.</a:t>
            </a:r>
          </a:p>
        </p:txBody>
      </p:sp>
      <p:sp>
        <p:nvSpPr>
          <p:cNvPr id="4" name="Espace réservé de la date 3">
            <a:extLst>
              <a:ext uri="{FF2B5EF4-FFF2-40B4-BE49-F238E27FC236}">
                <a16:creationId xmlns:a16="http://schemas.microsoft.com/office/drawing/2014/main" id="{A5F15F74-6550-3A41-87A4-90A3F0C7FB8D}"/>
              </a:ext>
            </a:extLst>
          </p:cNvPr>
          <p:cNvSpPr>
            <a:spLocks noGrp="1"/>
          </p:cNvSpPr>
          <p:nvPr>
            <p:ph type="dt" sz="half" idx="10"/>
          </p:nvPr>
        </p:nvSpPr>
        <p:spPr/>
        <p:txBody>
          <a:bodyPr/>
          <a:lstStyle/>
          <a:p>
            <a:fld id="{164FA060-5CC6-124C-BF18-B98ED5C4B9A9}" type="datetime1">
              <a:rPr lang="fr-FR" smtClean="0"/>
              <a:t>05/05/2020</a:t>
            </a:fld>
            <a:endParaRPr lang="ar-SA"/>
          </a:p>
        </p:txBody>
      </p:sp>
      <p:sp>
        <p:nvSpPr>
          <p:cNvPr id="5" name="Espace réservé du pied de page 4">
            <a:extLst>
              <a:ext uri="{FF2B5EF4-FFF2-40B4-BE49-F238E27FC236}">
                <a16:creationId xmlns:a16="http://schemas.microsoft.com/office/drawing/2014/main" id="{76460CE8-E3C2-6C46-B1FE-F4C2060A5F1C}"/>
              </a:ext>
            </a:extLst>
          </p:cNvPr>
          <p:cNvSpPr>
            <a:spLocks noGrp="1"/>
          </p:cNvSpPr>
          <p:nvPr>
            <p:ph type="ftr" sz="quarter" idx="11"/>
          </p:nvPr>
        </p:nvSpPr>
        <p:spPr>
          <a:xfrm>
            <a:off x="2231136" y="6236208"/>
            <a:ext cx="6608064" cy="320040"/>
          </a:xfrm>
        </p:spPr>
        <p:txBody>
          <a:bodyPr/>
          <a:lstStyle/>
          <a:p>
            <a:r>
              <a:rPr lang="ar-SA" dirty="0"/>
              <a:t>                                              </a:t>
            </a:r>
            <a:r>
              <a:rPr lang="ar-SA" dirty="0" err="1"/>
              <a:t>د.قشاري</a:t>
            </a:r>
            <a:r>
              <a:rPr lang="ar-SA" dirty="0"/>
              <a:t> يسمينة                      </a:t>
            </a:r>
            <a:r>
              <a:rPr lang="fr-FR" dirty="0">
                <a:hlinkClick r:id="rId2"/>
              </a:rPr>
              <a:t>guechariuniv2016@gmail.com</a:t>
            </a:r>
            <a:r>
              <a:rPr lang="ar-SA" dirty="0"/>
              <a:t> </a:t>
            </a:r>
          </a:p>
        </p:txBody>
      </p:sp>
      <p:sp>
        <p:nvSpPr>
          <p:cNvPr id="6" name="Espace réservé du numéro de diapositive 5">
            <a:extLst>
              <a:ext uri="{FF2B5EF4-FFF2-40B4-BE49-F238E27FC236}">
                <a16:creationId xmlns:a16="http://schemas.microsoft.com/office/drawing/2014/main" id="{890CCFAF-E976-0B4E-8425-AF233EFA9383}"/>
              </a:ext>
            </a:extLst>
          </p:cNvPr>
          <p:cNvSpPr>
            <a:spLocks noGrp="1"/>
          </p:cNvSpPr>
          <p:nvPr>
            <p:ph type="sldNum" sz="quarter" idx="12"/>
          </p:nvPr>
        </p:nvSpPr>
        <p:spPr/>
        <p:txBody>
          <a:bodyPr/>
          <a:lstStyle/>
          <a:p>
            <a:fld id="{BDFE61F2-348B-C841-8AB1-ECBF988A307B}" type="slidenum">
              <a:rPr lang="ar-SA" smtClean="0"/>
              <a:t>9</a:t>
            </a:fld>
            <a:endParaRPr lang="ar-SA"/>
          </a:p>
        </p:txBody>
      </p:sp>
    </p:spTree>
    <p:extLst>
      <p:ext uri="{BB962C8B-B14F-4D97-AF65-F5344CB8AC3E}">
        <p14:creationId xmlns:p14="http://schemas.microsoft.com/office/powerpoint/2010/main" val="3625301690"/>
      </p:ext>
    </p:extLst>
  </p:cSld>
  <p:clrMapOvr>
    <a:masterClrMapping/>
  </p:clrMapOvr>
</p:sld>
</file>

<file path=ppt/theme/theme1.xml><?xml version="1.0" encoding="utf-8"?>
<a:theme xmlns:a="http://schemas.openxmlformats.org/drawingml/2006/main" name="Colis">
  <a:themeElements>
    <a:clrScheme name="Colis">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Colis">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olis">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1079</TotalTime>
  <Words>1415</Words>
  <Application>Microsoft Macintosh PowerPoint</Application>
  <PresentationFormat>Grand écran</PresentationFormat>
  <Paragraphs>75</Paragraphs>
  <Slides>12</Slides>
  <Notes>3</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12</vt:i4>
      </vt:variant>
    </vt:vector>
  </HeadingPairs>
  <TitlesOfParts>
    <vt:vector size="16" baseType="lpstr">
      <vt:lpstr>Arial</vt:lpstr>
      <vt:lpstr>Calibri</vt:lpstr>
      <vt:lpstr>Gill Sans MT</vt:lpstr>
      <vt:lpstr>Colis</vt:lpstr>
      <vt:lpstr>البيع على المكشوف في أسواق العقود الآجلة</vt:lpstr>
      <vt:lpstr>مفهوم البيع على المكشوف</vt:lpstr>
      <vt:lpstr>طريقة البيع على المكشوف</vt:lpstr>
      <vt:lpstr>طريقة البيع على المكشوف</vt:lpstr>
      <vt:lpstr>طريقة البيع على المكشوف</vt:lpstr>
      <vt:lpstr>مقاييس البيع على المكشوف</vt:lpstr>
      <vt:lpstr>مقاييس البيع على المكشوف</vt:lpstr>
      <vt:lpstr>مقاييس البيع على المكشوف</vt:lpstr>
      <vt:lpstr>مقاييس البيع على المكشوف</vt:lpstr>
      <vt:lpstr>مقاييس البيع على المكشوف</vt:lpstr>
      <vt:lpstr>مقاييس البيع على المكشوف</vt:lpstr>
      <vt:lpstr>مقاييس البيع على المكشوف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Guechariuniv2016@gmail.com</dc:creator>
  <cp:lastModifiedBy>Guechariuniv2016@gmail.com</cp:lastModifiedBy>
  <cp:revision>37</cp:revision>
  <dcterms:created xsi:type="dcterms:W3CDTF">2020-03-14T18:05:07Z</dcterms:created>
  <dcterms:modified xsi:type="dcterms:W3CDTF">2020-05-05T22:51:39Z</dcterms:modified>
</cp:coreProperties>
</file>